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mf" ContentType="image/x-wmf"/>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20.xml" ContentType="application/vnd.openxmlformats-officedocument.presentationml.notesSl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notesSlides/notesSlide28.xml" ContentType="application/vnd.openxmlformats-officedocument.presentationml.notesSlid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charts/chart10.xml" ContentType="application/vnd.openxmlformats-officedocument.drawingml.chart+xml"/>
  <Override PartName="/ppt/charts/style10.xml" ContentType="application/vnd.ms-office.chartstyle+xml"/>
  <Override PartName="/ppt/charts/colors10.xml" ContentType="application/vnd.ms-office.chartcolorstyle+xml"/>
  <Override PartName="/ppt/charts/chart11.xml" ContentType="application/vnd.openxmlformats-officedocument.drawingml.chart+xml"/>
  <Override PartName="/ppt/charts/style11.xml" ContentType="application/vnd.ms-office.chartstyle+xml"/>
  <Override PartName="/ppt/charts/colors11.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857" r:id="rId1"/>
  </p:sldMasterIdLst>
  <p:notesMasterIdLst>
    <p:notesMasterId r:id="rId35"/>
  </p:notesMasterIdLst>
  <p:handoutMasterIdLst>
    <p:handoutMasterId r:id="rId36"/>
  </p:handoutMasterIdLst>
  <p:sldIdLst>
    <p:sldId id="399" r:id="rId2"/>
    <p:sldId id="331" r:id="rId3"/>
    <p:sldId id="402" r:id="rId4"/>
    <p:sldId id="320" r:id="rId5"/>
    <p:sldId id="392" r:id="rId6"/>
    <p:sldId id="359" r:id="rId7"/>
    <p:sldId id="322" r:id="rId8"/>
    <p:sldId id="379" r:id="rId9"/>
    <p:sldId id="342" r:id="rId10"/>
    <p:sldId id="350" r:id="rId11"/>
    <p:sldId id="407" r:id="rId12"/>
    <p:sldId id="387" r:id="rId13"/>
    <p:sldId id="405" r:id="rId14"/>
    <p:sldId id="408" r:id="rId15"/>
    <p:sldId id="376" r:id="rId16"/>
    <p:sldId id="390" r:id="rId17"/>
    <p:sldId id="383" r:id="rId18"/>
    <p:sldId id="400" r:id="rId19"/>
    <p:sldId id="409" r:id="rId20"/>
    <p:sldId id="385" r:id="rId21"/>
    <p:sldId id="371" r:id="rId22"/>
    <p:sldId id="370" r:id="rId23"/>
    <p:sldId id="406" r:id="rId24"/>
    <p:sldId id="404" r:id="rId25"/>
    <p:sldId id="401" r:id="rId26"/>
    <p:sldId id="410" r:id="rId27"/>
    <p:sldId id="384" r:id="rId28"/>
    <p:sldId id="372" r:id="rId29"/>
    <p:sldId id="418" r:id="rId30"/>
    <p:sldId id="417" r:id="rId31"/>
    <p:sldId id="419" r:id="rId32"/>
    <p:sldId id="420" r:id="rId33"/>
    <p:sldId id="421" r:id="rId34"/>
  </p:sldIdLst>
  <p:sldSz cx="9144000" cy="6858000" type="screen4x3"/>
  <p:notesSz cx="6858000" cy="9144000"/>
  <p:defaultTextStyle>
    <a:defPPr>
      <a:defRPr lang="ja-JP"/>
    </a:defPPr>
    <a:lvl1pPr marL="0" algn="l" defTabSz="457200" rtl="0" eaLnBrk="1" latinLnBrk="0" hangingPunct="1">
      <a:defRPr kumimoji="1" sz="1800" kern="1200">
        <a:solidFill>
          <a:schemeClr val="tx1"/>
        </a:solidFill>
        <a:latin typeface="+mn-lt"/>
        <a:ea typeface="+mn-ea"/>
        <a:cs typeface="+mn-cs"/>
      </a:defRPr>
    </a:lvl1pPr>
    <a:lvl2pPr marL="457200" algn="l" defTabSz="457200" rtl="0" eaLnBrk="1" latinLnBrk="0" hangingPunct="1">
      <a:defRPr kumimoji="1" sz="1800" kern="1200">
        <a:solidFill>
          <a:schemeClr val="tx1"/>
        </a:solidFill>
        <a:latin typeface="+mn-lt"/>
        <a:ea typeface="+mn-ea"/>
        <a:cs typeface="+mn-cs"/>
      </a:defRPr>
    </a:lvl2pPr>
    <a:lvl3pPr marL="914400" algn="l" defTabSz="457200" rtl="0" eaLnBrk="1" latinLnBrk="0" hangingPunct="1">
      <a:defRPr kumimoji="1" sz="1800" kern="1200">
        <a:solidFill>
          <a:schemeClr val="tx1"/>
        </a:solidFill>
        <a:latin typeface="+mn-lt"/>
        <a:ea typeface="+mn-ea"/>
        <a:cs typeface="+mn-cs"/>
      </a:defRPr>
    </a:lvl3pPr>
    <a:lvl4pPr marL="1371600" algn="l" defTabSz="457200" rtl="0" eaLnBrk="1" latinLnBrk="0" hangingPunct="1">
      <a:defRPr kumimoji="1" sz="1800" kern="1200">
        <a:solidFill>
          <a:schemeClr val="tx1"/>
        </a:solidFill>
        <a:latin typeface="+mn-lt"/>
        <a:ea typeface="+mn-ea"/>
        <a:cs typeface="+mn-cs"/>
      </a:defRPr>
    </a:lvl4pPr>
    <a:lvl5pPr marL="1828800" algn="l" defTabSz="457200" rtl="0" eaLnBrk="1" latinLnBrk="0" hangingPunct="1">
      <a:defRPr kumimoji="1" sz="1800" kern="1200">
        <a:solidFill>
          <a:schemeClr val="tx1"/>
        </a:solidFill>
        <a:latin typeface="+mn-lt"/>
        <a:ea typeface="+mn-ea"/>
        <a:cs typeface="+mn-cs"/>
      </a:defRPr>
    </a:lvl5pPr>
    <a:lvl6pPr marL="2286000" algn="l" defTabSz="457200" rtl="0" eaLnBrk="1" latinLnBrk="0" hangingPunct="1">
      <a:defRPr kumimoji="1" sz="1800" kern="1200">
        <a:solidFill>
          <a:schemeClr val="tx1"/>
        </a:solidFill>
        <a:latin typeface="+mn-lt"/>
        <a:ea typeface="+mn-ea"/>
        <a:cs typeface="+mn-cs"/>
      </a:defRPr>
    </a:lvl6pPr>
    <a:lvl7pPr marL="2743200" algn="l" defTabSz="457200" rtl="0" eaLnBrk="1" latinLnBrk="0" hangingPunct="1">
      <a:defRPr kumimoji="1" sz="1800" kern="1200">
        <a:solidFill>
          <a:schemeClr val="tx1"/>
        </a:solidFill>
        <a:latin typeface="+mn-lt"/>
        <a:ea typeface="+mn-ea"/>
        <a:cs typeface="+mn-cs"/>
      </a:defRPr>
    </a:lvl7pPr>
    <a:lvl8pPr marL="3200400" algn="l" defTabSz="457200" rtl="0" eaLnBrk="1" latinLnBrk="0" hangingPunct="1">
      <a:defRPr kumimoji="1" sz="1800" kern="1200">
        <a:solidFill>
          <a:schemeClr val="tx1"/>
        </a:solidFill>
        <a:latin typeface="+mn-lt"/>
        <a:ea typeface="+mn-ea"/>
        <a:cs typeface="+mn-cs"/>
      </a:defRPr>
    </a:lvl8pPr>
    <a:lvl9pPr marL="3657600" algn="l" defTabSz="4572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icrosoft Office User" initials="MOU" lastIdx="2" clrIdx="0">
    <p:extLst>
      <p:ext uri="{19B8F6BF-5375-455C-9EA6-DF929625EA0E}">
        <p15:presenceInfo xmlns:p15="http://schemas.microsoft.com/office/powerpoint/2012/main" userId="Microsoft Office User"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F5AB1C69-6EDB-4FF4-983F-18BD219EF322}" styleName="中間 2 - アクセント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スタイル (中間)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D5ABB26-0587-4C30-8999-92F81FD0307C}" styleName="スタイルなし、表のグリッド線なし">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616DA210-FB5B-4158-B5E0-FEB733F419BA}" styleName="スタイル (淡色)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5940675A-B579-460E-94D1-54222C63F5DA}" styleName="スタイルなし、表のグリッド線あり">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8446"/>
    <p:restoredTop sz="79338"/>
  </p:normalViewPr>
  <p:slideViewPr>
    <p:cSldViewPr snapToGrid="0" snapToObjects="1">
      <p:cViewPr varScale="1">
        <p:scale>
          <a:sx n="99" d="100"/>
          <a:sy n="99" d="100"/>
        </p:scale>
        <p:origin x="1080" y="168"/>
      </p:cViewPr>
      <p:guideLst>
        <p:guide orient="horz" pos="2160"/>
        <p:guide pos="2880"/>
      </p:guideLst>
    </p:cSldViewPr>
  </p:slideViewPr>
  <p:notesTextViewPr>
    <p:cViewPr>
      <p:scale>
        <a:sx n="100" d="100"/>
        <a:sy n="100" d="100"/>
      </p:scale>
      <p:origin x="0" y="0"/>
    </p:cViewPr>
  </p:notesTextViewPr>
  <p:sorterViewPr>
    <p:cViewPr>
      <p:scale>
        <a:sx n="150" d="100"/>
        <a:sy n="150" d="100"/>
      </p:scale>
      <p:origin x="0" y="0"/>
    </p:cViewPr>
  </p:sorterViewPr>
  <p:notesViewPr>
    <p:cSldViewPr snapToGrid="0" snapToObjects="1">
      <p:cViewPr varScale="1">
        <p:scale>
          <a:sx n="107" d="100"/>
          <a:sy n="107" d="100"/>
        </p:scale>
        <p:origin x="2032" y="176"/>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commentAuthors" Target="commentAuthors.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3" Type="http://schemas.openxmlformats.org/officeDocument/2006/relationships/oleObject" Target="file:////Users/k_sousuke/Desktop/&#20462;&#22763;&#35542;&#25991;/&#35542;&#25991;/kanamoto-master-experiment.xlsx" TargetMode="External"/><Relationship Id="rId2" Type="http://schemas.microsoft.com/office/2011/relationships/chartColorStyle" Target="colors10.xml"/><Relationship Id="rId1" Type="http://schemas.microsoft.com/office/2011/relationships/chartStyle" Target="style10.xml"/></Relationships>
</file>

<file path=ppt/charts/_rels/chart11.xml.rels><?xml version="1.0" encoding="UTF-8" standalone="yes"?>
<Relationships xmlns="http://schemas.openxmlformats.org/package/2006/relationships"><Relationship Id="rId3" Type="http://schemas.openxmlformats.org/officeDocument/2006/relationships/oleObject" Target="file:////Users/k_sousuke/Desktop/&#20462;&#22763;&#35542;&#25991;/&#35542;&#25991;/kanamoto-master-experiment.xlsx" TargetMode="External"/><Relationship Id="rId2" Type="http://schemas.microsoft.com/office/2011/relationships/chartColorStyle" Target="colors11.xml"/><Relationship Id="rId1" Type="http://schemas.microsoft.com/office/2011/relationships/chartStyle" Target="style11.xml"/></Relationships>
</file>

<file path=ppt/charts/_rels/chart2.xml.rels><?xml version="1.0" encoding="UTF-8" standalone="yes"?>
<Relationships xmlns="http://schemas.openxmlformats.org/package/2006/relationships"><Relationship Id="rId3" Type="http://schemas.openxmlformats.org/officeDocument/2006/relationships/oleObject" Target="file:////Users/k_sousuke/Desktop/&#20462;&#22763;&#35542;&#25991;/&#35542;&#25991;/kanamoto-master-experiment.xlsx"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file:////Users/k_sousuke/Desktop/&#20462;&#22763;&#35542;&#25991;/&#35542;&#25991;/kanamoto-master-experiment.xlsx" TargetMode="External"/><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oleObject" Target="file:////Users/k_sousuke/Desktop/&#20462;&#22763;&#35542;&#25991;/&#35542;&#25991;/kanamoto-master-experiment.xlsx" TargetMode="External"/><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oleObject" Target="file:////Users/k_sousuke/Desktop/ComSys2019/experiment.xlsx" TargetMode="External"/><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oleObject" Target="file:////Users/k_sousuke/Desktop/&#20462;&#22763;&#35542;&#25991;/&#35542;&#25991;/kanamoto-master-experiment.xlsx" TargetMode="External"/><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oleObject" Target="file:////Users/k_sousuke/Desktop/&#20462;&#22763;&#35542;&#25991;/&#35542;&#25991;/kanamoto-master-experiment.xlsx" TargetMode="External"/><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3" Type="http://schemas.openxmlformats.org/officeDocument/2006/relationships/oleObject" Target="file:////Users/k_sousuke/Desktop/&#20462;&#22763;&#35542;&#25991;/&#35542;&#25991;/kanamoto-master-experiment.xlsx" TargetMode="External"/><Relationship Id="rId2" Type="http://schemas.microsoft.com/office/2011/relationships/chartColorStyle" Target="colors8.xml"/><Relationship Id="rId1" Type="http://schemas.microsoft.com/office/2011/relationships/chartStyle" Target="style8.xml"/></Relationships>
</file>

<file path=ppt/charts/_rels/chart9.xml.rels><?xml version="1.0" encoding="UTF-8" standalone="yes"?>
<Relationships xmlns="http://schemas.openxmlformats.org/package/2006/relationships"><Relationship Id="rId3" Type="http://schemas.openxmlformats.org/officeDocument/2006/relationships/oleObject" Target="file:////Users/k_sousuke/Desktop/&#20462;&#22763;&#35542;&#25991;/&#35542;&#25991;/kanamoto-master-experiment.xlsx" TargetMode="External"/><Relationship Id="rId2" Type="http://schemas.microsoft.com/office/2011/relationships/chartColorStyle" Target="colors9.xml"/><Relationship Id="rId1" Type="http://schemas.microsoft.com/office/2011/relationships/chartStyle" Target="style9.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6405134664550744"/>
          <c:y val="3.8377932550757471E-2"/>
          <c:w val="0.81618087594922339"/>
          <c:h val="0.70184086601708628"/>
        </c:manualLayout>
      </c:layout>
      <c:lineChart>
        <c:grouping val="standard"/>
        <c:varyColors val="0"/>
        <c:ser>
          <c:idx val="1"/>
          <c:order val="1"/>
          <c:tx>
            <c:strRef>
              <c:f>Sheet1!$C$1</c:f>
              <c:strCache>
                <c:ptCount val="1"/>
                <c:pt idx="0">
                  <c:v>年発生件数</c:v>
                </c:pt>
              </c:strCache>
            </c:strRef>
          </c:tx>
          <c:spPr>
            <a:ln w="28575" cap="rnd">
              <a:solidFill>
                <a:srgbClr val="FF0000"/>
              </a:solidFill>
              <a:round/>
            </a:ln>
            <a:effectLst/>
          </c:spPr>
          <c:marker>
            <c:symbol val="circle"/>
            <c:size val="10"/>
            <c:spPr>
              <a:solidFill>
                <a:srgbClr val="FF0000"/>
              </a:solidFill>
              <a:ln w="9525">
                <a:solidFill>
                  <a:srgbClr val="FF0000"/>
                </a:solidFill>
              </a:ln>
              <a:effectLst/>
            </c:spPr>
          </c:marker>
          <c:cat>
            <c:numRef>
              <c:f>Sheet1!$A$4:$A$13</c:f>
              <c:numCache>
                <c:formatCode>General</c:formatCode>
                <c:ptCount val="10"/>
                <c:pt idx="0">
                  <c:v>2009</c:v>
                </c:pt>
                <c:pt idx="1">
                  <c:v>2010</c:v>
                </c:pt>
                <c:pt idx="2">
                  <c:v>2011</c:v>
                </c:pt>
                <c:pt idx="3">
                  <c:v>2012</c:v>
                </c:pt>
                <c:pt idx="4">
                  <c:v>2013</c:v>
                </c:pt>
                <c:pt idx="5">
                  <c:v>2014</c:v>
                </c:pt>
                <c:pt idx="6">
                  <c:v>2015</c:v>
                </c:pt>
                <c:pt idx="7">
                  <c:v>2016</c:v>
                </c:pt>
                <c:pt idx="8">
                  <c:v>2017</c:v>
                </c:pt>
                <c:pt idx="9">
                  <c:v>2018</c:v>
                </c:pt>
              </c:numCache>
            </c:numRef>
          </c:cat>
          <c:val>
            <c:numRef>
              <c:f>Sheet1!$C$4:$C$13</c:f>
              <c:numCache>
                <c:formatCode>General</c:formatCode>
                <c:ptCount val="10"/>
                <c:pt idx="0">
                  <c:v>17</c:v>
                </c:pt>
                <c:pt idx="1">
                  <c:v>20</c:v>
                </c:pt>
                <c:pt idx="2">
                  <c:v>28</c:v>
                </c:pt>
                <c:pt idx="3">
                  <c:v>33</c:v>
                </c:pt>
                <c:pt idx="4">
                  <c:v>32</c:v>
                </c:pt>
                <c:pt idx="5">
                  <c:v>35</c:v>
                </c:pt>
                <c:pt idx="6">
                  <c:v>43</c:v>
                </c:pt>
                <c:pt idx="7">
                  <c:v>41</c:v>
                </c:pt>
                <c:pt idx="8">
                  <c:v>48</c:v>
                </c:pt>
                <c:pt idx="9">
                  <c:v>66</c:v>
                </c:pt>
              </c:numCache>
            </c:numRef>
          </c:val>
          <c:smooth val="0"/>
          <c:extLst>
            <c:ext xmlns:c16="http://schemas.microsoft.com/office/drawing/2014/chart" uri="{C3380CC4-5D6E-409C-BE32-E72D297353CC}">
              <c16:uniqueId val="{00000000-55FD-044D-8219-1A97C6436A47}"/>
            </c:ext>
          </c:extLst>
        </c:ser>
        <c:dLbls>
          <c:showLegendKey val="0"/>
          <c:showVal val="0"/>
          <c:showCatName val="0"/>
          <c:showSerName val="0"/>
          <c:showPercent val="0"/>
          <c:showBubbleSize val="0"/>
        </c:dLbls>
        <c:marker val="1"/>
        <c:smooth val="0"/>
        <c:axId val="246104767"/>
        <c:axId val="242477119"/>
        <c:extLst>
          <c:ext xmlns:c15="http://schemas.microsoft.com/office/drawing/2012/chart" uri="{02D57815-91ED-43cb-92C2-25804820EDAC}">
            <c15:filteredLineSeries>
              <c15:ser>
                <c:idx val="0"/>
                <c:order val="0"/>
                <c:tx>
                  <c:strRef>
                    <c:extLst>
                      <c:ext uri="{02D57815-91ED-43cb-92C2-25804820EDAC}">
                        <c15:formulaRef>
                          <c15:sqref>Sheet1!$B$1</c15:sqref>
                        </c15:formulaRef>
                      </c:ext>
                    </c:extLst>
                    <c:strCache>
                      <c:ptCount val="1"/>
                      <c:pt idx="0">
                        <c:v>月発生件数</c:v>
                      </c:pt>
                    </c:strCache>
                  </c:strRef>
                </c:tx>
                <c:spPr>
                  <a:ln w="28575" cap="rnd">
                    <a:solidFill>
                      <a:schemeClr val="accent1"/>
                    </a:solidFill>
                    <a:round/>
                  </a:ln>
                  <a:effectLst/>
                </c:spPr>
                <c:marker>
                  <c:symbol val="circle"/>
                  <c:size val="10"/>
                  <c:spPr>
                    <a:solidFill>
                      <a:schemeClr val="accent1"/>
                    </a:solidFill>
                    <a:ln w="9525">
                      <a:solidFill>
                        <a:schemeClr val="accent1"/>
                      </a:solidFill>
                    </a:ln>
                    <a:effectLst/>
                  </c:spPr>
                </c:marker>
                <c:cat>
                  <c:numRef>
                    <c:extLst>
                      <c:ext uri="{02D57815-91ED-43cb-92C2-25804820EDAC}">
                        <c15:formulaRef>
                          <c15:sqref>Sheet1!$A$4:$A$13</c15:sqref>
                        </c15:formulaRef>
                      </c:ext>
                    </c:extLst>
                    <c:numCache>
                      <c:formatCode>General</c:formatCode>
                      <c:ptCount val="10"/>
                      <c:pt idx="0">
                        <c:v>2009</c:v>
                      </c:pt>
                      <c:pt idx="1">
                        <c:v>2010</c:v>
                      </c:pt>
                      <c:pt idx="2">
                        <c:v>2011</c:v>
                      </c:pt>
                      <c:pt idx="3">
                        <c:v>2012</c:v>
                      </c:pt>
                      <c:pt idx="4">
                        <c:v>2013</c:v>
                      </c:pt>
                      <c:pt idx="5">
                        <c:v>2014</c:v>
                      </c:pt>
                      <c:pt idx="6">
                        <c:v>2015</c:v>
                      </c:pt>
                      <c:pt idx="7">
                        <c:v>2016</c:v>
                      </c:pt>
                      <c:pt idx="8">
                        <c:v>2017</c:v>
                      </c:pt>
                      <c:pt idx="9">
                        <c:v>2018</c:v>
                      </c:pt>
                    </c:numCache>
                  </c:numRef>
                </c:cat>
                <c:val>
                  <c:numRef>
                    <c:extLst>
                      <c:ext uri="{02D57815-91ED-43cb-92C2-25804820EDAC}">
                        <c15:formulaRef>
                          <c15:sqref>Sheet1!$B$2:$B$13</c15:sqref>
                        </c15:formulaRef>
                      </c:ext>
                    </c:extLst>
                    <c:numCache>
                      <c:formatCode>0.0_ </c:formatCode>
                      <c:ptCount val="12"/>
                      <c:pt idx="0">
                        <c:v>3.0833333333333335</c:v>
                      </c:pt>
                      <c:pt idx="1">
                        <c:v>4.5</c:v>
                      </c:pt>
                      <c:pt idx="2">
                        <c:v>1.4166666666666667</c:v>
                      </c:pt>
                      <c:pt idx="3">
                        <c:v>1.6666666666666667</c:v>
                      </c:pt>
                      <c:pt idx="4">
                        <c:v>2.3333333333333335</c:v>
                      </c:pt>
                      <c:pt idx="5">
                        <c:v>2.75</c:v>
                      </c:pt>
                      <c:pt idx="6">
                        <c:v>2.6666666666666665</c:v>
                      </c:pt>
                      <c:pt idx="7">
                        <c:v>2.9166666666666665</c:v>
                      </c:pt>
                      <c:pt idx="8">
                        <c:v>3.5833333333333335</c:v>
                      </c:pt>
                      <c:pt idx="9">
                        <c:v>3.4166666666666665</c:v>
                      </c:pt>
                      <c:pt idx="10">
                        <c:v>4</c:v>
                      </c:pt>
                      <c:pt idx="11">
                        <c:v>5.5</c:v>
                      </c:pt>
                    </c:numCache>
                  </c:numRef>
                </c:val>
                <c:smooth val="0"/>
                <c:extLst>
                  <c:ext xmlns:c16="http://schemas.microsoft.com/office/drawing/2014/chart" uri="{C3380CC4-5D6E-409C-BE32-E72D297353CC}">
                    <c16:uniqueId val="{00000001-55FD-044D-8219-1A97C6436A47}"/>
                  </c:ext>
                </c:extLst>
              </c15:ser>
            </c15:filteredLineSeries>
          </c:ext>
        </c:extLst>
      </c:lineChart>
      <c:catAx>
        <c:axId val="246104767"/>
        <c:scaling>
          <c:orientation val="minMax"/>
        </c:scaling>
        <c:delete val="0"/>
        <c:axPos val="b"/>
        <c:majorGridlines>
          <c:spPr>
            <a:ln w="9525" cap="flat" cmpd="sng" algn="ctr">
              <a:noFill/>
              <a:round/>
            </a:ln>
            <a:effectLst/>
          </c:spPr>
        </c:majorGridlines>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2700000" spcFirstLastPara="1" vertOverflow="ellipsis" wrap="square" anchor="ctr" anchorCtr="1"/>
          <a:lstStyle/>
          <a:p>
            <a:pPr>
              <a:defRPr lang="ja-JP" sz="2000" b="0" i="0" u="none" strike="noStrike" kern="1200" baseline="0">
                <a:solidFill>
                  <a:schemeClr val="tx1"/>
                </a:solidFill>
                <a:latin typeface="+mn-lt"/>
                <a:ea typeface="+mn-ea"/>
                <a:cs typeface="+mn-cs"/>
              </a:defRPr>
            </a:pPr>
            <a:endParaRPr lang="en-JP"/>
          </a:p>
        </c:txPr>
        <c:crossAx val="242477119"/>
        <c:crosses val="autoZero"/>
        <c:auto val="1"/>
        <c:lblAlgn val="ctr"/>
        <c:lblOffset val="100"/>
        <c:tickLblSkip val="2"/>
        <c:tickMarkSkip val="1"/>
        <c:noMultiLvlLbl val="0"/>
      </c:catAx>
      <c:valAx>
        <c:axId val="242477119"/>
        <c:scaling>
          <c:orientation val="minMax"/>
          <c:min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lang="ja-JP" sz="2400" b="0" i="0" u="none" strike="noStrike" kern="1200" baseline="0">
                    <a:solidFill>
                      <a:schemeClr val="tx1">
                        <a:lumMod val="65000"/>
                        <a:lumOff val="35000"/>
                      </a:schemeClr>
                    </a:solidFill>
                    <a:latin typeface="+mn-lt"/>
                    <a:ea typeface="+mn-ea"/>
                    <a:cs typeface="+mn-cs"/>
                  </a:defRPr>
                </a:pPr>
                <a:r>
                  <a:rPr lang="ja-JP" sz="2400" b="0" i="0">
                    <a:solidFill>
                      <a:schemeClr val="tx1"/>
                    </a:solidFill>
                    <a:latin typeface="MS UI Gothic" panose="020B0600070205080204" pitchFamily="34" charset="-128"/>
                    <a:ea typeface="MS UI Gothic" panose="020B0600070205080204" pitchFamily="34" charset="-128"/>
                  </a:rPr>
                  <a:t>発生件数</a:t>
                </a:r>
                <a:endParaRPr lang="ja-JP" sz="2400" b="0" i="0" dirty="0">
                  <a:solidFill>
                    <a:schemeClr val="tx1"/>
                  </a:solidFill>
                  <a:latin typeface="MS UI Gothic" panose="020B0600070205080204" pitchFamily="34" charset="-128"/>
                  <a:ea typeface="MS UI Gothic" panose="020B0600070205080204" pitchFamily="34" charset="-128"/>
                </a:endParaRPr>
              </a:p>
            </c:rich>
          </c:tx>
          <c:overlay val="0"/>
          <c:spPr>
            <a:noFill/>
            <a:ln>
              <a:noFill/>
            </a:ln>
            <a:effectLst/>
          </c:spPr>
          <c:txPr>
            <a:bodyPr rot="-5400000" spcFirstLastPara="1" vertOverflow="ellipsis" vert="horz" wrap="square" anchor="ctr" anchorCtr="1"/>
            <a:lstStyle/>
            <a:p>
              <a:pPr>
                <a:defRPr lang="ja-JP" sz="2400" b="0" i="0" u="none" strike="noStrike" kern="1200" baseline="0">
                  <a:solidFill>
                    <a:schemeClr val="tx1">
                      <a:lumMod val="65000"/>
                      <a:lumOff val="35000"/>
                    </a:schemeClr>
                  </a:solidFill>
                  <a:latin typeface="+mn-lt"/>
                  <a:ea typeface="+mn-ea"/>
                  <a:cs typeface="+mn-cs"/>
                </a:defRPr>
              </a:pPr>
              <a:endParaRPr lang="en-JP"/>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lang="ja-JP" sz="2000" b="0" i="0" u="none" strike="noStrike" kern="1200" baseline="0">
                <a:solidFill>
                  <a:schemeClr val="tx1"/>
                </a:solidFill>
                <a:latin typeface="+mn-lt"/>
                <a:ea typeface="+mn-ea"/>
                <a:cs typeface="+mn-cs"/>
              </a:defRPr>
            </a:pPr>
            <a:endParaRPr lang="en-JP"/>
          </a:p>
        </c:txPr>
        <c:crossAx val="246104767"/>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JP"/>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4591867257535088"/>
          <c:y val="3.31052928922001E-2"/>
          <c:w val="0.69082256421609123"/>
          <c:h val="0.75990551181102362"/>
        </c:manualLayout>
      </c:layout>
      <c:scatterChart>
        <c:scatterStyle val="lineMarker"/>
        <c:varyColors val="0"/>
        <c:ser>
          <c:idx val="0"/>
          <c:order val="0"/>
          <c:tx>
            <c:v>GPUメモリ：RDMA Write</c:v>
          </c:tx>
          <c:spPr>
            <a:ln w="19050" cap="rnd">
              <a:solidFill>
                <a:schemeClr val="accent1"/>
              </a:solidFill>
              <a:round/>
            </a:ln>
            <a:effectLst/>
          </c:spPr>
          <c:marker>
            <c:symbol val="circle"/>
            <c:size val="5"/>
            <c:spPr>
              <a:solidFill>
                <a:srgbClr val="0070C0"/>
              </a:solidFill>
              <a:ln w="19050">
                <a:solidFill>
                  <a:srgbClr val="0070C0"/>
                </a:solidFill>
              </a:ln>
              <a:effectLst/>
            </c:spPr>
          </c:marker>
          <c:xVal>
            <c:numRef>
              <c:f>Sheet2!$A$17:$A$29</c:f>
              <c:numCache>
                <c:formatCode>General</c:formatCode>
                <c:ptCount val="13"/>
                <c:pt idx="0">
                  <c:v>9.765625E-4</c:v>
                </c:pt>
                <c:pt idx="1">
                  <c:v>1.953125E-3</c:v>
                </c:pt>
                <c:pt idx="2">
                  <c:v>3.90625E-3</c:v>
                </c:pt>
                <c:pt idx="3">
                  <c:v>7.8125E-3</c:v>
                </c:pt>
                <c:pt idx="4">
                  <c:v>1.5625E-2</c:v>
                </c:pt>
                <c:pt idx="5">
                  <c:v>3.125E-2</c:v>
                </c:pt>
                <c:pt idx="6">
                  <c:v>6.25E-2</c:v>
                </c:pt>
                <c:pt idx="7">
                  <c:v>0.125</c:v>
                </c:pt>
                <c:pt idx="8">
                  <c:v>0.25</c:v>
                </c:pt>
                <c:pt idx="9">
                  <c:v>0.5</c:v>
                </c:pt>
                <c:pt idx="10">
                  <c:v>1</c:v>
                </c:pt>
                <c:pt idx="11">
                  <c:v>2</c:v>
                </c:pt>
                <c:pt idx="12">
                  <c:v>4</c:v>
                </c:pt>
              </c:numCache>
            </c:numRef>
          </c:xVal>
          <c:yVal>
            <c:numRef>
              <c:f>Sheet2!$B$17:$B$29</c:f>
              <c:numCache>
                <c:formatCode>General</c:formatCode>
                <c:ptCount val="13"/>
                <c:pt idx="0">
                  <c:v>6.8359375E-3</c:v>
                </c:pt>
                <c:pt idx="1">
                  <c:v>6.8359375E-3</c:v>
                </c:pt>
                <c:pt idx="2">
                  <c:v>7.8125E-3</c:v>
                </c:pt>
                <c:pt idx="3">
                  <c:v>1.07421875E-2</c:v>
                </c:pt>
                <c:pt idx="4">
                  <c:v>1.5625E-2</c:v>
                </c:pt>
                <c:pt idx="5">
                  <c:v>2.83203125E-2</c:v>
                </c:pt>
                <c:pt idx="6">
                  <c:v>4.8828125E-2</c:v>
                </c:pt>
                <c:pt idx="7">
                  <c:v>9.08203125E-2</c:v>
                </c:pt>
                <c:pt idx="8">
                  <c:v>0.1767578125</c:v>
                </c:pt>
                <c:pt idx="9">
                  <c:v>0.345703125</c:v>
                </c:pt>
                <c:pt idx="10">
                  <c:v>0.6826171875</c:v>
                </c:pt>
                <c:pt idx="11">
                  <c:v>1.357421875</c:v>
                </c:pt>
                <c:pt idx="12">
                  <c:v>2.7216796875</c:v>
                </c:pt>
              </c:numCache>
            </c:numRef>
          </c:yVal>
          <c:smooth val="0"/>
          <c:extLst>
            <c:ext xmlns:c16="http://schemas.microsoft.com/office/drawing/2014/chart" uri="{C3380CC4-5D6E-409C-BE32-E72D297353CC}">
              <c16:uniqueId val="{00000000-D146-CE4C-ADE7-E30F1A83B161}"/>
            </c:ext>
          </c:extLst>
        </c:ser>
        <c:ser>
          <c:idx val="2"/>
          <c:order val="1"/>
          <c:tx>
            <c:v>GPUメモリ：RDMA Read</c:v>
          </c:tx>
          <c:spPr>
            <a:ln w="19050" cap="rnd">
              <a:solidFill>
                <a:srgbClr val="FF0000"/>
              </a:solidFill>
              <a:round/>
            </a:ln>
            <a:effectLst/>
          </c:spPr>
          <c:marker>
            <c:symbol val="circle"/>
            <c:size val="5"/>
            <c:spPr>
              <a:solidFill>
                <a:srgbClr val="FF0000"/>
              </a:solidFill>
              <a:ln w="19050">
                <a:solidFill>
                  <a:srgbClr val="FF0000"/>
                </a:solidFill>
              </a:ln>
              <a:effectLst/>
            </c:spPr>
          </c:marker>
          <c:xVal>
            <c:numRef>
              <c:f>Sheet2!$A$17:$A$29</c:f>
              <c:numCache>
                <c:formatCode>General</c:formatCode>
                <c:ptCount val="13"/>
                <c:pt idx="0">
                  <c:v>9.765625E-4</c:v>
                </c:pt>
                <c:pt idx="1">
                  <c:v>1.953125E-3</c:v>
                </c:pt>
                <c:pt idx="2">
                  <c:v>3.90625E-3</c:v>
                </c:pt>
                <c:pt idx="3">
                  <c:v>7.8125E-3</c:v>
                </c:pt>
                <c:pt idx="4">
                  <c:v>1.5625E-2</c:v>
                </c:pt>
                <c:pt idx="5">
                  <c:v>3.125E-2</c:v>
                </c:pt>
                <c:pt idx="6">
                  <c:v>6.25E-2</c:v>
                </c:pt>
                <c:pt idx="7">
                  <c:v>0.125</c:v>
                </c:pt>
                <c:pt idx="8">
                  <c:v>0.25</c:v>
                </c:pt>
                <c:pt idx="9">
                  <c:v>0.5</c:v>
                </c:pt>
                <c:pt idx="10">
                  <c:v>1</c:v>
                </c:pt>
                <c:pt idx="11">
                  <c:v>2</c:v>
                </c:pt>
                <c:pt idx="12">
                  <c:v>4</c:v>
                </c:pt>
              </c:numCache>
            </c:numRef>
          </c:xVal>
          <c:yVal>
            <c:numRef>
              <c:f>Sheet2!$E$17:$E$29</c:f>
              <c:numCache>
                <c:formatCode>General</c:formatCode>
                <c:ptCount val="13"/>
                <c:pt idx="0">
                  <c:v>6.8359375E-3</c:v>
                </c:pt>
                <c:pt idx="1">
                  <c:v>6.8359375E-3</c:v>
                </c:pt>
                <c:pt idx="2">
                  <c:v>7.8125E-3</c:v>
                </c:pt>
                <c:pt idx="3">
                  <c:v>1.07421875E-2</c:v>
                </c:pt>
                <c:pt idx="4">
                  <c:v>1.5625E-2</c:v>
                </c:pt>
                <c:pt idx="5">
                  <c:v>2.5390625E-2</c:v>
                </c:pt>
                <c:pt idx="6">
                  <c:v>4.6875E-2</c:v>
                </c:pt>
                <c:pt idx="7">
                  <c:v>8.69140625E-2</c:v>
                </c:pt>
                <c:pt idx="8">
                  <c:v>0.1640625</c:v>
                </c:pt>
                <c:pt idx="9">
                  <c:v>0.3203125</c:v>
                </c:pt>
                <c:pt idx="10">
                  <c:v>0.6328125</c:v>
                </c:pt>
                <c:pt idx="11">
                  <c:v>1.2568359375</c:v>
                </c:pt>
                <c:pt idx="12">
                  <c:v>2.51953125</c:v>
                </c:pt>
              </c:numCache>
            </c:numRef>
          </c:yVal>
          <c:smooth val="0"/>
          <c:extLst>
            <c:ext xmlns:c16="http://schemas.microsoft.com/office/drawing/2014/chart" uri="{C3380CC4-5D6E-409C-BE32-E72D297353CC}">
              <c16:uniqueId val="{00000001-D146-CE4C-ADE7-E30F1A83B161}"/>
            </c:ext>
          </c:extLst>
        </c:ser>
        <c:ser>
          <c:idx val="1"/>
          <c:order val="2"/>
          <c:tx>
            <c:v>メインメモリ：RDMA Write</c:v>
          </c:tx>
          <c:spPr>
            <a:ln w="19050" cap="rnd">
              <a:solidFill>
                <a:srgbClr val="00B050"/>
              </a:solidFill>
              <a:round/>
            </a:ln>
            <a:effectLst/>
          </c:spPr>
          <c:marker>
            <c:symbol val="circle"/>
            <c:size val="5"/>
            <c:spPr>
              <a:solidFill>
                <a:srgbClr val="00B050"/>
              </a:solidFill>
              <a:ln w="19050">
                <a:solidFill>
                  <a:srgbClr val="00B050"/>
                </a:solidFill>
              </a:ln>
              <a:effectLst/>
            </c:spPr>
          </c:marker>
          <c:dPt>
            <c:idx val="12"/>
            <c:marker>
              <c:symbol val="circle"/>
              <c:size val="5"/>
              <c:spPr>
                <a:solidFill>
                  <a:srgbClr val="00B050"/>
                </a:solidFill>
                <a:ln w="19050">
                  <a:solidFill>
                    <a:srgbClr val="00B050"/>
                  </a:solidFill>
                </a:ln>
                <a:effectLst/>
              </c:spPr>
            </c:marker>
            <c:bubble3D val="0"/>
            <c:spPr>
              <a:ln w="19050" cap="rnd">
                <a:solidFill>
                  <a:srgbClr val="00B050"/>
                </a:solidFill>
                <a:round/>
              </a:ln>
              <a:effectLst/>
            </c:spPr>
            <c:extLst>
              <c:ext xmlns:c16="http://schemas.microsoft.com/office/drawing/2014/chart" uri="{C3380CC4-5D6E-409C-BE32-E72D297353CC}">
                <c16:uniqueId val="{00000003-D146-CE4C-ADE7-E30F1A83B161}"/>
              </c:ext>
            </c:extLst>
          </c:dPt>
          <c:xVal>
            <c:numRef>
              <c:f>Sheet2!$I$17:$I$29</c:f>
              <c:numCache>
                <c:formatCode>General</c:formatCode>
                <c:ptCount val="13"/>
                <c:pt idx="0">
                  <c:v>9.765625E-4</c:v>
                </c:pt>
                <c:pt idx="1">
                  <c:v>1.953125E-3</c:v>
                </c:pt>
                <c:pt idx="2">
                  <c:v>3.90625E-3</c:v>
                </c:pt>
                <c:pt idx="3">
                  <c:v>7.8125E-3</c:v>
                </c:pt>
                <c:pt idx="4">
                  <c:v>1.5625E-2</c:v>
                </c:pt>
                <c:pt idx="5">
                  <c:v>3.125E-2</c:v>
                </c:pt>
                <c:pt idx="6">
                  <c:v>6.25E-2</c:v>
                </c:pt>
                <c:pt idx="7">
                  <c:v>0.125</c:v>
                </c:pt>
                <c:pt idx="8">
                  <c:v>0.25</c:v>
                </c:pt>
                <c:pt idx="9">
                  <c:v>0.5</c:v>
                </c:pt>
                <c:pt idx="10">
                  <c:v>1</c:v>
                </c:pt>
                <c:pt idx="11">
                  <c:v>2</c:v>
                </c:pt>
                <c:pt idx="12">
                  <c:v>4</c:v>
                </c:pt>
              </c:numCache>
            </c:numRef>
          </c:xVal>
          <c:yVal>
            <c:numRef>
              <c:f>Sheet2!$J$17:$J$29</c:f>
              <c:numCache>
                <c:formatCode>General</c:formatCode>
                <c:ptCount val="13"/>
                <c:pt idx="0">
                  <c:v>5.859375E-3</c:v>
                </c:pt>
                <c:pt idx="1">
                  <c:v>6.8359375E-3</c:v>
                </c:pt>
                <c:pt idx="2">
                  <c:v>8.7890625E-3</c:v>
                </c:pt>
                <c:pt idx="3">
                  <c:v>1.07421875E-2</c:v>
                </c:pt>
                <c:pt idx="4">
                  <c:v>1.5625E-2</c:v>
                </c:pt>
                <c:pt idx="5">
                  <c:v>2.734375E-2</c:v>
                </c:pt>
                <c:pt idx="6">
                  <c:v>4.78515625E-2</c:v>
                </c:pt>
                <c:pt idx="7">
                  <c:v>9.08203125E-2</c:v>
                </c:pt>
                <c:pt idx="8">
                  <c:v>0.1767578125</c:v>
                </c:pt>
                <c:pt idx="9">
                  <c:v>0.345703125</c:v>
                </c:pt>
                <c:pt idx="10">
                  <c:v>0.681640625</c:v>
                </c:pt>
                <c:pt idx="11">
                  <c:v>1.3583984375</c:v>
                </c:pt>
                <c:pt idx="12">
                  <c:v>2.72265625</c:v>
                </c:pt>
              </c:numCache>
            </c:numRef>
          </c:yVal>
          <c:smooth val="0"/>
          <c:extLst>
            <c:ext xmlns:c16="http://schemas.microsoft.com/office/drawing/2014/chart" uri="{C3380CC4-5D6E-409C-BE32-E72D297353CC}">
              <c16:uniqueId val="{00000004-D146-CE4C-ADE7-E30F1A83B161}"/>
            </c:ext>
          </c:extLst>
        </c:ser>
        <c:ser>
          <c:idx val="3"/>
          <c:order val="3"/>
          <c:tx>
            <c:v>メインメモリ：RDMA Read</c:v>
          </c:tx>
          <c:spPr>
            <a:ln w="19050" cap="rnd">
              <a:solidFill>
                <a:srgbClr val="FFC000"/>
              </a:solidFill>
              <a:round/>
            </a:ln>
            <a:effectLst/>
          </c:spPr>
          <c:marker>
            <c:symbol val="circle"/>
            <c:size val="5"/>
            <c:spPr>
              <a:solidFill>
                <a:srgbClr val="FFC000"/>
              </a:solidFill>
              <a:ln w="19050">
                <a:solidFill>
                  <a:srgbClr val="FFC000"/>
                </a:solidFill>
              </a:ln>
              <a:effectLst/>
            </c:spPr>
          </c:marker>
          <c:xVal>
            <c:numRef>
              <c:f>Sheet2!$I$17:$I$29</c:f>
              <c:numCache>
                <c:formatCode>General</c:formatCode>
                <c:ptCount val="13"/>
                <c:pt idx="0">
                  <c:v>9.765625E-4</c:v>
                </c:pt>
                <c:pt idx="1">
                  <c:v>1.953125E-3</c:v>
                </c:pt>
                <c:pt idx="2">
                  <c:v>3.90625E-3</c:v>
                </c:pt>
                <c:pt idx="3">
                  <c:v>7.8125E-3</c:v>
                </c:pt>
                <c:pt idx="4">
                  <c:v>1.5625E-2</c:v>
                </c:pt>
                <c:pt idx="5">
                  <c:v>3.125E-2</c:v>
                </c:pt>
                <c:pt idx="6">
                  <c:v>6.25E-2</c:v>
                </c:pt>
                <c:pt idx="7">
                  <c:v>0.125</c:v>
                </c:pt>
                <c:pt idx="8">
                  <c:v>0.25</c:v>
                </c:pt>
                <c:pt idx="9">
                  <c:v>0.5</c:v>
                </c:pt>
                <c:pt idx="10">
                  <c:v>1</c:v>
                </c:pt>
                <c:pt idx="11">
                  <c:v>2</c:v>
                </c:pt>
                <c:pt idx="12">
                  <c:v>4</c:v>
                </c:pt>
              </c:numCache>
            </c:numRef>
          </c:xVal>
          <c:yVal>
            <c:numRef>
              <c:f>Sheet2!$M$17:$M$29</c:f>
              <c:numCache>
                <c:formatCode>General</c:formatCode>
                <c:ptCount val="13"/>
                <c:pt idx="0">
                  <c:v>5.859375E-3</c:v>
                </c:pt>
                <c:pt idx="1">
                  <c:v>6.8359375E-3</c:v>
                </c:pt>
                <c:pt idx="2">
                  <c:v>7.8125E-3</c:v>
                </c:pt>
                <c:pt idx="3">
                  <c:v>1.07421875E-2</c:v>
                </c:pt>
                <c:pt idx="4">
                  <c:v>1.5625E-2</c:v>
                </c:pt>
                <c:pt idx="5">
                  <c:v>2.44140625E-2</c:v>
                </c:pt>
                <c:pt idx="6">
                  <c:v>4.4921875E-2</c:v>
                </c:pt>
                <c:pt idx="7">
                  <c:v>8.30078125E-2</c:v>
                </c:pt>
                <c:pt idx="8">
                  <c:v>0.1611328125</c:v>
                </c:pt>
                <c:pt idx="9">
                  <c:v>0.318359375</c:v>
                </c:pt>
                <c:pt idx="10">
                  <c:v>0.630859375</c:v>
                </c:pt>
                <c:pt idx="11">
                  <c:v>1.255859375</c:v>
                </c:pt>
                <c:pt idx="12">
                  <c:v>2.4765625</c:v>
                </c:pt>
              </c:numCache>
            </c:numRef>
          </c:yVal>
          <c:smooth val="0"/>
          <c:extLst>
            <c:ext xmlns:c16="http://schemas.microsoft.com/office/drawing/2014/chart" uri="{C3380CC4-5D6E-409C-BE32-E72D297353CC}">
              <c16:uniqueId val="{00000005-D146-CE4C-ADE7-E30F1A83B161}"/>
            </c:ext>
          </c:extLst>
        </c:ser>
        <c:dLbls>
          <c:showLegendKey val="0"/>
          <c:showVal val="0"/>
          <c:showCatName val="0"/>
          <c:showSerName val="0"/>
          <c:showPercent val="0"/>
          <c:showBubbleSize val="0"/>
        </c:dLbls>
        <c:axId val="-1530231600"/>
        <c:axId val="-1572331216"/>
      </c:scatterChart>
      <c:valAx>
        <c:axId val="-1530231600"/>
        <c:scaling>
          <c:orientation val="minMax"/>
          <c:max val="4"/>
          <c:min val="0"/>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lang="ja-JP" sz="2400" b="0" i="0" u="none" strike="noStrike" kern="1200" baseline="0">
                    <a:solidFill>
                      <a:schemeClr val="tx1"/>
                    </a:solidFill>
                    <a:latin typeface="+mn-lt"/>
                    <a:ea typeface="+mn-ea"/>
                    <a:cs typeface="+mn-cs"/>
                  </a:defRPr>
                </a:pPr>
                <a:r>
                  <a:rPr lang="en-US" altLang="ja-JP" sz="2400" b="0" i="0" dirty="0" err="1">
                    <a:solidFill>
                      <a:schemeClr val="tx1"/>
                    </a:solidFill>
                    <a:ea typeface="MS UI Gothic" panose="020B0600070205080204" pitchFamily="34" charset="-128"/>
                  </a:rPr>
                  <a:t>Datasize</a:t>
                </a:r>
                <a:r>
                  <a:rPr lang="en-US" altLang="ja-JP" sz="2400" b="0" i="0" dirty="0">
                    <a:solidFill>
                      <a:schemeClr val="tx1"/>
                    </a:solidFill>
                    <a:ea typeface="MS UI Gothic" panose="020B0600070205080204" pitchFamily="34" charset="-128"/>
                  </a:rPr>
                  <a:t> [MB]</a:t>
                </a:r>
                <a:endParaRPr lang="ja-JP" altLang="en-US" sz="2400" b="0" i="0">
                  <a:solidFill>
                    <a:schemeClr val="tx1"/>
                  </a:solidFill>
                  <a:ea typeface="MS UI Gothic" panose="020B0600070205080204" pitchFamily="34" charset="-128"/>
                </a:endParaRPr>
              </a:p>
            </c:rich>
          </c:tx>
          <c:overlay val="0"/>
          <c:spPr>
            <a:noFill/>
            <a:ln>
              <a:noFill/>
            </a:ln>
            <a:effectLst/>
          </c:spPr>
          <c:txPr>
            <a:bodyPr rot="0" spcFirstLastPara="1" vertOverflow="ellipsis" vert="horz" wrap="square" anchor="ctr" anchorCtr="1"/>
            <a:lstStyle/>
            <a:p>
              <a:pPr>
                <a:defRPr lang="ja-JP" sz="2400" b="0" i="0" u="none" strike="noStrike" kern="1200" baseline="0">
                  <a:solidFill>
                    <a:schemeClr val="tx1"/>
                  </a:solidFill>
                  <a:latin typeface="+mn-lt"/>
                  <a:ea typeface="+mn-ea"/>
                  <a:cs typeface="+mn-cs"/>
                </a:defRPr>
              </a:pPr>
              <a:endParaRPr lang="en-JP"/>
            </a:p>
          </c:txPr>
        </c:title>
        <c:numFmt formatCode="0.0_);[Red]\(0.0\)" sourceLinked="0"/>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lang="ja-JP" sz="2000" b="0" i="0" u="none" strike="noStrike" kern="1200" baseline="0">
                <a:solidFill>
                  <a:schemeClr val="tx1"/>
                </a:solidFill>
                <a:latin typeface="+mn-lt"/>
                <a:ea typeface="+mn-ea"/>
                <a:cs typeface="+mn-cs"/>
              </a:defRPr>
            </a:pPr>
            <a:endParaRPr lang="en-JP"/>
          </a:p>
        </c:txPr>
        <c:crossAx val="-1572331216"/>
        <c:crosses val="autoZero"/>
        <c:crossBetween val="midCat"/>
        <c:majorUnit val="1"/>
        <c:minorUnit val="0.5"/>
      </c:valAx>
      <c:valAx>
        <c:axId val="-1572331216"/>
        <c:scaling>
          <c:orientation val="minMax"/>
          <c:max val="3"/>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lang="ja-JP" sz="2400" b="0" i="0" u="none" strike="noStrike" kern="1200" baseline="0">
                    <a:solidFill>
                      <a:schemeClr val="tx1"/>
                    </a:solidFill>
                    <a:latin typeface="+mn-lt"/>
                    <a:ea typeface="+mn-ea"/>
                    <a:cs typeface="+mn-cs"/>
                  </a:defRPr>
                </a:pPr>
                <a:r>
                  <a:rPr lang="en-US" altLang="ja-JP" sz="2400" b="0" i="0" dirty="0">
                    <a:solidFill>
                      <a:schemeClr val="tx1"/>
                    </a:solidFill>
                    <a:ea typeface="MS UI Gothic" panose="020B0600070205080204" pitchFamily="34" charset="-128"/>
                  </a:rPr>
                  <a:t>Latency [</a:t>
                </a:r>
                <a:r>
                  <a:rPr lang="en-US" altLang="ja-JP" sz="2400" b="0" i="0" dirty="0" err="1">
                    <a:solidFill>
                      <a:schemeClr val="tx1"/>
                    </a:solidFill>
                    <a:ea typeface="MS UI Gothic" panose="020B0600070205080204" pitchFamily="34" charset="-128"/>
                  </a:rPr>
                  <a:t>ms</a:t>
                </a:r>
                <a:r>
                  <a:rPr lang="en-US" altLang="ja-JP" sz="2400" b="0" i="0" dirty="0">
                    <a:solidFill>
                      <a:schemeClr val="tx1"/>
                    </a:solidFill>
                    <a:ea typeface="MS UI Gothic" panose="020B0600070205080204" pitchFamily="34" charset="-128"/>
                  </a:rPr>
                  <a:t>]</a:t>
                </a:r>
                <a:endParaRPr lang="ja-JP" altLang="en-US" sz="2400" b="0" i="0">
                  <a:solidFill>
                    <a:schemeClr val="tx1"/>
                  </a:solidFill>
                  <a:ea typeface="MS UI Gothic" panose="020B0600070205080204" pitchFamily="34" charset="-128"/>
                </a:endParaRPr>
              </a:p>
            </c:rich>
          </c:tx>
          <c:overlay val="0"/>
          <c:spPr>
            <a:noFill/>
            <a:ln>
              <a:noFill/>
            </a:ln>
            <a:effectLst/>
          </c:spPr>
          <c:txPr>
            <a:bodyPr rot="-5400000" spcFirstLastPara="1" vertOverflow="ellipsis" vert="horz" wrap="square" anchor="ctr" anchorCtr="1"/>
            <a:lstStyle/>
            <a:p>
              <a:pPr>
                <a:defRPr lang="ja-JP" sz="2400" b="0" i="0" u="none" strike="noStrike" kern="1200" baseline="0">
                  <a:solidFill>
                    <a:schemeClr val="tx1"/>
                  </a:solidFill>
                  <a:latin typeface="+mn-lt"/>
                  <a:ea typeface="+mn-ea"/>
                  <a:cs typeface="+mn-cs"/>
                </a:defRPr>
              </a:pPr>
              <a:endParaRPr lang="en-JP"/>
            </a:p>
          </c:txPr>
        </c:title>
        <c:numFmt formatCode="0.0_);[Red]\(0.0\)" sourceLinked="0"/>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lang="ja-JP" sz="2000" b="0" i="0" u="none" strike="noStrike" kern="1200" baseline="0">
                <a:solidFill>
                  <a:schemeClr val="tx1"/>
                </a:solidFill>
                <a:latin typeface="+mn-lt"/>
                <a:ea typeface="+mn-ea"/>
                <a:cs typeface="+mn-cs"/>
              </a:defRPr>
            </a:pPr>
            <a:endParaRPr lang="en-JP"/>
          </a:p>
        </c:txPr>
        <c:crossAx val="-1530231600"/>
        <c:crosses val="autoZero"/>
        <c:crossBetween val="midCat"/>
        <c:majorUnit val="0.5"/>
      </c:valAx>
      <c:spPr>
        <a:noFill/>
        <a:ln>
          <a:noFill/>
        </a:ln>
        <a:effectLst/>
      </c:spPr>
    </c:plotArea>
    <c:plotVisOnly val="1"/>
    <c:dispBlanksAs val="gap"/>
    <c:showDLblsOverMax val="0"/>
  </c:chart>
  <c:spPr>
    <a:solidFill>
      <a:schemeClr val="bg1"/>
    </a:solidFill>
    <a:ln w="9525" cap="flat" cmpd="sng" algn="ctr">
      <a:noFill/>
      <a:round/>
    </a:ln>
    <a:effectLst/>
  </c:spPr>
  <c:txPr>
    <a:bodyPr/>
    <a:lstStyle/>
    <a:p>
      <a:pPr>
        <a:defRPr/>
      </a:pPr>
      <a:endParaRPr lang="en-JP"/>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6051420180568324"/>
          <c:y val="3.31052928922001E-2"/>
          <c:w val="0.6750801001651755"/>
          <c:h val="0.75956955380577429"/>
        </c:manualLayout>
      </c:layout>
      <c:scatterChart>
        <c:scatterStyle val="lineMarker"/>
        <c:varyColors val="0"/>
        <c:ser>
          <c:idx val="0"/>
          <c:order val="0"/>
          <c:tx>
            <c:v>GPUメモリ：RDMA Write</c:v>
          </c:tx>
          <c:spPr>
            <a:ln w="19050" cap="rnd">
              <a:solidFill>
                <a:srgbClr val="0070C0"/>
              </a:solidFill>
              <a:round/>
            </a:ln>
            <a:effectLst/>
          </c:spPr>
          <c:marker>
            <c:symbol val="circle"/>
            <c:size val="5"/>
            <c:spPr>
              <a:solidFill>
                <a:srgbClr val="0070C0"/>
              </a:solidFill>
              <a:ln w="19050">
                <a:solidFill>
                  <a:srgbClr val="0070C0"/>
                </a:solidFill>
              </a:ln>
              <a:effectLst/>
            </c:spPr>
          </c:marker>
          <c:xVal>
            <c:numRef>
              <c:f>Sheet2!$A$17:$A$29</c:f>
              <c:numCache>
                <c:formatCode>General</c:formatCode>
                <c:ptCount val="13"/>
                <c:pt idx="0">
                  <c:v>9.765625E-4</c:v>
                </c:pt>
                <c:pt idx="1">
                  <c:v>1.953125E-3</c:v>
                </c:pt>
                <c:pt idx="2">
                  <c:v>3.90625E-3</c:v>
                </c:pt>
                <c:pt idx="3">
                  <c:v>7.8125E-3</c:v>
                </c:pt>
                <c:pt idx="4">
                  <c:v>1.5625E-2</c:v>
                </c:pt>
                <c:pt idx="5">
                  <c:v>3.125E-2</c:v>
                </c:pt>
                <c:pt idx="6">
                  <c:v>6.25E-2</c:v>
                </c:pt>
                <c:pt idx="7">
                  <c:v>0.125</c:v>
                </c:pt>
                <c:pt idx="8">
                  <c:v>0.25</c:v>
                </c:pt>
                <c:pt idx="9">
                  <c:v>0.5</c:v>
                </c:pt>
                <c:pt idx="10">
                  <c:v>1</c:v>
                </c:pt>
                <c:pt idx="11">
                  <c:v>2</c:v>
                </c:pt>
                <c:pt idx="12">
                  <c:v>4</c:v>
                </c:pt>
              </c:numCache>
            </c:numRef>
          </c:xVal>
          <c:yVal>
            <c:numRef>
              <c:f>Sheet2!$D$3:$D$15</c:f>
              <c:numCache>
                <c:formatCode>General</c:formatCode>
                <c:ptCount val="13"/>
                <c:pt idx="0">
                  <c:v>0.13623918805803573</c:v>
                </c:pt>
                <c:pt idx="1">
                  <c:v>0.27247837611607145</c:v>
                </c:pt>
                <c:pt idx="2">
                  <c:v>0.476837158203125</c:v>
                </c:pt>
                <c:pt idx="3">
                  <c:v>0.69358132102272729</c:v>
                </c:pt>
                <c:pt idx="4">
                  <c:v>0.95367431640625</c:v>
                </c:pt>
                <c:pt idx="5">
                  <c:v>1.0523302801724137</c:v>
                </c:pt>
                <c:pt idx="6">
                  <c:v>1.220703125</c:v>
                </c:pt>
                <c:pt idx="7">
                  <c:v>1.3125840053763442</c:v>
                </c:pt>
                <c:pt idx="8">
                  <c:v>1.3488432320441988</c:v>
                </c:pt>
                <c:pt idx="9">
                  <c:v>1.3793255649717515</c:v>
                </c:pt>
                <c:pt idx="10">
                  <c:v>1.397085121602289</c:v>
                </c:pt>
                <c:pt idx="11">
                  <c:v>1.4051258992805755</c:v>
                </c:pt>
                <c:pt idx="12">
                  <c:v>1.4015966989594546</c:v>
                </c:pt>
              </c:numCache>
            </c:numRef>
          </c:yVal>
          <c:smooth val="0"/>
          <c:extLst>
            <c:ext xmlns:c16="http://schemas.microsoft.com/office/drawing/2014/chart" uri="{C3380CC4-5D6E-409C-BE32-E72D297353CC}">
              <c16:uniqueId val="{00000000-08AB-8B49-A4DB-2210B0405A47}"/>
            </c:ext>
          </c:extLst>
        </c:ser>
        <c:ser>
          <c:idx val="2"/>
          <c:order val="1"/>
          <c:tx>
            <c:v>GPUメモリ：RDMA Read</c:v>
          </c:tx>
          <c:spPr>
            <a:ln w="19050" cap="rnd">
              <a:solidFill>
                <a:srgbClr val="FF0000"/>
              </a:solidFill>
              <a:round/>
            </a:ln>
            <a:effectLst/>
          </c:spPr>
          <c:marker>
            <c:symbol val="circle"/>
            <c:size val="5"/>
            <c:spPr>
              <a:solidFill>
                <a:srgbClr val="FF0000"/>
              </a:solidFill>
              <a:ln w="19050">
                <a:solidFill>
                  <a:srgbClr val="FF0000"/>
                </a:solidFill>
              </a:ln>
              <a:effectLst/>
            </c:spPr>
          </c:marker>
          <c:xVal>
            <c:numRef>
              <c:f>Sheet2!$A$17:$A$29</c:f>
              <c:numCache>
                <c:formatCode>General</c:formatCode>
                <c:ptCount val="13"/>
                <c:pt idx="0">
                  <c:v>9.765625E-4</c:v>
                </c:pt>
                <c:pt idx="1">
                  <c:v>1.953125E-3</c:v>
                </c:pt>
                <c:pt idx="2">
                  <c:v>3.90625E-3</c:v>
                </c:pt>
                <c:pt idx="3">
                  <c:v>7.8125E-3</c:v>
                </c:pt>
                <c:pt idx="4">
                  <c:v>1.5625E-2</c:v>
                </c:pt>
                <c:pt idx="5">
                  <c:v>3.125E-2</c:v>
                </c:pt>
                <c:pt idx="6">
                  <c:v>6.25E-2</c:v>
                </c:pt>
                <c:pt idx="7">
                  <c:v>0.125</c:v>
                </c:pt>
                <c:pt idx="8">
                  <c:v>0.25</c:v>
                </c:pt>
                <c:pt idx="9">
                  <c:v>0.5</c:v>
                </c:pt>
                <c:pt idx="10">
                  <c:v>1</c:v>
                </c:pt>
                <c:pt idx="11">
                  <c:v>2</c:v>
                </c:pt>
                <c:pt idx="12">
                  <c:v>4</c:v>
                </c:pt>
              </c:numCache>
            </c:numRef>
          </c:xVal>
          <c:yVal>
            <c:numRef>
              <c:f>Sheet2!$G$3:$G$15</c:f>
              <c:numCache>
                <c:formatCode>General</c:formatCode>
                <c:ptCount val="13"/>
                <c:pt idx="0">
                  <c:v>0.13623918805803573</c:v>
                </c:pt>
                <c:pt idx="1">
                  <c:v>0.27247837611607145</c:v>
                </c:pt>
                <c:pt idx="2">
                  <c:v>0.476837158203125</c:v>
                </c:pt>
                <c:pt idx="3">
                  <c:v>0.69358132102272729</c:v>
                </c:pt>
                <c:pt idx="4">
                  <c:v>0.95367431640625</c:v>
                </c:pt>
                <c:pt idx="5">
                  <c:v>1.1737530048076923</c:v>
                </c:pt>
                <c:pt idx="6">
                  <c:v>1.2715657552083333</c:v>
                </c:pt>
                <c:pt idx="7">
                  <c:v>1.3715765449438202</c:v>
                </c:pt>
                <c:pt idx="8">
                  <c:v>1.4532180059523809</c:v>
                </c:pt>
                <c:pt idx="9">
                  <c:v>1.4886623475609755</c:v>
                </c:pt>
                <c:pt idx="10">
                  <c:v>1.5070408950617282</c:v>
                </c:pt>
                <c:pt idx="11">
                  <c:v>1.5175796425796426</c:v>
                </c:pt>
                <c:pt idx="12">
                  <c:v>1.5140503875968994</c:v>
                </c:pt>
              </c:numCache>
            </c:numRef>
          </c:yVal>
          <c:smooth val="0"/>
          <c:extLst>
            <c:ext xmlns:c16="http://schemas.microsoft.com/office/drawing/2014/chart" uri="{C3380CC4-5D6E-409C-BE32-E72D297353CC}">
              <c16:uniqueId val="{00000001-08AB-8B49-A4DB-2210B0405A47}"/>
            </c:ext>
          </c:extLst>
        </c:ser>
        <c:ser>
          <c:idx val="1"/>
          <c:order val="2"/>
          <c:tx>
            <c:v>メインメモリ：RDMA Write</c:v>
          </c:tx>
          <c:spPr>
            <a:ln w="19050" cap="rnd">
              <a:solidFill>
                <a:srgbClr val="00B050"/>
              </a:solidFill>
              <a:round/>
            </a:ln>
            <a:effectLst/>
          </c:spPr>
          <c:marker>
            <c:symbol val="circle"/>
            <c:size val="5"/>
            <c:spPr>
              <a:solidFill>
                <a:srgbClr val="00B050"/>
              </a:solidFill>
              <a:ln w="19050">
                <a:solidFill>
                  <a:srgbClr val="00B050"/>
                </a:solidFill>
              </a:ln>
              <a:effectLst/>
            </c:spPr>
          </c:marker>
          <c:xVal>
            <c:numRef>
              <c:f>Sheet2!$I$17:$I$29</c:f>
              <c:numCache>
                <c:formatCode>General</c:formatCode>
                <c:ptCount val="13"/>
                <c:pt idx="0">
                  <c:v>9.765625E-4</c:v>
                </c:pt>
                <c:pt idx="1">
                  <c:v>1.953125E-3</c:v>
                </c:pt>
                <c:pt idx="2">
                  <c:v>3.90625E-3</c:v>
                </c:pt>
                <c:pt idx="3">
                  <c:v>7.8125E-3</c:v>
                </c:pt>
                <c:pt idx="4">
                  <c:v>1.5625E-2</c:v>
                </c:pt>
                <c:pt idx="5">
                  <c:v>3.125E-2</c:v>
                </c:pt>
                <c:pt idx="6">
                  <c:v>6.25E-2</c:v>
                </c:pt>
                <c:pt idx="7">
                  <c:v>0.125</c:v>
                </c:pt>
                <c:pt idx="8">
                  <c:v>0.25</c:v>
                </c:pt>
                <c:pt idx="9">
                  <c:v>0.5</c:v>
                </c:pt>
                <c:pt idx="10">
                  <c:v>1</c:v>
                </c:pt>
                <c:pt idx="11">
                  <c:v>2</c:v>
                </c:pt>
                <c:pt idx="12">
                  <c:v>4</c:v>
                </c:pt>
              </c:numCache>
            </c:numRef>
          </c:xVal>
          <c:yVal>
            <c:numRef>
              <c:f>Sheet2!$L$3:$L$15</c:f>
              <c:numCache>
                <c:formatCode>General</c:formatCode>
                <c:ptCount val="13"/>
                <c:pt idx="0">
                  <c:v>0.15894571940104166</c:v>
                </c:pt>
                <c:pt idx="1">
                  <c:v>0.27247837611607145</c:v>
                </c:pt>
                <c:pt idx="2">
                  <c:v>0.4238552517361111</c:v>
                </c:pt>
                <c:pt idx="3">
                  <c:v>0.69358132102272729</c:v>
                </c:pt>
                <c:pt idx="4">
                  <c:v>0.95367431640625</c:v>
                </c:pt>
                <c:pt idx="5">
                  <c:v>1.0899135044642858</c:v>
                </c:pt>
                <c:pt idx="6">
                  <c:v>1.2456154336734695</c:v>
                </c:pt>
                <c:pt idx="7">
                  <c:v>1.3125840053763442</c:v>
                </c:pt>
                <c:pt idx="8">
                  <c:v>1.3488432320441988</c:v>
                </c:pt>
                <c:pt idx="9">
                  <c:v>1.3793255649717515</c:v>
                </c:pt>
                <c:pt idx="10">
                  <c:v>1.3990866762177649</c:v>
                </c:pt>
                <c:pt idx="11">
                  <c:v>1.4041157440690151</c:v>
                </c:pt>
                <c:pt idx="12">
                  <c:v>1.4010939741750359</c:v>
                </c:pt>
              </c:numCache>
            </c:numRef>
          </c:yVal>
          <c:smooth val="0"/>
          <c:extLst>
            <c:ext xmlns:c16="http://schemas.microsoft.com/office/drawing/2014/chart" uri="{C3380CC4-5D6E-409C-BE32-E72D297353CC}">
              <c16:uniqueId val="{00000002-08AB-8B49-A4DB-2210B0405A47}"/>
            </c:ext>
          </c:extLst>
        </c:ser>
        <c:ser>
          <c:idx val="3"/>
          <c:order val="3"/>
          <c:tx>
            <c:v>メインメモリ：RDMA Read</c:v>
          </c:tx>
          <c:spPr>
            <a:ln w="19050" cap="rnd">
              <a:solidFill>
                <a:srgbClr val="FFC000"/>
              </a:solidFill>
              <a:round/>
            </a:ln>
            <a:effectLst/>
          </c:spPr>
          <c:marker>
            <c:symbol val="circle"/>
            <c:size val="5"/>
            <c:spPr>
              <a:solidFill>
                <a:srgbClr val="FFC000"/>
              </a:solidFill>
              <a:ln w="19050">
                <a:solidFill>
                  <a:srgbClr val="FFC000"/>
                </a:solidFill>
              </a:ln>
              <a:effectLst/>
            </c:spPr>
          </c:marker>
          <c:xVal>
            <c:numRef>
              <c:f>Sheet2!$I$17:$I$29</c:f>
              <c:numCache>
                <c:formatCode>General</c:formatCode>
                <c:ptCount val="13"/>
                <c:pt idx="0">
                  <c:v>9.765625E-4</c:v>
                </c:pt>
                <c:pt idx="1">
                  <c:v>1.953125E-3</c:v>
                </c:pt>
                <c:pt idx="2">
                  <c:v>3.90625E-3</c:v>
                </c:pt>
                <c:pt idx="3">
                  <c:v>7.8125E-3</c:v>
                </c:pt>
                <c:pt idx="4">
                  <c:v>1.5625E-2</c:v>
                </c:pt>
                <c:pt idx="5">
                  <c:v>3.125E-2</c:v>
                </c:pt>
                <c:pt idx="6">
                  <c:v>6.25E-2</c:v>
                </c:pt>
                <c:pt idx="7">
                  <c:v>0.125</c:v>
                </c:pt>
                <c:pt idx="8">
                  <c:v>0.25</c:v>
                </c:pt>
                <c:pt idx="9">
                  <c:v>0.5</c:v>
                </c:pt>
                <c:pt idx="10">
                  <c:v>1</c:v>
                </c:pt>
                <c:pt idx="11">
                  <c:v>2</c:v>
                </c:pt>
                <c:pt idx="12">
                  <c:v>4</c:v>
                </c:pt>
              </c:numCache>
            </c:numRef>
          </c:xVal>
          <c:yVal>
            <c:numRef>
              <c:f>Sheet2!$O$3:$O$15</c:f>
              <c:numCache>
                <c:formatCode>General</c:formatCode>
                <c:ptCount val="13"/>
                <c:pt idx="0">
                  <c:v>0.15894571940104166</c:v>
                </c:pt>
                <c:pt idx="1">
                  <c:v>0.27247837611607145</c:v>
                </c:pt>
                <c:pt idx="2">
                  <c:v>0.476837158203125</c:v>
                </c:pt>
                <c:pt idx="3">
                  <c:v>0.69358132102272729</c:v>
                </c:pt>
                <c:pt idx="4">
                  <c:v>0.95367431640625</c:v>
                </c:pt>
                <c:pt idx="5">
                  <c:v>1.220703125</c:v>
                </c:pt>
                <c:pt idx="6">
                  <c:v>1.3268512228260869</c:v>
                </c:pt>
                <c:pt idx="7">
                  <c:v>1.4361213235294117</c:v>
                </c:pt>
                <c:pt idx="8">
                  <c:v>1.4796401515151516</c:v>
                </c:pt>
                <c:pt idx="9">
                  <c:v>1.4977952453987731</c:v>
                </c:pt>
                <c:pt idx="10">
                  <c:v>1.5117066563467492</c:v>
                </c:pt>
                <c:pt idx="11">
                  <c:v>1.5187597200622083</c:v>
                </c:pt>
                <c:pt idx="12">
                  <c:v>1.5403194006309149</c:v>
                </c:pt>
              </c:numCache>
            </c:numRef>
          </c:yVal>
          <c:smooth val="0"/>
          <c:extLst>
            <c:ext xmlns:c16="http://schemas.microsoft.com/office/drawing/2014/chart" uri="{C3380CC4-5D6E-409C-BE32-E72D297353CC}">
              <c16:uniqueId val="{00000003-08AB-8B49-A4DB-2210B0405A47}"/>
            </c:ext>
          </c:extLst>
        </c:ser>
        <c:dLbls>
          <c:showLegendKey val="0"/>
          <c:showVal val="0"/>
          <c:showCatName val="0"/>
          <c:showSerName val="0"/>
          <c:showPercent val="0"/>
          <c:showBubbleSize val="0"/>
        </c:dLbls>
        <c:axId val="-1530231600"/>
        <c:axId val="-1572331216"/>
      </c:scatterChart>
      <c:valAx>
        <c:axId val="-1530231600"/>
        <c:scaling>
          <c:orientation val="minMax"/>
          <c:max val="4"/>
          <c:min val="0"/>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lang="ja-JP" sz="2400" b="0" i="0" u="none" strike="noStrike" kern="1200" baseline="0">
                    <a:solidFill>
                      <a:schemeClr val="tx1"/>
                    </a:solidFill>
                    <a:latin typeface="+mn-lt"/>
                    <a:ea typeface="+mn-ea"/>
                    <a:cs typeface="+mn-cs"/>
                  </a:defRPr>
                </a:pPr>
                <a:r>
                  <a:rPr lang="en-US" altLang="ja-JP" sz="2400" b="0" i="0" dirty="0" err="1">
                    <a:solidFill>
                      <a:schemeClr val="tx1"/>
                    </a:solidFill>
                    <a:ea typeface="MS UI Gothic" panose="020B0600070205080204" pitchFamily="34" charset="-128"/>
                  </a:rPr>
                  <a:t>Datasize</a:t>
                </a:r>
                <a:r>
                  <a:rPr lang="en-US" altLang="ja-JP" sz="2400" b="0" i="0" dirty="0">
                    <a:solidFill>
                      <a:schemeClr val="tx1"/>
                    </a:solidFill>
                    <a:ea typeface="MS UI Gothic" panose="020B0600070205080204" pitchFamily="34" charset="-128"/>
                  </a:rPr>
                  <a:t> [MB]</a:t>
                </a:r>
                <a:endParaRPr lang="ja-JP" altLang="en-US" sz="2400" b="0" i="0">
                  <a:solidFill>
                    <a:schemeClr val="tx1"/>
                  </a:solidFill>
                  <a:ea typeface="MS UI Gothic" panose="020B0600070205080204" pitchFamily="34" charset="-128"/>
                </a:endParaRPr>
              </a:p>
            </c:rich>
          </c:tx>
          <c:overlay val="0"/>
          <c:spPr>
            <a:noFill/>
            <a:ln>
              <a:noFill/>
            </a:ln>
            <a:effectLst/>
          </c:spPr>
          <c:txPr>
            <a:bodyPr rot="0" spcFirstLastPara="1" vertOverflow="ellipsis" vert="horz" wrap="square" anchor="ctr" anchorCtr="1"/>
            <a:lstStyle/>
            <a:p>
              <a:pPr>
                <a:defRPr lang="ja-JP" sz="2400" b="0" i="0" u="none" strike="noStrike" kern="1200" baseline="0">
                  <a:solidFill>
                    <a:schemeClr val="tx1"/>
                  </a:solidFill>
                  <a:latin typeface="+mn-lt"/>
                  <a:ea typeface="+mn-ea"/>
                  <a:cs typeface="+mn-cs"/>
                </a:defRPr>
              </a:pPr>
              <a:endParaRPr lang="en-JP"/>
            </a:p>
          </c:txPr>
        </c:title>
        <c:numFmt formatCode="0.0_);[Red]\(0.0\)" sourceLinked="0"/>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lang="ja-JP" sz="2000" b="0" i="0" u="none" strike="noStrike" kern="1200" baseline="0">
                <a:solidFill>
                  <a:schemeClr val="tx1"/>
                </a:solidFill>
                <a:latin typeface="+mn-lt"/>
                <a:ea typeface="+mn-ea"/>
                <a:cs typeface="+mn-cs"/>
              </a:defRPr>
            </a:pPr>
            <a:endParaRPr lang="en-JP"/>
          </a:p>
        </c:txPr>
        <c:crossAx val="-1572331216"/>
        <c:crosses val="autoZero"/>
        <c:crossBetween val="midCat"/>
        <c:majorUnit val="1"/>
        <c:minorUnit val="0.5"/>
      </c:valAx>
      <c:valAx>
        <c:axId val="-1572331216"/>
        <c:scaling>
          <c:orientation val="minMax"/>
          <c:max val="1.6"/>
          <c:min val="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lang="ja-JP" sz="2400" b="0" i="0" u="none" strike="noStrike" kern="1200" baseline="0">
                    <a:solidFill>
                      <a:schemeClr val="tx1"/>
                    </a:solidFill>
                    <a:latin typeface="+mn-lt"/>
                    <a:ea typeface="+mn-ea"/>
                    <a:cs typeface="+mn-cs"/>
                  </a:defRPr>
                </a:pPr>
                <a:r>
                  <a:rPr lang="en-US" altLang="ja-JP" sz="2400" b="0" i="0" dirty="0">
                    <a:solidFill>
                      <a:schemeClr val="tx1"/>
                    </a:solidFill>
                    <a:ea typeface="MS UI Gothic" panose="020B0600070205080204" pitchFamily="34" charset="-128"/>
                  </a:rPr>
                  <a:t>Throughput [GB/s]</a:t>
                </a:r>
                <a:endParaRPr lang="ja-JP" altLang="en-US" sz="2400" b="0" i="0">
                  <a:solidFill>
                    <a:schemeClr val="tx1"/>
                  </a:solidFill>
                  <a:ea typeface="MS UI Gothic" panose="020B0600070205080204" pitchFamily="34" charset="-128"/>
                </a:endParaRPr>
              </a:p>
            </c:rich>
          </c:tx>
          <c:overlay val="0"/>
          <c:spPr>
            <a:noFill/>
            <a:ln>
              <a:noFill/>
            </a:ln>
            <a:effectLst/>
          </c:spPr>
          <c:txPr>
            <a:bodyPr rot="-5400000" spcFirstLastPara="1" vertOverflow="ellipsis" vert="horz" wrap="square" anchor="ctr" anchorCtr="1"/>
            <a:lstStyle/>
            <a:p>
              <a:pPr>
                <a:defRPr lang="ja-JP" sz="2400" b="0" i="0" u="none" strike="noStrike" kern="1200" baseline="0">
                  <a:solidFill>
                    <a:schemeClr val="tx1"/>
                  </a:solidFill>
                  <a:latin typeface="+mn-lt"/>
                  <a:ea typeface="+mn-ea"/>
                  <a:cs typeface="+mn-cs"/>
                </a:defRPr>
              </a:pPr>
              <a:endParaRPr lang="en-JP"/>
            </a:p>
          </c:txPr>
        </c:title>
        <c:numFmt formatCode="0.0_);[Red]\(0.0\)" sourceLinked="0"/>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lang="ja-JP" sz="2000" b="0" i="0" u="none" strike="noStrike" kern="1200" baseline="0">
                <a:solidFill>
                  <a:schemeClr val="tx1"/>
                </a:solidFill>
                <a:latin typeface="+mn-lt"/>
                <a:ea typeface="+mn-ea"/>
                <a:cs typeface="+mn-cs"/>
              </a:defRPr>
            </a:pPr>
            <a:endParaRPr lang="en-JP"/>
          </a:p>
        </c:txPr>
        <c:crossAx val="-1530231600"/>
        <c:crosses val="autoZero"/>
        <c:crossBetween val="midCat"/>
        <c:majorUnit val="0.2"/>
      </c:valAx>
      <c:spPr>
        <a:noFill/>
        <a:ln>
          <a:noFill/>
        </a:ln>
        <a:effectLst/>
      </c:spPr>
    </c:plotArea>
    <c:legend>
      <c:legendPos val="b"/>
      <c:layout>
        <c:manualLayout>
          <c:xMode val="edge"/>
          <c:yMode val="edge"/>
          <c:x val="0.35214065161923191"/>
          <c:y val="0.41130748525441974"/>
          <c:w val="0.59530863131966216"/>
          <c:h val="0.38398677165311146"/>
        </c:manualLayout>
      </c:layout>
      <c:overlay val="0"/>
      <c:spPr>
        <a:noFill/>
        <a:ln>
          <a:noFill/>
        </a:ln>
        <a:effectLst/>
      </c:spPr>
      <c:txPr>
        <a:bodyPr rot="0" spcFirstLastPara="1" vertOverflow="ellipsis" vert="horz" wrap="square" anchor="ctr" anchorCtr="1"/>
        <a:lstStyle/>
        <a:p>
          <a:pPr>
            <a:defRPr lang="ja-JP" sz="1600" b="0" i="0" u="none" strike="noStrike" kern="1200" baseline="0">
              <a:solidFill>
                <a:schemeClr val="tx1"/>
              </a:solidFill>
              <a:latin typeface="+mn-lt"/>
              <a:ea typeface="+mn-ea"/>
              <a:cs typeface="+mn-cs"/>
            </a:defRPr>
          </a:pPr>
          <a:endParaRPr lang="en-JP"/>
        </a:p>
      </c:txPr>
    </c:legend>
    <c:plotVisOnly val="1"/>
    <c:dispBlanksAs val="gap"/>
    <c:showDLblsOverMax val="0"/>
  </c:chart>
  <c:spPr>
    <a:solidFill>
      <a:schemeClr val="bg1"/>
    </a:solidFill>
    <a:ln w="9525" cap="flat" cmpd="sng" algn="ctr">
      <a:noFill/>
      <a:round/>
    </a:ln>
    <a:effectLst/>
  </c:spPr>
  <c:txPr>
    <a:bodyPr/>
    <a:lstStyle/>
    <a:p>
      <a:pPr>
        <a:defRPr/>
      </a:pPr>
      <a:endParaRPr lang="en-JP"/>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0161577628721078"/>
          <c:y val="4.069160104986877E-2"/>
          <c:w val="0.76949526017112901"/>
          <c:h val="0.83060262467191603"/>
        </c:manualLayout>
      </c:layout>
      <c:barChart>
        <c:barDir val="col"/>
        <c:grouping val="clustered"/>
        <c:varyColors val="0"/>
        <c:ser>
          <c:idx val="0"/>
          <c:order val="0"/>
          <c:tx>
            <c:strRef>
              <c:f>Data!$A$17</c:f>
              <c:strCache>
                <c:ptCount val="1"/>
                <c:pt idx="0">
                  <c:v>inline</c:v>
                </c:pt>
              </c:strCache>
            </c:strRef>
          </c:tx>
          <c:spPr>
            <a:solidFill>
              <a:srgbClr val="0070C0"/>
            </a:solidFill>
            <a:ln>
              <a:noFill/>
            </a:ln>
            <a:effectLst/>
          </c:spPr>
          <c:invertIfNegative val="0"/>
          <c:dLbls>
            <c:delete val="1"/>
          </c:dLbls>
          <c:errBars>
            <c:errBarType val="both"/>
            <c:errValType val="cust"/>
            <c:noEndCap val="0"/>
            <c:plus>
              <c:numRef>
                <c:f>Data!$B$18:$J$18</c:f>
                <c:numCache>
                  <c:formatCode>General</c:formatCode>
                  <c:ptCount val="9"/>
                  <c:pt idx="0">
                    <c:v>9.4155378211982277E-2</c:v>
                  </c:pt>
                  <c:pt idx="1">
                    <c:v>3.3230724601263223E-2</c:v>
                  </c:pt>
                  <c:pt idx="2">
                    <c:v>0.11021664480300608</c:v>
                  </c:pt>
                  <c:pt idx="3">
                    <c:v>9.6778615986172281E-3</c:v>
                  </c:pt>
                  <c:pt idx="4">
                    <c:v>9.7379824773247831E-2</c:v>
                  </c:pt>
                  <c:pt idx="5">
                    <c:v>5.9943566502395657E-2</c:v>
                  </c:pt>
                  <c:pt idx="6">
                    <c:v>7.3237070989550486E-3</c:v>
                  </c:pt>
                </c:numCache>
              </c:numRef>
            </c:plus>
            <c:minus>
              <c:numRef>
                <c:f>Data!$B$18:$J$18</c:f>
                <c:numCache>
                  <c:formatCode>General</c:formatCode>
                  <c:ptCount val="9"/>
                  <c:pt idx="0">
                    <c:v>9.4155378211982277E-2</c:v>
                  </c:pt>
                  <c:pt idx="1">
                    <c:v>3.3230724601263223E-2</c:v>
                  </c:pt>
                  <c:pt idx="2">
                    <c:v>0.11021664480300608</c:v>
                  </c:pt>
                  <c:pt idx="3">
                    <c:v>9.6778615986172281E-3</c:v>
                  </c:pt>
                  <c:pt idx="4">
                    <c:v>9.7379824773247831E-2</c:v>
                  </c:pt>
                  <c:pt idx="5">
                    <c:v>5.9943566502395657E-2</c:v>
                  </c:pt>
                  <c:pt idx="6">
                    <c:v>7.3237070989550486E-3</c:v>
                  </c:pt>
                </c:numCache>
              </c:numRef>
            </c:minus>
            <c:spPr>
              <a:noFill/>
              <a:ln w="19050" cap="flat" cmpd="sng" algn="ctr">
                <a:solidFill>
                  <a:schemeClr val="tx1"/>
                </a:solidFill>
                <a:round/>
              </a:ln>
              <a:effectLst/>
            </c:spPr>
          </c:errBars>
          <c:cat>
            <c:strRef>
              <c:f>Data!$B$16:$H$16</c:f>
              <c:strCache>
                <c:ptCount val="7"/>
                <c:pt idx="0">
                  <c:v>F1</c:v>
                </c:pt>
                <c:pt idx="1">
                  <c:v>F2</c:v>
                </c:pt>
                <c:pt idx="2">
                  <c:v>F3</c:v>
                </c:pt>
                <c:pt idx="3">
                  <c:v>F4</c:v>
                </c:pt>
                <c:pt idx="4">
                  <c:v>F5</c:v>
                </c:pt>
                <c:pt idx="5">
                  <c:v>F6</c:v>
                </c:pt>
                <c:pt idx="6">
                  <c:v>F7</c:v>
                </c:pt>
              </c:strCache>
            </c:strRef>
          </c:cat>
          <c:val>
            <c:numRef>
              <c:f>Data!$B$17:$H$17</c:f>
              <c:numCache>
                <c:formatCode>General</c:formatCode>
                <c:ptCount val="7"/>
                <c:pt idx="0">
                  <c:v>1.2056087534</c:v>
                </c:pt>
                <c:pt idx="1">
                  <c:v>1.2092201959999997</c:v>
                </c:pt>
                <c:pt idx="2">
                  <c:v>1.2010294073000012</c:v>
                </c:pt>
                <c:pt idx="3">
                  <c:v>2.0095750500000877E-2</c:v>
                </c:pt>
                <c:pt idx="4">
                  <c:v>1.2466812986000011</c:v>
                </c:pt>
                <c:pt idx="5">
                  <c:v>0.37471494120000048</c:v>
                </c:pt>
                <c:pt idx="6">
                  <c:v>2.2983497099999316E-2</c:v>
                </c:pt>
              </c:numCache>
            </c:numRef>
          </c:val>
          <c:extLst>
            <c:ext xmlns:c16="http://schemas.microsoft.com/office/drawing/2014/chart" uri="{C3380CC4-5D6E-409C-BE32-E72D297353CC}">
              <c16:uniqueId val="{00000000-BDDC-2145-93AB-38CDB0FC9FDB}"/>
            </c:ext>
          </c:extLst>
        </c:ser>
        <c:ser>
          <c:idx val="1"/>
          <c:order val="1"/>
          <c:tx>
            <c:strRef>
              <c:f>Data!$A$19</c:f>
              <c:strCache>
                <c:ptCount val="1"/>
                <c:pt idx="0">
                  <c:v>background</c:v>
                </c:pt>
              </c:strCache>
            </c:strRef>
          </c:tx>
          <c:spPr>
            <a:solidFill>
              <a:srgbClr val="FF0000"/>
            </a:solidFill>
            <a:ln>
              <a:noFill/>
            </a:ln>
            <a:effectLst/>
          </c:spPr>
          <c:invertIfNegative val="0"/>
          <c:dLbls>
            <c:delete val="1"/>
          </c:dLbls>
          <c:errBars>
            <c:errBarType val="both"/>
            <c:errValType val="cust"/>
            <c:noEndCap val="0"/>
            <c:plus>
              <c:numRef>
                <c:f>Data!$B$20:$J$20</c:f>
                <c:numCache>
                  <c:formatCode>General</c:formatCode>
                  <c:ptCount val="9"/>
                  <c:pt idx="0">
                    <c:v>4.7732470586032026E-3</c:v>
                  </c:pt>
                  <c:pt idx="1">
                    <c:v>2.4096689020899301E-2</c:v>
                  </c:pt>
                  <c:pt idx="2">
                    <c:v>2.374080921214277E-2</c:v>
                  </c:pt>
                  <c:pt idx="3">
                    <c:v>1.2564675910652988E-2</c:v>
                  </c:pt>
                  <c:pt idx="4">
                    <c:v>2.2666747884134267E-2</c:v>
                  </c:pt>
                  <c:pt idx="5">
                    <c:v>0.10857795636447984</c:v>
                  </c:pt>
                  <c:pt idx="6">
                    <c:v>8.5625793545928194E-3</c:v>
                  </c:pt>
                </c:numCache>
              </c:numRef>
            </c:plus>
            <c:minus>
              <c:numRef>
                <c:f>Data!$B$20:$J$20</c:f>
                <c:numCache>
                  <c:formatCode>General</c:formatCode>
                  <c:ptCount val="9"/>
                  <c:pt idx="0">
                    <c:v>4.7732470586032026E-3</c:v>
                  </c:pt>
                  <c:pt idx="1">
                    <c:v>2.4096689020899301E-2</c:v>
                  </c:pt>
                  <c:pt idx="2">
                    <c:v>2.374080921214277E-2</c:v>
                  </c:pt>
                  <c:pt idx="3">
                    <c:v>1.2564675910652988E-2</c:v>
                  </c:pt>
                  <c:pt idx="4">
                    <c:v>2.2666747884134267E-2</c:v>
                  </c:pt>
                  <c:pt idx="5">
                    <c:v>0.10857795636447984</c:v>
                  </c:pt>
                  <c:pt idx="6">
                    <c:v>8.5625793545928194E-3</c:v>
                  </c:pt>
                </c:numCache>
              </c:numRef>
            </c:minus>
            <c:spPr>
              <a:noFill/>
              <a:ln w="19050" cap="flat" cmpd="sng" algn="ctr">
                <a:solidFill>
                  <a:schemeClr val="tx1"/>
                </a:solidFill>
                <a:round/>
              </a:ln>
              <a:effectLst/>
            </c:spPr>
          </c:errBars>
          <c:cat>
            <c:strRef>
              <c:f>Data!$B$16:$H$16</c:f>
              <c:strCache>
                <c:ptCount val="7"/>
                <c:pt idx="0">
                  <c:v>F1</c:v>
                </c:pt>
                <c:pt idx="1">
                  <c:v>F2</c:v>
                </c:pt>
                <c:pt idx="2">
                  <c:v>F3</c:v>
                </c:pt>
                <c:pt idx="3">
                  <c:v>F4</c:v>
                </c:pt>
                <c:pt idx="4">
                  <c:v>F5</c:v>
                </c:pt>
                <c:pt idx="5">
                  <c:v>F6</c:v>
                </c:pt>
                <c:pt idx="6">
                  <c:v>F7</c:v>
                </c:pt>
              </c:strCache>
            </c:strRef>
          </c:cat>
          <c:val>
            <c:numRef>
              <c:f>Data!$B$19:$H$19</c:f>
              <c:numCache>
                <c:formatCode>General</c:formatCode>
                <c:ptCount val="7"/>
                <c:pt idx="0">
                  <c:v>1.0088488825999995</c:v>
                </c:pt>
                <c:pt idx="1">
                  <c:v>0.98175219549999926</c:v>
                </c:pt>
                <c:pt idx="2">
                  <c:v>0.97190240469999956</c:v>
                </c:pt>
                <c:pt idx="3">
                  <c:v>2.2376746500000166E-2</c:v>
                </c:pt>
                <c:pt idx="4">
                  <c:v>0.99149690389999956</c:v>
                </c:pt>
                <c:pt idx="5">
                  <c:v>0.29385389300000142</c:v>
                </c:pt>
                <c:pt idx="6">
                  <c:v>1.9226768399999105E-2</c:v>
                </c:pt>
              </c:numCache>
            </c:numRef>
          </c:val>
          <c:extLst>
            <c:ext xmlns:c16="http://schemas.microsoft.com/office/drawing/2014/chart" uri="{C3380CC4-5D6E-409C-BE32-E72D297353CC}">
              <c16:uniqueId val="{00000001-BDDC-2145-93AB-38CDB0FC9FDB}"/>
            </c:ext>
          </c:extLst>
        </c:ser>
        <c:dLbls>
          <c:dLblPos val="ctr"/>
          <c:showLegendKey val="0"/>
          <c:showVal val="1"/>
          <c:showCatName val="0"/>
          <c:showSerName val="0"/>
          <c:showPercent val="0"/>
          <c:showBubbleSize val="0"/>
        </c:dLbls>
        <c:gapWidth val="150"/>
        <c:axId val="1245270239"/>
        <c:axId val="1245271919"/>
      </c:barChart>
      <c:catAx>
        <c:axId val="1245270239"/>
        <c:scaling>
          <c:orientation val="minMax"/>
        </c:scaling>
        <c:delete val="0"/>
        <c:axPos val="b"/>
        <c:numFmt formatCode="General" sourceLinked="1"/>
        <c:majorTickMark val="none"/>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lang="ja-JP" sz="2000" b="0" i="0" u="none" strike="noStrike" kern="1200" baseline="0">
                <a:solidFill>
                  <a:schemeClr val="tx1"/>
                </a:solidFill>
                <a:latin typeface="+mn-lt"/>
                <a:ea typeface="+mn-ea"/>
                <a:cs typeface="+mn-cs"/>
              </a:defRPr>
            </a:pPr>
            <a:endParaRPr lang="en-JP"/>
          </a:p>
        </c:txPr>
        <c:crossAx val="1245271919"/>
        <c:crosses val="autoZero"/>
        <c:auto val="1"/>
        <c:lblAlgn val="ctr"/>
        <c:lblOffset val="100"/>
        <c:noMultiLvlLbl val="0"/>
      </c:catAx>
      <c:valAx>
        <c:axId val="1245271919"/>
        <c:scaling>
          <c:orientation val="minMax"/>
          <c:max val="1.5"/>
          <c:min val="0"/>
        </c:scaling>
        <c:delete val="0"/>
        <c:axPos val="l"/>
        <c:majorGridlines>
          <c:spPr>
            <a:ln w="9525" cap="flat" cmpd="sng" algn="ctr">
              <a:solidFill>
                <a:schemeClr val="bg1">
                  <a:lumMod val="75000"/>
                </a:schemeClr>
              </a:solidFill>
              <a:round/>
            </a:ln>
            <a:effectLst/>
          </c:spPr>
        </c:majorGridlines>
        <c:title>
          <c:tx>
            <c:rich>
              <a:bodyPr rot="-5400000" spcFirstLastPara="1" vertOverflow="ellipsis" vert="horz" wrap="square" anchor="ctr" anchorCtr="1"/>
              <a:lstStyle/>
              <a:p>
                <a:pPr>
                  <a:defRPr lang="ja-JP" sz="2400" b="0" i="0" u="none" strike="noStrike" kern="1200" baseline="0">
                    <a:solidFill>
                      <a:schemeClr val="tx1"/>
                    </a:solidFill>
                    <a:latin typeface="+mn-lt"/>
                    <a:ea typeface="+mn-ea"/>
                    <a:cs typeface="+mn-cs"/>
                  </a:defRPr>
                </a:pPr>
                <a:r>
                  <a:rPr lang="en-US" altLang="ja-JP" sz="2400" baseline="0" dirty="0">
                    <a:solidFill>
                      <a:schemeClr val="tx1"/>
                    </a:solidFill>
                    <a:latin typeface="+mn-lt"/>
                    <a:ea typeface="MS Gothic" panose="020B0609070205080204" pitchFamily="49" charset="-128"/>
                  </a:rPr>
                  <a:t>Time </a:t>
                </a:r>
                <a:r>
                  <a:rPr lang="en-US" altLang="ja-JP" sz="2400" b="0" i="0" baseline="0" dirty="0">
                    <a:solidFill>
                      <a:schemeClr val="tx1"/>
                    </a:solidFill>
                    <a:ea typeface="MS UI Gothic" panose="020B0600070205080204" pitchFamily="34" charset="-128"/>
                  </a:rPr>
                  <a:t>[s]</a:t>
                </a:r>
                <a:endParaRPr lang="ja-JP" altLang="en-US" sz="2400" b="0" i="0">
                  <a:solidFill>
                    <a:schemeClr val="tx1"/>
                  </a:solidFill>
                  <a:ea typeface="MS UI Gothic" panose="020B0600070205080204" pitchFamily="34" charset="-128"/>
                </a:endParaRPr>
              </a:p>
            </c:rich>
          </c:tx>
          <c:overlay val="0"/>
          <c:spPr>
            <a:noFill/>
            <a:ln>
              <a:noFill/>
            </a:ln>
            <a:effectLst/>
          </c:spPr>
          <c:txPr>
            <a:bodyPr rot="-5400000" spcFirstLastPara="1" vertOverflow="ellipsis" vert="horz" wrap="square" anchor="ctr" anchorCtr="1"/>
            <a:lstStyle/>
            <a:p>
              <a:pPr>
                <a:defRPr lang="ja-JP" sz="2400" b="0" i="0" u="none" strike="noStrike" kern="1200" baseline="0">
                  <a:solidFill>
                    <a:schemeClr val="tx1"/>
                  </a:solidFill>
                  <a:latin typeface="+mn-lt"/>
                  <a:ea typeface="+mn-ea"/>
                  <a:cs typeface="+mn-cs"/>
                </a:defRPr>
              </a:pPr>
              <a:endParaRPr lang="en-JP"/>
            </a:p>
          </c:txPr>
        </c:title>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lang="ja-JP" sz="2000" b="0" i="0" u="none" strike="noStrike" kern="1200" baseline="0">
                <a:solidFill>
                  <a:schemeClr val="tx1"/>
                </a:solidFill>
                <a:latin typeface="+mn-lt"/>
                <a:ea typeface="+mn-ea"/>
                <a:cs typeface="+mn-cs"/>
              </a:defRPr>
            </a:pPr>
            <a:endParaRPr lang="en-JP"/>
          </a:p>
        </c:txPr>
        <c:crossAx val="1245270239"/>
        <c:crosses val="autoZero"/>
        <c:crossBetween val="between"/>
        <c:majorUnit val="0.30000000000000004"/>
      </c:valAx>
      <c:spPr>
        <a:noFill/>
        <a:ln>
          <a:solidFill>
            <a:schemeClr val="bg1">
              <a:lumMod val="75000"/>
            </a:schemeClr>
          </a:solidFill>
        </a:ln>
        <a:effectLst/>
      </c:spPr>
    </c:plotArea>
    <c:legend>
      <c:legendPos val="r"/>
      <c:layout>
        <c:manualLayout>
          <c:xMode val="edge"/>
          <c:yMode val="edge"/>
          <c:x val="0.69409181378446827"/>
          <c:y val="5.5693432324899511E-2"/>
          <c:w val="0.27291851222606606"/>
          <c:h val="0.15376633340238618"/>
        </c:manualLayout>
      </c:layout>
      <c:overlay val="0"/>
      <c:spPr>
        <a:noFill/>
        <a:ln>
          <a:noFill/>
        </a:ln>
        <a:effectLst/>
      </c:spPr>
      <c:txPr>
        <a:bodyPr rot="0" spcFirstLastPara="1" vertOverflow="ellipsis" vert="horz" wrap="square" anchor="ctr" anchorCtr="1"/>
        <a:lstStyle/>
        <a:p>
          <a:pPr>
            <a:defRPr lang="ja-JP" sz="1600" b="0" i="0" u="none" strike="noStrike" kern="1200" baseline="0">
              <a:solidFill>
                <a:schemeClr val="tx1"/>
              </a:solidFill>
              <a:latin typeface="+mn-lt"/>
              <a:ea typeface="+mn-ea"/>
              <a:cs typeface="+mn-cs"/>
            </a:defRPr>
          </a:pPr>
          <a:endParaRPr lang="en-JP"/>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a:pPr>
      <a:endParaRPr lang="en-JP"/>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6823594691878921"/>
          <c:y val="4.069160104986877E-2"/>
          <c:w val="0.72056506579903457"/>
          <c:h val="0.7939359580052493"/>
        </c:manualLayout>
      </c:layout>
      <c:barChart>
        <c:barDir val="col"/>
        <c:grouping val="stacked"/>
        <c:varyColors val="0"/>
        <c:ser>
          <c:idx val="0"/>
          <c:order val="0"/>
          <c:tx>
            <c:strRef>
              <c:f>'pnum, plist'!$B$44</c:f>
              <c:strCache>
                <c:ptCount val="1"/>
                <c:pt idx="0">
                  <c:v>Request</c:v>
                </c:pt>
              </c:strCache>
            </c:strRef>
          </c:tx>
          <c:spPr>
            <a:solidFill>
              <a:srgbClr val="0070C0"/>
            </a:solidFill>
            <a:ln>
              <a:noFill/>
            </a:ln>
            <a:effectLst/>
          </c:spPr>
          <c:invertIfNegative val="0"/>
          <c:dLbls>
            <c:delete val="1"/>
          </c:dLbls>
          <c:cat>
            <c:strRef>
              <c:f>'pnum, plist'!$C$59:$D$59</c:f>
              <c:strCache>
                <c:ptCount val="2"/>
                <c:pt idx="0">
                  <c:v>GPU</c:v>
                </c:pt>
                <c:pt idx="1">
                  <c:v>Remote</c:v>
                </c:pt>
              </c:strCache>
            </c:strRef>
          </c:cat>
          <c:val>
            <c:numRef>
              <c:f>'pnum, plist'!$C$60:$D$60</c:f>
              <c:numCache>
                <c:formatCode>0.000</c:formatCode>
                <c:ptCount val="2"/>
                <c:pt idx="0">
                  <c:v>4.1000000000000002E-2</c:v>
                </c:pt>
                <c:pt idx="1">
                  <c:v>2.6015999999999999</c:v>
                </c:pt>
              </c:numCache>
            </c:numRef>
          </c:val>
          <c:extLst>
            <c:ext xmlns:c16="http://schemas.microsoft.com/office/drawing/2014/chart" uri="{C3380CC4-5D6E-409C-BE32-E72D297353CC}">
              <c16:uniqueId val="{00000000-8A66-A847-BEC3-C1EAEF1DB5EF}"/>
            </c:ext>
          </c:extLst>
        </c:ser>
        <c:ser>
          <c:idx val="2"/>
          <c:order val="1"/>
          <c:tx>
            <c:strRef>
              <c:f>'pnum, plist'!$B$46</c:f>
              <c:strCache>
                <c:ptCount val="1"/>
                <c:pt idx="0">
                  <c:v>Receive</c:v>
                </c:pt>
              </c:strCache>
            </c:strRef>
          </c:tx>
          <c:spPr>
            <a:solidFill>
              <a:srgbClr val="00B050"/>
            </a:solidFill>
            <a:ln>
              <a:noFill/>
            </a:ln>
            <a:effectLst/>
          </c:spPr>
          <c:invertIfNegative val="0"/>
          <c:dLbls>
            <c:delete val="1"/>
          </c:dLbls>
          <c:cat>
            <c:strRef>
              <c:f>'pnum, plist'!$C$59:$D$59</c:f>
              <c:strCache>
                <c:ptCount val="2"/>
                <c:pt idx="0">
                  <c:v>GPU</c:v>
                </c:pt>
                <c:pt idx="1">
                  <c:v>Remote</c:v>
                </c:pt>
              </c:strCache>
            </c:strRef>
          </c:cat>
          <c:val>
            <c:numRef>
              <c:f>'pnum, plist'!$C$62:$D$62</c:f>
              <c:numCache>
                <c:formatCode>0.000</c:formatCode>
                <c:ptCount val="2"/>
                <c:pt idx="0">
                  <c:v>3.2000000000000001E-2</c:v>
                </c:pt>
                <c:pt idx="1">
                  <c:v>1.4131</c:v>
                </c:pt>
              </c:numCache>
            </c:numRef>
          </c:val>
          <c:extLst>
            <c:ext xmlns:c16="http://schemas.microsoft.com/office/drawing/2014/chart" uri="{C3380CC4-5D6E-409C-BE32-E72D297353CC}">
              <c16:uniqueId val="{00000001-8A66-A847-BEC3-C1EAEF1DB5EF}"/>
            </c:ext>
          </c:extLst>
        </c:ser>
        <c:ser>
          <c:idx val="1"/>
          <c:order val="2"/>
          <c:tx>
            <c:strRef>
              <c:f>'pnum, plist'!$B$45</c:f>
              <c:strCache>
                <c:ptCount val="1"/>
                <c:pt idx="0">
                  <c:v>GPU</c:v>
                </c:pt>
              </c:strCache>
            </c:strRef>
          </c:tx>
          <c:spPr>
            <a:solidFill>
              <a:srgbClr val="FF0000"/>
            </a:solidFill>
            <a:ln>
              <a:noFill/>
            </a:ln>
            <a:effectLst/>
          </c:spPr>
          <c:invertIfNegative val="0"/>
          <c:dLbls>
            <c:delete val="1"/>
          </c:dLbls>
          <c:cat>
            <c:strRef>
              <c:f>'pnum, plist'!$C$59:$D$59</c:f>
              <c:strCache>
                <c:ptCount val="2"/>
                <c:pt idx="0">
                  <c:v>GPU</c:v>
                </c:pt>
                <c:pt idx="1">
                  <c:v>Remote</c:v>
                </c:pt>
              </c:strCache>
            </c:strRef>
          </c:cat>
          <c:val>
            <c:numRef>
              <c:f>'pnum, plist'!$C$61:$D$61</c:f>
              <c:numCache>
                <c:formatCode>0.000</c:formatCode>
                <c:ptCount val="2"/>
                <c:pt idx="0">
                  <c:v>10.032999999999999</c:v>
                </c:pt>
                <c:pt idx="1">
                  <c:v>2266.6662000000001</c:v>
                </c:pt>
              </c:numCache>
            </c:numRef>
          </c:val>
          <c:extLst>
            <c:ext xmlns:c16="http://schemas.microsoft.com/office/drawing/2014/chart" uri="{C3380CC4-5D6E-409C-BE32-E72D297353CC}">
              <c16:uniqueId val="{00000002-8A66-A847-BEC3-C1EAEF1DB5EF}"/>
            </c:ext>
          </c:extLst>
        </c:ser>
        <c:dLbls>
          <c:dLblPos val="ctr"/>
          <c:showLegendKey val="0"/>
          <c:showVal val="1"/>
          <c:showCatName val="0"/>
          <c:showSerName val="0"/>
          <c:showPercent val="0"/>
          <c:showBubbleSize val="0"/>
        </c:dLbls>
        <c:gapWidth val="150"/>
        <c:overlap val="100"/>
        <c:axId val="1245270239"/>
        <c:axId val="1245271919"/>
      </c:barChart>
      <c:catAx>
        <c:axId val="1245270239"/>
        <c:scaling>
          <c:orientation val="minMax"/>
        </c:scaling>
        <c:delete val="0"/>
        <c:axPos val="b"/>
        <c:numFmt formatCode="General" sourceLinked="1"/>
        <c:majorTickMark val="none"/>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lang="ja-JP" sz="2400" b="0" i="0" u="none" strike="noStrike" kern="1200" baseline="0">
                <a:solidFill>
                  <a:schemeClr val="tx1"/>
                </a:solidFill>
                <a:latin typeface="+mn-lt"/>
                <a:ea typeface="+mn-ea"/>
                <a:cs typeface="+mn-cs"/>
              </a:defRPr>
            </a:pPr>
            <a:endParaRPr lang="en-JP"/>
          </a:p>
        </c:txPr>
        <c:crossAx val="1245271919"/>
        <c:crosses val="autoZero"/>
        <c:auto val="1"/>
        <c:lblAlgn val="ctr"/>
        <c:lblOffset val="100"/>
        <c:noMultiLvlLbl val="0"/>
      </c:catAx>
      <c:valAx>
        <c:axId val="1245271919"/>
        <c:scaling>
          <c:orientation val="minMax"/>
          <c:max val="20"/>
        </c:scaling>
        <c:delete val="0"/>
        <c:axPos val="l"/>
        <c:majorGridlines>
          <c:spPr>
            <a:ln w="9525" cap="flat" cmpd="sng" algn="ctr">
              <a:solidFill>
                <a:schemeClr val="bg1">
                  <a:lumMod val="75000"/>
                </a:schemeClr>
              </a:solidFill>
              <a:round/>
            </a:ln>
            <a:effectLst/>
          </c:spPr>
        </c:majorGridlines>
        <c:title>
          <c:tx>
            <c:rich>
              <a:bodyPr rot="-5400000" spcFirstLastPara="1" vertOverflow="ellipsis" vert="horz" wrap="square" anchor="ctr" anchorCtr="1"/>
              <a:lstStyle/>
              <a:p>
                <a:pPr>
                  <a:defRPr lang="ja-JP" sz="2400" b="0" i="0" u="none" strike="noStrike" kern="1200" baseline="0">
                    <a:solidFill>
                      <a:schemeClr val="tx1"/>
                    </a:solidFill>
                    <a:latin typeface="+mn-lt"/>
                    <a:ea typeface="+mn-ea"/>
                    <a:cs typeface="+mn-cs"/>
                  </a:defRPr>
                </a:pPr>
                <a:r>
                  <a:rPr lang="en-US" altLang="ja-JP" sz="2400" b="0" i="0" dirty="0">
                    <a:solidFill>
                      <a:schemeClr val="tx1"/>
                    </a:solidFill>
                    <a:ea typeface="MS UI Gothic" panose="020B0600070205080204" pitchFamily="34" charset="-128"/>
                  </a:rPr>
                  <a:t>Time</a:t>
                </a:r>
                <a:r>
                  <a:rPr lang="en-US" altLang="ja-JP" sz="2400" b="0" i="0" baseline="0" dirty="0">
                    <a:solidFill>
                      <a:schemeClr val="tx1"/>
                    </a:solidFill>
                    <a:ea typeface="MS UI Gothic" panose="020B0600070205080204" pitchFamily="34" charset="-128"/>
                  </a:rPr>
                  <a:t> [ms]</a:t>
                </a:r>
                <a:endParaRPr lang="ja-JP" altLang="en-US" sz="2400" b="0" i="0">
                  <a:solidFill>
                    <a:schemeClr val="tx1"/>
                  </a:solidFill>
                  <a:ea typeface="MS UI Gothic" panose="020B0600070205080204" pitchFamily="34" charset="-128"/>
                </a:endParaRPr>
              </a:p>
            </c:rich>
          </c:tx>
          <c:overlay val="0"/>
          <c:spPr>
            <a:noFill/>
            <a:ln>
              <a:noFill/>
            </a:ln>
            <a:effectLst/>
          </c:spPr>
          <c:txPr>
            <a:bodyPr rot="-5400000" spcFirstLastPara="1" vertOverflow="ellipsis" vert="horz" wrap="square" anchor="ctr" anchorCtr="1"/>
            <a:lstStyle/>
            <a:p>
              <a:pPr>
                <a:defRPr lang="ja-JP" sz="2400" b="0" i="0" u="none" strike="noStrike" kern="1200" baseline="0">
                  <a:solidFill>
                    <a:schemeClr val="tx1"/>
                  </a:solidFill>
                  <a:latin typeface="+mn-lt"/>
                  <a:ea typeface="+mn-ea"/>
                  <a:cs typeface="+mn-cs"/>
                </a:defRPr>
              </a:pPr>
              <a:endParaRPr lang="en-JP"/>
            </a:p>
          </c:txPr>
        </c:title>
        <c:numFmt formatCode="#,##0_);[Red]\(#,##0\)" sourceLinked="0"/>
        <c:majorTickMark val="none"/>
        <c:minorTickMark val="none"/>
        <c:tickLblPos val="nextTo"/>
        <c:spPr>
          <a:noFill/>
          <a:ln>
            <a:noFill/>
          </a:ln>
          <a:effectLst/>
        </c:spPr>
        <c:txPr>
          <a:bodyPr rot="-60000000" spcFirstLastPara="1" vertOverflow="ellipsis" vert="horz" wrap="square" anchor="ctr" anchorCtr="1"/>
          <a:lstStyle/>
          <a:p>
            <a:pPr>
              <a:defRPr lang="ja-JP" sz="2000" b="0" i="0" u="none" strike="noStrike" kern="1200" baseline="0">
                <a:solidFill>
                  <a:schemeClr val="tx1"/>
                </a:solidFill>
                <a:latin typeface="+mn-lt"/>
                <a:ea typeface="+mn-ea"/>
                <a:cs typeface="+mn-cs"/>
              </a:defRPr>
            </a:pPr>
            <a:endParaRPr lang="en-JP"/>
          </a:p>
        </c:txPr>
        <c:crossAx val="1245270239"/>
        <c:crosses val="autoZero"/>
        <c:crossBetween val="between"/>
        <c:majorUnit val="5"/>
      </c:valAx>
      <c:spPr>
        <a:noFill/>
        <a:ln>
          <a:solidFill>
            <a:schemeClr val="bg1">
              <a:lumMod val="75000"/>
            </a:schemeClr>
          </a:solidFill>
        </a:ln>
        <a:effectLst/>
      </c:spPr>
    </c:plotArea>
    <c:legend>
      <c:legendPos val="b"/>
      <c:layout>
        <c:manualLayout>
          <c:xMode val="edge"/>
          <c:yMode val="edge"/>
          <c:x val="0.27205886062038576"/>
          <c:y val="3.6818873202534387E-2"/>
          <c:w val="0.30198520077202917"/>
          <c:h val="0.30858607609202415"/>
        </c:manualLayout>
      </c:layout>
      <c:overlay val="0"/>
      <c:spPr>
        <a:noFill/>
        <a:ln>
          <a:noFill/>
        </a:ln>
        <a:effectLst/>
      </c:spPr>
      <c:txPr>
        <a:bodyPr rot="0" spcFirstLastPara="1" vertOverflow="ellipsis" vert="horz" wrap="square" anchor="ctr" anchorCtr="1"/>
        <a:lstStyle/>
        <a:p>
          <a:pPr>
            <a:defRPr lang="ja-JP" sz="2000" b="0" i="0" u="none" strike="noStrike" kern="1200" baseline="0">
              <a:solidFill>
                <a:schemeClr val="tx1"/>
              </a:solidFill>
              <a:latin typeface="+mn-lt"/>
              <a:ea typeface="+mn-ea"/>
              <a:cs typeface="+mn-cs"/>
            </a:defRPr>
          </a:pPr>
          <a:endParaRPr lang="en-JP"/>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a:pPr>
      <a:endParaRPr lang="en-JP"/>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3665730337078655"/>
          <c:y val="4.069160104986877E-2"/>
          <c:w val="0.74041263736497498"/>
          <c:h val="0.83060262467191603"/>
        </c:manualLayout>
      </c:layout>
      <c:barChart>
        <c:barDir val="col"/>
        <c:grouping val="stacked"/>
        <c:varyColors val="0"/>
        <c:ser>
          <c:idx val="0"/>
          <c:order val="0"/>
          <c:tx>
            <c:strRef>
              <c:f>'Heartbeat, ping'!$A$9</c:f>
              <c:strCache>
                <c:ptCount val="1"/>
                <c:pt idx="0">
                  <c:v>Request</c:v>
                </c:pt>
              </c:strCache>
            </c:strRef>
          </c:tx>
          <c:spPr>
            <a:solidFill>
              <a:srgbClr val="0070C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lang="ja-JP" sz="2000" b="0" i="0" u="none" strike="noStrike" kern="1200" baseline="0">
                    <a:solidFill>
                      <a:schemeClr val="bg1"/>
                    </a:solidFill>
                    <a:latin typeface="+mn-lt"/>
                    <a:ea typeface="+mn-ea"/>
                    <a:cs typeface="+mn-cs"/>
                  </a:defRPr>
                </a:pPr>
                <a:endParaRPr lang="en-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'Heartbeat, ping'!$B$8:$C$8</c:f>
              <c:strCache>
                <c:ptCount val="2"/>
                <c:pt idx="0">
                  <c:v>Heartbeat</c:v>
                </c:pt>
                <c:pt idx="1">
                  <c:v>ping</c:v>
                </c:pt>
              </c:strCache>
            </c:strRef>
          </c:cat>
          <c:val>
            <c:numRef>
              <c:f>'Heartbeat, ping'!$B$9:$C$9</c:f>
              <c:numCache>
                <c:formatCode>General</c:formatCode>
                <c:ptCount val="2"/>
                <c:pt idx="0">
                  <c:v>49</c:v>
                </c:pt>
              </c:numCache>
            </c:numRef>
          </c:val>
          <c:extLst>
            <c:ext xmlns:c16="http://schemas.microsoft.com/office/drawing/2014/chart" uri="{C3380CC4-5D6E-409C-BE32-E72D297353CC}">
              <c16:uniqueId val="{00000000-594E-A947-86A3-D178B9F8CF1F}"/>
            </c:ext>
          </c:extLst>
        </c:ser>
        <c:ser>
          <c:idx val="1"/>
          <c:order val="1"/>
          <c:tx>
            <c:strRef>
              <c:f>'Heartbeat, ping'!$A$10</c:f>
              <c:strCache>
                <c:ptCount val="1"/>
                <c:pt idx="0">
                  <c:v>GPU</c:v>
                </c:pt>
              </c:strCache>
            </c:strRef>
          </c:tx>
          <c:spPr>
            <a:solidFill>
              <a:srgbClr val="FF000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lang="ja-JP" sz="2000" b="0" i="0" u="none" strike="noStrike" kern="1200" baseline="0">
                    <a:solidFill>
                      <a:schemeClr val="bg1"/>
                    </a:solidFill>
                    <a:latin typeface="+mn-lt"/>
                    <a:ea typeface="+mn-ea"/>
                    <a:cs typeface="+mn-cs"/>
                  </a:defRPr>
                </a:pPr>
                <a:endParaRPr lang="en-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'Heartbeat, ping'!$B$8:$C$8</c:f>
              <c:strCache>
                <c:ptCount val="2"/>
                <c:pt idx="0">
                  <c:v>Heartbeat</c:v>
                </c:pt>
                <c:pt idx="1">
                  <c:v>ping</c:v>
                </c:pt>
              </c:strCache>
            </c:strRef>
          </c:cat>
          <c:val>
            <c:numRef>
              <c:f>'Heartbeat, ping'!$B$10:$C$10</c:f>
              <c:numCache>
                <c:formatCode>General</c:formatCode>
                <c:ptCount val="2"/>
                <c:pt idx="0">
                  <c:v>14</c:v>
                </c:pt>
              </c:numCache>
            </c:numRef>
          </c:val>
          <c:extLst>
            <c:ext xmlns:c16="http://schemas.microsoft.com/office/drawing/2014/chart" uri="{C3380CC4-5D6E-409C-BE32-E72D297353CC}">
              <c16:uniqueId val="{00000001-594E-A947-86A3-D178B9F8CF1F}"/>
            </c:ext>
          </c:extLst>
        </c:ser>
        <c:ser>
          <c:idx val="2"/>
          <c:order val="2"/>
          <c:tx>
            <c:strRef>
              <c:f>'Heartbeat, ping'!$A$11</c:f>
              <c:strCache>
                <c:ptCount val="1"/>
                <c:pt idx="0">
                  <c:v>ping</c:v>
                </c:pt>
              </c:strCache>
            </c:strRef>
          </c:tx>
          <c:spPr>
            <a:solidFill>
              <a:schemeClr val="tx1">
                <a:lumMod val="75000"/>
                <a:lumOff val="25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lang="ja-JP" sz="2000" b="0" i="0" u="none" strike="noStrike" kern="1200" baseline="0">
                    <a:solidFill>
                      <a:schemeClr val="bg1"/>
                    </a:solidFill>
                    <a:latin typeface="+mn-lt"/>
                    <a:ea typeface="+mn-ea"/>
                    <a:cs typeface="+mn-cs"/>
                  </a:defRPr>
                </a:pPr>
                <a:endParaRPr lang="en-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'Heartbeat, ping'!$B$8:$C$8</c:f>
              <c:strCache>
                <c:ptCount val="2"/>
                <c:pt idx="0">
                  <c:v>Heartbeat</c:v>
                </c:pt>
                <c:pt idx="1">
                  <c:v>ping</c:v>
                </c:pt>
              </c:strCache>
            </c:strRef>
          </c:cat>
          <c:val>
            <c:numRef>
              <c:f>'Heartbeat, ping'!$B$11:$C$11</c:f>
              <c:numCache>
                <c:formatCode>General</c:formatCode>
                <c:ptCount val="2"/>
                <c:pt idx="1">
                  <c:v>95</c:v>
                </c:pt>
              </c:numCache>
            </c:numRef>
          </c:val>
          <c:extLst>
            <c:ext xmlns:c16="http://schemas.microsoft.com/office/drawing/2014/chart" uri="{C3380CC4-5D6E-409C-BE32-E72D297353CC}">
              <c16:uniqueId val="{00000002-594E-A947-86A3-D178B9F8CF1F}"/>
            </c:ext>
          </c:extLst>
        </c:ser>
        <c:dLbls>
          <c:dLblPos val="ctr"/>
          <c:showLegendKey val="0"/>
          <c:showVal val="1"/>
          <c:showCatName val="0"/>
          <c:showSerName val="0"/>
          <c:showPercent val="0"/>
          <c:showBubbleSize val="0"/>
        </c:dLbls>
        <c:gapWidth val="150"/>
        <c:overlap val="100"/>
        <c:axId val="1245270239"/>
        <c:axId val="1245271919"/>
      </c:barChart>
      <c:catAx>
        <c:axId val="1245270239"/>
        <c:scaling>
          <c:orientation val="minMax"/>
        </c:scaling>
        <c:delete val="0"/>
        <c:axPos val="b"/>
        <c:numFmt formatCode="General" sourceLinked="1"/>
        <c:majorTickMark val="none"/>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lang="ja-JP" sz="2000" b="0" i="0" u="none" strike="noStrike" kern="1200" baseline="0">
                <a:solidFill>
                  <a:schemeClr val="tx1"/>
                </a:solidFill>
                <a:latin typeface="+mn-lt"/>
                <a:ea typeface="+mn-ea"/>
                <a:cs typeface="+mn-cs"/>
              </a:defRPr>
            </a:pPr>
            <a:endParaRPr lang="en-JP"/>
          </a:p>
        </c:txPr>
        <c:crossAx val="1245271919"/>
        <c:crosses val="autoZero"/>
        <c:auto val="1"/>
        <c:lblAlgn val="ctr"/>
        <c:lblOffset val="100"/>
        <c:noMultiLvlLbl val="0"/>
      </c:catAx>
      <c:valAx>
        <c:axId val="1245271919"/>
        <c:scaling>
          <c:orientation val="minMax"/>
        </c:scaling>
        <c:delete val="0"/>
        <c:axPos val="l"/>
        <c:majorGridlines>
          <c:spPr>
            <a:ln w="9525" cap="flat" cmpd="sng" algn="ctr">
              <a:solidFill>
                <a:schemeClr val="bg1">
                  <a:lumMod val="75000"/>
                </a:schemeClr>
              </a:solidFill>
              <a:round/>
            </a:ln>
            <a:effectLst/>
          </c:spPr>
        </c:majorGridlines>
        <c:title>
          <c:tx>
            <c:rich>
              <a:bodyPr rot="-5400000" spcFirstLastPara="1" vertOverflow="ellipsis" vert="horz" wrap="square" anchor="ctr" anchorCtr="1"/>
              <a:lstStyle/>
              <a:p>
                <a:pPr>
                  <a:defRPr lang="ja-JP" sz="2000" b="0" i="0" u="none" strike="noStrike" kern="1200" baseline="0">
                    <a:solidFill>
                      <a:schemeClr val="tx1"/>
                    </a:solidFill>
                    <a:latin typeface="+mn-lt"/>
                    <a:ea typeface="+mn-ea"/>
                    <a:cs typeface="+mn-cs"/>
                  </a:defRPr>
                </a:pPr>
                <a:r>
                  <a:rPr lang="en-US" altLang="ja-JP" sz="2000" b="0" i="0" dirty="0">
                    <a:solidFill>
                      <a:schemeClr val="tx1"/>
                    </a:solidFill>
                    <a:ea typeface="MS UI Gothic" panose="020B0600070205080204" pitchFamily="34" charset="-128"/>
                  </a:rPr>
                  <a:t>Time</a:t>
                </a:r>
                <a:r>
                  <a:rPr lang="en-US" altLang="ja-JP" sz="2000" b="0" i="0" baseline="0" dirty="0">
                    <a:solidFill>
                      <a:schemeClr val="tx1"/>
                    </a:solidFill>
                    <a:ea typeface="MS UI Gothic" panose="020B0600070205080204" pitchFamily="34" charset="-128"/>
                  </a:rPr>
                  <a:t> [μs]</a:t>
                </a:r>
                <a:endParaRPr lang="ja-JP" altLang="en-US" sz="2000" b="0" i="0">
                  <a:solidFill>
                    <a:schemeClr val="tx1"/>
                  </a:solidFill>
                  <a:ea typeface="MS UI Gothic" panose="020B0600070205080204" pitchFamily="34" charset="-128"/>
                </a:endParaRPr>
              </a:p>
            </c:rich>
          </c:tx>
          <c:overlay val="0"/>
          <c:spPr>
            <a:noFill/>
            <a:ln>
              <a:noFill/>
            </a:ln>
            <a:effectLst/>
          </c:spPr>
          <c:txPr>
            <a:bodyPr rot="-5400000" spcFirstLastPara="1" vertOverflow="ellipsis" vert="horz" wrap="square" anchor="ctr" anchorCtr="1"/>
            <a:lstStyle/>
            <a:p>
              <a:pPr>
                <a:defRPr lang="ja-JP" sz="2000" b="0" i="0" u="none" strike="noStrike" kern="1200" baseline="0">
                  <a:solidFill>
                    <a:schemeClr val="tx1"/>
                  </a:solidFill>
                  <a:latin typeface="+mn-lt"/>
                  <a:ea typeface="+mn-ea"/>
                  <a:cs typeface="+mn-cs"/>
                </a:defRPr>
              </a:pPr>
              <a:endParaRPr lang="en-JP"/>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lang="ja-JP" sz="2000" b="0" i="0" u="none" strike="noStrike" kern="1200" baseline="0">
                <a:solidFill>
                  <a:schemeClr val="tx1"/>
                </a:solidFill>
                <a:latin typeface="+mn-lt"/>
                <a:ea typeface="+mn-ea"/>
                <a:cs typeface="+mn-cs"/>
              </a:defRPr>
            </a:pPr>
            <a:endParaRPr lang="en-JP"/>
          </a:p>
        </c:txPr>
        <c:crossAx val="1245270239"/>
        <c:crosses val="autoZero"/>
        <c:crossBetween val="between"/>
      </c:valAx>
      <c:spPr>
        <a:noFill/>
        <a:ln>
          <a:solidFill>
            <a:schemeClr val="bg1">
              <a:lumMod val="75000"/>
            </a:schemeClr>
          </a:solidFill>
        </a:ln>
        <a:effectLst/>
      </c:spPr>
    </c:plotArea>
    <c:legend>
      <c:legendPos val="b"/>
      <c:layout>
        <c:manualLayout>
          <c:xMode val="edge"/>
          <c:yMode val="edge"/>
          <c:x val="0.1691147856517935"/>
          <c:y val="3.9430708661417326E-2"/>
          <c:w val="0.45517042869641294"/>
          <c:h val="0.173902624671916"/>
        </c:manualLayout>
      </c:layout>
      <c:overlay val="0"/>
      <c:spPr>
        <a:noFill/>
        <a:ln>
          <a:noFill/>
        </a:ln>
        <a:effectLst/>
      </c:spPr>
      <c:txPr>
        <a:bodyPr rot="0" spcFirstLastPara="1" vertOverflow="ellipsis" vert="horz" wrap="square" anchor="ctr" anchorCtr="1"/>
        <a:lstStyle/>
        <a:p>
          <a:pPr>
            <a:defRPr lang="ja-JP" sz="2000" b="0" i="0" u="none" strike="noStrike" kern="1200" baseline="0">
              <a:solidFill>
                <a:schemeClr val="tx1"/>
              </a:solidFill>
              <a:latin typeface="+mn-lt"/>
              <a:ea typeface="+mn-ea"/>
              <a:cs typeface="+mn-cs"/>
            </a:defRPr>
          </a:pPr>
          <a:endParaRPr lang="en-JP"/>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a:pPr>
      <a:endParaRPr lang="en-JP"/>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8933552648165744"/>
          <c:y val="4.069160104986877E-2"/>
          <c:w val="0.78177551121539779"/>
          <c:h val="0.83060262467191603"/>
        </c:manualLayout>
      </c:layout>
      <c:barChart>
        <c:barDir val="col"/>
        <c:grouping val="stacked"/>
        <c:varyColors val="0"/>
        <c:ser>
          <c:idx val="0"/>
          <c:order val="0"/>
          <c:tx>
            <c:strRef>
              <c:f>'pnum, plist'!$A$9</c:f>
              <c:strCache>
                <c:ptCount val="1"/>
                <c:pt idx="0">
                  <c:v>Request</c:v>
                </c:pt>
              </c:strCache>
            </c:strRef>
          </c:tx>
          <c:spPr>
            <a:solidFill>
              <a:srgbClr val="0070C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lang="ja-JP" sz="2000" b="0" i="0" u="none" strike="noStrike" kern="1200" baseline="0">
                    <a:solidFill>
                      <a:schemeClr val="bg1"/>
                    </a:solidFill>
                    <a:latin typeface="+mn-lt"/>
                    <a:ea typeface="+mn-ea"/>
                    <a:cs typeface="+mn-cs"/>
                  </a:defRPr>
                </a:pPr>
                <a:endParaRPr lang="en-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'pnum, plist'!$B$8:$C$8</c:f>
              <c:strCache>
                <c:ptCount val="2"/>
                <c:pt idx="0">
                  <c:v>プロセス数</c:v>
                </c:pt>
                <c:pt idx="1">
                  <c:v>プロセスリスト</c:v>
                </c:pt>
              </c:strCache>
            </c:strRef>
          </c:cat>
          <c:val>
            <c:numRef>
              <c:f>'pnum, plist'!$B$9:$C$9</c:f>
              <c:numCache>
                <c:formatCode>General</c:formatCode>
                <c:ptCount val="2"/>
                <c:pt idx="0">
                  <c:v>48</c:v>
                </c:pt>
                <c:pt idx="1">
                  <c:v>48</c:v>
                </c:pt>
              </c:numCache>
            </c:numRef>
          </c:val>
          <c:extLst>
            <c:ext xmlns:c16="http://schemas.microsoft.com/office/drawing/2014/chart" uri="{C3380CC4-5D6E-409C-BE32-E72D297353CC}">
              <c16:uniqueId val="{00000000-932B-604E-90C4-2FD87D822706}"/>
            </c:ext>
          </c:extLst>
        </c:ser>
        <c:ser>
          <c:idx val="1"/>
          <c:order val="1"/>
          <c:tx>
            <c:strRef>
              <c:f>'pnum, plist'!$A$10</c:f>
              <c:strCache>
                <c:ptCount val="1"/>
                <c:pt idx="0">
                  <c:v>GPU</c:v>
                </c:pt>
              </c:strCache>
            </c:strRef>
          </c:tx>
          <c:spPr>
            <a:solidFill>
              <a:srgbClr val="FF000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lang="ja-JP" sz="2000" b="0" i="0" u="none" strike="noStrike" kern="1200" baseline="0">
                    <a:solidFill>
                      <a:schemeClr val="bg1"/>
                    </a:solidFill>
                    <a:latin typeface="+mn-lt"/>
                    <a:ea typeface="+mn-ea"/>
                    <a:cs typeface="+mn-cs"/>
                  </a:defRPr>
                </a:pPr>
                <a:endParaRPr lang="en-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'pnum, plist'!$B$8:$C$8</c:f>
              <c:strCache>
                <c:ptCount val="2"/>
                <c:pt idx="0">
                  <c:v>プロセス数</c:v>
                </c:pt>
                <c:pt idx="1">
                  <c:v>プロセスリスト</c:v>
                </c:pt>
              </c:strCache>
            </c:strRef>
          </c:cat>
          <c:val>
            <c:numRef>
              <c:f>'pnum, plist'!$B$10:$C$10</c:f>
              <c:numCache>
                <c:formatCode>General</c:formatCode>
                <c:ptCount val="2"/>
                <c:pt idx="0">
                  <c:v>27</c:v>
                </c:pt>
                <c:pt idx="1">
                  <c:v>27</c:v>
                </c:pt>
              </c:numCache>
            </c:numRef>
          </c:val>
          <c:extLst>
            <c:ext xmlns:c16="http://schemas.microsoft.com/office/drawing/2014/chart" uri="{C3380CC4-5D6E-409C-BE32-E72D297353CC}">
              <c16:uniqueId val="{00000001-932B-604E-90C4-2FD87D822706}"/>
            </c:ext>
          </c:extLst>
        </c:ser>
        <c:ser>
          <c:idx val="2"/>
          <c:order val="2"/>
          <c:tx>
            <c:strRef>
              <c:f>'pnum, plist'!$A$11</c:f>
              <c:strCache>
                <c:ptCount val="1"/>
                <c:pt idx="0">
                  <c:v>Receive</c:v>
                </c:pt>
              </c:strCache>
            </c:strRef>
          </c:tx>
          <c:spPr>
            <a:solidFill>
              <a:srgbClr val="00B05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lang="ja-JP" sz="2000" b="0" i="0" u="none" strike="noStrike" kern="1200" baseline="0">
                    <a:solidFill>
                      <a:schemeClr val="bg1"/>
                    </a:solidFill>
                    <a:latin typeface="+mn-lt"/>
                    <a:ea typeface="+mn-ea"/>
                    <a:cs typeface="+mn-cs"/>
                  </a:defRPr>
                </a:pPr>
                <a:endParaRPr lang="en-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'pnum, plist'!$B$8:$C$8</c:f>
              <c:strCache>
                <c:ptCount val="2"/>
                <c:pt idx="0">
                  <c:v>プロセス数</c:v>
                </c:pt>
                <c:pt idx="1">
                  <c:v>プロセスリスト</c:v>
                </c:pt>
              </c:strCache>
            </c:strRef>
          </c:cat>
          <c:val>
            <c:numRef>
              <c:f>'pnum, plist'!$B$11:$C$11</c:f>
              <c:numCache>
                <c:formatCode>General</c:formatCode>
                <c:ptCount val="2"/>
                <c:pt idx="0">
                  <c:v>11</c:v>
                </c:pt>
                <c:pt idx="1">
                  <c:v>38</c:v>
                </c:pt>
              </c:numCache>
            </c:numRef>
          </c:val>
          <c:extLst>
            <c:ext xmlns:c16="http://schemas.microsoft.com/office/drawing/2014/chart" uri="{C3380CC4-5D6E-409C-BE32-E72D297353CC}">
              <c16:uniqueId val="{00000002-932B-604E-90C4-2FD87D822706}"/>
            </c:ext>
          </c:extLst>
        </c:ser>
        <c:dLbls>
          <c:dLblPos val="ctr"/>
          <c:showLegendKey val="0"/>
          <c:showVal val="1"/>
          <c:showCatName val="0"/>
          <c:showSerName val="0"/>
          <c:showPercent val="0"/>
          <c:showBubbleSize val="0"/>
        </c:dLbls>
        <c:gapWidth val="150"/>
        <c:overlap val="100"/>
        <c:axId val="1245270239"/>
        <c:axId val="1245271919"/>
      </c:barChart>
      <c:catAx>
        <c:axId val="1245270239"/>
        <c:scaling>
          <c:orientation val="minMax"/>
        </c:scaling>
        <c:delete val="0"/>
        <c:axPos val="b"/>
        <c:numFmt formatCode="General" sourceLinked="1"/>
        <c:majorTickMark val="none"/>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lang="ja-JP" sz="2000" b="0" i="0" u="none" strike="noStrike" kern="1200" baseline="0">
                <a:solidFill>
                  <a:schemeClr val="tx1"/>
                </a:solidFill>
                <a:latin typeface="+mn-lt"/>
                <a:ea typeface="+mn-ea"/>
                <a:cs typeface="+mn-cs"/>
              </a:defRPr>
            </a:pPr>
            <a:endParaRPr lang="en-JP"/>
          </a:p>
        </c:txPr>
        <c:crossAx val="1245271919"/>
        <c:crosses val="autoZero"/>
        <c:auto val="1"/>
        <c:lblAlgn val="ctr"/>
        <c:lblOffset val="100"/>
        <c:noMultiLvlLbl val="0"/>
      </c:catAx>
      <c:valAx>
        <c:axId val="1245271919"/>
        <c:scaling>
          <c:orientation val="minMax"/>
        </c:scaling>
        <c:delete val="0"/>
        <c:axPos val="l"/>
        <c:majorGridlines>
          <c:spPr>
            <a:ln w="9525" cap="flat" cmpd="sng" algn="ctr">
              <a:solidFill>
                <a:schemeClr val="bg1">
                  <a:lumMod val="75000"/>
                </a:schemeClr>
              </a:solidFill>
              <a:round/>
            </a:ln>
            <a:effectLst/>
          </c:spPr>
        </c:majorGridlines>
        <c:title>
          <c:tx>
            <c:rich>
              <a:bodyPr rot="-5400000" spcFirstLastPara="1" vertOverflow="ellipsis" vert="horz" wrap="square" anchor="ctr" anchorCtr="1"/>
              <a:lstStyle/>
              <a:p>
                <a:pPr>
                  <a:defRPr lang="ja-JP" sz="2000" b="0" i="0" u="none" strike="noStrike" kern="1200" baseline="0">
                    <a:solidFill>
                      <a:schemeClr val="tx1"/>
                    </a:solidFill>
                    <a:latin typeface="+mn-lt"/>
                    <a:ea typeface="+mn-ea"/>
                    <a:cs typeface="+mn-cs"/>
                  </a:defRPr>
                </a:pPr>
                <a:r>
                  <a:rPr lang="en-US" altLang="ja-JP" sz="2000" b="0" i="0" dirty="0">
                    <a:solidFill>
                      <a:schemeClr val="tx1"/>
                    </a:solidFill>
                    <a:ea typeface="MS UI Gothic" panose="020B0600070205080204" pitchFamily="34" charset="-128"/>
                  </a:rPr>
                  <a:t>Time</a:t>
                </a:r>
                <a:r>
                  <a:rPr lang="en-US" altLang="ja-JP" sz="2000" b="0" i="0" baseline="0" dirty="0">
                    <a:solidFill>
                      <a:schemeClr val="tx1"/>
                    </a:solidFill>
                    <a:ea typeface="MS UI Gothic" panose="020B0600070205080204" pitchFamily="34" charset="-128"/>
                  </a:rPr>
                  <a:t> [μs]</a:t>
                </a:r>
                <a:endParaRPr lang="ja-JP" altLang="en-US" sz="2000" b="0" i="0">
                  <a:solidFill>
                    <a:schemeClr val="tx1"/>
                  </a:solidFill>
                  <a:ea typeface="MS UI Gothic" panose="020B0600070205080204" pitchFamily="34" charset="-128"/>
                </a:endParaRPr>
              </a:p>
            </c:rich>
          </c:tx>
          <c:overlay val="0"/>
          <c:spPr>
            <a:noFill/>
            <a:ln>
              <a:noFill/>
            </a:ln>
            <a:effectLst/>
          </c:spPr>
          <c:txPr>
            <a:bodyPr rot="-5400000" spcFirstLastPara="1" vertOverflow="ellipsis" vert="horz" wrap="square" anchor="ctr" anchorCtr="1"/>
            <a:lstStyle/>
            <a:p>
              <a:pPr>
                <a:defRPr lang="ja-JP" sz="2000" b="0" i="0" u="none" strike="noStrike" kern="1200" baseline="0">
                  <a:solidFill>
                    <a:schemeClr val="tx1"/>
                  </a:solidFill>
                  <a:latin typeface="+mn-lt"/>
                  <a:ea typeface="+mn-ea"/>
                  <a:cs typeface="+mn-cs"/>
                </a:defRPr>
              </a:pPr>
              <a:endParaRPr lang="en-JP"/>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lang="ja-JP" sz="2000" b="0" i="0" u="none" strike="noStrike" kern="1200" baseline="0">
                <a:solidFill>
                  <a:schemeClr val="tx1"/>
                </a:solidFill>
                <a:latin typeface="+mn-lt"/>
                <a:ea typeface="+mn-ea"/>
                <a:cs typeface="+mn-cs"/>
              </a:defRPr>
            </a:pPr>
            <a:endParaRPr lang="en-JP"/>
          </a:p>
        </c:txPr>
        <c:crossAx val="1245270239"/>
        <c:crosses val="autoZero"/>
        <c:crossBetween val="between"/>
      </c:valAx>
      <c:spPr>
        <a:noFill/>
        <a:ln>
          <a:solidFill>
            <a:schemeClr val="bg1">
              <a:lumMod val="75000"/>
            </a:schemeClr>
          </a:solidFill>
        </a:ln>
        <a:effectLst/>
      </c:spPr>
    </c:plotArea>
    <c:legend>
      <c:legendPos val="b"/>
      <c:layout>
        <c:manualLayout>
          <c:xMode val="edge"/>
          <c:yMode val="edge"/>
          <c:x val="0.17976122289488788"/>
          <c:y val="4.2330274776909864E-2"/>
          <c:w val="0.31338326665706817"/>
          <c:h val="0.22317141889071848"/>
        </c:manualLayout>
      </c:layout>
      <c:overlay val="0"/>
      <c:spPr>
        <a:noFill/>
        <a:ln>
          <a:noFill/>
        </a:ln>
        <a:effectLst/>
      </c:spPr>
      <c:txPr>
        <a:bodyPr rot="0" spcFirstLastPara="1" vertOverflow="ellipsis" vert="horz" wrap="square" anchor="ctr" anchorCtr="1"/>
        <a:lstStyle/>
        <a:p>
          <a:pPr>
            <a:defRPr lang="ja-JP" sz="2000" b="0" i="0" u="none" strike="noStrike" kern="1200" baseline="0">
              <a:solidFill>
                <a:schemeClr val="tx1"/>
              </a:solidFill>
              <a:latin typeface="+mn-lt"/>
              <a:ea typeface="+mn-ea"/>
              <a:cs typeface="+mn-cs"/>
            </a:defRPr>
          </a:pPr>
          <a:endParaRPr lang="en-JP"/>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a:pPr>
      <a:endParaRPr lang="en-JP"/>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9435765529308838"/>
          <c:y val="4.069160104986877E-2"/>
          <c:w val="0.7767534558180228"/>
          <c:h val="0.83060262467191603"/>
        </c:manualLayout>
      </c:layout>
      <c:barChart>
        <c:barDir val="col"/>
        <c:grouping val="stacked"/>
        <c:varyColors val="0"/>
        <c:ser>
          <c:idx val="1"/>
          <c:order val="0"/>
          <c:spPr>
            <a:solidFill>
              <a:schemeClr val="accent2"/>
            </a:solidFill>
            <a:ln>
              <a:noFill/>
            </a:ln>
            <a:effectLst/>
          </c:spPr>
          <c:invertIfNegative val="0"/>
          <c:dPt>
            <c:idx val="0"/>
            <c:invertIfNegative val="0"/>
            <c:bubble3D val="0"/>
            <c:spPr>
              <a:solidFill>
                <a:srgbClr val="0070C0"/>
              </a:solidFill>
              <a:ln>
                <a:noFill/>
              </a:ln>
              <a:effectLst/>
            </c:spPr>
            <c:extLst>
              <c:ext xmlns:c16="http://schemas.microsoft.com/office/drawing/2014/chart" uri="{C3380CC4-5D6E-409C-BE32-E72D297353CC}">
                <c16:uniqueId val="{00000001-404B-D649-8B8E-357A9FE5C5D2}"/>
              </c:ext>
            </c:extLst>
          </c:dPt>
          <c:dPt>
            <c:idx val="1"/>
            <c:invertIfNegative val="0"/>
            <c:bubble3D val="0"/>
            <c:spPr>
              <a:solidFill>
                <a:srgbClr val="FF0000"/>
              </a:solidFill>
              <a:ln>
                <a:noFill/>
              </a:ln>
              <a:effectLst/>
            </c:spPr>
            <c:extLst>
              <c:ext xmlns:c16="http://schemas.microsoft.com/office/drawing/2014/chart" uri="{C3380CC4-5D6E-409C-BE32-E72D297353CC}">
                <c16:uniqueId val="{00000003-404B-D649-8B8E-357A9FE5C5D2}"/>
              </c:ext>
            </c:extLst>
          </c:dPt>
          <c:dLbls>
            <c:spPr>
              <a:noFill/>
              <a:ln>
                <a:noFill/>
              </a:ln>
              <a:effectLst/>
            </c:spPr>
            <c:txPr>
              <a:bodyPr rot="0" spcFirstLastPara="1" vertOverflow="ellipsis" vert="horz" wrap="square" lIns="38100" tIns="19050" rIns="38100" bIns="19050" anchor="ctr" anchorCtr="1">
                <a:spAutoFit/>
              </a:bodyPr>
              <a:lstStyle/>
              <a:p>
                <a:pPr>
                  <a:defRPr lang="ja-JP" sz="2000" b="0" i="0" u="none" strike="noStrike" kern="1200" baseline="0">
                    <a:solidFill>
                      <a:schemeClr val="bg1"/>
                    </a:solidFill>
                    <a:latin typeface="+mn-lt"/>
                    <a:ea typeface="+mn-ea"/>
                    <a:cs typeface="+mn-cs"/>
                  </a:defRPr>
                </a:pPr>
                <a:endParaRPr lang="en-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errBars>
            <c:errBarType val="both"/>
            <c:errValType val="cust"/>
            <c:noEndCap val="0"/>
            <c:plus>
              <c:numRef>
                <c:f>Data!$B$24:$C$24</c:f>
                <c:numCache>
                  <c:formatCode>General</c:formatCode>
                  <c:ptCount val="2"/>
                  <c:pt idx="0">
                    <c:v>1.3555414289982934</c:v>
                  </c:pt>
                  <c:pt idx="1">
                    <c:v>0.23540353022755595</c:v>
                  </c:pt>
                </c:numCache>
              </c:numRef>
            </c:plus>
            <c:minus>
              <c:numRef>
                <c:f>Data!$B$24:$C$24</c:f>
                <c:numCache>
                  <c:formatCode>General</c:formatCode>
                  <c:ptCount val="2"/>
                  <c:pt idx="0">
                    <c:v>1.3555414289982934</c:v>
                  </c:pt>
                  <c:pt idx="1">
                    <c:v>0.23540353022755595</c:v>
                  </c:pt>
                </c:numCache>
              </c:numRef>
            </c:minus>
            <c:spPr>
              <a:noFill/>
              <a:ln w="38100" cap="flat" cmpd="sng" algn="ctr">
                <a:solidFill>
                  <a:schemeClr val="tx1"/>
                </a:solidFill>
                <a:round/>
              </a:ln>
              <a:effectLst/>
            </c:spPr>
          </c:errBars>
          <c:cat>
            <c:strRef>
              <c:f>Data!$F$22:$G$22</c:f>
              <c:strCache>
                <c:ptCount val="2"/>
                <c:pt idx="0">
                  <c:v>inline</c:v>
                </c:pt>
                <c:pt idx="1">
                  <c:v>background</c:v>
                </c:pt>
              </c:strCache>
            </c:strRef>
          </c:cat>
          <c:val>
            <c:numRef>
              <c:f>Data!$B$23:$C$23</c:f>
              <c:numCache>
                <c:formatCode>0.00</c:formatCode>
                <c:ptCount val="2"/>
                <c:pt idx="0">
                  <c:v>9.0445272754999984</c:v>
                </c:pt>
                <c:pt idx="1">
                  <c:v>7.6104040241000011</c:v>
                </c:pt>
              </c:numCache>
            </c:numRef>
          </c:val>
          <c:extLst>
            <c:ext xmlns:c16="http://schemas.microsoft.com/office/drawing/2014/chart" uri="{C3380CC4-5D6E-409C-BE32-E72D297353CC}">
              <c16:uniqueId val="{00000004-404B-D649-8B8E-357A9FE5C5D2}"/>
            </c:ext>
          </c:extLst>
        </c:ser>
        <c:dLbls>
          <c:dLblPos val="ctr"/>
          <c:showLegendKey val="0"/>
          <c:showVal val="1"/>
          <c:showCatName val="0"/>
          <c:showSerName val="0"/>
          <c:showPercent val="0"/>
          <c:showBubbleSize val="0"/>
        </c:dLbls>
        <c:gapWidth val="150"/>
        <c:overlap val="100"/>
        <c:axId val="1245270239"/>
        <c:axId val="1245271919"/>
      </c:barChart>
      <c:catAx>
        <c:axId val="1245270239"/>
        <c:scaling>
          <c:orientation val="minMax"/>
        </c:scaling>
        <c:delete val="0"/>
        <c:axPos val="b"/>
        <c:numFmt formatCode="General" sourceLinked="1"/>
        <c:majorTickMark val="none"/>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lang="ja-JP" sz="2000" b="0" i="0" u="none" strike="noStrike" kern="1200" baseline="0">
                <a:solidFill>
                  <a:schemeClr val="tx1"/>
                </a:solidFill>
                <a:latin typeface="+mn-lt"/>
                <a:ea typeface="+mn-ea"/>
                <a:cs typeface="+mn-cs"/>
              </a:defRPr>
            </a:pPr>
            <a:endParaRPr lang="en-JP"/>
          </a:p>
        </c:txPr>
        <c:crossAx val="1245271919"/>
        <c:crosses val="autoZero"/>
        <c:auto val="1"/>
        <c:lblAlgn val="ctr"/>
        <c:lblOffset val="100"/>
        <c:noMultiLvlLbl val="0"/>
      </c:catAx>
      <c:valAx>
        <c:axId val="1245271919"/>
        <c:scaling>
          <c:orientation val="minMax"/>
          <c:max val="15"/>
          <c:min val="0"/>
        </c:scaling>
        <c:delete val="0"/>
        <c:axPos val="l"/>
        <c:majorGridlines>
          <c:spPr>
            <a:ln w="9525" cap="flat" cmpd="sng" algn="ctr">
              <a:solidFill>
                <a:schemeClr val="bg1">
                  <a:lumMod val="75000"/>
                </a:schemeClr>
              </a:solidFill>
              <a:round/>
            </a:ln>
            <a:effectLst/>
          </c:spPr>
        </c:majorGridlines>
        <c:title>
          <c:tx>
            <c:rich>
              <a:bodyPr rot="-5400000" spcFirstLastPara="1" vertOverflow="ellipsis" vert="horz" wrap="square" anchor="ctr" anchorCtr="1"/>
              <a:lstStyle/>
              <a:p>
                <a:pPr>
                  <a:defRPr lang="ja-JP" sz="2400" b="0" i="0" u="none" strike="noStrike" kern="1200" baseline="0">
                    <a:solidFill>
                      <a:schemeClr val="tx1"/>
                    </a:solidFill>
                    <a:latin typeface="+mn-lt"/>
                    <a:ea typeface="+mn-ea"/>
                    <a:cs typeface="+mn-cs"/>
                  </a:defRPr>
                </a:pPr>
                <a:r>
                  <a:rPr lang="en-US" altLang="ja-JP" sz="2400" b="0" i="0" dirty="0">
                    <a:solidFill>
                      <a:schemeClr val="tx1"/>
                    </a:solidFill>
                    <a:latin typeface="Arial" panose="020B0604020202020204" pitchFamily="34" charset="0"/>
                    <a:ea typeface="MS UI Gothic" panose="020B0600070205080204" pitchFamily="34" charset="-128"/>
                    <a:cs typeface="Arial" panose="020B0604020202020204" pitchFamily="34" charset="0"/>
                  </a:rPr>
                  <a:t>Detection Time</a:t>
                </a:r>
                <a:r>
                  <a:rPr lang="en-US" altLang="ja-JP" sz="2400" b="0" i="0" baseline="0" dirty="0">
                    <a:solidFill>
                      <a:schemeClr val="tx1"/>
                    </a:solidFill>
                    <a:latin typeface="Arial" panose="020B0604020202020204" pitchFamily="34" charset="0"/>
                    <a:ea typeface="MS UI Gothic" panose="020B0600070205080204" pitchFamily="34" charset="-128"/>
                    <a:cs typeface="Arial" panose="020B0604020202020204" pitchFamily="34" charset="0"/>
                  </a:rPr>
                  <a:t> [s]</a:t>
                </a:r>
                <a:endParaRPr lang="ja-JP" altLang="en-US" sz="2400" b="0" i="0">
                  <a:solidFill>
                    <a:schemeClr val="tx1"/>
                  </a:solidFill>
                  <a:latin typeface="Arial" panose="020B0604020202020204" pitchFamily="34" charset="0"/>
                  <a:ea typeface="MS UI Gothic" panose="020B0600070205080204" pitchFamily="34" charset="-128"/>
                  <a:cs typeface="Arial" panose="020B0604020202020204" pitchFamily="34" charset="0"/>
                </a:endParaRPr>
              </a:p>
            </c:rich>
          </c:tx>
          <c:overlay val="0"/>
          <c:spPr>
            <a:noFill/>
            <a:ln>
              <a:noFill/>
            </a:ln>
            <a:effectLst/>
          </c:spPr>
          <c:txPr>
            <a:bodyPr rot="-5400000" spcFirstLastPara="1" vertOverflow="ellipsis" vert="horz" wrap="square" anchor="ctr" anchorCtr="1"/>
            <a:lstStyle/>
            <a:p>
              <a:pPr>
                <a:defRPr lang="ja-JP" sz="2400" b="0" i="0" u="none" strike="noStrike" kern="1200" baseline="0">
                  <a:solidFill>
                    <a:schemeClr val="tx1"/>
                  </a:solidFill>
                  <a:latin typeface="+mn-lt"/>
                  <a:ea typeface="+mn-ea"/>
                  <a:cs typeface="+mn-cs"/>
                </a:defRPr>
              </a:pPr>
              <a:endParaRPr lang="en-JP"/>
            </a:p>
          </c:txPr>
        </c:title>
        <c:numFmt formatCode="#,##0.0_);[Red]\(#,##0.0\)" sourceLinked="0"/>
        <c:majorTickMark val="none"/>
        <c:minorTickMark val="none"/>
        <c:tickLblPos val="nextTo"/>
        <c:spPr>
          <a:noFill/>
          <a:ln>
            <a:noFill/>
          </a:ln>
          <a:effectLst/>
        </c:spPr>
        <c:txPr>
          <a:bodyPr rot="-60000000" spcFirstLastPara="1" vertOverflow="ellipsis" vert="horz" wrap="square" anchor="ctr" anchorCtr="1"/>
          <a:lstStyle/>
          <a:p>
            <a:pPr>
              <a:defRPr lang="ja-JP" sz="2000" b="0" i="0" u="none" strike="noStrike" kern="1200" baseline="0">
                <a:solidFill>
                  <a:schemeClr val="tx1"/>
                </a:solidFill>
                <a:latin typeface="+mn-lt"/>
                <a:ea typeface="+mn-ea"/>
                <a:cs typeface="+mn-cs"/>
              </a:defRPr>
            </a:pPr>
            <a:endParaRPr lang="en-JP"/>
          </a:p>
        </c:txPr>
        <c:crossAx val="1245270239"/>
        <c:crosses val="autoZero"/>
        <c:crossBetween val="between"/>
        <c:majorUnit val="3"/>
      </c:valAx>
      <c:spPr>
        <a:noFill/>
        <a:ln>
          <a:solidFill>
            <a:schemeClr val="bg1">
              <a:lumMod val="75000"/>
            </a:schemeClr>
          </a:solid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a:pPr>
      <a:endParaRPr lang="en-JP"/>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9657987751531056"/>
          <c:y val="4.069160104986877E-2"/>
          <c:w val="0.77453123359580056"/>
          <c:h val="0.83060262467191603"/>
        </c:manualLayout>
      </c:layout>
      <c:barChart>
        <c:barDir val="col"/>
        <c:grouping val="stacked"/>
        <c:varyColors val="0"/>
        <c:ser>
          <c:idx val="1"/>
          <c:order val="0"/>
          <c:spPr>
            <a:solidFill>
              <a:schemeClr val="accent2"/>
            </a:solidFill>
            <a:ln>
              <a:noFill/>
            </a:ln>
            <a:effectLst/>
          </c:spPr>
          <c:invertIfNegative val="0"/>
          <c:dPt>
            <c:idx val="0"/>
            <c:invertIfNegative val="0"/>
            <c:bubble3D val="0"/>
            <c:spPr>
              <a:solidFill>
                <a:srgbClr val="0070C0"/>
              </a:solidFill>
              <a:ln>
                <a:noFill/>
              </a:ln>
              <a:effectLst/>
            </c:spPr>
            <c:extLst>
              <c:ext xmlns:c16="http://schemas.microsoft.com/office/drawing/2014/chart" uri="{C3380CC4-5D6E-409C-BE32-E72D297353CC}">
                <c16:uniqueId val="{00000001-76F0-6845-9E34-4457D3CEE3E6}"/>
              </c:ext>
            </c:extLst>
          </c:dPt>
          <c:dPt>
            <c:idx val="1"/>
            <c:invertIfNegative val="0"/>
            <c:bubble3D val="0"/>
            <c:spPr>
              <a:solidFill>
                <a:srgbClr val="FF0000"/>
              </a:solidFill>
              <a:ln>
                <a:noFill/>
              </a:ln>
              <a:effectLst/>
            </c:spPr>
            <c:extLst>
              <c:ext xmlns:c16="http://schemas.microsoft.com/office/drawing/2014/chart" uri="{C3380CC4-5D6E-409C-BE32-E72D297353CC}">
                <c16:uniqueId val="{00000003-76F0-6845-9E34-4457D3CEE3E6}"/>
              </c:ext>
            </c:extLst>
          </c:dPt>
          <c:dLbls>
            <c:spPr>
              <a:noFill/>
              <a:ln>
                <a:noFill/>
              </a:ln>
              <a:effectLst/>
            </c:spPr>
            <c:txPr>
              <a:bodyPr rot="0" spcFirstLastPara="1" vertOverflow="ellipsis" vert="horz" wrap="square" lIns="38100" tIns="19050" rIns="38100" bIns="19050" anchor="ctr" anchorCtr="1">
                <a:spAutoFit/>
              </a:bodyPr>
              <a:lstStyle/>
              <a:p>
                <a:pPr>
                  <a:defRPr lang="ja-JP" sz="2000" b="0" i="0" u="none" strike="noStrike" kern="1200" baseline="0">
                    <a:solidFill>
                      <a:schemeClr val="bg1"/>
                    </a:solidFill>
                    <a:latin typeface="+mn-lt"/>
                    <a:ea typeface="+mn-ea"/>
                    <a:cs typeface="+mn-cs"/>
                  </a:defRPr>
                </a:pPr>
                <a:endParaRPr lang="en-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errBars>
            <c:errBarType val="both"/>
            <c:errValType val="cust"/>
            <c:noEndCap val="0"/>
            <c:plus>
              <c:numRef>
                <c:f>Data!$F$24:$G$24</c:f>
                <c:numCache>
                  <c:formatCode>General</c:formatCode>
                  <c:ptCount val="2"/>
                  <c:pt idx="0">
                    <c:v>2.2129299713049049</c:v>
                  </c:pt>
                  <c:pt idx="1">
                    <c:v>1.36707681831322</c:v>
                  </c:pt>
                </c:numCache>
              </c:numRef>
            </c:plus>
            <c:minus>
              <c:numRef>
                <c:f>Data!$F$24:$G$24</c:f>
                <c:numCache>
                  <c:formatCode>General</c:formatCode>
                  <c:ptCount val="2"/>
                  <c:pt idx="0">
                    <c:v>2.2129299713049049</c:v>
                  </c:pt>
                  <c:pt idx="1">
                    <c:v>1.36707681831322</c:v>
                  </c:pt>
                </c:numCache>
              </c:numRef>
            </c:minus>
            <c:spPr>
              <a:noFill/>
              <a:ln w="38100" cap="flat" cmpd="sng" algn="ctr">
                <a:solidFill>
                  <a:schemeClr val="tx1"/>
                </a:solidFill>
                <a:round/>
              </a:ln>
              <a:effectLst/>
            </c:spPr>
          </c:errBars>
          <c:cat>
            <c:strRef>
              <c:f>Data!$F$22:$G$22</c:f>
              <c:strCache>
                <c:ptCount val="2"/>
                <c:pt idx="0">
                  <c:v>inline</c:v>
                </c:pt>
                <c:pt idx="1">
                  <c:v>background</c:v>
                </c:pt>
              </c:strCache>
            </c:strRef>
          </c:cat>
          <c:val>
            <c:numRef>
              <c:f>Data!$F$23:$G$23</c:f>
              <c:numCache>
                <c:formatCode>0.0</c:formatCode>
                <c:ptCount val="2"/>
                <c:pt idx="0">
                  <c:v>68.561932015400004</c:v>
                </c:pt>
                <c:pt idx="1">
                  <c:v>68.133210102700019</c:v>
                </c:pt>
              </c:numCache>
            </c:numRef>
          </c:val>
          <c:extLst>
            <c:ext xmlns:c16="http://schemas.microsoft.com/office/drawing/2014/chart" uri="{C3380CC4-5D6E-409C-BE32-E72D297353CC}">
              <c16:uniqueId val="{00000004-76F0-6845-9E34-4457D3CEE3E6}"/>
            </c:ext>
          </c:extLst>
        </c:ser>
        <c:dLbls>
          <c:dLblPos val="ctr"/>
          <c:showLegendKey val="0"/>
          <c:showVal val="1"/>
          <c:showCatName val="0"/>
          <c:showSerName val="0"/>
          <c:showPercent val="0"/>
          <c:showBubbleSize val="0"/>
        </c:dLbls>
        <c:gapWidth val="150"/>
        <c:overlap val="100"/>
        <c:axId val="1245270239"/>
        <c:axId val="1245271919"/>
      </c:barChart>
      <c:catAx>
        <c:axId val="1245270239"/>
        <c:scaling>
          <c:orientation val="minMax"/>
        </c:scaling>
        <c:delete val="0"/>
        <c:axPos val="b"/>
        <c:numFmt formatCode="General" sourceLinked="1"/>
        <c:majorTickMark val="none"/>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lang="ja-JP" sz="2000" b="0" i="0" u="none" strike="noStrike" kern="1200" baseline="0">
                <a:solidFill>
                  <a:schemeClr val="tx1"/>
                </a:solidFill>
                <a:latin typeface="+mn-lt"/>
                <a:ea typeface="+mn-ea"/>
                <a:cs typeface="+mn-cs"/>
              </a:defRPr>
            </a:pPr>
            <a:endParaRPr lang="en-JP"/>
          </a:p>
        </c:txPr>
        <c:crossAx val="1245271919"/>
        <c:crosses val="autoZero"/>
        <c:auto val="1"/>
        <c:lblAlgn val="ctr"/>
        <c:lblOffset val="100"/>
        <c:noMultiLvlLbl val="0"/>
      </c:catAx>
      <c:valAx>
        <c:axId val="1245271919"/>
        <c:scaling>
          <c:orientation val="minMax"/>
          <c:max val="80"/>
          <c:min val="0"/>
        </c:scaling>
        <c:delete val="0"/>
        <c:axPos val="l"/>
        <c:majorGridlines>
          <c:spPr>
            <a:ln w="9525" cap="flat" cmpd="sng" algn="ctr">
              <a:solidFill>
                <a:schemeClr val="bg1">
                  <a:lumMod val="75000"/>
                </a:schemeClr>
              </a:solidFill>
              <a:round/>
            </a:ln>
            <a:effectLst/>
          </c:spPr>
        </c:majorGridlines>
        <c:title>
          <c:tx>
            <c:rich>
              <a:bodyPr rot="-5400000" spcFirstLastPara="1" vertOverflow="ellipsis" vert="horz" wrap="square" anchor="ctr" anchorCtr="1"/>
              <a:lstStyle/>
              <a:p>
                <a:pPr>
                  <a:defRPr lang="ja-JP" sz="2400" b="0" i="0" u="none" strike="noStrike" kern="1200" baseline="0">
                    <a:solidFill>
                      <a:schemeClr val="tx1"/>
                    </a:solidFill>
                    <a:latin typeface="+mn-lt"/>
                    <a:ea typeface="+mn-ea"/>
                    <a:cs typeface="+mn-cs"/>
                  </a:defRPr>
                </a:pPr>
                <a:r>
                  <a:rPr lang="en-US" altLang="ja-JP" sz="2400" b="0" i="0" dirty="0">
                    <a:solidFill>
                      <a:schemeClr val="tx1"/>
                    </a:solidFill>
                    <a:latin typeface="+mn-lt"/>
                    <a:ea typeface="MS UI Gothic" panose="020B0600070205080204" pitchFamily="34" charset="-128"/>
                    <a:cs typeface="Arial" panose="020B0604020202020204" pitchFamily="34" charset="0"/>
                  </a:rPr>
                  <a:t>Detection Time</a:t>
                </a:r>
                <a:r>
                  <a:rPr lang="en-US" altLang="ja-JP" sz="2400" b="0" i="0" baseline="0" dirty="0">
                    <a:solidFill>
                      <a:schemeClr val="tx1"/>
                    </a:solidFill>
                    <a:latin typeface="+mn-lt"/>
                    <a:ea typeface="MS UI Gothic" panose="020B0600070205080204" pitchFamily="34" charset="-128"/>
                    <a:cs typeface="Arial" panose="020B0604020202020204" pitchFamily="34" charset="0"/>
                  </a:rPr>
                  <a:t> [s]</a:t>
                </a:r>
                <a:endParaRPr lang="ja-JP" altLang="en-US" sz="2400" b="0" i="0">
                  <a:solidFill>
                    <a:schemeClr val="tx1"/>
                  </a:solidFill>
                  <a:latin typeface="+mn-lt"/>
                  <a:ea typeface="MS UI Gothic" panose="020B0600070205080204" pitchFamily="34" charset="-128"/>
                  <a:cs typeface="Arial" panose="020B0604020202020204" pitchFamily="34" charset="0"/>
                </a:endParaRPr>
              </a:p>
            </c:rich>
          </c:tx>
          <c:overlay val="0"/>
          <c:spPr>
            <a:noFill/>
            <a:ln>
              <a:noFill/>
            </a:ln>
            <a:effectLst/>
          </c:spPr>
          <c:txPr>
            <a:bodyPr rot="-5400000" spcFirstLastPara="1" vertOverflow="ellipsis" vert="horz" wrap="square" anchor="ctr" anchorCtr="1"/>
            <a:lstStyle/>
            <a:p>
              <a:pPr>
                <a:defRPr lang="ja-JP" sz="2400" b="0" i="0" u="none" strike="noStrike" kern="1200" baseline="0">
                  <a:solidFill>
                    <a:schemeClr val="tx1"/>
                  </a:solidFill>
                  <a:latin typeface="+mn-lt"/>
                  <a:ea typeface="+mn-ea"/>
                  <a:cs typeface="+mn-cs"/>
                </a:defRPr>
              </a:pPr>
              <a:endParaRPr lang="en-JP"/>
            </a:p>
          </c:txPr>
        </c:title>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lang="ja-JP" sz="2000" b="0" i="0" u="none" strike="noStrike" kern="1200" baseline="0">
                <a:solidFill>
                  <a:schemeClr val="tx1"/>
                </a:solidFill>
                <a:latin typeface="+mn-lt"/>
                <a:ea typeface="+mn-ea"/>
                <a:cs typeface="+mn-cs"/>
              </a:defRPr>
            </a:pPr>
            <a:endParaRPr lang="en-JP"/>
          </a:p>
        </c:txPr>
        <c:crossAx val="1245270239"/>
        <c:crosses val="autoZero"/>
        <c:crossBetween val="between"/>
        <c:majorUnit val="20"/>
      </c:valAx>
      <c:spPr>
        <a:noFill/>
        <a:ln>
          <a:solidFill>
            <a:schemeClr val="bg1">
              <a:lumMod val="75000"/>
            </a:schemeClr>
          </a:solid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a:pPr>
      <a:endParaRPr lang="en-JP"/>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8461714785651795"/>
          <c:y val="4.069160104986877E-2"/>
          <c:w val="0.78649378827646543"/>
          <c:h val="0.7939359580052493"/>
        </c:manualLayout>
      </c:layout>
      <c:barChart>
        <c:barDir val="col"/>
        <c:grouping val="stacked"/>
        <c:varyColors val="0"/>
        <c:ser>
          <c:idx val="0"/>
          <c:order val="0"/>
          <c:tx>
            <c:strRef>
              <c:f>'pnum, plist'!$A$21</c:f>
              <c:strCache>
                <c:ptCount val="1"/>
                <c:pt idx="0">
                  <c:v>Request</c:v>
                </c:pt>
              </c:strCache>
            </c:strRef>
          </c:tx>
          <c:spPr>
            <a:solidFill>
              <a:srgbClr val="0070C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lang="ja-JP" sz="2000" b="0" i="0" u="none" strike="noStrike" kern="1200" baseline="0">
                    <a:solidFill>
                      <a:schemeClr val="tx1"/>
                    </a:solidFill>
                    <a:latin typeface="+mn-lt"/>
                    <a:ea typeface="+mn-ea"/>
                    <a:cs typeface="+mn-cs"/>
                  </a:defRPr>
                </a:pPr>
                <a:endParaRPr lang="en-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'pnum, plist'!$B$20:$C$20</c:f>
              <c:strCache>
                <c:ptCount val="2"/>
                <c:pt idx="0">
                  <c:v>CRC不使用</c:v>
                </c:pt>
                <c:pt idx="1">
                  <c:v>CRC使用</c:v>
                </c:pt>
              </c:strCache>
            </c:strRef>
          </c:cat>
          <c:val>
            <c:numRef>
              <c:f>'pnum, plist'!$B$21:$C$21</c:f>
              <c:numCache>
                <c:formatCode>General</c:formatCode>
                <c:ptCount val="2"/>
                <c:pt idx="0">
                  <c:v>41</c:v>
                </c:pt>
                <c:pt idx="1">
                  <c:v>41</c:v>
                </c:pt>
              </c:numCache>
            </c:numRef>
          </c:val>
          <c:extLst>
            <c:ext xmlns:c16="http://schemas.microsoft.com/office/drawing/2014/chart" uri="{C3380CC4-5D6E-409C-BE32-E72D297353CC}">
              <c16:uniqueId val="{00000000-02C3-1C4A-9103-B4CB10457C52}"/>
            </c:ext>
          </c:extLst>
        </c:ser>
        <c:ser>
          <c:idx val="1"/>
          <c:order val="1"/>
          <c:tx>
            <c:strRef>
              <c:f>'pnum, plist'!$A$22</c:f>
              <c:strCache>
                <c:ptCount val="1"/>
                <c:pt idx="0">
                  <c:v>GPU</c:v>
                </c:pt>
              </c:strCache>
            </c:strRef>
          </c:tx>
          <c:spPr>
            <a:solidFill>
              <a:srgbClr val="FF000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lang="ja-JP" sz="2000" b="0" i="0" u="none" strike="noStrike" kern="1200" baseline="0">
                    <a:solidFill>
                      <a:schemeClr val="tx1"/>
                    </a:solidFill>
                    <a:latin typeface="+mn-lt"/>
                    <a:ea typeface="+mn-ea"/>
                    <a:cs typeface="+mn-cs"/>
                  </a:defRPr>
                </a:pPr>
                <a:endParaRPr lang="en-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'pnum, plist'!$B$20:$C$20</c:f>
              <c:strCache>
                <c:ptCount val="2"/>
                <c:pt idx="0">
                  <c:v>CRC不使用</c:v>
                </c:pt>
                <c:pt idx="1">
                  <c:v>CRC使用</c:v>
                </c:pt>
              </c:strCache>
            </c:strRef>
          </c:cat>
          <c:val>
            <c:numRef>
              <c:f>'pnum, plist'!$B$22:$C$22</c:f>
              <c:numCache>
                <c:formatCode>General</c:formatCode>
                <c:ptCount val="2"/>
                <c:pt idx="0">
                  <c:v>547</c:v>
                </c:pt>
                <c:pt idx="1">
                  <c:v>577</c:v>
                </c:pt>
              </c:numCache>
            </c:numRef>
          </c:val>
          <c:extLst>
            <c:ext xmlns:c16="http://schemas.microsoft.com/office/drawing/2014/chart" uri="{C3380CC4-5D6E-409C-BE32-E72D297353CC}">
              <c16:uniqueId val="{00000001-02C3-1C4A-9103-B4CB10457C52}"/>
            </c:ext>
          </c:extLst>
        </c:ser>
        <c:ser>
          <c:idx val="2"/>
          <c:order val="2"/>
          <c:tx>
            <c:strRef>
              <c:f>'pnum, plist'!$A$23</c:f>
              <c:strCache>
                <c:ptCount val="1"/>
                <c:pt idx="0">
                  <c:v>Receive</c:v>
                </c:pt>
              </c:strCache>
            </c:strRef>
          </c:tx>
          <c:spPr>
            <a:solidFill>
              <a:srgbClr val="00B05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lang="ja-JP" sz="2000" b="0" i="0" u="none" strike="noStrike" kern="1200" baseline="0">
                    <a:solidFill>
                      <a:schemeClr val="tx1"/>
                    </a:solidFill>
                    <a:latin typeface="+mn-lt"/>
                    <a:ea typeface="+mn-ea"/>
                    <a:cs typeface="+mn-cs"/>
                  </a:defRPr>
                </a:pPr>
                <a:endParaRPr lang="en-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'pnum, plist'!$B$20:$C$20</c:f>
              <c:strCache>
                <c:ptCount val="2"/>
                <c:pt idx="0">
                  <c:v>CRC不使用</c:v>
                </c:pt>
                <c:pt idx="1">
                  <c:v>CRC使用</c:v>
                </c:pt>
              </c:strCache>
            </c:strRef>
          </c:cat>
          <c:val>
            <c:numRef>
              <c:f>'pnum, plist'!$B$23:$C$23</c:f>
              <c:numCache>
                <c:formatCode>General</c:formatCode>
                <c:ptCount val="2"/>
                <c:pt idx="0">
                  <c:v>21</c:v>
                </c:pt>
                <c:pt idx="1">
                  <c:v>22</c:v>
                </c:pt>
              </c:numCache>
            </c:numRef>
          </c:val>
          <c:extLst>
            <c:ext xmlns:c16="http://schemas.microsoft.com/office/drawing/2014/chart" uri="{C3380CC4-5D6E-409C-BE32-E72D297353CC}">
              <c16:uniqueId val="{00000002-02C3-1C4A-9103-B4CB10457C52}"/>
            </c:ext>
          </c:extLst>
        </c:ser>
        <c:dLbls>
          <c:dLblPos val="ctr"/>
          <c:showLegendKey val="0"/>
          <c:showVal val="1"/>
          <c:showCatName val="0"/>
          <c:showSerName val="0"/>
          <c:showPercent val="0"/>
          <c:showBubbleSize val="0"/>
        </c:dLbls>
        <c:gapWidth val="150"/>
        <c:overlap val="100"/>
        <c:axId val="1245270239"/>
        <c:axId val="1245271919"/>
      </c:barChart>
      <c:catAx>
        <c:axId val="1245270239"/>
        <c:scaling>
          <c:orientation val="minMax"/>
        </c:scaling>
        <c:delete val="0"/>
        <c:axPos val="b"/>
        <c:numFmt formatCode="General" sourceLinked="1"/>
        <c:majorTickMark val="none"/>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lang="ja-JP" sz="2000" b="0" i="0" u="none" strike="noStrike" kern="1200" baseline="0">
                <a:solidFill>
                  <a:schemeClr val="tx1"/>
                </a:solidFill>
                <a:latin typeface="+mn-lt"/>
                <a:ea typeface="+mn-ea"/>
                <a:cs typeface="+mn-cs"/>
              </a:defRPr>
            </a:pPr>
            <a:endParaRPr lang="en-JP"/>
          </a:p>
        </c:txPr>
        <c:crossAx val="1245271919"/>
        <c:crosses val="autoZero"/>
        <c:auto val="1"/>
        <c:lblAlgn val="ctr"/>
        <c:lblOffset val="100"/>
        <c:noMultiLvlLbl val="0"/>
      </c:catAx>
      <c:valAx>
        <c:axId val="1245271919"/>
        <c:scaling>
          <c:orientation val="minMax"/>
        </c:scaling>
        <c:delete val="0"/>
        <c:axPos val="l"/>
        <c:majorGridlines>
          <c:spPr>
            <a:ln w="9525" cap="flat" cmpd="sng" algn="ctr">
              <a:solidFill>
                <a:schemeClr val="bg1">
                  <a:lumMod val="75000"/>
                </a:schemeClr>
              </a:solidFill>
              <a:round/>
            </a:ln>
            <a:effectLst/>
          </c:spPr>
        </c:majorGridlines>
        <c:title>
          <c:tx>
            <c:rich>
              <a:bodyPr rot="-5400000" spcFirstLastPara="1" vertOverflow="ellipsis" vert="horz" wrap="square" anchor="ctr" anchorCtr="1"/>
              <a:lstStyle/>
              <a:p>
                <a:pPr>
                  <a:defRPr lang="ja-JP" sz="2400" b="0" i="0" u="none" strike="noStrike" kern="1200" baseline="0">
                    <a:solidFill>
                      <a:schemeClr val="tx1"/>
                    </a:solidFill>
                    <a:latin typeface="+mn-lt"/>
                    <a:ea typeface="+mn-ea"/>
                    <a:cs typeface="+mn-cs"/>
                  </a:defRPr>
                </a:pPr>
                <a:r>
                  <a:rPr lang="en-US" altLang="ja-JP" sz="2400" b="0" i="0" dirty="0">
                    <a:solidFill>
                      <a:schemeClr val="tx1"/>
                    </a:solidFill>
                    <a:ea typeface="MS UI Gothic" panose="020B0600070205080204" pitchFamily="34" charset="-128"/>
                  </a:rPr>
                  <a:t>Time</a:t>
                </a:r>
                <a:r>
                  <a:rPr lang="en-US" altLang="ja-JP" sz="2400" b="0" i="0" baseline="0" dirty="0">
                    <a:solidFill>
                      <a:schemeClr val="tx1"/>
                    </a:solidFill>
                    <a:ea typeface="MS UI Gothic" panose="020B0600070205080204" pitchFamily="34" charset="-128"/>
                  </a:rPr>
                  <a:t> [μs]</a:t>
                </a:r>
                <a:endParaRPr lang="ja-JP" altLang="en-US" sz="2400" b="0" i="0">
                  <a:solidFill>
                    <a:schemeClr val="tx1"/>
                  </a:solidFill>
                  <a:ea typeface="MS UI Gothic" panose="020B0600070205080204" pitchFamily="34" charset="-128"/>
                </a:endParaRPr>
              </a:p>
            </c:rich>
          </c:tx>
          <c:overlay val="0"/>
          <c:spPr>
            <a:noFill/>
            <a:ln>
              <a:noFill/>
            </a:ln>
            <a:effectLst/>
          </c:spPr>
          <c:txPr>
            <a:bodyPr rot="-5400000" spcFirstLastPara="1" vertOverflow="ellipsis" vert="horz" wrap="square" anchor="ctr" anchorCtr="1"/>
            <a:lstStyle/>
            <a:p>
              <a:pPr>
                <a:defRPr lang="ja-JP" sz="2400" b="0" i="0" u="none" strike="noStrike" kern="1200" baseline="0">
                  <a:solidFill>
                    <a:schemeClr val="tx1"/>
                  </a:solidFill>
                  <a:latin typeface="+mn-lt"/>
                  <a:ea typeface="+mn-ea"/>
                  <a:cs typeface="+mn-cs"/>
                </a:defRPr>
              </a:pPr>
              <a:endParaRPr lang="en-JP"/>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lang="ja-JP" sz="2000" b="0" i="0" u="none" strike="noStrike" kern="1200" baseline="0">
                <a:solidFill>
                  <a:schemeClr val="tx1"/>
                </a:solidFill>
                <a:latin typeface="+mn-lt"/>
                <a:ea typeface="+mn-ea"/>
                <a:cs typeface="+mn-cs"/>
              </a:defRPr>
            </a:pPr>
            <a:endParaRPr lang="en-JP"/>
          </a:p>
        </c:txPr>
        <c:crossAx val="1245270239"/>
        <c:crosses val="autoZero"/>
        <c:crossBetween val="between"/>
      </c:valAx>
      <c:spPr>
        <a:noFill/>
        <a:ln>
          <a:solidFill>
            <a:schemeClr val="bg1">
              <a:lumMod val="75000"/>
            </a:schemeClr>
          </a:solidFill>
        </a:ln>
        <a:effectLst/>
      </c:spPr>
    </c:plotArea>
    <c:legend>
      <c:legendPos val="b"/>
      <c:layout>
        <c:manualLayout>
          <c:xMode val="edge"/>
          <c:yMode val="edge"/>
          <c:x val="0.45945529308836397"/>
          <c:y val="0.38342909295944394"/>
          <c:w val="0.23768031496062991"/>
          <c:h val="0.33933390189915763"/>
        </c:manualLayout>
      </c:layout>
      <c:overlay val="0"/>
      <c:spPr>
        <a:noFill/>
        <a:ln>
          <a:noFill/>
        </a:ln>
        <a:effectLst/>
      </c:spPr>
      <c:txPr>
        <a:bodyPr rot="0" spcFirstLastPara="1" vertOverflow="ellipsis" vert="horz" wrap="square" anchor="ctr" anchorCtr="1"/>
        <a:lstStyle/>
        <a:p>
          <a:pPr>
            <a:defRPr lang="ja-JP" sz="1800" b="0" i="0" u="none" strike="noStrike" kern="1200" baseline="0">
              <a:solidFill>
                <a:schemeClr val="tx1"/>
              </a:solidFill>
              <a:latin typeface="+mn-lt"/>
              <a:ea typeface="+mn-ea"/>
              <a:cs typeface="+mn-cs"/>
            </a:defRPr>
          </a:pPr>
          <a:endParaRPr lang="en-JP"/>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a:pPr>
      <a:endParaRPr lang="en-JP"/>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801727034120735"/>
          <c:y val="4.069160104986877E-2"/>
          <c:w val="0.79093823272090991"/>
          <c:h val="0.7939359580052493"/>
        </c:manualLayout>
      </c:layout>
      <c:barChart>
        <c:barDir val="col"/>
        <c:grouping val="stacked"/>
        <c:varyColors val="0"/>
        <c:ser>
          <c:idx val="0"/>
          <c:order val="0"/>
          <c:tx>
            <c:strRef>
              <c:f>'pnum, plist'!$A$21</c:f>
              <c:strCache>
                <c:ptCount val="1"/>
                <c:pt idx="0">
                  <c:v>Request</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lang="ja-JP" sz="2000" b="0" i="0" u="none" strike="noStrike" kern="1200" baseline="0">
                    <a:solidFill>
                      <a:schemeClr val="tx1"/>
                    </a:solidFill>
                    <a:latin typeface="+mn-lt"/>
                    <a:ea typeface="+mn-ea"/>
                    <a:cs typeface="+mn-cs"/>
                  </a:defRPr>
                </a:pPr>
                <a:endParaRPr lang="en-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'pnum, plist'!$B$20:$C$20</c:f>
              <c:strCache>
                <c:ptCount val="2"/>
                <c:pt idx="0">
                  <c:v>CRC不使用</c:v>
                </c:pt>
                <c:pt idx="1">
                  <c:v>CRC使用</c:v>
                </c:pt>
              </c:strCache>
            </c:strRef>
          </c:cat>
          <c:val>
            <c:numRef>
              <c:f>'pnum, plist'!$D$21:$E$21</c:f>
              <c:numCache>
                <c:formatCode>General</c:formatCode>
                <c:ptCount val="2"/>
                <c:pt idx="0">
                  <c:v>4.1000000000000002E-2</c:v>
                </c:pt>
                <c:pt idx="1">
                  <c:v>4.1000000000000002E-2</c:v>
                </c:pt>
              </c:numCache>
            </c:numRef>
          </c:val>
          <c:extLst>
            <c:ext xmlns:c16="http://schemas.microsoft.com/office/drawing/2014/chart" uri="{C3380CC4-5D6E-409C-BE32-E72D297353CC}">
              <c16:uniqueId val="{00000000-DC4D-2640-8FEF-116D899B4BA1}"/>
            </c:ext>
          </c:extLst>
        </c:ser>
        <c:ser>
          <c:idx val="1"/>
          <c:order val="1"/>
          <c:tx>
            <c:strRef>
              <c:f>'pnum, plist'!$A$22</c:f>
              <c:strCache>
                <c:ptCount val="1"/>
                <c:pt idx="0">
                  <c:v>GPU</c:v>
                </c:pt>
              </c:strCache>
            </c:strRef>
          </c:tx>
          <c:spPr>
            <a:solidFill>
              <a:srgbClr val="FF000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lang="ja-JP" sz="2000" b="0" i="0" u="none" strike="noStrike" kern="1200" baseline="0">
                    <a:solidFill>
                      <a:schemeClr val="tx1"/>
                    </a:solidFill>
                    <a:latin typeface="+mn-lt"/>
                    <a:ea typeface="+mn-ea"/>
                    <a:cs typeface="+mn-cs"/>
                  </a:defRPr>
                </a:pPr>
                <a:endParaRPr lang="en-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'pnum, plist'!$B$20:$C$20</c:f>
              <c:strCache>
                <c:ptCount val="2"/>
                <c:pt idx="0">
                  <c:v>CRC不使用</c:v>
                </c:pt>
                <c:pt idx="1">
                  <c:v>CRC使用</c:v>
                </c:pt>
              </c:strCache>
            </c:strRef>
          </c:cat>
          <c:val>
            <c:numRef>
              <c:f>'pnum, plist'!$D$22:$E$22</c:f>
              <c:numCache>
                <c:formatCode>General</c:formatCode>
                <c:ptCount val="2"/>
                <c:pt idx="0">
                  <c:v>10.032999999999999</c:v>
                </c:pt>
                <c:pt idx="1">
                  <c:v>24.416</c:v>
                </c:pt>
              </c:numCache>
            </c:numRef>
          </c:val>
          <c:extLst>
            <c:ext xmlns:c16="http://schemas.microsoft.com/office/drawing/2014/chart" uri="{C3380CC4-5D6E-409C-BE32-E72D297353CC}">
              <c16:uniqueId val="{00000001-DC4D-2640-8FEF-116D899B4BA1}"/>
            </c:ext>
          </c:extLst>
        </c:ser>
        <c:ser>
          <c:idx val="2"/>
          <c:order val="2"/>
          <c:tx>
            <c:strRef>
              <c:f>'pnum, plist'!$A$23</c:f>
              <c:strCache>
                <c:ptCount val="1"/>
                <c:pt idx="0">
                  <c:v>Receive</c:v>
                </c:pt>
              </c:strCache>
            </c:strRef>
          </c:tx>
          <c:spPr>
            <a:solidFill>
              <a:srgbClr val="00B05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lang="ja-JP" sz="2000" b="0" i="0" u="none" strike="noStrike" kern="1200" baseline="0">
                    <a:solidFill>
                      <a:schemeClr val="tx1"/>
                    </a:solidFill>
                    <a:latin typeface="+mn-lt"/>
                    <a:ea typeface="+mn-ea"/>
                    <a:cs typeface="+mn-cs"/>
                  </a:defRPr>
                </a:pPr>
                <a:endParaRPr lang="en-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'pnum, plist'!$B$20:$C$20</c:f>
              <c:strCache>
                <c:ptCount val="2"/>
                <c:pt idx="0">
                  <c:v>CRC不使用</c:v>
                </c:pt>
                <c:pt idx="1">
                  <c:v>CRC使用</c:v>
                </c:pt>
              </c:strCache>
            </c:strRef>
          </c:cat>
          <c:val>
            <c:numRef>
              <c:f>'pnum, plist'!$D$23:$E$23</c:f>
              <c:numCache>
                <c:formatCode>General</c:formatCode>
                <c:ptCount val="2"/>
                <c:pt idx="0">
                  <c:v>3.2000000000000001E-2</c:v>
                </c:pt>
                <c:pt idx="1">
                  <c:v>5.0999999999999997E-2</c:v>
                </c:pt>
              </c:numCache>
            </c:numRef>
          </c:val>
          <c:extLst>
            <c:ext xmlns:c16="http://schemas.microsoft.com/office/drawing/2014/chart" uri="{C3380CC4-5D6E-409C-BE32-E72D297353CC}">
              <c16:uniqueId val="{00000002-DC4D-2640-8FEF-116D899B4BA1}"/>
            </c:ext>
          </c:extLst>
        </c:ser>
        <c:dLbls>
          <c:dLblPos val="ctr"/>
          <c:showLegendKey val="0"/>
          <c:showVal val="1"/>
          <c:showCatName val="0"/>
          <c:showSerName val="0"/>
          <c:showPercent val="0"/>
          <c:showBubbleSize val="0"/>
        </c:dLbls>
        <c:gapWidth val="150"/>
        <c:overlap val="100"/>
        <c:axId val="1245270239"/>
        <c:axId val="1245271919"/>
      </c:barChart>
      <c:catAx>
        <c:axId val="1245270239"/>
        <c:scaling>
          <c:orientation val="minMax"/>
        </c:scaling>
        <c:delete val="0"/>
        <c:axPos val="b"/>
        <c:numFmt formatCode="General" sourceLinked="1"/>
        <c:majorTickMark val="none"/>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lang="ja-JP" sz="2000" b="0" i="0" u="none" strike="noStrike" kern="1200" baseline="0">
                <a:solidFill>
                  <a:schemeClr val="tx1"/>
                </a:solidFill>
                <a:latin typeface="+mn-lt"/>
                <a:ea typeface="+mn-ea"/>
                <a:cs typeface="+mn-cs"/>
              </a:defRPr>
            </a:pPr>
            <a:endParaRPr lang="en-JP"/>
          </a:p>
        </c:txPr>
        <c:crossAx val="1245271919"/>
        <c:crosses val="autoZero"/>
        <c:auto val="1"/>
        <c:lblAlgn val="ctr"/>
        <c:lblOffset val="100"/>
        <c:noMultiLvlLbl val="0"/>
      </c:catAx>
      <c:valAx>
        <c:axId val="1245271919"/>
        <c:scaling>
          <c:orientation val="minMax"/>
        </c:scaling>
        <c:delete val="0"/>
        <c:axPos val="l"/>
        <c:majorGridlines>
          <c:spPr>
            <a:ln w="9525" cap="flat" cmpd="sng" algn="ctr">
              <a:solidFill>
                <a:schemeClr val="bg1">
                  <a:lumMod val="75000"/>
                </a:schemeClr>
              </a:solidFill>
              <a:round/>
            </a:ln>
            <a:effectLst/>
          </c:spPr>
        </c:majorGridlines>
        <c:title>
          <c:tx>
            <c:rich>
              <a:bodyPr rot="-5400000" spcFirstLastPara="1" vertOverflow="ellipsis" vert="horz" wrap="square" anchor="ctr" anchorCtr="1"/>
              <a:lstStyle/>
              <a:p>
                <a:pPr>
                  <a:defRPr lang="ja-JP" sz="2400" b="0" i="0" u="none" strike="noStrike" kern="1200" baseline="0">
                    <a:solidFill>
                      <a:schemeClr val="tx1"/>
                    </a:solidFill>
                    <a:latin typeface="+mn-lt"/>
                    <a:ea typeface="+mn-ea"/>
                    <a:cs typeface="+mn-cs"/>
                  </a:defRPr>
                </a:pPr>
                <a:r>
                  <a:rPr lang="en-US" altLang="ja-JP" sz="2400" b="0" i="0" dirty="0">
                    <a:solidFill>
                      <a:schemeClr val="tx1"/>
                    </a:solidFill>
                    <a:ea typeface="MS UI Gothic" panose="020B0600070205080204" pitchFamily="34" charset="-128"/>
                  </a:rPr>
                  <a:t>Time</a:t>
                </a:r>
                <a:r>
                  <a:rPr lang="en-US" altLang="ja-JP" sz="2400" b="0" i="0" baseline="0" dirty="0">
                    <a:solidFill>
                      <a:schemeClr val="tx1"/>
                    </a:solidFill>
                    <a:ea typeface="MS UI Gothic" panose="020B0600070205080204" pitchFamily="34" charset="-128"/>
                  </a:rPr>
                  <a:t> [ms]</a:t>
                </a:r>
                <a:endParaRPr lang="ja-JP" altLang="en-US" sz="2400" b="0" i="0">
                  <a:solidFill>
                    <a:schemeClr val="tx1"/>
                  </a:solidFill>
                  <a:ea typeface="MS UI Gothic" panose="020B0600070205080204" pitchFamily="34" charset="-128"/>
                </a:endParaRPr>
              </a:p>
            </c:rich>
          </c:tx>
          <c:overlay val="0"/>
          <c:spPr>
            <a:noFill/>
            <a:ln>
              <a:noFill/>
            </a:ln>
            <a:effectLst/>
          </c:spPr>
          <c:txPr>
            <a:bodyPr rot="-5400000" spcFirstLastPara="1" vertOverflow="ellipsis" vert="horz" wrap="square" anchor="ctr" anchorCtr="1"/>
            <a:lstStyle/>
            <a:p>
              <a:pPr>
                <a:defRPr lang="ja-JP" sz="2400" b="0" i="0" u="none" strike="noStrike" kern="1200" baseline="0">
                  <a:solidFill>
                    <a:schemeClr val="tx1"/>
                  </a:solidFill>
                  <a:latin typeface="+mn-lt"/>
                  <a:ea typeface="+mn-ea"/>
                  <a:cs typeface="+mn-cs"/>
                </a:defRPr>
              </a:pPr>
              <a:endParaRPr lang="en-JP"/>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lang="ja-JP" sz="2000" b="0" i="0" u="none" strike="noStrike" kern="1200" baseline="0">
                <a:solidFill>
                  <a:schemeClr val="tx1"/>
                </a:solidFill>
                <a:latin typeface="+mn-lt"/>
                <a:ea typeface="+mn-ea"/>
                <a:cs typeface="+mn-cs"/>
              </a:defRPr>
            </a:pPr>
            <a:endParaRPr lang="en-JP"/>
          </a:p>
        </c:txPr>
        <c:crossAx val="1245270239"/>
        <c:crosses val="autoZero"/>
        <c:crossBetween val="between"/>
      </c:valAx>
      <c:spPr>
        <a:noFill/>
        <a:ln>
          <a:solidFill>
            <a:schemeClr val="bg1">
              <a:lumMod val="75000"/>
            </a:schemeClr>
          </a:solidFill>
        </a:ln>
        <a:effectLst/>
      </c:spPr>
    </c:plotArea>
    <c:legend>
      <c:legendPos val="b"/>
      <c:layout>
        <c:manualLayout>
          <c:xMode val="edge"/>
          <c:yMode val="edge"/>
          <c:x val="0.4550108486439195"/>
          <c:y val="0.47784151254349022"/>
          <c:w val="0.23768031496062991"/>
          <c:h val="0.28556926387108589"/>
        </c:manualLayout>
      </c:layout>
      <c:overlay val="0"/>
      <c:spPr>
        <a:noFill/>
        <a:ln>
          <a:noFill/>
        </a:ln>
        <a:effectLst/>
      </c:spPr>
      <c:txPr>
        <a:bodyPr rot="0" spcFirstLastPara="1" vertOverflow="ellipsis" vert="horz" wrap="square" anchor="ctr" anchorCtr="1"/>
        <a:lstStyle/>
        <a:p>
          <a:pPr>
            <a:defRPr lang="ja-JP" sz="1800" b="0" i="0" u="none" strike="noStrike" kern="1200" baseline="0">
              <a:solidFill>
                <a:schemeClr val="tx1"/>
              </a:solidFill>
              <a:latin typeface="+mn-lt"/>
              <a:ea typeface="+mn-ea"/>
              <a:cs typeface="+mn-cs"/>
            </a:defRPr>
          </a:pPr>
          <a:endParaRPr lang="en-JP"/>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a:pPr>
      <a:endParaRPr lang="en-JP"/>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kumimoji="1" lang="ja-JP" altLang="en-US">
              <a:ea typeface="MS UI Gothic" panose="020B0600070205080204" pitchFamily="34" charset="-128"/>
            </a:endParaRPr>
          </a:p>
        </p:txBody>
      </p:sp>
      <p:sp>
        <p:nvSpPr>
          <p:cNvPr id="3" name="日付プレースホルダー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1F856EED-7446-B449-95F5-54A40F559C28}" type="datetimeFigureOut">
              <a:rPr kumimoji="1" lang="ja-JP" altLang="en-US" smtClean="0">
                <a:ea typeface="MS UI Gothic" panose="020B0600070205080204" pitchFamily="34" charset="-128"/>
              </a:rPr>
              <a:t>2020/5/12</a:t>
            </a:fld>
            <a:endParaRPr kumimoji="1" lang="ja-JP" altLang="en-US">
              <a:ea typeface="MS UI Gothic" panose="020B0600070205080204" pitchFamily="34" charset="-128"/>
            </a:endParaRPr>
          </a:p>
        </p:txBody>
      </p:sp>
      <p:sp>
        <p:nvSpPr>
          <p:cNvPr id="4" name="フッター プレースホルダー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kumimoji="1" lang="ja-JP" altLang="en-US">
              <a:ea typeface="MS UI Gothic" panose="020B0600070205080204" pitchFamily="34" charset="-128"/>
            </a:endParaRPr>
          </a:p>
        </p:txBody>
      </p:sp>
      <p:sp>
        <p:nvSpPr>
          <p:cNvPr id="5" name="スライド番号プレースホルダー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2B81FF87-A0FA-744E-99AC-2A2702910972}" type="slidenum">
              <a:rPr kumimoji="1" lang="ja-JP" altLang="en-US" smtClean="0">
                <a:ea typeface="MS UI Gothic" panose="020B0600070205080204" pitchFamily="34" charset="-128"/>
              </a:rPr>
              <a:t>‹#›</a:t>
            </a:fld>
            <a:endParaRPr kumimoji="1" lang="ja-JP" altLang="en-US">
              <a:ea typeface="MS UI Gothic" panose="020B0600070205080204" pitchFamily="34" charset="-128"/>
            </a:endParaRPr>
          </a:p>
        </p:txBody>
      </p:sp>
    </p:spTree>
    <p:extLst>
      <p:ext uri="{BB962C8B-B14F-4D97-AF65-F5344CB8AC3E}">
        <p14:creationId xmlns:p14="http://schemas.microsoft.com/office/powerpoint/2010/main" val="2270415982"/>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b="0" i="0">
                <a:ea typeface="MS UI Gothic" panose="020B0600070205080204" pitchFamily="34" charset="-128"/>
              </a:defRPr>
            </a:lvl1pPr>
          </a:lstStyle>
          <a:p>
            <a:endParaRPr lang="ja-JP" altLang="en-US"/>
          </a:p>
        </p:txBody>
      </p:sp>
      <p:sp>
        <p:nvSpPr>
          <p:cNvPr id="3" name="日付プレースホルダー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b="0" i="0">
                <a:ea typeface="MS UI Gothic" panose="020B0600070205080204" pitchFamily="34" charset="-128"/>
              </a:defRPr>
            </a:lvl1pPr>
          </a:lstStyle>
          <a:p>
            <a:fld id="{3999D9B7-1707-9149-8299-9DC14D42B111}" type="datetimeFigureOut">
              <a:rPr lang="ja-JP" altLang="en-US" smtClean="0"/>
              <a:pPr/>
              <a:t>2020/5/12</a:t>
            </a:fld>
            <a:endParaRPr lang="ja-JP" altLang="en-US"/>
          </a:p>
        </p:txBody>
      </p:sp>
      <p:sp>
        <p:nvSpPr>
          <p:cNvPr id="4" name="スライド イメージ プレースホルダー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dirty="0"/>
              <a:t>2 </a:t>
            </a:r>
            <a:r>
              <a:rPr kumimoji="1" lang="ja-JP" altLang="en-US"/>
              <a:t>レベル</a:t>
            </a:r>
          </a:p>
          <a:p>
            <a:pPr lvl="2"/>
            <a:r>
              <a:rPr kumimoji="1" lang="ja-JP" altLang="en-US"/>
              <a:t>第 </a:t>
            </a:r>
            <a:r>
              <a:rPr kumimoji="1" lang="en-US" altLang="ja-JP" dirty="0"/>
              <a:t>3 </a:t>
            </a:r>
            <a:r>
              <a:rPr kumimoji="1" lang="ja-JP" altLang="en-US"/>
              <a:t>レベル</a:t>
            </a:r>
          </a:p>
          <a:p>
            <a:pPr lvl="3"/>
            <a:r>
              <a:rPr kumimoji="1" lang="ja-JP" altLang="en-US"/>
              <a:t>第 </a:t>
            </a:r>
            <a:r>
              <a:rPr kumimoji="1" lang="en-US" altLang="ja-JP" dirty="0"/>
              <a:t>4 </a:t>
            </a:r>
            <a:r>
              <a:rPr kumimoji="1" lang="ja-JP" altLang="en-US"/>
              <a:t>レベル</a:t>
            </a:r>
          </a:p>
          <a:p>
            <a:pPr lvl="4"/>
            <a:r>
              <a:rPr kumimoji="1" lang="ja-JP" altLang="en-US"/>
              <a:t>第 </a:t>
            </a:r>
            <a:r>
              <a:rPr kumimoji="1" lang="en-US" altLang="ja-JP" dirty="0"/>
              <a:t>5 </a:t>
            </a:r>
            <a:r>
              <a:rPr kumimoji="1" lang="ja-JP" altLang="en-US"/>
              <a:t>レベル</a:t>
            </a:r>
          </a:p>
        </p:txBody>
      </p:sp>
      <p:sp>
        <p:nvSpPr>
          <p:cNvPr id="6" name="フッター プレースホルダー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b="0" i="0">
                <a:ea typeface="MS UI Gothic" panose="020B0600070205080204" pitchFamily="34" charset="-128"/>
              </a:defRPr>
            </a:lvl1pPr>
          </a:lstStyle>
          <a:p>
            <a:endParaRPr lang="ja-JP" altLang="en-US"/>
          </a:p>
        </p:txBody>
      </p:sp>
      <p:sp>
        <p:nvSpPr>
          <p:cNvPr id="7" name="スライド番号プレースホルダー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b="0" i="0">
                <a:ea typeface="MS UI Gothic" panose="020B0600070205080204" pitchFamily="34" charset="-128"/>
              </a:defRPr>
            </a:lvl1pPr>
          </a:lstStyle>
          <a:p>
            <a:fld id="{91F1B9D0-55A2-ED4B-88D2-EABFA36E430D}" type="slidenum">
              <a:rPr lang="ja-JP" altLang="en-US" smtClean="0"/>
              <a:pPr/>
              <a:t>‹#›</a:t>
            </a:fld>
            <a:endParaRPr lang="ja-JP" altLang="en-US"/>
          </a:p>
        </p:txBody>
      </p:sp>
    </p:spTree>
    <p:extLst>
      <p:ext uri="{BB962C8B-B14F-4D97-AF65-F5344CB8AC3E}">
        <p14:creationId xmlns:p14="http://schemas.microsoft.com/office/powerpoint/2010/main" val="2383961790"/>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kumimoji="1" sz="1200" b="0" i="0" kern="1200">
        <a:solidFill>
          <a:schemeClr val="tx1"/>
        </a:solidFill>
        <a:latin typeface="+mn-lt"/>
        <a:ea typeface="MS UI Gothic" panose="020B0600070205080204" pitchFamily="34" charset="-128"/>
        <a:cs typeface="+mn-cs"/>
      </a:defRPr>
    </a:lvl1pPr>
    <a:lvl2pPr marL="457200" algn="l" defTabSz="457200" rtl="0" eaLnBrk="1" latinLnBrk="0" hangingPunct="1">
      <a:defRPr kumimoji="1" sz="1200" b="0" i="0" kern="1200">
        <a:solidFill>
          <a:schemeClr val="tx1"/>
        </a:solidFill>
        <a:latin typeface="+mn-lt"/>
        <a:ea typeface="MS UI Gothic" panose="020B0600070205080204" pitchFamily="34" charset="-128"/>
        <a:cs typeface="+mn-cs"/>
      </a:defRPr>
    </a:lvl2pPr>
    <a:lvl3pPr marL="914400" algn="l" defTabSz="457200" rtl="0" eaLnBrk="1" latinLnBrk="0" hangingPunct="1">
      <a:defRPr kumimoji="1" sz="1200" b="0" i="0" kern="1200">
        <a:solidFill>
          <a:schemeClr val="tx1"/>
        </a:solidFill>
        <a:latin typeface="+mn-lt"/>
        <a:ea typeface="MS UI Gothic" panose="020B0600070205080204" pitchFamily="34" charset="-128"/>
        <a:cs typeface="+mn-cs"/>
      </a:defRPr>
    </a:lvl3pPr>
    <a:lvl4pPr marL="1371600" algn="l" defTabSz="457200" rtl="0" eaLnBrk="1" latinLnBrk="0" hangingPunct="1">
      <a:defRPr kumimoji="1" sz="1200" b="0" i="0" kern="1200">
        <a:solidFill>
          <a:schemeClr val="tx1"/>
        </a:solidFill>
        <a:latin typeface="+mn-lt"/>
        <a:ea typeface="MS UI Gothic" panose="020B0600070205080204" pitchFamily="34" charset="-128"/>
        <a:cs typeface="+mn-cs"/>
      </a:defRPr>
    </a:lvl4pPr>
    <a:lvl5pPr marL="1828800" algn="l" defTabSz="457200" rtl="0" eaLnBrk="1" latinLnBrk="0" hangingPunct="1">
      <a:defRPr kumimoji="1" sz="1200" b="0" i="0" kern="1200">
        <a:solidFill>
          <a:schemeClr val="tx1"/>
        </a:solidFill>
        <a:latin typeface="+mn-lt"/>
        <a:ea typeface="MS UI Gothic" panose="020B0600070205080204" pitchFamily="34" charset="-128"/>
        <a:cs typeface="+mn-cs"/>
      </a:defRPr>
    </a:lvl5pPr>
    <a:lvl6pPr marL="2286000" algn="l" defTabSz="457200" rtl="0" eaLnBrk="1" latinLnBrk="0" hangingPunct="1">
      <a:defRPr kumimoji="1" sz="1200" kern="1200">
        <a:solidFill>
          <a:schemeClr val="tx1"/>
        </a:solidFill>
        <a:latin typeface="+mn-lt"/>
        <a:ea typeface="+mn-ea"/>
        <a:cs typeface="+mn-cs"/>
      </a:defRPr>
    </a:lvl6pPr>
    <a:lvl7pPr marL="2743200" algn="l" defTabSz="457200" rtl="0" eaLnBrk="1" latinLnBrk="0" hangingPunct="1">
      <a:defRPr kumimoji="1" sz="1200" kern="1200">
        <a:solidFill>
          <a:schemeClr val="tx1"/>
        </a:solidFill>
        <a:latin typeface="+mn-lt"/>
        <a:ea typeface="+mn-ea"/>
        <a:cs typeface="+mn-cs"/>
      </a:defRPr>
    </a:lvl7pPr>
    <a:lvl8pPr marL="3200400" algn="l" defTabSz="457200" rtl="0" eaLnBrk="1" latinLnBrk="0" hangingPunct="1">
      <a:defRPr kumimoji="1" sz="1200" kern="1200">
        <a:solidFill>
          <a:schemeClr val="tx1"/>
        </a:solidFill>
        <a:latin typeface="+mn-lt"/>
        <a:ea typeface="+mn-ea"/>
        <a:cs typeface="+mn-cs"/>
      </a:defRPr>
    </a:lvl8pPr>
    <a:lvl9pPr marL="3657600" algn="l" defTabSz="4572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a:t>では今から、</a:t>
            </a:r>
            <a:r>
              <a:rPr kumimoji="1" lang="en-US" altLang="ja-JP" dirty="0" err="1"/>
              <a:t>GPUDirect</a:t>
            </a:r>
            <a:r>
              <a:rPr kumimoji="1" lang="en-US" altLang="ja-JP" dirty="0"/>
              <a:t> RDMA</a:t>
            </a:r>
            <a:r>
              <a:rPr kumimoji="1" lang="ja-JP" altLang="en-US"/>
              <a:t>を用いた高信頼かつ柔軟な障害検知機構と題しまして、光来研究室の金本が発表を行います。</a:t>
            </a:r>
            <a:endParaRPr kumimoji="1" lang="en-US" altLang="ja-JP" dirty="0"/>
          </a:p>
          <a:p>
            <a:r>
              <a:rPr kumimoji="1" lang="ja-JP" altLang="en-US"/>
              <a:t>（</a:t>
            </a:r>
            <a:r>
              <a:rPr kumimoji="1" lang="en-US" altLang="ja-JP" dirty="0"/>
              <a:t>0:10</a:t>
            </a:r>
            <a:r>
              <a:rPr kumimoji="1" lang="ja-JP" altLang="en-US"/>
              <a:t>）</a:t>
            </a:r>
            <a:endParaRPr kumimoji="1" lang="en-US" altLang="ja-JP" dirty="0"/>
          </a:p>
          <a:p>
            <a:r>
              <a:rPr kumimoji="1" lang="en-US" altLang="ja-JP" dirty="0"/>
              <a:t>------------------------------------------------------</a:t>
            </a:r>
            <a:endParaRPr kumimoji="1" lang="ja-JP" altLang="en-US"/>
          </a:p>
          <a:p>
            <a:endParaRPr kumimoji="1" lang="ja-JP" altLang="en-US"/>
          </a:p>
        </p:txBody>
      </p:sp>
      <p:sp>
        <p:nvSpPr>
          <p:cNvPr id="4" name="スライド番号プレースホルダー 3"/>
          <p:cNvSpPr>
            <a:spLocks noGrp="1"/>
          </p:cNvSpPr>
          <p:nvPr>
            <p:ph type="sldNum" sz="quarter" idx="5"/>
          </p:nvPr>
        </p:nvSpPr>
        <p:spPr/>
        <p:txBody>
          <a:bodyPr/>
          <a:lstStyle/>
          <a:p>
            <a:fld id="{91F1B9D0-55A2-ED4B-88D2-EABFA36E430D}" type="slidenum">
              <a:rPr kumimoji="1" lang="ja-JP" altLang="en-US" smtClean="0"/>
              <a:t>1</a:t>
            </a:fld>
            <a:endParaRPr kumimoji="1" lang="ja-JP" altLang="en-US"/>
          </a:p>
        </p:txBody>
      </p:sp>
    </p:spTree>
    <p:extLst>
      <p:ext uri="{BB962C8B-B14F-4D97-AF65-F5344CB8AC3E}">
        <p14:creationId xmlns:p14="http://schemas.microsoft.com/office/powerpoint/2010/main" val="47412789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a:t>OS</a:t>
            </a:r>
            <a:r>
              <a:rPr kumimoji="1" lang="ja-JP" altLang="en-US" dirty="0"/>
              <a:t>監視システム</a:t>
            </a:r>
            <a:r>
              <a:rPr kumimoji="1" lang="ja-JP" altLang="en-US"/>
              <a:t>は、要求に基づいて</a:t>
            </a:r>
            <a:r>
              <a:rPr kumimoji="1" lang="en-US" altLang="ja-JP" dirty="0"/>
              <a:t>OS</a:t>
            </a:r>
            <a:r>
              <a:rPr kumimoji="1" lang="ja-JP" altLang="en-US"/>
              <a:t>データを解析した後、</a:t>
            </a:r>
            <a:r>
              <a:rPr kumimoji="1" lang="en-US" altLang="ja-JP" dirty="0"/>
              <a:t>(*)</a:t>
            </a:r>
            <a:r>
              <a:rPr kumimoji="1" lang="ja-JP" altLang="en-US"/>
              <a:t>障害情報を</a:t>
            </a:r>
            <a:r>
              <a:rPr kumimoji="1" lang="en-US" altLang="ja-JP" dirty="0"/>
              <a:t>GPU</a:t>
            </a:r>
            <a:r>
              <a:rPr kumimoji="1" lang="ja-JP" altLang="en-US" dirty="0"/>
              <a:t>メモリに</a:t>
            </a:r>
            <a:r>
              <a:rPr kumimoji="1" lang="ja-JP" altLang="en-US"/>
              <a:t>書き込みます。</a:t>
            </a:r>
            <a:r>
              <a:rPr kumimoji="1" lang="en-US" altLang="ja-JP" dirty="0"/>
              <a:t>(*)(*)</a:t>
            </a: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a:t>障害情報を書き込んだのち、</a:t>
            </a:r>
            <a:r>
              <a:rPr kumimoji="1" lang="en-US" altLang="ja-JP" dirty="0"/>
              <a:t>(*)</a:t>
            </a:r>
            <a:r>
              <a:rPr kumimoji="1" lang="ja-JP" altLang="en-US"/>
              <a:t>再度書き込みを行い、読み込み許可フラグをセットします。</a:t>
            </a:r>
            <a:r>
              <a:rPr kumimoji="1" lang="en-US" altLang="ja-JP" dirty="0"/>
              <a:t>(*)</a:t>
            </a:r>
          </a:p>
          <a:p>
            <a:endParaRPr kumimoji="1" lang="en-US" altLang="ja-JP" dirty="0"/>
          </a:p>
          <a:p>
            <a:r>
              <a:rPr kumimoji="1" lang="ja-JP" altLang="en-US" dirty="0"/>
              <a:t>このとき</a:t>
            </a:r>
            <a:r>
              <a:rPr kumimoji="1" lang="ja-JP" altLang="en-US"/>
              <a:t>、リモート監視システムは、</a:t>
            </a:r>
            <a:r>
              <a:rPr kumimoji="1" lang="en-US" altLang="ja-JP" dirty="0"/>
              <a:t>GPU</a:t>
            </a:r>
            <a:r>
              <a:rPr kumimoji="1" lang="ja-JP" altLang="en-US"/>
              <a:t>メモリに対して</a:t>
            </a:r>
            <a:r>
              <a:rPr kumimoji="1" lang="en-US" altLang="ja-JP" dirty="0"/>
              <a:t>RDMA Read</a:t>
            </a:r>
            <a:r>
              <a:rPr kumimoji="1" lang="ja-JP" altLang="en-US"/>
              <a:t>を繰り返し実行することでポーリングを行います。</a:t>
            </a:r>
            <a:endParaRPr kumimoji="1" lang="en-US" altLang="ja-JP" dirty="0"/>
          </a:p>
          <a:p>
            <a:r>
              <a:rPr kumimoji="1" lang="ja-JP" altLang="en-US"/>
              <a:t>リモート監視システムは、読み込み許可フラグがセットされていることを検知するとポーリングを終了し</a:t>
            </a:r>
            <a:r>
              <a:rPr kumimoji="1" lang="en-US" altLang="ja-JP" dirty="0"/>
              <a:t>(*)</a:t>
            </a:r>
            <a:r>
              <a:rPr kumimoji="1" lang="ja-JP" altLang="en-US"/>
              <a:t>、</a:t>
            </a:r>
            <a:r>
              <a:rPr kumimoji="1" lang="en-US" altLang="ja-JP" dirty="0"/>
              <a:t>(*)(*)(*)</a:t>
            </a:r>
            <a:r>
              <a:rPr kumimoji="1" lang="ja-JP" altLang="en-US" dirty="0"/>
              <a:t>再度</a:t>
            </a:r>
            <a:r>
              <a:rPr kumimoji="1" lang="en-US" altLang="ja-JP" dirty="0"/>
              <a:t>RDMA Read</a:t>
            </a:r>
            <a:r>
              <a:rPr kumimoji="1" lang="ja-JP" altLang="en-US"/>
              <a:t>を用いて障害情報を</a:t>
            </a:r>
            <a:r>
              <a:rPr kumimoji="1" lang="ja-JP" altLang="en-US" dirty="0"/>
              <a:t>取得します。</a:t>
            </a:r>
            <a:endParaRPr kumimoji="1" lang="en-US" altLang="ja-JP" dirty="0"/>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a:t>（</a:t>
            </a:r>
            <a:r>
              <a:rPr kumimoji="1" lang="en-US" altLang="ja-JP" dirty="0"/>
              <a:t>7:15</a:t>
            </a:r>
            <a:r>
              <a:rPr kumimoji="1" lang="ja-JP" altLang="en-US"/>
              <a:t>）</a:t>
            </a:r>
            <a:endParaRPr kumimoji="1" lang="en-US" altLang="ja-JP" dirty="0"/>
          </a:p>
          <a:p>
            <a:r>
              <a:rPr kumimoji="1" lang="en-US" altLang="ja-JP" dirty="0"/>
              <a:t>------------------------------------------------------</a:t>
            </a:r>
          </a:p>
          <a:p>
            <a:endParaRPr kumimoji="1" lang="ja-JP" altLang="en-US" dirty="0"/>
          </a:p>
        </p:txBody>
      </p:sp>
      <p:sp>
        <p:nvSpPr>
          <p:cNvPr id="4" name="スライド番号プレースホルダー 3"/>
          <p:cNvSpPr>
            <a:spLocks noGrp="1"/>
          </p:cNvSpPr>
          <p:nvPr>
            <p:ph type="sldNum" sz="quarter" idx="10"/>
          </p:nvPr>
        </p:nvSpPr>
        <p:spPr/>
        <p:txBody>
          <a:bodyPr/>
          <a:lstStyle/>
          <a:p>
            <a:fld id="{0F4B3E6E-DA07-8E40-8D00-3D0BC20C7469}" type="slidenum">
              <a:rPr kumimoji="1" lang="ja-JP" altLang="en-US" smtClean="0"/>
              <a:t>10</a:t>
            </a:fld>
            <a:endParaRPr kumimoji="1" lang="ja-JP" altLang="en-US"/>
          </a:p>
        </p:txBody>
      </p:sp>
    </p:spTree>
    <p:extLst>
      <p:ext uri="{BB962C8B-B14F-4D97-AF65-F5344CB8AC3E}">
        <p14:creationId xmlns:p14="http://schemas.microsoft.com/office/powerpoint/2010/main" val="131894106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altLang="ja-JP" dirty="0"/>
              <a:t>GRASS</a:t>
            </a:r>
            <a:r>
              <a:rPr lang="ja-JP" altLang="en-US"/>
              <a:t>では、</a:t>
            </a:r>
            <a:r>
              <a:rPr lang="en-US" altLang="ja-JP" dirty="0" err="1"/>
              <a:t>GPUDirect</a:t>
            </a:r>
            <a:r>
              <a:rPr lang="en-US" altLang="ja-JP" dirty="0"/>
              <a:t> RDMA</a:t>
            </a:r>
            <a:r>
              <a:rPr lang="ja-JP" altLang="en-US"/>
              <a:t>を用いて障害情報の要求および取得を行いますが、</a:t>
            </a:r>
            <a:r>
              <a:rPr lang="en-US" altLang="ja-JP" dirty="0"/>
              <a:t>GPU</a:t>
            </a:r>
            <a:r>
              <a:rPr lang="ja-JP" altLang="en-US"/>
              <a:t>メモリへの</a:t>
            </a:r>
            <a:r>
              <a:rPr lang="en-US" altLang="ja-JP" dirty="0"/>
              <a:t>RDMA</a:t>
            </a:r>
            <a:r>
              <a:rPr lang="ja-JP" altLang="en-US"/>
              <a:t>通信の順番は保証されません。そのため、そのままの実装ではフラグがセットされてもデータの更新が完了しておらず、最新の障害情報が取得できない可能性があります。</a:t>
            </a:r>
            <a:endParaRPr lang="en-US" altLang="ja-JP" dirty="0"/>
          </a:p>
          <a:p>
            <a:pPr marL="0" marR="0" lvl="0" indent="0" algn="l" defTabSz="457200" rtl="0" eaLnBrk="1" fontAlgn="auto" latinLnBrk="0" hangingPunct="1">
              <a:lnSpc>
                <a:spcPct val="100000"/>
              </a:lnSpc>
              <a:spcBef>
                <a:spcPts val="0"/>
              </a:spcBef>
              <a:spcAft>
                <a:spcPts val="0"/>
              </a:spcAft>
              <a:buClrTx/>
              <a:buSzTx/>
              <a:buFontTx/>
              <a:buNone/>
              <a:tabLst/>
              <a:defRPr/>
            </a:pPr>
            <a:endParaRPr lang="en-US" altLang="ja-JP" dirty="0"/>
          </a:p>
          <a:p>
            <a:pPr marL="0" marR="0" lvl="0" indent="0" algn="l" defTabSz="457200" rtl="0" eaLnBrk="1" fontAlgn="auto" latinLnBrk="0" hangingPunct="1">
              <a:lnSpc>
                <a:spcPct val="100000"/>
              </a:lnSpc>
              <a:spcBef>
                <a:spcPts val="0"/>
              </a:spcBef>
              <a:spcAft>
                <a:spcPts val="0"/>
              </a:spcAft>
              <a:buClrTx/>
              <a:buSzTx/>
              <a:buFontTx/>
              <a:buNone/>
              <a:tabLst/>
              <a:defRPr/>
            </a:pPr>
            <a:r>
              <a:rPr lang="ja-JP" altLang="en-US"/>
              <a:t>そこで、ポーリングに通信の整合性を保証するための仕組みを追加しました。</a:t>
            </a:r>
            <a:endParaRPr lang="en-US" altLang="ja-JP" dirty="0"/>
          </a:p>
          <a:p>
            <a:pPr marL="0" marR="0" lvl="0" indent="0" algn="l" defTabSz="457200" rtl="0" eaLnBrk="1" fontAlgn="auto" latinLnBrk="0" hangingPunct="1">
              <a:lnSpc>
                <a:spcPct val="100000"/>
              </a:lnSpc>
              <a:spcBef>
                <a:spcPts val="0"/>
              </a:spcBef>
              <a:spcAft>
                <a:spcPts val="0"/>
              </a:spcAft>
              <a:buClrTx/>
              <a:buSzTx/>
              <a:buFontTx/>
              <a:buNone/>
              <a:tabLst/>
              <a:defRPr/>
            </a:pPr>
            <a:r>
              <a:rPr lang="en-US" altLang="ja-JP" dirty="0"/>
              <a:t>OS</a:t>
            </a:r>
            <a:r>
              <a:rPr lang="ja-JP" altLang="en-US"/>
              <a:t>監視システムは、まず、</a:t>
            </a:r>
            <a:r>
              <a:rPr lang="en-US" altLang="ja-JP" dirty="0"/>
              <a:t>(*)</a:t>
            </a:r>
            <a:r>
              <a:rPr lang="ja-JP" altLang="en-US"/>
              <a:t>障害情報および、フラグの値とデータから計算した</a:t>
            </a:r>
            <a:r>
              <a:rPr lang="en-US" altLang="ja-JP" dirty="0"/>
              <a:t>CRC</a:t>
            </a:r>
            <a:r>
              <a:rPr lang="ja-JP" altLang="en-US"/>
              <a:t>の値を書き込みます。</a:t>
            </a:r>
            <a:r>
              <a:rPr lang="en-US" altLang="ja-JP" dirty="0"/>
              <a:t>(*)</a:t>
            </a:r>
            <a:r>
              <a:rPr lang="ja-JP" altLang="en-US"/>
              <a:t>その後、</a:t>
            </a:r>
            <a:r>
              <a:rPr lang="en-US" altLang="ja-JP" dirty="0"/>
              <a:t>(*)</a:t>
            </a:r>
            <a:r>
              <a:rPr lang="ja-JP" altLang="en-US"/>
              <a:t>シーケンス番号を用いた読み込み許可フラグをセットします。</a:t>
            </a:r>
            <a:endParaRPr lang="en-US" altLang="ja-JP" dirty="0"/>
          </a:p>
          <a:p>
            <a:pPr marL="0" marR="0" lvl="0" indent="0" algn="l" defTabSz="457200" rtl="0" eaLnBrk="1" fontAlgn="auto" latinLnBrk="0" hangingPunct="1">
              <a:lnSpc>
                <a:spcPct val="100000"/>
              </a:lnSpc>
              <a:spcBef>
                <a:spcPts val="0"/>
              </a:spcBef>
              <a:spcAft>
                <a:spcPts val="0"/>
              </a:spcAft>
              <a:buClrTx/>
              <a:buSzTx/>
              <a:buFontTx/>
              <a:buNone/>
              <a:tabLst/>
              <a:defRPr/>
            </a:pPr>
            <a:r>
              <a:rPr lang="en-US" altLang="ja-JP" dirty="0"/>
              <a:t>(*)</a:t>
            </a:r>
          </a:p>
          <a:p>
            <a:pPr marL="0" marR="0" lvl="0" indent="0" algn="l" defTabSz="457200" rtl="0" eaLnBrk="1" fontAlgn="auto" latinLnBrk="0" hangingPunct="1">
              <a:lnSpc>
                <a:spcPct val="100000"/>
              </a:lnSpc>
              <a:spcBef>
                <a:spcPts val="0"/>
              </a:spcBef>
              <a:spcAft>
                <a:spcPts val="0"/>
              </a:spcAft>
              <a:buClrTx/>
              <a:buSzTx/>
              <a:buFontTx/>
              <a:buNone/>
              <a:tabLst/>
              <a:defRPr/>
            </a:pPr>
            <a:r>
              <a:rPr lang="ja-JP" altLang="en-US"/>
              <a:t>このとき、リモート監視システムはポーリングによって読み込み許可フラグが最新の値になるまで待機しています。最新の値がセットされたことを確認するとポーリングを終了し</a:t>
            </a:r>
            <a:r>
              <a:rPr lang="en-US" altLang="ja-JP" dirty="0"/>
              <a:t>(*)</a:t>
            </a:r>
            <a:r>
              <a:rPr lang="ja-JP" altLang="en-US"/>
              <a:t>、再度</a:t>
            </a:r>
            <a:r>
              <a:rPr lang="en-US" altLang="ja-JP" dirty="0"/>
              <a:t>(*)RDMA Read</a:t>
            </a:r>
            <a:r>
              <a:rPr lang="ja-JP" altLang="en-US"/>
              <a:t>を用いて</a:t>
            </a:r>
            <a:r>
              <a:rPr lang="en-US" altLang="ja-JP" dirty="0"/>
              <a:t>(*)CRC</a:t>
            </a:r>
            <a:r>
              <a:rPr lang="ja-JP" altLang="en-US"/>
              <a:t>の値および障害情報を取得します。</a:t>
            </a:r>
            <a:r>
              <a:rPr lang="en-US" altLang="ja-JP" dirty="0"/>
              <a:t>(*)RDMA Read</a:t>
            </a:r>
            <a:r>
              <a:rPr lang="ja-JP" altLang="en-US"/>
              <a:t>の完了後、取得した障害情報とフラグの値から</a:t>
            </a:r>
            <a:r>
              <a:rPr lang="en-US" altLang="ja-JP" dirty="0"/>
              <a:t>CRC</a:t>
            </a:r>
            <a:r>
              <a:rPr lang="ja-JP" altLang="en-US"/>
              <a:t>の値を計算し、取得した</a:t>
            </a:r>
            <a:r>
              <a:rPr lang="en-US" altLang="ja-JP" dirty="0"/>
              <a:t>CRC</a:t>
            </a:r>
            <a:r>
              <a:rPr lang="ja-JP" altLang="en-US"/>
              <a:t>の値と比較します。</a:t>
            </a:r>
            <a:endParaRPr lang="en-US" altLang="ja-JP" dirty="0"/>
          </a:p>
          <a:p>
            <a:pPr marL="0" marR="0" lvl="0" indent="0" algn="l" defTabSz="457200" rtl="0" eaLnBrk="1" fontAlgn="auto" latinLnBrk="0" hangingPunct="1">
              <a:lnSpc>
                <a:spcPct val="100000"/>
              </a:lnSpc>
              <a:spcBef>
                <a:spcPts val="0"/>
              </a:spcBef>
              <a:spcAft>
                <a:spcPts val="0"/>
              </a:spcAft>
              <a:buClrTx/>
              <a:buSzTx/>
              <a:buFontTx/>
              <a:buNone/>
              <a:tabLst/>
              <a:defRPr/>
            </a:pPr>
            <a:r>
              <a:rPr lang="ja-JP" altLang="en-US"/>
              <a:t>このとき、</a:t>
            </a:r>
            <a:r>
              <a:rPr lang="en-US" altLang="ja-JP" dirty="0"/>
              <a:t>(*)2</a:t>
            </a:r>
            <a:r>
              <a:rPr lang="ja-JP" altLang="en-US"/>
              <a:t>つの</a:t>
            </a:r>
            <a:r>
              <a:rPr lang="en-US" altLang="ja-JP" dirty="0"/>
              <a:t>CRC</a:t>
            </a:r>
            <a:r>
              <a:rPr lang="ja-JP" altLang="en-US"/>
              <a:t>の値が一致しなければ最新のデータではないと判断し</a:t>
            </a:r>
            <a:r>
              <a:rPr lang="en-US" altLang="ja-JP" dirty="0"/>
              <a:t>(*)</a:t>
            </a:r>
            <a:r>
              <a:rPr lang="ja-JP" altLang="en-US"/>
              <a:t>、</a:t>
            </a:r>
            <a:r>
              <a:rPr lang="en-US" altLang="ja-JP" dirty="0"/>
              <a:t>CRC</a:t>
            </a:r>
            <a:r>
              <a:rPr lang="ja-JP" altLang="en-US"/>
              <a:t>の値が一致するまで</a:t>
            </a:r>
            <a:r>
              <a:rPr lang="en-US" altLang="ja-JP" dirty="0"/>
              <a:t>(*)</a:t>
            </a:r>
            <a:r>
              <a:rPr lang="ja-JP" altLang="en-US"/>
              <a:t>繰り返し</a:t>
            </a:r>
            <a:r>
              <a:rPr lang="en-US" altLang="ja-JP" dirty="0"/>
              <a:t>RDMA Read</a:t>
            </a:r>
            <a:r>
              <a:rPr lang="ja-JP" altLang="en-US"/>
              <a:t>を行うことで、</a:t>
            </a:r>
            <a:r>
              <a:rPr lang="en-US" altLang="ja-JP" dirty="0"/>
              <a:t>(*)</a:t>
            </a:r>
            <a:r>
              <a:rPr lang="ja-JP" altLang="en-US"/>
              <a:t>整合性を保証します。</a:t>
            </a:r>
            <a:r>
              <a:rPr kumimoji="1" lang="ja-JP" altLang="en-US"/>
              <a:t>（</a:t>
            </a:r>
            <a:r>
              <a:rPr kumimoji="1" lang="en-US" altLang="ja-JP" dirty="0"/>
              <a:t>8:45</a:t>
            </a:r>
            <a:r>
              <a:rPr kumimoji="1" lang="ja-JP" altLang="en-US"/>
              <a:t>）</a:t>
            </a:r>
            <a:endParaRPr lang="en-US" altLang="ja-JP" dirty="0"/>
          </a:p>
          <a:p>
            <a:pPr marL="0" marR="0" lvl="0" indent="0" algn="l" defTabSz="457200" rtl="0" eaLnBrk="1" fontAlgn="auto" latinLnBrk="0" hangingPunct="1">
              <a:lnSpc>
                <a:spcPct val="100000"/>
              </a:lnSpc>
              <a:spcBef>
                <a:spcPts val="0"/>
              </a:spcBef>
              <a:spcAft>
                <a:spcPts val="0"/>
              </a:spcAft>
              <a:buClrTx/>
              <a:buSzTx/>
              <a:buFontTx/>
              <a:buNone/>
              <a:tabLst/>
              <a:defRPr/>
            </a:pPr>
            <a:endParaRPr lang="en-US" altLang="ja-JP" dirty="0"/>
          </a:p>
          <a:p>
            <a:pPr marL="0" marR="0" lvl="0" indent="0" algn="l" defTabSz="457200" rtl="0" eaLnBrk="1" fontAlgn="auto" latinLnBrk="0" hangingPunct="1">
              <a:lnSpc>
                <a:spcPct val="100000"/>
              </a:lnSpc>
              <a:spcBef>
                <a:spcPts val="0"/>
              </a:spcBef>
              <a:spcAft>
                <a:spcPts val="0"/>
              </a:spcAft>
              <a:buClrTx/>
              <a:buSzTx/>
              <a:buFontTx/>
              <a:buNone/>
              <a:tabLst/>
              <a:defRPr/>
            </a:pPr>
            <a:endParaRPr lang="en-US" altLang="ja-JP" dirty="0"/>
          </a:p>
          <a:p>
            <a:pPr marL="0" marR="0" lvl="0" indent="0" algn="l" defTabSz="457200" rtl="0" eaLnBrk="1" fontAlgn="auto" latinLnBrk="0" hangingPunct="1">
              <a:lnSpc>
                <a:spcPct val="100000"/>
              </a:lnSpc>
              <a:spcBef>
                <a:spcPts val="0"/>
              </a:spcBef>
              <a:spcAft>
                <a:spcPts val="0"/>
              </a:spcAft>
              <a:buClrTx/>
              <a:buSzTx/>
              <a:buFontTx/>
              <a:buNone/>
              <a:tabLst/>
              <a:defRPr/>
            </a:pPr>
            <a:r>
              <a:rPr kumimoji="1" lang="en-US" altLang="ja-JP" dirty="0"/>
              <a:t>------------------------------------------------------</a:t>
            </a:r>
            <a:endParaRPr lang="en-US" altLang="ja-JP" dirty="0"/>
          </a:p>
          <a:p>
            <a:pPr marL="0" marR="0" lvl="0" indent="0" algn="l" defTabSz="457200" rtl="0" eaLnBrk="1" fontAlgn="auto" latinLnBrk="0" hangingPunct="1">
              <a:lnSpc>
                <a:spcPct val="100000"/>
              </a:lnSpc>
              <a:spcBef>
                <a:spcPts val="0"/>
              </a:spcBef>
              <a:spcAft>
                <a:spcPts val="0"/>
              </a:spcAft>
              <a:buClrTx/>
              <a:buSzTx/>
              <a:buFontTx/>
              <a:buNone/>
              <a:tabLst/>
              <a:defRPr/>
            </a:pPr>
            <a:r>
              <a:rPr lang="ja-JP" altLang="en-US"/>
              <a:t>フラグがセットされてもデータの更新はまだの場合もある</a:t>
            </a:r>
            <a:endParaRPr lang="en-US" altLang="ja-JP" dirty="0"/>
          </a:p>
          <a:p>
            <a:endParaRPr kumimoji="1" lang="ja-JP" altLang="en-US"/>
          </a:p>
        </p:txBody>
      </p:sp>
      <p:sp>
        <p:nvSpPr>
          <p:cNvPr id="4" name="スライド番号プレースホルダー 3"/>
          <p:cNvSpPr>
            <a:spLocks noGrp="1"/>
          </p:cNvSpPr>
          <p:nvPr>
            <p:ph type="sldNum" sz="quarter" idx="5"/>
          </p:nvPr>
        </p:nvSpPr>
        <p:spPr/>
        <p:txBody>
          <a:bodyPr/>
          <a:lstStyle/>
          <a:p>
            <a:fld id="{91F1B9D0-55A2-ED4B-88D2-EABFA36E430D}" type="slidenum">
              <a:rPr kumimoji="1" lang="ja-JP" altLang="en-US" smtClean="0"/>
              <a:t>11</a:t>
            </a:fld>
            <a:endParaRPr kumimoji="1" lang="ja-JP" altLang="en-US"/>
          </a:p>
        </p:txBody>
      </p:sp>
    </p:spTree>
    <p:extLst>
      <p:ext uri="{BB962C8B-B14F-4D97-AF65-F5344CB8AC3E}">
        <p14:creationId xmlns:p14="http://schemas.microsoft.com/office/powerpoint/2010/main" val="406926570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a:t>OS</a:t>
            </a:r>
            <a:r>
              <a:rPr kumimoji="1" lang="ja-JP" altLang="en-US"/>
              <a:t>監視システムでは、インライン検知とバックグラウンド検知の</a:t>
            </a:r>
            <a:r>
              <a:rPr kumimoji="1" lang="en-US" altLang="ja-JP" dirty="0"/>
              <a:t>2</a:t>
            </a:r>
            <a:r>
              <a:rPr kumimoji="1" lang="ja-JP" altLang="en-US"/>
              <a:t>種類を用いて監視対象ホストの障害を検知し、リモートホストに通知します。</a:t>
            </a:r>
            <a:endParaRPr kumimoji="1" lang="en-US" altLang="ja-JP" dirty="0"/>
          </a:p>
          <a:p>
            <a:endParaRPr kumimoji="1" lang="en-US" altLang="ja-JP" dirty="0"/>
          </a:p>
          <a:p>
            <a:r>
              <a:rPr kumimoji="1" lang="ja-JP" altLang="en-US"/>
              <a:t>インライン検知では、リモートホストからの要求を受信した際に障害検知を実行し、結果を通知します。具体的には、</a:t>
            </a:r>
            <a:r>
              <a:rPr kumimoji="1" lang="en-US" altLang="ja-JP" dirty="0"/>
              <a:t>(*)</a:t>
            </a:r>
            <a:r>
              <a:rPr kumimoji="1" lang="ja-JP" altLang="en-US"/>
              <a:t>リモート監視システムから送信された要求コマンドに応じて、</a:t>
            </a:r>
            <a:r>
              <a:rPr kumimoji="1" lang="en-US" altLang="ja-JP" dirty="0"/>
              <a:t>(*)OS</a:t>
            </a:r>
            <a:r>
              <a:rPr kumimoji="1" lang="ja-JP" altLang="en-US"/>
              <a:t>監視システムは対応した検知処理のみを実行します。障害情報は</a:t>
            </a:r>
            <a:r>
              <a:rPr kumimoji="1" lang="en-US" altLang="ja-JP" dirty="0"/>
              <a:t>GPU</a:t>
            </a:r>
            <a:r>
              <a:rPr kumimoji="1" lang="ja-JP" altLang="en-US"/>
              <a:t>メモリ上の</a:t>
            </a:r>
            <a:r>
              <a:rPr kumimoji="1" lang="en-US" altLang="ja-JP" dirty="0"/>
              <a:t>RDMA</a:t>
            </a:r>
            <a:r>
              <a:rPr kumimoji="1" lang="ja-JP" altLang="en-US"/>
              <a:t>バッファに書き込まれ、</a:t>
            </a:r>
            <a:r>
              <a:rPr kumimoji="1" lang="en-US" altLang="ja-JP" dirty="0"/>
              <a:t>(*)</a:t>
            </a:r>
            <a:r>
              <a:rPr kumimoji="1" lang="ja-JP" altLang="en-US"/>
              <a:t>リモート監視システムは</a:t>
            </a:r>
            <a:r>
              <a:rPr kumimoji="1" lang="en-US" altLang="ja-JP" dirty="0"/>
              <a:t>RDMA Read</a:t>
            </a:r>
            <a:r>
              <a:rPr kumimoji="1" lang="ja-JP" altLang="en-US"/>
              <a:t>で情報を取得します。そのため、インライン検知を用いることで、</a:t>
            </a:r>
            <a:r>
              <a:rPr kumimoji="1" lang="en-US" altLang="ja-JP" dirty="0"/>
              <a:t>GPU</a:t>
            </a:r>
            <a:r>
              <a:rPr kumimoji="1" lang="ja-JP" altLang="en-US"/>
              <a:t>や監視対象システムの負荷を抑えることができますが，検知内容に応じて応答時間は増加します。</a:t>
            </a:r>
            <a:endParaRPr kumimoji="1" lang="en-US" altLang="ja-JP" dirty="0"/>
          </a:p>
          <a:p>
            <a:r>
              <a:rPr kumimoji="1" lang="en-US" altLang="ja-JP" dirty="0"/>
              <a:t>(*)(*)</a:t>
            </a:r>
          </a:p>
          <a:p>
            <a:r>
              <a:rPr kumimoji="1" lang="ja-JP" altLang="en-US"/>
              <a:t>一方、バックグラウンド検知では</a:t>
            </a:r>
            <a:r>
              <a:rPr kumimoji="1" lang="en-US" altLang="ja-JP" dirty="0"/>
              <a:t>(*)OS</a:t>
            </a:r>
            <a:r>
              <a:rPr kumimoji="1" lang="ja-JP" altLang="en-US"/>
              <a:t>監視システムが定期的に障害検知を実行しておきます。</a:t>
            </a:r>
            <a:endParaRPr kumimoji="1" lang="en-US" altLang="ja-JP" dirty="0"/>
          </a:p>
          <a:p>
            <a:r>
              <a:rPr kumimoji="1" lang="en-US" altLang="ja-JP" dirty="0"/>
              <a:t>(*)</a:t>
            </a:r>
            <a:r>
              <a:rPr kumimoji="1" lang="ja-JP" altLang="en-US"/>
              <a:t>リモートホストからの要求を受信した際には、</a:t>
            </a:r>
            <a:r>
              <a:rPr kumimoji="1" lang="en-US" altLang="ja-JP" dirty="0"/>
              <a:t>(*)</a:t>
            </a:r>
            <a:r>
              <a:rPr kumimoji="1" lang="ja-JP" altLang="en-US"/>
              <a:t>格納しておいた障害情報を即座に返します。</a:t>
            </a:r>
            <a:endParaRPr kumimoji="1" lang="en-US" altLang="ja-JP" dirty="0"/>
          </a:p>
          <a:p>
            <a:r>
              <a:rPr kumimoji="1" lang="ja-JP" altLang="en-US"/>
              <a:t>そのため、バックグラウンド検知は応答性に優れますが、</a:t>
            </a:r>
            <a:r>
              <a:rPr kumimoji="1" lang="en-US" altLang="ja-JP" dirty="0"/>
              <a:t>OS</a:t>
            </a:r>
            <a:r>
              <a:rPr kumimoji="1" lang="ja-JP" altLang="en-US"/>
              <a:t>監視システムは要求を受信していない間も常に検知処理を行うため、</a:t>
            </a:r>
            <a:r>
              <a:rPr kumimoji="1" lang="en-US" altLang="ja-JP" dirty="0"/>
              <a:t>GPU</a:t>
            </a:r>
            <a:r>
              <a:rPr kumimoji="1" lang="ja-JP" altLang="en-US"/>
              <a:t>や監視対象システムの負荷は増加します。</a:t>
            </a:r>
            <a:endParaRPr kumimoji="1" lang="en-US" altLang="ja-JP" dirty="0"/>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a:t>（</a:t>
            </a:r>
            <a:r>
              <a:rPr kumimoji="1" lang="en-US" altLang="ja-JP" dirty="0"/>
              <a:t>10:05</a:t>
            </a:r>
            <a:r>
              <a:rPr kumimoji="1" lang="ja-JP" altLang="en-US"/>
              <a:t>）</a:t>
            </a:r>
            <a:endParaRPr kumimoji="1" lang="en-US" altLang="ja-JP" dirty="0"/>
          </a:p>
          <a:p>
            <a:pPr marL="0" marR="0" lvl="0" indent="0" algn="l" defTabSz="457200" rtl="0" eaLnBrk="1" fontAlgn="auto" latinLnBrk="0" hangingPunct="1">
              <a:lnSpc>
                <a:spcPct val="100000"/>
              </a:lnSpc>
              <a:spcBef>
                <a:spcPts val="0"/>
              </a:spcBef>
              <a:spcAft>
                <a:spcPts val="0"/>
              </a:spcAft>
              <a:buClrTx/>
              <a:buSzTx/>
              <a:buFontTx/>
              <a:buNone/>
              <a:tabLst/>
              <a:defRPr/>
            </a:pPr>
            <a:r>
              <a:rPr kumimoji="1" lang="en-US" altLang="ja-JP" baseline="0" dirty="0"/>
              <a:t>------------------------------------------------------</a:t>
            </a:r>
            <a:endParaRPr kumimoji="1" lang="ja-JP" altLang="en-US"/>
          </a:p>
          <a:p>
            <a:endParaRPr kumimoji="1" lang="en-US" altLang="ja-JP" dirty="0"/>
          </a:p>
        </p:txBody>
      </p:sp>
      <p:sp>
        <p:nvSpPr>
          <p:cNvPr id="4" name="スライド番号プレースホルダー 3"/>
          <p:cNvSpPr>
            <a:spLocks noGrp="1"/>
          </p:cNvSpPr>
          <p:nvPr>
            <p:ph type="sldNum" sz="quarter" idx="5"/>
          </p:nvPr>
        </p:nvSpPr>
        <p:spPr/>
        <p:txBody>
          <a:bodyPr/>
          <a:lstStyle/>
          <a:p>
            <a:fld id="{0F4B3E6E-DA07-8E40-8D00-3D0BC20C7469}" type="slidenum">
              <a:rPr kumimoji="1" lang="ja-JP" altLang="en-US" smtClean="0"/>
              <a:t>12</a:t>
            </a:fld>
            <a:endParaRPr kumimoji="1" lang="ja-JP" altLang="en-US"/>
          </a:p>
        </p:txBody>
      </p:sp>
    </p:spTree>
    <p:extLst>
      <p:ext uri="{BB962C8B-B14F-4D97-AF65-F5344CB8AC3E}">
        <p14:creationId xmlns:p14="http://schemas.microsoft.com/office/powerpoint/2010/main" val="351107572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200" kern="1200">
                <a:solidFill>
                  <a:schemeClr val="tx1"/>
                </a:solidFill>
                <a:effectLst/>
                <a:latin typeface="+mn-lt"/>
                <a:cs typeface="+mn-cs"/>
              </a:rPr>
              <a:t>また、</a:t>
            </a:r>
            <a:r>
              <a:rPr kumimoji="1" lang="en-US" altLang="ja-JP" sz="1200" kern="1200" dirty="0">
                <a:solidFill>
                  <a:schemeClr val="tx1"/>
                </a:solidFill>
                <a:effectLst/>
                <a:latin typeface="+mn-lt"/>
                <a:cs typeface="+mn-cs"/>
              </a:rPr>
              <a:t>GRASS</a:t>
            </a:r>
            <a:r>
              <a:rPr kumimoji="1" lang="ja-JP" altLang="en-US" sz="1200" kern="1200">
                <a:solidFill>
                  <a:schemeClr val="tx1"/>
                </a:solidFill>
                <a:effectLst/>
                <a:latin typeface="+mn-lt"/>
                <a:cs typeface="+mn-cs"/>
              </a:rPr>
              <a:t>では負荷や開発のしやすさを考慮して、</a:t>
            </a:r>
            <a:r>
              <a:rPr kumimoji="1" lang="en-US" altLang="ja-JP" sz="1200" kern="1200" dirty="0">
                <a:solidFill>
                  <a:schemeClr val="tx1"/>
                </a:solidFill>
                <a:effectLst/>
                <a:latin typeface="+mn-lt"/>
                <a:cs typeface="+mn-cs"/>
              </a:rPr>
              <a:t>OS</a:t>
            </a:r>
            <a:r>
              <a:rPr kumimoji="1" lang="ja-JP" altLang="en-US" sz="1200" kern="1200">
                <a:solidFill>
                  <a:schemeClr val="tx1"/>
                </a:solidFill>
                <a:effectLst/>
                <a:latin typeface="+mn-lt"/>
                <a:cs typeface="+mn-cs"/>
              </a:rPr>
              <a:t>監視システムとリモート監視システムの間で障害検知を分担することが可能です。</a:t>
            </a:r>
            <a:endParaRPr kumimoji="1" lang="en-US" altLang="ja-JP" sz="1200" kern="1200" dirty="0">
              <a:solidFill>
                <a:schemeClr val="tx1"/>
              </a:solidFill>
              <a:effectLst/>
              <a:latin typeface="+mn-lt"/>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200" kern="1200">
                <a:solidFill>
                  <a:schemeClr val="tx1"/>
                </a:solidFill>
                <a:effectLst/>
                <a:latin typeface="+mn-lt"/>
                <a:cs typeface="+mn-cs"/>
              </a:rPr>
              <a:t>分担方法は大きく分けて</a:t>
            </a:r>
            <a:r>
              <a:rPr kumimoji="1" lang="en-US" altLang="ja-JP" sz="1200" kern="1200" dirty="0">
                <a:solidFill>
                  <a:schemeClr val="tx1"/>
                </a:solidFill>
                <a:effectLst/>
                <a:latin typeface="+mn-lt"/>
                <a:cs typeface="+mn-cs"/>
              </a:rPr>
              <a:t>2</a:t>
            </a:r>
            <a:r>
              <a:rPr kumimoji="1" lang="ja-JP" altLang="en-US" sz="1200" kern="1200">
                <a:solidFill>
                  <a:schemeClr val="tx1"/>
                </a:solidFill>
                <a:effectLst/>
                <a:latin typeface="+mn-lt"/>
                <a:cs typeface="+mn-cs"/>
              </a:rPr>
              <a:t>種類あり、これまで説明してきた</a:t>
            </a:r>
            <a:r>
              <a:rPr kumimoji="1" lang="en-US" altLang="ja-JP" sz="1200" kern="1200" dirty="0">
                <a:solidFill>
                  <a:schemeClr val="tx1"/>
                </a:solidFill>
                <a:effectLst/>
                <a:latin typeface="+mn-lt"/>
                <a:cs typeface="+mn-cs"/>
              </a:rPr>
              <a:t>OS</a:t>
            </a:r>
            <a:r>
              <a:rPr kumimoji="1" lang="ja-JP" altLang="en-US" sz="1200" kern="1200">
                <a:solidFill>
                  <a:schemeClr val="tx1"/>
                </a:solidFill>
                <a:effectLst/>
                <a:latin typeface="+mn-lt"/>
                <a:cs typeface="+mn-cs"/>
              </a:rPr>
              <a:t>監視システムによる障害検知とリモート監視システムによる障害検知があります。</a:t>
            </a:r>
            <a:endParaRPr kumimoji="1" lang="en-US" altLang="ja-JP" sz="1200" kern="1200" dirty="0">
              <a:solidFill>
                <a:schemeClr val="tx1"/>
              </a:solidFill>
              <a:effectLst/>
              <a:latin typeface="+mn-lt"/>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1" lang="en-US" altLang="ja-JP" sz="1200" kern="1200" dirty="0">
              <a:solidFill>
                <a:schemeClr val="tx1"/>
              </a:solidFill>
              <a:effectLst/>
              <a:latin typeface="+mn-lt"/>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200" kern="1200">
                <a:solidFill>
                  <a:schemeClr val="tx1"/>
                </a:solidFill>
                <a:effectLst/>
                <a:latin typeface="+mn-lt"/>
                <a:cs typeface="+mn-cs"/>
              </a:rPr>
              <a:t>リモート監視システムによる障害検知では、</a:t>
            </a:r>
            <a:r>
              <a:rPr kumimoji="1" lang="en-US" altLang="ja-JP" sz="1200" kern="1200" dirty="0">
                <a:solidFill>
                  <a:schemeClr val="tx1"/>
                </a:solidFill>
                <a:effectLst/>
                <a:latin typeface="+mn-lt"/>
                <a:cs typeface="+mn-cs"/>
              </a:rPr>
              <a:t>(*)OS</a:t>
            </a:r>
            <a:r>
              <a:rPr kumimoji="1" lang="ja-JP" altLang="en-US" sz="1200" kern="1200">
                <a:solidFill>
                  <a:schemeClr val="tx1"/>
                </a:solidFill>
                <a:effectLst/>
                <a:latin typeface="+mn-lt"/>
                <a:cs typeface="+mn-cs"/>
              </a:rPr>
              <a:t>監視システムは要求されたメモリページのみを</a:t>
            </a:r>
            <a:r>
              <a:rPr kumimoji="1" lang="en-US" altLang="ja-JP" sz="1200" kern="1200" dirty="0">
                <a:solidFill>
                  <a:schemeClr val="tx1"/>
                </a:solidFill>
                <a:effectLst/>
                <a:latin typeface="+mn-lt"/>
                <a:cs typeface="+mn-cs"/>
              </a:rPr>
              <a:t>GPU</a:t>
            </a:r>
            <a:r>
              <a:rPr kumimoji="1" lang="ja-JP" altLang="en-US" sz="1200" kern="1200">
                <a:solidFill>
                  <a:schemeClr val="tx1"/>
                </a:solidFill>
                <a:effectLst/>
                <a:latin typeface="+mn-lt"/>
                <a:cs typeface="+mn-cs"/>
              </a:rPr>
              <a:t>メモリに格納します。</a:t>
            </a:r>
            <a:r>
              <a:rPr kumimoji="1" lang="en-US" altLang="ja-JP" sz="1200" kern="1200" dirty="0">
                <a:solidFill>
                  <a:schemeClr val="tx1"/>
                </a:solidFill>
                <a:effectLst/>
                <a:latin typeface="+mn-lt"/>
                <a:cs typeface="+mn-cs"/>
              </a:rPr>
              <a:t>(*)(*)</a:t>
            </a: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200" kern="1200">
                <a:solidFill>
                  <a:schemeClr val="tx1"/>
                </a:solidFill>
                <a:effectLst/>
                <a:latin typeface="+mn-lt"/>
                <a:cs typeface="+mn-cs"/>
              </a:rPr>
              <a:t>リモート監視システムは、</a:t>
            </a:r>
            <a:r>
              <a:rPr kumimoji="1" lang="en-US" altLang="ja-JP" sz="1200" kern="1200" dirty="0">
                <a:solidFill>
                  <a:schemeClr val="tx1"/>
                </a:solidFill>
                <a:effectLst/>
                <a:latin typeface="+mn-lt"/>
                <a:cs typeface="+mn-cs"/>
              </a:rPr>
              <a:t>(*)RDMA Read</a:t>
            </a:r>
            <a:r>
              <a:rPr kumimoji="1" lang="ja-JP" altLang="en-US" sz="1200" kern="1200">
                <a:solidFill>
                  <a:schemeClr val="tx1"/>
                </a:solidFill>
                <a:effectLst/>
                <a:latin typeface="+mn-lt"/>
                <a:cs typeface="+mn-cs"/>
              </a:rPr>
              <a:t>を用いて</a:t>
            </a:r>
            <a:r>
              <a:rPr kumimoji="1" lang="en-US" altLang="ja-JP" sz="1200" kern="1200" dirty="0">
                <a:solidFill>
                  <a:schemeClr val="tx1"/>
                </a:solidFill>
                <a:effectLst/>
                <a:latin typeface="+mn-lt"/>
                <a:cs typeface="+mn-cs"/>
              </a:rPr>
              <a:t>(*)</a:t>
            </a:r>
            <a:r>
              <a:rPr kumimoji="1" lang="ja-JP" altLang="en-US" sz="1200" kern="1200">
                <a:solidFill>
                  <a:schemeClr val="tx1"/>
                </a:solidFill>
                <a:effectLst/>
                <a:latin typeface="+mn-lt"/>
                <a:cs typeface="+mn-cs"/>
              </a:rPr>
              <a:t>メモリデータを取得し、</a:t>
            </a:r>
            <a:r>
              <a:rPr kumimoji="1" lang="en-US" altLang="ja-JP" sz="1200" kern="1200" dirty="0">
                <a:solidFill>
                  <a:schemeClr val="tx1"/>
                </a:solidFill>
                <a:effectLst/>
                <a:latin typeface="+mn-lt"/>
                <a:cs typeface="+mn-cs"/>
              </a:rPr>
              <a:t>(*)(*)</a:t>
            </a:r>
            <a:r>
              <a:rPr kumimoji="1" lang="ja-JP" altLang="en-US" sz="1200" kern="1200">
                <a:solidFill>
                  <a:schemeClr val="tx1"/>
                </a:solidFill>
                <a:effectLst/>
                <a:latin typeface="+mn-lt"/>
                <a:cs typeface="+mn-cs"/>
              </a:rPr>
              <a:t>解析を行うことで障害を検知します。</a:t>
            </a:r>
            <a:endParaRPr kumimoji="1" lang="en-US" altLang="ja-JP" sz="1200" kern="1200" dirty="0">
              <a:solidFill>
                <a:schemeClr val="tx1"/>
              </a:solidFill>
              <a:effectLst/>
              <a:latin typeface="+mn-lt"/>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200" kern="1200">
                <a:solidFill>
                  <a:schemeClr val="tx1"/>
                </a:solidFill>
                <a:effectLst/>
                <a:latin typeface="+mn-lt"/>
                <a:cs typeface="+mn-cs"/>
              </a:rPr>
              <a:t>そのため、ネットワークの負荷は大きく増加しますが、検知処理プログラムをカーネルモジュールと同様に</a:t>
            </a:r>
            <a:r>
              <a:rPr kumimoji="1" lang="en-US" altLang="ja-JP" sz="1200" kern="1200" dirty="0">
                <a:solidFill>
                  <a:schemeClr val="tx1"/>
                </a:solidFill>
                <a:effectLst/>
                <a:latin typeface="+mn-lt"/>
                <a:cs typeface="+mn-cs"/>
              </a:rPr>
              <a:t>C</a:t>
            </a:r>
            <a:r>
              <a:rPr kumimoji="1" lang="ja-JP" altLang="en-US" sz="1200" kern="1200">
                <a:solidFill>
                  <a:schemeClr val="tx1"/>
                </a:solidFill>
                <a:effectLst/>
                <a:latin typeface="+mn-lt"/>
                <a:cs typeface="+mn-cs"/>
              </a:rPr>
              <a:t>言語環境で記述することができ、開発が容易になります。</a:t>
            </a:r>
            <a:endParaRPr kumimoji="1" lang="en-US" altLang="ja-JP" sz="1200" kern="1200" dirty="0">
              <a:solidFill>
                <a:schemeClr val="tx1"/>
              </a:solidFill>
              <a:effectLst/>
              <a:latin typeface="+mn-lt"/>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1" lang="en-US" altLang="ja-JP" sz="1200" kern="1200" dirty="0">
              <a:solidFill>
                <a:schemeClr val="tx1"/>
              </a:solidFill>
              <a:effectLst/>
              <a:latin typeface="+mn-lt"/>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200" kern="1200">
                <a:solidFill>
                  <a:schemeClr val="tx1"/>
                </a:solidFill>
                <a:effectLst/>
                <a:latin typeface="+mn-lt"/>
                <a:cs typeface="+mn-cs"/>
              </a:rPr>
              <a:t>また、</a:t>
            </a:r>
            <a:r>
              <a:rPr kumimoji="1" lang="en-US" altLang="ja-JP" sz="1200" kern="1200" dirty="0">
                <a:solidFill>
                  <a:schemeClr val="tx1"/>
                </a:solidFill>
                <a:effectLst/>
                <a:latin typeface="+mn-lt"/>
                <a:cs typeface="+mn-cs"/>
              </a:rPr>
              <a:t>OS</a:t>
            </a:r>
            <a:r>
              <a:rPr kumimoji="1" lang="ja-JP" altLang="en-US" sz="1200" kern="1200">
                <a:solidFill>
                  <a:schemeClr val="tx1"/>
                </a:solidFill>
                <a:effectLst/>
                <a:latin typeface="+mn-lt"/>
                <a:cs typeface="+mn-cs"/>
              </a:rPr>
              <a:t>監視システムに</a:t>
            </a:r>
            <a:r>
              <a:rPr kumimoji="1" lang="en-US" altLang="ja-JP" sz="1200" kern="1200" dirty="0">
                <a:solidFill>
                  <a:schemeClr val="tx1"/>
                </a:solidFill>
                <a:effectLst/>
                <a:latin typeface="+mn-lt"/>
                <a:cs typeface="+mn-cs"/>
              </a:rPr>
              <a:t>OS</a:t>
            </a:r>
            <a:r>
              <a:rPr kumimoji="1" lang="ja-JP" altLang="en-US" sz="1200" kern="1200">
                <a:solidFill>
                  <a:schemeClr val="tx1"/>
                </a:solidFill>
                <a:effectLst/>
                <a:latin typeface="+mn-lt"/>
                <a:cs typeface="+mn-cs"/>
              </a:rPr>
              <a:t>データの解析まで行わせ、リモート監視システムでは取得した解析結果を基に障害の検知を行うことも可能です。</a:t>
            </a:r>
            <a:endParaRPr kumimoji="1" lang="en-US" altLang="ja-JP" sz="1200" kern="1200" dirty="0">
              <a:solidFill>
                <a:schemeClr val="tx1"/>
              </a:solidFill>
              <a:effectLst/>
              <a:latin typeface="+mn-lt"/>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a:t>（</a:t>
            </a:r>
            <a:r>
              <a:rPr kumimoji="1" lang="en-US" altLang="ja-JP" dirty="0"/>
              <a:t>11:10</a:t>
            </a:r>
            <a:r>
              <a:rPr kumimoji="1" lang="ja-JP" altLang="en-US"/>
              <a:t>）</a:t>
            </a:r>
            <a:endParaRPr kumimoji="1" lang="en-US" altLang="ja-JP" baseline="0" dirty="0"/>
          </a:p>
          <a:p>
            <a:pPr marL="0" marR="0" lvl="0" indent="0" algn="l" defTabSz="457200" rtl="0" eaLnBrk="1" fontAlgn="auto" latinLnBrk="0" hangingPunct="1">
              <a:lnSpc>
                <a:spcPct val="100000"/>
              </a:lnSpc>
              <a:spcBef>
                <a:spcPts val="0"/>
              </a:spcBef>
              <a:spcAft>
                <a:spcPts val="0"/>
              </a:spcAft>
              <a:buClrTx/>
              <a:buSzTx/>
              <a:buFontTx/>
              <a:buNone/>
              <a:tabLst/>
              <a:defRPr/>
            </a:pPr>
            <a:r>
              <a:rPr kumimoji="1" lang="en-US" altLang="ja-JP" baseline="0" dirty="0"/>
              <a:t>------------------------------------------------------</a:t>
            </a:r>
            <a:endParaRPr kumimoji="1" lang="ja-JP" altLang="en-US"/>
          </a:p>
          <a:p>
            <a:endParaRPr kumimoji="1" lang="ja-JP" altLang="en-US"/>
          </a:p>
        </p:txBody>
      </p:sp>
      <p:sp>
        <p:nvSpPr>
          <p:cNvPr id="4" name="スライド番号プレースホルダー 3"/>
          <p:cNvSpPr>
            <a:spLocks noGrp="1"/>
          </p:cNvSpPr>
          <p:nvPr>
            <p:ph type="sldNum" sz="quarter" idx="5"/>
          </p:nvPr>
        </p:nvSpPr>
        <p:spPr/>
        <p:txBody>
          <a:bodyPr/>
          <a:lstStyle/>
          <a:p>
            <a:fld id="{91F1B9D0-55A2-ED4B-88D2-EABFA36E430D}" type="slidenum">
              <a:rPr kumimoji="1" lang="ja-JP" altLang="en-US" smtClean="0"/>
              <a:t>13</a:t>
            </a:fld>
            <a:endParaRPr kumimoji="1" lang="ja-JP" altLang="en-US"/>
          </a:p>
        </p:txBody>
      </p:sp>
    </p:spTree>
    <p:extLst>
      <p:ext uri="{BB962C8B-B14F-4D97-AF65-F5344CB8AC3E}">
        <p14:creationId xmlns:p14="http://schemas.microsoft.com/office/powerpoint/2010/main" val="154924444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a:t>加えて、</a:t>
            </a:r>
            <a:r>
              <a:rPr kumimoji="1" lang="en-US" altLang="ja-JP" dirty="0"/>
              <a:t>GRASS</a:t>
            </a:r>
            <a:r>
              <a:rPr kumimoji="1" lang="ja-JP" altLang="en-US"/>
              <a:t>では、</a:t>
            </a:r>
            <a:r>
              <a:rPr kumimoji="1" lang="en-US" altLang="ja-JP" dirty="0"/>
              <a:t>OS</a:t>
            </a:r>
            <a:r>
              <a:rPr kumimoji="1" lang="ja-JP" altLang="en-US"/>
              <a:t>監視システムに対する障害検知も行うことができます。</a:t>
            </a:r>
            <a:endParaRPr kumimoji="1" lang="en-US" altLang="ja-JP" dirty="0"/>
          </a:p>
          <a:p>
            <a:r>
              <a:rPr kumimoji="1" lang="ja-JP" altLang="en-US"/>
              <a:t>具体的には、定期的にハートビートを送信することで、</a:t>
            </a:r>
            <a:r>
              <a:rPr kumimoji="1" lang="en-US" altLang="ja-JP" dirty="0"/>
              <a:t>OS</a:t>
            </a:r>
            <a:r>
              <a:rPr kumimoji="1" lang="ja-JP" altLang="en-US"/>
              <a:t>監視システムや</a:t>
            </a:r>
            <a:r>
              <a:rPr kumimoji="1" lang="en-US" altLang="ja-JP" dirty="0"/>
              <a:t>GPU</a:t>
            </a:r>
            <a:r>
              <a:rPr kumimoji="1" lang="ja-JP" altLang="en-US"/>
              <a:t>、</a:t>
            </a:r>
            <a:r>
              <a:rPr kumimoji="1" lang="en-US" altLang="ja-JP" dirty="0"/>
              <a:t>NIC</a:t>
            </a:r>
            <a:r>
              <a:rPr kumimoji="1" lang="ja-JP" altLang="en-US"/>
              <a:t>に障害が発生したことを検知することが可能です。</a:t>
            </a:r>
            <a:endParaRPr kumimoji="1" lang="en-US" altLang="ja-JP" dirty="0"/>
          </a:p>
          <a:p>
            <a:r>
              <a:rPr kumimoji="1" lang="ja-JP" altLang="en-US"/>
              <a:t>仮に障害が発生していた場合にはハートビートの応答がなくなることを利用することで、</a:t>
            </a:r>
            <a:r>
              <a:rPr kumimoji="1" lang="en-US" altLang="ja-JP" dirty="0"/>
              <a:t>OS</a:t>
            </a:r>
            <a:r>
              <a:rPr kumimoji="1" lang="ja-JP" altLang="en-US"/>
              <a:t>監視システムに起こり得る</a:t>
            </a:r>
            <a:r>
              <a:rPr kumimoji="1" lang="en-US" altLang="ja-JP" dirty="0"/>
              <a:t>2</a:t>
            </a:r>
            <a:r>
              <a:rPr kumimoji="1" lang="ja-JP" altLang="en-US"/>
              <a:t>種類の障害を検知します。</a:t>
            </a:r>
            <a:endParaRPr kumimoji="1" lang="en-US" altLang="ja-JP" dirty="0"/>
          </a:p>
          <a:p>
            <a:endParaRPr kumimoji="1" lang="en-US" altLang="ja-JP" dirty="0"/>
          </a:p>
          <a:p>
            <a:r>
              <a:rPr kumimoji="1" lang="en-US" altLang="ja-JP" dirty="0"/>
              <a:t>1</a:t>
            </a:r>
            <a:r>
              <a:rPr kumimoji="1" lang="ja-JP" altLang="en-US"/>
              <a:t>つ目は、</a:t>
            </a:r>
            <a:r>
              <a:rPr kumimoji="1" lang="en-US" altLang="ja-JP" dirty="0"/>
              <a:t>(*)OS</a:t>
            </a:r>
            <a:r>
              <a:rPr kumimoji="1" lang="ja-JP" altLang="en-US"/>
              <a:t>監視システム自体に障害が発生した場合です。</a:t>
            </a:r>
            <a:endParaRPr kumimoji="1" lang="en-US" altLang="ja-JP" dirty="0"/>
          </a:p>
          <a:p>
            <a:r>
              <a:rPr kumimoji="1" lang="ja-JP" altLang="en-US"/>
              <a:t>この場合、リモート監視システムはハートビート信号を送信しますが</a:t>
            </a:r>
            <a:r>
              <a:rPr kumimoji="1" lang="en-US" altLang="ja-JP" dirty="0"/>
              <a:t>(*)(*)</a:t>
            </a:r>
            <a:r>
              <a:rPr kumimoji="1" lang="ja-JP" altLang="en-US"/>
              <a:t>、</a:t>
            </a:r>
            <a:r>
              <a:rPr kumimoji="1" lang="en-US" altLang="ja-JP" dirty="0"/>
              <a:t>OS</a:t>
            </a:r>
            <a:r>
              <a:rPr kumimoji="1" lang="ja-JP" altLang="en-US"/>
              <a:t>監視システムは障害が発生しているためにハートビート信号を受信することができず、</a:t>
            </a:r>
            <a:r>
              <a:rPr kumimoji="1" lang="en-US" altLang="ja-JP" dirty="0"/>
              <a:t>(*)(*)</a:t>
            </a:r>
            <a:r>
              <a:rPr kumimoji="1" lang="ja-JP" altLang="en-US"/>
              <a:t>リモート監視システムではタイムアウトすることで障害が発生していることを確認できます。</a:t>
            </a:r>
            <a:endParaRPr kumimoji="1" lang="en-US" altLang="ja-JP" dirty="0"/>
          </a:p>
          <a:p>
            <a:endParaRPr kumimoji="1" lang="en-US" altLang="ja-JP" dirty="0"/>
          </a:p>
          <a:p>
            <a:r>
              <a:rPr kumimoji="1" lang="en-US" altLang="ja-JP" dirty="0"/>
              <a:t>2</a:t>
            </a:r>
            <a:r>
              <a:rPr kumimoji="1" lang="ja-JP" altLang="en-US"/>
              <a:t>つ目は、</a:t>
            </a:r>
            <a:r>
              <a:rPr kumimoji="1" lang="en-US" altLang="ja-JP" dirty="0"/>
              <a:t>GPU</a:t>
            </a:r>
            <a:r>
              <a:rPr kumimoji="1" lang="ja-JP" altLang="en-US"/>
              <a:t>や</a:t>
            </a:r>
            <a:r>
              <a:rPr kumimoji="1" lang="en-US" altLang="ja-JP" dirty="0"/>
              <a:t>NIC</a:t>
            </a:r>
            <a:r>
              <a:rPr kumimoji="1" lang="ja-JP" altLang="en-US"/>
              <a:t>に障害が発生した場合です。</a:t>
            </a:r>
            <a:endParaRPr kumimoji="1" lang="en-US" altLang="ja-JP" dirty="0"/>
          </a:p>
          <a:p>
            <a:r>
              <a:rPr kumimoji="1" lang="ja-JP" altLang="en-US"/>
              <a:t>この場合、リモート監視システムは</a:t>
            </a:r>
            <a:r>
              <a:rPr kumimoji="1" lang="en-US" altLang="ja-JP" dirty="0"/>
              <a:t>RDMA</a:t>
            </a:r>
            <a:r>
              <a:rPr kumimoji="1" lang="ja-JP" altLang="en-US"/>
              <a:t>通信の際にエラーを受け取ることで</a:t>
            </a:r>
            <a:r>
              <a:rPr kumimoji="1" lang="en-US" altLang="ja-JP" dirty="0"/>
              <a:t>GPU</a:t>
            </a:r>
            <a:r>
              <a:rPr kumimoji="1" lang="ja-JP" altLang="en-US"/>
              <a:t>や</a:t>
            </a:r>
            <a:r>
              <a:rPr kumimoji="1" lang="en-US" altLang="ja-JP" dirty="0"/>
              <a:t>NIC</a:t>
            </a:r>
            <a:r>
              <a:rPr kumimoji="1" lang="ja-JP" altLang="en-US"/>
              <a:t>に障害が発生していることを認識できます。</a:t>
            </a:r>
            <a:endParaRPr kumimoji="1" lang="en-US" altLang="ja-JP" dirty="0"/>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a:t>（</a:t>
            </a:r>
            <a:r>
              <a:rPr kumimoji="1" lang="en-US" altLang="ja-JP" dirty="0"/>
              <a:t>12:15</a:t>
            </a:r>
            <a:r>
              <a:rPr kumimoji="1" lang="ja-JP" altLang="en-US"/>
              <a:t>）</a:t>
            </a:r>
            <a:endParaRPr kumimoji="1" lang="en-US" altLang="ja-JP" dirty="0"/>
          </a:p>
          <a:p>
            <a:r>
              <a:rPr kumimoji="1" lang="en-US" altLang="ja-JP" dirty="0"/>
              <a:t>------------------------------------------------------</a:t>
            </a:r>
            <a:endParaRPr kumimoji="1" lang="ja-JP" altLang="en-US" dirty="0"/>
          </a:p>
        </p:txBody>
      </p:sp>
      <p:sp>
        <p:nvSpPr>
          <p:cNvPr id="4" name="スライド番号プレースホルダー 3"/>
          <p:cNvSpPr>
            <a:spLocks noGrp="1"/>
          </p:cNvSpPr>
          <p:nvPr>
            <p:ph type="sldNum" sz="quarter" idx="10"/>
          </p:nvPr>
        </p:nvSpPr>
        <p:spPr/>
        <p:txBody>
          <a:bodyPr/>
          <a:lstStyle/>
          <a:p>
            <a:fld id="{0F4B3E6E-DA07-8E40-8D00-3D0BC20C7469}" type="slidenum">
              <a:rPr kumimoji="1" lang="ja-JP" altLang="en-US" smtClean="0"/>
              <a:t>14</a:t>
            </a:fld>
            <a:endParaRPr kumimoji="1" lang="ja-JP" altLang="en-US"/>
          </a:p>
        </p:txBody>
      </p:sp>
    </p:spTree>
    <p:extLst>
      <p:ext uri="{BB962C8B-B14F-4D97-AF65-F5344CB8AC3E}">
        <p14:creationId xmlns:p14="http://schemas.microsoft.com/office/powerpoint/2010/main" val="127764288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sz="1200" dirty="0">
                <a:solidFill>
                  <a:srgbClr val="FF0000"/>
                </a:solidFill>
              </a:rPr>
              <a:t>GRASS</a:t>
            </a:r>
            <a:r>
              <a:rPr kumimoji="1" lang="ja-JP" altLang="en-US" sz="1200">
                <a:solidFill>
                  <a:srgbClr val="FF0000"/>
                </a:solidFill>
              </a:rPr>
              <a:t>を実装し、有用性を確かめるための実験を</a:t>
            </a:r>
            <a:r>
              <a:rPr kumimoji="1" lang="en-US" altLang="ja-JP" sz="1200" dirty="0">
                <a:solidFill>
                  <a:srgbClr val="FF0000"/>
                </a:solidFill>
              </a:rPr>
              <a:t>4</a:t>
            </a:r>
            <a:r>
              <a:rPr kumimoji="1" lang="ja-JP" altLang="en-US" sz="1200">
                <a:solidFill>
                  <a:srgbClr val="FF0000"/>
                </a:solidFill>
              </a:rPr>
              <a:t>つ行いました。</a:t>
            </a:r>
            <a:endParaRPr kumimoji="1" lang="en-US" altLang="ja-JP" sz="1200" dirty="0">
              <a:solidFill>
                <a:srgbClr val="FF0000"/>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a:solidFill>
                  <a:srgbClr val="FF0000"/>
                </a:solidFill>
              </a:rPr>
              <a:t>まず、</a:t>
            </a:r>
            <a:r>
              <a:rPr kumimoji="1" lang="en-US" altLang="ja-JP" sz="1200" dirty="0">
                <a:solidFill>
                  <a:srgbClr val="FF0000"/>
                </a:solidFill>
              </a:rPr>
              <a:t>OS</a:t>
            </a:r>
            <a:r>
              <a:rPr kumimoji="1" lang="ja-JP" altLang="en-US" sz="1200">
                <a:solidFill>
                  <a:srgbClr val="FF0000"/>
                </a:solidFill>
              </a:rPr>
              <a:t>カーネルの障害検知を行い、検知時間を測定しました。</a:t>
            </a:r>
            <a:endParaRPr kumimoji="1" lang="en-US" altLang="ja-JP" sz="1200" dirty="0">
              <a:solidFill>
                <a:srgbClr val="FF0000"/>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a:solidFill>
                  <a:srgbClr val="FF0000"/>
                </a:solidFill>
              </a:rPr>
              <a:t>また、従来の障害検知手法によるリモートホストへの通知との比較を行いました。</a:t>
            </a:r>
            <a:endParaRPr kumimoji="1" lang="en-US" altLang="ja-JP" sz="1200" dirty="0">
              <a:solidFill>
                <a:srgbClr val="FF0000"/>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a:solidFill>
                  <a:srgbClr val="FF0000"/>
                </a:solidFill>
              </a:rPr>
              <a:t>次に、障害の原因の取得性能を計測しました。</a:t>
            </a:r>
            <a:endParaRPr kumimoji="1" lang="en-US" altLang="ja-JP" sz="1200" dirty="0">
              <a:solidFill>
                <a:srgbClr val="FF0000"/>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a:solidFill>
                  <a:srgbClr val="FF0000"/>
                </a:solidFill>
              </a:rPr>
              <a:t>最後に、ハートビートを用いた</a:t>
            </a:r>
            <a:r>
              <a:rPr kumimoji="1" lang="en-US" altLang="ja-JP" sz="1200" dirty="0">
                <a:solidFill>
                  <a:srgbClr val="FF0000"/>
                </a:solidFill>
              </a:rPr>
              <a:t>OS</a:t>
            </a:r>
            <a:r>
              <a:rPr kumimoji="1" lang="ja-JP" altLang="en-US" sz="1200">
                <a:solidFill>
                  <a:srgbClr val="FF0000"/>
                </a:solidFill>
              </a:rPr>
              <a:t>監視システムに対する障害検知を行いました。</a:t>
            </a:r>
            <a:endParaRPr kumimoji="1" lang="en-US" altLang="ja-JP" sz="1200" dirty="0">
              <a:solidFill>
                <a:srgbClr val="FF0000"/>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dirty="0">
              <a:solidFill>
                <a:srgbClr val="FF0000"/>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dirty="0">
              <a:solidFill>
                <a:srgbClr val="FF0000"/>
              </a:solidFill>
            </a:endParaRPr>
          </a:p>
          <a:p>
            <a:r>
              <a:rPr kumimoji="1" lang="ja-JP" altLang="en-US" sz="1200" dirty="0">
                <a:solidFill>
                  <a:srgbClr val="FF0000"/>
                </a:solidFill>
              </a:rPr>
              <a:t>実験環境は表のようになっています。</a:t>
            </a:r>
            <a:endParaRPr kumimoji="1" lang="en-US" altLang="ja-JP" sz="1200" dirty="0">
              <a:solidFill>
                <a:srgbClr val="FF0000"/>
              </a:solidFill>
            </a:endParaRPr>
          </a:p>
          <a:p>
            <a:r>
              <a:rPr kumimoji="1" lang="ja-JP" altLang="en-US" sz="1200" dirty="0">
                <a:solidFill>
                  <a:srgbClr val="FF0000"/>
                </a:solidFill>
              </a:rPr>
              <a:t>監視対象ホストの</a:t>
            </a:r>
            <a:r>
              <a:rPr kumimoji="1" lang="en-US" altLang="ja-JP" sz="1200" dirty="0">
                <a:solidFill>
                  <a:srgbClr val="FF0000"/>
                </a:solidFill>
              </a:rPr>
              <a:t>OS</a:t>
            </a:r>
            <a:r>
              <a:rPr kumimoji="1" lang="ja-JP" altLang="en-US" sz="1200">
                <a:solidFill>
                  <a:srgbClr val="FF0000"/>
                </a:solidFill>
              </a:rPr>
              <a:t>には、</a:t>
            </a:r>
            <a:r>
              <a:rPr kumimoji="1" lang="en-US" altLang="ja-JP" sz="1200" dirty="0">
                <a:solidFill>
                  <a:srgbClr val="FF0000"/>
                </a:solidFill>
              </a:rPr>
              <a:t>GPUSentinel</a:t>
            </a:r>
            <a:r>
              <a:rPr kumimoji="1" lang="ja-JP" altLang="en-US" sz="1200">
                <a:solidFill>
                  <a:srgbClr val="FF0000"/>
                </a:solidFill>
              </a:rPr>
              <a:t>向けに修正</a:t>
            </a:r>
            <a:r>
              <a:rPr kumimoji="1" lang="ja-JP" altLang="en-US" sz="1200" dirty="0">
                <a:solidFill>
                  <a:srgbClr val="FF0000"/>
                </a:solidFill>
              </a:rPr>
              <a:t>した</a:t>
            </a:r>
            <a:r>
              <a:rPr kumimoji="1" lang="en-US" altLang="ja-JP" sz="1200" dirty="0">
                <a:solidFill>
                  <a:srgbClr val="FF0000"/>
                </a:solidFill>
              </a:rPr>
              <a:t>Linux4.4.64</a:t>
            </a:r>
            <a:r>
              <a:rPr kumimoji="1" lang="ja-JP" altLang="en-US" sz="1200" dirty="0">
                <a:solidFill>
                  <a:srgbClr val="FF0000"/>
                </a:solidFill>
              </a:rPr>
              <a:t>を</a:t>
            </a:r>
            <a:r>
              <a:rPr kumimoji="1" lang="ja-JP" altLang="en-US" sz="1200">
                <a:solidFill>
                  <a:srgbClr val="FF0000"/>
                </a:solidFill>
              </a:rPr>
              <a:t>使用しています。</a:t>
            </a:r>
            <a:endParaRPr kumimoji="1" lang="en-US" altLang="ja-JP" sz="1200" dirty="0">
              <a:solidFill>
                <a:srgbClr val="FF0000"/>
              </a:solidFill>
            </a:endParaRPr>
          </a:p>
          <a:p>
            <a:r>
              <a:rPr kumimoji="1" lang="ja-JP" altLang="en-US" sz="1200">
                <a:solidFill>
                  <a:srgbClr val="FF0000"/>
                </a:solidFill>
              </a:rPr>
              <a:t>また、</a:t>
            </a:r>
            <a:r>
              <a:rPr kumimoji="1" lang="en-US" altLang="ja-JP" sz="1200" dirty="0">
                <a:solidFill>
                  <a:srgbClr val="FF0000"/>
                </a:solidFill>
              </a:rPr>
              <a:t>GPU</a:t>
            </a:r>
            <a:r>
              <a:rPr kumimoji="1" lang="ja-JP" altLang="en-US" sz="1200">
                <a:solidFill>
                  <a:srgbClr val="FF0000"/>
                </a:solidFill>
              </a:rPr>
              <a:t>および</a:t>
            </a:r>
            <a:r>
              <a:rPr kumimoji="1" lang="en-US" altLang="ja-JP" sz="1200" dirty="0">
                <a:solidFill>
                  <a:srgbClr val="FF0000"/>
                </a:solidFill>
              </a:rPr>
              <a:t>NIC</a:t>
            </a:r>
            <a:r>
              <a:rPr kumimoji="1" lang="ja-JP" altLang="en-US" sz="1200">
                <a:solidFill>
                  <a:srgbClr val="FF0000"/>
                </a:solidFill>
              </a:rPr>
              <a:t>は</a:t>
            </a:r>
            <a:r>
              <a:rPr kumimoji="1" lang="en-US" altLang="ja-JP" sz="1200" dirty="0" err="1">
                <a:solidFill>
                  <a:srgbClr val="FF0000"/>
                </a:solidFill>
              </a:rPr>
              <a:t>GPUDirect</a:t>
            </a:r>
            <a:r>
              <a:rPr kumimoji="1" lang="en-US" altLang="ja-JP" sz="1200" dirty="0">
                <a:solidFill>
                  <a:srgbClr val="FF0000"/>
                </a:solidFill>
              </a:rPr>
              <a:t> RDMA</a:t>
            </a:r>
            <a:r>
              <a:rPr kumimoji="1" lang="ja-JP" altLang="en-US" sz="1200" dirty="0">
                <a:solidFill>
                  <a:srgbClr val="FF0000"/>
                </a:solidFill>
              </a:rPr>
              <a:t>に対応</a:t>
            </a:r>
            <a:r>
              <a:rPr kumimoji="1" lang="ja-JP" altLang="en-US" sz="1200">
                <a:solidFill>
                  <a:srgbClr val="FF0000"/>
                </a:solidFill>
              </a:rPr>
              <a:t>したものである必要があり、</a:t>
            </a:r>
            <a:r>
              <a:rPr kumimoji="1" lang="en-US" altLang="ja-JP" sz="1200" dirty="0">
                <a:solidFill>
                  <a:srgbClr val="FF0000"/>
                </a:solidFill>
              </a:rPr>
              <a:t>GPU</a:t>
            </a:r>
            <a:r>
              <a:rPr kumimoji="1" lang="ja-JP" altLang="en-US" sz="1200">
                <a:solidFill>
                  <a:srgbClr val="FF0000"/>
                </a:solidFill>
              </a:rPr>
              <a:t>には</a:t>
            </a:r>
            <a:r>
              <a:rPr kumimoji="1" lang="en-US" altLang="ja-JP" sz="1200" dirty="0">
                <a:solidFill>
                  <a:srgbClr val="FF0000"/>
                </a:solidFill>
              </a:rPr>
              <a:t>NVIDIA Quadro M4000</a:t>
            </a:r>
            <a:r>
              <a:rPr kumimoji="1" lang="ja-JP" altLang="en-US" sz="1200">
                <a:solidFill>
                  <a:srgbClr val="FF0000"/>
                </a:solidFill>
              </a:rPr>
              <a:t>を使用しています。</a:t>
            </a:r>
            <a:endParaRPr kumimoji="1" lang="en-US" altLang="ja-JP" sz="1200" dirty="0">
              <a:solidFill>
                <a:srgbClr val="FF0000"/>
              </a:solidFill>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a:t>（</a:t>
            </a:r>
            <a:r>
              <a:rPr kumimoji="1" lang="en-US" altLang="ja-JP" dirty="0"/>
              <a:t>13:00</a:t>
            </a:r>
            <a:r>
              <a:rPr kumimoji="1" lang="ja-JP" altLang="en-US"/>
              <a:t>）</a:t>
            </a:r>
            <a:endParaRPr kumimoji="1" lang="en-US" altLang="ja-JP" sz="1200" dirty="0">
              <a:solidFill>
                <a:srgbClr val="FF0000"/>
              </a:solidFill>
            </a:endParaRPr>
          </a:p>
          <a:p>
            <a:r>
              <a:rPr kumimoji="1" lang="en-US" altLang="ja-JP" sz="1200" dirty="0">
                <a:solidFill>
                  <a:srgbClr val="FF0000"/>
                </a:solidFill>
              </a:rPr>
              <a:t>------------------------------------------------------</a:t>
            </a:r>
          </a:p>
          <a:p>
            <a:r>
              <a:rPr kumimoji="1" lang="en-US" altLang="ja-JP" sz="1200" dirty="0" err="1">
                <a:solidFill>
                  <a:srgbClr val="FF0000"/>
                </a:solidFill>
              </a:rPr>
              <a:t>RoCE</a:t>
            </a:r>
            <a:r>
              <a:rPr kumimoji="1" lang="en-US" altLang="ja-JP" sz="1200" dirty="0">
                <a:solidFill>
                  <a:srgbClr val="FF0000"/>
                </a:solidFill>
              </a:rPr>
              <a:t> (RDMA over Converged Ethernet, </a:t>
            </a:r>
            <a:r>
              <a:rPr kumimoji="1" lang="ja-JP" altLang="en-US" sz="1200" dirty="0">
                <a:solidFill>
                  <a:srgbClr val="FF0000"/>
                </a:solidFill>
              </a:rPr>
              <a:t>ろっきー</a:t>
            </a:r>
            <a:r>
              <a:rPr kumimoji="1" lang="en-US" altLang="ja-JP" sz="1200" dirty="0">
                <a:solidFill>
                  <a:srgbClr val="FF0000"/>
                </a:solidFill>
              </a:rPr>
              <a:t>) </a:t>
            </a:r>
            <a:r>
              <a:rPr kumimoji="1" lang="ja-JP" altLang="en-US" sz="1200" dirty="0">
                <a:solidFill>
                  <a:srgbClr val="FF0000"/>
                </a:solidFill>
              </a:rPr>
              <a:t>というプロトコルを使っている。</a:t>
            </a:r>
            <a:r>
              <a:rPr kumimoji="1" lang="en-US" altLang="ja-JP" sz="1200" dirty="0" err="1">
                <a:solidFill>
                  <a:srgbClr val="FF0000"/>
                </a:solidFill>
              </a:rPr>
              <a:t>Infiniband</a:t>
            </a:r>
            <a:r>
              <a:rPr kumimoji="1" lang="ja-JP" altLang="en-US" sz="1200" dirty="0">
                <a:solidFill>
                  <a:srgbClr val="FF0000"/>
                </a:solidFill>
              </a:rPr>
              <a:t>は</a:t>
            </a:r>
            <a:r>
              <a:rPr kumimoji="1" lang="en-US" altLang="ja-JP" sz="1200" dirty="0">
                <a:solidFill>
                  <a:srgbClr val="FF0000"/>
                </a:solidFill>
              </a:rPr>
              <a:t>RDMA</a:t>
            </a:r>
            <a:r>
              <a:rPr kumimoji="1" lang="ja-JP" altLang="en-US" sz="1200" dirty="0">
                <a:solidFill>
                  <a:srgbClr val="FF0000"/>
                </a:solidFill>
              </a:rPr>
              <a:t>を使える別のプロトコル。</a:t>
            </a:r>
            <a:endParaRPr kumimoji="1" lang="ja-JP" altLang="en-US" dirty="0"/>
          </a:p>
        </p:txBody>
      </p:sp>
      <p:sp>
        <p:nvSpPr>
          <p:cNvPr id="4" name="スライド番号プレースホルダー 3"/>
          <p:cNvSpPr>
            <a:spLocks noGrp="1"/>
          </p:cNvSpPr>
          <p:nvPr>
            <p:ph type="sldNum" sz="quarter" idx="10"/>
          </p:nvPr>
        </p:nvSpPr>
        <p:spPr/>
        <p:txBody>
          <a:bodyPr/>
          <a:lstStyle/>
          <a:p>
            <a:fld id="{0F4B3E6E-DA07-8E40-8D00-3D0BC20C7469}" type="slidenum">
              <a:rPr kumimoji="1" lang="ja-JP" altLang="en-US" smtClean="0"/>
              <a:t>15</a:t>
            </a:fld>
            <a:endParaRPr kumimoji="1" lang="ja-JP" altLang="en-US"/>
          </a:p>
        </p:txBody>
      </p:sp>
    </p:spTree>
    <p:extLst>
      <p:ext uri="{BB962C8B-B14F-4D97-AF65-F5344CB8AC3E}">
        <p14:creationId xmlns:p14="http://schemas.microsoft.com/office/powerpoint/2010/main" val="73441172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en-US" altLang="ja-JP" dirty="0"/>
              <a:t>1</a:t>
            </a:r>
            <a:r>
              <a:rPr kumimoji="1" lang="ja-JP" altLang="en-US"/>
              <a:t>つ目の実験として、</a:t>
            </a:r>
            <a:r>
              <a:rPr kumimoji="1" lang="en-US" altLang="ja-JP" sz="1200" dirty="0">
                <a:solidFill>
                  <a:srgbClr val="FF0000"/>
                </a:solidFill>
              </a:rPr>
              <a:t>OS</a:t>
            </a:r>
            <a:r>
              <a:rPr kumimoji="1" lang="ja-JP" altLang="en-US" sz="1200">
                <a:solidFill>
                  <a:srgbClr val="FF0000"/>
                </a:solidFill>
              </a:rPr>
              <a:t>カーネルの障害検知を行い、性能を計測しました。</a:t>
            </a:r>
            <a:endParaRPr kumimoji="1" lang="en-US" altLang="ja-JP" sz="1200" dirty="0">
              <a:solidFill>
                <a:srgbClr val="FF0000"/>
              </a:solidFill>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200">
                <a:solidFill>
                  <a:srgbClr val="FF0000"/>
                </a:solidFill>
              </a:rPr>
              <a:t>まず、</a:t>
            </a:r>
            <a:r>
              <a:rPr kumimoji="1" lang="en-US" altLang="ja-JP" sz="1200" dirty="0">
                <a:solidFill>
                  <a:srgbClr val="FF0000"/>
                </a:solidFill>
              </a:rPr>
              <a:t>SHFH</a:t>
            </a:r>
            <a:r>
              <a:rPr kumimoji="1" lang="ja-JP" altLang="en-US" sz="1200">
                <a:solidFill>
                  <a:srgbClr val="FF0000"/>
                </a:solidFill>
              </a:rPr>
              <a:t>で分類された</a:t>
            </a:r>
            <a:r>
              <a:rPr kumimoji="1" lang="en-US" altLang="ja-JP" sz="1200" dirty="0">
                <a:solidFill>
                  <a:srgbClr val="FF0000"/>
                </a:solidFill>
              </a:rPr>
              <a:t>6</a:t>
            </a:r>
            <a:r>
              <a:rPr kumimoji="1" lang="ja-JP" altLang="en-US" sz="1200">
                <a:solidFill>
                  <a:srgbClr val="FF0000"/>
                </a:solidFill>
              </a:rPr>
              <a:t>種類の障害およびカーネルパニックの計</a:t>
            </a:r>
            <a:r>
              <a:rPr kumimoji="1" lang="en-US" altLang="ja-JP" sz="1200" dirty="0">
                <a:solidFill>
                  <a:srgbClr val="FF0000"/>
                </a:solidFill>
              </a:rPr>
              <a:t>7</a:t>
            </a:r>
            <a:r>
              <a:rPr kumimoji="1" lang="ja-JP" altLang="en-US" sz="1200">
                <a:solidFill>
                  <a:srgbClr val="FF0000"/>
                </a:solidFill>
              </a:rPr>
              <a:t>種類の障害を検知する</a:t>
            </a:r>
            <a:r>
              <a:rPr kumimoji="1" lang="en-US" altLang="ja-JP" sz="1200" dirty="0">
                <a:solidFill>
                  <a:srgbClr val="FF0000"/>
                </a:solidFill>
              </a:rPr>
              <a:t>OS</a:t>
            </a:r>
            <a:r>
              <a:rPr kumimoji="1" lang="ja-JP" altLang="en-US" sz="1200">
                <a:solidFill>
                  <a:srgbClr val="FF0000"/>
                </a:solidFill>
              </a:rPr>
              <a:t>監視システムを作成しました。</a:t>
            </a:r>
            <a:endParaRPr kumimoji="1" lang="en-US" altLang="ja-JP" sz="1200" dirty="0">
              <a:solidFill>
                <a:srgbClr val="FF0000"/>
              </a:solidFill>
            </a:endParaRPr>
          </a:p>
          <a:p>
            <a:endParaRPr kumimoji="1" lang="en-US" altLang="ja-JP" dirty="0"/>
          </a:p>
          <a:p>
            <a:r>
              <a:rPr kumimoji="1" lang="en-US" altLang="ja-JP" dirty="0"/>
              <a:t>7</a:t>
            </a:r>
            <a:r>
              <a:rPr kumimoji="1" lang="ja-JP" altLang="en-US"/>
              <a:t>種類の障害の内容および各障害の検知条件は表の通りです。</a:t>
            </a:r>
            <a:endParaRPr kumimoji="1" lang="en-US" altLang="ja-JP" dirty="0"/>
          </a:p>
          <a:p>
            <a:r>
              <a:rPr kumimoji="1" lang="ja-JP" altLang="en-US"/>
              <a:t>カーネルパニックを除いた</a:t>
            </a:r>
            <a:r>
              <a:rPr kumimoji="1" lang="en-US" altLang="ja-JP" dirty="0"/>
              <a:t>6</a:t>
            </a:r>
            <a:r>
              <a:rPr kumimoji="1" lang="ja-JP" altLang="en-US"/>
              <a:t>種類の障害は、無限ループと無期限待機で大きく</a:t>
            </a:r>
            <a:r>
              <a:rPr kumimoji="1" lang="en-US" altLang="ja-JP" dirty="0"/>
              <a:t>2</a:t>
            </a:r>
            <a:r>
              <a:rPr kumimoji="1" lang="ja-JP" altLang="en-US"/>
              <a:t>つに分類され、無限ループでは割り込みと横取りの可否によって</a:t>
            </a:r>
            <a:r>
              <a:rPr kumimoji="1" lang="en-US" altLang="ja-JP" dirty="0"/>
              <a:t>3</a:t>
            </a:r>
            <a:r>
              <a:rPr kumimoji="1" lang="ja-JP" altLang="en-US"/>
              <a:t>種類、無期限待機では資源の解放状況によって</a:t>
            </a:r>
            <a:r>
              <a:rPr kumimoji="1" lang="en-US" altLang="ja-JP" dirty="0"/>
              <a:t>3</a:t>
            </a:r>
            <a:r>
              <a:rPr kumimoji="1" lang="ja-JP" altLang="en-US"/>
              <a:t>種類に分類されています。</a:t>
            </a:r>
            <a:endParaRPr kumimoji="1" lang="en-US" altLang="ja-JP" dirty="0"/>
          </a:p>
          <a:p>
            <a:endParaRPr kumimoji="1" lang="en-US" altLang="ja-JP" dirty="0"/>
          </a:p>
          <a:p>
            <a:r>
              <a:rPr kumimoji="1" lang="ja-JP" altLang="en-US"/>
              <a:t>作成した</a:t>
            </a:r>
            <a:r>
              <a:rPr kumimoji="1" lang="en-US" altLang="ja-JP" dirty="0"/>
              <a:t>OS</a:t>
            </a:r>
            <a:r>
              <a:rPr kumimoji="1" lang="ja-JP" altLang="en-US"/>
              <a:t>監視システムでは、カーネル時刻が増加しない場合には</a:t>
            </a:r>
            <a:r>
              <a:rPr kumimoji="1" lang="en-US" altLang="ja-JP" dirty="0"/>
              <a:t>F1</a:t>
            </a:r>
            <a:r>
              <a:rPr kumimoji="1" lang="ja-JP" altLang="en-US"/>
              <a:t>、</a:t>
            </a:r>
            <a:r>
              <a:rPr kumimoji="1" lang="en-US" altLang="ja-JP" dirty="0"/>
              <a:t>CPU</a:t>
            </a:r>
            <a:r>
              <a:rPr kumimoji="1" lang="ja-JP" altLang="en-US"/>
              <a:t>使用率が高い場合にはプロセス切り替え回数を参照して</a:t>
            </a:r>
            <a:r>
              <a:rPr kumimoji="1" lang="en-US" altLang="ja-JP" dirty="0"/>
              <a:t>F2</a:t>
            </a:r>
            <a:r>
              <a:rPr kumimoji="1" lang="ja-JP" altLang="en-US"/>
              <a:t>、</a:t>
            </a:r>
            <a:r>
              <a:rPr kumimoji="1" lang="en-US" altLang="ja-JP" dirty="0"/>
              <a:t>F3</a:t>
            </a:r>
            <a:r>
              <a:rPr kumimoji="1" lang="ja-JP" altLang="en-US"/>
              <a:t>または</a:t>
            </a:r>
            <a:r>
              <a:rPr kumimoji="1" lang="en-US" altLang="ja-JP" dirty="0"/>
              <a:t>F5</a:t>
            </a:r>
            <a:r>
              <a:rPr kumimoji="1" lang="ja-JP" altLang="en-US"/>
              <a:t>と検知します。</a:t>
            </a:r>
            <a:endParaRPr kumimoji="1" lang="en-US" altLang="ja-JP" dirty="0"/>
          </a:p>
          <a:p>
            <a:r>
              <a:rPr kumimoji="1" lang="ja-JP" altLang="en-US"/>
              <a:t>また、休眠状態のプロセスが多い場合には</a:t>
            </a:r>
            <a:r>
              <a:rPr kumimoji="1" lang="en-US" altLang="ja-JP" dirty="0"/>
              <a:t>F4</a:t>
            </a:r>
            <a:r>
              <a:rPr kumimoji="1" lang="ja-JP" altLang="en-US"/>
              <a:t>、空きメモリが少なく、スワップが多い場合には</a:t>
            </a:r>
            <a:r>
              <a:rPr kumimoji="1" lang="en-US" altLang="ja-JP" dirty="0"/>
              <a:t>F6</a:t>
            </a:r>
            <a:r>
              <a:rPr kumimoji="1" lang="ja-JP" altLang="en-US"/>
              <a:t>、パニック処理で使用するロックを取得した場合には</a:t>
            </a:r>
            <a:r>
              <a:rPr kumimoji="1" lang="en-US" altLang="ja-JP" dirty="0"/>
              <a:t>F7</a:t>
            </a:r>
            <a:r>
              <a:rPr kumimoji="1" lang="ja-JP" altLang="en-US"/>
              <a:t>と検知します。</a:t>
            </a:r>
            <a:endParaRPr kumimoji="1" lang="en-US" altLang="ja-JP" dirty="0"/>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a:t>（</a:t>
            </a:r>
            <a:r>
              <a:rPr kumimoji="1" lang="en-US" altLang="ja-JP" dirty="0"/>
              <a:t>14:10</a:t>
            </a:r>
            <a:r>
              <a:rPr kumimoji="1" lang="ja-JP" altLang="en-US"/>
              <a:t>）</a:t>
            </a:r>
            <a:endParaRPr kumimoji="1" lang="en-US" altLang="ja-JP" dirty="0"/>
          </a:p>
          <a:p>
            <a:r>
              <a:rPr kumimoji="1" lang="en-US" altLang="ja-JP" dirty="0"/>
              <a:t>------------------------------------------------------</a:t>
            </a:r>
          </a:p>
          <a:p>
            <a:pPr marL="0" marR="0" lvl="0" indent="0" algn="l" defTabSz="457200" rtl="0" eaLnBrk="1" fontAlgn="auto" latinLnBrk="0" hangingPunct="1">
              <a:lnSpc>
                <a:spcPct val="100000"/>
              </a:lnSpc>
              <a:spcBef>
                <a:spcPts val="0"/>
              </a:spcBef>
              <a:spcAft>
                <a:spcPts val="0"/>
              </a:spcAft>
              <a:buClrTx/>
              <a:buSzTx/>
              <a:buFontTx/>
              <a:buNone/>
              <a:tabLst/>
              <a:defRPr/>
            </a:pPr>
            <a:r>
              <a:rPr lang="en-US" altLang="ja-JP" dirty="0" err="1">
                <a:solidFill>
                  <a:srgbClr val="FF0000"/>
                </a:solidFill>
              </a:rPr>
              <a:t>int</a:t>
            </a:r>
            <a:r>
              <a:rPr lang="en-US" altLang="ja-JP" dirty="0">
                <a:solidFill>
                  <a:srgbClr val="FF0000"/>
                </a:solidFill>
              </a:rPr>
              <a:t>: interrupt</a:t>
            </a:r>
            <a:r>
              <a:rPr lang="ja-JP" altLang="en-US">
                <a:solidFill>
                  <a:srgbClr val="FF0000"/>
                </a:solidFill>
              </a:rPr>
              <a:t> </a:t>
            </a:r>
            <a:r>
              <a:rPr lang="en-US" altLang="ja-JP" dirty="0">
                <a:solidFill>
                  <a:srgbClr val="FF0000"/>
                </a:solidFill>
              </a:rPr>
              <a:t>jiffies</a:t>
            </a:r>
          </a:p>
          <a:p>
            <a:pPr marL="0" marR="0" lvl="0" indent="0" algn="l" defTabSz="457200" rtl="0" eaLnBrk="1" fontAlgn="auto" latinLnBrk="0" hangingPunct="1">
              <a:lnSpc>
                <a:spcPct val="100000"/>
              </a:lnSpc>
              <a:spcBef>
                <a:spcPts val="0"/>
              </a:spcBef>
              <a:spcAft>
                <a:spcPts val="0"/>
              </a:spcAft>
              <a:buClrTx/>
              <a:buSzTx/>
              <a:buFontTx/>
              <a:buNone/>
              <a:tabLst/>
              <a:defRPr/>
            </a:pPr>
            <a:r>
              <a:rPr lang="en-US" altLang="ja-JP" dirty="0">
                <a:solidFill>
                  <a:srgbClr val="FF0000"/>
                </a:solidFill>
              </a:rPr>
              <a:t>sleep: uninterruptible sleep</a:t>
            </a: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a:solidFill>
                  <a:srgbClr val="FF0000"/>
                </a:solidFill>
              </a:rPr>
              <a:t>プリエンプション＝横取り</a:t>
            </a:r>
            <a:endParaRPr kumimoji="1" lang="en-US" altLang="ja-JP" dirty="0"/>
          </a:p>
          <a:p>
            <a:r>
              <a:rPr kumimoji="1" lang="ja-JP" altLang="en-US" sz="1200" u="none" strike="noStrike" kern="1200">
                <a:solidFill>
                  <a:schemeClr val="tx1"/>
                </a:solidFill>
                <a:effectLst/>
                <a:latin typeface="+mn-lt"/>
                <a:cs typeface="+mn-cs"/>
              </a:rPr>
              <a:t>コンテキストスイッチ：複数のプロセスが</a:t>
            </a:r>
            <a:r>
              <a:rPr kumimoji="1" lang="en-US" altLang="ja-JP" sz="1200" u="none" strike="noStrike" kern="1200" dirty="0">
                <a:solidFill>
                  <a:schemeClr val="tx1"/>
                </a:solidFill>
                <a:effectLst/>
                <a:latin typeface="+mn-lt"/>
                <a:cs typeface="+mn-cs"/>
              </a:rPr>
              <a:t>1</a:t>
            </a:r>
            <a:r>
              <a:rPr kumimoji="1" lang="ja-JP" altLang="en-US" sz="1200" u="none" strike="noStrike" kern="1200">
                <a:solidFill>
                  <a:schemeClr val="tx1"/>
                </a:solidFill>
                <a:effectLst/>
                <a:latin typeface="+mn-lt"/>
                <a:cs typeface="+mn-cs"/>
              </a:rPr>
              <a:t>つの</a:t>
            </a:r>
            <a:r>
              <a:rPr kumimoji="1" lang="en-US" altLang="ja-JP" sz="1200" u="none" strike="noStrike" kern="1200" dirty="0">
                <a:solidFill>
                  <a:schemeClr val="tx1"/>
                </a:solidFill>
                <a:effectLst/>
                <a:latin typeface="+mn-lt"/>
                <a:cs typeface="+mn-cs"/>
              </a:rPr>
              <a:t>CPU</a:t>
            </a:r>
            <a:r>
              <a:rPr kumimoji="1" lang="ja-JP" altLang="en-US" sz="1200" u="none" strike="noStrike" kern="1200">
                <a:solidFill>
                  <a:schemeClr val="tx1"/>
                </a:solidFill>
                <a:effectLst/>
                <a:latin typeface="+mn-lt"/>
                <a:cs typeface="+mn-cs"/>
              </a:rPr>
              <a:t>を共有できるように、</a:t>
            </a:r>
            <a:r>
              <a:rPr kumimoji="1" lang="en-US" altLang="ja-JP" sz="1200" u="none" strike="noStrike" kern="1200" dirty="0">
                <a:solidFill>
                  <a:schemeClr val="tx1"/>
                </a:solidFill>
                <a:effectLst/>
                <a:latin typeface="+mn-lt"/>
                <a:cs typeface="+mn-cs"/>
              </a:rPr>
              <a:t>CPU</a:t>
            </a:r>
            <a:r>
              <a:rPr kumimoji="1" lang="ja-JP" altLang="en-US" sz="1200" u="none" strike="noStrike" kern="1200">
                <a:solidFill>
                  <a:schemeClr val="tx1"/>
                </a:solidFill>
                <a:effectLst/>
                <a:latin typeface="+mn-lt"/>
                <a:cs typeface="+mn-cs"/>
              </a:rPr>
              <a:t>の状態を保存したり復元したりする過程</a:t>
            </a:r>
            <a:endParaRPr kumimoji="1" lang="en-US" altLang="ja-JP" sz="1200" u="none" strike="noStrike" kern="1200" dirty="0">
              <a:solidFill>
                <a:schemeClr val="tx1"/>
              </a:solidFill>
              <a:effectLst/>
              <a:latin typeface="+mn-lt"/>
              <a:cs typeface="+mn-cs"/>
            </a:endParaRPr>
          </a:p>
          <a:p>
            <a:r>
              <a:rPr kumimoji="1" lang="ja-JP" altLang="en-US" sz="1200" u="none" strike="noStrike" kern="1200">
                <a:solidFill>
                  <a:schemeClr val="tx1"/>
                </a:solidFill>
                <a:effectLst/>
                <a:latin typeface="+mn-lt"/>
                <a:cs typeface="+mn-cs"/>
              </a:rPr>
              <a:t>ネットワークに関しては論文に書かれていなかった</a:t>
            </a:r>
            <a:endParaRPr kumimoji="1" lang="en-US" altLang="ja-JP" sz="1200" u="none" strike="noStrike" kern="1200" dirty="0">
              <a:solidFill>
                <a:schemeClr val="tx1"/>
              </a:solidFill>
              <a:effectLst/>
              <a:latin typeface="+mn-lt"/>
              <a:cs typeface="+mn-cs"/>
            </a:endParaRPr>
          </a:p>
          <a:p>
            <a:endParaRPr kumimoji="1" lang="en-US" altLang="ja-JP" sz="1200" u="none" strike="noStrike" kern="1200" dirty="0">
              <a:solidFill>
                <a:schemeClr val="tx1"/>
              </a:solidFill>
              <a:effectLst/>
              <a:latin typeface="+mn-lt"/>
              <a:cs typeface="+mn-cs"/>
            </a:endParaRPr>
          </a:p>
          <a:p>
            <a:r>
              <a:rPr kumimoji="1" lang="ja-JP" altLang="en-US" sz="1200" u="none" strike="noStrike" kern="1200">
                <a:solidFill>
                  <a:schemeClr val="tx1"/>
                </a:solidFill>
                <a:effectLst/>
                <a:latin typeface="+mn-lt"/>
                <a:cs typeface="+mn-cs"/>
              </a:rPr>
              <a:t>割り込み：</a:t>
            </a:r>
            <a:r>
              <a:rPr kumimoji="1" lang="en-US" altLang="ja-JP" sz="1200" u="none" strike="noStrike" kern="1200" dirty="0">
                <a:solidFill>
                  <a:schemeClr val="tx1"/>
                </a:solidFill>
                <a:effectLst/>
                <a:latin typeface="+mn-lt"/>
                <a:cs typeface="+mn-cs"/>
              </a:rPr>
              <a:t>CPU</a:t>
            </a:r>
            <a:r>
              <a:rPr kumimoji="1" lang="ja-JP" altLang="en-US" sz="1200" u="none" strike="noStrike" kern="1200">
                <a:solidFill>
                  <a:schemeClr val="tx1"/>
                </a:solidFill>
                <a:effectLst/>
                <a:latin typeface="+mn-lt"/>
                <a:cs typeface="+mn-cs"/>
              </a:rPr>
              <a:t>の処理を中断させ、指定した処理を実行させること</a:t>
            </a:r>
            <a:endParaRPr kumimoji="1" lang="en-US" altLang="ja-JP" sz="1200" u="none" strike="noStrike" kern="1200" dirty="0">
              <a:solidFill>
                <a:schemeClr val="tx1"/>
              </a:solidFill>
              <a:effectLst/>
              <a:latin typeface="+mn-lt"/>
              <a:cs typeface="+mn-cs"/>
            </a:endParaRPr>
          </a:p>
          <a:p>
            <a:r>
              <a:rPr kumimoji="1" lang="ja-JP" altLang="en-US" sz="1200" u="none" strike="noStrike" kern="1200">
                <a:solidFill>
                  <a:schemeClr val="tx1"/>
                </a:solidFill>
                <a:effectLst/>
                <a:latin typeface="+mn-lt"/>
                <a:cs typeface="+mn-cs"/>
              </a:rPr>
              <a:t>横取り：実行中のタスクを中断、再実行させること</a:t>
            </a:r>
            <a:endParaRPr kumimoji="1" lang="ja-JP" altLang="en-US"/>
          </a:p>
        </p:txBody>
      </p:sp>
      <p:sp>
        <p:nvSpPr>
          <p:cNvPr id="4" name="スライド番号プレースホルダー 3"/>
          <p:cNvSpPr>
            <a:spLocks noGrp="1"/>
          </p:cNvSpPr>
          <p:nvPr>
            <p:ph type="sldNum" sz="quarter" idx="5"/>
          </p:nvPr>
        </p:nvSpPr>
        <p:spPr/>
        <p:txBody>
          <a:bodyPr/>
          <a:lstStyle/>
          <a:p>
            <a:fld id="{0F4B3E6E-DA07-8E40-8D00-3D0BC20C7469}" type="slidenum">
              <a:rPr kumimoji="1" lang="ja-JP" altLang="en-US" smtClean="0"/>
              <a:t>16</a:t>
            </a:fld>
            <a:endParaRPr kumimoji="1" lang="ja-JP" altLang="en-US"/>
          </a:p>
        </p:txBody>
      </p:sp>
    </p:spTree>
    <p:extLst>
      <p:ext uri="{BB962C8B-B14F-4D97-AF65-F5344CB8AC3E}">
        <p14:creationId xmlns:p14="http://schemas.microsoft.com/office/powerpoint/2010/main" val="146732089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200">
                <a:solidFill>
                  <a:srgbClr val="FF0000"/>
                </a:solidFill>
              </a:rPr>
              <a:t>次に、作成した</a:t>
            </a:r>
            <a:r>
              <a:rPr kumimoji="1" lang="en-US" altLang="ja-JP" sz="1200" dirty="0">
                <a:solidFill>
                  <a:srgbClr val="FF0000"/>
                </a:solidFill>
              </a:rPr>
              <a:t>OS</a:t>
            </a:r>
            <a:r>
              <a:rPr kumimoji="1" lang="ja-JP" altLang="en-US" sz="1200">
                <a:solidFill>
                  <a:srgbClr val="FF0000"/>
                </a:solidFill>
              </a:rPr>
              <a:t>監視システムを用いて</a:t>
            </a:r>
            <a:r>
              <a:rPr kumimoji="1" lang="en-US" altLang="ja-JP" sz="1200" dirty="0">
                <a:solidFill>
                  <a:srgbClr val="FF0000"/>
                </a:solidFill>
              </a:rPr>
              <a:t>7</a:t>
            </a:r>
            <a:r>
              <a:rPr kumimoji="1" lang="ja-JP" altLang="en-US" sz="1200">
                <a:solidFill>
                  <a:srgbClr val="FF0000"/>
                </a:solidFill>
              </a:rPr>
              <a:t>種類の障害を検知し、検知時間を測定しました。</a:t>
            </a:r>
            <a:endParaRPr kumimoji="1" lang="en-US" altLang="ja-JP" sz="1200" dirty="0">
              <a:solidFill>
                <a:srgbClr val="FF0000"/>
              </a:solidFill>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1" lang="en-US" altLang="ja-JP" sz="1200" dirty="0">
              <a:solidFill>
                <a:srgbClr val="FF0000"/>
              </a:solidFill>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200">
                <a:solidFill>
                  <a:srgbClr val="FF0000"/>
                </a:solidFill>
              </a:rPr>
              <a:t>具体的には、</a:t>
            </a:r>
            <a:r>
              <a:rPr kumimoji="1" lang="en-US" altLang="ja-JP" sz="1200" dirty="0">
                <a:solidFill>
                  <a:srgbClr val="FF0000"/>
                </a:solidFill>
              </a:rPr>
              <a:t>SHFH</a:t>
            </a:r>
            <a:r>
              <a:rPr kumimoji="1" lang="ja-JP" altLang="en-US" sz="1200">
                <a:solidFill>
                  <a:srgbClr val="FF0000"/>
                </a:solidFill>
              </a:rPr>
              <a:t>で分類された</a:t>
            </a:r>
            <a:r>
              <a:rPr kumimoji="1" lang="en-US" altLang="ja-JP" sz="1200" dirty="0">
                <a:solidFill>
                  <a:srgbClr val="FF0000"/>
                </a:solidFill>
              </a:rPr>
              <a:t>6</a:t>
            </a:r>
            <a:r>
              <a:rPr kumimoji="1" lang="ja-JP" altLang="en-US" sz="1200">
                <a:solidFill>
                  <a:srgbClr val="FF0000"/>
                </a:solidFill>
              </a:rPr>
              <a:t>種類の障害を発生させるために、表に示すカーネルモジュールを作成し、挿入しました。</a:t>
            </a:r>
            <a:endParaRPr kumimoji="1" lang="en-US" altLang="ja-JP" sz="1200" dirty="0">
              <a:solidFill>
                <a:srgbClr val="FF0000"/>
              </a:solidFill>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200" kern="1200">
                <a:solidFill>
                  <a:schemeClr val="tx1"/>
                </a:solidFill>
                <a:effectLst/>
                <a:latin typeface="+mn-lt"/>
                <a:cs typeface="+mn-cs"/>
              </a:rPr>
              <a:t>なお、</a:t>
            </a:r>
            <a:r>
              <a:rPr kumimoji="1" lang="en-US" altLang="ja-JP" sz="1200" kern="1200" dirty="0">
                <a:solidFill>
                  <a:schemeClr val="tx1"/>
                </a:solidFill>
                <a:effectLst/>
                <a:latin typeface="+mn-lt"/>
                <a:cs typeface="+mn-cs"/>
              </a:rPr>
              <a:t>F4</a:t>
            </a:r>
            <a:r>
              <a:rPr kumimoji="1" lang="ja-JP" altLang="en-US" sz="1200" kern="1200">
                <a:solidFill>
                  <a:schemeClr val="tx1"/>
                </a:solidFill>
                <a:effectLst/>
                <a:latin typeface="+mn-lt"/>
                <a:cs typeface="+mn-cs"/>
              </a:rPr>
              <a:t>については、カーネルモジュールのロード後、多数のプロセスを用いて</a:t>
            </a:r>
            <a:r>
              <a:rPr kumimoji="1" lang="en-US" altLang="ja-JP" sz="1200" kern="1200" dirty="0">
                <a:solidFill>
                  <a:schemeClr val="tx1"/>
                </a:solidFill>
                <a:effectLst/>
                <a:latin typeface="+mn-lt"/>
                <a:cs typeface="+mn-cs"/>
              </a:rPr>
              <a:t>TCP</a:t>
            </a:r>
            <a:r>
              <a:rPr kumimoji="1" lang="ja-JP" altLang="en-US" sz="1200" kern="1200">
                <a:solidFill>
                  <a:schemeClr val="tx1"/>
                </a:solidFill>
                <a:effectLst/>
                <a:latin typeface="+mn-lt"/>
                <a:cs typeface="+mn-cs"/>
              </a:rPr>
              <a:t>送信を行うプログラムを実行しました。</a:t>
            </a:r>
            <a:endParaRPr kumimoji="1" lang="en-US" altLang="ja-JP" sz="1200" dirty="0">
              <a:solidFill>
                <a:srgbClr val="FF0000"/>
              </a:solidFill>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ja-JP" altLang="en-US"/>
              <a:t>また、カーネルパニックについては、</a:t>
            </a:r>
            <a:r>
              <a:rPr lang="en-US" altLang="ja-JP" dirty="0"/>
              <a:t>Linux</a:t>
            </a:r>
            <a:r>
              <a:rPr lang="ja-JP" altLang="en-US"/>
              <a:t>の機能を用いることで障害を発生させました。</a:t>
            </a:r>
          </a:p>
          <a:p>
            <a:endParaRPr kumimoji="1" lang="en-US" altLang="ja-JP" sz="1200" dirty="0">
              <a:solidFill>
                <a:srgbClr val="FF0000"/>
              </a:solidFill>
            </a:endParaRPr>
          </a:p>
          <a:p>
            <a:r>
              <a:rPr kumimoji="1" lang="ja-JP" altLang="en-US" sz="1200">
                <a:solidFill>
                  <a:srgbClr val="FF0000"/>
                </a:solidFill>
              </a:rPr>
              <a:t>実験結果は図のようになっており、</a:t>
            </a:r>
            <a:r>
              <a:rPr kumimoji="1" lang="en-US" altLang="ja-JP" sz="1200" dirty="0">
                <a:solidFill>
                  <a:srgbClr val="FF0000"/>
                </a:solidFill>
              </a:rPr>
              <a:t>CPU</a:t>
            </a:r>
            <a:r>
              <a:rPr kumimoji="1" lang="ja-JP" altLang="en-US" sz="1200">
                <a:solidFill>
                  <a:srgbClr val="FF0000"/>
                </a:solidFill>
              </a:rPr>
              <a:t>使用率を監視する場合は</a:t>
            </a:r>
            <a:r>
              <a:rPr kumimoji="1" lang="en-US" altLang="ja-JP" sz="1200" dirty="0">
                <a:solidFill>
                  <a:srgbClr val="FF0000"/>
                </a:solidFill>
              </a:rPr>
              <a:t>1</a:t>
            </a:r>
            <a:r>
              <a:rPr kumimoji="1" lang="ja-JP" altLang="en-US" sz="1200">
                <a:solidFill>
                  <a:srgbClr val="FF0000"/>
                </a:solidFill>
              </a:rPr>
              <a:t>秒程度で、カーネル変数を監視する場合は</a:t>
            </a:r>
            <a:r>
              <a:rPr kumimoji="1" lang="en-US" altLang="ja-JP" sz="1200" dirty="0">
                <a:solidFill>
                  <a:srgbClr val="FF0000"/>
                </a:solidFill>
              </a:rPr>
              <a:t>20</a:t>
            </a:r>
            <a:r>
              <a:rPr kumimoji="1" lang="ja-JP" altLang="en-US" sz="1200">
                <a:solidFill>
                  <a:srgbClr val="FF0000"/>
                </a:solidFill>
              </a:rPr>
              <a:t>ミリ秒程度で障害を検知し、リモートホストに通知されることを確認しました。</a:t>
            </a:r>
            <a:endParaRPr kumimoji="1" lang="en-US" altLang="ja-JP" sz="1200" dirty="0">
              <a:solidFill>
                <a:srgbClr val="FF0000"/>
              </a:solidFill>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a:t>（</a:t>
            </a:r>
            <a:r>
              <a:rPr kumimoji="1" lang="en-US" altLang="ja-JP" dirty="0"/>
              <a:t>14:55</a:t>
            </a:r>
            <a:r>
              <a:rPr kumimoji="1" lang="ja-JP" altLang="en-US"/>
              <a:t>）</a:t>
            </a:r>
            <a:endParaRPr kumimoji="1" lang="en-US" altLang="ja-JP" sz="1200" dirty="0">
              <a:solidFill>
                <a:srgbClr val="FF0000"/>
              </a:solidFill>
            </a:endParaRPr>
          </a:p>
          <a:p>
            <a:r>
              <a:rPr kumimoji="1" lang="en-US" altLang="ja-JP" sz="1200" dirty="0">
                <a:solidFill>
                  <a:srgbClr val="FF0000"/>
                </a:solidFill>
              </a:rPr>
              <a:t>------------------------------------------------------</a:t>
            </a:r>
          </a:p>
          <a:p>
            <a:endParaRPr kumimoji="1" lang="en-US" altLang="ja-JP" sz="1200" dirty="0">
              <a:solidFill>
                <a:srgbClr val="FF0000"/>
              </a:solidFill>
            </a:endParaRPr>
          </a:p>
        </p:txBody>
      </p:sp>
      <p:sp>
        <p:nvSpPr>
          <p:cNvPr id="4" name="スライド番号プレースホルダー 3"/>
          <p:cNvSpPr>
            <a:spLocks noGrp="1"/>
          </p:cNvSpPr>
          <p:nvPr>
            <p:ph type="sldNum" sz="quarter" idx="10"/>
          </p:nvPr>
        </p:nvSpPr>
        <p:spPr/>
        <p:txBody>
          <a:bodyPr/>
          <a:lstStyle/>
          <a:p>
            <a:fld id="{0F4B3E6E-DA07-8E40-8D00-3D0BC20C7469}" type="slidenum">
              <a:rPr kumimoji="1" lang="ja-JP" altLang="en-US" smtClean="0"/>
              <a:t>17</a:t>
            </a:fld>
            <a:endParaRPr kumimoji="1" lang="ja-JP" altLang="en-US"/>
          </a:p>
        </p:txBody>
      </p:sp>
    </p:spTree>
    <p:extLst>
      <p:ext uri="{BB962C8B-B14F-4D97-AF65-F5344CB8AC3E}">
        <p14:creationId xmlns:p14="http://schemas.microsoft.com/office/powerpoint/2010/main" val="87244970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a:t>2</a:t>
            </a:r>
            <a:r>
              <a:rPr kumimoji="1" lang="ja-JP" altLang="en-US"/>
              <a:t>つ目の実験として、従来の障害検知手法によるリモートホストへの通知と比較し、</a:t>
            </a:r>
            <a:r>
              <a:rPr kumimoji="1" lang="en-US" altLang="ja-JP" dirty="0"/>
              <a:t>GRASS</a:t>
            </a:r>
            <a:r>
              <a:rPr kumimoji="1" lang="ja-JP" altLang="en-US"/>
              <a:t>によるリモートホストへの障害情報の通知性能を評価しました。</a:t>
            </a:r>
            <a:endParaRPr kumimoji="1" lang="en-US" altLang="ja-JP" sz="1200" dirty="0">
              <a:solidFill>
                <a:srgbClr val="FF0000"/>
              </a:solidFill>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200">
                <a:solidFill>
                  <a:srgbClr val="FF0000"/>
                </a:solidFill>
              </a:rPr>
              <a:t>具体的には、</a:t>
            </a:r>
            <a:r>
              <a:rPr lang="en-US" altLang="ja-JP" dirty="0"/>
              <a:t>GPU</a:t>
            </a:r>
            <a:r>
              <a:rPr lang="ja-JP" altLang="en-US"/>
              <a:t>上で検知した障害を</a:t>
            </a:r>
            <a:r>
              <a:rPr lang="en-US" altLang="ja-JP" dirty="0"/>
              <a:t>OS</a:t>
            </a:r>
            <a:r>
              <a:rPr lang="ja-JP" altLang="en-US"/>
              <a:t>の通信機能で通知</a:t>
            </a:r>
            <a:r>
              <a:rPr kumimoji="1" lang="ja-JP" altLang="en-US" sz="1200">
                <a:solidFill>
                  <a:schemeClr val="tx1"/>
                </a:solidFill>
              </a:rPr>
              <a:t>する手法と</a:t>
            </a:r>
            <a:r>
              <a:rPr lang="ja-JP" altLang="en-US"/>
              <a:t>カーネルモジュール内でタイマ割り込み時に障害を検知して通知する手法の</a:t>
            </a:r>
            <a:r>
              <a:rPr lang="en-US" altLang="ja-JP" dirty="0"/>
              <a:t>2</a:t>
            </a:r>
            <a:r>
              <a:rPr lang="ja-JP" altLang="en-US"/>
              <a:t>つを</a:t>
            </a:r>
            <a:r>
              <a:rPr lang="en-US" altLang="ja-JP" dirty="0"/>
              <a:t>GRASS</a:t>
            </a:r>
            <a:r>
              <a:rPr lang="ja-JP" altLang="en-US"/>
              <a:t>との比較対象にしました。</a:t>
            </a:r>
            <a:endParaRPr lang="en-US" altLang="ja-JP" dirty="0"/>
          </a:p>
          <a:p>
            <a:pPr marL="0" marR="0" lvl="0" indent="0" algn="l" defTabSz="457200" rtl="0" eaLnBrk="1" fontAlgn="auto" latinLnBrk="0" hangingPunct="1">
              <a:lnSpc>
                <a:spcPct val="100000"/>
              </a:lnSpc>
              <a:spcBef>
                <a:spcPts val="0"/>
              </a:spcBef>
              <a:spcAft>
                <a:spcPts val="0"/>
              </a:spcAft>
              <a:buClrTx/>
              <a:buSzTx/>
              <a:buFontTx/>
              <a:buNone/>
              <a:tabLst/>
              <a:defRPr/>
            </a:pPr>
            <a:endParaRPr kumimoji="1" lang="en-US" altLang="ja-JP" sz="1200" dirty="0">
              <a:solidFill>
                <a:srgbClr val="FF0000"/>
              </a:solidFill>
            </a:endParaRPr>
          </a:p>
          <a:p>
            <a:r>
              <a:rPr kumimoji="1" lang="ja-JP" altLang="en-US" sz="1200">
                <a:solidFill>
                  <a:srgbClr val="FF0000"/>
                </a:solidFill>
              </a:rPr>
              <a:t>実験結果は表のようになっており、従来の障害検知手法では、割り込みの禁止やネットワーク送信時のデッドロックによってリモートホストへの障害情報の通知ができなくなることがわかりました。</a:t>
            </a:r>
            <a:endParaRPr kumimoji="1" lang="en-US" altLang="ja-JP" sz="1200" dirty="0">
              <a:solidFill>
                <a:srgbClr val="FF0000"/>
              </a:solidFill>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200">
                <a:solidFill>
                  <a:srgbClr val="FF0000"/>
                </a:solidFill>
              </a:rPr>
              <a:t>一方で、</a:t>
            </a:r>
            <a:r>
              <a:rPr kumimoji="1" lang="en-US" altLang="ja-JP" sz="1200" dirty="0">
                <a:solidFill>
                  <a:srgbClr val="FF0000"/>
                </a:solidFill>
              </a:rPr>
              <a:t>GRASS</a:t>
            </a:r>
            <a:r>
              <a:rPr kumimoji="1" lang="ja-JP" altLang="en-US" sz="1200">
                <a:solidFill>
                  <a:srgbClr val="FF0000"/>
                </a:solidFill>
              </a:rPr>
              <a:t>は、より多くの障害に関する情報をリモートホストに通知することが確認できました。</a:t>
            </a:r>
            <a:endParaRPr kumimoji="1" lang="en-US" altLang="ja-JP" sz="1200" dirty="0">
              <a:solidFill>
                <a:srgbClr val="FF0000"/>
              </a:solidFill>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a:t>（</a:t>
            </a:r>
            <a:r>
              <a:rPr kumimoji="1" lang="en-US" altLang="ja-JP" dirty="0"/>
              <a:t>15:50</a:t>
            </a:r>
            <a:r>
              <a:rPr kumimoji="1" lang="ja-JP" altLang="en-US"/>
              <a:t>）</a:t>
            </a:r>
            <a:endParaRPr kumimoji="1" lang="en-US" altLang="ja-JP" sz="1200" dirty="0">
              <a:solidFill>
                <a:srgbClr val="FF0000"/>
              </a:solidFill>
            </a:endParaRPr>
          </a:p>
          <a:p>
            <a:r>
              <a:rPr kumimoji="1" lang="en-US" altLang="ja-JP" sz="1200" dirty="0">
                <a:solidFill>
                  <a:srgbClr val="FF0000"/>
                </a:solidFill>
              </a:rPr>
              <a:t>------------------------------------------------------</a:t>
            </a:r>
            <a:endParaRPr kumimoji="1" lang="en-US" altLang="ja-JP" dirty="0"/>
          </a:p>
          <a:p>
            <a:r>
              <a:rPr kumimoji="1" lang="ja-JP" altLang="en-US"/>
              <a:t>○：障害だと判断された複数のもののどれかに必ず当てはまる　具体的にこれだと特定はできない</a:t>
            </a:r>
            <a:endParaRPr kumimoji="1" lang="en-US" altLang="ja-JP" dirty="0"/>
          </a:p>
          <a:p>
            <a:endParaRPr kumimoji="1" lang="en-US" altLang="ja-JP" dirty="0"/>
          </a:p>
          <a:p>
            <a:r>
              <a:rPr kumimoji="1" lang="ja-JP" altLang="en-US"/>
              <a:t>手段</a:t>
            </a:r>
            <a:r>
              <a:rPr kumimoji="1" lang="en-US" altLang="ja-JP" dirty="0"/>
              <a:t>2</a:t>
            </a:r>
            <a:r>
              <a:rPr kumimoji="1" lang="ja-JP" altLang="en-US"/>
              <a:t>について</a:t>
            </a:r>
            <a:endParaRPr kumimoji="1" lang="en-US" altLang="ja-JP" dirty="0"/>
          </a:p>
          <a:p>
            <a:r>
              <a:rPr kumimoji="1" lang="ja-JP" altLang="en-US" sz="1200" u="none" strike="noStrike" kern="1200">
                <a:solidFill>
                  <a:schemeClr val="tx1"/>
                </a:solidFill>
                <a:effectLst/>
                <a:latin typeface="+mn-lt"/>
                <a:cs typeface="+mn-cs"/>
              </a:rPr>
              <a:t>・</a:t>
            </a:r>
            <a:r>
              <a:rPr kumimoji="1" lang="en-US" altLang="ja-JP" sz="1200" u="none" strike="noStrike" kern="1200" dirty="0" err="1">
                <a:solidFill>
                  <a:schemeClr val="tx1"/>
                </a:solidFill>
                <a:effectLst/>
                <a:latin typeface="+mn-lt"/>
                <a:cs typeface="+mn-cs"/>
              </a:rPr>
              <a:t>cpu_rq</a:t>
            </a:r>
            <a:r>
              <a:rPr kumimoji="1" lang="en-US" altLang="ja-JP" sz="1200" u="none" strike="noStrike" kern="1200" dirty="0">
                <a:solidFill>
                  <a:schemeClr val="tx1"/>
                </a:solidFill>
                <a:effectLst/>
                <a:latin typeface="+mn-lt"/>
                <a:cs typeface="+mn-cs"/>
              </a:rPr>
              <a:t>(</a:t>
            </a:r>
            <a:r>
              <a:rPr kumimoji="1" lang="en-US" altLang="ja-JP" sz="1200" u="none" strike="noStrike" kern="1200" dirty="0" err="1">
                <a:solidFill>
                  <a:schemeClr val="tx1"/>
                </a:solidFill>
                <a:effectLst/>
                <a:latin typeface="+mn-lt"/>
                <a:cs typeface="+mn-cs"/>
              </a:rPr>
              <a:t>i</a:t>
            </a:r>
            <a:r>
              <a:rPr kumimoji="1" lang="en-US" altLang="ja-JP" sz="1200" u="none" strike="noStrike" kern="1200" dirty="0">
                <a:solidFill>
                  <a:schemeClr val="tx1"/>
                </a:solidFill>
                <a:effectLst/>
                <a:latin typeface="+mn-lt"/>
                <a:cs typeface="+mn-cs"/>
              </a:rPr>
              <a:t>) -&gt; </a:t>
            </a:r>
            <a:r>
              <a:rPr kumimoji="1" lang="en-US" altLang="ja-JP" sz="1200" u="none" strike="noStrike" kern="1200" dirty="0" err="1">
                <a:solidFill>
                  <a:schemeClr val="tx1"/>
                </a:solidFill>
                <a:effectLst/>
                <a:latin typeface="+mn-lt"/>
                <a:cs typeface="+mn-cs"/>
              </a:rPr>
              <a:t>nr_switches</a:t>
            </a:r>
            <a:r>
              <a:rPr kumimoji="1" lang="ja-JP" altLang="en-US" sz="1200" u="none" strike="noStrike" kern="1200">
                <a:solidFill>
                  <a:schemeClr val="tx1"/>
                </a:solidFill>
                <a:effectLst/>
                <a:latin typeface="+mn-lt"/>
                <a:cs typeface="+mn-cs"/>
              </a:rPr>
              <a:t>のようなものは</a:t>
            </a:r>
            <a:r>
              <a:rPr kumimoji="1" lang="en-US" altLang="ja-JP" sz="1200" u="none" strike="noStrike" kern="1200" dirty="0">
                <a:solidFill>
                  <a:schemeClr val="tx1"/>
                </a:solidFill>
                <a:effectLst/>
                <a:latin typeface="+mn-lt"/>
                <a:cs typeface="+mn-cs"/>
              </a:rPr>
              <a:t>EXPORT_SYMBOL</a:t>
            </a:r>
            <a:r>
              <a:rPr kumimoji="1" lang="ja-JP" altLang="en-US" sz="1200" u="none" strike="noStrike" kern="1200">
                <a:solidFill>
                  <a:schemeClr val="tx1"/>
                </a:solidFill>
                <a:effectLst/>
                <a:latin typeface="+mn-lt"/>
                <a:cs typeface="+mn-cs"/>
              </a:rPr>
              <a:t>をつけてカーネルをコンパイルする必要がある</a:t>
            </a:r>
            <a:endParaRPr kumimoji="1" lang="en-US" altLang="ja-JP" sz="1200" u="none" strike="noStrike" kern="1200" dirty="0">
              <a:solidFill>
                <a:schemeClr val="tx1"/>
              </a:solidFill>
              <a:effectLst/>
              <a:latin typeface="+mn-lt"/>
              <a:cs typeface="+mn-cs"/>
            </a:endParaRPr>
          </a:p>
          <a:p>
            <a:r>
              <a:rPr kumimoji="1" lang="ja-JP" altLang="en-US" sz="1200" u="none" strike="noStrike" kern="1200">
                <a:solidFill>
                  <a:schemeClr val="tx1"/>
                </a:solidFill>
                <a:effectLst/>
                <a:latin typeface="+mn-lt"/>
                <a:cs typeface="+mn-cs"/>
              </a:rPr>
              <a:t>・</a:t>
            </a:r>
            <a:r>
              <a:rPr kumimoji="1" lang="en-US" altLang="ja-JP" sz="1200" u="none" strike="noStrike" kern="1200" dirty="0" err="1">
                <a:solidFill>
                  <a:schemeClr val="tx1"/>
                </a:solidFill>
                <a:effectLst/>
                <a:latin typeface="+mn-lt"/>
                <a:cs typeface="+mn-cs"/>
              </a:rPr>
              <a:t>nmi_watchdog</a:t>
            </a:r>
            <a:r>
              <a:rPr kumimoji="1" lang="ja-JP" altLang="en-US" sz="1200" u="none" strike="noStrike" kern="1200">
                <a:solidFill>
                  <a:schemeClr val="tx1"/>
                </a:solidFill>
                <a:effectLst/>
                <a:latin typeface="+mn-lt"/>
                <a:cs typeface="+mn-cs"/>
              </a:rPr>
              <a:t>を使えば</a:t>
            </a:r>
            <a:r>
              <a:rPr kumimoji="1" lang="en-US" altLang="ja-JP" sz="1200" u="none" strike="noStrike" kern="1200" dirty="0">
                <a:solidFill>
                  <a:schemeClr val="tx1"/>
                </a:solidFill>
                <a:effectLst/>
                <a:latin typeface="+mn-lt"/>
                <a:cs typeface="+mn-cs"/>
              </a:rPr>
              <a:t>F1</a:t>
            </a:r>
            <a:r>
              <a:rPr kumimoji="1" lang="ja-JP" altLang="en-US" sz="1200" u="none" strike="noStrike" kern="1200">
                <a:solidFill>
                  <a:schemeClr val="tx1"/>
                </a:solidFill>
                <a:effectLst/>
                <a:latin typeface="+mn-lt"/>
                <a:cs typeface="+mn-cs"/>
              </a:rPr>
              <a:t>も検知できるかもしれない</a:t>
            </a:r>
            <a:r>
              <a:rPr lang="ja-JP" altLang="en-US"/>
              <a:t> </a:t>
            </a:r>
            <a:endParaRPr kumimoji="1" lang="ja-JP" altLang="en-US"/>
          </a:p>
        </p:txBody>
      </p:sp>
      <p:sp>
        <p:nvSpPr>
          <p:cNvPr id="4" name="スライド番号プレースホルダー 3"/>
          <p:cNvSpPr>
            <a:spLocks noGrp="1"/>
          </p:cNvSpPr>
          <p:nvPr>
            <p:ph type="sldNum" sz="quarter" idx="5"/>
          </p:nvPr>
        </p:nvSpPr>
        <p:spPr/>
        <p:txBody>
          <a:bodyPr/>
          <a:lstStyle/>
          <a:p>
            <a:fld id="{91F1B9D0-55A2-ED4B-88D2-EABFA36E430D}" type="slidenum">
              <a:rPr kumimoji="1" lang="ja-JP" altLang="en-US" smtClean="0"/>
              <a:t>18</a:t>
            </a:fld>
            <a:endParaRPr kumimoji="1" lang="ja-JP" altLang="en-US"/>
          </a:p>
        </p:txBody>
      </p:sp>
    </p:spTree>
    <p:extLst>
      <p:ext uri="{BB962C8B-B14F-4D97-AF65-F5344CB8AC3E}">
        <p14:creationId xmlns:p14="http://schemas.microsoft.com/office/powerpoint/2010/main" val="117464678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en-US" altLang="ja-JP" dirty="0"/>
              <a:t>3</a:t>
            </a:r>
            <a:r>
              <a:rPr kumimoji="1" lang="ja-JP" altLang="en-US"/>
              <a:t>つ目の実験として、</a:t>
            </a:r>
            <a:r>
              <a:rPr kumimoji="1" lang="en-US" altLang="ja-JP" dirty="0"/>
              <a:t>2</a:t>
            </a:r>
            <a:r>
              <a:rPr kumimoji="1" lang="ja-JP" altLang="en-US"/>
              <a:t>つのホストにおいて、障害を検知したのちに</a:t>
            </a:r>
            <a:r>
              <a:rPr kumimoji="1" lang="ja-JP" altLang="en-US" sz="1200">
                <a:solidFill>
                  <a:srgbClr val="FF0000"/>
                </a:solidFill>
              </a:rPr>
              <a:t>プロセス情報の取得にかかる時間を計測し、検知処理の分担による影響を確認しました。</a:t>
            </a:r>
            <a:endParaRPr kumimoji="1" lang="en-US" altLang="ja-JP" sz="1200" dirty="0">
              <a:solidFill>
                <a:srgbClr val="FF0000"/>
              </a:solidFill>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1" lang="en-US" altLang="ja-JP" sz="1200" dirty="0">
              <a:solidFill>
                <a:srgbClr val="FF0000"/>
              </a:solidFill>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200">
                <a:solidFill>
                  <a:srgbClr val="FF0000"/>
                </a:solidFill>
              </a:rPr>
              <a:t>具体的には</a:t>
            </a:r>
            <a:r>
              <a:rPr kumimoji="1" lang="en-US" altLang="ja-JP" sz="1200" dirty="0">
                <a:solidFill>
                  <a:srgbClr val="FF0000"/>
                </a:solidFill>
              </a:rPr>
              <a:t>OS</a:t>
            </a:r>
            <a:r>
              <a:rPr kumimoji="1" lang="ja-JP" altLang="en-US" sz="1200">
                <a:solidFill>
                  <a:srgbClr val="FF0000"/>
                </a:solidFill>
              </a:rPr>
              <a:t>監視システムが</a:t>
            </a:r>
            <a:r>
              <a:rPr kumimoji="1" lang="en-US" altLang="ja-JP" sz="1200" dirty="0">
                <a:solidFill>
                  <a:srgbClr val="FF0000"/>
                </a:solidFill>
              </a:rPr>
              <a:t>OS</a:t>
            </a:r>
            <a:r>
              <a:rPr kumimoji="1" lang="ja-JP" altLang="en-US" sz="1200">
                <a:solidFill>
                  <a:srgbClr val="FF0000"/>
                </a:solidFill>
              </a:rPr>
              <a:t>データを解析して通知する場合とリモート監視システムがメモリデータを要求して解析する場合の</a:t>
            </a:r>
            <a:r>
              <a:rPr kumimoji="1" lang="en-US" altLang="ja-JP" sz="1200" dirty="0">
                <a:solidFill>
                  <a:srgbClr val="FF0000"/>
                </a:solidFill>
              </a:rPr>
              <a:t>2</a:t>
            </a:r>
            <a:r>
              <a:rPr kumimoji="1" lang="ja-JP" altLang="en-US" sz="1200">
                <a:solidFill>
                  <a:srgbClr val="FF0000"/>
                </a:solidFill>
              </a:rPr>
              <a:t>つについて、性能を計測しました。</a:t>
            </a:r>
            <a:endParaRPr kumimoji="1" lang="en-US" altLang="ja-JP" sz="1200" dirty="0">
              <a:solidFill>
                <a:srgbClr val="FF0000"/>
              </a:solidFill>
            </a:endParaRPr>
          </a:p>
          <a:p>
            <a:r>
              <a:rPr kumimoji="1" lang="ja-JP" altLang="en-US" sz="1200">
                <a:solidFill>
                  <a:srgbClr val="FF0000"/>
                </a:solidFill>
              </a:rPr>
              <a:t>なお、いずれの場合においてもプロセス数は</a:t>
            </a:r>
            <a:r>
              <a:rPr kumimoji="1" lang="en-US" altLang="ja-JP" sz="1200" dirty="0">
                <a:solidFill>
                  <a:srgbClr val="FF0000"/>
                </a:solidFill>
              </a:rPr>
              <a:t>155</a:t>
            </a:r>
            <a:r>
              <a:rPr kumimoji="1" lang="ja-JP" altLang="en-US" sz="1200">
                <a:solidFill>
                  <a:srgbClr val="FF0000"/>
                </a:solidFill>
              </a:rPr>
              <a:t>個に設定しています。</a:t>
            </a:r>
            <a:endParaRPr kumimoji="1" lang="en-US" altLang="ja-JP" sz="1200" dirty="0">
              <a:solidFill>
                <a:srgbClr val="FF0000"/>
              </a:solidFill>
            </a:endParaRPr>
          </a:p>
          <a:p>
            <a:endParaRPr kumimoji="1" lang="en-US" altLang="ja-JP" sz="1200" dirty="0">
              <a:solidFill>
                <a:srgbClr val="FF0000"/>
              </a:solidFill>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200">
                <a:solidFill>
                  <a:srgbClr val="FF0000"/>
                </a:solidFill>
              </a:rPr>
              <a:t>実験結果は図のようになっており、図中の凡例である</a:t>
            </a:r>
            <a:r>
              <a:rPr kumimoji="1" lang="en-US" altLang="ja-JP" sz="1200" dirty="0">
                <a:solidFill>
                  <a:srgbClr val="FF0000"/>
                </a:solidFill>
              </a:rPr>
              <a:t>Request</a:t>
            </a:r>
            <a:r>
              <a:rPr kumimoji="1" lang="ja-JP" altLang="en-US" sz="1200">
                <a:solidFill>
                  <a:srgbClr val="FF0000"/>
                </a:solidFill>
              </a:rPr>
              <a:t>はリモート監視システムによる</a:t>
            </a:r>
            <a:r>
              <a:rPr kumimoji="1" lang="en-US" altLang="ja-JP" sz="1200" dirty="0">
                <a:solidFill>
                  <a:srgbClr val="FF0000"/>
                </a:solidFill>
              </a:rPr>
              <a:t>RDMA Write</a:t>
            </a:r>
            <a:r>
              <a:rPr kumimoji="1" lang="ja-JP" altLang="en-US" sz="1200">
                <a:solidFill>
                  <a:srgbClr val="FF0000"/>
                </a:solidFill>
              </a:rPr>
              <a:t>を用いたデータの書き込み時間、</a:t>
            </a:r>
            <a:r>
              <a:rPr kumimoji="1" lang="en-US" altLang="ja-JP" sz="1200" dirty="0">
                <a:solidFill>
                  <a:srgbClr val="FF0000"/>
                </a:solidFill>
              </a:rPr>
              <a:t>Receive</a:t>
            </a:r>
            <a:r>
              <a:rPr kumimoji="1" lang="ja-JP" altLang="en-US" sz="1200">
                <a:solidFill>
                  <a:srgbClr val="FF0000"/>
                </a:solidFill>
              </a:rPr>
              <a:t>は</a:t>
            </a:r>
            <a:r>
              <a:rPr kumimoji="1" lang="en-US" altLang="ja-JP" sz="1200" dirty="0">
                <a:solidFill>
                  <a:srgbClr val="FF0000"/>
                </a:solidFill>
              </a:rPr>
              <a:t>RDMA Read</a:t>
            </a:r>
            <a:r>
              <a:rPr kumimoji="1" lang="ja-JP" altLang="en-US" sz="1200">
                <a:solidFill>
                  <a:srgbClr val="FF0000"/>
                </a:solidFill>
              </a:rPr>
              <a:t>を用いたデータの取得時間、</a:t>
            </a:r>
            <a:r>
              <a:rPr kumimoji="1" lang="en-US" altLang="ja-JP" sz="1200" dirty="0">
                <a:solidFill>
                  <a:srgbClr val="FF0000"/>
                </a:solidFill>
              </a:rPr>
              <a:t>GPU</a:t>
            </a:r>
            <a:r>
              <a:rPr kumimoji="1" lang="ja-JP" altLang="en-US" sz="1200">
                <a:solidFill>
                  <a:srgbClr val="FF0000"/>
                </a:solidFill>
              </a:rPr>
              <a:t>は</a:t>
            </a:r>
            <a:r>
              <a:rPr kumimoji="1" lang="en-US" altLang="ja-JP" sz="1200" dirty="0">
                <a:solidFill>
                  <a:srgbClr val="FF0000"/>
                </a:solidFill>
              </a:rPr>
              <a:t>OS</a:t>
            </a:r>
            <a:r>
              <a:rPr kumimoji="1" lang="ja-JP" altLang="en-US" sz="1200">
                <a:solidFill>
                  <a:srgbClr val="FF0000"/>
                </a:solidFill>
              </a:rPr>
              <a:t>監視システムにおける処理時間を示しています。</a:t>
            </a:r>
            <a:endParaRPr kumimoji="1" lang="en-US" altLang="ja-JP" sz="1200" dirty="0">
              <a:solidFill>
                <a:srgbClr val="FF0000"/>
              </a:solidFill>
            </a:endParaRPr>
          </a:p>
          <a:p>
            <a:r>
              <a:rPr kumimoji="1" lang="ja-JP" altLang="en-US" sz="1200">
                <a:solidFill>
                  <a:srgbClr val="FF0000"/>
                </a:solidFill>
              </a:rPr>
              <a:t>この結果から、どちらの場合においても</a:t>
            </a:r>
            <a:r>
              <a:rPr kumimoji="1" lang="en-US" altLang="ja-JP" sz="1200" dirty="0">
                <a:solidFill>
                  <a:srgbClr val="FF0000"/>
                </a:solidFill>
              </a:rPr>
              <a:t>GPU</a:t>
            </a:r>
            <a:r>
              <a:rPr kumimoji="1" lang="ja-JP" altLang="en-US" sz="1200">
                <a:solidFill>
                  <a:srgbClr val="FF0000"/>
                </a:solidFill>
              </a:rPr>
              <a:t>での処理が大半を占めることがわかり、特にリモート監視システムで解析を行うと、大幅に時間がかかりました。</a:t>
            </a:r>
            <a:endParaRPr kumimoji="1" lang="en-US" altLang="ja-JP" sz="1200" dirty="0">
              <a:solidFill>
                <a:srgbClr val="FF0000"/>
              </a:solidFill>
            </a:endParaRPr>
          </a:p>
          <a:p>
            <a:r>
              <a:rPr kumimoji="1" lang="ja-JP" altLang="en-US" sz="1200">
                <a:solidFill>
                  <a:srgbClr val="FF0000"/>
                </a:solidFill>
              </a:rPr>
              <a:t>これは、リモート監視システムがプロセス情報を取得するために</a:t>
            </a:r>
            <a:r>
              <a:rPr kumimoji="1" lang="en-US" altLang="ja-JP" sz="1200" dirty="0">
                <a:solidFill>
                  <a:srgbClr val="FF0000"/>
                </a:solidFill>
              </a:rPr>
              <a:t>OS</a:t>
            </a:r>
            <a:r>
              <a:rPr kumimoji="1" lang="ja-JP" altLang="en-US" sz="1200">
                <a:solidFill>
                  <a:srgbClr val="FF0000"/>
                </a:solidFill>
              </a:rPr>
              <a:t>データを解析しながら必要なメモリページを何度も要求したことが原因です。</a:t>
            </a:r>
            <a:endParaRPr kumimoji="1" lang="en-US" altLang="ja-JP" sz="1200" dirty="0">
              <a:solidFill>
                <a:srgbClr val="FF0000"/>
              </a:solidFill>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a:t>（</a:t>
            </a:r>
            <a:r>
              <a:rPr kumimoji="1" lang="en-US" altLang="ja-JP" dirty="0"/>
              <a:t>17:05</a:t>
            </a:r>
            <a:r>
              <a:rPr kumimoji="1" lang="ja-JP" altLang="en-US"/>
              <a:t>）</a:t>
            </a:r>
            <a:endParaRPr kumimoji="1" lang="en-US" altLang="ja-JP" sz="1200" dirty="0">
              <a:solidFill>
                <a:srgbClr val="FF0000"/>
              </a:solidFill>
            </a:endParaRPr>
          </a:p>
          <a:p>
            <a:r>
              <a:rPr kumimoji="1" lang="en-US" altLang="ja-JP" sz="1200" dirty="0">
                <a:solidFill>
                  <a:srgbClr val="FF0000"/>
                </a:solidFill>
              </a:rPr>
              <a:t>------------------------------------------------------</a:t>
            </a:r>
            <a:endParaRPr kumimoji="1" lang="en-US" altLang="ja-JP" dirty="0"/>
          </a:p>
          <a:p>
            <a:r>
              <a:rPr kumimoji="1" lang="ja-JP" altLang="en-US"/>
              <a:t>性能低下の原因：通信回数、余分なデータ</a:t>
            </a:r>
            <a:endParaRPr kumimoji="1" lang="en-US" altLang="ja-JP" dirty="0"/>
          </a:p>
          <a:p>
            <a:r>
              <a:rPr kumimoji="1" lang="en-US" altLang="ja-JP" dirty="0"/>
              <a:t>225</a:t>
            </a:r>
            <a:r>
              <a:rPr kumimoji="1" lang="ja-JP" altLang="en-US"/>
              <a:t>倍</a:t>
            </a:r>
            <a:endParaRPr kumimoji="1" lang="en-US" altLang="ja-JP" dirty="0"/>
          </a:p>
          <a:p>
            <a:endParaRPr kumimoji="1" lang="en-US" altLang="ja-JP" dirty="0"/>
          </a:p>
          <a:p>
            <a:r>
              <a:rPr kumimoji="1" lang="en-US" altLang="ja-JP" sz="1200" u="none" strike="noStrike" kern="1200" dirty="0">
                <a:solidFill>
                  <a:schemeClr val="tx1"/>
                </a:solidFill>
                <a:effectLst/>
                <a:latin typeface="+mn-lt"/>
                <a:cs typeface="+mn-cs"/>
              </a:rPr>
              <a:t>[</a:t>
            </a:r>
            <a:r>
              <a:rPr kumimoji="1" lang="en-US" altLang="ja-JP" sz="1200" u="none" strike="noStrike" kern="1200" dirty="0" err="1">
                <a:solidFill>
                  <a:schemeClr val="tx1"/>
                </a:solidFill>
                <a:effectLst/>
                <a:latin typeface="+mn-lt"/>
                <a:cs typeface="+mn-cs"/>
              </a:rPr>
              <a:t>ms</a:t>
            </a:r>
            <a:r>
              <a:rPr kumimoji="1" lang="en-US" altLang="ja-JP" sz="1200" u="none" strike="noStrike" kern="1200" dirty="0">
                <a:solidFill>
                  <a:schemeClr val="tx1"/>
                </a:solidFill>
                <a:effectLst/>
                <a:latin typeface="+mn-lt"/>
                <a:cs typeface="+mn-cs"/>
              </a:rPr>
              <a:t>]</a:t>
            </a:r>
            <a:r>
              <a:rPr lang="en-US" altLang="ja-JP" dirty="0"/>
              <a:t> </a:t>
            </a:r>
            <a:r>
              <a:rPr kumimoji="1" lang="en-US" altLang="ja-JP" sz="1200" u="none" strike="noStrike" kern="1200" dirty="0">
                <a:solidFill>
                  <a:schemeClr val="tx1"/>
                </a:solidFill>
                <a:effectLst/>
                <a:latin typeface="+mn-lt"/>
                <a:cs typeface="+mn-cs"/>
              </a:rPr>
              <a:t>GPU</a:t>
            </a:r>
            <a:r>
              <a:rPr lang="en-US" altLang="ja-JP" dirty="0"/>
              <a:t> </a:t>
            </a:r>
            <a:r>
              <a:rPr kumimoji="1" lang="en-US" altLang="ja-JP" sz="1200" u="none" strike="noStrike" kern="1200" dirty="0">
                <a:solidFill>
                  <a:schemeClr val="tx1"/>
                </a:solidFill>
                <a:effectLst/>
                <a:latin typeface="+mn-lt"/>
                <a:cs typeface="+mn-cs"/>
              </a:rPr>
              <a:t>Remote</a:t>
            </a:r>
          </a:p>
          <a:p>
            <a:r>
              <a:rPr kumimoji="1" lang="en-US" altLang="ja-JP" sz="1200" u="none" strike="noStrike" kern="1200" dirty="0">
                <a:solidFill>
                  <a:schemeClr val="tx1"/>
                </a:solidFill>
                <a:effectLst/>
                <a:latin typeface="+mn-lt"/>
                <a:cs typeface="+mn-cs"/>
              </a:rPr>
              <a:t>Request</a:t>
            </a:r>
            <a:r>
              <a:rPr lang="en-US" altLang="ja-JP" dirty="0"/>
              <a:t> </a:t>
            </a:r>
            <a:r>
              <a:rPr kumimoji="1" lang="en-US" altLang="ja-JP" sz="1200" u="none" strike="noStrike" kern="1200" dirty="0">
                <a:solidFill>
                  <a:schemeClr val="tx1"/>
                </a:solidFill>
                <a:effectLst/>
                <a:latin typeface="+mn-lt"/>
                <a:cs typeface="+mn-cs"/>
              </a:rPr>
              <a:t>0.041</a:t>
            </a:r>
            <a:r>
              <a:rPr lang="en-US" altLang="ja-JP" dirty="0"/>
              <a:t> </a:t>
            </a:r>
            <a:r>
              <a:rPr kumimoji="1" lang="en-US" altLang="ja-JP" sz="1200" u="none" strike="noStrike" kern="1200" dirty="0">
                <a:solidFill>
                  <a:schemeClr val="tx1"/>
                </a:solidFill>
                <a:effectLst/>
                <a:latin typeface="+mn-lt"/>
                <a:cs typeface="+mn-cs"/>
              </a:rPr>
              <a:t>2.602</a:t>
            </a:r>
          </a:p>
          <a:p>
            <a:r>
              <a:rPr kumimoji="1" lang="en-US" altLang="ja-JP" sz="1200" u="none" strike="noStrike" kern="1200" dirty="0">
                <a:solidFill>
                  <a:schemeClr val="tx1"/>
                </a:solidFill>
                <a:effectLst/>
                <a:latin typeface="+mn-lt"/>
                <a:cs typeface="+mn-cs"/>
              </a:rPr>
              <a:t>GPU</a:t>
            </a:r>
            <a:r>
              <a:rPr lang="en-US" altLang="ja-JP" dirty="0"/>
              <a:t> </a:t>
            </a:r>
            <a:r>
              <a:rPr kumimoji="1" lang="en-US" altLang="ja-JP" sz="1200" u="none" strike="noStrike" kern="1200" dirty="0">
                <a:solidFill>
                  <a:schemeClr val="tx1"/>
                </a:solidFill>
                <a:effectLst/>
                <a:latin typeface="+mn-lt"/>
                <a:cs typeface="+mn-cs"/>
              </a:rPr>
              <a:t>10.033</a:t>
            </a:r>
            <a:r>
              <a:rPr lang="en-US" altLang="ja-JP" dirty="0"/>
              <a:t> </a:t>
            </a:r>
            <a:r>
              <a:rPr kumimoji="1" lang="en-US" altLang="ja-JP" sz="1200" u="none" strike="noStrike" kern="1200" dirty="0">
                <a:solidFill>
                  <a:schemeClr val="tx1"/>
                </a:solidFill>
                <a:effectLst/>
                <a:latin typeface="+mn-lt"/>
                <a:cs typeface="+mn-cs"/>
              </a:rPr>
              <a:t>2266.666</a:t>
            </a:r>
          </a:p>
          <a:p>
            <a:r>
              <a:rPr kumimoji="1" lang="en-US" altLang="ja-JP" sz="1200" u="none" strike="noStrike" kern="1200" dirty="0">
                <a:solidFill>
                  <a:schemeClr val="tx1"/>
                </a:solidFill>
                <a:effectLst/>
                <a:latin typeface="+mn-lt"/>
                <a:cs typeface="+mn-cs"/>
              </a:rPr>
              <a:t>Receive</a:t>
            </a:r>
            <a:r>
              <a:rPr lang="en-US" altLang="ja-JP" dirty="0"/>
              <a:t> </a:t>
            </a:r>
            <a:r>
              <a:rPr kumimoji="1" lang="en-US" altLang="ja-JP" sz="1200" u="none" strike="noStrike" kern="1200" dirty="0">
                <a:solidFill>
                  <a:schemeClr val="tx1"/>
                </a:solidFill>
                <a:effectLst/>
                <a:latin typeface="+mn-lt"/>
                <a:cs typeface="+mn-cs"/>
              </a:rPr>
              <a:t>0.032</a:t>
            </a:r>
            <a:r>
              <a:rPr lang="en-US" altLang="ja-JP" dirty="0"/>
              <a:t> </a:t>
            </a:r>
            <a:r>
              <a:rPr kumimoji="1" lang="en-US" altLang="ja-JP" sz="1200" u="none" strike="noStrike" kern="1200" dirty="0">
                <a:solidFill>
                  <a:schemeClr val="tx1"/>
                </a:solidFill>
                <a:effectLst/>
                <a:latin typeface="+mn-lt"/>
                <a:cs typeface="+mn-cs"/>
              </a:rPr>
              <a:t>1.413</a:t>
            </a:r>
          </a:p>
          <a:p>
            <a:r>
              <a:rPr kumimoji="1" lang="en-US" altLang="ja-JP" sz="1200" u="none" strike="noStrike" kern="1200" dirty="0">
                <a:solidFill>
                  <a:schemeClr val="tx1"/>
                </a:solidFill>
                <a:effectLst/>
                <a:latin typeface="+mn-lt"/>
                <a:cs typeface="+mn-cs"/>
              </a:rPr>
              <a:t>Server</a:t>
            </a:r>
            <a:r>
              <a:rPr lang="en-US" altLang="ja-JP" dirty="0"/>
              <a:t> </a:t>
            </a:r>
            <a:r>
              <a:rPr kumimoji="1" lang="en-US" altLang="ja-JP" sz="1200" u="none" strike="noStrike" kern="1200" dirty="0">
                <a:solidFill>
                  <a:schemeClr val="tx1"/>
                </a:solidFill>
                <a:effectLst/>
                <a:latin typeface="+mn-lt"/>
                <a:cs typeface="+mn-cs"/>
              </a:rPr>
              <a:t>0.000</a:t>
            </a:r>
            <a:r>
              <a:rPr lang="en-US" altLang="ja-JP" dirty="0"/>
              <a:t> </a:t>
            </a:r>
            <a:r>
              <a:rPr kumimoji="1" lang="en-US" altLang="ja-JP" sz="1200" u="none" strike="noStrike" kern="1200" dirty="0">
                <a:solidFill>
                  <a:schemeClr val="tx1"/>
                </a:solidFill>
                <a:effectLst/>
                <a:latin typeface="+mn-lt"/>
                <a:cs typeface="+mn-cs"/>
              </a:rPr>
              <a:t>0.592</a:t>
            </a:r>
          </a:p>
          <a:p>
            <a:r>
              <a:rPr kumimoji="1" lang="en-US" altLang="ja-JP" sz="1200" u="none" strike="noStrike" kern="1200" dirty="0">
                <a:solidFill>
                  <a:schemeClr val="tx1"/>
                </a:solidFill>
                <a:effectLst/>
                <a:latin typeface="+mn-lt"/>
                <a:cs typeface="+mn-cs"/>
              </a:rPr>
              <a:t>Total</a:t>
            </a:r>
            <a:r>
              <a:rPr lang="en-US" altLang="ja-JP" dirty="0"/>
              <a:t> </a:t>
            </a:r>
            <a:r>
              <a:rPr kumimoji="1" lang="en-US" altLang="ja-JP" sz="1200" u="none" strike="noStrike" kern="1200" dirty="0">
                <a:solidFill>
                  <a:schemeClr val="tx1"/>
                </a:solidFill>
                <a:effectLst/>
                <a:latin typeface="+mn-lt"/>
                <a:cs typeface="+mn-cs"/>
              </a:rPr>
              <a:t>10.106</a:t>
            </a:r>
            <a:r>
              <a:rPr lang="en-US" altLang="ja-JP" dirty="0"/>
              <a:t> </a:t>
            </a:r>
            <a:r>
              <a:rPr kumimoji="1" lang="en-US" altLang="ja-JP" sz="1200" u="none" strike="noStrike" kern="1200" dirty="0">
                <a:solidFill>
                  <a:schemeClr val="tx1"/>
                </a:solidFill>
                <a:effectLst/>
                <a:latin typeface="+mn-lt"/>
                <a:cs typeface="+mn-cs"/>
              </a:rPr>
              <a:t>2271.273</a:t>
            </a:r>
            <a:r>
              <a:rPr lang="en-US" altLang="ja-JP" dirty="0"/>
              <a:t> </a:t>
            </a:r>
            <a:endParaRPr kumimoji="1" lang="en-US" altLang="ja-JP" dirty="0"/>
          </a:p>
        </p:txBody>
      </p:sp>
      <p:sp>
        <p:nvSpPr>
          <p:cNvPr id="4" name="スライド番号プレースホルダー 3"/>
          <p:cNvSpPr>
            <a:spLocks noGrp="1"/>
          </p:cNvSpPr>
          <p:nvPr>
            <p:ph type="sldNum" sz="quarter" idx="5"/>
          </p:nvPr>
        </p:nvSpPr>
        <p:spPr/>
        <p:txBody>
          <a:bodyPr/>
          <a:lstStyle/>
          <a:p>
            <a:fld id="{91F1B9D0-55A2-ED4B-88D2-EABFA36E430D}" type="slidenum">
              <a:rPr kumimoji="1" lang="ja-JP" altLang="en-US" smtClean="0"/>
              <a:t>19</a:t>
            </a:fld>
            <a:endParaRPr kumimoji="1" lang="ja-JP" altLang="en-US"/>
          </a:p>
        </p:txBody>
      </p:sp>
    </p:spTree>
    <p:extLst>
      <p:ext uri="{BB962C8B-B14F-4D97-AF65-F5344CB8AC3E}">
        <p14:creationId xmlns:p14="http://schemas.microsoft.com/office/powerpoint/2010/main" val="355206370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43000" y="685800"/>
            <a:ext cx="4572000" cy="3429000"/>
          </a:xfrm>
        </p:spPr>
      </p:sp>
      <p:sp>
        <p:nvSpPr>
          <p:cNvPr id="3" name="ノート プレースホルダー 2"/>
          <p:cNvSpPr>
            <a:spLocks noGrp="1"/>
          </p:cNvSpPr>
          <p:nvPr>
            <p:ph type="body" idx="1"/>
          </p:nvPr>
        </p:nvSpPr>
        <p:spPr/>
        <p:txBody>
          <a:bodyPr/>
          <a:lstStyle/>
          <a:p>
            <a:r>
              <a:rPr kumimoji="1" lang="ja-JP" altLang="en-US"/>
              <a:t>近年</a:t>
            </a:r>
            <a:r>
              <a:rPr kumimoji="1" lang="ja-JP" altLang="en-US" dirty="0"/>
              <a:t>、システムの複雑化に</a:t>
            </a:r>
            <a:r>
              <a:rPr kumimoji="1" lang="ja-JP" altLang="en-US"/>
              <a:t>伴い、システム障害の発生件数が増加傾向にあります。</a:t>
            </a:r>
            <a:endParaRPr kumimoji="1" lang="en-US" altLang="ja-JP" dirty="0"/>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200" kern="1200">
                <a:solidFill>
                  <a:schemeClr val="tx1"/>
                </a:solidFill>
                <a:effectLst/>
                <a:latin typeface="+mn-lt"/>
                <a:cs typeface="+mn-cs"/>
              </a:rPr>
              <a:t>システムに障害が発生するとサービスは停止し、サービス提供者は大きな経済的損失を被ります。</a:t>
            </a:r>
            <a:endParaRPr kumimoji="1" lang="en-US" altLang="ja-JP" sz="1200" kern="1200" dirty="0">
              <a:solidFill>
                <a:schemeClr val="tx1"/>
              </a:solidFill>
              <a:effectLst/>
              <a:latin typeface="+mn-lt"/>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200" kern="1200">
                <a:solidFill>
                  <a:schemeClr val="tx1"/>
                </a:solidFill>
                <a:effectLst/>
                <a:latin typeface="+mn-lt"/>
                <a:cs typeface="+mn-cs"/>
              </a:rPr>
              <a:t>実際に、</a:t>
            </a:r>
            <a:r>
              <a:rPr kumimoji="1" lang="en-US" altLang="ja-JP" sz="1200" kern="1200" dirty="0">
                <a:solidFill>
                  <a:schemeClr val="tx1"/>
                </a:solidFill>
                <a:effectLst/>
                <a:latin typeface="+mn-lt"/>
                <a:cs typeface="+mn-cs"/>
              </a:rPr>
              <a:t>2018</a:t>
            </a:r>
            <a:r>
              <a:rPr kumimoji="1" lang="ja-JP" altLang="en-US" sz="1200" kern="1200">
                <a:solidFill>
                  <a:schemeClr val="tx1"/>
                </a:solidFill>
                <a:effectLst/>
                <a:latin typeface="+mn-lt"/>
                <a:cs typeface="+mn-cs"/>
              </a:rPr>
              <a:t>年の</a:t>
            </a:r>
            <a:r>
              <a:rPr kumimoji="1" lang="en-US" altLang="ja-JP" sz="1200" kern="1200" dirty="0">
                <a:solidFill>
                  <a:schemeClr val="tx1"/>
                </a:solidFill>
                <a:effectLst/>
                <a:latin typeface="+mn-lt"/>
                <a:cs typeface="+mn-cs"/>
              </a:rPr>
              <a:t>Amazon Prime Day</a:t>
            </a:r>
            <a:r>
              <a:rPr kumimoji="1" lang="ja-JP" altLang="en-US" sz="1200" kern="1200">
                <a:solidFill>
                  <a:schemeClr val="tx1"/>
                </a:solidFill>
                <a:effectLst/>
                <a:latin typeface="+mn-lt"/>
                <a:cs typeface="+mn-cs"/>
              </a:rPr>
              <a:t>では</a:t>
            </a:r>
            <a:r>
              <a:rPr kumimoji="1" lang="en-US" altLang="ja-JP" sz="1200" kern="1200" dirty="0">
                <a:solidFill>
                  <a:schemeClr val="tx1"/>
                </a:solidFill>
                <a:effectLst/>
                <a:latin typeface="+mn-lt"/>
                <a:cs typeface="+mn-cs"/>
              </a:rPr>
              <a:t>1</a:t>
            </a:r>
            <a:r>
              <a:rPr kumimoji="1" lang="ja-JP" altLang="en-US" sz="1200" kern="1200">
                <a:solidFill>
                  <a:schemeClr val="tx1"/>
                </a:solidFill>
                <a:effectLst/>
                <a:latin typeface="+mn-lt"/>
                <a:cs typeface="+mn-cs"/>
              </a:rPr>
              <a:t>時間の障害により</a:t>
            </a:r>
            <a:r>
              <a:rPr kumimoji="1" lang="en-US" altLang="ja-JP" sz="1200" kern="1200" dirty="0">
                <a:solidFill>
                  <a:schemeClr val="tx1"/>
                </a:solidFill>
                <a:effectLst/>
                <a:latin typeface="+mn-lt"/>
                <a:cs typeface="+mn-cs"/>
              </a:rPr>
              <a:t>7,200</a:t>
            </a:r>
            <a:r>
              <a:rPr kumimoji="1" lang="ja-JP" altLang="en-US" sz="1200" kern="1200">
                <a:solidFill>
                  <a:schemeClr val="tx1"/>
                </a:solidFill>
                <a:effectLst/>
                <a:latin typeface="+mn-lt"/>
                <a:cs typeface="+mn-cs"/>
              </a:rPr>
              <a:t>万ドルの損失が発生したと試算されています。 </a:t>
            </a:r>
            <a:endParaRPr kumimoji="1" lang="en-US" altLang="ja-JP" dirty="0"/>
          </a:p>
          <a:p>
            <a:endParaRPr kumimoji="1" lang="en-US" altLang="ja-JP" dirty="0"/>
          </a:p>
          <a:p>
            <a:r>
              <a:rPr kumimoji="1" lang="ja-JP" altLang="en-US"/>
              <a:t>その為、システム障害は迅速かつ正確に検知する必要があります。</a:t>
            </a:r>
            <a:endParaRPr kumimoji="1" lang="en-US" altLang="ja-JP" dirty="0"/>
          </a:p>
          <a:p>
            <a:r>
              <a:rPr kumimoji="1" lang="ja-JP" altLang="en-US"/>
              <a:t>可能であれば、障害が発生する前に兆候を検知し予防することが望ましいのですが、障害の予防は難しいのが現状です。</a:t>
            </a:r>
            <a:endParaRPr kumimoji="1" lang="en-US" altLang="ja-JP" dirty="0"/>
          </a:p>
          <a:p>
            <a:r>
              <a:rPr kumimoji="1" lang="ja-JP" altLang="en-US"/>
              <a:t>また、障害の原因を特定することは、さらなる被害を防ぐ為にも重要です。</a:t>
            </a:r>
            <a:endParaRPr kumimoji="1" lang="en-US" altLang="ja-JP" dirty="0"/>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a:t>（</a:t>
            </a:r>
            <a:r>
              <a:rPr kumimoji="1" lang="en-US" altLang="ja-JP" dirty="0"/>
              <a:t>0:55</a:t>
            </a:r>
            <a:r>
              <a:rPr kumimoji="1" lang="ja-JP" altLang="en-US"/>
              <a:t>）</a:t>
            </a:r>
            <a:endParaRPr kumimoji="1" lang="en-US" altLang="ja-JP" dirty="0"/>
          </a:p>
          <a:p>
            <a:r>
              <a:rPr kumimoji="1" lang="en-US" altLang="ja-JP" dirty="0"/>
              <a:t>------------------------------------------------------</a:t>
            </a:r>
          </a:p>
          <a:p>
            <a:endParaRPr lang="ja-JP" altLang="en-US" dirty="0">
              <a:effectLst/>
            </a:endParaRPr>
          </a:p>
        </p:txBody>
      </p:sp>
      <p:sp>
        <p:nvSpPr>
          <p:cNvPr id="4" name="スライド番号プレースホルダー 3"/>
          <p:cNvSpPr>
            <a:spLocks noGrp="1"/>
          </p:cNvSpPr>
          <p:nvPr>
            <p:ph type="sldNum" sz="quarter" idx="10"/>
          </p:nvPr>
        </p:nvSpPr>
        <p:spPr/>
        <p:txBody>
          <a:bodyPr/>
          <a:lstStyle/>
          <a:p>
            <a:fld id="{0F4B3E6E-DA07-8E40-8D00-3D0BC20C7469}" type="slidenum">
              <a:rPr kumimoji="1" lang="ja-JP" altLang="en-US" smtClean="0"/>
              <a:t>2</a:t>
            </a:fld>
            <a:endParaRPr kumimoji="1" lang="ja-JP" altLang="en-US"/>
          </a:p>
        </p:txBody>
      </p:sp>
    </p:spTree>
    <p:extLst>
      <p:ext uri="{BB962C8B-B14F-4D97-AF65-F5344CB8AC3E}">
        <p14:creationId xmlns:p14="http://schemas.microsoft.com/office/powerpoint/2010/main" val="93216451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a:t>4</a:t>
            </a:r>
            <a:r>
              <a:rPr kumimoji="1" lang="ja-JP" altLang="en-US"/>
              <a:t>つ目の実験として、</a:t>
            </a:r>
            <a:r>
              <a:rPr kumimoji="1" lang="en-US" altLang="ja-JP" dirty="0"/>
              <a:t>OS</a:t>
            </a:r>
            <a:r>
              <a:rPr kumimoji="1" lang="ja-JP" altLang="en-US"/>
              <a:t>監視システムの障害を検知するために用いる、ハートビートに関する実験を行いました。</a:t>
            </a:r>
            <a:endParaRPr kumimoji="1" lang="en-US" altLang="ja-JP" dirty="0"/>
          </a:p>
          <a:p>
            <a:r>
              <a:rPr kumimoji="1" lang="ja-JP" altLang="en-US"/>
              <a:t>まず、</a:t>
            </a:r>
            <a:r>
              <a:rPr kumimoji="1" lang="en-US" altLang="ja-JP" dirty="0"/>
              <a:t>OS</a:t>
            </a:r>
            <a:r>
              <a:rPr kumimoji="1" lang="ja-JP" altLang="en-US"/>
              <a:t>の異常停止時にハートビートを送信し、正常に通信が行えることを検証しました。</a:t>
            </a:r>
            <a:endParaRPr kumimoji="1" lang="en-US" altLang="ja-JP" dirty="0"/>
          </a:p>
          <a:p>
            <a:r>
              <a:rPr kumimoji="1" lang="ja-JP" altLang="en-US"/>
              <a:t>具体的には、監視対象ホストにおいてカーネルパニックを発生させることで</a:t>
            </a:r>
            <a:r>
              <a:rPr kumimoji="1" lang="en-US" altLang="ja-JP" dirty="0"/>
              <a:t>OS</a:t>
            </a:r>
            <a:r>
              <a:rPr kumimoji="1" lang="ja-JP" altLang="en-US"/>
              <a:t>を停止させ、この状態で、</a:t>
            </a:r>
            <a:r>
              <a:rPr kumimoji="1" lang="en-US" altLang="ja-JP" dirty="0"/>
              <a:t>OS</a:t>
            </a:r>
            <a:r>
              <a:rPr kumimoji="1" lang="ja-JP" altLang="en-US"/>
              <a:t>監視システムと正常に通信できることを確認しました。</a:t>
            </a:r>
            <a:endParaRPr kumimoji="1" lang="en-US" altLang="ja-JP" dirty="0"/>
          </a:p>
          <a:p>
            <a:r>
              <a:rPr kumimoji="1" lang="ja-JP" altLang="en-US"/>
              <a:t>次に、</a:t>
            </a:r>
            <a:r>
              <a:rPr kumimoji="1" lang="en-US" altLang="ja-JP" dirty="0"/>
              <a:t>OS</a:t>
            </a:r>
            <a:r>
              <a:rPr kumimoji="1" lang="ja-JP" altLang="en-US"/>
              <a:t>監視システムで無限ループを発生させ、リモート監視システムからハートビートを送信したところ、設定した時間が経過したのちにタイムアウトすることを確認しました。</a:t>
            </a:r>
            <a:endParaRPr kumimoji="1" lang="en-US" altLang="ja-JP" dirty="0"/>
          </a:p>
          <a:p>
            <a:endParaRPr kumimoji="1" lang="en-US" altLang="ja-JP" dirty="0"/>
          </a:p>
          <a:p>
            <a:r>
              <a:rPr kumimoji="1" lang="ja-JP" altLang="en-US"/>
              <a:t>最後に、ハートビートの応答時間を計測し、性能を評価しました。</a:t>
            </a:r>
            <a:endParaRPr kumimoji="1" lang="en-US" altLang="ja-JP" dirty="0"/>
          </a:p>
          <a:p>
            <a:r>
              <a:rPr kumimoji="1" lang="ja-JP" altLang="en-US"/>
              <a:t>実験結果は図のようになっており、</a:t>
            </a:r>
            <a:r>
              <a:rPr kumimoji="1" lang="en-US" altLang="ja-JP" dirty="0"/>
              <a:t>OS</a:t>
            </a:r>
            <a:r>
              <a:rPr kumimoji="1" lang="ja-JP" altLang="en-US"/>
              <a:t>の通信機能を使う</a:t>
            </a:r>
            <a:r>
              <a:rPr kumimoji="1" lang="en-US" altLang="ja-JP" dirty="0"/>
              <a:t>ping</a:t>
            </a:r>
            <a:r>
              <a:rPr kumimoji="1" lang="ja-JP" altLang="en-US"/>
              <a:t>コマンドと比較しています。</a:t>
            </a:r>
            <a:endParaRPr kumimoji="1" lang="en-US" altLang="ja-JP" dirty="0"/>
          </a:p>
          <a:p>
            <a:r>
              <a:rPr kumimoji="1" lang="en-US" altLang="ja-JP" dirty="0"/>
              <a:t>ping</a:t>
            </a:r>
            <a:r>
              <a:rPr kumimoji="1" lang="ja-JP" altLang="en-US"/>
              <a:t>では</a:t>
            </a:r>
            <a:r>
              <a:rPr kumimoji="1" lang="en-US" altLang="ja-JP" dirty="0"/>
              <a:t>95[</a:t>
            </a:r>
            <a:r>
              <a:rPr kumimoji="1" lang="en-US" altLang="ja-JP" dirty="0" err="1"/>
              <a:t>μs</a:t>
            </a:r>
            <a:r>
              <a:rPr kumimoji="1" lang="en-US" altLang="ja-JP" dirty="0"/>
              <a:t>]</a:t>
            </a:r>
            <a:r>
              <a:rPr kumimoji="1" lang="ja-JP" altLang="en-US"/>
              <a:t>であったのに対して、</a:t>
            </a:r>
            <a:r>
              <a:rPr kumimoji="1" lang="en-US" altLang="ja-JP" dirty="0"/>
              <a:t>GRASS</a:t>
            </a:r>
            <a:r>
              <a:rPr kumimoji="1" lang="ja-JP" altLang="en-US"/>
              <a:t>では</a:t>
            </a:r>
            <a:r>
              <a:rPr kumimoji="1" lang="en-US" altLang="ja-JP" dirty="0"/>
              <a:t>63[</a:t>
            </a:r>
            <a:r>
              <a:rPr kumimoji="1" lang="en-US" altLang="ja-JP" dirty="0" err="1"/>
              <a:t>μs</a:t>
            </a:r>
            <a:r>
              <a:rPr kumimoji="1" lang="en-US" altLang="ja-JP" dirty="0"/>
              <a:t>]</a:t>
            </a:r>
            <a:r>
              <a:rPr kumimoji="1" lang="ja-JP" altLang="en-US"/>
              <a:t>と、十分に短い時間で応答できることを確認しました。</a:t>
            </a:r>
            <a:endParaRPr kumimoji="1" lang="en-US" altLang="ja-JP" dirty="0"/>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a:t>（</a:t>
            </a:r>
            <a:r>
              <a:rPr kumimoji="1" lang="en-US" altLang="ja-JP" dirty="0"/>
              <a:t>18:05</a:t>
            </a:r>
            <a:r>
              <a:rPr kumimoji="1" lang="ja-JP" altLang="en-US"/>
              <a:t>）</a:t>
            </a:r>
            <a:endParaRPr kumimoji="1" lang="en-US" altLang="ja-JP" dirty="0"/>
          </a:p>
          <a:p>
            <a:r>
              <a:rPr kumimoji="1" lang="en-US" altLang="ja-JP" dirty="0"/>
              <a:t>------------------------------------------------------</a:t>
            </a:r>
            <a:endParaRPr kumimoji="1" lang="ja-JP" altLang="en-US"/>
          </a:p>
          <a:p>
            <a:endParaRPr kumimoji="1" lang="ja-JP" altLang="en-US"/>
          </a:p>
        </p:txBody>
      </p:sp>
      <p:sp>
        <p:nvSpPr>
          <p:cNvPr id="4" name="スライド番号プレースホルダー 3"/>
          <p:cNvSpPr>
            <a:spLocks noGrp="1"/>
          </p:cNvSpPr>
          <p:nvPr>
            <p:ph type="sldNum" sz="quarter" idx="5"/>
          </p:nvPr>
        </p:nvSpPr>
        <p:spPr/>
        <p:txBody>
          <a:bodyPr/>
          <a:lstStyle/>
          <a:p>
            <a:fld id="{0F4B3E6E-DA07-8E40-8D00-3D0BC20C7469}" type="slidenum">
              <a:rPr kumimoji="1" lang="ja-JP" altLang="en-US" smtClean="0"/>
              <a:t>20</a:t>
            </a:fld>
            <a:endParaRPr kumimoji="1" lang="ja-JP" altLang="en-US"/>
          </a:p>
        </p:txBody>
      </p:sp>
    </p:spTree>
    <p:extLst>
      <p:ext uri="{BB962C8B-B14F-4D97-AF65-F5344CB8AC3E}">
        <p14:creationId xmlns:p14="http://schemas.microsoft.com/office/powerpoint/2010/main" val="256038545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a:t>関連</a:t>
            </a:r>
            <a:r>
              <a:rPr kumimoji="1" lang="ja-JP" altLang="en-US" dirty="0"/>
              <a:t>研究</a:t>
            </a:r>
            <a:r>
              <a:rPr kumimoji="1" lang="ja-JP" altLang="en-US"/>
              <a:t>です。</a:t>
            </a:r>
            <a:endParaRPr kumimoji="1" lang="en-US" altLang="ja-JP" dirty="0"/>
          </a:p>
          <a:p>
            <a:r>
              <a:rPr kumimoji="1" lang="en-US" altLang="ja-JP" dirty="0"/>
              <a:t>InfiniBand-Verbs on GPU</a:t>
            </a:r>
            <a:r>
              <a:rPr kumimoji="1" lang="ja-JP" altLang="en-US"/>
              <a:t>は、</a:t>
            </a:r>
            <a:r>
              <a:rPr kumimoji="1" lang="en-US" altLang="ja-JP" sz="1200" kern="1200" dirty="0">
                <a:solidFill>
                  <a:schemeClr val="tx1"/>
                </a:solidFill>
                <a:effectLst/>
                <a:latin typeface="+mn-lt"/>
                <a:cs typeface="+mn-cs"/>
              </a:rPr>
              <a:t>GPU</a:t>
            </a:r>
            <a:r>
              <a:rPr kumimoji="1" lang="ja-JP" altLang="en-US" sz="1200" kern="1200">
                <a:solidFill>
                  <a:schemeClr val="tx1"/>
                </a:solidFill>
                <a:effectLst/>
                <a:latin typeface="+mn-lt"/>
                <a:cs typeface="+mn-cs"/>
              </a:rPr>
              <a:t>だけで</a:t>
            </a:r>
            <a:r>
              <a:rPr kumimoji="1" lang="en-US" altLang="ja-JP" sz="1200" kern="1200" dirty="0">
                <a:solidFill>
                  <a:schemeClr val="tx1"/>
                </a:solidFill>
                <a:effectLst/>
                <a:latin typeface="+mn-lt"/>
                <a:cs typeface="+mn-cs"/>
              </a:rPr>
              <a:t>RDMA</a:t>
            </a:r>
            <a:r>
              <a:rPr kumimoji="1" lang="ja-JP" altLang="en-US" sz="1200" kern="1200">
                <a:solidFill>
                  <a:schemeClr val="tx1"/>
                </a:solidFill>
                <a:effectLst/>
                <a:latin typeface="+mn-lt"/>
                <a:cs typeface="+mn-cs"/>
              </a:rPr>
              <a:t>を用いた送受信を行えるようにしたシステムであり、</a:t>
            </a:r>
            <a:r>
              <a:rPr kumimoji="1" lang="en-US" altLang="ja-JP" sz="1200" kern="1200" dirty="0">
                <a:solidFill>
                  <a:schemeClr val="tx1"/>
                </a:solidFill>
                <a:effectLst/>
                <a:latin typeface="+mn-lt"/>
                <a:cs typeface="+mn-cs"/>
              </a:rPr>
              <a:t>GPU</a:t>
            </a:r>
            <a:r>
              <a:rPr kumimoji="1" lang="ja-JP" altLang="en-US" sz="1200" kern="1200">
                <a:solidFill>
                  <a:schemeClr val="tx1"/>
                </a:solidFill>
                <a:effectLst/>
                <a:latin typeface="+mn-lt"/>
                <a:cs typeface="+mn-cs"/>
              </a:rPr>
              <a:t>プログラムが自律的にリモートホストにデータを送信することが可能です。</a:t>
            </a:r>
            <a:endParaRPr kumimoji="1" lang="en-US" altLang="ja-JP" sz="1200" kern="1200" dirty="0">
              <a:solidFill>
                <a:schemeClr val="tx1"/>
              </a:solidFill>
              <a:effectLst/>
              <a:latin typeface="+mn-lt"/>
              <a:cs typeface="+mn-cs"/>
            </a:endParaRPr>
          </a:p>
          <a:p>
            <a:r>
              <a:rPr kumimoji="1" lang="ja-JP" altLang="en-US" sz="1200" kern="1200">
                <a:solidFill>
                  <a:schemeClr val="tx1"/>
                </a:solidFill>
                <a:effectLst/>
                <a:latin typeface="+mn-lt"/>
                <a:cs typeface="+mn-cs"/>
              </a:rPr>
              <a:t>しかし、</a:t>
            </a:r>
            <a:r>
              <a:rPr kumimoji="1" lang="en-US" altLang="ja-JP" sz="1200" kern="1200" dirty="0">
                <a:solidFill>
                  <a:schemeClr val="tx1"/>
                </a:solidFill>
                <a:effectLst/>
                <a:latin typeface="+mn-lt"/>
                <a:cs typeface="+mn-cs"/>
              </a:rPr>
              <a:t>GPU</a:t>
            </a:r>
            <a:r>
              <a:rPr kumimoji="1" lang="ja-JP" altLang="en-US" sz="1200" kern="1200">
                <a:solidFill>
                  <a:schemeClr val="tx1"/>
                </a:solidFill>
                <a:effectLst/>
                <a:latin typeface="+mn-lt"/>
                <a:cs typeface="+mn-cs"/>
              </a:rPr>
              <a:t>ドライバやネットワークドライバ、ライブラリに変更を加える必要があります。</a:t>
            </a:r>
            <a:endParaRPr kumimoji="1" lang="en-US" altLang="ja-JP" sz="1200" kern="1200" dirty="0">
              <a:solidFill>
                <a:schemeClr val="tx1"/>
              </a:solidFill>
              <a:effectLst/>
              <a:latin typeface="+mn-lt"/>
              <a:cs typeface="+mn-cs"/>
            </a:endParaRPr>
          </a:p>
          <a:p>
            <a:endParaRPr kumimoji="1" lang="en-US" altLang="ja-JP" sz="1200" kern="1200" dirty="0">
              <a:solidFill>
                <a:schemeClr val="tx1"/>
              </a:solidFill>
              <a:effectLst/>
              <a:latin typeface="+mn-lt"/>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en-US" altLang="ja-JP" dirty="0"/>
              <a:t>Backdoor</a:t>
            </a:r>
            <a:r>
              <a:rPr kumimoji="1" lang="ja-JP" altLang="en-US"/>
              <a:t>では、</a:t>
            </a:r>
            <a:r>
              <a:rPr kumimoji="1" lang="en-US" altLang="ja-JP" dirty="0"/>
              <a:t>OS</a:t>
            </a:r>
            <a:r>
              <a:rPr kumimoji="1" lang="ja-JP" altLang="en-US"/>
              <a:t>メモリに格納された情報を</a:t>
            </a:r>
            <a:r>
              <a:rPr kumimoji="1" lang="en-US" altLang="ja-JP" dirty="0"/>
              <a:t>RDMA</a:t>
            </a:r>
            <a:r>
              <a:rPr kumimoji="1" lang="ja-JP" altLang="en-US"/>
              <a:t>通信で取得し、障害を検知します。</a:t>
            </a:r>
            <a:endParaRPr kumimoji="1" lang="en-US" altLang="ja-JP" dirty="0"/>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a:t>しかし、格納された情報は</a:t>
            </a:r>
            <a:r>
              <a:rPr kumimoji="1" lang="en-US" altLang="ja-JP" dirty="0"/>
              <a:t>OS</a:t>
            </a:r>
            <a:r>
              <a:rPr kumimoji="1" lang="ja-JP" altLang="en-US"/>
              <a:t>の障害の影響を受ける可能性があります。</a:t>
            </a:r>
            <a:endParaRPr kumimoji="1" lang="en-US" altLang="ja-JP" dirty="0"/>
          </a:p>
          <a:p>
            <a:pPr marL="0" marR="0" lvl="0" indent="0" algn="l" defTabSz="457200" rtl="0" eaLnBrk="1" fontAlgn="auto" latinLnBrk="0" hangingPunct="1">
              <a:lnSpc>
                <a:spcPct val="100000"/>
              </a:lnSpc>
              <a:spcBef>
                <a:spcPts val="0"/>
              </a:spcBef>
              <a:spcAft>
                <a:spcPts val="0"/>
              </a:spcAft>
              <a:buClrTx/>
              <a:buSzTx/>
              <a:buFontTx/>
              <a:buNone/>
              <a:tabLst/>
              <a:defRPr/>
            </a:pPr>
            <a:endParaRPr kumimoji="1" lang="en-US" altLang="ja-JP" dirty="0"/>
          </a:p>
          <a:p>
            <a:pPr marL="0" marR="0" lvl="0" indent="0" algn="l" defTabSz="457200" rtl="0" eaLnBrk="1" fontAlgn="auto" latinLnBrk="0" hangingPunct="1">
              <a:lnSpc>
                <a:spcPct val="100000"/>
              </a:lnSpc>
              <a:spcBef>
                <a:spcPts val="0"/>
              </a:spcBef>
              <a:spcAft>
                <a:spcPts val="0"/>
              </a:spcAft>
              <a:buClrTx/>
              <a:buSzTx/>
              <a:buFontTx/>
              <a:buNone/>
              <a:tabLst/>
              <a:defRPr/>
            </a:pPr>
            <a:r>
              <a:rPr kumimoji="1" lang="en-US" altLang="ja-JP" dirty="0" err="1"/>
              <a:t>HyperTap</a:t>
            </a:r>
            <a:r>
              <a:rPr kumimoji="1" lang="ja-JP" altLang="en-US"/>
              <a:t>は、仮想マシンを用いたシステムでのみ利用することができる手法であり、</a:t>
            </a:r>
            <a:r>
              <a:rPr kumimoji="1" lang="en-US" altLang="ja-JP" dirty="0"/>
              <a:t>VM</a:t>
            </a:r>
            <a:r>
              <a:rPr kumimoji="1" lang="ja-JP" altLang="en-US"/>
              <a:t>のイベントを監視することで障害を検知します。</a:t>
            </a:r>
            <a:endParaRPr kumimoji="1" lang="en-US" altLang="ja-JP" dirty="0"/>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a:t>（</a:t>
            </a:r>
            <a:r>
              <a:rPr kumimoji="1" lang="en-US" altLang="ja-JP" dirty="0"/>
              <a:t>18:50</a:t>
            </a:r>
            <a:r>
              <a:rPr kumimoji="1" lang="ja-JP" altLang="en-US"/>
              <a:t>）</a:t>
            </a:r>
            <a:endParaRPr kumimoji="1" lang="en-US" altLang="ja-JP" dirty="0"/>
          </a:p>
          <a:p>
            <a:r>
              <a:rPr kumimoji="1" lang="en-US" altLang="ja-JP" dirty="0"/>
              <a:t>------------------------------------------------------</a:t>
            </a:r>
          </a:p>
          <a:p>
            <a:endParaRPr kumimoji="1" lang="en-US" altLang="ja-JP" dirty="0"/>
          </a:p>
          <a:p>
            <a:r>
              <a:rPr kumimoji="1" lang="en-US" altLang="ja-JP" dirty="0"/>
              <a:t>IPMI (Intelligent Platform Management Interface)</a:t>
            </a:r>
          </a:p>
          <a:p>
            <a:r>
              <a:rPr kumimoji="1" lang="en-US" altLang="ja-JP" dirty="0"/>
              <a:t>SNMP</a:t>
            </a:r>
            <a:r>
              <a:rPr kumimoji="1" lang="ja-JP" altLang="en-US" dirty="0"/>
              <a:t>や</a:t>
            </a:r>
            <a:r>
              <a:rPr kumimoji="1" lang="en-US" altLang="ja-JP" dirty="0"/>
              <a:t>DMI</a:t>
            </a:r>
            <a:r>
              <a:rPr kumimoji="1" lang="ja-JP" altLang="en-US" dirty="0"/>
              <a:t>などのサーバ管理ソフトウェアが特定の何かに依存することなくサーバハードウェアをモニタ可能にするための標準インタフェース仕様</a:t>
            </a:r>
            <a:endParaRPr kumimoji="1" lang="en-US" altLang="ja-JP" dirty="0"/>
          </a:p>
        </p:txBody>
      </p:sp>
      <p:sp>
        <p:nvSpPr>
          <p:cNvPr id="4" name="スライド番号プレースホルダー 3"/>
          <p:cNvSpPr>
            <a:spLocks noGrp="1"/>
          </p:cNvSpPr>
          <p:nvPr>
            <p:ph type="sldNum" sz="quarter" idx="10"/>
          </p:nvPr>
        </p:nvSpPr>
        <p:spPr/>
        <p:txBody>
          <a:bodyPr/>
          <a:lstStyle/>
          <a:p>
            <a:fld id="{0F4B3E6E-DA07-8E40-8D00-3D0BC20C7469}" type="slidenum">
              <a:rPr kumimoji="1" lang="ja-JP" altLang="en-US" smtClean="0"/>
              <a:t>21</a:t>
            </a:fld>
            <a:endParaRPr kumimoji="1" lang="ja-JP" altLang="en-US"/>
          </a:p>
        </p:txBody>
      </p:sp>
    </p:spTree>
    <p:extLst>
      <p:ext uri="{BB962C8B-B14F-4D97-AF65-F5344CB8AC3E}">
        <p14:creationId xmlns:p14="http://schemas.microsoft.com/office/powerpoint/2010/main" val="216601413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a:t>まとめです。</a:t>
            </a:r>
            <a:endParaRPr kumimoji="1" lang="en-US" altLang="ja-JP" dirty="0"/>
          </a:p>
          <a:p>
            <a:r>
              <a:rPr kumimoji="1" lang="ja-JP" altLang="en-US"/>
              <a:t>本発表では、監視対象ホストの</a:t>
            </a:r>
            <a:r>
              <a:rPr kumimoji="1" lang="en-US" altLang="ja-JP" dirty="0"/>
              <a:t>GPU</a:t>
            </a:r>
            <a:r>
              <a:rPr kumimoji="1" lang="ja-JP" altLang="en-US"/>
              <a:t>と直接ネットワーク通信を行い、詳細な障害情報を取得するシステムである</a:t>
            </a:r>
            <a:r>
              <a:rPr kumimoji="1" lang="en-US" altLang="ja-JP" dirty="0"/>
              <a:t>GRASS</a:t>
            </a:r>
            <a:r>
              <a:rPr kumimoji="1" lang="ja-JP" altLang="en-US"/>
              <a:t>を提案しました。</a:t>
            </a:r>
            <a:endParaRPr kumimoji="1" lang="en-US" altLang="ja-JP" dirty="0"/>
          </a:p>
          <a:p>
            <a:r>
              <a:rPr kumimoji="1" lang="en-US" altLang="ja-JP" dirty="0"/>
              <a:t>GRASS</a:t>
            </a:r>
            <a:r>
              <a:rPr kumimoji="1" lang="ja-JP" altLang="en-US"/>
              <a:t>は、</a:t>
            </a:r>
            <a:r>
              <a:rPr kumimoji="1" lang="en-US" altLang="ja-JP" dirty="0" err="1"/>
              <a:t>GPUDirect</a:t>
            </a:r>
            <a:r>
              <a:rPr kumimoji="1" lang="en-US" altLang="ja-JP" dirty="0"/>
              <a:t> RDMA</a:t>
            </a:r>
            <a:r>
              <a:rPr kumimoji="1" lang="ja-JP" altLang="en-US" dirty="0"/>
              <a:t>およびポーリング</a:t>
            </a:r>
            <a:r>
              <a:rPr kumimoji="1" lang="ja-JP" altLang="en-US"/>
              <a:t>を用いることで</a:t>
            </a:r>
            <a:r>
              <a:rPr kumimoji="1" lang="en-US" altLang="ja-JP" dirty="0"/>
              <a:t>GPU</a:t>
            </a:r>
            <a:r>
              <a:rPr kumimoji="1" lang="ja-JP" altLang="en-US"/>
              <a:t>との通信を実現</a:t>
            </a:r>
            <a:r>
              <a:rPr kumimoji="1" lang="ja-JP" altLang="en-US" dirty="0"/>
              <a:t>して</a:t>
            </a:r>
            <a:r>
              <a:rPr kumimoji="1" lang="ja-JP" altLang="en-US"/>
              <a:t>おり、</a:t>
            </a:r>
            <a:r>
              <a:rPr kumimoji="1" lang="en-US" altLang="ja-JP" dirty="0"/>
              <a:t>OS</a:t>
            </a:r>
            <a:r>
              <a:rPr kumimoji="1" lang="ja-JP" altLang="en-US"/>
              <a:t>に障害が発生しても詳細な障害情報が取得できます。</a:t>
            </a:r>
            <a:endParaRPr kumimoji="1" lang="en-US" altLang="ja-JP" dirty="0"/>
          </a:p>
          <a:p>
            <a:r>
              <a:rPr kumimoji="1" lang="ja-JP" altLang="en-US"/>
              <a:t>加えて、ハートビートを送信することで</a:t>
            </a:r>
            <a:r>
              <a:rPr kumimoji="1" lang="en-US" altLang="ja-JP" dirty="0"/>
              <a:t>OS</a:t>
            </a:r>
            <a:r>
              <a:rPr kumimoji="1" lang="ja-JP" altLang="en-US"/>
              <a:t>監視システムに対する障害検知も可能です。</a:t>
            </a:r>
            <a:endParaRPr kumimoji="1" lang="en-US" altLang="ja-JP" dirty="0"/>
          </a:p>
          <a:p>
            <a:r>
              <a:rPr kumimoji="1" lang="ja-JP" altLang="en-US"/>
              <a:t>また、障害検知と通知のいくつかの組み合わせを実装し、柔軟な障害検知を実現しました。</a:t>
            </a:r>
            <a:endParaRPr kumimoji="1" lang="en-US" altLang="ja-JP" dirty="0"/>
          </a:p>
          <a:p>
            <a:r>
              <a:rPr kumimoji="1" lang="ja-JP" altLang="en-US"/>
              <a:t>実験</a:t>
            </a:r>
            <a:r>
              <a:rPr kumimoji="1" lang="ja-JP" altLang="en-US" dirty="0"/>
              <a:t>結果</a:t>
            </a:r>
            <a:r>
              <a:rPr kumimoji="1" lang="ja-JP" altLang="en-US"/>
              <a:t>から、</a:t>
            </a:r>
            <a:r>
              <a:rPr kumimoji="1" lang="en-US" altLang="ja-JP" dirty="0"/>
              <a:t>OS</a:t>
            </a:r>
            <a:r>
              <a:rPr kumimoji="1" lang="ja-JP" altLang="en-US"/>
              <a:t>カーネルの様々な障害を検知・通知できること</a:t>
            </a:r>
            <a:r>
              <a:rPr kumimoji="1" lang="ja-JP" altLang="en-US" dirty="0"/>
              <a:t>を確認</a:t>
            </a:r>
            <a:r>
              <a:rPr kumimoji="1" lang="ja-JP" altLang="en-US"/>
              <a:t>しました。</a:t>
            </a:r>
            <a:endParaRPr kumimoji="1" lang="en-US" altLang="ja-JP" dirty="0"/>
          </a:p>
          <a:p>
            <a:pPr marL="0" marR="0" indent="0" algn="l" defTabSz="914400" rtl="0" eaLnBrk="1" fontAlgn="auto" latinLnBrk="0" hangingPunct="1">
              <a:lnSpc>
                <a:spcPct val="100000"/>
              </a:lnSpc>
              <a:spcBef>
                <a:spcPts val="0"/>
              </a:spcBef>
              <a:spcAft>
                <a:spcPts val="0"/>
              </a:spcAft>
              <a:buClrTx/>
              <a:buSzTx/>
              <a:buFontTx/>
              <a:buNone/>
              <a:tabLst/>
              <a:defRPr/>
            </a:pPr>
            <a:endParaRPr kumimoji="1" lang="en-US" altLang="ja-JP" dirty="0"/>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a:t>今後の課題については、</a:t>
            </a:r>
            <a:r>
              <a:rPr kumimoji="1" lang="en-US" altLang="ja-JP" dirty="0"/>
              <a:t>OS</a:t>
            </a:r>
            <a:r>
              <a:rPr kumimoji="1" lang="ja-JP" altLang="en-US"/>
              <a:t>監視システムとリモート監視システムの間での様々な分担方法の実装が挙げられます。また、</a:t>
            </a:r>
            <a:r>
              <a:rPr kumimoji="1" lang="ja-JP" altLang="en-US" sz="1200" kern="1200">
                <a:solidFill>
                  <a:schemeClr val="tx1"/>
                </a:solidFill>
                <a:effectLst/>
                <a:latin typeface="+mn-lt"/>
                <a:cs typeface="+mn-cs"/>
              </a:rPr>
              <a:t>監視対象ホストで障害が発生した際に、メインメモリ上の</a:t>
            </a:r>
            <a:r>
              <a:rPr kumimoji="1" lang="en-US" altLang="ja-JP" sz="1200" kern="1200" dirty="0">
                <a:solidFill>
                  <a:schemeClr val="tx1"/>
                </a:solidFill>
                <a:effectLst/>
                <a:latin typeface="+mn-lt"/>
                <a:cs typeface="+mn-cs"/>
              </a:rPr>
              <a:t>OS</a:t>
            </a:r>
            <a:r>
              <a:rPr kumimoji="1" lang="ja-JP" altLang="en-US" sz="1200" kern="1200">
                <a:solidFill>
                  <a:schemeClr val="tx1"/>
                </a:solidFill>
                <a:effectLst/>
                <a:latin typeface="+mn-lt"/>
                <a:cs typeface="+mn-cs"/>
              </a:rPr>
              <a:t>データを書き換えることで障害からの部分的な復旧を行うことができないかも検討しています。</a:t>
            </a:r>
            <a:r>
              <a:rPr kumimoji="1" lang="en-US" altLang="ja-JP" sz="1200" kern="1200" dirty="0">
                <a:solidFill>
                  <a:schemeClr val="tx1"/>
                </a:solidFill>
                <a:effectLst/>
                <a:latin typeface="+mn-lt"/>
                <a:cs typeface="+mn-cs"/>
              </a:rPr>
              <a:t> </a:t>
            </a:r>
            <a:endParaRPr kumimoji="1" lang="en-US" altLang="ja-JP" dirty="0"/>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a:t>（</a:t>
            </a:r>
            <a:r>
              <a:rPr kumimoji="1" lang="en-US" altLang="ja-JP" dirty="0"/>
              <a:t>19:55</a:t>
            </a:r>
            <a:r>
              <a:rPr kumimoji="1" lang="ja-JP" altLang="en-US"/>
              <a:t>）</a:t>
            </a:r>
            <a:endParaRPr kumimoji="1" lang="en-US" altLang="ja-JP" dirty="0"/>
          </a:p>
          <a:p>
            <a:r>
              <a:rPr kumimoji="1" lang="en-US" altLang="ja-JP" dirty="0"/>
              <a:t>------------------------------------------------------</a:t>
            </a:r>
          </a:p>
          <a:p>
            <a:endParaRPr kumimoji="1" lang="en-US" altLang="ja-JP" dirty="0"/>
          </a:p>
          <a:p>
            <a:r>
              <a:rPr kumimoji="1" lang="en-US" altLang="ja-JP" dirty="0"/>
              <a:t>FPGA</a:t>
            </a:r>
            <a:r>
              <a:rPr kumimoji="1" lang="ja-JP" altLang="en-US"/>
              <a:t>を使う場合</a:t>
            </a:r>
            <a:endParaRPr kumimoji="1" lang="en-US" altLang="ja-JP" dirty="0"/>
          </a:p>
          <a:p>
            <a:r>
              <a:rPr kumimoji="1" lang="ja-JP" altLang="en-US"/>
              <a:t>メインメモリに通信バッファを確保する必要があるため、</a:t>
            </a:r>
            <a:r>
              <a:rPr kumimoji="1" lang="en-US" altLang="ja-JP" dirty="0"/>
              <a:t>OS</a:t>
            </a:r>
            <a:r>
              <a:rPr kumimoji="1" lang="ja-JP" altLang="en-US"/>
              <a:t>から破壊可能</a:t>
            </a:r>
            <a:endParaRPr kumimoji="1" lang="en-US" altLang="ja-JP" dirty="0"/>
          </a:p>
          <a:p>
            <a:r>
              <a:rPr kumimoji="1" lang="ja-JP" altLang="en-US"/>
              <a:t>特定の機能に特化しており、機能を変える際には異常検知ができない時間が発生</a:t>
            </a:r>
            <a:endParaRPr kumimoji="1" lang="en-US" altLang="ja-JP" dirty="0"/>
          </a:p>
          <a:p>
            <a:endParaRPr kumimoji="1" lang="en-US" altLang="ja-JP" dirty="0"/>
          </a:p>
          <a:p>
            <a:r>
              <a:rPr kumimoji="1" lang="ja-JP" altLang="en-US"/>
              <a:t>メインメモリの改竄</a:t>
            </a:r>
            <a:endParaRPr kumimoji="1" lang="en-US" altLang="ja-JP" dirty="0"/>
          </a:p>
          <a:p>
            <a:r>
              <a:rPr kumimoji="1" lang="en-US" altLang="ja-JP" dirty="0"/>
              <a:t>GPU</a:t>
            </a:r>
            <a:r>
              <a:rPr kumimoji="1" lang="ja-JP" altLang="en-US"/>
              <a:t>メモリがやられることはない</a:t>
            </a:r>
            <a:endParaRPr kumimoji="1" lang="en-US" altLang="ja-JP" dirty="0"/>
          </a:p>
          <a:p>
            <a:r>
              <a:rPr kumimoji="1" lang="ja-JP" altLang="en-US"/>
              <a:t>ハッシュ値の整合や暗号化などでメインメモリに改竄を検知</a:t>
            </a:r>
            <a:endParaRPr kumimoji="1" lang="en-US" altLang="ja-JP" dirty="0"/>
          </a:p>
          <a:p>
            <a:endParaRPr kumimoji="1" lang="en-US" altLang="ja-JP" dirty="0"/>
          </a:p>
          <a:p>
            <a:r>
              <a:rPr kumimoji="1" lang="ja-JP" altLang="en-US"/>
              <a:t>排他制御</a:t>
            </a:r>
            <a:endParaRPr kumimoji="1" lang="en-US" altLang="ja-JP" dirty="0"/>
          </a:p>
          <a:p>
            <a:endParaRPr kumimoji="1" lang="en-US" altLang="ja-JP" dirty="0"/>
          </a:p>
          <a:p>
            <a:r>
              <a:rPr kumimoji="1" lang="ja-JP" altLang="en-US"/>
              <a:t>従来の検知手法との性能差</a:t>
            </a:r>
            <a:endParaRPr kumimoji="1" lang="en-US" altLang="ja-JP" dirty="0"/>
          </a:p>
        </p:txBody>
      </p:sp>
      <p:sp>
        <p:nvSpPr>
          <p:cNvPr id="4" name="スライド番号プレースホルダー 3"/>
          <p:cNvSpPr>
            <a:spLocks noGrp="1"/>
          </p:cNvSpPr>
          <p:nvPr>
            <p:ph type="sldNum" sz="quarter" idx="10"/>
          </p:nvPr>
        </p:nvSpPr>
        <p:spPr/>
        <p:txBody>
          <a:bodyPr/>
          <a:lstStyle/>
          <a:p>
            <a:fld id="{0F4B3E6E-DA07-8E40-8D00-3D0BC20C7469}" type="slidenum">
              <a:rPr kumimoji="1" lang="ja-JP" altLang="en-US" smtClean="0"/>
              <a:t>22</a:t>
            </a:fld>
            <a:endParaRPr kumimoji="1" lang="ja-JP" altLang="en-US"/>
          </a:p>
        </p:txBody>
      </p:sp>
    </p:spTree>
    <p:extLst>
      <p:ext uri="{BB962C8B-B14F-4D97-AF65-F5344CB8AC3E}">
        <p14:creationId xmlns:p14="http://schemas.microsoft.com/office/powerpoint/2010/main" val="373011822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a:t>以上で発表を終わります。</a:t>
            </a:r>
            <a:endParaRPr kumimoji="1" lang="en-US" altLang="ja-JP" dirty="0"/>
          </a:p>
          <a:p>
            <a:r>
              <a:rPr kumimoji="1" lang="ja-JP" altLang="en-US"/>
              <a:t>ご静聴ありがとうございました。</a:t>
            </a:r>
            <a:endParaRPr kumimoji="1" lang="en-US" altLang="ja-JP" dirty="0"/>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a:t>（</a:t>
            </a:r>
            <a:r>
              <a:rPr kumimoji="1" lang="en-US" altLang="ja-JP" dirty="0"/>
              <a:t>20:00</a:t>
            </a:r>
            <a:r>
              <a:rPr kumimoji="1" lang="ja-JP" altLang="en-US"/>
              <a:t>）</a:t>
            </a:r>
            <a:endParaRPr kumimoji="1" lang="en-US" altLang="ja-JP" dirty="0"/>
          </a:p>
          <a:p>
            <a:r>
              <a:rPr kumimoji="1" lang="en-US" altLang="ja-JP" dirty="0"/>
              <a:t>------------------------------------------------------</a:t>
            </a:r>
          </a:p>
          <a:p>
            <a:r>
              <a:rPr kumimoji="1" lang="ja-JP" altLang="en-US"/>
              <a:t>・</a:t>
            </a:r>
            <a:r>
              <a:rPr kumimoji="1" lang="en-US" altLang="ja-JP" dirty="0"/>
              <a:t>GPU</a:t>
            </a:r>
            <a:r>
              <a:rPr kumimoji="1" lang="ja-JP" altLang="en-US"/>
              <a:t>と</a:t>
            </a:r>
            <a:r>
              <a:rPr kumimoji="1" lang="en-US" altLang="ja-JP" dirty="0" err="1"/>
              <a:t>Infiniband</a:t>
            </a:r>
            <a:r>
              <a:rPr kumimoji="1" lang="ja-JP" altLang="en-US"/>
              <a:t>（</a:t>
            </a:r>
            <a:r>
              <a:rPr kumimoji="1" lang="en-US" altLang="ja-JP" dirty="0"/>
              <a:t>RDMA</a:t>
            </a:r>
            <a:r>
              <a:rPr kumimoji="1" lang="ja-JP" altLang="en-US"/>
              <a:t>）が前提　</a:t>
            </a:r>
            <a:r>
              <a:rPr kumimoji="1" lang="en-US" altLang="ja-JP" dirty="0"/>
              <a:t>HPC</a:t>
            </a:r>
            <a:r>
              <a:rPr kumimoji="1" lang="ja-JP" altLang="en-US"/>
              <a:t>だと標準だが運用サーバではコストアップでは？</a:t>
            </a:r>
            <a:endParaRPr kumimoji="1" lang="en-US" altLang="ja-JP" dirty="0"/>
          </a:p>
          <a:p>
            <a:r>
              <a:rPr kumimoji="1" lang="ja-JP" altLang="en-US"/>
              <a:t>　</a:t>
            </a:r>
            <a:r>
              <a:rPr kumimoji="1" lang="en-US" altLang="ja-JP" dirty="0"/>
              <a:t>GPU</a:t>
            </a:r>
            <a:r>
              <a:rPr kumimoji="1" lang="ja-JP" altLang="en-US"/>
              <a:t>は汎用品であり価格が下がりやすい　</a:t>
            </a:r>
            <a:r>
              <a:rPr kumimoji="1" lang="en-US" altLang="ja-JP" dirty="0"/>
              <a:t>NVIDIA</a:t>
            </a:r>
            <a:r>
              <a:rPr kumimoji="1" lang="ja-JP" altLang="en-US"/>
              <a:t>の今後に期待　</a:t>
            </a:r>
            <a:r>
              <a:rPr kumimoji="1" lang="en-US" altLang="ja-JP" dirty="0"/>
              <a:t>RDMA</a:t>
            </a:r>
            <a:r>
              <a:rPr kumimoji="1" lang="ja-JP" altLang="en-US"/>
              <a:t>の標準化</a:t>
            </a:r>
            <a:endParaRPr kumimoji="1" lang="en-US" altLang="ja-JP" dirty="0"/>
          </a:p>
          <a:p>
            <a:r>
              <a:rPr kumimoji="1" lang="ja-JP" altLang="en-US"/>
              <a:t>・新規性</a:t>
            </a:r>
            <a:endParaRPr kumimoji="1" lang="en-US" altLang="ja-JP" dirty="0"/>
          </a:p>
          <a:p>
            <a:r>
              <a:rPr kumimoji="1" lang="ja-JP" altLang="en-US"/>
              <a:t>　敢えて言うなら、</a:t>
            </a:r>
            <a:r>
              <a:rPr kumimoji="1" lang="en-US" altLang="ja-JP" dirty="0"/>
              <a:t>GPU</a:t>
            </a:r>
            <a:r>
              <a:rPr kumimoji="1" lang="ja-JP" altLang="en-US"/>
              <a:t>から通信を行う際、</a:t>
            </a:r>
            <a:r>
              <a:rPr kumimoji="1" lang="en-US" altLang="ja-JP" dirty="0" err="1"/>
              <a:t>GPUnet</a:t>
            </a:r>
            <a:r>
              <a:rPr kumimoji="1" lang="ja-JP" altLang="en-US"/>
              <a:t>のように</a:t>
            </a:r>
            <a:r>
              <a:rPr kumimoji="1" lang="en-US" altLang="ja-JP" dirty="0"/>
              <a:t>CPU</a:t>
            </a:r>
            <a:r>
              <a:rPr kumimoji="1" lang="ja-JP" altLang="en-US"/>
              <a:t>を介すのが一般的</a:t>
            </a:r>
            <a:endParaRPr kumimoji="1" lang="en-US" altLang="ja-JP" dirty="0"/>
          </a:p>
          <a:p>
            <a:r>
              <a:rPr kumimoji="1" lang="ja-JP" altLang="en-US"/>
              <a:t>　フラグとポーリングによって</a:t>
            </a:r>
            <a:r>
              <a:rPr kumimoji="1" lang="en-US" altLang="ja-JP" dirty="0"/>
              <a:t>GPU</a:t>
            </a:r>
            <a:r>
              <a:rPr kumimoji="1" lang="ja-JP" altLang="en-US"/>
              <a:t>からの送信を可能にした</a:t>
            </a:r>
            <a:endParaRPr kumimoji="1" lang="en-US" altLang="ja-JP" dirty="0"/>
          </a:p>
          <a:p>
            <a:r>
              <a:rPr kumimoji="1" lang="ja-JP" altLang="en-US"/>
              <a:t>　</a:t>
            </a:r>
            <a:r>
              <a:rPr kumimoji="1" lang="en-US" altLang="ja-JP" dirty="0"/>
              <a:t>GRASS</a:t>
            </a:r>
            <a:r>
              <a:rPr kumimoji="1" lang="ja-JP" altLang="en-US"/>
              <a:t>単体ではあまり新規性がなく、</a:t>
            </a:r>
            <a:r>
              <a:rPr kumimoji="1" lang="en-US" altLang="ja-JP" dirty="0"/>
              <a:t>GPUSentinel</a:t>
            </a:r>
            <a:r>
              <a:rPr kumimoji="1" lang="ja-JP" altLang="en-US"/>
              <a:t>の補強的な位置付け</a:t>
            </a:r>
            <a:endParaRPr kumimoji="1" lang="en-US" altLang="ja-JP" dirty="0"/>
          </a:p>
          <a:p>
            <a:r>
              <a:rPr kumimoji="1" lang="ja-JP" altLang="en-US"/>
              <a:t>・</a:t>
            </a:r>
            <a:r>
              <a:rPr kumimoji="1" lang="en-US" altLang="ja-JP" dirty="0" err="1"/>
              <a:t>HyperCheck</a:t>
            </a:r>
            <a:r>
              <a:rPr kumimoji="1" lang="ja-JP" altLang="en-US"/>
              <a:t>との差分</a:t>
            </a:r>
            <a:endParaRPr kumimoji="1" lang="en-US" altLang="ja-JP" dirty="0"/>
          </a:p>
          <a:p>
            <a:r>
              <a:rPr kumimoji="1" lang="ja-JP" altLang="en-US"/>
              <a:t>　</a:t>
            </a:r>
            <a:r>
              <a:rPr kumimoji="1" lang="en-US" altLang="ja-JP" dirty="0"/>
              <a:t>SMM</a:t>
            </a:r>
            <a:r>
              <a:rPr kumimoji="1" lang="ja-JP" altLang="en-US"/>
              <a:t>での実行は遅いため、転送のみ行うことで緩和している</a:t>
            </a:r>
            <a:endParaRPr kumimoji="1" lang="en-US" altLang="ja-JP" dirty="0"/>
          </a:p>
          <a:p>
            <a:r>
              <a:rPr kumimoji="1" lang="ja-JP" altLang="en-US"/>
              <a:t>　リモートホストでしか監視ができない</a:t>
            </a:r>
            <a:endParaRPr kumimoji="1" lang="en-US" altLang="ja-JP" dirty="0"/>
          </a:p>
          <a:p>
            <a:r>
              <a:rPr kumimoji="1" lang="ja-JP" altLang="en-US"/>
              <a:t>・最終的にはインライン</a:t>
            </a:r>
            <a:r>
              <a:rPr kumimoji="1" lang="en-US" altLang="ja-JP" dirty="0"/>
              <a:t>or</a:t>
            </a:r>
            <a:r>
              <a:rPr kumimoji="1" lang="ja-JP" altLang="en-US"/>
              <a:t>バックグラウンド</a:t>
            </a:r>
            <a:r>
              <a:rPr kumimoji="1" lang="en-US" altLang="ja-JP" dirty="0"/>
              <a:t>×</a:t>
            </a:r>
            <a:r>
              <a:rPr kumimoji="1" lang="ja-JP" altLang="en-US"/>
              <a:t>分担割合の</a:t>
            </a:r>
            <a:r>
              <a:rPr kumimoji="1" lang="en-US" altLang="ja-JP" dirty="0"/>
              <a:t>4</a:t>
            </a:r>
            <a:r>
              <a:rPr kumimoji="1" lang="ja-JP" altLang="en-US"/>
              <a:t>パターンの違いは確認する必要</a:t>
            </a:r>
            <a:endParaRPr kumimoji="1" lang="en-US" altLang="ja-JP" dirty="0"/>
          </a:p>
          <a:p>
            <a:r>
              <a:rPr kumimoji="1" lang="ja-JP" altLang="en-US"/>
              <a:t>・</a:t>
            </a:r>
            <a:r>
              <a:rPr kumimoji="1" lang="en-US" altLang="ja-JP" dirty="0"/>
              <a:t>GPU</a:t>
            </a:r>
            <a:r>
              <a:rPr kumimoji="1" lang="ja-JP" altLang="en-US"/>
              <a:t>メモリ以上を使うことはリモートホストで行う方が無難　</a:t>
            </a:r>
            <a:r>
              <a:rPr kumimoji="1" lang="en-US" altLang="ja-JP" dirty="0"/>
              <a:t>ex)</a:t>
            </a:r>
            <a:r>
              <a:rPr kumimoji="1" lang="ja-JP" altLang="en-US"/>
              <a:t>機械学習による検知</a:t>
            </a:r>
            <a:endParaRPr kumimoji="1" lang="en-US" altLang="ja-JP" dirty="0"/>
          </a:p>
          <a:p>
            <a:endParaRPr kumimoji="1" lang="en-US" altLang="ja-JP" dirty="0"/>
          </a:p>
          <a:p>
            <a:r>
              <a:rPr kumimoji="1" lang="ja-JP" altLang="en-US"/>
              <a:t>・監視対象システムでのオーバーヘッドについて</a:t>
            </a:r>
            <a:endParaRPr kumimoji="1" lang="en-US" altLang="ja-JP" dirty="0"/>
          </a:p>
          <a:p>
            <a:r>
              <a:rPr kumimoji="1" lang="ja-JP" altLang="en-US"/>
              <a:t>　</a:t>
            </a:r>
            <a:r>
              <a:rPr kumimoji="1" lang="en-US" altLang="ja-JP" dirty="0"/>
              <a:t>GRASS</a:t>
            </a:r>
            <a:r>
              <a:rPr kumimoji="1" lang="ja-JP" altLang="en-US"/>
              <a:t>では未確認、</a:t>
            </a:r>
            <a:r>
              <a:rPr kumimoji="1" lang="en-US" altLang="ja-JP" dirty="0"/>
              <a:t>GPUSentinel</a:t>
            </a:r>
            <a:r>
              <a:rPr kumimoji="1" lang="ja-JP" altLang="en-US"/>
              <a:t>では監視対象システムに与える影響を確認するため、</a:t>
            </a:r>
            <a:endParaRPr kumimoji="1" lang="en-US" altLang="ja-JP" dirty="0"/>
          </a:p>
          <a:p>
            <a:r>
              <a:rPr kumimoji="1" lang="ja-JP" altLang="en-US"/>
              <a:t>　</a:t>
            </a:r>
            <a:r>
              <a:rPr kumimoji="1" lang="en-US" altLang="ja-JP" dirty="0"/>
              <a:t>CPU</a:t>
            </a:r>
            <a:r>
              <a:rPr kumimoji="1" lang="ja-JP" altLang="en-US"/>
              <a:t>は</a:t>
            </a:r>
            <a:r>
              <a:rPr kumimoji="1" lang="en-US" altLang="ja-JP" dirty="0" err="1"/>
              <a:t>UnixBench</a:t>
            </a:r>
            <a:r>
              <a:rPr kumimoji="1" lang="ja-JP" altLang="en-US"/>
              <a:t>ベンチマークで、メモリは</a:t>
            </a:r>
            <a:r>
              <a:rPr kumimoji="1" lang="en-US" altLang="ja-JP" dirty="0"/>
              <a:t>STREAM</a:t>
            </a:r>
            <a:r>
              <a:rPr kumimoji="1" lang="ja-JP" altLang="en-US"/>
              <a:t>ベンチマークで実験を行っている</a:t>
            </a:r>
            <a:endParaRPr kumimoji="1" lang="en-US" altLang="ja-JP" dirty="0"/>
          </a:p>
          <a:p>
            <a:r>
              <a:rPr kumimoji="1" lang="en-US" altLang="ja-JP" dirty="0"/>
              <a:t>-CPU</a:t>
            </a:r>
            <a:r>
              <a:rPr kumimoji="1" lang="ja-JP" altLang="en-US"/>
              <a:t>：リアルタイム出力機構でホストプロセスが</a:t>
            </a:r>
            <a:r>
              <a:rPr kumimoji="1" lang="en-US" altLang="ja-JP" dirty="0"/>
              <a:t>1s</a:t>
            </a:r>
            <a:r>
              <a:rPr kumimoji="1" lang="ja-JP" altLang="en-US"/>
              <a:t>ごとにポーリングするため</a:t>
            </a:r>
            <a:r>
              <a:rPr kumimoji="1" lang="en-US" altLang="ja-JP" dirty="0"/>
              <a:t>0.5%</a:t>
            </a:r>
            <a:r>
              <a:rPr kumimoji="1" lang="ja-JP" altLang="en-US"/>
              <a:t>のオーバーヘッド　　　　</a:t>
            </a:r>
            <a:endParaRPr kumimoji="1" lang="en-US" altLang="ja-JP" dirty="0"/>
          </a:p>
          <a:p>
            <a:r>
              <a:rPr kumimoji="1" lang="ja-JP" altLang="en-US"/>
              <a:t>　　　　</a:t>
            </a:r>
            <a:r>
              <a:rPr kumimoji="1" lang="en-US" altLang="ja-JP" dirty="0"/>
              <a:t> </a:t>
            </a:r>
            <a:r>
              <a:rPr kumimoji="1" lang="ja-JP" altLang="en-US"/>
              <a:t>スレッド数を増やしても変化なし</a:t>
            </a:r>
            <a:endParaRPr kumimoji="1" lang="en-US" altLang="ja-JP" dirty="0"/>
          </a:p>
          <a:p>
            <a:r>
              <a:rPr kumimoji="1" lang="en-US" altLang="ja-JP" dirty="0"/>
              <a:t>-</a:t>
            </a:r>
            <a:r>
              <a:rPr kumimoji="1" lang="ja-JP" altLang="en-US"/>
              <a:t>メモリ：</a:t>
            </a:r>
            <a:r>
              <a:rPr kumimoji="1" lang="en-US" altLang="ja-JP" dirty="0"/>
              <a:t>GPUSentinel</a:t>
            </a:r>
            <a:r>
              <a:rPr kumimoji="1" lang="ja-JP" altLang="en-US"/>
              <a:t>では</a:t>
            </a:r>
            <a:r>
              <a:rPr kumimoji="1" lang="en-US" altLang="ja-JP" dirty="0"/>
              <a:t>3</a:t>
            </a:r>
            <a:r>
              <a:rPr kumimoji="1" lang="ja-JP" altLang="en-US"/>
              <a:t>スレッドであるため影響は確認されなかった</a:t>
            </a:r>
            <a:endParaRPr kumimoji="1" lang="en-US" altLang="ja-JP" dirty="0"/>
          </a:p>
          <a:p>
            <a:r>
              <a:rPr kumimoji="1" lang="ja-JP" altLang="en-US"/>
              <a:t>　　　　</a:t>
            </a:r>
            <a:r>
              <a:rPr kumimoji="1" lang="en-US" altLang="ja-JP" dirty="0"/>
              <a:t> </a:t>
            </a:r>
            <a:r>
              <a:rPr kumimoji="1" lang="ja-JP" altLang="en-US"/>
              <a:t>スレッド数が増大するほどメモリ帯域の圧迫の影響を受ける</a:t>
            </a:r>
            <a:endParaRPr kumimoji="1" lang="en-US" altLang="ja-JP" dirty="0"/>
          </a:p>
          <a:p>
            <a:r>
              <a:rPr kumimoji="1" lang="ja-JP" altLang="en-US"/>
              <a:t>　　　　</a:t>
            </a:r>
            <a:r>
              <a:rPr kumimoji="1" lang="en-US" altLang="ja-JP" dirty="0"/>
              <a:t> 1024</a:t>
            </a:r>
            <a:r>
              <a:rPr kumimoji="1" lang="ja-JP" altLang="en-US"/>
              <a:t>スレッドでは</a:t>
            </a:r>
            <a:r>
              <a:rPr kumimoji="1" lang="en-US" altLang="ja-JP" dirty="0"/>
              <a:t>20%</a:t>
            </a:r>
            <a:r>
              <a:rPr kumimoji="1" lang="ja-JP" altLang="en-US"/>
              <a:t>のオーバヘッド</a:t>
            </a:r>
            <a:endParaRPr kumimoji="1" lang="en-US" altLang="ja-JP" dirty="0"/>
          </a:p>
          <a:p>
            <a:endParaRPr kumimoji="1" lang="en-US" altLang="ja-JP" dirty="0"/>
          </a:p>
          <a:p>
            <a:endParaRPr kumimoji="1" lang="ja-JP" altLang="en-US"/>
          </a:p>
        </p:txBody>
      </p:sp>
      <p:sp>
        <p:nvSpPr>
          <p:cNvPr id="4" name="スライド番号プレースホルダー 3"/>
          <p:cNvSpPr>
            <a:spLocks noGrp="1"/>
          </p:cNvSpPr>
          <p:nvPr>
            <p:ph type="sldNum" sz="quarter" idx="5"/>
          </p:nvPr>
        </p:nvSpPr>
        <p:spPr/>
        <p:txBody>
          <a:bodyPr/>
          <a:lstStyle/>
          <a:p>
            <a:fld id="{91F1B9D0-55A2-ED4B-88D2-EABFA36E430D}" type="slidenum">
              <a:rPr kumimoji="1" lang="ja-JP" altLang="en-US" smtClean="0"/>
              <a:t>23</a:t>
            </a:fld>
            <a:endParaRPr kumimoji="1" lang="ja-JP" altLang="en-US"/>
          </a:p>
        </p:txBody>
      </p:sp>
    </p:spTree>
    <p:extLst>
      <p:ext uri="{BB962C8B-B14F-4D97-AF65-F5344CB8AC3E}">
        <p14:creationId xmlns:p14="http://schemas.microsoft.com/office/powerpoint/2010/main" val="253207688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altLang="ja-JP" dirty="0"/>
              <a:t>GPU</a:t>
            </a:r>
            <a:r>
              <a:rPr lang="ja-JP" altLang="en-US"/>
              <a:t>上で動作する</a:t>
            </a:r>
            <a:r>
              <a:rPr lang="en-US" altLang="ja-JP" dirty="0"/>
              <a:t>OS</a:t>
            </a:r>
            <a:r>
              <a:rPr lang="ja-JP" altLang="en-US"/>
              <a:t>監視システムは、</a:t>
            </a:r>
            <a:r>
              <a:rPr lang="en-US" altLang="ja-JP" dirty="0"/>
              <a:t>Linux</a:t>
            </a:r>
            <a:r>
              <a:rPr lang="ja-JP" altLang="en-US"/>
              <a:t>のカーネルモジュールのように</a:t>
            </a:r>
            <a:r>
              <a:rPr lang="en-US" altLang="ja-JP" dirty="0"/>
              <a:t>C</a:t>
            </a:r>
            <a:r>
              <a:rPr lang="ja-JP" altLang="en-US"/>
              <a:t>言語で記述することで、</a:t>
            </a:r>
            <a:r>
              <a:rPr lang="en-US" altLang="ja-JP" dirty="0"/>
              <a:t>Linux</a:t>
            </a:r>
            <a:r>
              <a:rPr lang="ja-JP" altLang="en-US"/>
              <a:t>のカーネルメモリから</a:t>
            </a:r>
            <a:r>
              <a:rPr lang="en-US" altLang="ja-JP" dirty="0"/>
              <a:t>SHFH</a:t>
            </a:r>
            <a:r>
              <a:rPr lang="ja-JP" altLang="en-US"/>
              <a:t>のメトリクス等を取得することができます。</a:t>
            </a:r>
            <a:endParaRPr lang="en-US" altLang="ja-JP" dirty="0"/>
          </a:p>
          <a:p>
            <a:pPr marL="0" marR="0" lvl="0" indent="0" algn="l" defTabSz="457200" rtl="0" eaLnBrk="1" fontAlgn="auto" latinLnBrk="0" hangingPunct="1">
              <a:lnSpc>
                <a:spcPct val="100000"/>
              </a:lnSpc>
              <a:spcBef>
                <a:spcPts val="0"/>
              </a:spcBef>
              <a:spcAft>
                <a:spcPts val="0"/>
              </a:spcAft>
              <a:buClrTx/>
              <a:buSzTx/>
              <a:buFontTx/>
              <a:buNone/>
              <a:tabLst/>
              <a:defRPr/>
            </a:pPr>
            <a:endParaRPr lang="en-US" altLang="ja-JP" dirty="0"/>
          </a:p>
          <a:p>
            <a:pPr marL="0" marR="0" lvl="0" indent="0" algn="l" defTabSz="457200" rtl="0" eaLnBrk="1" fontAlgn="auto" latinLnBrk="0" hangingPunct="1">
              <a:lnSpc>
                <a:spcPct val="100000"/>
              </a:lnSpc>
              <a:spcBef>
                <a:spcPts val="0"/>
              </a:spcBef>
              <a:spcAft>
                <a:spcPts val="0"/>
              </a:spcAft>
              <a:buClrTx/>
              <a:buSzTx/>
              <a:buFontTx/>
              <a:buNone/>
              <a:tabLst/>
              <a:defRPr/>
            </a:pPr>
            <a:r>
              <a:rPr lang="ja-JP" altLang="en-US"/>
              <a:t>しかし、</a:t>
            </a:r>
            <a:r>
              <a:rPr lang="en-US" altLang="ja-JP" dirty="0"/>
              <a:t>OS</a:t>
            </a:r>
            <a:r>
              <a:rPr lang="ja-JP" altLang="en-US"/>
              <a:t>データにアクセスしようとしても、</a:t>
            </a:r>
            <a:r>
              <a:rPr lang="en-US" altLang="ja-JP" dirty="0"/>
              <a:t>(*)</a:t>
            </a:r>
            <a:r>
              <a:rPr lang="ja-JP" altLang="en-US"/>
              <a:t>そのままの実装では</a:t>
            </a:r>
            <a:r>
              <a:rPr lang="en-US" altLang="ja-JP" dirty="0"/>
              <a:t>GPU</a:t>
            </a:r>
            <a:r>
              <a:rPr lang="ja-JP" altLang="en-US"/>
              <a:t>メモリにしかアクセスすることができません。</a:t>
            </a:r>
            <a:endParaRPr lang="en-US" altLang="ja-JP" dirty="0"/>
          </a:p>
          <a:p>
            <a:pPr marL="0" marR="0" lvl="0" indent="0" algn="l" defTabSz="457200" rtl="0" eaLnBrk="1" fontAlgn="auto" latinLnBrk="0" hangingPunct="1">
              <a:lnSpc>
                <a:spcPct val="100000"/>
              </a:lnSpc>
              <a:spcBef>
                <a:spcPts val="0"/>
              </a:spcBef>
              <a:spcAft>
                <a:spcPts val="0"/>
              </a:spcAft>
              <a:buClrTx/>
              <a:buSzTx/>
              <a:buFontTx/>
              <a:buNone/>
              <a:tabLst/>
              <a:defRPr/>
            </a:pPr>
            <a:r>
              <a:rPr lang="ja-JP" altLang="en-US"/>
              <a:t>そこで、</a:t>
            </a:r>
            <a:r>
              <a:rPr lang="en-US" altLang="ja-JP" dirty="0"/>
              <a:t>GPUSentinel</a:t>
            </a:r>
            <a:r>
              <a:rPr lang="ja-JP" altLang="en-US"/>
              <a:t>が提供する</a:t>
            </a:r>
            <a:r>
              <a:rPr lang="en-US" altLang="ja-JP" dirty="0" err="1"/>
              <a:t>LLView</a:t>
            </a:r>
            <a:r>
              <a:rPr lang="ja-JP" altLang="en-US"/>
              <a:t>を用いることで、</a:t>
            </a:r>
            <a:r>
              <a:rPr lang="en-US" altLang="ja-JP" dirty="0"/>
              <a:t>(*)OS</a:t>
            </a:r>
            <a:r>
              <a:rPr lang="ja-JP" altLang="en-US"/>
              <a:t>データにアクセスするコードをメインメモリへのアクセスに変換します。</a:t>
            </a:r>
            <a:endParaRPr lang="en-US" altLang="ja-JP" dirty="0"/>
          </a:p>
          <a:p>
            <a:endParaRPr lang="en-US" altLang="ja-JP" dirty="0"/>
          </a:p>
          <a:p>
            <a:r>
              <a:rPr lang="en-US" altLang="ja-JP" dirty="0"/>
              <a:t>------------------------------------------------------</a:t>
            </a:r>
          </a:p>
          <a:p>
            <a:endParaRPr lang="en-US" altLang="ja-JP" dirty="0"/>
          </a:p>
          <a:p>
            <a:r>
              <a:rPr lang="ja-JP" altLang="en-US" dirty="0"/>
              <a:t>・検知プログラムは</a:t>
            </a:r>
            <a:r>
              <a:rPr lang="en-US" altLang="ja-JP" dirty="0"/>
              <a:t>OS</a:t>
            </a:r>
            <a:r>
              <a:rPr lang="ja-JP" altLang="en-US" dirty="0"/>
              <a:t>データの仮想アドレスを</a:t>
            </a:r>
            <a:r>
              <a:rPr lang="en-US" altLang="ja-JP" dirty="0"/>
              <a:t>GPU</a:t>
            </a:r>
            <a:r>
              <a:rPr lang="ja-JP" altLang="en-US" dirty="0"/>
              <a:t>アドレスに変換する必要</a:t>
            </a:r>
            <a:endParaRPr lang="en-US" altLang="ja-JP" dirty="0"/>
          </a:p>
          <a:p>
            <a:r>
              <a:rPr lang="en-US" altLang="ja-JP" dirty="0"/>
              <a:t>OS</a:t>
            </a:r>
            <a:r>
              <a:rPr lang="ja-JP" altLang="en-US" dirty="0"/>
              <a:t>データの仮想アドレスの変換は冗長かつ煩雑</a:t>
            </a:r>
            <a:endParaRPr kumimoji="1" lang="en-US" altLang="ja-JP" dirty="0"/>
          </a:p>
          <a:p>
            <a:r>
              <a:rPr kumimoji="1" lang="ja-JP" altLang="en-US" dirty="0"/>
              <a:t>　</a:t>
            </a:r>
            <a:r>
              <a:rPr lang="ja-JP" altLang="en-US" dirty="0"/>
              <a:t>仮想アドレスを</a:t>
            </a:r>
            <a:r>
              <a:rPr lang="en-US" altLang="ja-JP" dirty="0"/>
              <a:t>GPU</a:t>
            </a:r>
            <a:r>
              <a:rPr lang="ja-JP" altLang="en-US" dirty="0"/>
              <a:t>アドレスに変換するためには，</a:t>
            </a:r>
            <a:r>
              <a:rPr lang="en-US" altLang="ja-JP" dirty="0"/>
              <a:t>OS</a:t>
            </a:r>
            <a:r>
              <a:rPr lang="ja-JP" altLang="en-US" dirty="0"/>
              <a:t>のページテーブルを用いて物理アドレスに変換する作業が必要</a:t>
            </a:r>
            <a:endParaRPr lang="en-US" altLang="ja-JP" dirty="0"/>
          </a:p>
          <a:p>
            <a:r>
              <a:rPr lang="en-US" altLang="ja-JP" dirty="0"/>
              <a:t>GPUSentinel</a:t>
            </a:r>
            <a:r>
              <a:rPr lang="ja-JP" altLang="en-US" dirty="0"/>
              <a:t>で提案されている</a:t>
            </a:r>
            <a:r>
              <a:rPr lang="en-US" altLang="ja-JP" dirty="0" err="1"/>
              <a:t>LLView</a:t>
            </a:r>
            <a:r>
              <a:rPr lang="ja-JP" altLang="en-US" dirty="0"/>
              <a:t>を使用</a:t>
            </a:r>
            <a:endParaRPr kumimoji="1" lang="en-US" altLang="ja-JP" dirty="0"/>
          </a:p>
          <a:p>
            <a:r>
              <a:rPr kumimoji="1" lang="ja-JP" altLang="en-US" dirty="0"/>
              <a:t>　</a:t>
            </a:r>
            <a:r>
              <a:rPr lang="en-US" altLang="ja-JP" dirty="0"/>
              <a:t>GPU</a:t>
            </a:r>
            <a:r>
              <a:rPr lang="ja-JP" altLang="en-US" dirty="0"/>
              <a:t>上のプログラムを</a:t>
            </a:r>
            <a:r>
              <a:rPr lang="en-US" altLang="ja-JP" dirty="0"/>
              <a:t>LLVM</a:t>
            </a:r>
            <a:r>
              <a:rPr lang="ja-JP" altLang="en-US" dirty="0"/>
              <a:t>を用いてコンパイルし，生成された中間表現を変換</a:t>
            </a:r>
            <a:endParaRPr lang="en-US" altLang="ja-JP" dirty="0"/>
          </a:p>
          <a:p>
            <a:r>
              <a:rPr lang="ja-JP" altLang="en-US" dirty="0"/>
              <a:t>　　</a:t>
            </a:r>
            <a:r>
              <a:rPr lang="en-US" altLang="ja-JP" dirty="0"/>
              <a:t>OS</a:t>
            </a:r>
            <a:r>
              <a:rPr lang="ja-JP" altLang="en-US" dirty="0"/>
              <a:t>の大域変数は対応する仮想アドレスに変換</a:t>
            </a:r>
            <a:endParaRPr lang="en-US" altLang="ja-JP" dirty="0"/>
          </a:p>
          <a:p>
            <a:pPr marL="0" marR="0" indent="0" algn="l" defTabSz="914400" rtl="0" eaLnBrk="1" fontAlgn="auto" latinLnBrk="0" hangingPunct="1">
              <a:lnSpc>
                <a:spcPct val="100000"/>
              </a:lnSpc>
              <a:spcBef>
                <a:spcPts val="0"/>
              </a:spcBef>
              <a:spcAft>
                <a:spcPts val="0"/>
              </a:spcAft>
              <a:buClrTx/>
              <a:buSzTx/>
              <a:buFontTx/>
              <a:buNone/>
              <a:tabLst/>
              <a:defRPr/>
            </a:pPr>
            <a:r>
              <a:rPr lang="ja-JP" altLang="en-US" dirty="0"/>
              <a:t>　　透過的なアドレス変換</a:t>
            </a:r>
            <a:r>
              <a:rPr lang="ja-JP" altLang="en-US"/>
              <a:t>を実現</a:t>
            </a:r>
            <a:endParaRPr lang="en-US" altLang="ja-JP" dirty="0"/>
          </a:p>
        </p:txBody>
      </p:sp>
      <p:sp>
        <p:nvSpPr>
          <p:cNvPr id="4" name="スライド番号プレースホルダー 3"/>
          <p:cNvSpPr>
            <a:spLocks noGrp="1"/>
          </p:cNvSpPr>
          <p:nvPr>
            <p:ph type="sldNum" sz="quarter" idx="10"/>
          </p:nvPr>
        </p:nvSpPr>
        <p:spPr/>
        <p:txBody>
          <a:bodyPr/>
          <a:lstStyle/>
          <a:p>
            <a:fld id="{0F4B3E6E-DA07-8E40-8D00-3D0BC20C7469}" type="slidenum">
              <a:rPr kumimoji="1" lang="ja-JP" altLang="en-US" smtClean="0"/>
              <a:t>24</a:t>
            </a:fld>
            <a:endParaRPr kumimoji="1" lang="ja-JP" altLang="en-US"/>
          </a:p>
        </p:txBody>
      </p:sp>
    </p:spTree>
    <p:extLst>
      <p:ext uri="{BB962C8B-B14F-4D97-AF65-F5344CB8AC3E}">
        <p14:creationId xmlns:p14="http://schemas.microsoft.com/office/powerpoint/2010/main" val="338451591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ja-JP" altLang="en-US"/>
              <a:t>また、</a:t>
            </a:r>
            <a:r>
              <a:rPr lang="en-US" altLang="ja-JP" dirty="0"/>
              <a:t>GRASS</a:t>
            </a:r>
            <a:r>
              <a:rPr lang="ja-JP" altLang="en-US"/>
              <a:t>では、</a:t>
            </a:r>
            <a:r>
              <a:rPr lang="en-US" altLang="ja-JP" dirty="0"/>
              <a:t>GPU</a:t>
            </a:r>
            <a:r>
              <a:rPr lang="ja-JP" altLang="en-US"/>
              <a:t>からメインメモリへのアクセスを可能にするために</a:t>
            </a:r>
            <a:r>
              <a:rPr lang="en-US" altLang="ja-JP" dirty="0"/>
              <a:t>GPUSentinel</a:t>
            </a:r>
            <a:r>
              <a:rPr lang="ja-JP" altLang="en-US"/>
              <a:t>が提供するメモリ管理機構を利用します。</a:t>
            </a:r>
            <a:endParaRPr lang="en-US" altLang="ja-JP" dirty="0"/>
          </a:p>
          <a:p>
            <a:endParaRPr lang="en-US" altLang="ja-JP" dirty="0"/>
          </a:p>
          <a:p>
            <a:r>
              <a:rPr lang="ja-JP" altLang="en-US"/>
              <a:t>まず、メインメモリをプロセスアドレス空間にマッピングしますが、そのままメインメモリをマッピングするとメモリ全体が使用中となり</a:t>
            </a:r>
            <a:r>
              <a:rPr lang="en-US" altLang="ja-JP" dirty="0"/>
              <a:t>OS</a:t>
            </a:r>
            <a:r>
              <a:rPr lang="ja-JP" altLang="en-US"/>
              <a:t>の動作が停止してしまいます。</a:t>
            </a:r>
            <a:endParaRPr lang="en-US" altLang="ja-JP" dirty="0"/>
          </a:p>
          <a:p>
            <a:r>
              <a:rPr lang="ja-JP" altLang="en-US"/>
              <a:t>そこで、専用デバイスファイルを用いてメインメモリ全体が使用中になるのを防止し、</a:t>
            </a:r>
            <a:r>
              <a:rPr lang="en-US" altLang="ja-JP" dirty="0"/>
              <a:t>(*)</a:t>
            </a:r>
            <a:r>
              <a:rPr lang="ja-JP" altLang="en-US"/>
              <a:t>メインメモリをプロセスアドレス空間にマッピングします。</a:t>
            </a:r>
            <a:endParaRPr lang="en-US" altLang="ja-JP" dirty="0"/>
          </a:p>
          <a:p>
            <a:endParaRPr lang="en-US" altLang="ja-JP" dirty="0"/>
          </a:p>
          <a:p>
            <a:r>
              <a:rPr lang="en-US" altLang="ja-JP" dirty="0"/>
              <a:t>(*)</a:t>
            </a:r>
            <a:r>
              <a:rPr lang="ja-JP" altLang="en-US"/>
              <a:t>次に、</a:t>
            </a:r>
            <a:r>
              <a:rPr lang="en-US" altLang="ja-JP" dirty="0"/>
              <a:t>CUDA</a:t>
            </a:r>
            <a:r>
              <a:rPr lang="ja-JP" altLang="en-US"/>
              <a:t>のマップトメモリ機能を用いることでメインメモリを</a:t>
            </a:r>
            <a:r>
              <a:rPr lang="en-US" altLang="ja-JP" dirty="0"/>
              <a:t>GPU</a:t>
            </a:r>
            <a:r>
              <a:rPr lang="ja-JP" altLang="en-US"/>
              <a:t>アドレス空間にマッピングし、</a:t>
            </a:r>
            <a:r>
              <a:rPr lang="en-US" altLang="ja-JP" dirty="0"/>
              <a:t>GPU</a:t>
            </a:r>
            <a:r>
              <a:rPr lang="ja-JP" altLang="en-US"/>
              <a:t>からメインメモリへのアクセスを可能にします。</a:t>
            </a:r>
            <a:endParaRPr lang="en-US" altLang="ja-JP" dirty="0"/>
          </a:p>
          <a:p>
            <a:endParaRPr lang="en-US" altLang="ja-JP" dirty="0"/>
          </a:p>
          <a:p>
            <a:r>
              <a:rPr lang="en-US" altLang="ja-JP" dirty="0"/>
              <a:t>------------------------------------------------------</a:t>
            </a:r>
          </a:p>
          <a:p>
            <a:endParaRPr lang="en-US" altLang="ja-JP" dirty="0"/>
          </a:p>
        </p:txBody>
      </p:sp>
      <p:sp>
        <p:nvSpPr>
          <p:cNvPr id="4" name="スライド番号プレースホルダー 3"/>
          <p:cNvSpPr>
            <a:spLocks noGrp="1"/>
          </p:cNvSpPr>
          <p:nvPr>
            <p:ph type="sldNum" sz="quarter" idx="10"/>
          </p:nvPr>
        </p:nvSpPr>
        <p:spPr/>
        <p:txBody>
          <a:bodyPr/>
          <a:lstStyle/>
          <a:p>
            <a:fld id="{0F4B3E6E-DA07-8E40-8D00-3D0BC20C7469}" type="slidenum">
              <a:rPr kumimoji="1" lang="ja-JP" altLang="en-US" smtClean="0"/>
              <a:t>25</a:t>
            </a:fld>
            <a:endParaRPr kumimoji="1" lang="ja-JP" altLang="en-US"/>
          </a:p>
        </p:txBody>
      </p:sp>
    </p:spTree>
    <p:extLst>
      <p:ext uri="{BB962C8B-B14F-4D97-AF65-F5344CB8AC3E}">
        <p14:creationId xmlns:p14="http://schemas.microsoft.com/office/powerpoint/2010/main" val="111025086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a:t>GRASS</a:t>
            </a:r>
            <a:r>
              <a:rPr kumimoji="1" lang="ja-JP" altLang="en-US"/>
              <a:t>では、</a:t>
            </a:r>
            <a:r>
              <a:rPr kumimoji="1" lang="en-US" altLang="ja-JP" dirty="0"/>
              <a:t>OS</a:t>
            </a:r>
            <a:r>
              <a:rPr kumimoji="1" lang="ja-JP" altLang="en-US"/>
              <a:t>に対する障害検知として、</a:t>
            </a:r>
            <a:r>
              <a:rPr kumimoji="1" lang="en-US" altLang="ja-JP" dirty="0"/>
              <a:t>GPUSentinel</a:t>
            </a:r>
            <a:r>
              <a:rPr kumimoji="1" lang="ja-JP" altLang="en-US"/>
              <a:t>で提案された</a:t>
            </a:r>
            <a:r>
              <a:rPr kumimoji="1" lang="en-US" altLang="ja-JP" dirty="0"/>
              <a:t>2</a:t>
            </a:r>
            <a:r>
              <a:rPr kumimoji="1" lang="ja-JP" altLang="en-US"/>
              <a:t>種類の障害検知および</a:t>
            </a:r>
            <a:r>
              <a:rPr kumimoji="1" lang="en-US" altLang="ja-JP" dirty="0"/>
              <a:t>SHFH</a:t>
            </a:r>
            <a:r>
              <a:rPr kumimoji="1" lang="ja-JP" altLang="en-US"/>
              <a:t>で提案された</a:t>
            </a:r>
            <a:r>
              <a:rPr kumimoji="1" lang="en-US" altLang="ja-JP" dirty="0"/>
              <a:t>6</a:t>
            </a:r>
            <a:r>
              <a:rPr kumimoji="1" lang="ja-JP" altLang="en-US"/>
              <a:t>種類の障害検知を実装しました。</a:t>
            </a:r>
            <a:endParaRPr kumimoji="1" lang="en-US" altLang="ja-JP" dirty="0"/>
          </a:p>
          <a:p>
            <a:endParaRPr kumimoji="1" lang="en-US" altLang="ja-JP" dirty="0"/>
          </a:p>
          <a:p>
            <a:r>
              <a:rPr kumimoji="1" lang="en-US" altLang="ja-JP" dirty="0"/>
              <a:t>GPUSentinel</a:t>
            </a:r>
            <a:r>
              <a:rPr kumimoji="1" lang="ja-JP" altLang="en-US"/>
              <a:t>による障害検知では、プロセスによる</a:t>
            </a:r>
            <a:r>
              <a:rPr kumimoji="1" lang="en-US" altLang="ja-JP" dirty="0"/>
              <a:t>CPU</a:t>
            </a:r>
            <a:r>
              <a:rPr kumimoji="1" lang="ja-JP" altLang="en-US"/>
              <a:t>高負荷やメモリリークを検知します。</a:t>
            </a:r>
            <a:endParaRPr kumimoji="1" lang="en-US" altLang="ja-JP" dirty="0"/>
          </a:p>
          <a:p>
            <a:r>
              <a:rPr kumimoji="1" lang="ja-JP" altLang="en-US"/>
              <a:t>具体的には、</a:t>
            </a:r>
            <a:r>
              <a:rPr kumimoji="1" lang="en-US" altLang="ja-JP" dirty="0"/>
              <a:t>CPU</a:t>
            </a:r>
            <a:r>
              <a:rPr kumimoji="1" lang="ja-JP" altLang="en-US"/>
              <a:t>使用率やメモリ使用率を用いることで障害を検知し、障害発生時には原因プロセスを特定します。</a:t>
            </a:r>
            <a:endParaRPr kumimoji="1" lang="en-US" altLang="ja-JP" dirty="0"/>
          </a:p>
          <a:p>
            <a:endParaRPr kumimoji="1" lang="en-US" altLang="ja-JP" dirty="0"/>
          </a:p>
          <a:p>
            <a:r>
              <a:rPr kumimoji="1" lang="en-US" altLang="ja-JP" dirty="0"/>
              <a:t>SHFH</a:t>
            </a:r>
            <a:r>
              <a:rPr kumimoji="1" lang="ja-JP" altLang="en-US"/>
              <a:t>による障害検知では、</a:t>
            </a:r>
            <a:r>
              <a:rPr kumimoji="1" lang="en-US" altLang="ja-JP" dirty="0"/>
              <a:t>SHFH</a:t>
            </a:r>
            <a:r>
              <a:rPr kumimoji="1" lang="ja-JP" altLang="en-US"/>
              <a:t>で提案された</a:t>
            </a:r>
            <a:r>
              <a:rPr kumimoji="1" lang="en-US" altLang="ja-JP" dirty="0"/>
              <a:t>9</a:t>
            </a:r>
            <a:r>
              <a:rPr kumimoji="1" lang="ja-JP" altLang="en-US"/>
              <a:t>つのメトリクスの内</a:t>
            </a:r>
            <a:r>
              <a:rPr kumimoji="1" lang="en-US" altLang="ja-JP" dirty="0"/>
              <a:t>5</a:t>
            </a:r>
            <a:r>
              <a:rPr kumimoji="1" lang="ja-JP" altLang="en-US"/>
              <a:t>つのメトリクスに加え、</a:t>
            </a:r>
            <a:r>
              <a:rPr kumimoji="1" lang="en-US" altLang="ja-JP" dirty="0"/>
              <a:t>CPU</a:t>
            </a:r>
            <a:r>
              <a:rPr kumimoji="1" lang="ja-JP" altLang="en-US"/>
              <a:t>の割り込みに関する指標として</a:t>
            </a:r>
            <a:r>
              <a:rPr lang="en-US" altLang="ja-JP" dirty="0" err="1">
                <a:solidFill>
                  <a:srgbClr val="FF0000"/>
                </a:solidFill>
              </a:rPr>
              <a:t>int</a:t>
            </a:r>
            <a:r>
              <a:rPr lang="ja-JP" altLang="en-US">
                <a:solidFill>
                  <a:srgbClr val="FF0000"/>
                </a:solidFill>
              </a:rPr>
              <a:t>、</a:t>
            </a:r>
            <a:r>
              <a:rPr kumimoji="1" lang="ja-JP" altLang="en-US"/>
              <a:t>プロセスの状態が</a:t>
            </a:r>
            <a:r>
              <a:rPr kumimoji="1" lang="en-US" altLang="ja-JP" sz="1200" u="none" strike="noStrike" kern="1200" dirty="0">
                <a:solidFill>
                  <a:schemeClr val="tx1"/>
                </a:solidFill>
                <a:effectLst/>
                <a:latin typeface="+mn-lt"/>
                <a:cs typeface="+mn-cs"/>
              </a:rPr>
              <a:t>TASK_UNINTERRUPTIBLE</a:t>
            </a:r>
            <a:r>
              <a:rPr kumimoji="1" lang="ja-JP" altLang="en-US" sz="1200" u="none" strike="noStrike" kern="1200">
                <a:solidFill>
                  <a:schemeClr val="tx1"/>
                </a:solidFill>
                <a:effectLst/>
                <a:latin typeface="+mn-lt"/>
                <a:cs typeface="+mn-cs"/>
              </a:rPr>
              <a:t>であるものの総数として</a:t>
            </a:r>
            <a:r>
              <a:rPr kumimoji="1" lang="en-US" altLang="ja-JP" sz="1200" u="none" strike="noStrike" kern="1200" dirty="0">
                <a:solidFill>
                  <a:schemeClr val="tx1"/>
                </a:solidFill>
                <a:effectLst/>
                <a:latin typeface="+mn-lt"/>
                <a:cs typeface="+mn-cs"/>
              </a:rPr>
              <a:t>sleep</a:t>
            </a:r>
            <a:r>
              <a:rPr kumimoji="1" lang="ja-JP" altLang="en-US" sz="1200" u="none" strike="noStrike" kern="1200">
                <a:solidFill>
                  <a:schemeClr val="tx1"/>
                </a:solidFill>
                <a:effectLst/>
                <a:latin typeface="+mn-lt"/>
                <a:cs typeface="+mn-cs"/>
              </a:rPr>
              <a:t>の</a:t>
            </a:r>
            <a:r>
              <a:rPr kumimoji="1" lang="en-US" altLang="ja-JP" sz="1200" u="none" strike="noStrike" kern="1200" dirty="0">
                <a:solidFill>
                  <a:schemeClr val="tx1"/>
                </a:solidFill>
                <a:effectLst/>
                <a:latin typeface="+mn-lt"/>
                <a:cs typeface="+mn-cs"/>
              </a:rPr>
              <a:t>2</a:t>
            </a:r>
            <a:r>
              <a:rPr kumimoji="1" lang="ja-JP" altLang="en-US" sz="1200" u="none" strike="noStrike" kern="1200">
                <a:solidFill>
                  <a:schemeClr val="tx1"/>
                </a:solidFill>
                <a:effectLst/>
                <a:latin typeface="+mn-lt"/>
                <a:cs typeface="+mn-cs"/>
              </a:rPr>
              <a:t>つを新たに定義し、</a:t>
            </a:r>
            <a:r>
              <a:rPr kumimoji="1" lang="ja-JP" altLang="en-US"/>
              <a:t>計</a:t>
            </a:r>
            <a:r>
              <a:rPr kumimoji="1" lang="en-US" altLang="ja-JP" dirty="0"/>
              <a:t>7</a:t>
            </a:r>
            <a:r>
              <a:rPr kumimoji="1" lang="ja-JP" altLang="en-US"/>
              <a:t>つのメトリクスを使用することで</a:t>
            </a:r>
            <a:r>
              <a:rPr kumimoji="1" lang="en-US" altLang="ja-JP" dirty="0"/>
              <a:t>6</a:t>
            </a:r>
            <a:r>
              <a:rPr kumimoji="1" lang="ja-JP" altLang="en-US"/>
              <a:t>種類の障害を検知します。</a:t>
            </a:r>
            <a:endParaRPr kumimoji="1" lang="en-US" altLang="ja-JP" dirty="0"/>
          </a:p>
          <a:p>
            <a:r>
              <a:rPr kumimoji="1" lang="ja-JP" altLang="en-US"/>
              <a:t>障害の内容および各障害の検知に使用するメトリクスは表の通りです。</a:t>
            </a:r>
            <a:endParaRPr kumimoji="1" lang="en-US" altLang="ja-JP" dirty="0"/>
          </a:p>
          <a:p>
            <a:r>
              <a:rPr kumimoji="1" lang="ja-JP" altLang="en-US"/>
              <a:t>障害は無限ループと無期限待機で大きく</a:t>
            </a:r>
            <a:r>
              <a:rPr kumimoji="1" lang="en-US" altLang="ja-JP" dirty="0"/>
              <a:t>2</a:t>
            </a:r>
            <a:r>
              <a:rPr kumimoji="1" lang="ja-JP" altLang="en-US"/>
              <a:t>つに分類され、無限ループでは割り込みとプリエンプションの可否によって</a:t>
            </a:r>
            <a:r>
              <a:rPr kumimoji="1" lang="en-US" altLang="ja-JP" dirty="0"/>
              <a:t>3</a:t>
            </a:r>
            <a:r>
              <a:rPr kumimoji="1" lang="ja-JP" altLang="en-US"/>
              <a:t>種類、無期限待機ではリソースの解放状況によって</a:t>
            </a:r>
            <a:r>
              <a:rPr kumimoji="1" lang="en-US" altLang="ja-JP" dirty="0"/>
              <a:t>3</a:t>
            </a:r>
            <a:r>
              <a:rPr kumimoji="1" lang="ja-JP" altLang="en-US"/>
              <a:t>種類に分類されています。</a:t>
            </a:r>
            <a:endParaRPr kumimoji="1" lang="en-US" altLang="ja-JP" dirty="0"/>
          </a:p>
          <a:p>
            <a:endParaRPr kumimoji="1" lang="en-US" altLang="ja-JP" dirty="0"/>
          </a:p>
          <a:p>
            <a:r>
              <a:rPr kumimoji="1" lang="en-US" altLang="ja-JP" dirty="0"/>
              <a:t>------------------------------------------------------</a:t>
            </a:r>
          </a:p>
          <a:p>
            <a:pPr marL="0" marR="0" lvl="0" indent="0" algn="l" defTabSz="457200" rtl="0" eaLnBrk="1" fontAlgn="auto" latinLnBrk="0" hangingPunct="1">
              <a:lnSpc>
                <a:spcPct val="100000"/>
              </a:lnSpc>
              <a:spcBef>
                <a:spcPts val="0"/>
              </a:spcBef>
              <a:spcAft>
                <a:spcPts val="0"/>
              </a:spcAft>
              <a:buClrTx/>
              <a:buSzTx/>
              <a:buFontTx/>
              <a:buNone/>
              <a:tabLst/>
              <a:defRPr/>
            </a:pPr>
            <a:r>
              <a:rPr lang="en-US" altLang="ja-JP" dirty="0" err="1">
                <a:solidFill>
                  <a:srgbClr val="FF0000"/>
                </a:solidFill>
              </a:rPr>
              <a:t>int</a:t>
            </a:r>
            <a:r>
              <a:rPr lang="en-US" altLang="ja-JP" dirty="0">
                <a:solidFill>
                  <a:srgbClr val="FF0000"/>
                </a:solidFill>
              </a:rPr>
              <a:t>: interrupt</a:t>
            </a:r>
            <a:r>
              <a:rPr lang="ja-JP" altLang="en-US">
                <a:solidFill>
                  <a:srgbClr val="FF0000"/>
                </a:solidFill>
              </a:rPr>
              <a:t> </a:t>
            </a:r>
            <a:r>
              <a:rPr lang="en-US" altLang="ja-JP" dirty="0">
                <a:solidFill>
                  <a:srgbClr val="FF0000"/>
                </a:solidFill>
              </a:rPr>
              <a:t>jiffies</a:t>
            </a:r>
          </a:p>
          <a:p>
            <a:pPr marL="0" marR="0" lvl="0" indent="0" algn="l" defTabSz="457200" rtl="0" eaLnBrk="1" fontAlgn="auto" latinLnBrk="0" hangingPunct="1">
              <a:lnSpc>
                <a:spcPct val="100000"/>
              </a:lnSpc>
              <a:spcBef>
                <a:spcPts val="0"/>
              </a:spcBef>
              <a:spcAft>
                <a:spcPts val="0"/>
              </a:spcAft>
              <a:buClrTx/>
              <a:buSzTx/>
              <a:buFontTx/>
              <a:buNone/>
              <a:tabLst/>
              <a:defRPr/>
            </a:pPr>
            <a:r>
              <a:rPr lang="en-US" altLang="ja-JP" dirty="0">
                <a:solidFill>
                  <a:srgbClr val="FF0000"/>
                </a:solidFill>
              </a:rPr>
              <a:t>sleep: uninterruptible sleep</a:t>
            </a:r>
            <a:endParaRPr kumimoji="1" lang="en-US" altLang="ja-JP" dirty="0"/>
          </a:p>
          <a:p>
            <a:r>
              <a:rPr kumimoji="1" lang="ja-JP" altLang="en-US" sz="1200" u="none" strike="noStrike" kern="1200">
                <a:solidFill>
                  <a:schemeClr val="tx1"/>
                </a:solidFill>
                <a:effectLst/>
                <a:latin typeface="+mn-lt"/>
                <a:cs typeface="+mn-cs"/>
              </a:rPr>
              <a:t>コンテキストスイッチ：複数のプロセスが</a:t>
            </a:r>
            <a:r>
              <a:rPr kumimoji="1" lang="en-US" altLang="ja-JP" sz="1200" u="none" strike="noStrike" kern="1200" dirty="0">
                <a:solidFill>
                  <a:schemeClr val="tx1"/>
                </a:solidFill>
                <a:effectLst/>
                <a:latin typeface="+mn-lt"/>
                <a:cs typeface="+mn-cs"/>
              </a:rPr>
              <a:t>1</a:t>
            </a:r>
            <a:r>
              <a:rPr kumimoji="1" lang="ja-JP" altLang="en-US" sz="1200" u="none" strike="noStrike" kern="1200">
                <a:solidFill>
                  <a:schemeClr val="tx1"/>
                </a:solidFill>
                <a:effectLst/>
                <a:latin typeface="+mn-lt"/>
                <a:cs typeface="+mn-cs"/>
              </a:rPr>
              <a:t>つの</a:t>
            </a:r>
            <a:r>
              <a:rPr kumimoji="1" lang="en-US" altLang="ja-JP" sz="1200" u="none" strike="noStrike" kern="1200" dirty="0">
                <a:solidFill>
                  <a:schemeClr val="tx1"/>
                </a:solidFill>
                <a:effectLst/>
                <a:latin typeface="+mn-lt"/>
                <a:cs typeface="+mn-cs"/>
              </a:rPr>
              <a:t>CPU</a:t>
            </a:r>
            <a:r>
              <a:rPr kumimoji="1" lang="ja-JP" altLang="en-US" sz="1200" u="none" strike="noStrike" kern="1200">
                <a:solidFill>
                  <a:schemeClr val="tx1"/>
                </a:solidFill>
                <a:effectLst/>
                <a:latin typeface="+mn-lt"/>
                <a:cs typeface="+mn-cs"/>
              </a:rPr>
              <a:t>を共有できるように、</a:t>
            </a:r>
            <a:r>
              <a:rPr kumimoji="1" lang="en-US" altLang="ja-JP" sz="1200" u="none" strike="noStrike" kern="1200" dirty="0">
                <a:solidFill>
                  <a:schemeClr val="tx1"/>
                </a:solidFill>
                <a:effectLst/>
                <a:latin typeface="+mn-lt"/>
                <a:cs typeface="+mn-cs"/>
              </a:rPr>
              <a:t>CPU</a:t>
            </a:r>
            <a:r>
              <a:rPr kumimoji="1" lang="ja-JP" altLang="en-US" sz="1200" u="none" strike="noStrike" kern="1200">
                <a:solidFill>
                  <a:schemeClr val="tx1"/>
                </a:solidFill>
                <a:effectLst/>
                <a:latin typeface="+mn-lt"/>
                <a:cs typeface="+mn-cs"/>
              </a:rPr>
              <a:t>の状態を保存したり復元したりする過程</a:t>
            </a:r>
            <a:endParaRPr kumimoji="1" lang="en-US" altLang="ja-JP" sz="1200" u="none" strike="noStrike" kern="1200" dirty="0">
              <a:solidFill>
                <a:schemeClr val="tx1"/>
              </a:solidFill>
              <a:effectLst/>
              <a:latin typeface="+mn-lt"/>
              <a:cs typeface="+mn-cs"/>
            </a:endParaRPr>
          </a:p>
          <a:p>
            <a:r>
              <a:rPr kumimoji="1" lang="ja-JP" altLang="en-US" sz="1200" u="none" strike="noStrike" kern="1200">
                <a:solidFill>
                  <a:schemeClr val="tx1"/>
                </a:solidFill>
                <a:effectLst/>
                <a:latin typeface="+mn-lt"/>
                <a:cs typeface="+mn-cs"/>
              </a:rPr>
              <a:t>ネットワークに関しては論文に書かれていなかった</a:t>
            </a:r>
            <a:endParaRPr kumimoji="1" lang="ja-JP" altLang="en-US"/>
          </a:p>
        </p:txBody>
      </p:sp>
      <p:sp>
        <p:nvSpPr>
          <p:cNvPr id="4" name="スライド番号プレースホルダー 3"/>
          <p:cNvSpPr>
            <a:spLocks noGrp="1"/>
          </p:cNvSpPr>
          <p:nvPr>
            <p:ph type="sldNum" sz="quarter" idx="5"/>
          </p:nvPr>
        </p:nvSpPr>
        <p:spPr/>
        <p:txBody>
          <a:bodyPr/>
          <a:lstStyle/>
          <a:p>
            <a:fld id="{0F4B3E6E-DA07-8E40-8D00-3D0BC20C7469}" type="slidenum">
              <a:rPr kumimoji="1" lang="ja-JP" altLang="en-US" smtClean="0"/>
              <a:t>26</a:t>
            </a:fld>
            <a:endParaRPr kumimoji="1" lang="ja-JP" altLang="en-US"/>
          </a:p>
        </p:txBody>
      </p:sp>
    </p:spTree>
    <p:extLst>
      <p:ext uri="{BB962C8B-B14F-4D97-AF65-F5344CB8AC3E}">
        <p14:creationId xmlns:p14="http://schemas.microsoft.com/office/powerpoint/2010/main" val="39836898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en-US" altLang="ja-JP" dirty="0"/>
              <a:t>2</a:t>
            </a:r>
            <a:r>
              <a:rPr kumimoji="1" lang="ja-JP" altLang="en-US"/>
              <a:t>つ目の実験として、</a:t>
            </a:r>
            <a:r>
              <a:rPr kumimoji="1" lang="ja-JP" altLang="en-US" sz="1200">
                <a:solidFill>
                  <a:srgbClr val="FF0000"/>
                </a:solidFill>
              </a:rPr>
              <a:t>プロセス情報を取得する時間を計測し、監視対象ホストおよびリモートホストに発生する負荷を確認しました。</a:t>
            </a:r>
            <a:endParaRPr kumimoji="1" lang="en-US" altLang="ja-JP" sz="1200" dirty="0">
              <a:solidFill>
                <a:srgbClr val="FF0000"/>
              </a:solidFill>
            </a:endParaRPr>
          </a:p>
          <a:p>
            <a:r>
              <a:rPr kumimoji="1" lang="ja-JP" altLang="en-US" sz="1200">
                <a:solidFill>
                  <a:srgbClr val="FF0000"/>
                </a:solidFill>
              </a:rPr>
              <a:t>具体的にはプロセス数のみを取得するコマンドとプロセスリストを取得するコマンドの</a:t>
            </a:r>
            <a:r>
              <a:rPr kumimoji="1" lang="en-US" altLang="ja-JP" sz="1200" dirty="0">
                <a:solidFill>
                  <a:srgbClr val="FF0000"/>
                </a:solidFill>
              </a:rPr>
              <a:t>2</a:t>
            </a:r>
            <a:r>
              <a:rPr kumimoji="1" lang="ja-JP" altLang="en-US" sz="1200">
                <a:solidFill>
                  <a:srgbClr val="FF0000"/>
                </a:solidFill>
              </a:rPr>
              <a:t>種類を実行し、取得時間への影響を確認しました。</a:t>
            </a:r>
            <a:endParaRPr kumimoji="1" lang="en-US" altLang="ja-JP" sz="1200" dirty="0">
              <a:solidFill>
                <a:srgbClr val="FF0000"/>
              </a:solidFill>
            </a:endParaRPr>
          </a:p>
          <a:p>
            <a:r>
              <a:rPr kumimoji="1" lang="ja-JP" altLang="en-US" sz="1200">
                <a:solidFill>
                  <a:srgbClr val="FF0000"/>
                </a:solidFill>
              </a:rPr>
              <a:t>なお、いずれの実行状態においてもプロセス数は</a:t>
            </a:r>
            <a:r>
              <a:rPr kumimoji="1" lang="en-US" altLang="ja-JP" sz="1200" dirty="0">
                <a:solidFill>
                  <a:srgbClr val="FF0000"/>
                </a:solidFill>
              </a:rPr>
              <a:t>155</a:t>
            </a:r>
            <a:r>
              <a:rPr kumimoji="1" lang="ja-JP" altLang="en-US" sz="1200">
                <a:solidFill>
                  <a:srgbClr val="FF0000"/>
                </a:solidFill>
              </a:rPr>
              <a:t>個に固定しています。</a:t>
            </a:r>
            <a:endParaRPr kumimoji="1" lang="en-US" altLang="ja-JP" sz="1200" dirty="0">
              <a:solidFill>
                <a:srgbClr val="FF0000"/>
              </a:solidFill>
            </a:endParaRPr>
          </a:p>
          <a:p>
            <a:endParaRPr kumimoji="1" lang="en-US" altLang="ja-JP" sz="1200" dirty="0">
              <a:solidFill>
                <a:srgbClr val="FF0000"/>
              </a:solidFill>
            </a:endParaRPr>
          </a:p>
          <a:p>
            <a:r>
              <a:rPr kumimoji="1" lang="ja-JP" altLang="en-US" sz="1200">
                <a:solidFill>
                  <a:srgbClr val="FF0000"/>
                </a:solidFill>
              </a:rPr>
              <a:t>実験結果は図のようになっており、図の</a:t>
            </a:r>
            <a:r>
              <a:rPr kumimoji="1" lang="en-US" altLang="ja-JP" sz="1200" dirty="0">
                <a:solidFill>
                  <a:srgbClr val="FF0000"/>
                </a:solidFill>
              </a:rPr>
              <a:t>Request</a:t>
            </a:r>
            <a:r>
              <a:rPr kumimoji="1" lang="ja-JP" altLang="en-US" sz="1200">
                <a:solidFill>
                  <a:srgbClr val="FF0000"/>
                </a:solidFill>
              </a:rPr>
              <a:t>および</a:t>
            </a:r>
            <a:r>
              <a:rPr kumimoji="1" lang="en-US" altLang="ja-JP" sz="1200" dirty="0">
                <a:solidFill>
                  <a:srgbClr val="FF0000"/>
                </a:solidFill>
              </a:rPr>
              <a:t>GPU</a:t>
            </a:r>
            <a:r>
              <a:rPr kumimoji="1" lang="ja-JP" altLang="en-US" sz="1200">
                <a:solidFill>
                  <a:srgbClr val="FF0000"/>
                </a:solidFill>
              </a:rPr>
              <a:t>は先ほどと同様、</a:t>
            </a:r>
            <a:r>
              <a:rPr kumimoji="1" lang="en-US" altLang="ja-JP" sz="1200" dirty="0">
                <a:solidFill>
                  <a:srgbClr val="FF0000"/>
                </a:solidFill>
              </a:rPr>
              <a:t>Receive</a:t>
            </a:r>
            <a:r>
              <a:rPr kumimoji="1" lang="ja-JP" altLang="en-US" sz="1200">
                <a:solidFill>
                  <a:srgbClr val="FF0000"/>
                </a:solidFill>
              </a:rPr>
              <a:t>は検知情報の取得時間を示しています。</a:t>
            </a:r>
            <a:endParaRPr kumimoji="1" lang="en-US" altLang="ja-JP" sz="1200" dirty="0">
              <a:solidFill>
                <a:srgbClr val="FF0000"/>
              </a:solidFill>
            </a:endParaRPr>
          </a:p>
          <a:p>
            <a:r>
              <a:rPr kumimoji="1" lang="ja-JP" altLang="en-US" sz="1200">
                <a:solidFill>
                  <a:srgbClr val="FF0000"/>
                </a:solidFill>
              </a:rPr>
              <a:t>この結果から、処理情報の増加は</a:t>
            </a:r>
            <a:r>
              <a:rPr kumimoji="1" lang="en-US" altLang="ja-JP" sz="1200" dirty="0">
                <a:solidFill>
                  <a:srgbClr val="FF0000"/>
                </a:solidFill>
              </a:rPr>
              <a:t>OS</a:t>
            </a:r>
            <a:r>
              <a:rPr kumimoji="1" lang="ja-JP" altLang="en-US" sz="1200">
                <a:solidFill>
                  <a:srgbClr val="FF0000"/>
                </a:solidFill>
              </a:rPr>
              <a:t>監視システムによる処理時間に大きな影響を与えず、リモート監視システムで情報を取得するために行う、</a:t>
            </a:r>
            <a:r>
              <a:rPr kumimoji="1" lang="en-US" altLang="ja-JP" sz="1200" dirty="0">
                <a:solidFill>
                  <a:srgbClr val="FF0000"/>
                </a:solidFill>
              </a:rPr>
              <a:t>RDMA Read</a:t>
            </a:r>
            <a:r>
              <a:rPr kumimoji="1" lang="ja-JP" altLang="en-US" sz="1200">
                <a:solidFill>
                  <a:srgbClr val="FF0000"/>
                </a:solidFill>
              </a:rPr>
              <a:t>にかかる時間の増加に繋がることがわかりました。</a:t>
            </a:r>
            <a:endParaRPr kumimoji="1" lang="en-US" altLang="ja-JP" sz="1200" dirty="0">
              <a:solidFill>
                <a:srgbClr val="FF0000"/>
              </a:solidFill>
            </a:endParaRPr>
          </a:p>
          <a:p>
            <a:endParaRPr kumimoji="1" lang="en-US" altLang="ja-JP" sz="1200" dirty="0">
              <a:solidFill>
                <a:srgbClr val="FF0000"/>
              </a:solidFill>
            </a:endParaRPr>
          </a:p>
          <a:p>
            <a:r>
              <a:rPr kumimoji="1" lang="en-US" altLang="ja-JP" sz="1200" dirty="0">
                <a:solidFill>
                  <a:srgbClr val="FF0000"/>
                </a:solidFill>
              </a:rPr>
              <a:t>------------------------------------------------------</a:t>
            </a:r>
            <a:endParaRPr kumimoji="1" lang="en-US" altLang="ja-JP" dirty="0"/>
          </a:p>
          <a:p>
            <a:r>
              <a:rPr kumimoji="1" lang="ja-JP" altLang="en-US"/>
              <a:t>プロセス数：</a:t>
            </a:r>
            <a:r>
              <a:rPr kumimoji="1" lang="en-US" altLang="ja-JP" dirty="0"/>
              <a:t>155</a:t>
            </a:r>
          </a:p>
          <a:p>
            <a:r>
              <a:rPr kumimoji="1" lang="en-US" altLang="ja-JP" dirty="0"/>
              <a:t>1μs</a:t>
            </a:r>
            <a:r>
              <a:rPr kumimoji="1" lang="ja-JP" altLang="en-US"/>
              <a:t>あたり約</a:t>
            </a:r>
            <a:r>
              <a:rPr kumimoji="1" lang="en-US" altLang="ja-JP" dirty="0"/>
              <a:t>15.9</a:t>
            </a:r>
            <a:r>
              <a:rPr kumimoji="1" lang="ja-JP" altLang="en-US"/>
              <a:t>個</a:t>
            </a:r>
            <a:endParaRPr kumimoji="1" lang="en-US" altLang="ja-JP" dirty="0"/>
          </a:p>
          <a:p>
            <a:endParaRPr kumimoji="1" lang="en-US" altLang="ja-JP" dirty="0"/>
          </a:p>
          <a:p>
            <a:r>
              <a:rPr kumimoji="1" lang="ja-JP" altLang="en-US"/>
              <a:t>ネットワーク性能（</a:t>
            </a:r>
            <a:r>
              <a:rPr kumimoji="1" lang="en-US" altLang="ja-JP" dirty="0" err="1"/>
              <a:t>iperf</a:t>
            </a:r>
            <a:r>
              <a:rPr kumimoji="1" lang="ja-JP" altLang="en-US"/>
              <a:t>）：</a:t>
            </a:r>
            <a:r>
              <a:rPr kumimoji="1" lang="en-US" altLang="ja-JP" dirty="0"/>
              <a:t>12.0Gb/s</a:t>
            </a:r>
          </a:p>
          <a:p>
            <a:r>
              <a:rPr kumimoji="1" lang="ja-JP" altLang="en-US" sz="1200" u="none" strike="noStrike" kern="1200">
                <a:solidFill>
                  <a:schemeClr val="tx1"/>
                </a:solidFill>
                <a:effectLst/>
                <a:latin typeface="+mn-lt"/>
                <a:cs typeface="+mn-cs"/>
              </a:rPr>
              <a:t>要求：</a:t>
            </a:r>
            <a:r>
              <a:rPr kumimoji="1" lang="hr-HR" altLang="ja-JP" sz="1200" u="none" strike="noStrike" kern="1200" dirty="0">
                <a:solidFill>
                  <a:schemeClr val="tx1"/>
                </a:solidFill>
                <a:effectLst/>
                <a:latin typeface="+mn-lt"/>
                <a:cs typeface="+mn-cs"/>
              </a:rPr>
              <a:t>840[</a:t>
            </a:r>
            <a:r>
              <a:rPr kumimoji="1" lang="en-US" altLang="ja-JP" sz="1200" u="none" strike="noStrike" kern="1200" dirty="0" err="1">
                <a:solidFill>
                  <a:schemeClr val="tx1"/>
                </a:solidFill>
                <a:effectLst/>
                <a:latin typeface="+mn-lt"/>
                <a:cs typeface="+mn-cs"/>
              </a:rPr>
              <a:t>μs</a:t>
            </a:r>
            <a:r>
              <a:rPr kumimoji="1" lang="hr-HR" altLang="ja-JP" sz="1200" u="none" strike="noStrike" kern="1200" dirty="0">
                <a:solidFill>
                  <a:schemeClr val="tx1"/>
                </a:solidFill>
                <a:effectLst/>
                <a:latin typeface="+mn-lt"/>
                <a:cs typeface="+mn-cs"/>
              </a:rPr>
              <a:t>]</a:t>
            </a:r>
            <a:r>
              <a:rPr kumimoji="1" lang="ja-JP" altLang="en-US" sz="1200" u="none" strike="noStrike" kern="1200">
                <a:solidFill>
                  <a:schemeClr val="tx1"/>
                </a:solidFill>
                <a:effectLst/>
                <a:latin typeface="+mn-lt"/>
                <a:cs typeface="+mn-cs"/>
              </a:rPr>
              <a:t>、取得：</a:t>
            </a:r>
            <a:r>
              <a:rPr kumimoji="1" lang="hr-HR" altLang="ja-JP" sz="1200" u="none" strike="noStrike" kern="1200" dirty="0">
                <a:solidFill>
                  <a:schemeClr val="tx1"/>
                </a:solidFill>
                <a:effectLst/>
                <a:latin typeface="+mn-lt"/>
                <a:cs typeface="+mn-cs"/>
              </a:rPr>
              <a:t>773[</a:t>
            </a:r>
            <a:r>
              <a:rPr kumimoji="1" lang="en-US" altLang="ja-JP" sz="1200" u="none" strike="noStrike" kern="1200" dirty="0" err="1">
                <a:solidFill>
                  <a:schemeClr val="tx1"/>
                </a:solidFill>
                <a:effectLst/>
                <a:latin typeface="+mn-lt"/>
                <a:cs typeface="+mn-cs"/>
              </a:rPr>
              <a:t>μs</a:t>
            </a:r>
            <a:r>
              <a:rPr kumimoji="1" lang="hr-HR" altLang="ja-JP" sz="1200" u="none" strike="noStrike" kern="1200" dirty="0">
                <a:solidFill>
                  <a:schemeClr val="tx1"/>
                </a:solidFill>
                <a:effectLst/>
                <a:latin typeface="+mn-lt"/>
                <a:cs typeface="+mn-cs"/>
              </a:rPr>
              <a:t>] = </a:t>
            </a:r>
            <a:r>
              <a:rPr kumimoji="1" lang="ja-JP" altLang="en-US" sz="1200" u="none" strike="noStrike" kern="1200">
                <a:solidFill>
                  <a:schemeClr val="tx1"/>
                </a:solidFill>
                <a:effectLst/>
                <a:latin typeface="+mn-lt"/>
                <a:cs typeface="+mn-cs"/>
              </a:rPr>
              <a:t>約</a:t>
            </a:r>
            <a:r>
              <a:rPr kumimoji="1" lang="en-US" altLang="ja-JP" sz="1200" u="none" strike="noStrike" kern="1200" dirty="0">
                <a:solidFill>
                  <a:schemeClr val="tx1"/>
                </a:solidFill>
                <a:effectLst/>
                <a:latin typeface="+mn-lt"/>
                <a:cs typeface="+mn-cs"/>
              </a:rPr>
              <a:t>800[</a:t>
            </a:r>
            <a:r>
              <a:rPr kumimoji="1" lang="en-US" altLang="ja-JP" sz="1200" u="none" strike="noStrike" kern="1200" dirty="0" err="1">
                <a:solidFill>
                  <a:schemeClr val="tx1"/>
                </a:solidFill>
                <a:effectLst/>
                <a:latin typeface="+mn-lt"/>
                <a:cs typeface="+mn-cs"/>
              </a:rPr>
              <a:t>μs</a:t>
            </a:r>
            <a:r>
              <a:rPr kumimoji="1" lang="en-US" altLang="ja-JP" sz="1200" u="none" strike="noStrike" kern="1200" dirty="0">
                <a:solidFill>
                  <a:schemeClr val="tx1"/>
                </a:solidFill>
                <a:effectLst/>
                <a:latin typeface="+mn-lt"/>
                <a:cs typeface="+mn-cs"/>
              </a:rPr>
              <a:t>]</a:t>
            </a:r>
            <a:endParaRPr kumimoji="1" lang="hr-HR" altLang="ja-JP" sz="1200" u="none" strike="noStrike" kern="1200" dirty="0">
              <a:solidFill>
                <a:schemeClr val="tx1"/>
              </a:solidFill>
              <a:effectLst/>
              <a:latin typeface="+mn-lt"/>
              <a:cs typeface="+mn-cs"/>
            </a:endParaRPr>
          </a:p>
          <a:p>
            <a:r>
              <a:rPr kumimoji="1" lang="hr-HR" altLang="ja-JP" sz="1200" u="none" strike="noStrike" kern="1200" dirty="0">
                <a:solidFill>
                  <a:schemeClr val="tx1"/>
                </a:solidFill>
                <a:effectLst/>
                <a:latin typeface="+mn-lt"/>
                <a:cs typeface="+mn-cs"/>
              </a:rPr>
              <a:t>1/0.0008=1250</a:t>
            </a:r>
            <a:r>
              <a:rPr kumimoji="1" lang="hr-HR" altLang="ja-JP" sz="1200" u="none" strike="noStrike" kern="1200" baseline="0" dirty="0">
                <a:solidFill>
                  <a:schemeClr val="tx1"/>
                </a:solidFill>
                <a:effectLst/>
                <a:latin typeface="+mn-lt"/>
                <a:cs typeface="+mn-cs"/>
              </a:rPr>
              <a:t> 1250/1024=1.22[GB/s] = 9.77Gb/s</a:t>
            </a:r>
            <a:endParaRPr kumimoji="1" lang="ja-JP" altLang="en-US"/>
          </a:p>
          <a:p>
            <a:endParaRPr kumimoji="1" lang="ja-JP" altLang="en-US"/>
          </a:p>
        </p:txBody>
      </p:sp>
      <p:sp>
        <p:nvSpPr>
          <p:cNvPr id="4" name="スライド番号プレースホルダー 3"/>
          <p:cNvSpPr>
            <a:spLocks noGrp="1"/>
          </p:cNvSpPr>
          <p:nvPr>
            <p:ph type="sldNum" sz="quarter" idx="5"/>
          </p:nvPr>
        </p:nvSpPr>
        <p:spPr/>
        <p:txBody>
          <a:bodyPr/>
          <a:lstStyle/>
          <a:p>
            <a:fld id="{0F4B3E6E-DA07-8E40-8D00-3D0BC20C7469}" type="slidenum">
              <a:rPr kumimoji="1" lang="ja-JP" altLang="en-US" smtClean="0"/>
              <a:t>27</a:t>
            </a:fld>
            <a:endParaRPr kumimoji="1" lang="ja-JP" altLang="en-US"/>
          </a:p>
        </p:txBody>
      </p:sp>
    </p:spTree>
    <p:extLst>
      <p:ext uri="{BB962C8B-B14F-4D97-AF65-F5344CB8AC3E}">
        <p14:creationId xmlns:p14="http://schemas.microsoft.com/office/powerpoint/2010/main" val="187446695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en-US" altLang="ja-JP" dirty="0"/>
              <a:t>3</a:t>
            </a:r>
            <a:r>
              <a:rPr kumimoji="1" lang="ja-JP" altLang="en-US"/>
              <a:t>つ目の実験として、起動直後の</a:t>
            </a:r>
            <a:r>
              <a:rPr kumimoji="1" lang="ja-JP" altLang="en-US" sz="1200">
                <a:solidFill>
                  <a:srgbClr val="FF0000"/>
                </a:solidFill>
              </a:rPr>
              <a:t>監視対象ホストにシステム障害を発生させ、リモートホストで障害が検知できることを検証しました。</a:t>
            </a:r>
            <a:endParaRPr kumimoji="1" lang="en-US" altLang="ja-JP" sz="1200" dirty="0">
              <a:solidFill>
                <a:srgbClr val="FF0000"/>
              </a:solidFill>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200">
                <a:solidFill>
                  <a:srgbClr val="FF0000"/>
                </a:solidFill>
              </a:rPr>
              <a:t>まず、プロセスレベルの障害として、全</a:t>
            </a:r>
            <a:r>
              <a:rPr kumimoji="1" lang="en-US" altLang="ja-JP" sz="1200" dirty="0">
                <a:solidFill>
                  <a:srgbClr val="FF0000"/>
                </a:solidFill>
              </a:rPr>
              <a:t>CPU</a:t>
            </a:r>
            <a:r>
              <a:rPr kumimoji="1" lang="ja-JP" altLang="en-US" sz="1200">
                <a:solidFill>
                  <a:srgbClr val="FF0000"/>
                </a:solidFill>
              </a:rPr>
              <a:t>を高負荷にするプロセスと大量のメモリを確保し続けるプロセスの</a:t>
            </a:r>
            <a:r>
              <a:rPr kumimoji="1" lang="en-US" altLang="ja-JP" sz="1200" dirty="0">
                <a:solidFill>
                  <a:srgbClr val="FF0000"/>
                </a:solidFill>
              </a:rPr>
              <a:t>2</a:t>
            </a:r>
            <a:r>
              <a:rPr kumimoji="1" lang="ja-JP" altLang="en-US" sz="1200">
                <a:solidFill>
                  <a:srgbClr val="FF0000"/>
                </a:solidFill>
              </a:rPr>
              <a:t>種類をそれぞれ実行し、</a:t>
            </a:r>
            <a:r>
              <a:rPr kumimoji="1" lang="en-US" altLang="ja-JP" sz="1200" dirty="0">
                <a:solidFill>
                  <a:srgbClr val="FF0000"/>
                </a:solidFill>
              </a:rPr>
              <a:t>GPUSentinel</a:t>
            </a:r>
            <a:r>
              <a:rPr kumimoji="1" lang="ja-JP" altLang="en-US" sz="1200">
                <a:solidFill>
                  <a:srgbClr val="FF0000"/>
                </a:solidFill>
              </a:rPr>
              <a:t>による対応した障害検知を用いることで検知できるかどうかを確認しました。</a:t>
            </a:r>
            <a:endParaRPr kumimoji="1" lang="en-US" altLang="ja-JP" sz="1200" dirty="0">
              <a:solidFill>
                <a:srgbClr val="FF0000"/>
              </a:solidFill>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200">
                <a:solidFill>
                  <a:srgbClr val="FF0000"/>
                </a:solidFill>
              </a:rPr>
              <a:t>なお、</a:t>
            </a:r>
            <a:r>
              <a:rPr kumimoji="1" lang="en-US" altLang="ja-JP" sz="1200" dirty="0">
                <a:solidFill>
                  <a:srgbClr val="FF0000"/>
                </a:solidFill>
              </a:rPr>
              <a:t>GPUSentinel</a:t>
            </a:r>
            <a:r>
              <a:rPr kumimoji="1" lang="ja-JP" altLang="en-US" sz="1200">
                <a:solidFill>
                  <a:srgbClr val="FF0000"/>
                </a:solidFill>
              </a:rPr>
              <a:t>の障害検知では、</a:t>
            </a:r>
            <a:r>
              <a:rPr kumimoji="1" lang="en-US" altLang="ja-JP" sz="1200" dirty="0">
                <a:solidFill>
                  <a:srgbClr val="FF0000"/>
                </a:solidFill>
              </a:rPr>
              <a:t>CPU</a:t>
            </a:r>
            <a:r>
              <a:rPr kumimoji="1" lang="ja-JP" altLang="en-US" sz="1200">
                <a:solidFill>
                  <a:srgbClr val="FF0000"/>
                </a:solidFill>
              </a:rPr>
              <a:t>使用率</a:t>
            </a:r>
            <a:r>
              <a:rPr kumimoji="1" lang="en-US" altLang="ja-JP" sz="1200" dirty="0">
                <a:solidFill>
                  <a:srgbClr val="FF0000"/>
                </a:solidFill>
              </a:rPr>
              <a:t>90%</a:t>
            </a:r>
            <a:r>
              <a:rPr kumimoji="1" lang="ja-JP" altLang="en-US" sz="1200">
                <a:solidFill>
                  <a:srgbClr val="FF0000"/>
                </a:solidFill>
              </a:rPr>
              <a:t>以上が</a:t>
            </a:r>
            <a:r>
              <a:rPr kumimoji="1" lang="en-US" altLang="ja-JP" sz="1200" dirty="0">
                <a:solidFill>
                  <a:srgbClr val="FF0000"/>
                </a:solidFill>
              </a:rPr>
              <a:t>5</a:t>
            </a:r>
            <a:r>
              <a:rPr kumimoji="1" lang="ja-JP" altLang="en-US" sz="1200">
                <a:solidFill>
                  <a:srgbClr val="FF0000"/>
                </a:solidFill>
              </a:rPr>
              <a:t>秒継続すると</a:t>
            </a:r>
            <a:r>
              <a:rPr kumimoji="1" lang="en-US" altLang="ja-JP" sz="1200" dirty="0">
                <a:solidFill>
                  <a:srgbClr val="FF0000"/>
                </a:solidFill>
              </a:rPr>
              <a:t>CPU</a:t>
            </a:r>
            <a:r>
              <a:rPr kumimoji="1" lang="ja-JP" altLang="en-US" sz="1200">
                <a:solidFill>
                  <a:srgbClr val="FF0000"/>
                </a:solidFill>
              </a:rPr>
              <a:t>高負荷と検知し、空きメモリ量および空きスワップ量が</a:t>
            </a:r>
            <a:r>
              <a:rPr kumimoji="1" lang="en-US" altLang="ja-JP" sz="1200" dirty="0">
                <a:solidFill>
                  <a:srgbClr val="FF0000"/>
                </a:solidFill>
              </a:rPr>
              <a:t>30%</a:t>
            </a:r>
            <a:r>
              <a:rPr kumimoji="1" lang="ja-JP" altLang="en-US" sz="1200">
                <a:solidFill>
                  <a:srgbClr val="FF0000"/>
                </a:solidFill>
              </a:rPr>
              <a:t>以下になるとメモリリークと検知します。</a:t>
            </a:r>
            <a:endParaRPr kumimoji="1" lang="en-US" altLang="ja-JP" sz="1200" dirty="0">
              <a:solidFill>
                <a:srgbClr val="FF0000"/>
              </a:solidFill>
            </a:endParaRPr>
          </a:p>
          <a:p>
            <a:endParaRPr kumimoji="1" lang="en-US" altLang="ja-JP" sz="1200" dirty="0">
              <a:solidFill>
                <a:srgbClr val="FF0000"/>
              </a:solidFill>
            </a:endParaRPr>
          </a:p>
          <a:p>
            <a:r>
              <a:rPr kumimoji="1" lang="ja-JP" altLang="en-US" sz="1200">
                <a:solidFill>
                  <a:srgbClr val="FF0000"/>
                </a:solidFill>
              </a:rPr>
              <a:t>実験の結果、リモートホストにおいて</a:t>
            </a:r>
            <a:r>
              <a:rPr kumimoji="1" lang="en-US" altLang="ja-JP" sz="1200" dirty="0">
                <a:solidFill>
                  <a:srgbClr val="FF0000"/>
                </a:solidFill>
              </a:rPr>
              <a:t>CPU</a:t>
            </a:r>
            <a:r>
              <a:rPr kumimoji="1" lang="ja-JP" altLang="en-US" sz="1200">
                <a:solidFill>
                  <a:srgbClr val="FF0000"/>
                </a:solidFill>
              </a:rPr>
              <a:t>高負荷は</a:t>
            </a:r>
            <a:r>
              <a:rPr kumimoji="1" lang="en-US" altLang="ja-JP" sz="1200" dirty="0">
                <a:solidFill>
                  <a:srgbClr val="FF0000"/>
                </a:solidFill>
              </a:rPr>
              <a:t>6.6</a:t>
            </a:r>
            <a:r>
              <a:rPr kumimoji="1" lang="ja-JP" altLang="en-US" sz="1200">
                <a:solidFill>
                  <a:srgbClr val="FF0000"/>
                </a:solidFill>
              </a:rPr>
              <a:t>秒、メモリリークは</a:t>
            </a:r>
            <a:r>
              <a:rPr kumimoji="1" lang="en-US" altLang="ja-JP" sz="1200" dirty="0">
                <a:solidFill>
                  <a:srgbClr val="FF0000"/>
                </a:solidFill>
              </a:rPr>
              <a:t>68.6</a:t>
            </a:r>
            <a:r>
              <a:rPr kumimoji="1" lang="ja-JP" altLang="en-US" sz="1200">
                <a:solidFill>
                  <a:srgbClr val="FF0000"/>
                </a:solidFill>
              </a:rPr>
              <a:t>秒で検知できることを確認しました。</a:t>
            </a:r>
            <a:endParaRPr kumimoji="1" lang="en-US" altLang="ja-JP" sz="1200" dirty="0">
              <a:solidFill>
                <a:srgbClr val="FF0000"/>
              </a:solidFill>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200" kern="1200">
                <a:solidFill>
                  <a:schemeClr val="tx1"/>
                </a:solidFill>
                <a:effectLst/>
                <a:latin typeface="+mn-lt"/>
                <a:cs typeface="+mn-cs"/>
              </a:rPr>
              <a:t>なお、メモリリークの検知に時間がかかったのは、スワップ領域を</a:t>
            </a:r>
            <a:r>
              <a:rPr kumimoji="1" lang="en-US" altLang="ja-JP" sz="1200" kern="1200" dirty="0">
                <a:solidFill>
                  <a:schemeClr val="tx1"/>
                </a:solidFill>
                <a:effectLst/>
                <a:latin typeface="+mn-lt"/>
                <a:cs typeface="+mn-cs"/>
              </a:rPr>
              <a:t>70%</a:t>
            </a:r>
            <a:r>
              <a:rPr kumimoji="1" lang="ja-JP" altLang="en-US" sz="1200" kern="1200">
                <a:solidFill>
                  <a:schemeClr val="tx1"/>
                </a:solidFill>
                <a:effectLst/>
                <a:latin typeface="+mn-lt"/>
                <a:cs typeface="+mn-cs"/>
              </a:rPr>
              <a:t>消費するのに時間がかかったためです。</a:t>
            </a:r>
            <a:r>
              <a:rPr kumimoji="1" lang="en-US" altLang="ja-JP" sz="1200" kern="1200" dirty="0">
                <a:solidFill>
                  <a:schemeClr val="tx1"/>
                </a:solidFill>
                <a:effectLst/>
                <a:latin typeface="+mn-lt"/>
                <a:cs typeface="+mn-cs"/>
              </a:rPr>
              <a:t> </a:t>
            </a:r>
            <a:endParaRPr lang="ja-JP" altLang="en-US"/>
          </a:p>
          <a:p>
            <a:r>
              <a:rPr kumimoji="1" lang="en-US" altLang="ja-JP" sz="1200" dirty="0">
                <a:solidFill>
                  <a:srgbClr val="FF0000"/>
                </a:solidFill>
              </a:rPr>
              <a:t>(*)</a:t>
            </a:r>
            <a:r>
              <a:rPr kumimoji="1" lang="ja-JP" altLang="en-US" sz="1200">
                <a:solidFill>
                  <a:srgbClr val="FF0000"/>
                </a:solidFill>
              </a:rPr>
              <a:t>また、いずれの障害においてもリモートホストで障害の原因となるプロセスを特定することができました。　（</a:t>
            </a:r>
            <a:r>
              <a:rPr kumimoji="1" lang="en-US" altLang="ja-JP" sz="1200" dirty="0">
                <a:solidFill>
                  <a:srgbClr val="FF0000"/>
                </a:solidFill>
              </a:rPr>
              <a:t>20:10</a:t>
            </a:r>
            <a:r>
              <a:rPr kumimoji="1" lang="ja-JP" altLang="en-US" sz="1200">
                <a:solidFill>
                  <a:srgbClr val="FF0000"/>
                </a:solidFill>
              </a:rPr>
              <a:t>）</a:t>
            </a:r>
            <a:endParaRPr kumimoji="1" lang="en-US" altLang="ja-JP" sz="1200" dirty="0">
              <a:solidFill>
                <a:srgbClr val="FF0000"/>
              </a:solidFill>
            </a:endParaRPr>
          </a:p>
          <a:p>
            <a:endParaRPr kumimoji="1" lang="en-US" altLang="ja-JP" sz="1200" dirty="0">
              <a:solidFill>
                <a:srgbClr val="FF0000"/>
              </a:solidFill>
            </a:endParaRPr>
          </a:p>
          <a:p>
            <a:r>
              <a:rPr kumimoji="1" lang="en-US" altLang="ja-JP" sz="1200" dirty="0">
                <a:solidFill>
                  <a:srgbClr val="FF0000"/>
                </a:solidFill>
              </a:rPr>
              <a:t>------------------------------------------------------</a:t>
            </a:r>
            <a:endParaRPr kumimoji="1" lang="en-US" altLang="ja-JP" dirty="0"/>
          </a:p>
          <a:p>
            <a:endParaRPr kumimoji="1" lang="en-US" altLang="ja-JP" sz="1200" dirty="0">
              <a:solidFill>
                <a:srgbClr val="FF0000"/>
              </a:solidFill>
            </a:endParaRPr>
          </a:p>
        </p:txBody>
      </p:sp>
      <p:sp>
        <p:nvSpPr>
          <p:cNvPr id="4" name="スライド番号プレースホルダー 3"/>
          <p:cNvSpPr>
            <a:spLocks noGrp="1"/>
          </p:cNvSpPr>
          <p:nvPr>
            <p:ph type="sldNum" sz="quarter" idx="10"/>
          </p:nvPr>
        </p:nvSpPr>
        <p:spPr/>
        <p:txBody>
          <a:bodyPr/>
          <a:lstStyle/>
          <a:p>
            <a:fld id="{0F4B3E6E-DA07-8E40-8D00-3D0BC20C7469}" type="slidenum">
              <a:rPr kumimoji="1" lang="ja-JP" altLang="en-US" smtClean="0"/>
              <a:t>28</a:t>
            </a:fld>
            <a:endParaRPr kumimoji="1" lang="ja-JP" altLang="en-US"/>
          </a:p>
        </p:txBody>
      </p:sp>
    </p:spTree>
    <p:extLst>
      <p:ext uri="{BB962C8B-B14F-4D97-AF65-F5344CB8AC3E}">
        <p14:creationId xmlns:p14="http://schemas.microsoft.com/office/powerpoint/2010/main" val="385468526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200" kern="1200">
                <a:solidFill>
                  <a:schemeClr val="tx1"/>
                </a:solidFill>
                <a:effectLst/>
                <a:latin typeface="+mn-lt"/>
                <a:cs typeface="+mn-cs"/>
              </a:rPr>
              <a:t>システム障害を検知するために、これまで、ブラックボックス監視およびホワイトボックス監視による様々な検知手法が用いられてきました。</a:t>
            </a:r>
            <a:endParaRPr lang="ja-JP" altLang="en-US"/>
          </a:p>
          <a:p>
            <a:endParaRPr kumimoji="1" lang="en-US" altLang="ja-JP" dirty="0"/>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200" kern="1200">
                <a:solidFill>
                  <a:schemeClr val="tx1"/>
                </a:solidFill>
                <a:effectLst/>
                <a:latin typeface="+mn-lt"/>
                <a:cs typeface="+mn-cs"/>
              </a:rPr>
              <a:t>ブラックボックス監視とは、ハートビートを代表例とした、外部の監視システムを用いて</a:t>
            </a:r>
            <a:r>
              <a:rPr kumimoji="1" lang="en-US" altLang="ja-JP" sz="1200" kern="1200" dirty="0">
                <a:solidFill>
                  <a:schemeClr val="tx1"/>
                </a:solidFill>
                <a:effectLst/>
                <a:latin typeface="+mn-lt"/>
                <a:cs typeface="+mn-cs"/>
              </a:rPr>
              <a:t>ping</a:t>
            </a:r>
            <a:r>
              <a:rPr kumimoji="1" lang="ja-JP" altLang="en-US" sz="1200" kern="1200">
                <a:solidFill>
                  <a:schemeClr val="tx1"/>
                </a:solidFill>
                <a:effectLst/>
                <a:latin typeface="+mn-lt"/>
                <a:cs typeface="+mn-cs"/>
              </a:rPr>
              <a:t>コマンドやサービスへの接続を行うことで監視対象ホストの状態やサービスを監視する手法であり、システム障害の影響を受けることなく監視することが可能です。</a:t>
            </a:r>
            <a:endParaRPr kumimoji="1" lang="en-US" altLang="ja-JP" sz="1200" kern="1200" dirty="0">
              <a:solidFill>
                <a:schemeClr val="tx1"/>
              </a:solidFill>
              <a:effectLst/>
              <a:latin typeface="+mn-lt"/>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200" kern="1200">
                <a:solidFill>
                  <a:schemeClr val="tx1"/>
                </a:solidFill>
                <a:effectLst/>
                <a:latin typeface="+mn-lt"/>
                <a:cs typeface="+mn-cs"/>
              </a:rPr>
              <a:t>しかし、ブラックボックス監視ではシステム内部の情報にアクセスできないため、</a:t>
            </a:r>
            <a:r>
              <a:rPr kumimoji="1" lang="en-US" altLang="ja-JP" sz="1200" kern="1200" dirty="0">
                <a:solidFill>
                  <a:schemeClr val="tx1"/>
                </a:solidFill>
                <a:effectLst/>
                <a:latin typeface="+mn-lt"/>
                <a:cs typeface="+mn-cs"/>
              </a:rPr>
              <a:t>(*)</a:t>
            </a:r>
            <a:r>
              <a:rPr kumimoji="1" lang="ja-JP" altLang="en-US" sz="1200" kern="1200">
                <a:solidFill>
                  <a:schemeClr val="tx1"/>
                </a:solidFill>
                <a:effectLst/>
                <a:latin typeface="+mn-lt"/>
                <a:cs typeface="+mn-cs"/>
              </a:rPr>
              <a:t>障害が発生しても</a:t>
            </a:r>
            <a:r>
              <a:rPr kumimoji="1" lang="en-US" altLang="ja-JP" sz="1200" kern="1200" dirty="0">
                <a:solidFill>
                  <a:schemeClr val="tx1"/>
                </a:solidFill>
                <a:effectLst/>
                <a:latin typeface="+mn-lt"/>
                <a:cs typeface="+mn-cs"/>
              </a:rPr>
              <a:t>(*)</a:t>
            </a:r>
            <a:r>
              <a:rPr kumimoji="1" lang="ja-JP" altLang="en-US" sz="1200" kern="1200">
                <a:solidFill>
                  <a:schemeClr val="tx1"/>
                </a:solidFill>
                <a:effectLst/>
                <a:latin typeface="+mn-lt"/>
                <a:cs typeface="+mn-cs"/>
              </a:rPr>
              <a:t>監視システムは詳細な情報を取得できず、障害の原因を特定することが困難です。</a:t>
            </a:r>
            <a:endParaRPr kumimoji="1" lang="en-US" altLang="ja-JP" sz="1200" kern="1200" dirty="0">
              <a:solidFill>
                <a:schemeClr val="tx1"/>
              </a:solidFill>
              <a:effectLst/>
              <a:latin typeface="+mn-lt"/>
              <a:cs typeface="+mn-cs"/>
            </a:endParaRPr>
          </a:p>
          <a:p>
            <a:endParaRPr kumimoji="1" lang="en-US" altLang="ja-JP" dirty="0"/>
          </a:p>
          <a:p>
            <a:pPr marL="0" marR="0" lvl="0" indent="0" algn="l" defTabSz="457200" rtl="0" eaLnBrk="1" fontAlgn="auto" latinLnBrk="0" hangingPunct="1">
              <a:lnSpc>
                <a:spcPct val="100000"/>
              </a:lnSpc>
              <a:spcBef>
                <a:spcPts val="0"/>
              </a:spcBef>
              <a:spcAft>
                <a:spcPts val="0"/>
              </a:spcAft>
              <a:buClrTx/>
              <a:buSzTx/>
              <a:buFontTx/>
              <a:buNone/>
              <a:tabLst/>
              <a:defRPr/>
            </a:pPr>
            <a:r>
              <a:rPr kumimoji="1" lang="en-US" altLang="ja-JP" sz="1200" kern="1200" dirty="0">
                <a:solidFill>
                  <a:schemeClr val="tx1"/>
                </a:solidFill>
                <a:effectLst/>
                <a:latin typeface="+mn-lt"/>
                <a:cs typeface="+mn-cs"/>
              </a:rPr>
              <a:t>(*)</a:t>
            </a:r>
            <a:r>
              <a:rPr kumimoji="1" lang="ja-JP" altLang="en-US" sz="1200" kern="1200">
                <a:solidFill>
                  <a:schemeClr val="tx1"/>
                </a:solidFill>
                <a:effectLst/>
                <a:latin typeface="+mn-lt"/>
                <a:cs typeface="+mn-cs"/>
              </a:rPr>
              <a:t>一方で、ホワイトボックス監視とは、監視対象ホスト内部の監視システムを用いてホストの状態を監視する手法であり、システム内部の情報にアクセスすることで、詳細な情報に基づいた監視を行うことが可能です。</a:t>
            </a:r>
            <a:endParaRPr kumimoji="1" lang="en-US" altLang="ja-JP" sz="1200" kern="1200" dirty="0">
              <a:solidFill>
                <a:schemeClr val="tx1"/>
              </a:solidFill>
              <a:effectLst/>
              <a:latin typeface="+mn-lt"/>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200" kern="1200">
                <a:solidFill>
                  <a:schemeClr val="tx1"/>
                </a:solidFill>
                <a:effectLst/>
                <a:latin typeface="+mn-lt"/>
                <a:cs typeface="+mn-cs"/>
              </a:rPr>
              <a:t>しかし、ホワイトボックス監視では監視システムが異常の影響を大きく受けてしまいます。</a:t>
            </a:r>
            <a:endParaRPr kumimoji="1" lang="en-US" altLang="ja-JP" sz="1200" kern="1200" dirty="0">
              <a:solidFill>
                <a:schemeClr val="tx1"/>
              </a:solidFill>
              <a:effectLst/>
              <a:latin typeface="+mn-lt"/>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200" kern="1200">
                <a:solidFill>
                  <a:schemeClr val="tx1"/>
                </a:solidFill>
                <a:effectLst/>
                <a:latin typeface="+mn-lt"/>
                <a:cs typeface="+mn-cs"/>
              </a:rPr>
              <a:t>例えば、</a:t>
            </a:r>
            <a:r>
              <a:rPr kumimoji="1" lang="en-US" altLang="ja-JP" sz="1200" kern="1200" dirty="0">
                <a:solidFill>
                  <a:schemeClr val="tx1"/>
                </a:solidFill>
                <a:effectLst/>
                <a:latin typeface="+mn-lt"/>
                <a:cs typeface="+mn-cs"/>
              </a:rPr>
              <a:t>(*)OS</a:t>
            </a:r>
            <a:r>
              <a:rPr kumimoji="1" lang="ja-JP" altLang="en-US" sz="1200" kern="1200">
                <a:solidFill>
                  <a:schemeClr val="tx1"/>
                </a:solidFill>
                <a:effectLst/>
                <a:latin typeface="+mn-lt"/>
                <a:cs typeface="+mn-cs"/>
              </a:rPr>
              <a:t>に障害が発生してしまうと</a:t>
            </a:r>
            <a:r>
              <a:rPr kumimoji="1" lang="en-US" altLang="ja-JP" sz="1200" kern="1200" dirty="0">
                <a:solidFill>
                  <a:schemeClr val="tx1"/>
                </a:solidFill>
                <a:effectLst/>
                <a:latin typeface="+mn-lt"/>
                <a:cs typeface="+mn-cs"/>
              </a:rPr>
              <a:t>(*)</a:t>
            </a:r>
            <a:r>
              <a:rPr kumimoji="1" lang="ja-JP" altLang="en-US" sz="1200" kern="1200">
                <a:solidFill>
                  <a:schemeClr val="tx1"/>
                </a:solidFill>
                <a:effectLst/>
                <a:latin typeface="+mn-lt"/>
                <a:cs typeface="+mn-cs"/>
              </a:rPr>
              <a:t>監視システムも停止してしまい、監視が継続出来なくなります。　</a:t>
            </a:r>
            <a:r>
              <a:rPr kumimoji="1" lang="ja-JP" altLang="en-US"/>
              <a:t>（</a:t>
            </a:r>
            <a:r>
              <a:rPr kumimoji="1" lang="en-US" altLang="ja-JP" dirty="0"/>
              <a:t>2:05</a:t>
            </a:r>
            <a:r>
              <a:rPr kumimoji="1" lang="ja-JP" altLang="en-US"/>
              <a:t>）</a:t>
            </a:r>
            <a:endParaRPr kumimoji="1" lang="en-US" altLang="ja-JP" sz="1200" kern="1200" dirty="0">
              <a:solidFill>
                <a:schemeClr val="tx1"/>
              </a:solidFill>
              <a:effectLst/>
              <a:latin typeface="+mn-lt"/>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1" lang="en-US" altLang="ja-JP" sz="1200" kern="1200" dirty="0">
              <a:solidFill>
                <a:schemeClr val="tx1"/>
              </a:solidFill>
              <a:effectLst/>
              <a:latin typeface="+mn-lt"/>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en-US" altLang="ja-JP" dirty="0"/>
              <a:t>------------------------------------------------------</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1" lang="en-US" altLang="ja-JP" sz="1200" kern="1200" dirty="0">
              <a:solidFill>
                <a:schemeClr val="tx1"/>
              </a:solidFill>
              <a:effectLst/>
              <a:latin typeface="+mn-lt"/>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1" lang="en-US" altLang="ja-JP" sz="1200" kern="1200" dirty="0">
              <a:solidFill>
                <a:schemeClr val="tx1"/>
              </a:solidFill>
              <a:effectLst/>
              <a:latin typeface="+mn-lt"/>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1" lang="en-US" altLang="ja-JP" sz="1200" kern="1200" dirty="0">
              <a:solidFill>
                <a:schemeClr val="tx1"/>
              </a:solidFill>
              <a:effectLst/>
              <a:latin typeface="+mn-lt"/>
              <a:cs typeface="+mn-cs"/>
            </a:endParaRPr>
          </a:p>
        </p:txBody>
      </p:sp>
      <p:sp>
        <p:nvSpPr>
          <p:cNvPr id="4" name="スライド番号プレースホルダー 3"/>
          <p:cNvSpPr>
            <a:spLocks noGrp="1"/>
          </p:cNvSpPr>
          <p:nvPr>
            <p:ph type="sldNum" sz="quarter" idx="5"/>
          </p:nvPr>
        </p:nvSpPr>
        <p:spPr/>
        <p:txBody>
          <a:bodyPr/>
          <a:lstStyle/>
          <a:p>
            <a:fld id="{91F1B9D0-55A2-ED4B-88D2-EABFA36E430D}" type="slidenum">
              <a:rPr kumimoji="1" lang="ja-JP" altLang="en-US" smtClean="0"/>
              <a:t>3</a:t>
            </a:fld>
            <a:endParaRPr kumimoji="1" lang="ja-JP" altLang="en-US"/>
          </a:p>
        </p:txBody>
      </p:sp>
    </p:spTree>
    <p:extLst>
      <p:ext uri="{BB962C8B-B14F-4D97-AF65-F5344CB8AC3E}">
        <p14:creationId xmlns:p14="http://schemas.microsoft.com/office/powerpoint/2010/main" val="189419755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43000" y="685800"/>
            <a:ext cx="4572000" cy="3429000"/>
          </a:xfrm>
        </p:spPr>
      </p:sp>
      <p:sp>
        <p:nvSpPr>
          <p:cNvPr id="3" name="ノート プレースホルダー 2"/>
          <p:cNvSpPr>
            <a:spLocks noGrp="1"/>
          </p:cNvSpPr>
          <p:nvPr>
            <p:ph type="body" idx="1"/>
          </p:nvPr>
        </p:nvSpPr>
        <p:spPr/>
        <p:txBody>
          <a:bodyPr/>
          <a:lstStyle/>
          <a:p>
            <a:r>
              <a:rPr kumimoji="1" lang="ja-JP" altLang="en-US"/>
              <a:t>そこで、監視対象ホストに搭載されている</a:t>
            </a:r>
            <a:r>
              <a:rPr kumimoji="1" lang="en-US" altLang="ja-JP" dirty="0"/>
              <a:t>GPU</a:t>
            </a:r>
            <a:r>
              <a:rPr kumimoji="1" lang="ja-JP" altLang="en-US"/>
              <a:t>を用いた高信頼なホワイトボックス監視である</a:t>
            </a:r>
            <a:r>
              <a:rPr kumimoji="1" lang="en-US" altLang="ja-JP" dirty="0"/>
              <a:t>GPUSentinel</a:t>
            </a:r>
            <a:r>
              <a:rPr kumimoji="1" lang="ja-JP" altLang="en-US"/>
              <a:t>が提案</a:t>
            </a:r>
            <a:r>
              <a:rPr kumimoji="1" lang="ja-JP" altLang="en-US" dirty="0"/>
              <a:t>されています。</a:t>
            </a:r>
            <a:endParaRPr kumimoji="1" lang="en-US" altLang="ja-JP" dirty="0"/>
          </a:p>
          <a:p>
            <a:endParaRPr kumimoji="1" lang="en-US" altLang="ja-JP" dirty="0"/>
          </a:p>
          <a:p>
            <a:r>
              <a:rPr kumimoji="1" lang="en-US" altLang="ja-JP" dirty="0"/>
              <a:t>GPU</a:t>
            </a:r>
            <a:r>
              <a:rPr kumimoji="1" lang="ja-JP" altLang="en-US"/>
              <a:t>を用いることで、高信頼・高性能・汎用性の</a:t>
            </a:r>
            <a:r>
              <a:rPr kumimoji="1" lang="en-US" altLang="ja-JP" dirty="0"/>
              <a:t>3</a:t>
            </a:r>
            <a:r>
              <a:rPr kumimoji="1" lang="ja-JP" altLang="en-US"/>
              <a:t>つを満たすことができます。</a:t>
            </a:r>
            <a:endParaRPr kumimoji="1" lang="en-US" altLang="ja-JP" dirty="0"/>
          </a:p>
          <a:p>
            <a:pPr marL="0" marR="0" lvl="0" indent="0" algn="l" defTabSz="457200" rtl="0" eaLnBrk="1" fontAlgn="auto" latinLnBrk="0" hangingPunct="1">
              <a:lnSpc>
                <a:spcPct val="100000"/>
              </a:lnSpc>
              <a:spcBef>
                <a:spcPts val="0"/>
              </a:spcBef>
              <a:spcAft>
                <a:spcPts val="0"/>
              </a:spcAft>
              <a:buClrTx/>
              <a:buSzTx/>
              <a:buFontTx/>
              <a:buNone/>
              <a:tabLst/>
              <a:defRPr/>
            </a:pPr>
            <a:r>
              <a:rPr kumimoji="1" lang="en-US" altLang="ja-JP" sz="1200" kern="1200" dirty="0">
                <a:solidFill>
                  <a:schemeClr val="tx1"/>
                </a:solidFill>
                <a:effectLst/>
                <a:latin typeface="+mn-lt"/>
                <a:cs typeface="+mn-cs"/>
              </a:rPr>
              <a:t>GPU</a:t>
            </a:r>
            <a:r>
              <a:rPr kumimoji="1" lang="ja-JP" altLang="en-US" sz="1200" kern="1200">
                <a:solidFill>
                  <a:schemeClr val="tx1"/>
                </a:solidFill>
                <a:effectLst/>
                <a:latin typeface="+mn-lt"/>
                <a:cs typeface="+mn-cs"/>
              </a:rPr>
              <a:t>は</a:t>
            </a:r>
            <a:r>
              <a:rPr kumimoji="1" lang="en-US" altLang="ja-JP" sz="1200" kern="1200" dirty="0">
                <a:solidFill>
                  <a:schemeClr val="tx1"/>
                </a:solidFill>
                <a:effectLst/>
                <a:latin typeface="+mn-lt"/>
                <a:cs typeface="+mn-cs"/>
              </a:rPr>
              <a:t>OS</a:t>
            </a:r>
            <a:r>
              <a:rPr kumimoji="1" lang="ja-JP" altLang="en-US" sz="1200" kern="1200">
                <a:solidFill>
                  <a:schemeClr val="tx1"/>
                </a:solidFill>
                <a:effectLst/>
                <a:latin typeface="+mn-lt"/>
                <a:cs typeface="+mn-cs"/>
              </a:rPr>
              <a:t>が動作する</a:t>
            </a:r>
            <a:r>
              <a:rPr kumimoji="1" lang="en-US" altLang="ja-JP" sz="1200" kern="1200" dirty="0">
                <a:solidFill>
                  <a:schemeClr val="tx1"/>
                </a:solidFill>
                <a:effectLst/>
                <a:latin typeface="+mn-lt"/>
                <a:cs typeface="+mn-cs"/>
              </a:rPr>
              <a:t>CPU</a:t>
            </a:r>
            <a:r>
              <a:rPr kumimoji="1" lang="ja-JP" altLang="en-US" sz="1200" kern="1200">
                <a:solidFill>
                  <a:schemeClr val="tx1"/>
                </a:solidFill>
                <a:effectLst/>
                <a:latin typeface="+mn-lt"/>
                <a:cs typeface="+mn-cs"/>
              </a:rPr>
              <a:t>やメインメモリから物理的に隔離されており、</a:t>
            </a:r>
            <a:r>
              <a:rPr kumimoji="1" lang="en-US" altLang="ja-JP" sz="1200" kern="1200" dirty="0">
                <a:solidFill>
                  <a:schemeClr val="tx1"/>
                </a:solidFill>
                <a:effectLst/>
                <a:latin typeface="+mn-lt"/>
                <a:cs typeface="+mn-cs"/>
              </a:rPr>
              <a:t>OS</a:t>
            </a:r>
            <a:r>
              <a:rPr kumimoji="1" lang="ja-JP" altLang="en-US" sz="1200" kern="1200">
                <a:solidFill>
                  <a:schemeClr val="tx1"/>
                </a:solidFill>
                <a:effectLst/>
                <a:latin typeface="+mn-lt"/>
                <a:cs typeface="+mn-cs"/>
              </a:rPr>
              <a:t>の障害による影響を受けにくいため、障害検知の信頼性は高いといえます。</a:t>
            </a:r>
            <a:endParaRPr kumimoji="1" lang="en-US" altLang="ja-JP" sz="1200" kern="1200" dirty="0">
              <a:solidFill>
                <a:schemeClr val="tx1"/>
              </a:solidFill>
              <a:effectLst/>
              <a:latin typeface="+mn-lt"/>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200" kern="1200">
                <a:solidFill>
                  <a:schemeClr val="tx1"/>
                </a:solidFill>
                <a:effectLst/>
                <a:latin typeface="+mn-lt"/>
                <a:cs typeface="+mn-cs"/>
              </a:rPr>
              <a:t>また、</a:t>
            </a:r>
            <a:r>
              <a:rPr kumimoji="1" lang="en-US" altLang="ja-JP" sz="1200" kern="1200" dirty="0">
                <a:solidFill>
                  <a:schemeClr val="tx1"/>
                </a:solidFill>
                <a:effectLst/>
                <a:latin typeface="+mn-lt"/>
                <a:cs typeface="+mn-cs"/>
              </a:rPr>
              <a:t>GPU</a:t>
            </a:r>
            <a:r>
              <a:rPr kumimoji="1" lang="ja-JP" altLang="en-US" sz="1200" kern="1200">
                <a:solidFill>
                  <a:schemeClr val="tx1"/>
                </a:solidFill>
                <a:effectLst/>
                <a:latin typeface="+mn-lt"/>
                <a:cs typeface="+mn-cs"/>
              </a:rPr>
              <a:t>は多数の演算コアを有しており、それらを用いることで複数の監視システムを並列に動作させることができます。</a:t>
            </a:r>
            <a:endParaRPr kumimoji="1" lang="en-US" altLang="ja-JP" sz="1200" kern="1200" dirty="0">
              <a:solidFill>
                <a:schemeClr val="tx1"/>
              </a:solidFill>
              <a:effectLst/>
              <a:latin typeface="+mn-lt"/>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200" kern="1200">
                <a:solidFill>
                  <a:schemeClr val="tx1"/>
                </a:solidFill>
                <a:effectLst/>
                <a:latin typeface="+mn-lt"/>
                <a:cs typeface="+mn-cs"/>
              </a:rPr>
              <a:t>それぞれの監視システムで実行される検知処理を並列化することで高速化も可能です。</a:t>
            </a:r>
            <a:endParaRPr kumimoji="1" lang="en-US" altLang="ja-JP" sz="1200" kern="1200" dirty="0">
              <a:solidFill>
                <a:schemeClr val="tx1"/>
              </a:solidFill>
              <a:effectLst/>
              <a:latin typeface="+mn-lt"/>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200" kern="1200">
                <a:solidFill>
                  <a:schemeClr val="tx1"/>
                </a:solidFill>
                <a:effectLst/>
                <a:latin typeface="+mn-lt"/>
                <a:cs typeface="+mn-cs"/>
              </a:rPr>
              <a:t>加えて、</a:t>
            </a:r>
            <a:r>
              <a:rPr kumimoji="1" lang="en-US" altLang="ja-JP" sz="1200" kern="1200" dirty="0">
                <a:solidFill>
                  <a:schemeClr val="tx1"/>
                </a:solidFill>
                <a:effectLst/>
                <a:latin typeface="+mn-lt"/>
                <a:cs typeface="+mn-cs"/>
              </a:rPr>
              <a:t>GPU</a:t>
            </a:r>
            <a:r>
              <a:rPr kumimoji="1" lang="ja-JP" altLang="en-US" sz="1200" kern="1200">
                <a:solidFill>
                  <a:schemeClr val="tx1"/>
                </a:solidFill>
                <a:effectLst/>
                <a:latin typeface="+mn-lt"/>
                <a:cs typeface="+mn-cs"/>
              </a:rPr>
              <a:t>は多くの計算機に標準的に搭載されている汎用ハードウェアであり、</a:t>
            </a:r>
            <a:r>
              <a:rPr kumimoji="1" lang="en-US" altLang="ja-JP" sz="1200" kern="1200" dirty="0">
                <a:solidFill>
                  <a:schemeClr val="tx1"/>
                </a:solidFill>
                <a:effectLst/>
                <a:latin typeface="+mn-lt"/>
                <a:cs typeface="+mn-cs"/>
              </a:rPr>
              <a:t>GPUSentinel</a:t>
            </a:r>
            <a:r>
              <a:rPr kumimoji="1" lang="ja-JP" altLang="en-US" sz="1200" kern="1200">
                <a:solidFill>
                  <a:schemeClr val="tx1"/>
                </a:solidFill>
                <a:effectLst/>
                <a:latin typeface="+mn-lt"/>
                <a:cs typeface="+mn-cs"/>
              </a:rPr>
              <a:t>のために専用で用いる</a:t>
            </a:r>
            <a:r>
              <a:rPr kumimoji="1" lang="en-US" altLang="ja-JP" sz="1200" kern="1200" dirty="0">
                <a:solidFill>
                  <a:schemeClr val="tx1"/>
                </a:solidFill>
                <a:effectLst/>
                <a:latin typeface="+mn-lt"/>
                <a:cs typeface="+mn-cs"/>
              </a:rPr>
              <a:t>GPU</a:t>
            </a:r>
            <a:r>
              <a:rPr kumimoji="1" lang="ja-JP" altLang="en-US" sz="1200" kern="1200">
                <a:solidFill>
                  <a:schemeClr val="tx1"/>
                </a:solidFill>
                <a:effectLst/>
                <a:latin typeface="+mn-lt"/>
                <a:cs typeface="+mn-cs"/>
              </a:rPr>
              <a:t>を調達することが容易です。</a:t>
            </a:r>
            <a:r>
              <a:rPr kumimoji="1" lang="en-US" altLang="ja-JP" sz="1200" kern="1200" dirty="0">
                <a:solidFill>
                  <a:schemeClr val="tx1"/>
                </a:solidFill>
                <a:effectLst/>
                <a:latin typeface="+mn-lt"/>
                <a:cs typeface="+mn-cs"/>
              </a:rPr>
              <a:t> </a:t>
            </a:r>
            <a:endParaRPr lang="ja-JP" altLang="en-US"/>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a:t>（</a:t>
            </a:r>
            <a:r>
              <a:rPr kumimoji="1" lang="en-US" altLang="ja-JP" dirty="0"/>
              <a:t>3:00</a:t>
            </a:r>
            <a:r>
              <a:rPr kumimoji="1" lang="ja-JP" altLang="en-US"/>
              <a:t>）</a:t>
            </a:r>
            <a:endParaRPr kumimoji="1" lang="en-US" altLang="ja-JP" dirty="0"/>
          </a:p>
          <a:p>
            <a:r>
              <a:rPr kumimoji="1" lang="en-US" altLang="ja-JP" dirty="0"/>
              <a:t>------------------------------------------------------</a:t>
            </a:r>
          </a:p>
        </p:txBody>
      </p:sp>
      <p:sp>
        <p:nvSpPr>
          <p:cNvPr id="4" name="スライド番号プレースホルダー 3"/>
          <p:cNvSpPr>
            <a:spLocks noGrp="1"/>
          </p:cNvSpPr>
          <p:nvPr>
            <p:ph type="sldNum" sz="quarter" idx="10"/>
          </p:nvPr>
        </p:nvSpPr>
        <p:spPr/>
        <p:txBody>
          <a:bodyPr/>
          <a:lstStyle/>
          <a:p>
            <a:fld id="{0F4B3E6E-DA07-8E40-8D00-3D0BC20C7469}" type="slidenum">
              <a:rPr kumimoji="1" lang="ja-JP" altLang="en-US" smtClean="0"/>
              <a:t>4</a:t>
            </a:fld>
            <a:endParaRPr kumimoji="1" lang="ja-JP" altLang="en-US"/>
          </a:p>
        </p:txBody>
      </p:sp>
    </p:spTree>
    <p:extLst>
      <p:ext uri="{BB962C8B-B14F-4D97-AF65-F5344CB8AC3E}">
        <p14:creationId xmlns:p14="http://schemas.microsoft.com/office/powerpoint/2010/main" val="240777036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a:t>GPUSentinel</a:t>
            </a:r>
            <a:r>
              <a:rPr kumimoji="1" lang="ja-JP" altLang="en-US"/>
              <a:t>のシステム構成は図のようになっています。</a:t>
            </a:r>
            <a:endParaRPr kumimoji="1" lang="en-US" altLang="ja-JP" dirty="0"/>
          </a:p>
          <a:p>
            <a:endParaRPr kumimoji="1" lang="en-US" altLang="ja-JP" dirty="0"/>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a:t>監視対象ホストの</a:t>
            </a:r>
            <a:r>
              <a:rPr kumimoji="1" lang="en-US" altLang="ja-JP" dirty="0"/>
              <a:t>GPU</a:t>
            </a:r>
            <a:r>
              <a:rPr kumimoji="1" lang="ja-JP" altLang="en-US"/>
              <a:t>上で監視システムを実行することで</a:t>
            </a:r>
            <a:r>
              <a:rPr kumimoji="1" lang="en-US" altLang="ja-JP" dirty="0"/>
              <a:t>OS</a:t>
            </a:r>
            <a:r>
              <a:rPr kumimoji="1" lang="ja-JP" altLang="en-US"/>
              <a:t>の障害を検知します。</a:t>
            </a:r>
            <a:endParaRPr kumimoji="1" lang="en-US" altLang="ja-JP" dirty="0"/>
          </a:p>
          <a:p>
            <a:r>
              <a:rPr kumimoji="1" lang="en-US" altLang="ja-JP" dirty="0"/>
              <a:t>GPUSentinel</a:t>
            </a:r>
            <a:r>
              <a:rPr kumimoji="1" lang="ja-JP" altLang="en-US"/>
              <a:t>では、</a:t>
            </a:r>
            <a:r>
              <a:rPr kumimoji="1" lang="en-US" altLang="ja-JP" dirty="0"/>
              <a:t>GPU</a:t>
            </a:r>
            <a:r>
              <a:rPr kumimoji="1" lang="ja-JP" altLang="en-US"/>
              <a:t>からメインメモリ全体にアクセスする機構を提供しています。</a:t>
            </a:r>
            <a:endParaRPr kumimoji="1" lang="en-US" altLang="ja-JP" dirty="0"/>
          </a:p>
          <a:p>
            <a:r>
              <a:rPr kumimoji="1" lang="ja-JP" altLang="en-US"/>
              <a:t>監視システムは</a:t>
            </a:r>
            <a:r>
              <a:rPr kumimoji="1" lang="en-US" altLang="ja-JP" dirty="0"/>
              <a:t>GPU</a:t>
            </a:r>
            <a:r>
              <a:rPr kumimoji="1" lang="ja-JP" altLang="en-US" dirty="0"/>
              <a:t>を占有して自律的に動作し</a:t>
            </a:r>
            <a:r>
              <a:rPr kumimoji="1" lang="ja-JP" altLang="en-US"/>
              <a:t>、</a:t>
            </a:r>
            <a:r>
              <a:rPr kumimoji="1" lang="en-US" altLang="ja-JP" dirty="0"/>
              <a:t>(*)</a:t>
            </a:r>
            <a:r>
              <a:rPr kumimoji="1" lang="ja-JP" altLang="en-US"/>
              <a:t>この機構を利用してメインメモリ上</a:t>
            </a:r>
            <a:r>
              <a:rPr kumimoji="1" lang="ja-JP" altLang="en-US" dirty="0"/>
              <a:t>の</a:t>
            </a:r>
            <a:r>
              <a:rPr kumimoji="1" lang="en-US" altLang="ja-JP" dirty="0"/>
              <a:t>OS</a:t>
            </a:r>
            <a:r>
              <a:rPr kumimoji="1" lang="ja-JP" altLang="en-US" dirty="0"/>
              <a:t>データを解析すること</a:t>
            </a:r>
            <a:r>
              <a:rPr kumimoji="1" lang="ja-JP" altLang="en-US"/>
              <a:t>によって障害を</a:t>
            </a:r>
            <a:r>
              <a:rPr kumimoji="1" lang="ja-JP" altLang="en-US" dirty="0"/>
              <a:t>検知</a:t>
            </a:r>
            <a:r>
              <a:rPr kumimoji="1" lang="ja-JP" altLang="en-US"/>
              <a:t>します。</a:t>
            </a:r>
            <a:endParaRPr kumimoji="1" lang="en-US" altLang="ja-JP" dirty="0"/>
          </a:p>
          <a:p>
            <a:endParaRPr kumimoji="1" lang="en-US" altLang="ja-JP" dirty="0"/>
          </a:p>
          <a:p>
            <a:r>
              <a:rPr kumimoji="1" lang="en-US" altLang="ja-JP" dirty="0"/>
              <a:t>GPUSentinel</a:t>
            </a:r>
            <a:r>
              <a:rPr kumimoji="1" lang="ja-JP" altLang="en-US"/>
              <a:t>では、</a:t>
            </a:r>
            <a:r>
              <a:rPr kumimoji="1" lang="en-US" altLang="ja-JP" dirty="0"/>
              <a:t>(*)</a:t>
            </a:r>
            <a:r>
              <a:rPr kumimoji="1" lang="ja-JP" altLang="en-US"/>
              <a:t>障害情報をビデオメモリに書き込むことで画面に出力します。</a:t>
            </a:r>
            <a:endParaRPr kumimoji="1" lang="en-US" altLang="ja-JP" dirty="0"/>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200" kern="1200">
                <a:solidFill>
                  <a:schemeClr val="tx1"/>
                </a:solidFill>
                <a:effectLst/>
                <a:latin typeface="+mn-lt"/>
                <a:cs typeface="+mn-cs"/>
              </a:rPr>
              <a:t>画面に出力された内容は、</a:t>
            </a:r>
            <a:r>
              <a:rPr kumimoji="1" lang="en-US" altLang="ja-JP" sz="1200" kern="1200" dirty="0">
                <a:solidFill>
                  <a:schemeClr val="tx1"/>
                </a:solidFill>
                <a:effectLst/>
                <a:latin typeface="+mn-lt"/>
                <a:cs typeface="+mn-cs"/>
              </a:rPr>
              <a:t>IPMI</a:t>
            </a:r>
            <a:r>
              <a:rPr kumimoji="1" lang="ja-JP" altLang="en-US" sz="1200" kern="1200">
                <a:solidFill>
                  <a:schemeClr val="tx1"/>
                </a:solidFill>
                <a:effectLst/>
                <a:latin typeface="+mn-lt"/>
                <a:cs typeface="+mn-cs"/>
              </a:rPr>
              <a:t>のリモートコンソール機能や</a:t>
            </a:r>
            <a:r>
              <a:rPr kumimoji="1" lang="en-US" altLang="ja-JP" sz="1200" kern="1200" dirty="0">
                <a:solidFill>
                  <a:schemeClr val="tx1"/>
                </a:solidFill>
                <a:effectLst/>
                <a:latin typeface="+mn-lt"/>
                <a:cs typeface="+mn-cs"/>
              </a:rPr>
              <a:t>KVM</a:t>
            </a:r>
            <a:r>
              <a:rPr kumimoji="1" lang="ja-JP" altLang="en-US" sz="1200" kern="1200">
                <a:solidFill>
                  <a:schemeClr val="tx1"/>
                </a:solidFill>
                <a:effectLst/>
                <a:latin typeface="+mn-lt"/>
                <a:cs typeface="+mn-cs"/>
              </a:rPr>
              <a:t>スイッチを用いることでネットワーク経由で取得することができます。</a:t>
            </a:r>
            <a:endParaRPr kumimoji="1" lang="en-US" altLang="ja-JP" sz="1200" kern="1200" dirty="0">
              <a:solidFill>
                <a:schemeClr val="tx1"/>
              </a:solidFill>
              <a:effectLst/>
              <a:latin typeface="+mn-lt"/>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a:t>（</a:t>
            </a:r>
            <a:r>
              <a:rPr kumimoji="1" lang="en-US" altLang="ja-JP" dirty="0"/>
              <a:t>3:45</a:t>
            </a:r>
            <a:r>
              <a:rPr kumimoji="1" lang="ja-JP" altLang="en-US"/>
              <a:t>）</a:t>
            </a:r>
            <a:endParaRPr kumimoji="1" lang="en-US" altLang="ja-JP" dirty="0"/>
          </a:p>
          <a:p>
            <a:r>
              <a:rPr kumimoji="1" lang="en-US" altLang="ja-JP" dirty="0"/>
              <a:t>------------------------------------------------------</a:t>
            </a:r>
          </a:p>
        </p:txBody>
      </p:sp>
      <p:sp>
        <p:nvSpPr>
          <p:cNvPr id="4" name="スライド番号プレースホルダー 3"/>
          <p:cNvSpPr>
            <a:spLocks noGrp="1"/>
          </p:cNvSpPr>
          <p:nvPr>
            <p:ph type="sldNum" sz="quarter" idx="10"/>
          </p:nvPr>
        </p:nvSpPr>
        <p:spPr/>
        <p:txBody>
          <a:bodyPr/>
          <a:lstStyle/>
          <a:p>
            <a:fld id="{0F4B3E6E-DA07-8E40-8D00-3D0BC20C7469}" type="slidenum">
              <a:rPr kumimoji="1" lang="ja-JP" altLang="en-US" smtClean="0"/>
              <a:t>5</a:t>
            </a:fld>
            <a:endParaRPr kumimoji="1" lang="ja-JP" altLang="en-US"/>
          </a:p>
        </p:txBody>
      </p:sp>
    </p:spTree>
    <p:extLst>
      <p:ext uri="{BB962C8B-B14F-4D97-AF65-F5344CB8AC3E}">
        <p14:creationId xmlns:p14="http://schemas.microsoft.com/office/powerpoint/2010/main" val="101232400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200" kern="1200">
                <a:solidFill>
                  <a:schemeClr val="tx1"/>
                </a:solidFill>
                <a:effectLst/>
                <a:latin typeface="+mn-lt"/>
                <a:cs typeface="+mn-cs"/>
              </a:rPr>
              <a:t>しかし、画面に出力できる情報量には限界があり、メインメモリ上にビデオメモリを確保する</a:t>
            </a:r>
            <a:r>
              <a:rPr kumimoji="1" lang="en-US" altLang="ja-JP" sz="1200" kern="1200" dirty="0">
                <a:solidFill>
                  <a:schemeClr val="tx1"/>
                </a:solidFill>
                <a:effectLst/>
                <a:latin typeface="+mn-lt"/>
                <a:cs typeface="+mn-cs"/>
              </a:rPr>
              <a:t>GPU</a:t>
            </a:r>
            <a:r>
              <a:rPr kumimoji="1" lang="ja-JP" altLang="en-US" sz="1200" kern="1200">
                <a:solidFill>
                  <a:schemeClr val="tx1"/>
                </a:solidFill>
                <a:effectLst/>
                <a:latin typeface="+mn-lt"/>
                <a:cs typeface="+mn-cs"/>
              </a:rPr>
              <a:t>も必要です。</a:t>
            </a:r>
            <a:endParaRPr kumimoji="1" lang="en-US" altLang="ja-JP" sz="1200" kern="1200" dirty="0">
              <a:solidFill>
                <a:schemeClr val="tx1"/>
              </a:solidFill>
              <a:effectLst/>
              <a:latin typeface="+mn-lt"/>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200" kern="1200">
                <a:solidFill>
                  <a:schemeClr val="tx1"/>
                </a:solidFill>
                <a:effectLst/>
                <a:latin typeface="+mn-lt"/>
                <a:cs typeface="+mn-cs"/>
              </a:rPr>
              <a:t>そのため、</a:t>
            </a:r>
            <a:r>
              <a:rPr kumimoji="1" lang="en-US" altLang="ja-JP" sz="1200" kern="1200" dirty="0">
                <a:solidFill>
                  <a:schemeClr val="tx1"/>
                </a:solidFill>
                <a:effectLst/>
                <a:latin typeface="+mn-lt"/>
                <a:cs typeface="+mn-cs"/>
              </a:rPr>
              <a:t>GPUSentinel</a:t>
            </a:r>
            <a:r>
              <a:rPr kumimoji="1" lang="ja-JP" altLang="en-US" sz="1200" kern="1200">
                <a:solidFill>
                  <a:schemeClr val="tx1"/>
                </a:solidFill>
                <a:effectLst/>
                <a:latin typeface="+mn-lt"/>
                <a:cs typeface="+mn-cs"/>
              </a:rPr>
              <a:t>において詳細な障害情報をリモートホストに通知する際には</a:t>
            </a:r>
            <a:r>
              <a:rPr kumimoji="1" lang="en-US" altLang="ja-JP" sz="1200" kern="1200" dirty="0">
                <a:solidFill>
                  <a:schemeClr val="tx1"/>
                </a:solidFill>
                <a:effectLst/>
                <a:latin typeface="+mn-lt"/>
                <a:cs typeface="+mn-cs"/>
              </a:rPr>
              <a:t>(*)OS</a:t>
            </a:r>
            <a:r>
              <a:rPr kumimoji="1" lang="ja-JP" altLang="en-US" sz="1200" kern="1200">
                <a:solidFill>
                  <a:schemeClr val="tx1"/>
                </a:solidFill>
                <a:effectLst/>
                <a:latin typeface="+mn-lt"/>
                <a:cs typeface="+mn-cs"/>
              </a:rPr>
              <a:t>の通信機能を利用する必要があります。</a:t>
            </a:r>
            <a:endParaRPr kumimoji="1" lang="en-US" altLang="ja-JP" sz="1200" kern="1200" dirty="0">
              <a:solidFill>
                <a:schemeClr val="tx1"/>
              </a:solidFill>
              <a:effectLst/>
              <a:latin typeface="+mn-lt"/>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1" lang="en-US" altLang="ja-JP" sz="1200" kern="1200" dirty="0">
              <a:solidFill>
                <a:schemeClr val="tx1"/>
              </a:solidFill>
              <a:effectLst/>
              <a:latin typeface="+mn-lt"/>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200" kern="1200">
                <a:solidFill>
                  <a:schemeClr val="tx1"/>
                </a:solidFill>
                <a:effectLst/>
                <a:latin typeface="+mn-lt"/>
                <a:cs typeface="+mn-cs"/>
              </a:rPr>
              <a:t>この場合、従来の障害検知手法と同様に、</a:t>
            </a:r>
            <a:r>
              <a:rPr kumimoji="1" lang="en-US" altLang="ja-JP" sz="1200" kern="1200" dirty="0">
                <a:solidFill>
                  <a:schemeClr val="tx1"/>
                </a:solidFill>
                <a:effectLst/>
                <a:latin typeface="+mn-lt"/>
                <a:cs typeface="+mn-cs"/>
              </a:rPr>
              <a:t>(*)OS</a:t>
            </a:r>
            <a:r>
              <a:rPr kumimoji="1" lang="ja-JP" altLang="en-US" sz="1200" kern="1200">
                <a:solidFill>
                  <a:schemeClr val="tx1"/>
                </a:solidFill>
                <a:effectLst/>
                <a:latin typeface="+mn-lt"/>
                <a:cs typeface="+mn-cs"/>
              </a:rPr>
              <a:t>が異常停止してしまうと、</a:t>
            </a:r>
            <a:r>
              <a:rPr kumimoji="1" lang="en-US" altLang="ja-JP" sz="1200" kern="1200" dirty="0">
                <a:solidFill>
                  <a:schemeClr val="tx1"/>
                </a:solidFill>
                <a:effectLst/>
                <a:latin typeface="+mn-lt"/>
                <a:cs typeface="+mn-cs"/>
              </a:rPr>
              <a:t>(*)</a:t>
            </a:r>
            <a:r>
              <a:rPr kumimoji="1" lang="ja-JP" altLang="en-US" sz="1200" kern="1200">
                <a:solidFill>
                  <a:schemeClr val="tx1"/>
                </a:solidFill>
                <a:effectLst/>
                <a:latin typeface="+mn-lt"/>
                <a:cs typeface="+mn-cs"/>
              </a:rPr>
              <a:t>リモートホストに障害情報を通知できなくなる可能性があります。</a:t>
            </a:r>
            <a:endParaRPr kumimoji="1" lang="en-US" altLang="ja-JP" sz="1200" kern="1200" dirty="0">
              <a:solidFill>
                <a:schemeClr val="tx1"/>
              </a:solidFill>
              <a:effectLst/>
              <a:latin typeface="+mn-lt"/>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200" kern="1200">
                <a:solidFill>
                  <a:schemeClr val="tx1"/>
                </a:solidFill>
                <a:effectLst/>
                <a:latin typeface="+mn-lt"/>
                <a:cs typeface="+mn-cs"/>
              </a:rPr>
              <a:t>信頼性を向上させるためには、</a:t>
            </a:r>
            <a:r>
              <a:rPr kumimoji="1" lang="en-US" altLang="ja-JP" sz="1200" kern="1200" dirty="0">
                <a:solidFill>
                  <a:schemeClr val="tx1"/>
                </a:solidFill>
                <a:effectLst/>
                <a:latin typeface="+mn-lt"/>
                <a:cs typeface="+mn-cs"/>
              </a:rPr>
              <a:t>(*)</a:t>
            </a:r>
            <a:r>
              <a:rPr kumimoji="1" lang="ja-JP" altLang="en-US" sz="1200" kern="1200">
                <a:solidFill>
                  <a:schemeClr val="tx1"/>
                </a:solidFill>
                <a:effectLst/>
                <a:latin typeface="+mn-lt"/>
                <a:cs typeface="+mn-cs"/>
              </a:rPr>
              <a:t>図のような、</a:t>
            </a:r>
            <a:r>
              <a:rPr kumimoji="1" lang="en-US" altLang="ja-JP" sz="1200" kern="1200" dirty="0">
                <a:solidFill>
                  <a:schemeClr val="tx1"/>
                </a:solidFill>
                <a:effectLst/>
                <a:latin typeface="+mn-lt"/>
                <a:cs typeface="+mn-cs"/>
              </a:rPr>
              <a:t>OS</a:t>
            </a:r>
            <a:r>
              <a:rPr kumimoji="1" lang="ja-JP" altLang="en-US" sz="1200" kern="1200">
                <a:solidFill>
                  <a:schemeClr val="tx1"/>
                </a:solidFill>
                <a:effectLst/>
                <a:latin typeface="+mn-lt"/>
                <a:cs typeface="+mn-cs"/>
              </a:rPr>
              <a:t>に依存しない通信を行う必要があります。</a:t>
            </a:r>
            <a:endParaRPr kumimoji="1" lang="en-US" altLang="ja-JP" sz="1200" kern="1200" dirty="0">
              <a:solidFill>
                <a:schemeClr val="tx1"/>
              </a:solidFill>
              <a:effectLst/>
              <a:latin typeface="+mn-lt"/>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200" kern="1200">
                <a:solidFill>
                  <a:schemeClr val="tx1"/>
                </a:solidFill>
                <a:effectLst/>
                <a:latin typeface="+mn-lt"/>
                <a:cs typeface="+mn-cs"/>
              </a:rPr>
              <a:t>しかし、</a:t>
            </a:r>
            <a:r>
              <a:rPr kumimoji="1" lang="en-US" altLang="ja-JP" sz="1200" kern="1200" dirty="0">
                <a:solidFill>
                  <a:schemeClr val="tx1"/>
                </a:solidFill>
                <a:effectLst/>
                <a:latin typeface="+mn-lt"/>
                <a:cs typeface="+mn-cs"/>
              </a:rPr>
              <a:t>GPU</a:t>
            </a:r>
            <a:r>
              <a:rPr kumimoji="1" lang="ja-JP" altLang="en-US" sz="1200" kern="1200">
                <a:solidFill>
                  <a:schemeClr val="tx1"/>
                </a:solidFill>
                <a:effectLst/>
                <a:latin typeface="+mn-lt"/>
                <a:cs typeface="+mn-cs"/>
              </a:rPr>
              <a:t>はネットワーク通信を行う機能を持っていません。</a:t>
            </a:r>
            <a:r>
              <a:rPr kumimoji="1" lang="en-US" altLang="ja-JP" sz="1200" kern="1200" dirty="0">
                <a:solidFill>
                  <a:schemeClr val="tx1"/>
                </a:solidFill>
                <a:effectLst/>
                <a:latin typeface="+mn-lt"/>
                <a:cs typeface="+mn-cs"/>
              </a:rPr>
              <a:t> </a:t>
            </a:r>
            <a:endParaRPr kumimoji="1" lang="en-US" altLang="ja-JP" dirty="0"/>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a:t>（</a:t>
            </a:r>
            <a:r>
              <a:rPr kumimoji="1" lang="en-US" altLang="ja-JP" dirty="0"/>
              <a:t>4:25</a:t>
            </a:r>
            <a:r>
              <a:rPr kumimoji="1" lang="ja-JP" altLang="en-US"/>
              <a:t>）</a:t>
            </a:r>
            <a:endParaRPr kumimoji="1" lang="en-US" altLang="ja-JP" dirty="0"/>
          </a:p>
          <a:p>
            <a:pPr marL="0" marR="0" lvl="0" indent="0" algn="l" defTabSz="457200" rtl="0" eaLnBrk="1" fontAlgn="auto" latinLnBrk="0" hangingPunct="1">
              <a:lnSpc>
                <a:spcPct val="100000"/>
              </a:lnSpc>
              <a:spcBef>
                <a:spcPts val="0"/>
              </a:spcBef>
              <a:spcAft>
                <a:spcPts val="0"/>
              </a:spcAft>
              <a:buClrTx/>
              <a:buSzTx/>
              <a:buFontTx/>
              <a:buNone/>
              <a:tabLst/>
              <a:defRPr/>
            </a:pPr>
            <a:r>
              <a:rPr kumimoji="1" lang="en-US" altLang="ja-JP" dirty="0"/>
              <a:t>------------------------------------------------------</a:t>
            </a:r>
            <a:endParaRPr kumimoji="1" lang="ja-JP" altLang="en-US" dirty="0"/>
          </a:p>
        </p:txBody>
      </p:sp>
      <p:sp>
        <p:nvSpPr>
          <p:cNvPr id="4" name="スライド番号プレースホルダー 3"/>
          <p:cNvSpPr>
            <a:spLocks noGrp="1"/>
          </p:cNvSpPr>
          <p:nvPr>
            <p:ph type="sldNum" sz="quarter" idx="10"/>
          </p:nvPr>
        </p:nvSpPr>
        <p:spPr/>
        <p:txBody>
          <a:bodyPr/>
          <a:lstStyle/>
          <a:p>
            <a:fld id="{0F4B3E6E-DA07-8E40-8D00-3D0BC20C7469}" type="slidenum">
              <a:rPr kumimoji="1" lang="ja-JP" altLang="en-US" smtClean="0"/>
              <a:t>6</a:t>
            </a:fld>
            <a:endParaRPr kumimoji="1" lang="ja-JP" altLang="en-US"/>
          </a:p>
        </p:txBody>
      </p:sp>
    </p:spTree>
    <p:extLst>
      <p:ext uri="{BB962C8B-B14F-4D97-AF65-F5344CB8AC3E}">
        <p14:creationId xmlns:p14="http://schemas.microsoft.com/office/powerpoint/2010/main" val="79839053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そこ</a:t>
            </a:r>
            <a:r>
              <a:rPr kumimoji="1" lang="ja-JP" altLang="en-US"/>
              <a:t>で本発表では、</a:t>
            </a:r>
            <a:r>
              <a:rPr kumimoji="1" lang="en-US" altLang="ja-JP" dirty="0" err="1"/>
              <a:t>GPUDirect</a:t>
            </a:r>
            <a:r>
              <a:rPr kumimoji="1" lang="en-US" altLang="ja-JP" dirty="0"/>
              <a:t> RDMA</a:t>
            </a:r>
            <a:r>
              <a:rPr kumimoji="1" lang="ja-JP" altLang="en-US"/>
              <a:t>を用いて</a:t>
            </a:r>
            <a:r>
              <a:rPr kumimoji="1" lang="en-US" altLang="ja-JP" dirty="0"/>
              <a:t>OS</a:t>
            </a:r>
            <a:r>
              <a:rPr kumimoji="1" lang="ja-JP" altLang="en-US"/>
              <a:t>を介さずに</a:t>
            </a:r>
            <a:r>
              <a:rPr kumimoji="1" lang="en-US" altLang="ja-JP" dirty="0"/>
              <a:t>GPU</a:t>
            </a:r>
            <a:r>
              <a:rPr kumimoji="1" lang="ja-JP" altLang="en-US"/>
              <a:t>と直接ネットワーク通信を行い、詳細な障害情報を</a:t>
            </a:r>
            <a:r>
              <a:rPr kumimoji="1" lang="ja-JP" altLang="en-US" dirty="0"/>
              <a:t>取得するシステムである</a:t>
            </a:r>
            <a:r>
              <a:rPr kumimoji="1" lang="en-US" altLang="ja-JP" dirty="0"/>
              <a:t>GRASS</a:t>
            </a:r>
            <a:r>
              <a:rPr kumimoji="1" lang="ja-JP" altLang="en-US" dirty="0"/>
              <a:t>を提案します。</a:t>
            </a:r>
            <a:endParaRPr kumimoji="1" lang="en-US" altLang="ja-JP" dirty="0"/>
          </a:p>
          <a:p>
            <a:endParaRPr kumimoji="1" lang="en-US" altLang="ja-JP" dirty="0"/>
          </a:p>
          <a:p>
            <a:r>
              <a:rPr kumimoji="1" lang="en-US" altLang="ja-JP" baseline="0" dirty="0"/>
              <a:t>GRASS</a:t>
            </a:r>
            <a:r>
              <a:rPr kumimoji="1" lang="ja-JP" altLang="en-US" baseline="0"/>
              <a:t>では、</a:t>
            </a:r>
            <a:r>
              <a:rPr kumimoji="1" lang="en-US" altLang="ja-JP" baseline="0" dirty="0"/>
              <a:t>GPU</a:t>
            </a:r>
            <a:r>
              <a:rPr kumimoji="1" lang="ja-JP" altLang="en-US" baseline="0"/>
              <a:t>上の</a:t>
            </a:r>
            <a:r>
              <a:rPr kumimoji="1" lang="en-US" altLang="ja-JP" baseline="0" dirty="0"/>
              <a:t>OS</a:t>
            </a:r>
            <a:r>
              <a:rPr kumimoji="1" lang="ja-JP" altLang="en-US" baseline="0"/>
              <a:t>監視システムがリモートホストからの要求に基づいて検知を行い、障害情報を</a:t>
            </a:r>
            <a:r>
              <a:rPr kumimoji="1" lang="en-US" altLang="ja-JP" baseline="0" dirty="0"/>
              <a:t>GPU</a:t>
            </a:r>
            <a:r>
              <a:rPr kumimoji="1" lang="ja-JP" altLang="en-US" baseline="0"/>
              <a:t>メモリに格納します。</a:t>
            </a:r>
            <a:endParaRPr kumimoji="1" lang="en-US" altLang="ja-JP" baseline="0" dirty="0"/>
          </a:p>
          <a:p>
            <a:r>
              <a:rPr kumimoji="1" lang="ja-JP" altLang="en-US" baseline="0"/>
              <a:t>その後、リモートホストは</a:t>
            </a:r>
            <a:r>
              <a:rPr kumimoji="1" lang="en-US" altLang="ja-JP" baseline="0" dirty="0"/>
              <a:t>GPU</a:t>
            </a:r>
            <a:r>
              <a:rPr kumimoji="1" lang="ja-JP" altLang="en-US" baseline="0" dirty="0"/>
              <a:t>メモリから</a:t>
            </a:r>
            <a:r>
              <a:rPr kumimoji="1" lang="ja-JP" altLang="en-US" baseline="0"/>
              <a:t>直接、障害情報を</a:t>
            </a:r>
            <a:r>
              <a:rPr kumimoji="1" lang="ja-JP" altLang="en-US" baseline="0" dirty="0"/>
              <a:t>取得</a:t>
            </a:r>
            <a:r>
              <a:rPr kumimoji="1" lang="ja-JP" altLang="en-US" baseline="0"/>
              <a:t>します。</a:t>
            </a:r>
            <a:endParaRPr kumimoji="1" lang="en-US" altLang="ja-JP" baseline="0" dirty="0"/>
          </a:p>
          <a:p>
            <a:endParaRPr kumimoji="1" lang="en-US" altLang="ja-JP" baseline="0" dirty="0"/>
          </a:p>
          <a:p>
            <a:r>
              <a:rPr kumimoji="1" lang="ja-JP" altLang="en-US" baseline="0"/>
              <a:t>また、</a:t>
            </a:r>
            <a:r>
              <a:rPr kumimoji="1" lang="en-US" altLang="ja-JP" baseline="0" dirty="0"/>
              <a:t>GRASS</a:t>
            </a:r>
            <a:r>
              <a:rPr kumimoji="1" lang="ja-JP" altLang="en-US" baseline="0"/>
              <a:t>ではリモート監視システムと</a:t>
            </a:r>
            <a:r>
              <a:rPr kumimoji="1" lang="en-US" altLang="ja-JP" baseline="0" dirty="0"/>
              <a:t>OS</a:t>
            </a:r>
            <a:r>
              <a:rPr kumimoji="1" lang="ja-JP" altLang="en-US" baseline="0"/>
              <a:t>監視システムとの間で直接通信を行うため、</a:t>
            </a:r>
            <a:r>
              <a:rPr kumimoji="1" lang="en-US" altLang="ja-JP" baseline="0" dirty="0"/>
              <a:t>(*)</a:t>
            </a:r>
            <a:r>
              <a:rPr kumimoji="1" lang="ja-JP" altLang="en-US" baseline="0"/>
              <a:t>仮に</a:t>
            </a:r>
            <a:r>
              <a:rPr kumimoji="1" lang="en-US" altLang="ja-JP" baseline="0" dirty="0"/>
              <a:t>OS</a:t>
            </a:r>
            <a:r>
              <a:rPr kumimoji="1" lang="ja-JP" altLang="en-US" baseline="0"/>
              <a:t>に障害が発生しても、</a:t>
            </a:r>
            <a:r>
              <a:rPr kumimoji="1" lang="en-US" altLang="ja-JP" baseline="0" dirty="0"/>
              <a:t>2</a:t>
            </a:r>
            <a:r>
              <a:rPr kumimoji="1" lang="ja-JP" altLang="en-US" baseline="0"/>
              <a:t>つのホスト間での通信は維持され、詳細な障害情報を通知することが可能です。</a:t>
            </a:r>
            <a:endParaRPr kumimoji="1" lang="en-US" altLang="ja-JP" baseline="0" dirty="0"/>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a:t>（</a:t>
            </a:r>
            <a:r>
              <a:rPr kumimoji="1" lang="en-US" altLang="ja-JP" dirty="0"/>
              <a:t>5:10</a:t>
            </a:r>
            <a:r>
              <a:rPr kumimoji="1" lang="ja-JP" altLang="en-US"/>
              <a:t>）</a:t>
            </a:r>
            <a:endParaRPr kumimoji="1" lang="en-US" altLang="ja-JP" baseline="0" dirty="0"/>
          </a:p>
          <a:p>
            <a:pPr marL="0" marR="0" lvl="0" indent="0" algn="l" defTabSz="457200" rtl="0" eaLnBrk="1" fontAlgn="auto" latinLnBrk="0" hangingPunct="1">
              <a:lnSpc>
                <a:spcPct val="100000"/>
              </a:lnSpc>
              <a:spcBef>
                <a:spcPts val="0"/>
              </a:spcBef>
              <a:spcAft>
                <a:spcPts val="0"/>
              </a:spcAft>
              <a:buClrTx/>
              <a:buSzTx/>
              <a:buFontTx/>
              <a:buNone/>
              <a:tabLst/>
              <a:defRPr/>
            </a:pPr>
            <a:r>
              <a:rPr kumimoji="1" lang="en-US" altLang="ja-JP" baseline="0" dirty="0"/>
              <a:t>------------------------------------------------------</a:t>
            </a:r>
            <a:endParaRPr kumimoji="1" lang="ja-JP" altLang="en-US" dirty="0"/>
          </a:p>
        </p:txBody>
      </p:sp>
      <p:sp>
        <p:nvSpPr>
          <p:cNvPr id="4" name="スライド番号プレースホルダー 3"/>
          <p:cNvSpPr>
            <a:spLocks noGrp="1"/>
          </p:cNvSpPr>
          <p:nvPr>
            <p:ph type="sldNum" sz="quarter" idx="10"/>
          </p:nvPr>
        </p:nvSpPr>
        <p:spPr/>
        <p:txBody>
          <a:bodyPr/>
          <a:lstStyle/>
          <a:p>
            <a:fld id="{0F4B3E6E-DA07-8E40-8D00-3D0BC20C7469}" type="slidenum">
              <a:rPr kumimoji="1" lang="ja-JP" altLang="en-US" smtClean="0"/>
              <a:t>7</a:t>
            </a:fld>
            <a:endParaRPr kumimoji="1" lang="ja-JP" altLang="en-US"/>
          </a:p>
        </p:txBody>
      </p:sp>
    </p:spTree>
    <p:extLst>
      <p:ext uri="{BB962C8B-B14F-4D97-AF65-F5344CB8AC3E}">
        <p14:creationId xmlns:p14="http://schemas.microsoft.com/office/powerpoint/2010/main" val="257705454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err="1"/>
              <a:t>GPUDirect</a:t>
            </a:r>
            <a:r>
              <a:rPr kumimoji="1" lang="en-US" altLang="ja-JP" dirty="0"/>
              <a:t> RDMA</a:t>
            </a:r>
            <a:r>
              <a:rPr kumimoji="1" lang="ja-JP" altLang="en-US"/>
              <a:t>は、</a:t>
            </a:r>
            <a:r>
              <a:rPr kumimoji="1" lang="en-US" altLang="ja-JP" dirty="0"/>
              <a:t>CPU</a:t>
            </a:r>
            <a:r>
              <a:rPr kumimoji="1" lang="ja-JP" altLang="en-US"/>
              <a:t>を介さずにリモートホスト上の</a:t>
            </a:r>
            <a:r>
              <a:rPr kumimoji="1" lang="en-US" altLang="ja-JP" dirty="0"/>
              <a:t>GPU</a:t>
            </a:r>
            <a:r>
              <a:rPr kumimoji="1" lang="ja-JP" altLang="en-US"/>
              <a:t>メモリに直接アクセスするためのハードウェア</a:t>
            </a:r>
            <a:r>
              <a:rPr kumimoji="1" lang="ja-JP" altLang="en-US" dirty="0"/>
              <a:t>機構です。</a:t>
            </a:r>
            <a:endParaRPr kumimoji="1" lang="en-US" altLang="ja-JP" dirty="0"/>
          </a:p>
          <a:p>
            <a:endParaRPr kumimoji="1" lang="en-US" altLang="ja-JP" dirty="0"/>
          </a:p>
          <a:p>
            <a:r>
              <a:rPr kumimoji="1" lang="ja-JP" altLang="en-US" dirty="0"/>
              <a:t>まず、</a:t>
            </a:r>
            <a:r>
              <a:rPr kumimoji="1" lang="en-US" altLang="ja-JP" dirty="0" err="1"/>
              <a:t>GPUDirect</a:t>
            </a:r>
            <a:r>
              <a:rPr kumimoji="1" lang="ja-JP" altLang="en-US" dirty="0"/>
              <a:t>によって、</a:t>
            </a:r>
            <a:r>
              <a:rPr kumimoji="1" lang="en-US" altLang="ja-JP" dirty="0"/>
              <a:t>GPU</a:t>
            </a:r>
            <a:r>
              <a:rPr kumimoji="1" lang="ja-JP" altLang="en-US"/>
              <a:t>メモリをメインメモリ空間に</a:t>
            </a:r>
            <a:r>
              <a:rPr kumimoji="1" lang="ja-JP" altLang="en-US" dirty="0"/>
              <a:t>マッピングします。</a:t>
            </a:r>
            <a:r>
              <a:rPr kumimoji="1" lang="en-US" altLang="ja-JP" dirty="0"/>
              <a:t>(*)</a:t>
            </a:r>
          </a:p>
          <a:p>
            <a:r>
              <a:rPr kumimoji="1" lang="ja-JP" altLang="en-US" dirty="0"/>
              <a:t>このマッピングを行うこと</a:t>
            </a:r>
            <a:r>
              <a:rPr kumimoji="1" lang="ja-JP" altLang="en-US"/>
              <a:t>で、ネットワークカードから</a:t>
            </a:r>
            <a:r>
              <a:rPr kumimoji="1" lang="ja-JP" altLang="en-US" dirty="0"/>
              <a:t>のアクセスが可能になります。</a:t>
            </a:r>
            <a:endParaRPr kumimoji="1" lang="en-US" altLang="ja-JP" dirty="0"/>
          </a:p>
          <a:p>
            <a:endParaRPr kumimoji="1" lang="en-US" altLang="ja-JP" dirty="0"/>
          </a:p>
          <a:p>
            <a:r>
              <a:rPr kumimoji="1" lang="ja-JP" altLang="en-US" dirty="0"/>
              <a:t>次に、マッピングした</a:t>
            </a:r>
            <a:r>
              <a:rPr kumimoji="1" lang="en-US" altLang="ja-JP" dirty="0"/>
              <a:t>GPU</a:t>
            </a:r>
            <a:r>
              <a:rPr kumimoji="1" lang="ja-JP" altLang="en-US" dirty="0"/>
              <a:t>メモリに対してネットワーク経由でアクセスを行います。</a:t>
            </a:r>
            <a:endParaRPr kumimoji="1" lang="en-US" altLang="ja-JP" dirty="0"/>
          </a:p>
          <a:p>
            <a:r>
              <a:rPr kumimoji="1" lang="ja-JP" altLang="en-US" dirty="0"/>
              <a:t>この際、</a:t>
            </a:r>
            <a:r>
              <a:rPr kumimoji="1" lang="en-US" altLang="ja-JP" dirty="0"/>
              <a:t>(*)NIC</a:t>
            </a:r>
            <a:r>
              <a:rPr kumimoji="1" lang="ja-JP" altLang="en-US" dirty="0"/>
              <a:t>の</a:t>
            </a:r>
            <a:r>
              <a:rPr kumimoji="1" lang="en-US" altLang="ja-JP" dirty="0"/>
              <a:t>RDMA Read</a:t>
            </a:r>
            <a:r>
              <a:rPr kumimoji="1" lang="ja-JP" altLang="en-US" dirty="0"/>
              <a:t>機能を用いることでデータの読み込みを</a:t>
            </a:r>
            <a:r>
              <a:rPr kumimoji="1" lang="ja-JP" altLang="en-US"/>
              <a:t>行い、</a:t>
            </a:r>
            <a:r>
              <a:rPr kumimoji="1" lang="en-US" altLang="ja-JP" dirty="0"/>
              <a:t>(*)(*)RDMA Write</a:t>
            </a:r>
            <a:r>
              <a:rPr kumimoji="1" lang="ja-JP" altLang="en-US" dirty="0"/>
              <a:t>機能を用いることでデータの書き込みを行います。</a:t>
            </a:r>
            <a:endParaRPr kumimoji="1" lang="en-US" altLang="ja-JP" dirty="0"/>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a:t>（</a:t>
            </a:r>
            <a:r>
              <a:rPr kumimoji="1" lang="en-US" altLang="ja-JP" dirty="0"/>
              <a:t>5:50</a:t>
            </a:r>
            <a:r>
              <a:rPr kumimoji="1" lang="ja-JP" altLang="en-US"/>
              <a:t>）</a:t>
            </a:r>
            <a:endParaRPr kumimoji="1" lang="en-US" altLang="ja-JP" dirty="0"/>
          </a:p>
          <a:p>
            <a:r>
              <a:rPr kumimoji="1" lang="en-US" altLang="ja-JP" dirty="0"/>
              <a:t>------------------------------------------------------</a:t>
            </a:r>
            <a:endParaRPr kumimoji="1" lang="ja-JP" altLang="en-US" dirty="0"/>
          </a:p>
        </p:txBody>
      </p:sp>
      <p:sp>
        <p:nvSpPr>
          <p:cNvPr id="4" name="スライド番号プレースホルダー 3"/>
          <p:cNvSpPr>
            <a:spLocks noGrp="1"/>
          </p:cNvSpPr>
          <p:nvPr>
            <p:ph type="sldNum" sz="quarter" idx="10"/>
          </p:nvPr>
        </p:nvSpPr>
        <p:spPr/>
        <p:txBody>
          <a:bodyPr/>
          <a:lstStyle/>
          <a:p>
            <a:fld id="{0F4B3E6E-DA07-8E40-8D00-3D0BC20C7469}" type="slidenum">
              <a:rPr kumimoji="1" lang="ja-JP" altLang="en-US" smtClean="0"/>
              <a:t>8</a:t>
            </a:fld>
            <a:endParaRPr kumimoji="1" lang="ja-JP" altLang="en-US"/>
          </a:p>
        </p:txBody>
      </p:sp>
    </p:spTree>
    <p:extLst>
      <p:ext uri="{BB962C8B-B14F-4D97-AF65-F5344CB8AC3E}">
        <p14:creationId xmlns:p14="http://schemas.microsoft.com/office/powerpoint/2010/main" val="286362062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a:t>障害情報の</a:t>
            </a:r>
            <a:r>
              <a:rPr kumimoji="1" lang="ja-JP" altLang="en-US" dirty="0"/>
              <a:t>要求を</a:t>
            </a:r>
            <a:r>
              <a:rPr kumimoji="1" lang="ja-JP" altLang="en-US"/>
              <a:t>行う際、リモート監視システムは</a:t>
            </a:r>
            <a:r>
              <a:rPr kumimoji="1" lang="en-US" altLang="ja-JP" dirty="0"/>
              <a:t>(*)RDMA Write</a:t>
            </a:r>
            <a:r>
              <a:rPr kumimoji="1" lang="ja-JP" altLang="en-US" dirty="0"/>
              <a:t>を用いて要求を</a:t>
            </a:r>
            <a:r>
              <a:rPr kumimoji="1" lang="en-US" altLang="ja-JP" dirty="0"/>
              <a:t>GPU</a:t>
            </a:r>
            <a:r>
              <a:rPr kumimoji="1" lang="ja-JP" altLang="en-US" dirty="0"/>
              <a:t>メモリに</a:t>
            </a:r>
            <a:r>
              <a:rPr kumimoji="1" lang="ja-JP" altLang="en-US"/>
              <a:t>書き込みます。</a:t>
            </a:r>
            <a:r>
              <a:rPr kumimoji="1" lang="en-US" altLang="ja-JP" dirty="0"/>
              <a:t>(*)(*)</a:t>
            </a:r>
          </a:p>
          <a:p>
            <a:r>
              <a:rPr kumimoji="1" lang="ja-JP" altLang="en-US"/>
              <a:t>要求を書き込んだのち、</a:t>
            </a:r>
            <a:r>
              <a:rPr kumimoji="1" lang="en-US" altLang="ja-JP" dirty="0"/>
              <a:t>(*)</a:t>
            </a:r>
            <a:r>
              <a:rPr kumimoji="1" lang="ja-JP" altLang="en-US"/>
              <a:t>再度</a:t>
            </a:r>
            <a:r>
              <a:rPr kumimoji="1" lang="en-US" altLang="ja-JP" dirty="0"/>
              <a:t>RDMA Write</a:t>
            </a:r>
            <a:r>
              <a:rPr kumimoji="1" lang="ja-JP" altLang="en-US"/>
              <a:t>を用いて書き込み完了フラグをセットします。</a:t>
            </a:r>
            <a:r>
              <a:rPr kumimoji="1" lang="en-US" altLang="ja-JP" dirty="0"/>
              <a:t>(*)</a:t>
            </a:r>
          </a:p>
          <a:p>
            <a:endParaRPr kumimoji="1" lang="en-US" altLang="ja-JP" dirty="0"/>
          </a:p>
          <a:p>
            <a:r>
              <a:rPr kumimoji="1" lang="ja-JP" altLang="en-US"/>
              <a:t>このとき、</a:t>
            </a:r>
            <a:r>
              <a:rPr kumimoji="1" lang="en-US" altLang="ja-JP" dirty="0"/>
              <a:t>OS</a:t>
            </a:r>
            <a:r>
              <a:rPr kumimoji="1" lang="ja-JP" altLang="en-US"/>
              <a:t>監視システムはポーリングによって書き込み完了フラグのセットを</a:t>
            </a:r>
            <a:r>
              <a:rPr kumimoji="1" lang="ja-JP" altLang="en-US" dirty="0"/>
              <a:t>待機して</a:t>
            </a:r>
            <a:r>
              <a:rPr kumimoji="1" lang="ja-JP" altLang="en-US"/>
              <a:t>います。</a:t>
            </a:r>
            <a:endParaRPr kumimoji="1" lang="en-US" altLang="ja-JP" dirty="0"/>
          </a:p>
          <a:p>
            <a:r>
              <a:rPr kumimoji="1" lang="ja-JP" altLang="en-US"/>
              <a:t>ポーリングとは、定期的に要求がないかを確認する手法であり、</a:t>
            </a:r>
            <a:r>
              <a:rPr kumimoji="1" lang="en-US" altLang="ja-JP" dirty="0"/>
              <a:t>GPU</a:t>
            </a:r>
            <a:r>
              <a:rPr kumimoji="1" lang="ja-JP" altLang="en-US" dirty="0"/>
              <a:t>に書き込みを通知するハードウェア機構が</a:t>
            </a:r>
            <a:r>
              <a:rPr kumimoji="1" lang="ja-JP" altLang="en-US"/>
              <a:t>ないためにポーリングを実施します。</a:t>
            </a:r>
            <a:endParaRPr kumimoji="1" lang="en-US" altLang="ja-JP" dirty="0"/>
          </a:p>
          <a:p>
            <a:r>
              <a:rPr kumimoji="1" lang="en-US" altLang="ja-JP" dirty="0"/>
              <a:t>OS</a:t>
            </a:r>
            <a:r>
              <a:rPr kumimoji="1" lang="ja-JP" altLang="en-US"/>
              <a:t>監視システムは、書き込み完了フラグがセットされていることを確認するとポーリング</a:t>
            </a:r>
            <a:r>
              <a:rPr kumimoji="1" lang="ja-JP" altLang="en-US" dirty="0"/>
              <a:t>を</a:t>
            </a:r>
            <a:r>
              <a:rPr kumimoji="1" lang="ja-JP" altLang="en-US"/>
              <a:t>終了し</a:t>
            </a:r>
            <a:r>
              <a:rPr kumimoji="1" lang="en-US" altLang="ja-JP" dirty="0"/>
              <a:t>(*)</a:t>
            </a:r>
            <a:r>
              <a:rPr kumimoji="1" lang="ja-JP" altLang="en-US"/>
              <a:t>、 </a:t>
            </a:r>
            <a:r>
              <a:rPr kumimoji="1" lang="en-US" altLang="ja-JP" dirty="0"/>
              <a:t>(*)(*)(*)</a:t>
            </a:r>
            <a:r>
              <a:rPr kumimoji="1" lang="ja-JP" altLang="en-US" dirty="0"/>
              <a:t>要求を取得します。</a:t>
            </a:r>
            <a:endParaRPr kumimoji="1" lang="en-US" altLang="ja-JP" dirty="0"/>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a:t>（</a:t>
            </a:r>
            <a:r>
              <a:rPr kumimoji="1" lang="en-US" altLang="ja-JP" dirty="0"/>
              <a:t>6:35</a:t>
            </a:r>
            <a:r>
              <a:rPr kumimoji="1" lang="ja-JP" altLang="en-US"/>
              <a:t>）</a:t>
            </a:r>
            <a:endParaRPr kumimoji="1" lang="en-US" altLang="ja-JP" dirty="0"/>
          </a:p>
          <a:p>
            <a:r>
              <a:rPr kumimoji="1" lang="en-US" altLang="ja-JP" dirty="0"/>
              <a:t>------------------------------------------------------</a:t>
            </a:r>
          </a:p>
          <a:p>
            <a:r>
              <a:rPr kumimoji="1" lang="ja-JP" altLang="en-US" dirty="0"/>
              <a:t>フラグを用いて完了を通知する目的</a:t>
            </a:r>
            <a:endParaRPr kumimoji="1" lang="en-US" altLang="ja-JP" dirty="0"/>
          </a:p>
          <a:p>
            <a:r>
              <a:rPr kumimoji="1" lang="ja-JP" altLang="en-US" dirty="0"/>
              <a:t>　書き込みを通知するハードウェア機構がないため</a:t>
            </a:r>
            <a:endParaRPr kumimoji="1" lang="en-US" altLang="ja-JP" dirty="0"/>
          </a:p>
          <a:p>
            <a:r>
              <a:rPr kumimoji="1" lang="ja-JP" altLang="en-US" dirty="0"/>
              <a:t>　書き込み途中のデータの読み込みを防ぐため</a:t>
            </a:r>
            <a:endParaRPr kumimoji="1" lang="en-US" altLang="ja-JP" dirty="0"/>
          </a:p>
          <a:p>
            <a:endParaRPr kumimoji="1" lang="ja-JP" altLang="en-US" dirty="0"/>
          </a:p>
        </p:txBody>
      </p:sp>
      <p:sp>
        <p:nvSpPr>
          <p:cNvPr id="4" name="スライド番号プレースホルダー 3"/>
          <p:cNvSpPr>
            <a:spLocks noGrp="1"/>
          </p:cNvSpPr>
          <p:nvPr>
            <p:ph type="sldNum" sz="quarter" idx="10"/>
          </p:nvPr>
        </p:nvSpPr>
        <p:spPr/>
        <p:txBody>
          <a:bodyPr/>
          <a:lstStyle/>
          <a:p>
            <a:fld id="{0F4B3E6E-DA07-8E40-8D00-3D0BC20C7469}" type="slidenum">
              <a:rPr kumimoji="1" lang="ja-JP" altLang="en-US" smtClean="0"/>
              <a:t>9</a:t>
            </a:fld>
            <a:endParaRPr kumimoji="1" lang="ja-JP" altLang="en-US"/>
          </a:p>
        </p:txBody>
      </p:sp>
    </p:spTree>
    <p:extLst>
      <p:ext uri="{BB962C8B-B14F-4D97-AF65-F5344CB8AC3E}">
        <p14:creationId xmlns:p14="http://schemas.microsoft.com/office/powerpoint/2010/main" val="173685251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457200" y="228602"/>
            <a:ext cx="8245475" cy="4571999"/>
          </a:xfrm>
        </p:spPr>
        <p:txBody>
          <a:bodyPr anchor="ctr">
            <a:noAutofit/>
          </a:bodyPr>
          <a:lstStyle>
            <a:lvl1pPr>
              <a:lnSpc>
                <a:spcPct val="100000"/>
              </a:lnSpc>
              <a:defRPr sz="4400" b="0" i="0" cap="none" spc="-60" baseline="0">
                <a:solidFill>
                  <a:schemeClr val="tx1"/>
                </a:solidFill>
                <a:latin typeface="Tahoma" charset="0"/>
                <a:ea typeface="MS UI Gothic" panose="020B0600070205080204" pitchFamily="34" charset="-128"/>
                <a:cs typeface="Tahoma" charset="0"/>
              </a:defRPr>
            </a:lvl1pPr>
          </a:lstStyle>
          <a:p>
            <a:r>
              <a:rPr lang="ja-JP" altLang="en-US"/>
              <a:t>マスター タイトルの書式設定</a:t>
            </a:r>
            <a:endParaRPr lang="en-US" dirty="0"/>
          </a:p>
        </p:txBody>
      </p:sp>
      <p:sp>
        <p:nvSpPr>
          <p:cNvPr id="3" name="Subtitle 2"/>
          <p:cNvSpPr>
            <a:spLocks noGrp="1"/>
          </p:cNvSpPr>
          <p:nvPr>
            <p:ph type="subTitle" idx="1"/>
          </p:nvPr>
        </p:nvSpPr>
        <p:spPr>
          <a:xfrm>
            <a:off x="457200" y="4800601"/>
            <a:ext cx="8245474" cy="2057399"/>
          </a:xfrm>
        </p:spPr>
        <p:txBody>
          <a:bodyPr>
            <a:normAutofit/>
          </a:bodyPr>
          <a:lstStyle>
            <a:lvl1pPr marL="0" indent="0" algn="ctr">
              <a:buNone/>
              <a:defRPr sz="2400" b="0" i="0" cap="none" spc="90" baseline="0">
                <a:solidFill>
                  <a:schemeClr val="tx1"/>
                </a:solidFill>
                <a:latin typeface="Tahoma" charset="0"/>
                <a:ea typeface="MS UI Gothic" panose="020B0600070205080204" pitchFamily="34" charset="-128"/>
                <a:cs typeface="Tahoma" charset="0"/>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ja-JP" altLang="en-US"/>
              <a:t>マスター サブタイトルの書式設定</a:t>
            </a:r>
            <a:endParaRPr lang="en-US" dirty="0"/>
          </a:p>
        </p:txBody>
      </p:sp>
      <p:sp>
        <p:nvSpPr>
          <p:cNvPr id="4" name="Date Placeholder 3"/>
          <p:cNvSpPr>
            <a:spLocks noGrp="1"/>
          </p:cNvSpPr>
          <p:nvPr>
            <p:ph type="dt" sz="half" idx="10"/>
          </p:nvPr>
        </p:nvSpPr>
        <p:spPr>
          <a:xfrm>
            <a:off x="457200" y="6172201"/>
            <a:ext cx="3429000" cy="304800"/>
          </a:xfrm>
          <a:prstGeom prst="rect">
            <a:avLst/>
          </a:prstGeom>
        </p:spPr>
        <p:txBody>
          <a:bodyPr/>
          <a:lstStyle>
            <a:lvl1pPr>
              <a:defRPr b="0" i="0">
                <a:ea typeface="MS UI Gothic" panose="020B0600070205080204" pitchFamily="34" charset="-128"/>
              </a:defRPr>
            </a:lvl1pPr>
          </a:lstStyle>
          <a:p>
            <a:fld id="{B4D39169-43CC-354D-B33E-6809D8D3D472}" type="datetime1">
              <a:rPr lang="en-US" altLang="ja-JP" smtClean="0"/>
              <a:pPr/>
              <a:t>5/12/20</a:t>
            </a:fld>
            <a:endParaRPr lang="ja-JP" altLang="en-US"/>
          </a:p>
        </p:txBody>
      </p:sp>
      <p:sp>
        <p:nvSpPr>
          <p:cNvPr id="5" name="Footer Placeholder 4"/>
          <p:cNvSpPr>
            <a:spLocks noGrp="1"/>
          </p:cNvSpPr>
          <p:nvPr>
            <p:ph type="ftr" sz="quarter" idx="11"/>
          </p:nvPr>
        </p:nvSpPr>
        <p:spPr>
          <a:xfrm>
            <a:off x="457200" y="6492877"/>
            <a:ext cx="3429000" cy="283845"/>
          </a:xfrm>
          <a:prstGeom prst="rect">
            <a:avLst/>
          </a:prstGeom>
        </p:spPr>
        <p:txBody>
          <a:bodyPr/>
          <a:lstStyle>
            <a:lvl1pPr>
              <a:defRPr b="0" i="0">
                <a:ea typeface="MS UI Gothic" panose="020B0600070205080204" pitchFamily="34" charset="-128"/>
              </a:defRPr>
            </a:lvl1pPr>
          </a:lstStyle>
          <a:p>
            <a:endParaRPr lang="ja-JP" altLang="en-US"/>
          </a:p>
        </p:txBody>
      </p:sp>
      <p:sp>
        <p:nvSpPr>
          <p:cNvPr id="9" name="Rectangle 8"/>
          <p:cNvSpPr/>
          <p:nvPr/>
        </p:nvSpPr>
        <p:spPr>
          <a:xfrm>
            <a:off x="9040587" y="4846320"/>
            <a:ext cx="110700" cy="2011680"/>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0" name="Rectangle 9"/>
          <p:cNvSpPr/>
          <p:nvPr/>
        </p:nvSpPr>
        <p:spPr>
          <a:xfrm>
            <a:off x="9040674" y="0"/>
            <a:ext cx="110700" cy="484632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6" name="Slide Number Placeholder 5"/>
          <p:cNvSpPr>
            <a:spLocks noGrp="1"/>
          </p:cNvSpPr>
          <p:nvPr>
            <p:ph type="sldNum" sz="quarter" idx="12"/>
          </p:nvPr>
        </p:nvSpPr>
        <p:spPr/>
        <p:txBody>
          <a:bodyPr/>
          <a:lstStyle>
            <a:lvl1pPr>
              <a:defRPr sz="1800">
                <a:solidFill>
                  <a:schemeClr val="tx1"/>
                </a:solidFill>
              </a:defRPr>
            </a:lvl1pPr>
          </a:lstStyle>
          <a:p>
            <a:fld id="{2754ED01-E2A0-4C1E-8E21-014B99041579}" type="slidenum">
              <a:rPr lang="en-US" smtClean="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4" name="Date Placeholder 3"/>
          <p:cNvSpPr>
            <a:spLocks noGrp="1"/>
          </p:cNvSpPr>
          <p:nvPr>
            <p:ph type="dt" sz="half" idx="10"/>
          </p:nvPr>
        </p:nvSpPr>
        <p:spPr>
          <a:xfrm>
            <a:off x="457200" y="6172201"/>
            <a:ext cx="3429000" cy="304800"/>
          </a:xfrm>
          <a:prstGeom prst="rect">
            <a:avLst/>
          </a:prstGeom>
        </p:spPr>
        <p:txBody>
          <a:bodyPr/>
          <a:lstStyle>
            <a:lvl1pPr>
              <a:defRPr b="0" i="0">
                <a:ea typeface="MS UI Gothic" panose="020B0600070205080204" pitchFamily="34" charset="-128"/>
              </a:defRPr>
            </a:lvl1pPr>
          </a:lstStyle>
          <a:p>
            <a:fld id="{26B80597-8588-E24B-8D6F-BA0818DFC19A}" type="datetime1">
              <a:rPr lang="en-US" altLang="ja-JP" smtClean="0"/>
              <a:pPr/>
              <a:t>5/12/20</a:t>
            </a:fld>
            <a:endParaRPr lang="ja-JP" altLang="en-US"/>
          </a:p>
        </p:txBody>
      </p:sp>
      <p:sp>
        <p:nvSpPr>
          <p:cNvPr id="5" name="Footer Placeholder 4"/>
          <p:cNvSpPr>
            <a:spLocks noGrp="1"/>
          </p:cNvSpPr>
          <p:nvPr>
            <p:ph type="ftr" sz="quarter" idx="11"/>
          </p:nvPr>
        </p:nvSpPr>
        <p:spPr>
          <a:xfrm>
            <a:off x="457200" y="6492877"/>
            <a:ext cx="3429000" cy="283845"/>
          </a:xfrm>
          <a:prstGeom prst="rect">
            <a:avLst/>
          </a:prstGeom>
        </p:spPr>
        <p:txBody>
          <a:bodyPr/>
          <a:lstStyle>
            <a:lvl1pPr>
              <a:defRPr b="0" i="0">
                <a:ea typeface="MS UI Gothic" panose="020B0600070205080204" pitchFamily="34" charset="-128"/>
              </a:defRPr>
            </a:lvl1pPr>
          </a:lstStyle>
          <a:p>
            <a:endParaRPr lang="ja-JP" altLang="en-US"/>
          </a:p>
        </p:txBody>
      </p:sp>
      <p:sp>
        <p:nvSpPr>
          <p:cNvPr id="6" name="Slide Number Placeholder 5"/>
          <p:cNvSpPr>
            <a:spLocks noGrp="1"/>
          </p:cNvSpPr>
          <p:nvPr>
            <p:ph type="sldNum" sz="quarter" idx="12"/>
          </p:nvPr>
        </p:nvSpPr>
        <p:spPr/>
        <p:txBody>
          <a:bodyPr/>
          <a:lstStyle/>
          <a:p>
            <a:fld id="{D6F57A23-CB21-D340-80A0-623F78F268E8}" type="slidenum">
              <a:rPr kumimoji="1" lang="ja-JP" altLang="en-US" smtClean="0"/>
              <a:t>‹#›</a:t>
            </a:fld>
            <a:endParaRPr kumimoji="1" lang="ja-JP"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0"/>
            <a:ext cx="2057400" cy="5851525"/>
          </a:xfrm>
        </p:spPr>
        <p:txBody>
          <a:bodyPr vert="eaVert"/>
          <a:lstStyle/>
          <a:p>
            <a:r>
              <a:rPr lang="ja-JP" altLang="en-US"/>
              <a:t>マスター タイトルの書式設定</a:t>
            </a:r>
            <a:endParaRPr lang="en-US"/>
          </a:p>
        </p:txBody>
      </p:sp>
      <p:sp>
        <p:nvSpPr>
          <p:cNvPr id="3" name="Vertical Text Placeholder 2"/>
          <p:cNvSpPr>
            <a:spLocks noGrp="1"/>
          </p:cNvSpPr>
          <p:nvPr>
            <p:ph type="body" orient="vert" idx="1"/>
          </p:nvPr>
        </p:nvSpPr>
        <p:spPr>
          <a:xfrm>
            <a:off x="457200" y="274640"/>
            <a:ext cx="6019800" cy="5851525"/>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4" name="Date Placeholder 3"/>
          <p:cNvSpPr>
            <a:spLocks noGrp="1"/>
          </p:cNvSpPr>
          <p:nvPr>
            <p:ph type="dt" sz="half" idx="10"/>
          </p:nvPr>
        </p:nvSpPr>
        <p:spPr>
          <a:xfrm>
            <a:off x="457200" y="6172201"/>
            <a:ext cx="3429000" cy="304800"/>
          </a:xfrm>
          <a:prstGeom prst="rect">
            <a:avLst/>
          </a:prstGeom>
        </p:spPr>
        <p:txBody>
          <a:bodyPr/>
          <a:lstStyle>
            <a:lvl1pPr>
              <a:defRPr b="0" i="0">
                <a:ea typeface="MS UI Gothic" panose="020B0600070205080204" pitchFamily="34" charset="-128"/>
              </a:defRPr>
            </a:lvl1pPr>
          </a:lstStyle>
          <a:p>
            <a:fld id="{00327C5A-2C66-EB4C-938C-B2F6D2764303}" type="datetime1">
              <a:rPr lang="en-US" altLang="ja-JP" smtClean="0"/>
              <a:pPr/>
              <a:t>5/12/20</a:t>
            </a:fld>
            <a:endParaRPr lang="ja-JP" altLang="en-US"/>
          </a:p>
        </p:txBody>
      </p:sp>
      <p:sp>
        <p:nvSpPr>
          <p:cNvPr id="5" name="Footer Placeholder 4"/>
          <p:cNvSpPr>
            <a:spLocks noGrp="1"/>
          </p:cNvSpPr>
          <p:nvPr>
            <p:ph type="ftr" sz="quarter" idx="11"/>
          </p:nvPr>
        </p:nvSpPr>
        <p:spPr>
          <a:xfrm>
            <a:off x="457200" y="6492877"/>
            <a:ext cx="3429000" cy="283845"/>
          </a:xfrm>
          <a:prstGeom prst="rect">
            <a:avLst/>
          </a:prstGeom>
        </p:spPr>
        <p:txBody>
          <a:bodyPr/>
          <a:lstStyle>
            <a:lvl1pPr>
              <a:defRPr b="0" i="0">
                <a:ea typeface="MS UI Gothic" panose="020B0600070205080204" pitchFamily="34" charset="-128"/>
              </a:defRPr>
            </a:lvl1pPr>
          </a:lstStyle>
          <a:p>
            <a:endParaRPr lang="ja-JP" altLang="en-US"/>
          </a:p>
        </p:txBody>
      </p:sp>
      <p:sp>
        <p:nvSpPr>
          <p:cNvPr id="6" name="Slide Number Placeholder 5"/>
          <p:cNvSpPr>
            <a:spLocks noGrp="1"/>
          </p:cNvSpPr>
          <p:nvPr>
            <p:ph type="sldNum" sz="quarter" idx="12"/>
          </p:nvPr>
        </p:nvSpPr>
        <p:spPr/>
        <p:txBody>
          <a:bodyPr/>
          <a:lstStyle/>
          <a:p>
            <a:fld id="{D6F57A23-CB21-D340-80A0-623F78F268E8}" type="slidenum">
              <a:rPr kumimoji="1" lang="ja-JP" altLang="en-US" smtClean="0"/>
              <a:t>‹#›</a:t>
            </a:fld>
            <a:endParaRPr kumimoji="1" lang="ja-JP"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457201" y="152720"/>
            <a:ext cx="8244674" cy="1108523"/>
          </a:xfrm>
        </p:spPr>
        <p:txBody>
          <a:bodyPr>
            <a:noAutofit/>
          </a:bodyPr>
          <a:lstStyle>
            <a:lvl1pPr>
              <a:defRPr sz="4000" b="0" i="0" cap="none" baseline="0">
                <a:solidFill>
                  <a:srgbClr val="0070C0"/>
                </a:solidFill>
                <a:latin typeface="Tahoma" charset="0"/>
                <a:ea typeface="MS UI Gothic" panose="020B0600070205080204" pitchFamily="34" charset="-128"/>
                <a:cs typeface="MS UI Gothic" panose="020B0600070205080204" pitchFamily="34" charset="-128"/>
              </a:defRPr>
            </a:lvl1pPr>
          </a:lstStyle>
          <a:p>
            <a:r>
              <a:rPr lang="ja-JP" altLang="en-US"/>
              <a:t>マスター タイトルの書式設定</a:t>
            </a:r>
            <a:endParaRPr lang="en-US" dirty="0"/>
          </a:p>
        </p:txBody>
      </p:sp>
      <p:sp>
        <p:nvSpPr>
          <p:cNvPr id="3" name="Content Placeholder 2"/>
          <p:cNvSpPr>
            <a:spLocks noGrp="1"/>
          </p:cNvSpPr>
          <p:nvPr>
            <p:ph idx="1"/>
          </p:nvPr>
        </p:nvSpPr>
        <p:spPr>
          <a:xfrm>
            <a:off x="457201" y="1524002"/>
            <a:ext cx="8244674" cy="5333998"/>
          </a:xfrm>
        </p:spPr>
        <p:txBody>
          <a:bodyPr lIns="108000" rIns="108000"/>
          <a:lstStyle>
            <a:lvl1pPr marL="207169" indent="-208360">
              <a:spcBef>
                <a:spcPts val="450"/>
              </a:spcBef>
              <a:spcAft>
                <a:spcPts val="0"/>
              </a:spcAft>
              <a:buClr>
                <a:schemeClr val="tx2"/>
              </a:buClr>
              <a:buSzPct val="130000"/>
              <a:buFont typeface="Arial"/>
              <a:buChar char="•"/>
              <a:defRPr sz="2800" b="0" i="0">
                <a:latin typeface="Tahoma" charset="0"/>
                <a:ea typeface="MS UI Gothic" panose="020B0600070205080204" pitchFamily="34" charset="-128"/>
                <a:cs typeface="MS UI Gothic" panose="020B0600070205080204" pitchFamily="34" charset="-128"/>
              </a:defRPr>
            </a:lvl1pPr>
            <a:lvl2pPr marL="466725" indent="-195263">
              <a:buClr>
                <a:schemeClr val="tx2"/>
              </a:buClr>
              <a:buSzPct val="130000"/>
              <a:buFont typeface="Arial"/>
              <a:buChar char="•"/>
              <a:defRPr sz="2600" b="0" i="0">
                <a:latin typeface="Tahoma" charset="0"/>
                <a:ea typeface="MS UI Gothic" panose="020B0600070205080204" pitchFamily="34" charset="-128"/>
                <a:cs typeface="MS UI Gothic" panose="020B0600070205080204" pitchFamily="34" charset="-128"/>
              </a:defRPr>
            </a:lvl2pPr>
            <a:lvl3pPr marL="738188" indent="-196454">
              <a:buClr>
                <a:schemeClr val="tx2"/>
              </a:buClr>
              <a:buSzPct val="130000"/>
              <a:buFont typeface="Arial"/>
              <a:buChar char="•"/>
              <a:defRPr sz="2400" b="0" i="0">
                <a:latin typeface="Tahoma" charset="0"/>
                <a:ea typeface="MS UI Gothic" panose="020B0600070205080204" pitchFamily="34" charset="-128"/>
                <a:cs typeface="MS UI Gothic" panose="020B0600070205080204" pitchFamily="34" charset="-128"/>
              </a:defRPr>
            </a:lvl3pPr>
            <a:lvl4pPr marL="1008460" indent="-185738">
              <a:buClr>
                <a:schemeClr val="tx2"/>
              </a:buClr>
              <a:buSzPct val="130000"/>
              <a:buFont typeface="Arial"/>
              <a:buChar char="•"/>
              <a:defRPr sz="2200" b="0" i="0">
                <a:latin typeface="Tahoma" charset="0"/>
                <a:ea typeface="MS UI Gothic" panose="020B0600070205080204" pitchFamily="34" charset="-128"/>
                <a:cs typeface="MS UI Gothic" panose="020B0600070205080204" pitchFamily="34" charset="-128"/>
              </a:defRPr>
            </a:lvl4pPr>
            <a:lvl5pPr marL="1344216" indent="-195263">
              <a:buClr>
                <a:schemeClr val="tx2"/>
              </a:buClr>
              <a:buSzPct val="130000"/>
              <a:buFont typeface="Arial"/>
              <a:buChar char="•"/>
              <a:tabLst>
                <a:tab pos="1344216" algn="l"/>
              </a:tabLst>
              <a:defRPr sz="2000" b="0" i="0">
                <a:latin typeface="Tahoma" charset="0"/>
                <a:ea typeface="MS UI Gothic" panose="020B0600070205080204" pitchFamily="34" charset="-128"/>
                <a:cs typeface="MS UI Gothic" panose="020B0600070205080204" pitchFamily="34" charset="-128"/>
              </a:defRPr>
            </a:lvl5pPr>
          </a:lstStyle>
          <a:p>
            <a:pPr lvl="0"/>
            <a:r>
              <a:rPr lang="ja-JP" altLang="en-US"/>
              <a:t>マスター テキストの書式設定</a:t>
            </a:r>
          </a:p>
          <a:p>
            <a:pPr lvl="1"/>
            <a:r>
              <a:rPr lang="ja-JP" altLang="en-US"/>
              <a:t>第 </a:t>
            </a:r>
            <a:r>
              <a:rPr lang="en-US" altLang="ja-JP" dirty="0"/>
              <a:t>2 </a:t>
            </a:r>
            <a:r>
              <a:rPr lang="ja-JP" altLang="en-US"/>
              <a:t>レベル</a:t>
            </a:r>
          </a:p>
          <a:p>
            <a:pPr lvl="2"/>
            <a:r>
              <a:rPr lang="ja-JP" altLang="en-US"/>
              <a:t>第 </a:t>
            </a:r>
            <a:r>
              <a:rPr lang="en-US" altLang="ja-JP" dirty="0"/>
              <a:t>3 </a:t>
            </a:r>
            <a:r>
              <a:rPr lang="ja-JP" altLang="en-US"/>
              <a:t>レベル</a:t>
            </a:r>
          </a:p>
          <a:p>
            <a:pPr lvl="3"/>
            <a:r>
              <a:rPr lang="ja-JP" altLang="en-US"/>
              <a:t>第 </a:t>
            </a:r>
            <a:r>
              <a:rPr lang="en-US" altLang="ja-JP" dirty="0"/>
              <a:t>4 </a:t>
            </a:r>
            <a:r>
              <a:rPr lang="ja-JP" altLang="en-US"/>
              <a:t>レベル</a:t>
            </a:r>
          </a:p>
          <a:p>
            <a:pPr lvl="4"/>
            <a:r>
              <a:rPr lang="ja-JP" altLang="en-US"/>
              <a:t>第 </a:t>
            </a:r>
            <a:r>
              <a:rPr lang="en-US" altLang="ja-JP" dirty="0"/>
              <a:t>5 </a:t>
            </a:r>
            <a:r>
              <a:rPr lang="ja-JP" altLang="en-US"/>
              <a:t>レベル</a:t>
            </a:r>
            <a:endParaRPr lang="en-US" dirty="0"/>
          </a:p>
        </p:txBody>
      </p:sp>
      <p:sp>
        <p:nvSpPr>
          <p:cNvPr id="6" name="Slide Number Placeholder 5"/>
          <p:cNvSpPr>
            <a:spLocks noGrp="1"/>
          </p:cNvSpPr>
          <p:nvPr>
            <p:ph type="sldNum" sz="quarter" idx="12"/>
          </p:nvPr>
        </p:nvSpPr>
        <p:spPr/>
        <p:txBody>
          <a:bodyPr/>
          <a:lstStyle>
            <a:lvl1pPr>
              <a:defRPr sz="1800"/>
            </a:lvl1pPr>
          </a:lstStyle>
          <a:p>
            <a:fld id="{D6F57A23-CB21-D340-80A0-623F78F268E8}" type="slidenum">
              <a:rPr lang="ja-JP" altLang="en-US" smtClean="0"/>
              <a:pPr/>
              <a:t>‹#›</a:t>
            </a:fld>
            <a:endParaRPr lang="ja-JP"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457200" y="1447802"/>
            <a:ext cx="8245475" cy="4321175"/>
          </a:xfrm>
        </p:spPr>
        <p:txBody>
          <a:bodyPr anchor="ctr">
            <a:noAutofit/>
          </a:bodyPr>
          <a:lstStyle>
            <a:lvl1pPr algn="l">
              <a:lnSpc>
                <a:spcPct val="100000"/>
              </a:lnSpc>
              <a:defRPr sz="3600" b="0" cap="none" spc="-60" baseline="0">
                <a:solidFill>
                  <a:schemeClr val="tx1"/>
                </a:solidFill>
              </a:defRPr>
            </a:lvl1pPr>
          </a:lstStyle>
          <a:p>
            <a:r>
              <a:rPr lang="ja-JP" altLang="en-US" dirty="0"/>
              <a:t>マスター タイトルの書式設定</a:t>
            </a:r>
            <a:endParaRPr lang="en-US" dirty="0"/>
          </a:p>
        </p:txBody>
      </p:sp>
      <p:sp>
        <p:nvSpPr>
          <p:cNvPr id="3" name="Text Placeholder 2"/>
          <p:cNvSpPr>
            <a:spLocks noGrp="1"/>
          </p:cNvSpPr>
          <p:nvPr>
            <p:ph type="body" idx="1"/>
          </p:nvPr>
        </p:nvSpPr>
        <p:spPr>
          <a:xfrm>
            <a:off x="457200" y="228601"/>
            <a:ext cx="7772400" cy="1066800"/>
          </a:xfrm>
        </p:spPr>
        <p:txBody>
          <a:bodyPr anchor="b"/>
          <a:lstStyle>
            <a:lvl1pPr marL="0" indent="0">
              <a:buNone/>
              <a:defRPr sz="1500" b="0" cap="all" spc="90" baseline="0">
                <a:solidFill>
                  <a:schemeClr val="tx2"/>
                </a:solidFill>
                <a:latin typeface="+mj-lt"/>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ja-JP" altLang="en-US"/>
              <a:t>マスター テキストの書式設定</a:t>
            </a:r>
          </a:p>
        </p:txBody>
      </p:sp>
      <p:sp>
        <p:nvSpPr>
          <p:cNvPr id="7" name="Date Placeholder 6"/>
          <p:cNvSpPr>
            <a:spLocks noGrp="1"/>
          </p:cNvSpPr>
          <p:nvPr>
            <p:ph type="dt" sz="half" idx="10"/>
          </p:nvPr>
        </p:nvSpPr>
        <p:spPr>
          <a:xfrm>
            <a:off x="457200" y="6172201"/>
            <a:ext cx="3429000" cy="304800"/>
          </a:xfrm>
          <a:prstGeom prst="rect">
            <a:avLst/>
          </a:prstGeom>
        </p:spPr>
        <p:txBody>
          <a:bodyPr/>
          <a:lstStyle>
            <a:lvl1pPr>
              <a:defRPr b="0" i="0">
                <a:ea typeface="MS UI Gothic" panose="020B0600070205080204" pitchFamily="34" charset="-128"/>
              </a:defRPr>
            </a:lvl1pPr>
          </a:lstStyle>
          <a:p>
            <a:fld id="{05FE8C84-541C-3D44-B9FE-2AF890D7F35E}" type="datetime1">
              <a:rPr lang="en-US" altLang="ja-JP" smtClean="0"/>
              <a:pPr/>
              <a:t>5/12/20</a:t>
            </a:fld>
            <a:endParaRPr lang="ja-JP" altLang="en-US"/>
          </a:p>
        </p:txBody>
      </p:sp>
      <p:sp>
        <p:nvSpPr>
          <p:cNvPr id="8" name="Slide Number Placeholder 7"/>
          <p:cNvSpPr>
            <a:spLocks noGrp="1"/>
          </p:cNvSpPr>
          <p:nvPr>
            <p:ph type="sldNum" sz="quarter" idx="11"/>
          </p:nvPr>
        </p:nvSpPr>
        <p:spPr/>
        <p:txBody>
          <a:bodyPr/>
          <a:lstStyle/>
          <a:p>
            <a:fld id="{D6F57A23-CB21-D340-80A0-623F78F268E8}" type="slidenum">
              <a:rPr kumimoji="1" lang="ja-JP" altLang="en-US" smtClean="0"/>
              <a:t>‹#›</a:t>
            </a:fld>
            <a:endParaRPr kumimoji="1" lang="ja-JP" altLang="en-US"/>
          </a:p>
        </p:txBody>
      </p:sp>
      <p:sp>
        <p:nvSpPr>
          <p:cNvPr id="9" name="Footer Placeholder 8"/>
          <p:cNvSpPr>
            <a:spLocks noGrp="1"/>
          </p:cNvSpPr>
          <p:nvPr>
            <p:ph type="ftr" sz="quarter" idx="12"/>
          </p:nvPr>
        </p:nvSpPr>
        <p:spPr>
          <a:xfrm>
            <a:off x="457200" y="6492877"/>
            <a:ext cx="3429000" cy="283845"/>
          </a:xfrm>
          <a:prstGeom prst="rect">
            <a:avLst/>
          </a:prstGeom>
        </p:spPr>
        <p:txBody>
          <a:bodyPr/>
          <a:lstStyle>
            <a:lvl1pPr>
              <a:defRPr b="0" i="0">
                <a:ea typeface="MS UI Gothic" panose="020B0600070205080204" pitchFamily="34" charset="-128"/>
              </a:defRPr>
            </a:lvl1pPr>
          </a:lstStyle>
          <a:p>
            <a:endParaRPr lang="ja-JP"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a:p>
        </p:txBody>
      </p:sp>
      <p:sp>
        <p:nvSpPr>
          <p:cNvPr id="3" name="Content Placeholder 2"/>
          <p:cNvSpPr>
            <a:spLocks noGrp="1"/>
          </p:cNvSpPr>
          <p:nvPr>
            <p:ph sz="half" idx="1"/>
          </p:nvPr>
        </p:nvSpPr>
        <p:spPr>
          <a:xfrm>
            <a:off x="1630680" y="1574800"/>
            <a:ext cx="3291840" cy="4525963"/>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5090160" y="1574800"/>
            <a:ext cx="3291840" cy="4525963"/>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a:xfrm>
            <a:off x="457200" y="6172201"/>
            <a:ext cx="3429000" cy="304800"/>
          </a:xfrm>
          <a:prstGeom prst="rect">
            <a:avLst/>
          </a:prstGeom>
        </p:spPr>
        <p:txBody>
          <a:bodyPr/>
          <a:lstStyle>
            <a:lvl1pPr>
              <a:defRPr b="0" i="0">
                <a:ea typeface="MS UI Gothic" panose="020B0600070205080204" pitchFamily="34" charset="-128"/>
              </a:defRPr>
            </a:lvl1pPr>
          </a:lstStyle>
          <a:p>
            <a:fld id="{EAAF463E-FBB7-B04E-A671-4BEF2652EC21}" type="datetime1">
              <a:rPr lang="en-US" altLang="ja-JP" smtClean="0"/>
              <a:pPr/>
              <a:t>5/12/20</a:t>
            </a:fld>
            <a:endParaRPr lang="ja-JP" altLang="en-US"/>
          </a:p>
        </p:txBody>
      </p:sp>
      <p:sp>
        <p:nvSpPr>
          <p:cNvPr id="6" name="Footer Placeholder 5"/>
          <p:cNvSpPr>
            <a:spLocks noGrp="1"/>
          </p:cNvSpPr>
          <p:nvPr>
            <p:ph type="ftr" sz="quarter" idx="11"/>
          </p:nvPr>
        </p:nvSpPr>
        <p:spPr>
          <a:xfrm>
            <a:off x="457200" y="6492877"/>
            <a:ext cx="3429000" cy="283845"/>
          </a:xfrm>
          <a:prstGeom prst="rect">
            <a:avLst/>
          </a:prstGeom>
        </p:spPr>
        <p:txBody>
          <a:bodyPr/>
          <a:lstStyle>
            <a:lvl1pPr>
              <a:defRPr b="0" i="0">
                <a:ea typeface="MS UI Gothic" panose="020B0600070205080204" pitchFamily="34" charset="-128"/>
              </a:defRPr>
            </a:lvl1pPr>
          </a:lstStyle>
          <a:p>
            <a:endParaRPr lang="ja-JP" altLang="en-US"/>
          </a:p>
        </p:txBody>
      </p:sp>
      <p:sp>
        <p:nvSpPr>
          <p:cNvPr id="7" name="Slide Number Placeholder 6"/>
          <p:cNvSpPr>
            <a:spLocks noGrp="1"/>
          </p:cNvSpPr>
          <p:nvPr>
            <p:ph type="sldNum" sz="quarter" idx="12"/>
          </p:nvPr>
        </p:nvSpPr>
        <p:spPr/>
        <p:txBody>
          <a:bodyPr/>
          <a:lstStyle/>
          <a:p>
            <a:fld id="{D6F57A23-CB21-D340-80A0-623F78F268E8}" type="slidenum">
              <a:rPr kumimoji="1" lang="ja-JP" altLang="en-US" smtClean="0"/>
              <a:t>‹#›</a:t>
            </a:fld>
            <a:endParaRPr kumimoji="1" lang="ja-JP"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ja-JP" altLang="en-US"/>
              <a:t>マスター タイトルの書式設定</a:t>
            </a:r>
            <a:endParaRPr lang="en-US"/>
          </a:p>
        </p:txBody>
      </p:sp>
      <p:sp>
        <p:nvSpPr>
          <p:cNvPr id="3" name="Text Placeholder 2"/>
          <p:cNvSpPr>
            <a:spLocks noGrp="1"/>
          </p:cNvSpPr>
          <p:nvPr>
            <p:ph type="body" idx="1"/>
          </p:nvPr>
        </p:nvSpPr>
        <p:spPr>
          <a:xfrm>
            <a:off x="1627632" y="1572768"/>
            <a:ext cx="3291840" cy="639762"/>
          </a:xfrm>
        </p:spPr>
        <p:txBody>
          <a:bodyPr anchor="b">
            <a:noAutofit/>
          </a:bodyPr>
          <a:lstStyle>
            <a:lvl1pPr marL="0" indent="0">
              <a:buNone/>
              <a:defRPr sz="1350" b="0" cap="all" spc="75" baseline="0">
                <a:solidFill>
                  <a:schemeClr val="tx1"/>
                </a:solidFill>
                <a:latin typeface="+mj-lt"/>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ja-JP" altLang="en-US"/>
              <a:t>マスター テキストの書式設定</a:t>
            </a:r>
          </a:p>
        </p:txBody>
      </p:sp>
      <p:sp>
        <p:nvSpPr>
          <p:cNvPr id="4" name="Content Placeholder 3"/>
          <p:cNvSpPr>
            <a:spLocks noGrp="1"/>
          </p:cNvSpPr>
          <p:nvPr>
            <p:ph sz="half" idx="2"/>
          </p:nvPr>
        </p:nvSpPr>
        <p:spPr>
          <a:xfrm>
            <a:off x="1627632" y="2259366"/>
            <a:ext cx="3291840" cy="3840480"/>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5093208" y="1572768"/>
            <a:ext cx="3291840" cy="639762"/>
          </a:xfrm>
        </p:spPr>
        <p:txBody>
          <a:bodyPr anchor="b">
            <a:noAutofit/>
          </a:bodyPr>
          <a:lstStyle>
            <a:lvl1pPr marL="0" indent="0">
              <a:buNone/>
              <a:defRPr lang="en-US" sz="1350" b="0" i="0" kern="1200" cap="all" spc="75" baseline="0" dirty="0" smtClean="0">
                <a:solidFill>
                  <a:schemeClr val="tx1"/>
                </a:solidFill>
                <a:latin typeface="+mj-lt"/>
                <a:ea typeface="MS UI Gothic" panose="020B0600070205080204" pitchFamily="34" charset="-128"/>
                <a:cs typeface="+mn-cs"/>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marL="0" lvl="0" indent="0" algn="l" defTabSz="685800" rtl="0" eaLnBrk="1" latinLnBrk="0" hangingPunct="1">
              <a:spcBef>
                <a:spcPct val="20000"/>
              </a:spcBef>
              <a:buFont typeface="Arial" pitchFamily="34" charset="0"/>
              <a:buNone/>
            </a:pPr>
            <a:r>
              <a:rPr lang="ja-JP" altLang="en-US"/>
              <a:t>マスター テキストの書式設定</a:t>
            </a:r>
          </a:p>
        </p:txBody>
      </p:sp>
      <p:sp>
        <p:nvSpPr>
          <p:cNvPr id="6" name="Content Placeholder 5"/>
          <p:cNvSpPr>
            <a:spLocks noGrp="1"/>
          </p:cNvSpPr>
          <p:nvPr>
            <p:ph sz="quarter" idx="4"/>
          </p:nvPr>
        </p:nvSpPr>
        <p:spPr>
          <a:xfrm>
            <a:off x="5093208" y="2259366"/>
            <a:ext cx="3291840" cy="3840480"/>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a:xfrm>
            <a:off x="457200" y="6172201"/>
            <a:ext cx="3429000" cy="304800"/>
          </a:xfrm>
          <a:prstGeom prst="rect">
            <a:avLst/>
          </a:prstGeom>
        </p:spPr>
        <p:txBody>
          <a:bodyPr/>
          <a:lstStyle>
            <a:lvl1pPr>
              <a:defRPr b="0" i="0">
                <a:ea typeface="MS UI Gothic" panose="020B0600070205080204" pitchFamily="34" charset="-128"/>
              </a:defRPr>
            </a:lvl1pPr>
          </a:lstStyle>
          <a:p>
            <a:fld id="{AF0D4B2B-C88E-7444-A00C-F80CD9119F05}" type="datetime1">
              <a:rPr lang="en-US" altLang="ja-JP" smtClean="0"/>
              <a:pPr/>
              <a:t>5/12/20</a:t>
            </a:fld>
            <a:endParaRPr lang="ja-JP" altLang="en-US"/>
          </a:p>
        </p:txBody>
      </p:sp>
      <p:sp>
        <p:nvSpPr>
          <p:cNvPr id="8" name="Footer Placeholder 7"/>
          <p:cNvSpPr>
            <a:spLocks noGrp="1"/>
          </p:cNvSpPr>
          <p:nvPr>
            <p:ph type="ftr" sz="quarter" idx="11"/>
          </p:nvPr>
        </p:nvSpPr>
        <p:spPr>
          <a:xfrm>
            <a:off x="457200" y="6492877"/>
            <a:ext cx="3429000" cy="283845"/>
          </a:xfrm>
          <a:prstGeom prst="rect">
            <a:avLst/>
          </a:prstGeom>
        </p:spPr>
        <p:txBody>
          <a:bodyPr/>
          <a:lstStyle>
            <a:lvl1pPr>
              <a:defRPr b="0" i="0">
                <a:ea typeface="MS UI Gothic" panose="020B0600070205080204" pitchFamily="34" charset="-128"/>
              </a:defRPr>
            </a:lvl1pPr>
          </a:lstStyle>
          <a:p>
            <a:endParaRPr lang="ja-JP" altLang="en-US"/>
          </a:p>
        </p:txBody>
      </p:sp>
      <p:sp>
        <p:nvSpPr>
          <p:cNvPr id="9" name="Slide Number Placeholder 8"/>
          <p:cNvSpPr>
            <a:spLocks noGrp="1"/>
          </p:cNvSpPr>
          <p:nvPr>
            <p:ph type="sldNum" sz="quarter" idx="12"/>
          </p:nvPr>
        </p:nvSpPr>
        <p:spPr/>
        <p:txBody>
          <a:bodyPr/>
          <a:lstStyle/>
          <a:p>
            <a:fld id="{D6F57A23-CB21-D340-80A0-623F78F268E8}" type="slidenum">
              <a:rPr kumimoji="1" lang="ja-JP" altLang="en-US" smtClean="0"/>
              <a:t>‹#›</a:t>
            </a:fld>
            <a:endParaRPr kumimoji="1" lang="ja-JP"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a:p>
        </p:txBody>
      </p:sp>
      <p:sp>
        <p:nvSpPr>
          <p:cNvPr id="3" name="Date Placeholder 2"/>
          <p:cNvSpPr>
            <a:spLocks noGrp="1"/>
          </p:cNvSpPr>
          <p:nvPr>
            <p:ph type="dt" sz="half" idx="10"/>
          </p:nvPr>
        </p:nvSpPr>
        <p:spPr>
          <a:xfrm>
            <a:off x="457200" y="6172201"/>
            <a:ext cx="3429000" cy="304800"/>
          </a:xfrm>
          <a:prstGeom prst="rect">
            <a:avLst/>
          </a:prstGeom>
        </p:spPr>
        <p:txBody>
          <a:bodyPr/>
          <a:lstStyle>
            <a:lvl1pPr>
              <a:defRPr b="0" i="0">
                <a:ea typeface="MS UI Gothic" panose="020B0600070205080204" pitchFamily="34" charset="-128"/>
              </a:defRPr>
            </a:lvl1pPr>
          </a:lstStyle>
          <a:p>
            <a:fld id="{B41709F7-5939-B84F-8A8E-17CF51F38FB0}" type="datetime1">
              <a:rPr lang="en-US" altLang="ja-JP" smtClean="0"/>
              <a:pPr/>
              <a:t>5/12/20</a:t>
            </a:fld>
            <a:endParaRPr lang="ja-JP" altLang="en-US"/>
          </a:p>
        </p:txBody>
      </p:sp>
      <p:sp>
        <p:nvSpPr>
          <p:cNvPr id="4" name="Footer Placeholder 3"/>
          <p:cNvSpPr>
            <a:spLocks noGrp="1"/>
          </p:cNvSpPr>
          <p:nvPr>
            <p:ph type="ftr" sz="quarter" idx="11"/>
          </p:nvPr>
        </p:nvSpPr>
        <p:spPr>
          <a:xfrm>
            <a:off x="457200" y="6492877"/>
            <a:ext cx="3429000" cy="283845"/>
          </a:xfrm>
          <a:prstGeom prst="rect">
            <a:avLst/>
          </a:prstGeom>
        </p:spPr>
        <p:txBody>
          <a:bodyPr/>
          <a:lstStyle>
            <a:lvl1pPr>
              <a:defRPr b="0" i="0">
                <a:ea typeface="MS UI Gothic" panose="020B0600070205080204" pitchFamily="34" charset="-128"/>
              </a:defRPr>
            </a:lvl1pPr>
          </a:lstStyle>
          <a:p>
            <a:endParaRPr lang="ja-JP" altLang="en-US"/>
          </a:p>
        </p:txBody>
      </p:sp>
      <p:sp>
        <p:nvSpPr>
          <p:cNvPr id="5" name="Slide Number Placeholder 4"/>
          <p:cNvSpPr>
            <a:spLocks noGrp="1"/>
          </p:cNvSpPr>
          <p:nvPr>
            <p:ph type="sldNum" sz="quarter" idx="12"/>
          </p:nvPr>
        </p:nvSpPr>
        <p:spPr/>
        <p:txBody>
          <a:bodyPr/>
          <a:lstStyle/>
          <a:p>
            <a:fld id="{D6F57A23-CB21-D340-80A0-623F78F268E8}" type="slidenum">
              <a:rPr kumimoji="1" lang="ja-JP" altLang="en-US" smtClean="0"/>
              <a:t>‹#›</a:t>
            </a:fld>
            <a:endParaRPr kumimoji="1" lang="ja-JP"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172201"/>
            <a:ext cx="3429000" cy="304800"/>
          </a:xfrm>
          <a:prstGeom prst="rect">
            <a:avLst/>
          </a:prstGeom>
        </p:spPr>
        <p:txBody>
          <a:bodyPr/>
          <a:lstStyle>
            <a:lvl1pPr>
              <a:defRPr b="0" i="0">
                <a:ea typeface="MS UI Gothic" panose="020B0600070205080204" pitchFamily="34" charset="-128"/>
              </a:defRPr>
            </a:lvl1pPr>
          </a:lstStyle>
          <a:p>
            <a:fld id="{7101A9B3-1295-5247-8BE8-AA52927A28E9}" type="datetime1">
              <a:rPr lang="en-US" altLang="ja-JP" smtClean="0"/>
              <a:pPr/>
              <a:t>5/12/20</a:t>
            </a:fld>
            <a:endParaRPr lang="ja-JP" altLang="en-US"/>
          </a:p>
        </p:txBody>
      </p:sp>
      <p:sp>
        <p:nvSpPr>
          <p:cNvPr id="3" name="Footer Placeholder 2"/>
          <p:cNvSpPr>
            <a:spLocks noGrp="1"/>
          </p:cNvSpPr>
          <p:nvPr>
            <p:ph type="ftr" sz="quarter" idx="11"/>
          </p:nvPr>
        </p:nvSpPr>
        <p:spPr>
          <a:xfrm>
            <a:off x="457200" y="6492877"/>
            <a:ext cx="3429000" cy="283845"/>
          </a:xfrm>
          <a:prstGeom prst="rect">
            <a:avLst/>
          </a:prstGeom>
        </p:spPr>
        <p:txBody>
          <a:bodyPr/>
          <a:lstStyle>
            <a:lvl1pPr>
              <a:defRPr b="0" i="0">
                <a:ea typeface="MS UI Gothic" panose="020B0600070205080204" pitchFamily="34" charset="-128"/>
              </a:defRPr>
            </a:lvl1pPr>
          </a:lstStyle>
          <a:p>
            <a:endParaRPr lang="ja-JP" altLang="en-US"/>
          </a:p>
        </p:txBody>
      </p:sp>
      <p:sp>
        <p:nvSpPr>
          <p:cNvPr id="4" name="Slide Number Placeholder 3"/>
          <p:cNvSpPr>
            <a:spLocks noGrp="1"/>
          </p:cNvSpPr>
          <p:nvPr>
            <p:ph type="sldNum" sz="quarter" idx="12"/>
          </p:nvPr>
        </p:nvSpPr>
        <p:spPr/>
        <p:txBody>
          <a:bodyPr/>
          <a:lstStyle/>
          <a:p>
            <a:fld id="{D6F57A23-CB21-D340-80A0-623F78F268E8}" type="slidenum">
              <a:rPr kumimoji="1" lang="ja-JP" altLang="en-US" smtClean="0"/>
              <a:t>‹#›</a:t>
            </a:fld>
            <a:endParaRPr kumimoji="1" lang="ja-JP"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3" name="Content Placeholder 2"/>
          <p:cNvSpPr>
            <a:spLocks noGrp="1"/>
          </p:cNvSpPr>
          <p:nvPr>
            <p:ph idx="1"/>
          </p:nvPr>
        </p:nvSpPr>
        <p:spPr>
          <a:xfrm>
            <a:off x="3575050" y="1600200"/>
            <a:ext cx="5111750" cy="4480560"/>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457201" y="1600200"/>
            <a:ext cx="3008313" cy="4480560"/>
          </a:xfrm>
        </p:spPr>
        <p:txBody>
          <a:bodyPr>
            <a:normAutofit/>
          </a:bodyPr>
          <a:lstStyle>
            <a:lvl1pPr marL="0" indent="0">
              <a:buNone/>
              <a:defRPr sz="120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ja-JP" altLang="en-US"/>
              <a:t>マスター テキストの書式設定</a:t>
            </a:r>
          </a:p>
        </p:txBody>
      </p:sp>
      <p:sp>
        <p:nvSpPr>
          <p:cNvPr id="5" name="Date Placeholder 4"/>
          <p:cNvSpPr>
            <a:spLocks noGrp="1"/>
          </p:cNvSpPr>
          <p:nvPr>
            <p:ph type="dt" sz="half" idx="10"/>
          </p:nvPr>
        </p:nvSpPr>
        <p:spPr>
          <a:xfrm>
            <a:off x="457200" y="6172201"/>
            <a:ext cx="3429000" cy="304800"/>
          </a:xfrm>
          <a:prstGeom prst="rect">
            <a:avLst/>
          </a:prstGeom>
        </p:spPr>
        <p:txBody>
          <a:bodyPr/>
          <a:lstStyle>
            <a:lvl1pPr>
              <a:defRPr b="0" i="0">
                <a:ea typeface="MS UI Gothic" panose="020B0600070205080204" pitchFamily="34" charset="-128"/>
              </a:defRPr>
            </a:lvl1pPr>
          </a:lstStyle>
          <a:p>
            <a:fld id="{D1357784-8B35-DB4F-AB5D-63C2CCF9BD3F}" type="datetime1">
              <a:rPr lang="en-US" altLang="ja-JP" smtClean="0"/>
              <a:pPr/>
              <a:t>5/12/20</a:t>
            </a:fld>
            <a:endParaRPr lang="ja-JP" altLang="en-US"/>
          </a:p>
        </p:txBody>
      </p:sp>
      <p:sp>
        <p:nvSpPr>
          <p:cNvPr id="6" name="Footer Placeholder 5"/>
          <p:cNvSpPr>
            <a:spLocks noGrp="1"/>
          </p:cNvSpPr>
          <p:nvPr>
            <p:ph type="ftr" sz="quarter" idx="11"/>
          </p:nvPr>
        </p:nvSpPr>
        <p:spPr>
          <a:xfrm>
            <a:off x="457200" y="6492877"/>
            <a:ext cx="3429000" cy="283845"/>
          </a:xfrm>
          <a:prstGeom prst="rect">
            <a:avLst/>
          </a:prstGeom>
        </p:spPr>
        <p:txBody>
          <a:bodyPr/>
          <a:lstStyle>
            <a:lvl1pPr>
              <a:defRPr b="0" i="0">
                <a:ea typeface="MS UI Gothic" panose="020B0600070205080204" pitchFamily="34" charset="-128"/>
              </a:defRPr>
            </a:lvl1pPr>
          </a:lstStyle>
          <a:p>
            <a:endParaRPr lang="ja-JP" altLang="en-US"/>
          </a:p>
        </p:txBody>
      </p:sp>
      <p:sp>
        <p:nvSpPr>
          <p:cNvPr id="7" name="Slide Number Placeholder 6"/>
          <p:cNvSpPr>
            <a:spLocks noGrp="1"/>
          </p:cNvSpPr>
          <p:nvPr>
            <p:ph type="sldNum" sz="quarter" idx="12"/>
          </p:nvPr>
        </p:nvSpPr>
        <p:spPr/>
        <p:txBody>
          <a:bodyPr/>
          <a:lstStyle/>
          <a:p>
            <a:fld id="{2754ED01-E2A0-4C1E-8E21-014B99041579}" type="slidenum">
              <a:rPr lang="en-US" smtClean="0"/>
              <a:pPr/>
              <a:t>‹#›</a:t>
            </a:fld>
            <a:endParaRPr lang="en-US" dirty="0"/>
          </a:p>
        </p:txBody>
      </p:sp>
      <p:sp>
        <p:nvSpPr>
          <p:cNvPr id="8" name="Title 7"/>
          <p:cNvSpPr>
            <a:spLocks noGrp="1"/>
          </p:cNvSpPr>
          <p:nvPr>
            <p:ph type="title"/>
          </p:nvPr>
        </p:nvSpPr>
        <p:spPr/>
        <p:txBody>
          <a:bodyPr/>
          <a:lstStyle/>
          <a:p>
            <a:r>
              <a:rPr lang="ja-JP" altLang="en-US"/>
              <a:t>マスター タイトルの書式設定</a:t>
            </a:r>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タイトル付きの図">
    <p:spTree>
      <p:nvGrpSpPr>
        <p:cNvPr id="1" name=""/>
        <p:cNvGrpSpPr/>
        <p:nvPr/>
      </p:nvGrpSpPr>
      <p:grpSpPr>
        <a:xfrm>
          <a:off x="0" y="0"/>
          <a:ext cx="0" cy="0"/>
          <a:chOff x="0" y="0"/>
          <a:chExt cx="0" cy="0"/>
        </a:xfrm>
      </p:grpSpPr>
      <p:sp>
        <p:nvSpPr>
          <p:cNvPr id="9" name="Rectangle 8"/>
          <p:cNvSpPr/>
          <p:nvPr/>
        </p:nvSpPr>
        <p:spPr>
          <a:xfrm>
            <a:off x="9001125" y="4846320"/>
            <a:ext cx="142876" cy="201168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3" name="Picture Placeholder 2"/>
          <p:cNvSpPr>
            <a:spLocks noGrp="1"/>
          </p:cNvSpPr>
          <p:nvPr>
            <p:ph type="pic" idx="1"/>
          </p:nvPr>
        </p:nvSpPr>
        <p:spPr>
          <a:xfrm>
            <a:off x="-1" y="0"/>
            <a:ext cx="9000877" cy="4846320"/>
          </a:xfrm>
          <a:solidFill>
            <a:schemeClr val="bg1">
              <a:lumMod val="75000"/>
            </a:schemeClr>
          </a:solidFill>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ja-JP" altLang="en-US"/>
              <a:t>プレースホルダーまでドラッグするかアイコンをクリックして図を追加</a:t>
            </a:r>
            <a:endParaRPr lang="en-US"/>
          </a:p>
        </p:txBody>
      </p:sp>
      <p:sp>
        <p:nvSpPr>
          <p:cNvPr id="4" name="Text Placeholder 3"/>
          <p:cNvSpPr>
            <a:spLocks noGrp="1"/>
          </p:cNvSpPr>
          <p:nvPr>
            <p:ph type="body" sz="half" idx="2"/>
          </p:nvPr>
        </p:nvSpPr>
        <p:spPr>
          <a:xfrm>
            <a:off x="457200" y="5715000"/>
            <a:ext cx="8153400" cy="457200"/>
          </a:xfrm>
        </p:spPr>
        <p:txBody>
          <a:bodyPr/>
          <a:lstStyle>
            <a:lvl1pPr marL="0" indent="0">
              <a:buNone/>
              <a:defRPr sz="120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ja-JP" altLang="en-US"/>
              <a:t>マスター テキストの書式設定</a:t>
            </a:r>
          </a:p>
        </p:txBody>
      </p:sp>
      <p:sp>
        <p:nvSpPr>
          <p:cNvPr id="5" name="Date Placeholder 4"/>
          <p:cNvSpPr>
            <a:spLocks noGrp="1"/>
          </p:cNvSpPr>
          <p:nvPr>
            <p:ph type="dt" sz="half" idx="10"/>
          </p:nvPr>
        </p:nvSpPr>
        <p:spPr>
          <a:xfrm>
            <a:off x="457200" y="6172201"/>
            <a:ext cx="3429000" cy="304800"/>
          </a:xfrm>
          <a:prstGeom prst="rect">
            <a:avLst/>
          </a:prstGeom>
        </p:spPr>
        <p:txBody>
          <a:bodyPr/>
          <a:lstStyle>
            <a:lvl1pPr>
              <a:defRPr b="0" i="0">
                <a:ea typeface="MS UI Gothic" panose="020B0600070205080204" pitchFamily="34" charset="-128"/>
              </a:defRPr>
            </a:lvl1pPr>
          </a:lstStyle>
          <a:p>
            <a:fld id="{1552B714-0073-CB4B-9192-BD9D6D8133DA}" type="datetime1">
              <a:rPr lang="en-US" altLang="ja-JP" smtClean="0"/>
              <a:pPr/>
              <a:t>5/12/20</a:t>
            </a:fld>
            <a:endParaRPr lang="ja-JP" altLang="en-US"/>
          </a:p>
        </p:txBody>
      </p:sp>
      <p:sp>
        <p:nvSpPr>
          <p:cNvPr id="6" name="Footer Placeholder 5"/>
          <p:cNvSpPr>
            <a:spLocks noGrp="1"/>
          </p:cNvSpPr>
          <p:nvPr>
            <p:ph type="ftr" sz="quarter" idx="11"/>
          </p:nvPr>
        </p:nvSpPr>
        <p:spPr>
          <a:xfrm>
            <a:off x="457200" y="6492877"/>
            <a:ext cx="3429000" cy="283845"/>
          </a:xfrm>
          <a:prstGeom prst="rect">
            <a:avLst/>
          </a:prstGeom>
        </p:spPr>
        <p:txBody>
          <a:bodyPr/>
          <a:lstStyle>
            <a:lvl1pPr>
              <a:defRPr b="0" i="0">
                <a:ea typeface="MS UI Gothic" panose="020B0600070205080204" pitchFamily="34" charset="-128"/>
              </a:defRPr>
            </a:lvl1pPr>
          </a:lstStyle>
          <a:p>
            <a:endParaRPr lang="ja-JP" altLang="en-US"/>
          </a:p>
        </p:txBody>
      </p:sp>
      <p:sp>
        <p:nvSpPr>
          <p:cNvPr id="7" name="Slide Number Placeholder 6"/>
          <p:cNvSpPr>
            <a:spLocks noGrp="1"/>
          </p:cNvSpPr>
          <p:nvPr>
            <p:ph type="sldNum" sz="quarter" idx="12"/>
          </p:nvPr>
        </p:nvSpPr>
        <p:spPr/>
        <p:txBody>
          <a:bodyPr/>
          <a:lstStyle>
            <a:lvl1pPr>
              <a:defRPr>
                <a:solidFill>
                  <a:schemeClr val="tx1"/>
                </a:solidFill>
              </a:defRPr>
            </a:lvl1pPr>
          </a:lstStyle>
          <a:p>
            <a:fld id="{D6F57A23-CB21-D340-80A0-623F78F268E8}" type="slidenum">
              <a:rPr kumimoji="1" lang="ja-JP" altLang="en-US" smtClean="0"/>
              <a:t>‹#›</a:t>
            </a:fld>
            <a:endParaRPr kumimoji="1" lang="ja-JP" altLang="en-US"/>
          </a:p>
        </p:txBody>
      </p:sp>
      <p:sp>
        <p:nvSpPr>
          <p:cNvPr id="8" name="Title 7"/>
          <p:cNvSpPr>
            <a:spLocks noGrp="1"/>
          </p:cNvSpPr>
          <p:nvPr>
            <p:ph type="title"/>
          </p:nvPr>
        </p:nvSpPr>
        <p:spPr>
          <a:xfrm>
            <a:off x="457200" y="4953000"/>
            <a:ext cx="8153400" cy="762000"/>
          </a:xfrm>
        </p:spPr>
        <p:txBody>
          <a:bodyPr anchor="t">
            <a:normAutofit/>
          </a:bodyPr>
          <a:lstStyle>
            <a:lvl1pPr>
              <a:defRPr sz="2400"/>
            </a:lvl1pPr>
          </a:lstStyle>
          <a:p>
            <a:r>
              <a:rPr lang="ja-JP" altLang="en-US"/>
              <a:t>マスター タイトルの書式設定</a:t>
            </a:r>
            <a:endParaRPr lang="en-US" dirty="0"/>
          </a:p>
        </p:txBody>
      </p:sp>
      <p:sp>
        <p:nvSpPr>
          <p:cNvPr id="10" name="Rectangle 9"/>
          <p:cNvSpPr/>
          <p:nvPr/>
        </p:nvSpPr>
        <p:spPr>
          <a:xfrm>
            <a:off x="9001125" y="0"/>
            <a:ext cx="142876" cy="484632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152718"/>
            <a:ext cx="8325059" cy="1371600"/>
          </a:xfrm>
          <a:prstGeom prst="rect">
            <a:avLst/>
          </a:prstGeom>
        </p:spPr>
        <p:txBody>
          <a:bodyPr vert="horz" lIns="91440" tIns="45720" rIns="91440" bIns="45720" rtlCol="0" anchor="b">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457200" y="1752600"/>
            <a:ext cx="8325058" cy="4768780"/>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dirty="0"/>
              <a:t>2 </a:t>
            </a:r>
            <a:r>
              <a:rPr lang="ja-JP" altLang="en-US"/>
              <a:t>レベル</a:t>
            </a:r>
          </a:p>
          <a:p>
            <a:pPr lvl="2"/>
            <a:r>
              <a:rPr lang="ja-JP" altLang="en-US"/>
              <a:t>第 </a:t>
            </a:r>
            <a:r>
              <a:rPr lang="en-US" altLang="ja-JP" dirty="0"/>
              <a:t>3 </a:t>
            </a:r>
            <a:r>
              <a:rPr lang="ja-JP" altLang="en-US"/>
              <a:t>レベル</a:t>
            </a:r>
          </a:p>
          <a:p>
            <a:pPr lvl="3"/>
            <a:r>
              <a:rPr lang="ja-JP" altLang="en-US"/>
              <a:t>第 </a:t>
            </a:r>
            <a:r>
              <a:rPr lang="en-US" altLang="ja-JP" dirty="0"/>
              <a:t>4 </a:t>
            </a:r>
            <a:r>
              <a:rPr lang="ja-JP" altLang="en-US"/>
              <a:t>レベル</a:t>
            </a:r>
          </a:p>
          <a:p>
            <a:pPr lvl="4"/>
            <a:r>
              <a:rPr lang="ja-JP" altLang="en-US"/>
              <a:t>第 </a:t>
            </a:r>
            <a:r>
              <a:rPr lang="en-US" altLang="ja-JP" dirty="0"/>
              <a:t>5 </a:t>
            </a:r>
            <a:r>
              <a:rPr lang="ja-JP" altLang="en-US"/>
              <a:t>レベル</a:t>
            </a:r>
            <a:endParaRPr lang="en-US" dirty="0"/>
          </a:p>
        </p:txBody>
      </p:sp>
      <p:sp>
        <p:nvSpPr>
          <p:cNvPr id="6" name="Slide Number Placeholder 5"/>
          <p:cNvSpPr>
            <a:spLocks noGrp="1"/>
          </p:cNvSpPr>
          <p:nvPr>
            <p:ph type="sldNum" sz="quarter" idx="4"/>
          </p:nvPr>
        </p:nvSpPr>
        <p:spPr>
          <a:xfrm>
            <a:off x="8337122" y="66077"/>
            <a:ext cx="688389" cy="365125"/>
          </a:xfrm>
          <a:prstGeom prst="rect">
            <a:avLst/>
          </a:prstGeom>
        </p:spPr>
        <p:txBody>
          <a:bodyPr vert="horz" lIns="91440" tIns="45720" rIns="91440" bIns="45720" rtlCol="0" anchor="ctr"/>
          <a:lstStyle>
            <a:lvl1pPr algn="r">
              <a:defRPr sz="1350" b="0" i="0">
                <a:solidFill>
                  <a:schemeClr val="tx2"/>
                </a:solidFill>
                <a:ea typeface="MS UI Gothic" panose="020B0600070205080204" pitchFamily="34" charset="-128"/>
              </a:defRPr>
            </a:lvl1pPr>
          </a:lstStyle>
          <a:p>
            <a:fld id="{D6F57A23-CB21-D340-80A0-623F78F268E8}" type="slidenum">
              <a:rPr lang="ja-JP" altLang="en-US" smtClean="0"/>
              <a:pPr/>
              <a:t>‹#›</a:t>
            </a:fld>
            <a:endParaRPr lang="ja-JP" altLang="en-US" dirty="0"/>
          </a:p>
        </p:txBody>
      </p:sp>
      <p:sp>
        <p:nvSpPr>
          <p:cNvPr id="7" name="Rectangle 6"/>
          <p:cNvSpPr/>
          <p:nvPr/>
        </p:nvSpPr>
        <p:spPr>
          <a:xfrm>
            <a:off x="9043398" y="0"/>
            <a:ext cx="108000" cy="1371600"/>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8" name="Rectangle 7"/>
          <p:cNvSpPr/>
          <p:nvPr/>
        </p:nvSpPr>
        <p:spPr>
          <a:xfrm>
            <a:off x="9043398" y="1371600"/>
            <a:ext cx="108000" cy="54864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Tree>
  </p:cSld>
  <p:clrMap bg1="lt1" tx1="dk1" bg2="lt2" tx2="dk2" accent1="accent1" accent2="accent2" accent3="accent3" accent4="accent4" accent5="accent5" accent6="accent6" hlink="hlink" folHlink="folHlink"/>
  <p:sldLayoutIdLst>
    <p:sldLayoutId id="2147483858" r:id="rId1"/>
    <p:sldLayoutId id="2147483859" r:id="rId2"/>
    <p:sldLayoutId id="2147483860" r:id="rId3"/>
    <p:sldLayoutId id="2147483861" r:id="rId4"/>
    <p:sldLayoutId id="2147483862" r:id="rId5"/>
    <p:sldLayoutId id="2147483863" r:id="rId6"/>
    <p:sldLayoutId id="2147483864" r:id="rId7"/>
    <p:sldLayoutId id="2147483865" r:id="rId8"/>
    <p:sldLayoutId id="2147483866" r:id="rId9"/>
    <p:sldLayoutId id="2147483867" r:id="rId10"/>
    <p:sldLayoutId id="2147483868" r:id="rId11"/>
  </p:sldLayoutIdLst>
  <p:hf hdr="0" ftr="0" dt="0"/>
  <p:txStyles>
    <p:titleStyle>
      <a:lvl1pPr algn="l" defTabSz="685800" rtl="0" eaLnBrk="1" latinLnBrk="0" hangingPunct="1">
        <a:spcBef>
          <a:spcPct val="0"/>
        </a:spcBef>
        <a:buNone/>
        <a:defRPr kumimoji="1" sz="2700" b="0" i="0" kern="1200" cap="all" spc="-45" baseline="0">
          <a:solidFill>
            <a:srgbClr val="0070C0"/>
          </a:solidFill>
          <a:latin typeface="MS UI Gothic" panose="020B0600070205080204" pitchFamily="34" charset="-128"/>
          <a:ea typeface="MS UI Gothic" panose="020B0600070205080204" pitchFamily="34" charset="-128"/>
          <a:cs typeface="+mj-cs"/>
        </a:defRPr>
      </a:lvl1pPr>
    </p:titleStyle>
    <p:bodyStyle>
      <a:lvl1pPr marL="0" indent="0" algn="l" defTabSz="685800" rtl="0" eaLnBrk="1" latinLnBrk="0" hangingPunct="1">
        <a:spcBef>
          <a:spcPct val="20000"/>
        </a:spcBef>
        <a:spcAft>
          <a:spcPts val="450"/>
        </a:spcAft>
        <a:buFont typeface="Arial" pitchFamily="34" charset="0"/>
        <a:buNone/>
        <a:defRPr kumimoji="1" sz="1500" b="0" i="0" kern="1200">
          <a:solidFill>
            <a:schemeClr val="tx1"/>
          </a:solidFill>
          <a:latin typeface="+mn-lt"/>
          <a:ea typeface="MS UI Gothic" panose="020B0600070205080204" pitchFamily="34" charset="-128"/>
          <a:cs typeface="+mn-cs"/>
        </a:defRPr>
      </a:lvl1pPr>
      <a:lvl2pPr marL="342900" indent="-137160" algn="l" defTabSz="685800" rtl="0" eaLnBrk="1" latinLnBrk="0" hangingPunct="1">
        <a:spcBef>
          <a:spcPct val="20000"/>
        </a:spcBef>
        <a:buClr>
          <a:schemeClr val="tx2"/>
        </a:buClr>
        <a:buFont typeface="Arial" pitchFamily="34" charset="0"/>
        <a:buChar char="•"/>
        <a:defRPr kumimoji="1" sz="1500" b="0" i="0" kern="1200">
          <a:solidFill>
            <a:schemeClr val="tx1"/>
          </a:solidFill>
          <a:latin typeface="+mn-lt"/>
          <a:ea typeface="MS UI Gothic" panose="020B0600070205080204" pitchFamily="34" charset="-128"/>
          <a:cs typeface="+mn-cs"/>
        </a:defRPr>
      </a:lvl2pPr>
      <a:lvl3pPr marL="857250" indent="-171450" algn="l" defTabSz="685800" rtl="0" eaLnBrk="1" latinLnBrk="0" hangingPunct="1">
        <a:spcBef>
          <a:spcPct val="20000"/>
        </a:spcBef>
        <a:buClr>
          <a:schemeClr val="tx2"/>
        </a:buClr>
        <a:buFont typeface="Arial" pitchFamily="34" charset="0"/>
        <a:buChar char="•"/>
        <a:defRPr kumimoji="1" sz="1350" b="0" i="0" kern="1200">
          <a:solidFill>
            <a:schemeClr val="tx1"/>
          </a:solidFill>
          <a:latin typeface="+mn-lt"/>
          <a:ea typeface="MS UI Gothic" panose="020B0600070205080204" pitchFamily="34" charset="-128"/>
          <a:cs typeface="+mn-cs"/>
        </a:defRPr>
      </a:lvl3pPr>
      <a:lvl4pPr marL="1200150" indent="-171450" algn="l" defTabSz="685800" rtl="0" eaLnBrk="1" latinLnBrk="0" hangingPunct="1">
        <a:spcBef>
          <a:spcPct val="20000"/>
        </a:spcBef>
        <a:buClr>
          <a:schemeClr val="tx2"/>
        </a:buClr>
        <a:buFont typeface="Arial" pitchFamily="34" charset="0"/>
        <a:buChar char="•"/>
        <a:defRPr kumimoji="1" sz="1350" b="0" i="0" kern="1200">
          <a:solidFill>
            <a:schemeClr val="tx1"/>
          </a:solidFill>
          <a:latin typeface="+mn-lt"/>
          <a:ea typeface="MS UI Gothic" panose="020B0600070205080204" pitchFamily="34" charset="-128"/>
          <a:cs typeface="+mn-cs"/>
        </a:defRPr>
      </a:lvl4pPr>
      <a:lvl5pPr marL="1543050" indent="-171450" algn="l" defTabSz="685800" rtl="0" eaLnBrk="1" latinLnBrk="0" hangingPunct="1">
        <a:spcBef>
          <a:spcPct val="20000"/>
        </a:spcBef>
        <a:buClr>
          <a:schemeClr val="tx2"/>
        </a:buClr>
        <a:buFont typeface="Arial" pitchFamily="34" charset="0"/>
        <a:buChar char="•"/>
        <a:defRPr kumimoji="1" sz="1350" b="0" i="0" kern="1200" baseline="0">
          <a:solidFill>
            <a:schemeClr val="tx1"/>
          </a:solidFill>
          <a:latin typeface="+mn-lt"/>
          <a:ea typeface="MS UI Gothic" panose="020B0600070205080204" pitchFamily="34" charset="-128"/>
          <a:cs typeface="+mn-cs"/>
        </a:defRPr>
      </a:lvl5pPr>
      <a:lvl6pPr marL="1885950" indent="-171450" algn="l" defTabSz="685800" rtl="0" eaLnBrk="1" latinLnBrk="0" hangingPunct="1">
        <a:spcBef>
          <a:spcPct val="20000"/>
        </a:spcBef>
        <a:buClr>
          <a:schemeClr val="tx2"/>
        </a:buClr>
        <a:buFont typeface="Arial" pitchFamily="34" charset="0"/>
        <a:buChar char="•"/>
        <a:defRPr kumimoji="1" sz="1200" kern="1200">
          <a:solidFill>
            <a:schemeClr val="tx1"/>
          </a:solidFill>
          <a:latin typeface="+mn-lt"/>
          <a:ea typeface="+mn-ea"/>
          <a:cs typeface="+mn-cs"/>
        </a:defRPr>
      </a:lvl6pPr>
      <a:lvl7pPr marL="2228850" indent="-171450" algn="l" defTabSz="685800" rtl="0" eaLnBrk="1" latinLnBrk="0" hangingPunct="1">
        <a:spcBef>
          <a:spcPct val="20000"/>
        </a:spcBef>
        <a:buClr>
          <a:schemeClr val="tx2"/>
        </a:buClr>
        <a:buFont typeface="Arial" pitchFamily="34" charset="0"/>
        <a:buChar char="•"/>
        <a:defRPr kumimoji="1" sz="1200" kern="1200">
          <a:solidFill>
            <a:schemeClr val="tx1"/>
          </a:solidFill>
          <a:latin typeface="+mn-lt"/>
          <a:ea typeface="+mn-ea"/>
          <a:cs typeface="+mn-cs"/>
        </a:defRPr>
      </a:lvl7pPr>
      <a:lvl8pPr marL="2571750" indent="-171450" algn="l" defTabSz="685800" rtl="0" eaLnBrk="1" latinLnBrk="0" hangingPunct="1">
        <a:spcBef>
          <a:spcPct val="20000"/>
        </a:spcBef>
        <a:buClr>
          <a:schemeClr val="tx2"/>
        </a:buClr>
        <a:buFont typeface="Arial" pitchFamily="34" charset="0"/>
        <a:buChar char="•"/>
        <a:defRPr kumimoji="1" sz="1200" kern="1200">
          <a:solidFill>
            <a:schemeClr val="tx1"/>
          </a:solidFill>
          <a:latin typeface="+mn-lt"/>
          <a:ea typeface="+mn-ea"/>
          <a:cs typeface="+mn-cs"/>
        </a:defRPr>
      </a:lvl8pPr>
      <a:lvl9pPr marL="2914650" indent="-171450" algn="l" defTabSz="685800" rtl="0" eaLnBrk="1" latinLnBrk="0" hangingPunct="1">
        <a:spcBef>
          <a:spcPct val="20000"/>
        </a:spcBef>
        <a:buClr>
          <a:schemeClr val="tx2"/>
        </a:buClr>
        <a:buFont typeface="Arial" pitchFamily="34" charset="0"/>
        <a:buChar char="•"/>
        <a:defRPr kumimoji="1" sz="1200" kern="1200">
          <a:solidFill>
            <a:schemeClr val="tx1"/>
          </a:solidFill>
          <a:latin typeface="+mn-lt"/>
          <a:ea typeface="+mn-ea"/>
          <a:cs typeface="+mn-cs"/>
        </a:defRPr>
      </a:lvl9pPr>
    </p:bodyStyle>
    <p:otherStyle>
      <a:defPPr>
        <a:defRPr lang="en-US"/>
      </a:defPPr>
      <a:lvl1pPr marL="0" algn="l" defTabSz="685800" rtl="0" eaLnBrk="1" latinLnBrk="0" hangingPunct="1">
        <a:defRPr kumimoji="1" sz="1350" kern="1200">
          <a:solidFill>
            <a:schemeClr val="tx1"/>
          </a:solidFill>
          <a:latin typeface="+mn-lt"/>
          <a:ea typeface="+mn-ea"/>
          <a:cs typeface="+mn-cs"/>
        </a:defRPr>
      </a:lvl1pPr>
      <a:lvl2pPr marL="342900" algn="l" defTabSz="685800" rtl="0" eaLnBrk="1" latinLnBrk="0" hangingPunct="1">
        <a:defRPr kumimoji="1" sz="1350" kern="1200">
          <a:solidFill>
            <a:schemeClr val="tx1"/>
          </a:solidFill>
          <a:latin typeface="+mn-lt"/>
          <a:ea typeface="+mn-ea"/>
          <a:cs typeface="+mn-cs"/>
        </a:defRPr>
      </a:lvl2pPr>
      <a:lvl3pPr marL="685800" algn="l" defTabSz="685800" rtl="0" eaLnBrk="1" latinLnBrk="0" hangingPunct="1">
        <a:defRPr kumimoji="1" sz="1350" kern="1200">
          <a:solidFill>
            <a:schemeClr val="tx1"/>
          </a:solidFill>
          <a:latin typeface="+mn-lt"/>
          <a:ea typeface="+mn-ea"/>
          <a:cs typeface="+mn-cs"/>
        </a:defRPr>
      </a:lvl3pPr>
      <a:lvl4pPr marL="1028700" algn="l" defTabSz="685800" rtl="0" eaLnBrk="1" latinLnBrk="0" hangingPunct="1">
        <a:defRPr kumimoji="1" sz="1350" kern="1200">
          <a:solidFill>
            <a:schemeClr val="tx1"/>
          </a:solidFill>
          <a:latin typeface="+mn-lt"/>
          <a:ea typeface="+mn-ea"/>
          <a:cs typeface="+mn-cs"/>
        </a:defRPr>
      </a:lvl4pPr>
      <a:lvl5pPr marL="1371600" algn="l" defTabSz="685800" rtl="0" eaLnBrk="1" latinLnBrk="0" hangingPunct="1">
        <a:defRPr kumimoji="1" sz="1350" kern="1200">
          <a:solidFill>
            <a:schemeClr val="tx1"/>
          </a:solidFill>
          <a:latin typeface="+mn-lt"/>
          <a:ea typeface="+mn-ea"/>
          <a:cs typeface="+mn-cs"/>
        </a:defRPr>
      </a:lvl5pPr>
      <a:lvl6pPr marL="1714500" algn="l" defTabSz="685800" rtl="0" eaLnBrk="1" latinLnBrk="0" hangingPunct="1">
        <a:defRPr kumimoji="1" sz="1350" kern="1200">
          <a:solidFill>
            <a:schemeClr val="tx1"/>
          </a:solidFill>
          <a:latin typeface="+mn-lt"/>
          <a:ea typeface="+mn-ea"/>
          <a:cs typeface="+mn-cs"/>
        </a:defRPr>
      </a:lvl6pPr>
      <a:lvl7pPr marL="2057400" algn="l" defTabSz="685800" rtl="0" eaLnBrk="1" latinLnBrk="0" hangingPunct="1">
        <a:defRPr kumimoji="1" sz="1350" kern="1200">
          <a:solidFill>
            <a:schemeClr val="tx1"/>
          </a:solidFill>
          <a:latin typeface="+mn-lt"/>
          <a:ea typeface="+mn-ea"/>
          <a:cs typeface="+mn-cs"/>
        </a:defRPr>
      </a:lvl7pPr>
      <a:lvl8pPr marL="2400300" algn="l" defTabSz="685800" rtl="0" eaLnBrk="1" latinLnBrk="0" hangingPunct="1">
        <a:defRPr kumimoji="1" sz="1350" kern="1200">
          <a:solidFill>
            <a:schemeClr val="tx1"/>
          </a:solidFill>
          <a:latin typeface="+mn-lt"/>
          <a:ea typeface="+mn-ea"/>
          <a:cs typeface="+mn-cs"/>
        </a:defRPr>
      </a:lvl8pPr>
      <a:lvl9pPr marL="2743200" algn="l" defTabSz="685800" rtl="0" eaLnBrk="1" latinLnBrk="0" hangingPunct="1">
        <a:defRPr kumimoji="1"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1.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2.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3.jpg"/><Relationship Id="rId5" Type="http://schemas.openxmlformats.org/officeDocument/2006/relationships/image" Target="../media/image5.jpg"/><Relationship Id="rId4" Type="http://schemas.openxmlformats.org/officeDocument/2006/relationships/image" Target="../media/image4.png"/></Relationships>
</file>

<file path=ppt/slides/_rels/slide13.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8.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29.xml.rels><?xml version="1.0" encoding="UTF-8" standalone="yes"?>
<Relationships xmlns="http://schemas.openxmlformats.org/package/2006/relationships"><Relationship Id="rId2" Type="http://schemas.openxmlformats.org/officeDocument/2006/relationships/chart" Target="../charts/chart6.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chart" Target="../charts/chart7.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chart" Target="../charts/chart8.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chart" Target="../charts/chart9.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chart" Target="../charts/chart11.xml"/><Relationship Id="rId2" Type="http://schemas.openxmlformats.org/officeDocument/2006/relationships/chart" Target="../charts/chart10.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5.jpg"/><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2.wmf"/><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0C914FDB-3598-6341-954D-916875957E9A}"/>
              </a:ext>
            </a:extLst>
          </p:cNvPr>
          <p:cNvSpPr>
            <a:spLocks noGrp="1"/>
          </p:cNvSpPr>
          <p:nvPr>
            <p:ph type="ctrTitle"/>
          </p:nvPr>
        </p:nvSpPr>
        <p:spPr/>
        <p:txBody>
          <a:bodyPr/>
          <a:lstStyle/>
          <a:p>
            <a:r>
              <a:rPr lang="en-US" altLang="ja-JP" dirty="0" err="1"/>
              <a:t>GPUDirect</a:t>
            </a:r>
            <a:r>
              <a:rPr lang="en-US" altLang="ja-JP" dirty="0"/>
              <a:t> RDMA</a:t>
            </a:r>
            <a:r>
              <a:rPr lang="ja-JP" altLang="en-US"/>
              <a:t>を用いた</a:t>
            </a:r>
            <a:br>
              <a:rPr lang="en-US" altLang="ja-JP" dirty="0"/>
            </a:br>
            <a:r>
              <a:rPr lang="ja-JP" altLang="en-US"/>
              <a:t>高信頼かつ柔軟な障害検知機構</a:t>
            </a:r>
            <a:endParaRPr kumimoji="1" lang="ja-JP" altLang="en-US" sz="4400"/>
          </a:p>
        </p:txBody>
      </p:sp>
      <p:sp>
        <p:nvSpPr>
          <p:cNvPr id="3" name="字幕 2">
            <a:extLst>
              <a:ext uri="{FF2B5EF4-FFF2-40B4-BE49-F238E27FC236}">
                <a16:creationId xmlns:a16="http://schemas.microsoft.com/office/drawing/2014/main" id="{3B394CD7-E0D1-BF44-870F-53C43950FEBF}"/>
              </a:ext>
            </a:extLst>
          </p:cNvPr>
          <p:cNvSpPr>
            <a:spLocks noGrp="1"/>
          </p:cNvSpPr>
          <p:nvPr>
            <p:ph type="subTitle" idx="1"/>
          </p:nvPr>
        </p:nvSpPr>
        <p:spPr>
          <a:xfrm>
            <a:off x="457200" y="4800601"/>
            <a:ext cx="8245474" cy="2057399"/>
          </a:xfrm>
        </p:spPr>
        <p:txBody>
          <a:bodyPr>
            <a:normAutofit/>
          </a:bodyPr>
          <a:lstStyle/>
          <a:p>
            <a:r>
              <a:rPr lang="ja-JP" altLang="en-US"/>
              <a:t>情報創成工学専攻</a:t>
            </a:r>
            <a:endParaRPr lang="en-US" altLang="ja-JP" dirty="0"/>
          </a:p>
          <a:p>
            <a:r>
              <a:rPr lang="en-US" altLang="ja-JP" dirty="0"/>
              <a:t>18675010</a:t>
            </a:r>
          </a:p>
          <a:p>
            <a:r>
              <a:rPr lang="ja-JP" altLang="en-US"/>
              <a:t>金本　颯将</a:t>
            </a:r>
          </a:p>
          <a:p>
            <a:endParaRPr kumimoji="1" lang="ja-JP" altLang="en-US" sz="2400"/>
          </a:p>
        </p:txBody>
      </p:sp>
    </p:spTree>
    <p:extLst>
      <p:ext uri="{BB962C8B-B14F-4D97-AF65-F5344CB8AC3E}">
        <p14:creationId xmlns:p14="http://schemas.microsoft.com/office/powerpoint/2010/main" val="23224637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角丸四角形 32"/>
          <p:cNvSpPr/>
          <p:nvPr/>
        </p:nvSpPr>
        <p:spPr>
          <a:xfrm>
            <a:off x="871989" y="4563846"/>
            <a:ext cx="4189937" cy="1774777"/>
          </a:xfrm>
          <a:prstGeom prst="roundRect">
            <a:avLst/>
          </a:prstGeom>
          <a:solidFill>
            <a:srgbClr val="00B050"/>
          </a:solidFill>
          <a:ln w="381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sz="1350">
              <a:ea typeface="MS UI Gothic" panose="020B0600070205080204" pitchFamily="34" charset="-128"/>
            </a:endParaRPr>
          </a:p>
        </p:txBody>
      </p:sp>
      <p:sp>
        <p:nvSpPr>
          <p:cNvPr id="21" name="テキスト ボックス 20">
            <a:extLst>
              <a:ext uri="{FF2B5EF4-FFF2-40B4-BE49-F238E27FC236}">
                <a16:creationId xmlns:a16="http://schemas.microsoft.com/office/drawing/2014/main" id="{463C30C4-7DC6-D74C-B855-B4C41D966420}"/>
              </a:ext>
            </a:extLst>
          </p:cNvPr>
          <p:cNvSpPr txBox="1"/>
          <p:nvPr/>
        </p:nvSpPr>
        <p:spPr>
          <a:xfrm>
            <a:off x="3205878" y="5459461"/>
            <a:ext cx="1198800" cy="367200"/>
          </a:xfrm>
          <a:prstGeom prst="rect">
            <a:avLst/>
          </a:prstGeom>
          <a:solidFill>
            <a:schemeClr val="bg1"/>
          </a:solidFill>
          <a:ln w="38100">
            <a:solidFill>
              <a:schemeClr val="tx1"/>
            </a:solidFill>
          </a:ln>
        </p:spPr>
        <p:txBody>
          <a:bodyPr wrap="square" rtlCol="0">
            <a:spAutoFit/>
          </a:bodyPr>
          <a:lstStyle/>
          <a:p>
            <a:pPr algn="ctr"/>
            <a:endParaRPr kumimoji="1" lang="ja-JP" altLang="en-US" dirty="0">
              <a:latin typeface="MS UI Gothic" panose="020B0600070205080204" pitchFamily="34" charset="-128"/>
              <a:ea typeface="MS UI Gothic" panose="020B0600070205080204" pitchFamily="34" charset="-128"/>
              <a:cs typeface="MS PGothic" charset="-128"/>
            </a:endParaRPr>
          </a:p>
        </p:txBody>
      </p:sp>
      <p:sp>
        <p:nvSpPr>
          <p:cNvPr id="29" name="テキスト ボックス 28"/>
          <p:cNvSpPr txBox="1"/>
          <p:nvPr/>
        </p:nvSpPr>
        <p:spPr>
          <a:xfrm>
            <a:off x="3205878" y="5089710"/>
            <a:ext cx="1198800" cy="367200"/>
          </a:xfrm>
          <a:prstGeom prst="rect">
            <a:avLst/>
          </a:prstGeom>
          <a:solidFill>
            <a:schemeClr val="bg1"/>
          </a:solidFill>
          <a:ln w="38100">
            <a:solidFill>
              <a:schemeClr val="tx1"/>
            </a:solidFill>
          </a:ln>
        </p:spPr>
        <p:txBody>
          <a:bodyPr wrap="square" rtlCol="0">
            <a:spAutoFit/>
          </a:bodyPr>
          <a:lstStyle/>
          <a:p>
            <a:pPr algn="ctr"/>
            <a:r>
              <a:rPr kumimoji="1" lang="ja-JP" altLang="en-US">
                <a:latin typeface="MS UI Gothic" panose="020B0600070205080204" pitchFamily="34" charset="-128"/>
                <a:ea typeface="MS UI Gothic" panose="020B0600070205080204" pitchFamily="34" charset="-128"/>
                <a:cs typeface="MS PGothic" charset="-128"/>
              </a:rPr>
              <a:t>フラグ：</a:t>
            </a:r>
            <a:r>
              <a:rPr kumimoji="1" lang="en-US" altLang="ja-JP" dirty="0">
                <a:latin typeface="MS UI Gothic" panose="020B0600070205080204" pitchFamily="34" charset="-128"/>
                <a:ea typeface="MS UI Gothic" panose="020B0600070205080204" pitchFamily="34" charset="-128"/>
                <a:cs typeface="MS PGothic" charset="-128"/>
              </a:rPr>
              <a:t>0</a:t>
            </a:r>
            <a:endParaRPr kumimoji="1" lang="ja-JP" altLang="en-US" dirty="0">
              <a:latin typeface="MS UI Gothic" panose="020B0600070205080204" pitchFamily="34" charset="-128"/>
              <a:ea typeface="MS UI Gothic" panose="020B0600070205080204" pitchFamily="34" charset="-128"/>
              <a:cs typeface="MS PGothic" charset="-128"/>
            </a:endParaRPr>
          </a:p>
        </p:txBody>
      </p:sp>
      <p:sp>
        <p:nvSpPr>
          <p:cNvPr id="24" name="テキスト ボックス 23">
            <a:extLst>
              <a:ext uri="{FF2B5EF4-FFF2-40B4-BE49-F238E27FC236}">
                <a16:creationId xmlns:a16="http://schemas.microsoft.com/office/drawing/2014/main" id="{24F086DC-339F-C74D-93CC-10B23E02A21A}"/>
              </a:ext>
            </a:extLst>
          </p:cNvPr>
          <p:cNvSpPr txBox="1"/>
          <p:nvPr/>
        </p:nvSpPr>
        <p:spPr>
          <a:xfrm>
            <a:off x="3205877" y="5087533"/>
            <a:ext cx="1198800" cy="367200"/>
          </a:xfrm>
          <a:prstGeom prst="rect">
            <a:avLst/>
          </a:prstGeom>
          <a:noFill/>
          <a:ln w="38100">
            <a:solidFill>
              <a:schemeClr val="tx1"/>
            </a:solidFill>
          </a:ln>
        </p:spPr>
        <p:txBody>
          <a:bodyPr wrap="square" rtlCol="0">
            <a:spAutoFit/>
          </a:bodyPr>
          <a:lstStyle/>
          <a:p>
            <a:pPr algn="ctr"/>
            <a:r>
              <a:rPr lang="ja-JP" altLang="en-US">
                <a:latin typeface="MS UI Gothic" panose="020B0600070205080204" pitchFamily="34" charset="-128"/>
                <a:ea typeface="MS UI Gothic" panose="020B0600070205080204" pitchFamily="34" charset="-128"/>
                <a:cs typeface="MS PGothic" charset="-128"/>
              </a:rPr>
              <a:t>フラグ：</a:t>
            </a:r>
            <a:r>
              <a:rPr lang="en-US" altLang="ja-JP" dirty="0">
                <a:latin typeface="MS UI Gothic" panose="020B0600070205080204" pitchFamily="34" charset="-128"/>
                <a:ea typeface="MS UI Gothic" panose="020B0600070205080204" pitchFamily="34" charset="-128"/>
                <a:cs typeface="MS PGothic" charset="-128"/>
              </a:rPr>
              <a:t>1</a:t>
            </a:r>
            <a:endParaRPr kumimoji="1" lang="ja-JP" altLang="en-US" dirty="0">
              <a:latin typeface="MS UI Gothic" panose="020B0600070205080204" pitchFamily="34" charset="-128"/>
              <a:ea typeface="MS UI Gothic" panose="020B0600070205080204" pitchFamily="34" charset="-128"/>
              <a:cs typeface="MS PGothic" charset="-128"/>
            </a:endParaRPr>
          </a:p>
        </p:txBody>
      </p:sp>
      <p:pic>
        <p:nvPicPr>
          <p:cNvPr id="22" name="図 5">
            <a:extLst>
              <a:ext uri="{FF2B5EF4-FFF2-40B4-BE49-F238E27FC236}">
                <a16:creationId xmlns:a16="http://schemas.microsoft.com/office/drawing/2014/main" id="{8D2713BF-E158-B149-9309-9F9C516BF2D2}"/>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429622" y="5451235"/>
            <a:ext cx="925957" cy="129029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0" name="角丸四角形 51">
            <a:extLst>
              <a:ext uri="{FF2B5EF4-FFF2-40B4-BE49-F238E27FC236}">
                <a16:creationId xmlns:a16="http://schemas.microsoft.com/office/drawing/2014/main" id="{602FB98F-53C6-6949-A0C5-94DB735101CA}"/>
              </a:ext>
            </a:extLst>
          </p:cNvPr>
          <p:cNvSpPr/>
          <p:nvPr/>
        </p:nvSpPr>
        <p:spPr>
          <a:xfrm>
            <a:off x="6624572" y="4905140"/>
            <a:ext cx="1497673" cy="1099444"/>
          </a:xfrm>
          <a:prstGeom prst="roundRect">
            <a:avLst/>
          </a:prstGeom>
          <a:solidFill>
            <a:srgbClr val="FFFF00"/>
          </a:solidFill>
          <a:ln w="381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kumimoji="1" lang="ja-JP" altLang="en-US" dirty="0">
                <a:ea typeface="MS UI Gothic" panose="020B0600070205080204" pitchFamily="34" charset="-128"/>
              </a:rPr>
              <a:t>リモート監視</a:t>
            </a:r>
            <a:endParaRPr kumimoji="1" lang="en-US" altLang="ja-JP" dirty="0">
              <a:ea typeface="MS UI Gothic" panose="020B0600070205080204" pitchFamily="34" charset="-128"/>
            </a:endParaRPr>
          </a:p>
          <a:p>
            <a:pPr algn="ctr"/>
            <a:r>
              <a:rPr kumimoji="1" lang="ja-JP" altLang="en-US" dirty="0">
                <a:ea typeface="MS UI Gothic" panose="020B0600070205080204" pitchFamily="34" charset="-128"/>
              </a:rPr>
              <a:t>システム</a:t>
            </a:r>
          </a:p>
        </p:txBody>
      </p:sp>
      <p:sp>
        <p:nvSpPr>
          <p:cNvPr id="2" name="Title 1"/>
          <p:cNvSpPr>
            <a:spLocks noGrp="1"/>
          </p:cNvSpPr>
          <p:nvPr>
            <p:ph type="title"/>
          </p:nvPr>
        </p:nvSpPr>
        <p:spPr/>
        <p:txBody>
          <a:bodyPr/>
          <a:lstStyle/>
          <a:p>
            <a:r>
              <a:rPr lang="ja-JP" altLang="en-US"/>
              <a:t>障害情報の取得</a:t>
            </a:r>
            <a:endParaRPr kumimoji="1" lang="ja-JP" altLang="en-US" dirty="0"/>
          </a:p>
        </p:txBody>
      </p:sp>
      <p:sp>
        <p:nvSpPr>
          <p:cNvPr id="3" name="Content Placeholder 2"/>
          <p:cNvSpPr>
            <a:spLocks noGrp="1"/>
          </p:cNvSpPr>
          <p:nvPr>
            <p:ph idx="1"/>
          </p:nvPr>
        </p:nvSpPr>
        <p:spPr>
          <a:xfrm>
            <a:off x="432619" y="1560945"/>
            <a:ext cx="8278761" cy="4761197"/>
          </a:xfrm>
        </p:spPr>
        <p:txBody>
          <a:bodyPr/>
          <a:lstStyle/>
          <a:p>
            <a:r>
              <a:rPr lang="en-US" altLang="ja-JP" dirty="0">
                <a:solidFill>
                  <a:schemeClr val="tx1"/>
                </a:solidFill>
              </a:rPr>
              <a:t>OS</a:t>
            </a:r>
            <a:r>
              <a:rPr lang="ja-JP" altLang="en-US">
                <a:solidFill>
                  <a:schemeClr val="tx1"/>
                </a:solidFill>
              </a:rPr>
              <a:t>監視システムは</a:t>
            </a:r>
            <a:r>
              <a:rPr lang="ja-JP" altLang="en-US"/>
              <a:t>障害</a:t>
            </a:r>
            <a:r>
              <a:rPr lang="ja-JP" altLang="en-US">
                <a:solidFill>
                  <a:schemeClr val="tx1"/>
                </a:solidFill>
              </a:rPr>
              <a:t>情報を</a:t>
            </a:r>
            <a:r>
              <a:rPr lang="en-US" altLang="ja-JP" dirty="0">
                <a:solidFill>
                  <a:schemeClr val="tx1"/>
                </a:solidFill>
              </a:rPr>
              <a:t>GPU</a:t>
            </a:r>
            <a:r>
              <a:rPr lang="ja-JP" altLang="en-US">
                <a:solidFill>
                  <a:schemeClr val="tx1"/>
                </a:solidFill>
              </a:rPr>
              <a:t>メモリに書き込む</a:t>
            </a:r>
            <a:endParaRPr lang="en-US" altLang="ja-JP" dirty="0">
              <a:solidFill>
                <a:schemeClr val="tx1"/>
              </a:solidFill>
            </a:endParaRPr>
          </a:p>
          <a:p>
            <a:pPr lvl="1"/>
            <a:r>
              <a:rPr lang="ja-JP" altLang="en-US"/>
              <a:t>その後，読み込み許可フラグをセット</a:t>
            </a:r>
            <a:endParaRPr lang="en-US" altLang="ja-JP" dirty="0">
              <a:solidFill>
                <a:schemeClr val="tx1"/>
              </a:solidFill>
            </a:endParaRPr>
          </a:p>
          <a:p>
            <a:r>
              <a:rPr lang="ja-JP" altLang="en-US">
                <a:solidFill>
                  <a:schemeClr val="tx1"/>
                </a:solidFill>
              </a:rPr>
              <a:t>リモート監視システムはポーリングにより</a:t>
            </a:r>
            <a:r>
              <a:rPr lang="ja-JP" altLang="en-US"/>
              <a:t>障害</a:t>
            </a:r>
            <a:r>
              <a:rPr lang="ja-JP" altLang="en-US">
                <a:solidFill>
                  <a:schemeClr val="tx1"/>
                </a:solidFill>
              </a:rPr>
              <a:t>情報を取得</a:t>
            </a:r>
            <a:endParaRPr lang="en-US" altLang="ja-JP" dirty="0">
              <a:solidFill>
                <a:schemeClr val="tx1"/>
              </a:solidFill>
            </a:endParaRPr>
          </a:p>
          <a:p>
            <a:pPr lvl="1"/>
            <a:r>
              <a:rPr lang="en-US" altLang="ja-JP" dirty="0">
                <a:solidFill>
                  <a:schemeClr val="tx1"/>
                </a:solidFill>
              </a:rPr>
              <a:t>GPU</a:t>
            </a:r>
            <a:r>
              <a:rPr lang="ja-JP" altLang="en-US">
                <a:solidFill>
                  <a:schemeClr val="tx1"/>
                </a:solidFill>
              </a:rPr>
              <a:t>メモリに対して</a:t>
            </a:r>
            <a:r>
              <a:rPr lang="en-US" altLang="ja-JP" dirty="0">
                <a:solidFill>
                  <a:schemeClr val="tx1"/>
                </a:solidFill>
              </a:rPr>
              <a:t>RDMA Read</a:t>
            </a:r>
            <a:r>
              <a:rPr lang="ja-JP" altLang="en-US">
                <a:solidFill>
                  <a:schemeClr val="tx1"/>
                </a:solidFill>
              </a:rPr>
              <a:t>を繰り返し実行</a:t>
            </a:r>
            <a:endParaRPr lang="en-US" altLang="ja-JP" dirty="0">
              <a:solidFill>
                <a:schemeClr val="tx1"/>
              </a:solidFill>
            </a:endParaRPr>
          </a:p>
          <a:p>
            <a:pPr lvl="1"/>
            <a:r>
              <a:rPr lang="ja-JP" altLang="en-US"/>
              <a:t>読み込み許可フラグの</a:t>
            </a:r>
            <a:r>
              <a:rPr lang="ja-JP" altLang="en-US">
                <a:solidFill>
                  <a:schemeClr val="tx1"/>
                </a:solidFill>
              </a:rPr>
              <a:t>セットを確認後，障害</a:t>
            </a:r>
            <a:r>
              <a:rPr lang="ja-JP" altLang="en-US"/>
              <a:t>情報</a:t>
            </a:r>
            <a:r>
              <a:rPr lang="ja-JP" altLang="en-US">
                <a:solidFill>
                  <a:schemeClr val="tx1"/>
                </a:solidFill>
              </a:rPr>
              <a:t>を取得</a:t>
            </a:r>
            <a:endParaRPr lang="en-US" altLang="ja-JP" dirty="0">
              <a:solidFill>
                <a:schemeClr val="tx1"/>
              </a:solidFill>
            </a:endParaRPr>
          </a:p>
        </p:txBody>
      </p:sp>
      <p:sp>
        <p:nvSpPr>
          <p:cNvPr id="4" name="Slide Number Placeholder 3"/>
          <p:cNvSpPr>
            <a:spLocks noGrp="1"/>
          </p:cNvSpPr>
          <p:nvPr>
            <p:ph type="sldNum" sz="quarter" idx="12"/>
          </p:nvPr>
        </p:nvSpPr>
        <p:spPr/>
        <p:txBody>
          <a:bodyPr/>
          <a:lstStyle/>
          <a:p>
            <a:fld id="{D57F1E4F-1CFF-5643-939E-217C01CDF565}" type="slidenum">
              <a:rPr lang="en-US" smtClean="0"/>
              <a:pPr/>
              <a:t>10</a:t>
            </a:fld>
            <a:endParaRPr lang="en-US" dirty="0"/>
          </a:p>
        </p:txBody>
      </p:sp>
      <p:sp>
        <p:nvSpPr>
          <p:cNvPr id="25" name="テキスト ボックス 24"/>
          <p:cNvSpPr txBox="1"/>
          <p:nvPr/>
        </p:nvSpPr>
        <p:spPr>
          <a:xfrm>
            <a:off x="1941493" y="4560852"/>
            <a:ext cx="2052014" cy="461665"/>
          </a:xfrm>
          <a:prstGeom prst="rect">
            <a:avLst/>
          </a:prstGeom>
          <a:noFill/>
          <a:ln w="38100">
            <a:noFill/>
          </a:ln>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kumimoji="1" lang="en-US" altLang="ja-JP" sz="2400" dirty="0">
                <a:ea typeface="MS UI Gothic" panose="020B0600070205080204" pitchFamily="34" charset="-128"/>
              </a:rPr>
              <a:t>GPU</a:t>
            </a:r>
            <a:endParaRPr kumimoji="1" lang="ja-JP" altLang="en-US" sz="2400" dirty="0">
              <a:ea typeface="MS UI Gothic" panose="020B0600070205080204" pitchFamily="34" charset="-128"/>
            </a:endParaRPr>
          </a:p>
        </p:txBody>
      </p:sp>
      <p:sp>
        <p:nvSpPr>
          <p:cNvPr id="28" name="角丸四角形 27"/>
          <p:cNvSpPr/>
          <p:nvPr/>
        </p:nvSpPr>
        <p:spPr>
          <a:xfrm>
            <a:off x="993573" y="4972771"/>
            <a:ext cx="1259094" cy="956925"/>
          </a:xfrm>
          <a:prstGeom prst="roundRect">
            <a:avLst/>
          </a:prstGeom>
          <a:solidFill>
            <a:srgbClr val="FFFF00"/>
          </a:solidFill>
          <a:ln w="381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kumimoji="1" lang="en-US" altLang="ja-JP" sz="2000" dirty="0">
                <a:ea typeface="MS UI Gothic" panose="020B0600070205080204" pitchFamily="34" charset="-128"/>
              </a:rPr>
              <a:t>OS</a:t>
            </a:r>
            <a:r>
              <a:rPr kumimoji="1" lang="ja-JP" altLang="en-US" sz="2000" dirty="0">
                <a:ea typeface="MS UI Gothic" panose="020B0600070205080204" pitchFamily="34" charset="-128"/>
              </a:rPr>
              <a:t>監視</a:t>
            </a:r>
            <a:endParaRPr kumimoji="1" lang="en-US" altLang="ja-JP" sz="2000" dirty="0">
              <a:ea typeface="MS UI Gothic" panose="020B0600070205080204" pitchFamily="34" charset="-128"/>
            </a:endParaRPr>
          </a:p>
          <a:p>
            <a:pPr algn="ctr"/>
            <a:r>
              <a:rPr kumimoji="1" lang="ja-JP" altLang="en-US" sz="2000" dirty="0">
                <a:ea typeface="MS UI Gothic" panose="020B0600070205080204" pitchFamily="34" charset="-128"/>
              </a:rPr>
              <a:t>システム</a:t>
            </a:r>
          </a:p>
        </p:txBody>
      </p:sp>
      <p:sp>
        <p:nvSpPr>
          <p:cNvPr id="36" name="テキスト ボックス 35"/>
          <p:cNvSpPr txBox="1"/>
          <p:nvPr/>
        </p:nvSpPr>
        <p:spPr>
          <a:xfrm>
            <a:off x="5412179" y="4502147"/>
            <a:ext cx="939993" cy="707886"/>
          </a:xfrm>
          <a:prstGeom prst="rect">
            <a:avLst/>
          </a:prstGeom>
          <a:noFill/>
          <a:ln w="38100">
            <a:noFill/>
          </a:ln>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kumimoji="1" lang="en-US" altLang="ja-JP" sz="2000" dirty="0" err="1">
                <a:ea typeface="MS UI Gothic" panose="020B0600070205080204" pitchFamily="34" charset="-128"/>
              </a:rPr>
              <a:t>RDMARead</a:t>
            </a:r>
            <a:endParaRPr kumimoji="1" lang="ja-JP" altLang="en-US" sz="2000" dirty="0">
              <a:ea typeface="MS UI Gothic" panose="020B0600070205080204" pitchFamily="34" charset="-128"/>
            </a:endParaRPr>
          </a:p>
        </p:txBody>
      </p:sp>
      <p:sp>
        <p:nvSpPr>
          <p:cNvPr id="56" name="テキスト ボックス 55"/>
          <p:cNvSpPr txBox="1"/>
          <p:nvPr/>
        </p:nvSpPr>
        <p:spPr>
          <a:xfrm>
            <a:off x="2178926" y="4903547"/>
            <a:ext cx="1100693" cy="369332"/>
          </a:xfrm>
          <a:prstGeom prst="rect">
            <a:avLst/>
          </a:prstGeom>
          <a:noFill/>
          <a:ln w="38100">
            <a:noFill/>
          </a:ln>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kumimoji="1" lang="ja-JP" altLang="en-US" dirty="0">
                <a:ea typeface="MS UI Gothic" panose="020B0600070205080204" pitchFamily="34" charset="-128"/>
              </a:rPr>
              <a:t>書き込み</a:t>
            </a:r>
          </a:p>
        </p:txBody>
      </p:sp>
      <p:cxnSp>
        <p:nvCxnSpPr>
          <p:cNvPr id="57" name="直線矢印コネクタ 56"/>
          <p:cNvCxnSpPr>
            <a:cxnSpLocks/>
            <a:endCxn id="29" idx="1"/>
          </p:cNvCxnSpPr>
          <p:nvPr/>
        </p:nvCxnSpPr>
        <p:spPr>
          <a:xfrm>
            <a:off x="2241697" y="5272475"/>
            <a:ext cx="964181" cy="835"/>
          </a:xfrm>
          <a:prstGeom prst="straightConnector1">
            <a:avLst/>
          </a:prstGeom>
          <a:ln w="28575">
            <a:solidFill>
              <a:schemeClr val="tx1"/>
            </a:solidFill>
            <a:tailEnd type="triangle"/>
          </a:ln>
        </p:spPr>
        <p:style>
          <a:lnRef idx="2">
            <a:schemeClr val="dk1"/>
          </a:lnRef>
          <a:fillRef idx="0">
            <a:schemeClr val="dk1"/>
          </a:fillRef>
          <a:effectRef idx="1">
            <a:schemeClr val="dk1"/>
          </a:effectRef>
          <a:fontRef idx="minor">
            <a:schemeClr val="tx1"/>
          </a:fontRef>
        </p:style>
      </p:cxnSp>
      <p:pic>
        <p:nvPicPr>
          <p:cNvPr id="23" name="図 5">
            <a:extLst>
              <a:ext uri="{FF2B5EF4-FFF2-40B4-BE49-F238E27FC236}">
                <a16:creationId xmlns:a16="http://schemas.microsoft.com/office/drawing/2014/main" id="{C38E9630-7CD5-2A4B-A18B-AEF01E218C6C}"/>
              </a:ext>
            </a:extLst>
          </p:cNvPr>
          <p:cNvPicPr>
            <a:picLocks noChangeAspect="1"/>
          </p:cNvPicPr>
          <p:nvPr/>
        </p:nvPicPr>
        <p:blipFill>
          <a:blip r:embed="rId4"/>
          <a:stretch>
            <a:fillRect/>
          </a:stretch>
        </p:blipFill>
        <p:spPr>
          <a:xfrm>
            <a:off x="4038237" y="5522632"/>
            <a:ext cx="1592195" cy="1503297"/>
          </a:xfrm>
          <a:prstGeom prst="rect">
            <a:avLst/>
          </a:prstGeom>
        </p:spPr>
      </p:pic>
      <p:grpSp>
        <p:nvGrpSpPr>
          <p:cNvPr id="5" name="グループ化 4">
            <a:extLst>
              <a:ext uri="{FF2B5EF4-FFF2-40B4-BE49-F238E27FC236}">
                <a16:creationId xmlns:a16="http://schemas.microsoft.com/office/drawing/2014/main" id="{BC9CBACE-A79E-9642-AF08-CDD5BB09FE91}"/>
              </a:ext>
            </a:extLst>
          </p:cNvPr>
          <p:cNvGrpSpPr/>
          <p:nvPr/>
        </p:nvGrpSpPr>
        <p:grpSpPr>
          <a:xfrm>
            <a:off x="7710870" y="4589427"/>
            <a:ext cx="762149" cy="548202"/>
            <a:chOff x="8134335" y="4436076"/>
            <a:chExt cx="762149" cy="548202"/>
          </a:xfrm>
        </p:grpSpPr>
        <p:sp>
          <p:nvSpPr>
            <p:cNvPr id="17" name="下カーブ矢印 43">
              <a:extLst>
                <a:ext uri="{FF2B5EF4-FFF2-40B4-BE49-F238E27FC236}">
                  <a16:creationId xmlns:a16="http://schemas.microsoft.com/office/drawing/2014/main" id="{50780E8D-24AA-D748-B692-B0A165B8F95A}"/>
                </a:ext>
              </a:extLst>
            </p:cNvPr>
            <p:cNvSpPr/>
            <p:nvPr/>
          </p:nvSpPr>
          <p:spPr>
            <a:xfrm>
              <a:off x="8193216" y="4436076"/>
              <a:ext cx="703268" cy="269948"/>
            </a:xfrm>
            <a:prstGeom prst="curvedDownArrow">
              <a:avLst>
                <a:gd name="adj1" fmla="val 25000"/>
                <a:gd name="adj2" fmla="val 65461"/>
                <a:gd name="adj3" fmla="val 40380"/>
              </a:avLst>
            </a:prstGeom>
            <a:solidFill>
              <a:srgbClr val="FF00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a typeface="MS UI Gothic" panose="020B0600070205080204" pitchFamily="34" charset="-128"/>
              </a:endParaRPr>
            </a:p>
          </p:txBody>
        </p:sp>
        <p:sp>
          <p:nvSpPr>
            <p:cNvPr id="18" name="下カーブ矢印 44">
              <a:extLst>
                <a:ext uri="{FF2B5EF4-FFF2-40B4-BE49-F238E27FC236}">
                  <a16:creationId xmlns:a16="http://schemas.microsoft.com/office/drawing/2014/main" id="{74BE46A4-B910-7142-8281-2B8AF20C935E}"/>
                </a:ext>
              </a:extLst>
            </p:cNvPr>
            <p:cNvSpPr/>
            <p:nvPr/>
          </p:nvSpPr>
          <p:spPr>
            <a:xfrm flipH="1" flipV="1">
              <a:off x="8134335" y="4714278"/>
              <a:ext cx="703268" cy="270000"/>
            </a:xfrm>
            <a:prstGeom prst="curvedDownArrow">
              <a:avLst>
                <a:gd name="adj1" fmla="val 25000"/>
                <a:gd name="adj2" fmla="val 65461"/>
                <a:gd name="adj3" fmla="val 40380"/>
              </a:avLst>
            </a:prstGeom>
            <a:solidFill>
              <a:srgbClr val="FF00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a typeface="MS UI Gothic" panose="020B0600070205080204" pitchFamily="34" charset="-128"/>
              </a:endParaRPr>
            </a:p>
          </p:txBody>
        </p:sp>
      </p:grpSp>
      <p:sp>
        <p:nvSpPr>
          <p:cNvPr id="19" name="テキスト ボックス 45">
            <a:extLst>
              <a:ext uri="{FF2B5EF4-FFF2-40B4-BE49-F238E27FC236}">
                <a16:creationId xmlns:a16="http://schemas.microsoft.com/office/drawing/2014/main" id="{C111CB1C-E48E-0542-A16C-4A429A98C508}"/>
              </a:ext>
            </a:extLst>
          </p:cNvPr>
          <p:cNvSpPr txBox="1"/>
          <p:nvPr/>
        </p:nvSpPr>
        <p:spPr>
          <a:xfrm>
            <a:off x="6857972" y="4265605"/>
            <a:ext cx="1235698" cy="369332"/>
          </a:xfrm>
          <a:prstGeom prst="rect">
            <a:avLst/>
          </a:prstGeom>
          <a:noFill/>
          <a:ln w="38100">
            <a:noFill/>
          </a:ln>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kumimoji="1" lang="ja-JP" altLang="en-US" dirty="0">
                <a:ea typeface="MS UI Gothic" panose="020B0600070205080204" pitchFamily="34" charset="-128"/>
              </a:rPr>
              <a:t>ポーリング</a:t>
            </a:r>
          </a:p>
        </p:txBody>
      </p:sp>
      <p:sp>
        <p:nvSpPr>
          <p:cNvPr id="26" name="左矢印 25">
            <a:extLst>
              <a:ext uri="{FF2B5EF4-FFF2-40B4-BE49-F238E27FC236}">
                <a16:creationId xmlns:a16="http://schemas.microsoft.com/office/drawing/2014/main" id="{87D8DF75-CBA5-6443-A191-CC81F3983860}"/>
              </a:ext>
            </a:extLst>
          </p:cNvPr>
          <p:cNvSpPr/>
          <p:nvPr/>
        </p:nvSpPr>
        <p:spPr>
          <a:xfrm flipH="1">
            <a:off x="4411799" y="5126104"/>
            <a:ext cx="2220695" cy="306375"/>
          </a:xfrm>
          <a:prstGeom prst="leftArrow">
            <a:avLst>
              <a:gd name="adj1" fmla="val 42252"/>
              <a:gd name="adj2" fmla="val 91284"/>
            </a:avLst>
          </a:prstGeom>
          <a:solidFill>
            <a:srgbClr val="FF00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ea typeface="MS UI Gothic" panose="020B0600070205080204" pitchFamily="34" charset="-128"/>
            </a:endParaRPr>
          </a:p>
        </p:txBody>
      </p:sp>
      <p:sp>
        <p:nvSpPr>
          <p:cNvPr id="30" name="テキスト ボックス 29">
            <a:extLst>
              <a:ext uri="{FF2B5EF4-FFF2-40B4-BE49-F238E27FC236}">
                <a16:creationId xmlns:a16="http://schemas.microsoft.com/office/drawing/2014/main" id="{7916A0AF-331B-6441-B278-503E8916F2C4}"/>
              </a:ext>
            </a:extLst>
          </p:cNvPr>
          <p:cNvSpPr txBox="1"/>
          <p:nvPr/>
        </p:nvSpPr>
        <p:spPr>
          <a:xfrm>
            <a:off x="2167513" y="5274795"/>
            <a:ext cx="1100693" cy="369332"/>
          </a:xfrm>
          <a:prstGeom prst="rect">
            <a:avLst/>
          </a:prstGeom>
          <a:noFill/>
          <a:ln w="38100">
            <a:noFill/>
          </a:ln>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kumimoji="1" lang="ja-JP" altLang="en-US" dirty="0">
                <a:ea typeface="MS UI Gothic" panose="020B0600070205080204" pitchFamily="34" charset="-128"/>
              </a:rPr>
              <a:t>書き込み</a:t>
            </a:r>
          </a:p>
        </p:txBody>
      </p:sp>
      <p:cxnSp>
        <p:nvCxnSpPr>
          <p:cNvPr id="31" name="直線矢印コネクタ 30">
            <a:extLst>
              <a:ext uri="{FF2B5EF4-FFF2-40B4-BE49-F238E27FC236}">
                <a16:creationId xmlns:a16="http://schemas.microsoft.com/office/drawing/2014/main" id="{BD27694F-073C-024B-9D5B-9F047DA13645}"/>
              </a:ext>
            </a:extLst>
          </p:cNvPr>
          <p:cNvCxnSpPr>
            <a:cxnSpLocks/>
            <a:endCxn id="21" idx="1"/>
          </p:cNvCxnSpPr>
          <p:nvPr/>
        </p:nvCxnSpPr>
        <p:spPr>
          <a:xfrm>
            <a:off x="2252667" y="5643061"/>
            <a:ext cx="953211" cy="0"/>
          </a:xfrm>
          <a:prstGeom prst="straightConnector1">
            <a:avLst/>
          </a:prstGeom>
          <a:ln w="28575">
            <a:solidFill>
              <a:schemeClr val="tx1"/>
            </a:solidFill>
            <a:tailEnd type="triangle"/>
          </a:ln>
        </p:spPr>
        <p:style>
          <a:lnRef idx="2">
            <a:schemeClr val="dk1"/>
          </a:lnRef>
          <a:fillRef idx="0">
            <a:schemeClr val="dk1"/>
          </a:fillRef>
          <a:effectRef idx="1">
            <a:schemeClr val="dk1"/>
          </a:effectRef>
          <a:fontRef idx="minor">
            <a:schemeClr val="tx1"/>
          </a:fontRef>
        </p:style>
      </p:cxnSp>
      <p:sp>
        <p:nvSpPr>
          <p:cNvPr id="35" name="テキスト ボックス 34">
            <a:extLst>
              <a:ext uri="{FF2B5EF4-FFF2-40B4-BE49-F238E27FC236}">
                <a16:creationId xmlns:a16="http://schemas.microsoft.com/office/drawing/2014/main" id="{DEF6E8A2-0A5C-0B46-AEA3-98B96975805D}"/>
              </a:ext>
            </a:extLst>
          </p:cNvPr>
          <p:cNvSpPr txBox="1"/>
          <p:nvPr/>
        </p:nvSpPr>
        <p:spPr>
          <a:xfrm>
            <a:off x="5412178" y="4849955"/>
            <a:ext cx="939993" cy="707886"/>
          </a:xfrm>
          <a:prstGeom prst="rect">
            <a:avLst/>
          </a:prstGeom>
          <a:noFill/>
          <a:ln w="38100">
            <a:noFill/>
          </a:ln>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kumimoji="1" lang="en-US" altLang="ja-JP" sz="2000" dirty="0" err="1">
                <a:ea typeface="MS UI Gothic" panose="020B0600070205080204" pitchFamily="34" charset="-128"/>
              </a:rPr>
              <a:t>RDMARead</a:t>
            </a:r>
            <a:endParaRPr kumimoji="1" lang="ja-JP" altLang="en-US" sz="2000" dirty="0">
              <a:ea typeface="MS UI Gothic" panose="020B0600070205080204" pitchFamily="34" charset="-128"/>
            </a:endParaRPr>
          </a:p>
        </p:txBody>
      </p:sp>
      <p:sp>
        <p:nvSpPr>
          <p:cNvPr id="37" name="左矢印 36">
            <a:extLst>
              <a:ext uri="{FF2B5EF4-FFF2-40B4-BE49-F238E27FC236}">
                <a16:creationId xmlns:a16="http://schemas.microsoft.com/office/drawing/2014/main" id="{D8147BBC-C815-8649-977B-2F3F1B5F89CA}"/>
              </a:ext>
            </a:extLst>
          </p:cNvPr>
          <p:cNvSpPr/>
          <p:nvPr/>
        </p:nvSpPr>
        <p:spPr>
          <a:xfrm flipH="1">
            <a:off x="4411799" y="5480236"/>
            <a:ext cx="2220695" cy="306375"/>
          </a:xfrm>
          <a:prstGeom prst="leftArrow">
            <a:avLst>
              <a:gd name="adj1" fmla="val 42252"/>
              <a:gd name="adj2" fmla="val 91284"/>
            </a:avLst>
          </a:prstGeom>
          <a:solidFill>
            <a:srgbClr val="FF00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ea typeface="MS UI Gothic" panose="020B0600070205080204" pitchFamily="34" charset="-128"/>
            </a:endParaRPr>
          </a:p>
        </p:txBody>
      </p:sp>
      <p:sp>
        <p:nvSpPr>
          <p:cNvPr id="55" name="角丸四角形 54"/>
          <p:cNvSpPr/>
          <p:nvPr/>
        </p:nvSpPr>
        <p:spPr>
          <a:xfrm>
            <a:off x="1024150" y="5796332"/>
            <a:ext cx="1190128" cy="369413"/>
          </a:xfrm>
          <a:prstGeom prst="roundRect">
            <a:avLst/>
          </a:prstGeom>
          <a:solidFill>
            <a:srgbClr val="00B0F0"/>
          </a:solidFill>
          <a:ln w="19050">
            <a:solidFill>
              <a:schemeClr val="tx1"/>
            </a:solidFill>
          </a:ln>
        </p:spPr>
        <p:style>
          <a:lnRef idx="1">
            <a:schemeClr val="accent1"/>
          </a:lnRef>
          <a:fillRef idx="2">
            <a:schemeClr val="accent1"/>
          </a:fillRef>
          <a:effectRef idx="1">
            <a:schemeClr val="accent1"/>
          </a:effectRef>
          <a:fontRef idx="minor">
            <a:schemeClr val="dk1"/>
          </a:fontRef>
        </p:style>
        <p:txBody>
          <a:bodyPr rtlCol="0" anchor="ctr"/>
          <a:lstStyle/>
          <a:p>
            <a:pPr algn="ctr"/>
            <a:r>
              <a:rPr lang="ja-JP" altLang="en-US">
                <a:ea typeface="MS UI Gothic" panose="020B0600070205080204" pitchFamily="34" charset="-128"/>
              </a:rPr>
              <a:t>障害</a:t>
            </a:r>
            <a:r>
              <a:rPr kumimoji="1" lang="ja-JP" altLang="en-US">
                <a:ea typeface="MS UI Gothic" panose="020B0600070205080204" pitchFamily="34" charset="-128"/>
              </a:rPr>
              <a:t>情報</a:t>
            </a:r>
            <a:endParaRPr kumimoji="1" lang="ja-JP" altLang="en-US" dirty="0">
              <a:ea typeface="MS UI Gothic" panose="020B0600070205080204" pitchFamily="34" charset="-128"/>
            </a:endParaRPr>
          </a:p>
        </p:txBody>
      </p:sp>
    </p:spTree>
    <p:extLst>
      <p:ext uri="{BB962C8B-B14F-4D97-AF65-F5344CB8AC3E}">
        <p14:creationId xmlns:p14="http://schemas.microsoft.com/office/powerpoint/2010/main" val="28693116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wipe(down)">
                                      <p:cBhvr>
                                        <p:cTn id="7" dur="500"/>
                                        <p:tgtEl>
                                          <p:spTgt spid="30"/>
                                        </p:tgtEl>
                                      </p:cBhvr>
                                    </p:animEffect>
                                  </p:childTnLst>
                                </p:cTn>
                              </p:par>
                              <p:par>
                                <p:cTn id="8" presetID="22" presetClass="entr" presetSubtype="4" fill="hold" nodeType="withEffect">
                                  <p:stCondLst>
                                    <p:cond delay="0"/>
                                  </p:stCondLst>
                                  <p:childTnLst>
                                    <p:set>
                                      <p:cBhvr>
                                        <p:cTn id="9" dur="1" fill="hold">
                                          <p:stCondLst>
                                            <p:cond delay="0"/>
                                          </p:stCondLst>
                                        </p:cTn>
                                        <p:tgtEl>
                                          <p:spTgt spid="31"/>
                                        </p:tgtEl>
                                        <p:attrNameLst>
                                          <p:attrName>style.visibility</p:attrName>
                                        </p:attrNameLst>
                                      </p:cBhvr>
                                      <p:to>
                                        <p:strVal val="visible"/>
                                      </p:to>
                                    </p:set>
                                    <p:animEffect transition="in" filter="wipe(down)">
                                      <p:cBhvr>
                                        <p:cTn id="10" dur="500"/>
                                        <p:tgtEl>
                                          <p:spTgt spid="31"/>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55"/>
                                        </p:tgtEl>
                                        <p:attrNameLst>
                                          <p:attrName>style.visibility</p:attrName>
                                        </p:attrNameLst>
                                      </p:cBhvr>
                                      <p:to>
                                        <p:strVal val="visible"/>
                                      </p:to>
                                    </p:set>
                                    <p:animEffect transition="in" filter="wipe(down)">
                                      <p:cBhvr>
                                        <p:cTn id="13" dur="500"/>
                                        <p:tgtEl>
                                          <p:spTgt spid="55"/>
                                        </p:tgtEl>
                                      </p:cBhvr>
                                    </p:animEffect>
                                  </p:childTnLst>
                                </p:cTn>
                              </p:par>
                            </p:childTnLst>
                          </p:cTn>
                        </p:par>
                      </p:childTnLst>
                    </p:cTn>
                  </p:par>
                  <p:par>
                    <p:cTn id="14" fill="hold">
                      <p:stCondLst>
                        <p:cond delay="indefinite"/>
                      </p:stCondLst>
                      <p:childTnLst>
                        <p:par>
                          <p:cTn id="15" fill="hold">
                            <p:stCondLst>
                              <p:cond delay="0"/>
                            </p:stCondLst>
                            <p:childTnLst>
                              <p:par>
                                <p:cTn id="16" presetID="0" presetClass="path" presetSubtype="0" accel="50000" decel="50000" fill="hold" grpId="1" nodeType="clickEffect">
                                  <p:stCondLst>
                                    <p:cond delay="0"/>
                                  </p:stCondLst>
                                  <p:childTnLst>
                                    <p:animMotion origin="layout" path="M -3.33333E-6 -7.40741E-7 C 0.04045 0.01782 0.08212 0.03565 0.12153 0.02662 C 0.16129 0.01852 0.23941 -0.04954 0.23941 -0.0493 " pathEditMode="relative" rAng="0" ptsTypes="AAA">
                                      <p:cBhvr>
                                        <p:cTn id="17" dur="2000" fill="hold"/>
                                        <p:tgtEl>
                                          <p:spTgt spid="55"/>
                                        </p:tgtEl>
                                        <p:attrNameLst>
                                          <p:attrName>ppt_x</p:attrName>
                                          <p:attrName>ppt_y</p:attrName>
                                        </p:attrNameLst>
                                      </p:cBhvr>
                                      <p:rCtr x="11962" y="-1042"/>
                                    </p:animMotion>
                                  </p:childTnLst>
                                </p:cTn>
                              </p:par>
                            </p:childTnLst>
                          </p:cTn>
                        </p:par>
                      </p:childTnLst>
                    </p:cTn>
                  </p:par>
                  <p:par>
                    <p:cTn id="18" fill="hold">
                      <p:stCondLst>
                        <p:cond delay="indefinite"/>
                      </p:stCondLst>
                      <p:childTnLst>
                        <p:par>
                          <p:cTn id="19" fill="hold">
                            <p:stCondLst>
                              <p:cond delay="0"/>
                            </p:stCondLst>
                            <p:childTnLst>
                              <p:par>
                                <p:cTn id="20" presetID="22" presetClass="exit" presetSubtype="4" fill="hold" grpId="1" nodeType="clickEffect">
                                  <p:stCondLst>
                                    <p:cond delay="0"/>
                                  </p:stCondLst>
                                  <p:childTnLst>
                                    <p:animEffect transition="out" filter="wipe(down)">
                                      <p:cBhvr>
                                        <p:cTn id="21" dur="500"/>
                                        <p:tgtEl>
                                          <p:spTgt spid="30"/>
                                        </p:tgtEl>
                                      </p:cBhvr>
                                    </p:animEffect>
                                    <p:set>
                                      <p:cBhvr>
                                        <p:cTn id="22" dur="1" fill="hold">
                                          <p:stCondLst>
                                            <p:cond delay="499"/>
                                          </p:stCondLst>
                                        </p:cTn>
                                        <p:tgtEl>
                                          <p:spTgt spid="30"/>
                                        </p:tgtEl>
                                        <p:attrNameLst>
                                          <p:attrName>style.visibility</p:attrName>
                                        </p:attrNameLst>
                                      </p:cBhvr>
                                      <p:to>
                                        <p:strVal val="hidden"/>
                                      </p:to>
                                    </p:set>
                                  </p:childTnLst>
                                </p:cTn>
                              </p:par>
                              <p:par>
                                <p:cTn id="23" presetID="22" presetClass="exit" presetSubtype="4" fill="hold" nodeType="withEffect">
                                  <p:stCondLst>
                                    <p:cond delay="0"/>
                                  </p:stCondLst>
                                  <p:childTnLst>
                                    <p:animEffect transition="out" filter="wipe(down)">
                                      <p:cBhvr>
                                        <p:cTn id="24" dur="500"/>
                                        <p:tgtEl>
                                          <p:spTgt spid="31"/>
                                        </p:tgtEl>
                                      </p:cBhvr>
                                    </p:animEffect>
                                    <p:set>
                                      <p:cBhvr>
                                        <p:cTn id="25" dur="1" fill="hold">
                                          <p:stCondLst>
                                            <p:cond delay="499"/>
                                          </p:stCondLst>
                                        </p:cTn>
                                        <p:tgtEl>
                                          <p:spTgt spid="31"/>
                                        </p:tgtEl>
                                        <p:attrNameLst>
                                          <p:attrName>style.visibility</p:attrName>
                                        </p:attrNameLst>
                                      </p:cBhvr>
                                      <p:to>
                                        <p:strVal val="hidden"/>
                                      </p:to>
                                    </p:set>
                                  </p:childTnLst>
                                </p:cTn>
                              </p:par>
                            </p:childTnLst>
                          </p:cTn>
                        </p:par>
                      </p:childTnLst>
                    </p:cTn>
                  </p:par>
                  <p:par>
                    <p:cTn id="26" fill="hold">
                      <p:stCondLst>
                        <p:cond delay="indefinite"/>
                      </p:stCondLst>
                      <p:childTnLst>
                        <p:par>
                          <p:cTn id="27" fill="hold">
                            <p:stCondLst>
                              <p:cond delay="0"/>
                            </p:stCondLst>
                            <p:childTnLst>
                              <p:par>
                                <p:cTn id="28" presetID="22" presetClass="entr" presetSubtype="4" fill="hold" grpId="2" nodeType="clickEffect">
                                  <p:stCondLst>
                                    <p:cond delay="0"/>
                                  </p:stCondLst>
                                  <p:childTnLst>
                                    <p:set>
                                      <p:cBhvr>
                                        <p:cTn id="29" dur="1" fill="hold">
                                          <p:stCondLst>
                                            <p:cond delay="0"/>
                                          </p:stCondLst>
                                        </p:cTn>
                                        <p:tgtEl>
                                          <p:spTgt spid="56"/>
                                        </p:tgtEl>
                                        <p:attrNameLst>
                                          <p:attrName>style.visibility</p:attrName>
                                        </p:attrNameLst>
                                      </p:cBhvr>
                                      <p:to>
                                        <p:strVal val="visible"/>
                                      </p:to>
                                    </p:set>
                                    <p:animEffect transition="in" filter="wipe(down)">
                                      <p:cBhvr>
                                        <p:cTn id="30" dur="500"/>
                                        <p:tgtEl>
                                          <p:spTgt spid="56"/>
                                        </p:tgtEl>
                                      </p:cBhvr>
                                    </p:animEffect>
                                  </p:childTnLst>
                                </p:cTn>
                              </p:par>
                              <p:par>
                                <p:cTn id="31" presetID="22" presetClass="entr" presetSubtype="4" fill="hold" nodeType="withEffect">
                                  <p:stCondLst>
                                    <p:cond delay="0"/>
                                  </p:stCondLst>
                                  <p:childTnLst>
                                    <p:set>
                                      <p:cBhvr>
                                        <p:cTn id="32" dur="1" fill="hold">
                                          <p:stCondLst>
                                            <p:cond delay="0"/>
                                          </p:stCondLst>
                                        </p:cTn>
                                        <p:tgtEl>
                                          <p:spTgt spid="57"/>
                                        </p:tgtEl>
                                        <p:attrNameLst>
                                          <p:attrName>style.visibility</p:attrName>
                                        </p:attrNameLst>
                                      </p:cBhvr>
                                      <p:to>
                                        <p:strVal val="visible"/>
                                      </p:to>
                                    </p:set>
                                    <p:animEffect transition="in" filter="wipe(down)">
                                      <p:cBhvr>
                                        <p:cTn id="33" dur="500"/>
                                        <p:tgtEl>
                                          <p:spTgt spid="57"/>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xit" presetSubtype="4" fill="hold" grpId="3" nodeType="clickEffect">
                                  <p:stCondLst>
                                    <p:cond delay="0"/>
                                  </p:stCondLst>
                                  <p:childTnLst>
                                    <p:animEffect transition="out" filter="wipe(down)">
                                      <p:cBhvr>
                                        <p:cTn id="37" dur="500"/>
                                        <p:tgtEl>
                                          <p:spTgt spid="56"/>
                                        </p:tgtEl>
                                      </p:cBhvr>
                                    </p:animEffect>
                                    <p:set>
                                      <p:cBhvr>
                                        <p:cTn id="38" dur="1" fill="hold">
                                          <p:stCondLst>
                                            <p:cond delay="499"/>
                                          </p:stCondLst>
                                        </p:cTn>
                                        <p:tgtEl>
                                          <p:spTgt spid="56"/>
                                        </p:tgtEl>
                                        <p:attrNameLst>
                                          <p:attrName>style.visibility</p:attrName>
                                        </p:attrNameLst>
                                      </p:cBhvr>
                                      <p:to>
                                        <p:strVal val="hidden"/>
                                      </p:to>
                                    </p:set>
                                  </p:childTnLst>
                                </p:cTn>
                              </p:par>
                              <p:par>
                                <p:cTn id="39" presetID="22" presetClass="exit" presetSubtype="4" fill="hold" nodeType="withEffect">
                                  <p:stCondLst>
                                    <p:cond delay="0"/>
                                  </p:stCondLst>
                                  <p:childTnLst>
                                    <p:animEffect transition="out" filter="wipe(down)">
                                      <p:cBhvr>
                                        <p:cTn id="40" dur="500"/>
                                        <p:tgtEl>
                                          <p:spTgt spid="57"/>
                                        </p:tgtEl>
                                      </p:cBhvr>
                                    </p:animEffect>
                                    <p:set>
                                      <p:cBhvr>
                                        <p:cTn id="41" dur="1" fill="hold">
                                          <p:stCondLst>
                                            <p:cond delay="499"/>
                                          </p:stCondLst>
                                        </p:cTn>
                                        <p:tgtEl>
                                          <p:spTgt spid="57"/>
                                        </p:tgtEl>
                                        <p:attrNameLst>
                                          <p:attrName>style.visibility</p:attrName>
                                        </p:attrNameLst>
                                      </p:cBhvr>
                                      <p:to>
                                        <p:strVal val="hidden"/>
                                      </p:to>
                                    </p:set>
                                  </p:childTnLst>
                                </p:cTn>
                              </p:par>
                              <p:par>
                                <p:cTn id="42" presetID="22" presetClass="exit" presetSubtype="4" fill="hold" nodeType="withEffect">
                                  <p:stCondLst>
                                    <p:cond delay="0"/>
                                  </p:stCondLst>
                                  <p:childTnLst>
                                    <p:animEffect transition="out" filter="wipe(down)">
                                      <p:cBhvr>
                                        <p:cTn id="43" dur="500"/>
                                        <p:tgtEl>
                                          <p:spTgt spid="29">
                                            <p:txEl>
                                              <p:pRg st="0" end="0"/>
                                            </p:txEl>
                                          </p:spTgt>
                                        </p:tgtEl>
                                      </p:cBhvr>
                                    </p:animEffect>
                                    <p:set>
                                      <p:cBhvr>
                                        <p:cTn id="44" dur="1" fill="hold">
                                          <p:stCondLst>
                                            <p:cond delay="499"/>
                                          </p:stCondLst>
                                        </p:cTn>
                                        <p:tgtEl>
                                          <p:spTgt spid="29">
                                            <p:txEl>
                                              <p:pRg st="0" end="0"/>
                                            </p:txEl>
                                          </p:spTgt>
                                        </p:tgtEl>
                                        <p:attrNameLst>
                                          <p:attrName>style.visibility</p:attrName>
                                        </p:attrNameLst>
                                      </p:cBhvr>
                                      <p:to>
                                        <p:strVal val="hidden"/>
                                      </p:to>
                                    </p:set>
                                  </p:childTnLst>
                                </p:cTn>
                              </p:par>
                              <p:par>
                                <p:cTn id="45" presetID="22" presetClass="entr" presetSubtype="4" fill="hold" grpId="0" nodeType="withEffect">
                                  <p:stCondLst>
                                    <p:cond delay="0"/>
                                  </p:stCondLst>
                                  <p:childTnLst>
                                    <p:set>
                                      <p:cBhvr>
                                        <p:cTn id="46" dur="1" fill="hold">
                                          <p:stCondLst>
                                            <p:cond delay="0"/>
                                          </p:stCondLst>
                                        </p:cTn>
                                        <p:tgtEl>
                                          <p:spTgt spid="24"/>
                                        </p:tgtEl>
                                        <p:attrNameLst>
                                          <p:attrName>style.visibility</p:attrName>
                                        </p:attrNameLst>
                                      </p:cBhvr>
                                      <p:to>
                                        <p:strVal val="visible"/>
                                      </p:to>
                                    </p:set>
                                    <p:animEffect transition="in" filter="wipe(down)">
                                      <p:cBhvr>
                                        <p:cTn id="47" dur="500"/>
                                        <p:tgtEl>
                                          <p:spTgt spid="24"/>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xit" presetSubtype="4" fill="hold" grpId="1" nodeType="clickEffect">
                                  <p:stCondLst>
                                    <p:cond delay="0"/>
                                  </p:stCondLst>
                                  <p:childTnLst>
                                    <p:animEffect transition="out" filter="wipe(down)">
                                      <p:cBhvr>
                                        <p:cTn id="51" dur="500"/>
                                        <p:tgtEl>
                                          <p:spTgt spid="19"/>
                                        </p:tgtEl>
                                      </p:cBhvr>
                                    </p:animEffect>
                                    <p:set>
                                      <p:cBhvr>
                                        <p:cTn id="52" dur="1" fill="hold">
                                          <p:stCondLst>
                                            <p:cond delay="499"/>
                                          </p:stCondLst>
                                        </p:cTn>
                                        <p:tgtEl>
                                          <p:spTgt spid="19"/>
                                        </p:tgtEl>
                                        <p:attrNameLst>
                                          <p:attrName>style.visibility</p:attrName>
                                        </p:attrNameLst>
                                      </p:cBhvr>
                                      <p:to>
                                        <p:strVal val="hidden"/>
                                      </p:to>
                                    </p:set>
                                  </p:childTnLst>
                                </p:cTn>
                              </p:par>
                              <p:par>
                                <p:cTn id="53" presetID="22" presetClass="exit" presetSubtype="4" fill="hold" nodeType="withEffect">
                                  <p:stCondLst>
                                    <p:cond delay="0"/>
                                  </p:stCondLst>
                                  <p:childTnLst>
                                    <p:animEffect transition="out" filter="wipe(down)">
                                      <p:cBhvr>
                                        <p:cTn id="54" dur="500"/>
                                        <p:tgtEl>
                                          <p:spTgt spid="5"/>
                                        </p:tgtEl>
                                      </p:cBhvr>
                                    </p:animEffect>
                                    <p:set>
                                      <p:cBhvr>
                                        <p:cTn id="55" dur="1" fill="hold">
                                          <p:stCondLst>
                                            <p:cond delay="499"/>
                                          </p:stCondLst>
                                        </p:cTn>
                                        <p:tgtEl>
                                          <p:spTgt spid="5"/>
                                        </p:tgtEl>
                                        <p:attrNameLst>
                                          <p:attrName>style.visibility</p:attrName>
                                        </p:attrNameLst>
                                      </p:cBhvr>
                                      <p:to>
                                        <p:strVal val="hidden"/>
                                      </p:to>
                                    </p:set>
                                  </p:childTnLst>
                                </p:cTn>
                              </p:par>
                              <p:par>
                                <p:cTn id="56" presetID="22" presetClass="exit" presetSubtype="4" fill="hold" grpId="5" nodeType="withEffect">
                                  <p:stCondLst>
                                    <p:cond delay="0"/>
                                  </p:stCondLst>
                                  <p:childTnLst>
                                    <p:animEffect transition="out" filter="wipe(down)">
                                      <p:cBhvr>
                                        <p:cTn id="57" dur="500"/>
                                        <p:tgtEl>
                                          <p:spTgt spid="36"/>
                                        </p:tgtEl>
                                      </p:cBhvr>
                                    </p:animEffect>
                                    <p:set>
                                      <p:cBhvr>
                                        <p:cTn id="58" dur="1" fill="hold">
                                          <p:stCondLst>
                                            <p:cond delay="499"/>
                                          </p:stCondLst>
                                        </p:cTn>
                                        <p:tgtEl>
                                          <p:spTgt spid="36"/>
                                        </p:tgtEl>
                                        <p:attrNameLst>
                                          <p:attrName>style.visibility</p:attrName>
                                        </p:attrNameLst>
                                      </p:cBhvr>
                                      <p:to>
                                        <p:strVal val="hidden"/>
                                      </p:to>
                                    </p:set>
                                  </p:childTnLst>
                                </p:cTn>
                              </p:par>
                              <p:par>
                                <p:cTn id="59" presetID="22" presetClass="exit" presetSubtype="4" fill="hold" grpId="4" nodeType="withEffect">
                                  <p:stCondLst>
                                    <p:cond delay="0"/>
                                  </p:stCondLst>
                                  <p:childTnLst>
                                    <p:animEffect transition="out" filter="wipe(down)">
                                      <p:cBhvr>
                                        <p:cTn id="60" dur="500"/>
                                        <p:tgtEl>
                                          <p:spTgt spid="26"/>
                                        </p:tgtEl>
                                      </p:cBhvr>
                                    </p:animEffect>
                                    <p:set>
                                      <p:cBhvr>
                                        <p:cTn id="61" dur="1" fill="hold">
                                          <p:stCondLst>
                                            <p:cond delay="499"/>
                                          </p:stCondLst>
                                        </p:cTn>
                                        <p:tgtEl>
                                          <p:spTgt spid="26"/>
                                        </p:tgtEl>
                                        <p:attrNameLst>
                                          <p:attrName>style.visibility</p:attrName>
                                        </p:attrNameLst>
                                      </p:cBhvr>
                                      <p:to>
                                        <p:strVal val="hidden"/>
                                      </p:to>
                                    </p:set>
                                  </p:childTnLst>
                                </p:cTn>
                              </p:par>
                            </p:childTnLst>
                          </p:cTn>
                        </p:par>
                      </p:childTnLst>
                    </p:cTn>
                  </p:par>
                  <p:par>
                    <p:cTn id="62" fill="hold">
                      <p:stCondLst>
                        <p:cond delay="indefinite"/>
                      </p:stCondLst>
                      <p:childTnLst>
                        <p:par>
                          <p:cTn id="63" fill="hold">
                            <p:stCondLst>
                              <p:cond delay="0"/>
                            </p:stCondLst>
                            <p:childTnLst>
                              <p:par>
                                <p:cTn id="64" presetID="22" presetClass="entr" presetSubtype="4" fill="hold" grpId="0" nodeType="clickEffect">
                                  <p:stCondLst>
                                    <p:cond delay="0"/>
                                  </p:stCondLst>
                                  <p:childTnLst>
                                    <p:set>
                                      <p:cBhvr>
                                        <p:cTn id="65" dur="1" fill="hold">
                                          <p:stCondLst>
                                            <p:cond delay="0"/>
                                          </p:stCondLst>
                                        </p:cTn>
                                        <p:tgtEl>
                                          <p:spTgt spid="35"/>
                                        </p:tgtEl>
                                        <p:attrNameLst>
                                          <p:attrName>style.visibility</p:attrName>
                                        </p:attrNameLst>
                                      </p:cBhvr>
                                      <p:to>
                                        <p:strVal val="visible"/>
                                      </p:to>
                                    </p:set>
                                    <p:animEffect transition="in" filter="wipe(down)">
                                      <p:cBhvr>
                                        <p:cTn id="66" dur="500"/>
                                        <p:tgtEl>
                                          <p:spTgt spid="35"/>
                                        </p:tgtEl>
                                      </p:cBhvr>
                                    </p:animEffect>
                                  </p:childTnLst>
                                </p:cTn>
                              </p:par>
                              <p:par>
                                <p:cTn id="67" presetID="22" presetClass="entr" presetSubtype="4" fill="hold" grpId="0" nodeType="withEffect">
                                  <p:stCondLst>
                                    <p:cond delay="0"/>
                                  </p:stCondLst>
                                  <p:childTnLst>
                                    <p:set>
                                      <p:cBhvr>
                                        <p:cTn id="68" dur="1" fill="hold">
                                          <p:stCondLst>
                                            <p:cond delay="0"/>
                                          </p:stCondLst>
                                        </p:cTn>
                                        <p:tgtEl>
                                          <p:spTgt spid="37"/>
                                        </p:tgtEl>
                                        <p:attrNameLst>
                                          <p:attrName>style.visibility</p:attrName>
                                        </p:attrNameLst>
                                      </p:cBhvr>
                                      <p:to>
                                        <p:strVal val="visible"/>
                                      </p:to>
                                    </p:set>
                                    <p:animEffect transition="in" filter="wipe(down)">
                                      <p:cBhvr>
                                        <p:cTn id="69" dur="500"/>
                                        <p:tgtEl>
                                          <p:spTgt spid="37"/>
                                        </p:tgtEl>
                                      </p:cBhvr>
                                    </p:animEffect>
                                  </p:childTnLst>
                                </p:cTn>
                              </p:par>
                            </p:childTnLst>
                          </p:cTn>
                        </p:par>
                      </p:childTnLst>
                    </p:cTn>
                  </p:par>
                  <p:par>
                    <p:cTn id="70" fill="hold">
                      <p:stCondLst>
                        <p:cond delay="indefinite"/>
                      </p:stCondLst>
                      <p:childTnLst>
                        <p:par>
                          <p:cTn id="71" fill="hold">
                            <p:stCondLst>
                              <p:cond delay="0"/>
                            </p:stCondLst>
                            <p:childTnLst>
                              <p:par>
                                <p:cTn id="72" presetID="0" presetClass="path" presetSubtype="0" accel="50000" decel="50000" fill="hold" grpId="2" nodeType="clickEffect">
                                  <p:stCondLst>
                                    <p:cond delay="0"/>
                                  </p:stCondLst>
                                  <p:childTnLst>
                                    <p:animMotion origin="layout" path="M 0.23941 -0.0493 C 0.32673 0.00394 0.41406 0.05764 0.47934 0.06875 C 0.54462 0.07986 0.60243 0.02616 0.63073 0.01736 " pathEditMode="relative" rAng="0" ptsTypes="AAA">
                                      <p:cBhvr>
                                        <p:cTn id="73" dur="2000" fill="hold"/>
                                        <p:tgtEl>
                                          <p:spTgt spid="55"/>
                                        </p:tgtEl>
                                        <p:attrNameLst>
                                          <p:attrName>ppt_x</p:attrName>
                                          <p:attrName>ppt_y</p:attrName>
                                        </p:attrNameLst>
                                      </p:cBhvr>
                                      <p:rCtr x="19566" y="5972"/>
                                    </p:animMotion>
                                  </p:childTnLst>
                                </p:cTn>
                              </p:par>
                            </p:childTnLst>
                          </p:cTn>
                        </p:par>
                      </p:childTnLst>
                    </p:cTn>
                  </p:par>
                  <p:par>
                    <p:cTn id="74" fill="hold">
                      <p:stCondLst>
                        <p:cond delay="indefinite"/>
                      </p:stCondLst>
                      <p:childTnLst>
                        <p:par>
                          <p:cTn id="75" fill="hold">
                            <p:stCondLst>
                              <p:cond delay="0"/>
                            </p:stCondLst>
                            <p:childTnLst>
                              <p:par>
                                <p:cTn id="76" presetID="22" presetClass="exit" presetSubtype="4" fill="hold" grpId="1" nodeType="clickEffect">
                                  <p:stCondLst>
                                    <p:cond delay="0"/>
                                  </p:stCondLst>
                                  <p:childTnLst>
                                    <p:animEffect transition="out" filter="wipe(down)">
                                      <p:cBhvr>
                                        <p:cTn id="77" dur="500"/>
                                        <p:tgtEl>
                                          <p:spTgt spid="35"/>
                                        </p:tgtEl>
                                      </p:cBhvr>
                                    </p:animEffect>
                                    <p:set>
                                      <p:cBhvr>
                                        <p:cTn id="78" dur="1" fill="hold">
                                          <p:stCondLst>
                                            <p:cond delay="499"/>
                                          </p:stCondLst>
                                        </p:cTn>
                                        <p:tgtEl>
                                          <p:spTgt spid="35"/>
                                        </p:tgtEl>
                                        <p:attrNameLst>
                                          <p:attrName>style.visibility</p:attrName>
                                        </p:attrNameLst>
                                      </p:cBhvr>
                                      <p:to>
                                        <p:strVal val="hidden"/>
                                      </p:to>
                                    </p:set>
                                  </p:childTnLst>
                                </p:cTn>
                              </p:par>
                              <p:par>
                                <p:cTn id="79" presetID="22" presetClass="exit" presetSubtype="4" fill="hold" grpId="1" nodeType="withEffect">
                                  <p:stCondLst>
                                    <p:cond delay="0"/>
                                  </p:stCondLst>
                                  <p:childTnLst>
                                    <p:animEffect transition="out" filter="wipe(down)">
                                      <p:cBhvr>
                                        <p:cTn id="80" dur="500"/>
                                        <p:tgtEl>
                                          <p:spTgt spid="37"/>
                                        </p:tgtEl>
                                      </p:cBhvr>
                                    </p:animEffect>
                                    <p:set>
                                      <p:cBhvr>
                                        <p:cTn id="81" dur="1" fill="hold">
                                          <p:stCondLst>
                                            <p:cond delay="499"/>
                                          </p:stCondLst>
                                        </p:cTn>
                                        <p:tgtEl>
                                          <p:spTgt spid="3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36" grpId="5"/>
      <p:bldP spid="56" grpId="2"/>
      <p:bldP spid="56" grpId="3"/>
      <p:bldP spid="19" grpId="1"/>
      <p:bldP spid="26" grpId="4" animBg="1"/>
      <p:bldP spid="30" grpId="0"/>
      <p:bldP spid="30" grpId="1"/>
      <p:bldP spid="35" grpId="0"/>
      <p:bldP spid="35" grpId="1"/>
      <p:bldP spid="37" grpId="0" animBg="1"/>
      <p:bldP spid="37" grpId="1" animBg="1"/>
      <p:bldP spid="55" grpId="0" animBg="1"/>
      <p:bldP spid="55" grpId="1" animBg="1"/>
      <p:bldP spid="55" grpId="2"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78DEEC48-7651-3443-8D39-005305F6CC5B}"/>
              </a:ext>
            </a:extLst>
          </p:cNvPr>
          <p:cNvSpPr>
            <a:spLocks noGrp="1"/>
          </p:cNvSpPr>
          <p:nvPr>
            <p:ph type="title"/>
          </p:nvPr>
        </p:nvSpPr>
        <p:spPr/>
        <p:txBody>
          <a:bodyPr/>
          <a:lstStyle/>
          <a:p>
            <a:r>
              <a:rPr kumimoji="1" lang="ja-JP" altLang="en-US"/>
              <a:t>通信の整合性の保証</a:t>
            </a:r>
          </a:p>
        </p:txBody>
      </p:sp>
      <p:sp>
        <p:nvSpPr>
          <p:cNvPr id="3" name="コンテンツ プレースホルダー 2">
            <a:extLst>
              <a:ext uri="{FF2B5EF4-FFF2-40B4-BE49-F238E27FC236}">
                <a16:creationId xmlns:a16="http://schemas.microsoft.com/office/drawing/2014/main" id="{61542678-C748-1D47-9236-C738E91BEE16}"/>
              </a:ext>
            </a:extLst>
          </p:cNvPr>
          <p:cNvSpPr>
            <a:spLocks noGrp="1"/>
          </p:cNvSpPr>
          <p:nvPr>
            <p:ph idx="1"/>
          </p:nvPr>
        </p:nvSpPr>
        <p:spPr>
          <a:xfrm>
            <a:off x="457201" y="1524002"/>
            <a:ext cx="8244674" cy="5333998"/>
          </a:xfrm>
        </p:spPr>
        <p:txBody>
          <a:bodyPr/>
          <a:lstStyle/>
          <a:p>
            <a:r>
              <a:rPr kumimoji="1" lang="en-US" altLang="ja-JP" dirty="0"/>
              <a:t>GPU</a:t>
            </a:r>
            <a:r>
              <a:rPr kumimoji="1" lang="ja-JP" altLang="en-US"/>
              <a:t>メモリへの</a:t>
            </a:r>
            <a:r>
              <a:rPr kumimoji="1" lang="en-US" altLang="ja-JP" dirty="0"/>
              <a:t>RDMA</a:t>
            </a:r>
            <a:r>
              <a:rPr kumimoji="1" lang="ja-JP" altLang="en-US"/>
              <a:t>の順番は保証されない</a:t>
            </a:r>
            <a:endParaRPr kumimoji="1" lang="en-US" altLang="ja-JP" dirty="0"/>
          </a:p>
          <a:p>
            <a:pPr lvl="1"/>
            <a:r>
              <a:rPr lang="ja-JP" altLang="en-US"/>
              <a:t>例：フラグがセットされても障害情報が取得できないことも</a:t>
            </a:r>
            <a:endParaRPr lang="en-US" altLang="ja-JP" dirty="0"/>
          </a:p>
          <a:p>
            <a:r>
              <a:rPr lang="ja-JP" altLang="en-US"/>
              <a:t>ポーリングに通信の整合性を保証する仕組みを導入</a:t>
            </a:r>
            <a:endParaRPr lang="en-US" altLang="ja-JP" dirty="0"/>
          </a:p>
          <a:p>
            <a:pPr lvl="1"/>
            <a:r>
              <a:rPr kumimoji="1" lang="ja-JP" altLang="en-US"/>
              <a:t>フラグ値にシーケンス番号を用い，最新の値になるまで待つ</a:t>
            </a:r>
            <a:endParaRPr lang="en-US" altLang="ja-JP" dirty="0"/>
          </a:p>
          <a:p>
            <a:pPr lvl="1"/>
            <a:r>
              <a:rPr kumimoji="1" lang="ja-JP" altLang="en-US"/>
              <a:t>受信した</a:t>
            </a:r>
            <a:r>
              <a:rPr kumimoji="1" lang="en-US" altLang="ja-JP" dirty="0"/>
              <a:t>CRC</a:t>
            </a:r>
            <a:r>
              <a:rPr kumimoji="1" lang="ja-JP" altLang="en-US"/>
              <a:t>値と，フラグ値とデータから計算した</a:t>
            </a:r>
            <a:r>
              <a:rPr kumimoji="1" lang="en-US" altLang="ja-JP" dirty="0"/>
              <a:t>CRC</a:t>
            </a:r>
            <a:r>
              <a:rPr kumimoji="1" lang="ja-JP" altLang="en-US"/>
              <a:t>値</a:t>
            </a:r>
            <a:r>
              <a:rPr lang="ja-JP" altLang="en-US"/>
              <a:t>が一致するまで待つ</a:t>
            </a:r>
            <a:endParaRPr kumimoji="1" lang="ja-JP" altLang="en-US"/>
          </a:p>
        </p:txBody>
      </p:sp>
      <p:sp>
        <p:nvSpPr>
          <p:cNvPr id="4" name="スライド番号プレースホルダー 3">
            <a:extLst>
              <a:ext uri="{FF2B5EF4-FFF2-40B4-BE49-F238E27FC236}">
                <a16:creationId xmlns:a16="http://schemas.microsoft.com/office/drawing/2014/main" id="{63ECFCFB-9CF3-A347-8F7D-0FAACA2A2897}"/>
              </a:ext>
            </a:extLst>
          </p:cNvPr>
          <p:cNvSpPr>
            <a:spLocks noGrp="1"/>
          </p:cNvSpPr>
          <p:nvPr>
            <p:ph type="sldNum" sz="quarter" idx="12"/>
          </p:nvPr>
        </p:nvSpPr>
        <p:spPr/>
        <p:txBody>
          <a:bodyPr/>
          <a:lstStyle/>
          <a:p>
            <a:fld id="{D6F57A23-CB21-D340-80A0-623F78F268E8}" type="slidenum">
              <a:rPr lang="ja-JP" altLang="en-US" smtClean="0"/>
              <a:pPr/>
              <a:t>11</a:t>
            </a:fld>
            <a:endParaRPr lang="ja-JP" altLang="en-US"/>
          </a:p>
        </p:txBody>
      </p:sp>
      <p:pic>
        <p:nvPicPr>
          <p:cNvPr id="6" name="図 5">
            <a:extLst>
              <a:ext uri="{FF2B5EF4-FFF2-40B4-BE49-F238E27FC236}">
                <a16:creationId xmlns:a16="http://schemas.microsoft.com/office/drawing/2014/main" id="{AA4AD548-8B73-354D-BD78-EBD567C9ADA5}"/>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429622" y="5451235"/>
            <a:ext cx="925957" cy="129029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7" name="角丸四角形 51">
            <a:extLst>
              <a:ext uri="{FF2B5EF4-FFF2-40B4-BE49-F238E27FC236}">
                <a16:creationId xmlns:a16="http://schemas.microsoft.com/office/drawing/2014/main" id="{36419DAD-49D5-BF44-81EE-6384949326C5}"/>
              </a:ext>
            </a:extLst>
          </p:cNvPr>
          <p:cNvSpPr/>
          <p:nvPr/>
        </p:nvSpPr>
        <p:spPr>
          <a:xfrm>
            <a:off x="6624572" y="4998450"/>
            <a:ext cx="1497673" cy="1099444"/>
          </a:xfrm>
          <a:prstGeom prst="roundRect">
            <a:avLst/>
          </a:prstGeom>
          <a:solidFill>
            <a:srgbClr val="FFFF00"/>
          </a:solidFill>
          <a:ln w="381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kumimoji="1" lang="ja-JP" altLang="en-US" dirty="0">
                <a:ea typeface="MS UI Gothic" panose="020B0600070205080204" pitchFamily="34" charset="-128"/>
              </a:rPr>
              <a:t>リモート監視</a:t>
            </a:r>
            <a:endParaRPr kumimoji="1" lang="en-US" altLang="ja-JP" dirty="0">
              <a:ea typeface="MS UI Gothic" panose="020B0600070205080204" pitchFamily="34" charset="-128"/>
            </a:endParaRPr>
          </a:p>
          <a:p>
            <a:pPr algn="ctr"/>
            <a:r>
              <a:rPr kumimoji="1" lang="ja-JP" altLang="en-US" dirty="0">
                <a:ea typeface="MS UI Gothic" panose="020B0600070205080204" pitchFamily="34" charset="-128"/>
              </a:rPr>
              <a:t>システム</a:t>
            </a:r>
          </a:p>
        </p:txBody>
      </p:sp>
      <p:sp>
        <p:nvSpPr>
          <p:cNvPr id="8" name="角丸四角形 7">
            <a:extLst>
              <a:ext uri="{FF2B5EF4-FFF2-40B4-BE49-F238E27FC236}">
                <a16:creationId xmlns:a16="http://schemas.microsoft.com/office/drawing/2014/main" id="{3BA06639-E946-A146-89D6-67E63C7613E6}"/>
              </a:ext>
            </a:extLst>
          </p:cNvPr>
          <p:cNvSpPr/>
          <p:nvPr/>
        </p:nvSpPr>
        <p:spPr>
          <a:xfrm>
            <a:off x="871989" y="4563846"/>
            <a:ext cx="4189937" cy="1774777"/>
          </a:xfrm>
          <a:prstGeom prst="roundRect">
            <a:avLst/>
          </a:prstGeom>
          <a:solidFill>
            <a:srgbClr val="00B050"/>
          </a:solidFill>
          <a:ln w="381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sz="1350">
              <a:ea typeface="MS UI Gothic" panose="020B0600070205080204" pitchFamily="34" charset="-128"/>
            </a:endParaRPr>
          </a:p>
        </p:txBody>
      </p:sp>
      <p:sp>
        <p:nvSpPr>
          <p:cNvPr id="9" name="テキスト ボックス 8">
            <a:extLst>
              <a:ext uri="{FF2B5EF4-FFF2-40B4-BE49-F238E27FC236}">
                <a16:creationId xmlns:a16="http://schemas.microsoft.com/office/drawing/2014/main" id="{38265D2F-242E-954D-B571-176CA2C4A75E}"/>
              </a:ext>
            </a:extLst>
          </p:cNvPr>
          <p:cNvSpPr txBox="1"/>
          <p:nvPr/>
        </p:nvSpPr>
        <p:spPr>
          <a:xfrm>
            <a:off x="1941493" y="4560852"/>
            <a:ext cx="2052014" cy="461665"/>
          </a:xfrm>
          <a:prstGeom prst="rect">
            <a:avLst/>
          </a:prstGeom>
          <a:noFill/>
          <a:ln w="38100">
            <a:noFill/>
          </a:ln>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kumimoji="1" lang="en-US" altLang="ja-JP" sz="2400" dirty="0">
                <a:ea typeface="MS UI Gothic" panose="020B0600070205080204" pitchFamily="34" charset="-128"/>
              </a:rPr>
              <a:t>GPU</a:t>
            </a:r>
            <a:endParaRPr kumimoji="1" lang="ja-JP" altLang="en-US" sz="2400" dirty="0">
              <a:ea typeface="MS UI Gothic" panose="020B0600070205080204" pitchFamily="34" charset="-128"/>
            </a:endParaRPr>
          </a:p>
        </p:txBody>
      </p:sp>
      <p:sp>
        <p:nvSpPr>
          <p:cNvPr id="10" name="角丸四角形 9">
            <a:extLst>
              <a:ext uri="{FF2B5EF4-FFF2-40B4-BE49-F238E27FC236}">
                <a16:creationId xmlns:a16="http://schemas.microsoft.com/office/drawing/2014/main" id="{D0B972A3-00EB-3942-9E49-42A9E334E841}"/>
              </a:ext>
            </a:extLst>
          </p:cNvPr>
          <p:cNvSpPr/>
          <p:nvPr/>
        </p:nvSpPr>
        <p:spPr>
          <a:xfrm>
            <a:off x="993573" y="5066081"/>
            <a:ext cx="1259094" cy="956925"/>
          </a:xfrm>
          <a:prstGeom prst="roundRect">
            <a:avLst/>
          </a:prstGeom>
          <a:solidFill>
            <a:srgbClr val="FFFF00"/>
          </a:solidFill>
          <a:ln w="381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kumimoji="1" lang="en-US" altLang="ja-JP" sz="2000" dirty="0">
                <a:ea typeface="MS UI Gothic" panose="020B0600070205080204" pitchFamily="34" charset="-128"/>
              </a:rPr>
              <a:t>OS</a:t>
            </a:r>
            <a:r>
              <a:rPr kumimoji="1" lang="ja-JP" altLang="en-US" sz="2000" dirty="0">
                <a:ea typeface="MS UI Gothic" panose="020B0600070205080204" pitchFamily="34" charset="-128"/>
              </a:rPr>
              <a:t>監視</a:t>
            </a:r>
            <a:endParaRPr kumimoji="1" lang="en-US" altLang="ja-JP" sz="2000" dirty="0">
              <a:ea typeface="MS UI Gothic" panose="020B0600070205080204" pitchFamily="34" charset="-128"/>
            </a:endParaRPr>
          </a:p>
          <a:p>
            <a:pPr algn="ctr"/>
            <a:r>
              <a:rPr kumimoji="1" lang="ja-JP" altLang="en-US" sz="2000" dirty="0">
                <a:ea typeface="MS UI Gothic" panose="020B0600070205080204" pitchFamily="34" charset="-128"/>
              </a:rPr>
              <a:t>システム</a:t>
            </a:r>
          </a:p>
        </p:txBody>
      </p:sp>
      <p:sp>
        <p:nvSpPr>
          <p:cNvPr id="11" name="テキスト ボックス 10">
            <a:extLst>
              <a:ext uri="{FF2B5EF4-FFF2-40B4-BE49-F238E27FC236}">
                <a16:creationId xmlns:a16="http://schemas.microsoft.com/office/drawing/2014/main" id="{6682FD17-848A-264B-B672-D28B6B97C806}"/>
              </a:ext>
            </a:extLst>
          </p:cNvPr>
          <p:cNvSpPr txBox="1"/>
          <p:nvPr/>
        </p:nvSpPr>
        <p:spPr>
          <a:xfrm>
            <a:off x="3205878" y="5360943"/>
            <a:ext cx="1198800" cy="367200"/>
          </a:xfrm>
          <a:prstGeom prst="rect">
            <a:avLst/>
          </a:prstGeom>
          <a:solidFill>
            <a:schemeClr val="bg1"/>
          </a:solidFill>
          <a:ln w="38100">
            <a:solidFill>
              <a:schemeClr val="tx1"/>
            </a:solidFill>
          </a:ln>
        </p:spPr>
        <p:txBody>
          <a:bodyPr wrap="square" rtlCol="0">
            <a:spAutoFit/>
          </a:bodyPr>
          <a:lstStyle/>
          <a:p>
            <a:pPr algn="ctr"/>
            <a:r>
              <a:rPr kumimoji="1" lang="en-US" altLang="ja-JP" dirty="0">
                <a:latin typeface="MS UI Gothic" panose="020B0600070205080204" pitchFamily="34" charset="-128"/>
                <a:ea typeface="MS UI Gothic" panose="020B0600070205080204" pitchFamily="34" charset="-128"/>
                <a:cs typeface="MS PGothic" charset="-128"/>
              </a:rPr>
              <a:t>CRC</a:t>
            </a:r>
            <a:r>
              <a:rPr kumimoji="1" lang="ja-JP" altLang="en-US">
                <a:latin typeface="MS UI Gothic" panose="020B0600070205080204" pitchFamily="34" charset="-128"/>
                <a:ea typeface="MS UI Gothic" panose="020B0600070205080204" pitchFamily="34" charset="-128"/>
                <a:cs typeface="MS PGothic" charset="-128"/>
              </a:rPr>
              <a:t>値</a:t>
            </a:r>
            <a:endParaRPr kumimoji="1" lang="ja-JP" altLang="en-US" dirty="0">
              <a:latin typeface="MS UI Gothic" panose="020B0600070205080204" pitchFamily="34" charset="-128"/>
              <a:ea typeface="MS UI Gothic" panose="020B0600070205080204" pitchFamily="34" charset="-128"/>
              <a:cs typeface="MS PGothic" charset="-128"/>
            </a:endParaRPr>
          </a:p>
        </p:txBody>
      </p:sp>
      <p:sp>
        <p:nvSpPr>
          <p:cNvPr id="12" name="テキスト ボックス 11">
            <a:extLst>
              <a:ext uri="{FF2B5EF4-FFF2-40B4-BE49-F238E27FC236}">
                <a16:creationId xmlns:a16="http://schemas.microsoft.com/office/drawing/2014/main" id="{D93E4603-8E1F-684A-92E4-B51562960519}"/>
              </a:ext>
            </a:extLst>
          </p:cNvPr>
          <p:cNvSpPr txBox="1"/>
          <p:nvPr/>
        </p:nvSpPr>
        <p:spPr>
          <a:xfrm>
            <a:off x="5373252" y="4399911"/>
            <a:ext cx="939993" cy="707886"/>
          </a:xfrm>
          <a:prstGeom prst="rect">
            <a:avLst/>
          </a:prstGeom>
          <a:noFill/>
          <a:ln w="38100">
            <a:noFill/>
          </a:ln>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kumimoji="1" lang="en-US" altLang="ja-JP" sz="2000" dirty="0" err="1">
                <a:ea typeface="MS UI Gothic" panose="020B0600070205080204" pitchFamily="34" charset="-128"/>
              </a:rPr>
              <a:t>RDMARead</a:t>
            </a:r>
            <a:endParaRPr kumimoji="1" lang="ja-JP" altLang="en-US" sz="2000" dirty="0">
              <a:ea typeface="MS UI Gothic" panose="020B0600070205080204" pitchFamily="34" charset="-128"/>
            </a:endParaRPr>
          </a:p>
        </p:txBody>
      </p:sp>
      <p:sp>
        <p:nvSpPr>
          <p:cNvPr id="13" name="テキスト ボックス 12">
            <a:extLst>
              <a:ext uri="{FF2B5EF4-FFF2-40B4-BE49-F238E27FC236}">
                <a16:creationId xmlns:a16="http://schemas.microsoft.com/office/drawing/2014/main" id="{8318D900-1FAB-A24E-88E9-EBA3D68216F4}"/>
              </a:ext>
            </a:extLst>
          </p:cNvPr>
          <p:cNvSpPr txBox="1"/>
          <p:nvPr/>
        </p:nvSpPr>
        <p:spPr>
          <a:xfrm>
            <a:off x="2177524" y="4860232"/>
            <a:ext cx="1100693" cy="369332"/>
          </a:xfrm>
          <a:prstGeom prst="rect">
            <a:avLst/>
          </a:prstGeom>
          <a:noFill/>
          <a:ln w="38100">
            <a:noFill/>
          </a:ln>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kumimoji="1" lang="ja-JP" altLang="en-US" dirty="0">
                <a:ea typeface="MS UI Gothic" panose="020B0600070205080204" pitchFamily="34" charset="-128"/>
              </a:rPr>
              <a:t>書き込み</a:t>
            </a:r>
          </a:p>
        </p:txBody>
      </p:sp>
      <p:cxnSp>
        <p:nvCxnSpPr>
          <p:cNvPr id="14" name="直線矢印コネクタ 13">
            <a:extLst>
              <a:ext uri="{FF2B5EF4-FFF2-40B4-BE49-F238E27FC236}">
                <a16:creationId xmlns:a16="http://schemas.microsoft.com/office/drawing/2014/main" id="{95165DA5-9072-D749-8232-335D62A38FF3}"/>
              </a:ext>
            </a:extLst>
          </p:cNvPr>
          <p:cNvCxnSpPr>
            <a:cxnSpLocks/>
            <a:endCxn id="20" idx="1"/>
          </p:cNvCxnSpPr>
          <p:nvPr/>
        </p:nvCxnSpPr>
        <p:spPr>
          <a:xfrm>
            <a:off x="2251266" y="5179565"/>
            <a:ext cx="954985" cy="0"/>
          </a:xfrm>
          <a:prstGeom prst="straightConnector1">
            <a:avLst/>
          </a:prstGeom>
          <a:ln w="28575">
            <a:solidFill>
              <a:schemeClr val="tx1"/>
            </a:solidFill>
            <a:tailEnd type="triangle"/>
          </a:ln>
        </p:spPr>
        <p:style>
          <a:lnRef idx="2">
            <a:schemeClr val="dk1"/>
          </a:lnRef>
          <a:fillRef idx="0">
            <a:schemeClr val="dk1"/>
          </a:fillRef>
          <a:effectRef idx="1">
            <a:schemeClr val="dk1"/>
          </a:effectRef>
          <a:fontRef idx="minor">
            <a:schemeClr val="tx1"/>
          </a:fontRef>
        </p:style>
      </p:cxnSp>
      <p:pic>
        <p:nvPicPr>
          <p:cNvPr id="15" name="図 5">
            <a:extLst>
              <a:ext uri="{FF2B5EF4-FFF2-40B4-BE49-F238E27FC236}">
                <a16:creationId xmlns:a16="http://schemas.microsoft.com/office/drawing/2014/main" id="{8F9F0208-ADD3-6E45-81C6-2E2BFF82E88E}"/>
              </a:ext>
            </a:extLst>
          </p:cNvPr>
          <p:cNvPicPr>
            <a:picLocks noChangeAspect="1"/>
          </p:cNvPicPr>
          <p:nvPr/>
        </p:nvPicPr>
        <p:blipFill>
          <a:blip r:embed="rId4"/>
          <a:stretch>
            <a:fillRect/>
          </a:stretch>
        </p:blipFill>
        <p:spPr>
          <a:xfrm>
            <a:off x="4038237" y="5522632"/>
            <a:ext cx="1592195" cy="1503297"/>
          </a:xfrm>
          <a:prstGeom prst="rect">
            <a:avLst/>
          </a:prstGeom>
        </p:spPr>
      </p:pic>
      <p:sp>
        <p:nvSpPr>
          <p:cNvPr id="16" name="左矢印 15">
            <a:extLst>
              <a:ext uri="{FF2B5EF4-FFF2-40B4-BE49-F238E27FC236}">
                <a16:creationId xmlns:a16="http://schemas.microsoft.com/office/drawing/2014/main" id="{354732A6-BE60-C342-8D17-984502EA8276}"/>
              </a:ext>
            </a:extLst>
          </p:cNvPr>
          <p:cNvSpPr/>
          <p:nvPr/>
        </p:nvSpPr>
        <p:spPr>
          <a:xfrm flipH="1">
            <a:off x="4408956" y="5037016"/>
            <a:ext cx="2220695" cy="306375"/>
          </a:xfrm>
          <a:prstGeom prst="leftArrow">
            <a:avLst>
              <a:gd name="adj1" fmla="val 42252"/>
              <a:gd name="adj2" fmla="val 91284"/>
            </a:avLst>
          </a:prstGeom>
          <a:solidFill>
            <a:srgbClr val="FF00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ea typeface="MS UI Gothic" panose="020B0600070205080204" pitchFamily="34" charset="-128"/>
            </a:endParaRPr>
          </a:p>
        </p:txBody>
      </p:sp>
      <p:sp>
        <p:nvSpPr>
          <p:cNvPr id="18" name="テキスト ボックス 17">
            <a:extLst>
              <a:ext uri="{FF2B5EF4-FFF2-40B4-BE49-F238E27FC236}">
                <a16:creationId xmlns:a16="http://schemas.microsoft.com/office/drawing/2014/main" id="{AE0FF1B9-E77D-0B48-BEB1-0CE36D72CEB9}"/>
              </a:ext>
            </a:extLst>
          </p:cNvPr>
          <p:cNvSpPr txBox="1"/>
          <p:nvPr/>
        </p:nvSpPr>
        <p:spPr>
          <a:xfrm>
            <a:off x="3205878" y="5719851"/>
            <a:ext cx="1198800" cy="369332"/>
          </a:xfrm>
          <a:prstGeom prst="rect">
            <a:avLst/>
          </a:prstGeom>
          <a:solidFill>
            <a:schemeClr val="bg1"/>
          </a:solidFill>
          <a:ln w="38100">
            <a:solidFill>
              <a:schemeClr val="tx1"/>
            </a:solidFill>
          </a:ln>
        </p:spPr>
        <p:txBody>
          <a:bodyPr wrap="square" rtlCol="0">
            <a:spAutoFit/>
          </a:bodyPr>
          <a:lstStyle/>
          <a:p>
            <a:pPr algn="ctr"/>
            <a:r>
              <a:rPr kumimoji="1" lang="ja-JP" altLang="en-US">
                <a:latin typeface="MS UI Gothic" panose="020B0600070205080204" pitchFamily="34" charset="-128"/>
                <a:ea typeface="MS UI Gothic" panose="020B0600070205080204" pitchFamily="34" charset="-128"/>
                <a:cs typeface="MS PGothic" charset="-128"/>
              </a:rPr>
              <a:t>障害情報</a:t>
            </a:r>
            <a:endParaRPr kumimoji="1" lang="ja-JP" altLang="en-US" dirty="0">
              <a:latin typeface="MS UI Gothic" panose="020B0600070205080204" pitchFamily="34" charset="-128"/>
              <a:ea typeface="MS UI Gothic" panose="020B0600070205080204" pitchFamily="34" charset="-128"/>
              <a:cs typeface="MS PGothic" charset="-128"/>
            </a:endParaRPr>
          </a:p>
        </p:txBody>
      </p:sp>
      <p:sp>
        <p:nvSpPr>
          <p:cNvPr id="20" name="テキスト ボックス 19">
            <a:extLst>
              <a:ext uri="{FF2B5EF4-FFF2-40B4-BE49-F238E27FC236}">
                <a16:creationId xmlns:a16="http://schemas.microsoft.com/office/drawing/2014/main" id="{05BBACD2-C97E-CD4B-B759-261E2900EC3D}"/>
              </a:ext>
            </a:extLst>
          </p:cNvPr>
          <p:cNvSpPr txBox="1"/>
          <p:nvPr/>
        </p:nvSpPr>
        <p:spPr>
          <a:xfrm>
            <a:off x="3206251" y="4995965"/>
            <a:ext cx="1201602" cy="367200"/>
          </a:xfrm>
          <a:prstGeom prst="rect">
            <a:avLst/>
          </a:prstGeom>
          <a:solidFill>
            <a:schemeClr val="bg1"/>
          </a:solidFill>
          <a:ln w="38100">
            <a:solidFill>
              <a:schemeClr val="tx1"/>
            </a:solidFill>
          </a:ln>
        </p:spPr>
        <p:txBody>
          <a:bodyPr wrap="square" rtlCol="0">
            <a:spAutoFit/>
          </a:bodyPr>
          <a:lstStyle/>
          <a:p>
            <a:pPr algn="ctr"/>
            <a:r>
              <a:rPr lang="ja-JP" altLang="en-US">
                <a:latin typeface="MS UI Gothic" panose="020B0600070205080204" pitchFamily="34" charset="-128"/>
                <a:ea typeface="MS UI Gothic" panose="020B0600070205080204" pitchFamily="34" charset="-128"/>
                <a:cs typeface="MS PGothic" charset="-128"/>
              </a:rPr>
              <a:t>フラグ：</a:t>
            </a:r>
            <a:r>
              <a:rPr lang="en-US" altLang="ja-JP" dirty="0">
                <a:latin typeface="MS UI Gothic" panose="020B0600070205080204" pitchFamily="34" charset="-128"/>
                <a:ea typeface="MS UI Gothic" panose="020B0600070205080204" pitchFamily="34" charset="-128"/>
                <a:cs typeface="MS PGothic" charset="-128"/>
              </a:rPr>
              <a:t>9</a:t>
            </a:r>
            <a:endParaRPr kumimoji="1" lang="ja-JP" altLang="en-US" dirty="0">
              <a:latin typeface="MS UI Gothic" panose="020B0600070205080204" pitchFamily="34" charset="-128"/>
              <a:ea typeface="MS UI Gothic" panose="020B0600070205080204" pitchFamily="34" charset="-128"/>
              <a:cs typeface="MS PGothic" charset="-128"/>
            </a:endParaRPr>
          </a:p>
        </p:txBody>
      </p:sp>
      <p:sp>
        <p:nvSpPr>
          <p:cNvPr id="21" name="テキスト ボックス 20">
            <a:extLst>
              <a:ext uri="{FF2B5EF4-FFF2-40B4-BE49-F238E27FC236}">
                <a16:creationId xmlns:a16="http://schemas.microsoft.com/office/drawing/2014/main" id="{A4E18D20-C917-5A44-9690-D24D2B1D4703}"/>
              </a:ext>
            </a:extLst>
          </p:cNvPr>
          <p:cNvSpPr txBox="1"/>
          <p:nvPr/>
        </p:nvSpPr>
        <p:spPr>
          <a:xfrm>
            <a:off x="3200364" y="5000343"/>
            <a:ext cx="1200201" cy="367200"/>
          </a:xfrm>
          <a:prstGeom prst="rect">
            <a:avLst/>
          </a:prstGeom>
          <a:noFill/>
          <a:ln w="38100">
            <a:solidFill>
              <a:schemeClr val="tx1"/>
            </a:solidFill>
          </a:ln>
        </p:spPr>
        <p:txBody>
          <a:bodyPr wrap="square" rtlCol="0">
            <a:spAutoFit/>
          </a:bodyPr>
          <a:lstStyle/>
          <a:p>
            <a:pPr algn="ctr"/>
            <a:r>
              <a:rPr lang="ja-JP" altLang="en-US">
                <a:latin typeface="MS UI Gothic" panose="020B0600070205080204" pitchFamily="34" charset="-128"/>
                <a:ea typeface="MS UI Gothic" panose="020B0600070205080204" pitchFamily="34" charset="-128"/>
                <a:cs typeface="MS PGothic" charset="-128"/>
              </a:rPr>
              <a:t>フラグ：</a:t>
            </a:r>
            <a:r>
              <a:rPr lang="en-US" altLang="ja-JP" dirty="0">
                <a:latin typeface="MS UI Gothic" panose="020B0600070205080204" pitchFamily="34" charset="-128"/>
                <a:ea typeface="MS UI Gothic" panose="020B0600070205080204" pitchFamily="34" charset="-128"/>
                <a:cs typeface="MS PGothic" charset="-128"/>
              </a:rPr>
              <a:t>10</a:t>
            </a:r>
            <a:endParaRPr kumimoji="1" lang="ja-JP" altLang="en-US" dirty="0">
              <a:latin typeface="MS UI Gothic" panose="020B0600070205080204" pitchFamily="34" charset="-128"/>
              <a:ea typeface="MS UI Gothic" panose="020B0600070205080204" pitchFamily="34" charset="-128"/>
              <a:cs typeface="MS PGothic" charset="-128"/>
            </a:endParaRPr>
          </a:p>
        </p:txBody>
      </p:sp>
      <p:sp>
        <p:nvSpPr>
          <p:cNvPr id="22" name="角丸四角形 21">
            <a:extLst>
              <a:ext uri="{FF2B5EF4-FFF2-40B4-BE49-F238E27FC236}">
                <a16:creationId xmlns:a16="http://schemas.microsoft.com/office/drawing/2014/main" id="{3A269C06-7EAA-994E-8FB2-11532B524C4D}"/>
              </a:ext>
            </a:extLst>
          </p:cNvPr>
          <p:cNvSpPr/>
          <p:nvPr/>
        </p:nvSpPr>
        <p:spPr>
          <a:xfrm>
            <a:off x="6119501" y="5911677"/>
            <a:ext cx="1190128" cy="369413"/>
          </a:xfrm>
          <a:prstGeom prst="roundRect">
            <a:avLst/>
          </a:prstGeom>
          <a:solidFill>
            <a:srgbClr val="00B0F0"/>
          </a:solidFill>
          <a:ln w="19050">
            <a:solidFill>
              <a:schemeClr val="tx1"/>
            </a:solidFill>
          </a:ln>
        </p:spPr>
        <p:style>
          <a:lnRef idx="1">
            <a:schemeClr val="accent1"/>
          </a:lnRef>
          <a:fillRef idx="2">
            <a:schemeClr val="accent1"/>
          </a:fillRef>
          <a:effectRef idx="1">
            <a:schemeClr val="accent1"/>
          </a:effectRef>
          <a:fontRef idx="minor">
            <a:schemeClr val="dk1"/>
          </a:fontRef>
        </p:style>
        <p:txBody>
          <a:bodyPr rtlCol="0" anchor="ctr"/>
          <a:lstStyle/>
          <a:p>
            <a:pPr algn="ctr"/>
            <a:r>
              <a:rPr kumimoji="1" lang="en-US" altLang="ja-JP" dirty="0">
                <a:ea typeface="MS UI Gothic" panose="020B0600070205080204" pitchFamily="34" charset="-128"/>
              </a:rPr>
              <a:t>CRC</a:t>
            </a:r>
            <a:r>
              <a:rPr kumimoji="1" lang="ja-JP" altLang="en-US">
                <a:ea typeface="MS UI Gothic" panose="020B0600070205080204" pitchFamily="34" charset="-128"/>
              </a:rPr>
              <a:t>値</a:t>
            </a:r>
            <a:endParaRPr kumimoji="1" lang="ja-JP" altLang="en-US" dirty="0">
              <a:ea typeface="MS UI Gothic" panose="020B0600070205080204" pitchFamily="34" charset="-128"/>
            </a:endParaRPr>
          </a:p>
        </p:txBody>
      </p:sp>
      <p:sp>
        <p:nvSpPr>
          <p:cNvPr id="23" name="角丸四角形 22">
            <a:extLst>
              <a:ext uri="{FF2B5EF4-FFF2-40B4-BE49-F238E27FC236}">
                <a16:creationId xmlns:a16="http://schemas.microsoft.com/office/drawing/2014/main" id="{C2CA9EBF-303B-2342-90E0-5350FA6D0460}"/>
              </a:ext>
            </a:extLst>
          </p:cNvPr>
          <p:cNvSpPr/>
          <p:nvPr/>
        </p:nvSpPr>
        <p:spPr>
          <a:xfrm>
            <a:off x="7401529" y="5911677"/>
            <a:ext cx="1190128" cy="369413"/>
          </a:xfrm>
          <a:prstGeom prst="roundRect">
            <a:avLst/>
          </a:prstGeom>
          <a:solidFill>
            <a:srgbClr val="00B0F0"/>
          </a:solidFill>
          <a:ln w="19050">
            <a:solidFill>
              <a:schemeClr val="tx1"/>
            </a:solidFill>
          </a:ln>
        </p:spPr>
        <p:style>
          <a:lnRef idx="1">
            <a:schemeClr val="accent1"/>
          </a:lnRef>
          <a:fillRef idx="2">
            <a:schemeClr val="accent1"/>
          </a:fillRef>
          <a:effectRef idx="1">
            <a:schemeClr val="accent1"/>
          </a:effectRef>
          <a:fontRef idx="minor">
            <a:schemeClr val="dk1"/>
          </a:fontRef>
        </p:style>
        <p:txBody>
          <a:bodyPr rtlCol="0" anchor="ctr"/>
          <a:lstStyle/>
          <a:p>
            <a:pPr algn="ctr"/>
            <a:r>
              <a:rPr lang="ja-JP" altLang="en-US">
                <a:ea typeface="MS UI Gothic" panose="020B0600070205080204" pitchFamily="34" charset="-128"/>
              </a:rPr>
              <a:t>障害情報</a:t>
            </a:r>
            <a:endParaRPr kumimoji="1" lang="ja-JP" altLang="en-US" dirty="0">
              <a:ea typeface="MS UI Gothic" panose="020B0600070205080204" pitchFamily="34" charset="-128"/>
            </a:endParaRPr>
          </a:p>
        </p:txBody>
      </p:sp>
      <p:sp>
        <p:nvSpPr>
          <p:cNvPr id="25" name="円形吹き出し 24">
            <a:extLst>
              <a:ext uri="{FF2B5EF4-FFF2-40B4-BE49-F238E27FC236}">
                <a16:creationId xmlns:a16="http://schemas.microsoft.com/office/drawing/2014/main" id="{06A7180C-97D8-984A-AB16-AD73FB6263D4}"/>
              </a:ext>
            </a:extLst>
          </p:cNvPr>
          <p:cNvSpPr/>
          <p:nvPr/>
        </p:nvSpPr>
        <p:spPr>
          <a:xfrm flipH="1">
            <a:off x="5972763" y="3998591"/>
            <a:ext cx="2023830" cy="556847"/>
          </a:xfrm>
          <a:prstGeom prst="wedgeEllipseCallout">
            <a:avLst>
              <a:gd name="adj1" fmla="val -15398"/>
              <a:gd name="adj2" fmla="val 165344"/>
            </a:avLst>
          </a:prstGeom>
          <a:solidFill>
            <a:srgbClr val="FFC0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000">
                <a:solidFill>
                  <a:sysClr val="windowText" lastClr="000000"/>
                </a:solidFill>
                <a:ea typeface="MS UI Gothic" panose="020B0600070205080204" pitchFamily="34" charset="-128"/>
              </a:rPr>
              <a:t>フラグ値≠</a:t>
            </a:r>
            <a:r>
              <a:rPr kumimoji="1" lang="en-US" altLang="ja-JP" sz="2000" dirty="0">
                <a:solidFill>
                  <a:sysClr val="windowText" lastClr="000000"/>
                </a:solidFill>
                <a:ea typeface="MS UI Gothic" panose="020B0600070205080204" pitchFamily="34" charset="-128"/>
              </a:rPr>
              <a:t>10</a:t>
            </a:r>
            <a:endParaRPr kumimoji="1" lang="ja-JP" altLang="en-US" sz="2000">
              <a:solidFill>
                <a:sysClr val="windowText" lastClr="000000"/>
              </a:solidFill>
              <a:ea typeface="MS UI Gothic" panose="020B0600070205080204" pitchFamily="34" charset="-128"/>
            </a:endParaRPr>
          </a:p>
        </p:txBody>
      </p:sp>
      <p:sp>
        <p:nvSpPr>
          <p:cNvPr id="26" name="テキスト ボックス 25">
            <a:extLst>
              <a:ext uri="{FF2B5EF4-FFF2-40B4-BE49-F238E27FC236}">
                <a16:creationId xmlns:a16="http://schemas.microsoft.com/office/drawing/2014/main" id="{FDEADFEB-B16D-EA46-9D21-AC3C52E436A0}"/>
              </a:ext>
            </a:extLst>
          </p:cNvPr>
          <p:cNvSpPr txBox="1"/>
          <p:nvPr/>
        </p:nvSpPr>
        <p:spPr>
          <a:xfrm>
            <a:off x="5373252" y="4938128"/>
            <a:ext cx="939993" cy="707886"/>
          </a:xfrm>
          <a:prstGeom prst="rect">
            <a:avLst/>
          </a:prstGeom>
          <a:noFill/>
          <a:ln w="38100">
            <a:noFill/>
          </a:ln>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kumimoji="1" lang="en-US" altLang="ja-JP" sz="2000" dirty="0" err="1">
                <a:ea typeface="MS UI Gothic" panose="020B0600070205080204" pitchFamily="34" charset="-128"/>
              </a:rPr>
              <a:t>RDMARead</a:t>
            </a:r>
            <a:endParaRPr kumimoji="1" lang="ja-JP" altLang="en-US" sz="2000" dirty="0">
              <a:ea typeface="MS UI Gothic" panose="020B0600070205080204" pitchFamily="34" charset="-128"/>
            </a:endParaRPr>
          </a:p>
        </p:txBody>
      </p:sp>
      <p:sp>
        <p:nvSpPr>
          <p:cNvPr id="27" name="左矢印 26">
            <a:extLst>
              <a:ext uri="{FF2B5EF4-FFF2-40B4-BE49-F238E27FC236}">
                <a16:creationId xmlns:a16="http://schemas.microsoft.com/office/drawing/2014/main" id="{6DCC292F-155C-D54A-A309-5182B143264A}"/>
              </a:ext>
            </a:extLst>
          </p:cNvPr>
          <p:cNvSpPr/>
          <p:nvPr/>
        </p:nvSpPr>
        <p:spPr>
          <a:xfrm flipH="1">
            <a:off x="4408955" y="5565167"/>
            <a:ext cx="2220695" cy="306375"/>
          </a:xfrm>
          <a:prstGeom prst="leftArrow">
            <a:avLst>
              <a:gd name="adj1" fmla="val 42252"/>
              <a:gd name="adj2" fmla="val 91284"/>
            </a:avLst>
          </a:prstGeom>
          <a:solidFill>
            <a:srgbClr val="FF00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ea typeface="MS UI Gothic" panose="020B0600070205080204" pitchFamily="34" charset="-128"/>
            </a:endParaRPr>
          </a:p>
        </p:txBody>
      </p:sp>
      <p:grpSp>
        <p:nvGrpSpPr>
          <p:cNvPr id="28" name="グループ化 27">
            <a:extLst>
              <a:ext uri="{FF2B5EF4-FFF2-40B4-BE49-F238E27FC236}">
                <a16:creationId xmlns:a16="http://schemas.microsoft.com/office/drawing/2014/main" id="{CB10EA9F-2BA9-D444-94B4-00B13928C243}"/>
              </a:ext>
            </a:extLst>
          </p:cNvPr>
          <p:cNvGrpSpPr/>
          <p:nvPr/>
        </p:nvGrpSpPr>
        <p:grpSpPr>
          <a:xfrm>
            <a:off x="7692990" y="4721864"/>
            <a:ext cx="762149" cy="548202"/>
            <a:chOff x="8134335" y="4436076"/>
            <a:chExt cx="762149" cy="548202"/>
          </a:xfrm>
        </p:grpSpPr>
        <p:sp>
          <p:nvSpPr>
            <p:cNvPr id="29" name="下カーブ矢印 43">
              <a:extLst>
                <a:ext uri="{FF2B5EF4-FFF2-40B4-BE49-F238E27FC236}">
                  <a16:creationId xmlns:a16="http://schemas.microsoft.com/office/drawing/2014/main" id="{B61AB96B-2B57-B541-B440-EBEA2740CD5E}"/>
                </a:ext>
              </a:extLst>
            </p:cNvPr>
            <p:cNvSpPr/>
            <p:nvPr/>
          </p:nvSpPr>
          <p:spPr>
            <a:xfrm>
              <a:off x="8193216" y="4436076"/>
              <a:ext cx="703268" cy="269948"/>
            </a:xfrm>
            <a:prstGeom prst="curvedDownArrow">
              <a:avLst>
                <a:gd name="adj1" fmla="val 25000"/>
                <a:gd name="adj2" fmla="val 65461"/>
                <a:gd name="adj3" fmla="val 40380"/>
              </a:avLst>
            </a:prstGeom>
            <a:solidFill>
              <a:srgbClr val="FF00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a typeface="MS UI Gothic" panose="020B0600070205080204" pitchFamily="34" charset="-128"/>
              </a:endParaRPr>
            </a:p>
          </p:txBody>
        </p:sp>
        <p:sp>
          <p:nvSpPr>
            <p:cNvPr id="30" name="下カーブ矢印 44">
              <a:extLst>
                <a:ext uri="{FF2B5EF4-FFF2-40B4-BE49-F238E27FC236}">
                  <a16:creationId xmlns:a16="http://schemas.microsoft.com/office/drawing/2014/main" id="{5AD36399-7E3D-2C4C-BA86-EFC325FD30ED}"/>
                </a:ext>
              </a:extLst>
            </p:cNvPr>
            <p:cNvSpPr/>
            <p:nvPr/>
          </p:nvSpPr>
          <p:spPr>
            <a:xfrm flipH="1" flipV="1">
              <a:off x="8134335" y="4714278"/>
              <a:ext cx="703268" cy="270000"/>
            </a:xfrm>
            <a:prstGeom prst="curvedDownArrow">
              <a:avLst>
                <a:gd name="adj1" fmla="val 25000"/>
                <a:gd name="adj2" fmla="val 65461"/>
                <a:gd name="adj3" fmla="val 40380"/>
              </a:avLst>
            </a:prstGeom>
            <a:solidFill>
              <a:srgbClr val="FF00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a typeface="MS UI Gothic" panose="020B0600070205080204" pitchFamily="34" charset="-128"/>
              </a:endParaRPr>
            </a:p>
          </p:txBody>
        </p:sp>
      </p:grpSp>
      <p:sp>
        <p:nvSpPr>
          <p:cNvPr id="31" name="テキスト ボックス 45">
            <a:extLst>
              <a:ext uri="{FF2B5EF4-FFF2-40B4-BE49-F238E27FC236}">
                <a16:creationId xmlns:a16="http://schemas.microsoft.com/office/drawing/2014/main" id="{43990415-0521-6C43-8A43-9BE0887F6022}"/>
              </a:ext>
            </a:extLst>
          </p:cNvPr>
          <p:cNvSpPr txBox="1"/>
          <p:nvPr/>
        </p:nvSpPr>
        <p:spPr>
          <a:xfrm>
            <a:off x="7918820" y="4357047"/>
            <a:ext cx="1235698" cy="369332"/>
          </a:xfrm>
          <a:prstGeom prst="rect">
            <a:avLst/>
          </a:prstGeom>
          <a:noFill/>
          <a:ln w="38100">
            <a:noFill/>
          </a:ln>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kumimoji="1" lang="ja-JP" altLang="en-US" dirty="0">
                <a:ea typeface="MS UI Gothic" panose="020B0600070205080204" pitchFamily="34" charset="-128"/>
              </a:rPr>
              <a:t>ポーリング</a:t>
            </a:r>
          </a:p>
        </p:txBody>
      </p:sp>
      <p:sp>
        <p:nvSpPr>
          <p:cNvPr id="32" name="テキスト ボックス 31">
            <a:extLst>
              <a:ext uri="{FF2B5EF4-FFF2-40B4-BE49-F238E27FC236}">
                <a16:creationId xmlns:a16="http://schemas.microsoft.com/office/drawing/2014/main" id="{BC9689D3-B825-974F-97EB-28537CC44CC3}"/>
              </a:ext>
            </a:extLst>
          </p:cNvPr>
          <p:cNvSpPr txBox="1"/>
          <p:nvPr/>
        </p:nvSpPr>
        <p:spPr>
          <a:xfrm>
            <a:off x="2177524" y="5401584"/>
            <a:ext cx="1100693" cy="369332"/>
          </a:xfrm>
          <a:prstGeom prst="rect">
            <a:avLst/>
          </a:prstGeom>
          <a:noFill/>
          <a:ln w="38100">
            <a:noFill/>
          </a:ln>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kumimoji="1" lang="ja-JP" altLang="en-US" dirty="0">
                <a:ea typeface="MS UI Gothic" panose="020B0600070205080204" pitchFamily="34" charset="-128"/>
              </a:rPr>
              <a:t>書き込み</a:t>
            </a:r>
          </a:p>
        </p:txBody>
      </p:sp>
      <p:cxnSp>
        <p:nvCxnSpPr>
          <p:cNvPr id="33" name="直線矢印コネクタ 32">
            <a:extLst>
              <a:ext uri="{FF2B5EF4-FFF2-40B4-BE49-F238E27FC236}">
                <a16:creationId xmlns:a16="http://schemas.microsoft.com/office/drawing/2014/main" id="{5695F27F-8A79-F243-9812-0A8C28DF3151}"/>
              </a:ext>
            </a:extLst>
          </p:cNvPr>
          <p:cNvCxnSpPr>
            <a:cxnSpLocks/>
          </p:cNvCxnSpPr>
          <p:nvPr/>
        </p:nvCxnSpPr>
        <p:spPr>
          <a:xfrm>
            <a:off x="2251266" y="5718354"/>
            <a:ext cx="952988" cy="1"/>
          </a:xfrm>
          <a:prstGeom prst="straightConnector1">
            <a:avLst/>
          </a:prstGeom>
          <a:ln w="28575">
            <a:solidFill>
              <a:schemeClr val="tx1"/>
            </a:solidFill>
            <a:tailEnd type="triangle"/>
          </a:ln>
        </p:spPr>
        <p:style>
          <a:lnRef idx="2">
            <a:schemeClr val="dk1"/>
          </a:lnRef>
          <a:fillRef idx="0">
            <a:schemeClr val="dk1"/>
          </a:fillRef>
          <a:effectRef idx="1">
            <a:schemeClr val="dk1"/>
          </a:effectRef>
          <a:fontRef idx="minor">
            <a:schemeClr val="tx1"/>
          </a:fontRef>
        </p:style>
      </p:cxnSp>
      <p:sp>
        <p:nvSpPr>
          <p:cNvPr id="24" name="円形吹き出し 23">
            <a:extLst>
              <a:ext uri="{FF2B5EF4-FFF2-40B4-BE49-F238E27FC236}">
                <a16:creationId xmlns:a16="http://schemas.microsoft.com/office/drawing/2014/main" id="{9120ACBA-3552-E346-8D8F-13B221AB3F2C}"/>
              </a:ext>
            </a:extLst>
          </p:cNvPr>
          <p:cNvSpPr/>
          <p:nvPr/>
        </p:nvSpPr>
        <p:spPr>
          <a:xfrm flipH="1">
            <a:off x="6225438" y="4001766"/>
            <a:ext cx="1938104" cy="814411"/>
          </a:xfrm>
          <a:prstGeom prst="wedgeEllipseCallout">
            <a:avLst>
              <a:gd name="adj1" fmla="val -18768"/>
              <a:gd name="adj2" fmla="val 97427"/>
            </a:avLst>
          </a:prstGeom>
          <a:solidFill>
            <a:srgbClr val="FFC0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2000" dirty="0">
                <a:solidFill>
                  <a:sysClr val="windowText" lastClr="000000"/>
                </a:solidFill>
                <a:ea typeface="MS UI Gothic" panose="020B0600070205080204" pitchFamily="34" charset="-128"/>
              </a:rPr>
              <a:t>CRC</a:t>
            </a:r>
            <a:r>
              <a:rPr lang="ja-JP" altLang="en-US" sz="2000">
                <a:solidFill>
                  <a:sysClr val="windowText" lastClr="000000"/>
                </a:solidFill>
                <a:ea typeface="MS UI Gothic" panose="020B0600070205080204" pitchFamily="34" charset="-128"/>
              </a:rPr>
              <a:t>値が</a:t>
            </a:r>
            <a:br>
              <a:rPr lang="en-US" altLang="ja-JP" sz="2000" dirty="0">
                <a:solidFill>
                  <a:sysClr val="windowText" lastClr="000000"/>
                </a:solidFill>
                <a:ea typeface="MS UI Gothic" panose="020B0600070205080204" pitchFamily="34" charset="-128"/>
              </a:rPr>
            </a:br>
            <a:r>
              <a:rPr lang="ja-JP" altLang="en-US" sz="2000">
                <a:solidFill>
                  <a:sysClr val="windowText" lastClr="000000"/>
                </a:solidFill>
                <a:ea typeface="MS UI Gothic" panose="020B0600070205080204" pitchFamily="34" charset="-128"/>
              </a:rPr>
              <a:t>一致しない</a:t>
            </a:r>
            <a:endParaRPr kumimoji="1" lang="ja-JP" altLang="en-US" sz="2000">
              <a:solidFill>
                <a:sysClr val="windowText" lastClr="000000"/>
              </a:solidFill>
              <a:ea typeface="MS UI Gothic" panose="020B0600070205080204" pitchFamily="34" charset="-128"/>
            </a:endParaRPr>
          </a:p>
        </p:txBody>
      </p:sp>
    </p:spTree>
    <p:extLst>
      <p:ext uri="{BB962C8B-B14F-4D97-AF65-F5344CB8AC3E}">
        <p14:creationId xmlns:p14="http://schemas.microsoft.com/office/powerpoint/2010/main" val="3174156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wipe(down)">
                                      <p:cBhvr>
                                        <p:cTn id="7" dur="500"/>
                                        <p:tgtEl>
                                          <p:spTgt spid="32"/>
                                        </p:tgtEl>
                                      </p:cBhvr>
                                    </p:animEffect>
                                  </p:childTnLst>
                                </p:cTn>
                              </p:par>
                              <p:par>
                                <p:cTn id="8" presetID="22" presetClass="entr" presetSubtype="4" fill="hold" nodeType="withEffect">
                                  <p:stCondLst>
                                    <p:cond delay="0"/>
                                  </p:stCondLst>
                                  <p:childTnLst>
                                    <p:set>
                                      <p:cBhvr>
                                        <p:cTn id="9" dur="1" fill="hold">
                                          <p:stCondLst>
                                            <p:cond delay="0"/>
                                          </p:stCondLst>
                                        </p:cTn>
                                        <p:tgtEl>
                                          <p:spTgt spid="33"/>
                                        </p:tgtEl>
                                        <p:attrNameLst>
                                          <p:attrName>style.visibility</p:attrName>
                                        </p:attrNameLst>
                                      </p:cBhvr>
                                      <p:to>
                                        <p:strVal val="visible"/>
                                      </p:to>
                                    </p:set>
                                    <p:animEffect transition="in" filter="wipe(down)">
                                      <p:cBhvr>
                                        <p:cTn id="10" dur="500"/>
                                        <p:tgtEl>
                                          <p:spTgt spid="33"/>
                                        </p:tgtEl>
                                      </p:cBhvr>
                                    </p:animEffect>
                                  </p:childTnLst>
                                </p:cTn>
                              </p:par>
                              <p:par>
                                <p:cTn id="11" presetID="22" presetClass="entr" presetSubtype="4" fill="hold" nodeType="withEffect">
                                  <p:stCondLst>
                                    <p:cond delay="0"/>
                                  </p:stCondLst>
                                  <p:childTnLst>
                                    <p:set>
                                      <p:cBhvr>
                                        <p:cTn id="12" dur="1" fill="hold">
                                          <p:stCondLst>
                                            <p:cond delay="0"/>
                                          </p:stCondLst>
                                        </p:cTn>
                                        <p:tgtEl>
                                          <p:spTgt spid="18">
                                            <p:txEl>
                                              <p:pRg st="0" end="0"/>
                                            </p:txEl>
                                          </p:spTgt>
                                        </p:tgtEl>
                                        <p:attrNameLst>
                                          <p:attrName>style.visibility</p:attrName>
                                        </p:attrNameLst>
                                      </p:cBhvr>
                                      <p:to>
                                        <p:strVal val="visible"/>
                                      </p:to>
                                    </p:set>
                                    <p:animEffect transition="in" filter="wipe(down)">
                                      <p:cBhvr>
                                        <p:cTn id="13" dur="500"/>
                                        <p:tgtEl>
                                          <p:spTgt spid="18">
                                            <p:txEl>
                                              <p:pRg st="0" end="0"/>
                                            </p:txEl>
                                          </p:spTgt>
                                        </p:tgtEl>
                                      </p:cBhvr>
                                    </p:animEffect>
                                  </p:childTnLst>
                                </p:cTn>
                              </p:par>
                              <p:par>
                                <p:cTn id="14" presetID="22" presetClass="entr" presetSubtype="4" fill="hold" nodeType="withEffect">
                                  <p:stCondLst>
                                    <p:cond delay="0"/>
                                  </p:stCondLst>
                                  <p:childTnLst>
                                    <p:set>
                                      <p:cBhvr>
                                        <p:cTn id="15" dur="1" fill="hold">
                                          <p:stCondLst>
                                            <p:cond delay="0"/>
                                          </p:stCondLst>
                                        </p:cTn>
                                        <p:tgtEl>
                                          <p:spTgt spid="11">
                                            <p:txEl>
                                              <p:pRg st="0" end="0"/>
                                            </p:txEl>
                                          </p:spTgt>
                                        </p:tgtEl>
                                        <p:attrNameLst>
                                          <p:attrName>style.visibility</p:attrName>
                                        </p:attrNameLst>
                                      </p:cBhvr>
                                      <p:to>
                                        <p:strVal val="visible"/>
                                      </p:to>
                                    </p:set>
                                    <p:animEffect transition="in" filter="wipe(down)">
                                      <p:cBhvr>
                                        <p:cTn id="16" dur="500"/>
                                        <p:tgtEl>
                                          <p:spTgt spid="11">
                                            <p:txEl>
                                              <p:pRg st="0" end="0"/>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xit" presetSubtype="4" fill="hold" grpId="1" nodeType="clickEffect">
                                  <p:stCondLst>
                                    <p:cond delay="0"/>
                                  </p:stCondLst>
                                  <p:childTnLst>
                                    <p:animEffect transition="out" filter="wipe(down)">
                                      <p:cBhvr>
                                        <p:cTn id="20" dur="500"/>
                                        <p:tgtEl>
                                          <p:spTgt spid="32"/>
                                        </p:tgtEl>
                                      </p:cBhvr>
                                    </p:animEffect>
                                    <p:set>
                                      <p:cBhvr>
                                        <p:cTn id="21" dur="1" fill="hold">
                                          <p:stCondLst>
                                            <p:cond delay="499"/>
                                          </p:stCondLst>
                                        </p:cTn>
                                        <p:tgtEl>
                                          <p:spTgt spid="32"/>
                                        </p:tgtEl>
                                        <p:attrNameLst>
                                          <p:attrName>style.visibility</p:attrName>
                                        </p:attrNameLst>
                                      </p:cBhvr>
                                      <p:to>
                                        <p:strVal val="hidden"/>
                                      </p:to>
                                    </p:set>
                                  </p:childTnLst>
                                </p:cTn>
                              </p:par>
                              <p:par>
                                <p:cTn id="22" presetID="22" presetClass="exit" presetSubtype="4" fill="hold" nodeType="withEffect">
                                  <p:stCondLst>
                                    <p:cond delay="0"/>
                                  </p:stCondLst>
                                  <p:childTnLst>
                                    <p:animEffect transition="out" filter="wipe(down)">
                                      <p:cBhvr>
                                        <p:cTn id="23" dur="500"/>
                                        <p:tgtEl>
                                          <p:spTgt spid="33"/>
                                        </p:tgtEl>
                                      </p:cBhvr>
                                    </p:animEffect>
                                    <p:set>
                                      <p:cBhvr>
                                        <p:cTn id="24" dur="1" fill="hold">
                                          <p:stCondLst>
                                            <p:cond delay="499"/>
                                          </p:stCondLst>
                                        </p:cTn>
                                        <p:tgtEl>
                                          <p:spTgt spid="33"/>
                                        </p:tgtEl>
                                        <p:attrNameLst>
                                          <p:attrName>style.visibility</p:attrName>
                                        </p:attrNameLst>
                                      </p:cBhvr>
                                      <p:to>
                                        <p:strVal val="hidden"/>
                                      </p:to>
                                    </p:set>
                                  </p:childTnLst>
                                </p:cTn>
                              </p:par>
                            </p:childTnLst>
                          </p:cTn>
                        </p:par>
                      </p:childTnLst>
                    </p:cTn>
                  </p:par>
                  <p:par>
                    <p:cTn id="25" fill="hold">
                      <p:stCondLst>
                        <p:cond delay="indefinite"/>
                      </p:stCondLst>
                      <p:childTnLst>
                        <p:par>
                          <p:cTn id="26" fill="hold">
                            <p:stCondLst>
                              <p:cond delay="0"/>
                            </p:stCondLst>
                            <p:childTnLst>
                              <p:par>
                                <p:cTn id="27" presetID="22" presetClass="entr" presetSubtype="4" fill="hold" grpId="0" nodeType="clickEffect">
                                  <p:stCondLst>
                                    <p:cond delay="0"/>
                                  </p:stCondLst>
                                  <p:childTnLst>
                                    <p:set>
                                      <p:cBhvr>
                                        <p:cTn id="28" dur="1" fill="hold">
                                          <p:stCondLst>
                                            <p:cond delay="0"/>
                                          </p:stCondLst>
                                        </p:cTn>
                                        <p:tgtEl>
                                          <p:spTgt spid="13"/>
                                        </p:tgtEl>
                                        <p:attrNameLst>
                                          <p:attrName>style.visibility</p:attrName>
                                        </p:attrNameLst>
                                      </p:cBhvr>
                                      <p:to>
                                        <p:strVal val="visible"/>
                                      </p:to>
                                    </p:set>
                                    <p:animEffect transition="in" filter="wipe(down)">
                                      <p:cBhvr>
                                        <p:cTn id="29" dur="500"/>
                                        <p:tgtEl>
                                          <p:spTgt spid="13"/>
                                        </p:tgtEl>
                                      </p:cBhvr>
                                    </p:animEffect>
                                  </p:childTnLst>
                                </p:cTn>
                              </p:par>
                              <p:par>
                                <p:cTn id="30" presetID="22" presetClass="entr" presetSubtype="4" fill="hold" nodeType="withEffect">
                                  <p:stCondLst>
                                    <p:cond delay="0"/>
                                  </p:stCondLst>
                                  <p:childTnLst>
                                    <p:set>
                                      <p:cBhvr>
                                        <p:cTn id="31" dur="1" fill="hold">
                                          <p:stCondLst>
                                            <p:cond delay="0"/>
                                          </p:stCondLst>
                                        </p:cTn>
                                        <p:tgtEl>
                                          <p:spTgt spid="14"/>
                                        </p:tgtEl>
                                        <p:attrNameLst>
                                          <p:attrName>style.visibility</p:attrName>
                                        </p:attrNameLst>
                                      </p:cBhvr>
                                      <p:to>
                                        <p:strVal val="visible"/>
                                      </p:to>
                                    </p:set>
                                    <p:animEffect transition="in" filter="wipe(down)">
                                      <p:cBhvr>
                                        <p:cTn id="32" dur="500"/>
                                        <p:tgtEl>
                                          <p:spTgt spid="14"/>
                                        </p:tgtEl>
                                      </p:cBhvr>
                                    </p:animEffect>
                                  </p:childTnLst>
                                </p:cTn>
                              </p:par>
                              <p:par>
                                <p:cTn id="33" presetID="22" presetClass="exit" presetSubtype="4" fill="hold" nodeType="withEffect">
                                  <p:stCondLst>
                                    <p:cond delay="0"/>
                                  </p:stCondLst>
                                  <p:childTnLst>
                                    <p:animEffect transition="out" filter="wipe(down)">
                                      <p:cBhvr>
                                        <p:cTn id="34" dur="500"/>
                                        <p:tgtEl>
                                          <p:spTgt spid="20">
                                            <p:txEl>
                                              <p:pRg st="0" end="0"/>
                                            </p:txEl>
                                          </p:spTgt>
                                        </p:tgtEl>
                                      </p:cBhvr>
                                    </p:animEffect>
                                    <p:set>
                                      <p:cBhvr>
                                        <p:cTn id="35" dur="1" fill="hold">
                                          <p:stCondLst>
                                            <p:cond delay="499"/>
                                          </p:stCondLst>
                                        </p:cTn>
                                        <p:tgtEl>
                                          <p:spTgt spid="20">
                                            <p:txEl>
                                              <p:pRg st="0" end="0"/>
                                            </p:txEl>
                                          </p:spTgt>
                                        </p:tgtEl>
                                        <p:attrNameLst>
                                          <p:attrName>style.visibility</p:attrName>
                                        </p:attrNameLst>
                                      </p:cBhvr>
                                      <p:to>
                                        <p:strVal val="hidden"/>
                                      </p:to>
                                    </p:set>
                                  </p:childTnLst>
                                </p:cTn>
                              </p:par>
                              <p:par>
                                <p:cTn id="36" presetID="22" presetClass="entr" presetSubtype="4" fill="hold" grpId="0" nodeType="with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wipe(down)">
                                      <p:cBhvr>
                                        <p:cTn id="38" dur="500"/>
                                        <p:tgtEl>
                                          <p:spTgt spid="21"/>
                                        </p:tgtEl>
                                      </p:cBhvr>
                                    </p:animEffect>
                                  </p:childTnLst>
                                </p:cTn>
                              </p:par>
                            </p:childTnLst>
                          </p:cTn>
                        </p:par>
                      </p:childTnLst>
                    </p:cTn>
                  </p:par>
                  <p:par>
                    <p:cTn id="39" fill="hold">
                      <p:stCondLst>
                        <p:cond delay="indefinite"/>
                      </p:stCondLst>
                      <p:childTnLst>
                        <p:par>
                          <p:cTn id="40" fill="hold">
                            <p:stCondLst>
                              <p:cond delay="0"/>
                            </p:stCondLst>
                            <p:childTnLst>
                              <p:par>
                                <p:cTn id="41" presetID="22" presetClass="exit" presetSubtype="4" fill="hold" grpId="1" nodeType="clickEffect">
                                  <p:stCondLst>
                                    <p:cond delay="0"/>
                                  </p:stCondLst>
                                  <p:childTnLst>
                                    <p:animEffect transition="out" filter="wipe(down)">
                                      <p:cBhvr>
                                        <p:cTn id="42" dur="500"/>
                                        <p:tgtEl>
                                          <p:spTgt spid="13"/>
                                        </p:tgtEl>
                                      </p:cBhvr>
                                    </p:animEffect>
                                    <p:set>
                                      <p:cBhvr>
                                        <p:cTn id="43" dur="1" fill="hold">
                                          <p:stCondLst>
                                            <p:cond delay="499"/>
                                          </p:stCondLst>
                                        </p:cTn>
                                        <p:tgtEl>
                                          <p:spTgt spid="13"/>
                                        </p:tgtEl>
                                        <p:attrNameLst>
                                          <p:attrName>style.visibility</p:attrName>
                                        </p:attrNameLst>
                                      </p:cBhvr>
                                      <p:to>
                                        <p:strVal val="hidden"/>
                                      </p:to>
                                    </p:set>
                                  </p:childTnLst>
                                </p:cTn>
                              </p:par>
                              <p:par>
                                <p:cTn id="44" presetID="22" presetClass="exit" presetSubtype="4" fill="hold" nodeType="withEffect">
                                  <p:stCondLst>
                                    <p:cond delay="0"/>
                                  </p:stCondLst>
                                  <p:childTnLst>
                                    <p:animEffect transition="out" filter="wipe(down)">
                                      <p:cBhvr>
                                        <p:cTn id="45" dur="500"/>
                                        <p:tgtEl>
                                          <p:spTgt spid="14"/>
                                        </p:tgtEl>
                                      </p:cBhvr>
                                    </p:animEffect>
                                    <p:set>
                                      <p:cBhvr>
                                        <p:cTn id="46" dur="1" fill="hold">
                                          <p:stCondLst>
                                            <p:cond delay="499"/>
                                          </p:stCondLst>
                                        </p:cTn>
                                        <p:tgtEl>
                                          <p:spTgt spid="14"/>
                                        </p:tgtEl>
                                        <p:attrNameLst>
                                          <p:attrName>style.visibility</p:attrName>
                                        </p:attrNameLst>
                                      </p:cBhvr>
                                      <p:to>
                                        <p:strVal val="hidden"/>
                                      </p:to>
                                    </p:set>
                                  </p:childTnLst>
                                </p:cTn>
                              </p:par>
                            </p:childTnLst>
                          </p:cTn>
                        </p:par>
                      </p:childTnLst>
                    </p:cTn>
                  </p:par>
                  <p:par>
                    <p:cTn id="47" fill="hold">
                      <p:stCondLst>
                        <p:cond delay="indefinite"/>
                      </p:stCondLst>
                      <p:childTnLst>
                        <p:par>
                          <p:cTn id="48" fill="hold">
                            <p:stCondLst>
                              <p:cond delay="0"/>
                            </p:stCondLst>
                            <p:childTnLst>
                              <p:par>
                                <p:cTn id="49" presetID="22" presetClass="exit" presetSubtype="4" fill="hold" grpId="0" nodeType="clickEffect">
                                  <p:stCondLst>
                                    <p:cond delay="0"/>
                                  </p:stCondLst>
                                  <p:childTnLst>
                                    <p:animEffect transition="out" filter="wipe(down)">
                                      <p:cBhvr>
                                        <p:cTn id="50" dur="500"/>
                                        <p:tgtEl>
                                          <p:spTgt spid="31"/>
                                        </p:tgtEl>
                                      </p:cBhvr>
                                    </p:animEffect>
                                    <p:set>
                                      <p:cBhvr>
                                        <p:cTn id="51" dur="1" fill="hold">
                                          <p:stCondLst>
                                            <p:cond delay="499"/>
                                          </p:stCondLst>
                                        </p:cTn>
                                        <p:tgtEl>
                                          <p:spTgt spid="31"/>
                                        </p:tgtEl>
                                        <p:attrNameLst>
                                          <p:attrName>style.visibility</p:attrName>
                                        </p:attrNameLst>
                                      </p:cBhvr>
                                      <p:to>
                                        <p:strVal val="hidden"/>
                                      </p:to>
                                    </p:set>
                                  </p:childTnLst>
                                </p:cTn>
                              </p:par>
                              <p:par>
                                <p:cTn id="52" presetID="22" presetClass="exit" presetSubtype="4" fill="hold" nodeType="withEffect">
                                  <p:stCondLst>
                                    <p:cond delay="0"/>
                                  </p:stCondLst>
                                  <p:childTnLst>
                                    <p:animEffect transition="out" filter="wipe(down)">
                                      <p:cBhvr>
                                        <p:cTn id="53" dur="500"/>
                                        <p:tgtEl>
                                          <p:spTgt spid="28"/>
                                        </p:tgtEl>
                                      </p:cBhvr>
                                    </p:animEffect>
                                    <p:set>
                                      <p:cBhvr>
                                        <p:cTn id="54" dur="1" fill="hold">
                                          <p:stCondLst>
                                            <p:cond delay="499"/>
                                          </p:stCondLst>
                                        </p:cTn>
                                        <p:tgtEl>
                                          <p:spTgt spid="28"/>
                                        </p:tgtEl>
                                        <p:attrNameLst>
                                          <p:attrName>style.visibility</p:attrName>
                                        </p:attrNameLst>
                                      </p:cBhvr>
                                      <p:to>
                                        <p:strVal val="hidden"/>
                                      </p:to>
                                    </p:set>
                                  </p:childTnLst>
                                </p:cTn>
                              </p:par>
                              <p:par>
                                <p:cTn id="55" presetID="22" presetClass="exit" presetSubtype="4" fill="hold" grpId="0" nodeType="withEffect">
                                  <p:stCondLst>
                                    <p:cond delay="0"/>
                                  </p:stCondLst>
                                  <p:childTnLst>
                                    <p:animEffect transition="out" filter="wipe(down)">
                                      <p:cBhvr>
                                        <p:cTn id="56" dur="500"/>
                                        <p:tgtEl>
                                          <p:spTgt spid="25"/>
                                        </p:tgtEl>
                                      </p:cBhvr>
                                    </p:animEffect>
                                    <p:set>
                                      <p:cBhvr>
                                        <p:cTn id="57" dur="1" fill="hold">
                                          <p:stCondLst>
                                            <p:cond delay="499"/>
                                          </p:stCondLst>
                                        </p:cTn>
                                        <p:tgtEl>
                                          <p:spTgt spid="25"/>
                                        </p:tgtEl>
                                        <p:attrNameLst>
                                          <p:attrName>style.visibility</p:attrName>
                                        </p:attrNameLst>
                                      </p:cBhvr>
                                      <p:to>
                                        <p:strVal val="hidden"/>
                                      </p:to>
                                    </p:set>
                                  </p:childTnLst>
                                </p:cTn>
                              </p:par>
                              <p:par>
                                <p:cTn id="58" presetID="22" presetClass="exit" presetSubtype="4" fill="hold" grpId="0" nodeType="withEffect">
                                  <p:stCondLst>
                                    <p:cond delay="0"/>
                                  </p:stCondLst>
                                  <p:childTnLst>
                                    <p:animEffect transition="out" filter="wipe(down)">
                                      <p:cBhvr>
                                        <p:cTn id="59" dur="500"/>
                                        <p:tgtEl>
                                          <p:spTgt spid="12"/>
                                        </p:tgtEl>
                                      </p:cBhvr>
                                    </p:animEffect>
                                    <p:set>
                                      <p:cBhvr>
                                        <p:cTn id="60" dur="1" fill="hold">
                                          <p:stCondLst>
                                            <p:cond delay="499"/>
                                          </p:stCondLst>
                                        </p:cTn>
                                        <p:tgtEl>
                                          <p:spTgt spid="12"/>
                                        </p:tgtEl>
                                        <p:attrNameLst>
                                          <p:attrName>style.visibility</p:attrName>
                                        </p:attrNameLst>
                                      </p:cBhvr>
                                      <p:to>
                                        <p:strVal val="hidden"/>
                                      </p:to>
                                    </p:set>
                                  </p:childTnLst>
                                </p:cTn>
                              </p:par>
                              <p:par>
                                <p:cTn id="61" presetID="22" presetClass="exit" presetSubtype="4" fill="hold" grpId="0" nodeType="withEffect">
                                  <p:stCondLst>
                                    <p:cond delay="0"/>
                                  </p:stCondLst>
                                  <p:childTnLst>
                                    <p:animEffect transition="out" filter="wipe(down)">
                                      <p:cBhvr>
                                        <p:cTn id="62" dur="500"/>
                                        <p:tgtEl>
                                          <p:spTgt spid="16"/>
                                        </p:tgtEl>
                                      </p:cBhvr>
                                    </p:animEffect>
                                    <p:set>
                                      <p:cBhvr>
                                        <p:cTn id="63" dur="1" fill="hold">
                                          <p:stCondLst>
                                            <p:cond delay="499"/>
                                          </p:stCondLst>
                                        </p:cTn>
                                        <p:tgtEl>
                                          <p:spTgt spid="16"/>
                                        </p:tgtEl>
                                        <p:attrNameLst>
                                          <p:attrName>style.visibility</p:attrName>
                                        </p:attrNameLst>
                                      </p:cBhvr>
                                      <p:to>
                                        <p:strVal val="hidden"/>
                                      </p:to>
                                    </p:set>
                                  </p:childTnLst>
                                </p:cTn>
                              </p:par>
                            </p:childTnLst>
                          </p:cTn>
                        </p:par>
                      </p:childTnLst>
                    </p:cTn>
                  </p:par>
                  <p:par>
                    <p:cTn id="64" fill="hold">
                      <p:stCondLst>
                        <p:cond delay="indefinite"/>
                      </p:stCondLst>
                      <p:childTnLst>
                        <p:par>
                          <p:cTn id="65" fill="hold">
                            <p:stCondLst>
                              <p:cond delay="0"/>
                            </p:stCondLst>
                            <p:childTnLst>
                              <p:par>
                                <p:cTn id="66" presetID="22" presetClass="entr" presetSubtype="4" fill="hold" grpId="0" nodeType="clickEffect">
                                  <p:stCondLst>
                                    <p:cond delay="0"/>
                                  </p:stCondLst>
                                  <p:childTnLst>
                                    <p:set>
                                      <p:cBhvr>
                                        <p:cTn id="67" dur="1" fill="hold">
                                          <p:stCondLst>
                                            <p:cond delay="0"/>
                                          </p:stCondLst>
                                        </p:cTn>
                                        <p:tgtEl>
                                          <p:spTgt spid="26"/>
                                        </p:tgtEl>
                                        <p:attrNameLst>
                                          <p:attrName>style.visibility</p:attrName>
                                        </p:attrNameLst>
                                      </p:cBhvr>
                                      <p:to>
                                        <p:strVal val="visible"/>
                                      </p:to>
                                    </p:set>
                                    <p:animEffect transition="in" filter="wipe(down)">
                                      <p:cBhvr>
                                        <p:cTn id="68" dur="500"/>
                                        <p:tgtEl>
                                          <p:spTgt spid="26"/>
                                        </p:tgtEl>
                                      </p:cBhvr>
                                    </p:animEffect>
                                  </p:childTnLst>
                                </p:cTn>
                              </p:par>
                              <p:par>
                                <p:cTn id="69" presetID="22" presetClass="entr" presetSubtype="4" fill="hold" grpId="0" nodeType="withEffect">
                                  <p:stCondLst>
                                    <p:cond delay="0"/>
                                  </p:stCondLst>
                                  <p:childTnLst>
                                    <p:set>
                                      <p:cBhvr>
                                        <p:cTn id="70" dur="1" fill="hold">
                                          <p:stCondLst>
                                            <p:cond delay="0"/>
                                          </p:stCondLst>
                                        </p:cTn>
                                        <p:tgtEl>
                                          <p:spTgt spid="27"/>
                                        </p:tgtEl>
                                        <p:attrNameLst>
                                          <p:attrName>style.visibility</p:attrName>
                                        </p:attrNameLst>
                                      </p:cBhvr>
                                      <p:to>
                                        <p:strVal val="visible"/>
                                      </p:to>
                                    </p:set>
                                    <p:animEffect transition="in" filter="wipe(down)">
                                      <p:cBhvr>
                                        <p:cTn id="71" dur="500"/>
                                        <p:tgtEl>
                                          <p:spTgt spid="27"/>
                                        </p:tgtEl>
                                      </p:cBhvr>
                                    </p:animEffect>
                                  </p:childTnLst>
                                </p:cTn>
                              </p:par>
                            </p:childTnLst>
                          </p:cTn>
                        </p:par>
                      </p:childTnLst>
                    </p:cTn>
                  </p:par>
                  <p:par>
                    <p:cTn id="72" fill="hold">
                      <p:stCondLst>
                        <p:cond delay="indefinite"/>
                      </p:stCondLst>
                      <p:childTnLst>
                        <p:par>
                          <p:cTn id="73" fill="hold">
                            <p:stCondLst>
                              <p:cond delay="0"/>
                            </p:stCondLst>
                            <p:childTnLst>
                              <p:par>
                                <p:cTn id="74" presetID="22" presetClass="entr" presetSubtype="4" fill="hold" grpId="0" nodeType="clickEffect">
                                  <p:stCondLst>
                                    <p:cond delay="0"/>
                                  </p:stCondLst>
                                  <p:childTnLst>
                                    <p:set>
                                      <p:cBhvr>
                                        <p:cTn id="75" dur="1" fill="hold">
                                          <p:stCondLst>
                                            <p:cond delay="0"/>
                                          </p:stCondLst>
                                        </p:cTn>
                                        <p:tgtEl>
                                          <p:spTgt spid="22"/>
                                        </p:tgtEl>
                                        <p:attrNameLst>
                                          <p:attrName>style.visibility</p:attrName>
                                        </p:attrNameLst>
                                      </p:cBhvr>
                                      <p:to>
                                        <p:strVal val="visible"/>
                                      </p:to>
                                    </p:set>
                                    <p:animEffect transition="in" filter="wipe(down)">
                                      <p:cBhvr>
                                        <p:cTn id="76" dur="500"/>
                                        <p:tgtEl>
                                          <p:spTgt spid="22"/>
                                        </p:tgtEl>
                                      </p:cBhvr>
                                    </p:animEffect>
                                  </p:childTnLst>
                                </p:cTn>
                              </p:par>
                              <p:par>
                                <p:cTn id="77" presetID="22" presetClass="entr" presetSubtype="4" fill="hold" grpId="0" nodeType="withEffect">
                                  <p:stCondLst>
                                    <p:cond delay="0"/>
                                  </p:stCondLst>
                                  <p:childTnLst>
                                    <p:set>
                                      <p:cBhvr>
                                        <p:cTn id="78" dur="1" fill="hold">
                                          <p:stCondLst>
                                            <p:cond delay="0"/>
                                          </p:stCondLst>
                                        </p:cTn>
                                        <p:tgtEl>
                                          <p:spTgt spid="23"/>
                                        </p:tgtEl>
                                        <p:attrNameLst>
                                          <p:attrName>style.visibility</p:attrName>
                                        </p:attrNameLst>
                                      </p:cBhvr>
                                      <p:to>
                                        <p:strVal val="visible"/>
                                      </p:to>
                                    </p:set>
                                    <p:animEffect transition="in" filter="wipe(down)">
                                      <p:cBhvr>
                                        <p:cTn id="79" dur="500"/>
                                        <p:tgtEl>
                                          <p:spTgt spid="23"/>
                                        </p:tgtEl>
                                      </p:cBhvr>
                                    </p:animEffect>
                                  </p:childTnLst>
                                </p:cTn>
                              </p:par>
                            </p:childTnLst>
                          </p:cTn>
                        </p:par>
                      </p:childTnLst>
                    </p:cTn>
                  </p:par>
                  <p:par>
                    <p:cTn id="80" fill="hold">
                      <p:stCondLst>
                        <p:cond delay="indefinite"/>
                      </p:stCondLst>
                      <p:childTnLst>
                        <p:par>
                          <p:cTn id="81" fill="hold">
                            <p:stCondLst>
                              <p:cond delay="0"/>
                            </p:stCondLst>
                            <p:childTnLst>
                              <p:par>
                                <p:cTn id="82" presetID="22" presetClass="exit" presetSubtype="4" fill="hold" grpId="1" nodeType="clickEffect">
                                  <p:stCondLst>
                                    <p:cond delay="0"/>
                                  </p:stCondLst>
                                  <p:childTnLst>
                                    <p:animEffect transition="out" filter="wipe(down)">
                                      <p:cBhvr>
                                        <p:cTn id="83" dur="500"/>
                                        <p:tgtEl>
                                          <p:spTgt spid="26"/>
                                        </p:tgtEl>
                                      </p:cBhvr>
                                    </p:animEffect>
                                    <p:set>
                                      <p:cBhvr>
                                        <p:cTn id="84" dur="1" fill="hold">
                                          <p:stCondLst>
                                            <p:cond delay="499"/>
                                          </p:stCondLst>
                                        </p:cTn>
                                        <p:tgtEl>
                                          <p:spTgt spid="26"/>
                                        </p:tgtEl>
                                        <p:attrNameLst>
                                          <p:attrName>style.visibility</p:attrName>
                                        </p:attrNameLst>
                                      </p:cBhvr>
                                      <p:to>
                                        <p:strVal val="hidden"/>
                                      </p:to>
                                    </p:set>
                                  </p:childTnLst>
                                </p:cTn>
                              </p:par>
                              <p:par>
                                <p:cTn id="85" presetID="22" presetClass="exit" presetSubtype="4" fill="hold" grpId="1" nodeType="withEffect">
                                  <p:stCondLst>
                                    <p:cond delay="0"/>
                                  </p:stCondLst>
                                  <p:childTnLst>
                                    <p:animEffect transition="out" filter="wipe(down)">
                                      <p:cBhvr>
                                        <p:cTn id="86" dur="500"/>
                                        <p:tgtEl>
                                          <p:spTgt spid="27"/>
                                        </p:tgtEl>
                                      </p:cBhvr>
                                    </p:animEffect>
                                    <p:set>
                                      <p:cBhvr>
                                        <p:cTn id="87" dur="1" fill="hold">
                                          <p:stCondLst>
                                            <p:cond delay="499"/>
                                          </p:stCondLst>
                                        </p:cTn>
                                        <p:tgtEl>
                                          <p:spTgt spid="27"/>
                                        </p:tgtEl>
                                        <p:attrNameLst>
                                          <p:attrName>style.visibility</p:attrName>
                                        </p:attrNameLst>
                                      </p:cBhvr>
                                      <p:to>
                                        <p:strVal val="hidden"/>
                                      </p:to>
                                    </p:set>
                                  </p:childTnLst>
                                </p:cTn>
                              </p:par>
                            </p:childTnLst>
                          </p:cTn>
                        </p:par>
                      </p:childTnLst>
                    </p:cTn>
                  </p:par>
                  <p:par>
                    <p:cTn id="88" fill="hold">
                      <p:stCondLst>
                        <p:cond delay="indefinite"/>
                      </p:stCondLst>
                      <p:childTnLst>
                        <p:par>
                          <p:cTn id="89" fill="hold">
                            <p:stCondLst>
                              <p:cond delay="0"/>
                            </p:stCondLst>
                            <p:childTnLst>
                              <p:par>
                                <p:cTn id="90" presetID="22" presetClass="entr" presetSubtype="4" fill="hold" grpId="0" nodeType="clickEffect">
                                  <p:stCondLst>
                                    <p:cond delay="0"/>
                                  </p:stCondLst>
                                  <p:childTnLst>
                                    <p:set>
                                      <p:cBhvr>
                                        <p:cTn id="91" dur="1" fill="hold">
                                          <p:stCondLst>
                                            <p:cond delay="0"/>
                                          </p:stCondLst>
                                        </p:cTn>
                                        <p:tgtEl>
                                          <p:spTgt spid="24"/>
                                        </p:tgtEl>
                                        <p:attrNameLst>
                                          <p:attrName>style.visibility</p:attrName>
                                        </p:attrNameLst>
                                      </p:cBhvr>
                                      <p:to>
                                        <p:strVal val="visible"/>
                                      </p:to>
                                    </p:set>
                                    <p:animEffect transition="in" filter="wipe(down)">
                                      <p:cBhvr>
                                        <p:cTn id="92" dur="500"/>
                                        <p:tgtEl>
                                          <p:spTgt spid="24"/>
                                        </p:tgtEl>
                                      </p:cBhvr>
                                    </p:animEffect>
                                  </p:childTnLst>
                                </p:cTn>
                              </p:par>
                            </p:childTnLst>
                          </p:cTn>
                        </p:par>
                      </p:childTnLst>
                    </p:cTn>
                  </p:par>
                  <p:par>
                    <p:cTn id="93" fill="hold">
                      <p:stCondLst>
                        <p:cond delay="indefinite"/>
                      </p:stCondLst>
                      <p:childTnLst>
                        <p:par>
                          <p:cTn id="94" fill="hold">
                            <p:stCondLst>
                              <p:cond delay="0"/>
                            </p:stCondLst>
                            <p:childTnLst>
                              <p:par>
                                <p:cTn id="95" presetID="22" presetClass="exit" presetSubtype="4" fill="hold" grpId="1" nodeType="clickEffect">
                                  <p:stCondLst>
                                    <p:cond delay="0"/>
                                  </p:stCondLst>
                                  <p:childTnLst>
                                    <p:animEffect transition="out" filter="wipe(down)">
                                      <p:cBhvr>
                                        <p:cTn id="96" dur="500"/>
                                        <p:tgtEl>
                                          <p:spTgt spid="22"/>
                                        </p:tgtEl>
                                      </p:cBhvr>
                                    </p:animEffect>
                                    <p:set>
                                      <p:cBhvr>
                                        <p:cTn id="97" dur="1" fill="hold">
                                          <p:stCondLst>
                                            <p:cond delay="499"/>
                                          </p:stCondLst>
                                        </p:cTn>
                                        <p:tgtEl>
                                          <p:spTgt spid="22"/>
                                        </p:tgtEl>
                                        <p:attrNameLst>
                                          <p:attrName>style.visibility</p:attrName>
                                        </p:attrNameLst>
                                      </p:cBhvr>
                                      <p:to>
                                        <p:strVal val="hidden"/>
                                      </p:to>
                                    </p:set>
                                  </p:childTnLst>
                                </p:cTn>
                              </p:par>
                              <p:par>
                                <p:cTn id="98" presetID="22" presetClass="exit" presetSubtype="4" fill="hold" grpId="1" nodeType="withEffect">
                                  <p:stCondLst>
                                    <p:cond delay="0"/>
                                  </p:stCondLst>
                                  <p:childTnLst>
                                    <p:animEffect transition="out" filter="wipe(down)">
                                      <p:cBhvr>
                                        <p:cTn id="99" dur="500"/>
                                        <p:tgtEl>
                                          <p:spTgt spid="23"/>
                                        </p:tgtEl>
                                      </p:cBhvr>
                                    </p:animEffect>
                                    <p:set>
                                      <p:cBhvr>
                                        <p:cTn id="100" dur="1" fill="hold">
                                          <p:stCondLst>
                                            <p:cond delay="499"/>
                                          </p:stCondLst>
                                        </p:cTn>
                                        <p:tgtEl>
                                          <p:spTgt spid="23"/>
                                        </p:tgtEl>
                                        <p:attrNameLst>
                                          <p:attrName>style.visibility</p:attrName>
                                        </p:attrNameLst>
                                      </p:cBhvr>
                                      <p:to>
                                        <p:strVal val="hidden"/>
                                      </p:to>
                                    </p:set>
                                  </p:childTnLst>
                                </p:cTn>
                              </p:par>
                            </p:childTnLst>
                          </p:cTn>
                        </p:par>
                      </p:childTnLst>
                    </p:cTn>
                  </p:par>
                  <p:par>
                    <p:cTn id="101" fill="hold">
                      <p:stCondLst>
                        <p:cond delay="indefinite"/>
                      </p:stCondLst>
                      <p:childTnLst>
                        <p:par>
                          <p:cTn id="102" fill="hold">
                            <p:stCondLst>
                              <p:cond delay="0"/>
                            </p:stCondLst>
                            <p:childTnLst>
                              <p:par>
                                <p:cTn id="103" presetID="22" presetClass="entr" presetSubtype="4" fill="hold" grpId="2" nodeType="clickEffect">
                                  <p:stCondLst>
                                    <p:cond delay="0"/>
                                  </p:stCondLst>
                                  <p:childTnLst>
                                    <p:set>
                                      <p:cBhvr>
                                        <p:cTn id="104" dur="1" fill="hold">
                                          <p:stCondLst>
                                            <p:cond delay="0"/>
                                          </p:stCondLst>
                                        </p:cTn>
                                        <p:tgtEl>
                                          <p:spTgt spid="26"/>
                                        </p:tgtEl>
                                        <p:attrNameLst>
                                          <p:attrName>style.visibility</p:attrName>
                                        </p:attrNameLst>
                                      </p:cBhvr>
                                      <p:to>
                                        <p:strVal val="visible"/>
                                      </p:to>
                                    </p:set>
                                    <p:animEffect transition="in" filter="wipe(down)">
                                      <p:cBhvr>
                                        <p:cTn id="105" dur="500"/>
                                        <p:tgtEl>
                                          <p:spTgt spid="26"/>
                                        </p:tgtEl>
                                      </p:cBhvr>
                                    </p:animEffect>
                                  </p:childTnLst>
                                </p:cTn>
                              </p:par>
                              <p:par>
                                <p:cTn id="106" presetID="22" presetClass="entr" presetSubtype="4" fill="hold" grpId="2" nodeType="withEffect">
                                  <p:stCondLst>
                                    <p:cond delay="0"/>
                                  </p:stCondLst>
                                  <p:childTnLst>
                                    <p:set>
                                      <p:cBhvr>
                                        <p:cTn id="107" dur="1" fill="hold">
                                          <p:stCondLst>
                                            <p:cond delay="0"/>
                                          </p:stCondLst>
                                        </p:cTn>
                                        <p:tgtEl>
                                          <p:spTgt spid="27"/>
                                        </p:tgtEl>
                                        <p:attrNameLst>
                                          <p:attrName>style.visibility</p:attrName>
                                        </p:attrNameLst>
                                      </p:cBhvr>
                                      <p:to>
                                        <p:strVal val="visible"/>
                                      </p:to>
                                    </p:set>
                                    <p:animEffect transition="in" filter="wipe(down)">
                                      <p:cBhvr>
                                        <p:cTn id="108" dur="500"/>
                                        <p:tgtEl>
                                          <p:spTgt spid="27"/>
                                        </p:tgtEl>
                                      </p:cBhvr>
                                    </p:animEffect>
                                  </p:childTnLst>
                                </p:cTn>
                              </p:par>
                              <p:par>
                                <p:cTn id="109" presetID="22" presetClass="entr" presetSubtype="4" fill="hold" grpId="2" nodeType="withEffect">
                                  <p:stCondLst>
                                    <p:cond delay="0"/>
                                  </p:stCondLst>
                                  <p:childTnLst>
                                    <p:set>
                                      <p:cBhvr>
                                        <p:cTn id="110" dur="1" fill="hold">
                                          <p:stCondLst>
                                            <p:cond delay="0"/>
                                          </p:stCondLst>
                                        </p:cTn>
                                        <p:tgtEl>
                                          <p:spTgt spid="22"/>
                                        </p:tgtEl>
                                        <p:attrNameLst>
                                          <p:attrName>style.visibility</p:attrName>
                                        </p:attrNameLst>
                                      </p:cBhvr>
                                      <p:to>
                                        <p:strVal val="visible"/>
                                      </p:to>
                                    </p:set>
                                    <p:animEffect transition="in" filter="wipe(down)">
                                      <p:cBhvr>
                                        <p:cTn id="111" dur="500"/>
                                        <p:tgtEl>
                                          <p:spTgt spid="22"/>
                                        </p:tgtEl>
                                      </p:cBhvr>
                                    </p:animEffect>
                                  </p:childTnLst>
                                </p:cTn>
                              </p:par>
                              <p:par>
                                <p:cTn id="112" presetID="22" presetClass="entr" presetSubtype="4" fill="hold" grpId="2" nodeType="withEffect">
                                  <p:stCondLst>
                                    <p:cond delay="0"/>
                                  </p:stCondLst>
                                  <p:childTnLst>
                                    <p:set>
                                      <p:cBhvr>
                                        <p:cTn id="113" dur="1" fill="hold">
                                          <p:stCondLst>
                                            <p:cond delay="0"/>
                                          </p:stCondLst>
                                        </p:cTn>
                                        <p:tgtEl>
                                          <p:spTgt spid="23"/>
                                        </p:tgtEl>
                                        <p:attrNameLst>
                                          <p:attrName>style.visibility</p:attrName>
                                        </p:attrNameLst>
                                      </p:cBhvr>
                                      <p:to>
                                        <p:strVal val="visible"/>
                                      </p:to>
                                    </p:set>
                                    <p:animEffect transition="in" filter="wipe(down)">
                                      <p:cBhvr>
                                        <p:cTn id="114" dur="500"/>
                                        <p:tgtEl>
                                          <p:spTgt spid="23"/>
                                        </p:tgtEl>
                                      </p:cBhvr>
                                    </p:animEffect>
                                  </p:childTnLst>
                                </p:cTn>
                              </p:par>
                            </p:childTnLst>
                          </p:cTn>
                        </p:par>
                      </p:childTnLst>
                    </p:cTn>
                  </p:par>
                  <p:par>
                    <p:cTn id="115" fill="hold">
                      <p:stCondLst>
                        <p:cond delay="indefinite"/>
                      </p:stCondLst>
                      <p:childTnLst>
                        <p:par>
                          <p:cTn id="116" fill="hold">
                            <p:stCondLst>
                              <p:cond delay="0"/>
                            </p:stCondLst>
                            <p:childTnLst>
                              <p:par>
                                <p:cTn id="117" presetID="22" presetClass="exit" presetSubtype="4" fill="hold" grpId="1" nodeType="clickEffect">
                                  <p:stCondLst>
                                    <p:cond delay="0"/>
                                  </p:stCondLst>
                                  <p:childTnLst>
                                    <p:animEffect transition="out" filter="wipe(down)">
                                      <p:cBhvr>
                                        <p:cTn id="118" dur="500"/>
                                        <p:tgtEl>
                                          <p:spTgt spid="24"/>
                                        </p:tgtEl>
                                      </p:cBhvr>
                                    </p:animEffect>
                                    <p:set>
                                      <p:cBhvr>
                                        <p:cTn id="119" dur="1" fill="hold">
                                          <p:stCondLst>
                                            <p:cond delay="499"/>
                                          </p:stCondLst>
                                        </p:cTn>
                                        <p:tgtEl>
                                          <p:spTgt spid="2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p:bldP spid="13" grpId="1"/>
      <p:bldP spid="16" grpId="0" animBg="1"/>
      <p:bldP spid="21" grpId="0" animBg="1"/>
      <p:bldP spid="22" grpId="0" animBg="1"/>
      <p:bldP spid="22" grpId="1" animBg="1"/>
      <p:bldP spid="22" grpId="2" animBg="1"/>
      <p:bldP spid="23" grpId="0" animBg="1"/>
      <p:bldP spid="23" grpId="1" animBg="1"/>
      <p:bldP spid="23" grpId="2" animBg="1"/>
      <p:bldP spid="25" grpId="0" animBg="1"/>
      <p:bldP spid="26" grpId="0"/>
      <p:bldP spid="26" grpId="1"/>
      <p:bldP spid="26" grpId="2"/>
      <p:bldP spid="27" grpId="0" animBg="1"/>
      <p:bldP spid="27" grpId="1" animBg="1"/>
      <p:bldP spid="27" grpId="2" animBg="1"/>
      <p:bldP spid="31" grpId="0"/>
      <p:bldP spid="32" grpId="0"/>
      <p:bldP spid="32" grpId="1"/>
      <p:bldP spid="24" grpId="0" animBg="1"/>
      <p:bldP spid="24" grpId="1"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図 5">
            <a:extLst>
              <a:ext uri="{FF2B5EF4-FFF2-40B4-BE49-F238E27FC236}">
                <a16:creationId xmlns:a16="http://schemas.microsoft.com/office/drawing/2014/main" id="{4DDD1A35-D196-5E4F-AD06-C6501AFB4972}"/>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776419" y="5501335"/>
            <a:ext cx="925957" cy="129029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22" name="図 5">
            <a:extLst>
              <a:ext uri="{FF2B5EF4-FFF2-40B4-BE49-F238E27FC236}">
                <a16:creationId xmlns:a16="http://schemas.microsoft.com/office/drawing/2014/main" id="{9CF1A91A-D664-F54D-BBE2-FC8AFE6255ED}"/>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56697" y="5501336"/>
            <a:ext cx="925957" cy="129029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 name="Title 1">
            <a:extLst>
              <a:ext uri="{FF2B5EF4-FFF2-40B4-BE49-F238E27FC236}">
                <a16:creationId xmlns:a16="http://schemas.microsoft.com/office/drawing/2014/main" id="{5AE3C448-E591-BD4A-B502-472B334F603C}"/>
              </a:ext>
            </a:extLst>
          </p:cNvPr>
          <p:cNvSpPr>
            <a:spLocks noGrp="1"/>
          </p:cNvSpPr>
          <p:nvPr>
            <p:ph type="title"/>
          </p:nvPr>
        </p:nvSpPr>
        <p:spPr/>
        <p:txBody>
          <a:bodyPr/>
          <a:lstStyle/>
          <a:p>
            <a:r>
              <a:rPr lang="ja-JP" altLang="en-US"/>
              <a:t>障害検知のタイミング</a:t>
            </a:r>
            <a:endParaRPr lang="en-US" dirty="0"/>
          </a:p>
        </p:txBody>
      </p:sp>
      <p:sp>
        <p:nvSpPr>
          <p:cNvPr id="3" name="Content Placeholder 2">
            <a:extLst>
              <a:ext uri="{FF2B5EF4-FFF2-40B4-BE49-F238E27FC236}">
                <a16:creationId xmlns:a16="http://schemas.microsoft.com/office/drawing/2014/main" id="{B44F43E8-DDAA-2C48-9A2B-8B2605DEF39E}"/>
              </a:ext>
            </a:extLst>
          </p:cNvPr>
          <p:cNvSpPr>
            <a:spLocks noGrp="1"/>
          </p:cNvSpPr>
          <p:nvPr>
            <p:ph idx="1"/>
          </p:nvPr>
        </p:nvSpPr>
        <p:spPr/>
        <p:txBody>
          <a:bodyPr/>
          <a:lstStyle/>
          <a:p>
            <a:r>
              <a:rPr lang="ja-JP" altLang="en-US"/>
              <a:t>インライン検知</a:t>
            </a:r>
            <a:endParaRPr lang="en-US" altLang="ja-JP" dirty="0"/>
          </a:p>
          <a:p>
            <a:pPr lvl="1"/>
            <a:r>
              <a:rPr lang="ja-JP" altLang="en-US"/>
              <a:t>要求を受信した際に障害検知を実行して通知</a:t>
            </a:r>
            <a:endParaRPr lang="en-US" altLang="ja-JP" dirty="0"/>
          </a:p>
          <a:p>
            <a:pPr lvl="1"/>
            <a:r>
              <a:rPr lang="ja-JP" altLang="en-US"/>
              <a:t>負荷を抑えられるが，検知内容に応じて応答時間が増加</a:t>
            </a:r>
            <a:endParaRPr lang="en-US" altLang="ja-JP" dirty="0"/>
          </a:p>
          <a:p>
            <a:r>
              <a:rPr lang="ja-JP" altLang="en-US"/>
              <a:t>バックグラウンド検知</a:t>
            </a:r>
            <a:endParaRPr lang="en-US" altLang="ja-JP" dirty="0"/>
          </a:p>
          <a:p>
            <a:pPr lvl="1"/>
            <a:r>
              <a:rPr lang="ja-JP" altLang="en-US"/>
              <a:t>定期的に障害検知を実行し，要求時に即座に通知</a:t>
            </a:r>
            <a:endParaRPr lang="en-US" altLang="ja-JP" dirty="0"/>
          </a:p>
          <a:p>
            <a:pPr lvl="1"/>
            <a:r>
              <a:rPr lang="ja-JP" altLang="en-US"/>
              <a:t>応答性に優れるが，システム負荷は増大</a:t>
            </a:r>
            <a:endParaRPr lang="en-US" altLang="ja-JP" dirty="0"/>
          </a:p>
        </p:txBody>
      </p:sp>
      <p:sp>
        <p:nvSpPr>
          <p:cNvPr id="4" name="Slide Number Placeholder 3">
            <a:extLst>
              <a:ext uri="{FF2B5EF4-FFF2-40B4-BE49-F238E27FC236}">
                <a16:creationId xmlns:a16="http://schemas.microsoft.com/office/drawing/2014/main" id="{25A3F2E2-EB66-E645-802D-5663A9C7B73E}"/>
              </a:ext>
            </a:extLst>
          </p:cNvPr>
          <p:cNvSpPr>
            <a:spLocks noGrp="1"/>
          </p:cNvSpPr>
          <p:nvPr>
            <p:ph type="sldNum" sz="quarter" idx="12"/>
          </p:nvPr>
        </p:nvSpPr>
        <p:spPr/>
        <p:txBody>
          <a:bodyPr/>
          <a:lstStyle/>
          <a:p>
            <a:fld id="{D57F1E4F-1CFF-5643-939E-217C01CDF565}" type="slidenum">
              <a:rPr lang="en-US" smtClean="0"/>
              <a:pPr/>
              <a:t>12</a:t>
            </a:fld>
            <a:endParaRPr lang="en-US" dirty="0"/>
          </a:p>
        </p:txBody>
      </p:sp>
      <p:sp>
        <p:nvSpPr>
          <p:cNvPr id="37" name="角丸四角形 36">
            <a:extLst>
              <a:ext uri="{FF2B5EF4-FFF2-40B4-BE49-F238E27FC236}">
                <a16:creationId xmlns:a16="http://schemas.microsoft.com/office/drawing/2014/main" id="{F5C3FB63-77A7-384D-92F8-A87228CF2D44}"/>
              </a:ext>
            </a:extLst>
          </p:cNvPr>
          <p:cNvSpPr/>
          <p:nvPr/>
        </p:nvSpPr>
        <p:spPr>
          <a:xfrm>
            <a:off x="621083" y="4898562"/>
            <a:ext cx="4957744" cy="1700646"/>
          </a:xfrm>
          <a:prstGeom prst="roundRect">
            <a:avLst/>
          </a:prstGeom>
          <a:solidFill>
            <a:schemeClr val="bg1"/>
          </a:solidFill>
          <a:ln w="381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sz="1350">
              <a:ea typeface="MS UI Gothic" panose="020B0600070205080204" pitchFamily="34" charset="-128"/>
            </a:endParaRPr>
          </a:p>
        </p:txBody>
      </p:sp>
      <p:sp>
        <p:nvSpPr>
          <p:cNvPr id="40" name="テキスト ボックス 39">
            <a:extLst>
              <a:ext uri="{FF2B5EF4-FFF2-40B4-BE49-F238E27FC236}">
                <a16:creationId xmlns:a16="http://schemas.microsoft.com/office/drawing/2014/main" id="{CF0DD800-10D1-3643-B968-D577DB6CA443}"/>
              </a:ext>
            </a:extLst>
          </p:cNvPr>
          <p:cNvSpPr txBox="1"/>
          <p:nvPr/>
        </p:nvSpPr>
        <p:spPr>
          <a:xfrm>
            <a:off x="3656367" y="4898563"/>
            <a:ext cx="1852711" cy="400110"/>
          </a:xfrm>
          <a:prstGeom prst="rect">
            <a:avLst/>
          </a:prstGeom>
          <a:noFill/>
          <a:ln w="38100">
            <a:noFill/>
          </a:ln>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kumimoji="1" lang="ja-JP" altLang="en-US" sz="2000" dirty="0">
                <a:ea typeface="MS UI Gothic" panose="020B0600070205080204" pitchFamily="34" charset="-128"/>
              </a:rPr>
              <a:t>監視対象ホスト</a:t>
            </a:r>
          </a:p>
        </p:txBody>
      </p:sp>
      <p:sp>
        <p:nvSpPr>
          <p:cNvPr id="41" name="テキスト ボックス 40">
            <a:extLst>
              <a:ext uri="{FF2B5EF4-FFF2-40B4-BE49-F238E27FC236}">
                <a16:creationId xmlns:a16="http://schemas.microsoft.com/office/drawing/2014/main" id="{88DA49EB-4ACB-1144-B422-6957167A7ED1}"/>
              </a:ext>
            </a:extLst>
          </p:cNvPr>
          <p:cNvSpPr txBox="1"/>
          <p:nvPr/>
        </p:nvSpPr>
        <p:spPr>
          <a:xfrm>
            <a:off x="6960409" y="4898563"/>
            <a:ext cx="1684427" cy="400110"/>
          </a:xfrm>
          <a:prstGeom prst="rect">
            <a:avLst/>
          </a:prstGeom>
          <a:noFill/>
          <a:ln w="38100">
            <a:noFill/>
          </a:ln>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kumimoji="1" lang="ja-JP" altLang="en-US" sz="2000">
                <a:ea typeface="MS UI Gothic" panose="020B0600070205080204" pitchFamily="34" charset="-128"/>
              </a:rPr>
              <a:t>リモートホスト</a:t>
            </a:r>
            <a:endParaRPr kumimoji="1" lang="ja-JP" altLang="en-US" sz="2000" dirty="0">
              <a:ea typeface="MS UI Gothic" panose="020B0600070205080204" pitchFamily="34" charset="-128"/>
            </a:endParaRPr>
          </a:p>
        </p:txBody>
      </p:sp>
      <p:sp>
        <p:nvSpPr>
          <p:cNvPr id="42" name="角丸四角形 41">
            <a:extLst>
              <a:ext uri="{FF2B5EF4-FFF2-40B4-BE49-F238E27FC236}">
                <a16:creationId xmlns:a16="http://schemas.microsoft.com/office/drawing/2014/main" id="{1498766D-BE26-394E-81C8-659FF72CA2DC}"/>
              </a:ext>
            </a:extLst>
          </p:cNvPr>
          <p:cNvSpPr/>
          <p:nvPr/>
        </p:nvSpPr>
        <p:spPr>
          <a:xfrm>
            <a:off x="7022636" y="5623202"/>
            <a:ext cx="1559975" cy="692759"/>
          </a:xfrm>
          <a:prstGeom prst="roundRect">
            <a:avLst/>
          </a:prstGeom>
          <a:solidFill>
            <a:srgbClr val="FFFF00"/>
          </a:solidFill>
          <a:ln w="381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kumimoji="1" lang="ja-JP" altLang="en-US" dirty="0">
                <a:ea typeface="MS UI Gothic" panose="020B0600070205080204" pitchFamily="34" charset="-128"/>
              </a:rPr>
              <a:t>リモート監視</a:t>
            </a:r>
            <a:endParaRPr kumimoji="1" lang="en-US" altLang="ja-JP" dirty="0">
              <a:ea typeface="MS UI Gothic" panose="020B0600070205080204" pitchFamily="34" charset="-128"/>
            </a:endParaRPr>
          </a:p>
          <a:p>
            <a:pPr algn="ctr"/>
            <a:r>
              <a:rPr kumimoji="1" lang="ja-JP" altLang="en-US" dirty="0">
                <a:ea typeface="MS UI Gothic" panose="020B0600070205080204" pitchFamily="34" charset="-128"/>
              </a:rPr>
              <a:t>システム</a:t>
            </a:r>
          </a:p>
        </p:txBody>
      </p:sp>
      <p:sp>
        <p:nvSpPr>
          <p:cNvPr id="45" name="角丸四角形 44">
            <a:extLst>
              <a:ext uri="{FF2B5EF4-FFF2-40B4-BE49-F238E27FC236}">
                <a16:creationId xmlns:a16="http://schemas.microsoft.com/office/drawing/2014/main" id="{8817A3D8-ACD9-524F-AA1E-46019ED6208A}"/>
              </a:ext>
            </a:extLst>
          </p:cNvPr>
          <p:cNvSpPr/>
          <p:nvPr/>
        </p:nvSpPr>
        <p:spPr>
          <a:xfrm>
            <a:off x="770252" y="5201386"/>
            <a:ext cx="2073107" cy="486334"/>
          </a:xfrm>
          <a:prstGeom prst="roundRect">
            <a:avLst/>
          </a:prstGeom>
          <a:solidFill>
            <a:srgbClr val="00B0F0"/>
          </a:solidFill>
          <a:ln w="381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kumimoji="1" lang="en-US" altLang="ja-JP" sz="2100" dirty="0">
                <a:ea typeface="MS UI Gothic" panose="020B0600070205080204" pitchFamily="34" charset="-128"/>
              </a:rPr>
              <a:t>OS</a:t>
            </a:r>
            <a:endParaRPr kumimoji="1" lang="ja-JP" altLang="en-US" sz="2100" dirty="0">
              <a:ea typeface="MS UI Gothic" panose="020B0600070205080204" pitchFamily="34" charset="-128"/>
            </a:endParaRPr>
          </a:p>
        </p:txBody>
      </p:sp>
      <p:pic>
        <p:nvPicPr>
          <p:cNvPr id="47" name="図 5">
            <a:extLst>
              <a:ext uri="{FF2B5EF4-FFF2-40B4-BE49-F238E27FC236}">
                <a16:creationId xmlns:a16="http://schemas.microsoft.com/office/drawing/2014/main" id="{350328A3-B88D-3C49-AC02-2847A98D9115}"/>
              </a:ext>
            </a:extLst>
          </p:cNvPr>
          <p:cNvPicPr>
            <a:picLocks noChangeAspect="1"/>
          </p:cNvPicPr>
          <p:nvPr/>
        </p:nvPicPr>
        <p:blipFill>
          <a:blip r:embed="rId4"/>
          <a:stretch>
            <a:fillRect/>
          </a:stretch>
        </p:blipFill>
        <p:spPr>
          <a:xfrm>
            <a:off x="3684648" y="5003990"/>
            <a:ext cx="1602924" cy="1513427"/>
          </a:xfrm>
          <a:prstGeom prst="rect">
            <a:avLst/>
          </a:prstGeom>
        </p:spPr>
      </p:pic>
      <p:sp>
        <p:nvSpPr>
          <p:cNvPr id="24" name="TextBox 14">
            <a:extLst>
              <a:ext uri="{FF2B5EF4-FFF2-40B4-BE49-F238E27FC236}">
                <a16:creationId xmlns:a16="http://schemas.microsoft.com/office/drawing/2014/main" id="{A323686A-A89E-C540-A197-AECAE1A18404}"/>
              </a:ext>
            </a:extLst>
          </p:cNvPr>
          <p:cNvSpPr txBox="1"/>
          <p:nvPr/>
        </p:nvSpPr>
        <p:spPr>
          <a:xfrm>
            <a:off x="5935381" y="6068150"/>
            <a:ext cx="435051" cy="369332"/>
          </a:xfrm>
          <a:prstGeom prst="rect">
            <a:avLst/>
          </a:prstGeom>
          <a:noFill/>
        </p:spPr>
        <p:txBody>
          <a:bodyPr wrap="square" rtlCol="0">
            <a:spAutoFit/>
          </a:bodyPr>
          <a:lstStyle/>
          <a:p>
            <a:pPr algn="ctr"/>
            <a:r>
              <a:rPr lang="en-US" dirty="0">
                <a:solidFill>
                  <a:srgbClr val="FF0000"/>
                </a:solidFill>
              </a:rPr>
              <a:t>②</a:t>
            </a:r>
          </a:p>
        </p:txBody>
      </p:sp>
      <p:sp>
        <p:nvSpPr>
          <p:cNvPr id="25" name="TextBox 12">
            <a:extLst>
              <a:ext uri="{FF2B5EF4-FFF2-40B4-BE49-F238E27FC236}">
                <a16:creationId xmlns:a16="http://schemas.microsoft.com/office/drawing/2014/main" id="{86E9DCC9-A3D2-3B4D-9242-340DBCA41C15}"/>
              </a:ext>
            </a:extLst>
          </p:cNvPr>
          <p:cNvSpPr txBox="1"/>
          <p:nvPr/>
        </p:nvSpPr>
        <p:spPr>
          <a:xfrm>
            <a:off x="5935381" y="5474309"/>
            <a:ext cx="435310" cy="369332"/>
          </a:xfrm>
          <a:prstGeom prst="rect">
            <a:avLst/>
          </a:prstGeom>
          <a:noFill/>
        </p:spPr>
        <p:txBody>
          <a:bodyPr wrap="square" rtlCol="0">
            <a:spAutoFit/>
          </a:bodyPr>
          <a:lstStyle/>
          <a:p>
            <a:pPr algn="ctr"/>
            <a:r>
              <a:rPr lang="en-US" dirty="0">
                <a:solidFill>
                  <a:srgbClr val="FF0000"/>
                </a:solidFill>
              </a:rPr>
              <a:t>①</a:t>
            </a:r>
          </a:p>
        </p:txBody>
      </p:sp>
      <p:cxnSp>
        <p:nvCxnSpPr>
          <p:cNvPr id="26" name="直線矢印コネクタ 25">
            <a:extLst>
              <a:ext uri="{FF2B5EF4-FFF2-40B4-BE49-F238E27FC236}">
                <a16:creationId xmlns:a16="http://schemas.microsoft.com/office/drawing/2014/main" id="{00D87389-86FA-204A-B988-FE5F82B93129}"/>
              </a:ext>
            </a:extLst>
          </p:cNvPr>
          <p:cNvCxnSpPr>
            <a:cxnSpLocks/>
          </p:cNvCxnSpPr>
          <p:nvPr/>
        </p:nvCxnSpPr>
        <p:spPr>
          <a:xfrm flipH="1">
            <a:off x="2843359" y="5969582"/>
            <a:ext cx="1150200" cy="0"/>
          </a:xfrm>
          <a:prstGeom prst="straightConnector1">
            <a:avLst/>
          </a:prstGeom>
          <a:ln w="38100">
            <a:solidFill>
              <a:srgbClr val="FF0000"/>
            </a:solidFill>
            <a:tailEnd type="triangle"/>
          </a:ln>
        </p:spPr>
        <p:style>
          <a:lnRef idx="2">
            <a:schemeClr val="dk1"/>
          </a:lnRef>
          <a:fillRef idx="0">
            <a:schemeClr val="dk1"/>
          </a:fillRef>
          <a:effectRef idx="1">
            <a:schemeClr val="dk1"/>
          </a:effectRef>
          <a:fontRef idx="minor">
            <a:schemeClr val="tx1"/>
          </a:fontRef>
        </p:style>
      </p:cxnSp>
      <p:cxnSp>
        <p:nvCxnSpPr>
          <p:cNvPr id="27" name="直線矢印コネクタ 26">
            <a:extLst>
              <a:ext uri="{FF2B5EF4-FFF2-40B4-BE49-F238E27FC236}">
                <a16:creationId xmlns:a16="http://schemas.microsoft.com/office/drawing/2014/main" id="{36C818BC-73D9-C94C-BB38-14508FA919E4}"/>
              </a:ext>
            </a:extLst>
          </p:cNvPr>
          <p:cNvCxnSpPr>
            <a:cxnSpLocks/>
          </p:cNvCxnSpPr>
          <p:nvPr/>
        </p:nvCxnSpPr>
        <p:spPr>
          <a:xfrm>
            <a:off x="4963159" y="6052268"/>
            <a:ext cx="2052000" cy="0"/>
          </a:xfrm>
          <a:prstGeom prst="straightConnector1">
            <a:avLst/>
          </a:prstGeom>
          <a:ln w="38100">
            <a:solidFill>
              <a:srgbClr val="FF0000"/>
            </a:solidFill>
            <a:tailEnd type="triangle"/>
          </a:ln>
        </p:spPr>
        <p:style>
          <a:lnRef idx="2">
            <a:schemeClr val="dk1"/>
          </a:lnRef>
          <a:fillRef idx="0">
            <a:schemeClr val="dk1"/>
          </a:fillRef>
          <a:effectRef idx="1">
            <a:schemeClr val="dk1"/>
          </a:effectRef>
          <a:fontRef idx="minor">
            <a:schemeClr val="tx1"/>
          </a:fontRef>
        </p:style>
      </p:cxnSp>
      <p:cxnSp>
        <p:nvCxnSpPr>
          <p:cNvPr id="28" name="直線矢印コネクタ 27">
            <a:extLst>
              <a:ext uri="{FF2B5EF4-FFF2-40B4-BE49-F238E27FC236}">
                <a16:creationId xmlns:a16="http://schemas.microsoft.com/office/drawing/2014/main" id="{B2F6F60B-B349-C245-8156-E594008ED199}"/>
              </a:ext>
            </a:extLst>
          </p:cNvPr>
          <p:cNvCxnSpPr>
            <a:cxnSpLocks/>
          </p:cNvCxnSpPr>
          <p:nvPr/>
        </p:nvCxnSpPr>
        <p:spPr>
          <a:xfrm flipH="1">
            <a:off x="4964110" y="5873051"/>
            <a:ext cx="2058526" cy="0"/>
          </a:xfrm>
          <a:prstGeom prst="straightConnector1">
            <a:avLst/>
          </a:prstGeom>
          <a:ln w="38100">
            <a:solidFill>
              <a:srgbClr val="FF0000"/>
            </a:solidFill>
            <a:tailEnd type="triangle"/>
          </a:ln>
        </p:spPr>
        <p:style>
          <a:lnRef idx="2">
            <a:schemeClr val="dk1"/>
          </a:lnRef>
          <a:fillRef idx="0">
            <a:schemeClr val="dk1"/>
          </a:fillRef>
          <a:effectRef idx="1">
            <a:schemeClr val="dk1"/>
          </a:effectRef>
          <a:fontRef idx="minor">
            <a:schemeClr val="tx1"/>
          </a:fontRef>
        </p:style>
      </p:cxnSp>
      <p:sp>
        <p:nvSpPr>
          <p:cNvPr id="5" name="角丸四角形 4">
            <a:extLst>
              <a:ext uri="{FF2B5EF4-FFF2-40B4-BE49-F238E27FC236}">
                <a16:creationId xmlns:a16="http://schemas.microsoft.com/office/drawing/2014/main" id="{72DB9C9E-B60C-6B4B-8567-EDD5BB13487D}"/>
              </a:ext>
            </a:extLst>
          </p:cNvPr>
          <p:cNvSpPr/>
          <p:nvPr/>
        </p:nvSpPr>
        <p:spPr>
          <a:xfrm>
            <a:off x="3993558" y="5733346"/>
            <a:ext cx="450000" cy="450000"/>
          </a:xfrm>
          <a:prstGeom prst="roundRect">
            <a:avLst/>
          </a:prstGeom>
          <a:solidFill>
            <a:srgbClr val="00B050"/>
          </a:solidFill>
          <a:ln w="38100">
            <a:solidFill>
              <a:schemeClr val="tx1"/>
            </a:solid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kumimoji="1" lang="ja-JP" altLang="en-US">
              <a:ea typeface="MS UI Gothic" panose="020B0600070205080204" pitchFamily="34" charset="-128"/>
            </a:endParaRPr>
          </a:p>
        </p:txBody>
      </p:sp>
      <p:sp>
        <p:nvSpPr>
          <p:cNvPr id="30" name="角丸四角形 29">
            <a:extLst>
              <a:ext uri="{FF2B5EF4-FFF2-40B4-BE49-F238E27FC236}">
                <a16:creationId xmlns:a16="http://schemas.microsoft.com/office/drawing/2014/main" id="{494E79A3-65D6-5E43-A164-2EF955954DD8}"/>
              </a:ext>
            </a:extLst>
          </p:cNvPr>
          <p:cNvSpPr/>
          <p:nvPr/>
        </p:nvSpPr>
        <p:spPr>
          <a:xfrm>
            <a:off x="4514110" y="5733346"/>
            <a:ext cx="450000" cy="450000"/>
          </a:xfrm>
          <a:prstGeom prst="roundRect">
            <a:avLst/>
          </a:prstGeom>
          <a:solidFill>
            <a:srgbClr val="00B050"/>
          </a:solidFill>
          <a:ln w="38100">
            <a:solidFill>
              <a:schemeClr val="tx1"/>
            </a:solid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kumimoji="1" lang="ja-JP" altLang="en-US">
              <a:ea typeface="MS UI Gothic" panose="020B0600070205080204" pitchFamily="34" charset="-128"/>
            </a:endParaRPr>
          </a:p>
        </p:txBody>
      </p:sp>
      <p:pic>
        <p:nvPicPr>
          <p:cNvPr id="29" name="図 46">
            <a:extLst>
              <a:ext uri="{FF2B5EF4-FFF2-40B4-BE49-F238E27FC236}">
                <a16:creationId xmlns:a16="http://schemas.microsoft.com/office/drawing/2014/main" id="{DBE9513A-25F8-C741-83B0-66A0E134F1E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83901" y="5737311"/>
            <a:ext cx="591560" cy="506112"/>
          </a:xfrm>
          <a:prstGeom prst="rect">
            <a:avLst/>
          </a:prstGeom>
        </p:spPr>
      </p:pic>
      <p:pic>
        <p:nvPicPr>
          <p:cNvPr id="31" name="図 47">
            <a:extLst>
              <a:ext uri="{FF2B5EF4-FFF2-40B4-BE49-F238E27FC236}">
                <a16:creationId xmlns:a16="http://schemas.microsoft.com/office/drawing/2014/main" id="{42A4146B-6595-BD46-9172-A48A35C6E241}"/>
              </a:ext>
            </a:extLst>
          </p:cNvPr>
          <p:cNvPicPr>
            <a:picLocks noChangeAspect="1"/>
          </p:cNvPicPr>
          <p:nvPr/>
        </p:nvPicPr>
        <p:blipFill>
          <a:blip r:embed="rId6"/>
          <a:stretch>
            <a:fillRect/>
          </a:stretch>
        </p:blipFill>
        <p:spPr>
          <a:xfrm>
            <a:off x="1883962" y="5741168"/>
            <a:ext cx="795065" cy="496916"/>
          </a:xfrm>
          <a:prstGeom prst="rect">
            <a:avLst/>
          </a:prstGeom>
        </p:spPr>
      </p:pic>
      <p:sp>
        <p:nvSpPr>
          <p:cNvPr id="32" name="テキスト ボックス 50">
            <a:extLst>
              <a:ext uri="{FF2B5EF4-FFF2-40B4-BE49-F238E27FC236}">
                <a16:creationId xmlns:a16="http://schemas.microsoft.com/office/drawing/2014/main" id="{EFDF25EA-BA6C-7D4E-8E53-640005BE8931}"/>
              </a:ext>
            </a:extLst>
          </p:cNvPr>
          <p:cNvSpPr txBox="1"/>
          <p:nvPr/>
        </p:nvSpPr>
        <p:spPr>
          <a:xfrm>
            <a:off x="825104" y="6213813"/>
            <a:ext cx="750357" cy="400110"/>
          </a:xfrm>
          <a:prstGeom prst="rect">
            <a:avLst/>
          </a:prstGeom>
          <a:noFill/>
          <a:ln w="38100">
            <a:noFill/>
          </a:ln>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kumimoji="1" lang="en-US" altLang="ja-JP" sz="2000" dirty="0">
                <a:ea typeface="MS UI Gothic" panose="020B0600070205080204" pitchFamily="34" charset="-128"/>
              </a:rPr>
              <a:t>CPU</a:t>
            </a:r>
            <a:endParaRPr kumimoji="1" lang="ja-JP" altLang="en-US" sz="2000" dirty="0">
              <a:ea typeface="MS UI Gothic" panose="020B0600070205080204" pitchFamily="34" charset="-128"/>
            </a:endParaRPr>
          </a:p>
        </p:txBody>
      </p:sp>
      <p:sp>
        <p:nvSpPr>
          <p:cNvPr id="33" name="テキスト ボックス 50">
            <a:extLst>
              <a:ext uri="{FF2B5EF4-FFF2-40B4-BE49-F238E27FC236}">
                <a16:creationId xmlns:a16="http://schemas.microsoft.com/office/drawing/2014/main" id="{3FA92613-EA8F-E84F-B481-DF702CE6C043}"/>
              </a:ext>
            </a:extLst>
          </p:cNvPr>
          <p:cNvSpPr txBox="1"/>
          <p:nvPr/>
        </p:nvSpPr>
        <p:spPr>
          <a:xfrm>
            <a:off x="1592931" y="6199098"/>
            <a:ext cx="1411415" cy="400110"/>
          </a:xfrm>
          <a:prstGeom prst="rect">
            <a:avLst/>
          </a:prstGeom>
          <a:noFill/>
          <a:ln w="38100">
            <a:noFill/>
          </a:ln>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kumimoji="1" lang="ja-JP" altLang="en-US" sz="2000">
                <a:ea typeface="MS UI Gothic" panose="020B0600070205080204" pitchFamily="34" charset="-128"/>
              </a:rPr>
              <a:t>メインメモリ</a:t>
            </a:r>
            <a:endParaRPr kumimoji="1" lang="ja-JP" altLang="en-US" sz="2000" dirty="0">
              <a:ea typeface="MS UI Gothic" panose="020B0600070205080204" pitchFamily="34" charset="-128"/>
            </a:endParaRPr>
          </a:p>
        </p:txBody>
      </p:sp>
      <p:sp>
        <p:nvSpPr>
          <p:cNvPr id="7" name="TextBox 6">
            <a:extLst>
              <a:ext uri="{FF2B5EF4-FFF2-40B4-BE49-F238E27FC236}">
                <a16:creationId xmlns:a16="http://schemas.microsoft.com/office/drawing/2014/main" id="{35619A0D-B964-5C4E-982D-161DDA55EF45}"/>
              </a:ext>
            </a:extLst>
          </p:cNvPr>
          <p:cNvSpPr txBox="1"/>
          <p:nvPr/>
        </p:nvSpPr>
        <p:spPr>
          <a:xfrm>
            <a:off x="4068367" y="6199098"/>
            <a:ext cx="835485" cy="369332"/>
          </a:xfrm>
          <a:prstGeom prst="rect">
            <a:avLst/>
          </a:prstGeom>
          <a:noFill/>
        </p:spPr>
        <p:txBody>
          <a:bodyPr wrap="none" rtlCol="0">
            <a:spAutoFit/>
          </a:bodyPr>
          <a:lstStyle/>
          <a:p>
            <a:pPr algn="ctr"/>
            <a:r>
              <a:rPr lang="ja-JP" altLang="en-US">
                <a:ea typeface="MS UI Gothic" panose="020B0600070205080204" pitchFamily="34" charset="-128"/>
              </a:rPr>
              <a:t>スレッド</a:t>
            </a:r>
            <a:endParaRPr lang="en-US" dirty="0"/>
          </a:p>
        </p:txBody>
      </p:sp>
      <p:sp>
        <p:nvSpPr>
          <p:cNvPr id="8" name="TextBox 7">
            <a:extLst>
              <a:ext uri="{FF2B5EF4-FFF2-40B4-BE49-F238E27FC236}">
                <a16:creationId xmlns:a16="http://schemas.microsoft.com/office/drawing/2014/main" id="{284DA5FC-4DAC-774C-A511-289DE3224762}"/>
              </a:ext>
            </a:extLst>
          </p:cNvPr>
          <p:cNvSpPr txBox="1"/>
          <p:nvPr/>
        </p:nvSpPr>
        <p:spPr>
          <a:xfrm>
            <a:off x="3055972" y="5508342"/>
            <a:ext cx="646331" cy="369332"/>
          </a:xfrm>
          <a:prstGeom prst="rect">
            <a:avLst/>
          </a:prstGeom>
          <a:noFill/>
        </p:spPr>
        <p:txBody>
          <a:bodyPr wrap="none" rtlCol="0">
            <a:spAutoFit/>
          </a:bodyPr>
          <a:lstStyle/>
          <a:p>
            <a:r>
              <a:rPr lang="ja-JP" altLang="en-US">
                <a:solidFill>
                  <a:srgbClr val="FF0000"/>
                </a:solidFill>
                <a:ea typeface="MS UI Gothic" panose="020B0600070205080204" pitchFamily="34" charset="-128"/>
              </a:rPr>
              <a:t>検知</a:t>
            </a:r>
            <a:endParaRPr lang="en-US" dirty="0">
              <a:solidFill>
                <a:srgbClr val="FF0000"/>
              </a:solidFill>
            </a:endParaRPr>
          </a:p>
        </p:txBody>
      </p:sp>
      <p:sp>
        <p:nvSpPr>
          <p:cNvPr id="34" name="TextBox 14">
            <a:extLst>
              <a:ext uri="{FF2B5EF4-FFF2-40B4-BE49-F238E27FC236}">
                <a16:creationId xmlns:a16="http://schemas.microsoft.com/office/drawing/2014/main" id="{7B789DA6-1E71-2540-AEFD-1844851D9AD3}"/>
              </a:ext>
            </a:extLst>
          </p:cNvPr>
          <p:cNvSpPr txBox="1"/>
          <p:nvPr/>
        </p:nvSpPr>
        <p:spPr>
          <a:xfrm>
            <a:off x="5935381" y="6064259"/>
            <a:ext cx="435051" cy="369332"/>
          </a:xfrm>
          <a:prstGeom prst="rect">
            <a:avLst/>
          </a:prstGeom>
          <a:noFill/>
        </p:spPr>
        <p:txBody>
          <a:bodyPr wrap="square" rtlCol="0">
            <a:spAutoFit/>
          </a:bodyPr>
          <a:lstStyle/>
          <a:p>
            <a:pPr algn="ctr"/>
            <a:r>
              <a:rPr lang="en-US" dirty="0">
                <a:solidFill>
                  <a:srgbClr val="FF0000"/>
                </a:solidFill>
              </a:rPr>
              <a:t>③</a:t>
            </a:r>
          </a:p>
        </p:txBody>
      </p:sp>
      <p:sp>
        <p:nvSpPr>
          <p:cNvPr id="35" name="TextBox 12">
            <a:extLst>
              <a:ext uri="{FF2B5EF4-FFF2-40B4-BE49-F238E27FC236}">
                <a16:creationId xmlns:a16="http://schemas.microsoft.com/office/drawing/2014/main" id="{8D03F1D1-4DA7-9346-B302-14AEDBC408A3}"/>
              </a:ext>
            </a:extLst>
          </p:cNvPr>
          <p:cNvSpPr txBox="1"/>
          <p:nvPr/>
        </p:nvSpPr>
        <p:spPr>
          <a:xfrm>
            <a:off x="5935381" y="5470418"/>
            <a:ext cx="435310" cy="369332"/>
          </a:xfrm>
          <a:prstGeom prst="rect">
            <a:avLst/>
          </a:prstGeom>
          <a:noFill/>
        </p:spPr>
        <p:txBody>
          <a:bodyPr wrap="square" rtlCol="0">
            <a:spAutoFit/>
          </a:bodyPr>
          <a:lstStyle/>
          <a:p>
            <a:pPr algn="ctr"/>
            <a:r>
              <a:rPr lang="en-US" dirty="0">
                <a:solidFill>
                  <a:srgbClr val="FF0000"/>
                </a:solidFill>
              </a:rPr>
              <a:t>①</a:t>
            </a:r>
          </a:p>
        </p:txBody>
      </p:sp>
      <p:cxnSp>
        <p:nvCxnSpPr>
          <p:cNvPr id="36" name="直線矢印コネクタ 35">
            <a:extLst>
              <a:ext uri="{FF2B5EF4-FFF2-40B4-BE49-F238E27FC236}">
                <a16:creationId xmlns:a16="http://schemas.microsoft.com/office/drawing/2014/main" id="{51E7224E-6037-934C-BEC8-516C214CD6CE}"/>
              </a:ext>
            </a:extLst>
          </p:cNvPr>
          <p:cNvCxnSpPr>
            <a:cxnSpLocks/>
            <a:stCxn id="43" idx="1"/>
          </p:cNvCxnSpPr>
          <p:nvPr/>
        </p:nvCxnSpPr>
        <p:spPr>
          <a:xfrm flipH="1">
            <a:off x="2843361" y="5962761"/>
            <a:ext cx="1417748" cy="2898"/>
          </a:xfrm>
          <a:prstGeom prst="straightConnector1">
            <a:avLst/>
          </a:prstGeom>
          <a:ln w="38100">
            <a:solidFill>
              <a:srgbClr val="FF0000"/>
            </a:solidFill>
            <a:tailEnd type="triangle"/>
          </a:ln>
        </p:spPr>
        <p:style>
          <a:lnRef idx="2">
            <a:schemeClr val="dk1"/>
          </a:lnRef>
          <a:fillRef idx="0">
            <a:schemeClr val="dk1"/>
          </a:fillRef>
          <a:effectRef idx="1">
            <a:schemeClr val="dk1"/>
          </a:effectRef>
          <a:fontRef idx="minor">
            <a:schemeClr val="tx1"/>
          </a:fontRef>
        </p:style>
      </p:cxnSp>
      <p:cxnSp>
        <p:nvCxnSpPr>
          <p:cNvPr id="38" name="直線矢印コネクタ 37">
            <a:extLst>
              <a:ext uri="{FF2B5EF4-FFF2-40B4-BE49-F238E27FC236}">
                <a16:creationId xmlns:a16="http://schemas.microsoft.com/office/drawing/2014/main" id="{4E013AE0-1C20-FD4A-A44B-C5D3162BDD6B}"/>
              </a:ext>
            </a:extLst>
          </p:cNvPr>
          <p:cNvCxnSpPr>
            <a:cxnSpLocks/>
          </p:cNvCxnSpPr>
          <p:nvPr/>
        </p:nvCxnSpPr>
        <p:spPr>
          <a:xfrm>
            <a:off x="4707288" y="6048377"/>
            <a:ext cx="2315348" cy="0"/>
          </a:xfrm>
          <a:prstGeom prst="straightConnector1">
            <a:avLst/>
          </a:prstGeom>
          <a:ln w="38100">
            <a:solidFill>
              <a:srgbClr val="FF0000"/>
            </a:solidFill>
            <a:tailEnd type="triangle"/>
          </a:ln>
        </p:spPr>
        <p:style>
          <a:lnRef idx="2">
            <a:schemeClr val="dk1"/>
          </a:lnRef>
          <a:fillRef idx="0">
            <a:schemeClr val="dk1"/>
          </a:fillRef>
          <a:effectRef idx="1">
            <a:schemeClr val="dk1"/>
          </a:effectRef>
          <a:fontRef idx="minor">
            <a:schemeClr val="tx1"/>
          </a:fontRef>
        </p:style>
      </p:cxnSp>
      <p:cxnSp>
        <p:nvCxnSpPr>
          <p:cNvPr id="39" name="直線矢印コネクタ 38">
            <a:extLst>
              <a:ext uri="{FF2B5EF4-FFF2-40B4-BE49-F238E27FC236}">
                <a16:creationId xmlns:a16="http://schemas.microsoft.com/office/drawing/2014/main" id="{5521D1FB-7BC9-174E-87E1-44E0951AD88D}"/>
              </a:ext>
            </a:extLst>
          </p:cNvPr>
          <p:cNvCxnSpPr>
            <a:cxnSpLocks/>
          </p:cNvCxnSpPr>
          <p:nvPr/>
        </p:nvCxnSpPr>
        <p:spPr>
          <a:xfrm flipH="1">
            <a:off x="4713190" y="5869160"/>
            <a:ext cx="2309446" cy="0"/>
          </a:xfrm>
          <a:prstGeom prst="straightConnector1">
            <a:avLst/>
          </a:prstGeom>
          <a:ln w="38100">
            <a:solidFill>
              <a:srgbClr val="FF0000"/>
            </a:solidFill>
            <a:tailEnd type="triangle"/>
          </a:ln>
        </p:spPr>
        <p:style>
          <a:lnRef idx="2">
            <a:schemeClr val="dk1"/>
          </a:lnRef>
          <a:fillRef idx="0">
            <a:schemeClr val="dk1"/>
          </a:fillRef>
          <a:effectRef idx="1">
            <a:schemeClr val="dk1"/>
          </a:effectRef>
          <a:fontRef idx="minor">
            <a:schemeClr val="tx1"/>
          </a:fontRef>
        </p:style>
      </p:cxnSp>
      <p:sp>
        <p:nvSpPr>
          <p:cNvPr id="43" name="角丸四角形 42">
            <a:extLst>
              <a:ext uri="{FF2B5EF4-FFF2-40B4-BE49-F238E27FC236}">
                <a16:creationId xmlns:a16="http://schemas.microsoft.com/office/drawing/2014/main" id="{87E8BDE3-7E63-E347-82B8-A596A74CBF19}"/>
              </a:ext>
            </a:extLst>
          </p:cNvPr>
          <p:cNvSpPr/>
          <p:nvPr/>
        </p:nvSpPr>
        <p:spPr>
          <a:xfrm>
            <a:off x="4261109" y="5737761"/>
            <a:ext cx="450000" cy="450000"/>
          </a:xfrm>
          <a:prstGeom prst="roundRect">
            <a:avLst/>
          </a:prstGeom>
          <a:solidFill>
            <a:srgbClr val="00B050"/>
          </a:solidFill>
          <a:ln w="38100">
            <a:solidFill>
              <a:schemeClr val="tx1"/>
            </a:solid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kumimoji="1" lang="ja-JP" altLang="en-US">
              <a:ea typeface="MS UI Gothic" panose="020B0600070205080204" pitchFamily="34" charset="-128"/>
            </a:endParaRPr>
          </a:p>
        </p:txBody>
      </p:sp>
      <p:sp>
        <p:nvSpPr>
          <p:cNvPr id="46" name="TextBox 7">
            <a:extLst>
              <a:ext uri="{FF2B5EF4-FFF2-40B4-BE49-F238E27FC236}">
                <a16:creationId xmlns:a16="http://schemas.microsoft.com/office/drawing/2014/main" id="{9C7D6340-5CA6-A640-B77C-7A24833A9E97}"/>
              </a:ext>
            </a:extLst>
          </p:cNvPr>
          <p:cNvSpPr txBox="1"/>
          <p:nvPr/>
        </p:nvSpPr>
        <p:spPr>
          <a:xfrm>
            <a:off x="3397938" y="5464483"/>
            <a:ext cx="415498" cy="369332"/>
          </a:xfrm>
          <a:prstGeom prst="rect">
            <a:avLst/>
          </a:prstGeom>
          <a:noFill/>
        </p:spPr>
        <p:txBody>
          <a:bodyPr wrap="none" rtlCol="0">
            <a:spAutoFit/>
          </a:bodyPr>
          <a:lstStyle/>
          <a:p>
            <a:r>
              <a:rPr lang="en-US" altLang="ja-JP" dirty="0">
                <a:solidFill>
                  <a:srgbClr val="FF0000"/>
                </a:solidFill>
                <a:ea typeface="MS UI Gothic" panose="020B0600070205080204" pitchFamily="34" charset="-128"/>
              </a:rPr>
              <a:t>②</a:t>
            </a:r>
            <a:endParaRPr lang="en-US" dirty="0">
              <a:solidFill>
                <a:srgbClr val="FF0000"/>
              </a:solidFill>
            </a:endParaRPr>
          </a:p>
        </p:txBody>
      </p:sp>
    </p:spTree>
    <p:extLst>
      <p:ext uri="{BB962C8B-B14F-4D97-AF65-F5344CB8AC3E}">
        <p14:creationId xmlns:p14="http://schemas.microsoft.com/office/powerpoint/2010/main" val="2013517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wipe(down)">
                                      <p:cBhvr>
                                        <p:cTn id="7" dur="500"/>
                                        <p:tgtEl>
                                          <p:spTgt spid="35"/>
                                        </p:tgtEl>
                                      </p:cBhvr>
                                    </p:animEffect>
                                  </p:childTnLst>
                                </p:cTn>
                              </p:par>
                              <p:par>
                                <p:cTn id="8" presetID="22" presetClass="entr" presetSubtype="4" fill="hold" nodeType="withEffect">
                                  <p:stCondLst>
                                    <p:cond delay="0"/>
                                  </p:stCondLst>
                                  <p:childTnLst>
                                    <p:set>
                                      <p:cBhvr>
                                        <p:cTn id="9" dur="1" fill="hold">
                                          <p:stCondLst>
                                            <p:cond delay="0"/>
                                          </p:stCondLst>
                                        </p:cTn>
                                        <p:tgtEl>
                                          <p:spTgt spid="39"/>
                                        </p:tgtEl>
                                        <p:attrNameLst>
                                          <p:attrName>style.visibility</p:attrName>
                                        </p:attrNameLst>
                                      </p:cBhvr>
                                      <p:to>
                                        <p:strVal val="visible"/>
                                      </p:to>
                                    </p:set>
                                    <p:animEffect transition="in" filter="wipe(down)">
                                      <p:cBhvr>
                                        <p:cTn id="10" dur="500"/>
                                        <p:tgtEl>
                                          <p:spTgt spid="39"/>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grpId="0" nodeType="clickEffect">
                                  <p:stCondLst>
                                    <p:cond delay="0"/>
                                  </p:stCondLst>
                                  <p:childTnLst>
                                    <p:set>
                                      <p:cBhvr>
                                        <p:cTn id="14" dur="1" fill="hold">
                                          <p:stCondLst>
                                            <p:cond delay="0"/>
                                          </p:stCondLst>
                                        </p:cTn>
                                        <p:tgtEl>
                                          <p:spTgt spid="46"/>
                                        </p:tgtEl>
                                        <p:attrNameLst>
                                          <p:attrName>style.visibility</p:attrName>
                                        </p:attrNameLst>
                                      </p:cBhvr>
                                      <p:to>
                                        <p:strVal val="visible"/>
                                      </p:to>
                                    </p:set>
                                    <p:animEffect transition="in" filter="wipe(down)">
                                      <p:cBhvr>
                                        <p:cTn id="15" dur="500"/>
                                        <p:tgtEl>
                                          <p:spTgt spid="46"/>
                                        </p:tgtEl>
                                      </p:cBhvr>
                                    </p:animEffect>
                                  </p:childTnLst>
                                </p:cTn>
                              </p:par>
                              <p:par>
                                <p:cTn id="16" presetID="22" presetClass="entr" presetSubtype="4" fill="hold" nodeType="withEffect">
                                  <p:stCondLst>
                                    <p:cond delay="0"/>
                                  </p:stCondLst>
                                  <p:childTnLst>
                                    <p:set>
                                      <p:cBhvr>
                                        <p:cTn id="17" dur="1" fill="hold">
                                          <p:stCondLst>
                                            <p:cond delay="0"/>
                                          </p:stCondLst>
                                        </p:cTn>
                                        <p:tgtEl>
                                          <p:spTgt spid="36"/>
                                        </p:tgtEl>
                                        <p:attrNameLst>
                                          <p:attrName>style.visibility</p:attrName>
                                        </p:attrNameLst>
                                      </p:cBhvr>
                                      <p:to>
                                        <p:strVal val="visible"/>
                                      </p:to>
                                    </p:set>
                                    <p:animEffect transition="in" filter="wipe(down)">
                                      <p:cBhvr>
                                        <p:cTn id="18" dur="500"/>
                                        <p:tgtEl>
                                          <p:spTgt spid="36"/>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grpId="0" nodeType="clickEffect">
                                  <p:stCondLst>
                                    <p:cond delay="0"/>
                                  </p:stCondLst>
                                  <p:childTnLst>
                                    <p:set>
                                      <p:cBhvr>
                                        <p:cTn id="22" dur="1" fill="hold">
                                          <p:stCondLst>
                                            <p:cond delay="0"/>
                                          </p:stCondLst>
                                        </p:cTn>
                                        <p:tgtEl>
                                          <p:spTgt spid="34"/>
                                        </p:tgtEl>
                                        <p:attrNameLst>
                                          <p:attrName>style.visibility</p:attrName>
                                        </p:attrNameLst>
                                      </p:cBhvr>
                                      <p:to>
                                        <p:strVal val="visible"/>
                                      </p:to>
                                    </p:set>
                                    <p:animEffect transition="in" filter="wipe(down)">
                                      <p:cBhvr>
                                        <p:cTn id="23" dur="500"/>
                                        <p:tgtEl>
                                          <p:spTgt spid="34"/>
                                        </p:tgtEl>
                                      </p:cBhvr>
                                    </p:animEffect>
                                  </p:childTnLst>
                                </p:cTn>
                              </p:par>
                              <p:par>
                                <p:cTn id="24" presetID="22" presetClass="entr" presetSubtype="4" fill="hold" nodeType="withEffect">
                                  <p:stCondLst>
                                    <p:cond delay="0"/>
                                  </p:stCondLst>
                                  <p:childTnLst>
                                    <p:set>
                                      <p:cBhvr>
                                        <p:cTn id="25" dur="1" fill="hold">
                                          <p:stCondLst>
                                            <p:cond delay="0"/>
                                          </p:stCondLst>
                                        </p:cTn>
                                        <p:tgtEl>
                                          <p:spTgt spid="38"/>
                                        </p:tgtEl>
                                        <p:attrNameLst>
                                          <p:attrName>style.visibility</p:attrName>
                                        </p:attrNameLst>
                                      </p:cBhvr>
                                      <p:to>
                                        <p:strVal val="visible"/>
                                      </p:to>
                                    </p:set>
                                    <p:animEffect transition="in" filter="wipe(down)">
                                      <p:cBhvr>
                                        <p:cTn id="26" dur="500"/>
                                        <p:tgtEl>
                                          <p:spTgt spid="38"/>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xit" presetSubtype="4" fill="hold" grpId="0" nodeType="clickEffect">
                                  <p:stCondLst>
                                    <p:cond delay="0"/>
                                  </p:stCondLst>
                                  <p:childTnLst>
                                    <p:animEffect transition="out" filter="wipe(down)">
                                      <p:cBhvr>
                                        <p:cTn id="30" dur="500"/>
                                        <p:tgtEl>
                                          <p:spTgt spid="43"/>
                                        </p:tgtEl>
                                      </p:cBhvr>
                                    </p:animEffect>
                                    <p:set>
                                      <p:cBhvr>
                                        <p:cTn id="31" dur="1" fill="hold">
                                          <p:stCondLst>
                                            <p:cond delay="499"/>
                                          </p:stCondLst>
                                        </p:cTn>
                                        <p:tgtEl>
                                          <p:spTgt spid="43"/>
                                        </p:tgtEl>
                                        <p:attrNameLst>
                                          <p:attrName>style.visibility</p:attrName>
                                        </p:attrNameLst>
                                      </p:cBhvr>
                                      <p:to>
                                        <p:strVal val="hidden"/>
                                      </p:to>
                                    </p:set>
                                  </p:childTnLst>
                                </p:cTn>
                              </p:par>
                              <p:par>
                                <p:cTn id="32" presetID="22" presetClass="exit" presetSubtype="4" fill="hold" grpId="1" nodeType="withEffect">
                                  <p:stCondLst>
                                    <p:cond delay="0"/>
                                  </p:stCondLst>
                                  <p:childTnLst>
                                    <p:animEffect transition="out" filter="wipe(down)">
                                      <p:cBhvr>
                                        <p:cTn id="33" dur="500"/>
                                        <p:tgtEl>
                                          <p:spTgt spid="35"/>
                                        </p:tgtEl>
                                      </p:cBhvr>
                                    </p:animEffect>
                                    <p:set>
                                      <p:cBhvr>
                                        <p:cTn id="34" dur="1" fill="hold">
                                          <p:stCondLst>
                                            <p:cond delay="499"/>
                                          </p:stCondLst>
                                        </p:cTn>
                                        <p:tgtEl>
                                          <p:spTgt spid="35"/>
                                        </p:tgtEl>
                                        <p:attrNameLst>
                                          <p:attrName>style.visibility</p:attrName>
                                        </p:attrNameLst>
                                      </p:cBhvr>
                                      <p:to>
                                        <p:strVal val="hidden"/>
                                      </p:to>
                                    </p:set>
                                  </p:childTnLst>
                                </p:cTn>
                              </p:par>
                              <p:par>
                                <p:cTn id="35" presetID="22" presetClass="exit" presetSubtype="4" fill="hold" grpId="1" nodeType="withEffect">
                                  <p:stCondLst>
                                    <p:cond delay="0"/>
                                  </p:stCondLst>
                                  <p:childTnLst>
                                    <p:animEffect transition="out" filter="wipe(down)">
                                      <p:cBhvr>
                                        <p:cTn id="36" dur="500"/>
                                        <p:tgtEl>
                                          <p:spTgt spid="46"/>
                                        </p:tgtEl>
                                      </p:cBhvr>
                                    </p:animEffect>
                                    <p:set>
                                      <p:cBhvr>
                                        <p:cTn id="37" dur="1" fill="hold">
                                          <p:stCondLst>
                                            <p:cond delay="499"/>
                                          </p:stCondLst>
                                        </p:cTn>
                                        <p:tgtEl>
                                          <p:spTgt spid="46"/>
                                        </p:tgtEl>
                                        <p:attrNameLst>
                                          <p:attrName>style.visibility</p:attrName>
                                        </p:attrNameLst>
                                      </p:cBhvr>
                                      <p:to>
                                        <p:strVal val="hidden"/>
                                      </p:to>
                                    </p:set>
                                  </p:childTnLst>
                                </p:cTn>
                              </p:par>
                              <p:par>
                                <p:cTn id="38" presetID="22" presetClass="exit" presetSubtype="4" fill="hold" grpId="1" nodeType="withEffect">
                                  <p:stCondLst>
                                    <p:cond delay="0"/>
                                  </p:stCondLst>
                                  <p:childTnLst>
                                    <p:animEffect transition="out" filter="wipe(down)">
                                      <p:cBhvr>
                                        <p:cTn id="39" dur="500"/>
                                        <p:tgtEl>
                                          <p:spTgt spid="34"/>
                                        </p:tgtEl>
                                      </p:cBhvr>
                                    </p:animEffect>
                                    <p:set>
                                      <p:cBhvr>
                                        <p:cTn id="40" dur="1" fill="hold">
                                          <p:stCondLst>
                                            <p:cond delay="499"/>
                                          </p:stCondLst>
                                        </p:cTn>
                                        <p:tgtEl>
                                          <p:spTgt spid="34"/>
                                        </p:tgtEl>
                                        <p:attrNameLst>
                                          <p:attrName>style.visibility</p:attrName>
                                        </p:attrNameLst>
                                      </p:cBhvr>
                                      <p:to>
                                        <p:strVal val="hidden"/>
                                      </p:to>
                                    </p:set>
                                  </p:childTnLst>
                                </p:cTn>
                              </p:par>
                              <p:par>
                                <p:cTn id="41" presetID="22" presetClass="exit" presetSubtype="4" fill="hold" nodeType="withEffect">
                                  <p:stCondLst>
                                    <p:cond delay="0"/>
                                  </p:stCondLst>
                                  <p:childTnLst>
                                    <p:animEffect transition="out" filter="wipe(down)">
                                      <p:cBhvr>
                                        <p:cTn id="42" dur="500"/>
                                        <p:tgtEl>
                                          <p:spTgt spid="36"/>
                                        </p:tgtEl>
                                      </p:cBhvr>
                                    </p:animEffect>
                                    <p:set>
                                      <p:cBhvr>
                                        <p:cTn id="43" dur="1" fill="hold">
                                          <p:stCondLst>
                                            <p:cond delay="499"/>
                                          </p:stCondLst>
                                        </p:cTn>
                                        <p:tgtEl>
                                          <p:spTgt spid="36"/>
                                        </p:tgtEl>
                                        <p:attrNameLst>
                                          <p:attrName>style.visibility</p:attrName>
                                        </p:attrNameLst>
                                      </p:cBhvr>
                                      <p:to>
                                        <p:strVal val="hidden"/>
                                      </p:to>
                                    </p:set>
                                  </p:childTnLst>
                                </p:cTn>
                              </p:par>
                              <p:par>
                                <p:cTn id="44" presetID="22" presetClass="exit" presetSubtype="4" fill="hold" nodeType="withEffect">
                                  <p:stCondLst>
                                    <p:cond delay="0"/>
                                  </p:stCondLst>
                                  <p:childTnLst>
                                    <p:animEffect transition="out" filter="wipe(down)">
                                      <p:cBhvr>
                                        <p:cTn id="45" dur="500"/>
                                        <p:tgtEl>
                                          <p:spTgt spid="38"/>
                                        </p:tgtEl>
                                      </p:cBhvr>
                                    </p:animEffect>
                                    <p:set>
                                      <p:cBhvr>
                                        <p:cTn id="46" dur="1" fill="hold">
                                          <p:stCondLst>
                                            <p:cond delay="499"/>
                                          </p:stCondLst>
                                        </p:cTn>
                                        <p:tgtEl>
                                          <p:spTgt spid="38"/>
                                        </p:tgtEl>
                                        <p:attrNameLst>
                                          <p:attrName>style.visibility</p:attrName>
                                        </p:attrNameLst>
                                      </p:cBhvr>
                                      <p:to>
                                        <p:strVal val="hidden"/>
                                      </p:to>
                                    </p:set>
                                  </p:childTnLst>
                                </p:cTn>
                              </p:par>
                              <p:par>
                                <p:cTn id="47" presetID="22" presetClass="exit" presetSubtype="4" fill="hold" nodeType="withEffect">
                                  <p:stCondLst>
                                    <p:cond delay="0"/>
                                  </p:stCondLst>
                                  <p:childTnLst>
                                    <p:animEffect transition="out" filter="wipe(down)">
                                      <p:cBhvr>
                                        <p:cTn id="48" dur="500"/>
                                        <p:tgtEl>
                                          <p:spTgt spid="39"/>
                                        </p:tgtEl>
                                      </p:cBhvr>
                                    </p:animEffect>
                                    <p:set>
                                      <p:cBhvr>
                                        <p:cTn id="49" dur="1" fill="hold">
                                          <p:stCondLst>
                                            <p:cond delay="499"/>
                                          </p:stCondLst>
                                        </p:cTn>
                                        <p:tgtEl>
                                          <p:spTgt spid="39"/>
                                        </p:tgtEl>
                                        <p:attrNameLst>
                                          <p:attrName>style.visibility</p:attrName>
                                        </p:attrNameLst>
                                      </p:cBhvr>
                                      <p:to>
                                        <p:strVal val="hidden"/>
                                      </p:to>
                                    </p:set>
                                  </p:childTnLst>
                                </p:cTn>
                              </p:par>
                            </p:childTnLst>
                          </p:cTn>
                        </p:par>
                      </p:childTnLst>
                    </p:cTn>
                  </p:par>
                  <p:par>
                    <p:cTn id="50" fill="hold">
                      <p:stCondLst>
                        <p:cond delay="indefinite"/>
                      </p:stCondLst>
                      <p:childTnLst>
                        <p:par>
                          <p:cTn id="51" fill="hold">
                            <p:stCondLst>
                              <p:cond delay="0"/>
                            </p:stCondLst>
                            <p:childTnLst>
                              <p:par>
                                <p:cTn id="52" presetID="22" presetClass="entr" presetSubtype="4" fill="hold" grpId="0" nodeType="clickEffect">
                                  <p:stCondLst>
                                    <p:cond delay="0"/>
                                  </p:stCondLst>
                                  <p:childTnLst>
                                    <p:set>
                                      <p:cBhvr>
                                        <p:cTn id="53" dur="1" fill="hold">
                                          <p:stCondLst>
                                            <p:cond delay="0"/>
                                          </p:stCondLst>
                                        </p:cTn>
                                        <p:tgtEl>
                                          <p:spTgt spid="5"/>
                                        </p:tgtEl>
                                        <p:attrNameLst>
                                          <p:attrName>style.visibility</p:attrName>
                                        </p:attrNameLst>
                                      </p:cBhvr>
                                      <p:to>
                                        <p:strVal val="visible"/>
                                      </p:to>
                                    </p:set>
                                    <p:animEffect transition="in" filter="wipe(down)">
                                      <p:cBhvr>
                                        <p:cTn id="54" dur="500"/>
                                        <p:tgtEl>
                                          <p:spTgt spid="5"/>
                                        </p:tgtEl>
                                      </p:cBhvr>
                                    </p:animEffect>
                                  </p:childTnLst>
                                </p:cTn>
                              </p:par>
                              <p:par>
                                <p:cTn id="55" presetID="22" presetClass="entr" presetSubtype="4" fill="hold" grpId="0" nodeType="withEffect">
                                  <p:stCondLst>
                                    <p:cond delay="0"/>
                                  </p:stCondLst>
                                  <p:childTnLst>
                                    <p:set>
                                      <p:cBhvr>
                                        <p:cTn id="56" dur="1" fill="hold">
                                          <p:stCondLst>
                                            <p:cond delay="0"/>
                                          </p:stCondLst>
                                        </p:cTn>
                                        <p:tgtEl>
                                          <p:spTgt spid="30"/>
                                        </p:tgtEl>
                                        <p:attrNameLst>
                                          <p:attrName>style.visibility</p:attrName>
                                        </p:attrNameLst>
                                      </p:cBhvr>
                                      <p:to>
                                        <p:strVal val="visible"/>
                                      </p:to>
                                    </p:set>
                                    <p:animEffect transition="in" filter="wipe(down)">
                                      <p:cBhvr>
                                        <p:cTn id="57" dur="500"/>
                                        <p:tgtEl>
                                          <p:spTgt spid="30"/>
                                        </p:tgtEl>
                                      </p:cBhvr>
                                    </p:animEffect>
                                  </p:childTnLst>
                                </p:cTn>
                              </p:par>
                            </p:childTnLst>
                          </p:cTn>
                        </p:par>
                      </p:childTnLst>
                    </p:cTn>
                  </p:par>
                  <p:par>
                    <p:cTn id="58" fill="hold">
                      <p:stCondLst>
                        <p:cond delay="indefinite"/>
                      </p:stCondLst>
                      <p:childTnLst>
                        <p:par>
                          <p:cTn id="59" fill="hold">
                            <p:stCondLst>
                              <p:cond delay="0"/>
                            </p:stCondLst>
                            <p:childTnLst>
                              <p:par>
                                <p:cTn id="60" presetID="22" presetClass="entr" presetSubtype="4" fill="hold" grpId="0" nodeType="clickEffect">
                                  <p:stCondLst>
                                    <p:cond delay="0"/>
                                  </p:stCondLst>
                                  <p:childTnLst>
                                    <p:set>
                                      <p:cBhvr>
                                        <p:cTn id="61" dur="1" fill="hold">
                                          <p:stCondLst>
                                            <p:cond delay="0"/>
                                          </p:stCondLst>
                                        </p:cTn>
                                        <p:tgtEl>
                                          <p:spTgt spid="8"/>
                                        </p:tgtEl>
                                        <p:attrNameLst>
                                          <p:attrName>style.visibility</p:attrName>
                                        </p:attrNameLst>
                                      </p:cBhvr>
                                      <p:to>
                                        <p:strVal val="visible"/>
                                      </p:to>
                                    </p:set>
                                    <p:animEffect transition="in" filter="wipe(down)">
                                      <p:cBhvr>
                                        <p:cTn id="62" dur="500"/>
                                        <p:tgtEl>
                                          <p:spTgt spid="8"/>
                                        </p:tgtEl>
                                      </p:cBhvr>
                                    </p:animEffect>
                                  </p:childTnLst>
                                </p:cTn>
                              </p:par>
                              <p:par>
                                <p:cTn id="63" presetID="22" presetClass="entr" presetSubtype="4" fill="hold" nodeType="withEffect">
                                  <p:stCondLst>
                                    <p:cond delay="0"/>
                                  </p:stCondLst>
                                  <p:childTnLst>
                                    <p:set>
                                      <p:cBhvr>
                                        <p:cTn id="64" dur="1" fill="hold">
                                          <p:stCondLst>
                                            <p:cond delay="0"/>
                                          </p:stCondLst>
                                        </p:cTn>
                                        <p:tgtEl>
                                          <p:spTgt spid="26"/>
                                        </p:tgtEl>
                                        <p:attrNameLst>
                                          <p:attrName>style.visibility</p:attrName>
                                        </p:attrNameLst>
                                      </p:cBhvr>
                                      <p:to>
                                        <p:strVal val="visible"/>
                                      </p:to>
                                    </p:set>
                                    <p:animEffect transition="in" filter="wipe(down)">
                                      <p:cBhvr>
                                        <p:cTn id="65" dur="500"/>
                                        <p:tgtEl>
                                          <p:spTgt spid="26"/>
                                        </p:tgtEl>
                                      </p:cBhvr>
                                    </p:animEffect>
                                  </p:childTnLst>
                                </p:cTn>
                              </p:par>
                            </p:childTnLst>
                          </p:cTn>
                        </p:par>
                      </p:childTnLst>
                    </p:cTn>
                  </p:par>
                  <p:par>
                    <p:cTn id="66" fill="hold">
                      <p:stCondLst>
                        <p:cond delay="indefinite"/>
                      </p:stCondLst>
                      <p:childTnLst>
                        <p:par>
                          <p:cTn id="67" fill="hold">
                            <p:stCondLst>
                              <p:cond delay="0"/>
                            </p:stCondLst>
                            <p:childTnLst>
                              <p:par>
                                <p:cTn id="68" presetID="22" presetClass="entr" presetSubtype="4" fill="hold" grpId="0" nodeType="clickEffect">
                                  <p:stCondLst>
                                    <p:cond delay="0"/>
                                  </p:stCondLst>
                                  <p:childTnLst>
                                    <p:set>
                                      <p:cBhvr>
                                        <p:cTn id="69" dur="1" fill="hold">
                                          <p:stCondLst>
                                            <p:cond delay="0"/>
                                          </p:stCondLst>
                                        </p:cTn>
                                        <p:tgtEl>
                                          <p:spTgt spid="25"/>
                                        </p:tgtEl>
                                        <p:attrNameLst>
                                          <p:attrName>style.visibility</p:attrName>
                                        </p:attrNameLst>
                                      </p:cBhvr>
                                      <p:to>
                                        <p:strVal val="visible"/>
                                      </p:to>
                                    </p:set>
                                    <p:animEffect transition="in" filter="wipe(down)">
                                      <p:cBhvr>
                                        <p:cTn id="70" dur="500"/>
                                        <p:tgtEl>
                                          <p:spTgt spid="25"/>
                                        </p:tgtEl>
                                      </p:cBhvr>
                                    </p:animEffect>
                                  </p:childTnLst>
                                </p:cTn>
                              </p:par>
                              <p:par>
                                <p:cTn id="71" presetID="22" presetClass="entr" presetSubtype="4" fill="hold" nodeType="withEffect">
                                  <p:stCondLst>
                                    <p:cond delay="0"/>
                                  </p:stCondLst>
                                  <p:childTnLst>
                                    <p:set>
                                      <p:cBhvr>
                                        <p:cTn id="72" dur="1" fill="hold">
                                          <p:stCondLst>
                                            <p:cond delay="0"/>
                                          </p:stCondLst>
                                        </p:cTn>
                                        <p:tgtEl>
                                          <p:spTgt spid="28"/>
                                        </p:tgtEl>
                                        <p:attrNameLst>
                                          <p:attrName>style.visibility</p:attrName>
                                        </p:attrNameLst>
                                      </p:cBhvr>
                                      <p:to>
                                        <p:strVal val="visible"/>
                                      </p:to>
                                    </p:set>
                                    <p:animEffect transition="in" filter="wipe(down)">
                                      <p:cBhvr>
                                        <p:cTn id="73" dur="500"/>
                                        <p:tgtEl>
                                          <p:spTgt spid="28"/>
                                        </p:tgtEl>
                                      </p:cBhvr>
                                    </p:animEffect>
                                  </p:childTnLst>
                                </p:cTn>
                              </p:par>
                            </p:childTnLst>
                          </p:cTn>
                        </p:par>
                      </p:childTnLst>
                    </p:cTn>
                  </p:par>
                  <p:par>
                    <p:cTn id="74" fill="hold">
                      <p:stCondLst>
                        <p:cond delay="indefinite"/>
                      </p:stCondLst>
                      <p:childTnLst>
                        <p:par>
                          <p:cTn id="75" fill="hold">
                            <p:stCondLst>
                              <p:cond delay="0"/>
                            </p:stCondLst>
                            <p:childTnLst>
                              <p:par>
                                <p:cTn id="76" presetID="22" presetClass="entr" presetSubtype="4" fill="hold" grpId="0" nodeType="clickEffect">
                                  <p:stCondLst>
                                    <p:cond delay="0"/>
                                  </p:stCondLst>
                                  <p:childTnLst>
                                    <p:set>
                                      <p:cBhvr>
                                        <p:cTn id="77" dur="1" fill="hold">
                                          <p:stCondLst>
                                            <p:cond delay="0"/>
                                          </p:stCondLst>
                                        </p:cTn>
                                        <p:tgtEl>
                                          <p:spTgt spid="24"/>
                                        </p:tgtEl>
                                        <p:attrNameLst>
                                          <p:attrName>style.visibility</p:attrName>
                                        </p:attrNameLst>
                                      </p:cBhvr>
                                      <p:to>
                                        <p:strVal val="visible"/>
                                      </p:to>
                                    </p:set>
                                    <p:animEffect transition="in" filter="wipe(down)">
                                      <p:cBhvr>
                                        <p:cTn id="78" dur="500"/>
                                        <p:tgtEl>
                                          <p:spTgt spid="24"/>
                                        </p:tgtEl>
                                      </p:cBhvr>
                                    </p:animEffect>
                                  </p:childTnLst>
                                </p:cTn>
                              </p:par>
                              <p:par>
                                <p:cTn id="79" presetID="22" presetClass="entr" presetSubtype="4" fill="hold" nodeType="withEffect">
                                  <p:stCondLst>
                                    <p:cond delay="0"/>
                                  </p:stCondLst>
                                  <p:childTnLst>
                                    <p:set>
                                      <p:cBhvr>
                                        <p:cTn id="80" dur="1" fill="hold">
                                          <p:stCondLst>
                                            <p:cond delay="0"/>
                                          </p:stCondLst>
                                        </p:cTn>
                                        <p:tgtEl>
                                          <p:spTgt spid="27"/>
                                        </p:tgtEl>
                                        <p:attrNameLst>
                                          <p:attrName>style.visibility</p:attrName>
                                        </p:attrNameLst>
                                      </p:cBhvr>
                                      <p:to>
                                        <p:strVal val="visible"/>
                                      </p:to>
                                    </p:set>
                                    <p:animEffect transition="in" filter="wipe(down)">
                                      <p:cBhvr>
                                        <p:cTn id="81"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25" grpId="0"/>
      <p:bldP spid="5" grpId="0" animBg="1"/>
      <p:bldP spid="30" grpId="0" animBg="1"/>
      <p:bldP spid="8" grpId="0"/>
      <p:bldP spid="34" grpId="0"/>
      <p:bldP spid="34" grpId="1"/>
      <p:bldP spid="35" grpId="0"/>
      <p:bldP spid="35" grpId="1"/>
      <p:bldP spid="43" grpId="0" animBg="1"/>
      <p:bldP spid="46" grpId="0"/>
      <p:bldP spid="46" grpId="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196563-8651-E74D-933B-D3AD90728B36}"/>
              </a:ext>
            </a:extLst>
          </p:cNvPr>
          <p:cNvSpPr>
            <a:spLocks noGrp="1"/>
          </p:cNvSpPr>
          <p:nvPr>
            <p:ph type="title"/>
          </p:nvPr>
        </p:nvSpPr>
        <p:spPr/>
        <p:txBody>
          <a:bodyPr/>
          <a:lstStyle/>
          <a:p>
            <a:r>
              <a:rPr lang="ja-JP" altLang="en-US"/>
              <a:t>障害検知の分担</a:t>
            </a:r>
            <a:endParaRPr lang="en-US" dirty="0"/>
          </a:p>
        </p:txBody>
      </p:sp>
      <p:sp>
        <p:nvSpPr>
          <p:cNvPr id="3" name="Content Placeholder 2">
            <a:extLst>
              <a:ext uri="{FF2B5EF4-FFF2-40B4-BE49-F238E27FC236}">
                <a16:creationId xmlns:a16="http://schemas.microsoft.com/office/drawing/2014/main" id="{A1AAECA7-2CCF-F442-8B80-09DBDBF675F6}"/>
              </a:ext>
            </a:extLst>
          </p:cNvPr>
          <p:cNvSpPr>
            <a:spLocks noGrp="1"/>
          </p:cNvSpPr>
          <p:nvPr>
            <p:ph idx="1"/>
          </p:nvPr>
        </p:nvSpPr>
        <p:spPr/>
        <p:txBody>
          <a:bodyPr/>
          <a:lstStyle/>
          <a:p>
            <a:r>
              <a:rPr lang="ja-JP" altLang="en-US"/>
              <a:t>負荷や開発のしやすさを考慮して，</a:t>
            </a:r>
            <a:r>
              <a:rPr lang="en-US" altLang="ja-JP" dirty="0"/>
              <a:t>OS</a:t>
            </a:r>
            <a:r>
              <a:rPr lang="ja-JP" altLang="en-US"/>
              <a:t>監視システムとリモート監視システムの間で障害検知を分担</a:t>
            </a:r>
            <a:endParaRPr lang="en-US" altLang="ja-JP" dirty="0"/>
          </a:p>
          <a:p>
            <a:pPr lvl="1"/>
            <a:r>
              <a:rPr lang="en-US" dirty="0"/>
              <a:t>OS</a:t>
            </a:r>
            <a:r>
              <a:rPr lang="ja-JP" altLang="en-US"/>
              <a:t>監視システムだけで障害検知</a:t>
            </a:r>
            <a:endParaRPr lang="en-US" altLang="ja-JP" dirty="0"/>
          </a:p>
          <a:p>
            <a:pPr lvl="1"/>
            <a:r>
              <a:rPr lang="ja-JP" altLang="en-US"/>
              <a:t>リモート監視システムで障害検知</a:t>
            </a:r>
            <a:endParaRPr lang="en-US" altLang="ja-JP" dirty="0"/>
          </a:p>
          <a:p>
            <a:pPr lvl="2"/>
            <a:r>
              <a:rPr lang="en-US" dirty="0"/>
              <a:t>OS</a:t>
            </a:r>
            <a:r>
              <a:rPr lang="ja-JP" altLang="en-US"/>
              <a:t>監視システムは要求されたメモリデータを転送するだけ</a:t>
            </a:r>
            <a:endParaRPr lang="en-US" altLang="ja-JP" dirty="0"/>
          </a:p>
          <a:p>
            <a:pPr lvl="2"/>
            <a:r>
              <a:rPr lang="ja-JP" altLang="en-US"/>
              <a:t>ネットワーク負荷は増大しうるが，開発が容易</a:t>
            </a:r>
            <a:endParaRPr lang="en-US" altLang="ja-JP" dirty="0"/>
          </a:p>
        </p:txBody>
      </p:sp>
      <p:sp>
        <p:nvSpPr>
          <p:cNvPr id="4" name="Slide Number Placeholder 3">
            <a:extLst>
              <a:ext uri="{FF2B5EF4-FFF2-40B4-BE49-F238E27FC236}">
                <a16:creationId xmlns:a16="http://schemas.microsoft.com/office/drawing/2014/main" id="{E4C32200-7D54-D243-A93A-62E6994DF749}"/>
              </a:ext>
            </a:extLst>
          </p:cNvPr>
          <p:cNvSpPr>
            <a:spLocks noGrp="1"/>
          </p:cNvSpPr>
          <p:nvPr>
            <p:ph type="sldNum" sz="quarter" idx="12"/>
          </p:nvPr>
        </p:nvSpPr>
        <p:spPr/>
        <p:txBody>
          <a:bodyPr/>
          <a:lstStyle/>
          <a:p>
            <a:fld id="{D6F57A23-CB21-D340-80A0-623F78F268E8}" type="slidenum">
              <a:rPr lang="ja-JP" altLang="en-US" smtClean="0"/>
              <a:pPr/>
              <a:t>13</a:t>
            </a:fld>
            <a:endParaRPr lang="ja-JP" altLang="en-US"/>
          </a:p>
        </p:txBody>
      </p:sp>
      <p:pic>
        <p:nvPicPr>
          <p:cNvPr id="6" name="図 5">
            <a:extLst>
              <a:ext uri="{FF2B5EF4-FFF2-40B4-BE49-F238E27FC236}">
                <a16:creationId xmlns:a16="http://schemas.microsoft.com/office/drawing/2014/main" id="{BA3F3C77-7B95-9E44-9E0E-0FD9F62209B4}"/>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429622" y="5451235"/>
            <a:ext cx="925957" cy="129029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7" name="角丸四角形 51">
            <a:extLst>
              <a:ext uri="{FF2B5EF4-FFF2-40B4-BE49-F238E27FC236}">
                <a16:creationId xmlns:a16="http://schemas.microsoft.com/office/drawing/2014/main" id="{D42DB662-A96D-B54E-9E8D-25567D428D58}"/>
              </a:ext>
            </a:extLst>
          </p:cNvPr>
          <p:cNvSpPr/>
          <p:nvPr/>
        </p:nvSpPr>
        <p:spPr>
          <a:xfrm>
            <a:off x="6624572" y="4905140"/>
            <a:ext cx="1497673" cy="1099444"/>
          </a:xfrm>
          <a:prstGeom prst="roundRect">
            <a:avLst/>
          </a:prstGeom>
          <a:solidFill>
            <a:srgbClr val="FFFF00"/>
          </a:solidFill>
          <a:ln w="381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kumimoji="1" lang="ja-JP" altLang="en-US" dirty="0">
                <a:ea typeface="MS UI Gothic" panose="020B0600070205080204" pitchFamily="34" charset="-128"/>
              </a:rPr>
              <a:t>リモート監視</a:t>
            </a:r>
            <a:endParaRPr kumimoji="1" lang="en-US" altLang="ja-JP" dirty="0">
              <a:ea typeface="MS UI Gothic" panose="020B0600070205080204" pitchFamily="34" charset="-128"/>
            </a:endParaRPr>
          </a:p>
          <a:p>
            <a:pPr algn="ctr"/>
            <a:r>
              <a:rPr kumimoji="1" lang="ja-JP" altLang="en-US" dirty="0">
                <a:ea typeface="MS UI Gothic" panose="020B0600070205080204" pitchFamily="34" charset="-128"/>
              </a:rPr>
              <a:t>システム</a:t>
            </a:r>
          </a:p>
        </p:txBody>
      </p:sp>
      <p:sp>
        <p:nvSpPr>
          <p:cNvPr id="8" name="角丸四角形 7">
            <a:extLst>
              <a:ext uri="{FF2B5EF4-FFF2-40B4-BE49-F238E27FC236}">
                <a16:creationId xmlns:a16="http://schemas.microsoft.com/office/drawing/2014/main" id="{97C65108-109E-D243-AC19-D81386083658}"/>
              </a:ext>
            </a:extLst>
          </p:cNvPr>
          <p:cNvSpPr/>
          <p:nvPr/>
        </p:nvSpPr>
        <p:spPr>
          <a:xfrm>
            <a:off x="871989" y="4563846"/>
            <a:ext cx="4189937" cy="1774777"/>
          </a:xfrm>
          <a:prstGeom prst="roundRect">
            <a:avLst/>
          </a:prstGeom>
          <a:solidFill>
            <a:srgbClr val="00B050"/>
          </a:solidFill>
          <a:ln w="381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sz="1350">
              <a:ea typeface="MS UI Gothic" panose="020B0600070205080204" pitchFamily="34" charset="-128"/>
            </a:endParaRPr>
          </a:p>
        </p:txBody>
      </p:sp>
      <p:sp>
        <p:nvSpPr>
          <p:cNvPr id="9" name="テキスト ボックス 8">
            <a:extLst>
              <a:ext uri="{FF2B5EF4-FFF2-40B4-BE49-F238E27FC236}">
                <a16:creationId xmlns:a16="http://schemas.microsoft.com/office/drawing/2014/main" id="{E2D1C694-AC06-0349-B01A-83F0D920C546}"/>
              </a:ext>
            </a:extLst>
          </p:cNvPr>
          <p:cNvSpPr txBox="1"/>
          <p:nvPr/>
        </p:nvSpPr>
        <p:spPr>
          <a:xfrm>
            <a:off x="1941493" y="4560852"/>
            <a:ext cx="2052014" cy="461665"/>
          </a:xfrm>
          <a:prstGeom prst="rect">
            <a:avLst/>
          </a:prstGeom>
          <a:noFill/>
          <a:ln w="38100">
            <a:noFill/>
          </a:ln>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kumimoji="1" lang="en-US" altLang="ja-JP" sz="2400" dirty="0">
                <a:ea typeface="MS UI Gothic" panose="020B0600070205080204" pitchFamily="34" charset="-128"/>
              </a:rPr>
              <a:t>GPU</a:t>
            </a:r>
            <a:endParaRPr kumimoji="1" lang="ja-JP" altLang="en-US" sz="2400" dirty="0">
              <a:ea typeface="MS UI Gothic" panose="020B0600070205080204" pitchFamily="34" charset="-128"/>
            </a:endParaRPr>
          </a:p>
        </p:txBody>
      </p:sp>
      <p:sp>
        <p:nvSpPr>
          <p:cNvPr id="10" name="角丸四角形 9">
            <a:extLst>
              <a:ext uri="{FF2B5EF4-FFF2-40B4-BE49-F238E27FC236}">
                <a16:creationId xmlns:a16="http://schemas.microsoft.com/office/drawing/2014/main" id="{D4909255-FEB8-0349-8169-BB68DDB947CB}"/>
              </a:ext>
            </a:extLst>
          </p:cNvPr>
          <p:cNvSpPr/>
          <p:nvPr/>
        </p:nvSpPr>
        <p:spPr>
          <a:xfrm>
            <a:off x="993573" y="4972771"/>
            <a:ext cx="1259094" cy="956925"/>
          </a:xfrm>
          <a:prstGeom prst="roundRect">
            <a:avLst/>
          </a:prstGeom>
          <a:solidFill>
            <a:srgbClr val="FFFF00"/>
          </a:solidFill>
          <a:ln w="381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kumimoji="1" lang="en-US" altLang="ja-JP" sz="2000" dirty="0">
                <a:ea typeface="MS UI Gothic" panose="020B0600070205080204" pitchFamily="34" charset="-128"/>
              </a:rPr>
              <a:t>OS</a:t>
            </a:r>
            <a:r>
              <a:rPr kumimoji="1" lang="ja-JP" altLang="en-US" sz="2000" dirty="0">
                <a:ea typeface="MS UI Gothic" panose="020B0600070205080204" pitchFamily="34" charset="-128"/>
              </a:rPr>
              <a:t>監視</a:t>
            </a:r>
            <a:endParaRPr kumimoji="1" lang="en-US" altLang="ja-JP" sz="2000" dirty="0">
              <a:ea typeface="MS UI Gothic" panose="020B0600070205080204" pitchFamily="34" charset="-128"/>
            </a:endParaRPr>
          </a:p>
          <a:p>
            <a:pPr algn="ctr"/>
            <a:r>
              <a:rPr kumimoji="1" lang="ja-JP" altLang="en-US" sz="2000" dirty="0">
                <a:ea typeface="MS UI Gothic" panose="020B0600070205080204" pitchFamily="34" charset="-128"/>
              </a:rPr>
              <a:t>システム</a:t>
            </a:r>
          </a:p>
        </p:txBody>
      </p:sp>
      <p:sp>
        <p:nvSpPr>
          <p:cNvPr id="11" name="テキスト ボックス 10">
            <a:extLst>
              <a:ext uri="{FF2B5EF4-FFF2-40B4-BE49-F238E27FC236}">
                <a16:creationId xmlns:a16="http://schemas.microsoft.com/office/drawing/2014/main" id="{066AC79B-C432-B948-8D2E-43D32DE30410}"/>
              </a:ext>
            </a:extLst>
          </p:cNvPr>
          <p:cNvSpPr txBox="1"/>
          <p:nvPr/>
        </p:nvSpPr>
        <p:spPr>
          <a:xfrm>
            <a:off x="3205878" y="5267633"/>
            <a:ext cx="1198800" cy="367200"/>
          </a:xfrm>
          <a:prstGeom prst="rect">
            <a:avLst/>
          </a:prstGeom>
          <a:solidFill>
            <a:schemeClr val="bg1"/>
          </a:solidFill>
          <a:ln w="38100">
            <a:solidFill>
              <a:schemeClr val="tx1"/>
            </a:solidFill>
          </a:ln>
        </p:spPr>
        <p:txBody>
          <a:bodyPr wrap="square" rtlCol="0">
            <a:spAutoFit/>
          </a:bodyPr>
          <a:lstStyle/>
          <a:p>
            <a:pPr algn="ctr"/>
            <a:endParaRPr kumimoji="1" lang="ja-JP" altLang="en-US" dirty="0">
              <a:latin typeface="MS UI Gothic" panose="020B0600070205080204" pitchFamily="34" charset="-128"/>
              <a:ea typeface="MS UI Gothic" panose="020B0600070205080204" pitchFamily="34" charset="-128"/>
              <a:cs typeface="MS PGothic" charset="-128"/>
            </a:endParaRPr>
          </a:p>
        </p:txBody>
      </p:sp>
      <p:sp>
        <p:nvSpPr>
          <p:cNvPr id="12" name="テキスト ボックス 11">
            <a:extLst>
              <a:ext uri="{FF2B5EF4-FFF2-40B4-BE49-F238E27FC236}">
                <a16:creationId xmlns:a16="http://schemas.microsoft.com/office/drawing/2014/main" id="{EC6D8833-4FFD-B741-9CE5-0550BD78FC81}"/>
              </a:ext>
            </a:extLst>
          </p:cNvPr>
          <p:cNvSpPr txBox="1"/>
          <p:nvPr/>
        </p:nvSpPr>
        <p:spPr>
          <a:xfrm>
            <a:off x="5432133" y="4649605"/>
            <a:ext cx="939993" cy="707886"/>
          </a:xfrm>
          <a:prstGeom prst="rect">
            <a:avLst/>
          </a:prstGeom>
          <a:noFill/>
          <a:ln w="38100">
            <a:noFill/>
          </a:ln>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kumimoji="1" lang="en-US" altLang="ja-JP" sz="2000" dirty="0" err="1">
                <a:ea typeface="MS UI Gothic" panose="020B0600070205080204" pitchFamily="34" charset="-128"/>
              </a:rPr>
              <a:t>RDMARead</a:t>
            </a:r>
            <a:endParaRPr kumimoji="1" lang="ja-JP" altLang="en-US" sz="2000" dirty="0">
              <a:ea typeface="MS UI Gothic" panose="020B0600070205080204" pitchFamily="34" charset="-128"/>
            </a:endParaRPr>
          </a:p>
        </p:txBody>
      </p:sp>
      <p:sp>
        <p:nvSpPr>
          <p:cNvPr id="13" name="テキスト ボックス 12">
            <a:extLst>
              <a:ext uri="{FF2B5EF4-FFF2-40B4-BE49-F238E27FC236}">
                <a16:creationId xmlns:a16="http://schemas.microsoft.com/office/drawing/2014/main" id="{95025861-4CA7-1147-BD1E-786F60A64334}"/>
              </a:ext>
            </a:extLst>
          </p:cNvPr>
          <p:cNvSpPr txBox="1"/>
          <p:nvPr/>
        </p:nvSpPr>
        <p:spPr>
          <a:xfrm>
            <a:off x="2196841" y="5092325"/>
            <a:ext cx="1100693" cy="369332"/>
          </a:xfrm>
          <a:prstGeom prst="rect">
            <a:avLst/>
          </a:prstGeom>
          <a:noFill/>
          <a:ln w="38100">
            <a:noFill/>
          </a:ln>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kumimoji="1" lang="ja-JP" altLang="en-US" dirty="0">
                <a:ea typeface="MS UI Gothic" panose="020B0600070205080204" pitchFamily="34" charset="-128"/>
              </a:rPr>
              <a:t>書き込み</a:t>
            </a:r>
          </a:p>
        </p:txBody>
      </p:sp>
      <p:cxnSp>
        <p:nvCxnSpPr>
          <p:cNvPr id="14" name="直線矢印コネクタ 13">
            <a:extLst>
              <a:ext uri="{FF2B5EF4-FFF2-40B4-BE49-F238E27FC236}">
                <a16:creationId xmlns:a16="http://schemas.microsoft.com/office/drawing/2014/main" id="{2F7A94FC-CB31-2E4C-BF35-D4E4591988D6}"/>
              </a:ext>
            </a:extLst>
          </p:cNvPr>
          <p:cNvCxnSpPr>
            <a:cxnSpLocks/>
            <a:stCxn id="10" idx="3"/>
            <a:endCxn id="11" idx="1"/>
          </p:cNvCxnSpPr>
          <p:nvPr/>
        </p:nvCxnSpPr>
        <p:spPr>
          <a:xfrm flipV="1">
            <a:off x="2252667" y="5451233"/>
            <a:ext cx="953211" cy="1"/>
          </a:xfrm>
          <a:prstGeom prst="straightConnector1">
            <a:avLst/>
          </a:prstGeom>
          <a:ln w="28575">
            <a:solidFill>
              <a:schemeClr val="tx1"/>
            </a:solidFill>
            <a:tailEnd type="triangle"/>
          </a:ln>
        </p:spPr>
        <p:style>
          <a:lnRef idx="2">
            <a:schemeClr val="dk1"/>
          </a:lnRef>
          <a:fillRef idx="0">
            <a:schemeClr val="dk1"/>
          </a:fillRef>
          <a:effectRef idx="1">
            <a:schemeClr val="dk1"/>
          </a:effectRef>
          <a:fontRef idx="minor">
            <a:schemeClr val="tx1"/>
          </a:fontRef>
        </p:style>
      </p:cxnSp>
      <p:sp>
        <p:nvSpPr>
          <p:cNvPr id="15" name="左矢印 14">
            <a:extLst>
              <a:ext uri="{FF2B5EF4-FFF2-40B4-BE49-F238E27FC236}">
                <a16:creationId xmlns:a16="http://schemas.microsoft.com/office/drawing/2014/main" id="{1BC1B46C-8D6E-A44D-896C-588601495DAA}"/>
              </a:ext>
            </a:extLst>
          </p:cNvPr>
          <p:cNvSpPr/>
          <p:nvPr/>
        </p:nvSpPr>
        <p:spPr>
          <a:xfrm flipH="1">
            <a:off x="4408127" y="5301675"/>
            <a:ext cx="2220695" cy="306375"/>
          </a:xfrm>
          <a:prstGeom prst="leftArrow">
            <a:avLst>
              <a:gd name="adj1" fmla="val 42252"/>
              <a:gd name="adj2" fmla="val 91284"/>
            </a:avLst>
          </a:prstGeom>
          <a:solidFill>
            <a:srgbClr val="FF00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ea typeface="MS UI Gothic" panose="020B0600070205080204" pitchFamily="34" charset="-128"/>
            </a:endParaRPr>
          </a:p>
        </p:txBody>
      </p:sp>
      <p:sp>
        <p:nvSpPr>
          <p:cNvPr id="16" name="角丸四角形 15">
            <a:extLst>
              <a:ext uri="{FF2B5EF4-FFF2-40B4-BE49-F238E27FC236}">
                <a16:creationId xmlns:a16="http://schemas.microsoft.com/office/drawing/2014/main" id="{151C823D-266B-8F43-A193-05854181AEB7}"/>
              </a:ext>
            </a:extLst>
          </p:cNvPr>
          <p:cNvSpPr/>
          <p:nvPr/>
        </p:nvSpPr>
        <p:spPr>
          <a:xfrm>
            <a:off x="1003320" y="5794302"/>
            <a:ext cx="1228517" cy="369413"/>
          </a:xfrm>
          <a:prstGeom prst="roundRect">
            <a:avLst/>
          </a:prstGeom>
          <a:solidFill>
            <a:srgbClr val="00B0F0"/>
          </a:solidFill>
          <a:ln w="19050">
            <a:solidFill>
              <a:schemeClr val="tx1"/>
            </a:solidFill>
          </a:ln>
        </p:spPr>
        <p:style>
          <a:lnRef idx="1">
            <a:schemeClr val="accent1"/>
          </a:lnRef>
          <a:fillRef idx="2">
            <a:schemeClr val="accent1"/>
          </a:fillRef>
          <a:effectRef idx="1">
            <a:schemeClr val="accent1"/>
          </a:effectRef>
          <a:fontRef idx="minor">
            <a:schemeClr val="dk1"/>
          </a:fontRef>
        </p:style>
        <p:txBody>
          <a:bodyPr rtlCol="0" anchor="ctr"/>
          <a:lstStyle/>
          <a:p>
            <a:pPr algn="ctr"/>
            <a:r>
              <a:rPr lang="ja-JP" altLang="en-US">
                <a:ea typeface="MS UI Gothic" panose="020B0600070205080204" pitchFamily="34" charset="-128"/>
              </a:rPr>
              <a:t>メモリデータ</a:t>
            </a:r>
            <a:endParaRPr kumimoji="1" lang="ja-JP" altLang="en-US" dirty="0">
              <a:ea typeface="MS UI Gothic" panose="020B0600070205080204" pitchFamily="34" charset="-128"/>
            </a:endParaRPr>
          </a:p>
        </p:txBody>
      </p:sp>
      <p:sp>
        <p:nvSpPr>
          <p:cNvPr id="5" name="円形吹き出し 4">
            <a:extLst>
              <a:ext uri="{FF2B5EF4-FFF2-40B4-BE49-F238E27FC236}">
                <a16:creationId xmlns:a16="http://schemas.microsoft.com/office/drawing/2014/main" id="{65B88D07-4F9C-F042-BE8C-2C20056A38B1}"/>
              </a:ext>
            </a:extLst>
          </p:cNvPr>
          <p:cNvSpPr/>
          <p:nvPr/>
        </p:nvSpPr>
        <p:spPr>
          <a:xfrm>
            <a:off x="7049117" y="4208875"/>
            <a:ext cx="1930516" cy="763896"/>
          </a:xfrm>
          <a:prstGeom prst="wedgeEllipseCallout">
            <a:avLst>
              <a:gd name="adj1" fmla="val -30434"/>
              <a:gd name="adj2" fmla="val 73823"/>
            </a:avLst>
          </a:prstGeom>
          <a:solidFill>
            <a:srgbClr val="FFC0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000">
                <a:solidFill>
                  <a:sysClr val="windowText" lastClr="000000"/>
                </a:solidFill>
                <a:ea typeface="MS UI Gothic" panose="020B0600070205080204" pitchFamily="34" charset="-128"/>
              </a:rPr>
              <a:t>解析・検知</a:t>
            </a:r>
          </a:p>
        </p:txBody>
      </p:sp>
    </p:spTree>
    <p:extLst>
      <p:ext uri="{BB962C8B-B14F-4D97-AF65-F5344CB8AC3E}">
        <p14:creationId xmlns:p14="http://schemas.microsoft.com/office/powerpoint/2010/main" val="10947275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down)">
                                      <p:cBhvr>
                                        <p:cTn id="7" dur="500"/>
                                        <p:tgtEl>
                                          <p:spTgt spid="13"/>
                                        </p:tgtEl>
                                      </p:cBhvr>
                                    </p:animEffect>
                                  </p:childTnLst>
                                </p:cTn>
                              </p:par>
                              <p:par>
                                <p:cTn id="8" presetID="22" presetClass="entr" presetSubtype="4" fill="hold" nodeType="with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wipe(down)">
                                      <p:cBhvr>
                                        <p:cTn id="10" dur="500"/>
                                        <p:tgtEl>
                                          <p:spTgt spid="14"/>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16"/>
                                        </p:tgtEl>
                                        <p:attrNameLst>
                                          <p:attrName>style.visibility</p:attrName>
                                        </p:attrNameLst>
                                      </p:cBhvr>
                                      <p:to>
                                        <p:strVal val="visible"/>
                                      </p:to>
                                    </p:set>
                                    <p:animEffect transition="in" filter="wipe(down)">
                                      <p:cBhvr>
                                        <p:cTn id="13" dur="500"/>
                                        <p:tgtEl>
                                          <p:spTgt spid="16"/>
                                        </p:tgtEl>
                                      </p:cBhvr>
                                    </p:animEffect>
                                  </p:childTnLst>
                                </p:cTn>
                              </p:par>
                            </p:childTnLst>
                          </p:cTn>
                        </p:par>
                      </p:childTnLst>
                    </p:cTn>
                  </p:par>
                  <p:par>
                    <p:cTn id="14" fill="hold">
                      <p:stCondLst>
                        <p:cond delay="indefinite"/>
                      </p:stCondLst>
                      <p:childTnLst>
                        <p:par>
                          <p:cTn id="15" fill="hold">
                            <p:stCondLst>
                              <p:cond delay="0"/>
                            </p:stCondLst>
                            <p:childTnLst>
                              <p:par>
                                <p:cTn id="16" presetID="0" presetClass="path" presetSubtype="0" accel="50000" decel="50000" fill="hold" grpId="1" nodeType="clickEffect">
                                  <p:stCondLst>
                                    <p:cond delay="0"/>
                                  </p:stCondLst>
                                  <p:childTnLst>
                                    <p:animMotion origin="layout" path="M -0.00052 -0.00046 C 0.04063 0.02685 0.08247 0.05394 0.12223 0.04005 C 0.16233 0.02778 0.23959 -0.07685 0.23959 -0.07662 " pathEditMode="relative" rAng="0" ptsTypes="AAA">
                                      <p:cBhvr>
                                        <p:cTn id="17" dur="2000" fill="hold"/>
                                        <p:tgtEl>
                                          <p:spTgt spid="16"/>
                                        </p:tgtEl>
                                        <p:attrNameLst>
                                          <p:attrName>ppt_x</p:attrName>
                                          <p:attrName>ppt_y</p:attrName>
                                        </p:attrNameLst>
                                      </p:cBhvr>
                                      <p:rCtr x="11997" y="-1620"/>
                                    </p:animMotion>
                                  </p:childTnLst>
                                </p:cTn>
                              </p:par>
                            </p:childTnLst>
                          </p:cTn>
                        </p:par>
                      </p:childTnLst>
                    </p:cTn>
                  </p:par>
                  <p:par>
                    <p:cTn id="18" fill="hold">
                      <p:stCondLst>
                        <p:cond delay="indefinite"/>
                      </p:stCondLst>
                      <p:childTnLst>
                        <p:par>
                          <p:cTn id="19" fill="hold">
                            <p:stCondLst>
                              <p:cond delay="0"/>
                            </p:stCondLst>
                            <p:childTnLst>
                              <p:par>
                                <p:cTn id="20" presetID="22" presetClass="exit" presetSubtype="4" fill="hold" grpId="1" nodeType="clickEffect">
                                  <p:stCondLst>
                                    <p:cond delay="0"/>
                                  </p:stCondLst>
                                  <p:childTnLst>
                                    <p:animEffect transition="out" filter="wipe(down)">
                                      <p:cBhvr>
                                        <p:cTn id="21" dur="500"/>
                                        <p:tgtEl>
                                          <p:spTgt spid="13"/>
                                        </p:tgtEl>
                                      </p:cBhvr>
                                    </p:animEffect>
                                    <p:set>
                                      <p:cBhvr>
                                        <p:cTn id="22" dur="1" fill="hold">
                                          <p:stCondLst>
                                            <p:cond delay="499"/>
                                          </p:stCondLst>
                                        </p:cTn>
                                        <p:tgtEl>
                                          <p:spTgt spid="13"/>
                                        </p:tgtEl>
                                        <p:attrNameLst>
                                          <p:attrName>style.visibility</p:attrName>
                                        </p:attrNameLst>
                                      </p:cBhvr>
                                      <p:to>
                                        <p:strVal val="hidden"/>
                                      </p:to>
                                    </p:set>
                                  </p:childTnLst>
                                </p:cTn>
                              </p:par>
                              <p:par>
                                <p:cTn id="23" presetID="22" presetClass="exit" presetSubtype="4" fill="hold" nodeType="withEffect">
                                  <p:stCondLst>
                                    <p:cond delay="0"/>
                                  </p:stCondLst>
                                  <p:childTnLst>
                                    <p:animEffect transition="out" filter="wipe(down)">
                                      <p:cBhvr>
                                        <p:cTn id="24" dur="500"/>
                                        <p:tgtEl>
                                          <p:spTgt spid="14"/>
                                        </p:tgtEl>
                                      </p:cBhvr>
                                    </p:animEffect>
                                    <p:set>
                                      <p:cBhvr>
                                        <p:cTn id="25" dur="1" fill="hold">
                                          <p:stCondLst>
                                            <p:cond delay="499"/>
                                          </p:stCondLst>
                                        </p:cTn>
                                        <p:tgtEl>
                                          <p:spTgt spid="14"/>
                                        </p:tgtEl>
                                        <p:attrNameLst>
                                          <p:attrName>style.visibility</p:attrName>
                                        </p:attrNameLst>
                                      </p:cBhvr>
                                      <p:to>
                                        <p:strVal val="hidden"/>
                                      </p:to>
                                    </p:set>
                                  </p:childTnLst>
                                </p:cTn>
                              </p:par>
                            </p:childTnLst>
                          </p:cTn>
                        </p:par>
                      </p:childTnLst>
                    </p:cTn>
                  </p:par>
                  <p:par>
                    <p:cTn id="26" fill="hold">
                      <p:stCondLst>
                        <p:cond delay="indefinite"/>
                      </p:stCondLst>
                      <p:childTnLst>
                        <p:par>
                          <p:cTn id="27" fill="hold">
                            <p:stCondLst>
                              <p:cond delay="0"/>
                            </p:stCondLst>
                            <p:childTnLst>
                              <p:par>
                                <p:cTn id="28" presetID="22" presetClass="entr" presetSubtype="4" fill="hold" grpId="0" nodeType="clickEffect">
                                  <p:stCondLst>
                                    <p:cond delay="0"/>
                                  </p:stCondLst>
                                  <p:childTnLst>
                                    <p:set>
                                      <p:cBhvr>
                                        <p:cTn id="29" dur="1" fill="hold">
                                          <p:stCondLst>
                                            <p:cond delay="0"/>
                                          </p:stCondLst>
                                        </p:cTn>
                                        <p:tgtEl>
                                          <p:spTgt spid="12"/>
                                        </p:tgtEl>
                                        <p:attrNameLst>
                                          <p:attrName>style.visibility</p:attrName>
                                        </p:attrNameLst>
                                      </p:cBhvr>
                                      <p:to>
                                        <p:strVal val="visible"/>
                                      </p:to>
                                    </p:set>
                                    <p:animEffect transition="in" filter="wipe(down)">
                                      <p:cBhvr>
                                        <p:cTn id="30" dur="500"/>
                                        <p:tgtEl>
                                          <p:spTgt spid="12"/>
                                        </p:tgtEl>
                                      </p:cBhvr>
                                    </p:animEffect>
                                  </p:childTnLst>
                                </p:cTn>
                              </p:par>
                              <p:par>
                                <p:cTn id="31" presetID="22" presetClass="entr" presetSubtype="4" fill="hold" grpId="0" nodeType="withEffect">
                                  <p:stCondLst>
                                    <p:cond delay="0"/>
                                  </p:stCondLst>
                                  <p:childTnLst>
                                    <p:set>
                                      <p:cBhvr>
                                        <p:cTn id="32" dur="1" fill="hold">
                                          <p:stCondLst>
                                            <p:cond delay="0"/>
                                          </p:stCondLst>
                                        </p:cTn>
                                        <p:tgtEl>
                                          <p:spTgt spid="15"/>
                                        </p:tgtEl>
                                        <p:attrNameLst>
                                          <p:attrName>style.visibility</p:attrName>
                                        </p:attrNameLst>
                                      </p:cBhvr>
                                      <p:to>
                                        <p:strVal val="visible"/>
                                      </p:to>
                                    </p:set>
                                    <p:animEffect transition="in" filter="wipe(down)">
                                      <p:cBhvr>
                                        <p:cTn id="33" dur="500"/>
                                        <p:tgtEl>
                                          <p:spTgt spid="15"/>
                                        </p:tgtEl>
                                      </p:cBhvr>
                                    </p:animEffect>
                                  </p:childTnLst>
                                </p:cTn>
                              </p:par>
                            </p:childTnLst>
                          </p:cTn>
                        </p:par>
                      </p:childTnLst>
                    </p:cTn>
                  </p:par>
                  <p:par>
                    <p:cTn id="34" fill="hold">
                      <p:stCondLst>
                        <p:cond delay="indefinite"/>
                      </p:stCondLst>
                      <p:childTnLst>
                        <p:par>
                          <p:cTn id="35" fill="hold">
                            <p:stCondLst>
                              <p:cond delay="0"/>
                            </p:stCondLst>
                            <p:childTnLst>
                              <p:par>
                                <p:cTn id="36" presetID="0" presetClass="path" presetSubtype="0" accel="50000" decel="50000" fill="hold" grpId="2" nodeType="clickEffect">
                                  <p:stCondLst>
                                    <p:cond delay="0"/>
                                  </p:stCondLst>
                                  <p:childTnLst>
                                    <p:animMotion origin="layout" path="M 0.24011 -0.07662 C 0.32743 -0.01111 0.41476 0.05439 0.47986 0.06805 C 0.54497 0.08171 0.60295 0.0162 0.63091 0.00532 " pathEditMode="relative" rAng="0" ptsTypes="AAA">
                                      <p:cBhvr>
                                        <p:cTn id="37" dur="2000" fill="hold"/>
                                        <p:tgtEl>
                                          <p:spTgt spid="16"/>
                                        </p:tgtEl>
                                        <p:attrNameLst>
                                          <p:attrName>ppt_x</p:attrName>
                                          <p:attrName>ppt_y</p:attrName>
                                        </p:attrNameLst>
                                      </p:cBhvr>
                                      <p:rCtr x="19531" y="7315"/>
                                    </p:animMotion>
                                  </p:childTnLst>
                                </p:cTn>
                              </p:par>
                            </p:childTnLst>
                          </p:cTn>
                        </p:par>
                      </p:childTnLst>
                    </p:cTn>
                  </p:par>
                  <p:par>
                    <p:cTn id="38" fill="hold">
                      <p:stCondLst>
                        <p:cond delay="indefinite"/>
                      </p:stCondLst>
                      <p:childTnLst>
                        <p:par>
                          <p:cTn id="39" fill="hold">
                            <p:stCondLst>
                              <p:cond delay="0"/>
                            </p:stCondLst>
                            <p:childTnLst>
                              <p:par>
                                <p:cTn id="40" presetID="22" presetClass="exit" presetSubtype="4" fill="hold" grpId="1" nodeType="clickEffect">
                                  <p:stCondLst>
                                    <p:cond delay="0"/>
                                  </p:stCondLst>
                                  <p:childTnLst>
                                    <p:animEffect transition="out" filter="wipe(down)">
                                      <p:cBhvr>
                                        <p:cTn id="41" dur="500"/>
                                        <p:tgtEl>
                                          <p:spTgt spid="12"/>
                                        </p:tgtEl>
                                      </p:cBhvr>
                                    </p:animEffect>
                                    <p:set>
                                      <p:cBhvr>
                                        <p:cTn id="42" dur="1" fill="hold">
                                          <p:stCondLst>
                                            <p:cond delay="499"/>
                                          </p:stCondLst>
                                        </p:cTn>
                                        <p:tgtEl>
                                          <p:spTgt spid="12"/>
                                        </p:tgtEl>
                                        <p:attrNameLst>
                                          <p:attrName>style.visibility</p:attrName>
                                        </p:attrNameLst>
                                      </p:cBhvr>
                                      <p:to>
                                        <p:strVal val="hidden"/>
                                      </p:to>
                                    </p:set>
                                  </p:childTnLst>
                                </p:cTn>
                              </p:par>
                              <p:par>
                                <p:cTn id="43" presetID="22" presetClass="exit" presetSubtype="4" fill="hold" grpId="1" nodeType="withEffect">
                                  <p:stCondLst>
                                    <p:cond delay="0"/>
                                  </p:stCondLst>
                                  <p:childTnLst>
                                    <p:animEffect transition="out" filter="wipe(down)">
                                      <p:cBhvr>
                                        <p:cTn id="44" dur="500"/>
                                        <p:tgtEl>
                                          <p:spTgt spid="15"/>
                                        </p:tgtEl>
                                      </p:cBhvr>
                                    </p:animEffect>
                                    <p:set>
                                      <p:cBhvr>
                                        <p:cTn id="45" dur="1" fill="hold">
                                          <p:stCondLst>
                                            <p:cond delay="499"/>
                                          </p:stCondLst>
                                        </p:cTn>
                                        <p:tgtEl>
                                          <p:spTgt spid="15"/>
                                        </p:tgtEl>
                                        <p:attrNameLst>
                                          <p:attrName>style.visibility</p:attrName>
                                        </p:attrNameLst>
                                      </p:cBhvr>
                                      <p:to>
                                        <p:strVal val="hidden"/>
                                      </p:to>
                                    </p:set>
                                  </p:childTnLst>
                                </p:cTn>
                              </p:par>
                            </p:childTnLst>
                          </p:cTn>
                        </p:par>
                      </p:childTnLst>
                    </p:cTn>
                  </p:par>
                  <p:par>
                    <p:cTn id="46" fill="hold">
                      <p:stCondLst>
                        <p:cond delay="indefinite"/>
                      </p:stCondLst>
                      <p:childTnLst>
                        <p:par>
                          <p:cTn id="47" fill="hold">
                            <p:stCondLst>
                              <p:cond delay="0"/>
                            </p:stCondLst>
                            <p:childTnLst>
                              <p:par>
                                <p:cTn id="48" presetID="22" presetClass="entr" presetSubtype="4" fill="hold" grpId="0" nodeType="clickEffect">
                                  <p:stCondLst>
                                    <p:cond delay="0"/>
                                  </p:stCondLst>
                                  <p:childTnLst>
                                    <p:set>
                                      <p:cBhvr>
                                        <p:cTn id="49" dur="1" fill="hold">
                                          <p:stCondLst>
                                            <p:cond delay="0"/>
                                          </p:stCondLst>
                                        </p:cTn>
                                        <p:tgtEl>
                                          <p:spTgt spid="5"/>
                                        </p:tgtEl>
                                        <p:attrNameLst>
                                          <p:attrName>style.visibility</p:attrName>
                                        </p:attrNameLst>
                                      </p:cBhvr>
                                      <p:to>
                                        <p:strVal val="visible"/>
                                      </p:to>
                                    </p:set>
                                    <p:animEffect transition="in" filter="wipe(down)">
                                      <p:cBhvr>
                                        <p:cTn id="5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2" grpId="1"/>
      <p:bldP spid="13" grpId="0"/>
      <p:bldP spid="13" grpId="1"/>
      <p:bldP spid="15" grpId="0" animBg="1"/>
      <p:bldP spid="15" grpId="1" animBg="1"/>
      <p:bldP spid="16" grpId="0" animBg="1"/>
      <p:bldP spid="16" grpId="1" animBg="1"/>
      <p:bldP spid="16" grpId="2" animBg="1"/>
      <p:bldP spid="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ja-JP" dirty="0"/>
              <a:t>OS</a:t>
            </a:r>
            <a:r>
              <a:rPr lang="ja-JP" altLang="en-US"/>
              <a:t>監視システムの障害の検知</a:t>
            </a:r>
            <a:endParaRPr kumimoji="1" lang="ja-JP" altLang="en-US" dirty="0"/>
          </a:p>
        </p:txBody>
      </p:sp>
      <p:sp>
        <p:nvSpPr>
          <p:cNvPr id="3" name="Content Placeholder 2"/>
          <p:cNvSpPr>
            <a:spLocks noGrp="1"/>
          </p:cNvSpPr>
          <p:nvPr>
            <p:ph idx="1"/>
          </p:nvPr>
        </p:nvSpPr>
        <p:spPr>
          <a:xfrm>
            <a:off x="432619" y="1560945"/>
            <a:ext cx="8278761" cy="4761197"/>
          </a:xfrm>
        </p:spPr>
        <p:txBody>
          <a:bodyPr/>
          <a:lstStyle/>
          <a:p>
            <a:r>
              <a:rPr lang="en-US" altLang="ja-JP" dirty="0"/>
              <a:t>OS</a:t>
            </a:r>
            <a:r>
              <a:rPr lang="ja-JP" altLang="en-US"/>
              <a:t>監視システム自体の障害検知も行うことができる</a:t>
            </a:r>
            <a:endParaRPr lang="en-US" altLang="ja-JP" dirty="0"/>
          </a:p>
          <a:p>
            <a:pPr lvl="1"/>
            <a:r>
              <a:rPr lang="en-US" altLang="ja-JP" dirty="0"/>
              <a:t>RDMA</a:t>
            </a:r>
            <a:r>
              <a:rPr lang="ja-JP" altLang="en-US"/>
              <a:t>を用いて定期的にハートビートを送信</a:t>
            </a:r>
            <a:endParaRPr lang="en-US" altLang="ja-JP" dirty="0"/>
          </a:p>
          <a:p>
            <a:pPr lvl="1"/>
            <a:r>
              <a:rPr lang="ja-JP" altLang="en-US"/>
              <a:t>障害が発生した場合は応答がないので，タイムアウトを設定して検知</a:t>
            </a:r>
            <a:endParaRPr lang="en-US" altLang="ja-JP" dirty="0"/>
          </a:p>
          <a:p>
            <a:r>
              <a:rPr lang="en-US" altLang="ja-JP" dirty="0"/>
              <a:t>GPU</a:t>
            </a:r>
            <a:r>
              <a:rPr lang="ja-JP" altLang="en-US"/>
              <a:t>や</a:t>
            </a:r>
            <a:r>
              <a:rPr lang="en-US" altLang="ja-JP" dirty="0"/>
              <a:t>NIC</a:t>
            </a:r>
            <a:r>
              <a:rPr lang="ja-JP" altLang="en-US"/>
              <a:t>に障害が発生したこともエラーで検知可能</a:t>
            </a:r>
            <a:endParaRPr lang="en-US" altLang="ja-JP" dirty="0"/>
          </a:p>
        </p:txBody>
      </p:sp>
      <p:sp>
        <p:nvSpPr>
          <p:cNvPr id="4" name="Slide Number Placeholder 3"/>
          <p:cNvSpPr>
            <a:spLocks noGrp="1"/>
          </p:cNvSpPr>
          <p:nvPr>
            <p:ph type="sldNum" sz="quarter" idx="12"/>
          </p:nvPr>
        </p:nvSpPr>
        <p:spPr/>
        <p:txBody>
          <a:bodyPr/>
          <a:lstStyle/>
          <a:p>
            <a:fld id="{D57F1E4F-1CFF-5643-939E-217C01CDF565}" type="slidenum">
              <a:rPr lang="en-US" smtClean="0"/>
              <a:pPr/>
              <a:t>14</a:t>
            </a:fld>
            <a:endParaRPr lang="en-US" dirty="0"/>
          </a:p>
        </p:txBody>
      </p:sp>
      <p:pic>
        <p:nvPicPr>
          <p:cNvPr id="30" name="図 5">
            <a:extLst>
              <a:ext uri="{FF2B5EF4-FFF2-40B4-BE49-F238E27FC236}">
                <a16:creationId xmlns:a16="http://schemas.microsoft.com/office/drawing/2014/main" id="{1C5A1F56-D84B-E84A-9DBD-3892DA96854E}"/>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099815" y="5294949"/>
            <a:ext cx="925957" cy="129029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31" name="角丸四角形 51">
            <a:extLst>
              <a:ext uri="{FF2B5EF4-FFF2-40B4-BE49-F238E27FC236}">
                <a16:creationId xmlns:a16="http://schemas.microsoft.com/office/drawing/2014/main" id="{2D605E65-E8A8-AD4F-A876-732814E37A51}"/>
              </a:ext>
            </a:extLst>
          </p:cNvPr>
          <p:cNvSpPr/>
          <p:nvPr/>
        </p:nvSpPr>
        <p:spPr>
          <a:xfrm>
            <a:off x="6406106" y="4969535"/>
            <a:ext cx="1497673" cy="1099444"/>
          </a:xfrm>
          <a:prstGeom prst="roundRect">
            <a:avLst/>
          </a:prstGeom>
          <a:solidFill>
            <a:srgbClr val="FFFF00"/>
          </a:solidFill>
          <a:ln w="381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kumimoji="1" lang="ja-JP" altLang="en-US" dirty="0">
                <a:ea typeface="MS UI Gothic" panose="020B0600070205080204" pitchFamily="34" charset="-128"/>
              </a:rPr>
              <a:t>リモート監視</a:t>
            </a:r>
            <a:endParaRPr kumimoji="1" lang="en-US" altLang="ja-JP" dirty="0">
              <a:ea typeface="MS UI Gothic" panose="020B0600070205080204" pitchFamily="34" charset="-128"/>
            </a:endParaRPr>
          </a:p>
          <a:p>
            <a:pPr algn="ctr"/>
            <a:r>
              <a:rPr kumimoji="1" lang="ja-JP" altLang="en-US" dirty="0">
                <a:ea typeface="MS UI Gothic" panose="020B0600070205080204" pitchFamily="34" charset="-128"/>
              </a:rPr>
              <a:t>システム</a:t>
            </a:r>
          </a:p>
        </p:txBody>
      </p:sp>
      <p:sp>
        <p:nvSpPr>
          <p:cNvPr id="37" name="角丸四角形 36">
            <a:extLst>
              <a:ext uri="{FF2B5EF4-FFF2-40B4-BE49-F238E27FC236}">
                <a16:creationId xmlns:a16="http://schemas.microsoft.com/office/drawing/2014/main" id="{63F2EC14-84B2-8C48-A11C-AFEBBC71BCA8}"/>
              </a:ext>
            </a:extLst>
          </p:cNvPr>
          <p:cNvSpPr/>
          <p:nvPr/>
        </p:nvSpPr>
        <p:spPr>
          <a:xfrm>
            <a:off x="738036" y="4352308"/>
            <a:ext cx="4108401" cy="1774777"/>
          </a:xfrm>
          <a:prstGeom prst="roundRect">
            <a:avLst/>
          </a:prstGeom>
          <a:solidFill>
            <a:srgbClr val="00B050"/>
          </a:solidFill>
          <a:ln w="381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sz="1350">
              <a:ea typeface="MS UI Gothic" panose="020B0600070205080204" pitchFamily="34" charset="-128"/>
            </a:endParaRPr>
          </a:p>
        </p:txBody>
      </p:sp>
      <p:sp>
        <p:nvSpPr>
          <p:cNvPr id="42" name="テキスト ボックス 41">
            <a:extLst>
              <a:ext uri="{FF2B5EF4-FFF2-40B4-BE49-F238E27FC236}">
                <a16:creationId xmlns:a16="http://schemas.microsoft.com/office/drawing/2014/main" id="{DE299BA0-3EAD-5C48-9A29-38AF7C6BD049}"/>
              </a:ext>
            </a:extLst>
          </p:cNvPr>
          <p:cNvSpPr txBox="1"/>
          <p:nvPr/>
        </p:nvSpPr>
        <p:spPr>
          <a:xfrm>
            <a:off x="2361917" y="4352308"/>
            <a:ext cx="860637" cy="461665"/>
          </a:xfrm>
          <a:prstGeom prst="rect">
            <a:avLst/>
          </a:prstGeom>
          <a:noFill/>
          <a:ln w="38100">
            <a:noFill/>
          </a:ln>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kumimoji="1" lang="en-US" altLang="ja-JP" sz="2400" dirty="0">
                <a:ea typeface="MS UI Gothic" panose="020B0600070205080204" pitchFamily="34" charset="-128"/>
              </a:rPr>
              <a:t>GPU</a:t>
            </a:r>
            <a:endParaRPr kumimoji="1" lang="ja-JP" altLang="en-US" sz="2400" dirty="0">
              <a:ea typeface="MS UI Gothic" panose="020B0600070205080204" pitchFamily="34" charset="-128"/>
            </a:endParaRPr>
          </a:p>
        </p:txBody>
      </p:sp>
      <p:sp>
        <p:nvSpPr>
          <p:cNvPr id="43" name="テキスト ボックス 42">
            <a:extLst>
              <a:ext uri="{FF2B5EF4-FFF2-40B4-BE49-F238E27FC236}">
                <a16:creationId xmlns:a16="http://schemas.microsoft.com/office/drawing/2014/main" id="{88BA2344-F6A7-D64B-80A0-E042A5CAA3F5}"/>
              </a:ext>
            </a:extLst>
          </p:cNvPr>
          <p:cNvSpPr txBox="1"/>
          <p:nvPr/>
        </p:nvSpPr>
        <p:spPr>
          <a:xfrm>
            <a:off x="3441182" y="5282727"/>
            <a:ext cx="720000" cy="338554"/>
          </a:xfrm>
          <a:prstGeom prst="rect">
            <a:avLst/>
          </a:prstGeom>
          <a:solidFill>
            <a:schemeClr val="bg1"/>
          </a:solidFill>
          <a:ln w="38100">
            <a:solidFill>
              <a:schemeClr val="tx1"/>
            </a:solidFill>
          </a:ln>
        </p:spPr>
        <p:txBody>
          <a:bodyPr wrap="square" rtlCol="0">
            <a:spAutoFit/>
          </a:bodyPr>
          <a:lstStyle/>
          <a:p>
            <a:pPr algn="ctr"/>
            <a:endParaRPr kumimoji="1" lang="ja-JP" altLang="en-US" sz="1600" dirty="0">
              <a:latin typeface="MS UI Gothic" panose="020B0600070205080204" pitchFamily="34" charset="-128"/>
              <a:ea typeface="MS UI Gothic" panose="020B0600070205080204" pitchFamily="34" charset="-128"/>
              <a:cs typeface="MS PGothic" charset="-128"/>
            </a:endParaRPr>
          </a:p>
        </p:txBody>
      </p:sp>
      <p:sp>
        <p:nvSpPr>
          <p:cNvPr id="44" name="角丸四角形 27">
            <a:extLst>
              <a:ext uri="{FF2B5EF4-FFF2-40B4-BE49-F238E27FC236}">
                <a16:creationId xmlns:a16="http://schemas.microsoft.com/office/drawing/2014/main" id="{37B3F945-A3E0-064E-830E-2CF806F4F234}"/>
              </a:ext>
            </a:extLst>
          </p:cNvPr>
          <p:cNvSpPr/>
          <p:nvPr/>
        </p:nvSpPr>
        <p:spPr>
          <a:xfrm>
            <a:off x="949822" y="4916051"/>
            <a:ext cx="1357419" cy="1024937"/>
          </a:xfrm>
          <a:prstGeom prst="roundRect">
            <a:avLst/>
          </a:prstGeom>
          <a:solidFill>
            <a:srgbClr val="FFFF00"/>
          </a:solidFill>
          <a:ln w="381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kumimoji="1" lang="en-US" altLang="ja-JP" sz="2100" dirty="0">
                <a:ea typeface="MS UI Gothic" panose="020B0600070205080204" pitchFamily="34" charset="-128"/>
              </a:rPr>
              <a:t>OS</a:t>
            </a:r>
            <a:r>
              <a:rPr kumimoji="1" lang="ja-JP" altLang="en-US" sz="2100" dirty="0">
                <a:ea typeface="MS UI Gothic" panose="020B0600070205080204" pitchFamily="34" charset="-128"/>
              </a:rPr>
              <a:t>監視</a:t>
            </a:r>
            <a:endParaRPr kumimoji="1" lang="en-US" altLang="ja-JP" sz="2100" dirty="0">
              <a:ea typeface="MS UI Gothic" panose="020B0600070205080204" pitchFamily="34" charset="-128"/>
            </a:endParaRPr>
          </a:p>
          <a:p>
            <a:pPr algn="ctr"/>
            <a:r>
              <a:rPr kumimoji="1" lang="ja-JP" altLang="en-US" sz="2100" dirty="0">
                <a:ea typeface="MS UI Gothic" panose="020B0600070205080204" pitchFamily="34" charset="-128"/>
              </a:rPr>
              <a:t>システム</a:t>
            </a:r>
          </a:p>
        </p:txBody>
      </p:sp>
      <p:sp>
        <p:nvSpPr>
          <p:cNvPr id="45" name="TextBox 4">
            <a:extLst>
              <a:ext uri="{FF2B5EF4-FFF2-40B4-BE49-F238E27FC236}">
                <a16:creationId xmlns:a16="http://schemas.microsoft.com/office/drawing/2014/main" id="{C95A01B4-913C-0842-8853-0398403E5BCF}"/>
              </a:ext>
            </a:extLst>
          </p:cNvPr>
          <p:cNvSpPr txBox="1"/>
          <p:nvPr/>
        </p:nvSpPr>
        <p:spPr>
          <a:xfrm>
            <a:off x="5197480" y="4615039"/>
            <a:ext cx="902335" cy="646331"/>
          </a:xfrm>
          <a:prstGeom prst="rect">
            <a:avLst/>
          </a:prstGeom>
          <a:noFill/>
        </p:spPr>
        <p:txBody>
          <a:bodyPr wrap="square" rtlCol="0">
            <a:spAutoFit/>
          </a:bodyPr>
          <a:lstStyle/>
          <a:p>
            <a:pPr algn="ctr"/>
            <a:r>
              <a:rPr kumimoji="1" lang="en-US" altLang="ja-JP" dirty="0">
                <a:ea typeface="MS UI Gothic" panose="020B0600070205080204" pitchFamily="34" charset="-128"/>
              </a:rPr>
              <a:t>RDMA Write</a:t>
            </a:r>
            <a:endParaRPr kumimoji="1" lang="ja-JP" altLang="en-US" dirty="0">
              <a:ea typeface="MS UI Gothic" panose="020B0600070205080204" pitchFamily="34" charset="-128"/>
            </a:endParaRPr>
          </a:p>
        </p:txBody>
      </p:sp>
      <p:sp>
        <p:nvSpPr>
          <p:cNvPr id="46" name="左矢印 45">
            <a:extLst>
              <a:ext uri="{FF2B5EF4-FFF2-40B4-BE49-F238E27FC236}">
                <a16:creationId xmlns:a16="http://schemas.microsoft.com/office/drawing/2014/main" id="{BAA03162-FF9F-8744-9C9F-77028F475F35}"/>
              </a:ext>
            </a:extLst>
          </p:cNvPr>
          <p:cNvSpPr/>
          <p:nvPr/>
        </p:nvSpPr>
        <p:spPr>
          <a:xfrm>
            <a:off x="4167301" y="5336927"/>
            <a:ext cx="2252518" cy="265921"/>
          </a:xfrm>
          <a:prstGeom prst="leftArrow">
            <a:avLst>
              <a:gd name="adj1" fmla="val 42252"/>
              <a:gd name="adj2" fmla="val 91284"/>
            </a:avLst>
          </a:prstGeom>
          <a:solidFill>
            <a:srgbClr val="FF00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ea typeface="MS UI Gothic" panose="020B0600070205080204" pitchFamily="34" charset="-128"/>
            </a:endParaRPr>
          </a:p>
        </p:txBody>
      </p:sp>
      <p:sp>
        <p:nvSpPr>
          <p:cNvPr id="48" name="左矢印 47">
            <a:extLst>
              <a:ext uri="{FF2B5EF4-FFF2-40B4-BE49-F238E27FC236}">
                <a16:creationId xmlns:a16="http://schemas.microsoft.com/office/drawing/2014/main" id="{CB70B88C-B9B5-5641-80E4-11478713A8B0}"/>
              </a:ext>
            </a:extLst>
          </p:cNvPr>
          <p:cNvSpPr/>
          <p:nvPr/>
        </p:nvSpPr>
        <p:spPr>
          <a:xfrm flipH="1">
            <a:off x="4167301" y="5313635"/>
            <a:ext cx="2252515" cy="298185"/>
          </a:xfrm>
          <a:prstGeom prst="leftArrow">
            <a:avLst>
              <a:gd name="adj1" fmla="val 42252"/>
              <a:gd name="adj2" fmla="val 91284"/>
            </a:avLst>
          </a:prstGeom>
          <a:solidFill>
            <a:srgbClr val="FF00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ea typeface="MS UI Gothic" panose="020B0600070205080204" pitchFamily="34" charset="-128"/>
            </a:endParaRPr>
          </a:p>
        </p:txBody>
      </p:sp>
      <p:sp>
        <p:nvSpPr>
          <p:cNvPr id="49" name="TextBox 4">
            <a:extLst>
              <a:ext uri="{FF2B5EF4-FFF2-40B4-BE49-F238E27FC236}">
                <a16:creationId xmlns:a16="http://schemas.microsoft.com/office/drawing/2014/main" id="{383740CA-AAFB-284A-ABD7-98AA071E9A28}"/>
              </a:ext>
            </a:extLst>
          </p:cNvPr>
          <p:cNvSpPr txBox="1"/>
          <p:nvPr/>
        </p:nvSpPr>
        <p:spPr>
          <a:xfrm>
            <a:off x="5201907" y="5690584"/>
            <a:ext cx="897908" cy="646331"/>
          </a:xfrm>
          <a:prstGeom prst="rect">
            <a:avLst/>
          </a:prstGeom>
          <a:noFill/>
        </p:spPr>
        <p:txBody>
          <a:bodyPr wrap="square" rtlCol="0">
            <a:spAutoFit/>
          </a:bodyPr>
          <a:lstStyle/>
          <a:p>
            <a:pPr algn="ctr"/>
            <a:r>
              <a:rPr kumimoji="1" lang="en-US" altLang="ja-JP" dirty="0">
                <a:ea typeface="MS UI Gothic" panose="020B0600070205080204" pitchFamily="34" charset="-128"/>
              </a:rPr>
              <a:t>RDMA Read</a:t>
            </a:r>
            <a:endParaRPr kumimoji="1" lang="ja-JP" altLang="en-US" dirty="0">
              <a:ea typeface="MS UI Gothic" panose="020B0600070205080204" pitchFamily="34" charset="-128"/>
            </a:endParaRPr>
          </a:p>
        </p:txBody>
      </p:sp>
      <p:pic>
        <p:nvPicPr>
          <p:cNvPr id="50" name="図 5">
            <a:extLst>
              <a:ext uri="{FF2B5EF4-FFF2-40B4-BE49-F238E27FC236}">
                <a16:creationId xmlns:a16="http://schemas.microsoft.com/office/drawing/2014/main" id="{306CFAAC-E23F-5F4B-AF1F-2C269AB74F63}"/>
              </a:ext>
            </a:extLst>
          </p:cNvPr>
          <p:cNvPicPr>
            <a:picLocks noChangeAspect="1"/>
          </p:cNvPicPr>
          <p:nvPr/>
        </p:nvPicPr>
        <p:blipFill>
          <a:blip r:embed="rId4"/>
          <a:stretch>
            <a:fillRect/>
          </a:stretch>
        </p:blipFill>
        <p:spPr>
          <a:xfrm>
            <a:off x="3441182" y="5538716"/>
            <a:ext cx="1592195" cy="1503297"/>
          </a:xfrm>
          <a:prstGeom prst="rect">
            <a:avLst/>
          </a:prstGeom>
        </p:spPr>
      </p:pic>
      <p:sp>
        <p:nvSpPr>
          <p:cNvPr id="51" name="爆発 1 4">
            <a:extLst>
              <a:ext uri="{FF2B5EF4-FFF2-40B4-BE49-F238E27FC236}">
                <a16:creationId xmlns:a16="http://schemas.microsoft.com/office/drawing/2014/main" id="{066E0994-F100-4345-99D2-816BAA07294E}"/>
              </a:ext>
            </a:extLst>
          </p:cNvPr>
          <p:cNvSpPr>
            <a:spLocks noChangeAspect="1"/>
          </p:cNvSpPr>
          <p:nvPr/>
        </p:nvSpPr>
        <p:spPr>
          <a:xfrm>
            <a:off x="581599" y="4448115"/>
            <a:ext cx="1353546" cy="757094"/>
          </a:xfrm>
          <a:prstGeom prst="irregularSeal1">
            <a:avLst/>
          </a:prstGeom>
          <a:solidFill>
            <a:srgbClr val="FF0000"/>
          </a:solidFill>
          <a:ln w="19050">
            <a:solidFill>
              <a:schemeClr val="tx1"/>
            </a:solidFill>
          </a:ln>
        </p:spPr>
        <p:style>
          <a:lnRef idx="1">
            <a:schemeClr val="accent1"/>
          </a:lnRef>
          <a:fillRef idx="2">
            <a:schemeClr val="accent1"/>
          </a:fillRef>
          <a:effectRef idx="1">
            <a:schemeClr val="accent1"/>
          </a:effectRef>
          <a:fontRef idx="minor">
            <a:schemeClr val="dk1"/>
          </a:fontRef>
        </p:style>
        <p:txBody>
          <a:bodyPr rtlCol="0" anchor="ctr"/>
          <a:lstStyle/>
          <a:p>
            <a:pPr algn="ctr"/>
            <a:r>
              <a:rPr lang="ja-JP" altLang="en-US" sz="2100">
                <a:ea typeface="MS UI Gothic" panose="020B0600070205080204" pitchFamily="34" charset="-128"/>
              </a:rPr>
              <a:t>障害</a:t>
            </a:r>
            <a:endParaRPr kumimoji="1" lang="ja-JP" altLang="en-US" sz="2100" dirty="0">
              <a:ea typeface="MS UI Gothic" panose="020B0600070205080204" pitchFamily="34" charset="-128"/>
            </a:endParaRPr>
          </a:p>
        </p:txBody>
      </p:sp>
      <p:sp>
        <p:nvSpPr>
          <p:cNvPr id="52" name="角丸四角形 51">
            <a:extLst>
              <a:ext uri="{FF2B5EF4-FFF2-40B4-BE49-F238E27FC236}">
                <a16:creationId xmlns:a16="http://schemas.microsoft.com/office/drawing/2014/main" id="{32DE1C88-352F-B548-8CA3-04FB609E2568}"/>
              </a:ext>
            </a:extLst>
          </p:cNvPr>
          <p:cNvSpPr/>
          <p:nvPr/>
        </p:nvSpPr>
        <p:spPr>
          <a:xfrm>
            <a:off x="6794942" y="5940098"/>
            <a:ext cx="720000" cy="360000"/>
          </a:xfrm>
          <a:prstGeom prst="roundRect">
            <a:avLst/>
          </a:prstGeom>
          <a:solidFill>
            <a:srgbClr val="00B0F0"/>
          </a:solidFill>
          <a:ln w="19050">
            <a:solidFill>
              <a:schemeClr val="tx1"/>
            </a:solidFill>
          </a:ln>
        </p:spPr>
        <p:style>
          <a:lnRef idx="1">
            <a:schemeClr val="accent1"/>
          </a:lnRef>
          <a:fillRef idx="2">
            <a:schemeClr val="accent1"/>
          </a:fillRef>
          <a:effectRef idx="1">
            <a:schemeClr val="accent1"/>
          </a:effectRef>
          <a:fontRef idx="minor">
            <a:schemeClr val="dk1"/>
          </a:fontRef>
        </p:style>
        <p:txBody>
          <a:bodyPr rtlCol="0" anchor="ctr"/>
          <a:lstStyle/>
          <a:p>
            <a:pPr algn="ctr"/>
            <a:r>
              <a:rPr kumimoji="1" lang="ja-JP" altLang="en-US">
                <a:ea typeface="MS UI Gothic" panose="020B0600070205080204" pitchFamily="34" charset="-128"/>
              </a:rPr>
              <a:t>信号</a:t>
            </a:r>
            <a:endParaRPr kumimoji="1" lang="ja-JP" altLang="en-US" dirty="0">
              <a:ea typeface="MS UI Gothic" panose="020B0600070205080204" pitchFamily="34" charset="-128"/>
            </a:endParaRPr>
          </a:p>
        </p:txBody>
      </p:sp>
    </p:spTree>
    <p:extLst>
      <p:ext uri="{BB962C8B-B14F-4D97-AF65-F5344CB8AC3E}">
        <p14:creationId xmlns:p14="http://schemas.microsoft.com/office/powerpoint/2010/main" val="10399335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wipe(down)">
                                      <p:cBhvr>
                                        <p:cTn id="7" dur="500"/>
                                        <p:tgtEl>
                                          <p:spTgt spid="51"/>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45"/>
                                        </p:tgtEl>
                                        <p:attrNameLst>
                                          <p:attrName>style.visibility</p:attrName>
                                        </p:attrNameLst>
                                      </p:cBhvr>
                                      <p:to>
                                        <p:strVal val="visible"/>
                                      </p:to>
                                    </p:set>
                                    <p:animEffect transition="in" filter="wipe(down)">
                                      <p:cBhvr>
                                        <p:cTn id="12" dur="500"/>
                                        <p:tgtEl>
                                          <p:spTgt spid="45"/>
                                        </p:tgtEl>
                                      </p:cBhvr>
                                    </p:animEffect>
                                  </p:childTnLst>
                                </p:cTn>
                              </p:par>
                              <p:par>
                                <p:cTn id="13" presetID="22" presetClass="entr" presetSubtype="4" fill="hold" grpId="0" nodeType="withEffect">
                                  <p:stCondLst>
                                    <p:cond delay="0"/>
                                  </p:stCondLst>
                                  <p:childTnLst>
                                    <p:set>
                                      <p:cBhvr>
                                        <p:cTn id="14" dur="1" fill="hold">
                                          <p:stCondLst>
                                            <p:cond delay="0"/>
                                          </p:stCondLst>
                                        </p:cTn>
                                        <p:tgtEl>
                                          <p:spTgt spid="46"/>
                                        </p:tgtEl>
                                        <p:attrNameLst>
                                          <p:attrName>style.visibility</p:attrName>
                                        </p:attrNameLst>
                                      </p:cBhvr>
                                      <p:to>
                                        <p:strVal val="visible"/>
                                      </p:to>
                                    </p:set>
                                    <p:animEffect transition="in" filter="wipe(down)">
                                      <p:cBhvr>
                                        <p:cTn id="15" dur="500"/>
                                        <p:tgtEl>
                                          <p:spTgt spid="46"/>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52"/>
                                        </p:tgtEl>
                                        <p:attrNameLst>
                                          <p:attrName>style.visibility</p:attrName>
                                        </p:attrNameLst>
                                      </p:cBhvr>
                                      <p:to>
                                        <p:strVal val="visible"/>
                                      </p:to>
                                    </p:set>
                                    <p:animEffect transition="in" filter="wipe(down)">
                                      <p:cBhvr>
                                        <p:cTn id="18" dur="500"/>
                                        <p:tgtEl>
                                          <p:spTgt spid="52"/>
                                        </p:tgtEl>
                                      </p:cBhvr>
                                    </p:animEffect>
                                  </p:childTnLst>
                                </p:cTn>
                              </p:par>
                            </p:childTnLst>
                          </p:cTn>
                        </p:par>
                      </p:childTnLst>
                    </p:cTn>
                  </p:par>
                  <p:par>
                    <p:cTn id="19" fill="hold">
                      <p:stCondLst>
                        <p:cond delay="indefinite"/>
                      </p:stCondLst>
                      <p:childTnLst>
                        <p:par>
                          <p:cTn id="20" fill="hold">
                            <p:stCondLst>
                              <p:cond delay="0"/>
                            </p:stCondLst>
                            <p:childTnLst>
                              <p:par>
                                <p:cTn id="21" presetID="0" presetClass="path" presetSubtype="0" accel="50000" decel="50000" fill="hold" grpId="1" nodeType="clickEffect">
                                  <p:stCondLst>
                                    <p:cond delay="0"/>
                                  </p:stCondLst>
                                  <p:childTnLst>
                                    <p:animMotion origin="layout" path="M 4.72222E-6 -1.11111E-6 C -0.05452 0.07176 -0.10903 0.14375 -0.17014 0.12778 C -0.23125 0.11158 -0.29896 0.00764 -0.36667 -0.0963 " pathEditMode="relative" rAng="0" ptsTypes="AAA">
                                      <p:cBhvr>
                                        <p:cTn id="22" dur="2000" fill="hold"/>
                                        <p:tgtEl>
                                          <p:spTgt spid="52"/>
                                        </p:tgtEl>
                                        <p:attrNameLst>
                                          <p:attrName>ppt_x</p:attrName>
                                          <p:attrName>ppt_y</p:attrName>
                                        </p:attrNameLst>
                                      </p:cBhvr>
                                      <p:rCtr x="-18333" y="1667"/>
                                    </p:animMotion>
                                  </p:childTnLst>
                                </p:cTn>
                              </p:par>
                            </p:childTnLst>
                          </p:cTn>
                        </p:par>
                        <p:par>
                          <p:cTn id="23" fill="hold">
                            <p:stCondLst>
                              <p:cond delay="2000"/>
                            </p:stCondLst>
                            <p:childTnLst>
                              <p:par>
                                <p:cTn id="24" presetID="0" presetClass="path" presetSubtype="0" accel="50000" decel="50000" fill="hold" grpId="3" nodeType="afterEffect">
                                  <p:stCondLst>
                                    <p:cond delay="0"/>
                                  </p:stCondLst>
                                  <p:childTnLst>
                                    <p:animMotion origin="layout" path="M -0.36667 -0.0963 C -0.4 -0.01458 -0.43316 0.06736 -0.46945 0.08611 C -0.50591 0.10463 -0.54532 0.06019 -0.58473 0.01574 " pathEditMode="relative" rAng="0" ptsTypes="AAA">
                                      <p:cBhvr>
                                        <p:cTn id="25" dur="2000" fill="hold"/>
                                        <p:tgtEl>
                                          <p:spTgt spid="52"/>
                                        </p:tgtEl>
                                        <p:attrNameLst>
                                          <p:attrName>ppt_x</p:attrName>
                                          <p:attrName>ppt_y</p:attrName>
                                        </p:attrNameLst>
                                      </p:cBhvr>
                                      <p:rCtr x="-10903" y="9329"/>
                                    </p:animMotion>
                                  </p:childTnLst>
                                </p:cTn>
                              </p:par>
                            </p:childTnLst>
                          </p:cTn>
                        </p:par>
                        <p:par>
                          <p:cTn id="26" fill="hold">
                            <p:stCondLst>
                              <p:cond delay="4000"/>
                            </p:stCondLst>
                            <p:childTnLst>
                              <p:par>
                                <p:cTn id="27" presetID="22" presetClass="exit" presetSubtype="4" fill="hold" grpId="2" nodeType="afterEffect">
                                  <p:stCondLst>
                                    <p:cond delay="0"/>
                                  </p:stCondLst>
                                  <p:childTnLst>
                                    <p:animEffect transition="out" filter="wipe(down)">
                                      <p:cBhvr>
                                        <p:cTn id="28" dur="500"/>
                                        <p:tgtEl>
                                          <p:spTgt spid="52"/>
                                        </p:tgtEl>
                                      </p:cBhvr>
                                    </p:animEffect>
                                    <p:set>
                                      <p:cBhvr>
                                        <p:cTn id="29" dur="1" fill="hold">
                                          <p:stCondLst>
                                            <p:cond delay="499"/>
                                          </p:stCondLst>
                                        </p:cTn>
                                        <p:tgtEl>
                                          <p:spTgt spid="52"/>
                                        </p:tgtEl>
                                        <p:attrNameLst>
                                          <p:attrName>style.visibility</p:attrName>
                                        </p:attrNameLst>
                                      </p:cBhvr>
                                      <p:to>
                                        <p:strVal val="hidden"/>
                                      </p:to>
                                    </p:set>
                                  </p:childTnLst>
                                </p:cTn>
                              </p:par>
                            </p:childTnLst>
                          </p:cTn>
                        </p:par>
                      </p:childTnLst>
                    </p:cTn>
                  </p:par>
                  <p:par>
                    <p:cTn id="30" fill="hold">
                      <p:stCondLst>
                        <p:cond delay="indefinite"/>
                      </p:stCondLst>
                      <p:childTnLst>
                        <p:par>
                          <p:cTn id="31" fill="hold">
                            <p:stCondLst>
                              <p:cond delay="0"/>
                            </p:stCondLst>
                            <p:childTnLst>
                              <p:par>
                                <p:cTn id="32" presetID="22" presetClass="exit" presetSubtype="4" fill="hold" grpId="1" nodeType="clickEffect">
                                  <p:stCondLst>
                                    <p:cond delay="0"/>
                                  </p:stCondLst>
                                  <p:childTnLst>
                                    <p:animEffect transition="out" filter="wipe(down)">
                                      <p:cBhvr>
                                        <p:cTn id="33" dur="500"/>
                                        <p:tgtEl>
                                          <p:spTgt spid="45"/>
                                        </p:tgtEl>
                                      </p:cBhvr>
                                    </p:animEffect>
                                    <p:set>
                                      <p:cBhvr>
                                        <p:cTn id="34" dur="1" fill="hold">
                                          <p:stCondLst>
                                            <p:cond delay="499"/>
                                          </p:stCondLst>
                                        </p:cTn>
                                        <p:tgtEl>
                                          <p:spTgt spid="45"/>
                                        </p:tgtEl>
                                        <p:attrNameLst>
                                          <p:attrName>style.visibility</p:attrName>
                                        </p:attrNameLst>
                                      </p:cBhvr>
                                      <p:to>
                                        <p:strVal val="hidden"/>
                                      </p:to>
                                    </p:set>
                                  </p:childTnLst>
                                </p:cTn>
                              </p:par>
                              <p:par>
                                <p:cTn id="35" presetID="22" presetClass="exit" presetSubtype="4" fill="hold" grpId="1" nodeType="withEffect">
                                  <p:stCondLst>
                                    <p:cond delay="0"/>
                                  </p:stCondLst>
                                  <p:childTnLst>
                                    <p:animEffect transition="out" filter="wipe(down)">
                                      <p:cBhvr>
                                        <p:cTn id="36" dur="500"/>
                                        <p:tgtEl>
                                          <p:spTgt spid="46"/>
                                        </p:tgtEl>
                                      </p:cBhvr>
                                    </p:animEffect>
                                    <p:set>
                                      <p:cBhvr>
                                        <p:cTn id="37" dur="1" fill="hold">
                                          <p:stCondLst>
                                            <p:cond delay="499"/>
                                          </p:stCondLst>
                                        </p:cTn>
                                        <p:tgtEl>
                                          <p:spTgt spid="46"/>
                                        </p:tgtEl>
                                        <p:attrNameLst>
                                          <p:attrName>style.visibility</p:attrName>
                                        </p:attrNameLst>
                                      </p:cBhvr>
                                      <p:to>
                                        <p:strVal val="hidden"/>
                                      </p:to>
                                    </p:se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grpId="0" nodeType="clickEffect">
                                  <p:stCondLst>
                                    <p:cond delay="0"/>
                                  </p:stCondLst>
                                  <p:childTnLst>
                                    <p:set>
                                      <p:cBhvr>
                                        <p:cTn id="41" dur="1" fill="hold">
                                          <p:stCondLst>
                                            <p:cond delay="0"/>
                                          </p:stCondLst>
                                        </p:cTn>
                                        <p:tgtEl>
                                          <p:spTgt spid="49"/>
                                        </p:tgtEl>
                                        <p:attrNameLst>
                                          <p:attrName>style.visibility</p:attrName>
                                        </p:attrNameLst>
                                      </p:cBhvr>
                                      <p:to>
                                        <p:strVal val="visible"/>
                                      </p:to>
                                    </p:set>
                                    <p:animEffect transition="in" filter="wipe(down)">
                                      <p:cBhvr>
                                        <p:cTn id="42" dur="500"/>
                                        <p:tgtEl>
                                          <p:spTgt spid="49"/>
                                        </p:tgtEl>
                                      </p:cBhvr>
                                    </p:animEffect>
                                  </p:childTnLst>
                                </p:cTn>
                              </p:par>
                              <p:par>
                                <p:cTn id="43" presetID="22" presetClass="entr" presetSubtype="4" fill="hold" grpId="0" nodeType="withEffect">
                                  <p:stCondLst>
                                    <p:cond delay="0"/>
                                  </p:stCondLst>
                                  <p:childTnLst>
                                    <p:set>
                                      <p:cBhvr>
                                        <p:cTn id="44" dur="1" fill="hold">
                                          <p:stCondLst>
                                            <p:cond delay="0"/>
                                          </p:stCondLst>
                                        </p:cTn>
                                        <p:tgtEl>
                                          <p:spTgt spid="48"/>
                                        </p:tgtEl>
                                        <p:attrNameLst>
                                          <p:attrName>style.visibility</p:attrName>
                                        </p:attrNameLst>
                                      </p:cBhvr>
                                      <p:to>
                                        <p:strVal val="visible"/>
                                      </p:to>
                                    </p:set>
                                    <p:animEffect transition="in" filter="wipe(down)">
                                      <p:cBhvr>
                                        <p:cTn id="45" dur="500"/>
                                        <p:tgtEl>
                                          <p:spTgt spid="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p:bldP spid="45" grpId="1"/>
      <p:bldP spid="46" grpId="0" animBg="1"/>
      <p:bldP spid="46" grpId="1" animBg="1"/>
      <p:bldP spid="48" grpId="0" animBg="1"/>
      <p:bldP spid="49" grpId="0"/>
      <p:bldP spid="51" grpId="0" animBg="1"/>
      <p:bldP spid="52" grpId="0" animBg="1"/>
      <p:bldP spid="52" grpId="1" animBg="1"/>
      <p:bldP spid="52" grpId="2" animBg="1"/>
      <p:bldP spid="52" grpId="3"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t>実験</a:t>
            </a:r>
            <a:endParaRPr kumimoji="1" lang="ja-JP" altLang="en-US" dirty="0"/>
          </a:p>
        </p:txBody>
      </p:sp>
      <p:sp>
        <p:nvSpPr>
          <p:cNvPr id="3" name="コンテンツ プレースホルダー 2"/>
          <p:cNvSpPr>
            <a:spLocks noGrp="1"/>
          </p:cNvSpPr>
          <p:nvPr>
            <p:ph idx="1"/>
          </p:nvPr>
        </p:nvSpPr>
        <p:spPr/>
        <p:txBody>
          <a:bodyPr/>
          <a:lstStyle/>
          <a:p>
            <a:r>
              <a:rPr lang="en-US" altLang="ja-JP" dirty="0"/>
              <a:t>GRASS</a:t>
            </a:r>
            <a:r>
              <a:rPr lang="ja-JP" altLang="en-US"/>
              <a:t>の有用性を確かめるための実験を行った</a:t>
            </a:r>
            <a:endParaRPr lang="en-US" altLang="ja-JP" dirty="0"/>
          </a:p>
          <a:p>
            <a:pPr lvl="1"/>
            <a:r>
              <a:rPr lang="en-US" altLang="ja-JP" dirty="0"/>
              <a:t>OS</a:t>
            </a:r>
            <a:r>
              <a:rPr lang="ja-JP" altLang="en-US"/>
              <a:t>カーネルの障害検知</a:t>
            </a:r>
            <a:endParaRPr lang="en-US" altLang="ja-JP" dirty="0"/>
          </a:p>
          <a:p>
            <a:pPr lvl="1"/>
            <a:r>
              <a:rPr lang="ja-JP" altLang="en-US"/>
              <a:t>従来の障害検知手法との比較</a:t>
            </a:r>
            <a:endParaRPr lang="en-US" altLang="ja-JP" dirty="0"/>
          </a:p>
          <a:p>
            <a:pPr lvl="1"/>
            <a:r>
              <a:rPr lang="ja-JP" altLang="en-US"/>
              <a:t>障害の原因の取得性能</a:t>
            </a:r>
            <a:endParaRPr lang="en-US" altLang="ja-JP" dirty="0"/>
          </a:p>
          <a:p>
            <a:pPr lvl="1"/>
            <a:r>
              <a:rPr lang="en-US" altLang="ja-JP" dirty="0"/>
              <a:t>OS</a:t>
            </a:r>
            <a:r>
              <a:rPr lang="ja-JP" altLang="en-US"/>
              <a:t>監視システムの障害の検知</a:t>
            </a:r>
            <a:endParaRPr lang="en-US" altLang="ja-JP" dirty="0"/>
          </a:p>
          <a:p>
            <a:pPr lvl="1"/>
            <a:endParaRPr lang="en-US" altLang="ja-JP" dirty="0"/>
          </a:p>
          <a:p>
            <a:pPr lvl="1"/>
            <a:endParaRPr lang="en-US" altLang="ja-JP" dirty="0"/>
          </a:p>
        </p:txBody>
      </p:sp>
      <p:sp>
        <p:nvSpPr>
          <p:cNvPr id="4" name="スライド番号プレースホルダー 3"/>
          <p:cNvSpPr>
            <a:spLocks noGrp="1"/>
          </p:cNvSpPr>
          <p:nvPr>
            <p:ph type="sldNum" sz="quarter" idx="12"/>
          </p:nvPr>
        </p:nvSpPr>
        <p:spPr/>
        <p:txBody>
          <a:bodyPr/>
          <a:lstStyle/>
          <a:p>
            <a:fld id="{D57F1E4F-1CFF-5643-939E-217C01CDF565}" type="slidenum">
              <a:rPr lang="en-US" smtClean="0"/>
              <a:pPr/>
              <a:t>15</a:t>
            </a:fld>
            <a:endParaRPr lang="en-US" dirty="0"/>
          </a:p>
        </p:txBody>
      </p:sp>
      <p:graphicFrame>
        <p:nvGraphicFramePr>
          <p:cNvPr id="6" name="表 5"/>
          <p:cNvGraphicFramePr>
            <a:graphicFrameLocks noGrp="1"/>
          </p:cNvGraphicFramePr>
          <p:nvPr>
            <p:extLst>
              <p:ext uri="{D42A27DB-BD31-4B8C-83A1-F6EECF244321}">
                <p14:modId xmlns:p14="http://schemas.microsoft.com/office/powerpoint/2010/main" val="124983752"/>
              </p:ext>
            </p:extLst>
          </p:nvPr>
        </p:nvGraphicFramePr>
        <p:xfrm>
          <a:off x="1405553" y="4021179"/>
          <a:ext cx="6332895" cy="2649220"/>
        </p:xfrm>
        <a:graphic>
          <a:graphicData uri="http://schemas.openxmlformats.org/drawingml/2006/table">
            <a:tbl>
              <a:tblPr/>
              <a:tblGrid>
                <a:gridCol w="1605061">
                  <a:extLst>
                    <a:ext uri="{9D8B030D-6E8A-4147-A177-3AD203B41FA5}">
                      <a16:colId xmlns:a16="http://schemas.microsoft.com/office/drawing/2014/main" val="20000"/>
                    </a:ext>
                  </a:extLst>
                </a:gridCol>
                <a:gridCol w="2363917">
                  <a:extLst>
                    <a:ext uri="{9D8B030D-6E8A-4147-A177-3AD203B41FA5}">
                      <a16:colId xmlns:a16="http://schemas.microsoft.com/office/drawing/2014/main" val="20001"/>
                    </a:ext>
                  </a:extLst>
                </a:gridCol>
                <a:gridCol w="2363917">
                  <a:extLst>
                    <a:ext uri="{9D8B030D-6E8A-4147-A177-3AD203B41FA5}">
                      <a16:colId xmlns:a16="http://schemas.microsoft.com/office/drawing/2014/main" val="939204010"/>
                    </a:ext>
                  </a:extLst>
                </a:gridCol>
              </a:tblGrid>
              <a:tr h="356156">
                <a:tc>
                  <a:txBody>
                    <a:bodyPr/>
                    <a:lstStyle/>
                    <a:p>
                      <a:pPr algn="ctr" fontAlgn="ctr"/>
                      <a:r>
                        <a:rPr lang="ja-JP" altLang="en-US" sz="1400" b="0" i="0" u="none" strike="noStrike">
                          <a:solidFill>
                            <a:schemeClr val="tx1"/>
                          </a:solidFill>
                          <a:effectLst/>
                          <a:latin typeface="MS UI Gothic" panose="020B0600070205080204" pitchFamily="34" charset="-128"/>
                          <a:ea typeface="MS UI Gothic" panose="020B0600070205080204" pitchFamily="34" charset="-128"/>
                        </a:rPr>
                        <a:t>　</a:t>
                      </a:r>
                    </a:p>
                  </a:txBody>
                  <a:tcPr marL="12700" marR="12700" marT="1270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ja-JP" altLang="en-US" sz="2400" b="0" i="0" u="none" strike="noStrike" dirty="0">
                          <a:solidFill>
                            <a:schemeClr val="tx1"/>
                          </a:solidFill>
                          <a:effectLst/>
                          <a:latin typeface="MS UI Gothic" panose="020B0600070205080204" pitchFamily="34" charset="-128"/>
                          <a:ea typeface="MS UI Gothic" panose="020B0600070205080204" pitchFamily="34" charset="-128"/>
                        </a:rPr>
                        <a:t>監視対象ホスト</a:t>
                      </a:r>
                    </a:p>
                  </a:txBody>
                  <a:tcPr marL="12700" marR="12700" marT="1270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ja-JP" altLang="en-US" sz="2400" b="0" i="0" u="none" strike="noStrike">
                          <a:solidFill>
                            <a:schemeClr val="tx1"/>
                          </a:solidFill>
                          <a:effectLst/>
                          <a:latin typeface="MS UI Gothic" panose="020B0600070205080204" pitchFamily="34" charset="-128"/>
                          <a:ea typeface="MS UI Gothic" panose="020B0600070205080204" pitchFamily="34" charset="-128"/>
                        </a:rPr>
                        <a:t>リモートホスト</a:t>
                      </a:r>
                      <a:endParaRPr kumimoji="1" lang="ja-JP" altLang="en-US"/>
                    </a:p>
                  </a:txBody>
                  <a:tcPr marL="12700" marR="12700" marT="1270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356156">
                <a:tc>
                  <a:txBody>
                    <a:bodyPr/>
                    <a:lstStyle/>
                    <a:p>
                      <a:pPr algn="ctr" fontAlgn="ctr"/>
                      <a:r>
                        <a:rPr lang="en-US" sz="2400" b="0" i="0" u="none" strike="noStrike" dirty="0">
                          <a:solidFill>
                            <a:schemeClr val="tx1"/>
                          </a:solidFill>
                          <a:effectLst/>
                          <a:latin typeface="+mn-lt"/>
                          <a:ea typeface="+mn-ea"/>
                        </a:rPr>
                        <a:t>OS</a:t>
                      </a:r>
                    </a:p>
                  </a:txBody>
                  <a:tcPr marL="12700" marR="12700" marT="1270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fr-FR" sz="1600" b="0" i="0" u="none" strike="noStrike" dirty="0">
                          <a:solidFill>
                            <a:schemeClr val="tx1"/>
                          </a:solidFill>
                          <a:effectLst/>
                          <a:latin typeface="+mn-lt"/>
                          <a:ea typeface="+mn-ea"/>
                        </a:rPr>
                        <a:t>Linux 4.4.64</a:t>
                      </a:r>
                    </a:p>
                  </a:txBody>
                  <a:tcPr marL="12700" marR="12700" marT="1270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fr-FR" sz="1600" b="0" i="0" u="none" strike="noStrike" dirty="0">
                          <a:solidFill>
                            <a:schemeClr val="tx1"/>
                          </a:solidFill>
                          <a:effectLst/>
                          <a:latin typeface="+mn-lt"/>
                          <a:ea typeface="+mn-ea"/>
                        </a:rPr>
                        <a:t>Linux 4.10.0</a:t>
                      </a:r>
                      <a:endParaRPr kumimoji="1" lang="ja-JP" altLang="en-US" b="0" i="0">
                        <a:ea typeface="MS UI Gothic" panose="020B0600070205080204" pitchFamily="34" charset="-128"/>
                      </a:endParaRPr>
                    </a:p>
                  </a:txBody>
                  <a:tcPr marL="12700" marR="12700" marT="1270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356156">
                <a:tc>
                  <a:txBody>
                    <a:bodyPr/>
                    <a:lstStyle/>
                    <a:p>
                      <a:pPr algn="ctr" fontAlgn="ctr"/>
                      <a:r>
                        <a:rPr lang="en-US" sz="2400" b="0" i="0" u="none" strike="noStrike" dirty="0">
                          <a:solidFill>
                            <a:schemeClr val="tx1"/>
                          </a:solidFill>
                          <a:effectLst/>
                          <a:latin typeface="+mn-lt"/>
                          <a:ea typeface="+mn-ea"/>
                        </a:rPr>
                        <a:t>CPU</a:t>
                      </a:r>
                    </a:p>
                  </a:txBody>
                  <a:tcPr marL="12700" marR="12700" marT="1270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it-IT" sz="1600" b="0" i="0" u="none" strike="noStrike" dirty="0">
                          <a:solidFill>
                            <a:schemeClr val="tx1"/>
                          </a:solidFill>
                          <a:effectLst/>
                          <a:latin typeface="+mn-lt"/>
                          <a:ea typeface="+mn-ea"/>
                        </a:rPr>
                        <a:t>Intel </a:t>
                      </a:r>
                      <a:r>
                        <a:rPr lang="it-IT" sz="1600" b="0" i="0" u="none" strike="noStrike" dirty="0" err="1">
                          <a:solidFill>
                            <a:schemeClr val="tx1"/>
                          </a:solidFill>
                          <a:effectLst/>
                          <a:latin typeface="+mn-lt"/>
                          <a:ea typeface="+mn-ea"/>
                        </a:rPr>
                        <a:t>Xeon</a:t>
                      </a:r>
                      <a:r>
                        <a:rPr lang="it-IT" sz="1600" b="0" i="0" u="none" strike="noStrike" dirty="0">
                          <a:solidFill>
                            <a:schemeClr val="tx1"/>
                          </a:solidFill>
                          <a:effectLst/>
                          <a:latin typeface="+mn-lt"/>
                          <a:ea typeface="+mn-ea"/>
                        </a:rPr>
                        <a:t> E5-1603 v4</a:t>
                      </a:r>
                    </a:p>
                  </a:txBody>
                  <a:tcPr marL="12700" marR="12700" marT="1270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it-IT" sz="1600" b="0" i="0" u="none" strike="noStrike" dirty="0">
                          <a:solidFill>
                            <a:schemeClr val="tx1"/>
                          </a:solidFill>
                          <a:effectLst/>
                          <a:latin typeface="+mn-lt"/>
                          <a:ea typeface="+mn-ea"/>
                        </a:rPr>
                        <a:t>Intel </a:t>
                      </a:r>
                      <a:r>
                        <a:rPr lang="it-IT" sz="1600" b="0" i="0" u="none" strike="noStrike" dirty="0" err="1">
                          <a:solidFill>
                            <a:schemeClr val="tx1"/>
                          </a:solidFill>
                          <a:effectLst/>
                          <a:latin typeface="+mn-lt"/>
                          <a:ea typeface="+mn-ea"/>
                        </a:rPr>
                        <a:t>Xeon</a:t>
                      </a:r>
                      <a:r>
                        <a:rPr lang="it-IT" sz="1600" b="0" i="0" u="none" strike="noStrike" dirty="0">
                          <a:solidFill>
                            <a:schemeClr val="tx1"/>
                          </a:solidFill>
                          <a:effectLst/>
                          <a:latin typeface="+mn-lt"/>
                          <a:ea typeface="+mn-ea"/>
                        </a:rPr>
                        <a:t> E3-1270 v3</a:t>
                      </a:r>
                      <a:endParaRPr kumimoji="1" lang="ja-JP" altLang="en-US" b="0" i="0">
                        <a:ea typeface="MS UI Gothic" panose="020B0600070205080204" pitchFamily="34" charset="-128"/>
                      </a:endParaRPr>
                    </a:p>
                  </a:txBody>
                  <a:tcPr marL="12700" marR="12700" marT="1270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r h="356156">
                <a:tc>
                  <a:txBody>
                    <a:bodyPr/>
                    <a:lstStyle/>
                    <a:p>
                      <a:pPr algn="ctr" fontAlgn="ctr"/>
                      <a:r>
                        <a:rPr lang="ja-JP" altLang="en-US" sz="2400" b="0" i="0" u="none" strike="noStrike" dirty="0">
                          <a:solidFill>
                            <a:schemeClr val="tx1"/>
                          </a:solidFill>
                          <a:effectLst/>
                          <a:latin typeface="+mn-lt"/>
                          <a:ea typeface="MS UI Gothic" panose="020B0600070205080204" pitchFamily="34" charset="-128"/>
                        </a:rPr>
                        <a:t>メモリ</a:t>
                      </a:r>
                    </a:p>
                  </a:txBody>
                  <a:tcPr marL="12700" marR="12700" marT="1270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altLang="ja-JP" sz="1600" b="0" i="0" u="none" strike="noStrike" dirty="0">
                          <a:solidFill>
                            <a:schemeClr val="tx1"/>
                          </a:solidFill>
                          <a:effectLst/>
                          <a:latin typeface="+mn-lt"/>
                          <a:ea typeface="MS UI Gothic" panose="020B0600070205080204" pitchFamily="34" charset="-128"/>
                        </a:rPr>
                        <a:t>DDR4-2400 8GB</a:t>
                      </a:r>
                    </a:p>
                  </a:txBody>
                  <a:tcPr marL="12700" marR="12700" marT="1270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altLang="ja-JP" sz="1600" b="0" i="0" u="none" strike="noStrike" dirty="0">
                          <a:solidFill>
                            <a:schemeClr val="tx1"/>
                          </a:solidFill>
                          <a:effectLst/>
                          <a:latin typeface="+mn-lt"/>
                          <a:ea typeface="MS UI Gothic" panose="020B0600070205080204" pitchFamily="34" charset="-128"/>
                        </a:rPr>
                        <a:t>DDR3-1600 8GB</a:t>
                      </a:r>
                    </a:p>
                  </a:txBody>
                  <a:tcPr marL="12700" marR="12700" marT="1270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3"/>
                  </a:ext>
                </a:extLst>
              </a:tr>
              <a:tr h="356156">
                <a:tc>
                  <a:txBody>
                    <a:bodyPr/>
                    <a:lstStyle/>
                    <a:p>
                      <a:pPr algn="ctr" fontAlgn="ctr"/>
                      <a:r>
                        <a:rPr lang="en-US" sz="2400" b="0" i="0" u="none" strike="noStrike" dirty="0">
                          <a:solidFill>
                            <a:schemeClr val="tx1"/>
                          </a:solidFill>
                          <a:effectLst/>
                          <a:latin typeface="+mn-lt"/>
                          <a:ea typeface="+mn-ea"/>
                        </a:rPr>
                        <a:t>GPU</a:t>
                      </a:r>
                    </a:p>
                  </a:txBody>
                  <a:tcPr marL="12700" marR="12700" marT="1270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1600" b="0" i="0" u="none" strike="noStrike" dirty="0">
                          <a:solidFill>
                            <a:schemeClr val="tx1"/>
                          </a:solidFill>
                          <a:effectLst/>
                          <a:latin typeface="+mn-lt"/>
                          <a:ea typeface="+mn-ea"/>
                        </a:rPr>
                        <a:t>NVIDIA </a:t>
                      </a:r>
                      <a:r>
                        <a:rPr lang="en-US" sz="1600" b="0" i="0" u="none" strike="noStrike" dirty="0" err="1">
                          <a:solidFill>
                            <a:schemeClr val="tx1"/>
                          </a:solidFill>
                          <a:effectLst/>
                          <a:latin typeface="+mn-lt"/>
                          <a:ea typeface="+mn-ea"/>
                        </a:rPr>
                        <a:t>Quadro</a:t>
                      </a:r>
                      <a:r>
                        <a:rPr lang="en-US" sz="1600" b="0" i="0" u="none" strike="noStrike" dirty="0">
                          <a:solidFill>
                            <a:schemeClr val="tx1"/>
                          </a:solidFill>
                          <a:effectLst/>
                          <a:latin typeface="+mn-lt"/>
                          <a:ea typeface="+mn-ea"/>
                        </a:rPr>
                        <a:t> M4000</a:t>
                      </a:r>
                    </a:p>
                  </a:txBody>
                  <a:tcPr marL="12700" marR="12700" marT="1270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ja-JP" altLang="en-US" sz="1600" b="0" i="0" u="none" strike="noStrike">
                          <a:solidFill>
                            <a:schemeClr val="tx1"/>
                          </a:solidFill>
                          <a:effectLst/>
                          <a:latin typeface="+mn-lt"/>
                          <a:ea typeface="MS UI Gothic" panose="020B0600070205080204" pitchFamily="34" charset="-128"/>
                        </a:rPr>
                        <a:t>　</a:t>
                      </a:r>
                      <a:endParaRPr kumimoji="1" lang="ja-JP" altLang="en-US"/>
                    </a:p>
                  </a:txBody>
                  <a:tcPr marL="12700" marR="12700" marT="1270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4"/>
                  </a:ext>
                </a:extLst>
              </a:tr>
              <a:tr h="356156">
                <a:tc>
                  <a:txBody>
                    <a:bodyPr/>
                    <a:lstStyle/>
                    <a:p>
                      <a:pPr algn="ctr" fontAlgn="ctr"/>
                      <a:r>
                        <a:rPr lang="en-US" sz="2400" b="0" i="0" u="none" strike="noStrike" dirty="0">
                          <a:solidFill>
                            <a:schemeClr val="tx1"/>
                          </a:solidFill>
                          <a:effectLst/>
                          <a:latin typeface="+mn-lt"/>
                          <a:ea typeface="+mn-ea"/>
                        </a:rPr>
                        <a:t>NIC</a:t>
                      </a:r>
                    </a:p>
                  </a:txBody>
                  <a:tcPr marL="12700" marR="12700" marT="1270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2">
                  <a:txBody>
                    <a:bodyPr/>
                    <a:lstStyle/>
                    <a:p>
                      <a:pPr algn="ctr" fontAlgn="ctr"/>
                      <a:r>
                        <a:rPr lang="en-US" sz="1600" b="0" i="0" u="none" strike="noStrike" dirty="0" err="1">
                          <a:solidFill>
                            <a:schemeClr val="tx1"/>
                          </a:solidFill>
                          <a:effectLst/>
                          <a:latin typeface="+mn-lt"/>
                          <a:ea typeface="+mn-ea"/>
                        </a:rPr>
                        <a:t>Mellanox</a:t>
                      </a:r>
                      <a:r>
                        <a:rPr lang="en-US" sz="1600" b="0" i="0" u="none" strike="noStrike" dirty="0">
                          <a:solidFill>
                            <a:schemeClr val="tx1"/>
                          </a:solidFill>
                          <a:effectLst/>
                          <a:latin typeface="+mn-lt"/>
                          <a:ea typeface="+mn-ea"/>
                        </a:rPr>
                        <a:t> ConnectX-4 </a:t>
                      </a:r>
                      <a:r>
                        <a:rPr lang="en-US" sz="1600" b="0" i="0" u="none" strike="noStrike" dirty="0" err="1">
                          <a:solidFill>
                            <a:schemeClr val="tx1"/>
                          </a:solidFill>
                          <a:effectLst/>
                          <a:latin typeface="+mn-lt"/>
                          <a:ea typeface="+mn-ea"/>
                        </a:rPr>
                        <a:t>VPI（RoCE</a:t>
                      </a:r>
                      <a:r>
                        <a:rPr lang="en-US" sz="1600" b="0" i="0" u="none" strike="noStrike" dirty="0">
                          <a:solidFill>
                            <a:schemeClr val="tx1"/>
                          </a:solidFill>
                          <a:effectLst/>
                          <a:latin typeface="+mn-lt"/>
                          <a:ea typeface="+mn-ea"/>
                        </a:rPr>
                        <a:t>）</a:t>
                      </a:r>
                    </a:p>
                  </a:txBody>
                  <a:tcPr marL="12700" marR="12700" marT="1270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kumimoji="1" lang="ja-JP" altLang="en-US"/>
                    </a:p>
                  </a:txBody>
                  <a:tcPr/>
                </a:tc>
                <a:extLst>
                  <a:ext uri="{0D108BD9-81ED-4DB2-BD59-A6C34878D82A}">
                    <a16:rowId xmlns:a16="http://schemas.microsoft.com/office/drawing/2014/main" val="10005"/>
                  </a:ext>
                </a:extLst>
              </a:tr>
              <a:tr h="356156">
                <a:tc>
                  <a:txBody>
                    <a:bodyPr/>
                    <a:lstStyle/>
                    <a:p>
                      <a:pPr algn="ctr" fontAlgn="ctr"/>
                      <a:r>
                        <a:rPr lang="ja-JP" altLang="en-US" sz="2400" b="0" i="0" u="none" strike="noStrike" dirty="0">
                          <a:solidFill>
                            <a:schemeClr val="tx1"/>
                          </a:solidFill>
                          <a:effectLst/>
                          <a:latin typeface="MS UI Gothic" panose="020B0600070205080204" pitchFamily="34" charset="-128"/>
                          <a:ea typeface="MS UI Gothic" panose="020B0600070205080204" pitchFamily="34" charset="-128"/>
                        </a:rPr>
                        <a:t>ネットワーク</a:t>
                      </a:r>
                    </a:p>
                  </a:txBody>
                  <a:tcPr marL="12700" marR="12700" marT="1270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2">
                  <a:txBody>
                    <a:bodyPr/>
                    <a:lstStyle/>
                    <a:p>
                      <a:pPr algn="ctr" rtl="0" fontAlgn="ctr"/>
                      <a:r>
                        <a:rPr lang="en-US" altLang="ja-JP" sz="1600" b="0" i="0" u="none" strike="noStrike" dirty="0">
                          <a:solidFill>
                            <a:schemeClr val="tx1"/>
                          </a:solidFill>
                          <a:effectLst/>
                          <a:latin typeface="+mn-lt"/>
                          <a:ea typeface="MS UI Gothic" panose="020B0600070205080204" pitchFamily="34" charset="-128"/>
                        </a:rPr>
                        <a:t>100</a:t>
                      </a:r>
                      <a:r>
                        <a:rPr lang="ja-JP" altLang="en-US" sz="1600" b="0" i="0" u="none" strike="noStrike" dirty="0">
                          <a:solidFill>
                            <a:schemeClr val="tx1"/>
                          </a:solidFill>
                          <a:effectLst/>
                          <a:latin typeface="MS UI Gothic" panose="020B0600070205080204" pitchFamily="34" charset="-128"/>
                          <a:ea typeface="MS UI Gothic" panose="020B0600070205080204" pitchFamily="34" charset="-128"/>
                        </a:rPr>
                        <a:t>ギガビットイーサネット</a:t>
                      </a:r>
                    </a:p>
                  </a:txBody>
                  <a:tcPr marL="12700" marR="12700" marT="1270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kumimoji="1" lang="ja-JP" altLang="en-US"/>
                    </a:p>
                  </a:txBody>
                  <a:tcPr/>
                </a:tc>
                <a:extLst>
                  <a:ext uri="{0D108BD9-81ED-4DB2-BD59-A6C34878D82A}">
                    <a16:rowId xmlns:a16="http://schemas.microsoft.com/office/drawing/2014/main" val="10006"/>
                  </a:ext>
                </a:extLst>
              </a:tr>
            </a:tbl>
          </a:graphicData>
        </a:graphic>
      </p:graphicFrame>
    </p:spTree>
    <p:extLst>
      <p:ext uri="{BB962C8B-B14F-4D97-AF65-F5344CB8AC3E}">
        <p14:creationId xmlns:p14="http://schemas.microsoft.com/office/powerpoint/2010/main" val="239128930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表 5">
            <a:extLst>
              <a:ext uri="{FF2B5EF4-FFF2-40B4-BE49-F238E27FC236}">
                <a16:creationId xmlns:a16="http://schemas.microsoft.com/office/drawing/2014/main" id="{04F90F81-5532-9249-91C9-9924B863D3F2}"/>
              </a:ext>
            </a:extLst>
          </p:cNvPr>
          <p:cNvGraphicFramePr>
            <a:graphicFrameLocks noGrp="1"/>
          </p:cNvGraphicFramePr>
          <p:nvPr>
            <p:extLst>
              <p:ext uri="{D42A27DB-BD31-4B8C-83A1-F6EECF244321}">
                <p14:modId xmlns:p14="http://schemas.microsoft.com/office/powerpoint/2010/main" val="1822742183"/>
              </p:ext>
            </p:extLst>
          </p:nvPr>
        </p:nvGraphicFramePr>
        <p:xfrm>
          <a:off x="449663" y="3079108"/>
          <a:ext cx="8244674" cy="3731375"/>
        </p:xfrm>
        <a:graphic>
          <a:graphicData uri="http://schemas.openxmlformats.org/drawingml/2006/table">
            <a:tbl>
              <a:tblPr>
                <a:tableStyleId>{5940675A-B579-460E-94D1-54222C63F5DA}</a:tableStyleId>
              </a:tblPr>
              <a:tblGrid>
                <a:gridCol w="518525">
                  <a:extLst>
                    <a:ext uri="{9D8B030D-6E8A-4147-A177-3AD203B41FA5}">
                      <a16:colId xmlns:a16="http://schemas.microsoft.com/office/drawing/2014/main" val="3720612809"/>
                    </a:ext>
                  </a:extLst>
                </a:gridCol>
                <a:gridCol w="903643">
                  <a:extLst>
                    <a:ext uri="{9D8B030D-6E8A-4147-A177-3AD203B41FA5}">
                      <a16:colId xmlns:a16="http://schemas.microsoft.com/office/drawing/2014/main" val="4032817075"/>
                    </a:ext>
                  </a:extLst>
                </a:gridCol>
                <a:gridCol w="1301675">
                  <a:extLst>
                    <a:ext uri="{9D8B030D-6E8A-4147-A177-3AD203B41FA5}">
                      <a16:colId xmlns:a16="http://schemas.microsoft.com/office/drawing/2014/main" val="1975258462"/>
                    </a:ext>
                  </a:extLst>
                </a:gridCol>
                <a:gridCol w="1226372">
                  <a:extLst>
                    <a:ext uri="{9D8B030D-6E8A-4147-A177-3AD203B41FA5}">
                      <a16:colId xmlns:a16="http://schemas.microsoft.com/office/drawing/2014/main" val="1442352890"/>
                    </a:ext>
                  </a:extLst>
                </a:gridCol>
                <a:gridCol w="4294459">
                  <a:extLst>
                    <a:ext uri="{9D8B030D-6E8A-4147-A177-3AD203B41FA5}">
                      <a16:colId xmlns:a16="http://schemas.microsoft.com/office/drawing/2014/main" val="3698217204"/>
                    </a:ext>
                  </a:extLst>
                </a:gridCol>
              </a:tblGrid>
              <a:tr h="325170">
                <a:tc>
                  <a:txBody>
                    <a:bodyPr/>
                    <a:lstStyle/>
                    <a:p>
                      <a:pPr algn="ctr" fontAlgn="ctr"/>
                      <a:r>
                        <a:rPr lang="ja-JP" altLang="en-US" sz="1800" b="0" i="0" u="none" strike="noStrike">
                          <a:effectLst/>
                          <a:ea typeface="MS UI Gothic" panose="020B0600070205080204" pitchFamily="34" charset="-128"/>
                        </a:rPr>
                        <a:t>障害</a:t>
                      </a:r>
                      <a:endParaRPr lang="ja-JP" altLang="en-US" sz="1800" b="0" i="0" u="none" strike="noStrike">
                        <a:solidFill>
                          <a:srgbClr val="000000"/>
                        </a:solidFill>
                        <a:effectLst/>
                        <a:latin typeface="游ゴシック" panose="020B0400000000000000" pitchFamily="34" charset="-128"/>
                        <a:ea typeface="游ゴシック" panose="020B0400000000000000" pitchFamily="34" charset="-128"/>
                      </a:endParaRPr>
                    </a:p>
                  </a:txBody>
                  <a:tcPr marL="9525" marR="9525" marT="9525" marB="0" anchor="ctr"/>
                </a:tc>
                <a:tc gridSpan="3">
                  <a:txBody>
                    <a:bodyPr/>
                    <a:lstStyle/>
                    <a:p>
                      <a:pPr algn="ctr" fontAlgn="ctr"/>
                      <a:r>
                        <a:rPr lang="ja-JP" altLang="en-US" sz="1800" b="0" i="0" u="none" strike="noStrike">
                          <a:effectLst/>
                          <a:ea typeface="MS UI Gothic" panose="020B0600070205080204" pitchFamily="34" charset="-128"/>
                        </a:rPr>
                        <a:t>内容</a:t>
                      </a:r>
                      <a:endParaRPr lang="ja-JP" altLang="en-US" sz="1800" b="0" i="0" u="none" strike="noStrike">
                        <a:solidFill>
                          <a:srgbClr val="000000"/>
                        </a:solidFill>
                        <a:effectLst/>
                        <a:latin typeface="游ゴシック" panose="020B0400000000000000" pitchFamily="34" charset="-128"/>
                        <a:ea typeface="游ゴシック" panose="020B0400000000000000" pitchFamily="34" charset="-128"/>
                      </a:endParaRPr>
                    </a:p>
                  </a:txBody>
                  <a:tcPr marL="9525" marR="9525" marT="9525" marB="0" anchor="ctr"/>
                </a:tc>
                <a:tc hMerge="1">
                  <a:txBody>
                    <a:bodyPr/>
                    <a:lstStyle/>
                    <a:p>
                      <a:endParaRPr kumimoji="1" lang="ja-JP" altLang="en-US"/>
                    </a:p>
                  </a:txBody>
                  <a:tcPr/>
                </a:tc>
                <a:tc hMerge="1">
                  <a:txBody>
                    <a:bodyPr/>
                    <a:lstStyle/>
                    <a:p>
                      <a:endParaRPr kumimoji="1" lang="ja-JP" altLang="en-US"/>
                    </a:p>
                  </a:txBody>
                  <a:tcPr/>
                </a:tc>
                <a:tc>
                  <a:txBody>
                    <a:bodyPr/>
                    <a:lstStyle/>
                    <a:p>
                      <a:pPr algn="ctr" fontAlgn="ctr"/>
                      <a:r>
                        <a:rPr lang="ja-JP" altLang="en-US" sz="1800" b="0" i="0" u="none" strike="noStrike">
                          <a:effectLst/>
                          <a:ea typeface="MS UI Gothic" panose="020B0600070205080204" pitchFamily="34" charset="-128"/>
                        </a:rPr>
                        <a:t>検知条件</a:t>
                      </a:r>
                      <a:endParaRPr lang="ja-JP" altLang="en-US" sz="1800" b="0" i="0" u="none" strike="noStrike">
                        <a:solidFill>
                          <a:srgbClr val="000000"/>
                        </a:solidFill>
                        <a:effectLst/>
                        <a:latin typeface="游ゴシック" panose="020B0400000000000000" pitchFamily="34" charset="-128"/>
                        <a:ea typeface="游ゴシック" panose="020B0400000000000000" pitchFamily="34" charset="-128"/>
                      </a:endParaRPr>
                    </a:p>
                  </a:txBody>
                  <a:tcPr marL="9525" marR="9525" marT="9525" marB="0" anchor="ctr"/>
                </a:tc>
                <a:extLst>
                  <a:ext uri="{0D108BD9-81ED-4DB2-BD59-A6C34878D82A}">
                    <a16:rowId xmlns:a16="http://schemas.microsoft.com/office/drawing/2014/main" val="3876138829"/>
                  </a:ext>
                </a:extLst>
              </a:tr>
              <a:tr h="325170">
                <a:tc>
                  <a:txBody>
                    <a:bodyPr/>
                    <a:lstStyle/>
                    <a:p>
                      <a:pPr algn="ctr" fontAlgn="ctr"/>
                      <a:r>
                        <a:rPr lang="en-US" sz="1800" u="none" strike="noStrike">
                          <a:effectLst/>
                        </a:rPr>
                        <a:t>F1</a:t>
                      </a:r>
                      <a:endParaRPr lang="en-US" sz="1800" b="0" i="0" u="none" strike="noStrike">
                        <a:solidFill>
                          <a:srgbClr val="000000"/>
                        </a:solidFill>
                        <a:effectLst/>
                        <a:latin typeface="游ゴシック" panose="020B0400000000000000" pitchFamily="34" charset="-128"/>
                        <a:ea typeface="游ゴシック" panose="020B0400000000000000" pitchFamily="34" charset="-128"/>
                      </a:endParaRPr>
                    </a:p>
                  </a:txBody>
                  <a:tcPr marL="9525" marR="9525" marT="9525" marB="0" anchor="ctr"/>
                </a:tc>
                <a:tc rowSpan="3">
                  <a:txBody>
                    <a:bodyPr/>
                    <a:lstStyle/>
                    <a:p>
                      <a:pPr algn="ctr" fontAlgn="ctr"/>
                      <a:r>
                        <a:rPr lang="ja-JP" altLang="en-US" sz="1800" b="0" i="0" u="none" strike="noStrike">
                          <a:effectLst/>
                          <a:ea typeface="MS UI Gothic" panose="020B0600070205080204" pitchFamily="34" charset="-128"/>
                        </a:rPr>
                        <a:t>無限</a:t>
                      </a:r>
                      <a:br>
                        <a:rPr lang="en-US" altLang="ja-JP" sz="1800" u="none" strike="noStrike" dirty="0">
                          <a:effectLst/>
                        </a:rPr>
                      </a:br>
                      <a:r>
                        <a:rPr lang="ja-JP" altLang="en-US" sz="1800" u="none" strike="noStrike">
                          <a:effectLst/>
                        </a:rPr>
                        <a:t>ループ</a:t>
                      </a:r>
                      <a:endParaRPr lang="ja-JP" altLang="en-US" sz="1800" b="0" i="0" u="none" strike="noStrike">
                        <a:solidFill>
                          <a:srgbClr val="000000"/>
                        </a:solidFill>
                        <a:effectLst/>
                        <a:latin typeface="游ゴシック" panose="020B0400000000000000" pitchFamily="34" charset="-128"/>
                        <a:ea typeface="游ゴシック" panose="020B0400000000000000" pitchFamily="34" charset="-128"/>
                      </a:endParaRPr>
                    </a:p>
                  </a:txBody>
                  <a:tcPr marL="9525" marR="9525" marT="9525" marB="0" anchor="ctr"/>
                </a:tc>
                <a:tc gridSpan="2">
                  <a:txBody>
                    <a:bodyPr/>
                    <a:lstStyle/>
                    <a:p>
                      <a:pPr algn="ctr" fontAlgn="ctr"/>
                      <a:r>
                        <a:rPr lang="ja-JP" altLang="en-US" sz="1800" b="0" i="0" u="none" strike="noStrike">
                          <a:effectLst/>
                          <a:ea typeface="MS UI Gothic" panose="020B0600070205080204" pitchFamily="34" charset="-128"/>
                        </a:rPr>
                        <a:t>割り込み禁止</a:t>
                      </a:r>
                      <a:endParaRPr lang="ja-JP" altLang="en-US" sz="1800" b="0" i="0" u="none" strike="noStrike">
                        <a:solidFill>
                          <a:srgbClr val="000000"/>
                        </a:solidFill>
                        <a:effectLst/>
                        <a:latin typeface="游ゴシック" panose="020B0400000000000000" pitchFamily="34" charset="-128"/>
                        <a:ea typeface="游ゴシック" panose="020B0400000000000000" pitchFamily="34" charset="-128"/>
                      </a:endParaRPr>
                    </a:p>
                  </a:txBody>
                  <a:tcPr marL="9525" marR="9525" marT="9525" marB="0" anchor="ctr"/>
                </a:tc>
                <a:tc hMerge="1">
                  <a:txBody>
                    <a:bodyPr/>
                    <a:lstStyle/>
                    <a:p>
                      <a:endParaRPr kumimoji="1" lang="ja-JP" altLang="en-US"/>
                    </a:p>
                  </a:txBody>
                  <a:tcPr/>
                </a:tc>
                <a:tc>
                  <a:txBody>
                    <a:bodyPr/>
                    <a:lstStyle/>
                    <a:p>
                      <a:pPr algn="ctr" fontAlgn="ctr"/>
                      <a:r>
                        <a:rPr lang="ja-JP" altLang="en-US" sz="1800" b="0" i="0" u="none" strike="noStrike">
                          <a:effectLst/>
                          <a:ea typeface="MS UI Gothic" panose="020B0600070205080204" pitchFamily="34" charset="-128"/>
                        </a:rPr>
                        <a:t>カーネル時刻が増加しない</a:t>
                      </a:r>
                      <a:endParaRPr lang="ja-JP" altLang="en-US" sz="1800" b="0" i="0" u="none" strike="noStrike">
                        <a:solidFill>
                          <a:srgbClr val="000000"/>
                        </a:solidFill>
                        <a:effectLst/>
                        <a:latin typeface="游ゴシック" panose="020B0400000000000000" pitchFamily="34" charset="-128"/>
                        <a:ea typeface="游ゴシック" panose="020B0400000000000000" pitchFamily="34" charset="-128"/>
                      </a:endParaRPr>
                    </a:p>
                  </a:txBody>
                  <a:tcPr marL="9525" marR="9525" marT="9525" marB="0" anchor="ctr"/>
                </a:tc>
                <a:extLst>
                  <a:ext uri="{0D108BD9-81ED-4DB2-BD59-A6C34878D82A}">
                    <a16:rowId xmlns:a16="http://schemas.microsoft.com/office/drawing/2014/main" val="183667182"/>
                  </a:ext>
                </a:extLst>
              </a:tr>
              <a:tr h="325170">
                <a:tc>
                  <a:txBody>
                    <a:bodyPr/>
                    <a:lstStyle/>
                    <a:p>
                      <a:pPr algn="ctr" fontAlgn="ctr"/>
                      <a:r>
                        <a:rPr lang="en-US" sz="1800" u="none" strike="noStrike" dirty="0">
                          <a:effectLst/>
                        </a:rPr>
                        <a:t>F2</a:t>
                      </a:r>
                      <a:endParaRPr lang="en-US" sz="1800" b="0" i="0" u="none" strike="noStrike" dirty="0">
                        <a:solidFill>
                          <a:srgbClr val="000000"/>
                        </a:solidFill>
                        <a:effectLst/>
                        <a:latin typeface="游ゴシック" panose="020B0400000000000000" pitchFamily="34" charset="-128"/>
                        <a:ea typeface="游ゴシック" panose="020B0400000000000000" pitchFamily="34" charset="-128"/>
                      </a:endParaRPr>
                    </a:p>
                  </a:txBody>
                  <a:tcPr marL="9525" marR="9525" marT="9525" marB="0" anchor="ctr"/>
                </a:tc>
                <a:tc vMerge="1">
                  <a:txBody>
                    <a:bodyPr/>
                    <a:lstStyle/>
                    <a:p>
                      <a:endParaRPr kumimoji="1" lang="ja-JP" altLang="en-US"/>
                    </a:p>
                  </a:txBody>
                  <a:tcPr/>
                </a:tc>
                <a:tc rowSpan="2">
                  <a:txBody>
                    <a:bodyPr/>
                    <a:lstStyle/>
                    <a:p>
                      <a:pPr algn="ctr" fontAlgn="ctr"/>
                      <a:r>
                        <a:rPr lang="ja-JP" altLang="en-US" sz="1800" b="0" i="0" u="none" strike="noStrike">
                          <a:effectLst/>
                          <a:ea typeface="MS UI Gothic" panose="020B0600070205080204" pitchFamily="34" charset="-128"/>
                        </a:rPr>
                        <a:t>割り込み</a:t>
                      </a:r>
                      <a:br>
                        <a:rPr lang="en-US" altLang="ja-JP" sz="1800" u="none" strike="noStrike" dirty="0">
                          <a:effectLst/>
                        </a:rPr>
                      </a:br>
                      <a:r>
                        <a:rPr lang="ja-JP" altLang="en-US" sz="1800" u="none" strike="noStrike">
                          <a:effectLst/>
                        </a:rPr>
                        <a:t>許可</a:t>
                      </a:r>
                      <a:endParaRPr lang="ja-JP" altLang="en-US" sz="1800" b="0" i="0" u="none" strike="noStrike">
                        <a:solidFill>
                          <a:srgbClr val="000000"/>
                        </a:solidFill>
                        <a:effectLst/>
                        <a:latin typeface="游ゴシック" panose="020B0400000000000000" pitchFamily="34" charset="-128"/>
                        <a:ea typeface="游ゴシック" panose="020B0400000000000000" pitchFamily="34" charset="-128"/>
                      </a:endParaRPr>
                    </a:p>
                  </a:txBody>
                  <a:tcPr marL="9525" marR="9525" marT="9525" marB="0" anchor="ctr"/>
                </a:tc>
                <a:tc>
                  <a:txBody>
                    <a:bodyPr/>
                    <a:lstStyle/>
                    <a:p>
                      <a:pPr algn="ctr" fontAlgn="ctr"/>
                      <a:r>
                        <a:rPr lang="ja-JP" altLang="en-US" sz="1800" b="0" i="0" u="none" strike="noStrike">
                          <a:effectLst/>
                          <a:ea typeface="MS UI Gothic" panose="020B0600070205080204" pitchFamily="34" charset="-128"/>
                        </a:rPr>
                        <a:t>横取り許可</a:t>
                      </a:r>
                      <a:endParaRPr lang="ja-JP" altLang="en-US" sz="1800" b="0" i="0" u="none" strike="noStrike">
                        <a:solidFill>
                          <a:srgbClr val="000000"/>
                        </a:solidFill>
                        <a:effectLst/>
                        <a:latin typeface="游ゴシック" panose="020B0400000000000000" pitchFamily="34" charset="-128"/>
                        <a:ea typeface="游ゴシック" panose="020B0400000000000000" pitchFamily="34" charset="-128"/>
                      </a:endParaRPr>
                    </a:p>
                  </a:txBody>
                  <a:tcPr marL="9525" marR="9525" marT="9525" marB="0" anchor="ctr"/>
                </a:tc>
                <a:tc>
                  <a:txBody>
                    <a:bodyPr/>
                    <a:lstStyle/>
                    <a:p>
                      <a:pPr algn="ctr" fontAlgn="ctr"/>
                      <a:r>
                        <a:rPr lang="en-US" sz="1800" u="none" strike="noStrike" dirty="0">
                          <a:effectLst/>
                        </a:rPr>
                        <a:t>CPU</a:t>
                      </a:r>
                      <a:r>
                        <a:rPr lang="ja-JP" altLang="en-US" sz="1800" b="0" i="0" u="none" strike="noStrike">
                          <a:effectLst/>
                          <a:ea typeface="MS UI Gothic" panose="020B0600070205080204" pitchFamily="34" charset="-128"/>
                        </a:rPr>
                        <a:t>使用率が高い</a:t>
                      </a:r>
                      <a:endParaRPr lang="ja-JP" altLang="en-US" sz="1800" b="0" i="0" u="none" strike="noStrike">
                        <a:solidFill>
                          <a:srgbClr val="000000"/>
                        </a:solidFill>
                        <a:effectLst/>
                        <a:latin typeface="游ゴシック" panose="020B0400000000000000" pitchFamily="34" charset="-128"/>
                        <a:ea typeface="游ゴシック" panose="020B0400000000000000" pitchFamily="34" charset="-128"/>
                      </a:endParaRPr>
                    </a:p>
                  </a:txBody>
                  <a:tcPr marL="9525" marR="9525" marT="9525" marB="0" anchor="ctr"/>
                </a:tc>
                <a:extLst>
                  <a:ext uri="{0D108BD9-81ED-4DB2-BD59-A6C34878D82A}">
                    <a16:rowId xmlns:a16="http://schemas.microsoft.com/office/drawing/2014/main" val="1730216786"/>
                  </a:ext>
                </a:extLst>
              </a:tr>
              <a:tr h="325170">
                <a:tc>
                  <a:txBody>
                    <a:bodyPr/>
                    <a:lstStyle/>
                    <a:p>
                      <a:pPr algn="ctr" fontAlgn="ctr"/>
                      <a:r>
                        <a:rPr lang="en-US" sz="1800" u="none" strike="noStrike" dirty="0">
                          <a:effectLst/>
                        </a:rPr>
                        <a:t>F3</a:t>
                      </a:r>
                      <a:endParaRPr lang="en-US" sz="1800" b="0" i="0" u="none" strike="noStrike" dirty="0">
                        <a:solidFill>
                          <a:srgbClr val="000000"/>
                        </a:solidFill>
                        <a:effectLst/>
                        <a:latin typeface="游ゴシック" panose="020B0400000000000000" pitchFamily="34" charset="-128"/>
                        <a:ea typeface="游ゴシック" panose="020B0400000000000000" pitchFamily="34" charset="-128"/>
                      </a:endParaRPr>
                    </a:p>
                  </a:txBody>
                  <a:tcPr marL="9525" marR="9525" marT="9525" marB="0" anchor="ctr"/>
                </a:tc>
                <a:tc vMerge="1">
                  <a:txBody>
                    <a:bodyPr/>
                    <a:lstStyle/>
                    <a:p>
                      <a:endParaRPr kumimoji="1" lang="ja-JP" altLang="en-US"/>
                    </a:p>
                  </a:txBody>
                  <a:tcPr/>
                </a:tc>
                <a:tc vMerge="1">
                  <a:txBody>
                    <a:bodyPr/>
                    <a:lstStyle/>
                    <a:p>
                      <a:endParaRPr kumimoji="1" lang="ja-JP" altLang="en-US"/>
                    </a:p>
                  </a:txBody>
                  <a:tcPr/>
                </a:tc>
                <a:tc>
                  <a:txBody>
                    <a:bodyPr/>
                    <a:lstStyle/>
                    <a:p>
                      <a:pPr algn="ctr" fontAlgn="ctr"/>
                      <a:r>
                        <a:rPr lang="ja-JP" altLang="en-US" sz="1800" b="0" i="0" u="none" strike="noStrike">
                          <a:effectLst/>
                          <a:ea typeface="MS UI Gothic" panose="020B0600070205080204" pitchFamily="34" charset="-128"/>
                        </a:rPr>
                        <a:t>横取り禁止</a:t>
                      </a:r>
                      <a:endParaRPr lang="ja-JP" altLang="en-US" sz="1800" b="0" i="0" u="none" strike="noStrike">
                        <a:solidFill>
                          <a:srgbClr val="000000"/>
                        </a:solidFill>
                        <a:effectLst/>
                        <a:latin typeface="游ゴシック" panose="020B0400000000000000" pitchFamily="34" charset="-128"/>
                        <a:ea typeface="游ゴシック" panose="020B0400000000000000" pitchFamily="34" charset="-128"/>
                      </a:endParaRPr>
                    </a:p>
                  </a:txBody>
                  <a:tcPr marL="9525" marR="9525" marT="9525" marB="0" anchor="ctr"/>
                </a:tc>
                <a:tc>
                  <a:txBody>
                    <a:bodyPr/>
                    <a:lstStyle/>
                    <a:p>
                      <a:pPr algn="ctr" fontAlgn="ctr"/>
                      <a:r>
                        <a:rPr lang="en-US" sz="1800" u="none" strike="noStrike" dirty="0">
                          <a:effectLst/>
                        </a:rPr>
                        <a:t>CPU</a:t>
                      </a:r>
                      <a:r>
                        <a:rPr lang="ja-JP" altLang="en-US" sz="1800" b="0" i="0" u="none" strike="noStrike">
                          <a:effectLst/>
                          <a:ea typeface="MS UI Gothic" panose="020B0600070205080204" pitchFamily="34" charset="-128"/>
                        </a:rPr>
                        <a:t>使用率が高く，プロセス切り替えが少ない</a:t>
                      </a:r>
                      <a:endParaRPr lang="ja-JP" altLang="en-US" sz="1800" b="0" i="0" u="none" strike="noStrike">
                        <a:solidFill>
                          <a:srgbClr val="000000"/>
                        </a:solidFill>
                        <a:effectLst/>
                        <a:latin typeface="游ゴシック" panose="020B0400000000000000" pitchFamily="34" charset="-128"/>
                        <a:ea typeface="游ゴシック" panose="020B0400000000000000" pitchFamily="34" charset="-128"/>
                      </a:endParaRPr>
                    </a:p>
                  </a:txBody>
                  <a:tcPr marL="9525" marR="9525" marT="9525" marB="0" anchor="ctr"/>
                </a:tc>
                <a:extLst>
                  <a:ext uri="{0D108BD9-81ED-4DB2-BD59-A6C34878D82A}">
                    <a16:rowId xmlns:a16="http://schemas.microsoft.com/office/drawing/2014/main" val="2350966731"/>
                  </a:ext>
                </a:extLst>
              </a:tr>
              <a:tr h="636520">
                <a:tc>
                  <a:txBody>
                    <a:bodyPr/>
                    <a:lstStyle/>
                    <a:p>
                      <a:pPr algn="ctr" fontAlgn="ctr"/>
                      <a:r>
                        <a:rPr lang="en-US" sz="1800" u="none" strike="noStrike">
                          <a:effectLst/>
                        </a:rPr>
                        <a:t>F4</a:t>
                      </a:r>
                      <a:endParaRPr lang="en-US" sz="1800" b="0" i="0" u="none" strike="noStrike">
                        <a:solidFill>
                          <a:srgbClr val="000000"/>
                        </a:solidFill>
                        <a:effectLst/>
                        <a:latin typeface="游ゴシック" panose="020B0400000000000000" pitchFamily="34" charset="-128"/>
                        <a:ea typeface="游ゴシック" panose="020B0400000000000000" pitchFamily="34" charset="-128"/>
                      </a:endParaRPr>
                    </a:p>
                  </a:txBody>
                  <a:tcPr marL="9525" marR="9525" marT="9525" marB="0" anchor="ctr"/>
                </a:tc>
                <a:tc rowSpan="3">
                  <a:txBody>
                    <a:bodyPr/>
                    <a:lstStyle/>
                    <a:p>
                      <a:pPr algn="ctr" fontAlgn="ctr"/>
                      <a:r>
                        <a:rPr lang="ja-JP" altLang="en-US" sz="1800" b="0" i="0" u="none" strike="noStrike">
                          <a:effectLst/>
                          <a:ea typeface="MS UI Gothic" panose="020B0600070205080204" pitchFamily="34" charset="-128"/>
                        </a:rPr>
                        <a:t>無期限</a:t>
                      </a:r>
                      <a:br>
                        <a:rPr lang="en-US" altLang="ja-JP" sz="1800" u="none" strike="noStrike" dirty="0">
                          <a:effectLst/>
                        </a:rPr>
                      </a:br>
                      <a:r>
                        <a:rPr lang="ja-JP" altLang="en-US" sz="1800" u="none" strike="noStrike">
                          <a:effectLst/>
                        </a:rPr>
                        <a:t>待機</a:t>
                      </a:r>
                      <a:endParaRPr lang="ja-JP" altLang="en-US" sz="1800" b="0" i="0" u="none" strike="noStrike">
                        <a:solidFill>
                          <a:srgbClr val="000000"/>
                        </a:solidFill>
                        <a:effectLst/>
                        <a:latin typeface="游ゴシック" panose="020B0400000000000000" pitchFamily="34" charset="-128"/>
                        <a:ea typeface="游ゴシック" panose="020B0400000000000000" pitchFamily="34" charset="-128"/>
                      </a:endParaRPr>
                    </a:p>
                  </a:txBody>
                  <a:tcPr marL="9525" marR="9525" marT="9525" marB="0" anchor="ctr"/>
                </a:tc>
                <a:tc>
                  <a:txBody>
                    <a:bodyPr/>
                    <a:lstStyle/>
                    <a:p>
                      <a:pPr algn="ctr" fontAlgn="ctr"/>
                      <a:r>
                        <a:rPr lang="ja-JP" altLang="en-US" sz="1800" b="0" i="0" u="none" strike="noStrike">
                          <a:effectLst/>
                          <a:ea typeface="MS UI Gothic" panose="020B0600070205080204" pitchFamily="34" charset="-128"/>
                        </a:rPr>
                        <a:t>資源が</a:t>
                      </a:r>
                      <a:br>
                        <a:rPr lang="en-US" altLang="ja-JP" sz="1800" u="none" strike="noStrike" dirty="0">
                          <a:effectLst/>
                        </a:rPr>
                      </a:br>
                      <a:r>
                        <a:rPr lang="ja-JP" altLang="en-US" sz="1800" u="none" strike="noStrike">
                          <a:effectLst/>
                        </a:rPr>
                        <a:t>解放されない</a:t>
                      </a:r>
                      <a:endParaRPr lang="ja-JP" altLang="en-US" sz="1800" b="0" i="0" u="none" strike="noStrike">
                        <a:solidFill>
                          <a:srgbClr val="000000"/>
                        </a:solidFill>
                        <a:effectLst/>
                        <a:latin typeface="游ゴシック" panose="020B0400000000000000" pitchFamily="34" charset="-128"/>
                        <a:ea typeface="游ゴシック" panose="020B0400000000000000" pitchFamily="34" charset="-128"/>
                      </a:endParaRPr>
                    </a:p>
                  </a:txBody>
                  <a:tcPr marL="9525" marR="9525" marT="9525" marB="0" anchor="ctr"/>
                </a:tc>
                <a:tc>
                  <a:txBody>
                    <a:bodyPr/>
                    <a:lstStyle/>
                    <a:p>
                      <a:pPr algn="ctr" fontAlgn="ctr"/>
                      <a:r>
                        <a:rPr lang="ja-JP" altLang="en-US" sz="1800" b="0" i="0" u="none" strike="noStrike">
                          <a:effectLst/>
                          <a:ea typeface="MS UI Gothic" panose="020B0600070205080204" pitchFamily="34" charset="-128"/>
                        </a:rPr>
                        <a:t>　</a:t>
                      </a:r>
                      <a:endParaRPr lang="ja-JP" altLang="en-US" sz="1800" b="0" i="0" u="none" strike="noStrike">
                        <a:solidFill>
                          <a:srgbClr val="000000"/>
                        </a:solidFill>
                        <a:effectLst/>
                        <a:latin typeface="游ゴシック" panose="020B0400000000000000" pitchFamily="34" charset="-128"/>
                        <a:ea typeface="游ゴシック" panose="020B0400000000000000" pitchFamily="34" charset="-128"/>
                      </a:endParaRPr>
                    </a:p>
                  </a:txBody>
                  <a:tcPr marL="9525" marR="9525" marT="9525" marB="0" anchor="ctr"/>
                </a:tc>
                <a:tc>
                  <a:txBody>
                    <a:bodyPr/>
                    <a:lstStyle/>
                    <a:p>
                      <a:pPr algn="ctr" fontAlgn="ctr"/>
                      <a:r>
                        <a:rPr lang="ja-JP" altLang="en-US" sz="1800" b="0" i="0" u="none" strike="noStrike">
                          <a:effectLst/>
                          <a:ea typeface="MS UI Gothic" panose="020B0600070205080204" pitchFamily="34" charset="-128"/>
                        </a:rPr>
                        <a:t>休眠状態のプロセスが多い</a:t>
                      </a:r>
                      <a:endParaRPr lang="ja-JP" altLang="en-US" sz="1800" b="0" i="0" u="none" strike="noStrike">
                        <a:solidFill>
                          <a:srgbClr val="000000"/>
                        </a:solidFill>
                        <a:effectLst/>
                        <a:latin typeface="游ゴシック" panose="020B0400000000000000" pitchFamily="34" charset="-128"/>
                        <a:ea typeface="游ゴシック" panose="020B0400000000000000" pitchFamily="34" charset="-128"/>
                      </a:endParaRPr>
                    </a:p>
                  </a:txBody>
                  <a:tcPr marL="9525" marR="9525" marT="9525" marB="0" anchor="ctr"/>
                </a:tc>
                <a:extLst>
                  <a:ext uri="{0D108BD9-81ED-4DB2-BD59-A6C34878D82A}">
                    <a16:rowId xmlns:a16="http://schemas.microsoft.com/office/drawing/2014/main" val="3834935252"/>
                  </a:ext>
                </a:extLst>
              </a:tr>
              <a:tr h="636520">
                <a:tc>
                  <a:txBody>
                    <a:bodyPr/>
                    <a:lstStyle/>
                    <a:p>
                      <a:pPr algn="ctr" fontAlgn="ctr"/>
                      <a:r>
                        <a:rPr lang="en-US" sz="1800" u="none" strike="noStrike">
                          <a:effectLst/>
                        </a:rPr>
                        <a:t>F5</a:t>
                      </a:r>
                      <a:endParaRPr lang="en-US" sz="1800" b="0" i="0" u="none" strike="noStrike">
                        <a:solidFill>
                          <a:srgbClr val="000000"/>
                        </a:solidFill>
                        <a:effectLst/>
                        <a:latin typeface="游ゴシック" panose="020B0400000000000000" pitchFamily="34" charset="-128"/>
                        <a:ea typeface="游ゴシック" panose="020B0400000000000000" pitchFamily="34" charset="-128"/>
                      </a:endParaRPr>
                    </a:p>
                  </a:txBody>
                  <a:tcPr marL="9525" marR="9525" marT="9525" marB="0" anchor="ctr"/>
                </a:tc>
                <a:tc vMerge="1">
                  <a:txBody>
                    <a:bodyPr/>
                    <a:lstStyle/>
                    <a:p>
                      <a:endParaRPr kumimoji="1" lang="ja-JP" altLang="en-US"/>
                    </a:p>
                  </a:txBody>
                  <a:tcPr/>
                </a:tc>
                <a:tc rowSpan="2">
                  <a:txBody>
                    <a:bodyPr/>
                    <a:lstStyle/>
                    <a:p>
                      <a:pPr algn="ctr" fontAlgn="ctr"/>
                      <a:r>
                        <a:rPr lang="ja-JP" altLang="en-US" sz="1800" b="0" i="0" u="none" strike="noStrike">
                          <a:effectLst/>
                          <a:ea typeface="MS UI Gothic" panose="020B0600070205080204" pitchFamily="34" charset="-128"/>
                        </a:rPr>
                        <a:t>資源の</a:t>
                      </a:r>
                      <a:br>
                        <a:rPr lang="en-US" altLang="ja-JP" sz="1800" u="none" strike="noStrike" dirty="0">
                          <a:effectLst/>
                        </a:rPr>
                      </a:br>
                      <a:r>
                        <a:rPr lang="ja-JP" altLang="en-US" sz="1800" u="none" strike="noStrike">
                          <a:effectLst/>
                        </a:rPr>
                        <a:t>解放が遅い</a:t>
                      </a:r>
                      <a:endParaRPr lang="ja-JP" altLang="en-US" sz="1800" b="0" i="0" u="none" strike="noStrike">
                        <a:solidFill>
                          <a:srgbClr val="000000"/>
                        </a:solidFill>
                        <a:effectLst/>
                        <a:latin typeface="游ゴシック" panose="020B0400000000000000" pitchFamily="34" charset="-128"/>
                        <a:ea typeface="游ゴシック" panose="020B0400000000000000" pitchFamily="34" charset="-128"/>
                      </a:endParaRPr>
                    </a:p>
                  </a:txBody>
                  <a:tcPr marL="9525" marR="9525" marT="9525" marB="0" anchor="ctr"/>
                </a:tc>
                <a:tc>
                  <a:txBody>
                    <a:bodyPr/>
                    <a:lstStyle/>
                    <a:p>
                      <a:pPr algn="ctr" fontAlgn="ctr"/>
                      <a:r>
                        <a:rPr lang="ja-JP" altLang="en-US" sz="1800" b="0" i="0" u="none" strike="noStrike">
                          <a:effectLst/>
                          <a:ea typeface="MS UI Gothic" panose="020B0600070205080204" pitchFamily="34" charset="-128"/>
                        </a:rPr>
                        <a:t>ロックを保持</a:t>
                      </a:r>
                      <a:br>
                        <a:rPr lang="en-US" altLang="ja-JP" sz="1800" u="none" strike="noStrike" dirty="0">
                          <a:effectLst/>
                        </a:rPr>
                      </a:br>
                      <a:r>
                        <a:rPr lang="ja-JP" altLang="en-US" sz="1800" u="none" strike="noStrike">
                          <a:effectLst/>
                        </a:rPr>
                        <a:t>＆スリープ</a:t>
                      </a:r>
                      <a:endParaRPr lang="ja-JP" altLang="en-US" sz="1800" b="0" i="0" u="none" strike="noStrike">
                        <a:solidFill>
                          <a:srgbClr val="000000"/>
                        </a:solidFill>
                        <a:effectLst/>
                        <a:latin typeface="游ゴシック" panose="020B0400000000000000" pitchFamily="34" charset="-128"/>
                        <a:ea typeface="游ゴシック" panose="020B0400000000000000" pitchFamily="34" charset="-128"/>
                      </a:endParaRPr>
                    </a:p>
                  </a:txBody>
                  <a:tcPr marL="9525" marR="9525" marT="9525" marB="0" anchor="ctr"/>
                </a:tc>
                <a:tc>
                  <a:txBody>
                    <a:bodyPr/>
                    <a:lstStyle/>
                    <a:p>
                      <a:pPr algn="ctr" fontAlgn="ctr"/>
                      <a:r>
                        <a:rPr lang="en-US" sz="1800" u="none" strike="noStrike" dirty="0">
                          <a:effectLst/>
                        </a:rPr>
                        <a:t>CPU</a:t>
                      </a:r>
                      <a:r>
                        <a:rPr lang="ja-JP" altLang="en-US" sz="1800" b="0" i="0" u="none" strike="noStrike">
                          <a:effectLst/>
                          <a:ea typeface="MS UI Gothic" panose="020B0600070205080204" pitchFamily="34" charset="-128"/>
                        </a:rPr>
                        <a:t>使用率が高く，プロセス切り替えが少ない</a:t>
                      </a:r>
                      <a:endParaRPr lang="ja-JP" altLang="en-US" sz="1800" b="0" i="0" u="none" strike="noStrike">
                        <a:solidFill>
                          <a:srgbClr val="000000"/>
                        </a:solidFill>
                        <a:effectLst/>
                        <a:latin typeface="游ゴシック" panose="020B0400000000000000" pitchFamily="34" charset="-128"/>
                        <a:ea typeface="游ゴシック" panose="020B0400000000000000" pitchFamily="34" charset="-128"/>
                      </a:endParaRPr>
                    </a:p>
                  </a:txBody>
                  <a:tcPr marL="9525" marR="9525" marT="9525" marB="0" anchor="ctr"/>
                </a:tc>
                <a:extLst>
                  <a:ext uri="{0D108BD9-81ED-4DB2-BD59-A6C34878D82A}">
                    <a16:rowId xmlns:a16="http://schemas.microsoft.com/office/drawing/2014/main" val="3856090246"/>
                  </a:ext>
                </a:extLst>
              </a:tr>
              <a:tr h="636520">
                <a:tc>
                  <a:txBody>
                    <a:bodyPr/>
                    <a:lstStyle/>
                    <a:p>
                      <a:pPr algn="ctr" fontAlgn="ctr"/>
                      <a:r>
                        <a:rPr lang="en-US" sz="1800" u="none" strike="noStrike">
                          <a:effectLst/>
                        </a:rPr>
                        <a:t>F6</a:t>
                      </a:r>
                      <a:endParaRPr lang="en-US" sz="1800" b="0" i="0" u="none" strike="noStrike">
                        <a:solidFill>
                          <a:srgbClr val="000000"/>
                        </a:solidFill>
                        <a:effectLst/>
                        <a:latin typeface="游ゴシック" panose="020B0400000000000000" pitchFamily="34" charset="-128"/>
                        <a:ea typeface="游ゴシック" panose="020B0400000000000000" pitchFamily="34" charset="-128"/>
                      </a:endParaRPr>
                    </a:p>
                  </a:txBody>
                  <a:tcPr marL="9525" marR="9525" marT="9525" marB="0" anchor="ctr"/>
                </a:tc>
                <a:tc vMerge="1">
                  <a:txBody>
                    <a:bodyPr/>
                    <a:lstStyle/>
                    <a:p>
                      <a:endParaRPr kumimoji="1" lang="ja-JP" altLang="en-US"/>
                    </a:p>
                  </a:txBody>
                  <a:tcPr/>
                </a:tc>
                <a:tc vMerge="1">
                  <a:txBody>
                    <a:bodyPr/>
                    <a:lstStyle/>
                    <a:p>
                      <a:endParaRPr kumimoji="1" lang="ja-JP" altLang="en-US"/>
                    </a:p>
                  </a:txBody>
                  <a:tcPr/>
                </a:tc>
                <a:tc>
                  <a:txBody>
                    <a:bodyPr/>
                    <a:lstStyle/>
                    <a:p>
                      <a:pPr algn="ctr" fontAlgn="ctr"/>
                      <a:r>
                        <a:rPr lang="ja-JP" altLang="en-US" sz="1800" b="0" i="0" u="none" strike="noStrike">
                          <a:effectLst/>
                          <a:ea typeface="MS UI Gothic" panose="020B0600070205080204" pitchFamily="34" charset="-128"/>
                        </a:rPr>
                        <a:t>異常な</a:t>
                      </a:r>
                      <a:br>
                        <a:rPr lang="en-US" altLang="ja-JP" sz="1800" u="none" strike="noStrike" dirty="0">
                          <a:effectLst/>
                        </a:rPr>
                      </a:br>
                      <a:r>
                        <a:rPr lang="ja-JP" altLang="en-US" sz="1800" u="none" strike="noStrike">
                          <a:effectLst/>
                        </a:rPr>
                        <a:t>資源消費</a:t>
                      </a:r>
                      <a:endParaRPr lang="ja-JP" altLang="en-US" sz="1800" b="0" i="0" u="none" strike="noStrike">
                        <a:solidFill>
                          <a:srgbClr val="000000"/>
                        </a:solidFill>
                        <a:effectLst/>
                        <a:latin typeface="游ゴシック" panose="020B0400000000000000" pitchFamily="34" charset="-128"/>
                        <a:ea typeface="游ゴシック" panose="020B0400000000000000" pitchFamily="34" charset="-128"/>
                      </a:endParaRPr>
                    </a:p>
                  </a:txBody>
                  <a:tcPr marL="9525" marR="9525" marT="9525" marB="0" anchor="ctr"/>
                </a:tc>
                <a:tc>
                  <a:txBody>
                    <a:bodyPr/>
                    <a:lstStyle/>
                    <a:p>
                      <a:pPr algn="ctr" fontAlgn="ctr"/>
                      <a:r>
                        <a:rPr lang="ja-JP" altLang="en-US" sz="1800" b="0" i="0" u="none" strike="noStrike">
                          <a:effectLst/>
                          <a:ea typeface="MS UI Gothic" panose="020B0600070205080204" pitchFamily="34" charset="-128"/>
                        </a:rPr>
                        <a:t>空きメモリが少なく，スワップが多い</a:t>
                      </a:r>
                      <a:endParaRPr lang="ja-JP" altLang="en-US" sz="1800" b="0" i="0" u="none" strike="noStrike">
                        <a:solidFill>
                          <a:srgbClr val="000000"/>
                        </a:solidFill>
                        <a:effectLst/>
                        <a:latin typeface="游ゴシック" panose="020B0400000000000000" pitchFamily="34" charset="-128"/>
                        <a:ea typeface="游ゴシック" panose="020B0400000000000000" pitchFamily="34" charset="-128"/>
                      </a:endParaRPr>
                    </a:p>
                  </a:txBody>
                  <a:tcPr marL="9525" marR="9525" marT="9525" marB="0" anchor="ctr"/>
                </a:tc>
                <a:extLst>
                  <a:ext uri="{0D108BD9-81ED-4DB2-BD59-A6C34878D82A}">
                    <a16:rowId xmlns:a16="http://schemas.microsoft.com/office/drawing/2014/main" val="2818546042"/>
                  </a:ext>
                </a:extLst>
              </a:tr>
              <a:tr h="325170">
                <a:tc>
                  <a:txBody>
                    <a:bodyPr/>
                    <a:lstStyle/>
                    <a:p>
                      <a:pPr algn="ctr" fontAlgn="ctr"/>
                      <a:r>
                        <a:rPr lang="en-US" sz="1800" u="none" strike="noStrike">
                          <a:effectLst/>
                        </a:rPr>
                        <a:t>F7</a:t>
                      </a:r>
                      <a:endParaRPr lang="en-US" sz="1800" b="0" i="0" u="none" strike="noStrike">
                        <a:solidFill>
                          <a:srgbClr val="000000"/>
                        </a:solidFill>
                        <a:effectLst/>
                        <a:latin typeface="游ゴシック" panose="020B0400000000000000" pitchFamily="34" charset="-128"/>
                        <a:ea typeface="游ゴシック" panose="020B0400000000000000" pitchFamily="34" charset="-128"/>
                      </a:endParaRPr>
                    </a:p>
                  </a:txBody>
                  <a:tcPr marL="9525" marR="9525" marT="9525" marB="0" anchor="ctr"/>
                </a:tc>
                <a:tc gridSpan="3">
                  <a:txBody>
                    <a:bodyPr/>
                    <a:lstStyle/>
                    <a:p>
                      <a:pPr algn="ctr" fontAlgn="ctr"/>
                      <a:r>
                        <a:rPr lang="ja-JP" altLang="en-US" sz="1800" b="0" i="0" u="none" strike="noStrike">
                          <a:effectLst/>
                          <a:ea typeface="MS UI Gothic" panose="020B0600070205080204" pitchFamily="34" charset="-128"/>
                        </a:rPr>
                        <a:t>カーネルパニック</a:t>
                      </a:r>
                      <a:endParaRPr lang="ja-JP" altLang="en-US" sz="1800" b="0" i="0" u="none" strike="noStrike">
                        <a:solidFill>
                          <a:srgbClr val="000000"/>
                        </a:solidFill>
                        <a:effectLst/>
                        <a:latin typeface="游ゴシック" panose="020B0400000000000000" pitchFamily="34" charset="-128"/>
                        <a:ea typeface="游ゴシック" panose="020B0400000000000000" pitchFamily="34" charset="-128"/>
                      </a:endParaRPr>
                    </a:p>
                  </a:txBody>
                  <a:tcPr marL="9525" marR="9525" marT="9525" marB="0" anchor="ctr"/>
                </a:tc>
                <a:tc hMerge="1">
                  <a:txBody>
                    <a:bodyPr/>
                    <a:lstStyle/>
                    <a:p>
                      <a:endParaRPr kumimoji="1" lang="ja-JP" altLang="en-US"/>
                    </a:p>
                  </a:txBody>
                  <a:tcPr/>
                </a:tc>
                <a:tc hMerge="1">
                  <a:txBody>
                    <a:bodyPr/>
                    <a:lstStyle/>
                    <a:p>
                      <a:endParaRPr kumimoji="1" lang="ja-JP" altLang="en-US"/>
                    </a:p>
                  </a:txBody>
                  <a:tcPr/>
                </a:tc>
                <a:tc>
                  <a:txBody>
                    <a:bodyPr/>
                    <a:lstStyle/>
                    <a:p>
                      <a:pPr algn="ctr" fontAlgn="ctr"/>
                      <a:r>
                        <a:rPr lang="ja-JP" altLang="en-US" sz="1800" b="0" i="0" u="none" strike="noStrike">
                          <a:effectLst/>
                          <a:ea typeface="MS UI Gothic" panose="020B0600070205080204" pitchFamily="34" charset="-128"/>
                        </a:rPr>
                        <a:t>パニック処理で使うロックを取得</a:t>
                      </a:r>
                      <a:endParaRPr lang="ja-JP" altLang="en-US" sz="1800" b="0" i="0" u="none" strike="noStrike">
                        <a:solidFill>
                          <a:srgbClr val="000000"/>
                        </a:solidFill>
                        <a:effectLst/>
                        <a:latin typeface="游ゴシック" panose="020B0400000000000000" pitchFamily="34" charset="-128"/>
                        <a:ea typeface="游ゴシック" panose="020B0400000000000000" pitchFamily="34" charset="-128"/>
                      </a:endParaRPr>
                    </a:p>
                  </a:txBody>
                  <a:tcPr marL="9525" marR="9525" marT="9525" marB="0" anchor="ctr"/>
                </a:tc>
                <a:extLst>
                  <a:ext uri="{0D108BD9-81ED-4DB2-BD59-A6C34878D82A}">
                    <a16:rowId xmlns:a16="http://schemas.microsoft.com/office/drawing/2014/main" val="2014650024"/>
                  </a:ext>
                </a:extLst>
              </a:tr>
            </a:tbl>
          </a:graphicData>
        </a:graphic>
      </p:graphicFrame>
      <p:sp>
        <p:nvSpPr>
          <p:cNvPr id="2" name="Title 1">
            <a:extLst>
              <a:ext uri="{FF2B5EF4-FFF2-40B4-BE49-F238E27FC236}">
                <a16:creationId xmlns:a16="http://schemas.microsoft.com/office/drawing/2014/main" id="{80F05793-738F-C645-97E7-4FADEB8170CD}"/>
              </a:ext>
            </a:extLst>
          </p:cNvPr>
          <p:cNvSpPr>
            <a:spLocks noGrp="1"/>
          </p:cNvSpPr>
          <p:nvPr>
            <p:ph type="title"/>
          </p:nvPr>
        </p:nvSpPr>
        <p:spPr/>
        <p:txBody>
          <a:bodyPr/>
          <a:lstStyle/>
          <a:p>
            <a:r>
              <a:rPr lang="ja-JP" altLang="en-US"/>
              <a:t>開発した</a:t>
            </a:r>
            <a:r>
              <a:rPr lang="en-US" altLang="ja-JP" dirty="0"/>
              <a:t>OS</a:t>
            </a:r>
            <a:r>
              <a:rPr lang="ja-JP" altLang="en-US"/>
              <a:t>監視システム</a:t>
            </a:r>
            <a:endParaRPr lang="en-US" dirty="0"/>
          </a:p>
        </p:txBody>
      </p:sp>
      <p:sp>
        <p:nvSpPr>
          <p:cNvPr id="3" name="Content Placeholder 2">
            <a:extLst>
              <a:ext uri="{FF2B5EF4-FFF2-40B4-BE49-F238E27FC236}">
                <a16:creationId xmlns:a16="http://schemas.microsoft.com/office/drawing/2014/main" id="{4D3FBA6E-F620-E542-A535-E33BEAE4D0F8}"/>
              </a:ext>
            </a:extLst>
          </p:cNvPr>
          <p:cNvSpPr>
            <a:spLocks noGrp="1"/>
          </p:cNvSpPr>
          <p:nvPr>
            <p:ph idx="1"/>
          </p:nvPr>
        </p:nvSpPr>
        <p:spPr/>
        <p:txBody>
          <a:bodyPr>
            <a:normAutofit/>
          </a:bodyPr>
          <a:lstStyle/>
          <a:p>
            <a:r>
              <a:rPr lang="en-US" altLang="ja-JP" dirty="0"/>
              <a:t>OS</a:t>
            </a:r>
            <a:r>
              <a:rPr lang="ja-JP" altLang="en-US"/>
              <a:t>カーネルの</a:t>
            </a:r>
            <a:r>
              <a:rPr lang="en-US" altLang="ja-JP" dirty="0"/>
              <a:t>7</a:t>
            </a:r>
            <a:r>
              <a:rPr lang="ja-JP" altLang="en-US"/>
              <a:t>種類の障害を検知</a:t>
            </a:r>
            <a:endParaRPr lang="en-US" altLang="ja-JP" dirty="0"/>
          </a:p>
          <a:p>
            <a:pPr lvl="1"/>
            <a:r>
              <a:rPr lang="en-US" altLang="ja-JP" dirty="0"/>
              <a:t>SHFH </a:t>
            </a:r>
            <a:r>
              <a:rPr lang="en-US" altLang="ja-JP" sz="2400" dirty="0"/>
              <a:t>[Zhu+, ISSRE'12] </a:t>
            </a:r>
            <a:r>
              <a:rPr lang="ja-JP" altLang="en-US" sz="2400"/>
              <a:t>で分類された</a:t>
            </a:r>
            <a:r>
              <a:rPr lang="en-US" altLang="ja-JP" dirty="0"/>
              <a:t>6</a:t>
            </a:r>
            <a:r>
              <a:rPr lang="ja-JP" altLang="en-US"/>
              <a:t>種類の障害</a:t>
            </a:r>
            <a:endParaRPr lang="en-US" altLang="ja-JP" dirty="0"/>
          </a:p>
          <a:p>
            <a:pPr lvl="1"/>
            <a:r>
              <a:rPr lang="ja-JP" altLang="en-US"/>
              <a:t>カーネルパニック（</a:t>
            </a:r>
            <a:r>
              <a:rPr lang="en-US" altLang="ja-JP" dirty="0"/>
              <a:t>OS</a:t>
            </a:r>
            <a:r>
              <a:rPr lang="ja-JP" altLang="en-US"/>
              <a:t>の異常停止）</a:t>
            </a:r>
            <a:endParaRPr lang="en-US" altLang="ja-JP" dirty="0"/>
          </a:p>
        </p:txBody>
      </p:sp>
      <p:sp>
        <p:nvSpPr>
          <p:cNvPr id="4" name="Slide Number Placeholder 3">
            <a:extLst>
              <a:ext uri="{FF2B5EF4-FFF2-40B4-BE49-F238E27FC236}">
                <a16:creationId xmlns:a16="http://schemas.microsoft.com/office/drawing/2014/main" id="{A4E54352-B19B-D345-9AF7-6C15A2DF2BA5}"/>
              </a:ext>
            </a:extLst>
          </p:cNvPr>
          <p:cNvSpPr>
            <a:spLocks noGrp="1"/>
          </p:cNvSpPr>
          <p:nvPr>
            <p:ph type="sldNum" sz="quarter" idx="12"/>
          </p:nvPr>
        </p:nvSpPr>
        <p:spPr/>
        <p:txBody>
          <a:bodyPr/>
          <a:lstStyle/>
          <a:p>
            <a:fld id="{D57F1E4F-1CFF-5643-939E-217C01CDF565}" type="slidenum">
              <a:rPr lang="en-US" smtClean="0"/>
              <a:pPr/>
              <a:t>16</a:t>
            </a:fld>
            <a:endParaRPr lang="en-US" dirty="0"/>
          </a:p>
        </p:txBody>
      </p:sp>
    </p:spTree>
    <p:extLst>
      <p:ext uri="{BB962C8B-B14F-4D97-AF65-F5344CB8AC3E}">
        <p14:creationId xmlns:p14="http://schemas.microsoft.com/office/powerpoint/2010/main" val="316928707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グラフ 9">
            <a:extLst>
              <a:ext uri="{FF2B5EF4-FFF2-40B4-BE49-F238E27FC236}">
                <a16:creationId xmlns:a16="http://schemas.microsoft.com/office/drawing/2014/main" id="{AAB1FC87-2152-1740-BB1C-13294BC25CFD}"/>
              </a:ext>
            </a:extLst>
          </p:cNvPr>
          <p:cNvGraphicFramePr>
            <a:graphicFrameLocks/>
          </p:cNvGraphicFramePr>
          <p:nvPr>
            <p:extLst>
              <p:ext uri="{D42A27DB-BD31-4B8C-83A1-F6EECF244321}">
                <p14:modId xmlns:p14="http://schemas.microsoft.com/office/powerpoint/2010/main" val="2042750580"/>
              </p:ext>
            </p:extLst>
          </p:nvPr>
        </p:nvGraphicFramePr>
        <p:xfrm>
          <a:off x="4142793" y="4049995"/>
          <a:ext cx="4822326" cy="2669453"/>
        </p:xfrm>
        <a:graphic>
          <a:graphicData uri="http://schemas.openxmlformats.org/drawingml/2006/chart">
            <c:chart xmlns:c="http://schemas.openxmlformats.org/drawingml/2006/chart" xmlns:r="http://schemas.openxmlformats.org/officeDocument/2006/relationships" r:id="rId3"/>
          </a:graphicData>
        </a:graphic>
      </p:graphicFrame>
      <p:sp>
        <p:nvSpPr>
          <p:cNvPr id="2" name="タイトル 1"/>
          <p:cNvSpPr>
            <a:spLocks noGrp="1"/>
          </p:cNvSpPr>
          <p:nvPr>
            <p:ph type="title"/>
          </p:nvPr>
        </p:nvSpPr>
        <p:spPr/>
        <p:txBody>
          <a:bodyPr/>
          <a:lstStyle/>
          <a:p>
            <a:r>
              <a:rPr lang="en-US" altLang="ja-JP" dirty="0"/>
              <a:t>OS</a:t>
            </a:r>
            <a:r>
              <a:rPr lang="ja-JP" altLang="en-US"/>
              <a:t>カーネルの障害検知</a:t>
            </a:r>
            <a:endParaRPr lang="ja-JP" altLang="en-US" dirty="0">
              <a:solidFill>
                <a:schemeClr val="tx1"/>
              </a:solidFill>
            </a:endParaRPr>
          </a:p>
        </p:txBody>
      </p:sp>
      <p:sp>
        <p:nvSpPr>
          <p:cNvPr id="3" name="コンテンツ プレースホルダー 2"/>
          <p:cNvSpPr>
            <a:spLocks noGrp="1"/>
          </p:cNvSpPr>
          <p:nvPr>
            <p:ph idx="1"/>
          </p:nvPr>
        </p:nvSpPr>
        <p:spPr/>
        <p:txBody>
          <a:bodyPr>
            <a:normAutofit/>
          </a:bodyPr>
          <a:lstStyle/>
          <a:p>
            <a:r>
              <a:rPr lang="en-US" altLang="ja-JP" dirty="0"/>
              <a:t>F1〜F6</a:t>
            </a:r>
            <a:r>
              <a:rPr lang="ja-JP" altLang="en-US"/>
              <a:t>の障害を発生させるカーネルモジュールを挿入</a:t>
            </a:r>
            <a:endParaRPr lang="en-US" altLang="ja-JP" dirty="0"/>
          </a:p>
          <a:p>
            <a:pPr lvl="1"/>
            <a:r>
              <a:rPr lang="en-US" altLang="ja-JP" dirty="0"/>
              <a:t>Linux</a:t>
            </a:r>
            <a:r>
              <a:rPr lang="ja-JP" altLang="en-US"/>
              <a:t>の機能を使って</a:t>
            </a:r>
            <a:r>
              <a:rPr lang="en-US" altLang="ja-JP" dirty="0"/>
              <a:t>F7</a:t>
            </a:r>
            <a:r>
              <a:rPr lang="ja-JP" altLang="en-US"/>
              <a:t>の障害（カーネルパニック）を発生</a:t>
            </a:r>
            <a:endParaRPr lang="en-US" altLang="ja-JP" dirty="0"/>
          </a:p>
          <a:p>
            <a:r>
              <a:rPr lang="ja-JP" altLang="en-US"/>
              <a:t>リモートホストに障害が通知されることを確認</a:t>
            </a:r>
            <a:endParaRPr lang="en-US" altLang="ja-JP" dirty="0"/>
          </a:p>
          <a:p>
            <a:pPr lvl="1"/>
            <a:r>
              <a:rPr lang="en-US" altLang="ja-JP" dirty="0"/>
              <a:t>CPU</a:t>
            </a:r>
            <a:r>
              <a:rPr lang="ja-JP" altLang="en-US"/>
              <a:t>使用率を監視する場合は発生から</a:t>
            </a:r>
            <a:r>
              <a:rPr lang="en-US" altLang="ja-JP" dirty="0"/>
              <a:t>1</a:t>
            </a:r>
            <a:r>
              <a:rPr lang="ja-JP" altLang="en-US"/>
              <a:t>秒程度で検知</a:t>
            </a:r>
            <a:endParaRPr lang="en-US" altLang="ja-JP" dirty="0"/>
          </a:p>
          <a:p>
            <a:pPr lvl="1"/>
            <a:r>
              <a:rPr lang="ja-JP" altLang="en-US"/>
              <a:t>カーネル変数を監視する場合は</a:t>
            </a:r>
            <a:r>
              <a:rPr lang="en-US" altLang="ja-JP" dirty="0"/>
              <a:t>20</a:t>
            </a:r>
            <a:r>
              <a:rPr lang="ja-JP" altLang="en-US"/>
              <a:t>ミリ秒程度で検知 </a:t>
            </a:r>
          </a:p>
          <a:p>
            <a:pPr lvl="1"/>
            <a:endParaRPr lang="en-US" altLang="ja-JP" dirty="0"/>
          </a:p>
        </p:txBody>
      </p:sp>
      <p:sp>
        <p:nvSpPr>
          <p:cNvPr id="4" name="スライド番号プレースホルダー 3"/>
          <p:cNvSpPr>
            <a:spLocks noGrp="1"/>
          </p:cNvSpPr>
          <p:nvPr>
            <p:ph type="sldNum" sz="quarter" idx="12"/>
          </p:nvPr>
        </p:nvSpPr>
        <p:spPr/>
        <p:txBody>
          <a:bodyPr/>
          <a:lstStyle/>
          <a:p>
            <a:fld id="{D57F1E4F-1CFF-5643-939E-217C01CDF565}" type="slidenum">
              <a:rPr lang="en-US" smtClean="0"/>
              <a:pPr/>
              <a:t>17</a:t>
            </a:fld>
            <a:endParaRPr lang="en-US" dirty="0"/>
          </a:p>
        </p:txBody>
      </p:sp>
      <p:graphicFrame>
        <p:nvGraphicFramePr>
          <p:cNvPr id="9" name="表 8">
            <a:extLst>
              <a:ext uri="{FF2B5EF4-FFF2-40B4-BE49-F238E27FC236}">
                <a16:creationId xmlns:a16="http://schemas.microsoft.com/office/drawing/2014/main" id="{432706A3-E66B-5B45-AA7C-605695A3B85A}"/>
              </a:ext>
            </a:extLst>
          </p:cNvPr>
          <p:cNvGraphicFramePr>
            <a:graphicFrameLocks noGrp="1"/>
          </p:cNvGraphicFramePr>
          <p:nvPr>
            <p:extLst>
              <p:ext uri="{D42A27DB-BD31-4B8C-83A1-F6EECF244321}">
                <p14:modId xmlns:p14="http://schemas.microsoft.com/office/powerpoint/2010/main" val="3972959123"/>
              </p:ext>
            </p:extLst>
          </p:nvPr>
        </p:nvGraphicFramePr>
        <p:xfrm>
          <a:off x="180101" y="4120842"/>
          <a:ext cx="3962691" cy="2598609"/>
        </p:xfrm>
        <a:graphic>
          <a:graphicData uri="http://schemas.openxmlformats.org/drawingml/2006/table">
            <a:tbl>
              <a:tblPr>
                <a:tableStyleId>{5940675A-B579-460E-94D1-54222C63F5DA}</a:tableStyleId>
              </a:tblPr>
              <a:tblGrid>
                <a:gridCol w="462050">
                  <a:extLst>
                    <a:ext uri="{9D8B030D-6E8A-4147-A177-3AD203B41FA5}">
                      <a16:colId xmlns:a16="http://schemas.microsoft.com/office/drawing/2014/main" val="2067645587"/>
                    </a:ext>
                  </a:extLst>
                </a:gridCol>
                <a:gridCol w="3500641">
                  <a:extLst>
                    <a:ext uri="{9D8B030D-6E8A-4147-A177-3AD203B41FA5}">
                      <a16:colId xmlns:a16="http://schemas.microsoft.com/office/drawing/2014/main" val="1431404620"/>
                    </a:ext>
                  </a:extLst>
                </a:gridCol>
              </a:tblGrid>
              <a:tr h="326561">
                <a:tc>
                  <a:txBody>
                    <a:bodyPr/>
                    <a:lstStyle/>
                    <a:p>
                      <a:pPr algn="ctr" fontAlgn="ctr"/>
                      <a:r>
                        <a:rPr lang="ja-JP" altLang="en-US" sz="1600" b="0" i="0" u="none" strike="noStrike">
                          <a:effectLst/>
                          <a:ea typeface="MS UI Gothic" panose="020B0600070205080204" pitchFamily="34" charset="-128"/>
                        </a:rPr>
                        <a:t>障害</a:t>
                      </a:r>
                      <a:endParaRPr lang="ja-JP" altLang="en-US" sz="1600" b="0" i="0" u="none" strike="noStrike">
                        <a:solidFill>
                          <a:srgbClr val="000000"/>
                        </a:solidFill>
                        <a:effectLst/>
                        <a:latin typeface="游ゴシック" panose="020B0400000000000000" pitchFamily="34" charset="-128"/>
                        <a:ea typeface="游ゴシック" panose="020B0400000000000000" pitchFamily="34" charset="-128"/>
                      </a:endParaRPr>
                    </a:p>
                  </a:txBody>
                  <a:tcPr marL="9525" marR="9525" marT="9525" marB="0" anchor="ctr"/>
                </a:tc>
                <a:tc>
                  <a:txBody>
                    <a:bodyPr/>
                    <a:lstStyle/>
                    <a:p>
                      <a:pPr algn="ctr" fontAlgn="ctr"/>
                      <a:r>
                        <a:rPr lang="ja-JP" altLang="en-US" sz="1600" b="0" i="0" u="none" strike="noStrike">
                          <a:effectLst/>
                          <a:ea typeface="MS UI Gothic" panose="020B0600070205080204" pitchFamily="34" charset="-128"/>
                        </a:rPr>
                        <a:t>カーネルモジュールの内容</a:t>
                      </a:r>
                      <a:endParaRPr lang="ja-JP" altLang="en-US" sz="1600" b="0" i="0" u="none" strike="noStrike">
                        <a:solidFill>
                          <a:srgbClr val="000000"/>
                        </a:solidFill>
                        <a:effectLst/>
                        <a:latin typeface="游ゴシック" panose="020B0400000000000000" pitchFamily="34" charset="-128"/>
                        <a:ea typeface="游ゴシック" panose="020B0400000000000000" pitchFamily="34" charset="-128"/>
                      </a:endParaRPr>
                    </a:p>
                  </a:txBody>
                  <a:tcPr marL="9525" marR="9525" marT="9525" marB="0" anchor="ctr"/>
                </a:tc>
                <a:extLst>
                  <a:ext uri="{0D108BD9-81ED-4DB2-BD59-A6C34878D82A}">
                    <a16:rowId xmlns:a16="http://schemas.microsoft.com/office/drawing/2014/main" val="2833081040"/>
                  </a:ext>
                </a:extLst>
              </a:tr>
              <a:tr h="326561">
                <a:tc>
                  <a:txBody>
                    <a:bodyPr/>
                    <a:lstStyle/>
                    <a:p>
                      <a:pPr algn="ctr" fontAlgn="ctr"/>
                      <a:r>
                        <a:rPr lang="en-US" sz="1600" u="none" strike="noStrike">
                          <a:effectLst/>
                        </a:rPr>
                        <a:t>F1</a:t>
                      </a:r>
                      <a:endParaRPr lang="en-US" sz="1600" b="0" i="0" u="none" strike="noStrike">
                        <a:solidFill>
                          <a:srgbClr val="000000"/>
                        </a:solidFill>
                        <a:effectLst/>
                        <a:latin typeface="游ゴシック" panose="020B0400000000000000" pitchFamily="34" charset="-128"/>
                        <a:ea typeface="游ゴシック" panose="020B0400000000000000" pitchFamily="34" charset="-128"/>
                      </a:endParaRPr>
                    </a:p>
                  </a:txBody>
                  <a:tcPr marL="9525" marR="9525" marT="9525" marB="0" anchor="ctr"/>
                </a:tc>
                <a:tc>
                  <a:txBody>
                    <a:bodyPr/>
                    <a:lstStyle/>
                    <a:p>
                      <a:pPr algn="ctr" fontAlgn="ctr"/>
                      <a:r>
                        <a:rPr lang="ja-JP" altLang="en-US" sz="1600" b="0" i="0" u="none" strike="noStrike">
                          <a:effectLst/>
                          <a:ea typeface="MS UI Gothic" panose="020B0600070205080204" pitchFamily="34" charset="-128"/>
                        </a:rPr>
                        <a:t>全</a:t>
                      </a:r>
                      <a:r>
                        <a:rPr lang="en-US" sz="1600" u="none" strike="noStrike" dirty="0">
                          <a:effectLst/>
                        </a:rPr>
                        <a:t>CPU</a:t>
                      </a:r>
                      <a:r>
                        <a:rPr lang="ja-JP" altLang="en-US" sz="1600" u="none" strike="noStrike">
                          <a:effectLst/>
                        </a:rPr>
                        <a:t>でスピンロックによるデッドロック</a:t>
                      </a:r>
                      <a:endParaRPr lang="ja-JP" altLang="en-US" sz="1600" b="0" i="0" u="none" strike="noStrike">
                        <a:solidFill>
                          <a:srgbClr val="000000"/>
                        </a:solidFill>
                        <a:effectLst/>
                        <a:latin typeface="游ゴシック" panose="020B0400000000000000" pitchFamily="34" charset="-128"/>
                        <a:ea typeface="游ゴシック" panose="020B0400000000000000" pitchFamily="34" charset="-128"/>
                      </a:endParaRPr>
                    </a:p>
                  </a:txBody>
                  <a:tcPr marL="9525" marR="9525" marT="9525" marB="0" anchor="ctr"/>
                </a:tc>
                <a:extLst>
                  <a:ext uri="{0D108BD9-81ED-4DB2-BD59-A6C34878D82A}">
                    <a16:rowId xmlns:a16="http://schemas.microsoft.com/office/drawing/2014/main" val="1152498357"/>
                  </a:ext>
                </a:extLst>
              </a:tr>
              <a:tr h="326561">
                <a:tc>
                  <a:txBody>
                    <a:bodyPr/>
                    <a:lstStyle/>
                    <a:p>
                      <a:pPr algn="ctr" fontAlgn="ctr"/>
                      <a:r>
                        <a:rPr lang="en-US" sz="1600" u="none" strike="noStrike">
                          <a:effectLst/>
                        </a:rPr>
                        <a:t>F2</a:t>
                      </a:r>
                      <a:endParaRPr lang="en-US" sz="1600" b="0" i="0" u="none" strike="noStrike">
                        <a:solidFill>
                          <a:srgbClr val="000000"/>
                        </a:solidFill>
                        <a:effectLst/>
                        <a:latin typeface="游ゴシック" panose="020B0400000000000000" pitchFamily="34" charset="-128"/>
                        <a:ea typeface="游ゴシック" panose="020B0400000000000000" pitchFamily="34" charset="-128"/>
                      </a:endParaRPr>
                    </a:p>
                  </a:txBody>
                  <a:tcPr marL="9525" marR="9525" marT="9525" marB="0" anchor="ctr"/>
                </a:tc>
                <a:tc>
                  <a:txBody>
                    <a:bodyPr/>
                    <a:lstStyle/>
                    <a:p>
                      <a:pPr algn="ctr" fontAlgn="ctr"/>
                      <a:r>
                        <a:rPr lang="ja-JP" altLang="en-US" sz="1600" b="0" i="0" u="none" strike="noStrike">
                          <a:effectLst/>
                          <a:ea typeface="MS UI Gothic" panose="020B0600070205080204" pitchFamily="34" charset="-128"/>
                        </a:rPr>
                        <a:t>全</a:t>
                      </a:r>
                      <a:r>
                        <a:rPr lang="en-US" sz="1600" u="none" strike="noStrike" dirty="0">
                          <a:effectLst/>
                        </a:rPr>
                        <a:t>CPU</a:t>
                      </a:r>
                      <a:r>
                        <a:rPr lang="ja-JP" altLang="en-US" sz="1600" u="none" strike="noStrike">
                          <a:effectLst/>
                        </a:rPr>
                        <a:t>で無限ループ</a:t>
                      </a:r>
                      <a:endParaRPr lang="ja-JP" altLang="en-US" sz="1600" b="0" i="0" u="none" strike="noStrike">
                        <a:solidFill>
                          <a:srgbClr val="000000"/>
                        </a:solidFill>
                        <a:effectLst/>
                        <a:latin typeface="游ゴシック" panose="020B0400000000000000" pitchFamily="34" charset="-128"/>
                        <a:ea typeface="游ゴシック" panose="020B0400000000000000" pitchFamily="34" charset="-128"/>
                      </a:endParaRPr>
                    </a:p>
                  </a:txBody>
                  <a:tcPr marL="9525" marR="9525" marT="9525" marB="0" anchor="ctr"/>
                </a:tc>
                <a:extLst>
                  <a:ext uri="{0D108BD9-81ED-4DB2-BD59-A6C34878D82A}">
                    <a16:rowId xmlns:a16="http://schemas.microsoft.com/office/drawing/2014/main" val="2541504102"/>
                  </a:ext>
                </a:extLst>
              </a:tr>
              <a:tr h="326561">
                <a:tc>
                  <a:txBody>
                    <a:bodyPr/>
                    <a:lstStyle/>
                    <a:p>
                      <a:pPr algn="ctr" fontAlgn="ctr"/>
                      <a:r>
                        <a:rPr lang="en-US" sz="1600" u="none" strike="noStrike">
                          <a:effectLst/>
                        </a:rPr>
                        <a:t>F3</a:t>
                      </a:r>
                      <a:endParaRPr lang="en-US" sz="1600" b="0" i="0" u="none" strike="noStrike">
                        <a:solidFill>
                          <a:srgbClr val="000000"/>
                        </a:solidFill>
                        <a:effectLst/>
                        <a:latin typeface="游ゴシック" panose="020B0400000000000000" pitchFamily="34" charset="-128"/>
                        <a:ea typeface="游ゴシック" panose="020B0400000000000000" pitchFamily="34" charset="-128"/>
                      </a:endParaRPr>
                    </a:p>
                  </a:txBody>
                  <a:tcPr marL="9525" marR="9525" marT="9525" marB="0" anchor="ctr"/>
                </a:tc>
                <a:tc>
                  <a:txBody>
                    <a:bodyPr/>
                    <a:lstStyle/>
                    <a:p>
                      <a:pPr algn="ctr" fontAlgn="ctr"/>
                      <a:r>
                        <a:rPr lang="ja-JP" altLang="en-US" sz="1600" b="0" i="0" u="none" strike="noStrike">
                          <a:effectLst/>
                          <a:ea typeface="MS UI Gothic" panose="020B0600070205080204" pitchFamily="34" charset="-128"/>
                        </a:rPr>
                        <a:t>全</a:t>
                      </a:r>
                      <a:r>
                        <a:rPr lang="en-US" sz="1600" u="none" strike="noStrike" dirty="0">
                          <a:effectLst/>
                        </a:rPr>
                        <a:t>CPU</a:t>
                      </a:r>
                      <a:r>
                        <a:rPr lang="ja-JP" altLang="en-US" sz="1600" u="none" strike="noStrike">
                          <a:effectLst/>
                        </a:rPr>
                        <a:t>で無限ループ（横取り禁止）</a:t>
                      </a:r>
                      <a:endParaRPr lang="ja-JP" altLang="en-US" sz="1600" b="0" i="0" u="none" strike="noStrike">
                        <a:solidFill>
                          <a:srgbClr val="000000"/>
                        </a:solidFill>
                        <a:effectLst/>
                        <a:latin typeface="游ゴシック" panose="020B0400000000000000" pitchFamily="34" charset="-128"/>
                        <a:ea typeface="游ゴシック" panose="020B0400000000000000" pitchFamily="34" charset="-128"/>
                      </a:endParaRPr>
                    </a:p>
                  </a:txBody>
                  <a:tcPr marL="9525" marR="9525" marT="9525" marB="0" anchor="ctr"/>
                </a:tc>
                <a:extLst>
                  <a:ext uri="{0D108BD9-81ED-4DB2-BD59-A6C34878D82A}">
                    <a16:rowId xmlns:a16="http://schemas.microsoft.com/office/drawing/2014/main" val="3712630142"/>
                  </a:ext>
                </a:extLst>
              </a:tr>
              <a:tr h="326561">
                <a:tc>
                  <a:txBody>
                    <a:bodyPr/>
                    <a:lstStyle/>
                    <a:p>
                      <a:pPr algn="ctr" fontAlgn="ctr"/>
                      <a:r>
                        <a:rPr lang="en-US" sz="1600" u="none" strike="noStrike">
                          <a:effectLst/>
                        </a:rPr>
                        <a:t>F4</a:t>
                      </a:r>
                      <a:endParaRPr lang="en-US" sz="1600" b="0" i="0" u="none" strike="noStrike">
                        <a:solidFill>
                          <a:srgbClr val="000000"/>
                        </a:solidFill>
                        <a:effectLst/>
                        <a:latin typeface="游ゴシック" panose="020B0400000000000000" pitchFamily="34" charset="-128"/>
                        <a:ea typeface="游ゴシック" panose="020B0400000000000000" pitchFamily="34" charset="-128"/>
                      </a:endParaRPr>
                    </a:p>
                  </a:txBody>
                  <a:tcPr marL="9525" marR="9525" marT="9525" marB="0" anchor="ctr"/>
                </a:tc>
                <a:tc>
                  <a:txBody>
                    <a:bodyPr/>
                    <a:lstStyle/>
                    <a:p>
                      <a:pPr algn="ctr" fontAlgn="ctr"/>
                      <a:r>
                        <a:rPr lang="en-US" sz="1600" u="none" strike="noStrike" dirty="0">
                          <a:effectLst/>
                        </a:rPr>
                        <a:t>TCP</a:t>
                      </a:r>
                      <a:r>
                        <a:rPr lang="ja-JP" altLang="en-US" sz="1600" b="0" i="0" u="none" strike="noStrike">
                          <a:effectLst/>
                          <a:ea typeface="MS UI Gothic" panose="020B0600070205080204" pitchFamily="34" charset="-128"/>
                        </a:rPr>
                        <a:t>の送信時にデッドロック</a:t>
                      </a:r>
                      <a:endParaRPr lang="ja-JP" altLang="en-US" sz="1600" b="0" i="0" u="none" strike="noStrike">
                        <a:solidFill>
                          <a:srgbClr val="000000"/>
                        </a:solidFill>
                        <a:effectLst/>
                        <a:latin typeface="游ゴシック" panose="020B0400000000000000" pitchFamily="34" charset="-128"/>
                        <a:ea typeface="游ゴシック" panose="020B0400000000000000" pitchFamily="34" charset="-128"/>
                      </a:endParaRPr>
                    </a:p>
                  </a:txBody>
                  <a:tcPr marL="9525" marR="9525" marT="9525" marB="0" anchor="ctr"/>
                </a:tc>
                <a:extLst>
                  <a:ext uri="{0D108BD9-81ED-4DB2-BD59-A6C34878D82A}">
                    <a16:rowId xmlns:a16="http://schemas.microsoft.com/office/drawing/2014/main" val="3527781694"/>
                  </a:ext>
                </a:extLst>
              </a:tr>
              <a:tr h="639243">
                <a:tc>
                  <a:txBody>
                    <a:bodyPr/>
                    <a:lstStyle/>
                    <a:p>
                      <a:pPr algn="ctr" fontAlgn="ctr"/>
                      <a:r>
                        <a:rPr lang="en-US" sz="1600" u="none" strike="noStrike">
                          <a:effectLst/>
                        </a:rPr>
                        <a:t>F5</a:t>
                      </a:r>
                      <a:endParaRPr lang="en-US" sz="1600" b="0" i="0" u="none" strike="noStrike">
                        <a:solidFill>
                          <a:srgbClr val="000000"/>
                        </a:solidFill>
                        <a:effectLst/>
                        <a:latin typeface="游ゴシック" panose="020B0400000000000000" pitchFamily="34" charset="-128"/>
                        <a:ea typeface="游ゴシック" panose="020B0400000000000000" pitchFamily="34" charset="-128"/>
                      </a:endParaRPr>
                    </a:p>
                  </a:txBody>
                  <a:tcPr marL="9525" marR="9525" marT="9525" marB="0" anchor="ctr"/>
                </a:tc>
                <a:tc>
                  <a:txBody>
                    <a:bodyPr/>
                    <a:lstStyle/>
                    <a:p>
                      <a:pPr algn="ctr" fontAlgn="ctr"/>
                      <a:r>
                        <a:rPr lang="ja-JP" altLang="en-US" sz="1600" b="0" i="0" u="none" strike="noStrike">
                          <a:effectLst/>
                          <a:ea typeface="MS UI Gothic" panose="020B0600070205080204" pitchFamily="34" charset="-128"/>
                        </a:rPr>
                        <a:t>スピンロック後にスリープ，全</a:t>
                      </a:r>
                      <a:r>
                        <a:rPr lang="en-US" sz="1600" u="none" strike="noStrike" dirty="0">
                          <a:effectLst/>
                        </a:rPr>
                        <a:t>CPU</a:t>
                      </a:r>
                      <a:r>
                        <a:rPr lang="ja-JP" altLang="en-US" sz="1600" u="none" strike="noStrike">
                          <a:effectLst/>
                        </a:rPr>
                        <a:t>が</a:t>
                      </a:r>
                      <a:br>
                        <a:rPr lang="en-US" altLang="ja-JP" sz="1600" u="none" strike="noStrike" dirty="0">
                          <a:effectLst/>
                        </a:rPr>
                      </a:br>
                      <a:r>
                        <a:rPr lang="ja-JP" altLang="en-US" sz="1600" u="none" strike="noStrike">
                          <a:effectLst/>
                        </a:rPr>
                        <a:t>スピンロックを待機</a:t>
                      </a:r>
                      <a:endParaRPr lang="ja-JP" altLang="en-US" sz="1600" b="0" i="0" u="none" strike="noStrike">
                        <a:solidFill>
                          <a:srgbClr val="000000"/>
                        </a:solidFill>
                        <a:effectLst/>
                        <a:latin typeface="游ゴシック" panose="020B0400000000000000" pitchFamily="34" charset="-128"/>
                        <a:ea typeface="游ゴシック" panose="020B0400000000000000" pitchFamily="34" charset="-128"/>
                      </a:endParaRPr>
                    </a:p>
                  </a:txBody>
                  <a:tcPr marL="9525" marR="9525" marT="9525" marB="0" anchor="ctr"/>
                </a:tc>
                <a:extLst>
                  <a:ext uri="{0D108BD9-81ED-4DB2-BD59-A6C34878D82A}">
                    <a16:rowId xmlns:a16="http://schemas.microsoft.com/office/drawing/2014/main" val="3215302757"/>
                  </a:ext>
                </a:extLst>
              </a:tr>
              <a:tr h="326561">
                <a:tc>
                  <a:txBody>
                    <a:bodyPr/>
                    <a:lstStyle/>
                    <a:p>
                      <a:pPr algn="ctr" fontAlgn="ctr"/>
                      <a:r>
                        <a:rPr lang="en-US" sz="1600" u="none" strike="noStrike">
                          <a:effectLst/>
                        </a:rPr>
                        <a:t>F6</a:t>
                      </a:r>
                      <a:endParaRPr lang="en-US" sz="1600" b="0" i="0" u="none" strike="noStrike">
                        <a:solidFill>
                          <a:srgbClr val="000000"/>
                        </a:solidFill>
                        <a:effectLst/>
                        <a:latin typeface="游ゴシック" panose="020B0400000000000000" pitchFamily="34" charset="-128"/>
                        <a:ea typeface="游ゴシック" panose="020B0400000000000000" pitchFamily="34" charset="-128"/>
                      </a:endParaRPr>
                    </a:p>
                  </a:txBody>
                  <a:tcPr marL="9525" marR="9525" marT="9525" marB="0" anchor="ctr"/>
                </a:tc>
                <a:tc>
                  <a:txBody>
                    <a:bodyPr/>
                    <a:lstStyle/>
                    <a:p>
                      <a:pPr algn="ctr" fontAlgn="ctr"/>
                      <a:r>
                        <a:rPr lang="ja-JP" altLang="en-US" sz="1600" b="0" i="0" u="none" strike="noStrike">
                          <a:effectLst/>
                          <a:ea typeface="MS UI Gothic" panose="020B0600070205080204" pitchFamily="34" charset="-128"/>
                        </a:rPr>
                        <a:t>大量のメモリを確保</a:t>
                      </a:r>
                      <a:endParaRPr lang="ja-JP" altLang="en-US" sz="1600" b="0" i="0" u="none" strike="noStrike">
                        <a:solidFill>
                          <a:srgbClr val="000000"/>
                        </a:solidFill>
                        <a:effectLst/>
                        <a:latin typeface="游ゴシック" panose="020B0400000000000000" pitchFamily="34" charset="-128"/>
                        <a:ea typeface="游ゴシック" panose="020B0400000000000000" pitchFamily="34" charset="-128"/>
                      </a:endParaRPr>
                    </a:p>
                  </a:txBody>
                  <a:tcPr marL="9525" marR="9525" marT="9525" marB="0" anchor="ctr"/>
                </a:tc>
                <a:extLst>
                  <a:ext uri="{0D108BD9-81ED-4DB2-BD59-A6C34878D82A}">
                    <a16:rowId xmlns:a16="http://schemas.microsoft.com/office/drawing/2014/main" val="1469252605"/>
                  </a:ext>
                </a:extLst>
              </a:tr>
            </a:tbl>
          </a:graphicData>
        </a:graphic>
      </p:graphicFrame>
    </p:spTree>
    <p:extLst>
      <p:ext uri="{BB962C8B-B14F-4D97-AF65-F5344CB8AC3E}">
        <p14:creationId xmlns:p14="http://schemas.microsoft.com/office/powerpoint/2010/main" val="193825253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表 6">
            <a:extLst>
              <a:ext uri="{FF2B5EF4-FFF2-40B4-BE49-F238E27FC236}">
                <a16:creationId xmlns:a16="http://schemas.microsoft.com/office/drawing/2014/main" id="{E091A9D5-813C-DD4F-A0E4-99466ED642CB}"/>
              </a:ext>
            </a:extLst>
          </p:cNvPr>
          <p:cNvGraphicFramePr>
            <a:graphicFrameLocks noGrp="1"/>
          </p:cNvGraphicFramePr>
          <p:nvPr>
            <p:extLst>
              <p:ext uri="{D42A27DB-BD31-4B8C-83A1-F6EECF244321}">
                <p14:modId xmlns:p14="http://schemas.microsoft.com/office/powerpoint/2010/main" val="2307202157"/>
              </p:ext>
            </p:extLst>
          </p:nvPr>
        </p:nvGraphicFramePr>
        <p:xfrm>
          <a:off x="334438" y="4777365"/>
          <a:ext cx="8490200" cy="1967766"/>
        </p:xfrm>
        <a:graphic>
          <a:graphicData uri="http://schemas.openxmlformats.org/drawingml/2006/table">
            <a:tbl>
              <a:tblPr>
                <a:tableStyleId>{5940675A-B579-460E-94D1-54222C63F5DA}</a:tableStyleId>
              </a:tblPr>
              <a:tblGrid>
                <a:gridCol w="3402957">
                  <a:extLst>
                    <a:ext uri="{9D8B030D-6E8A-4147-A177-3AD203B41FA5}">
                      <a16:colId xmlns:a16="http://schemas.microsoft.com/office/drawing/2014/main" val="891038190"/>
                    </a:ext>
                  </a:extLst>
                </a:gridCol>
                <a:gridCol w="726749">
                  <a:extLst>
                    <a:ext uri="{9D8B030D-6E8A-4147-A177-3AD203B41FA5}">
                      <a16:colId xmlns:a16="http://schemas.microsoft.com/office/drawing/2014/main" val="4028478948"/>
                    </a:ext>
                  </a:extLst>
                </a:gridCol>
                <a:gridCol w="726749">
                  <a:extLst>
                    <a:ext uri="{9D8B030D-6E8A-4147-A177-3AD203B41FA5}">
                      <a16:colId xmlns:a16="http://schemas.microsoft.com/office/drawing/2014/main" val="1960110681"/>
                    </a:ext>
                  </a:extLst>
                </a:gridCol>
                <a:gridCol w="726749">
                  <a:extLst>
                    <a:ext uri="{9D8B030D-6E8A-4147-A177-3AD203B41FA5}">
                      <a16:colId xmlns:a16="http://schemas.microsoft.com/office/drawing/2014/main" val="2406315667"/>
                    </a:ext>
                  </a:extLst>
                </a:gridCol>
                <a:gridCol w="726749">
                  <a:extLst>
                    <a:ext uri="{9D8B030D-6E8A-4147-A177-3AD203B41FA5}">
                      <a16:colId xmlns:a16="http://schemas.microsoft.com/office/drawing/2014/main" val="9342510"/>
                    </a:ext>
                  </a:extLst>
                </a:gridCol>
                <a:gridCol w="726749">
                  <a:extLst>
                    <a:ext uri="{9D8B030D-6E8A-4147-A177-3AD203B41FA5}">
                      <a16:colId xmlns:a16="http://schemas.microsoft.com/office/drawing/2014/main" val="2491051428"/>
                    </a:ext>
                  </a:extLst>
                </a:gridCol>
                <a:gridCol w="726749">
                  <a:extLst>
                    <a:ext uri="{9D8B030D-6E8A-4147-A177-3AD203B41FA5}">
                      <a16:colId xmlns:a16="http://schemas.microsoft.com/office/drawing/2014/main" val="3087365382"/>
                    </a:ext>
                  </a:extLst>
                </a:gridCol>
                <a:gridCol w="726749">
                  <a:extLst>
                    <a:ext uri="{9D8B030D-6E8A-4147-A177-3AD203B41FA5}">
                      <a16:colId xmlns:a16="http://schemas.microsoft.com/office/drawing/2014/main" val="805233335"/>
                    </a:ext>
                  </a:extLst>
                </a:gridCol>
              </a:tblGrid>
              <a:tr h="503940">
                <a:tc>
                  <a:txBody>
                    <a:bodyPr/>
                    <a:lstStyle/>
                    <a:p>
                      <a:pPr algn="ctr" fontAlgn="ctr"/>
                      <a:r>
                        <a:rPr lang="ja-JP" altLang="en-US" sz="2000" b="0" i="0" u="none" strike="noStrike">
                          <a:effectLst/>
                          <a:ea typeface="MS UI Gothic" panose="020B0600070205080204" pitchFamily="34" charset="-128"/>
                        </a:rPr>
                        <a:t>障害検知・通知手法</a:t>
                      </a:r>
                      <a:endParaRPr lang="ja-JP" altLang="en-US" sz="2000" b="0" i="0" u="none" strike="noStrike">
                        <a:solidFill>
                          <a:srgbClr val="000000"/>
                        </a:solidFill>
                        <a:effectLst/>
                        <a:latin typeface="游ゴシック" panose="020B0400000000000000" pitchFamily="34" charset="-128"/>
                        <a:ea typeface="游ゴシック" panose="020B0400000000000000" pitchFamily="34" charset="-128"/>
                      </a:endParaRPr>
                    </a:p>
                  </a:txBody>
                  <a:tcPr marL="9525" marR="9525" marT="9525" marB="0" anchor="ctr"/>
                </a:tc>
                <a:tc>
                  <a:txBody>
                    <a:bodyPr/>
                    <a:lstStyle/>
                    <a:p>
                      <a:pPr algn="ctr" fontAlgn="ctr"/>
                      <a:r>
                        <a:rPr lang="en-US" sz="2000" u="none" strike="noStrike">
                          <a:effectLst/>
                        </a:rPr>
                        <a:t>F1</a:t>
                      </a:r>
                      <a:endParaRPr lang="en-US" sz="2000" b="0" i="0" u="none" strike="noStrike">
                        <a:solidFill>
                          <a:srgbClr val="000000"/>
                        </a:solidFill>
                        <a:effectLst/>
                        <a:latin typeface="游ゴシック" panose="020B0400000000000000" pitchFamily="34" charset="-128"/>
                        <a:ea typeface="游ゴシック" panose="020B0400000000000000" pitchFamily="34" charset="-128"/>
                      </a:endParaRPr>
                    </a:p>
                  </a:txBody>
                  <a:tcPr marL="9525" marR="9525" marT="9525" marB="0" anchor="ctr"/>
                </a:tc>
                <a:tc>
                  <a:txBody>
                    <a:bodyPr/>
                    <a:lstStyle/>
                    <a:p>
                      <a:pPr algn="ctr" fontAlgn="ctr"/>
                      <a:r>
                        <a:rPr lang="en-US" sz="2000" u="none" strike="noStrike">
                          <a:effectLst/>
                        </a:rPr>
                        <a:t>F2</a:t>
                      </a:r>
                      <a:endParaRPr lang="en-US" sz="2000" b="0" i="0" u="none" strike="noStrike">
                        <a:solidFill>
                          <a:srgbClr val="000000"/>
                        </a:solidFill>
                        <a:effectLst/>
                        <a:latin typeface="游ゴシック" panose="020B0400000000000000" pitchFamily="34" charset="-128"/>
                        <a:ea typeface="游ゴシック" panose="020B0400000000000000" pitchFamily="34" charset="-128"/>
                      </a:endParaRPr>
                    </a:p>
                  </a:txBody>
                  <a:tcPr marL="9525" marR="9525" marT="9525" marB="0" anchor="ctr"/>
                </a:tc>
                <a:tc>
                  <a:txBody>
                    <a:bodyPr/>
                    <a:lstStyle/>
                    <a:p>
                      <a:pPr algn="ctr" fontAlgn="ctr"/>
                      <a:r>
                        <a:rPr lang="en-US" sz="2000" u="none" strike="noStrike">
                          <a:effectLst/>
                        </a:rPr>
                        <a:t>F3</a:t>
                      </a:r>
                      <a:endParaRPr lang="en-US" sz="2000" b="0" i="0" u="none" strike="noStrike">
                        <a:solidFill>
                          <a:srgbClr val="000000"/>
                        </a:solidFill>
                        <a:effectLst/>
                        <a:latin typeface="游ゴシック" panose="020B0400000000000000" pitchFamily="34" charset="-128"/>
                        <a:ea typeface="游ゴシック" panose="020B0400000000000000" pitchFamily="34" charset="-128"/>
                      </a:endParaRPr>
                    </a:p>
                  </a:txBody>
                  <a:tcPr marL="9525" marR="9525" marT="9525" marB="0" anchor="ctr"/>
                </a:tc>
                <a:tc>
                  <a:txBody>
                    <a:bodyPr/>
                    <a:lstStyle/>
                    <a:p>
                      <a:pPr algn="ctr" fontAlgn="ctr"/>
                      <a:r>
                        <a:rPr lang="en-US" sz="2000" u="none" strike="noStrike">
                          <a:effectLst/>
                        </a:rPr>
                        <a:t>F4</a:t>
                      </a:r>
                      <a:endParaRPr lang="en-US" sz="2000" b="0" i="0" u="none" strike="noStrike">
                        <a:solidFill>
                          <a:srgbClr val="000000"/>
                        </a:solidFill>
                        <a:effectLst/>
                        <a:latin typeface="游ゴシック" panose="020B0400000000000000" pitchFamily="34" charset="-128"/>
                        <a:ea typeface="游ゴシック" panose="020B0400000000000000" pitchFamily="34" charset="-128"/>
                      </a:endParaRPr>
                    </a:p>
                  </a:txBody>
                  <a:tcPr marL="9525" marR="9525" marT="9525" marB="0" anchor="ctr"/>
                </a:tc>
                <a:tc>
                  <a:txBody>
                    <a:bodyPr/>
                    <a:lstStyle/>
                    <a:p>
                      <a:pPr algn="ctr" fontAlgn="ctr"/>
                      <a:r>
                        <a:rPr lang="en-US" sz="2000" u="none" strike="noStrike" dirty="0">
                          <a:effectLst/>
                        </a:rPr>
                        <a:t>F5</a:t>
                      </a:r>
                      <a:endParaRPr lang="en-US" sz="2000" b="0" i="0" u="none" strike="noStrike" dirty="0">
                        <a:solidFill>
                          <a:srgbClr val="000000"/>
                        </a:solidFill>
                        <a:effectLst/>
                        <a:latin typeface="游ゴシック" panose="020B0400000000000000" pitchFamily="34" charset="-128"/>
                        <a:ea typeface="游ゴシック" panose="020B0400000000000000" pitchFamily="34" charset="-128"/>
                      </a:endParaRPr>
                    </a:p>
                  </a:txBody>
                  <a:tcPr marL="9525" marR="9525" marT="9525" marB="0" anchor="ctr"/>
                </a:tc>
                <a:tc>
                  <a:txBody>
                    <a:bodyPr/>
                    <a:lstStyle/>
                    <a:p>
                      <a:pPr algn="ctr" fontAlgn="ctr"/>
                      <a:r>
                        <a:rPr lang="en-US" sz="2000" u="none" strike="noStrike">
                          <a:effectLst/>
                        </a:rPr>
                        <a:t>F6</a:t>
                      </a:r>
                      <a:endParaRPr lang="en-US" sz="2000" b="0" i="0" u="none" strike="noStrike">
                        <a:solidFill>
                          <a:srgbClr val="000000"/>
                        </a:solidFill>
                        <a:effectLst/>
                        <a:latin typeface="游ゴシック" panose="020B0400000000000000" pitchFamily="34" charset="-128"/>
                        <a:ea typeface="游ゴシック" panose="020B0400000000000000" pitchFamily="34" charset="-128"/>
                      </a:endParaRPr>
                    </a:p>
                  </a:txBody>
                  <a:tcPr marL="9525" marR="9525" marT="9525" marB="0" anchor="ctr"/>
                </a:tc>
                <a:tc>
                  <a:txBody>
                    <a:bodyPr/>
                    <a:lstStyle/>
                    <a:p>
                      <a:pPr algn="ctr" fontAlgn="ctr"/>
                      <a:r>
                        <a:rPr lang="en-US" sz="2000" u="none" strike="noStrike">
                          <a:effectLst/>
                        </a:rPr>
                        <a:t>F7</a:t>
                      </a:r>
                      <a:endParaRPr lang="en-US" sz="2000" b="0" i="0" u="none" strike="noStrike">
                        <a:solidFill>
                          <a:srgbClr val="000000"/>
                        </a:solidFill>
                        <a:effectLst/>
                        <a:latin typeface="游ゴシック" panose="020B0400000000000000" pitchFamily="34" charset="-128"/>
                        <a:ea typeface="游ゴシック" panose="020B0400000000000000" pitchFamily="34" charset="-128"/>
                      </a:endParaRPr>
                    </a:p>
                  </a:txBody>
                  <a:tcPr marL="9525" marR="9525" marT="9525" marB="0" anchor="ctr"/>
                </a:tc>
                <a:extLst>
                  <a:ext uri="{0D108BD9-81ED-4DB2-BD59-A6C34878D82A}">
                    <a16:rowId xmlns:a16="http://schemas.microsoft.com/office/drawing/2014/main" val="2771113640"/>
                  </a:ext>
                </a:extLst>
              </a:tr>
              <a:tr h="503940">
                <a:tc>
                  <a:txBody>
                    <a:bodyPr/>
                    <a:lstStyle/>
                    <a:p>
                      <a:pPr algn="ctr" fontAlgn="ctr"/>
                      <a:r>
                        <a:rPr lang="en-US" sz="2000" u="none" strike="noStrike" dirty="0" err="1">
                          <a:effectLst/>
                        </a:rPr>
                        <a:t>GPUSentinel</a:t>
                      </a:r>
                      <a:r>
                        <a:rPr lang="en-US" sz="2000" u="none" strike="noStrike" dirty="0">
                          <a:effectLst/>
                        </a:rPr>
                        <a:t> + OS</a:t>
                      </a:r>
                      <a:r>
                        <a:rPr lang="ja-JP" altLang="en-US" sz="2000" b="0" i="0" u="none" strike="noStrike">
                          <a:effectLst/>
                          <a:ea typeface="MS UI Gothic" panose="020B0600070205080204" pitchFamily="34" charset="-128"/>
                        </a:rPr>
                        <a:t>の通信機能</a:t>
                      </a:r>
                      <a:endParaRPr lang="ja-JP" altLang="en-US" sz="2000" b="0" i="0" u="none" strike="noStrike">
                        <a:solidFill>
                          <a:srgbClr val="000000"/>
                        </a:solidFill>
                        <a:effectLst/>
                        <a:latin typeface="游ゴシック" panose="020B0400000000000000" pitchFamily="34" charset="-128"/>
                        <a:ea typeface="游ゴシック" panose="020B0400000000000000" pitchFamily="34" charset="-128"/>
                      </a:endParaRPr>
                    </a:p>
                  </a:txBody>
                  <a:tcPr marL="9525" marR="9525" marT="9525" marB="0" anchor="ctr"/>
                </a:tc>
                <a:tc>
                  <a:txBody>
                    <a:bodyPr/>
                    <a:lstStyle/>
                    <a:p>
                      <a:pPr algn="ctr" fontAlgn="ctr"/>
                      <a:r>
                        <a:rPr lang="en-US" altLang="ja-JP" sz="2000" b="0" i="0" u="none" strike="noStrike" dirty="0">
                          <a:effectLst/>
                          <a:ea typeface="MS UI Gothic" panose="020B0600070205080204" pitchFamily="34" charset="-128"/>
                        </a:rPr>
                        <a:t>×</a:t>
                      </a:r>
                      <a:endParaRPr lang="en-US" altLang="ja-JP" sz="2000" b="0" i="0" u="none" strike="noStrike" dirty="0">
                        <a:solidFill>
                          <a:srgbClr val="000000"/>
                        </a:solidFill>
                        <a:effectLst/>
                        <a:latin typeface="游ゴシック" panose="020B0400000000000000" pitchFamily="34" charset="-128"/>
                        <a:ea typeface="游ゴシック" panose="020B0400000000000000" pitchFamily="34" charset="-128"/>
                      </a:endParaRPr>
                    </a:p>
                  </a:txBody>
                  <a:tcPr marL="9525" marR="9525" marT="9525" marB="0" anchor="ctr"/>
                </a:tc>
                <a:tc>
                  <a:txBody>
                    <a:bodyPr/>
                    <a:lstStyle/>
                    <a:p>
                      <a:pPr algn="ctr" fontAlgn="ctr"/>
                      <a:r>
                        <a:rPr lang="en-US" altLang="ja-JP" sz="2000" b="0" i="0" u="none" strike="noStrike" dirty="0">
                          <a:effectLst/>
                          <a:ea typeface="MS UI Gothic" panose="020B0600070205080204" pitchFamily="34" charset="-128"/>
                        </a:rPr>
                        <a:t>×</a:t>
                      </a:r>
                      <a:endParaRPr lang="en-US" altLang="ja-JP" sz="2000" b="0" i="0" u="none" strike="noStrike" dirty="0">
                        <a:solidFill>
                          <a:srgbClr val="000000"/>
                        </a:solidFill>
                        <a:effectLst/>
                        <a:latin typeface="游ゴシック" panose="020B0400000000000000" pitchFamily="34" charset="-128"/>
                        <a:ea typeface="游ゴシック" panose="020B0400000000000000" pitchFamily="34" charset="-128"/>
                      </a:endParaRPr>
                    </a:p>
                  </a:txBody>
                  <a:tcPr marL="9525" marR="9525" marT="9525" marB="0" anchor="ctr"/>
                </a:tc>
                <a:tc>
                  <a:txBody>
                    <a:bodyPr/>
                    <a:lstStyle/>
                    <a:p>
                      <a:pPr algn="ctr" fontAlgn="ctr"/>
                      <a:r>
                        <a:rPr lang="en-US" altLang="ja-JP" sz="2000" b="0" i="0" u="none" strike="noStrike" dirty="0">
                          <a:effectLst/>
                          <a:ea typeface="MS UI Gothic" panose="020B0600070205080204" pitchFamily="34" charset="-128"/>
                        </a:rPr>
                        <a:t>×</a:t>
                      </a:r>
                      <a:endParaRPr lang="en-US" altLang="ja-JP" sz="2000" b="0" i="0" u="none" strike="noStrike" dirty="0">
                        <a:solidFill>
                          <a:srgbClr val="000000"/>
                        </a:solidFill>
                        <a:effectLst/>
                        <a:latin typeface="游ゴシック" panose="020B0400000000000000" pitchFamily="34" charset="-128"/>
                        <a:ea typeface="游ゴシック" panose="020B0400000000000000" pitchFamily="34" charset="-128"/>
                      </a:endParaRPr>
                    </a:p>
                  </a:txBody>
                  <a:tcPr marL="9525" marR="9525" marT="9525" marB="0" anchor="ctr"/>
                </a:tc>
                <a:tc>
                  <a:txBody>
                    <a:bodyPr/>
                    <a:lstStyle/>
                    <a:p>
                      <a:pPr algn="ctr" fontAlgn="ctr"/>
                      <a:r>
                        <a:rPr lang="en-US" altLang="ja-JP" sz="2000" b="0" i="0" u="none" strike="noStrike" dirty="0">
                          <a:effectLst/>
                          <a:ea typeface="MS UI Gothic" panose="020B0600070205080204" pitchFamily="34" charset="-128"/>
                        </a:rPr>
                        <a:t>×</a:t>
                      </a:r>
                      <a:endParaRPr lang="en-US" altLang="ja-JP" sz="2000" b="0" i="0" u="none" strike="noStrike" dirty="0">
                        <a:solidFill>
                          <a:srgbClr val="000000"/>
                        </a:solidFill>
                        <a:effectLst/>
                        <a:latin typeface="游ゴシック" panose="020B0400000000000000" pitchFamily="34" charset="-128"/>
                        <a:ea typeface="游ゴシック" panose="020B0400000000000000" pitchFamily="34" charset="-128"/>
                      </a:endParaRPr>
                    </a:p>
                  </a:txBody>
                  <a:tcPr marL="9525" marR="9525" marT="9525" marB="0" anchor="ctr"/>
                </a:tc>
                <a:tc>
                  <a:txBody>
                    <a:bodyPr/>
                    <a:lstStyle/>
                    <a:p>
                      <a:pPr algn="ctr" fontAlgn="ctr"/>
                      <a:r>
                        <a:rPr lang="en-US" altLang="ja-JP" sz="2000" b="0" i="0" u="none" strike="noStrike" dirty="0">
                          <a:effectLst/>
                          <a:ea typeface="MS UI Gothic" panose="020B0600070205080204" pitchFamily="34" charset="-128"/>
                        </a:rPr>
                        <a:t>×</a:t>
                      </a:r>
                      <a:endParaRPr lang="en-US" altLang="ja-JP" sz="2000" b="0" i="0" u="none" strike="noStrike" dirty="0">
                        <a:solidFill>
                          <a:srgbClr val="000000"/>
                        </a:solidFill>
                        <a:effectLst/>
                        <a:latin typeface="游ゴシック" panose="020B0400000000000000" pitchFamily="34" charset="-128"/>
                        <a:ea typeface="游ゴシック" panose="020B0400000000000000" pitchFamily="34" charset="-128"/>
                      </a:endParaRPr>
                    </a:p>
                  </a:txBody>
                  <a:tcPr marL="9525" marR="9525" marT="9525" marB="0" anchor="ctr"/>
                </a:tc>
                <a:tc>
                  <a:txBody>
                    <a:bodyPr/>
                    <a:lstStyle/>
                    <a:p>
                      <a:pPr algn="ctr" fontAlgn="ctr"/>
                      <a:r>
                        <a:rPr lang="ja-JP" altLang="en-US" sz="2000" b="0" i="0" u="none" strike="noStrike">
                          <a:effectLst/>
                          <a:ea typeface="MS UI Gothic" panose="020B0600070205080204" pitchFamily="34" charset="-128"/>
                        </a:rPr>
                        <a:t>○</a:t>
                      </a:r>
                      <a:endParaRPr lang="ja-JP" altLang="en-US" sz="2000" b="0" i="0" u="none" strike="noStrike">
                        <a:solidFill>
                          <a:srgbClr val="000000"/>
                        </a:solidFill>
                        <a:effectLst/>
                        <a:latin typeface="游ゴシック" panose="020B0400000000000000" pitchFamily="34" charset="-128"/>
                        <a:ea typeface="游ゴシック" panose="020B0400000000000000" pitchFamily="34" charset="-128"/>
                      </a:endParaRPr>
                    </a:p>
                  </a:txBody>
                  <a:tcPr marL="9525" marR="9525" marT="9525" marB="0" anchor="ctr"/>
                </a:tc>
                <a:tc>
                  <a:txBody>
                    <a:bodyPr/>
                    <a:lstStyle/>
                    <a:p>
                      <a:pPr algn="ctr" fontAlgn="ctr"/>
                      <a:r>
                        <a:rPr lang="en-US" altLang="ja-JP" sz="2000" b="0" i="0" u="none" strike="noStrike" dirty="0">
                          <a:effectLst/>
                          <a:ea typeface="MS UI Gothic" panose="020B0600070205080204" pitchFamily="34" charset="-128"/>
                        </a:rPr>
                        <a:t>×</a:t>
                      </a:r>
                      <a:endParaRPr lang="en-US" altLang="ja-JP" sz="2000" b="0" i="0" u="none" strike="noStrike" dirty="0">
                        <a:solidFill>
                          <a:srgbClr val="000000"/>
                        </a:solidFill>
                        <a:effectLst/>
                        <a:latin typeface="游ゴシック" panose="020B0400000000000000" pitchFamily="34" charset="-128"/>
                        <a:ea typeface="游ゴシック" panose="020B0400000000000000" pitchFamily="34" charset="-128"/>
                      </a:endParaRPr>
                    </a:p>
                  </a:txBody>
                  <a:tcPr marL="9525" marR="9525" marT="9525" marB="0" anchor="ctr"/>
                </a:tc>
                <a:extLst>
                  <a:ext uri="{0D108BD9-81ED-4DB2-BD59-A6C34878D82A}">
                    <a16:rowId xmlns:a16="http://schemas.microsoft.com/office/drawing/2014/main" val="1404639349"/>
                  </a:ext>
                </a:extLst>
              </a:tr>
              <a:tr h="479943">
                <a:tc>
                  <a:txBody>
                    <a:bodyPr/>
                    <a:lstStyle/>
                    <a:p>
                      <a:pPr algn="ctr" fontAlgn="ctr"/>
                      <a:r>
                        <a:rPr lang="en-US" sz="2000" u="none" strike="noStrike" dirty="0">
                          <a:effectLst/>
                        </a:rPr>
                        <a:t>OS</a:t>
                      </a:r>
                      <a:r>
                        <a:rPr lang="ja-JP" altLang="en-US" sz="2000" b="0" i="0" u="none" strike="noStrike">
                          <a:effectLst/>
                          <a:ea typeface="MS UI Gothic" panose="020B0600070205080204" pitchFamily="34" charset="-128"/>
                        </a:rPr>
                        <a:t>カーネル</a:t>
                      </a:r>
                      <a:endParaRPr lang="ja-JP" altLang="en-US" sz="2000" b="0" i="0" u="none" strike="noStrike">
                        <a:solidFill>
                          <a:srgbClr val="000000"/>
                        </a:solidFill>
                        <a:effectLst/>
                        <a:latin typeface="游ゴシック" panose="020B0400000000000000" pitchFamily="34" charset="-128"/>
                        <a:ea typeface="游ゴシック" panose="020B0400000000000000" pitchFamily="34" charset="-128"/>
                      </a:endParaRPr>
                    </a:p>
                  </a:txBody>
                  <a:tcPr marL="9525" marR="9525" marT="9525" marB="0" anchor="ctr"/>
                </a:tc>
                <a:tc>
                  <a:txBody>
                    <a:bodyPr/>
                    <a:lstStyle/>
                    <a:p>
                      <a:pPr algn="ctr" fontAlgn="ctr"/>
                      <a:r>
                        <a:rPr lang="en-US" altLang="ja-JP" sz="2000" b="0" i="0" u="none" strike="noStrike" dirty="0">
                          <a:effectLst/>
                          <a:ea typeface="MS UI Gothic" panose="020B0600070205080204" pitchFamily="34" charset="-128"/>
                        </a:rPr>
                        <a:t>×</a:t>
                      </a:r>
                      <a:endParaRPr lang="en-US" altLang="ja-JP" sz="2000" b="0" i="0" u="none" strike="noStrike" dirty="0">
                        <a:solidFill>
                          <a:srgbClr val="000000"/>
                        </a:solidFill>
                        <a:effectLst/>
                        <a:latin typeface="游ゴシック" panose="020B0400000000000000" pitchFamily="34" charset="-128"/>
                        <a:ea typeface="游ゴシック" panose="020B0400000000000000" pitchFamily="34" charset="-128"/>
                      </a:endParaRPr>
                    </a:p>
                  </a:txBody>
                  <a:tcPr marL="9525" marR="9525" marT="9525" marB="0" anchor="ctr"/>
                </a:tc>
                <a:tc>
                  <a:txBody>
                    <a:bodyPr/>
                    <a:lstStyle/>
                    <a:p>
                      <a:pPr algn="ctr" fontAlgn="ctr"/>
                      <a:r>
                        <a:rPr lang="ja-JP" altLang="en-US" sz="2000" b="0" i="0" u="none" strike="noStrike">
                          <a:effectLst/>
                          <a:ea typeface="MS UI Gothic" panose="020B0600070205080204" pitchFamily="34" charset="-128"/>
                        </a:rPr>
                        <a:t>○</a:t>
                      </a:r>
                      <a:endParaRPr lang="ja-JP" altLang="en-US" sz="2000" b="0" i="0" u="none" strike="noStrike">
                        <a:solidFill>
                          <a:srgbClr val="000000"/>
                        </a:solidFill>
                        <a:effectLst/>
                        <a:latin typeface="游ゴシック" panose="020B0400000000000000" pitchFamily="34" charset="-128"/>
                        <a:ea typeface="游ゴシック" panose="020B0400000000000000" pitchFamily="34" charset="-128"/>
                      </a:endParaRPr>
                    </a:p>
                  </a:txBody>
                  <a:tcPr marL="9525" marR="9525" marT="9525" marB="0" anchor="ctr"/>
                </a:tc>
                <a:tc>
                  <a:txBody>
                    <a:bodyPr/>
                    <a:lstStyle/>
                    <a:p>
                      <a:pPr algn="ctr" fontAlgn="ctr"/>
                      <a:r>
                        <a:rPr lang="ja-JP" altLang="en-US" sz="2000" b="0" i="0" u="none" strike="noStrike">
                          <a:effectLst/>
                          <a:ea typeface="MS UI Gothic" panose="020B0600070205080204" pitchFamily="34" charset="-128"/>
                        </a:rPr>
                        <a:t>○</a:t>
                      </a:r>
                      <a:endParaRPr lang="ja-JP" altLang="en-US" sz="2000" b="0" i="0" u="none" strike="noStrike">
                        <a:solidFill>
                          <a:srgbClr val="000000"/>
                        </a:solidFill>
                        <a:effectLst/>
                        <a:latin typeface="游ゴシック" panose="020B0400000000000000" pitchFamily="34" charset="-128"/>
                        <a:ea typeface="游ゴシック" panose="020B0400000000000000" pitchFamily="34" charset="-128"/>
                      </a:endParaRPr>
                    </a:p>
                  </a:txBody>
                  <a:tcPr marL="9525" marR="9525" marT="9525" marB="0" anchor="ctr"/>
                </a:tc>
                <a:tc>
                  <a:txBody>
                    <a:bodyPr/>
                    <a:lstStyle/>
                    <a:p>
                      <a:pPr algn="ctr" fontAlgn="ctr"/>
                      <a:r>
                        <a:rPr lang="en-US" altLang="ja-JP" sz="2000" b="0" i="0" u="none" strike="noStrike" dirty="0">
                          <a:effectLst/>
                          <a:ea typeface="MS UI Gothic" panose="020B0600070205080204" pitchFamily="34" charset="-128"/>
                        </a:rPr>
                        <a:t>×</a:t>
                      </a:r>
                      <a:endParaRPr lang="en-US" altLang="ja-JP" sz="2000" b="0" i="0" u="none" strike="noStrike" dirty="0">
                        <a:solidFill>
                          <a:srgbClr val="000000"/>
                        </a:solidFill>
                        <a:effectLst/>
                        <a:latin typeface="游ゴシック" panose="020B0400000000000000" pitchFamily="34" charset="-128"/>
                        <a:ea typeface="游ゴシック" panose="020B0400000000000000" pitchFamily="34" charset="-128"/>
                      </a:endParaRPr>
                    </a:p>
                  </a:txBody>
                  <a:tcPr marL="9525" marR="9525" marT="9525" marB="0" anchor="ctr"/>
                </a:tc>
                <a:tc>
                  <a:txBody>
                    <a:bodyPr/>
                    <a:lstStyle/>
                    <a:p>
                      <a:pPr algn="ctr" fontAlgn="ctr"/>
                      <a:r>
                        <a:rPr lang="ja-JP" altLang="en-US" sz="2000" b="0" i="0" u="none" strike="noStrike">
                          <a:effectLst/>
                          <a:ea typeface="MS UI Gothic" panose="020B0600070205080204" pitchFamily="34" charset="-128"/>
                        </a:rPr>
                        <a:t>○</a:t>
                      </a:r>
                      <a:endParaRPr lang="ja-JP" altLang="en-US" sz="2000" b="0" i="0" u="none" strike="noStrike">
                        <a:solidFill>
                          <a:srgbClr val="000000"/>
                        </a:solidFill>
                        <a:effectLst/>
                        <a:latin typeface="游ゴシック" panose="020B0400000000000000" pitchFamily="34" charset="-128"/>
                        <a:ea typeface="游ゴシック" panose="020B0400000000000000" pitchFamily="34" charset="-128"/>
                      </a:endParaRPr>
                    </a:p>
                  </a:txBody>
                  <a:tcPr marL="9525" marR="9525" marT="9525" marB="0" anchor="ctr"/>
                </a:tc>
                <a:tc>
                  <a:txBody>
                    <a:bodyPr/>
                    <a:lstStyle/>
                    <a:p>
                      <a:pPr algn="ctr" fontAlgn="ctr"/>
                      <a:r>
                        <a:rPr lang="ja-JP" altLang="en-US" sz="2000" b="0" i="0" u="none" strike="noStrike">
                          <a:effectLst/>
                          <a:ea typeface="MS UI Gothic" panose="020B0600070205080204" pitchFamily="34" charset="-128"/>
                        </a:rPr>
                        <a:t>○</a:t>
                      </a:r>
                      <a:endParaRPr lang="ja-JP" altLang="en-US" sz="2000" b="0" i="0" u="none" strike="noStrike">
                        <a:solidFill>
                          <a:srgbClr val="000000"/>
                        </a:solidFill>
                        <a:effectLst/>
                        <a:latin typeface="游ゴシック" panose="020B0400000000000000" pitchFamily="34" charset="-128"/>
                        <a:ea typeface="游ゴシック" panose="020B0400000000000000" pitchFamily="34" charset="-128"/>
                      </a:endParaRPr>
                    </a:p>
                  </a:txBody>
                  <a:tcPr marL="9525" marR="9525" marT="9525" marB="0" anchor="ctr"/>
                </a:tc>
                <a:tc>
                  <a:txBody>
                    <a:bodyPr/>
                    <a:lstStyle/>
                    <a:p>
                      <a:pPr algn="ctr" fontAlgn="ctr"/>
                      <a:r>
                        <a:rPr lang="en-US" altLang="ja-JP" sz="2000" b="0" i="0" u="none" strike="noStrike" dirty="0">
                          <a:effectLst/>
                          <a:ea typeface="MS UI Gothic" panose="020B0600070205080204" pitchFamily="34" charset="-128"/>
                        </a:rPr>
                        <a:t>×</a:t>
                      </a:r>
                      <a:endParaRPr lang="en-US" altLang="ja-JP" sz="2000" b="0" i="0" u="none" strike="noStrike" dirty="0">
                        <a:solidFill>
                          <a:srgbClr val="000000"/>
                        </a:solidFill>
                        <a:effectLst/>
                        <a:latin typeface="游ゴシック" panose="020B0400000000000000" pitchFamily="34" charset="-128"/>
                        <a:ea typeface="游ゴシック" panose="020B0400000000000000" pitchFamily="34" charset="-128"/>
                      </a:endParaRPr>
                    </a:p>
                  </a:txBody>
                  <a:tcPr marL="9525" marR="9525" marT="9525" marB="0" anchor="ctr"/>
                </a:tc>
                <a:extLst>
                  <a:ext uri="{0D108BD9-81ED-4DB2-BD59-A6C34878D82A}">
                    <a16:rowId xmlns:a16="http://schemas.microsoft.com/office/drawing/2014/main" val="2705162682"/>
                  </a:ext>
                </a:extLst>
              </a:tr>
              <a:tr h="479943">
                <a:tc>
                  <a:txBody>
                    <a:bodyPr/>
                    <a:lstStyle/>
                    <a:p>
                      <a:pPr algn="ctr" fontAlgn="ctr"/>
                      <a:r>
                        <a:rPr lang="en-US" sz="2000" u="none" strike="noStrike">
                          <a:effectLst/>
                        </a:rPr>
                        <a:t>GRASS</a:t>
                      </a:r>
                      <a:endParaRPr lang="en-US" sz="2000" b="0" i="0" u="none" strike="noStrike">
                        <a:solidFill>
                          <a:srgbClr val="000000"/>
                        </a:solidFill>
                        <a:effectLst/>
                        <a:latin typeface="游ゴシック" panose="020B0400000000000000" pitchFamily="34" charset="-128"/>
                        <a:ea typeface="游ゴシック" panose="020B0400000000000000" pitchFamily="34" charset="-128"/>
                      </a:endParaRPr>
                    </a:p>
                  </a:txBody>
                  <a:tcPr marL="9525" marR="9525" marT="9525" marB="0" anchor="ctr"/>
                </a:tc>
                <a:tc>
                  <a:txBody>
                    <a:bodyPr/>
                    <a:lstStyle/>
                    <a:p>
                      <a:pPr algn="ctr" fontAlgn="ctr"/>
                      <a:r>
                        <a:rPr lang="ja-JP" altLang="en-US" sz="2000" b="0" i="0" u="none" strike="noStrike">
                          <a:effectLst/>
                          <a:ea typeface="MS UI Gothic" panose="020B0600070205080204" pitchFamily="34" charset="-128"/>
                        </a:rPr>
                        <a:t>○</a:t>
                      </a:r>
                      <a:endParaRPr lang="ja-JP" altLang="en-US" sz="2000" b="0" i="0" u="none" strike="noStrike">
                        <a:solidFill>
                          <a:srgbClr val="000000"/>
                        </a:solidFill>
                        <a:effectLst/>
                        <a:latin typeface="游ゴシック" panose="020B0400000000000000" pitchFamily="34" charset="-128"/>
                        <a:ea typeface="游ゴシック" panose="020B0400000000000000" pitchFamily="34" charset="-128"/>
                      </a:endParaRPr>
                    </a:p>
                  </a:txBody>
                  <a:tcPr marL="9525" marR="9525" marT="9525" marB="0" anchor="ctr"/>
                </a:tc>
                <a:tc>
                  <a:txBody>
                    <a:bodyPr/>
                    <a:lstStyle/>
                    <a:p>
                      <a:pPr algn="ctr" fontAlgn="ctr"/>
                      <a:r>
                        <a:rPr lang="ja-JP" altLang="en-US" sz="2000" b="0" i="0" u="none" strike="noStrike">
                          <a:effectLst/>
                          <a:ea typeface="MS UI Gothic" panose="020B0600070205080204" pitchFamily="34" charset="-128"/>
                        </a:rPr>
                        <a:t>○</a:t>
                      </a:r>
                      <a:endParaRPr lang="ja-JP" altLang="en-US" sz="2000" b="0" i="0" u="none" strike="noStrike">
                        <a:solidFill>
                          <a:srgbClr val="000000"/>
                        </a:solidFill>
                        <a:effectLst/>
                        <a:latin typeface="游ゴシック" panose="020B0400000000000000" pitchFamily="34" charset="-128"/>
                        <a:ea typeface="游ゴシック" panose="020B0400000000000000" pitchFamily="34" charset="-128"/>
                      </a:endParaRPr>
                    </a:p>
                  </a:txBody>
                  <a:tcPr marL="9525" marR="9525" marT="9525" marB="0" anchor="ctr"/>
                </a:tc>
                <a:tc>
                  <a:txBody>
                    <a:bodyPr/>
                    <a:lstStyle/>
                    <a:p>
                      <a:pPr algn="ctr" fontAlgn="ctr"/>
                      <a:r>
                        <a:rPr lang="ja-JP" altLang="en-US" sz="2000" b="0" i="0" u="none" strike="noStrike">
                          <a:effectLst/>
                          <a:ea typeface="MS UI Gothic" panose="020B0600070205080204" pitchFamily="34" charset="-128"/>
                        </a:rPr>
                        <a:t>○</a:t>
                      </a:r>
                      <a:endParaRPr lang="ja-JP" altLang="en-US" sz="2000" b="0" i="0" u="none" strike="noStrike">
                        <a:solidFill>
                          <a:srgbClr val="000000"/>
                        </a:solidFill>
                        <a:effectLst/>
                        <a:latin typeface="游ゴシック" panose="020B0400000000000000" pitchFamily="34" charset="-128"/>
                        <a:ea typeface="游ゴシック" panose="020B0400000000000000" pitchFamily="34" charset="-128"/>
                      </a:endParaRPr>
                    </a:p>
                  </a:txBody>
                  <a:tcPr marL="9525" marR="9525" marT="9525" marB="0" anchor="ctr"/>
                </a:tc>
                <a:tc>
                  <a:txBody>
                    <a:bodyPr/>
                    <a:lstStyle/>
                    <a:p>
                      <a:pPr algn="ctr" fontAlgn="ctr"/>
                      <a:r>
                        <a:rPr lang="ja-JP" altLang="en-US" sz="2000" b="0" i="0" u="none" strike="noStrike">
                          <a:effectLst/>
                          <a:ea typeface="MS UI Gothic" panose="020B0600070205080204" pitchFamily="34" charset="-128"/>
                        </a:rPr>
                        <a:t>○</a:t>
                      </a:r>
                      <a:endParaRPr lang="ja-JP" altLang="en-US" sz="2000" b="0" i="0" u="none" strike="noStrike">
                        <a:solidFill>
                          <a:srgbClr val="000000"/>
                        </a:solidFill>
                        <a:effectLst/>
                        <a:latin typeface="游ゴシック" panose="020B0400000000000000" pitchFamily="34" charset="-128"/>
                        <a:ea typeface="游ゴシック" panose="020B0400000000000000" pitchFamily="34" charset="-128"/>
                      </a:endParaRPr>
                    </a:p>
                  </a:txBody>
                  <a:tcPr marL="9525" marR="9525" marT="9525" marB="0" anchor="ctr"/>
                </a:tc>
                <a:tc>
                  <a:txBody>
                    <a:bodyPr/>
                    <a:lstStyle/>
                    <a:p>
                      <a:pPr algn="ctr" fontAlgn="ctr"/>
                      <a:r>
                        <a:rPr lang="ja-JP" altLang="en-US" sz="2000" b="0" i="0" u="none" strike="noStrike">
                          <a:effectLst/>
                          <a:ea typeface="MS UI Gothic" panose="020B0600070205080204" pitchFamily="34" charset="-128"/>
                        </a:rPr>
                        <a:t>○</a:t>
                      </a:r>
                      <a:endParaRPr lang="ja-JP" altLang="en-US" sz="2000" b="0" i="0" u="none" strike="noStrike">
                        <a:solidFill>
                          <a:srgbClr val="000000"/>
                        </a:solidFill>
                        <a:effectLst/>
                        <a:latin typeface="游ゴシック" panose="020B0400000000000000" pitchFamily="34" charset="-128"/>
                        <a:ea typeface="游ゴシック" panose="020B0400000000000000" pitchFamily="34" charset="-128"/>
                      </a:endParaRPr>
                    </a:p>
                  </a:txBody>
                  <a:tcPr marL="9525" marR="9525" marT="9525" marB="0" anchor="ctr"/>
                </a:tc>
                <a:tc>
                  <a:txBody>
                    <a:bodyPr/>
                    <a:lstStyle/>
                    <a:p>
                      <a:pPr algn="ctr" fontAlgn="ctr"/>
                      <a:r>
                        <a:rPr lang="ja-JP" altLang="en-US" sz="2000" b="0" i="0" u="none" strike="noStrike">
                          <a:effectLst/>
                          <a:ea typeface="MS UI Gothic" panose="020B0600070205080204" pitchFamily="34" charset="-128"/>
                        </a:rPr>
                        <a:t>○</a:t>
                      </a:r>
                      <a:endParaRPr lang="ja-JP" altLang="en-US" sz="2000" b="0" i="0" u="none" strike="noStrike">
                        <a:solidFill>
                          <a:srgbClr val="000000"/>
                        </a:solidFill>
                        <a:effectLst/>
                        <a:latin typeface="游ゴシック" panose="020B0400000000000000" pitchFamily="34" charset="-128"/>
                        <a:ea typeface="游ゴシック" panose="020B0400000000000000" pitchFamily="34" charset="-128"/>
                      </a:endParaRPr>
                    </a:p>
                  </a:txBody>
                  <a:tcPr marL="9525" marR="9525" marT="9525" marB="0" anchor="ctr"/>
                </a:tc>
                <a:tc>
                  <a:txBody>
                    <a:bodyPr/>
                    <a:lstStyle/>
                    <a:p>
                      <a:pPr algn="ctr" fontAlgn="ctr"/>
                      <a:r>
                        <a:rPr lang="ja-JP" altLang="en-US" sz="2000" b="0" i="0" u="none" strike="noStrike">
                          <a:effectLst/>
                          <a:ea typeface="MS UI Gothic" panose="020B0600070205080204" pitchFamily="34" charset="-128"/>
                        </a:rPr>
                        <a:t>○</a:t>
                      </a:r>
                      <a:endParaRPr lang="ja-JP" altLang="en-US" sz="2000" b="0" i="0" u="none" strike="noStrike">
                        <a:solidFill>
                          <a:srgbClr val="000000"/>
                        </a:solidFill>
                        <a:effectLst/>
                        <a:latin typeface="游ゴシック" panose="020B0400000000000000" pitchFamily="34" charset="-128"/>
                        <a:ea typeface="游ゴシック" panose="020B0400000000000000" pitchFamily="34" charset="-128"/>
                      </a:endParaRPr>
                    </a:p>
                  </a:txBody>
                  <a:tcPr marL="9525" marR="9525" marT="9525" marB="0" anchor="ctr"/>
                </a:tc>
                <a:extLst>
                  <a:ext uri="{0D108BD9-81ED-4DB2-BD59-A6C34878D82A}">
                    <a16:rowId xmlns:a16="http://schemas.microsoft.com/office/drawing/2014/main" val="1953480426"/>
                  </a:ext>
                </a:extLst>
              </a:tr>
            </a:tbl>
          </a:graphicData>
        </a:graphic>
      </p:graphicFrame>
      <p:sp>
        <p:nvSpPr>
          <p:cNvPr id="2" name="タイトル 1">
            <a:extLst>
              <a:ext uri="{FF2B5EF4-FFF2-40B4-BE49-F238E27FC236}">
                <a16:creationId xmlns:a16="http://schemas.microsoft.com/office/drawing/2014/main" id="{EBAECA23-526A-F74E-98BE-EA87C891FB8C}"/>
              </a:ext>
            </a:extLst>
          </p:cNvPr>
          <p:cNvSpPr>
            <a:spLocks noGrp="1"/>
          </p:cNvSpPr>
          <p:nvPr>
            <p:ph type="title"/>
          </p:nvPr>
        </p:nvSpPr>
        <p:spPr/>
        <p:txBody>
          <a:bodyPr/>
          <a:lstStyle/>
          <a:p>
            <a:r>
              <a:rPr kumimoji="1" lang="ja-JP" altLang="en-US"/>
              <a:t>従来の障害検知手法との比較</a:t>
            </a:r>
          </a:p>
        </p:txBody>
      </p:sp>
      <p:sp>
        <p:nvSpPr>
          <p:cNvPr id="3" name="コンテンツ プレースホルダー 2">
            <a:extLst>
              <a:ext uri="{FF2B5EF4-FFF2-40B4-BE49-F238E27FC236}">
                <a16:creationId xmlns:a16="http://schemas.microsoft.com/office/drawing/2014/main" id="{0E7324D8-3A12-5646-8527-7995E898C1E5}"/>
              </a:ext>
            </a:extLst>
          </p:cNvPr>
          <p:cNvSpPr>
            <a:spLocks noGrp="1"/>
          </p:cNvSpPr>
          <p:nvPr>
            <p:ph idx="1"/>
          </p:nvPr>
        </p:nvSpPr>
        <p:spPr/>
        <p:txBody>
          <a:bodyPr/>
          <a:lstStyle/>
          <a:p>
            <a:r>
              <a:rPr lang="ja-JP" altLang="en-US"/>
              <a:t>検知した障害をリモートホストへ通知する従来手法</a:t>
            </a:r>
            <a:endParaRPr kumimoji="1" lang="en-US" altLang="ja-JP" dirty="0"/>
          </a:p>
          <a:p>
            <a:pPr lvl="1"/>
            <a:r>
              <a:rPr lang="en-US" altLang="ja-JP" dirty="0"/>
              <a:t>GPU</a:t>
            </a:r>
            <a:r>
              <a:rPr lang="ja-JP" altLang="en-US"/>
              <a:t>上で検知した障害を</a:t>
            </a:r>
            <a:r>
              <a:rPr lang="en-US" altLang="ja-JP" dirty="0"/>
              <a:t>OS</a:t>
            </a:r>
            <a:r>
              <a:rPr lang="ja-JP" altLang="en-US"/>
              <a:t>の通信機能で通知</a:t>
            </a:r>
            <a:endParaRPr kumimoji="1" lang="en-US" altLang="ja-JP" dirty="0"/>
          </a:p>
          <a:p>
            <a:pPr lvl="1"/>
            <a:r>
              <a:rPr lang="en-US" altLang="ja-JP" dirty="0"/>
              <a:t>OS</a:t>
            </a:r>
            <a:r>
              <a:rPr lang="ja-JP" altLang="en-US"/>
              <a:t>カーネル内で障害を検知して通信することで通知</a:t>
            </a:r>
            <a:endParaRPr lang="en-US" altLang="ja-JP" dirty="0"/>
          </a:p>
          <a:p>
            <a:r>
              <a:rPr kumimoji="1" lang="ja-JP" altLang="en-US"/>
              <a:t>従来手法では割り込み禁止時やネットワーク送信時の</a:t>
            </a:r>
            <a:r>
              <a:rPr lang="ja-JP" altLang="en-US"/>
              <a:t>障害</a:t>
            </a:r>
            <a:r>
              <a:rPr kumimoji="1" lang="ja-JP" altLang="en-US"/>
              <a:t>で通知ができなくなった</a:t>
            </a:r>
            <a:endParaRPr kumimoji="1" lang="en-US" altLang="ja-JP" dirty="0"/>
          </a:p>
          <a:p>
            <a:pPr lvl="1"/>
            <a:r>
              <a:rPr lang="en-US" altLang="ja-JP" dirty="0"/>
              <a:t>GRASS</a:t>
            </a:r>
            <a:r>
              <a:rPr lang="ja-JP" altLang="en-US"/>
              <a:t>はより多くの障害をリモートホストに通知できた</a:t>
            </a:r>
            <a:endParaRPr kumimoji="1" lang="ja-JP" altLang="en-US"/>
          </a:p>
        </p:txBody>
      </p:sp>
      <p:sp>
        <p:nvSpPr>
          <p:cNvPr id="4" name="スライド番号プレースホルダー 3">
            <a:extLst>
              <a:ext uri="{FF2B5EF4-FFF2-40B4-BE49-F238E27FC236}">
                <a16:creationId xmlns:a16="http://schemas.microsoft.com/office/drawing/2014/main" id="{0416D647-5CDC-784F-AF16-ADF9B0E34B5D}"/>
              </a:ext>
            </a:extLst>
          </p:cNvPr>
          <p:cNvSpPr>
            <a:spLocks noGrp="1"/>
          </p:cNvSpPr>
          <p:nvPr>
            <p:ph type="sldNum" sz="quarter" idx="12"/>
          </p:nvPr>
        </p:nvSpPr>
        <p:spPr/>
        <p:txBody>
          <a:bodyPr/>
          <a:lstStyle/>
          <a:p>
            <a:fld id="{D6F57A23-CB21-D340-80A0-623F78F268E8}" type="slidenum">
              <a:rPr lang="ja-JP" altLang="en-US" smtClean="0"/>
              <a:pPr/>
              <a:t>18</a:t>
            </a:fld>
            <a:endParaRPr lang="ja-JP" altLang="en-US"/>
          </a:p>
        </p:txBody>
      </p:sp>
    </p:spTree>
    <p:extLst>
      <p:ext uri="{BB962C8B-B14F-4D97-AF65-F5344CB8AC3E}">
        <p14:creationId xmlns:p14="http://schemas.microsoft.com/office/powerpoint/2010/main" val="80284841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グラフ 8">
            <a:extLst>
              <a:ext uri="{FF2B5EF4-FFF2-40B4-BE49-F238E27FC236}">
                <a16:creationId xmlns:a16="http://schemas.microsoft.com/office/drawing/2014/main" id="{0CC53224-484C-D848-B543-21B98939B52A}"/>
              </a:ext>
            </a:extLst>
          </p:cNvPr>
          <p:cNvGraphicFramePr>
            <a:graphicFrameLocks/>
          </p:cNvGraphicFramePr>
          <p:nvPr>
            <p:extLst>
              <p:ext uri="{D42A27DB-BD31-4B8C-83A1-F6EECF244321}">
                <p14:modId xmlns:p14="http://schemas.microsoft.com/office/powerpoint/2010/main" val="1344904057"/>
              </p:ext>
            </p:extLst>
          </p:nvPr>
        </p:nvGraphicFramePr>
        <p:xfrm>
          <a:off x="4862456" y="3033657"/>
          <a:ext cx="4163055" cy="3824343"/>
        </p:xfrm>
        <a:graphic>
          <a:graphicData uri="http://schemas.openxmlformats.org/drawingml/2006/chart">
            <c:chart xmlns:c="http://schemas.openxmlformats.org/drawingml/2006/chart" xmlns:r="http://schemas.openxmlformats.org/officeDocument/2006/relationships" r:id="rId3"/>
          </a:graphicData>
        </a:graphic>
      </p:graphicFrame>
      <p:sp>
        <p:nvSpPr>
          <p:cNvPr id="2" name="タイトル 1">
            <a:extLst>
              <a:ext uri="{FF2B5EF4-FFF2-40B4-BE49-F238E27FC236}">
                <a16:creationId xmlns:a16="http://schemas.microsoft.com/office/drawing/2014/main" id="{509BADD7-32D1-3340-A196-F821FA1F4ED5}"/>
              </a:ext>
            </a:extLst>
          </p:cNvPr>
          <p:cNvSpPr>
            <a:spLocks noGrp="1"/>
          </p:cNvSpPr>
          <p:nvPr>
            <p:ph type="title"/>
          </p:nvPr>
        </p:nvSpPr>
        <p:spPr/>
        <p:txBody>
          <a:bodyPr/>
          <a:lstStyle/>
          <a:p>
            <a:r>
              <a:rPr lang="ja-JP" altLang="en-US"/>
              <a:t>障害の原因</a:t>
            </a:r>
            <a:r>
              <a:rPr kumimoji="1" lang="ja-JP" altLang="en-US"/>
              <a:t>の取得性能</a:t>
            </a:r>
          </a:p>
        </p:txBody>
      </p:sp>
      <p:sp>
        <p:nvSpPr>
          <p:cNvPr id="3" name="コンテンツ プレースホルダー 2">
            <a:extLst>
              <a:ext uri="{FF2B5EF4-FFF2-40B4-BE49-F238E27FC236}">
                <a16:creationId xmlns:a16="http://schemas.microsoft.com/office/drawing/2014/main" id="{796DAC1A-9D89-3746-BDF7-3544DA9B11EC}"/>
              </a:ext>
            </a:extLst>
          </p:cNvPr>
          <p:cNvSpPr>
            <a:spLocks noGrp="1"/>
          </p:cNvSpPr>
          <p:nvPr>
            <p:ph idx="1"/>
          </p:nvPr>
        </p:nvSpPr>
        <p:spPr/>
        <p:txBody>
          <a:bodyPr/>
          <a:lstStyle/>
          <a:p>
            <a:r>
              <a:rPr kumimoji="1" lang="ja-JP" altLang="en-US"/>
              <a:t>障害検知後にプロセス情報を取得する時間を計測</a:t>
            </a:r>
            <a:endParaRPr kumimoji="1" lang="en-US" altLang="ja-JP" dirty="0"/>
          </a:p>
          <a:p>
            <a:pPr lvl="1"/>
            <a:r>
              <a:rPr lang="en-US" altLang="ja-JP" dirty="0"/>
              <a:t>OS</a:t>
            </a:r>
            <a:r>
              <a:rPr lang="ja-JP" altLang="en-US"/>
              <a:t>監視システムが</a:t>
            </a:r>
            <a:r>
              <a:rPr lang="en-US" altLang="ja-JP" dirty="0"/>
              <a:t>OS</a:t>
            </a:r>
            <a:r>
              <a:rPr lang="ja-JP" altLang="en-US"/>
              <a:t>データを解析して通知</a:t>
            </a:r>
            <a:endParaRPr lang="en-US" altLang="ja-JP" dirty="0"/>
          </a:p>
          <a:p>
            <a:pPr lvl="1"/>
            <a:r>
              <a:rPr kumimoji="1" lang="ja-JP" altLang="en-US"/>
              <a:t>リモート監視システムがメモリデータを</a:t>
            </a:r>
            <a:r>
              <a:rPr lang="ja-JP" altLang="en-US"/>
              <a:t>要求して解析</a:t>
            </a:r>
            <a:endParaRPr kumimoji="1" lang="en-US" altLang="ja-JP" dirty="0"/>
          </a:p>
          <a:p>
            <a:pPr lvl="1"/>
            <a:r>
              <a:rPr lang="ja-JP" altLang="en-US"/>
              <a:t>対象のプロセス数は</a:t>
            </a:r>
            <a:r>
              <a:rPr lang="en-US" altLang="ja-JP" dirty="0"/>
              <a:t>155</a:t>
            </a:r>
            <a:endParaRPr kumimoji="1" lang="en-US" altLang="ja-JP" dirty="0"/>
          </a:p>
          <a:p>
            <a:r>
              <a:rPr lang="en-US" altLang="ja-JP" dirty="0"/>
              <a:t>GPU</a:t>
            </a:r>
            <a:r>
              <a:rPr lang="ja-JP" altLang="en-US"/>
              <a:t>での処理が大半を占めた</a:t>
            </a:r>
            <a:endParaRPr lang="en-US" altLang="ja-JP" dirty="0"/>
          </a:p>
          <a:p>
            <a:pPr lvl="1"/>
            <a:r>
              <a:rPr lang="ja-JP" altLang="en-US"/>
              <a:t>リモート監視システムで解析を</a:t>
            </a:r>
            <a:br>
              <a:rPr lang="en-US" altLang="ja-JP" dirty="0"/>
            </a:br>
            <a:r>
              <a:rPr lang="ja-JP" altLang="en-US"/>
              <a:t>行うと大幅に時間がかかった</a:t>
            </a:r>
            <a:endParaRPr lang="en-US" altLang="ja-JP" dirty="0"/>
          </a:p>
          <a:p>
            <a:pPr lvl="2"/>
            <a:r>
              <a:rPr lang="en-US" altLang="ja-JP" dirty="0"/>
              <a:t>OS</a:t>
            </a:r>
            <a:r>
              <a:rPr lang="ja-JP" altLang="en-US"/>
              <a:t>データを解析しながら何度</a:t>
            </a:r>
            <a:br>
              <a:rPr lang="en-US" altLang="ja-JP" dirty="0"/>
            </a:br>
            <a:r>
              <a:rPr lang="ja-JP" altLang="en-US"/>
              <a:t>もメモリデータを要求したため</a:t>
            </a:r>
          </a:p>
          <a:p>
            <a:pPr lvl="1"/>
            <a:endParaRPr lang="ja-JP" altLang="en-US"/>
          </a:p>
          <a:p>
            <a:endParaRPr kumimoji="1" lang="ja-JP" altLang="en-US"/>
          </a:p>
        </p:txBody>
      </p:sp>
      <p:sp>
        <p:nvSpPr>
          <p:cNvPr id="4" name="スライド番号プレースホルダー 3">
            <a:extLst>
              <a:ext uri="{FF2B5EF4-FFF2-40B4-BE49-F238E27FC236}">
                <a16:creationId xmlns:a16="http://schemas.microsoft.com/office/drawing/2014/main" id="{0E69546A-3E2A-5146-A28C-474A5945E0B9}"/>
              </a:ext>
            </a:extLst>
          </p:cNvPr>
          <p:cNvSpPr>
            <a:spLocks noGrp="1"/>
          </p:cNvSpPr>
          <p:nvPr>
            <p:ph type="sldNum" sz="quarter" idx="12"/>
          </p:nvPr>
        </p:nvSpPr>
        <p:spPr/>
        <p:txBody>
          <a:bodyPr/>
          <a:lstStyle/>
          <a:p>
            <a:fld id="{D6F57A23-CB21-D340-80A0-623F78F268E8}" type="slidenum">
              <a:rPr lang="ja-JP" altLang="en-US" smtClean="0"/>
              <a:pPr/>
              <a:t>19</a:t>
            </a:fld>
            <a:endParaRPr lang="ja-JP" altLang="en-US"/>
          </a:p>
        </p:txBody>
      </p:sp>
      <p:sp>
        <p:nvSpPr>
          <p:cNvPr id="8" name="テキスト ボックス 7">
            <a:extLst>
              <a:ext uri="{FF2B5EF4-FFF2-40B4-BE49-F238E27FC236}">
                <a16:creationId xmlns:a16="http://schemas.microsoft.com/office/drawing/2014/main" id="{0428148C-0619-CA44-B1F3-4EDD6FD94981}"/>
              </a:ext>
            </a:extLst>
          </p:cNvPr>
          <p:cNvSpPr txBox="1"/>
          <p:nvPr/>
        </p:nvSpPr>
        <p:spPr>
          <a:xfrm>
            <a:off x="7613157" y="2786520"/>
            <a:ext cx="1250536" cy="400110"/>
          </a:xfrm>
          <a:prstGeom prst="rect">
            <a:avLst/>
          </a:prstGeom>
          <a:noFill/>
        </p:spPr>
        <p:txBody>
          <a:bodyPr wrap="square" rtlCol="0">
            <a:spAutoFit/>
          </a:bodyPr>
          <a:lstStyle/>
          <a:p>
            <a:pPr algn="ctr"/>
            <a:r>
              <a:rPr lang="en-US" altLang="ja-JP" sz="2000" dirty="0">
                <a:ea typeface="MS UI Gothic" panose="020B0600070205080204" pitchFamily="34" charset="-128"/>
              </a:rPr>
              <a:t>2271</a:t>
            </a:r>
            <a:endParaRPr kumimoji="1" lang="ja-JP" altLang="en-US" sz="2000">
              <a:ea typeface="MS UI Gothic" panose="020B0600070205080204" pitchFamily="34" charset="-128"/>
            </a:endParaRPr>
          </a:p>
        </p:txBody>
      </p:sp>
    </p:spTree>
    <p:extLst>
      <p:ext uri="{BB962C8B-B14F-4D97-AF65-F5344CB8AC3E}">
        <p14:creationId xmlns:p14="http://schemas.microsoft.com/office/powerpoint/2010/main" val="41304049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システム障害</a:t>
            </a:r>
            <a:endParaRPr lang="ja-JP" altLang="en-US" dirty="0"/>
          </a:p>
        </p:txBody>
      </p:sp>
      <p:sp>
        <p:nvSpPr>
          <p:cNvPr id="3" name="コンテンツ プレースホルダー 2"/>
          <p:cNvSpPr>
            <a:spLocks noGrp="1"/>
          </p:cNvSpPr>
          <p:nvPr>
            <p:ph idx="1"/>
          </p:nvPr>
        </p:nvSpPr>
        <p:spPr>
          <a:xfrm>
            <a:off x="457201" y="1524002"/>
            <a:ext cx="8244674" cy="5333998"/>
          </a:xfrm>
        </p:spPr>
        <p:txBody>
          <a:bodyPr/>
          <a:lstStyle/>
          <a:p>
            <a:r>
              <a:rPr lang="ja-JP" altLang="en-US" dirty="0">
                <a:solidFill>
                  <a:schemeClr val="tx1"/>
                </a:solidFill>
              </a:rPr>
              <a:t>システムの</a:t>
            </a:r>
            <a:r>
              <a:rPr lang="ja-JP" altLang="en-US">
                <a:solidFill>
                  <a:schemeClr val="tx1"/>
                </a:solidFill>
              </a:rPr>
              <a:t>複雑化に</a:t>
            </a:r>
            <a:r>
              <a:rPr lang="ja-JP" altLang="en-US"/>
              <a:t>伴い</a:t>
            </a:r>
            <a:r>
              <a:rPr lang="ja-JP" altLang="en-US">
                <a:solidFill>
                  <a:schemeClr val="tx1"/>
                </a:solidFill>
              </a:rPr>
              <a:t>，</a:t>
            </a:r>
            <a:r>
              <a:rPr lang="ja-JP" altLang="en-US"/>
              <a:t>障害の発生件数</a:t>
            </a:r>
            <a:r>
              <a:rPr lang="ja-JP" altLang="en-US">
                <a:solidFill>
                  <a:schemeClr val="tx1"/>
                </a:solidFill>
              </a:rPr>
              <a:t>が増加</a:t>
            </a:r>
            <a:endParaRPr lang="en-US" altLang="ja-JP" dirty="0"/>
          </a:p>
          <a:p>
            <a:pPr lvl="1"/>
            <a:r>
              <a:rPr lang="ja-JP" altLang="en-US">
                <a:solidFill>
                  <a:schemeClr val="tx1"/>
                </a:solidFill>
              </a:rPr>
              <a:t>システム障害により，サービス</a:t>
            </a:r>
            <a:r>
              <a:rPr lang="ja-JP" altLang="en-US"/>
              <a:t>提供者</a:t>
            </a:r>
            <a:r>
              <a:rPr lang="ja-JP" altLang="en-US">
                <a:solidFill>
                  <a:schemeClr val="tx1"/>
                </a:solidFill>
              </a:rPr>
              <a:t>に大きな損失</a:t>
            </a:r>
            <a:endParaRPr lang="en-US" altLang="ja-JP" dirty="0">
              <a:solidFill>
                <a:schemeClr val="tx1"/>
              </a:solidFill>
            </a:endParaRPr>
          </a:p>
          <a:p>
            <a:pPr lvl="2"/>
            <a:r>
              <a:rPr lang="ja-JP" altLang="en-US">
                <a:solidFill>
                  <a:schemeClr val="tx1"/>
                </a:solidFill>
              </a:rPr>
              <a:t>例：</a:t>
            </a:r>
            <a:r>
              <a:rPr lang="en-US" altLang="ja-JP" dirty="0">
                <a:solidFill>
                  <a:schemeClr val="tx1"/>
                </a:solidFill>
              </a:rPr>
              <a:t>Amazon</a:t>
            </a:r>
            <a:r>
              <a:rPr lang="ja-JP" altLang="en-US">
                <a:solidFill>
                  <a:schemeClr val="tx1"/>
                </a:solidFill>
              </a:rPr>
              <a:t>はプライムデーにおける</a:t>
            </a:r>
            <a:r>
              <a:rPr lang="en-US" altLang="ja-JP" dirty="0">
                <a:solidFill>
                  <a:schemeClr val="tx1"/>
                </a:solidFill>
              </a:rPr>
              <a:t>1</a:t>
            </a:r>
            <a:r>
              <a:rPr lang="ja-JP" altLang="en-US">
                <a:solidFill>
                  <a:schemeClr val="tx1"/>
                </a:solidFill>
              </a:rPr>
              <a:t>時間の障害によって，</a:t>
            </a:r>
            <a:r>
              <a:rPr lang="en-US" altLang="ja-JP" dirty="0">
                <a:solidFill>
                  <a:schemeClr val="tx1"/>
                </a:solidFill>
              </a:rPr>
              <a:t>7,200</a:t>
            </a:r>
            <a:r>
              <a:rPr lang="ja-JP" altLang="en-US">
                <a:solidFill>
                  <a:schemeClr val="tx1"/>
                </a:solidFill>
              </a:rPr>
              <a:t>万ドルの損失が発生と試算</a:t>
            </a:r>
            <a:endParaRPr lang="en-US" altLang="ja-JP" dirty="0">
              <a:solidFill>
                <a:schemeClr val="tx1"/>
              </a:solidFill>
            </a:endParaRPr>
          </a:p>
          <a:p>
            <a:r>
              <a:rPr lang="ja-JP" altLang="en-US">
                <a:solidFill>
                  <a:schemeClr val="tx1"/>
                </a:solidFill>
              </a:rPr>
              <a:t>システム</a:t>
            </a:r>
            <a:r>
              <a:rPr lang="ja-JP" altLang="en-US"/>
              <a:t>障害は</a:t>
            </a:r>
            <a:r>
              <a:rPr lang="ja-JP" altLang="en-US">
                <a:solidFill>
                  <a:schemeClr val="tx1"/>
                </a:solidFill>
              </a:rPr>
              <a:t>迅速かつ正確に検知</a:t>
            </a:r>
            <a:r>
              <a:rPr lang="ja-JP" altLang="en-US" dirty="0">
                <a:solidFill>
                  <a:schemeClr val="tx1"/>
                </a:solidFill>
              </a:rPr>
              <a:t>する必要</a:t>
            </a:r>
            <a:endParaRPr lang="en-US" altLang="ja-JP" dirty="0">
              <a:solidFill>
                <a:schemeClr val="tx1"/>
              </a:solidFill>
            </a:endParaRPr>
          </a:p>
          <a:p>
            <a:pPr lvl="1"/>
            <a:r>
              <a:rPr lang="ja-JP" altLang="en-US"/>
              <a:t>可能であれば障害の兆候を検知することが望ましい</a:t>
            </a:r>
            <a:endParaRPr lang="en-US" altLang="ja-JP" dirty="0"/>
          </a:p>
          <a:p>
            <a:pPr lvl="1"/>
            <a:r>
              <a:rPr lang="ja-JP" altLang="en-US"/>
              <a:t>障害の原因を特定することは次の障害を防ぐために重要</a:t>
            </a:r>
            <a:endParaRPr lang="en-US" altLang="ja-JP" dirty="0"/>
          </a:p>
        </p:txBody>
      </p:sp>
      <p:sp>
        <p:nvSpPr>
          <p:cNvPr id="4" name="スライド番号プレースホルダー 3"/>
          <p:cNvSpPr>
            <a:spLocks noGrp="1"/>
          </p:cNvSpPr>
          <p:nvPr>
            <p:ph type="sldNum" sz="quarter" idx="12"/>
          </p:nvPr>
        </p:nvSpPr>
        <p:spPr/>
        <p:txBody>
          <a:bodyPr/>
          <a:lstStyle/>
          <a:p>
            <a:fld id="{D57F1E4F-1CFF-5643-939E-217C01CDF565}" type="slidenum">
              <a:rPr lang="en-US" smtClean="0"/>
              <a:pPr/>
              <a:t>2</a:t>
            </a:fld>
            <a:endParaRPr lang="en-US" dirty="0"/>
          </a:p>
        </p:txBody>
      </p:sp>
      <p:graphicFrame>
        <p:nvGraphicFramePr>
          <p:cNvPr id="11" name="グラフ 10">
            <a:extLst>
              <a:ext uri="{FF2B5EF4-FFF2-40B4-BE49-F238E27FC236}">
                <a16:creationId xmlns:a16="http://schemas.microsoft.com/office/drawing/2014/main" id="{0492614C-14EE-5A4B-B9B5-BE722A472198}"/>
              </a:ext>
            </a:extLst>
          </p:cNvPr>
          <p:cNvGraphicFramePr/>
          <p:nvPr>
            <p:extLst>
              <p:ext uri="{D42A27DB-BD31-4B8C-83A1-F6EECF244321}">
                <p14:modId xmlns:p14="http://schemas.microsoft.com/office/powerpoint/2010/main" val="3839742172"/>
              </p:ext>
            </p:extLst>
          </p:nvPr>
        </p:nvGraphicFramePr>
        <p:xfrm>
          <a:off x="457201" y="4807131"/>
          <a:ext cx="7879921" cy="2050869"/>
        </p:xfrm>
        <a:graphic>
          <a:graphicData uri="http://schemas.openxmlformats.org/drawingml/2006/chart">
            <c:chart xmlns:c="http://schemas.openxmlformats.org/drawingml/2006/chart" xmlns:r="http://schemas.openxmlformats.org/officeDocument/2006/relationships" r:id="rId3"/>
          </a:graphicData>
        </a:graphic>
      </p:graphicFrame>
      <p:sp>
        <p:nvSpPr>
          <p:cNvPr id="5" name="テキスト ボックス 4">
            <a:extLst>
              <a:ext uri="{FF2B5EF4-FFF2-40B4-BE49-F238E27FC236}">
                <a16:creationId xmlns:a16="http://schemas.microsoft.com/office/drawing/2014/main" id="{65EF2975-CD1A-E744-B626-5CB5B59B4EE4}"/>
              </a:ext>
            </a:extLst>
          </p:cNvPr>
          <p:cNvSpPr txBox="1"/>
          <p:nvPr/>
        </p:nvSpPr>
        <p:spPr>
          <a:xfrm>
            <a:off x="7411631" y="6081433"/>
            <a:ext cx="1808571" cy="830997"/>
          </a:xfrm>
          <a:prstGeom prst="rect">
            <a:avLst/>
          </a:prstGeom>
          <a:noFill/>
        </p:spPr>
        <p:txBody>
          <a:bodyPr wrap="square" rtlCol="0">
            <a:spAutoFit/>
          </a:bodyPr>
          <a:lstStyle/>
          <a:p>
            <a:r>
              <a:rPr lang="ja-JP" altLang="en-US" sz="1600">
                <a:ea typeface="MS UI Gothic" panose="020B0600070205080204" pitchFamily="34" charset="-128"/>
              </a:rPr>
              <a:t>出典：</a:t>
            </a:r>
            <a:br>
              <a:rPr lang="en-US" altLang="ja-JP" sz="1600" dirty="0">
                <a:ea typeface="MS UI Gothic" panose="020B0600070205080204" pitchFamily="34" charset="-128"/>
              </a:rPr>
            </a:br>
            <a:r>
              <a:rPr lang="en-US" altLang="ja-JP" sz="1600" dirty="0">
                <a:ea typeface="MS UI Gothic" panose="020B0600070205080204" pitchFamily="34" charset="-128"/>
              </a:rPr>
              <a:t>IPA</a:t>
            </a:r>
            <a:r>
              <a:rPr lang="ja-JP" altLang="en-US" sz="1600">
                <a:ea typeface="MS UI Gothic" panose="020B0600070205080204" pitchFamily="34" charset="-128"/>
              </a:rPr>
              <a:t>情報システムの障害状況</a:t>
            </a:r>
            <a:endParaRPr lang="en-US" altLang="ja-JP" sz="1600" dirty="0">
              <a:ea typeface="MS UI Gothic" panose="020B0600070205080204" pitchFamily="34" charset="-128"/>
            </a:endParaRPr>
          </a:p>
        </p:txBody>
      </p:sp>
    </p:spTree>
    <p:extLst>
      <p:ext uri="{BB962C8B-B14F-4D97-AF65-F5344CB8AC3E}">
        <p14:creationId xmlns:p14="http://schemas.microsoft.com/office/powerpoint/2010/main" val="367187336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グラフ 6">
            <a:extLst>
              <a:ext uri="{FF2B5EF4-FFF2-40B4-BE49-F238E27FC236}">
                <a16:creationId xmlns:a16="http://schemas.microsoft.com/office/drawing/2014/main" id="{C8BE34DD-57FE-DE4C-8427-EE26A6EC8255}"/>
              </a:ext>
            </a:extLst>
          </p:cNvPr>
          <p:cNvGraphicFramePr>
            <a:graphicFrameLocks/>
          </p:cNvGraphicFramePr>
          <p:nvPr>
            <p:extLst>
              <p:ext uri="{D42A27DB-BD31-4B8C-83A1-F6EECF244321}">
                <p14:modId xmlns:p14="http://schemas.microsoft.com/office/powerpoint/2010/main" val="3616445342"/>
              </p:ext>
            </p:extLst>
          </p:nvPr>
        </p:nvGraphicFramePr>
        <p:xfrm>
          <a:off x="5264727" y="3519054"/>
          <a:ext cx="3760784" cy="3338944"/>
        </p:xfrm>
        <a:graphic>
          <a:graphicData uri="http://schemas.openxmlformats.org/drawingml/2006/chart">
            <c:chart xmlns:c="http://schemas.openxmlformats.org/drawingml/2006/chart" xmlns:r="http://schemas.openxmlformats.org/officeDocument/2006/relationships" r:id="rId3"/>
          </a:graphicData>
        </a:graphic>
      </p:graphicFrame>
      <p:sp>
        <p:nvSpPr>
          <p:cNvPr id="2" name="Title 1">
            <a:extLst>
              <a:ext uri="{FF2B5EF4-FFF2-40B4-BE49-F238E27FC236}">
                <a16:creationId xmlns:a16="http://schemas.microsoft.com/office/drawing/2014/main" id="{C044A9F2-8128-FD46-9632-C1C7B7108A58}"/>
              </a:ext>
            </a:extLst>
          </p:cNvPr>
          <p:cNvSpPr>
            <a:spLocks noGrp="1"/>
          </p:cNvSpPr>
          <p:nvPr>
            <p:ph type="title"/>
          </p:nvPr>
        </p:nvSpPr>
        <p:spPr/>
        <p:txBody>
          <a:bodyPr/>
          <a:lstStyle/>
          <a:p>
            <a:r>
              <a:rPr lang="en-US" dirty="0"/>
              <a:t>OS</a:t>
            </a:r>
            <a:r>
              <a:rPr lang="ja-JP" altLang="en-US"/>
              <a:t>監視システムの障害の検知</a:t>
            </a:r>
            <a:endParaRPr lang="en-US" dirty="0"/>
          </a:p>
        </p:txBody>
      </p:sp>
      <p:sp>
        <p:nvSpPr>
          <p:cNvPr id="3" name="Content Placeholder 2">
            <a:extLst>
              <a:ext uri="{FF2B5EF4-FFF2-40B4-BE49-F238E27FC236}">
                <a16:creationId xmlns:a16="http://schemas.microsoft.com/office/drawing/2014/main" id="{BC7EE6D0-A74D-C645-A873-C961ACFF6CC6}"/>
              </a:ext>
            </a:extLst>
          </p:cNvPr>
          <p:cNvSpPr>
            <a:spLocks noGrp="1"/>
          </p:cNvSpPr>
          <p:nvPr>
            <p:ph idx="1"/>
          </p:nvPr>
        </p:nvSpPr>
        <p:spPr/>
        <p:txBody>
          <a:bodyPr/>
          <a:lstStyle/>
          <a:p>
            <a:r>
              <a:rPr lang="en-US" altLang="ja-JP" dirty="0"/>
              <a:t>OS</a:t>
            </a:r>
            <a:r>
              <a:rPr lang="ja-JP" altLang="en-US"/>
              <a:t>の異常停止時に</a:t>
            </a:r>
            <a:r>
              <a:rPr lang="en-US" altLang="ja-JP" dirty="0"/>
              <a:t>GPU</a:t>
            </a:r>
            <a:r>
              <a:rPr lang="ja-JP" altLang="en-US"/>
              <a:t>にハートビートを送信</a:t>
            </a:r>
            <a:endParaRPr lang="en-US" altLang="ja-JP" dirty="0"/>
          </a:p>
          <a:p>
            <a:pPr lvl="1"/>
            <a:r>
              <a:rPr lang="ja-JP" altLang="en-US"/>
              <a:t>正常に応答が返ってくることを確認</a:t>
            </a:r>
            <a:endParaRPr lang="en-US" altLang="ja-JP" dirty="0"/>
          </a:p>
          <a:p>
            <a:r>
              <a:rPr lang="en-US" altLang="ja-JP" dirty="0"/>
              <a:t>OS</a:t>
            </a:r>
            <a:r>
              <a:rPr lang="ja-JP" altLang="en-US"/>
              <a:t>監視システムの無限ループ時にハートビートを送信</a:t>
            </a:r>
            <a:endParaRPr lang="en-US" altLang="ja-JP" dirty="0"/>
          </a:p>
          <a:p>
            <a:pPr lvl="1"/>
            <a:r>
              <a:rPr lang="ja-JP" altLang="en-US"/>
              <a:t>設定した時間が経過したのちにタイムアウトすることを確認</a:t>
            </a:r>
            <a:endParaRPr lang="en-US" altLang="ja-JP" dirty="0"/>
          </a:p>
          <a:p>
            <a:r>
              <a:rPr lang="ja-JP" altLang="en-US"/>
              <a:t>ハートビートの応答時間</a:t>
            </a:r>
            <a:endParaRPr lang="en-US" altLang="ja-JP" dirty="0"/>
          </a:p>
          <a:p>
            <a:pPr lvl="1"/>
            <a:r>
              <a:rPr lang="en-US" altLang="ja-JP" dirty="0"/>
              <a:t>OS</a:t>
            </a:r>
            <a:r>
              <a:rPr lang="ja-JP" altLang="en-US"/>
              <a:t>の通信機能を使う</a:t>
            </a:r>
            <a:r>
              <a:rPr lang="en-US" altLang="ja-JP" dirty="0"/>
              <a:t>ping</a:t>
            </a:r>
            <a:br>
              <a:rPr lang="en-US" altLang="ja-JP" dirty="0"/>
            </a:br>
            <a:r>
              <a:rPr lang="ja-JP" altLang="en-US"/>
              <a:t>コマンドと比較</a:t>
            </a:r>
            <a:endParaRPr lang="en-US" altLang="ja-JP" dirty="0"/>
          </a:p>
          <a:p>
            <a:pPr lvl="1"/>
            <a:r>
              <a:rPr lang="en-US" altLang="ja-JP" dirty="0"/>
              <a:t>GRASS</a:t>
            </a:r>
            <a:r>
              <a:rPr lang="ja-JP" altLang="en-US"/>
              <a:t>は十分に短い時間で</a:t>
            </a:r>
            <a:br>
              <a:rPr lang="en-US" altLang="ja-JP" dirty="0"/>
            </a:br>
            <a:r>
              <a:rPr lang="ja-JP" altLang="en-US"/>
              <a:t>応答できることを確認</a:t>
            </a:r>
            <a:endParaRPr lang="en-US" altLang="ja-JP" dirty="0"/>
          </a:p>
        </p:txBody>
      </p:sp>
      <p:sp>
        <p:nvSpPr>
          <p:cNvPr id="4" name="Slide Number Placeholder 3">
            <a:extLst>
              <a:ext uri="{FF2B5EF4-FFF2-40B4-BE49-F238E27FC236}">
                <a16:creationId xmlns:a16="http://schemas.microsoft.com/office/drawing/2014/main" id="{E78F712A-084E-654D-A9BF-2C0BAFAEB570}"/>
              </a:ext>
            </a:extLst>
          </p:cNvPr>
          <p:cNvSpPr>
            <a:spLocks noGrp="1"/>
          </p:cNvSpPr>
          <p:nvPr>
            <p:ph type="sldNum" sz="quarter" idx="12"/>
          </p:nvPr>
        </p:nvSpPr>
        <p:spPr/>
        <p:txBody>
          <a:bodyPr/>
          <a:lstStyle/>
          <a:p>
            <a:fld id="{D57F1E4F-1CFF-5643-939E-217C01CDF565}" type="slidenum">
              <a:rPr lang="en-US" smtClean="0"/>
              <a:pPr/>
              <a:t>20</a:t>
            </a:fld>
            <a:endParaRPr lang="en-US" dirty="0"/>
          </a:p>
        </p:txBody>
      </p:sp>
    </p:spTree>
    <p:extLst>
      <p:ext uri="{BB962C8B-B14F-4D97-AF65-F5344CB8AC3E}">
        <p14:creationId xmlns:p14="http://schemas.microsoft.com/office/powerpoint/2010/main" val="417967827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t>関連研究</a:t>
            </a:r>
          </a:p>
        </p:txBody>
      </p:sp>
      <p:sp>
        <p:nvSpPr>
          <p:cNvPr id="3" name="コンテンツ プレースホルダー 2"/>
          <p:cNvSpPr>
            <a:spLocks noGrp="1"/>
          </p:cNvSpPr>
          <p:nvPr>
            <p:ph idx="1"/>
          </p:nvPr>
        </p:nvSpPr>
        <p:spPr>
          <a:xfrm>
            <a:off x="457201" y="1524002"/>
            <a:ext cx="8325292" cy="5333998"/>
          </a:xfrm>
        </p:spPr>
        <p:txBody>
          <a:bodyPr>
            <a:normAutofit/>
          </a:bodyPr>
          <a:lstStyle/>
          <a:p>
            <a:r>
              <a:rPr lang="en-US" altLang="ja-JP" dirty="0"/>
              <a:t>InfiniBand-Verbs on GPU </a:t>
            </a:r>
            <a:r>
              <a:rPr lang="en-US" altLang="ja-JP" sz="2400" dirty="0"/>
              <a:t>[Oden+, IPDPSW'14]</a:t>
            </a:r>
            <a:endParaRPr lang="en-US" altLang="ja-JP" dirty="0"/>
          </a:p>
          <a:p>
            <a:pPr lvl="1"/>
            <a:r>
              <a:rPr lang="en-US" altLang="ja-JP" dirty="0"/>
              <a:t>GPU</a:t>
            </a:r>
            <a:r>
              <a:rPr lang="ja-JP" altLang="en-US"/>
              <a:t>だけで</a:t>
            </a:r>
            <a:r>
              <a:rPr lang="en-US" altLang="ja-JP" dirty="0"/>
              <a:t>RDMA</a:t>
            </a:r>
            <a:r>
              <a:rPr lang="ja-JP" altLang="en-US"/>
              <a:t>を用いた送受信が可能</a:t>
            </a:r>
            <a:endParaRPr lang="en-US" altLang="ja-JP" dirty="0"/>
          </a:p>
          <a:p>
            <a:pPr lvl="1"/>
            <a:r>
              <a:rPr lang="ja-JP" altLang="en-US"/>
              <a:t>ドライバとライブラリの改変が必要</a:t>
            </a:r>
            <a:endParaRPr lang="en-US" altLang="ja-JP" dirty="0"/>
          </a:p>
          <a:p>
            <a:r>
              <a:rPr lang="en-US" altLang="ja-JP" dirty="0"/>
              <a:t>Backdoor </a:t>
            </a:r>
            <a:r>
              <a:rPr lang="en-US" altLang="ja-JP" sz="2400" dirty="0"/>
              <a:t>[Bohra+, AC'04]</a:t>
            </a:r>
          </a:p>
          <a:p>
            <a:pPr lvl="1"/>
            <a:r>
              <a:rPr lang="en-US" altLang="ja-JP" dirty="0"/>
              <a:t>OS</a:t>
            </a:r>
            <a:r>
              <a:rPr lang="ja-JP" altLang="en-US"/>
              <a:t>メモリに格納された情報を</a:t>
            </a:r>
            <a:r>
              <a:rPr lang="en-US" altLang="ja-JP" dirty="0"/>
              <a:t>RDMA</a:t>
            </a:r>
            <a:r>
              <a:rPr lang="ja-JP" altLang="en-US"/>
              <a:t>で取得して障害検知</a:t>
            </a:r>
            <a:endParaRPr lang="en-US" altLang="ja-JP" dirty="0"/>
          </a:p>
          <a:p>
            <a:pPr lvl="1"/>
            <a:r>
              <a:rPr lang="ja-JP" altLang="en-US"/>
              <a:t>格納された情報が障害の影響を受ける可能性</a:t>
            </a:r>
            <a:endParaRPr lang="en-US" altLang="ja-JP" dirty="0"/>
          </a:p>
          <a:p>
            <a:r>
              <a:rPr lang="en-US" altLang="ja-JP" dirty="0" err="1"/>
              <a:t>HyperTap</a:t>
            </a:r>
            <a:r>
              <a:rPr lang="en-US" altLang="ja-JP" dirty="0"/>
              <a:t> </a:t>
            </a:r>
            <a:r>
              <a:rPr lang="en-US" altLang="ja-JP" sz="2400" dirty="0"/>
              <a:t>[Pham+, DSN'14]</a:t>
            </a:r>
          </a:p>
          <a:p>
            <a:pPr lvl="1"/>
            <a:r>
              <a:rPr lang="ja-JP" altLang="en-US"/>
              <a:t>仮想マシン（</a:t>
            </a:r>
            <a:r>
              <a:rPr lang="en-US" altLang="ja-JP" dirty="0"/>
              <a:t>VM</a:t>
            </a:r>
            <a:r>
              <a:rPr lang="ja-JP" altLang="en-US"/>
              <a:t>）のイベントを監視して障害検知</a:t>
            </a:r>
            <a:endParaRPr lang="en-US" altLang="ja-JP" dirty="0"/>
          </a:p>
          <a:p>
            <a:pPr lvl="1"/>
            <a:r>
              <a:rPr lang="en-US" altLang="ja-JP" dirty="0"/>
              <a:t>VM</a:t>
            </a:r>
            <a:r>
              <a:rPr lang="ja-JP" altLang="en-US"/>
              <a:t>を利用したシステムにのみ適用可能</a:t>
            </a:r>
            <a:endParaRPr lang="en-US" altLang="ja-JP" dirty="0"/>
          </a:p>
        </p:txBody>
      </p:sp>
      <p:sp>
        <p:nvSpPr>
          <p:cNvPr id="4" name="スライド番号プレースホルダー 3"/>
          <p:cNvSpPr>
            <a:spLocks noGrp="1"/>
          </p:cNvSpPr>
          <p:nvPr>
            <p:ph type="sldNum" sz="quarter" idx="12"/>
          </p:nvPr>
        </p:nvSpPr>
        <p:spPr/>
        <p:txBody>
          <a:bodyPr/>
          <a:lstStyle/>
          <a:p>
            <a:fld id="{D57F1E4F-1CFF-5643-939E-217C01CDF565}" type="slidenum">
              <a:rPr lang="en-US" smtClean="0"/>
              <a:pPr/>
              <a:t>21</a:t>
            </a:fld>
            <a:endParaRPr lang="en-US" dirty="0"/>
          </a:p>
        </p:txBody>
      </p:sp>
    </p:spTree>
    <p:extLst>
      <p:ext uri="{BB962C8B-B14F-4D97-AF65-F5344CB8AC3E}">
        <p14:creationId xmlns:p14="http://schemas.microsoft.com/office/powerpoint/2010/main" val="316167713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t>まとめ</a:t>
            </a:r>
          </a:p>
        </p:txBody>
      </p:sp>
      <p:sp>
        <p:nvSpPr>
          <p:cNvPr id="3" name="コンテンツ プレースホルダー 2"/>
          <p:cNvSpPr>
            <a:spLocks noGrp="1"/>
          </p:cNvSpPr>
          <p:nvPr>
            <p:ph idx="1"/>
          </p:nvPr>
        </p:nvSpPr>
        <p:spPr/>
        <p:txBody>
          <a:bodyPr>
            <a:normAutofit/>
          </a:bodyPr>
          <a:lstStyle/>
          <a:p>
            <a:r>
              <a:rPr lang="ja-JP" altLang="en-US" dirty="0">
                <a:solidFill>
                  <a:schemeClr val="tx1"/>
                </a:solidFill>
              </a:rPr>
              <a:t>監視対象ホストの</a:t>
            </a:r>
            <a:r>
              <a:rPr lang="en-US" altLang="ja-JP" dirty="0">
                <a:solidFill>
                  <a:schemeClr val="tx1"/>
                </a:solidFill>
              </a:rPr>
              <a:t>GPU</a:t>
            </a:r>
            <a:r>
              <a:rPr lang="ja-JP" altLang="en-US">
                <a:solidFill>
                  <a:schemeClr val="tx1"/>
                </a:solidFill>
              </a:rPr>
              <a:t>と直接ネットワーク通信</a:t>
            </a:r>
            <a:r>
              <a:rPr lang="ja-JP" altLang="en-US" dirty="0">
                <a:solidFill>
                  <a:schemeClr val="tx1"/>
                </a:solidFill>
              </a:rPr>
              <a:t>を</a:t>
            </a:r>
            <a:r>
              <a:rPr lang="ja-JP" altLang="en-US">
                <a:solidFill>
                  <a:schemeClr val="tx1"/>
                </a:solidFill>
              </a:rPr>
              <a:t>行い，障害</a:t>
            </a:r>
            <a:r>
              <a:rPr lang="ja-JP" altLang="en-US"/>
              <a:t>情報を取得</a:t>
            </a:r>
            <a:r>
              <a:rPr lang="ja-JP" altLang="en-US">
                <a:solidFill>
                  <a:schemeClr val="tx1"/>
                </a:solidFill>
              </a:rPr>
              <a:t>する</a:t>
            </a:r>
            <a:r>
              <a:rPr lang="ja-JP" altLang="en-US" dirty="0">
                <a:solidFill>
                  <a:schemeClr val="tx1"/>
                </a:solidFill>
              </a:rPr>
              <a:t>システム</a:t>
            </a:r>
            <a:r>
              <a:rPr lang="en-US" altLang="ja-JP" dirty="0">
                <a:solidFill>
                  <a:schemeClr val="tx1"/>
                </a:solidFill>
              </a:rPr>
              <a:t>GRASS</a:t>
            </a:r>
            <a:r>
              <a:rPr lang="ja-JP" altLang="en-US" dirty="0">
                <a:solidFill>
                  <a:schemeClr val="tx1"/>
                </a:solidFill>
              </a:rPr>
              <a:t>を提案</a:t>
            </a:r>
            <a:endParaRPr lang="en-US" altLang="ja-JP" dirty="0">
              <a:solidFill>
                <a:schemeClr val="tx1"/>
              </a:solidFill>
            </a:endParaRPr>
          </a:p>
          <a:p>
            <a:pPr lvl="1"/>
            <a:r>
              <a:rPr lang="en-US" altLang="ja-JP" dirty="0">
                <a:solidFill>
                  <a:schemeClr val="tx1"/>
                </a:solidFill>
              </a:rPr>
              <a:t>GPUDirect RDMA</a:t>
            </a:r>
            <a:r>
              <a:rPr lang="ja-JP" altLang="en-US">
                <a:solidFill>
                  <a:schemeClr val="tx1"/>
                </a:solidFill>
              </a:rPr>
              <a:t>とポーリング</a:t>
            </a:r>
            <a:r>
              <a:rPr lang="ja-JP" altLang="en-US"/>
              <a:t>により，</a:t>
            </a:r>
            <a:r>
              <a:rPr lang="en-US" altLang="ja-JP" dirty="0">
                <a:solidFill>
                  <a:schemeClr val="tx1"/>
                </a:solidFill>
              </a:rPr>
              <a:t>GPU</a:t>
            </a:r>
            <a:r>
              <a:rPr lang="ja-JP" altLang="en-US">
                <a:solidFill>
                  <a:schemeClr val="tx1"/>
                </a:solidFill>
              </a:rPr>
              <a:t>との通信を実現</a:t>
            </a:r>
            <a:endParaRPr lang="en-US" altLang="ja-JP" dirty="0">
              <a:solidFill>
                <a:schemeClr val="tx1"/>
              </a:solidFill>
            </a:endParaRPr>
          </a:p>
          <a:p>
            <a:pPr lvl="1"/>
            <a:r>
              <a:rPr lang="en-US" altLang="ja-JP" dirty="0">
                <a:solidFill>
                  <a:schemeClr val="tx1"/>
                </a:solidFill>
              </a:rPr>
              <a:t>OS</a:t>
            </a:r>
            <a:r>
              <a:rPr lang="ja-JP" altLang="en-US">
                <a:solidFill>
                  <a:schemeClr val="tx1"/>
                </a:solidFill>
              </a:rPr>
              <a:t>に</a:t>
            </a:r>
            <a:r>
              <a:rPr lang="ja-JP" altLang="en-US"/>
              <a:t>障害</a:t>
            </a:r>
            <a:r>
              <a:rPr lang="ja-JP" altLang="en-US">
                <a:solidFill>
                  <a:schemeClr val="tx1"/>
                </a:solidFill>
              </a:rPr>
              <a:t>が発生しても詳細な</a:t>
            </a:r>
            <a:r>
              <a:rPr lang="ja-JP" altLang="en-US"/>
              <a:t>障害情報</a:t>
            </a:r>
            <a:r>
              <a:rPr lang="ja-JP" altLang="en-US">
                <a:solidFill>
                  <a:schemeClr val="tx1"/>
                </a:solidFill>
              </a:rPr>
              <a:t>の取得が可能</a:t>
            </a:r>
            <a:endParaRPr lang="en-US" altLang="ja-JP" dirty="0">
              <a:solidFill>
                <a:schemeClr val="tx1"/>
              </a:solidFill>
            </a:endParaRPr>
          </a:p>
          <a:p>
            <a:pPr lvl="1"/>
            <a:r>
              <a:rPr lang="ja-JP" altLang="en-US"/>
              <a:t>障害検知と通知のいくつかの組み合わせを実装</a:t>
            </a:r>
            <a:endParaRPr lang="en-US" altLang="ja-JP" dirty="0">
              <a:solidFill>
                <a:schemeClr val="tx1"/>
              </a:solidFill>
            </a:endParaRPr>
          </a:p>
          <a:p>
            <a:pPr lvl="1"/>
            <a:r>
              <a:rPr lang="en-US" altLang="ja-JP" dirty="0"/>
              <a:t>OS</a:t>
            </a:r>
            <a:r>
              <a:rPr lang="ja-JP" altLang="en-US"/>
              <a:t>カーネルの様々な障害を検知・通知できることを確認</a:t>
            </a:r>
            <a:endParaRPr lang="en-US" altLang="ja-JP" dirty="0"/>
          </a:p>
          <a:p>
            <a:r>
              <a:rPr lang="ja-JP" altLang="en-US"/>
              <a:t>今後の課題</a:t>
            </a:r>
            <a:endParaRPr lang="en-US" altLang="ja-JP" dirty="0"/>
          </a:p>
          <a:p>
            <a:pPr lvl="1"/>
            <a:r>
              <a:rPr lang="en-US" altLang="ja-JP" dirty="0"/>
              <a:t>OS</a:t>
            </a:r>
            <a:r>
              <a:rPr lang="ja-JP" altLang="en-US"/>
              <a:t>監視システムとリモート監視システムの間での様々な分担方法を実装 </a:t>
            </a:r>
            <a:endParaRPr lang="en-US" altLang="ja-JP" dirty="0"/>
          </a:p>
          <a:p>
            <a:pPr lvl="1"/>
            <a:r>
              <a:rPr lang="en-US" altLang="ja-JP" dirty="0"/>
              <a:t>OS</a:t>
            </a:r>
            <a:r>
              <a:rPr lang="ja-JP" altLang="en-US"/>
              <a:t>データの書き換えによる障害からの部分的な復旧</a:t>
            </a:r>
            <a:endParaRPr lang="en-US" altLang="ja-JP" dirty="0"/>
          </a:p>
          <a:p>
            <a:endParaRPr lang="en-US" altLang="ja-JP" dirty="0"/>
          </a:p>
        </p:txBody>
      </p:sp>
      <p:sp>
        <p:nvSpPr>
          <p:cNvPr id="4" name="スライド番号プレースホルダー 3"/>
          <p:cNvSpPr>
            <a:spLocks noGrp="1"/>
          </p:cNvSpPr>
          <p:nvPr>
            <p:ph type="sldNum" sz="quarter" idx="12"/>
          </p:nvPr>
        </p:nvSpPr>
        <p:spPr/>
        <p:txBody>
          <a:bodyPr/>
          <a:lstStyle/>
          <a:p>
            <a:fld id="{D57F1E4F-1CFF-5643-939E-217C01CDF565}" type="slidenum">
              <a:rPr lang="en-US" smtClean="0"/>
              <a:pPr/>
              <a:t>22</a:t>
            </a:fld>
            <a:endParaRPr lang="en-US" dirty="0"/>
          </a:p>
        </p:txBody>
      </p:sp>
    </p:spTree>
    <p:extLst>
      <p:ext uri="{BB962C8B-B14F-4D97-AF65-F5344CB8AC3E}">
        <p14:creationId xmlns:p14="http://schemas.microsoft.com/office/powerpoint/2010/main" val="155043323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4B32A719-ECD3-F94C-BEDE-E1E53DF1A3B6}"/>
              </a:ext>
            </a:extLst>
          </p:cNvPr>
          <p:cNvSpPr>
            <a:spLocks noGrp="1"/>
          </p:cNvSpPr>
          <p:nvPr>
            <p:ph type="title"/>
          </p:nvPr>
        </p:nvSpPr>
        <p:spPr/>
        <p:txBody>
          <a:bodyPr/>
          <a:lstStyle/>
          <a:p>
            <a:endParaRPr kumimoji="1" lang="ja-JP" altLang="en-US"/>
          </a:p>
        </p:txBody>
      </p:sp>
      <p:sp>
        <p:nvSpPr>
          <p:cNvPr id="3" name="コンテンツ プレースホルダー 2">
            <a:extLst>
              <a:ext uri="{FF2B5EF4-FFF2-40B4-BE49-F238E27FC236}">
                <a16:creationId xmlns:a16="http://schemas.microsoft.com/office/drawing/2014/main" id="{AF4B42AB-31FC-604A-B742-5EB39C41B50D}"/>
              </a:ext>
            </a:extLst>
          </p:cNvPr>
          <p:cNvSpPr>
            <a:spLocks noGrp="1"/>
          </p:cNvSpPr>
          <p:nvPr>
            <p:ph idx="1"/>
          </p:nvPr>
        </p:nvSpPr>
        <p:spPr/>
        <p:txBody>
          <a:bodyPr/>
          <a:lstStyle/>
          <a:p>
            <a:endParaRPr kumimoji="1" lang="ja-JP" altLang="en-US"/>
          </a:p>
        </p:txBody>
      </p:sp>
    </p:spTree>
    <p:extLst>
      <p:ext uri="{BB962C8B-B14F-4D97-AF65-F5344CB8AC3E}">
        <p14:creationId xmlns:p14="http://schemas.microsoft.com/office/powerpoint/2010/main" val="222920559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altLang="ja-JP" dirty="0"/>
              <a:t>GPU</a:t>
            </a:r>
            <a:r>
              <a:rPr lang="ja-JP" altLang="en-US"/>
              <a:t>上で動作する</a:t>
            </a:r>
            <a:r>
              <a:rPr lang="en-US" altLang="ja-JP" dirty="0"/>
              <a:t>OS</a:t>
            </a:r>
            <a:r>
              <a:rPr lang="ja-JP" altLang="en-US"/>
              <a:t>監視システム</a:t>
            </a:r>
            <a:endParaRPr kumimoji="1" lang="ja-JP" altLang="en-US" strike="sngStrike" dirty="0"/>
          </a:p>
        </p:txBody>
      </p:sp>
      <p:sp>
        <p:nvSpPr>
          <p:cNvPr id="3" name="Content Placeholder 2"/>
          <p:cNvSpPr>
            <a:spLocks noGrp="1"/>
          </p:cNvSpPr>
          <p:nvPr>
            <p:ph idx="1"/>
          </p:nvPr>
        </p:nvSpPr>
        <p:spPr/>
        <p:txBody>
          <a:bodyPr/>
          <a:lstStyle/>
          <a:p>
            <a:r>
              <a:rPr lang="en-US" altLang="ja-JP" dirty="0"/>
              <a:t>GPUSentinel</a:t>
            </a:r>
            <a:r>
              <a:rPr lang="ja-JP" altLang="en-US"/>
              <a:t>を用いて</a:t>
            </a:r>
            <a:r>
              <a:rPr lang="en-US" altLang="ja-JP" dirty="0"/>
              <a:t>Linux</a:t>
            </a:r>
            <a:r>
              <a:rPr lang="ja-JP" altLang="en-US"/>
              <a:t>のカーネルメモリからメトリクスの値を取得</a:t>
            </a:r>
            <a:endParaRPr lang="en-US" altLang="ja-JP" dirty="0"/>
          </a:p>
          <a:p>
            <a:pPr lvl="1"/>
            <a:r>
              <a:rPr lang="en-US" altLang="ja-JP" dirty="0"/>
              <a:t>Linux</a:t>
            </a:r>
            <a:r>
              <a:rPr lang="ja-JP" altLang="en-US"/>
              <a:t>のカーネルモジュールのように記述</a:t>
            </a:r>
            <a:endParaRPr lang="en-US" altLang="ja-JP" dirty="0"/>
          </a:p>
          <a:p>
            <a:pPr lvl="1"/>
            <a:r>
              <a:rPr lang="en-US" altLang="ja-JP" dirty="0"/>
              <a:t>LLView </a:t>
            </a:r>
            <a:r>
              <a:rPr lang="en-US" altLang="ja-JP" sz="2400" dirty="0"/>
              <a:t>[Ozaki et al.’19]</a:t>
            </a:r>
            <a:r>
              <a:rPr lang="en-US" altLang="ja-JP" dirty="0"/>
              <a:t> </a:t>
            </a:r>
            <a:r>
              <a:rPr lang="ja-JP" altLang="en-US"/>
              <a:t>を用いてコンパイル</a:t>
            </a:r>
            <a:endParaRPr lang="en-US" altLang="ja-JP" dirty="0"/>
          </a:p>
          <a:p>
            <a:pPr lvl="2"/>
            <a:r>
              <a:rPr lang="en-US" altLang="ja-JP" dirty="0"/>
              <a:t>OS</a:t>
            </a:r>
            <a:r>
              <a:rPr lang="ja-JP" altLang="en-US"/>
              <a:t>データにアクセスするコードをメインメモリへのアクセスに変換</a:t>
            </a:r>
            <a:endParaRPr lang="en-US" altLang="ja-JP" dirty="0"/>
          </a:p>
        </p:txBody>
      </p:sp>
      <p:sp>
        <p:nvSpPr>
          <p:cNvPr id="4" name="Slide Number Placeholder 3"/>
          <p:cNvSpPr>
            <a:spLocks noGrp="1"/>
          </p:cNvSpPr>
          <p:nvPr>
            <p:ph type="sldNum" sz="quarter" idx="12"/>
          </p:nvPr>
        </p:nvSpPr>
        <p:spPr/>
        <p:txBody>
          <a:bodyPr/>
          <a:lstStyle/>
          <a:p>
            <a:fld id="{D57F1E4F-1CFF-5643-939E-217C01CDF565}" type="slidenum">
              <a:rPr lang="en-US" smtClean="0"/>
              <a:pPr/>
              <a:t>24</a:t>
            </a:fld>
            <a:endParaRPr lang="en-US" dirty="0"/>
          </a:p>
        </p:txBody>
      </p:sp>
      <p:sp>
        <p:nvSpPr>
          <p:cNvPr id="9" name="角丸四角形 49">
            <a:extLst>
              <a:ext uri="{FF2B5EF4-FFF2-40B4-BE49-F238E27FC236}">
                <a16:creationId xmlns:a16="http://schemas.microsoft.com/office/drawing/2014/main" id="{4D0FC6BB-CA6D-674B-816C-5B9B6D65FACB}"/>
              </a:ext>
            </a:extLst>
          </p:cNvPr>
          <p:cNvSpPr/>
          <p:nvPr/>
        </p:nvSpPr>
        <p:spPr>
          <a:xfrm>
            <a:off x="1496461" y="4429760"/>
            <a:ext cx="1601213" cy="1418584"/>
          </a:xfrm>
          <a:prstGeom prst="roundRect">
            <a:avLst/>
          </a:prstGeom>
          <a:solidFill>
            <a:srgbClr val="0070C0"/>
          </a:solidFill>
          <a:ln w="38100">
            <a:solidFill>
              <a:schemeClr val="tx1"/>
            </a:solidFill>
            <a:prstDash val="solid"/>
          </a:ln>
        </p:spPr>
        <p:style>
          <a:lnRef idx="2">
            <a:schemeClr val="accent6"/>
          </a:lnRef>
          <a:fillRef idx="1">
            <a:schemeClr val="lt1"/>
          </a:fillRef>
          <a:effectRef idx="0">
            <a:schemeClr val="accent6"/>
          </a:effectRef>
          <a:fontRef idx="minor">
            <a:schemeClr val="dk1"/>
          </a:fontRef>
        </p:style>
        <p:txBody>
          <a:bodyPr rtlCol="0" anchor="ctr"/>
          <a:lstStyle/>
          <a:p>
            <a:pPr algn="ctr"/>
            <a:r>
              <a:rPr lang="ja-JP" altLang="en-US" sz="2200">
                <a:solidFill>
                  <a:schemeClr val="bg1"/>
                </a:solidFill>
                <a:ea typeface="MS UI Gothic" panose="020B0600070205080204" pitchFamily="34" charset="-128"/>
              </a:rPr>
              <a:t>メインメモリ</a:t>
            </a:r>
            <a:endParaRPr lang="en-US" altLang="ja-JP" sz="2200" dirty="0">
              <a:solidFill>
                <a:schemeClr val="bg1"/>
              </a:solidFill>
              <a:ea typeface="MS UI Gothic" panose="020B0600070205080204" pitchFamily="34" charset="-128"/>
            </a:endParaRPr>
          </a:p>
          <a:p>
            <a:pPr algn="ctr"/>
            <a:endParaRPr lang="en-US" altLang="ja-JP" sz="2200" dirty="0">
              <a:solidFill>
                <a:schemeClr val="bg1"/>
              </a:solidFill>
              <a:ea typeface="MS UI Gothic" panose="020B0600070205080204" pitchFamily="34" charset="-128"/>
            </a:endParaRPr>
          </a:p>
          <a:p>
            <a:pPr algn="ctr"/>
            <a:endParaRPr lang="ja-JP" altLang="en-US" sz="2200" dirty="0">
              <a:solidFill>
                <a:schemeClr val="bg1"/>
              </a:solidFill>
              <a:ea typeface="MS UI Gothic" panose="020B0600070205080204" pitchFamily="34" charset="-128"/>
            </a:endParaRPr>
          </a:p>
        </p:txBody>
      </p:sp>
      <p:sp>
        <p:nvSpPr>
          <p:cNvPr id="10" name="角丸四角形 50">
            <a:extLst>
              <a:ext uri="{FF2B5EF4-FFF2-40B4-BE49-F238E27FC236}">
                <a16:creationId xmlns:a16="http://schemas.microsoft.com/office/drawing/2014/main" id="{6E0A3B8A-4326-D046-A132-85C63A4AE9E9}"/>
              </a:ext>
            </a:extLst>
          </p:cNvPr>
          <p:cNvSpPr/>
          <p:nvPr/>
        </p:nvSpPr>
        <p:spPr>
          <a:xfrm>
            <a:off x="4191959" y="5944254"/>
            <a:ext cx="3455579" cy="470650"/>
          </a:xfrm>
          <a:prstGeom prst="roundRect">
            <a:avLst/>
          </a:prstGeom>
          <a:solidFill>
            <a:srgbClr val="00B050"/>
          </a:solidFill>
          <a:ln w="381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altLang="ja-JP" sz="2400" dirty="0">
                <a:solidFill>
                  <a:schemeClr val="bg1"/>
                </a:solidFill>
                <a:ea typeface="MS UI Gothic" panose="020B0600070205080204" pitchFamily="34" charset="-128"/>
              </a:rPr>
              <a:t>GPU</a:t>
            </a:r>
            <a:endParaRPr lang="ja-JP" altLang="en-US" sz="2400" dirty="0">
              <a:solidFill>
                <a:schemeClr val="bg1"/>
              </a:solidFill>
              <a:ea typeface="MS UI Gothic" panose="020B0600070205080204" pitchFamily="34" charset="-128"/>
            </a:endParaRPr>
          </a:p>
        </p:txBody>
      </p:sp>
      <p:sp>
        <p:nvSpPr>
          <p:cNvPr id="11" name="角丸四角形 20">
            <a:extLst>
              <a:ext uri="{FF2B5EF4-FFF2-40B4-BE49-F238E27FC236}">
                <a16:creationId xmlns:a16="http://schemas.microsoft.com/office/drawing/2014/main" id="{AD48CCC6-4B98-754A-BD73-1941F96D0BBC}"/>
              </a:ext>
            </a:extLst>
          </p:cNvPr>
          <p:cNvSpPr/>
          <p:nvPr/>
        </p:nvSpPr>
        <p:spPr>
          <a:xfrm>
            <a:off x="1496463" y="5944254"/>
            <a:ext cx="1601211" cy="470650"/>
          </a:xfrm>
          <a:prstGeom prst="roundRect">
            <a:avLst/>
          </a:prstGeom>
          <a:solidFill>
            <a:srgbClr val="FFC000"/>
          </a:solidFill>
          <a:ln w="381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altLang="ja-JP" sz="2400" dirty="0">
                <a:ea typeface="MS UI Gothic" panose="020B0600070205080204" pitchFamily="34" charset="-128"/>
              </a:rPr>
              <a:t>CPU</a:t>
            </a:r>
            <a:endParaRPr lang="ja-JP" altLang="en-US" sz="2400" dirty="0">
              <a:ea typeface="MS UI Gothic" panose="020B0600070205080204" pitchFamily="34" charset="-128"/>
            </a:endParaRPr>
          </a:p>
        </p:txBody>
      </p:sp>
      <p:sp>
        <p:nvSpPr>
          <p:cNvPr id="12" name="角丸四角形 18">
            <a:extLst>
              <a:ext uri="{FF2B5EF4-FFF2-40B4-BE49-F238E27FC236}">
                <a16:creationId xmlns:a16="http://schemas.microsoft.com/office/drawing/2014/main" id="{7A09DAE6-D65A-AC40-B170-474A765CE0D4}"/>
              </a:ext>
            </a:extLst>
          </p:cNvPr>
          <p:cNvSpPr/>
          <p:nvPr/>
        </p:nvSpPr>
        <p:spPr>
          <a:xfrm>
            <a:off x="4191960" y="5008153"/>
            <a:ext cx="1490012" cy="804722"/>
          </a:xfrm>
          <a:prstGeom prst="roundRect">
            <a:avLst/>
          </a:prstGeom>
          <a:solidFill>
            <a:srgbClr val="FFFF00"/>
          </a:solidFill>
          <a:ln w="381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altLang="ja-JP" sz="2200" dirty="0">
                <a:ea typeface="MS UI Gothic" panose="020B0600070205080204" pitchFamily="34" charset="-128"/>
              </a:rPr>
              <a:t>OS</a:t>
            </a:r>
            <a:r>
              <a:rPr lang="ja-JP" altLang="en-US" sz="2200">
                <a:ea typeface="MS UI Gothic" panose="020B0600070205080204" pitchFamily="34" charset="-128"/>
              </a:rPr>
              <a:t>監視</a:t>
            </a:r>
            <a:br>
              <a:rPr lang="en-US" altLang="ja-JP" sz="2200" dirty="0">
                <a:ea typeface="MS UI Gothic" panose="020B0600070205080204" pitchFamily="34" charset="-128"/>
              </a:rPr>
            </a:br>
            <a:r>
              <a:rPr lang="ja-JP" altLang="en-US" sz="2200">
                <a:ea typeface="MS UI Gothic" panose="020B0600070205080204" pitchFamily="34" charset="-128"/>
              </a:rPr>
              <a:t>システム</a:t>
            </a:r>
            <a:endParaRPr lang="en-US" altLang="ja-JP" sz="2200" dirty="0">
              <a:ea typeface="MS UI Gothic" panose="020B0600070205080204" pitchFamily="34" charset="-128"/>
            </a:endParaRPr>
          </a:p>
        </p:txBody>
      </p:sp>
      <p:sp>
        <p:nvSpPr>
          <p:cNvPr id="13" name="角丸四角形 10">
            <a:extLst>
              <a:ext uri="{FF2B5EF4-FFF2-40B4-BE49-F238E27FC236}">
                <a16:creationId xmlns:a16="http://schemas.microsoft.com/office/drawing/2014/main" id="{4F21CC72-926B-5A40-8BB9-3CF0A01D247C}"/>
              </a:ext>
            </a:extLst>
          </p:cNvPr>
          <p:cNvSpPr/>
          <p:nvPr/>
        </p:nvSpPr>
        <p:spPr>
          <a:xfrm>
            <a:off x="1757067" y="5167347"/>
            <a:ext cx="1080000" cy="486334"/>
          </a:xfrm>
          <a:prstGeom prst="roundRect">
            <a:avLst/>
          </a:prstGeom>
          <a:solidFill>
            <a:srgbClr val="00B0F0"/>
          </a:solidFill>
          <a:ln w="381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altLang="ja-JP" sz="2000" dirty="0">
                <a:ea typeface="MS UI Gothic" panose="020B0600070205080204" pitchFamily="34" charset="-128"/>
              </a:rPr>
              <a:t>OS</a:t>
            </a:r>
            <a:endParaRPr lang="ja-JP" altLang="en-US" sz="2000" dirty="0">
              <a:ea typeface="MS UI Gothic" panose="020B0600070205080204" pitchFamily="34" charset="-128"/>
            </a:endParaRPr>
          </a:p>
        </p:txBody>
      </p:sp>
      <p:sp>
        <p:nvSpPr>
          <p:cNvPr id="16" name="角丸四角形 31">
            <a:extLst>
              <a:ext uri="{FF2B5EF4-FFF2-40B4-BE49-F238E27FC236}">
                <a16:creationId xmlns:a16="http://schemas.microsoft.com/office/drawing/2014/main" id="{7A91F620-580D-0544-991C-A38EB194CA07}"/>
              </a:ext>
            </a:extLst>
          </p:cNvPr>
          <p:cNvSpPr/>
          <p:nvPr/>
        </p:nvSpPr>
        <p:spPr>
          <a:xfrm>
            <a:off x="6157527" y="5008153"/>
            <a:ext cx="1490012" cy="804722"/>
          </a:xfrm>
          <a:prstGeom prst="roundRect">
            <a:avLst/>
          </a:prstGeom>
          <a:solidFill>
            <a:srgbClr val="92D050"/>
          </a:solidFill>
          <a:ln w="381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kumimoji="1" lang="en-US" altLang="ja-JP" sz="2000" dirty="0">
                <a:ea typeface="MS UI Gothic" panose="020B0600070205080204" pitchFamily="34" charset="-128"/>
              </a:rPr>
              <a:t>GPU</a:t>
            </a:r>
            <a:r>
              <a:rPr kumimoji="1" lang="ja-JP" altLang="en-US" sz="2000" dirty="0">
                <a:ea typeface="MS UI Gothic" panose="020B0600070205080204" pitchFamily="34" charset="-128"/>
              </a:rPr>
              <a:t>メモリ</a:t>
            </a:r>
          </a:p>
        </p:txBody>
      </p:sp>
      <p:cxnSp>
        <p:nvCxnSpPr>
          <p:cNvPr id="18" name="Straight Arrow Connector 10">
            <a:extLst>
              <a:ext uri="{FF2B5EF4-FFF2-40B4-BE49-F238E27FC236}">
                <a16:creationId xmlns:a16="http://schemas.microsoft.com/office/drawing/2014/main" id="{57DD9072-873A-634A-A83F-F4DCF5CFF329}"/>
              </a:ext>
            </a:extLst>
          </p:cNvPr>
          <p:cNvCxnSpPr>
            <a:cxnSpLocks/>
            <a:stCxn id="12" idx="1"/>
            <a:endCxn id="13" idx="3"/>
          </p:cNvCxnSpPr>
          <p:nvPr/>
        </p:nvCxnSpPr>
        <p:spPr>
          <a:xfrm flipH="1">
            <a:off x="2837067" y="5410514"/>
            <a:ext cx="1354893" cy="0"/>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0">
            <a:extLst>
              <a:ext uri="{FF2B5EF4-FFF2-40B4-BE49-F238E27FC236}">
                <a16:creationId xmlns:a16="http://schemas.microsoft.com/office/drawing/2014/main" id="{BDA1C819-5782-1248-8F7E-8D0B9AC3A429}"/>
              </a:ext>
            </a:extLst>
          </p:cNvPr>
          <p:cNvCxnSpPr>
            <a:cxnSpLocks/>
            <a:stCxn id="12" idx="3"/>
            <a:endCxn id="16" idx="1"/>
          </p:cNvCxnSpPr>
          <p:nvPr/>
        </p:nvCxnSpPr>
        <p:spPr>
          <a:xfrm>
            <a:off x="5681972" y="5410514"/>
            <a:ext cx="475555" cy="0"/>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628665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wipe(down)">
                                      <p:cBhvr>
                                        <p:cTn id="7" dur="500"/>
                                        <p:tgtEl>
                                          <p:spTgt spid="1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xit" presetSubtype="4" fill="hold" nodeType="clickEffect">
                                  <p:stCondLst>
                                    <p:cond delay="0"/>
                                  </p:stCondLst>
                                  <p:childTnLst>
                                    <p:animEffect transition="out" filter="wipe(down)">
                                      <p:cBhvr>
                                        <p:cTn id="11" dur="500"/>
                                        <p:tgtEl>
                                          <p:spTgt spid="19"/>
                                        </p:tgtEl>
                                      </p:cBhvr>
                                    </p:animEffect>
                                    <p:set>
                                      <p:cBhvr>
                                        <p:cTn id="12" dur="1" fill="hold">
                                          <p:stCondLst>
                                            <p:cond delay="499"/>
                                          </p:stCondLst>
                                        </p:cTn>
                                        <p:tgtEl>
                                          <p:spTgt spid="19"/>
                                        </p:tgtEl>
                                        <p:attrNameLst>
                                          <p:attrName>style.visibility</p:attrName>
                                        </p:attrNameLst>
                                      </p:cBhvr>
                                      <p:to>
                                        <p:strVal val="hidden"/>
                                      </p:to>
                                    </p:set>
                                  </p:childTnLst>
                                </p:cTn>
                              </p:par>
                              <p:par>
                                <p:cTn id="13" presetID="22" presetClass="entr" presetSubtype="4" fill="hold" nodeType="withEffect">
                                  <p:stCondLst>
                                    <p:cond delay="0"/>
                                  </p:stCondLst>
                                  <p:childTnLst>
                                    <p:set>
                                      <p:cBhvr>
                                        <p:cTn id="14" dur="1" fill="hold">
                                          <p:stCondLst>
                                            <p:cond delay="0"/>
                                          </p:stCondLst>
                                        </p:cTn>
                                        <p:tgtEl>
                                          <p:spTgt spid="18"/>
                                        </p:tgtEl>
                                        <p:attrNameLst>
                                          <p:attrName>style.visibility</p:attrName>
                                        </p:attrNameLst>
                                      </p:cBhvr>
                                      <p:to>
                                        <p:strVal val="visible"/>
                                      </p:to>
                                    </p:set>
                                    <p:animEffect transition="in" filter="wipe(down)">
                                      <p:cBhvr>
                                        <p:cTn id="15"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altLang="ja-JP" dirty="0"/>
              <a:t>GPU</a:t>
            </a:r>
            <a:r>
              <a:rPr lang="ja-JP" altLang="en-US"/>
              <a:t>からメインメモリへのアクセス</a:t>
            </a:r>
            <a:endParaRPr kumimoji="1" lang="ja-JP" altLang="en-US" dirty="0"/>
          </a:p>
        </p:txBody>
      </p:sp>
      <p:sp>
        <p:nvSpPr>
          <p:cNvPr id="4" name="Slide Number Placeholder 3"/>
          <p:cNvSpPr>
            <a:spLocks noGrp="1"/>
          </p:cNvSpPr>
          <p:nvPr>
            <p:ph type="sldNum" sz="quarter" idx="12"/>
          </p:nvPr>
        </p:nvSpPr>
        <p:spPr/>
        <p:txBody>
          <a:bodyPr/>
          <a:lstStyle/>
          <a:p>
            <a:fld id="{D57F1E4F-1CFF-5643-939E-217C01CDF565}" type="slidenum">
              <a:rPr lang="en-US" smtClean="0"/>
              <a:pPr/>
              <a:t>25</a:t>
            </a:fld>
            <a:endParaRPr lang="en-US" dirty="0"/>
          </a:p>
        </p:txBody>
      </p:sp>
      <p:sp>
        <p:nvSpPr>
          <p:cNvPr id="23" name="Content Placeholder 2">
            <a:extLst>
              <a:ext uri="{FF2B5EF4-FFF2-40B4-BE49-F238E27FC236}">
                <a16:creationId xmlns:a16="http://schemas.microsoft.com/office/drawing/2014/main" id="{7BB8B7D7-719E-BD4A-A7F6-8FB6AB03DAAA}"/>
              </a:ext>
            </a:extLst>
          </p:cNvPr>
          <p:cNvSpPr>
            <a:spLocks noGrp="1"/>
          </p:cNvSpPr>
          <p:nvPr>
            <p:ph idx="1"/>
          </p:nvPr>
        </p:nvSpPr>
        <p:spPr>
          <a:xfrm>
            <a:off x="457201" y="1524002"/>
            <a:ext cx="8244674" cy="5333998"/>
          </a:xfrm>
        </p:spPr>
        <p:txBody>
          <a:bodyPr>
            <a:normAutofit/>
          </a:bodyPr>
          <a:lstStyle/>
          <a:p>
            <a:r>
              <a:rPr lang="en-US" altLang="ja-JP" dirty="0"/>
              <a:t>GPUSentinel</a:t>
            </a:r>
            <a:r>
              <a:rPr lang="ja-JP" altLang="en-US"/>
              <a:t>が提供するメモリ管理機構を利用</a:t>
            </a:r>
            <a:endParaRPr lang="en-US" altLang="ja-JP" dirty="0"/>
          </a:p>
          <a:p>
            <a:pPr lvl="1"/>
            <a:r>
              <a:rPr lang="ja-JP" altLang="en-US"/>
              <a:t>専用デバイスファイルを用いてメインメモリ全体をプロセスアドレス空間にマッピング</a:t>
            </a:r>
            <a:endParaRPr lang="en-US" altLang="ja-JP" dirty="0"/>
          </a:p>
          <a:p>
            <a:pPr lvl="2"/>
            <a:r>
              <a:rPr lang="ja-JP" altLang="en-US"/>
              <a:t>メインメモリ全体が使用中になるのを防ぐ</a:t>
            </a:r>
            <a:endParaRPr lang="en-US" altLang="ja-JP" dirty="0"/>
          </a:p>
          <a:p>
            <a:pPr lvl="1"/>
            <a:r>
              <a:rPr lang="en-US" altLang="ja-JP" dirty="0"/>
              <a:t>CUDA</a:t>
            </a:r>
            <a:r>
              <a:rPr lang="ja-JP" altLang="en-US"/>
              <a:t>のマップトメモリ機能を用いてメインメモリを</a:t>
            </a:r>
            <a:r>
              <a:rPr lang="en-US" altLang="ja-JP" dirty="0"/>
              <a:t>GPU</a:t>
            </a:r>
            <a:r>
              <a:rPr lang="ja-JP" altLang="en-US"/>
              <a:t>アドレス空間にマッピング</a:t>
            </a:r>
            <a:endParaRPr lang="en-US" altLang="ja-JP" dirty="0"/>
          </a:p>
          <a:p>
            <a:endParaRPr lang="en-US" altLang="ja-JP" dirty="0"/>
          </a:p>
        </p:txBody>
      </p:sp>
      <p:sp>
        <p:nvSpPr>
          <p:cNvPr id="50" name="角丸四角形 49">
            <a:extLst>
              <a:ext uri="{FF2B5EF4-FFF2-40B4-BE49-F238E27FC236}">
                <a16:creationId xmlns:a16="http://schemas.microsoft.com/office/drawing/2014/main" id="{1C539794-A969-5145-8C08-42D036A10185}"/>
              </a:ext>
            </a:extLst>
          </p:cNvPr>
          <p:cNvSpPr/>
          <p:nvPr/>
        </p:nvSpPr>
        <p:spPr>
          <a:xfrm>
            <a:off x="917680" y="5043622"/>
            <a:ext cx="1490012" cy="804722"/>
          </a:xfrm>
          <a:prstGeom prst="roundRect">
            <a:avLst/>
          </a:prstGeom>
          <a:solidFill>
            <a:srgbClr val="0070C0"/>
          </a:solidFill>
          <a:ln w="38100">
            <a:solidFill>
              <a:schemeClr val="tx1"/>
            </a:solidFill>
            <a:prstDash val="solid"/>
          </a:ln>
        </p:spPr>
        <p:style>
          <a:lnRef idx="2">
            <a:schemeClr val="accent6"/>
          </a:lnRef>
          <a:fillRef idx="1">
            <a:schemeClr val="lt1"/>
          </a:fillRef>
          <a:effectRef idx="0">
            <a:schemeClr val="accent6"/>
          </a:effectRef>
          <a:fontRef idx="minor">
            <a:schemeClr val="dk1"/>
          </a:fontRef>
        </p:style>
        <p:txBody>
          <a:bodyPr rtlCol="0" anchor="ctr"/>
          <a:lstStyle/>
          <a:p>
            <a:pPr algn="ctr"/>
            <a:r>
              <a:rPr lang="ja-JP" altLang="en-US" sz="2200">
                <a:solidFill>
                  <a:schemeClr val="bg1"/>
                </a:solidFill>
                <a:ea typeface="MS UI Gothic" panose="020B0600070205080204" pitchFamily="34" charset="-128"/>
              </a:rPr>
              <a:t>メインメモリ</a:t>
            </a:r>
            <a:endParaRPr lang="ja-JP" altLang="en-US" sz="2200" dirty="0">
              <a:solidFill>
                <a:schemeClr val="bg1"/>
              </a:solidFill>
              <a:ea typeface="MS UI Gothic" panose="020B0600070205080204" pitchFamily="34" charset="-128"/>
            </a:endParaRPr>
          </a:p>
        </p:txBody>
      </p:sp>
      <p:sp>
        <p:nvSpPr>
          <p:cNvPr id="51" name="角丸四角形 50">
            <a:extLst>
              <a:ext uri="{FF2B5EF4-FFF2-40B4-BE49-F238E27FC236}">
                <a16:creationId xmlns:a16="http://schemas.microsoft.com/office/drawing/2014/main" id="{8BA1E4A3-24DD-024A-BF4A-E742B34C255F}"/>
              </a:ext>
            </a:extLst>
          </p:cNvPr>
          <p:cNvSpPr/>
          <p:nvPr/>
        </p:nvSpPr>
        <p:spPr>
          <a:xfrm>
            <a:off x="4930275" y="5944254"/>
            <a:ext cx="3296045" cy="470650"/>
          </a:xfrm>
          <a:prstGeom prst="roundRect">
            <a:avLst/>
          </a:prstGeom>
          <a:solidFill>
            <a:srgbClr val="00B050"/>
          </a:solidFill>
          <a:ln w="381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altLang="ja-JP" sz="2400" dirty="0">
                <a:solidFill>
                  <a:schemeClr val="bg1"/>
                </a:solidFill>
                <a:ea typeface="MS UI Gothic" panose="020B0600070205080204" pitchFamily="34" charset="-128"/>
              </a:rPr>
              <a:t>GPU</a:t>
            </a:r>
            <a:endParaRPr lang="ja-JP" altLang="en-US" sz="2400" dirty="0">
              <a:solidFill>
                <a:schemeClr val="bg1"/>
              </a:solidFill>
              <a:ea typeface="MS UI Gothic" panose="020B0600070205080204" pitchFamily="34" charset="-128"/>
            </a:endParaRPr>
          </a:p>
        </p:txBody>
      </p:sp>
      <p:sp>
        <p:nvSpPr>
          <p:cNvPr id="52" name="角丸四角形 51">
            <a:extLst>
              <a:ext uri="{FF2B5EF4-FFF2-40B4-BE49-F238E27FC236}">
                <a16:creationId xmlns:a16="http://schemas.microsoft.com/office/drawing/2014/main" id="{A27D1D28-FBF9-1740-8730-AA8021155159}"/>
              </a:ext>
            </a:extLst>
          </p:cNvPr>
          <p:cNvSpPr/>
          <p:nvPr/>
        </p:nvSpPr>
        <p:spPr>
          <a:xfrm>
            <a:off x="4930275" y="5043621"/>
            <a:ext cx="1490012" cy="804725"/>
          </a:xfrm>
          <a:prstGeom prst="roundRect">
            <a:avLst/>
          </a:prstGeom>
          <a:solidFill>
            <a:srgbClr val="00B0F0"/>
          </a:solidFill>
          <a:ln w="38100">
            <a:solidFill>
              <a:schemeClr val="tx1"/>
            </a:solidFill>
            <a:prstDash val="lgDash"/>
          </a:ln>
        </p:spPr>
        <p:style>
          <a:lnRef idx="2">
            <a:schemeClr val="accent6"/>
          </a:lnRef>
          <a:fillRef idx="1">
            <a:schemeClr val="lt1"/>
          </a:fillRef>
          <a:effectRef idx="0">
            <a:schemeClr val="accent6"/>
          </a:effectRef>
          <a:fontRef idx="minor">
            <a:schemeClr val="dk1"/>
          </a:fontRef>
        </p:style>
        <p:txBody>
          <a:bodyPr rtlCol="0" anchor="ctr"/>
          <a:lstStyle/>
          <a:p>
            <a:pPr algn="ctr"/>
            <a:endParaRPr lang="ja-JP" altLang="en-US" sz="2100" dirty="0">
              <a:ea typeface="MS UI Gothic" panose="020B0600070205080204" pitchFamily="34" charset="-128"/>
            </a:endParaRPr>
          </a:p>
        </p:txBody>
      </p:sp>
      <p:cxnSp>
        <p:nvCxnSpPr>
          <p:cNvPr id="53" name="直線コネクタ 52">
            <a:extLst>
              <a:ext uri="{FF2B5EF4-FFF2-40B4-BE49-F238E27FC236}">
                <a16:creationId xmlns:a16="http://schemas.microsoft.com/office/drawing/2014/main" id="{40B65E63-6C5C-9E4D-AD61-A213F8B5D4F1}"/>
              </a:ext>
            </a:extLst>
          </p:cNvPr>
          <p:cNvCxnSpPr>
            <a:cxnSpLocks/>
          </p:cNvCxnSpPr>
          <p:nvPr/>
        </p:nvCxnSpPr>
        <p:spPr>
          <a:xfrm>
            <a:off x="2294442" y="5848344"/>
            <a:ext cx="1637087" cy="0"/>
          </a:xfrm>
          <a:prstGeom prst="line">
            <a:avLst/>
          </a:prstGeom>
          <a:ln w="38100">
            <a:solidFill>
              <a:schemeClr val="tx1"/>
            </a:solidFill>
            <a:prstDash val="solid"/>
          </a:ln>
        </p:spPr>
        <p:style>
          <a:lnRef idx="1">
            <a:schemeClr val="dk1"/>
          </a:lnRef>
          <a:fillRef idx="0">
            <a:schemeClr val="dk1"/>
          </a:fillRef>
          <a:effectRef idx="0">
            <a:schemeClr val="dk1"/>
          </a:effectRef>
          <a:fontRef idx="minor">
            <a:schemeClr val="tx1"/>
          </a:fontRef>
        </p:style>
      </p:cxnSp>
      <p:sp>
        <p:nvSpPr>
          <p:cNvPr id="54" name="角丸四角形 20">
            <a:extLst>
              <a:ext uri="{FF2B5EF4-FFF2-40B4-BE49-F238E27FC236}">
                <a16:creationId xmlns:a16="http://schemas.microsoft.com/office/drawing/2014/main" id="{16572899-4EF5-4C4A-A792-531E2FA345AA}"/>
              </a:ext>
            </a:extLst>
          </p:cNvPr>
          <p:cNvSpPr/>
          <p:nvPr/>
        </p:nvSpPr>
        <p:spPr>
          <a:xfrm>
            <a:off x="917681" y="5944254"/>
            <a:ext cx="3013848" cy="470650"/>
          </a:xfrm>
          <a:prstGeom prst="roundRect">
            <a:avLst/>
          </a:prstGeom>
          <a:solidFill>
            <a:srgbClr val="FFC000"/>
          </a:solidFill>
          <a:ln w="381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altLang="ja-JP" sz="2400" dirty="0">
                <a:ea typeface="MS UI Gothic" panose="020B0600070205080204" pitchFamily="34" charset="-128"/>
              </a:rPr>
              <a:t>CPU</a:t>
            </a:r>
            <a:endParaRPr lang="ja-JP" altLang="en-US" sz="2400" dirty="0">
              <a:ea typeface="MS UI Gothic" panose="020B0600070205080204" pitchFamily="34" charset="-128"/>
            </a:endParaRPr>
          </a:p>
        </p:txBody>
      </p:sp>
      <p:sp>
        <p:nvSpPr>
          <p:cNvPr id="55" name="TextBox 5">
            <a:extLst>
              <a:ext uri="{FF2B5EF4-FFF2-40B4-BE49-F238E27FC236}">
                <a16:creationId xmlns:a16="http://schemas.microsoft.com/office/drawing/2014/main" id="{111CBE2E-854F-8449-928C-1CF9DC41CDE3}"/>
              </a:ext>
            </a:extLst>
          </p:cNvPr>
          <p:cNvSpPr txBox="1"/>
          <p:nvPr/>
        </p:nvSpPr>
        <p:spPr>
          <a:xfrm>
            <a:off x="2773387" y="4176127"/>
            <a:ext cx="1105010" cy="430887"/>
          </a:xfrm>
          <a:prstGeom prst="rect">
            <a:avLst/>
          </a:prstGeom>
          <a:noFill/>
        </p:spPr>
        <p:txBody>
          <a:bodyPr wrap="square" rtlCol="0">
            <a:spAutoFit/>
          </a:bodyPr>
          <a:lstStyle/>
          <a:p>
            <a:pPr algn="ctr"/>
            <a:r>
              <a:rPr lang="ja-JP" altLang="en-US" sz="2200">
                <a:ea typeface="MS UI Gothic" panose="020B0600070205080204" pitchFamily="34" charset="-128"/>
              </a:rPr>
              <a:t>プロセス</a:t>
            </a:r>
            <a:endParaRPr lang="en-US" sz="2200" dirty="0"/>
          </a:p>
        </p:txBody>
      </p:sp>
      <p:sp>
        <p:nvSpPr>
          <p:cNvPr id="56" name="角丸四角形 18">
            <a:extLst>
              <a:ext uri="{FF2B5EF4-FFF2-40B4-BE49-F238E27FC236}">
                <a16:creationId xmlns:a16="http://schemas.microsoft.com/office/drawing/2014/main" id="{07635767-2378-A547-B341-CF2A591FD6B5}"/>
              </a:ext>
            </a:extLst>
          </p:cNvPr>
          <p:cNvSpPr/>
          <p:nvPr/>
        </p:nvSpPr>
        <p:spPr>
          <a:xfrm>
            <a:off x="6736308" y="5043620"/>
            <a:ext cx="1490012" cy="804722"/>
          </a:xfrm>
          <a:prstGeom prst="roundRect">
            <a:avLst/>
          </a:prstGeom>
          <a:solidFill>
            <a:srgbClr val="FFFF00"/>
          </a:solidFill>
          <a:ln w="381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altLang="ja-JP" sz="2200" dirty="0">
                <a:ea typeface="MS UI Gothic" panose="020B0600070205080204" pitchFamily="34" charset="-128"/>
              </a:rPr>
              <a:t>OS</a:t>
            </a:r>
            <a:r>
              <a:rPr lang="ja-JP" altLang="en-US" sz="2200">
                <a:ea typeface="MS UI Gothic" panose="020B0600070205080204" pitchFamily="34" charset="-128"/>
              </a:rPr>
              <a:t>監視</a:t>
            </a:r>
            <a:br>
              <a:rPr lang="en-US" altLang="ja-JP" sz="2200" dirty="0">
                <a:ea typeface="MS UI Gothic" panose="020B0600070205080204" pitchFamily="34" charset="-128"/>
              </a:rPr>
            </a:br>
            <a:r>
              <a:rPr lang="ja-JP" altLang="en-US" sz="2200">
                <a:ea typeface="MS UI Gothic" panose="020B0600070205080204" pitchFamily="34" charset="-128"/>
              </a:rPr>
              <a:t>システム</a:t>
            </a:r>
            <a:endParaRPr lang="en-US" altLang="ja-JP" sz="2200" dirty="0">
              <a:ea typeface="MS UI Gothic" panose="020B0600070205080204" pitchFamily="34" charset="-128"/>
            </a:endParaRPr>
          </a:p>
        </p:txBody>
      </p:sp>
      <p:cxnSp>
        <p:nvCxnSpPr>
          <p:cNvPr id="57" name="直線矢印コネクタ 10">
            <a:extLst>
              <a:ext uri="{FF2B5EF4-FFF2-40B4-BE49-F238E27FC236}">
                <a16:creationId xmlns:a16="http://schemas.microsoft.com/office/drawing/2014/main" id="{4D3D3BCB-1340-1146-928F-E75BED32AAAB}"/>
              </a:ext>
            </a:extLst>
          </p:cNvPr>
          <p:cNvCxnSpPr>
            <a:cxnSpLocks/>
            <a:stCxn id="56" idx="1"/>
            <a:endCxn id="52" idx="3"/>
          </p:cNvCxnSpPr>
          <p:nvPr/>
        </p:nvCxnSpPr>
        <p:spPr>
          <a:xfrm flipH="1">
            <a:off x="6420287" y="5445981"/>
            <a:ext cx="316021" cy="3"/>
          </a:xfrm>
          <a:prstGeom prst="straightConnector1">
            <a:avLst/>
          </a:prstGeom>
          <a:ln w="38100">
            <a:solidFill>
              <a:schemeClr val="tx1"/>
            </a:solidFill>
            <a:tailEnd type="triangle"/>
          </a:ln>
        </p:spPr>
        <p:style>
          <a:lnRef idx="2">
            <a:schemeClr val="dk1"/>
          </a:lnRef>
          <a:fillRef idx="0">
            <a:schemeClr val="dk1"/>
          </a:fillRef>
          <a:effectRef idx="1">
            <a:schemeClr val="dk1"/>
          </a:effectRef>
          <a:fontRef idx="minor">
            <a:schemeClr val="tx1"/>
          </a:fontRef>
        </p:style>
      </p:cxnSp>
      <p:sp>
        <p:nvSpPr>
          <p:cNvPr id="58" name="Rectangle 4">
            <a:extLst>
              <a:ext uri="{FF2B5EF4-FFF2-40B4-BE49-F238E27FC236}">
                <a16:creationId xmlns:a16="http://schemas.microsoft.com/office/drawing/2014/main" id="{4C84CDB9-1858-1A41-A8DC-D0992F46166D}"/>
              </a:ext>
            </a:extLst>
          </p:cNvPr>
          <p:cNvSpPr/>
          <p:nvPr/>
        </p:nvSpPr>
        <p:spPr>
          <a:xfrm>
            <a:off x="2714089" y="5043621"/>
            <a:ext cx="1217440" cy="804723"/>
          </a:xfrm>
          <a:prstGeom prst="rect">
            <a:avLst/>
          </a:prstGeom>
          <a:solidFill>
            <a:srgbClr val="00B0F0"/>
          </a:solid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Rectangle 13">
            <a:extLst>
              <a:ext uri="{FF2B5EF4-FFF2-40B4-BE49-F238E27FC236}">
                <a16:creationId xmlns:a16="http://schemas.microsoft.com/office/drawing/2014/main" id="{72FCE49C-7C3F-1444-AE5B-5A3A55C61DC4}"/>
              </a:ext>
            </a:extLst>
          </p:cNvPr>
          <p:cNvSpPr/>
          <p:nvPr/>
        </p:nvSpPr>
        <p:spPr>
          <a:xfrm>
            <a:off x="2714089" y="4601295"/>
            <a:ext cx="1217440" cy="1247047"/>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0" name="直線コネクタ 59">
            <a:extLst>
              <a:ext uri="{FF2B5EF4-FFF2-40B4-BE49-F238E27FC236}">
                <a16:creationId xmlns:a16="http://schemas.microsoft.com/office/drawing/2014/main" id="{D24EF772-3EAB-B14A-96F0-ABDE7D4C01B0}"/>
              </a:ext>
            </a:extLst>
          </p:cNvPr>
          <p:cNvCxnSpPr>
            <a:cxnSpLocks/>
          </p:cNvCxnSpPr>
          <p:nvPr/>
        </p:nvCxnSpPr>
        <p:spPr>
          <a:xfrm>
            <a:off x="2294441" y="5043620"/>
            <a:ext cx="1637088" cy="1"/>
          </a:xfrm>
          <a:prstGeom prst="line">
            <a:avLst/>
          </a:prstGeom>
          <a:ln w="38100">
            <a:solidFill>
              <a:schemeClr val="tx1"/>
            </a:solidFill>
            <a:prstDash val="solid"/>
          </a:ln>
        </p:spPr>
        <p:style>
          <a:lnRef idx="1">
            <a:schemeClr val="dk1"/>
          </a:lnRef>
          <a:fillRef idx="0">
            <a:schemeClr val="dk1"/>
          </a:fillRef>
          <a:effectRef idx="0">
            <a:schemeClr val="dk1"/>
          </a:effectRef>
          <a:fontRef idx="minor">
            <a:schemeClr val="tx1"/>
          </a:fontRef>
        </p:style>
      </p:cxnSp>
      <p:cxnSp>
        <p:nvCxnSpPr>
          <p:cNvPr id="63" name="直線コネクタ 62">
            <a:extLst>
              <a:ext uri="{FF2B5EF4-FFF2-40B4-BE49-F238E27FC236}">
                <a16:creationId xmlns:a16="http://schemas.microsoft.com/office/drawing/2014/main" id="{96AAEE95-9C0E-BB4B-819C-12CB2696058A}"/>
              </a:ext>
            </a:extLst>
          </p:cNvPr>
          <p:cNvCxnSpPr>
            <a:cxnSpLocks/>
          </p:cNvCxnSpPr>
          <p:nvPr/>
        </p:nvCxnSpPr>
        <p:spPr>
          <a:xfrm>
            <a:off x="2714089" y="5848342"/>
            <a:ext cx="2466440" cy="0"/>
          </a:xfrm>
          <a:prstGeom prst="line">
            <a:avLst/>
          </a:prstGeom>
          <a:ln w="38100">
            <a:solidFill>
              <a:schemeClr val="tx1"/>
            </a:solidFill>
            <a:prstDash val="solid"/>
          </a:ln>
        </p:spPr>
        <p:style>
          <a:lnRef idx="1">
            <a:schemeClr val="dk1"/>
          </a:lnRef>
          <a:fillRef idx="0">
            <a:schemeClr val="dk1"/>
          </a:fillRef>
          <a:effectRef idx="0">
            <a:schemeClr val="dk1"/>
          </a:effectRef>
          <a:fontRef idx="minor">
            <a:schemeClr val="tx1"/>
          </a:fontRef>
        </p:style>
      </p:cxnSp>
      <p:cxnSp>
        <p:nvCxnSpPr>
          <p:cNvPr id="66" name="直線コネクタ 65">
            <a:extLst>
              <a:ext uri="{FF2B5EF4-FFF2-40B4-BE49-F238E27FC236}">
                <a16:creationId xmlns:a16="http://schemas.microsoft.com/office/drawing/2014/main" id="{73723D1E-B758-814F-BD82-FC0EE5730DE1}"/>
              </a:ext>
            </a:extLst>
          </p:cNvPr>
          <p:cNvCxnSpPr>
            <a:cxnSpLocks/>
          </p:cNvCxnSpPr>
          <p:nvPr/>
        </p:nvCxnSpPr>
        <p:spPr>
          <a:xfrm>
            <a:off x="2714089" y="5043620"/>
            <a:ext cx="2664148" cy="0"/>
          </a:xfrm>
          <a:prstGeom prst="line">
            <a:avLst/>
          </a:prstGeom>
          <a:ln w="38100">
            <a:solidFill>
              <a:schemeClr val="tx1"/>
            </a:solidFill>
            <a:prstDash val="solid"/>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35825761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53"/>
                                        </p:tgtEl>
                                        <p:attrNameLst>
                                          <p:attrName>style.visibility</p:attrName>
                                        </p:attrNameLst>
                                      </p:cBhvr>
                                      <p:to>
                                        <p:strVal val="visible"/>
                                      </p:to>
                                    </p:set>
                                    <p:animEffect transition="in" filter="wipe(down)">
                                      <p:cBhvr>
                                        <p:cTn id="7" dur="500"/>
                                        <p:tgtEl>
                                          <p:spTgt spid="53"/>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58"/>
                                        </p:tgtEl>
                                        <p:attrNameLst>
                                          <p:attrName>style.visibility</p:attrName>
                                        </p:attrNameLst>
                                      </p:cBhvr>
                                      <p:to>
                                        <p:strVal val="visible"/>
                                      </p:to>
                                    </p:set>
                                    <p:animEffect transition="in" filter="wipe(down)">
                                      <p:cBhvr>
                                        <p:cTn id="10" dur="500"/>
                                        <p:tgtEl>
                                          <p:spTgt spid="58"/>
                                        </p:tgtEl>
                                      </p:cBhvr>
                                    </p:animEffect>
                                  </p:childTnLst>
                                </p:cTn>
                              </p:par>
                              <p:par>
                                <p:cTn id="11" presetID="22" presetClass="entr" presetSubtype="4" fill="hold" nodeType="withEffect">
                                  <p:stCondLst>
                                    <p:cond delay="0"/>
                                  </p:stCondLst>
                                  <p:childTnLst>
                                    <p:set>
                                      <p:cBhvr>
                                        <p:cTn id="12" dur="1" fill="hold">
                                          <p:stCondLst>
                                            <p:cond delay="0"/>
                                          </p:stCondLst>
                                        </p:cTn>
                                        <p:tgtEl>
                                          <p:spTgt spid="60"/>
                                        </p:tgtEl>
                                        <p:attrNameLst>
                                          <p:attrName>style.visibility</p:attrName>
                                        </p:attrNameLst>
                                      </p:cBhvr>
                                      <p:to>
                                        <p:strVal val="visible"/>
                                      </p:to>
                                    </p:set>
                                    <p:animEffect transition="in" filter="wipe(down)">
                                      <p:cBhvr>
                                        <p:cTn id="13" dur="500"/>
                                        <p:tgtEl>
                                          <p:spTgt spid="60"/>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grpId="0" nodeType="clickEffect">
                                  <p:stCondLst>
                                    <p:cond delay="0"/>
                                  </p:stCondLst>
                                  <p:childTnLst>
                                    <p:set>
                                      <p:cBhvr>
                                        <p:cTn id="17" dur="1" fill="hold">
                                          <p:stCondLst>
                                            <p:cond delay="0"/>
                                          </p:stCondLst>
                                        </p:cTn>
                                        <p:tgtEl>
                                          <p:spTgt spid="52"/>
                                        </p:tgtEl>
                                        <p:attrNameLst>
                                          <p:attrName>style.visibility</p:attrName>
                                        </p:attrNameLst>
                                      </p:cBhvr>
                                      <p:to>
                                        <p:strVal val="visible"/>
                                      </p:to>
                                    </p:set>
                                    <p:animEffect transition="in" filter="wipe(down)">
                                      <p:cBhvr>
                                        <p:cTn id="18" dur="500"/>
                                        <p:tgtEl>
                                          <p:spTgt spid="52"/>
                                        </p:tgtEl>
                                      </p:cBhvr>
                                    </p:animEffect>
                                  </p:childTnLst>
                                </p:cTn>
                              </p:par>
                              <p:par>
                                <p:cTn id="19" presetID="22" presetClass="entr" presetSubtype="4" fill="hold" nodeType="withEffect">
                                  <p:stCondLst>
                                    <p:cond delay="0"/>
                                  </p:stCondLst>
                                  <p:childTnLst>
                                    <p:set>
                                      <p:cBhvr>
                                        <p:cTn id="20" dur="1" fill="hold">
                                          <p:stCondLst>
                                            <p:cond delay="0"/>
                                          </p:stCondLst>
                                        </p:cTn>
                                        <p:tgtEl>
                                          <p:spTgt spid="57"/>
                                        </p:tgtEl>
                                        <p:attrNameLst>
                                          <p:attrName>style.visibility</p:attrName>
                                        </p:attrNameLst>
                                      </p:cBhvr>
                                      <p:to>
                                        <p:strVal val="visible"/>
                                      </p:to>
                                    </p:set>
                                    <p:animEffect transition="in" filter="wipe(down)">
                                      <p:cBhvr>
                                        <p:cTn id="21" dur="500"/>
                                        <p:tgtEl>
                                          <p:spTgt spid="57"/>
                                        </p:tgtEl>
                                      </p:cBhvr>
                                    </p:animEffect>
                                  </p:childTnLst>
                                </p:cTn>
                              </p:par>
                              <p:par>
                                <p:cTn id="22" presetID="22" presetClass="entr" presetSubtype="4" fill="hold" nodeType="withEffect">
                                  <p:stCondLst>
                                    <p:cond delay="0"/>
                                  </p:stCondLst>
                                  <p:childTnLst>
                                    <p:set>
                                      <p:cBhvr>
                                        <p:cTn id="23" dur="1" fill="hold">
                                          <p:stCondLst>
                                            <p:cond delay="0"/>
                                          </p:stCondLst>
                                        </p:cTn>
                                        <p:tgtEl>
                                          <p:spTgt spid="63"/>
                                        </p:tgtEl>
                                        <p:attrNameLst>
                                          <p:attrName>style.visibility</p:attrName>
                                        </p:attrNameLst>
                                      </p:cBhvr>
                                      <p:to>
                                        <p:strVal val="visible"/>
                                      </p:to>
                                    </p:set>
                                    <p:animEffect transition="in" filter="wipe(down)">
                                      <p:cBhvr>
                                        <p:cTn id="24" dur="500"/>
                                        <p:tgtEl>
                                          <p:spTgt spid="63"/>
                                        </p:tgtEl>
                                      </p:cBhvr>
                                    </p:animEffect>
                                  </p:childTnLst>
                                </p:cTn>
                              </p:par>
                              <p:par>
                                <p:cTn id="25" presetID="22" presetClass="entr" presetSubtype="4" fill="hold" nodeType="withEffect">
                                  <p:stCondLst>
                                    <p:cond delay="0"/>
                                  </p:stCondLst>
                                  <p:childTnLst>
                                    <p:set>
                                      <p:cBhvr>
                                        <p:cTn id="26" dur="1" fill="hold">
                                          <p:stCondLst>
                                            <p:cond delay="0"/>
                                          </p:stCondLst>
                                        </p:cTn>
                                        <p:tgtEl>
                                          <p:spTgt spid="66"/>
                                        </p:tgtEl>
                                        <p:attrNameLst>
                                          <p:attrName>style.visibility</p:attrName>
                                        </p:attrNameLst>
                                      </p:cBhvr>
                                      <p:to>
                                        <p:strVal val="visible"/>
                                      </p:to>
                                    </p:set>
                                    <p:animEffect transition="in" filter="wipe(down)">
                                      <p:cBhvr>
                                        <p:cTn id="27" dur="500"/>
                                        <p:tgtEl>
                                          <p:spTgt spid="6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P spid="58" grpId="0" animBg="1"/>
    </p:bldLst>
  </p:timing>
</p:sld>
</file>

<file path=ppt/slides/slide2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F05793-738F-C645-97E7-4FADEB8170CD}"/>
              </a:ext>
            </a:extLst>
          </p:cNvPr>
          <p:cNvSpPr>
            <a:spLocks noGrp="1"/>
          </p:cNvSpPr>
          <p:nvPr>
            <p:ph type="title"/>
          </p:nvPr>
        </p:nvSpPr>
        <p:spPr/>
        <p:txBody>
          <a:bodyPr/>
          <a:lstStyle/>
          <a:p>
            <a:r>
              <a:rPr lang="ja-JP" altLang="en-US"/>
              <a:t>実験に用いた</a:t>
            </a:r>
            <a:r>
              <a:rPr lang="en-US" altLang="ja-JP" dirty="0"/>
              <a:t>OS</a:t>
            </a:r>
            <a:r>
              <a:rPr lang="ja-JP" altLang="en-US"/>
              <a:t>監視システム</a:t>
            </a:r>
            <a:endParaRPr lang="en-US" dirty="0"/>
          </a:p>
        </p:txBody>
      </p:sp>
      <p:sp>
        <p:nvSpPr>
          <p:cNvPr id="3" name="Content Placeholder 2">
            <a:extLst>
              <a:ext uri="{FF2B5EF4-FFF2-40B4-BE49-F238E27FC236}">
                <a16:creationId xmlns:a16="http://schemas.microsoft.com/office/drawing/2014/main" id="{4D3FBA6E-F620-E542-A535-E33BEAE4D0F8}"/>
              </a:ext>
            </a:extLst>
          </p:cNvPr>
          <p:cNvSpPr>
            <a:spLocks noGrp="1"/>
          </p:cNvSpPr>
          <p:nvPr>
            <p:ph idx="1"/>
          </p:nvPr>
        </p:nvSpPr>
        <p:spPr/>
        <p:txBody>
          <a:bodyPr>
            <a:normAutofit/>
          </a:bodyPr>
          <a:lstStyle/>
          <a:p>
            <a:r>
              <a:rPr lang="en-US" altLang="ja-JP" dirty="0"/>
              <a:t>OS</a:t>
            </a:r>
            <a:r>
              <a:rPr lang="ja-JP" altLang="en-US"/>
              <a:t>カーネルの</a:t>
            </a:r>
            <a:r>
              <a:rPr lang="en-US" altLang="ja-JP" dirty="0"/>
              <a:t>7</a:t>
            </a:r>
            <a:r>
              <a:rPr lang="ja-JP" altLang="en-US"/>
              <a:t>種類の障害を検知し，リモート監視システムに通知</a:t>
            </a:r>
            <a:endParaRPr lang="en-US" altLang="ja-JP" dirty="0"/>
          </a:p>
          <a:p>
            <a:pPr lvl="1"/>
            <a:r>
              <a:rPr lang="en-US" altLang="ja-JP" dirty="0"/>
              <a:t>SHFH </a:t>
            </a:r>
            <a:r>
              <a:rPr lang="en-US" altLang="ja-JP" sz="2400" dirty="0"/>
              <a:t>[Zhu+, ISSRE'12] </a:t>
            </a:r>
            <a:r>
              <a:rPr lang="ja-JP" altLang="en-US" sz="2400"/>
              <a:t>で分類された</a:t>
            </a:r>
            <a:r>
              <a:rPr lang="en-US" altLang="ja-JP" dirty="0"/>
              <a:t>6</a:t>
            </a:r>
            <a:r>
              <a:rPr lang="ja-JP" altLang="en-US"/>
              <a:t>種類の障害</a:t>
            </a:r>
            <a:endParaRPr lang="en-US" altLang="ja-JP" dirty="0"/>
          </a:p>
          <a:p>
            <a:pPr lvl="1"/>
            <a:r>
              <a:rPr lang="ja-JP" altLang="en-US"/>
              <a:t>カーネルパニック（</a:t>
            </a:r>
            <a:r>
              <a:rPr lang="en-US" altLang="ja-JP" dirty="0"/>
              <a:t>OS</a:t>
            </a:r>
            <a:r>
              <a:rPr lang="ja-JP" altLang="en-US"/>
              <a:t>の異常停止）</a:t>
            </a:r>
            <a:endParaRPr lang="en-US" altLang="ja-JP" dirty="0"/>
          </a:p>
          <a:p>
            <a:r>
              <a:rPr lang="ja-JP" altLang="en-US"/>
              <a:t>使用するメトリクスの全てが閾値を超えると障害と判断</a:t>
            </a:r>
            <a:endParaRPr lang="en-US" altLang="ja-JP" dirty="0"/>
          </a:p>
        </p:txBody>
      </p:sp>
      <p:sp>
        <p:nvSpPr>
          <p:cNvPr id="4" name="Slide Number Placeholder 3">
            <a:extLst>
              <a:ext uri="{FF2B5EF4-FFF2-40B4-BE49-F238E27FC236}">
                <a16:creationId xmlns:a16="http://schemas.microsoft.com/office/drawing/2014/main" id="{A4E54352-B19B-D345-9AF7-6C15A2DF2BA5}"/>
              </a:ext>
            </a:extLst>
          </p:cNvPr>
          <p:cNvSpPr>
            <a:spLocks noGrp="1"/>
          </p:cNvSpPr>
          <p:nvPr>
            <p:ph type="sldNum" sz="quarter" idx="12"/>
          </p:nvPr>
        </p:nvSpPr>
        <p:spPr/>
        <p:txBody>
          <a:bodyPr/>
          <a:lstStyle/>
          <a:p>
            <a:fld id="{D57F1E4F-1CFF-5643-939E-217C01CDF565}" type="slidenum">
              <a:rPr lang="en-US" smtClean="0"/>
              <a:pPr/>
              <a:t>26</a:t>
            </a:fld>
            <a:endParaRPr lang="en-US" dirty="0"/>
          </a:p>
        </p:txBody>
      </p:sp>
      <p:graphicFrame>
        <p:nvGraphicFramePr>
          <p:cNvPr id="5" name="表 4">
            <a:extLst>
              <a:ext uri="{FF2B5EF4-FFF2-40B4-BE49-F238E27FC236}">
                <a16:creationId xmlns:a16="http://schemas.microsoft.com/office/drawing/2014/main" id="{E4C09604-BF3E-CC4E-98B4-6C11598A9BCE}"/>
              </a:ext>
            </a:extLst>
          </p:cNvPr>
          <p:cNvGraphicFramePr>
            <a:graphicFrameLocks noGrp="1"/>
          </p:cNvGraphicFramePr>
          <p:nvPr>
            <p:extLst>
              <p:ext uri="{D42A27DB-BD31-4B8C-83A1-F6EECF244321}">
                <p14:modId xmlns:p14="http://schemas.microsoft.com/office/powerpoint/2010/main" val="2426154827"/>
              </p:ext>
            </p:extLst>
          </p:nvPr>
        </p:nvGraphicFramePr>
        <p:xfrm>
          <a:off x="501683" y="3968063"/>
          <a:ext cx="8155709" cy="2762366"/>
        </p:xfrm>
        <a:graphic>
          <a:graphicData uri="http://schemas.openxmlformats.org/drawingml/2006/table">
            <a:tbl>
              <a:tblPr>
                <a:tableStyleId>{5940675A-B579-460E-94D1-54222C63F5DA}</a:tableStyleId>
              </a:tblPr>
              <a:tblGrid>
                <a:gridCol w="394293">
                  <a:extLst>
                    <a:ext uri="{9D8B030D-6E8A-4147-A177-3AD203B41FA5}">
                      <a16:colId xmlns:a16="http://schemas.microsoft.com/office/drawing/2014/main" val="1423182504"/>
                    </a:ext>
                  </a:extLst>
                </a:gridCol>
                <a:gridCol w="657779">
                  <a:extLst>
                    <a:ext uri="{9D8B030D-6E8A-4147-A177-3AD203B41FA5}">
                      <a16:colId xmlns:a16="http://schemas.microsoft.com/office/drawing/2014/main" val="64504656"/>
                    </a:ext>
                  </a:extLst>
                </a:gridCol>
                <a:gridCol w="1052446">
                  <a:extLst>
                    <a:ext uri="{9D8B030D-6E8A-4147-A177-3AD203B41FA5}">
                      <a16:colId xmlns:a16="http://schemas.microsoft.com/office/drawing/2014/main" val="881709749"/>
                    </a:ext>
                  </a:extLst>
                </a:gridCol>
                <a:gridCol w="1852962">
                  <a:extLst>
                    <a:ext uri="{9D8B030D-6E8A-4147-A177-3AD203B41FA5}">
                      <a16:colId xmlns:a16="http://schemas.microsoft.com/office/drawing/2014/main" val="1792583814"/>
                    </a:ext>
                  </a:extLst>
                </a:gridCol>
                <a:gridCol w="347071">
                  <a:extLst>
                    <a:ext uri="{9D8B030D-6E8A-4147-A177-3AD203B41FA5}">
                      <a16:colId xmlns:a16="http://schemas.microsoft.com/office/drawing/2014/main" val="1249332397"/>
                    </a:ext>
                  </a:extLst>
                </a:gridCol>
                <a:gridCol w="320374">
                  <a:extLst>
                    <a:ext uri="{9D8B030D-6E8A-4147-A177-3AD203B41FA5}">
                      <a16:colId xmlns:a16="http://schemas.microsoft.com/office/drawing/2014/main" val="2657393787"/>
                    </a:ext>
                  </a:extLst>
                </a:gridCol>
                <a:gridCol w="320374">
                  <a:extLst>
                    <a:ext uri="{9D8B030D-6E8A-4147-A177-3AD203B41FA5}">
                      <a16:colId xmlns:a16="http://schemas.microsoft.com/office/drawing/2014/main" val="3279179549"/>
                    </a:ext>
                  </a:extLst>
                </a:gridCol>
                <a:gridCol w="287001">
                  <a:extLst>
                    <a:ext uri="{9D8B030D-6E8A-4147-A177-3AD203B41FA5}">
                      <a16:colId xmlns:a16="http://schemas.microsoft.com/office/drawing/2014/main" val="2985786171"/>
                    </a:ext>
                  </a:extLst>
                </a:gridCol>
                <a:gridCol w="507259">
                  <a:extLst>
                    <a:ext uri="{9D8B030D-6E8A-4147-A177-3AD203B41FA5}">
                      <a16:colId xmlns:a16="http://schemas.microsoft.com/office/drawing/2014/main" val="3952782533"/>
                    </a:ext>
                  </a:extLst>
                </a:gridCol>
                <a:gridCol w="954446">
                  <a:extLst>
                    <a:ext uri="{9D8B030D-6E8A-4147-A177-3AD203B41FA5}">
                      <a16:colId xmlns:a16="http://schemas.microsoft.com/office/drawing/2014/main" val="2119314269"/>
                    </a:ext>
                  </a:extLst>
                </a:gridCol>
                <a:gridCol w="847656">
                  <a:extLst>
                    <a:ext uri="{9D8B030D-6E8A-4147-A177-3AD203B41FA5}">
                      <a16:colId xmlns:a16="http://schemas.microsoft.com/office/drawing/2014/main" val="1467897062"/>
                    </a:ext>
                  </a:extLst>
                </a:gridCol>
                <a:gridCol w="614048">
                  <a:extLst>
                    <a:ext uri="{9D8B030D-6E8A-4147-A177-3AD203B41FA5}">
                      <a16:colId xmlns:a16="http://schemas.microsoft.com/office/drawing/2014/main" val="3070836636"/>
                    </a:ext>
                  </a:extLst>
                </a:gridCol>
              </a:tblGrid>
              <a:tr h="246274">
                <a:tc rowSpan="3">
                  <a:txBody>
                    <a:bodyPr/>
                    <a:lstStyle/>
                    <a:p>
                      <a:pPr algn="ctr" fontAlgn="ctr"/>
                      <a:r>
                        <a:rPr lang="ja-JP" altLang="en-US" sz="1600" b="0" i="0" u="none" strike="noStrike">
                          <a:effectLst/>
                          <a:ea typeface="MS UI Gothic" panose="020B0600070205080204" pitchFamily="34" charset="-128"/>
                        </a:rPr>
                        <a:t>障害</a:t>
                      </a:r>
                      <a:endParaRPr lang="ja-JP" altLang="en-US" sz="1600" b="0" i="0" u="none" strike="noStrike">
                        <a:solidFill>
                          <a:srgbClr val="000000"/>
                        </a:solidFill>
                        <a:effectLst/>
                        <a:latin typeface="游ゴシック" panose="020B0400000000000000" pitchFamily="34" charset="-128"/>
                        <a:ea typeface="游ゴシック" panose="020B0400000000000000" pitchFamily="34" charset="-128"/>
                      </a:endParaRPr>
                    </a:p>
                  </a:txBody>
                  <a:tcPr marL="9525" marR="9525" marT="9525" marB="0" anchor="ctr"/>
                </a:tc>
                <a:tc rowSpan="3" gridSpan="3">
                  <a:txBody>
                    <a:bodyPr/>
                    <a:lstStyle/>
                    <a:p>
                      <a:pPr algn="ctr" fontAlgn="ctr"/>
                      <a:r>
                        <a:rPr lang="ja-JP" altLang="en-US" sz="1600" b="0" i="0" u="none" strike="noStrike">
                          <a:effectLst/>
                          <a:ea typeface="MS UI Gothic" panose="020B0600070205080204" pitchFamily="34" charset="-128"/>
                        </a:rPr>
                        <a:t>内容</a:t>
                      </a:r>
                      <a:endParaRPr lang="ja-JP" altLang="en-US" sz="1600" b="0" i="0" u="none" strike="noStrike">
                        <a:solidFill>
                          <a:srgbClr val="000000"/>
                        </a:solidFill>
                        <a:effectLst/>
                        <a:latin typeface="游ゴシック" panose="020B0400000000000000" pitchFamily="34" charset="-128"/>
                        <a:ea typeface="游ゴシック" panose="020B0400000000000000" pitchFamily="34" charset="-128"/>
                      </a:endParaRPr>
                    </a:p>
                  </a:txBody>
                  <a:tcPr marL="9525" marR="9525" marT="9525" marB="0" anchor="ctr"/>
                </a:tc>
                <a:tc rowSpan="3" hMerge="1">
                  <a:txBody>
                    <a:bodyPr/>
                    <a:lstStyle/>
                    <a:p>
                      <a:endParaRPr kumimoji="1" lang="ja-JP" altLang="en-US"/>
                    </a:p>
                  </a:txBody>
                  <a:tcPr/>
                </a:tc>
                <a:tc rowSpan="3" hMerge="1">
                  <a:txBody>
                    <a:bodyPr/>
                    <a:lstStyle/>
                    <a:p>
                      <a:endParaRPr kumimoji="1" lang="ja-JP" altLang="en-US"/>
                    </a:p>
                  </a:txBody>
                  <a:tcPr/>
                </a:tc>
                <a:tc gridSpan="8">
                  <a:txBody>
                    <a:bodyPr/>
                    <a:lstStyle/>
                    <a:p>
                      <a:pPr algn="ctr" fontAlgn="ctr"/>
                      <a:r>
                        <a:rPr lang="ja-JP" altLang="en-US" sz="1600" b="0" i="0" u="none" strike="noStrike">
                          <a:effectLst/>
                          <a:ea typeface="MS UI Gothic" panose="020B0600070205080204" pitchFamily="34" charset="-128"/>
                        </a:rPr>
                        <a:t>障害検知に使用するメトリクス</a:t>
                      </a:r>
                      <a:endParaRPr lang="ja-JP" altLang="en-US" sz="1600" b="0" i="0" u="none" strike="noStrike">
                        <a:solidFill>
                          <a:srgbClr val="000000"/>
                        </a:solidFill>
                        <a:effectLst/>
                        <a:latin typeface="游ゴシック" panose="020B0400000000000000" pitchFamily="34" charset="-128"/>
                        <a:ea typeface="游ゴシック" panose="020B0400000000000000" pitchFamily="34" charset="-128"/>
                      </a:endParaRPr>
                    </a:p>
                  </a:txBody>
                  <a:tcPr marL="9525" marR="9525" marT="9525" marB="0" anchor="ct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3375933987"/>
                  </a:ext>
                </a:extLst>
              </a:tr>
              <a:tr h="246274">
                <a:tc vMerge="1">
                  <a:txBody>
                    <a:bodyPr/>
                    <a:lstStyle/>
                    <a:p>
                      <a:endParaRPr kumimoji="1" lang="ja-JP" altLang="en-US"/>
                    </a:p>
                  </a:txBody>
                  <a:tcPr/>
                </a:tc>
                <a:tc gridSpan="3"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gridSpan="3">
                  <a:txBody>
                    <a:bodyPr/>
                    <a:lstStyle/>
                    <a:p>
                      <a:pPr algn="ctr" fontAlgn="ctr"/>
                      <a:r>
                        <a:rPr lang="en-US" sz="1600" u="none" strike="noStrike" dirty="0">
                          <a:effectLst/>
                        </a:rPr>
                        <a:t>CPU</a:t>
                      </a:r>
                      <a:endParaRPr lang="en-US" sz="1600" b="0" i="0" u="none" strike="noStrike" dirty="0">
                        <a:solidFill>
                          <a:srgbClr val="000000"/>
                        </a:solidFill>
                        <a:effectLst/>
                        <a:latin typeface="游ゴシック" panose="020B0400000000000000" pitchFamily="34" charset="-128"/>
                        <a:ea typeface="游ゴシック" panose="020B0400000000000000" pitchFamily="34" charset="-128"/>
                      </a:endParaRPr>
                    </a:p>
                  </a:txBody>
                  <a:tcPr marL="9525" marR="9525" marT="9525" marB="0" anchor="ctr"/>
                </a:tc>
                <a:tc hMerge="1">
                  <a:txBody>
                    <a:bodyPr/>
                    <a:lstStyle/>
                    <a:p>
                      <a:endParaRPr kumimoji="1" lang="ja-JP" altLang="en-US"/>
                    </a:p>
                  </a:txBody>
                  <a:tcPr/>
                </a:tc>
                <a:tc hMerge="1">
                  <a:txBody>
                    <a:bodyPr/>
                    <a:lstStyle/>
                    <a:p>
                      <a:endParaRPr kumimoji="1" lang="ja-JP" altLang="en-US"/>
                    </a:p>
                  </a:txBody>
                  <a:tcPr/>
                </a:tc>
                <a:tc gridSpan="2">
                  <a:txBody>
                    <a:bodyPr/>
                    <a:lstStyle/>
                    <a:p>
                      <a:pPr algn="ctr" fontAlgn="ctr"/>
                      <a:r>
                        <a:rPr lang="ja-JP" altLang="en-US" sz="1600" b="0" i="0" u="none" strike="noStrike">
                          <a:effectLst/>
                          <a:ea typeface="MS UI Gothic" panose="020B0600070205080204" pitchFamily="34" charset="-128"/>
                        </a:rPr>
                        <a:t>プロセス</a:t>
                      </a:r>
                      <a:endParaRPr lang="ja-JP" altLang="en-US" sz="1600" b="0" i="0" u="none" strike="noStrike">
                        <a:solidFill>
                          <a:srgbClr val="000000"/>
                        </a:solidFill>
                        <a:effectLst/>
                        <a:latin typeface="游ゴシック" panose="020B0400000000000000" pitchFamily="34" charset="-128"/>
                        <a:ea typeface="游ゴシック" panose="020B0400000000000000" pitchFamily="34" charset="-128"/>
                      </a:endParaRPr>
                    </a:p>
                  </a:txBody>
                  <a:tcPr marL="9525" marR="9525" marT="9525" marB="0" anchor="ctr"/>
                </a:tc>
                <a:tc hMerge="1">
                  <a:txBody>
                    <a:bodyPr/>
                    <a:lstStyle/>
                    <a:p>
                      <a:endParaRPr kumimoji="1" lang="ja-JP" altLang="en-US"/>
                    </a:p>
                  </a:txBody>
                  <a:tcPr/>
                </a:tc>
                <a:tc gridSpan="2">
                  <a:txBody>
                    <a:bodyPr/>
                    <a:lstStyle/>
                    <a:p>
                      <a:pPr algn="ctr" fontAlgn="ctr"/>
                      <a:r>
                        <a:rPr lang="ja-JP" altLang="en-US" sz="1600" b="0" i="0" u="none" strike="noStrike">
                          <a:effectLst/>
                          <a:ea typeface="MS UI Gothic" panose="020B0600070205080204" pitchFamily="34" charset="-128"/>
                        </a:rPr>
                        <a:t>メモリ</a:t>
                      </a:r>
                      <a:endParaRPr lang="ja-JP" altLang="en-US" sz="1600" b="0" i="0" u="none" strike="noStrike">
                        <a:solidFill>
                          <a:srgbClr val="000000"/>
                        </a:solidFill>
                        <a:effectLst/>
                        <a:latin typeface="游ゴシック" panose="020B0400000000000000" pitchFamily="34" charset="-128"/>
                        <a:ea typeface="游ゴシック" panose="020B0400000000000000" pitchFamily="34" charset="-128"/>
                      </a:endParaRPr>
                    </a:p>
                  </a:txBody>
                  <a:tcPr marL="9525" marR="9525" marT="9525" marB="0" anchor="ctr"/>
                </a:tc>
                <a:tc hMerge="1">
                  <a:txBody>
                    <a:bodyPr/>
                    <a:lstStyle/>
                    <a:p>
                      <a:endParaRPr kumimoji="1" lang="ja-JP" altLang="en-US"/>
                    </a:p>
                  </a:txBody>
                  <a:tcPr/>
                </a:tc>
                <a:tc rowSpan="2">
                  <a:txBody>
                    <a:bodyPr/>
                    <a:lstStyle/>
                    <a:p>
                      <a:pPr algn="ctr" fontAlgn="ctr"/>
                      <a:r>
                        <a:rPr lang="en-US" sz="1600" u="none" strike="noStrike">
                          <a:effectLst/>
                        </a:rPr>
                        <a:t>panic</a:t>
                      </a:r>
                      <a:endParaRPr lang="en-US" sz="1600" b="0" i="0" u="none" strike="noStrike">
                        <a:solidFill>
                          <a:srgbClr val="000000"/>
                        </a:solidFill>
                        <a:effectLst/>
                        <a:latin typeface="游ゴシック" panose="020B0400000000000000" pitchFamily="34" charset="-128"/>
                        <a:ea typeface="游ゴシック" panose="020B0400000000000000" pitchFamily="34" charset="-128"/>
                      </a:endParaRPr>
                    </a:p>
                  </a:txBody>
                  <a:tcPr marL="9525" marR="9525" marT="9525" marB="0" anchor="ctr"/>
                </a:tc>
                <a:extLst>
                  <a:ext uri="{0D108BD9-81ED-4DB2-BD59-A6C34878D82A}">
                    <a16:rowId xmlns:a16="http://schemas.microsoft.com/office/drawing/2014/main" val="3431622305"/>
                  </a:ext>
                </a:extLst>
              </a:tr>
              <a:tr h="482081">
                <a:tc vMerge="1">
                  <a:txBody>
                    <a:bodyPr/>
                    <a:lstStyle/>
                    <a:p>
                      <a:endParaRPr kumimoji="1" lang="ja-JP" altLang="en-US"/>
                    </a:p>
                  </a:txBody>
                  <a:tcPr/>
                </a:tc>
                <a:tc gridSpan="3"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a:txBody>
                    <a:bodyPr/>
                    <a:lstStyle/>
                    <a:p>
                      <a:pPr algn="ctr" fontAlgn="ctr"/>
                      <a:r>
                        <a:rPr lang="en-US" sz="1600" u="none" strike="noStrike">
                          <a:effectLst/>
                        </a:rPr>
                        <a:t>sys</a:t>
                      </a:r>
                      <a:endParaRPr lang="en-US" sz="1600" b="0" i="0" u="none" strike="noStrike">
                        <a:solidFill>
                          <a:srgbClr val="000000"/>
                        </a:solidFill>
                        <a:effectLst/>
                        <a:latin typeface="游ゴシック" panose="020B0400000000000000" pitchFamily="34" charset="-128"/>
                        <a:ea typeface="游ゴシック" panose="020B0400000000000000" pitchFamily="34" charset="-128"/>
                      </a:endParaRPr>
                    </a:p>
                  </a:txBody>
                  <a:tcPr marL="9525" marR="9525" marT="9525" marB="0" anchor="ctr"/>
                </a:tc>
                <a:tc>
                  <a:txBody>
                    <a:bodyPr/>
                    <a:lstStyle/>
                    <a:p>
                      <a:pPr algn="ctr" fontAlgn="ctr"/>
                      <a:r>
                        <a:rPr lang="en-US" sz="1600" u="none" strike="noStrike">
                          <a:effectLst/>
                        </a:rPr>
                        <a:t>usr</a:t>
                      </a:r>
                      <a:endParaRPr lang="en-US" sz="1600" b="0" i="0" u="none" strike="noStrike">
                        <a:solidFill>
                          <a:srgbClr val="000000"/>
                        </a:solidFill>
                        <a:effectLst/>
                        <a:latin typeface="游ゴシック" panose="020B0400000000000000" pitchFamily="34" charset="-128"/>
                        <a:ea typeface="游ゴシック" panose="020B0400000000000000" pitchFamily="34" charset="-128"/>
                      </a:endParaRPr>
                    </a:p>
                  </a:txBody>
                  <a:tcPr marL="9525" marR="9525" marT="9525" marB="0" anchor="ctr"/>
                </a:tc>
                <a:tc>
                  <a:txBody>
                    <a:bodyPr/>
                    <a:lstStyle/>
                    <a:p>
                      <a:pPr algn="ctr" fontAlgn="ctr"/>
                      <a:r>
                        <a:rPr lang="en-US" sz="1600" u="none" strike="noStrike">
                          <a:effectLst/>
                        </a:rPr>
                        <a:t>int</a:t>
                      </a:r>
                      <a:endParaRPr lang="en-US" sz="1600" b="0" i="0" u="none" strike="noStrike">
                        <a:solidFill>
                          <a:srgbClr val="000000"/>
                        </a:solidFill>
                        <a:effectLst/>
                        <a:latin typeface="游ゴシック" panose="020B0400000000000000" pitchFamily="34" charset="-128"/>
                        <a:ea typeface="游ゴシック" panose="020B0400000000000000" pitchFamily="34" charset="-128"/>
                      </a:endParaRPr>
                    </a:p>
                  </a:txBody>
                  <a:tcPr marL="9525" marR="9525" marT="9525" marB="0" anchor="ctr"/>
                </a:tc>
                <a:tc>
                  <a:txBody>
                    <a:bodyPr/>
                    <a:lstStyle/>
                    <a:p>
                      <a:pPr algn="ctr" fontAlgn="ctr"/>
                      <a:r>
                        <a:rPr lang="en-US" sz="1600" u="none" strike="noStrike">
                          <a:effectLst/>
                        </a:rPr>
                        <a:t>cs</a:t>
                      </a:r>
                      <a:endParaRPr lang="en-US" sz="1600" b="0" i="0" u="none" strike="noStrike">
                        <a:solidFill>
                          <a:srgbClr val="000000"/>
                        </a:solidFill>
                        <a:effectLst/>
                        <a:latin typeface="游ゴシック" panose="020B0400000000000000" pitchFamily="34" charset="-128"/>
                        <a:ea typeface="游ゴシック" panose="020B0400000000000000" pitchFamily="34" charset="-128"/>
                      </a:endParaRPr>
                    </a:p>
                  </a:txBody>
                  <a:tcPr marL="9525" marR="9525" marT="9525" marB="0" anchor="ctr"/>
                </a:tc>
                <a:tc>
                  <a:txBody>
                    <a:bodyPr/>
                    <a:lstStyle/>
                    <a:p>
                      <a:pPr algn="ctr" fontAlgn="ctr"/>
                      <a:r>
                        <a:rPr lang="en-US" sz="1600" u="none" strike="noStrike">
                          <a:effectLst/>
                        </a:rPr>
                        <a:t>sleep</a:t>
                      </a:r>
                      <a:endParaRPr lang="en-US" sz="1600" b="0" i="0" u="none" strike="noStrike">
                        <a:solidFill>
                          <a:srgbClr val="000000"/>
                        </a:solidFill>
                        <a:effectLst/>
                        <a:latin typeface="游ゴシック" panose="020B0400000000000000" pitchFamily="34" charset="-128"/>
                        <a:ea typeface="游ゴシック" panose="020B0400000000000000" pitchFamily="34" charset="-128"/>
                      </a:endParaRPr>
                    </a:p>
                  </a:txBody>
                  <a:tcPr marL="9525" marR="9525" marT="9525" marB="0" anchor="ctr"/>
                </a:tc>
                <a:tc>
                  <a:txBody>
                    <a:bodyPr/>
                    <a:lstStyle/>
                    <a:p>
                      <a:pPr algn="ctr" fontAlgn="ctr"/>
                      <a:r>
                        <a:rPr lang="en-US" sz="1600" u="none" strike="noStrike">
                          <a:effectLst/>
                        </a:rPr>
                        <a:t>memfree</a:t>
                      </a:r>
                      <a:endParaRPr lang="en-US" sz="1600" b="0" i="0" u="none" strike="noStrike">
                        <a:solidFill>
                          <a:srgbClr val="000000"/>
                        </a:solidFill>
                        <a:effectLst/>
                        <a:latin typeface="游ゴシック" panose="020B0400000000000000" pitchFamily="34" charset="-128"/>
                        <a:ea typeface="游ゴシック" panose="020B0400000000000000" pitchFamily="34" charset="-128"/>
                      </a:endParaRPr>
                    </a:p>
                  </a:txBody>
                  <a:tcPr marL="9525" marR="9525" marT="9525" marB="0" anchor="ctr"/>
                </a:tc>
                <a:tc>
                  <a:txBody>
                    <a:bodyPr/>
                    <a:lstStyle/>
                    <a:p>
                      <a:pPr algn="ctr" fontAlgn="ctr"/>
                      <a:r>
                        <a:rPr lang="en-US" sz="1600" u="none" strike="noStrike">
                          <a:effectLst/>
                        </a:rPr>
                        <a:t>pswpout</a:t>
                      </a:r>
                      <a:endParaRPr lang="en-US" sz="1600" b="0" i="0" u="none" strike="noStrike">
                        <a:solidFill>
                          <a:srgbClr val="000000"/>
                        </a:solidFill>
                        <a:effectLst/>
                        <a:latin typeface="游ゴシック" panose="020B0400000000000000" pitchFamily="34" charset="-128"/>
                        <a:ea typeface="游ゴシック" panose="020B0400000000000000" pitchFamily="34" charset="-128"/>
                      </a:endParaRPr>
                    </a:p>
                  </a:txBody>
                  <a:tcPr marL="9525" marR="9525" marT="9525" marB="0" anchor="ctr"/>
                </a:tc>
                <a:tc vMerge="1">
                  <a:txBody>
                    <a:bodyPr/>
                    <a:lstStyle/>
                    <a:p>
                      <a:endParaRPr kumimoji="1" lang="ja-JP" altLang="en-US"/>
                    </a:p>
                  </a:txBody>
                  <a:tcPr/>
                </a:tc>
                <a:extLst>
                  <a:ext uri="{0D108BD9-81ED-4DB2-BD59-A6C34878D82A}">
                    <a16:rowId xmlns:a16="http://schemas.microsoft.com/office/drawing/2014/main" val="3844047766"/>
                  </a:ext>
                </a:extLst>
              </a:tr>
              <a:tr h="246274">
                <a:tc>
                  <a:txBody>
                    <a:bodyPr/>
                    <a:lstStyle/>
                    <a:p>
                      <a:pPr algn="ctr" fontAlgn="ctr"/>
                      <a:r>
                        <a:rPr lang="en-US" sz="1600" u="none" strike="noStrike">
                          <a:effectLst/>
                        </a:rPr>
                        <a:t>F1</a:t>
                      </a:r>
                      <a:endParaRPr lang="en-US" sz="1600" b="0" i="0" u="none" strike="noStrike">
                        <a:solidFill>
                          <a:srgbClr val="000000"/>
                        </a:solidFill>
                        <a:effectLst/>
                        <a:latin typeface="游ゴシック" panose="020B0400000000000000" pitchFamily="34" charset="-128"/>
                        <a:ea typeface="游ゴシック" panose="020B0400000000000000" pitchFamily="34" charset="-128"/>
                      </a:endParaRPr>
                    </a:p>
                  </a:txBody>
                  <a:tcPr marL="9525" marR="9525" marT="9525" marB="0" anchor="ctr"/>
                </a:tc>
                <a:tc rowSpan="3">
                  <a:txBody>
                    <a:bodyPr/>
                    <a:lstStyle/>
                    <a:p>
                      <a:pPr algn="ctr" fontAlgn="ctr"/>
                      <a:r>
                        <a:rPr lang="ja-JP" altLang="en-US" sz="1600" b="0" i="0" u="none" strike="noStrike">
                          <a:effectLst/>
                          <a:ea typeface="MS UI Gothic" panose="020B0600070205080204" pitchFamily="34" charset="-128"/>
                        </a:rPr>
                        <a:t>無限ループ</a:t>
                      </a:r>
                      <a:endParaRPr lang="ja-JP" altLang="en-US" sz="1600" b="0" i="0" u="none" strike="noStrike">
                        <a:solidFill>
                          <a:srgbClr val="000000"/>
                        </a:solidFill>
                        <a:effectLst/>
                        <a:latin typeface="游ゴシック" panose="020B0400000000000000" pitchFamily="34" charset="-128"/>
                        <a:ea typeface="游ゴシック" panose="020B0400000000000000" pitchFamily="34" charset="-128"/>
                      </a:endParaRPr>
                    </a:p>
                  </a:txBody>
                  <a:tcPr marL="9525" marR="9525" marT="9525" marB="0" anchor="ctr"/>
                </a:tc>
                <a:tc gridSpan="2">
                  <a:txBody>
                    <a:bodyPr/>
                    <a:lstStyle/>
                    <a:p>
                      <a:pPr algn="ctr" fontAlgn="ctr"/>
                      <a:r>
                        <a:rPr lang="ja-JP" altLang="en-US" sz="1600" b="0" i="0" u="none" strike="noStrike">
                          <a:effectLst/>
                          <a:ea typeface="MS UI Gothic" panose="020B0600070205080204" pitchFamily="34" charset="-128"/>
                        </a:rPr>
                        <a:t>割り込み禁止</a:t>
                      </a:r>
                      <a:endParaRPr lang="ja-JP" altLang="en-US" sz="1600" b="0" i="0" u="none" strike="noStrike">
                        <a:solidFill>
                          <a:srgbClr val="000000"/>
                        </a:solidFill>
                        <a:effectLst/>
                        <a:latin typeface="游ゴシック" panose="020B0400000000000000" pitchFamily="34" charset="-128"/>
                        <a:ea typeface="游ゴシック" panose="020B0400000000000000" pitchFamily="34" charset="-128"/>
                      </a:endParaRPr>
                    </a:p>
                  </a:txBody>
                  <a:tcPr marL="9525" marR="9525" marT="9525" marB="0" anchor="ctr"/>
                </a:tc>
                <a:tc hMerge="1">
                  <a:txBody>
                    <a:bodyPr/>
                    <a:lstStyle/>
                    <a:p>
                      <a:endParaRPr kumimoji="1" lang="ja-JP" altLang="en-US"/>
                    </a:p>
                  </a:txBody>
                  <a:tcPr/>
                </a:tc>
                <a:tc>
                  <a:txBody>
                    <a:bodyPr/>
                    <a:lstStyle/>
                    <a:p>
                      <a:pPr algn="ctr" fontAlgn="ctr"/>
                      <a:r>
                        <a:rPr lang="ja-JP" altLang="en-US" sz="1600" b="0" i="0" u="none" strike="noStrike">
                          <a:effectLst/>
                          <a:ea typeface="MS UI Gothic" panose="020B0600070205080204" pitchFamily="34" charset="-128"/>
                        </a:rPr>
                        <a:t>　</a:t>
                      </a:r>
                      <a:endParaRPr lang="ja-JP" altLang="en-US" sz="1600" b="0" i="0" u="none" strike="noStrike">
                        <a:solidFill>
                          <a:srgbClr val="000000"/>
                        </a:solidFill>
                        <a:effectLst/>
                        <a:latin typeface="游ゴシック" panose="020B0400000000000000" pitchFamily="34" charset="-128"/>
                        <a:ea typeface="游ゴシック" panose="020B0400000000000000" pitchFamily="34" charset="-128"/>
                      </a:endParaRPr>
                    </a:p>
                  </a:txBody>
                  <a:tcPr marL="9525" marR="9525" marT="9525" marB="0" anchor="ctr"/>
                </a:tc>
                <a:tc>
                  <a:txBody>
                    <a:bodyPr/>
                    <a:lstStyle/>
                    <a:p>
                      <a:pPr algn="ctr" fontAlgn="ctr"/>
                      <a:r>
                        <a:rPr lang="ja-JP" altLang="en-US" sz="1600" b="0" i="0" u="none" strike="noStrike">
                          <a:effectLst/>
                          <a:ea typeface="MS UI Gothic" panose="020B0600070205080204" pitchFamily="34" charset="-128"/>
                        </a:rPr>
                        <a:t>　</a:t>
                      </a:r>
                      <a:endParaRPr lang="ja-JP" altLang="en-US" sz="1600" b="0" i="0" u="none" strike="noStrike">
                        <a:solidFill>
                          <a:srgbClr val="000000"/>
                        </a:solidFill>
                        <a:effectLst/>
                        <a:latin typeface="游ゴシック" panose="020B0400000000000000" pitchFamily="34" charset="-128"/>
                        <a:ea typeface="游ゴシック" panose="020B0400000000000000" pitchFamily="34" charset="-128"/>
                      </a:endParaRPr>
                    </a:p>
                  </a:txBody>
                  <a:tcPr marL="9525" marR="9525" marT="9525" marB="0" anchor="ctr"/>
                </a:tc>
                <a:tc>
                  <a:txBody>
                    <a:bodyPr/>
                    <a:lstStyle/>
                    <a:p>
                      <a:pPr algn="ctr" fontAlgn="ctr"/>
                      <a:r>
                        <a:rPr lang="ja-JP" altLang="en-US" sz="1600" b="0" i="0" u="none" strike="noStrike">
                          <a:effectLst/>
                          <a:ea typeface="MS UI Gothic" panose="020B0600070205080204" pitchFamily="34" charset="-128"/>
                        </a:rPr>
                        <a:t>○</a:t>
                      </a:r>
                      <a:endParaRPr lang="ja-JP" altLang="en-US" sz="1600" b="0" i="0" u="none" strike="noStrike">
                        <a:solidFill>
                          <a:srgbClr val="000000"/>
                        </a:solidFill>
                        <a:effectLst/>
                        <a:latin typeface="游ゴシック" panose="020B0400000000000000" pitchFamily="34" charset="-128"/>
                        <a:ea typeface="游ゴシック" panose="020B0400000000000000" pitchFamily="34" charset="-128"/>
                      </a:endParaRPr>
                    </a:p>
                  </a:txBody>
                  <a:tcPr marL="9525" marR="9525" marT="9525" marB="0" anchor="ctr"/>
                </a:tc>
                <a:tc>
                  <a:txBody>
                    <a:bodyPr/>
                    <a:lstStyle/>
                    <a:p>
                      <a:pPr algn="ctr" fontAlgn="ctr"/>
                      <a:r>
                        <a:rPr lang="ja-JP" altLang="en-US" sz="1600" b="0" i="0" u="none" strike="noStrike">
                          <a:effectLst/>
                          <a:ea typeface="MS UI Gothic" panose="020B0600070205080204" pitchFamily="34" charset="-128"/>
                        </a:rPr>
                        <a:t>　</a:t>
                      </a:r>
                      <a:endParaRPr lang="ja-JP" altLang="en-US" sz="1600" b="0" i="0" u="none" strike="noStrike">
                        <a:solidFill>
                          <a:srgbClr val="000000"/>
                        </a:solidFill>
                        <a:effectLst/>
                        <a:latin typeface="游ゴシック" panose="020B0400000000000000" pitchFamily="34" charset="-128"/>
                        <a:ea typeface="游ゴシック" panose="020B0400000000000000" pitchFamily="34" charset="-128"/>
                      </a:endParaRPr>
                    </a:p>
                  </a:txBody>
                  <a:tcPr marL="9525" marR="9525" marT="9525" marB="0" anchor="ctr"/>
                </a:tc>
                <a:tc>
                  <a:txBody>
                    <a:bodyPr/>
                    <a:lstStyle/>
                    <a:p>
                      <a:pPr algn="ctr" fontAlgn="ctr"/>
                      <a:r>
                        <a:rPr lang="ja-JP" altLang="en-US" sz="1600" b="0" i="0" u="none" strike="noStrike">
                          <a:effectLst/>
                          <a:ea typeface="MS UI Gothic" panose="020B0600070205080204" pitchFamily="34" charset="-128"/>
                        </a:rPr>
                        <a:t>　</a:t>
                      </a:r>
                      <a:endParaRPr lang="ja-JP" altLang="en-US" sz="1600" b="0" i="0" u="none" strike="noStrike">
                        <a:solidFill>
                          <a:srgbClr val="000000"/>
                        </a:solidFill>
                        <a:effectLst/>
                        <a:latin typeface="游ゴシック" panose="020B0400000000000000" pitchFamily="34" charset="-128"/>
                        <a:ea typeface="游ゴシック" panose="020B0400000000000000" pitchFamily="34" charset="-128"/>
                      </a:endParaRPr>
                    </a:p>
                  </a:txBody>
                  <a:tcPr marL="9525" marR="9525" marT="9525" marB="0" anchor="ctr"/>
                </a:tc>
                <a:tc>
                  <a:txBody>
                    <a:bodyPr/>
                    <a:lstStyle/>
                    <a:p>
                      <a:pPr algn="ctr" fontAlgn="ctr"/>
                      <a:r>
                        <a:rPr lang="ja-JP" altLang="en-US" sz="1600" b="0" i="0" u="none" strike="noStrike">
                          <a:effectLst/>
                          <a:ea typeface="MS UI Gothic" panose="020B0600070205080204" pitchFamily="34" charset="-128"/>
                        </a:rPr>
                        <a:t>　</a:t>
                      </a:r>
                      <a:endParaRPr lang="ja-JP" altLang="en-US" sz="1600" b="0" i="0" u="none" strike="noStrike">
                        <a:solidFill>
                          <a:srgbClr val="000000"/>
                        </a:solidFill>
                        <a:effectLst/>
                        <a:latin typeface="游ゴシック" panose="020B0400000000000000" pitchFamily="34" charset="-128"/>
                        <a:ea typeface="游ゴシック" panose="020B0400000000000000" pitchFamily="34" charset="-128"/>
                      </a:endParaRPr>
                    </a:p>
                  </a:txBody>
                  <a:tcPr marL="9525" marR="9525" marT="9525" marB="0" anchor="ctr"/>
                </a:tc>
                <a:tc>
                  <a:txBody>
                    <a:bodyPr/>
                    <a:lstStyle/>
                    <a:p>
                      <a:pPr algn="ctr" fontAlgn="ctr"/>
                      <a:r>
                        <a:rPr lang="ja-JP" altLang="en-US" sz="1600" b="0" i="0" u="none" strike="noStrike">
                          <a:effectLst/>
                          <a:ea typeface="MS UI Gothic" panose="020B0600070205080204" pitchFamily="34" charset="-128"/>
                        </a:rPr>
                        <a:t>　</a:t>
                      </a:r>
                      <a:endParaRPr lang="ja-JP" altLang="en-US" sz="1600" b="0" i="0" u="none" strike="noStrike">
                        <a:solidFill>
                          <a:srgbClr val="000000"/>
                        </a:solidFill>
                        <a:effectLst/>
                        <a:latin typeface="游ゴシック" panose="020B0400000000000000" pitchFamily="34" charset="-128"/>
                        <a:ea typeface="游ゴシック" panose="020B0400000000000000" pitchFamily="34" charset="-128"/>
                      </a:endParaRPr>
                    </a:p>
                  </a:txBody>
                  <a:tcPr marL="9525" marR="9525" marT="9525" marB="0" anchor="ctr"/>
                </a:tc>
                <a:tc>
                  <a:txBody>
                    <a:bodyPr/>
                    <a:lstStyle/>
                    <a:p>
                      <a:pPr algn="ctr" fontAlgn="ctr"/>
                      <a:r>
                        <a:rPr lang="en-US" altLang="ja-JP" sz="1600" b="0" i="0" u="none" strike="noStrike" dirty="0">
                          <a:solidFill>
                            <a:srgbClr val="000000"/>
                          </a:solidFill>
                          <a:effectLst/>
                          <a:latin typeface="游ゴシック" panose="020B0400000000000000" pitchFamily="34" charset="-128"/>
                          <a:ea typeface="游ゴシック" panose="020B0400000000000000" pitchFamily="34" charset="-128"/>
                        </a:rPr>
                        <a:t>0</a:t>
                      </a:r>
                      <a:endParaRPr lang="ja-JP" altLang="en-US" sz="1600" b="0" i="0" u="none" strike="noStrike">
                        <a:solidFill>
                          <a:srgbClr val="000000"/>
                        </a:solidFill>
                        <a:effectLst/>
                        <a:latin typeface="游ゴシック" panose="020B0400000000000000" pitchFamily="34" charset="-128"/>
                        <a:ea typeface="游ゴシック" panose="020B0400000000000000" pitchFamily="34" charset="-128"/>
                      </a:endParaRPr>
                    </a:p>
                  </a:txBody>
                  <a:tcPr marL="9525" marR="9525" marT="9525" marB="0" anchor="ctr"/>
                </a:tc>
                <a:extLst>
                  <a:ext uri="{0D108BD9-81ED-4DB2-BD59-A6C34878D82A}">
                    <a16:rowId xmlns:a16="http://schemas.microsoft.com/office/drawing/2014/main" val="458702296"/>
                  </a:ext>
                </a:extLst>
              </a:tr>
              <a:tr h="246274">
                <a:tc>
                  <a:txBody>
                    <a:bodyPr/>
                    <a:lstStyle/>
                    <a:p>
                      <a:pPr algn="ctr" fontAlgn="ctr"/>
                      <a:r>
                        <a:rPr lang="en-US" sz="1600" u="none" strike="noStrike">
                          <a:effectLst/>
                        </a:rPr>
                        <a:t>F2</a:t>
                      </a:r>
                      <a:endParaRPr lang="en-US" sz="1600" b="0" i="0" u="none" strike="noStrike">
                        <a:solidFill>
                          <a:srgbClr val="000000"/>
                        </a:solidFill>
                        <a:effectLst/>
                        <a:latin typeface="游ゴシック" panose="020B0400000000000000" pitchFamily="34" charset="-128"/>
                        <a:ea typeface="游ゴシック" panose="020B0400000000000000" pitchFamily="34" charset="-128"/>
                      </a:endParaRPr>
                    </a:p>
                  </a:txBody>
                  <a:tcPr marL="9525" marR="9525" marT="9525" marB="0" anchor="ctr"/>
                </a:tc>
                <a:tc vMerge="1">
                  <a:txBody>
                    <a:bodyPr/>
                    <a:lstStyle/>
                    <a:p>
                      <a:endParaRPr kumimoji="1" lang="ja-JP" altLang="en-US"/>
                    </a:p>
                  </a:txBody>
                  <a:tcPr/>
                </a:tc>
                <a:tc rowSpan="2">
                  <a:txBody>
                    <a:bodyPr/>
                    <a:lstStyle/>
                    <a:p>
                      <a:pPr algn="ctr" fontAlgn="ctr"/>
                      <a:r>
                        <a:rPr lang="ja-JP" altLang="en-US" sz="1600" b="0" i="0" u="none" strike="noStrike">
                          <a:effectLst/>
                          <a:ea typeface="MS UI Gothic" panose="020B0600070205080204" pitchFamily="34" charset="-128"/>
                        </a:rPr>
                        <a:t>割り込み</a:t>
                      </a:r>
                      <a:br>
                        <a:rPr lang="en-US" altLang="ja-JP" sz="1600" u="none" strike="noStrike" dirty="0">
                          <a:effectLst/>
                        </a:rPr>
                      </a:br>
                      <a:r>
                        <a:rPr lang="ja-JP" altLang="en-US" sz="1600" u="none" strike="noStrike">
                          <a:effectLst/>
                        </a:rPr>
                        <a:t>許可</a:t>
                      </a:r>
                      <a:endParaRPr lang="ja-JP" altLang="en-US" sz="1600" b="0" i="0" u="none" strike="noStrike">
                        <a:solidFill>
                          <a:srgbClr val="000000"/>
                        </a:solidFill>
                        <a:effectLst/>
                        <a:latin typeface="游ゴシック" panose="020B0400000000000000" pitchFamily="34" charset="-128"/>
                        <a:ea typeface="游ゴシック" panose="020B0400000000000000" pitchFamily="34" charset="-128"/>
                      </a:endParaRPr>
                    </a:p>
                  </a:txBody>
                  <a:tcPr marL="9525" marR="9525" marT="9525" marB="0" anchor="ctr"/>
                </a:tc>
                <a:tc>
                  <a:txBody>
                    <a:bodyPr/>
                    <a:lstStyle/>
                    <a:p>
                      <a:pPr algn="ctr" fontAlgn="ctr"/>
                      <a:r>
                        <a:rPr lang="ja-JP" altLang="en-US" sz="1600" b="0" i="0" u="none" strike="noStrike">
                          <a:effectLst/>
                          <a:ea typeface="MS UI Gothic" panose="020B0600070205080204" pitchFamily="34" charset="-128"/>
                        </a:rPr>
                        <a:t>プリエンプション許可</a:t>
                      </a:r>
                      <a:endParaRPr lang="ja-JP" altLang="en-US" sz="1600" b="0" i="0" u="none" strike="noStrike">
                        <a:solidFill>
                          <a:srgbClr val="000000"/>
                        </a:solidFill>
                        <a:effectLst/>
                        <a:latin typeface="游ゴシック" panose="020B0400000000000000" pitchFamily="34" charset="-128"/>
                        <a:ea typeface="游ゴシック" panose="020B0400000000000000" pitchFamily="34" charset="-128"/>
                      </a:endParaRPr>
                    </a:p>
                  </a:txBody>
                  <a:tcPr marL="9525" marR="9525" marT="9525" marB="0" anchor="ctr"/>
                </a:tc>
                <a:tc>
                  <a:txBody>
                    <a:bodyPr/>
                    <a:lstStyle/>
                    <a:p>
                      <a:pPr algn="ctr" fontAlgn="ctr"/>
                      <a:r>
                        <a:rPr lang="ja-JP" altLang="en-US" sz="1600" b="0" i="0" u="none" strike="noStrike">
                          <a:effectLst/>
                          <a:ea typeface="MS UI Gothic" panose="020B0600070205080204" pitchFamily="34" charset="-128"/>
                        </a:rPr>
                        <a:t>○</a:t>
                      </a:r>
                      <a:endParaRPr lang="ja-JP" altLang="en-US" sz="1600" b="0" i="0" u="none" strike="noStrike">
                        <a:solidFill>
                          <a:srgbClr val="000000"/>
                        </a:solidFill>
                        <a:effectLst/>
                        <a:latin typeface="游ゴシック" panose="020B0400000000000000" pitchFamily="34" charset="-128"/>
                        <a:ea typeface="游ゴシック" panose="020B0400000000000000" pitchFamily="34" charset="-128"/>
                      </a:endParaRPr>
                    </a:p>
                  </a:txBody>
                  <a:tcPr marL="9525" marR="9525" marT="9525" marB="0" anchor="ctr"/>
                </a:tc>
                <a:tc>
                  <a:txBody>
                    <a:bodyPr/>
                    <a:lstStyle/>
                    <a:p>
                      <a:pPr algn="ctr" fontAlgn="ctr"/>
                      <a:r>
                        <a:rPr lang="ja-JP" altLang="en-US" sz="1600" b="0" i="0" u="none" strike="noStrike">
                          <a:effectLst/>
                          <a:ea typeface="MS UI Gothic" panose="020B0600070205080204" pitchFamily="34" charset="-128"/>
                        </a:rPr>
                        <a:t>○</a:t>
                      </a:r>
                      <a:endParaRPr lang="ja-JP" altLang="en-US" sz="1600" b="0" i="0" u="none" strike="noStrike">
                        <a:solidFill>
                          <a:srgbClr val="000000"/>
                        </a:solidFill>
                        <a:effectLst/>
                        <a:latin typeface="游ゴシック" panose="020B0400000000000000" pitchFamily="34" charset="-128"/>
                        <a:ea typeface="游ゴシック" panose="020B0400000000000000" pitchFamily="34" charset="-128"/>
                      </a:endParaRPr>
                    </a:p>
                  </a:txBody>
                  <a:tcPr marL="9525" marR="9525" marT="9525" marB="0" anchor="ctr"/>
                </a:tc>
                <a:tc>
                  <a:txBody>
                    <a:bodyPr/>
                    <a:lstStyle/>
                    <a:p>
                      <a:pPr algn="ctr" fontAlgn="ctr"/>
                      <a:r>
                        <a:rPr lang="ja-JP" altLang="en-US" sz="1600" b="0" i="0" u="none" strike="noStrike">
                          <a:effectLst/>
                          <a:ea typeface="MS UI Gothic" panose="020B0600070205080204" pitchFamily="34" charset="-128"/>
                        </a:rPr>
                        <a:t>　</a:t>
                      </a:r>
                      <a:endParaRPr lang="ja-JP" altLang="en-US" sz="1600" b="0" i="0" u="none" strike="noStrike">
                        <a:solidFill>
                          <a:srgbClr val="000000"/>
                        </a:solidFill>
                        <a:effectLst/>
                        <a:latin typeface="游ゴシック" panose="020B0400000000000000" pitchFamily="34" charset="-128"/>
                        <a:ea typeface="游ゴシック" panose="020B0400000000000000" pitchFamily="34" charset="-128"/>
                      </a:endParaRPr>
                    </a:p>
                  </a:txBody>
                  <a:tcPr marL="9525" marR="9525" marT="9525" marB="0" anchor="ctr"/>
                </a:tc>
                <a:tc>
                  <a:txBody>
                    <a:bodyPr/>
                    <a:lstStyle/>
                    <a:p>
                      <a:pPr algn="ctr" fontAlgn="ctr"/>
                      <a:r>
                        <a:rPr lang="ja-JP" altLang="en-US" sz="1600" b="0" i="0" u="none" strike="noStrike">
                          <a:effectLst/>
                          <a:ea typeface="MS UI Gothic" panose="020B0600070205080204" pitchFamily="34" charset="-128"/>
                        </a:rPr>
                        <a:t>　</a:t>
                      </a:r>
                      <a:endParaRPr lang="ja-JP" altLang="en-US" sz="1600" b="0" i="0" u="none" strike="noStrike">
                        <a:solidFill>
                          <a:srgbClr val="000000"/>
                        </a:solidFill>
                        <a:effectLst/>
                        <a:latin typeface="游ゴシック" panose="020B0400000000000000" pitchFamily="34" charset="-128"/>
                        <a:ea typeface="游ゴシック" panose="020B0400000000000000" pitchFamily="34" charset="-128"/>
                      </a:endParaRPr>
                    </a:p>
                  </a:txBody>
                  <a:tcPr marL="9525" marR="9525" marT="9525" marB="0" anchor="ctr"/>
                </a:tc>
                <a:tc>
                  <a:txBody>
                    <a:bodyPr/>
                    <a:lstStyle/>
                    <a:p>
                      <a:pPr algn="ctr" fontAlgn="ctr"/>
                      <a:r>
                        <a:rPr lang="ja-JP" altLang="en-US" sz="1600" b="0" i="0" u="none" strike="noStrike">
                          <a:effectLst/>
                          <a:ea typeface="MS UI Gothic" panose="020B0600070205080204" pitchFamily="34" charset="-128"/>
                        </a:rPr>
                        <a:t>　</a:t>
                      </a:r>
                      <a:endParaRPr lang="ja-JP" altLang="en-US" sz="1600" b="0" i="0" u="none" strike="noStrike">
                        <a:solidFill>
                          <a:srgbClr val="000000"/>
                        </a:solidFill>
                        <a:effectLst/>
                        <a:latin typeface="游ゴシック" panose="020B0400000000000000" pitchFamily="34" charset="-128"/>
                        <a:ea typeface="游ゴシック" panose="020B0400000000000000" pitchFamily="34" charset="-128"/>
                      </a:endParaRPr>
                    </a:p>
                  </a:txBody>
                  <a:tcPr marL="9525" marR="9525" marT="9525" marB="0" anchor="ctr"/>
                </a:tc>
                <a:tc>
                  <a:txBody>
                    <a:bodyPr/>
                    <a:lstStyle/>
                    <a:p>
                      <a:pPr algn="ctr" fontAlgn="ctr"/>
                      <a:r>
                        <a:rPr lang="ja-JP" altLang="en-US" sz="1600" b="0" i="0" u="none" strike="noStrike">
                          <a:effectLst/>
                          <a:ea typeface="MS UI Gothic" panose="020B0600070205080204" pitchFamily="34" charset="-128"/>
                        </a:rPr>
                        <a:t>　</a:t>
                      </a:r>
                      <a:endParaRPr lang="ja-JP" altLang="en-US" sz="1600" b="0" i="0" u="none" strike="noStrike">
                        <a:solidFill>
                          <a:srgbClr val="000000"/>
                        </a:solidFill>
                        <a:effectLst/>
                        <a:latin typeface="游ゴシック" panose="020B0400000000000000" pitchFamily="34" charset="-128"/>
                        <a:ea typeface="游ゴシック" panose="020B0400000000000000" pitchFamily="34" charset="-128"/>
                      </a:endParaRPr>
                    </a:p>
                  </a:txBody>
                  <a:tcPr marL="9525" marR="9525" marT="9525" marB="0" anchor="ctr"/>
                </a:tc>
                <a:tc>
                  <a:txBody>
                    <a:bodyPr/>
                    <a:lstStyle/>
                    <a:p>
                      <a:pPr algn="ctr" fontAlgn="ctr"/>
                      <a:r>
                        <a:rPr lang="ja-JP" altLang="en-US" sz="1600" b="0" i="0" u="none" strike="noStrike">
                          <a:effectLst/>
                          <a:ea typeface="MS UI Gothic" panose="020B0600070205080204" pitchFamily="34" charset="-128"/>
                        </a:rPr>
                        <a:t>　</a:t>
                      </a:r>
                      <a:endParaRPr lang="ja-JP" altLang="en-US" sz="1600" b="0" i="0" u="none" strike="noStrike">
                        <a:solidFill>
                          <a:srgbClr val="000000"/>
                        </a:solidFill>
                        <a:effectLst/>
                        <a:latin typeface="游ゴシック" panose="020B0400000000000000" pitchFamily="34" charset="-128"/>
                        <a:ea typeface="游ゴシック" panose="020B0400000000000000" pitchFamily="34" charset="-128"/>
                      </a:endParaRPr>
                    </a:p>
                  </a:txBody>
                  <a:tcPr marL="9525" marR="9525" marT="9525" marB="0" anchor="ctr"/>
                </a:tc>
                <a:tc>
                  <a:txBody>
                    <a:bodyPr/>
                    <a:lstStyle/>
                    <a:p>
                      <a:pPr algn="ctr" fontAlgn="ctr"/>
                      <a:r>
                        <a:rPr lang="ja-JP" altLang="en-US" sz="1600" b="0" i="0" u="none" strike="noStrike">
                          <a:effectLst/>
                          <a:ea typeface="MS UI Gothic" panose="020B0600070205080204" pitchFamily="34" charset="-128"/>
                        </a:rPr>
                        <a:t>　</a:t>
                      </a:r>
                      <a:endParaRPr lang="ja-JP" altLang="en-US" sz="1600" b="0" i="0" u="none" strike="noStrike">
                        <a:solidFill>
                          <a:srgbClr val="000000"/>
                        </a:solidFill>
                        <a:effectLst/>
                        <a:latin typeface="游ゴシック" panose="020B0400000000000000" pitchFamily="34" charset="-128"/>
                        <a:ea typeface="游ゴシック" panose="020B0400000000000000" pitchFamily="34" charset="-128"/>
                      </a:endParaRPr>
                    </a:p>
                  </a:txBody>
                  <a:tcPr marL="9525" marR="9525" marT="9525" marB="0" anchor="ctr"/>
                </a:tc>
                <a:extLst>
                  <a:ext uri="{0D108BD9-81ED-4DB2-BD59-A6C34878D82A}">
                    <a16:rowId xmlns:a16="http://schemas.microsoft.com/office/drawing/2014/main" val="466029852"/>
                  </a:ext>
                </a:extLst>
              </a:tr>
              <a:tr h="246274">
                <a:tc>
                  <a:txBody>
                    <a:bodyPr/>
                    <a:lstStyle/>
                    <a:p>
                      <a:pPr algn="ctr" fontAlgn="ctr"/>
                      <a:r>
                        <a:rPr lang="en-US" sz="1600" u="none" strike="noStrike">
                          <a:effectLst/>
                        </a:rPr>
                        <a:t>F3</a:t>
                      </a:r>
                      <a:endParaRPr lang="en-US" sz="1600" b="0" i="0" u="none" strike="noStrike">
                        <a:solidFill>
                          <a:srgbClr val="000000"/>
                        </a:solidFill>
                        <a:effectLst/>
                        <a:latin typeface="游ゴシック" panose="020B0400000000000000" pitchFamily="34" charset="-128"/>
                        <a:ea typeface="游ゴシック" panose="020B0400000000000000" pitchFamily="34" charset="-128"/>
                      </a:endParaRPr>
                    </a:p>
                  </a:txBody>
                  <a:tcPr marL="9525" marR="9525" marT="9525" marB="0" anchor="ctr"/>
                </a:tc>
                <a:tc vMerge="1">
                  <a:txBody>
                    <a:bodyPr/>
                    <a:lstStyle/>
                    <a:p>
                      <a:endParaRPr kumimoji="1" lang="ja-JP" altLang="en-US"/>
                    </a:p>
                  </a:txBody>
                  <a:tcPr/>
                </a:tc>
                <a:tc vMerge="1">
                  <a:txBody>
                    <a:bodyPr/>
                    <a:lstStyle/>
                    <a:p>
                      <a:endParaRPr kumimoji="1" lang="ja-JP" altLang="en-US"/>
                    </a:p>
                  </a:txBody>
                  <a:tcPr/>
                </a:tc>
                <a:tc>
                  <a:txBody>
                    <a:bodyPr/>
                    <a:lstStyle/>
                    <a:p>
                      <a:pPr algn="ctr"/>
                      <a:r>
                        <a:rPr lang="ja-JP" altLang="en-US" sz="1600" b="0" i="0" u="none" strike="noStrike">
                          <a:effectLst/>
                          <a:ea typeface="MS UI Gothic" panose="020B0600070205080204" pitchFamily="34" charset="-128"/>
                        </a:rPr>
                        <a:t>プリエンプション禁止</a:t>
                      </a:r>
                      <a:endParaRPr kumimoji="1" lang="ja-JP" altLang="en-US"/>
                    </a:p>
                  </a:txBody>
                  <a:tcPr marL="9525" marR="9525" marT="9525" marB="0" anchor="ctr"/>
                </a:tc>
                <a:tc>
                  <a:txBody>
                    <a:bodyPr/>
                    <a:lstStyle/>
                    <a:p>
                      <a:pPr algn="ctr" fontAlgn="ctr"/>
                      <a:r>
                        <a:rPr lang="ja-JP" altLang="en-US" sz="1600" b="0" i="0" u="none" strike="noStrike">
                          <a:effectLst/>
                          <a:ea typeface="MS UI Gothic" panose="020B0600070205080204" pitchFamily="34" charset="-128"/>
                        </a:rPr>
                        <a:t>○</a:t>
                      </a:r>
                      <a:endParaRPr lang="ja-JP" altLang="en-US" sz="1600" b="0" i="0" u="none" strike="noStrike">
                        <a:solidFill>
                          <a:srgbClr val="000000"/>
                        </a:solidFill>
                        <a:effectLst/>
                        <a:latin typeface="游ゴシック" panose="020B0400000000000000" pitchFamily="34" charset="-128"/>
                        <a:ea typeface="游ゴシック" panose="020B0400000000000000" pitchFamily="34" charset="-128"/>
                      </a:endParaRPr>
                    </a:p>
                  </a:txBody>
                  <a:tcPr marL="9525" marR="9525" marT="9525" marB="0" anchor="ctr"/>
                </a:tc>
                <a:tc>
                  <a:txBody>
                    <a:bodyPr/>
                    <a:lstStyle/>
                    <a:p>
                      <a:pPr algn="ctr" fontAlgn="ctr"/>
                      <a:r>
                        <a:rPr lang="ja-JP" altLang="en-US" sz="1600" b="0" i="0" u="none" strike="noStrike">
                          <a:effectLst/>
                          <a:ea typeface="MS UI Gothic" panose="020B0600070205080204" pitchFamily="34" charset="-128"/>
                        </a:rPr>
                        <a:t>○</a:t>
                      </a:r>
                      <a:endParaRPr lang="ja-JP" altLang="en-US" sz="1600" b="0" i="0" u="none" strike="noStrike">
                        <a:solidFill>
                          <a:srgbClr val="000000"/>
                        </a:solidFill>
                        <a:effectLst/>
                        <a:latin typeface="游ゴシック" panose="020B0400000000000000" pitchFamily="34" charset="-128"/>
                        <a:ea typeface="游ゴシック" panose="020B0400000000000000" pitchFamily="34" charset="-128"/>
                      </a:endParaRPr>
                    </a:p>
                  </a:txBody>
                  <a:tcPr marL="9525" marR="9525" marT="9525" marB="0" anchor="ctr"/>
                </a:tc>
                <a:tc>
                  <a:txBody>
                    <a:bodyPr/>
                    <a:lstStyle/>
                    <a:p>
                      <a:pPr algn="ctr" rtl="0" fontAlgn="ctr"/>
                      <a:r>
                        <a:rPr lang="ja-JP" altLang="en-US" sz="1600" b="0" i="0" u="none" strike="noStrike">
                          <a:effectLst/>
                          <a:ea typeface="MS UI Gothic" panose="020B0600070205080204" pitchFamily="34" charset="-128"/>
                        </a:rPr>
                        <a:t>　</a:t>
                      </a:r>
                      <a:endParaRPr lang="ja-JP" altLang="en-US" sz="1600" b="0" i="0" u="none" strike="noStrike">
                        <a:solidFill>
                          <a:srgbClr val="000000"/>
                        </a:solidFill>
                        <a:effectLst/>
                        <a:latin typeface="游ゴシック" panose="020B0400000000000000" pitchFamily="34" charset="-128"/>
                        <a:ea typeface="游ゴシック" panose="020B0400000000000000" pitchFamily="34" charset="-128"/>
                      </a:endParaRPr>
                    </a:p>
                  </a:txBody>
                  <a:tcPr marL="9525" marR="9525" marT="9525" marB="0" anchor="ctr"/>
                </a:tc>
                <a:tc>
                  <a:txBody>
                    <a:bodyPr/>
                    <a:lstStyle/>
                    <a:p>
                      <a:pPr algn="ctr" rtl="0" fontAlgn="ctr"/>
                      <a:r>
                        <a:rPr lang="ja-JP" altLang="en-US" sz="1600" b="0" i="0" u="none" strike="noStrike">
                          <a:effectLst/>
                          <a:ea typeface="MS UI Gothic" panose="020B0600070205080204" pitchFamily="34" charset="-128"/>
                        </a:rPr>
                        <a:t>○</a:t>
                      </a:r>
                      <a:endParaRPr lang="ja-JP" altLang="en-US" sz="1600" b="0" i="0" u="none" strike="noStrike">
                        <a:solidFill>
                          <a:srgbClr val="000000"/>
                        </a:solidFill>
                        <a:effectLst/>
                        <a:latin typeface="游ゴシック" panose="020B0400000000000000" pitchFamily="34" charset="-128"/>
                        <a:ea typeface="游ゴシック" panose="020B0400000000000000" pitchFamily="34" charset="-128"/>
                      </a:endParaRPr>
                    </a:p>
                  </a:txBody>
                  <a:tcPr marL="9525" marR="9525" marT="9525" marB="0" anchor="ctr"/>
                </a:tc>
                <a:tc>
                  <a:txBody>
                    <a:bodyPr/>
                    <a:lstStyle/>
                    <a:p>
                      <a:pPr algn="ctr" fontAlgn="ctr"/>
                      <a:r>
                        <a:rPr lang="ja-JP" altLang="en-US" sz="1600" b="0" i="0" u="none" strike="noStrike">
                          <a:effectLst/>
                          <a:ea typeface="MS UI Gothic" panose="020B0600070205080204" pitchFamily="34" charset="-128"/>
                        </a:rPr>
                        <a:t>　</a:t>
                      </a:r>
                      <a:endParaRPr lang="ja-JP" altLang="en-US" sz="1600" b="0" i="0" u="none" strike="noStrike">
                        <a:solidFill>
                          <a:srgbClr val="000000"/>
                        </a:solidFill>
                        <a:effectLst/>
                        <a:latin typeface="游ゴシック" panose="020B0400000000000000" pitchFamily="34" charset="-128"/>
                        <a:ea typeface="游ゴシック" panose="020B0400000000000000" pitchFamily="34" charset="-128"/>
                      </a:endParaRPr>
                    </a:p>
                  </a:txBody>
                  <a:tcPr marL="9525" marR="9525" marT="9525" marB="0" anchor="ctr"/>
                </a:tc>
                <a:tc>
                  <a:txBody>
                    <a:bodyPr/>
                    <a:lstStyle/>
                    <a:p>
                      <a:pPr algn="ctr" fontAlgn="ctr"/>
                      <a:r>
                        <a:rPr lang="ja-JP" altLang="en-US" sz="1600" b="0" i="0" u="none" strike="noStrike">
                          <a:effectLst/>
                          <a:ea typeface="MS UI Gothic" panose="020B0600070205080204" pitchFamily="34" charset="-128"/>
                        </a:rPr>
                        <a:t>　</a:t>
                      </a:r>
                      <a:endParaRPr lang="ja-JP" altLang="en-US" sz="1600" b="0" i="0" u="none" strike="noStrike">
                        <a:solidFill>
                          <a:srgbClr val="000000"/>
                        </a:solidFill>
                        <a:effectLst/>
                        <a:latin typeface="游ゴシック" panose="020B0400000000000000" pitchFamily="34" charset="-128"/>
                        <a:ea typeface="游ゴシック" panose="020B0400000000000000" pitchFamily="34" charset="-128"/>
                      </a:endParaRPr>
                    </a:p>
                  </a:txBody>
                  <a:tcPr marL="9525" marR="9525" marT="9525" marB="0" anchor="ctr"/>
                </a:tc>
                <a:tc>
                  <a:txBody>
                    <a:bodyPr/>
                    <a:lstStyle/>
                    <a:p>
                      <a:pPr algn="ctr" fontAlgn="ctr"/>
                      <a:r>
                        <a:rPr lang="ja-JP" altLang="en-US" sz="1600" b="0" i="0" u="none" strike="noStrike">
                          <a:effectLst/>
                          <a:ea typeface="MS UI Gothic" panose="020B0600070205080204" pitchFamily="34" charset="-128"/>
                        </a:rPr>
                        <a:t>　</a:t>
                      </a:r>
                      <a:endParaRPr lang="ja-JP" altLang="en-US" sz="1600" b="0" i="0" u="none" strike="noStrike">
                        <a:solidFill>
                          <a:srgbClr val="000000"/>
                        </a:solidFill>
                        <a:effectLst/>
                        <a:latin typeface="游ゴシック" panose="020B0400000000000000" pitchFamily="34" charset="-128"/>
                        <a:ea typeface="游ゴシック" panose="020B0400000000000000" pitchFamily="34" charset="-128"/>
                      </a:endParaRPr>
                    </a:p>
                  </a:txBody>
                  <a:tcPr marL="9525" marR="9525" marT="9525" marB="0" anchor="ctr"/>
                </a:tc>
                <a:tc>
                  <a:txBody>
                    <a:bodyPr/>
                    <a:lstStyle/>
                    <a:p>
                      <a:pPr algn="ctr" fontAlgn="ctr"/>
                      <a:r>
                        <a:rPr lang="ja-JP" altLang="en-US" sz="1600" b="0" i="0" u="none" strike="noStrike">
                          <a:effectLst/>
                          <a:ea typeface="MS UI Gothic" panose="020B0600070205080204" pitchFamily="34" charset="-128"/>
                        </a:rPr>
                        <a:t>　</a:t>
                      </a:r>
                      <a:endParaRPr lang="ja-JP" altLang="en-US" sz="1600" b="0" i="0" u="none" strike="noStrike">
                        <a:solidFill>
                          <a:srgbClr val="000000"/>
                        </a:solidFill>
                        <a:effectLst/>
                        <a:latin typeface="游ゴシック" panose="020B0400000000000000" pitchFamily="34" charset="-128"/>
                        <a:ea typeface="游ゴシック" panose="020B0400000000000000" pitchFamily="34" charset="-128"/>
                      </a:endParaRPr>
                    </a:p>
                  </a:txBody>
                  <a:tcPr marL="9525" marR="9525" marT="9525" marB="0" anchor="ctr"/>
                </a:tc>
                <a:extLst>
                  <a:ext uri="{0D108BD9-81ED-4DB2-BD59-A6C34878D82A}">
                    <a16:rowId xmlns:a16="http://schemas.microsoft.com/office/drawing/2014/main" val="3374717555"/>
                  </a:ext>
                </a:extLst>
              </a:tr>
              <a:tr h="246274">
                <a:tc>
                  <a:txBody>
                    <a:bodyPr/>
                    <a:lstStyle/>
                    <a:p>
                      <a:pPr algn="ctr" fontAlgn="ctr"/>
                      <a:r>
                        <a:rPr lang="en-US" sz="1600" u="none" strike="noStrike">
                          <a:effectLst/>
                        </a:rPr>
                        <a:t>F4</a:t>
                      </a:r>
                      <a:endParaRPr lang="en-US" sz="1600" b="0" i="0" u="none" strike="noStrike">
                        <a:solidFill>
                          <a:srgbClr val="000000"/>
                        </a:solidFill>
                        <a:effectLst/>
                        <a:latin typeface="游ゴシック" panose="020B0400000000000000" pitchFamily="34" charset="-128"/>
                        <a:ea typeface="游ゴシック" panose="020B0400000000000000" pitchFamily="34" charset="-128"/>
                      </a:endParaRPr>
                    </a:p>
                  </a:txBody>
                  <a:tcPr marL="9525" marR="9525" marT="9525" marB="0" anchor="ctr"/>
                </a:tc>
                <a:tc rowSpan="3">
                  <a:txBody>
                    <a:bodyPr/>
                    <a:lstStyle/>
                    <a:p>
                      <a:pPr algn="ctr" fontAlgn="ctr"/>
                      <a:r>
                        <a:rPr lang="ja-JP" altLang="en-US" sz="1600" b="0" i="0" u="none" strike="noStrike">
                          <a:effectLst/>
                          <a:ea typeface="MS UI Gothic" panose="020B0600070205080204" pitchFamily="34" charset="-128"/>
                        </a:rPr>
                        <a:t>無期限待機</a:t>
                      </a:r>
                      <a:endParaRPr lang="ja-JP" altLang="en-US" sz="1600" b="0" i="0" u="none" strike="noStrike">
                        <a:solidFill>
                          <a:srgbClr val="000000"/>
                        </a:solidFill>
                        <a:effectLst/>
                        <a:latin typeface="游ゴシック" panose="020B0400000000000000" pitchFamily="34" charset="-128"/>
                        <a:ea typeface="游ゴシック" panose="020B0400000000000000" pitchFamily="34" charset="-128"/>
                      </a:endParaRPr>
                    </a:p>
                  </a:txBody>
                  <a:tcPr marL="9525" marR="9525" marT="9525" marB="0" anchor="ctr"/>
                </a:tc>
                <a:tc gridSpan="2">
                  <a:txBody>
                    <a:bodyPr/>
                    <a:lstStyle/>
                    <a:p>
                      <a:pPr algn="ctr" fontAlgn="ctr"/>
                      <a:r>
                        <a:rPr lang="ja-JP" altLang="en-US" sz="1600" b="0" i="0" u="none" strike="noStrike">
                          <a:effectLst/>
                          <a:ea typeface="MS UI Gothic" panose="020B0600070205080204" pitchFamily="34" charset="-128"/>
                        </a:rPr>
                        <a:t>リソースが解放されない</a:t>
                      </a:r>
                      <a:endParaRPr lang="ja-JP" altLang="en-US" sz="1600" b="0" i="0" u="none" strike="noStrike">
                        <a:solidFill>
                          <a:srgbClr val="000000"/>
                        </a:solidFill>
                        <a:effectLst/>
                        <a:latin typeface="游ゴシック" panose="020B0400000000000000" pitchFamily="34" charset="-128"/>
                        <a:ea typeface="游ゴシック" panose="020B0400000000000000" pitchFamily="34" charset="-128"/>
                      </a:endParaRPr>
                    </a:p>
                  </a:txBody>
                  <a:tcPr marL="9525" marR="9525" marT="9525" marB="0" anchor="ctr"/>
                </a:tc>
                <a:tc hMerge="1">
                  <a:txBody>
                    <a:bodyPr/>
                    <a:lstStyle/>
                    <a:p>
                      <a:endParaRPr kumimoji="1" lang="ja-JP" altLang="en-US"/>
                    </a:p>
                  </a:txBody>
                  <a:tcPr/>
                </a:tc>
                <a:tc>
                  <a:txBody>
                    <a:bodyPr/>
                    <a:lstStyle/>
                    <a:p>
                      <a:pPr algn="ctr" fontAlgn="ctr"/>
                      <a:r>
                        <a:rPr lang="ja-JP" altLang="en-US" sz="1600" b="0" i="0" u="none" strike="noStrike">
                          <a:effectLst/>
                          <a:ea typeface="MS UI Gothic" panose="020B0600070205080204" pitchFamily="34" charset="-128"/>
                        </a:rPr>
                        <a:t>　</a:t>
                      </a:r>
                      <a:endParaRPr lang="ja-JP" altLang="en-US" sz="1600" b="0" i="0" u="none" strike="noStrike">
                        <a:solidFill>
                          <a:srgbClr val="000000"/>
                        </a:solidFill>
                        <a:effectLst/>
                        <a:latin typeface="游ゴシック" panose="020B0400000000000000" pitchFamily="34" charset="-128"/>
                        <a:ea typeface="游ゴシック" panose="020B0400000000000000" pitchFamily="34" charset="-128"/>
                      </a:endParaRPr>
                    </a:p>
                  </a:txBody>
                  <a:tcPr marL="9525" marR="9525" marT="9525" marB="0" anchor="ctr"/>
                </a:tc>
                <a:tc>
                  <a:txBody>
                    <a:bodyPr/>
                    <a:lstStyle/>
                    <a:p>
                      <a:pPr algn="ctr" fontAlgn="ctr"/>
                      <a:r>
                        <a:rPr lang="ja-JP" altLang="en-US" sz="1600" b="0" i="0" u="none" strike="noStrike">
                          <a:effectLst/>
                          <a:ea typeface="MS UI Gothic" panose="020B0600070205080204" pitchFamily="34" charset="-128"/>
                        </a:rPr>
                        <a:t>　</a:t>
                      </a:r>
                      <a:endParaRPr lang="ja-JP" altLang="en-US" sz="1600" b="0" i="0" u="none" strike="noStrike">
                        <a:solidFill>
                          <a:srgbClr val="000000"/>
                        </a:solidFill>
                        <a:effectLst/>
                        <a:latin typeface="游ゴシック" panose="020B0400000000000000" pitchFamily="34" charset="-128"/>
                        <a:ea typeface="游ゴシック" panose="020B0400000000000000" pitchFamily="34" charset="-128"/>
                      </a:endParaRPr>
                    </a:p>
                  </a:txBody>
                  <a:tcPr marL="9525" marR="9525" marT="9525" marB="0" anchor="ctr"/>
                </a:tc>
                <a:tc>
                  <a:txBody>
                    <a:bodyPr/>
                    <a:lstStyle/>
                    <a:p>
                      <a:pPr algn="ctr" fontAlgn="ctr"/>
                      <a:r>
                        <a:rPr lang="ja-JP" altLang="en-US" sz="1600" b="0" i="0" u="none" strike="noStrike">
                          <a:effectLst/>
                          <a:ea typeface="MS UI Gothic" panose="020B0600070205080204" pitchFamily="34" charset="-128"/>
                        </a:rPr>
                        <a:t>　</a:t>
                      </a:r>
                      <a:endParaRPr lang="ja-JP" altLang="en-US" sz="1600" b="0" i="0" u="none" strike="noStrike">
                        <a:solidFill>
                          <a:srgbClr val="000000"/>
                        </a:solidFill>
                        <a:effectLst/>
                        <a:latin typeface="游ゴシック" panose="020B0400000000000000" pitchFamily="34" charset="-128"/>
                        <a:ea typeface="游ゴシック" panose="020B0400000000000000" pitchFamily="34" charset="-128"/>
                      </a:endParaRPr>
                    </a:p>
                  </a:txBody>
                  <a:tcPr marL="9525" marR="9525" marT="9525" marB="0" anchor="ctr"/>
                </a:tc>
                <a:tc>
                  <a:txBody>
                    <a:bodyPr/>
                    <a:lstStyle/>
                    <a:p>
                      <a:pPr algn="ctr" fontAlgn="ctr"/>
                      <a:r>
                        <a:rPr lang="ja-JP" altLang="en-US" sz="1600" b="0" i="0" u="none" strike="noStrike">
                          <a:effectLst/>
                          <a:ea typeface="MS UI Gothic" panose="020B0600070205080204" pitchFamily="34" charset="-128"/>
                        </a:rPr>
                        <a:t>　</a:t>
                      </a:r>
                      <a:endParaRPr lang="ja-JP" altLang="en-US" sz="1600" b="0" i="0" u="none" strike="noStrike">
                        <a:solidFill>
                          <a:srgbClr val="000000"/>
                        </a:solidFill>
                        <a:effectLst/>
                        <a:latin typeface="游ゴシック" panose="020B0400000000000000" pitchFamily="34" charset="-128"/>
                        <a:ea typeface="游ゴシック" panose="020B0400000000000000" pitchFamily="34" charset="-128"/>
                      </a:endParaRPr>
                    </a:p>
                  </a:txBody>
                  <a:tcPr marL="9525" marR="9525" marT="9525" marB="0" anchor="ctr"/>
                </a:tc>
                <a:tc>
                  <a:txBody>
                    <a:bodyPr/>
                    <a:lstStyle/>
                    <a:p>
                      <a:pPr algn="ctr" fontAlgn="ctr"/>
                      <a:r>
                        <a:rPr lang="ja-JP" altLang="en-US" sz="1600" b="0" i="0" u="none" strike="noStrike">
                          <a:effectLst/>
                          <a:ea typeface="MS UI Gothic" panose="020B0600070205080204" pitchFamily="34" charset="-128"/>
                        </a:rPr>
                        <a:t>○</a:t>
                      </a:r>
                      <a:endParaRPr lang="ja-JP" altLang="en-US" sz="1600" b="0" i="0" u="none" strike="noStrike">
                        <a:solidFill>
                          <a:srgbClr val="000000"/>
                        </a:solidFill>
                        <a:effectLst/>
                        <a:latin typeface="游ゴシック" panose="020B0400000000000000" pitchFamily="34" charset="-128"/>
                        <a:ea typeface="游ゴシック" panose="020B0400000000000000" pitchFamily="34" charset="-128"/>
                      </a:endParaRPr>
                    </a:p>
                  </a:txBody>
                  <a:tcPr marL="9525" marR="9525" marT="9525" marB="0" anchor="ctr"/>
                </a:tc>
                <a:tc>
                  <a:txBody>
                    <a:bodyPr/>
                    <a:lstStyle/>
                    <a:p>
                      <a:pPr algn="ctr" fontAlgn="ctr"/>
                      <a:r>
                        <a:rPr lang="ja-JP" altLang="en-US" sz="1600" b="0" i="0" u="none" strike="noStrike">
                          <a:effectLst/>
                          <a:ea typeface="MS UI Gothic" panose="020B0600070205080204" pitchFamily="34" charset="-128"/>
                        </a:rPr>
                        <a:t>　</a:t>
                      </a:r>
                      <a:endParaRPr lang="ja-JP" altLang="en-US" sz="1600" b="0" i="0" u="none" strike="noStrike">
                        <a:solidFill>
                          <a:srgbClr val="000000"/>
                        </a:solidFill>
                        <a:effectLst/>
                        <a:latin typeface="游ゴシック" panose="020B0400000000000000" pitchFamily="34" charset="-128"/>
                        <a:ea typeface="游ゴシック" panose="020B0400000000000000" pitchFamily="34" charset="-128"/>
                      </a:endParaRPr>
                    </a:p>
                  </a:txBody>
                  <a:tcPr marL="9525" marR="9525" marT="9525" marB="0" anchor="ctr"/>
                </a:tc>
                <a:tc>
                  <a:txBody>
                    <a:bodyPr/>
                    <a:lstStyle/>
                    <a:p>
                      <a:pPr algn="ctr" fontAlgn="ctr"/>
                      <a:r>
                        <a:rPr lang="ja-JP" altLang="en-US" sz="1600" b="0" i="0" u="none" strike="noStrike">
                          <a:effectLst/>
                          <a:ea typeface="MS UI Gothic" panose="020B0600070205080204" pitchFamily="34" charset="-128"/>
                        </a:rPr>
                        <a:t>　</a:t>
                      </a:r>
                      <a:endParaRPr lang="ja-JP" altLang="en-US" sz="1600" b="0" i="0" u="none" strike="noStrike">
                        <a:solidFill>
                          <a:srgbClr val="000000"/>
                        </a:solidFill>
                        <a:effectLst/>
                        <a:latin typeface="游ゴシック" panose="020B0400000000000000" pitchFamily="34" charset="-128"/>
                        <a:ea typeface="游ゴシック" panose="020B0400000000000000" pitchFamily="34" charset="-128"/>
                      </a:endParaRPr>
                    </a:p>
                  </a:txBody>
                  <a:tcPr marL="9525" marR="9525" marT="9525" marB="0" anchor="ctr"/>
                </a:tc>
                <a:tc>
                  <a:txBody>
                    <a:bodyPr/>
                    <a:lstStyle/>
                    <a:p>
                      <a:pPr algn="ctr" fontAlgn="ctr"/>
                      <a:r>
                        <a:rPr lang="ja-JP" altLang="en-US" sz="1600" b="0" i="0" u="none" strike="noStrike">
                          <a:effectLst/>
                          <a:ea typeface="MS UI Gothic" panose="020B0600070205080204" pitchFamily="34" charset="-128"/>
                        </a:rPr>
                        <a:t>　</a:t>
                      </a:r>
                      <a:endParaRPr lang="ja-JP" altLang="en-US" sz="1600" b="0" i="0" u="none" strike="noStrike">
                        <a:solidFill>
                          <a:srgbClr val="000000"/>
                        </a:solidFill>
                        <a:effectLst/>
                        <a:latin typeface="游ゴシック" panose="020B0400000000000000" pitchFamily="34" charset="-128"/>
                        <a:ea typeface="游ゴシック" panose="020B0400000000000000" pitchFamily="34" charset="-128"/>
                      </a:endParaRPr>
                    </a:p>
                  </a:txBody>
                  <a:tcPr marL="9525" marR="9525" marT="9525" marB="0" anchor="ctr"/>
                </a:tc>
                <a:extLst>
                  <a:ext uri="{0D108BD9-81ED-4DB2-BD59-A6C34878D82A}">
                    <a16:rowId xmlns:a16="http://schemas.microsoft.com/office/drawing/2014/main" val="2674709853"/>
                  </a:ext>
                </a:extLst>
              </a:tr>
              <a:tr h="246274">
                <a:tc>
                  <a:txBody>
                    <a:bodyPr/>
                    <a:lstStyle/>
                    <a:p>
                      <a:pPr algn="ctr" fontAlgn="ctr"/>
                      <a:r>
                        <a:rPr lang="en-US" sz="1600" u="none" strike="noStrike">
                          <a:effectLst/>
                        </a:rPr>
                        <a:t>F5</a:t>
                      </a:r>
                      <a:endParaRPr lang="en-US" sz="1600" b="0" i="0" u="none" strike="noStrike">
                        <a:solidFill>
                          <a:srgbClr val="000000"/>
                        </a:solidFill>
                        <a:effectLst/>
                        <a:latin typeface="游ゴシック" panose="020B0400000000000000" pitchFamily="34" charset="-128"/>
                        <a:ea typeface="游ゴシック" panose="020B0400000000000000" pitchFamily="34" charset="-128"/>
                      </a:endParaRPr>
                    </a:p>
                  </a:txBody>
                  <a:tcPr marL="9525" marR="9525" marT="9525" marB="0" anchor="ctr"/>
                </a:tc>
                <a:tc vMerge="1">
                  <a:txBody>
                    <a:bodyPr/>
                    <a:lstStyle/>
                    <a:p>
                      <a:endParaRPr kumimoji="1" lang="ja-JP" altLang="en-US"/>
                    </a:p>
                  </a:txBody>
                  <a:tcPr/>
                </a:tc>
                <a:tc rowSpan="2">
                  <a:txBody>
                    <a:bodyPr/>
                    <a:lstStyle/>
                    <a:p>
                      <a:pPr algn="ctr" fontAlgn="ctr"/>
                      <a:r>
                        <a:rPr lang="ja-JP" altLang="en-US" sz="1600" b="0" i="0" u="none" strike="noStrike">
                          <a:effectLst/>
                          <a:ea typeface="MS UI Gothic" panose="020B0600070205080204" pitchFamily="34" charset="-128"/>
                        </a:rPr>
                        <a:t>リソースを</a:t>
                      </a:r>
                      <a:br>
                        <a:rPr lang="en-US" altLang="ja-JP" sz="1600" u="none" strike="noStrike" dirty="0">
                          <a:effectLst/>
                        </a:rPr>
                      </a:br>
                      <a:r>
                        <a:rPr lang="ja-JP" altLang="en-US" sz="1600" u="none" strike="noStrike">
                          <a:effectLst/>
                        </a:rPr>
                        <a:t>徐々に解放</a:t>
                      </a:r>
                      <a:endParaRPr lang="ja-JP" altLang="en-US" sz="1600" b="0" i="0" u="none" strike="noStrike">
                        <a:solidFill>
                          <a:srgbClr val="000000"/>
                        </a:solidFill>
                        <a:effectLst/>
                        <a:latin typeface="游ゴシック" panose="020B0400000000000000" pitchFamily="34" charset="-128"/>
                        <a:ea typeface="游ゴシック" panose="020B0400000000000000" pitchFamily="34" charset="-128"/>
                      </a:endParaRPr>
                    </a:p>
                  </a:txBody>
                  <a:tcPr marL="9525" marR="9525" marT="9525" marB="0" anchor="ctr"/>
                </a:tc>
                <a:tc>
                  <a:txBody>
                    <a:bodyPr/>
                    <a:lstStyle/>
                    <a:p>
                      <a:pPr algn="ctr" fontAlgn="ctr"/>
                      <a:r>
                        <a:rPr lang="ja-JP" altLang="en-US" sz="1600" b="0" i="0" u="none" strike="noStrike">
                          <a:effectLst/>
                          <a:ea typeface="MS UI Gothic" panose="020B0600070205080204" pitchFamily="34" charset="-128"/>
                        </a:rPr>
                        <a:t>ロックを保持＆スリープ</a:t>
                      </a:r>
                      <a:endParaRPr lang="ja-JP" altLang="en-US" sz="1600" b="0" i="0" u="none" strike="noStrike">
                        <a:solidFill>
                          <a:srgbClr val="000000"/>
                        </a:solidFill>
                        <a:effectLst/>
                        <a:latin typeface="游ゴシック" panose="020B0400000000000000" pitchFamily="34" charset="-128"/>
                        <a:ea typeface="游ゴシック" panose="020B0400000000000000" pitchFamily="34" charset="-128"/>
                      </a:endParaRPr>
                    </a:p>
                  </a:txBody>
                  <a:tcPr marL="9525" marR="9525" marT="9525" marB="0" anchor="ctr"/>
                </a:tc>
                <a:tc>
                  <a:txBody>
                    <a:bodyPr/>
                    <a:lstStyle/>
                    <a:p>
                      <a:pPr algn="ctr" fontAlgn="ctr"/>
                      <a:r>
                        <a:rPr lang="ja-JP" altLang="en-US" sz="1600" b="0" i="0" u="none" strike="noStrike">
                          <a:effectLst/>
                          <a:ea typeface="MS UI Gothic" panose="020B0600070205080204" pitchFamily="34" charset="-128"/>
                        </a:rPr>
                        <a:t>○</a:t>
                      </a:r>
                      <a:endParaRPr lang="ja-JP" altLang="en-US" sz="1600" b="0" i="0" u="none" strike="noStrike">
                        <a:solidFill>
                          <a:srgbClr val="000000"/>
                        </a:solidFill>
                        <a:effectLst/>
                        <a:latin typeface="游ゴシック" panose="020B0400000000000000" pitchFamily="34" charset="-128"/>
                        <a:ea typeface="游ゴシック" panose="020B0400000000000000" pitchFamily="34" charset="-128"/>
                      </a:endParaRPr>
                    </a:p>
                  </a:txBody>
                  <a:tcPr marL="9525" marR="9525" marT="9525" marB="0" anchor="ctr"/>
                </a:tc>
                <a:tc>
                  <a:txBody>
                    <a:bodyPr/>
                    <a:lstStyle/>
                    <a:p>
                      <a:pPr algn="ctr" fontAlgn="ctr"/>
                      <a:r>
                        <a:rPr lang="ja-JP" altLang="en-US" sz="1600" b="0" i="0" u="none" strike="noStrike">
                          <a:effectLst/>
                          <a:ea typeface="MS UI Gothic" panose="020B0600070205080204" pitchFamily="34" charset="-128"/>
                        </a:rPr>
                        <a:t>○</a:t>
                      </a:r>
                      <a:endParaRPr lang="ja-JP" altLang="en-US" sz="1600" b="0" i="0" u="none" strike="noStrike">
                        <a:solidFill>
                          <a:srgbClr val="000000"/>
                        </a:solidFill>
                        <a:effectLst/>
                        <a:latin typeface="游ゴシック" panose="020B0400000000000000" pitchFamily="34" charset="-128"/>
                        <a:ea typeface="游ゴシック" panose="020B0400000000000000" pitchFamily="34" charset="-128"/>
                      </a:endParaRPr>
                    </a:p>
                  </a:txBody>
                  <a:tcPr marL="9525" marR="9525" marT="9525" marB="0" anchor="ctr"/>
                </a:tc>
                <a:tc>
                  <a:txBody>
                    <a:bodyPr/>
                    <a:lstStyle/>
                    <a:p>
                      <a:pPr algn="ctr" fontAlgn="ctr"/>
                      <a:r>
                        <a:rPr lang="ja-JP" altLang="en-US" sz="1600" b="0" i="0" u="none" strike="noStrike">
                          <a:effectLst/>
                          <a:ea typeface="MS UI Gothic" panose="020B0600070205080204" pitchFamily="34" charset="-128"/>
                        </a:rPr>
                        <a:t>　</a:t>
                      </a:r>
                      <a:endParaRPr lang="ja-JP" altLang="en-US" sz="1600" b="0" i="0" u="none" strike="noStrike">
                        <a:solidFill>
                          <a:srgbClr val="000000"/>
                        </a:solidFill>
                        <a:effectLst/>
                        <a:latin typeface="游ゴシック" panose="020B0400000000000000" pitchFamily="34" charset="-128"/>
                        <a:ea typeface="游ゴシック" panose="020B0400000000000000" pitchFamily="34" charset="-128"/>
                      </a:endParaRPr>
                    </a:p>
                  </a:txBody>
                  <a:tcPr marL="9525" marR="9525" marT="9525" marB="0" anchor="ctr"/>
                </a:tc>
                <a:tc>
                  <a:txBody>
                    <a:bodyPr/>
                    <a:lstStyle/>
                    <a:p>
                      <a:pPr algn="ctr" fontAlgn="ctr"/>
                      <a:r>
                        <a:rPr lang="ja-JP" altLang="en-US" sz="1600" b="0" i="0" u="none" strike="noStrike">
                          <a:effectLst/>
                          <a:ea typeface="MS UI Gothic" panose="020B0600070205080204" pitchFamily="34" charset="-128"/>
                        </a:rPr>
                        <a:t>○</a:t>
                      </a:r>
                      <a:endParaRPr lang="ja-JP" altLang="en-US" sz="1600" b="0" i="0" u="none" strike="noStrike">
                        <a:solidFill>
                          <a:srgbClr val="000000"/>
                        </a:solidFill>
                        <a:effectLst/>
                        <a:latin typeface="游ゴシック" panose="020B0400000000000000" pitchFamily="34" charset="-128"/>
                        <a:ea typeface="游ゴシック" panose="020B0400000000000000" pitchFamily="34" charset="-128"/>
                      </a:endParaRPr>
                    </a:p>
                  </a:txBody>
                  <a:tcPr marL="9525" marR="9525" marT="9525" marB="0" anchor="ctr"/>
                </a:tc>
                <a:tc>
                  <a:txBody>
                    <a:bodyPr/>
                    <a:lstStyle/>
                    <a:p>
                      <a:pPr algn="ctr" fontAlgn="ctr"/>
                      <a:r>
                        <a:rPr lang="ja-JP" altLang="en-US" sz="1600" b="0" i="0" u="none" strike="noStrike">
                          <a:effectLst/>
                          <a:ea typeface="MS UI Gothic" panose="020B0600070205080204" pitchFamily="34" charset="-128"/>
                        </a:rPr>
                        <a:t>　</a:t>
                      </a:r>
                      <a:endParaRPr lang="ja-JP" altLang="en-US" sz="1600" b="0" i="0" u="none" strike="noStrike">
                        <a:solidFill>
                          <a:srgbClr val="000000"/>
                        </a:solidFill>
                        <a:effectLst/>
                        <a:latin typeface="游ゴシック" panose="020B0400000000000000" pitchFamily="34" charset="-128"/>
                        <a:ea typeface="游ゴシック" panose="020B0400000000000000" pitchFamily="34" charset="-128"/>
                      </a:endParaRPr>
                    </a:p>
                  </a:txBody>
                  <a:tcPr marL="9525" marR="9525" marT="9525" marB="0" anchor="ctr"/>
                </a:tc>
                <a:tc>
                  <a:txBody>
                    <a:bodyPr/>
                    <a:lstStyle/>
                    <a:p>
                      <a:pPr algn="ctr" fontAlgn="ctr"/>
                      <a:r>
                        <a:rPr lang="ja-JP" altLang="en-US" sz="1600" b="0" i="0" u="none" strike="noStrike">
                          <a:effectLst/>
                          <a:ea typeface="MS UI Gothic" panose="020B0600070205080204" pitchFamily="34" charset="-128"/>
                        </a:rPr>
                        <a:t>　</a:t>
                      </a:r>
                      <a:endParaRPr lang="ja-JP" altLang="en-US" sz="1600" b="0" i="0" u="none" strike="noStrike">
                        <a:solidFill>
                          <a:srgbClr val="000000"/>
                        </a:solidFill>
                        <a:effectLst/>
                        <a:latin typeface="游ゴシック" panose="020B0400000000000000" pitchFamily="34" charset="-128"/>
                        <a:ea typeface="游ゴシック" panose="020B0400000000000000" pitchFamily="34" charset="-128"/>
                      </a:endParaRPr>
                    </a:p>
                  </a:txBody>
                  <a:tcPr marL="9525" marR="9525" marT="9525" marB="0" anchor="ctr"/>
                </a:tc>
                <a:tc>
                  <a:txBody>
                    <a:bodyPr/>
                    <a:lstStyle/>
                    <a:p>
                      <a:pPr algn="ctr" fontAlgn="ctr"/>
                      <a:r>
                        <a:rPr lang="ja-JP" altLang="en-US" sz="1600" b="0" i="0" u="none" strike="noStrike">
                          <a:effectLst/>
                          <a:ea typeface="MS UI Gothic" panose="020B0600070205080204" pitchFamily="34" charset="-128"/>
                        </a:rPr>
                        <a:t>　</a:t>
                      </a:r>
                      <a:endParaRPr lang="ja-JP" altLang="en-US" sz="1600" b="0" i="0" u="none" strike="noStrike">
                        <a:solidFill>
                          <a:srgbClr val="000000"/>
                        </a:solidFill>
                        <a:effectLst/>
                        <a:latin typeface="游ゴシック" panose="020B0400000000000000" pitchFamily="34" charset="-128"/>
                        <a:ea typeface="游ゴシック" panose="020B0400000000000000" pitchFamily="34" charset="-128"/>
                      </a:endParaRPr>
                    </a:p>
                  </a:txBody>
                  <a:tcPr marL="9525" marR="9525" marT="9525" marB="0" anchor="ctr"/>
                </a:tc>
                <a:tc>
                  <a:txBody>
                    <a:bodyPr/>
                    <a:lstStyle/>
                    <a:p>
                      <a:pPr algn="ctr" fontAlgn="ctr"/>
                      <a:r>
                        <a:rPr lang="ja-JP" altLang="en-US" sz="1600" b="0" i="0" u="none" strike="noStrike">
                          <a:effectLst/>
                          <a:ea typeface="MS UI Gothic" panose="020B0600070205080204" pitchFamily="34" charset="-128"/>
                        </a:rPr>
                        <a:t>　</a:t>
                      </a:r>
                      <a:endParaRPr lang="ja-JP" altLang="en-US" sz="1600" b="0" i="0" u="none" strike="noStrike">
                        <a:solidFill>
                          <a:srgbClr val="000000"/>
                        </a:solidFill>
                        <a:effectLst/>
                        <a:latin typeface="游ゴシック" panose="020B0400000000000000" pitchFamily="34" charset="-128"/>
                        <a:ea typeface="游ゴシック" panose="020B0400000000000000" pitchFamily="34" charset="-128"/>
                      </a:endParaRPr>
                    </a:p>
                  </a:txBody>
                  <a:tcPr marL="9525" marR="9525" marT="9525" marB="0" anchor="ctr"/>
                </a:tc>
                <a:extLst>
                  <a:ext uri="{0D108BD9-81ED-4DB2-BD59-A6C34878D82A}">
                    <a16:rowId xmlns:a16="http://schemas.microsoft.com/office/drawing/2014/main" val="919402095"/>
                  </a:ext>
                </a:extLst>
              </a:tr>
              <a:tr h="246274">
                <a:tc>
                  <a:txBody>
                    <a:bodyPr/>
                    <a:lstStyle/>
                    <a:p>
                      <a:pPr algn="ctr" fontAlgn="ctr"/>
                      <a:r>
                        <a:rPr lang="en-US" sz="1600" u="none" strike="noStrike">
                          <a:effectLst/>
                        </a:rPr>
                        <a:t>F6</a:t>
                      </a:r>
                      <a:endParaRPr lang="en-US" sz="1600" b="0" i="0" u="none" strike="noStrike">
                        <a:solidFill>
                          <a:srgbClr val="000000"/>
                        </a:solidFill>
                        <a:effectLst/>
                        <a:latin typeface="游ゴシック" panose="020B0400000000000000" pitchFamily="34" charset="-128"/>
                        <a:ea typeface="游ゴシック" panose="020B0400000000000000" pitchFamily="34" charset="-128"/>
                      </a:endParaRPr>
                    </a:p>
                  </a:txBody>
                  <a:tcPr marL="9525" marR="9525" marT="9525" marB="0" anchor="ctr"/>
                </a:tc>
                <a:tc vMerge="1">
                  <a:txBody>
                    <a:bodyPr/>
                    <a:lstStyle/>
                    <a:p>
                      <a:endParaRPr kumimoji="1" lang="ja-JP" altLang="en-US"/>
                    </a:p>
                  </a:txBody>
                  <a:tcPr/>
                </a:tc>
                <a:tc vMerge="1">
                  <a:txBody>
                    <a:bodyPr/>
                    <a:lstStyle/>
                    <a:p>
                      <a:endParaRPr kumimoji="1" lang="ja-JP" altLang="en-US"/>
                    </a:p>
                  </a:txBody>
                  <a:tcPr/>
                </a:tc>
                <a:tc>
                  <a:txBody>
                    <a:bodyPr/>
                    <a:lstStyle/>
                    <a:p>
                      <a:pPr algn="ctr"/>
                      <a:r>
                        <a:rPr lang="ja-JP" altLang="en-US" sz="1600" b="0" i="0" u="none" strike="noStrike">
                          <a:effectLst/>
                          <a:ea typeface="MS UI Gothic" panose="020B0600070205080204" pitchFamily="34" charset="-128"/>
                        </a:rPr>
                        <a:t>異常なリソース消費</a:t>
                      </a:r>
                      <a:endParaRPr kumimoji="1" lang="ja-JP" altLang="en-US"/>
                    </a:p>
                  </a:txBody>
                  <a:tcPr marL="9525" marR="9525" marT="9525" marB="0" anchor="ctr"/>
                </a:tc>
                <a:tc>
                  <a:txBody>
                    <a:bodyPr/>
                    <a:lstStyle/>
                    <a:p>
                      <a:pPr algn="ctr" fontAlgn="ctr"/>
                      <a:r>
                        <a:rPr lang="ja-JP" altLang="en-US" sz="1600" b="0" i="0" u="none" strike="noStrike">
                          <a:effectLst/>
                          <a:ea typeface="MS UI Gothic" panose="020B0600070205080204" pitchFamily="34" charset="-128"/>
                        </a:rPr>
                        <a:t>　</a:t>
                      </a:r>
                      <a:endParaRPr lang="ja-JP" altLang="en-US" sz="1600" b="0" i="0" u="none" strike="noStrike">
                        <a:solidFill>
                          <a:srgbClr val="000000"/>
                        </a:solidFill>
                        <a:effectLst/>
                        <a:latin typeface="游ゴシック" panose="020B0400000000000000" pitchFamily="34" charset="-128"/>
                        <a:ea typeface="游ゴシック" panose="020B0400000000000000" pitchFamily="34" charset="-128"/>
                      </a:endParaRPr>
                    </a:p>
                  </a:txBody>
                  <a:tcPr marL="9525" marR="9525" marT="9525" marB="0" anchor="ctr"/>
                </a:tc>
                <a:tc>
                  <a:txBody>
                    <a:bodyPr/>
                    <a:lstStyle/>
                    <a:p>
                      <a:pPr algn="ctr" fontAlgn="ctr"/>
                      <a:r>
                        <a:rPr lang="ja-JP" altLang="en-US" sz="1600" b="0" i="0" u="none" strike="noStrike">
                          <a:effectLst/>
                          <a:ea typeface="MS UI Gothic" panose="020B0600070205080204" pitchFamily="34" charset="-128"/>
                        </a:rPr>
                        <a:t>　</a:t>
                      </a:r>
                      <a:endParaRPr lang="ja-JP" altLang="en-US" sz="1600" b="0" i="0" u="none" strike="noStrike">
                        <a:solidFill>
                          <a:srgbClr val="000000"/>
                        </a:solidFill>
                        <a:effectLst/>
                        <a:latin typeface="游ゴシック" panose="020B0400000000000000" pitchFamily="34" charset="-128"/>
                        <a:ea typeface="游ゴシック" panose="020B0400000000000000" pitchFamily="34" charset="-128"/>
                      </a:endParaRPr>
                    </a:p>
                  </a:txBody>
                  <a:tcPr marL="9525" marR="9525" marT="9525" marB="0" anchor="ctr"/>
                </a:tc>
                <a:tc>
                  <a:txBody>
                    <a:bodyPr/>
                    <a:lstStyle/>
                    <a:p>
                      <a:pPr algn="ctr" fontAlgn="ctr"/>
                      <a:r>
                        <a:rPr lang="ja-JP" altLang="en-US" sz="1600" b="0" i="0" u="none" strike="noStrike">
                          <a:effectLst/>
                          <a:ea typeface="MS UI Gothic" panose="020B0600070205080204" pitchFamily="34" charset="-128"/>
                        </a:rPr>
                        <a:t>　</a:t>
                      </a:r>
                      <a:endParaRPr lang="ja-JP" altLang="en-US" sz="1600" b="0" i="0" u="none" strike="noStrike">
                        <a:solidFill>
                          <a:srgbClr val="000000"/>
                        </a:solidFill>
                        <a:effectLst/>
                        <a:latin typeface="游ゴシック" panose="020B0400000000000000" pitchFamily="34" charset="-128"/>
                        <a:ea typeface="游ゴシック" panose="020B0400000000000000" pitchFamily="34" charset="-128"/>
                      </a:endParaRPr>
                    </a:p>
                  </a:txBody>
                  <a:tcPr marL="9525" marR="9525" marT="9525" marB="0" anchor="ctr"/>
                </a:tc>
                <a:tc>
                  <a:txBody>
                    <a:bodyPr/>
                    <a:lstStyle/>
                    <a:p>
                      <a:pPr algn="ctr" fontAlgn="ctr"/>
                      <a:r>
                        <a:rPr lang="ja-JP" altLang="en-US" sz="1600" b="0" i="0" u="none" strike="noStrike">
                          <a:effectLst/>
                          <a:ea typeface="MS UI Gothic" panose="020B0600070205080204" pitchFamily="34" charset="-128"/>
                        </a:rPr>
                        <a:t>　</a:t>
                      </a:r>
                      <a:endParaRPr lang="ja-JP" altLang="en-US" sz="1600" b="0" i="0" u="none" strike="noStrike">
                        <a:solidFill>
                          <a:srgbClr val="000000"/>
                        </a:solidFill>
                        <a:effectLst/>
                        <a:latin typeface="游ゴシック" panose="020B0400000000000000" pitchFamily="34" charset="-128"/>
                        <a:ea typeface="游ゴシック" panose="020B0400000000000000" pitchFamily="34" charset="-128"/>
                      </a:endParaRPr>
                    </a:p>
                  </a:txBody>
                  <a:tcPr marL="9525" marR="9525" marT="9525" marB="0" anchor="ctr"/>
                </a:tc>
                <a:tc>
                  <a:txBody>
                    <a:bodyPr/>
                    <a:lstStyle/>
                    <a:p>
                      <a:pPr algn="ctr" fontAlgn="ctr"/>
                      <a:r>
                        <a:rPr lang="ja-JP" altLang="en-US" sz="1600" b="0" i="0" u="none" strike="noStrike">
                          <a:effectLst/>
                          <a:ea typeface="MS UI Gothic" panose="020B0600070205080204" pitchFamily="34" charset="-128"/>
                        </a:rPr>
                        <a:t>　</a:t>
                      </a:r>
                      <a:endParaRPr lang="ja-JP" altLang="en-US" sz="1600" b="0" i="0" u="none" strike="noStrike">
                        <a:solidFill>
                          <a:srgbClr val="000000"/>
                        </a:solidFill>
                        <a:effectLst/>
                        <a:latin typeface="游ゴシック" panose="020B0400000000000000" pitchFamily="34" charset="-128"/>
                        <a:ea typeface="游ゴシック" panose="020B0400000000000000" pitchFamily="34" charset="-128"/>
                      </a:endParaRPr>
                    </a:p>
                  </a:txBody>
                  <a:tcPr marL="9525" marR="9525" marT="9525" marB="0" anchor="ctr"/>
                </a:tc>
                <a:tc>
                  <a:txBody>
                    <a:bodyPr/>
                    <a:lstStyle/>
                    <a:p>
                      <a:pPr algn="ctr" fontAlgn="ctr"/>
                      <a:r>
                        <a:rPr lang="ja-JP" altLang="en-US" sz="1600" b="0" i="0" u="none" strike="noStrike">
                          <a:effectLst/>
                          <a:ea typeface="MS UI Gothic" panose="020B0600070205080204" pitchFamily="34" charset="-128"/>
                        </a:rPr>
                        <a:t>○</a:t>
                      </a:r>
                      <a:endParaRPr lang="ja-JP" altLang="en-US" sz="1600" b="0" i="0" u="none" strike="noStrike">
                        <a:solidFill>
                          <a:srgbClr val="000000"/>
                        </a:solidFill>
                        <a:effectLst/>
                        <a:latin typeface="游ゴシック" panose="020B0400000000000000" pitchFamily="34" charset="-128"/>
                        <a:ea typeface="游ゴシック" panose="020B0400000000000000" pitchFamily="34" charset="-128"/>
                      </a:endParaRPr>
                    </a:p>
                  </a:txBody>
                  <a:tcPr marL="9525" marR="9525" marT="9525" marB="0" anchor="ctr"/>
                </a:tc>
                <a:tc>
                  <a:txBody>
                    <a:bodyPr/>
                    <a:lstStyle/>
                    <a:p>
                      <a:pPr algn="ctr" fontAlgn="ctr"/>
                      <a:r>
                        <a:rPr lang="ja-JP" altLang="en-US" sz="1600" b="0" i="0" u="none" strike="noStrike">
                          <a:effectLst/>
                          <a:ea typeface="MS UI Gothic" panose="020B0600070205080204" pitchFamily="34" charset="-128"/>
                        </a:rPr>
                        <a:t>○</a:t>
                      </a:r>
                      <a:endParaRPr lang="ja-JP" altLang="en-US" sz="1600" b="0" i="0" u="none" strike="noStrike">
                        <a:solidFill>
                          <a:srgbClr val="000000"/>
                        </a:solidFill>
                        <a:effectLst/>
                        <a:latin typeface="游ゴシック" panose="020B0400000000000000" pitchFamily="34" charset="-128"/>
                        <a:ea typeface="游ゴシック" panose="020B0400000000000000" pitchFamily="34" charset="-128"/>
                      </a:endParaRPr>
                    </a:p>
                  </a:txBody>
                  <a:tcPr marL="9525" marR="9525" marT="9525" marB="0" anchor="ctr"/>
                </a:tc>
                <a:tc>
                  <a:txBody>
                    <a:bodyPr/>
                    <a:lstStyle/>
                    <a:p>
                      <a:pPr algn="ctr" fontAlgn="ctr"/>
                      <a:r>
                        <a:rPr lang="ja-JP" altLang="en-US" sz="1600" b="0" i="0" u="none" strike="noStrike">
                          <a:effectLst/>
                          <a:ea typeface="MS UI Gothic" panose="020B0600070205080204" pitchFamily="34" charset="-128"/>
                        </a:rPr>
                        <a:t>　</a:t>
                      </a:r>
                      <a:endParaRPr lang="ja-JP" altLang="en-US" sz="1600" b="0" i="0" u="none" strike="noStrike">
                        <a:solidFill>
                          <a:srgbClr val="000000"/>
                        </a:solidFill>
                        <a:effectLst/>
                        <a:latin typeface="游ゴシック" panose="020B0400000000000000" pitchFamily="34" charset="-128"/>
                        <a:ea typeface="游ゴシック" panose="020B0400000000000000" pitchFamily="34" charset="-128"/>
                      </a:endParaRPr>
                    </a:p>
                  </a:txBody>
                  <a:tcPr marL="9525" marR="9525" marT="9525" marB="0" anchor="ctr"/>
                </a:tc>
                <a:extLst>
                  <a:ext uri="{0D108BD9-81ED-4DB2-BD59-A6C34878D82A}">
                    <a16:rowId xmlns:a16="http://schemas.microsoft.com/office/drawing/2014/main" val="77468014"/>
                  </a:ext>
                </a:extLst>
              </a:tr>
              <a:tr h="246274">
                <a:tc>
                  <a:txBody>
                    <a:bodyPr/>
                    <a:lstStyle/>
                    <a:p>
                      <a:pPr algn="ctr" fontAlgn="ctr"/>
                      <a:r>
                        <a:rPr lang="en-US" sz="1600" u="none" strike="noStrike">
                          <a:effectLst/>
                        </a:rPr>
                        <a:t>F7</a:t>
                      </a:r>
                      <a:endParaRPr lang="en-US" sz="1600" b="0" i="0" u="none" strike="noStrike">
                        <a:solidFill>
                          <a:srgbClr val="000000"/>
                        </a:solidFill>
                        <a:effectLst/>
                        <a:latin typeface="游ゴシック" panose="020B0400000000000000" pitchFamily="34" charset="-128"/>
                        <a:ea typeface="游ゴシック" panose="020B0400000000000000" pitchFamily="34" charset="-128"/>
                      </a:endParaRPr>
                    </a:p>
                  </a:txBody>
                  <a:tcPr marL="9525" marR="9525" marT="9525" marB="0" anchor="ctr"/>
                </a:tc>
                <a:tc gridSpan="3">
                  <a:txBody>
                    <a:bodyPr/>
                    <a:lstStyle/>
                    <a:p>
                      <a:pPr algn="ctr" fontAlgn="ctr"/>
                      <a:r>
                        <a:rPr lang="ja-JP" altLang="en-US" sz="1600" b="0" i="0" u="none" strike="noStrike">
                          <a:effectLst/>
                          <a:ea typeface="MS UI Gothic" panose="020B0600070205080204" pitchFamily="34" charset="-128"/>
                        </a:rPr>
                        <a:t>カーネルパニック</a:t>
                      </a:r>
                      <a:endParaRPr lang="ja-JP" altLang="en-US" sz="1600" b="0" i="0" u="none" strike="noStrike">
                        <a:solidFill>
                          <a:srgbClr val="000000"/>
                        </a:solidFill>
                        <a:effectLst/>
                        <a:latin typeface="游ゴシック" panose="020B0400000000000000" pitchFamily="34" charset="-128"/>
                        <a:ea typeface="游ゴシック" panose="020B0400000000000000" pitchFamily="34" charset="-128"/>
                      </a:endParaRPr>
                    </a:p>
                  </a:txBody>
                  <a:tcPr marL="9525" marR="9525" marT="9525" marB="0" anchor="ctr"/>
                </a:tc>
                <a:tc hMerge="1">
                  <a:txBody>
                    <a:bodyPr/>
                    <a:lstStyle/>
                    <a:p>
                      <a:endParaRPr kumimoji="1" lang="ja-JP" altLang="en-US"/>
                    </a:p>
                  </a:txBody>
                  <a:tcPr/>
                </a:tc>
                <a:tc hMerge="1">
                  <a:txBody>
                    <a:bodyPr/>
                    <a:lstStyle/>
                    <a:p>
                      <a:endParaRPr kumimoji="1" lang="ja-JP" altLang="en-US"/>
                    </a:p>
                  </a:txBody>
                  <a:tcPr/>
                </a:tc>
                <a:tc>
                  <a:txBody>
                    <a:bodyPr/>
                    <a:lstStyle/>
                    <a:p>
                      <a:pPr algn="ctr" fontAlgn="ctr"/>
                      <a:r>
                        <a:rPr lang="ja-JP" altLang="en-US" sz="1600" b="0" i="0" u="none" strike="noStrike">
                          <a:effectLst/>
                          <a:ea typeface="MS UI Gothic" panose="020B0600070205080204" pitchFamily="34" charset="-128"/>
                        </a:rPr>
                        <a:t>　</a:t>
                      </a:r>
                      <a:endParaRPr lang="ja-JP" altLang="en-US" sz="1600" b="0" i="0" u="none" strike="noStrike">
                        <a:solidFill>
                          <a:srgbClr val="000000"/>
                        </a:solidFill>
                        <a:effectLst/>
                        <a:latin typeface="游ゴシック" panose="020B0400000000000000" pitchFamily="34" charset="-128"/>
                        <a:ea typeface="游ゴシック" panose="020B0400000000000000" pitchFamily="34" charset="-128"/>
                      </a:endParaRPr>
                    </a:p>
                  </a:txBody>
                  <a:tcPr marL="9525" marR="9525" marT="9525" marB="0" anchor="ctr"/>
                </a:tc>
                <a:tc>
                  <a:txBody>
                    <a:bodyPr/>
                    <a:lstStyle/>
                    <a:p>
                      <a:pPr algn="ctr" fontAlgn="ctr"/>
                      <a:r>
                        <a:rPr lang="ja-JP" altLang="en-US" sz="1600" b="0" i="0" u="none" strike="noStrike">
                          <a:effectLst/>
                          <a:ea typeface="MS UI Gothic" panose="020B0600070205080204" pitchFamily="34" charset="-128"/>
                        </a:rPr>
                        <a:t>　</a:t>
                      </a:r>
                      <a:endParaRPr lang="ja-JP" altLang="en-US" sz="1600" b="0" i="0" u="none" strike="noStrike">
                        <a:solidFill>
                          <a:srgbClr val="000000"/>
                        </a:solidFill>
                        <a:effectLst/>
                        <a:latin typeface="游ゴシック" panose="020B0400000000000000" pitchFamily="34" charset="-128"/>
                        <a:ea typeface="游ゴシック" panose="020B0400000000000000" pitchFamily="34" charset="-128"/>
                      </a:endParaRPr>
                    </a:p>
                  </a:txBody>
                  <a:tcPr marL="9525" marR="9525" marT="9525" marB="0" anchor="ctr"/>
                </a:tc>
                <a:tc>
                  <a:txBody>
                    <a:bodyPr/>
                    <a:lstStyle/>
                    <a:p>
                      <a:pPr algn="ctr" fontAlgn="ctr"/>
                      <a:r>
                        <a:rPr lang="ja-JP" altLang="en-US" sz="1600" b="0" i="0" u="none" strike="noStrike">
                          <a:effectLst/>
                          <a:ea typeface="MS UI Gothic" panose="020B0600070205080204" pitchFamily="34" charset="-128"/>
                        </a:rPr>
                        <a:t>　</a:t>
                      </a:r>
                      <a:endParaRPr lang="ja-JP" altLang="en-US" sz="1600" b="0" i="0" u="none" strike="noStrike">
                        <a:solidFill>
                          <a:srgbClr val="000000"/>
                        </a:solidFill>
                        <a:effectLst/>
                        <a:latin typeface="游ゴシック" panose="020B0400000000000000" pitchFamily="34" charset="-128"/>
                        <a:ea typeface="游ゴシック" panose="020B0400000000000000" pitchFamily="34" charset="-128"/>
                      </a:endParaRPr>
                    </a:p>
                  </a:txBody>
                  <a:tcPr marL="9525" marR="9525" marT="9525" marB="0" anchor="ctr"/>
                </a:tc>
                <a:tc>
                  <a:txBody>
                    <a:bodyPr/>
                    <a:lstStyle/>
                    <a:p>
                      <a:pPr algn="ctr" fontAlgn="ctr"/>
                      <a:r>
                        <a:rPr lang="ja-JP" altLang="en-US" sz="1600" b="0" i="0" u="none" strike="noStrike">
                          <a:effectLst/>
                          <a:ea typeface="MS UI Gothic" panose="020B0600070205080204" pitchFamily="34" charset="-128"/>
                        </a:rPr>
                        <a:t>　</a:t>
                      </a:r>
                      <a:endParaRPr lang="ja-JP" altLang="en-US" sz="1600" b="0" i="0" u="none" strike="noStrike">
                        <a:solidFill>
                          <a:srgbClr val="000000"/>
                        </a:solidFill>
                        <a:effectLst/>
                        <a:latin typeface="游ゴシック" panose="020B0400000000000000" pitchFamily="34" charset="-128"/>
                        <a:ea typeface="游ゴシック" panose="020B0400000000000000" pitchFamily="34" charset="-128"/>
                      </a:endParaRPr>
                    </a:p>
                  </a:txBody>
                  <a:tcPr marL="9525" marR="9525" marT="9525" marB="0" anchor="ctr"/>
                </a:tc>
                <a:tc>
                  <a:txBody>
                    <a:bodyPr/>
                    <a:lstStyle/>
                    <a:p>
                      <a:pPr algn="ctr" fontAlgn="ctr"/>
                      <a:r>
                        <a:rPr lang="ja-JP" altLang="en-US" sz="1600" b="0" i="0" u="none" strike="noStrike">
                          <a:effectLst/>
                          <a:ea typeface="MS UI Gothic" panose="020B0600070205080204" pitchFamily="34" charset="-128"/>
                        </a:rPr>
                        <a:t>　</a:t>
                      </a:r>
                      <a:endParaRPr lang="ja-JP" altLang="en-US" sz="1600" b="0" i="0" u="none" strike="noStrike">
                        <a:solidFill>
                          <a:srgbClr val="000000"/>
                        </a:solidFill>
                        <a:effectLst/>
                        <a:latin typeface="游ゴシック" panose="020B0400000000000000" pitchFamily="34" charset="-128"/>
                        <a:ea typeface="游ゴシック" panose="020B0400000000000000" pitchFamily="34" charset="-128"/>
                      </a:endParaRPr>
                    </a:p>
                  </a:txBody>
                  <a:tcPr marL="9525" marR="9525" marT="9525" marB="0" anchor="ctr"/>
                </a:tc>
                <a:tc>
                  <a:txBody>
                    <a:bodyPr/>
                    <a:lstStyle/>
                    <a:p>
                      <a:pPr algn="ctr" fontAlgn="ctr"/>
                      <a:r>
                        <a:rPr lang="ja-JP" altLang="en-US" sz="1600" b="0" i="0" u="none" strike="noStrike">
                          <a:effectLst/>
                          <a:ea typeface="MS UI Gothic" panose="020B0600070205080204" pitchFamily="34" charset="-128"/>
                        </a:rPr>
                        <a:t>　</a:t>
                      </a:r>
                      <a:endParaRPr lang="ja-JP" altLang="en-US" sz="1600" b="0" i="0" u="none" strike="noStrike">
                        <a:solidFill>
                          <a:srgbClr val="000000"/>
                        </a:solidFill>
                        <a:effectLst/>
                        <a:latin typeface="游ゴシック" panose="020B0400000000000000" pitchFamily="34" charset="-128"/>
                        <a:ea typeface="游ゴシック" panose="020B0400000000000000" pitchFamily="34" charset="-128"/>
                      </a:endParaRPr>
                    </a:p>
                  </a:txBody>
                  <a:tcPr marL="9525" marR="9525" marT="9525" marB="0" anchor="ctr"/>
                </a:tc>
                <a:tc>
                  <a:txBody>
                    <a:bodyPr/>
                    <a:lstStyle/>
                    <a:p>
                      <a:pPr algn="ctr" fontAlgn="ctr"/>
                      <a:r>
                        <a:rPr lang="ja-JP" altLang="en-US" sz="1600" b="0" i="0" u="none" strike="noStrike">
                          <a:effectLst/>
                          <a:ea typeface="MS UI Gothic" panose="020B0600070205080204" pitchFamily="34" charset="-128"/>
                        </a:rPr>
                        <a:t>　</a:t>
                      </a:r>
                      <a:endParaRPr lang="ja-JP" altLang="en-US" sz="1600" b="0" i="0" u="none" strike="noStrike">
                        <a:solidFill>
                          <a:srgbClr val="000000"/>
                        </a:solidFill>
                        <a:effectLst/>
                        <a:latin typeface="游ゴシック" panose="020B0400000000000000" pitchFamily="34" charset="-128"/>
                        <a:ea typeface="游ゴシック" panose="020B0400000000000000" pitchFamily="34" charset="-128"/>
                      </a:endParaRPr>
                    </a:p>
                  </a:txBody>
                  <a:tcPr marL="9525" marR="9525" marT="9525" marB="0" anchor="ctr"/>
                </a:tc>
                <a:tc>
                  <a:txBody>
                    <a:bodyPr/>
                    <a:lstStyle/>
                    <a:p>
                      <a:pPr algn="ctr" fontAlgn="ctr"/>
                      <a:r>
                        <a:rPr lang="en-US" altLang="ja-JP" sz="1600" b="0" i="0" u="none" strike="noStrike" dirty="0">
                          <a:solidFill>
                            <a:srgbClr val="000000"/>
                          </a:solidFill>
                          <a:effectLst/>
                          <a:latin typeface="游ゴシック" panose="020B0400000000000000" pitchFamily="34" charset="-128"/>
                          <a:ea typeface="游ゴシック" panose="020B0400000000000000" pitchFamily="34" charset="-128"/>
                        </a:rPr>
                        <a:t>1</a:t>
                      </a:r>
                      <a:endParaRPr lang="ja-JP" altLang="en-US" sz="1600" b="0" i="0" u="none" strike="noStrike">
                        <a:solidFill>
                          <a:srgbClr val="000000"/>
                        </a:solidFill>
                        <a:effectLst/>
                        <a:latin typeface="游ゴシック" panose="020B0400000000000000" pitchFamily="34" charset="-128"/>
                        <a:ea typeface="游ゴシック" panose="020B0400000000000000" pitchFamily="34" charset="-128"/>
                      </a:endParaRPr>
                    </a:p>
                  </a:txBody>
                  <a:tcPr marL="9525" marR="9525" marT="9525" marB="0" anchor="ctr"/>
                </a:tc>
                <a:extLst>
                  <a:ext uri="{0D108BD9-81ED-4DB2-BD59-A6C34878D82A}">
                    <a16:rowId xmlns:a16="http://schemas.microsoft.com/office/drawing/2014/main" val="624273426"/>
                  </a:ext>
                </a:extLst>
              </a:tr>
            </a:tbl>
          </a:graphicData>
        </a:graphic>
      </p:graphicFrame>
    </p:spTree>
    <p:extLst>
      <p:ext uri="{BB962C8B-B14F-4D97-AF65-F5344CB8AC3E}">
        <p14:creationId xmlns:p14="http://schemas.microsoft.com/office/powerpoint/2010/main" val="98062863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aphicFrame>
        <p:nvGraphicFramePr>
          <p:cNvPr id="7" name="グラフ 6">
            <a:extLst>
              <a:ext uri="{FF2B5EF4-FFF2-40B4-BE49-F238E27FC236}">
                <a16:creationId xmlns:a16="http://schemas.microsoft.com/office/drawing/2014/main" id="{269D7416-19D9-3A4E-93E5-2F6BF830F384}"/>
              </a:ext>
            </a:extLst>
          </p:cNvPr>
          <p:cNvGraphicFramePr>
            <a:graphicFrameLocks/>
          </p:cNvGraphicFramePr>
          <p:nvPr>
            <p:extLst>
              <p:ext uri="{D42A27DB-BD31-4B8C-83A1-F6EECF244321}">
                <p14:modId xmlns:p14="http://schemas.microsoft.com/office/powerpoint/2010/main" val="451054330"/>
              </p:ext>
            </p:extLst>
          </p:nvPr>
        </p:nvGraphicFramePr>
        <p:xfrm>
          <a:off x="4424516" y="2650209"/>
          <a:ext cx="4600996" cy="4207791"/>
        </p:xfrm>
        <a:graphic>
          <a:graphicData uri="http://schemas.openxmlformats.org/drawingml/2006/chart">
            <c:chart xmlns:c="http://schemas.openxmlformats.org/drawingml/2006/chart" xmlns:r="http://schemas.openxmlformats.org/officeDocument/2006/relationships" r:id="rId3"/>
          </a:graphicData>
        </a:graphic>
      </p:graphicFrame>
      <p:sp>
        <p:nvSpPr>
          <p:cNvPr id="2" name="Title 1">
            <a:extLst>
              <a:ext uri="{FF2B5EF4-FFF2-40B4-BE49-F238E27FC236}">
                <a16:creationId xmlns:a16="http://schemas.microsoft.com/office/drawing/2014/main" id="{10E0E855-E0B4-1147-B66A-C4414216CB1F}"/>
              </a:ext>
            </a:extLst>
          </p:cNvPr>
          <p:cNvSpPr>
            <a:spLocks noGrp="1"/>
          </p:cNvSpPr>
          <p:nvPr>
            <p:ph type="title"/>
          </p:nvPr>
        </p:nvSpPr>
        <p:spPr/>
        <p:txBody>
          <a:bodyPr/>
          <a:lstStyle/>
          <a:p>
            <a:r>
              <a:rPr lang="ja-JP" altLang="en-US"/>
              <a:t>プロセス情報の取得時間</a:t>
            </a:r>
            <a:endParaRPr lang="en-US" dirty="0"/>
          </a:p>
        </p:txBody>
      </p:sp>
      <p:sp>
        <p:nvSpPr>
          <p:cNvPr id="3" name="Content Placeholder 2">
            <a:extLst>
              <a:ext uri="{FF2B5EF4-FFF2-40B4-BE49-F238E27FC236}">
                <a16:creationId xmlns:a16="http://schemas.microsoft.com/office/drawing/2014/main" id="{BBFD32CD-33BE-E64A-9D66-7E1ABD6906CC}"/>
              </a:ext>
            </a:extLst>
          </p:cNvPr>
          <p:cNvSpPr>
            <a:spLocks noGrp="1"/>
          </p:cNvSpPr>
          <p:nvPr>
            <p:ph idx="1"/>
          </p:nvPr>
        </p:nvSpPr>
        <p:spPr/>
        <p:txBody>
          <a:bodyPr>
            <a:normAutofit/>
          </a:bodyPr>
          <a:lstStyle/>
          <a:p>
            <a:r>
              <a:rPr lang="ja-JP" altLang="en-US"/>
              <a:t>プロセス情報を取得する時間を計測</a:t>
            </a:r>
            <a:endParaRPr lang="en-US" altLang="ja-JP" dirty="0"/>
          </a:p>
          <a:p>
            <a:pPr lvl="1"/>
            <a:r>
              <a:rPr lang="en-US" altLang="ja-JP" dirty="0"/>
              <a:t>2</a:t>
            </a:r>
            <a:r>
              <a:rPr lang="ja-JP" altLang="en-US"/>
              <a:t>種類の取得コマンドを実行</a:t>
            </a:r>
            <a:endParaRPr lang="en-US" altLang="ja-JP" dirty="0"/>
          </a:p>
          <a:p>
            <a:pPr lvl="2"/>
            <a:r>
              <a:rPr lang="ja-JP" altLang="en-US"/>
              <a:t>プロセス数のみを取得</a:t>
            </a:r>
            <a:endParaRPr lang="en-US" altLang="ja-JP" dirty="0"/>
          </a:p>
          <a:p>
            <a:pPr lvl="2"/>
            <a:r>
              <a:rPr lang="ja-JP" altLang="en-US"/>
              <a:t>プロセスリストを取得</a:t>
            </a:r>
            <a:endParaRPr lang="en-US" altLang="ja-JP" dirty="0"/>
          </a:p>
          <a:p>
            <a:pPr lvl="1"/>
            <a:r>
              <a:rPr lang="en-US" altLang="ja-JP" dirty="0"/>
              <a:t>155</a:t>
            </a:r>
            <a:r>
              <a:rPr lang="ja-JP" altLang="en-US"/>
              <a:t>個のプロセス</a:t>
            </a:r>
            <a:endParaRPr lang="en-US" altLang="ja-JP" dirty="0"/>
          </a:p>
          <a:p>
            <a:r>
              <a:rPr lang="ja-JP" altLang="en-US"/>
              <a:t>取得情報の増加に伴い</a:t>
            </a:r>
            <a:br>
              <a:rPr lang="en-US" altLang="ja-JP" dirty="0"/>
            </a:br>
            <a:r>
              <a:rPr lang="en-US" altLang="ja-JP" dirty="0"/>
              <a:t>RDMA Read</a:t>
            </a:r>
            <a:r>
              <a:rPr lang="ja-JP" altLang="en-US"/>
              <a:t>にかかる</a:t>
            </a:r>
            <a:br>
              <a:rPr lang="en-US" altLang="ja-JP" dirty="0"/>
            </a:br>
            <a:r>
              <a:rPr lang="ja-JP" altLang="en-US"/>
              <a:t>時間が増加</a:t>
            </a:r>
            <a:endParaRPr lang="en-US" altLang="ja-JP" dirty="0"/>
          </a:p>
          <a:p>
            <a:pPr lvl="1"/>
            <a:r>
              <a:rPr lang="en-US" altLang="ja-JP" dirty="0"/>
              <a:t>OS</a:t>
            </a:r>
            <a:r>
              <a:rPr lang="ja-JP" altLang="en-US"/>
              <a:t>監視システムによる</a:t>
            </a:r>
            <a:br>
              <a:rPr lang="en-US" altLang="ja-JP" dirty="0"/>
            </a:br>
            <a:r>
              <a:rPr lang="ja-JP" altLang="en-US"/>
              <a:t>障害検知の時間は増加</a:t>
            </a:r>
            <a:br>
              <a:rPr lang="en-US" altLang="ja-JP" dirty="0"/>
            </a:br>
            <a:r>
              <a:rPr lang="ja-JP" altLang="en-US"/>
              <a:t>しなかった</a:t>
            </a:r>
            <a:endParaRPr lang="en-US" altLang="ja-JP" dirty="0"/>
          </a:p>
        </p:txBody>
      </p:sp>
      <p:sp>
        <p:nvSpPr>
          <p:cNvPr id="4" name="Slide Number Placeholder 3">
            <a:extLst>
              <a:ext uri="{FF2B5EF4-FFF2-40B4-BE49-F238E27FC236}">
                <a16:creationId xmlns:a16="http://schemas.microsoft.com/office/drawing/2014/main" id="{C0CCA0C8-075B-D541-B44D-C95A1C796A9D}"/>
              </a:ext>
            </a:extLst>
          </p:cNvPr>
          <p:cNvSpPr>
            <a:spLocks noGrp="1"/>
          </p:cNvSpPr>
          <p:nvPr>
            <p:ph type="sldNum" sz="quarter" idx="12"/>
          </p:nvPr>
        </p:nvSpPr>
        <p:spPr/>
        <p:txBody>
          <a:bodyPr/>
          <a:lstStyle/>
          <a:p>
            <a:fld id="{D57F1E4F-1CFF-5643-939E-217C01CDF565}" type="slidenum">
              <a:rPr lang="en-US" smtClean="0"/>
              <a:pPr/>
              <a:t>27</a:t>
            </a:fld>
            <a:endParaRPr lang="en-US" dirty="0"/>
          </a:p>
        </p:txBody>
      </p:sp>
    </p:spTree>
    <p:extLst>
      <p:ext uri="{BB962C8B-B14F-4D97-AF65-F5344CB8AC3E}">
        <p14:creationId xmlns:p14="http://schemas.microsoft.com/office/powerpoint/2010/main" val="202473333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プロセスレベルの障害の検知</a:t>
            </a:r>
            <a:endParaRPr lang="ja-JP" altLang="en-US" dirty="0">
              <a:solidFill>
                <a:schemeClr val="tx1"/>
              </a:solidFill>
            </a:endParaRPr>
          </a:p>
        </p:txBody>
      </p:sp>
      <p:sp>
        <p:nvSpPr>
          <p:cNvPr id="3" name="コンテンツ プレースホルダー 2"/>
          <p:cNvSpPr>
            <a:spLocks noGrp="1"/>
          </p:cNvSpPr>
          <p:nvPr>
            <p:ph idx="1"/>
          </p:nvPr>
        </p:nvSpPr>
        <p:spPr/>
        <p:txBody>
          <a:bodyPr/>
          <a:lstStyle/>
          <a:p>
            <a:r>
              <a:rPr lang="ja-JP" altLang="en-US"/>
              <a:t>全</a:t>
            </a:r>
            <a:r>
              <a:rPr lang="en-US" altLang="ja-JP" dirty="0"/>
              <a:t>CPU</a:t>
            </a:r>
            <a:r>
              <a:rPr lang="ja-JP" altLang="en-US"/>
              <a:t>を高負荷にするプロセスとメモリを確保し続けるプロセスを実行</a:t>
            </a:r>
            <a:endParaRPr lang="en-US" altLang="ja-JP" dirty="0"/>
          </a:p>
          <a:p>
            <a:pPr lvl="1"/>
            <a:r>
              <a:rPr lang="en-US" altLang="ja-JP" dirty="0"/>
              <a:t>CPU</a:t>
            </a:r>
            <a:r>
              <a:rPr lang="ja-JP" altLang="en-US"/>
              <a:t>使用率</a:t>
            </a:r>
            <a:r>
              <a:rPr lang="en-US" altLang="ja-JP" dirty="0"/>
              <a:t>90%</a:t>
            </a:r>
            <a:r>
              <a:rPr lang="ja-JP" altLang="en-US"/>
              <a:t>以上が</a:t>
            </a:r>
            <a:r>
              <a:rPr lang="en-US" altLang="ja-JP" dirty="0"/>
              <a:t>5</a:t>
            </a:r>
            <a:r>
              <a:rPr lang="ja-JP" altLang="en-US"/>
              <a:t>秒継続すると検知</a:t>
            </a:r>
            <a:endParaRPr lang="en-US" altLang="ja-JP" dirty="0"/>
          </a:p>
          <a:p>
            <a:pPr lvl="1"/>
            <a:r>
              <a:rPr lang="ja-JP" altLang="en-US"/>
              <a:t>空きメモリ量と空きスワップ量が</a:t>
            </a:r>
            <a:r>
              <a:rPr lang="en-US" altLang="ja-JP" dirty="0"/>
              <a:t>30%</a:t>
            </a:r>
            <a:r>
              <a:rPr lang="ja-JP" altLang="en-US"/>
              <a:t>以下になると検知</a:t>
            </a:r>
            <a:endParaRPr lang="en-US" altLang="ja-JP" dirty="0"/>
          </a:p>
          <a:p>
            <a:r>
              <a:rPr lang="ja-JP" altLang="en-US"/>
              <a:t>リモートホストにおいて障害が検知できることを確認</a:t>
            </a:r>
            <a:endParaRPr lang="en-US" altLang="ja-JP" dirty="0"/>
          </a:p>
          <a:p>
            <a:pPr lvl="1"/>
            <a:r>
              <a:rPr lang="en-US" altLang="ja-JP" dirty="0"/>
              <a:t>CPU</a:t>
            </a:r>
            <a:r>
              <a:rPr lang="ja-JP" altLang="en-US"/>
              <a:t>高負荷は</a:t>
            </a:r>
            <a:r>
              <a:rPr lang="en-US" altLang="ja-JP" dirty="0"/>
              <a:t>8</a:t>
            </a:r>
            <a:r>
              <a:rPr lang="ja-JP" altLang="en-US"/>
              <a:t>秒，メモリリークは</a:t>
            </a:r>
            <a:r>
              <a:rPr lang="en-US" altLang="ja-JP" dirty="0"/>
              <a:t>68</a:t>
            </a:r>
            <a:r>
              <a:rPr lang="ja-JP" altLang="en-US"/>
              <a:t>秒程度で検知</a:t>
            </a:r>
            <a:endParaRPr lang="en-US" altLang="ja-JP" dirty="0"/>
          </a:p>
          <a:p>
            <a:pPr lvl="1"/>
            <a:r>
              <a:rPr lang="ja-JP" altLang="en-US"/>
              <a:t>いずれの障害においても原因となるプロセスを特定</a:t>
            </a:r>
            <a:endParaRPr lang="en-US" altLang="ja-JP" dirty="0"/>
          </a:p>
        </p:txBody>
      </p:sp>
      <p:sp>
        <p:nvSpPr>
          <p:cNvPr id="4" name="スライド番号プレースホルダー 3"/>
          <p:cNvSpPr>
            <a:spLocks noGrp="1"/>
          </p:cNvSpPr>
          <p:nvPr>
            <p:ph type="sldNum" sz="quarter" idx="12"/>
          </p:nvPr>
        </p:nvSpPr>
        <p:spPr/>
        <p:txBody>
          <a:bodyPr/>
          <a:lstStyle/>
          <a:p>
            <a:fld id="{D57F1E4F-1CFF-5643-939E-217C01CDF565}" type="slidenum">
              <a:rPr lang="en-US" smtClean="0"/>
              <a:pPr/>
              <a:t>28</a:t>
            </a:fld>
            <a:endParaRPr lang="en-US" dirty="0"/>
          </a:p>
        </p:txBody>
      </p:sp>
      <p:pic>
        <p:nvPicPr>
          <p:cNvPr id="7" name="図 6">
            <a:extLst>
              <a:ext uri="{FF2B5EF4-FFF2-40B4-BE49-F238E27FC236}">
                <a16:creationId xmlns:a16="http://schemas.microsoft.com/office/drawing/2014/main" id="{F09906B5-AAB5-2D41-AEC8-D4E841712E1C}"/>
              </a:ext>
            </a:extLst>
          </p:cNvPr>
          <p:cNvPicPr>
            <a:picLocks noChangeAspect="1"/>
          </p:cNvPicPr>
          <p:nvPr/>
        </p:nvPicPr>
        <p:blipFill>
          <a:blip r:embed="rId3"/>
          <a:stretch>
            <a:fillRect/>
          </a:stretch>
        </p:blipFill>
        <p:spPr>
          <a:xfrm>
            <a:off x="768077" y="4969565"/>
            <a:ext cx="4002873" cy="1715517"/>
          </a:xfrm>
          <a:prstGeom prst="rect">
            <a:avLst/>
          </a:prstGeom>
        </p:spPr>
      </p:pic>
      <p:pic>
        <p:nvPicPr>
          <p:cNvPr id="9" name="図 8">
            <a:extLst>
              <a:ext uri="{FF2B5EF4-FFF2-40B4-BE49-F238E27FC236}">
                <a16:creationId xmlns:a16="http://schemas.microsoft.com/office/drawing/2014/main" id="{BD2732A8-4E70-6B47-B197-CF7C37443B50}"/>
              </a:ext>
            </a:extLst>
          </p:cNvPr>
          <p:cNvPicPr>
            <a:picLocks noChangeAspect="1"/>
          </p:cNvPicPr>
          <p:nvPr/>
        </p:nvPicPr>
        <p:blipFill>
          <a:blip r:embed="rId4"/>
          <a:stretch>
            <a:fillRect/>
          </a:stretch>
        </p:blipFill>
        <p:spPr>
          <a:xfrm>
            <a:off x="5281262" y="4969565"/>
            <a:ext cx="3094661" cy="1715518"/>
          </a:xfrm>
          <a:prstGeom prst="rect">
            <a:avLst/>
          </a:prstGeom>
        </p:spPr>
      </p:pic>
      <p:sp>
        <p:nvSpPr>
          <p:cNvPr id="10" name="Rounded Rectangle 9">
            <a:extLst>
              <a:ext uri="{FF2B5EF4-FFF2-40B4-BE49-F238E27FC236}">
                <a16:creationId xmlns:a16="http://schemas.microsoft.com/office/drawing/2014/main" id="{36823D52-1D2E-9847-A892-0B29D9329970}"/>
              </a:ext>
            </a:extLst>
          </p:cNvPr>
          <p:cNvSpPr/>
          <p:nvPr/>
        </p:nvSpPr>
        <p:spPr>
          <a:xfrm>
            <a:off x="768077" y="5579165"/>
            <a:ext cx="4002873" cy="1027539"/>
          </a:xfrm>
          <a:prstGeom prst="roundRect">
            <a:avLst/>
          </a:prstGeom>
          <a:noFill/>
          <a:ln w="28575">
            <a:solidFill>
              <a:srgbClr val="FF0000"/>
            </a:solid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kumimoji="1" lang="en-US"/>
          </a:p>
        </p:txBody>
      </p:sp>
      <p:sp>
        <p:nvSpPr>
          <p:cNvPr id="5" name="Rounded Rectangle 4">
            <a:extLst>
              <a:ext uri="{FF2B5EF4-FFF2-40B4-BE49-F238E27FC236}">
                <a16:creationId xmlns:a16="http://schemas.microsoft.com/office/drawing/2014/main" id="{6262600B-84AE-2040-B2AE-54911366B8DA}"/>
              </a:ext>
            </a:extLst>
          </p:cNvPr>
          <p:cNvSpPr/>
          <p:nvPr/>
        </p:nvSpPr>
        <p:spPr>
          <a:xfrm>
            <a:off x="5307766" y="6400800"/>
            <a:ext cx="3055860" cy="271030"/>
          </a:xfrm>
          <a:prstGeom prst="roundRect">
            <a:avLst/>
          </a:prstGeom>
          <a:noFill/>
          <a:ln w="28575">
            <a:solidFill>
              <a:srgbClr val="FF0000"/>
            </a:solid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kumimoji="1" lang="en-US"/>
          </a:p>
        </p:txBody>
      </p:sp>
    </p:spTree>
    <p:extLst>
      <p:ext uri="{BB962C8B-B14F-4D97-AF65-F5344CB8AC3E}">
        <p14:creationId xmlns:p14="http://schemas.microsoft.com/office/powerpoint/2010/main" val="4042975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down)">
                                      <p:cBhvr>
                                        <p:cTn id="7" dur="500"/>
                                        <p:tgtEl>
                                          <p:spTgt spid="10"/>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wipe(down)">
                                      <p:cBhvr>
                                        <p:cTn id="1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5" grpId="0" animBg="1"/>
    </p:bldLst>
  </p:timing>
</p:sld>
</file>

<file path=ppt/slides/slide2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A6B8CD7F-FA1B-014A-8C98-C8C797C23F51}"/>
              </a:ext>
            </a:extLst>
          </p:cNvPr>
          <p:cNvSpPr>
            <a:spLocks noGrp="1"/>
          </p:cNvSpPr>
          <p:nvPr>
            <p:ph type="title"/>
          </p:nvPr>
        </p:nvSpPr>
        <p:spPr/>
        <p:txBody>
          <a:bodyPr/>
          <a:lstStyle/>
          <a:p>
            <a:r>
              <a:rPr lang="ja-JP" altLang="en-US"/>
              <a:t>プロセスレベルの障害の検知時間</a:t>
            </a:r>
            <a:r>
              <a:rPr lang="en-US" altLang="ja-JP" dirty="0"/>
              <a:t>(1)</a:t>
            </a:r>
            <a:endParaRPr kumimoji="1" lang="ja-JP" altLang="en-US"/>
          </a:p>
        </p:txBody>
      </p:sp>
      <p:sp>
        <p:nvSpPr>
          <p:cNvPr id="3" name="コンテンツ プレースホルダー 2">
            <a:extLst>
              <a:ext uri="{FF2B5EF4-FFF2-40B4-BE49-F238E27FC236}">
                <a16:creationId xmlns:a16="http://schemas.microsoft.com/office/drawing/2014/main" id="{4A8A794E-FC48-A64F-82C2-1A4007EB8953}"/>
              </a:ext>
            </a:extLst>
          </p:cNvPr>
          <p:cNvSpPr>
            <a:spLocks noGrp="1"/>
          </p:cNvSpPr>
          <p:nvPr>
            <p:ph idx="1"/>
          </p:nvPr>
        </p:nvSpPr>
        <p:spPr/>
        <p:txBody>
          <a:bodyPr/>
          <a:lstStyle/>
          <a:p>
            <a:r>
              <a:rPr kumimoji="1" lang="en-US" altLang="ja-JP" dirty="0"/>
              <a:t>CPU</a:t>
            </a:r>
            <a:r>
              <a:rPr kumimoji="1" lang="ja-JP" altLang="en-US"/>
              <a:t>高負荷</a:t>
            </a:r>
          </a:p>
        </p:txBody>
      </p:sp>
      <p:sp>
        <p:nvSpPr>
          <p:cNvPr id="4" name="スライド番号プレースホルダー 3">
            <a:extLst>
              <a:ext uri="{FF2B5EF4-FFF2-40B4-BE49-F238E27FC236}">
                <a16:creationId xmlns:a16="http://schemas.microsoft.com/office/drawing/2014/main" id="{A883B366-4DB1-C149-9F16-7F0D917EB9C1}"/>
              </a:ext>
            </a:extLst>
          </p:cNvPr>
          <p:cNvSpPr>
            <a:spLocks noGrp="1"/>
          </p:cNvSpPr>
          <p:nvPr>
            <p:ph type="sldNum" sz="quarter" idx="12"/>
          </p:nvPr>
        </p:nvSpPr>
        <p:spPr/>
        <p:txBody>
          <a:bodyPr/>
          <a:lstStyle/>
          <a:p>
            <a:fld id="{D6F57A23-CB21-D340-80A0-623F78F268E8}" type="slidenum">
              <a:rPr lang="ja-JP" altLang="en-US" smtClean="0"/>
              <a:pPr/>
              <a:t>29</a:t>
            </a:fld>
            <a:endParaRPr lang="ja-JP" altLang="en-US"/>
          </a:p>
        </p:txBody>
      </p:sp>
      <p:graphicFrame>
        <p:nvGraphicFramePr>
          <p:cNvPr id="5" name="グラフ 4">
            <a:extLst>
              <a:ext uri="{FF2B5EF4-FFF2-40B4-BE49-F238E27FC236}">
                <a16:creationId xmlns:a16="http://schemas.microsoft.com/office/drawing/2014/main" id="{3D1FB634-CFF5-A540-9D8D-48E5216FB986}"/>
              </a:ext>
            </a:extLst>
          </p:cNvPr>
          <p:cNvGraphicFramePr>
            <a:graphicFrameLocks/>
          </p:cNvGraphicFramePr>
          <p:nvPr>
            <p:extLst>
              <p:ext uri="{D42A27DB-BD31-4B8C-83A1-F6EECF244321}">
                <p14:modId xmlns:p14="http://schemas.microsoft.com/office/powerpoint/2010/main" val="3795327847"/>
              </p:ext>
            </p:extLst>
          </p:nvPr>
        </p:nvGraphicFramePr>
        <p:xfrm>
          <a:off x="1463642" y="2286001"/>
          <a:ext cx="6231791" cy="4571999"/>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67145346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角丸四角形 4">
            <a:extLst>
              <a:ext uri="{FF2B5EF4-FFF2-40B4-BE49-F238E27FC236}">
                <a16:creationId xmlns:a16="http://schemas.microsoft.com/office/drawing/2014/main" id="{5412D6FD-E63A-8848-806C-8E7EDE5B6EB2}"/>
              </a:ext>
            </a:extLst>
          </p:cNvPr>
          <p:cNvSpPr/>
          <p:nvPr/>
        </p:nvSpPr>
        <p:spPr>
          <a:xfrm>
            <a:off x="770626" y="4578880"/>
            <a:ext cx="3779968" cy="1808873"/>
          </a:xfrm>
          <a:prstGeom prst="roundRect">
            <a:avLst/>
          </a:prstGeom>
          <a:solidFill>
            <a:schemeClr val="tx1"/>
          </a:solidFill>
          <a:ln w="381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ja-JP" altLang="en-US" sz="2400">
                <a:solidFill>
                  <a:schemeClr val="bg1"/>
                </a:solidFill>
                <a:ea typeface="MS UI Gothic" panose="020B0600070205080204" pitchFamily="34" charset="-128"/>
              </a:rPr>
              <a:t>監視対象ホスト</a:t>
            </a:r>
            <a:endParaRPr lang="en-US" altLang="ja-JP" sz="2400" dirty="0">
              <a:solidFill>
                <a:schemeClr val="bg1"/>
              </a:solidFill>
              <a:ea typeface="MS UI Gothic" panose="020B0600070205080204" pitchFamily="34" charset="-128"/>
            </a:endParaRPr>
          </a:p>
        </p:txBody>
      </p:sp>
      <p:sp>
        <p:nvSpPr>
          <p:cNvPr id="24" name="爆発 1 4">
            <a:extLst>
              <a:ext uri="{FF2B5EF4-FFF2-40B4-BE49-F238E27FC236}">
                <a16:creationId xmlns:a16="http://schemas.microsoft.com/office/drawing/2014/main" id="{0BF74870-5C6B-0442-9EEA-84D969539F1E}"/>
              </a:ext>
            </a:extLst>
          </p:cNvPr>
          <p:cNvSpPr>
            <a:spLocks noChangeAspect="1"/>
          </p:cNvSpPr>
          <p:nvPr/>
        </p:nvSpPr>
        <p:spPr>
          <a:xfrm>
            <a:off x="1459179" y="4694653"/>
            <a:ext cx="2399282" cy="1555144"/>
          </a:xfrm>
          <a:prstGeom prst="irregularSeal1">
            <a:avLst/>
          </a:prstGeom>
          <a:solidFill>
            <a:srgbClr val="FF0000"/>
          </a:solidFill>
          <a:ln w="19050">
            <a:solidFill>
              <a:schemeClr val="tx1"/>
            </a:solidFill>
          </a:ln>
        </p:spPr>
        <p:style>
          <a:lnRef idx="1">
            <a:schemeClr val="accent1"/>
          </a:lnRef>
          <a:fillRef idx="2">
            <a:schemeClr val="accent1"/>
          </a:fillRef>
          <a:effectRef idx="1">
            <a:schemeClr val="accent1"/>
          </a:effectRef>
          <a:fontRef idx="minor">
            <a:schemeClr val="dk1"/>
          </a:fontRef>
        </p:style>
        <p:txBody>
          <a:bodyPr rtlCol="0" anchor="ctr"/>
          <a:lstStyle/>
          <a:p>
            <a:pPr algn="ctr"/>
            <a:r>
              <a:rPr kumimoji="1" lang="ja-JP" altLang="en-US" sz="2000">
                <a:ea typeface="MS UI Gothic" panose="020B0600070205080204" pitchFamily="34" charset="-128"/>
              </a:rPr>
              <a:t>障害</a:t>
            </a:r>
            <a:endParaRPr kumimoji="1" lang="ja-JP" altLang="en-US" sz="2000" dirty="0">
              <a:ea typeface="MS UI Gothic" panose="020B0600070205080204" pitchFamily="34" charset="-128"/>
            </a:endParaRPr>
          </a:p>
        </p:txBody>
      </p:sp>
      <p:sp>
        <p:nvSpPr>
          <p:cNvPr id="2" name="Title 1">
            <a:extLst>
              <a:ext uri="{FF2B5EF4-FFF2-40B4-BE49-F238E27FC236}">
                <a16:creationId xmlns:a16="http://schemas.microsoft.com/office/drawing/2014/main" id="{8C9E72DE-FBE6-1049-B846-DCD895FA287D}"/>
              </a:ext>
            </a:extLst>
          </p:cNvPr>
          <p:cNvSpPr>
            <a:spLocks noGrp="1"/>
          </p:cNvSpPr>
          <p:nvPr>
            <p:ph type="title"/>
          </p:nvPr>
        </p:nvSpPr>
        <p:spPr/>
        <p:txBody>
          <a:bodyPr/>
          <a:lstStyle/>
          <a:p>
            <a:r>
              <a:rPr lang="ja-JP" altLang="en-US"/>
              <a:t>従来の障害検知手法</a:t>
            </a:r>
            <a:endParaRPr lang="en-US" dirty="0"/>
          </a:p>
        </p:txBody>
      </p:sp>
      <p:sp>
        <p:nvSpPr>
          <p:cNvPr id="3" name="Content Placeholder 2">
            <a:extLst>
              <a:ext uri="{FF2B5EF4-FFF2-40B4-BE49-F238E27FC236}">
                <a16:creationId xmlns:a16="http://schemas.microsoft.com/office/drawing/2014/main" id="{1623D68F-61F8-0C40-898F-1D59B924944B}"/>
              </a:ext>
            </a:extLst>
          </p:cNvPr>
          <p:cNvSpPr>
            <a:spLocks noGrp="1"/>
          </p:cNvSpPr>
          <p:nvPr>
            <p:ph idx="1"/>
          </p:nvPr>
        </p:nvSpPr>
        <p:spPr/>
        <p:txBody>
          <a:bodyPr/>
          <a:lstStyle/>
          <a:p>
            <a:r>
              <a:rPr lang="ja-JP" altLang="en-US"/>
              <a:t>ブラックボックス監視</a:t>
            </a:r>
            <a:endParaRPr lang="en-US" altLang="ja-JP" dirty="0"/>
          </a:p>
          <a:p>
            <a:pPr lvl="1"/>
            <a:r>
              <a:rPr lang="ja-JP" altLang="en-US"/>
              <a:t>外部の監視システムが監視対象ホストの状態を監視</a:t>
            </a:r>
            <a:endParaRPr lang="en-US" altLang="ja-JP" dirty="0"/>
          </a:p>
          <a:p>
            <a:pPr lvl="1"/>
            <a:r>
              <a:rPr lang="ja-JP" altLang="en-US"/>
              <a:t>システム障害の詳細な情報を取得することが困難</a:t>
            </a:r>
            <a:endParaRPr lang="en-US" altLang="ja-JP" dirty="0"/>
          </a:p>
          <a:p>
            <a:r>
              <a:rPr lang="ja-JP" altLang="en-US"/>
              <a:t>ホワイトボックス監視</a:t>
            </a:r>
            <a:endParaRPr lang="en-US" altLang="ja-JP" dirty="0"/>
          </a:p>
          <a:p>
            <a:pPr lvl="1"/>
            <a:r>
              <a:rPr lang="ja-JP" altLang="en-US"/>
              <a:t>監視対象ホスト内部の監視システムが状態を監視</a:t>
            </a:r>
            <a:endParaRPr lang="en-US" altLang="ja-JP" dirty="0"/>
          </a:p>
          <a:p>
            <a:pPr lvl="1"/>
            <a:r>
              <a:rPr lang="ja-JP" altLang="en-US"/>
              <a:t>システム障害の影響を大きく受けてしまう</a:t>
            </a:r>
            <a:endParaRPr lang="en-US" altLang="ja-JP" dirty="0"/>
          </a:p>
        </p:txBody>
      </p:sp>
      <p:sp>
        <p:nvSpPr>
          <p:cNvPr id="4" name="Slide Number Placeholder 3">
            <a:extLst>
              <a:ext uri="{FF2B5EF4-FFF2-40B4-BE49-F238E27FC236}">
                <a16:creationId xmlns:a16="http://schemas.microsoft.com/office/drawing/2014/main" id="{CE9BCD06-B916-F546-8AF7-F3624B312735}"/>
              </a:ext>
            </a:extLst>
          </p:cNvPr>
          <p:cNvSpPr>
            <a:spLocks noGrp="1"/>
          </p:cNvSpPr>
          <p:nvPr>
            <p:ph type="sldNum" sz="quarter" idx="12"/>
          </p:nvPr>
        </p:nvSpPr>
        <p:spPr/>
        <p:txBody>
          <a:bodyPr/>
          <a:lstStyle/>
          <a:p>
            <a:fld id="{D6F57A23-CB21-D340-80A0-623F78F268E8}" type="slidenum">
              <a:rPr lang="ja-JP" altLang="en-US" smtClean="0"/>
              <a:pPr/>
              <a:t>3</a:t>
            </a:fld>
            <a:endParaRPr lang="ja-JP" altLang="en-US"/>
          </a:p>
        </p:txBody>
      </p:sp>
      <p:sp>
        <p:nvSpPr>
          <p:cNvPr id="6" name="テキスト ボックス 6">
            <a:extLst>
              <a:ext uri="{FF2B5EF4-FFF2-40B4-BE49-F238E27FC236}">
                <a16:creationId xmlns:a16="http://schemas.microsoft.com/office/drawing/2014/main" id="{648DFF40-E23C-FE4B-AB67-A023210BB201}"/>
              </a:ext>
            </a:extLst>
          </p:cNvPr>
          <p:cNvSpPr txBox="1"/>
          <p:nvPr/>
        </p:nvSpPr>
        <p:spPr>
          <a:xfrm>
            <a:off x="5242759" y="4694653"/>
            <a:ext cx="790422" cy="400110"/>
          </a:xfrm>
          <a:prstGeom prst="rect">
            <a:avLst/>
          </a:prstGeom>
          <a:noFill/>
          <a:ln w="38100">
            <a:noFill/>
          </a:ln>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en-US" altLang="ja-JP" sz="2000" dirty="0">
                <a:solidFill>
                  <a:srgbClr val="FF0000"/>
                </a:solidFill>
                <a:ea typeface="MS UI Gothic" panose="020B0600070205080204" pitchFamily="34" charset="-128"/>
              </a:rPr>
              <a:t>ping</a:t>
            </a:r>
            <a:endParaRPr lang="ja-JP" altLang="en-US" sz="2000" dirty="0">
              <a:solidFill>
                <a:srgbClr val="FF0000"/>
              </a:solidFill>
              <a:ea typeface="MS UI Gothic" panose="020B0600070205080204" pitchFamily="34" charset="-128"/>
            </a:endParaRPr>
          </a:p>
        </p:txBody>
      </p:sp>
      <p:sp>
        <p:nvSpPr>
          <p:cNvPr id="7" name="角丸四角形 7">
            <a:extLst>
              <a:ext uri="{FF2B5EF4-FFF2-40B4-BE49-F238E27FC236}">
                <a16:creationId xmlns:a16="http://schemas.microsoft.com/office/drawing/2014/main" id="{A7207825-2169-074D-B710-EC52795B055E}"/>
              </a:ext>
            </a:extLst>
          </p:cNvPr>
          <p:cNvSpPr/>
          <p:nvPr/>
        </p:nvSpPr>
        <p:spPr>
          <a:xfrm>
            <a:off x="6725347" y="4847262"/>
            <a:ext cx="1620000" cy="1260000"/>
          </a:xfrm>
          <a:prstGeom prst="roundRect">
            <a:avLst/>
          </a:prstGeom>
          <a:solidFill>
            <a:srgbClr val="FFFF00"/>
          </a:solidFill>
          <a:ln w="381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ja-JP" altLang="en-US" sz="2400">
                <a:ea typeface="MS UI Gothic" panose="020B0600070205080204" pitchFamily="34" charset="-128"/>
              </a:rPr>
              <a:t>監視</a:t>
            </a:r>
            <a:br>
              <a:rPr lang="en-US" altLang="ja-JP" sz="2400" dirty="0">
                <a:ea typeface="MS UI Gothic" panose="020B0600070205080204" pitchFamily="34" charset="-128"/>
              </a:rPr>
            </a:br>
            <a:r>
              <a:rPr lang="ja-JP" altLang="en-US" sz="2400">
                <a:ea typeface="MS UI Gothic" panose="020B0600070205080204" pitchFamily="34" charset="-128"/>
              </a:rPr>
              <a:t>システム</a:t>
            </a:r>
            <a:endParaRPr lang="en-US" altLang="ja-JP" sz="2400" dirty="0">
              <a:ea typeface="MS UI Gothic" panose="020B0600070205080204" pitchFamily="34" charset="-128"/>
            </a:endParaRPr>
          </a:p>
        </p:txBody>
      </p:sp>
      <p:sp>
        <p:nvSpPr>
          <p:cNvPr id="8" name="正方形/長方形 4">
            <a:extLst>
              <a:ext uri="{FF2B5EF4-FFF2-40B4-BE49-F238E27FC236}">
                <a16:creationId xmlns:a16="http://schemas.microsoft.com/office/drawing/2014/main" id="{2B87A18A-E5DD-194D-8966-91546A96AC67}"/>
              </a:ext>
            </a:extLst>
          </p:cNvPr>
          <p:cNvSpPr/>
          <p:nvPr/>
        </p:nvSpPr>
        <p:spPr>
          <a:xfrm>
            <a:off x="8064654" y="4335594"/>
            <a:ext cx="675000" cy="692497"/>
          </a:xfrm>
          <a:prstGeom prst="rect">
            <a:avLst/>
          </a:prstGeom>
          <a:noFill/>
        </p:spPr>
        <p:txBody>
          <a:bodyPr wrap="square" lIns="68580" tIns="34290" rIns="68580" bIns="34290">
            <a:spAutoFit/>
          </a:bodyPr>
          <a:lstStyle/>
          <a:p>
            <a:pPr algn="ctr"/>
            <a:r>
              <a:rPr lang="ja-JP" altLang="en-US" sz="4050">
                <a:ln w="22225">
                  <a:solidFill>
                    <a:sysClr val="windowText" lastClr="000000"/>
                  </a:solidFill>
                  <a:prstDash val="solid"/>
                </a:ln>
                <a:solidFill>
                  <a:srgbClr val="FF0000"/>
                </a:solidFill>
                <a:ea typeface="MS UI Gothic" panose="020B0600070205080204" pitchFamily="34" charset="-128"/>
              </a:rPr>
              <a:t>？</a:t>
            </a:r>
          </a:p>
        </p:txBody>
      </p:sp>
      <p:cxnSp>
        <p:nvCxnSpPr>
          <p:cNvPr id="9" name="直線矢印コネクタ 12">
            <a:extLst>
              <a:ext uri="{FF2B5EF4-FFF2-40B4-BE49-F238E27FC236}">
                <a16:creationId xmlns:a16="http://schemas.microsoft.com/office/drawing/2014/main" id="{AA51968E-940A-F44F-8C7B-73AF94965FFF}"/>
              </a:ext>
            </a:extLst>
          </p:cNvPr>
          <p:cNvCxnSpPr>
            <a:cxnSpLocks/>
            <a:stCxn id="7" idx="1"/>
          </p:cNvCxnSpPr>
          <p:nvPr/>
        </p:nvCxnSpPr>
        <p:spPr>
          <a:xfrm flipH="1">
            <a:off x="4550626" y="5477262"/>
            <a:ext cx="2174721" cy="372425"/>
          </a:xfrm>
          <a:prstGeom prst="straightConnector1">
            <a:avLst/>
          </a:prstGeom>
          <a:ln w="38100">
            <a:solidFill>
              <a:srgbClr val="FF0000"/>
            </a:solidFill>
            <a:tailEnd type="triangle"/>
          </a:ln>
        </p:spPr>
        <p:style>
          <a:lnRef idx="2">
            <a:schemeClr val="dk1"/>
          </a:lnRef>
          <a:fillRef idx="0">
            <a:schemeClr val="dk1"/>
          </a:fillRef>
          <a:effectRef idx="1">
            <a:schemeClr val="dk1"/>
          </a:effectRef>
          <a:fontRef idx="minor">
            <a:schemeClr val="tx1"/>
          </a:fontRef>
        </p:style>
      </p:cxnSp>
      <p:sp>
        <p:nvSpPr>
          <p:cNvPr id="10" name="TextBox 9">
            <a:extLst>
              <a:ext uri="{FF2B5EF4-FFF2-40B4-BE49-F238E27FC236}">
                <a16:creationId xmlns:a16="http://schemas.microsoft.com/office/drawing/2014/main" id="{A9D1044E-C643-3C45-939E-A40F169DC704}"/>
              </a:ext>
            </a:extLst>
          </p:cNvPr>
          <p:cNvSpPr txBox="1"/>
          <p:nvPr/>
        </p:nvSpPr>
        <p:spPr>
          <a:xfrm>
            <a:off x="4680817" y="5849687"/>
            <a:ext cx="1914307" cy="400110"/>
          </a:xfrm>
          <a:prstGeom prst="rect">
            <a:avLst/>
          </a:prstGeom>
          <a:noFill/>
        </p:spPr>
        <p:txBody>
          <a:bodyPr wrap="none" rtlCol="0">
            <a:spAutoFit/>
          </a:bodyPr>
          <a:lstStyle/>
          <a:p>
            <a:r>
              <a:rPr lang="ja-JP" altLang="en-US" sz="2000">
                <a:solidFill>
                  <a:srgbClr val="FF0000"/>
                </a:solidFill>
                <a:ea typeface="MS UI Gothic" panose="020B0600070205080204" pitchFamily="34" charset="-128"/>
              </a:rPr>
              <a:t>サービスへの接続</a:t>
            </a:r>
            <a:endParaRPr lang="en-US" sz="2000" dirty="0">
              <a:solidFill>
                <a:srgbClr val="FF0000"/>
              </a:solidFill>
            </a:endParaRPr>
          </a:p>
        </p:txBody>
      </p:sp>
      <p:cxnSp>
        <p:nvCxnSpPr>
          <p:cNvPr id="13" name="直線矢印コネクタ 12">
            <a:extLst>
              <a:ext uri="{FF2B5EF4-FFF2-40B4-BE49-F238E27FC236}">
                <a16:creationId xmlns:a16="http://schemas.microsoft.com/office/drawing/2014/main" id="{F78F103D-CB23-A441-A44B-11FCBB2DE870}"/>
              </a:ext>
            </a:extLst>
          </p:cNvPr>
          <p:cNvCxnSpPr>
            <a:cxnSpLocks/>
            <a:stCxn id="7" idx="1"/>
          </p:cNvCxnSpPr>
          <p:nvPr/>
        </p:nvCxnSpPr>
        <p:spPr>
          <a:xfrm flipH="1" flipV="1">
            <a:off x="4550626" y="5094763"/>
            <a:ext cx="2174721" cy="382499"/>
          </a:xfrm>
          <a:prstGeom prst="straightConnector1">
            <a:avLst/>
          </a:prstGeom>
          <a:ln w="38100">
            <a:solidFill>
              <a:srgbClr val="FF0000"/>
            </a:solidFill>
            <a:tailEnd type="triangle"/>
          </a:ln>
        </p:spPr>
        <p:style>
          <a:lnRef idx="2">
            <a:schemeClr val="dk1"/>
          </a:lnRef>
          <a:fillRef idx="0">
            <a:schemeClr val="dk1"/>
          </a:fillRef>
          <a:effectRef idx="1">
            <a:schemeClr val="dk1"/>
          </a:effectRef>
          <a:fontRef idx="minor">
            <a:schemeClr val="tx1"/>
          </a:fontRef>
        </p:style>
      </p:cxnSp>
      <p:sp>
        <p:nvSpPr>
          <p:cNvPr id="15" name="角丸四角形 4">
            <a:extLst>
              <a:ext uri="{FF2B5EF4-FFF2-40B4-BE49-F238E27FC236}">
                <a16:creationId xmlns:a16="http://schemas.microsoft.com/office/drawing/2014/main" id="{2FF1E9B1-6ED5-2D4A-9064-66CC025C8C40}"/>
              </a:ext>
            </a:extLst>
          </p:cNvPr>
          <p:cNvSpPr/>
          <p:nvPr/>
        </p:nvSpPr>
        <p:spPr>
          <a:xfrm>
            <a:off x="770626" y="4578880"/>
            <a:ext cx="3780000" cy="1808873"/>
          </a:xfrm>
          <a:prstGeom prst="roundRect">
            <a:avLst/>
          </a:prstGeom>
          <a:solidFill>
            <a:schemeClr val="bg1"/>
          </a:solidFill>
          <a:ln w="381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ja-JP" altLang="en-US" sz="1013">
              <a:ea typeface="MS UI Gothic" panose="020B0600070205080204" pitchFamily="34" charset="-128"/>
            </a:endParaRPr>
          </a:p>
        </p:txBody>
      </p:sp>
      <p:sp>
        <p:nvSpPr>
          <p:cNvPr id="16" name="テキスト ボックス 5">
            <a:extLst>
              <a:ext uri="{FF2B5EF4-FFF2-40B4-BE49-F238E27FC236}">
                <a16:creationId xmlns:a16="http://schemas.microsoft.com/office/drawing/2014/main" id="{1EA05A62-9388-FA4F-BF6A-9FB4F16298F0}"/>
              </a:ext>
            </a:extLst>
          </p:cNvPr>
          <p:cNvSpPr txBox="1"/>
          <p:nvPr/>
        </p:nvSpPr>
        <p:spPr>
          <a:xfrm>
            <a:off x="2296386" y="4578880"/>
            <a:ext cx="2254240" cy="461665"/>
          </a:xfrm>
          <a:prstGeom prst="rect">
            <a:avLst/>
          </a:prstGeom>
          <a:noFill/>
          <a:ln w="38100">
            <a:noFill/>
          </a:ln>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ja-JP" altLang="en-US" sz="2400">
                <a:ea typeface="MS UI Gothic" panose="020B0600070205080204" pitchFamily="34" charset="-128"/>
              </a:rPr>
              <a:t>監視対象ホスト</a:t>
            </a:r>
            <a:endParaRPr lang="ja-JP" altLang="en-US" sz="2400" dirty="0">
              <a:ea typeface="MS UI Gothic" panose="020B0600070205080204" pitchFamily="34" charset="-128"/>
            </a:endParaRPr>
          </a:p>
        </p:txBody>
      </p:sp>
      <p:sp>
        <p:nvSpPr>
          <p:cNvPr id="17" name="テキスト ボックス 6">
            <a:extLst>
              <a:ext uri="{FF2B5EF4-FFF2-40B4-BE49-F238E27FC236}">
                <a16:creationId xmlns:a16="http://schemas.microsoft.com/office/drawing/2014/main" id="{95A8F81E-89EE-8443-805E-D3E2695C7AC2}"/>
              </a:ext>
            </a:extLst>
          </p:cNvPr>
          <p:cNvSpPr txBox="1"/>
          <p:nvPr/>
        </p:nvSpPr>
        <p:spPr>
          <a:xfrm>
            <a:off x="2412908" y="5388828"/>
            <a:ext cx="790422" cy="400110"/>
          </a:xfrm>
          <a:prstGeom prst="rect">
            <a:avLst/>
          </a:prstGeom>
          <a:noFill/>
          <a:ln w="38100">
            <a:noFill/>
          </a:ln>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ja-JP" altLang="en-US" sz="2000">
                <a:solidFill>
                  <a:srgbClr val="FF0000"/>
                </a:solidFill>
                <a:ea typeface="MS UI Gothic" panose="020B0600070205080204" pitchFamily="34" charset="-128"/>
              </a:rPr>
              <a:t>監視</a:t>
            </a:r>
            <a:endParaRPr lang="ja-JP" altLang="en-US" sz="2000" dirty="0">
              <a:solidFill>
                <a:srgbClr val="FF0000"/>
              </a:solidFill>
              <a:ea typeface="MS UI Gothic" panose="020B0600070205080204" pitchFamily="34" charset="-128"/>
            </a:endParaRPr>
          </a:p>
        </p:txBody>
      </p:sp>
      <p:sp>
        <p:nvSpPr>
          <p:cNvPr id="18" name="角丸四角形 7">
            <a:extLst>
              <a:ext uri="{FF2B5EF4-FFF2-40B4-BE49-F238E27FC236}">
                <a16:creationId xmlns:a16="http://schemas.microsoft.com/office/drawing/2014/main" id="{F20EBC00-3546-F046-9060-6F78DE80A309}"/>
              </a:ext>
            </a:extLst>
          </p:cNvPr>
          <p:cNvSpPr/>
          <p:nvPr/>
        </p:nvSpPr>
        <p:spPr>
          <a:xfrm>
            <a:off x="3191917" y="5428832"/>
            <a:ext cx="1117509" cy="720212"/>
          </a:xfrm>
          <a:prstGeom prst="roundRect">
            <a:avLst/>
          </a:prstGeom>
          <a:solidFill>
            <a:srgbClr val="FFFF00"/>
          </a:solidFill>
          <a:ln w="381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ja-JP" altLang="en-US" sz="2000">
                <a:ea typeface="MS UI Gothic" panose="020B0600070205080204" pitchFamily="34" charset="-128"/>
              </a:rPr>
              <a:t>監視</a:t>
            </a:r>
            <a:br>
              <a:rPr lang="en-US" altLang="ja-JP" sz="2000" dirty="0">
                <a:ea typeface="MS UI Gothic" panose="020B0600070205080204" pitchFamily="34" charset="-128"/>
              </a:rPr>
            </a:br>
            <a:r>
              <a:rPr lang="ja-JP" altLang="en-US" sz="2000">
                <a:ea typeface="MS UI Gothic" panose="020B0600070205080204" pitchFamily="34" charset="-128"/>
              </a:rPr>
              <a:t>システム</a:t>
            </a:r>
            <a:endParaRPr lang="en-US" altLang="ja-JP" sz="2000" dirty="0">
              <a:ea typeface="MS UI Gothic" panose="020B0600070205080204" pitchFamily="34" charset="-128"/>
            </a:endParaRPr>
          </a:p>
        </p:txBody>
      </p:sp>
      <p:sp>
        <p:nvSpPr>
          <p:cNvPr id="19" name="角丸四角形 10">
            <a:extLst>
              <a:ext uri="{FF2B5EF4-FFF2-40B4-BE49-F238E27FC236}">
                <a16:creationId xmlns:a16="http://schemas.microsoft.com/office/drawing/2014/main" id="{8057C4E7-C893-0E4A-BC95-847E6B2082E1}"/>
              </a:ext>
            </a:extLst>
          </p:cNvPr>
          <p:cNvSpPr/>
          <p:nvPr/>
        </p:nvSpPr>
        <p:spPr>
          <a:xfrm>
            <a:off x="1459178" y="5545938"/>
            <a:ext cx="952471" cy="486000"/>
          </a:xfrm>
          <a:prstGeom prst="roundRect">
            <a:avLst/>
          </a:prstGeom>
          <a:solidFill>
            <a:srgbClr val="00B0F0"/>
          </a:solidFill>
          <a:ln w="381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altLang="ja-JP" sz="2000" dirty="0">
                <a:ea typeface="MS UI Gothic" panose="020B0600070205080204" pitchFamily="34" charset="-128"/>
              </a:rPr>
              <a:t>OS</a:t>
            </a:r>
            <a:endParaRPr lang="ja-JP" altLang="en-US" sz="2000" dirty="0">
              <a:ea typeface="MS UI Gothic" panose="020B0600070205080204" pitchFamily="34" charset="-128"/>
            </a:endParaRPr>
          </a:p>
        </p:txBody>
      </p:sp>
      <p:cxnSp>
        <p:nvCxnSpPr>
          <p:cNvPr id="20" name="直線矢印コネクタ 12">
            <a:extLst>
              <a:ext uri="{FF2B5EF4-FFF2-40B4-BE49-F238E27FC236}">
                <a16:creationId xmlns:a16="http://schemas.microsoft.com/office/drawing/2014/main" id="{514DD7CF-64FA-5543-BC9F-B2C0CF174275}"/>
              </a:ext>
            </a:extLst>
          </p:cNvPr>
          <p:cNvCxnSpPr>
            <a:cxnSpLocks/>
            <a:stCxn id="18" idx="1"/>
            <a:endCxn id="19" idx="3"/>
          </p:cNvCxnSpPr>
          <p:nvPr/>
        </p:nvCxnSpPr>
        <p:spPr>
          <a:xfrm flipH="1">
            <a:off x="2411649" y="5788938"/>
            <a:ext cx="780268" cy="0"/>
          </a:xfrm>
          <a:prstGeom prst="straightConnector1">
            <a:avLst/>
          </a:prstGeom>
          <a:ln w="38100">
            <a:solidFill>
              <a:srgbClr val="FF0000"/>
            </a:solidFill>
            <a:tailEnd type="triangle"/>
          </a:ln>
        </p:spPr>
        <p:style>
          <a:lnRef idx="2">
            <a:schemeClr val="dk1"/>
          </a:lnRef>
          <a:fillRef idx="0">
            <a:schemeClr val="dk1"/>
          </a:fillRef>
          <a:effectRef idx="1">
            <a:schemeClr val="dk1"/>
          </a:effectRef>
          <a:fontRef idx="minor">
            <a:schemeClr val="tx1"/>
          </a:fontRef>
        </p:style>
      </p:cxnSp>
      <p:sp>
        <p:nvSpPr>
          <p:cNvPr id="21" name="爆発 1 4">
            <a:extLst>
              <a:ext uri="{FF2B5EF4-FFF2-40B4-BE49-F238E27FC236}">
                <a16:creationId xmlns:a16="http://schemas.microsoft.com/office/drawing/2014/main" id="{92CAD14C-6F4B-9A4A-9A63-CF58583985F2}"/>
              </a:ext>
            </a:extLst>
          </p:cNvPr>
          <p:cNvSpPr>
            <a:spLocks noChangeAspect="1"/>
          </p:cNvSpPr>
          <p:nvPr/>
        </p:nvSpPr>
        <p:spPr>
          <a:xfrm>
            <a:off x="943296" y="4769687"/>
            <a:ext cx="1296000" cy="1080000"/>
          </a:xfrm>
          <a:prstGeom prst="irregularSeal1">
            <a:avLst/>
          </a:prstGeom>
          <a:solidFill>
            <a:srgbClr val="FF0000"/>
          </a:solidFill>
          <a:ln w="19050">
            <a:solidFill>
              <a:schemeClr val="tx1"/>
            </a:solidFill>
          </a:ln>
        </p:spPr>
        <p:style>
          <a:lnRef idx="1">
            <a:schemeClr val="accent1"/>
          </a:lnRef>
          <a:fillRef idx="2">
            <a:schemeClr val="accent1"/>
          </a:fillRef>
          <a:effectRef idx="1">
            <a:schemeClr val="accent1"/>
          </a:effectRef>
          <a:fontRef idx="minor">
            <a:schemeClr val="dk1"/>
          </a:fontRef>
        </p:style>
        <p:txBody>
          <a:bodyPr rtlCol="0" anchor="ctr"/>
          <a:lstStyle/>
          <a:p>
            <a:pPr algn="ctr"/>
            <a:r>
              <a:rPr lang="ja-JP" altLang="en-US" sz="2000">
                <a:ea typeface="MS UI Gothic" panose="020B0600070205080204" pitchFamily="34" charset="-128"/>
              </a:rPr>
              <a:t>障害</a:t>
            </a:r>
            <a:endParaRPr lang="ja-JP" altLang="en-US" sz="2000" dirty="0">
              <a:ea typeface="MS UI Gothic" panose="020B0600070205080204" pitchFamily="34" charset="-128"/>
            </a:endParaRPr>
          </a:p>
        </p:txBody>
      </p:sp>
      <p:pic>
        <p:nvPicPr>
          <p:cNvPr id="22" name="図 21">
            <a:extLst>
              <a:ext uri="{FF2B5EF4-FFF2-40B4-BE49-F238E27FC236}">
                <a16:creationId xmlns:a16="http://schemas.microsoft.com/office/drawing/2014/main" id="{9DD61E60-A927-024F-87EC-06F9319BBE66}"/>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48015" y="5648244"/>
            <a:ext cx="688552" cy="95948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5" name="左矢印 24">
            <a:extLst>
              <a:ext uri="{FF2B5EF4-FFF2-40B4-BE49-F238E27FC236}">
                <a16:creationId xmlns:a16="http://schemas.microsoft.com/office/drawing/2014/main" id="{35D80172-6F1D-8F46-AA7E-45AB6D9001F0}"/>
              </a:ext>
            </a:extLst>
          </p:cNvPr>
          <p:cNvSpPr/>
          <p:nvPr/>
        </p:nvSpPr>
        <p:spPr>
          <a:xfrm rot="13500000" flipV="1">
            <a:off x="4141929" y="6247290"/>
            <a:ext cx="846108" cy="343517"/>
          </a:xfrm>
          <a:prstGeom prst="leftArrow">
            <a:avLst>
              <a:gd name="adj1" fmla="val 29086"/>
              <a:gd name="adj2" fmla="val 70370"/>
            </a:avLst>
          </a:prstGeom>
          <a:solidFill>
            <a:srgbClr val="FF00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ea typeface="MS UI Gothic" panose="020B0600070205080204" pitchFamily="34" charset="-128"/>
            </a:endParaRPr>
          </a:p>
        </p:txBody>
      </p:sp>
      <p:sp>
        <p:nvSpPr>
          <p:cNvPr id="26" name="爆発 1 4">
            <a:extLst>
              <a:ext uri="{FF2B5EF4-FFF2-40B4-BE49-F238E27FC236}">
                <a16:creationId xmlns:a16="http://schemas.microsoft.com/office/drawing/2014/main" id="{63E089EC-E887-A344-8F68-31EE22FD5525}"/>
              </a:ext>
            </a:extLst>
          </p:cNvPr>
          <p:cNvSpPr>
            <a:spLocks noChangeAspect="1"/>
          </p:cNvSpPr>
          <p:nvPr/>
        </p:nvSpPr>
        <p:spPr>
          <a:xfrm>
            <a:off x="3697571" y="4943497"/>
            <a:ext cx="1353546" cy="757094"/>
          </a:xfrm>
          <a:prstGeom prst="irregularSeal1">
            <a:avLst/>
          </a:prstGeom>
          <a:solidFill>
            <a:srgbClr val="FF0000"/>
          </a:solidFill>
          <a:ln w="19050">
            <a:solidFill>
              <a:schemeClr val="tx1"/>
            </a:solidFill>
          </a:ln>
        </p:spPr>
        <p:style>
          <a:lnRef idx="1">
            <a:schemeClr val="accent1"/>
          </a:lnRef>
          <a:fillRef idx="2">
            <a:schemeClr val="accent1"/>
          </a:fillRef>
          <a:effectRef idx="1">
            <a:schemeClr val="accent1"/>
          </a:effectRef>
          <a:fontRef idx="minor">
            <a:schemeClr val="dk1"/>
          </a:fontRef>
        </p:style>
        <p:txBody>
          <a:bodyPr rtlCol="0" anchor="ctr"/>
          <a:lstStyle/>
          <a:p>
            <a:pPr algn="ctr"/>
            <a:r>
              <a:rPr kumimoji="1" lang="ja-JP" altLang="en-US" sz="2100">
                <a:ea typeface="MS UI Gothic" panose="020B0600070205080204" pitchFamily="34" charset="-128"/>
              </a:rPr>
              <a:t>停止</a:t>
            </a:r>
            <a:endParaRPr kumimoji="1" lang="ja-JP" altLang="en-US" sz="2100" dirty="0">
              <a:ea typeface="MS UI Gothic" panose="020B0600070205080204" pitchFamily="34" charset="-128"/>
            </a:endParaRPr>
          </a:p>
        </p:txBody>
      </p:sp>
    </p:spTree>
    <p:extLst>
      <p:ext uri="{BB962C8B-B14F-4D97-AF65-F5344CB8AC3E}">
        <p14:creationId xmlns:p14="http://schemas.microsoft.com/office/powerpoint/2010/main" val="38824560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down)">
                                      <p:cBhvr>
                                        <p:cTn id="7" dur="500"/>
                                        <p:tgtEl>
                                          <p:spTgt spid="2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ipe(down)">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wipe(down)">
                                      <p:cBhvr>
                                        <p:cTn id="17" dur="500"/>
                                        <p:tgtEl>
                                          <p:spTgt spid="15"/>
                                        </p:tgtEl>
                                      </p:cBhvr>
                                    </p:animEffect>
                                  </p:childTnLst>
                                </p:cTn>
                              </p:par>
                              <p:par>
                                <p:cTn id="18" presetID="22" presetClass="entr" presetSubtype="4" fill="hold" grpId="0" nodeType="withEffect">
                                  <p:stCondLst>
                                    <p:cond delay="0"/>
                                  </p:stCondLst>
                                  <p:childTnLst>
                                    <p:set>
                                      <p:cBhvr>
                                        <p:cTn id="19" dur="1" fill="hold">
                                          <p:stCondLst>
                                            <p:cond delay="0"/>
                                          </p:stCondLst>
                                        </p:cTn>
                                        <p:tgtEl>
                                          <p:spTgt spid="16"/>
                                        </p:tgtEl>
                                        <p:attrNameLst>
                                          <p:attrName>style.visibility</p:attrName>
                                        </p:attrNameLst>
                                      </p:cBhvr>
                                      <p:to>
                                        <p:strVal val="visible"/>
                                      </p:to>
                                    </p:set>
                                    <p:animEffect transition="in" filter="wipe(down)">
                                      <p:cBhvr>
                                        <p:cTn id="20" dur="500"/>
                                        <p:tgtEl>
                                          <p:spTgt spid="16"/>
                                        </p:tgtEl>
                                      </p:cBhvr>
                                    </p:animEffect>
                                  </p:childTnLst>
                                </p:cTn>
                              </p:par>
                              <p:par>
                                <p:cTn id="21" presetID="22" presetClass="entr" presetSubtype="4" fill="hold" grpId="0" nodeType="with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wipe(down)">
                                      <p:cBhvr>
                                        <p:cTn id="23" dur="500"/>
                                        <p:tgtEl>
                                          <p:spTgt spid="18"/>
                                        </p:tgtEl>
                                      </p:cBhvr>
                                    </p:animEffect>
                                  </p:childTnLst>
                                </p:cTn>
                              </p:par>
                              <p:par>
                                <p:cTn id="24" presetID="22" presetClass="entr" presetSubtype="4" fill="hold" grpId="0" nodeType="with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wipe(down)">
                                      <p:cBhvr>
                                        <p:cTn id="26" dur="500"/>
                                        <p:tgtEl>
                                          <p:spTgt spid="19"/>
                                        </p:tgtEl>
                                      </p:cBhvr>
                                    </p:animEffect>
                                  </p:childTnLst>
                                </p:cTn>
                              </p:par>
                              <p:par>
                                <p:cTn id="27" presetID="22" presetClass="entr" presetSubtype="4" fill="hold" grpId="0" nodeType="withEffect">
                                  <p:stCondLst>
                                    <p:cond delay="0"/>
                                  </p:stCondLst>
                                  <p:childTnLst>
                                    <p:set>
                                      <p:cBhvr>
                                        <p:cTn id="28" dur="1" fill="hold">
                                          <p:stCondLst>
                                            <p:cond delay="0"/>
                                          </p:stCondLst>
                                        </p:cTn>
                                        <p:tgtEl>
                                          <p:spTgt spid="17"/>
                                        </p:tgtEl>
                                        <p:attrNameLst>
                                          <p:attrName>style.visibility</p:attrName>
                                        </p:attrNameLst>
                                      </p:cBhvr>
                                      <p:to>
                                        <p:strVal val="visible"/>
                                      </p:to>
                                    </p:set>
                                    <p:animEffect transition="in" filter="wipe(down)">
                                      <p:cBhvr>
                                        <p:cTn id="29" dur="500"/>
                                        <p:tgtEl>
                                          <p:spTgt spid="17"/>
                                        </p:tgtEl>
                                      </p:cBhvr>
                                    </p:animEffect>
                                  </p:childTnLst>
                                </p:cTn>
                              </p:par>
                              <p:par>
                                <p:cTn id="30" presetID="22" presetClass="entr" presetSubtype="4" fill="hold" nodeType="withEffect">
                                  <p:stCondLst>
                                    <p:cond delay="0"/>
                                  </p:stCondLst>
                                  <p:childTnLst>
                                    <p:set>
                                      <p:cBhvr>
                                        <p:cTn id="31" dur="1" fill="hold">
                                          <p:stCondLst>
                                            <p:cond delay="0"/>
                                          </p:stCondLst>
                                        </p:cTn>
                                        <p:tgtEl>
                                          <p:spTgt spid="20"/>
                                        </p:tgtEl>
                                        <p:attrNameLst>
                                          <p:attrName>style.visibility</p:attrName>
                                        </p:attrNameLst>
                                      </p:cBhvr>
                                      <p:to>
                                        <p:strVal val="visible"/>
                                      </p:to>
                                    </p:set>
                                    <p:animEffect transition="in" filter="wipe(down)">
                                      <p:cBhvr>
                                        <p:cTn id="32" dur="500"/>
                                        <p:tgtEl>
                                          <p:spTgt spid="20"/>
                                        </p:tgtEl>
                                      </p:cBhvr>
                                    </p:animEffect>
                                  </p:childTnLst>
                                </p:cTn>
                              </p:par>
                              <p:par>
                                <p:cTn id="33" presetID="22" presetClass="entr" presetSubtype="4" fill="hold" grpId="0" nodeType="withEffect">
                                  <p:stCondLst>
                                    <p:cond delay="0"/>
                                  </p:stCondLst>
                                  <p:childTnLst>
                                    <p:set>
                                      <p:cBhvr>
                                        <p:cTn id="34" dur="1" fill="hold">
                                          <p:stCondLst>
                                            <p:cond delay="0"/>
                                          </p:stCondLst>
                                        </p:cTn>
                                        <p:tgtEl>
                                          <p:spTgt spid="25"/>
                                        </p:tgtEl>
                                        <p:attrNameLst>
                                          <p:attrName>style.visibility</p:attrName>
                                        </p:attrNameLst>
                                      </p:cBhvr>
                                      <p:to>
                                        <p:strVal val="visible"/>
                                      </p:to>
                                    </p:set>
                                    <p:animEffect transition="in" filter="wipe(down)">
                                      <p:cBhvr>
                                        <p:cTn id="35" dur="500"/>
                                        <p:tgtEl>
                                          <p:spTgt spid="25"/>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4" fill="hold" grpId="0" nodeType="clickEffect">
                                  <p:stCondLst>
                                    <p:cond delay="0"/>
                                  </p:stCondLst>
                                  <p:childTnLst>
                                    <p:set>
                                      <p:cBhvr>
                                        <p:cTn id="39" dur="1" fill="hold">
                                          <p:stCondLst>
                                            <p:cond delay="0"/>
                                          </p:stCondLst>
                                        </p:cTn>
                                        <p:tgtEl>
                                          <p:spTgt spid="21"/>
                                        </p:tgtEl>
                                        <p:attrNameLst>
                                          <p:attrName>style.visibility</p:attrName>
                                        </p:attrNameLst>
                                      </p:cBhvr>
                                      <p:to>
                                        <p:strVal val="visible"/>
                                      </p:to>
                                    </p:set>
                                    <p:animEffect transition="in" filter="wipe(down)">
                                      <p:cBhvr>
                                        <p:cTn id="40" dur="500"/>
                                        <p:tgtEl>
                                          <p:spTgt spid="21"/>
                                        </p:tgtEl>
                                      </p:cBhvr>
                                    </p:animEffect>
                                  </p:childTnLst>
                                </p:cTn>
                              </p:par>
                            </p:childTnLst>
                          </p:cTn>
                        </p:par>
                      </p:childTnLst>
                    </p:cTn>
                  </p:par>
                  <p:par>
                    <p:cTn id="41" fill="hold">
                      <p:stCondLst>
                        <p:cond delay="indefinite"/>
                      </p:stCondLst>
                      <p:childTnLst>
                        <p:par>
                          <p:cTn id="42" fill="hold">
                            <p:stCondLst>
                              <p:cond delay="0"/>
                            </p:stCondLst>
                            <p:childTnLst>
                              <p:par>
                                <p:cTn id="43" presetID="22" presetClass="entr" presetSubtype="4" fill="hold" grpId="0" nodeType="clickEffect">
                                  <p:stCondLst>
                                    <p:cond delay="0"/>
                                  </p:stCondLst>
                                  <p:childTnLst>
                                    <p:set>
                                      <p:cBhvr>
                                        <p:cTn id="44" dur="1" fill="hold">
                                          <p:stCondLst>
                                            <p:cond delay="0"/>
                                          </p:stCondLst>
                                        </p:cTn>
                                        <p:tgtEl>
                                          <p:spTgt spid="26"/>
                                        </p:tgtEl>
                                        <p:attrNameLst>
                                          <p:attrName>style.visibility</p:attrName>
                                        </p:attrNameLst>
                                      </p:cBhvr>
                                      <p:to>
                                        <p:strVal val="visible"/>
                                      </p:to>
                                    </p:set>
                                    <p:animEffect transition="in" filter="wipe(down)">
                                      <p:cBhvr>
                                        <p:cTn id="45" dur="500"/>
                                        <p:tgtEl>
                                          <p:spTgt spid="26"/>
                                        </p:tgtEl>
                                      </p:cBhvr>
                                    </p:animEffect>
                                  </p:childTnLst>
                                </p:cTn>
                              </p:par>
                              <p:par>
                                <p:cTn id="46" presetID="22" presetClass="exit" presetSubtype="4" fill="hold" grpId="1" nodeType="withEffect">
                                  <p:stCondLst>
                                    <p:cond delay="0"/>
                                  </p:stCondLst>
                                  <p:childTnLst>
                                    <p:animEffect transition="out" filter="wipe(down)">
                                      <p:cBhvr>
                                        <p:cTn id="47" dur="500"/>
                                        <p:tgtEl>
                                          <p:spTgt spid="17"/>
                                        </p:tgtEl>
                                      </p:cBhvr>
                                    </p:animEffect>
                                    <p:set>
                                      <p:cBhvr>
                                        <p:cTn id="48" dur="1" fill="hold">
                                          <p:stCondLst>
                                            <p:cond delay="499"/>
                                          </p:stCondLst>
                                        </p:cTn>
                                        <p:tgtEl>
                                          <p:spTgt spid="17"/>
                                        </p:tgtEl>
                                        <p:attrNameLst>
                                          <p:attrName>style.visibility</p:attrName>
                                        </p:attrNameLst>
                                      </p:cBhvr>
                                      <p:to>
                                        <p:strVal val="hidden"/>
                                      </p:to>
                                    </p:set>
                                  </p:childTnLst>
                                </p:cTn>
                              </p:par>
                              <p:par>
                                <p:cTn id="49" presetID="22" presetClass="exit" presetSubtype="4" fill="hold" nodeType="withEffect">
                                  <p:stCondLst>
                                    <p:cond delay="0"/>
                                  </p:stCondLst>
                                  <p:childTnLst>
                                    <p:animEffect transition="out" filter="wipe(down)">
                                      <p:cBhvr>
                                        <p:cTn id="50" dur="500"/>
                                        <p:tgtEl>
                                          <p:spTgt spid="20"/>
                                        </p:tgtEl>
                                      </p:cBhvr>
                                    </p:animEffect>
                                    <p:set>
                                      <p:cBhvr>
                                        <p:cTn id="51" dur="1" fill="hold">
                                          <p:stCondLst>
                                            <p:cond delay="499"/>
                                          </p:stCondLst>
                                        </p:cTn>
                                        <p:tgtEl>
                                          <p:spTgt spid="20"/>
                                        </p:tgtEl>
                                        <p:attrNameLst>
                                          <p:attrName>style.visibility</p:attrName>
                                        </p:attrNameLst>
                                      </p:cBhvr>
                                      <p:to>
                                        <p:strVal val="hidden"/>
                                      </p:to>
                                    </p:set>
                                  </p:childTnLst>
                                </p:cTn>
                              </p:par>
                              <p:par>
                                <p:cTn id="52" presetID="22" presetClass="exit" presetSubtype="4" fill="hold" grpId="1" nodeType="withEffect">
                                  <p:stCondLst>
                                    <p:cond delay="0"/>
                                  </p:stCondLst>
                                  <p:childTnLst>
                                    <p:animEffect transition="out" filter="wipe(down)">
                                      <p:cBhvr>
                                        <p:cTn id="53" dur="500"/>
                                        <p:tgtEl>
                                          <p:spTgt spid="25"/>
                                        </p:tgtEl>
                                      </p:cBhvr>
                                    </p:animEffect>
                                    <p:set>
                                      <p:cBhvr>
                                        <p:cTn id="54" dur="1" fill="hold">
                                          <p:stCondLst>
                                            <p:cond delay="499"/>
                                          </p:stCondLst>
                                        </p:cTn>
                                        <p:tgtEl>
                                          <p:spTgt spid="2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8" grpId="0"/>
      <p:bldP spid="15" grpId="0" animBg="1"/>
      <p:bldP spid="16" grpId="0"/>
      <p:bldP spid="17" grpId="0"/>
      <p:bldP spid="17" grpId="1"/>
      <p:bldP spid="18" grpId="0" animBg="1"/>
      <p:bldP spid="19" grpId="0" animBg="1"/>
      <p:bldP spid="21" grpId="0" animBg="1"/>
      <p:bldP spid="25" grpId="0" animBg="1"/>
      <p:bldP spid="25" grpId="1" animBg="1"/>
      <p:bldP spid="26" grpId="0" animBg="1"/>
    </p:bldLst>
  </p:timing>
</p:sld>
</file>

<file path=ppt/slides/slide3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773D9ED6-DDC4-504D-8CB4-31785D5D1E86}"/>
              </a:ext>
            </a:extLst>
          </p:cNvPr>
          <p:cNvSpPr>
            <a:spLocks noGrp="1"/>
          </p:cNvSpPr>
          <p:nvPr>
            <p:ph type="title"/>
          </p:nvPr>
        </p:nvSpPr>
        <p:spPr/>
        <p:txBody>
          <a:bodyPr/>
          <a:lstStyle/>
          <a:p>
            <a:r>
              <a:rPr lang="ja-JP" altLang="en-US"/>
              <a:t>プロセスレベルの障害の検知時間</a:t>
            </a:r>
            <a:r>
              <a:rPr lang="en-US" altLang="ja-JP" dirty="0"/>
              <a:t>(2)</a:t>
            </a:r>
            <a:endParaRPr kumimoji="1" lang="ja-JP" altLang="en-US"/>
          </a:p>
        </p:txBody>
      </p:sp>
      <p:sp>
        <p:nvSpPr>
          <p:cNvPr id="3" name="コンテンツ プレースホルダー 2">
            <a:extLst>
              <a:ext uri="{FF2B5EF4-FFF2-40B4-BE49-F238E27FC236}">
                <a16:creationId xmlns:a16="http://schemas.microsoft.com/office/drawing/2014/main" id="{7BE054F4-B55A-6140-AF70-8EE24C032B53}"/>
              </a:ext>
            </a:extLst>
          </p:cNvPr>
          <p:cNvSpPr>
            <a:spLocks noGrp="1"/>
          </p:cNvSpPr>
          <p:nvPr>
            <p:ph idx="1"/>
          </p:nvPr>
        </p:nvSpPr>
        <p:spPr/>
        <p:txBody>
          <a:bodyPr/>
          <a:lstStyle/>
          <a:p>
            <a:r>
              <a:rPr kumimoji="1" lang="ja-JP" altLang="en-US"/>
              <a:t>メモリリーク</a:t>
            </a:r>
          </a:p>
        </p:txBody>
      </p:sp>
      <p:sp>
        <p:nvSpPr>
          <p:cNvPr id="4" name="スライド番号プレースホルダー 3">
            <a:extLst>
              <a:ext uri="{FF2B5EF4-FFF2-40B4-BE49-F238E27FC236}">
                <a16:creationId xmlns:a16="http://schemas.microsoft.com/office/drawing/2014/main" id="{D4C1952D-9BD4-5145-8C4B-31E8C870514A}"/>
              </a:ext>
            </a:extLst>
          </p:cNvPr>
          <p:cNvSpPr>
            <a:spLocks noGrp="1"/>
          </p:cNvSpPr>
          <p:nvPr>
            <p:ph type="sldNum" sz="quarter" idx="12"/>
          </p:nvPr>
        </p:nvSpPr>
        <p:spPr/>
        <p:txBody>
          <a:bodyPr/>
          <a:lstStyle/>
          <a:p>
            <a:fld id="{D6F57A23-CB21-D340-80A0-623F78F268E8}" type="slidenum">
              <a:rPr lang="ja-JP" altLang="en-US" smtClean="0"/>
              <a:pPr/>
              <a:t>30</a:t>
            </a:fld>
            <a:endParaRPr lang="ja-JP" altLang="en-US"/>
          </a:p>
        </p:txBody>
      </p:sp>
      <p:graphicFrame>
        <p:nvGraphicFramePr>
          <p:cNvPr id="5" name="グラフ 4">
            <a:extLst>
              <a:ext uri="{FF2B5EF4-FFF2-40B4-BE49-F238E27FC236}">
                <a16:creationId xmlns:a16="http://schemas.microsoft.com/office/drawing/2014/main" id="{E7C02F41-5DF2-D340-840C-2CE3011A8A9D}"/>
              </a:ext>
            </a:extLst>
          </p:cNvPr>
          <p:cNvGraphicFramePr>
            <a:graphicFrameLocks/>
          </p:cNvGraphicFramePr>
          <p:nvPr>
            <p:extLst>
              <p:ext uri="{D42A27DB-BD31-4B8C-83A1-F6EECF244321}">
                <p14:modId xmlns:p14="http://schemas.microsoft.com/office/powerpoint/2010/main" val="315017980"/>
              </p:ext>
            </p:extLst>
          </p:nvPr>
        </p:nvGraphicFramePr>
        <p:xfrm>
          <a:off x="1463642" y="2286001"/>
          <a:ext cx="6231791" cy="4571999"/>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53190183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EE1A3125-9F02-C044-A508-F8BA9A0A31A3}"/>
              </a:ext>
            </a:extLst>
          </p:cNvPr>
          <p:cNvSpPr>
            <a:spLocks noGrp="1"/>
          </p:cNvSpPr>
          <p:nvPr>
            <p:ph type="title"/>
          </p:nvPr>
        </p:nvSpPr>
        <p:spPr/>
        <p:txBody>
          <a:bodyPr/>
          <a:lstStyle/>
          <a:p>
            <a:r>
              <a:rPr kumimoji="1" lang="en-US" altLang="ja-JP" dirty="0"/>
              <a:t>CRC</a:t>
            </a:r>
            <a:r>
              <a:rPr kumimoji="1" lang="ja-JP" altLang="en-US"/>
              <a:t>を用いた整合性保証による影響</a:t>
            </a:r>
            <a:r>
              <a:rPr kumimoji="1" lang="en-US" altLang="ja-JP" dirty="0"/>
              <a:t>(1)</a:t>
            </a:r>
            <a:endParaRPr kumimoji="1" lang="ja-JP" altLang="en-US"/>
          </a:p>
        </p:txBody>
      </p:sp>
      <p:sp>
        <p:nvSpPr>
          <p:cNvPr id="3" name="コンテンツ プレースホルダー 2">
            <a:extLst>
              <a:ext uri="{FF2B5EF4-FFF2-40B4-BE49-F238E27FC236}">
                <a16:creationId xmlns:a16="http://schemas.microsoft.com/office/drawing/2014/main" id="{F6426791-3888-8A46-B57A-A9256289AB89}"/>
              </a:ext>
            </a:extLst>
          </p:cNvPr>
          <p:cNvSpPr>
            <a:spLocks noGrp="1"/>
          </p:cNvSpPr>
          <p:nvPr>
            <p:ph idx="1"/>
          </p:nvPr>
        </p:nvSpPr>
        <p:spPr/>
        <p:txBody>
          <a:bodyPr/>
          <a:lstStyle/>
          <a:p>
            <a:r>
              <a:rPr kumimoji="1" lang="ja-JP" altLang="en-US"/>
              <a:t>プロセス数のみ</a:t>
            </a:r>
          </a:p>
        </p:txBody>
      </p:sp>
      <p:sp>
        <p:nvSpPr>
          <p:cNvPr id="4" name="スライド番号プレースホルダー 3">
            <a:extLst>
              <a:ext uri="{FF2B5EF4-FFF2-40B4-BE49-F238E27FC236}">
                <a16:creationId xmlns:a16="http://schemas.microsoft.com/office/drawing/2014/main" id="{72EE57AD-AB9D-8F44-92CE-39D84951715C}"/>
              </a:ext>
            </a:extLst>
          </p:cNvPr>
          <p:cNvSpPr>
            <a:spLocks noGrp="1"/>
          </p:cNvSpPr>
          <p:nvPr>
            <p:ph type="sldNum" sz="quarter" idx="12"/>
          </p:nvPr>
        </p:nvSpPr>
        <p:spPr/>
        <p:txBody>
          <a:bodyPr/>
          <a:lstStyle/>
          <a:p>
            <a:fld id="{D6F57A23-CB21-D340-80A0-623F78F268E8}" type="slidenum">
              <a:rPr lang="ja-JP" altLang="en-US" smtClean="0"/>
              <a:pPr/>
              <a:t>31</a:t>
            </a:fld>
            <a:endParaRPr lang="ja-JP" altLang="en-US"/>
          </a:p>
        </p:txBody>
      </p:sp>
      <p:graphicFrame>
        <p:nvGraphicFramePr>
          <p:cNvPr id="5" name="グラフ 4">
            <a:extLst>
              <a:ext uri="{FF2B5EF4-FFF2-40B4-BE49-F238E27FC236}">
                <a16:creationId xmlns:a16="http://schemas.microsoft.com/office/drawing/2014/main" id="{D3225A36-0026-0F4B-AF4F-E13FA054D62D}"/>
              </a:ext>
            </a:extLst>
          </p:cNvPr>
          <p:cNvGraphicFramePr>
            <a:graphicFrameLocks/>
          </p:cNvGraphicFramePr>
          <p:nvPr>
            <p:extLst>
              <p:ext uri="{D42A27DB-BD31-4B8C-83A1-F6EECF244321}">
                <p14:modId xmlns:p14="http://schemas.microsoft.com/office/powerpoint/2010/main" val="3435052821"/>
              </p:ext>
            </p:extLst>
          </p:nvPr>
        </p:nvGraphicFramePr>
        <p:xfrm>
          <a:off x="1388209" y="2319039"/>
          <a:ext cx="6376933" cy="4538961"/>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12530101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EE1A3125-9F02-C044-A508-F8BA9A0A31A3}"/>
              </a:ext>
            </a:extLst>
          </p:cNvPr>
          <p:cNvSpPr>
            <a:spLocks noGrp="1"/>
          </p:cNvSpPr>
          <p:nvPr>
            <p:ph type="title"/>
          </p:nvPr>
        </p:nvSpPr>
        <p:spPr/>
        <p:txBody>
          <a:bodyPr/>
          <a:lstStyle/>
          <a:p>
            <a:r>
              <a:rPr kumimoji="1" lang="en-US" altLang="ja-JP" dirty="0"/>
              <a:t>CRC</a:t>
            </a:r>
            <a:r>
              <a:rPr kumimoji="1" lang="ja-JP" altLang="en-US"/>
              <a:t>を用いた整合性保証による影響</a:t>
            </a:r>
            <a:r>
              <a:rPr kumimoji="1" lang="en-US" altLang="ja-JP" dirty="0"/>
              <a:t>(2)</a:t>
            </a:r>
            <a:endParaRPr kumimoji="1" lang="ja-JP" altLang="en-US"/>
          </a:p>
        </p:txBody>
      </p:sp>
      <p:sp>
        <p:nvSpPr>
          <p:cNvPr id="3" name="コンテンツ プレースホルダー 2">
            <a:extLst>
              <a:ext uri="{FF2B5EF4-FFF2-40B4-BE49-F238E27FC236}">
                <a16:creationId xmlns:a16="http://schemas.microsoft.com/office/drawing/2014/main" id="{F6426791-3888-8A46-B57A-A9256289AB89}"/>
              </a:ext>
            </a:extLst>
          </p:cNvPr>
          <p:cNvSpPr>
            <a:spLocks noGrp="1"/>
          </p:cNvSpPr>
          <p:nvPr>
            <p:ph idx="1"/>
          </p:nvPr>
        </p:nvSpPr>
        <p:spPr/>
        <p:txBody>
          <a:bodyPr/>
          <a:lstStyle/>
          <a:p>
            <a:r>
              <a:rPr kumimoji="1" lang="ja-JP" altLang="en-US"/>
              <a:t>プロセスリスト</a:t>
            </a:r>
          </a:p>
        </p:txBody>
      </p:sp>
      <p:sp>
        <p:nvSpPr>
          <p:cNvPr id="4" name="スライド番号プレースホルダー 3">
            <a:extLst>
              <a:ext uri="{FF2B5EF4-FFF2-40B4-BE49-F238E27FC236}">
                <a16:creationId xmlns:a16="http://schemas.microsoft.com/office/drawing/2014/main" id="{72EE57AD-AB9D-8F44-92CE-39D84951715C}"/>
              </a:ext>
            </a:extLst>
          </p:cNvPr>
          <p:cNvSpPr>
            <a:spLocks noGrp="1"/>
          </p:cNvSpPr>
          <p:nvPr>
            <p:ph type="sldNum" sz="quarter" idx="12"/>
          </p:nvPr>
        </p:nvSpPr>
        <p:spPr/>
        <p:txBody>
          <a:bodyPr/>
          <a:lstStyle/>
          <a:p>
            <a:fld id="{D6F57A23-CB21-D340-80A0-623F78F268E8}" type="slidenum">
              <a:rPr lang="ja-JP" altLang="en-US" smtClean="0"/>
              <a:pPr/>
              <a:t>32</a:t>
            </a:fld>
            <a:endParaRPr lang="ja-JP" altLang="en-US"/>
          </a:p>
        </p:txBody>
      </p:sp>
      <p:graphicFrame>
        <p:nvGraphicFramePr>
          <p:cNvPr id="6" name="グラフ 5">
            <a:extLst>
              <a:ext uri="{FF2B5EF4-FFF2-40B4-BE49-F238E27FC236}">
                <a16:creationId xmlns:a16="http://schemas.microsoft.com/office/drawing/2014/main" id="{A31831FB-3A8C-024C-809F-80222D32CF41}"/>
              </a:ext>
            </a:extLst>
          </p:cNvPr>
          <p:cNvGraphicFramePr>
            <a:graphicFrameLocks/>
          </p:cNvGraphicFramePr>
          <p:nvPr>
            <p:extLst>
              <p:ext uri="{D42A27DB-BD31-4B8C-83A1-F6EECF244321}">
                <p14:modId xmlns:p14="http://schemas.microsoft.com/office/powerpoint/2010/main" val="1641931334"/>
              </p:ext>
            </p:extLst>
          </p:nvPr>
        </p:nvGraphicFramePr>
        <p:xfrm>
          <a:off x="1369300" y="2260601"/>
          <a:ext cx="6420476" cy="4597399"/>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7589917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638FAEDC-227A-CB40-98EF-57E8B252817D}"/>
              </a:ext>
            </a:extLst>
          </p:cNvPr>
          <p:cNvSpPr>
            <a:spLocks noGrp="1"/>
          </p:cNvSpPr>
          <p:nvPr>
            <p:ph type="title"/>
          </p:nvPr>
        </p:nvSpPr>
        <p:spPr/>
        <p:txBody>
          <a:bodyPr/>
          <a:lstStyle/>
          <a:p>
            <a:r>
              <a:rPr kumimoji="1" lang="en-US" altLang="ja-JP" dirty="0"/>
              <a:t>GPU</a:t>
            </a:r>
            <a:r>
              <a:rPr kumimoji="1" lang="ja-JP" altLang="en-US"/>
              <a:t>メモリを用いたことによる影響</a:t>
            </a:r>
          </a:p>
        </p:txBody>
      </p:sp>
      <p:sp>
        <p:nvSpPr>
          <p:cNvPr id="3" name="コンテンツ プレースホルダー 2">
            <a:extLst>
              <a:ext uri="{FF2B5EF4-FFF2-40B4-BE49-F238E27FC236}">
                <a16:creationId xmlns:a16="http://schemas.microsoft.com/office/drawing/2014/main" id="{9BF782C4-4F11-2946-A598-F32C9A02FB39}"/>
              </a:ext>
            </a:extLst>
          </p:cNvPr>
          <p:cNvSpPr>
            <a:spLocks noGrp="1"/>
          </p:cNvSpPr>
          <p:nvPr>
            <p:ph idx="1"/>
          </p:nvPr>
        </p:nvSpPr>
        <p:spPr/>
        <p:txBody>
          <a:bodyPr/>
          <a:lstStyle/>
          <a:p>
            <a:r>
              <a:rPr kumimoji="1" lang="en-US" altLang="ja-JP" dirty="0"/>
              <a:t>GPU</a:t>
            </a:r>
            <a:r>
              <a:rPr kumimoji="1" lang="ja-JP" altLang="en-US"/>
              <a:t>メモリおよびメインメモリに通信用バッファを確保し，</a:t>
            </a:r>
            <a:r>
              <a:rPr kumimoji="1" lang="en-US" altLang="ja-JP" dirty="0"/>
              <a:t>RDMA Read/Write</a:t>
            </a:r>
            <a:r>
              <a:rPr kumimoji="1" lang="ja-JP" altLang="en-US"/>
              <a:t>性能を比較</a:t>
            </a:r>
          </a:p>
        </p:txBody>
      </p:sp>
      <p:sp>
        <p:nvSpPr>
          <p:cNvPr id="4" name="スライド番号プレースホルダー 3">
            <a:extLst>
              <a:ext uri="{FF2B5EF4-FFF2-40B4-BE49-F238E27FC236}">
                <a16:creationId xmlns:a16="http://schemas.microsoft.com/office/drawing/2014/main" id="{21B3A51B-34C7-2943-B277-72B2BB6ED4DE}"/>
              </a:ext>
            </a:extLst>
          </p:cNvPr>
          <p:cNvSpPr>
            <a:spLocks noGrp="1"/>
          </p:cNvSpPr>
          <p:nvPr>
            <p:ph type="sldNum" sz="quarter" idx="12"/>
          </p:nvPr>
        </p:nvSpPr>
        <p:spPr/>
        <p:txBody>
          <a:bodyPr/>
          <a:lstStyle/>
          <a:p>
            <a:fld id="{D6F57A23-CB21-D340-80A0-623F78F268E8}" type="slidenum">
              <a:rPr lang="ja-JP" altLang="en-US" smtClean="0"/>
              <a:pPr/>
              <a:t>33</a:t>
            </a:fld>
            <a:endParaRPr lang="ja-JP" altLang="en-US"/>
          </a:p>
        </p:txBody>
      </p:sp>
      <p:graphicFrame>
        <p:nvGraphicFramePr>
          <p:cNvPr id="5" name="グラフ 4">
            <a:extLst>
              <a:ext uri="{FF2B5EF4-FFF2-40B4-BE49-F238E27FC236}">
                <a16:creationId xmlns:a16="http://schemas.microsoft.com/office/drawing/2014/main" id="{A27E6158-D864-BB4F-8495-33E3CF6D1873}"/>
              </a:ext>
            </a:extLst>
          </p:cNvPr>
          <p:cNvGraphicFramePr>
            <a:graphicFrameLocks/>
          </p:cNvGraphicFramePr>
          <p:nvPr>
            <p:extLst>
              <p:ext uri="{D42A27DB-BD31-4B8C-83A1-F6EECF244321}">
                <p14:modId xmlns:p14="http://schemas.microsoft.com/office/powerpoint/2010/main" val="1044702860"/>
              </p:ext>
            </p:extLst>
          </p:nvPr>
        </p:nvGraphicFramePr>
        <p:xfrm>
          <a:off x="1" y="2481943"/>
          <a:ext cx="4553298" cy="4376057"/>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6" name="グラフ 5">
            <a:extLst>
              <a:ext uri="{FF2B5EF4-FFF2-40B4-BE49-F238E27FC236}">
                <a16:creationId xmlns:a16="http://schemas.microsoft.com/office/drawing/2014/main" id="{0750B54B-228F-C041-AE5A-B4411597474E}"/>
              </a:ext>
            </a:extLst>
          </p:cNvPr>
          <p:cNvGraphicFramePr>
            <a:graphicFrameLocks/>
          </p:cNvGraphicFramePr>
          <p:nvPr>
            <p:extLst>
              <p:ext uri="{D42A27DB-BD31-4B8C-83A1-F6EECF244321}">
                <p14:modId xmlns:p14="http://schemas.microsoft.com/office/powerpoint/2010/main" val="3085950490"/>
              </p:ext>
            </p:extLst>
          </p:nvPr>
        </p:nvGraphicFramePr>
        <p:xfrm>
          <a:off x="4553298" y="2481943"/>
          <a:ext cx="4472213" cy="4376057"/>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97487372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lang="en-US" altLang="ja-JP" dirty="0"/>
              <a:t>GPUSentinel </a:t>
            </a:r>
            <a:r>
              <a:rPr lang="en-US" altLang="ja-JP" sz="2800" dirty="0"/>
              <a:t>[Ozaki+, APSys'19]</a:t>
            </a:r>
            <a:endParaRPr kumimoji="1" lang="ja-JP" altLang="en-US" dirty="0"/>
          </a:p>
        </p:txBody>
      </p:sp>
      <p:sp>
        <p:nvSpPr>
          <p:cNvPr id="3" name="コンテンツ プレースホルダー 2"/>
          <p:cNvSpPr>
            <a:spLocks noGrp="1"/>
          </p:cNvSpPr>
          <p:nvPr>
            <p:ph idx="1"/>
          </p:nvPr>
        </p:nvSpPr>
        <p:spPr/>
        <p:txBody>
          <a:bodyPr/>
          <a:lstStyle/>
          <a:p>
            <a:r>
              <a:rPr lang="ja-JP" altLang="en-US">
                <a:solidFill>
                  <a:schemeClr val="tx1"/>
                </a:solidFill>
              </a:rPr>
              <a:t>監視対象ホストに搭載されている</a:t>
            </a:r>
            <a:r>
              <a:rPr lang="en-US" altLang="ja-JP" dirty="0">
                <a:solidFill>
                  <a:schemeClr val="tx1"/>
                </a:solidFill>
              </a:rPr>
              <a:t>GPU</a:t>
            </a:r>
            <a:r>
              <a:rPr lang="ja-JP" altLang="en-US">
                <a:solidFill>
                  <a:schemeClr val="tx1"/>
                </a:solidFill>
              </a:rPr>
              <a:t>を用いた高信頼なホワイトボックス監視</a:t>
            </a:r>
            <a:endParaRPr lang="en-US" altLang="ja-JP" dirty="0">
              <a:solidFill>
                <a:schemeClr val="tx1"/>
              </a:solidFill>
            </a:endParaRPr>
          </a:p>
          <a:p>
            <a:pPr lvl="1"/>
            <a:r>
              <a:rPr lang="en-US" altLang="ja-JP" dirty="0">
                <a:solidFill>
                  <a:schemeClr val="tx1"/>
                </a:solidFill>
              </a:rPr>
              <a:t>GPU</a:t>
            </a:r>
            <a:r>
              <a:rPr lang="ja-JP" altLang="en-US">
                <a:solidFill>
                  <a:schemeClr val="tx1"/>
                </a:solidFill>
              </a:rPr>
              <a:t>は</a:t>
            </a:r>
            <a:r>
              <a:rPr lang="en-US" altLang="ja-JP" dirty="0">
                <a:solidFill>
                  <a:schemeClr val="tx1"/>
                </a:solidFill>
              </a:rPr>
              <a:t>CPU</a:t>
            </a:r>
            <a:r>
              <a:rPr lang="ja-JP" altLang="en-US">
                <a:solidFill>
                  <a:schemeClr val="tx1"/>
                </a:solidFill>
              </a:rPr>
              <a:t>やメインメモリから独立しており，信頼性が高い</a:t>
            </a:r>
            <a:endParaRPr lang="en-US" altLang="ja-JP" dirty="0">
              <a:solidFill>
                <a:schemeClr val="tx1"/>
              </a:solidFill>
            </a:endParaRPr>
          </a:p>
          <a:p>
            <a:pPr lvl="2"/>
            <a:r>
              <a:rPr lang="en-US" altLang="ja-JP" dirty="0">
                <a:solidFill>
                  <a:schemeClr val="tx1"/>
                </a:solidFill>
              </a:rPr>
              <a:t>OS</a:t>
            </a:r>
            <a:r>
              <a:rPr lang="ja-JP" altLang="en-US">
                <a:solidFill>
                  <a:schemeClr val="tx1"/>
                </a:solidFill>
              </a:rPr>
              <a:t>の</a:t>
            </a:r>
            <a:r>
              <a:rPr lang="ja-JP" altLang="en-US"/>
              <a:t>障害</a:t>
            </a:r>
            <a:r>
              <a:rPr lang="ja-JP" altLang="en-US">
                <a:solidFill>
                  <a:schemeClr val="tx1"/>
                </a:solidFill>
              </a:rPr>
              <a:t>による影響を受けにくい</a:t>
            </a:r>
            <a:endParaRPr lang="en-US" altLang="ja-JP" dirty="0">
              <a:solidFill>
                <a:schemeClr val="tx1"/>
              </a:solidFill>
            </a:endParaRPr>
          </a:p>
          <a:p>
            <a:pPr lvl="1"/>
            <a:r>
              <a:rPr lang="en-US" altLang="ja-JP" dirty="0">
                <a:solidFill>
                  <a:schemeClr val="tx1"/>
                </a:solidFill>
              </a:rPr>
              <a:t>GPU</a:t>
            </a:r>
            <a:r>
              <a:rPr lang="ja-JP" altLang="en-US">
                <a:solidFill>
                  <a:schemeClr val="tx1"/>
                </a:solidFill>
              </a:rPr>
              <a:t>は多数の演算コアを有しており，検知性能が高い</a:t>
            </a:r>
            <a:endParaRPr lang="en-US" altLang="ja-JP" dirty="0">
              <a:solidFill>
                <a:schemeClr val="tx1"/>
              </a:solidFill>
            </a:endParaRPr>
          </a:p>
          <a:p>
            <a:pPr lvl="1"/>
            <a:r>
              <a:rPr lang="en-US" altLang="ja-JP" dirty="0"/>
              <a:t>GPU</a:t>
            </a:r>
            <a:r>
              <a:rPr lang="ja-JP" altLang="en-US"/>
              <a:t>は標準的に搭載されている汎用ハードウェアである</a:t>
            </a:r>
            <a:endParaRPr lang="en-US" altLang="ja-JP" dirty="0"/>
          </a:p>
        </p:txBody>
      </p:sp>
      <p:sp>
        <p:nvSpPr>
          <p:cNvPr id="4" name="スライド番号プレースホルダー 3"/>
          <p:cNvSpPr>
            <a:spLocks noGrp="1"/>
          </p:cNvSpPr>
          <p:nvPr>
            <p:ph type="sldNum" sz="quarter" idx="12"/>
          </p:nvPr>
        </p:nvSpPr>
        <p:spPr/>
        <p:txBody>
          <a:bodyPr/>
          <a:lstStyle/>
          <a:p>
            <a:fld id="{D57F1E4F-1CFF-5643-939E-217C01CDF565}" type="slidenum">
              <a:rPr lang="en-US" smtClean="0"/>
              <a:pPr/>
              <a:t>4</a:t>
            </a:fld>
            <a:endParaRPr lang="en-US" dirty="0"/>
          </a:p>
        </p:txBody>
      </p:sp>
      <p:pic>
        <p:nvPicPr>
          <p:cNvPr id="8" name="図 7">
            <a:extLst>
              <a:ext uri="{FF2B5EF4-FFF2-40B4-BE49-F238E27FC236}">
                <a16:creationId xmlns:a16="http://schemas.microsoft.com/office/drawing/2014/main" id="{2D420F79-3CC8-4647-97F8-F1EDFD57128F}"/>
              </a:ext>
            </a:extLst>
          </p:cNvPr>
          <p:cNvPicPr>
            <a:picLocks noChangeAspect="1"/>
          </p:cNvPicPr>
          <p:nvPr/>
        </p:nvPicPr>
        <p:blipFill>
          <a:blip r:embed="rId3"/>
          <a:stretch>
            <a:fillRect/>
          </a:stretch>
        </p:blipFill>
        <p:spPr>
          <a:xfrm>
            <a:off x="2494221" y="5028137"/>
            <a:ext cx="1846281" cy="1153926"/>
          </a:xfrm>
          <a:prstGeom prst="rect">
            <a:avLst/>
          </a:prstGeom>
        </p:spPr>
      </p:pic>
      <p:pic>
        <p:nvPicPr>
          <p:cNvPr id="6" name="図 5">
            <a:extLst>
              <a:ext uri="{FF2B5EF4-FFF2-40B4-BE49-F238E27FC236}">
                <a16:creationId xmlns:a16="http://schemas.microsoft.com/office/drawing/2014/main" id="{B8F51547-D326-4344-97F5-06CE2266A30D}"/>
              </a:ext>
            </a:extLst>
          </p:cNvPr>
          <p:cNvPicPr>
            <a:picLocks noChangeAspect="1"/>
          </p:cNvPicPr>
          <p:nvPr/>
        </p:nvPicPr>
        <p:blipFill>
          <a:blip r:embed="rId4"/>
          <a:stretch>
            <a:fillRect/>
          </a:stretch>
        </p:blipFill>
        <p:spPr>
          <a:xfrm>
            <a:off x="5242178" y="4240530"/>
            <a:ext cx="2720166" cy="2568290"/>
          </a:xfrm>
          <a:prstGeom prst="rect">
            <a:avLst/>
          </a:prstGeom>
        </p:spPr>
      </p:pic>
      <p:pic>
        <p:nvPicPr>
          <p:cNvPr id="20" name="図 19">
            <a:extLst>
              <a:ext uri="{FF2B5EF4-FFF2-40B4-BE49-F238E27FC236}">
                <a16:creationId xmlns:a16="http://schemas.microsoft.com/office/drawing/2014/main" id="{E5283CF1-063E-524A-AEE8-977493C8CF8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467465" y="5164523"/>
            <a:ext cx="1029926" cy="881158"/>
          </a:xfrm>
          <a:prstGeom prst="rect">
            <a:avLst/>
          </a:prstGeom>
        </p:spPr>
      </p:pic>
      <p:cxnSp>
        <p:nvCxnSpPr>
          <p:cNvPr id="12" name="直線コネクタ 11">
            <a:extLst>
              <a:ext uri="{FF2B5EF4-FFF2-40B4-BE49-F238E27FC236}">
                <a16:creationId xmlns:a16="http://schemas.microsoft.com/office/drawing/2014/main" id="{19375549-4586-C643-8BB1-D4E01E80E271}"/>
              </a:ext>
            </a:extLst>
          </p:cNvPr>
          <p:cNvCxnSpPr>
            <a:cxnSpLocks/>
          </p:cNvCxnSpPr>
          <p:nvPr/>
        </p:nvCxnSpPr>
        <p:spPr>
          <a:xfrm>
            <a:off x="4895851" y="4678523"/>
            <a:ext cx="0" cy="1820903"/>
          </a:xfrm>
          <a:prstGeom prst="line">
            <a:avLst/>
          </a:prstGeom>
          <a:ln w="28575">
            <a:solidFill>
              <a:schemeClr val="tx1"/>
            </a:solidFill>
          </a:ln>
        </p:spPr>
        <p:style>
          <a:lnRef idx="1">
            <a:schemeClr val="dk1"/>
          </a:lnRef>
          <a:fillRef idx="0">
            <a:schemeClr val="dk1"/>
          </a:fillRef>
          <a:effectRef idx="0">
            <a:schemeClr val="dk1"/>
          </a:effectRef>
          <a:fontRef idx="minor">
            <a:schemeClr val="tx1"/>
          </a:fontRef>
        </p:style>
      </p:cxnSp>
      <p:sp>
        <p:nvSpPr>
          <p:cNvPr id="9" name="TextBox 4">
            <a:extLst>
              <a:ext uri="{FF2B5EF4-FFF2-40B4-BE49-F238E27FC236}">
                <a16:creationId xmlns:a16="http://schemas.microsoft.com/office/drawing/2014/main" id="{5EF547D7-1070-A748-806B-CCA062F0834D}"/>
              </a:ext>
            </a:extLst>
          </p:cNvPr>
          <p:cNvSpPr txBox="1"/>
          <p:nvPr/>
        </p:nvSpPr>
        <p:spPr>
          <a:xfrm>
            <a:off x="6760992" y="6099316"/>
            <a:ext cx="740908" cy="400110"/>
          </a:xfrm>
          <a:prstGeom prst="rect">
            <a:avLst/>
          </a:prstGeom>
          <a:noFill/>
        </p:spPr>
        <p:txBody>
          <a:bodyPr wrap="none" rtlCol="0">
            <a:spAutoFit/>
          </a:bodyPr>
          <a:lstStyle/>
          <a:p>
            <a:r>
              <a:rPr lang="en-US" altLang="ja-JP" sz="2000" dirty="0">
                <a:ea typeface="MS UI Gothic" panose="020B0600070205080204" pitchFamily="34" charset="-128"/>
              </a:rPr>
              <a:t>GPU</a:t>
            </a:r>
            <a:endParaRPr lang="ja-JP" altLang="en-US" sz="2000">
              <a:ea typeface="MS UI Gothic" panose="020B0600070205080204" pitchFamily="34" charset="-128"/>
            </a:endParaRPr>
          </a:p>
        </p:txBody>
      </p:sp>
      <p:sp>
        <p:nvSpPr>
          <p:cNvPr id="10" name="TextBox 12">
            <a:extLst>
              <a:ext uri="{FF2B5EF4-FFF2-40B4-BE49-F238E27FC236}">
                <a16:creationId xmlns:a16="http://schemas.microsoft.com/office/drawing/2014/main" id="{E92F2A00-4DBE-D54C-B34E-92468964E027}"/>
              </a:ext>
            </a:extLst>
          </p:cNvPr>
          <p:cNvSpPr txBox="1"/>
          <p:nvPr/>
        </p:nvSpPr>
        <p:spPr>
          <a:xfrm>
            <a:off x="2786419" y="6099316"/>
            <a:ext cx="1261884" cy="400110"/>
          </a:xfrm>
          <a:prstGeom prst="rect">
            <a:avLst/>
          </a:prstGeom>
          <a:noFill/>
        </p:spPr>
        <p:txBody>
          <a:bodyPr wrap="none" rtlCol="0">
            <a:spAutoFit/>
          </a:bodyPr>
          <a:lstStyle/>
          <a:p>
            <a:r>
              <a:rPr lang="ja-JP" altLang="en-US" sz="2000">
                <a:ea typeface="MS UI Gothic" panose="020B0600070205080204" pitchFamily="34" charset="-128"/>
              </a:rPr>
              <a:t>メインメモリ</a:t>
            </a:r>
          </a:p>
        </p:txBody>
      </p:sp>
      <p:sp>
        <p:nvSpPr>
          <p:cNvPr id="11" name="TextBox 9">
            <a:extLst>
              <a:ext uri="{FF2B5EF4-FFF2-40B4-BE49-F238E27FC236}">
                <a16:creationId xmlns:a16="http://schemas.microsoft.com/office/drawing/2014/main" id="{FC3BFC9F-1803-EC48-BD59-A73801DB7769}"/>
              </a:ext>
            </a:extLst>
          </p:cNvPr>
          <p:cNvSpPr txBox="1"/>
          <p:nvPr/>
        </p:nvSpPr>
        <p:spPr>
          <a:xfrm>
            <a:off x="1618386" y="6099316"/>
            <a:ext cx="728084" cy="400110"/>
          </a:xfrm>
          <a:prstGeom prst="rect">
            <a:avLst/>
          </a:prstGeom>
          <a:noFill/>
        </p:spPr>
        <p:txBody>
          <a:bodyPr wrap="none" rtlCol="0">
            <a:spAutoFit/>
          </a:bodyPr>
          <a:lstStyle/>
          <a:p>
            <a:r>
              <a:rPr lang="en-US" altLang="ja-JP" sz="2000" dirty="0">
                <a:ea typeface="MS UI Gothic" panose="020B0600070205080204" pitchFamily="34" charset="-128"/>
              </a:rPr>
              <a:t>CPU</a:t>
            </a:r>
            <a:endParaRPr lang="ja-JP" altLang="en-US" sz="2000">
              <a:ea typeface="MS UI Gothic" panose="020B0600070205080204" pitchFamily="34" charset="-128"/>
            </a:endParaRPr>
          </a:p>
        </p:txBody>
      </p:sp>
      <p:sp>
        <p:nvSpPr>
          <p:cNvPr id="13" name="角丸四角形 45">
            <a:extLst>
              <a:ext uri="{FF2B5EF4-FFF2-40B4-BE49-F238E27FC236}">
                <a16:creationId xmlns:a16="http://schemas.microsoft.com/office/drawing/2014/main" id="{441848C3-AEA4-2C47-87A9-3A72468BCB7E}"/>
              </a:ext>
            </a:extLst>
          </p:cNvPr>
          <p:cNvSpPr/>
          <p:nvPr/>
        </p:nvSpPr>
        <p:spPr>
          <a:xfrm>
            <a:off x="2097956" y="4678523"/>
            <a:ext cx="1503469" cy="486000"/>
          </a:xfrm>
          <a:prstGeom prst="roundRect">
            <a:avLst/>
          </a:prstGeom>
          <a:solidFill>
            <a:srgbClr val="00B0F0"/>
          </a:solidFill>
          <a:ln w="381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altLang="ja-JP" sz="2000" dirty="0">
                <a:ea typeface="MS UI Gothic" panose="020B0600070205080204" pitchFamily="34" charset="-128"/>
              </a:rPr>
              <a:t>OS</a:t>
            </a:r>
            <a:endParaRPr lang="ja-JP" altLang="en-US" sz="2000" dirty="0">
              <a:ea typeface="MS UI Gothic" panose="020B0600070205080204" pitchFamily="34" charset="-128"/>
            </a:endParaRPr>
          </a:p>
        </p:txBody>
      </p:sp>
      <p:sp>
        <p:nvSpPr>
          <p:cNvPr id="16" name="角丸四角形 7">
            <a:extLst>
              <a:ext uri="{FF2B5EF4-FFF2-40B4-BE49-F238E27FC236}">
                <a16:creationId xmlns:a16="http://schemas.microsoft.com/office/drawing/2014/main" id="{3DD4C3DB-E7DB-E647-9DF0-825C22753F13}"/>
              </a:ext>
            </a:extLst>
          </p:cNvPr>
          <p:cNvSpPr/>
          <p:nvPr/>
        </p:nvSpPr>
        <p:spPr>
          <a:xfrm>
            <a:off x="6536605" y="5278823"/>
            <a:ext cx="1440000" cy="692759"/>
          </a:xfrm>
          <a:prstGeom prst="roundRect">
            <a:avLst/>
          </a:prstGeom>
          <a:solidFill>
            <a:srgbClr val="FFFF00"/>
          </a:solidFill>
          <a:ln w="381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ltLang="ja-JP" sz="2000" dirty="0">
              <a:ea typeface="MS UI Gothic" panose="020B0600070205080204" pitchFamily="34" charset="-128"/>
            </a:endParaRPr>
          </a:p>
        </p:txBody>
      </p:sp>
      <p:sp>
        <p:nvSpPr>
          <p:cNvPr id="22" name="角丸四角形 7">
            <a:extLst>
              <a:ext uri="{FF2B5EF4-FFF2-40B4-BE49-F238E27FC236}">
                <a16:creationId xmlns:a16="http://schemas.microsoft.com/office/drawing/2014/main" id="{B81175FC-D5AF-084E-BFD9-2871CA96457E}"/>
              </a:ext>
            </a:extLst>
          </p:cNvPr>
          <p:cNvSpPr/>
          <p:nvPr/>
        </p:nvSpPr>
        <p:spPr>
          <a:xfrm>
            <a:off x="6640379" y="5169515"/>
            <a:ext cx="1440000" cy="692759"/>
          </a:xfrm>
          <a:prstGeom prst="roundRect">
            <a:avLst/>
          </a:prstGeom>
          <a:solidFill>
            <a:srgbClr val="FFFF00"/>
          </a:solidFill>
          <a:ln w="381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ltLang="ja-JP" sz="2000" dirty="0">
              <a:ea typeface="MS UI Gothic" panose="020B0600070205080204" pitchFamily="34" charset="-128"/>
            </a:endParaRPr>
          </a:p>
        </p:txBody>
      </p:sp>
      <p:sp>
        <p:nvSpPr>
          <p:cNvPr id="23" name="角丸四角形 7">
            <a:extLst>
              <a:ext uri="{FF2B5EF4-FFF2-40B4-BE49-F238E27FC236}">
                <a16:creationId xmlns:a16="http://schemas.microsoft.com/office/drawing/2014/main" id="{91A3BCAA-1F03-C84E-85F2-2BDA8365C56F}"/>
              </a:ext>
            </a:extLst>
          </p:cNvPr>
          <p:cNvSpPr/>
          <p:nvPr/>
        </p:nvSpPr>
        <p:spPr>
          <a:xfrm>
            <a:off x="6760992" y="5081141"/>
            <a:ext cx="1440000" cy="692759"/>
          </a:xfrm>
          <a:prstGeom prst="roundRect">
            <a:avLst/>
          </a:prstGeom>
          <a:solidFill>
            <a:srgbClr val="FFFF00"/>
          </a:solidFill>
          <a:ln w="381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ltLang="ja-JP" sz="2000" dirty="0">
              <a:ea typeface="MS UI Gothic" panose="020B0600070205080204" pitchFamily="34" charset="-128"/>
            </a:endParaRPr>
          </a:p>
        </p:txBody>
      </p:sp>
      <p:sp>
        <p:nvSpPr>
          <p:cNvPr id="24" name="角丸四角形 7">
            <a:extLst>
              <a:ext uri="{FF2B5EF4-FFF2-40B4-BE49-F238E27FC236}">
                <a16:creationId xmlns:a16="http://schemas.microsoft.com/office/drawing/2014/main" id="{AD18C619-A0ED-2F43-9D6A-B7A1F293B3BD}"/>
              </a:ext>
            </a:extLst>
          </p:cNvPr>
          <p:cNvSpPr/>
          <p:nvPr/>
        </p:nvSpPr>
        <p:spPr>
          <a:xfrm>
            <a:off x="6882298" y="4981587"/>
            <a:ext cx="1440000" cy="692759"/>
          </a:xfrm>
          <a:prstGeom prst="roundRect">
            <a:avLst/>
          </a:prstGeom>
          <a:solidFill>
            <a:srgbClr val="FFFF00"/>
          </a:solidFill>
          <a:ln w="381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altLang="ja-JP" sz="2000" dirty="0">
                <a:ea typeface="MS UI Gothic" panose="020B0600070205080204" pitchFamily="34" charset="-128"/>
              </a:rPr>
              <a:t>OS</a:t>
            </a:r>
            <a:r>
              <a:rPr lang="ja-JP" altLang="en-US" sz="2000">
                <a:ea typeface="MS UI Gothic" panose="020B0600070205080204" pitchFamily="34" charset="-128"/>
              </a:rPr>
              <a:t>監視</a:t>
            </a:r>
            <a:br>
              <a:rPr lang="en-US" altLang="ja-JP" sz="2000" dirty="0">
                <a:ea typeface="MS UI Gothic" panose="020B0600070205080204" pitchFamily="34" charset="-128"/>
              </a:rPr>
            </a:br>
            <a:r>
              <a:rPr lang="ja-JP" altLang="en-US" sz="2000">
                <a:ea typeface="MS UI Gothic" panose="020B0600070205080204" pitchFamily="34" charset="-128"/>
              </a:rPr>
              <a:t>システム</a:t>
            </a:r>
            <a:endParaRPr lang="en-US" altLang="ja-JP" sz="2000" dirty="0">
              <a:ea typeface="MS UI Gothic" panose="020B0600070205080204" pitchFamily="34" charset="-128"/>
            </a:endParaRPr>
          </a:p>
        </p:txBody>
      </p:sp>
    </p:spTree>
    <p:extLst>
      <p:ext uri="{BB962C8B-B14F-4D97-AF65-F5344CB8AC3E}">
        <p14:creationId xmlns:p14="http://schemas.microsoft.com/office/powerpoint/2010/main" val="374118802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角丸四角形 25">
            <a:extLst>
              <a:ext uri="{FF2B5EF4-FFF2-40B4-BE49-F238E27FC236}">
                <a16:creationId xmlns:a16="http://schemas.microsoft.com/office/drawing/2014/main" id="{2A24E17F-7748-464D-BEA8-310E040DF509}"/>
              </a:ext>
            </a:extLst>
          </p:cNvPr>
          <p:cNvSpPr/>
          <p:nvPr/>
        </p:nvSpPr>
        <p:spPr>
          <a:xfrm>
            <a:off x="588123" y="4434522"/>
            <a:ext cx="5040000" cy="2340348"/>
          </a:xfrm>
          <a:prstGeom prst="roundRect">
            <a:avLst/>
          </a:prstGeom>
          <a:solidFill>
            <a:schemeClr val="bg1"/>
          </a:solidFill>
          <a:ln w="381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ja-JP" altLang="en-US" sz="1350">
              <a:ea typeface="MS UI Gothic" panose="020B0600070205080204" pitchFamily="34" charset="-128"/>
            </a:endParaRPr>
          </a:p>
        </p:txBody>
      </p:sp>
      <p:cxnSp>
        <p:nvCxnSpPr>
          <p:cNvPr id="45" name="直線矢印コネクタ 44">
            <a:extLst>
              <a:ext uri="{FF2B5EF4-FFF2-40B4-BE49-F238E27FC236}">
                <a16:creationId xmlns:a16="http://schemas.microsoft.com/office/drawing/2014/main" id="{036C363C-7138-9046-A365-7C268CD5B0FF}"/>
              </a:ext>
            </a:extLst>
          </p:cNvPr>
          <p:cNvCxnSpPr>
            <a:cxnSpLocks/>
          </p:cNvCxnSpPr>
          <p:nvPr/>
        </p:nvCxnSpPr>
        <p:spPr>
          <a:xfrm flipV="1">
            <a:off x="5228622" y="5652527"/>
            <a:ext cx="1038656" cy="636463"/>
          </a:xfrm>
          <a:prstGeom prst="straightConnector1">
            <a:avLst/>
          </a:prstGeom>
          <a:ln w="38100">
            <a:solidFill>
              <a:srgbClr val="FF0000"/>
            </a:solidFill>
            <a:tailEnd type="triangle"/>
          </a:ln>
        </p:spPr>
        <p:style>
          <a:lnRef idx="2">
            <a:schemeClr val="dk1"/>
          </a:lnRef>
          <a:fillRef idx="0">
            <a:schemeClr val="dk1"/>
          </a:fillRef>
          <a:effectRef idx="1">
            <a:schemeClr val="dk1"/>
          </a:effectRef>
          <a:fontRef idx="minor">
            <a:schemeClr val="tx1"/>
          </a:fontRef>
        </p:style>
      </p:cxnSp>
      <p:sp>
        <p:nvSpPr>
          <p:cNvPr id="2" name="タイトル 1"/>
          <p:cNvSpPr>
            <a:spLocks noGrp="1"/>
          </p:cNvSpPr>
          <p:nvPr>
            <p:ph type="title"/>
          </p:nvPr>
        </p:nvSpPr>
        <p:spPr/>
        <p:txBody>
          <a:bodyPr/>
          <a:lstStyle/>
          <a:p>
            <a:r>
              <a:rPr lang="en-US" altLang="ja-JP" dirty="0"/>
              <a:t>GPUSentinel</a:t>
            </a:r>
            <a:r>
              <a:rPr lang="ja-JP" altLang="en-US" err="1"/>
              <a:t>に</a:t>
            </a:r>
            <a:r>
              <a:rPr lang="ja-JP" altLang="en-US"/>
              <a:t>おける障害検知</a:t>
            </a:r>
            <a:endParaRPr kumimoji="1" lang="ja-JP" altLang="en-US" dirty="0"/>
          </a:p>
        </p:txBody>
      </p:sp>
      <p:sp>
        <p:nvSpPr>
          <p:cNvPr id="3" name="コンテンツ プレースホルダー 2"/>
          <p:cNvSpPr>
            <a:spLocks noGrp="1"/>
          </p:cNvSpPr>
          <p:nvPr>
            <p:ph idx="1"/>
          </p:nvPr>
        </p:nvSpPr>
        <p:spPr/>
        <p:txBody>
          <a:bodyPr/>
          <a:lstStyle/>
          <a:p>
            <a:r>
              <a:rPr lang="en-US" altLang="ja-JP" dirty="0"/>
              <a:t>GPU</a:t>
            </a:r>
            <a:r>
              <a:rPr lang="ja-JP" altLang="en-US"/>
              <a:t>上で監視システムを実行し，</a:t>
            </a:r>
            <a:r>
              <a:rPr lang="en-US" altLang="ja-JP" dirty="0"/>
              <a:t>OS</a:t>
            </a:r>
            <a:r>
              <a:rPr lang="ja-JP" altLang="en-US"/>
              <a:t>の障害を検知</a:t>
            </a:r>
            <a:endParaRPr lang="en-US" altLang="ja-JP" dirty="0"/>
          </a:p>
          <a:p>
            <a:pPr lvl="1"/>
            <a:r>
              <a:rPr lang="ja-JP" altLang="en-US"/>
              <a:t>監視システムは</a:t>
            </a:r>
            <a:r>
              <a:rPr lang="en-US" altLang="ja-JP" dirty="0"/>
              <a:t>GPU</a:t>
            </a:r>
            <a:r>
              <a:rPr lang="ja-JP" altLang="en-US" dirty="0"/>
              <a:t>を占有して自律的に動作</a:t>
            </a:r>
            <a:endParaRPr lang="en-US" altLang="ja-JP" dirty="0"/>
          </a:p>
          <a:p>
            <a:pPr lvl="1"/>
            <a:r>
              <a:rPr lang="en-US" altLang="ja-JP" dirty="0"/>
              <a:t>GPU</a:t>
            </a:r>
            <a:r>
              <a:rPr lang="ja-JP" altLang="en-US" dirty="0"/>
              <a:t>からメインメモリ全体にアクセスする機構を提供</a:t>
            </a:r>
            <a:endParaRPr lang="en-US" altLang="ja-JP" dirty="0"/>
          </a:p>
          <a:p>
            <a:pPr lvl="1"/>
            <a:r>
              <a:rPr lang="ja-JP" altLang="en-US"/>
              <a:t>メインメモリ上</a:t>
            </a:r>
            <a:r>
              <a:rPr lang="ja-JP" altLang="en-US" dirty="0"/>
              <a:t>の</a:t>
            </a:r>
            <a:r>
              <a:rPr lang="en-US" altLang="ja-JP" dirty="0"/>
              <a:t>OS</a:t>
            </a:r>
            <a:r>
              <a:rPr lang="ja-JP" altLang="en-US" dirty="0"/>
              <a:t>データを解析する</a:t>
            </a:r>
            <a:r>
              <a:rPr lang="ja-JP" altLang="en-US"/>
              <a:t>ことで障害を検知</a:t>
            </a:r>
            <a:endParaRPr lang="en-US" altLang="ja-JP" dirty="0"/>
          </a:p>
          <a:p>
            <a:r>
              <a:rPr lang="ja-JP" altLang="en-US"/>
              <a:t>障害情報をビデオメモリに書き込むことで画面に出力</a:t>
            </a:r>
            <a:endParaRPr lang="en-US" altLang="ja-JP" dirty="0"/>
          </a:p>
          <a:p>
            <a:pPr lvl="1"/>
            <a:r>
              <a:rPr lang="en-US" altLang="ja-JP" dirty="0">
                <a:solidFill>
                  <a:schemeClr val="tx1"/>
                </a:solidFill>
              </a:rPr>
              <a:t>IPMI</a:t>
            </a:r>
            <a:r>
              <a:rPr lang="ja-JP" altLang="en-US">
                <a:solidFill>
                  <a:schemeClr val="tx1"/>
                </a:solidFill>
              </a:rPr>
              <a:t>等を用いてネットワーク経由で取得</a:t>
            </a:r>
            <a:endParaRPr lang="en-US" altLang="ja-JP" dirty="0">
              <a:solidFill>
                <a:schemeClr val="tx1"/>
              </a:solidFill>
            </a:endParaRPr>
          </a:p>
        </p:txBody>
      </p:sp>
      <p:sp>
        <p:nvSpPr>
          <p:cNvPr id="4" name="スライド番号プレースホルダー 3"/>
          <p:cNvSpPr>
            <a:spLocks noGrp="1"/>
          </p:cNvSpPr>
          <p:nvPr>
            <p:ph type="sldNum" sz="quarter" idx="12"/>
          </p:nvPr>
        </p:nvSpPr>
        <p:spPr/>
        <p:txBody>
          <a:bodyPr/>
          <a:lstStyle/>
          <a:p>
            <a:fld id="{D57F1E4F-1CFF-5643-939E-217C01CDF565}" type="slidenum">
              <a:rPr lang="en-US" smtClean="0"/>
              <a:pPr/>
              <a:t>5</a:t>
            </a:fld>
            <a:endParaRPr lang="en-US" dirty="0"/>
          </a:p>
        </p:txBody>
      </p:sp>
      <p:pic>
        <p:nvPicPr>
          <p:cNvPr id="23" name="Picture 4" descr="VMW_ICON_MonitorWide_2D(F)_blank.png">
            <a:extLst>
              <a:ext uri="{FF2B5EF4-FFF2-40B4-BE49-F238E27FC236}">
                <a16:creationId xmlns:a16="http://schemas.microsoft.com/office/drawing/2014/main" id="{C2BDB103-905C-E34A-8B63-D23116131F1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67278" y="4517652"/>
            <a:ext cx="2557859" cy="2131200"/>
          </a:xfrm>
          <a:prstGeom prst="rect">
            <a:avLst/>
          </a:prstGeom>
        </p:spPr>
      </p:pic>
      <p:pic>
        <p:nvPicPr>
          <p:cNvPr id="6" name="図 5">
            <a:extLst>
              <a:ext uri="{FF2B5EF4-FFF2-40B4-BE49-F238E27FC236}">
                <a16:creationId xmlns:a16="http://schemas.microsoft.com/office/drawing/2014/main" id="{B933F184-542C-F447-9F8C-705A86392AC4}"/>
              </a:ext>
            </a:extLst>
          </p:cNvPr>
          <p:cNvPicPr>
            <a:picLocks noChangeAspect="1"/>
          </p:cNvPicPr>
          <p:nvPr/>
        </p:nvPicPr>
        <p:blipFill>
          <a:blip r:embed="rId4"/>
          <a:stretch>
            <a:fillRect/>
          </a:stretch>
        </p:blipFill>
        <p:spPr>
          <a:xfrm>
            <a:off x="6946829" y="4665584"/>
            <a:ext cx="1198755" cy="1234862"/>
          </a:xfrm>
          <a:prstGeom prst="rect">
            <a:avLst/>
          </a:prstGeom>
        </p:spPr>
      </p:pic>
      <p:sp>
        <p:nvSpPr>
          <p:cNvPr id="27" name="テキスト ボックス 26">
            <a:extLst>
              <a:ext uri="{FF2B5EF4-FFF2-40B4-BE49-F238E27FC236}">
                <a16:creationId xmlns:a16="http://schemas.microsoft.com/office/drawing/2014/main" id="{C29CE35C-16B0-6449-9B8C-E6546B0CE916}"/>
              </a:ext>
            </a:extLst>
          </p:cNvPr>
          <p:cNvSpPr txBox="1"/>
          <p:nvPr/>
        </p:nvSpPr>
        <p:spPr>
          <a:xfrm>
            <a:off x="3445942" y="4428238"/>
            <a:ext cx="2182181" cy="461665"/>
          </a:xfrm>
          <a:prstGeom prst="rect">
            <a:avLst/>
          </a:prstGeom>
          <a:noFill/>
          <a:ln w="38100">
            <a:noFill/>
          </a:ln>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ja-JP" altLang="en-US" sz="2400">
                <a:ea typeface="MS UI Gothic" panose="020B0600070205080204" pitchFamily="34" charset="-128"/>
              </a:rPr>
              <a:t>監視対象ホスト</a:t>
            </a:r>
            <a:endParaRPr lang="ja-JP" altLang="en-US" sz="2400" dirty="0">
              <a:ea typeface="MS UI Gothic" panose="020B0600070205080204" pitchFamily="34" charset="-128"/>
            </a:endParaRPr>
          </a:p>
        </p:txBody>
      </p:sp>
      <p:sp>
        <p:nvSpPr>
          <p:cNvPr id="28" name="テキスト ボックス 27">
            <a:extLst>
              <a:ext uri="{FF2B5EF4-FFF2-40B4-BE49-F238E27FC236}">
                <a16:creationId xmlns:a16="http://schemas.microsoft.com/office/drawing/2014/main" id="{A61A3818-84A1-404E-9253-261287D59EA3}"/>
              </a:ext>
            </a:extLst>
          </p:cNvPr>
          <p:cNvSpPr txBox="1"/>
          <p:nvPr/>
        </p:nvSpPr>
        <p:spPr>
          <a:xfrm>
            <a:off x="2669980" y="4911814"/>
            <a:ext cx="1053896" cy="400110"/>
          </a:xfrm>
          <a:prstGeom prst="rect">
            <a:avLst/>
          </a:prstGeom>
          <a:noFill/>
          <a:ln w="38100">
            <a:noFill/>
          </a:ln>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ja-JP" altLang="en-US" sz="2000">
                <a:solidFill>
                  <a:srgbClr val="FF0000"/>
                </a:solidFill>
                <a:ea typeface="MS UI Gothic" panose="020B0600070205080204" pitchFamily="34" charset="-128"/>
              </a:rPr>
              <a:t>解析</a:t>
            </a:r>
            <a:endParaRPr lang="ja-JP" altLang="en-US" sz="2000" dirty="0">
              <a:solidFill>
                <a:srgbClr val="FF0000"/>
              </a:solidFill>
              <a:ea typeface="MS UI Gothic" panose="020B0600070205080204" pitchFamily="34" charset="-128"/>
            </a:endParaRPr>
          </a:p>
        </p:txBody>
      </p:sp>
      <p:sp>
        <p:nvSpPr>
          <p:cNvPr id="29" name="角丸四角形 28">
            <a:extLst>
              <a:ext uri="{FF2B5EF4-FFF2-40B4-BE49-F238E27FC236}">
                <a16:creationId xmlns:a16="http://schemas.microsoft.com/office/drawing/2014/main" id="{5E7ABEFB-A12A-C84C-B4E0-92754A1B9548}"/>
              </a:ext>
            </a:extLst>
          </p:cNvPr>
          <p:cNvSpPr/>
          <p:nvPr/>
        </p:nvSpPr>
        <p:spPr>
          <a:xfrm>
            <a:off x="1165235" y="4532134"/>
            <a:ext cx="1440000" cy="1620000"/>
          </a:xfrm>
          <a:prstGeom prst="roundRect">
            <a:avLst/>
          </a:prstGeom>
          <a:solidFill>
            <a:srgbClr val="0070C0"/>
          </a:solidFill>
          <a:ln w="38100">
            <a:solidFill>
              <a:schemeClr val="tx1"/>
            </a:solidFill>
          </a:ln>
        </p:spPr>
        <p:style>
          <a:lnRef idx="1">
            <a:schemeClr val="accent3"/>
          </a:lnRef>
          <a:fillRef idx="2">
            <a:schemeClr val="accent3"/>
          </a:fillRef>
          <a:effectRef idx="1">
            <a:schemeClr val="accent3"/>
          </a:effectRef>
          <a:fontRef idx="minor">
            <a:schemeClr val="dk1"/>
          </a:fontRef>
        </p:style>
        <p:txBody>
          <a:bodyPr rtlCol="0" anchor="t"/>
          <a:lstStyle/>
          <a:p>
            <a:pPr algn="ctr"/>
            <a:r>
              <a:rPr lang="ja-JP" altLang="en-US" sz="2000">
                <a:solidFill>
                  <a:schemeClr val="bg1"/>
                </a:solidFill>
                <a:ea typeface="MS UI Gothic" panose="020B0600070205080204" pitchFamily="34" charset="-128"/>
              </a:rPr>
              <a:t>メインメモリ</a:t>
            </a:r>
            <a:endParaRPr lang="ja-JP" altLang="en-US" sz="2000" dirty="0">
              <a:solidFill>
                <a:schemeClr val="bg1"/>
              </a:solidFill>
              <a:ea typeface="MS UI Gothic" panose="020B0600070205080204" pitchFamily="34" charset="-128"/>
            </a:endParaRPr>
          </a:p>
        </p:txBody>
      </p:sp>
      <p:pic>
        <p:nvPicPr>
          <p:cNvPr id="34" name="図 33">
            <a:extLst>
              <a:ext uri="{FF2B5EF4-FFF2-40B4-BE49-F238E27FC236}">
                <a16:creationId xmlns:a16="http://schemas.microsoft.com/office/drawing/2014/main" id="{5C95EE90-96D4-414B-9141-AC8DFAC4506A}"/>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318864" y="5798635"/>
            <a:ext cx="688552" cy="95948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6" name="角丸四角形 20">
            <a:extLst>
              <a:ext uri="{FF2B5EF4-FFF2-40B4-BE49-F238E27FC236}">
                <a16:creationId xmlns:a16="http://schemas.microsoft.com/office/drawing/2014/main" id="{A21638AF-0BFF-EA47-88E3-0CDD5516676C}"/>
              </a:ext>
            </a:extLst>
          </p:cNvPr>
          <p:cNvSpPr/>
          <p:nvPr/>
        </p:nvSpPr>
        <p:spPr>
          <a:xfrm>
            <a:off x="1165577" y="6219222"/>
            <a:ext cx="1440000" cy="470650"/>
          </a:xfrm>
          <a:prstGeom prst="roundRect">
            <a:avLst/>
          </a:prstGeom>
          <a:solidFill>
            <a:srgbClr val="FFC000"/>
          </a:solidFill>
          <a:ln w="381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altLang="ja-JP" sz="2000" dirty="0">
                <a:ea typeface="MS UI Gothic" panose="020B0600070205080204" pitchFamily="34" charset="-128"/>
              </a:rPr>
              <a:t>CPU</a:t>
            </a:r>
            <a:endParaRPr lang="ja-JP" altLang="en-US" sz="2000" dirty="0">
              <a:ea typeface="MS UI Gothic" panose="020B0600070205080204" pitchFamily="34" charset="-128"/>
            </a:endParaRPr>
          </a:p>
        </p:txBody>
      </p:sp>
      <p:sp>
        <p:nvSpPr>
          <p:cNvPr id="39" name="角丸四角形 10">
            <a:extLst>
              <a:ext uri="{FF2B5EF4-FFF2-40B4-BE49-F238E27FC236}">
                <a16:creationId xmlns:a16="http://schemas.microsoft.com/office/drawing/2014/main" id="{BA5104D8-B4C9-B145-A845-C4A724B7763E}"/>
              </a:ext>
            </a:extLst>
          </p:cNvPr>
          <p:cNvSpPr/>
          <p:nvPr/>
        </p:nvSpPr>
        <p:spPr>
          <a:xfrm>
            <a:off x="1345735" y="5004506"/>
            <a:ext cx="1080000" cy="486334"/>
          </a:xfrm>
          <a:prstGeom prst="roundRect">
            <a:avLst/>
          </a:prstGeom>
          <a:solidFill>
            <a:srgbClr val="00B0F0"/>
          </a:solidFill>
          <a:ln w="381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altLang="ja-JP" sz="2000" dirty="0">
                <a:ea typeface="MS UI Gothic" panose="020B0600070205080204" pitchFamily="34" charset="-128"/>
              </a:rPr>
              <a:t>OS</a:t>
            </a:r>
            <a:endParaRPr lang="ja-JP" altLang="en-US" sz="2000" dirty="0">
              <a:ea typeface="MS UI Gothic" panose="020B0600070205080204" pitchFamily="34" charset="-128"/>
            </a:endParaRPr>
          </a:p>
        </p:txBody>
      </p:sp>
      <p:sp>
        <p:nvSpPr>
          <p:cNvPr id="37" name="角丸四角形 11">
            <a:extLst>
              <a:ext uri="{FF2B5EF4-FFF2-40B4-BE49-F238E27FC236}">
                <a16:creationId xmlns:a16="http://schemas.microsoft.com/office/drawing/2014/main" id="{B09D5B59-590B-EC4F-9B4C-530A40777D1A}"/>
              </a:ext>
            </a:extLst>
          </p:cNvPr>
          <p:cNvSpPr/>
          <p:nvPr/>
        </p:nvSpPr>
        <p:spPr>
          <a:xfrm>
            <a:off x="3787702" y="4955426"/>
            <a:ext cx="1440000" cy="1740786"/>
          </a:xfrm>
          <a:prstGeom prst="roundRect">
            <a:avLst/>
          </a:prstGeom>
          <a:solidFill>
            <a:srgbClr val="00B050"/>
          </a:solidFill>
          <a:ln w="38100">
            <a:solidFill>
              <a:schemeClr val="tx1"/>
            </a:solidFill>
          </a:ln>
        </p:spPr>
        <p:style>
          <a:lnRef idx="2">
            <a:schemeClr val="accent6"/>
          </a:lnRef>
          <a:fillRef idx="1">
            <a:schemeClr val="lt1"/>
          </a:fillRef>
          <a:effectRef idx="0">
            <a:schemeClr val="accent6"/>
          </a:effectRef>
          <a:fontRef idx="minor">
            <a:schemeClr val="dk1"/>
          </a:fontRef>
        </p:style>
        <p:txBody>
          <a:bodyPr rtlCol="0" anchor="t"/>
          <a:lstStyle/>
          <a:p>
            <a:pPr algn="ctr"/>
            <a:r>
              <a:rPr lang="en-US" altLang="ja-JP" sz="2000" dirty="0">
                <a:solidFill>
                  <a:schemeClr val="bg1"/>
                </a:solidFill>
                <a:ea typeface="MS UI Gothic" panose="020B0600070205080204" pitchFamily="34" charset="-128"/>
              </a:rPr>
              <a:t>GPU</a:t>
            </a:r>
            <a:endParaRPr lang="ja-JP" altLang="en-US" sz="2000" dirty="0">
              <a:solidFill>
                <a:schemeClr val="bg1"/>
              </a:solidFill>
              <a:ea typeface="MS UI Gothic" panose="020B0600070205080204" pitchFamily="34" charset="-128"/>
            </a:endParaRPr>
          </a:p>
        </p:txBody>
      </p:sp>
      <p:cxnSp>
        <p:nvCxnSpPr>
          <p:cNvPr id="41" name="直線矢印コネクタ 40">
            <a:extLst>
              <a:ext uri="{FF2B5EF4-FFF2-40B4-BE49-F238E27FC236}">
                <a16:creationId xmlns:a16="http://schemas.microsoft.com/office/drawing/2014/main" id="{4EC65112-1C0F-A84C-8B6F-070DBC046C8C}"/>
              </a:ext>
            </a:extLst>
          </p:cNvPr>
          <p:cNvCxnSpPr>
            <a:cxnSpLocks/>
            <a:stCxn id="38" idx="1"/>
            <a:endCxn id="40" idx="3"/>
          </p:cNvCxnSpPr>
          <p:nvPr/>
        </p:nvCxnSpPr>
        <p:spPr>
          <a:xfrm flipH="1">
            <a:off x="2425235" y="5782764"/>
            <a:ext cx="1484807" cy="43055"/>
          </a:xfrm>
          <a:prstGeom prst="straightConnector1">
            <a:avLst/>
          </a:prstGeom>
          <a:ln w="38100">
            <a:solidFill>
              <a:srgbClr val="FF0000"/>
            </a:solidFill>
            <a:tailEnd type="triangle"/>
          </a:ln>
        </p:spPr>
        <p:style>
          <a:lnRef idx="2">
            <a:schemeClr val="dk1"/>
          </a:lnRef>
          <a:fillRef idx="0">
            <a:schemeClr val="dk1"/>
          </a:fillRef>
          <a:effectRef idx="1">
            <a:schemeClr val="dk1"/>
          </a:effectRef>
          <a:fontRef idx="minor">
            <a:schemeClr val="tx1"/>
          </a:fontRef>
        </p:style>
      </p:cxnSp>
      <p:cxnSp>
        <p:nvCxnSpPr>
          <p:cNvPr id="44" name="直線矢印コネクタ 43">
            <a:extLst>
              <a:ext uri="{FF2B5EF4-FFF2-40B4-BE49-F238E27FC236}">
                <a16:creationId xmlns:a16="http://schemas.microsoft.com/office/drawing/2014/main" id="{718045B8-E339-8A40-A6DA-4DF181EB9999}"/>
              </a:ext>
            </a:extLst>
          </p:cNvPr>
          <p:cNvCxnSpPr>
            <a:cxnSpLocks/>
          </p:cNvCxnSpPr>
          <p:nvPr/>
        </p:nvCxnSpPr>
        <p:spPr>
          <a:xfrm>
            <a:off x="2331076" y="5930436"/>
            <a:ext cx="1448044" cy="358554"/>
          </a:xfrm>
          <a:prstGeom prst="straightConnector1">
            <a:avLst/>
          </a:prstGeom>
          <a:ln w="38100">
            <a:solidFill>
              <a:srgbClr val="FF0000"/>
            </a:solidFill>
            <a:tailEnd type="triangle"/>
          </a:ln>
        </p:spPr>
        <p:style>
          <a:lnRef idx="2">
            <a:schemeClr val="dk1"/>
          </a:lnRef>
          <a:fillRef idx="0">
            <a:schemeClr val="dk1"/>
          </a:fillRef>
          <a:effectRef idx="1">
            <a:schemeClr val="dk1"/>
          </a:effectRef>
          <a:fontRef idx="minor">
            <a:schemeClr val="tx1"/>
          </a:fontRef>
        </p:style>
      </p:cxnSp>
      <p:cxnSp>
        <p:nvCxnSpPr>
          <p:cNvPr id="30" name="直線矢印コネクタ 29">
            <a:extLst>
              <a:ext uri="{FF2B5EF4-FFF2-40B4-BE49-F238E27FC236}">
                <a16:creationId xmlns:a16="http://schemas.microsoft.com/office/drawing/2014/main" id="{D5A71F4A-8070-CC46-ABF8-5505B9E905A1}"/>
              </a:ext>
            </a:extLst>
          </p:cNvPr>
          <p:cNvCxnSpPr>
            <a:cxnSpLocks/>
            <a:endCxn id="39" idx="3"/>
          </p:cNvCxnSpPr>
          <p:nvPr/>
        </p:nvCxnSpPr>
        <p:spPr>
          <a:xfrm flipH="1" flipV="1">
            <a:off x="2425735" y="5247673"/>
            <a:ext cx="1484307" cy="380078"/>
          </a:xfrm>
          <a:prstGeom prst="straightConnector1">
            <a:avLst/>
          </a:prstGeom>
          <a:ln w="38100">
            <a:solidFill>
              <a:srgbClr val="FF0000"/>
            </a:solidFill>
            <a:tailEnd type="triangle"/>
          </a:ln>
        </p:spPr>
        <p:style>
          <a:lnRef idx="2">
            <a:schemeClr val="dk1"/>
          </a:lnRef>
          <a:fillRef idx="0">
            <a:schemeClr val="dk1"/>
          </a:fillRef>
          <a:effectRef idx="1">
            <a:schemeClr val="dk1"/>
          </a:effectRef>
          <a:fontRef idx="minor">
            <a:schemeClr val="tx1"/>
          </a:fontRef>
        </p:style>
      </p:cxnSp>
      <p:sp>
        <p:nvSpPr>
          <p:cNvPr id="40" name="角丸四角形 43">
            <a:extLst>
              <a:ext uri="{FF2B5EF4-FFF2-40B4-BE49-F238E27FC236}">
                <a16:creationId xmlns:a16="http://schemas.microsoft.com/office/drawing/2014/main" id="{6A1C7B7E-341B-0841-BD62-34661BC555B7}"/>
              </a:ext>
            </a:extLst>
          </p:cNvPr>
          <p:cNvSpPr/>
          <p:nvPr/>
        </p:nvSpPr>
        <p:spPr>
          <a:xfrm>
            <a:off x="1345235" y="5582652"/>
            <a:ext cx="1080000" cy="486334"/>
          </a:xfrm>
          <a:prstGeom prst="roundRect">
            <a:avLst/>
          </a:prstGeom>
          <a:solidFill>
            <a:schemeClr val="accent6">
              <a:tint val="60000"/>
              <a:satMod val="250000"/>
            </a:schemeClr>
          </a:solidFill>
          <a:ln w="38100">
            <a:solidFill>
              <a:schemeClr val="tx1"/>
            </a:solidFill>
          </a:ln>
        </p:spPr>
        <p:style>
          <a:lnRef idx="1">
            <a:schemeClr val="accent6"/>
          </a:lnRef>
          <a:fillRef idx="2">
            <a:schemeClr val="accent6"/>
          </a:fillRef>
          <a:effectRef idx="1">
            <a:schemeClr val="accent6"/>
          </a:effectRef>
          <a:fontRef idx="minor">
            <a:schemeClr val="dk1"/>
          </a:fontRef>
        </p:style>
        <p:txBody>
          <a:bodyPr rtlCol="0" anchor="ctr"/>
          <a:lstStyle/>
          <a:p>
            <a:pPr algn="ctr"/>
            <a:r>
              <a:rPr lang="en-US" altLang="ja-JP" sz="2000" dirty="0">
                <a:solidFill>
                  <a:schemeClr val="tx1"/>
                </a:solidFill>
                <a:ea typeface="MS UI Gothic" panose="020B0600070205080204" pitchFamily="34" charset="-128"/>
              </a:rPr>
              <a:t>VRAM</a:t>
            </a:r>
            <a:endParaRPr lang="ja-JP" altLang="en-US" sz="2000" dirty="0">
              <a:solidFill>
                <a:schemeClr val="tx1"/>
              </a:solidFill>
              <a:ea typeface="MS UI Gothic" panose="020B0600070205080204" pitchFamily="34" charset="-128"/>
            </a:endParaRPr>
          </a:p>
        </p:txBody>
      </p:sp>
      <p:sp>
        <p:nvSpPr>
          <p:cNvPr id="38" name="角丸四角形 7">
            <a:extLst>
              <a:ext uri="{FF2B5EF4-FFF2-40B4-BE49-F238E27FC236}">
                <a16:creationId xmlns:a16="http://schemas.microsoft.com/office/drawing/2014/main" id="{19323D3B-4662-5A40-A2A8-44830DC18022}"/>
              </a:ext>
            </a:extLst>
          </p:cNvPr>
          <p:cNvSpPr/>
          <p:nvPr/>
        </p:nvSpPr>
        <p:spPr>
          <a:xfrm>
            <a:off x="3910042" y="5436384"/>
            <a:ext cx="1195319" cy="692759"/>
          </a:xfrm>
          <a:prstGeom prst="roundRect">
            <a:avLst/>
          </a:prstGeom>
          <a:solidFill>
            <a:srgbClr val="FFFF00"/>
          </a:solidFill>
          <a:ln w="381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altLang="ja-JP" sz="2000" dirty="0">
                <a:ea typeface="MS UI Gothic" panose="020B0600070205080204" pitchFamily="34" charset="-128"/>
              </a:rPr>
              <a:t>OS</a:t>
            </a:r>
            <a:r>
              <a:rPr lang="ja-JP" altLang="en-US" sz="2000">
                <a:ea typeface="MS UI Gothic" panose="020B0600070205080204" pitchFamily="34" charset="-128"/>
              </a:rPr>
              <a:t>監視システム</a:t>
            </a:r>
            <a:endParaRPr lang="en-US" altLang="ja-JP" sz="2000" dirty="0">
              <a:ea typeface="MS UI Gothic" panose="020B0600070205080204" pitchFamily="34" charset="-128"/>
            </a:endParaRPr>
          </a:p>
        </p:txBody>
      </p:sp>
    </p:spTree>
    <p:extLst>
      <p:ext uri="{BB962C8B-B14F-4D97-AF65-F5344CB8AC3E}">
        <p14:creationId xmlns:p14="http://schemas.microsoft.com/office/powerpoint/2010/main" val="23324644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wipe(down)">
                                      <p:cBhvr>
                                        <p:cTn id="7" dur="500"/>
                                        <p:tgtEl>
                                          <p:spTgt spid="28"/>
                                        </p:tgtEl>
                                      </p:cBhvr>
                                    </p:animEffect>
                                  </p:childTnLst>
                                </p:cTn>
                              </p:par>
                              <p:par>
                                <p:cTn id="8" presetID="22" presetClass="entr" presetSubtype="4" fill="hold" nodeType="withEffect">
                                  <p:stCondLst>
                                    <p:cond delay="0"/>
                                  </p:stCondLst>
                                  <p:childTnLst>
                                    <p:set>
                                      <p:cBhvr>
                                        <p:cTn id="9" dur="1" fill="hold">
                                          <p:stCondLst>
                                            <p:cond delay="0"/>
                                          </p:stCondLst>
                                        </p:cTn>
                                        <p:tgtEl>
                                          <p:spTgt spid="30"/>
                                        </p:tgtEl>
                                        <p:attrNameLst>
                                          <p:attrName>style.visibility</p:attrName>
                                        </p:attrNameLst>
                                      </p:cBhvr>
                                      <p:to>
                                        <p:strVal val="visible"/>
                                      </p:to>
                                    </p:set>
                                    <p:animEffect transition="in" filter="wipe(down)">
                                      <p:cBhvr>
                                        <p:cTn id="10" dur="500"/>
                                        <p:tgtEl>
                                          <p:spTgt spid="30"/>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wipe(down)">
                                      <p:cBhvr>
                                        <p:cTn id="15" dur="500"/>
                                        <p:tgtEl>
                                          <p:spTgt spid="6"/>
                                        </p:tgtEl>
                                      </p:cBhvr>
                                    </p:animEffect>
                                  </p:childTnLst>
                                </p:cTn>
                              </p:par>
                              <p:par>
                                <p:cTn id="16" presetID="22" presetClass="entr" presetSubtype="4" fill="hold" nodeType="withEffect">
                                  <p:stCondLst>
                                    <p:cond delay="0"/>
                                  </p:stCondLst>
                                  <p:childTnLst>
                                    <p:set>
                                      <p:cBhvr>
                                        <p:cTn id="17" dur="1" fill="hold">
                                          <p:stCondLst>
                                            <p:cond delay="0"/>
                                          </p:stCondLst>
                                        </p:cTn>
                                        <p:tgtEl>
                                          <p:spTgt spid="41"/>
                                        </p:tgtEl>
                                        <p:attrNameLst>
                                          <p:attrName>style.visibility</p:attrName>
                                        </p:attrNameLst>
                                      </p:cBhvr>
                                      <p:to>
                                        <p:strVal val="visible"/>
                                      </p:to>
                                    </p:set>
                                    <p:animEffect transition="in" filter="wipe(down)">
                                      <p:cBhvr>
                                        <p:cTn id="18" dur="500"/>
                                        <p:tgtEl>
                                          <p:spTgt spid="41"/>
                                        </p:tgtEl>
                                      </p:cBhvr>
                                    </p:animEffect>
                                  </p:childTnLst>
                                </p:cTn>
                              </p:par>
                              <p:par>
                                <p:cTn id="19" presetID="22" presetClass="entr" presetSubtype="4" fill="hold" nodeType="withEffect">
                                  <p:stCondLst>
                                    <p:cond delay="0"/>
                                  </p:stCondLst>
                                  <p:childTnLst>
                                    <p:set>
                                      <p:cBhvr>
                                        <p:cTn id="20" dur="1" fill="hold">
                                          <p:stCondLst>
                                            <p:cond delay="0"/>
                                          </p:stCondLst>
                                        </p:cTn>
                                        <p:tgtEl>
                                          <p:spTgt spid="44"/>
                                        </p:tgtEl>
                                        <p:attrNameLst>
                                          <p:attrName>style.visibility</p:attrName>
                                        </p:attrNameLst>
                                      </p:cBhvr>
                                      <p:to>
                                        <p:strVal val="visible"/>
                                      </p:to>
                                    </p:set>
                                    <p:animEffect transition="in" filter="wipe(down)">
                                      <p:cBhvr>
                                        <p:cTn id="21" dur="500"/>
                                        <p:tgtEl>
                                          <p:spTgt spid="44"/>
                                        </p:tgtEl>
                                      </p:cBhvr>
                                    </p:animEffect>
                                  </p:childTnLst>
                                </p:cTn>
                              </p:par>
                              <p:par>
                                <p:cTn id="22" presetID="22" presetClass="entr" presetSubtype="4" fill="hold" nodeType="withEffect">
                                  <p:stCondLst>
                                    <p:cond delay="0"/>
                                  </p:stCondLst>
                                  <p:childTnLst>
                                    <p:set>
                                      <p:cBhvr>
                                        <p:cTn id="23" dur="1" fill="hold">
                                          <p:stCondLst>
                                            <p:cond delay="0"/>
                                          </p:stCondLst>
                                        </p:cTn>
                                        <p:tgtEl>
                                          <p:spTgt spid="45"/>
                                        </p:tgtEl>
                                        <p:attrNameLst>
                                          <p:attrName>style.visibility</p:attrName>
                                        </p:attrNameLst>
                                      </p:cBhvr>
                                      <p:to>
                                        <p:strVal val="visible"/>
                                      </p:to>
                                    </p:set>
                                    <p:animEffect transition="in" filter="wipe(down)">
                                      <p:cBhvr>
                                        <p:cTn id="24"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1" lang="ja-JP" altLang="en-US"/>
              <a:t>詳細な検知情報の通知における問題</a:t>
            </a:r>
            <a:endParaRPr kumimoji="1" lang="ja-JP" altLang="en-US" dirty="0"/>
          </a:p>
        </p:txBody>
      </p:sp>
      <p:sp>
        <p:nvSpPr>
          <p:cNvPr id="3" name="Content Placeholder 2"/>
          <p:cNvSpPr>
            <a:spLocks noGrp="1"/>
          </p:cNvSpPr>
          <p:nvPr>
            <p:ph idx="1"/>
          </p:nvPr>
        </p:nvSpPr>
        <p:spPr/>
        <p:txBody>
          <a:bodyPr/>
          <a:lstStyle/>
          <a:p>
            <a:r>
              <a:rPr lang="ja-JP" altLang="en-US"/>
              <a:t>画面に出力できる情報量には限界がある</a:t>
            </a:r>
            <a:endParaRPr lang="en-US" altLang="ja-JP" dirty="0">
              <a:solidFill>
                <a:schemeClr val="tx1"/>
              </a:solidFill>
            </a:endParaRPr>
          </a:p>
          <a:p>
            <a:pPr lvl="1"/>
            <a:r>
              <a:rPr lang="ja-JP" altLang="en-US"/>
              <a:t>ビデオメモリをメインメモリ上に確保する</a:t>
            </a:r>
            <a:r>
              <a:rPr lang="en-US" altLang="ja-JP" dirty="0"/>
              <a:t>GPU</a:t>
            </a:r>
            <a:r>
              <a:rPr lang="ja-JP" altLang="en-US"/>
              <a:t>も必要</a:t>
            </a:r>
            <a:endParaRPr lang="en-US" altLang="ja-JP" dirty="0"/>
          </a:p>
          <a:p>
            <a:r>
              <a:rPr lang="en-US" altLang="ja-JP" dirty="0">
                <a:solidFill>
                  <a:schemeClr val="tx1"/>
                </a:solidFill>
              </a:rPr>
              <a:t>OS</a:t>
            </a:r>
            <a:r>
              <a:rPr lang="ja-JP" altLang="en-US">
                <a:solidFill>
                  <a:schemeClr val="tx1"/>
                </a:solidFill>
              </a:rPr>
              <a:t>の通信機能を利用すると</a:t>
            </a:r>
            <a:r>
              <a:rPr lang="en-US" altLang="ja-JP" dirty="0">
                <a:solidFill>
                  <a:schemeClr val="tx1"/>
                </a:solidFill>
              </a:rPr>
              <a:t>OS</a:t>
            </a:r>
            <a:r>
              <a:rPr lang="ja-JP" altLang="en-US">
                <a:solidFill>
                  <a:schemeClr val="tx1"/>
                </a:solidFill>
              </a:rPr>
              <a:t>の障害の影響を受ける</a:t>
            </a:r>
            <a:endParaRPr lang="en-US" altLang="ja-JP" dirty="0">
              <a:solidFill>
                <a:schemeClr val="tx1"/>
              </a:solidFill>
            </a:endParaRPr>
          </a:p>
          <a:p>
            <a:pPr lvl="1"/>
            <a:r>
              <a:rPr lang="en-US" altLang="ja-JP" dirty="0">
                <a:solidFill>
                  <a:schemeClr val="tx1"/>
                </a:solidFill>
              </a:rPr>
              <a:t>OS</a:t>
            </a:r>
            <a:r>
              <a:rPr lang="ja-JP" altLang="en-US">
                <a:solidFill>
                  <a:schemeClr val="tx1"/>
                </a:solidFill>
              </a:rPr>
              <a:t>に依存せずに詳細な</a:t>
            </a:r>
            <a:r>
              <a:rPr lang="ja-JP" altLang="en-US"/>
              <a:t>障害</a:t>
            </a:r>
            <a:r>
              <a:rPr lang="ja-JP" altLang="en-US">
                <a:solidFill>
                  <a:schemeClr val="tx1"/>
                </a:solidFill>
              </a:rPr>
              <a:t>情報を通知できる必要</a:t>
            </a:r>
            <a:endParaRPr lang="en-US" altLang="ja-JP" dirty="0">
              <a:solidFill>
                <a:schemeClr val="tx1"/>
              </a:solidFill>
            </a:endParaRPr>
          </a:p>
          <a:p>
            <a:pPr lvl="1"/>
            <a:r>
              <a:rPr lang="ja-JP" altLang="en-US">
                <a:solidFill>
                  <a:schemeClr val="tx1"/>
                </a:solidFill>
              </a:rPr>
              <a:t>しかし，</a:t>
            </a:r>
            <a:r>
              <a:rPr lang="en-US" altLang="ja-JP" dirty="0">
                <a:solidFill>
                  <a:schemeClr val="tx1"/>
                </a:solidFill>
              </a:rPr>
              <a:t>GPU</a:t>
            </a:r>
            <a:r>
              <a:rPr lang="ja-JP" altLang="en-US">
                <a:solidFill>
                  <a:schemeClr val="tx1"/>
                </a:solidFill>
              </a:rPr>
              <a:t>はネットワーク通信機能を持たない</a:t>
            </a:r>
            <a:endParaRPr lang="en-US" altLang="ja-JP" dirty="0"/>
          </a:p>
          <a:p>
            <a:endParaRPr kumimoji="1" lang="ja-JP" altLang="en-US" dirty="0"/>
          </a:p>
        </p:txBody>
      </p:sp>
      <p:sp>
        <p:nvSpPr>
          <p:cNvPr id="24" name="スライド番号プレースホルダー 3">
            <a:extLst>
              <a:ext uri="{FF2B5EF4-FFF2-40B4-BE49-F238E27FC236}">
                <a16:creationId xmlns:a16="http://schemas.microsoft.com/office/drawing/2014/main" id="{59B3CA5C-4160-9948-812E-B90C412EB357}"/>
              </a:ext>
            </a:extLst>
          </p:cNvPr>
          <p:cNvSpPr txBox="1">
            <a:spLocks/>
          </p:cNvSpPr>
          <p:nvPr/>
        </p:nvSpPr>
        <p:spPr>
          <a:xfrm>
            <a:off x="8337122" y="66077"/>
            <a:ext cx="688389" cy="365125"/>
          </a:xfrm>
          <a:prstGeom prst="rect">
            <a:avLst/>
          </a:prstGeom>
        </p:spPr>
        <p:txBody>
          <a:bodyPr vert="horz" lIns="91440" tIns="45720" rIns="91440" bIns="45720" rtlCol="0" anchor="ctr"/>
          <a:lstStyle>
            <a:defPPr>
              <a:defRPr lang="ja-JP"/>
            </a:defPPr>
            <a:lvl1pPr marL="0" algn="r" defTabSz="457200" rtl="0" eaLnBrk="1" latinLnBrk="0" hangingPunct="1">
              <a:defRPr kumimoji="1" sz="1800" b="1" kern="1200">
                <a:solidFill>
                  <a:schemeClr val="tx2"/>
                </a:solidFill>
                <a:latin typeface="+mn-lt"/>
                <a:ea typeface="+mn-ea"/>
                <a:cs typeface="+mn-cs"/>
              </a:defRPr>
            </a:lvl1pPr>
            <a:lvl2pPr marL="457200" algn="l" defTabSz="457200" rtl="0" eaLnBrk="1" latinLnBrk="0" hangingPunct="1">
              <a:defRPr kumimoji="1" sz="1800" kern="1200">
                <a:solidFill>
                  <a:schemeClr val="tx1"/>
                </a:solidFill>
                <a:latin typeface="+mn-lt"/>
                <a:ea typeface="+mn-ea"/>
                <a:cs typeface="+mn-cs"/>
              </a:defRPr>
            </a:lvl2pPr>
            <a:lvl3pPr marL="914400" algn="l" defTabSz="457200" rtl="0" eaLnBrk="1" latinLnBrk="0" hangingPunct="1">
              <a:defRPr kumimoji="1" sz="1800" kern="1200">
                <a:solidFill>
                  <a:schemeClr val="tx1"/>
                </a:solidFill>
                <a:latin typeface="+mn-lt"/>
                <a:ea typeface="+mn-ea"/>
                <a:cs typeface="+mn-cs"/>
              </a:defRPr>
            </a:lvl3pPr>
            <a:lvl4pPr marL="1371600" algn="l" defTabSz="457200" rtl="0" eaLnBrk="1" latinLnBrk="0" hangingPunct="1">
              <a:defRPr kumimoji="1" sz="1800" kern="1200">
                <a:solidFill>
                  <a:schemeClr val="tx1"/>
                </a:solidFill>
                <a:latin typeface="+mn-lt"/>
                <a:ea typeface="+mn-ea"/>
                <a:cs typeface="+mn-cs"/>
              </a:defRPr>
            </a:lvl4pPr>
            <a:lvl5pPr marL="1828800" algn="l" defTabSz="457200" rtl="0" eaLnBrk="1" latinLnBrk="0" hangingPunct="1">
              <a:defRPr kumimoji="1" sz="1800" kern="1200">
                <a:solidFill>
                  <a:schemeClr val="tx1"/>
                </a:solidFill>
                <a:latin typeface="+mn-lt"/>
                <a:ea typeface="+mn-ea"/>
                <a:cs typeface="+mn-cs"/>
              </a:defRPr>
            </a:lvl5pPr>
            <a:lvl6pPr marL="2286000" algn="l" defTabSz="457200" rtl="0" eaLnBrk="1" latinLnBrk="0" hangingPunct="1">
              <a:defRPr kumimoji="1" sz="1800" kern="1200">
                <a:solidFill>
                  <a:schemeClr val="tx1"/>
                </a:solidFill>
                <a:latin typeface="+mn-lt"/>
                <a:ea typeface="+mn-ea"/>
                <a:cs typeface="+mn-cs"/>
              </a:defRPr>
            </a:lvl6pPr>
            <a:lvl7pPr marL="2743200" algn="l" defTabSz="457200" rtl="0" eaLnBrk="1" latinLnBrk="0" hangingPunct="1">
              <a:defRPr kumimoji="1" sz="1800" kern="1200">
                <a:solidFill>
                  <a:schemeClr val="tx1"/>
                </a:solidFill>
                <a:latin typeface="+mn-lt"/>
                <a:ea typeface="+mn-ea"/>
                <a:cs typeface="+mn-cs"/>
              </a:defRPr>
            </a:lvl7pPr>
            <a:lvl8pPr marL="3200400" algn="l" defTabSz="457200" rtl="0" eaLnBrk="1" latinLnBrk="0" hangingPunct="1">
              <a:defRPr kumimoji="1" sz="1800" kern="1200">
                <a:solidFill>
                  <a:schemeClr val="tx1"/>
                </a:solidFill>
                <a:latin typeface="+mn-lt"/>
                <a:ea typeface="+mn-ea"/>
                <a:cs typeface="+mn-cs"/>
              </a:defRPr>
            </a:lvl8pPr>
            <a:lvl9pPr marL="3657600" algn="l" defTabSz="457200" rtl="0" eaLnBrk="1" latinLnBrk="0" hangingPunct="1">
              <a:defRPr kumimoji="1" sz="1800" kern="1200">
                <a:solidFill>
                  <a:schemeClr val="tx1"/>
                </a:solidFill>
                <a:latin typeface="+mn-lt"/>
                <a:ea typeface="+mn-ea"/>
                <a:cs typeface="+mn-cs"/>
              </a:defRPr>
            </a:lvl9pPr>
          </a:lstStyle>
          <a:p>
            <a:fld id="{D57F1E4F-1CFF-5643-939E-217C01CDF565}" type="slidenum">
              <a:rPr lang="en-US" smtClean="0"/>
              <a:pPr/>
              <a:t>6</a:t>
            </a:fld>
            <a:endParaRPr lang="en-US" dirty="0"/>
          </a:p>
        </p:txBody>
      </p:sp>
      <p:pic>
        <p:nvPicPr>
          <p:cNvPr id="94" name="図 93">
            <a:extLst>
              <a:ext uri="{FF2B5EF4-FFF2-40B4-BE49-F238E27FC236}">
                <a16:creationId xmlns:a16="http://schemas.microsoft.com/office/drawing/2014/main" id="{5C7B700A-D3D8-4B41-9133-866479DB0A6F}"/>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563831" y="5430864"/>
            <a:ext cx="688552" cy="95948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8" name="テキスト ボックス 27"/>
          <p:cNvSpPr txBox="1"/>
          <p:nvPr/>
        </p:nvSpPr>
        <p:spPr>
          <a:xfrm>
            <a:off x="5983237" y="4320482"/>
            <a:ext cx="1269146" cy="400110"/>
          </a:xfrm>
          <a:prstGeom prst="rect">
            <a:avLst/>
          </a:prstGeom>
          <a:noFill/>
          <a:ln w="38100">
            <a:noFill/>
          </a:ln>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ja-JP" altLang="en-US" sz="2000">
                <a:ea typeface="MS UI Gothic" panose="020B0600070205080204" pitchFamily="34" charset="-128"/>
              </a:rPr>
              <a:t>障害</a:t>
            </a:r>
            <a:r>
              <a:rPr kumimoji="1" lang="ja-JP" altLang="en-US" sz="2000">
                <a:ea typeface="MS UI Gothic" panose="020B0600070205080204" pitchFamily="34" charset="-128"/>
              </a:rPr>
              <a:t>情報</a:t>
            </a:r>
            <a:endParaRPr kumimoji="1" lang="ja-JP" altLang="en-US" sz="2000" dirty="0">
              <a:ea typeface="MS UI Gothic" panose="020B0600070205080204" pitchFamily="34" charset="-128"/>
            </a:endParaRPr>
          </a:p>
        </p:txBody>
      </p:sp>
      <p:sp>
        <p:nvSpPr>
          <p:cNvPr id="35" name="テキスト ボックス 34"/>
          <p:cNvSpPr txBox="1"/>
          <p:nvPr/>
        </p:nvSpPr>
        <p:spPr>
          <a:xfrm>
            <a:off x="6939480" y="6227176"/>
            <a:ext cx="1772840" cy="461665"/>
          </a:xfrm>
          <a:prstGeom prst="rect">
            <a:avLst/>
          </a:prstGeom>
          <a:noFill/>
          <a:ln w="38100">
            <a:noFill/>
          </a:ln>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kumimoji="1" lang="ja-JP" altLang="en-US" sz="2400" dirty="0">
                <a:ea typeface="MS UI Gothic" panose="020B0600070205080204" pitchFamily="34" charset="-128"/>
              </a:rPr>
              <a:t>リモートホスト</a:t>
            </a:r>
          </a:p>
        </p:txBody>
      </p:sp>
      <p:sp>
        <p:nvSpPr>
          <p:cNvPr id="36" name="角丸四角形 35"/>
          <p:cNvSpPr/>
          <p:nvPr/>
        </p:nvSpPr>
        <p:spPr>
          <a:xfrm>
            <a:off x="7016977" y="5268847"/>
            <a:ext cx="1559975" cy="692759"/>
          </a:xfrm>
          <a:prstGeom prst="roundRect">
            <a:avLst/>
          </a:prstGeom>
          <a:solidFill>
            <a:srgbClr val="FFFF00"/>
          </a:solidFill>
          <a:ln w="381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kumimoji="1" lang="ja-JP" altLang="en-US" sz="2000" dirty="0">
                <a:ea typeface="MS UI Gothic" panose="020B0600070205080204" pitchFamily="34" charset="-128"/>
              </a:rPr>
              <a:t>リモート監視</a:t>
            </a:r>
            <a:endParaRPr kumimoji="1" lang="en-US" altLang="ja-JP" sz="2000" dirty="0">
              <a:ea typeface="MS UI Gothic" panose="020B0600070205080204" pitchFamily="34" charset="-128"/>
            </a:endParaRPr>
          </a:p>
          <a:p>
            <a:pPr algn="ctr"/>
            <a:r>
              <a:rPr kumimoji="1" lang="ja-JP" altLang="en-US" sz="2000" dirty="0">
                <a:ea typeface="MS UI Gothic" panose="020B0600070205080204" pitchFamily="34" charset="-128"/>
              </a:rPr>
              <a:t>システム</a:t>
            </a:r>
          </a:p>
        </p:txBody>
      </p:sp>
      <p:sp>
        <p:nvSpPr>
          <p:cNvPr id="81" name="角丸四角形 80">
            <a:extLst>
              <a:ext uri="{FF2B5EF4-FFF2-40B4-BE49-F238E27FC236}">
                <a16:creationId xmlns:a16="http://schemas.microsoft.com/office/drawing/2014/main" id="{85F4B0D8-67B2-AF4F-BDBD-9836083AB1C5}"/>
              </a:ext>
            </a:extLst>
          </p:cNvPr>
          <p:cNvSpPr/>
          <p:nvPr/>
        </p:nvSpPr>
        <p:spPr>
          <a:xfrm>
            <a:off x="700939" y="4191001"/>
            <a:ext cx="5040000" cy="2457851"/>
          </a:xfrm>
          <a:prstGeom prst="roundRect">
            <a:avLst/>
          </a:prstGeom>
          <a:solidFill>
            <a:schemeClr val="bg1"/>
          </a:solidFill>
          <a:ln w="381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ja-JP" altLang="en-US" sz="1350">
              <a:ea typeface="MS UI Gothic" panose="020B0600070205080204" pitchFamily="34" charset="-128"/>
            </a:endParaRPr>
          </a:p>
        </p:txBody>
      </p:sp>
      <p:sp>
        <p:nvSpPr>
          <p:cNvPr id="82" name="テキスト ボックス 81">
            <a:extLst>
              <a:ext uri="{FF2B5EF4-FFF2-40B4-BE49-F238E27FC236}">
                <a16:creationId xmlns:a16="http://schemas.microsoft.com/office/drawing/2014/main" id="{5F0C3D7D-D143-A24F-AF80-72A71CA735D1}"/>
              </a:ext>
            </a:extLst>
          </p:cNvPr>
          <p:cNvSpPr txBox="1"/>
          <p:nvPr/>
        </p:nvSpPr>
        <p:spPr>
          <a:xfrm>
            <a:off x="3558758" y="4195234"/>
            <a:ext cx="2182181" cy="461665"/>
          </a:xfrm>
          <a:prstGeom prst="rect">
            <a:avLst/>
          </a:prstGeom>
          <a:noFill/>
          <a:ln w="38100">
            <a:noFill/>
          </a:ln>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ja-JP" altLang="en-US" sz="2400">
                <a:ea typeface="MS UI Gothic" panose="020B0600070205080204" pitchFamily="34" charset="-128"/>
              </a:rPr>
              <a:t>監視対象ホスト</a:t>
            </a:r>
            <a:endParaRPr lang="ja-JP" altLang="en-US" sz="2400" dirty="0">
              <a:ea typeface="MS UI Gothic" panose="020B0600070205080204" pitchFamily="34" charset="-128"/>
            </a:endParaRPr>
          </a:p>
        </p:txBody>
      </p:sp>
      <p:sp>
        <p:nvSpPr>
          <p:cNvPr id="84" name="角丸四角形 83">
            <a:extLst>
              <a:ext uri="{FF2B5EF4-FFF2-40B4-BE49-F238E27FC236}">
                <a16:creationId xmlns:a16="http://schemas.microsoft.com/office/drawing/2014/main" id="{EB8CF5A0-7ACB-C347-9480-D4833E4FEDD9}"/>
              </a:ext>
            </a:extLst>
          </p:cNvPr>
          <p:cNvSpPr/>
          <p:nvPr/>
        </p:nvSpPr>
        <p:spPr>
          <a:xfrm>
            <a:off x="1278051" y="4324308"/>
            <a:ext cx="1440000" cy="1631123"/>
          </a:xfrm>
          <a:prstGeom prst="roundRect">
            <a:avLst/>
          </a:prstGeom>
          <a:solidFill>
            <a:srgbClr val="0070C0"/>
          </a:solidFill>
          <a:ln w="38100">
            <a:solidFill>
              <a:schemeClr val="tx1"/>
            </a:solidFill>
          </a:ln>
        </p:spPr>
        <p:style>
          <a:lnRef idx="1">
            <a:schemeClr val="accent3"/>
          </a:lnRef>
          <a:fillRef idx="2">
            <a:schemeClr val="accent3"/>
          </a:fillRef>
          <a:effectRef idx="1">
            <a:schemeClr val="accent3"/>
          </a:effectRef>
          <a:fontRef idx="minor">
            <a:schemeClr val="dk1"/>
          </a:fontRef>
        </p:style>
        <p:txBody>
          <a:bodyPr rtlCol="0" anchor="t"/>
          <a:lstStyle/>
          <a:p>
            <a:pPr algn="ctr"/>
            <a:r>
              <a:rPr lang="ja-JP" altLang="en-US" sz="2000">
                <a:solidFill>
                  <a:schemeClr val="bg1"/>
                </a:solidFill>
                <a:ea typeface="MS UI Gothic" panose="020B0600070205080204" pitchFamily="34" charset="-128"/>
              </a:rPr>
              <a:t>メインメモリ</a:t>
            </a:r>
            <a:endParaRPr lang="ja-JP" altLang="en-US" sz="2000" dirty="0">
              <a:solidFill>
                <a:schemeClr val="bg1"/>
              </a:solidFill>
              <a:ea typeface="MS UI Gothic" panose="020B0600070205080204" pitchFamily="34" charset="-128"/>
            </a:endParaRPr>
          </a:p>
        </p:txBody>
      </p:sp>
      <p:pic>
        <p:nvPicPr>
          <p:cNvPr id="86" name="図 85">
            <a:extLst>
              <a:ext uri="{FF2B5EF4-FFF2-40B4-BE49-F238E27FC236}">
                <a16:creationId xmlns:a16="http://schemas.microsoft.com/office/drawing/2014/main" id="{79EB98A8-174D-C34C-8834-D72DD9E4A122}"/>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31680" y="5729360"/>
            <a:ext cx="688552" cy="95948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87" name="角丸四角形 20">
            <a:extLst>
              <a:ext uri="{FF2B5EF4-FFF2-40B4-BE49-F238E27FC236}">
                <a16:creationId xmlns:a16="http://schemas.microsoft.com/office/drawing/2014/main" id="{835A5745-FA8A-BC45-BF60-008FEC9F7F9B}"/>
              </a:ext>
            </a:extLst>
          </p:cNvPr>
          <p:cNvSpPr/>
          <p:nvPr/>
        </p:nvSpPr>
        <p:spPr>
          <a:xfrm>
            <a:off x="1278393" y="6066817"/>
            <a:ext cx="1440000" cy="470650"/>
          </a:xfrm>
          <a:prstGeom prst="roundRect">
            <a:avLst/>
          </a:prstGeom>
          <a:solidFill>
            <a:srgbClr val="FFC000"/>
          </a:solidFill>
          <a:ln w="381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altLang="ja-JP" sz="2000" dirty="0">
                <a:ea typeface="MS UI Gothic" panose="020B0600070205080204" pitchFamily="34" charset="-128"/>
              </a:rPr>
              <a:t>CPU</a:t>
            </a:r>
            <a:endParaRPr lang="ja-JP" altLang="en-US" sz="2000" dirty="0">
              <a:ea typeface="MS UI Gothic" panose="020B0600070205080204" pitchFamily="34" charset="-128"/>
            </a:endParaRPr>
          </a:p>
        </p:txBody>
      </p:sp>
      <p:sp>
        <p:nvSpPr>
          <p:cNvPr id="88" name="角丸四角形 11">
            <a:extLst>
              <a:ext uri="{FF2B5EF4-FFF2-40B4-BE49-F238E27FC236}">
                <a16:creationId xmlns:a16="http://schemas.microsoft.com/office/drawing/2014/main" id="{4459AAB8-35AE-FC4A-B0CF-C5A99C541581}"/>
              </a:ext>
            </a:extLst>
          </p:cNvPr>
          <p:cNvSpPr/>
          <p:nvPr/>
        </p:nvSpPr>
        <p:spPr>
          <a:xfrm>
            <a:off x="3901439" y="5104662"/>
            <a:ext cx="1440000" cy="1432805"/>
          </a:xfrm>
          <a:prstGeom prst="roundRect">
            <a:avLst/>
          </a:prstGeom>
          <a:solidFill>
            <a:srgbClr val="00B050"/>
          </a:solidFill>
          <a:ln w="38100">
            <a:solidFill>
              <a:schemeClr val="tx1"/>
            </a:solidFill>
          </a:ln>
        </p:spPr>
        <p:style>
          <a:lnRef idx="2">
            <a:schemeClr val="accent6"/>
          </a:lnRef>
          <a:fillRef idx="1">
            <a:schemeClr val="lt1"/>
          </a:fillRef>
          <a:effectRef idx="0">
            <a:schemeClr val="accent6"/>
          </a:effectRef>
          <a:fontRef idx="minor">
            <a:schemeClr val="dk1"/>
          </a:fontRef>
        </p:style>
        <p:txBody>
          <a:bodyPr rtlCol="0" anchor="b"/>
          <a:lstStyle/>
          <a:p>
            <a:pPr algn="ctr"/>
            <a:r>
              <a:rPr lang="en-US" altLang="ja-JP" sz="2000" dirty="0">
                <a:solidFill>
                  <a:schemeClr val="bg1"/>
                </a:solidFill>
                <a:ea typeface="MS UI Gothic" panose="020B0600070205080204" pitchFamily="34" charset="-128"/>
              </a:rPr>
              <a:t>GPU</a:t>
            </a:r>
            <a:endParaRPr lang="ja-JP" altLang="en-US" sz="2000" dirty="0">
              <a:solidFill>
                <a:schemeClr val="bg1"/>
              </a:solidFill>
              <a:ea typeface="MS UI Gothic" panose="020B0600070205080204" pitchFamily="34" charset="-128"/>
            </a:endParaRPr>
          </a:p>
        </p:txBody>
      </p:sp>
      <p:sp>
        <p:nvSpPr>
          <p:cNvPr id="89" name="角丸四角形 7">
            <a:extLst>
              <a:ext uri="{FF2B5EF4-FFF2-40B4-BE49-F238E27FC236}">
                <a16:creationId xmlns:a16="http://schemas.microsoft.com/office/drawing/2014/main" id="{46A0EE46-4BBF-5746-8B96-2C6880C88E61}"/>
              </a:ext>
            </a:extLst>
          </p:cNvPr>
          <p:cNvSpPr/>
          <p:nvPr/>
        </p:nvSpPr>
        <p:spPr>
          <a:xfrm>
            <a:off x="4034490" y="5271594"/>
            <a:ext cx="1183388" cy="692759"/>
          </a:xfrm>
          <a:prstGeom prst="roundRect">
            <a:avLst/>
          </a:prstGeom>
          <a:solidFill>
            <a:srgbClr val="FFFF00"/>
          </a:solidFill>
          <a:ln w="381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altLang="ja-JP" sz="2000" dirty="0">
                <a:ea typeface="MS UI Gothic" panose="020B0600070205080204" pitchFamily="34" charset="-128"/>
              </a:rPr>
              <a:t>OS</a:t>
            </a:r>
            <a:r>
              <a:rPr lang="ja-JP" altLang="en-US" sz="2000">
                <a:ea typeface="MS UI Gothic" panose="020B0600070205080204" pitchFamily="34" charset="-128"/>
              </a:rPr>
              <a:t>監視システム</a:t>
            </a:r>
            <a:endParaRPr lang="en-US" altLang="ja-JP" sz="2000" dirty="0">
              <a:ea typeface="MS UI Gothic" panose="020B0600070205080204" pitchFamily="34" charset="-128"/>
            </a:endParaRPr>
          </a:p>
        </p:txBody>
      </p:sp>
      <p:sp>
        <p:nvSpPr>
          <p:cNvPr id="90" name="角丸四角形 10">
            <a:extLst>
              <a:ext uri="{FF2B5EF4-FFF2-40B4-BE49-F238E27FC236}">
                <a16:creationId xmlns:a16="http://schemas.microsoft.com/office/drawing/2014/main" id="{3C31E7BA-A295-1A4B-AD0F-A1A5D5FD55AF}"/>
              </a:ext>
            </a:extLst>
          </p:cNvPr>
          <p:cNvSpPr/>
          <p:nvPr/>
        </p:nvSpPr>
        <p:spPr>
          <a:xfrm>
            <a:off x="1458051" y="5266645"/>
            <a:ext cx="1080000" cy="540000"/>
          </a:xfrm>
          <a:prstGeom prst="roundRect">
            <a:avLst/>
          </a:prstGeom>
          <a:solidFill>
            <a:srgbClr val="00B0F0"/>
          </a:solidFill>
          <a:ln w="381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altLang="ja-JP" sz="2000" dirty="0">
                <a:ea typeface="MS UI Gothic" panose="020B0600070205080204" pitchFamily="34" charset="-128"/>
              </a:rPr>
              <a:t>OS</a:t>
            </a:r>
            <a:endParaRPr lang="ja-JP" altLang="en-US" sz="2000" dirty="0">
              <a:ea typeface="MS UI Gothic" panose="020B0600070205080204" pitchFamily="34" charset="-128"/>
            </a:endParaRPr>
          </a:p>
        </p:txBody>
      </p:sp>
      <p:sp>
        <p:nvSpPr>
          <p:cNvPr id="37" name="U ターン矢印 36"/>
          <p:cNvSpPr/>
          <p:nvPr/>
        </p:nvSpPr>
        <p:spPr>
          <a:xfrm>
            <a:off x="1930187" y="4772071"/>
            <a:ext cx="6012179" cy="492746"/>
          </a:xfrm>
          <a:prstGeom prst="uturnArrow">
            <a:avLst>
              <a:gd name="adj1" fmla="val 29796"/>
              <a:gd name="adj2" fmla="val 25000"/>
              <a:gd name="adj3" fmla="val 36328"/>
              <a:gd name="adj4" fmla="val 43750"/>
              <a:gd name="adj5" fmla="val 100000"/>
            </a:avLst>
          </a:prstGeom>
          <a:solidFill>
            <a:srgbClr val="FF00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a typeface="MS UI Gothic" panose="020B0600070205080204" pitchFamily="34" charset="-128"/>
            </a:endParaRPr>
          </a:p>
        </p:txBody>
      </p:sp>
      <p:cxnSp>
        <p:nvCxnSpPr>
          <p:cNvPr id="22" name="Straight Arrow Connector 5">
            <a:extLst>
              <a:ext uri="{FF2B5EF4-FFF2-40B4-BE49-F238E27FC236}">
                <a16:creationId xmlns:a16="http://schemas.microsoft.com/office/drawing/2014/main" id="{5BAA36B0-A28B-B146-A12A-0EF087A089DE}"/>
              </a:ext>
            </a:extLst>
          </p:cNvPr>
          <p:cNvCxnSpPr>
            <a:cxnSpLocks/>
            <a:stCxn id="89" idx="3"/>
            <a:endCxn id="36" idx="1"/>
          </p:cNvCxnSpPr>
          <p:nvPr/>
        </p:nvCxnSpPr>
        <p:spPr>
          <a:xfrm flipV="1">
            <a:off x="5217878" y="5615227"/>
            <a:ext cx="1799099" cy="2747"/>
          </a:xfrm>
          <a:prstGeom prst="straightConnector1">
            <a:avLst/>
          </a:prstGeom>
          <a:ln w="76200">
            <a:solidFill>
              <a:srgbClr val="FF0000"/>
            </a:solidFill>
            <a:prstDash val="sysDot"/>
            <a:headEnd type="triangle"/>
            <a:tailEnd type="triangle"/>
          </a:ln>
        </p:spPr>
        <p:style>
          <a:lnRef idx="1">
            <a:schemeClr val="accent1"/>
          </a:lnRef>
          <a:fillRef idx="0">
            <a:schemeClr val="accent1"/>
          </a:fillRef>
          <a:effectRef idx="0">
            <a:schemeClr val="accent1"/>
          </a:effectRef>
          <a:fontRef idx="minor">
            <a:schemeClr val="tx1"/>
          </a:fontRef>
        </p:style>
      </p:cxnSp>
      <p:sp>
        <p:nvSpPr>
          <p:cNvPr id="21" name="爆発 1 4">
            <a:extLst>
              <a:ext uri="{FF2B5EF4-FFF2-40B4-BE49-F238E27FC236}">
                <a16:creationId xmlns:a16="http://schemas.microsoft.com/office/drawing/2014/main" id="{BCBD1B3E-00C0-3F4B-836A-C67063E25074}"/>
              </a:ext>
            </a:extLst>
          </p:cNvPr>
          <p:cNvSpPr/>
          <p:nvPr/>
        </p:nvSpPr>
        <p:spPr>
          <a:xfrm>
            <a:off x="956119" y="4717974"/>
            <a:ext cx="1296000" cy="900000"/>
          </a:xfrm>
          <a:prstGeom prst="irregularSeal1">
            <a:avLst/>
          </a:prstGeom>
          <a:solidFill>
            <a:srgbClr val="FF0000"/>
          </a:solidFill>
          <a:ln w="19050">
            <a:solidFill>
              <a:schemeClr val="tx1"/>
            </a:solidFill>
          </a:ln>
        </p:spPr>
        <p:style>
          <a:lnRef idx="1">
            <a:schemeClr val="accent1"/>
          </a:lnRef>
          <a:fillRef idx="2">
            <a:schemeClr val="accent1"/>
          </a:fillRef>
          <a:effectRef idx="1">
            <a:schemeClr val="accent1"/>
          </a:effectRef>
          <a:fontRef idx="minor">
            <a:schemeClr val="dk1"/>
          </a:fontRef>
        </p:style>
        <p:txBody>
          <a:bodyPr rtlCol="0" anchor="ctr"/>
          <a:lstStyle/>
          <a:p>
            <a:pPr algn="ctr"/>
            <a:r>
              <a:rPr lang="ja-JP" altLang="en-US" sz="2000">
                <a:ea typeface="MS UI Gothic" panose="020B0600070205080204" pitchFamily="34" charset="-128"/>
              </a:rPr>
              <a:t>障害</a:t>
            </a:r>
            <a:endParaRPr kumimoji="1" lang="ja-JP" altLang="en-US" sz="2000" dirty="0">
              <a:ea typeface="MS UI Gothic" panose="020B0600070205080204" pitchFamily="34" charset="-128"/>
            </a:endParaRPr>
          </a:p>
        </p:txBody>
      </p:sp>
      <p:sp>
        <p:nvSpPr>
          <p:cNvPr id="38" name="左矢印 37"/>
          <p:cNvSpPr/>
          <p:nvPr/>
        </p:nvSpPr>
        <p:spPr>
          <a:xfrm>
            <a:off x="2534614" y="5476795"/>
            <a:ext cx="1499876" cy="252565"/>
          </a:xfrm>
          <a:prstGeom prst="leftArrow">
            <a:avLst>
              <a:gd name="adj1" fmla="val 50000"/>
              <a:gd name="adj2" fmla="val 91284"/>
            </a:avLst>
          </a:prstGeom>
          <a:solidFill>
            <a:srgbClr val="FF00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ea typeface="MS UI Gothic" panose="020B0600070205080204" pitchFamily="34" charset="-128"/>
            </a:endParaRPr>
          </a:p>
        </p:txBody>
      </p:sp>
      <p:sp>
        <p:nvSpPr>
          <p:cNvPr id="5" name="乗算記号 4">
            <a:extLst>
              <a:ext uri="{FF2B5EF4-FFF2-40B4-BE49-F238E27FC236}">
                <a16:creationId xmlns:a16="http://schemas.microsoft.com/office/drawing/2014/main" id="{2E42F92E-9159-5047-B757-4F4F7AC37193}"/>
              </a:ext>
            </a:extLst>
          </p:cNvPr>
          <p:cNvSpPr>
            <a:spLocks noChangeAspect="1"/>
          </p:cNvSpPr>
          <p:nvPr/>
        </p:nvSpPr>
        <p:spPr>
          <a:xfrm>
            <a:off x="2924172" y="4488461"/>
            <a:ext cx="720000" cy="720000"/>
          </a:xfrm>
          <a:prstGeom prst="mathMultiply">
            <a:avLst/>
          </a:prstGeom>
          <a:solidFill>
            <a:srgbClr val="00206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ea typeface="MS UI Gothic" panose="020B0600070205080204" pitchFamily="34" charset="-128"/>
            </a:endParaRPr>
          </a:p>
        </p:txBody>
      </p:sp>
    </p:spTree>
    <p:extLst>
      <p:ext uri="{BB962C8B-B14F-4D97-AF65-F5344CB8AC3E}">
        <p14:creationId xmlns:p14="http://schemas.microsoft.com/office/powerpoint/2010/main" val="35096515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wipe(down)">
                                      <p:cBhvr>
                                        <p:cTn id="7" dur="500"/>
                                        <p:tgtEl>
                                          <p:spTgt spid="28"/>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38"/>
                                        </p:tgtEl>
                                        <p:attrNameLst>
                                          <p:attrName>style.visibility</p:attrName>
                                        </p:attrNameLst>
                                      </p:cBhvr>
                                      <p:to>
                                        <p:strVal val="visible"/>
                                      </p:to>
                                    </p:set>
                                    <p:animEffect transition="in" filter="wipe(down)">
                                      <p:cBhvr>
                                        <p:cTn id="10" dur="500"/>
                                        <p:tgtEl>
                                          <p:spTgt spid="38"/>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37"/>
                                        </p:tgtEl>
                                        <p:attrNameLst>
                                          <p:attrName>style.visibility</p:attrName>
                                        </p:attrNameLst>
                                      </p:cBhvr>
                                      <p:to>
                                        <p:strVal val="visible"/>
                                      </p:to>
                                    </p:set>
                                    <p:animEffect transition="in" filter="wipe(down)">
                                      <p:cBhvr>
                                        <p:cTn id="13" dur="500"/>
                                        <p:tgtEl>
                                          <p:spTgt spid="37"/>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grpId="0" nodeType="clickEffect">
                                  <p:stCondLst>
                                    <p:cond delay="0"/>
                                  </p:stCondLst>
                                  <p:childTnLst>
                                    <p:set>
                                      <p:cBhvr>
                                        <p:cTn id="17" dur="1" fill="hold">
                                          <p:stCondLst>
                                            <p:cond delay="0"/>
                                          </p:stCondLst>
                                        </p:cTn>
                                        <p:tgtEl>
                                          <p:spTgt spid="21"/>
                                        </p:tgtEl>
                                        <p:attrNameLst>
                                          <p:attrName>style.visibility</p:attrName>
                                        </p:attrNameLst>
                                      </p:cBhvr>
                                      <p:to>
                                        <p:strVal val="visible"/>
                                      </p:to>
                                    </p:set>
                                    <p:animEffect transition="in" filter="wipe(down)">
                                      <p:cBhvr>
                                        <p:cTn id="18" dur="500"/>
                                        <p:tgtEl>
                                          <p:spTgt spid="21"/>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grpId="0" nodeType="click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wipe(down)">
                                      <p:cBhvr>
                                        <p:cTn id="23" dur="500"/>
                                        <p:tgtEl>
                                          <p:spTgt spid="5"/>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4" fill="hold" nodeType="clickEffect">
                                  <p:stCondLst>
                                    <p:cond delay="0"/>
                                  </p:stCondLst>
                                  <p:childTnLst>
                                    <p:set>
                                      <p:cBhvr>
                                        <p:cTn id="27" dur="1" fill="hold">
                                          <p:stCondLst>
                                            <p:cond delay="0"/>
                                          </p:stCondLst>
                                        </p:cTn>
                                        <p:tgtEl>
                                          <p:spTgt spid="22"/>
                                        </p:tgtEl>
                                        <p:attrNameLst>
                                          <p:attrName>style.visibility</p:attrName>
                                        </p:attrNameLst>
                                      </p:cBhvr>
                                      <p:to>
                                        <p:strVal val="visible"/>
                                      </p:to>
                                    </p:set>
                                    <p:animEffect transition="in" filter="wipe(down)">
                                      <p:cBhvr>
                                        <p:cTn id="28" dur="500"/>
                                        <p:tgtEl>
                                          <p:spTgt spid="22"/>
                                        </p:tgtEl>
                                      </p:cBhvr>
                                    </p:animEffect>
                                  </p:childTnLst>
                                </p:cTn>
                              </p:par>
                              <p:par>
                                <p:cTn id="29" presetID="22" presetClass="exit" presetSubtype="4" fill="hold" grpId="1" nodeType="withEffect">
                                  <p:stCondLst>
                                    <p:cond delay="0"/>
                                  </p:stCondLst>
                                  <p:childTnLst>
                                    <p:animEffect transition="out" filter="wipe(down)">
                                      <p:cBhvr>
                                        <p:cTn id="30" dur="500"/>
                                        <p:tgtEl>
                                          <p:spTgt spid="28"/>
                                        </p:tgtEl>
                                      </p:cBhvr>
                                    </p:animEffect>
                                    <p:set>
                                      <p:cBhvr>
                                        <p:cTn id="31" dur="1" fill="hold">
                                          <p:stCondLst>
                                            <p:cond delay="499"/>
                                          </p:stCondLst>
                                        </p:cTn>
                                        <p:tgtEl>
                                          <p:spTgt spid="28"/>
                                        </p:tgtEl>
                                        <p:attrNameLst>
                                          <p:attrName>style.visibility</p:attrName>
                                        </p:attrNameLst>
                                      </p:cBhvr>
                                      <p:to>
                                        <p:strVal val="hidden"/>
                                      </p:to>
                                    </p:set>
                                  </p:childTnLst>
                                </p:cTn>
                              </p:par>
                              <p:par>
                                <p:cTn id="32" presetID="22" presetClass="exit" presetSubtype="4" fill="hold" grpId="1" nodeType="withEffect">
                                  <p:stCondLst>
                                    <p:cond delay="0"/>
                                  </p:stCondLst>
                                  <p:childTnLst>
                                    <p:animEffect transition="out" filter="wipe(down)">
                                      <p:cBhvr>
                                        <p:cTn id="33" dur="500"/>
                                        <p:tgtEl>
                                          <p:spTgt spid="37"/>
                                        </p:tgtEl>
                                      </p:cBhvr>
                                    </p:animEffect>
                                    <p:set>
                                      <p:cBhvr>
                                        <p:cTn id="34" dur="1" fill="hold">
                                          <p:stCondLst>
                                            <p:cond delay="499"/>
                                          </p:stCondLst>
                                        </p:cTn>
                                        <p:tgtEl>
                                          <p:spTgt spid="37"/>
                                        </p:tgtEl>
                                        <p:attrNameLst>
                                          <p:attrName>style.visibility</p:attrName>
                                        </p:attrNameLst>
                                      </p:cBhvr>
                                      <p:to>
                                        <p:strVal val="hidden"/>
                                      </p:to>
                                    </p:set>
                                  </p:childTnLst>
                                </p:cTn>
                              </p:par>
                              <p:par>
                                <p:cTn id="35" presetID="22" presetClass="exit" presetSubtype="4" fill="hold" grpId="1" nodeType="withEffect">
                                  <p:stCondLst>
                                    <p:cond delay="0"/>
                                  </p:stCondLst>
                                  <p:childTnLst>
                                    <p:animEffect transition="out" filter="wipe(down)">
                                      <p:cBhvr>
                                        <p:cTn id="36" dur="500"/>
                                        <p:tgtEl>
                                          <p:spTgt spid="38"/>
                                        </p:tgtEl>
                                      </p:cBhvr>
                                    </p:animEffect>
                                    <p:set>
                                      <p:cBhvr>
                                        <p:cTn id="37" dur="1" fill="hold">
                                          <p:stCondLst>
                                            <p:cond delay="499"/>
                                          </p:stCondLst>
                                        </p:cTn>
                                        <p:tgtEl>
                                          <p:spTgt spid="38"/>
                                        </p:tgtEl>
                                        <p:attrNameLst>
                                          <p:attrName>style.visibility</p:attrName>
                                        </p:attrNameLst>
                                      </p:cBhvr>
                                      <p:to>
                                        <p:strVal val="hidden"/>
                                      </p:to>
                                    </p:set>
                                  </p:childTnLst>
                                </p:cTn>
                              </p:par>
                              <p:par>
                                <p:cTn id="38" presetID="22" presetClass="exit" presetSubtype="4" fill="hold" grpId="1" nodeType="withEffect">
                                  <p:stCondLst>
                                    <p:cond delay="0"/>
                                  </p:stCondLst>
                                  <p:childTnLst>
                                    <p:animEffect transition="out" filter="wipe(down)">
                                      <p:cBhvr>
                                        <p:cTn id="39" dur="500"/>
                                        <p:tgtEl>
                                          <p:spTgt spid="5"/>
                                        </p:tgtEl>
                                      </p:cBhvr>
                                    </p:animEffect>
                                    <p:set>
                                      <p:cBhvr>
                                        <p:cTn id="40" dur="1" fill="hold">
                                          <p:stCondLst>
                                            <p:cond delay="499"/>
                                          </p:stCondLst>
                                        </p:cTn>
                                        <p:tgtEl>
                                          <p:spTgt spid="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P spid="28" grpId="1"/>
      <p:bldP spid="37" grpId="0" animBg="1"/>
      <p:bldP spid="37" grpId="1" animBg="1"/>
      <p:bldP spid="21" grpId="0" animBg="1"/>
      <p:bldP spid="38" grpId="0" animBg="1"/>
      <p:bldP spid="38" grpId="1" animBg="1"/>
      <p:bldP spid="5" grpId="0" animBg="1"/>
      <p:bldP spid="5" grpId="1"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t>提案：</a:t>
            </a:r>
            <a:r>
              <a:rPr lang="en-US" altLang="ja-JP" dirty="0"/>
              <a:t>GRASS</a:t>
            </a:r>
            <a:endParaRPr kumimoji="1" lang="ja-JP" altLang="en-US" dirty="0"/>
          </a:p>
        </p:txBody>
      </p:sp>
      <p:sp>
        <p:nvSpPr>
          <p:cNvPr id="3" name="コンテンツ プレースホルダー 2"/>
          <p:cNvSpPr>
            <a:spLocks noGrp="1"/>
          </p:cNvSpPr>
          <p:nvPr>
            <p:ph idx="1"/>
          </p:nvPr>
        </p:nvSpPr>
        <p:spPr/>
        <p:txBody>
          <a:bodyPr/>
          <a:lstStyle/>
          <a:p>
            <a:r>
              <a:rPr lang="en-US" altLang="ja-JP" dirty="0" err="1">
                <a:solidFill>
                  <a:schemeClr val="tx1"/>
                </a:solidFill>
              </a:rPr>
              <a:t>GPUDirect</a:t>
            </a:r>
            <a:r>
              <a:rPr lang="en-US" altLang="ja-JP" dirty="0">
                <a:solidFill>
                  <a:schemeClr val="tx1"/>
                </a:solidFill>
              </a:rPr>
              <a:t> RDMA</a:t>
            </a:r>
            <a:r>
              <a:rPr lang="ja-JP" altLang="en-US"/>
              <a:t>を用いて</a:t>
            </a:r>
            <a:r>
              <a:rPr lang="en-US" altLang="ja-JP" dirty="0"/>
              <a:t>OS</a:t>
            </a:r>
            <a:r>
              <a:rPr lang="ja-JP" altLang="en-US"/>
              <a:t>を介さずに</a:t>
            </a:r>
            <a:r>
              <a:rPr lang="en-US" altLang="ja-JP" dirty="0">
                <a:solidFill>
                  <a:schemeClr val="tx1"/>
                </a:solidFill>
              </a:rPr>
              <a:t>GPU</a:t>
            </a:r>
            <a:r>
              <a:rPr lang="ja-JP" altLang="en-US"/>
              <a:t>と直接ネットワーク通信を行い，</a:t>
            </a:r>
            <a:r>
              <a:rPr lang="ja-JP" altLang="en-US">
                <a:solidFill>
                  <a:schemeClr val="tx1"/>
                </a:solidFill>
              </a:rPr>
              <a:t>詳細な</a:t>
            </a:r>
            <a:r>
              <a:rPr lang="ja-JP" altLang="en-US"/>
              <a:t>障害</a:t>
            </a:r>
            <a:r>
              <a:rPr lang="ja-JP" altLang="en-US">
                <a:solidFill>
                  <a:schemeClr val="tx1"/>
                </a:solidFill>
              </a:rPr>
              <a:t>情報を</a:t>
            </a:r>
            <a:r>
              <a:rPr lang="ja-JP" altLang="en-US" dirty="0">
                <a:solidFill>
                  <a:schemeClr val="tx1"/>
                </a:solidFill>
              </a:rPr>
              <a:t>取得</a:t>
            </a:r>
            <a:endParaRPr lang="en-US" altLang="ja-JP" dirty="0">
              <a:solidFill>
                <a:schemeClr val="tx1"/>
              </a:solidFill>
            </a:endParaRPr>
          </a:p>
          <a:p>
            <a:pPr lvl="1"/>
            <a:r>
              <a:rPr lang="en-US" altLang="ja-JP" dirty="0">
                <a:solidFill>
                  <a:schemeClr val="tx1"/>
                </a:solidFill>
              </a:rPr>
              <a:t>GPU</a:t>
            </a:r>
            <a:r>
              <a:rPr lang="ja-JP" altLang="en-US" dirty="0">
                <a:solidFill>
                  <a:schemeClr val="tx1"/>
                </a:solidFill>
              </a:rPr>
              <a:t>上の</a:t>
            </a:r>
            <a:r>
              <a:rPr lang="en-US" altLang="ja-JP" dirty="0">
                <a:solidFill>
                  <a:schemeClr val="tx1"/>
                </a:solidFill>
              </a:rPr>
              <a:t>OS</a:t>
            </a:r>
            <a:r>
              <a:rPr lang="ja-JP" altLang="en-US">
                <a:solidFill>
                  <a:schemeClr val="tx1"/>
                </a:solidFill>
              </a:rPr>
              <a:t>監視システムが障害情報を</a:t>
            </a:r>
            <a:r>
              <a:rPr lang="en-US" altLang="ja-JP" dirty="0">
                <a:solidFill>
                  <a:schemeClr val="tx1"/>
                </a:solidFill>
              </a:rPr>
              <a:t>GPU</a:t>
            </a:r>
            <a:r>
              <a:rPr lang="ja-JP" altLang="en-US" dirty="0">
                <a:solidFill>
                  <a:schemeClr val="tx1"/>
                </a:solidFill>
              </a:rPr>
              <a:t>メモリに格納</a:t>
            </a:r>
            <a:endParaRPr lang="en-US" altLang="ja-JP" dirty="0">
              <a:solidFill>
                <a:schemeClr val="tx1"/>
              </a:solidFill>
            </a:endParaRPr>
          </a:p>
          <a:p>
            <a:pPr lvl="1"/>
            <a:r>
              <a:rPr lang="ja-JP" altLang="en-US" dirty="0">
                <a:solidFill>
                  <a:schemeClr val="tx1"/>
                </a:solidFill>
              </a:rPr>
              <a:t>リモートホストは</a:t>
            </a:r>
            <a:r>
              <a:rPr lang="en-US" altLang="ja-JP" dirty="0">
                <a:solidFill>
                  <a:schemeClr val="tx1"/>
                </a:solidFill>
              </a:rPr>
              <a:t>GPU</a:t>
            </a:r>
            <a:r>
              <a:rPr lang="ja-JP" altLang="en-US" dirty="0">
                <a:solidFill>
                  <a:schemeClr val="tx1"/>
                </a:solidFill>
              </a:rPr>
              <a:t>メモリから</a:t>
            </a:r>
            <a:r>
              <a:rPr lang="ja-JP" altLang="en-US">
                <a:solidFill>
                  <a:schemeClr val="tx1"/>
                </a:solidFill>
              </a:rPr>
              <a:t>直接，</a:t>
            </a:r>
            <a:r>
              <a:rPr lang="ja-JP" altLang="en-US"/>
              <a:t>障害</a:t>
            </a:r>
            <a:r>
              <a:rPr lang="ja-JP" altLang="en-US">
                <a:solidFill>
                  <a:schemeClr val="tx1"/>
                </a:solidFill>
              </a:rPr>
              <a:t>情報を取得</a:t>
            </a:r>
            <a:endParaRPr lang="en-US" altLang="ja-JP" dirty="0">
              <a:solidFill>
                <a:schemeClr val="tx1"/>
              </a:solidFill>
            </a:endParaRPr>
          </a:p>
          <a:p>
            <a:pPr lvl="1"/>
            <a:r>
              <a:rPr lang="en-US" altLang="ja-JP" dirty="0">
                <a:solidFill>
                  <a:schemeClr val="tx1"/>
                </a:solidFill>
              </a:rPr>
              <a:t>OS</a:t>
            </a:r>
            <a:r>
              <a:rPr lang="ja-JP" altLang="en-US">
                <a:solidFill>
                  <a:schemeClr val="tx1"/>
                </a:solidFill>
              </a:rPr>
              <a:t>に</a:t>
            </a:r>
            <a:r>
              <a:rPr lang="ja-JP" altLang="en-US"/>
              <a:t>障害</a:t>
            </a:r>
            <a:r>
              <a:rPr lang="ja-JP" altLang="en-US">
                <a:solidFill>
                  <a:schemeClr val="tx1"/>
                </a:solidFill>
              </a:rPr>
              <a:t>が発生しても</a:t>
            </a:r>
            <a:r>
              <a:rPr lang="ja-JP" altLang="en-US"/>
              <a:t>障害</a:t>
            </a:r>
            <a:r>
              <a:rPr lang="ja-JP" altLang="en-US">
                <a:solidFill>
                  <a:schemeClr val="tx1"/>
                </a:solidFill>
              </a:rPr>
              <a:t>情報を通知することが可能</a:t>
            </a:r>
            <a:endParaRPr lang="en-US" altLang="ja-JP" dirty="0">
              <a:solidFill>
                <a:schemeClr val="tx1"/>
              </a:solidFill>
            </a:endParaRPr>
          </a:p>
          <a:p>
            <a:endParaRPr kumimoji="1" lang="ja-JP" altLang="en-US" dirty="0"/>
          </a:p>
        </p:txBody>
      </p:sp>
      <p:sp>
        <p:nvSpPr>
          <p:cNvPr id="4" name="スライド番号プレースホルダー 3"/>
          <p:cNvSpPr>
            <a:spLocks noGrp="1"/>
          </p:cNvSpPr>
          <p:nvPr>
            <p:ph type="sldNum" sz="quarter" idx="12"/>
          </p:nvPr>
        </p:nvSpPr>
        <p:spPr/>
        <p:txBody>
          <a:bodyPr/>
          <a:lstStyle/>
          <a:p>
            <a:fld id="{D57F1E4F-1CFF-5643-939E-217C01CDF565}" type="slidenum">
              <a:rPr lang="en-US" smtClean="0"/>
              <a:pPr/>
              <a:t>7</a:t>
            </a:fld>
            <a:endParaRPr lang="en-US" dirty="0"/>
          </a:p>
        </p:txBody>
      </p:sp>
      <p:sp>
        <p:nvSpPr>
          <p:cNvPr id="21" name="角丸四角形 20">
            <a:extLst>
              <a:ext uri="{FF2B5EF4-FFF2-40B4-BE49-F238E27FC236}">
                <a16:creationId xmlns:a16="http://schemas.microsoft.com/office/drawing/2014/main" id="{4EE18FAB-74C3-E249-8162-7BC13DA9201C}"/>
              </a:ext>
            </a:extLst>
          </p:cNvPr>
          <p:cNvSpPr/>
          <p:nvPr/>
        </p:nvSpPr>
        <p:spPr>
          <a:xfrm>
            <a:off x="6627958" y="4234749"/>
            <a:ext cx="1815527" cy="2358000"/>
          </a:xfrm>
          <a:prstGeom prst="roundRect">
            <a:avLst/>
          </a:prstGeom>
          <a:solidFill>
            <a:schemeClr val="bg1"/>
          </a:solidFill>
          <a:ln w="381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ja-JP" altLang="en-US" sz="1350">
              <a:ea typeface="MS UI Gothic" panose="020B0600070205080204" pitchFamily="34" charset="-128"/>
            </a:endParaRPr>
          </a:p>
        </p:txBody>
      </p:sp>
      <p:sp>
        <p:nvSpPr>
          <p:cNvPr id="22" name="角丸四角形 21">
            <a:extLst>
              <a:ext uri="{FF2B5EF4-FFF2-40B4-BE49-F238E27FC236}">
                <a16:creationId xmlns:a16="http://schemas.microsoft.com/office/drawing/2014/main" id="{2097D33C-4A99-0046-B24E-63621A72C1F1}"/>
              </a:ext>
            </a:extLst>
          </p:cNvPr>
          <p:cNvSpPr/>
          <p:nvPr/>
        </p:nvSpPr>
        <p:spPr>
          <a:xfrm>
            <a:off x="700516" y="4233572"/>
            <a:ext cx="4521554" cy="2359177"/>
          </a:xfrm>
          <a:prstGeom prst="roundRect">
            <a:avLst/>
          </a:prstGeom>
          <a:solidFill>
            <a:schemeClr val="bg1"/>
          </a:solidFill>
          <a:ln w="381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ja-JP" altLang="en-US" sz="1350">
              <a:ea typeface="MS UI Gothic" panose="020B0600070205080204" pitchFamily="34" charset="-128"/>
            </a:endParaRPr>
          </a:p>
        </p:txBody>
      </p:sp>
      <p:sp>
        <p:nvSpPr>
          <p:cNvPr id="23" name="テキスト ボックス 22">
            <a:extLst>
              <a:ext uri="{FF2B5EF4-FFF2-40B4-BE49-F238E27FC236}">
                <a16:creationId xmlns:a16="http://schemas.microsoft.com/office/drawing/2014/main" id="{FEE96DE9-D5D1-4A48-9294-F569A4ABF4D1}"/>
              </a:ext>
            </a:extLst>
          </p:cNvPr>
          <p:cNvSpPr txBox="1"/>
          <p:nvPr/>
        </p:nvSpPr>
        <p:spPr>
          <a:xfrm>
            <a:off x="3052862" y="4228267"/>
            <a:ext cx="2169208" cy="461665"/>
          </a:xfrm>
          <a:prstGeom prst="rect">
            <a:avLst/>
          </a:prstGeom>
          <a:noFill/>
          <a:ln w="38100">
            <a:noFill/>
          </a:ln>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ja-JP" altLang="en-US" sz="2400">
                <a:ea typeface="MS UI Gothic" panose="020B0600070205080204" pitchFamily="34" charset="-128"/>
              </a:rPr>
              <a:t>監視対象ホスト</a:t>
            </a:r>
            <a:endParaRPr lang="ja-JP" altLang="en-US" sz="2400" dirty="0">
              <a:ea typeface="MS UI Gothic" panose="020B0600070205080204" pitchFamily="34" charset="-128"/>
            </a:endParaRPr>
          </a:p>
        </p:txBody>
      </p:sp>
      <p:sp>
        <p:nvSpPr>
          <p:cNvPr id="24" name="テキスト ボックス 23">
            <a:extLst>
              <a:ext uri="{FF2B5EF4-FFF2-40B4-BE49-F238E27FC236}">
                <a16:creationId xmlns:a16="http://schemas.microsoft.com/office/drawing/2014/main" id="{3B019943-B8D7-4D40-BE4F-EC10D90B2CE0}"/>
              </a:ext>
            </a:extLst>
          </p:cNvPr>
          <p:cNvSpPr txBox="1"/>
          <p:nvPr/>
        </p:nvSpPr>
        <p:spPr>
          <a:xfrm>
            <a:off x="2434345" y="5139820"/>
            <a:ext cx="1053896" cy="400110"/>
          </a:xfrm>
          <a:prstGeom prst="rect">
            <a:avLst/>
          </a:prstGeom>
          <a:noFill/>
          <a:ln w="38100">
            <a:noFill/>
          </a:ln>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ja-JP" altLang="en-US" sz="2000">
                <a:solidFill>
                  <a:srgbClr val="FF0000"/>
                </a:solidFill>
                <a:ea typeface="MS UI Gothic" panose="020B0600070205080204" pitchFamily="34" charset="-128"/>
              </a:rPr>
              <a:t>解析</a:t>
            </a:r>
            <a:endParaRPr lang="ja-JP" altLang="en-US" sz="2000" dirty="0">
              <a:solidFill>
                <a:srgbClr val="FF0000"/>
              </a:solidFill>
              <a:ea typeface="MS UI Gothic" panose="020B0600070205080204" pitchFamily="34" charset="-128"/>
            </a:endParaRPr>
          </a:p>
        </p:txBody>
      </p:sp>
      <p:sp>
        <p:nvSpPr>
          <p:cNvPr id="25" name="角丸四角形 24">
            <a:extLst>
              <a:ext uri="{FF2B5EF4-FFF2-40B4-BE49-F238E27FC236}">
                <a16:creationId xmlns:a16="http://schemas.microsoft.com/office/drawing/2014/main" id="{C1DBB909-754A-544F-962E-6627916CAB35}"/>
              </a:ext>
            </a:extLst>
          </p:cNvPr>
          <p:cNvSpPr/>
          <p:nvPr/>
        </p:nvSpPr>
        <p:spPr>
          <a:xfrm>
            <a:off x="851545" y="4689932"/>
            <a:ext cx="1490012" cy="1234968"/>
          </a:xfrm>
          <a:prstGeom prst="roundRect">
            <a:avLst/>
          </a:prstGeom>
          <a:solidFill>
            <a:srgbClr val="0070C0"/>
          </a:solidFill>
          <a:ln w="38100">
            <a:solidFill>
              <a:schemeClr val="tx1"/>
            </a:solidFill>
          </a:ln>
        </p:spPr>
        <p:style>
          <a:lnRef idx="1">
            <a:schemeClr val="accent3"/>
          </a:lnRef>
          <a:fillRef idx="2">
            <a:schemeClr val="accent3"/>
          </a:fillRef>
          <a:effectRef idx="1">
            <a:schemeClr val="accent3"/>
          </a:effectRef>
          <a:fontRef idx="minor">
            <a:schemeClr val="dk1"/>
          </a:fontRef>
        </p:style>
        <p:txBody>
          <a:bodyPr rtlCol="0" anchor="t"/>
          <a:lstStyle/>
          <a:p>
            <a:pPr algn="ctr"/>
            <a:r>
              <a:rPr lang="ja-JP" altLang="en-US" sz="2100">
                <a:solidFill>
                  <a:schemeClr val="bg1"/>
                </a:solidFill>
                <a:ea typeface="MS UI Gothic" panose="020B0600070205080204" pitchFamily="34" charset="-128"/>
              </a:rPr>
              <a:t>メインメモリ</a:t>
            </a:r>
            <a:endParaRPr lang="ja-JP" altLang="en-US" sz="2100" dirty="0">
              <a:solidFill>
                <a:schemeClr val="bg1"/>
              </a:solidFill>
              <a:ea typeface="MS UI Gothic" panose="020B0600070205080204" pitchFamily="34" charset="-128"/>
            </a:endParaRPr>
          </a:p>
        </p:txBody>
      </p:sp>
      <p:cxnSp>
        <p:nvCxnSpPr>
          <p:cNvPr id="26" name="直線矢印コネクタ 25">
            <a:extLst>
              <a:ext uri="{FF2B5EF4-FFF2-40B4-BE49-F238E27FC236}">
                <a16:creationId xmlns:a16="http://schemas.microsoft.com/office/drawing/2014/main" id="{3B07FDF7-0CE0-F046-9A00-265B3DF3CB63}"/>
              </a:ext>
            </a:extLst>
          </p:cNvPr>
          <p:cNvCxnSpPr>
            <a:cxnSpLocks/>
            <a:stCxn id="31" idx="1"/>
            <a:endCxn id="30" idx="3"/>
          </p:cNvCxnSpPr>
          <p:nvPr/>
        </p:nvCxnSpPr>
        <p:spPr>
          <a:xfrm flipH="1">
            <a:off x="2243680" y="5543123"/>
            <a:ext cx="1418340" cy="0"/>
          </a:xfrm>
          <a:prstGeom prst="straightConnector1">
            <a:avLst/>
          </a:prstGeom>
          <a:ln w="38100">
            <a:solidFill>
              <a:srgbClr val="FF0000"/>
            </a:solidFill>
            <a:tailEnd type="triangle"/>
          </a:ln>
        </p:spPr>
        <p:style>
          <a:lnRef idx="2">
            <a:schemeClr val="dk1"/>
          </a:lnRef>
          <a:fillRef idx="0">
            <a:schemeClr val="dk1"/>
          </a:fillRef>
          <a:effectRef idx="1">
            <a:schemeClr val="dk1"/>
          </a:effectRef>
          <a:fontRef idx="minor">
            <a:schemeClr val="tx1"/>
          </a:fontRef>
        </p:style>
      </p:cxnSp>
      <p:sp>
        <p:nvSpPr>
          <p:cNvPr id="27" name="TextBox 5">
            <a:extLst>
              <a:ext uri="{FF2B5EF4-FFF2-40B4-BE49-F238E27FC236}">
                <a16:creationId xmlns:a16="http://schemas.microsoft.com/office/drawing/2014/main" id="{BFE877F7-9D7C-6043-9CBB-089540647E34}"/>
              </a:ext>
            </a:extLst>
          </p:cNvPr>
          <p:cNvSpPr txBox="1"/>
          <p:nvPr/>
        </p:nvSpPr>
        <p:spPr>
          <a:xfrm>
            <a:off x="7001757" y="4228267"/>
            <a:ext cx="1067921" cy="830997"/>
          </a:xfrm>
          <a:prstGeom prst="rect">
            <a:avLst/>
          </a:prstGeom>
          <a:noFill/>
        </p:spPr>
        <p:txBody>
          <a:bodyPr wrap="none" rtlCol="0">
            <a:spAutoFit/>
          </a:bodyPr>
          <a:lstStyle/>
          <a:p>
            <a:pPr algn="ctr"/>
            <a:r>
              <a:rPr lang="ja-JP" altLang="en-US" sz="2400">
                <a:ea typeface="MS UI Gothic" panose="020B0600070205080204" pitchFamily="34" charset="-128"/>
              </a:rPr>
              <a:t>リモート</a:t>
            </a:r>
            <a:br>
              <a:rPr lang="en-US" altLang="ja-JP" sz="2400" dirty="0">
                <a:ea typeface="MS UI Gothic" panose="020B0600070205080204" pitchFamily="34" charset="-128"/>
              </a:rPr>
            </a:br>
            <a:r>
              <a:rPr lang="ja-JP" altLang="en-US" sz="2400">
                <a:ea typeface="MS UI Gothic" panose="020B0600070205080204" pitchFamily="34" charset="-128"/>
              </a:rPr>
              <a:t>ホスト</a:t>
            </a:r>
            <a:endParaRPr lang="en-US" sz="2400" dirty="0"/>
          </a:p>
        </p:txBody>
      </p:sp>
      <p:sp>
        <p:nvSpPr>
          <p:cNvPr id="28" name="角丸四角形 20">
            <a:extLst>
              <a:ext uri="{FF2B5EF4-FFF2-40B4-BE49-F238E27FC236}">
                <a16:creationId xmlns:a16="http://schemas.microsoft.com/office/drawing/2014/main" id="{5B4C0D7D-42A4-9D4B-B2D9-F42B40D99A69}"/>
              </a:ext>
            </a:extLst>
          </p:cNvPr>
          <p:cNvSpPr/>
          <p:nvPr/>
        </p:nvSpPr>
        <p:spPr>
          <a:xfrm>
            <a:off x="866490" y="6010713"/>
            <a:ext cx="1475068" cy="470650"/>
          </a:xfrm>
          <a:prstGeom prst="roundRect">
            <a:avLst/>
          </a:prstGeom>
          <a:solidFill>
            <a:srgbClr val="FFC000"/>
          </a:solidFill>
          <a:ln w="381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altLang="ja-JP" sz="2100" dirty="0">
                <a:ea typeface="MS UI Gothic" panose="020B0600070205080204" pitchFamily="34" charset="-128"/>
              </a:rPr>
              <a:t>CPU</a:t>
            </a:r>
            <a:endParaRPr lang="ja-JP" altLang="en-US" sz="2100" dirty="0">
              <a:ea typeface="MS UI Gothic" panose="020B0600070205080204" pitchFamily="34" charset="-128"/>
            </a:endParaRPr>
          </a:p>
        </p:txBody>
      </p:sp>
      <p:sp>
        <p:nvSpPr>
          <p:cNvPr id="29" name="角丸四角形 11">
            <a:extLst>
              <a:ext uri="{FF2B5EF4-FFF2-40B4-BE49-F238E27FC236}">
                <a16:creationId xmlns:a16="http://schemas.microsoft.com/office/drawing/2014/main" id="{7A72C653-CD0C-D747-98BF-43D351261C66}"/>
              </a:ext>
            </a:extLst>
          </p:cNvPr>
          <p:cNvSpPr/>
          <p:nvPr/>
        </p:nvSpPr>
        <p:spPr>
          <a:xfrm>
            <a:off x="3580976" y="4689932"/>
            <a:ext cx="1490012" cy="1780001"/>
          </a:xfrm>
          <a:prstGeom prst="roundRect">
            <a:avLst/>
          </a:prstGeom>
          <a:solidFill>
            <a:srgbClr val="00B050"/>
          </a:solidFill>
          <a:ln w="38100">
            <a:solidFill>
              <a:schemeClr val="tx1"/>
            </a:solidFill>
          </a:ln>
        </p:spPr>
        <p:style>
          <a:lnRef idx="2">
            <a:schemeClr val="accent6"/>
          </a:lnRef>
          <a:fillRef idx="1">
            <a:schemeClr val="lt1"/>
          </a:fillRef>
          <a:effectRef idx="0">
            <a:schemeClr val="accent6"/>
          </a:effectRef>
          <a:fontRef idx="minor">
            <a:schemeClr val="dk1"/>
          </a:fontRef>
        </p:style>
        <p:txBody>
          <a:bodyPr rtlCol="0" anchor="t"/>
          <a:lstStyle/>
          <a:p>
            <a:pPr algn="ctr"/>
            <a:r>
              <a:rPr lang="en-US" altLang="ja-JP" sz="2100" dirty="0">
                <a:solidFill>
                  <a:schemeClr val="bg1"/>
                </a:solidFill>
                <a:ea typeface="MS UI Gothic" panose="020B0600070205080204" pitchFamily="34" charset="-128"/>
              </a:rPr>
              <a:t>GPU</a:t>
            </a:r>
            <a:endParaRPr lang="ja-JP" altLang="en-US" sz="2100" dirty="0">
              <a:solidFill>
                <a:schemeClr val="bg1"/>
              </a:solidFill>
              <a:ea typeface="MS UI Gothic" panose="020B0600070205080204" pitchFamily="34" charset="-128"/>
            </a:endParaRPr>
          </a:p>
        </p:txBody>
      </p:sp>
      <p:sp>
        <p:nvSpPr>
          <p:cNvPr id="30" name="角丸四角形 10">
            <a:extLst>
              <a:ext uri="{FF2B5EF4-FFF2-40B4-BE49-F238E27FC236}">
                <a16:creationId xmlns:a16="http://schemas.microsoft.com/office/drawing/2014/main" id="{82FB9359-A040-9141-8E95-675913AF4C5E}"/>
              </a:ext>
            </a:extLst>
          </p:cNvPr>
          <p:cNvSpPr/>
          <p:nvPr/>
        </p:nvSpPr>
        <p:spPr>
          <a:xfrm>
            <a:off x="973719" y="5299956"/>
            <a:ext cx="1269961" cy="486334"/>
          </a:xfrm>
          <a:prstGeom prst="roundRect">
            <a:avLst/>
          </a:prstGeom>
          <a:solidFill>
            <a:srgbClr val="00B0F0"/>
          </a:solidFill>
          <a:ln w="381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altLang="ja-JP" sz="2100" dirty="0">
                <a:ea typeface="MS UI Gothic" panose="020B0600070205080204" pitchFamily="34" charset="-128"/>
              </a:rPr>
              <a:t>OS</a:t>
            </a:r>
            <a:endParaRPr lang="ja-JP" altLang="en-US" sz="2100" dirty="0">
              <a:ea typeface="MS UI Gothic" panose="020B0600070205080204" pitchFamily="34" charset="-128"/>
            </a:endParaRPr>
          </a:p>
        </p:txBody>
      </p:sp>
      <p:sp>
        <p:nvSpPr>
          <p:cNvPr id="31" name="角丸四角形 30">
            <a:extLst>
              <a:ext uri="{FF2B5EF4-FFF2-40B4-BE49-F238E27FC236}">
                <a16:creationId xmlns:a16="http://schemas.microsoft.com/office/drawing/2014/main" id="{825FCBDA-8CC4-B042-97E3-C68138CBAB57}"/>
              </a:ext>
            </a:extLst>
          </p:cNvPr>
          <p:cNvSpPr/>
          <p:nvPr/>
        </p:nvSpPr>
        <p:spPr>
          <a:xfrm>
            <a:off x="3662020" y="5196743"/>
            <a:ext cx="1326765" cy="692759"/>
          </a:xfrm>
          <a:prstGeom prst="roundRect">
            <a:avLst/>
          </a:prstGeom>
          <a:solidFill>
            <a:srgbClr val="FFFF00"/>
          </a:solidFill>
          <a:ln w="381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kumimoji="1" lang="en-US" altLang="ja-JP" sz="2100" dirty="0">
                <a:ea typeface="MS UI Gothic" panose="020B0600070205080204" pitchFamily="34" charset="-128"/>
              </a:rPr>
              <a:t>OS</a:t>
            </a:r>
            <a:r>
              <a:rPr kumimoji="1" lang="ja-JP" altLang="en-US" sz="2100" dirty="0">
                <a:ea typeface="MS UI Gothic" panose="020B0600070205080204" pitchFamily="34" charset="-128"/>
              </a:rPr>
              <a:t>監視</a:t>
            </a:r>
            <a:endParaRPr kumimoji="1" lang="en-US" altLang="ja-JP" sz="2100" dirty="0">
              <a:ea typeface="MS UI Gothic" panose="020B0600070205080204" pitchFamily="34" charset="-128"/>
            </a:endParaRPr>
          </a:p>
          <a:p>
            <a:pPr algn="ctr"/>
            <a:r>
              <a:rPr kumimoji="1" lang="ja-JP" altLang="en-US" sz="2100" dirty="0">
                <a:ea typeface="MS UI Gothic" panose="020B0600070205080204" pitchFamily="34" charset="-128"/>
              </a:rPr>
              <a:t>システム</a:t>
            </a:r>
          </a:p>
        </p:txBody>
      </p:sp>
      <p:sp>
        <p:nvSpPr>
          <p:cNvPr id="32" name="角丸四角形 31">
            <a:extLst>
              <a:ext uri="{FF2B5EF4-FFF2-40B4-BE49-F238E27FC236}">
                <a16:creationId xmlns:a16="http://schemas.microsoft.com/office/drawing/2014/main" id="{890BEF78-001A-AD42-B6FE-FD5558A70165}"/>
              </a:ext>
            </a:extLst>
          </p:cNvPr>
          <p:cNvSpPr/>
          <p:nvPr/>
        </p:nvSpPr>
        <p:spPr>
          <a:xfrm>
            <a:off x="3663172" y="5943920"/>
            <a:ext cx="1325613" cy="462743"/>
          </a:xfrm>
          <a:prstGeom prst="roundRect">
            <a:avLst/>
          </a:prstGeom>
          <a:solidFill>
            <a:srgbClr val="92D050"/>
          </a:solidFill>
          <a:ln w="381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kumimoji="1" lang="en-US" altLang="ja-JP" sz="2000" dirty="0">
                <a:ea typeface="MS UI Gothic" panose="020B0600070205080204" pitchFamily="34" charset="-128"/>
              </a:rPr>
              <a:t>GPU</a:t>
            </a:r>
            <a:r>
              <a:rPr kumimoji="1" lang="ja-JP" altLang="en-US" sz="2000" dirty="0">
                <a:ea typeface="MS UI Gothic" panose="020B0600070205080204" pitchFamily="34" charset="-128"/>
              </a:rPr>
              <a:t>メモリ</a:t>
            </a:r>
          </a:p>
        </p:txBody>
      </p:sp>
      <p:sp>
        <p:nvSpPr>
          <p:cNvPr id="43" name="角丸四角形 42">
            <a:extLst>
              <a:ext uri="{FF2B5EF4-FFF2-40B4-BE49-F238E27FC236}">
                <a16:creationId xmlns:a16="http://schemas.microsoft.com/office/drawing/2014/main" id="{27AF8C78-9D8B-D743-BB84-9191AA6B1025}"/>
              </a:ext>
            </a:extLst>
          </p:cNvPr>
          <p:cNvSpPr/>
          <p:nvPr/>
        </p:nvSpPr>
        <p:spPr>
          <a:xfrm>
            <a:off x="6755731" y="5196743"/>
            <a:ext cx="1559975" cy="692759"/>
          </a:xfrm>
          <a:prstGeom prst="roundRect">
            <a:avLst/>
          </a:prstGeom>
          <a:solidFill>
            <a:srgbClr val="FFFF00"/>
          </a:solidFill>
          <a:ln w="381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kumimoji="1" lang="ja-JP" altLang="en-US" sz="2000" dirty="0">
                <a:ea typeface="MS UI Gothic" panose="020B0600070205080204" pitchFamily="34" charset="-128"/>
              </a:rPr>
              <a:t>リモート監視</a:t>
            </a:r>
            <a:endParaRPr kumimoji="1" lang="en-US" altLang="ja-JP" sz="2000" dirty="0">
              <a:ea typeface="MS UI Gothic" panose="020B0600070205080204" pitchFamily="34" charset="-128"/>
            </a:endParaRPr>
          </a:p>
          <a:p>
            <a:pPr algn="ctr"/>
            <a:r>
              <a:rPr kumimoji="1" lang="ja-JP" altLang="en-US" sz="2000" dirty="0">
                <a:ea typeface="MS UI Gothic" panose="020B0600070205080204" pitchFamily="34" charset="-128"/>
              </a:rPr>
              <a:t>システム</a:t>
            </a:r>
          </a:p>
        </p:txBody>
      </p:sp>
      <p:sp>
        <p:nvSpPr>
          <p:cNvPr id="44" name="TextBox 4">
            <a:extLst>
              <a:ext uri="{FF2B5EF4-FFF2-40B4-BE49-F238E27FC236}">
                <a16:creationId xmlns:a16="http://schemas.microsoft.com/office/drawing/2014/main" id="{6C494AC2-E7C4-8548-BC09-97C7A2B8CA12}"/>
              </a:ext>
            </a:extLst>
          </p:cNvPr>
          <p:cNvSpPr txBox="1"/>
          <p:nvPr/>
        </p:nvSpPr>
        <p:spPr>
          <a:xfrm>
            <a:off x="5200194" y="5860661"/>
            <a:ext cx="1410964" cy="677108"/>
          </a:xfrm>
          <a:prstGeom prst="rect">
            <a:avLst/>
          </a:prstGeom>
          <a:noFill/>
        </p:spPr>
        <p:txBody>
          <a:bodyPr wrap="none" rtlCol="0">
            <a:spAutoFit/>
          </a:bodyPr>
          <a:lstStyle/>
          <a:p>
            <a:pPr algn="ctr"/>
            <a:r>
              <a:rPr kumimoji="1" lang="en-US" altLang="ja-JP" sz="2000" dirty="0">
                <a:ea typeface="MS UI Gothic" panose="020B0600070205080204" pitchFamily="34" charset="-128"/>
              </a:rPr>
              <a:t>GPUDirect</a:t>
            </a:r>
            <a:endParaRPr kumimoji="1" lang="en-US" altLang="ja-JP" dirty="0">
              <a:ea typeface="MS UI Gothic" panose="020B0600070205080204" pitchFamily="34" charset="-128"/>
            </a:endParaRPr>
          </a:p>
          <a:p>
            <a:pPr algn="ctr"/>
            <a:r>
              <a:rPr kumimoji="1" lang="en-US" altLang="ja-JP" dirty="0">
                <a:ea typeface="MS UI Gothic" panose="020B0600070205080204" pitchFamily="34" charset="-128"/>
              </a:rPr>
              <a:t>RDMA</a:t>
            </a:r>
            <a:endParaRPr kumimoji="1" lang="ja-JP" altLang="en-US" dirty="0">
              <a:ea typeface="MS UI Gothic" panose="020B0600070205080204" pitchFamily="34" charset="-128"/>
            </a:endParaRPr>
          </a:p>
        </p:txBody>
      </p:sp>
      <p:sp>
        <p:nvSpPr>
          <p:cNvPr id="45" name="左矢印 44">
            <a:extLst>
              <a:ext uri="{FF2B5EF4-FFF2-40B4-BE49-F238E27FC236}">
                <a16:creationId xmlns:a16="http://schemas.microsoft.com/office/drawing/2014/main" id="{8F399DD4-B55E-8D46-AA26-38BAFEE6F1D3}"/>
              </a:ext>
            </a:extLst>
          </p:cNvPr>
          <p:cNvSpPr/>
          <p:nvPr/>
        </p:nvSpPr>
        <p:spPr>
          <a:xfrm>
            <a:off x="5001072" y="5264692"/>
            <a:ext cx="1765236" cy="323142"/>
          </a:xfrm>
          <a:prstGeom prst="leftArrow">
            <a:avLst>
              <a:gd name="adj1" fmla="val 50000"/>
              <a:gd name="adj2" fmla="val 91284"/>
            </a:avLst>
          </a:prstGeom>
          <a:solidFill>
            <a:srgbClr val="FF00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ea typeface="MS UI Gothic" panose="020B0600070205080204" pitchFamily="34" charset="-128"/>
            </a:endParaRPr>
          </a:p>
        </p:txBody>
      </p:sp>
      <p:sp>
        <p:nvSpPr>
          <p:cNvPr id="46" name="左矢印 45">
            <a:extLst>
              <a:ext uri="{FF2B5EF4-FFF2-40B4-BE49-F238E27FC236}">
                <a16:creationId xmlns:a16="http://schemas.microsoft.com/office/drawing/2014/main" id="{8FEADEBE-12AF-BC48-9D86-382133BB6867}"/>
              </a:ext>
            </a:extLst>
          </p:cNvPr>
          <p:cNvSpPr/>
          <p:nvPr/>
        </p:nvSpPr>
        <p:spPr>
          <a:xfrm flipH="1">
            <a:off x="5001072" y="5530262"/>
            <a:ext cx="1742373" cy="309596"/>
          </a:xfrm>
          <a:prstGeom prst="leftArrow">
            <a:avLst>
              <a:gd name="adj1" fmla="val 50000"/>
              <a:gd name="adj2" fmla="val 91284"/>
            </a:avLst>
          </a:prstGeom>
          <a:solidFill>
            <a:srgbClr val="FF00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ea typeface="MS UI Gothic" panose="020B0600070205080204" pitchFamily="34" charset="-128"/>
            </a:endParaRPr>
          </a:p>
        </p:txBody>
      </p:sp>
      <p:sp>
        <p:nvSpPr>
          <p:cNvPr id="36" name="爆発 1 4">
            <a:extLst>
              <a:ext uri="{FF2B5EF4-FFF2-40B4-BE49-F238E27FC236}">
                <a16:creationId xmlns:a16="http://schemas.microsoft.com/office/drawing/2014/main" id="{C64905BE-DE40-4D48-A2FC-CB278909C36D}"/>
              </a:ext>
            </a:extLst>
          </p:cNvPr>
          <p:cNvSpPr/>
          <p:nvPr/>
        </p:nvSpPr>
        <p:spPr>
          <a:xfrm>
            <a:off x="110757" y="4960661"/>
            <a:ext cx="1296000" cy="900000"/>
          </a:xfrm>
          <a:prstGeom prst="irregularSeal1">
            <a:avLst/>
          </a:prstGeom>
          <a:solidFill>
            <a:srgbClr val="FF0000"/>
          </a:solidFill>
          <a:ln w="19050">
            <a:solidFill>
              <a:schemeClr val="tx1"/>
            </a:solidFill>
          </a:ln>
        </p:spPr>
        <p:style>
          <a:lnRef idx="1">
            <a:schemeClr val="accent1"/>
          </a:lnRef>
          <a:fillRef idx="2">
            <a:schemeClr val="accent1"/>
          </a:fillRef>
          <a:effectRef idx="1">
            <a:schemeClr val="accent1"/>
          </a:effectRef>
          <a:fontRef idx="minor">
            <a:schemeClr val="dk1"/>
          </a:fontRef>
        </p:style>
        <p:txBody>
          <a:bodyPr rtlCol="0" anchor="ctr"/>
          <a:lstStyle/>
          <a:p>
            <a:pPr algn="ctr"/>
            <a:r>
              <a:rPr lang="ja-JP" altLang="en-US" sz="2000">
                <a:ea typeface="MS UI Gothic" panose="020B0600070205080204" pitchFamily="34" charset="-128"/>
              </a:rPr>
              <a:t>障害</a:t>
            </a:r>
            <a:endParaRPr kumimoji="1" lang="ja-JP" altLang="en-US" sz="2000" dirty="0">
              <a:ea typeface="MS UI Gothic" panose="020B0600070205080204" pitchFamily="34" charset="-128"/>
            </a:endParaRPr>
          </a:p>
        </p:txBody>
      </p:sp>
    </p:spTree>
    <p:extLst>
      <p:ext uri="{BB962C8B-B14F-4D97-AF65-F5344CB8AC3E}">
        <p14:creationId xmlns:p14="http://schemas.microsoft.com/office/powerpoint/2010/main" val="7839056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down)">
                                      <p:cBhvr>
                                        <p:cTn id="7"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角丸四角形 25">
            <a:extLst>
              <a:ext uri="{FF2B5EF4-FFF2-40B4-BE49-F238E27FC236}">
                <a16:creationId xmlns:a16="http://schemas.microsoft.com/office/drawing/2014/main" id="{DCB4178E-0301-C744-9B8B-12B96CD67431}"/>
              </a:ext>
            </a:extLst>
          </p:cNvPr>
          <p:cNvSpPr/>
          <p:nvPr/>
        </p:nvSpPr>
        <p:spPr>
          <a:xfrm>
            <a:off x="6627958" y="4354020"/>
            <a:ext cx="1815527" cy="2358000"/>
          </a:xfrm>
          <a:prstGeom prst="roundRect">
            <a:avLst/>
          </a:prstGeom>
          <a:solidFill>
            <a:schemeClr val="bg1"/>
          </a:solidFill>
          <a:ln w="381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ja-JP" altLang="en-US" sz="1350">
              <a:ea typeface="MS UI Gothic" panose="020B0600070205080204" pitchFamily="34" charset="-128"/>
            </a:endParaRPr>
          </a:p>
        </p:txBody>
      </p:sp>
      <p:sp>
        <p:nvSpPr>
          <p:cNvPr id="27" name="角丸四角形 26">
            <a:extLst>
              <a:ext uri="{FF2B5EF4-FFF2-40B4-BE49-F238E27FC236}">
                <a16:creationId xmlns:a16="http://schemas.microsoft.com/office/drawing/2014/main" id="{DA34F2ED-6364-D94C-AB11-81628D8920A8}"/>
              </a:ext>
            </a:extLst>
          </p:cNvPr>
          <p:cNvSpPr/>
          <p:nvPr/>
        </p:nvSpPr>
        <p:spPr>
          <a:xfrm>
            <a:off x="700516" y="4352843"/>
            <a:ext cx="4521554" cy="2359177"/>
          </a:xfrm>
          <a:prstGeom prst="roundRect">
            <a:avLst/>
          </a:prstGeom>
          <a:solidFill>
            <a:schemeClr val="bg1"/>
          </a:solidFill>
          <a:ln w="381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ja-JP" altLang="en-US" sz="1350">
              <a:ea typeface="MS UI Gothic" panose="020B0600070205080204" pitchFamily="34" charset="-128"/>
            </a:endParaRPr>
          </a:p>
        </p:txBody>
      </p:sp>
      <p:sp>
        <p:nvSpPr>
          <p:cNvPr id="2" name="タイトル 1"/>
          <p:cNvSpPr>
            <a:spLocks noGrp="1"/>
          </p:cNvSpPr>
          <p:nvPr>
            <p:ph type="title"/>
          </p:nvPr>
        </p:nvSpPr>
        <p:spPr/>
        <p:txBody>
          <a:bodyPr/>
          <a:lstStyle/>
          <a:p>
            <a:r>
              <a:rPr lang="en-US" altLang="ja-JP" dirty="0"/>
              <a:t>GPUDirect RDMA</a:t>
            </a:r>
            <a:endParaRPr kumimoji="1" lang="ja-JP" altLang="en-US" dirty="0"/>
          </a:p>
        </p:txBody>
      </p:sp>
      <p:sp>
        <p:nvSpPr>
          <p:cNvPr id="3" name="コンテンツ プレースホルダー 2"/>
          <p:cNvSpPr>
            <a:spLocks noGrp="1"/>
          </p:cNvSpPr>
          <p:nvPr>
            <p:ph idx="1"/>
          </p:nvPr>
        </p:nvSpPr>
        <p:spPr>
          <a:xfrm>
            <a:off x="457201" y="1524002"/>
            <a:ext cx="8244674" cy="5333998"/>
          </a:xfrm>
        </p:spPr>
        <p:txBody>
          <a:bodyPr/>
          <a:lstStyle/>
          <a:p>
            <a:r>
              <a:rPr lang="ja-JP" altLang="en-US"/>
              <a:t>リモートホストから</a:t>
            </a:r>
            <a:r>
              <a:rPr lang="en-US" altLang="ja-JP" dirty="0"/>
              <a:t>CPU</a:t>
            </a:r>
            <a:r>
              <a:rPr lang="ja-JP" altLang="en-US"/>
              <a:t>を介さずに</a:t>
            </a:r>
            <a:r>
              <a:rPr lang="en-US" altLang="ja-JP" dirty="0">
                <a:solidFill>
                  <a:schemeClr val="tx1"/>
                </a:solidFill>
              </a:rPr>
              <a:t>GPU</a:t>
            </a:r>
            <a:r>
              <a:rPr lang="ja-JP" altLang="en-US" dirty="0">
                <a:solidFill>
                  <a:schemeClr val="tx1"/>
                </a:solidFill>
              </a:rPr>
              <a:t>メモリに直接アクセスするための</a:t>
            </a:r>
            <a:r>
              <a:rPr lang="ja-JP" altLang="en-US">
                <a:solidFill>
                  <a:schemeClr val="tx1"/>
                </a:solidFill>
              </a:rPr>
              <a:t>ハードウェア機構</a:t>
            </a:r>
            <a:endParaRPr lang="en-US" altLang="ja-JP" dirty="0"/>
          </a:p>
          <a:p>
            <a:pPr lvl="1"/>
            <a:r>
              <a:rPr lang="en-US" altLang="ja-JP" dirty="0"/>
              <a:t>GPU</a:t>
            </a:r>
            <a:r>
              <a:rPr lang="ja-JP" altLang="en-US"/>
              <a:t>メモリをメインメモリ空間に</a:t>
            </a:r>
            <a:r>
              <a:rPr lang="ja-JP" altLang="en-US" dirty="0"/>
              <a:t>マッピング</a:t>
            </a:r>
            <a:endParaRPr lang="en-US" altLang="ja-JP" dirty="0"/>
          </a:p>
          <a:p>
            <a:pPr lvl="2"/>
            <a:r>
              <a:rPr lang="ja-JP" altLang="en-US"/>
              <a:t>ネットワークカード（</a:t>
            </a:r>
            <a:r>
              <a:rPr lang="en-US" altLang="ja-JP" dirty="0"/>
              <a:t>NIC</a:t>
            </a:r>
            <a:r>
              <a:rPr lang="ja-JP" altLang="en-US"/>
              <a:t>）から</a:t>
            </a:r>
            <a:r>
              <a:rPr lang="ja-JP" altLang="en-US" dirty="0"/>
              <a:t>のアクセスを可能にする</a:t>
            </a:r>
            <a:endParaRPr lang="en-US" altLang="ja-JP" dirty="0"/>
          </a:p>
          <a:p>
            <a:pPr lvl="1"/>
            <a:r>
              <a:rPr lang="ja-JP" altLang="en-US" dirty="0"/>
              <a:t>マッピングした</a:t>
            </a:r>
            <a:r>
              <a:rPr lang="en-US" altLang="ja-JP" dirty="0"/>
              <a:t>GPU</a:t>
            </a:r>
            <a:r>
              <a:rPr lang="ja-JP" altLang="en-US"/>
              <a:t>メモリにネットワーク経由で</a:t>
            </a:r>
            <a:r>
              <a:rPr lang="ja-JP" altLang="en-US">
                <a:solidFill>
                  <a:schemeClr val="tx1"/>
                </a:solidFill>
              </a:rPr>
              <a:t>アクセス</a:t>
            </a:r>
            <a:endParaRPr lang="en-US" altLang="ja-JP" dirty="0">
              <a:solidFill>
                <a:schemeClr val="tx1"/>
              </a:solidFill>
            </a:endParaRPr>
          </a:p>
          <a:p>
            <a:pPr lvl="2"/>
            <a:r>
              <a:rPr lang="en-US" altLang="ja-JP" dirty="0"/>
              <a:t>RDMA Read/Write</a:t>
            </a:r>
            <a:r>
              <a:rPr lang="ja-JP" altLang="en-US"/>
              <a:t>機能を用いてデータの読み書きを行う</a:t>
            </a:r>
            <a:endParaRPr lang="en-US" altLang="ja-JP" dirty="0">
              <a:solidFill>
                <a:schemeClr val="tx1"/>
              </a:solidFill>
            </a:endParaRPr>
          </a:p>
        </p:txBody>
      </p:sp>
      <p:sp>
        <p:nvSpPr>
          <p:cNvPr id="31" name="スライド番号プレースホルダー 3">
            <a:extLst>
              <a:ext uri="{FF2B5EF4-FFF2-40B4-BE49-F238E27FC236}">
                <a16:creationId xmlns:a16="http://schemas.microsoft.com/office/drawing/2014/main" id="{4E976B67-0EB0-B141-A133-F68B2FF44C52}"/>
              </a:ext>
            </a:extLst>
          </p:cNvPr>
          <p:cNvSpPr>
            <a:spLocks noGrp="1"/>
          </p:cNvSpPr>
          <p:nvPr>
            <p:ph type="sldNum" sz="quarter" idx="12"/>
          </p:nvPr>
        </p:nvSpPr>
        <p:spPr>
          <a:xfrm>
            <a:off x="8337122" y="66077"/>
            <a:ext cx="688389" cy="365125"/>
          </a:xfrm>
        </p:spPr>
        <p:txBody>
          <a:bodyPr/>
          <a:lstStyle/>
          <a:p>
            <a:fld id="{D57F1E4F-1CFF-5643-939E-217C01CDF565}" type="slidenum">
              <a:rPr lang="en-US" smtClean="0"/>
              <a:pPr/>
              <a:t>8</a:t>
            </a:fld>
            <a:endParaRPr lang="en-US" dirty="0"/>
          </a:p>
        </p:txBody>
      </p:sp>
      <p:sp>
        <p:nvSpPr>
          <p:cNvPr id="60" name="テキスト ボックス 59">
            <a:extLst>
              <a:ext uri="{FF2B5EF4-FFF2-40B4-BE49-F238E27FC236}">
                <a16:creationId xmlns:a16="http://schemas.microsoft.com/office/drawing/2014/main" id="{8F48B008-863F-864B-A03B-4A7DB2308E94}"/>
              </a:ext>
            </a:extLst>
          </p:cNvPr>
          <p:cNvSpPr txBox="1"/>
          <p:nvPr/>
        </p:nvSpPr>
        <p:spPr>
          <a:xfrm>
            <a:off x="2240103" y="6265480"/>
            <a:ext cx="1626509" cy="400110"/>
          </a:xfrm>
          <a:prstGeom prst="rect">
            <a:avLst/>
          </a:prstGeom>
          <a:noFill/>
          <a:ln w="38100">
            <a:noFill/>
          </a:ln>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kumimoji="1" lang="en-US" altLang="ja-JP" sz="2000" dirty="0">
                <a:ea typeface="MS UI Gothic" panose="020B0600070205080204" pitchFamily="34" charset="-128"/>
              </a:rPr>
              <a:t>RDMA Read</a:t>
            </a:r>
            <a:endParaRPr kumimoji="1" lang="ja-JP" altLang="en-US" sz="2000" dirty="0">
              <a:ea typeface="MS UI Gothic" panose="020B0600070205080204" pitchFamily="34" charset="-128"/>
            </a:endParaRPr>
          </a:p>
        </p:txBody>
      </p:sp>
      <p:sp>
        <p:nvSpPr>
          <p:cNvPr id="61" name="テキスト ボックス 60">
            <a:extLst>
              <a:ext uri="{FF2B5EF4-FFF2-40B4-BE49-F238E27FC236}">
                <a16:creationId xmlns:a16="http://schemas.microsoft.com/office/drawing/2014/main" id="{5F47148E-2230-3B46-836B-2A1F3756141E}"/>
              </a:ext>
            </a:extLst>
          </p:cNvPr>
          <p:cNvSpPr txBox="1"/>
          <p:nvPr/>
        </p:nvSpPr>
        <p:spPr>
          <a:xfrm>
            <a:off x="2200074" y="6255304"/>
            <a:ext cx="1694889" cy="400110"/>
          </a:xfrm>
          <a:prstGeom prst="rect">
            <a:avLst/>
          </a:prstGeom>
          <a:noFill/>
          <a:ln w="38100">
            <a:noFill/>
          </a:ln>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kumimoji="1" lang="en-US" altLang="ja-JP" sz="2000" dirty="0">
                <a:ea typeface="MS UI Gothic" panose="020B0600070205080204" pitchFamily="34" charset="-128"/>
              </a:rPr>
              <a:t>RDMA Write</a:t>
            </a:r>
            <a:endParaRPr kumimoji="1" lang="ja-JP" altLang="en-US" sz="2000" dirty="0">
              <a:ea typeface="MS UI Gothic" panose="020B0600070205080204" pitchFamily="34" charset="-128"/>
            </a:endParaRPr>
          </a:p>
        </p:txBody>
      </p:sp>
      <p:sp>
        <p:nvSpPr>
          <p:cNvPr id="28" name="テキスト ボックス 27">
            <a:extLst>
              <a:ext uri="{FF2B5EF4-FFF2-40B4-BE49-F238E27FC236}">
                <a16:creationId xmlns:a16="http://schemas.microsoft.com/office/drawing/2014/main" id="{3587041A-990B-6D43-AB7D-7E0EC2DA7AFF}"/>
              </a:ext>
            </a:extLst>
          </p:cNvPr>
          <p:cNvSpPr txBox="1"/>
          <p:nvPr/>
        </p:nvSpPr>
        <p:spPr>
          <a:xfrm>
            <a:off x="3052862" y="4347538"/>
            <a:ext cx="2169208" cy="461665"/>
          </a:xfrm>
          <a:prstGeom prst="rect">
            <a:avLst/>
          </a:prstGeom>
          <a:noFill/>
          <a:ln w="38100">
            <a:noFill/>
          </a:ln>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ja-JP" altLang="en-US" sz="2400">
                <a:ea typeface="MS UI Gothic" panose="020B0600070205080204" pitchFamily="34" charset="-128"/>
              </a:rPr>
              <a:t>監視対象ホスト</a:t>
            </a:r>
            <a:endParaRPr lang="ja-JP" altLang="en-US" sz="2400" dirty="0">
              <a:ea typeface="MS UI Gothic" panose="020B0600070205080204" pitchFamily="34" charset="-128"/>
            </a:endParaRPr>
          </a:p>
        </p:txBody>
      </p:sp>
      <p:sp>
        <p:nvSpPr>
          <p:cNvPr id="29" name="角丸四角形 28">
            <a:extLst>
              <a:ext uri="{FF2B5EF4-FFF2-40B4-BE49-F238E27FC236}">
                <a16:creationId xmlns:a16="http://schemas.microsoft.com/office/drawing/2014/main" id="{DE6EEA7C-AC4F-D640-B908-CE112955F9EF}"/>
              </a:ext>
            </a:extLst>
          </p:cNvPr>
          <p:cNvSpPr/>
          <p:nvPr/>
        </p:nvSpPr>
        <p:spPr>
          <a:xfrm>
            <a:off x="851545" y="5061097"/>
            <a:ext cx="1490012" cy="983074"/>
          </a:xfrm>
          <a:prstGeom prst="roundRect">
            <a:avLst/>
          </a:prstGeom>
          <a:solidFill>
            <a:srgbClr val="0070C0"/>
          </a:solidFill>
          <a:ln w="38100">
            <a:solidFill>
              <a:schemeClr val="tx1"/>
            </a:solidFill>
          </a:ln>
        </p:spPr>
        <p:style>
          <a:lnRef idx="1">
            <a:schemeClr val="accent3"/>
          </a:lnRef>
          <a:fillRef idx="2">
            <a:schemeClr val="accent3"/>
          </a:fillRef>
          <a:effectRef idx="1">
            <a:schemeClr val="accent3"/>
          </a:effectRef>
          <a:fontRef idx="minor">
            <a:schemeClr val="dk1"/>
          </a:fontRef>
        </p:style>
        <p:txBody>
          <a:bodyPr rtlCol="0" anchor="t"/>
          <a:lstStyle/>
          <a:p>
            <a:pPr algn="ctr"/>
            <a:r>
              <a:rPr lang="ja-JP" altLang="en-US" sz="2100">
                <a:solidFill>
                  <a:schemeClr val="bg1"/>
                </a:solidFill>
                <a:ea typeface="MS UI Gothic" panose="020B0600070205080204" pitchFamily="34" charset="-128"/>
              </a:rPr>
              <a:t>メインメモリ</a:t>
            </a:r>
            <a:endParaRPr lang="ja-JP" altLang="en-US" sz="2100" dirty="0">
              <a:solidFill>
                <a:schemeClr val="bg1"/>
              </a:solidFill>
              <a:ea typeface="MS UI Gothic" panose="020B0600070205080204" pitchFamily="34" charset="-128"/>
            </a:endParaRPr>
          </a:p>
        </p:txBody>
      </p:sp>
      <p:sp>
        <p:nvSpPr>
          <p:cNvPr id="32" name="角丸四角形 11">
            <a:extLst>
              <a:ext uri="{FF2B5EF4-FFF2-40B4-BE49-F238E27FC236}">
                <a16:creationId xmlns:a16="http://schemas.microsoft.com/office/drawing/2014/main" id="{D7399659-703D-B242-9128-BAD224B712DA}"/>
              </a:ext>
            </a:extLst>
          </p:cNvPr>
          <p:cNvSpPr/>
          <p:nvPr/>
        </p:nvSpPr>
        <p:spPr>
          <a:xfrm>
            <a:off x="3589426" y="5061097"/>
            <a:ext cx="1490012" cy="983074"/>
          </a:xfrm>
          <a:prstGeom prst="roundRect">
            <a:avLst/>
          </a:prstGeom>
          <a:solidFill>
            <a:srgbClr val="00B050"/>
          </a:solidFill>
          <a:ln w="38100">
            <a:solidFill>
              <a:schemeClr val="tx1"/>
            </a:solidFill>
          </a:ln>
        </p:spPr>
        <p:style>
          <a:lnRef idx="2">
            <a:schemeClr val="accent6"/>
          </a:lnRef>
          <a:fillRef idx="1">
            <a:schemeClr val="lt1"/>
          </a:fillRef>
          <a:effectRef idx="0">
            <a:schemeClr val="accent6"/>
          </a:effectRef>
          <a:fontRef idx="minor">
            <a:schemeClr val="dk1"/>
          </a:fontRef>
        </p:style>
        <p:txBody>
          <a:bodyPr rtlCol="0" anchor="t"/>
          <a:lstStyle/>
          <a:p>
            <a:pPr algn="ctr"/>
            <a:r>
              <a:rPr lang="en-US" altLang="ja-JP" sz="2100" dirty="0">
                <a:solidFill>
                  <a:schemeClr val="bg1"/>
                </a:solidFill>
                <a:ea typeface="MS UI Gothic" panose="020B0600070205080204" pitchFamily="34" charset="-128"/>
              </a:rPr>
              <a:t>GPU</a:t>
            </a:r>
            <a:endParaRPr lang="ja-JP" altLang="en-US" sz="2100" dirty="0">
              <a:solidFill>
                <a:schemeClr val="bg1"/>
              </a:solidFill>
              <a:ea typeface="MS UI Gothic" panose="020B0600070205080204" pitchFamily="34" charset="-128"/>
            </a:endParaRPr>
          </a:p>
        </p:txBody>
      </p:sp>
      <p:sp>
        <p:nvSpPr>
          <p:cNvPr id="33" name="角丸四角形 32">
            <a:extLst>
              <a:ext uri="{FF2B5EF4-FFF2-40B4-BE49-F238E27FC236}">
                <a16:creationId xmlns:a16="http://schemas.microsoft.com/office/drawing/2014/main" id="{3382871D-D22B-F846-82BA-59884EA2E448}"/>
              </a:ext>
            </a:extLst>
          </p:cNvPr>
          <p:cNvSpPr/>
          <p:nvPr/>
        </p:nvSpPr>
        <p:spPr>
          <a:xfrm>
            <a:off x="3671622" y="5518158"/>
            <a:ext cx="1325613" cy="462743"/>
          </a:xfrm>
          <a:prstGeom prst="roundRect">
            <a:avLst/>
          </a:prstGeom>
          <a:solidFill>
            <a:srgbClr val="92D050"/>
          </a:solidFill>
          <a:ln w="381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kumimoji="1" lang="en-US" altLang="ja-JP" sz="2000" dirty="0">
                <a:ea typeface="MS UI Gothic" panose="020B0600070205080204" pitchFamily="34" charset="-128"/>
              </a:rPr>
              <a:t>GPU</a:t>
            </a:r>
            <a:r>
              <a:rPr kumimoji="1" lang="ja-JP" altLang="en-US" sz="2000" dirty="0">
                <a:ea typeface="MS UI Gothic" panose="020B0600070205080204" pitchFamily="34" charset="-128"/>
              </a:rPr>
              <a:t>メモリ</a:t>
            </a:r>
          </a:p>
        </p:txBody>
      </p:sp>
      <p:sp>
        <p:nvSpPr>
          <p:cNvPr id="34" name="角丸四角形 33">
            <a:extLst>
              <a:ext uri="{FF2B5EF4-FFF2-40B4-BE49-F238E27FC236}">
                <a16:creationId xmlns:a16="http://schemas.microsoft.com/office/drawing/2014/main" id="{891A802D-8BCD-264F-9FB5-C6BB8505EADD}"/>
              </a:ext>
            </a:extLst>
          </p:cNvPr>
          <p:cNvSpPr/>
          <p:nvPr/>
        </p:nvSpPr>
        <p:spPr>
          <a:xfrm>
            <a:off x="6755731" y="5288142"/>
            <a:ext cx="1559975" cy="692759"/>
          </a:xfrm>
          <a:prstGeom prst="roundRect">
            <a:avLst/>
          </a:prstGeom>
          <a:solidFill>
            <a:srgbClr val="FFFF00"/>
          </a:solidFill>
          <a:ln w="381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kumimoji="1" lang="ja-JP" altLang="en-US" sz="2000" dirty="0">
                <a:ea typeface="MS UI Gothic" panose="020B0600070205080204" pitchFamily="34" charset="-128"/>
              </a:rPr>
              <a:t>リモート監視</a:t>
            </a:r>
            <a:endParaRPr kumimoji="1" lang="en-US" altLang="ja-JP" sz="2000" dirty="0">
              <a:ea typeface="MS UI Gothic" panose="020B0600070205080204" pitchFamily="34" charset="-128"/>
            </a:endParaRPr>
          </a:p>
          <a:p>
            <a:pPr algn="ctr"/>
            <a:r>
              <a:rPr kumimoji="1" lang="ja-JP" altLang="en-US" sz="2000" dirty="0">
                <a:ea typeface="MS UI Gothic" panose="020B0600070205080204" pitchFamily="34" charset="-128"/>
              </a:rPr>
              <a:t>システム</a:t>
            </a:r>
          </a:p>
        </p:txBody>
      </p:sp>
      <p:sp>
        <p:nvSpPr>
          <p:cNvPr id="37" name="角丸四角形 36">
            <a:extLst>
              <a:ext uri="{FF2B5EF4-FFF2-40B4-BE49-F238E27FC236}">
                <a16:creationId xmlns:a16="http://schemas.microsoft.com/office/drawing/2014/main" id="{09F90AB1-5422-4C40-8A78-4150DA3092F1}"/>
              </a:ext>
            </a:extLst>
          </p:cNvPr>
          <p:cNvSpPr/>
          <p:nvPr/>
        </p:nvSpPr>
        <p:spPr>
          <a:xfrm>
            <a:off x="947629" y="5512580"/>
            <a:ext cx="1297844" cy="468322"/>
          </a:xfrm>
          <a:prstGeom prst="roundRect">
            <a:avLst/>
          </a:prstGeom>
          <a:solidFill>
            <a:srgbClr val="92D050"/>
          </a:solidFill>
          <a:ln w="38100">
            <a:solidFill>
              <a:schemeClr val="tx1"/>
            </a:solidFill>
            <a:prstDash val="sysDash"/>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sz="1350">
              <a:ea typeface="MS UI Gothic" panose="020B0600070205080204" pitchFamily="34" charset="-128"/>
            </a:endParaRPr>
          </a:p>
        </p:txBody>
      </p:sp>
      <p:cxnSp>
        <p:nvCxnSpPr>
          <p:cNvPr id="38" name="直線コネクタ 37">
            <a:extLst>
              <a:ext uri="{FF2B5EF4-FFF2-40B4-BE49-F238E27FC236}">
                <a16:creationId xmlns:a16="http://schemas.microsoft.com/office/drawing/2014/main" id="{7197E00E-403B-4C45-83C4-89290B572F1B}"/>
              </a:ext>
            </a:extLst>
          </p:cNvPr>
          <p:cNvCxnSpPr>
            <a:cxnSpLocks/>
            <a:stCxn id="44" idx="3"/>
            <a:endCxn id="48" idx="1"/>
          </p:cNvCxnSpPr>
          <p:nvPr/>
        </p:nvCxnSpPr>
        <p:spPr>
          <a:xfrm>
            <a:off x="5033718" y="6378095"/>
            <a:ext cx="1722013" cy="0"/>
          </a:xfrm>
          <a:prstGeom prst="line">
            <a:avLst/>
          </a:prstGeom>
          <a:ln w="38100">
            <a:solidFill>
              <a:schemeClr val="tx1"/>
            </a:solidFill>
          </a:ln>
        </p:spPr>
        <p:style>
          <a:lnRef idx="2">
            <a:schemeClr val="dk1"/>
          </a:lnRef>
          <a:fillRef idx="0">
            <a:schemeClr val="dk1"/>
          </a:fillRef>
          <a:effectRef idx="1">
            <a:schemeClr val="dk1"/>
          </a:effectRef>
          <a:fontRef idx="minor">
            <a:schemeClr val="tx1"/>
          </a:fontRef>
        </p:style>
      </p:cxnSp>
      <p:sp>
        <p:nvSpPr>
          <p:cNvPr id="44" name="角丸四角形 43">
            <a:extLst>
              <a:ext uri="{FF2B5EF4-FFF2-40B4-BE49-F238E27FC236}">
                <a16:creationId xmlns:a16="http://schemas.microsoft.com/office/drawing/2014/main" id="{1F4C79B9-8C5A-6446-9609-4D25AC753F34}"/>
              </a:ext>
            </a:extLst>
          </p:cNvPr>
          <p:cNvSpPr/>
          <p:nvPr/>
        </p:nvSpPr>
        <p:spPr>
          <a:xfrm>
            <a:off x="4177576" y="6142114"/>
            <a:ext cx="856142" cy="471962"/>
          </a:xfrm>
          <a:prstGeom prst="roundRect">
            <a:avLst/>
          </a:prstGeom>
          <a:solidFill>
            <a:schemeClr val="bg1">
              <a:lumMod val="65000"/>
            </a:schemeClr>
          </a:solidFill>
          <a:ln w="381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kumimoji="1" lang="en-US" altLang="ja-JP" sz="2000" dirty="0">
                <a:ea typeface="MS UI Gothic" panose="020B0600070205080204" pitchFamily="34" charset="-128"/>
              </a:rPr>
              <a:t>NIC</a:t>
            </a:r>
            <a:endParaRPr kumimoji="1" lang="ja-JP" altLang="en-US" sz="2000" dirty="0">
              <a:ea typeface="MS UI Gothic" panose="020B0600070205080204" pitchFamily="34" charset="-128"/>
            </a:endParaRPr>
          </a:p>
        </p:txBody>
      </p:sp>
      <p:sp>
        <p:nvSpPr>
          <p:cNvPr id="48" name="角丸四角形 47">
            <a:extLst>
              <a:ext uri="{FF2B5EF4-FFF2-40B4-BE49-F238E27FC236}">
                <a16:creationId xmlns:a16="http://schemas.microsoft.com/office/drawing/2014/main" id="{C0040EA7-648D-A94C-810B-377A7127B2CD}"/>
              </a:ext>
            </a:extLst>
          </p:cNvPr>
          <p:cNvSpPr/>
          <p:nvPr/>
        </p:nvSpPr>
        <p:spPr>
          <a:xfrm>
            <a:off x="6755731" y="6142114"/>
            <a:ext cx="856142" cy="471962"/>
          </a:xfrm>
          <a:prstGeom prst="roundRect">
            <a:avLst/>
          </a:prstGeom>
          <a:solidFill>
            <a:schemeClr val="bg1">
              <a:lumMod val="65000"/>
            </a:schemeClr>
          </a:solidFill>
          <a:ln w="381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kumimoji="1" lang="en-US" altLang="ja-JP" sz="2000" dirty="0">
                <a:ea typeface="MS UI Gothic" panose="020B0600070205080204" pitchFamily="34" charset="-128"/>
              </a:rPr>
              <a:t>NIC</a:t>
            </a:r>
            <a:endParaRPr kumimoji="1" lang="ja-JP" altLang="en-US" sz="2000" dirty="0">
              <a:ea typeface="MS UI Gothic" panose="020B0600070205080204" pitchFamily="34" charset="-128"/>
            </a:endParaRPr>
          </a:p>
        </p:txBody>
      </p:sp>
      <p:sp>
        <p:nvSpPr>
          <p:cNvPr id="49" name="テキスト ボックス 48">
            <a:extLst>
              <a:ext uri="{FF2B5EF4-FFF2-40B4-BE49-F238E27FC236}">
                <a16:creationId xmlns:a16="http://schemas.microsoft.com/office/drawing/2014/main" id="{E3242739-560A-E446-90FA-FDD37B55802E}"/>
              </a:ext>
            </a:extLst>
          </p:cNvPr>
          <p:cNvSpPr txBox="1"/>
          <p:nvPr/>
        </p:nvSpPr>
        <p:spPr>
          <a:xfrm>
            <a:off x="2377705" y="5331739"/>
            <a:ext cx="1179820" cy="400110"/>
          </a:xfrm>
          <a:prstGeom prst="rect">
            <a:avLst/>
          </a:prstGeom>
          <a:noFill/>
          <a:ln w="38100">
            <a:noFill/>
          </a:ln>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kumimoji="1" lang="ja-JP" altLang="en-US" sz="2000" dirty="0">
                <a:solidFill>
                  <a:srgbClr val="FF0000"/>
                </a:solidFill>
                <a:ea typeface="MS UI Gothic" panose="020B0600070205080204" pitchFamily="34" charset="-128"/>
              </a:rPr>
              <a:t>マッピング</a:t>
            </a:r>
          </a:p>
        </p:txBody>
      </p:sp>
      <p:cxnSp>
        <p:nvCxnSpPr>
          <p:cNvPr id="50" name="Straight Arrow Connector 10">
            <a:extLst>
              <a:ext uri="{FF2B5EF4-FFF2-40B4-BE49-F238E27FC236}">
                <a16:creationId xmlns:a16="http://schemas.microsoft.com/office/drawing/2014/main" id="{229301DF-1A0B-F944-8177-317D1ADC332D}"/>
              </a:ext>
            </a:extLst>
          </p:cNvPr>
          <p:cNvCxnSpPr>
            <a:cxnSpLocks/>
            <a:stCxn id="33" idx="1"/>
            <a:endCxn id="37" idx="3"/>
          </p:cNvCxnSpPr>
          <p:nvPr/>
        </p:nvCxnSpPr>
        <p:spPr>
          <a:xfrm flipH="1" flipV="1">
            <a:off x="2245473" y="5746741"/>
            <a:ext cx="1426149" cy="2789"/>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62" name="TextBox 5">
            <a:extLst>
              <a:ext uri="{FF2B5EF4-FFF2-40B4-BE49-F238E27FC236}">
                <a16:creationId xmlns:a16="http://schemas.microsoft.com/office/drawing/2014/main" id="{330EEB21-FB34-6247-AB42-2020AA6D5B3E}"/>
              </a:ext>
            </a:extLst>
          </p:cNvPr>
          <p:cNvSpPr txBox="1"/>
          <p:nvPr/>
        </p:nvSpPr>
        <p:spPr>
          <a:xfrm>
            <a:off x="7001757" y="4347538"/>
            <a:ext cx="1067921" cy="830997"/>
          </a:xfrm>
          <a:prstGeom prst="rect">
            <a:avLst/>
          </a:prstGeom>
          <a:noFill/>
        </p:spPr>
        <p:txBody>
          <a:bodyPr wrap="none" rtlCol="0">
            <a:spAutoFit/>
          </a:bodyPr>
          <a:lstStyle/>
          <a:p>
            <a:pPr algn="ctr"/>
            <a:r>
              <a:rPr lang="ja-JP" altLang="en-US" sz="2400">
                <a:ea typeface="MS UI Gothic" panose="020B0600070205080204" pitchFamily="34" charset="-128"/>
              </a:rPr>
              <a:t>リモート</a:t>
            </a:r>
            <a:br>
              <a:rPr lang="en-US" altLang="ja-JP" sz="2400" dirty="0">
                <a:ea typeface="MS UI Gothic" panose="020B0600070205080204" pitchFamily="34" charset="-128"/>
              </a:rPr>
            </a:br>
            <a:r>
              <a:rPr lang="ja-JP" altLang="en-US" sz="2400">
                <a:ea typeface="MS UI Gothic" panose="020B0600070205080204" pitchFamily="34" charset="-128"/>
              </a:rPr>
              <a:t>ホスト</a:t>
            </a:r>
            <a:endParaRPr lang="en-US" sz="2400" dirty="0"/>
          </a:p>
        </p:txBody>
      </p:sp>
      <p:sp>
        <p:nvSpPr>
          <p:cNvPr id="57" name="U ターン矢印 56">
            <a:extLst>
              <a:ext uri="{FF2B5EF4-FFF2-40B4-BE49-F238E27FC236}">
                <a16:creationId xmlns:a16="http://schemas.microsoft.com/office/drawing/2014/main" id="{88BCDA13-BC48-6149-BC9B-BD23DFD19C12}"/>
              </a:ext>
            </a:extLst>
          </p:cNvPr>
          <p:cNvSpPr/>
          <p:nvPr/>
        </p:nvSpPr>
        <p:spPr>
          <a:xfrm flipV="1">
            <a:off x="1524000" y="5994606"/>
            <a:ext cx="6550303" cy="794517"/>
          </a:xfrm>
          <a:prstGeom prst="uturnArrow">
            <a:avLst>
              <a:gd name="adj1" fmla="val 20634"/>
              <a:gd name="adj2" fmla="val 25000"/>
              <a:gd name="adj3" fmla="val 32300"/>
              <a:gd name="adj4" fmla="val 43750"/>
              <a:gd name="adj5" fmla="val 100000"/>
            </a:avLst>
          </a:prstGeom>
          <a:solidFill>
            <a:srgbClr val="FF00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a typeface="MS UI Gothic" panose="020B0600070205080204" pitchFamily="34" charset="-128"/>
            </a:endParaRPr>
          </a:p>
        </p:txBody>
      </p:sp>
      <p:sp>
        <p:nvSpPr>
          <p:cNvPr id="59" name="U ターン矢印 58">
            <a:extLst>
              <a:ext uri="{FF2B5EF4-FFF2-40B4-BE49-F238E27FC236}">
                <a16:creationId xmlns:a16="http://schemas.microsoft.com/office/drawing/2014/main" id="{6F7584A7-7386-C14A-A5F4-0A0CEE795ADD}"/>
              </a:ext>
            </a:extLst>
          </p:cNvPr>
          <p:cNvSpPr/>
          <p:nvPr/>
        </p:nvSpPr>
        <p:spPr>
          <a:xfrm flipH="1" flipV="1">
            <a:off x="1404730" y="5994605"/>
            <a:ext cx="6570152" cy="794518"/>
          </a:xfrm>
          <a:prstGeom prst="uturnArrow">
            <a:avLst>
              <a:gd name="adj1" fmla="val 20634"/>
              <a:gd name="adj2" fmla="val 25000"/>
              <a:gd name="adj3" fmla="val 32300"/>
              <a:gd name="adj4" fmla="val 43750"/>
              <a:gd name="adj5" fmla="val 100000"/>
            </a:avLst>
          </a:prstGeom>
          <a:solidFill>
            <a:srgbClr val="FF00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a typeface="MS UI Gothic" panose="020B0600070205080204" pitchFamily="34" charset="-128"/>
            </a:endParaRPr>
          </a:p>
        </p:txBody>
      </p:sp>
    </p:spTree>
    <p:extLst>
      <p:ext uri="{BB962C8B-B14F-4D97-AF65-F5344CB8AC3E}">
        <p14:creationId xmlns:p14="http://schemas.microsoft.com/office/powerpoint/2010/main" val="1936945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down)">
                                      <p:cBhvr>
                                        <p:cTn id="7" dur="500"/>
                                        <p:tgtEl>
                                          <p:spTgt spid="49"/>
                                        </p:tgtEl>
                                      </p:cBhvr>
                                    </p:animEffect>
                                  </p:childTnLst>
                                </p:cTn>
                              </p:par>
                              <p:par>
                                <p:cTn id="8" presetID="22" presetClass="entr" presetSubtype="4" fill="hold" nodeType="withEffect">
                                  <p:stCondLst>
                                    <p:cond delay="0"/>
                                  </p:stCondLst>
                                  <p:childTnLst>
                                    <p:set>
                                      <p:cBhvr>
                                        <p:cTn id="9" dur="1" fill="hold">
                                          <p:stCondLst>
                                            <p:cond delay="0"/>
                                          </p:stCondLst>
                                        </p:cTn>
                                        <p:tgtEl>
                                          <p:spTgt spid="50"/>
                                        </p:tgtEl>
                                        <p:attrNameLst>
                                          <p:attrName>style.visibility</p:attrName>
                                        </p:attrNameLst>
                                      </p:cBhvr>
                                      <p:to>
                                        <p:strVal val="visible"/>
                                      </p:to>
                                    </p:set>
                                    <p:animEffect transition="in" filter="wipe(down)">
                                      <p:cBhvr>
                                        <p:cTn id="10" dur="500"/>
                                        <p:tgtEl>
                                          <p:spTgt spid="50"/>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37"/>
                                        </p:tgtEl>
                                        <p:attrNameLst>
                                          <p:attrName>style.visibility</p:attrName>
                                        </p:attrNameLst>
                                      </p:cBhvr>
                                      <p:to>
                                        <p:strVal val="visible"/>
                                      </p:to>
                                    </p:set>
                                    <p:animEffect transition="in" filter="wipe(down)">
                                      <p:cBhvr>
                                        <p:cTn id="13" dur="500"/>
                                        <p:tgtEl>
                                          <p:spTgt spid="37"/>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grpId="0" nodeType="clickEffect">
                                  <p:stCondLst>
                                    <p:cond delay="0"/>
                                  </p:stCondLst>
                                  <p:childTnLst>
                                    <p:set>
                                      <p:cBhvr>
                                        <p:cTn id="17" dur="1" fill="hold">
                                          <p:stCondLst>
                                            <p:cond delay="0"/>
                                          </p:stCondLst>
                                        </p:cTn>
                                        <p:tgtEl>
                                          <p:spTgt spid="60"/>
                                        </p:tgtEl>
                                        <p:attrNameLst>
                                          <p:attrName>style.visibility</p:attrName>
                                        </p:attrNameLst>
                                      </p:cBhvr>
                                      <p:to>
                                        <p:strVal val="visible"/>
                                      </p:to>
                                    </p:set>
                                    <p:animEffect transition="in" filter="wipe(down)">
                                      <p:cBhvr>
                                        <p:cTn id="18" dur="500"/>
                                        <p:tgtEl>
                                          <p:spTgt spid="60"/>
                                        </p:tgtEl>
                                      </p:cBhvr>
                                    </p:animEffect>
                                  </p:childTnLst>
                                </p:cTn>
                              </p:par>
                              <p:par>
                                <p:cTn id="19" presetID="22" presetClass="entr" presetSubtype="4" fill="hold" grpId="0" nodeType="withEffect">
                                  <p:stCondLst>
                                    <p:cond delay="0"/>
                                  </p:stCondLst>
                                  <p:childTnLst>
                                    <p:set>
                                      <p:cBhvr>
                                        <p:cTn id="20" dur="1" fill="hold">
                                          <p:stCondLst>
                                            <p:cond delay="0"/>
                                          </p:stCondLst>
                                        </p:cTn>
                                        <p:tgtEl>
                                          <p:spTgt spid="57"/>
                                        </p:tgtEl>
                                        <p:attrNameLst>
                                          <p:attrName>style.visibility</p:attrName>
                                        </p:attrNameLst>
                                      </p:cBhvr>
                                      <p:to>
                                        <p:strVal val="visible"/>
                                      </p:to>
                                    </p:set>
                                    <p:animEffect transition="in" filter="wipe(down)">
                                      <p:cBhvr>
                                        <p:cTn id="21" dur="500"/>
                                        <p:tgtEl>
                                          <p:spTgt spid="57"/>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xit" presetSubtype="4" fill="hold" grpId="1" nodeType="clickEffect">
                                  <p:stCondLst>
                                    <p:cond delay="0"/>
                                  </p:stCondLst>
                                  <p:childTnLst>
                                    <p:animEffect transition="out" filter="wipe(down)">
                                      <p:cBhvr>
                                        <p:cTn id="25" dur="500"/>
                                        <p:tgtEl>
                                          <p:spTgt spid="60"/>
                                        </p:tgtEl>
                                      </p:cBhvr>
                                    </p:animEffect>
                                    <p:set>
                                      <p:cBhvr>
                                        <p:cTn id="26" dur="1" fill="hold">
                                          <p:stCondLst>
                                            <p:cond delay="499"/>
                                          </p:stCondLst>
                                        </p:cTn>
                                        <p:tgtEl>
                                          <p:spTgt spid="60"/>
                                        </p:tgtEl>
                                        <p:attrNameLst>
                                          <p:attrName>style.visibility</p:attrName>
                                        </p:attrNameLst>
                                      </p:cBhvr>
                                      <p:to>
                                        <p:strVal val="hidden"/>
                                      </p:to>
                                    </p:set>
                                  </p:childTnLst>
                                </p:cTn>
                              </p:par>
                              <p:par>
                                <p:cTn id="27" presetID="22" presetClass="exit" presetSubtype="4" fill="hold" grpId="1" nodeType="withEffect">
                                  <p:stCondLst>
                                    <p:cond delay="0"/>
                                  </p:stCondLst>
                                  <p:childTnLst>
                                    <p:animEffect transition="out" filter="wipe(down)">
                                      <p:cBhvr>
                                        <p:cTn id="28" dur="500"/>
                                        <p:tgtEl>
                                          <p:spTgt spid="57"/>
                                        </p:tgtEl>
                                      </p:cBhvr>
                                    </p:animEffect>
                                    <p:set>
                                      <p:cBhvr>
                                        <p:cTn id="29" dur="1" fill="hold">
                                          <p:stCondLst>
                                            <p:cond delay="499"/>
                                          </p:stCondLst>
                                        </p:cTn>
                                        <p:tgtEl>
                                          <p:spTgt spid="57"/>
                                        </p:tgtEl>
                                        <p:attrNameLst>
                                          <p:attrName>style.visibility</p:attrName>
                                        </p:attrNameLst>
                                      </p:cBhvr>
                                      <p:to>
                                        <p:strVal val="hidden"/>
                                      </p:to>
                                    </p:set>
                                  </p:childTnLst>
                                </p:cTn>
                              </p:par>
                            </p:childTnLst>
                          </p:cTn>
                        </p:par>
                      </p:childTnLst>
                    </p:cTn>
                  </p:par>
                  <p:par>
                    <p:cTn id="30" fill="hold">
                      <p:stCondLst>
                        <p:cond delay="indefinite"/>
                      </p:stCondLst>
                      <p:childTnLst>
                        <p:par>
                          <p:cTn id="31" fill="hold">
                            <p:stCondLst>
                              <p:cond delay="0"/>
                            </p:stCondLst>
                            <p:childTnLst>
                              <p:par>
                                <p:cTn id="32" presetID="22" presetClass="entr" presetSubtype="4" fill="hold" grpId="0" nodeType="clickEffect">
                                  <p:stCondLst>
                                    <p:cond delay="0"/>
                                  </p:stCondLst>
                                  <p:childTnLst>
                                    <p:set>
                                      <p:cBhvr>
                                        <p:cTn id="33" dur="1" fill="hold">
                                          <p:stCondLst>
                                            <p:cond delay="0"/>
                                          </p:stCondLst>
                                        </p:cTn>
                                        <p:tgtEl>
                                          <p:spTgt spid="61"/>
                                        </p:tgtEl>
                                        <p:attrNameLst>
                                          <p:attrName>style.visibility</p:attrName>
                                        </p:attrNameLst>
                                      </p:cBhvr>
                                      <p:to>
                                        <p:strVal val="visible"/>
                                      </p:to>
                                    </p:set>
                                    <p:animEffect transition="in" filter="wipe(down)">
                                      <p:cBhvr>
                                        <p:cTn id="34" dur="500"/>
                                        <p:tgtEl>
                                          <p:spTgt spid="61"/>
                                        </p:tgtEl>
                                      </p:cBhvr>
                                    </p:animEffect>
                                  </p:childTnLst>
                                </p:cTn>
                              </p:par>
                              <p:par>
                                <p:cTn id="35" presetID="22" presetClass="entr" presetSubtype="4" fill="hold" grpId="0" nodeType="withEffect">
                                  <p:stCondLst>
                                    <p:cond delay="0"/>
                                  </p:stCondLst>
                                  <p:childTnLst>
                                    <p:set>
                                      <p:cBhvr>
                                        <p:cTn id="36" dur="1" fill="hold">
                                          <p:stCondLst>
                                            <p:cond delay="0"/>
                                          </p:stCondLst>
                                        </p:cTn>
                                        <p:tgtEl>
                                          <p:spTgt spid="59"/>
                                        </p:tgtEl>
                                        <p:attrNameLst>
                                          <p:attrName>style.visibility</p:attrName>
                                        </p:attrNameLst>
                                      </p:cBhvr>
                                      <p:to>
                                        <p:strVal val="visible"/>
                                      </p:to>
                                    </p:set>
                                    <p:animEffect transition="in" filter="wipe(down)">
                                      <p:cBhvr>
                                        <p:cTn id="37" dur="500"/>
                                        <p:tgtEl>
                                          <p:spTgt spid="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p:bldP spid="60" grpId="1"/>
      <p:bldP spid="61" grpId="0"/>
      <p:bldP spid="37" grpId="0" animBg="1"/>
      <p:bldP spid="49" grpId="0"/>
      <p:bldP spid="57" grpId="0" animBg="1"/>
      <p:bldP spid="57" grpId="1" animBg="1"/>
      <p:bldP spid="59"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角丸四角形 25">
            <a:extLst>
              <a:ext uri="{FF2B5EF4-FFF2-40B4-BE49-F238E27FC236}">
                <a16:creationId xmlns:a16="http://schemas.microsoft.com/office/drawing/2014/main" id="{AB374B09-F1E4-D045-91BD-7A627C71A8E7}"/>
              </a:ext>
            </a:extLst>
          </p:cNvPr>
          <p:cNvSpPr/>
          <p:nvPr/>
        </p:nvSpPr>
        <p:spPr>
          <a:xfrm>
            <a:off x="871989" y="4563846"/>
            <a:ext cx="4189937" cy="1774777"/>
          </a:xfrm>
          <a:prstGeom prst="roundRect">
            <a:avLst/>
          </a:prstGeom>
          <a:solidFill>
            <a:srgbClr val="00B050"/>
          </a:solidFill>
          <a:ln w="381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sz="1350">
              <a:ea typeface="MS UI Gothic" panose="020B0600070205080204" pitchFamily="34" charset="-128"/>
            </a:endParaRPr>
          </a:p>
        </p:txBody>
      </p:sp>
      <p:sp>
        <p:nvSpPr>
          <p:cNvPr id="31" name="テキスト ボックス 30">
            <a:extLst>
              <a:ext uri="{FF2B5EF4-FFF2-40B4-BE49-F238E27FC236}">
                <a16:creationId xmlns:a16="http://schemas.microsoft.com/office/drawing/2014/main" id="{9BD2D59F-95E3-4941-8AF6-3A49B7BCE22C}"/>
              </a:ext>
            </a:extLst>
          </p:cNvPr>
          <p:cNvSpPr txBox="1"/>
          <p:nvPr/>
        </p:nvSpPr>
        <p:spPr>
          <a:xfrm>
            <a:off x="3205878" y="5089711"/>
            <a:ext cx="1198800" cy="367200"/>
          </a:xfrm>
          <a:prstGeom prst="rect">
            <a:avLst/>
          </a:prstGeom>
          <a:solidFill>
            <a:schemeClr val="bg1"/>
          </a:solidFill>
          <a:ln w="38100">
            <a:solidFill>
              <a:schemeClr val="tx1"/>
            </a:solidFill>
          </a:ln>
        </p:spPr>
        <p:txBody>
          <a:bodyPr wrap="square" rtlCol="0">
            <a:spAutoFit/>
          </a:bodyPr>
          <a:lstStyle/>
          <a:p>
            <a:pPr algn="ctr"/>
            <a:r>
              <a:rPr kumimoji="1" lang="ja-JP" altLang="en-US">
                <a:latin typeface="MS UI Gothic" panose="020B0600070205080204" pitchFamily="34" charset="-128"/>
                <a:ea typeface="MS UI Gothic" panose="020B0600070205080204" pitchFamily="34" charset="-128"/>
                <a:cs typeface="MS PGothic" charset="-128"/>
              </a:rPr>
              <a:t>フラグ：</a:t>
            </a:r>
            <a:r>
              <a:rPr kumimoji="1" lang="en-US" altLang="ja-JP" dirty="0">
                <a:latin typeface="MS UI Gothic" panose="020B0600070205080204" pitchFamily="34" charset="-128"/>
                <a:ea typeface="MS UI Gothic" panose="020B0600070205080204" pitchFamily="34" charset="-128"/>
                <a:cs typeface="MS PGothic" charset="-128"/>
              </a:rPr>
              <a:t>0</a:t>
            </a:r>
            <a:endParaRPr kumimoji="1" lang="ja-JP" altLang="en-US" dirty="0">
              <a:latin typeface="MS UI Gothic" panose="020B0600070205080204" pitchFamily="34" charset="-128"/>
              <a:ea typeface="MS UI Gothic" panose="020B0600070205080204" pitchFamily="34" charset="-128"/>
              <a:cs typeface="MS PGothic" charset="-128"/>
            </a:endParaRPr>
          </a:p>
        </p:txBody>
      </p:sp>
      <p:sp>
        <p:nvSpPr>
          <p:cNvPr id="23" name="テキスト ボックス 22">
            <a:extLst>
              <a:ext uri="{FF2B5EF4-FFF2-40B4-BE49-F238E27FC236}">
                <a16:creationId xmlns:a16="http://schemas.microsoft.com/office/drawing/2014/main" id="{D95B42A7-6432-B843-972E-6314AD48091D}"/>
              </a:ext>
            </a:extLst>
          </p:cNvPr>
          <p:cNvSpPr txBox="1"/>
          <p:nvPr/>
        </p:nvSpPr>
        <p:spPr>
          <a:xfrm>
            <a:off x="3206567" y="5456911"/>
            <a:ext cx="1198800" cy="367200"/>
          </a:xfrm>
          <a:prstGeom prst="rect">
            <a:avLst/>
          </a:prstGeom>
          <a:solidFill>
            <a:schemeClr val="bg1"/>
          </a:solidFill>
          <a:ln w="38100">
            <a:solidFill>
              <a:schemeClr val="tx1"/>
            </a:solidFill>
          </a:ln>
        </p:spPr>
        <p:txBody>
          <a:bodyPr wrap="square" rtlCol="0">
            <a:spAutoFit/>
          </a:bodyPr>
          <a:lstStyle/>
          <a:p>
            <a:pPr algn="ctr"/>
            <a:endParaRPr kumimoji="1" lang="ja-JP" altLang="en-US" dirty="0">
              <a:latin typeface="MS UI Gothic" panose="020B0600070205080204" pitchFamily="34" charset="-128"/>
              <a:ea typeface="MS UI Gothic" panose="020B0600070205080204" pitchFamily="34" charset="-128"/>
              <a:cs typeface="MS PGothic" charset="-128"/>
            </a:endParaRPr>
          </a:p>
        </p:txBody>
      </p:sp>
      <p:sp>
        <p:nvSpPr>
          <p:cNvPr id="2" name="タイトル 1"/>
          <p:cNvSpPr>
            <a:spLocks noGrp="1"/>
          </p:cNvSpPr>
          <p:nvPr>
            <p:ph type="title"/>
          </p:nvPr>
        </p:nvSpPr>
        <p:spPr/>
        <p:txBody>
          <a:bodyPr/>
          <a:lstStyle/>
          <a:p>
            <a:r>
              <a:rPr lang="ja-JP" altLang="en-US"/>
              <a:t>障害情報の要求</a:t>
            </a:r>
            <a:endParaRPr lang="ja-JP" altLang="en-US" strike="sngStrike" dirty="0"/>
          </a:p>
        </p:txBody>
      </p:sp>
      <p:sp>
        <p:nvSpPr>
          <p:cNvPr id="41" name="コンテンツ プレースホルダー 2"/>
          <p:cNvSpPr>
            <a:spLocks noGrp="1"/>
          </p:cNvSpPr>
          <p:nvPr>
            <p:ph idx="1"/>
          </p:nvPr>
        </p:nvSpPr>
        <p:spPr/>
        <p:txBody>
          <a:bodyPr/>
          <a:lstStyle/>
          <a:p>
            <a:r>
              <a:rPr lang="ja-JP" altLang="en-US">
                <a:solidFill>
                  <a:schemeClr val="tx1"/>
                </a:solidFill>
              </a:rPr>
              <a:t>リモート監視システムが</a:t>
            </a:r>
            <a:r>
              <a:rPr lang="en-US" altLang="ja-JP" dirty="0">
                <a:solidFill>
                  <a:schemeClr val="tx1"/>
                </a:solidFill>
              </a:rPr>
              <a:t>RDMA Write</a:t>
            </a:r>
            <a:r>
              <a:rPr lang="ja-JP" altLang="en-US">
                <a:solidFill>
                  <a:schemeClr val="tx1"/>
                </a:solidFill>
              </a:rPr>
              <a:t>を用いて要求</a:t>
            </a:r>
            <a:r>
              <a:rPr lang="ja-JP" altLang="en-US" dirty="0">
                <a:solidFill>
                  <a:schemeClr val="tx1"/>
                </a:solidFill>
              </a:rPr>
              <a:t>を</a:t>
            </a:r>
            <a:r>
              <a:rPr lang="en-US" altLang="ja-JP" dirty="0">
                <a:solidFill>
                  <a:schemeClr val="tx1"/>
                </a:solidFill>
              </a:rPr>
              <a:t>GPU</a:t>
            </a:r>
            <a:r>
              <a:rPr lang="ja-JP" altLang="en-US" dirty="0">
                <a:solidFill>
                  <a:schemeClr val="tx1"/>
                </a:solidFill>
              </a:rPr>
              <a:t>メモリ</a:t>
            </a:r>
            <a:r>
              <a:rPr lang="ja-JP" altLang="en-US">
                <a:solidFill>
                  <a:schemeClr val="tx1"/>
                </a:solidFill>
              </a:rPr>
              <a:t>に書き込む</a:t>
            </a:r>
            <a:endParaRPr lang="en-US" altLang="ja-JP" dirty="0">
              <a:solidFill>
                <a:schemeClr val="tx1"/>
              </a:solidFill>
            </a:endParaRPr>
          </a:p>
          <a:p>
            <a:pPr lvl="1"/>
            <a:r>
              <a:rPr lang="ja-JP" altLang="en-US"/>
              <a:t>その後，書き込み完了フラグを</a:t>
            </a:r>
            <a:r>
              <a:rPr lang="en-US" altLang="ja-JP" dirty="0"/>
              <a:t>RDMA Write</a:t>
            </a:r>
            <a:r>
              <a:rPr lang="ja-JP" altLang="en-US"/>
              <a:t>でセット</a:t>
            </a:r>
            <a:endParaRPr lang="en-US" altLang="ja-JP" dirty="0">
              <a:solidFill>
                <a:schemeClr val="tx1"/>
              </a:solidFill>
            </a:endParaRPr>
          </a:p>
          <a:p>
            <a:r>
              <a:rPr lang="en-US" altLang="ja-JP" dirty="0">
                <a:solidFill>
                  <a:schemeClr val="tx1"/>
                </a:solidFill>
              </a:rPr>
              <a:t>OS</a:t>
            </a:r>
            <a:r>
              <a:rPr lang="ja-JP" altLang="en-US">
                <a:solidFill>
                  <a:schemeClr val="tx1"/>
                </a:solidFill>
              </a:rPr>
              <a:t>監視システムはポーリングにより要求を取得</a:t>
            </a:r>
            <a:endParaRPr lang="en-US" altLang="ja-JP" dirty="0">
              <a:solidFill>
                <a:schemeClr val="tx1"/>
              </a:solidFill>
            </a:endParaRPr>
          </a:p>
          <a:p>
            <a:pPr lvl="1"/>
            <a:r>
              <a:rPr lang="en-US" altLang="ja-JP" dirty="0">
                <a:solidFill>
                  <a:schemeClr val="tx1"/>
                </a:solidFill>
              </a:rPr>
              <a:t>GPU</a:t>
            </a:r>
            <a:r>
              <a:rPr lang="ja-JP" altLang="en-US" dirty="0">
                <a:solidFill>
                  <a:schemeClr val="tx1"/>
                </a:solidFill>
              </a:rPr>
              <a:t>に書き込みを通知するハードウェア機構が</a:t>
            </a:r>
            <a:r>
              <a:rPr lang="ja-JP" altLang="en-US">
                <a:solidFill>
                  <a:schemeClr val="tx1"/>
                </a:solidFill>
              </a:rPr>
              <a:t>ないため</a:t>
            </a:r>
            <a:endParaRPr lang="en-US" altLang="ja-JP" dirty="0">
              <a:solidFill>
                <a:schemeClr val="tx1"/>
              </a:solidFill>
            </a:endParaRPr>
          </a:p>
          <a:p>
            <a:pPr lvl="1"/>
            <a:r>
              <a:rPr lang="ja-JP" altLang="en-US"/>
              <a:t>書き込み完了フラグのセットを確認後</a:t>
            </a:r>
            <a:r>
              <a:rPr lang="ja-JP" altLang="en-US">
                <a:solidFill>
                  <a:schemeClr val="tx1"/>
                </a:solidFill>
              </a:rPr>
              <a:t>，要求を取得</a:t>
            </a:r>
            <a:endParaRPr lang="en-US" altLang="ja-JP" dirty="0">
              <a:solidFill>
                <a:schemeClr val="tx1"/>
              </a:solidFill>
            </a:endParaRPr>
          </a:p>
        </p:txBody>
      </p:sp>
      <p:pic>
        <p:nvPicPr>
          <p:cNvPr id="21" name="図 5">
            <a:extLst>
              <a:ext uri="{FF2B5EF4-FFF2-40B4-BE49-F238E27FC236}">
                <a16:creationId xmlns:a16="http://schemas.microsoft.com/office/drawing/2014/main" id="{F5EA854F-6916-BA4E-BCCE-FE51BA6E01EF}"/>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429622" y="5451235"/>
            <a:ext cx="925957" cy="129029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5" name="角丸四角形 51">
            <a:extLst>
              <a:ext uri="{FF2B5EF4-FFF2-40B4-BE49-F238E27FC236}">
                <a16:creationId xmlns:a16="http://schemas.microsoft.com/office/drawing/2014/main" id="{CC8A72BB-558E-6E4A-BF44-430E5D8E003D}"/>
              </a:ext>
            </a:extLst>
          </p:cNvPr>
          <p:cNvSpPr/>
          <p:nvPr/>
        </p:nvSpPr>
        <p:spPr>
          <a:xfrm>
            <a:off x="6624572" y="4905140"/>
            <a:ext cx="1497673" cy="1099444"/>
          </a:xfrm>
          <a:prstGeom prst="roundRect">
            <a:avLst/>
          </a:prstGeom>
          <a:solidFill>
            <a:srgbClr val="FFFF00"/>
          </a:solidFill>
          <a:ln w="381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kumimoji="1" lang="ja-JP" altLang="en-US">
                <a:ea typeface="MS UI Gothic" panose="020B0600070205080204" pitchFamily="34" charset="-128"/>
              </a:rPr>
              <a:t>リモート監視</a:t>
            </a:r>
            <a:endParaRPr kumimoji="1" lang="en-US" altLang="ja-JP" dirty="0">
              <a:ea typeface="MS UI Gothic" panose="020B0600070205080204" pitchFamily="34" charset="-128"/>
            </a:endParaRPr>
          </a:p>
          <a:p>
            <a:pPr algn="ctr"/>
            <a:r>
              <a:rPr kumimoji="1" lang="ja-JP" altLang="en-US" dirty="0">
                <a:ea typeface="MS UI Gothic" panose="020B0600070205080204" pitchFamily="34" charset="-128"/>
              </a:rPr>
              <a:t>システム</a:t>
            </a:r>
          </a:p>
        </p:txBody>
      </p:sp>
      <p:sp>
        <p:nvSpPr>
          <p:cNvPr id="27" name="テキスト ボックス 26">
            <a:extLst>
              <a:ext uri="{FF2B5EF4-FFF2-40B4-BE49-F238E27FC236}">
                <a16:creationId xmlns:a16="http://schemas.microsoft.com/office/drawing/2014/main" id="{5280AADD-BA01-9140-9374-E2C298337877}"/>
              </a:ext>
            </a:extLst>
          </p:cNvPr>
          <p:cNvSpPr txBox="1"/>
          <p:nvPr/>
        </p:nvSpPr>
        <p:spPr>
          <a:xfrm>
            <a:off x="1941493" y="4560852"/>
            <a:ext cx="2052014" cy="461665"/>
          </a:xfrm>
          <a:prstGeom prst="rect">
            <a:avLst/>
          </a:prstGeom>
          <a:noFill/>
          <a:ln w="38100">
            <a:noFill/>
          </a:ln>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kumimoji="1" lang="en-US" altLang="ja-JP" sz="2400" dirty="0">
                <a:ea typeface="MS UI Gothic" panose="020B0600070205080204" pitchFamily="34" charset="-128"/>
              </a:rPr>
              <a:t>GPU</a:t>
            </a:r>
            <a:endParaRPr kumimoji="1" lang="ja-JP" altLang="en-US" sz="2400" dirty="0">
              <a:ea typeface="MS UI Gothic" panose="020B0600070205080204" pitchFamily="34" charset="-128"/>
            </a:endParaRPr>
          </a:p>
        </p:txBody>
      </p:sp>
      <p:sp>
        <p:nvSpPr>
          <p:cNvPr id="30" name="角丸四角形 29">
            <a:extLst>
              <a:ext uri="{FF2B5EF4-FFF2-40B4-BE49-F238E27FC236}">
                <a16:creationId xmlns:a16="http://schemas.microsoft.com/office/drawing/2014/main" id="{AC796C5A-4752-3740-AADF-76A47EEB00F0}"/>
              </a:ext>
            </a:extLst>
          </p:cNvPr>
          <p:cNvSpPr/>
          <p:nvPr/>
        </p:nvSpPr>
        <p:spPr>
          <a:xfrm>
            <a:off x="993573" y="4972771"/>
            <a:ext cx="1259094" cy="956925"/>
          </a:xfrm>
          <a:prstGeom prst="roundRect">
            <a:avLst/>
          </a:prstGeom>
          <a:solidFill>
            <a:srgbClr val="FFFF00"/>
          </a:solidFill>
          <a:ln w="381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kumimoji="1" lang="en-US" altLang="ja-JP" sz="2000" dirty="0">
                <a:ea typeface="MS UI Gothic" panose="020B0600070205080204" pitchFamily="34" charset="-128"/>
              </a:rPr>
              <a:t>OS</a:t>
            </a:r>
            <a:r>
              <a:rPr kumimoji="1" lang="ja-JP" altLang="en-US" sz="2000" dirty="0">
                <a:ea typeface="MS UI Gothic" panose="020B0600070205080204" pitchFamily="34" charset="-128"/>
              </a:rPr>
              <a:t>監視</a:t>
            </a:r>
            <a:endParaRPr kumimoji="1" lang="en-US" altLang="ja-JP" sz="2000" dirty="0">
              <a:ea typeface="MS UI Gothic" panose="020B0600070205080204" pitchFamily="34" charset="-128"/>
            </a:endParaRPr>
          </a:p>
          <a:p>
            <a:pPr algn="ctr"/>
            <a:r>
              <a:rPr kumimoji="1" lang="ja-JP" altLang="en-US" sz="2000" dirty="0">
                <a:ea typeface="MS UI Gothic" panose="020B0600070205080204" pitchFamily="34" charset="-128"/>
              </a:rPr>
              <a:t>システム</a:t>
            </a:r>
          </a:p>
        </p:txBody>
      </p:sp>
      <p:sp>
        <p:nvSpPr>
          <p:cNvPr id="32" name="テキスト ボックス 31">
            <a:extLst>
              <a:ext uri="{FF2B5EF4-FFF2-40B4-BE49-F238E27FC236}">
                <a16:creationId xmlns:a16="http://schemas.microsoft.com/office/drawing/2014/main" id="{BF00B73F-BD90-6449-A53F-F34813C26964}"/>
              </a:ext>
            </a:extLst>
          </p:cNvPr>
          <p:cNvSpPr txBox="1"/>
          <p:nvPr/>
        </p:nvSpPr>
        <p:spPr>
          <a:xfrm>
            <a:off x="5400957" y="4493280"/>
            <a:ext cx="939993" cy="707886"/>
          </a:xfrm>
          <a:prstGeom prst="rect">
            <a:avLst/>
          </a:prstGeom>
          <a:noFill/>
          <a:ln w="38100">
            <a:noFill/>
          </a:ln>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kumimoji="1" lang="en-US" altLang="ja-JP" sz="2000" dirty="0" err="1">
                <a:ea typeface="MS UI Gothic" panose="020B0600070205080204" pitchFamily="34" charset="-128"/>
              </a:rPr>
              <a:t>RDMAWrite</a:t>
            </a:r>
            <a:endParaRPr kumimoji="1" lang="ja-JP" altLang="en-US" sz="2000" dirty="0">
              <a:ea typeface="MS UI Gothic" panose="020B0600070205080204" pitchFamily="34" charset="-128"/>
            </a:endParaRPr>
          </a:p>
        </p:txBody>
      </p:sp>
      <p:sp>
        <p:nvSpPr>
          <p:cNvPr id="35" name="テキスト ボックス 34">
            <a:extLst>
              <a:ext uri="{FF2B5EF4-FFF2-40B4-BE49-F238E27FC236}">
                <a16:creationId xmlns:a16="http://schemas.microsoft.com/office/drawing/2014/main" id="{3B820490-7DE9-2A4C-BF37-14A46F7E918A}"/>
              </a:ext>
            </a:extLst>
          </p:cNvPr>
          <p:cNvSpPr txBox="1"/>
          <p:nvPr/>
        </p:nvSpPr>
        <p:spPr>
          <a:xfrm>
            <a:off x="2132809" y="4904182"/>
            <a:ext cx="1184148" cy="369332"/>
          </a:xfrm>
          <a:prstGeom prst="rect">
            <a:avLst/>
          </a:prstGeom>
          <a:noFill/>
          <a:ln w="38100">
            <a:noFill/>
          </a:ln>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kumimoji="1" lang="ja-JP" altLang="en-US">
                <a:ea typeface="MS UI Gothic" panose="020B0600070205080204" pitchFamily="34" charset="-128"/>
              </a:rPr>
              <a:t>読み込み</a:t>
            </a:r>
            <a:endParaRPr kumimoji="1" lang="ja-JP" altLang="en-US" dirty="0">
              <a:ea typeface="MS UI Gothic" panose="020B0600070205080204" pitchFamily="34" charset="-128"/>
            </a:endParaRPr>
          </a:p>
        </p:txBody>
      </p:sp>
      <p:cxnSp>
        <p:nvCxnSpPr>
          <p:cNvPr id="36" name="直線矢印コネクタ 35">
            <a:extLst>
              <a:ext uri="{FF2B5EF4-FFF2-40B4-BE49-F238E27FC236}">
                <a16:creationId xmlns:a16="http://schemas.microsoft.com/office/drawing/2014/main" id="{40D621CF-6A09-CC4E-8343-8C6A2750225A}"/>
              </a:ext>
            </a:extLst>
          </p:cNvPr>
          <p:cNvCxnSpPr>
            <a:cxnSpLocks/>
            <a:stCxn id="31" idx="1"/>
          </p:cNvCxnSpPr>
          <p:nvPr/>
        </p:nvCxnSpPr>
        <p:spPr>
          <a:xfrm flipH="1">
            <a:off x="2252667" y="5273311"/>
            <a:ext cx="953211" cy="0"/>
          </a:xfrm>
          <a:prstGeom prst="straightConnector1">
            <a:avLst/>
          </a:prstGeom>
          <a:ln w="28575">
            <a:solidFill>
              <a:schemeClr val="tx1"/>
            </a:solidFill>
            <a:tailEnd type="triangle"/>
          </a:ln>
        </p:spPr>
        <p:style>
          <a:lnRef idx="2">
            <a:schemeClr val="dk1"/>
          </a:lnRef>
          <a:fillRef idx="0">
            <a:schemeClr val="dk1"/>
          </a:fillRef>
          <a:effectRef idx="1">
            <a:schemeClr val="dk1"/>
          </a:effectRef>
          <a:fontRef idx="minor">
            <a:schemeClr val="tx1"/>
          </a:fontRef>
        </p:style>
      </p:cxnSp>
      <p:pic>
        <p:nvPicPr>
          <p:cNvPr id="37" name="図 5">
            <a:extLst>
              <a:ext uri="{FF2B5EF4-FFF2-40B4-BE49-F238E27FC236}">
                <a16:creationId xmlns:a16="http://schemas.microsoft.com/office/drawing/2014/main" id="{5F84F689-C598-3846-8D92-BD293962B89D}"/>
              </a:ext>
            </a:extLst>
          </p:cNvPr>
          <p:cNvPicPr>
            <a:picLocks noChangeAspect="1"/>
          </p:cNvPicPr>
          <p:nvPr/>
        </p:nvPicPr>
        <p:blipFill>
          <a:blip r:embed="rId4"/>
          <a:stretch>
            <a:fillRect/>
          </a:stretch>
        </p:blipFill>
        <p:spPr>
          <a:xfrm>
            <a:off x="4038237" y="5522632"/>
            <a:ext cx="1592195" cy="1503297"/>
          </a:xfrm>
          <a:prstGeom prst="rect">
            <a:avLst/>
          </a:prstGeom>
        </p:spPr>
      </p:pic>
      <p:sp>
        <p:nvSpPr>
          <p:cNvPr id="38" name="左矢印 37">
            <a:extLst>
              <a:ext uri="{FF2B5EF4-FFF2-40B4-BE49-F238E27FC236}">
                <a16:creationId xmlns:a16="http://schemas.microsoft.com/office/drawing/2014/main" id="{52A83C0C-6002-4047-AAE7-5A114FE4E348}"/>
              </a:ext>
            </a:extLst>
          </p:cNvPr>
          <p:cNvSpPr/>
          <p:nvPr/>
        </p:nvSpPr>
        <p:spPr>
          <a:xfrm>
            <a:off x="4404678" y="5119326"/>
            <a:ext cx="2220695" cy="306375"/>
          </a:xfrm>
          <a:prstGeom prst="leftArrow">
            <a:avLst>
              <a:gd name="adj1" fmla="val 42252"/>
              <a:gd name="adj2" fmla="val 91284"/>
            </a:avLst>
          </a:prstGeom>
          <a:solidFill>
            <a:srgbClr val="FF00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ea typeface="MS UI Gothic" panose="020B0600070205080204" pitchFamily="34" charset="-128"/>
            </a:endParaRPr>
          </a:p>
        </p:txBody>
      </p:sp>
      <p:sp>
        <p:nvSpPr>
          <p:cNvPr id="17" name="スライド番号プレースホルダー 3">
            <a:extLst>
              <a:ext uri="{FF2B5EF4-FFF2-40B4-BE49-F238E27FC236}">
                <a16:creationId xmlns:a16="http://schemas.microsoft.com/office/drawing/2014/main" id="{CD8D0166-867E-804A-86EB-F7FB1C4D3932}"/>
              </a:ext>
            </a:extLst>
          </p:cNvPr>
          <p:cNvSpPr>
            <a:spLocks noGrp="1"/>
          </p:cNvSpPr>
          <p:nvPr>
            <p:ph type="sldNum" sz="quarter" idx="12"/>
          </p:nvPr>
        </p:nvSpPr>
        <p:spPr>
          <a:xfrm>
            <a:off x="8337122" y="66077"/>
            <a:ext cx="688389" cy="365125"/>
          </a:xfrm>
        </p:spPr>
        <p:txBody>
          <a:bodyPr/>
          <a:lstStyle/>
          <a:p>
            <a:fld id="{D57F1E4F-1CFF-5643-939E-217C01CDF565}" type="slidenum">
              <a:rPr lang="en-US" smtClean="0"/>
              <a:pPr/>
              <a:t>9</a:t>
            </a:fld>
            <a:endParaRPr lang="en-US" dirty="0"/>
          </a:p>
        </p:txBody>
      </p:sp>
      <p:grpSp>
        <p:nvGrpSpPr>
          <p:cNvPr id="18" name="グループ化 17">
            <a:extLst>
              <a:ext uri="{FF2B5EF4-FFF2-40B4-BE49-F238E27FC236}">
                <a16:creationId xmlns:a16="http://schemas.microsoft.com/office/drawing/2014/main" id="{25973CFB-050B-464C-AA89-B4883E0B6F02}"/>
              </a:ext>
            </a:extLst>
          </p:cNvPr>
          <p:cNvGrpSpPr/>
          <p:nvPr/>
        </p:nvGrpSpPr>
        <p:grpSpPr>
          <a:xfrm>
            <a:off x="558105" y="4706993"/>
            <a:ext cx="762149" cy="548202"/>
            <a:chOff x="8134335" y="4436076"/>
            <a:chExt cx="762149" cy="548202"/>
          </a:xfrm>
        </p:grpSpPr>
        <p:sp>
          <p:nvSpPr>
            <p:cNvPr id="19" name="下カーブ矢印 43">
              <a:extLst>
                <a:ext uri="{FF2B5EF4-FFF2-40B4-BE49-F238E27FC236}">
                  <a16:creationId xmlns:a16="http://schemas.microsoft.com/office/drawing/2014/main" id="{C4D86C96-3E0B-BB4D-89E8-080F44B09C08}"/>
                </a:ext>
              </a:extLst>
            </p:cNvPr>
            <p:cNvSpPr/>
            <p:nvPr/>
          </p:nvSpPr>
          <p:spPr>
            <a:xfrm>
              <a:off x="8193216" y="4436076"/>
              <a:ext cx="703268" cy="269948"/>
            </a:xfrm>
            <a:prstGeom prst="curvedDownArrow">
              <a:avLst>
                <a:gd name="adj1" fmla="val 25000"/>
                <a:gd name="adj2" fmla="val 65461"/>
                <a:gd name="adj3" fmla="val 40380"/>
              </a:avLst>
            </a:prstGeom>
            <a:solidFill>
              <a:srgbClr val="FF00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a typeface="MS UI Gothic" panose="020B0600070205080204" pitchFamily="34" charset="-128"/>
              </a:endParaRPr>
            </a:p>
          </p:txBody>
        </p:sp>
        <p:sp>
          <p:nvSpPr>
            <p:cNvPr id="20" name="下カーブ矢印 44">
              <a:extLst>
                <a:ext uri="{FF2B5EF4-FFF2-40B4-BE49-F238E27FC236}">
                  <a16:creationId xmlns:a16="http://schemas.microsoft.com/office/drawing/2014/main" id="{05B99497-4A5B-9D45-8842-8DDDB0CE78E9}"/>
                </a:ext>
              </a:extLst>
            </p:cNvPr>
            <p:cNvSpPr/>
            <p:nvPr/>
          </p:nvSpPr>
          <p:spPr>
            <a:xfrm flipH="1" flipV="1">
              <a:off x="8134335" y="4714278"/>
              <a:ext cx="703268" cy="270000"/>
            </a:xfrm>
            <a:prstGeom prst="curvedDownArrow">
              <a:avLst>
                <a:gd name="adj1" fmla="val 25000"/>
                <a:gd name="adj2" fmla="val 65461"/>
                <a:gd name="adj3" fmla="val 40380"/>
              </a:avLst>
            </a:prstGeom>
            <a:solidFill>
              <a:srgbClr val="FF00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a typeface="MS UI Gothic" panose="020B0600070205080204" pitchFamily="34" charset="-128"/>
              </a:endParaRPr>
            </a:p>
          </p:txBody>
        </p:sp>
      </p:grpSp>
      <p:sp>
        <p:nvSpPr>
          <p:cNvPr id="22" name="テキスト ボックス 45">
            <a:extLst>
              <a:ext uri="{FF2B5EF4-FFF2-40B4-BE49-F238E27FC236}">
                <a16:creationId xmlns:a16="http://schemas.microsoft.com/office/drawing/2014/main" id="{7896BD1C-C3ED-AD4A-8655-7A5107788B65}"/>
              </a:ext>
            </a:extLst>
          </p:cNvPr>
          <p:cNvSpPr txBox="1"/>
          <p:nvPr/>
        </p:nvSpPr>
        <p:spPr>
          <a:xfrm>
            <a:off x="1143192" y="4609754"/>
            <a:ext cx="1235698" cy="369332"/>
          </a:xfrm>
          <a:prstGeom prst="rect">
            <a:avLst/>
          </a:prstGeom>
          <a:noFill/>
          <a:ln w="38100">
            <a:noFill/>
          </a:ln>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kumimoji="1" lang="ja-JP" altLang="en-US" dirty="0">
                <a:ea typeface="MS UI Gothic" panose="020B0600070205080204" pitchFamily="34" charset="-128"/>
              </a:rPr>
              <a:t>ポーリング</a:t>
            </a:r>
          </a:p>
        </p:txBody>
      </p:sp>
      <p:sp>
        <p:nvSpPr>
          <p:cNvPr id="28" name="テキスト ボックス 27">
            <a:extLst>
              <a:ext uri="{FF2B5EF4-FFF2-40B4-BE49-F238E27FC236}">
                <a16:creationId xmlns:a16="http://schemas.microsoft.com/office/drawing/2014/main" id="{82D9E55B-0115-DE4D-8D5D-57D8D2B73A28}"/>
              </a:ext>
            </a:extLst>
          </p:cNvPr>
          <p:cNvSpPr txBox="1"/>
          <p:nvPr/>
        </p:nvSpPr>
        <p:spPr>
          <a:xfrm>
            <a:off x="3208541" y="5087416"/>
            <a:ext cx="1198800" cy="367200"/>
          </a:xfrm>
          <a:prstGeom prst="rect">
            <a:avLst/>
          </a:prstGeom>
          <a:noFill/>
          <a:ln w="38100">
            <a:solidFill>
              <a:schemeClr val="tx1"/>
            </a:solidFill>
          </a:ln>
        </p:spPr>
        <p:txBody>
          <a:bodyPr wrap="square" rtlCol="0">
            <a:spAutoFit/>
          </a:bodyPr>
          <a:lstStyle/>
          <a:p>
            <a:pPr algn="ctr"/>
            <a:r>
              <a:rPr lang="ja-JP" altLang="en-US">
                <a:latin typeface="MS UI Gothic" panose="020B0600070205080204" pitchFamily="34" charset="-128"/>
                <a:ea typeface="MS UI Gothic" panose="020B0600070205080204" pitchFamily="34" charset="-128"/>
                <a:cs typeface="MS PGothic" charset="-128"/>
              </a:rPr>
              <a:t>フラグ：</a:t>
            </a:r>
            <a:r>
              <a:rPr lang="en-US" altLang="ja-JP" dirty="0">
                <a:latin typeface="MS UI Gothic" panose="020B0600070205080204" pitchFamily="34" charset="-128"/>
                <a:ea typeface="MS UI Gothic" panose="020B0600070205080204" pitchFamily="34" charset="-128"/>
                <a:cs typeface="MS PGothic" charset="-128"/>
              </a:rPr>
              <a:t>1</a:t>
            </a:r>
            <a:endParaRPr kumimoji="1" lang="ja-JP" altLang="en-US" dirty="0">
              <a:latin typeface="MS UI Gothic" panose="020B0600070205080204" pitchFamily="34" charset="-128"/>
              <a:ea typeface="MS UI Gothic" panose="020B0600070205080204" pitchFamily="34" charset="-128"/>
              <a:cs typeface="MS PGothic" charset="-128"/>
            </a:endParaRPr>
          </a:p>
        </p:txBody>
      </p:sp>
      <p:sp>
        <p:nvSpPr>
          <p:cNvPr id="29" name="テキスト ボックス 28">
            <a:extLst>
              <a:ext uri="{FF2B5EF4-FFF2-40B4-BE49-F238E27FC236}">
                <a16:creationId xmlns:a16="http://schemas.microsoft.com/office/drawing/2014/main" id="{F0C6D731-52F1-9F4E-A6FC-08E194900703}"/>
              </a:ext>
            </a:extLst>
          </p:cNvPr>
          <p:cNvSpPr txBox="1"/>
          <p:nvPr/>
        </p:nvSpPr>
        <p:spPr>
          <a:xfrm>
            <a:off x="2132809" y="5272513"/>
            <a:ext cx="1184148" cy="369332"/>
          </a:xfrm>
          <a:prstGeom prst="rect">
            <a:avLst/>
          </a:prstGeom>
          <a:noFill/>
          <a:ln w="38100">
            <a:noFill/>
          </a:ln>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kumimoji="1" lang="ja-JP" altLang="en-US">
                <a:ea typeface="MS UI Gothic" panose="020B0600070205080204" pitchFamily="34" charset="-128"/>
              </a:rPr>
              <a:t>読み込み</a:t>
            </a:r>
            <a:endParaRPr kumimoji="1" lang="ja-JP" altLang="en-US" dirty="0">
              <a:ea typeface="MS UI Gothic" panose="020B0600070205080204" pitchFamily="34" charset="-128"/>
            </a:endParaRPr>
          </a:p>
        </p:txBody>
      </p:sp>
      <p:cxnSp>
        <p:nvCxnSpPr>
          <p:cNvPr id="33" name="直線矢印コネクタ 32">
            <a:extLst>
              <a:ext uri="{FF2B5EF4-FFF2-40B4-BE49-F238E27FC236}">
                <a16:creationId xmlns:a16="http://schemas.microsoft.com/office/drawing/2014/main" id="{1568E53C-5226-9D4D-B2A4-9F31B0E6C823}"/>
              </a:ext>
            </a:extLst>
          </p:cNvPr>
          <p:cNvCxnSpPr>
            <a:cxnSpLocks/>
            <a:stCxn id="23" idx="1"/>
          </p:cNvCxnSpPr>
          <p:nvPr/>
        </p:nvCxnSpPr>
        <p:spPr>
          <a:xfrm flipH="1">
            <a:off x="2252667" y="5640511"/>
            <a:ext cx="953900" cy="0"/>
          </a:xfrm>
          <a:prstGeom prst="straightConnector1">
            <a:avLst/>
          </a:prstGeom>
          <a:ln w="28575">
            <a:solidFill>
              <a:schemeClr val="tx1"/>
            </a:solidFill>
            <a:tailEnd type="triangle"/>
          </a:ln>
        </p:spPr>
        <p:style>
          <a:lnRef idx="2">
            <a:schemeClr val="dk1"/>
          </a:lnRef>
          <a:fillRef idx="0">
            <a:schemeClr val="dk1"/>
          </a:fillRef>
          <a:effectRef idx="1">
            <a:schemeClr val="dk1"/>
          </a:effectRef>
          <a:fontRef idx="minor">
            <a:schemeClr val="tx1"/>
          </a:fontRef>
        </p:style>
      </p:cxnSp>
      <p:sp>
        <p:nvSpPr>
          <p:cNvPr id="34" name="テキスト ボックス 33">
            <a:extLst>
              <a:ext uri="{FF2B5EF4-FFF2-40B4-BE49-F238E27FC236}">
                <a16:creationId xmlns:a16="http://schemas.microsoft.com/office/drawing/2014/main" id="{588F6B27-F326-F34F-8B31-AB3DF8C34EC9}"/>
              </a:ext>
            </a:extLst>
          </p:cNvPr>
          <p:cNvSpPr txBox="1"/>
          <p:nvPr/>
        </p:nvSpPr>
        <p:spPr>
          <a:xfrm>
            <a:off x="5398294" y="4852680"/>
            <a:ext cx="939993" cy="707886"/>
          </a:xfrm>
          <a:prstGeom prst="rect">
            <a:avLst/>
          </a:prstGeom>
          <a:noFill/>
          <a:ln w="38100">
            <a:noFill/>
          </a:ln>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kumimoji="1" lang="en-US" altLang="ja-JP" sz="2000" dirty="0" err="1">
                <a:ea typeface="MS UI Gothic" panose="020B0600070205080204" pitchFamily="34" charset="-128"/>
              </a:rPr>
              <a:t>RDMAWrite</a:t>
            </a:r>
            <a:endParaRPr kumimoji="1" lang="ja-JP" altLang="en-US" sz="2000" dirty="0">
              <a:ea typeface="MS UI Gothic" panose="020B0600070205080204" pitchFamily="34" charset="-128"/>
            </a:endParaRPr>
          </a:p>
        </p:txBody>
      </p:sp>
      <p:sp>
        <p:nvSpPr>
          <p:cNvPr id="39" name="左矢印 38">
            <a:extLst>
              <a:ext uri="{FF2B5EF4-FFF2-40B4-BE49-F238E27FC236}">
                <a16:creationId xmlns:a16="http://schemas.microsoft.com/office/drawing/2014/main" id="{53FBC391-7F95-B74F-BB09-9C71051772F6}"/>
              </a:ext>
            </a:extLst>
          </p:cNvPr>
          <p:cNvSpPr/>
          <p:nvPr/>
        </p:nvSpPr>
        <p:spPr>
          <a:xfrm>
            <a:off x="4409613" y="5481770"/>
            <a:ext cx="2220695" cy="306375"/>
          </a:xfrm>
          <a:prstGeom prst="leftArrow">
            <a:avLst>
              <a:gd name="adj1" fmla="val 42252"/>
              <a:gd name="adj2" fmla="val 91284"/>
            </a:avLst>
          </a:prstGeom>
          <a:solidFill>
            <a:srgbClr val="FF00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ea typeface="MS UI Gothic" panose="020B0600070205080204" pitchFamily="34" charset="-128"/>
            </a:endParaRPr>
          </a:p>
        </p:txBody>
      </p:sp>
      <p:sp>
        <p:nvSpPr>
          <p:cNvPr id="24" name="角丸四角形 23"/>
          <p:cNvSpPr/>
          <p:nvPr/>
        </p:nvSpPr>
        <p:spPr>
          <a:xfrm>
            <a:off x="6892601" y="5864552"/>
            <a:ext cx="961614" cy="367200"/>
          </a:xfrm>
          <a:prstGeom prst="roundRect">
            <a:avLst/>
          </a:prstGeom>
          <a:solidFill>
            <a:srgbClr val="00B0F0"/>
          </a:solidFill>
          <a:ln w="19050">
            <a:solidFill>
              <a:schemeClr val="tx1"/>
            </a:solidFill>
          </a:ln>
        </p:spPr>
        <p:style>
          <a:lnRef idx="1">
            <a:schemeClr val="accent1"/>
          </a:lnRef>
          <a:fillRef idx="2">
            <a:schemeClr val="accent1"/>
          </a:fillRef>
          <a:effectRef idx="1">
            <a:schemeClr val="accent1"/>
          </a:effectRef>
          <a:fontRef idx="minor">
            <a:schemeClr val="dk1"/>
          </a:fontRef>
        </p:style>
        <p:txBody>
          <a:bodyPr rtlCol="0" anchor="ctr"/>
          <a:lstStyle/>
          <a:p>
            <a:pPr algn="ctr"/>
            <a:r>
              <a:rPr kumimoji="1" lang="ja-JP" altLang="en-US" sz="2000">
                <a:ea typeface="MS UI Gothic" panose="020B0600070205080204" pitchFamily="34" charset="-128"/>
              </a:rPr>
              <a:t>要求</a:t>
            </a:r>
            <a:endParaRPr kumimoji="1" lang="ja-JP" altLang="en-US" sz="2000" dirty="0">
              <a:ea typeface="MS UI Gothic" panose="020B0600070205080204" pitchFamily="34" charset="-128"/>
            </a:endParaRPr>
          </a:p>
        </p:txBody>
      </p:sp>
    </p:spTree>
    <p:extLst>
      <p:ext uri="{BB962C8B-B14F-4D97-AF65-F5344CB8AC3E}">
        <p14:creationId xmlns:p14="http://schemas.microsoft.com/office/powerpoint/2010/main" val="15807636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wipe(down)">
                                      <p:cBhvr>
                                        <p:cTn id="7" dur="500"/>
                                        <p:tgtEl>
                                          <p:spTgt spid="34"/>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39"/>
                                        </p:tgtEl>
                                        <p:attrNameLst>
                                          <p:attrName>style.visibility</p:attrName>
                                        </p:attrNameLst>
                                      </p:cBhvr>
                                      <p:to>
                                        <p:strVal val="visible"/>
                                      </p:to>
                                    </p:set>
                                    <p:animEffect transition="in" filter="wipe(down)">
                                      <p:cBhvr>
                                        <p:cTn id="10" dur="500"/>
                                        <p:tgtEl>
                                          <p:spTgt spid="39"/>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24"/>
                                        </p:tgtEl>
                                        <p:attrNameLst>
                                          <p:attrName>style.visibility</p:attrName>
                                        </p:attrNameLst>
                                      </p:cBhvr>
                                      <p:to>
                                        <p:strVal val="visible"/>
                                      </p:to>
                                    </p:set>
                                    <p:animEffect transition="in" filter="wipe(down)">
                                      <p:cBhvr>
                                        <p:cTn id="13" dur="500"/>
                                        <p:tgtEl>
                                          <p:spTgt spid="24"/>
                                        </p:tgtEl>
                                      </p:cBhvr>
                                    </p:animEffect>
                                  </p:childTnLst>
                                </p:cTn>
                              </p:par>
                            </p:childTnLst>
                          </p:cTn>
                        </p:par>
                      </p:childTnLst>
                    </p:cTn>
                  </p:par>
                  <p:par>
                    <p:cTn id="14" fill="hold">
                      <p:stCondLst>
                        <p:cond delay="indefinite"/>
                      </p:stCondLst>
                      <p:childTnLst>
                        <p:par>
                          <p:cTn id="15" fill="hold">
                            <p:stCondLst>
                              <p:cond delay="0"/>
                            </p:stCondLst>
                            <p:childTnLst>
                              <p:par>
                                <p:cTn id="16" presetID="0" presetClass="path" presetSubtype="0" accel="50000" decel="50000" fill="hold" grpId="1" nodeType="clickEffect">
                                  <p:stCondLst>
                                    <p:cond delay="0"/>
                                  </p:stCondLst>
                                  <p:childTnLst>
                                    <p:animMotion origin="layout" path="M -3.61111E-6 -4.44444E-6 C -0.05156 0.04375 -0.10295 0.08866 -0.16788 0.07778 C -0.23264 0.06737 -0.35225 -0.03981 -0.38923 -0.06157 " pathEditMode="relative" rAng="0" ptsTypes="AAA">
                                      <p:cBhvr>
                                        <p:cTn id="17" dur="2000" fill="hold"/>
                                        <p:tgtEl>
                                          <p:spTgt spid="24"/>
                                        </p:tgtEl>
                                        <p:attrNameLst>
                                          <p:attrName>ppt_x</p:attrName>
                                          <p:attrName>ppt_y</p:attrName>
                                        </p:attrNameLst>
                                      </p:cBhvr>
                                      <p:rCtr x="-19462" y="880"/>
                                    </p:animMotion>
                                  </p:childTnLst>
                                </p:cTn>
                              </p:par>
                            </p:childTnLst>
                          </p:cTn>
                        </p:par>
                      </p:childTnLst>
                    </p:cTn>
                  </p:par>
                  <p:par>
                    <p:cTn id="18" fill="hold">
                      <p:stCondLst>
                        <p:cond delay="indefinite"/>
                      </p:stCondLst>
                      <p:childTnLst>
                        <p:par>
                          <p:cTn id="19" fill="hold">
                            <p:stCondLst>
                              <p:cond delay="0"/>
                            </p:stCondLst>
                            <p:childTnLst>
                              <p:par>
                                <p:cTn id="20" presetID="22" presetClass="exit" presetSubtype="4" fill="hold" grpId="1" nodeType="clickEffect">
                                  <p:stCondLst>
                                    <p:cond delay="0"/>
                                  </p:stCondLst>
                                  <p:childTnLst>
                                    <p:animEffect transition="out" filter="wipe(down)">
                                      <p:cBhvr>
                                        <p:cTn id="21" dur="500"/>
                                        <p:tgtEl>
                                          <p:spTgt spid="34"/>
                                        </p:tgtEl>
                                      </p:cBhvr>
                                    </p:animEffect>
                                    <p:set>
                                      <p:cBhvr>
                                        <p:cTn id="22" dur="1" fill="hold">
                                          <p:stCondLst>
                                            <p:cond delay="499"/>
                                          </p:stCondLst>
                                        </p:cTn>
                                        <p:tgtEl>
                                          <p:spTgt spid="34"/>
                                        </p:tgtEl>
                                        <p:attrNameLst>
                                          <p:attrName>style.visibility</p:attrName>
                                        </p:attrNameLst>
                                      </p:cBhvr>
                                      <p:to>
                                        <p:strVal val="hidden"/>
                                      </p:to>
                                    </p:set>
                                  </p:childTnLst>
                                </p:cTn>
                              </p:par>
                              <p:par>
                                <p:cTn id="23" presetID="22" presetClass="exit" presetSubtype="4" fill="hold" grpId="1" nodeType="withEffect">
                                  <p:stCondLst>
                                    <p:cond delay="0"/>
                                  </p:stCondLst>
                                  <p:childTnLst>
                                    <p:animEffect transition="out" filter="wipe(down)">
                                      <p:cBhvr>
                                        <p:cTn id="24" dur="500"/>
                                        <p:tgtEl>
                                          <p:spTgt spid="39"/>
                                        </p:tgtEl>
                                      </p:cBhvr>
                                    </p:animEffect>
                                    <p:set>
                                      <p:cBhvr>
                                        <p:cTn id="25" dur="1" fill="hold">
                                          <p:stCondLst>
                                            <p:cond delay="499"/>
                                          </p:stCondLst>
                                        </p:cTn>
                                        <p:tgtEl>
                                          <p:spTgt spid="39"/>
                                        </p:tgtEl>
                                        <p:attrNameLst>
                                          <p:attrName>style.visibility</p:attrName>
                                        </p:attrNameLst>
                                      </p:cBhvr>
                                      <p:to>
                                        <p:strVal val="hidden"/>
                                      </p:to>
                                    </p:set>
                                  </p:childTnLst>
                                </p:cTn>
                              </p:par>
                            </p:childTnLst>
                          </p:cTn>
                        </p:par>
                      </p:childTnLst>
                    </p:cTn>
                  </p:par>
                  <p:par>
                    <p:cTn id="26" fill="hold">
                      <p:stCondLst>
                        <p:cond delay="indefinite"/>
                      </p:stCondLst>
                      <p:childTnLst>
                        <p:par>
                          <p:cTn id="27" fill="hold">
                            <p:stCondLst>
                              <p:cond delay="0"/>
                            </p:stCondLst>
                            <p:childTnLst>
                              <p:par>
                                <p:cTn id="28" presetID="22" presetClass="entr" presetSubtype="4" fill="hold" grpId="2" nodeType="clickEffect">
                                  <p:stCondLst>
                                    <p:cond delay="0"/>
                                  </p:stCondLst>
                                  <p:childTnLst>
                                    <p:set>
                                      <p:cBhvr>
                                        <p:cTn id="29" dur="1" fill="hold">
                                          <p:stCondLst>
                                            <p:cond delay="0"/>
                                          </p:stCondLst>
                                        </p:cTn>
                                        <p:tgtEl>
                                          <p:spTgt spid="32"/>
                                        </p:tgtEl>
                                        <p:attrNameLst>
                                          <p:attrName>style.visibility</p:attrName>
                                        </p:attrNameLst>
                                      </p:cBhvr>
                                      <p:to>
                                        <p:strVal val="visible"/>
                                      </p:to>
                                    </p:set>
                                    <p:animEffect transition="in" filter="wipe(down)">
                                      <p:cBhvr>
                                        <p:cTn id="30" dur="500"/>
                                        <p:tgtEl>
                                          <p:spTgt spid="32"/>
                                        </p:tgtEl>
                                      </p:cBhvr>
                                    </p:animEffect>
                                  </p:childTnLst>
                                </p:cTn>
                              </p:par>
                              <p:par>
                                <p:cTn id="31" presetID="22" presetClass="entr" presetSubtype="4" fill="hold" grpId="2" nodeType="withEffect">
                                  <p:stCondLst>
                                    <p:cond delay="0"/>
                                  </p:stCondLst>
                                  <p:childTnLst>
                                    <p:set>
                                      <p:cBhvr>
                                        <p:cTn id="32" dur="1" fill="hold">
                                          <p:stCondLst>
                                            <p:cond delay="0"/>
                                          </p:stCondLst>
                                        </p:cTn>
                                        <p:tgtEl>
                                          <p:spTgt spid="38"/>
                                        </p:tgtEl>
                                        <p:attrNameLst>
                                          <p:attrName>style.visibility</p:attrName>
                                        </p:attrNameLst>
                                      </p:cBhvr>
                                      <p:to>
                                        <p:strVal val="visible"/>
                                      </p:to>
                                    </p:set>
                                    <p:animEffect transition="in" filter="wipe(down)">
                                      <p:cBhvr>
                                        <p:cTn id="33" dur="500"/>
                                        <p:tgtEl>
                                          <p:spTgt spid="38"/>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xit" presetSubtype="4" fill="hold" grpId="3" nodeType="clickEffect">
                                  <p:stCondLst>
                                    <p:cond delay="0"/>
                                  </p:stCondLst>
                                  <p:childTnLst>
                                    <p:animEffect transition="out" filter="wipe(down)">
                                      <p:cBhvr>
                                        <p:cTn id="37" dur="500"/>
                                        <p:tgtEl>
                                          <p:spTgt spid="32"/>
                                        </p:tgtEl>
                                      </p:cBhvr>
                                    </p:animEffect>
                                    <p:set>
                                      <p:cBhvr>
                                        <p:cTn id="38" dur="1" fill="hold">
                                          <p:stCondLst>
                                            <p:cond delay="499"/>
                                          </p:stCondLst>
                                        </p:cTn>
                                        <p:tgtEl>
                                          <p:spTgt spid="32"/>
                                        </p:tgtEl>
                                        <p:attrNameLst>
                                          <p:attrName>style.visibility</p:attrName>
                                        </p:attrNameLst>
                                      </p:cBhvr>
                                      <p:to>
                                        <p:strVal val="hidden"/>
                                      </p:to>
                                    </p:set>
                                  </p:childTnLst>
                                </p:cTn>
                              </p:par>
                              <p:par>
                                <p:cTn id="39" presetID="22" presetClass="exit" presetSubtype="4" fill="hold" grpId="3" nodeType="withEffect">
                                  <p:stCondLst>
                                    <p:cond delay="0"/>
                                  </p:stCondLst>
                                  <p:childTnLst>
                                    <p:animEffect transition="out" filter="wipe(down)">
                                      <p:cBhvr>
                                        <p:cTn id="40" dur="500"/>
                                        <p:tgtEl>
                                          <p:spTgt spid="38"/>
                                        </p:tgtEl>
                                      </p:cBhvr>
                                    </p:animEffect>
                                    <p:set>
                                      <p:cBhvr>
                                        <p:cTn id="41" dur="1" fill="hold">
                                          <p:stCondLst>
                                            <p:cond delay="499"/>
                                          </p:stCondLst>
                                        </p:cTn>
                                        <p:tgtEl>
                                          <p:spTgt spid="38"/>
                                        </p:tgtEl>
                                        <p:attrNameLst>
                                          <p:attrName>style.visibility</p:attrName>
                                        </p:attrNameLst>
                                      </p:cBhvr>
                                      <p:to>
                                        <p:strVal val="hidden"/>
                                      </p:to>
                                    </p:set>
                                  </p:childTnLst>
                                </p:cTn>
                              </p:par>
                              <p:par>
                                <p:cTn id="42" presetID="22" presetClass="exit" presetSubtype="4" fill="hold" nodeType="withEffect">
                                  <p:stCondLst>
                                    <p:cond delay="0"/>
                                  </p:stCondLst>
                                  <p:childTnLst>
                                    <p:animEffect transition="out" filter="wipe(down)">
                                      <p:cBhvr>
                                        <p:cTn id="43" dur="500"/>
                                        <p:tgtEl>
                                          <p:spTgt spid="31">
                                            <p:txEl>
                                              <p:pRg st="0" end="0"/>
                                            </p:txEl>
                                          </p:spTgt>
                                        </p:tgtEl>
                                      </p:cBhvr>
                                    </p:animEffect>
                                    <p:set>
                                      <p:cBhvr>
                                        <p:cTn id="44" dur="1" fill="hold">
                                          <p:stCondLst>
                                            <p:cond delay="499"/>
                                          </p:stCondLst>
                                        </p:cTn>
                                        <p:tgtEl>
                                          <p:spTgt spid="31">
                                            <p:txEl>
                                              <p:pRg st="0" end="0"/>
                                            </p:txEl>
                                          </p:spTgt>
                                        </p:tgtEl>
                                        <p:attrNameLst>
                                          <p:attrName>style.visibility</p:attrName>
                                        </p:attrNameLst>
                                      </p:cBhvr>
                                      <p:to>
                                        <p:strVal val="hidden"/>
                                      </p:to>
                                    </p:set>
                                  </p:childTnLst>
                                </p:cTn>
                              </p:par>
                              <p:par>
                                <p:cTn id="45" presetID="22" presetClass="entr" presetSubtype="4" fill="hold" grpId="0" nodeType="withEffect">
                                  <p:stCondLst>
                                    <p:cond delay="0"/>
                                  </p:stCondLst>
                                  <p:childTnLst>
                                    <p:set>
                                      <p:cBhvr>
                                        <p:cTn id="46" dur="1" fill="hold">
                                          <p:stCondLst>
                                            <p:cond delay="0"/>
                                          </p:stCondLst>
                                        </p:cTn>
                                        <p:tgtEl>
                                          <p:spTgt spid="28"/>
                                        </p:tgtEl>
                                        <p:attrNameLst>
                                          <p:attrName>style.visibility</p:attrName>
                                        </p:attrNameLst>
                                      </p:cBhvr>
                                      <p:to>
                                        <p:strVal val="visible"/>
                                      </p:to>
                                    </p:set>
                                    <p:animEffect transition="in" filter="wipe(down)">
                                      <p:cBhvr>
                                        <p:cTn id="47" dur="500"/>
                                        <p:tgtEl>
                                          <p:spTgt spid="28"/>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xit" presetSubtype="4" fill="hold" grpId="0" nodeType="clickEffect">
                                  <p:stCondLst>
                                    <p:cond delay="0"/>
                                  </p:stCondLst>
                                  <p:childTnLst>
                                    <p:animEffect transition="out" filter="wipe(down)">
                                      <p:cBhvr>
                                        <p:cTn id="51" dur="500"/>
                                        <p:tgtEl>
                                          <p:spTgt spid="22"/>
                                        </p:tgtEl>
                                      </p:cBhvr>
                                    </p:animEffect>
                                    <p:set>
                                      <p:cBhvr>
                                        <p:cTn id="52" dur="1" fill="hold">
                                          <p:stCondLst>
                                            <p:cond delay="499"/>
                                          </p:stCondLst>
                                        </p:cTn>
                                        <p:tgtEl>
                                          <p:spTgt spid="22"/>
                                        </p:tgtEl>
                                        <p:attrNameLst>
                                          <p:attrName>style.visibility</p:attrName>
                                        </p:attrNameLst>
                                      </p:cBhvr>
                                      <p:to>
                                        <p:strVal val="hidden"/>
                                      </p:to>
                                    </p:set>
                                  </p:childTnLst>
                                </p:cTn>
                              </p:par>
                              <p:par>
                                <p:cTn id="53" presetID="22" presetClass="exit" presetSubtype="4" fill="hold" nodeType="withEffect">
                                  <p:stCondLst>
                                    <p:cond delay="0"/>
                                  </p:stCondLst>
                                  <p:childTnLst>
                                    <p:animEffect transition="out" filter="wipe(down)">
                                      <p:cBhvr>
                                        <p:cTn id="54" dur="500"/>
                                        <p:tgtEl>
                                          <p:spTgt spid="18"/>
                                        </p:tgtEl>
                                      </p:cBhvr>
                                    </p:animEffect>
                                    <p:set>
                                      <p:cBhvr>
                                        <p:cTn id="55" dur="1" fill="hold">
                                          <p:stCondLst>
                                            <p:cond delay="499"/>
                                          </p:stCondLst>
                                        </p:cTn>
                                        <p:tgtEl>
                                          <p:spTgt spid="18"/>
                                        </p:tgtEl>
                                        <p:attrNameLst>
                                          <p:attrName>style.visibility</p:attrName>
                                        </p:attrNameLst>
                                      </p:cBhvr>
                                      <p:to>
                                        <p:strVal val="hidden"/>
                                      </p:to>
                                    </p:set>
                                  </p:childTnLst>
                                </p:cTn>
                              </p:par>
                              <p:par>
                                <p:cTn id="56" presetID="22" presetClass="exit" presetSubtype="4" fill="hold" grpId="3" nodeType="withEffect">
                                  <p:stCondLst>
                                    <p:cond delay="0"/>
                                  </p:stCondLst>
                                  <p:childTnLst>
                                    <p:animEffect transition="out" filter="wipe(down)">
                                      <p:cBhvr>
                                        <p:cTn id="57" dur="500"/>
                                        <p:tgtEl>
                                          <p:spTgt spid="35"/>
                                        </p:tgtEl>
                                      </p:cBhvr>
                                    </p:animEffect>
                                    <p:set>
                                      <p:cBhvr>
                                        <p:cTn id="58" dur="1" fill="hold">
                                          <p:stCondLst>
                                            <p:cond delay="499"/>
                                          </p:stCondLst>
                                        </p:cTn>
                                        <p:tgtEl>
                                          <p:spTgt spid="35"/>
                                        </p:tgtEl>
                                        <p:attrNameLst>
                                          <p:attrName>style.visibility</p:attrName>
                                        </p:attrNameLst>
                                      </p:cBhvr>
                                      <p:to>
                                        <p:strVal val="hidden"/>
                                      </p:to>
                                    </p:set>
                                  </p:childTnLst>
                                </p:cTn>
                              </p:par>
                              <p:par>
                                <p:cTn id="59" presetID="22" presetClass="exit" presetSubtype="4" fill="hold" nodeType="withEffect">
                                  <p:stCondLst>
                                    <p:cond delay="0"/>
                                  </p:stCondLst>
                                  <p:childTnLst>
                                    <p:animEffect transition="out" filter="wipe(down)">
                                      <p:cBhvr>
                                        <p:cTn id="60" dur="500"/>
                                        <p:tgtEl>
                                          <p:spTgt spid="36"/>
                                        </p:tgtEl>
                                      </p:cBhvr>
                                    </p:animEffect>
                                    <p:set>
                                      <p:cBhvr>
                                        <p:cTn id="61" dur="1" fill="hold">
                                          <p:stCondLst>
                                            <p:cond delay="499"/>
                                          </p:stCondLst>
                                        </p:cTn>
                                        <p:tgtEl>
                                          <p:spTgt spid="36"/>
                                        </p:tgtEl>
                                        <p:attrNameLst>
                                          <p:attrName>style.visibility</p:attrName>
                                        </p:attrNameLst>
                                      </p:cBhvr>
                                      <p:to>
                                        <p:strVal val="hidden"/>
                                      </p:to>
                                    </p:set>
                                  </p:childTnLst>
                                </p:cTn>
                              </p:par>
                            </p:childTnLst>
                          </p:cTn>
                        </p:par>
                      </p:childTnLst>
                    </p:cTn>
                  </p:par>
                  <p:par>
                    <p:cTn id="62" fill="hold">
                      <p:stCondLst>
                        <p:cond delay="indefinite"/>
                      </p:stCondLst>
                      <p:childTnLst>
                        <p:par>
                          <p:cTn id="63" fill="hold">
                            <p:stCondLst>
                              <p:cond delay="0"/>
                            </p:stCondLst>
                            <p:childTnLst>
                              <p:par>
                                <p:cTn id="64" presetID="22" presetClass="entr" presetSubtype="4" fill="hold" grpId="0" nodeType="clickEffect">
                                  <p:stCondLst>
                                    <p:cond delay="0"/>
                                  </p:stCondLst>
                                  <p:childTnLst>
                                    <p:set>
                                      <p:cBhvr>
                                        <p:cTn id="65" dur="1" fill="hold">
                                          <p:stCondLst>
                                            <p:cond delay="0"/>
                                          </p:stCondLst>
                                        </p:cTn>
                                        <p:tgtEl>
                                          <p:spTgt spid="29"/>
                                        </p:tgtEl>
                                        <p:attrNameLst>
                                          <p:attrName>style.visibility</p:attrName>
                                        </p:attrNameLst>
                                      </p:cBhvr>
                                      <p:to>
                                        <p:strVal val="visible"/>
                                      </p:to>
                                    </p:set>
                                    <p:animEffect transition="in" filter="wipe(down)">
                                      <p:cBhvr>
                                        <p:cTn id="66" dur="500"/>
                                        <p:tgtEl>
                                          <p:spTgt spid="29"/>
                                        </p:tgtEl>
                                      </p:cBhvr>
                                    </p:animEffect>
                                  </p:childTnLst>
                                </p:cTn>
                              </p:par>
                              <p:par>
                                <p:cTn id="67" presetID="22" presetClass="entr" presetSubtype="4" fill="hold" nodeType="withEffect">
                                  <p:stCondLst>
                                    <p:cond delay="0"/>
                                  </p:stCondLst>
                                  <p:childTnLst>
                                    <p:set>
                                      <p:cBhvr>
                                        <p:cTn id="68" dur="1" fill="hold">
                                          <p:stCondLst>
                                            <p:cond delay="0"/>
                                          </p:stCondLst>
                                        </p:cTn>
                                        <p:tgtEl>
                                          <p:spTgt spid="33"/>
                                        </p:tgtEl>
                                        <p:attrNameLst>
                                          <p:attrName>style.visibility</p:attrName>
                                        </p:attrNameLst>
                                      </p:cBhvr>
                                      <p:to>
                                        <p:strVal val="visible"/>
                                      </p:to>
                                    </p:set>
                                    <p:animEffect transition="in" filter="wipe(down)">
                                      <p:cBhvr>
                                        <p:cTn id="69" dur="500"/>
                                        <p:tgtEl>
                                          <p:spTgt spid="33"/>
                                        </p:tgtEl>
                                      </p:cBhvr>
                                    </p:animEffect>
                                  </p:childTnLst>
                                </p:cTn>
                              </p:par>
                            </p:childTnLst>
                          </p:cTn>
                        </p:par>
                      </p:childTnLst>
                    </p:cTn>
                  </p:par>
                  <p:par>
                    <p:cTn id="70" fill="hold">
                      <p:stCondLst>
                        <p:cond delay="indefinite"/>
                      </p:stCondLst>
                      <p:childTnLst>
                        <p:par>
                          <p:cTn id="71" fill="hold">
                            <p:stCondLst>
                              <p:cond delay="0"/>
                            </p:stCondLst>
                            <p:childTnLst>
                              <p:par>
                                <p:cTn id="72" presetID="0" presetClass="path" presetSubtype="0" accel="50000" decel="50000" fill="hold" grpId="2" nodeType="clickEffect">
                                  <p:stCondLst>
                                    <p:cond delay="0"/>
                                  </p:stCondLst>
                                  <p:childTnLst>
                                    <p:animMotion origin="layout" path="M -0.38923 -0.05972 C -0.42916 0.00811 -0.46823 0.07686 -0.50868 0.08704 C -0.54878 0.09723 -0.59027 0.04885 -0.63107 0.00047 " pathEditMode="relative" rAng="0" ptsTypes="AAA">
                                      <p:cBhvr>
                                        <p:cTn id="73" dur="2000" fill="hold"/>
                                        <p:tgtEl>
                                          <p:spTgt spid="24"/>
                                        </p:tgtEl>
                                        <p:attrNameLst>
                                          <p:attrName>ppt_x</p:attrName>
                                          <p:attrName>ppt_y</p:attrName>
                                        </p:attrNameLst>
                                      </p:cBhvr>
                                      <p:rCtr x="-12101" y="7384"/>
                                    </p:animMotion>
                                  </p:childTnLst>
                                </p:cTn>
                              </p:par>
                            </p:childTnLst>
                          </p:cTn>
                        </p:par>
                      </p:childTnLst>
                    </p:cTn>
                  </p:par>
                  <p:par>
                    <p:cTn id="74" fill="hold">
                      <p:stCondLst>
                        <p:cond delay="indefinite"/>
                      </p:stCondLst>
                      <p:childTnLst>
                        <p:par>
                          <p:cTn id="75" fill="hold">
                            <p:stCondLst>
                              <p:cond delay="0"/>
                            </p:stCondLst>
                            <p:childTnLst>
                              <p:par>
                                <p:cTn id="76" presetID="22" presetClass="exit" presetSubtype="4" fill="hold" grpId="1" nodeType="clickEffect">
                                  <p:stCondLst>
                                    <p:cond delay="0"/>
                                  </p:stCondLst>
                                  <p:childTnLst>
                                    <p:animEffect transition="out" filter="wipe(down)">
                                      <p:cBhvr>
                                        <p:cTn id="77" dur="500"/>
                                        <p:tgtEl>
                                          <p:spTgt spid="29"/>
                                        </p:tgtEl>
                                      </p:cBhvr>
                                    </p:animEffect>
                                    <p:set>
                                      <p:cBhvr>
                                        <p:cTn id="78" dur="1" fill="hold">
                                          <p:stCondLst>
                                            <p:cond delay="499"/>
                                          </p:stCondLst>
                                        </p:cTn>
                                        <p:tgtEl>
                                          <p:spTgt spid="29"/>
                                        </p:tgtEl>
                                        <p:attrNameLst>
                                          <p:attrName>style.visibility</p:attrName>
                                        </p:attrNameLst>
                                      </p:cBhvr>
                                      <p:to>
                                        <p:strVal val="hidden"/>
                                      </p:to>
                                    </p:set>
                                  </p:childTnLst>
                                </p:cTn>
                              </p:par>
                              <p:par>
                                <p:cTn id="79" presetID="22" presetClass="exit" presetSubtype="4" fill="hold" nodeType="withEffect">
                                  <p:stCondLst>
                                    <p:cond delay="0"/>
                                  </p:stCondLst>
                                  <p:childTnLst>
                                    <p:animEffect transition="out" filter="wipe(down)">
                                      <p:cBhvr>
                                        <p:cTn id="80" dur="500"/>
                                        <p:tgtEl>
                                          <p:spTgt spid="33"/>
                                        </p:tgtEl>
                                      </p:cBhvr>
                                    </p:animEffect>
                                    <p:set>
                                      <p:cBhvr>
                                        <p:cTn id="81" dur="1" fill="hold">
                                          <p:stCondLst>
                                            <p:cond delay="499"/>
                                          </p:stCondLst>
                                        </p:cTn>
                                        <p:tgtEl>
                                          <p:spTgt spid="3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2"/>
      <p:bldP spid="32" grpId="3"/>
      <p:bldP spid="35" grpId="3"/>
      <p:bldP spid="38" grpId="2" animBg="1"/>
      <p:bldP spid="38" grpId="3" animBg="1"/>
      <p:bldP spid="22" grpId="0"/>
      <p:bldP spid="28" grpId="0" animBg="1"/>
      <p:bldP spid="29" grpId="0"/>
      <p:bldP spid="29" grpId="1"/>
      <p:bldP spid="34" grpId="0"/>
      <p:bldP spid="34" grpId="1"/>
      <p:bldP spid="39" grpId="0" animBg="1"/>
      <p:bldP spid="39" grpId="1" animBg="1"/>
      <p:bldP spid="24" grpId="0" animBg="1"/>
      <p:bldP spid="24" grpId="1" animBg="1"/>
      <p:bldP spid="24" grpId="2" animBg="1"/>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エッセンシャル">
  <a:themeElements>
    <a:clrScheme name="青">
      <a:dk1>
        <a:sysClr val="windowText" lastClr="000000"/>
      </a:dk1>
      <a:lt1>
        <a:sysClr val="window" lastClr="FFFFFF"/>
      </a:lt1>
      <a:dk2>
        <a:srgbClr val="17406D"/>
      </a:dk2>
      <a:lt2>
        <a:srgbClr val="DBEF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エッセンシャル">
      <a:majorFont>
        <a:latin typeface="Arial Black"/>
        <a:ea typeface=""/>
        <a:cs typeface=""/>
        <a:font script="Jpan" typeface="ＭＳ Ｐゴシック"/>
        <a:font script="Hang" typeface="HY견고딕"/>
        <a:font script="Hans" typeface="微软雅黑"/>
        <a:font script="Hant" typeface="微軟正黑體"/>
        <a:font script="Arab" typeface="Tahoma"/>
        <a:font script="Hebr" typeface="Tahoma"/>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エッセンシャル">
      <a:fillStyleLst>
        <a:solidFill>
          <a:schemeClr val="phClr"/>
        </a:solidFill>
        <a:gradFill rotWithShape="1">
          <a:gsLst>
            <a:gs pos="0">
              <a:schemeClr val="phClr">
                <a:tint val="60000"/>
                <a:satMod val="250000"/>
              </a:schemeClr>
            </a:gs>
            <a:gs pos="35000">
              <a:schemeClr val="phClr">
                <a:tint val="47000"/>
                <a:satMod val="275000"/>
              </a:schemeClr>
            </a:gs>
            <a:gs pos="100000">
              <a:schemeClr val="phClr">
                <a:tint val="25000"/>
                <a:satMod val="300000"/>
              </a:schemeClr>
            </a:gs>
          </a:gsLst>
          <a:lin ang="16200000" scaled="1"/>
        </a:gradFill>
        <a:solidFill>
          <a:schemeClr val="phClr">
            <a:satMod val="110000"/>
          </a:schemeClr>
        </a:solidFill>
      </a:fillStyleLst>
      <a:lnStyleLst>
        <a:ln w="12700" cap="flat" cmpd="sng" algn="ctr">
          <a:solidFill>
            <a:schemeClr val="phClr">
              <a:shade val="95000"/>
              <a:satMod val="105000"/>
            </a:schemeClr>
          </a:solidFill>
          <a:prstDash val="solid"/>
        </a:ln>
        <a:ln w="28575" cap="flat" cmpd="sng" algn="ctr">
          <a:solidFill>
            <a:schemeClr val="phClr"/>
          </a:solidFill>
          <a:prstDash val="solid"/>
        </a:ln>
        <a:ln w="41275" cap="flat" cmpd="sng" algn="ctr">
          <a:solidFill>
            <a:schemeClr val="phClr"/>
          </a:solidFill>
          <a:prstDash val="solid"/>
        </a:ln>
      </a:lnStyleLst>
      <a:effectStyleLst>
        <a:effectStyle>
          <a:effectLst/>
        </a:effectStyle>
        <a:effectStyle>
          <a:effectLst>
            <a:outerShdw blurRad="39999" dist="23000" algn="bl" rotWithShape="0">
              <a:srgbClr val="000000">
                <a:alpha val="40000"/>
              </a:srgbClr>
            </a:outerShdw>
          </a:effectLst>
        </a:effectStyle>
        <a:effectStyle>
          <a:effectLst>
            <a:outerShdw blurRad="38100" dist="19050" algn="bl" rotWithShape="0">
              <a:srgbClr val="000000">
                <a:alpha val="60000"/>
              </a:srgbClr>
            </a:outerShdw>
          </a:effectLst>
          <a:scene3d>
            <a:camera prst="orthographicFront">
              <a:rot lat="0" lon="0" rev="0"/>
            </a:camera>
            <a:lightRig rig="balanced" dir="l"/>
          </a:scene3d>
          <a:sp3d prstMaterial="plastic">
            <a:bevelT w="38100" h="31750"/>
          </a:sp3d>
        </a:effectStyle>
      </a:effectStyleLst>
      <a:bgFillStyleLst>
        <a:solidFill>
          <a:schemeClr val="phClr"/>
        </a:solidFill>
        <a:blipFill rotWithShape="1">
          <a:blip xmlns:r="http://schemas.openxmlformats.org/officeDocument/2006/relationships" r:embed="rId1">
            <a:duotone>
              <a:schemeClr val="phClr">
                <a:tint val="96000"/>
              </a:schemeClr>
              <a:schemeClr val="phClr">
                <a:shade val="94000"/>
              </a:schemeClr>
            </a:duotone>
          </a:blip>
          <a:tile tx="0" ty="0" sx="100000" sy="100000" flip="none" algn="tl"/>
        </a:blipFill>
        <a:gradFill rotWithShape="1">
          <a:gsLst>
            <a:gs pos="0">
              <a:schemeClr val="phClr">
                <a:tint val="84000"/>
                <a:satMod val="110000"/>
              </a:schemeClr>
            </a:gs>
            <a:gs pos="44000">
              <a:schemeClr val="phClr">
                <a:tint val="93000"/>
                <a:satMod val="115000"/>
              </a:schemeClr>
            </a:gs>
            <a:gs pos="100000">
              <a:schemeClr val="phClr">
                <a:tint val="100000"/>
                <a:shade val="59000"/>
                <a:satMod val="120000"/>
              </a:schemeClr>
            </a:gs>
          </a:gsLst>
          <a:path path="circle">
            <a:fillToRect l="40000" t="60000" r="60000" b="40000"/>
          </a:path>
        </a:gradFill>
      </a:bgFillStyleLst>
    </a:fmtScheme>
  </a:themeElements>
  <a:objectDefaults>
    <a:lnDef>
      <a:spPr>
        <a:ln w="28575" cmpd="sng">
          <a:solidFill>
            <a:schemeClr val="tx1"/>
          </a:solidFill>
          <a:tailEnd type="arrow"/>
        </a:ln>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ホワイ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ホワイ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エッセンシャル.thmx</Template>
  <TotalTime>150840</TotalTime>
  <Words>7710</Words>
  <Application>Microsoft Macintosh PowerPoint</Application>
  <PresentationFormat>On-screen Show (4:3)</PresentationFormat>
  <Paragraphs>912</Paragraphs>
  <Slides>33</Slides>
  <Notes>28</Notes>
  <HiddenSlides>10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33</vt:i4>
      </vt:variant>
    </vt:vector>
  </HeadingPairs>
  <TitlesOfParts>
    <vt:vector size="40" baseType="lpstr">
      <vt:lpstr>MS UI Gothic</vt:lpstr>
      <vt:lpstr>游ゴシック</vt:lpstr>
      <vt:lpstr>Arial</vt:lpstr>
      <vt:lpstr>Arial Black</vt:lpstr>
      <vt:lpstr>Calibri</vt:lpstr>
      <vt:lpstr>Tahoma</vt:lpstr>
      <vt:lpstr>エッセンシャル</vt:lpstr>
      <vt:lpstr>GPUDirect RDMAを用いた 高信頼かつ柔軟な障害検知機構</vt:lpstr>
      <vt:lpstr>システム障害</vt:lpstr>
      <vt:lpstr>従来の障害検知手法</vt:lpstr>
      <vt:lpstr>GPUSentinel [Ozaki+, APSys'19]</vt:lpstr>
      <vt:lpstr>GPUSentinelにおける障害検知</vt:lpstr>
      <vt:lpstr>詳細な検知情報の通知における問題</vt:lpstr>
      <vt:lpstr>提案：GRASS</vt:lpstr>
      <vt:lpstr>GPUDirect RDMA</vt:lpstr>
      <vt:lpstr>障害情報の要求</vt:lpstr>
      <vt:lpstr>障害情報の取得</vt:lpstr>
      <vt:lpstr>通信の整合性の保証</vt:lpstr>
      <vt:lpstr>障害検知のタイミング</vt:lpstr>
      <vt:lpstr>障害検知の分担</vt:lpstr>
      <vt:lpstr>OS監視システムの障害の検知</vt:lpstr>
      <vt:lpstr>実験</vt:lpstr>
      <vt:lpstr>開発したOS監視システム</vt:lpstr>
      <vt:lpstr>OSカーネルの障害検知</vt:lpstr>
      <vt:lpstr>従来の障害検知手法との比較</vt:lpstr>
      <vt:lpstr>障害の原因の取得性能</vt:lpstr>
      <vt:lpstr>OS監視システムの障害の検知</vt:lpstr>
      <vt:lpstr>関連研究</vt:lpstr>
      <vt:lpstr>まとめ</vt:lpstr>
      <vt:lpstr>PowerPoint Presentation</vt:lpstr>
      <vt:lpstr>GPU上で動作するOS監視システム</vt:lpstr>
      <vt:lpstr>GPUからメインメモリへのアクセス</vt:lpstr>
      <vt:lpstr>実験に用いたOS監視システム</vt:lpstr>
      <vt:lpstr>プロセス情報の取得時間</vt:lpstr>
      <vt:lpstr>プロセスレベルの障害の検知</vt:lpstr>
      <vt:lpstr>プロセスレベルの障害の検知時間(1)</vt:lpstr>
      <vt:lpstr>プロセスレベルの障害の検知時間(2)</vt:lpstr>
      <vt:lpstr>CRCを用いた整合性保証による影響(1)</vt:lpstr>
      <vt:lpstr>CRCを用いた整合性保証による影響(2)</vt:lpstr>
      <vt:lpstr>GPUメモリを用いたことによる影響</vt:lpstr>
    </vt:vector>
  </TitlesOfParts>
  <Company>Kyushu Institute of Technology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クラウドにおける 仮想マシン・セキュリティ</dc:title>
  <dc:creator>Kourai Kenichi</dc:creator>
  <cp:lastModifiedBy>Microsoft Office User</cp:lastModifiedBy>
  <cp:revision>2319</cp:revision>
  <cp:lastPrinted>2020-02-10T06:04:56Z</cp:lastPrinted>
  <dcterms:created xsi:type="dcterms:W3CDTF">2014-07-04T01:06:17Z</dcterms:created>
  <dcterms:modified xsi:type="dcterms:W3CDTF">2020-05-12T09:34:54Z</dcterms:modified>
</cp:coreProperties>
</file>