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8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9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20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72" r:id="rId4"/>
    <p:sldId id="258" r:id="rId5"/>
    <p:sldId id="259" r:id="rId6"/>
    <p:sldId id="260" r:id="rId7"/>
    <p:sldId id="261" r:id="rId8"/>
    <p:sldId id="262" r:id="rId9"/>
    <p:sldId id="264" r:id="rId10"/>
    <p:sldId id="263" r:id="rId11"/>
    <p:sldId id="273" r:id="rId12"/>
    <p:sldId id="274" r:id="rId13"/>
    <p:sldId id="275" r:id="rId14"/>
    <p:sldId id="276" r:id="rId15"/>
    <p:sldId id="278" r:id="rId16"/>
    <p:sldId id="265" r:id="rId17"/>
    <p:sldId id="271" r:id="rId18"/>
    <p:sldId id="269" r:id="rId19"/>
    <p:sldId id="277" r:id="rId20"/>
    <p:sldId id="267" r:id="rId21"/>
    <p:sldId id="270" r:id="rId22"/>
    <p:sldId id="268" r:id="rId23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370"/>
    <p:restoredTop sz="68667"/>
  </p:normalViewPr>
  <p:slideViewPr>
    <p:cSldViewPr snapToGrid="0" snapToObjects="1">
      <p:cViewPr varScale="1">
        <p:scale>
          <a:sx n="87" d="100"/>
          <a:sy n="87" d="100"/>
        </p:scale>
        <p:origin x="344" y="2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99" d="100"/>
          <a:sy n="99" d="100"/>
        </p:scale>
        <p:origin x="3288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traditional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137.9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0F-0E48-AD21-1A5AE9208DD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merge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0F-0E48-AD21-1A5AE9208D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93497328"/>
        <c:axId val="1893375440"/>
      </c:barChart>
      <c:catAx>
        <c:axId val="1893497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893375440"/>
        <c:crosses val="autoZero"/>
        <c:auto val="1"/>
        <c:lblAlgn val="ctr"/>
        <c:lblOffset val="100"/>
        <c:noMultiLvlLbl val="0"/>
      </c:catAx>
      <c:valAx>
        <c:axId val="1893375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893497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1507745325723626"/>
          <c:y val="0.19559505574359529"/>
          <c:w val="0.23444786429384595"/>
          <c:h val="0.24113314356797599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traditional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0F-0E48-AD21-1A5AE9208DD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merge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0F-0E48-AD21-1A5AE9208D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93497328"/>
        <c:axId val="1893375440"/>
      </c:barChart>
      <c:catAx>
        <c:axId val="1893497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893375440"/>
        <c:crosses val="autoZero"/>
        <c:auto val="1"/>
        <c:lblAlgn val="ctr"/>
        <c:lblOffset val="100"/>
        <c:noMultiLvlLbl val="0"/>
      </c:catAx>
      <c:valAx>
        <c:axId val="1893375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paged-in size (GB)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893497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584066184775818"/>
          <c:y val="0.16573686983311736"/>
          <c:w val="0.24138239843348069"/>
          <c:h val="0.24113314356797599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traditional (1 host)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22.7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D3-0B45-BD1E-79BC8FEEB7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subst (2 hosts)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11.3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D3-0B45-BD1E-79BC8FEEB7B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subst (3 hosts)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7.94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D3-0B45-BD1E-79BC8FEEB7B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subst (4 hosts)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A9D3-0B45-BD1E-79BC8FEEB7B5}"/>
              </c:ext>
            </c:extLst>
          </c:dPt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6.13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9D3-0B45-BD1E-79BC8FEEB7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93497328"/>
        <c:axId val="1893375440"/>
      </c:barChart>
      <c:catAx>
        <c:axId val="1893497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893375440"/>
        <c:crosses val="autoZero"/>
        <c:auto val="1"/>
        <c:lblAlgn val="ctr"/>
        <c:lblOffset val="100"/>
        <c:noMultiLvlLbl val="0"/>
      </c:catAx>
      <c:valAx>
        <c:axId val="1893375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migration 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893497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9303411836483455"/>
          <c:y val="8.7955403894619172E-2"/>
          <c:w val="0.37742198574849256"/>
          <c:h val="0.41472732787716265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traditional (1 host)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fixedVal"/>
            <c:noEndCap val="0"/>
            <c:val val="5"/>
            <c:spPr>
              <a:noFill/>
              <a:ln w="1905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389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D3-0B45-BD1E-79BC8FEEB7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subst (2 hosts)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Sheet1!$C$3</c:f>
                <c:numCache>
                  <c:formatCode>General</c:formatCode>
                  <c:ptCount val="1"/>
                  <c:pt idx="0">
                    <c:v>14</c:v>
                  </c:pt>
                </c:numCache>
              </c:numRef>
            </c:plus>
            <c:minus>
              <c:numRef>
                <c:f>Sheet1!$C$3</c:f>
                <c:numCache>
                  <c:formatCode>General</c:formatCode>
                  <c:ptCount val="1"/>
                  <c:pt idx="0">
                    <c:v>14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251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D3-0B45-BD1E-79BC8FEEB7B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subst (3 hosts)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Sheet1!$D$3</c:f>
                <c:numCache>
                  <c:formatCode>General</c:formatCode>
                  <c:ptCount val="1"/>
                  <c:pt idx="0">
                    <c:v>1</c:v>
                  </c:pt>
                </c:numCache>
              </c:numRef>
            </c:plus>
            <c:minus>
              <c:numRef>
                <c:f>Sheet1!$D$3</c:f>
                <c:numCache>
                  <c:formatCode>General</c:formatCode>
                  <c:ptCount val="1"/>
                  <c:pt idx="0">
                    <c:v>1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D3-0B45-BD1E-79BC8FEEB7B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subst (4 hosts)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A9D3-0B45-BD1E-79BC8FEEB7B5}"/>
              </c:ext>
            </c:extLst>
          </c:dPt>
          <c:errBars>
            <c:errBarType val="both"/>
            <c:errValType val="cust"/>
            <c:noEndCap val="0"/>
            <c:plus>
              <c:numRef>
                <c:f>Sheet1!$E$3</c:f>
                <c:numCache>
                  <c:formatCode>General</c:formatCode>
                  <c:ptCount val="1"/>
                  <c:pt idx="0">
                    <c:v>4</c:v>
                  </c:pt>
                </c:numCache>
              </c:numRef>
            </c:plus>
            <c:minus>
              <c:numRef>
                <c:f>Sheet1!$E$3</c:f>
                <c:numCache>
                  <c:formatCode>General</c:formatCode>
                  <c:ptCount val="1"/>
                  <c:pt idx="0">
                    <c:v>4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9D3-0B45-BD1E-79BC8FEEB7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93497328"/>
        <c:axId val="1893375440"/>
      </c:barChart>
      <c:catAx>
        <c:axId val="1893497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893375440"/>
        <c:crosses val="autoZero"/>
        <c:auto val="1"/>
        <c:lblAlgn val="ctr"/>
        <c:lblOffset val="100"/>
        <c:noMultiLvlLbl val="0"/>
      </c:catAx>
      <c:valAx>
        <c:axId val="1893375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downtime (</a:t>
                </a:r>
                <a:r>
                  <a:rPr lang="en-US" dirty="0" err="1"/>
                  <a:t>ms</a:t>
                </a:r>
                <a:r>
                  <a:rPr lang="en-US" dirty="0"/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893497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9303411836483455"/>
          <c:y val="8.7955403894619172E-2"/>
          <c:w val="0.37742198574849256"/>
          <c:h val="0.41472732787716265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traditional (1 host)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22.7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21-B04D-AC62-124E768E6D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merge (2 hosts)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21-B04D-AC62-124E768E6D0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merge (3 hosts)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8.4600000000000009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21-B04D-AC62-124E768E6D0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merge (4 hosts)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7.84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421-B04D-AC62-124E768E6D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93497328"/>
        <c:axId val="1893375440"/>
      </c:barChart>
      <c:catAx>
        <c:axId val="1893497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893375440"/>
        <c:crosses val="autoZero"/>
        <c:auto val="1"/>
        <c:lblAlgn val="ctr"/>
        <c:lblOffset val="100"/>
        <c:noMultiLvlLbl val="0"/>
      </c:catAx>
      <c:valAx>
        <c:axId val="1893375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migration 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893497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8387797090399829"/>
          <c:y val="9.2968952318391126E-2"/>
          <c:w val="0.37742198574849256"/>
          <c:h val="0.41472732787716265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traditional (1 host)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Sheet1!$B$3</c:f>
                <c:numCache>
                  <c:formatCode>General</c:formatCode>
                  <c:ptCount val="1"/>
                  <c:pt idx="0">
                    <c:v>20</c:v>
                  </c:pt>
                </c:numCache>
              </c:numRef>
            </c:plus>
            <c:minus>
              <c:numRef>
                <c:f>Sheet1!$B$3</c:f>
                <c:numCache>
                  <c:formatCode>General</c:formatCode>
                  <c:ptCount val="1"/>
                  <c:pt idx="0">
                    <c:v>20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389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21-B04D-AC62-124E768E6D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merge (2 hosts)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Sheet1!$C$3</c:f>
                <c:numCache>
                  <c:formatCode>General</c:formatCode>
                  <c:ptCount val="1"/>
                  <c:pt idx="0">
                    <c:v>15</c:v>
                  </c:pt>
                </c:numCache>
              </c:numRef>
            </c:plus>
            <c:minus>
              <c:numRef>
                <c:f>Sheet1!$C$3</c:f>
                <c:numCache>
                  <c:formatCode>General</c:formatCode>
                  <c:ptCount val="1"/>
                  <c:pt idx="0">
                    <c:v>15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205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21-B04D-AC62-124E768E6D0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merge (3 hosts)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Sheet1!$D$3</c:f>
                <c:numCache>
                  <c:formatCode>General</c:formatCode>
                  <c:ptCount val="1"/>
                  <c:pt idx="0">
                    <c:v>1.4</c:v>
                  </c:pt>
                </c:numCache>
              </c:numRef>
            </c:plus>
            <c:minus>
              <c:numRef>
                <c:f>Sheet1!$D$3</c:f>
                <c:numCache>
                  <c:formatCode>General</c:formatCode>
                  <c:ptCount val="1"/>
                  <c:pt idx="0">
                    <c:v>1.4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21-B04D-AC62-124E768E6D0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merge (4 hosts)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Sheet1!$E$3</c:f>
                <c:numCache>
                  <c:formatCode>General</c:formatCode>
                  <c:ptCount val="1"/>
                  <c:pt idx="0">
                    <c:v>17</c:v>
                  </c:pt>
                </c:numCache>
              </c:numRef>
            </c:plus>
            <c:minus>
              <c:numRef>
                <c:f>Sheet1!$E$3</c:f>
                <c:numCache>
                  <c:formatCode>General</c:formatCode>
                  <c:ptCount val="1"/>
                  <c:pt idx="0">
                    <c:v>17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135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421-B04D-AC62-124E768E6D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93497328"/>
        <c:axId val="1893375440"/>
      </c:barChart>
      <c:catAx>
        <c:axId val="1893497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893375440"/>
        <c:crosses val="autoZero"/>
        <c:auto val="1"/>
        <c:lblAlgn val="ctr"/>
        <c:lblOffset val="100"/>
        <c:noMultiLvlLbl val="0"/>
      </c:catAx>
      <c:valAx>
        <c:axId val="1893375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downtime (</a:t>
                </a:r>
                <a:r>
                  <a:rPr lang="en-US" dirty="0" err="1"/>
                  <a:t>ms</a:t>
                </a:r>
                <a:r>
                  <a:rPr lang="en-US" dirty="0"/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893497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8387797090399829"/>
          <c:y val="9.2968952318391126E-2"/>
          <c:w val="0.37742198574849256"/>
          <c:h val="0.41472732787716265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traditional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Sheet1!$A$2:$A$41</c:f>
              <c:numCache>
                <c:formatCode>General</c:formatCode>
                <c:ptCount val="40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</c:numCache>
            </c:numRef>
          </c:xVal>
          <c:yVal>
            <c:numRef>
              <c:f>Sheet1!$B$2:$B$41</c:f>
              <c:numCache>
                <c:formatCode>General</c:formatCode>
                <c:ptCount val="40"/>
                <c:pt idx="0">
                  <c:v>11.085000000000001</c:v>
                </c:pt>
                <c:pt idx="1">
                  <c:v>12.666</c:v>
                </c:pt>
                <c:pt idx="2">
                  <c:v>12.194000000000001</c:v>
                </c:pt>
                <c:pt idx="3">
                  <c:v>13.068</c:v>
                </c:pt>
                <c:pt idx="4">
                  <c:v>12.721</c:v>
                </c:pt>
                <c:pt idx="5">
                  <c:v>12.484999999999999</c:v>
                </c:pt>
                <c:pt idx="6">
                  <c:v>12.462999999999999</c:v>
                </c:pt>
                <c:pt idx="7">
                  <c:v>12.327999999999999</c:v>
                </c:pt>
                <c:pt idx="8">
                  <c:v>12.824999999999999</c:v>
                </c:pt>
                <c:pt idx="9">
                  <c:v>12.548</c:v>
                </c:pt>
                <c:pt idx="10">
                  <c:v>12.811</c:v>
                </c:pt>
                <c:pt idx="11">
                  <c:v>13.071</c:v>
                </c:pt>
                <c:pt idx="12">
                  <c:v>12.602</c:v>
                </c:pt>
                <c:pt idx="13">
                  <c:v>12.621</c:v>
                </c:pt>
                <c:pt idx="14">
                  <c:v>13.125999999999999</c:v>
                </c:pt>
                <c:pt idx="15">
                  <c:v>12.804</c:v>
                </c:pt>
                <c:pt idx="16">
                  <c:v>13.28</c:v>
                </c:pt>
                <c:pt idx="17">
                  <c:v>12.987</c:v>
                </c:pt>
                <c:pt idx="18">
                  <c:v>12.888</c:v>
                </c:pt>
                <c:pt idx="19">
                  <c:v>13.542999999999999</c:v>
                </c:pt>
                <c:pt idx="20">
                  <c:v>13.48</c:v>
                </c:pt>
                <c:pt idx="21">
                  <c:v>12.721</c:v>
                </c:pt>
                <c:pt idx="22">
                  <c:v>12.942</c:v>
                </c:pt>
                <c:pt idx="23">
                  <c:v>13.063000000000001</c:v>
                </c:pt>
                <c:pt idx="24">
                  <c:v>12.544</c:v>
                </c:pt>
                <c:pt idx="25">
                  <c:v>12.476000000000001</c:v>
                </c:pt>
                <c:pt idx="26">
                  <c:v>13.085000000000001</c:v>
                </c:pt>
                <c:pt idx="27">
                  <c:v>13.012</c:v>
                </c:pt>
                <c:pt idx="28">
                  <c:v>13.505000000000001</c:v>
                </c:pt>
                <c:pt idx="29">
                  <c:v>13.266</c:v>
                </c:pt>
                <c:pt idx="30">
                  <c:v>12.58</c:v>
                </c:pt>
                <c:pt idx="31">
                  <c:v>13.041</c:v>
                </c:pt>
                <c:pt idx="32">
                  <c:v>12.58</c:v>
                </c:pt>
                <c:pt idx="33">
                  <c:v>13.041</c:v>
                </c:pt>
                <c:pt idx="34">
                  <c:v>13.744</c:v>
                </c:pt>
                <c:pt idx="35">
                  <c:v>13.260999999999999</c:v>
                </c:pt>
                <c:pt idx="36">
                  <c:v>13.145</c:v>
                </c:pt>
                <c:pt idx="37">
                  <c:v>13.247</c:v>
                </c:pt>
                <c:pt idx="38">
                  <c:v>12.701000000000001</c:v>
                </c:pt>
                <c:pt idx="39">
                  <c:v>13.401999999999999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64C-1942-BE36-138D7FFAFEDD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merge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Sheet1!$A$2:$A$41</c:f>
              <c:numCache>
                <c:formatCode>General</c:formatCode>
                <c:ptCount val="40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</c:numCache>
            </c:numRef>
          </c:xVal>
          <c:yVal>
            <c:numRef>
              <c:f>Sheet1!$D$2:$D$41</c:f>
              <c:numCache>
                <c:formatCode>General</c:formatCode>
                <c:ptCount val="40"/>
                <c:pt idx="0">
                  <c:v>11.885999999999999</c:v>
                </c:pt>
                <c:pt idx="1">
                  <c:v>12.882999999999999</c:v>
                </c:pt>
                <c:pt idx="2">
                  <c:v>11.885999999999999</c:v>
                </c:pt>
                <c:pt idx="3">
                  <c:v>12.423</c:v>
                </c:pt>
                <c:pt idx="4">
                  <c:v>12.117000000000001</c:v>
                </c:pt>
                <c:pt idx="5">
                  <c:v>12.515000000000001</c:v>
                </c:pt>
                <c:pt idx="6">
                  <c:v>12.058999999999999</c:v>
                </c:pt>
                <c:pt idx="7">
                  <c:v>12.08</c:v>
                </c:pt>
                <c:pt idx="8">
                  <c:v>12.621</c:v>
                </c:pt>
                <c:pt idx="9">
                  <c:v>13.116</c:v>
                </c:pt>
                <c:pt idx="10">
                  <c:v>12.920999999999999</c:v>
                </c:pt>
                <c:pt idx="11">
                  <c:v>12.686</c:v>
                </c:pt>
                <c:pt idx="12">
                  <c:v>13.218999999999999</c:v>
                </c:pt>
                <c:pt idx="13">
                  <c:v>12.773999999999999</c:v>
                </c:pt>
                <c:pt idx="14">
                  <c:v>12.627000000000001</c:v>
                </c:pt>
                <c:pt idx="15">
                  <c:v>13.287000000000001</c:v>
                </c:pt>
                <c:pt idx="16">
                  <c:v>12.657999999999999</c:v>
                </c:pt>
                <c:pt idx="17">
                  <c:v>12.981</c:v>
                </c:pt>
                <c:pt idx="18">
                  <c:v>12.613</c:v>
                </c:pt>
                <c:pt idx="19">
                  <c:v>12.603999999999999</c:v>
                </c:pt>
                <c:pt idx="20">
                  <c:v>12.827</c:v>
                </c:pt>
                <c:pt idx="21">
                  <c:v>12.926</c:v>
                </c:pt>
                <c:pt idx="22">
                  <c:v>13.683</c:v>
                </c:pt>
                <c:pt idx="23">
                  <c:v>12.926</c:v>
                </c:pt>
                <c:pt idx="24">
                  <c:v>13.16</c:v>
                </c:pt>
                <c:pt idx="25">
                  <c:v>12.586</c:v>
                </c:pt>
                <c:pt idx="26">
                  <c:v>12.657</c:v>
                </c:pt>
                <c:pt idx="27">
                  <c:v>12.861000000000001</c:v>
                </c:pt>
                <c:pt idx="28">
                  <c:v>12.5</c:v>
                </c:pt>
                <c:pt idx="29">
                  <c:v>12.952999999999999</c:v>
                </c:pt>
                <c:pt idx="30">
                  <c:v>12.8</c:v>
                </c:pt>
                <c:pt idx="31">
                  <c:v>13.115</c:v>
                </c:pt>
                <c:pt idx="32">
                  <c:v>13.324</c:v>
                </c:pt>
                <c:pt idx="33">
                  <c:v>12.648999999999999</c:v>
                </c:pt>
                <c:pt idx="34">
                  <c:v>12.113</c:v>
                </c:pt>
                <c:pt idx="35">
                  <c:v>13.068</c:v>
                </c:pt>
                <c:pt idx="36">
                  <c:v>13.13</c:v>
                </c:pt>
                <c:pt idx="37">
                  <c:v>13.494</c:v>
                </c:pt>
                <c:pt idx="38">
                  <c:v>13.234</c:v>
                </c:pt>
                <c:pt idx="39">
                  <c:v>12.406000000000001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D64C-1942-BE36-138D7FFAFEDD}"/>
            </c:ext>
          </c:extLst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split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Sheet1!$A$2:$A$41</c:f>
              <c:numCache>
                <c:formatCode>General</c:formatCode>
                <c:ptCount val="40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</c:numCache>
            </c:numRef>
          </c:xVal>
          <c:yVal>
            <c:numRef>
              <c:f>Sheet1!$C$2:$C$41</c:f>
              <c:numCache>
                <c:formatCode>General</c:formatCode>
                <c:ptCount val="40"/>
                <c:pt idx="0">
                  <c:v>2.9569999999999999</c:v>
                </c:pt>
                <c:pt idx="1">
                  <c:v>2.577</c:v>
                </c:pt>
                <c:pt idx="2">
                  <c:v>2.3439999999999999</c:v>
                </c:pt>
                <c:pt idx="3">
                  <c:v>2.4289999999999998</c:v>
                </c:pt>
                <c:pt idx="4">
                  <c:v>2.6520000000000001</c:v>
                </c:pt>
                <c:pt idx="5">
                  <c:v>2.452</c:v>
                </c:pt>
                <c:pt idx="6">
                  <c:v>2.4209999999999998</c:v>
                </c:pt>
                <c:pt idx="7">
                  <c:v>2.464</c:v>
                </c:pt>
                <c:pt idx="8">
                  <c:v>2.3330000000000002</c:v>
                </c:pt>
                <c:pt idx="9">
                  <c:v>2.61</c:v>
                </c:pt>
                <c:pt idx="10">
                  <c:v>2.5289999999999999</c:v>
                </c:pt>
                <c:pt idx="11">
                  <c:v>2.76</c:v>
                </c:pt>
                <c:pt idx="12">
                  <c:v>2.4300000000000002</c:v>
                </c:pt>
                <c:pt idx="13">
                  <c:v>2.371</c:v>
                </c:pt>
                <c:pt idx="14">
                  <c:v>2.9009999999999998</c:v>
                </c:pt>
                <c:pt idx="15">
                  <c:v>2.6480000000000001</c:v>
                </c:pt>
                <c:pt idx="16">
                  <c:v>2.6019999999999999</c:v>
                </c:pt>
                <c:pt idx="17">
                  <c:v>2.8820000000000001</c:v>
                </c:pt>
                <c:pt idx="18">
                  <c:v>2.7989999999999999</c:v>
                </c:pt>
                <c:pt idx="19">
                  <c:v>2.7120000000000002</c:v>
                </c:pt>
                <c:pt idx="20">
                  <c:v>2.9769999999999999</c:v>
                </c:pt>
                <c:pt idx="21">
                  <c:v>2.8769999999999998</c:v>
                </c:pt>
                <c:pt idx="22">
                  <c:v>3.2149999999999999</c:v>
                </c:pt>
                <c:pt idx="23">
                  <c:v>3.1509999999999998</c:v>
                </c:pt>
                <c:pt idx="24">
                  <c:v>2.8130000000000002</c:v>
                </c:pt>
                <c:pt idx="25">
                  <c:v>2.972</c:v>
                </c:pt>
                <c:pt idx="26">
                  <c:v>3.0459999999999998</c:v>
                </c:pt>
                <c:pt idx="27">
                  <c:v>3.081</c:v>
                </c:pt>
                <c:pt idx="28">
                  <c:v>3.2149999999999999</c:v>
                </c:pt>
                <c:pt idx="29">
                  <c:v>3.2</c:v>
                </c:pt>
                <c:pt idx="30">
                  <c:v>3.391</c:v>
                </c:pt>
                <c:pt idx="31">
                  <c:v>3.2389999999999999</c:v>
                </c:pt>
                <c:pt idx="32">
                  <c:v>3.3780000000000001</c:v>
                </c:pt>
                <c:pt idx="33">
                  <c:v>3.3860000000000001</c:v>
                </c:pt>
                <c:pt idx="34">
                  <c:v>3.1139999999999999</c:v>
                </c:pt>
                <c:pt idx="35">
                  <c:v>2.4430000000000001</c:v>
                </c:pt>
                <c:pt idx="36">
                  <c:v>2.7290000000000001</c:v>
                </c:pt>
                <c:pt idx="37">
                  <c:v>3.198</c:v>
                </c:pt>
                <c:pt idx="38">
                  <c:v>3.093</c:v>
                </c:pt>
                <c:pt idx="39">
                  <c:v>3.1019999999999999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D64C-1942-BE36-138D7FFAFE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43651904"/>
        <c:axId val="1843652288"/>
      </c:scatterChart>
      <c:valAx>
        <c:axId val="1843651904"/>
        <c:scaling>
          <c:orientation val="minMax"/>
          <c:max val="20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elapsed 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843652288"/>
        <c:crosses val="autoZero"/>
        <c:crossBetween val="midCat"/>
      </c:valAx>
      <c:valAx>
        <c:axId val="1843652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throughput (</a:t>
                </a:r>
                <a:r>
                  <a:rPr lang="en-US" sz="1600" dirty="0" err="1"/>
                  <a:t>kTPS</a:t>
                </a:r>
                <a:r>
                  <a:rPr lang="en-US" sz="1600" dirty="0"/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84365190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0863503807018777"/>
          <c:y val="0.28596634486440614"/>
          <c:w val="0.18880946069740573"/>
          <c:h val="0.28414369413213492"/>
        </c:manualLayout>
      </c:layout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56EED-7446-B449-95F5-54A40F559C28}" type="datetimeFigureOut">
              <a:rPr kumimoji="1" lang="ja-JP" altLang="en-US" smtClean="0"/>
              <a:t>2020/10/21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1FF87-A0FA-744E-99AC-2A2702910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4159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9D9B7-1707-9149-8299-9DC14D42B111}" type="datetimeFigureOut">
              <a:rPr kumimoji="1" lang="ja-JP" altLang="en-US" smtClean="0"/>
              <a:t>2020/10/21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1B9D0-55A2-ED4B-88D2-EABFA36E4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9617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I’m Kenichi Kourai from Kyushu Institute of Technology.</a:t>
            </a:r>
          </a:p>
          <a:p>
            <a:r>
              <a:rPr kumimoji="1" lang="en-US" altLang="ja-JP" dirty="0"/>
              <a:t>I’m </a:t>
            </a:r>
            <a:r>
              <a:rPr kumimoji="1" lang="en-US" altLang="ja-JP" dirty="0" err="1"/>
              <a:t>gonna</a:t>
            </a:r>
            <a:r>
              <a:rPr kumimoji="1" lang="en-US" altLang="ja-JP" dirty="0"/>
              <a:t> talk about Flexible and Efficient Partial Migration of Split-memory VMs.</a:t>
            </a:r>
          </a:p>
          <a:p>
            <a:r>
              <a:rPr kumimoji="1" lang="en-US" altLang="ja-JP" dirty="0"/>
              <a:t>This is joint work with my student.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590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Type 2 is merge migration.</a:t>
            </a:r>
          </a:p>
          <a:p>
            <a:r>
              <a:rPr lang="en-US" dirty="0"/>
              <a:t>Merge migration consolidates VM fragments in several hosts into one host.</a:t>
            </a:r>
          </a:p>
          <a:p>
            <a:r>
              <a:rPr lang="en-US" dirty="0"/>
              <a:t>When merge migration is applied to the main host and some of the sub-hosts, part of the memory existing in the source hosts is transferred to one new main host.</a:t>
            </a:r>
          </a:p>
          <a:p>
            <a:r>
              <a:rPr lang="en-US" dirty="0"/>
              <a:t>It can be merged into one of the source hosts.</a:t>
            </a:r>
          </a:p>
          <a:p>
            <a:r>
              <a:rPr lang="en-US" dirty="0"/>
              <a:t>This migration is useful for reducing remote paging caused by the split-memory VM.</a:t>
            </a:r>
          </a:p>
          <a:p>
            <a:endParaRPr lang="en-US" dirty="0"/>
          </a:p>
          <a:p>
            <a:r>
              <a:rPr lang="en-US" dirty="0"/>
              <a:t>When merge migration is applied only to some of the sub-hosts, part of the memory existing in the source sub-hosts is transferred to one new sub-host.</a:t>
            </a:r>
          </a:p>
          <a:p>
            <a:r>
              <a:rPr lang="en-US" dirty="0"/>
              <a:t>After this migration, a split-memory VM can use a higher-performance sub-host.</a:t>
            </a:r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9044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Conceptually, merge migration can be achieved by combining </a:t>
            </a:r>
            <a:r>
              <a:rPr lang="en-US" dirty="0" err="1"/>
              <a:t>subst</a:t>
            </a:r>
            <a:r>
              <a:rPr lang="en-US" dirty="0"/>
              <a:t> migration for the main host and all the sub-hosts.</a:t>
            </a:r>
          </a:p>
          <a:p>
            <a:r>
              <a:rPr lang="en-US" dirty="0"/>
              <a:t>However, merge migration is not such a simple combination.</a:t>
            </a:r>
          </a:p>
          <a:p>
            <a:r>
              <a:rPr lang="en-US" dirty="0"/>
              <a:t>It is not easy to efficiently and consistently perform merge migration.</a:t>
            </a:r>
          </a:p>
          <a:p>
            <a:endParaRPr lang="en-US" dirty="0"/>
          </a:p>
          <a:p>
            <a:r>
              <a:rPr lang="en-US" dirty="0"/>
              <a:t>For efficiency, merge migration performs multiple </a:t>
            </a:r>
            <a:r>
              <a:rPr lang="en-US" dirty="0" err="1"/>
              <a:t>subst</a:t>
            </a:r>
            <a:r>
              <a:rPr lang="en-US" dirty="0"/>
              <a:t> migration in parallel.</a:t>
            </a:r>
          </a:p>
          <a:p>
            <a:r>
              <a:rPr lang="en-US" dirty="0"/>
              <a:t>It enables parallel memory transfers by using multiple NICs at the destination host.</a:t>
            </a:r>
          </a:p>
          <a:p>
            <a:r>
              <a:rPr lang="en-US" dirty="0"/>
              <a:t>It uses policy-based routing to send packets in one network segment.</a:t>
            </a:r>
          </a:p>
          <a:p>
            <a:endParaRPr lang="en-US" dirty="0"/>
          </a:p>
          <a:p>
            <a:r>
              <a:rPr lang="en-US" dirty="0"/>
              <a:t>Unlike </a:t>
            </a:r>
            <a:r>
              <a:rPr lang="en-US" dirty="0" err="1"/>
              <a:t>subst</a:t>
            </a:r>
            <a:r>
              <a:rPr lang="en-US" dirty="0"/>
              <a:t> migration, one destination host has to handle data received from multiple source hosts.</a:t>
            </a:r>
          </a:p>
          <a:p>
            <a:r>
              <a:rPr lang="en-US" dirty="0"/>
              <a:t>The thread dedicated for each source host receives data and stores it in the memory of a VM at the destination host.</a:t>
            </a:r>
          </a:p>
          <a:p>
            <a:endParaRPr lang="en-US" dirty="0"/>
          </a:p>
          <a:p>
            <a:r>
              <a:rPr lang="en-US" dirty="0"/>
              <a:t>When the memory transfer is completed from one of the source hosts, merge migration finishes </a:t>
            </a:r>
            <a:r>
              <a:rPr lang="en-US" dirty="0" err="1"/>
              <a:t>subst</a:t>
            </a:r>
            <a:r>
              <a:rPr lang="en-US" dirty="0"/>
              <a:t> migration only for that host.</a:t>
            </a:r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4621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remote paging occurs during merge migration, it is performed with additional information on whether the memory should be transferred to the destination host or not.</a:t>
            </a:r>
          </a:p>
          <a:p>
            <a:r>
              <a:rPr lang="en-US" dirty="0"/>
              <a:t>It is necessary to pass such information between the source main host and sub-hosts because each source host independently transfers part of the memory.</a:t>
            </a:r>
          </a:p>
          <a:p>
            <a:r>
              <a:rPr lang="en-US" dirty="0"/>
              <a:t>Even if not yet transferred memory is paged in or paged out, it is guaranteed that the memory is transferred to the destination host.</a:t>
            </a:r>
          </a:p>
          <a:p>
            <a:r>
              <a:rPr lang="en-US" dirty="0"/>
              <a:t>If the memory has been transferred, it is not transferred again.</a:t>
            </a:r>
          </a:p>
          <a:p>
            <a:endParaRPr lang="en-US" dirty="0"/>
          </a:p>
          <a:p>
            <a:r>
              <a:rPr lang="en-US" dirty="0"/>
              <a:t>In contrast, merge migration does not invalidate the already transferred memory.</a:t>
            </a:r>
          </a:p>
          <a:p>
            <a:r>
              <a:rPr lang="en-US" dirty="0"/>
              <a:t>Since the entire memory is finally transferred to one destination host, the same memory region never exists in multiple hosts unlike </a:t>
            </a:r>
            <a:r>
              <a:rPr lang="en-US" dirty="0" err="1"/>
              <a:t>subst</a:t>
            </a:r>
            <a:r>
              <a:rPr lang="en-US" dirty="0"/>
              <a:t> migration.</a:t>
            </a:r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5148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Type 3 is split migration.</a:t>
            </a:r>
          </a:p>
          <a:p>
            <a:r>
              <a:rPr lang="en-US" dirty="0"/>
              <a:t>Split migration further divides a VM fragment in either the main host or a sub-host.</a:t>
            </a:r>
          </a:p>
          <a:p>
            <a:r>
              <a:rPr lang="en-US" dirty="0"/>
              <a:t>Then, it transfers the divided VM fragments to multiple hosts.</a:t>
            </a:r>
          </a:p>
          <a:p>
            <a:r>
              <a:rPr lang="en-US" dirty="0"/>
              <a:t>Previously proposed split migration is a special case of dividing a normal VM.</a:t>
            </a:r>
          </a:p>
          <a:p>
            <a:r>
              <a:rPr lang="en-US" dirty="0"/>
              <a:t>When split migration is applied to the main host like this, each VM fragment is transferred to a new host or kept in the source main host.</a:t>
            </a:r>
          </a:p>
          <a:p>
            <a:r>
              <a:rPr lang="en-US" dirty="0"/>
              <a:t>When this migration is applied to a sub-host, each VM fragment is transferred to a new host or kept in the source sub-host.</a:t>
            </a:r>
          </a:p>
          <a:p>
            <a:endParaRPr lang="en-US" dirty="0"/>
          </a:p>
          <a:p>
            <a:r>
              <a:rPr lang="en-US" dirty="0"/>
              <a:t>Split migration is used when a substitute host with sufficient free memory is not found on </a:t>
            </a:r>
            <a:r>
              <a:rPr lang="en-US" dirty="0" err="1"/>
              <a:t>subst</a:t>
            </a:r>
            <a:r>
              <a:rPr lang="en-US" dirty="0"/>
              <a:t> migration.</a:t>
            </a:r>
          </a:p>
          <a:p>
            <a:r>
              <a:rPr lang="en-US" dirty="0"/>
              <a:t>If a host used for a split-memory VM runs out of memory, split migration can transfer part of the VM fragment to other hosts.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1464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Type 4 is split/merge migration.</a:t>
            </a:r>
          </a:p>
          <a:p>
            <a:r>
              <a:rPr lang="en-US" dirty="0"/>
              <a:t>This migration performs split migration for a source host and merge migration for destination hosts together.</a:t>
            </a:r>
          </a:p>
          <a:p>
            <a:r>
              <a:rPr lang="en-US" dirty="0"/>
              <a:t>It divides a VM fragment in one host into multiple fragments.</a:t>
            </a:r>
          </a:p>
          <a:p>
            <a:r>
              <a:rPr lang="en-US" dirty="0"/>
              <a:t>Then, it merges some of the divided fragments into other existing hosts' fragments.</a:t>
            </a:r>
          </a:p>
          <a:p>
            <a:r>
              <a:rPr lang="en-US" dirty="0"/>
              <a:t>It transfers the other fragments to new hosts or keeps one fragment at the source host.</a:t>
            </a:r>
          </a:p>
          <a:p>
            <a:endParaRPr lang="en-US" dirty="0"/>
          </a:p>
          <a:p>
            <a:r>
              <a:rPr lang="en-US" dirty="0"/>
              <a:t>Split/merge migration can move only part of a VM fragment between the main host and a sub-host or between sub-hosts.</a:t>
            </a:r>
          </a:p>
          <a:p>
            <a:r>
              <a:rPr lang="en-US" dirty="0"/>
              <a:t>For example, this allows increasing the amount of VM's memory existing in the main host to reduce remote paging.</a:t>
            </a:r>
          </a:p>
          <a:p>
            <a:r>
              <a:rPr lang="en-US" dirty="0"/>
              <a:t>Note that remote paging is a kind of split/merge migration.</a:t>
            </a:r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9388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have developed a system named </a:t>
            </a:r>
            <a:r>
              <a:rPr lang="en-US" dirty="0" err="1"/>
              <a:t>IPmigrate</a:t>
            </a:r>
            <a:r>
              <a:rPr lang="en-US" dirty="0"/>
              <a:t> for partial migration.</a:t>
            </a:r>
          </a:p>
          <a:p>
            <a:r>
              <a:rPr lang="en-US" dirty="0"/>
              <a:t>Currently, </a:t>
            </a:r>
            <a:r>
              <a:rPr lang="en-US" dirty="0" err="1"/>
              <a:t>IPmigrate</a:t>
            </a:r>
            <a:r>
              <a:rPr lang="en-US" dirty="0"/>
              <a:t> supports </a:t>
            </a:r>
            <a:r>
              <a:rPr lang="en-US" dirty="0" err="1"/>
              <a:t>subst</a:t>
            </a:r>
            <a:r>
              <a:rPr lang="en-US" dirty="0"/>
              <a:t> migration and merge migration for all of the hosts running a split-memory VM.</a:t>
            </a:r>
          </a:p>
          <a:p>
            <a:r>
              <a:rPr lang="en-US" dirty="0"/>
              <a:t>We have implemented </a:t>
            </a:r>
            <a:r>
              <a:rPr lang="en-US" dirty="0" err="1"/>
              <a:t>IPmigrate</a:t>
            </a:r>
            <a:r>
              <a:rPr lang="en-US" dirty="0"/>
              <a:t> in KVM.</a:t>
            </a:r>
          </a:p>
          <a:p>
            <a:r>
              <a:rPr lang="en-US" dirty="0"/>
              <a:t>The main host runs QEMU-KVM for running a VM, while each sub-host runs a memory server maintaining part of the memory of a split-memory VM.</a:t>
            </a:r>
          </a:p>
          <a:p>
            <a:r>
              <a:rPr lang="en-US" dirty="0"/>
              <a:t>We modified the QEMU-KVM and the memory server.</a:t>
            </a:r>
          </a:p>
          <a:p>
            <a:endParaRPr lang="en-US" dirty="0"/>
          </a:p>
          <a:p>
            <a:r>
              <a:rPr lang="en-US" dirty="0"/>
              <a:t>To preserve the consistency of partial migration, they maintain three bitmaps: the transfer, retransfer, and invalidate bitmaps.</a:t>
            </a:r>
          </a:p>
          <a:p>
            <a:r>
              <a:rPr lang="en-US" dirty="0"/>
              <a:t>The transfer bitmap manages whether each memory region has been transferred or not.</a:t>
            </a:r>
          </a:p>
          <a:p>
            <a:r>
              <a:rPr lang="en-US" dirty="0"/>
              <a:t>The retransfer bitmap manages whether each memory region should be re-transferred or not.</a:t>
            </a:r>
          </a:p>
          <a:p>
            <a:r>
              <a:rPr lang="en-US" dirty="0"/>
              <a:t>The invalidate bitmap manages whether each transferred memory region should be removed or not at the destination host.</a:t>
            </a:r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9504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conducted several experiments for examining the performance of partial migration.</a:t>
            </a:r>
          </a:p>
          <a:p>
            <a:r>
              <a:rPr lang="en-US" dirty="0"/>
              <a:t>We compared the performance with that of traditional migration.</a:t>
            </a:r>
          </a:p>
          <a:p>
            <a:r>
              <a:rPr lang="en-US" dirty="0"/>
              <a:t>For a split-memory VM, we equally divided the memory into 2 to 4 hosts.</a:t>
            </a:r>
          </a:p>
          <a:p>
            <a:r>
              <a:rPr lang="en-US" dirty="0"/>
              <a:t>We used a not-so-large VM with 24 GB of memory, but this size of VM was sufficient to show the trend.</a:t>
            </a:r>
          </a:p>
          <a:p>
            <a:r>
              <a:rPr lang="en-US" dirty="0"/>
              <a:t>We used up to 5 hosts like this and connected them using 10 Gigabit Ethernet.</a:t>
            </a:r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3319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First, we examined the effectiveness of merge migration.</a:t>
            </a:r>
          </a:p>
          <a:p>
            <a:r>
              <a:rPr lang="en-US" dirty="0"/>
              <a:t>We ran a split-memory VM across 2 hosts and migrated it to one host using merge migration.</a:t>
            </a:r>
          </a:p>
          <a:p>
            <a:r>
              <a:rPr lang="en-US" dirty="0"/>
              <a:t>For comparison, we migrated the split-memory VM using traditional migration.</a:t>
            </a:r>
          </a:p>
          <a:p>
            <a:endParaRPr lang="en-US" dirty="0"/>
          </a:p>
          <a:p>
            <a:r>
              <a:rPr lang="en-US" dirty="0"/>
              <a:t>The left-hand side figure shows the migration time.</a:t>
            </a:r>
          </a:p>
          <a:p>
            <a:r>
              <a:rPr lang="en-US" dirty="0"/>
              <a:t>Merge migration was 12 times faster than applying traditional migration to a split-memory VM.</a:t>
            </a:r>
          </a:p>
          <a:p>
            <a:r>
              <a:rPr lang="en-US" dirty="0"/>
              <a:t>This performance improvement was due to dramatic reduction of remote paging, as shown in the right-hand side figure.</a:t>
            </a:r>
          </a:p>
          <a:p>
            <a:r>
              <a:rPr lang="en-US" dirty="0"/>
              <a:t>The paged-in memory size was reduced from 24 GB to 0.16 GB.</a:t>
            </a:r>
          </a:p>
          <a:p>
            <a:r>
              <a:rPr lang="en-US" dirty="0"/>
              <a:t>It should be noted that, in merge migration, all of the page-ins are caused by the internal activity of the VM.</a:t>
            </a:r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75522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Next, we measured the performance of </a:t>
            </a:r>
            <a:r>
              <a:rPr lang="en-US" dirty="0" err="1"/>
              <a:t>subst</a:t>
            </a:r>
            <a:r>
              <a:rPr lang="en-US" dirty="0"/>
              <a:t> migration.</a:t>
            </a:r>
          </a:p>
          <a:p>
            <a:r>
              <a:rPr lang="en-US" dirty="0"/>
              <a:t>We ran a split-memory VM across 2 to 4 hosts and performed </a:t>
            </a:r>
            <a:r>
              <a:rPr lang="en-US" dirty="0" err="1"/>
              <a:t>subst</a:t>
            </a:r>
            <a:r>
              <a:rPr lang="en-US" dirty="0"/>
              <a:t> migration for the main host.</a:t>
            </a:r>
          </a:p>
          <a:p>
            <a:r>
              <a:rPr lang="en-US" dirty="0"/>
              <a:t>For comparison, we migrated a normal VM using traditional migration.</a:t>
            </a:r>
          </a:p>
          <a:p>
            <a:endParaRPr lang="en-US" dirty="0"/>
          </a:p>
          <a:p>
            <a:r>
              <a:rPr lang="en-US" dirty="0"/>
              <a:t>The left-hand side figure shows the time of </a:t>
            </a:r>
            <a:r>
              <a:rPr lang="en-US" dirty="0" err="1"/>
              <a:t>subst</a:t>
            </a:r>
            <a:r>
              <a:rPr lang="en-US" dirty="0"/>
              <a:t> migration.</a:t>
            </a:r>
          </a:p>
          <a:p>
            <a:r>
              <a:rPr lang="en-US" dirty="0"/>
              <a:t>As the split-memory VM ran across more hosts, the migration time became shorter.</a:t>
            </a:r>
          </a:p>
          <a:p>
            <a:r>
              <a:rPr lang="en-US" dirty="0"/>
              <a:t>This is because the migration time was proportional to the amount of transferred memory.</a:t>
            </a:r>
          </a:p>
          <a:p>
            <a:r>
              <a:rPr lang="en-US" dirty="0"/>
              <a:t>In this experiment, only the memory existing in the main host was transferred.</a:t>
            </a:r>
          </a:p>
          <a:p>
            <a:endParaRPr lang="en-US" dirty="0"/>
          </a:p>
          <a:p>
            <a:r>
              <a:rPr lang="en-US" dirty="0"/>
              <a:t>The right-hand side figure shows the downtime.</a:t>
            </a:r>
          </a:p>
          <a:p>
            <a:r>
              <a:rPr lang="en-US" dirty="0"/>
              <a:t>The downtime in </a:t>
            </a:r>
            <a:r>
              <a:rPr lang="en-US" dirty="0" err="1"/>
              <a:t>subst</a:t>
            </a:r>
            <a:r>
              <a:rPr lang="en-US" dirty="0"/>
              <a:t> migration was reduced due to misprediction.</a:t>
            </a:r>
          </a:p>
          <a:p>
            <a:r>
              <a:rPr lang="en-US" dirty="0"/>
              <a:t>QEMU-KVM stops a VM when it predicts that the remaining memory will be transferred in 300 </a:t>
            </a:r>
            <a:r>
              <a:rPr lang="en-US" dirty="0" err="1"/>
              <a:t>ms.</a:t>
            </a:r>
            <a:endParaRPr lang="en-US" dirty="0"/>
          </a:p>
          <a:p>
            <a:r>
              <a:rPr lang="en-US" dirty="0"/>
              <a:t>In </a:t>
            </a:r>
            <a:r>
              <a:rPr lang="en-US" dirty="0" err="1"/>
              <a:t>subst</a:t>
            </a:r>
            <a:r>
              <a:rPr lang="en-US" dirty="0"/>
              <a:t> migration, this prediction could not be done correctly because some of the remaining memory existed in sub-hosts and was not actually transferred.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11655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Also, we measured the performance of merge migration.</a:t>
            </a:r>
          </a:p>
          <a:p>
            <a:r>
              <a:rPr lang="en-US" dirty="0"/>
              <a:t>We migrated a split-memory VM across 2 to 4 hosts to one new host.</a:t>
            </a:r>
          </a:p>
          <a:p>
            <a:r>
              <a:rPr lang="en-US" dirty="0"/>
              <a:t>For comparison, we migrated a normal VM using traditional migration.</a:t>
            </a:r>
          </a:p>
          <a:p>
            <a:endParaRPr lang="en-US" dirty="0"/>
          </a:p>
          <a:p>
            <a:r>
              <a:rPr lang="en-US" dirty="0"/>
              <a:t>The left-hand side figure shows the time of merge migration.</a:t>
            </a:r>
          </a:p>
          <a:p>
            <a:r>
              <a:rPr lang="en-US" dirty="0"/>
              <a:t>The migration time was inversely proportional to the number of hosts.</a:t>
            </a:r>
          </a:p>
          <a:p>
            <a:r>
              <a:rPr lang="en-US" dirty="0"/>
              <a:t>But that of a split-memory VM across 4 hosts was not the shortest.</a:t>
            </a:r>
          </a:p>
          <a:p>
            <a:r>
              <a:rPr lang="en-US" dirty="0"/>
              <a:t>This is due to the bandwidth limitation of PCI Express for NICs.</a:t>
            </a:r>
          </a:p>
          <a:p>
            <a:endParaRPr lang="en-US" dirty="0"/>
          </a:p>
          <a:p>
            <a:r>
              <a:rPr lang="en-US" dirty="0"/>
              <a:t>The right-hand side figure shows the downtime.</a:t>
            </a:r>
          </a:p>
          <a:p>
            <a:r>
              <a:rPr lang="en-US" dirty="0"/>
              <a:t>The downtime in merge migration was reduced in merge migration.</a:t>
            </a:r>
          </a:p>
          <a:p>
            <a:r>
              <a:rPr lang="en-US" dirty="0"/>
              <a:t>This trend was similar to that in </a:t>
            </a:r>
            <a:r>
              <a:rPr lang="en-US" dirty="0" err="1"/>
              <a:t>subst</a:t>
            </a:r>
            <a:r>
              <a:rPr lang="en-US" dirty="0"/>
              <a:t> migration.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0503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Infrastructure-as-a-Service clouds provide virtual machines to users.</a:t>
            </a:r>
          </a:p>
          <a:p>
            <a:r>
              <a:rPr lang="en-US" dirty="0"/>
              <a:t>Users can construct their systems in provided VMs as needed.</a:t>
            </a:r>
          </a:p>
          <a:p>
            <a:r>
              <a:rPr lang="en-US" dirty="0"/>
              <a:t>There are various sizes of clouds: large-scale public clouds to small-scale private clouds.</a:t>
            </a:r>
          </a:p>
          <a:p>
            <a:endParaRPr lang="en-US" dirty="0"/>
          </a:p>
          <a:p>
            <a:r>
              <a:rPr lang="en-US" dirty="0"/>
              <a:t>Recently, VMs with a large amount of memory are being widely used.</a:t>
            </a:r>
          </a:p>
          <a:p>
            <a:r>
              <a:rPr lang="en-US" dirty="0"/>
              <a:t>For example, Amazon EC2 provides High Memory instances with 24 TB of memory.</a:t>
            </a:r>
          </a:p>
          <a:p>
            <a:r>
              <a:rPr lang="en-US" dirty="0"/>
              <a:t>This is an extreme example, but clouds usually provide VMs with several hundred GB of memory.</a:t>
            </a:r>
          </a:p>
          <a:p>
            <a:r>
              <a:rPr lang="en-US" dirty="0"/>
              <a:t>Using such large-memory VMs enables fast in-memory databases and efficient big data analysis.</a:t>
            </a:r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7443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examine the performance of a VM after merge migration, we ran </a:t>
            </a:r>
            <a:r>
              <a:rPr lang="en-US" dirty="0" err="1"/>
              <a:t>memcached</a:t>
            </a:r>
            <a:r>
              <a:rPr lang="en-US" dirty="0"/>
              <a:t> in a split-memory VM and measured its throughput after the migration.</a:t>
            </a:r>
          </a:p>
          <a:p>
            <a:r>
              <a:rPr lang="en-US" dirty="0"/>
              <a:t>For comparison, we also measured that after traditional migration and split migration.</a:t>
            </a:r>
          </a:p>
          <a:p>
            <a:endParaRPr lang="en-US" dirty="0"/>
          </a:p>
          <a:p>
            <a:r>
              <a:rPr lang="en-US" dirty="0"/>
              <a:t>This figure shows the changes in throughput after VM migration.</a:t>
            </a:r>
          </a:p>
          <a:p>
            <a:r>
              <a:rPr lang="en-US" dirty="0"/>
              <a:t>It is shown that split migration caused large performance degradation.</a:t>
            </a:r>
          </a:p>
          <a:p>
            <a:r>
              <a:rPr lang="en-US" dirty="0"/>
              <a:t>This is because the size of working-set memory exceeded the memory size of the main host.</a:t>
            </a:r>
          </a:p>
          <a:p>
            <a:r>
              <a:rPr lang="en-US" dirty="0"/>
              <a:t>On the other hand, the throughput after merge migration was almost the same as that after traditional migration.</a:t>
            </a:r>
          </a:p>
          <a:p>
            <a:r>
              <a:rPr lang="en-US" dirty="0"/>
              <a:t>This means that merge migration could resolve the performance issue successfully by migrating a VM to one host.</a:t>
            </a:r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3329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MemX</a:t>
            </a:r>
            <a:r>
              <a:rPr lang="en-US" dirty="0"/>
              <a:t> enables a VM to use the memory in other hosts as external memory.</a:t>
            </a:r>
          </a:p>
          <a:p>
            <a:r>
              <a:rPr lang="en-US" dirty="0"/>
              <a:t>Like </a:t>
            </a:r>
            <a:r>
              <a:rPr lang="en-US" dirty="0" err="1"/>
              <a:t>subst</a:t>
            </a:r>
            <a:r>
              <a:rPr lang="en-US" dirty="0"/>
              <a:t> migration, it can migrate only a VM or transfer the external memory to another host.</a:t>
            </a:r>
          </a:p>
          <a:p>
            <a:r>
              <a:rPr lang="en-US" dirty="0"/>
              <a:t>However, it does not consider remote paging during the migration.</a:t>
            </a:r>
          </a:p>
          <a:p>
            <a:endParaRPr lang="en-US" dirty="0"/>
          </a:p>
          <a:p>
            <a:r>
              <a:rPr lang="en-US" dirty="0"/>
              <a:t>Scatter-Gather migration transfers VM's memory to multiple intermediate hosts and then transfers it to one destination host.</a:t>
            </a:r>
          </a:p>
          <a:p>
            <a:r>
              <a:rPr lang="en-US" dirty="0"/>
              <a:t>The first half is similar to split migration, while the latter is to merge migration.</a:t>
            </a:r>
          </a:p>
          <a:p>
            <a:r>
              <a:rPr lang="en-US" dirty="0"/>
              <a:t>Unlike merge migration, this migration does not need to consider remote paging during the migration.</a:t>
            </a:r>
          </a:p>
          <a:p>
            <a:endParaRPr lang="en-US" dirty="0"/>
          </a:p>
          <a:p>
            <a:r>
              <a:rPr lang="en-US" dirty="0"/>
              <a:t>Jettison performs partial migration of desktop VMs to reduce power consumption.</a:t>
            </a:r>
          </a:p>
          <a:p>
            <a:r>
              <a:rPr lang="en-US" dirty="0"/>
              <a:t>It transfers only part of a desktop VM to the server.</a:t>
            </a:r>
          </a:p>
          <a:p>
            <a:r>
              <a:rPr lang="en-US" dirty="0"/>
              <a:t>When the desktop VM becomes active, partial migration is performed from the server.</a:t>
            </a:r>
          </a:p>
          <a:p>
            <a:r>
              <a:rPr lang="en-US" dirty="0"/>
              <a:t>The former is one type of split migration, while the latter is one type of merge migration.</a:t>
            </a:r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56464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conclusion, we proposed flexible and efficient partial migration of split-memory VMs.</a:t>
            </a:r>
          </a:p>
          <a:p>
            <a:r>
              <a:rPr lang="en-US" dirty="0" err="1"/>
              <a:t>Subst</a:t>
            </a:r>
            <a:r>
              <a:rPr lang="en-US" dirty="0"/>
              <a:t> migration substitutes one of the hosts running a split-memory VM.</a:t>
            </a:r>
          </a:p>
          <a:p>
            <a:r>
              <a:rPr lang="en-US" dirty="0"/>
              <a:t>Merge migration consolidates VM fragments in multiple hosts into one host.</a:t>
            </a:r>
          </a:p>
          <a:p>
            <a:r>
              <a:rPr lang="en-US" dirty="0"/>
              <a:t>Even if a split-memory VM causes remote paging during partial migration, the consistency is preserved by memory re-transfers and invalidation.</a:t>
            </a:r>
          </a:p>
          <a:p>
            <a:r>
              <a:rPr lang="en-US" dirty="0"/>
              <a:t>From our experiments, we showed the efficiency of partial migration.</a:t>
            </a:r>
          </a:p>
          <a:p>
            <a:endParaRPr lang="en-US" dirty="0"/>
          </a:p>
          <a:p>
            <a:r>
              <a:rPr lang="en-US" dirty="0"/>
              <a:t>One of our future work is to conduct experiments with larger-memory VMs.</a:t>
            </a:r>
          </a:p>
          <a:p>
            <a:r>
              <a:rPr lang="en-US" dirty="0"/>
              <a:t>We are planning to measure migration performance using hosts with several hundred GB of memory.</a:t>
            </a:r>
          </a:p>
          <a:p>
            <a:endParaRPr lang="en-US" dirty="0"/>
          </a:p>
          <a:p>
            <a:r>
              <a:rPr lang="en-US" dirty="0"/>
              <a:t>Another direction is to implement various types of partial migration, for example, split/merge migration.</a:t>
            </a:r>
          </a:p>
          <a:p>
            <a:r>
              <a:rPr lang="en-US" dirty="0"/>
              <a:t>We believe that all types of partial migration can be implemented by extending our implementation.</a:t>
            </a:r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321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advantage of using VMs is service continuity by VM migration.</a:t>
            </a:r>
          </a:p>
          <a:p>
            <a:r>
              <a:rPr lang="en-US" dirty="0"/>
              <a:t>VM migration moves a VM running in one host to another host without stopping it.</a:t>
            </a:r>
          </a:p>
          <a:p>
            <a:r>
              <a:rPr lang="en-US" dirty="0"/>
              <a:t>It is used on host maintenance, load balancing, and power saving.</a:t>
            </a:r>
          </a:p>
          <a:p>
            <a:r>
              <a:rPr lang="en-US" dirty="0"/>
              <a:t>VM migration transfers all the memory of a VM from the source to destination host.</a:t>
            </a:r>
          </a:p>
          <a:p>
            <a:r>
              <a:rPr lang="en-US" dirty="0"/>
              <a:t>So, it requires a destination host with sufficient free memory.</a:t>
            </a:r>
          </a:p>
          <a:p>
            <a:r>
              <a:rPr lang="en-US" dirty="0"/>
              <a:t>As a result, it becomes more difficult to migrate larger-memory VMs.</a:t>
            </a:r>
          </a:p>
          <a:p>
            <a:endParaRPr lang="en-US" dirty="0"/>
          </a:p>
          <a:p>
            <a:r>
              <a:rPr lang="en-US" dirty="0"/>
              <a:t>Since large hosts are expensive, private clouds may not be able to prepare such hosts for occasional VM migration.</a:t>
            </a:r>
          </a:p>
          <a:p>
            <a:r>
              <a:rPr lang="en-US" dirty="0"/>
              <a:t>Even in public clouds, it would be neither cost-effective nor flexible to always preserve many large hosts.</a:t>
            </a:r>
          </a:p>
          <a:p>
            <a:r>
              <a:rPr lang="en-US" dirty="0"/>
              <a:t>If there is no appropriate host, a VM cannot be migrated.</a:t>
            </a:r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512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address this issue, split migration has been proposed.</a:t>
            </a:r>
          </a:p>
          <a:p>
            <a:r>
              <a:rPr lang="en-US" dirty="0"/>
              <a:t>It divides a large-memory VM into small VM fragments and transfers them to multiple smaller hosts.</a:t>
            </a:r>
          </a:p>
          <a:p>
            <a:r>
              <a:rPr lang="en-US" dirty="0"/>
              <a:t>One destination host running the VM core is called the main host.</a:t>
            </a:r>
          </a:p>
          <a:p>
            <a:r>
              <a:rPr lang="en-US" dirty="0"/>
              <a:t>The VM core consists of virtual CPUs and virtual devices.</a:t>
            </a:r>
          </a:p>
          <a:p>
            <a:r>
              <a:rPr lang="en-US" dirty="0"/>
              <a:t>The other hosts providing part of VM's memory are called sub-hosts.</a:t>
            </a:r>
          </a:p>
          <a:p>
            <a:r>
              <a:rPr lang="en-US" dirty="0"/>
              <a:t>Split migration transfers the VM core and likely accessed memory to the main host and the rest of the memory to the sub-hosts.</a:t>
            </a:r>
          </a:p>
          <a:p>
            <a:endParaRPr lang="en-US" dirty="0"/>
          </a:p>
          <a:p>
            <a:r>
              <a:rPr lang="en-US" dirty="0"/>
              <a:t>After split migration, the migrated VM runs across multiple hosts.</a:t>
            </a:r>
          </a:p>
          <a:p>
            <a:r>
              <a:rPr lang="en-US" dirty="0"/>
              <a:t>This VM is called a split-memory VM.</a:t>
            </a:r>
          </a:p>
          <a:p>
            <a:r>
              <a:rPr lang="en-US" dirty="0"/>
              <a:t>A split-memory VM can run by performing remote paging between hosts.</a:t>
            </a:r>
          </a:p>
          <a:p>
            <a:r>
              <a:rPr lang="en-US" dirty="0"/>
              <a:t>Remote paging is a paging mechanism using networks.</a:t>
            </a:r>
          </a:p>
          <a:p>
            <a:r>
              <a:rPr lang="en-US" dirty="0"/>
              <a:t>When the VM core requires the memory existing in a sub-host, that memory is paged in from the sub-host to the main host.</a:t>
            </a:r>
          </a:p>
          <a:p>
            <a:r>
              <a:rPr lang="en-US" dirty="0"/>
              <a:t>In exchange, the least likely accessed memory is paged out from the main host to that sub-host.</a:t>
            </a:r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234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several situations, a split-memory VM is migrated again.</a:t>
            </a:r>
          </a:p>
          <a:p>
            <a:r>
              <a:rPr lang="en-US" dirty="0"/>
              <a:t>When hosts running a split-memory VM are maintained, the VM has to be migrated to other hosts.</a:t>
            </a:r>
          </a:p>
          <a:p>
            <a:r>
              <a:rPr lang="en-US" dirty="0"/>
              <a:t>Since a split-memory VM runs across multiple hosts, the probability of maintaining one of those hosts becomes higher.</a:t>
            </a:r>
          </a:p>
          <a:p>
            <a:endParaRPr lang="en-US" dirty="0"/>
          </a:p>
          <a:p>
            <a:r>
              <a:rPr lang="en-US" dirty="0"/>
              <a:t>When a host with a larger amount of free memory becomes available, it could be desirable to actively migrate a split-memory VM to that large host.</a:t>
            </a:r>
          </a:p>
          <a:p>
            <a:r>
              <a:rPr lang="en-US" dirty="0"/>
              <a:t>If the working set size in a VM exceeds the memory size of the main host, the performance degradation is crucial due to frequent remote paging.</a:t>
            </a:r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219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However, two issues arise if a split-memory VM is migrated using traditional migration.</a:t>
            </a:r>
          </a:p>
          <a:p>
            <a:r>
              <a:rPr lang="en-US" dirty="0"/>
              <a:t>First, unnecessary transfers of VM fragments can be done because traditional migration migrates the entire VM.</a:t>
            </a:r>
          </a:p>
          <a:p>
            <a:r>
              <a:rPr lang="en-US" dirty="0"/>
              <a:t>Even when only some of the hosts are maintained, VM fragments in the other hosts have to be transferred as well.</a:t>
            </a:r>
          </a:p>
          <a:p>
            <a:r>
              <a:rPr lang="en-US" dirty="0"/>
              <a:t>This is inefficient and inflexible.</a:t>
            </a:r>
          </a:p>
          <a:p>
            <a:endParaRPr lang="en-US" dirty="0"/>
          </a:p>
          <a:p>
            <a:r>
              <a:rPr lang="en-US" dirty="0"/>
              <a:t>Second, migration performance largely degrades because remote paging frequently occurs during VM migration.</a:t>
            </a:r>
          </a:p>
          <a:p>
            <a:r>
              <a:rPr lang="en-US" dirty="0"/>
              <a:t>Traditional migration transfers the memory of a VM from one source host.</a:t>
            </a:r>
          </a:p>
          <a:p>
            <a:r>
              <a:rPr lang="en-US" dirty="0"/>
              <a:t>If it is applied to a split-memory VM, the main host has to transfer the memory existing in sub-hosts as well.</a:t>
            </a:r>
          </a:p>
          <a:p>
            <a:r>
              <a:rPr lang="en-US" dirty="0"/>
              <a:t>This would cause many page-ins.</a:t>
            </a:r>
          </a:p>
          <a:p>
            <a:r>
              <a:rPr lang="en-US" dirty="0"/>
              <a:t>According to our experiment, it took 6 times longer time to migrate a split-memory VM using traditional migration, compared with migrating a normal VM.</a:t>
            </a:r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698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address the two issues of migrating split-memory VMs, we propose flexible and efficient partial migration of split-memory VMs.</a:t>
            </a:r>
          </a:p>
          <a:p>
            <a:r>
              <a:rPr lang="en-US" dirty="0"/>
              <a:t>Our partial migration moves part of a split-memory VM or the entire split-memory VM running in the source hosts to the destination hosts.</a:t>
            </a:r>
          </a:p>
          <a:p>
            <a:r>
              <a:rPr lang="en-US" dirty="0"/>
              <a:t>The sets of source and destination hosts can be completely different, partially different, or exactly the same.</a:t>
            </a:r>
          </a:p>
          <a:p>
            <a:r>
              <a:rPr lang="en-US" dirty="0"/>
              <a:t>Each source host directly transfers part of a split-memory VM to some of the destination hosts.</a:t>
            </a:r>
          </a:p>
          <a:p>
            <a:r>
              <a:rPr lang="en-US" dirty="0"/>
              <a:t>This enables efficient VM migration because it is unnecessary to transfer the memory of a split-memory VM existing in the sub-hosts via the main host.</a:t>
            </a:r>
          </a:p>
          <a:p>
            <a:endParaRPr lang="en-US" dirty="0"/>
          </a:p>
          <a:p>
            <a:r>
              <a:rPr lang="en-US" dirty="0"/>
              <a:t>Partial migration is classified into 4 types.</a:t>
            </a:r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65222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Type 1 is </a:t>
            </a:r>
            <a:r>
              <a:rPr lang="en-US" dirty="0" err="1"/>
              <a:t>subst</a:t>
            </a:r>
            <a:r>
              <a:rPr lang="en-US" dirty="0"/>
              <a:t> migration.</a:t>
            </a:r>
          </a:p>
          <a:p>
            <a:r>
              <a:rPr lang="en-US" dirty="0" err="1"/>
              <a:t>Subst</a:t>
            </a:r>
            <a:r>
              <a:rPr lang="en-US" dirty="0"/>
              <a:t> migration transfers a VM fragment in one host to a new host.</a:t>
            </a:r>
          </a:p>
          <a:p>
            <a:r>
              <a:rPr lang="en-US" dirty="0"/>
              <a:t>It can be applied to either the main host or a sub-host.</a:t>
            </a:r>
          </a:p>
          <a:p>
            <a:r>
              <a:rPr lang="en-US" dirty="0" err="1"/>
              <a:t>Subst</a:t>
            </a:r>
            <a:r>
              <a:rPr lang="en-US" dirty="0"/>
              <a:t> migration for the main host transfers both the VM core and part of the memory of a split-memory VM.</a:t>
            </a:r>
          </a:p>
          <a:p>
            <a:r>
              <a:rPr lang="en-US" dirty="0" err="1"/>
              <a:t>Subst</a:t>
            </a:r>
            <a:r>
              <a:rPr lang="en-US" dirty="0"/>
              <a:t> migration for a sub-host transfers only part of the memory of a split-memory VM.</a:t>
            </a:r>
          </a:p>
          <a:p>
            <a:r>
              <a:rPr lang="en-US" dirty="0"/>
              <a:t>After the migration, the new host performs remote paging with the other hosts.</a:t>
            </a:r>
          </a:p>
          <a:p>
            <a:r>
              <a:rPr lang="en-US" dirty="0"/>
              <a:t>This migration enables efficient migration of a split-memory VM when only several hosts are maintained among multiple hosts running that VM.</a:t>
            </a:r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3435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a split-memory VM causes remote paging by accessing the memory existing in a sub-host, </a:t>
            </a:r>
            <a:r>
              <a:rPr lang="en-US" dirty="0" err="1"/>
              <a:t>subst</a:t>
            </a:r>
            <a:r>
              <a:rPr lang="en-US" dirty="0"/>
              <a:t> migration transfers the memory to the destination host without excess or deficiency.</a:t>
            </a:r>
          </a:p>
          <a:p>
            <a:r>
              <a:rPr lang="en-US" dirty="0"/>
              <a:t>Then, it preserves consistency of the entire memory.</a:t>
            </a:r>
          </a:p>
          <a:p>
            <a:r>
              <a:rPr lang="en-US" dirty="0"/>
              <a:t>When a page-in occurs to the main host, </a:t>
            </a:r>
            <a:r>
              <a:rPr lang="en-US" dirty="0" err="1"/>
              <a:t>subst</a:t>
            </a:r>
            <a:r>
              <a:rPr lang="en-US" dirty="0"/>
              <a:t> migration for the main host re-transfers the target memory to the destination main host if necessary.</a:t>
            </a:r>
          </a:p>
          <a:p>
            <a:r>
              <a:rPr lang="en-US" dirty="0"/>
              <a:t>This prevents the memory from existing nowhere.</a:t>
            </a:r>
          </a:p>
          <a:p>
            <a:endParaRPr lang="en-US" dirty="0"/>
          </a:p>
          <a:p>
            <a:r>
              <a:rPr lang="en-US" dirty="0"/>
              <a:t>When a page-out occurs from the main host, </a:t>
            </a:r>
            <a:r>
              <a:rPr lang="en-US" dirty="0" err="1"/>
              <a:t>subst</a:t>
            </a:r>
            <a:r>
              <a:rPr lang="en-US" dirty="0"/>
              <a:t> migration invalidates the target memory in the destination main host if the memory has been already transferred.</a:t>
            </a:r>
          </a:p>
          <a:p>
            <a:r>
              <a:rPr lang="en-US" dirty="0"/>
              <a:t>This prevents the same memory region from existing in both the sub-host and the destination main host.</a:t>
            </a:r>
          </a:p>
          <a:p>
            <a:endParaRPr lang="en-US" dirty="0"/>
          </a:p>
          <a:p>
            <a:r>
              <a:rPr lang="en-US" dirty="0" err="1"/>
              <a:t>Subst</a:t>
            </a:r>
            <a:r>
              <a:rPr lang="en-US" dirty="0"/>
              <a:t> migration for a sub-host handles remote paging similarly.</a:t>
            </a:r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127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599" y="228601"/>
            <a:ext cx="10993967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3600" cap="none" spc="-80" baseline="0">
                <a:solidFill>
                  <a:schemeClr val="tx1"/>
                </a:solidFill>
                <a:latin typeface="Tahoma" charset="0"/>
                <a:ea typeface="MS PGothic" charset="-128"/>
                <a:cs typeface="Tahoma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10993965" cy="1371601"/>
          </a:xfrm>
        </p:spPr>
        <p:txBody>
          <a:bodyPr>
            <a:normAutofit/>
          </a:bodyPr>
          <a:lstStyle>
            <a:lvl1pPr marL="0" indent="0" algn="l">
              <a:buNone/>
              <a:defRPr sz="2400" b="0" cap="none" spc="120" baseline="0">
                <a:solidFill>
                  <a:srgbClr val="C00000"/>
                </a:solidFill>
                <a:latin typeface="Tahoma" charset="0"/>
                <a:ea typeface="MS PGothic" charset="-128"/>
                <a:cs typeface="Tahom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B4D39169-43CC-354D-B33E-6809D8D3D472}" type="datetime1">
              <a:rPr kumimoji="1" lang="en-US" altLang="ja-JP" smtClean="0"/>
              <a:t>10/21/20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12054116" y="4846320"/>
            <a:ext cx="147600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2054232" y="0"/>
            <a:ext cx="147600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26B80597-8588-E24B-8D6F-BA0818DFC19A}" type="datetime1">
              <a:rPr kumimoji="1" lang="en-US" altLang="ja-JP" smtClean="0"/>
              <a:t>10/21/20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00327C5A-2C66-EB4C-938C-B2F6D2764303}" type="datetime1">
              <a:rPr kumimoji="1" lang="en-US" altLang="ja-JP" smtClean="0"/>
              <a:t>10/21/20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719"/>
            <a:ext cx="10992899" cy="1108523"/>
          </a:xfrm>
        </p:spPr>
        <p:txBody>
          <a:bodyPr>
            <a:noAutofit/>
          </a:bodyPr>
          <a:lstStyle>
            <a:lvl1pPr>
              <a:defRPr sz="4000" cap="none" baseline="0">
                <a:solidFill>
                  <a:srgbClr val="C00000"/>
                </a:solidFill>
                <a:latin typeface="Tahoma" charset="0"/>
                <a:ea typeface="MS PGothic" charset="-128"/>
                <a:cs typeface="MS PGothic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1"/>
            <a:ext cx="10992899" cy="4967235"/>
          </a:xfrm>
        </p:spPr>
        <p:txBody>
          <a:bodyPr lIns="108000" rIns="108000"/>
          <a:lstStyle>
            <a:lvl1pPr marL="276225" indent="-277813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130000"/>
              <a:buFont typeface="Arial"/>
              <a:buChar char="•"/>
              <a:defRPr sz="2800">
                <a:latin typeface="Tahoma" charset="0"/>
                <a:ea typeface="MS PGothic" charset="-128"/>
                <a:cs typeface="MS PGothic" charset="-128"/>
              </a:defRPr>
            </a:lvl1pPr>
            <a:lvl2pPr marL="622300" indent="-260350">
              <a:buClr>
                <a:schemeClr val="tx2"/>
              </a:buClr>
              <a:buSzPct val="130000"/>
              <a:buFont typeface="Arial"/>
              <a:buChar char="•"/>
              <a:defRPr sz="2600">
                <a:latin typeface="Tahoma" charset="0"/>
                <a:ea typeface="MS PGothic" charset="-128"/>
                <a:cs typeface="MS PGothic" charset="-128"/>
              </a:defRPr>
            </a:lvl2pPr>
            <a:lvl3pPr marL="984250" indent="-261938">
              <a:buClr>
                <a:schemeClr val="tx2"/>
              </a:buClr>
              <a:buSzPct val="130000"/>
              <a:buFont typeface="Arial"/>
              <a:buChar char="•"/>
              <a:defRPr sz="2400">
                <a:latin typeface="Tahoma" charset="0"/>
                <a:ea typeface="MS PGothic" charset="-128"/>
                <a:cs typeface="MS PGothic" charset="-128"/>
              </a:defRPr>
            </a:lvl3pPr>
            <a:lvl4pPr marL="1344613" indent="-247650">
              <a:buClr>
                <a:schemeClr val="tx2"/>
              </a:buClr>
              <a:buSzPct val="130000"/>
              <a:buFont typeface="Arial"/>
              <a:buChar char="•"/>
              <a:defRPr sz="2200">
                <a:latin typeface="Tahoma" charset="0"/>
                <a:ea typeface="MS PGothic" charset="-128"/>
                <a:cs typeface="MS PGothic" charset="-128"/>
              </a:defRPr>
            </a:lvl4pPr>
            <a:lvl5pPr marL="1792288" indent="-260350">
              <a:buClr>
                <a:schemeClr val="tx2"/>
              </a:buClr>
              <a:buSzPct val="130000"/>
              <a:buFont typeface="Arial"/>
              <a:buChar char="•"/>
              <a:tabLst>
                <a:tab pos="1792288" algn="l"/>
              </a:tabLst>
              <a:defRPr sz="2000">
                <a:latin typeface="Tahoma" charset="0"/>
                <a:ea typeface="MS PGothic" charset="-128"/>
                <a:cs typeface="MS PGothic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47801"/>
            <a:ext cx="10993967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4800" b="0" cap="none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05FE8C84-541C-3D44-B9FE-2AF890D7F35E}" type="datetime1">
              <a:rPr kumimoji="1" lang="en-US" altLang="ja-JP" smtClean="0"/>
              <a:t>10/21/20</a:t>
            </a:fld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EAAF463E-FBB7-B04E-A671-4BEF2652EC21}" type="datetime1">
              <a:rPr kumimoji="1" lang="en-US" altLang="ja-JP" smtClean="0"/>
              <a:t>10/21/20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AF0D4B2B-C88E-7444-A00C-F80CD9119F05}" type="datetime1">
              <a:rPr kumimoji="1" lang="en-US" altLang="ja-JP" smtClean="0"/>
              <a:t>10/21/20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B41709F7-5939-B84F-8A8E-17CF51F38FB0}" type="datetime1">
              <a:rPr kumimoji="1" lang="en-US" altLang="ja-JP" smtClean="0"/>
              <a:t>10/21/20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7101A9B3-1295-5247-8BE8-AA52927A28E9}" type="datetime1">
              <a:rPr kumimoji="1" lang="en-US" altLang="ja-JP" smtClean="0"/>
              <a:t>10/21/20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D1357784-8B35-DB4F-AB5D-63C2CCF9BD3F}" type="datetime1">
              <a:rPr kumimoji="1" lang="en-US" altLang="ja-JP" smtClean="0"/>
              <a:t>10/21/20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1552B714-0073-CB4B-9192-BD9D6D8133DA}" type="datetime1">
              <a:rPr kumimoji="1" lang="en-US" altLang="ja-JP" smtClean="0"/>
              <a:t>10/21/20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152718"/>
            <a:ext cx="11100079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0"/>
            <a:ext cx="11100077" cy="47687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16162" y="66077"/>
            <a:ext cx="9178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2"/>
                </a:solidFill>
              </a:defRPr>
            </a:lvl1pPr>
          </a:lstStyle>
          <a:p>
            <a:fld id="{D6F57A23-CB21-D340-80A0-623F78F268E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12057864" y="0"/>
            <a:ext cx="144000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57864" y="1371600"/>
            <a:ext cx="144000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kumimoji="1"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4400" dirty="0"/>
              <a:t>Flexible and Efficient Partial Migration of Split-memory VMs</a:t>
            </a:r>
            <a:endParaRPr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Takahiro </a:t>
            </a:r>
            <a:r>
              <a:rPr lang="en-US" altLang="ja-JP" dirty="0" err="1">
                <a:solidFill>
                  <a:schemeClr val="tx1"/>
                </a:solidFill>
                <a:latin typeface="Tahoma"/>
                <a:cs typeface="Tahoma"/>
              </a:rPr>
              <a:t>Kashiwagi</a:t>
            </a:r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 and </a:t>
            </a:r>
            <a:r>
              <a:rPr lang="en-US" altLang="ja-JP" u="sng" dirty="0">
                <a:solidFill>
                  <a:schemeClr val="tx1"/>
                </a:solidFill>
                <a:latin typeface="Tahoma"/>
                <a:cs typeface="Tahoma"/>
              </a:rPr>
              <a:t>Kenichi Kourai</a:t>
            </a:r>
          </a:p>
          <a:p>
            <a:pPr algn="r"/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Kyushu Institute of Technology, Japan</a:t>
            </a:r>
          </a:p>
          <a:p>
            <a:pPr algn="r"/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99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969"/>
    </mc:Choice>
    <mc:Fallback xmlns="">
      <p:transition spd="slow" advTm="12969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8F21C-38F5-7246-AD4D-78CA2D3A3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Type 2: Merge Migration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EDD5F-13FA-E64D-A260-767459CDD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Consolidate VM fragments in several hosts into one host</a:t>
            </a:r>
          </a:p>
          <a:p>
            <a:pPr lvl="1"/>
            <a:r>
              <a:rPr lang="en-JP" dirty="0"/>
              <a:t>Merge the main host and sub-hosts into a new main host</a:t>
            </a:r>
          </a:p>
          <a:p>
            <a:pPr lvl="2"/>
            <a:r>
              <a:rPr lang="en-JP" dirty="0"/>
              <a:t>Reduce remote paging</a:t>
            </a:r>
          </a:p>
          <a:p>
            <a:pPr lvl="1"/>
            <a:r>
              <a:rPr lang="en-JP" dirty="0"/>
              <a:t>Merge sub-hosts into a new sub-host</a:t>
            </a:r>
          </a:p>
          <a:p>
            <a:pPr lvl="2"/>
            <a:r>
              <a:rPr lang="en-JP" dirty="0"/>
              <a:t>Use a higher-performance sub-host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658FA2-24CB-5049-A561-19A188B4A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10</a:t>
            </a:fld>
            <a:endParaRPr kumimoji="1" lang="ja-JP" altLang="en-US"/>
          </a:p>
        </p:txBody>
      </p:sp>
      <p:pic>
        <p:nvPicPr>
          <p:cNvPr id="5" name="図 22">
            <a:extLst>
              <a:ext uri="{FF2B5EF4-FFF2-40B4-BE49-F238E27FC236}">
                <a16:creationId xmlns:a16="http://schemas.microsoft.com/office/drawing/2014/main" id="{A4F47156-A9B6-FD4B-87CF-F84D76CEE4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363" y="4926100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491065D-3F26-834A-9E22-48CD058D0EE3}"/>
              </a:ext>
            </a:extLst>
          </p:cNvPr>
          <p:cNvSpPr/>
          <p:nvPr/>
        </p:nvSpPr>
        <p:spPr>
          <a:xfrm>
            <a:off x="2216374" y="4722620"/>
            <a:ext cx="1657150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38587929-BC02-244A-A265-C33ABB1CF0DB}"/>
              </a:ext>
            </a:extLst>
          </p:cNvPr>
          <p:cNvSpPr/>
          <p:nvPr/>
        </p:nvSpPr>
        <p:spPr>
          <a:xfrm>
            <a:off x="2681524" y="4844605"/>
            <a:ext cx="751561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12 TB</a:t>
            </a:r>
            <a:endParaRPr kumimoji="1" lang="ja-JP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F1F815-8CBC-ED48-86F5-F041CC51A77C}"/>
              </a:ext>
            </a:extLst>
          </p:cNvPr>
          <p:cNvSpPr txBox="1"/>
          <p:nvPr/>
        </p:nvSpPr>
        <p:spPr>
          <a:xfrm>
            <a:off x="2779490" y="4353287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pic>
        <p:nvPicPr>
          <p:cNvPr id="9" name="図 22">
            <a:extLst>
              <a:ext uri="{FF2B5EF4-FFF2-40B4-BE49-F238E27FC236}">
                <a16:creationId xmlns:a16="http://schemas.microsoft.com/office/drawing/2014/main" id="{C4979801-8A45-174E-865E-5474E92294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2034" y="4926101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6DB8ADC-5F36-EB4C-AFD0-C02F4C1F1941}"/>
              </a:ext>
            </a:extLst>
          </p:cNvPr>
          <p:cNvSpPr txBox="1"/>
          <p:nvPr/>
        </p:nvSpPr>
        <p:spPr>
          <a:xfrm>
            <a:off x="2172996" y="5967615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/>
              <a:t>main host</a:t>
            </a:r>
            <a:endParaRPr kumimoji="1" lang="ja-JP" altLang="en-US" sz="20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E3DC807-FB8B-B44F-8E55-B024B0F76C50}"/>
              </a:ext>
            </a:extLst>
          </p:cNvPr>
          <p:cNvSpPr txBox="1"/>
          <p:nvPr/>
        </p:nvSpPr>
        <p:spPr>
          <a:xfrm>
            <a:off x="4417617" y="5967615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/>
              <a:t>sub-hosts</a:t>
            </a:r>
            <a:endParaRPr kumimoji="1" lang="ja-JP" altLang="en-US" sz="2000"/>
          </a:p>
        </p:txBody>
      </p:sp>
      <p:pic>
        <p:nvPicPr>
          <p:cNvPr id="12" name="図 22">
            <a:extLst>
              <a:ext uri="{FF2B5EF4-FFF2-40B4-BE49-F238E27FC236}">
                <a16:creationId xmlns:a16="http://schemas.microsoft.com/office/drawing/2014/main" id="{628DF471-4590-6444-BF74-C43FC3BC4E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1015" y="4605023"/>
            <a:ext cx="414881" cy="57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図 22">
            <a:extLst>
              <a:ext uri="{FF2B5EF4-FFF2-40B4-BE49-F238E27FC236}">
                <a16:creationId xmlns:a16="http://schemas.microsoft.com/office/drawing/2014/main" id="{3EA2B813-202F-D445-BB7A-F160F8142E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1015" y="5247596"/>
            <a:ext cx="414881" cy="57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F732CB78-DB28-8D40-9E0E-61F22F365490}"/>
              </a:ext>
            </a:extLst>
          </p:cNvPr>
          <p:cNvSpPr/>
          <p:nvPr/>
        </p:nvSpPr>
        <p:spPr>
          <a:xfrm>
            <a:off x="4634307" y="4844606"/>
            <a:ext cx="751561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12 TB</a:t>
            </a:r>
            <a:endParaRPr kumimoji="1" lang="ja-JP" altLang="en-US"/>
          </a:p>
        </p:txBody>
      </p:sp>
      <p:pic>
        <p:nvPicPr>
          <p:cNvPr id="16" name="図 22">
            <a:extLst>
              <a:ext uri="{FF2B5EF4-FFF2-40B4-BE49-F238E27FC236}">
                <a16:creationId xmlns:a16="http://schemas.microsoft.com/office/drawing/2014/main" id="{3872E6AB-6272-9F4E-BC05-2E85568B6E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913" y="4652336"/>
            <a:ext cx="949371" cy="132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9825C6A6-9D78-1046-A1C3-5B7073C37F23}"/>
              </a:ext>
            </a:extLst>
          </p:cNvPr>
          <p:cNvSpPr/>
          <p:nvPr/>
        </p:nvSpPr>
        <p:spPr>
          <a:xfrm>
            <a:off x="8298847" y="4715932"/>
            <a:ext cx="1657150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A01E600-7969-4245-B7BC-6211D079973B}"/>
              </a:ext>
            </a:extLst>
          </p:cNvPr>
          <p:cNvSpPr txBox="1"/>
          <p:nvPr/>
        </p:nvSpPr>
        <p:spPr>
          <a:xfrm>
            <a:off x="8861963" y="4346599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9089ABFE-C8FD-0849-A337-4D36922D3ED7}"/>
              </a:ext>
            </a:extLst>
          </p:cNvPr>
          <p:cNvSpPr/>
          <p:nvPr/>
        </p:nvSpPr>
        <p:spPr>
          <a:xfrm>
            <a:off x="8588802" y="4837917"/>
            <a:ext cx="1077239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24 TB</a:t>
            </a:r>
            <a:endParaRPr kumimoji="1" lang="ja-JP" alt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8C347E9-6D7D-9647-BD17-C6E3BF5A78AD}"/>
              </a:ext>
            </a:extLst>
          </p:cNvPr>
          <p:cNvSpPr txBox="1"/>
          <p:nvPr/>
        </p:nvSpPr>
        <p:spPr>
          <a:xfrm>
            <a:off x="7871948" y="5964415"/>
            <a:ext cx="1980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destination host</a:t>
            </a:r>
            <a:endParaRPr kumimoji="1" lang="ja-JP" altLang="en-US" sz="2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63D51CE-353D-A442-9BCA-41E0FCD8B4E9}"/>
              </a:ext>
            </a:extLst>
          </p:cNvPr>
          <p:cNvSpPr txBox="1"/>
          <p:nvPr/>
        </p:nvSpPr>
        <p:spPr>
          <a:xfrm>
            <a:off x="6284118" y="4353287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/>
              <a:t>migrate</a:t>
            </a:r>
          </a:p>
        </p:txBody>
      </p:sp>
      <p:sp>
        <p:nvSpPr>
          <p:cNvPr id="22" name="Curved Up Arrow 21">
            <a:extLst>
              <a:ext uri="{FF2B5EF4-FFF2-40B4-BE49-F238E27FC236}">
                <a16:creationId xmlns:a16="http://schemas.microsoft.com/office/drawing/2014/main" id="{421D9E7B-0526-1B44-A207-F27DA6C5781C}"/>
              </a:ext>
            </a:extLst>
          </p:cNvPr>
          <p:cNvSpPr/>
          <p:nvPr/>
        </p:nvSpPr>
        <p:spPr>
          <a:xfrm flipV="1">
            <a:off x="3212758" y="4318478"/>
            <a:ext cx="5771885" cy="524236"/>
          </a:xfrm>
          <a:prstGeom prst="curvedUpArrow">
            <a:avLst>
              <a:gd name="adj1" fmla="val 25000"/>
              <a:gd name="adj2" fmla="val 66632"/>
              <a:gd name="adj3" fmla="val 250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Right Arrow 23">
            <a:extLst>
              <a:ext uri="{FF2B5EF4-FFF2-40B4-BE49-F238E27FC236}">
                <a16:creationId xmlns:a16="http://schemas.microsoft.com/office/drawing/2014/main" id="{FBEF3E05-C51F-3C4B-B865-923F8AF42D71}"/>
              </a:ext>
            </a:extLst>
          </p:cNvPr>
          <p:cNvSpPr/>
          <p:nvPr/>
        </p:nvSpPr>
        <p:spPr>
          <a:xfrm>
            <a:off x="5397088" y="5059606"/>
            <a:ext cx="3191714" cy="265436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38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529"/>
    </mc:Choice>
    <mc:Fallback xmlns="">
      <p:transition spd="slow" advTm="465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3BC72-BDF2-9A41-9033-BE1BAA0B4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Beyond a Combination of Subst Migration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9C6E3-FF7C-5D4F-9A85-DC7B2C83F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Merge migration is NOT a combination of subst migration</a:t>
            </a:r>
          </a:p>
          <a:p>
            <a:pPr lvl="1"/>
            <a:r>
              <a:rPr lang="en-JP" dirty="0"/>
              <a:t>Not easy to efficiently and consistently perform merge migration</a:t>
            </a:r>
          </a:p>
          <a:p>
            <a:r>
              <a:rPr lang="en-JP" dirty="0"/>
              <a:t>Perform multiple subst migration in parallel</a:t>
            </a:r>
          </a:p>
          <a:p>
            <a:pPr lvl="1"/>
            <a:r>
              <a:rPr lang="en-JP" dirty="0"/>
              <a:t>Parallel memory transfers using multiple NICs</a:t>
            </a:r>
          </a:p>
          <a:p>
            <a:pPr lvl="1"/>
            <a:r>
              <a:rPr lang="en-JP" dirty="0"/>
              <a:t>One destination host handles received data with multi-thread</a:t>
            </a:r>
          </a:p>
          <a:p>
            <a:pPr lvl="1"/>
            <a:r>
              <a:rPr lang="en-JP" dirty="0"/>
              <a:t>Finish each subst migration when that transfer is completed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CF40BB-6BF9-8F45-A8A5-1B8A527DF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11</a:t>
            </a:fld>
            <a:endParaRPr kumimoji="1" lang="ja-JP" altLang="en-US"/>
          </a:p>
        </p:txBody>
      </p:sp>
      <p:pic>
        <p:nvPicPr>
          <p:cNvPr id="5" name="図 22">
            <a:extLst>
              <a:ext uri="{FF2B5EF4-FFF2-40B4-BE49-F238E27FC236}">
                <a16:creationId xmlns:a16="http://schemas.microsoft.com/office/drawing/2014/main" id="{0DEFE7B9-F334-C441-8928-2DA40F1427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304" y="5197948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2ECFE38-9825-7F43-A696-7CC1BE38FD68}"/>
              </a:ext>
            </a:extLst>
          </p:cNvPr>
          <p:cNvSpPr/>
          <p:nvPr/>
        </p:nvSpPr>
        <p:spPr>
          <a:xfrm>
            <a:off x="1833315" y="4994468"/>
            <a:ext cx="1657150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2CFF542C-4CAA-B241-9018-F464FFA15944}"/>
              </a:ext>
            </a:extLst>
          </p:cNvPr>
          <p:cNvSpPr/>
          <p:nvPr/>
        </p:nvSpPr>
        <p:spPr>
          <a:xfrm>
            <a:off x="2298465" y="5116453"/>
            <a:ext cx="751561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12 TB</a:t>
            </a:r>
            <a:endParaRPr kumimoji="1" lang="ja-JP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2DAF45-F95A-5642-B82A-3EFD80B6FD5E}"/>
              </a:ext>
            </a:extLst>
          </p:cNvPr>
          <p:cNvSpPr txBox="1"/>
          <p:nvPr/>
        </p:nvSpPr>
        <p:spPr>
          <a:xfrm>
            <a:off x="2396431" y="4625135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pic>
        <p:nvPicPr>
          <p:cNvPr id="9" name="図 22">
            <a:extLst>
              <a:ext uri="{FF2B5EF4-FFF2-40B4-BE49-F238E27FC236}">
                <a16:creationId xmlns:a16="http://schemas.microsoft.com/office/drawing/2014/main" id="{AE2243B4-3C21-4F4F-9AF5-8097DD60D5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8975" y="5197949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D2648BF-99B5-8446-872C-9B178EDB3A7C}"/>
              </a:ext>
            </a:extLst>
          </p:cNvPr>
          <p:cNvSpPr txBox="1"/>
          <p:nvPr/>
        </p:nvSpPr>
        <p:spPr>
          <a:xfrm>
            <a:off x="1789937" y="6128250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/>
              <a:t>main host</a:t>
            </a:r>
            <a:endParaRPr kumimoji="1" lang="ja-JP" altLang="en-US" sz="20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5DF4BD-07BD-374B-80EA-B62EF675DE75}"/>
              </a:ext>
            </a:extLst>
          </p:cNvPr>
          <p:cNvSpPr txBox="1"/>
          <p:nvPr/>
        </p:nvSpPr>
        <p:spPr>
          <a:xfrm>
            <a:off x="4257518" y="6124809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sub-hosts</a:t>
            </a:r>
            <a:endParaRPr kumimoji="1" lang="ja-JP" altLang="en-US" sz="2000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6BB3E1AE-9F6A-3D42-8CC3-8EFA3A25A2C7}"/>
              </a:ext>
            </a:extLst>
          </p:cNvPr>
          <p:cNvSpPr/>
          <p:nvPr/>
        </p:nvSpPr>
        <p:spPr>
          <a:xfrm>
            <a:off x="4251248" y="5116453"/>
            <a:ext cx="751561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12 TB</a:t>
            </a:r>
            <a:endParaRPr kumimoji="1" lang="ja-JP" altLang="en-US"/>
          </a:p>
        </p:txBody>
      </p:sp>
      <p:pic>
        <p:nvPicPr>
          <p:cNvPr id="15" name="図 22">
            <a:extLst>
              <a:ext uri="{FF2B5EF4-FFF2-40B4-BE49-F238E27FC236}">
                <a16:creationId xmlns:a16="http://schemas.microsoft.com/office/drawing/2014/main" id="{D43C5217-BFAA-084D-AA62-CBB6C86087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854" y="4924184"/>
            <a:ext cx="949371" cy="132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2E2548E-C8A4-7645-AD48-62ADBFA787B3}"/>
              </a:ext>
            </a:extLst>
          </p:cNvPr>
          <p:cNvSpPr/>
          <p:nvPr/>
        </p:nvSpPr>
        <p:spPr>
          <a:xfrm>
            <a:off x="7636663" y="4987780"/>
            <a:ext cx="2767727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2E48CBD-5E88-2F4B-806F-8B9D143196C1}"/>
              </a:ext>
            </a:extLst>
          </p:cNvPr>
          <p:cNvSpPr txBox="1"/>
          <p:nvPr/>
        </p:nvSpPr>
        <p:spPr>
          <a:xfrm>
            <a:off x="8777655" y="4608858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VM</a:t>
            </a:r>
            <a:endParaRPr kumimoji="1" lang="ja-JP" altLang="en-US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58E4D458-91E0-9B43-99D8-92A873498E1F}"/>
              </a:ext>
            </a:extLst>
          </p:cNvPr>
          <p:cNvSpPr/>
          <p:nvPr/>
        </p:nvSpPr>
        <p:spPr>
          <a:xfrm>
            <a:off x="9167754" y="5109569"/>
            <a:ext cx="1077239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24 TB</a:t>
            </a:r>
            <a:endParaRPr kumimoji="1" lang="ja-JP" alt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322AF23-6246-434A-ADF8-D37AB007187C}"/>
              </a:ext>
            </a:extLst>
          </p:cNvPr>
          <p:cNvSpPr txBox="1"/>
          <p:nvPr/>
        </p:nvSpPr>
        <p:spPr>
          <a:xfrm>
            <a:off x="7880103" y="6124809"/>
            <a:ext cx="1980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destination host</a:t>
            </a:r>
            <a:endParaRPr kumimoji="1" lang="ja-JP" altLang="en-US" sz="2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B2B2FB7-5976-824A-A339-7282DB45DEEE}"/>
              </a:ext>
            </a:extLst>
          </p:cNvPr>
          <p:cNvSpPr txBox="1"/>
          <p:nvPr/>
        </p:nvSpPr>
        <p:spPr>
          <a:xfrm>
            <a:off x="5840854" y="4700080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/>
              <a:t>migrate</a:t>
            </a:r>
          </a:p>
        </p:txBody>
      </p:sp>
      <p:sp>
        <p:nvSpPr>
          <p:cNvPr id="21" name="Curved Up Arrow 20">
            <a:extLst>
              <a:ext uri="{FF2B5EF4-FFF2-40B4-BE49-F238E27FC236}">
                <a16:creationId xmlns:a16="http://schemas.microsoft.com/office/drawing/2014/main" id="{6ADAE1CE-FD24-DE44-8F8C-9009DCD2DED1}"/>
              </a:ext>
            </a:extLst>
          </p:cNvPr>
          <p:cNvSpPr/>
          <p:nvPr/>
        </p:nvSpPr>
        <p:spPr>
          <a:xfrm flipV="1">
            <a:off x="2829699" y="4590326"/>
            <a:ext cx="4925317" cy="524236"/>
          </a:xfrm>
          <a:prstGeom prst="curvedUpArrow">
            <a:avLst>
              <a:gd name="adj1" fmla="val 25000"/>
              <a:gd name="adj2" fmla="val 66632"/>
              <a:gd name="adj3" fmla="val 250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Right Arrow 21">
            <a:extLst>
              <a:ext uri="{FF2B5EF4-FFF2-40B4-BE49-F238E27FC236}">
                <a16:creationId xmlns:a16="http://schemas.microsoft.com/office/drawing/2014/main" id="{3BAD35BC-04ED-1044-B0E1-7E72473645F8}"/>
              </a:ext>
            </a:extLst>
          </p:cNvPr>
          <p:cNvSpPr/>
          <p:nvPr/>
        </p:nvSpPr>
        <p:spPr>
          <a:xfrm>
            <a:off x="5002809" y="5533065"/>
            <a:ext cx="2499741" cy="27232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0189D0E-3F7D-F742-8BC1-883C64CCDEF4}"/>
              </a:ext>
            </a:extLst>
          </p:cNvPr>
          <p:cNvSpPr/>
          <p:nvPr/>
        </p:nvSpPr>
        <p:spPr>
          <a:xfrm>
            <a:off x="7762398" y="5092496"/>
            <a:ext cx="1039710" cy="37862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JP" dirty="0"/>
              <a:t>thread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DF0820A-2D25-474B-A4FC-0978FAA65B6A}"/>
              </a:ext>
            </a:extLst>
          </p:cNvPr>
          <p:cNvSpPr/>
          <p:nvPr/>
        </p:nvSpPr>
        <p:spPr>
          <a:xfrm>
            <a:off x="7755016" y="5467791"/>
            <a:ext cx="1039710" cy="37862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JP" dirty="0"/>
              <a:t>thread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0492C0D-9189-1342-A5DD-D819506A0D58}"/>
              </a:ext>
            </a:extLst>
          </p:cNvPr>
          <p:cNvCxnSpPr>
            <a:stCxn id="23" idx="6"/>
          </p:cNvCxnSpPr>
          <p:nvPr/>
        </p:nvCxnSpPr>
        <p:spPr>
          <a:xfrm>
            <a:off x="8802108" y="5281807"/>
            <a:ext cx="365646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B422EE5-A2C3-FA44-BE9B-660852F2A06E}"/>
              </a:ext>
            </a:extLst>
          </p:cNvPr>
          <p:cNvCxnSpPr/>
          <p:nvPr/>
        </p:nvCxnSpPr>
        <p:spPr>
          <a:xfrm>
            <a:off x="8794726" y="5656629"/>
            <a:ext cx="365646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469FA8A4-4AF9-DF41-B792-F5E904D0CA8C}"/>
              </a:ext>
            </a:extLst>
          </p:cNvPr>
          <p:cNvSpPr/>
          <p:nvPr/>
        </p:nvSpPr>
        <p:spPr>
          <a:xfrm>
            <a:off x="7530318" y="5109569"/>
            <a:ext cx="185352" cy="28734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12824ED-3866-BA47-A01E-389EA9C8BA25}"/>
              </a:ext>
            </a:extLst>
          </p:cNvPr>
          <p:cNvSpPr/>
          <p:nvPr/>
        </p:nvSpPr>
        <p:spPr>
          <a:xfrm>
            <a:off x="7536107" y="5511046"/>
            <a:ext cx="185352" cy="28734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966730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777"/>
    </mc:Choice>
    <mc:Fallback xmlns="">
      <p:transition spd="slow" advTm="62777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5FB9D-5F50-EE40-8827-4C9B9067E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Remote Paging during Merge Migration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60DF1-8E22-C843-A383-A3E8AF99A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Pass migration information with paging information</a:t>
            </a:r>
          </a:p>
          <a:p>
            <a:pPr lvl="1"/>
            <a:r>
              <a:rPr lang="en-JP" dirty="0"/>
              <a:t>To be transferred to the destination host or not</a:t>
            </a:r>
          </a:p>
          <a:p>
            <a:pPr lvl="1"/>
            <a:r>
              <a:rPr lang="en-JP" dirty="0"/>
              <a:t>Guarantee that paged-in/out memory is transferred without excess or deficiency</a:t>
            </a:r>
          </a:p>
          <a:p>
            <a:r>
              <a:rPr lang="en-JP" dirty="0"/>
              <a:t>Not invalidate transferred memory unlike subst migration</a:t>
            </a:r>
          </a:p>
          <a:p>
            <a:pPr lvl="1"/>
            <a:r>
              <a:rPr lang="en-JP" dirty="0"/>
              <a:t>The same memory region never exists in multiple hosts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FF44E9-7DB9-6444-A7CF-A4241F0E6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12</a:t>
            </a:fld>
            <a:endParaRPr kumimoji="1" lang="ja-JP" altLang="en-US"/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7611F345-B7C5-264A-AFCE-AB417C0496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662" y="5160824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89BA197E-8777-BF41-B71F-6AF4C1DFD804}"/>
              </a:ext>
            </a:extLst>
          </p:cNvPr>
          <p:cNvSpPr/>
          <p:nvPr/>
        </p:nvSpPr>
        <p:spPr>
          <a:xfrm>
            <a:off x="1731673" y="4957344"/>
            <a:ext cx="1657150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C0685288-7801-D54B-9036-4294FA126161}"/>
              </a:ext>
            </a:extLst>
          </p:cNvPr>
          <p:cNvSpPr/>
          <p:nvPr/>
        </p:nvSpPr>
        <p:spPr>
          <a:xfrm>
            <a:off x="2196823" y="5079329"/>
            <a:ext cx="751561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12 TB</a:t>
            </a:r>
            <a:endParaRPr kumimoji="1" lang="ja-JP" alt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F12D212-D5F2-6148-839F-1A92C38F0DEA}"/>
              </a:ext>
            </a:extLst>
          </p:cNvPr>
          <p:cNvSpPr txBox="1"/>
          <p:nvPr/>
        </p:nvSpPr>
        <p:spPr>
          <a:xfrm>
            <a:off x="2294789" y="4588011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pic>
        <p:nvPicPr>
          <p:cNvPr id="27" name="図 22">
            <a:extLst>
              <a:ext uri="{FF2B5EF4-FFF2-40B4-BE49-F238E27FC236}">
                <a16:creationId xmlns:a16="http://schemas.microsoft.com/office/drawing/2014/main" id="{C91091E7-1CF8-0B45-9452-61A4201A13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9085" y="5160824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A0EFA23B-1A7B-624B-BF8F-AC04F87F51B0}"/>
              </a:ext>
            </a:extLst>
          </p:cNvPr>
          <p:cNvSpPr txBox="1"/>
          <p:nvPr/>
        </p:nvSpPr>
        <p:spPr>
          <a:xfrm>
            <a:off x="1688295" y="6091126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/>
              <a:t>main host</a:t>
            </a:r>
            <a:endParaRPr kumimoji="1" lang="ja-JP" altLang="en-US" sz="200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29CE96D-0168-C544-87AB-5D82009C06C8}"/>
              </a:ext>
            </a:extLst>
          </p:cNvPr>
          <p:cNvSpPr txBox="1"/>
          <p:nvPr/>
        </p:nvSpPr>
        <p:spPr>
          <a:xfrm>
            <a:off x="4917628" y="6087684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sub-hosts</a:t>
            </a:r>
            <a:endParaRPr kumimoji="1" lang="ja-JP" altLang="en-US" sz="2000"/>
          </a:p>
        </p:txBody>
      </p:sp>
      <p:pic>
        <p:nvPicPr>
          <p:cNvPr id="31" name="図 22">
            <a:extLst>
              <a:ext uri="{FF2B5EF4-FFF2-40B4-BE49-F238E27FC236}">
                <a16:creationId xmlns:a16="http://schemas.microsoft.com/office/drawing/2014/main" id="{845ED6BF-F189-D645-BAF7-4F98A104FE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3400" y="4887061"/>
            <a:ext cx="949371" cy="132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E56421DA-A41E-7E46-AAFF-CF3F12034F14}"/>
              </a:ext>
            </a:extLst>
          </p:cNvPr>
          <p:cNvSpPr/>
          <p:nvPr/>
        </p:nvSpPr>
        <p:spPr>
          <a:xfrm>
            <a:off x="8710830" y="4957344"/>
            <a:ext cx="1656071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E8E364C-8CD7-D345-976A-EC2E0BD5F976}"/>
              </a:ext>
            </a:extLst>
          </p:cNvPr>
          <p:cNvSpPr txBox="1"/>
          <p:nvPr/>
        </p:nvSpPr>
        <p:spPr>
          <a:xfrm>
            <a:off x="9273407" y="4588012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VM</a:t>
            </a:r>
            <a:endParaRPr kumimoji="1" lang="ja-JP" altLang="en-US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9FE32CBA-4738-B74C-9A7E-4D26F299A8FB}"/>
              </a:ext>
            </a:extLst>
          </p:cNvPr>
          <p:cNvSpPr/>
          <p:nvPr/>
        </p:nvSpPr>
        <p:spPr>
          <a:xfrm>
            <a:off x="8972941" y="5079330"/>
            <a:ext cx="1077239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24 TB</a:t>
            </a:r>
            <a:endParaRPr kumimoji="1" lang="ja-JP" alt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95B41CE-74C8-D64E-8295-2857C9B2E695}"/>
              </a:ext>
            </a:extLst>
          </p:cNvPr>
          <p:cNvSpPr txBox="1"/>
          <p:nvPr/>
        </p:nvSpPr>
        <p:spPr>
          <a:xfrm>
            <a:off x="8695649" y="6087686"/>
            <a:ext cx="1980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destination host</a:t>
            </a:r>
            <a:endParaRPr kumimoji="1" lang="ja-JP" altLang="en-US" sz="2000" dirty="0"/>
          </a:p>
        </p:txBody>
      </p:sp>
      <p:pic>
        <p:nvPicPr>
          <p:cNvPr id="49" name="図 22">
            <a:extLst>
              <a:ext uri="{FF2B5EF4-FFF2-40B4-BE49-F238E27FC236}">
                <a16:creationId xmlns:a16="http://schemas.microsoft.com/office/drawing/2014/main" id="{6F131B38-A3AD-A446-AE24-FCB8B0CAA9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7803" y="4820954"/>
            <a:ext cx="414881" cy="57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図 22">
            <a:extLst>
              <a:ext uri="{FF2B5EF4-FFF2-40B4-BE49-F238E27FC236}">
                <a16:creationId xmlns:a16="http://schemas.microsoft.com/office/drawing/2014/main" id="{265F083C-419E-6B4E-A5E8-CFF6DB3D8D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7803" y="5463527"/>
            <a:ext cx="414881" cy="57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FA766C2A-8AA5-814C-BE27-C9E96FD59C8B}"/>
              </a:ext>
            </a:extLst>
          </p:cNvPr>
          <p:cNvSpPr/>
          <p:nvPr/>
        </p:nvSpPr>
        <p:spPr>
          <a:xfrm>
            <a:off x="4911358" y="5079328"/>
            <a:ext cx="751561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12 TB</a:t>
            </a:r>
            <a:endParaRPr kumimoji="1" lang="ja-JP" alt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9D76C2E-1EBD-4849-856E-68012D32447E}"/>
              </a:ext>
            </a:extLst>
          </p:cNvPr>
          <p:cNvSpPr txBox="1"/>
          <p:nvPr/>
        </p:nvSpPr>
        <p:spPr>
          <a:xfrm>
            <a:off x="6761922" y="4937095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>
                <a:solidFill>
                  <a:srgbClr val="FF0000"/>
                </a:solidFill>
              </a:rPr>
              <a:t>re-transfer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37692261-1462-EB4B-930E-FDCE1492A58F}"/>
              </a:ext>
            </a:extLst>
          </p:cNvPr>
          <p:cNvCxnSpPr>
            <a:cxnSpLocks/>
          </p:cNvCxnSpPr>
          <p:nvPr/>
        </p:nvCxnSpPr>
        <p:spPr>
          <a:xfrm flipH="1">
            <a:off x="2954656" y="5294973"/>
            <a:ext cx="1956702" cy="0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B091DB9D-5239-8B42-9E2E-7D416A59D344}"/>
              </a:ext>
            </a:extLst>
          </p:cNvPr>
          <p:cNvSpPr txBox="1"/>
          <p:nvPr/>
        </p:nvSpPr>
        <p:spPr>
          <a:xfrm>
            <a:off x="3547169" y="4865686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>
                <a:solidFill>
                  <a:srgbClr val="FF0000"/>
                </a:solidFill>
              </a:rPr>
              <a:t>page in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5EA91B1B-2BCE-4642-8DF1-3A1BA68A342F}"/>
              </a:ext>
            </a:extLst>
          </p:cNvPr>
          <p:cNvCxnSpPr>
            <a:cxnSpLocks/>
          </p:cNvCxnSpPr>
          <p:nvPr/>
        </p:nvCxnSpPr>
        <p:spPr>
          <a:xfrm flipH="1">
            <a:off x="2954656" y="5548353"/>
            <a:ext cx="1956702" cy="0"/>
          </a:xfrm>
          <a:prstGeom prst="straightConnector1">
            <a:avLst/>
          </a:prstGeom>
          <a:ln w="28575" cmpd="sng">
            <a:solidFill>
              <a:srgbClr val="0070C0"/>
            </a:solidFill>
            <a:prstDash val="solid"/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BBB1BC86-786B-8F45-9C11-1528E81D0CDC}"/>
              </a:ext>
            </a:extLst>
          </p:cNvPr>
          <p:cNvSpPr txBox="1"/>
          <p:nvPr/>
        </p:nvSpPr>
        <p:spPr>
          <a:xfrm>
            <a:off x="3425891" y="5562065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>
                <a:solidFill>
                  <a:srgbClr val="0070C0"/>
                </a:solidFill>
              </a:rPr>
              <a:t>page out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5052A204-415B-1044-9687-F3A8DCD8A9DC}"/>
              </a:ext>
            </a:extLst>
          </p:cNvPr>
          <p:cNvCxnSpPr>
            <a:cxnSpLocks/>
          </p:cNvCxnSpPr>
          <p:nvPr/>
        </p:nvCxnSpPr>
        <p:spPr>
          <a:xfrm flipH="1" flipV="1">
            <a:off x="5662919" y="5547803"/>
            <a:ext cx="3310022" cy="550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Curved Up Arrow 61">
            <a:extLst>
              <a:ext uri="{FF2B5EF4-FFF2-40B4-BE49-F238E27FC236}">
                <a16:creationId xmlns:a16="http://schemas.microsoft.com/office/drawing/2014/main" id="{9DF5D7A9-3C7B-7E4A-BC20-1A3BE03AF909}"/>
              </a:ext>
            </a:extLst>
          </p:cNvPr>
          <p:cNvSpPr/>
          <p:nvPr/>
        </p:nvSpPr>
        <p:spPr>
          <a:xfrm flipV="1">
            <a:off x="2754416" y="4567704"/>
            <a:ext cx="6518991" cy="524236"/>
          </a:xfrm>
          <a:prstGeom prst="curvedUpArrow">
            <a:avLst>
              <a:gd name="adj1" fmla="val 25000"/>
              <a:gd name="adj2" fmla="val 66632"/>
              <a:gd name="adj3" fmla="val 250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008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388"/>
    </mc:Choice>
    <mc:Fallback xmlns="">
      <p:transition spd="slow" advTm="49388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23818-AC24-E744-80BE-96D44D372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Type 3: Split Migration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7AC9D-D91E-0E46-915B-CBF2417C1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Divide a VM fragment in either the main host or a sub-host</a:t>
            </a:r>
          </a:p>
          <a:p>
            <a:pPr lvl="1"/>
            <a:r>
              <a:rPr lang="en-JP" dirty="0"/>
              <a:t>Transfer the divided fragments to multiple hosts</a:t>
            </a:r>
          </a:p>
          <a:p>
            <a:pPr lvl="2"/>
            <a:r>
              <a:rPr lang="en-JP" dirty="0"/>
              <a:t>To a new hosts or kept at the source host</a:t>
            </a:r>
          </a:p>
          <a:p>
            <a:pPr lvl="1"/>
            <a:r>
              <a:rPr lang="en-JP" dirty="0"/>
              <a:t>Used when a large enough host is not found on subst migration</a:t>
            </a:r>
          </a:p>
          <a:p>
            <a:pPr lvl="1"/>
            <a:r>
              <a:rPr lang="en-JP" dirty="0"/>
              <a:t>Or when a host used for a split-memory VM runs out of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42574F-B9E4-BD40-8ABC-EB5090D1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13</a:t>
            </a:fld>
            <a:endParaRPr kumimoji="1" lang="ja-JP" altLang="en-US"/>
          </a:p>
        </p:txBody>
      </p:sp>
      <p:pic>
        <p:nvPicPr>
          <p:cNvPr id="28" name="図 22">
            <a:extLst>
              <a:ext uri="{FF2B5EF4-FFF2-40B4-BE49-F238E27FC236}">
                <a16:creationId xmlns:a16="http://schemas.microsoft.com/office/drawing/2014/main" id="{7FCC9B1C-F9E9-3243-8799-598425BDED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943" y="5256170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1B98BACB-6E96-6F4D-9F60-AC2457B4D305}"/>
              </a:ext>
            </a:extLst>
          </p:cNvPr>
          <p:cNvSpPr/>
          <p:nvPr/>
        </p:nvSpPr>
        <p:spPr>
          <a:xfrm>
            <a:off x="3508954" y="5052690"/>
            <a:ext cx="1657150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898D25EA-2CB3-D345-B855-4BAADE506C89}"/>
              </a:ext>
            </a:extLst>
          </p:cNvPr>
          <p:cNvSpPr/>
          <p:nvPr/>
        </p:nvSpPr>
        <p:spPr>
          <a:xfrm>
            <a:off x="3961166" y="5174675"/>
            <a:ext cx="751561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12 TB</a:t>
            </a:r>
            <a:endParaRPr kumimoji="1" lang="ja-JP" alt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D869428-7BF5-754A-8480-B817441FB847}"/>
              </a:ext>
            </a:extLst>
          </p:cNvPr>
          <p:cNvSpPr txBox="1"/>
          <p:nvPr/>
        </p:nvSpPr>
        <p:spPr>
          <a:xfrm>
            <a:off x="4072070" y="4683357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B97BF8A-A2DC-F04A-A1BA-70E6C27D01EA}"/>
              </a:ext>
            </a:extLst>
          </p:cNvPr>
          <p:cNvSpPr txBox="1"/>
          <p:nvPr/>
        </p:nvSpPr>
        <p:spPr>
          <a:xfrm>
            <a:off x="3583771" y="6109951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main host</a:t>
            </a:r>
            <a:endParaRPr kumimoji="1" lang="ja-JP" altLang="en-US" sz="2000"/>
          </a:p>
        </p:txBody>
      </p:sp>
      <p:pic>
        <p:nvPicPr>
          <p:cNvPr id="44" name="図 22">
            <a:extLst>
              <a:ext uri="{FF2B5EF4-FFF2-40B4-BE49-F238E27FC236}">
                <a16:creationId xmlns:a16="http://schemas.microsoft.com/office/drawing/2014/main" id="{201F6472-4CF2-B14A-8780-2E41A0DF27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5178" y="5256170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42829406-9F62-4B40-A072-F6D126C9CC84}"/>
              </a:ext>
            </a:extLst>
          </p:cNvPr>
          <p:cNvSpPr txBox="1"/>
          <p:nvPr/>
        </p:nvSpPr>
        <p:spPr>
          <a:xfrm>
            <a:off x="9711613" y="6109951"/>
            <a:ext cx="1167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sub-host</a:t>
            </a:r>
            <a:endParaRPr kumimoji="1" lang="ja-JP" altLang="en-US" sz="2000"/>
          </a:p>
        </p:txBody>
      </p: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2750D52E-8EBB-7145-866C-36F49B41BA9C}"/>
              </a:ext>
            </a:extLst>
          </p:cNvPr>
          <p:cNvSpPr/>
          <p:nvPr/>
        </p:nvSpPr>
        <p:spPr>
          <a:xfrm>
            <a:off x="9671857" y="5174675"/>
            <a:ext cx="526399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dirty="0"/>
              <a:t>6</a:t>
            </a:r>
          </a:p>
          <a:p>
            <a:pPr algn="ctr"/>
            <a:r>
              <a:rPr kumimoji="1" lang="en-US" altLang="ja-JP" dirty="0"/>
              <a:t>TB</a:t>
            </a:r>
            <a:endParaRPr kumimoji="1" lang="ja-JP" altLang="en-US"/>
          </a:p>
        </p:txBody>
      </p:sp>
      <p:pic>
        <p:nvPicPr>
          <p:cNvPr id="22" name="図 22">
            <a:extLst>
              <a:ext uri="{FF2B5EF4-FFF2-40B4-BE49-F238E27FC236}">
                <a16:creationId xmlns:a16="http://schemas.microsoft.com/office/drawing/2014/main" id="{B57375C8-7BDD-D042-9862-DB5E79BCA6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340" y="5256170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C92EE26B-3945-CF4E-822C-2A96E2F9CAE8}"/>
              </a:ext>
            </a:extLst>
          </p:cNvPr>
          <p:cNvSpPr txBox="1"/>
          <p:nvPr/>
        </p:nvSpPr>
        <p:spPr>
          <a:xfrm>
            <a:off x="1938775" y="6109951"/>
            <a:ext cx="1167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sub-host</a:t>
            </a:r>
            <a:endParaRPr kumimoji="1" lang="ja-JP" altLang="en-US" sz="2000"/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8429D7B3-E498-8243-B304-FAE761C38960}"/>
              </a:ext>
            </a:extLst>
          </p:cNvPr>
          <p:cNvSpPr/>
          <p:nvPr/>
        </p:nvSpPr>
        <p:spPr>
          <a:xfrm>
            <a:off x="1870386" y="5166235"/>
            <a:ext cx="751561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12 TB</a:t>
            </a:r>
            <a:endParaRPr kumimoji="1" lang="ja-JP" altLang="en-US"/>
          </a:p>
        </p:txBody>
      </p:sp>
      <p:pic>
        <p:nvPicPr>
          <p:cNvPr id="26" name="図 22">
            <a:extLst>
              <a:ext uri="{FF2B5EF4-FFF2-40B4-BE49-F238E27FC236}">
                <a16:creationId xmlns:a16="http://schemas.microsoft.com/office/drawing/2014/main" id="{568286FC-DDAB-9841-AEC3-2456B0B862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0008" y="5256170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73E94442-E337-044A-B88D-6756B9D33BE2}"/>
              </a:ext>
            </a:extLst>
          </p:cNvPr>
          <p:cNvSpPr/>
          <p:nvPr/>
        </p:nvSpPr>
        <p:spPr>
          <a:xfrm>
            <a:off x="7259019" y="5052690"/>
            <a:ext cx="1657150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E036CC3-00EA-4645-A80C-6955E36A17B8}"/>
              </a:ext>
            </a:extLst>
          </p:cNvPr>
          <p:cNvSpPr txBox="1"/>
          <p:nvPr/>
        </p:nvSpPr>
        <p:spPr>
          <a:xfrm>
            <a:off x="7822135" y="4683357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DB53BD6-8298-2244-84D8-703855924DC1}"/>
              </a:ext>
            </a:extLst>
          </p:cNvPr>
          <p:cNvSpPr txBox="1"/>
          <p:nvPr/>
        </p:nvSpPr>
        <p:spPr>
          <a:xfrm>
            <a:off x="7333836" y="6109951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main host</a:t>
            </a:r>
            <a:endParaRPr kumimoji="1" lang="ja-JP" altLang="en-US" sz="2000"/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318C598B-32B1-0F4B-A61D-30E49F9F4C57}"/>
              </a:ext>
            </a:extLst>
          </p:cNvPr>
          <p:cNvSpPr/>
          <p:nvPr/>
        </p:nvSpPr>
        <p:spPr>
          <a:xfrm>
            <a:off x="7824392" y="5174675"/>
            <a:ext cx="526399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dirty="0"/>
              <a:t>6</a:t>
            </a:r>
          </a:p>
          <a:p>
            <a:pPr algn="ctr"/>
            <a:r>
              <a:rPr kumimoji="1" lang="en-US" altLang="ja-JP" dirty="0"/>
              <a:t>TB</a:t>
            </a:r>
            <a:endParaRPr kumimoji="1" lang="ja-JP" altLang="en-US"/>
          </a:p>
        </p:txBody>
      </p:sp>
      <p:sp>
        <p:nvSpPr>
          <p:cNvPr id="50" name="Right Arrow 49">
            <a:extLst>
              <a:ext uri="{FF2B5EF4-FFF2-40B4-BE49-F238E27FC236}">
                <a16:creationId xmlns:a16="http://schemas.microsoft.com/office/drawing/2014/main" id="{E472E11B-EDD3-8645-9C8E-D44B847086AE}"/>
              </a:ext>
            </a:extLst>
          </p:cNvPr>
          <p:cNvSpPr/>
          <p:nvPr/>
        </p:nvSpPr>
        <p:spPr>
          <a:xfrm>
            <a:off x="4724933" y="5351882"/>
            <a:ext cx="3097202" cy="306796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Curved Up Arrow 40">
            <a:extLst>
              <a:ext uri="{FF2B5EF4-FFF2-40B4-BE49-F238E27FC236}">
                <a16:creationId xmlns:a16="http://schemas.microsoft.com/office/drawing/2014/main" id="{4F0F01A0-47A2-B14C-B074-781667AD5C57}"/>
              </a:ext>
            </a:extLst>
          </p:cNvPr>
          <p:cNvSpPr/>
          <p:nvPr/>
        </p:nvSpPr>
        <p:spPr>
          <a:xfrm flipV="1">
            <a:off x="4479235" y="4547047"/>
            <a:ext cx="5605670" cy="627628"/>
          </a:xfrm>
          <a:prstGeom prst="curvedUpArrow">
            <a:avLst>
              <a:gd name="adj1" fmla="val 25000"/>
              <a:gd name="adj2" fmla="val 66632"/>
              <a:gd name="adj3" fmla="val 250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D6FF690-BE9B-5B49-B999-729B041A407B}"/>
              </a:ext>
            </a:extLst>
          </p:cNvPr>
          <p:cNvSpPr txBox="1"/>
          <p:nvPr/>
        </p:nvSpPr>
        <p:spPr>
          <a:xfrm>
            <a:off x="5646866" y="4990009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/>
              <a:t>migrate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A93CFB44-D623-AF4B-854F-AE4F88C0BBB8}"/>
              </a:ext>
            </a:extLst>
          </p:cNvPr>
          <p:cNvCxnSpPr>
            <a:cxnSpLocks/>
            <a:stCxn id="39" idx="3"/>
            <a:endCxn id="47" idx="1"/>
          </p:cNvCxnSpPr>
          <p:nvPr/>
        </p:nvCxnSpPr>
        <p:spPr>
          <a:xfrm>
            <a:off x="8350791" y="5519141"/>
            <a:ext cx="1321066" cy="0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8904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810"/>
    </mc:Choice>
    <mc:Fallback xmlns="">
      <p:transition spd="slow" advTm="5381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8A067-9D17-F64B-9E17-3D9F8E065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Type 4: Split/Merge Migration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94636-D4EB-3743-95EE-7ADC25898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Perform split migration and merge migration together</a:t>
            </a:r>
          </a:p>
          <a:p>
            <a:pPr lvl="1"/>
            <a:r>
              <a:rPr lang="en-JP" dirty="0"/>
              <a:t>Divide a VM fragment in one host</a:t>
            </a:r>
          </a:p>
          <a:p>
            <a:pPr lvl="1"/>
            <a:r>
              <a:rPr lang="en-JP" dirty="0"/>
              <a:t>Merge some of the divided fragments into existing hosts'</a:t>
            </a:r>
          </a:p>
          <a:p>
            <a:pPr lvl="2"/>
            <a:r>
              <a:rPr lang="en-JP" dirty="0"/>
              <a:t>Transfer the others to new hosts or keep one at the source host</a:t>
            </a:r>
          </a:p>
          <a:p>
            <a:pPr lvl="1"/>
            <a:r>
              <a:rPr lang="en-JP" dirty="0"/>
              <a:t>Allow increasing VM's memory existing in the main host</a:t>
            </a:r>
          </a:p>
          <a:p>
            <a:pPr lvl="1"/>
            <a:r>
              <a:rPr lang="en-JP" dirty="0"/>
              <a:t>Remote paging is a kind of split/merge migration</a:t>
            </a:r>
          </a:p>
          <a:p>
            <a:endParaRPr lang="en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46D66-59CC-9C4B-AF6B-9BCB4F7CC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14</a:t>
            </a:fld>
            <a:endParaRPr kumimoji="1" lang="ja-JP" altLang="en-US"/>
          </a:p>
        </p:txBody>
      </p:sp>
      <p:pic>
        <p:nvPicPr>
          <p:cNvPr id="5" name="図 22">
            <a:extLst>
              <a:ext uri="{FF2B5EF4-FFF2-40B4-BE49-F238E27FC236}">
                <a16:creationId xmlns:a16="http://schemas.microsoft.com/office/drawing/2014/main" id="{2DBC3865-E132-E84A-8085-85D8A0652E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950" y="5171084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2ADC4F4-1771-B241-B5BD-A8B655879266}"/>
              </a:ext>
            </a:extLst>
          </p:cNvPr>
          <p:cNvSpPr/>
          <p:nvPr/>
        </p:nvSpPr>
        <p:spPr>
          <a:xfrm>
            <a:off x="6997961" y="4967604"/>
            <a:ext cx="1657150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9BD630FE-1C22-FE45-936E-4EE68321E72E}"/>
              </a:ext>
            </a:extLst>
          </p:cNvPr>
          <p:cNvSpPr/>
          <p:nvPr/>
        </p:nvSpPr>
        <p:spPr>
          <a:xfrm>
            <a:off x="7738740" y="5089590"/>
            <a:ext cx="751561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12 TB</a:t>
            </a:r>
            <a:endParaRPr kumimoji="1" lang="ja-JP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71AD09-A78E-CF41-9BE8-D63415AAB25B}"/>
              </a:ext>
            </a:extLst>
          </p:cNvPr>
          <p:cNvSpPr txBox="1"/>
          <p:nvPr/>
        </p:nvSpPr>
        <p:spPr>
          <a:xfrm>
            <a:off x="7561077" y="4598271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pic>
        <p:nvPicPr>
          <p:cNvPr id="9" name="図 22">
            <a:extLst>
              <a:ext uri="{FF2B5EF4-FFF2-40B4-BE49-F238E27FC236}">
                <a16:creationId xmlns:a16="http://schemas.microsoft.com/office/drawing/2014/main" id="{C73D90BB-29A5-6C40-9343-4AC7E91FA1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7839" y="5171085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555EF11-DE43-5048-9B0E-17A00D01960C}"/>
              </a:ext>
            </a:extLst>
          </p:cNvPr>
          <p:cNvSpPr txBox="1"/>
          <p:nvPr/>
        </p:nvSpPr>
        <p:spPr>
          <a:xfrm>
            <a:off x="7072778" y="6024865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main host</a:t>
            </a:r>
            <a:endParaRPr kumimoji="1" lang="ja-JP" altLang="en-US" sz="20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3CC048-ABED-194F-AB3E-8498069E11EE}"/>
              </a:ext>
            </a:extLst>
          </p:cNvPr>
          <p:cNvSpPr txBox="1"/>
          <p:nvPr/>
        </p:nvSpPr>
        <p:spPr>
          <a:xfrm>
            <a:off x="3354274" y="6024866"/>
            <a:ext cx="1167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sub-host</a:t>
            </a:r>
            <a:endParaRPr kumimoji="1" lang="ja-JP" altLang="en-US" sz="2000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59E2530-08F0-6448-B9A7-80FE01A207D9}"/>
              </a:ext>
            </a:extLst>
          </p:cNvPr>
          <p:cNvSpPr/>
          <p:nvPr/>
        </p:nvSpPr>
        <p:spPr>
          <a:xfrm>
            <a:off x="3071024" y="5089590"/>
            <a:ext cx="526399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dirty="0"/>
              <a:t>6</a:t>
            </a:r>
          </a:p>
          <a:p>
            <a:pPr algn="ctr"/>
            <a:r>
              <a:rPr kumimoji="1" lang="en-US" altLang="ja-JP" dirty="0"/>
              <a:t>TB</a:t>
            </a:r>
            <a:endParaRPr kumimoji="1" lang="ja-JP" altLang="en-US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960062FC-AC73-604A-B1C8-96B582CA1446}"/>
              </a:ext>
            </a:extLst>
          </p:cNvPr>
          <p:cNvSpPr/>
          <p:nvPr/>
        </p:nvSpPr>
        <p:spPr>
          <a:xfrm>
            <a:off x="3604213" y="5089590"/>
            <a:ext cx="526399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dirty="0"/>
              <a:t>6</a:t>
            </a:r>
          </a:p>
          <a:p>
            <a:pPr algn="ctr"/>
            <a:r>
              <a:rPr kumimoji="1" lang="en-US" altLang="ja-JP" dirty="0"/>
              <a:t>TB</a:t>
            </a:r>
            <a:endParaRPr kumimoji="1" lang="ja-JP" alt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E8DB33-2857-4447-B476-B2CED6A4B176}"/>
              </a:ext>
            </a:extLst>
          </p:cNvPr>
          <p:cNvSpPr txBox="1"/>
          <p:nvPr/>
        </p:nvSpPr>
        <p:spPr>
          <a:xfrm>
            <a:off x="6107469" y="483312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>
                <a:solidFill>
                  <a:srgbClr val="FF0000"/>
                </a:solidFill>
              </a:rPr>
              <a:t>merge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CDE68A6-D31C-1C44-A6AE-1CEA5911642B}"/>
              </a:ext>
            </a:extLst>
          </p:cNvPr>
          <p:cNvSpPr txBox="1"/>
          <p:nvPr/>
        </p:nvSpPr>
        <p:spPr>
          <a:xfrm>
            <a:off x="3285072" y="4658580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>
                <a:solidFill>
                  <a:srgbClr val="FF0000"/>
                </a:solidFill>
              </a:rPr>
              <a:t>split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FCD2F038-5FE3-C44E-B4E8-69B4B3AD5C24}"/>
              </a:ext>
            </a:extLst>
          </p:cNvPr>
          <p:cNvSpPr/>
          <p:nvPr/>
        </p:nvSpPr>
        <p:spPr>
          <a:xfrm>
            <a:off x="7206704" y="5089590"/>
            <a:ext cx="526399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dirty="0"/>
              <a:t>6</a:t>
            </a:r>
          </a:p>
          <a:p>
            <a:pPr algn="ctr"/>
            <a:r>
              <a:rPr kumimoji="1" lang="en-US" altLang="ja-JP" dirty="0"/>
              <a:t>TB</a:t>
            </a:r>
            <a:endParaRPr kumimoji="1" lang="ja-JP" altLang="en-US"/>
          </a:p>
        </p:txBody>
      </p:sp>
      <p:sp>
        <p:nvSpPr>
          <p:cNvPr id="17" name="Right Arrow 16">
            <a:extLst>
              <a:ext uri="{FF2B5EF4-FFF2-40B4-BE49-F238E27FC236}">
                <a16:creationId xmlns:a16="http://schemas.microsoft.com/office/drawing/2014/main" id="{9B56CA7E-A434-524D-840A-9B46C5351EF4}"/>
              </a:ext>
            </a:extLst>
          </p:cNvPr>
          <p:cNvSpPr/>
          <p:nvPr/>
        </p:nvSpPr>
        <p:spPr>
          <a:xfrm>
            <a:off x="4140823" y="5287740"/>
            <a:ext cx="3043708" cy="25315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7211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574"/>
    </mc:Choice>
    <mc:Fallback xmlns="">
      <p:transition spd="slow" advTm="51574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B7C0D-28BD-9048-9816-0AA084C2F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Implementation: IPmigrate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066F8-7150-0240-A14E-D33D0CE93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have developed IPmigrate for partial migration</a:t>
            </a:r>
          </a:p>
          <a:p>
            <a:pPr lvl="1"/>
            <a:r>
              <a:rPr lang="en-JP" dirty="0"/>
              <a:t>Support subst migration and merge migration for all the hosts</a:t>
            </a:r>
          </a:p>
          <a:p>
            <a:r>
              <a:rPr lang="en-JP" dirty="0"/>
              <a:t>We modified QEMU-KVM and a memory server</a:t>
            </a:r>
          </a:p>
          <a:p>
            <a:pPr lvl="1"/>
            <a:r>
              <a:rPr lang="en-JP" dirty="0"/>
              <a:t>Maintain the transfer, retransfer, and invalidate bitmaps</a:t>
            </a:r>
          </a:p>
          <a:p>
            <a:pPr lvl="2"/>
            <a:r>
              <a:rPr lang="en-JP" dirty="0"/>
              <a:t>Preserve the consistency of partial migration</a:t>
            </a:r>
          </a:p>
          <a:p>
            <a:pPr lvl="1"/>
            <a:r>
              <a:rPr lang="en-JP" dirty="0"/>
              <a:t>Provide the functionality of the migration at a sub-host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34E68A-3A39-A443-A0C8-02C62F928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15</a:t>
            </a:fld>
            <a:endParaRPr kumimoji="1" lang="ja-JP" altLang="en-US"/>
          </a:p>
        </p:txBody>
      </p:sp>
      <p:pic>
        <p:nvPicPr>
          <p:cNvPr id="5" name="図 22">
            <a:extLst>
              <a:ext uri="{FF2B5EF4-FFF2-40B4-BE49-F238E27FC236}">
                <a16:creationId xmlns:a16="http://schemas.microsoft.com/office/drawing/2014/main" id="{E1C1D4AD-A2F6-EC44-AD2C-8393B640C3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805" y="4891441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図 22">
            <a:extLst>
              <a:ext uri="{FF2B5EF4-FFF2-40B4-BE49-F238E27FC236}">
                <a16:creationId xmlns:a16="http://schemas.microsoft.com/office/drawing/2014/main" id="{72CEB431-0E06-294E-B9FE-A69F7DBF70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5080" y="4891441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D169686-209C-134C-BFF5-78299C98AA8F}"/>
              </a:ext>
            </a:extLst>
          </p:cNvPr>
          <p:cNvSpPr txBox="1"/>
          <p:nvPr/>
        </p:nvSpPr>
        <p:spPr>
          <a:xfrm>
            <a:off x="5942307" y="5935734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sub-hosts</a:t>
            </a:r>
            <a:endParaRPr kumimoji="1" lang="ja-JP" altLang="en-US" sz="200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4130289-3DD8-F445-8295-7E2EB05E6574}"/>
              </a:ext>
            </a:extLst>
          </p:cNvPr>
          <p:cNvSpPr txBox="1"/>
          <p:nvPr/>
        </p:nvSpPr>
        <p:spPr>
          <a:xfrm>
            <a:off x="2873438" y="5935734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main host</a:t>
            </a:r>
            <a:endParaRPr kumimoji="1" lang="ja-JP" altLang="en-US" sz="2000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F2A98A08-30CA-A84F-906B-866C45CB1920}"/>
              </a:ext>
            </a:extLst>
          </p:cNvPr>
          <p:cNvSpPr/>
          <p:nvPr/>
        </p:nvSpPr>
        <p:spPr>
          <a:xfrm>
            <a:off x="2873438" y="4817134"/>
            <a:ext cx="1497495" cy="456667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JP" dirty="0"/>
              <a:t>QEMU-KVM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4BEAFB53-C671-174D-B152-940A0729F24D}"/>
              </a:ext>
            </a:extLst>
          </p:cNvPr>
          <p:cNvSpPr/>
          <p:nvPr/>
        </p:nvSpPr>
        <p:spPr>
          <a:xfrm>
            <a:off x="5870713" y="4817134"/>
            <a:ext cx="1104381" cy="612828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JP" dirty="0"/>
              <a:t>memory server</a:t>
            </a:r>
          </a:p>
        </p:txBody>
      </p:sp>
      <p:pic>
        <p:nvPicPr>
          <p:cNvPr id="19" name="図 22">
            <a:extLst>
              <a:ext uri="{FF2B5EF4-FFF2-40B4-BE49-F238E27FC236}">
                <a16:creationId xmlns:a16="http://schemas.microsoft.com/office/drawing/2014/main" id="{A4E6FE05-9ED5-2747-A9B7-EA156C7CF3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854" y="4891441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DBBC2662-638F-1246-AEDA-134A1A395F8F}"/>
              </a:ext>
            </a:extLst>
          </p:cNvPr>
          <p:cNvSpPr/>
          <p:nvPr/>
        </p:nvSpPr>
        <p:spPr>
          <a:xfrm>
            <a:off x="7593487" y="4817134"/>
            <a:ext cx="1104381" cy="612828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JP" dirty="0"/>
              <a:t>memory server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85D4D3E-775E-C74A-9230-EC5D476A0C63}"/>
              </a:ext>
            </a:extLst>
          </p:cNvPr>
          <p:cNvSpPr txBox="1"/>
          <p:nvPr/>
        </p:nvSpPr>
        <p:spPr>
          <a:xfrm>
            <a:off x="8904201" y="5094426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sz="2800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856052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616"/>
    </mc:Choice>
    <mc:Fallback xmlns="">
      <p:transition spd="slow" advTm="62616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BD38B-559D-FD4A-89C1-84BFBCF95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Experiments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8768-8F81-FE4E-9610-ACDB1CD08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examined the performance of partial migration</a:t>
            </a:r>
          </a:p>
          <a:p>
            <a:pPr lvl="1"/>
            <a:r>
              <a:rPr lang="en-JP" dirty="0"/>
              <a:t>Compared with traditional migration</a:t>
            </a:r>
          </a:p>
          <a:p>
            <a:pPr lvl="1"/>
            <a:r>
              <a:rPr lang="en-JP" dirty="0"/>
              <a:t>Split the memory of a VM equally</a:t>
            </a:r>
          </a:p>
          <a:p>
            <a:pPr lvl="2"/>
            <a:r>
              <a:rPr lang="en-JP" dirty="0"/>
              <a:t>24 GB</a:t>
            </a:r>
          </a:p>
          <a:p>
            <a:pPr lvl="1"/>
            <a:r>
              <a:rPr lang="en-JP" dirty="0"/>
              <a:t>Used up to 5 hosts connected with 10 GbE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4E380D-6182-4846-971F-CACFC3C8E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16</a:t>
            </a:fld>
            <a:endParaRPr kumimoji="1" lang="ja-JP" altLang="en-US"/>
          </a:p>
        </p:txBody>
      </p:sp>
      <p:pic>
        <p:nvPicPr>
          <p:cNvPr id="7" name="図 22">
            <a:extLst>
              <a:ext uri="{FF2B5EF4-FFF2-40B4-BE49-F238E27FC236}">
                <a16:creationId xmlns:a16="http://schemas.microsoft.com/office/drawing/2014/main" id="{795D7DD0-5E5A-5D41-86F7-BBF60FF56F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668" y="4968858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7B6AC3E-ABBA-704A-B7A3-BF047CB9A010}"/>
              </a:ext>
            </a:extLst>
          </p:cNvPr>
          <p:cNvSpPr txBox="1"/>
          <p:nvPr/>
        </p:nvSpPr>
        <p:spPr>
          <a:xfrm>
            <a:off x="8537585" y="3585340"/>
            <a:ext cx="2672526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JP" dirty="0"/>
              <a:t>CPU: Xeon E3-1270 v3,</a:t>
            </a:r>
          </a:p>
          <a:p>
            <a:r>
              <a:rPr lang="en-JP" dirty="0"/>
              <a:t>          Xeon E3-1270 v2,</a:t>
            </a:r>
          </a:p>
          <a:p>
            <a:r>
              <a:rPr lang="en-JP" dirty="0"/>
              <a:t>          or Core i7-8700</a:t>
            </a:r>
          </a:p>
          <a:p>
            <a:r>
              <a:rPr lang="en-JP" dirty="0"/>
              <a:t>memory: 32 or 16 GB</a:t>
            </a:r>
          </a:p>
          <a:p>
            <a:r>
              <a:rPr lang="en-JP" dirty="0"/>
              <a:t>NIC: 10 GbE</a:t>
            </a:r>
          </a:p>
        </p:txBody>
      </p:sp>
      <p:pic>
        <p:nvPicPr>
          <p:cNvPr id="13" name="図 22">
            <a:extLst>
              <a:ext uri="{FF2B5EF4-FFF2-40B4-BE49-F238E27FC236}">
                <a16:creationId xmlns:a16="http://schemas.microsoft.com/office/drawing/2014/main" id="{287140D9-FCDC-C848-94EF-B4A533D6F9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5712" y="4944305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23AD326-68AB-4C41-86DD-970875BCEF17}"/>
              </a:ext>
            </a:extLst>
          </p:cNvPr>
          <p:cNvSpPr/>
          <p:nvPr/>
        </p:nvSpPr>
        <p:spPr>
          <a:xfrm>
            <a:off x="1807178" y="4561454"/>
            <a:ext cx="1351043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0A02926E-62B6-DF4B-91A2-1915FECEE2F1}"/>
              </a:ext>
            </a:extLst>
          </p:cNvPr>
          <p:cNvSpPr/>
          <p:nvPr/>
        </p:nvSpPr>
        <p:spPr>
          <a:xfrm>
            <a:off x="2052106" y="4683439"/>
            <a:ext cx="853896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A9C20B5-85D4-CD48-84BF-16ED44E5E7FD}"/>
              </a:ext>
            </a:extLst>
          </p:cNvPr>
          <p:cNvSpPr txBox="1"/>
          <p:nvPr/>
        </p:nvSpPr>
        <p:spPr>
          <a:xfrm>
            <a:off x="1521099" y="4166293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split-memory VM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C0E7DB0-AB56-5544-8E34-9E81C1328AFF}"/>
              </a:ext>
            </a:extLst>
          </p:cNvPr>
          <p:cNvSpPr txBox="1"/>
          <p:nvPr/>
        </p:nvSpPr>
        <p:spPr>
          <a:xfrm>
            <a:off x="8537585" y="3216008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5 hosts</a:t>
            </a:r>
          </a:p>
        </p:txBody>
      </p:sp>
      <p:pic>
        <p:nvPicPr>
          <p:cNvPr id="21" name="図 22">
            <a:extLst>
              <a:ext uri="{FF2B5EF4-FFF2-40B4-BE49-F238E27FC236}">
                <a16:creationId xmlns:a16="http://schemas.microsoft.com/office/drawing/2014/main" id="{1F6C9860-4794-334C-9B70-CCF62F441F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101" y="4944305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F3DEED10-B3C1-5644-9D65-FEB78FAD4501}"/>
              </a:ext>
            </a:extLst>
          </p:cNvPr>
          <p:cNvSpPr txBox="1"/>
          <p:nvPr/>
        </p:nvSpPr>
        <p:spPr>
          <a:xfrm>
            <a:off x="3749684" y="5985819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sub-hosts</a:t>
            </a:r>
            <a:endParaRPr kumimoji="1" lang="ja-JP" altLang="en-US" sz="2000"/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B5E0F934-2F86-A94D-90B2-3A1E2FD794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3082" y="4623227"/>
            <a:ext cx="414881" cy="57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図 22">
            <a:extLst>
              <a:ext uri="{FF2B5EF4-FFF2-40B4-BE49-F238E27FC236}">
                <a16:creationId xmlns:a16="http://schemas.microsoft.com/office/drawing/2014/main" id="{00AF2E49-E7B5-DB45-84F6-E3BC2138C9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3082" y="5265800"/>
            <a:ext cx="414881" cy="57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595CEF3B-A2E8-4049-9C19-EDD62E56A1C1}"/>
              </a:ext>
            </a:extLst>
          </p:cNvPr>
          <p:cNvSpPr/>
          <p:nvPr/>
        </p:nvSpPr>
        <p:spPr>
          <a:xfrm>
            <a:off x="3772168" y="4805425"/>
            <a:ext cx="706299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CAE2C47-4299-1B41-939D-F12B006F756C}"/>
              </a:ext>
            </a:extLst>
          </p:cNvPr>
          <p:cNvSpPr txBox="1"/>
          <p:nvPr/>
        </p:nvSpPr>
        <p:spPr>
          <a:xfrm>
            <a:off x="1807453" y="5985819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main host</a:t>
            </a:r>
            <a:endParaRPr kumimoji="1" lang="ja-JP" altLang="en-US" sz="2000"/>
          </a:p>
        </p:txBody>
      </p:sp>
      <p:sp>
        <p:nvSpPr>
          <p:cNvPr id="27" name="Right Arrow 26">
            <a:extLst>
              <a:ext uri="{FF2B5EF4-FFF2-40B4-BE49-F238E27FC236}">
                <a16:creationId xmlns:a16="http://schemas.microsoft.com/office/drawing/2014/main" id="{B8462C1C-218A-1E40-86B3-2ECB77CF5137}"/>
              </a:ext>
            </a:extLst>
          </p:cNvPr>
          <p:cNvSpPr/>
          <p:nvPr/>
        </p:nvSpPr>
        <p:spPr>
          <a:xfrm>
            <a:off x="5487620" y="4924674"/>
            <a:ext cx="1178862" cy="578126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2765870-B57C-FF47-B37E-BDC2CFAD299F}"/>
              </a:ext>
            </a:extLst>
          </p:cNvPr>
          <p:cNvSpPr txBox="1"/>
          <p:nvPr/>
        </p:nvSpPr>
        <p:spPr>
          <a:xfrm>
            <a:off x="5521670" y="4561454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/>
              <a:t>migrate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99DB556-A18A-2B4E-A471-81C6C1F86528}"/>
              </a:ext>
            </a:extLst>
          </p:cNvPr>
          <p:cNvSpPr txBox="1"/>
          <p:nvPr/>
        </p:nvSpPr>
        <p:spPr>
          <a:xfrm>
            <a:off x="8537585" y="5616649"/>
            <a:ext cx="180049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JP" dirty="0"/>
              <a:t>virtual CPU: 1</a:t>
            </a:r>
          </a:p>
          <a:p>
            <a:r>
              <a:rPr lang="en-JP" dirty="0"/>
              <a:t>memory: 24 GB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1E2869A-EFF0-0644-AA8E-00DB5D3EF28B}"/>
              </a:ext>
            </a:extLst>
          </p:cNvPr>
          <p:cNvSpPr txBox="1"/>
          <p:nvPr/>
        </p:nvSpPr>
        <p:spPr>
          <a:xfrm>
            <a:off x="8537585" y="524362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VM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4721FF77-BEAB-7248-8624-CD9F1C5F2B42}"/>
              </a:ext>
            </a:extLst>
          </p:cNvPr>
          <p:cNvSpPr/>
          <p:nvPr/>
        </p:nvSpPr>
        <p:spPr>
          <a:xfrm>
            <a:off x="4775603" y="4544897"/>
            <a:ext cx="414881" cy="41160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B7E11B2B-5122-3442-AEFF-E64FCDAC40E9}"/>
              </a:ext>
            </a:extLst>
          </p:cNvPr>
          <p:cNvSpPr/>
          <p:nvPr/>
        </p:nvSpPr>
        <p:spPr>
          <a:xfrm>
            <a:off x="4775603" y="5188996"/>
            <a:ext cx="414881" cy="41160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044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376"/>
    </mc:Choice>
    <mc:Fallback xmlns="">
      <p:transition spd="slow" advTm="33376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B5B90-96C0-7248-B20B-75350B365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Effectiveness of Merge Migration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4BC2F-B527-0140-B95E-DADC0E044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migrated a split-memory VM to one host</a:t>
            </a:r>
          </a:p>
          <a:p>
            <a:pPr lvl="1"/>
            <a:r>
              <a:rPr lang="en-JP" dirty="0"/>
              <a:t>Run a split-memory VM across 2 hosts</a:t>
            </a:r>
          </a:p>
          <a:p>
            <a:pPr lvl="1"/>
            <a:r>
              <a:rPr lang="en-JP" dirty="0"/>
              <a:t>Compare traditional migration and merge migration</a:t>
            </a:r>
          </a:p>
          <a:p>
            <a:r>
              <a:rPr lang="en-JP" dirty="0"/>
              <a:t>Merge migration was 12x faster than traditional migration</a:t>
            </a:r>
          </a:p>
          <a:p>
            <a:pPr lvl="1"/>
            <a:r>
              <a:rPr lang="en-JP" dirty="0"/>
              <a:t>Due to dramatic reduction of remote paging</a:t>
            </a:r>
          </a:p>
          <a:p>
            <a:pPr lvl="1"/>
            <a:endParaRPr lang="en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AA5B60-57C7-844D-80B8-69752BFD6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17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B233108-03B6-D24E-92A9-EC3714629E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76445874"/>
              </p:ext>
            </p:extLst>
          </p:nvPr>
        </p:nvGraphicFramePr>
        <p:xfrm>
          <a:off x="815546" y="4102443"/>
          <a:ext cx="4955059" cy="2496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6F9882D-7E24-784F-8C5E-CDFF05C778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3754336"/>
              </p:ext>
            </p:extLst>
          </p:nvPr>
        </p:nvGraphicFramePr>
        <p:xfrm>
          <a:off x="6421397" y="4102443"/>
          <a:ext cx="4812708" cy="2496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A678F2C-F076-6445-ACFC-214BEC35A24E}"/>
              </a:ext>
            </a:extLst>
          </p:cNvPr>
          <p:cNvSpPr txBox="1"/>
          <p:nvPr/>
        </p:nvSpPr>
        <p:spPr>
          <a:xfrm>
            <a:off x="9391136" y="5966161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0.16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76A1069-6414-E54A-AB3C-3E8AB5E43357}"/>
              </a:ext>
            </a:extLst>
          </p:cNvPr>
          <p:cNvCxnSpPr>
            <a:cxnSpLocks/>
          </p:cNvCxnSpPr>
          <p:nvPr/>
        </p:nvCxnSpPr>
        <p:spPr>
          <a:xfrm>
            <a:off x="3756454" y="4732638"/>
            <a:ext cx="506627" cy="1322173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2284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597"/>
    </mc:Choice>
    <mc:Fallback xmlns="">
      <p:transition spd="slow" advTm="49597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E1A4B-8882-374B-8C7B-41418BC23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Performance of Subst Migration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5A27E-1C05-EF40-9A05-1E590AAF9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performed subst migration of a split-memory VM</a:t>
            </a:r>
          </a:p>
          <a:p>
            <a:pPr lvl="1"/>
            <a:r>
              <a:rPr lang="en-JP" dirty="0"/>
              <a:t>Migrate a split-memory VM across 2-4 hosts for the main host</a:t>
            </a:r>
          </a:p>
          <a:p>
            <a:pPr lvl="1"/>
            <a:r>
              <a:rPr lang="en-JP" dirty="0"/>
              <a:t>Compared with traditional migration of a normal VM on one host</a:t>
            </a:r>
          </a:p>
          <a:p>
            <a:r>
              <a:rPr lang="en-JP" dirty="0"/>
              <a:t>The migration time was proportional to the moved data</a:t>
            </a:r>
          </a:p>
          <a:p>
            <a:pPr lvl="1"/>
            <a:r>
              <a:rPr lang="en-JP" dirty="0"/>
              <a:t>The downtime was also reduced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DEC35A-8940-1749-B7F7-A85DE92A0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18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043ED92-73FA-8340-9A67-B13672DBEF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80688154"/>
              </p:ext>
            </p:extLst>
          </p:nvPr>
        </p:nvGraphicFramePr>
        <p:xfrm>
          <a:off x="451021" y="4077730"/>
          <a:ext cx="5548185" cy="253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B5E3DCBA-E8EA-F541-B1B2-831EDB15CA2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6594116"/>
              </p:ext>
            </p:extLst>
          </p:nvPr>
        </p:nvGraphicFramePr>
        <p:xfrm>
          <a:off x="6054314" y="4077730"/>
          <a:ext cx="5548185" cy="253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19449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548"/>
    </mc:Choice>
    <mc:Fallback xmlns="">
      <p:transition spd="slow" advTm="66548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A8779-B069-5242-B525-EBF186864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Performance of Merge Migration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2FEDB-4ED5-764B-878C-9A80EA481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performed merge migration of a split-memory VM</a:t>
            </a:r>
          </a:p>
          <a:p>
            <a:pPr lvl="1"/>
            <a:r>
              <a:rPr lang="en-JP" dirty="0"/>
              <a:t>Migrate a split-memory VM across 2-4 hosts to one new host</a:t>
            </a:r>
          </a:p>
          <a:p>
            <a:pPr lvl="1"/>
            <a:r>
              <a:rPr lang="en-JP" dirty="0"/>
              <a:t>Compared with traditional migration of a normal VM</a:t>
            </a:r>
          </a:p>
          <a:p>
            <a:r>
              <a:rPr lang="en-JP" dirty="0"/>
              <a:t>The migration time was inversely proportional to #hosts</a:t>
            </a:r>
          </a:p>
          <a:p>
            <a:pPr lvl="1"/>
            <a:r>
              <a:rPr lang="en-JP" dirty="0"/>
              <a:t>The downtime was also reduced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D6E392-812B-3347-9E21-C2FA29659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19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3696A28-882A-6A4A-8AF6-254EC9415E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87581912"/>
              </p:ext>
            </p:extLst>
          </p:nvPr>
        </p:nvGraphicFramePr>
        <p:xfrm>
          <a:off x="450574" y="4013121"/>
          <a:ext cx="5548185" cy="253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3C9F4AF-4D20-334C-BEA1-288D6C5F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459687"/>
              </p:ext>
            </p:extLst>
          </p:nvPr>
        </p:nvGraphicFramePr>
        <p:xfrm>
          <a:off x="5998759" y="4013121"/>
          <a:ext cx="5548185" cy="253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93504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967"/>
    </mc:Choice>
    <mc:Fallback xmlns="">
      <p:transition spd="slow" advTm="4696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ACFF-F9A8-BF46-945C-71C97A0F6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Large-memory VM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BBA14-4DC3-D948-BCFE-CF7FE47F9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IaaS clouds provide virtual machines (VMs)</a:t>
            </a:r>
          </a:p>
          <a:p>
            <a:pPr lvl="1"/>
            <a:r>
              <a:rPr lang="en-JP" dirty="0"/>
              <a:t>Users can construct their systems in VMs as needed</a:t>
            </a:r>
          </a:p>
          <a:p>
            <a:pPr lvl="1"/>
            <a:r>
              <a:rPr lang="en-JP" dirty="0"/>
              <a:t>Large-scale public clouds to small-scale private clouds </a:t>
            </a:r>
          </a:p>
          <a:p>
            <a:r>
              <a:rPr lang="en-JP" dirty="0"/>
              <a:t>Large-memory VMs are being widely used</a:t>
            </a:r>
          </a:p>
          <a:p>
            <a:pPr lvl="1"/>
            <a:r>
              <a:rPr lang="en-JP" dirty="0"/>
              <a:t>E.g., instances with 24 TB of memory in Amazon EC2</a:t>
            </a:r>
          </a:p>
          <a:p>
            <a:pPr lvl="1"/>
            <a:r>
              <a:rPr lang="en-JP" dirty="0"/>
              <a:t>For in-memory database and big data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306950-27D9-9348-B482-44B5595E8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15" name="Cloud 14">
            <a:extLst>
              <a:ext uri="{FF2B5EF4-FFF2-40B4-BE49-F238E27FC236}">
                <a16:creationId xmlns:a16="http://schemas.microsoft.com/office/drawing/2014/main" id="{BF778C33-0BBC-EC40-A6D6-AEF791B8491D}"/>
              </a:ext>
            </a:extLst>
          </p:cNvPr>
          <p:cNvSpPr/>
          <p:nvPr/>
        </p:nvSpPr>
        <p:spPr>
          <a:xfrm>
            <a:off x="2930022" y="5534687"/>
            <a:ext cx="5615353" cy="892228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AD4E6F-CF32-FC44-9C2C-177165A0A69E}"/>
              </a:ext>
            </a:extLst>
          </p:cNvPr>
          <p:cNvSpPr txBox="1"/>
          <p:nvPr/>
        </p:nvSpPr>
        <p:spPr>
          <a:xfrm>
            <a:off x="8241232" y="6121904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cloud</a:t>
            </a:r>
            <a:endParaRPr kumimoji="1" lang="ja-JP" alt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1B1661F-609E-FE48-B765-60CBFB081C58}"/>
              </a:ext>
            </a:extLst>
          </p:cNvPr>
          <p:cNvSpPr/>
          <p:nvPr/>
        </p:nvSpPr>
        <p:spPr>
          <a:xfrm>
            <a:off x="3861811" y="5068236"/>
            <a:ext cx="1657150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A2DBE49D-0CAA-E04B-8671-5A168AA8C40F}"/>
              </a:ext>
            </a:extLst>
          </p:cNvPr>
          <p:cNvSpPr/>
          <p:nvPr/>
        </p:nvSpPr>
        <p:spPr>
          <a:xfrm>
            <a:off x="4151766" y="5190221"/>
            <a:ext cx="1077239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24 TB</a:t>
            </a:r>
            <a:endParaRPr kumimoji="1" lang="ja-JP" alt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A9C05A-E5E4-AC40-A60F-67A4ED2AE334}"/>
              </a:ext>
            </a:extLst>
          </p:cNvPr>
          <p:cNvSpPr txBox="1"/>
          <p:nvPr/>
        </p:nvSpPr>
        <p:spPr>
          <a:xfrm>
            <a:off x="4424927" y="4701291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D37BD2D-8B7D-5E4B-AE63-20139AC85611}"/>
              </a:ext>
            </a:extLst>
          </p:cNvPr>
          <p:cNvSpPr/>
          <p:nvPr/>
        </p:nvSpPr>
        <p:spPr>
          <a:xfrm>
            <a:off x="6292698" y="5068235"/>
            <a:ext cx="1253211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8D2DBFD5-70C2-3C48-866C-E8023EE9E394}"/>
              </a:ext>
            </a:extLst>
          </p:cNvPr>
          <p:cNvSpPr/>
          <p:nvPr/>
        </p:nvSpPr>
        <p:spPr>
          <a:xfrm>
            <a:off x="6525536" y="5190220"/>
            <a:ext cx="804078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12</a:t>
            </a:r>
            <a:r>
              <a:rPr kumimoji="1" lang="en-US" altLang="ja-JP" dirty="0"/>
              <a:t> TB</a:t>
            </a:r>
            <a:endParaRPr kumimoji="1" lang="ja-JP" alt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9BEFBB6-718F-C445-B137-BC6477255A62}"/>
              </a:ext>
            </a:extLst>
          </p:cNvPr>
          <p:cNvSpPr txBox="1"/>
          <p:nvPr/>
        </p:nvSpPr>
        <p:spPr>
          <a:xfrm>
            <a:off x="6662117" y="4721721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VM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57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903"/>
    </mc:Choice>
    <mc:Fallback xmlns="">
      <p:transition spd="slow" advTm="36903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53E59-DBE1-B347-AC61-8DA3DF9BB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VM Performance after Merge Migration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32A67-A4CE-1D4F-B57B-166496E3D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measured the throughput of memcached in a VM</a:t>
            </a:r>
          </a:p>
          <a:p>
            <a:pPr lvl="1"/>
            <a:r>
              <a:rPr lang="en-JP" dirty="0"/>
              <a:t>Split migration caused large performance degradation</a:t>
            </a:r>
          </a:p>
          <a:p>
            <a:pPr lvl="1"/>
            <a:r>
              <a:rPr lang="en-JP" dirty="0"/>
              <a:t>Merge migration resolved this performance issue</a:t>
            </a:r>
          </a:p>
          <a:p>
            <a:pPr lvl="2"/>
            <a:r>
              <a:rPr lang="en-JP" dirty="0"/>
              <a:t>The throughput was the same as after traditional migration</a:t>
            </a:r>
          </a:p>
          <a:p>
            <a:pPr lvl="1"/>
            <a:endParaRPr lang="en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7C88A9-1F5B-6E45-8B81-D5BE871F1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20</a:t>
            </a:fld>
            <a:endParaRPr kumimoji="1" lang="ja-JP" alt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9CE9A95-CD4D-974A-B4A5-A5F88DBD23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2481079"/>
              </p:ext>
            </p:extLst>
          </p:nvPr>
        </p:nvGraphicFramePr>
        <p:xfrm>
          <a:off x="2434282" y="3528589"/>
          <a:ext cx="6685004" cy="3176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65022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982"/>
    </mc:Choice>
    <mc:Fallback xmlns="">
      <p:transition spd="slow" advTm="47982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3CE1D-1EB2-084F-9E2C-F4D6E424A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Related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8EE98-039E-9E4E-90A0-7E13E79C7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MemX [Deshpande+, ICPP'10]</a:t>
            </a:r>
          </a:p>
          <a:p>
            <a:pPr lvl="1"/>
            <a:r>
              <a:rPr lang="en-JP" dirty="0"/>
              <a:t>Enable a VM to use memory in other hosts</a:t>
            </a:r>
          </a:p>
          <a:p>
            <a:pPr lvl="1"/>
            <a:r>
              <a:rPr lang="en-JP" dirty="0"/>
              <a:t>Support subst migration but not consider remote paging during it</a:t>
            </a:r>
          </a:p>
          <a:p>
            <a:r>
              <a:rPr lang="en-JP" dirty="0"/>
              <a:t>Scatter-Gather live migration [Deshpande+, CLOUD'14]</a:t>
            </a:r>
          </a:p>
          <a:p>
            <a:pPr lvl="1"/>
            <a:r>
              <a:rPr lang="en-JP" dirty="0"/>
              <a:t>Migrate a VM via multiple intermediate hosts</a:t>
            </a:r>
          </a:p>
          <a:p>
            <a:pPr lvl="1"/>
            <a:r>
              <a:rPr lang="en-JP" dirty="0"/>
              <a:t>Not need to consider remote paging during the migration</a:t>
            </a:r>
          </a:p>
          <a:p>
            <a:r>
              <a:rPr lang="en-JP" dirty="0"/>
              <a:t>Jettison [Bila+, EuroSys'12]</a:t>
            </a:r>
          </a:p>
          <a:p>
            <a:pPr lvl="1"/>
            <a:r>
              <a:rPr lang="en-JP" dirty="0"/>
              <a:t>Migrate part of a desktop VM to a server, and vice versa</a:t>
            </a:r>
          </a:p>
          <a:p>
            <a:pPr lvl="1"/>
            <a:r>
              <a:rPr lang="en-JP" dirty="0"/>
              <a:t>One type of partial migration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E1933F-4CB7-6740-9537-A1EC31AAA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046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525"/>
    </mc:Choice>
    <mc:Fallback xmlns="">
      <p:transition spd="slow" advTm="60525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7F415-13A7-0E48-B3A8-BADE57B5D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042BF9-D9FD-574B-B72B-CD9FA4CD6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Flexible/efficient partial migration of split-memory VMs</a:t>
            </a:r>
          </a:p>
          <a:p>
            <a:pPr lvl="1"/>
            <a:r>
              <a:rPr lang="en-JP" dirty="0"/>
              <a:t>Subst migration substitutes one of the hosts</a:t>
            </a:r>
          </a:p>
          <a:p>
            <a:pPr lvl="1"/>
            <a:r>
              <a:rPr lang="en-JP" dirty="0"/>
              <a:t>Merge migration consolidates VM fragments in multiple hosts</a:t>
            </a:r>
          </a:p>
          <a:p>
            <a:pPr lvl="1"/>
            <a:r>
              <a:rPr lang="en-JP" dirty="0"/>
              <a:t>The consistency is preserved by memory re-transfer and invalidation</a:t>
            </a:r>
          </a:p>
          <a:p>
            <a:pPr lvl="1"/>
            <a:r>
              <a:rPr lang="en-JP" dirty="0"/>
              <a:t>We showed the efficiency of partial migration</a:t>
            </a:r>
          </a:p>
          <a:p>
            <a:r>
              <a:rPr lang="en-JP" dirty="0"/>
              <a:t>Future work</a:t>
            </a:r>
          </a:p>
          <a:p>
            <a:pPr lvl="1"/>
            <a:r>
              <a:rPr lang="en-JP" dirty="0"/>
              <a:t>Conduct experiments with larger-memory VMs</a:t>
            </a:r>
          </a:p>
          <a:p>
            <a:pPr lvl="1"/>
            <a:r>
              <a:rPr lang="en-JP" dirty="0"/>
              <a:t>Implement various types of partial migration</a:t>
            </a:r>
          </a:p>
          <a:p>
            <a:pPr lvl="2"/>
            <a:r>
              <a:rPr lang="en-JP" dirty="0"/>
              <a:t>E.g., merge migration only for several hosts and split/merge migration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3B7276-9ADB-5C41-9C01-453C9550C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408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277"/>
    </mc:Choice>
    <mc:Fallback xmlns="">
      <p:transition spd="slow" advTm="5527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5A384-3B64-9844-8C5D-9259CC458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VM Migration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75570-FD38-014F-B91A-36401C2AE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Move a VM running in one host to another host</a:t>
            </a:r>
          </a:p>
          <a:p>
            <a:pPr lvl="1"/>
            <a:r>
              <a:rPr lang="en-JP"/>
              <a:t>Used on </a:t>
            </a:r>
            <a:r>
              <a:rPr lang="en-JP" dirty="0"/>
              <a:t>host maintenance, load balancing, and power saving</a:t>
            </a:r>
          </a:p>
          <a:p>
            <a:pPr lvl="1"/>
            <a:r>
              <a:rPr lang="en-JP" dirty="0"/>
              <a:t>Transfer all VM's memory to a destination host</a:t>
            </a:r>
          </a:p>
          <a:p>
            <a:r>
              <a:rPr lang="en-JP" dirty="0"/>
              <a:t>More difficult to migrate larger-memory VMs</a:t>
            </a:r>
          </a:p>
          <a:p>
            <a:pPr lvl="1"/>
            <a:r>
              <a:rPr lang="en-JP" dirty="0"/>
              <a:t>Require destination hosts with sufficient free memory</a:t>
            </a:r>
          </a:p>
          <a:p>
            <a:pPr lvl="1"/>
            <a:r>
              <a:rPr lang="en-JP" dirty="0"/>
              <a:t>Neither cost-efficient nor flexible to always preserve such hosts</a:t>
            </a:r>
          </a:p>
          <a:p>
            <a:endParaRPr lang="en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95E14C-79B6-E443-B52A-8F49BFBA8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3</a:t>
            </a:fld>
            <a:endParaRPr kumimoji="1" lang="ja-JP" altLang="en-US"/>
          </a:p>
        </p:txBody>
      </p:sp>
      <p:pic>
        <p:nvPicPr>
          <p:cNvPr id="5" name="図 22">
            <a:extLst>
              <a:ext uri="{FF2B5EF4-FFF2-40B4-BE49-F238E27FC236}">
                <a16:creationId xmlns:a16="http://schemas.microsoft.com/office/drawing/2014/main" id="{671D7BAC-F9D1-2A41-A79E-FF6F8972F8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3907" y="4929213"/>
            <a:ext cx="949371" cy="132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A786106-6E0F-794E-987D-CE124AFDF278}"/>
              </a:ext>
            </a:extLst>
          </p:cNvPr>
          <p:cNvSpPr/>
          <p:nvPr/>
        </p:nvSpPr>
        <p:spPr>
          <a:xfrm>
            <a:off x="3061841" y="4992809"/>
            <a:ext cx="1657150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542AC567-3E2A-A146-B9A3-116ECBA8AA1E}"/>
              </a:ext>
            </a:extLst>
          </p:cNvPr>
          <p:cNvSpPr/>
          <p:nvPr/>
        </p:nvSpPr>
        <p:spPr>
          <a:xfrm>
            <a:off x="3351796" y="5114794"/>
            <a:ext cx="1077239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24 TB</a:t>
            </a:r>
            <a:endParaRPr kumimoji="1" lang="ja-JP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3D0F1E-5202-1341-85F4-24B498E29787}"/>
              </a:ext>
            </a:extLst>
          </p:cNvPr>
          <p:cNvSpPr txBox="1"/>
          <p:nvPr/>
        </p:nvSpPr>
        <p:spPr>
          <a:xfrm>
            <a:off x="3624957" y="462586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7A8391-3ED6-5742-A314-2B0147A213C1}"/>
              </a:ext>
            </a:extLst>
          </p:cNvPr>
          <p:cNvSpPr txBox="1"/>
          <p:nvPr/>
        </p:nvSpPr>
        <p:spPr>
          <a:xfrm>
            <a:off x="7416346" y="6046021"/>
            <a:ext cx="1800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/>
              <a:t>destination </a:t>
            </a:r>
            <a:r>
              <a:rPr kumimoji="1" lang="en-US" altLang="ja-JP" dirty="0"/>
              <a:t>host</a:t>
            </a:r>
            <a:endParaRPr kumimoji="1" lang="ja-JP" altLang="en-US" dirty="0"/>
          </a:p>
        </p:txBody>
      </p:sp>
      <p:pic>
        <p:nvPicPr>
          <p:cNvPr id="10" name="図 22">
            <a:extLst>
              <a:ext uri="{FF2B5EF4-FFF2-40B4-BE49-F238E27FC236}">
                <a16:creationId xmlns:a16="http://schemas.microsoft.com/office/drawing/2014/main" id="{F8839707-89C5-9648-B1DC-04E580FA95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301" y="4929213"/>
            <a:ext cx="949371" cy="132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CED21B35-D5BD-0247-87C6-D21110B7C6B5}"/>
              </a:ext>
            </a:extLst>
          </p:cNvPr>
          <p:cNvSpPr/>
          <p:nvPr/>
        </p:nvSpPr>
        <p:spPr>
          <a:xfrm>
            <a:off x="7277362" y="4992808"/>
            <a:ext cx="1657151" cy="932904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24-TB free</a:t>
            </a:r>
            <a:br>
              <a:rPr lang="en-US" altLang="ja-JP" dirty="0"/>
            </a:br>
            <a:r>
              <a:rPr kumimoji="1" lang="en-US" altLang="ja-JP" dirty="0"/>
              <a:t>memory</a:t>
            </a:r>
            <a:endParaRPr kumimoji="1" lang="ja-JP" altLang="en-US"/>
          </a:p>
        </p:txBody>
      </p:sp>
      <p:sp>
        <p:nvSpPr>
          <p:cNvPr id="12" name="Right Arrow 11">
            <a:extLst>
              <a:ext uri="{FF2B5EF4-FFF2-40B4-BE49-F238E27FC236}">
                <a16:creationId xmlns:a16="http://schemas.microsoft.com/office/drawing/2014/main" id="{9C09D235-6377-1240-9895-0B2AE54822DF}"/>
              </a:ext>
            </a:extLst>
          </p:cNvPr>
          <p:cNvSpPr/>
          <p:nvPr/>
        </p:nvSpPr>
        <p:spPr>
          <a:xfrm>
            <a:off x="4429035" y="5333999"/>
            <a:ext cx="2848327" cy="281439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4EF871-7888-CF48-B7AC-ABD271A1BFA2}"/>
              </a:ext>
            </a:extLst>
          </p:cNvPr>
          <p:cNvSpPr txBox="1"/>
          <p:nvPr/>
        </p:nvSpPr>
        <p:spPr>
          <a:xfrm>
            <a:off x="3109753" y="6046021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/>
              <a:t>source host</a:t>
            </a:r>
            <a:endParaRPr kumimoji="1" lang="ja-JP" alt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3581AF9-A669-3743-A996-BDDD403AC556}"/>
              </a:ext>
            </a:extLst>
          </p:cNvPr>
          <p:cNvSpPr txBox="1"/>
          <p:nvPr/>
        </p:nvSpPr>
        <p:spPr>
          <a:xfrm>
            <a:off x="5239744" y="4996565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migrate</a:t>
            </a:r>
          </a:p>
        </p:txBody>
      </p:sp>
    </p:spTree>
    <p:extLst>
      <p:ext uri="{BB962C8B-B14F-4D97-AF65-F5344CB8AC3E}">
        <p14:creationId xmlns:p14="http://schemas.microsoft.com/office/powerpoint/2010/main" val="1595279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909"/>
    </mc:Choice>
    <mc:Fallback xmlns="">
      <p:transition spd="slow" advTm="5090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D4374-7CF1-804A-A162-CEE3B4C2A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Split Migration </a:t>
            </a:r>
            <a:r>
              <a:rPr lang="en-JP" sz="3600" dirty="0"/>
              <a:t>[Suetake+, CLOUD'18]</a:t>
            </a:r>
            <a:endParaRPr lang="en-JP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06ED4-DF8C-414F-8F18-EB5F9E653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Migrate a VM to multiple destination hosts</a:t>
            </a:r>
          </a:p>
          <a:p>
            <a:pPr lvl="1"/>
            <a:r>
              <a:rPr lang="en-JP" dirty="0"/>
              <a:t>Divide its memory into small fragments</a:t>
            </a:r>
          </a:p>
          <a:p>
            <a:pPr lvl="1"/>
            <a:r>
              <a:rPr lang="en-JP" dirty="0"/>
              <a:t>Transfer them to the main host and sub-hosts</a:t>
            </a:r>
          </a:p>
          <a:p>
            <a:r>
              <a:rPr lang="en-JP" dirty="0"/>
              <a:t>Run a split-memory VM after the migration</a:t>
            </a:r>
          </a:p>
          <a:p>
            <a:pPr lvl="1"/>
            <a:r>
              <a:rPr lang="en-JP" dirty="0"/>
              <a:t>Perform remote paging between hosts</a:t>
            </a:r>
          </a:p>
          <a:p>
            <a:pPr lvl="1"/>
            <a:r>
              <a:rPr lang="en-JP" dirty="0"/>
              <a:t>Page-in to the main host and page-out to sub-hosts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399BDE-A67E-9A4B-8AEF-040FCD78C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4</a:t>
            </a:fld>
            <a:endParaRPr kumimoji="1" lang="ja-JP" altLang="en-US"/>
          </a:p>
        </p:txBody>
      </p:sp>
      <p:pic>
        <p:nvPicPr>
          <p:cNvPr id="5" name="図 22">
            <a:extLst>
              <a:ext uri="{FF2B5EF4-FFF2-40B4-BE49-F238E27FC236}">
                <a16:creationId xmlns:a16="http://schemas.microsoft.com/office/drawing/2014/main" id="{A7515DBE-CDF4-3843-8D67-B3119DAC76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525" y="4940708"/>
            <a:ext cx="949371" cy="132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E3F153D-F3B1-3547-9F63-B055091E8F15}"/>
              </a:ext>
            </a:extLst>
          </p:cNvPr>
          <p:cNvSpPr/>
          <p:nvPr/>
        </p:nvSpPr>
        <p:spPr>
          <a:xfrm>
            <a:off x="2465459" y="5004304"/>
            <a:ext cx="1657150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37228F-306B-0147-852B-C1C79E832166}"/>
              </a:ext>
            </a:extLst>
          </p:cNvPr>
          <p:cNvSpPr txBox="1"/>
          <p:nvPr/>
        </p:nvSpPr>
        <p:spPr>
          <a:xfrm>
            <a:off x="3028575" y="4634971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pic>
        <p:nvPicPr>
          <p:cNvPr id="8" name="図 22">
            <a:extLst>
              <a:ext uri="{FF2B5EF4-FFF2-40B4-BE49-F238E27FC236}">
                <a16:creationId xmlns:a16="http://schemas.microsoft.com/office/drawing/2014/main" id="{7A1FB3D6-2D84-2047-9193-A27C7C3AFF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0471" y="5210456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8EA49D9-1CD3-1945-AD77-B89C35A92EAC}"/>
              </a:ext>
            </a:extLst>
          </p:cNvPr>
          <p:cNvSpPr/>
          <p:nvPr/>
        </p:nvSpPr>
        <p:spPr>
          <a:xfrm>
            <a:off x="6239482" y="5006976"/>
            <a:ext cx="1657150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FDCB2EF5-D0BE-0344-99DD-C19CC8935EC8}"/>
              </a:ext>
            </a:extLst>
          </p:cNvPr>
          <p:cNvSpPr/>
          <p:nvPr/>
        </p:nvSpPr>
        <p:spPr>
          <a:xfrm>
            <a:off x="6704632" y="5128961"/>
            <a:ext cx="751561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12 TB</a:t>
            </a:r>
            <a:endParaRPr kumimoji="1" lang="ja-JP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051F9A-A9C4-3C43-824C-A102C938C957}"/>
              </a:ext>
            </a:extLst>
          </p:cNvPr>
          <p:cNvSpPr txBox="1"/>
          <p:nvPr/>
        </p:nvSpPr>
        <p:spPr>
          <a:xfrm>
            <a:off x="6802598" y="463764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99E2F63B-DAA8-694E-9CD1-C247DFE08240}"/>
              </a:ext>
            </a:extLst>
          </p:cNvPr>
          <p:cNvSpPr/>
          <p:nvPr/>
        </p:nvSpPr>
        <p:spPr>
          <a:xfrm>
            <a:off x="2755414" y="5126289"/>
            <a:ext cx="1077239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24 TB</a:t>
            </a:r>
            <a:endParaRPr kumimoji="1" lang="ja-JP" altLang="en-US" dirty="0"/>
          </a:p>
        </p:txBody>
      </p:sp>
      <p:sp>
        <p:nvSpPr>
          <p:cNvPr id="13" name="Right Arrow 12">
            <a:extLst>
              <a:ext uri="{FF2B5EF4-FFF2-40B4-BE49-F238E27FC236}">
                <a16:creationId xmlns:a16="http://schemas.microsoft.com/office/drawing/2014/main" id="{5CCE4694-38BB-1B48-8E21-8443CE7802D8}"/>
              </a:ext>
            </a:extLst>
          </p:cNvPr>
          <p:cNvSpPr/>
          <p:nvPr/>
        </p:nvSpPr>
        <p:spPr>
          <a:xfrm>
            <a:off x="3827710" y="5333999"/>
            <a:ext cx="2867700" cy="26701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図 22">
            <a:extLst>
              <a:ext uri="{FF2B5EF4-FFF2-40B4-BE49-F238E27FC236}">
                <a16:creationId xmlns:a16="http://schemas.microsoft.com/office/drawing/2014/main" id="{47E731EF-E55D-EA4C-9666-E6DA0D3728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5142" y="5210457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E41D8BCE-632F-124A-A95F-E97E9E86E7A6}"/>
              </a:ext>
            </a:extLst>
          </p:cNvPr>
          <p:cNvSpPr txBox="1"/>
          <p:nvPr/>
        </p:nvSpPr>
        <p:spPr>
          <a:xfrm>
            <a:off x="6196104" y="6251971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/>
              <a:t>main host</a:t>
            </a:r>
            <a:endParaRPr kumimoji="1" lang="ja-JP" altLang="en-US" sz="200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EA9FBDD-3362-4340-849C-1E4B3A239EEC}"/>
              </a:ext>
            </a:extLst>
          </p:cNvPr>
          <p:cNvSpPr txBox="1"/>
          <p:nvPr/>
        </p:nvSpPr>
        <p:spPr>
          <a:xfrm>
            <a:off x="8440725" y="6251971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/>
              <a:t>sub-hosts</a:t>
            </a:r>
            <a:endParaRPr kumimoji="1" lang="ja-JP" altLang="en-US" sz="2000"/>
          </a:p>
        </p:txBody>
      </p:sp>
      <p:pic>
        <p:nvPicPr>
          <p:cNvPr id="18" name="図 22">
            <a:extLst>
              <a:ext uri="{FF2B5EF4-FFF2-40B4-BE49-F238E27FC236}">
                <a16:creationId xmlns:a16="http://schemas.microsoft.com/office/drawing/2014/main" id="{41B4D874-1224-1A41-BD39-D58DF422F1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123" y="4889379"/>
            <a:ext cx="414881" cy="57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図 22">
            <a:extLst>
              <a:ext uri="{FF2B5EF4-FFF2-40B4-BE49-F238E27FC236}">
                <a16:creationId xmlns:a16="http://schemas.microsoft.com/office/drawing/2014/main" id="{BC57D14A-6929-6848-A362-8C6B1A322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123" y="5531952"/>
            <a:ext cx="414881" cy="57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D6E874F1-9B84-574D-A1D5-829BE86CD788}"/>
              </a:ext>
            </a:extLst>
          </p:cNvPr>
          <p:cNvSpPr/>
          <p:nvPr/>
        </p:nvSpPr>
        <p:spPr>
          <a:xfrm>
            <a:off x="8657415" y="5128962"/>
            <a:ext cx="751561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12 TB</a:t>
            </a:r>
            <a:endParaRPr kumimoji="1" lang="ja-JP" altLang="en-US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A0F88EA-356A-824D-B68A-5ECDB95F9C90}"/>
              </a:ext>
            </a:extLst>
          </p:cNvPr>
          <p:cNvCxnSpPr>
            <a:stCxn id="10" idx="3"/>
            <a:endCxn id="20" idx="1"/>
          </p:cNvCxnSpPr>
          <p:nvPr/>
        </p:nvCxnSpPr>
        <p:spPr>
          <a:xfrm>
            <a:off x="7456193" y="5473427"/>
            <a:ext cx="1201222" cy="1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67322C02-23FB-BA4E-83F2-804E826A2C44}"/>
              </a:ext>
            </a:extLst>
          </p:cNvPr>
          <p:cNvSpPr txBox="1"/>
          <p:nvPr/>
        </p:nvSpPr>
        <p:spPr>
          <a:xfrm>
            <a:off x="2254086" y="6242836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source host</a:t>
            </a:r>
            <a:endParaRPr kumimoji="1" lang="ja-JP" altLang="en-US" sz="2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F2C5334-543F-284C-905E-714B0B13470C}"/>
              </a:ext>
            </a:extLst>
          </p:cNvPr>
          <p:cNvSpPr txBox="1"/>
          <p:nvPr/>
        </p:nvSpPr>
        <p:spPr>
          <a:xfrm>
            <a:off x="4572628" y="5004303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/>
              <a:t>migrate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B34C1EE-AF71-4248-B32E-E4A01355EE36}"/>
              </a:ext>
            </a:extLst>
          </p:cNvPr>
          <p:cNvSpPr txBox="1"/>
          <p:nvPr/>
        </p:nvSpPr>
        <p:spPr>
          <a:xfrm>
            <a:off x="7598121" y="4743982"/>
            <a:ext cx="902811" cy="646331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JP" dirty="0">
                <a:solidFill>
                  <a:srgbClr val="FF0000"/>
                </a:solidFill>
              </a:rPr>
              <a:t>remote</a:t>
            </a:r>
          </a:p>
          <a:p>
            <a:pPr algn="ctr"/>
            <a:r>
              <a:rPr lang="en-JP" dirty="0">
                <a:solidFill>
                  <a:srgbClr val="FF0000"/>
                </a:solidFill>
              </a:rPr>
              <a:t>paging</a:t>
            </a:r>
          </a:p>
        </p:txBody>
      </p:sp>
      <p:sp>
        <p:nvSpPr>
          <p:cNvPr id="15" name="Curved Up Arrow 14">
            <a:extLst>
              <a:ext uri="{FF2B5EF4-FFF2-40B4-BE49-F238E27FC236}">
                <a16:creationId xmlns:a16="http://schemas.microsoft.com/office/drawing/2014/main" id="{74DBF959-E7A6-4A43-BAA6-B89FC0846BE1}"/>
              </a:ext>
            </a:extLst>
          </p:cNvPr>
          <p:cNvSpPr/>
          <p:nvPr/>
        </p:nvSpPr>
        <p:spPr>
          <a:xfrm flipV="1">
            <a:off x="3559491" y="4529577"/>
            <a:ext cx="5603934" cy="596709"/>
          </a:xfrm>
          <a:prstGeom prst="curvedUp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86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911"/>
    </mc:Choice>
    <mc:Fallback xmlns="">
      <p:transition spd="slow" advTm="6291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DE9C0-6831-164D-B7D7-03B59A2E5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Migration of Split-memory VMs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52C8B-DEF0-394A-AE9D-DDF3C8742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Must migrate a split-memory VM to other hosts</a:t>
            </a:r>
          </a:p>
          <a:p>
            <a:pPr lvl="1"/>
            <a:r>
              <a:rPr lang="en-JP" dirty="0"/>
              <a:t>When hosts running the VM are maintained</a:t>
            </a:r>
          </a:p>
          <a:p>
            <a:pPr lvl="1"/>
            <a:r>
              <a:rPr lang="en-JP" dirty="0"/>
              <a:t>Continue to run the VM</a:t>
            </a:r>
          </a:p>
          <a:p>
            <a:r>
              <a:rPr lang="en-JP" dirty="0"/>
              <a:t>Desirable to migrate a split-memory VM</a:t>
            </a:r>
          </a:p>
          <a:p>
            <a:pPr lvl="1"/>
            <a:r>
              <a:rPr lang="en-JP" dirty="0"/>
              <a:t>When a large host becomes available</a:t>
            </a:r>
          </a:p>
          <a:p>
            <a:pPr lvl="1"/>
            <a:r>
              <a:rPr lang="en-JP" dirty="0"/>
              <a:t>Avoid performance degradation due to remote paging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6FDBFA-90F0-4845-9DA3-E6CF6D8B1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5</a:t>
            </a:fld>
            <a:endParaRPr kumimoji="1" lang="ja-JP" altLang="en-US"/>
          </a:p>
        </p:txBody>
      </p:sp>
      <p:pic>
        <p:nvPicPr>
          <p:cNvPr id="5" name="図 22">
            <a:extLst>
              <a:ext uri="{FF2B5EF4-FFF2-40B4-BE49-F238E27FC236}">
                <a16:creationId xmlns:a16="http://schemas.microsoft.com/office/drawing/2014/main" id="{6FA0888A-B1C0-1347-B5DE-A3B10D8CAD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449" y="5160879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D52D3E4-DBBE-CA44-8703-33B4C119ED33}"/>
              </a:ext>
            </a:extLst>
          </p:cNvPr>
          <p:cNvSpPr/>
          <p:nvPr/>
        </p:nvSpPr>
        <p:spPr>
          <a:xfrm>
            <a:off x="1734460" y="4957399"/>
            <a:ext cx="1657150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DA253371-144F-054B-9B0F-ED43996D85DA}"/>
              </a:ext>
            </a:extLst>
          </p:cNvPr>
          <p:cNvSpPr/>
          <p:nvPr/>
        </p:nvSpPr>
        <p:spPr>
          <a:xfrm>
            <a:off x="2199610" y="5079384"/>
            <a:ext cx="751561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12 TB</a:t>
            </a:r>
            <a:endParaRPr kumimoji="1" lang="ja-JP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1B2482E-6A82-F142-8ECB-DE1FF7F42A01}"/>
              </a:ext>
            </a:extLst>
          </p:cNvPr>
          <p:cNvSpPr txBox="1"/>
          <p:nvPr/>
        </p:nvSpPr>
        <p:spPr>
          <a:xfrm>
            <a:off x="2297576" y="458806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pic>
        <p:nvPicPr>
          <p:cNvPr id="9" name="図 22">
            <a:extLst>
              <a:ext uri="{FF2B5EF4-FFF2-40B4-BE49-F238E27FC236}">
                <a16:creationId xmlns:a16="http://schemas.microsoft.com/office/drawing/2014/main" id="{7FC344C2-C049-5449-8BCD-BE885776AA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0120" y="5160880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EC6BC34-ACCB-D548-B407-2A64ED338C42}"/>
              </a:ext>
            </a:extLst>
          </p:cNvPr>
          <p:cNvSpPr txBox="1"/>
          <p:nvPr/>
        </p:nvSpPr>
        <p:spPr>
          <a:xfrm>
            <a:off x="1691082" y="6202394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/>
              <a:t>main host</a:t>
            </a:r>
            <a:endParaRPr kumimoji="1" lang="ja-JP" altLang="en-US" sz="20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DE2ADD-94E8-B548-905E-C30EF9BA750F}"/>
              </a:ext>
            </a:extLst>
          </p:cNvPr>
          <p:cNvSpPr txBox="1"/>
          <p:nvPr/>
        </p:nvSpPr>
        <p:spPr>
          <a:xfrm>
            <a:off x="3935703" y="6202394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/>
              <a:t>sub-hosts</a:t>
            </a:r>
            <a:endParaRPr kumimoji="1" lang="ja-JP" altLang="en-US" sz="2000"/>
          </a:p>
        </p:txBody>
      </p:sp>
      <p:pic>
        <p:nvPicPr>
          <p:cNvPr id="12" name="図 22">
            <a:extLst>
              <a:ext uri="{FF2B5EF4-FFF2-40B4-BE49-F238E27FC236}">
                <a16:creationId xmlns:a16="http://schemas.microsoft.com/office/drawing/2014/main" id="{5F01D6F4-EDA3-7E41-B337-6E00DB3FE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101" y="4839802"/>
            <a:ext cx="414881" cy="57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図 22">
            <a:extLst>
              <a:ext uri="{FF2B5EF4-FFF2-40B4-BE49-F238E27FC236}">
                <a16:creationId xmlns:a16="http://schemas.microsoft.com/office/drawing/2014/main" id="{BEBD5178-6EC0-0D44-81D3-F70E68A068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101" y="5482375"/>
            <a:ext cx="414881" cy="57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044658F0-83CB-7E44-9695-CBAAD3235D85}"/>
              </a:ext>
            </a:extLst>
          </p:cNvPr>
          <p:cNvSpPr/>
          <p:nvPr/>
        </p:nvSpPr>
        <p:spPr>
          <a:xfrm>
            <a:off x="4152393" y="5079385"/>
            <a:ext cx="751561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12 TB</a:t>
            </a:r>
            <a:endParaRPr kumimoji="1" lang="ja-JP" alt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C306B18-F7CA-7D49-8F28-B4C198F70AD3}"/>
              </a:ext>
            </a:extLst>
          </p:cNvPr>
          <p:cNvCxnSpPr>
            <a:stCxn id="7" idx="3"/>
            <a:endCxn id="14" idx="1"/>
          </p:cNvCxnSpPr>
          <p:nvPr/>
        </p:nvCxnSpPr>
        <p:spPr>
          <a:xfrm>
            <a:off x="2951171" y="5423850"/>
            <a:ext cx="1201222" cy="1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図 22">
            <a:extLst>
              <a:ext uri="{FF2B5EF4-FFF2-40B4-BE49-F238E27FC236}">
                <a16:creationId xmlns:a16="http://schemas.microsoft.com/office/drawing/2014/main" id="{51215603-7727-1042-99E5-B87E6AE3BC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122" y="4893803"/>
            <a:ext cx="949371" cy="132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6C1D7402-552D-344B-A112-20A844555161}"/>
              </a:ext>
            </a:extLst>
          </p:cNvPr>
          <p:cNvSpPr/>
          <p:nvPr/>
        </p:nvSpPr>
        <p:spPr>
          <a:xfrm>
            <a:off x="8516056" y="4957399"/>
            <a:ext cx="1657150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7678589-129F-9F4D-AB5A-E05A80517069}"/>
              </a:ext>
            </a:extLst>
          </p:cNvPr>
          <p:cNvSpPr txBox="1"/>
          <p:nvPr/>
        </p:nvSpPr>
        <p:spPr>
          <a:xfrm>
            <a:off x="9079172" y="458806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346FA049-0FF5-F14C-819E-0D788BEB4F82}"/>
              </a:ext>
            </a:extLst>
          </p:cNvPr>
          <p:cNvSpPr/>
          <p:nvPr/>
        </p:nvSpPr>
        <p:spPr>
          <a:xfrm>
            <a:off x="8806011" y="5079384"/>
            <a:ext cx="1077239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24 TB</a:t>
            </a:r>
            <a:endParaRPr kumimoji="1" lang="ja-JP" alt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01B78EE-7666-F94C-9989-0DE3F8BF9FFE}"/>
              </a:ext>
            </a:extLst>
          </p:cNvPr>
          <p:cNvSpPr txBox="1"/>
          <p:nvPr/>
        </p:nvSpPr>
        <p:spPr>
          <a:xfrm>
            <a:off x="8089157" y="6205882"/>
            <a:ext cx="1980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destination host</a:t>
            </a:r>
            <a:endParaRPr kumimoji="1" lang="ja-JP" altLang="en-US" sz="2000" dirty="0"/>
          </a:p>
        </p:txBody>
      </p:sp>
      <p:sp>
        <p:nvSpPr>
          <p:cNvPr id="21" name="Right Arrow 20">
            <a:extLst>
              <a:ext uri="{FF2B5EF4-FFF2-40B4-BE49-F238E27FC236}">
                <a16:creationId xmlns:a16="http://schemas.microsoft.com/office/drawing/2014/main" id="{16D1B754-4699-D146-ACF6-3B96CE179120}"/>
              </a:ext>
            </a:extLst>
          </p:cNvPr>
          <p:cNvSpPr/>
          <p:nvPr/>
        </p:nvSpPr>
        <p:spPr>
          <a:xfrm>
            <a:off x="5715311" y="5266203"/>
            <a:ext cx="1796938" cy="578126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4741B17-A6D7-8D40-93ED-DC09C0123311}"/>
              </a:ext>
            </a:extLst>
          </p:cNvPr>
          <p:cNvSpPr txBox="1"/>
          <p:nvPr/>
        </p:nvSpPr>
        <p:spPr>
          <a:xfrm>
            <a:off x="6096000" y="4893803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/>
              <a:t>migrate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1E1C99-6971-424B-8586-64D5108BAC65}"/>
              </a:ext>
            </a:extLst>
          </p:cNvPr>
          <p:cNvSpPr txBox="1"/>
          <p:nvPr/>
        </p:nvSpPr>
        <p:spPr>
          <a:xfrm>
            <a:off x="3100376" y="4736865"/>
            <a:ext cx="902811" cy="646331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JP" dirty="0">
                <a:solidFill>
                  <a:srgbClr val="FF0000"/>
                </a:solidFill>
              </a:rPr>
              <a:t>remote</a:t>
            </a:r>
          </a:p>
          <a:p>
            <a:pPr algn="ctr"/>
            <a:r>
              <a:rPr lang="en-JP" dirty="0">
                <a:solidFill>
                  <a:srgbClr val="FF0000"/>
                </a:solidFill>
              </a:rPr>
              <a:t>paging</a:t>
            </a:r>
          </a:p>
        </p:txBody>
      </p:sp>
    </p:spTree>
    <p:extLst>
      <p:ext uri="{BB962C8B-B14F-4D97-AF65-F5344CB8AC3E}">
        <p14:creationId xmlns:p14="http://schemas.microsoft.com/office/powerpoint/2010/main" val="4075732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341"/>
    </mc:Choice>
    <mc:Fallback xmlns="">
      <p:transition spd="slow" advTm="4234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B92C0-CF07-5B46-9EA7-491C05C2F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Migration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9144C-9C15-B846-A6AD-D531DE610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Unnecessary transfers of VM fragments can occur</a:t>
            </a:r>
          </a:p>
          <a:p>
            <a:pPr lvl="1"/>
            <a:r>
              <a:rPr lang="en-JP" dirty="0"/>
              <a:t>Traditional migration always migrate the entire split-memory VM</a:t>
            </a:r>
          </a:p>
          <a:p>
            <a:pPr lvl="1"/>
            <a:r>
              <a:rPr lang="en-JP" dirty="0"/>
              <a:t>Transfer VM fragments in hosts that are not maintained</a:t>
            </a:r>
          </a:p>
          <a:p>
            <a:r>
              <a:rPr lang="en-JP" dirty="0"/>
              <a:t>Migration performance largely degrades</a:t>
            </a:r>
          </a:p>
          <a:p>
            <a:pPr lvl="1"/>
            <a:r>
              <a:rPr lang="en-JP" dirty="0"/>
              <a:t>Traditional migration causes remote paging frequently</a:t>
            </a:r>
          </a:p>
          <a:p>
            <a:pPr lvl="1"/>
            <a:r>
              <a:rPr lang="en-JP" dirty="0"/>
              <a:t>6x longer time to migrate a split-memory VM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59096B-E76F-EB4E-BD67-F8D5C78C9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6</a:t>
            </a:fld>
            <a:endParaRPr kumimoji="1" lang="ja-JP" altLang="en-US"/>
          </a:p>
        </p:txBody>
      </p:sp>
      <p:pic>
        <p:nvPicPr>
          <p:cNvPr id="5" name="図 22">
            <a:extLst>
              <a:ext uri="{FF2B5EF4-FFF2-40B4-BE49-F238E27FC236}">
                <a16:creationId xmlns:a16="http://schemas.microsoft.com/office/drawing/2014/main" id="{9D389F5A-D4D9-FD49-B637-E28ED11157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866" y="5173236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C4BE402-881A-5A44-B821-D1C74E302109}"/>
              </a:ext>
            </a:extLst>
          </p:cNvPr>
          <p:cNvSpPr/>
          <p:nvPr/>
        </p:nvSpPr>
        <p:spPr>
          <a:xfrm>
            <a:off x="2129877" y="4969756"/>
            <a:ext cx="1657150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59DC3A2C-E6A8-F447-9275-9FC25ADDB633}"/>
              </a:ext>
            </a:extLst>
          </p:cNvPr>
          <p:cNvSpPr/>
          <p:nvPr/>
        </p:nvSpPr>
        <p:spPr>
          <a:xfrm>
            <a:off x="2595027" y="5091741"/>
            <a:ext cx="751561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12 TB</a:t>
            </a:r>
            <a:endParaRPr kumimoji="1" lang="ja-JP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610F8C-9C20-974B-9C51-09F4A7493292}"/>
              </a:ext>
            </a:extLst>
          </p:cNvPr>
          <p:cNvSpPr txBox="1"/>
          <p:nvPr/>
        </p:nvSpPr>
        <p:spPr>
          <a:xfrm>
            <a:off x="2692993" y="460042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pic>
        <p:nvPicPr>
          <p:cNvPr id="9" name="図 22">
            <a:extLst>
              <a:ext uri="{FF2B5EF4-FFF2-40B4-BE49-F238E27FC236}">
                <a16:creationId xmlns:a16="http://schemas.microsoft.com/office/drawing/2014/main" id="{C535193B-3410-0445-B884-9830CEB148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537" y="5173237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E7D86A2-D225-1E47-B764-9449D2C5FB54}"/>
              </a:ext>
            </a:extLst>
          </p:cNvPr>
          <p:cNvSpPr txBox="1"/>
          <p:nvPr/>
        </p:nvSpPr>
        <p:spPr>
          <a:xfrm>
            <a:off x="2086499" y="6214751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/>
              <a:t>main host</a:t>
            </a:r>
            <a:endParaRPr kumimoji="1" lang="ja-JP" altLang="en-US" sz="20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5DAAAF-DB72-824C-9382-164E7CB2D8D8}"/>
              </a:ext>
            </a:extLst>
          </p:cNvPr>
          <p:cNvSpPr txBox="1"/>
          <p:nvPr/>
        </p:nvSpPr>
        <p:spPr>
          <a:xfrm>
            <a:off x="4331120" y="6214751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/>
              <a:t>sub-hosts</a:t>
            </a:r>
            <a:endParaRPr kumimoji="1" lang="ja-JP" altLang="en-US" sz="2000"/>
          </a:p>
        </p:txBody>
      </p:sp>
      <p:pic>
        <p:nvPicPr>
          <p:cNvPr id="12" name="図 22">
            <a:extLst>
              <a:ext uri="{FF2B5EF4-FFF2-40B4-BE49-F238E27FC236}">
                <a16:creationId xmlns:a16="http://schemas.microsoft.com/office/drawing/2014/main" id="{8EA3B66F-E270-754D-A7C0-D7FBD6DDFC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4518" y="4852159"/>
            <a:ext cx="414881" cy="57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図 22">
            <a:extLst>
              <a:ext uri="{FF2B5EF4-FFF2-40B4-BE49-F238E27FC236}">
                <a16:creationId xmlns:a16="http://schemas.microsoft.com/office/drawing/2014/main" id="{A4F85CD7-9952-A241-96FA-DCD75B0C20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4518" y="5494732"/>
            <a:ext cx="414881" cy="57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27E61711-7742-4C4A-9DC3-A404972D6381}"/>
              </a:ext>
            </a:extLst>
          </p:cNvPr>
          <p:cNvSpPr/>
          <p:nvPr/>
        </p:nvSpPr>
        <p:spPr>
          <a:xfrm>
            <a:off x="4547810" y="5091742"/>
            <a:ext cx="751561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12 TB</a:t>
            </a:r>
            <a:endParaRPr kumimoji="1" lang="ja-JP" alt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1F05E0D-588C-484E-895A-17F9CA8BC3B6}"/>
              </a:ext>
            </a:extLst>
          </p:cNvPr>
          <p:cNvCxnSpPr>
            <a:stCxn id="7" idx="3"/>
            <a:endCxn id="14" idx="1"/>
          </p:cNvCxnSpPr>
          <p:nvPr/>
        </p:nvCxnSpPr>
        <p:spPr>
          <a:xfrm>
            <a:off x="3346588" y="5436207"/>
            <a:ext cx="1201222" cy="1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図 22">
            <a:extLst>
              <a:ext uri="{FF2B5EF4-FFF2-40B4-BE49-F238E27FC236}">
                <a16:creationId xmlns:a16="http://schemas.microsoft.com/office/drawing/2014/main" id="{F44D6F07-85CB-E342-84D4-FB8F3077FC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416" y="4899472"/>
            <a:ext cx="949371" cy="132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0E493CF3-1EC4-1040-94A0-F73F43FA29EB}"/>
              </a:ext>
            </a:extLst>
          </p:cNvPr>
          <p:cNvSpPr/>
          <p:nvPr/>
        </p:nvSpPr>
        <p:spPr>
          <a:xfrm>
            <a:off x="8212350" y="4963068"/>
            <a:ext cx="1657150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9FD17D-F2C1-944B-B3D4-CA978D6C4E36}"/>
              </a:ext>
            </a:extLst>
          </p:cNvPr>
          <p:cNvSpPr txBox="1"/>
          <p:nvPr/>
        </p:nvSpPr>
        <p:spPr>
          <a:xfrm>
            <a:off x="8775466" y="4593735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09F77DA6-1DE0-6842-A385-A857FCC482E3}"/>
              </a:ext>
            </a:extLst>
          </p:cNvPr>
          <p:cNvSpPr/>
          <p:nvPr/>
        </p:nvSpPr>
        <p:spPr>
          <a:xfrm>
            <a:off x="8502305" y="5085053"/>
            <a:ext cx="1077239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24 TB</a:t>
            </a:r>
            <a:endParaRPr kumimoji="1" lang="ja-JP" alt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3C695F-A16F-C245-847B-91772CD95536}"/>
              </a:ext>
            </a:extLst>
          </p:cNvPr>
          <p:cNvSpPr txBox="1"/>
          <p:nvPr/>
        </p:nvSpPr>
        <p:spPr>
          <a:xfrm>
            <a:off x="7785451" y="6211551"/>
            <a:ext cx="1980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destination host</a:t>
            </a:r>
            <a:endParaRPr kumimoji="1" lang="ja-JP" altLang="en-US" sz="2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85E74BD-947B-1D44-9C2F-8FF99C9B1E8C}"/>
              </a:ext>
            </a:extLst>
          </p:cNvPr>
          <p:cNvSpPr txBox="1"/>
          <p:nvPr/>
        </p:nvSpPr>
        <p:spPr>
          <a:xfrm>
            <a:off x="6197621" y="4600423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/>
              <a:t>migrate</a:t>
            </a:r>
          </a:p>
        </p:txBody>
      </p:sp>
      <p:sp>
        <p:nvSpPr>
          <p:cNvPr id="23" name="Curved Up Arrow 22">
            <a:extLst>
              <a:ext uri="{FF2B5EF4-FFF2-40B4-BE49-F238E27FC236}">
                <a16:creationId xmlns:a16="http://schemas.microsoft.com/office/drawing/2014/main" id="{208F0107-03AE-EB48-B5E5-99046B1E2C9F}"/>
              </a:ext>
            </a:extLst>
          </p:cNvPr>
          <p:cNvSpPr/>
          <p:nvPr/>
        </p:nvSpPr>
        <p:spPr>
          <a:xfrm flipV="1">
            <a:off x="3126261" y="4565614"/>
            <a:ext cx="5771885" cy="524236"/>
          </a:xfrm>
          <a:prstGeom prst="curvedUpArrow">
            <a:avLst>
              <a:gd name="adj1" fmla="val 25000"/>
              <a:gd name="adj2" fmla="val 66632"/>
              <a:gd name="adj3" fmla="val 250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404D634-B8FD-F04B-9F4B-DADA5B2E4730}"/>
              </a:ext>
            </a:extLst>
          </p:cNvPr>
          <p:cNvSpPr txBox="1"/>
          <p:nvPr/>
        </p:nvSpPr>
        <p:spPr>
          <a:xfrm>
            <a:off x="3482579" y="5013065"/>
            <a:ext cx="941283" cy="36933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page in</a:t>
            </a:r>
          </a:p>
        </p:txBody>
      </p:sp>
    </p:spTree>
    <p:extLst>
      <p:ext uri="{BB962C8B-B14F-4D97-AF65-F5344CB8AC3E}">
        <p14:creationId xmlns:p14="http://schemas.microsoft.com/office/powerpoint/2010/main" val="1557471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034"/>
    </mc:Choice>
    <mc:Fallback xmlns="">
      <p:transition spd="slow" advTm="65034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57270-B6A9-0241-8677-AAA9A77B2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Our Approach: Partial Migration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5A8AB-13DC-EE43-9C5F-F10689FEC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Migrate a split-memory VM flexibly and efficiently</a:t>
            </a:r>
          </a:p>
          <a:p>
            <a:pPr lvl="1"/>
            <a:r>
              <a:rPr lang="en-JP" dirty="0"/>
              <a:t>Enable moving part of a VM from source to destination hosts</a:t>
            </a:r>
          </a:p>
          <a:p>
            <a:pPr lvl="1"/>
            <a:r>
              <a:rPr lang="en-JP" dirty="0"/>
              <a:t>Each source host directly transfers part of its VM fragment</a:t>
            </a:r>
          </a:p>
          <a:p>
            <a:pPr lvl="2"/>
            <a:r>
              <a:rPr lang="en-JP" dirty="0"/>
              <a:t>Need no remote paging between hosts</a:t>
            </a:r>
          </a:p>
          <a:p>
            <a:pPr lvl="1"/>
            <a:r>
              <a:rPr lang="en-JP" dirty="0"/>
              <a:t>Classified into 4 types</a:t>
            </a:r>
          </a:p>
          <a:p>
            <a:pPr lvl="2"/>
            <a:r>
              <a:rPr lang="en-JP" dirty="0"/>
              <a:t>Subst, merge, split, and split/merge migration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EF7BD7-9870-F348-95E7-05434818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5" name="図 22">
            <a:extLst>
              <a:ext uri="{FF2B5EF4-FFF2-40B4-BE49-F238E27FC236}">
                <a16:creationId xmlns:a16="http://schemas.microsoft.com/office/drawing/2014/main" id="{871F1B4B-9D60-3248-8F5B-E9AEE109B1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6463" y="5139245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図 22">
            <a:extLst>
              <a:ext uri="{FF2B5EF4-FFF2-40B4-BE49-F238E27FC236}">
                <a16:creationId xmlns:a16="http://schemas.microsoft.com/office/drawing/2014/main" id="{5B29B7E5-819E-9043-BBBC-05B1F49D66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727" y="5145167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525D89E8-2E9B-2B4E-B0FF-C8527095840D}"/>
              </a:ext>
            </a:extLst>
          </p:cNvPr>
          <p:cNvSpPr/>
          <p:nvPr/>
        </p:nvSpPr>
        <p:spPr>
          <a:xfrm>
            <a:off x="2249738" y="4941687"/>
            <a:ext cx="1657150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2437A37B-49DE-954E-8419-852A4C46AEB7}"/>
              </a:ext>
            </a:extLst>
          </p:cNvPr>
          <p:cNvSpPr/>
          <p:nvPr/>
        </p:nvSpPr>
        <p:spPr>
          <a:xfrm>
            <a:off x="2714888" y="5063672"/>
            <a:ext cx="751561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12 TB</a:t>
            </a:r>
            <a:endParaRPr kumimoji="1" lang="ja-JP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457287E-16AC-1B4F-9788-CFA894950F48}"/>
              </a:ext>
            </a:extLst>
          </p:cNvPr>
          <p:cNvSpPr txBox="1"/>
          <p:nvPr/>
        </p:nvSpPr>
        <p:spPr>
          <a:xfrm>
            <a:off x="2812854" y="457235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pic>
        <p:nvPicPr>
          <p:cNvPr id="21" name="図 22">
            <a:extLst>
              <a:ext uri="{FF2B5EF4-FFF2-40B4-BE49-F238E27FC236}">
                <a16:creationId xmlns:a16="http://schemas.microsoft.com/office/drawing/2014/main" id="{503A1747-F7F3-104A-B57D-2FC1F289B5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398" y="5145168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FB90BFD9-C93E-324B-835C-64654CDD0177}"/>
              </a:ext>
            </a:extLst>
          </p:cNvPr>
          <p:cNvSpPr txBox="1"/>
          <p:nvPr/>
        </p:nvSpPr>
        <p:spPr>
          <a:xfrm>
            <a:off x="2206360" y="6186682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/>
              <a:t>main host</a:t>
            </a:r>
            <a:endParaRPr kumimoji="1" lang="ja-JP" altLang="en-US" sz="200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F3EC104-5D74-AC4C-B51E-227A9E5F9A02}"/>
              </a:ext>
            </a:extLst>
          </p:cNvPr>
          <p:cNvSpPr txBox="1"/>
          <p:nvPr/>
        </p:nvSpPr>
        <p:spPr>
          <a:xfrm>
            <a:off x="4450981" y="6186682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/>
              <a:t>sub-hosts</a:t>
            </a:r>
            <a:endParaRPr kumimoji="1" lang="ja-JP" altLang="en-US" sz="2000"/>
          </a:p>
        </p:txBody>
      </p:sp>
      <p:pic>
        <p:nvPicPr>
          <p:cNvPr id="24" name="図 22">
            <a:extLst>
              <a:ext uri="{FF2B5EF4-FFF2-40B4-BE49-F238E27FC236}">
                <a16:creationId xmlns:a16="http://schemas.microsoft.com/office/drawing/2014/main" id="{80566695-3D24-A14F-A3E8-A5985E96F2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79" y="4824090"/>
            <a:ext cx="414881" cy="57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図 22">
            <a:extLst>
              <a:ext uri="{FF2B5EF4-FFF2-40B4-BE49-F238E27FC236}">
                <a16:creationId xmlns:a16="http://schemas.microsoft.com/office/drawing/2014/main" id="{F8FFEF0D-77BC-6A40-A048-A92D4D957A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79" y="5466663"/>
            <a:ext cx="414881" cy="57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CF06998C-B81C-B745-B493-1B721E5ED2DE}"/>
              </a:ext>
            </a:extLst>
          </p:cNvPr>
          <p:cNvSpPr/>
          <p:nvPr/>
        </p:nvSpPr>
        <p:spPr>
          <a:xfrm>
            <a:off x="4667671" y="5063673"/>
            <a:ext cx="751561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12 TB</a:t>
            </a:r>
            <a:endParaRPr kumimoji="1" lang="ja-JP" altLang="en-US"/>
          </a:p>
        </p:txBody>
      </p:sp>
      <p:sp>
        <p:nvSpPr>
          <p:cNvPr id="29" name="Curved Up Arrow 28">
            <a:extLst>
              <a:ext uri="{FF2B5EF4-FFF2-40B4-BE49-F238E27FC236}">
                <a16:creationId xmlns:a16="http://schemas.microsoft.com/office/drawing/2014/main" id="{298E1A96-1E3F-5D43-8F10-0DC1FA59A5C4}"/>
              </a:ext>
            </a:extLst>
          </p:cNvPr>
          <p:cNvSpPr/>
          <p:nvPr/>
        </p:nvSpPr>
        <p:spPr>
          <a:xfrm flipV="1">
            <a:off x="3208927" y="4561331"/>
            <a:ext cx="5255452" cy="502338"/>
          </a:xfrm>
          <a:prstGeom prst="curvedUpArrow">
            <a:avLst>
              <a:gd name="adj1" fmla="val 25000"/>
              <a:gd name="adj2" fmla="val 69836"/>
              <a:gd name="adj3" fmla="val 250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8D075E7-9F28-1D41-94EE-B9C9B02AEA70}"/>
              </a:ext>
            </a:extLst>
          </p:cNvPr>
          <p:cNvSpPr txBox="1"/>
          <p:nvPr/>
        </p:nvSpPr>
        <p:spPr>
          <a:xfrm>
            <a:off x="6410387" y="4694339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>
                <a:solidFill>
                  <a:srgbClr val="FF0000"/>
                </a:solidFill>
              </a:rPr>
              <a:t>migrate</a:t>
            </a:r>
          </a:p>
        </p:txBody>
      </p:sp>
      <p:pic>
        <p:nvPicPr>
          <p:cNvPr id="33" name="図 22">
            <a:extLst>
              <a:ext uri="{FF2B5EF4-FFF2-40B4-BE49-F238E27FC236}">
                <a16:creationId xmlns:a16="http://schemas.microsoft.com/office/drawing/2014/main" id="{C98D9DFD-2D41-E34D-A481-19F1D56F5D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8204" y="4946355"/>
            <a:ext cx="414881" cy="57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図 22">
            <a:extLst>
              <a:ext uri="{FF2B5EF4-FFF2-40B4-BE49-F238E27FC236}">
                <a16:creationId xmlns:a16="http://schemas.microsoft.com/office/drawing/2014/main" id="{9950B3F2-C073-9D41-84DE-7C0DA469CF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8204" y="5588928"/>
            <a:ext cx="414881" cy="57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図 22">
            <a:extLst>
              <a:ext uri="{FF2B5EF4-FFF2-40B4-BE49-F238E27FC236}">
                <a16:creationId xmlns:a16="http://schemas.microsoft.com/office/drawing/2014/main" id="{237F087B-D706-5D4D-9EF9-24DF268903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3908" y="4941686"/>
            <a:ext cx="414881" cy="57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図 22">
            <a:extLst>
              <a:ext uri="{FF2B5EF4-FFF2-40B4-BE49-F238E27FC236}">
                <a16:creationId xmlns:a16="http://schemas.microsoft.com/office/drawing/2014/main" id="{1254679E-C3FD-9446-AB23-F00F85AE82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3908" y="5584259"/>
            <a:ext cx="414881" cy="57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Curved Up Arrow 29">
            <a:extLst>
              <a:ext uri="{FF2B5EF4-FFF2-40B4-BE49-F238E27FC236}">
                <a16:creationId xmlns:a16="http://schemas.microsoft.com/office/drawing/2014/main" id="{00EE1F4C-5FBB-F548-9FAF-7A85688B2F9C}"/>
              </a:ext>
            </a:extLst>
          </p:cNvPr>
          <p:cNvSpPr/>
          <p:nvPr/>
        </p:nvSpPr>
        <p:spPr>
          <a:xfrm>
            <a:off x="5474296" y="6021380"/>
            <a:ext cx="3878789" cy="408434"/>
          </a:xfrm>
          <a:prstGeom prst="curvedUpArrow">
            <a:avLst>
              <a:gd name="adj1" fmla="val 25000"/>
              <a:gd name="adj2" fmla="val 80048"/>
              <a:gd name="adj3" fmla="val 250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567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352"/>
    </mc:Choice>
    <mc:Fallback xmlns="">
      <p:transition spd="slow" advTm="50352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6D4BE-B25F-0C46-8B5E-DDA3699EE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Type 1: Subst Migration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6F9E8-D351-5640-AB89-6C721CF1B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Transfer the entire VM fragment in one host to a new host</a:t>
            </a:r>
          </a:p>
          <a:p>
            <a:pPr lvl="1"/>
            <a:r>
              <a:rPr lang="en-JP" dirty="0"/>
              <a:t>Applied to either the main host or a sub-host</a:t>
            </a:r>
          </a:p>
          <a:p>
            <a:pPr lvl="1"/>
            <a:r>
              <a:rPr lang="en-JP" dirty="0"/>
              <a:t>Perform remote paging with the new host after the migration</a:t>
            </a:r>
          </a:p>
          <a:p>
            <a:pPr lvl="1"/>
            <a:r>
              <a:rPr lang="en-JP" dirty="0"/>
              <a:t>Allow only several hosts to be maintained</a:t>
            </a:r>
          </a:p>
          <a:p>
            <a:pPr lvl="2"/>
            <a:r>
              <a:rPr lang="en-JP" dirty="0"/>
              <a:t>Substitute the main host or a sub-host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8943DA-D98A-5941-8142-28CDC0655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8</a:t>
            </a:fld>
            <a:endParaRPr kumimoji="1" lang="ja-JP" altLang="en-US"/>
          </a:p>
        </p:txBody>
      </p:sp>
      <p:pic>
        <p:nvPicPr>
          <p:cNvPr id="29" name="図 22">
            <a:extLst>
              <a:ext uri="{FF2B5EF4-FFF2-40B4-BE49-F238E27FC236}">
                <a16:creationId xmlns:a16="http://schemas.microsoft.com/office/drawing/2014/main" id="{ADFD4C79-EE93-AC49-AC9B-F48A2BDFDF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791" y="5039343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484282EF-2671-8348-8E57-B941FE35A0E3}"/>
              </a:ext>
            </a:extLst>
          </p:cNvPr>
          <p:cNvSpPr/>
          <p:nvPr/>
        </p:nvSpPr>
        <p:spPr>
          <a:xfrm>
            <a:off x="8134802" y="4835863"/>
            <a:ext cx="1657150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A77D3671-F04F-C949-83C7-47D0DB95FF6E}"/>
              </a:ext>
            </a:extLst>
          </p:cNvPr>
          <p:cNvSpPr/>
          <p:nvPr/>
        </p:nvSpPr>
        <p:spPr>
          <a:xfrm>
            <a:off x="8599952" y="4957848"/>
            <a:ext cx="751561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12 TB</a:t>
            </a:r>
            <a:endParaRPr kumimoji="1" lang="ja-JP" alt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82870F5-5637-D642-82B2-823D8C1CE838}"/>
              </a:ext>
            </a:extLst>
          </p:cNvPr>
          <p:cNvSpPr txBox="1"/>
          <p:nvPr/>
        </p:nvSpPr>
        <p:spPr>
          <a:xfrm>
            <a:off x="8697918" y="446653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E66195B-EC0A-CA49-9D7E-67E80F7DC01A}"/>
              </a:ext>
            </a:extLst>
          </p:cNvPr>
          <p:cNvSpPr txBox="1"/>
          <p:nvPr/>
        </p:nvSpPr>
        <p:spPr>
          <a:xfrm>
            <a:off x="7596230" y="6086781"/>
            <a:ext cx="26068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destination main host</a:t>
            </a:r>
            <a:endParaRPr kumimoji="1" lang="ja-JP" altLang="en-US" sz="2000"/>
          </a:p>
        </p:txBody>
      </p:sp>
      <p:pic>
        <p:nvPicPr>
          <p:cNvPr id="39" name="図 22">
            <a:extLst>
              <a:ext uri="{FF2B5EF4-FFF2-40B4-BE49-F238E27FC236}">
                <a16:creationId xmlns:a16="http://schemas.microsoft.com/office/drawing/2014/main" id="{A3354580-7770-6743-9769-1A65CC5A88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1429" y="5045266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AA109930-DB2E-644D-B9D7-06A8ECD17467}"/>
              </a:ext>
            </a:extLst>
          </p:cNvPr>
          <p:cNvSpPr/>
          <p:nvPr/>
        </p:nvSpPr>
        <p:spPr>
          <a:xfrm>
            <a:off x="2620440" y="4841786"/>
            <a:ext cx="1657150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15640FE9-9F14-6945-8017-08767CC7DCCD}"/>
              </a:ext>
            </a:extLst>
          </p:cNvPr>
          <p:cNvSpPr/>
          <p:nvPr/>
        </p:nvSpPr>
        <p:spPr>
          <a:xfrm>
            <a:off x="3085590" y="4963771"/>
            <a:ext cx="751561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12 TB</a:t>
            </a:r>
            <a:endParaRPr kumimoji="1" lang="ja-JP" alt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73BB0C8-0A03-D047-BD71-96F45A3C0C7D}"/>
              </a:ext>
            </a:extLst>
          </p:cNvPr>
          <p:cNvSpPr txBox="1"/>
          <p:nvPr/>
        </p:nvSpPr>
        <p:spPr>
          <a:xfrm>
            <a:off x="3183556" y="447245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pic>
        <p:nvPicPr>
          <p:cNvPr id="43" name="図 22">
            <a:extLst>
              <a:ext uri="{FF2B5EF4-FFF2-40B4-BE49-F238E27FC236}">
                <a16:creationId xmlns:a16="http://schemas.microsoft.com/office/drawing/2014/main" id="{58F3414E-2A0C-4C4F-BD0F-21CD251DD5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100" y="5045267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0DFA4231-6931-C345-82A0-F1E62C976252}"/>
              </a:ext>
            </a:extLst>
          </p:cNvPr>
          <p:cNvSpPr txBox="1"/>
          <p:nvPr/>
        </p:nvSpPr>
        <p:spPr>
          <a:xfrm>
            <a:off x="2142069" y="6086781"/>
            <a:ext cx="21355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source main host</a:t>
            </a:r>
            <a:endParaRPr kumimoji="1" lang="ja-JP" altLang="en-US" sz="200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9054B15-3CBB-4849-A80C-B284A5D462F4}"/>
              </a:ext>
            </a:extLst>
          </p:cNvPr>
          <p:cNvSpPr txBox="1"/>
          <p:nvPr/>
        </p:nvSpPr>
        <p:spPr>
          <a:xfrm>
            <a:off x="4821683" y="6086781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/>
              <a:t>sub-hosts</a:t>
            </a:r>
            <a:endParaRPr kumimoji="1" lang="ja-JP" altLang="en-US" sz="2000"/>
          </a:p>
        </p:txBody>
      </p:sp>
      <p:pic>
        <p:nvPicPr>
          <p:cNvPr id="46" name="図 22">
            <a:extLst>
              <a:ext uri="{FF2B5EF4-FFF2-40B4-BE49-F238E27FC236}">
                <a16:creationId xmlns:a16="http://schemas.microsoft.com/office/drawing/2014/main" id="{935D7BBC-052C-9742-9376-FA3544B38D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081" y="4724189"/>
            <a:ext cx="414881" cy="57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図 22">
            <a:extLst>
              <a:ext uri="{FF2B5EF4-FFF2-40B4-BE49-F238E27FC236}">
                <a16:creationId xmlns:a16="http://schemas.microsoft.com/office/drawing/2014/main" id="{12FBE2AE-A5F5-1549-9719-4DAFE551BA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081" y="5366762"/>
            <a:ext cx="414881" cy="57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FAC41218-287B-1244-B085-980F33C21EF1}"/>
              </a:ext>
            </a:extLst>
          </p:cNvPr>
          <p:cNvSpPr/>
          <p:nvPr/>
        </p:nvSpPr>
        <p:spPr>
          <a:xfrm>
            <a:off x="5038373" y="4963772"/>
            <a:ext cx="751561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12 TB</a:t>
            </a:r>
            <a:endParaRPr kumimoji="1" lang="ja-JP" altLang="en-US"/>
          </a:p>
        </p:txBody>
      </p:sp>
      <p:sp>
        <p:nvSpPr>
          <p:cNvPr id="49" name="Curved Up Arrow 48">
            <a:extLst>
              <a:ext uri="{FF2B5EF4-FFF2-40B4-BE49-F238E27FC236}">
                <a16:creationId xmlns:a16="http://schemas.microsoft.com/office/drawing/2014/main" id="{B90142DA-7926-414E-93F8-C6AA2C4D8251}"/>
              </a:ext>
            </a:extLst>
          </p:cNvPr>
          <p:cNvSpPr/>
          <p:nvPr/>
        </p:nvSpPr>
        <p:spPr>
          <a:xfrm flipV="1">
            <a:off x="3579629" y="4461430"/>
            <a:ext cx="5357004" cy="502338"/>
          </a:xfrm>
          <a:prstGeom prst="curvedUpArrow">
            <a:avLst>
              <a:gd name="adj1" fmla="val 25000"/>
              <a:gd name="adj2" fmla="val 69836"/>
              <a:gd name="adj3" fmla="val 250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1023104-021C-DE4F-85AE-6DF51960B7E0}"/>
              </a:ext>
            </a:extLst>
          </p:cNvPr>
          <p:cNvSpPr txBox="1"/>
          <p:nvPr/>
        </p:nvSpPr>
        <p:spPr>
          <a:xfrm>
            <a:off x="4189046" y="4122884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>
                <a:solidFill>
                  <a:srgbClr val="FF0000"/>
                </a:solidFill>
              </a:rPr>
              <a:t>migrate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C165DC1-40BC-8041-86E0-A765AAA318BC}"/>
              </a:ext>
            </a:extLst>
          </p:cNvPr>
          <p:cNvCxnSpPr>
            <a:cxnSpLocks/>
            <a:stCxn id="48" idx="3"/>
            <a:endCxn id="31" idx="1"/>
          </p:cNvCxnSpPr>
          <p:nvPr/>
        </p:nvCxnSpPr>
        <p:spPr>
          <a:xfrm flipV="1">
            <a:off x="5789934" y="5302314"/>
            <a:ext cx="2810018" cy="5924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42B60152-77F7-E047-AD84-09726B1948E1}"/>
              </a:ext>
            </a:extLst>
          </p:cNvPr>
          <p:cNvSpPr txBox="1"/>
          <p:nvPr/>
        </p:nvSpPr>
        <p:spPr>
          <a:xfrm>
            <a:off x="6456471" y="5349696"/>
            <a:ext cx="902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>
                <a:solidFill>
                  <a:srgbClr val="FF0000"/>
                </a:solidFill>
              </a:rPr>
              <a:t>remote</a:t>
            </a:r>
          </a:p>
          <a:p>
            <a:pPr algn="ctr"/>
            <a:r>
              <a:rPr lang="en-JP" dirty="0">
                <a:solidFill>
                  <a:srgbClr val="FF0000"/>
                </a:solidFill>
              </a:rPr>
              <a:t>paging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DD449542-5099-6C41-861E-990EAB7C9A5D}"/>
              </a:ext>
            </a:extLst>
          </p:cNvPr>
          <p:cNvCxnSpPr>
            <a:cxnSpLocks/>
            <a:stCxn id="41" idx="3"/>
            <a:endCxn id="48" idx="1"/>
          </p:cNvCxnSpPr>
          <p:nvPr/>
        </p:nvCxnSpPr>
        <p:spPr>
          <a:xfrm>
            <a:off x="3837151" y="5308237"/>
            <a:ext cx="1201222" cy="1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ysDash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&quot;No&quot; Symbol 59">
            <a:extLst>
              <a:ext uri="{FF2B5EF4-FFF2-40B4-BE49-F238E27FC236}">
                <a16:creationId xmlns:a16="http://schemas.microsoft.com/office/drawing/2014/main" id="{91FAE62A-62F5-BB48-8B2F-0F40EDED19A3}"/>
              </a:ext>
            </a:extLst>
          </p:cNvPr>
          <p:cNvSpPr/>
          <p:nvPr/>
        </p:nvSpPr>
        <p:spPr>
          <a:xfrm>
            <a:off x="2292983" y="4651196"/>
            <a:ext cx="654908" cy="654908"/>
          </a:xfrm>
          <a:prstGeom prst="noSmoking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2BF5816-E91A-4749-8FE2-A76253A38889}"/>
              </a:ext>
            </a:extLst>
          </p:cNvPr>
          <p:cNvSpPr txBox="1"/>
          <p:nvPr/>
        </p:nvSpPr>
        <p:spPr>
          <a:xfrm>
            <a:off x="1718199" y="4539523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/>
              <a:t>stop</a:t>
            </a:r>
          </a:p>
        </p:txBody>
      </p:sp>
    </p:spTree>
    <p:extLst>
      <p:ext uri="{BB962C8B-B14F-4D97-AF65-F5344CB8AC3E}">
        <p14:creationId xmlns:p14="http://schemas.microsoft.com/office/powerpoint/2010/main" val="1850300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403"/>
    </mc:Choice>
    <mc:Fallback xmlns="">
      <p:transition spd="slow" advTm="43403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40E7E-C073-CC44-92B2-A3A2D3824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Remote Paging during Subst Migration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EB006-782E-4F45-B615-DE731D037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Preserve the consistency of VM's memory</a:t>
            </a:r>
          </a:p>
          <a:p>
            <a:pPr lvl="1"/>
            <a:r>
              <a:rPr lang="en-JP" dirty="0"/>
              <a:t>Re-transfer the memory paged in to the source main host</a:t>
            </a:r>
          </a:p>
          <a:p>
            <a:pPr lvl="2"/>
            <a:r>
              <a:rPr lang="en-JP" dirty="0"/>
              <a:t>Prevent the memory from existing nowhere</a:t>
            </a:r>
          </a:p>
          <a:p>
            <a:pPr lvl="1"/>
            <a:r>
              <a:rPr lang="en-JP" dirty="0"/>
              <a:t>Invalidate the memory paged out from the source main host</a:t>
            </a:r>
          </a:p>
          <a:p>
            <a:pPr lvl="2"/>
            <a:r>
              <a:rPr lang="en-JP" dirty="0"/>
              <a:t>Prevent the memory from existing in two hosts</a:t>
            </a:r>
          </a:p>
          <a:p>
            <a:pPr lvl="1"/>
            <a:r>
              <a:rPr lang="en-JP" dirty="0"/>
              <a:t>Subst migration for a sub-host handles remote paging similarly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647B8A-8638-FB4F-B1B8-A8A97E26C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9</a:t>
            </a:fld>
            <a:endParaRPr kumimoji="1" lang="ja-JP" altLang="en-US"/>
          </a:p>
        </p:txBody>
      </p:sp>
      <p:pic>
        <p:nvPicPr>
          <p:cNvPr id="5" name="図 22">
            <a:extLst>
              <a:ext uri="{FF2B5EF4-FFF2-40B4-BE49-F238E27FC236}">
                <a16:creationId xmlns:a16="http://schemas.microsoft.com/office/drawing/2014/main" id="{707F19D9-DA60-AC4A-B0F9-FD7F2E0A99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9996" y="5034243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39126C4-8FD9-5D4D-9E76-4114E162B4B9}"/>
              </a:ext>
            </a:extLst>
          </p:cNvPr>
          <p:cNvSpPr/>
          <p:nvPr/>
        </p:nvSpPr>
        <p:spPr>
          <a:xfrm>
            <a:off x="8419007" y="4830763"/>
            <a:ext cx="1657150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BD2F9AB0-B258-274D-9491-29C797135093}"/>
              </a:ext>
            </a:extLst>
          </p:cNvPr>
          <p:cNvSpPr/>
          <p:nvPr/>
        </p:nvSpPr>
        <p:spPr>
          <a:xfrm>
            <a:off x="8884157" y="4952748"/>
            <a:ext cx="751561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12 TB</a:t>
            </a:r>
            <a:endParaRPr kumimoji="1" lang="ja-JP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49D77E-F7EC-6A4D-BE37-7C999F2A7AB5}"/>
              </a:ext>
            </a:extLst>
          </p:cNvPr>
          <p:cNvSpPr txBox="1"/>
          <p:nvPr/>
        </p:nvSpPr>
        <p:spPr>
          <a:xfrm>
            <a:off x="8982123" y="446143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E0CF40-2266-A94C-AEE2-4A91533DAB76}"/>
              </a:ext>
            </a:extLst>
          </p:cNvPr>
          <p:cNvSpPr txBox="1"/>
          <p:nvPr/>
        </p:nvSpPr>
        <p:spPr>
          <a:xfrm>
            <a:off x="7840667" y="6091126"/>
            <a:ext cx="26068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destination main host</a:t>
            </a:r>
            <a:endParaRPr kumimoji="1" lang="ja-JP" altLang="en-US" sz="2000"/>
          </a:p>
        </p:txBody>
      </p:sp>
      <p:pic>
        <p:nvPicPr>
          <p:cNvPr id="10" name="図 22">
            <a:extLst>
              <a:ext uri="{FF2B5EF4-FFF2-40B4-BE49-F238E27FC236}">
                <a16:creationId xmlns:a16="http://schemas.microsoft.com/office/drawing/2014/main" id="{2AA143CD-7440-3741-8994-027617AEF6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4763" y="5034243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99F1B78-776E-5C43-838A-3506D1BE8A17}"/>
              </a:ext>
            </a:extLst>
          </p:cNvPr>
          <p:cNvSpPr/>
          <p:nvPr/>
        </p:nvSpPr>
        <p:spPr>
          <a:xfrm>
            <a:off x="4493774" y="4830763"/>
            <a:ext cx="1657150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2ACF89E9-6E21-164B-8EB2-B8BFCBC47715}"/>
              </a:ext>
            </a:extLst>
          </p:cNvPr>
          <p:cNvSpPr/>
          <p:nvPr/>
        </p:nvSpPr>
        <p:spPr>
          <a:xfrm>
            <a:off x="4958924" y="4952748"/>
            <a:ext cx="751561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12 TB</a:t>
            </a:r>
            <a:endParaRPr kumimoji="1" lang="ja-JP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4A108AD-ACF2-B54B-B25A-D44CDF74DBBE}"/>
              </a:ext>
            </a:extLst>
          </p:cNvPr>
          <p:cNvSpPr txBox="1"/>
          <p:nvPr/>
        </p:nvSpPr>
        <p:spPr>
          <a:xfrm>
            <a:off x="5056890" y="446143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pic>
        <p:nvPicPr>
          <p:cNvPr id="14" name="図 22">
            <a:extLst>
              <a:ext uri="{FF2B5EF4-FFF2-40B4-BE49-F238E27FC236}">
                <a16:creationId xmlns:a16="http://schemas.microsoft.com/office/drawing/2014/main" id="{A6DDA4A4-5798-D445-9680-3B7194E22B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669" y="5034243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C83CD208-6C95-5249-A771-D1F6035C874C}"/>
              </a:ext>
            </a:extLst>
          </p:cNvPr>
          <p:cNvSpPr txBox="1"/>
          <p:nvPr/>
        </p:nvSpPr>
        <p:spPr>
          <a:xfrm>
            <a:off x="4094763" y="6078318"/>
            <a:ext cx="21355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source main host</a:t>
            </a:r>
            <a:endParaRPr kumimoji="1" lang="ja-JP" altLang="en-US" sz="20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343658F-66F7-344C-AD01-0234C38D0A12}"/>
              </a:ext>
            </a:extLst>
          </p:cNvPr>
          <p:cNvSpPr txBox="1"/>
          <p:nvPr/>
        </p:nvSpPr>
        <p:spPr>
          <a:xfrm>
            <a:off x="1802252" y="6075757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/>
              <a:t>sub-hosts</a:t>
            </a:r>
            <a:endParaRPr kumimoji="1" lang="ja-JP" altLang="en-US" sz="2000"/>
          </a:p>
        </p:txBody>
      </p:sp>
      <p:pic>
        <p:nvPicPr>
          <p:cNvPr id="17" name="図 22">
            <a:extLst>
              <a:ext uri="{FF2B5EF4-FFF2-40B4-BE49-F238E27FC236}">
                <a16:creationId xmlns:a16="http://schemas.microsoft.com/office/drawing/2014/main" id="{595D1854-BD80-6945-9970-04335D65A4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5650" y="4713165"/>
            <a:ext cx="414881" cy="57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図 22">
            <a:extLst>
              <a:ext uri="{FF2B5EF4-FFF2-40B4-BE49-F238E27FC236}">
                <a16:creationId xmlns:a16="http://schemas.microsoft.com/office/drawing/2014/main" id="{ED9853B5-766A-1249-A3B9-1C37E8953E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5650" y="5355738"/>
            <a:ext cx="414881" cy="57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F70426AD-A655-B748-9946-143510D4F6BA}"/>
              </a:ext>
            </a:extLst>
          </p:cNvPr>
          <p:cNvSpPr/>
          <p:nvPr/>
        </p:nvSpPr>
        <p:spPr>
          <a:xfrm>
            <a:off x="2018942" y="4952748"/>
            <a:ext cx="751561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12 TB</a:t>
            </a:r>
            <a:endParaRPr kumimoji="1" lang="ja-JP" altLang="en-US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AA6BA48-6C71-B445-8016-694533011030}"/>
              </a:ext>
            </a:extLst>
          </p:cNvPr>
          <p:cNvCxnSpPr>
            <a:cxnSpLocks/>
          </p:cNvCxnSpPr>
          <p:nvPr/>
        </p:nvCxnSpPr>
        <p:spPr>
          <a:xfrm flipH="1">
            <a:off x="2770504" y="5147668"/>
            <a:ext cx="2188420" cy="0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8F215FB-067A-A947-BE92-0B4EB505E205}"/>
              </a:ext>
            </a:extLst>
          </p:cNvPr>
          <p:cNvCxnSpPr>
            <a:cxnSpLocks/>
          </p:cNvCxnSpPr>
          <p:nvPr/>
        </p:nvCxnSpPr>
        <p:spPr>
          <a:xfrm flipH="1">
            <a:off x="5710485" y="5139431"/>
            <a:ext cx="3173672" cy="0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442200D9-7216-7E49-96FE-4D459FB54D75}"/>
              </a:ext>
            </a:extLst>
          </p:cNvPr>
          <p:cNvSpPr txBox="1"/>
          <p:nvPr/>
        </p:nvSpPr>
        <p:spPr>
          <a:xfrm>
            <a:off x="6544388" y="4725393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>
                <a:solidFill>
                  <a:srgbClr val="FF0000"/>
                </a:solidFill>
              </a:rPr>
              <a:t>re-transfer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DD151F3-B6B3-5941-9995-A7F56E367540}"/>
              </a:ext>
            </a:extLst>
          </p:cNvPr>
          <p:cNvSpPr txBox="1"/>
          <p:nvPr/>
        </p:nvSpPr>
        <p:spPr>
          <a:xfrm>
            <a:off x="3210481" y="4725393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>
                <a:solidFill>
                  <a:srgbClr val="FF0000"/>
                </a:solidFill>
              </a:rPr>
              <a:t>page in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B5AF283-BCD7-A742-A2E8-BCE1903973C4}"/>
              </a:ext>
            </a:extLst>
          </p:cNvPr>
          <p:cNvCxnSpPr>
            <a:cxnSpLocks/>
          </p:cNvCxnSpPr>
          <p:nvPr/>
        </p:nvCxnSpPr>
        <p:spPr>
          <a:xfrm flipH="1">
            <a:off x="2770504" y="5401048"/>
            <a:ext cx="2188420" cy="0"/>
          </a:xfrm>
          <a:prstGeom prst="straightConnector1">
            <a:avLst/>
          </a:prstGeom>
          <a:ln w="28575" cmpd="sng">
            <a:solidFill>
              <a:srgbClr val="0070C0"/>
            </a:solidFill>
            <a:prstDash val="solid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8C05636-B03F-7B4D-890C-3B3F5518CDBF}"/>
              </a:ext>
            </a:extLst>
          </p:cNvPr>
          <p:cNvCxnSpPr>
            <a:cxnSpLocks/>
          </p:cNvCxnSpPr>
          <p:nvPr/>
        </p:nvCxnSpPr>
        <p:spPr>
          <a:xfrm flipH="1">
            <a:off x="5710485" y="5401048"/>
            <a:ext cx="3173672" cy="0"/>
          </a:xfrm>
          <a:prstGeom prst="straightConnector1">
            <a:avLst/>
          </a:prstGeom>
          <a:ln w="28575" cmpd="sng">
            <a:solidFill>
              <a:srgbClr val="0070C0"/>
            </a:solidFill>
            <a:prstDash val="solid"/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9EC5DE4A-883D-D84D-B979-895D983D58B9}"/>
              </a:ext>
            </a:extLst>
          </p:cNvPr>
          <p:cNvSpPr txBox="1"/>
          <p:nvPr/>
        </p:nvSpPr>
        <p:spPr>
          <a:xfrm>
            <a:off x="6608460" y="5448100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>
                <a:solidFill>
                  <a:srgbClr val="0070C0"/>
                </a:solidFill>
              </a:rPr>
              <a:t>invalidate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D9EAA4E-1343-3744-B5AA-72A2CB1A3AC1}"/>
              </a:ext>
            </a:extLst>
          </p:cNvPr>
          <p:cNvSpPr txBox="1"/>
          <p:nvPr/>
        </p:nvSpPr>
        <p:spPr>
          <a:xfrm>
            <a:off x="3043992" y="5418788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>
                <a:solidFill>
                  <a:srgbClr val="0070C0"/>
                </a:solidFill>
              </a:rPr>
              <a:t>page out</a:t>
            </a:r>
          </a:p>
        </p:txBody>
      </p:sp>
    </p:spTree>
    <p:extLst>
      <p:ext uri="{BB962C8B-B14F-4D97-AF65-F5344CB8AC3E}">
        <p14:creationId xmlns:p14="http://schemas.microsoft.com/office/powerpoint/2010/main" val="3833976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440"/>
    </mc:Choice>
    <mc:Fallback xmlns="">
      <p:transition spd="slow" advTm="54440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ッセンシャル">
  <a:themeElements>
    <a:clrScheme name="エッセンシャル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エッセンシャル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エッセンシャル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>
    <a:lnDef>
      <a:spPr>
        <a:ln w="28575" cmpd="sng">
          <a:solidFill>
            <a:schemeClr val="tx1"/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エッセンシャル.thmx</Template>
  <TotalTime>132125</TotalTime>
  <Words>4127</Words>
  <Application>Microsoft Macintosh PowerPoint</Application>
  <PresentationFormat>Widescreen</PresentationFormat>
  <Paragraphs>544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Arial Black</vt:lpstr>
      <vt:lpstr>Calibri</vt:lpstr>
      <vt:lpstr>Tahoma</vt:lpstr>
      <vt:lpstr>エッセンシャル</vt:lpstr>
      <vt:lpstr>Flexible and Efficient Partial Migration of Split-memory VMs</vt:lpstr>
      <vt:lpstr>Large-memory VM</vt:lpstr>
      <vt:lpstr>VM Migration</vt:lpstr>
      <vt:lpstr>Split Migration [Suetake+, CLOUD'18]</vt:lpstr>
      <vt:lpstr>Migration of Split-memory VMs</vt:lpstr>
      <vt:lpstr>Migration Issues</vt:lpstr>
      <vt:lpstr>Our Approach: Partial Migration</vt:lpstr>
      <vt:lpstr>Type 1: Subst Migration</vt:lpstr>
      <vt:lpstr>Remote Paging during Subst Migration</vt:lpstr>
      <vt:lpstr>Type 2: Merge Migration</vt:lpstr>
      <vt:lpstr>Beyond a Combination of Subst Migration</vt:lpstr>
      <vt:lpstr>Remote Paging during Merge Migration</vt:lpstr>
      <vt:lpstr>Type 3: Split Migration</vt:lpstr>
      <vt:lpstr>Type 4: Split/Merge Migration</vt:lpstr>
      <vt:lpstr>Implementation: IPmigrate</vt:lpstr>
      <vt:lpstr>Experiments</vt:lpstr>
      <vt:lpstr>Effectiveness of Merge Migration</vt:lpstr>
      <vt:lpstr>Performance of Subst Migration</vt:lpstr>
      <vt:lpstr>Performance of Merge Migration</vt:lpstr>
      <vt:lpstr>VM Performance after Merge Migration</vt:lpstr>
      <vt:lpstr>Related Work</vt:lpstr>
      <vt:lpstr>Conclusion</vt:lpstr>
    </vt:vector>
  </TitlesOfParts>
  <Company>Kyushu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クラウドにおける 仮想マシン・セキュリティ</dc:title>
  <dc:creator>Kourai Kenichi</dc:creator>
  <cp:lastModifiedBy>kourai kenichi</cp:lastModifiedBy>
  <cp:revision>2125</cp:revision>
  <cp:lastPrinted>2019-08-17T14:50:09Z</cp:lastPrinted>
  <dcterms:created xsi:type="dcterms:W3CDTF">2014-07-04T01:06:17Z</dcterms:created>
  <dcterms:modified xsi:type="dcterms:W3CDTF">2020-10-21T09:04:14Z</dcterms:modified>
</cp:coreProperties>
</file>