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56" r:id="rId2"/>
    <p:sldId id="268" r:id="rId3"/>
    <p:sldId id="291" r:id="rId4"/>
    <p:sldId id="314" r:id="rId5"/>
    <p:sldId id="283" r:id="rId6"/>
    <p:sldId id="311" r:id="rId7"/>
    <p:sldId id="308" r:id="rId8"/>
    <p:sldId id="302" r:id="rId9"/>
    <p:sldId id="293" r:id="rId10"/>
    <p:sldId id="294" r:id="rId11"/>
    <p:sldId id="282" r:id="rId12"/>
    <p:sldId id="303" r:id="rId13"/>
    <p:sldId id="310" r:id="rId14"/>
    <p:sldId id="307" r:id="rId15"/>
    <p:sldId id="296" r:id="rId16"/>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EF98"/>
    <a:srgbClr val="41C7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93" autoAdjust="0"/>
    <p:restoredTop sz="68407" autoAdjust="0"/>
  </p:normalViewPr>
  <p:slideViewPr>
    <p:cSldViewPr snapToGrid="0">
      <p:cViewPr varScale="1">
        <p:scale>
          <a:sx n="84" d="100"/>
          <a:sy n="84" d="100"/>
        </p:scale>
        <p:origin x="1848" y="192"/>
      </p:cViewPr>
      <p:guideLst/>
    </p:cSldViewPr>
  </p:slideViewPr>
  <p:outlineViewPr>
    <p:cViewPr>
      <p:scale>
        <a:sx n="33" d="100"/>
        <a:sy n="33" d="100"/>
      </p:scale>
      <p:origin x="0" y="-5048"/>
    </p:cViewPr>
  </p:outlineViewPr>
  <p:notesTextViewPr>
    <p:cViewPr>
      <p:scale>
        <a:sx n="145" d="100"/>
        <a:sy n="145" d="100"/>
      </p:scale>
      <p:origin x="0" y="0"/>
    </p:cViewPr>
  </p:notesTextViewPr>
  <p:sorterViewPr>
    <p:cViewPr>
      <p:scale>
        <a:sx n="160" d="100"/>
        <a:sy n="160" d="100"/>
      </p:scale>
      <p:origin x="0" y="0"/>
    </p:cViewPr>
  </p:sorterViewPr>
  <p:notesViewPr>
    <p:cSldViewPr snapToGrid="0">
      <p:cViewPr varScale="1">
        <p:scale>
          <a:sx n="123" d="100"/>
          <a:sy n="123" d="100"/>
        </p:scale>
        <p:origin x="1128" y="96"/>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05134664550744"/>
          <c:y val="3.8377932550757471E-2"/>
          <c:w val="0.81618087594922339"/>
          <c:h val="0.62085248474519394"/>
        </c:manualLayout>
      </c:layout>
      <c:lineChart>
        <c:grouping val="standard"/>
        <c:varyColors val="0"/>
        <c:ser>
          <c:idx val="1"/>
          <c:order val="1"/>
          <c:tx>
            <c:strRef>
              <c:f>Sheet1!$C$1</c:f>
              <c:strCache>
                <c:ptCount val="1"/>
                <c:pt idx="0">
                  <c:v>年発生件数</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cat>
            <c:strRef>
              <c:f>Sheet1!$A$4:$A$13</c:f>
              <c:strCache>
                <c:ptCount val="10"/>
                <c:pt idx="0">
                  <c:v>09</c:v>
                </c:pt>
                <c:pt idx="1">
                  <c:v>10</c:v>
                </c:pt>
                <c:pt idx="2">
                  <c:v>11</c:v>
                </c:pt>
                <c:pt idx="3">
                  <c:v>12</c:v>
                </c:pt>
                <c:pt idx="4">
                  <c:v>13</c:v>
                </c:pt>
                <c:pt idx="5">
                  <c:v>14</c:v>
                </c:pt>
                <c:pt idx="6">
                  <c:v>15</c:v>
                </c:pt>
                <c:pt idx="7">
                  <c:v>16</c:v>
                </c:pt>
                <c:pt idx="8">
                  <c:v>17</c:v>
                </c:pt>
                <c:pt idx="9">
                  <c:v>18</c:v>
                </c:pt>
              </c:strCache>
            </c:strRef>
          </c:cat>
          <c:val>
            <c:numRef>
              <c:f>Sheet1!$C$4:$C$13</c:f>
              <c:numCache>
                <c:formatCode>General</c:formatCode>
                <c:ptCount val="10"/>
                <c:pt idx="0">
                  <c:v>17</c:v>
                </c:pt>
                <c:pt idx="1">
                  <c:v>20</c:v>
                </c:pt>
                <c:pt idx="2">
                  <c:v>28</c:v>
                </c:pt>
                <c:pt idx="3">
                  <c:v>33</c:v>
                </c:pt>
                <c:pt idx="4">
                  <c:v>32</c:v>
                </c:pt>
                <c:pt idx="5">
                  <c:v>35</c:v>
                </c:pt>
                <c:pt idx="6">
                  <c:v>43</c:v>
                </c:pt>
                <c:pt idx="7">
                  <c:v>41</c:v>
                </c:pt>
                <c:pt idx="8">
                  <c:v>48</c:v>
                </c:pt>
                <c:pt idx="9">
                  <c:v>66</c:v>
                </c:pt>
              </c:numCache>
            </c:numRef>
          </c:val>
          <c:smooth val="0"/>
          <c:extLst>
            <c:ext xmlns:c16="http://schemas.microsoft.com/office/drawing/2014/chart" uri="{C3380CC4-5D6E-409C-BE32-E72D297353CC}">
              <c16:uniqueId val="{00000000-2E0A-6349-939B-77D1A8C1A782}"/>
            </c:ext>
          </c:extLst>
        </c:ser>
        <c:dLbls>
          <c:showLegendKey val="0"/>
          <c:showVal val="0"/>
          <c:showCatName val="0"/>
          <c:showSerName val="0"/>
          <c:showPercent val="0"/>
          <c:showBubbleSize val="0"/>
        </c:dLbls>
        <c:marker val="1"/>
        <c:smooth val="0"/>
        <c:axId val="246104767"/>
        <c:axId val="242477119"/>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月発生件数</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strRef>
                    <c:extLst>
                      <c:ext uri="{02D57815-91ED-43cb-92C2-25804820EDAC}">
                        <c15:formulaRef>
                          <c15:sqref>Sheet1!$A$4:$A$13</c15:sqref>
                        </c15:formulaRef>
                      </c:ext>
                    </c:extLst>
                    <c:strCache>
                      <c:ptCount val="10"/>
                      <c:pt idx="0">
                        <c:v>09</c:v>
                      </c:pt>
                      <c:pt idx="1">
                        <c:v>10</c:v>
                      </c:pt>
                      <c:pt idx="2">
                        <c:v>11</c:v>
                      </c:pt>
                      <c:pt idx="3">
                        <c:v>12</c:v>
                      </c:pt>
                      <c:pt idx="4">
                        <c:v>13</c:v>
                      </c:pt>
                      <c:pt idx="5">
                        <c:v>14</c:v>
                      </c:pt>
                      <c:pt idx="6">
                        <c:v>15</c:v>
                      </c:pt>
                      <c:pt idx="7">
                        <c:v>16</c:v>
                      </c:pt>
                      <c:pt idx="8">
                        <c:v>17</c:v>
                      </c:pt>
                      <c:pt idx="9">
                        <c:v>18</c:v>
                      </c:pt>
                    </c:strCache>
                  </c:strRef>
                </c:cat>
                <c:val>
                  <c:numRef>
                    <c:extLst>
                      <c:ext uri="{02D57815-91ED-43cb-92C2-25804820EDAC}">
                        <c15:formulaRef>
                          <c15:sqref>Sheet1!$B$2:$B$13</c15:sqref>
                        </c15:formulaRef>
                      </c:ext>
                    </c:extLst>
                    <c:numCache>
                      <c:formatCode>0.0_ </c:formatCode>
                      <c:ptCount val="12"/>
                      <c:pt idx="0">
                        <c:v>3.0833333333333335</c:v>
                      </c:pt>
                      <c:pt idx="1">
                        <c:v>4.5</c:v>
                      </c:pt>
                      <c:pt idx="2">
                        <c:v>1.4166666666666667</c:v>
                      </c:pt>
                      <c:pt idx="3">
                        <c:v>1.6666666666666667</c:v>
                      </c:pt>
                      <c:pt idx="4">
                        <c:v>2.3333333333333335</c:v>
                      </c:pt>
                      <c:pt idx="5">
                        <c:v>2.75</c:v>
                      </c:pt>
                      <c:pt idx="6">
                        <c:v>2.6666666666666665</c:v>
                      </c:pt>
                      <c:pt idx="7">
                        <c:v>2.9166666666666665</c:v>
                      </c:pt>
                      <c:pt idx="8">
                        <c:v>3.5833333333333335</c:v>
                      </c:pt>
                      <c:pt idx="9">
                        <c:v>3.4166666666666665</c:v>
                      </c:pt>
                      <c:pt idx="10">
                        <c:v>4</c:v>
                      </c:pt>
                      <c:pt idx="11">
                        <c:v>5.5</c:v>
                      </c:pt>
                    </c:numCache>
                  </c:numRef>
                </c:val>
                <c:smooth val="0"/>
                <c:extLst>
                  <c:ext xmlns:c16="http://schemas.microsoft.com/office/drawing/2014/chart" uri="{C3380CC4-5D6E-409C-BE32-E72D297353CC}">
                    <c16:uniqueId val="{00000001-2E0A-6349-939B-77D1A8C1A782}"/>
                  </c:ext>
                </c:extLst>
              </c15:ser>
            </c15:filteredLineSeries>
          </c:ext>
        </c:extLst>
      </c:lineChart>
      <c:catAx>
        <c:axId val="2461047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ja-JP" sz="2000" b="0" i="0" u="none" strike="noStrike" kern="1200" baseline="0">
                <a:solidFill>
                  <a:schemeClr val="tx1"/>
                </a:solidFill>
                <a:latin typeface="+mn-lt"/>
                <a:ea typeface="+mn-ea"/>
                <a:cs typeface="+mn-cs"/>
              </a:defRPr>
            </a:pPr>
            <a:endParaRPr lang="ja-JP"/>
          </a:p>
        </c:txPr>
        <c:crossAx val="242477119"/>
        <c:crosses val="autoZero"/>
        <c:auto val="1"/>
        <c:lblAlgn val="ctr"/>
        <c:lblOffset val="100"/>
        <c:tickLblSkip val="1"/>
        <c:tickMarkSkip val="1"/>
        <c:noMultiLvlLbl val="0"/>
      </c:catAx>
      <c:valAx>
        <c:axId val="242477119"/>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ja-JP" sz="2000" dirty="0">
                    <a:solidFill>
                      <a:schemeClr val="tx1"/>
                    </a:solidFill>
                    <a:latin typeface="+mn-ea"/>
                    <a:ea typeface="+mn-ea"/>
                  </a:rPr>
                  <a:t>発生件数</a:t>
                </a:r>
                <a:r>
                  <a:rPr lang="en-US" sz="2000" dirty="0">
                    <a:solidFill>
                      <a:schemeClr val="tx1"/>
                    </a:solidFill>
                    <a:latin typeface="+mn-ea"/>
                    <a:ea typeface="+mn-ea"/>
                  </a:rPr>
                  <a:t>[</a:t>
                </a:r>
                <a:r>
                  <a:rPr lang="ja-JP" sz="2000" dirty="0">
                    <a:solidFill>
                      <a:schemeClr val="tx1"/>
                    </a:solidFill>
                    <a:latin typeface="+mn-ea"/>
                    <a:ea typeface="+mn-ea"/>
                  </a:rPr>
                  <a:t>件</a:t>
                </a:r>
                <a:r>
                  <a:rPr lang="en-US" sz="2000" dirty="0">
                    <a:solidFill>
                      <a:schemeClr val="tx1"/>
                    </a:solidFill>
                    <a:latin typeface="+mn-ea"/>
                    <a:ea typeface="+mn-ea"/>
                  </a:rPr>
                  <a:t>]</a:t>
                </a:r>
                <a:endParaRPr lang="ja-JP" sz="2000" dirty="0">
                  <a:solidFill>
                    <a:schemeClr val="tx1"/>
                  </a:solidFill>
                  <a:latin typeface="+mn-ea"/>
                  <a:ea typeface="+mn-ea"/>
                </a:endParaRPr>
              </a:p>
            </c:rich>
          </c:tx>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ja-JP"/>
          </a:p>
        </c:txPr>
        <c:crossAx val="246104767"/>
        <c:crosses val="autoZero"/>
        <c:crossBetween val="between"/>
      </c:valAx>
      <c:spPr>
        <a:noFill/>
        <a:ln w="381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916475405046195"/>
          <c:y val="5.849152358406158E-2"/>
          <c:w val="0.6269372165799284"/>
          <c:h val="0.79131729217534774"/>
        </c:manualLayout>
      </c:layout>
      <c:barChart>
        <c:barDir val="col"/>
        <c:grouping val="clustered"/>
        <c:varyColors val="0"/>
        <c:ser>
          <c:idx val="0"/>
          <c:order val="0"/>
          <c:tx>
            <c:strRef>
              <c:f>Sheet1!$B$1</c:f>
              <c:strCache>
                <c:ptCount val="1"/>
                <c:pt idx="0">
                  <c:v>GPUfas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0.06</c:v>
                </c:pt>
              </c:numCache>
            </c:numRef>
          </c:val>
          <c:extLst>
            <c:ext xmlns:c16="http://schemas.microsoft.com/office/drawing/2014/chart" uri="{C3380CC4-5D6E-409C-BE32-E72D297353CC}">
              <c16:uniqueId val="{00000000-3585-094C-B441-E7B66892492B}"/>
            </c:ext>
          </c:extLst>
        </c:ser>
        <c:ser>
          <c:idx val="1"/>
          <c:order val="1"/>
          <c:tx>
            <c:strRef>
              <c:f>Sheet1!$C$1</c:f>
              <c:strCache>
                <c:ptCount val="1"/>
                <c:pt idx="0">
                  <c:v>KiLLコマンド</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0.01</c:v>
                </c:pt>
              </c:numCache>
            </c:numRef>
          </c:val>
          <c:extLst>
            <c:ext xmlns:c16="http://schemas.microsoft.com/office/drawing/2014/chart" uri="{C3380CC4-5D6E-409C-BE32-E72D297353CC}">
              <c16:uniqueId val="{00000001-3585-094C-B441-E7B66892492B}"/>
            </c:ext>
          </c:extLst>
        </c:ser>
        <c:dLbls>
          <c:showLegendKey val="0"/>
          <c:showVal val="0"/>
          <c:showCatName val="0"/>
          <c:showSerName val="0"/>
          <c:showPercent val="0"/>
          <c:showBubbleSize val="0"/>
        </c:dLbls>
        <c:gapWidth val="219"/>
        <c:overlap val="-27"/>
        <c:axId val="893303968"/>
        <c:axId val="883204928"/>
      </c:barChart>
      <c:catAx>
        <c:axId val="893303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ea"/>
                <a:ea typeface="+mn-ea"/>
                <a:cs typeface="+mn-cs"/>
              </a:defRPr>
            </a:pPr>
            <a:endParaRPr lang="ja-JP"/>
          </a:p>
        </c:txPr>
        <c:crossAx val="883204928"/>
        <c:crosses val="autoZero"/>
        <c:auto val="1"/>
        <c:lblAlgn val="ctr"/>
        <c:lblOffset val="100"/>
        <c:noMultiLvlLbl val="0"/>
      </c:catAx>
      <c:valAx>
        <c:axId val="88320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ea"/>
                    <a:ea typeface="+mn-ea"/>
                    <a:cs typeface="+mn-cs"/>
                  </a:defRPr>
                </a:pPr>
                <a:r>
                  <a:rPr lang="ja-JP">
                    <a:solidFill>
                      <a:schemeClr val="tx1"/>
                    </a:solidFill>
                  </a:rPr>
                  <a:t>復旧時間</a:t>
                </a:r>
                <a:r>
                  <a:rPr lang="en-US">
                    <a:solidFill>
                      <a:schemeClr val="tx1"/>
                    </a:solidFill>
                  </a:rPr>
                  <a:t>[s]</a:t>
                </a:r>
                <a:endParaRPr lang="ja-JP">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crossAx val="893303968"/>
        <c:crosses val="autoZero"/>
        <c:crossBetween val="between"/>
      </c:valAx>
      <c:spPr>
        <a:noFill/>
        <a:ln w="31750">
          <a:solidFill>
            <a:schemeClr val="tx1"/>
          </a:solidFill>
        </a:ln>
        <a:effectLst/>
      </c:spPr>
    </c:plotArea>
    <c:legend>
      <c:legendPos val="b"/>
      <c:layout>
        <c:manualLayout>
          <c:xMode val="edge"/>
          <c:yMode val="edge"/>
          <c:x val="0.22849468210099824"/>
          <c:y val="0.87758578542830645"/>
          <c:w val="0.77150531789900179"/>
          <c:h val="9.80458072332340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mn-ea"/>
          <a:ea typeface="+mn-ea"/>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916475405046195"/>
          <c:y val="4.1384844700899578E-2"/>
          <c:w val="0.6269372165799284"/>
          <c:h val="0.81780030234072099"/>
        </c:manualLayout>
      </c:layout>
      <c:barChart>
        <c:barDir val="col"/>
        <c:grouping val="clustered"/>
        <c:varyColors val="0"/>
        <c:ser>
          <c:idx val="0"/>
          <c:order val="0"/>
          <c:tx>
            <c:strRef>
              <c:f>Sheet1!$B$1</c:f>
              <c:strCache>
                <c:ptCount val="1"/>
                <c:pt idx="0">
                  <c:v>GPUfas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0.48</c:v>
                </c:pt>
              </c:numCache>
            </c:numRef>
          </c:val>
          <c:extLst>
            <c:ext xmlns:c16="http://schemas.microsoft.com/office/drawing/2014/chart" uri="{C3380CC4-5D6E-409C-BE32-E72D297353CC}">
              <c16:uniqueId val="{00000000-871E-2C46-ACF9-8A52438DCC58}"/>
            </c:ext>
          </c:extLst>
        </c:ser>
        <c:ser>
          <c:idx val="1"/>
          <c:order val="1"/>
          <c:tx>
            <c:strRef>
              <c:f>Sheet1!$C$1</c:f>
              <c:strCache>
                <c:ptCount val="1"/>
                <c:pt idx="0">
                  <c:v>KiLLコマンド</c:v>
                </c:pt>
              </c:strCache>
            </c:strRef>
          </c:tx>
          <c:spPr>
            <a:solidFill>
              <a:schemeClr val="accent5"/>
            </a:solidFill>
            <a:ln>
              <a:noFill/>
            </a:ln>
            <a:effectLst/>
          </c:spPr>
          <c:invertIfNegative val="0"/>
          <c:cat>
            <c:numRef>
              <c:f>Sheet1!$A$2</c:f>
              <c:numCache>
                <c:formatCode>General</c:formatCode>
                <c:ptCount val="1"/>
              </c:numCache>
            </c:numRef>
          </c:cat>
          <c:val>
            <c:numRef>
              <c:f>Sheet1!$C$2</c:f>
              <c:numCache>
                <c:formatCode>General</c:formatCode>
                <c:ptCount val="1"/>
                <c:pt idx="0">
                  <c:v>0.59</c:v>
                </c:pt>
              </c:numCache>
            </c:numRef>
          </c:val>
          <c:extLst>
            <c:ext xmlns:c16="http://schemas.microsoft.com/office/drawing/2014/chart" uri="{C3380CC4-5D6E-409C-BE32-E72D297353CC}">
              <c16:uniqueId val="{00000001-871E-2C46-ACF9-8A52438DCC58}"/>
            </c:ext>
          </c:extLst>
        </c:ser>
        <c:dLbls>
          <c:showLegendKey val="0"/>
          <c:showVal val="0"/>
          <c:showCatName val="0"/>
          <c:showSerName val="0"/>
          <c:showPercent val="0"/>
          <c:showBubbleSize val="0"/>
        </c:dLbls>
        <c:gapWidth val="219"/>
        <c:overlap val="-27"/>
        <c:axId val="893303968"/>
        <c:axId val="883204928"/>
      </c:barChart>
      <c:catAx>
        <c:axId val="893303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ea"/>
                <a:ea typeface="+mn-ea"/>
                <a:cs typeface="+mn-cs"/>
              </a:defRPr>
            </a:pPr>
            <a:endParaRPr lang="ja-JP"/>
          </a:p>
        </c:txPr>
        <c:crossAx val="883204928"/>
        <c:crosses val="autoZero"/>
        <c:auto val="1"/>
        <c:lblAlgn val="ctr"/>
        <c:lblOffset val="100"/>
        <c:noMultiLvlLbl val="0"/>
      </c:catAx>
      <c:valAx>
        <c:axId val="88320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ea"/>
                    <a:ea typeface="+mn-ea"/>
                    <a:cs typeface="+mn-cs"/>
                  </a:defRPr>
                </a:pPr>
                <a:r>
                  <a:rPr lang="ja-JP">
                    <a:solidFill>
                      <a:schemeClr val="tx1"/>
                    </a:solidFill>
                  </a:rPr>
                  <a:t>復旧時間</a:t>
                </a:r>
                <a:r>
                  <a:rPr lang="en-US">
                    <a:solidFill>
                      <a:schemeClr val="tx1"/>
                    </a:solidFill>
                  </a:rPr>
                  <a:t>[s]</a:t>
                </a:r>
                <a:endParaRPr lang="ja-JP">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crossAx val="893303968"/>
        <c:crosses val="autoZero"/>
        <c:crossBetween val="between"/>
      </c:valAx>
      <c:spPr>
        <a:noFill/>
        <a:ln w="31750">
          <a:solidFill>
            <a:schemeClr val="tx1"/>
          </a:solidFill>
        </a:ln>
        <a:effectLst/>
      </c:spPr>
    </c:plotArea>
    <c:legend>
      <c:legendPos val="b"/>
      <c:layout>
        <c:manualLayout>
          <c:xMode val="edge"/>
          <c:yMode val="edge"/>
          <c:x val="0.22849468210099824"/>
          <c:y val="0.87758578542830645"/>
          <c:w val="0.77150531789900179"/>
          <c:h val="9.80458072332340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mn-ea"/>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9C4619C-20BA-4091-A60E-E172953DBDC1}"/>
              </a:ext>
            </a:extLst>
          </p:cNvPr>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4F2D4D6-196D-4742-828E-45952F6662DC}"/>
              </a:ext>
            </a:extLst>
          </p:cNvPr>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9C2263B9-4B89-42F4-BF92-EBF7C0696D7E}" type="datetimeFigureOut">
              <a:rPr kumimoji="1" lang="ja-JP" altLang="en-US" smtClean="0"/>
              <a:t>2020/2/20</a:t>
            </a:fld>
            <a:endParaRPr kumimoji="1" lang="ja-JP" altLang="en-US"/>
          </a:p>
        </p:txBody>
      </p:sp>
      <p:sp>
        <p:nvSpPr>
          <p:cNvPr id="4" name="フッター プレースホルダー 3">
            <a:extLst>
              <a:ext uri="{FF2B5EF4-FFF2-40B4-BE49-F238E27FC236}">
                <a16:creationId xmlns:a16="http://schemas.microsoft.com/office/drawing/2014/main" id="{227EDD4A-9CED-46DB-8852-277270C0BA50}"/>
              </a:ext>
            </a:extLst>
          </p:cNvPr>
          <p:cNvSpPr>
            <a:spLocks noGrp="1"/>
          </p:cNvSpPr>
          <p:nvPr>
            <p:ph type="ftr" sz="quarter" idx="2"/>
          </p:nvPr>
        </p:nvSpPr>
        <p:spPr>
          <a:xfrm>
            <a:off x="0" y="9371287"/>
            <a:ext cx="2918830"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16677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1440" tIns="45720" rIns="91440" bIns="45720" rtlCol="0"/>
          <a:lstStyle>
            <a:lvl1pPr algn="r">
              <a:defRPr sz="1200"/>
            </a:lvl1pPr>
          </a:lstStyle>
          <a:p>
            <a:fld id="{3C98369D-D6DF-48A3-BA85-3E8C1A155EB4}" type="datetimeFigureOut">
              <a:rPr kumimoji="1" lang="ja-JP" altLang="en-US" smtClean="0"/>
              <a:t>2020/2/20</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0" cy="495028"/>
          </a:xfrm>
          <a:prstGeom prst="rect">
            <a:avLst/>
          </a:prstGeom>
        </p:spPr>
        <p:txBody>
          <a:bodyPr vert="horz" lIns="91440" tIns="45720" rIns="91440" bIns="45720" rtlCol="0" anchor="b"/>
          <a:lstStyle>
            <a:lvl1pPr algn="r">
              <a:defRPr sz="1200"/>
            </a:lvl1pPr>
          </a:lstStyle>
          <a:p>
            <a:fld id="{21BA86B0-B2D3-472A-962F-A8A61837D642}" type="slidenum">
              <a:rPr kumimoji="1" lang="ja-JP" altLang="en-US" smtClean="0"/>
              <a:t>‹#›</a:t>
            </a:fld>
            <a:endParaRPr kumimoji="1" lang="ja-JP" altLang="en-US"/>
          </a:p>
        </p:txBody>
      </p:sp>
    </p:spTree>
    <p:extLst>
      <p:ext uri="{BB962C8B-B14F-4D97-AF65-F5344CB8AC3E}">
        <p14:creationId xmlns:p14="http://schemas.microsoft.com/office/powerpoint/2010/main" val="202975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j-ea"/>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a:t>
            </a:fld>
            <a:endParaRPr kumimoji="1" lang="ja-JP" altLang="en-US"/>
          </a:p>
        </p:txBody>
      </p:sp>
    </p:spTree>
    <p:extLst>
      <p:ext uri="{BB962C8B-B14F-4D97-AF65-F5344CB8AC3E}">
        <p14:creationId xmlns:p14="http://schemas.microsoft.com/office/powerpoint/2010/main" val="734759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10</a:t>
            </a:fld>
            <a:endParaRPr kumimoji="1" lang="ja-JP" altLang="en-US"/>
          </a:p>
        </p:txBody>
      </p:sp>
    </p:spTree>
    <p:extLst>
      <p:ext uri="{BB962C8B-B14F-4D97-AF65-F5344CB8AC3E}">
        <p14:creationId xmlns:p14="http://schemas.microsoft.com/office/powerpoint/2010/main" val="244905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11</a:t>
            </a:fld>
            <a:endParaRPr kumimoji="1" lang="ja-JP" altLang="en-US"/>
          </a:p>
        </p:txBody>
      </p:sp>
    </p:spTree>
    <p:extLst>
      <p:ext uri="{BB962C8B-B14F-4D97-AF65-F5344CB8AC3E}">
        <p14:creationId xmlns:p14="http://schemas.microsoft.com/office/powerpoint/2010/main" val="222564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12</a:t>
            </a:fld>
            <a:endParaRPr kumimoji="1" lang="ja-JP" altLang="en-US"/>
          </a:p>
        </p:txBody>
      </p:sp>
    </p:spTree>
    <p:extLst>
      <p:ext uri="{BB962C8B-B14F-4D97-AF65-F5344CB8AC3E}">
        <p14:creationId xmlns:p14="http://schemas.microsoft.com/office/powerpoint/2010/main" val="257262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13</a:t>
            </a:fld>
            <a:endParaRPr kumimoji="1" lang="ja-JP" altLang="en-US"/>
          </a:p>
        </p:txBody>
      </p:sp>
    </p:spTree>
    <p:extLst>
      <p:ext uri="{BB962C8B-B14F-4D97-AF65-F5344CB8AC3E}">
        <p14:creationId xmlns:p14="http://schemas.microsoft.com/office/powerpoint/2010/main" val="77284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rgbClr val="FF0000"/>
              </a:solidFill>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14</a:t>
            </a:fld>
            <a:endParaRPr kumimoji="1" lang="ja-JP" altLang="en-US"/>
          </a:p>
        </p:txBody>
      </p:sp>
    </p:spTree>
    <p:extLst>
      <p:ext uri="{BB962C8B-B14F-4D97-AF65-F5344CB8AC3E}">
        <p14:creationId xmlns:p14="http://schemas.microsoft.com/office/powerpoint/2010/main" val="263915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15</a:t>
            </a:fld>
            <a:endParaRPr kumimoji="1" lang="ja-JP" altLang="en-US"/>
          </a:p>
        </p:txBody>
      </p:sp>
    </p:spTree>
    <p:extLst>
      <p:ext uri="{BB962C8B-B14F-4D97-AF65-F5344CB8AC3E}">
        <p14:creationId xmlns:p14="http://schemas.microsoft.com/office/powerpoint/2010/main" val="209746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2</a:t>
            </a:fld>
            <a:endParaRPr kumimoji="1" lang="ja-JP" altLang="en-US"/>
          </a:p>
        </p:txBody>
      </p:sp>
    </p:spTree>
    <p:extLst>
      <p:ext uri="{BB962C8B-B14F-4D97-AF65-F5344CB8AC3E}">
        <p14:creationId xmlns:p14="http://schemas.microsoft.com/office/powerpoint/2010/main" val="426454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3</a:t>
            </a:fld>
            <a:endParaRPr kumimoji="1" lang="ja-JP" altLang="en-US"/>
          </a:p>
        </p:txBody>
      </p:sp>
    </p:spTree>
    <p:extLst>
      <p:ext uri="{BB962C8B-B14F-4D97-AF65-F5344CB8AC3E}">
        <p14:creationId xmlns:p14="http://schemas.microsoft.com/office/powerpoint/2010/main" val="54234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1"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4</a:t>
            </a:fld>
            <a:endParaRPr kumimoji="1" lang="ja-JP" altLang="en-US"/>
          </a:p>
        </p:txBody>
      </p:sp>
    </p:spTree>
    <p:extLst>
      <p:ext uri="{BB962C8B-B14F-4D97-AF65-F5344CB8AC3E}">
        <p14:creationId xmlns:p14="http://schemas.microsoft.com/office/powerpoint/2010/main" val="343992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5</a:t>
            </a:fld>
            <a:endParaRPr kumimoji="1" lang="ja-JP" altLang="en-US"/>
          </a:p>
        </p:txBody>
      </p:sp>
    </p:spTree>
    <p:extLst>
      <p:ext uri="{BB962C8B-B14F-4D97-AF65-F5344CB8AC3E}">
        <p14:creationId xmlns:p14="http://schemas.microsoft.com/office/powerpoint/2010/main" val="267723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6</a:t>
            </a:fld>
            <a:endParaRPr kumimoji="1" lang="ja-JP" altLang="en-US"/>
          </a:p>
        </p:txBody>
      </p:sp>
    </p:spTree>
    <p:extLst>
      <p:ext uri="{BB962C8B-B14F-4D97-AF65-F5344CB8AC3E}">
        <p14:creationId xmlns:p14="http://schemas.microsoft.com/office/powerpoint/2010/main" val="40828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7</a:t>
            </a:fld>
            <a:endParaRPr kumimoji="1" lang="ja-JP" altLang="en-US"/>
          </a:p>
        </p:txBody>
      </p:sp>
    </p:spTree>
    <p:extLst>
      <p:ext uri="{BB962C8B-B14F-4D97-AF65-F5344CB8AC3E}">
        <p14:creationId xmlns:p14="http://schemas.microsoft.com/office/powerpoint/2010/main" val="1362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solidFill>
                <a:schemeClr val="tx1"/>
              </a:solidFill>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8</a:t>
            </a:fld>
            <a:endParaRPr kumimoji="1" lang="ja-JP" altLang="en-US"/>
          </a:p>
        </p:txBody>
      </p:sp>
    </p:spTree>
    <p:extLst>
      <p:ext uri="{BB962C8B-B14F-4D97-AF65-F5344CB8AC3E}">
        <p14:creationId xmlns:p14="http://schemas.microsoft.com/office/powerpoint/2010/main" val="254916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21BA86B0-B2D3-472A-962F-A8A61837D642}" type="slidenum">
              <a:rPr kumimoji="1" lang="ja-JP" altLang="en-US" smtClean="0"/>
              <a:t>9</a:t>
            </a:fld>
            <a:endParaRPr kumimoji="1" lang="ja-JP" altLang="en-US"/>
          </a:p>
        </p:txBody>
      </p:sp>
    </p:spTree>
    <p:extLst>
      <p:ext uri="{BB962C8B-B14F-4D97-AF65-F5344CB8AC3E}">
        <p14:creationId xmlns:p14="http://schemas.microsoft.com/office/powerpoint/2010/main" val="1144387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Autofit/>
          </a:bodyPr>
          <a:lstStyle>
            <a:lvl1pPr algn="l">
              <a:defRPr sz="4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8A4E440-5CAB-4C93-AD6A-A1C9D2D84DD0}" type="datetime1">
              <a:rPr kumimoji="1" lang="ja-JP" altLang="en-US" smtClean="0"/>
              <a:t>2020/2/20</a:t>
            </a:fld>
            <a:endParaRPr kumimoji="1" lang="ja-JP" altLang="en-US"/>
          </a:p>
        </p:txBody>
      </p:sp>
      <p:sp>
        <p:nvSpPr>
          <p:cNvPr id="5" name="Footer Placeholder 4"/>
          <p:cNvSpPr>
            <a:spLocks noGrp="1"/>
          </p:cNvSpPr>
          <p:nvPr>
            <p:ph type="ftr" sz="quarter" idx="11"/>
          </p:nvPr>
        </p:nvSpPr>
        <p:spPr>
          <a:xfrm>
            <a:off x="914400" y="4323846"/>
            <a:ext cx="4880610" cy="365125"/>
          </a:xfrm>
        </p:spPr>
        <p:txBody>
          <a:bodyPr/>
          <a:lstStyle/>
          <a:p>
            <a:endParaRPr kumimoji="1" lang="ja-JP" altLang="en-US"/>
          </a:p>
        </p:txBody>
      </p:sp>
      <p:sp>
        <p:nvSpPr>
          <p:cNvPr id="6" name="Slide Number Placeholder 5"/>
          <p:cNvSpPr>
            <a:spLocks noGrp="1"/>
          </p:cNvSpPr>
          <p:nvPr>
            <p:ph type="sldNum" sz="quarter" idx="12"/>
          </p:nvPr>
        </p:nvSpPr>
        <p:spPr>
          <a:xfrm>
            <a:off x="6342570" y="396815"/>
            <a:ext cx="2171700" cy="398513"/>
          </a:xfrm>
        </p:spPr>
        <p:txBody>
          <a:bodyPr/>
          <a:lstStyle>
            <a:lvl1pPr>
              <a:defRPr sz="2000">
                <a:solidFill>
                  <a:schemeClr val="tx1"/>
                </a:solidFill>
              </a:defRPr>
            </a:lvl1pPr>
          </a:lstStyle>
          <a:p>
            <a:fld id="{DB15B789-B4AB-4945-84F3-7B2ECC227000}" type="slidenum">
              <a:rPr kumimoji="1" lang="ja-JP" altLang="en-US" smtClean="0"/>
              <a:pPr/>
              <a:t>‹#›</a:t>
            </a:fld>
            <a:endParaRPr kumimoji="1" lang="ja-JP" altLang="en-US" dirty="0"/>
          </a:p>
        </p:txBody>
      </p:sp>
    </p:spTree>
    <p:extLst>
      <p:ext uri="{BB962C8B-B14F-4D97-AF65-F5344CB8AC3E}">
        <p14:creationId xmlns:p14="http://schemas.microsoft.com/office/powerpoint/2010/main" val="33939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B9CCAD-8D2F-4CD7-8A79-8BCD5425603B}" type="datetime1">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05178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DBC0107-2831-4B0F-AF76-35C52AB2F85B}" type="datetime1">
              <a:rPr kumimoji="1" lang="ja-JP" altLang="en-US" smtClean="0"/>
              <a:t>2020/2/20</a:t>
            </a:fld>
            <a:endParaRPr kumimoji="1" lang="ja-JP" altLang="en-US"/>
          </a:p>
        </p:txBody>
      </p:sp>
      <p:sp>
        <p:nvSpPr>
          <p:cNvPr id="6" name="Footer Placeholder 5"/>
          <p:cNvSpPr>
            <a:spLocks noGrp="1"/>
          </p:cNvSpPr>
          <p:nvPr>
            <p:ph type="ftr" sz="quarter" idx="11"/>
          </p:nvPr>
        </p:nvSpPr>
        <p:spPr>
          <a:xfrm>
            <a:off x="594360" y="381001"/>
            <a:ext cx="4830656" cy="365125"/>
          </a:xfrm>
        </p:spPr>
        <p:txBody>
          <a:bodyPr/>
          <a:lstStyle/>
          <a:p>
            <a:endParaRPr kumimoji="1" lang="ja-JP" altLang="en-US"/>
          </a:p>
        </p:txBody>
      </p:sp>
      <p:sp>
        <p:nvSpPr>
          <p:cNvPr id="7" name="Slide Number Placeholder 6"/>
          <p:cNvSpPr>
            <a:spLocks noGrp="1"/>
          </p:cNvSpPr>
          <p:nvPr>
            <p:ph type="sldNum" sz="quarter" idx="12"/>
          </p:nvPr>
        </p:nvSpPr>
        <p:spPr>
          <a:xfrm>
            <a:off x="7882466" y="381001"/>
            <a:ext cx="667174"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22510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0A141AA-CAFF-450D-9B32-ED26CC687CAD}" type="datetime1">
              <a:rPr kumimoji="1" lang="ja-JP" altLang="en-US" smtClean="0"/>
              <a:t>2020/2/20</a:t>
            </a:fld>
            <a:endParaRPr kumimoji="1" lang="ja-JP" altLang="en-US"/>
          </a:p>
        </p:txBody>
      </p:sp>
      <p:sp>
        <p:nvSpPr>
          <p:cNvPr id="6" name="Footer Placeholder 5"/>
          <p:cNvSpPr>
            <a:spLocks noGrp="1"/>
          </p:cNvSpPr>
          <p:nvPr>
            <p:ph type="ftr" sz="quarter" idx="11"/>
          </p:nvPr>
        </p:nvSpPr>
        <p:spPr>
          <a:xfrm>
            <a:off x="594360" y="379438"/>
            <a:ext cx="4830656" cy="365125"/>
          </a:xfrm>
        </p:spPr>
        <p:txBody>
          <a:bodyPr/>
          <a:lstStyle/>
          <a:p>
            <a:endParaRPr kumimoji="1" lang="ja-JP" altLang="en-US"/>
          </a:p>
        </p:txBody>
      </p:sp>
      <p:sp>
        <p:nvSpPr>
          <p:cNvPr id="7" name="Slide Number Placeholder 6"/>
          <p:cNvSpPr>
            <a:spLocks noGrp="1"/>
          </p:cNvSpPr>
          <p:nvPr>
            <p:ph type="sldNum" sz="quarter" idx="12"/>
          </p:nvPr>
        </p:nvSpPr>
        <p:spPr>
          <a:xfrm>
            <a:off x="7882466" y="381001"/>
            <a:ext cx="667174" cy="365125"/>
          </a:xfrm>
        </p:spPr>
        <p:txBody>
          <a:bodyPr/>
          <a:lstStyle/>
          <a:p>
            <a:fld id="{DB15B789-B4AB-4945-84F3-7B2ECC227000}" type="slidenum">
              <a:rPr kumimoji="1" lang="ja-JP" altLang="en-US" smtClean="0"/>
              <a:t>‹#›</a:t>
            </a:fld>
            <a:endParaRPr kumimoji="1" lang="ja-JP"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813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09501337-1901-4A18-938A-2B0BD0442183}" type="datetime1">
              <a:rPr kumimoji="1" lang="ja-JP" altLang="en-US" smtClean="0"/>
              <a:t>2020/2/20</a:t>
            </a:fld>
            <a:endParaRPr kumimoji="1" lang="ja-JP" altLang="en-US"/>
          </a:p>
        </p:txBody>
      </p:sp>
      <p:sp>
        <p:nvSpPr>
          <p:cNvPr id="6" name="Footer Placeholder 5"/>
          <p:cNvSpPr>
            <a:spLocks noGrp="1"/>
          </p:cNvSpPr>
          <p:nvPr>
            <p:ph type="ftr" sz="quarter" idx="11"/>
          </p:nvPr>
        </p:nvSpPr>
        <p:spPr>
          <a:xfrm>
            <a:off x="594360" y="378884"/>
            <a:ext cx="4830656" cy="365125"/>
          </a:xfrm>
        </p:spPr>
        <p:txBody>
          <a:bodyPr/>
          <a:lstStyle/>
          <a:p>
            <a:endParaRPr kumimoji="1" lang="ja-JP" altLang="en-US"/>
          </a:p>
        </p:txBody>
      </p:sp>
      <p:sp>
        <p:nvSpPr>
          <p:cNvPr id="7" name="Slide Number Placeholder 6"/>
          <p:cNvSpPr>
            <a:spLocks noGrp="1"/>
          </p:cNvSpPr>
          <p:nvPr>
            <p:ph type="sldNum" sz="quarter" idx="12"/>
          </p:nvPr>
        </p:nvSpPr>
        <p:spPr>
          <a:xfrm>
            <a:off x="7882466" y="381001"/>
            <a:ext cx="667174"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253131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D54C723-33E2-49F7-BD66-CDE5EE7E5EC2}" type="datetime1">
              <a:rPr kumimoji="1" lang="ja-JP" altLang="en-US" smtClean="0"/>
              <a:t>2020/2/20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429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2BB79E9-3847-40D2-AD1E-F0CB694F729B}" type="datetime1">
              <a:rPr kumimoji="1" lang="ja-JP" altLang="en-US" smtClean="0"/>
              <a:t>2020/2/20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1853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E760D5-F89E-4DAA-98EF-2513000394FC}" type="datetime1">
              <a:rPr kumimoji="1" lang="ja-JP" altLang="en-US" smtClean="0"/>
              <a:t>2020/2/20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435775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0F7552D-6BCA-49C8-8354-6B18D4E09D2A}" type="datetime1">
              <a:rPr kumimoji="1" lang="ja-JP" altLang="en-US" smtClean="0"/>
              <a:t>2020/2/20</a:t>
            </a:fld>
            <a:endParaRPr kumimoji="1" lang="ja-JP" altLang="en-US"/>
          </a:p>
        </p:txBody>
      </p:sp>
      <p:sp>
        <p:nvSpPr>
          <p:cNvPr id="5" name="Footer Placeholder 4"/>
          <p:cNvSpPr>
            <a:spLocks noGrp="1"/>
          </p:cNvSpPr>
          <p:nvPr>
            <p:ph type="ftr" sz="quarter" idx="11"/>
          </p:nvPr>
        </p:nvSpPr>
        <p:spPr>
          <a:xfrm>
            <a:off x="594360" y="381001"/>
            <a:ext cx="4830656" cy="365125"/>
          </a:xfrm>
        </p:spPr>
        <p:txBody>
          <a:bodyPr/>
          <a:lstStyle/>
          <a:p>
            <a:endParaRPr kumimoji="1" lang="ja-JP" altLang="en-US"/>
          </a:p>
        </p:txBody>
      </p:sp>
      <p:sp>
        <p:nvSpPr>
          <p:cNvPr id="6" name="Slide Number Placeholder 5"/>
          <p:cNvSpPr>
            <a:spLocks noGrp="1"/>
          </p:cNvSpPr>
          <p:nvPr>
            <p:ph type="sldNum" sz="quarter" idx="12"/>
          </p:nvPr>
        </p:nvSpPr>
        <p:spPr>
          <a:xfrm>
            <a:off x="7882466" y="381001"/>
            <a:ext cx="667174"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21807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12000" y="292959"/>
            <a:ext cx="7920000" cy="1293028"/>
          </a:xfrm>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a:xfrm>
            <a:off x="612000" y="1671919"/>
            <a:ext cx="7920000" cy="4585447"/>
          </a:xfrm>
        </p:spPr>
        <p:txBody>
          <a:bodyPr/>
          <a:lstStyle>
            <a:lvl1pPr>
              <a:defRPr b="1"/>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19676" y="6349572"/>
            <a:ext cx="2160000"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44761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4A3DCA9-07F9-4729-87E6-1F164BF6AF6C}" type="datetime1">
              <a:rPr kumimoji="1" lang="ja-JP" altLang="en-US" smtClean="0"/>
              <a:t>2020/2/20</a:t>
            </a:fld>
            <a:endParaRPr kumimoji="1" lang="ja-JP" altLang="en-US"/>
          </a:p>
        </p:txBody>
      </p:sp>
      <p:sp>
        <p:nvSpPr>
          <p:cNvPr id="5" name="Footer Placeholder 4"/>
          <p:cNvSpPr>
            <a:spLocks noGrp="1"/>
          </p:cNvSpPr>
          <p:nvPr>
            <p:ph type="ftr" sz="quarter" idx="11"/>
          </p:nvPr>
        </p:nvSpPr>
        <p:spPr>
          <a:xfrm>
            <a:off x="594360" y="381001"/>
            <a:ext cx="4830656" cy="365125"/>
          </a:xfrm>
        </p:spPr>
        <p:txBody>
          <a:bodyPr/>
          <a:lstStyle/>
          <a:p>
            <a:endParaRPr kumimoji="1" lang="ja-JP" altLang="en-US"/>
          </a:p>
        </p:txBody>
      </p:sp>
      <p:sp>
        <p:nvSpPr>
          <p:cNvPr id="6" name="Slide Number Placeholder 5"/>
          <p:cNvSpPr>
            <a:spLocks noGrp="1"/>
          </p:cNvSpPr>
          <p:nvPr>
            <p:ph type="sldNum" sz="quarter" idx="12"/>
          </p:nvPr>
        </p:nvSpPr>
        <p:spPr>
          <a:xfrm>
            <a:off x="7882466" y="381001"/>
            <a:ext cx="667173" cy="365125"/>
          </a:xfrm>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41206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7D1F31D-EFC2-4473-84E0-6058DE905FDB}" type="datetime1">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388677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94359" y="3132667"/>
            <a:ext cx="3910579" cy="31309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2098" y="3132667"/>
            <a:ext cx="3907541" cy="31309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DFA038-8BC8-4033-8469-478A9F48E607}" type="datetime1">
              <a:rPr kumimoji="1" lang="ja-JP" altLang="en-US" smtClean="0"/>
              <a:t>2020/2/20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67946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7F8B98-A18E-4C40-A042-DFAD216F9717}" type="datetime1">
              <a:rPr kumimoji="1" lang="ja-JP" altLang="en-US" smtClean="0"/>
              <a:t>2020/2/20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203833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3B0BD-77CC-4E0C-BC96-EFC8944D288F}" type="datetime1">
              <a:rPr kumimoji="1" lang="ja-JP" altLang="en-US" smtClean="0"/>
              <a:t>2020/2/20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63026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EB7510-4DE7-4274-AE67-AFC6A193E54E}" type="datetime1">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74205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62F1AB-CCD5-4C76-B4B7-ED422FF57DA4}" type="datetime1">
              <a:rPr kumimoji="1" lang="ja-JP" altLang="en-US" smtClean="0"/>
              <a:t>2020/2/20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15B789-B4AB-4945-84F3-7B2ECC227000}" type="slidenum">
              <a:rPr kumimoji="1" lang="ja-JP" altLang="en-US" smtClean="0"/>
              <a:t>‹#›</a:t>
            </a:fld>
            <a:endParaRPr kumimoji="1" lang="ja-JP" altLang="en-US"/>
          </a:p>
        </p:txBody>
      </p:sp>
    </p:spTree>
    <p:extLst>
      <p:ext uri="{BB962C8B-B14F-4D97-AF65-F5344CB8AC3E}">
        <p14:creationId xmlns:p14="http://schemas.microsoft.com/office/powerpoint/2010/main" val="126823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815575"/>
            <a:ext cx="7920000" cy="1293028"/>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pic>
        <p:nvPicPr>
          <p:cNvPr id="8" name="Picture 7" descr="C2-HD-TOP.png"/>
          <p:cNvPicPr>
            <a:picLocks noChangeAspect="1"/>
          </p:cNvPicPr>
          <p:nvPr/>
        </p:nvPicPr>
        <p:blipFill>
          <a:blip r:embed="rId19">
            <a:duotone>
              <a:schemeClr val="accent5">
                <a:shade val="45000"/>
                <a:satMod val="135000"/>
              </a:schemeClr>
              <a:prstClr val="white"/>
            </a:duotone>
            <a:alphaModFix amt="35000"/>
            <a:extLst>
              <a:ext uri="{BEBA8EAE-BF5A-486C-A8C5-ECC9F3942E4B}">
                <a14:imgProps xmlns:a14="http://schemas.microsoft.com/office/drawing/2010/main">
                  <a14:imgLayer r:embed="rId20">
                    <a14:imgEffect>
                      <a14:sharpenSoften amount="100000"/>
                    </a14:imgEffect>
                    <a14:imgEffect>
                      <a14:brightnessContrast contrast="-45000"/>
                    </a14:imgEffect>
                  </a14:imgLayer>
                </a14:imgProps>
              </a:ext>
              <a:ext uri="{28A0092B-C50C-407E-A947-70E740481C1C}">
                <a14:useLocalDpi xmlns:a14="http://schemas.microsoft.com/office/drawing/2010/main" val="0"/>
              </a:ext>
            </a:extLst>
          </a:blip>
          <a:stretch>
            <a:fillRect/>
          </a:stretch>
        </p:blipFill>
        <p:spPr>
          <a:xfrm flipH="1">
            <a:off x="0" y="0"/>
            <a:ext cx="9144000" cy="1081088"/>
          </a:xfrm>
          <a:prstGeom prst="rect">
            <a:avLst/>
          </a:prstGeom>
          <a:solidFill>
            <a:schemeClr val="bg1"/>
          </a:solidFill>
        </p:spPr>
      </p:pic>
      <p:sp>
        <p:nvSpPr>
          <p:cNvPr id="3" name="Text Placeholder 2"/>
          <p:cNvSpPr>
            <a:spLocks noGrp="1"/>
          </p:cNvSpPr>
          <p:nvPr>
            <p:ph type="body" idx="1"/>
          </p:nvPr>
        </p:nvSpPr>
        <p:spPr>
          <a:xfrm>
            <a:off x="612000" y="2178052"/>
            <a:ext cx="7920000" cy="406908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865CAD-B2D3-4825-9C1B-3BF60A308FE6}" type="datetime1">
              <a:rPr kumimoji="1" lang="ja-JP" altLang="en-US" smtClean="0"/>
              <a:t>2020/2/20</a:t>
            </a:fld>
            <a:endParaRPr kumimoji="1" lang="ja-JP" alt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72250" y="381001"/>
            <a:ext cx="2160000" cy="365125"/>
          </a:xfrm>
          <a:prstGeom prst="rect">
            <a:avLst/>
          </a:prstGeom>
        </p:spPr>
        <p:txBody>
          <a:bodyPr vert="horz" lIns="91440" tIns="45720" rIns="91440" bIns="45720" rtlCol="0" anchor="ctr"/>
          <a:lstStyle>
            <a:lvl1pPr algn="r">
              <a:defRPr sz="2400">
                <a:solidFill>
                  <a:schemeClr val="tx1"/>
                </a:solidFill>
                <a:latin typeface="+mj-ea"/>
                <a:ea typeface="+mj-ea"/>
              </a:defRPr>
            </a:lvl1pPr>
          </a:lstStyle>
          <a:p>
            <a:r>
              <a:rPr kumimoji="1" lang="en-US" altLang="ja-JP" dirty="0"/>
              <a:t>1</a:t>
            </a:r>
            <a:endParaRPr kumimoji="1" lang="ja-JP" altLang="en-US" dirty="0"/>
          </a:p>
        </p:txBody>
      </p:sp>
    </p:spTree>
    <p:extLst>
      <p:ext uri="{BB962C8B-B14F-4D97-AF65-F5344CB8AC3E}">
        <p14:creationId xmlns:p14="http://schemas.microsoft.com/office/powerpoint/2010/main" val="5406159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tiff"/><Relationship Id="rId5" Type="http://schemas.openxmlformats.org/officeDocument/2006/relationships/image" Target="../media/image6.wmf"/><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FE88F-1877-44B8-A5DE-D8C2DFF1E33A}"/>
              </a:ext>
            </a:extLst>
          </p:cNvPr>
          <p:cNvSpPr>
            <a:spLocks noGrp="1"/>
          </p:cNvSpPr>
          <p:nvPr>
            <p:ph type="ctrTitle"/>
          </p:nvPr>
        </p:nvSpPr>
        <p:spPr>
          <a:xfrm>
            <a:off x="914400" y="1803405"/>
            <a:ext cx="7315200" cy="1825096"/>
          </a:xfrm>
        </p:spPr>
        <p:txBody>
          <a:bodyPr>
            <a:normAutofit/>
          </a:bodyPr>
          <a:lstStyle/>
          <a:p>
            <a:pPr algn="ctr"/>
            <a:r>
              <a:rPr lang="en" altLang="ja-JP" dirty="0">
                <a:latin typeface="+mj-ea"/>
              </a:rPr>
              <a:t>GPU</a:t>
            </a:r>
            <a:r>
              <a:rPr lang="ja-JP" altLang="en-US">
                <a:latin typeface="+mj-ea"/>
              </a:rPr>
              <a:t>からのメモリ書き換えによるプロセスレベル障害からの復旧</a:t>
            </a:r>
            <a:endParaRPr lang="ja-JP" altLang="en-US" strike="sngStrike" dirty="0">
              <a:solidFill>
                <a:srgbClr val="FF0000"/>
              </a:solidFill>
              <a:latin typeface="+mj-ea"/>
            </a:endParaRPr>
          </a:p>
        </p:txBody>
      </p:sp>
      <p:sp>
        <p:nvSpPr>
          <p:cNvPr id="3" name="字幕 2">
            <a:extLst>
              <a:ext uri="{FF2B5EF4-FFF2-40B4-BE49-F238E27FC236}">
                <a16:creationId xmlns:a16="http://schemas.microsoft.com/office/drawing/2014/main" id="{F612117A-7B5B-4043-8265-C7A82905BF99}"/>
              </a:ext>
            </a:extLst>
          </p:cNvPr>
          <p:cNvSpPr>
            <a:spLocks noGrp="1"/>
          </p:cNvSpPr>
          <p:nvPr>
            <p:ph type="subTitle" idx="1"/>
          </p:nvPr>
        </p:nvSpPr>
        <p:spPr>
          <a:xfrm>
            <a:off x="914400" y="3632200"/>
            <a:ext cx="7315200" cy="2019091"/>
          </a:xfrm>
        </p:spPr>
        <p:txBody>
          <a:bodyPr>
            <a:normAutofit/>
          </a:bodyPr>
          <a:lstStyle/>
          <a:p>
            <a:pPr algn="r"/>
            <a:r>
              <a:rPr lang="en-US" altLang="ja-JP" dirty="0"/>
              <a:t> </a:t>
            </a:r>
            <a:br>
              <a:rPr lang="en-US" altLang="ja-JP" dirty="0"/>
            </a:br>
            <a:r>
              <a:rPr lang="ja-JP" altLang="en-US"/>
              <a:t>九州工業大学　情報工学部　</a:t>
            </a:r>
            <a:endParaRPr lang="en-US" altLang="ja-JP" dirty="0"/>
          </a:p>
          <a:p>
            <a:pPr algn="r"/>
            <a:r>
              <a:rPr lang="ja-JP" altLang="en-US"/>
              <a:t>機械情報工学科　光来研究室　</a:t>
            </a:r>
            <a:endParaRPr lang="en-US" altLang="ja-JP" dirty="0"/>
          </a:p>
          <a:p>
            <a:pPr algn="r"/>
            <a:r>
              <a:rPr lang="en-US" altLang="ja-JP" dirty="0"/>
              <a:t>16237027</a:t>
            </a:r>
            <a:r>
              <a:rPr lang="ja-JP" altLang="en-US"/>
              <a:t>　木村　</a:t>
            </a:r>
            <a:r>
              <a:rPr lang="ja-JP" altLang="en-US" dirty="0"/>
              <a:t>健人</a:t>
            </a:r>
            <a:endParaRPr kumimoji="1" lang="ja-JP" altLang="en-US" dirty="0"/>
          </a:p>
        </p:txBody>
      </p:sp>
      <p:sp>
        <p:nvSpPr>
          <p:cNvPr id="4" name="スライド番号プレースホルダー 3">
            <a:extLst>
              <a:ext uri="{FF2B5EF4-FFF2-40B4-BE49-F238E27FC236}">
                <a16:creationId xmlns:a16="http://schemas.microsoft.com/office/drawing/2014/main" id="{107A6D07-68F2-4BA1-89E9-F4574FDA686B}"/>
              </a:ext>
            </a:extLst>
          </p:cNvPr>
          <p:cNvSpPr>
            <a:spLocks noGrp="1"/>
          </p:cNvSpPr>
          <p:nvPr>
            <p:ph type="sldNum" sz="quarter" idx="12"/>
          </p:nvPr>
        </p:nvSpPr>
        <p:spPr/>
        <p:txBody>
          <a:bodyPr/>
          <a:lstStyle/>
          <a:p>
            <a:fld id="{DB15B789-B4AB-4945-84F3-7B2ECC227000}" type="slidenum">
              <a:rPr kumimoji="1" lang="ja-JP" altLang="en-US" smtClean="0"/>
              <a:t>1</a:t>
            </a:fld>
            <a:endParaRPr kumimoji="1" lang="ja-JP" altLang="en-US" dirty="0"/>
          </a:p>
        </p:txBody>
      </p:sp>
    </p:spTree>
    <p:extLst>
      <p:ext uri="{BB962C8B-B14F-4D97-AF65-F5344CB8AC3E}">
        <p14:creationId xmlns:p14="http://schemas.microsoft.com/office/powerpoint/2010/main" val="27399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0DFB7C-E094-4102-9C37-144B4BAA3F8B}"/>
              </a:ext>
            </a:extLst>
          </p:cNvPr>
          <p:cNvSpPr>
            <a:spLocks noGrp="1"/>
          </p:cNvSpPr>
          <p:nvPr>
            <p:ph type="title"/>
          </p:nvPr>
        </p:nvSpPr>
        <p:spPr/>
        <p:txBody>
          <a:bodyPr/>
          <a:lstStyle/>
          <a:p>
            <a:r>
              <a:rPr lang="en-US" altLang="ja-JP" dirty="0">
                <a:latin typeface="+mj-ea"/>
              </a:rPr>
              <a:t>OS</a:t>
            </a:r>
            <a:r>
              <a:rPr lang="ja-JP" altLang="en-US">
                <a:latin typeface="+mj-ea"/>
              </a:rPr>
              <a:t>データの透過的な書き換え</a:t>
            </a:r>
            <a:endParaRPr kumimoji="1" lang="ja-JP" altLang="en-US" dirty="0"/>
          </a:p>
        </p:txBody>
      </p:sp>
      <p:sp>
        <p:nvSpPr>
          <p:cNvPr id="3" name="コンテンツ プレースホルダー 2">
            <a:extLst>
              <a:ext uri="{FF2B5EF4-FFF2-40B4-BE49-F238E27FC236}">
                <a16:creationId xmlns:a16="http://schemas.microsoft.com/office/drawing/2014/main" id="{BE37D306-F9C2-4858-B0C0-2F2A0E99136A}"/>
              </a:ext>
            </a:extLst>
          </p:cNvPr>
          <p:cNvSpPr>
            <a:spLocks noGrp="1"/>
          </p:cNvSpPr>
          <p:nvPr>
            <p:ph idx="1"/>
          </p:nvPr>
        </p:nvSpPr>
        <p:spPr/>
        <p:txBody>
          <a:bodyPr/>
          <a:lstStyle/>
          <a:p>
            <a:pPr marL="285750" indent="-285750"/>
            <a:r>
              <a:rPr lang="en-US" altLang="ja-JP" b="1" dirty="0"/>
              <a:t>OS</a:t>
            </a:r>
            <a:r>
              <a:rPr lang="ja-JP" altLang="en-US" b="1"/>
              <a:t>データを書き換える際にはアドレス変換が必要</a:t>
            </a:r>
            <a:endParaRPr lang="en-US" altLang="ja-JP" b="1" dirty="0"/>
          </a:p>
          <a:p>
            <a:pPr marL="742950" lvl="1" indent="-285750"/>
            <a:r>
              <a:rPr lang="ja-JP" altLang="en-US"/>
              <a:t>仮想アドレスを物理アドレスに変換し、さらに</a:t>
            </a:r>
            <a:r>
              <a:rPr lang="en-US" altLang="ja-JP" dirty="0"/>
              <a:t>GPU</a:t>
            </a:r>
            <a:r>
              <a:rPr lang="ja-JP" altLang="en-US"/>
              <a:t>アドレスに変換</a:t>
            </a:r>
            <a:endParaRPr lang="en-US" altLang="ja-JP" dirty="0"/>
          </a:p>
          <a:p>
            <a:pPr marL="285750" indent="-285750"/>
            <a:r>
              <a:rPr lang="en-US" altLang="ja-JP" b="1" dirty="0"/>
              <a:t>LLView [Ozaki et al.'19] </a:t>
            </a:r>
            <a:r>
              <a:rPr lang="ja-JP" altLang="en-US" b="1"/>
              <a:t>を拡張して自動化</a:t>
            </a:r>
            <a:endParaRPr lang="en-US" altLang="ja-JP" b="1" dirty="0"/>
          </a:p>
          <a:p>
            <a:pPr marL="742950" lvl="1" indent="-285750"/>
            <a:r>
              <a:rPr lang="ja-JP" altLang="en-US"/>
              <a:t>メモリ読み込み命令に加えて、書き込み命令</a:t>
            </a:r>
            <a:r>
              <a:rPr lang="ja-JP" altLang="en-US" dirty="0"/>
              <a:t>の</a:t>
            </a:r>
            <a:r>
              <a:rPr lang="ja-JP" altLang="en-US"/>
              <a:t>前にもアドレス</a:t>
            </a:r>
            <a:r>
              <a:rPr lang="ja-JP" altLang="en-US" dirty="0"/>
              <a:t>変換</a:t>
            </a:r>
            <a:r>
              <a:rPr lang="ja-JP" altLang="en-US"/>
              <a:t>処理を挿入</a:t>
            </a:r>
            <a:endParaRPr lang="en-US" altLang="ja-JP" dirty="0"/>
          </a:p>
        </p:txBody>
      </p:sp>
      <p:sp>
        <p:nvSpPr>
          <p:cNvPr id="4" name="スライド番号プレースホルダー 3">
            <a:extLst>
              <a:ext uri="{FF2B5EF4-FFF2-40B4-BE49-F238E27FC236}">
                <a16:creationId xmlns:a16="http://schemas.microsoft.com/office/drawing/2014/main" id="{7A344227-CB1D-4C6C-9296-7FC06188723C}"/>
              </a:ext>
            </a:extLst>
          </p:cNvPr>
          <p:cNvSpPr>
            <a:spLocks noGrp="1"/>
          </p:cNvSpPr>
          <p:nvPr>
            <p:ph type="sldNum" sz="quarter" idx="12"/>
          </p:nvPr>
        </p:nvSpPr>
        <p:spPr/>
        <p:txBody>
          <a:bodyPr/>
          <a:lstStyle/>
          <a:p>
            <a:fld id="{DB15B789-B4AB-4945-84F3-7B2ECC227000}" type="slidenum">
              <a:rPr kumimoji="1" lang="ja-JP" altLang="en-US" smtClean="0"/>
              <a:t>10</a:t>
            </a:fld>
            <a:endParaRPr kumimoji="1" lang="ja-JP" altLang="en-US"/>
          </a:p>
        </p:txBody>
      </p:sp>
      <p:sp>
        <p:nvSpPr>
          <p:cNvPr id="7" name="TextBox 6">
            <a:extLst>
              <a:ext uri="{FF2B5EF4-FFF2-40B4-BE49-F238E27FC236}">
                <a16:creationId xmlns:a16="http://schemas.microsoft.com/office/drawing/2014/main" id="{2164EB0F-A35B-AE45-9427-9798CE3EB644}"/>
              </a:ext>
            </a:extLst>
          </p:cNvPr>
          <p:cNvSpPr txBox="1"/>
          <p:nvPr/>
        </p:nvSpPr>
        <p:spPr>
          <a:xfrm>
            <a:off x="902164" y="4484105"/>
            <a:ext cx="3134191" cy="400110"/>
          </a:xfrm>
          <a:prstGeom prst="rect">
            <a:avLst/>
          </a:prstGeom>
          <a:noFill/>
          <a:ln w="38100">
            <a:solidFill>
              <a:schemeClr val="tx1"/>
            </a:solidFill>
          </a:ln>
        </p:spPr>
        <p:txBody>
          <a:bodyPr wrap="square" rtlCol="0">
            <a:spAutoFit/>
          </a:bodyPr>
          <a:lstStyle/>
          <a:p>
            <a:r>
              <a:rPr lang="en" altLang="ja-JP" sz="2000" dirty="0">
                <a:latin typeface="+mn-ea"/>
              </a:rPr>
              <a:t>set-&gt;sig[0] |= 1UL &lt;&lt; sig;</a:t>
            </a:r>
          </a:p>
        </p:txBody>
      </p:sp>
      <p:sp>
        <p:nvSpPr>
          <p:cNvPr id="8" name="TextBox 7">
            <a:extLst>
              <a:ext uri="{FF2B5EF4-FFF2-40B4-BE49-F238E27FC236}">
                <a16:creationId xmlns:a16="http://schemas.microsoft.com/office/drawing/2014/main" id="{A5049A84-DB4A-1E4D-90C5-C9FB1FCB281B}"/>
              </a:ext>
            </a:extLst>
          </p:cNvPr>
          <p:cNvSpPr txBox="1"/>
          <p:nvPr/>
        </p:nvSpPr>
        <p:spPr>
          <a:xfrm>
            <a:off x="902164" y="5354249"/>
            <a:ext cx="3134191" cy="646331"/>
          </a:xfrm>
          <a:prstGeom prst="rect">
            <a:avLst/>
          </a:prstGeom>
          <a:noFill/>
          <a:ln w="38100">
            <a:solidFill>
              <a:schemeClr val="tx1"/>
            </a:solidFill>
          </a:ln>
        </p:spPr>
        <p:txBody>
          <a:bodyPr wrap="none" rtlCol="0">
            <a:spAutoFit/>
          </a:bodyPr>
          <a:lstStyle/>
          <a:p>
            <a:r>
              <a:rPr lang="en-US" dirty="0">
                <a:latin typeface="+mn-ea"/>
                <a:cs typeface="Arial" panose="020B0604020202020204" pitchFamily="34" charset="0"/>
              </a:rPr>
              <a:t>  :</a:t>
            </a:r>
          </a:p>
          <a:p>
            <a:r>
              <a:rPr lang="en-US" dirty="0">
                <a:latin typeface="+mn-ea"/>
                <a:cs typeface="Arial" panose="020B0604020202020204" pitchFamily="34" charset="0"/>
              </a:rPr>
              <a:t>store i64 512, i64* %</a:t>
            </a:r>
            <a:r>
              <a:rPr lang="en-US" dirty="0" err="1">
                <a:latin typeface="+mn-ea"/>
                <a:cs typeface="Arial" panose="020B0604020202020204" pitchFamily="34" charset="0"/>
              </a:rPr>
              <a:t>arrayidx</a:t>
            </a:r>
            <a:endParaRPr lang="en-US" dirty="0">
              <a:latin typeface="+mn-ea"/>
              <a:cs typeface="Arial" panose="020B0604020202020204" pitchFamily="34" charset="0"/>
            </a:endParaRPr>
          </a:p>
        </p:txBody>
      </p:sp>
      <p:sp>
        <p:nvSpPr>
          <p:cNvPr id="12" name="TextBox 11">
            <a:extLst>
              <a:ext uri="{FF2B5EF4-FFF2-40B4-BE49-F238E27FC236}">
                <a16:creationId xmlns:a16="http://schemas.microsoft.com/office/drawing/2014/main" id="{B6223A6C-0148-0B48-AAB5-D7CE0A795816}"/>
              </a:ext>
            </a:extLst>
          </p:cNvPr>
          <p:cNvSpPr txBox="1"/>
          <p:nvPr/>
        </p:nvSpPr>
        <p:spPr>
          <a:xfrm>
            <a:off x="5006358" y="5077251"/>
            <a:ext cx="3589444" cy="1200329"/>
          </a:xfrm>
          <a:prstGeom prst="rect">
            <a:avLst/>
          </a:prstGeom>
          <a:solidFill>
            <a:schemeClr val="bg1"/>
          </a:solidFill>
          <a:ln w="38100">
            <a:solidFill>
              <a:schemeClr val="tx1"/>
            </a:solidFill>
          </a:ln>
        </p:spPr>
        <p:txBody>
          <a:bodyPr wrap="none" rtlCol="0">
            <a:spAutoFit/>
          </a:bodyPr>
          <a:lstStyle/>
          <a:p>
            <a:r>
              <a:rPr lang="en-US" dirty="0">
                <a:solidFill>
                  <a:srgbClr val="FF0000"/>
                </a:solidFill>
                <a:latin typeface="+mn-ea"/>
                <a:cs typeface="Arial" panose="020B0604020202020204" pitchFamily="34" charset="0"/>
              </a:rPr>
              <a:t>%3 = </a:t>
            </a:r>
            <a:r>
              <a:rPr lang="en-US" dirty="0" err="1">
                <a:solidFill>
                  <a:srgbClr val="FF0000"/>
                </a:solidFill>
                <a:latin typeface="+mn-ea"/>
                <a:cs typeface="Arial" panose="020B0604020202020204" pitchFamily="34" charset="0"/>
              </a:rPr>
              <a:t>bitcast</a:t>
            </a:r>
            <a:r>
              <a:rPr lang="en-US" dirty="0">
                <a:solidFill>
                  <a:srgbClr val="FF0000"/>
                </a:solidFill>
                <a:latin typeface="+mn-ea"/>
                <a:cs typeface="Arial" panose="020B0604020202020204" pitchFamily="34" charset="0"/>
              </a:rPr>
              <a:t> i64* %</a:t>
            </a:r>
            <a:r>
              <a:rPr lang="en-US" dirty="0" err="1">
                <a:solidFill>
                  <a:srgbClr val="FF0000"/>
                </a:solidFill>
                <a:latin typeface="+mn-ea"/>
                <a:cs typeface="Arial" panose="020B0604020202020204" pitchFamily="34" charset="0"/>
              </a:rPr>
              <a:t>arrayidx</a:t>
            </a:r>
            <a:r>
              <a:rPr lang="en-US" dirty="0">
                <a:solidFill>
                  <a:srgbClr val="FF0000"/>
                </a:solidFill>
                <a:latin typeface="+mn-ea"/>
                <a:cs typeface="Arial" panose="020B0604020202020204" pitchFamily="34" charset="0"/>
              </a:rPr>
              <a:t> to i8*</a:t>
            </a:r>
          </a:p>
          <a:p>
            <a:r>
              <a:rPr lang="en-US" dirty="0">
                <a:solidFill>
                  <a:srgbClr val="FF0000"/>
                </a:solidFill>
                <a:latin typeface="+mn-ea"/>
                <a:cs typeface="Arial" panose="020B0604020202020204" pitchFamily="34" charset="0"/>
              </a:rPr>
              <a:t>%4 = call i8* @g_map(i8* %3)</a:t>
            </a:r>
          </a:p>
          <a:p>
            <a:r>
              <a:rPr lang="en-US" dirty="0">
                <a:solidFill>
                  <a:srgbClr val="FF0000"/>
                </a:solidFill>
                <a:latin typeface="+mn-ea"/>
                <a:cs typeface="Arial" panose="020B0604020202020204" pitchFamily="34" charset="0"/>
              </a:rPr>
              <a:t>%5 = </a:t>
            </a:r>
            <a:r>
              <a:rPr lang="en-US" dirty="0" err="1">
                <a:solidFill>
                  <a:srgbClr val="FF0000"/>
                </a:solidFill>
                <a:latin typeface="+mn-ea"/>
                <a:cs typeface="Arial" panose="020B0604020202020204" pitchFamily="34" charset="0"/>
              </a:rPr>
              <a:t>bitcast</a:t>
            </a:r>
            <a:r>
              <a:rPr lang="en-US" dirty="0">
                <a:solidFill>
                  <a:srgbClr val="FF0000"/>
                </a:solidFill>
                <a:latin typeface="+mn-ea"/>
                <a:cs typeface="Arial" panose="020B0604020202020204" pitchFamily="34" charset="0"/>
              </a:rPr>
              <a:t> i8* %4 to i64*</a:t>
            </a:r>
          </a:p>
          <a:p>
            <a:r>
              <a:rPr lang="en-US" dirty="0">
                <a:latin typeface="+mn-ea"/>
                <a:cs typeface="Arial" panose="020B0604020202020204" pitchFamily="34" charset="0"/>
              </a:rPr>
              <a:t>store i64 512, i64* %5</a:t>
            </a:r>
          </a:p>
        </p:txBody>
      </p:sp>
      <p:sp>
        <p:nvSpPr>
          <p:cNvPr id="13" name="Down Arrow 12">
            <a:extLst>
              <a:ext uri="{FF2B5EF4-FFF2-40B4-BE49-F238E27FC236}">
                <a16:creationId xmlns:a16="http://schemas.microsoft.com/office/drawing/2014/main" id="{F6AC8A57-9B3F-DA4F-8DA6-361A512E83D4}"/>
              </a:ext>
            </a:extLst>
          </p:cNvPr>
          <p:cNvSpPr/>
          <p:nvPr/>
        </p:nvSpPr>
        <p:spPr>
          <a:xfrm>
            <a:off x="2298700" y="5003490"/>
            <a:ext cx="388241" cy="231484"/>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14" name="Right Arrow 13">
            <a:extLst>
              <a:ext uri="{FF2B5EF4-FFF2-40B4-BE49-F238E27FC236}">
                <a16:creationId xmlns:a16="http://schemas.microsoft.com/office/drawing/2014/main" id="{5BE0A376-9096-3741-9C9B-9C02FB41ACE0}"/>
              </a:ext>
            </a:extLst>
          </p:cNvPr>
          <p:cNvSpPr/>
          <p:nvPr/>
        </p:nvSpPr>
        <p:spPr>
          <a:xfrm>
            <a:off x="4327236" y="5442398"/>
            <a:ext cx="525320" cy="38690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5" name="正方形/長方形 4">
            <a:extLst>
              <a:ext uri="{FF2B5EF4-FFF2-40B4-BE49-F238E27FC236}">
                <a16:creationId xmlns:a16="http://schemas.microsoft.com/office/drawing/2014/main" id="{1E1C11F0-8A48-9742-BD80-4BB2A0FCB4C8}"/>
              </a:ext>
            </a:extLst>
          </p:cNvPr>
          <p:cNvSpPr/>
          <p:nvPr/>
        </p:nvSpPr>
        <p:spPr>
          <a:xfrm>
            <a:off x="6400801" y="5411918"/>
            <a:ext cx="1798320" cy="288000"/>
          </a:xfrm>
          <a:prstGeom prst="rect">
            <a:avLst/>
          </a:prstGeom>
          <a:noFill/>
          <a:ln w="3810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a:solidFill>
                <a:srgbClr val="FF0000"/>
              </a:solidFill>
            </a:endParaRPr>
          </a:p>
        </p:txBody>
      </p:sp>
    </p:spTree>
    <p:extLst>
      <p:ext uri="{BB962C8B-B14F-4D97-AF65-F5344CB8AC3E}">
        <p14:creationId xmlns:p14="http://schemas.microsoft.com/office/powerpoint/2010/main" val="133600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DF9EFB-F215-466F-AB51-CF10D3BC6965}"/>
              </a:ext>
            </a:extLst>
          </p:cNvPr>
          <p:cNvSpPr>
            <a:spLocks noGrp="1"/>
          </p:cNvSpPr>
          <p:nvPr>
            <p:ph type="title"/>
          </p:nvPr>
        </p:nvSpPr>
        <p:spPr/>
        <p:txBody>
          <a:bodyPr/>
          <a:lstStyle/>
          <a:p>
            <a:r>
              <a:rPr lang="ja-JP" altLang="en-US"/>
              <a:t>実験</a:t>
            </a:r>
            <a:endParaRPr kumimoji="1" lang="ja-JP" altLang="en-US" dirty="0"/>
          </a:p>
        </p:txBody>
      </p:sp>
      <p:sp>
        <p:nvSpPr>
          <p:cNvPr id="3" name="コンテンツ プレースホルダー 2">
            <a:extLst>
              <a:ext uri="{FF2B5EF4-FFF2-40B4-BE49-F238E27FC236}">
                <a16:creationId xmlns:a16="http://schemas.microsoft.com/office/drawing/2014/main" id="{BBA9593E-C2A2-42A5-AA3A-BA117AD0924F}"/>
              </a:ext>
            </a:extLst>
          </p:cNvPr>
          <p:cNvSpPr>
            <a:spLocks noGrp="1"/>
          </p:cNvSpPr>
          <p:nvPr>
            <p:ph idx="1"/>
          </p:nvPr>
        </p:nvSpPr>
        <p:spPr/>
        <p:txBody>
          <a:bodyPr/>
          <a:lstStyle/>
          <a:p>
            <a:r>
              <a:rPr lang="en-US" altLang="ja-JP" dirty="0" err="1"/>
              <a:t>GPUfas</a:t>
            </a:r>
            <a:r>
              <a:rPr kumimoji="1" lang="ja-JP" altLang="en-US"/>
              <a:t>の</a:t>
            </a:r>
            <a:r>
              <a:rPr lang="ja-JP" altLang="en-US" dirty="0"/>
              <a:t>有効</a:t>
            </a:r>
            <a:r>
              <a:rPr kumimoji="1" lang="ja-JP" altLang="en-US" dirty="0"/>
              <a:t>性を確かめる実験を行った</a:t>
            </a:r>
            <a:endParaRPr kumimoji="1" lang="en-US" altLang="ja-JP" dirty="0"/>
          </a:p>
          <a:p>
            <a:pPr lvl="1"/>
            <a:r>
              <a:rPr lang="en-US" altLang="ja-JP" dirty="0"/>
              <a:t>STOP</a:t>
            </a:r>
            <a:r>
              <a:rPr lang="ja-JP" altLang="en-US"/>
              <a:t>シグナル</a:t>
            </a:r>
            <a:r>
              <a:rPr kumimoji="1" lang="ja-JP" altLang="en-US"/>
              <a:t>を用いた</a:t>
            </a:r>
            <a:r>
              <a:rPr kumimoji="1" lang="en-US" altLang="ja-JP" dirty="0"/>
              <a:t>CPU</a:t>
            </a:r>
            <a:r>
              <a:rPr kumimoji="1" lang="ja-JP" altLang="en-US"/>
              <a:t>障害からの回復</a:t>
            </a:r>
            <a:endParaRPr kumimoji="1" lang="en-US" altLang="ja-JP" dirty="0"/>
          </a:p>
          <a:p>
            <a:pPr lvl="1"/>
            <a:r>
              <a:rPr lang="en-US" altLang="ja-JP" dirty="0"/>
              <a:t>KILL</a:t>
            </a:r>
            <a:r>
              <a:rPr lang="ja-JP" altLang="en-US"/>
              <a:t>シグナルを用いたメモリ障害からの回復</a:t>
            </a:r>
            <a:endParaRPr lang="en-US" altLang="ja-JP" dirty="0"/>
          </a:p>
          <a:p>
            <a:r>
              <a:rPr lang="en-US" altLang="ja-JP" dirty="0"/>
              <a:t>OS</a:t>
            </a:r>
            <a:r>
              <a:rPr lang="ja-JP" altLang="en-US"/>
              <a:t>上で</a:t>
            </a:r>
            <a:r>
              <a:rPr lang="en-US" altLang="ja-JP" dirty="0"/>
              <a:t>kill</a:t>
            </a:r>
            <a:r>
              <a:rPr kumimoji="1" lang="ja-JP" altLang="en-US"/>
              <a:t>コマンド</a:t>
            </a:r>
            <a:r>
              <a:rPr lang="ja-JP" altLang="en-US"/>
              <a:t>を実行した場合と比較</a:t>
            </a:r>
            <a:endParaRPr kumimoji="1" lang="en-US" altLang="ja-JP" dirty="0"/>
          </a:p>
        </p:txBody>
      </p:sp>
      <p:sp>
        <p:nvSpPr>
          <p:cNvPr id="4" name="スライド番号プレースホルダー 3">
            <a:extLst>
              <a:ext uri="{FF2B5EF4-FFF2-40B4-BE49-F238E27FC236}">
                <a16:creationId xmlns:a16="http://schemas.microsoft.com/office/drawing/2014/main" id="{27EEBDA6-AFB1-4D44-A0D1-4A8A14D24F93}"/>
              </a:ext>
            </a:extLst>
          </p:cNvPr>
          <p:cNvSpPr>
            <a:spLocks noGrp="1"/>
          </p:cNvSpPr>
          <p:nvPr>
            <p:ph type="sldNum" sz="quarter" idx="12"/>
          </p:nvPr>
        </p:nvSpPr>
        <p:spPr/>
        <p:txBody>
          <a:bodyPr/>
          <a:lstStyle/>
          <a:p>
            <a:fld id="{DB15B789-B4AB-4945-84F3-7B2ECC227000}" type="slidenum">
              <a:rPr kumimoji="1" lang="ja-JP" altLang="en-US" smtClean="0"/>
              <a:t>11</a:t>
            </a:fld>
            <a:endParaRPr kumimoji="1" lang="ja-JP" altLang="en-US"/>
          </a:p>
        </p:txBody>
      </p:sp>
      <p:graphicFrame>
        <p:nvGraphicFramePr>
          <p:cNvPr id="5" name="コンテンツ プレースホルダー 4">
            <a:extLst>
              <a:ext uri="{FF2B5EF4-FFF2-40B4-BE49-F238E27FC236}">
                <a16:creationId xmlns:a16="http://schemas.microsoft.com/office/drawing/2014/main" id="{814CAC2D-F80C-4CEF-B73A-47062ABF4EBA}"/>
              </a:ext>
            </a:extLst>
          </p:cNvPr>
          <p:cNvGraphicFramePr>
            <a:graphicFrameLocks/>
          </p:cNvGraphicFramePr>
          <p:nvPr>
            <p:extLst>
              <p:ext uri="{D42A27DB-BD31-4B8C-83A1-F6EECF244321}">
                <p14:modId xmlns:p14="http://schemas.microsoft.com/office/powerpoint/2010/main" val="1653753303"/>
              </p:ext>
            </p:extLst>
          </p:nvPr>
        </p:nvGraphicFramePr>
        <p:xfrm>
          <a:off x="612000" y="3799114"/>
          <a:ext cx="7920000" cy="2771898"/>
        </p:xfrm>
        <a:graphic>
          <a:graphicData uri="http://schemas.openxmlformats.org/drawingml/2006/table">
            <a:tbl>
              <a:tblPr firstRow="1" bandRow="1">
                <a:tableStyleId>{93296810-A885-4BE3-A3E7-6D5BEEA58F35}</a:tableStyleId>
              </a:tblPr>
              <a:tblGrid>
                <a:gridCol w="972251">
                  <a:extLst>
                    <a:ext uri="{9D8B030D-6E8A-4147-A177-3AD203B41FA5}">
                      <a16:colId xmlns:a16="http://schemas.microsoft.com/office/drawing/2014/main" val="4134090384"/>
                    </a:ext>
                  </a:extLst>
                </a:gridCol>
                <a:gridCol w="2987749">
                  <a:extLst>
                    <a:ext uri="{9D8B030D-6E8A-4147-A177-3AD203B41FA5}">
                      <a16:colId xmlns:a16="http://schemas.microsoft.com/office/drawing/2014/main" val="2973163967"/>
                    </a:ext>
                  </a:extLst>
                </a:gridCol>
                <a:gridCol w="1477926">
                  <a:extLst>
                    <a:ext uri="{9D8B030D-6E8A-4147-A177-3AD203B41FA5}">
                      <a16:colId xmlns:a16="http://schemas.microsoft.com/office/drawing/2014/main" val="361834609"/>
                    </a:ext>
                  </a:extLst>
                </a:gridCol>
                <a:gridCol w="2482074">
                  <a:extLst>
                    <a:ext uri="{9D8B030D-6E8A-4147-A177-3AD203B41FA5}">
                      <a16:colId xmlns:a16="http://schemas.microsoft.com/office/drawing/2014/main" val="1964305154"/>
                    </a:ext>
                  </a:extLst>
                </a:gridCol>
              </a:tblGrid>
              <a:tr h="276381">
                <a:tc gridSpan="4">
                  <a:txBody>
                    <a:bodyPr/>
                    <a:lstStyle/>
                    <a:p>
                      <a:pPr algn="ctr"/>
                      <a:r>
                        <a:rPr kumimoji="1" lang="ja-JP" altLang="en-US" sz="2000" b="0" dirty="0">
                          <a:solidFill>
                            <a:schemeClr val="bg1"/>
                          </a:solidFill>
                        </a:rPr>
                        <a:t>実験環境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tc hMerge="1">
                  <a:txBody>
                    <a:bodyPr/>
                    <a:lstStyle/>
                    <a:p>
                      <a:pPr algn="ctr"/>
                      <a:endParaRPr kumimoji="1" lang="ja-JP" altLang="en-US" dirty="0">
                        <a:solidFill>
                          <a:schemeClr val="tx1"/>
                        </a:solidFill>
                      </a:endParaRPr>
                    </a:p>
                  </a:txBody>
                  <a:tcPr anchor="ctr"/>
                </a:tc>
                <a:extLst>
                  <a:ext uri="{0D108BD9-81ED-4DB2-BD59-A6C34878D82A}">
                    <a16:rowId xmlns:a16="http://schemas.microsoft.com/office/drawing/2014/main" val="3298741101"/>
                  </a:ext>
                </a:extLst>
              </a:tr>
              <a:tr h="558206">
                <a:tc>
                  <a:txBody>
                    <a:bodyPr/>
                    <a:lstStyle/>
                    <a:p>
                      <a:pPr algn="ctr"/>
                      <a:r>
                        <a:rPr kumimoji="1" lang="en-US" altLang="ja-JP" sz="2000" dirty="0">
                          <a:latin typeface="+mn-ea"/>
                          <a:ea typeface="+mn-ea"/>
                        </a:rPr>
                        <a:t>CPU</a:t>
                      </a:r>
                      <a:endParaRPr kumimoji="1" lang="ja-JP" altLang="en-US" sz="2000" dirty="0">
                        <a:latin typeface="+mn-ea"/>
                        <a:ea typeface="+mn-ea"/>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2000" b="0" i="0" kern="1200" dirty="0">
                          <a:solidFill>
                            <a:schemeClr val="tx1"/>
                          </a:solidFill>
                          <a:effectLst/>
                          <a:latin typeface="+mn-ea"/>
                          <a:ea typeface="+mn-ea"/>
                          <a:cs typeface="+mn-cs"/>
                        </a:rPr>
                        <a:t>Intel Core i7-8700</a:t>
                      </a:r>
                      <a:endParaRPr kumimoji="1" lang="ja-JP" altLang="en-US" sz="200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ja-JP" altLang="en-US" sz="2000" dirty="0">
                          <a:latin typeface="+mn-ea"/>
                          <a:ea typeface="+mn-ea"/>
                        </a:rPr>
                        <a:t>カーネル</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2000" dirty="0">
                          <a:solidFill>
                            <a:schemeClr val="tx1"/>
                          </a:solidFill>
                          <a:latin typeface="+mn-ea"/>
                          <a:ea typeface="+mn-ea"/>
                        </a:rPr>
                        <a:t>Linux 4.18.0 </a:t>
                      </a:r>
                      <a:endParaRPr kumimoji="1" lang="en-US" altLang="ja-JP" sz="2000" strike="sngStrike" dirty="0">
                        <a:solidFill>
                          <a:schemeClr val="tx1"/>
                        </a:solidFill>
                        <a:latin typeface="+mn-ea"/>
                        <a:ea typeface="+mn-ea"/>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61788726"/>
                  </a:ext>
                </a:extLst>
              </a:tr>
              <a:tr h="488981">
                <a:tc>
                  <a:txBody>
                    <a:bodyPr/>
                    <a:lstStyle/>
                    <a:p>
                      <a:pPr algn="ctr"/>
                      <a:r>
                        <a:rPr kumimoji="1" lang="ja-JP" altLang="en-US" sz="2000" dirty="0">
                          <a:latin typeface="+mn-ea"/>
                          <a:ea typeface="+mn-ea"/>
                        </a:rPr>
                        <a:t>メモリ</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000" dirty="0">
                          <a:solidFill>
                            <a:schemeClr val="tx1"/>
                          </a:solidFill>
                          <a:latin typeface="+mn-ea"/>
                          <a:ea typeface="+mn-ea"/>
                        </a:rPr>
                        <a:t>DDR4-2667</a:t>
                      </a:r>
                      <a:r>
                        <a:rPr kumimoji="1" lang="ja-JP" altLang="en-US" sz="2000" dirty="0">
                          <a:solidFill>
                            <a:schemeClr val="tx1"/>
                          </a:solidFill>
                          <a:latin typeface="+mn-ea"/>
                          <a:ea typeface="+mn-ea"/>
                        </a:rPr>
                        <a:t> </a:t>
                      </a:r>
                      <a:r>
                        <a:rPr kumimoji="1" lang="en-US" altLang="ja-JP" sz="2000" dirty="0">
                          <a:solidFill>
                            <a:schemeClr val="tx1"/>
                          </a:solidFill>
                          <a:latin typeface="+mn-ea"/>
                          <a:ea typeface="+mn-ea"/>
                        </a:rPr>
                        <a:t>16GB</a:t>
                      </a:r>
                      <a:endParaRPr kumimoji="1" lang="ja-JP" altLang="en-US" sz="2000" dirty="0">
                        <a:solidFill>
                          <a:schemeClr val="tx1"/>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2000" dirty="0">
                          <a:solidFill>
                            <a:schemeClr val="tx1"/>
                          </a:solidFill>
                          <a:latin typeface="+mn-ea"/>
                          <a:ea typeface="+mn-ea"/>
                        </a:rPr>
                        <a:t>GPU</a:t>
                      </a:r>
                    </a:p>
                    <a:p>
                      <a:pPr algn="ctr"/>
                      <a:r>
                        <a:rPr kumimoji="1" lang="ja-JP" altLang="en-US" sz="2000" dirty="0">
                          <a:solidFill>
                            <a:schemeClr val="tx1"/>
                          </a:solidFill>
                          <a:latin typeface="+mn-ea"/>
                          <a:ea typeface="+mn-ea"/>
                        </a:rPr>
                        <a:t>ドライバ</a:t>
                      </a: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000" dirty="0">
                          <a:solidFill>
                            <a:schemeClr val="tx1"/>
                          </a:solidFill>
                          <a:latin typeface="+mn-ea"/>
                          <a:ea typeface="+mn-ea"/>
                        </a:rPr>
                        <a:t>NVIDIA GPU driver 430.40</a:t>
                      </a:r>
                      <a:endParaRPr kumimoji="1" lang="ja-JP" altLang="en-US" sz="2000" strike="sngStrike" dirty="0">
                        <a:solidFill>
                          <a:srgbClr val="FF0000"/>
                        </a:solidFill>
                        <a:latin typeface="+mn-ea"/>
                        <a:ea typeface="+mn-ea"/>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8469116"/>
                  </a:ext>
                </a:extLst>
              </a:tr>
              <a:tr h="558206">
                <a:tc>
                  <a:txBody>
                    <a:bodyPr/>
                    <a:lstStyle/>
                    <a:p>
                      <a:pPr algn="ctr"/>
                      <a:r>
                        <a:rPr kumimoji="1" lang="en-US" altLang="ja-JP" sz="2000" dirty="0">
                          <a:latin typeface="+mn-ea"/>
                          <a:ea typeface="+mn-ea"/>
                        </a:rPr>
                        <a:t>GPU</a:t>
                      </a:r>
                      <a:endParaRPr kumimoji="1" lang="ja-JP" altLang="en-US" sz="2000" dirty="0">
                        <a:latin typeface="+mn-ea"/>
                        <a:ea typeface="+mn-ea"/>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mn-ea"/>
                          <a:ea typeface="+mn-ea"/>
                        </a:rPr>
                        <a:t>NVIDIA GeForce GTX 960</a:t>
                      </a:r>
                      <a:endParaRPr kumimoji="1" lang="ja-JP" altLang="en-US" sz="2000" dirty="0">
                        <a:solidFill>
                          <a:schemeClr val="tx1"/>
                        </a:solidFill>
                        <a:latin typeface="+mn-ea"/>
                        <a:ea typeface="+mn-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2000" dirty="0">
                          <a:latin typeface="+mn-ea"/>
                          <a:ea typeface="+mn-ea"/>
                        </a:rPr>
                        <a:t>CUDA</a:t>
                      </a:r>
                      <a:endParaRPr kumimoji="1" lang="ja-JP" altLang="en-US" sz="2000" dirty="0">
                        <a:latin typeface="+mn-ea"/>
                        <a:ea typeface="+mn-ea"/>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000" dirty="0">
                          <a:solidFill>
                            <a:schemeClr val="tx1"/>
                          </a:solidFill>
                          <a:latin typeface="+mn-ea"/>
                          <a:ea typeface="+mn-ea"/>
                        </a:rPr>
                        <a:t>10.0.130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7457958"/>
                  </a:ext>
                </a:extLst>
              </a:tr>
              <a:tr h="558206">
                <a:tc>
                  <a:txBody>
                    <a:bodyPr/>
                    <a:lstStyle/>
                    <a:p>
                      <a:pPr algn="ctr"/>
                      <a:r>
                        <a:rPr kumimoji="1" lang="en-US" altLang="ja-JP" sz="2000" dirty="0">
                          <a:latin typeface="+mn-ea"/>
                          <a:ea typeface="+mn-ea"/>
                        </a:rPr>
                        <a:t>OS</a:t>
                      </a:r>
                      <a:endParaRPr kumimoji="1" lang="ja-JP" altLang="en-US" sz="2000" dirty="0">
                        <a:latin typeface="+mn-ea"/>
                        <a:ea typeface="+mn-ea"/>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latin typeface="+mn-ea"/>
                          <a:ea typeface="+mn-ea"/>
                        </a:rPr>
                        <a:t>Ubuntu 18.04</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n-ea"/>
                          <a:ea typeface="+mn-ea"/>
                        </a:rPr>
                        <a:t>コンパイラ</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2000" dirty="0">
                          <a:solidFill>
                            <a:schemeClr val="tx1"/>
                          </a:solidFill>
                          <a:latin typeface="+mn-ea"/>
                          <a:ea typeface="+mn-ea"/>
                        </a:rPr>
                        <a:t>LLVM</a:t>
                      </a:r>
                      <a:r>
                        <a:rPr kumimoji="1" lang="ja-JP" altLang="en-US" sz="2000" dirty="0">
                          <a:solidFill>
                            <a:schemeClr val="tx1"/>
                          </a:solidFill>
                          <a:latin typeface="+mn-ea"/>
                          <a:ea typeface="+mn-ea"/>
                        </a:rPr>
                        <a:t> </a:t>
                      </a:r>
                      <a:r>
                        <a:rPr kumimoji="1" lang="en-US" altLang="ja-JP" sz="2000" dirty="0">
                          <a:solidFill>
                            <a:schemeClr val="tx1"/>
                          </a:solidFill>
                          <a:latin typeface="+mn-ea"/>
                          <a:ea typeface="+mn-ea"/>
                        </a:rPr>
                        <a:t>8.0</a:t>
                      </a:r>
                      <a:endParaRPr kumimoji="1" lang="ja-JP" altLang="en-US" sz="2000" dirty="0">
                        <a:solidFill>
                          <a:schemeClr val="tx1"/>
                        </a:solidFill>
                        <a:latin typeface="+mn-ea"/>
                        <a:ea typeface="+mn-ea"/>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903223"/>
                  </a:ext>
                </a:extLst>
              </a:tr>
            </a:tbl>
          </a:graphicData>
        </a:graphic>
      </p:graphicFrame>
    </p:spTree>
    <p:extLst>
      <p:ext uri="{BB962C8B-B14F-4D97-AF65-F5344CB8AC3E}">
        <p14:creationId xmlns:p14="http://schemas.microsoft.com/office/powerpoint/2010/main" val="17555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ACD1BC-324D-490E-B398-B6A598738C83}"/>
              </a:ext>
            </a:extLst>
          </p:cNvPr>
          <p:cNvSpPr>
            <a:spLocks noGrp="1"/>
          </p:cNvSpPr>
          <p:nvPr>
            <p:ph type="title"/>
          </p:nvPr>
        </p:nvSpPr>
        <p:spPr/>
        <p:txBody>
          <a:bodyPr/>
          <a:lstStyle/>
          <a:p>
            <a:r>
              <a:rPr kumimoji="1" lang="en-US" altLang="ja-JP" dirty="0">
                <a:latin typeface="+mj-ea"/>
              </a:rPr>
              <a:t>CPU</a:t>
            </a:r>
            <a:r>
              <a:rPr kumimoji="1" lang="ja-JP" altLang="en-US">
                <a:latin typeface="+mj-ea"/>
              </a:rPr>
              <a:t>障害からの回復</a:t>
            </a:r>
            <a:endParaRPr kumimoji="1" lang="ja-JP" altLang="en-US" dirty="0">
              <a:latin typeface="+mj-ea"/>
            </a:endParaRPr>
          </a:p>
        </p:txBody>
      </p:sp>
      <p:sp>
        <p:nvSpPr>
          <p:cNvPr id="3" name="コンテンツ プレースホルダー 2">
            <a:extLst>
              <a:ext uri="{FF2B5EF4-FFF2-40B4-BE49-F238E27FC236}">
                <a16:creationId xmlns:a16="http://schemas.microsoft.com/office/drawing/2014/main" id="{782E7CD7-E626-41DF-AB5A-B9A4F9378630}"/>
              </a:ext>
            </a:extLst>
          </p:cNvPr>
          <p:cNvSpPr>
            <a:spLocks noGrp="1"/>
          </p:cNvSpPr>
          <p:nvPr>
            <p:ph idx="1"/>
          </p:nvPr>
        </p:nvSpPr>
        <p:spPr/>
        <p:txBody>
          <a:bodyPr/>
          <a:lstStyle/>
          <a:p>
            <a:r>
              <a:rPr kumimoji="1" lang="en-US" altLang="ja-JP" b="1" dirty="0"/>
              <a:t>CPU</a:t>
            </a:r>
            <a:r>
              <a:rPr kumimoji="1" lang="ja-JP" altLang="en-US" b="1"/>
              <a:t>を高負荷にする障害</a:t>
            </a:r>
            <a:r>
              <a:rPr kumimoji="1" lang="ja-JP" altLang="en-US" b="1" dirty="0"/>
              <a:t>を発生させた</a:t>
            </a:r>
            <a:endParaRPr kumimoji="1" lang="en-US" altLang="ja-JP" b="1" dirty="0"/>
          </a:p>
          <a:p>
            <a:pPr lvl="1"/>
            <a:r>
              <a:rPr lang="en-US" altLang="ja-JP" dirty="0"/>
              <a:t>CPU</a:t>
            </a:r>
            <a:r>
              <a:rPr lang="ja-JP" altLang="en-US" dirty="0"/>
              <a:t>をほぼ</a:t>
            </a:r>
            <a:r>
              <a:rPr lang="en-US" altLang="ja-JP" dirty="0"/>
              <a:t>100%</a:t>
            </a:r>
            <a:r>
              <a:rPr lang="ja-JP" altLang="en-US" dirty="0"/>
              <a:t>使用する</a:t>
            </a:r>
            <a:r>
              <a:rPr lang="en-US" altLang="ja-JP" dirty="0"/>
              <a:t>yes</a:t>
            </a:r>
            <a:r>
              <a:rPr lang="ja-JP" altLang="en-US"/>
              <a:t>コマンドを</a:t>
            </a:r>
            <a:r>
              <a:rPr lang="en-US" altLang="ja-JP" dirty="0"/>
              <a:t>12</a:t>
            </a:r>
            <a:r>
              <a:rPr lang="ja-JP" altLang="en-US"/>
              <a:t>個並列に実行</a:t>
            </a:r>
            <a:endParaRPr lang="en-US" altLang="ja-JP" dirty="0"/>
          </a:p>
          <a:p>
            <a:r>
              <a:rPr kumimoji="1" lang="en-US" altLang="ja-JP" b="1" dirty="0"/>
              <a:t>GPU</a:t>
            </a:r>
            <a:r>
              <a:rPr kumimoji="1" lang="ja-JP" altLang="en-US" b="1" dirty="0"/>
              <a:t>から</a:t>
            </a:r>
            <a:r>
              <a:rPr lang="en-US" altLang="ja-JP" b="1" dirty="0"/>
              <a:t>STOP</a:t>
            </a:r>
            <a:r>
              <a:rPr lang="ja-JP" altLang="en-US" b="1"/>
              <a:t>シグナルを</a:t>
            </a:r>
            <a:r>
              <a:rPr lang="ja-JP" altLang="en-US"/>
              <a:t>疑似</a:t>
            </a:r>
            <a:r>
              <a:rPr lang="ja-JP" altLang="en-US" b="1"/>
              <a:t>送信</a:t>
            </a:r>
            <a:endParaRPr lang="en-US" altLang="ja-JP" b="1" dirty="0"/>
          </a:p>
          <a:p>
            <a:pPr lvl="1"/>
            <a:r>
              <a:rPr lang="ja-JP" altLang="en-US"/>
              <a:t>すべて</a:t>
            </a:r>
            <a:r>
              <a:rPr lang="ja-JP" altLang="en-US" dirty="0"/>
              <a:t>の</a:t>
            </a:r>
            <a:r>
              <a:rPr lang="en-US" altLang="ja-JP" dirty="0"/>
              <a:t>yes</a:t>
            </a:r>
            <a:r>
              <a:rPr lang="ja-JP" altLang="en-US" dirty="0"/>
              <a:t>コマンドを停止させること</a:t>
            </a:r>
            <a:r>
              <a:rPr lang="ja-JP" altLang="en-US"/>
              <a:t>ができた</a:t>
            </a:r>
            <a:endParaRPr lang="en-US" altLang="ja-JP" dirty="0"/>
          </a:p>
          <a:p>
            <a:pPr lvl="1"/>
            <a:r>
              <a:rPr lang="en-US" altLang="ja-JP" dirty="0"/>
              <a:t>kill</a:t>
            </a:r>
            <a:r>
              <a:rPr lang="ja-JP" altLang="en-US"/>
              <a:t>コマンドの</a:t>
            </a:r>
            <a:r>
              <a:rPr lang="en-US" altLang="ja-JP" dirty="0"/>
              <a:t>6</a:t>
            </a:r>
            <a:r>
              <a:rPr lang="ja-JP" altLang="en-US"/>
              <a:t>倍の時間が</a:t>
            </a:r>
            <a:br>
              <a:rPr lang="en-US" altLang="ja-JP" dirty="0"/>
            </a:br>
            <a:r>
              <a:rPr lang="ja-JP" altLang="en-US"/>
              <a:t>かかった</a:t>
            </a:r>
            <a:endParaRPr lang="en-US" altLang="ja-JP" dirty="0"/>
          </a:p>
          <a:p>
            <a:pPr lvl="2"/>
            <a:r>
              <a:rPr lang="ja-JP" altLang="en-US"/>
              <a:t>スケジューリングがまだ</a:t>
            </a:r>
            <a:br>
              <a:rPr lang="en-US" altLang="ja-JP" dirty="0"/>
            </a:br>
            <a:r>
              <a:rPr lang="ja-JP" altLang="en-US"/>
              <a:t>変更できていないため</a:t>
            </a:r>
            <a:endParaRPr lang="en-US" altLang="ja-JP" dirty="0"/>
          </a:p>
        </p:txBody>
      </p:sp>
      <p:sp>
        <p:nvSpPr>
          <p:cNvPr id="4" name="スライド番号プレースホルダー 3">
            <a:extLst>
              <a:ext uri="{FF2B5EF4-FFF2-40B4-BE49-F238E27FC236}">
                <a16:creationId xmlns:a16="http://schemas.microsoft.com/office/drawing/2014/main" id="{95E6DE6D-3AA6-4356-A059-2F813E58DC04}"/>
              </a:ext>
            </a:extLst>
          </p:cNvPr>
          <p:cNvSpPr>
            <a:spLocks noGrp="1"/>
          </p:cNvSpPr>
          <p:nvPr>
            <p:ph type="sldNum" sz="quarter" idx="12"/>
          </p:nvPr>
        </p:nvSpPr>
        <p:spPr/>
        <p:txBody>
          <a:bodyPr/>
          <a:lstStyle/>
          <a:p>
            <a:fld id="{DB15B789-B4AB-4945-84F3-7B2ECC227000}" type="slidenum">
              <a:rPr kumimoji="1" lang="ja-JP" altLang="en-US" smtClean="0"/>
              <a:t>12</a:t>
            </a:fld>
            <a:endParaRPr kumimoji="1" lang="ja-JP" altLang="en-US"/>
          </a:p>
        </p:txBody>
      </p:sp>
      <p:graphicFrame>
        <p:nvGraphicFramePr>
          <p:cNvPr id="6" name="グラフ 5">
            <a:extLst>
              <a:ext uri="{FF2B5EF4-FFF2-40B4-BE49-F238E27FC236}">
                <a16:creationId xmlns:a16="http://schemas.microsoft.com/office/drawing/2014/main" id="{03FBA051-997F-9A42-8C10-C316996A5F5A}"/>
              </a:ext>
            </a:extLst>
          </p:cNvPr>
          <p:cNvGraphicFramePr/>
          <p:nvPr>
            <p:extLst>
              <p:ext uri="{D42A27DB-BD31-4B8C-83A1-F6EECF244321}">
                <p14:modId xmlns:p14="http://schemas.microsoft.com/office/powerpoint/2010/main" val="2524080096"/>
              </p:ext>
            </p:extLst>
          </p:nvPr>
        </p:nvGraphicFramePr>
        <p:xfrm>
          <a:off x="5058137" y="3790017"/>
          <a:ext cx="3473863" cy="3067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722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ACD1BC-324D-490E-B398-B6A598738C83}"/>
              </a:ext>
            </a:extLst>
          </p:cNvPr>
          <p:cNvSpPr>
            <a:spLocks noGrp="1"/>
          </p:cNvSpPr>
          <p:nvPr>
            <p:ph type="title"/>
          </p:nvPr>
        </p:nvSpPr>
        <p:spPr/>
        <p:txBody>
          <a:bodyPr/>
          <a:lstStyle/>
          <a:p>
            <a:r>
              <a:rPr kumimoji="1" lang="ja-JP" altLang="en-US">
                <a:latin typeface="+mj-ea"/>
              </a:rPr>
              <a:t>メモリ障害からの回復</a:t>
            </a:r>
            <a:endParaRPr kumimoji="1" lang="ja-JP" altLang="en-US" dirty="0">
              <a:latin typeface="+mj-ea"/>
            </a:endParaRPr>
          </a:p>
        </p:txBody>
      </p:sp>
      <p:sp>
        <p:nvSpPr>
          <p:cNvPr id="3" name="コンテンツ プレースホルダー 2">
            <a:extLst>
              <a:ext uri="{FF2B5EF4-FFF2-40B4-BE49-F238E27FC236}">
                <a16:creationId xmlns:a16="http://schemas.microsoft.com/office/drawing/2014/main" id="{782E7CD7-E626-41DF-AB5A-B9A4F9378630}"/>
              </a:ext>
            </a:extLst>
          </p:cNvPr>
          <p:cNvSpPr>
            <a:spLocks noGrp="1"/>
          </p:cNvSpPr>
          <p:nvPr>
            <p:ph idx="1"/>
          </p:nvPr>
        </p:nvSpPr>
        <p:spPr/>
        <p:txBody>
          <a:bodyPr/>
          <a:lstStyle/>
          <a:p>
            <a:r>
              <a:rPr kumimoji="1" lang="ja-JP" altLang="en-US" b="1"/>
              <a:t>メモリが不足する障害</a:t>
            </a:r>
            <a:r>
              <a:rPr kumimoji="1" lang="ja-JP" altLang="en-US" b="1" dirty="0"/>
              <a:t>を発生させた</a:t>
            </a:r>
            <a:endParaRPr kumimoji="1" lang="en-US" altLang="ja-JP" b="1" dirty="0"/>
          </a:p>
          <a:p>
            <a:pPr lvl="1"/>
            <a:r>
              <a:rPr lang="ja-JP" altLang="en-US"/>
              <a:t>メモリを大量に確保するプログラム</a:t>
            </a:r>
            <a:r>
              <a:rPr lang="ja-JP" altLang="en-US" dirty="0"/>
              <a:t>を実行</a:t>
            </a:r>
            <a:endParaRPr lang="en-US" altLang="ja-JP" dirty="0"/>
          </a:p>
          <a:p>
            <a:r>
              <a:rPr kumimoji="1" lang="en-US" altLang="ja-JP" b="1" dirty="0"/>
              <a:t>GPU</a:t>
            </a:r>
            <a:r>
              <a:rPr kumimoji="1" lang="ja-JP" altLang="en-US" b="1" dirty="0"/>
              <a:t>から</a:t>
            </a:r>
            <a:r>
              <a:rPr lang="en-US" altLang="ja-JP" b="1" dirty="0"/>
              <a:t>KILL</a:t>
            </a:r>
            <a:r>
              <a:rPr lang="ja-JP" altLang="en-US" b="1" dirty="0"/>
              <a:t>シグナル</a:t>
            </a:r>
            <a:r>
              <a:rPr lang="ja-JP" altLang="en-US" b="1" dirty="0" err="1"/>
              <a:t>を</a:t>
            </a:r>
            <a:r>
              <a:rPr lang="ja-JP" altLang="en-US" b="1" err="1"/>
              <a:t>疑</a:t>
            </a:r>
            <a:r>
              <a:rPr lang="ja-JP" altLang="en-US" b="1"/>
              <a:t>似送信</a:t>
            </a:r>
            <a:endParaRPr lang="en-US" altLang="ja-JP" b="1" dirty="0"/>
          </a:p>
          <a:p>
            <a:pPr lvl="1"/>
            <a:r>
              <a:rPr lang="ja-JP" altLang="en-US"/>
              <a:t>プログラム</a:t>
            </a:r>
            <a:r>
              <a:rPr lang="ja-JP" altLang="en-US" dirty="0"/>
              <a:t>を</a:t>
            </a:r>
            <a:r>
              <a:rPr lang="ja-JP" altLang="en-US"/>
              <a:t>終了させてメモリ</a:t>
            </a:r>
            <a:r>
              <a:rPr lang="ja-JP" altLang="en-US" dirty="0"/>
              <a:t>を解放させること</a:t>
            </a:r>
            <a:r>
              <a:rPr lang="ja-JP" altLang="en-US"/>
              <a:t>ができた</a:t>
            </a:r>
            <a:endParaRPr lang="en-US" altLang="ja-JP" dirty="0"/>
          </a:p>
          <a:p>
            <a:pPr lvl="1"/>
            <a:r>
              <a:rPr lang="en-US" altLang="ja-JP" sz="2800" dirty="0"/>
              <a:t>kill</a:t>
            </a:r>
            <a:r>
              <a:rPr lang="ja-JP" altLang="en-US" sz="2800"/>
              <a:t>コマンドより</a:t>
            </a:r>
            <a:r>
              <a:rPr lang="en-US" altLang="ja-JP" sz="2800" dirty="0"/>
              <a:t>0.1</a:t>
            </a:r>
            <a:r>
              <a:rPr lang="ja-JP" altLang="en-US" sz="2800"/>
              <a:t>秒</a:t>
            </a:r>
            <a:br>
              <a:rPr lang="en-US" altLang="ja-JP" sz="2800" dirty="0"/>
            </a:br>
            <a:r>
              <a:rPr lang="ja-JP" altLang="en-US" sz="2800"/>
              <a:t>短かった</a:t>
            </a:r>
            <a:endParaRPr lang="en-US" altLang="ja-JP" sz="2800" dirty="0"/>
          </a:p>
          <a:p>
            <a:pPr lvl="2"/>
            <a:r>
              <a:rPr lang="ja-JP" altLang="en-US" sz="2600"/>
              <a:t>メモリ不足でのコマンド</a:t>
            </a:r>
            <a:br>
              <a:rPr lang="en-US" altLang="ja-JP" sz="2600" dirty="0"/>
            </a:br>
            <a:r>
              <a:rPr lang="ja-JP" altLang="en-US" sz="2600"/>
              <a:t>実行に時間がかかった</a:t>
            </a:r>
            <a:endParaRPr lang="en-US" altLang="ja-JP" dirty="0"/>
          </a:p>
        </p:txBody>
      </p:sp>
      <p:sp>
        <p:nvSpPr>
          <p:cNvPr id="4" name="スライド番号プレースホルダー 3">
            <a:extLst>
              <a:ext uri="{FF2B5EF4-FFF2-40B4-BE49-F238E27FC236}">
                <a16:creationId xmlns:a16="http://schemas.microsoft.com/office/drawing/2014/main" id="{95E6DE6D-3AA6-4356-A059-2F813E58DC04}"/>
              </a:ext>
            </a:extLst>
          </p:cNvPr>
          <p:cNvSpPr>
            <a:spLocks noGrp="1"/>
          </p:cNvSpPr>
          <p:nvPr>
            <p:ph type="sldNum" sz="quarter" idx="12"/>
          </p:nvPr>
        </p:nvSpPr>
        <p:spPr/>
        <p:txBody>
          <a:bodyPr/>
          <a:lstStyle/>
          <a:p>
            <a:fld id="{DB15B789-B4AB-4945-84F3-7B2ECC227000}" type="slidenum">
              <a:rPr kumimoji="1" lang="ja-JP" altLang="en-US" smtClean="0"/>
              <a:t>13</a:t>
            </a:fld>
            <a:endParaRPr kumimoji="1" lang="ja-JP" altLang="en-US"/>
          </a:p>
        </p:txBody>
      </p:sp>
      <p:graphicFrame>
        <p:nvGraphicFramePr>
          <p:cNvPr id="7" name="グラフ 6">
            <a:extLst>
              <a:ext uri="{FF2B5EF4-FFF2-40B4-BE49-F238E27FC236}">
                <a16:creationId xmlns:a16="http://schemas.microsoft.com/office/drawing/2014/main" id="{166B9484-3F8B-6140-AB07-EDB151C7B6BD}"/>
              </a:ext>
            </a:extLst>
          </p:cNvPr>
          <p:cNvGraphicFramePr/>
          <p:nvPr>
            <p:extLst>
              <p:ext uri="{D42A27DB-BD31-4B8C-83A1-F6EECF244321}">
                <p14:modId xmlns:p14="http://schemas.microsoft.com/office/powerpoint/2010/main" val="3833843740"/>
              </p:ext>
            </p:extLst>
          </p:nvPr>
        </p:nvGraphicFramePr>
        <p:xfrm>
          <a:off x="5058137" y="3429000"/>
          <a:ext cx="3473863" cy="3285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7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135C-D0AE-C44F-8D06-0B4245A4C75A}"/>
              </a:ext>
            </a:extLst>
          </p:cNvPr>
          <p:cNvSpPr>
            <a:spLocks noGrp="1"/>
          </p:cNvSpPr>
          <p:nvPr>
            <p:ph type="title"/>
          </p:nvPr>
        </p:nvSpPr>
        <p:spPr/>
        <p:txBody>
          <a:bodyPr/>
          <a:lstStyle/>
          <a:p>
            <a:r>
              <a:rPr lang="ja-JP" altLang="en-US"/>
              <a:t>関連研究</a:t>
            </a:r>
            <a:endParaRPr lang="en-US" dirty="0"/>
          </a:p>
        </p:txBody>
      </p:sp>
      <p:sp>
        <p:nvSpPr>
          <p:cNvPr id="3" name="Content Placeholder 2">
            <a:extLst>
              <a:ext uri="{FF2B5EF4-FFF2-40B4-BE49-F238E27FC236}">
                <a16:creationId xmlns:a16="http://schemas.microsoft.com/office/drawing/2014/main" id="{4E64C66B-1BC8-B54F-8D8C-C809FD8C79E8}"/>
              </a:ext>
            </a:extLst>
          </p:cNvPr>
          <p:cNvSpPr>
            <a:spLocks noGrp="1"/>
          </p:cNvSpPr>
          <p:nvPr>
            <p:ph idx="1"/>
          </p:nvPr>
        </p:nvSpPr>
        <p:spPr/>
        <p:txBody>
          <a:bodyPr>
            <a:normAutofit/>
          </a:bodyPr>
          <a:lstStyle/>
          <a:p>
            <a:r>
              <a:rPr lang="en-US" dirty="0"/>
              <a:t>Backdoor </a:t>
            </a:r>
            <a:r>
              <a:rPr lang="en-US" sz="2400" dirty="0"/>
              <a:t>[Bohra et al.’04]</a:t>
            </a:r>
          </a:p>
          <a:p>
            <a:pPr lvl="1"/>
            <a:r>
              <a:rPr lang="ja-JP" altLang="en-US"/>
              <a:t>リモートホストから</a:t>
            </a:r>
            <a:r>
              <a:rPr lang="en" altLang="ja-JP" dirty="0"/>
              <a:t>RDMA</a:t>
            </a:r>
            <a:r>
              <a:rPr lang="ja-JP" altLang="en-US"/>
              <a:t>で直接</a:t>
            </a:r>
            <a:r>
              <a:rPr lang="en" altLang="ja-JP" dirty="0"/>
              <a:t>OS</a:t>
            </a:r>
            <a:r>
              <a:rPr lang="ja-JP" altLang="en-US"/>
              <a:t>データを書き換えることで復旧</a:t>
            </a:r>
            <a:endParaRPr lang="en-US" altLang="ja-JP" dirty="0"/>
          </a:p>
          <a:p>
            <a:pPr lvl="1"/>
            <a:r>
              <a:rPr lang="en-US" altLang="ja-JP" dirty="0"/>
              <a:t>OS</a:t>
            </a:r>
            <a:r>
              <a:rPr lang="ja-JP" altLang="en-US"/>
              <a:t>データの改ざんもできるためリスクが高い</a:t>
            </a:r>
            <a:endParaRPr lang="en-US" altLang="ja-JP" dirty="0"/>
          </a:p>
          <a:p>
            <a:r>
              <a:rPr lang="en-US" altLang="ja-JP" dirty="0"/>
              <a:t>Falcon [</a:t>
            </a:r>
            <a:r>
              <a:rPr lang="en-US" altLang="ja-JP" dirty="0" err="1"/>
              <a:t>Leners</a:t>
            </a:r>
            <a:r>
              <a:rPr lang="en-US" altLang="ja-JP" dirty="0"/>
              <a:t> et al.'11]</a:t>
            </a:r>
          </a:p>
          <a:p>
            <a:pPr lvl="1"/>
            <a:r>
              <a:rPr lang="ja-JP" altLang="en-US"/>
              <a:t>障害が検知された階層だけを再起動して復旧</a:t>
            </a:r>
            <a:endParaRPr lang="en-US" altLang="ja-JP" dirty="0"/>
          </a:p>
          <a:p>
            <a:pPr lvl="1"/>
            <a:r>
              <a:rPr lang="en-US" altLang="ja-JP" dirty="0"/>
              <a:t>OS</a:t>
            </a:r>
            <a:r>
              <a:rPr lang="ja-JP" altLang="en-US"/>
              <a:t>の障害時にはシステムのリセットが必要</a:t>
            </a:r>
            <a:endParaRPr lang="en-US" altLang="ja-JP" dirty="0"/>
          </a:p>
          <a:p>
            <a:r>
              <a:rPr lang="ja-JP" altLang="en-US"/>
              <a:t>フェーズベース・リブート</a:t>
            </a:r>
            <a:r>
              <a:rPr lang="en-US" altLang="ja-JP" dirty="0"/>
              <a:t> [</a:t>
            </a:r>
            <a:r>
              <a:rPr lang="en-US" altLang="ja-JP" dirty="0" err="1"/>
              <a:t>Yamakita</a:t>
            </a:r>
            <a:r>
              <a:rPr lang="en-US" altLang="ja-JP" dirty="0"/>
              <a:t> et al.'11]</a:t>
            </a:r>
          </a:p>
          <a:p>
            <a:pPr lvl="1"/>
            <a:r>
              <a:rPr lang="ja-JP" altLang="en-US"/>
              <a:t>仮想マシンの起動時の状態を保存しておき、復旧時に最適な状態に戻す</a:t>
            </a:r>
          </a:p>
          <a:p>
            <a:pPr lvl="1"/>
            <a:endParaRPr lang="en-US" altLang="ja-JP" dirty="0">
              <a:solidFill>
                <a:srgbClr val="FF0000"/>
              </a:solidFill>
            </a:endParaRPr>
          </a:p>
        </p:txBody>
      </p:sp>
      <p:sp>
        <p:nvSpPr>
          <p:cNvPr id="4" name="Slide Number Placeholder 3">
            <a:extLst>
              <a:ext uri="{FF2B5EF4-FFF2-40B4-BE49-F238E27FC236}">
                <a16:creationId xmlns:a16="http://schemas.microsoft.com/office/drawing/2014/main" id="{E728EE62-56B2-E247-86E3-7FD4836E0A19}"/>
              </a:ext>
            </a:extLst>
          </p:cNvPr>
          <p:cNvSpPr>
            <a:spLocks noGrp="1"/>
          </p:cNvSpPr>
          <p:nvPr>
            <p:ph type="sldNum" sz="quarter" idx="12"/>
          </p:nvPr>
        </p:nvSpPr>
        <p:spPr/>
        <p:txBody>
          <a:bodyPr/>
          <a:lstStyle/>
          <a:p>
            <a:fld id="{DB15B789-B4AB-4945-84F3-7B2ECC227000}" type="slidenum">
              <a:rPr kumimoji="1" lang="ja-JP" altLang="en-US" smtClean="0"/>
              <a:t>14</a:t>
            </a:fld>
            <a:endParaRPr kumimoji="1" lang="ja-JP" altLang="en-US"/>
          </a:p>
        </p:txBody>
      </p:sp>
    </p:spTree>
    <p:extLst>
      <p:ext uri="{BB962C8B-B14F-4D97-AF65-F5344CB8AC3E}">
        <p14:creationId xmlns:p14="http://schemas.microsoft.com/office/powerpoint/2010/main" val="246024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E4A9A1-5E7C-4CEA-8AD2-C0023AEB3D4C}"/>
              </a:ext>
            </a:extLst>
          </p:cNvPr>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a:extLst>
              <a:ext uri="{FF2B5EF4-FFF2-40B4-BE49-F238E27FC236}">
                <a16:creationId xmlns:a16="http://schemas.microsoft.com/office/drawing/2014/main" id="{401AB508-A589-43D9-9A89-25C7E2E986EB}"/>
              </a:ext>
            </a:extLst>
          </p:cNvPr>
          <p:cNvSpPr>
            <a:spLocks noGrp="1"/>
          </p:cNvSpPr>
          <p:nvPr>
            <p:ph idx="1"/>
          </p:nvPr>
        </p:nvSpPr>
        <p:spPr/>
        <p:txBody>
          <a:bodyPr>
            <a:normAutofit/>
          </a:bodyPr>
          <a:lstStyle/>
          <a:p>
            <a:r>
              <a:rPr lang="en" altLang="ja-JP" b="1" dirty="0"/>
              <a:t>GPU</a:t>
            </a:r>
            <a:r>
              <a:rPr lang="ja-JP" altLang="en-US" b="1"/>
              <a:t>からメインメモリ上の</a:t>
            </a:r>
            <a:r>
              <a:rPr lang="en-US" altLang="ja-JP" b="1" dirty="0"/>
              <a:t>OS</a:t>
            </a:r>
            <a:r>
              <a:rPr lang="ja-JP" altLang="en-US" b="1"/>
              <a:t>データを書き換えることで復旧を行う</a:t>
            </a:r>
            <a:r>
              <a:rPr lang="en" altLang="ja-JP" b="1" dirty="0" err="1"/>
              <a:t>GPUfas</a:t>
            </a:r>
            <a:r>
              <a:rPr lang="ja-JP" altLang="en-US" b="1"/>
              <a:t>を提案</a:t>
            </a:r>
            <a:endParaRPr lang="en-US" altLang="ja-JP" b="1" dirty="0"/>
          </a:p>
          <a:p>
            <a:pPr lvl="1"/>
            <a:r>
              <a:rPr lang="en" altLang="ja-JP" dirty="0"/>
              <a:t>GPU</a:t>
            </a:r>
            <a:r>
              <a:rPr lang="ja-JP" altLang="en-US"/>
              <a:t>からプロセスにシグナルを疑似送信することで障害から復旧</a:t>
            </a:r>
            <a:endParaRPr lang="en-US" altLang="ja-JP" strike="sngStrike" dirty="0"/>
          </a:p>
          <a:p>
            <a:pPr lvl="1"/>
            <a:r>
              <a:rPr lang="en-US" altLang="ja-JP" dirty="0"/>
              <a:t>GPU</a:t>
            </a:r>
            <a:r>
              <a:rPr lang="ja-JP" altLang="en-US"/>
              <a:t>からの</a:t>
            </a:r>
            <a:r>
              <a:rPr lang="en-US" altLang="ja-JP" dirty="0"/>
              <a:t>OS</a:t>
            </a:r>
            <a:r>
              <a:rPr lang="ja-JP" altLang="en-US"/>
              <a:t>データの透過的な書き換えを実現</a:t>
            </a:r>
            <a:endParaRPr lang="en-US" altLang="ja-JP" dirty="0"/>
          </a:p>
          <a:p>
            <a:pPr lvl="1"/>
            <a:r>
              <a:rPr lang="ja-JP" altLang="en-US"/>
              <a:t>プロセスレベルの</a:t>
            </a:r>
            <a:r>
              <a:rPr lang="en-US" altLang="ja-JP" dirty="0"/>
              <a:t>CPU</a:t>
            </a:r>
            <a:r>
              <a:rPr lang="ja-JP" altLang="en-US"/>
              <a:t>障害とメモリ障害から復旧できることを確認</a:t>
            </a:r>
          </a:p>
          <a:p>
            <a:r>
              <a:rPr kumimoji="1" lang="ja-JP" altLang="en-US" b="1"/>
              <a:t>今後の課題</a:t>
            </a:r>
            <a:endParaRPr kumimoji="1" lang="en-US" altLang="ja-JP" b="1" dirty="0"/>
          </a:p>
          <a:p>
            <a:pPr lvl="1"/>
            <a:r>
              <a:rPr lang="ja-JP" altLang="en-US"/>
              <a:t>プロセス・スケジューリングの変更による復旧</a:t>
            </a:r>
            <a:endParaRPr lang="en-US" altLang="ja-JP" dirty="0"/>
          </a:p>
          <a:p>
            <a:pPr lvl="1"/>
            <a:r>
              <a:rPr lang="en-US" altLang="ja-JP" dirty="0"/>
              <a:t>OS</a:t>
            </a:r>
            <a:r>
              <a:rPr lang="ja-JP" altLang="en-US"/>
              <a:t>レベルの障害からの復旧</a:t>
            </a:r>
          </a:p>
        </p:txBody>
      </p:sp>
      <p:sp>
        <p:nvSpPr>
          <p:cNvPr id="4" name="スライド番号プレースホルダー 3">
            <a:extLst>
              <a:ext uri="{FF2B5EF4-FFF2-40B4-BE49-F238E27FC236}">
                <a16:creationId xmlns:a16="http://schemas.microsoft.com/office/drawing/2014/main" id="{C17F358A-1C81-467E-A551-14ECB58AD2DA}"/>
              </a:ext>
            </a:extLst>
          </p:cNvPr>
          <p:cNvSpPr>
            <a:spLocks noGrp="1"/>
          </p:cNvSpPr>
          <p:nvPr>
            <p:ph type="sldNum" sz="quarter" idx="12"/>
          </p:nvPr>
        </p:nvSpPr>
        <p:spPr/>
        <p:txBody>
          <a:bodyPr/>
          <a:lstStyle/>
          <a:p>
            <a:fld id="{DB15B789-B4AB-4945-84F3-7B2ECC227000}" type="slidenum">
              <a:rPr kumimoji="1" lang="ja-JP" altLang="en-US" smtClean="0"/>
              <a:t>15</a:t>
            </a:fld>
            <a:endParaRPr kumimoji="1" lang="ja-JP" altLang="en-US"/>
          </a:p>
        </p:txBody>
      </p:sp>
    </p:spTree>
    <p:extLst>
      <p:ext uri="{BB962C8B-B14F-4D97-AF65-F5344CB8AC3E}">
        <p14:creationId xmlns:p14="http://schemas.microsoft.com/office/powerpoint/2010/main" val="260615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49A9D2-26E9-4A85-A0E0-52AD7A316D0D}"/>
              </a:ext>
            </a:extLst>
          </p:cNvPr>
          <p:cNvSpPr>
            <a:spLocks noGrp="1"/>
          </p:cNvSpPr>
          <p:nvPr>
            <p:ph type="title"/>
          </p:nvPr>
        </p:nvSpPr>
        <p:spPr/>
        <p:txBody>
          <a:bodyPr/>
          <a:lstStyle/>
          <a:p>
            <a:r>
              <a:rPr lang="ja-JP" altLang="en-US" dirty="0"/>
              <a:t>システム障害</a:t>
            </a:r>
            <a:endParaRPr kumimoji="1" lang="ja-JP" altLang="en-US" dirty="0"/>
          </a:p>
        </p:txBody>
      </p:sp>
      <p:sp>
        <p:nvSpPr>
          <p:cNvPr id="3" name="コンテンツ プレースホルダー 2">
            <a:extLst>
              <a:ext uri="{FF2B5EF4-FFF2-40B4-BE49-F238E27FC236}">
                <a16:creationId xmlns:a16="http://schemas.microsoft.com/office/drawing/2014/main" id="{0CF0A856-215B-4D1B-AB59-65A0C4ACDB18}"/>
              </a:ext>
            </a:extLst>
          </p:cNvPr>
          <p:cNvSpPr>
            <a:spLocks noGrp="1"/>
          </p:cNvSpPr>
          <p:nvPr>
            <p:ph idx="1"/>
          </p:nvPr>
        </p:nvSpPr>
        <p:spPr/>
        <p:txBody>
          <a:bodyPr/>
          <a:lstStyle/>
          <a:p>
            <a:r>
              <a:rPr lang="ja-JP" altLang="en-US" b="1" dirty="0"/>
              <a:t>システム障害</a:t>
            </a:r>
            <a:r>
              <a:rPr lang="ja-JP" altLang="en-US" b="1"/>
              <a:t>の件数は年々、増加</a:t>
            </a:r>
            <a:r>
              <a:rPr lang="ja-JP" altLang="en-US" b="1" dirty="0"/>
              <a:t>傾向</a:t>
            </a:r>
            <a:endParaRPr lang="en-US" altLang="ja-JP" b="1" dirty="0"/>
          </a:p>
          <a:p>
            <a:pPr lvl="1"/>
            <a:r>
              <a:rPr lang="ja-JP" altLang="en-US"/>
              <a:t>障害が発生すると経済的損失が大きい</a:t>
            </a:r>
            <a:endParaRPr lang="en-US" altLang="ja-JP" dirty="0"/>
          </a:p>
          <a:p>
            <a:pPr lvl="1"/>
            <a:r>
              <a:rPr lang="ja-JP" altLang="en-US"/>
              <a:t>例：</a:t>
            </a:r>
            <a:r>
              <a:rPr lang="en-US" altLang="ja-JP" dirty="0"/>
              <a:t>Amazon</a:t>
            </a:r>
            <a:r>
              <a:rPr lang="ja-JP" altLang="ja-JP"/>
              <a:t>はプライムデーの</a:t>
            </a:r>
            <a:r>
              <a:rPr lang="en-US" altLang="ja-JP" dirty="0"/>
              <a:t>1</a:t>
            </a:r>
            <a:r>
              <a:rPr lang="ja-JP" altLang="ja-JP"/>
              <a:t>時間の</a:t>
            </a:r>
            <a:r>
              <a:rPr lang="ja-JP" altLang="en-US"/>
              <a:t>障害によって，</a:t>
            </a:r>
            <a:r>
              <a:rPr lang="en-US" altLang="ja-JP" dirty="0"/>
              <a:t>7200</a:t>
            </a:r>
            <a:r>
              <a:rPr lang="ja-JP" altLang="ja-JP"/>
              <a:t>万ドル</a:t>
            </a:r>
            <a:r>
              <a:rPr lang="ja-JP" altLang="en-US"/>
              <a:t>損失した</a:t>
            </a:r>
            <a:r>
              <a:rPr lang="ja-JP" altLang="ja-JP"/>
              <a:t>と</a:t>
            </a:r>
            <a:r>
              <a:rPr lang="ja-JP" altLang="en-US"/>
              <a:t>試算</a:t>
            </a:r>
            <a:endParaRPr lang="en-US" altLang="ja-JP" dirty="0"/>
          </a:p>
          <a:p>
            <a:r>
              <a:rPr kumimoji="1" lang="ja-JP" altLang="en-US"/>
              <a:t>障害発生時には迅速かつ正確に障害を検知して復旧する必要</a:t>
            </a:r>
          </a:p>
        </p:txBody>
      </p:sp>
      <p:sp>
        <p:nvSpPr>
          <p:cNvPr id="4" name="スライド番号プレースホルダー 3">
            <a:extLst>
              <a:ext uri="{FF2B5EF4-FFF2-40B4-BE49-F238E27FC236}">
                <a16:creationId xmlns:a16="http://schemas.microsoft.com/office/drawing/2014/main" id="{4888D71C-2342-4C32-A631-929B1F758AD1}"/>
              </a:ext>
            </a:extLst>
          </p:cNvPr>
          <p:cNvSpPr>
            <a:spLocks noGrp="1"/>
          </p:cNvSpPr>
          <p:nvPr>
            <p:ph type="sldNum" sz="quarter" idx="12"/>
          </p:nvPr>
        </p:nvSpPr>
        <p:spPr/>
        <p:txBody>
          <a:bodyPr/>
          <a:lstStyle/>
          <a:p>
            <a:fld id="{DB15B789-B4AB-4945-84F3-7B2ECC227000}" type="slidenum">
              <a:rPr kumimoji="1" lang="ja-JP" altLang="en-US" smtClean="0"/>
              <a:t>2</a:t>
            </a:fld>
            <a:endParaRPr kumimoji="1" lang="ja-JP" altLang="en-US"/>
          </a:p>
        </p:txBody>
      </p:sp>
      <p:graphicFrame>
        <p:nvGraphicFramePr>
          <p:cNvPr id="13" name="グラフ 12">
            <a:extLst>
              <a:ext uri="{FF2B5EF4-FFF2-40B4-BE49-F238E27FC236}">
                <a16:creationId xmlns:a16="http://schemas.microsoft.com/office/drawing/2014/main" id="{455B9AEB-21DA-4F44-B315-2803BD3B427F}"/>
              </a:ext>
            </a:extLst>
          </p:cNvPr>
          <p:cNvGraphicFramePr/>
          <p:nvPr>
            <p:extLst>
              <p:ext uri="{D42A27DB-BD31-4B8C-83A1-F6EECF244321}">
                <p14:modId xmlns:p14="http://schemas.microsoft.com/office/powerpoint/2010/main" val="1427502680"/>
              </p:ext>
            </p:extLst>
          </p:nvPr>
        </p:nvGraphicFramePr>
        <p:xfrm>
          <a:off x="898526" y="4187690"/>
          <a:ext cx="6299776" cy="19726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625C890-E0AF-CC4E-AE19-BC4FB37CE21D}"/>
              </a:ext>
            </a:extLst>
          </p:cNvPr>
          <p:cNvSpPr txBox="1"/>
          <p:nvPr/>
        </p:nvSpPr>
        <p:spPr>
          <a:xfrm>
            <a:off x="7611321" y="4774206"/>
            <a:ext cx="797013" cy="400110"/>
          </a:xfrm>
          <a:prstGeom prst="rect">
            <a:avLst/>
          </a:prstGeom>
          <a:noFill/>
        </p:spPr>
        <p:txBody>
          <a:bodyPr wrap="none" rtlCol="0">
            <a:spAutoFit/>
          </a:bodyPr>
          <a:lstStyle/>
          <a:p>
            <a:r>
              <a:rPr lang="en-JP" sz="2000" dirty="0"/>
              <a:t>3.9</a:t>
            </a:r>
            <a:r>
              <a:rPr lang="ja-JP" altLang="en-US" sz="2000"/>
              <a:t>倍</a:t>
            </a:r>
            <a:endParaRPr lang="en-JP" sz="2000" dirty="0"/>
          </a:p>
        </p:txBody>
      </p:sp>
      <p:sp>
        <p:nvSpPr>
          <p:cNvPr id="6" name="Down Arrow 5">
            <a:extLst>
              <a:ext uri="{FF2B5EF4-FFF2-40B4-BE49-F238E27FC236}">
                <a16:creationId xmlns:a16="http://schemas.microsoft.com/office/drawing/2014/main" id="{7AF11C1A-ACCE-B842-9283-E3AD98476CFD}"/>
              </a:ext>
            </a:extLst>
          </p:cNvPr>
          <p:cNvSpPr/>
          <p:nvPr/>
        </p:nvSpPr>
        <p:spPr>
          <a:xfrm flipV="1">
            <a:off x="7198302" y="4334932"/>
            <a:ext cx="413019" cy="1167035"/>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b="1">
              <a:solidFill>
                <a:srgbClr val="FF0000"/>
              </a:solidFill>
            </a:endParaRPr>
          </a:p>
        </p:txBody>
      </p:sp>
      <p:sp>
        <p:nvSpPr>
          <p:cNvPr id="8" name="テキスト ボックス 7">
            <a:extLst>
              <a:ext uri="{FF2B5EF4-FFF2-40B4-BE49-F238E27FC236}">
                <a16:creationId xmlns:a16="http://schemas.microsoft.com/office/drawing/2014/main" id="{CF1CBC38-FE4D-2847-92D4-0D30BEFE368F}"/>
              </a:ext>
            </a:extLst>
          </p:cNvPr>
          <p:cNvSpPr txBox="1"/>
          <p:nvPr/>
        </p:nvSpPr>
        <p:spPr>
          <a:xfrm>
            <a:off x="1185053" y="6038391"/>
            <a:ext cx="6299775" cy="400110"/>
          </a:xfrm>
          <a:prstGeom prst="rect">
            <a:avLst/>
          </a:prstGeom>
          <a:noFill/>
        </p:spPr>
        <p:txBody>
          <a:bodyPr wrap="square" rtlCol="0">
            <a:spAutoFit/>
          </a:bodyPr>
          <a:lstStyle/>
          <a:p>
            <a:r>
              <a:rPr lang="en-US" altLang="ja-JP" sz="2000" dirty="0">
                <a:latin typeface="+mn-ea"/>
              </a:rPr>
              <a:t>(</a:t>
            </a:r>
            <a:r>
              <a:rPr lang="ja-JP" altLang="en-US" sz="2000">
                <a:latin typeface="+mn-ea"/>
              </a:rPr>
              <a:t>出典</a:t>
            </a:r>
            <a:r>
              <a:rPr lang="en-US" altLang="ja-JP" sz="2000" dirty="0">
                <a:latin typeface="+mn-ea"/>
              </a:rPr>
              <a:t>) </a:t>
            </a:r>
            <a:r>
              <a:rPr lang="en" altLang="ja-JP" sz="2000" dirty="0">
                <a:latin typeface="+mn-ea"/>
              </a:rPr>
              <a:t>IPA: </a:t>
            </a:r>
            <a:r>
              <a:rPr lang="ja-JP" altLang="en-US" sz="2000">
                <a:latin typeface="+mn-ea"/>
              </a:rPr>
              <a:t>情報システムの障害状況 </a:t>
            </a:r>
            <a:r>
              <a:rPr lang="en-US" altLang="ja-JP" sz="2000" dirty="0">
                <a:latin typeface="+mn-ea"/>
              </a:rPr>
              <a:t>2018</a:t>
            </a:r>
            <a:r>
              <a:rPr lang="ja-JP" altLang="en-US" sz="2000">
                <a:latin typeface="+mn-ea"/>
              </a:rPr>
              <a:t>年後半データ</a:t>
            </a:r>
          </a:p>
        </p:txBody>
      </p:sp>
    </p:spTree>
    <p:extLst>
      <p:ext uri="{BB962C8B-B14F-4D97-AF65-F5344CB8AC3E}">
        <p14:creationId xmlns:p14="http://schemas.microsoft.com/office/powerpoint/2010/main" val="346150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E2F2D-3817-4860-B329-3E0B0B8473B2}"/>
              </a:ext>
            </a:extLst>
          </p:cNvPr>
          <p:cNvSpPr>
            <a:spLocks noGrp="1"/>
          </p:cNvSpPr>
          <p:nvPr>
            <p:ph type="title"/>
          </p:nvPr>
        </p:nvSpPr>
        <p:spPr/>
        <p:txBody>
          <a:bodyPr/>
          <a:lstStyle/>
          <a:p>
            <a:r>
              <a:rPr lang="ja-JP" altLang="en-US" sz="3200">
                <a:latin typeface="+mn-ea"/>
              </a:rPr>
              <a:t>先行研究：</a:t>
            </a:r>
            <a:br>
              <a:rPr lang="en-US" altLang="ja-JP" dirty="0">
                <a:latin typeface="+mn-ea"/>
              </a:rPr>
            </a:br>
            <a:r>
              <a:rPr lang="en-US" altLang="ja-JP" dirty="0" err="1">
                <a:latin typeface="+mn-ea"/>
              </a:rPr>
              <a:t>GPUS</a:t>
            </a:r>
            <a:r>
              <a:rPr lang="en-US" altLang="ja-JP" cap="none" dirty="0" err="1">
                <a:latin typeface="+mn-ea"/>
              </a:rPr>
              <a:t>entinel</a:t>
            </a:r>
            <a:r>
              <a:rPr lang="en-US" altLang="ja-JP" dirty="0">
                <a:latin typeface="+mn-ea"/>
              </a:rPr>
              <a:t> </a:t>
            </a:r>
            <a:r>
              <a:rPr lang="en-US" altLang="ja-JP" sz="3200" dirty="0">
                <a:latin typeface="+mn-ea"/>
              </a:rPr>
              <a:t>[</a:t>
            </a:r>
            <a:r>
              <a:rPr lang="en-US" altLang="ja-JP" sz="3200" cap="none" dirty="0">
                <a:latin typeface="+mn-ea"/>
              </a:rPr>
              <a:t>Ozaki et al.’</a:t>
            </a:r>
            <a:r>
              <a:rPr lang="en-US" altLang="ja-JP" sz="3200" dirty="0">
                <a:latin typeface="+mn-ea"/>
              </a:rPr>
              <a:t>19]</a:t>
            </a:r>
            <a:endParaRPr kumimoji="1" lang="ja-JP" altLang="en-US" sz="3200" dirty="0"/>
          </a:p>
        </p:txBody>
      </p:sp>
      <p:sp>
        <p:nvSpPr>
          <p:cNvPr id="3" name="コンテンツ プレースホルダー 2">
            <a:extLst>
              <a:ext uri="{FF2B5EF4-FFF2-40B4-BE49-F238E27FC236}">
                <a16:creationId xmlns:a16="http://schemas.microsoft.com/office/drawing/2014/main" id="{10ECCB78-F25E-46D7-A27C-B4EE3E8BA9FB}"/>
              </a:ext>
            </a:extLst>
          </p:cNvPr>
          <p:cNvSpPr>
            <a:spLocks noGrp="1"/>
          </p:cNvSpPr>
          <p:nvPr>
            <p:ph idx="1"/>
          </p:nvPr>
        </p:nvSpPr>
        <p:spPr/>
        <p:txBody>
          <a:bodyPr/>
          <a:lstStyle/>
          <a:p>
            <a:r>
              <a:rPr lang="ja-JP" altLang="en-US"/>
              <a:t>監視対象ホストに搭載されている</a:t>
            </a:r>
            <a:r>
              <a:rPr lang="en-US" altLang="ja-JP" b="1" dirty="0"/>
              <a:t>GPU</a:t>
            </a:r>
            <a:r>
              <a:rPr lang="ja-JP" altLang="en-US" b="1"/>
              <a:t>を用いた障害検知システムが提案されている</a:t>
            </a:r>
            <a:endParaRPr lang="en-US" altLang="ja-JP" b="1" dirty="0"/>
          </a:p>
          <a:p>
            <a:pPr lvl="1"/>
            <a:r>
              <a:rPr lang="en-US" altLang="ja-JP" dirty="0"/>
              <a:t>GPU</a:t>
            </a:r>
            <a:r>
              <a:rPr lang="ja-JP" altLang="en-US"/>
              <a:t>はシステム障害の影響を受けにくい</a:t>
            </a:r>
            <a:endParaRPr lang="en-US" altLang="ja-JP" dirty="0"/>
          </a:p>
          <a:p>
            <a:pPr lvl="1"/>
            <a:r>
              <a:rPr lang="en-US" altLang="ja-JP" dirty="0"/>
              <a:t>GPU</a:t>
            </a:r>
            <a:r>
              <a:rPr lang="ja-JP" altLang="en-US"/>
              <a:t>は検知性能が高い</a:t>
            </a:r>
            <a:endParaRPr lang="en-US" altLang="ja-JP" dirty="0"/>
          </a:p>
          <a:p>
            <a:pPr lvl="1"/>
            <a:r>
              <a:rPr lang="en-JP" altLang="ja-JP" dirty="0"/>
              <a:t>GPU</a:t>
            </a:r>
            <a:r>
              <a:rPr lang="ja-JP" altLang="en-JP"/>
              <a:t>は</a:t>
            </a:r>
            <a:r>
              <a:rPr lang="ja-JP" altLang="en-US"/>
              <a:t>汎用ハードウェアである</a:t>
            </a:r>
            <a:endParaRPr lang="en-US" altLang="ja-JP" dirty="0"/>
          </a:p>
        </p:txBody>
      </p:sp>
      <p:sp>
        <p:nvSpPr>
          <p:cNvPr id="4" name="スライド番号プレースホルダー 3">
            <a:extLst>
              <a:ext uri="{FF2B5EF4-FFF2-40B4-BE49-F238E27FC236}">
                <a16:creationId xmlns:a16="http://schemas.microsoft.com/office/drawing/2014/main" id="{4A1B2B94-549E-4B9D-8B19-AE2E8B03A6DF}"/>
              </a:ext>
            </a:extLst>
          </p:cNvPr>
          <p:cNvSpPr>
            <a:spLocks noGrp="1"/>
          </p:cNvSpPr>
          <p:nvPr>
            <p:ph type="sldNum" sz="quarter" idx="12"/>
          </p:nvPr>
        </p:nvSpPr>
        <p:spPr/>
        <p:txBody>
          <a:bodyPr/>
          <a:lstStyle/>
          <a:p>
            <a:fld id="{DB15B789-B4AB-4945-84F3-7B2ECC227000}" type="slidenum">
              <a:rPr kumimoji="1" lang="ja-JP" altLang="en-US" smtClean="0"/>
              <a:t>3</a:t>
            </a:fld>
            <a:endParaRPr kumimoji="1" lang="ja-JP" altLang="en-US"/>
          </a:p>
        </p:txBody>
      </p:sp>
      <p:pic>
        <p:nvPicPr>
          <p:cNvPr id="6" name="図 5">
            <a:extLst>
              <a:ext uri="{FF2B5EF4-FFF2-40B4-BE49-F238E27FC236}">
                <a16:creationId xmlns:a16="http://schemas.microsoft.com/office/drawing/2014/main" id="{D1661B98-816E-FE4A-AEE0-CF4D4A76702A}"/>
              </a:ext>
            </a:extLst>
          </p:cNvPr>
          <p:cNvPicPr>
            <a:picLocks noChangeAspect="1"/>
          </p:cNvPicPr>
          <p:nvPr/>
        </p:nvPicPr>
        <p:blipFill>
          <a:blip r:embed="rId3"/>
          <a:stretch>
            <a:fillRect/>
          </a:stretch>
        </p:blipFill>
        <p:spPr>
          <a:xfrm>
            <a:off x="5845432" y="3942054"/>
            <a:ext cx="2476332" cy="2338069"/>
          </a:xfrm>
          <a:prstGeom prst="rect">
            <a:avLst/>
          </a:prstGeom>
        </p:spPr>
      </p:pic>
      <p:sp>
        <p:nvSpPr>
          <p:cNvPr id="17" name="四角形: 角を丸くする 7">
            <a:extLst>
              <a:ext uri="{FF2B5EF4-FFF2-40B4-BE49-F238E27FC236}">
                <a16:creationId xmlns:a16="http://schemas.microsoft.com/office/drawing/2014/main" id="{0E2232AF-784B-D445-BDDB-B8F0F53D729B}"/>
              </a:ext>
            </a:extLst>
          </p:cNvPr>
          <p:cNvSpPr/>
          <p:nvPr/>
        </p:nvSpPr>
        <p:spPr>
          <a:xfrm>
            <a:off x="6866597" y="4968504"/>
            <a:ext cx="1348081" cy="657879"/>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GPU</a:t>
            </a:r>
            <a:r>
              <a:rPr kumimoji="1" lang="ja-JP" altLang="en-US" sz="2000">
                <a:latin typeface="+mn-ea"/>
              </a:rPr>
              <a:t>メモリ</a:t>
            </a:r>
            <a:endParaRPr kumimoji="1" lang="ja-JP" altLang="en-US" sz="2000" dirty="0">
              <a:latin typeface="+mn-ea"/>
            </a:endParaRPr>
          </a:p>
        </p:txBody>
      </p:sp>
      <p:pic>
        <p:nvPicPr>
          <p:cNvPr id="8" name="図 7">
            <a:extLst>
              <a:ext uri="{FF2B5EF4-FFF2-40B4-BE49-F238E27FC236}">
                <a16:creationId xmlns:a16="http://schemas.microsoft.com/office/drawing/2014/main" id="{F11BD844-31DC-C244-B6C5-AFE259000248}"/>
              </a:ext>
            </a:extLst>
          </p:cNvPr>
          <p:cNvPicPr>
            <a:picLocks noChangeAspect="1"/>
          </p:cNvPicPr>
          <p:nvPr/>
        </p:nvPicPr>
        <p:blipFill>
          <a:blip r:embed="rId4"/>
          <a:stretch>
            <a:fillRect/>
          </a:stretch>
        </p:blipFill>
        <p:spPr>
          <a:xfrm>
            <a:off x="2703950" y="4486168"/>
            <a:ext cx="2170754" cy="1356722"/>
          </a:xfrm>
          <a:prstGeom prst="rect">
            <a:avLst/>
          </a:prstGeom>
        </p:spPr>
      </p:pic>
      <p:pic>
        <p:nvPicPr>
          <p:cNvPr id="9" name="図 8">
            <a:extLst>
              <a:ext uri="{FF2B5EF4-FFF2-40B4-BE49-F238E27FC236}">
                <a16:creationId xmlns:a16="http://schemas.microsoft.com/office/drawing/2014/main" id="{6BA3C835-B8F7-554C-A8D1-0C0BCF403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082" y="4668013"/>
            <a:ext cx="1373234" cy="1174877"/>
          </a:xfrm>
          <a:prstGeom prst="rect">
            <a:avLst/>
          </a:prstGeom>
        </p:spPr>
      </p:pic>
      <p:cxnSp>
        <p:nvCxnSpPr>
          <p:cNvPr id="10" name="直線コネクタ 9">
            <a:extLst>
              <a:ext uri="{FF2B5EF4-FFF2-40B4-BE49-F238E27FC236}">
                <a16:creationId xmlns:a16="http://schemas.microsoft.com/office/drawing/2014/main" id="{97CEE88D-EC0C-5242-9A8E-48D960181420}"/>
              </a:ext>
            </a:extLst>
          </p:cNvPr>
          <p:cNvCxnSpPr>
            <a:cxnSpLocks/>
          </p:cNvCxnSpPr>
          <p:nvPr/>
        </p:nvCxnSpPr>
        <p:spPr>
          <a:xfrm>
            <a:off x="5027104" y="4547055"/>
            <a:ext cx="0" cy="157420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TextBox 12">
            <a:extLst>
              <a:ext uri="{FF2B5EF4-FFF2-40B4-BE49-F238E27FC236}">
                <a16:creationId xmlns:a16="http://schemas.microsoft.com/office/drawing/2014/main" id="{69F344FE-85FD-ED49-A18F-010BA0CCA598}"/>
              </a:ext>
            </a:extLst>
          </p:cNvPr>
          <p:cNvSpPr txBox="1"/>
          <p:nvPr/>
        </p:nvSpPr>
        <p:spPr>
          <a:xfrm>
            <a:off x="3129000" y="5721146"/>
            <a:ext cx="1415772" cy="400110"/>
          </a:xfrm>
          <a:prstGeom prst="rect">
            <a:avLst/>
          </a:prstGeom>
          <a:noFill/>
        </p:spPr>
        <p:txBody>
          <a:bodyPr wrap="none" rtlCol="0">
            <a:spAutoFit/>
          </a:bodyPr>
          <a:lstStyle/>
          <a:p>
            <a:pPr algn="ctr"/>
            <a:r>
              <a:rPr lang="ja-JP" altLang="en-US" sz="2000" b="1" dirty="0"/>
              <a:t>メインメモリ</a:t>
            </a:r>
          </a:p>
        </p:txBody>
      </p:sp>
      <p:sp>
        <p:nvSpPr>
          <p:cNvPr id="12" name="TextBox 9">
            <a:extLst>
              <a:ext uri="{FF2B5EF4-FFF2-40B4-BE49-F238E27FC236}">
                <a16:creationId xmlns:a16="http://schemas.microsoft.com/office/drawing/2014/main" id="{1504E710-A918-FF4D-B7E0-5E08B9890FB6}"/>
              </a:ext>
            </a:extLst>
          </p:cNvPr>
          <p:cNvSpPr txBox="1"/>
          <p:nvPr/>
        </p:nvSpPr>
        <p:spPr>
          <a:xfrm>
            <a:off x="1195144" y="5778474"/>
            <a:ext cx="751111" cy="400110"/>
          </a:xfrm>
          <a:prstGeom prst="rect">
            <a:avLst/>
          </a:prstGeom>
          <a:noFill/>
        </p:spPr>
        <p:txBody>
          <a:bodyPr wrap="square" rtlCol="0">
            <a:spAutoFit/>
          </a:bodyPr>
          <a:lstStyle/>
          <a:p>
            <a:pPr algn="ctr"/>
            <a:r>
              <a:rPr lang="en-US" altLang="ja-JP" sz="2000" b="1" dirty="0">
                <a:latin typeface="+mn-ea"/>
              </a:rPr>
              <a:t>CPU</a:t>
            </a:r>
            <a:endParaRPr lang="ja-JP" altLang="en-US" sz="2000" b="1" dirty="0">
              <a:latin typeface="+mn-ea"/>
            </a:endParaRPr>
          </a:p>
        </p:txBody>
      </p:sp>
      <p:sp>
        <p:nvSpPr>
          <p:cNvPr id="13" name="TextBox 12">
            <a:extLst>
              <a:ext uri="{FF2B5EF4-FFF2-40B4-BE49-F238E27FC236}">
                <a16:creationId xmlns:a16="http://schemas.microsoft.com/office/drawing/2014/main" id="{05DF3EDC-5AB2-0C49-A8E3-0175112911DA}"/>
              </a:ext>
            </a:extLst>
          </p:cNvPr>
          <p:cNvSpPr txBox="1"/>
          <p:nvPr/>
        </p:nvSpPr>
        <p:spPr>
          <a:xfrm>
            <a:off x="6474993" y="5757487"/>
            <a:ext cx="707246" cy="400110"/>
          </a:xfrm>
          <a:prstGeom prst="rect">
            <a:avLst/>
          </a:prstGeom>
          <a:noFill/>
        </p:spPr>
        <p:txBody>
          <a:bodyPr wrap="none" rtlCol="0">
            <a:spAutoFit/>
          </a:bodyPr>
          <a:lstStyle/>
          <a:p>
            <a:pPr algn="ctr"/>
            <a:r>
              <a:rPr lang="en-US" altLang="ja-JP" sz="2000" b="1" dirty="0"/>
              <a:t>GPU</a:t>
            </a:r>
            <a:endParaRPr lang="ja-JP" altLang="en-US" sz="2000" b="1" dirty="0"/>
          </a:p>
        </p:txBody>
      </p:sp>
    </p:spTree>
    <p:extLst>
      <p:ext uri="{BB962C8B-B14F-4D97-AF65-F5344CB8AC3E}">
        <p14:creationId xmlns:p14="http://schemas.microsoft.com/office/powerpoint/2010/main" val="48271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E2F2D-3817-4860-B329-3E0B0B8473B2}"/>
              </a:ext>
            </a:extLst>
          </p:cNvPr>
          <p:cNvSpPr>
            <a:spLocks noGrp="1"/>
          </p:cNvSpPr>
          <p:nvPr>
            <p:ph type="title"/>
          </p:nvPr>
        </p:nvSpPr>
        <p:spPr/>
        <p:txBody>
          <a:bodyPr/>
          <a:lstStyle/>
          <a:p>
            <a:r>
              <a:rPr lang="en-US" altLang="ja-JP" dirty="0">
                <a:latin typeface="+mn-ea"/>
              </a:rPr>
              <a:t>GPUS</a:t>
            </a:r>
            <a:r>
              <a:rPr lang="en-US" altLang="ja-JP" cap="none" dirty="0">
                <a:latin typeface="+mn-ea"/>
              </a:rPr>
              <a:t>entinel</a:t>
            </a:r>
            <a:r>
              <a:rPr lang="ja-JP" altLang="en-US" cap="none">
                <a:latin typeface="+mn-ea"/>
              </a:rPr>
              <a:t>による</a:t>
            </a:r>
            <a:r>
              <a:rPr lang="ja-JP" altLang="en-US">
                <a:latin typeface="+mn-ea"/>
              </a:rPr>
              <a:t>障害検知</a:t>
            </a:r>
            <a:endParaRPr kumimoji="1" lang="ja-JP" altLang="en-US" sz="3200" dirty="0"/>
          </a:p>
        </p:txBody>
      </p:sp>
      <p:sp>
        <p:nvSpPr>
          <p:cNvPr id="3" name="コンテンツ プレースホルダー 2">
            <a:extLst>
              <a:ext uri="{FF2B5EF4-FFF2-40B4-BE49-F238E27FC236}">
                <a16:creationId xmlns:a16="http://schemas.microsoft.com/office/drawing/2014/main" id="{10ECCB78-F25E-46D7-A27C-B4EE3E8BA9FB}"/>
              </a:ext>
            </a:extLst>
          </p:cNvPr>
          <p:cNvSpPr>
            <a:spLocks noGrp="1"/>
          </p:cNvSpPr>
          <p:nvPr>
            <p:ph idx="1"/>
          </p:nvPr>
        </p:nvSpPr>
        <p:spPr/>
        <p:txBody>
          <a:bodyPr/>
          <a:lstStyle/>
          <a:p>
            <a:r>
              <a:rPr lang="en-US" altLang="ja-JP" dirty="0"/>
              <a:t>GPU</a:t>
            </a:r>
            <a:r>
              <a:rPr lang="ja-JP" altLang="en-US"/>
              <a:t>上で</a:t>
            </a:r>
            <a:r>
              <a:rPr lang="en-US" altLang="ja-JP" dirty="0"/>
              <a:t>OS</a:t>
            </a:r>
            <a:r>
              <a:rPr lang="ja-JP" altLang="en-US"/>
              <a:t>監視システムを実行し，障害を検知</a:t>
            </a:r>
            <a:endParaRPr lang="en-US" altLang="ja-JP" dirty="0"/>
          </a:p>
          <a:p>
            <a:pPr lvl="1"/>
            <a:r>
              <a:rPr lang="en-US" altLang="ja-JP" dirty="0"/>
              <a:t>OS</a:t>
            </a:r>
            <a:r>
              <a:rPr lang="ja-JP" altLang="en-US"/>
              <a:t>監視システムが</a:t>
            </a:r>
            <a:r>
              <a:rPr lang="en-US" altLang="ja-JP" dirty="0"/>
              <a:t>GPU</a:t>
            </a:r>
            <a:r>
              <a:rPr lang="ja-JP" altLang="en-US"/>
              <a:t>を占有して自律的に動作</a:t>
            </a:r>
            <a:endParaRPr lang="en-US" altLang="ja-JP" dirty="0"/>
          </a:p>
          <a:p>
            <a:pPr lvl="1"/>
            <a:r>
              <a:rPr lang="en-US" altLang="ja-JP" dirty="0"/>
              <a:t>GPU</a:t>
            </a:r>
            <a:r>
              <a:rPr lang="ja-JP" altLang="en-US"/>
              <a:t>からメインメモリにアクセス</a:t>
            </a:r>
            <a:endParaRPr lang="en-US" altLang="ja-JP" dirty="0"/>
          </a:p>
          <a:p>
            <a:pPr lvl="1"/>
            <a:r>
              <a:rPr lang="ja-JP" altLang="en-US"/>
              <a:t>メインメモリ上の</a:t>
            </a:r>
            <a:r>
              <a:rPr lang="en-US" altLang="ja-JP" dirty="0"/>
              <a:t>OS</a:t>
            </a:r>
            <a:r>
              <a:rPr lang="ja-JP" altLang="en-US"/>
              <a:t>データを解析することで検知</a:t>
            </a:r>
            <a:endParaRPr lang="en-US" altLang="ja-JP" dirty="0"/>
          </a:p>
          <a:p>
            <a:pPr lvl="2"/>
            <a:r>
              <a:rPr lang="ja-JP" altLang="en-US"/>
              <a:t>例：</a:t>
            </a:r>
            <a:r>
              <a:rPr lang="en-US" altLang="ja-JP" dirty="0"/>
              <a:t>CPU</a:t>
            </a:r>
            <a:r>
              <a:rPr lang="ja-JP" altLang="en-US"/>
              <a:t>高負荷、メモリ不足</a:t>
            </a:r>
            <a:endParaRPr lang="en-US" altLang="ja-JP" dirty="0"/>
          </a:p>
        </p:txBody>
      </p:sp>
      <p:sp>
        <p:nvSpPr>
          <p:cNvPr id="4" name="スライド番号プレースホルダー 3">
            <a:extLst>
              <a:ext uri="{FF2B5EF4-FFF2-40B4-BE49-F238E27FC236}">
                <a16:creationId xmlns:a16="http://schemas.microsoft.com/office/drawing/2014/main" id="{4A1B2B94-549E-4B9D-8B19-AE2E8B03A6DF}"/>
              </a:ext>
            </a:extLst>
          </p:cNvPr>
          <p:cNvSpPr>
            <a:spLocks noGrp="1"/>
          </p:cNvSpPr>
          <p:nvPr>
            <p:ph type="sldNum" sz="quarter" idx="12"/>
          </p:nvPr>
        </p:nvSpPr>
        <p:spPr/>
        <p:txBody>
          <a:bodyPr/>
          <a:lstStyle/>
          <a:p>
            <a:fld id="{DB15B789-B4AB-4945-84F3-7B2ECC227000}" type="slidenum">
              <a:rPr kumimoji="1" lang="ja-JP" altLang="en-US" smtClean="0"/>
              <a:t>4</a:t>
            </a:fld>
            <a:endParaRPr kumimoji="1" lang="ja-JP" altLang="en-US"/>
          </a:p>
        </p:txBody>
      </p:sp>
      <p:sp>
        <p:nvSpPr>
          <p:cNvPr id="19" name="四角形: 角を丸くする 4">
            <a:extLst>
              <a:ext uri="{FF2B5EF4-FFF2-40B4-BE49-F238E27FC236}">
                <a16:creationId xmlns:a16="http://schemas.microsoft.com/office/drawing/2014/main" id="{8DD747F2-34BE-D444-AFDD-6528D9E4FE02}"/>
              </a:ext>
            </a:extLst>
          </p:cNvPr>
          <p:cNvSpPr/>
          <p:nvPr/>
        </p:nvSpPr>
        <p:spPr>
          <a:xfrm>
            <a:off x="1551544" y="4014063"/>
            <a:ext cx="6040912" cy="2700633"/>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t>監視対象ホスト</a:t>
            </a:r>
          </a:p>
        </p:txBody>
      </p:sp>
      <p:grpSp>
        <p:nvGrpSpPr>
          <p:cNvPr id="20" name="グループ化 16">
            <a:extLst>
              <a:ext uri="{FF2B5EF4-FFF2-40B4-BE49-F238E27FC236}">
                <a16:creationId xmlns:a16="http://schemas.microsoft.com/office/drawing/2014/main" id="{2030C5DB-1B5E-AB42-B062-2B9EA8AD73F2}"/>
              </a:ext>
            </a:extLst>
          </p:cNvPr>
          <p:cNvGrpSpPr/>
          <p:nvPr/>
        </p:nvGrpSpPr>
        <p:grpSpPr>
          <a:xfrm>
            <a:off x="5128605" y="4480160"/>
            <a:ext cx="2160000" cy="1365811"/>
            <a:chOff x="4899960" y="4573222"/>
            <a:chExt cx="2160000" cy="1365811"/>
          </a:xfrm>
        </p:grpSpPr>
        <p:sp>
          <p:nvSpPr>
            <p:cNvPr id="21" name="四角形: 角を丸くする 5">
              <a:extLst>
                <a:ext uri="{FF2B5EF4-FFF2-40B4-BE49-F238E27FC236}">
                  <a16:creationId xmlns:a16="http://schemas.microsoft.com/office/drawing/2014/main" id="{5AE73FBC-D3C5-2948-B2B5-B0D22EE2D98E}"/>
                </a:ext>
              </a:extLst>
            </p:cNvPr>
            <p:cNvSpPr/>
            <p:nvPr/>
          </p:nvSpPr>
          <p:spPr>
            <a:xfrm>
              <a:off x="4899960" y="4573222"/>
              <a:ext cx="2160000" cy="1365811"/>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22" name="四角形: 角を丸くする 6">
              <a:extLst>
                <a:ext uri="{FF2B5EF4-FFF2-40B4-BE49-F238E27FC236}">
                  <a16:creationId xmlns:a16="http://schemas.microsoft.com/office/drawing/2014/main" id="{3D4947DB-B1CE-4F4E-A368-A927F1AA8F25}"/>
                </a:ext>
              </a:extLst>
            </p:cNvPr>
            <p:cNvSpPr/>
            <p:nvPr/>
          </p:nvSpPr>
          <p:spPr>
            <a:xfrm>
              <a:off x="5056323" y="5042368"/>
              <a:ext cx="1836000" cy="65787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OS</a:t>
              </a:r>
              <a:r>
                <a:rPr kumimoji="1" lang="ja-JP" altLang="en-US" sz="2000">
                  <a:latin typeface="+mn-ea"/>
                </a:rPr>
                <a:t>監視</a:t>
              </a:r>
              <a:endParaRPr kumimoji="1" lang="en-US" altLang="ja-JP" sz="2000" dirty="0">
                <a:latin typeface="+mn-ea"/>
              </a:endParaRPr>
            </a:p>
            <a:p>
              <a:pPr algn="ctr"/>
              <a:r>
                <a:rPr kumimoji="1" lang="ja-JP" altLang="en-US" sz="2000">
                  <a:latin typeface="+mn-ea"/>
                </a:rPr>
                <a:t>システム</a:t>
              </a:r>
              <a:endParaRPr kumimoji="1" lang="en-US" altLang="ja-JP" sz="2000" dirty="0">
                <a:latin typeface="+mn-ea"/>
              </a:endParaRPr>
            </a:p>
          </p:txBody>
        </p:sp>
      </p:grpSp>
      <p:grpSp>
        <p:nvGrpSpPr>
          <p:cNvPr id="24" name="グループ化 17">
            <a:extLst>
              <a:ext uri="{FF2B5EF4-FFF2-40B4-BE49-F238E27FC236}">
                <a16:creationId xmlns:a16="http://schemas.microsoft.com/office/drawing/2014/main" id="{935FD989-7B48-F341-AAA6-224F16BAE3F3}"/>
              </a:ext>
            </a:extLst>
          </p:cNvPr>
          <p:cNvGrpSpPr/>
          <p:nvPr/>
        </p:nvGrpSpPr>
        <p:grpSpPr>
          <a:xfrm>
            <a:off x="1855395" y="4480160"/>
            <a:ext cx="2160000" cy="1980000"/>
            <a:chOff x="1735384" y="4480160"/>
            <a:chExt cx="2160000" cy="1980000"/>
          </a:xfrm>
        </p:grpSpPr>
        <p:grpSp>
          <p:nvGrpSpPr>
            <p:cNvPr id="25" name="グループ化 14">
              <a:extLst>
                <a:ext uri="{FF2B5EF4-FFF2-40B4-BE49-F238E27FC236}">
                  <a16:creationId xmlns:a16="http://schemas.microsoft.com/office/drawing/2014/main" id="{8E3CEC02-8767-774A-A86E-FD71823FFC22}"/>
                </a:ext>
              </a:extLst>
            </p:cNvPr>
            <p:cNvGrpSpPr/>
            <p:nvPr/>
          </p:nvGrpSpPr>
          <p:grpSpPr>
            <a:xfrm>
              <a:off x="1735384" y="4480160"/>
              <a:ext cx="2160000" cy="1980000"/>
              <a:chOff x="1735384" y="4480161"/>
              <a:chExt cx="2531024" cy="1971165"/>
            </a:xfrm>
          </p:grpSpPr>
          <p:sp>
            <p:nvSpPr>
              <p:cNvPr id="27" name="四角形: 角を丸くする 8">
                <a:extLst>
                  <a:ext uri="{FF2B5EF4-FFF2-40B4-BE49-F238E27FC236}">
                    <a16:creationId xmlns:a16="http://schemas.microsoft.com/office/drawing/2014/main" id="{82CFABF8-BCF2-A248-8749-A0E7796C49E1}"/>
                  </a:ext>
                </a:extLst>
              </p:cNvPr>
              <p:cNvSpPr/>
              <p:nvPr/>
            </p:nvSpPr>
            <p:spPr>
              <a:xfrm>
                <a:off x="1735384" y="5911326"/>
                <a:ext cx="2520000" cy="54000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28" name="四角形: 角を丸くする 9">
                <a:extLst>
                  <a:ext uri="{FF2B5EF4-FFF2-40B4-BE49-F238E27FC236}">
                    <a16:creationId xmlns:a16="http://schemas.microsoft.com/office/drawing/2014/main" id="{79553358-1FF8-8544-9216-821E84F636C3}"/>
                  </a:ext>
                </a:extLst>
              </p:cNvPr>
              <p:cNvSpPr/>
              <p:nvPr/>
            </p:nvSpPr>
            <p:spPr>
              <a:xfrm>
                <a:off x="1746408" y="4480161"/>
                <a:ext cx="2520000" cy="1332000"/>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solidFill>
                      <a:schemeClr val="bg1"/>
                    </a:solidFill>
                  </a:rPr>
                  <a:t>メインメモリ</a:t>
                </a:r>
              </a:p>
            </p:txBody>
          </p:sp>
        </p:grpSp>
        <p:sp>
          <p:nvSpPr>
            <p:cNvPr id="26" name="四角形: 角を丸くする 10">
              <a:extLst>
                <a:ext uri="{FF2B5EF4-FFF2-40B4-BE49-F238E27FC236}">
                  <a16:creationId xmlns:a16="http://schemas.microsoft.com/office/drawing/2014/main" id="{3ED4A9DB-AD29-4F42-B8DA-239C2789ECE6}"/>
                </a:ext>
              </a:extLst>
            </p:cNvPr>
            <p:cNvSpPr/>
            <p:nvPr/>
          </p:nvSpPr>
          <p:spPr>
            <a:xfrm>
              <a:off x="1902088" y="5042368"/>
              <a:ext cx="1836000" cy="54490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OS</a:t>
              </a:r>
              <a:endParaRPr kumimoji="1" lang="ja-JP" altLang="en-US" sz="2000" dirty="0">
                <a:latin typeface="+mn-ea"/>
              </a:endParaRPr>
            </a:p>
          </p:txBody>
        </p:sp>
      </p:grpSp>
      <p:sp>
        <p:nvSpPr>
          <p:cNvPr id="29" name="矢印: 左 11">
            <a:extLst>
              <a:ext uri="{FF2B5EF4-FFF2-40B4-BE49-F238E27FC236}">
                <a16:creationId xmlns:a16="http://schemas.microsoft.com/office/drawing/2014/main" id="{785DF61F-1E56-9A4B-BDB9-217A8B6263DF}"/>
              </a:ext>
            </a:extLst>
          </p:cNvPr>
          <p:cNvSpPr/>
          <p:nvPr/>
        </p:nvSpPr>
        <p:spPr>
          <a:xfrm flipH="1">
            <a:off x="3858098" y="4647462"/>
            <a:ext cx="1426869" cy="1365811"/>
          </a:xfrm>
          <a:prstGeom prst="left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t>データ</a:t>
            </a:r>
            <a:endParaRPr kumimoji="1" lang="en-US" altLang="ja-JP" sz="2000" dirty="0"/>
          </a:p>
          <a:p>
            <a:pPr algn="ctr"/>
            <a:r>
              <a:rPr kumimoji="1" lang="ja-JP" altLang="en-US" sz="2000"/>
              <a:t>取得</a:t>
            </a:r>
            <a:endParaRPr kumimoji="1" lang="ja-JP" altLang="en-US" sz="2000" dirty="0"/>
          </a:p>
        </p:txBody>
      </p:sp>
      <p:pic>
        <p:nvPicPr>
          <p:cNvPr id="30" name="図 50">
            <a:extLst>
              <a:ext uri="{FF2B5EF4-FFF2-40B4-BE49-F238E27FC236}">
                <a16:creationId xmlns:a16="http://schemas.microsoft.com/office/drawing/2014/main" id="{FA69AEAA-3264-7246-BCB5-FD0E51904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593" y="5278244"/>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603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0F0D-BBF6-B445-8A52-8D252D40DB4B}"/>
              </a:ext>
            </a:extLst>
          </p:cNvPr>
          <p:cNvSpPr>
            <a:spLocks noGrp="1"/>
          </p:cNvSpPr>
          <p:nvPr>
            <p:ph type="title"/>
          </p:nvPr>
        </p:nvSpPr>
        <p:spPr/>
        <p:txBody>
          <a:bodyPr/>
          <a:lstStyle/>
          <a:p>
            <a:r>
              <a:rPr lang="ja-JP" altLang="en-US" dirty="0"/>
              <a:t>障害からの復旧</a:t>
            </a:r>
            <a:endParaRPr lang="en-US" dirty="0"/>
          </a:p>
        </p:txBody>
      </p:sp>
      <p:sp>
        <p:nvSpPr>
          <p:cNvPr id="3" name="Content Placeholder 2">
            <a:extLst>
              <a:ext uri="{FF2B5EF4-FFF2-40B4-BE49-F238E27FC236}">
                <a16:creationId xmlns:a16="http://schemas.microsoft.com/office/drawing/2014/main" id="{21B55CE1-DF6D-8945-AEE0-5745130890EA}"/>
              </a:ext>
            </a:extLst>
          </p:cNvPr>
          <p:cNvSpPr>
            <a:spLocks noGrp="1"/>
          </p:cNvSpPr>
          <p:nvPr>
            <p:ph idx="1"/>
          </p:nvPr>
        </p:nvSpPr>
        <p:spPr/>
        <p:txBody>
          <a:bodyPr/>
          <a:lstStyle/>
          <a:p>
            <a:r>
              <a:rPr lang="en-US" altLang="ja-JP" b="1" dirty="0"/>
              <a:t>GPUSentinel</a:t>
            </a:r>
            <a:r>
              <a:rPr lang="ja-JP" altLang="en-US" b="1"/>
              <a:t>は障害からの復旧に対応していない</a:t>
            </a:r>
            <a:endParaRPr lang="en-US" altLang="ja-JP" b="1" dirty="0"/>
          </a:p>
          <a:p>
            <a:pPr lvl="1"/>
            <a:r>
              <a:rPr lang="ja-JP" altLang="en-US"/>
              <a:t>リモートログインして復旧作業を行う必要</a:t>
            </a:r>
            <a:endParaRPr lang="en-US" altLang="ja-JP" dirty="0"/>
          </a:p>
          <a:p>
            <a:pPr lvl="1"/>
            <a:r>
              <a:rPr lang="ja-JP" altLang="en-US"/>
              <a:t>システムが応答しなければリセットするしかない</a:t>
            </a:r>
            <a:endParaRPr lang="en-US" altLang="ja-JP" dirty="0"/>
          </a:p>
          <a:p>
            <a:pPr lvl="2"/>
            <a:r>
              <a:rPr lang="ja-JP" altLang="en-US"/>
              <a:t>例：リモート電源管理装置を用いたリセット</a:t>
            </a:r>
            <a:endParaRPr lang="en-US" altLang="ja-JP" dirty="0"/>
          </a:p>
          <a:p>
            <a:r>
              <a:rPr lang="ja-JP" altLang="en-US" b="1"/>
              <a:t>システムをリセットするとデータが失われる</a:t>
            </a:r>
            <a:r>
              <a:rPr lang="ja-JP" altLang="en-US"/>
              <a:t>恐れがあるため、できるだけ避けたい</a:t>
            </a:r>
            <a:endParaRPr lang="en-US" altLang="ja-JP" b="1" dirty="0"/>
          </a:p>
        </p:txBody>
      </p:sp>
      <p:sp>
        <p:nvSpPr>
          <p:cNvPr id="4" name="Slide Number Placeholder 3">
            <a:extLst>
              <a:ext uri="{FF2B5EF4-FFF2-40B4-BE49-F238E27FC236}">
                <a16:creationId xmlns:a16="http://schemas.microsoft.com/office/drawing/2014/main" id="{DDABE537-29A1-414B-A6D3-6886B5ECF778}"/>
              </a:ext>
            </a:extLst>
          </p:cNvPr>
          <p:cNvSpPr>
            <a:spLocks noGrp="1"/>
          </p:cNvSpPr>
          <p:nvPr>
            <p:ph type="sldNum" sz="quarter" idx="12"/>
          </p:nvPr>
        </p:nvSpPr>
        <p:spPr/>
        <p:txBody>
          <a:bodyPr/>
          <a:lstStyle/>
          <a:p>
            <a:fld id="{DB15B789-B4AB-4945-84F3-7B2ECC227000}" type="slidenum">
              <a:rPr kumimoji="1" lang="ja-JP" altLang="en-US" smtClean="0"/>
              <a:t>5</a:t>
            </a:fld>
            <a:endParaRPr kumimoji="1" lang="ja-JP" altLang="en-US"/>
          </a:p>
        </p:txBody>
      </p:sp>
      <p:pic>
        <p:nvPicPr>
          <p:cNvPr id="10" name="図 9">
            <a:extLst>
              <a:ext uri="{FF2B5EF4-FFF2-40B4-BE49-F238E27FC236}">
                <a16:creationId xmlns:a16="http://schemas.microsoft.com/office/drawing/2014/main" id="{FE42F78F-9175-A74D-8C50-32B56E846EFE}"/>
              </a:ext>
            </a:extLst>
          </p:cNvPr>
          <p:cNvPicPr>
            <a:picLocks noChangeAspect="1"/>
          </p:cNvPicPr>
          <p:nvPr/>
        </p:nvPicPr>
        <p:blipFill rotWithShape="1">
          <a:blip r:embed="rId4">
            <a:alphaModFix/>
          </a:blip>
          <a:srcRect t="53128" r="60000"/>
          <a:stretch/>
        </p:blipFill>
        <p:spPr>
          <a:xfrm>
            <a:off x="7367286" y="4187699"/>
            <a:ext cx="1545924" cy="1018986"/>
          </a:xfrm>
          <a:prstGeom prst="wedgeRoundRectCallout">
            <a:avLst>
              <a:gd name="adj1" fmla="val -46026"/>
              <a:gd name="adj2" fmla="val 70809"/>
              <a:gd name="adj3" fmla="val 16667"/>
            </a:avLst>
          </a:prstGeom>
          <a:ln w="76200">
            <a:solidFill>
              <a:schemeClr val="tx1">
                <a:lumMod val="50000"/>
                <a:lumOff val="50000"/>
              </a:schemeClr>
            </a:solidFill>
          </a:ln>
        </p:spPr>
      </p:pic>
      <p:pic>
        <p:nvPicPr>
          <p:cNvPr id="11" name="図 50">
            <a:extLst>
              <a:ext uri="{FF2B5EF4-FFF2-40B4-BE49-F238E27FC236}">
                <a16:creationId xmlns:a16="http://schemas.microsoft.com/office/drawing/2014/main" id="{D187B32D-C78A-2346-A57E-A176729F7A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9602" y="5329374"/>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直線矢印コネクタ 13">
            <a:extLst>
              <a:ext uri="{FF2B5EF4-FFF2-40B4-BE49-F238E27FC236}">
                <a16:creationId xmlns:a16="http://schemas.microsoft.com/office/drawing/2014/main" id="{DFB563F3-DCB5-854E-9044-93BF9B3D0BF3}"/>
              </a:ext>
            </a:extLst>
          </p:cNvPr>
          <p:cNvCxnSpPr>
            <a:cxnSpLocks/>
          </p:cNvCxnSpPr>
          <p:nvPr/>
        </p:nvCxnSpPr>
        <p:spPr>
          <a:xfrm>
            <a:off x="2473735" y="6198261"/>
            <a:ext cx="3855867" cy="309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E4F62E-A6B4-9945-A017-301BC16757A2}"/>
              </a:ext>
            </a:extLst>
          </p:cNvPr>
          <p:cNvSpPr txBox="1"/>
          <p:nvPr/>
        </p:nvSpPr>
        <p:spPr>
          <a:xfrm>
            <a:off x="3447275" y="5838345"/>
            <a:ext cx="1948356" cy="400110"/>
          </a:xfrm>
          <a:prstGeom prst="rect">
            <a:avLst/>
          </a:prstGeom>
          <a:noFill/>
        </p:spPr>
        <p:txBody>
          <a:bodyPr wrap="square" rtlCol="0">
            <a:spAutoFit/>
          </a:bodyPr>
          <a:lstStyle/>
          <a:p>
            <a:r>
              <a:rPr kumimoji="1" lang="ja-JP" altLang="en-US" sz="2000"/>
              <a:t>リモートログイン</a:t>
            </a:r>
          </a:p>
        </p:txBody>
      </p:sp>
      <p:sp>
        <p:nvSpPr>
          <p:cNvPr id="16" name="乗算記号 15">
            <a:extLst>
              <a:ext uri="{FF2B5EF4-FFF2-40B4-BE49-F238E27FC236}">
                <a16:creationId xmlns:a16="http://schemas.microsoft.com/office/drawing/2014/main" id="{11613BB5-2A29-574C-8D9D-7624E6BAFCAF}"/>
              </a:ext>
            </a:extLst>
          </p:cNvPr>
          <p:cNvSpPr/>
          <p:nvPr/>
        </p:nvSpPr>
        <p:spPr>
          <a:xfrm>
            <a:off x="3348924" y="5386502"/>
            <a:ext cx="1803911" cy="1621541"/>
          </a:xfrm>
          <a:prstGeom prst="mathMultiply">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17" name="テキスト ボックス 16">
            <a:extLst>
              <a:ext uri="{FF2B5EF4-FFF2-40B4-BE49-F238E27FC236}">
                <a16:creationId xmlns:a16="http://schemas.microsoft.com/office/drawing/2014/main" id="{041C7794-73AD-8E4D-A31F-CE850D49F610}"/>
              </a:ext>
            </a:extLst>
          </p:cNvPr>
          <p:cNvSpPr txBox="1"/>
          <p:nvPr/>
        </p:nvSpPr>
        <p:spPr>
          <a:xfrm>
            <a:off x="2703411" y="5031466"/>
            <a:ext cx="2754222" cy="400110"/>
          </a:xfrm>
          <a:prstGeom prst="rect">
            <a:avLst/>
          </a:prstGeom>
          <a:noFill/>
          <a:ln w="38100">
            <a:noFill/>
          </a:ln>
        </p:spPr>
        <p:txBody>
          <a:bodyPr wrap="square" rtlCol="0">
            <a:spAutoFit/>
          </a:bodyPr>
          <a:lstStyle/>
          <a:p>
            <a:pPr algn="ctr"/>
            <a:r>
              <a:rPr lang="ja-JP" altLang="en-US" sz="2000"/>
              <a:t>リモート電源管理装置</a:t>
            </a:r>
            <a:endParaRPr kumimoji="1" lang="ja-JP" altLang="en-US" sz="2000"/>
          </a:p>
        </p:txBody>
      </p:sp>
      <p:cxnSp>
        <p:nvCxnSpPr>
          <p:cNvPr id="23" name="直線矢印コネクタ 22">
            <a:extLst>
              <a:ext uri="{FF2B5EF4-FFF2-40B4-BE49-F238E27FC236}">
                <a16:creationId xmlns:a16="http://schemas.microsoft.com/office/drawing/2014/main" id="{B97C6AE6-812C-854D-896D-6E13C61C80A8}"/>
              </a:ext>
            </a:extLst>
          </p:cNvPr>
          <p:cNvCxnSpPr>
            <a:cxnSpLocks/>
          </p:cNvCxnSpPr>
          <p:nvPr/>
        </p:nvCxnSpPr>
        <p:spPr>
          <a:xfrm>
            <a:off x="5083175" y="4710740"/>
            <a:ext cx="1179521" cy="7748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8934F67D-7E84-D846-B74D-7720AD7EB33A}"/>
              </a:ext>
            </a:extLst>
          </p:cNvPr>
          <p:cNvSpPr txBox="1"/>
          <p:nvPr/>
        </p:nvSpPr>
        <p:spPr>
          <a:xfrm>
            <a:off x="5632047" y="4704801"/>
            <a:ext cx="980147" cy="400110"/>
          </a:xfrm>
          <a:prstGeom prst="rect">
            <a:avLst/>
          </a:prstGeom>
          <a:noFill/>
        </p:spPr>
        <p:txBody>
          <a:bodyPr wrap="square" rtlCol="0">
            <a:spAutoFit/>
          </a:bodyPr>
          <a:lstStyle/>
          <a:p>
            <a:r>
              <a:rPr kumimoji="1" lang="ja-JP" altLang="en-US" sz="2000"/>
              <a:t>リセット</a:t>
            </a:r>
          </a:p>
        </p:txBody>
      </p:sp>
      <p:pic>
        <p:nvPicPr>
          <p:cNvPr id="28" name="図 27">
            <a:extLst>
              <a:ext uri="{FF2B5EF4-FFF2-40B4-BE49-F238E27FC236}">
                <a16:creationId xmlns:a16="http://schemas.microsoft.com/office/drawing/2014/main" id="{65CD4EAA-A52B-1646-A184-EB916F0D83B1}"/>
              </a:ext>
            </a:extLst>
          </p:cNvPr>
          <p:cNvPicPr>
            <a:picLocks noChangeAspect="1"/>
          </p:cNvPicPr>
          <p:nvPr/>
        </p:nvPicPr>
        <p:blipFill rotWithShape="1">
          <a:blip r:embed="rId4">
            <a:alphaModFix amt="5000"/>
          </a:blip>
          <a:srcRect t="53128" r="60000"/>
          <a:stretch/>
        </p:blipFill>
        <p:spPr>
          <a:xfrm>
            <a:off x="7391535" y="4165706"/>
            <a:ext cx="1545924" cy="1018986"/>
          </a:xfrm>
          <a:prstGeom prst="wedgeRoundRectCallout">
            <a:avLst>
              <a:gd name="adj1" fmla="val -46026"/>
              <a:gd name="adj2" fmla="val 70809"/>
              <a:gd name="adj3" fmla="val 16667"/>
            </a:avLst>
          </a:prstGeom>
          <a:ln w="76200">
            <a:solidFill>
              <a:schemeClr val="tx1">
                <a:lumMod val="50000"/>
                <a:lumOff val="50000"/>
              </a:schemeClr>
            </a:solidFill>
          </a:ln>
        </p:spPr>
      </p:pic>
      <p:sp>
        <p:nvSpPr>
          <p:cNvPr id="5" name="爆発 1 4">
            <a:extLst>
              <a:ext uri="{FF2B5EF4-FFF2-40B4-BE49-F238E27FC236}">
                <a16:creationId xmlns:a16="http://schemas.microsoft.com/office/drawing/2014/main" id="{4FA449D1-941E-4B4E-AD6F-2EE0738A960A}"/>
              </a:ext>
            </a:extLst>
          </p:cNvPr>
          <p:cNvSpPr/>
          <p:nvPr/>
        </p:nvSpPr>
        <p:spPr>
          <a:xfrm>
            <a:off x="7855178" y="3896588"/>
            <a:ext cx="1258907" cy="845403"/>
          </a:xfrm>
          <a:prstGeom prst="irregularSeal1">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n w="0">
                  <a:solidFill>
                    <a:srgbClr val="FFFF00"/>
                  </a:solidFill>
                </a:ln>
                <a:solidFill>
                  <a:srgbClr val="FFFF00"/>
                </a:solidFill>
                <a:effectLst>
                  <a:outerShdw blurRad="38100" dist="19050" dir="2700000" algn="tl" rotWithShape="0">
                    <a:schemeClr val="dk1">
                      <a:alpha val="40000"/>
                    </a:schemeClr>
                  </a:outerShdw>
                </a:effectLst>
              </a:rPr>
              <a:t>障害</a:t>
            </a:r>
          </a:p>
        </p:txBody>
      </p:sp>
      <p:pic>
        <p:nvPicPr>
          <p:cNvPr id="6" name="図 5">
            <a:extLst>
              <a:ext uri="{FF2B5EF4-FFF2-40B4-BE49-F238E27FC236}">
                <a16:creationId xmlns:a16="http://schemas.microsoft.com/office/drawing/2014/main" id="{34E520F2-8614-8447-9870-75E2F4D34655}"/>
              </a:ext>
            </a:extLst>
          </p:cNvPr>
          <p:cNvPicPr>
            <a:picLocks noChangeAspect="1"/>
          </p:cNvPicPr>
          <p:nvPr/>
        </p:nvPicPr>
        <p:blipFill>
          <a:blip r:embed="rId6"/>
          <a:stretch>
            <a:fillRect/>
          </a:stretch>
        </p:blipFill>
        <p:spPr>
          <a:xfrm>
            <a:off x="744162" y="5116498"/>
            <a:ext cx="1729573" cy="1729573"/>
          </a:xfrm>
          <a:prstGeom prst="rect">
            <a:avLst/>
          </a:prstGeom>
        </p:spPr>
      </p:pic>
      <p:cxnSp>
        <p:nvCxnSpPr>
          <p:cNvPr id="31" name="直線矢印コネクタ 30">
            <a:extLst>
              <a:ext uri="{FF2B5EF4-FFF2-40B4-BE49-F238E27FC236}">
                <a16:creationId xmlns:a16="http://schemas.microsoft.com/office/drawing/2014/main" id="{C4673DB2-B7CF-B04F-A41E-BE0ABD58AB14}"/>
              </a:ext>
            </a:extLst>
          </p:cNvPr>
          <p:cNvCxnSpPr>
            <a:cxnSpLocks/>
          </p:cNvCxnSpPr>
          <p:nvPr/>
        </p:nvCxnSpPr>
        <p:spPr>
          <a:xfrm flipV="1">
            <a:off x="2022438" y="4696338"/>
            <a:ext cx="1069888" cy="64853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aphicFrame>
        <p:nvGraphicFramePr>
          <p:cNvPr id="18" name="Object 37">
            <a:extLst>
              <a:ext uri="{FF2B5EF4-FFF2-40B4-BE49-F238E27FC236}">
                <a16:creationId xmlns:a16="http://schemas.microsoft.com/office/drawing/2014/main" id="{680E765B-D0CE-4E4A-B047-D57C246F2A46}"/>
              </a:ext>
            </a:extLst>
          </p:cNvPr>
          <p:cNvGraphicFramePr>
            <a:graphicFrameLocks noChangeAspect="1"/>
          </p:cNvGraphicFramePr>
          <p:nvPr>
            <p:extLst>
              <p:ext uri="{D42A27DB-BD31-4B8C-83A1-F6EECF244321}">
                <p14:modId xmlns:p14="http://schemas.microsoft.com/office/powerpoint/2010/main" val="770259723"/>
              </p:ext>
            </p:extLst>
          </p:nvPr>
        </p:nvGraphicFramePr>
        <p:xfrm>
          <a:off x="3328958" y="4186824"/>
          <a:ext cx="1548013" cy="1010762"/>
        </p:xfrm>
        <a:graphic>
          <a:graphicData uri="http://schemas.openxmlformats.org/presentationml/2006/ole">
            <mc:AlternateContent xmlns:mc="http://schemas.openxmlformats.org/markup-compatibility/2006">
              <mc:Choice xmlns:v="urn:schemas-microsoft-com:vml" Requires="v">
                <p:oleObj spid="_x0000_s1062" name="Visio" r:id="rId7" imgW="482600" imgH="419100" progId="Visio.Drawing.11">
                  <p:embed/>
                </p:oleObj>
              </mc:Choice>
              <mc:Fallback>
                <p:oleObj name="Visio" r:id="rId7" imgW="482600" imgH="419100" progId="Visio.Drawing.11">
                  <p:embed/>
                  <p:pic>
                    <p:nvPicPr>
                      <p:cNvPr id="1056" name="Object 37">
                        <a:extLst>
                          <a:ext uri="{FF2B5EF4-FFF2-40B4-BE49-F238E27FC236}">
                            <a16:creationId xmlns:a16="http://schemas.microsoft.com/office/drawing/2014/main" id="{5272A622-ABED-8C4A-AD9B-BC04DDB5DE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8958" y="4186824"/>
                        <a:ext cx="1548013" cy="10107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797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xit" presetSubtype="0" fill="hold" grpId="0" nodeType="with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P spid="24" grpId="0"/>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7447F-C66A-4817-941E-D48834BE2A33}"/>
              </a:ext>
            </a:extLst>
          </p:cNvPr>
          <p:cNvSpPr>
            <a:spLocks noGrp="1"/>
          </p:cNvSpPr>
          <p:nvPr>
            <p:ph type="title"/>
          </p:nvPr>
        </p:nvSpPr>
        <p:spPr/>
        <p:txBody>
          <a:bodyPr/>
          <a:lstStyle/>
          <a:p>
            <a:r>
              <a:rPr lang="ja-JP" altLang="en-US">
                <a:latin typeface="+mj-ea"/>
              </a:rPr>
              <a:t>提案：</a:t>
            </a:r>
            <a:r>
              <a:rPr lang="en-US" altLang="ja-JP" dirty="0" err="1">
                <a:latin typeface="+mj-ea"/>
              </a:rPr>
              <a:t>GPU</a:t>
            </a:r>
            <a:r>
              <a:rPr lang="en-US" altLang="ja-JP" cap="none" dirty="0" err="1">
                <a:latin typeface="+mj-ea"/>
              </a:rPr>
              <a:t>fas</a:t>
            </a:r>
            <a:endParaRPr kumimoji="1" lang="ja-JP" altLang="en-US" dirty="0">
              <a:latin typeface="+mj-ea"/>
            </a:endParaRPr>
          </a:p>
        </p:txBody>
      </p:sp>
      <p:sp>
        <p:nvSpPr>
          <p:cNvPr id="3" name="コンテンツ プレースホルダー 2">
            <a:extLst>
              <a:ext uri="{FF2B5EF4-FFF2-40B4-BE49-F238E27FC236}">
                <a16:creationId xmlns:a16="http://schemas.microsoft.com/office/drawing/2014/main" id="{A34D7EE7-5CBD-463F-8B81-92F5A0CA65CC}"/>
              </a:ext>
            </a:extLst>
          </p:cNvPr>
          <p:cNvSpPr>
            <a:spLocks noGrp="1"/>
          </p:cNvSpPr>
          <p:nvPr>
            <p:ph idx="1"/>
          </p:nvPr>
        </p:nvSpPr>
        <p:spPr/>
        <p:txBody>
          <a:bodyPr/>
          <a:lstStyle/>
          <a:p>
            <a:r>
              <a:rPr kumimoji="1" lang="en-US" altLang="ja-JP" b="1" dirty="0"/>
              <a:t>GPU</a:t>
            </a:r>
            <a:r>
              <a:rPr kumimoji="1" lang="ja-JP" altLang="en-US" b="1" dirty="0"/>
              <a:t>から</a:t>
            </a:r>
            <a:r>
              <a:rPr lang="ja-JP" altLang="en-US" b="1" dirty="0"/>
              <a:t>メインメモリ上の</a:t>
            </a:r>
            <a:r>
              <a:rPr kumimoji="1" lang="en-US" altLang="ja-JP" b="1" dirty="0"/>
              <a:t>OS</a:t>
            </a:r>
            <a:r>
              <a:rPr kumimoji="1" lang="ja-JP" altLang="en-US" b="1" dirty="0"/>
              <a:t>データを書き換えることで，システム障害からの</a:t>
            </a:r>
            <a:r>
              <a:rPr lang="ja-JP" altLang="en-US" b="1" dirty="0"/>
              <a:t>復旧</a:t>
            </a:r>
            <a:r>
              <a:rPr kumimoji="1" lang="ja-JP" altLang="en-US" b="1" dirty="0"/>
              <a:t>を実現</a:t>
            </a:r>
            <a:endParaRPr kumimoji="1" lang="en-US" altLang="ja-JP" b="1" dirty="0"/>
          </a:p>
          <a:p>
            <a:pPr lvl="1"/>
            <a:r>
              <a:rPr lang="ja-JP" altLang="en-US"/>
              <a:t>アプリケーション</a:t>
            </a:r>
            <a:r>
              <a:rPr lang="en-US" altLang="ja-JP" dirty="0"/>
              <a:t>(</a:t>
            </a:r>
            <a:r>
              <a:rPr lang="ja-JP" altLang="en-US"/>
              <a:t>プロセス）を一時停止または終了</a:t>
            </a:r>
            <a:endParaRPr lang="en-US" altLang="ja-JP" dirty="0"/>
          </a:p>
          <a:p>
            <a:pPr lvl="1"/>
            <a:r>
              <a:rPr kumimoji="1" lang="ja-JP" altLang="en-US"/>
              <a:t>プロセスが利用できる</a:t>
            </a:r>
            <a:r>
              <a:rPr kumimoji="1" lang="en-US" altLang="ja-JP" dirty="0"/>
              <a:t>CPU</a:t>
            </a:r>
            <a:r>
              <a:rPr kumimoji="1" lang="ja-JP" altLang="en-US"/>
              <a:t>やメモリを制限</a:t>
            </a:r>
            <a:endParaRPr kumimoji="1" lang="en-US" altLang="ja-JP" dirty="0"/>
          </a:p>
          <a:p>
            <a:pPr lvl="1"/>
            <a:r>
              <a:rPr lang="ja-JP" altLang="en-US" dirty="0"/>
              <a:t>プロセスの</a:t>
            </a:r>
            <a:r>
              <a:rPr lang="ja-JP" altLang="en-US"/>
              <a:t>スケジューリングを変更</a:t>
            </a:r>
            <a:endParaRPr kumimoji="1" lang="en-US" altLang="ja-JP" dirty="0"/>
          </a:p>
        </p:txBody>
      </p:sp>
      <p:sp>
        <p:nvSpPr>
          <p:cNvPr id="4" name="スライド番号プレースホルダー 3">
            <a:extLst>
              <a:ext uri="{FF2B5EF4-FFF2-40B4-BE49-F238E27FC236}">
                <a16:creationId xmlns:a16="http://schemas.microsoft.com/office/drawing/2014/main" id="{EBEF2493-FFFB-4E51-B299-10BCC5198730}"/>
              </a:ext>
            </a:extLst>
          </p:cNvPr>
          <p:cNvSpPr>
            <a:spLocks noGrp="1"/>
          </p:cNvSpPr>
          <p:nvPr>
            <p:ph type="sldNum" sz="quarter" idx="12"/>
          </p:nvPr>
        </p:nvSpPr>
        <p:spPr/>
        <p:txBody>
          <a:bodyPr/>
          <a:lstStyle/>
          <a:p>
            <a:fld id="{DB15B789-B4AB-4945-84F3-7B2ECC227000}" type="slidenum">
              <a:rPr kumimoji="1" lang="ja-JP" altLang="en-US" smtClean="0"/>
              <a:t>6</a:t>
            </a:fld>
            <a:endParaRPr kumimoji="1" lang="ja-JP" altLang="en-US"/>
          </a:p>
        </p:txBody>
      </p:sp>
      <p:sp>
        <p:nvSpPr>
          <p:cNvPr id="52" name="四角形: 角を丸くする 4">
            <a:extLst>
              <a:ext uri="{FF2B5EF4-FFF2-40B4-BE49-F238E27FC236}">
                <a16:creationId xmlns:a16="http://schemas.microsoft.com/office/drawing/2014/main" id="{3434AC07-DE48-124F-B50F-CFD28C06A5B3}"/>
              </a:ext>
            </a:extLst>
          </p:cNvPr>
          <p:cNvSpPr/>
          <p:nvPr/>
        </p:nvSpPr>
        <p:spPr>
          <a:xfrm>
            <a:off x="1551544" y="3779520"/>
            <a:ext cx="6040912" cy="2800351"/>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t>監視対象ホスト</a:t>
            </a:r>
          </a:p>
        </p:txBody>
      </p:sp>
      <p:grpSp>
        <p:nvGrpSpPr>
          <p:cNvPr id="54" name="グループ化 53">
            <a:extLst>
              <a:ext uri="{FF2B5EF4-FFF2-40B4-BE49-F238E27FC236}">
                <a16:creationId xmlns:a16="http://schemas.microsoft.com/office/drawing/2014/main" id="{D5547678-D7F1-874B-BDCF-CDE156A320E5}"/>
              </a:ext>
            </a:extLst>
          </p:cNvPr>
          <p:cNvGrpSpPr/>
          <p:nvPr/>
        </p:nvGrpSpPr>
        <p:grpSpPr>
          <a:xfrm>
            <a:off x="2005381" y="4319453"/>
            <a:ext cx="2164704" cy="2143895"/>
            <a:chOff x="1740088" y="4293580"/>
            <a:chExt cx="2164704" cy="2143895"/>
          </a:xfrm>
        </p:grpSpPr>
        <p:grpSp>
          <p:nvGrpSpPr>
            <p:cNvPr id="57" name="グループ化 56">
              <a:extLst>
                <a:ext uri="{FF2B5EF4-FFF2-40B4-BE49-F238E27FC236}">
                  <a16:creationId xmlns:a16="http://schemas.microsoft.com/office/drawing/2014/main" id="{CFA6290B-E8F7-9149-9674-A6F28BB7A28C}"/>
                </a:ext>
              </a:extLst>
            </p:cNvPr>
            <p:cNvGrpSpPr/>
            <p:nvPr/>
          </p:nvGrpSpPr>
          <p:grpSpPr>
            <a:xfrm>
              <a:off x="1740088" y="4293580"/>
              <a:ext cx="2164704" cy="2143895"/>
              <a:chOff x="1740896" y="4294413"/>
              <a:chExt cx="2536536" cy="2134328"/>
            </a:xfrm>
          </p:grpSpPr>
          <p:sp>
            <p:nvSpPr>
              <p:cNvPr id="59" name="四角形: 角を丸くする 8">
                <a:extLst>
                  <a:ext uri="{FF2B5EF4-FFF2-40B4-BE49-F238E27FC236}">
                    <a16:creationId xmlns:a16="http://schemas.microsoft.com/office/drawing/2014/main" id="{4FFE3A88-B744-4E4C-9575-2CDBC3FAA7AB}"/>
                  </a:ext>
                </a:extLst>
              </p:cNvPr>
              <p:cNvSpPr/>
              <p:nvPr/>
            </p:nvSpPr>
            <p:spPr>
              <a:xfrm>
                <a:off x="1740896" y="6117479"/>
                <a:ext cx="2531024" cy="311262"/>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60" name="四角形: 角を丸くする 9">
                <a:extLst>
                  <a:ext uri="{FF2B5EF4-FFF2-40B4-BE49-F238E27FC236}">
                    <a16:creationId xmlns:a16="http://schemas.microsoft.com/office/drawing/2014/main" id="{B98BA55E-DE8A-F148-AA65-D6CFE5EA5E04}"/>
                  </a:ext>
                </a:extLst>
              </p:cNvPr>
              <p:cNvSpPr/>
              <p:nvPr/>
            </p:nvSpPr>
            <p:spPr>
              <a:xfrm>
                <a:off x="1746408" y="4294413"/>
                <a:ext cx="2531024" cy="1731272"/>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solidFill>
                      <a:schemeClr val="bg1"/>
                    </a:solidFill>
                  </a:rPr>
                  <a:t>メインメモリ</a:t>
                </a:r>
              </a:p>
            </p:txBody>
          </p:sp>
        </p:grpSp>
        <p:sp>
          <p:nvSpPr>
            <p:cNvPr id="58" name="四角形: 角を丸くする 10">
              <a:extLst>
                <a:ext uri="{FF2B5EF4-FFF2-40B4-BE49-F238E27FC236}">
                  <a16:creationId xmlns:a16="http://schemas.microsoft.com/office/drawing/2014/main" id="{5F8A3D36-6673-7840-8626-DE8811F85819}"/>
                </a:ext>
              </a:extLst>
            </p:cNvPr>
            <p:cNvSpPr/>
            <p:nvPr/>
          </p:nvSpPr>
          <p:spPr>
            <a:xfrm>
              <a:off x="1902088" y="5491462"/>
              <a:ext cx="1836000" cy="42706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OS</a:t>
              </a:r>
              <a:endParaRPr kumimoji="1" lang="ja-JP" altLang="en-US" sz="2000" dirty="0">
                <a:latin typeface="+mn-ea"/>
              </a:endParaRPr>
            </a:p>
          </p:txBody>
        </p:sp>
      </p:grpSp>
      <p:pic>
        <p:nvPicPr>
          <p:cNvPr id="56" name="図 50">
            <a:extLst>
              <a:ext uri="{FF2B5EF4-FFF2-40B4-BE49-F238E27FC236}">
                <a16:creationId xmlns:a16="http://schemas.microsoft.com/office/drawing/2014/main" id="{9FE61FC8-492C-944B-B950-4863B6F55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228" y="5348886"/>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四角形: 角を丸くする 3">
            <a:extLst>
              <a:ext uri="{FF2B5EF4-FFF2-40B4-BE49-F238E27FC236}">
                <a16:creationId xmlns:a16="http://schemas.microsoft.com/office/drawing/2014/main" id="{7675A10B-508A-6E41-8E3C-3D418419226B}"/>
              </a:ext>
            </a:extLst>
          </p:cNvPr>
          <p:cNvSpPr/>
          <p:nvPr/>
        </p:nvSpPr>
        <p:spPr>
          <a:xfrm>
            <a:off x="5104925" y="4848935"/>
            <a:ext cx="2281043" cy="1365811"/>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18" name="四角形: 角を丸くする 5">
            <a:extLst>
              <a:ext uri="{FF2B5EF4-FFF2-40B4-BE49-F238E27FC236}">
                <a16:creationId xmlns:a16="http://schemas.microsoft.com/office/drawing/2014/main" id="{F3336DB5-F2E6-DB4A-B933-11D58BFDD3B7}"/>
              </a:ext>
            </a:extLst>
          </p:cNvPr>
          <p:cNvSpPr/>
          <p:nvPr/>
        </p:nvSpPr>
        <p:spPr>
          <a:xfrm>
            <a:off x="5455739" y="5273539"/>
            <a:ext cx="1552508" cy="85708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sp>
        <p:nvSpPr>
          <p:cNvPr id="55" name="矢印: 左 11">
            <a:extLst>
              <a:ext uri="{FF2B5EF4-FFF2-40B4-BE49-F238E27FC236}">
                <a16:creationId xmlns:a16="http://schemas.microsoft.com/office/drawing/2014/main" id="{9261EDC1-04A1-0F41-88A0-B3648182AE56}"/>
              </a:ext>
            </a:extLst>
          </p:cNvPr>
          <p:cNvSpPr/>
          <p:nvPr/>
        </p:nvSpPr>
        <p:spPr>
          <a:xfrm>
            <a:off x="4024482" y="5250286"/>
            <a:ext cx="1431257" cy="900000"/>
          </a:xfrm>
          <a:prstGeom prst="left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dirty="0"/>
              <a:t>書き換え</a:t>
            </a:r>
          </a:p>
        </p:txBody>
      </p:sp>
      <p:sp>
        <p:nvSpPr>
          <p:cNvPr id="16" name="四角形: 角を丸くする 10">
            <a:extLst>
              <a:ext uri="{FF2B5EF4-FFF2-40B4-BE49-F238E27FC236}">
                <a16:creationId xmlns:a16="http://schemas.microsoft.com/office/drawing/2014/main" id="{C153ECC9-791B-8A48-9F85-5026A08C61F5}"/>
              </a:ext>
            </a:extLst>
          </p:cNvPr>
          <p:cNvSpPr/>
          <p:nvPr/>
        </p:nvSpPr>
        <p:spPr>
          <a:xfrm>
            <a:off x="2198772" y="4798484"/>
            <a:ext cx="1836000" cy="584025"/>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ブラウザなど</a:t>
            </a:r>
            <a:endParaRPr kumimoji="1" lang="en-US" altLang="ja-JP" sz="2000" dirty="0">
              <a:latin typeface="+mn-ea"/>
            </a:endParaRPr>
          </a:p>
          <a:p>
            <a:pPr algn="ctr"/>
            <a:r>
              <a:rPr kumimoji="1" lang="en-US" altLang="ja-JP" sz="2000" dirty="0">
                <a:latin typeface="+mn-ea"/>
              </a:rPr>
              <a:t>(</a:t>
            </a:r>
            <a:r>
              <a:rPr kumimoji="1" lang="ja-JP" altLang="en-US" sz="2000">
                <a:latin typeface="+mn-ea"/>
              </a:rPr>
              <a:t>プロセス</a:t>
            </a:r>
            <a:r>
              <a:rPr kumimoji="1" lang="en-US" altLang="ja-JP" sz="2000" dirty="0">
                <a:latin typeface="+mn-ea"/>
              </a:rPr>
              <a:t>)</a:t>
            </a:r>
            <a:endParaRPr kumimoji="1" lang="ja-JP" altLang="en-US" sz="2000" dirty="0">
              <a:latin typeface="+mn-ea"/>
            </a:endParaRPr>
          </a:p>
        </p:txBody>
      </p:sp>
    </p:spTree>
    <p:extLst>
      <p:ext uri="{BB962C8B-B14F-4D97-AF65-F5344CB8AC3E}">
        <p14:creationId xmlns:p14="http://schemas.microsoft.com/office/powerpoint/2010/main" val="42364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D39A-7AEA-F649-8126-04807B63A1B6}"/>
              </a:ext>
            </a:extLst>
          </p:cNvPr>
          <p:cNvSpPr>
            <a:spLocks noGrp="1"/>
          </p:cNvSpPr>
          <p:nvPr>
            <p:ph type="title"/>
          </p:nvPr>
        </p:nvSpPr>
        <p:spPr/>
        <p:txBody>
          <a:bodyPr/>
          <a:lstStyle/>
          <a:p>
            <a:r>
              <a:rPr lang="ja-JP" altLang="en-US"/>
              <a:t>シグナルを用いた回復</a:t>
            </a:r>
            <a:endParaRPr lang="en-US" dirty="0"/>
          </a:p>
        </p:txBody>
      </p:sp>
      <p:sp>
        <p:nvSpPr>
          <p:cNvPr id="3" name="Content Placeholder 2">
            <a:extLst>
              <a:ext uri="{FF2B5EF4-FFF2-40B4-BE49-F238E27FC236}">
                <a16:creationId xmlns:a16="http://schemas.microsoft.com/office/drawing/2014/main" id="{22AF6013-12CE-0F46-AC80-8CF799E66D4E}"/>
              </a:ext>
            </a:extLst>
          </p:cNvPr>
          <p:cNvSpPr>
            <a:spLocks noGrp="1"/>
          </p:cNvSpPr>
          <p:nvPr>
            <p:ph idx="1"/>
          </p:nvPr>
        </p:nvSpPr>
        <p:spPr/>
        <p:txBody>
          <a:bodyPr/>
          <a:lstStyle/>
          <a:p>
            <a:r>
              <a:rPr lang="en-US" altLang="ja-JP" b="1" dirty="0"/>
              <a:t>OS</a:t>
            </a:r>
            <a:r>
              <a:rPr lang="ja-JP" altLang="en-US" b="1"/>
              <a:t>のシグナル機構を用いてプロセスを制御できる</a:t>
            </a:r>
            <a:endParaRPr lang="en-US" altLang="ja-JP" b="1" dirty="0"/>
          </a:p>
          <a:p>
            <a:pPr lvl="1"/>
            <a:r>
              <a:rPr lang="ja-JP" altLang="en-US" dirty="0"/>
              <a:t>プロセスを一時停止して</a:t>
            </a:r>
            <a:r>
              <a:rPr lang="en-US" altLang="ja-JP" dirty="0"/>
              <a:t>CPU</a:t>
            </a:r>
            <a:r>
              <a:rPr lang="ja-JP" altLang="en-US" dirty="0"/>
              <a:t>負荷を下げる</a:t>
            </a:r>
            <a:endParaRPr lang="en-US" altLang="ja-JP" dirty="0"/>
          </a:p>
          <a:p>
            <a:pPr lvl="1"/>
            <a:r>
              <a:rPr lang="ja-JP" altLang="en-US" dirty="0"/>
              <a:t>プロセスを終了させてメモリを解放させる</a:t>
            </a:r>
            <a:endParaRPr lang="en-US" altLang="ja-JP" dirty="0"/>
          </a:p>
          <a:p>
            <a:r>
              <a:rPr lang="en-US" b="1" dirty="0"/>
              <a:t>GPU</a:t>
            </a:r>
            <a:r>
              <a:rPr lang="ja-JP" altLang="en-US" b="1" dirty="0"/>
              <a:t>からは</a:t>
            </a:r>
            <a:r>
              <a:rPr lang="ja-JP" altLang="en-US" b="1"/>
              <a:t>プロセスに直接シグナル</a:t>
            </a:r>
            <a:r>
              <a:rPr lang="ja-JP" altLang="en-US" b="1" dirty="0"/>
              <a:t>を送ることができない</a:t>
            </a:r>
            <a:endParaRPr lang="en-US" b="1" dirty="0"/>
          </a:p>
          <a:p>
            <a:pPr lvl="1"/>
            <a:r>
              <a:rPr lang="ja-JP" altLang="en-US"/>
              <a:t>シグナルは</a:t>
            </a:r>
            <a:r>
              <a:rPr lang="en-US" altLang="ja-JP" dirty="0"/>
              <a:t>OS</a:t>
            </a:r>
            <a:r>
              <a:rPr lang="ja-JP" altLang="en-US"/>
              <a:t>の機能を使って送信する必要</a:t>
            </a:r>
            <a:endParaRPr lang="en-US" altLang="ja-JP" dirty="0"/>
          </a:p>
        </p:txBody>
      </p:sp>
      <p:cxnSp>
        <p:nvCxnSpPr>
          <p:cNvPr id="9" name="直線矢印コネクタ 15">
            <a:extLst>
              <a:ext uri="{FF2B5EF4-FFF2-40B4-BE49-F238E27FC236}">
                <a16:creationId xmlns:a16="http://schemas.microsoft.com/office/drawing/2014/main" id="{5305CC35-05FC-DD45-84E0-B09DABFEAB92}"/>
              </a:ext>
            </a:extLst>
          </p:cNvPr>
          <p:cNvCxnSpPr>
            <a:cxnSpLocks/>
          </p:cNvCxnSpPr>
          <p:nvPr/>
        </p:nvCxnSpPr>
        <p:spPr>
          <a:xfrm>
            <a:off x="2660008" y="5430654"/>
            <a:ext cx="973440"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5">
            <a:extLst>
              <a:ext uri="{FF2B5EF4-FFF2-40B4-BE49-F238E27FC236}">
                <a16:creationId xmlns:a16="http://schemas.microsoft.com/office/drawing/2014/main" id="{591E9D7F-20F4-F848-A417-1085EBFC3419}"/>
              </a:ext>
            </a:extLst>
          </p:cNvPr>
          <p:cNvCxnSpPr>
            <a:cxnSpLocks/>
          </p:cNvCxnSpPr>
          <p:nvPr/>
        </p:nvCxnSpPr>
        <p:spPr>
          <a:xfrm flipH="1">
            <a:off x="4928305" y="5430654"/>
            <a:ext cx="1115115"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四角形: 角を丸くする 4">
            <a:extLst>
              <a:ext uri="{FF2B5EF4-FFF2-40B4-BE49-F238E27FC236}">
                <a16:creationId xmlns:a16="http://schemas.microsoft.com/office/drawing/2014/main" id="{736F404F-1B46-9240-BF51-3E20A354335C}"/>
              </a:ext>
            </a:extLst>
          </p:cNvPr>
          <p:cNvSpPr/>
          <p:nvPr/>
        </p:nvSpPr>
        <p:spPr>
          <a:xfrm>
            <a:off x="1551544" y="4525505"/>
            <a:ext cx="6040912" cy="2003813"/>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a:t>監視対象ホスト</a:t>
            </a:r>
          </a:p>
          <a:p>
            <a:pPr algn="ctr"/>
            <a:endParaRPr kumimoji="1" lang="ja-JP" altLang="en-US" sz="2000" dirty="0"/>
          </a:p>
        </p:txBody>
      </p:sp>
      <p:grpSp>
        <p:nvGrpSpPr>
          <p:cNvPr id="16" name="グループ化 15">
            <a:extLst>
              <a:ext uri="{FF2B5EF4-FFF2-40B4-BE49-F238E27FC236}">
                <a16:creationId xmlns:a16="http://schemas.microsoft.com/office/drawing/2014/main" id="{AFCF4000-F9C6-274E-BA30-DC5100F6CCC2}"/>
              </a:ext>
            </a:extLst>
          </p:cNvPr>
          <p:cNvGrpSpPr/>
          <p:nvPr/>
        </p:nvGrpSpPr>
        <p:grpSpPr>
          <a:xfrm>
            <a:off x="2000730" y="4977731"/>
            <a:ext cx="2160000" cy="1469698"/>
            <a:chOff x="1740896" y="4965602"/>
            <a:chExt cx="2531024" cy="1463140"/>
          </a:xfrm>
        </p:grpSpPr>
        <p:sp>
          <p:nvSpPr>
            <p:cNvPr id="19" name="四角形: 角を丸くする 8">
              <a:extLst>
                <a:ext uri="{FF2B5EF4-FFF2-40B4-BE49-F238E27FC236}">
                  <a16:creationId xmlns:a16="http://schemas.microsoft.com/office/drawing/2014/main" id="{3976A007-F0D9-A245-93AE-894D79DD0B99}"/>
                </a:ext>
              </a:extLst>
            </p:cNvPr>
            <p:cNvSpPr/>
            <p:nvPr/>
          </p:nvSpPr>
          <p:spPr>
            <a:xfrm>
              <a:off x="1740896" y="6084575"/>
              <a:ext cx="2531024" cy="344167"/>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20" name="四角形: 角を丸くする 9">
              <a:extLst>
                <a:ext uri="{FF2B5EF4-FFF2-40B4-BE49-F238E27FC236}">
                  <a16:creationId xmlns:a16="http://schemas.microsoft.com/office/drawing/2014/main" id="{86A77D61-A056-7B41-A689-C8EAA87A40CB}"/>
                </a:ext>
              </a:extLst>
            </p:cNvPr>
            <p:cNvSpPr/>
            <p:nvPr/>
          </p:nvSpPr>
          <p:spPr>
            <a:xfrm>
              <a:off x="1740896" y="4965602"/>
              <a:ext cx="2531024" cy="1041571"/>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solidFill>
                    <a:schemeClr val="bg1"/>
                  </a:solidFill>
                </a:rPr>
                <a:t>メインメモリ</a:t>
              </a:r>
            </a:p>
          </p:txBody>
        </p:sp>
      </p:grpSp>
      <p:pic>
        <p:nvPicPr>
          <p:cNvPr id="21" name="図 50">
            <a:extLst>
              <a:ext uri="{FF2B5EF4-FFF2-40B4-BE49-F238E27FC236}">
                <a16:creationId xmlns:a16="http://schemas.microsoft.com/office/drawing/2014/main" id="{552FE21A-AB44-5746-AB97-C37A2E9E47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938" y="5291008"/>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四角形: 角を丸くする 3">
            <a:extLst>
              <a:ext uri="{FF2B5EF4-FFF2-40B4-BE49-F238E27FC236}">
                <a16:creationId xmlns:a16="http://schemas.microsoft.com/office/drawing/2014/main" id="{E44E371A-6BF5-EC42-8243-89E315A43184}"/>
              </a:ext>
            </a:extLst>
          </p:cNvPr>
          <p:cNvSpPr/>
          <p:nvPr/>
        </p:nvSpPr>
        <p:spPr>
          <a:xfrm>
            <a:off x="5146258" y="5064606"/>
            <a:ext cx="2281043" cy="1365811"/>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23" name="四角形: 角を丸くする 5">
            <a:extLst>
              <a:ext uri="{FF2B5EF4-FFF2-40B4-BE49-F238E27FC236}">
                <a16:creationId xmlns:a16="http://schemas.microsoft.com/office/drawing/2014/main" id="{C0D5AAFD-765B-5F4C-BFC8-0DC97B93C952}"/>
              </a:ext>
            </a:extLst>
          </p:cNvPr>
          <p:cNvSpPr/>
          <p:nvPr/>
        </p:nvSpPr>
        <p:spPr>
          <a:xfrm>
            <a:off x="5510525" y="5491725"/>
            <a:ext cx="1552508" cy="85708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sp>
        <p:nvSpPr>
          <p:cNvPr id="25" name="四角形: 角を丸くする 10">
            <a:extLst>
              <a:ext uri="{FF2B5EF4-FFF2-40B4-BE49-F238E27FC236}">
                <a16:creationId xmlns:a16="http://schemas.microsoft.com/office/drawing/2014/main" id="{6245E4E8-F6FB-F247-A47E-A711E4AF0294}"/>
              </a:ext>
            </a:extLst>
          </p:cNvPr>
          <p:cNvSpPr/>
          <p:nvPr/>
        </p:nvSpPr>
        <p:spPr>
          <a:xfrm>
            <a:off x="2152761" y="5418035"/>
            <a:ext cx="1836000" cy="421526"/>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プロセス</a:t>
            </a:r>
            <a:endParaRPr kumimoji="1" lang="ja-JP" altLang="en-US" sz="2000" dirty="0">
              <a:latin typeface="+mn-ea"/>
            </a:endParaRPr>
          </a:p>
        </p:txBody>
      </p:sp>
      <p:sp>
        <p:nvSpPr>
          <p:cNvPr id="4" name="Slide Number Placeholder 3">
            <a:extLst>
              <a:ext uri="{FF2B5EF4-FFF2-40B4-BE49-F238E27FC236}">
                <a16:creationId xmlns:a16="http://schemas.microsoft.com/office/drawing/2014/main" id="{B4186B05-3772-704A-90DD-35F9292CAAD4}"/>
              </a:ext>
            </a:extLst>
          </p:cNvPr>
          <p:cNvSpPr>
            <a:spLocks noGrp="1"/>
          </p:cNvSpPr>
          <p:nvPr>
            <p:ph type="sldNum" sz="quarter" idx="12"/>
          </p:nvPr>
        </p:nvSpPr>
        <p:spPr/>
        <p:txBody>
          <a:bodyPr/>
          <a:lstStyle/>
          <a:p>
            <a:fld id="{DB15B789-B4AB-4945-84F3-7B2ECC227000}" type="slidenum">
              <a:rPr kumimoji="1" lang="ja-JP" altLang="en-US" smtClean="0"/>
              <a:t>7</a:t>
            </a:fld>
            <a:endParaRPr kumimoji="1" lang="ja-JP" altLang="en-US"/>
          </a:p>
        </p:txBody>
      </p:sp>
      <p:cxnSp>
        <p:nvCxnSpPr>
          <p:cNvPr id="33" name="直線矢印コネクタ 32">
            <a:extLst>
              <a:ext uri="{FF2B5EF4-FFF2-40B4-BE49-F238E27FC236}">
                <a16:creationId xmlns:a16="http://schemas.microsoft.com/office/drawing/2014/main" id="{E058BB30-03CF-8D4F-8F6A-60C4DE494D75}"/>
              </a:ext>
            </a:extLst>
          </p:cNvPr>
          <p:cNvCxnSpPr>
            <a:stCxn id="23" idx="1"/>
            <a:endCxn id="25" idx="3"/>
          </p:cNvCxnSpPr>
          <p:nvPr/>
        </p:nvCxnSpPr>
        <p:spPr>
          <a:xfrm flipH="1" flipV="1">
            <a:off x="3988761" y="5628798"/>
            <a:ext cx="1521764" cy="29146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乗算記号 33">
            <a:extLst>
              <a:ext uri="{FF2B5EF4-FFF2-40B4-BE49-F238E27FC236}">
                <a16:creationId xmlns:a16="http://schemas.microsoft.com/office/drawing/2014/main" id="{7114A9DD-850C-044D-BA9A-395AB485E7DE}"/>
              </a:ext>
            </a:extLst>
          </p:cNvPr>
          <p:cNvSpPr/>
          <p:nvPr/>
        </p:nvSpPr>
        <p:spPr>
          <a:xfrm>
            <a:off x="4201031" y="5327966"/>
            <a:ext cx="928048" cy="893131"/>
          </a:xfrm>
          <a:prstGeom prst="mathMultiply">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rgbClr val="FF0000"/>
              </a:solidFill>
            </a:endParaRPr>
          </a:p>
        </p:txBody>
      </p:sp>
      <p:sp>
        <p:nvSpPr>
          <p:cNvPr id="35" name="テキスト ボックス 34">
            <a:extLst>
              <a:ext uri="{FF2B5EF4-FFF2-40B4-BE49-F238E27FC236}">
                <a16:creationId xmlns:a16="http://schemas.microsoft.com/office/drawing/2014/main" id="{61585ABF-27C0-A742-B796-1BF5D9152FCF}"/>
              </a:ext>
            </a:extLst>
          </p:cNvPr>
          <p:cNvSpPr txBox="1"/>
          <p:nvPr/>
        </p:nvSpPr>
        <p:spPr>
          <a:xfrm>
            <a:off x="4090783" y="5273651"/>
            <a:ext cx="1148543" cy="400110"/>
          </a:xfrm>
          <a:prstGeom prst="rect">
            <a:avLst/>
          </a:prstGeom>
          <a:noFill/>
        </p:spPr>
        <p:txBody>
          <a:bodyPr wrap="square" rtlCol="0">
            <a:spAutoFit/>
          </a:bodyPr>
          <a:lstStyle/>
          <a:p>
            <a:r>
              <a:rPr kumimoji="1" lang="ja-JP" altLang="en-US" sz="2000"/>
              <a:t>シグナル</a:t>
            </a:r>
          </a:p>
        </p:txBody>
      </p:sp>
    </p:spTree>
    <p:extLst>
      <p:ext uri="{BB962C8B-B14F-4D97-AF65-F5344CB8AC3E}">
        <p14:creationId xmlns:p14="http://schemas.microsoft.com/office/powerpoint/2010/main" val="39283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19434-953A-174A-82E8-D0523930D498}"/>
              </a:ext>
            </a:extLst>
          </p:cNvPr>
          <p:cNvSpPr>
            <a:spLocks noGrp="1"/>
          </p:cNvSpPr>
          <p:nvPr>
            <p:ph type="title"/>
          </p:nvPr>
        </p:nvSpPr>
        <p:spPr/>
        <p:txBody>
          <a:bodyPr/>
          <a:lstStyle/>
          <a:p>
            <a:r>
              <a:rPr lang="ja-JP" altLang="en-US" dirty="0"/>
              <a:t>シグナルの疑似送信</a:t>
            </a:r>
            <a:endParaRPr kumimoji="1" lang="ja-JP" altLang="en-US" dirty="0"/>
          </a:p>
        </p:txBody>
      </p:sp>
      <p:sp>
        <p:nvSpPr>
          <p:cNvPr id="3" name="コンテンツ プレースホルダー 2">
            <a:extLst>
              <a:ext uri="{FF2B5EF4-FFF2-40B4-BE49-F238E27FC236}">
                <a16:creationId xmlns:a16="http://schemas.microsoft.com/office/drawing/2014/main" id="{FB47328E-99E7-2046-B981-5D47AB9A42BA}"/>
              </a:ext>
            </a:extLst>
          </p:cNvPr>
          <p:cNvSpPr>
            <a:spLocks noGrp="1"/>
          </p:cNvSpPr>
          <p:nvPr>
            <p:ph idx="1"/>
          </p:nvPr>
        </p:nvSpPr>
        <p:spPr/>
        <p:txBody>
          <a:bodyPr>
            <a:normAutofit/>
          </a:bodyPr>
          <a:lstStyle/>
          <a:p>
            <a:r>
              <a:rPr lang="ja-JP" altLang="en-US"/>
              <a:t>メインメモリ上</a:t>
            </a:r>
            <a:r>
              <a:rPr lang="ja-JP" altLang="en-US" dirty="0"/>
              <a:t>のプロセス情報を書き換えることでシグナルが送られた状態に変更</a:t>
            </a:r>
            <a:endParaRPr lang="en-US" altLang="ja-JP" dirty="0"/>
          </a:p>
          <a:p>
            <a:pPr lvl="1"/>
            <a:r>
              <a:rPr lang="ja-JP" altLang="en-US"/>
              <a:t>シグナルビットマップの対応するビット</a:t>
            </a:r>
            <a:r>
              <a:rPr lang="ja-JP" altLang="en-US" dirty="0"/>
              <a:t>をセット</a:t>
            </a:r>
            <a:endParaRPr lang="en-US" altLang="ja-JP" dirty="0"/>
          </a:p>
          <a:p>
            <a:pPr lvl="1"/>
            <a:r>
              <a:rPr lang="ja-JP" altLang="en-US"/>
              <a:t>未処理シグナルのためのフラグ</a:t>
            </a:r>
            <a:r>
              <a:rPr lang="ja-JP" altLang="en-US" dirty="0"/>
              <a:t>をセット</a:t>
            </a:r>
            <a:endParaRPr lang="en-US" altLang="ja-JP" dirty="0"/>
          </a:p>
          <a:p>
            <a:r>
              <a:rPr lang="en-US" altLang="ja-JP" dirty="0"/>
              <a:t>OS</a:t>
            </a:r>
            <a:r>
              <a:rPr lang="ja-JP" altLang="en-US"/>
              <a:t>からプロセスに実行が遷移する時にシグナルが処理される</a:t>
            </a:r>
            <a:endParaRPr lang="en-US" altLang="ja-JP" dirty="0"/>
          </a:p>
        </p:txBody>
      </p:sp>
      <p:sp>
        <p:nvSpPr>
          <p:cNvPr id="4" name="スライド番号プレースホルダー 3">
            <a:extLst>
              <a:ext uri="{FF2B5EF4-FFF2-40B4-BE49-F238E27FC236}">
                <a16:creationId xmlns:a16="http://schemas.microsoft.com/office/drawing/2014/main" id="{F11918BC-0BAA-AF47-9991-E62EDA75FC12}"/>
              </a:ext>
            </a:extLst>
          </p:cNvPr>
          <p:cNvSpPr>
            <a:spLocks noGrp="1"/>
          </p:cNvSpPr>
          <p:nvPr>
            <p:ph type="sldNum" sz="quarter" idx="12"/>
          </p:nvPr>
        </p:nvSpPr>
        <p:spPr/>
        <p:txBody>
          <a:bodyPr/>
          <a:lstStyle/>
          <a:p>
            <a:fld id="{DB15B789-B4AB-4945-84F3-7B2ECC227000}" type="slidenum">
              <a:rPr kumimoji="1" lang="ja-JP" altLang="en-US" smtClean="0"/>
              <a:t>8</a:t>
            </a:fld>
            <a:endParaRPr kumimoji="1" lang="ja-JP" altLang="en-US" dirty="0"/>
          </a:p>
        </p:txBody>
      </p:sp>
      <p:sp>
        <p:nvSpPr>
          <p:cNvPr id="12" name="四角形: 角を丸くする 4">
            <a:extLst>
              <a:ext uri="{FF2B5EF4-FFF2-40B4-BE49-F238E27FC236}">
                <a16:creationId xmlns:a16="http://schemas.microsoft.com/office/drawing/2014/main" id="{A32BD415-4E84-C943-B568-06D9EEF29EEE}"/>
              </a:ext>
            </a:extLst>
          </p:cNvPr>
          <p:cNvSpPr/>
          <p:nvPr/>
        </p:nvSpPr>
        <p:spPr>
          <a:xfrm>
            <a:off x="1551543" y="4223238"/>
            <a:ext cx="6643519" cy="2457489"/>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endParaRPr kumimoji="1" lang="ja-JP" altLang="en-US" sz="2000" dirty="0"/>
          </a:p>
        </p:txBody>
      </p:sp>
      <p:grpSp>
        <p:nvGrpSpPr>
          <p:cNvPr id="13" name="グループ化 12">
            <a:extLst>
              <a:ext uri="{FF2B5EF4-FFF2-40B4-BE49-F238E27FC236}">
                <a16:creationId xmlns:a16="http://schemas.microsoft.com/office/drawing/2014/main" id="{2398FAB7-E59B-DF4E-A48F-65F7AE925B10}"/>
              </a:ext>
            </a:extLst>
          </p:cNvPr>
          <p:cNvGrpSpPr/>
          <p:nvPr/>
        </p:nvGrpSpPr>
        <p:grpSpPr>
          <a:xfrm>
            <a:off x="2003029" y="4351327"/>
            <a:ext cx="2160000" cy="2254192"/>
            <a:chOff x="1740088" y="4238445"/>
            <a:chExt cx="2160000" cy="2318951"/>
          </a:xfrm>
        </p:grpSpPr>
        <p:grpSp>
          <p:nvGrpSpPr>
            <p:cNvPr id="14" name="グループ化 13">
              <a:extLst>
                <a:ext uri="{FF2B5EF4-FFF2-40B4-BE49-F238E27FC236}">
                  <a16:creationId xmlns:a16="http://schemas.microsoft.com/office/drawing/2014/main" id="{96D286E1-9EA6-3349-8347-BF670E951711}"/>
                </a:ext>
              </a:extLst>
            </p:cNvPr>
            <p:cNvGrpSpPr/>
            <p:nvPr/>
          </p:nvGrpSpPr>
          <p:grpSpPr>
            <a:xfrm>
              <a:off x="1740088" y="4238445"/>
              <a:ext cx="2160000" cy="2318951"/>
              <a:chOff x="1740896" y="4239523"/>
              <a:chExt cx="2531024" cy="2308603"/>
            </a:xfrm>
          </p:grpSpPr>
          <p:sp>
            <p:nvSpPr>
              <p:cNvPr id="17" name="四角形: 角を丸くする 8">
                <a:extLst>
                  <a:ext uri="{FF2B5EF4-FFF2-40B4-BE49-F238E27FC236}">
                    <a16:creationId xmlns:a16="http://schemas.microsoft.com/office/drawing/2014/main" id="{2232E151-2805-E04B-9EB1-FC90BC9E886E}"/>
                  </a:ext>
                </a:extLst>
              </p:cNvPr>
              <p:cNvSpPr/>
              <p:nvPr/>
            </p:nvSpPr>
            <p:spPr>
              <a:xfrm>
                <a:off x="1740896" y="6253258"/>
                <a:ext cx="2531024" cy="294868"/>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18" name="四角形: 角を丸くする 9">
                <a:extLst>
                  <a:ext uri="{FF2B5EF4-FFF2-40B4-BE49-F238E27FC236}">
                    <a16:creationId xmlns:a16="http://schemas.microsoft.com/office/drawing/2014/main" id="{CDFAD369-A31D-0040-ADF1-08B88D2271BF}"/>
                  </a:ext>
                </a:extLst>
              </p:cNvPr>
              <p:cNvSpPr/>
              <p:nvPr/>
            </p:nvSpPr>
            <p:spPr>
              <a:xfrm>
                <a:off x="1740896" y="4239523"/>
                <a:ext cx="2531024" cy="1938862"/>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solidFill>
                      <a:schemeClr val="bg1"/>
                    </a:solidFill>
                  </a:rPr>
                  <a:t>メインメモリ</a:t>
                </a:r>
              </a:p>
            </p:txBody>
          </p:sp>
        </p:grpSp>
        <p:sp>
          <p:nvSpPr>
            <p:cNvPr id="15" name="四角形: 角を丸くする 10">
              <a:extLst>
                <a:ext uri="{FF2B5EF4-FFF2-40B4-BE49-F238E27FC236}">
                  <a16:creationId xmlns:a16="http://schemas.microsoft.com/office/drawing/2014/main" id="{F07AE8E8-B264-E84C-9D26-A69292EDF288}"/>
                </a:ext>
              </a:extLst>
            </p:cNvPr>
            <p:cNvSpPr/>
            <p:nvPr/>
          </p:nvSpPr>
          <p:spPr>
            <a:xfrm>
              <a:off x="1902088" y="5710435"/>
              <a:ext cx="1836000" cy="38649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OS</a:t>
              </a:r>
              <a:endParaRPr kumimoji="1" lang="ja-JP" altLang="en-US" sz="2000" dirty="0">
                <a:latin typeface="+mn-ea"/>
              </a:endParaRPr>
            </a:p>
          </p:txBody>
        </p:sp>
      </p:grpSp>
      <p:pic>
        <p:nvPicPr>
          <p:cNvPr id="19" name="図 50">
            <a:extLst>
              <a:ext uri="{FF2B5EF4-FFF2-40B4-BE49-F238E27FC236}">
                <a16:creationId xmlns:a16="http://schemas.microsoft.com/office/drawing/2014/main" id="{07DD5AF1-4F96-E340-BC2B-C412415F3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938" y="5383610"/>
            <a:ext cx="980147" cy="136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四角形: 角を丸くする 3">
            <a:extLst>
              <a:ext uri="{FF2B5EF4-FFF2-40B4-BE49-F238E27FC236}">
                <a16:creationId xmlns:a16="http://schemas.microsoft.com/office/drawing/2014/main" id="{2DEA50DD-ADE6-9541-9935-0C1A3A863A4B}"/>
              </a:ext>
            </a:extLst>
          </p:cNvPr>
          <p:cNvSpPr/>
          <p:nvPr/>
        </p:nvSpPr>
        <p:spPr>
          <a:xfrm>
            <a:off x="5815593" y="5088966"/>
            <a:ext cx="2281043" cy="1365811"/>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22" name="四角形: 角を丸くする 5">
            <a:extLst>
              <a:ext uri="{FF2B5EF4-FFF2-40B4-BE49-F238E27FC236}">
                <a16:creationId xmlns:a16="http://schemas.microsoft.com/office/drawing/2014/main" id="{ADA19DBC-663D-A94D-8CF2-C579918FB934}"/>
              </a:ext>
            </a:extLst>
          </p:cNvPr>
          <p:cNvSpPr/>
          <p:nvPr/>
        </p:nvSpPr>
        <p:spPr>
          <a:xfrm>
            <a:off x="6121913" y="5494882"/>
            <a:ext cx="1552508" cy="85708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solidFill>
                  <a:schemeClr val="tx1"/>
                </a:solidFill>
              </a:rPr>
              <a:t>復旧</a:t>
            </a:r>
            <a:endParaRPr kumimoji="1" lang="en-US" altLang="ja-JP" sz="2000" dirty="0">
              <a:solidFill>
                <a:schemeClr val="tx1"/>
              </a:solidFill>
            </a:endParaRPr>
          </a:p>
          <a:p>
            <a:pPr algn="ctr"/>
            <a:r>
              <a:rPr kumimoji="1" lang="ja-JP" altLang="en-US" sz="2000"/>
              <a:t>システム</a:t>
            </a:r>
            <a:endParaRPr kumimoji="1" lang="ja-JP" altLang="en-US" sz="2000" dirty="0"/>
          </a:p>
        </p:txBody>
      </p:sp>
      <p:sp>
        <p:nvSpPr>
          <p:cNvPr id="26" name="四角形: 角を丸くする 10">
            <a:extLst>
              <a:ext uri="{FF2B5EF4-FFF2-40B4-BE49-F238E27FC236}">
                <a16:creationId xmlns:a16="http://schemas.microsoft.com/office/drawing/2014/main" id="{01B03DD3-13F7-534E-97EF-57DCDC518657}"/>
              </a:ext>
            </a:extLst>
          </p:cNvPr>
          <p:cNvSpPr/>
          <p:nvPr/>
        </p:nvSpPr>
        <p:spPr>
          <a:xfrm>
            <a:off x="2165029" y="4783216"/>
            <a:ext cx="1836000" cy="44924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a:latin typeface="+mn-ea"/>
              </a:rPr>
              <a:t>プロセス</a:t>
            </a:r>
            <a:endParaRPr kumimoji="1" lang="ja-JP" altLang="en-US" sz="2000" dirty="0">
              <a:latin typeface="+mn-ea"/>
            </a:endParaRPr>
          </a:p>
        </p:txBody>
      </p:sp>
      <p:sp>
        <p:nvSpPr>
          <p:cNvPr id="27" name="上矢印 26">
            <a:extLst>
              <a:ext uri="{FF2B5EF4-FFF2-40B4-BE49-F238E27FC236}">
                <a16:creationId xmlns:a16="http://schemas.microsoft.com/office/drawing/2014/main" id="{6A296820-9CD0-C849-AB24-70C0725E5932}"/>
              </a:ext>
            </a:extLst>
          </p:cNvPr>
          <p:cNvSpPr/>
          <p:nvPr/>
        </p:nvSpPr>
        <p:spPr>
          <a:xfrm>
            <a:off x="2326026" y="5277688"/>
            <a:ext cx="1514006" cy="504522"/>
          </a:xfrm>
          <a:prstGeom prst="upArrow">
            <a:avLst/>
          </a:prstGeom>
          <a:solidFill>
            <a:schemeClr val="accent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solidFill>
                  <a:schemeClr val="bg1"/>
                </a:solidFill>
              </a:rPr>
              <a:t>制御</a:t>
            </a:r>
          </a:p>
        </p:txBody>
      </p:sp>
      <p:sp>
        <p:nvSpPr>
          <p:cNvPr id="28" name="テキスト ボックス 27">
            <a:extLst>
              <a:ext uri="{FF2B5EF4-FFF2-40B4-BE49-F238E27FC236}">
                <a16:creationId xmlns:a16="http://schemas.microsoft.com/office/drawing/2014/main" id="{FE783A4C-8F26-4A4C-81C7-4ABEBF5F145A}"/>
              </a:ext>
            </a:extLst>
          </p:cNvPr>
          <p:cNvSpPr txBox="1"/>
          <p:nvPr/>
        </p:nvSpPr>
        <p:spPr>
          <a:xfrm>
            <a:off x="4896241" y="4379331"/>
            <a:ext cx="1838703" cy="400110"/>
          </a:xfrm>
          <a:prstGeom prst="rect">
            <a:avLst/>
          </a:prstGeom>
          <a:noFill/>
        </p:spPr>
        <p:txBody>
          <a:bodyPr wrap="square" rtlCol="0">
            <a:spAutoFit/>
          </a:bodyPr>
          <a:lstStyle/>
          <a:p>
            <a:pPr algn="ctr"/>
            <a:r>
              <a:rPr kumimoji="1" lang="ja-JP" altLang="en-US" sz="2000"/>
              <a:t>監視対象ホスト</a:t>
            </a:r>
            <a:endParaRPr kumimoji="1" lang="ja-JP" altLang="en-US" sz="2000" dirty="0"/>
          </a:p>
        </p:txBody>
      </p:sp>
      <p:cxnSp>
        <p:nvCxnSpPr>
          <p:cNvPr id="10" name="直線矢印コネクタ 9">
            <a:extLst>
              <a:ext uri="{FF2B5EF4-FFF2-40B4-BE49-F238E27FC236}">
                <a16:creationId xmlns:a16="http://schemas.microsoft.com/office/drawing/2014/main" id="{8B6748FA-8389-334A-A468-6994EF9E89E0}"/>
              </a:ext>
            </a:extLst>
          </p:cNvPr>
          <p:cNvCxnSpPr>
            <a:cxnSpLocks/>
          </p:cNvCxnSpPr>
          <p:nvPr/>
        </p:nvCxnSpPr>
        <p:spPr>
          <a:xfrm flipH="1">
            <a:off x="4001029" y="5782210"/>
            <a:ext cx="2120884"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5B233B67-054E-6146-BD02-E0036EB14033}"/>
              </a:ext>
            </a:extLst>
          </p:cNvPr>
          <p:cNvCxnSpPr>
            <a:cxnSpLocks/>
          </p:cNvCxnSpPr>
          <p:nvPr/>
        </p:nvCxnSpPr>
        <p:spPr>
          <a:xfrm flipH="1">
            <a:off x="4001029" y="6118466"/>
            <a:ext cx="2120884"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5A1165B1-3729-0F40-AED2-3617BA8B5847}"/>
              </a:ext>
            </a:extLst>
          </p:cNvPr>
          <p:cNvSpPr txBox="1"/>
          <p:nvPr/>
        </p:nvSpPr>
        <p:spPr>
          <a:xfrm>
            <a:off x="4106591" y="5381859"/>
            <a:ext cx="1838703" cy="400110"/>
          </a:xfrm>
          <a:prstGeom prst="rect">
            <a:avLst/>
          </a:prstGeom>
          <a:noFill/>
        </p:spPr>
        <p:txBody>
          <a:bodyPr wrap="square" rtlCol="0">
            <a:spAutoFit/>
          </a:bodyPr>
          <a:lstStyle/>
          <a:p>
            <a:pPr algn="ctr"/>
            <a:r>
              <a:rPr kumimoji="1" lang="ja-JP" altLang="en-US" sz="2000"/>
              <a:t>シグナル番号</a:t>
            </a:r>
            <a:endParaRPr kumimoji="1" lang="ja-JP" altLang="en-US" sz="2000" dirty="0"/>
          </a:p>
        </p:txBody>
      </p:sp>
      <p:sp>
        <p:nvSpPr>
          <p:cNvPr id="34" name="テキスト ボックス 33">
            <a:extLst>
              <a:ext uri="{FF2B5EF4-FFF2-40B4-BE49-F238E27FC236}">
                <a16:creationId xmlns:a16="http://schemas.microsoft.com/office/drawing/2014/main" id="{DF4E9DB7-6B1D-D94A-B34A-665DEBC34915}"/>
              </a:ext>
            </a:extLst>
          </p:cNvPr>
          <p:cNvSpPr txBox="1"/>
          <p:nvPr/>
        </p:nvSpPr>
        <p:spPr>
          <a:xfrm>
            <a:off x="4140113" y="6102061"/>
            <a:ext cx="1838703" cy="400110"/>
          </a:xfrm>
          <a:prstGeom prst="rect">
            <a:avLst/>
          </a:prstGeom>
          <a:noFill/>
        </p:spPr>
        <p:txBody>
          <a:bodyPr wrap="square" rtlCol="0">
            <a:spAutoFit/>
          </a:bodyPr>
          <a:lstStyle/>
          <a:p>
            <a:pPr algn="ctr"/>
            <a:r>
              <a:rPr kumimoji="1" lang="ja-JP" altLang="en-US" sz="2000"/>
              <a:t>未処理フラグ</a:t>
            </a:r>
            <a:endParaRPr kumimoji="1" lang="ja-JP" altLang="en-US" sz="2000" dirty="0"/>
          </a:p>
        </p:txBody>
      </p:sp>
    </p:spTree>
    <p:extLst>
      <p:ext uri="{BB962C8B-B14F-4D97-AF65-F5344CB8AC3E}">
        <p14:creationId xmlns:p14="http://schemas.microsoft.com/office/powerpoint/2010/main" val="194673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65F23-A1AD-44A8-BC74-07D9363B513A}"/>
              </a:ext>
            </a:extLst>
          </p:cNvPr>
          <p:cNvSpPr>
            <a:spLocks noGrp="1"/>
          </p:cNvSpPr>
          <p:nvPr>
            <p:ph type="title"/>
          </p:nvPr>
        </p:nvSpPr>
        <p:spPr/>
        <p:txBody>
          <a:bodyPr/>
          <a:lstStyle/>
          <a:p>
            <a:r>
              <a:rPr lang="en-US" altLang="ja-JP" cap="none" dirty="0">
                <a:latin typeface="+mj-ea"/>
              </a:rPr>
              <a:t>GPU</a:t>
            </a:r>
            <a:r>
              <a:rPr lang="ja-JP" altLang="en-US" cap="none">
                <a:latin typeface="+mj-ea"/>
              </a:rPr>
              <a:t>からの</a:t>
            </a:r>
            <a:r>
              <a:rPr lang="en-US" altLang="ja-JP" cap="none" dirty="0">
                <a:latin typeface="+mj-ea"/>
              </a:rPr>
              <a:t>OS</a:t>
            </a:r>
            <a:r>
              <a:rPr lang="ja-JP" altLang="en-US" cap="none">
                <a:latin typeface="+mj-ea"/>
              </a:rPr>
              <a:t>データ書き換え</a:t>
            </a:r>
            <a:endParaRPr kumimoji="1" lang="ja-JP" altLang="en-US" dirty="0"/>
          </a:p>
        </p:txBody>
      </p:sp>
      <p:sp>
        <p:nvSpPr>
          <p:cNvPr id="3" name="コンテンツ プレースホルダー 2">
            <a:extLst>
              <a:ext uri="{FF2B5EF4-FFF2-40B4-BE49-F238E27FC236}">
                <a16:creationId xmlns:a16="http://schemas.microsoft.com/office/drawing/2014/main" id="{C07F8685-3B57-4A36-9879-4249F428B414}"/>
              </a:ext>
            </a:extLst>
          </p:cNvPr>
          <p:cNvSpPr>
            <a:spLocks noGrp="1"/>
          </p:cNvSpPr>
          <p:nvPr>
            <p:ph idx="1"/>
          </p:nvPr>
        </p:nvSpPr>
        <p:spPr/>
        <p:txBody>
          <a:bodyPr/>
          <a:lstStyle/>
          <a:p>
            <a:r>
              <a:rPr lang="en-US" altLang="ja-JP" b="1" dirty="0"/>
              <a:t>CUDA</a:t>
            </a:r>
            <a:r>
              <a:rPr lang="ja-JP" altLang="en-US" b="1"/>
              <a:t>のマップトメモリ機構を利用</a:t>
            </a:r>
            <a:endParaRPr lang="en-US" altLang="ja-JP" b="1" dirty="0"/>
          </a:p>
          <a:p>
            <a:pPr lvl="1"/>
            <a:r>
              <a:rPr lang="ja-JP" altLang="en-US"/>
              <a:t>メインメモリ全体を</a:t>
            </a:r>
            <a:r>
              <a:rPr lang="en-US" altLang="ja-JP" dirty="0"/>
              <a:t>GPU</a:t>
            </a:r>
            <a:r>
              <a:rPr lang="ja-JP" altLang="en-US" dirty="0"/>
              <a:t>メモリ上にマッピング</a:t>
            </a:r>
            <a:endParaRPr lang="en-US" altLang="ja-JP" dirty="0"/>
          </a:p>
          <a:p>
            <a:pPr lvl="1"/>
            <a:r>
              <a:rPr lang="en-US" altLang="ja-JP" dirty="0"/>
              <a:t>OS</a:t>
            </a:r>
            <a:r>
              <a:rPr lang="ja-JP" altLang="en-US"/>
              <a:t>データを書き換える際に、</a:t>
            </a:r>
            <a:r>
              <a:rPr lang="en-US" altLang="ja-JP" dirty="0"/>
              <a:t>GPU</a:t>
            </a:r>
            <a:r>
              <a:rPr lang="ja-JP" altLang="en-US"/>
              <a:t>が自動的にメインメモリから転送</a:t>
            </a:r>
            <a:endParaRPr lang="en-US" altLang="ja-JP" dirty="0"/>
          </a:p>
          <a:p>
            <a:pPr lvl="1"/>
            <a:r>
              <a:rPr lang="ja-JP" altLang="en-US"/>
              <a:t>書き換えた</a:t>
            </a:r>
            <a:r>
              <a:rPr lang="en-US" altLang="ja-JP" dirty="0"/>
              <a:t>OS</a:t>
            </a:r>
            <a:r>
              <a:rPr lang="ja-JP" altLang="en-US"/>
              <a:t>データを</a:t>
            </a:r>
            <a:r>
              <a:rPr lang="en-US" altLang="ja-JP" dirty="0"/>
              <a:t>GPU</a:t>
            </a:r>
            <a:r>
              <a:rPr lang="ja-JP" altLang="en-US"/>
              <a:t>が自動的にメインメモリに転送</a:t>
            </a:r>
            <a:endParaRPr lang="en-US" altLang="ja-JP" dirty="0"/>
          </a:p>
        </p:txBody>
      </p:sp>
      <p:sp>
        <p:nvSpPr>
          <p:cNvPr id="4" name="スライド番号プレースホルダー 3">
            <a:extLst>
              <a:ext uri="{FF2B5EF4-FFF2-40B4-BE49-F238E27FC236}">
                <a16:creationId xmlns:a16="http://schemas.microsoft.com/office/drawing/2014/main" id="{E7A0E858-6D56-44D6-8105-73CB6539F203}"/>
              </a:ext>
            </a:extLst>
          </p:cNvPr>
          <p:cNvSpPr>
            <a:spLocks noGrp="1"/>
          </p:cNvSpPr>
          <p:nvPr>
            <p:ph type="sldNum" sz="quarter" idx="12"/>
          </p:nvPr>
        </p:nvSpPr>
        <p:spPr/>
        <p:txBody>
          <a:bodyPr/>
          <a:lstStyle/>
          <a:p>
            <a:fld id="{DB15B789-B4AB-4945-84F3-7B2ECC227000}" type="slidenum">
              <a:rPr kumimoji="1" lang="ja-JP" altLang="en-US" smtClean="0"/>
              <a:t>9</a:t>
            </a:fld>
            <a:endParaRPr kumimoji="1" lang="ja-JP" altLang="en-US"/>
          </a:p>
        </p:txBody>
      </p:sp>
      <p:grpSp>
        <p:nvGrpSpPr>
          <p:cNvPr id="5" name="グループ化 4">
            <a:extLst>
              <a:ext uri="{FF2B5EF4-FFF2-40B4-BE49-F238E27FC236}">
                <a16:creationId xmlns:a16="http://schemas.microsoft.com/office/drawing/2014/main" id="{D4B5048F-BBF0-4086-A022-D370789D726D}"/>
              </a:ext>
            </a:extLst>
          </p:cNvPr>
          <p:cNvGrpSpPr/>
          <p:nvPr/>
        </p:nvGrpSpPr>
        <p:grpSpPr>
          <a:xfrm>
            <a:off x="1639974" y="4825004"/>
            <a:ext cx="1584000" cy="1570656"/>
            <a:chOff x="900331" y="5137525"/>
            <a:chExt cx="1584000" cy="1570656"/>
          </a:xfrm>
        </p:grpSpPr>
        <p:sp>
          <p:nvSpPr>
            <p:cNvPr id="6" name="四角形: 角を丸くする 5">
              <a:extLst>
                <a:ext uri="{FF2B5EF4-FFF2-40B4-BE49-F238E27FC236}">
                  <a16:creationId xmlns:a16="http://schemas.microsoft.com/office/drawing/2014/main" id="{00A6FF83-1591-4341-BD89-3D6232164EEC}"/>
                </a:ext>
              </a:extLst>
            </p:cNvPr>
            <p:cNvSpPr/>
            <p:nvPr/>
          </p:nvSpPr>
          <p:spPr>
            <a:xfrm>
              <a:off x="900331" y="6272655"/>
              <a:ext cx="1584000" cy="435526"/>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latin typeface="+mn-ea"/>
                </a:rPr>
                <a:t>CPU</a:t>
              </a:r>
              <a:endParaRPr kumimoji="1" lang="ja-JP" altLang="en-US" sz="2000" dirty="0">
                <a:latin typeface="+mn-ea"/>
              </a:endParaRPr>
            </a:p>
          </p:txBody>
        </p:sp>
        <p:sp>
          <p:nvSpPr>
            <p:cNvPr id="7" name="四角形: 角を丸くする 6">
              <a:extLst>
                <a:ext uri="{FF2B5EF4-FFF2-40B4-BE49-F238E27FC236}">
                  <a16:creationId xmlns:a16="http://schemas.microsoft.com/office/drawing/2014/main" id="{B9B91823-A978-4F6F-89D4-7EEC8F1F23E8}"/>
                </a:ext>
              </a:extLst>
            </p:cNvPr>
            <p:cNvSpPr/>
            <p:nvPr/>
          </p:nvSpPr>
          <p:spPr>
            <a:xfrm>
              <a:off x="900331" y="5137525"/>
              <a:ext cx="1584000" cy="973276"/>
            </a:xfrm>
            <a:prstGeom prst="round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r>
                <a:rPr kumimoji="1" lang="ja-JP" altLang="en-US" sz="2000" dirty="0">
                  <a:solidFill>
                    <a:schemeClr val="bg1"/>
                  </a:solidFill>
                </a:rPr>
                <a:t>メインメモリ</a:t>
              </a:r>
            </a:p>
          </p:txBody>
        </p:sp>
      </p:grpSp>
      <p:grpSp>
        <p:nvGrpSpPr>
          <p:cNvPr id="42" name="グループ化 41">
            <a:extLst>
              <a:ext uri="{FF2B5EF4-FFF2-40B4-BE49-F238E27FC236}">
                <a16:creationId xmlns:a16="http://schemas.microsoft.com/office/drawing/2014/main" id="{9A8AA45C-3D11-D44B-B883-2191F4BAFAB6}"/>
              </a:ext>
            </a:extLst>
          </p:cNvPr>
          <p:cNvGrpSpPr/>
          <p:nvPr/>
        </p:nvGrpSpPr>
        <p:grpSpPr>
          <a:xfrm>
            <a:off x="4257772" y="3952204"/>
            <a:ext cx="3894855" cy="2443456"/>
            <a:chOff x="4547145" y="4264725"/>
            <a:chExt cx="3894855" cy="2443456"/>
          </a:xfrm>
        </p:grpSpPr>
        <p:grpSp>
          <p:nvGrpSpPr>
            <p:cNvPr id="41" name="グループ化 40">
              <a:extLst>
                <a:ext uri="{FF2B5EF4-FFF2-40B4-BE49-F238E27FC236}">
                  <a16:creationId xmlns:a16="http://schemas.microsoft.com/office/drawing/2014/main" id="{3E90CDE6-69E2-D947-8FD1-6E2B441C42C4}"/>
                </a:ext>
              </a:extLst>
            </p:cNvPr>
            <p:cNvGrpSpPr/>
            <p:nvPr/>
          </p:nvGrpSpPr>
          <p:grpSpPr>
            <a:xfrm>
              <a:off x="4547145" y="4264725"/>
              <a:ext cx="2156841" cy="1851815"/>
              <a:chOff x="4547145" y="4264725"/>
              <a:chExt cx="2156841" cy="1851815"/>
            </a:xfrm>
          </p:grpSpPr>
          <p:sp>
            <p:nvSpPr>
              <p:cNvPr id="28" name="正方形/長方形 27">
                <a:extLst>
                  <a:ext uri="{FF2B5EF4-FFF2-40B4-BE49-F238E27FC236}">
                    <a16:creationId xmlns:a16="http://schemas.microsoft.com/office/drawing/2014/main" id="{63DD090C-F5AB-7644-B728-3CB129F6460D}"/>
                  </a:ext>
                </a:extLst>
              </p:cNvPr>
              <p:cNvSpPr/>
              <p:nvPr/>
            </p:nvSpPr>
            <p:spPr>
              <a:xfrm>
                <a:off x="4680713" y="4604540"/>
                <a:ext cx="1595576" cy="15120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2000" dirty="0"/>
              </a:p>
            </p:txBody>
          </p:sp>
          <p:sp>
            <p:nvSpPr>
              <p:cNvPr id="40" name="テキスト ボックス 39">
                <a:extLst>
                  <a:ext uri="{FF2B5EF4-FFF2-40B4-BE49-F238E27FC236}">
                    <a16:creationId xmlns:a16="http://schemas.microsoft.com/office/drawing/2014/main" id="{8171AD38-405C-1C45-869D-E0B928A1C342}"/>
                  </a:ext>
                </a:extLst>
              </p:cNvPr>
              <p:cNvSpPr txBox="1"/>
              <p:nvPr/>
            </p:nvSpPr>
            <p:spPr>
              <a:xfrm>
                <a:off x="4547145" y="4264725"/>
                <a:ext cx="2156841" cy="400110"/>
              </a:xfrm>
              <a:prstGeom prst="rect">
                <a:avLst/>
              </a:prstGeom>
              <a:noFill/>
            </p:spPr>
            <p:txBody>
              <a:bodyPr wrap="square" rtlCol="0">
                <a:spAutoFit/>
              </a:bodyPr>
              <a:lstStyle/>
              <a:p>
                <a:pPr algn="ctr"/>
                <a:r>
                  <a:rPr kumimoji="1" lang="en-US" altLang="ja-JP" sz="2000" dirty="0"/>
                  <a:t>GPU</a:t>
                </a:r>
                <a:r>
                  <a:rPr kumimoji="1" lang="ja-JP" altLang="en-US" sz="2000"/>
                  <a:t>メモリ</a:t>
                </a:r>
                <a:endParaRPr kumimoji="1" lang="ja-JP" altLang="en-US" sz="2000" dirty="0"/>
              </a:p>
            </p:txBody>
          </p:sp>
        </p:grpSp>
        <p:sp>
          <p:nvSpPr>
            <p:cNvPr id="10" name="四角形: 角を丸くする 9">
              <a:extLst>
                <a:ext uri="{FF2B5EF4-FFF2-40B4-BE49-F238E27FC236}">
                  <a16:creationId xmlns:a16="http://schemas.microsoft.com/office/drawing/2014/main" id="{7A2B9B69-021A-4455-A697-92C284493F95}"/>
                </a:ext>
              </a:extLst>
            </p:cNvPr>
            <p:cNvSpPr/>
            <p:nvPr/>
          </p:nvSpPr>
          <p:spPr>
            <a:xfrm>
              <a:off x="4680712" y="6272655"/>
              <a:ext cx="3761288" cy="435526"/>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en-US" altLang="ja-JP" sz="2000" dirty="0">
                  <a:solidFill>
                    <a:schemeClr val="bg1"/>
                  </a:solidFill>
                  <a:latin typeface="+mn-ea"/>
                </a:rPr>
                <a:t>GPU</a:t>
              </a:r>
              <a:endParaRPr kumimoji="1" lang="ja-JP" altLang="en-US" sz="2000" dirty="0">
                <a:solidFill>
                  <a:schemeClr val="bg1"/>
                </a:solidFill>
                <a:latin typeface="+mn-ea"/>
              </a:endParaRPr>
            </a:p>
          </p:txBody>
        </p:sp>
        <p:sp>
          <p:nvSpPr>
            <p:cNvPr id="16" name="四角形: 角を丸くする 15">
              <a:extLst>
                <a:ext uri="{FF2B5EF4-FFF2-40B4-BE49-F238E27FC236}">
                  <a16:creationId xmlns:a16="http://schemas.microsoft.com/office/drawing/2014/main" id="{DD30B4F7-E284-488F-83F6-56C805AAE87D}"/>
                </a:ext>
              </a:extLst>
            </p:cNvPr>
            <p:cNvSpPr/>
            <p:nvPr/>
          </p:nvSpPr>
          <p:spPr>
            <a:xfrm>
              <a:off x="7184376" y="5070330"/>
              <a:ext cx="1257624" cy="9304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dirty="0">
                  <a:solidFill>
                    <a:schemeClr val="tx1"/>
                  </a:solidFill>
                  <a:latin typeface="+mn-ea"/>
                </a:rPr>
                <a:t>回復</a:t>
              </a:r>
              <a:endParaRPr kumimoji="1" lang="en-US" altLang="ja-JP" sz="2000" dirty="0">
                <a:solidFill>
                  <a:schemeClr val="tx1"/>
                </a:solidFill>
                <a:latin typeface="+mn-ea"/>
              </a:endParaRPr>
            </a:p>
            <a:p>
              <a:pPr algn="ctr"/>
              <a:r>
                <a:rPr kumimoji="1" lang="ja-JP" altLang="en-US" sz="2000" dirty="0">
                  <a:latin typeface="+mn-ea"/>
                </a:rPr>
                <a:t>システム</a:t>
              </a:r>
              <a:endParaRPr kumimoji="1" lang="en-US" altLang="ja-JP" sz="2000" dirty="0">
                <a:latin typeface="+mn-ea"/>
              </a:endParaRPr>
            </a:p>
          </p:txBody>
        </p:sp>
      </p:grpSp>
      <p:sp>
        <p:nvSpPr>
          <p:cNvPr id="18" name="矢印: 左 17">
            <a:extLst>
              <a:ext uri="{FF2B5EF4-FFF2-40B4-BE49-F238E27FC236}">
                <a16:creationId xmlns:a16="http://schemas.microsoft.com/office/drawing/2014/main" id="{691CEBAB-FE4E-421F-8CF3-90D8577DB8E2}"/>
              </a:ext>
            </a:extLst>
          </p:cNvPr>
          <p:cNvSpPr/>
          <p:nvPr/>
        </p:nvSpPr>
        <p:spPr>
          <a:xfrm>
            <a:off x="6040745" y="4540830"/>
            <a:ext cx="855719" cy="1381060"/>
          </a:xfrm>
          <a:prstGeom prst="leftArrow">
            <a:avLst>
              <a:gd name="adj1" fmla="val 46667"/>
              <a:gd name="adj2" fmla="val 47295"/>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2000" dirty="0"/>
              <a:t>書き換え</a:t>
            </a:r>
          </a:p>
        </p:txBody>
      </p:sp>
      <p:sp>
        <p:nvSpPr>
          <p:cNvPr id="31" name="正方形/長方形 30">
            <a:extLst>
              <a:ext uri="{FF2B5EF4-FFF2-40B4-BE49-F238E27FC236}">
                <a16:creationId xmlns:a16="http://schemas.microsoft.com/office/drawing/2014/main" id="{FF07A277-EDB7-C04F-BAC4-D38138DBB248}"/>
              </a:ext>
            </a:extLst>
          </p:cNvPr>
          <p:cNvSpPr/>
          <p:nvPr/>
        </p:nvSpPr>
        <p:spPr>
          <a:xfrm>
            <a:off x="1639973" y="5311642"/>
            <a:ext cx="1583999" cy="272520"/>
          </a:xfrm>
          <a:prstGeom prst="rect">
            <a:avLst/>
          </a:prstGeom>
          <a:solidFill>
            <a:srgbClr val="0070C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2000" dirty="0"/>
          </a:p>
        </p:txBody>
      </p:sp>
      <p:sp>
        <p:nvSpPr>
          <p:cNvPr id="32" name="正方形/長方形 31">
            <a:extLst>
              <a:ext uri="{FF2B5EF4-FFF2-40B4-BE49-F238E27FC236}">
                <a16:creationId xmlns:a16="http://schemas.microsoft.com/office/drawing/2014/main" id="{42595ABE-E30F-FF4C-8D5D-AB4AAC744CBD}"/>
              </a:ext>
            </a:extLst>
          </p:cNvPr>
          <p:cNvSpPr/>
          <p:nvPr/>
        </p:nvSpPr>
        <p:spPr>
          <a:xfrm>
            <a:off x="4396295" y="5287359"/>
            <a:ext cx="1594523" cy="296803"/>
          </a:xfrm>
          <a:prstGeom prst="rect">
            <a:avLst/>
          </a:prstGeom>
          <a:solidFill>
            <a:schemeClr val="accent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endParaRPr kumimoji="1" lang="ja-JP" altLang="en-US" sz="2000" dirty="0"/>
          </a:p>
        </p:txBody>
      </p:sp>
      <p:sp>
        <p:nvSpPr>
          <p:cNvPr id="35" name="右矢印 34">
            <a:extLst>
              <a:ext uri="{FF2B5EF4-FFF2-40B4-BE49-F238E27FC236}">
                <a16:creationId xmlns:a16="http://schemas.microsoft.com/office/drawing/2014/main" id="{4DE5ED86-9C2B-2046-9E62-B2CA12674A4B}"/>
              </a:ext>
            </a:extLst>
          </p:cNvPr>
          <p:cNvSpPr/>
          <p:nvPr/>
        </p:nvSpPr>
        <p:spPr>
          <a:xfrm flipH="1">
            <a:off x="3271853" y="4888155"/>
            <a:ext cx="1010774" cy="1119494"/>
          </a:xfrm>
          <a:prstGeom prst="rightArrow">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latin typeface="+mn-ea"/>
              </a:rPr>
              <a:t>DMA</a:t>
            </a:r>
            <a:r>
              <a:rPr kumimoji="1" lang="ja-JP" altLang="en-US" sz="2000" b="1">
                <a:solidFill>
                  <a:schemeClr val="bg1"/>
                </a:solidFill>
                <a:latin typeface="+mn-ea"/>
              </a:rPr>
              <a:t>転送</a:t>
            </a:r>
          </a:p>
        </p:txBody>
      </p:sp>
      <p:sp>
        <p:nvSpPr>
          <p:cNvPr id="11" name="右矢印 10">
            <a:extLst>
              <a:ext uri="{FF2B5EF4-FFF2-40B4-BE49-F238E27FC236}">
                <a16:creationId xmlns:a16="http://schemas.microsoft.com/office/drawing/2014/main" id="{7C9A9723-08E3-2A4E-B874-15F6FAF734D3}"/>
              </a:ext>
            </a:extLst>
          </p:cNvPr>
          <p:cNvSpPr/>
          <p:nvPr/>
        </p:nvSpPr>
        <p:spPr>
          <a:xfrm>
            <a:off x="3326736" y="4888155"/>
            <a:ext cx="1010774" cy="1119494"/>
          </a:xfrm>
          <a:prstGeom prst="rightArrow">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latin typeface="+mn-ea"/>
              </a:rPr>
              <a:t>DMA</a:t>
            </a:r>
            <a:r>
              <a:rPr kumimoji="1" lang="ja-JP" altLang="en-US" sz="2000" b="1">
                <a:solidFill>
                  <a:schemeClr val="bg1"/>
                </a:solidFill>
                <a:latin typeface="+mn-ea"/>
              </a:rPr>
              <a:t>転送</a:t>
            </a:r>
          </a:p>
        </p:txBody>
      </p:sp>
      <p:grpSp>
        <p:nvGrpSpPr>
          <p:cNvPr id="19" name="グループ化 18">
            <a:extLst>
              <a:ext uri="{FF2B5EF4-FFF2-40B4-BE49-F238E27FC236}">
                <a16:creationId xmlns:a16="http://schemas.microsoft.com/office/drawing/2014/main" id="{C5474EDF-02BE-A842-B16C-8AF1A09F38FF}"/>
              </a:ext>
            </a:extLst>
          </p:cNvPr>
          <p:cNvGrpSpPr/>
          <p:nvPr/>
        </p:nvGrpSpPr>
        <p:grpSpPr>
          <a:xfrm>
            <a:off x="1806437" y="4821141"/>
            <a:ext cx="4180479" cy="993905"/>
            <a:chOff x="1692331" y="5122635"/>
            <a:chExt cx="4180479" cy="993905"/>
          </a:xfrm>
        </p:grpSpPr>
        <p:cxnSp>
          <p:nvCxnSpPr>
            <p:cNvPr id="20" name="直線コネクタ 19">
              <a:extLst>
                <a:ext uri="{FF2B5EF4-FFF2-40B4-BE49-F238E27FC236}">
                  <a16:creationId xmlns:a16="http://schemas.microsoft.com/office/drawing/2014/main" id="{478D5DC7-5BEC-A748-9B15-D14131011F04}"/>
                </a:ext>
              </a:extLst>
            </p:cNvPr>
            <p:cNvCxnSpPr>
              <a:cxnSpLocks/>
            </p:cNvCxnSpPr>
            <p:nvPr/>
          </p:nvCxnSpPr>
          <p:spPr>
            <a:xfrm>
              <a:off x="1703063" y="5122635"/>
              <a:ext cx="4169747" cy="538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3D302E8-89EC-CD46-AA77-72514857F4FF}"/>
                </a:ext>
              </a:extLst>
            </p:cNvPr>
            <p:cNvCxnSpPr>
              <a:cxnSpLocks/>
            </p:cNvCxnSpPr>
            <p:nvPr/>
          </p:nvCxnSpPr>
          <p:spPr>
            <a:xfrm>
              <a:off x="1692331" y="6110801"/>
              <a:ext cx="3942383" cy="573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55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3" presetClass="path" presetSubtype="0" accel="50000" decel="50000" fill="hold" grpId="0" nodeType="withEffect">
                                  <p:stCondLst>
                                    <p:cond delay="0"/>
                                  </p:stCondLst>
                                  <p:childTnLst>
                                    <p:animMotion origin="layout" path="M 0.00156 -0.00208 L 0.30139 -0.00162 " pathEditMode="relative" rAng="0" ptsTypes="AA">
                                      <p:cBhvr>
                                        <p:cTn id="14" dur="2000" fill="hold"/>
                                        <p:tgtEl>
                                          <p:spTgt spid="31"/>
                                        </p:tgtEl>
                                        <p:attrNameLst>
                                          <p:attrName>ppt_x</p:attrName>
                                          <p:attrName>ppt_y</p:attrName>
                                        </p:attrNameLst>
                                      </p:cBhvr>
                                      <p:rCtr x="14983" y="2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xit" presetSubtype="0" fill="hold" grpId="2" nodeType="with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xit" presetSubtype="0" fill="hold" grpId="0"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35" presetClass="path" presetSubtype="0" accel="50000" decel="50000" fill="hold" grpId="0" nodeType="withEffect">
                                  <p:stCondLst>
                                    <p:cond delay="0"/>
                                  </p:stCondLst>
                                  <p:childTnLst>
                                    <p:animMotion origin="layout" path="M -0.00156 0.00209 L -0.30191 0.00185 " pathEditMode="relative" rAng="0" ptsTypes="AA">
                                      <p:cBhvr>
                                        <p:cTn id="35" dur="2000" fill="hold"/>
                                        <p:tgtEl>
                                          <p:spTgt spid="32"/>
                                        </p:tgtEl>
                                        <p:attrNameLst>
                                          <p:attrName>ppt_x</p:attrName>
                                          <p:attrName>ppt_y</p:attrName>
                                        </p:attrNameLst>
                                      </p:cBhvr>
                                      <p:rCtr x="-1501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1" grpId="1" animBg="1"/>
      <p:bldP spid="31" grpId="2" animBg="1"/>
      <p:bldP spid="32" grpId="0" animBg="1"/>
      <p:bldP spid="32" grpId="1" animBg="1"/>
      <p:bldP spid="35" grpId="0" animBg="1"/>
      <p:bldP spid="11" grpId="0" animBg="1"/>
      <p:bldP spid="11" grpId="1" animBg="1"/>
    </p:bldLst>
  </p:timing>
</p:sld>
</file>

<file path=ppt/theme/theme1.xml><?xml version="1.0" encoding="utf-8"?>
<a:theme xmlns:a="http://schemas.openxmlformats.org/drawingml/2006/main" name="飛行機雲">
  <a:themeElements>
    <a:clrScheme name="飛行機雲">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FF0000"/>
          </a:solidFill>
        </a:ln>
      </a:spPr>
      <a:bodyPr rtlCol="0" anchor="ctr"/>
      <a:lstStyle>
        <a:defPPr algn="ctr">
          <a:defRPr b="1">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42311</TotalTime>
  <Words>1045</Words>
  <Application>Microsoft Macintosh PowerPoint</Application>
  <PresentationFormat>画面に合わせる (4:3)</PresentationFormat>
  <Paragraphs>203</Paragraphs>
  <Slides>15</Slides>
  <Notes>15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2" baseType="lpstr">
      <vt:lpstr>ＭＳ Ｐゴシック</vt:lpstr>
      <vt:lpstr>游ゴシック</vt:lpstr>
      <vt:lpstr>游ゴシック Light</vt:lpstr>
      <vt:lpstr>Arial</vt:lpstr>
      <vt:lpstr>Century Gothic</vt:lpstr>
      <vt:lpstr>飛行機雲</vt:lpstr>
      <vt:lpstr>Visio</vt:lpstr>
      <vt:lpstr>GPUからのメモリ書き換えによるプロセスレベル障害からの復旧</vt:lpstr>
      <vt:lpstr>システム障害</vt:lpstr>
      <vt:lpstr>先行研究： GPUSentinel [Ozaki et al.’19]</vt:lpstr>
      <vt:lpstr>GPUSentinelによる障害検知</vt:lpstr>
      <vt:lpstr>障害からの復旧</vt:lpstr>
      <vt:lpstr>提案：GPUfas</vt:lpstr>
      <vt:lpstr>シグナルを用いた回復</vt:lpstr>
      <vt:lpstr>シグナルの疑似送信</vt:lpstr>
      <vt:lpstr>GPUからのOSデータ書き換え</vt:lpstr>
      <vt:lpstr>OSデータの透過的な書き換え</vt:lpstr>
      <vt:lpstr>実験</vt:lpstr>
      <vt:lpstr>CPU障害からの回復</vt:lpstr>
      <vt:lpstr>メモリ障害からの回復</vt:lpstr>
      <vt:lpstr>関連研究</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日本語コミュニケーション 7.3～7.4</dc:title>
  <dc:creator>Kimura Kento</dc:creator>
  <cp:lastModifiedBy>Microsoft Office User</cp:lastModifiedBy>
  <cp:revision>490</cp:revision>
  <cp:lastPrinted>2020-02-20T07:46:58Z</cp:lastPrinted>
  <dcterms:created xsi:type="dcterms:W3CDTF">2019-05-22T07:16:52Z</dcterms:created>
  <dcterms:modified xsi:type="dcterms:W3CDTF">2020-02-20T07:50:14Z</dcterms:modified>
</cp:coreProperties>
</file>