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handoutMasterIdLst>
    <p:handoutMasterId r:id="rId2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2" r:id="rId18"/>
    <p:sldId id="274" r:id="rId19"/>
    <p:sldId id="275" r:id="rId20"/>
    <p:sldId id="276" r:id="rId21"/>
    <p:sldId id="277" r:id="rId22"/>
    <p:sldId id="278" r:id="rId23"/>
    <p:sldId id="279" r:id="rId24"/>
    <p:sldId id="283" r:id="rId25"/>
    <p:sldId id="280" r:id="rId26"/>
    <p:sldId id="281"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19EF98"/>
    <a:srgbClr val="41C7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autoAdjust="0"/>
    <p:restoredTop sz="64228" autoAdjust="0"/>
  </p:normalViewPr>
  <p:slideViewPr>
    <p:cSldViewPr snapToGrid="0">
      <p:cViewPr varScale="1">
        <p:scale>
          <a:sx n="80" d="100"/>
          <a:sy n="80" d="100"/>
        </p:scale>
        <p:origin x="2120" y="184"/>
      </p:cViewPr>
      <p:guideLst/>
    </p:cSldViewPr>
  </p:slideViewPr>
  <p:outlineViewPr>
    <p:cViewPr>
      <p:scale>
        <a:sx n="33" d="100"/>
        <a:sy n="33" d="100"/>
      </p:scale>
      <p:origin x="0" y="-5048"/>
    </p:cViewPr>
  </p:outlineViewPr>
  <p:notesTextViewPr>
    <p:cViewPr>
      <p:scale>
        <a:sx n="145" d="100"/>
        <a:sy n="145" d="100"/>
      </p:scale>
      <p:origin x="0" y="0"/>
    </p:cViewPr>
  </p:notesTextViewPr>
  <p:sorterViewPr>
    <p:cViewPr>
      <p:scale>
        <a:sx n="160" d="100"/>
        <a:sy n="160" d="100"/>
      </p:scale>
      <p:origin x="0" y="0"/>
    </p:cViewPr>
  </p:sorterViewPr>
  <p:notesViewPr>
    <p:cSldViewPr snapToGrid="0">
      <p:cViewPr varScale="1">
        <p:scale>
          <a:sx n="123" d="100"/>
          <a:sy n="123" d="100"/>
        </p:scale>
        <p:origin x="1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kimuraketo/Desktop/Tex/&#12511;&#12540;&#12486;&#12451;&#12531;&#12463;&#12441;&#36039;&#26009;/2020/0507/Book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019011279829182"/>
          <c:y val="5.0925925925925923E-2"/>
          <c:w val="0.53045440540873456"/>
          <c:h val="0.81280787004961896"/>
        </c:manualLayout>
      </c:layout>
      <c:barChart>
        <c:barDir val="col"/>
        <c:grouping val="clustered"/>
        <c:varyColors val="0"/>
        <c:ser>
          <c:idx val="0"/>
          <c:order val="0"/>
          <c:tx>
            <c:strRef>
              <c:f>Sheet1!$A$2</c:f>
              <c:strCache>
                <c:ptCount val="1"/>
                <c:pt idx="0">
                  <c:v>GPUfas</c:v>
                </c:pt>
              </c:strCache>
            </c:strRef>
          </c:tx>
          <c:spPr>
            <a:solidFill>
              <a:srgbClr val="0070C0"/>
            </a:solidFill>
            <a:ln>
              <a:noFill/>
            </a:ln>
            <a:effectLst/>
          </c:spPr>
          <c:invertIfNegative val="0"/>
          <c:cat>
            <c:strRef>
              <c:f>Sheet1!$B$1</c:f>
              <c:strCache>
                <c:ptCount val="1"/>
                <c:pt idx="0">
                  <c:v>メモリ不足</c:v>
                </c:pt>
              </c:strCache>
            </c:strRef>
          </c:cat>
          <c:val>
            <c:numRef>
              <c:f>Sheet1!$B$2</c:f>
              <c:numCache>
                <c:formatCode>General</c:formatCode>
                <c:ptCount val="1"/>
                <c:pt idx="0">
                  <c:v>0.624</c:v>
                </c:pt>
              </c:numCache>
            </c:numRef>
          </c:val>
          <c:extLst>
            <c:ext xmlns:c16="http://schemas.microsoft.com/office/drawing/2014/chart" uri="{C3380CC4-5D6E-409C-BE32-E72D297353CC}">
              <c16:uniqueId val="{00000000-6AE2-8D49-A32A-D46AFC8581B5}"/>
            </c:ext>
          </c:extLst>
        </c:ser>
        <c:ser>
          <c:idx val="1"/>
          <c:order val="1"/>
          <c:tx>
            <c:strRef>
              <c:f>Sheet1!$A$3</c:f>
              <c:strCache>
                <c:ptCount val="1"/>
                <c:pt idx="0">
                  <c:v>pkill</c:v>
                </c:pt>
              </c:strCache>
            </c:strRef>
          </c:tx>
          <c:spPr>
            <a:solidFill>
              <a:srgbClr val="FF9300"/>
            </a:solidFill>
            <a:ln>
              <a:noFill/>
            </a:ln>
            <a:effectLst/>
          </c:spPr>
          <c:invertIfNegative val="0"/>
          <c:cat>
            <c:strRef>
              <c:f>Sheet1!$B$1</c:f>
              <c:strCache>
                <c:ptCount val="1"/>
                <c:pt idx="0">
                  <c:v>メモリ不足</c:v>
                </c:pt>
              </c:strCache>
            </c:strRef>
          </c:cat>
          <c:val>
            <c:numRef>
              <c:f>Sheet1!$B$3</c:f>
              <c:numCache>
                <c:formatCode>General</c:formatCode>
                <c:ptCount val="1"/>
                <c:pt idx="0">
                  <c:v>3.1179999999999999</c:v>
                </c:pt>
              </c:numCache>
            </c:numRef>
          </c:val>
          <c:extLst>
            <c:ext xmlns:c16="http://schemas.microsoft.com/office/drawing/2014/chart" uri="{C3380CC4-5D6E-409C-BE32-E72D297353CC}">
              <c16:uniqueId val="{00000001-6AE2-8D49-A32A-D46AFC8581B5}"/>
            </c:ext>
          </c:extLst>
        </c:ser>
        <c:dLbls>
          <c:showLegendKey val="0"/>
          <c:showVal val="0"/>
          <c:showCatName val="0"/>
          <c:showSerName val="0"/>
          <c:showPercent val="0"/>
          <c:showBubbleSize val="0"/>
        </c:dLbls>
        <c:gapWidth val="219"/>
        <c:overlap val="-27"/>
        <c:axId val="904066927"/>
        <c:axId val="942330719"/>
      </c:barChart>
      <c:catAx>
        <c:axId val="904066927"/>
        <c:scaling>
          <c:orientation val="minMax"/>
        </c:scaling>
        <c:delete val="1"/>
        <c:axPos val="b"/>
        <c:numFmt formatCode="General" sourceLinked="1"/>
        <c:majorTickMark val="none"/>
        <c:minorTickMark val="none"/>
        <c:tickLblPos val="nextTo"/>
        <c:crossAx val="942330719"/>
        <c:crosses val="autoZero"/>
        <c:auto val="1"/>
        <c:lblAlgn val="ctr"/>
        <c:lblOffset val="100"/>
        <c:noMultiLvlLbl val="0"/>
      </c:catAx>
      <c:valAx>
        <c:axId val="942330719"/>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r>
                  <a:rPr lang="ja-JP" sz="2000">
                    <a:latin typeface="+mn-ea"/>
                    <a:ea typeface="+mn-ea"/>
                  </a:rPr>
                  <a:t>復旧時間</a:t>
                </a:r>
                <a:r>
                  <a:rPr lang="en-US" sz="2000" dirty="0">
                    <a:latin typeface="+mn-ea"/>
                    <a:ea typeface="+mn-ea"/>
                  </a:rPr>
                  <a:t>[s]</a:t>
                </a:r>
                <a:endParaRPr lang="ja-JP" sz="2000">
                  <a:latin typeface="+mn-ea"/>
                  <a:ea typeface="+mn-ea"/>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ea"/>
                <a:ea typeface="+mn-ea"/>
                <a:cs typeface="+mn-cs"/>
              </a:defRPr>
            </a:pPr>
            <a:endParaRPr lang="ja-JP"/>
          </a:p>
        </c:txPr>
        <c:crossAx val="904066927"/>
        <c:crosses val="autoZero"/>
        <c:crossBetween val="between"/>
        <c:majorUnit val="0.5"/>
      </c:valAx>
      <c:spPr>
        <a:solidFill>
          <a:schemeClr val="lt1"/>
        </a:solidFill>
        <a:ln w="12700" cap="flat" cmpd="sng" algn="ctr">
          <a:solidFill>
            <a:schemeClr val="dk1"/>
          </a:solidFill>
          <a:prstDash val="solid"/>
          <a:miter lim="800000"/>
        </a:ln>
        <a:effectLst/>
      </c:spPr>
    </c:plotArea>
    <c:legend>
      <c:legendPos val="b"/>
      <c:layout>
        <c:manualLayout>
          <c:xMode val="edge"/>
          <c:yMode val="edge"/>
          <c:x val="0.26048906993359439"/>
          <c:y val="0.92412536565396541"/>
          <c:w val="0.61641959449403316"/>
          <c:h val="5.7483443638559895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2309401825901"/>
          <c:y val="8.291827405501076E-2"/>
          <c:w val="0.7181315111730856"/>
          <c:h val="0.55552736666805569"/>
        </c:manualLayout>
      </c:layout>
      <c:scatterChart>
        <c:scatterStyle val="lineMarker"/>
        <c:varyColors val="0"/>
        <c:ser>
          <c:idx val="0"/>
          <c:order val="0"/>
          <c:tx>
            <c:strRef>
              <c:f>Sheet2!$X$100</c:f>
              <c:strCache>
                <c:ptCount val="1"/>
                <c:pt idx="0">
                  <c:v>GPUfas-VM</c:v>
                </c:pt>
              </c:strCache>
            </c:strRef>
          </c:tx>
          <c:spPr>
            <a:ln w="19050" cap="rnd">
              <a:solidFill>
                <a:srgbClr val="0070C0"/>
              </a:solidFill>
              <a:prstDash val="solid"/>
              <a:round/>
            </a:ln>
            <a:effectLst/>
          </c:spPr>
          <c:marker>
            <c:symbol val="circle"/>
            <c:size val="5"/>
            <c:spPr>
              <a:solidFill>
                <a:srgbClr val="0070C0"/>
              </a:solidFill>
              <a:ln w="9525">
                <a:solidFill>
                  <a:srgbClr val="0070C0"/>
                </a:solidFill>
              </a:ln>
              <a:effectLst/>
            </c:spPr>
          </c:marker>
          <c:xVal>
            <c:numRef>
              <c:f>Sheet2!$J$14:$N$14</c:f>
              <c:numCache>
                <c:formatCode>General</c:formatCode>
                <c:ptCount val="5"/>
                <c:pt idx="0">
                  <c:v>500</c:v>
                </c:pt>
                <c:pt idx="1">
                  <c:v>900</c:v>
                </c:pt>
                <c:pt idx="2">
                  <c:v>1000</c:v>
                </c:pt>
                <c:pt idx="3">
                  <c:v>3000</c:v>
                </c:pt>
                <c:pt idx="4">
                  <c:v>5000</c:v>
                </c:pt>
              </c:numCache>
            </c:numRef>
          </c:xVal>
          <c:yVal>
            <c:numRef>
              <c:f>Sheet2!$J$21:$N$21</c:f>
              <c:numCache>
                <c:formatCode>General</c:formatCode>
                <c:ptCount val="5"/>
                <c:pt idx="0">
                  <c:v>1.274</c:v>
                </c:pt>
                <c:pt idx="1">
                  <c:v>1.77</c:v>
                </c:pt>
                <c:pt idx="2">
                  <c:v>2.1560000000000001</c:v>
                </c:pt>
                <c:pt idx="3">
                  <c:v>5.5540000000000003</c:v>
                </c:pt>
                <c:pt idx="4">
                  <c:v>5.8789999999999996</c:v>
                </c:pt>
              </c:numCache>
            </c:numRef>
          </c:yVal>
          <c:smooth val="0"/>
          <c:extLst>
            <c:ext xmlns:c16="http://schemas.microsoft.com/office/drawing/2014/chart" uri="{C3380CC4-5D6E-409C-BE32-E72D297353CC}">
              <c16:uniqueId val="{00000001-6822-834B-8551-B8C127C712F1}"/>
            </c:ext>
          </c:extLst>
        </c:ser>
        <c:ser>
          <c:idx val="3"/>
          <c:order val="1"/>
          <c:tx>
            <c:strRef>
              <c:f>Sheet2!$X$102</c:f>
              <c:strCache>
                <c:ptCount val="1"/>
                <c:pt idx="0">
                  <c:v>pkill-VM</c:v>
                </c:pt>
              </c:strCache>
            </c:strRef>
          </c:tx>
          <c:spPr>
            <a:ln w="19050" cap="rnd">
              <a:solidFill>
                <a:srgbClr val="FF9300"/>
              </a:solidFill>
              <a:prstDash val="solid"/>
              <a:round/>
            </a:ln>
            <a:effectLst/>
          </c:spPr>
          <c:marker>
            <c:symbol val="square"/>
            <c:size val="5"/>
            <c:spPr>
              <a:solidFill>
                <a:srgbClr val="FF9300"/>
              </a:solidFill>
              <a:ln w="9525">
                <a:solidFill>
                  <a:srgbClr val="FF9300"/>
                </a:solidFill>
              </a:ln>
              <a:effectLst/>
            </c:spPr>
          </c:marker>
          <c:xVal>
            <c:numRef>
              <c:f>Sheet2!$J$14:$N$14</c:f>
              <c:numCache>
                <c:formatCode>General</c:formatCode>
                <c:ptCount val="5"/>
                <c:pt idx="0">
                  <c:v>500</c:v>
                </c:pt>
                <c:pt idx="1">
                  <c:v>900</c:v>
                </c:pt>
                <c:pt idx="2">
                  <c:v>1000</c:v>
                </c:pt>
                <c:pt idx="3">
                  <c:v>3000</c:v>
                </c:pt>
                <c:pt idx="4">
                  <c:v>5000</c:v>
                </c:pt>
              </c:numCache>
            </c:numRef>
          </c:xVal>
          <c:yVal>
            <c:numRef>
              <c:f>Sheet2!$J$22:$N$22</c:f>
              <c:numCache>
                <c:formatCode>General</c:formatCode>
                <c:ptCount val="5"/>
                <c:pt idx="0">
                  <c:v>37</c:v>
                </c:pt>
                <c:pt idx="1">
                  <c:v>44</c:v>
                </c:pt>
                <c:pt idx="2">
                  <c:v>57</c:v>
                </c:pt>
                <c:pt idx="3">
                  <c:v>46</c:v>
                </c:pt>
                <c:pt idx="4">
                  <c:v>59</c:v>
                </c:pt>
              </c:numCache>
            </c:numRef>
          </c:yVal>
          <c:smooth val="0"/>
          <c:extLst>
            <c:ext xmlns:c16="http://schemas.microsoft.com/office/drawing/2014/chart" uri="{C3380CC4-5D6E-409C-BE32-E72D297353CC}">
              <c16:uniqueId val="{00000003-6822-834B-8551-B8C127C712F1}"/>
            </c:ext>
          </c:extLst>
        </c:ser>
        <c:dLbls>
          <c:showLegendKey val="0"/>
          <c:showVal val="0"/>
          <c:showCatName val="0"/>
          <c:showSerName val="0"/>
          <c:showPercent val="0"/>
          <c:showBubbleSize val="0"/>
        </c:dLbls>
        <c:axId val="39749135"/>
        <c:axId val="10040175"/>
      </c:scatterChart>
      <c:valAx>
        <c:axId val="39749135"/>
        <c:scaling>
          <c:orientation val="minMax"/>
          <c:max val="5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ja-JP" sz="1800"/>
                  <a:t>スレッド数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500"/>
      </c:valAx>
      <c:valAx>
        <c:axId val="10040175"/>
        <c:scaling>
          <c:orientation val="minMax"/>
          <c:max val="1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ja-JP" altLang="ja-JP" sz="1800" b="0" i="0" baseline="0">
                    <a:effectLst/>
                  </a:rPr>
                  <a:t>シグナル配送時間</a:t>
                </a:r>
                <a:r>
                  <a:rPr lang="en-US" altLang="ja-JP" sz="1800" b="0" i="0" baseline="0" dirty="0">
                    <a:effectLst/>
                  </a:rPr>
                  <a:t>[</a:t>
                </a:r>
                <a:r>
                  <a:rPr lang="en-US" altLang="ja-JP" sz="1800" b="0" i="0" baseline="0" dirty="0" err="1">
                    <a:effectLst/>
                  </a:rPr>
                  <a:t>ms</a:t>
                </a:r>
                <a:r>
                  <a:rPr lang="en-US" altLang="ja-JP" sz="1800" b="0" i="0" baseline="0" dirty="0">
                    <a:effectLst/>
                  </a:rPr>
                  <a:t>]</a:t>
                </a:r>
                <a:endParaRPr lang="ja-JP" altLang="ja-JP">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a:p>
            </c:rich>
          </c:tx>
          <c:layout>
            <c:manualLayout>
              <c:xMode val="edge"/>
              <c:yMode val="edge"/>
              <c:x val="1.3190907538593272E-2"/>
              <c:y val="5.2015310035184267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crossAx val="39749135"/>
        <c:crosses val="autoZero"/>
        <c:crossBetween val="midCat"/>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42319063501996"/>
          <c:y val="5.0925925925925923E-2"/>
          <c:w val="0.61989979747169022"/>
          <c:h val="0.7725076552930884"/>
        </c:manualLayout>
      </c:layout>
      <c:barChart>
        <c:barDir val="col"/>
        <c:grouping val="clustered"/>
        <c:varyColors val="0"/>
        <c:ser>
          <c:idx val="0"/>
          <c:order val="0"/>
          <c:tx>
            <c:strRef>
              <c:f>Sheet1!$A$2</c:f>
              <c:strCache>
                <c:ptCount val="1"/>
                <c:pt idx="0">
                  <c:v>GPUfas</c:v>
                </c:pt>
              </c:strCache>
            </c:strRef>
          </c:tx>
          <c:spPr>
            <a:solidFill>
              <a:srgbClr val="0070C0"/>
            </a:solidFill>
            <a:ln>
              <a:noFill/>
            </a:ln>
            <a:effectLst/>
          </c:spPr>
          <c:invertIfNegative val="0"/>
          <c:cat>
            <c:strRef>
              <c:f>Sheet1!$C$1</c:f>
              <c:strCache>
                <c:ptCount val="1"/>
                <c:pt idx="0">
                  <c:v>CPU過負荷</c:v>
                </c:pt>
              </c:strCache>
            </c:strRef>
          </c:cat>
          <c:val>
            <c:numRef>
              <c:f>Sheet1!$C$2</c:f>
              <c:numCache>
                <c:formatCode>General</c:formatCode>
                <c:ptCount val="1"/>
                <c:pt idx="0">
                  <c:v>27</c:v>
                </c:pt>
              </c:numCache>
            </c:numRef>
          </c:val>
          <c:extLst>
            <c:ext xmlns:c16="http://schemas.microsoft.com/office/drawing/2014/chart" uri="{C3380CC4-5D6E-409C-BE32-E72D297353CC}">
              <c16:uniqueId val="{00000000-6F27-3E45-82E9-1C462E40550C}"/>
            </c:ext>
          </c:extLst>
        </c:ser>
        <c:ser>
          <c:idx val="1"/>
          <c:order val="1"/>
          <c:tx>
            <c:strRef>
              <c:f>Sheet1!$A$3</c:f>
              <c:strCache>
                <c:ptCount val="1"/>
                <c:pt idx="0">
                  <c:v>pkill</c:v>
                </c:pt>
              </c:strCache>
            </c:strRef>
          </c:tx>
          <c:spPr>
            <a:solidFill>
              <a:srgbClr val="FF9300"/>
            </a:solidFill>
            <a:ln>
              <a:noFill/>
            </a:ln>
            <a:effectLst/>
          </c:spPr>
          <c:invertIfNegative val="0"/>
          <c:cat>
            <c:strRef>
              <c:f>Sheet1!$C$1</c:f>
              <c:strCache>
                <c:ptCount val="1"/>
                <c:pt idx="0">
                  <c:v>CPU過負荷</c:v>
                </c:pt>
              </c:strCache>
            </c:strRef>
          </c:cat>
          <c:val>
            <c:numRef>
              <c:f>Sheet1!$C$3</c:f>
              <c:numCache>
                <c:formatCode>General</c:formatCode>
                <c:ptCount val="1"/>
                <c:pt idx="0">
                  <c:v>13</c:v>
                </c:pt>
              </c:numCache>
            </c:numRef>
          </c:val>
          <c:extLst>
            <c:ext xmlns:c16="http://schemas.microsoft.com/office/drawing/2014/chart" uri="{C3380CC4-5D6E-409C-BE32-E72D297353CC}">
              <c16:uniqueId val="{00000001-6F27-3E45-82E9-1C462E40550C}"/>
            </c:ext>
          </c:extLst>
        </c:ser>
        <c:dLbls>
          <c:showLegendKey val="0"/>
          <c:showVal val="0"/>
          <c:showCatName val="0"/>
          <c:showSerName val="0"/>
          <c:showPercent val="0"/>
          <c:showBubbleSize val="0"/>
        </c:dLbls>
        <c:gapWidth val="219"/>
        <c:overlap val="-27"/>
        <c:axId val="904066927"/>
        <c:axId val="942330719"/>
      </c:barChart>
      <c:catAx>
        <c:axId val="904066927"/>
        <c:scaling>
          <c:orientation val="minMax"/>
        </c:scaling>
        <c:delete val="1"/>
        <c:axPos val="b"/>
        <c:numFmt formatCode="General" sourceLinked="1"/>
        <c:majorTickMark val="none"/>
        <c:minorTickMark val="none"/>
        <c:tickLblPos val="nextTo"/>
        <c:crossAx val="942330719"/>
        <c:crosses val="autoZero"/>
        <c:auto val="1"/>
        <c:lblAlgn val="ctr"/>
        <c:lblOffset val="100"/>
        <c:noMultiLvlLbl val="0"/>
      </c:catAx>
      <c:valAx>
        <c:axId val="942330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r>
                  <a:rPr lang="ja-JP" sz="2000">
                    <a:latin typeface="+mn-ea"/>
                    <a:ea typeface="+mn-ea"/>
                  </a:rPr>
                  <a:t>復旧時間</a:t>
                </a:r>
                <a:r>
                  <a:rPr lang="en-US" sz="2000">
                    <a:latin typeface="+mn-ea"/>
                    <a:ea typeface="+mn-ea"/>
                  </a:rPr>
                  <a:t>[ms]</a:t>
                </a:r>
                <a:endParaRPr lang="ja-JP" sz="2000">
                  <a:latin typeface="+mn-ea"/>
                  <a:ea typeface="+mn-ea"/>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crossAx val="904066927"/>
        <c:crosses val="autoZero"/>
        <c:crossBetween val="between"/>
        <c:majorUnit val="5"/>
      </c:valAx>
      <c:spPr>
        <a:solidFill>
          <a:schemeClr val="lt1"/>
        </a:solidFill>
        <a:ln w="12700" cap="flat" cmpd="sng" algn="ctr">
          <a:solidFill>
            <a:schemeClr val="dk1"/>
          </a:solidFill>
          <a:prstDash val="solid"/>
          <a:miter lim="800000"/>
        </a:ln>
        <a:effectLst/>
      </c:spPr>
    </c:plotArea>
    <c:legend>
      <c:legendPos val="b"/>
      <c:layout>
        <c:manualLayout>
          <c:xMode val="edge"/>
          <c:yMode val="edge"/>
          <c:x val="0.23692371693523318"/>
          <c:y val="0.82310112159162963"/>
          <c:w val="0.73645649532833102"/>
          <c:h val="0.1768988784083703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5582754052141"/>
          <c:y val="5.7803410994105901E-2"/>
          <c:w val="0.32250156548589448"/>
          <c:h val="0.54129310115624252"/>
        </c:manualLayout>
      </c:layout>
      <c:scatterChart>
        <c:scatterStyle val="lineMarker"/>
        <c:varyColors val="0"/>
        <c:ser>
          <c:idx val="1"/>
          <c:order val="0"/>
          <c:tx>
            <c:strRef>
              <c:f>Sheet2!$F$50</c:f>
              <c:strCache>
                <c:ptCount val="1"/>
                <c:pt idx="0">
                  <c:v>GPUfas</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Sheet2!$B$27:$G$27</c:f>
              <c:numCache>
                <c:formatCode>General</c:formatCode>
                <c:ptCount val="6"/>
                <c:pt idx="0">
                  <c:v>500</c:v>
                </c:pt>
                <c:pt idx="1">
                  <c:v>600</c:v>
                </c:pt>
                <c:pt idx="2">
                  <c:v>700</c:v>
                </c:pt>
                <c:pt idx="3">
                  <c:v>800</c:v>
                </c:pt>
                <c:pt idx="4">
                  <c:v>900</c:v>
                </c:pt>
                <c:pt idx="5">
                  <c:v>1000</c:v>
                </c:pt>
              </c:numCache>
            </c:numRef>
          </c:xVal>
          <c:yVal>
            <c:numRef>
              <c:f>Sheet2!$B$6:$G$6</c:f>
              <c:numCache>
                <c:formatCode>General</c:formatCode>
                <c:ptCount val="6"/>
                <c:pt idx="0">
                  <c:v>45</c:v>
                </c:pt>
                <c:pt idx="1">
                  <c:v>51</c:v>
                </c:pt>
                <c:pt idx="2">
                  <c:v>66</c:v>
                </c:pt>
                <c:pt idx="3">
                  <c:v>61</c:v>
                </c:pt>
                <c:pt idx="4">
                  <c:v>67</c:v>
                </c:pt>
                <c:pt idx="5">
                  <c:v>72</c:v>
                </c:pt>
              </c:numCache>
            </c:numRef>
          </c:yVal>
          <c:smooth val="0"/>
          <c:extLst>
            <c:ext xmlns:c16="http://schemas.microsoft.com/office/drawing/2014/chart" uri="{C3380CC4-5D6E-409C-BE32-E72D297353CC}">
              <c16:uniqueId val="{00000000-D20D-2942-858D-DD67C09FBAF2}"/>
            </c:ext>
          </c:extLst>
        </c:ser>
        <c:ser>
          <c:idx val="2"/>
          <c:order val="1"/>
          <c:tx>
            <c:strRef>
              <c:f>Sheet2!$F$52</c:f>
              <c:strCache>
                <c:ptCount val="1"/>
                <c:pt idx="0">
                  <c:v>pkill</c:v>
                </c:pt>
              </c:strCache>
            </c:strRef>
          </c:tx>
          <c:spPr>
            <a:ln w="19050" cap="rnd" cmpd="sng">
              <a:solidFill>
                <a:srgbClr val="FF9300"/>
              </a:solidFill>
              <a:prstDash val="solid"/>
              <a:round/>
            </a:ln>
            <a:effectLst/>
          </c:spPr>
          <c:marker>
            <c:symbol val="square"/>
            <c:size val="5"/>
            <c:spPr>
              <a:solidFill>
                <a:srgbClr val="FF9300"/>
              </a:solidFill>
              <a:ln w="9525">
                <a:solidFill>
                  <a:srgbClr val="FF9300"/>
                </a:solidFill>
              </a:ln>
              <a:effectLst/>
            </c:spPr>
          </c:marker>
          <c:xVal>
            <c:numRef>
              <c:f>Sheet2!$B$27:$G$27</c:f>
              <c:numCache>
                <c:formatCode>General</c:formatCode>
                <c:ptCount val="6"/>
                <c:pt idx="0">
                  <c:v>500</c:v>
                </c:pt>
                <c:pt idx="1">
                  <c:v>600</c:v>
                </c:pt>
                <c:pt idx="2">
                  <c:v>700</c:v>
                </c:pt>
                <c:pt idx="3">
                  <c:v>800</c:v>
                </c:pt>
                <c:pt idx="4">
                  <c:v>900</c:v>
                </c:pt>
                <c:pt idx="5">
                  <c:v>1000</c:v>
                </c:pt>
              </c:numCache>
            </c:numRef>
          </c:xVal>
          <c:yVal>
            <c:numRef>
              <c:f>Sheet2!$B$7:$G$7</c:f>
              <c:numCache>
                <c:formatCode>General</c:formatCode>
                <c:ptCount val="6"/>
                <c:pt idx="0">
                  <c:v>90</c:v>
                </c:pt>
                <c:pt idx="1">
                  <c:v>113</c:v>
                </c:pt>
                <c:pt idx="2">
                  <c:v>124</c:v>
                </c:pt>
                <c:pt idx="3">
                  <c:v>117</c:v>
                </c:pt>
                <c:pt idx="4">
                  <c:v>140</c:v>
                </c:pt>
                <c:pt idx="5">
                  <c:v>145</c:v>
                </c:pt>
              </c:numCache>
            </c:numRef>
          </c:yVal>
          <c:smooth val="0"/>
          <c:extLst>
            <c:ext xmlns:c16="http://schemas.microsoft.com/office/drawing/2014/chart" uri="{C3380CC4-5D6E-409C-BE32-E72D297353CC}">
              <c16:uniqueId val="{00000002-D20D-2942-858D-DD67C09FBAF2}"/>
            </c:ext>
          </c:extLst>
        </c:ser>
        <c:dLbls>
          <c:showLegendKey val="0"/>
          <c:showVal val="0"/>
          <c:showCatName val="0"/>
          <c:showSerName val="0"/>
          <c:showPercent val="0"/>
          <c:showBubbleSize val="0"/>
        </c:dLbls>
        <c:axId val="39749135"/>
        <c:axId val="10040175"/>
      </c:scatterChart>
      <c:valAx>
        <c:axId val="39749135"/>
        <c:scaling>
          <c:orientation val="minMax"/>
          <c:max val="1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ja-JP" sz="1800"/>
                  <a:t>プロセス数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00"/>
      </c:valAx>
      <c:valAx>
        <c:axId val="10040175"/>
        <c:scaling>
          <c:orientation val="minMax"/>
          <c:max val="18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r>
                  <a:rPr lang="ja-JP" altLang="en-US" sz="1800" b="0" i="0" u="none" strike="noStrike" baseline="0">
                    <a:effectLst/>
                    <a:latin typeface="+mn-ea"/>
                    <a:ea typeface="+mn-ea"/>
                  </a:rPr>
                  <a:t>シグナル配送</a:t>
                </a:r>
                <a:r>
                  <a:rPr lang="ja-JP" sz="1800">
                    <a:latin typeface="+mn-ea"/>
                    <a:ea typeface="+mn-ea"/>
                  </a:rPr>
                  <a:t>時間</a:t>
                </a:r>
                <a:r>
                  <a:rPr lang="en-US" sz="1800" dirty="0">
                    <a:latin typeface="+mn-ea"/>
                    <a:ea typeface="+mn-ea"/>
                  </a:rPr>
                  <a:t>[</a:t>
                </a:r>
                <a:r>
                  <a:rPr lang="en-US" sz="1800" dirty="0" err="1">
                    <a:latin typeface="+mn-ea"/>
                    <a:ea typeface="+mn-ea"/>
                  </a:rPr>
                  <a:t>ms</a:t>
                </a:r>
                <a:r>
                  <a:rPr lang="en-US" sz="1800" dirty="0">
                    <a:latin typeface="+mn-ea"/>
                    <a:ea typeface="+mn-ea"/>
                  </a:rPr>
                  <a:t>]</a:t>
                </a:r>
                <a:endParaRPr lang="ja-JP" sz="1800">
                  <a:latin typeface="+mn-ea"/>
                  <a:ea typeface="+mn-ea"/>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39749135"/>
        <c:crosses val="autoZero"/>
        <c:crossBetween val="midCat"/>
        <c:majorUnit val="20"/>
      </c:valAx>
      <c:spPr>
        <a:noFill/>
        <a:ln w="25400">
          <a:noFill/>
        </a:ln>
        <a:effectLst/>
      </c:spPr>
    </c:plotArea>
    <c:legend>
      <c:legendPos val="b"/>
      <c:layout>
        <c:manualLayout>
          <c:xMode val="edge"/>
          <c:yMode val="edge"/>
          <c:x val="0"/>
          <c:y val="0.89143097961763873"/>
          <c:w val="1"/>
          <c:h val="9.0050964831766042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1162790697676"/>
          <c:y val="4.0014203242233218E-2"/>
          <c:w val="0.7715750854059924"/>
          <c:h val="0.54496398826162717"/>
        </c:manualLayout>
      </c:layout>
      <c:scatterChart>
        <c:scatterStyle val="lineMarker"/>
        <c:varyColors val="0"/>
        <c:ser>
          <c:idx val="1"/>
          <c:order val="0"/>
          <c:tx>
            <c:strRef>
              <c:f>Sheet2!$F$50</c:f>
              <c:strCache>
                <c:ptCount val="1"/>
                <c:pt idx="0">
                  <c:v>GPUfas(SIGKILL)</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Sheet2!$B$27:$G$27</c:f>
              <c:numCache>
                <c:formatCode>General</c:formatCode>
                <c:ptCount val="6"/>
                <c:pt idx="0">
                  <c:v>500</c:v>
                </c:pt>
                <c:pt idx="1">
                  <c:v>600</c:v>
                </c:pt>
                <c:pt idx="2">
                  <c:v>700</c:v>
                </c:pt>
                <c:pt idx="3">
                  <c:v>800</c:v>
                </c:pt>
                <c:pt idx="4">
                  <c:v>900</c:v>
                </c:pt>
                <c:pt idx="5">
                  <c:v>1000</c:v>
                </c:pt>
              </c:numCache>
            </c:numRef>
          </c:xVal>
          <c:yVal>
            <c:numRef>
              <c:f>Sheet2!$B$30:$G$30</c:f>
              <c:numCache>
                <c:formatCode>General</c:formatCode>
                <c:ptCount val="6"/>
                <c:pt idx="0">
                  <c:v>1095</c:v>
                </c:pt>
                <c:pt idx="1">
                  <c:v>1101</c:v>
                </c:pt>
                <c:pt idx="2">
                  <c:v>1089</c:v>
                </c:pt>
                <c:pt idx="3">
                  <c:v>1085</c:v>
                </c:pt>
                <c:pt idx="4">
                  <c:v>1087</c:v>
                </c:pt>
                <c:pt idx="5">
                  <c:v>1093</c:v>
                </c:pt>
              </c:numCache>
            </c:numRef>
          </c:yVal>
          <c:smooth val="0"/>
          <c:extLst>
            <c:ext xmlns:c16="http://schemas.microsoft.com/office/drawing/2014/chart" uri="{C3380CC4-5D6E-409C-BE32-E72D297353CC}">
              <c16:uniqueId val="{00000000-8253-3740-A328-252EB89CA9DE}"/>
            </c:ext>
          </c:extLst>
        </c:ser>
        <c:ser>
          <c:idx val="2"/>
          <c:order val="1"/>
          <c:tx>
            <c:strRef>
              <c:f>Sheet2!$F$52</c:f>
              <c:strCache>
                <c:ptCount val="1"/>
                <c:pt idx="0">
                  <c:v>pkill(SIGKILL)</c:v>
                </c:pt>
              </c:strCache>
            </c:strRef>
          </c:tx>
          <c:spPr>
            <a:ln w="19050" cap="rnd">
              <a:solidFill>
                <a:srgbClr val="FF9300"/>
              </a:solidFill>
              <a:prstDash val="solid"/>
              <a:round/>
            </a:ln>
            <a:effectLst/>
          </c:spPr>
          <c:marker>
            <c:symbol val="square"/>
            <c:size val="5"/>
            <c:spPr>
              <a:solidFill>
                <a:srgbClr val="FF9300"/>
              </a:solidFill>
              <a:ln w="9525">
                <a:solidFill>
                  <a:srgbClr val="FF9300"/>
                </a:solidFill>
              </a:ln>
              <a:effectLst/>
            </c:spPr>
          </c:marker>
          <c:xVal>
            <c:numRef>
              <c:f>Sheet2!$B$27:$G$27</c:f>
              <c:numCache>
                <c:formatCode>General</c:formatCode>
                <c:ptCount val="6"/>
                <c:pt idx="0">
                  <c:v>500</c:v>
                </c:pt>
                <c:pt idx="1">
                  <c:v>600</c:v>
                </c:pt>
                <c:pt idx="2">
                  <c:v>700</c:v>
                </c:pt>
                <c:pt idx="3">
                  <c:v>800</c:v>
                </c:pt>
                <c:pt idx="4">
                  <c:v>900</c:v>
                </c:pt>
                <c:pt idx="5">
                  <c:v>1000</c:v>
                </c:pt>
              </c:numCache>
            </c:numRef>
          </c:xVal>
          <c:yVal>
            <c:numRef>
              <c:f>Sheet2!$B$31:$G$31</c:f>
              <c:numCache>
                <c:formatCode>General</c:formatCode>
                <c:ptCount val="6"/>
                <c:pt idx="0">
                  <c:v>37</c:v>
                </c:pt>
                <c:pt idx="1">
                  <c:v>41</c:v>
                </c:pt>
                <c:pt idx="2">
                  <c:v>45</c:v>
                </c:pt>
                <c:pt idx="3">
                  <c:v>48</c:v>
                </c:pt>
                <c:pt idx="4">
                  <c:v>53</c:v>
                </c:pt>
                <c:pt idx="5">
                  <c:v>57</c:v>
                </c:pt>
              </c:numCache>
            </c:numRef>
          </c:yVal>
          <c:smooth val="0"/>
          <c:extLst>
            <c:ext xmlns:c16="http://schemas.microsoft.com/office/drawing/2014/chart" uri="{C3380CC4-5D6E-409C-BE32-E72D297353CC}">
              <c16:uniqueId val="{00000002-8253-3740-A328-252EB89CA9DE}"/>
            </c:ext>
          </c:extLst>
        </c:ser>
        <c:dLbls>
          <c:showLegendKey val="0"/>
          <c:showVal val="0"/>
          <c:showCatName val="0"/>
          <c:showSerName val="0"/>
          <c:showPercent val="0"/>
          <c:showBubbleSize val="0"/>
        </c:dLbls>
        <c:axId val="39749135"/>
        <c:axId val="10040175"/>
      </c:scatterChart>
      <c:valAx>
        <c:axId val="39749135"/>
        <c:scaling>
          <c:orientation val="minMax"/>
          <c:max val="1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ja-JP" sz="1800"/>
                  <a:t>プロセス数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00"/>
      </c:valAx>
      <c:valAx>
        <c:axId val="10040175"/>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39749135"/>
        <c:crosses val="autoZero"/>
        <c:crossBetween val="midCat"/>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851177817060617"/>
          <c:y val="6.4241048570012407E-2"/>
          <c:w val="0.3489168916264237"/>
          <c:h val="0.54221191563654825"/>
        </c:manualLayout>
      </c:layout>
      <c:scatterChart>
        <c:scatterStyle val="lineMarker"/>
        <c:varyColors val="0"/>
        <c:ser>
          <c:idx val="1"/>
          <c:order val="0"/>
          <c:tx>
            <c:strRef>
              <c:f>Sheet2!$F$50</c:f>
              <c:strCache>
                <c:ptCount val="1"/>
                <c:pt idx="0">
                  <c:v>GPUfas</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Sheet2!$J$3:$N$3</c:f>
              <c:numCache>
                <c:formatCode>General</c:formatCode>
                <c:ptCount val="5"/>
                <c:pt idx="0">
                  <c:v>500</c:v>
                </c:pt>
                <c:pt idx="1">
                  <c:v>900</c:v>
                </c:pt>
                <c:pt idx="2">
                  <c:v>1000</c:v>
                </c:pt>
                <c:pt idx="3">
                  <c:v>3000</c:v>
                </c:pt>
                <c:pt idx="4">
                  <c:v>5000</c:v>
                </c:pt>
              </c:numCache>
            </c:numRef>
          </c:xVal>
          <c:yVal>
            <c:numRef>
              <c:f>Sheet2!$J$6:$N$6</c:f>
              <c:numCache>
                <c:formatCode>General</c:formatCode>
                <c:ptCount val="5"/>
                <c:pt idx="0">
                  <c:v>11</c:v>
                </c:pt>
                <c:pt idx="1">
                  <c:v>20</c:v>
                </c:pt>
                <c:pt idx="2">
                  <c:v>20</c:v>
                </c:pt>
                <c:pt idx="3">
                  <c:v>35</c:v>
                </c:pt>
                <c:pt idx="4">
                  <c:v>49</c:v>
                </c:pt>
              </c:numCache>
            </c:numRef>
          </c:yVal>
          <c:smooth val="0"/>
          <c:extLst>
            <c:ext xmlns:c16="http://schemas.microsoft.com/office/drawing/2014/chart" uri="{C3380CC4-5D6E-409C-BE32-E72D297353CC}">
              <c16:uniqueId val="{00000000-F607-A546-98D8-AF0DC50182FE}"/>
            </c:ext>
          </c:extLst>
        </c:ser>
        <c:ser>
          <c:idx val="2"/>
          <c:order val="1"/>
          <c:tx>
            <c:strRef>
              <c:f>Sheet2!$F$52</c:f>
              <c:strCache>
                <c:ptCount val="1"/>
                <c:pt idx="0">
                  <c:v>pkill</c:v>
                </c:pt>
              </c:strCache>
            </c:strRef>
          </c:tx>
          <c:spPr>
            <a:ln w="19050" cap="rnd">
              <a:solidFill>
                <a:srgbClr val="FF9300"/>
              </a:solidFill>
              <a:prstDash val="solid"/>
              <a:round/>
            </a:ln>
            <a:effectLst/>
          </c:spPr>
          <c:marker>
            <c:symbol val="square"/>
            <c:size val="5"/>
            <c:spPr>
              <a:solidFill>
                <a:srgbClr val="FF9300"/>
              </a:solidFill>
              <a:ln w="9525">
                <a:solidFill>
                  <a:srgbClr val="FF9300"/>
                </a:solidFill>
              </a:ln>
              <a:effectLst/>
            </c:spPr>
          </c:marker>
          <c:xVal>
            <c:numRef>
              <c:f>Sheet2!$J$3:$N$3</c:f>
              <c:numCache>
                <c:formatCode>General</c:formatCode>
                <c:ptCount val="5"/>
                <c:pt idx="0">
                  <c:v>500</c:v>
                </c:pt>
                <c:pt idx="1">
                  <c:v>900</c:v>
                </c:pt>
                <c:pt idx="2">
                  <c:v>1000</c:v>
                </c:pt>
                <c:pt idx="3">
                  <c:v>3000</c:v>
                </c:pt>
                <c:pt idx="4">
                  <c:v>5000</c:v>
                </c:pt>
              </c:numCache>
            </c:numRef>
          </c:xVal>
          <c:yVal>
            <c:numRef>
              <c:f>Sheet2!$J$7:$N$7</c:f>
              <c:numCache>
                <c:formatCode>General</c:formatCode>
                <c:ptCount val="5"/>
                <c:pt idx="0">
                  <c:v>20</c:v>
                </c:pt>
                <c:pt idx="1">
                  <c:v>21</c:v>
                </c:pt>
                <c:pt idx="2">
                  <c:v>22</c:v>
                </c:pt>
                <c:pt idx="3">
                  <c:v>25</c:v>
                </c:pt>
                <c:pt idx="4">
                  <c:v>37</c:v>
                </c:pt>
              </c:numCache>
            </c:numRef>
          </c:yVal>
          <c:smooth val="0"/>
          <c:extLst>
            <c:ext xmlns:c16="http://schemas.microsoft.com/office/drawing/2014/chart" uri="{C3380CC4-5D6E-409C-BE32-E72D297353CC}">
              <c16:uniqueId val="{00000002-F607-A546-98D8-AF0DC50182FE}"/>
            </c:ext>
          </c:extLst>
        </c:ser>
        <c:dLbls>
          <c:showLegendKey val="0"/>
          <c:showVal val="0"/>
          <c:showCatName val="0"/>
          <c:showSerName val="0"/>
          <c:showPercent val="0"/>
          <c:showBubbleSize val="0"/>
        </c:dLbls>
        <c:axId val="39749135"/>
        <c:axId val="10040175"/>
      </c:scatterChart>
      <c:valAx>
        <c:axId val="39749135"/>
        <c:scaling>
          <c:orientation val="minMax"/>
          <c:max val="5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r>
                  <a:rPr lang="ja-JP" sz="1800">
                    <a:latin typeface="+mn-ea"/>
                    <a:ea typeface="+mn-ea"/>
                  </a:rPr>
                  <a:t>スレッド数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500"/>
      </c:valAx>
      <c:valAx>
        <c:axId val="10040175"/>
        <c:scaling>
          <c:orientation val="minMax"/>
          <c:max val="5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crossAx val="39749135"/>
        <c:crosses val="autoZero"/>
        <c:crossBetween val="midCat"/>
        <c:majorUnit val="10"/>
      </c:valAx>
      <c:spPr>
        <a:noFill/>
        <a:ln>
          <a:noFill/>
        </a:ln>
        <a:effectLst/>
      </c:spPr>
    </c:plotArea>
    <c:legend>
      <c:legendPos val="b"/>
      <c:layout>
        <c:manualLayout>
          <c:xMode val="edge"/>
          <c:yMode val="edge"/>
          <c:x val="0"/>
          <c:y val="0.82278637093243834"/>
          <c:w val="1"/>
          <c:h val="0.1494155844155844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36067402390621"/>
          <c:y val="6.4241048570012407E-2"/>
          <c:w val="0.7086830071485144"/>
          <c:h val="0.58553505268195805"/>
        </c:manualLayout>
      </c:layout>
      <c:scatterChart>
        <c:scatterStyle val="lineMarker"/>
        <c:varyColors val="0"/>
        <c:ser>
          <c:idx val="0"/>
          <c:order val="0"/>
          <c:tx>
            <c:strRef>
              <c:f>Sheet2!$F$51</c:f>
              <c:strCache>
                <c:ptCount val="1"/>
                <c:pt idx="0">
                  <c:v>GPUfas</c:v>
                </c:pt>
              </c:strCache>
            </c:strRef>
          </c:tx>
          <c:spPr>
            <a:ln w="19050" cap="rnd">
              <a:solidFill>
                <a:srgbClr val="0070C0"/>
              </a:solidFill>
              <a:prstDash val="solid"/>
              <a:round/>
            </a:ln>
            <a:effectLst/>
          </c:spPr>
          <c:marker>
            <c:symbol val="circle"/>
            <c:size val="5"/>
            <c:spPr>
              <a:solidFill>
                <a:srgbClr val="0070C0"/>
              </a:solidFill>
              <a:ln w="9525">
                <a:solidFill>
                  <a:srgbClr val="0070C0"/>
                </a:solidFill>
              </a:ln>
              <a:effectLst/>
            </c:spPr>
          </c:marker>
          <c:xVal>
            <c:numRef>
              <c:f>Sheet2!$J$3:$N$3</c:f>
              <c:numCache>
                <c:formatCode>General</c:formatCode>
                <c:ptCount val="5"/>
                <c:pt idx="0">
                  <c:v>500</c:v>
                </c:pt>
                <c:pt idx="1">
                  <c:v>900</c:v>
                </c:pt>
                <c:pt idx="2">
                  <c:v>1000</c:v>
                </c:pt>
                <c:pt idx="3">
                  <c:v>3000</c:v>
                </c:pt>
                <c:pt idx="4">
                  <c:v>5000</c:v>
                </c:pt>
              </c:numCache>
            </c:numRef>
          </c:xVal>
          <c:yVal>
            <c:numRef>
              <c:f>Sheet2!$J$17:$N$17</c:f>
              <c:numCache>
                <c:formatCode>General</c:formatCode>
                <c:ptCount val="5"/>
                <c:pt idx="0">
                  <c:v>13</c:v>
                </c:pt>
                <c:pt idx="1">
                  <c:v>13</c:v>
                </c:pt>
                <c:pt idx="2">
                  <c:v>13</c:v>
                </c:pt>
                <c:pt idx="3">
                  <c:v>13</c:v>
                </c:pt>
                <c:pt idx="4">
                  <c:v>13</c:v>
                </c:pt>
              </c:numCache>
            </c:numRef>
          </c:yVal>
          <c:smooth val="0"/>
          <c:extLst>
            <c:ext xmlns:c16="http://schemas.microsoft.com/office/drawing/2014/chart" uri="{C3380CC4-5D6E-409C-BE32-E72D297353CC}">
              <c16:uniqueId val="{00000001-ACF0-2143-BC53-4FC612E0DD5D}"/>
            </c:ext>
          </c:extLst>
        </c:ser>
        <c:ser>
          <c:idx val="3"/>
          <c:order val="1"/>
          <c:tx>
            <c:strRef>
              <c:f>Sheet2!$F$53</c:f>
              <c:strCache>
                <c:ptCount val="1"/>
                <c:pt idx="0">
                  <c:v>pkill</c:v>
                </c:pt>
              </c:strCache>
            </c:strRef>
          </c:tx>
          <c:spPr>
            <a:ln w="19050" cap="rnd">
              <a:solidFill>
                <a:srgbClr val="FF9300"/>
              </a:solidFill>
              <a:prstDash val="solid"/>
              <a:round/>
            </a:ln>
            <a:effectLst/>
          </c:spPr>
          <c:marker>
            <c:symbol val="square"/>
            <c:size val="5"/>
            <c:spPr>
              <a:solidFill>
                <a:srgbClr val="FF9300"/>
              </a:solidFill>
              <a:ln w="9525">
                <a:solidFill>
                  <a:srgbClr val="FF9300"/>
                </a:solidFill>
              </a:ln>
              <a:effectLst/>
            </c:spPr>
          </c:marker>
          <c:xVal>
            <c:numRef>
              <c:f>Sheet2!$J$14:$N$14</c:f>
              <c:numCache>
                <c:formatCode>General</c:formatCode>
                <c:ptCount val="5"/>
                <c:pt idx="0">
                  <c:v>500</c:v>
                </c:pt>
                <c:pt idx="1">
                  <c:v>900</c:v>
                </c:pt>
                <c:pt idx="2">
                  <c:v>1000</c:v>
                </c:pt>
                <c:pt idx="3">
                  <c:v>3000</c:v>
                </c:pt>
                <c:pt idx="4">
                  <c:v>5000</c:v>
                </c:pt>
              </c:numCache>
            </c:numRef>
          </c:xVal>
          <c:yVal>
            <c:numRef>
              <c:f>Sheet2!$J$18:$N$18</c:f>
              <c:numCache>
                <c:formatCode>General</c:formatCode>
                <c:ptCount val="5"/>
                <c:pt idx="0">
                  <c:v>19</c:v>
                </c:pt>
                <c:pt idx="1">
                  <c:v>19</c:v>
                </c:pt>
                <c:pt idx="2">
                  <c:v>20</c:v>
                </c:pt>
                <c:pt idx="3">
                  <c:v>25</c:v>
                </c:pt>
                <c:pt idx="4">
                  <c:v>26</c:v>
                </c:pt>
              </c:numCache>
            </c:numRef>
          </c:yVal>
          <c:smooth val="0"/>
          <c:extLst>
            <c:ext xmlns:c16="http://schemas.microsoft.com/office/drawing/2014/chart" uri="{C3380CC4-5D6E-409C-BE32-E72D297353CC}">
              <c16:uniqueId val="{00000003-ACF0-2143-BC53-4FC612E0DD5D}"/>
            </c:ext>
          </c:extLst>
        </c:ser>
        <c:dLbls>
          <c:showLegendKey val="0"/>
          <c:showVal val="0"/>
          <c:showCatName val="0"/>
          <c:showSerName val="0"/>
          <c:showPercent val="0"/>
          <c:showBubbleSize val="0"/>
        </c:dLbls>
        <c:axId val="39749135"/>
        <c:axId val="10040175"/>
      </c:scatterChart>
      <c:valAx>
        <c:axId val="39749135"/>
        <c:scaling>
          <c:orientation val="minMax"/>
          <c:max val="5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r>
                  <a:rPr lang="ja-JP" sz="1800">
                    <a:latin typeface="+mn-ea"/>
                    <a:ea typeface="+mn-ea"/>
                  </a:rPr>
                  <a:t>スレッド数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500"/>
      </c:valAx>
      <c:valAx>
        <c:axId val="10040175"/>
        <c:scaling>
          <c:orientation val="minMax"/>
          <c:max val="5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ja-JP" altLang="ja-JP" sz="1800" b="0" i="0" baseline="0">
                    <a:effectLst/>
                  </a:rPr>
                  <a:t>シグナル配送時間</a:t>
                </a:r>
                <a:r>
                  <a:rPr lang="en-US" altLang="ja-JP" sz="1800" b="0" i="0" baseline="0" dirty="0">
                    <a:effectLst/>
                  </a:rPr>
                  <a:t>[</a:t>
                </a:r>
                <a:r>
                  <a:rPr lang="en-US" altLang="ja-JP" sz="1800" b="0" i="0" baseline="0" dirty="0" err="1">
                    <a:effectLst/>
                  </a:rPr>
                  <a:t>ms</a:t>
                </a:r>
                <a:r>
                  <a:rPr lang="en-US" altLang="ja-JP" sz="1800" b="0" i="0" baseline="0" dirty="0">
                    <a:effectLst/>
                  </a:rPr>
                  <a:t>]</a:t>
                </a:r>
                <a:endParaRPr lang="ja-JP" altLang="ja-JP">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a:p>
            </c:rich>
          </c:tx>
          <c:layout>
            <c:manualLayout>
              <c:xMode val="edge"/>
              <c:yMode val="edge"/>
              <c:x val="1.3249457659010706E-2"/>
              <c:y val="5.990873486547142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crossAx val="39749135"/>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4116360454943"/>
          <c:y val="0.16328059443673851"/>
          <c:w val="0.38249825021872264"/>
          <c:h val="0.53740677753182253"/>
        </c:manualLayout>
      </c:layout>
      <c:scatterChart>
        <c:scatterStyle val="lineMarker"/>
        <c:varyColors val="0"/>
        <c:ser>
          <c:idx val="1"/>
          <c:order val="0"/>
          <c:tx>
            <c:strRef>
              <c:f>Sheet2!$X$99</c:f>
              <c:strCache>
                <c:ptCount val="1"/>
                <c:pt idx="0">
                  <c:v>GPUfas-VM</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Sheet2!$B$3:$G$3</c:f>
              <c:numCache>
                <c:formatCode>General</c:formatCode>
                <c:ptCount val="6"/>
                <c:pt idx="0">
                  <c:v>500</c:v>
                </c:pt>
                <c:pt idx="1">
                  <c:v>600</c:v>
                </c:pt>
                <c:pt idx="2">
                  <c:v>700</c:v>
                </c:pt>
                <c:pt idx="3">
                  <c:v>800</c:v>
                </c:pt>
                <c:pt idx="4">
                  <c:v>900</c:v>
                </c:pt>
                <c:pt idx="5">
                  <c:v>1000</c:v>
                </c:pt>
              </c:numCache>
            </c:numRef>
          </c:xVal>
          <c:yVal>
            <c:numRef>
              <c:f>Sheet2!$B$10:$G$10</c:f>
              <c:numCache>
                <c:formatCode>General</c:formatCode>
                <c:ptCount val="6"/>
                <c:pt idx="0">
                  <c:v>36.606999999999999</c:v>
                </c:pt>
                <c:pt idx="1">
                  <c:v>48.987000000000002</c:v>
                </c:pt>
                <c:pt idx="2">
                  <c:v>49.470999999999997</c:v>
                </c:pt>
                <c:pt idx="3">
                  <c:v>48.515000000000001</c:v>
                </c:pt>
                <c:pt idx="4">
                  <c:v>53.914999999999999</c:v>
                </c:pt>
                <c:pt idx="5">
                  <c:v>65.099000000000004</c:v>
                </c:pt>
              </c:numCache>
            </c:numRef>
          </c:yVal>
          <c:smooth val="0"/>
          <c:extLst>
            <c:ext xmlns:c16="http://schemas.microsoft.com/office/drawing/2014/chart" uri="{C3380CC4-5D6E-409C-BE32-E72D297353CC}">
              <c16:uniqueId val="{00000000-CD36-3246-BFBC-65CE9128F6C8}"/>
            </c:ext>
          </c:extLst>
        </c:ser>
        <c:ser>
          <c:idx val="2"/>
          <c:order val="1"/>
          <c:tx>
            <c:strRef>
              <c:f>Sheet2!$X$101</c:f>
              <c:strCache>
                <c:ptCount val="1"/>
                <c:pt idx="0">
                  <c:v>pkill-VM</c:v>
                </c:pt>
              </c:strCache>
            </c:strRef>
          </c:tx>
          <c:spPr>
            <a:ln w="19050" cap="rnd">
              <a:solidFill>
                <a:srgbClr val="FF9300"/>
              </a:solidFill>
              <a:prstDash val="solid"/>
              <a:round/>
            </a:ln>
            <a:effectLst/>
          </c:spPr>
          <c:marker>
            <c:symbol val="square"/>
            <c:size val="5"/>
            <c:spPr>
              <a:solidFill>
                <a:srgbClr val="FF9300"/>
              </a:solidFill>
              <a:ln w="9525">
                <a:solidFill>
                  <a:srgbClr val="FF9300"/>
                </a:solidFill>
                <a:prstDash val="solid"/>
              </a:ln>
              <a:effectLst/>
            </c:spPr>
          </c:marker>
          <c:xVal>
            <c:numRef>
              <c:f>Sheet2!$B$14:$G$14</c:f>
              <c:numCache>
                <c:formatCode>General</c:formatCode>
                <c:ptCount val="6"/>
                <c:pt idx="0">
                  <c:v>500</c:v>
                </c:pt>
                <c:pt idx="1">
                  <c:v>600</c:v>
                </c:pt>
                <c:pt idx="2">
                  <c:v>700</c:v>
                </c:pt>
                <c:pt idx="3">
                  <c:v>800</c:v>
                </c:pt>
                <c:pt idx="4">
                  <c:v>900</c:v>
                </c:pt>
                <c:pt idx="5">
                  <c:v>1000</c:v>
                </c:pt>
              </c:numCache>
            </c:numRef>
          </c:xVal>
          <c:yVal>
            <c:numRef>
              <c:f>Sheet2!$B$11:$G$11</c:f>
              <c:numCache>
                <c:formatCode>General</c:formatCode>
                <c:ptCount val="6"/>
                <c:pt idx="0">
                  <c:v>88</c:v>
                </c:pt>
                <c:pt idx="1">
                  <c:v>100</c:v>
                </c:pt>
                <c:pt idx="2">
                  <c:v>189</c:v>
                </c:pt>
                <c:pt idx="3">
                  <c:v>219</c:v>
                </c:pt>
                <c:pt idx="4">
                  <c:v>171</c:v>
                </c:pt>
                <c:pt idx="5">
                  <c:v>1534</c:v>
                </c:pt>
              </c:numCache>
            </c:numRef>
          </c:yVal>
          <c:smooth val="0"/>
          <c:extLst>
            <c:ext xmlns:c16="http://schemas.microsoft.com/office/drawing/2014/chart" uri="{C3380CC4-5D6E-409C-BE32-E72D297353CC}">
              <c16:uniqueId val="{00000002-CD36-3246-BFBC-65CE9128F6C8}"/>
            </c:ext>
          </c:extLst>
        </c:ser>
        <c:dLbls>
          <c:showLegendKey val="0"/>
          <c:showVal val="0"/>
          <c:showCatName val="0"/>
          <c:showSerName val="0"/>
          <c:showPercent val="0"/>
          <c:showBubbleSize val="0"/>
        </c:dLbls>
        <c:axId val="39749135"/>
        <c:axId val="10040175"/>
      </c:scatterChart>
      <c:valAx>
        <c:axId val="39749135"/>
        <c:scaling>
          <c:orientation val="minMax"/>
          <c:max val="1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ja-JP" sz="1800"/>
                  <a:t>プロセス数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00"/>
      </c:valAx>
      <c:valAx>
        <c:axId val="10040175"/>
        <c:scaling>
          <c:orientation val="minMax"/>
          <c:max val="2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ja-JP" altLang="en-US" sz="1800" b="0" i="0" u="none" strike="noStrike" baseline="0">
                    <a:effectLst/>
                    <a:latin typeface="+mn-ea"/>
                    <a:ea typeface="+mn-ea"/>
                  </a:rPr>
                  <a:t>シグナル配送</a:t>
                </a:r>
                <a:r>
                  <a:rPr lang="ja-JP" sz="1800">
                    <a:latin typeface="+mn-ea"/>
                    <a:ea typeface="+mn-ea"/>
                  </a:rPr>
                  <a:t>理時間</a:t>
                </a:r>
                <a:r>
                  <a:rPr lang="en-US" sz="1800" dirty="0">
                    <a:latin typeface="+mn-ea"/>
                    <a:ea typeface="+mn-ea"/>
                  </a:rPr>
                  <a:t>[</a:t>
                </a:r>
                <a:r>
                  <a:rPr lang="en-US" sz="1800" dirty="0" err="1">
                    <a:latin typeface="+mn-ea"/>
                    <a:ea typeface="+mn-ea"/>
                  </a:rPr>
                  <a:t>ms</a:t>
                </a:r>
                <a:r>
                  <a:rPr lang="en-US" sz="1800" dirty="0">
                    <a:latin typeface="+mn-ea"/>
                    <a:ea typeface="+mn-ea"/>
                  </a:rPr>
                  <a:t>]</a:t>
                </a:r>
                <a:endParaRPr lang="ja-JP" sz="1800">
                  <a:latin typeface="+mn-ea"/>
                  <a:ea typeface="+mn-ea"/>
                </a:endParaRPr>
              </a:p>
            </c:rich>
          </c:tx>
          <c:layout>
            <c:manualLayout>
              <c:xMode val="edge"/>
              <c:yMode val="edge"/>
              <c:x val="1.7475831146106735E-2"/>
              <c:y val="0.110415665884879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39749135"/>
        <c:crosses val="autoZero"/>
        <c:crossBetween val="midCat"/>
        <c:majorUnit val="50"/>
      </c:valAx>
      <c:spPr>
        <a:noFill/>
        <a:ln>
          <a:noFill/>
        </a:ln>
        <a:effectLst/>
      </c:spPr>
    </c:plotArea>
    <c:legend>
      <c:legendPos val="b"/>
      <c:layout>
        <c:manualLayout>
          <c:xMode val="edge"/>
          <c:yMode val="edge"/>
          <c:x val="0"/>
          <c:y val="0.9052801093109506"/>
          <c:w val="1"/>
          <c:h val="9.4719890689049402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83336369933585"/>
          <c:y val="5.0925925925925923E-2"/>
          <c:w val="0.78888884271409498"/>
          <c:h val="0.62538150017607697"/>
        </c:manualLayout>
      </c:layout>
      <c:scatterChart>
        <c:scatterStyle val="lineMarker"/>
        <c:varyColors val="0"/>
        <c:ser>
          <c:idx val="1"/>
          <c:order val="0"/>
          <c:tx>
            <c:strRef>
              <c:f>Sheet2!$X$99</c:f>
              <c:strCache>
                <c:ptCount val="1"/>
                <c:pt idx="0">
                  <c:v>GPUfas-VM(SIGKILL)</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Sheet2!$B$3:$G$3</c:f>
              <c:numCache>
                <c:formatCode>General</c:formatCode>
                <c:ptCount val="6"/>
                <c:pt idx="0">
                  <c:v>500</c:v>
                </c:pt>
                <c:pt idx="1">
                  <c:v>600</c:v>
                </c:pt>
                <c:pt idx="2">
                  <c:v>700</c:v>
                </c:pt>
                <c:pt idx="3">
                  <c:v>800</c:v>
                </c:pt>
                <c:pt idx="4">
                  <c:v>900</c:v>
                </c:pt>
                <c:pt idx="5">
                  <c:v>1000</c:v>
                </c:pt>
              </c:numCache>
            </c:numRef>
          </c:xVal>
          <c:yVal>
            <c:numRef>
              <c:f>Sheet2!$B$34:$G$34</c:f>
              <c:numCache>
                <c:formatCode>General</c:formatCode>
                <c:ptCount val="6"/>
                <c:pt idx="0">
                  <c:v>492.69900000000001</c:v>
                </c:pt>
                <c:pt idx="1">
                  <c:v>642.70500000000004</c:v>
                </c:pt>
                <c:pt idx="2">
                  <c:v>171.62100000000001</c:v>
                </c:pt>
                <c:pt idx="3">
                  <c:v>245.90899999999999</c:v>
                </c:pt>
                <c:pt idx="4">
                  <c:v>165.59899999999999</c:v>
                </c:pt>
                <c:pt idx="5">
                  <c:v>538.78899999999999</c:v>
                </c:pt>
              </c:numCache>
            </c:numRef>
          </c:yVal>
          <c:smooth val="0"/>
          <c:extLst>
            <c:ext xmlns:c16="http://schemas.microsoft.com/office/drawing/2014/chart" uri="{C3380CC4-5D6E-409C-BE32-E72D297353CC}">
              <c16:uniqueId val="{00000000-E84C-E842-ABD4-B1C433EA2A25}"/>
            </c:ext>
          </c:extLst>
        </c:ser>
        <c:ser>
          <c:idx val="2"/>
          <c:order val="1"/>
          <c:tx>
            <c:strRef>
              <c:f>Sheet2!$X$101</c:f>
              <c:strCache>
                <c:ptCount val="1"/>
                <c:pt idx="0">
                  <c:v>pkill-VM(SIGKILL)</c:v>
                </c:pt>
              </c:strCache>
            </c:strRef>
          </c:tx>
          <c:spPr>
            <a:ln w="19050" cap="rnd">
              <a:solidFill>
                <a:srgbClr val="FF9300"/>
              </a:solidFill>
              <a:prstDash val="solid"/>
              <a:round/>
            </a:ln>
            <a:effectLst/>
          </c:spPr>
          <c:marker>
            <c:symbol val="square"/>
            <c:size val="5"/>
            <c:spPr>
              <a:solidFill>
                <a:srgbClr val="FF9300"/>
              </a:solidFill>
              <a:ln w="9525">
                <a:solidFill>
                  <a:srgbClr val="FF9300"/>
                </a:solidFill>
              </a:ln>
              <a:effectLst/>
            </c:spPr>
          </c:marker>
          <c:xVal>
            <c:numRef>
              <c:f>Sheet2!$B$14:$G$14</c:f>
              <c:numCache>
                <c:formatCode>General</c:formatCode>
                <c:ptCount val="6"/>
                <c:pt idx="0">
                  <c:v>500</c:v>
                </c:pt>
                <c:pt idx="1">
                  <c:v>600</c:v>
                </c:pt>
                <c:pt idx="2">
                  <c:v>700</c:v>
                </c:pt>
                <c:pt idx="3">
                  <c:v>800</c:v>
                </c:pt>
                <c:pt idx="4">
                  <c:v>900</c:v>
                </c:pt>
                <c:pt idx="5">
                  <c:v>1000</c:v>
                </c:pt>
              </c:numCache>
            </c:numRef>
          </c:xVal>
          <c:yVal>
            <c:numRef>
              <c:f>Sheet2!$B$35:$G$35</c:f>
              <c:numCache>
                <c:formatCode>General</c:formatCode>
                <c:ptCount val="6"/>
                <c:pt idx="0">
                  <c:v>87</c:v>
                </c:pt>
                <c:pt idx="1">
                  <c:v>92</c:v>
                </c:pt>
                <c:pt idx="2">
                  <c:v>128</c:v>
                </c:pt>
                <c:pt idx="3">
                  <c:v>80</c:v>
                </c:pt>
                <c:pt idx="4">
                  <c:v>99</c:v>
                </c:pt>
                <c:pt idx="5">
                  <c:v>107</c:v>
                </c:pt>
              </c:numCache>
            </c:numRef>
          </c:yVal>
          <c:smooth val="0"/>
          <c:extLst>
            <c:ext xmlns:c16="http://schemas.microsoft.com/office/drawing/2014/chart" uri="{C3380CC4-5D6E-409C-BE32-E72D297353CC}">
              <c16:uniqueId val="{00000002-E84C-E842-ABD4-B1C433EA2A25}"/>
            </c:ext>
          </c:extLst>
        </c:ser>
        <c:dLbls>
          <c:showLegendKey val="0"/>
          <c:showVal val="0"/>
          <c:showCatName val="0"/>
          <c:showSerName val="0"/>
          <c:showPercent val="0"/>
          <c:showBubbleSize val="0"/>
        </c:dLbls>
        <c:axId val="39749135"/>
        <c:axId val="10040175"/>
      </c:scatterChart>
      <c:valAx>
        <c:axId val="39749135"/>
        <c:scaling>
          <c:orientation val="minMax"/>
          <c:max val="1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r>
                  <a:rPr lang="ja-JP" sz="1800">
                    <a:latin typeface="+mn-ea"/>
                    <a:ea typeface="+mn-ea"/>
                  </a:rPr>
                  <a:t>プロセス数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00"/>
      </c:valAx>
      <c:valAx>
        <c:axId val="10040175"/>
        <c:scaling>
          <c:orientation val="minMax"/>
          <c:max val="8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397491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736534090909091"/>
          <c:y val="5.2015025419195768E-2"/>
          <c:w val="0.34033570075757574"/>
          <c:h val="0.55516870752778547"/>
        </c:manualLayout>
      </c:layout>
      <c:scatterChart>
        <c:scatterStyle val="lineMarker"/>
        <c:varyColors val="0"/>
        <c:ser>
          <c:idx val="1"/>
          <c:order val="0"/>
          <c:tx>
            <c:strRef>
              <c:f>Sheet2!$X$99</c:f>
              <c:strCache>
                <c:ptCount val="1"/>
                <c:pt idx="0">
                  <c:v>GPUfas-VM</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Sheet2!$J$3:$N$3</c:f>
              <c:numCache>
                <c:formatCode>General</c:formatCode>
                <c:ptCount val="5"/>
                <c:pt idx="0">
                  <c:v>500</c:v>
                </c:pt>
                <c:pt idx="1">
                  <c:v>900</c:v>
                </c:pt>
                <c:pt idx="2">
                  <c:v>1000</c:v>
                </c:pt>
                <c:pt idx="3">
                  <c:v>3000</c:v>
                </c:pt>
                <c:pt idx="4">
                  <c:v>5000</c:v>
                </c:pt>
              </c:numCache>
            </c:numRef>
          </c:xVal>
          <c:yVal>
            <c:numRef>
              <c:f>Sheet2!$J$10:$N$10</c:f>
              <c:numCache>
                <c:formatCode>General</c:formatCode>
                <c:ptCount val="5"/>
                <c:pt idx="0">
                  <c:v>8.4760000000000009</c:v>
                </c:pt>
                <c:pt idx="1">
                  <c:v>12.699</c:v>
                </c:pt>
                <c:pt idx="2">
                  <c:v>18.254999999999999</c:v>
                </c:pt>
                <c:pt idx="3">
                  <c:v>31.702000000000002</c:v>
                </c:pt>
                <c:pt idx="4">
                  <c:v>80.087000000000003</c:v>
                </c:pt>
              </c:numCache>
            </c:numRef>
          </c:yVal>
          <c:smooth val="0"/>
          <c:extLst>
            <c:ext xmlns:c16="http://schemas.microsoft.com/office/drawing/2014/chart" uri="{C3380CC4-5D6E-409C-BE32-E72D297353CC}">
              <c16:uniqueId val="{00000000-6471-E641-8463-96B003036E11}"/>
            </c:ext>
          </c:extLst>
        </c:ser>
        <c:ser>
          <c:idx val="2"/>
          <c:order val="1"/>
          <c:tx>
            <c:strRef>
              <c:f>Sheet2!$X$101</c:f>
              <c:strCache>
                <c:ptCount val="1"/>
                <c:pt idx="0">
                  <c:v>pkill-VM</c:v>
                </c:pt>
              </c:strCache>
            </c:strRef>
          </c:tx>
          <c:spPr>
            <a:ln w="19050" cap="rnd">
              <a:solidFill>
                <a:srgbClr val="FF9300"/>
              </a:solidFill>
              <a:prstDash val="solid"/>
              <a:round/>
            </a:ln>
            <a:effectLst/>
          </c:spPr>
          <c:marker>
            <c:symbol val="square"/>
            <c:size val="5"/>
            <c:spPr>
              <a:solidFill>
                <a:srgbClr val="FF9300"/>
              </a:solidFill>
              <a:ln w="9525">
                <a:solidFill>
                  <a:srgbClr val="FF9300"/>
                </a:solidFill>
              </a:ln>
              <a:effectLst/>
            </c:spPr>
          </c:marker>
          <c:xVal>
            <c:numRef>
              <c:f>Sheet2!$J$3:$N$3</c:f>
              <c:numCache>
                <c:formatCode>General</c:formatCode>
                <c:ptCount val="5"/>
                <c:pt idx="0">
                  <c:v>500</c:v>
                </c:pt>
                <c:pt idx="1">
                  <c:v>900</c:v>
                </c:pt>
                <c:pt idx="2">
                  <c:v>1000</c:v>
                </c:pt>
                <c:pt idx="3">
                  <c:v>3000</c:v>
                </c:pt>
                <c:pt idx="4">
                  <c:v>5000</c:v>
                </c:pt>
              </c:numCache>
            </c:numRef>
          </c:xVal>
          <c:yVal>
            <c:numRef>
              <c:f>Sheet2!$J$11:$N$11</c:f>
              <c:numCache>
                <c:formatCode>General</c:formatCode>
                <c:ptCount val="5"/>
                <c:pt idx="0">
                  <c:v>50</c:v>
                </c:pt>
                <c:pt idx="1">
                  <c:v>52</c:v>
                </c:pt>
                <c:pt idx="2">
                  <c:v>54</c:v>
                </c:pt>
                <c:pt idx="3">
                  <c:v>78</c:v>
                </c:pt>
                <c:pt idx="4">
                  <c:v>115</c:v>
                </c:pt>
              </c:numCache>
            </c:numRef>
          </c:yVal>
          <c:smooth val="0"/>
          <c:extLst>
            <c:ext xmlns:c16="http://schemas.microsoft.com/office/drawing/2014/chart" uri="{C3380CC4-5D6E-409C-BE32-E72D297353CC}">
              <c16:uniqueId val="{00000002-6471-E641-8463-96B003036E11}"/>
            </c:ext>
          </c:extLst>
        </c:ser>
        <c:dLbls>
          <c:showLegendKey val="0"/>
          <c:showVal val="0"/>
          <c:showCatName val="0"/>
          <c:showSerName val="0"/>
          <c:showPercent val="0"/>
          <c:showBubbleSize val="0"/>
        </c:dLbls>
        <c:axId val="39749135"/>
        <c:axId val="10040175"/>
      </c:scatterChart>
      <c:valAx>
        <c:axId val="39749135"/>
        <c:scaling>
          <c:orientation val="minMax"/>
          <c:max val="5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ja-JP" sz="1800"/>
                  <a:t>スレッド数</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ea"/>
                <a:ea typeface="+mn-ea"/>
                <a:cs typeface="+mn-cs"/>
              </a:defRPr>
            </a:pPr>
            <a:endParaRPr lang="ja-JP"/>
          </a:p>
        </c:txPr>
        <c:crossAx val="10040175"/>
        <c:crosses val="autoZero"/>
        <c:crossBetween val="midCat"/>
        <c:majorUnit val="1500"/>
      </c:valAx>
      <c:valAx>
        <c:axId val="10040175"/>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ea"/>
                <a:ea typeface="+mn-ea"/>
                <a:cs typeface="+mn-cs"/>
              </a:defRPr>
            </a:pPr>
            <a:endParaRPr lang="ja-JP"/>
          </a:p>
        </c:txPr>
        <c:crossAx val="39749135"/>
        <c:crosses val="autoZero"/>
        <c:crossBetween val="midCat"/>
        <c:majorUnit val="30"/>
      </c:valAx>
      <c:spPr>
        <a:noFill/>
        <a:ln>
          <a:noFill/>
        </a:ln>
        <a:effectLst/>
      </c:spPr>
    </c:plotArea>
    <c:legend>
      <c:legendPos val="b"/>
      <c:layout>
        <c:manualLayout>
          <c:xMode val="edge"/>
          <c:yMode val="edge"/>
          <c:x val="0"/>
          <c:y val="0.87009214172875782"/>
          <c:w val="0.98217271904389314"/>
          <c:h val="0.12990785827124224"/>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C4619C-20BA-4091-A60E-E172953DBDC1}"/>
              </a:ext>
            </a:extLst>
          </p:cNvPr>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4F2D4D6-196D-4742-828E-45952F6662DC}"/>
              </a:ext>
            </a:extLst>
          </p:cNvPr>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9C2263B9-4B89-42F4-BF92-EBF7C0696D7E}" type="datetimeFigureOut">
              <a:rPr kumimoji="1" lang="ja-JP" altLang="en-US" smtClean="0"/>
              <a:t>2020/7/31</a:t>
            </a:fld>
            <a:endParaRPr kumimoji="1" lang="ja-JP" altLang="en-US"/>
          </a:p>
        </p:txBody>
      </p:sp>
      <p:sp>
        <p:nvSpPr>
          <p:cNvPr id="4" name="フッター プレースホルダー 3">
            <a:extLst>
              <a:ext uri="{FF2B5EF4-FFF2-40B4-BE49-F238E27FC236}">
                <a16:creationId xmlns:a16="http://schemas.microsoft.com/office/drawing/2014/main" id="{227EDD4A-9CED-46DB-8852-277270C0BA50}"/>
              </a:ext>
            </a:extLst>
          </p:cNvPr>
          <p:cNvSpPr>
            <a:spLocks noGrp="1"/>
          </p:cNvSpPr>
          <p:nvPr>
            <p:ph type="ftr" sz="quarter" idx="2"/>
          </p:nvPr>
        </p:nvSpPr>
        <p:spPr>
          <a:xfrm>
            <a:off x="0" y="9371287"/>
            <a:ext cx="2918830"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16677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1440" tIns="45720" rIns="91440" bIns="45720" rtlCol="0"/>
          <a:lstStyle>
            <a:lvl1pPr algn="r">
              <a:defRPr sz="1200"/>
            </a:lvl1pPr>
          </a:lstStyle>
          <a:p>
            <a:fld id="{3C98369D-D6DF-48A3-BA85-3E8C1A155EB4}" type="datetimeFigureOut">
              <a:rPr kumimoji="1" lang="ja-JP" altLang="en-US" smtClean="0"/>
              <a:t>2020/7/31</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0" cy="495028"/>
          </a:xfrm>
          <a:prstGeom prst="rect">
            <a:avLst/>
          </a:prstGeom>
        </p:spPr>
        <p:txBody>
          <a:bodyPr vert="horz" lIns="91440" tIns="45720" rIns="91440" bIns="45720" rtlCol="0" anchor="b"/>
          <a:lstStyle>
            <a:lvl1pPr algn="r">
              <a:defRPr sz="1200"/>
            </a:lvl1pPr>
          </a:lstStyle>
          <a:p>
            <a:fld id="{21BA86B0-B2D3-472A-962F-A8A61837D642}" type="slidenum">
              <a:rPr kumimoji="1" lang="ja-JP" altLang="en-US" smtClean="0"/>
              <a:t>‹#›</a:t>
            </a:fld>
            <a:endParaRPr kumimoji="1" lang="ja-JP" altLang="en-US"/>
          </a:p>
        </p:txBody>
      </p:sp>
    </p:spTree>
    <p:extLst>
      <p:ext uri="{BB962C8B-B14F-4D97-AF65-F5344CB8AC3E}">
        <p14:creationId xmlns:p14="http://schemas.microsoft.com/office/powerpoint/2010/main" val="202975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j-ea"/>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a:t>
            </a:fld>
            <a:endParaRPr kumimoji="1" lang="ja-JP" altLang="en-US"/>
          </a:p>
        </p:txBody>
      </p:sp>
    </p:spTree>
    <p:extLst>
      <p:ext uri="{BB962C8B-B14F-4D97-AF65-F5344CB8AC3E}">
        <p14:creationId xmlns:p14="http://schemas.microsoft.com/office/powerpoint/2010/main" val="214349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10</a:t>
            </a:fld>
            <a:endParaRPr kumimoji="1" lang="ja-JP" altLang="en-US"/>
          </a:p>
        </p:txBody>
      </p:sp>
    </p:spTree>
    <p:extLst>
      <p:ext uri="{BB962C8B-B14F-4D97-AF65-F5344CB8AC3E}">
        <p14:creationId xmlns:p14="http://schemas.microsoft.com/office/powerpoint/2010/main" val="116081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11</a:t>
            </a:fld>
            <a:endParaRPr kumimoji="1" lang="ja-JP" altLang="en-US"/>
          </a:p>
        </p:txBody>
      </p:sp>
    </p:spTree>
    <p:extLst>
      <p:ext uri="{BB962C8B-B14F-4D97-AF65-F5344CB8AC3E}">
        <p14:creationId xmlns:p14="http://schemas.microsoft.com/office/powerpoint/2010/main" val="234574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12</a:t>
            </a:fld>
            <a:endParaRPr kumimoji="1" lang="ja-JP" altLang="en-US"/>
          </a:p>
        </p:txBody>
      </p:sp>
    </p:spTree>
    <p:extLst>
      <p:ext uri="{BB962C8B-B14F-4D97-AF65-F5344CB8AC3E}">
        <p14:creationId xmlns:p14="http://schemas.microsoft.com/office/powerpoint/2010/main" val="2498129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13</a:t>
            </a:fld>
            <a:endParaRPr kumimoji="1" lang="ja-JP" altLang="en-US"/>
          </a:p>
        </p:txBody>
      </p:sp>
    </p:spTree>
    <p:extLst>
      <p:ext uri="{BB962C8B-B14F-4D97-AF65-F5344CB8AC3E}">
        <p14:creationId xmlns:p14="http://schemas.microsoft.com/office/powerpoint/2010/main" val="181974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14</a:t>
            </a:fld>
            <a:endParaRPr kumimoji="1" lang="ja-JP" altLang="en-US"/>
          </a:p>
        </p:txBody>
      </p:sp>
    </p:spTree>
    <p:extLst>
      <p:ext uri="{BB962C8B-B14F-4D97-AF65-F5344CB8AC3E}">
        <p14:creationId xmlns:p14="http://schemas.microsoft.com/office/powerpoint/2010/main" val="273798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15</a:t>
            </a:fld>
            <a:endParaRPr kumimoji="1" lang="ja-JP" altLang="en-US"/>
          </a:p>
        </p:txBody>
      </p:sp>
    </p:spTree>
    <p:extLst>
      <p:ext uri="{BB962C8B-B14F-4D97-AF65-F5344CB8AC3E}">
        <p14:creationId xmlns:p14="http://schemas.microsoft.com/office/powerpoint/2010/main" val="326171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16</a:t>
            </a:fld>
            <a:endParaRPr kumimoji="1" lang="ja-JP" altLang="en-US"/>
          </a:p>
        </p:txBody>
      </p:sp>
    </p:spTree>
    <p:extLst>
      <p:ext uri="{BB962C8B-B14F-4D97-AF65-F5344CB8AC3E}">
        <p14:creationId xmlns:p14="http://schemas.microsoft.com/office/powerpoint/2010/main" val="230376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17</a:t>
            </a:fld>
            <a:endParaRPr kumimoji="1" lang="ja-JP" altLang="en-US"/>
          </a:p>
        </p:txBody>
      </p:sp>
    </p:spTree>
    <p:extLst>
      <p:ext uri="{BB962C8B-B14F-4D97-AF65-F5344CB8AC3E}">
        <p14:creationId xmlns:p14="http://schemas.microsoft.com/office/powerpoint/2010/main" val="201643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18</a:t>
            </a:fld>
            <a:endParaRPr kumimoji="1" lang="ja-JP" altLang="en-US"/>
          </a:p>
        </p:txBody>
      </p:sp>
    </p:spTree>
    <p:extLst>
      <p:ext uri="{BB962C8B-B14F-4D97-AF65-F5344CB8AC3E}">
        <p14:creationId xmlns:p14="http://schemas.microsoft.com/office/powerpoint/2010/main" val="766676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19</a:t>
            </a:fld>
            <a:endParaRPr kumimoji="1" lang="ja-JP" altLang="en-US"/>
          </a:p>
        </p:txBody>
      </p:sp>
    </p:spTree>
    <p:extLst>
      <p:ext uri="{BB962C8B-B14F-4D97-AF65-F5344CB8AC3E}">
        <p14:creationId xmlns:p14="http://schemas.microsoft.com/office/powerpoint/2010/main" val="151675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a:t>
            </a:fld>
            <a:endParaRPr kumimoji="1" lang="ja-JP" altLang="en-US"/>
          </a:p>
        </p:txBody>
      </p:sp>
    </p:spTree>
    <p:extLst>
      <p:ext uri="{BB962C8B-B14F-4D97-AF65-F5344CB8AC3E}">
        <p14:creationId xmlns:p14="http://schemas.microsoft.com/office/powerpoint/2010/main" val="1800648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20</a:t>
            </a:fld>
            <a:endParaRPr kumimoji="1" lang="ja-JP" altLang="en-US"/>
          </a:p>
        </p:txBody>
      </p:sp>
    </p:spTree>
    <p:extLst>
      <p:ext uri="{BB962C8B-B14F-4D97-AF65-F5344CB8AC3E}">
        <p14:creationId xmlns:p14="http://schemas.microsoft.com/office/powerpoint/2010/main" val="233736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21</a:t>
            </a:fld>
            <a:endParaRPr kumimoji="1" lang="ja-JP" altLang="en-US"/>
          </a:p>
        </p:txBody>
      </p:sp>
    </p:spTree>
    <p:extLst>
      <p:ext uri="{BB962C8B-B14F-4D97-AF65-F5344CB8AC3E}">
        <p14:creationId xmlns:p14="http://schemas.microsoft.com/office/powerpoint/2010/main" val="200556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22</a:t>
            </a:fld>
            <a:endParaRPr kumimoji="1" lang="ja-JP" altLang="en-US"/>
          </a:p>
        </p:txBody>
      </p:sp>
    </p:spTree>
    <p:extLst>
      <p:ext uri="{BB962C8B-B14F-4D97-AF65-F5344CB8AC3E}">
        <p14:creationId xmlns:p14="http://schemas.microsoft.com/office/powerpoint/2010/main" val="142403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23</a:t>
            </a:fld>
            <a:endParaRPr kumimoji="1" lang="ja-JP" altLang="en-US"/>
          </a:p>
        </p:txBody>
      </p:sp>
    </p:spTree>
    <p:extLst>
      <p:ext uri="{BB962C8B-B14F-4D97-AF65-F5344CB8AC3E}">
        <p14:creationId xmlns:p14="http://schemas.microsoft.com/office/powerpoint/2010/main" val="400464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24</a:t>
            </a:fld>
            <a:endParaRPr kumimoji="1" lang="ja-JP" altLang="en-US"/>
          </a:p>
        </p:txBody>
      </p:sp>
    </p:spTree>
    <p:extLst>
      <p:ext uri="{BB962C8B-B14F-4D97-AF65-F5344CB8AC3E}">
        <p14:creationId xmlns:p14="http://schemas.microsoft.com/office/powerpoint/2010/main" val="1497497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25</a:t>
            </a:fld>
            <a:endParaRPr kumimoji="1" lang="ja-JP" altLang="en-US"/>
          </a:p>
        </p:txBody>
      </p:sp>
    </p:spTree>
    <p:extLst>
      <p:ext uri="{BB962C8B-B14F-4D97-AF65-F5344CB8AC3E}">
        <p14:creationId xmlns:p14="http://schemas.microsoft.com/office/powerpoint/2010/main" val="3452717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26</a:t>
            </a:fld>
            <a:endParaRPr kumimoji="1" lang="ja-JP" altLang="en-US"/>
          </a:p>
        </p:txBody>
      </p:sp>
    </p:spTree>
    <p:extLst>
      <p:ext uri="{BB962C8B-B14F-4D97-AF65-F5344CB8AC3E}">
        <p14:creationId xmlns:p14="http://schemas.microsoft.com/office/powerpoint/2010/main" val="401840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3</a:t>
            </a:fld>
            <a:endParaRPr kumimoji="1" lang="ja-JP" altLang="en-US"/>
          </a:p>
        </p:txBody>
      </p:sp>
    </p:spTree>
    <p:extLst>
      <p:ext uri="{BB962C8B-B14F-4D97-AF65-F5344CB8AC3E}">
        <p14:creationId xmlns:p14="http://schemas.microsoft.com/office/powerpoint/2010/main" val="216902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4</a:t>
            </a:fld>
            <a:endParaRPr kumimoji="1" lang="ja-JP" altLang="en-US"/>
          </a:p>
        </p:txBody>
      </p:sp>
    </p:spTree>
    <p:extLst>
      <p:ext uri="{BB962C8B-B14F-4D97-AF65-F5344CB8AC3E}">
        <p14:creationId xmlns:p14="http://schemas.microsoft.com/office/powerpoint/2010/main" val="413062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5</a:t>
            </a:fld>
            <a:endParaRPr kumimoji="1" lang="ja-JP" altLang="en-US"/>
          </a:p>
        </p:txBody>
      </p:sp>
    </p:spTree>
    <p:extLst>
      <p:ext uri="{BB962C8B-B14F-4D97-AF65-F5344CB8AC3E}">
        <p14:creationId xmlns:p14="http://schemas.microsoft.com/office/powerpoint/2010/main" val="318288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6</a:t>
            </a:fld>
            <a:endParaRPr kumimoji="1" lang="ja-JP" altLang="en-US"/>
          </a:p>
        </p:txBody>
      </p:sp>
    </p:spTree>
    <p:extLst>
      <p:ext uri="{BB962C8B-B14F-4D97-AF65-F5344CB8AC3E}">
        <p14:creationId xmlns:p14="http://schemas.microsoft.com/office/powerpoint/2010/main" val="250986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7</a:t>
            </a:fld>
            <a:endParaRPr kumimoji="1" lang="ja-JP" altLang="en-US"/>
          </a:p>
        </p:txBody>
      </p:sp>
    </p:spTree>
    <p:extLst>
      <p:ext uri="{BB962C8B-B14F-4D97-AF65-F5344CB8AC3E}">
        <p14:creationId xmlns:p14="http://schemas.microsoft.com/office/powerpoint/2010/main" val="413535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8</a:t>
            </a:fld>
            <a:endParaRPr kumimoji="1" lang="ja-JP" altLang="en-US"/>
          </a:p>
        </p:txBody>
      </p:sp>
    </p:spTree>
    <p:extLst>
      <p:ext uri="{BB962C8B-B14F-4D97-AF65-F5344CB8AC3E}">
        <p14:creationId xmlns:p14="http://schemas.microsoft.com/office/powerpoint/2010/main" val="67037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1900"/>
            <a:ext cx="5919787" cy="3330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9</a:t>
            </a:fld>
            <a:endParaRPr kumimoji="1" lang="ja-JP" altLang="en-US"/>
          </a:p>
        </p:txBody>
      </p:sp>
    </p:spTree>
    <p:extLst>
      <p:ext uri="{BB962C8B-B14F-4D97-AF65-F5344CB8AC3E}">
        <p14:creationId xmlns:p14="http://schemas.microsoft.com/office/powerpoint/2010/main" val="833568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ctrTitle"/>
          </p:nvPr>
        </p:nvSpPr>
        <p:spPr>
          <a:xfrm>
            <a:off x="1217635" y="1631741"/>
            <a:ext cx="9756721" cy="1825096"/>
          </a:xfrm>
        </p:spPr>
        <p:txBody>
          <a:bodyPr anchor="b">
            <a:noAutofit/>
          </a:bodyPr>
          <a:lstStyle>
            <a:lvl1pPr algn="l">
              <a:defRPr sz="440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17635" y="4277658"/>
            <a:ext cx="9756720" cy="105676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070296" y="4969302"/>
            <a:ext cx="2486589" cy="365125"/>
          </a:xfrm>
        </p:spPr>
        <p:txBody>
          <a:bodyPr/>
          <a:lstStyle/>
          <a:p>
            <a:fld id="{08A4E440-5CAB-4C93-AD6A-A1C9D2D84DD0}" type="datetime1">
              <a:rPr kumimoji="1" lang="ja-JP" altLang="en-US" smtClean="0"/>
              <a:t>2020/7/31</a:t>
            </a:fld>
            <a:endParaRPr kumimoji="1" lang="ja-JP" altLang="en-US"/>
          </a:p>
        </p:txBody>
      </p:sp>
      <p:sp>
        <p:nvSpPr>
          <p:cNvPr id="5" name="Footer Placeholder 4"/>
          <p:cNvSpPr>
            <a:spLocks noGrp="1"/>
          </p:cNvSpPr>
          <p:nvPr>
            <p:ph type="ftr" sz="quarter" idx="11"/>
          </p:nvPr>
        </p:nvSpPr>
        <p:spPr>
          <a:xfrm>
            <a:off x="1831711" y="4969303"/>
            <a:ext cx="5282458" cy="365125"/>
          </a:xfrm>
        </p:spPr>
        <p:txBody>
          <a:bodyPr/>
          <a:lstStyle/>
          <a:p>
            <a:endParaRPr kumimoji="1" lang="ja-JP" altLang="en-US"/>
          </a:p>
        </p:txBody>
      </p:sp>
      <p:sp>
        <p:nvSpPr>
          <p:cNvPr id="6" name="Slide Number Placeholder 5"/>
          <p:cNvSpPr>
            <a:spLocks noGrp="1"/>
          </p:cNvSpPr>
          <p:nvPr>
            <p:ph type="sldNum" sz="quarter" idx="12"/>
          </p:nvPr>
        </p:nvSpPr>
        <p:spPr>
          <a:xfrm>
            <a:off x="8456760" y="396816"/>
            <a:ext cx="2895600" cy="398513"/>
          </a:xfrm>
        </p:spPr>
        <p:txBody>
          <a:bodyPr/>
          <a:lstStyle>
            <a:lvl1pPr>
              <a:defRPr sz="2800">
                <a:solidFill>
                  <a:srgbClr val="0070C0"/>
                </a:solidFill>
              </a:defRPr>
            </a:lvl1pPr>
          </a:lstStyle>
          <a:p>
            <a:fld id="{DB15B789-B4AB-4945-84F3-7B2ECC227000}" type="slidenum">
              <a:rPr kumimoji="1" lang="ja-JP" altLang="en-US" smtClean="0"/>
              <a:pPr/>
              <a:t>‹#›</a:t>
            </a:fld>
            <a:endParaRPr kumimoji="1" lang="ja-JP" altLang="en-US" dirty="0"/>
          </a:p>
        </p:txBody>
      </p:sp>
    </p:spTree>
    <p:extLst>
      <p:ext uri="{BB962C8B-B14F-4D97-AF65-F5344CB8AC3E}">
        <p14:creationId xmlns:p14="http://schemas.microsoft.com/office/powerpoint/2010/main" val="33939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92473" y="4697362"/>
            <a:ext cx="10608643"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92473" y="977035"/>
            <a:ext cx="10600347"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92480" y="5516716"/>
            <a:ext cx="1060704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B9CCAD-8D2F-4CD7-8A79-8BCD5425603B}" type="datetime1">
              <a:rPr kumimoji="1" lang="ja-JP" altLang="en-US" smtClean="0"/>
              <a:t>2020/7/31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05178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4"/>
            <a:ext cx="1060704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4400" y="3649134"/>
            <a:ext cx="103632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7DBC0107-2831-4B0F-AF76-35C52AB2F85B}" type="datetime1">
              <a:rPr kumimoji="1" lang="ja-JP" altLang="en-US" smtClean="0"/>
              <a:t>2020/7/31</a:t>
            </a:fld>
            <a:endParaRPr kumimoji="1" lang="ja-JP" altLang="en-US"/>
          </a:p>
        </p:txBody>
      </p:sp>
      <p:sp>
        <p:nvSpPr>
          <p:cNvPr id="6" name="Footer Placeholder 5"/>
          <p:cNvSpPr>
            <a:spLocks noGrp="1"/>
          </p:cNvSpPr>
          <p:nvPr>
            <p:ph type="ftr" sz="quarter" idx="11"/>
          </p:nvPr>
        </p:nvSpPr>
        <p:spPr>
          <a:xfrm>
            <a:off x="792480" y="381002"/>
            <a:ext cx="6440875" cy="365125"/>
          </a:xfrm>
        </p:spPr>
        <p:txBody>
          <a:bodyPr/>
          <a:lstStyle/>
          <a:p>
            <a:endParaRPr kumimoji="1" lang="ja-JP" altLang="en-US"/>
          </a:p>
        </p:txBody>
      </p:sp>
      <p:sp>
        <p:nvSpPr>
          <p:cNvPr id="7" name="Slide Number Placeholder 6"/>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22510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1024468" y="753534"/>
            <a:ext cx="10151533" cy="2756234"/>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509768"/>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4400" y="4174598"/>
            <a:ext cx="10371669"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F0A141AA-CAFF-450D-9B32-ED26CC687CAD}" type="datetime1">
              <a:rPr kumimoji="1" lang="ja-JP" altLang="en-US" smtClean="0"/>
              <a:t>2020/7/31</a:t>
            </a:fld>
            <a:endParaRPr kumimoji="1" lang="ja-JP" altLang="en-US"/>
          </a:p>
        </p:txBody>
      </p:sp>
      <p:sp>
        <p:nvSpPr>
          <p:cNvPr id="6" name="Footer Placeholder 5"/>
          <p:cNvSpPr>
            <a:spLocks noGrp="1"/>
          </p:cNvSpPr>
          <p:nvPr>
            <p:ph type="ftr" sz="quarter" idx="11"/>
          </p:nvPr>
        </p:nvSpPr>
        <p:spPr>
          <a:xfrm>
            <a:off x="792480" y="379439"/>
            <a:ext cx="6440875" cy="365125"/>
          </a:xfrm>
        </p:spPr>
        <p:txBody>
          <a:bodyPr/>
          <a:lstStyle/>
          <a:p>
            <a:endParaRPr kumimoji="1" lang="ja-JP" altLang="en-US"/>
          </a:p>
        </p:txBody>
      </p:sp>
      <p:sp>
        <p:nvSpPr>
          <p:cNvPr id="7" name="Slide Number Placeholder 6"/>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
        <p:nvSpPr>
          <p:cNvPr id="13" name="TextBox 12"/>
          <p:cNvSpPr txBox="1"/>
          <p:nvPr/>
        </p:nvSpPr>
        <p:spPr>
          <a:xfrm>
            <a:off x="308611" y="8077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862311" y="302133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813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914400" y="1124703"/>
            <a:ext cx="1036637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4389" y="3648317"/>
            <a:ext cx="1036481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416235" y="378885"/>
            <a:ext cx="2910840" cy="365125"/>
          </a:xfrm>
        </p:spPr>
        <p:txBody>
          <a:bodyPr/>
          <a:lstStyle>
            <a:lvl1pPr algn="r">
              <a:defRPr/>
            </a:lvl1pPr>
          </a:lstStyle>
          <a:p>
            <a:fld id="{09501337-1901-4A18-938A-2B0BD0442183}" type="datetime1">
              <a:rPr kumimoji="1" lang="ja-JP" altLang="en-US" smtClean="0"/>
              <a:t>2020/7/31</a:t>
            </a:fld>
            <a:endParaRPr kumimoji="1" lang="ja-JP" altLang="en-US"/>
          </a:p>
        </p:txBody>
      </p:sp>
      <p:sp>
        <p:nvSpPr>
          <p:cNvPr id="6" name="Footer Placeholder 5"/>
          <p:cNvSpPr>
            <a:spLocks noGrp="1"/>
          </p:cNvSpPr>
          <p:nvPr>
            <p:ph type="ftr" sz="quarter" idx="11"/>
          </p:nvPr>
        </p:nvSpPr>
        <p:spPr>
          <a:xfrm>
            <a:off x="792480" y="378885"/>
            <a:ext cx="6440875" cy="365125"/>
          </a:xfrm>
        </p:spPr>
        <p:txBody>
          <a:bodyPr/>
          <a:lstStyle/>
          <a:p>
            <a:endParaRPr kumimoji="1" lang="ja-JP" altLang="en-US"/>
          </a:p>
        </p:txBody>
      </p:sp>
      <p:sp>
        <p:nvSpPr>
          <p:cNvPr id="7" name="Slide Number Placeholder 6"/>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25313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50391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792481" y="2202080"/>
            <a:ext cx="341376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79248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02983" y="2201333"/>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01041" y="2904068"/>
            <a:ext cx="341376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85759" y="2192866"/>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8576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D54C723-33E2-49F7-BD66-CDE5EE7E5EC2}" type="datetime1">
              <a:rPr kumimoji="1" lang="ja-JP" altLang="en-US" smtClean="0"/>
              <a:t>2020/7/31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42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509312"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792480"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792480" y="2331720"/>
            <a:ext cx="341376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792480" y="4796104"/>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89164"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89163" y="2331720"/>
            <a:ext cx="341376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87811" y="4796103"/>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91153"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91152" y="2331722"/>
            <a:ext cx="341376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91029" y="4796101"/>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2BB79E9-3847-40D2-AD1E-F0CB694F729B}" type="datetime1">
              <a:rPr kumimoji="1" lang="ja-JP" altLang="en-US" smtClean="0"/>
              <a:t>2020/7/31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1853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92480" y="2194560"/>
            <a:ext cx="10607040" cy="40690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E760D5-F89E-4DAA-98EF-2513000394FC}" type="datetime1">
              <a:rPr kumimoji="1" lang="ja-JP" altLang="en-US" smtClean="0"/>
              <a:t>2020/7/31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435775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Vertical Title 1"/>
          <p:cNvSpPr>
            <a:spLocks noGrp="1"/>
          </p:cNvSpPr>
          <p:nvPr>
            <p:ph type="title" orient="vert"/>
          </p:nvPr>
        </p:nvSpPr>
        <p:spPr>
          <a:xfrm>
            <a:off x="9342120" y="747184"/>
            <a:ext cx="2057400" cy="4248675"/>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92481" y="746126"/>
            <a:ext cx="8370713" cy="424973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B0F7552D-6BCA-49C8-8354-6B18D4E09D2A}" type="datetime1">
              <a:rPr kumimoji="1" lang="ja-JP" altLang="en-US" smtClean="0"/>
              <a:t>2020/7/31</a:t>
            </a:fld>
            <a:endParaRPr kumimoji="1" lang="ja-JP" altLang="en-US"/>
          </a:p>
        </p:txBody>
      </p:sp>
      <p:sp>
        <p:nvSpPr>
          <p:cNvPr id="5" name="Footer Placeholder 4"/>
          <p:cNvSpPr>
            <a:spLocks noGrp="1"/>
          </p:cNvSpPr>
          <p:nvPr>
            <p:ph type="ftr" sz="quarter" idx="11"/>
          </p:nvPr>
        </p:nvSpPr>
        <p:spPr>
          <a:xfrm>
            <a:off x="792480" y="381002"/>
            <a:ext cx="6440875" cy="365125"/>
          </a:xfrm>
        </p:spPr>
        <p:txBody>
          <a:bodyPr/>
          <a:lstStyle/>
          <a:p>
            <a:endParaRPr kumimoji="1" lang="ja-JP" altLang="en-US"/>
          </a:p>
        </p:txBody>
      </p:sp>
      <p:sp>
        <p:nvSpPr>
          <p:cNvPr id="6" name="Slide Number Placeholder 5"/>
          <p:cNvSpPr>
            <a:spLocks noGrp="1"/>
          </p:cNvSpPr>
          <p:nvPr>
            <p:ph type="sldNum" sz="quarter" idx="12"/>
          </p:nvPr>
        </p:nvSpPr>
        <p:spPr>
          <a:xfrm>
            <a:off x="10509955" y="381002"/>
            <a:ext cx="889565"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21807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6000" y="292959"/>
            <a:ext cx="10560000" cy="1293028"/>
          </a:xfrm>
        </p:spPr>
        <p:txBody>
          <a:bodyPr anchor="ctr"/>
          <a:lstStyle/>
          <a:p>
            <a:r>
              <a:rPr lang="ja-JP" altLang="en-US"/>
              <a:t>マスター タイトルの書式設定</a:t>
            </a:r>
            <a:endParaRPr lang="en-US" dirty="0"/>
          </a:p>
        </p:txBody>
      </p:sp>
      <p:sp>
        <p:nvSpPr>
          <p:cNvPr id="3" name="Content Placeholder 2"/>
          <p:cNvSpPr>
            <a:spLocks noGrp="1"/>
          </p:cNvSpPr>
          <p:nvPr>
            <p:ph idx="1"/>
          </p:nvPr>
        </p:nvSpPr>
        <p:spPr>
          <a:xfrm>
            <a:off x="816000" y="1671919"/>
            <a:ext cx="10560000" cy="4585447"/>
          </a:xfrm>
        </p:spPr>
        <p:txBody>
          <a:bodyPr/>
          <a:lstStyle>
            <a:lvl1pPr>
              <a:defRPr b="1"/>
            </a:lvl1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496000" y="292960"/>
            <a:ext cx="2880000"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44761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5"/>
            <a:ext cx="10607040"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64A3DCA9-07F9-4729-87E6-1F164BF6AF6C}" type="datetime1">
              <a:rPr kumimoji="1" lang="ja-JP" altLang="en-US" smtClean="0"/>
              <a:t>2020/7/31</a:t>
            </a:fld>
            <a:endParaRPr kumimoji="1" lang="ja-JP" altLang="en-US"/>
          </a:p>
        </p:txBody>
      </p:sp>
      <p:sp>
        <p:nvSpPr>
          <p:cNvPr id="5" name="Footer Placeholder 4"/>
          <p:cNvSpPr>
            <a:spLocks noGrp="1"/>
          </p:cNvSpPr>
          <p:nvPr>
            <p:ph type="ftr" sz="quarter" idx="11"/>
          </p:nvPr>
        </p:nvSpPr>
        <p:spPr>
          <a:xfrm>
            <a:off x="792480" y="381002"/>
            <a:ext cx="6440875" cy="365125"/>
          </a:xfrm>
        </p:spPr>
        <p:txBody>
          <a:bodyPr/>
          <a:lstStyle/>
          <a:p>
            <a:endParaRPr kumimoji="1" lang="ja-JP" altLang="en-US"/>
          </a:p>
        </p:txBody>
      </p:sp>
      <p:sp>
        <p:nvSpPr>
          <p:cNvPr id="6" name="Slide Number Placeholder 5"/>
          <p:cNvSpPr>
            <a:spLocks noGrp="1"/>
          </p:cNvSpPr>
          <p:nvPr>
            <p:ph type="sldNum" sz="quarter" idx="12"/>
          </p:nvPr>
        </p:nvSpPr>
        <p:spPr>
          <a:xfrm>
            <a:off x="10509955" y="381002"/>
            <a:ext cx="889564"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41206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92481" y="2194560"/>
            <a:ext cx="5214105" cy="40690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9466" y="2194560"/>
            <a:ext cx="5210053" cy="40690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7D1F31D-EFC2-4473-84E0-6058DE905FDB}" type="datetime1">
              <a:rPr kumimoji="1" lang="ja-JP" altLang="en-US" smtClean="0"/>
              <a:t>2020/7/31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88677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50392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5039" y="2183802"/>
            <a:ext cx="491154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92480" y="3132668"/>
            <a:ext cx="5214105" cy="31309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92025" y="2183802"/>
            <a:ext cx="490749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9465" y="3132668"/>
            <a:ext cx="5210055" cy="31309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DFA038-8BC8-4033-8469-478A9F48E607}" type="datetime1">
              <a:rPr kumimoji="1" lang="ja-JP" altLang="en-US" smtClean="0"/>
              <a:t>2020/7/31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67946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7F8B98-A18E-4C40-A042-DFAD216F9717}" type="datetime1">
              <a:rPr kumimoji="1" lang="ja-JP" altLang="en-US" smtClean="0"/>
              <a:t>2020/7/31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03833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3B0BD-77CC-4E0C-BC96-EFC8944D288F}" type="datetime1">
              <a:rPr kumimoji="1" lang="ja-JP" altLang="en-US" smtClean="0"/>
              <a:t>2020/7/31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63026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746760"/>
            <a:ext cx="6217920" cy="551688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92480" y="3124200"/>
            <a:ext cx="41148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EB7510-4DE7-4274-AE67-AFC6A193E54E}" type="datetime1">
              <a:rPr kumimoji="1" lang="ja-JP" altLang="en-US" smtClean="0"/>
              <a:t>2020/7/31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74205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5434307"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03365" y="751242"/>
            <a:ext cx="4898979"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92480" y="3124200"/>
            <a:ext cx="5434307"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62F1AB-CCD5-4C76-B4B7-ED422FF57DA4}" type="datetime1">
              <a:rPr kumimoji="1" lang="ja-JP" altLang="en-US" smtClean="0"/>
              <a:t>2020/7/31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26823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815575"/>
            <a:ext cx="10560000" cy="1293028"/>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pic>
        <p:nvPicPr>
          <p:cNvPr id="8" name="Picture 7" descr="C2-HD-TOP.png"/>
          <p:cNvPicPr>
            <a:picLocks noChangeAspect="1"/>
          </p:cNvPicPr>
          <p:nvPr/>
        </p:nvPicPr>
        <p:blipFill>
          <a:blip r:embed="rId19">
            <a:duotone>
              <a:schemeClr val="accent5">
                <a:shade val="45000"/>
                <a:satMod val="135000"/>
              </a:schemeClr>
              <a:prstClr val="white"/>
            </a:duotone>
            <a:alphaModFix amt="35000"/>
            <a:extLst>
              <a:ext uri="{BEBA8EAE-BF5A-486C-A8C5-ECC9F3942E4B}">
                <a14:imgProps xmlns:a14="http://schemas.microsoft.com/office/drawing/2010/main">
                  <a14:imgLayer r:embed="rId20">
                    <a14:imgEffect>
                      <a14:sharpenSoften amount="100000"/>
                    </a14:imgEffect>
                    <a14:imgEffect>
                      <a14:brightnessContrast contrast="-45000"/>
                    </a14:imgEffect>
                  </a14:imgLayer>
                </a14:imgProps>
              </a:ext>
              <a:ext uri="{28A0092B-C50C-407E-A947-70E740481C1C}">
                <a14:useLocalDpi xmlns:a14="http://schemas.microsoft.com/office/drawing/2010/main" val="0"/>
              </a:ext>
            </a:extLst>
          </a:blip>
          <a:stretch>
            <a:fillRect/>
          </a:stretch>
        </p:blipFill>
        <p:spPr>
          <a:xfrm flipH="1">
            <a:off x="0" y="0"/>
            <a:ext cx="12192000" cy="1081088"/>
          </a:xfrm>
          <a:prstGeom prst="rect">
            <a:avLst/>
          </a:prstGeom>
          <a:solidFill>
            <a:schemeClr val="bg1"/>
          </a:solidFill>
        </p:spPr>
      </p:pic>
      <p:sp>
        <p:nvSpPr>
          <p:cNvPr id="3" name="Text Placeholder 2"/>
          <p:cNvSpPr>
            <a:spLocks noGrp="1"/>
          </p:cNvSpPr>
          <p:nvPr>
            <p:ph type="body" idx="1"/>
          </p:nvPr>
        </p:nvSpPr>
        <p:spPr>
          <a:xfrm>
            <a:off x="816000" y="2178052"/>
            <a:ext cx="10560000" cy="406908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549640" y="6356352"/>
            <a:ext cx="284988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865CAD-B2D3-4825-9C1B-3BF60A308FE6}" type="datetime1">
              <a:rPr kumimoji="1" lang="ja-JP" altLang="en-US" smtClean="0"/>
              <a:t>2020/7/31</a:t>
            </a:fld>
            <a:endParaRPr kumimoji="1" lang="ja-JP" altLang="en-US"/>
          </a:p>
        </p:txBody>
      </p:sp>
      <p:sp>
        <p:nvSpPr>
          <p:cNvPr id="5" name="Footer Placeholder 4"/>
          <p:cNvSpPr>
            <a:spLocks noGrp="1"/>
          </p:cNvSpPr>
          <p:nvPr>
            <p:ph type="ftr" sz="quarter" idx="3"/>
          </p:nvPr>
        </p:nvSpPr>
        <p:spPr>
          <a:xfrm>
            <a:off x="792480" y="6355847"/>
            <a:ext cx="757428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763000" y="381002"/>
            <a:ext cx="2880000" cy="365125"/>
          </a:xfrm>
          <a:prstGeom prst="rect">
            <a:avLst/>
          </a:prstGeom>
        </p:spPr>
        <p:txBody>
          <a:bodyPr vert="horz" lIns="91440" tIns="45720" rIns="91440" bIns="45720" rtlCol="0" anchor="ctr"/>
          <a:lstStyle>
            <a:lvl1pPr algn="r">
              <a:defRPr sz="2800">
                <a:solidFill>
                  <a:srgbClr val="0070C0"/>
                </a:solidFill>
                <a:latin typeface="+mj-ea"/>
                <a:ea typeface="+mj-ea"/>
              </a:defRPr>
            </a:lvl1pPr>
          </a:lstStyle>
          <a:p>
            <a:r>
              <a:rPr kumimoji="1" lang="en-US" altLang="ja-JP" dirty="0"/>
              <a:t>1</a:t>
            </a:r>
            <a:endParaRPr kumimoji="1" lang="ja-JP" altLang="en-US" dirty="0"/>
          </a:p>
        </p:txBody>
      </p:sp>
    </p:spTree>
    <p:extLst>
      <p:ext uri="{BB962C8B-B14F-4D97-AF65-F5344CB8AC3E}">
        <p14:creationId xmlns:p14="http://schemas.microsoft.com/office/powerpoint/2010/main" val="5406159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914400" rtl="0" eaLnBrk="1" latinLnBrk="0" hangingPunct="1">
        <a:lnSpc>
          <a:spcPct val="90000"/>
        </a:lnSpc>
        <a:spcBef>
          <a:spcPct val="0"/>
        </a:spcBef>
        <a:buNone/>
        <a:defRPr kumimoji="1" sz="4000" kern="1200" cap="all" baseline="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wmf"/><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wmf"/><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w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A86D0-74DF-B546-947E-E0EFF46A2217}"/>
              </a:ext>
            </a:extLst>
          </p:cNvPr>
          <p:cNvSpPr>
            <a:spLocks noGrp="1"/>
          </p:cNvSpPr>
          <p:nvPr>
            <p:ph type="ctrTitle"/>
          </p:nvPr>
        </p:nvSpPr>
        <p:spPr/>
        <p:txBody>
          <a:bodyPr/>
          <a:lstStyle/>
          <a:p>
            <a:r>
              <a:rPr lang="en" altLang="ja-JP" dirty="0">
                <a:latin typeface="+mj-ea"/>
              </a:rPr>
              <a:t>GPU</a:t>
            </a:r>
            <a:r>
              <a:rPr lang="ja-JP" altLang="en-US">
                <a:latin typeface="+mj-ea"/>
              </a:rPr>
              <a:t>からの疑似的なシグナル送信によるプロセスレベル障害からの復旧</a:t>
            </a:r>
            <a:endParaRPr kumimoji="1" lang="ja-JP" altLang="en-US">
              <a:latin typeface="+mj-ea"/>
            </a:endParaRPr>
          </a:p>
        </p:txBody>
      </p:sp>
      <p:sp>
        <p:nvSpPr>
          <p:cNvPr id="3" name="字幕 2">
            <a:extLst>
              <a:ext uri="{FF2B5EF4-FFF2-40B4-BE49-F238E27FC236}">
                <a16:creationId xmlns:a16="http://schemas.microsoft.com/office/drawing/2014/main" id="{8459773E-C027-1A4C-8159-8B009CBA9B98}"/>
              </a:ext>
            </a:extLst>
          </p:cNvPr>
          <p:cNvSpPr>
            <a:spLocks noGrp="1"/>
          </p:cNvSpPr>
          <p:nvPr>
            <p:ph type="subTitle" idx="1"/>
          </p:nvPr>
        </p:nvSpPr>
        <p:spPr/>
        <p:txBody>
          <a:bodyPr>
            <a:normAutofit/>
          </a:bodyPr>
          <a:lstStyle/>
          <a:p>
            <a:pPr algn="r"/>
            <a:r>
              <a:rPr kumimoji="1" lang="ja-JP" altLang="en-US"/>
              <a:t>九州工業大学</a:t>
            </a:r>
            <a:endParaRPr kumimoji="1" lang="en-US" altLang="ja-JP" dirty="0"/>
          </a:p>
          <a:p>
            <a:pPr algn="r"/>
            <a:r>
              <a:rPr lang="ja-JP" altLang="en-US"/>
              <a:t>木村健人　光来健一</a:t>
            </a:r>
            <a:endParaRPr kumimoji="1" lang="ja-JP" altLang="en-US"/>
          </a:p>
        </p:txBody>
      </p:sp>
      <p:sp>
        <p:nvSpPr>
          <p:cNvPr id="4" name="スライド番号プレースホルダー 3">
            <a:extLst>
              <a:ext uri="{FF2B5EF4-FFF2-40B4-BE49-F238E27FC236}">
                <a16:creationId xmlns:a16="http://schemas.microsoft.com/office/drawing/2014/main" id="{9A933632-CA18-1841-A073-52631516B254}"/>
              </a:ext>
            </a:extLst>
          </p:cNvPr>
          <p:cNvSpPr>
            <a:spLocks noGrp="1"/>
          </p:cNvSpPr>
          <p:nvPr>
            <p:ph type="sldNum" sz="quarter" idx="12"/>
          </p:nvPr>
        </p:nvSpPr>
        <p:spPr/>
        <p:txBody>
          <a:bodyPr/>
          <a:lstStyle/>
          <a:p>
            <a:fld id="{DB15B789-B4AB-4945-84F3-7B2ECC227000}" type="slidenum">
              <a:rPr kumimoji="1" lang="ja-JP" altLang="en-US" smtClean="0"/>
              <a:pPr/>
              <a:t>1</a:t>
            </a:fld>
            <a:endParaRPr kumimoji="1" lang="ja-JP" altLang="en-US" dirty="0"/>
          </a:p>
        </p:txBody>
      </p:sp>
    </p:spTree>
    <p:extLst>
      <p:ext uri="{BB962C8B-B14F-4D97-AF65-F5344CB8AC3E}">
        <p14:creationId xmlns:p14="http://schemas.microsoft.com/office/powerpoint/2010/main" val="286418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1BED9E-ED27-A64D-BA7D-48B0CBBD1CAA}"/>
              </a:ext>
            </a:extLst>
          </p:cNvPr>
          <p:cNvSpPr>
            <a:spLocks noGrp="1"/>
          </p:cNvSpPr>
          <p:nvPr>
            <p:ph type="title"/>
          </p:nvPr>
        </p:nvSpPr>
        <p:spPr/>
        <p:txBody>
          <a:bodyPr/>
          <a:lstStyle/>
          <a:p>
            <a:r>
              <a:rPr lang="ja-JP" altLang="en-US"/>
              <a:t>シグナルの疑似送信</a:t>
            </a:r>
            <a:endParaRPr kumimoji="1" lang="ja-JP" altLang="en-US"/>
          </a:p>
        </p:txBody>
      </p:sp>
      <p:sp>
        <p:nvSpPr>
          <p:cNvPr id="3" name="コンテンツ プレースホルダー 2">
            <a:extLst>
              <a:ext uri="{FF2B5EF4-FFF2-40B4-BE49-F238E27FC236}">
                <a16:creationId xmlns:a16="http://schemas.microsoft.com/office/drawing/2014/main" id="{9605090F-54E0-DD42-BF09-F4580E56153A}"/>
              </a:ext>
            </a:extLst>
          </p:cNvPr>
          <p:cNvSpPr>
            <a:spLocks noGrp="1"/>
          </p:cNvSpPr>
          <p:nvPr>
            <p:ph idx="1"/>
          </p:nvPr>
        </p:nvSpPr>
        <p:spPr/>
        <p:txBody>
          <a:bodyPr/>
          <a:lstStyle/>
          <a:p>
            <a:r>
              <a:rPr lang="en-US" altLang="ja-JP" dirty="0"/>
              <a:t>GPU</a:t>
            </a:r>
            <a:r>
              <a:rPr lang="ja-JP" altLang="en-US"/>
              <a:t>からメインメモリ上にあるプロセス情報を書き換えてシグナルが送られた状態に変更</a:t>
            </a:r>
            <a:endParaRPr lang="en-US" altLang="ja-JP" dirty="0"/>
          </a:p>
          <a:p>
            <a:pPr lvl="1"/>
            <a:r>
              <a:rPr lang="en" altLang="ja-JP" dirty="0"/>
              <a:t>GPU</a:t>
            </a:r>
            <a:r>
              <a:rPr lang="ja-JP" altLang="en-US"/>
              <a:t>からプロセスに直接シグナルを送信するのは不可能</a:t>
            </a:r>
            <a:endParaRPr lang="en-US" altLang="ja-JP" dirty="0"/>
          </a:p>
          <a:p>
            <a:pPr lvl="1"/>
            <a:r>
              <a:rPr lang="ja-JP" altLang="en-US"/>
              <a:t>カーネルからプロセスに実行が遷移する時にシグナルが処理されプロセスに配送される</a:t>
            </a:r>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CE41DE35-7BB0-BB46-965A-90C44229802F}"/>
              </a:ext>
            </a:extLst>
          </p:cNvPr>
          <p:cNvSpPr>
            <a:spLocks noGrp="1"/>
          </p:cNvSpPr>
          <p:nvPr>
            <p:ph type="sldNum" sz="quarter" idx="12"/>
          </p:nvPr>
        </p:nvSpPr>
        <p:spPr/>
        <p:txBody>
          <a:bodyPr/>
          <a:lstStyle/>
          <a:p>
            <a:fld id="{DB15B789-B4AB-4945-84F3-7B2ECC227000}" type="slidenum">
              <a:rPr kumimoji="1" lang="ja-JP" altLang="en-US" smtClean="0"/>
              <a:t>10</a:t>
            </a:fld>
            <a:endParaRPr kumimoji="1" lang="ja-JP" altLang="en-US"/>
          </a:p>
        </p:txBody>
      </p:sp>
      <p:sp>
        <p:nvSpPr>
          <p:cNvPr id="5" name="四角形: 角を丸くする 10">
            <a:extLst>
              <a:ext uri="{FF2B5EF4-FFF2-40B4-BE49-F238E27FC236}">
                <a16:creationId xmlns:a16="http://schemas.microsoft.com/office/drawing/2014/main" id="{B7F28871-B1A2-764D-B22F-4ED28268F306}"/>
              </a:ext>
            </a:extLst>
          </p:cNvPr>
          <p:cNvSpPr/>
          <p:nvPr/>
        </p:nvSpPr>
        <p:spPr>
          <a:xfrm>
            <a:off x="2320071" y="5002336"/>
            <a:ext cx="4808358" cy="1133235"/>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r>
              <a:rPr kumimoji="1" lang="en-US" altLang="ja-JP" sz="2000" dirty="0">
                <a:latin typeface="+mn-ea"/>
              </a:rPr>
              <a:t>  </a:t>
            </a:r>
            <a:r>
              <a:rPr kumimoji="1" lang="ja-JP" altLang="en-US" sz="2000">
                <a:latin typeface="+mn-ea"/>
              </a:rPr>
              <a:t>カーネル</a:t>
            </a:r>
            <a:endParaRPr kumimoji="1" lang="ja-JP" altLang="en-US" sz="2000" dirty="0">
              <a:latin typeface="+mn-ea"/>
            </a:endParaRPr>
          </a:p>
        </p:txBody>
      </p:sp>
      <p:sp>
        <p:nvSpPr>
          <p:cNvPr id="6" name="四角形: 角を丸くする 10">
            <a:extLst>
              <a:ext uri="{FF2B5EF4-FFF2-40B4-BE49-F238E27FC236}">
                <a16:creationId xmlns:a16="http://schemas.microsoft.com/office/drawing/2014/main" id="{9461F8CD-9DC2-AC40-A791-93773F291155}"/>
              </a:ext>
            </a:extLst>
          </p:cNvPr>
          <p:cNvSpPr/>
          <p:nvPr/>
        </p:nvSpPr>
        <p:spPr>
          <a:xfrm>
            <a:off x="4881925" y="5121065"/>
            <a:ext cx="1978233" cy="949520"/>
          </a:xfrm>
          <a:prstGeom prst="roundRect">
            <a:avLst/>
          </a:prstGeom>
          <a:solidFill>
            <a:schemeClr val="accent6"/>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bg1"/>
                </a:solidFill>
                <a:latin typeface="+mn-ea"/>
              </a:rPr>
              <a:t>プロセス情報</a:t>
            </a:r>
            <a:endParaRPr kumimoji="1" lang="ja-JP" altLang="en-US" sz="2000" dirty="0">
              <a:solidFill>
                <a:schemeClr val="bg1"/>
              </a:solidFill>
              <a:latin typeface="+mn-ea"/>
            </a:endParaRPr>
          </a:p>
        </p:txBody>
      </p:sp>
      <p:sp>
        <p:nvSpPr>
          <p:cNvPr id="12" name="四角形: 角を丸くする 10">
            <a:extLst>
              <a:ext uri="{FF2B5EF4-FFF2-40B4-BE49-F238E27FC236}">
                <a16:creationId xmlns:a16="http://schemas.microsoft.com/office/drawing/2014/main" id="{F6F71377-B0FC-9F43-AB6E-89ACBE225A2B}"/>
              </a:ext>
            </a:extLst>
          </p:cNvPr>
          <p:cNvSpPr/>
          <p:nvPr/>
        </p:nvSpPr>
        <p:spPr>
          <a:xfrm>
            <a:off x="2455129" y="4036857"/>
            <a:ext cx="1836000" cy="451512"/>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プロセス</a:t>
            </a:r>
            <a:endParaRPr kumimoji="1" lang="ja-JP" altLang="en-US" sz="2000" dirty="0">
              <a:latin typeface="+mn-ea"/>
            </a:endParaRPr>
          </a:p>
        </p:txBody>
      </p:sp>
      <p:sp>
        <p:nvSpPr>
          <p:cNvPr id="13" name="四角形: 角を丸くする 10">
            <a:extLst>
              <a:ext uri="{FF2B5EF4-FFF2-40B4-BE49-F238E27FC236}">
                <a16:creationId xmlns:a16="http://schemas.microsoft.com/office/drawing/2014/main" id="{B8896D82-2EED-AF44-AA8D-0D8EC0FB177B}"/>
              </a:ext>
            </a:extLst>
          </p:cNvPr>
          <p:cNvSpPr/>
          <p:nvPr/>
        </p:nvSpPr>
        <p:spPr>
          <a:xfrm>
            <a:off x="4953228" y="4011131"/>
            <a:ext cx="2160001" cy="451512"/>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障害原因プロセス</a:t>
            </a:r>
            <a:endParaRPr kumimoji="1" lang="ja-JP" altLang="en-US" sz="2000" dirty="0">
              <a:latin typeface="+mn-ea"/>
            </a:endParaRPr>
          </a:p>
        </p:txBody>
      </p:sp>
      <p:sp>
        <p:nvSpPr>
          <p:cNvPr id="23" name="四角形: 角を丸くする 3">
            <a:extLst>
              <a:ext uri="{FF2B5EF4-FFF2-40B4-BE49-F238E27FC236}">
                <a16:creationId xmlns:a16="http://schemas.microsoft.com/office/drawing/2014/main" id="{31A545BA-36F8-3F40-B29F-AEE2E091E8F5}"/>
              </a:ext>
            </a:extLst>
          </p:cNvPr>
          <p:cNvSpPr/>
          <p:nvPr/>
        </p:nvSpPr>
        <p:spPr>
          <a:xfrm>
            <a:off x="7963832" y="6123176"/>
            <a:ext cx="1669539" cy="411359"/>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26" name="上矢印 25">
            <a:extLst>
              <a:ext uri="{FF2B5EF4-FFF2-40B4-BE49-F238E27FC236}">
                <a16:creationId xmlns:a16="http://schemas.microsoft.com/office/drawing/2014/main" id="{F9801C92-FE97-AC4D-8BCD-5100B163E50E}"/>
              </a:ext>
            </a:extLst>
          </p:cNvPr>
          <p:cNvSpPr/>
          <p:nvPr/>
        </p:nvSpPr>
        <p:spPr>
          <a:xfrm>
            <a:off x="5346585" y="4525470"/>
            <a:ext cx="1385157" cy="484688"/>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tx1"/>
                </a:solidFill>
              </a:rPr>
              <a:t>制御</a:t>
            </a:r>
          </a:p>
        </p:txBody>
      </p:sp>
      <p:sp>
        <p:nvSpPr>
          <p:cNvPr id="35" name="曲折矢印 34">
            <a:extLst>
              <a:ext uri="{FF2B5EF4-FFF2-40B4-BE49-F238E27FC236}">
                <a16:creationId xmlns:a16="http://schemas.microsoft.com/office/drawing/2014/main" id="{01A98480-1C5C-7A4A-964F-ECE88199C34F}"/>
              </a:ext>
            </a:extLst>
          </p:cNvPr>
          <p:cNvSpPr/>
          <p:nvPr/>
        </p:nvSpPr>
        <p:spPr>
          <a:xfrm flipV="1">
            <a:off x="3052593" y="4496256"/>
            <a:ext cx="1812871" cy="1487250"/>
          </a:xfrm>
          <a:prstGeom prst="bentArrow">
            <a:avLst>
              <a:gd name="adj1" fmla="val 15064"/>
              <a:gd name="adj2" fmla="val 22486"/>
              <a:gd name="adj3" fmla="val 15144"/>
              <a:gd name="adj4" fmla="val 32692"/>
            </a:avLst>
          </a:prstGeom>
          <a:solidFill>
            <a:schemeClr val="accent1"/>
          </a:solidFill>
          <a:ln w="38100"/>
        </p:spPr>
        <p:style>
          <a:lnRef idx="2">
            <a:schemeClr val="dk1"/>
          </a:lnRef>
          <a:fillRef idx="1">
            <a:schemeClr val="lt1"/>
          </a:fillRef>
          <a:effectRef idx="0">
            <a:schemeClr val="dk1"/>
          </a:effectRef>
          <a:fontRef idx="minor">
            <a:schemeClr val="dk1"/>
          </a:fontRef>
        </p:style>
        <p:txBody>
          <a:bodyPr vert="horz" wrap="square" rtlCol="0" anchor="ctr"/>
          <a:lstStyle/>
          <a:p>
            <a:pPr algn="ctr"/>
            <a:endParaRPr kumimoji="1" lang="ja-JP" altLang="en-US" b="1">
              <a:solidFill>
                <a:srgbClr val="FF0000"/>
              </a:solidFill>
            </a:endParaRPr>
          </a:p>
        </p:txBody>
      </p:sp>
      <p:sp>
        <p:nvSpPr>
          <p:cNvPr id="38" name="テキスト ボックス 37">
            <a:extLst>
              <a:ext uri="{FF2B5EF4-FFF2-40B4-BE49-F238E27FC236}">
                <a16:creationId xmlns:a16="http://schemas.microsoft.com/office/drawing/2014/main" id="{AC58907C-AF45-F641-940D-1FE100833749}"/>
              </a:ext>
            </a:extLst>
          </p:cNvPr>
          <p:cNvSpPr txBox="1"/>
          <p:nvPr/>
        </p:nvSpPr>
        <p:spPr>
          <a:xfrm>
            <a:off x="3229059" y="4648320"/>
            <a:ext cx="2160001" cy="400110"/>
          </a:xfrm>
          <a:prstGeom prst="rect">
            <a:avLst/>
          </a:prstGeom>
          <a:noFill/>
        </p:spPr>
        <p:txBody>
          <a:bodyPr wrap="square" rtlCol="0">
            <a:spAutoFit/>
          </a:bodyPr>
          <a:lstStyle/>
          <a:p>
            <a:r>
              <a:rPr kumimoji="1" lang="en-US" altLang="ja-JP" sz="2000" b="1" dirty="0"/>
              <a:t>kill</a:t>
            </a:r>
            <a:r>
              <a:rPr kumimoji="1" lang="ja-JP" altLang="en-US" sz="2000" b="1"/>
              <a:t>システムコール</a:t>
            </a:r>
          </a:p>
        </p:txBody>
      </p:sp>
      <p:sp>
        <p:nvSpPr>
          <p:cNvPr id="40" name="上矢印 39">
            <a:extLst>
              <a:ext uri="{FF2B5EF4-FFF2-40B4-BE49-F238E27FC236}">
                <a16:creationId xmlns:a16="http://schemas.microsoft.com/office/drawing/2014/main" id="{A12BF0CD-2E69-5B43-ADE8-8F47CC94C6B3}"/>
              </a:ext>
            </a:extLst>
          </p:cNvPr>
          <p:cNvSpPr/>
          <p:nvPr/>
        </p:nvSpPr>
        <p:spPr>
          <a:xfrm>
            <a:off x="5340651" y="4491015"/>
            <a:ext cx="1385157" cy="522708"/>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bg1"/>
                </a:solidFill>
              </a:rPr>
              <a:t>制御</a:t>
            </a:r>
          </a:p>
        </p:txBody>
      </p:sp>
      <p:sp>
        <p:nvSpPr>
          <p:cNvPr id="46" name="四角形: 角を丸くする 5">
            <a:extLst>
              <a:ext uri="{FF2B5EF4-FFF2-40B4-BE49-F238E27FC236}">
                <a16:creationId xmlns:a16="http://schemas.microsoft.com/office/drawing/2014/main" id="{C4022636-CD7E-0D40-8D82-7D5A36C74C09}"/>
              </a:ext>
            </a:extLst>
          </p:cNvPr>
          <p:cNvSpPr/>
          <p:nvPr/>
        </p:nvSpPr>
        <p:spPr>
          <a:xfrm>
            <a:off x="7963831" y="5464389"/>
            <a:ext cx="1669538" cy="566581"/>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sp>
        <p:nvSpPr>
          <p:cNvPr id="50" name="四角形: 角を丸くする 8">
            <a:extLst>
              <a:ext uri="{FF2B5EF4-FFF2-40B4-BE49-F238E27FC236}">
                <a16:creationId xmlns:a16="http://schemas.microsoft.com/office/drawing/2014/main" id="{52239162-40DE-BB44-A2A0-529378A50A69}"/>
              </a:ext>
            </a:extLst>
          </p:cNvPr>
          <p:cNvSpPr/>
          <p:nvPr/>
        </p:nvSpPr>
        <p:spPr>
          <a:xfrm>
            <a:off x="2320071" y="6213250"/>
            <a:ext cx="2152000" cy="351792"/>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51" name="四角形: 角を丸くする 9">
            <a:extLst>
              <a:ext uri="{FF2B5EF4-FFF2-40B4-BE49-F238E27FC236}">
                <a16:creationId xmlns:a16="http://schemas.microsoft.com/office/drawing/2014/main" id="{245CD659-87C7-894E-B0C5-3612131135A5}"/>
              </a:ext>
            </a:extLst>
          </p:cNvPr>
          <p:cNvSpPr/>
          <p:nvPr/>
        </p:nvSpPr>
        <p:spPr>
          <a:xfrm>
            <a:off x="4656142" y="6212327"/>
            <a:ext cx="2457086" cy="365125"/>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solidFill>
                  <a:schemeClr val="bg1"/>
                </a:solidFill>
              </a:rPr>
              <a:t>メインメモリ</a:t>
            </a:r>
          </a:p>
        </p:txBody>
      </p:sp>
      <p:sp>
        <p:nvSpPr>
          <p:cNvPr id="53" name="テキスト ボックス 52">
            <a:extLst>
              <a:ext uri="{FF2B5EF4-FFF2-40B4-BE49-F238E27FC236}">
                <a16:creationId xmlns:a16="http://schemas.microsoft.com/office/drawing/2014/main" id="{273F8C51-0EFD-3D4C-8704-89B403DF5A69}"/>
              </a:ext>
            </a:extLst>
          </p:cNvPr>
          <p:cNvSpPr txBox="1"/>
          <p:nvPr/>
        </p:nvSpPr>
        <p:spPr>
          <a:xfrm>
            <a:off x="7249587" y="5043157"/>
            <a:ext cx="781769" cy="707886"/>
          </a:xfrm>
          <a:prstGeom prst="rect">
            <a:avLst/>
          </a:prstGeom>
          <a:noFill/>
        </p:spPr>
        <p:txBody>
          <a:bodyPr wrap="square" rtlCol="0">
            <a:spAutoFit/>
          </a:bodyPr>
          <a:lstStyle/>
          <a:p>
            <a:r>
              <a:rPr kumimoji="1" lang="ja-JP" altLang="en-US" sz="2000">
                <a:ln w="0"/>
                <a:effectLst>
                  <a:outerShdw blurRad="38100" dist="19050" dir="2700000" algn="tl" rotWithShape="0">
                    <a:schemeClr val="dk1">
                      <a:alpha val="40000"/>
                    </a:schemeClr>
                  </a:outerShdw>
                </a:effectLst>
              </a:rPr>
              <a:t>書き換え</a:t>
            </a:r>
          </a:p>
        </p:txBody>
      </p:sp>
      <p:cxnSp>
        <p:nvCxnSpPr>
          <p:cNvPr id="54" name="カギ線コネクタ 53">
            <a:extLst>
              <a:ext uri="{FF2B5EF4-FFF2-40B4-BE49-F238E27FC236}">
                <a16:creationId xmlns:a16="http://schemas.microsoft.com/office/drawing/2014/main" id="{42767BC7-4CB5-0847-BDED-D759BFE5BBB5}"/>
              </a:ext>
            </a:extLst>
          </p:cNvPr>
          <p:cNvCxnSpPr>
            <a:cxnSpLocks/>
            <a:stCxn id="46" idx="1"/>
          </p:cNvCxnSpPr>
          <p:nvPr/>
        </p:nvCxnSpPr>
        <p:spPr>
          <a:xfrm rot="10800000" flipV="1">
            <a:off x="7120327" y="5747679"/>
            <a:ext cx="843504" cy="682622"/>
          </a:xfrm>
          <a:prstGeom prst="bentConnector3">
            <a:avLst>
              <a:gd name="adj1" fmla="val 50000"/>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28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5" grpId="0" animBg="1"/>
      <p:bldP spid="35" grpId="1" animBg="1"/>
      <p:bldP spid="38" grpId="0"/>
      <p:bldP spid="38" grpId="1"/>
      <p:bldP spid="40"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F30D8C-CEA5-684A-A9D1-347A9909FD87}"/>
              </a:ext>
            </a:extLst>
          </p:cNvPr>
          <p:cNvSpPr>
            <a:spLocks noGrp="1"/>
          </p:cNvSpPr>
          <p:nvPr>
            <p:ph type="title"/>
          </p:nvPr>
        </p:nvSpPr>
        <p:spPr/>
        <p:txBody>
          <a:bodyPr/>
          <a:lstStyle/>
          <a:p>
            <a:r>
              <a:rPr lang="ja-JP" altLang="en-US"/>
              <a:t>シグナルを用いた復旧例</a:t>
            </a:r>
          </a:p>
        </p:txBody>
      </p:sp>
      <p:sp>
        <p:nvSpPr>
          <p:cNvPr id="3" name="コンテンツ プレースホルダー 2">
            <a:extLst>
              <a:ext uri="{FF2B5EF4-FFF2-40B4-BE49-F238E27FC236}">
                <a16:creationId xmlns:a16="http://schemas.microsoft.com/office/drawing/2014/main" id="{C41FD901-363F-384C-B7A9-CA3ED7FBA97C}"/>
              </a:ext>
            </a:extLst>
          </p:cNvPr>
          <p:cNvSpPr>
            <a:spLocks noGrp="1"/>
          </p:cNvSpPr>
          <p:nvPr>
            <p:ph idx="1"/>
          </p:nvPr>
        </p:nvSpPr>
        <p:spPr/>
        <p:txBody>
          <a:bodyPr/>
          <a:lstStyle/>
          <a:p>
            <a:r>
              <a:rPr lang="en" altLang="ja-JP" dirty="0"/>
              <a:t>CPU</a:t>
            </a:r>
            <a:r>
              <a:rPr lang="ja-JP" altLang="en-US"/>
              <a:t>を使い続けているプロセスに</a:t>
            </a:r>
            <a:r>
              <a:rPr lang="en-US" altLang="ja-JP" dirty="0"/>
              <a:t>STOP</a:t>
            </a:r>
            <a:r>
              <a:rPr lang="ja-JP" altLang="en-US"/>
              <a:t>シグナルを送信して一時停止</a:t>
            </a:r>
            <a:endParaRPr lang="en-US" altLang="ja-JP" dirty="0"/>
          </a:p>
          <a:p>
            <a:pPr lvl="1"/>
            <a:r>
              <a:rPr lang="ja-JP" altLang="en-US"/>
              <a:t>システムの</a:t>
            </a:r>
            <a:r>
              <a:rPr lang="en" altLang="ja-JP" dirty="0"/>
              <a:t>CPU</a:t>
            </a:r>
            <a:r>
              <a:rPr lang="ja-JP" altLang="en-US"/>
              <a:t>負荷を下げることで応答可能な状態に戻す</a:t>
            </a:r>
            <a:endParaRPr lang="en-US" altLang="ja-JP" dirty="0"/>
          </a:p>
          <a:p>
            <a:r>
              <a:rPr lang="ja-JP" altLang="en-US"/>
              <a:t>大量にメモリを使用しているプロセスに</a:t>
            </a:r>
            <a:r>
              <a:rPr lang="en-US" altLang="ja-JP" dirty="0"/>
              <a:t>KILL</a:t>
            </a:r>
            <a:r>
              <a:rPr lang="ja-JP" altLang="en-US"/>
              <a:t>シグナルを送信して強制終了</a:t>
            </a:r>
            <a:endParaRPr lang="en-US" altLang="ja-JP" dirty="0"/>
          </a:p>
          <a:p>
            <a:pPr lvl="1"/>
            <a:r>
              <a:rPr lang="ja-JP" altLang="en-US"/>
              <a:t>メモリを解放させてスラッシングを防ぐことでシステムの応答性を改善</a:t>
            </a:r>
            <a:endParaRPr lang="en-US" altLang="ja-JP" dirty="0"/>
          </a:p>
        </p:txBody>
      </p:sp>
      <p:sp>
        <p:nvSpPr>
          <p:cNvPr id="4" name="スライド番号プレースホルダー 3">
            <a:extLst>
              <a:ext uri="{FF2B5EF4-FFF2-40B4-BE49-F238E27FC236}">
                <a16:creationId xmlns:a16="http://schemas.microsoft.com/office/drawing/2014/main" id="{897B3D04-4722-9041-9DDB-1ABED464E8DA}"/>
              </a:ext>
            </a:extLst>
          </p:cNvPr>
          <p:cNvSpPr>
            <a:spLocks noGrp="1"/>
          </p:cNvSpPr>
          <p:nvPr>
            <p:ph type="sldNum" sz="quarter" idx="12"/>
          </p:nvPr>
        </p:nvSpPr>
        <p:spPr/>
        <p:txBody>
          <a:bodyPr/>
          <a:lstStyle/>
          <a:p>
            <a:fld id="{DB15B789-B4AB-4945-84F3-7B2ECC227000}" type="slidenum">
              <a:rPr lang="ja-JP" altLang="en-US" smtClean="0"/>
              <a:pPr/>
              <a:t>11</a:t>
            </a:fld>
            <a:endParaRPr lang="ja-JP" altLang="en-US"/>
          </a:p>
        </p:txBody>
      </p:sp>
      <p:pic>
        <p:nvPicPr>
          <p:cNvPr id="5" name="図 50">
            <a:extLst>
              <a:ext uri="{FF2B5EF4-FFF2-40B4-BE49-F238E27FC236}">
                <a16:creationId xmlns:a16="http://schemas.microsoft.com/office/drawing/2014/main" id="{8959E19C-4AC3-F64B-BC44-5505088889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0478" y="5326217"/>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直線矢印コネクタ 5">
            <a:extLst>
              <a:ext uri="{FF2B5EF4-FFF2-40B4-BE49-F238E27FC236}">
                <a16:creationId xmlns:a16="http://schemas.microsoft.com/office/drawing/2014/main" id="{E5F9275E-1B96-E141-8D02-2354D4021200}"/>
              </a:ext>
            </a:extLst>
          </p:cNvPr>
          <p:cNvCxnSpPr>
            <a:cxnSpLocks/>
            <a:endCxn id="5" idx="3"/>
          </p:cNvCxnSpPr>
          <p:nvPr/>
        </p:nvCxnSpPr>
        <p:spPr>
          <a:xfrm flipH="1" flipV="1">
            <a:off x="4800624" y="6009123"/>
            <a:ext cx="2880000" cy="94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4CACC5F-C0EF-E64A-AADC-62DCA39700FA}"/>
              </a:ext>
            </a:extLst>
          </p:cNvPr>
          <p:cNvSpPr txBox="1"/>
          <p:nvPr/>
        </p:nvSpPr>
        <p:spPr>
          <a:xfrm>
            <a:off x="5332518" y="5618425"/>
            <a:ext cx="1948356" cy="400110"/>
          </a:xfrm>
          <a:prstGeom prst="rect">
            <a:avLst/>
          </a:prstGeom>
          <a:noFill/>
        </p:spPr>
        <p:txBody>
          <a:bodyPr wrap="square" rtlCol="0">
            <a:spAutoFit/>
          </a:bodyPr>
          <a:lstStyle/>
          <a:p>
            <a:r>
              <a:rPr kumimoji="1" lang="ja-JP" altLang="en-US" sz="2000"/>
              <a:t>リモートログイン</a:t>
            </a:r>
          </a:p>
        </p:txBody>
      </p:sp>
      <p:pic>
        <p:nvPicPr>
          <p:cNvPr id="9" name="図 8">
            <a:extLst>
              <a:ext uri="{FF2B5EF4-FFF2-40B4-BE49-F238E27FC236}">
                <a16:creationId xmlns:a16="http://schemas.microsoft.com/office/drawing/2014/main" id="{8304DBB2-B4E7-F447-B374-4FFAD22759DC}"/>
              </a:ext>
            </a:extLst>
          </p:cNvPr>
          <p:cNvPicPr>
            <a:picLocks noChangeAspect="1"/>
          </p:cNvPicPr>
          <p:nvPr/>
        </p:nvPicPr>
        <p:blipFill rotWithShape="1">
          <a:blip r:embed="rId4">
            <a:alphaModFix/>
          </a:blip>
          <a:srcRect t="53128" r="60000"/>
          <a:stretch/>
        </p:blipFill>
        <p:spPr>
          <a:xfrm>
            <a:off x="2179948" y="4786415"/>
            <a:ext cx="1545924" cy="1018986"/>
          </a:xfrm>
          <a:prstGeom prst="wedgeRoundRectCallout">
            <a:avLst>
              <a:gd name="adj1" fmla="val 40830"/>
              <a:gd name="adj2" fmla="val 73406"/>
              <a:gd name="adj3" fmla="val 16667"/>
            </a:avLst>
          </a:prstGeom>
          <a:ln w="76200">
            <a:solidFill>
              <a:schemeClr val="tx1">
                <a:lumMod val="50000"/>
                <a:lumOff val="50000"/>
              </a:schemeClr>
            </a:solidFill>
          </a:ln>
        </p:spPr>
      </p:pic>
      <p:sp>
        <p:nvSpPr>
          <p:cNvPr id="14" name="爆発 1 13">
            <a:extLst>
              <a:ext uri="{FF2B5EF4-FFF2-40B4-BE49-F238E27FC236}">
                <a16:creationId xmlns:a16="http://schemas.microsoft.com/office/drawing/2014/main" id="{2D1BDAD8-9755-4041-A68C-C9A73DC42571}"/>
              </a:ext>
            </a:extLst>
          </p:cNvPr>
          <p:cNvSpPr/>
          <p:nvPr/>
        </p:nvSpPr>
        <p:spPr>
          <a:xfrm>
            <a:off x="2395318" y="4904284"/>
            <a:ext cx="1258907" cy="845403"/>
          </a:xfrm>
          <a:prstGeom prst="irregularSeal1">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n w="0">
                  <a:solidFill>
                    <a:schemeClr val="tx1">
                      <a:lumMod val="50000"/>
                      <a:lumOff val="50000"/>
                    </a:schemeClr>
                  </a:solidFill>
                </a:ln>
                <a:solidFill>
                  <a:schemeClr val="bg2">
                    <a:lumMod val="90000"/>
                  </a:schemeClr>
                </a:solidFill>
                <a:effectLst>
                  <a:outerShdw blurRad="38100" dist="19050" dir="2700000" algn="tl" rotWithShape="0">
                    <a:schemeClr val="dk1">
                      <a:alpha val="40000"/>
                    </a:schemeClr>
                  </a:outerShdw>
                </a:effectLst>
              </a:rPr>
              <a:t>障害</a:t>
            </a:r>
          </a:p>
        </p:txBody>
      </p:sp>
      <p:sp>
        <p:nvSpPr>
          <p:cNvPr id="10" name="爆発 1 9">
            <a:extLst>
              <a:ext uri="{FF2B5EF4-FFF2-40B4-BE49-F238E27FC236}">
                <a16:creationId xmlns:a16="http://schemas.microsoft.com/office/drawing/2014/main" id="{2901C231-6428-9346-AF1F-D213DDEF39DD}"/>
              </a:ext>
            </a:extLst>
          </p:cNvPr>
          <p:cNvSpPr/>
          <p:nvPr/>
        </p:nvSpPr>
        <p:spPr>
          <a:xfrm>
            <a:off x="2386272" y="4891867"/>
            <a:ext cx="1258907" cy="845403"/>
          </a:xfrm>
          <a:prstGeom prst="irregularSeal1">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n w="0">
                  <a:solidFill>
                    <a:srgbClr val="FFFF00"/>
                  </a:solidFill>
                </a:ln>
                <a:solidFill>
                  <a:srgbClr val="FFFF00"/>
                </a:solidFill>
                <a:effectLst>
                  <a:outerShdw blurRad="38100" dist="19050" dir="2700000" algn="tl" rotWithShape="0">
                    <a:schemeClr val="dk1">
                      <a:alpha val="40000"/>
                    </a:schemeClr>
                  </a:outerShdw>
                </a:effectLst>
              </a:rPr>
              <a:t>障害</a:t>
            </a:r>
          </a:p>
        </p:txBody>
      </p:sp>
      <p:pic>
        <p:nvPicPr>
          <p:cNvPr id="11" name="図 10">
            <a:extLst>
              <a:ext uri="{FF2B5EF4-FFF2-40B4-BE49-F238E27FC236}">
                <a16:creationId xmlns:a16="http://schemas.microsoft.com/office/drawing/2014/main" id="{650334AD-F3B5-FF4D-BEF1-2CEB6F1DBD1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750" l="500" r="96000">
                        <a14:foregroundMark x1="60750" y1="24000" x2="60750" y2="24000"/>
                        <a14:foregroundMark x1="60750" y1="24000" x2="60750" y2="24000"/>
                        <a14:foregroundMark x1="92250" y1="42750" x2="92250" y2="42750"/>
                        <a14:foregroundMark x1="88250" y1="42000" x2="88250" y2="42000"/>
                        <a14:foregroundMark x1="81000" y1="70250" x2="81000" y2="70250"/>
                        <a14:foregroundMark x1="92250" y1="75000" x2="92250" y2="75000"/>
                        <a14:foregroundMark x1="73000" y1="85000" x2="73000" y2="85000"/>
                        <a14:foregroundMark x1="72250" y1="89750" x2="72250" y2="89750"/>
                        <a14:foregroundMark x1="72250" y1="89750" x2="72250" y2="89750"/>
                        <a14:foregroundMark x1="54000" y1="91750" x2="54000" y2="91750"/>
                        <a14:foregroundMark x1="37250" y1="89000" x2="37250" y2="89000"/>
                        <a14:foregroundMark x1="37250" y1="89000" x2="37250" y2="89000"/>
                        <a14:foregroundMark x1="37250" y1="89000" x2="37250" y2="89000"/>
                        <a14:foregroundMark x1="11250" y1="87750" x2="40000" y2="88250"/>
                        <a14:foregroundMark x1="500" y1="88250" x2="17750" y2="89000"/>
                        <a14:foregroundMark x1="96000" y1="66500" x2="96000" y2="80250"/>
                        <a14:foregroundMark x1="57750" y1="90500" x2="72250" y2="90750"/>
                        <a14:foregroundMark x1="29250" y1="80750" x2="58250" y2="81250"/>
                        <a14:foregroundMark x1="81750" y1="79750" x2="81750" y2="81250"/>
                        <a14:foregroundMark x1="72500" y1="58500" x2="72500" y2="58500"/>
                        <a14:foregroundMark x1="70250" y1="58500" x2="70250" y2="58500"/>
                        <a14:backgroundMark x1="22000" y1="44750" x2="35250" y2="45500"/>
                      </a14:backgroundRemoval>
                    </a14:imgEffect>
                  </a14:imgLayer>
                </a14:imgProps>
              </a:ext>
              <a:ext uri="{28A0092B-C50C-407E-A947-70E740481C1C}">
                <a14:useLocalDpi xmlns:a14="http://schemas.microsoft.com/office/drawing/2010/main" val="0"/>
              </a:ext>
            </a:extLst>
          </a:blip>
          <a:srcRect l="7356" t="8840"/>
          <a:stretch/>
        </p:blipFill>
        <p:spPr>
          <a:xfrm>
            <a:off x="7431511" y="4637356"/>
            <a:ext cx="2001110" cy="1969054"/>
          </a:xfrm>
          <a:prstGeom prst="rect">
            <a:avLst/>
          </a:prstGeom>
        </p:spPr>
      </p:pic>
      <p:pic>
        <p:nvPicPr>
          <p:cNvPr id="12" name="図 11">
            <a:extLst>
              <a:ext uri="{FF2B5EF4-FFF2-40B4-BE49-F238E27FC236}">
                <a16:creationId xmlns:a16="http://schemas.microsoft.com/office/drawing/2014/main" id="{09D3D7F4-2075-DE4E-974A-7A00A3EF533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00" b="95556" l="8889" r="98889">
                        <a14:foregroundMark x1="31667" y1="87778" x2="83889" y2="89444"/>
                        <a14:foregroundMark x1="88889" y1="71667" x2="99444" y2="90000"/>
                        <a14:foregroundMark x1="84444" y1="95556" x2="35000" y2="96111"/>
                        <a14:foregroundMark x1="71667" y1="36667" x2="77691" y2="38983"/>
                        <a14:foregroundMark x1="89444" y1="44444" x2="89444" y2="47778"/>
                        <a14:foregroundMark x1="88333" y1="40556" x2="89444" y2="42222"/>
                        <a14:foregroundMark x1="88333" y1="40556" x2="91111" y2="44444"/>
                        <a14:foregroundMark x1="77222" y1="33333" x2="82778" y2="36667"/>
                        <a14:foregroundMark x1="79444" y1="37778" x2="86667" y2="42222"/>
                        <a14:foregroundMark x1="75556" y1="40000" x2="83889" y2="42222"/>
                        <a14:foregroundMark x1="76111" y1="37222" x2="70556" y2="46667"/>
                        <a14:foregroundMark x1="72778" y1="42222" x2="72778" y2="56111"/>
                        <a14:foregroundMark x1="67222" y1="50000" x2="67222" y2="57222"/>
                        <a14:foregroundMark x1="65000" y1="50556" x2="70556" y2="57222"/>
                        <a14:foregroundMark x1="52778" y1="76111" x2="53333" y2="83333"/>
                        <a14:backgroundMark x1="88285" y1="32401" x2="91111" y2="32778"/>
                        <a14:backgroundMark x1="87222" y1="21111" x2="87222" y2="15556"/>
                        <a14:backgroundMark x1="93889" y1="25000" x2="80000" y2="14444"/>
                        <a14:backgroundMark x1="96761" y1="40940" x2="97778" y2="41667"/>
                        <a14:backgroundMark x1="91566" y1="37229" x2="92556" y2="37937"/>
                        <a14:backgroundMark x1="94181" y1="47778" x2="94444" y2="49444"/>
                        <a14:backgroundMark x1="93428" y1="43007" x2="93655" y2="44444"/>
                        <a14:backgroundMark x1="86667" y1="17222" x2="97778" y2="27778"/>
                        <a14:backgroundMark x1="89444" y1="20556" x2="75000" y2="8889"/>
                        <a14:backgroundMark x1="85556" y1="9444" x2="86667" y2="18889"/>
                        <a14:backgroundMark x1="97966" y1="40193" x2="99444" y2="43889"/>
                        <a14:backgroundMark x1="91667" y1="24444" x2="96167" y2="35696"/>
                        <a14:backgroundMark x1="99444" y1="43889" x2="99444" y2="53889"/>
                        <a14:backgroundMark x1="92335" y1="34894" x2="91111" y2="31111"/>
                        <a14:backgroundMark x1="93192" y1="37542" x2="92713" y2="36060"/>
                        <a14:backgroundMark x1="95425" y1="44444" x2="94704" y2="42216"/>
                        <a14:backgroundMark x1="97222" y1="50000" x2="96503" y2="47778"/>
                        <a14:backgroundMark x1="93756" y1="42804" x2="94166" y2="44444"/>
                        <a14:backgroundMark x1="92201" y1="36582" x2="92542" y2="37945"/>
                        <a14:backgroundMark x1="91111" y1="32222" x2="91678" y2="34490"/>
                        <a14:backgroundMark x1="93819" y1="47778" x2="94444" y2="49444"/>
                        <a14:backgroundMark x1="11111" y1="13333" x2="31667" y2="47222"/>
                        <a14:backgroundMark x1="37222" y1="5556" x2="28333" y2="36667"/>
                        <a14:backgroundMark x1="11111" y1="10556" x2="37778" y2="16667"/>
                        <a14:backgroundMark x1="37778" y1="16667" x2="38333" y2="17222"/>
                        <a14:backgroundMark x1="91111" y1="38333" x2="91111" y2="38833"/>
                        <a14:backgroundMark x1="98893" y1="45712" x2="99444" y2="46667"/>
                        <a14:backgroundMark x1="96304" y1="41224" x2="98162" y2="44444"/>
                        <a14:backgroundMark x1="93098" y1="35668" x2="93919" y2="37091"/>
                        <a14:backgroundMark x1="91111" y1="32222" x2="92826" y2="35196"/>
                        <a14:backgroundMark x1="16111" y1="4444" x2="2778" y2="8333"/>
                      </a14:backgroundRemoval>
                    </a14:imgEffect>
                  </a14:imgLayer>
                </a14:imgProps>
              </a:ext>
              <a:ext uri="{28A0092B-C50C-407E-A947-70E740481C1C}">
                <a14:useLocalDpi xmlns:a14="http://schemas.microsoft.com/office/drawing/2010/main" val="0"/>
              </a:ext>
            </a:extLst>
          </a:blip>
          <a:srcRect l="25662" t="27103"/>
          <a:stretch/>
        </p:blipFill>
        <p:spPr>
          <a:xfrm>
            <a:off x="7414122" y="4693131"/>
            <a:ext cx="2001109" cy="1969054"/>
          </a:xfrm>
          <a:prstGeom prst="rect">
            <a:avLst/>
          </a:prstGeom>
        </p:spPr>
      </p:pic>
      <p:cxnSp>
        <p:nvCxnSpPr>
          <p:cNvPr id="13" name="直線矢印コネクタ 12">
            <a:extLst>
              <a:ext uri="{FF2B5EF4-FFF2-40B4-BE49-F238E27FC236}">
                <a16:creationId xmlns:a16="http://schemas.microsoft.com/office/drawing/2014/main" id="{DBA3F432-FA67-3B44-8CB9-EB8698BCE5EF}"/>
              </a:ext>
            </a:extLst>
          </p:cNvPr>
          <p:cNvCxnSpPr>
            <a:cxnSpLocks/>
          </p:cNvCxnSpPr>
          <p:nvPr/>
        </p:nvCxnSpPr>
        <p:spPr>
          <a:xfrm flipH="1" flipV="1">
            <a:off x="4800624" y="6007994"/>
            <a:ext cx="2880000" cy="9414"/>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乗算記号 14">
            <a:extLst>
              <a:ext uri="{FF2B5EF4-FFF2-40B4-BE49-F238E27FC236}">
                <a16:creationId xmlns:a16="http://schemas.microsoft.com/office/drawing/2014/main" id="{399EFF63-CA9D-184D-9500-5C27CAB278B2}"/>
              </a:ext>
            </a:extLst>
          </p:cNvPr>
          <p:cNvSpPr/>
          <p:nvPr/>
        </p:nvSpPr>
        <p:spPr>
          <a:xfrm>
            <a:off x="5275163" y="5128173"/>
            <a:ext cx="1803911" cy="1621541"/>
          </a:xfrm>
          <a:prstGeom prst="mathMultiply">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Tree>
    <p:extLst>
      <p:ext uri="{BB962C8B-B14F-4D97-AF65-F5344CB8AC3E}">
        <p14:creationId xmlns:p14="http://schemas.microsoft.com/office/powerpoint/2010/main" val="15372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xit" presetSubtype="0" fill="hold" grpId="2" nodeType="with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2"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xit" presetSubtype="0" fill="hold"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0" grpId="1" animBg="1"/>
      <p:bldP spid="10" grpId="2" animBg="1"/>
      <p:bldP spid="15" grpId="1" animBg="1"/>
      <p:bldP spid="1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9262D3-A3C7-244E-8BE0-4B21B4C0ADC4}"/>
              </a:ext>
            </a:extLst>
          </p:cNvPr>
          <p:cNvSpPr>
            <a:spLocks noGrp="1"/>
          </p:cNvSpPr>
          <p:nvPr>
            <p:ph type="title"/>
          </p:nvPr>
        </p:nvSpPr>
        <p:spPr/>
        <p:txBody>
          <a:bodyPr/>
          <a:lstStyle/>
          <a:p>
            <a:r>
              <a:rPr lang="ja-JP" altLang="en-US"/>
              <a:t>シグナル疑似送信の実装</a:t>
            </a:r>
          </a:p>
        </p:txBody>
      </p:sp>
      <p:sp>
        <p:nvSpPr>
          <p:cNvPr id="3" name="コンテンツ プレースホルダー 2">
            <a:extLst>
              <a:ext uri="{FF2B5EF4-FFF2-40B4-BE49-F238E27FC236}">
                <a16:creationId xmlns:a16="http://schemas.microsoft.com/office/drawing/2014/main" id="{E4DDE822-B9C5-0F4A-BD94-8C36A61F20D3}"/>
              </a:ext>
            </a:extLst>
          </p:cNvPr>
          <p:cNvSpPr>
            <a:spLocks noGrp="1"/>
          </p:cNvSpPr>
          <p:nvPr>
            <p:ph idx="1"/>
          </p:nvPr>
        </p:nvSpPr>
        <p:spPr/>
        <p:txBody>
          <a:bodyPr/>
          <a:lstStyle/>
          <a:p>
            <a:r>
              <a:rPr lang="ja-JP" altLang="en-US"/>
              <a:t>シグナル送信のために用いられているカーネルのデータ構造を</a:t>
            </a:r>
            <a:r>
              <a:rPr lang="en" altLang="ja-JP" dirty="0"/>
              <a:t>GPU</a:t>
            </a:r>
            <a:r>
              <a:rPr lang="ja-JP" altLang="en-US"/>
              <a:t>から書き換える</a:t>
            </a:r>
            <a:endParaRPr lang="en-US" altLang="ja-JP" dirty="0"/>
          </a:p>
          <a:p>
            <a:pPr lvl="1"/>
            <a:r>
              <a:rPr lang="ja-JP" altLang="en-US"/>
              <a:t>シグナルビットマップの対応するビットをセット</a:t>
            </a:r>
            <a:endParaRPr lang="en-US" altLang="ja-JP" dirty="0"/>
          </a:p>
          <a:p>
            <a:pPr lvl="1"/>
            <a:r>
              <a:rPr lang="ja-JP" altLang="en-US"/>
              <a:t>シグナルの未処理フラグをセット</a:t>
            </a:r>
            <a:endParaRPr lang="en-US" altLang="ja-JP" dirty="0"/>
          </a:p>
          <a:p>
            <a:r>
              <a:rPr lang="ja-JP" altLang="en-US"/>
              <a:t>対象プロセスを実行状態にしてカーネルモードに遷移させる</a:t>
            </a:r>
            <a:endParaRPr lang="en-US" altLang="ja-JP" dirty="0"/>
          </a:p>
          <a:p>
            <a:pPr lvl="1"/>
            <a:r>
              <a:rPr lang="ja-JP" altLang="en-US"/>
              <a:t>未実装</a:t>
            </a:r>
            <a:endParaRPr lang="en-US" altLang="ja-JP" dirty="0"/>
          </a:p>
        </p:txBody>
      </p:sp>
      <p:sp>
        <p:nvSpPr>
          <p:cNvPr id="4" name="スライド番号プレースホルダー 3">
            <a:extLst>
              <a:ext uri="{FF2B5EF4-FFF2-40B4-BE49-F238E27FC236}">
                <a16:creationId xmlns:a16="http://schemas.microsoft.com/office/drawing/2014/main" id="{89FF01B9-5718-AE43-893B-7FC664A45EE1}"/>
              </a:ext>
            </a:extLst>
          </p:cNvPr>
          <p:cNvSpPr>
            <a:spLocks noGrp="1"/>
          </p:cNvSpPr>
          <p:nvPr>
            <p:ph type="sldNum" sz="quarter" idx="12"/>
          </p:nvPr>
        </p:nvSpPr>
        <p:spPr/>
        <p:txBody>
          <a:bodyPr/>
          <a:lstStyle/>
          <a:p>
            <a:fld id="{DB15B789-B4AB-4945-84F3-7B2ECC227000}" type="slidenum">
              <a:rPr lang="ja-JP" altLang="en-US" smtClean="0"/>
              <a:pPr/>
              <a:t>12</a:t>
            </a:fld>
            <a:endParaRPr lang="ja-JP" altLang="en-US"/>
          </a:p>
        </p:txBody>
      </p:sp>
      <p:sp>
        <p:nvSpPr>
          <p:cNvPr id="6" name="四角形: 角を丸くする 10">
            <a:extLst>
              <a:ext uri="{FF2B5EF4-FFF2-40B4-BE49-F238E27FC236}">
                <a16:creationId xmlns:a16="http://schemas.microsoft.com/office/drawing/2014/main" id="{08212189-2F75-B746-8EF6-21F2C4B699DB}"/>
              </a:ext>
            </a:extLst>
          </p:cNvPr>
          <p:cNvSpPr/>
          <p:nvPr/>
        </p:nvSpPr>
        <p:spPr>
          <a:xfrm>
            <a:off x="2438401" y="5255667"/>
            <a:ext cx="3657601" cy="1186325"/>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kumimoji="1" lang="en-US" altLang="ja-JP" sz="2000" dirty="0">
                <a:latin typeface="+mn-ea"/>
              </a:rPr>
              <a:t> </a:t>
            </a:r>
            <a:r>
              <a:rPr kumimoji="1" lang="ja-JP" altLang="en-US" sz="2000">
                <a:latin typeface="+mn-ea"/>
              </a:rPr>
              <a:t>カーネル</a:t>
            </a:r>
            <a:endParaRPr kumimoji="1" lang="ja-JP" altLang="en-US" sz="2000" dirty="0">
              <a:latin typeface="+mn-ea"/>
            </a:endParaRPr>
          </a:p>
        </p:txBody>
      </p:sp>
      <p:sp>
        <p:nvSpPr>
          <p:cNvPr id="8" name="正方形/長方形 7">
            <a:extLst>
              <a:ext uri="{FF2B5EF4-FFF2-40B4-BE49-F238E27FC236}">
                <a16:creationId xmlns:a16="http://schemas.microsoft.com/office/drawing/2014/main" id="{2DD101C1-7F49-8545-871E-6F0FA3CA23B9}"/>
              </a:ext>
            </a:extLst>
          </p:cNvPr>
          <p:cNvSpPr/>
          <p:nvPr/>
        </p:nvSpPr>
        <p:spPr>
          <a:xfrm>
            <a:off x="5231958" y="5439024"/>
            <a:ext cx="519953" cy="394443"/>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solidFill>
                  <a:schemeClr val="tx1"/>
                </a:solidFill>
                <a:latin typeface="+mn-ea"/>
              </a:rPr>
              <a:t>0</a:t>
            </a:r>
            <a:endParaRPr kumimoji="1" lang="ja-JP" altLang="en-US" sz="2000" b="1">
              <a:solidFill>
                <a:schemeClr val="tx1"/>
              </a:solidFill>
              <a:latin typeface="+mn-ea"/>
            </a:endParaRPr>
          </a:p>
        </p:txBody>
      </p:sp>
      <p:sp>
        <p:nvSpPr>
          <p:cNvPr id="9" name="正方形/長方形 8">
            <a:extLst>
              <a:ext uri="{FF2B5EF4-FFF2-40B4-BE49-F238E27FC236}">
                <a16:creationId xmlns:a16="http://schemas.microsoft.com/office/drawing/2014/main" id="{47CD95A4-C46F-D14B-A3C4-CAF3C9CF4FD5}"/>
              </a:ext>
            </a:extLst>
          </p:cNvPr>
          <p:cNvSpPr/>
          <p:nvPr/>
        </p:nvSpPr>
        <p:spPr>
          <a:xfrm>
            <a:off x="3712491" y="5439382"/>
            <a:ext cx="1519466" cy="39444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chemeClr val="tx1"/>
                </a:solidFill>
              </a:rPr>
              <a:t>ビットマップ</a:t>
            </a:r>
          </a:p>
        </p:txBody>
      </p:sp>
      <p:sp>
        <p:nvSpPr>
          <p:cNvPr id="10" name="正方形/長方形 9">
            <a:extLst>
              <a:ext uri="{FF2B5EF4-FFF2-40B4-BE49-F238E27FC236}">
                <a16:creationId xmlns:a16="http://schemas.microsoft.com/office/drawing/2014/main" id="{DEDF973A-00E1-2F40-9829-444CDF8F7026}"/>
              </a:ext>
            </a:extLst>
          </p:cNvPr>
          <p:cNvSpPr/>
          <p:nvPr/>
        </p:nvSpPr>
        <p:spPr>
          <a:xfrm>
            <a:off x="5233975" y="5439205"/>
            <a:ext cx="519953" cy="394443"/>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a:solidFill>
                  <a:schemeClr val="tx1"/>
                </a:solidFill>
                <a:latin typeface="+mn-ea"/>
              </a:rPr>
              <a:t>1</a:t>
            </a:r>
            <a:endParaRPr kumimoji="1" lang="ja-JP" altLang="en-US" sz="2000" b="1">
              <a:solidFill>
                <a:schemeClr val="tx1"/>
              </a:solidFill>
              <a:latin typeface="+mn-ea"/>
            </a:endParaRPr>
          </a:p>
        </p:txBody>
      </p:sp>
      <p:sp>
        <p:nvSpPr>
          <p:cNvPr id="19" name="正方形/長方形 18">
            <a:extLst>
              <a:ext uri="{FF2B5EF4-FFF2-40B4-BE49-F238E27FC236}">
                <a16:creationId xmlns:a16="http://schemas.microsoft.com/office/drawing/2014/main" id="{3ADF4000-809E-D547-87A8-EB6262947F15}"/>
              </a:ext>
            </a:extLst>
          </p:cNvPr>
          <p:cNvSpPr/>
          <p:nvPr/>
        </p:nvSpPr>
        <p:spPr>
          <a:xfrm>
            <a:off x="3702078" y="5948687"/>
            <a:ext cx="2051851" cy="35588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b="1">
              <a:solidFill>
                <a:schemeClr val="tx1"/>
              </a:solidFill>
            </a:endParaRPr>
          </a:p>
        </p:txBody>
      </p:sp>
      <p:sp>
        <p:nvSpPr>
          <p:cNvPr id="11" name="正方形/長方形 10">
            <a:extLst>
              <a:ext uri="{FF2B5EF4-FFF2-40B4-BE49-F238E27FC236}">
                <a16:creationId xmlns:a16="http://schemas.microsoft.com/office/drawing/2014/main" id="{553837F0-B5DE-A940-8EB2-8396A1BC046C}"/>
              </a:ext>
            </a:extLst>
          </p:cNvPr>
          <p:cNvSpPr/>
          <p:nvPr/>
        </p:nvSpPr>
        <p:spPr>
          <a:xfrm>
            <a:off x="3702078" y="5948687"/>
            <a:ext cx="2051851" cy="35588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chemeClr val="tx1"/>
                </a:solidFill>
              </a:rPr>
              <a:t>フラグ</a:t>
            </a:r>
          </a:p>
        </p:txBody>
      </p:sp>
      <p:sp>
        <p:nvSpPr>
          <p:cNvPr id="13" name="四角形: 角を丸くする 10">
            <a:extLst>
              <a:ext uri="{FF2B5EF4-FFF2-40B4-BE49-F238E27FC236}">
                <a16:creationId xmlns:a16="http://schemas.microsoft.com/office/drawing/2014/main" id="{E5E1CEC4-5FB0-074F-AF30-8EC03C0DE178}"/>
              </a:ext>
            </a:extLst>
          </p:cNvPr>
          <p:cNvSpPr/>
          <p:nvPr/>
        </p:nvSpPr>
        <p:spPr>
          <a:xfrm>
            <a:off x="3187199" y="4242186"/>
            <a:ext cx="2160001" cy="451512"/>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障害原因プロセス</a:t>
            </a:r>
            <a:endParaRPr kumimoji="1" lang="ja-JP" altLang="en-US" sz="2000" dirty="0">
              <a:latin typeface="+mn-ea"/>
            </a:endParaRPr>
          </a:p>
        </p:txBody>
      </p:sp>
      <p:sp>
        <p:nvSpPr>
          <p:cNvPr id="18" name="上矢印 17">
            <a:extLst>
              <a:ext uri="{FF2B5EF4-FFF2-40B4-BE49-F238E27FC236}">
                <a16:creationId xmlns:a16="http://schemas.microsoft.com/office/drawing/2014/main" id="{E5DC936B-D1FF-8346-92A1-625A9D98AEEE}"/>
              </a:ext>
            </a:extLst>
          </p:cNvPr>
          <p:cNvSpPr/>
          <p:nvPr/>
        </p:nvSpPr>
        <p:spPr>
          <a:xfrm>
            <a:off x="3574622" y="4713328"/>
            <a:ext cx="1385157" cy="522708"/>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bg1"/>
                </a:solidFill>
              </a:rPr>
              <a:t>制御</a:t>
            </a:r>
          </a:p>
        </p:txBody>
      </p:sp>
      <p:sp>
        <p:nvSpPr>
          <p:cNvPr id="21" name="四角形: 角を丸くする 5">
            <a:extLst>
              <a:ext uri="{FF2B5EF4-FFF2-40B4-BE49-F238E27FC236}">
                <a16:creationId xmlns:a16="http://schemas.microsoft.com/office/drawing/2014/main" id="{AB318185-40C4-1049-95A8-CF9D87DFDBD2}"/>
              </a:ext>
            </a:extLst>
          </p:cNvPr>
          <p:cNvSpPr/>
          <p:nvPr/>
        </p:nvSpPr>
        <p:spPr>
          <a:xfrm>
            <a:off x="7910674" y="5460439"/>
            <a:ext cx="1552508" cy="762178"/>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cxnSp>
        <p:nvCxnSpPr>
          <p:cNvPr id="24" name="直線矢印コネクタ 23">
            <a:extLst>
              <a:ext uri="{FF2B5EF4-FFF2-40B4-BE49-F238E27FC236}">
                <a16:creationId xmlns:a16="http://schemas.microsoft.com/office/drawing/2014/main" id="{CC9D504B-C493-7242-8AE4-FE563F4B9274}"/>
              </a:ext>
            </a:extLst>
          </p:cNvPr>
          <p:cNvCxnSpPr>
            <a:cxnSpLocks/>
          </p:cNvCxnSpPr>
          <p:nvPr/>
        </p:nvCxnSpPr>
        <p:spPr>
          <a:xfrm flipH="1">
            <a:off x="5779376" y="5655473"/>
            <a:ext cx="2120884"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43802B91-23C4-974E-AD84-AB076F61C194}"/>
              </a:ext>
            </a:extLst>
          </p:cNvPr>
          <p:cNvCxnSpPr>
            <a:cxnSpLocks/>
          </p:cNvCxnSpPr>
          <p:nvPr/>
        </p:nvCxnSpPr>
        <p:spPr>
          <a:xfrm flipH="1">
            <a:off x="5779376" y="6089265"/>
            <a:ext cx="2120884"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459D7533-F6C0-4F40-9DF2-CA5C4958F7C2}"/>
              </a:ext>
            </a:extLst>
          </p:cNvPr>
          <p:cNvSpPr txBox="1"/>
          <p:nvPr/>
        </p:nvSpPr>
        <p:spPr>
          <a:xfrm>
            <a:off x="6000548" y="5279506"/>
            <a:ext cx="1838703" cy="400110"/>
          </a:xfrm>
          <a:prstGeom prst="rect">
            <a:avLst/>
          </a:prstGeom>
          <a:noFill/>
        </p:spPr>
        <p:txBody>
          <a:bodyPr wrap="square" rtlCol="0">
            <a:spAutoFit/>
          </a:bodyPr>
          <a:lstStyle/>
          <a:p>
            <a:pPr algn="ctr"/>
            <a:r>
              <a:rPr kumimoji="1" lang="ja-JP" altLang="en-US" sz="2000"/>
              <a:t>シグナル番号</a:t>
            </a:r>
            <a:endParaRPr kumimoji="1" lang="ja-JP" altLang="en-US" sz="2000" dirty="0"/>
          </a:p>
        </p:txBody>
      </p:sp>
      <p:sp>
        <p:nvSpPr>
          <p:cNvPr id="27" name="テキスト ボックス 26">
            <a:extLst>
              <a:ext uri="{FF2B5EF4-FFF2-40B4-BE49-F238E27FC236}">
                <a16:creationId xmlns:a16="http://schemas.microsoft.com/office/drawing/2014/main" id="{F7E449D5-43CF-AE40-A35B-0664D404421B}"/>
              </a:ext>
            </a:extLst>
          </p:cNvPr>
          <p:cNvSpPr txBox="1"/>
          <p:nvPr/>
        </p:nvSpPr>
        <p:spPr>
          <a:xfrm>
            <a:off x="6034070" y="6060668"/>
            <a:ext cx="1838703" cy="400110"/>
          </a:xfrm>
          <a:prstGeom prst="rect">
            <a:avLst/>
          </a:prstGeom>
          <a:noFill/>
        </p:spPr>
        <p:txBody>
          <a:bodyPr wrap="square" rtlCol="0">
            <a:spAutoFit/>
          </a:bodyPr>
          <a:lstStyle/>
          <a:p>
            <a:pPr algn="ctr"/>
            <a:r>
              <a:rPr kumimoji="1" lang="ja-JP" altLang="en-US" sz="2000"/>
              <a:t>未処理フラグ</a:t>
            </a:r>
            <a:endParaRPr kumimoji="1" lang="ja-JP" altLang="en-US" sz="2000" dirty="0"/>
          </a:p>
        </p:txBody>
      </p:sp>
      <p:sp>
        <p:nvSpPr>
          <p:cNvPr id="20" name="四角形: 角を丸くする 3">
            <a:extLst>
              <a:ext uri="{FF2B5EF4-FFF2-40B4-BE49-F238E27FC236}">
                <a16:creationId xmlns:a16="http://schemas.microsoft.com/office/drawing/2014/main" id="{AAAF6BE4-7541-A449-BC01-737ADD432398}"/>
              </a:ext>
            </a:extLst>
          </p:cNvPr>
          <p:cNvSpPr/>
          <p:nvPr/>
        </p:nvSpPr>
        <p:spPr>
          <a:xfrm>
            <a:off x="7910675" y="6295773"/>
            <a:ext cx="1552508" cy="411359"/>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164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65697B-22E9-3C4E-9A83-51DB776D7865}"/>
              </a:ext>
            </a:extLst>
          </p:cNvPr>
          <p:cNvSpPr>
            <a:spLocks noGrp="1"/>
          </p:cNvSpPr>
          <p:nvPr>
            <p:ph type="title"/>
          </p:nvPr>
        </p:nvSpPr>
        <p:spPr/>
        <p:txBody>
          <a:bodyPr/>
          <a:lstStyle/>
          <a:p>
            <a:r>
              <a:rPr lang="en" altLang="ja-JP" dirty="0">
                <a:latin typeface="+mj-ea"/>
              </a:rPr>
              <a:t>GPU</a:t>
            </a:r>
            <a:r>
              <a:rPr lang="ja-JP" altLang="en-US"/>
              <a:t>からのメインメモリアクセス</a:t>
            </a:r>
          </a:p>
        </p:txBody>
      </p:sp>
      <p:sp>
        <p:nvSpPr>
          <p:cNvPr id="3" name="コンテンツ プレースホルダー 2">
            <a:extLst>
              <a:ext uri="{FF2B5EF4-FFF2-40B4-BE49-F238E27FC236}">
                <a16:creationId xmlns:a16="http://schemas.microsoft.com/office/drawing/2014/main" id="{852DD464-2103-6945-AA66-265B623495A8}"/>
              </a:ext>
            </a:extLst>
          </p:cNvPr>
          <p:cNvSpPr>
            <a:spLocks noGrp="1"/>
          </p:cNvSpPr>
          <p:nvPr>
            <p:ph idx="1"/>
          </p:nvPr>
        </p:nvSpPr>
        <p:spPr/>
        <p:txBody>
          <a:bodyPr/>
          <a:lstStyle/>
          <a:p>
            <a:r>
              <a:rPr lang="en-US" altLang="ja-JP" dirty="0"/>
              <a:t>CUDA</a:t>
            </a:r>
            <a:r>
              <a:rPr lang="ja-JP" altLang="en-US"/>
              <a:t>のマップトメモリ機構を利用</a:t>
            </a:r>
            <a:endParaRPr lang="en-US" altLang="ja-JP" dirty="0"/>
          </a:p>
          <a:p>
            <a:pPr lvl="1"/>
            <a:r>
              <a:rPr lang="ja-JP" altLang="en-US"/>
              <a:t>メインメモリ全体を</a:t>
            </a:r>
            <a:r>
              <a:rPr lang="en-US" altLang="ja-JP" dirty="0"/>
              <a:t>GPU</a:t>
            </a:r>
            <a:r>
              <a:rPr lang="ja-JP" altLang="en-US"/>
              <a:t>メモリ上にマッピング</a:t>
            </a:r>
            <a:endParaRPr lang="en-US" altLang="ja-JP" dirty="0"/>
          </a:p>
          <a:p>
            <a:r>
              <a:rPr lang="en" altLang="ja-JP" dirty="0" err="1"/>
              <a:t>GPUSentinel</a:t>
            </a:r>
            <a:r>
              <a:rPr lang="en" altLang="ja-JP" dirty="0"/>
              <a:t> [Ozaki et al.’19] </a:t>
            </a:r>
            <a:r>
              <a:rPr lang="ja-JP" altLang="en-US"/>
              <a:t>が提供するメモリ管理機構を移植</a:t>
            </a:r>
            <a:endParaRPr lang="en-US" altLang="ja-JP" dirty="0"/>
          </a:p>
          <a:p>
            <a:pPr lvl="1"/>
            <a:r>
              <a:rPr lang="ja-JP" altLang="en-US"/>
              <a:t>特殊なデバイスファイルを用いてメモリマッピング</a:t>
            </a:r>
            <a:endParaRPr lang="en-US" altLang="ja-JP" dirty="0"/>
          </a:p>
          <a:p>
            <a:pPr lvl="1"/>
            <a:r>
              <a:rPr lang="ja-JP" altLang="en-US"/>
              <a:t>全メモリが使用中になるのを防ぐ</a:t>
            </a:r>
          </a:p>
        </p:txBody>
      </p:sp>
      <p:sp>
        <p:nvSpPr>
          <p:cNvPr id="4" name="スライド番号プレースホルダー 3">
            <a:extLst>
              <a:ext uri="{FF2B5EF4-FFF2-40B4-BE49-F238E27FC236}">
                <a16:creationId xmlns:a16="http://schemas.microsoft.com/office/drawing/2014/main" id="{9F0081F3-0C8E-3C49-9B35-7CD318793FE8}"/>
              </a:ext>
            </a:extLst>
          </p:cNvPr>
          <p:cNvSpPr>
            <a:spLocks noGrp="1"/>
          </p:cNvSpPr>
          <p:nvPr>
            <p:ph type="sldNum" sz="quarter" idx="12"/>
          </p:nvPr>
        </p:nvSpPr>
        <p:spPr/>
        <p:txBody>
          <a:bodyPr/>
          <a:lstStyle/>
          <a:p>
            <a:fld id="{DB15B789-B4AB-4945-84F3-7B2ECC227000}" type="slidenum">
              <a:rPr lang="ja-JP" altLang="en-US" smtClean="0"/>
              <a:pPr/>
              <a:t>13</a:t>
            </a:fld>
            <a:endParaRPr lang="ja-JP" altLang="en-US"/>
          </a:p>
        </p:txBody>
      </p:sp>
      <p:grpSp>
        <p:nvGrpSpPr>
          <p:cNvPr id="25" name="グループ化 24">
            <a:extLst>
              <a:ext uri="{FF2B5EF4-FFF2-40B4-BE49-F238E27FC236}">
                <a16:creationId xmlns:a16="http://schemas.microsoft.com/office/drawing/2014/main" id="{F13D7A84-594B-CF40-88F6-5F747A4C8DD1}"/>
              </a:ext>
            </a:extLst>
          </p:cNvPr>
          <p:cNvGrpSpPr/>
          <p:nvPr/>
        </p:nvGrpSpPr>
        <p:grpSpPr>
          <a:xfrm>
            <a:off x="2898464" y="4203513"/>
            <a:ext cx="4140346" cy="2439018"/>
            <a:chOff x="900331" y="4269163"/>
            <a:chExt cx="4140346" cy="2439018"/>
          </a:xfrm>
        </p:grpSpPr>
        <p:sp>
          <p:nvSpPr>
            <p:cNvPr id="26" name="四角形: 角を丸くする 5">
              <a:extLst>
                <a:ext uri="{FF2B5EF4-FFF2-40B4-BE49-F238E27FC236}">
                  <a16:creationId xmlns:a16="http://schemas.microsoft.com/office/drawing/2014/main" id="{6E261A99-F84A-E44C-ADB0-2C733892E8E8}"/>
                </a:ext>
              </a:extLst>
            </p:cNvPr>
            <p:cNvSpPr/>
            <p:nvPr/>
          </p:nvSpPr>
          <p:spPr>
            <a:xfrm>
              <a:off x="900331" y="6272655"/>
              <a:ext cx="3242274" cy="435526"/>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27" name="四角形: 角を丸くする 6">
              <a:extLst>
                <a:ext uri="{FF2B5EF4-FFF2-40B4-BE49-F238E27FC236}">
                  <a16:creationId xmlns:a16="http://schemas.microsoft.com/office/drawing/2014/main" id="{B382C64F-AB06-B649-B944-E38A31237ACB}"/>
                </a:ext>
              </a:extLst>
            </p:cNvPr>
            <p:cNvSpPr/>
            <p:nvPr/>
          </p:nvSpPr>
          <p:spPr>
            <a:xfrm>
              <a:off x="900331" y="5137525"/>
              <a:ext cx="1584000" cy="973276"/>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dirty="0">
                  <a:solidFill>
                    <a:schemeClr val="bg1"/>
                  </a:solidFill>
                </a:rPr>
                <a:t>メインメモリ</a:t>
              </a:r>
            </a:p>
          </p:txBody>
        </p:sp>
        <p:sp>
          <p:nvSpPr>
            <p:cNvPr id="28" name="正方形/長方形 27">
              <a:extLst>
                <a:ext uri="{FF2B5EF4-FFF2-40B4-BE49-F238E27FC236}">
                  <a16:creationId xmlns:a16="http://schemas.microsoft.com/office/drawing/2014/main" id="{A8AA7E13-6993-BC4A-A54E-717C06D3DBCC}"/>
                </a:ext>
              </a:extLst>
            </p:cNvPr>
            <p:cNvSpPr/>
            <p:nvPr/>
          </p:nvSpPr>
          <p:spPr>
            <a:xfrm>
              <a:off x="2877069" y="4597625"/>
              <a:ext cx="1260000" cy="15120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2000" dirty="0"/>
            </a:p>
          </p:txBody>
        </p:sp>
        <p:sp>
          <p:nvSpPr>
            <p:cNvPr id="29" name="テキスト ボックス 28">
              <a:extLst>
                <a:ext uri="{FF2B5EF4-FFF2-40B4-BE49-F238E27FC236}">
                  <a16:creationId xmlns:a16="http://schemas.microsoft.com/office/drawing/2014/main" id="{E4E03976-393C-334E-AC8A-547DEE93EEB5}"/>
                </a:ext>
              </a:extLst>
            </p:cNvPr>
            <p:cNvSpPr txBox="1"/>
            <p:nvPr/>
          </p:nvSpPr>
          <p:spPr>
            <a:xfrm>
              <a:off x="1945784" y="4269163"/>
              <a:ext cx="3094893" cy="400110"/>
            </a:xfrm>
            <a:prstGeom prst="rect">
              <a:avLst/>
            </a:prstGeom>
            <a:noFill/>
          </p:spPr>
          <p:txBody>
            <a:bodyPr wrap="square" rtlCol="0">
              <a:spAutoFit/>
            </a:bodyPr>
            <a:lstStyle/>
            <a:p>
              <a:pPr algn="ctr"/>
              <a:r>
                <a:rPr kumimoji="1" lang="ja-JP" altLang="en-US" sz="2000"/>
                <a:t>プロセスアドレス空間</a:t>
              </a:r>
              <a:endParaRPr kumimoji="1" lang="ja-JP" altLang="en-US" sz="2000" dirty="0"/>
            </a:p>
          </p:txBody>
        </p:sp>
      </p:grpSp>
      <p:grpSp>
        <p:nvGrpSpPr>
          <p:cNvPr id="30" name="グループ化 29">
            <a:extLst>
              <a:ext uri="{FF2B5EF4-FFF2-40B4-BE49-F238E27FC236}">
                <a16:creationId xmlns:a16="http://schemas.microsoft.com/office/drawing/2014/main" id="{197EB64D-3FB8-B349-8855-20642BEA0A12}"/>
              </a:ext>
            </a:extLst>
          </p:cNvPr>
          <p:cNvGrpSpPr/>
          <p:nvPr/>
        </p:nvGrpSpPr>
        <p:grpSpPr>
          <a:xfrm>
            <a:off x="7104083" y="4199075"/>
            <a:ext cx="2156841" cy="2443456"/>
            <a:chOff x="4547145" y="4264725"/>
            <a:chExt cx="2156841" cy="2443456"/>
          </a:xfrm>
        </p:grpSpPr>
        <p:grpSp>
          <p:nvGrpSpPr>
            <p:cNvPr id="31" name="グループ化 30">
              <a:extLst>
                <a:ext uri="{FF2B5EF4-FFF2-40B4-BE49-F238E27FC236}">
                  <a16:creationId xmlns:a16="http://schemas.microsoft.com/office/drawing/2014/main" id="{968EF80C-27E7-FE4B-8220-1513B0DEF883}"/>
                </a:ext>
              </a:extLst>
            </p:cNvPr>
            <p:cNvGrpSpPr/>
            <p:nvPr/>
          </p:nvGrpSpPr>
          <p:grpSpPr>
            <a:xfrm>
              <a:off x="4547145" y="4264725"/>
              <a:ext cx="2156841" cy="1851815"/>
              <a:chOff x="4547145" y="4264725"/>
              <a:chExt cx="2156841" cy="1851815"/>
            </a:xfrm>
          </p:grpSpPr>
          <p:sp>
            <p:nvSpPr>
              <p:cNvPr id="34" name="正方形/長方形 33">
                <a:extLst>
                  <a:ext uri="{FF2B5EF4-FFF2-40B4-BE49-F238E27FC236}">
                    <a16:creationId xmlns:a16="http://schemas.microsoft.com/office/drawing/2014/main" id="{A7FAEE69-6331-BB4D-83C9-F54C86665C36}"/>
                  </a:ext>
                </a:extLst>
              </p:cNvPr>
              <p:cNvSpPr/>
              <p:nvPr/>
            </p:nvSpPr>
            <p:spPr>
              <a:xfrm>
                <a:off x="5004714" y="4604540"/>
                <a:ext cx="1260000" cy="15120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2000" dirty="0"/>
              </a:p>
            </p:txBody>
          </p:sp>
          <p:sp>
            <p:nvSpPr>
              <p:cNvPr id="35" name="テキスト ボックス 34">
                <a:extLst>
                  <a:ext uri="{FF2B5EF4-FFF2-40B4-BE49-F238E27FC236}">
                    <a16:creationId xmlns:a16="http://schemas.microsoft.com/office/drawing/2014/main" id="{B97CF7DE-EB4A-0547-9D2B-2636C11799B3}"/>
                  </a:ext>
                </a:extLst>
              </p:cNvPr>
              <p:cNvSpPr txBox="1"/>
              <p:nvPr/>
            </p:nvSpPr>
            <p:spPr>
              <a:xfrm>
                <a:off x="4547145" y="4264725"/>
                <a:ext cx="2156841" cy="400110"/>
              </a:xfrm>
              <a:prstGeom prst="rect">
                <a:avLst/>
              </a:prstGeom>
              <a:noFill/>
            </p:spPr>
            <p:txBody>
              <a:bodyPr wrap="square" rtlCol="0">
                <a:spAutoFit/>
              </a:bodyPr>
              <a:lstStyle/>
              <a:p>
                <a:pPr algn="ctr"/>
                <a:r>
                  <a:rPr kumimoji="1" lang="en-US" altLang="ja-JP" sz="2000" dirty="0">
                    <a:latin typeface="+mn-ea"/>
                  </a:rPr>
                  <a:t>GPU</a:t>
                </a:r>
                <a:r>
                  <a:rPr kumimoji="1" lang="ja-JP" altLang="en-US" sz="2000">
                    <a:latin typeface="+mn-ea"/>
                  </a:rPr>
                  <a:t>アドレス空間</a:t>
                </a:r>
                <a:endParaRPr kumimoji="1" lang="ja-JP" altLang="en-US" sz="2000" dirty="0">
                  <a:latin typeface="+mn-ea"/>
                </a:endParaRPr>
              </a:p>
            </p:txBody>
          </p:sp>
        </p:grpSp>
        <p:sp>
          <p:nvSpPr>
            <p:cNvPr id="32" name="四角形: 角を丸くする 9">
              <a:extLst>
                <a:ext uri="{FF2B5EF4-FFF2-40B4-BE49-F238E27FC236}">
                  <a16:creationId xmlns:a16="http://schemas.microsoft.com/office/drawing/2014/main" id="{F9EEA7B6-C3F9-D544-A7E6-FEF01CCE0C25}"/>
                </a:ext>
              </a:extLst>
            </p:cNvPr>
            <p:cNvSpPr/>
            <p:nvPr/>
          </p:nvSpPr>
          <p:spPr>
            <a:xfrm>
              <a:off x="4998470" y="6272655"/>
              <a:ext cx="1266244" cy="435526"/>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grpSp>
      <p:grpSp>
        <p:nvGrpSpPr>
          <p:cNvPr id="40" name="グループ化 39">
            <a:extLst>
              <a:ext uri="{FF2B5EF4-FFF2-40B4-BE49-F238E27FC236}">
                <a16:creationId xmlns:a16="http://schemas.microsoft.com/office/drawing/2014/main" id="{29A40930-89FA-D043-B0A4-FABB1F26748F}"/>
              </a:ext>
            </a:extLst>
          </p:cNvPr>
          <p:cNvGrpSpPr/>
          <p:nvPr/>
        </p:nvGrpSpPr>
        <p:grpSpPr>
          <a:xfrm>
            <a:off x="4752619" y="5065598"/>
            <a:ext cx="4061685" cy="978376"/>
            <a:chOff x="1692331" y="5154786"/>
            <a:chExt cx="4572383" cy="977234"/>
          </a:xfrm>
        </p:grpSpPr>
        <p:cxnSp>
          <p:nvCxnSpPr>
            <p:cNvPr id="41" name="直線コネクタ 40">
              <a:extLst>
                <a:ext uri="{FF2B5EF4-FFF2-40B4-BE49-F238E27FC236}">
                  <a16:creationId xmlns:a16="http://schemas.microsoft.com/office/drawing/2014/main" id="{73C278E6-DC8C-B049-A365-5DD2A43D604E}"/>
                </a:ext>
              </a:extLst>
            </p:cNvPr>
            <p:cNvCxnSpPr>
              <a:cxnSpLocks/>
            </p:cNvCxnSpPr>
            <p:nvPr/>
          </p:nvCxnSpPr>
          <p:spPr>
            <a:xfrm flipV="1">
              <a:off x="1703063" y="5154786"/>
              <a:ext cx="4561651"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F472707-677E-4444-A0DB-B2F9F67A3262}"/>
                </a:ext>
              </a:extLst>
            </p:cNvPr>
            <p:cNvCxnSpPr>
              <a:cxnSpLocks/>
            </p:cNvCxnSpPr>
            <p:nvPr/>
          </p:nvCxnSpPr>
          <p:spPr>
            <a:xfrm>
              <a:off x="1692331" y="6126281"/>
              <a:ext cx="3942383" cy="573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F1EF2704-6D1C-D148-86B1-7DE5961D4F31}"/>
              </a:ext>
            </a:extLst>
          </p:cNvPr>
          <p:cNvGrpSpPr/>
          <p:nvPr/>
        </p:nvGrpSpPr>
        <p:grpSpPr>
          <a:xfrm>
            <a:off x="3690464" y="5070680"/>
            <a:ext cx="1815234" cy="974471"/>
            <a:chOff x="2166464" y="4908565"/>
            <a:chExt cx="1815234" cy="974471"/>
          </a:xfrm>
        </p:grpSpPr>
        <p:cxnSp>
          <p:nvCxnSpPr>
            <p:cNvPr id="45" name="直線コネクタ 44">
              <a:extLst>
                <a:ext uri="{FF2B5EF4-FFF2-40B4-BE49-F238E27FC236}">
                  <a16:creationId xmlns:a16="http://schemas.microsoft.com/office/drawing/2014/main" id="{16B49A00-BB17-154C-9FB9-B6D0680118F2}"/>
                </a:ext>
              </a:extLst>
            </p:cNvPr>
            <p:cNvCxnSpPr>
              <a:cxnSpLocks/>
              <a:stCxn id="27" idx="0"/>
              <a:endCxn id="47" idx="0"/>
            </p:cNvCxnSpPr>
            <p:nvPr/>
          </p:nvCxnSpPr>
          <p:spPr>
            <a:xfrm flipV="1">
              <a:off x="2166464" y="4908565"/>
              <a:ext cx="1815234" cy="119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D11541E-01C5-A644-A26B-20F4AC0E756C}"/>
                </a:ext>
              </a:extLst>
            </p:cNvPr>
            <p:cNvCxnSpPr>
              <a:cxnSpLocks/>
              <a:stCxn id="27" idx="2"/>
              <a:endCxn id="47" idx="2"/>
            </p:cNvCxnSpPr>
            <p:nvPr/>
          </p:nvCxnSpPr>
          <p:spPr>
            <a:xfrm flipV="1">
              <a:off x="2166464" y="5880565"/>
              <a:ext cx="1815234" cy="247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 name="正方形/長方形 46">
            <a:extLst>
              <a:ext uri="{FF2B5EF4-FFF2-40B4-BE49-F238E27FC236}">
                <a16:creationId xmlns:a16="http://schemas.microsoft.com/office/drawing/2014/main" id="{B3960273-5AF3-7F46-A74D-7EF637F696E8}"/>
              </a:ext>
            </a:extLst>
          </p:cNvPr>
          <p:cNvSpPr>
            <a:spLocks noChangeAspect="1"/>
          </p:cNvSpPr>
          <p:nvPr/>
        </p:nvSpPr>
        <p:spPr>
          <a:xfrm>
            <a:off x="4875698" y="5070680"/>
            <a:ext cx="1260000" cy="972000"/>
          </a:xfrm>
          <a:prstGeom prst="rect">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0161D727-D3A5-C443-81E0-732667C8B8ED}"/>
              </a:ext>
            </a:extLst>
          </p:cNvPr>
          <p:cNvSpPr>
            <a:spLocks noChangeAspect="1"/>
          </p:cNvSpPr>
          <p:nvPr/>
        </p:nvSpPr>
        <p:spPr>
          <a:xfrm>
            <a:off x="7562147" y="5070680"/>
            <a:ext cx="1260000" cy="972000"/>
          </a:xfrm>
          <a:prstGeom prst="rect">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437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973740-D6C3-5746-B934-F87C24C09E66}"/>
              </a:ext>
            </a:extLst>
          </p:cNvPr>
          <p:cNvSpPr>
            <a:spLocks noGrp="1"/>
          </p:cNvSpPr>
          <p:nvPr>
            <p:ph type="title"/>
          </p:nvPr>
        </p:nvSpPr>
        <p:spPr/>
        <p:txBody>
          <a:bodyPr/>
          <a:lstStyle/>
          <a:p>
            <a:r>
              <a:rPr lang="en" altLang="ja-JP" dirty="0">
                <a:latin typeface="+mj-ea"/>
              </a:rPr>
              <a:t>GPU</a:t>
            </a:r>
            <a:r>
              <a:rPr lang="ja-JP" altLang="en-US">
                <a:latin typeface="+mj-ea"/>
              </a:rPr>
              <a:t>からのメインメモリ書き換え</a:t>
            </a:r>
            <a:endParaRPr kumimoji="1" lang="ja-JP" altLang="en-US">
              <a:latin typeface="+mj-ea"/>
            </a:endParaRPr>
          </a:p>
        </p:txBody>
      </p:sp>
      <p:sp>
        <p:nvSpPr>
          <p:cNvPr id="3" name="コンテンツ プレースホルダー 2">
            <a:extLst>
              <a:ext uri="{FF2B5EF4-FFF2-40B4-BE49-F238E27FC236}">
                <a16:creationId xmlns:a16="http://schemas.microsoft.com/office/drawing/2014/main" id="{46726C56-48B9-7E4E-A91B-BA9B55F0A78F}"/>
              </a:ext>
            </a:extLst>
          </p:cNvPr>
          <p:cNvSpPr>
            <a:spLocks noGrp="1"/>
          </p:cNvSpPr>
          <p:nvPr>
            <p:ph idx="1"/>
          </p:nvPr>
        </p:nvSpPr>
        <p:spPr/>
        <p:txBody>
          <a:bodyPr/>
          <a:lstStyle/>
          <a:p>
            <a:r>
              <a:rPr lang="ja-JP" altLang="en-US"/>
              <a:t>復旧システムが書き換え対象の</a:t>
            </a:r>
            <a:r>
              <a:rPr lang="en-US" altLang="ja-JP" dirty="0"/>
              <a:t>OS</a:t>
            </a:r>
            <a:r>
              <a:rPr lang="ja-JP" altLang="en-US"/>
              <a:t>データの仮想アドレスを変換</a:t>
            </a:r>
            <a:endParaRPr lang="en-US" altLang="ja-JP" dirty="0"/>
          </a:p>
          <a:p>
            <a:pPr lvl="1"/>
            <a:r>
              <a:rPr lang="ja-JP" altLang="en-US"/>
              <a:t>対象システムの物理アドレスに変換し、さらにマッピング先の</a:t>
            </a:r>
            <a:r>
              <a:rPr lang="en-US" altLang="ja-JP" dirty="0"/>
              <a:t>GPU</a:t>
            </a:r>
            <a:r>
              <a:rPr lang="ja-JP" altLang="en-US"/>
              <a:t>アドレスに変換</a:t>
            </a:r>
            <a:endParaRPr lang="en-US" altLang="ja-JP" dirty="0"/>
          </a:p>
          <a:p>
            <a:r>
              <a:rPr lang="en-US" altLang="ja-JP" dirty="0"/>
              <a:t>GPU</a:t>
            </a:r>
            <a:r>
              <a:rPr lang="ja-JP" altLang="en-US"/>
              <a:t>が</a:t>
            </a:r>
            <a:r>
              <a:rPr lang="en-US" altLang="ja-JP" dirty="0"/>
              <a:t>OS</a:t>
            </a:r>
            <a:r>
              <a:rPr lang="ja-JP" altLang="en-US"/>
              <a:t>データを自動的にメインメモリから</a:t>
            </a:r>
            <a:r>
              <a:rPr lang="en-US" altLang="ja-JP" dirty="0"/>
              <a:t>GPU</a:t>
            </a:r>
            <a:r>
              <a:rPr lang="ja-JP" altLang="en-US"/>
              <a:t>メモリに</a:t>
            </a:r>
            <a:r>
              <a:rPr lang="en-US" altLang="ja-JP" dirty="0"/>
              <a:t>DMA</a:t>
            </a:r>
            <a:r>
              <a:rPr lang="ja-JP" altLang="en-US"/>
              <a:t>転送</a:t>
            </a:r>
            <a:endParaRPr lang="en-US" altLang="ja-JP" dirty="0"/>
          </a:p>
          <a:p>
            <a:pPr lvl="1"/>
            <a:r>
              <a:rPr lang="ja-JP" altLang="en-US"/>
              <a:t>復旧システムが</a:t>
            </a:r>
            <a:r>
              <a:rPr lang="en-US" altLang="ja-JP" dirty="0"/>
              <a:t>GPU</a:t>
            </a:r>
            <a:r>
              <a:rPr lang="ja-JP" altLang="en-US"/>
              <a:t>メモリ上の</a:t>
            </a:r>
            <a:r>
              <a:rPr lang="en-US" altLang="ja-JP" dirty="0"/>
              <a:t>OS</a:t>
            </a:r>
            <a:r>
              <a:rPr lang="ja-JP" altLang="en-US"/>
              <a:t>データを書き換え</a:t>
            </a:r>
            <a:endParaRPr lang="en-US" altLang="ja-JP" dirty="0"/>
          </a:p>
          <a:p>
            <a:r>
              <a:rPr lang="en-US" altLang="ja-JP" dirty="0"/>
              <a:t>GPU</a:t>
            </a:r>
            <a:r>
              <a:rPr lang="ja-JP" altLang="en-US"/>
              <a:t>が</a:t>
            </a:r>
            <a:r>
              <a:rPr lang="en-US" altLang="ja-JP" dirty="0"/>
              <a:t>OS</a:t>
            </a:r>
            <a:r>
              <a:rPr lang="ja-JP" altLang="en-US"/>
              <a:t>データを自動的にメインメモリに</a:t>
            </a:r>
            <a:r>
              <a:rPr lang="en-US" altLang="ja-JP" dirty="0"/>
              <a:t>DMA</a:t>
            </a:r>
            <a:r>
              <a:rPr lang="ja-JP" altLang="en-US"/>
              <a:t>転送</a:t>
            </a:r>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DF38AC5D-86CF-594F-B626-8FB071055E30}"/>
              </a:ext>
            </a:extLst>
          </p:cNvPr>
          <p:cNvSpPr>
            <a:spLocks noGrp="1"/>
          </p:cNvSpPr>
          <p:nvPr>
            <p:ph type="sldNum" sz="quarter" idx="12"/>
          </p:nvPr>
        </p:nvSpPr>
        <p:spPr/>
        <p:txBody>
          <a:bodyPr/>
          <a:lstStyle/>
          <a:p>
            <a:fld id="{DB15B789-B4AB-4945-84F3-7B2ECC227000}" type="slidenum">
              <a:rPr kumimoji="1" lang="ja-JP" altLang="en-US" smtClean="0"/>
              <a:t>14</a:t>
            </a:fld>
            <a:endParaRPr kumimoji="1" lang="ja-JP" altLang="en-US"/>
          </a:p>
        </p:txBody>
      </p:sp>
      <p:grpSp>
        <p:nvGrpSpPr>
          <p:cNvPr id="5" name="グループ化 4">
            <a:extLst>
              <a:ext uri="{FF2B5EF4-FFF2-40B4-BE49-F238E27FC236}">
                <a16:creationId xmlns:a16="http://schemas.microsoft.com/office/drawing/2014/main" id="{D95FA512-E8C0-7945-99AD-013E78F71B4F}"/>
              </a:ext>
            </a:extLst>
          </p:cNvPr>
          <p:cNvGrpSpPr/>
          <p:nvPr/>
        </p:nvGrpSpPr>
        <p:grpSpPr>
          <a:xfrm>
            <a:off x="3144657" y="4657432"/>
            <a:ext cx="5902686" cy="1874703"/>
            <a:chOff x="2148341" y="4443781"/>
            <a:chExt cx="5902686" cy="1874703"/>
          </a:xfrm>
        </p:grpSpPr>
        <p:grpSp>
          <p:nvGrpSpPr>
            <p:cNvPr id="6" name="グループ化 5">
              <a:extLst>
                <a:ext uri="{FF2B5EF4-FFF2-40B4-BE49-F238E27FC236}">
                  <a16:creationId xmlns:a16="http://schemas.microsoft.com/office/drawing/2014/main" id="{EB04D57F-09A6-1D45-A2D8-E615F14FE92E}"/>
                </a:ext>
              </a:extLst>
            </p:cNvPr>
            <p:cNvGrpSpPr/>
            <p:nvPr/>
          </p:nvGrpSpPr>
          <p:grpSpPr>
            <a:xfrm>
              <a:off x="2148341" y="4443781"/>
              <a:ext cx="5902686" cy="1874703"/>
              <a:chOff x="2148341" y="4443781"/>
              <a:chExt cx="5902686" cy="1874703"/>
            </a:xfrm>
          </p:grpSpPr>
          <p:sp>
            <p:nvSpPr>
              <p:cNvPr id="14" name="四角形: 角を丸くする 6">
                <a:extLst>
                  <a:ext uri="{FF2B5EF4-FFF2-40B4-BE49-F238E27FC236}">
                    <a16:creationId xmlns:a16="http://schemas.microsoft.com/office/drawing/2014/main" id="{309A8CAF-1935-5C4A-9534-0824FB76F18F}"/>
                  </a:ext>
                </a:extLst>
              </p:cNvPr>
              <p:cNvSpPr/>
              <p:nvPr/>
            </p:nvSpPr>
            <p:spPr>
              <a:xfrm>
                <a:off x="2148341" y="4833763"/>
                <a:ext cx="1060499" cy="973276"/>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bg1"/>
                    </a:solidFill>
                  </a:rPr>
                  <a:t>メイン</a:t>
                </a:r>
                <a:br>
                  <a:rPr kumimoji="1" lang="en-US" altLang="ja-JP" sz="2000" dirty="0">
                    <a:solidFill>
                      <a:schemeClr val="bg1"/>
                    </a:solidFill>
                  </a:rPr>
                </a:br>
                <a:r>
                  <a:rPr kumimoji="1" lang="ja-JP" altLang="en-US" sz="2000">
                    <a:solidFill>
                      <a:schemeClr val="bg1"/>
                    </a:solidFill>
                  </a:rPr>
                  <a:t>メモリ</a:t>
                </a:r>
                <a:endParaRPr kumimoji="1" lang="ja-JP" altLang="en-US" sz="2000" dirty="0">
                  <a:solidFill>
                    <a:schemeClr val="bg1"/>
                  </a:solidFill>
                </a:endParaRPr>
              </a:p>
            </p:txBody>
          </p:sp>
          <p:grpSp>
            <p:nvGrpSpPr>
              <p:cNvPr id="15" name="グループ化 14">
                <a:extLst>
                  <a:ext uri="{FF2B5EF4-FFF2-40B4-BE49-F238E27FC236}">
                    <a16:creationId xmlns:a16="http://schemas.microsoft.com/office/drawing/2014/main" id="{4AF80D21-5B03-A140-BB21-0844A0497571}"/>
                  </a:ext>
                </a:extLst>
              </p:cNvPr>
              <p:cNvGrpSpPr/>
              <p:nvPr/>
            </p:nvGrpSpPr>
            <p:grpSpPr>
              <a:xfrm>
                <a:off x="3981666" y="4443781"/>
                <a:ext cx="4069361" cy="1874703"/>
                <a:chOff x="4372639" y="4756302"/>
                <a:chExt cx="4069361" cy="1874703"/>
              </a:xfrm>
            </p:grpSpPr>
            <p:grpSp>
              <p:nvGrpSpPr>
                <p:cNvPr id="20" name="グループ化 19">
                  <a:extLst>
                    <a:ext uri="{FF2B5EF4-FFF2-40B4-BE49-F238E27FC236}">
                      <a16:creationId xmlns:a16="http://schemas.microsoft.com/office/drawing/2014/main" id="{AA0C572C-F124-6B4F-BC90-B87255BC7D44}"/>
                    </a:ext>
                  </a:extLst>
                </p:cNvPr>
                <p:cNvGrpSpPr/>
                <p:nvPr/>
              </p:nvGrpSpPr>
              <p:grpSpPr>
                <a:xfrm>
                  <a:off x="4372639" y="4756302"/>
                  <a:ext cx="2156841" cy="1369739"/>
                  <a:chOff x="4372639" y="4756302"/>
                  <a:chExt cx="2156841" cy="1369739"/>
                </a:xfrm>
              </p:grpSpPr>
              <p:sp>
                <p:nvSpPr>
                  <p:cNvPr id="23" name="正方形/長方形 22">
                    <a:extLst>
                      <a:ext uri="{FF2B5EF4-FFF2-40B4-BE49-F238E27FC236}">
                        <a16:creationId xmlns:a16="http://schemas.microsoft.com/office/drawing/2014/main" id="{CD7286B0-5F53-B243-82BE-02A662397D00}"/>
                      </a:ext>
                    </a:extLst>
                  </p:cNvPr>
                  <p:cNvSpPr/>
                  <p:nvPr/>
                </p:nvSpPr>
                <p:spPr>
                  <a:xfrm>
                    <a:off x="4680713" y="4766693"/>
                    <a:ext cx="1595576" cy="135934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2000" dirty="0"/>
                  </a:p>
                </p:txBody>
              </p:sp>
              <p:sp>
                <p:nvSpPr>
                  <p:cNvPr id="24" name="テキスト ボックス 23">
                    <a:extLst>
                      <a:ext uri="{FF2B5EF4-FFF2-40B4-BE49-F238E27FC236}">
                        <a16:creationId xmlns:a16="http://schemas.microsoft.com/office/drawing/2014/main" id="{B4C64E8D-2080-A440-A2FB-7686642D3427}"/>
                      </a:ext>
                    </a:extLst>
                  </p:cNvPr>
                  <p:cNvSpPr txBox="1"/>
                  <p:nvPr/>
                </p:nvSpPr>
                <p:spPr>
                  <a:xfrm>
                    <a:off x="4372639" y="4756302"/>
                    <a:ext cx="2156841" cy="400110"/>
                  </a:xfrm>
                  <a:prstGeom prst="rect">
                    <a:avLst/>
                  </a:prstGeom>
                  <a:noFill/>
                </p:spPr>
                <p:txBody>
                  <a:bodyPr wrap="square" rtlCol="0">
                    <a:spAutoFit/>
                  </a:bodyPr>
                  <a:lstStyle/>
                  <a:p>
                    <a:pPr algn="ctr"/>
                    <a:r>
                      <a:rPr kumimoji="1" lang="en-US" altLang="ja-JP" sz="2000" dirty="0">
                        <a:latin typeface="+mn-ea"/>
                      </a:rPr>
                      <a:t>GPU</a:t>
                    </a:r>
                    <a:r>
                      <a:rPr kumimoji="1" lang="ja-JP" altLang="en-US" sz="2000">
                        <a:latin typeface="+mn-ea"/>
                      </a:rPr>
                      <a:t>メモリ</a:t>
                    </a:r>
                    <a:endParaRPr kumimoji="1" lang="ja-JP" altLang="en-US" sz="2000" dirty="0">
                      <a:latin typeface="+mn-ea"/>
                    </a:endParaRPr>
                  </a:p>
                </p:txBody>
              </p:sp>
            </p:grpSp>
            <p:sp>
              <p:nvSpPr>
                <p:cNvPr id="21" name="四角形: 角を丸くする 9">
                  <a:extLst>
                    <a:ext uri="{FF2B5EF4-FFF2-40B4-BE49-F238E27FC236}">
                      <a16:creationId xmlns:a16="http://schemas.microsoft.com/office/drawing/2014/main" id="{F9F06821-6F42-D04E-A8E8-4A37B2D6E8A8}"/>
                    </a:ext>
                  </a:extLst>
                </p:cNvPr>
                <p:cNvSpPr/>
                <p:nvPr/>
              </p:nvSpPr>
              <p:spPr>
                <a:xfrm>
                  <a:off x="4680712" y="6195479"/>
                  <a:ext cx="3761288" cy="435526"/>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22" name="四角形: 角を丸くする 15">
                  <a:extLst>
                    <a:ext uri="{FF2B5EF4-FFF2-40B4-BE49-F238E27FC236}">
                      <a16:creationId xmlns:a16="http://schemas.microsoft.com/office/drawing/2014/main" id="{698CB193-0209-0C44-93BD-91C0C0F2062E}"/>
                    </a:ext>
                  </a:extLst>
                </p:cNvPr>
                <p:cNvSpPr/>
                <p:nvPr/>
              </p:nvSpPr>
              <p:spPr>
                <a:xfrm>
                  <a:off x="7184376" y="5255817"/>
                  <a:ext cx="1257624" cy="82103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latin typeface="+mn-ea"/>
                    </a:rPr>
                    <a:t>復旧</a:t>
                  </a:r>
                  <a:endParaRPr kumimoji="1" lang="en-US" altLang="ja-JP" sz="2000" dirty="0">
                    <a:solidFill>
                      <a:schemeClr val="tx1"/>
                    </a:solidFill>
                    <a:latin typeface="+mn-ea"/>
                  </a:endParaRPr>
                </a:p>
                <a:p>
                  <a:pPr algn="ctr"/>
                  <a:r>
                    <a:rPr kumimoji="1" lang="ja-JP" altLang="en-US" sz="2000" dirty="0">
                      <a:latin typeface="+mn-ea"/>
                    </a:rPr>
                    <a:t>システム</a:t>
                  </a:r>
                  <a:endParaRPr kumimoji="1" lang="en-US" altLang="ja-JP" sz="2000" dirty="0">
                    <a:latin typeface="+mn-ea"/>
                  </a:endParaRPr>
                </a:p>
              </p:txBody>
            </p:sp>
          </p:grpSp>
          <p:sp>
            <p:nvSpPr>
              <p:cNvPr id="16" name="正方形/長方形 15">
                <a:extLst>
                  <a:ext uri="{FF2B5EF4-FFF2-40B4-BE49-F238E27FC236}">
                    <a16:creationId xmlns:a16="http://schemas.microsoft.com/office/drawing/2014/main" id="{D3818FE0-E880-C34B-9AE0-43B428286F24}"/>
                  </a:ext>
                </a:extLst>
              </p:cNvPr>
              <p:cNvSpPr/>
              <p:nvPr/>
            </p:nvSpPr>
            <p:spPr>
              <a:xfrm>
                <a:off x="4297235" y="5221251"/>
                <a:ext cx="1582813" cy="283781"/>
              </a:xfrm>
              <a:prstGeom prst="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2000" dirty="0"/>
              </a:p>
            </p:txBody>
          </p:sp>
          <p:grpSp>
            <p:nvGrpSpPr>
              <p:cNvPr id="17" name="グループ化 16">
                <a:extLst>
                  <a:ext uri="{FF2B5EF4-FFF2-40B4-BE49-F238E27FC236}">
                    <a16:creationId xmlns:a16="http://schemas.microsoft.com/office/drawing/2014/main" id="{7B0605CA-8963-B743-846E-4B3A71D7616B}"/>
                  </a:ext>
                </a:extLst>
              </p:cNvPr>
              <p:cNvGrpSpPr/>
              <p:nvPr/>
            </p:nvGrpSpPr>
            <p:grpSpPr>
              <a:xfrm>
                <a:off x="2678591" y="4826531"/>
                <a:ext cx="3127895" cy="988391"/>
                <a:chOff x="2586213" y="5128025"/>
                <a:chExt cx="3205807" cy="988391"/>
              </a:xfrm>
            </p:grpSpPr>
            <p:cxnSp>
              <p:nvCxnSpPr>
                <p:cNvPr id="18" name="直線コネクタ 17">
                  <a:extLst>
                    <a:ext uri="{FF2B5EF4-FFF2-40B4-BE49-F238E27FC236}">
                      <a16:creationId xmlns:a16="http://schemas.microsoft.com/office/drawing/2014/main" id="{3649659D-0602-4A45-8BAA-763D8DAB2673}"/>
                    </a:ext>
                  </a:extLst>
                </p:cNvPr>
                <p:cNvCxnSpPr>
                  <a:cxnSpLocks/>
                  <a:stCxn id="14" idx="0"/>
                </p:cNvCxnSpPr>
                <p:nvPr/>
              </p:nvCxnSpPr>
              <p:spPr>
                <a:xfrm flipV="1">
                  <a:off x="2586213" y="5128025"/>
                  <a:ext cx="3205807" cy="723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BEC1B6C-A639-C94D-8998-296F8CA23D74}"/>
                    </a:ext>
                  </a:extLst>
                </p:cNvPr>
                <p:cNvCxnSpPr>
                  <a:cxnSpLocks/>
                </p:cNvCxnSpPr>
                <p:nvPr/>
              </p:nvCxnSpPr>
              <p:spPr>
                <a:xfrm flipV="1">
                  <a:off x="2667003" y="6114264"/>
                  <a:ext cx="2967712" cy="215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7" name="グループ化 6">
              <a:extLst>
                <a:ext uri="{FF2B5EF4-FFF2-40B4-BE49-F238E27FC236}">
                  <a16:creationId xmlns:a16="http://schemas.microsoft.com/office/drawing/2014/main" id="{5A6A06ED-E0E8-4A47-ADD4-9E23AFC13683}"/>
                </a:ext>
              </a:extLst>
            </p:cNvPr>
            <p:cNvGrpSpPr/>
            <p:nvPr/>
          </p:nvGrpSpPr>
          <p:grpSpPr>
            <a:xfrm>
              <a:off x="3111026" y="4674070"/>
              <a:ext cx="3682377" cy="1181828"/>
              <a:chOff x="3111026" y="4674070"/>
              <a:chExt cx="3682377" cy="1181828"/>
            </a:xfrm>
          </p:grpSpPr>
          <p:cxnSp>
            <p:nvCxnSpPr>
              <p:cNvPr id="8" name="直線矢印コネクタ 7">
                <a:extLst>
                  <a:ext uri="{FF2B5EF4-FFF2-40B4-BE49-F238E27FC236}">
                    <a16:creationId xmlns:a16="http://schemas.microsoft.com/office/drawing/2014/main" id="{F30D3D2D-A3D0-4743-9B7F-99110C656AFF}"/>
                  </a:ext>
                </a:extLst>
              </p:cNvPr>
              <p:cNvCxnSpPr>
                <a:cxnSpLocks/>
                <a:stCxn id="22" idx="1"/>
                <a:endCxn id="16" idx="3"/>
              </p:cNvCxnSpPr>
              <p:nvPr/>
            </p:nvCxnSpPr>
            <p:spPr>
              <a:xfrm flipH="1">
                <a:off x="5880048" y="5353814"/>
                <a:ext cx="913355" cy="9328"/>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5E548C67-B762-2643-BA5F-9E7BDB5731E5}"/>
                  </a:ext>
                </a:extLst>
              </p:cNvPr>
              <p:cNvSpPr txBox="1"/>
              <p:nvPr/>
            </p:nvSpPr>
            <p:spPr>
              <a:xfrm>
                <a:off x="5738781" y="4674070"/>
                <a:ext cx="1052643" cy="646331"/>
              </a:xfrm>
              <a:prstGeom prst="rect">
                <a:avLst/>
              </a:prstGeom>
              <a:noFill/>
            </p:spPr>
            <p:txBody>
              <a:bodyPr wrap="square" rtlCol="0">
                <a:spAutoFit/>
              </a:bodyPr>
              <a:lstStyle/>
              <a:p>
                <a:pPr algn="r"/>
                <a:r>
                  <a:rPr kumimoji="1" lang="en-US" altLang="ja-JP" dirty="0"/>
                  <a:t>(2)</a:t>
                </a:r>
                <a:r>
                  <a:rPr kumimoji="1" lang="ja-JP" altLang="en-US"/>
                  <a:t>書き換え</a:t>
                </a:r>
                <a:endParaRPr kumimoji="1" lang="ja-JP" altLang="en-US" dirty="0"/>
              </a:p>
            </p:txBody>
          </p:sp>
          <p:cxnSp>
            <p:nvCxnSpPr>
              <p:cNvPr id="10" name="直線矢印コネクタ 9">
                <a:extLst>
                  <a:ext uri="{FF2B5EF4-FFF2-40B4-BE49-F238E27FC236}">
                    <a16:creationId xmlns:a16="http://schemas.microsoft.com/office/drawing/2014/main" id="{65D37631-4A17-9043-8063-FB85547C7685}"/>
                  </a:ext>
                </a:extLst>
              </p:cNvPr>
              <p:cNvCxnSpPr>
                <a:cxnSpLocks/>
              </p:cNvCxnSpPr>
              <p:nvPr/>
            </p:nvCxnSpPr>
            <p:spPr>
              <a:xfrm>
                <a:off x="3239165" y="5221251"/>
                <a:ext cx="106049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a:extLst>
                  <a:ext uri="{FF2B5EF4-FFF2-40B4-BE49-F238E27FC236}">
                    <a16:creationId xmlns:a16="http://schemas.microsoft.com/office/drawing/2014/main" id="{DDA6970E-A16A-F243-BC25-208C753143BE}"/>
                  </a:ext>
                </a:extLst>
              </p:cNvPr>
              <p:cNvCxnSpPr>
                <a:cxnSpLocks/>
              </p:cNvCxnSpPr>
              <p:nvPr/>
            </p:nvCxnSpPr>
            <p:spPr>
              <a:xfrm flipH="1">
                <a:off x="3204887" y="5499592"/>
                <a:ext cx="1067993"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414F8D93-17BC-9642-8AC1-F34121C9155D}"/>
                  </a:ext>
                </a:extLst>
              </p:cNvPr>
              <p:cNvSpPr txBox="1"/>
              <p:nvPr/>
            </p:nvSpPr>
            <p:spPr>
              <a:xfrm>
                <a:off x="3111026" y="4849936"/>
                <a:ext cx="1045802" cy="400110"/>
              </a:xfrm>
              <a:prstGeom prst="rect">
                <a:avLst/>
              </a:prstGeom>
              <a:noFill/>
            </p:spPr>
            <p:txBody>
              <a:bodyPr wrap="square" rtlCol="0">
                <a:spAutoFit/>
              </a:bodyPr>
              <a:lstStyle/>
              <a:p>
                <a:pPr algn="r"/>
                <a:r>
                  <a:rPr kumimoji="1" lang="en-US" altLang="ja-JP" sz="2000" dirty="0">
                    <a:latin typeface="+mn-ea"/>
                  </a:rPr>
                  <a:t>(1)DMA</a:t>
                </a:r>
                <a:endParaRPr kumimoji="1" lang="ja-JP" altLang="en-US" sz="2000" dirty="0">
                  <a:latin typeface="+mn-ea"/>
                </a:endParaRPr>
              </a:p>
            </p:txBody>
          </p:sp>
          <p:sp>
            <p:nvSpPr>
              <p:cNvPr id="13" name="テキスト ボックス 12">
                <a:extLst>
                  <a:ext uri="{FF2B5EF4-FFF2-40B4-BE49-F238E27FC236}">
                    <a16:creationId xmlns:a16="http://schemas.microsoft.com/office/drawing/2014/main" id="{1E8EBAFF-9C0F-D34B-BCCA-BA667A717441}"/>
                  </a:ext>
                </a:extLst>
              </p:cNvPr>
              <p:cNvSpPr txBox="1"/>
              <p:nvPr/>
            </p:nvSpPr>
            <p:spPr>
              <a:xfrm>
                <a:off x="3292938" y="5455788"/>
                <a:ext cx="1045802" cy="400110"/>
              </a:xfrm>
              <a:prstGeom prst="rect">
                <a:avLst/>
              </a:prstGeom>
              <a:noFill/>
            </p:spPr>
            <p:txBody>
              <a:bodyPr wrap="square" rtlCol="0">
                <a:spAutoFit/>
              </a:bodyPr>
              <a:lstStyle/>
              <a:p>
                <a:pPr algn="r"/>
                <a:r>
                  <a:rPr kumimoji="1" lang="en-US" altLang="ja-JP" sz="2000" dirty="0">
                    <a:latin typeface="+mn-ea"/>
                  </a:rPr>
                  <a:t>(3)DMA</a:t>
                </a:r>
                <a:endParaRPr kumimoji="1" lang="ja-JP" altLang="en-US" sz="2000" dirty="0">
                  <a:latin typeface="+mn-ea"/>
                </a:endParaRPr>
              </a:p>
            </p:txBody>
          </p:sp>
        </p:grpSp>
      </p:grpSp>
    </p:spTree>
    <p:extLst>
      <p:ext uri="{BB962C8B-B14F-4D97-AF65-F5344CB8AC3E}">
        <p14:creationId xmlns:p14="http://schemas.microsoft.com/office/powerpoint/2010/main" val="55498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7C4033-7C68-D943-8C94-E2542DB71661}"/>
              </a:ext>
            </a:extLst>
          </p:cNvPr>
          <p:cNvSpPr>
            <a:spLocks noGrp="1"/>
          </p:cNvSpPr>
          <p:nvPr>
            <p:ph type="title"/>
          </p:nvPr>
        </p:nvSpPr>
        <p:spPr/>
        <p:txBody>
          <a:bodyPr/>
          <a:lstStyle/>
          <a:p>
            <a:r>
              <a:rPr lang="en" altLang="ja-JP" dirty="0">
                <a:latin typeface="+mj-ea"/>
              </a:rPr>
              <a:t>OS</a:t>
            </a:r>
            <a:r>
              <a:rPr lang="ja-JP" altLang="en-US">
                <a:latin typeface="+mj-ea"/>
              </a:rPr>
              <a:t>データの透過的なアドレス変換</a:t>
            </a:r>
            <a:endParaRPr kumimoji="1" lang="ja-JP" altLang="en-US">
              <a:latin typeface="+mj-ea"/>
            </a:endParaRPr>
          </a:p>
        </p:txBody>
      </p:sp>
      <p:sp>
        <p:nvSpPr>
          <p:cNvPr id="3" name="コンテンツ プレースホルダー 2">
            <a:extLst>
              <a:ext uri="{FF2B5EF4-FFF2-40B4-BE49-F238E27FC236}">
                <a16:creationId xmlns:a16="http://schemas.microsoft.com/office/drawing/2014/main" id="{DBC27165-6CB9-AD4B-AC4C-BA9942D3E3B9}"/>
              </a:ext>
            </a:extLst>
          </p:cNvPr>
          <p:cNvSpPr>
            <a:spLocks noGrp="1"/>
          </p:cNvSpPr>
          <p:nvPr>
            <p:ph idx="1"/>
          </p:nvPr>
        </p:nvSpPr>
        <p:spPr/>
        <p:txBody>
          <a:bodyPr/>
          <a:lstStyle/>
          <a:p>
            <a:pPr marL="285750" indent="-285750"/>
            <a:r>
              <a:rPr lang="en-US" altLang="ja-JP" dirty="0"/>
              <a:t>OS</a:t>
            </a:r>
            <a:r>
              <a:rPr lang="ja-JP" altLang="en-US"/>
              <a:t>データを書き換える箇所すべてでアドレス変換が必要</a:t>
            </a:r>
            <a:endParaRPr lang="en-US" altLang="ja-JP" dirty="0"/>
          </a:p>
          <a:p>
            <a:pPr marL="742950" lvl="1" indent="-285750"/>
            <a:r>
              <a:rPr lang="ja-JP" altLang="en-US"/>
              <a:t>手動では復旧システムの開発者の負担が大きい</a:t>
            </a:r>
            <a:endParaRPr lang="en-US" altLang="ja-JP" dirty="0"/>
          </a:p>
          <a:p>
            <a:pPr marL="285750" indent="-285750"/>
            <a:r>
              <a:rPr lang="en-US" altLang="ja-JP" dirty="0" err="1"/>
              <a:t>LLView</a:t>
            </a:r>
            <a:r>
              <a:rPr lang="en-US" altLang="ja-JP" dirty="0"/>
              <a:t> [Ozaki et al.'19] </a:t>
            </a:r>
            <a:r>
              <a:rPr lang="ja-JP" altLang="en-US"/>
              <a:t>を拡張して自動化</a:t>
            </a:r>
            <a:endParaRPr lang="en-US" altLang="ja-JP" dirty="0"/>
          </a:p>
          <a:p>
            <a:pPr marL="742950" lvl="1" indent="-285750"/>
            <a:r>
              <a:rPr lang="ja-JP" altLang="en-US"/>
              <a:t>メモリ読み込み命令に加えて、書き込み命令の前にもアドレス変換処理を挿入</a:t>
            </a:r>
            <a:endParaRPr lang="en-US" altLang="ja-JP" dirty="0"/>
          </a:p>
          <a:p>
            <a:pPr marL="742950" lvl="1" indent="-285750"/>
            <a:r>
              <a:rPr lang="en-US" altLang="ja-JP" dirty="0"/>
              <a:t>OS</a:t>
            </a:r>
            <a:r>
              <a:rPr lang="ja-JP" altLang="en-US"/>
              <a:t>のソースコードをそのまま再利用可能</a:t>
            </a:r>
            <a:endParaRPr lang="en-US" altLang="ja-JP" dirty="0"/>
          </a:p>
        </p:txBody>
      </p:sp>
      <p:sp>
        <p:nvSpPr>
          <p:cNvPr id="4" name="スライド番号プレースホルダー 3">
            <a:extLst>
              <a:ext uri="{FF2B5EF4-FFF2-40B4-BE49-F238E27FC236}">
                <a16:creationId xmlns:a16="http://schemas.microsoft.com/office/drawing/2014/main" id="{A8C1C471-7FC5-8044-972B-5B35A2BA79B6}"/>
              </a:ext>
            </a:extLst>
          </p:cNvPr>
          <p:cNvSpPr>
            <a:spLocks noGrp="1"/>
          </p:cNvSpPr>
          <p:nvPr>
            <p:ph type="sldNum" sz="quarter" idx="12"/>
          </p:nvPr>
        </p:nvSpPr>
        <p:spPr/>
        <p:txBody>
          <a:bodyPr/>
          <a:lstStyle/>
          <a:p>
            <a:fld id="{DB15B789-B4AB-4945-84F3-7B2ECC227000}" type="slidenum">
              <a:rPr kumimoji="1" lang="ja-JP" altLang="en-US" smtClean="0"/>
              <a:t>15</a:t>
            </a:fld>
            <a:endParaRPr kumimoji="1" lang="ja-JP" altLang="en-US"/>
          </a:p>
        </p:txBody>
      </p:sp>
      <p:sp>
        <p:nvSpPr>
          <p:cNvPr id="5" name="TextBox 6">
            <a:extLst>
              <a:ext uri="{FF2B5EF4-FFF2-40B4-BE49-F238E27FC236}">
                <a16:creationId xmlns:a16="http://schemas.microsoft.com/office/drawing/2014/main" id="{A58CF0DF-ACD8-984E-B241-B9D8CB9C5E1D}"/>
              </a:ext>
            </a:extLst>
          </p:cNvPr>
          <p:cNvSpPr txBox="1"/>
          <p:nvPr/>
        </p:nvSpPr>
        <p:spPr>
          <a:xfrm>
            <a:off x="2426165" y="4843301"/>
            <a:ext cx="3134191" cy="400110"/>
          </a:xfrm>
          <a:prstGeom prst="rect">
            <a:avLst/>
          </a:prstGeom>
          <a:noFill/>
          <a:ln w="38100">
            <a:solidFill>
              <a:schemeClr val="tx1"/>
            </a:solidFill>
          </a:ln>
        </p:spPr>
        <p:txBody>
          <a:bodyPr wrap="square" rtlCol="0">
            <a:spAutoFit/>
          </a:bodyPr>
          <a:lstStyle/>
          <a:p>
            <a:r>
              <a:rPr lang="en" altLang="ja-JP" sz="2000" dirty="0">
                <a:latin typeface="+mn-ea"/>
              </a:rPr>
              <a:t>set-&gt;sig[0] |= 1UL &lt;&lt; sig;</a:t>
            </a:r>
          </a:p>
        </p:txBody>
      </p:sp>
      <p:sp>
        <p:nvSpPr>
          <p:cNvPr id="6" name="TextBox 7">
            <a:extLst>
              <a:ext uri="{FF2B5EF4-FFF2-40B4-BE49-F238E27FC236}">
                <a16:creationId xmlns:a16="http://schemas.microsoft.com/office/drawing/2014/main" id="{F5A42689-7A82-6D4E-AADF-477B386AB23D}"/>
              </a:ext>
            </a:extLst>
          </p:cNvPr>
          <p:cNvSpPr txBox="1"/>
          <p:nvPr/>
        </p:nvSpPr>
        <p:spPr>
          <a:xfrm>
            <a:off x="2426165" y="5632764"/>
            <a:ext cx="3134191" cy="646331"/>
          </a:xfrm>
          <a:prstGeom prst="rect">
            <a:avLst/>
          </a:prstGeom>
          <a:noFill/>
          <a:ln w="38100">
            <a:solidFill>
              <a:schemeClr val="tx1"/>
            </a:solidFill>
          </a:ln>
        </p:spPr>
        <p:txBody>
          <a:bodyPr wrap="none" rtlCol="0">
            <a:spAutoFit/>
          </a:bodyPr>
          <a:lstStyle/>
          <a:p>
            <a:r>
              <a:rPr lang="en-US" dirty="0">
                <a:latin typeface="+mn-ea"/>
                <a:cs typeface="Arial" panose="020B0604020202020204" pitchFamily="34" charset="0"/>
              </a:rPr>
              <a:t>  :</a:t>
            </a:r>
          </a:p>
          <a:p>
            <a:r>
              <a:rPr lang="en-US" dirty="0">
                <a:latin typeface="+mn-ea"/>
                <a:cs typeface="Arial" panose="020B0604020202020204" pitchFamily="34" charset="0"/>
              </a:rPr>
              <a:t>store i64 512, i64* %</a:t>
            </a:r>
            <a:r>
              <a:rPr lang="en-US" dirty="0" err="1">
                <a:latin typeface="+mn-ea"/>
                <a:cs typeface="Arial" panose="020B0604020202020204" pitchFamily="34" charset="0"/>
              </a:rPr>
              <a:t>arrayidx</a:t>
            </a:r>
            <a:endParaRPr lang="en-US" dirty="0">
              <a:latin typeface="+mn-ea"/>
              <a:cs typeface="Arial" panose="020B0604020202020204" pitchFamily="34" charset="0"/>
            </a:endParaRPr>
          </a:p>
        </p:txBody>
      </p:sp>
      <p:sp>
        <p:nvSpPr>
          <p:cNvPr id="7" name="TextBox 11">
            <a:extLst>
              <a:ext uri="{FF2B5EF4-FFF2-40B4-BE49-F238E27FC236}">
                <a16:creationId xmlns:a16="http://schemas.microsoft.com/office/drawing/2014/main" id="{A8DE5F73-3AF4-D643-9706-F5A35AD565C5}"/>
              </a:ext>
            </a:extLst>
          </p:cNvPr>
          <p:cNvSpPr txBox="1"/>
          <p:nvPr/>
        </p:nvSpPr>
        <p:spPr>
          <a:xfrm>
            <a:off x="6530358" y="5342319"/>
            <a:ext cx="3589444" cy="1200329"/>
          </a:xfrm>
          <a:prstGeom prst="rect">
            <a:avLst/>
          </a:prstGeom>
          <a:solidFill>
            <a:schemeClr val="bg1"/>
          </a:solidFill>
          <a:ln w="38100">
            <a:solidFill>
              <a:schemeClr val="tx1"/>
            </a:solidFill>
          </a:ln>
        </p:spPr>
        <p:txBody>
          <a:bodyPr wrap="none" rtlCol="0">
            <a:spAutoFit/>
          </a:bodyPr>
          <a:lstStyle/>
          <a:p>
            <a:r>
              <a:rPr lang="en-US" dirty="0">
                <a:solidFill>
                  <a:srgbClr val="FF0000"/>
                </a:solidFill>
                <a:latin typeface="+mn-ea"/>
                <a:cs typeface="Arial" panose="020B0604020202020204" pitchFamily="34" charset="0"/>
              </a:rPr>
              <a:t>%3 = </a:t>
            </a:r>
            <a:r>
              <a:rPr lang="en-US" dirty="0" err="1">
                <a:solidFill>
                  <a:srgbClr val="FF0000"/>
                </a:solidFill>
                <a:latin typeface="+mn-ea"/>
                <a:cs typeface="Arial" panose="020B0604020202020204" pitchFamily="34" charset="0"/>
              </a:rPr>
              <a:t>bitcast</a:t>
            </a:r>
            <a:r>
              <a:rPr lang="en-US" dirty="0">
                <a:solidFill>
                  <a:srgbClr val="FF0000"/>
                </a:solidFill>
                <a:latin typeface="+mn-ea"/>
                <a:cs typeface="Arial" panose="020B0604020202020204" pitchFamily="34" charset="0"/>
              </a:rPr>
              <a:t> i64* %</a:t>
            </a:r>
            <a:r>
              <a:rPr lang="en-US" dirty="0" err="1">
                <a:solidFill>
                  <a:srgbClr val="FF0000"/>
                </a:solidFill>
                <a:latin typeface="+mn-ea"/>
                <a:cs typeface="Arial" panose="020B0604020202020204" pitchFamily="34" charset="0"/>
              </a:rPr>
              <a:t>arrayidx</a:t>
            </a:r>
            <a:r>
              <a:rPr lang="en-US" dirty="0">
                <a:solidFill>
                  <a:srgbClr val="FF0000"/>
                </a:solidFill>
                <a:latin typeface="+mn-ea"/>
                <a:cs typeface="Arial" panose="020B0604020202020204" pitchFamily="34" charset="0"/>
              </a:rPr>
              <a:t> to i8*</a:t>
            </a:r>
          </a:p>
          <a:p>
            <a:r>
              <a:rPr lang="en-US" dirty="0">
                <a:solidFill>
                  <a:srgbClr val="FF0000"/>
                </a:solidFill>
                <a:latin typeface="+mn-ea"/>
                <a:cs typeface="Arial" panose="020B0604020202020204" pitchFamily="34" charset="0"/>
              </a:rPr>
              <a:t>%4 = call i8* @g_map(i8* %3)</a:t>
            </a:r>
          </a:p>
          <a:p>
            <a:r>
              <a:rPr lang="en-US" dirty="0">
                <a:solidFill>
                  <a:srgbClr val="FF0000"/>
                </a:solidFill>
                <a:latin typeface="+mn-ea"/>
                <a:cs typeface="Arial" panose="020B0604020202020204" pitchFamily="34" charset="0"/>
              </a:rPr>
              <a:t>%5 = </a:t>
            </a:r>
            <a:r>
              <a:rPr lang="en-US" dirty="0" err="1">
                <a:solidFill>
                  <a:srgbClr val="FF0000"/>
                </a:solidFill>
                <a:latin typeface="+mn-ea"/>
                <a:cs typeface="Arial" panose="020B0604020202020204" pitchFamily="34" charset="0"/>
              </a:rPr>
              <a:t>bitcast</a:t>
            </a:r>
            <a:r>
              <a:rPr lang="en-US" dirty="0">
                <a:solidFill>
                  <a:srgbClr val="FF0000"/>
                </a:solidFill>
                <a:latin typeface="+mn-ea"/>
                <a:cs typeface="Arial" panose="020B0604020202020204" pitchFamily="34" charset="0"/>
              </a:rPr>
              <a:t> i8* %4 to i64*</a:t>
            </a:r>
          </a:p>
          <a:p>
            <a:r>
              <a:rPr lang="en-US" dirty="0">
                <a:latin typeface="+mn-ea"/>
                <a:cs typeface="Arial" panose="020B0604020202020204" pitchFamily="34" charset="0"/>
              </a:rPr>
              <a:t>store i64 512, i64* %5</a:t>
            </a:r>
          </a:p>
        </p:txBody>
      </p:sp>
      <p:sp>
        <p:nvSpPr>
          <p:cNvPr id="8" name="Down Arrow 12">
            <a:extLst>
              <a:ext uri="{FF2B5EF4-FFF2-40B4-BE49-F238E27FC236}">
                <a16:creationId xmlns:a16="http://schemas.microsoft.com/office/drawing/2014/main" id="{74B17D80-4525-A64D-A835-93AF20A50726}"/>
              </a:ext>
            </a:extLst>
          </p:cNvPr>
          <p:cNvSpPr/>
          <p:nvPr/>
        </p:nvSpPr>
        <p:spPr>
          <a:xfrm>
            <a:off x="3822701" y="5335792"/>
            <a:ext cx="388241" cy="231484"/>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 name="Right Arrow 13">
            <a:extLst>
              <a:ext uri="{FF2B5EF4-FFF2-40B4-BE49-F238E27FC236}">
                <a16:creationId xmlns:a16="http://schemas.microsoft.com/office/drawing/2014/main" id="{DA67EDF6-932C-F343-965C-DB78097AC0D5}"/>
              </a:ext>
            </a:extLst>
          </p:cNvPr>
          <p:cNvSpPr/>
          <p:nvPr/>
        </p:nvSpPr>
        <p:spPr>
          <a:xfrm>
            <a:off x="5851236" y="5747806"/>
            <a:ext cx="525320" cy="38690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0" name="正方形/長方形 9">
            <a:extLst>
              <a:ext uri="{FF2B5EF4-FFF2-40B4-BE49-F238E27FC236}">
                <a16:creationId xmlns:a16="http://schemas.microsoft.com/office/drawing/2014/main" id="{20CE3321-892A-D042-B3AB-32D7682899AB}"/>
              </a:ext>
            </a:extLst>
          </p:cNvPr>
          <p:cNvSpPr/>
          <p:nvPr/>
        </p:nvSpPr>
        <p:spPr>
          <a:xfrm>
            <a:off x="7924801" y="5676985"/>
            <a:ext cx="1798320" cy="288000"/>
          </a:xfrm>
          <a:prstGeom prst="rect">
            <a:avLst/>
          </a:prstGeom>
          <a:noFill/>
          <a:ln w="381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a:solidFill>
                <a:srgbClr val="FF0000"/>
              </a:solidFill>
            </a:endParaRPr>
          </a:p>
        </p:txBody>
      </p:sp>
    </p:spTree>
    <p:extLst>
      <p:ext uri="{BB962C8B-B14F-4D97-AF65-F5344CB8AC3E}">
        <p14:creationId xmlns:p14="http://schemas.microsoft.com/office/powerpoint/2010/main" val="53234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B509E-11B3-8A49-A54B-6E5F58BD3EB4}"/>
              </a:ext>
            </a:extLst>
          </p:cNvPr>
          <p:cNvSpPr>
            <a:spLocks noGrp="1"/>
          </p:cNvSpPr>
          <p:nvPr>
            <p:ph type="title"/>
          </p:nvPr>
        </p:nvSpPr>
        <p:spPr/>
        <p:txBody>
          <a:bodyPr/>
          <a:lstStyle/>
          <a:p>
            <a:r>
              <a:rPr lang="en" altLang="ja-JP" dirty="0" err="1">
                <a:latin typeface="+mj-ea"/>
              </a:rPr>
              <a:t>GPU</a:t>
            </a:r>
            <a:r>
              <a:rPr lang="en" altLang="ja-JP" cap="none" dirty="0" err="1">
                <a:latin typeface="+mj-ea"/>
              </a:rPr>
              <a:t>fas</a:t>
            </a:r>
            <a:r>
              <a:rPr lang="en" altLang="ja-JP" cap="none" dirty="0">
                <a:latin typeface="+mj-ea"/>
              </a:rPr>
              <a:t>-VM</a:t>
            </a:r>
            <a:r>
              <a:rPr lang="ja-JP" altLang="en-US" cap="none">
                <a:latin typeface="+mj-ea"/>
              </a:rPr>
              <a:t>：</a:t>
            </a:r>
            <a:r>
              <a:rPr lang="en" altLang="ja-JP" dirty="0">
                <a:latin typeface="+mj-ea"/>
              </a:rPr>
              <a:t>VM</a:t>
            </a:r>
            <a:r>
              <a:rPr lang="ja-JP" altLang="en-US">
                <a:latin typeface="+mj-ea"/>
              </a:rPr>
              <a:t>内のシステム障害の復旧</a:t>
            </a:r>
            <a:endParaRPr kumimoji="1" lang="ja-JP" altLang="en-US">
              <a:latin typeface="+mj-ea"/>
            </a:endParaRPr>
          </a:p>
        </p:txBody>
      </p:sp>
      <p:sp>
        <p:nvSpPr>
          <p:cNvPr id="3" name="コンテンツ プレースホルダー 2">
            <a:extLst>
              <a:ext uri="{FF2B5EF4-FFF2-40B4-BE49-F238E27FC236}">
                <a16:creationId xmlns:a16="http://schemas.microsoft.com/office/drawing/2014/main" id="{FBF608EF-9291-E54A-8C2F-76B6A1B53EF3}"/>
              </a:ext>
            </a:extLst>
          </p:cNvPr>
          <p:cNvSpPr>
            <a:spLocks noGrp="1"/>
          </p:cNvSpPr>
          <p:nvPr>
            <p:ph idx="1"/>
          </p:nvPr>
        </p:nvSpPr>
        <p:spPr/>
        <p:txBody>
          <a:bodyPr/>
          <a:lstStyle/>
          <a:p>
            <a:r>
              <a:rPr lang="ja-JP" altLang="en-US"/>
              <a:t>同様に、仮想マシン（</a:t>
            </a:r>
            <a:r>
              <a:rPr lang="en" altLang="ja-JP" dirty="0"/>
              <a:t>VM</a:t>
            </a:r>
            <a:r>
              <a:rPr lang="ja-JP" altLang="en"/>
              <a:t>）</a:t>
            </a:r>
            <a:r>
              <a:rPr lang="ja-JP" altLang="en-US"/>
              <a:t>内のゲスト</a:t>
            </a:r>
            <a:r>
              <a:rPr lang="en" altLang="ja-JP" dirty="0"/>
              <a:t>OS</a:t>
            </a:r>
            <a:r>
              <a:rPr lang="ja-JP" altLang="en-US"/>
              <a:t>を間接的に制御することで復旧</a:t>
            </a:r>
            <a:endParaRPr lang="en-US" altLang="ja-JP" dirty="0"/>
          </a:p>
          <a:p>
            <a:pPr lvl="1"/>
            <a:r>
              <a:rPr lang="en" altLang="ja-JP" dirty="0"/>
              <a:t>VM</a:t>
            </a:r>
            <a:r>
              <a:rPr lang="ja-JP" altLang="en-US"/>
              <a:t>内のシステム障害は</a:t>
            </a:r>
            <a:r>
              <a:rPr lang="en-US" altLang="ja-JP" dirty="0"/>
              <a:t>VM</a:t>
            </a:r>
            <a:r>
              <a:rPr lang="ja-JP" altLang="en-US"/>
              <a:t>外に影響しないので</a:t>
            </a:r>
            <a:r>
              <a:rPr lang="en" altLang="ja-JP" dirty="0"/>
              <a:t>GPU</a:t>
            </a:r>
            <a:r>
              <a:rPr lang="ja-JP" altLang="en-US"/>
              <a:t>は不要</a:t>
            </a:r>
            <a:endParaRPr lang="en-US" altLang="ja-JP" dirty="0"/>
          </a:p>
          <a:p>
            <a:pPr lvl="1"/>
            <a:r>
              <a:rPr lang="en-US" altLang="ja-JP" dirty="0"/>
              <a:t>VM</a:t>
            </a:r>
            <a:r>
              <a:rPr lang="ja-JP" altLang="en-US"/>
              <a:t>外でプロセスとして復旧システムを動作させる</a:t>
            </a:r>
            <a:endParaRPr lang="en-US" altLang="ja-JP" dirty="0"/>
          </a:p>
          <a:p>
            <a:r>
              <a:rPr lang="en" altLang="ja-JP" dirty="0"/>
              <a:t>VM</a:t>
            </a:r>
            <a:r>
              <a:rPr lang="ja-JP" altLang="en-US"/>
              <a:t>イントロスペクションを拡張して</a:t>
            </a:r>
            <a:r>
              <a:rPr lang="en" altLang="ja-JP" dirty="0"/>
              <a:t>VM</a:t>
            </a:r>
            <a:r>
              <a:rPr lang="ja-JP" altLang="en-US"/>
              <a:t>外から</a:t>
            </a:r>
            <a:r>
              <a:rPr lang="en" altLang="ja-JP" dirty="0"/>
              <a:t>OS</a:t>
            </a:r>
            <a:r>
              <a:rPr lang="ja-JP" altLang="en-US"/>
              <a:t>データを書き換え</a:t>
            </a:r>
            <a:endParaRPr lang="en-US" altLang="ja-JP" dirty="0"/>
          </a:p>
        </p:txBody>
      </p:sp>
      <p:sp>
        <p:nvSpPr>
          <p:cNvPr id="4" name="スライド番号プレースホルダー 3">
            <a:extLst>
              <a:ext uri="{FF2B5EF4-FFF2-40B4-BE49-F238E27FC236}">
                <a16:creationId xmlns:a16="http://schemas.microsoft.com/office/drawing/2014/main" id="{F66F16E4-448A-D349-90FD-4CC5D2C59E46}"/>
              </a:ext>
            </a:extLst>
          </p:cNvPr>
          <p:cNvSpPr>
            <a:spLocks noGrp="1"/>
          </p:cNvSpPr>
          <p:nvPr>
            <p:ph type="sldNum" sz="quarter" idx="12"/>
          </p:nvPr>
        </p:nvSpPr>
        <p:spPr/>
        <p:txBody>
          <a:bodyPr/>
          <a:lstStyle/>
          <a:p>
            <a:fld id="{DB15B789-B4AB-4945-84F3-7B2ECC227000}" type="slidenum">
              <a:rPr kumimoji="1" lang="ja-JP" altLang="en-US" smtClean="0"/>
              <a:t>16</a:t>
            </a:fld>
            <a:endParaRPr kumimoji="1" lang="ja-JP" altLang="en-US"/>
          </a:p>
        </p:txBody>
      </p:sp>
      <p:grpSp>
        <p:nvGrpSpPr>
          <p:cNvPr id="6" name="グループ化 5">
            <a:extLst>
              <a:ext uri="{FF2B5EF4-FFF2-40B4-BE49-F238E27FC236}">
                <a16:creationId xmlns:a16="http://schemas.microsoft.com/office/drawing/2014/main" id="{32E6066F-8D0C-0246-973C-A23DDA63CFE9}"/>
              </a:ext>
            </a:extLst>
          </p:cNvPr>
          <p:cNvGrpSpPr/>
          <p:nvPr/>
        </p:nvGrpSpPr>
        <p:grpSpPr>
          <a:xfrm>
            <a:off x="3969091" y="4485439"/>
            <a:ext cx="3980079" cy="2139471"/>
            <a:chOff x="1801623" y="3896557"/>
            <a:chExt cx="3980079" cy="2139471"/>
          </a:xfrm>
        </p:grpSpPr>
        <p:grpSp>
          <p:nvGrpSpPr>
            <p:cNvPr id="8" name="グループ化 7">
              <a:extLst>
                <a:ext uri="{FF2B5EF4-FFF2-40B4-BE49-F238E27FC236}">
                  <a16:creationId xmlns:a16="http://schemas.microsoft.com/office/drawing/2014/main" id="{AE5B9173-36BD-B54D-AEB0-188632BAEA4C}"/>
                </a:ext>
              </a:extLst>
            </p:cNvPr>
            <p:cNvGrpSpPr/>
            <p:nvPr/>
          </p:nvGrpSpPr>
          <p:grpSpPr>
            <a:xfrm>
              <a:off x="1801623" y="3896557"/>
              <a:ext cx="2488618" cy="2027872"/>
              <a:chOff x="2051542" y="4073235"/>
              <a:chExt cx="2488618" cy="2027872"/>
            </a:xfrm>
          </p:grpSpPr>
          <p:grpSp>
            <p:nvGrpSpPr>
              <p:cNvPr id="10" name="グループ化 9">
                <a:extLst>
                  <a:ext uri="{FF2B5EF4-FFF2-40B4-BE49-F238E27FC236}">
                    <a16:creationId xmlns:a16="http://schemas.microsoft.com/office/drawing/2014/main" id="{A87D028A-F5F1-F546-8939-40F82CA636F3}"/>
                  </a:ext>
                </a:extLst>
              </p:cNvPr>
              <p:cNvGrpSpPr/>
              <p:nvPr/>
            </p:nvGrpSpPr>
            <p:grpSpPr>
              <a:xfrm>
                <a:off x="2051542" y="4073235"/>
                <a:ext cx="2488618" cy="2027872"/>
                <a:chOff x="2000742" y="4073235"/>
                <a:chExt cx="2488618" cy="2027872"/>
              </a:xfrm>
            </p:grpSpPr>
            <p:sp>
              <p:nvSpPr>
                <p:cNvPr id="12" name="四角形: 角を丸くする 4">
                  <a:extLst>
                    <a:ext uri="{FF2B5EF4-FFF2-40B4-BE49-F238E27FC236}">
                      <a16:creationId xmlns:a16="http://schemas.microsoft.com/office/drawing/2014/main" id="{2D73449F-FC6F-0C4E-95A3-548252076DF0}"/>
                    </a:ext>
                  </a:extLst>
                </p:cNvPr>
                <p:cNvSpPr/>
                <p:nvPr/>
              </p:nvSpPr>
              <p:spPr>
                <a:xfrm>
                  <a:off x="2000742" y="4073235"/>
                  <a:ext cx="2146989" cy="1569029"/>
                </a:xfrm>
                <a:prstGeom prst="roundRect">
                  <a:avLst/>
                </a:prstGeom>
                <a:solidFill>
                  <a:schemeClr val="accent5">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a:ln>
                        <a:solidFill>
                          <a:sysClr val="windowText" lastClr="000000"/>
                        </a:solidFill>
                      </a:ln>
                      <a:solidFill>
                        <a:schemeClr val="tx1"/>
                      </a:solidFill>
                      <a:latin typeface="+mn-ea"/>
                    </a:rPr>
                    <a:t>復旧対象</a:t>
                  </a:r>
                  <a:r>
                    <a:rPr kumimoji="1" lang="en-US" altLang="ja-JP" sz="2000" dirty="0">
                      <a:ln>
                        <a:solidFill>
                          <a:sysClr val="windowText" lastClr="000000"/>
                        </a:solidFill>
                      </a:ln>
                      <a:solidFill>
                        <a:schemeClr val="tx1"/>
                      </a:solidFill>
                      <a:latin typeface="+mn-ea"/>
                    </a:rPr>
                    <a:t>VM</a:t>
                  </a:r>
                  <a:endParaRPr kumimoji="1" lang="ja-JP" altLang="en-US" sz="2000" dirty="0">
                    <a:ln>
                      <a:solidFill>
                        <a:sysClr val="windowText" lastClr="000000"/>
                      </a:solidFill>
                    </a:ln>
                    <a:solidFill>
                      <a:schemeClr val="tx1"/>
                    </a:solidFill>
                    <a:latin typeface="+mn-ea"/>
                  </a:endParaRPr>
                </a:p>
              </p:txBody>
            </p:sp>
            <p:grpSp>
              <p:nvGrpSpPr>
                <p:cNvPr id="13" name="グループ化 12">
                  <a:extLst>
                    <a:ext uri="{FF2B5EF4-FFF2-40B4-BE49-F238E27FC236}">
                      <a16:creationId xmlns:a16="http://schemas.microsoft.com/office/drawing/2014/main" id="{41C91AD6-E6A5-6346-85DF-65A9AB624307}"/>
                    </a:ext>
                  </a:extLst>
                </p:cNvPr>
                <p:cNvGrpSpPr/>
                <p:nvPr/>
              </p:nvGrpSpPr>
              <p:grpSpPr>
                <a:xfrm>
                  <a:off x="2000742" y="5277933"/>
                  <a:ext cx="2146988" cy="823174"/>
                  <a:chOff x="1735449" y="5226660"/>
                  <a:chExt cx="2146988" cy="823174"/>
                </a:xfrm>
              </p:grpSpPr>
              <p:sp>
                <p:nvSpPr>
                  <p:cNvPr id="17" name="四角形: 角を丸くする 9">
                    <a:extLst>
                      <a:ext uri="{FF2B5EF4-FFF2-40B4-BE49-F238E27FC236}">
                        <a16:creationId xmlns:a16="http://schemas.microsoft.com/office/drawing/2014/main" id="{F548A2F5-97E7-F04D-84AD-7B86DFF608D5}"/>
                      </a:ext>
                    </a:extLst>
                  </p:cNvPr>
                  <p:cNvSpPr/>
                  <p:nvPr/>
                </p:nvSpPr>
                <p:spPr>
                  <a:xfrm>
                    <a:off x="1735449" y="5665559"/>
                    <a:ext cx="2146988" cy="384275"/>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VM</a:t>
                    </a:r>
                    <a:r>
                      <a:rPr kumimoji="1" lang="ja-JP" altLang="en-US" sz="2000">
                        <a:solidFill>
                          <a:schemeClr val="bg1"/>
                        </a:solidFill>
                        <a:latin typeface="+mn-ea"/>
                      </a:rPr>
                      <a:t>メモリ</a:t>
                    </a:r>
                    <a:endParaRPr kumimoji="1" lang="ja-JP" altLang="en-US" sz="2000" dirty="0">
                      <a:solidFill>
                        <a:schemeClr val="bg1"/>
                      </a:solidFill>
                      <a:latin typeface="+mn-ea"/>
                    </a:endParaRPr>
                  </a:p>
                </p:txBody>
              </p:sp>
              <p:sp>
                <p:nvSpPr>
                  <p:cNvPr id="18" name="四角形: 角を丸くする 10">
                    <a:extLst>
                      <a:ext uri="{FF2B5EF4-FFF2-40B4-BE49-F238E27FC236}">
                        <a16:creationId xmlns:a16="http://schemas.microsoft.com/office/drawing/2014/main" id="{0FDD4466-7116-BD41-B82A-9147435BA800}"/>
                      </a:ext>
                    </a:extLst>
                  </p:cNvPr>
                  <p:cNvSpPr/>
                  <p:nvPr/>
                </p:nvSpPr>
                <p:spPr>
                  <a:xfrm>
                    <a:off x="2115158" y="5226660"/>
                    <a:ext cx="1387570" cy="263808"/>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ゲスト</a:t>
                    </a:r>
                    <a:r>
                      <a:rPr kumimoji="1" lang="en-US" altLang="ja-JP" sz="2000" dirty="0">
                        <a:latin typeface="+mn-ea"/>
                      </a:rPr>
                      <a:t>OS</a:t>
                    </a:r>
                    <a:endParaRPr kumimoji="1" lang="ja-JP" altLang="en-US" sz="2000" dirty="0">
                      <a:latin typeface="+mn-ea"/>
                    </a:endParaRPr>
                  </a:p>
                </p:txBody>
              </p:sp>
            </p:grpSp>
            <p:sp>
              <p:nvSpPr>
                <p:cNvPr id="14" name="四角形: 角を丸くする 10">
                  <a:extLst>
                    <a:ext uri="{FF2B5EF4-FFF2-40B4-BE49-F238E27FC236}">
                      <a16:creationId xmlns:a16="http://schemas.microsoft.com/office/drawing/2014/main" id="{2EC5C3FC-8F28-AD41-BDC0-7FFF2108873A}"/>
                    </a:ext>
                  </a:extLst>
                </p:cNvPr>
                <p:cNvSpPr/>
                <p:nvPr/>
              </p:nvSpPr>
              <p:spPr>
                <a:xfrm>
                  <a:off x="2380451" y="4542119"/>
                  <a:ext cx="1387570" cy="31109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プロセス</a:t>
                  </a:r>
                  <a:endParaRPr kumimoji="1" lang="ja-JP" altLang="en-US" sz="2000" dirty="0">
                    <a:latin typeface="+mn-ea"/>
                  </a:endParaRPr>
                </a:p>
              </p:txBody>
            </p:sp>
            <p:cxnSp>
              <p:nvCxnSpPr>
                <p:cNvPr id="16" name="直線矢印コネクタ 15">
                  <a:extLst>
                    <a:ext uri="{FF2B5EF4-FFF2-40B4-BE49-F238E27FC236}">
                      <a16:creationId xmlns:a16="http://schemas.microsoft.com/office/drawing/2014/main" id="{183D685D-066D-144E-BC5C-D9CBE01971CD}"/>
                    </a:ext>
                  </a:extLst>
                </p:cNvPr>
                <p:cNvCxnSpPr>
                  <a:cxnSpLocks/>
                  <a:endCxn id="17" idx="3"/>
                </p:cNvCxnSpPr>
                <p:nvPr/>
              </p:nvCxnSpPr>
              <p:spPr>
                <a:xfrm flipH="1">
                  <a:off x="4147730" y="5908969"/>
                  <a:ext cx="341630" cy="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11" name="上矢印 10">
                <a:extLst>
                  <a:ext uri="{FF2B5EF4-FFF2-40B4-BE49-F238E27FC236}">
                    <a16:creationId xmlns:a16="http://schemas.microsoft.com/office/drawing/2014/main" id="{B91D322A-9B4A-C640-A797-0EA0E87C50F3}"/>
                  </a:ext>
                </a:extLst>
              </p:cNvPr>
              <p:cNvSpPr/>
              <p:nvPr/>
            </p:nvSpPr>
            <p:spPr>
              <a:xfrm>
                <a:off x="2368033" y="4877450"/>
                <a:ext cx="1514006" cy="403808"/>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bg1"/>
                    </a:solidFill>
                  </a:rPr>
                  <a:t>制御</a:t>
                </a:r>
              </a:p>
            </p:txBody>
          </p:sp>
        </p:grpSp>
        <p:sp>
          <p:nvSpPr>
            <p:cNvPr id="9" name="四角形: 角を丸くする 5">
              <a:extLst>
                <a:ext uri="{FF2B5EF4-FFF2-40B4-BE49-F238E27FC236}">
                  <a16:creationId xmlns:a16="http://schemas.microsoft.com/office/drawing/2014/main" id="{7EBB7A04-53E6-364B-931F-1D7CBC49BDF0}"/>
                </a:ext>
              </a:extLst>
            </p:cNvPr>
            <p:cNvSpPr/>
            <p:nvPr/>
          </p:nvSpPr>
          <p:spPr>
            <a:xfrm>
              <a:off x="4350445" y="5365063"/>
              <a:ext cx="1431257" cy="67096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grpSp>
    </p:spTree>
    <p:extLst>
      <p:ext uri="{BB962C8B-B14F-4D97-AF65-F5344CB8AC3E}">
        <p14:creationId xmlns:p14="http://schemas.microsoft.com/office/powerpoint/2010/main" val="248672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3736C1-B839-3649-8AA6-912C4D1E589C}"/>
              </a:ext>
            </a:extLst>
          </p:cNvPr>
          <p:cNvSpPr>
            <a:spLocks noGrp="1"/>
          </p:cNvSpPr>
          <p:nvPr>
            <p:ph type="title"/>
          </p:nvPr>
        </p:nvSpPr>
        <p:spPr/>
        <p:txBody>
          <a:bodyPr/>
          <a:lstStyle/>
          <a:p>
            <a:r>
              <a:rPr lang="en" altLang="ja-JP" dirty="0">
                <a:latin typeface="+mn-ea"/>
                <a:ea typeface="+mn-ea"/>
              </a:rPr>
              <a:t>VM</a:t>
            </a:r>
            <a:r>
              <a:rPr lang="ja-JP" altLang="en-US">
                <a:latin typeface="+mn-ea"/>
                <a:ea typeface="+mn-ea"/>
              </a:rPr>
              <a:t>のメモリ書き換え</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A9DA7586-BEF5-3949-B544-6506054CB025}"/>
              </a:ext>
            </a:extLst>
          </p:cNvPr>
          <p:cNvSpPr>
            <a:spLocks noGrp="1"/>
          </p:cNvSpPr>
          <p:nvPr>
            <p:ph idx="1"/>
          </p:nvPr>
        </p:nvSpPr>
        <p:spPr/>
        <p:txBody>
          <a:bodyPr/>
          <a:lstStyle/>
          <a:p>
            <a:r>
              <a:rPr lang="en" altLang="ja-JP" dirty="0" err="1"/>
              <a:t>KVMonitor</a:t>
            </a:r>
            <a:r>
              <a:rPr lang="en" altLang="ja-JP" dirty="0"/>
              <a:t> </a:t>
            </a:r>
            <a:r>
              <a:rPr lang="en-US" altLang="ja-JP" dirty="0"/>
              <a:t>[Nakamura et al.’14] </a:t>
            </a:r>
            <a:r>
              <a:rPr lang="ja-JP" altLang="en-US"/>
              <a:t>を拡張</a:t>
            </a:r>
            <a:endParaRPr lang="en-US" altLang="ja-JP" sz="2600" dirty="0"/>
          </a:p>
          <a:p>
            <a:pPr lvl="1"/>
            <a:r>
              <a:rPr lang="ja-JP" altLang="en-US"/>
              <a:t>ホスト</a:t>
            </a:r>
            <a:r>
              <a:rPr lang="en-US" altLang="ja-JP" dirty="0"/>
              <a:t>OS</a:t>
            </a:r>
            <a:r>
              <a:rPr lang="ja-JP" altLang="en-US"/>
              <a:t>上のメモリファイルを</a:t>
            </a:r>
            <a:r>
              <a:rPr lang="en-US" altLang="ja-JP" dirty="0"/>
              <a:t>VM</a:t>
            </a:r>
            <a:r>
              <a:rPr lang="ja-JP" altLang="en-US"/>
              <a:t>のメモリとすることで</a:t>
            </a:r>
            <a:r>
              <a:rPr lang="en-US" altLang="ja-JP" dirty="0"/>
              <a:t>VM</a:t>
            </a:r>
            <a:r>
              <a:rPr lang="ja-JP" altLang="en-US"/>
              <a:t>外からメモリ監視</a:t>
            </a:r>
            <a:endParaRPr lang="en-US" altLang="ja-JP" dirty="0"/>
          </a:p>
          <a:p>
            <a:pPr lvl="1"/>
            <a:r>
              <a:rPr lang="ja-JP" altLang="en-US"/>
              <a:t>メモリファイルを読み書き可でマッピングすることで書き換えにも対応</a:t>
            </a:r>
            <a:endParaRPr lang="en-US" altLang="ja-JP" dirty="0"/>
          </a:p>
          <a:p>
            <a:r>
              <a:rPr kumimoji="1" lang="ja-JP" altLang="en-US"/>
              <a:t>メモリ書き換え用に拡張した</a:t>
            </a:r>
            <a:r>
              <a:rPr kumimoji="1" lang="en-US" altLang="ja-JP" dirty="0" err="1"/>
              <a:t>LLView</a:t>
            </a:r>
            <a:r>
              <a:rPr kumimoji="1" lang="ja-JP" altLang="en-US"/>
              <a:t>を</a:t>
            </a:r>
            <a:r>
              <a:rPr kumimoji="1" lang="en-US" altLang="ja-JP" dirty="0"/>
              <a:t>KVM</a:t>
            </a:r>
            <a:r>
              <a:rPr lang="ja-JP" altLang="en-US"/>
              <a:t>向けに移植</a:t>
            </a:r>
            <a:endParaRPr kumimoji="1" lang="ja-JP" altLang="en-US"/>
          </a:p>
        </p:txBody>
      </p:sp>
      <p:sp>
        <p:nvSpPr>
          <p:cNvPr id="4" name="スライド番号プレースホルダー 3">
            <a:extLst>
              <a:ext uri="{FF2B5EF4-FFF2-40B4-BE49-F238E27FC236}">
                <a16:creationId xmlns:a16="http://schemas.microsoft.com/office/drawing/2014/main" id="{7A91D0F1-BA7A-F64A-B01C-B55408DB51D1}"/>
              </a:ext>
            </a:extLst>
          </p:cNvPr>
          <p:cNvSpPr>
            <a:spLocks noGrp="1"/>
          </p:cNvSpPr>
          <p:nvPr>
            <p:ph type="sldNum" sz="quarter" idx="12"/>
          </p:nvPr>
        </p:nvSpPr>
        <p:spPr/>
        <p:txBody>
          <a:bodyPr/>
          <a:lstStyle/>
          <a:p>
            <a:fld id="{DB15B789-B4AB-4945-84F3-7B2ECC227000}" type="slidenum">
              <a:rPr kumimoji="1" lang="ja-JP" altLang="en-US" smtClean="0"/>
              <a:t>17</a:t>
            </a:fld>
            <a:endParaRPr kumimoji="1" lang="ja-JP" altLang="en-US"/>
          </a:p>
        </p:txBody>
      </p:sp>
      <p:grpSp>
        <p:nvGrpSpPr>
          <p:cNvPr id="5" name="グループ化 4">
            <a:extLst>
              <a:ext uri="{FF2B5EF4-FFF2-40B4-BE49-F238E27FC236}">
                <a16:creationId xmlns:a16="http://schemas.microsoft.com/office/drawing/2014/main" id="{8989D783-3AE6-5E4D-931B-A4224E335017}"/>
              </a:ext>
            </a:extLst>
          </p:cNvPr>
          <p:cNvGrpSpPr/>
          <p:nvPr/>
        </p:nvGrpSpPr>
        <p:grpSpPr>
          <a:xfrm>
            <a:off x="3969091" y="4485904"/>
            <a:ext cx="4635605" cy="2027872"/>
            <a:chOff x="1801623" y="3896557"/>
            <a:chExt cx="4635605" cy="2027872"/>
          </a:xfrm>
        </p:grpSpPr>
        <p:grpSp>
          <p:nvGrpSpPr>
            <p:cNvPr id="6" name="グループ化 5">
              <a:extLst>
                <a:ext uri="{FF2B5EF4-FFF2-40B4-BE49-F238E27FC236}">
                  <a16:creationId xmlns:a16="http://schemas.microsoft.com/office/drawing/2014/main" id="{E1B6DD6B-BFED-0042-A744-D824A6641325}"/>
                </a:ext>
              </a:extLst>
            </p:cNvPr>
            <p:cNvGrpSpPr/>
            <p:nvPr/>
          </p:nvGrpSpPr>
          <p:grpSpPr>
            <a:xfrm>
              <a:off x="1801623" y="3896557"/>
              <a:ext cx="4635605" cy="2027872"/>
              <a:chOff x="1801623" y="3896557"/>
              <a:chExt cx="4635605" cy="2027872"/>
            </a:xfrm>
          </p:grpSpPr>
          <p:grpSp>
            <p:nvGrpSpPr>
              <p:cNvPr id="8" name="グループ化 7">
                <a:extLst>
                  <a:ext uri="{FF2B5EF4-FFF2-40B4-BE49-F238E27FC236}">
                    <a16:creationId xmlns:a16="http://schemas.microsoft.com/office/drawing/2014/main" id="{86120405-3B0E-674C-912E-AC065944251F}"/>
                  </a:ext>
                </a:extLst>
              </p:cNvPr>
              <p:cNvGrpSpPr/>
              <p:nvPr/>
            </p:nvGrpSpPr>
            <p:grpSpPr>
              <a:xfrm>
                <a:off x="1801623" y="3896557"/>
                <a:ext cx="4635605" cy="2027872"/>
                <a:chOff x="2051542" y="4073235"/>
                <a:chExt cx="4635605" cy="2027872"/>
              </a:xfrm>
            </p:grpSpPr>
            <p:grpSp>
              <p:nvGrpSpPr>
                <p:cNvPr id="10" name="グループ化 9">
                  <a:extLst>
                    <a:ext uri="{FF2B5EF4-FFF2-40B4-BE49-F238E27FC236}">
                      <a16:creationId xmlns:a16="http://schemas.microsoft.com/office/drawing/2014/main" id="{82303D9F-CE50-2F44-A01B-102395B65B5D}"/>
                    </a:ext>
                  </a:extLst>
                </p:cNvPr>
                <p:cNvGrpSpPr/>
                <p:nvPr/>
              </p:nvGrpSpPr>
              <p:grpSpPr>
                <a:xfrm>
                  <a:off x="2051542" y="4073235"/>
                  <a:ext cx="4635605" cy="2027872"/>
                  <a:chOff x="2000742" y="4073235"/>
                  <a:chExt cx="4635605" cy="2027872"/>
                </a:xfrm>
              </p:grpSpPr>
              <p:sp>
                <p:nvSpPr>
                  <p:cNvPr id="12" name="四角形: 角を丸くする 4">
                    <a:extLst>
                      <a:ext uri="{FF2B5EF4-FFF2-40B4-BE49-F238E27FC236}">
                        <a16:creationId xmlns:a16="http://schemas.microsoft.com/office/drawing/2014/main" id="{624C4940-844D-254B-863A-ECD6B3C15996}"/>
                      </a:ext>
                    </a:extLst>
                  </p:cNvPr>
                  <p:cNvSpPr/>
                  <p:nvPr/>
                </p:nvSpPr>
                <p:spPr>
                  <a:xfrm>
                    <a:off x="2000742" y="4073235"/>
                    <a:ext cx="2146989" cy="1569029"/>
                  </a:xfrm>
                  <a:prstGeom prst="roundRect">
                    <a:avLst/>
                  </a:prstGeom>
                  <a:solidFill>
                    <a:schemeClr val="accent5">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a:ln>
                          <a:solidFill>
                            <a:sysClr val="windowText" lastClr="000000"/>
                          </a:solidFill>
                        </a:ln>
                        <a:solidFill>
                          <a:schemeClr val="tx1"/>
                        </a:solidFill>
                        <a:latin typeface="+mn-ea"/>
                      </a:rPr>
                      <a:t>復旧対象</a:t>
                    </a:r>
                    <a:r>
                      <a:rPr kumimoji="1" lang="en-US" altLang="ja-JP" sz="2000" dirty="0">
                        <a:ln>
                          <a:solidFill>
                            <a:sysClr val="windowText" lastClr="000000"/>
                          </a:solidFill>
                        </a:ln>
                        <a:solidFill>
                          <a:schemeClr val="tx1"/>
                        </a:solidFill>
                        <a:latin typeface="+mn-ea"/>
                      </a:rPr>
                      <a:t>VM</a:t>
                    </a:r>
                    <a:endParaRPr kumimoji="1" lang="ja-JP" altLang="en-US" sz="2000" dirty="0">
                      <a:ln>
                        <a:solidFill>
                          <a:sysClr val="windowText" lastClr="000000"/>
                        </a:solidFill>
                      </a:ln>
                      <a:solidFill>
                        <a:schemeClr val="tx1"/>
                      </a:solidFill>
                      <a:latin typeface="+mn-ea"/>
                    </a:endParaRPr>
                  </a:p>
                </p:txBody>
              </p:sp>
              <p:grpSp>
                <p:nvGrpSpPr>
                  <p:cNvPr id="13" name="グループ化 12">
                    <a:extLst>
                      <a:ext uri="{FF2B5EF4-FFF2-40B4-BE49-F238E27FC236}">
                        <a16:creationId xmlns:a16="http://schemas.microsoft.com/office/drawing/2014/main" id="{A44E905B-552B-0B41-BECC-A1A864AFE39B}"/>
                      </a:ext>
                    </a:extLst>
                  </p:cNvPr>
                  <p:cNvGrpSpPr/>
                  <p:nvPr/>
                </p:nvGrpSpPr>
                <p:grpSpPr>
                  <a:xfrm>
                    <a:off x="2000742" y="5277933"/>
                    <a:ext cx="2146988" cy="823174"/>
                    <a:chOff x="1735449" y="5226660"/>
                    <a:chExt cx="2146988" cy="823174"/>
                  </a:xfrm>
                </p:grpSpPr>
                <p:sp>
                  <p:nvSpPr>
                    <p:cNvPr id="17" name="四角形: 角を丸くする 9">
                      <a:extLst>
                        <a:ext uri="{FF2B5EF4-FFF2-40B4-BE49-F238E27FC236}">
                          <a16:creationId xmlns:a16="http://schemas.microsoft.com/office/drawing/2014/main" id="{C83312B1-7584-5842-A2C4-FF601ECC7CDF}"/>
                        </a:ext>
                      </a:extLst>
                    </p:cNvPr>
                    <p:cNvSpPr/>
                    <p:nvPr/>
                  </p:nvSpPr>
                  <p:spPr>
                    <a:xfrm>
                      <a:off x="1735449" y="5665559"/>
                      <a:ext cx="2146988" cy="384275"/>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VM</a:t>
                      </a:r>
                      <a:r>
                        <a:rPr kumimoji="1" lang="ja-JP" altLang="en-US" sz="2000">
                          <a:solidFill>
                            <a:schemeClr val="bg1"/>
                          </a:solidFill>
                          <a:latin typeface="+mn-ea"/>
                        </a:rPr>
                        <a:t>メモリ</a:t>
                      </a:r>
                      <a:endParaRPr kumimoji="1" lang="ja-JP" altLang="en-US" sz="2000" dirty="0">
                        <a:solidFill>
                          <a:schemeClr val="bg1"/>
                        </a:solidFill>
                        <a:latin typeface="+mn-ea"/>
                      </a:endParaRPr>
                    </a:p>
                  </p:txBody>
                </p:sp>
                <p:sp>
                  <p:nvSpPr>
                    <p:cNvPr id="18" name="四角形: 角を丸くする 10">
                      <a:extLst>
                        <a:ext uri="{FF2B5EF4-FFF2-40B4-BE49-F238E27FC236}">
                          <a16:creationId xmlns:a16="http://schemas.microsoft.com/office/drawing/2014/main" id="{14B3FFDC-0DA3-3141-A193-033818902C68}"/>
                        </a:ext>
                      </a:extLst>
                    </p:cNvPr>
                    <p:cNvSpPr/>
                    <p:nvPr/>
                  </p:nvSpPr>
                  <p:spPr>
                    <a:xfrm>
                      <a:off x="2115158" y="5226660"/>
                      <a:ext cx="1387570" cy="263808"/>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ゲスト</a:t>
                      </a:r>
                      <a:r>
                        <a:rPr kumimoji="1" lang="en-US" altLang="ja-JP" sz="2000" dirty="0">
                          <a:latin typeface="+mn-ea"/>
                        </a:rPr>
                        <a:t>OS</a:t>
                      </a:r>
                      <a:endParaRPr kumimoji="1" lang="ja-JP" altLang="en-US" sz="2000" dirty="0">
                        <a:latin typeface="+mn-ea"/>
                      </a:endParaRPr>
                    </a:p>
                  </p:txBody>
                </p:sp>
              </p:grpSp>
              <p:sp>
                <p:nvSpPr>
                  <p:cNvPr id="14" name="四角形: 角を丸くする 10">
                    <a:extLst>
                      <a:ext uri="{FF2B5EF4-FFF2-40B4-BE49-F238E27FC236}">
                        <a16:creationId xmlns:a16="http://schemas.microsoft.com/office/drawing/2014/main" id="{FDA66C6C-5638-7747-81BE-A0640E939451}"/>
                      </a:ext>
                    </a:extLst>
                  </p:cNvPr>
                  <p:cNvSpPr/>
                  <p:nvPr/>
                </p:nvSpPr>
                <p:spPr>
                  <a:xfrm>
                    <a:off x="2380451" y="4542119"/>
                    <a:ext cx="1387570" cy="31109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プロセス</a:t>
                    </a:r>
                    <a:endParaRPr kumimoji="1" lang="ja-JP" altLang="en-US" sz="2000" dirty="0">
                      <a:latin typeface="+mn-ea"/>
                    </a:endParaRPr>
                  </a:p>
                </p:txBody>
              </p:sp>
              <p:sp>
                <p:nvSpPr>
                  <p:cNvPr id="15" name="四角形: 角を丸くする 10">
                    <a:extLst>
                      <a:ext uri="{FF2B5EF4-FFF2-40B4-BE49-F238E27FC236}">
                        <a16:creationId xmlns:a16="http://schemas.microsoft.com/office/drawing/2014/main" id="{3CE81962-C0F4-ED47-ADE1-9DC3BA77856D}"/>
                      </a:ext>
                    </a:extLst>
                  </p:cNvPr>
                  <p:cNvSpPr/>
                  <p:nvPr/>
                </p:nvSpPr>
                <p:spPr>
                  <a:xfrm>
                    <a:off x="4489360" y="5716831"/>
                    <a:ext cx="2146987" cy="384275"/>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メモリファイル</a:t>
                    </a:r>
                    <a:endParaRPr kumimoji="1" lang="ja-JP" altLang="en-US" sz="2000" dirty="0">
                      <a:latin typeface="+mn-ea"/>
                    </a:endParaRPr>
                  </a:p>
                </p:txBody>
              </p:sp>
              <p:cxnSp>
                <p:nvCxnSpPr>
                  <p:cNvPr id="16" name="直線矢印コネクタ 15">
                    <a:extLst>
                      <a:ext uri="{FF2B5EF4-FFF2-40B4-BE49-F238E27FC236}">
                        <a16:creationId xmlns:a16="http://schemas.microsoft.com/office/drawing/2014/main" id="{DDC9DE0D-4CCB-E94D-B825-F69BE7BC5A85}"/>
                      </a:ext>
                    </a:extLst>
                  </p:cNvPr>
                  <p:cNvCxnSpPr>
                    <a:cxnSpLocks/>
                    <a:stCxn id="15" idx="1"/>
                    <a:endCxn id="17" idx="3"/>
                  </p:cNvCxnSpPr>
                  <p:nvPr/>
                </p:nvCxnSpPr>
                <p:spPr>
                  <a:xfrm flipH="1">
                    <a:off x="4147730" y="5908969"/>
                    <a:ext cx="341630" cy="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11" name="上矢印 10">
                  <a:extLst>
                    <a:ext uri="{FF2B5EF4-FFF2-40B4-BE49-F238E27FC236}">
                      <a16:creationId xmlns:a16="http://schemas.microsoft.com/office/drawing/2014/main" id="{35DE40E3-478F-204E-A17B-7FC5B530268B}"/>
                    </a:ext>
                  </a:extLst>
                </p:cNvPr>
                <p:cNvSpPr/>
                <p:nvPr/>
              </p:nvSpPr>
              <p:spPr>
                <a:xfrm>
                  <a:off x="2368033" y="4877450"/>
                  <a:ext cx="1514006" cy="403808"/>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bg1"/>
                      </a:solidFill>
                    </a:rPr>
                    <a:t>制御</a:t>
                  </a:r>
                </a:p>
              </p:txBody>
            </p:sp>
          </p:grpSp>
          <p:sp>
            <p:nvSpPr>
              <p:cNvPr id="9" name="四角形: 角を丸くする 5">
                <a:extLst>
                  <a:ext uri="{FF2B5EF4-FFF2-40B4-BE49-F238E27FC236}">
                    <a16:creationId xmlns:a16="http://schemas.microsoft.com/office/drawing/2014/main" id="{49C24FFB-EFB8-434A-8B50-051A9698FC58}"/>
                  </a:ext>
                </a:extLst>
              </p:cNvPr>
              <p:cNvSpPr/>
              <p:nvPr/>
            </p:nvSpPr>
            <p:spPr>
              <a:xfrm>
                <a:off x="4648105" y="4520986"/>
                <a:ext cx="1431257" cy="67096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grpSp>
        <p:cxnSp>
          <p:nvCxnSpPr>
            <p:cNvPr id="7" name="直線矢印コネクタ 6">
              <a:extLst>
                <a:ext uri="{FF2B5EF4-FFF2-40B4-BE49-F238E27FC236}">
                  <a16:creationId xmlns:a16="http://schemas.microsoft.com/office/drawing/2014/main" id="{F3350093-50A3-E042-9D39-FA4F43A0A69D}"/>
                </a:ext>
              </a:extLst>
            </p:cNvPr>
            <p:cNvCxnSpPr>
              <a:cxnSpLocks/>
              <a:stCxn id="9" idx="2"/>
              <a:endCxn id="15" idx="0"/>
            </p:cNvCxnSpPr>
            <p:nvPr/>
          </p:nvCxnSpPr>
          <p:spPr>
            <a:xfrm>
              <a:off x="5363734" y="5191951"/>
              <a:ext cx="1" cy="348202"/>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8393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2638B3-D04F-7244-A451-2B06C21978BF}"/>
              </a:ext>
            </a:extLst>
          </p:cNvPr>
          <p:cNvSpPr>
            <a:spLocks noGrp="1"/>
          </p:cNvSpPr>
          <p:nvPr>
            <p:ph type="title"/>
          </p:nvPr>
        </p:nvSpPr>
        <p:spPr/>
        <p:txBody>
          <a:bodyPr/>
          <a:lstStyle/>
          <a:p>
            <a:r>
              <a:rPr lang="ja-JP" altLang="en-US"/>
              <a:t>実験</a:t>
            </a:r>
            <a:endParaRPr kumimoji="1" lang="ja-JP" altLang="en-US"/>
          </a:p>
        </p:txBody>
      </p:sp>
      <p:sp>
        <p:nvSpPr>
          <p:cNvPr id="3" name="コンテンツ プレースホルダー 2">
            <a:extLst>
              <a:ext uri="{FF2B5EF4-FFF2-40B4-BE49-F238E27FC236}">
                <a16:creationId xmlns:a16="http://schemas.microsoft.com/office/drawing/2014/main" id="{BBE8AF53-1190-084C-B60E-ACA95D1CACE3}"/>
              </a:ext>
            </a:extLst>
          </p:cNvPr>
          <p:cNvSpPr>
            <a:spLocks noGrp="1"/>
          </p:cNvSpPr>
          <p:nvPr>
            <p:ph idx="1"/>
          </p:nvPr>
        </p:nvSpPr>
        <p:spPr/>
        <p:txBody>
          <a:bodyPr/>
          <a:lstStyle/>
          <a:p>
            <a:r>
              <a:rPr lang="en" altLang="ja-JP" dirty="0" err="1"/>
              <a:t>GPUfas</a:t>
            </a:r>
            <a:r>
              <a:rPr lang="ja-JP" altLang="en-US"/>
              <a:t>の有用性を確かめるための実験を行った</a:t>
            </a:r>
            <a:endParaRPr lang="en-US" altLang="ja-JP" dirty="0"/>
          </a:p>
          <a:p>
            <a:pPr lvl="1"/>
            <a:r>
              <a:rPr lang="en-US" altLang="ja-JP" dirty="0" err="1"/>
              <a:t>GPUfas</a:t>
            </a:r>
            <a:r>
              <a:rPr lang="ja-JP" altLang="en-US"/>
              <a:t>を用いたシステム障害</a:t>
            </a:r>
            <a:r>
              <a:rPr kumimoji="1" lang="ja-JP" altLang="en-US"/>
              <a:t>からの復旧</a:t>
            </a:r>
            <a:endParaRPr lang="en-US" altLang="ja-JP" dirty="0"/>
          </a:p>
          <a:p>
            <a:pPr lvl="1"/>
            <a:r>
              <a:rPr kumimoji="1" lang="en-US" altLang="ja-JP" dirty="0" err="1"/>
              <a:t>GPUfas</a:t>
            </a:r>
            <a:r>
              <a:rPr kumimoji="1" lang="en-US" altLang="ja-JP" dirty="0"/>
              <a:t>-VM</a:t>
            </a:r>
            <a:r>
              <a:rPr kumimoji="1" lang="ja-JP" altLang="en-US"/>
              <a:t>を用いた</a:t>
            </a:r>
            <a:r>
              <a:rPr kumimoji="1" lang="en-US" altLang="ja-JP" dirty="0"/>
              <a:t>VM</a:t>
            </a:r>
            <a:r>
              <a:rPr kumimoji="1" lang="ja-JP" altLang="en-US"/>
              <a:t>内の障害からの復旧</a:t>
            </a:r>
            <a:endParaRPr kumimoji="1" lang="en-US" altLang="ja-JP" dirty="0"/>
          </a:p>
          <a:p>
            <a:r>
              <a:rPr lang="ja-JP" altLang="en-US"/>
              <a:t>比較</a:t>
            </a:r>
            <a:endParaRPr lang="en-US" altLang="ja-JP" dirty="0"/>
          </a:p>
          <a:p>
            <a:pPr lvl="1"/>
            <a:r>
              <a:rPr kumimoji="1" lang="ja-JP" altLang="en-US"/>
              <a:t>復旧対象システム内で</a:t>
            </a:r>
            <a:r>
              <a:rPr kumimoji="1" lang="en-US" altLang="ja-JP" dirty="0" err="1"/>
              <a:t>pkill</a:t>
            </a:r>
            <a:r>
              <a:rPr kumimoji="1" lang="ja-JP" altLang="en-US"/>
              <a:t>コマンド</a:t>
            </a:r>
            <a:br>
              <a:rPr kumimoji="1" lang="en-US" altLang="ja-JP" dirty="0"/>
            </a:br>
            <a:r>
              <a:rPr kumimoji="1" lang="ja-JP" altLang="en-US"/>
              <a:t>を実行</a:t>
            </a:r>
          </a:p>
        </p:txBody>
      </p:sp>
      <p:sp>
        <p:nvSpPr>
          <p:cNvPr id="4" name="スライド番号プレースホルダー 3">
            <a:extLst>
              <a:ext uri="{FF2B5EF4-FFF2-40B4-BE49-F238E27FC236}">
                <a16:creationId xmlns:a16="http://schemas.microsoft.com/office/drawing/2014/main" id="{F6F101E2-DD9F-6941-8BC5-1EE76BE95E70}"/>
              </a:ext>
            </a:extLst>
          </p:cNvPr>
          <p:cNvSpPr>
            <a:spLocks noGrp="1"/>
          </p:cNvSpPr>
          <p:nvPr>
            <p:ph type="sldNum" sz="quarter" idx="12"/>
          </p:nvPr>
        </p:nvSpPr>
        <p:spPr/>
        <p:txBody>
          <a:bodyPr/>
          <a:lstStyle/>
          <a:p>
            <a:fld id="{DB15B789-B4AB-4945-84F3-7B2ECC227000}" type="slidenum">
              <a:rPr kumimoji="1" lang="ja-JP" altLang="en-US" smtClean="0"/>
              <a:t>18</a:t>
            </a:fld>
            <a:endParaRPr kumimoji="1" lang="ja-JP" altLang="en-US"/>
          </a:p>
        </p:txBody>
      </p:sp>
      <p:graphicFrame>
        <p:nvGraphicFramePr>
          <p:cNvPr id="5" name="表 4">
            <a:extLst>
              <a:ext uri="{FF2B5EF4-FFF2-40B4-BE49-F238E27FC236}">
                <a16:creationId xmlns:a16="http://schemas.microsoft.com/office/drawing/2014/main" id="{F044CBBB-FA20-4247-84B0-B1E8E1FE966B}"/>
              </a:ext>
            </a:extLst>
          </p:cNvPr>
          <p:cNvGraphicFramePr>
            <a:graphicFrameLocks noGrp="1"/>
          </p:cNvGraphicFramePr>
          <p:nvPr>
            <p:extLst>
              <p:ext uri="{D42A27DB-BD31-4B8C-83A1-F6EECF244321}">
                <p14:modId xmlns:p14="http://schemas.microsoft.com/office/powerpoint/2010/main" val="3002655843"/>
              </p:ext>
            </p:extLst>
          </p:nvPr>
        </p:nvGraphicFramePr>
        <p:xfrm>
          <a:off x="6691150" y="3181760"/>
          <a:ext cx="4684850" cy="3383280"/>
        </p:xfrm>
        <a:graphic>
          <a:graphicData uri="http://schemas.openxmlformats.org/drawingml/2006/table">
            <a:tbl>
              <a:tblPr>
                <a:tableStyleId>{073A0DAA-6AF3-43AB-8588-CEC1D06C72B9}</a:tableStyleId>
              </a:tblPr>
              <a:tblGrid>
                <a:gridCol w="1658454">
                  <a:extLst>
                    <a:ext uri="{9D8B030D-6E8A-4147-A177-3AD203B41FA5}">
                      <a16:colId xmlns:a16="http://schemas.microsoft.com/office/drawing/2014/main" val="1125766833"/>
                    </a:ext>
                  </a:extLst>
                </a:gridCol>
                <a:gridCol w="3026396">
                  <a:extLst>
                    <a:ext uri="{9D8B030D-6E8A-4147-A177-3AD203B41FA5}">
                      <a16:colId xmlns:a16="http://schemas.microsoft.com/office/drawing/2014/main" val="1764964261"/>
                    </a:ext>
                  </a:extLst>
                </a:gridCol>
              </a:tblGrid>
              <a:tr h="0">
                <a:tc gridSpan="2">
                  <a:txBody>
                    <a:bodyPr/>
                    <a:lstStyle/>
                    <a:p>
                      <a:pPr algn="ctr"/>
                      <a:r>
                        <a:rPr kumimoji="1" lang="ja-JP" altLang="en-US" sz="2000">
                          <a:latin typeface="+mn-ea"/>
                          <a:ea typeface="+mn-ea"/>
                        </a:rPr>
                        <a:t>復旧対象ホスト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 altLang="ja-JP" sz="2000" kern="1200" dirty="0">
                        <a:solidFill>
                          <a:schemeClr val="dk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9512431"/>
                  </a:ext>
                </a:extLst>
              </a:tr>
              <a:tr h="0">
                <a:tc>
                  <a:txBody>
                    <a:bodyPr/>
                    <a:lstStyle/>
                    <a:p>
                      <a:pPr algn="ctr"/>
                      <a:r>
                        <a:rPr kumimoji="1" lang="en-US" altLang="ja-JP" sz="2000" dirty="0">
                          <a:latin typeface="+mn-ea"/>
                          <a:ea typeface="+mn-ea"/>
                        </a:rPr>
                        <a:t>OS</a:t>
                      </a:r>
                      <a:endParaRPr kumimoji="1" lang="ja-JP" altLang="en-US" sz="20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2000" kern="1200" dirty="0">
                          <a:solidFill>
                            <a:schemeClr val="dk1"/>
                          </a:solidFill>
                          <a:effectLst/>
                          <a:latin typeface="+mn-ea"/>
                          <a:ea typeface="+mn-ea"/>
                          <a:cs typeface="+mn-cs"/>
                        </a:rPr>
                        <a:t>Linux 4.18.0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5173889"/>
                  </a:ext>
                </a:extLst>
              </a:tr>
              <a:tr h="0">
                <a:tc>
                  <a:txBody>
                    <a:bodyPr/>
                    <a:lstStyle/>
                    <a:p>
                      <a:pPr algn="ctr"/>
                      <a:r>
                        <a:rPr kumimoji="1" lang="en-US" altLang="ja-JP" sz="2000" dirty="0">
                          <a:latin typeface="+mn-ea"/>
                          <a:ea typeface="+mn-ea"/>
                        </a:rPr>
                        <a:t>GPU</a:t>
                      </a:r>
                      <a:endParaRPr kumimoji="1" lang="ja-JP" altLang="en-US" sz="20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2000" kern="1200" dirty="0">
                          <a:solidFill>
                            <a:schemeClr val="dk1"/>
                          </a:solidFill>
                          <a:effectLst/>
                          <a:latin typeface="+mn-ea"/>
                          <a:ea typeface="+mn-ea"/>
                          <a:cs typeface="+mn-cs"/>
                        </a:rPr>
                        <a:t>NVIDIA GeForce GTX 960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6185124"/>
                  </a:ext>
                </a:extLst>
              </a:tr>
              <a:tr h="0">
                <a:tc>
                  <a:txBody>
                    <a:bodyPr/>
                    <a:lstStyle/>
                    <a:p>
                      <a:pPr algn="ctr"/>
                      <a:r>
                        <a:rPr kumimoji="1" lang="en-US" altLang="ja-JP" sz="2000" dirty="0">
                          <a:latin typeface="+mn-ea"/>
                          <a:ea typeface="+mn-ea"/>
                        </a:rPr>
                        <a:t>CPU</a:t>
                      </a:r>
                      <a:endParaRPr kumimoji="1" lang="ja-JP" altLang="en-US" sz="20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i="0" kern="1200" dirty="0">
                          <a:solidFill>
                            <a:schemeClr val="tx1"/>
                          </a:solidFill>
                          <a:effectLst/>
                          <a:latin typeface="+mn-ea"/>
                          <a:ea typeface="+mn-ea"/>
                          <a:cs typeface="+mn-cs"/>
                        </a:rPr>
                        <a:t>Intel Core i7-8700</a:t>
                      </a:r>
                      <a:endParaRPr kumimoji="1" lang="ja-JP" altLang="en-US"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1206352"/>
                  </a:ext>
                </a:extLst>
              </a:tr>
              <a:tr h="0">
                <a:tc>
                  <a:txBody>
                    <a:bodyPr/>
                    <a:lstStyle/>
                    <a:p>
                      <a:pPr algn="ctr"/>
                      <a:r>
                        <a:rPr kumimoji="1" lang="ja-JP" altLang="en-US" sz="2000">
                          <a:latin typeface="+mn-ea"/>
                          <a:ea typeface="+mn-ea"/>
                        </a:rPr>
                        <a:t>メモリ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mn-ea"/>
                          <a:ea typeface="+mn-ea"/>
                        </a:rPr>
                        <a:t>DDR4-2667</a:t>
                      </a:r>
                      <a:r>
                        <a:rPr kumimoji="1" lang="ja-JP" altLang="en-US" sz="2000" dirty="0">
                          <a:solidFill>
                            <a:schemeClr val="tx1"/>
                          </a:solidFill>
                          <a:latin typeface="+mn-ea"/>
                          <a:ea typeface="+mn-ea"/>
                        </a:rPr>
                        <a:t> </a:t>
                      </a:r>
                      <a:r>
                        <a:rPr kumimoji="1" lang="en-US" altLang="ja-JP" sz="2000" dirty="0">
                          <a:solidFill>
                            <a:schemeClr val="tx1"/>
                          </a:solidFill>
                          <a:latin typeface="+mn-ea"/>
                          <a:ea typeface="+mn-ea"/>
                        </a:rPr>
                        <a:t>16GB</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3882619"/>
                  </a:ext>
                </a:extLst>
              </a:tr>
              <a:tr h="0">
                <a:tc>
                  <a:txBody>
                    <a:bodyPr/>
                    <a:lstStyle/>
                    <a:p>
                      <a:pPr algn="ctr"/>
                      <a:r>
                        <a:rPr kumimoji="1" lang="ja-JP" altLang="en-US" sz="2000">
                          <a:latin typeface="+mn-ea"/>
                          <a:ea typeface="+mn-ea"/>
                        </a:rPr>
                        <a:t>スワップ領域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2000" kern="1200" dirty="0">
                          <a:solidFill>
                            <a:schemeClr val="dk1"/>
                          </a:solidFill>
                          <a:effectLst/>
                          <a:latin typeface="+mn-ea"/>
                          <a:ea typeface="+mn-ea"/>
                          <a:cs typeface="+mn-cs"/>
                        </a:rPr>
                        <a:t>5GB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356390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n-ea"/>
                          <a:ea typeface="+mn-ea"/>
                        </a:rPr>
                        <a:t>ソフトウェア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 altLang="ja-JP" sz="2000" kern="1200" dirty="0">
                          <a:solidFill>
                            <a:schemeClr val="dk1"/>
                          </a:solidFill>
                          <a:effectLst/>
                          <a:latin typeface="+mn-ea"/>
                          <a:ea typeface="+mn-ea"/>
                          <a:cs typeface="+mn-cs"/>
                        </a:rPr>
                        <a:t>CUDA 10.0.130</a:t>
                      </a:r>
                      <a:br>
                        <a:rPr kumimoji="1" lang="en-US" altLang="ja-JP" sz="2000" kern="1200" dirty="0">
                          <a:solidFill>
                            <a:schemeClr val="dk1"/>
                          </a:solidFill>
                          <a:effectLst/>
                          <a:latin typeface="+mn-ea"/>
                          <a:ea typeface="+mn-ea"/>
                          <a:cs typeface="+mn-cs"/>
                        </a:rPr>
                      </a:br>
                      <a:r>
                        <a:rPr kumimoji="1" lang="en" altLang="ja-JP" sz="2000" kern="1200" dirty="0">
                          <a:solidFill>
                            <a:schemeClr val="dk1"/>
                          </a:solidFill>
                          <a:effectLst/>
                          <a:latin typeface="+mn-ea"/>
                          <a:ea typeface="+mn-ea"/>
                          <a:cs typeface="+mn-cs"/>
                        </a:rPr>
                        <a:t>LLVM 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2000" kern="1200" dirty="0">
                          <a:solidFill>
                            <a:schemeClr val="dk1"/>
                          </a:solidFill>
                          <a:effectLst/>
                          <a:latin typeface="+mn-ea"/>
                          <a:ea typeface="+mn-ea"/>
                          <a:cs typeface="+mn-cs"/>
                        </a:rPr>
                        <a:t>QEMU-KVM 2.11.2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0499381"/>
                  </a:ext>
                </a:extLst>
              </a:tr>
            </a:tbl>
          </a:graphicData>
        </a:graphic>
      </p:graphicFrame>
      <p:graphicFrame>
        <p:nvGraphicFramePr>
          <p:cNvPr id="7" name="表 6">
            <a:extLst>
              <a:ext uri="{FF2B5EF4-FFF2-40B4-BE49-F238E27FC236}">
                <a16:creationId xmlns:a16="http://schemas.microsoft.com/office/drawing/2014/main" id="{A975C918-F9D9-8941-B043-9C1FB8EED3EA}"/>
              </a:ext>
            </a:extLst>
          </p:cNvPr>
          <p:cNvGraphicFramePr>
            <a:graphicFrameLocks noGrp="1"/>
          </p:cNvGraphicFramePr>
          <p:nvPr>
            <p:extLst>
              <p:ext uri="{D42A27DB-BD31-4B8C-83A1-F6EECF244321}">
                <p14:modId xmlns:p14="http://schemas.microsoft.com/office/powerpoint/2010/main" val="2866480287"/>
              </p:ext>
            </p:extLst>
          </p:nvPr>
        </p:nvGraphicFramePr>
        <p:xfrm>
          <a:off x="1499675" y="4393601"/>
          <a:ext cx="4001176" cy="1584960"/>
        </p:xfrm>
        <a:graphic>
          <a:graphicData uri="http://schemas.openxmlformats.org/drawingml/2006/table">
            <a:tbl>
              <a:tblPr>
                <a:tableStyleId>{073A0DAA-6AF3-43AB-8588-CEC1D06C72B9}</a:tableStyleId>
              </a:tblPr>
              <a:tblGrid>
                <a:gridCol w="1725567">
                  <a:extLst>
                    <a:ext uri="{9D8B030D-6E8A-4147-A177-3AD203B41FA5}">
                      <a16:colId xmlns:a16="http://schemas.microsoft.com/office/drawing/2014/main" val="1125766833"/>
                    </a:ext>
                  </a:extLst>
                </a:gridCol>
                <a:gridCol w="2275609">
                  <a:extLst>
                    <a:ext uri="{9D8B030D-6E8A-4147-A177-3AD203B41FA5}">
                      <a16:colId xmlns:a16="http://schemas.microsoft.com/office/drawing/2014/main" val="1764964261"/>
                    </a:ext>
                  </a:extLst>
                </a:gridCol>
              </a:tblGrid>
              <a:tr h="0">
                <a:tc gridSpan="2">
                  <a:txBody>
                    <a:bodyPr/>
                    <a:lstStyle/>
                    <a:p>
                      <a:pPr algn="ctr"/>
                      <a:r>
                        <a:rPr kumimoji="1" lang="ja-JP" altLang="en-US" sz="2000">
                          <a:latin typeface="+mn-ea"/>
                          <a:ea typeface="+mn-ea"/>
                        </a:rPr>
                        <a:t>復旧対象</a:t>
                      </a:r>
                      <a:r>
                        <a:rPr kumimoji="1" lang="en-US" altLang="ja-JP" sz="2000" dirty="0">
                          <a:latin typeface="+mn-ea"/>
                          <a:ea typeface="+mn-ea"/>
                        </a:rPr>
                        <a:t>VM</a:t>
                      </a:r>
                      <a:endParaRPr kumimoji="1" lang="ja-JP" altLang="en-US" sz="20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 altLang="ja-JP" sz="1800" kern="1200" dirty="0">
                        <a:solidFill>
                          <a:schemeClr val="dk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3057966"/>
                  </a:ext>
                </a:extLst>
              </a:tr>
              <a:tr h="0">
                <a:tc>
                  <a:txBody>
                    <a:bodyPr/>
                    <a:lstStyle/>
                    <a:p>
                      <a:pPr algn="ctr"/>
                      <a:r>
                        <a:rPr kumimoji="1" lang="ja-JP" altLang="en-US" sz="2000">
                          <a:latin typeface="+mn-ea"/>
                          <a:ea typeface="+mn-ea"/>
                        </a:rPr>
                        <a:t>ゲスト</a:t>
                      </a:r>
                      <a:r>
                        <a:rPr kumimoji="1" lang="en-US" altLang="ja-JP" sz="2000" dirty="0">
                          <a:latin typeface="+mn-ea"/>
                          <a:ea typeface="+mn-ea"/>
                        </a:rPr>
                        <a:t>OS</a:t>
                      </a:r>
                      <a:endParaRPr kumimoji="1" lang="ja-JP" altLang="en-US" sz="20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2000" kern="1200" dirty="0">
                          <a:solidFill>
                            <a:schemeClr val="dk1"/>
                          </a:solidFill>
                          <a:effectLst/>
                          <a:latin typeface="+mn-ea"/>
                          <a:ea typeface="+mn-ea"/>
                          <a:cs typeface="+mn-cs"/>
                        </a:rPr>
                        <a:t>Linux 4.15.0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51738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kern="1200">
                          <a:solidFill>
                            <a:schemeClr val="dk1"/>
                          </a:solidFill>
                          <a:effectLst/>
                          <a:latin typeface="+mn-ea"/>
                          <a:ea typeface="+mn-ea"/>
                          <a:cs typeface="+mn-cs"/>
                        </a:rPr>
                        <a:t>割当</a:t>
                      </a:r>
                      <a:r>
                        <a:rPr kumimoji="1" lang="en" altLang="ja-JP" sz="2000" kern="1200" dirty="0">
                          <a:solidFill>
                            <a:schemeClr val="dk1"/>
                          </a:solidFill>
                          <a:effectLst/>
                          <a:latin typeface="+mn-ea"/>
                          <a:ea typeface="+mn-ea"/>
                          <a:cs typeface="+mn-cs"/>
                        </a:rPr>
                        <a:t>CPU</a:t>
                      </a:r>
                      <a:r>
                        <a:rPr kumimoji="1" lang="ja-JP" altLang="en-US" sz="2000" kern="1200">
                          <a:solidFill>
                            <a:schemeClr val="dk1"/>
                          </a:solidFill>
                          <a:effectLst/>
                          <a:latin typeface="+mn-ea"/>
                          <a:ea typeface="+mn-ea"/>
                          <a:cs typeface="+mn-cs"/>
                        </a:rPr>
                        <a:t>数</a:t>
                      </a:r>
                      <a:endParaRPr kumimoji="1" lang="ja-JP" altLang="en-US" sz="20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2000" kern="1200" dirty="0">
                          <a:solidFill>
                            <a:schemeClr val="dk1"/>
                          </a:solidFill>
                          <a:effectLst/>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4395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n-ea"/>
                          <a:ea typeface="+mn-ea"/>
                        </a:rPr>
                        <a:t>割当メモリ量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2000" kern="1200" dirty="0">
                          <a:solidFill>
                            <a:schemeClr val="dk1"/>
                          </a:solidFill>
                          <a:effectLst/>
                          <a:latin typeface="+mn-ea"/>
                          <a:ea typeface="+mn-ea"/>
                          <a:cs typeface="+mn-cs"/>
                        </a:rPr>
                        <a:t>2GB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779858"/>
                  </a:ext>
                </a:extLst>
              </a:tr>
            </a:tbl>
          </a:graphicData>
        </a:graphic>
      </p:graphicFrame>
    </p:spTree>
    <p:extLst>
      <p:ext uri="{BB962C8B-B14F-4D97-AF65-F5344CB8AC3E}">
        <p14:creationId xmlns:p14="http://schemas.microsoft.com/office/powerpoint/2010/main" val="296440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C75DD-4C26-3F49-84D7-7C8775EE2EE7}"/>
              </a:ext>
            </a:extLst>
          </p:cNvPr>
          <p:cNvSpPr>
            <a:spLocks noGrp="1"/>
          </p:cNvSpPr>
          <p:nvPr>
            <p:ph type="title"/>
          </p:nvPr>
        </p:nvSpPr>
        <p:spPr/>
        <p:txBody>
          <a:bodyPr/>
          <a:lstStyle/>
          <a:p>
            <a:r>
              <a:rPr lang="ja-JP" altLang="en-US"/>
              <a:t>メモリ不足からの復旧</a:t>
            </a:r>
            <a:endParaRPr kumimoji="1" lang="ja-JP" altLang="en-US"/>
          </a:p>
        </p:txBody>
      </p:sp>
      <p:sp>
        <p:nvSpPr>
          <p:cNvPr id="3" name="コンテンツ プレースホルダー 2">
            <a:extLst>
              <a:ext uri="{FF2B5EF4-FFF2-40B4-BE49-F238E27FC236}">
                <a16:creationId xmlns:a16="http://schemas.microsoft.com/office/drawing/2014/main" id="{3D3CF4B7-326D-C047-B304-30E2A957FBC7}"/>
              </a:ext>
            </a:extLst>
          </p:cNvPr>
          <p:cNvSpPr>
            <a:spLocks noGrp="1"/>
          </p:cNvSpPr>
          <p:nvPr>
            <p:ph idx="1"/>
          </p:nvPr>
        </p:nvSpPr>
        <p:spPr/>
        <p:txBody>
          <a:bodyPr/>
          <a:lstStyle/>
          <a:p>
            <a:r>
              <a:rPr kumimoji="1" lang="en-US" altLang="ja-JP" dirty="0"/>
              <a:t>16GB</a:t>
            </a:r>
            <a:r>
              <a:rPr kumimoji="1" lang="ja-JP" altLang="en-US"/>
              <a:t>のメモリを使用するプロセスを</a:t>
            </a:r>
            <a:r>
              <a:rPr kumimoji="1" lang="en-US" altLang="ja-JP" dirty="0"/>
              <a:t>1</a:t>
            </a:r>
            <a:r>
              <a:rPr kumimoji="1" lang="ja-JP" altLang="en-US"/>
              <a:t>つ実行</a:t>
            </a:r>
            <a:endParaRPr kumimoji="1" lang="en-US" altLang="ja-JP" dirty="0"/>
          </a:p>
          <a:p>
            <a:pPr lvl="1"/>
            <a:r>
              <a:rPr kumimoji="1" lang="ja-JP" altLang="en-US"/>
              <a:t>スラッシングが発生して</a:t>
            </a:r>
            <a:r>
              <a:rPr kumimoji="1" lang="en-US" altLang="ja-JP" dirty="0"/>
              <a:t>SSH</a:t>
            </a:r>
            <a:r>
              <a:rPr kumimoji="1" lang="ja-JP" altLang="en-US"/>
              <a:t>を用いたリモートログインに</a:t>
            </a:r>
            <a:r>
              <a:rPr lang="ja-JP" altLang="en-US"/>
              <a:t>約</a:t>
            </a:r>
            <a:r>
              <a:rPr lang="en-US" altLang="ja-JP" dirty="0"/>
              <a:t>25</a:t>
            </a:r>
            <a:r>
              <a:rPr lang="ja-JP" altLang="en-US"/>
              <a:t>倍の時間がかかった</a:t>
            </a:r>
            <a:endParaRPr lang="en-US" altLang="ja-JP" dirty="0"/>
          </a:p>
          <a:p>
            <a:r>
              <a:rPr kumimoji="1" lang="en-US" altLang="ja-JP" dirty="0" err="1"/>
              <a:t>GPUfas</a:t>
            </a:r>
            <a:r>
              <a:rPr kumimoji="1" lang="ja-JP" altLang="en-US"/>
              <a:t>を用いて</a:t>
            </a:r>
            <a:r>
              <a:rPr kumimoji="1" lang="en-US" altLang="ja-JP" dirty="0"/>
              <a:t>KILL</a:t>
            </a:r>
            <a:r>
              <a:rPr kumimoji="1" lang="ja-JP" altLang="en-US"/>
              <a:t>シグナルを</a:t>
            </a:r>
            <a:r>
              <a:rPr lang="ja-JP" altLang="en-US"/>
              <a:t>疑似</a:t>
            </a:r>
            <a:r>
              <a:rPr kumimoji="1" lang="ja-JP" altLang="en-US"/>
              <a:t>送信</a:t>
            </a:r>
            <a:endParaRPr kumimoji="1" lang="en-US" altLang="ja-JP" dirty="0"/>
          </a:p>
          <a:p>
            <a:pPr lvl="1"/>
            <a:r>
              <a:rPr lang="en-US" altLang="ja-JP" dirty="0" err="1"/>
              <a:t>pkill</a:t>
            </a:r>
            <a:r>
              <a:rPr lang="ja-JP" altLang="en-US"/>
              <a:t>コマンドを実行するより</a:t>
            </a:r>
            <a:r>
              <a:rPr lang="en-US" altLang="ja-JP" dirty="0"/>
              <a:t>5</a:t>
            </a:r>
            <a:r>
              <a:rPr lang="ja-JP" altLang="en-US"/>
              <a:t>倍高速に復旧</a:t>
            </a:r>
            <a:endParaRPr lang="en-US" altLang="ja-JP" dirty="0"/>
          </a:p>
          <a:p>
            <a:pPr lvl="2"/>
            <a:r>
              <a:rPr lang="ja-JP" altLang="en-US"/>
              <a:t>コマンド実行時に大量のページングが</a:t>
            </a:r>
            <a:br>
              <a:rPr lang="en-US" altLang="ja-JP" dirty="0"/>
            </a:br>
            <a:r>
              <a:rPr lang="ja-JP" altLang="en-US"/>
              <a:t>発生したため</a:t>
            </a:r>
            <a:endParaRPr lang="en-US" altLang="ja-JP" dirty="0"/>
          </a:p>
          <a:p>
            <a:pPr lvl="1"/>
            <a:r>
              <a:rPr lang="ja-JP" altLang="en-US"/>
              <a:t>復旧後は正常にリモートログインできる</a:t>
            </a:r>
            <a:br>
              <a:rPr lang="en-US" altLang="ja-JP" dirty="0"/>
            </a:br>
            <a:r>
              <a:rPr lang="ja-JP" altLang="en-US"/>
              <a:t>ようになった</a:t>
            </a: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D0083FB7-5A9A-7A42-887C-61E57B09864A}"/>
              </a:ext>
            </a:extLst>
          </p:cNvPr>
          <p:cNvSpPr>
            <a:spLocks noGrp="1"/>
          </p:cNvSpPr>
          <p:nvPr>
            <p:ph type="sldNum" sz="quarter" idx="12"/>
          </p:nvPr>
        </p:nvSpPr>
        <p:spPr/>
        <p:txBody>
          <a:bodyPr/>
          <a:lstStyle/>
          <a:p>
            <a:fld id="{DB15B789-B4AB-4945-84F3-7B2ECC227000}" type="slidenum">
              <a:rPr kumimoji="1" lang="ja-JP" altLang="en-US" smtClean="0"/>
              <a:t>19</a:t>
            </a:fld>
            <a:endParaRPr kumimoji="1" lang="ja-JP" altLang="en-US"/>
          </a:p>
        </p:txBody>
      </p:sp>
      <p:graphicFrame>
        <p:nvGraphicFramePr>
          <p:cNvPr id="17" name="グラフ 16">
            <a:extLst>
              <a:ext uri="{FF2B5EF4-FFF2-40B4-BE49-F238E27FC236}">
                <a16:creationId xmlns:a16="http://schemas.microsoft.com/office/drawing/2014/main" id="{C1D44011-0110-ED49-87D4-A322956AC3C8}"/>
              </a:ext>
            </a:extLst>
          </p:cNvPr>
          <p:cNvGraphicFramePr>
            <a:graphicFrameLocks/>
          </p:cNvGraphicFramePr>
          <p:nvPr>
            <p:extLst>
              <p:ext uri="{D42A27DB-BD31-4B8C-83A1-F6EECF244321}">
                <p14:modId xmlns:p14="http://schemas.microsoft.com/office/powerpoint/2010/main" val="1601209745"/>
              </p:ext>
            </p:extLst>
          </p:nvPr>
        </p:nvGraphicFramePr>
        <p:xfrm>
          <a:off x="7299704" y="3099661"/>
          <a:ext cx="3316882" cy="3157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31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BC8C8C-5DC2-E144-B77C-C7D5D219733D}"/>
              </a:ext>
            </a:extLst>
          </p:cNvPr>
          <p:cNvSpPr>
            <a:spLocks noGrp="1"/>
          </p:cNvSpPr>
          <p:nvPr>
            <p:ph type="title"/>
          </p:nvPr>
        </p:nvSpPr>
        <p:spPr/>
        <p:txBody>
          <a:bodyPr/>
          <a:lstStyle/>
          <a:p>
            <a:r>
              <a:rPr lang="ja-JP" altLang="en-US"/>
              <a:t>システム障害</a:t>
            </a:r>
            <a:endParaRPr kumimoji="1" lang="ja-JP" altLang="en-US"/>
          </a:p>
        </p:txBody>
      </p:sp>
      <p:sp>
        <p:nvSpPr>
          <p:cNvPr id="3" name="コンテンツ プレースホルダー 2">
            <a:extLst>
              <a:ext uri="{FF2B5EF4-FFF2-40B4-BE49-F238E27FC236}">
                <a16:creationId xmlns:a16="http://schemas.microsoft.com/office/drawing/2014/main" id="{FC615922-5AF0-094C-8F1E-02A1B637B48C}"/>
              </a:ext>
            </a:extLst>
          </p:cNvPr>
          <p:cNvSpPr>
            <a:spLocks noGrp="1"/>
          </p:cNvSpPr>
          <p:nvPr>
            <p:ph idx="1"/>
          </p:nvPr>
        </p:nvSpPr>
        <p:spPr/>
        <p:txBody>
          <a:bodyPr/>
          <a:lstStyle/>
          <a:p>
            <a:r>
              <a:rPr kumimoji="1" lang="ja-JP" altLang="en-US"/>
              <a:t>近年の大規模かつ複雑なシステムにおいて障害を回避するのは難しい</a:t>
            </a:r>
            <a:endParaRPr kumimoji="1" lang="en-US" altLang="ja-JP" dirty="0"/>
          </a:p>
          <a:p>
            <a:pPr lvl="1"/>
            <a:r>
              <a:rPr lang="en-US" altLang="ja-JP" dirty="0"/>
              <a:t>Amazon</a:t>
            </a:r>
            <a:r>
              <a:rPr lang="ja-JP" altLang="en-US"/>
              <a:t> </a:t>
            </a:r>
            <a:r>
              <a:rPr lang="en-US" altLang="ja-JP" dirty="0"/>
              <a:t>Prime</a:t>
            </a:r>
            <a:r>
              <a:rPr lang="ja-JP" altLang="en-US"/>
              <a:t> </a:t>
            </a:r>
            <a:r>
              <a:rPr lang="en-US" altLang="ja-JP" dirty="0"/>
              <a:t>Day</a:t>
            </a:r>
            <a:r>
              <a:rPr lang="ja-JP" altLang="en-US"/>
              <a:t>の障害で</a:t>
            </a:r>
            <a:r>
              <a:rPr lang="en-US" altLang="ja-JP" dirty="0"/>
              <a:t>7200</a:t>
            </a:r>
            <a:r>
              <a:rPr lang="ja-JP" altLang="en-US"/>
              <a:t>万ドルの損失</a:t>
            </a:r>
            <a:r>
              <a:rPr lang="en-US" altLang="ja-JP" dirty="0"/>
              <a:t>(2018)</a:t>
            </a:r>
          </a:p>
          <a:p>
            <a:r>
              <a:rPr kumimoji="1" lang="ja-JP" altLang="en-US"/>
              <a:t>障害の主な原因</a:t>
            </a:r>
            <a:endParaRPr kumimoji="1" lang="en-US" altLang="ja-JP" dirty="0"/>
          </a:p>
          <a:p>
            <a:pPr lvl="1"/>
            <a:r>
              <a:rPr lang="ja-JP" altLang="en-US"/>
              <a:t>ソフトウェアの不具合</a:t>
            </a:r>
            <a:endParaRPr lang="en-US" altLang="ja-JP" dirty="0"/>
          </a:p>
          <a:p>
            <a:pPr lvl="1"/>
            <a:r>
              <a:rPr kumimoji="1" lang="ja-JP" altLang="en-US"/>
              <a:t>システムのリソース不足</a:t>
            </a:r>
            <a:endParaRPr kumimoji="1" lang="en-US" altLang="ja-JP" dirty="0"/>
          </a:p>
          <a:p>
            <a:pPr lvl="1"/>
            <a:r>
              <a:rPr lang="ja-JP" altLang="en-US"/>
              <a:t>設定・操作ミス</a:t>
            </a:r>
            <a:endParaRPr kumimoji="1" lang="ja-JP" altLang="en-US"/>
          </a:p>
        </p:txBody>
      </p:sp>
      <p:sp>
        <p:nvSpPr>
          <p:cNvPr id="4" name="スライド番号プレースホルダー 3">
            <a:extLst>
              <a:ext uri="{FF2B5EF4-FFF2-40B4-BE49-F238E27FC236}">
                <a16:creationId xmlns:a16="http://schemas.microsoft.com/office/drawing/2014/main" id="{C2CA1E57-EA78-B14E-95AB-96096322F8B0}"/>
              </a:ext>
            </a:extLst>
          </p:cNvPr>
          <p:cNvSpPr>
            <a:spLocks noGrp="1"/>
          </p:cNvSpPr>
          <p:nvPr>
            <p:ph type="sldNum" sz="quarter" idx="12"/>
          </p:nvPr>
        </p:nvSpPr>
        <p:spPr/>
        <p:txBody>
          <a:bodyPr/>
          <a:lstStyle/>
          <a:p>
            <a:fld id="{DB15B789-B4AB-4945-84F3-7B2ECC227000}" type="slidenum">
              <a:rPr kumimoji="1" lang="ja-JP" altLang="en-US" smtClean="0"/>
              <a:t>2</a:t>
            </a:fld>
            <a:endParaRPr kumimoji="1" lang="ja-JP" altLang="en-US"/>
          </a:p>
        </p:txBody>
      </p:sp>
      <p:grpSp>
        <p:nvGrpSpPr>
          <p:cNvPr id="7" name="グループ化 6">
            <a:extLst>
              <a:ext uri="{FF2B5EF4-FFF2-40B4-BE49-F238E27FC236}">
                <a16:creationId xmlns:a16="http://schemas.microsoft.com/office/drawing/2014/main" id="{F326C839-8D2D-0E41-AA60-52B14C4131CA}"/>
              </a:ext>
            </a:extLst>
          </p:cNvPr>
          <p:cNvGrpSpPr/>
          <p:nvPr/>
        </p:nvGrpSpPr>
        <p:grpSpPr>
          <a:xfrm>
            <a:off x="2462622" y="4595305"/>
            <a:ext cx="7266755" cy="2262695"/>
            <a:chOff x="533068" y="4302346"/>
            <a:chExt cx="7266755" cy="2262695"/>
          </a:xfrm>
        </p:grpSpPr>
        <p:pic>
          <p:nvPicPr>
            <p:cNvPr id="5" name="図 50">
              <a:extLst>
                <a:ext uri="{FF2B5EF4-FFF2-40B4-BE49-F238E27FC236}">
                  <a16:creationId xmlns:a16="http://schemas.microsoft.com/office/drawing/2014/main" id="{662BF2F2-0326-E540-A132-7B23199E6E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9676" y="5199230"/>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図 5">
              <a:extLst>
                <a:ext uri="{FF2B5EF4-FFF2-40B4-BE49-F238E27FC236}">
                  <a16:creationId xmlns:a16="http://schemas.microsoft.com/office/drawing/2014/main" id="{E35BA9C3-CAE7-0546-96B4-9609984D6E99}"/>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saturation sat="0"/>
                      </a14:imgEffect>
                    </a14:imgLayer>
                  </a14:imgProps>
                </a:ext>
              </a:extLst>
            </a:blip>
            <a:srcRect t="53128" r="60000"/>
            <a:stretch/>
          </p:blipFill>
          <p:spPr>
            <a:xfrm>
              <a:off x="5175281" y="4613002"/>
              <a:ext cx="1545924" cy="1018986"/>
            </a:xfrm>
            <a:prstGeom prst="wedgeRoundRectCallout">
              <a:avLst>
                <a:gd name="adj1" fmla="val 40830"/>
                <a:gd name="adj2" fmla="val 73406"/>
                <a:gd name="adj3" fmla="val 16667"/>
              </a:avLst>
            </a:prstGeom>
            <a:ln w="76200">
              <a:solidFill>
                <a:schemeClr val="tx1">
                  <a:lumMod val="50000"/>
                  <a:lumOff val="50000"/>
                </a:schemeClr>
              </a:solidFill>
            </a:ln>
          </p:spPr>
        </p:pic>
        <p:pic>
          <p:nvPicPr>
            <p:cNvPr id="8" name="図 7">
              <a:extLst>
                <a:ext uri="{FF2B5EF4-FFF2-40B4-BE49-F238E27FC236}">
                  <a16:creationId xmlns:a16="http://schemas.microsoft.com/office/drawing/2014/main" id="{84CD0516-2CC8-8A44-97F4-FD668CB730DF}"/>
                </a:ext>
              </a:extLst>
            </p:cNvPr>
            <p:cNvPicPr>
              <a:picLocks noChangeAspect="1"/>
            </p:cNvPicPr>
            <p:nvPr/>
          </p:nvPicPr>
          <p:blipFill>
            <a:blip r:embed="rId6"/>
            <a:stretch>
              <a:fillRect/>
            </a:stretch>
          </p:blipFill>
          <p:spPr>
            <a:xfrm>
              <a:off x="2703950" y="4486168"/>
              <a:ext cx="2170754" cy="1356722"/>
            </a:xfrm>
            <a:prstGeom prst="rect">
              <a:avLst/>
            </a:prstGeom>
          </p:spPr>
        </p:pic>
        <p:pic>
          <p:nvPicPr>
            <p:cNvPr id="9" name="図 8">
              <a:extLst>
                <a:ext uri="{FF2B5EF4-FFF2-40B4-BE49-F238E27FC236}">
                  <a16:creationId xmlns:a16="http://schemas.microsoft.com/office/drawing/2014/main" id="{0956501B-D2DD-DC4C-A4E0-3D2EDBAB0C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082" y="4668013"/>
              <a:ext cx="1373234" cy="1174877"/>
            </a:xfrm>
            <a:prstGeom prst="rect">
              <a:avLst/>
            </a:prstGeom>
          </p:spPr>
        </p:pic>
        <p:pic>
          <p:nvPicPr>
            <p:cNvPr id="13" name="図 12">
              <a:extLst>
                <a:ext uri="{FF2B5EF4-FFF2-40B4-BE49-F238E27FC236}">
                  <a16:creationId xmlns:a16="http://schemas.microsoft.com/office/drawing/2014/main" id="{BE554F2F-782F-0946-A02B-5E9234658E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068" y="4302346"/>
              <a:ext cx="702027" cy="915688"/>
            </a:xfrm>
            <a:prstGeom prst="rect">
              <a:avLst/>
            </a:prstGeom>
          </p:spPr>
        </p:pic>
        <p:sp>
          <p:nvSpPr>
            <p:cNvPr id="14" name="TextBox 12">
              <a:extLst>
                <a:ext uri="{FF2B5EF4-FFF2-40B4-BE49-F238E27FC236}">
                  <a16:creationId xmlns:a16="http://schemas.microsoft.com/office/drawing/2014/main" id="{7414B11E-AC15-764E-AEE4-1B95CA59AD27}"/>
                </a:ext>
              </a:extLst>
            </p:cNvPr>
            <p:cNvSpPr txBox="1"/>
            <p:nvPr/>
          </p:nvSpPr>
          <p:spPr>
            <a:xfrm>
              <a:off x="3129000" y="5721146"/>
              <a:ext cx="1415772" cy="400110"/>
            </a:xfrm>
            <a:prstGeom prst="rect">
              <a:avLst/>
            </a:prstGeom>
            <a:noFill/>
          </p:spPr>
          <p:txBody>
            <a:bodyPr wrap="none" rtlCol="0">
              <a:spAutoFit/>
            </a:bodyPr>
            <a:lstStyle/>
            <a:p>
              <a:pPr algn="ctr"/>
              <a:r>
                <a:rPr lang="ja-JP" altLang="en-US" sz="2000" b="1" dirty="0"/>
                <a:t>メインメモリ</a:t>
              </a:r>
            </a:p>
          </p:txBody>
        </p:sp>
        <p:sp>
          <p:nvSpPr>
            <p:cNvPr id="15" name="TextBox 9">
              <a:extLst>
                <a:ext uri="{FF2B5EF4-FFF2-40B4-BE49-F238E27FC236}">
                  <a16:creationId xmlns:a16="http://schemas.microsoft.com/office/drawing/2014/main" id="{EB6DCFA5-0BF5-0D42-BA26-4989E0E468A6}"/>
                </a:ext>
              </a:extLst>
            </p:cNvPr>
            <p:cNvSpPr txBox="1"/>
            <p:nvPr/>
          </p:nvSpPr>
          <p:spPr>
            <a:xfrm>
              <a:off x="1195144" y="5778474"/>
              <a:ext cx="751111" cy="400110"/>
            </a:xfrm>
            <a:prstGeom prst="rect">
              <a:avLst/>
            </a:prstGeom>
            <a:noFill/>
          </p:spPr>
          <p:txBody>
            <a:bodyPr wrap="square" rtlCol="0">
              <a:spAutoFit/>
            </a:bodyPr>
            <a:lstStyle/>
            <a:p>
              <a:pPr algn="ctr"/>
              <a:r>
                <a:rPr lang="en-US" altLang="ja-JP" sz="2000" b="1" dirty="0">
                  <a:latin typeface="+mn-ea"/>
                </a:rPr>
                <a:t>CPU</a:t>
              </a:r>
              <a:endParaRPr lang="ja-JP" altLang="en-US" sz="2000" b="1" dirty="0">
                <a:latin typeface="+mn-ea"/>
              </a:endParaRPr>
            </a:p>
          </p:txBody>
        </p:sp>
        <p:sp>
          <p:nvSpPr>
            <p:cNvPr id="16" name="乗算記号 15">
              <a:extLst>
                <a:ext uri="{FF2B5EF4-FFF2-40B4-BE49-F238E27FC236}">
                  <a16:creationId xmlns:a16="http://schemas.microsoft.com/office/drawing/2014/main" id="{21956AA0-F805-0646-A8E7-8A66124237DF}"/>
                </a:ext>
              </a:extLst>
            </p:cNvPr>
            <p:cNvSpPr/>
            <p:nvPr/>
          </p:nvSpPr>
          <p:spPr>
            <a:xfrm>
              <a:off x="2795319" y="4388459"/>
              <a:ext cx="1803911" cy="1621541"/>
            </a:xfrm>
            <a:prstGeom prst="mathMultiply">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17" name="TextBox 12">
              <a:extLst>
                <a:ext uri="{FF2B5EF4-FFF2-40B4-BE49-F238E27FC236}">
                  <a16:creationId xmlns:a16="http://schemas.microsoft.com/office/drawing/2014/main" id="{7217D31E-2191-3141-B6CC-5FC7B5000ABD}"/>
                </a:ext>
              </a:extLst>
            </p:cNvPr>
            <p:cNvSpPr txBox="1"/>
            <p:nvPr/>
          </p:nvSpPr>
          <p:spPr>
            <a:xfrm>
              <a:off x="5191346" y="5721146"/>
              <a:ext cx="1141659" cy="400110"/>
            </a:xfrm>
            <a:prstGeom prst="rect">
              <a:avLst/>
            </a:prstGeom>
            <a:noFill/>
          </p:spPr>
          <p:txBody>
            <a:bodyPr wrap="none" rtlCol="0">
              <a:spAutoFit/>
            </a:bodyPr>
            <a:lstStyle/>
            <a:p>
              <a:pPr algn="ctr"/>
              <a:r>
                <a:rPr lang="ja-JP" altLang="en-US" sz="2000" b="1"/>
                <a:t>カーネル</a:t>
              </a:r>
              <a:endParaRPr lang="ja-JP" altLang="en-US" sz="2000" b="1" dirty="0"/>
            </a:p>
          </p:txBody>
        </p:sp>
      </p:grpSp>
    </p:spTree>
    <p:extLst>
      <p:ext uri="{BB962C8B-B14F-4D97-AF65-F5344CB8AC3E}">
        <p14:creationId xmlns:p14="http://schemas.microsoft.com/office/powerpoint/2010/main" val="173843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C2302-0987-DE46-B332-29C4D388FE01}"/>
              </a:ext>
            </a:extLst>
          </p:cNvPr>
          <p:cNvSpPr>
            <a:spLocks noGrp="1"/>
          </p:cNvSpPr>
          <p:nvPr>
            <p:ph type="title"/>
          </p:nvPr>
        </p:nvSpPr>
        <p:spPr/>
        <p:txBody>
          <a:bodyPr/>
          <a:lstStyle/>
          <a:p>
            <a:r>
              <a:rPr lang="en" altLang="ja-JP" dirty="0">
                <a:latin typeface="+mj-ea"/>
              </a:rPr>
              <a:t>CPU</a:t>
            </a:r>
            <a:r>
              <a:rPr lang="ja-JP" altLang="en-US">
                <a:latin typeface="+mj-ea"/>
              </a:rPr>
              <a:t>過負荷からの復旧</a:t>
            </a:r>
            <a:endParaRPr kumimoji="1" lang="ja-JP" altLang="en-US">
              <a:latin typeface="+mj-ea"/>
            </a:endParaRPr>
          </a:p>
        </p:txBody>
      </p:sp>
      <p:sp>
        <p:nvSpPr>
          <p:cNvPr id="3" name="コンテンツ プレースホルダー 2">
            <a:extLst>
              <a:ext uri="{FF2B5EF4-FFF2-40B4-BE49-F238E27FC236}">
                <a16:creationId xmlns:a16="http://schemas.microsoft.com/office/drawing/2014/main" id="{6AF67761-B428-6447-9CD8-01383493DFE5}"/>
              </a:ext>
            </a:extLst>
          </p:cNvPr>
          <p:cNvSpPr>
            <a:spLocks noGrp="1"/>
          </p:cNvSpPr>
          <p:nvPr>
            <p:ph idx="1"/>
          </p:nvPr>
        </p:nvSpPr>
        <p:spPr/>
        <p:txBody>
          <a:bodyPr/>
          <a:lstStyle/>
          <a:p>
            <a:r>
              <a:rPr lang="en" altLang="ja-JP" dirty="0"/>
              <a:t>yes</a:t>
            </a:r>
            <a:r>
              <a:rPr lang="ja-JP" altLang="en-US"/>
              <a:t>コマンドを</a:t>
            </a:r>
            <a:r>
              <a:rPr lang="en" altLang="ja-JP" dirty="0"/>
              <a:t>CPU</a:t>
            </a:r>
            <a:r>
              <a:rPr lang="ja-JP" altLang="en-US"/>
              <a:t>コアの数だけ実行</a:t>
            </a:r>
            <a:endParaRPr kumimoji="1" lang="en-US" altLang="ja-JP" dirty="0"/>
          </a:p>
          <a:p>
            <a:pPr lvl="1"/>
            <a:r>
              <a:rPr kumimoji="1" lang="en-US" altLang="ja-JP" dirty="0"/>
              <a:t>CPU</a:t>
            </a:r>
            <a:r>
              <a:rPr kumimoji="1" lang="ja-JP" altLang="en-US"/>
              <a:t>過負荷によって</a:t>
            </a:r>
            <a:r>
              <a:rPr lang="en" altLang="ja-JP" dirty="0" err="1"/>
              <a:t>Unixbench</a:t>
            </a:r>
            <a:r>
              <a:rPr lang="ja-JP" altLang="en-US"/>
              <a:t>の</a:t>
            </a:r>
            <a:r>
              <a:rPr lang="en" altLang="ja-JP" dirty="0" err="1"/>
              <a:t>fstime</a:t>
            </a:r>
            <a:r>
              <a:rPr lang="ja-JP" altLang="en-US"/>
              <a:t>テストにおいて約</a:t>
            </a:r>
            <a:r>
              <a:rPr lang="en-US" altLang="ja-JP" dirty="0"/>
              <a:t>40</a:t>
            </a:r>
            <a:r>
              <a:rPr lang="ja-JP" altLang="en-US"/>
              <a:t>％処理性能が低下</a:t>
            </a:r>
            <a:endParaRPr lang="en-US" altLang="ja-JP" sz="2400" dirty="0"/>
          </a:p>
          <a:p>
            <a:r>
              <a:rPr lang="en-US" altLang="ja-JP" dirty="0" err="1"/>
              <a:t>GPUfas</a:t>
            </a:r>
            <a:r>
              <a:rPr lang="ja-JP" altLang="en-US"/>
              <a:t>を用いて</a:t>
            </a:r>
            <a:r>
              <a:rPr lang="en-US" altLang="ja-JP" dirty="0"/>
              <a:t>STOP</a:t>
            </a:r>
            <a:r>
              <a:rPr lang="ja-JP" altLang="en-US"/>
              <a:t>シグナルを疑似送信</a:t>
            </a:r>
            <a:endParaRPr lang="en-US" altLang="ja-JP" sz="2600" dirty="0"/>
          </a:p>
          <a:p>
            <a:pPr lvl="1"/>
            <a:r>
              <a:rPr lang="en-US" altLang="ja-JP" dirty="0" err="1"/>
              <a:t>pkill</a:t>
            </a:r>
            <a:r>
              <a:rPr lang="ja-JP" altLang="en-US"/>
              <a:t>コマンドより復旧に</a:t>
            </a:r>
            <a:r>
              <a:rPr lang="en-US" altLang="ja-JP" dirty="0"/>
              <a:t>14ms</a:t>
            </a:r>
            <a:r>
              <a:rPr lang="ja-JP" altLang="en-US"/>
              <a:t>長くかかった</a:t>
            </a:r>
            <a:endParaRPr lang="en-US" altLang="ja-JP" dirty="0"/>
          </a:p>
          <a:p>
            <a:pPr lvl="2"/>
            <a:r>
              <a:rPr lang="ja-JP" altLang="en-US"/>
              <a:t>対象プロセスの探索に時間がかかった</a:t>
            </a:r>
            <a:br>
              <a:rPr lang="en-US" altLang="ja-JP" dirty="0"/>
            </a:br>
            <a:r>
              <a:rPr lang="ja-JP" altLang="en-US"/>
              <a:t>可能性</a:t>
            </a:r>
            <a:endParaRPr lang="en-US" altLang="ja-JP" dirty="0"/>
          </a:p>
          <a:p>
            <a:pPr lvl="1"/>
            <a:r>
              <a:rPr kumimoji="1" lang="en-US" altLang="ja-JP" dirty="0"/>
              <a:t>CPU</a:t>
            </a:r>
            <a:r>
              <a:rPr kumimoji="1" lang="ja-JP" altLang="en-US"/>
              <a:t>過負荷は</a:t>
            </a:r>
            <a:r>
              <a:rPr kumimoji="1" lang="en-US" altLang="ja-JP" dirty="0" err="1"/>
              <a:t>pkill</a:t>
            </a:r>
            <a:r>
              <a:rPr kumimoji="1" lang="ja-JP" altLang="en-US"/>
              <a:t>コマンドの実行への影響</a:t>
            </a:r>
            <a:br>
              <a:rPr lang="en-US" altLang="ja-JP" dirty="0"/>
            </a:br>
            <a:r>
              <a:rPr kumimoji="1" lang="ja-JP" altLang="en-US"/>
              <a:t>が小さかった</a:t>
            </a:r>
            <a:endParaRPr kumimoji="1" lang="en-US" altLang="ja-JP" dirty="0"/>
          </a:p>
        </p:txBody>
      </p:sp>
      <p:sp>
        <p:nvSpPr>
          <p:cNvPr id="4" name="スライド番号プレースホルダー 3">
            <a:extLst>
              <a:ext uri="{FF2B5EF4-FFF2-40B4-BE49-F238E27FC236}">
                <a16:creationId xmlns:a16="http://schemas.microsoft.com/office/drawing/2014/main" id="{6F0681BC-6A75-9446-ACC9-0FF3DA54312A}"/>
              </a:ext>
            </a:extLst>
          </p:cNvPr>
          <p:cNvSpPr>
            <a:spLocks noGrp="1"/>
          </p:cNvSpPr>
          <p:nvPr>
            <p:ph type="sldNum" sz="quarter" idx="12"/>
          </p:nvPr>
        </p:nvSpPr>
        <p:spPr/>
        <p:txBody>
          <a:bodyPr/>
          <a:lstStyle/>
          <a:p>
            <a:fld id="{DB15B789-B4AB-4945-84F3-7B2ECC227000}" type="slidenum">
              <a:rPr kumimoji="1" lang="ja-JP" altLang="en-US" smtClean="0"/>
              <a:t>20</a:t>
            </a:fld>
            <a:endParaRPr kumimoji="1" lang="ja-JP" altLang="en-US"/>
          </a:p>
        </p:txBody>
      </p:sp>
      <p:graphicFrame>
        <p:nvGraphicFramePr>
          <p:cNvPr id="5" name="グラフ 4">
            <a:extLst>
              <a:ext uri="{FF2B5EF4-FFF2-40B4-BE49-F238E27FC236}">
                <a16:creationId xmlns:a16="http://schemas.microsoft.com/office/drawing/2014/main" id="{6A628703-A647-E744-A0E4-0FEDEFBFA608}"/>
              </a:ext>
            </a:extLst>
          </p:cNvPr>
          <p:cNvGraphicFramePr>
            <a:graphicFrameLocks noChangeAspect="1"/>
          </p:cNvGraphicFramePr>
          <p:nvPr>
            <p:extLst>
              <p:ext uri="{D42A27DB-BD31-4B8C-83A1-F6EECF244321}">
                <p14:modId xmlns:p14="http://schemas.microsoft.com/office/powerpoint/2010/main" val="1094987077"/>
              </p:ext>
            </p:extLst>
          </p:nvPr>
        </p:nvGraphicFramePr>
        <p:xfrm>
          <a:off x="7645544" y="3053166"/>
          <a:ext cx="2929467" cy="320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48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784540-34C2-A34A-B4A4-0C0099A160EB}"/>
              </a:ext>
            </a:extLst>
          </p:cNvPr>
          <p:cNvSpPr>
            <a:spLocks noGrp="1"/>
          </p:cNvSpPr>
          <p:nvPr>
            <p:ph type="title"/>
          </p:nvPr>
        </p:nvSpPr>
        <p:spPr/>
        <p:txBody>
          <a:bodyPr>
            <a:normAutofit/>
          </a:bodyPr>
          <a:lstStyle/>
          <a:p>
            <a:r>
              <a:rPr lang="ja-JP" altLang="en-US"/>
              <a:t>大量のプロセスのシグナル疑似送信</a:t>
            </a:r>
            <a:endParaRPr kumimoji="1" lang="ja-JP" altLang="en-US"/>
          </a:p>
        </p:txBody>
      </p:sp>
      <p:sp>
        <p:nvSpPr>
          <p:cNvPr id="3" name="コンテンツ プレースホルダー 2">
            <a:extLst>
              <a:ext uri="{FF2B5EF4-FFF2-40B4-BE49-F238E27FC236}">
                <a16:creationId xmlns:a16="http://schemas.microsoft.com/office/drawing/2014/main" id="{B118F6DB-837D-E742-828F-E1354BF3DF5A}"/>
              </a:ext>
            </a:extLst>
          </p:cNvPr>
          <p:cNvSpPr>
            <a:spLocks noGrp="1"/>
          </p:cNvSpPr>
          <p:nvPr>
            <p:ph idx="1"/>
          </p:nvPr>
        </p:nvSpPr>
        <p:spPr/>
        <p:txBody>
          <a:bodyPr/>
          <a:lstStyle/>
          <a:p>
            <a:r>
              <a:rPr lang="en-US" altLang="ja-JP" dirty="0" err="1"/>
              <a:t>GPUfas</a:t>
            </a:r>
            <a:r>
              <a:rPr lang="ja-JP" altLang="en-US"/>
              <a:t>を用いて大量のプロセスに</a:t>
            </a:r>
            <a:r>
              <a:rPr lang="en-US" altLang="ja-JP" dirty="0"/>
              <a:t>KILL</a:t>
            </a:r>
            <a:r>
              <a:rPr lang="ja-JP" altLang="en-US"/>
              <a:t>シグナルを疑似送信</a:t>
            </a:r>
            <a:endParaRPr lang="en-US" altLang="ja-JP" dirty="0"/>
          </a:p>
          <a:p>
            <a:pPr lvl="1"/>
            <a:r>
              <a:rPr lang="ja-JP" altLang="en-US"/>
              <a:t>プロセスの実行間隔：</a:t>
            </a:r>
            <a:r>
              <a:rPr lang="en-US" altLang="ja-JP" dirty="0"/>
              <a:t>10ms</a:t>
            </a:r>
            <a:r>
              <a:rPr lang="ja-JP" altLang="en-US"/>
              <a:t>または</a:t>
            </a:r>
            <a:r>
              <a:rPr lang="en-US" altLang="ja-JP" dirty="0"/>
              <a:t>1</a:t>
            </a:r>
            <a:r>
              <a:rPr lang="ja-JP" altLang="en-US"/>
              <a:t>秒ごと</a:t>
            </a:r>
            <a:endParaRPr lang="en-US" altLang="ja-JP" dirty="0"/>
          </a:p>
          <a:p>
            <a:pPr lvl="1"/>
            <a:r>
              <a:rPr lang="ja-JP" altLang="en-US"/>
              <a:t>実行間隔が短い場合は</a:t>
            </a:r>
            <a:r>
              <a:rPr lang="en-US" altLang="ja-JP" dirty="0" err="1"/>
              <a:t>pkill</a:t>
            </a:r>
            <a:r>
              <a:rPr lang="ja-JP" altLang="en-US"/>
              <a:t>コマンドより高速</a:t>
            </a:r>
            <a:endParaRPr lang="en-US" altLang="ja-JP" dirty="0"/>
          </a:p>
          <a:p>
            <a:pPr lvl="1"/>
            <a:r>
              <a:rPr lang="ja-JP" altLang="en-US"/>
              <a:t>長い場合は</a:t>
            </a:r>
            <a:r>
              <a:rPr lang="en-US" altLang="ja-JP" dirty="0" err="1"/>
              <a:t>GPUfas</a:t>
            </a:r>
            <a:r>
              <a:rPr lang="ja-JP" altLang="en-US"/>
              <a:t>のほうが大幅に遅い</a:t>
            </a:r>
            <a:endParaRPr lang="en-US" altLang="ja-JP" dirty="0"/>
          </a:p>
          <a:p>
            <a:pPr lvl="2"/>
            <a:r>
              <a:rPr lang="ja-JP" altLang="en-US"/>
              <a:t>現在の実装ではスケジュールされるまでシグナルが配送されないため</a:t>
            </a:r>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D6CD3D2C-3340-BA48-80A4-2FC7904D5BC5}"/>
              </a:ext>
            </a:extLst>
          </p:cNvPr>
          <p:cNvSpPr>
            <a:spLocks noGrp="1"/>
          </p:cNvSpPr>
          <p:nvPr>
            <p:ph type="sldNum" sz="quarter" idx="12"/>
          </p:nvPr>
        </p:nvSpPr>
        <p:spPr/>
        <p:txBody>
          <a:bodyPr/>
          <a:lstStyle/>
          <a:p>
            <a:fld id="{DB15B789-B4AB-4945-84F3-7B2ECC227000}" type="slidenum">
              <a:rPr kumimoji="1" lang="ja-JP" altLang="en-US" smtClean="0"/>
              <a:t>21</a:t>
            </a:fld>
            <a:endParaRPr kumimoji="1" lang="ja-JP" altLang="en-US"/>
          </a:p>
        </p:txBody>
      </p:sp>
      <p:graphicFrame>
        <p:nvGraphicFramePr>
          <p:cNvPr id="6" name="グラフ 5">
            <a:extLst>
              <a:ext uri="{FF2B5EF4-FFF2-40B4-BE49-F238E27FC236}">
                <a16:creationId xmlns:a16="http://schemas.microsoft.com/office/drawing/2014/main" id="{28020A88-BACA-8E4E-923E-138F62D14831}"/>
              </a:ext>
            </a:extLst>
          </p:cNvPr>
          <p:cNvGraphicFramePr>
            <a:graphicFrameLocks/>
          </p:cNvGraphicFramePr>
          <p:nvPr>
            <p:extLst>
              <p:ext uri="{D42A27DB-BD31-4B8C-83A1-F6EECF244321}">
                <p14:modId xmlns:p14="http://schemas.microsoft.com/office/powerpoint/2010/main" val="2379566820"/>
              </p:ext>
            </p:extLst>
          </p:nvPr>
        </p:nvGraphicFramePr>
        <p:xfrm>
          <a:off x="816000" y="3850631"/>
          <a:ext cx="10373776" cy="29298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A3743AC4-3BEC-E14E-8684-F0D5BEF3E5E8}"/>
              </a:ext>
            </a:extLst>
          </p:cNvPr>
          <p:cNvGraphicFramePr>
            <a:graphicFrameLocks/>
          </p:cNvGraphicFramePr>
          <p:nvPr>
            <p:extLst>
              <p:ext uri="{D42A27DB-BD31-4B8C-83A1-F6EECF244321}">
                <p14:modId xmlns:p14="http://schemas.microsoft.com/office/powerpoint/2010/main" val="654275944"/>
              </p:ext>
            </p:extLst>
          </p:nvPr>
        </p:nvGraphicFramePr>
        <p:xfrm>
          <a:off x="6497821" y="3887152"/>
          <a:ext cx="4429125" cy="2929878"/>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0A46A4D4-88AE-4248-83D8-0FB22403C5CE}"/>
              </a:ext>
            </a:extLst>
          </p:cNvPr>
          <p:cNvSpPr txBox="1"/>
          <p:nvPr/>
        </p:nvSpPr>
        <p:spPr>
          <a:xfrm>
            <a:off x="2318036" y="4066986"/>
            <a:ext cx="1765508" cy="369332"/>
          </a:xfrm>
          <a:prstGeom prst="rect">
            <a:avLst/>
          </a:prstGeom>
          <a:solidFill>
            <a:schemeClr val="bg1"/>
          </a:solidFill>
          <a:ln w="38100">
            <a:solidFill>
              <a:schemeClr val="tx1"/>
            </a:solidFill>
          </a:ln>
        </p:spPr>
        <p:txBody>
          <a:bodyPr wrap="square" rtlCol="0" anchor="ctr">
            <a:spAutoFit/>
          </a:bodyPr>
          <a:lstStyle/>
          <a:p>
            <a:pPr algn="ctr"/>
            <a:r>
              <a:rPr lang="en" altLang="ja-JP" dirty="0">
                <a:latin typeface="+mn-ea"/>
              </a:rPr>
              <a:t>10ms</a:t>
            </a:r>
            <a:r>
              <a:rPr lang="ja-JP" altLang="en-US">
                <a:latin typeface="+mn-ea"/>
              </a:rPr>
              <a:t>ごとに実行</a:t>
            </a:r>
          </a:p>
        </p:txBody>
      </p:sp>
      <p:sp>
        <p:nvSpPr>
          <p:cNvPr id="8" name="テキスト ボックス 7">
            <a:extLst>
              <a:ext uri="{FF2B5EF4-FFF2-40B4-BE49-F238E27FC236}">
                <a16:creationId xmlns:a16="http://schemas.microsoft.com/office/drawing/2014/main" id="{20AC96EF-066A-C143-8B46-EC2A79B1F36B}"/>
              </a:ext>
            </a:extLst>
          </p:cNvPr>
          <p:cNvSpPr txBox="1"/>
          <p:nvPr/>
        </p:nvSpPr>
        <p:spPr>
          <a:xfrm>
            <a:off x="8820849" y="4797309"/>
            <a:ext cx="1765509" cy="369332"/>
          </a:xfrm>
          <a:prstGeom prst="rect">
            <a:avLst/>
          </a:prstGeom>
          <a:solidFill>
            <a:schemeClr val="bg1"/>
          </a:solidFill>
          <a:ln w="38100">
            <a:solidFill>
              <a:schemeClr val="tx1"/>
            </a:solidFill>
          </a:ln>
        </p:spPr>
        <p:txBody>
          <a:bodyPr wrap="square" rtlCol="0" anchor="ctr">
            <a:spAutoFit/>
          </a:bodyPr>
          <a:lstStyle/>
          <a:p>
            <a:pPr algn="ctr"/>
            <a:r>
              <a:rPr lang="en-US" altLang="ja-JP" dirty="0">
                <a:latin typeface="+mn-ea"/>
              </a:rPr>
              <a:t>1</a:t>
            </a:r>
            <a:r>
              <a:rPr lang="ja-JP" altLang="en-US">
                <a:latin typeface="+mn-ea"/>
              </a:rPr>
              <a:t>秒ごとに実行</a:t>
            </a:r>
          </a:p>
        </p:txBody>
      </p:sp>
    </p:spTree>
    <p:extLst>
      <p:ext uri="{BB962C8B-B14F-4D97-AF65-F5344CB8AC3E}">
        <p14:creationId xmlns:p14="http://schemas.microsoft.com/office/powerpoint/2010/main" val="3866426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62A0B6-97D3-7F44-8C67-E0DCC8069879}"/>
              </a:ext>
            </a:extLst>
          </p:cNvPr>
          <p:cNvSpPr>
            <a:spLocks noGrp="1"/>
          </p:cNvSpPr>
          <p:nvPr>
            <p:ph type="title"/>
          </p:nvPr>
        </p:nvSpPr>
        <p:spPr/>
        <p:txBody>
          <a:bodyPr/>
          <a:lstStyle/>
          <a:p>
            <a:r>
              <a:rPr lang="ja-JP" altLang="en-US"/>
              <a:t>大量のスレッドをもつプロセスへの</a:t>
            </a:r>
            <a:br>
              <a:rPr lang="en-US" altLang="ja-JP" dirty="0"/>
            </a:br>
            <a:r>
              <a:rPr lang="ja-JP" altLang="en-US"/>
              <a:t>シグナル疑似送信</a:t>
            </a:r>
            <a:endParaRPr kumimoji="1" lang="ja-JP" altLang="en-US"/>
          </a:p>
        </p:txBody>
      </p:sp>
      <p:sp>
        <p:nvSpPr>
          <p:cNvPr id="3" name="コンテンツ プレースホルダー 2">
            <a:extLst>
              <a:ext uri="{FF2B5EF4-FFF2-40B4-BE49-F238E27FC236}">
                <a16:creationId xmlns:a16="http://schemas.microsoft.com/office/drawing/2014/main" id="{F85186E3-E22D-3D45-85A4-4163F57A571C}"/>
              </a:ext>
            </a:extLst>
          </p:cNvPr>
          <p:cNvSpPr>
            <a:spLocks noGrp="1"/>
          </p:cNvSpPr>
          <p:nvPr>
            <p:ph idx="1"/>
          </p:nvPr>
        </p:nvSpPr>
        <p:spPr/>
        <p:txBody>
          <a:bodyPr/>
          <a:lstStyle/>
          <a:p>
            <a:r>
              <a:rPr lang="en-US" altLang="ja-JP" dirty="0" err="1"/>
              <a:t>GPUfas</a:t>
            </a:r>
            <a:r>
              <a:rPr lang="ja-JP" altLang="en-US"/>
              <a:t>を用いて大量のスレッドを持つプロセスに</a:t>
            </a:r>
            <a:r>
              <a:rPr lang="en-US" altLang="ja-JP" dirty="0"/>
              <a:t>STOP/KILL</a:t>
            </a:r>
            <a:r>
              <a:rPr lang="ja-JP" altLang="en-US"/>
              <a:t>シグナルを疑似送信</a:t>
            </a:r>
            <a:endParaRPr lang="en-US" altLang="ja-JP" dirty="0"/>
          </a:p>
          <a:p>
            <a:pPr lvl="1"/>
            <a:r>
              <a:rPr lang="ja-JP" altLang="en-US"/>
              <a:t>スレッドの実行間隔：</a:t>
            </a:r>
            <a:r>
              <a:rPr lang="en-US" altLang="ja-JP" dirty="0"/>
              <a:t>10ms</a:t>
            </a:r>
            <a:r>
              <a:rPr lang="ja-JP" altLang="en-US"/>
              <a:t>ごと</a:t>
            </a:r>
            <a:endParaRPr lang="en-US" altLang="ja-JP" dirty="0"/>
          </a:p>
          <a:p>
            <a:pPr lvl="1"/>
            <a:r>
              <a:rPr lang="en-US" altLang="ja-JP" dirty="0"/>
              <a:t>STOP</a:t>
            </a:r>
            <a:r>
              <a:rPr lang="ja-JP" altLang="en-US"/>
              <a:t>シグナルは</a:t>
            </a:r>
            <a:r>
              <a:rPr lang="en-US" altLang="ja-JP" dirty="0" err="1"/>
              <a:t>pkill</a:t>
            </a:r>
            <a:r>
              <a:rPr lang="ja-JP" altLang="en-US"/>
              <a:t>コマンドより高速</a:t>
            </a:r>
            <a:endParaRPr lang="en-US" altLang="ja-JP" dirty="0"/>
          </a:p>
          <a:p>
            <a:pPr lvl="1"/>
            <a:r>
              <a:rPr lang="en-US" altLang="ja-JP" dirty="0"/>
              <a:t>KILL</a:t>
            </a:r>
            <a:r>
              <a:rPr lang="ja-JP" altLang="en-US"/>
              <a:t>シグナルは</a:t>
            </a:r>
            <a:r>
              <a:rPr lang="en-US" altLang="ja-JP" dirty="0" err="1"/>
              <a:t>pkill</a:t>
            </a:r>
            <a:r>
              <a:rPr lang="ja-JP" altLang="en-US"/>
              <a:t>コマンドより時間がかかった</a:t>
            </a:r>
            <a:endParaRPr lang="en-US" altLang="ja-JP" dirty="0"/>
          </a:p>
          <a:p>
            <a:pPr lvl="2"/>
            <a:endParaRPr lang="en-US" altLang="ja-JP" dirty="0"/>
          </a:p>
        </p:txBody>
      </p:sp>
      <p:sp>
        <p:nvSpPr>
          <p:cNvPr id="4" name="スライド番号プレースホルダー 3">
            <a:extLst>
              <a:ext uri="{FF2B5EF4-FFF2-40B4-BE49-F238E27FC236}">
                <a16:creationId xmlns:a16="http://schemas.microsoft.com/office/drawing/2014/main" id="{8FEC1C39-477B-AC44-973F-B1B073E8161C}"/>
              </a:ext>
            </a:extLst>
          </p:cNvPr>
          <p:cNvSpPr>
            <a:spLocks noGrp="1"/>
          </p:cNvSpPr>
          <p:nvPr>
            <p:ph type="sldNum" sz="quarter" idx="12"/>
          </p:nvPr>
        </p:nvSpPr>
        <p:spPr/>
        <p:txBody>
          <a:bodyPr/>
          <a:lstStyle/>
          <a:p>
            <a:fld id="{DB15B789-B4AB-4945-84F3-7B2ECC227000}" type="slidenum">
              <a:rPr kumimoji="1" lang="ja-JP" altLang="en-US" smtClean="0"/>
              <a:t>22</a:t>
            </a:fld>
            <a:endParaRPr kumimoji="1" lang="ja-JP" altLang="en-US"/>
          </a:p>
        </p:txBody>
      </p:sp>
      <p:graphicFrame>
        <p:nvGraphicFramePr>
          <p:cNvPr id="5" name="グラフ 4">
            <a:extLst>
              <a:ext uri="{FF2B5EF4-FFF2-40B4-BE49-F238E27FC236}">
                <a16:creationId xmlns:a16="http://schemas.microsoft.com/office/drawing/2014/main" id="{C3EAE481-9D25-8D47-A31A-F397F810D452}"/>
              </a:ext>
            </a:extLst>
          </p:cNvPr>
          <p:cNvGraphicFramePr>
            <a:graphicFrameLocks/>
          </p:cNvGraphicFramePr>
          <p:nvPr>
            <p:extLst>
              <p:ext uri="{D42A27DB-BD31-4B8C-83A1-F6EECF244321}">
                <p14:modId xmlns:p14="http://schemas.microsoft.com/office/powerpoint/2010/main" val="2420808145"/>
              </p:ext>
            </p:extLst>
          </p:nvPr>
        </p:nvGraphicFramePr>
        <p:xfrm>
          <a:off x="1303351" y="3897735"/>
          <a:ext cx="10328514" cy="2931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A9C80CF2-C51D-4947-A327-25D7F6725987}"/>
              </a:ext>
            </a:extLst>
          </p:cNvPr>
          <p:cNvGraphicFramePr>
            <a:graphicFrameLocks/>
          </p:cNvGraphicFramePr>
          <p:nvPr>
            <p:extLst>
              <p:ext uri="{D42A27DB-BD31-4B8C-83A1-F6EECF244321}">
                <p14:modId xmlns:p14="http://schemas.microsoft.com/office/powerpoint/2010/main" val="4178865776"/>
              </p:ext>
            </p:extLst>
          </p:nvPr>
        </p:nvGraphicFramePr>
        <p:xfrm>
          <a:off x="1303351" y="3824795"/>
          <a:ext cx="5047573" cy="2931459"/>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1C8DBAAC-F4FE-1143-A416-46AFC7611615}"/>
              </a:ext>
            </a:extLst>
          </p:cNvPr>
          <p:cNvSpPr txBox="1"/>
          <p:nvPr/>
        </p:nvSpPr>
        <p:spPr>
          <a:xfrm>
            <a:off x="7452218" y="4351115"/>
            <a:ext cx="1043782" cy="369332"/>
          </a:xfrm>
          <a:prstGeom prst="rect">
            <a:avLst/>
          </a:prstGeom>
          <a:solidFill>
            <a:schemeClr val="bg1"/>
          </a:solidFill>
          <a:ln w="38100">
            <a:solidFill>
              <a:schemeClr val="tx1"/>
            </a:solidFill>
          </a:ln>
        </p:spPr>
        <p:txBody>
          <a:bodyPr wrap="square" rtlCol="0" anchor="ctr">
            <a:spAutoFit/>
          </a:bodyPr>
          <a:lstStyle/>
          <a:p>
            <a:pPr algn="ctr"/>
            <a:r>
              <a:rPr lang="en" altLang="ja-JP" dirty="0">
                <a:latin typeface="+mn-ea"/>
              </a:rPr>
              <a:t>SIGKILL</a:t>
            </a:r>
            <a:endParaRPr lang="ja-JP" altLang="en-US">
              <a:latin typeface="+mn-ea"/>
            </a:endParaRPr>
          </a:p>
        </p:txBody>
      </p:sp>
      <p:sp>
        <p:nvSpPr>
          <p:cNvPr id="8" name="テキスト ボックス 7">
            <a:extLst>
              <a:ext uri="{FF2B5EF4-FFF2-40B4-BE49-F238E27FC236}">
                <a16:creationId xmlns:a16="http://schemas.microsoft.com/office/drawing/2014/main" id="{CE6791E5-9E3A-9048-9600-7076A1A648C0}"/>
              </a:ext>
            </a:extLst>
          </p:cNvPr>
          <p:cNvSpPr txBox="1"/>
          <p:nvPr/>
        </p:nvSpPr>
        <p:spPr>
          <a:xfrm>
            <a:off x="2534567" y="4351115"/>
            <a:ext cx="1165108" cy="369332"/>
          </a:xfrm>
          <a:prstGeom prst="rect">
            <a:avLst/>
          </a:prstGeom>
          <a:solidFill>
            <a:schemeClr val="bg1"/>
          </a:solidFill>
          <a:ln w="38100">
            <a:solidFill>
              <a:schemeClr val="tx1"/>
            </a:solidFill>
          </a:ln>
        </p:spPr>
        <p:txBody>
          <a:bodyPr wrap="square" rtlCol="0" anchor="ctr">
            <a:spAutoFit/>
          </a:bodyPr>
          <a:lstStyle/>
          <a:p>
            <a:pPr algn="ctr"/>
            <a:r>
              <a:rPr lang="en-US" altLang="ja-JP" dirty="0">
                <a:latin typeface="+mn-ea"/>
              </a:rPr>
              <a:t>SIGSTOP</a:t>
            </a:r>
          </a:p>
        </p:txBody>
      </p:sp>
    </p:spTree>
    <p:extLst>
      <p:ext uri="{BB962C8B-B14F-4D97-AF65-F5344CB8AC3E}">
        <p14:creationId xmlns:p14="http://schemas.microsoft.com/office/powerpoint/2010/main" val="643725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BE032-9C2D-504E-83A5-85CD06418702}"/>
              </a:ext>
            </a:extLst>
          </p:cNvPr>
          <p:cNvSpPr>
            <a:spLocks noGrp="1"/>
          </p:cNvSpPr>
          <p:nvPr>
            <p:ph type="title"/>
          </p:nvPr>
        </p:nvSpPr>
        <p:spPr/>
        <p:txBody>
          <a:bodyPr>
            <a:normAutofit/>
          </a:bodyPr>
          <a:lstStyle/>
          <a:p>
            <a:r>
              <a:rPr lang="en" altLang="ja-JP" dirty="0">
                <a:latin typeface="+mj-ea"/>
              </a:rPr>
              <a:t>VM</a:t>
            </a:r>
            <a:r>
              <a:rPr lang="ja-JP" altLang="en-US">
                <a:latin typeface="+mj-ea"/>
              </a:rPr>
              <a:t>内の</a:t>
            </a:r>
            <a:r>
              <a:rPr lang="ja-JP" altLang="en-US"/>
              <a:t>大量のプロセスへの</a:t>
            </a:r>
            <a:br>
              <a:rPr lang="en-US" altLang="ja-JP" dirty="0"/>
            </a:br>
            <a:r>
              <a:rPr lang="ja-JP" altLang="en-US"/>
              <a:t>シグナル疑似送信</a:t>
            </a:r>
            <a:endParaRPr kumimoji="1" lang="ja-JP" altLang="en-US">
              <a:latin typeface="+mj-ea"/>
            </a:endParaRPr>
          </a:p>
        </p:txBody>
      </p:sp>
      <p:sp>
        <p:nvSpPr>
          <p:cNvPr id="3" name="コンテンツ プレースホルダー 2">
            <a:extLst>
              <a:ext uri="{FF2B5EF4-FFF2-40B4-BE49-F238E27FC236}">
                <a16:creationId xmlns:a16="http://schemas.microsoft.com/office/drawing/2014/main" id="{AA49C367-6FB9-7744-8BEF-D4A07C2201DF}"/>
              </a:ext>
            </a:extLst>
          </p:cNvPr>
          <p:cNvSpPr>
            <a:spLocks noGrp="1"/>
          </p:cNvSpPr>
          <p:nvPr>
            <p:ph idx="1"/>
          </p:nvPr>
        </p:nvSpPr>
        <p:spPr/>
        <p:txBody>
          <a:bodyPr/>
          <a:lstStyle/>
          <a:p>
            <a:r>
              <a:rPr lang="en-US" altLang="ja-JP" dirty="0" err="1"/>
              <a:t>GPUfas</a:t>
            </a:r>
            <a:r>
              <a:rPr lang="en-US" altLang="ja-JP" dirty="0"/>
              <a:t>-VM</a:t>
            </a:r>
            <a:r>
              <a:rPr lang="ja-JP" altLang="en-US"/>
              <a:t>を用いて</a:t>
            </a:r>
            <a:r>
              <a:rPr lang="en-US" altLang="ja-JP" dirty="0"/>
              <a:t>VM</a:t>
            </a:r>
            <a:r>
              <a:rPr lang="ja-JP" altLang="en-US"/>
              <a:t>内のプロセスに</a:t>
            </a:r>
            <a:r>
              <a:rPr lang="en-US" altLang="ja-JP" dirty="0"/>
              <a:t>KILL</a:t>
            </a:r>
            <a:r>
              <a:rPr lang="ja-JP" altLang="en-US"/>
              <a:t>シグナルを疑似送信</a:t>
            </a:r>
            <a:endParaRPr lang="en-US" altLang="ja-JP" dirty="0"/>
          </a:p>
          <a:p>
            <a:pPr lvl="1"/>
            <a:r>
              <a:rPr lang="ja-JP" altLang="en-US"/>
              <a:t>プロセスの実行間隔：</a:t>
            </a:r>
            <a:r>
              <a:rPr lang="en-US" altLang="ja-JP" dirty="0"/>
              <a:t>10ms</a:t>
            </a:r>
            <a:r>
              <a:rPr lang="ja-JP" altLang="en-US"/>
              <a:t>または</a:t>
            </a:r>
            <a:r>
              <a:rPr lang="en-US" altLang="ja-JP" dirty="0"/>
              <a:t>1</a:t>
            </a:r>
            <a:r>
              <a:rPr lang="ja-JP" altLang="en-US"/>
              <a:t>秒ごと</a:t>
            </a:r>
            <a:endParaRPr lang="en-US" altLang="ja-JP" dirty="0"/>
          </a:p>
          <a:p>
            <a:pPr lvl="1"/>
            <a:r>
              <a:rPr lang="ja-JP" altLang="en-US"/>
              <a:t>実行間隔が短い場合は</a:t>
            </a:r>
            <a:r>
              <a:rPr lang="en-US" altLang="ja-JP" dirty="0"/>
              <a:t>VM</a:t>
            </a:r>
            <a:r>
              <a:rPr lang="ja-JP" altLang="en-US"/>
              <a:t>を用いない場合より少し高速</a:t>
            </a:r>
            <a:endParaRPr lang="en-US" altLang="ja-JP" dirty="0"/>
          </a:p>
          <a:p>
            <a:pPr lvl="1"/>
            <a:r>
              <a:rPr kumimoji="1" lang="ja-JP" altLang="en-US"/>
              <a:t>長い場合は</a:t>
            </a:r>
            <a:r>
              <a:rPr kumimoji="1" lang="en-US" altLang="ja-JP" dirty="0"/>
              <a:t>VM</a:t>
            </a:r>
            <a:r>
              <a:rPr kumimoji="1" lang="ja-JP" altLang="en-US"/>
              <a:t>内を用いない場合より大幅に高速</a:t>
            </a:r>
            <a:endParaRPr kumimoji="1" lang="en-US" altLang="ja-JP" dirty="0"/>
          </a:p>
          <a:p>
            <a:pPr lvl="2"/>
            <a:r>
              <a:rPr lang="ja-JP" altLang="en-US"/>
              <a:t>この原因は調査中</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FD49ADDD-522F-B749-9F2D-770C23E64BA0}"/>
              </a:ext>
            </a:extLst>
          </p:cNvPr>
          <p:cNvSpPr>
            <a:spLocks noGrp="1"/>
          </p:cNvSpPr>
          <p:nvPr>
            <p:ph type="sldNum" sz="quarter" idx="12"/>
          </p:nvPr>
        </p:nvSpPr>
        <p:spPr/>
        <p:txBody>
          <a:bodyPr/>
          <a:lstStyle/>
          <a:p>
            <a:fld id="{DB15B789-B4AB-4945-84F3-7B2ECC227000}" type="slidenum">
              <a:rPr kumimoji="1" lang="ja-JP" altLang="en-US" smtClean="0"/>
              <a:t>23</a:t>
            </a:fld>
            <a:endParaRPr kumimoji="1" lang="ja-JP" altLang="en-US"/>
          </a:p>
        </p:txBody>
      </p:sp>
      <p:graphicFrame>
        <p:nvGraphicFramePr>
          <p:cNvPr id="5" name="グラフ 4">
            <a:extLst>
              <a:ext uri="{FF2B5EF4-FFF2-40B4-BE49-F238E27FC236}">
                <a16:creationId xmlns:a16="http://schemas.microsoft.com/office/drawing/2014/main" id="{3A506046-A78A-A546-9213-2C0A21F3A761}"/>
              </a:ext>
            </a:extLst>
          </p:cNvPr>
          <p:cNvGraphicFramePr>
            <a:graphicFrameLocks/>
          </p:cNvGraphicFramePr>
          <p:nvPr>
            <p:extLst>
              <p:ext uri="{D42A27DB-BD31-4B8C-83A1-F6EECF244321}">
                <p14:modId xmlns:p14="http://schemas.microsoft.com/office/powerpoint/2010/main" val="1273471980"/>
              </p:ext>
            </p:extLst>
          </p:nvPr>
        </p:nvGraphicFramePr>
        <p:xfrm>
          <a:off x="816000" y="3429000"/>
          <a:ext cx="9144000" cy="3255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EF40847F-6009-D04E-AEA2-7DC8DC076131}"/>
              </a:ext>
            </a:extLst>
          </p:cNvPr>
          <p:cNvGraphicFramePr>
            <a:graphicFrameLocks/>
          </p:cNvGraphicFramePr>
          <p:nvPr>
            <p:extLst>
              <p:ext uri="{D42A27DB-BD31-4B8C-83A1-F6EECF244321}">
                <p14:modId xmlns:p14="http://schemas.microsoft.com/office/powerpoint/2010/main" val="282285450"/>
              </p:ext>
            </p:extLst>
          </p:nvPr>
        </p:nvGraphicFramePr>
        <p:xfrm>
          <a:off x="6318798" y="3822404"/>
          <a:ext cx="4571999" cy="2862384"/>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17E8B4F6-02FE-9F47-92DE-75944AEAD7EA}"/>
              </a:ext>
            </a:extLst>
          </p:cNvPr>
          <p:cNvSpPr txBox="1"/>
          <p:nvPr/>
        </p:nvSpPr>
        <p:spPr>
          <a:xfrm>
            <a:off x="3058171" y="4687924"/>
            <a:ext cx="1765508" cy="369332"/>
          </a:xfrm>
          <a:prstGeom prst="rect">
            <a:avLst/>
          </a:prstGeom>
          <a:solidFill>
            <a:schemeClr val="bg1"/>
          </a:solidFill>
          <a:ln w="38100">
            <a:solidFill>
              <a:schemeClr val="tx1"/>
            </a:solidFill>
          </a:ln>
        </p:spPr>
        <p:txBody>
          <a:bodyPr wrap="square" rtlCol="0" anchor="ctr">
            <a:spAutoFit/>
          </a:bodyPr>
          <a:lstStyle/>
          <a:p>
            <a:pPr algn="ctr"/>
            <a:r>
              <a:rPr lang="en" altLang="ja-JP" dirty="0">
                <a:latin typeface="+mn-ea"/>
              </a:rPr>
              <a:t>10ms</a:t>
            </a:r>
            <a:r>
              <a:rPr lang="ja-JP" altLang="en-US">
                <a:latin typeface="+mn-ea"/>
              </a:rPr>
              <a:t>ごとに実行</a:t>
            </a:r>
          </a:p>
        </p:txBody>
      </p:sp>
      <p:sp>
        <p:nvSpPr>
          <p:cNvPr id="10" name="テキスト ボックス 9">
            <a:extLst>
              <a:ext uri="{FF2B5EF4-FFF2-40B4-BE49-F238E27FC236}">
                <a16:creationId xmlns:a16="http://schemas.microsoft.com/office/drawing/2014/main" id="{D7E1B89B-5F0D-0F48-9F00-FF9D9BB9EAD2}"/>
              </a:ext>
            </a:extLst>
          </p:cNvPr>
          <p:cNvSpPr txBox="1"/>
          <p:nvPr/>
        </p:nvSpPr>
        <p:spPr>
          <a:xfrm>
            <a:off x="8707969" y="4125615"/>
            <a:ext cx="1765509" cy="369332"/>
          </a:xfrm>
          <a:prstGeom prst="rect">
            <a:avLst/>
          </a:prstGeom>
          <a:solidFill>
            <a:schemeClr val="bg1"/>
          </a:solidFill>
          <a:ln w="38100">
            <a:solidFill>
              <a:schemeClr val="tx1"/>
            </a:solidFill>
          </a:ln>
        </p:spPr>
        <p:txBody>
          <a:bodyPr wrap="square" rtlCol="0" anchor="ctr">
            <a:spAutoFit/>
          </a:bodyPr>
          <a:lstStyle/>
          <a:p>
            <a:pPr algn="ctr"/>
            <a:r>
              <a:rPr lang="en-US" altLang="ja-JP" dirty="0">
                <a:latin typeface="+mn-ea"/>
              </a:rPr>
              <a:t>1</a:t>
            </a:r>
            <a:r>
              <a:rPr lang="ja-JP" altLang="en-US">
                <a:latin typeface="+mn-ea"/>
              </a:rPr>
              <a:t>秒ごとに実行</a:t>
            </a:r>
          </a:p>
        </p:txBody>
      </p:sp>
      <p:sp>
        <p:nvSpPr>
          <p:cNvPr id="11" name="Down Arrow 13">
            <a:extLst>
              <a:ext uri="{FF2B5EF4-FFF2-40B4-BE49-F238E27FC236}">
                <a16:creationId xmlns:a16="http://schemas.microsoft.com/office/drawing/2014/main" id="{002945CC-6113-DA46-AA56-680759985736}"/>
              </a:ext>
            </a:extLst>
          </p:cNvPr>
          <p:cNvSpPr/>
          <p:nvPr/>
        </p:nvSpPr>
        <p:spPr>
          <a:xfrm>
            <a:off x="8188215" y="4288531"/>
            <a:ext cx="416583" cy="798786"/>
          </a:xfrm>
          <a:prstGeom prst="down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JP" b="1">
              <a:solidFill>
                <a:srgbClr val="FF0000"/>
              </a:solidFill>
            </a:endParaRPr>
          </a:p>
        </p:txBody>
      </p:sp>
      <p:sp>
        <p:nvSpPr>
          <p:cNvPr id="12" name="Down Arrow 14">
            <a:extLst>
              <a:ext uri="{FF2B5EF4-FFF2-40B4-BE49-F238E27FC236}">
                <a16:creationId xmlns:a16="http://schemas.microsoft.com/office/drawing/2014/main" id="{F95701F1-A1B3-DB46-BF2D-5400BE50EDFF}"/>
              </a:ext>
            </a:extLst>
          </p:cNvPr>
          <p:cNvSpPr/>
          <p:nvPr/>
        </p:nvSpPr>
        <p:spPr>
          <a:xfrm flipV="1">
            <a:off x="4801075" y="4033171"/>
            <a:ext cx="416583" cy="723993"/>
          </a:xfrm>
          <a:prstGeom prst="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JP" b="1">
              <a:solidFill>
                <a:srgbClr val="FF0000"/>
              </a:solidFill>
            </a:endParaRPr>
          </a:p>
        </p:txBody>
      </p:sp>
    </p:spTree>
    <p:extLst>
      <p:ext uri="{BB962C8B-B14F-4D97-AF65-F5344CB8AC3E}">
        <p14:creationId xmlns:p14="http://schemas.microsoft.com/office/powerpoint/2010/main" val="1526859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CAC705-3782-D24B-8E9F-295DAAD58C0F}"/>
              </a:ext>
            </a:extLst>
          </p:cNvPr>
          <p:cNvSpPr>
            <a:spLocks noGrp="1"/>
          </p:cNvSpPr>
          <p:nvPr>
            <p:ph type="title"/>
          </p:nvPr>
        </p:nvSpPr>
        <p:spPr/>
        <p:txBody>
          <a:bodyPr/>
          <a:lstStyle/>
          <a:p>
            <a:r>
              <a:rPr lang="en-US" altLang="ja-JP" dirty="0">
                <a:latin typeface="+mn-ea"/>
                <a:ea typeface="+mn-ea"/>
              </a:rPr>
              <a:t>VM</a:t>
            </a:r>
            <a:r>
              <a:rPr lang="ja-JP" altLang="en-US">
                <a:latin typeface="+mn-ea"/>
                <a:ea typeface="+mn-ea"/>
              </a:rPr>
              <a:t>内</a:t>
            </a:r>
            <a:r>
              <a:rPr lang="ja-JP" altLang="en-US"/>
              <a:t>の大量のスレッドをもつ</a:t>
            </a:r>
            <a:br>
              <a:rPr lang="en-US" altLang="ja-JP" dirty="0"/>
            </a:br>
            <a:r>
              <a:rPr lang="ja-JP" altLang="en-US"/>
              <a:t>プロセスへのシグナル疑似送信</a:t>
            </a:r>
            <a:endParaRPr kumimoji="1" lang="ja-JP" altLang="en-US"/>
          </a:p>
        </p:txBody>
      </p:sp>
      <p:sp>
        <p:nvSpPr>
          <p:cNvPr id="3" name="コンテンツ プレースホルダー 2">
            <a:extLst>
              <a:ext uri="{FF2B5EF4-FFF2-40B4-BE49-F238E27FC236}">
                <a16:creationId xmlns:a16="http://schemas.microsoft.com/office/drawing/2014/main" id="{A4E9F303-8C58-A040-9B8D-2CECECBA8164}"/>
              </a:ext>
            </a:extLst>
          </p:cNvPr>
          <p:cNvSpPr>
            <a:spLocks noGrp="1"/>
          </p:cNvSpPr>
          <p:nvPr>
            <p:ph idx="1"/>
          </p:nvPr>
        </p:nvSpPr>
        <p:spPr/>
        <p:txBody>
          <a:bodyPr/>
          <a:lstStyle/>
          <a:p>
            <a:r>
              <a:rPr lang="en-US" altLang="ja-JP" dirty="0" err="1"/>
              <a:t>GPUfas</a:t>
            </a:r>
            <a:r>
              <a:rPr lang="en-US" altLang="ja-JP" dirty="0"/>
              <a:t>-VM</a:t>
            </a:r>
            <a:r>
              <a:rPr lang="ja-JP" altLang="en-US"/>
              <a:t>を用いて大量のスレッドを持つ</a:t>
            </a:r>
            <a:r>
              <a:rPr lang="en-US" altLang="ja-JP" dirty="0"/>
              <a:t>VM</a:t>
            </a:r>
            <a:r>
              <a:rPr lang="ja-JP" altLang="en-US"/>
              <a:t>内のプロセスに</a:t>
            </a:r>
            <a:r>
              <a:rPr lang="en-US" altLang="ja-JP" dirty="0"/>
              <a:t>STOP/KILL</a:t>
            </a:r>
            <a:r>
              <a:rPr lang="ja-JP" altLang="en-US"/>
              <a:t>シグナルを疑似送信</a:t>
            </a:r>
            <a:endParaRPr lang="en-US" altLang="ja-JP" dirty="0"/>
          </a:p>
          <a:p>
            <a:pPr lvl="1"/>
            <a:r>
              <a:rPr lang="ja-JP" altLang="en-US"/>
              <a:t>スレッドの実行間隔：</a:t>
            </a:r>
            <a:r>
              <a:rPr lang="en-US" altLang="ja-JP" dirty="0"/>
              <a:t>10ms</a:t>
            </a:r>
            <a:r>
              <a:rPr lang="ja-JP" altLang="en-US"/>
              <a:t>ごと</a:t>
            </a:r>
            <a:endParaRPr lang="en-US" altLang="ja-JP" dirty="0"/>
          </a:p>
          <a:p>
            <a:pPr lvl="1"/>
            <a:r>
              <a:rPr lang="en-US" altLang="ja-JP" dirty="0"/>
              <a:t>VM</a:t>
            </a:r>
            <a:r>
              <a:rPr lang="ja-JP" altLang="en-US"/>
              <a:t>を用いない場合と異なり、</a:t>
            </a:r>
            <a:r>
              <a:rPr lang="en-US" altLang="ja-JP" dirty="0"/>
              <a:t>KILL</a:t>
            </a:r>
            <a:r>
              <a:rPr lang="ja-JP" altLang="en-US"/>
              <a:t>シグナルも</a:t>
            </a:r>
            <a:r>
              <a:rPr lang="en-US" altLang="ja-JP" dirty="0" err="1"/>
              <a:t>pkill</a:t>
            </a:r>
            <a:r>
              <a:rPr lang="ja-JP" altLang="en-US"/>
              <a:t>コマンドより高速</a:t>
            </a:r>
            <a:endParaRPr lang="en-US" altLang="ja-JP" sz="2200" dirty="0"/>
          </a:p>
          <a:p>
            <a:pPr lvl="2"/>
            <a:r>
              <a:rPr lang="ja-JP" altLang="en-US"/>
              <a:t>仮想化による</a:t>
            </a:r>
            <a:r>
              <a:rPr lang="en-US" altLang="ja-JP" dirty="0" err="1"/>
              <a:t>pkill</a:t>
            </a:r>
            <a:r>
              <a:rPr lang="ja-JP" altLang="en-US"/>
              <a:t>コマンドの実行オーバヘッドが大きいため</a:t>
            </a:r>
            <a:endParaRPr lang="en-US" altLang="ja-JP" dirty="0"/>
          </a:p>
          <a:p>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6456C04B-91D6-B34A-A50C-6EC2D5E76293}"/>
              </a:ext>
            </a:extLst>
          </p:cNvPr>
          <p:cNvSpPr>
            <a:spLocks noGrp="1"/>
          </p:cNvSpPr>
          <p:nvPr>
            <p:ph type="sldNum" sz="quarter" idx="12"/>
          </p:nvPr>
        </p:nvSpPr>
        <p:spPr/>
        <p:txBody>
          <a:bodyPr/>
          <a:lstStyle/>
          <a:p>
            <a:fld id="{DB15B789-B4AB-4945-84F3-7B2ECC227000}" type="slidenum">
              <a:rPr kumimoji="1" lang="ja-JP" altLang="en-US" smtClean="0"/>
              <a:t>24</a:t>
            </a:fld>
            <a:endParaRPr kumimoji="1" lang="ja-JP" altLang="en-US"/>
          </a:p>
        </p:txBody>
      </p:sp>
      <p:graphicFrame>
        <p:nvGraphicFramePr>
          <p:cNvPr id="5" name="グラフ 4">
            <a:extLst>
              <a:ext uri="{FF2B5EF4-FFF2-40B4-BE49-F238E27FC236}">
                <a16:creationId xmlns:a16="http://schemas.microsoft.com/office/drawing/2014/main" id="{A609F8C3-33CD-A24A-BB19-134EEDB5094D}"/>
              </a:ext>
            </a:extLst>
          </p:cNvPr>
          <p:cNvGraphicFramePr>
            <a:graphicFrameLocks/>
          </p:cNvGraphicFramePr>
          <p:nvPr>
            <p:extLst>
              <p:ext uri="{D42A27DB-BD31-4B8C-83A1-F6EECF244321}">
                <p14:modId xmlns:p14="http://schemas.microsoft.com/office/powerpoint/2010/main" val="2512903840"/>
              </p:ext>
            </p:extLst>
          </p:nvPr>
        </p:nvGraphicFramePr>
        <p:xfrm>
          <a:off x="822894" y="3915950"/>
          <a:ext cx="10560000" cy="2817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89B1F90A-B8A1-EE4B-BBF1-DF7FBF20C8C0}"/>
              </a:ext>
            </a:extLst>
          </p:cNvPr>
          <p:cNvGraphicFramePr>
            <a:graphicFrameLocks/>
          </p:cNvGraphicFramePr>
          <p:nvPr>
            <p:extLst>
              <p:ext uri="{D42A27DB-BD31-4B8C-83A1-F6EECF244321}">
                <p14:modId xmlns:p14="http://schemas.microsoft.com/office/powerpoint/2010/main" val="3012049434"/>
              </p:ext>
            </p:extLst>
          </p:nvPr>
        </p:nvGraphicFramePr>
        <p:xfrm>
          <a:off x="809106" y="3757353"/>
          <a:ext cx="5121101" cy="2975956"/>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DCD5C17B-70ED-064D-89F3-C5F215985A10}"/>
              </a:ext>
            </a:extLst>
          </p:cNvPr>
          <p:cNvSpPr txBox="1"/>
          <p:nvPr/>
        </p:nvSpPr>
        <p:spPr>
          <a:xfrm>
            <a:off x="7600767" y="4197724"/>
            <a:ext cx="1043782" cy="369332"/>
          </a:xfrm>
          <a:prstGeom prst="rect">
            <a:avLst/>
          </a:prstGeom>
          <a:solidFill>
            <a:schemeClr val="bg1"/>
          </a:solidFill>
          <a:ln w="38100">
            <a:solidFill>
              <a:schemeClr val="tx1"/>
            </a:solidFill>
          </a:ln>
        </p:spPr>
        <p:txBody>
          <a:bodyPr wrap="square" rtlCol="0" anchor="ctr">
            <a:spAutoFit/>
          </a:bodyPr>
          <a:lstStyle/>
          <a:p>
            <a:pPr algn="ctr"/>
            <a:r>
              <a:rPr lang="en" altLang="ja-JP" dirty="0">
                <a:latin typeface="+mn-ea"/>
              </a:rPr>
              <a:t>SIGKILL</a:t>
            </a:r>
            <a:endParaRPr lang="ja-JP" altLang="en-US">
              <a:latin typeface="+mn-ea"/>
            </a:endParaRPr>
          </a:p>
        </p:txBody>
      </p:sp>
      <p:sp>
        <p:nvSpPr>
          <p:cNvPr id="10" name="テキスト ボックス 9">
            <a:extLst>
              <a:ext uri="{FF2B5EF4-FFF2-40B4-BE49-F238E27FC236}">
                <a16:creationId xmlns:a16="http://schemas.microsoft.com/office/drawing/2014/main" id="{83AFDAD1-527F-394D-AE44-0275B5BA7C58}"/>
              </a:ext>
            </a:extLst>
          </p:cNvPr>
          <p:cNvSpPr txBox="1"/>
          <p:nvPr/>
        </p:nvSpPr>
        <p:spPr>
          <a:xfrm>
            <a:off x="2491805" y="4197724"/>
            <a:ext cx="1165108" cy="369332"/>
          </a:xfrm>
          <a:prstGeom prst="rect">
            <a:avLst/>
          </a:prstGeom>
          <a:solidFill>
            <a:schemeClr val="bg1"/>
          </a:solidFill>
          <a:ln w="38100">
            <a:solidFill>
              <a:schemeClr val="tx1"/>
            </a:solidFill>
          </a:ln>
        </p:spPr>
        <p:txBody>
          <a:bodyPr wrap="square" rtlCol="0" anchor="ctr">
            <a:spAutoFit/>
          </a:bodyPr>
          <a:lstStyle/>
          <a:p>
            <a:pPr algn="ctr"/>
            <a:r>
              <a:rPr lang="en-US" altLang="ja-JP" dirty="0">
                <a:latin typeface="+mn-ea"/>
              </a:rPr>
              <a:t>SIGSTOP</a:t>
            </a:r>
          </a:p>
        </p:txBody>
      </p:sp>
    </p:spTree>
    <p:extLst>
      <p:ext uri="{BB962C8B-B14F-4D97-AF65-F5344CB8AC3E}">
        <p14:creationId xmlns:p14="http://schemas.microsoft.com/office/powerpoint/2010/main" val="1713133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8047BA-A0DA-7549-BE05-26F7B62803A3}"/>
              </a:ext>
            </a:extLst>
          </p:cNvPr>
          <p:cNvSpPr>
            <a:spLocks noGrp="1"/>
          </p:cNvSpPr>
          <p:nvPr>
            <p:ph type="title"/>
          </p:nvPr>
        </p:nvSpPr>
        <p:spPr/>
        <p:txBody>
          <a:bodyPr/>
          <a:lstStyle/>
          <a:p>
            <a:r>
              <a:rPr lang="ja-JP" altLang="en-US"/>
              <a:t>関連研究</a:t>
            </a:r>
            <a:endParaRPr kumimoji="1" lang="ja-JP" altLang="en-US"/>
          </a:p>
        </p:txBody>
      </p:sp>
      <p:sp>
        <p:nvSpPr>
          <p:cNvPr id="3" name="コンテンツ プレースホルダー 2">
            <a:extLst>
              <a:ext uri="{FF2B5EF4-FFF2-40B4-BE49-F238E27FC236}">
                <a16:creationId xmlns:a16="http://schemas.microsoft.com/office/drawing/2014/main" id="{A1F6AB8C-C5EB-5C46-9756-80D093167157}"/>
              </a:ext>
            </a:extLst>
          </p:cNvPr>
          <p:cNvSpPr>
            <a:spLocks noGrp="1"/>
          </p:cNvSpPr>
          <p:nvPr>
            <p:ph idx="1"/>
          </p:nvPr>
        </p:nvSpPr>
        <p:spPr/>
        <p:txBody>
          <a:bodyPr>
            <a:normAutofit/>
          </a:bodyPr>
          <a:lstStyle/>
          <a:p>
            <a:r>
              <a:rPr lang="en-US" altLang="ja-JP" dirty="0"/>
              <a:t>OOM Killer</a:t>
            </a:r>
          </a:p>
          <a:p>
            <a:pPr lvl="1"/>
            <a:r>
              <a:rPr lang="ja-JP" altLang="en-US"/>
              <a:t>メモリ不足時にカーネル内で原因プロセスを強制終了</a:t>
            </a:r>
            <a:endParaRPr lang="en-US" altLang="ja-JP" dirty="0"/>
          </a:p>
          <a:p>
            <a:pPr lvl="1"/>
            <a:r>
              <a:rPr lang="en" altLang="ja-JP" dirty="0" err="1"/>
              <a:t>GPUfas</a:t>
            </a:r>
            <a:r>
              <a:rPr lang="ja-JP" altLang="en-US"/>
              <a:t>はより柔軟な復旧システムを実現可能</a:t>
            </a:r>
            <a:endParaRPr lang="en-US" altLang="ja-JP" dirty="0"/>
          </a:p>
          <a:p>
            <a:r>
              <a:rPr lang="en-US" altLang="ja-JP" dirty="0"/>
              <a:t>Backdoors [Bohra et al.’04]</a:t>
            </a:r>
          </a:p>
          <a:p>
            <a:pPr lvl="1"/>
            <a:r>
              <a:rPr lang="ja-JP" altLang="en-US"/>
              <a:t>リモートホストから</a:t>
            </a:r>
            <a:r>
              <a:rPr lang="en" altLang="ja-JP" dirty="0"/>
              <a:t>RDMA</a:t>
            </a:r>
            <a:r>
              <a:rPr lang="ja-JP" altLang="en-US"/>
              <a:t>で直接</a:t>
            </a:r>
            <a:r>
              <a:rPr lang="en" altLang="ja-JP" dirty="0"/>
              <a:t>OS</a:t>
            </a:r>
            <a:r>
              <a:rPr lang="ja-JP" altLang="en-US"/>
              <a:t>データを書き換えることで復旧</a:t>
            </a:r>
            <a:endParaRPr lang="en-US" altLang="ja-JP" dirty="0"/>
          </a:p>
          <a:p>
            <a:pPr lvl="1"/>
            <a:r>
              <a:rPr lang="ja-JP" altLang="en-US"/>
              <a:t>復旧対象システムの</a:t>
            </a:r>
            <a:r>
              <a:rPr lang="en-US" altLang="ja-JP" dirty="0"/>
              <a:t>OS</a:t>
            </a:r>
            <a:r>
              <a:rPr lang="ja-JP" altLang="en-US"/>
              <a:t>の改変が必要</a:t>
            </a:r>
            <a:endParaRPr lang="en-US" altLang="ja-JP" dirty="0"/>
          </a:p>
          <a:p>
            <a:pPr lvl="1"/>
            <a:r>
              <a:rPr lang="en-US" altLang="ja-JP" dirty="0"/>
              <a:t>OS</a:t>
            </a:r>
            <a:r>
              <a:rPr lang="ja-JP" altLang="en-US"/>
              <a:t>データを自由に改ざんできるためリスクが高い</a:t>
            </a:r>
            <a:endParaRPr lang="en-US" altLang="ja-JP" dirty="0"/>
          </a:p>
          <a:p>
            <a:r>
              <a:rPr lang="en-US" altLang="ja-JP" dirty="0"/>
              <a:t>Exterior [Fu et al.’13]</a:t>
            </a:r>
          </a:p>
          <a:p>
            <a:pPr lvl="1"/>
            <a:r>
              <a:rPr lang="en-US" altLang="ja-JP" dirty="0"/>
              <a:t>VM</a:t>
            </a:r>
            <a:r>
              <a:rPr lang="ja-JP" altLang="en-US"/>
              <a:t>外で実行したコマンドによるメモリ更新を</a:t>
            </a:r>
            <a:r>
              <a:rPr lang="en-US" altLang="ja-JP" dirty="0"/>
              <a:t>VM</a:t>
            </a:r>
            <a:r>
              <a:rPr lang="ja-JP" altLang="en-US"/>
              <a:t>メモリに反映させることで攻撃から回復</a:t>
            </a:r>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52E42E8D-FBD5-274C-9C51-1B20C7862E7E}"/>
              </a:ext>
            </a:extLst>
          </p:cNvPr>
          <p:cNvSpPr>
            <a:spLocks noGrp="1"/>
          </p:cNvSpPr>
          <p:nvPr>
            <p:ph type="sldNum" sz="quarter" idx="12"/>
          </p:nvPr>
        </p:nvSpPr>
        <p:spPr/>
        <p:txBody>
          <a:bodyPr/>
          <a:lstStyle/>
          <a:p>
            <a:fld id="{DB15B789-B4AB-4945-84F3-7B2ECC227000}" type="slidenum">
              <a:rPr kumimoji="1" lang="ja-JP" altLang="en-US" smtClean="0"/>
              <a:t>25</a:t>
            </a:fld>
            <a:endParaRPr kumimoji="1" lang="ja-JP" altLang="en-US"/>
          </a:p>
        </p:txBody>
      </p:sp>
    </p:spTree>
    <p:extLst>
      <p:ext uri="{BB962C8B-B14F-4D97-AF65-F5344CB8AC3E}">
        <p14:creationId xmlns:p14="http://schemas.microsoft.com/office/powerpoint/2010/main" val="36608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480A6-6559-7D45-90BA-55608712E70A}"/>
              </a:ext>
            </a:extLst>
          </p:cNvPr>
          <p:cNvSpPr>
            <a:spLocks noGrp="1"/>
          </p:cNvSpPr>
          <p:nvPr>
            <p:ph type="title"/>
          </p:nvPr>
        </p:nvSpPr>
        <p:spPr/>
        <p:txBody>
          <a:bodyPr/>
          <a:lstStyle/>
          <a:p>
            <a:r>
              <a:rPr lang="ja-JP" altLang="en-US"/>
              <a:t>まとめ</a:t>
            </a:r>
            <a:endParaRPr kumimoji="1" lang="ja-JP" altLang="en-US"/>
          </a:p>
        </p:txBody>
      </p:sp>
      <p:sp>
        <p:nvSpPr>
          <p:cNvPr id="3" name="コンテンツ プレースホルダー 2">
            <a:extLst>
              <a:ext uri="{FF2B5EF4-FFF2-40B4-BE49-F238E27FC236}">
                <a16:creationId xmlns:a16="http://schemas.microsoft.com/office/drawing/2014/main" id="{661ABB88-00C4-3E44-80CE-987CD5005DCD}"/>
              </a:ext>
            </a:extLst>
          </p:cNvPr>
          <p:cNvSpPr>
            <a:spLocks noGrp="1"/>
          </p:cNvSpPr>
          <p:nvPr>
            <p:ph idx="1"/>
          </p:nvPr>
        </p:nvSpPr>
        <p:spPr/>
        <p:txBody>
          <a:bodyPr>
            <a:normAutofit/>
          </a:bodyPr>
          <a:lstStyle/>
          <a:p>
            <a:r>
              <a:rPr lang="en" altLang="ja-JP" dirty="0"/>
              <a:t>OS</a:t>
            </a:r>
            <a:r>
              <a:rPr lang="ja-JP" altLang="en-US"/>
              <a:t>の挙動を間接的に変更することでシステム障害からの復旧を行う</a:t>
            </a:r>
            <a:r>
              <a:rPr lang="en" altLang="ja-JP" dirty="0" err="1"/>
              <a:t>GPUfas</a:t>
            </a:r>
            <a:r>
              <a:rPr lang="ja-JP" altLang="en-US"/>
              <a:t>を提案</a:t>
            </a:r>
            <a:endParaRPr lang="en-US" altLang="ja-JP" sz="2600" dirty="0"/>
          </a:p>
          <a:p>
            <a:pPr lvl="1"/>
            <a:r>
              <a:rPr lang="en-US" altLang="ja-JP" dirty="0"/>
              <a:t>GPU</a:t>
            </a:r>
            <a:r>
              <a:rPr lang="ja-JP" altLang="en-US"/>
              <a:t>からメインメモリ上の</a:t>
            </a:r>
            <a:r>
              <a:rPr lang="en" altLang="ja-JP" dirty="0"/>
              <a:t>OS</a:t>
            </a:r>
            <a:r>
              <a:rPr lang="ja-JP" altLang="en-US"/>
              <a:t>データを書き換え</a:t>
            </a:r>
            <a:endParaRPr lang="en-US" altLang="ja-JP" dirty="0"/>
          </a:p>
          <a:p>
            <a:pPr lvl="1"/>
            <a:r>
              <a:rPr lang="en" altLang="ja-JP" dirty="0"/>
              <a:t>OS</a:t>
            </a:r>
            <a:r>
              <a:rPr lang="ja-JP" altLang="en-US"/>
              <a:t>自身の機能を用いて障害の原因を除去</a:t>
            </a:r>
            <a:endParaRPr lang="en-US" altLang="ja-JP" dirty="0"/>
          </a:p>
          <a:p>
            <a:pPr lvl="1"/>
            <a:r>
              <a:rPr lang="ja-JP" altLang="en-US"/>
              <a:t>例として、シグナルの疑似送信によりプロセス実行を制御</a:t>
            </a:r>
            <a:endParaRPr lang="en-US" altLang="ja-JP" dirty="0"/>
          </a:p>
          <a:p>
            <a:pPr lvl="1"/>
            <a:r>
              <a:rPr lang="ja-JP" altLang="en-US"/>
              <a:t>プロセスレベル障害から短時間で復旧できることを確認</a:t>
            </a:r>
            <a:endParaRPr kumimoji="1" lang="en-US" altLang="ja-JP" dirty="0"/>
          </a:p>
          <a:p>
            <a:r>
              <a:rPr kumimoji="1" lang="ja-JP" altLang="en-US"/>
              <a:t>今後の課題</a:t>
            </a:r>
            <a:endParaRPr kumimoji="1" lang="en-US" altLang="ja-JP" dirty="0"/>
          </a:p>
          <a:p>
            <a:pPr lvl="1"/>
            <a:r>
              <a:rPr lang="ja-JP" altLang="en-US"/>
              <a:t>シグナル送信先プロセスのスケジューリング</a:t>
            </a:r>
            <a:endParaRPr lang="en-US" altLang="ja-JP" dirty="0"/>
          </a:p>
          <a:p>
            <a:pPr lvl="1"/>
            <a:r>
              <a:rPr lang="ja-JP" altLang="en-US"/>
              <a:t>カーネルスレッドのスケジューリング変更</a:t>
            </a:r>
            <a:endParaRPr lang="en-US" altLang="ja-JP" dirty="0"/>
          </a:p>
        </p:txBody>
      </p:sp>
      <p:sp>
        <p:nvSpPr>
          <p:cNvPr id="4" name="スライド番号プレースホルダー 3">
            <a:extLst>
              <a:ext uri="{FF2B5EF4-FFF2-40B4-BE49-F238E27FC236}">
                <a16:creationId xmlns:a16="http://schemas.microsoft.com/office/drawing/2014/main" id="{BAA6AECA-49A0-8646-9C76-A1BB9F6C2263}"/>
              </a:ext>
            </a:extLst>
          </p:cNvPr>
          <p:cNvSpPr>
            <a:spLocks noGrp="1"/>
          </p:cNvSpPr>
          <p:nvPr>
            <p:ph type="sldNum" sz="quarter" idx="12"/>
          </p:nvPr>
        </p:nvSpPr>
        <p:spPr/>
        <p:txBody>
          <a:bodyPr/>
          <a:lstStyle/>
          <a:p>
            <a:fld id="{DB15B789-B4AB-4945-84F3-7B2ECC227000}" type="slidenum">
              <a:rPr kumimoji="1" lang="ja-JP" altLang="en-US" smtClean="0"/>
              <a:t>26</a:t>
            </a:fld>
            <a:endParaRPr kumimoji="1" lang="ja-JP" altLang="en-US"/>
          </a:p>
        </p:txBody>
      </p:sp>
    </p:spTree>
    <p:extLst>
      <p:ext uri="{BB962C8B-B14F-4D97-AF65-F5344CB8AC3E}">
        <p14:creationId xmlns:p14="http://schemas.microsoft.com/office/powerpoint/2010/main" val="190932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B1C1DE-54DB-CB4F-BD2C-F800D4B19067}"/>
              </a:ext>
            </a:extLst>
          </p:cNvPr>
          <p:cNvSpPr>
            <a:spLocks noGrp="1"/>
          </p:cNvSpPr>
          <p:nvPr>
            <p:ph type="title"/>
          </p:nvPr>
        </p:nvSpPr>
        <p:spPr/>
        <p:txBody>
          <a:bodyPr/>
          <a:lstStyle/>
          <a:p>
            <a:r>
              <a:rPr lang="ja-JP" altLang="en-US"/>
              <a:t>システム障害からの復旧</a:t>
            </a:r>
            <a:endParaRPr kumimoji="1" lang="ja-JP" altLang="en-US"/>
          </a:p>
        </p:txBody>
      </p:sp>
      <p:sp>
        <p:nvSpPr>
          <p:cNvPr id="3" name="コンテンツ プレースホルダー 2">
            <a:extLst>
              <a:ext uri="{FF2B5EF4-FFF2-40B4-BE49-F238E27FC236}">
                <a16:creationId xmlns:a16="http://schemas.microsoft.com/office/drawing/2014/main" id="{A4909F51-DB14-FA44-B768-6AC2C97A0C04}"/>
              </a:ext>
            </a:extLst>
          </p:cNvPr>
          <p:cNvSpPr>
            <a:spLocks noGrp="1"/>
          </p:cNvSpPr>
          <p:nvPr>
            <p:ph idx="1"/>
          </p:nvPr>
        </p:nvSpPr>
        <p:spPr/>
        <p:txBody>
          <a:bodyPr/>
          <a:lstStyle/>
          <a:p>
            <a:r>
              <a:rPr lang="ja-JP" altLang="en-US"/>
              <a:t>システム障害の発生時には迅速かつ正確に障害を検知してシステムの復旧を行う必要</a:t>
            </a:r>
            <a:endParaRPr lang="en-US" altLang="ja-JP" dirty="0"/>
          </a:p>
          <a:p>
            <a:pPr lvl="1"/>
            <a:r>
              <a:rPr lang="ja-JP" altLang="en-US"/>
              <a:t>管理者はリモートログインして障害原因の除去を試みる</a:t>
            </a:r>
            <a:endParaRPr lang="en-US" altLang="ja-JP" dirty="0"/>
          </a:p>
          <a:p>
            <a:pPr lvl="1"/>
            <a:r>
              <a:rPr lang="ja-JP" altLang="en-US"/>
              <a:t>ソフトウェアの不具合時</a:t>
            </a:r>
            <a:r>
              <a:rPr lang="ja-JP" altLang="en-US" sz="2400"/>
              <a:t>には</a:t>
            </a:r>
            <a:r>
              <a:rPr lang="ja-JP" altLang="en-US"/>
              <a:t>ログインできないことも多い</a:t>
            </a:r>
            <a:endParaRPr lang="en-US" altLang="ja-JP" dirty="0"/>
          </a:p>
          <a:p>
            <a:pPr lvl="1"/>
            <a:r>
              <a:rPr lang="ja-JP" altLang="en-US"/>
              <a:t>リソース不足時</a:t>
            </a:r>
            <a:r>
              <a:rPr lang="ja-JP" altLang="en-US" sz="2400"/>
              <a:t>には</a:t>
            </a:r>
            <a:r>
              <a:rPr lang="ja-JP" altLang="en-US"/>
              <a:t>ログインに長い時間がかかり、ログイン後の作業の応答性も悪い</a:t>
            </a:r>
            <a:endParaRPr lang="en-US" altLang="ja-JP" dirty="0"/>
          </a:p>
          <a:p>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5525AFD0-493F-6C43-A7B0-CDC628A34595}"/>
              </a:ext>
            </a:extLst>
          </p:cNvPr>
          <p:cNvSpPr>
            <a:spLocks noGrp="1"/>
          </p:cNvSpPr>
          <p:nvPr>
            <p:ph type="sldNum" sz="quarter" idx="12"/>
          </p:nvPr>
        </p:nvSpPr>
        <p:spPr/>
        <p:txBody>
          <a:bodyPr/>
          <a:lstStyle/>
          <a:p>
            <a:fld id="{DB15B789-B4AB-4945-84F3-7B2ECC227000}" type="slidenum">
              <a:rPr kumimoji="1" lang="ja-JP" altLang="en-US" smtClean="0"/>
              <a:t>3</a:t>
            </a:fld>
            <a:endParaRPr kumimoji="1" lang="ja-JP" altLang="en-US"/>
          </a:p>
        </p:txBody>
      </p:sp>
      <p:pic>
        <p:nvPicPr>
          <p:cNvPr id="5" name="図 50">
            <a:extLst>
              <a:ext uri="{FF2B5EF4-FFF2-40B4-BE49-F238E27FC236}">
                <a16:creationId xmlns:a16="http://schemas.microsoft.com/office/drawing/2014/main" id="{CE36D92F-5128-8D4B-BEF3-06F6ABF07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0478" y="5326217"/>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直線矢印コネクタ 5">
            <a:extLst>
              <a:ext uri="{FF2B5EF4-FFF2-40B4-BE49-F238E27FC236}">
                <a16:creationId xmlns:a16="http://schemas.microsoft.com/office/drawing/2014/main" id="{5DA852ED-B0A7-CA4D-BBF8-DED243FE94E2}"/>
              </a:ext>
            </a:extLst>
          </p:cNvPr>
          <p:cNvCxnSpPr>
            <a:cxnSpLocks/>
            <a:endCxn id="5" idx="3"/>
          </p:cNvCxnSpPr>
          <p:nvPr/>
        </p:nvCxnSpPr>
        <p:spPr>
          <a:xfrm flipH="1" flipV="1">
            <a:off x="4800624" y="6009123"/>
            <a:ext cx="2880000" cy="94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F25E415-D850-1D4B-B1AB-D93E24E02C4A}"/>
              </a:ext>
            </a:extLst>
          </p:cNvPr>
          <p:cNvSpPr txBox="1"/>
          <p:nvPr/>
        </p:nvSpPr>
        <p:spPr>
          <a:xfrm>
            <a:off x="5332518" y="5618425"/>
            <a:ext cx="1948356" cy="400110"/>
          </a:xfrm>
          <a:prstGeom prst="rect">
            <a:avLst/>
          </a:prstGeom>
          <a:noFill/>
        </p:spPr>
        <p:txBody>
          <a:bodyPr wrap="square" rtlCol="0">
            <a:spAutoFit/>
          </a:bodyPr>
          <a:lstStyle/>
          <a:p>
            <a:r>
              <a:rPr kumimoji="1" lang="ja-JP" altLang="en-US" sz="2000"/>
              <a:t>リモートログイン</a:t>
            </a:r>
          </a:p>
        </p:txBody>
      </p:sp>
      <p:sp>
        <p:nvSpPr>
          <p:cNvPr id="8" name="乗算記号 7">
            <a:extLst>
              <a:ext uri="{FF2B5EF4-FFF2-40B4-BE49-F238E27FC236}">
                <a16:creationId xmlns:a16="http://schemas.microsoft.com/office/drawing/2014/main" id="{70B13EE2-D719-5A42-A3A5-348DF0702EE4}"/>
              </a:ext>
            </a:extLst>
          </p:cNvPr>
          <p:cNvSpPr/>
          <p:nvPr/>
        </p:nvSpPr>
        <p:spPr>
          <a:xfrm>
            <a:off x="5275163" y="5128173"/>
            <a:ext cx="1803911" cy="1621541"/>
          </a:xfrm>
          <a:prstGeom prst="mathMultiply">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pic>
        <p:nvPicPr>
          <p:cNvPr id="12" name="図 11">
            <a:extLst>
              <a:ext uri="{FF2B5EF4-FFF2-40B4-BE49-F238E27FC236}">
                <a16:creationId xmlns:a16="http://schemas.microsoft.com/office/drawing/2014/main" id="{F4B410F1-166F-444F-B611-536318C68376}"/>
              </a:ext>
            </a:extLst>
          </p:cNvPr>
          <p:cNvPicPr>
            <a:picLocks noChangeAspect="1"/>
          </p:cNvPicPr>
          <p:nvPr/>
        </p:nvPicPr>
        <p:blipFill rotWithShape="1">
          <a:blip r:embed="rId4">
            <a:alphaModFix/>
          </a:blip>
          <a:srcRect t="53128" r="60000"/>
          <a:stretch/>
        </p:blipFill>
        <p:spPr>
          <a:xfrm>
            <a:off x="2179948" y="4786415"/>
            <a:ext cx="1545924" cy="1018986"/>
          </a:xfrm>
          <a:prstGeom prst="wedgeRoundRectCallout">
            <a:avLst>
              <a:gd name="adj1" fmla="val 40830"/>
              <a:gd name="adj2" fmla="val 73406"/>
              <a:gd name="adj3" fmla="val 16667"/>
            </a:avLst>
          </a:prstGeom>
          <a:ln w="76200">
            <a:solidFill>
              <a:schemeClr val="tx1">
                <a:lumMod val="50000"/>
                <a:lumOff val="50000"/>
              </a:schemeClr>
            </a:solidFill>
          </a:ln>
        </p:spPr>
      </p:pic>
      <p:sp>
        <p:nvSpPr>
          <p:cNvPr id="10" name="爆発 1 9">
            <a:extLst>
              <a:ext uri="{FF2B5EF4-FFF2-40B4-BE49-F238E27FC236}">
                <a16:creationId xmlns:a16="http://schemas.microsoft.com/office/drawing/2014/main" id="{06315564-2E3A-3B41-8691-3C346C9C6ADE}"/>
              </a:ext>
            </a:extLst>
          </p:cNvPr>
          <p:cNvSpPr/>
          <p:nvPr/>
        </p:nvSpPr>
        <p:spPr>
          <a:xfrm>
            <a:off x="2394047" y="4909719"/>
            <a:ext cx="1258907" cy="845403"/>
          </a:xfrm>
          <a:prstGeom prst="irregularSeal1">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n w="0">
                  <a:solidFill>
                    <a:srgbClr val="FFFF00"/>
                  </a:solidFill>
                </a:ln>
                <a:solidFill>
                  <a:srgbClr val="FFFF00"/>
                </a:solidFill>
                <a:effectLst>
                  <a:outerShdw blurRad="38100" dist="19050" dir="2700000" algn="tl" rotWithShape="0">
                    <a:schemeClr val="dk1">
                      <a:alpha val="40000"/>
                    </a:schemeClr>
                  </a:outerShdw>
                </a:effectLst>
              </a:rPr>
              <a:t>障害</a:t>
            </a:r>
          </a:p>
        </p:txBody>
      </p:sp>
      <p:pic>
        <p:nvPicPr>
          <p:cNvPr id="14" name="図 13">
            <a:extLst>
              <a:ext uri="{FF2B5EF4-FFF2-40B4-BE49-F238E27FC236}">
                <a16:creationId xmlns:a16="http://schemas.microsoft.com/office/drawing/2014/main" id="{A7DCA82F-A95D-1242-8815-8678EF6510E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750" l="500" r="96000">
                        <a14:foregroundMark x1="60750" y1="24000" x2="60750" y2="24000"/>
                        <a14:foregroundMark x1="60750" y1="24000" x2="60750" y2="24000"/>
                        <a14:foregroundMark x1="92250" y1="42750" x2="92250" y2="42750"/>
                        <a14:foregroundMark x1="88250" y1="42000" x2="88250" y2="42000"/>
                        <a14:foregroundMark x1="81000" y1="70250" x2="81000" y2="70250"/>
                        <a14:foregroundMark x1="92250" y1="75000" x2="92250" y2="75000"/>
                        <a14:foregroundMark x1="73000" y1="85000" x2="73000" y2="85000"/>
                        <a14:foregroundMark x1="72250" y1="89750" x2="72250" y2="89750"/>
                        <a14:foregroundMark x1="72250" y1="89750" x2="72250" y2="89750"/>
                        <a14:foregroundMark x1="54000" y1="91750" x2="54000" y2="91750"/>
                        <a14:foregroundMark x1="37250" y1="89000" x2="37250" y2="89000"/>
                        <a14:foregroundMark x1="37250" y1="89000" x2="37250" y2="89000"/>
                        <a14:foregroundMark x1="37250" y1="89000" x2="37250" y2="89000"/>
                        <a14:foregroundMark x1="11250" y1="87750" x2="40000" y2="88250"/>
                        <a14:foregroundMark x1="500" y1="88250" x2="17750" y2="89000"/>
                        <a14:foregroundMark x1="96000" y1="66500" x2="96000" y2="80250"/>
                        <a14:foregroundMark x1="57750" y1="90500" x2="72250" y2="90750"/>
                        <a14:foregroundMark x1="29250" y1="80750" x2="58250" y2="81250"/>
                        <a14:foregroundMark x1="81750" y1="79750" x2="81750" y2="81250"/>
                        <a14:foregroundMark x1="72500" y1="58500" x2="72500" y2="58500"/>
                        <a14:foregroundMark x1="70250" y1="58500" x2="70250" y2="58500"/>
                        <a14:backgroundMark x1="22000" y1="44750" x2="35250" y2="45500"/>
                      </a14:backgroundRemoval>
                    </a14:imgEffect>
                  </a14:imgLayer>
                </a14:imgProps>
              </a:ext>
              <a:ext uri="{28A0092B-C50C-407E-A947-70E740481C1C}">
                <a14:useLocalDpi xmlns:a14="http://schemas.microsoft.com/office/drawing/2010/main" val="0"/>
              </a:ext>
            </a:extLst>
          </a:blip>
          <a:srcRect l="7356" t="8840"/>
          <a:stretch/>
        </p:blipFill>
        <p:spPr>
          <a:xfrm>
            <a:off x="7431511" y="4637356"/>
            <a:ext cx="2001110" cy="1969054"/>
          </a:xfrm>
          <a:prstGeom prst="rect">
            <a:avLst/>
          </a:prstGeom>
        </p:spPr>
      </p:pic>
      <p:pic>
        <p:nvPicPr>
          <p:cNvPr id="31" name="図 30">
            <a:extLst>
              <a:ext uri="{FF2B5EF4-FFF2-40B4-BE49-F238E27FC236}">
                <a16:creationId xmlns:a16="http://schemas.microsoft.com/office/drawing/2014/main" id="{84F60EF0-AE46-D04B-ABD3-DAA8EA1AD1A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00" b="95556" l="8889" r="98889">
                        <a14:foregroundMark x1="31667" y1="87778" x2="83889" y2="89444"/>
                        <a14:foregroundMark x1="88889" y1="71667" x2="99444" y2="90000"/>
                        <a14:foregroundMark x1="84444" y1="95556" x2="35000" y2="96111"/>
                        <a14:foregroundMark x1="71667" y1="36667" x2="77691" y2="38983"/>
                        <a14:foregroundMark x1="89444" y1="44444" x2="89444" y2="47778"/>
                        <a14:foregroundMark x1="88333" y1="40556" x2="89444" y2="42222"/>
                        <a14:foregroundMark x1="88333" y1="40556" x2="91111" y2="44444"/>
                        <a14:foregroundMark x1="77222" y1="33333" x2="82778" y2="36667"/>
                        <a14:foregroundMark x1="79444" y1="37778" x2="86667" y2="42222"/>
                        <a14:foregroundMark x1="75556" y1="40000" x2="83889" y2="42222"/>
                        <a14:foregroundMark x1="76111" y1="37222" x2="70556" y2="46667"/>
                        <a14:foregroundMark x1="72778" y1="42222" x2="72778" y2="56111"/>
                        <a14:foregroundMark x1="67222" y1="50000" x2="67222" y2="57222"/>
                        <a14:foregroundMark x1="65000" y1="50556" x2="70556" y2="57222"/>
                        <a14:foregroundMark x1="52778" y1="76111" x2="53333" y2="83333"/>
                        <a14:backgroundMark x1="88285" y1="32401" x2="91111" y2="32778"/>
                        <a14:backgroundMark x1="87222" y1="21111" x2="87222" y2="15556"/>
                        <a14:backgroundMark x1="93889" y1="25000" x2="80000" y2="14444"/>
                        <a14:backgroundMark x1="96761" y1="40940" x2="97778" y2="41667"/>
                        <a14:backgroundMark x1="91566" y1="37229" x2="92556" y2="37937"/>
                        <a14:backgroundMark x1="94181" y1="47778" x2="94444" y2="49444"/>
                        <a14:backgroundMark x1="93428" y1="43007" x2="93655" y2="44444"/>
                        <a14:backgroundMark x1="86667" y1="17222" x2="97778" y2="27778"/>
                        <a14:backgroundMark x1="89444" y1="20556" x2="75000" y2="8889"/>
                        <a14:backgroundMark x1="85556" y1="9444" x2="86667" y2="18889"/>
                        <a14:backgroundMark x1="97966" y1="40193" x2="99444" y2="43889"/>
                        <a14:backgroundMark x1="91667" y1="24444" x2="96167" y2="35696"/>
                        <a14:backgroundMark x1="99444" y1="43889" x2="99444" y2="53889"/>
                        <a14:backgroundMark x1="92335" y1="34894" x2="91111" y2="31111"/>
                        <a14:backgroundMark x1="93192" y1="37542" x2="92713" y2="36060"/>
                        <a14:backgroundMark x1="95425" y1="44444" x2="94704" y2="42216"/>
                        <a14:backgroundMark x1="97222" y1="50000" x2="96503" y2="47778"/>
                        <a14:backgroundMark x1="93756" y1="42804" x2="94166" y2="44444"/>
                        <a14:backgroundMark x1="92201" y1="36582" x2="92542" y2="37945"/>
                        <a14:backgroundMark x1="91111" y1="32222" x2="91678" y2="34490"/>
                        <a14:backgroundMark x1="93819" y1="47778" x2="94444" y2="49444"/>
                        <a14:backgroundMark x1="11111" y1="13333" x2="31667" y2="47222"/>
                        <a14:backgroundMark x1="37222" y1="5556" x2="28333" y2="36667"/>
                        <a14:backgroundMark x1="11111" y1="10556" x2="37778" y2="16667"/>
                        <a14:backgroundMark x1="37778" y1="16667" x2="38333" y2="17222"/>
                        <a14:backgroundMark x1="91111" y1="38333" x2="91111" y2="38833"/>
                        <a14:backgroundMark x1="98893" y1="45712" x2="99444" y2="46667"/>
                        <a14:backgroundMark x1="96304" y1="41224" x2="98162" y2="44444"/>
                        <a14:backgroundMark x1="93098" y1="35668" x2="93919" y2="37091"/>
                        <a14:backgroundMark x1="91111" y1="32222" x2="92826" y2="35196"/>
                        <a14:backgroundMark x1="16111" y1="4444" x2="2778" y2="8333"/>
                      </a14:backgroundRemoval>
                    </a14:imgEffect>
                  </a14:imgLayer>
                </a14:imgProps>
              </a:ext>
              <a:ext uri="{28A0092B-C50C-407E-A947-70E740481C1C}">
                <a14:useLocalDpi xmlns:a14="http://schemas.microsoft.com/office/drawing/2010/main" val="0"/>
              </a:ext>
            </a:extLst>
          </a:blip>
          <a:srcRect l="25662" t="27103"/>
          <a:stretch/>
        </p:blipFill>
        <p:spPr>
          <a:xfrm>
            <a:off x="7414122" y="4693131"/>
            <a:ext cx="2001109" cy="1969054"/>
          </a:xfrm>
          <a:prstGeom prst="rect">
            <a:avLst/>
          </a:prstGeom>
        </p:spPr>
      </p:pic>
      <p:cxnSp>
        <p:nvCxnSpPr>
          <p:cNvPr id="32" name="直線矢印コネクタ 31">
            <a:extLst>
              <a:ext uri="{FF2B5EF4-FFF2-40B4-BE49-F238E27FC236}">
                <a16:creationId xmlns:a16="http://schemas.microsoft.com/office/drawing/2014/main" id="{84E50B20-48A0-E143-BB87-24DA6E3EC0A9}"/>
              </a:ext>
            </a:extLst>
          </p:cNvPr>
          <p:cNvCxnSpPr>
            <a:cxnSpLocks/>
          </p:cNvCxnSpPr>
          <p:nvPr/>
        </p:nvCxnSpPr>
        <p:spPr>
          <a:xfrm flipH="1" flipV="1">
            <a:off x="4818014" y="6009121"/>
            <a:ext cx="2880000" cy="9414"/>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5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xit" presetSubtype="0" fill="hold" nodeType="with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924E8-3308-A246-BAEF-E7364D325A49}"/>
              </a:ext>
            </a:extLst>
          </p:cNvPr>
          <p:cNvSpPr>
            <a:spLocks noGrp="1"/>
          </p:cNvSpPr>
          <p:nvPr>
            <p:ph type="title"/>
          </p:nvPr>
        </p:nvSpPr>
        <p:spPr/>
        <p:txBody>
          <a:bodyPr/>
          <a:lstStyle/>
          <a:p>
            <a:r>
              <a:rPr lang="ja-JP" altLang="en-US"/>
              <a:t>システムリセットによる復旧</a:t>
            </a:r>
          </a:p>
        </p:txBody>
      </p:sp>
      <p:sp>
        <p:nvSpPr>
          <p:cNvPr id="3" name="コンテンツ プレースホルダー 2">
            <a:extLst>
              <a:ext uri="{FF2B5EF4-FFF2-40B4-BE49-F238E27FC236}">
                <a16:creationId xmlns:a16="http://schemas.microsoft.com/office/drawing/2014/main" id="{C44CE1DF-E6F0-1B44-82F4-723B6DDFCA6D}"/>
              </a:ext>
            </a:extLst>
          </p:cNvPr>
          <p:cNvSpPr>
            <a:spLocks noGrp="1"/>
          </p:cNvSpPr>
          <p:nvPr>
            <p:ph idx="1"/>
          </p:nvPr>
        </p:nvSpPr>
        <p:spPr/>
        <p:txBody>
          <a:bodyPr/>
          <a:lstStyle/>
          <a:p>
            <a:r>
              <a:rPr lang="ja-JP" altLang="en-US"/>
              <a:t>システムが応答しない場合に残された手段はハードウェアリセット</a:t>
            </a:r>
            <a:endParaRPr lang="en-US" altLang="ja-JP" dirty="0"/>
          </a:p>
          <a:p>
            <a:pPr lvl="1"/>
            <a:r>
              <a:rPr lang="en-US" altLang="ja-JP" dirty="0"/>
              <a:t>IPMI</a:t>
            </a:r>
          </a:p>
          <a:p>
            <a:pPr lvl="2"/>
            <a:r>
              <a:rPr lang="ja-JP" altLang="en-US"/>
              <a:t>ネットワーク経由で管理用</a:t>
            </a:r>
            <a:r>
              <a:rPr lang="en-US" altLang="ja-JP" dirty="0"/>
              <a:t>IC</a:t>
            </a:r>
            <a:r>
              <a:rPr lang="ja-JP" altLang="en-US"/>
              <a:t>チップにアクセスしてリセット</a:t>
            </a:r>
            <a:endParaRPr lang="en-US" altLang="ja-JP" dirty="0"/>
          </a:p>
          <a:p>
            <a:pPr lvl="1"/>
            <a:r>
              <a:rPr lang="ja-JP" altLang="en-US"/>
              <a:t>リモート電源管理装置</a:t>
            </a:r>
            <a:endParaRPr lang="en-US" altLang="ja-JP" dirty="0"/>
          </a:p>
          <a:p>
            <a:pPr lvl="2"/>
            <a:r>
              <a:rPr lang="ja-JP" altLang="en-US"/>
              <a:t>ネットワーク経由でサーバの電源を遮断</a:t>
            </a:r>
            <a:endParaRPr lang="en-US" altLang="ja-JP" dirty="0"/>
          </a:p>
          <a:p>
            <a:pPr lvl="1"/>
            <a:r>
              <a:rPr lang="ja-JP" altLang="en-US"/>
              <a:t>ハードウェア・ウォッチドッグタイマ</a:t>
            </a:r>
            <a:endParaRPr lang="en-US" altLang="ja-JP" dirty="0"/>
          </a:p>
          <a:p>
            <a:pPr lvl="2"/>
            <a:r>
              <a:rPr lang="ja-JP" altLang="en-US"/>
              <a:t>システムからの信号が途絶えた場合にリセット</a:t>
            </a:r>
            <a:endParaRPr lang="en-US" altLang="ja-JP" dirty="0"/>
          </a:p>
          <a:p>
            <a:endParaRPr lang="ja-JP" altLang="en-US"/>
          </a:p>
        </p:txBody>
      </p:sp>
      <p:sp>
        <p:nvSpPr>
          <p:cNvPr id="4" name="スライド番号プレースホルダー 3">
            <a:extLst>
              <a:ext uri="{FF2B5EF4-FFF2-40B4-BE49-F238E27FC236}">
                <a16:creationId xmlns:a16="http://schemas.microsoft.com/office/drawing/2014/main" id="{6563A959-AD1B-A34D-B065-DA7DC7CB51DE}"/>
              </a:ext>
            </a:extLst>
          </p:cNvPr>
          <p:cNvSpPr>
            <a:spLocks noGrp="1"/>
          </p:cNvSpPr>
          <p:nvPr>
            <p:ph type="sldNum" sz="quarter" idx="12"/>
          </p:nvPr>
        </p:nvSpPr>
        <p:spPr/>
        <p:txBody>
          <a:bodyPr/>
          <a:lstStyle/>
          <a:p>
            <a:fld id="{DB15B789-B4AB-4945-84F3-7B2ECC227000}" type="slidenum">
              <a:rPr lang="ja-JP" altLang="en-US" smtClean="0"/>
              <a:pPr/>
              <a:t>4</a:t>
            </a:fld>
            <a:endParaRPr lang="ja-JP" altLang="en-US"/>
          </a:p>
        </p:txBody>
      </p:sp>
      <p:pic>
        <p:nvPicPr>
          <p:cNvPr id="5" name="図 50">
            <a:extLst>
              <a:ext uri="{FF2B5EF4-FFF2-40B4-BE49-F238E27FC236}">
                <a16:creationId xmlns:a16="http://schemas.microsoft.com/office/drawing/2014/main" id="{88141456-E2EF-DF4D-BD53-40F46D298B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7767" y="5121611"/>
            <a:ext cx="980147" cy="1365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直線矢印コネクタ 6">
            <a:extLst>
              <a:ext uri="{FF2B5EF4-FFF2-40B4-BE49-F238E27FC236}">
                <a16:creationId xmlns:a16="http://schemas.microsoft.com/office/drawing/2014/main" id="{7E4EDF3C-AAFE-D942-AB8A-505747BBA1E7}"/>
              </a:ext>
            </a:extLst>
          </p:cNvPr>
          <p:cNvCxnSpPr>
            <a:cxnSpLocks/>
            <a:stCxn id="9" idx="1"/>
            <a:endCxn id="5" idx="3"/>
          </p:cNvCxnSpPr>
          <p:nvPr/>
        </p:nvCxnSpPr>
        <p:spPr>
          <a:xfrm flipH="1">
            <a:off x="3877913" y="5790198"/>
            <a:ext cx="1444080" cy="1431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9949F25-6A1B-404B-AE34-D55DD6DBD534}"/>
              </a:ext>
            </a:extLst>
          </p:cNvPr>
          <p:cNvSpPr txBox="1"/>
          <p:nvPr/>
        </p:nvSpPr>
        <p:spPr>
          <a:xfrm>
            <a:off x="4210882" y="5397246"/>
            <a:ext cx="980147" cy="400110"/>
          </a:xfrm>
          <a:prstGeom prst="rect">
            <a:avLst/>
          </a:prstGeom>
          <a:noFill/>
        </p:spPr>
        <p:txBody>
          <a:bodyPr wrap="square" rtlCol="0">
            <a:spAutoFit/>
          </a:bodyPr>
          <a:lstStyle/>
          <a:p>
            <a:r>
              <a:rPr kumimoji="1" lang="ja-JP" altLang="en-US" sz="2000"/>
              <a:t>リセット</a:t>
            </a:r>
          </a:p>
        </p:txBody>
      </p:sp>
      <p:graphicFrame>
        <p:nvGraphicFramePr>
          <p:cNvPr id="9" name="Object 37">
            <a:extLst>
              <a:ext uri="{FF2B5EF4-FFF2-40B4-BE49-F238E27FC236}">
                <a16:creationId xmlns:a16="http://schemas.microsoft.com/office/drawing/2014/main" id="{EE09C0B6-ABA9-1943-B16A-E39DBA4C0460}"/>
              </a:ext>
            </a:extLst>
          </p:cNvPr>
          <p:cNvGraphicFramePr>
            <a:graphicFrameLocks noChangeAspect="1"/>
          </p:cNvGraphicFramePr>
          <p:nvPr>
            <p:extLst>
              <p:ext uri="{D42A27DB-BD31-4B8C-83A1-F6EECF244321}">
                <p14:modId xmlns:p14="http://schemas.microsoft.com/office/powerpoint/2010/main" val="540305046"/>
              </p:ext>
            </p:extLst>
          </p:nvPr>
        </p:nvGraphicFramePr>
        <p:xfrm>
          <a:off x="5321994" y="5284816"/>
          <a:ext cx="1548013" cy="1010762"/>
        </p:xfrm>
        <a:graphic>
          <a:graphicData uri="http://schemas.openxmlformats.org/presentationml/2006/ole">
            <mc:AlternateContent xmlns:mc="http://schemas.openxmlformats.org/markup-compatibility/2006">
              <mc:Choice xmlns:v="urn:schemas-microsoft-com:vml" Requires="v">
                <p:oleObj spid="_x0000_s1060" name="Visio" r:id="rId5" imgW="482600" imgH="419100" progId="Visio.Drawing.11">
                  <p:embed/>
                </p:oleObj>
              </mc:Choice>
              <mc:Fallback>
                <p:oleObj name="Visio" r:id="rId5" imgW="482600" imgH="419100" progId="Visio.Drawing.11">
                  <p:embed/>
                  <p:pic>
                    <p:nvPicPr>
                      <p:cNvPr id="18" name="Object 37">
                        <a:extLst>
                          <a:ext uri="{FF2B5EF4-FFF2-40B4-BE49-F238E27FC236}">
                            <a16:creationId xmlns:a16="http://schemas.microsoft.com/office/drawing/2014/main" id="{680E765B-D0CE-4E4A-B047-D57C246F2A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1994" y="5284816"/>
                        <a:ext cx="1548013" cy="1010762"/>
                      </a:xfrm>
                      <a:prstGeom prst="rect">
                        <a:avLst/>
                      </a:prstGeom>
                      <a:noFill/>
                      <a:ln>
                        <a:noFill/>
                      </a:ln>
                      <a:effectLst/>
                    </p:spPr>
                  </p:pic>
                </p:oleObj>
              </mc:Fallback>
            </mc:AlternateContent>
          </a:graphicData>
        </a:graphic>
      </p:graphicFrame>
      <p:pic>
        <p:nvPicPr>
          <p:cNvPr id="10" name="図 9">
            <a:extLst>
              <a:ext uri="{FF2B5EF4-FFF2-40B4-BE49-F238E27FC236}">
                <a16:creationId xmlns:a16="http://schemas.microsoft.com/office/drawing/2014/main" id="{BEE1CFA0-F4B2-2C4B-8AFA-F7EB12A3606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1750" l="500" r="96000">
                        <a14:foregroundMark x1="60750" y1="24000" x2="60750" y2="24000"/>
                        <a14:foregroundMark x1="60750" y1="24000" x2="60750" y2="24000"/>
                        <a14:foregroundMark x1="92250" y1="42750" x2="92250" y2="42750"/>
                        <a14:foregroundMark x1="88250" y1="42000" x2="88250" y2="42000"/>
                        <a14:foregroundMark x1="81000" y1="70250" x2="81000" y2="70250"/>
                        <a14:foregroundMark x1="92250" y1="75000" x2="92250" y2="75000"/>
                        <a14:foregroundMark x1="73000" y1="85000" x2="73000" y2="85000"/>
                        <a14:foregroundMark x1="72250" y1="89750" x2="72250" y2="89750"/>
                        <a14:foregroundMark x1="72250" y1="89750" x2="72250" y2="89750"/>
                        <a14:foregroundMark x1="54000" y1="91750" x2="54000" y2="91750"/>
                        <a14:foregroundMark x1="37250" y1="89000" x2="37250" y2="89000"/>
                        <a14:foregroundMark x1="37250" y1="89000" x2="37250" y2="89000"/>
                        <a14:foregroundMark x1="37250" y1="89000" x2="37250" y2="89000"/>
                        <a14:foregroundMark x1="11250" y1="87750" x2="40000" y2="88250"/>
                        <a14:foregroundMark x1="500" y1="88250" x2="17750" y2="89000"/>
                        <a14:foregroundMark x1="96000" y1="66500" x2="96000" y2="80250"/>
                        <a14:foregroundMark x1="57750" y1="90500" x2="72250" y2="90750"/>
                        <a14:foregroundMark x1="29250" y1="80750" x2="58250" y2="81250"/>
                        <a14:foregroundMark x1="81750" y1="79750" x2="81750" y2="81250"/>
                        <a14:foregroundMark x1="72500" y1="58500" x2="72500" y2="58500"/>
                        <a14:foregroundMark x1="70250" y1="58500" x2="70250" y2="58500"/>
                        <a14:backgroundMark x1="22000" y1="44750" x2="35250" y2="45500"/>
                      </a14:backgroundRemoval>
                    </a14:imgEffect>
                  </a14:imgLayer>
                </a14:imgProps>
              </a:ext>
              <a:ext uri="{28A0092B-C50C-407E-A947-70E740481C1C}">
                <a14:useLocalDpi xmlns:a14="http://schemas.microsoft.com/office/drawing/2010/main" val="0"/>
              </a:ext>
            </a:extLst>
          </a:blip>
          <a:srcRect l="7356" t="8840"/>
          <a:stretch/>
        </p:blipFill>
        <p:spPr>
          <a:xfrm>
            <a:off x="8314086" y="5042908"/>
            <a:ext cx="1548014" cy="1523216"/>
          </a:xfrm>
          <a:prstGeom prst="rect">
            <a:avLst/>
          </a:prstGeom>
        </p:spPr>
      </p:pic>
      <p:cxnSp>
        <p:nvCxnSpPr>
          <p:cNvPr id="14" name="直線矢印コネクタ 13">
            <a:extLst>
              <a:ext uri="{FF2B5EF4-FFF2-40B4-BE49-F238E27FC236}">
                <a16:creationId xmlns:a16="http://schemas.microsoft.com/office/drawing/2014/main" id="{A85E328F-B6E8-7B44-9701-3EE79499464E}"/>
              </a:ext>
            </a:extLst>
          </p:cNvPr>
          <p:cNvCxnSpPr>
            <a:cxnSpLocks/>
            <a:stCxn id="10" idx="1"/>
            <a:endCxn id="9" idx="3"/>
          </p:cNvCxnSpPr>
          <p:nvPr/>
        </p:nvCxnSpPr>
        <p:spPr>
          <a:xfrm flipH="1" flipV="1">
            <a:off x="6870006" y="5790198"/>
            <a:ext cx="1444080" cy="1431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2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69C7D-26C3-D84F-BC4C-A86E2454866F}"/>
              </a:ext>
            </a:extLst>
          </p:cNvPr>
          <p:cNvSpPr>
            <a:spLocks noGrp="1"/>
          </p:cNvSpPr>
          <p:nvPr>
            <p:ph type="title"/>
          </p:nvPr>
        </p:nvSpPr>
        <p:spPr/>
        <p:txBody>
          <a:bodyPr/>
          <a:lstStyle/>
          <a:p>
            <a:r>
              <a:rPr lang="ja-JP" altLang="en-US"/>
              <a:t>システムリセットの問題</a:t>
            </a:r>
          </a:p>
        </p:txBody>
      </p:sp>
      <p:sp>
        <p:nvSpPr>
          <p:cNvPr id="3" name="コンテンツ プレースホルダー 2">
            <a:extLst>
              <a:ext uri="{FF2B5EF4-FFF2-40B4-BE49-F238E27FC236}">
                <a16:creationId xmlns:a16="http://schemas.microsoft.com/office/drawing/2014/main" id="{E13288D6-C732-A94A-94AD-304423862A89}"/>
              </a:ext>
            </a:extLst>
          </p:cNvPr>
          <p:cNvSpPr>
            <a:spLocks noGrp="1"/>
          </p:cNvSpPr>
          <p:nvPr>
            <p:ph idx="1"/>
          </p:nvPr>
        </p:nvSpPr>
        <p:spPr/>
        <p:txBody>
          <a:bodyPr/>
          <a:lstStyle/>
          <a:p>
            <a:r>
              <a:rPr lang="ja-JP" altLang="en-US"/>
              <a:t>データが失われる危険性がある</a:t>
            </a:r>
            <a:endParaRPr lang="en-US" altLang="ja-JP" dirty="0"/>
          </a:p>
          <a:p>
            <a:pPr lvl="1"/>
            <a:r>
              <a:rPr lang="ja-JP" altLang="en-US"/>
              <a:t>ディスクに保存されていなかったアプリケーションのデータ</a:t>
            </a:r>
            <a:endParaRPr lang="en-US" altLang="ja-JP" dirty="0"/>
          </a:p>
          <a:p>
            <a:pPr lvl="1"/>
            <a:r>
              <a:rPr lang="ja-JP" altLang="en-US"/>
              <a:t>ディスクに書き戻されていなかったファイルのデータ</a:t>
            </a:r>
            <a:endParaRPr lang="en-US" altLang="ja-JP" dirty="0"/>
          </a:p>
          <a:p>
            <a:r>
              <a:rPr lang="ja-JP" altLang="en-US"/>
              <a:t>データの消失を防ぐ機構も提案されてきた</a:t>
            </a:r>
            <a:endParaRPr lang="en-US" altLang="ja-JP" dirty="0"/>
          </a:p>
          <a:p>
            <a:pPr lvl="1"/>
            <a:r>
              <a:rPr lang="en-US" altLang="ja-JP" dirty="0"/>
              <a:t>Rio File Cache [Chen et al.’96], Otherworld [</a:t>
            </a:r>
            <a:r>
              <a:rPr lang="en-US" altLang="ja-JP" dirty="0" err="1"/>
              <a:t>Depoutovitch</a:t>
            </a:r>
            <a:r>
              <a:rPr lang="en-US" altLang="ja-JP" dirty="0"/>
              <a:t> et al.’10], </a:t>
            </a:r>
            <a:r>
              <a:rPr lang="en-US" altLang="ja-JP" dirty="0" err="1"/>
              <a:t>etc</a:t>
            </a:r>
            <a:endParaRPr lang="en-US" altLang="ja-JP" dirty="0"/>
          </a:p>
          <a:p>
            <a:pPr lvl="1"/>
            <a:r>
              <a:rPr lang="ja-JP" altLang="en-US"/>
              <a:t>データの復旧は必ずしもできるわけでない</a:t>
            </a:r>
            <a:endParaRPr lang="en-US" altLang="ja-JP" dirty="0"/>
          </a:p>
          <a:p>
            <a:pPr lvl="1"/>
            <a:r>
              <a:rPr lang="ja-JP" altLang="en-US"/>
              <a:t>修復できてもコストや時間がかかる</a:t>
            </a:r>
          </a:p>
        </p:txBody>
      </p:sp>
      <p:sp>
        <p:nvSpPr>
          <p:cNvPr id="4" name="スライド番号プレースホルダー 3">
            <a:extLst>
              <a:ext uri="{FF2B5EF4-FFF2-40B4-BE49-F238E27FC236}">
                <a16:creationId xmlns:a16="http://schemas.microsoft.com/office/drawing/2014/main" id="{B70FEBD3-BD7C-8C4B-BDEA-F5A339DC9137}"/>
              </a:ext>
            </a:extLst>
          </p:cNvPr>
          <p:cNvSpPr>
            <a:spLocks noGrp="1"/>
          </p:cNvSpPr>
          <p:nvPr>
            <p:ph type="sldNum" sz="quarter" idx="12"/>
          </p:nvPr>
        </p:nvSpPr>
        <p:spPr/>
        <p:txBody>
          <a:bodyPr/>
          <a:lstStyle/>
          <a:p>
            <a:fld id="{DB15B789-B4AB-4945-84F3-7B2ECC227000}" type="slidenum">
              <a:rPr lang="ja-JP" altLang="en-US" smtClean="0"/>
              <a:pPr/>
              <a:t>5</a:t>
            </a:fld>
            <a:endParaRPr lang="ja-JP" altLang="en-US"/>
          </a:p>
        </p:txBody>
      </p:sp>
      <p:pic>
        <p:nvPicPr>
          <p:cNvPr id="5" name="図 50">
            <a:extLst>
              <a:ext uri="{FF2B5EF4-FFF2-40B4-BE49-F238E27FC236}">
                <a16:creationId xmlns:a16="http://schemas.microsoft.com/office/drawing/2014/main" id="{3D8C4130-5D32-B244-A084-BF8782171F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3603" y="5329375"/>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図 5">
            <a:extLst>
              <a:ext uri="{FF2B5EF4-FFF2-40B4-BE49-F238E27FC236}">
                <a16:creationId xmlns:a16="http://schemas.microsoft.com/office/drawing/2014/main" id="{2D897F45-84B9-E64D-9962-400A4B29FEC7}"/>
              </a:ext>
            </a:extLst>
          </p:cNvPr>
          <p:cNvPicPr>
            <a:picLocks noChangeAspect="1"/>
          </p:cNvPicPr>
          <p:nvPr/>
        </p:nvPicPr>
        <p:blipFill rotWithShape="1">
          <a:blip r:embed="rId4">
            <a:alphaModFix amt="5000"/>
          </a:blip>
          <a:srcRect t="53128" r="60000"/>
          <a:stretch/>
        </p:blipFill>
        <p:spPr>
          <a:xfrm>
            <a:off x="8915535" y="4165706"/>
            <a:ext cx="1545924" cy="1018986"/>
          </a:xfrm>
          <a:prstGeom prst="wedgeRoundRectCallout">
            <a:avLst>
              <a:gd name="adj1" fmla="val -46026"/>
              <a:gd name="adj2" fmla="val 70809"/>
              <a:gd name="adj3" fmla="val 16667"/>
            </a:avLst>
          </a:prstGeom>
          <a:ln w="76200">
            <a:solidFill>
              <a:schemeClr val="tx1">
                <a:lumMod val="50000"/>
                <a:lumOff val="50000"/>
              </a:schemeClr>
            </a:solidFill>
          </a:ln>
        </p:spPr>
      </p:pic>
      <p:pic>
        <p:nvPicPr>
          <p:cNvPr id="9" name="図 8">
            <a:extLst>
              <a:ext uri="{FF2B5EF4-FFF2-40B4-BE49-F238E27FC236}">
                <a16:creationId xmlns:a16="http://schemas.microsoft.com/office/drawing/2014/main" id="{BCCC6FAC-D9F0-C948-BC84-41BBA2E313A0}"/>
              </a:ext>
            </a:extLst>
          </p:cNvPr>
          <p:cNvPicPr>
            <a:picLocks noChangeAspect="1"/>
          </p:cNvPicPr>
          <p:nvPr/>
        </p:nvPicPr>
        <p:blipFill rotWithShape="1">
          <a:blip r:embed="rId4">
            <a:alphaModFix/>
          </a:blip>
          <a:srcRect t="53128" r="60000"/>
          <a:stretch/>
        </p:blipFill>
        <p:spPr>
          <a:xfrm>
            <a:off x="8891286" y="4187699"/>
            <a:ext cx="1545924" cy="1018986"/>
          </a:xfrm>
          <a:prstGeom prst="wedgeRoundRectCallout">
            <a:avLst>
              <a:gd name="adj1" fmla="val -46026"/>
              <a:gd name="adj2" fmla="val 70809"/>
              <a:gd name="adj3" fmla="val 16667"/>
            </a:avLst>
          </a:prstGeom>
          <a:ln w="76200">
            <a:solidFill>
              <a:schemeClr val="tx1">
                <a:lumMod val="50000"/>
                <a:lumOff val="50000"/>
              </a:schemeClr>
            </a:solidFill>
          </a:ln>
        </p:spPr>
      </p:pic>
      <p:sp>
        <p:nvSpPr>
          <p:cNvPr id="7" name="爆発 1 6">
            <a:extLst>
              <a:ext uri="{FF2B5EF4-FFF2-40B4-BE49-F238E27FC236}">
                <a16:creationId xmlns:a16="http://schemas.microsoft.com/office/drawing/2014/main" id="{3602BF49-E06A-ED4F-818E-41CB02E81923}"/>
              </a:ext>
            </a:extLst>
          </p:cNvPr>
          <p:cNvSpPr/>
          <p:nvPr/>
        </p:nvSpPr>
        <p:spPr>
          <a:xfrm>
            <a:off x="9379179" y="3896589"/>
            <a:ext cx="1258907" cy="845403"/>
          </a:xfrm>
          <a:prstGeom prst="irregularSeal1">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n w="0">
                  <a:solidFill>
                    <a:srgbClr val="FFFF00"/>
                  </a:solidFill>
                </a:ln>
                <a:solidFill>
                  <a:srgbClr val="FFFF00"/>
                </a:solidFill>
                <a:effectLst>
                  <a:outerShdw blurRad="38100" dist="19050" dir="2700000" algn="tl" rotWithShape="0">
                    <a:schemeClr val="dk1">
                      <a:alpha val="40000"/>
                    </a:schemeClr>
                  </a:outerShdw>
                </a:effectLst>
              </a:rPr>
              <a:t>障害</a:t>
            </a:r>
          </a:p>
        </p:txBody>
      </p:sp>
    </p:spTree>
    <p:extLst>
      <p:ext uri="{BB962C8B-B14F-4D97-AF65-F5344CB8AC3E}">
        <p14:creationId xmlns:p14="http://schemas.microsoft.com/office/powerpoint/2010/main" val="22991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00974-AA37-7A49-BD66-EF3AF08BA052}"/>
              </a:ext>
            </a:extLst>
          </p:cNvPr>
          <p:cNvSpPr>
            <a:spLocks noGrp="1"/>
          </p:cNvSpPr>
          <p:nvPr>
            <p:ph type="title"/>
          </p:nvPr>
        </p:nvSpPr>
        <p:spPr/>
        <p:txBody>
          <a:bodyPr/>
          <a:lstStyle/>
          <a:p>
            <a:r>
              <a:rPr lang="en" altLang="ja-JP" dirty="0" err="1">
                <a:latin typeface="+mj-ea"/>
              </a:rPr>
              <a:t>GPU</a:t>
            </a:r>
            <a:r>
              <a:rPr lang="en" altLang="ja-JP" cap="none" dirty="0" err="1">
                <a:latin typeface="+mj-ea"/>
              </a:rPr>
              <a:t>fas</a:t>
            </a:r>
            <a:endParaRPr lang="ja-JP" altLang="en-US">
              <a:latin typeface="+mj-ea"/>
            </a:endParaRPr>
          </a:p>
        </p:txBody>
      </p:sp>
      <p:sp>
        <p:nvSpPr>
          <p:cNvPr id="3" name="コンテンツ プレースホルダー 2">
            <a:extLst>
              <a:ext uri="{FF2B5EF4-FFF2-40B4-BE49-F238E27FC236}">
                <a16:creationId xmlns:a16="http://schemas.microsoft.com/office/drawing/2014/main" id="{5B9370E4-CCF1-9E47-A3DE-A60D05C8E35D}"/>
              </a:ext>
            </a:extLst>
          </p:cNvPr>
          <p:cNvSpPr>
            <a:spLocks noGrp="1"/>
          </p:cNvSpPr>
          <p:nvPr>
            <p:ph idx="1"/>
          </p:nvPr>
        </p:nvSpPr>
        <p:spPr/>
        <p:txBody>
          <a:bodyPr/>
          <a:lstStyle/>
          <a:p>
            <a:r>
              <a:rPr lang="en" altLang="ja-JP" dirty="0"/>
              <a:t>GPU</a:t>
            </a:r>
            <a:r>
              <a:rPr lang="ja-JP" altLang="en-US"/>
              <a:t>上の復旧システムが</a:t>
            </a:r>
            <a:r>
              <a:rPr lang="en" altLang="ja-JP" dirty="0"/>
              <a:t>OS</a:t>
            </a:r>
            <a:r>
              <a:rPr lang="ja-JP" altLang="en-US"/>
              <a:t>の挙動を間接的に変更することでシステム障害から復旧</a:t>
            </a:r>
            <a:endParaRPr lang="en-US" altLang="ja-JP" dirty="0"/>
          </a:p>
          <a:p>
            <a:pPr lvl="1"/>
            <a:r>
              <a:rPr lang="en-US" altLang="ja-JP" dirty="0"/>
              <a:t>GPU</a:t>
            </a:r>
            <a:r>
              <a:rPr lang="ja-JP" altLang="en-US"/>
              <a:t>からメインメモリ上の</a:t>
            </a:r>
            <a:r>
              <a:rPr lang="en-US" altLang="ja-JP" dirty="0"/>
              <a:t>OS</a:t>
            </a:r>
            <a:r>
              <a:rPr lang="ja-JP" altLang="en-US"/>
              <a:t>データを書き換える</a:t>
            </a:r>
            <a:endParaRPr lang="en-US" altLang="ja-JP" dirty="0"/>
          </a:p>
          <a:p>
            <a:pPr lvl="1"/>
            <a:r>
              <a:rPr lang="ja-JP" altLang="en-US"/>
              <a:t>例：障害の原因プロセスを強制終了</a:t>
            </a:r>
            <a:endParaRPr lang="en-US" altLang="ja-JP" dirty="0"/>
          </a:p>
          <a:p>
            <a:pPr lvl="1"/>
            <a:r>
              <a:rPr lang="ja-JP" altLang="en-US"/>
              <a:t>できる限りシステムリセットを避け、データ消失を防ぐ</a:t>
            </a:r>
            <a:endParaRPr lang="en-US" altLang="ja-JP" dirty="0"/>
          </a:p>
          <a:p>
            <a:pPr lvl="1"/>
            <a:r>
              <a:rPr lang="ja-JP" altLang="en-US"/>
              <a:t>完全な復旧ができない場合、仮復旧をしてデータ保存後再起動</a:t>
            </a:r>
            <a:endParaRPr lang="en-US" altLang="ja-JP" dirty="0"/>
          </a:p>
        </p:txBody>
      </p:sp>
      <p:sp>
        <p:nvSpPr>
          <p:cNvPr id="4" name="スライド番号プレースホルダー 3">
            <a:extLst>
              <a:ext uri="{FF2B5EF4-FFF2-40B4-BE49-F238E27FC236}">
                <a16:creationId xmlns:a16="http://schemas.microsoft.com/office/drawing/2014/main" id="{7609FBA8-B491-F84E-88A7-44A8C7FB4356}"/>
              </a:ext>
            </a:extLst>
          </p:cNvPr>
          <p:cNvSpPr>
            <a:spLocks noGrp="1"/>
          </p:cNvSpPr>
          <p:nvPr>
            <p:ph type="sldNum" sz="quarter" idx="12"/>
          </p:nvPr>
        </p:nvSpPr>
        <p:spPr/>
        <p:txBody>
          <a:bodyPr/>
          <a:lstStyle/>
          <a:p>
            <a:fld id="{DB15B789-B4AB-4945-84F3-7B2ECC227000}" type="slidenum">
              <a:rPr lang="ja-JP" altLang="en-US" smtClean="0"/>
              <a:pPr/>
              <a:t>6</a:t>
            </a:fld>
            <a:endParaRPr lang="ja-JP" altLang="en-US"/>
          </a:p>
        </p:txBody>
      </p:sp>
      <p:grpSp>
        <p:nvGrpSpPr>
          <p:cNvPr id="21" name="グループ化 20">
            <a:extLst>
              <a:ext uri="{FF2B5EF4-FFF2-40B4-BE49-F238E27FC236}">
                <a16:creationId xmlns:a16="http://schemas.microsoft.com/office/drawing/2014/main" id="{549EDFEF-3002-4745-84F0-C4CEB225EFE3}"/>
              </a:ext>
            </a:extLst>
          </p:cNvPr>
          <p:cNvGrpSpPr/>
          <p:nvPr/>
        </p:nvGrpSpPr>
        <p:grpSpPr>
          <a:xfrm>
            <a:off x="3836985" y="4318796"/>
            <a:ext cx="4518031" cy="2312364"/>
            <a:chOff x="1603883" y="3907317"/>
            <a:chExt cx="4518031" cy="2312364"/>
          </a:xfrm>
        </p:grpSpPr>
        <p:sp>
          <p:nvSpPr>
            <p:cNvPr id="22" name="四角形: 角を丸くする 4">
              <a:extLst>
                <a:ext uri="{FF2B5EF4-FFF2-40B4-BE49-F238E27FC236}">
                  <a16:creationId xmlns:a16="http://schemas.microsoft.com/office/drawing/2014/main" id="{70D35B98-8793-F647-A682-95851FFF405E}"/>
                </a:ext>
              </a:extLst>
            </p:cNvPr>
            <p:cNvSpPr/>
            <p:nvPr/>
          </p:nvSpPr>
          <p:spPr>
            <a:xfrm>
              <a:off x="1603883" y="3907317"/>
              <a:ext cx="4518031" cy="2312364"/>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r>
                <a:rPr kumimoji="1" lang="en-US" altLang="ja-JP" sz="2000" dirty="0"/>
                <a:t>		</a:t>
              </a:r>
              <a:r>
                <a:rPr kumimoji="1" lang="ja-JP" altLang="en-US" sz="2000"/>
                <a:t>　　　　　　　　　　　</a:t>
              </a:r>
              <a:endParaRPr kumimoji="1" lang="ja-JP" altLang="en-US" sz="2000" dirty="0"/>
            </a:p>
          </p:txBody>
        </p:sp>
        <p:sp>
          <p:nvSpPr>
            <p:cNvPr id="23" name="四角形: 角を丸くする 4">
              <a:extLst>
                <a:ext uri="{FF2B5EF4-FFF2-40B4-BE49-F238E27FC236}">
                  <a16:creationId xmlns:a16="http://schemas.microsoft.com/office/drawing/2014/main" id="{9690C559-25A1-1848-8B1F-B077730FF36B}"/>
                </a:ext>
              </a:extLst>
            </p:cNvPr>
            <p:cNvSpPr/>
            <p:nvPr/>
          </p:nvSpPr>
          <p:spPr>
            <a:xfrm>
              <a:off x="1777985" y="3970527"/>
              <a:ext cx="2301544" cy="1743825"/>
            </a:xfrm>
            <a:prstGeom prst="round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a:t>復旧対象システム</a:t>
              </a:r>
              <a:r>
                <a:rPr kumimoji="1" lang="en-US" altLang="ja-JP" sz="2000" dirty="0"/>
                <a:t>	</a:t>
              </a:r>
              <a:r>
                <a:rPr kumimoji="1" lang="ja-JP" altLang="en-US" sz="2000"/>
                <a:t>　　　　　　　　　　　</a:t>
              </a:r>
              <a:endParaRPr kumimoji="1" lang="ja-JP" altLang="en-US" sz="2000" dirty="0"/>
            </a:p>
          </p:txBody>
        </p:sp>
        <p:grpSp>
          <p:nvGrpSpPr>
            <p:cNvPr id="24" name="グループ化 23">
              <a:extLst>
                <a:ext uri="{FF2B5EF4-FFF2-40B4-BE49-F238E27FC236}">
                  <a16:creationId xmlns:a16="http://schemas.microsoft.com/office/drawing/2014/main" id="{63D599FA-A517-A14F-BA19-8D6FA264F4AA}"/>
                </a:ext>
              </a:extLst>
            </p:cNvPr>
            <p:cNvGrpSpPr/>
            <p:nvPr/>
          </p:nvGrpSpPr>
          <p:grpSpPr>
            <a:xfrm>
              <a:off x="1857807" y="5267472"/>
              <a:ext cx="2248786" cy="891996"/>
              <a:chOff x="1771711" y="5419248"/>
              <a:chExt cx="2248786" cy="891996"/>
            </a:xfrm>
          </p:grpSpPr>
          <p:grpSp>
            <p:nvGrpSpPr>
              <p:cNvPr id="32" name="グループ化 31">
                <a:extLst>
                  <a:ext uri="{FF2B5EF4-FFF2-40B4-BE49-F238E27FC236}">
                    <a16:creationId xmlns:a16="http://schemas.microsoft.com/office/drawing/2014/main" id="{1D17C6CC-7DD8-4342-83C8-50A1303A4235}"/>
                  </a:ext>
                </a:extLst>
              </p:cNvPr>
              <p:cNvGrpSpPr/>
              <p:nvPr/>
            </p:nvGrpSpPr>
            <p:grpSpPr>
              <a:xfrm>
                <a:off x="1771711" y="5914207"/>
                <a:ext cx="2248786" cy="397037"/>
                <a:chOff x="1777951" y="5907804"/>
                <a:chExt cx="2635060" cy="395265"/>
              </a:xfrm>
            </p:grpSpPr>
            <p:sp>
              <p:nvSpPr>
                <p:cNvPr id="34" name="四角形: 角を丸くする 8">
                  <a:extLst>
                    <a:ext uri="{FF2B5EF4-FFF2-40B4-BE49-F238E27FC236}">
                      <a16:creationId xmlns:a16="http://schemas.microsoft.com/office/drawing/2014/main" id="{5650D6B0-1BE8-C248-9D63-7697A0428FB6}"/>
                    </a:ext>
                  </a:extLst>
                </p:cNvPr>
                <p:cNvSpPr/>
                <p:nvPr/>
              </p:nvSpPr>
              <p:spPr>
                <a:xfrm>
                  <a:off x="1777951" y="5907804"/>
                  <a:ext cx="892008" cy="39061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35" name="四角形: 角を丸くする 9">
                  <a:extLst>
                    <a:ext uri="{FF2B5EF4-FFF2-40B4-BE49-F238E27FC236}">
                      <a16:creationId xmlns:a16="http://schemas.microsoft.com/office/drawing/2014/main" id="{40FFC6C5-3EF5-CD44-B9BB-6D99018C7941}"/>
                    </a:ext>
                  </a:extLst>
                </p:cNvPr>
                <p:cNvSpPr/>
                <p:nvPr/>
              </p:nvSpPr>
              <p:spPr>
                <a:xfrm>
                  <a:off x="2759984" y="5920179"/>
                  <a:ext cx="1653027" cy="382890"/>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solidFill>
                        <a:schemeClr val="bg1"/>
                      </a:solidFill>
                    </a:rPr>
                    <a:t>メインメモリ</a:t>
                  </a:r>
                </a:p>
              </p:txBody>
            </p:sp>
          </p:grpSp>
          <p:sp>
            <p:nvSpPr>
              <p:cNvPr id="33" name="四角形: 角を丸くする 10">
                <a:extLst>
                  <a:ext uri="{FF2B5EF4-FFF2-40B4-BE49-F238E27FC236}">
                    <a16:creationId xmlns:a16="http://schemas.microsoft.com/office/drawing/2014/main" id="{0595AE30-793B-AF4F-B375-749354654506}"/>
                  </a:ext>
                </a:extLst>
              </p:cNvPr>
              <p:cNvSpPr/>
              <p:nvPr/>
            </p:nvSpPr>
            <p:spPr>
              <a:xfrm>
                <a:off x="1988632" y="5419248"/>
                <a:ext cx="1780708" cy="392361"/>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OS</a:t>
                </a:r>
                <a:endParaRPr kumimoji="1" lang="ja-JP" altLang="en-US" sz="2000" dirty="0">
                  <a:latin typeface="+mn-ea"/>
                </a:endParaRPr>
              </a:p>
            </p:txBody>
          </p:sp>
        </p:grpSp>
        <p:sp>
          <p:nvSpPr>
            <p:cNvPr id="25" name="四角形: 角を丸くする 3">
              <a:extLst>
                <a:ext uri="{FF2B5EF4-FFF2-40B4-BE49-F238E27FC236}">
                  <a16:creationId xmlns:a16="http://schemas.microsoft.com/office/drawing/2014/main" id="{A4A3FD3F-C8FA-7343-A91C-B3E8B43BE4CF}"/>
                </a:ext>
              </a:extLst>
            </p:cNvPr>
            <p:cNvSpPr/>
            <p:nvPr/>
          </p:nvSpPr>
          <p:spPr>
            <a:xfrm>
              <a:off x="4733471" y="5782295"/>
              <a:ext cx="1211824" cy="368470"/>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26" name="四角形: 角を丸くする 5">
              <a:extLst>
                <a:ext uri="{FF2B5EF4-FFF2-40B4-BE49-F238E27FC236}">
                  <a16:creationId xmlns:a16="http://schemas.microsoft.com/office/drawing/2014/main" id="{8971853C-8029-E641-A33E-E650023F3BED}"/>
                </a:ext>
              </a:extLst>
            </p:cNvPr>
            <p:cNvSpPr/>
            <p:nvPr/>
          </p:nvSpPr>
          <p:spPr>
            <a:xfrm>
              <a:off x="4766992" y="5046002"/>
              <a:ext cx="1211825" cy="646698"/>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sp>
          <p:nvSpPr>
            <p:cNvPr id="27" name="四角形: 角を丸くする 10">
              <a:extLst>
                <a:ext uri="{FF2B5EF4-FFF2-40B4-BE49-F238E27FC236}">
                  <a16:creationId xmlns:a16="http://schemas.microsoft.com/office/drawing/2014/main" id="{0357B43E-3B6F-A34C-9707-0EA799F81575}"/>
                </a:ext>
              </a:extLst>
            </p:cNvPr>
            <p:cNvSpPr/>
            <p:nvPr/>
          </p:nvSpPr>
          <p:spPr>
            <a:xfrm>
              <a:off x="2047081" y="4450884"/>
              <a:ext cx="1836000" cy="451512"/>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プロセス</a:t>
              </a:r>
              <a:endParaRPr kumimoji="1" lang="ja-JP" altLang="en-US" sz="2000" dirty="0">
                <a:latin typeface="+mn-ea"/>
              </a:endParaRPr>
            </a:p>
          </p:txBody>
        </p:sp>
        <p:sp>
          <p:nvSpPr>
            <p:cNvPr id="28" name="上矢印 27">
              <a:extLst>
                <a:ext uri="{FF2B5EF4-FFF2-40B4-BE49-F238E27FC236}">
                  <a16:creationId xmlns:a16="http://schemas.microsoft.com/office/drawing/2014/main" id="{F63D0639-2D09-2547-A792-86F6FB3CACA1}"/>
                </a:ext>
              </a:extLst>
            </p:cNvPr>
            <p:cNvSpPr/>
            <p:nvPr/>
          </p:nvSpPr>
          <p:spPr>
            <a:xfrm>
              <a:off x="2272503" y="4902396"/>
              <a:ext cx="1385157" cy="368471"/>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bg1"/>
                  </a:solidFill>
                </a:rPr>
                <a:t>制御</a:t>
              </a:r>
            </a:p>
          </p:txBody>
        </p:sp>
        <p:sp>
          <p:nvSpPr>
            <p:cNvPr id="29" name="テキスト ボックス 28">
              <a:extLst>
                <a:ext uri="{FF2B5EF4-FFF2-40B4-BE49-F238E27FC236}">
                  <a16:creationId xmlns:a16="http://schemas.microsoft.com/office/drawing/2014/main" id="{9CB88FA1-7389-214C-B1DA-F746E1B9234D}"/>
                </a:ext>
              </a:extLst>
            </p:cNvPr>
            <p:cNvSpPr txBox="1"/>
            <p:nvPr/>
          </p:nvSpPr>
          <p:spPr>
            <a:xfrm>
              <a:off x="4129664" y="4699021"/>
              <a:ext cx="795435" cy="707886"/>
            </a:xfrm>
            <a:prstGeom prst="rect">
              <a:avLst/>
            </a:prstGeom>
            <a:noFill/>
          </p:spPr>
          <p:txBody>
            <a:bodyPr wrap="square" rtlCol="0">
              <a:spAutoFit/>
            </a:bodyPr>
            <a:lstStyle/>
            <a:p>
              <a:r>
                <a:rPr kumimoji="1" lang="ja-JP" altLang="en-US" sz="2000">
                  <a:ln w="0"/>
                  <a:effectLst>
                    <a:outerShdw blurRad="38100" dist="19050" dir="2700000" algn="tl" rotWithShape="0">
                      <a:schemeClr val="dk1">
                        <a:alpha val="40000"/>
                      </a:schemeClr>
                    </a:outerShdw>
                  </a:effectLst>
                </a:rPr>
                <a:t>書き換え</a:t>
              </a:r>
            </a:p>
          </p:txBody>
        </p:sp>
        <p:cxnSp>
          <p:nvCxnSpPr>
            <p:cNvPr id="30" name="カギ線コネクタ 29">
              <a:extLst>
                <a:ext uri="{FF2B5EF4-FFF2-40B4-BE49-F238E27FC236}">
                  <a16:creationId xmlns:a16="http://schemas.microsoft.com/office/drawing/2014/main" id="{870E0424-A060-6049-A3E2-B6065ED99CD3}"/>
                </a:ext>
              </a:extLst>
            </p:cNvPr>
            <p:cNvCxnSpPr>
              <a:cxnSpLocks/>
              <a:stCxn id="26" idx="1"/>
              <a:endCxn id="35" idx="3"/>
            </p:cNvCxnSpPr>
            <p:nvPr/>
          </p:nvCxnSpPr>
          <p:spPr>
            <a:xfrm rot="10800000" flipV="1">
              <a:off x="4106594" y="5369351"/>
              <a:ext cx="660399" cy="597814"/>
            </a:xfrm>
            <a:prstGeom prst="bentConnector3">
              <a:avLst>
                <a:gd name="adj1" fmla="val 50000"/>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4A1849B5-CF44-754E-83BE-6F97D08741F7}"/>
                </a:ext>
              </a:extLst>
            </p:cNvPr>
            <p:cNvSpPr txBox="1"/>
            <p:nvPr/>
          </p:nvSpPr>
          <p:spPr>
            <a:xfrm>
              <a:off x="4837568" y="4402213"/>
              <a:ext cx="1003629" cy="400110"/>
            </a:xfrm>
            <a:prstGeom prst="rect">
              <a:avLst/>
            </a:prstGeom>
            <a:noFill/>
          </p:spPr>
          <p:txBody>
            <a:bodyPr wrap="square" rtlCol="0">
              <a:spAutoFit/>
            </a:bodyPr>
            <a:lstStyle/>
            <a:p>
              <a:pPr algn="ctr"/>
              <a:r>
                <a:rPr kumimoji="1" lang="ja-JP" altLang="en-US" sz="2000"/>
                <a:t>ホスト</a:t>
              </a:r>
            </a:p>
          </p:txBody>
        </p:sp>
      </p:grpSp>
      <p:pic>
        <p:nvPicPr>
          <p:cNvPr id="5" name="図 50">
            <a:extLst>
              <a:ext uri="{FF2B5EF4-FFF2-40B4-BE49-F238E27FC236}">
                <a16:creationId xmlns:a16="http://schemas.microsoft.com/office/drawing/2014/main" id="{1585637C-AFB9-7245-B053-64F29173DD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5177" y="5311289"/>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718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C6660-C58A-3F44-8EF1-D5448E93AD01}"/>
              </a:ext>
            </a:extLst>
          </p:cNvPr>
          <p:cNvSpPr>
            <a:spLocks noGrp="1"/>
          </p:cNvSpPr>
          <p:nvPr>
            <p:ph type="title"/>
          </p:nvPr>
        </p:nvSpPr>
        <p:spPr/>
        <p:txBody>
          <a:bodyPr/>
          <a:lstStyle/>
          <a:p>
            <a:r>
              <a:rPr lang="ja-JP" altLang="en-US"/>
              <a:t>障害モデル</a:t>
            </a:r>
          </a:p>
        </p:txBody>
      </p:sp>
      <p:sp>
        <p:nvSpPr>
          <p:cNvPr id="3" name="コンテンツ プレースホルダー 2">
            <a:extLst>
              <a:ext uri="{FF2B5EF4-FFF2-40B4-BE49-F238E27FC236}">
                <a16:creationId xmlns:a16="http://schemas.microsoft.com/office/drawing/2014/main" id="{12250C58-92C4-D147-991C-81B4B144E611}"/>
              </a:ext>
            </a:extLst>
          </p:cNvPr>
          <p:cNvSpPr>
            <a:spLocks noGrp="1"/>
          </p:cNvSpPr>
          <p:nvPr>
            <p:ph idx="1"/>
          </p:nvPr>
        </p:nvSpPr>
        <p:spPr/>
        <p:txBody>
          <a:bodyPr/>
          <a:lstStyle/>
          <a:p>
            <a:r>
              <a:rPr lang="ja-JP" altLang="en-US"/>
              <a:t>本発表ではプロセスレベルのリソース不足による障害を対象とする</a:t>
            </a:r>
            <a:endParaRPr lang="en-US" altLang="ja-JP" dirty="0"/>
          </a:p>
          <a:p>
            <a:pPr lvl="1"/>
            <a:r>
              <a:rPr lang="en-US" altLang="ja-JP" dirty="0"/>
              <a:t>OS</a:t>
            </a:r>
            <a:r>
              <a:rPr lang="ja-JP" altLang="en-US"/>
              <a:t>カーネルは正常に動作すると仮定</a:t>
            </a:r>
            <a:endParaRPr lang="en-US" altLang="ja-JP" dirty="0"/>
          </a:p>
          <a:p>
            <a:pPr lvl="1"/>
            <a:r>
              <a:rPr lang="ja-JP" altLang="en-US"/>
              <a:t>システム障害からの復旧の第一歩</a:t>
            </a:r>
            <a:endParaRPr lang="en-US" altLang="ja-JP" dirty="0"/>
          </a:p>
          <a:p>
            <a:r>
              <a:rPr lang="ja-JP" altLang="en-US"/>
              <a:t>本発表の対象外</a:t>
            </a:r>
            <a:endParaRPr lang="en-US" altLang="ja-JP" dirty="0"/>
          </a:p>
          <a:p>
            <a:pPr lvl="1"/>
            <a:r>
              <a:rPr lang="ja-JP" altLang="en-US"/>
              <a:t>カーネルレベルでのリソース不足</a:t>
            </a:r>
            <a:endParaRPr lang="en-US" altLang="ja-JP" dirty="0"/>
          </a:p>
          <a:p>
            <a:pPr lvl="1"/>
            <a:r>
              <a:rPr lang="ja-JP" altLang="en-US"/>
              <a:t>デッドロックによる無限待機</a:t>
            </a:r>
            <a:endParaRPr lang="en-US" altLang="ja-JP" dirty="0"/>
          </a:p>
          <a:p>
            <a:pPr lvl="2"/>
            <a:r>
              <a:rPr lang="en-US" altLang="ja-JP" dirty="0" err="1"/>
              <a:t>GPUfas</a:t>
            </a:r>
            <a:r>
              <a:rPr lang="ja-JP" altLang="en-US"/>
              <a:t>で復旧を行える可能性がある</a:t>
            </a:r>
            <a:endParaRPr lang="en-US" altLang="ja-JP" dirty="0"/>
          </a:p>
          <a:p>
            <a:pPr lvl="1"/>
            <a:r>
              <a:rPr lang="ja-JP" altLang="en-US"/>
              <a:t>クラッシュによるカーネルの異常停止</a:t>
            </a:r>
            <a:endParaRPr lang="en-US" altLang="ja-JP" dirty="0"/>
          </a:p>
          <a:p>
            <a:endParaRPr lang="ja-JP" altLang="en-US"/>
          </a:p>
        </p:txBody>
      </p:sp>
      <p:sp>
        <p:nvSpPr>
          <p:cNvPr id="4" name="スライド番号プレースホルダー 3">
            <a:extLst>
              <a:ext uri="{FF2B5EF4-FFF2-40B4-BE49-F238E27FC236}">
                <a16:creationId xmlns:a16="http://schemas.microsoft.com/office/drawing/2014/main" id="{95348264-D99C-994D-A834-D3796D4ACA65}"/>
              </a:ext>
            </a:extLst>
          </p:cNvPr>
          <p:cNvSpPr>
            <a:spLocks noGrp="1"/>
          </p:cNvSpPr>
          <p:nvPr>
            <p:ph type="sldNum" sz="quarter" idx="12"/>
          </p:nvPr>
        </p:nvSpPr>
        <p:spPr/>
        <p:txBody>
          <a:bodyPr/>
          <a:lstStyle/>
          <a:p>
            <a:fld id="{DB15B789-B4AB-4945-84F3-7B2ECC227000}" type="slidenum">
              <a:rPr lang="ja-JP" altLang="en-US" smtClean="0"/>
              <a:pPr/>
              <a:t>7</a:t>
            </a:fld>
            <a:endParaRPr lang="ja-JP" altLang="en-US"/>
          </a:p>
        </p:txBody>
      </p:sp>
    </p:spTree>
    <p:extLst>
      <p:ext uri="{BB962C8B-B14F-4D97-AF65-F5344CB8AC3E}">
        <p14:creationId xmlns:p14="http://schemas.microsoft.com/office/powerpoint/2010/main" val="30265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815253-EAFA-7C4D-AD9A-5CCD2FD3C296}"/>
              </a:ext>
            </a:extLst>
          </p:cNvPr>
          <p:cNvSpPr>
            <a:spLocks noGrp="1"/>
          </p:cNvSpPr>
          <p:nvPr>
            <p:ph type="title"/>
          </p:nvPr>
        </p:nvSpPr>
        <p:spPr/>
        <p:txBody>
          <a:bodyPr/>
          <a:lstStyle/>
          <a:p>
            <a:r>
              <a:rPr lang="en" altLang="ja-JP" dirty="0">
                <a:latin typeface="+mj-ea"/>
              </a:rPr>
              <a:t>GPU</a:t>
            </a:r>
            <a:r>
              <a:rPr lang="ja-JP" altLang="en-US">
                <a:latin typeface="+mj-ea"/>
              </a:rPr>
              <a:t>を用いる利点</a:t>
            </a:r>
          </a:p>
        </p:txBody>
      </p:sp>
      <p:sp>
        <p:nvSpPr>
          <p:cNvPr id="3" name="コンテンツ プレースホルダー 2">
            <a:extLst>
              <a:ext uri="{FF2B5EF4-FFF2-40B4-BE49-F238E27FC236}">
                <a16:creationId xmlns:a16="http://schemas.microsoft.com/office/drawing/2014/main" id="{8B0CB31C-B140-BC42-A51D-CC50D90921D6}"/>
              </a:ext>
            </a:extLst>
          </p:cNvPr>
          <p:cNvSpPr>
            <a:spLocks noGrp="1"/>
          </p:cNvSpPr>
          <p:nvPr>
            <p:ph idx="1"/>
          </p:nvPr>
        </p:nvSpPr>
        <p:spPr/>
        <p:txBody>
          <a:bodyPr/>
          <a:lstStyle/>
          <a:p>
            <a:r>
              <a:rPr lang="ja-JP" altLang="en-US"/>
              <a:t>システム障害の影響を受けにくい</a:t>
            </a:r>
            <a:endParaRPr lang="en-US" altLang="ja-JP" dirty="0"/>
          </a:p>
          <a:p>
            <a:pPr lvl="1"/>
            <a:r>
              <a:rPr lang="en" altLang="ja-JP" dirty="0"/>
              <a:t>GPU</a:t>
            </a:r>
            <a:r>
              <a:rPr lang="ja-JP" altLang="en-US"/>
              <a:t>は</a:t>
            </a:r>
            <a:r>
              <a:rPr lang="en" altLang="ja-JP" dirty="0"/>
              <a:t>CPU</a:t>
            </a:r>
            <a:r>
              <a:rPr lang="ja-JP" altLang="en-US"/>
              <a:t>やメインメモリから物理的に隔離</a:t>
            </a:r>
            <a:endParaRPr lang="en-US" altLang="ja-JP" dirty="0"/>
          </a:p>
          <a:p>
            <a:pPr lvl="1"/>
            <a:r>
              <a:rPr lang="ja-JP" altLang="en-US"/>
              <a:t>システム起動時に</a:t>
            </a:r>
            <a:r>
              <a:rPr lang="en" altLang="ja-JP" dirty="0"/>
              <a:t>GPU</a:t>
            </a:r>
            <a:r>
              <a:rPr lang="ja-JP" altLang="en-US"/>
              <a:t>を占有して復旧システムを実行</a:t>
            </a:r>
            <a:endParaRPr lang="en-US" altLang="ja-JP" dirty="0"/>
          </a:p>
          <a:p>
            <a:r>
              <a:rPr lang="ja-JP" altLang="en-US"/>
              <a:t>システムのリソース不足の影響を受けない</a:t>
            </a:r>
            <a:endParaRPr lang="en-US" altLang="ja-JP" dirty="0"/>
          </a:p>
          <a:p>
            <a:pPr lvl="1"/>
            <a:r>
              <a:rPr lang="en-US" altLang="ja-JP" dirty="0"/>
              <a:t>GPU</a:t>
            </a:r>
            <a:r>
              <a:rPr lang="ja-JP" altLang="en-US"/>
              <a:t>は専用の演算コアやメモリを持っている</a:t>
            </a:r>
            <a:endParaRPr lang="en-US" altLang="ja-JP" dirty="0"/>
          </a:p>
          <a:p>
            <a:endParaRPr lang="en-US" altLang="ja-JP" dirty="0"/>
          </a:p>
          <a:p>
            <a:endParaRPr lang="ja-JP" altLang="en-US"/>
          </a:p>
        </p:txBody>
      </p:sp>
      <p:sp>
        <p:nvSpPr>
          <p:cNvPr id="4" name="スライド番号プレースホルダー 3">
            <a:extLst>
              <a:ext uri="{FF2B5EF4-FFF2-40B4-BE49-F238E27FC236}">
                <a16:creationId xmlns:a16="http://schemas.microsoft.com/office/drawing/2014/main" id="{B0B18D3E-31FE-E540-9A17-FD0D296AEA3A}"/>
              </a:ext>
            </a:extLst>
          </p:cNvPr>
          <p:cNvSpPr>
            <a:spLocks noGrp="1"/>
          </p:cNvSpPr>
          <p:nvPr>
            <p:ph type="sldNum" sz="quarter" idx="12"/>
          </p:nvPr>
        </p:nvSpPr>
        <p:spPr/>
        <p:txBody>
          <a:bodyPr/>
          <a:lstStyle/>
          <a:p>
            <a:fld id="{DB15B789-B4AB-4945-84F3-7B2ECC227000}" type="slidenum">
              <a:rPr lang="ja-JP" altLang="en-US" smtClean="0"/>
              <a:pPr/>
              <a:t>8</a:t>
            </a:fld>
            <a:endParaRPr lang="ja-JP" altLang="en-US"/>
          </a:p>
        </p:txBody>
      </p:sp>
      <p:pic>
        <p:nvPicPr>
          <p:cNvPr id="5" name="図 4">
            <a:extLst>
              <a:ext uri="{FF2B5EF4-FFF2-40B4-BE49-F238E27FC236}">
                <a16:creationId xmlns:a16="http://schemas.microsoft.com/office/drawing/2014/main" id="{C8CA5F57-AF95-7145-8F9B-C3A2807154E6}"/>
              </a:ext>
            </a:extLst>
          </p:cNvPr>
          <p:cNvPicPr>
            <a:picLocks noChangeAspect="1"/>
          </p:cNvPicPr>
          <p:nvPr/>
        </p:nvPicPr>
        <p:blipFill>
          <a:blip r:embed="rId3"/>
          <a:stretch>
            <a:fillRect/>
          </a:stretch>
        </p:blipFill>
        <p:spPr>
          <a:xfrm>
            <a:off x="7369432" y="4067559"/>
            <a:ext cx="2476332" cy="2338069"/>
          </a:xfrm>
          <a:prstGeom prst="rect">
            <a:avLst/>
          </a:prstGeom>
        </p:spPr>
      </p:pic>
      <p:sp>
        <p:nvSpPr>
          <p:cNvPr id="6" name="四角形: 角を丸くする 7">
            <a:extLst>
              <a:ext uri="{FF2B5EF4-FFF2-40B4-BE49-F238E27FC236}">
                <a16:creationId xmlns:a16="http://schemas.microsoft.com/office/drawing/2014/main" id="{FF829CE9-C59E-B74E-8B15-0740A83EE4D6}"/>
              </a:ext>
            </a:extLst>
          </p:cNvPr>
          <p:cNvSpPr/>
          <p:nvPr/>
        </p:nvSpPr>
        <p:spPr>
          <a:xfrm>
            <a:off x="8390598" y="5094009"/>
            <a:ext cx="1348081" cy="657879"/>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GPU</a:t>
            </a:r>
            <a:r>
              <a:rPr kumimoji="1" lang="ja-JP" altLang="en-US" sz="2000">
                <a:latin typeface="+mn-ea"/>
              </a:rPr>
              <a:t>メモリ</a:t>
            </a:r>
            <a:endParaRPr kumimoji="1" lang="ja-JP" altLang="en-US" sz="2000" dirty="0">
              <a:latin typeface="+mn-ea"/>
            </a:endParaRPr>
          </a:p>
        </p:txBody>
      </p:sp>
      <p:pic>
        <p:nvPicPr>
          <p:cNvPr id="7" name="図 6">
            <a:extLst>
              <a:ext uri="{FF2B5EF4-FFF2-40B4-BE49-F238E27FC236}">
                <a16:creationId xmlns:a16="http://schemas.microsoft.com/office/drawing/2014/main" id="{344A094A-7648-4A4E-B586-E3DF81D974E7}"/>
              </a:ext>
            </a:extLst>
          </p:cNvPr>
          <p:cNvPicPr>
            <a:picLocks noChangeAspect="1"/>
          </p:cNvPicPr>
          <p:nvPr/>
        </p:nvPicPr>
        <p:blipFill>
          <a:blip r:embed="rId4"/>
          <a:stretch>
            <a:fillRect/>
          </a:stretch>
        </p:blipFill>
        <p:spPr>
          <a:xfrm>
            <a:off x="4227950" y="4611672"/>
            <a:ext cx="2170754" cy="1356722"/>
          </a:xfrm>
          <a:prstGeom prst="rect">
            <a:avLst/>
          </a:prstGeom>
        </p:spPr>
      </p:pic>
      <p:pic>
        <p:nvPicPr>
          <p:cNvPr id="8" name="図 7">
            <a:extLst>
              <a:ext uri="{FF2B5EF4-FFF2-40B4-BE49-F238E27FC236}">
                <a16:creationId xmlns:a16="http://schemas.microsoft.com/office/drawing/2014/main" id="{5D332E6B-3013-E848-83D6-AFF67DB1F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082" y="4793518"/>
            <a:ext cx="1373234" cy="1174877"/>
          </a:xfrm>
          <a:prstGeom prst="rect">
            <a:avLst/>
          </a:prstGeom>
        </p:spPr>
      </p:pic>
      <p:cxnSp>
        <p:nvCxnSpPr>
          <p:cNvPr id="9" name="直線コネクタ 8">
            <a:extLst>
              <a:ext uri="{FF2B5EF4-FFF2-40B4-BE49-F238E27FC236}">
                <a16:creationId xmlns:a16="http://schemas.microsoft.com/office/drawing/2014/main" id="{9FA78A8A-A417-514E-BC80-1289444D2A71}"/>
              </a:ext>
            </a:extLst>
          </p:cNvPr>
          <p:cNvCxnSpPr>
            <a:cxnSpLocks/>
          </p:cNvCxnSpPr>
          <p:nvPr/>
        </p:nvCxnSpPr>
        <p:spPr>
          <a:xfrm>
            <a:off x="6551104" y="4672560"/>
            <a:ext cx="0" cy="157420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TextBox 12">
            <a:extLst>
              <a:ext uri="{FF2B5EF4-FFF2-40B4-BE49-F238E27FC236}">
                <a16:creationId xmlns:a16="http://schemas.microsoft.com/office/drawing/2014/main" id="{7A0C79A0-9731-6B49-B216-7101A55A0A92}"/>
              </a:ext>
            </a:extLst>
          </p:cNvPr>
          <p:cNvSpPr txBox="1"/>
          <p:nvPr/>
        </p:nvSpPr>
        <p:spPr>
          <a:xfrm>
            <a:off x="4653000" y="5846650"/>
            <a:ext cx="1415772" cy="400110"/>
          </a:xfrm>
          <a:prstGeom prst="rect">
            <a:avLst/>
          </a:prstGeom>
          <a:noFill/>
        </p:spPr>
        <p:txBody>
          <a:bodyPr wrap="none" rtlCol="0">
            <a:spAutoFit/>
          </a:bodyPr>
          <a:lstStyle/>
          <a:p>
            <a:pPr algn="ctr"/>
            <a:r>
              <a:rPr lang="ja-JP" altLang="en-US" sz="2000" b="1" dirty="0"/>
              <a:t>メインメモリ</a:t>
            </a:r>
          </a:p>
        </p:txBody>
      </p:sp>
      <p:sp>
        <p:nvSpPr>
          <p:cNvPr id="11" name="TextBox 9">
            <a:extLst>
              <a:ext uri="{FF2B5EF4-FFF2-40B4-BE49-F238E27FC236}">
                <a16:creationId xmlns:a16="http://schemas.microsoft.com/office/drawing/2014/main" id="{35389A41-81EB-384D-9479-884B7F39F0B0}"/>
              </a:ext>
            </a:extLst>
          </p:cNvPr>
          <p:cNvSpPr txBox="1"/>
          <p:nvPr/>
        </p:nvSpPr>
        <p:spPr>
          <a:xfrm>
            <a:off x="2719145" y="5903978"/>
            <a:ext cx="751111" cy="400110"/>
          </a:xfrm>
          <a:prstGeom prst="rect">
            <a:avLst/>
          </a:prstGeom>
          <a:noFill/>
        </p:spPr>
        <p:txBody>
          <a:bodyPr wrap="square" rtlCol="0">
            <a:spAutoFit/>
          </a:bodyPr>
          <a:lstStyle/>
          <a:p>
            <a:pPr algn="ctr"/>
            <a:r>
              <a:rPr lang="en-US" altLang="ja-JP" sz="2000" b="1" dirty="0">
                <a:latin typeface="+mn-ea"/>
              </a:rPr>
              <a:t>CPU</a:t>
            </a:r>
            <a:endParaRPr lang="ja-JP" altLang="en-US" sz="2000" b="1" dirty="0">
              <a:latin typeface="+mn-ea"/>
            </a:endParaRPr>
          </a:p>
        </p:txBody>
      </p:sp>
      <p:sp>
        <p:nvSpPr>
          <p:cNvPr id="12" name="TextBox 12">
            <a:extLst>
              <a:ext uri="{FF2B5EF4-FFF2-40B4-BE49-F238E27FC236}">
                <a16:creationId xmlns:a16="http://schemas.microsoft.com/office/drawing/2014/main" id="{C0112CB6-A4F0-694F-A13A-36E55CB55A1C}"/>
              </a:ext>
            </a:extLst>
          </p:cNvPr>
          <p:cNvSpPr txBox="1"/>
          <p:nvPr/>
        </p:nvSpPr>
        <p:spPr>
          <a:xfrm>
            <a:off x="7998993" y="5882991"/>
            <a:ext cx="707246" cy="400110"/>
          </a:xfrm>
          <a:prstGeom prst="rect">
            <a:avLst/>
          </a:prstGeom>
          <a:noFill/>
        </p:spPr>
        <p:txBody>
          <a:bodyPr wrap="none" rtlCol="0">
            <a:spAutoFit/>
          </a:bodyPr>
          <a:lstStyle/>
          <a:p>
            <a:pPr algn="ctr"/>
            <a:r>
              <a:rPr lang="en-US" altLang="ja-JP" sz="2000" b="1" dirty="0"/>
              <a:t>GPU</a:t>
            </a:r>
            <a:endParaRPr lang="ja-JP" altLang="en-US" sz="2000" b="1" dirty="0"/>
          </a:p>
        </p:txBody>
      </p:sp>
    </p:spTree>
    <p:extLst>
      <p:ext uri="{BB962C8B-B14F-4D97-AF65-F5344CB8AC3E}">
        <p14:creationId xmlns:p14="http://schemas.microsoft.com/office/powerpoint/2010/main" val="354957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2EC3D1-46BE-354B-94F7-C80E055FF9B4}"/>
              </a:ext>
            </a:extLst>
          </p:cNvPr>
          <p:cNvSpPr>
            <a:spLocks noGrp="1"/>
          </p:cNvSpPr>
          <p:nvPr>
            <p:ph type="title"/>
          </p:nvPr>
        </p:nvSpPr>
        <p:spPr/>
        <p:txBody>
          <a:bodyPr/>
          <a:lstStyle/>
          <a:p>
            <a:r>
              <a:rPr lang="ja-JP" altLang="en-US"/>
              <a:t>障害の検知・復旧の流れ</a:t>
            </a:r>
            <a:endParaRPr kumimoji="1" lang="ja-JP" altLang="en-US"/>
          </a:p>
        </p:txBody>
      </p:sp>
      <p:sp>
        <p:nvSpPr>
          <p:cNvPr id="3" name="コンテンツ プレースホルダー 2">
            <a:extLst>
              <a:ext uri="{FF2B5EF4-FFF2-40B4-BE49-F238E27FC236}">
                <a16:creationId xmlns:a16="http://schemas.microsoft.com/office/drawing/2014/main" id="{3F42232C-3E90-A241-8A27-987B4E61E3D7}"/>
              </a:ext>
            </a:extLst>
          </p:cNvPr>
          <p:cNvSpPr>
            <a:spLocks noGrp="1"/>
          </p:cNvSpPr>
          <p:nvPr>
            <p:ph idx="1"/>
          </p:nvPr>
        </p:nvSpPr>
        <p:spPr/>
        <p:txBody>
          <a:bodyPr>
            <a:normAutofit/>
          </a:bodyPr>
          <a:lstStyle/>
          <a:p>
            <a:r>
              <a:rPr lang="ja-JP" altLang="en-US"/>
              <a:t>システム障害の検知</a:t>
            </a:r>
            <a:r>
              <a:rPr lang="en-US" altLang="ja-JP" dirty="0"/>
              <a:t> </a:t>
            </a:r>
            <a:r>
              <a:rPr lang="en" altLang="ja-JP" dirty="0"/>
              <a:t>[Ozaki et al.’19]</a:t>
            </a:r>
          </a:p>
          <a:p>
            <a:pPr lvl="1"/>
            <a:r>
              <a:rPr lang="en" altLang="ja-JP" dirty="0"/>
              <a:t>GPU</a:t>
            </a:r>
            <a:r>
              <a:rPr lang="ja-JP" altLang="en-US"/>
              <a:t>からメインメモリ上の</a:t>
            </a:r>
            <a:r>
              <a:rPr lang="en" altLang="ja-JP" dirty="0"/>
              <a:t>OS</a:t>
            </a:r>
            <a:r>
              <a:rPr lang="ja-JP" altLang="en-US"/>
              <a:t>データを監視し、障害検知時に原因プロセスを特定</a:t>
            </a:r>
            <a:endParaRPr lang="en-US" altLang="ja-JP" dirty="0"/>
          </a:p>
          <a:p>
            <a:r>
              <a:rPr lang="ja-JP" altLang="en-US"/>
              <a:t>システム障害からの復旧</a:t>
            </a:r>
            <a:endParaRPr lang="en-US" altLang="ja-JP" dirty="0"/>
          </a:p>
          <a:p>
            <a:pPr lvl="1"/>
            <a:r>
              <a:rPr lang="ja-JP" altLang="en-US"/>
              <a:t>特定されたプロセスを</a:t>
            </a:r>
            <a:r>
              <a:rPr lang="en-US" altLang="ja-JP" dirty="0"/>
              <a:t>GPU</a:t>
            </a:r>
            <a:r>
              <a:rPr lang="ja-JP" altLang="en-US"/>
              <a:t>から間接的に制御することで障害の原因を自動的に除去</a:t>
            </a:r>
            <a:endParaRPr lang="en-US" altLang="ja-JP" dirty="0"/>
          </a:p>
          <a:p>
            <a:pPr lvl="1"/>
            <a:r>
              <a:rPr lang="en" altLang="ja-JP" dirty="0"/>
              <a:t>GPU</a:t>
            </a:r>
            <a:r>
              <a:rPr lang="ja-JP" altLang="en-US"/>
              <a:t>がリモートホストと通信</a:t>
            </a:r>
            <a:r>
              <a:rPr lang="en-US" altLang="ja-JP" dirty="0"/>
              <a:t> [</a:t>
            </a:r>
            <a:r>
              <a:rPr lang="ja-JP" altLang="en-US"/>
              <a:t>金本ら</a:t>
            </a:r>
            <a:r>
              <a:rPr lang="en-US" altLang="ja-JP" dirty="0"/>
              <a:t>’19] </a:t>
            </a:r>
            <a:r>
              <a:rPr lang="ja-JP" altLang="en-US"/>
              <a:t>してインタラクティブに復旧を行うことも可能</a:t>
            </a:r>
            <a:endParaRPr lang="en" altLang="ja-JP" dirty="0"/>
          </a:p>
        </p:txBody>
      </p:sp>
      <p:sp>
        <p:nvSpPr>
          <p:cNvPr id="4" name="スライド番号プレースホルダー 3">
            <a:extLst>
              <a:ext uri="{FF2B5EF4-FFF2-40B4-BE49-F238E27FC236}">
                <a16:creationId xmlns:a16="http://schemas.microsoft.com/office/drawing/2014/main" id="{07D90DB3-3782-E847-887B-6E08243F4028}"/>
              </a:ext>
            </a:extLst>
          </p:cNvPr>
          <p:cNvSpPr>
            <a:spLocks noGrp="1"/>
          </p:cNvSpPr>
          <p:nvPr>
            <p:ph type="sldNum" sz="quarter" idx="12"/>
          </p:nvPr>
        </p:nvSpPr>
        <p:spPr/>
        <p:txBody>
          <a:bodyPr/>
          <a:lstStyle/>
          <a:p>
            <a:fld id="{DB15B789-B4AB-4945-84F3-7B2ECC227000}" type="slidenum">
              <a:rPr kumimoji="1" lang="ja-JP" altLang="en-US" smtClean="0"/>
              <a:t>9</a:t>
            </a:fld>
            <a:endParaRPr kumimoji="1" lang="ja-JP" altLang="en-US"/>
          </a:p>
        </p:txBody>
      </p:sp>
      <p:grpSp>
        <p:nvGrpSpPr>
          <p:cNvPr id="21" name="グループ化 20">
            <a:extLst>
              <a:ext uri="{FF2B5EF4-FFF2-40B4-BE49-F238E27FC236}">
                <a16:creationId xmlns:a16="http://schemas.microsoft.com/office/drawing/2014/main" id="{0956F238-3036-C547-8DB5-487AFC74FCC6}"/>
              </a:ext>
            </a:extLst>
          </p:cNvPr>
          <p:cNvGrpSpPr/>
          <p:nvPr/>
        </p:nvGrpSpPr>
        <p:grpSpPr>
          <a:xfrm>
            <a:off x="3505823" y="4975412"/>
            <a:ext cx="5350107" cy="1773820"/>
            <a:chOff x="3477175" y="4763949"/>
            <a:chExt cx="5350107" cy="1773820"/>
          </a:xfrm>
        </p:grpSpPr>
        <p:sp>
          <p:nvSpPr>
            <p:cNvPr id="5" name="角丸四角形 4">
              <a:extLst>
                <a:ext uri="{FF2B5EF4-FFF2-40B4-BE49-F238E27FC236}">
                  <a16:creationId xmlns:a16="http://schemas.microsoft.com/office/drawing/2014/main" id="{D0947E36-CEC5-C247-85DD-62FD5A975D0D}"/>
                </a:ext>
              </a:extLst>
            </p:cNvPr>
            <p:cNvSpPr/>
            <p:nvPr/>
          </p:nvSpPr>
          <p:spPr>
            <a:xfrm>
              <a:off x="6778190" y="5036799"/>
              <a:ext cx="2049092" cy="869636"/>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a:latin typeface="+mn-ea"/>
                </a:rPr>
                <a:t>リモートホスト</a:t>
              </a:r>
              <a:endParaRPr lang="en-US" altLang="ja-JP" sz="2000" dirty="0">
                <a:latin typeface="+mn-ea"/>
              </a:endParaRPr>
            </a:p>
          </p:txBody>
        </p:sp>
        <p:sp>
          <p:nvSpPr>
            <p:cNvPr id="6" name="角丸四角形 5">
              <a:extLst>
                <a:ext uri="{FF2B5EF4-FFF2-40B4-BE49-F238E27FC236}">
                  <a16:creationId xmlns:a16="http://schemas.microsoft.com/office/drawing/2014/main" id="{876C03D1-E264-E54A-9460-21DC3DB47434}"/>
                </a:ext>
              </a:extLst>
            </p:cNvPr>
            <p:cNvSpPr/>
            <p:nvPr/>
          </p:nvSpPr>
          <p:spPr>
            <a:xfrm>
              <a:off x="3477175" y="4763949"/>
              <a:ext cx="1671596" cy="1773820"/>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2000">
                  <a:latin typeface="+mn-ea"/>
                </a:rPr>
                <a:t>ホスト</a:t>
              </a:r>
              <a:endParaRPr lang="ja-JP" altLang="en-US" sz="1400">
                <a:latin typeface="+mn-ea"/>
              </a:endParaRPr>
            </a:p>
          </p:txBody>
        </p:sp>
        <p:sp>
          <p:nvSpPr>
            <p:cNvPr id="13" name="角丸四角形 11">
              <a:extLst>
                <a:ext uri="{FF2B5EF4-FFF2-40B4-BE49-F238E27FC236}">
                  <a16:creationId xmlns:a16="http://schemas.microsoft.com/office/drawing/2014/main" id="{BCA57912-ADCB-ED44-A6A9-D829AEC5E052}"/>
                </a:ext>
              </a:extLst>
            </p:cNvPr>
            <p:cNvSpPr/>
            <p:nvPr/>
          </p:nvSpPr>
          <p:spPr>
            <a:xfrm>
              <a:off x="3652646" y="5999283"/>
              <a:ext cx="1326765" cy="470650"/>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000" dirty="0">
                  <a:solidFill>
                    <a:schemeClr val="bg1"/>
                  </a:solidFill>
                  <a:latin typeface="+mn-ea"/>
                </a:rPr>
                <a:t>GPU</a:t>
              </a:r>
              <a:endParaRPr lang="ja-JP" altLang="en-US" sz="2000" dirty="0">
                <a:solidFill>
                  <a:schemeClr val="bg1"/>
                </a:solidFill>
                <a:latin typeface="+mn-ea"/>
              </a:endParaRPr>
            </a:p>
          </p:txBody>
        </p:sp>
        <p:sp>
          <p:nvSpPr>
            <p:cNvPr id="15" name="角丸四角形 14">
              <a:extLst>
                <a:ext uri="{FF2B5EF4-FFF2-40B4-BE49-F238E27FC236}">
                  <a16:creationId xmlns:a16="http://schemas.microsoft.com/office/drawing/2014/main" id="{FE90FB82-2EED-664E-BDD7-48ED44F00957}"/>
                </a:ext>
              </a:extLst>
            </p:cNvPr>
            <p:cNvSpPr/>
            <p:nvPr/>
          </p:nvSpPr>
          <p:spPr>
            <a:xfrm>
              <a:off x="3662020" y="5213676"/>
              <a:ext cx="132676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a:latin typeface="+mn-ea"/>
                </a:rPr>
                <a:t>復旧</a:t>
              </a:r>
              <a:endParaRPr kumimoji="1" lang="en-US" altLang="ja-JP" sz="2000" dirty="0">
                <a:latin typeface="+mn-ea"/>
              </a:endParaRPr>
            </a:p>
            <a:p>
              <a:pPr algn="ctr"/>
              <a:r>
                <a:rPr kumimoji="1" lang="ja-JP" altLang="en-US" sz="2000" dirty="0">
                  <a:latin typeface="+mn-ea"/>
                </a:rPr>
                <a:t>システム</a:t>
              </a:r>
            </a:p>
          </p:txBody>
        </p:sp>
        <p:sp>
          <p:nvSpPr>
            <p:cNvPr id="18" name="TextBox 4">
              <a:extLst>
                <a:ext uri="{FF2B5EF4-FFF2-40B4-BE49-F238E27FC236}">
                  <a16:creationId xmlns:a16="http://schemas.microsoft.com/office/drawing/2014/main" id="{6C09E44A-BC28-8043-AD23-06381C780352}"/>
                </a:ext>
              </a:extLst>
            </p:cNvPr>
            <p:cNvSpPr txBox="1"/>
            <p:nvPr/>
          </p:nvSpPr>
          <p:spPr>
            <a:xfrm>
              <a:off x="5178161" y="5744758"/>
              <a:ext cx="1340432" cy="677108"/>
            </a:xfrm>
            <a:prstGeom prst="rect">
              <a:avLst/>
            </a:prstGeom>
            <a:noFill/>
          </p:spPr>
          <p:txBody>
            <a:bodyPr wrap="none" rtlCol="0">
              <a:spAutoFit/>
            </a:bodyPr>
            <a:lstStyle/>
            <a:p>
              <a:pPr algn="ctr"/>
              <a:r>
                <a:rPr kumimoji="1" lang="en-US" altLang="ja-JP" sz="2000" dirty="0">
                  <a:latin typeface="+mn-ea"/>
                </a:rPr>
                <a:t>GPUDirect</a:t>
              </a:r>
              <a:endParaRPr kumimoji="1" lang="en-US" altLang="ja-JP" dirty="0">
                <a:latin typeface="+mn-ea"/>
              </a:endParaRPr>
            </a:p>
            <a:p>
              <a:pPr algn="ctr"/>
              <a:r>
                <a:rPr kumimoji="1" lang="en-US" altLang="ja-JP" dirty="0">
                  <a:latin typeface="+mn-ea"/>
                </a:rPr>
                <a:t>RDMA</a:t>
              </a:r>
              <a:endParaRPr kumimoji="1" lang="ja-JP" altLang="en-US" dirty="0">
                <a:latin typeface="+mn-ea"/>
              </a:endParaRPr>
            </a:p>
          </p:txBody>
        </p:sp>
        <p:sp>
          <p:nvSpPr>
            <p:cNvPr id="19" name="左矢印 18">
              <a:extLst>
                <a:ext uri="{FF2B5EF4-FFF2-40B4-BE49-F238E27FC236}">
                  <a16:creationId xmlns:a16="http://schemas.microsoft.com/office/drawing/2014/main" id="{6B384444-AF6C-BF40-BB4F-974CD4777C94}"/>
                </a:ext>
              </a:extLst>
            </p:cNvPr>
            <p:cNvSpPr/>
            <p:nvPr/>
          </p:nvSpPr>
          <p:spPr>
            <a:xfrm>
              <a:off x="5001072" y="5264692"/>
              <a:ext cx="1765236" cy="323142"/>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20" name="左矢印 19">
              <a:extLst>
                <a:ext uri="{FF2B5EF4-FFF2-40B4-BE49-F238E27FC236}">
                  <a16:creationId xmlns:a16="http://schemas.microsoft.com/office/drawing/2014/main" id="{8D611E74-16B7-9244-B90D-0B1C49F0B584}"/>
                </a:ext>
              </a:extLst>
            </p:cNvPr>
            <p:cNvSpPr/>
            <p:nvPr/>
          </p:nvSpPr>
          <p:spPr>
            <a:xfrm flipH="1">
              <a:off x="5001072" y="5530262"/>
              <a:ext cx="1742373" cy="309596"/>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grpSp>
    </p:spTree>
    <p:extLst>
      <p:ext uri="{BB962C8B-B14F-4D97-AF65-F5344CB8AC3E}">
        <p14:creationId xmlns:p14="http://schemas.microsoft.com/office/powerpoint/2010/main" val="3147760340"/>
      </p:ext>
    </p:extLst>
  </p:cSld>
  <p:clrMapOvr>
    <a:masterClrMapping/>
  </p:clrMapOvr>
</p:sld>
</file>

<file path=ppt/theme/theme1.xml><?xml version="1.0" encoding="utf-8"?>
<a:theme xmlns:a="http://schemas.openxmlformats.org/drawingml/2006/main" name="飛行機雲">
  <a:themeElements>
    <a:clrScheme name="飛行機雲">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FF0000"/>
          </a:solidFill>
        </a:ln>
      </a:spPr>
      <a:bodyPr rtlCol="0" anchor="ctr"/>
      <a:lstStyle>
        <a:defPPr algn="ctr">
          <a:defRPr b="1">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プレゼンテーション1" id="{E8F711A5-93A9-B44D-88DC-7597F2C84DE2}" vid="{A532A5C0-7622-8F45-BEF7-D7933F85DD2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飛行機雲</Template>
  <TotalTime>12275</TotalTime>
  <Words>1939</Words>
  <Application>Microsoft Macintosh PowerPoint</Application>
  <PresentationFormat>ワイド画面</PresentationFormat>
  <Paragraphs>350</Paragraphs>
  <Slides>26</Slides>
  <Notes>26</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3" baseType="lpstr">
      <vt:lpstr>ＭＳ Ｐゴシック</vt:lpstr>
      <vt:lpstr>游ゴシック</vt:lpstr>
      <vt:lpstr>游ゴシック Light</vt:lpstr>
      <vt:lpstr>Arial</vt:lpstr>
      <vt:lpstr>Century Gothic</vt:lpstr>
      <vt:lpstr>飛行機雲</vt:lpstr>
      <vt:lpstr>Visio</vt:lpstr>
      <vt:lpstr>GPUからの疑似的なシグナル送信によるプロセスレベル障害からの復旧</vt:lpstr>
      <vt:lpstr>システム障害</vt:lpstr>
      <vt:lpstr>システム障害からの復旧</vt:lpstr>
      <vt:lpstr>システムリセットによる復旧</vt:lpstr>
      <vt:lpstr>システムリセットの問題</vt:lpstr>
      <vt:lpstr>GPUfas</vt:lpstr>
      <vt:lpstr>障害モデル</vt:lpstr>
      <vt:lpstr>GPUを用いる利点</vt:lpstr>
      <vt:lpstr>障害の検知・復旧の流れ</vt:lpstr>
      <vt:lpstr>シグナルの疑似送信</vt:lpstr>
      <vt:lpstr>シグナルを用いた復旧例</vt:lpstr>
      <vt:lpstr>シグナル疑似送信の実装</vt:lpstr>
      <vt:lpstr>GPUからのメインメモリアクセス</vt:lpstr>
      <vt:lpstr>GPUからのメインメモリ書き換え</vt:lpstr>
      <vt:lpstr>OSデータの透過的なアドレス変換</vt:lpstr>
      <vt:lpstr>GPUfas-VM：VM内のシステム障害の復旧</vt:lpstr>
      <vt:lpstr>VMのメモリ書き換え</vt:lpstr>
      <vt:lpstr>実験</vt:lpstr>
      <vt:lpstr>メモリ不足からの復旧</vt:lpstr>
      <vt:lpstr>CPU過負荷からの復旧</vt:lpstr>
      <vt:lpstr>大量のプロセスのシグナル疑似送信</vt:lpstr>
      <vt:lpstr>大量のスレッドをもつプロセスへの シグナル疑似送信</vt:lpstr>
      <vt:lpstr>VM内の大量のプロセスへの シグナル疑似送信</vt:lpstr>
      <vt:lpstr>VM内の大量のスレッドをもつ プロセスへのシグナル疑似送信</vt:lpstr>
      <vt:lpstr>関連研究</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GPUからの疑似的なシグナル送信による プロセスレベル障害からの復旧</dc:title>
  <dc:creator>Microsoft Office User</dc:creator>
  <cp:lastModifiedBy>Microsoft Office User</cp:lastModifiedBy>
  <cp:revision>149</cp:revision>
  <cp:lastPrinted>2020-07-29T15:47:12Z</cp:lastPrinted>
  <dcterms:created xsi:type="dcterms:W3CDTF">2020-07-19T06:34:41Z</dcterms:created>
  <dcterms:modified xsi:type="dcterms:W3CDTF">2020-07-31T12:06:53Z</dcterms:modified>
</cp:coreProperties>
</file>