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7"/>
  </p:notesMasterIdLst>
  <p:sldIdLst>
    <p:sldId id="256" r:id="rId2"/>
    <p:sldId id="283" r:id="rId3"/>
    <p:sldId id="286" r:id="rId4"/>
    <p:sldId id="287" r:id="rId5"/>
    <p:sldId id="288" r:id="rId6"/>
    <p:sldId id="291" r:id="rId7"/>
    <p:sldId id="266" r:id="rId8"/>
    <p:sldId id="312" r:id="rId9"/>
    <p:sldId id="297" r:id="rId10"/>
    <p:sldId id="306" r:id="rId11"/>
    <p:sldId id="304" r:id="rId12"/>
    <p:sldId id="307" r:id="rId13"/>
    <p:sldId id="311" r:id="rId14"/>
    <p:sldId id="309" r:id="rId15"/>
    <p:sldId id="298" r:id="rId1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06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Volumes\ESD-USB\idstim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idstim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Sheet1!$A$1:$A$2</c:f>
              <c:strCache>
                <c:ptCount val="2"/>
                <c:pt idx="0">
                  <c:v>pchk</c:v>
                </c:pt>
                <c:pt idx="1">
                  <c:v>mchk</c:v>
                </c:pt>
              </c:strCache>
            </c:strRef>
          </c:cat>
          <c:val>
            <c:numRef>
              <c:f>Sheet1!$B$1:$B$2</c:f>
              <c:numCache>
                <c:formatCode>General</c:formatCode>
                <c:ptCount val="2"/>
                <c:pt idx="0">
                  <c:v>3.61</c:v>
                </c:pt>
                <c:pt idx="1">
                  <c:v>3.12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7D2-0B47-9202-E3CD3B3FEE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41820336"/>
        <c:axId val="2041813808"/>
      </c:barChart>
      <c:catAx>
        <c:axId val="2041820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7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41813808"/>
        <c:crosses val="autoZero"/>
        <c:auto val="1"/>
        <c:lblAlgn val="ctr"/>
        <c:lblOffset val="100"/>
        <c:noMultiLvlLbl val="0"/>
      </c:catAx>
      <c:valAx>
        <c:axId val="204181380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17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1700" baseline="0">
                    <a:solidFill>
                      <a:schemeClr val="tx1"/>
                    </a:solidFill>
                  </a:rPr>
                  <a:t>検知時間</a:t>
                </a:r>
                <a:r>
                  <a:rPr lang="en-US" altLang="ja-JP" sz="1700" baseline="0">
                    <a:solidFill>
                      <a:schemeClr val="tx1"/>
                    </a:solidFill>
                  </a:rPr>
                  <a:t>[ms]</a:t>
                </a:r>
                <a:endParaRPr lang="ja-JP" altLang="en-US" sz="1700" baseline="0">
                  <a:solidFill>
                    <a:schemeClr val="tx1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17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7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41820336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Sheet1!$A$4:$A$5</c:f>
              <c:strCache>
                <c:ptCount val="2"/>
                <c:pt idx="0">
                  <c:v>fchk</c:v>
                </c:pt>
                <c:pt idx="1">
                  <c:v>fichk</c:v>
                </c:pt>
              </c:strCache>
            </c:strRef>
          </c:cat>
          <c:val>
            <c:numRef>
              <c:f>Sheet1!$B$4:$B$5</c:f>
              <c:numCache>
                <c:formatCode>General</c:formatCode>
                <c:ptCount val="2"/>
                <c:pt idx="0">
                  <c:v>6.96</c:v>
                </c:pt>
                <c:pt idx="1">
                  <c:v>5.53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454-1F48-9F06-1CB62227F9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41815984"/>
        <c:axId val="2041821424"/>
      </c:barChart>
      <c:catAx>
        <c:axId val="204181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7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41821424"/>
        <c:crosses val="autoZero"/>
        <c:auto val="1"/>
        <c:lblAlgn val="ctr"/>
        <c:lblOffset val="100"/>
        <c:noMultiLvlLbl val="0"/>
      </c:catAx>
      <c:valAx>
        <c:axId val="2041821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17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1700" baseline="0">
                    <a:solidFill>
                      <a:schemeClr val="tx1"/>
                    </a:solidFill>
                  </a:rPr>
                  <a:t>検知時間</a:t>
                </a:r>
                <a:r>
                  <a:rPr lang="en-US" altLang="ja-JP" sz="1700" baseline="0">
                    <a:solidFill>
                      <a:schemeClr val="tx1"/>
                    </a:solidFill>
                  </a:rPr>
                  <a:t>[ms]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17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7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41815984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CF4B6-C410-4610-ACC4-1D410D01CF0E}" type="datetimeFigureOut">
              <a:rPr kumimoji="1" lang="ja-JP" altLang="en-US" smtClean="0"/>
              <a:t>2020/2/19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909FCD-4648-4F89-96C4-E0AB498AB6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71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909FCD-4648-4F89-96C4-E0AB498AB6E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7963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z="1200" b="0" i="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0B9ABD-25ED-0C43-9B62-7EA7E1F9F660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02027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z="1200" b="0" i="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0B9ABD-25ED-0C43-9B62-7EA7E1F9F660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9525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6F8B4-20AF-4348-AE24-273DE0575234}" type="datetime1">
              <a:rPr kumimoji="1" lang="ja-JP" altLang="en-US" smtClean="0"/>
              <a:t>2020/2/19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E940-D033-47DE-82C4-19715F6393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043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4277F-F4CE-E041-9D19-F0FFB4D1803A}" type="datetime1">
              <a:rPr kumimoji="1" lang="ja-JP" altLang="en-US" smtClean="0"/>
              <a:t>2020/2/19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E940-D033-47DE-82C4-19715F6393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6019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D7CD1-877D-B340-BF13-B67477F86CE8}" type="datetime1">
              <a:rPr kumimoji="1" lang="ja-JP" altLang="en-US" smtClean="0"/>
              <a:t>2020/2/19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E940-D033-47DE-82C4-19715F6393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882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1965E-82B8-7441-8B46-3BD42678ECB8}" type="datetime1">
              <a:rPr kumimoji="1" lang="ja-JP" altLang="en-US" smtClean="0"/>
              <a:t>2020/2/19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E940-D033-47DE-82C4-19715F6393D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73131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9D5DD-B909-C546-A92B-07742E77F5E1}" type="datetime1">
              <a:rPr kumimoji="1" lang="ja-JP" altLang="en-US" smtClean="0"/>
              <a:t>2020/2/19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E940-D033-47DE-82C4-19715F6393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653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8B60-9049-0548-93BE-FCE0CE35A34D}" type="datetime1">
              <a:rPr kumimoji="1" lang="ja-JP" altLang="en-US" smtClean="0"/>
              <a:t>2020/2/19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E940-D033-47DE-82C4-19715F6393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520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DEE5-01F7-4149-A8B4-6087CE93345F}" type="datetime1">
              <a:rPr kumimoji="1" lang="ja-JP" altLang="en-US" smtClean="0"/>
              <a:t>2020/2/19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E940-D033-47DE-82C4-19715F6393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0894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66558-38C1-274E-91C2-FC770E4CCB44}" type="datetime1">
              <a:rPr kumimoji="1" lang="ja-JP" altLang="en-US" smtClean="0"/>
              <a:t>2020/2/19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E940-D033-47DE-82C4-19715F6393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9192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B1CB-D298-0140-8487-95F857CD2B24}" type="datetime1">
              <a:rPr kumimoji="1" lang="ja-JP" altLang="en-US" smtClean="0"/>
              <a:t>2020/2/19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E940-D033-47DE-82C4-19715F6393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440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DCCC9-0322-3F4C-A2D7-3F02337F69DC}" type="datetime1">
              <a:rPr kumimoji="1" lang="ja-JP" altLang="en-US" smtClean="0"/>
              <a:t>2020/2/19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E940-D033-47DE-82C4-19715F6393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3019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AE27-2E7D-4742-B460-BD78FD8420D4}" type="datetime1">
              <a:rPr kumimoji="1" lang="ja-JP" altLang="en-US" smtClean="0"/>
              <a:t>2020/2/19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E940-D033-47DE-82C4-19715F6393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8861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C285B-26B0-724C-84AF-8D2D48FEBCD6}" type="datetime1">
              <a:rPr kumimoji="1" lang="ja-JP" altLang="en-US" smtClean="0"/>
              <a:t>2020/2/19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8E940-D033-47DE-82C4-19715F6393D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26312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ARM</a:t>
            </a:r>
            <a:r>
              <a:rPr lang="ja-JP" altLang="en-US" dirty="0"/>
              <a:t>向けの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軽量な仮想マシンを用いた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/>
              <a:t>IoT</a:t>
            </a:r>
            <a:r>
              <a:rPr lang="ja-JP" altLang="en-US" dirty="0"/>
              <a:t>実機の安全な監視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924767"/>
            <a:ext cx="6858000" cy="1655762"/>
          </a:xfrm>
        </p:spPr>
        <p:txBody>
          <a:bodyPr>
            <a:normAutofit lnSpcReduction="10000"/>
          </a:bodyPr>
          <a:lstStyle/>
          <a:p>
            <a:r>
              <a:rPr lang="ja-JP" altLang="en-US" sz="2400" dirty="0"/>
              <a:t>九州工業大学　情報工学部</a:t>
            </a:r>
            <a:endParaRPr lang="en-US" altLang="ja-JP" sz="2400" dirty="0"/>
          </a:p>
          <a:p>
            <a:r>
              <a:rPr lang="ja-JP" altLang="en-US" sz="2400" dirty="0"/>
              <a:t>機械情報工学科</a:t>
            </a:r>
            <a:endParaRPr lang="en-US" altLang="ja-JP" sz="2400" dirty="0"/>
          </a:p>
          <a:p>
            <a:r>
              <a:rPr lang="ja-JP" altLang="en-US" sz="2400" dirty="0"/>
              <a:t>光来研究室</a:t>
            </a:r>
            <a:endParaRPr lang="en-US" altLang="ja-JP" sz="2400" dirty="0"/>
          </a:p>
          <a:p>
            <a:r>
              <a:rPr lang="en-US" altLang="ja-JP" sz="2400" dirty="0"/>
              <a:t>18237202</a:t>
            </a:r>
            <a:r>
              <a:rPr lang="ja-JP" altLang="en-US" sz="2400"/>
              <a:t>　越智 </a:t>
            </a:r>
            <a:r>
              <a:rPr lang="ja-JP" altLang="en-US" sz="2400" dirty="0"/>
              <a:t>健人</a:t>
            </a:r>
            <a:endParaRPr lang="en-US" altLang="ja-JP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E940-D033-47DE-82C4-19715F6393DD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4656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実験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/>
              <a:t>XvIDS</a:t>
            </a:r>
            <a:r>
              <a:rPr lang="ja-JP" altLang="en-US" dirty="0"/>
              <a:t>を用いて外部から</a:t>
            </a:r>
            <a:r>
              <a:rPr lang="en-US" altLang="ja-JP" dirty="0"/>
              <a:t>VM</a:t>
            </a:r>
            <a:r>
              <a:rPr lang="ja-JP" altLang="en-US" dirty="0"/>
              <a:t>の監視が行えることを確認</a:t>
            </a:r>
            <a:endParaRPr lang="en-US" altLang="ja-JP" dirty="0"/>
          </a:p>
          <a:p>
            <a:pPr lvl="1"/>
            <a:r>
              <a:rPr lang="en-US" altLang="ja-JP" dirty="0"/>
              <a:t>OS</a:t>
            </a:r>
            <a:r>
              <a:rPr lang="ja-JP" altLang="en-US" dirty="0"/>
              <a:t>データ、ファイル、ネットワーク通信の監視</a:t>
            </a:r>
            <a:endParaRPr lang="en-US" altLang="ja-JP" dirty="0"/>
          </a:p>
          <a:p>
            <a:r>
              <a:rPr lang="ja-JP" altLang="en-US" dirty="0"/>
              <a:t>実験環境</a:t>
            </a:r>
            <a:endParaRPr lang="en-US" altLang="ja-JP" dirty="0"/>
          </a:p>
          <a:p>
            <a:pPr lvl="1"/>
            <a:r>
              <a:rPr lang="en-US" altLang="ja-JP" dirty="0"/>
              <a:t>Raspberry Pi 3 Model B</a:t>
            </a:r>
          </a:p>
          <a:p>
            <a:pPr lvl="2"/>
            <a:r>
              <a:rPr lang="en-US" altLang="ja-JP" dirty="0"/>
              <a:t>64</a:t>
            </a:r>
            <a:r>
              <a:rPr lang="ja-JP" altLang="en-US" dirty="0"/>
              <a:t>ビット</a:t>
            </a:r>
            <a:r>
              <a:rPr lang="en-US" altLang="ja-JP" dirty="0"/>
              <a:t>ARM</a:t>
            </a:r>
            <a:r>
              <a:rPr lang="ja-JP" altLang="en-US" dirty="0"/>
              <a:t>プロセッサ</a:t>
            </a:r>
            <a:endParaRPr lang="en-US" altLang="ja-JP" dirty="0"/>
          </a:p>
          <a:p>
            <a:pPr lvl="2"/>
            <a:r>
              <a:rPr lang="en-US" altLang="ja-JP" dirty="0"/>
              <a:t>1GB</a:t>
            </a:r>
            <a:r>
              <a:rPr lang="ja-JP" altLang="en-US" dirty="0"/>
              <a:t>メモリ</a:t>
            </a:r>
            <a:endParaRPr lang="en-US" altLang="ja-JP" dirty="0"/>
          </a:p>
          <a:p>
            <a:pPr lvl="1"/>
            <a:r>
              <a:rPr lang="en-US" altLang="ja-JP" dirty="0" err="1"/>
              <a:t>Xvisor</a:t>
            </a:r>
            <a:r>
              <a:rPr lang="en-US" altLang="ja-JP" dirty="0"/>
              <a:t> 0.2.11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E940-D033-47DE-82C4-19715F6393DD}" type="slidenum">
              <a:rPr lang="ja-JP" altLang="en-US" smtClean="0"/>
              <a:pPr/>
              <a:t>10</a:t>
            </a:fld>
            <a:endParaRPr lang="ja-JP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33F1B5A-28BA-FD4E-9CEB-433831150171}"/>
              </a:ext>
            </a:extLst>
          </p:cNvPr>
          <p:cNvSpPr txBox="1"/>
          <p:nvPr/>
        </p:nvSpPr>
        <p:spPr>
          <a:xfrm>
            <a:off x="6457950" y="4081444"/>
            <a:ext cx="1909497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000"/>
              <a:t>仮想</a:t>
            </a:r>
            <a:r>
              <a:rPr lang="en-US" sz="2000" dirty="0"/>
              <a:t>CPU : 1</a:t>
            </a:r>
            <a:r>
              <a:rPr lang="ja-JP" altLang="en-US" sz="2000"/>
              <a:t>個</a:t>
            </a:r>
          </a:p>
          <a:p>
            <a:r>
              <a:rPr lang="ja-JP" altLang="en-US" sz="2000"/>
              <a:t>メモリ </a:t>
            </a:r>
            <a:r>
              <a:rPr lang="en-US" altLang="ja-JP" sz="2000" dirty="0"/>
              <a:t>: 96</a:t>
            </a:r>
            <a:r>
              <a:rPr lang="en-US" sz="2000" dirty="0"/>
              <a:t>MB</a:t>
            </a:r>
          </a:p>
          <a:p>
            <a:r>
              <a:rPr lang="en-US" sz="2000" dirty="0"/>
              <a:t>OS : Linux 4.15.0</a:t>
            </a:r>
          </a:p>
          <a:p>
            <a:r>
              <a:rPr lang="en-US" sz="2000" dirty="0" err="1"/>
              <a:t>BusyBox</a:t>
            </a:r>
            <a:r>
              <a:rPr lang="en-US" sz="2000" dirty="0"/>
              <a:t> 1.27.2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67D67FF-6A77-2743-8CD4-736044D1B549}"/>
              </a:ext>
            </a:extLst>
          </p:cNvPr>
          <p:cNvSpPr txBox="1"/>
          <p:nvPr/>
        </p:nvSpPr>
        <p:spPr>
          <a:xfrm>
            <a:off x="6457950" y="3681334"/>
            <a:ext cx="5501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sz="2000" dirty="0"/>
              <a:t>VM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1990" y="4708200"/>
            <a:ext cx="2009563" cy="146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425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OS</a:t>
            </a:r>
            <a:r>
              <a:rPr lang="ja-JP" altLang="en-US" dirty="0"/>
              <a:t>データの監視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VM</a:t>
            </a:r>
            <a:r>
              <a:rPr lang="ja-JP" altLang="en-US" dirty="0"/>
              <a:t>内で仮想通貨の不正採掘ツールを模擬実行</a:t>
            </a:r>
            <a:endParaRPr lang="en-US" altLang="ja-JP" dirty="0"/>
          </a:p>
          <a:p>
            <a:pPr lvl="1"/>
            <a:r>
              <a:rPr lang="en-US" altLang="ja-JP" dirty="0" err="1"/>
              <a:t>pchk</a:t>
            </a:r>
            <a:r>
              <a:rPr lang="ja-JP" altLang="en-US" dirty="0"/>
              <a:t>コマンドで</a:t>
            </a:r>
            <a:r>
              <a:rPr lang="en-US" altLang="ja-JP" dirty="0" err="1"/>
              <a:t>kworkerds</a:t>
            </a:r>
            <a:r>
              <a:rPr lang="ja-JP" altLang="en-US" dirty="0"/>
              <a:t>プロセスを</a:t>
            </a:r>
            <a:r>
              <a:rPr lang="en-US" altLang="ja-JP" dirty="0"/>
              <a:t>3.6ms</a:t>
            </a:r>
            <a:r>
              <a:rPr lang="ja-JP" altLang="en-US" dirty="0"/>
              <a:t>で検知</a:t>
            </a:r>
            <a:endParaRPr lang="en-US" altLang="ja-JP" dirty="0"/>
          </a:p>
          <a:p>
            <a:r>
              <a:rPr lang="en-US" altLang="ja-JP" dirty="0"/>
              <a:t>VM</a:t>
            </a:r>
            <a:r>
              <a:rPr lang="ja-JP" altLang="en-US" dirty="0"/>
              <a:t>内で</a:t>
            </a:r>
            <a:r>
              <a:rPr lang="en-US" altLang="ja-JP" dirty="0" err="1"/>
              <a:t>Sebek</a:t>
            </a:r>
            <a:r>
              <a:rPr lang="ja-JP" altLang="en-US" dirty="0"/>
              <a:t>キーロガーを模擬実行</a:t>
            </a:r>
            <a:endParaRPr lang="en-US" altLang="ja-JP" dirty="0"/>
          </a:p>
          <a:p>
            <a:pPr lvl="1"/>
            <a:r>
              <a:rPr lang="en-US" altLang="ja-JP" dirty="0" err="1"/>
              <a:t>mchk</a:t>
            </a:r>
            <a:r>
              <a:rPr lang="ja-JP" altLang="en-US" dirty="0"/>
              <a:t>コマンドで</a:t>
            </a:r>
            <a:r>
              <a:rPr lang="en-US" altLang="ja-JP" dirty="0" err="1"/>
              <a:t>Sebek</a:t>
            </a:r>
            <a:r>
              <a:rPr lang="ja-JP" altLang="en-US" dirty="0"/>
              <a:t>カーネルモジュールを</a:t>
            </a:r>
            <a:r>
              <a:rPr lang="en-US" altLang="ja-JP" dirty="0"/>
              <a:t>3.1ms</a:t>
            </a:r>
            <a:r>
              <a:rPr lang="ja-JP" altLang="en-US" dirty="0"/>
              <a:t>で検知</a:t>
            </a:r>
            <a:endParaRPr lang="en-US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E940-D033-47DE-82C4-19715F6393DD}" type="slidenum">
              <a:rPr lang="ja-JP" altLang="en-US" smtClean="0"/>
              <a:pPr/>
              <a:t>11</a:t>
            </a:fld>
            <a:endParaRPr lang="ja-JP" alt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CE763506-1A8D-B64A-B4FB-3E48003B2FC9}"/>
              </a:ext>
            </a:extLst>
          </p:cNvPr>
          <p:cNvSpPr txBox="1"/>
          <p:nvPr/>
        </p:nvSpPr>
        <p:spPr>
          <a:xfrm>
            <a:off x="6724903" y="582092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実行時間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4A858D4A-408D-8E4F-ABB3-F85645C9A5B5}"/>
              </a:ext>
            </a:extLst>
          </p:cNvPr>
          <p:cNvSpPr txBox="1"/>
          <p:nvPr/>
        </p:nvSpPr>
        <p:spPr>
          <a:xfrm>
            <a:off x="486284" y="4357478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/>
              <a:t>pchk</a:t>
            </a:r>
            <a:endParaRPr lang="en-US" dirty="0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9102" y="5139620"/>
            <a:ext cx="3821770" cy="731511"/>
          </a:xfrm>
          <a:prstGeom prst="rect">
            <a:avLst/>
          </a:prstGeom>
        </p:spPr>
      </p:pic>
      <p:sp>
        <p:nvSpPr>
          <p:cNvPr id="16" name="TextBox 13">
            <a:extLst>
              <a:ext uri="{FF2B5EF4-FFF2-40B4-BE49-F238E27FC236}">
                <a16:creationId xmlns:a16="http://schemas.microsoft.com/office/drawing/2014/main" xmlns="" id="{833F6697-EE06-644B-9D43-A14C6AB3698B}"/>
              </a:ext>
            </a:extLst>
          </p:cNvPr>
          <p:cNvSpPr txBox="1"/>
          <p:nvPr/>
        </p:nvSpPr>
        <p:spPr>
          <a:xfrm>
            <a:off x="423767" y="5245461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mchk</a:t>
            </a:r>
            <a:endParaRPr lang="en-US" dirty="0"/>
          </a:p>
        </p:txBody>
      </p:sp>
      <p:graphicFrame>
        <p:nvGraphicFramePr>
          <p:cNvPr id="17" name="グラフ 16">
            <a:extLst>
              <a:ext uri="{FF2B5EF4-FFF2-40B4-BE49-F238E27FC236}">
                <a16:creationId xmlns:a16="http://schemas.microsoft.com/office/drawing/2014/main" xmlns="" id="{D092ABD6-8897-C749-81E7-914C65851A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9318906"/>
              </p:ext>
            </p:extLst>
          </p:nvPr>
        </p:nvGraphicFramePr>
        <p:xfrm>
          <a:off x="5596785" y="3693063"/>
          <a:ext cx="2661658" cy="21780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9101" y="4111612"/>
            <a:ext cx="4059177" cy="73151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D3EE0BEF-B9A7-2740-A76A-456EBA72AC5B}"/>
              </a:ext>
            </a:extLst>
          </p:cNvPr>
          <p:cNvSpPr/>
          <p:nvPr/>
        </p:nvSpPr>
        <p:spPr>
          <a:xfrm>
            <a:off x="1116585" y="4577837"/>
            <a:ext cx="4223293" cy="28390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07E4715C-AD56-4B46-8314-90EBCC622433}"/>
              </a:ext>
            </a:extLst>
          </p:cNvPr>
          <p:cNvSpPr/>
          <p:nvPr/>
        </p:nvSpPr>
        <p:spPr>
          <a:xfrm>
            <a:off x="1075535" y="5619597"/>
            <a:ext cx="4018979" cy="28390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910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ファイルの監視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8217170" cy="4351338"/>
          </a:xfrm>
        </p:spPr>
        <p:txBody>
          <a:bodyPr/>
          <a:lstStyle/>
          <a:p>
            <a:r>
              <a:rPr lang="en-US" altLang="ja-JP" dirty="0"/>
              <a:t>VM</a:t>
            </a:r>
            <a:r>
              <a:rPr lang="ja-JP" altLang="en-US" dirty="0"/>
              <a:t>内に</a:t>
            </a:r>
            <a:r>
              <a:rPr lang="en-US" altLang="ja-JP" dirty="0"/>
              <a:t>t0rn</a:t>
            </a:r>
            <a:r>
              <a:rPr lang="ja-JP" altLang="en-US" dirty="0"/>
              <a:t>ルートキットが使うファイルを作成</a:t>
            </a:r>
            <a:endParaRPr lang="en-US" altLang="ja-JP" dirty="0"/>
          </a:p>
          <a:p>
            <a:pPr lvl="1"/>
            <a:r>
              <a:rPr lang="en-US" altLang="ja-JP" dirty="0" err="1"/>
              <a:t>fchk</a:t>
            </a:r>
            <a:r>
              <a:rPr lang="ja-JP" altLang="en-US" dirty="0"/>
              <a:t>コマンドで</a:t>
            </a:r>
            <a:r>
              <a:rPr lang="en-US" altLang="ja-JP" dirty="0"/>
              <a:t>/</a:t>
            </a:r>
            <a:r>
              <a:rPr lang="en-US" altLang="ja-JP" dirty="0" err="1"/>
              <a:t>usr</a:t>
            </a:r>
            <a:r>
              <a:rPr lang="en-US" altLang="ja-JP" dirty="0"/>
              <a:t>/info.t0rn</a:t>
            </a:r>
            <a:r>
              <a:rPr lang="ja-JP" altLang="en-US" dirty="0"/>
              <a:t>の存在を</a:t>
            </a:r>
            <a:r>
              <a:rPr lang="en-US" altLang="ja-JP" dirty="0"/>
              <a:t>7.0ms</a:t>
            </a:r>
            <a:r>
              <a:rPr lang="ja-JP" altLang="en-US" dirty="0"/>
              <a:t>で検知</a:t>
            </a:r>
            <a:endParaRPr lang="en-US" altLang="ja-JP" dirty="0"/>
          </a:p>
          <a:p>
            <a:r>
              <a:rPr lang="en-US" altLang="ja-JP" dirty="0"/>
              <a:t>VM</a:t>
            </a:r>
            <a:r>
              <a:rPr lang="ja-JP" altLang="en-US" dirty="0"/>
              <a:t>内に</a:t>
            </a:r>
            <a:r>
              <a:rPr lang="en-US" altLang="ja-JP" dirty="0"/>
              <a:t>LPD</a:t>
            </a:r>
            <a:r>
              <a:rPr lang="ja-JP" altLang="en-US" dirty="0"/>
              <a:t>ワームが改ざんした後のファイルを用意</a:t>
            </a:r>
            <a:endParaRPr lang="en-US" altLang="ja-JP" dirty="0"/>
          </a:p>
          <a:p>
            <a:pPr lvl="1"/>
            <a:r>
              <a:rPr lang="en-US" altLang="ja-JP" dirty="0" err="1"/>
              <a:t>fichk</a:t>
            </a:r>
            <a:r>
              <a:rPr lang="ja-JP" altLang="en-US" dirty="0"/>
              <a:t>コマンドで</a:t>
            </a:r>
            <a:r>
              <a:rPr lang="en-US" altLang="ja-JP" dirty="0"/>
              <a:t>/</a:t>
            </a:r>
            <a:r>
              <a:rPr lang="en-US" altLang="ja-JP" dirty="0" err="1"/>
              <a:t>usr</a:t>
            </a:r>
            <a:r>
              <a:rPr lang="en-US" altLang="ja-JP" dirty="0"/>
              <a:t>/pw.txt</a:t>
            </a:r>
            <a:r>
              <a:rPr lang="ja-JP" altLang="en-US" dirty="0"/>
              <a:t>内の不正な文字列（</a:t>
            </a:r>
            <a:r>
              <a:rPr lang="en-US" altLang="ja-JP" dirty="0" err="1"/>
              <a:t>kork</a:t>
            </a:r>
            <a:r>
              <a:rPr lang="ja-JP" altLang="en-US" dirty="0"/>
              <a:t>）を</a:t>
            </a:r>
            <a:r>
              <a:rPr lang="en-US" altLang="ja-JP" dirty="0"/>
              <a:t>5.5ms</a:t>
            </a:r>
            <a:r>
              <a:rPr lang="ja-JP" altLang="en-US" dirty="0"/>
              <a:t>で検知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E940-D033-47DE-82C4-19715F6393DD}" type="slidenum">
              <a:rPr lang="ja-JP" altLang="en-US" smtClean="0"/>
              <a:pPr/>
              <a:t>12</a:t>
            </a:fld>
            <a:endParaRPr lang="ja-JP" alt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BEDF573-A7A6-1A43-AB70-CC1CDDA3FB91}"/>
              </a:ext>
            </a:extLst>
          </p:cNvPr>
          <p:cNvSpPr txBox="1"/>
          <p:nvPr/>
        </p:nvSpPr>
        <p:spPr>
          <a:xfrm>
            <a:off x="298180" y="4483361"/>
            <a:ext cx="573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fchk</a:t>
            </a:r>
            <a:endParaRPr lang="en-US" dirty="0"/>
          </a:p>
        </p:txBody>
      </p:sp>
      <p:sp>
        <p:nvSpPr>
          <p:cNvPr id="12" name="TextBox 12">
            <a:extLst>
              <a:ext uri="{FF2B5EF4-FFF2-40B4-BE49-F238E27FC236}">
                <a16:creationId xmlns:a16="http://schemas.microsoft.com/office/drawing/2014/main" xmlns="" id="{3BEDF573-A7A6-1A43-AB70-CC1CDDA3FB91}"/>
              </a:ext>
            </a:extLst>
          </p:cNvPr>
          <p:cNvSpPr txBox="1"/>
          <p:nvPr/>
        </p:nvSpPr>
        <p:spPr>
          <a:xfrm>
            <a:off x="240215" y="5434249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fichk</a:t>
            </a:r>
            <a:endParaRPr lang="en-US" dirty="0"/>
          </a:p>
        </p:txBody>
      </p:sp>
      <p:graphicFrame>
        <p:nvGraphicFramePr>
          <p:cNvPr id="16" name="グラフ 15">
            <a:extLst>
              <a:ext uri="{FF2B5EF4-FFF2-40B4-BE49-F238E27FC236}">
                <a16:creationId xmlns:a16="http://schemas.microsoft.com/office/drawing/2014/main" xmlns="" id="{D8218380-F465-BC46-936F-149212F75F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9624732"/>
              </p:ext>
            </p:extLst>
          </p:nvPr>
        </p:nvGraphicFramePr>
        <p:xfrm>
          <a:off x="5794426" y="3624018"/>
          <a:ext cx="2720924" cy="24135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TextBox 13">
            <a:extLst>
              <a:ext uri="{FF2B5EF4-FFF2-40B4-BE49-F238E27FC236}">
                <a16:creationId xmlns:a16="http://schemas.microsoft.com/office/drawing/2014/main" xmlns="" id="{CE763506-1A8D-B64A-B4FB-3E48003B2FC9}"/>
              </a:ext>
            </a:extLst>
          </p:cNvPr>
          <p:cNvSpPr txBox="1"/>
          <p:nvPr/>
        </p:nvSpPr>
        <p:spPr>
          <a:xfrm>
            <a:off x="6932652" y="594256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実行時間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2120" y="4313638"/>
            <a:ext cx="4757702" cy="645326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2120" y="5330172"/>
            <a:ext cx="4793852" cy="64532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A2FA60F7-BAF5-7641-B672-5BFE897F1A39}"/>
              </a:ext>
            </a:extLst>
          </p:cNvPr>
          <p:cNvSpPr/>
          <p:nvPr/>
        </p:nvSpPr>
        <p:spPr>
          <a:xfrm>
            <a:off x="761646" y="5765340"/>
            <a:ext cx="3409137" cy="27219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4420FB94-8773-1845-BF81-52D2A1490507}"/>
              </a:ext>
            </a:extLst>
          </p:cNvPr>
          <p:cNvSpPr/>
          <p:nvPr/>
        </p:nvSpPr>
        <p:spPr>
          <a:xfrm>
            <a:off x="791194" y="4487104"/>
            <a:ext cx="4874778" cy="27219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401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ネットワーク通信の監視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VM</a:t>
            </a:r>
            <a:r>
              <a:rPr lang="ja-JP" altLang="en-US" dirty="0"/>
              <a:t>内に</a:t>
            </a:r>
            <a:r>
              <a:rPr lang="en-US" altLang="ja-JP" dirty="0"/>
              <a:t>Scalper</a:t>
            </a:r>
            <a:r>
              <a:rPr lang="ja-JP" altLang="en-US" dirty="0"/>
              <a:t>ワームが仕込むバックドアを設置</a:t>
            </a:r>
            <a:endParaRPr lang="en-US" altLang="ja-JP" dirty="0"/>
          </a:p>
          <a:p>
            <a:pPr lvl="1"/>
            <a:r>
              <a:rPr lang="ja-JP" altLang="en-US" dirty="0"/>
              <a:t>バックドア（裏口）は次回以降の侵入を容易にするためのサーバ</a:t>
            </a:r>
            <a:endParaRPr lang="en-US" altLang="ja-JP" dirty="0"/>
          </a:p>
          <a:p>
            <a:pPr lvl="1"/>
            <a:r>
              <a:rPr lang="ja-JP" altLang="en-US" dirty="0"/>
              <a:t>バックドアが使う</a:t>
            </a:r>
            <a:r>
              <a:rPr lang="en-US" altLang="ja-JP" dirty="0"/>
              <a:t>2001</a:t>
            </a:r>
            <a:r>
              <a:rPr lang="ja-JP" altLang="en-US" dirty="0"/>
              <a:t>番ポートとの通信を行った</a:t>
            </a:r>
            <a:endParaRPr lang="en-US" altLang="ja-JP" dirty="0"/>
          </a:p>
          <a:p>
            <a:r>
              <a:rPr lang="en-US" altLang="ja-JP" dirty="0"/>
              <a:t>net</a:t>
            </a:r>
            <a:r>
              <a:rPr lang="ja-JP" altLang="en-US" dirty="0"/>
              <a:t>コマンドで攻撃の種類と送信元の情報を取得できた</a:t>
            </a:r>
            <a:endParaRPr lang="en-US" altLang="ja-JP" dirty="0"/>
          </a:p>
          <a:p>
            <a:pPr lvl="1"/>
            <a:r>
              <a:rPr lang="ja-JP" altLang="en-US" dirty="0"/>
              <a:t>通信時に</a:t>
            </a:r>
            <a:r>
              <a:rPr lang="en-US" altLang="ja-JP" dirty="0"/>
              <a:t>IDS</a:t>
            </a:r>
            <a:r>
              <a:rPr lang="ja-JP" altLang="en-US" dirty="0"/>
              <a:t>が検知して情報を記録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E940-D033-47DE-82C4-19715F6393DD}" type="slidenum">
              <a:rPr lang="ja-JP" altLang="en-US" smtClean="0"/>
              <a:pPr/>
              <a:t>13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0523" y="4966514"/>
            <a:ext cx="5202953" cy="125043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C868AEF-51F1-264D-98FB-F7600D3ACA73}"/>
              </a:ext>
            </a:extLst>
          </p:cNvPr>
          <p:cNvSpPr/>
          <p:nvPr/>
        </p:nvSpPr>
        <p:spPr>
          <a:xfrm>
            <a:off x="1884783" y="5181600"/>
            <a:ext cx="5385262" cy="111163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54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4C6D7F-6473-3041-B290-371EF8B0F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関連研究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DE2BCE7-D8B7-E346-AB6F-ADD3AE1E8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/>
              <a:t>Xvisor</a:t>
            </a:r>
            <a:r>
              <a:rPr lang="ja-JP" altLang="en-US" dirty="0"/>
              <a:t>用の</a:t>
            </a:r>
            <a:r>
              <a:rPr lang="en-US" altLang="ja-JP" dirty="0"/>
              <a:t>IDS</a:t>
            </a:r>
            <a:r>
              <a:rPr lang="ja-JP" altLang="en-US" dirty="0"/>
              <a:t>オフロード</a:t>
            </a:r>
            <a:r>
              <a:rPr lang="en-US" altLang="ja-JP" dirty="0"/>
              <a:t> [</a:t>
            </a:r>
            <a:r>
              <a:rPr lang="ja-JP" altLang="en-US" dirty="0"/>
              <a:t>森本</a:t>
            </a:r>
            <a:r>
              <a:rPr lang="en-US" altLang="ja-JP" dirty="0"/>
              <a:t>, </a:t>
            </a:r>
            <a:r>
              <a:rPr lang="ja-JP" altLang="en-US" dirty="0"/>
              <a:t>卒論</a:t>
            </a:r>
            <a:r>
              <a:rPr lang="en-US" altLang="ja-JP" dirty="0"/>
              <a:t>'19]</a:t>
            </a:r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内の</a:t>
            </a:r>
            <a:r>
              <a:rPr lang="en-US" altLang="ja-JP" dirty="0"/>
              <a:t>OS</a:t>
            </a:r>
            <a:r>
              <a:rPr lang="ja-JP" altLang="en-US" dirty="0"/>
              <a:t>データのみを取得可能</a:t>
            </a:r>
            <a:endParaRPr lang="en-US" altLang="ja-JP" dirty="0"/>
          </a:p>
          <a:p>
            <a:pPr lvl="1"/>
            <a:r>
              <a:rPr lang="en-US" altLang="ja-JP" dirty="0"/>
              <a:t>32</a:t>
            </a:r>
            <a:r>
              <a:rPr lang="ja-JP" altLang="en-US" dirty="0"/>
              <a:t>ビット</a:t>
            </a:r>
            <a:r>
              <a:rPr lang="en-US" altLang="ja-JP" dirty="0"/>
              <a:t>ARM</a:t>
            </a:r>
            <a:r>
              <a:rPr lang="ja-JP" altLang="en-US" dirty="0"/>
              <a:t>を対象とし、エミュレータ実行のみ</a:t>
            </a:r>
            <a:endParaRPr lang="en-US" altLang="ja-JP" dirty="0"/>
          </a:p>
          <a:p>
            <a:r>
              <a:rPr lang="en-US" altLang="ja-JP" dirty="0"/>
              <a:t>ITZ</a:t>
            </a:r>
            <a:r>
              <a:rPr lang="ja-JP" altLang="en-US" dirty="0"/>
              <a:t>ライブラリ</a:t>
            </a:r>
            <a:r>
              <a:rPr lang="en-US" altLang="ja-JP" dirty="0"/>
              <a:t> [Guerra et al.'18]</a:t>
            </a:r>
          </a:p>
          <a:p>
            <a:pPr lvl="1"/>
            <a:r>
              <a:rPr lang="en-US" altLang="ja-JP" dirty="0"/>
              <a:t>ARM</a:t>
            </a:r>
            <a:r>
              <a:rPr lang="ja-JP" altLang="en-US" dirty="0"/>
              <a:t>の拡張機能</a:t>
            </a:r>
            <a:r>
              <a:rPr lang="en-US" altLang="ja-JP" dirty="0" err="1"/>
              <a:t>TrustZone</a:t>
            </a:r>
            <a:r>
              <a:rPr lang="ja-JP" altLang="en-US" dirty="0"/>
              <a:t>を使って監視対象システムのメモリデータを安全に監視</a:t>
            </a:r>
            <a:endParaRPr lang="en-US" altLang="ja-JP" dirty="0"/>
          </a:p>
          <a:p>
            <a:pPr lvl="1"/>
            <a:r>
              <a:rPr lang="en-US" altLang="ja-JP" dirty="0" err="1"/>
              <a:t>TrustZone</a:t>
            </a:r>
            <a:r>
              <a:rPr lang="ja-JP" altLang="en-US" dirty="0"/>
              <a:t>に対応した</a:t>
            </a:r>
            <a:r>
              <a:rPr lang="en-US" altLang="ja-JP" dirty="0"/>
              <a:t>ARM</a:t>
            </a:r>
            <a:r>
              <a:rPr lang="ja-JP" altLang="en-US" dirty="0"/>
              <a:t>プロセッサが必要</a:t>
            </a:r>
            <a:endParaRPr lang="en-US" altLang="ja-JP" dirty="0"/>
          </a:p>
          <a:p>
            <a:r>
              <a:rPr lang="en-US" altLang="ja-JP" dirty="0"/>
              <a:t>BVMD [</a:t>
            </a:r>
            <a:r>
              <a:rPr lang="en-US" altLang="ja-JP" dirty="0" err="1"/>
              <a:t>Oyama</a:t>
            </a:r>
            <a:r>
              <a:rPr lang="en-US" altLang="ja-JP" dirty="0"/>
              <a:t> et al.'12]</a:t>
            </a:r>
          </a:p>
          <a:p>
            <a:pPr lvl="1"/>
            <a:r>
              <a:rPr lang="ja-JP" altLang="en-US" dirty="0"/>
              <a:t>デスクトップ</a:t>
            </a:r>
            <a:r>
              <a:rPr lang="en-US" altLang="ja-JP" dirty="0"/>
              <a:t>PC</a:t>
            </a:r>
            <a:r>
              <a:rPr lang="ja-JP" altLang="en-US" dirty="0"/>
              <a:t>用のハイパーバイザ内で攻撃を検知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が行うディスク入出力だけを監視</a:t>
            </a:r>
            <a:endParaRPr lang="en-US" altLang="ja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91BAACE-02CE-D244-AD04-D921FB9FA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E940-D033-47DE-82C4-19715F6393DD}" type="slidenum">
              <a:rPr lang="ja-JP" altLang="en-US" smtClean="0"/>
              <a:pPr/>
              <a:t>14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802788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まとめ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IoT</a:t>
            </a:r>
            <a:r>
              <a:rPr lang="ja-JP" altLang="en-US" dirty="0"/>
              <a:t>機器上で軽量な仮想化システム</a:t>
            </a:r>
            <a:r>
              <a:rPr lang="en-US" altLang="ja-JP" dirty="0" err="1"/>
              <a:t>Xvisor</a:t>
            </a:r>
            <a:r>
              <a:rPr lang="ja-JP" altLang="en-US" dirty="0"/>
              <a:t>を用いて</a:t>
            </a:r>
            <a:r>
              <a:rPr lang="en-US" altLang="ja-JP" dirty="0"/>
              <a:t>VM</a:t>
            </a:r>
            <a:r>
              <a:rPr lang="ja-JP" altLang="en-US" dirty="0"/>
              <a:t>を安全に監視する</a:t>
            </a:r>
            <a:r>
              <a:rPr lang="en-US" altLang="ja-JP" dirty="0" err="1"/>
              <a:t>XvIDS</a:t>
            </a:r>
            <a:r>
              <a:rPr lang="ja-JP" altLang="en-US" dirty="0"/>
              <a:t>を提案</a:t>
            </a:r>
            <a:endParaRPr lang="en-US" altLang="ja-JP" dirty="0"/>
          </a:p>
          <a:p>
            <a:pPr lvl="1"/>
            <a:r>
              <a:rPr lang="ja-JP" altLang="en-US" dirty="0"/>
              <a:t>ハイパーバイザ内で</a:t>
            </a:r>
            <a:r>
              <a:rPr lang="en-US" altLang="ja-JP" dirty="0"/>
              <a:t>IDS</a:t>
            </a:r>
            <a:r>
              <a:rPr lang="ja-JP" altLang="en-US" dirty="0"/>
              <a:t>を動作させることでオーバヘッドを削減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の</a:t>
            </a:r>
            <a:r>
              <a:rPr lang="en-US" altLang="ja-JP" dirty="0"/>
              <a:t>OS</a:t>
            </a:r>
            <a:r>
              <a:rPr lang="ja-JP" altLang="en-US" dirty="0"/>
              <a:t>データ、ファイルデータ、ネットワークパケットを監視</a:t>
            </a:r>
            <a:endParaRPr lang="en-US" altLang="ja-JP" dirty="0"/>
          </a:p>
          <a:p>
            <a:pPr lvl="1"/>
            <a:r>
              <a:rPr lang="ja-JP" altLang="en-US" dirty="0"/>
              <a:t>実験により、</a:t>
            </a:r>
            <a:r>
              <a:rPr lang="en-US" altLang="ja-JP" dirty="0"/>
              <a:t>IDS</a:t>
            </a:r>
            <a:r>
              <a:rPr lang="ja-JP" altLang="en-US" dirty="0"/>
              <a:t>コマンドによる攻撃の検知を確認</a:t>
            </a:r>
            <a:endParaRPr lang="en-US" altLang="ja-JP" dirty="0"/>
          </a:p>
          <a:p>
            <a:r>
              <a:rPr lang="ja-JP" altLang="en-US" dirty="0"/>
              <a:t>今後の課題</a:t>
            </a:r>
            <a:endParaRPr lang="en-US" altLang="ja-JP" dirty="0"/>
          </a:p>
          <a:p>
            <a:pPr lvl="1"/>
            <a:r>
              <a:rPr lang="ja-JP" altLang="en-US" dirty="0"/>
              <a:t>ネットワークパケットの詳細な監視</a:t>
            </a:r>
            <a:endParaRPr lang="en-US" altLang="ja-JP" dirty="0"/>
          </a:p>
          <a:p>
            <a:pPr lvl="2"/>
            <a:r>
              <a:rPr lang="ja-JP" altLang="en-US" dirty="0"/>
              <a:t>データ部の解析など</a:t>
            </a:r>
            <a:endParaRPr lang="en-US" altLang="ja-JP" dirty="0"/>
          </a:p>
          <a:p>
            <a:pPr lvl="2"/>
            <a:endParaRPr lang="en-US" altLang="ja-JP" dirty="0"/>
          </a:p>
          <a:p>
            <a:pPr lvl="2"/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E940-D033-47DE-82C4-19715F6393DD}" type="slidenum">
              <a:rPr lang="ja-JP" altLang="en-US" smtClean="0"/>
              <a:pPr/>
              <a:t>15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50598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Internet of Things (IoT)</a:t>
            </a:r>
            <a:r>
              <a:rPr lang="ja-JP" altLang="en-US"/>
              <a:t>の普及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近年、家電や車などの様々な機器がインターネットに接続されるようになった</a:t>
            </a:r>
            <a:endParaRPr lang="en-US" altLang="ja-JP" dirty="0"/>
          </a:p>
          <a:p>
            <a:pPr lvl="1"/>
            <a:r>
              <a:rPr lang="ja-JP" altLang="en-US" dirty="0"/>
              <a:t>リアルタイムでの制御や機能の更新が可能</a:t>
            </a:r>
            <a:endParaRPr lang="en-US" altLang="ja-JP" dirty="0"/>
          </a:p>
          <a:p>
            <a:pPr lvl="1"/>
            <a:r>
              <a:rPr lang="en-US" altLang="ja-JP" dirty="0"/>
              <a:t>2020</a:t>
            </a:r>
            <a:r>
              <a:rPr lang="ja-JP" altLang="en-US" dirty="0"/>
              <a:t>年には約</a:t>
            </a:r>
            <a:r>
              <a:rPr lang="en-US" altLang="ja-JP" dirty="0"/>
              <a:t>390</a:t>
            </a:r>
            <a:r>
              <a:rPr lang="ja-JP" altLang="en-US" dirty="0"/>
              <a:t>億の</a:t>
            </a:r>
            <a:r>
              <a:rPr lang="en-US" altLang="ja-JP" dirty="0"/>
              <a:t>IoT</a:t>
            </a:r>
            <a:r>
              <a:rPr lang="ja-JP" altLang="en-US" dirty="0"/>
              <a:t>機器</a:t>
            </a:r>
            <a:r>
              <a:rPr lang="en-US" altLang="ja-JP" dirty="0"/>
              <a:t> [R1</a:t>
            </a:r>
            <a:r>
              <a:rPr lang="ja-JP" altLang="en-US" dirty="0"/>
              <a:t>情報通信白書</a:t>
            </a:r>
            <a:r>
              <a:rPr lang="en-US" altLang="ja-JP" dirty="0"/>
              <a:t>]</a:t>
            </a:r>
          </a:p>
          <a:p>
            <a:r>
              <a:rPr lang="en-US" altLang="ja-JP" dirty="0"/>
              <a:t>IoT</a:t>
            </a:r>
            <a:r>
              <a:rPr lang="ja-JP" altLang="en-US" dirty="0"/>
              <a:t>機器がサイバー攻撃を受ける恐れ</a:t>
            </a:r>
            <a:endParaRPr lang="en-US" altLang="ja-JP" dirty="0"/>
          </a:p>
          <a:p>
            <a:pPr lvl="1"/>
            <a:r>
              <a:rPr lang="ja-JP" altLang="en-US" dirty="0"/>
              <a:t>多くの</a:t>
            </a:r>
            <a:r>
              <a:rPr lang="en-US" altLang="ja-JP" dirty="0"/>
              <a:t>IoT</a:t>
            </a:r>
            <a:r>
              <a:rPr lang="ja-JP" altLang="en-US" dirty="0"/>
              <a:t>機器には脆弱性がある</a:t>
            </a:r>
            <a:endParaRPr lang="en-US" altLang="ja-JP" strike="sngStrike" dirty="0"/>
          </a:p>
          <a:p>
            <a:pPr lvl="1" algn="just"/>
            <a:r>
              <a:rPr lang="ja-JP" altLang="en-US"/>
              <a:t>車の</a:t>
            </a:r>
            <a:r>
              <a:rPr lang="ja-JP" altLang="en-US" dirty="0"/>
              <a:t>乗っ取り</a:t>
            </a:r>
            <a:r>
              <a:rPr lang="en-US" altLang="ja-JP" dirty="0"/>
              <a:t> (2015</a:t>
            </a:r>
            <a:r>
              <a:rPr lang="ja-JP" altLang="en-US" dirty="0"/>
              <a:t>年</a:t>
            </a:r>
            <a:r>
              <a:rPr lang="en-US" altLang="ja-JP" dirty="0"/>
              <a:t>)</a:t>
            </a:r>
          </a:p>
          <a:p>
            <a:pPr lvl="1"/>
            <a:r>
              <a:rPr lang="ja-JP" altLang="en-US" dirty="0"/>
              <a:t>分散型サービス妨害攻撃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/>
              <a:t>(2016</a:t>
            </a:r>
            <a:r>
              <a:rPr lang="ja-JP" altLang="en-US" dirty="0"/>
              <a:t>年</a:t>
            </a:r>
            <a:r>
              <a:rPr lang="en-US" altLang="ja-JP" dirty="0"/>
              <a:t>)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E940-D033-47DE-82C4-19715F6393DD}" type="slidenum">
              <a:rPr lang="ja-JP" altLang="en-US" smtClean="0"/>
              <a:pPr/>
              <a:t>2</a:t>
            </a:fld>
            <a:endParaRPr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5371" y="455215"/>
            <a:ext cx="1325563" cy="1325563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5691" y="4635500"/>
            <a:ext cx="3790144" cy="1274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96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IDS</a:t>
            </a:r>
            <a:r>
              <a:rPr lang="ja-JP" altLang="en-US"/>
              <a:t>オフロード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侵入検知システム（</a:t>
            </a:r>
            <a:r>
              <a:rPr lang="en-US" altLang="ja-JP" dirty="0"/>
              <a:t>IDS</a:t>
            </a:r>
            <a:r>
              <a:rPr lang="ja-JP" altLang="en-US" dirty="0"/>
              <a:t>）による監視が必要</a:t>
            </a:r>
            <a:endParaRPr lang="en-US" altLang="ja-JP" dirty="0"/>
          </a:p>
          <a:p>
            <a:pPr lvl="1"/>
            <a:r>
              <a:rPr lang="en-US" altLang="ja-JP" dirty="0"/>
              <a:t>IoT</a:t>
            </a:r>
            <a:r>
              <a:rPr lang="ja-JP" altLang="en-US" dirty="0"/>
              <a:t>機器内のシステムの状態を監視し、攻撃を検知すると管理者に通知</a:t>
            </a:r>
            <a:endParaRPr lang="en-US" altLang="ja-JP" dirty="0"/>
          </a:p>
          <a:p>
            <a:pPr lvl="1"/>
            <a:r>
              <a:rPr lang="ja-JP" altLang="en-US" dirty="0"/>
              <a:t>しかし、攻撃により</a:t>
            </a:r>
            <a:r>
              <a:rPr lang="en-US" altLang="ja-JP" dirty="0"/>
              <a:t>IDS</a:t>
            </a:r>
            <a:r>
              <a:rPr lang="ja-JP" altLang="en-US" dirty="0"/>
              <a:t>自体が無効化される恐れも</a:t>
            </a:r>
            <a:endParaRPr lang="en-US" altLang="ja-JP" dirty="0"/>
          </a:p>
          <a:p>
            <a:r>
              <a:rPr lang="en-US" altLang="ja-JP" dirty="0"/>
              <a:t>IDS</a:t>
            </a:r>
            <a:r>
              <a:rPr lang="ja-JP" altLang="en-US" dirty="0"/>
              <a:t>オフロードと呼ばれる手法が有効</a:t>
            </a:r>
            <a:endParaRPr lang="en-US" altLang="ja-JP" dirty="0"/>
          </a:p>
          <a:p>
            <a:pPr lvl="1"/>
            <a:r>
              <a:rPr lang="ja-JP" altLang="en-US" dirty="0"/>
              <a:t>監視対象システムを仮想マシン（</a:t>
            </a:r>
            <a:r>
              <a:rPr lang="en-US" altLang="ja-JP" dirty="0"/>
              <a:t>VM</a:t>
            </a:r>
            <a:r>
              <a:rPr lang="ja-JP" altLang="en-US" dirty="0"/>
              <a:t>）内で</a:t>
            </a:r>
            <a:r>
              <a:rPr lang="en-US" altLang="ja-JP" dirty="0"/>
              <a:t>	</a:t>
            </a:r>
            <a:r>
              <a:rPr lang="ja-JP" altLang="en-US" dirty="0"/>
              <a:t>　　　動作させ、</a:t>
            </a:r>
            <a:r>
              <a:rPr lang="en-US" altLang="ja-JP" dirty="0"/>
              <a:t>VM</a:t>
            </a:r>
            <a:r>
              <a:rPr lang="ja-JP" altLang="en-US" dirty="0"/>
              <a:t>の外から安全に監視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に侵入されても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/>
              <a:t>IDS</a:t>
            </a:r>
            <a:r>
              <a:rPr lang="ja-JP" altLang="en-US" dirty="0"/>
              <a:t>は影響を受けない</a:t>
            </a:r>
            <a:endParaRPr lang="en-US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E940-D033-47DE-82C4-19715F6393DD}" type="slidenum">
              <a:rPr lang="ja-JP" altLang="en-US" smtClean="0"/>
              <a:pPr/>
              <a:t>3</a:t>
            </a:fld>
            <a:endParaRPr lang="ja-JP" altLang="en-US"/>
          </a:p>
        </p:txBody>
      </p:sp>
      <p:grpSp>
        <p:nvGrpSpPr>
          <p:cNvPr id="19" name="グループ化 18"/>
          <p:cNvGrpSpPr/>
          <p:nvPr/>
        </p:nvGrpSpPr>
        <p:grpSpPr>
          <a:xfrm>
            <a:off x="6457950" y="4796916"/>
            <a:ext cx="2138575" cy="1146673"/>
            <a:chOff x="6457950" y="4796916"/>
            <a:chExt cx="2138575" cy="1146673"/>
          </a:xfrm>
        </p:grpSpPr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xmlns="" id="{6E2742B2-CD98-B647-BCEE-334EC1CEAE83}"/>
                </a:ext>
              </a:extLst>
            </p:cNvPr>
            <p:cNvSpPr/>
            <p:nvPr/>
          </p:nvSpPr>
          <p:spPr>
            <a:xfrm>
              <a:off x="6457950" y="4796916"/>
              <a:ext cx="2057400" cy="1146673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xmlns="" id="{AC770F66-C631-7F4E-A9F0-437A9C7227F6}"/>
                </a:ext>
              </a:extLst>
            </p:cNvPr>
            <p:cNvSpPr txBox="1"/>
            <p:nvPr/>
          </p:nvSpPr>
          <p:spPr>
            <a:xfrm>
              <a:off x="7979305" y="4821585"/>
              <a:ext cx="6172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/>
                <a:t>VM</a:t>
              </a:r>
              <a:endParaRPr kumimoji="1" lang="ja-JP" altLang="en-US" dirty="0"/>
            </a:p>
          </p:txBody>
        </p:sp>
      </p:grp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xmlns="" id="{DEA9FEA6-7E08-0D41-AF8A-9E27EBDF31F7}"/>
              </a:ext>
            </a:extLst>
          </p:cNvPr>
          <p:cNvSpPr/>
          <p:nvPr/>
        </p:nvSpPr>
        <p:spPr>
          <a:xfrm>
            <a:off x="6646029" y="4959273"/>
            <a:ext cx="1333276" cy="890462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000" dirty="0">
              <a:solidFill>
                <a:sysClr val="windowText" lastClr="000000"/>
              </a:solidFill>
            </a:endParaRPr>
          </a:p>
          <a:p>
            <a:pPr algn="ctr"/>
            <a:endParaRPr lang="en-US" altLang="ja-JP" sz="2000" dirty="0">
              <a:solidFill>
                <a:sysClr val="windowText" lastClr="000000"/>
              </a:solidFill>
            </a:endParaRPr>
          </a:p>
          <a:p>
            <a:pPr algn="ctr"/>
            <a:endParaRPr kumimoji="1" lang="en-US" altLang="ja-JP" sz="2000" dirty="0">
              <a:solidFill>
                <a:sysClr val="windowText" lastClr="000000"/>
              </a:solidFill>
            </a:endParaRPr>
          </a:p>
          <a:p>
            <a:pPr algn="ctr"/>
            <a:endParaRPr kumimoji="1" lang="en-US" altLang="ja-JP" sz="2000" dirty="0">
              <a:solidFill>
                <a:sysClr val="windowText" lastClr="000000"/>
              </a:solidFill>
            </a:endParaRPr>
          </a:p>
          <a:p>
            <a:pPr algn="ctr"/>
            <a:r>
              <a:rPr kumimoji="1" lang="ja-JP" altLang="en-US" sz="2000" dirty="0">
                <a:solidFill>
                  <a:sysClr val="windowText" lastClr="000000"/>
                </a:solidFill>
              </a:rPr>
              <a:t>システム</a:t>
            </a:r>
            <a:endParaRPr kumimoji="1" lang="en-US" altLang="ja-JP" sz="2000" dirty="0">
              <a:solidFill>
                <a:sysClr val="windowText" lastClr="000000"/>
              </a:solidFill>
            </a:endParaRPr>
          </a:p>
          <a:p>
            <a:pPr algn="ctr"/>
            <a:endParaRPr lang="en-US" altLang="ja-JP" sz="2000" dirty="0">
              <a:solidFill>
                <a:sysClr val="windowText" lastClr="000000"/>
              </a:solidFill>
            </a:endParaRPr>
          </a:p>
          <a:p>
            <a:pPr algn="ctr"/>
            <a:endParaRPr kumimoji="1" lang="ja-JP" altLang="en-US" sz="2000" dirty="0">
              <a:solidFill>
                <a:sysClr val="windowText" lastClr="000000"/>
              </a:solidFill>
            </a:endParaRPr>
          </a:p>
        </p:txBody>
      </p:sp>
      <p:grpSp>
        <p:nvGrpSpPr>
          <p:cNvPr id="16" name="グループ化 15"/>
          <p:cNvGrpSpPr/>
          <p:nvPr/>
        </p:nvGrpSpPr>
        <p:grpSpPr>
          <a:xfrm>
            <a:off x="5781740" y="4698673"/>
            <a:ext cx="864289" cy="436019"/>
            <a:chOff x="5781740" y="4698673"/>
            <a:chExt cx="864289" cy="436019"/>
          </a:xfrm>
        </p:grpSpPr>
        <p:cxnSp>
          <p:nvCxnSpPr>
            <p:cNvPr id="12" name="直線矢印コネクタ 11">
              <a:extLst>
                <a:ext uri="{FF2B5EF4-FFF2-40B4-BE49-F238E27FC236}">
                  <a16:creationId xmlns:a16="http://schemas.microsoft.com/office/drawing/2014/main" xmlns="" id="{0D79FFD2-E2C4-2B44-98B4-6DFF0139E8FA}"/>
                </a:ext>
              </a:extLst>
            </p:cNvPr>
            <p:cNvCxnSpPr>
              <a:cxnSpLocks/>
            </p:cNvCxnSpPr>
            <p:nvPr/>
          </p:nvCxnSpPr>
          <p:spPr>
            <a:xfrm>
              <a:off x="5781740" y="5134692"/>
              <a:ext cx="86428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xmlns="" id="{D67946E5-B94D-CA43-8CEA-7E366ADDC221}"/>
                </a:ext>
              </a:extLst>
            </p:cNvPr>
            <p:cNvSpPr txBox="1"/>
            <p:nvPr/>
          </p:nvSpPr>
          <p:spPr>
            <a:xfrm>
              <a:off x="5783220" y="4698673"/>
              <a:ext cx="5950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600" dirty="0"/>
                <a:t>監視</a:t>
              </a:r>
            </a:p>
          </p:txBody>
        </p:sp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xmlns="" id="{38083346-B49F-F043-A4B0-9472D3E45B63}"/>
              </a:ext>
            </a:extLst>
          </p:cNvPr>
          <p:cNvSpPr/>
          <p:nvPr/>
        </p:nvSpPr>
        <p:spPr>
          <a:xfrm>
            <a:off x="6872612" y="5064939"/>
            <a:ext cx="880110" cy="44577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>
                <a:ln w="0"/>
                <a:solidFill>
                  <a:sysClr val="windowText" lastClr="000000"/>
                </a:solidFill>
              </a:rPr>
              <a:t>IDS</a:t>
            </a:r>
            <a:endParaRPr kumimoji="1" lang="ja-JP" altLang="en-US" dirty="0">
              <a:ln w="0"/>
              <a:solidFill>
                <a:sysClr val="windowText" lastClr="000000"/>
              </a:solidFill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7312667" y="4240151"/>
            <a:ext cx="632585" cy="824788"/>
            <a:chOff x="7312667" y="4240151"/>
            <a:chExt cx="632585" cy="824788"/>
          </a:xfrm>
        </p:grpSpPr>
        <p:cxnSp>
          <p:nvCxnSpPr>
            <p:cNvPr id="21" name="直線矢印コネクタ 16">
              <a:extLst>
                <a:ext uri="{FF2B5EF4-FFF2-40B4-BE49-F238E27FC236}">
                  <a16:creationId xmlns:a16="http://schemas.microsoft.com/office/drawing/2014/main" xmlns="" id="{13278B24-56E2-8F40-879B-9E278D954ED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312667" y="4578590"/>
              <a:ext cx="226583" cy="48634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xmlns="" id="{D67946E5-B94D-CA43-8CEA-7E366ADDC221}"/>
                </a:ext>
              </a:extLst>
            </p:cNvPr>
            <p:cNvSpPr txBox="1"/>
            <p:nvPr/>
          </p:nvSpPr>
          <p:spPr>
            <a:xfrm>
              <a:off x="7350217" y="4240151"/>
              <a:ext cx="5950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dirty="0"/>
                <a:t>攻撃</a:t>
              </a:r>
              <a:endParaRPr kumimoji="1" lang="ja-JP" alt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62033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96296E-6 L -0.21284 -0.020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42" y="-1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IoT</a:t>
            </a:r>
            <a:r>
              <a:rPr lang="ja-JP" altLang="en-US" dirty="0"/>
              <a:t>機器における</a:t>
            </a:r>
            <a:r>
              <a:rPr lang="en-US" altLang="ja-JP" dirty="0"/>
              <a:t>IDS</a:t>
            </a:r>
            <a:r>
              <a:rPr lang="ja-JP" altLang="en-US" dirty="0"/>
              <a:t>オフロード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IDS</a:t>
            </a:r>
            <a:r>
              <a:rPr lang="ja-JP" altLang="en-US" dirty="0"/>
              <a:t>オフロードは主にサーバで用いられてきた</a:t>
            </a:r>
            <a:endParaRPr lang="en-US" altLang="ja-JP" dirty="0"/>
          </a:p>
          <a:p>
            <a:pPr lvl="1"/>
            <a:r>
              <a:rPr lang="ja-JP" altLang="en-US" dirty="0"/>
              <a:t>例</a:t>
            </a:r>
            <a:r>
              <a:rPr lang="en-US" altLang="ja-JP" dirty="0"/>
              <a:t>1</a:t>
            </a:r>
            <a:r>
              <a:rPr lang="ja-JP" altLang="en-US" dirty="0"/>
              <a:t>：別の</a:t>
            </a:r>
            <a:r>
              <a:rPr lang="en-US" altLang="ja-JP" dirty="0"/>
              <a:t>VM</a:t>
            </a:r>
            <a:r>
              <a:rPr lang="ja-JP" altLang="en-US" dirty="0"/>
              <a:t>で</a:t>
            </a:r>
            <a:r>
              <a:rPr lang="en-US" altLang="ja-JP" dirty="0"/>
              <a:t>IDS</a:t>
            </a:r>
            <a:r>
              <a:rPr lang="ja-JP" altLang="en-US" dirty="0"/>
              <a:t>を動かす</a:t>
            </a:r>
            <a:endParaRPr lang="en-US" altLang="ja-JP" dirty="0"/>
          </a:p>
          <a:p>
            <a:pPr lvl="1"/>
            <a:r>
              <a:rPr lang="ja-JP" altLang="en-US" dirty="0"/>
              <a:t>例</a:t>
            </a:r>
            <a:r>
              <a:rPr lang="en-US" altLang="ja-JP" dirty="0"/>
              <a:t>2</a:t>
            </a:r>
            <a:r>
              <a:rPr lang="ja-JP" altLang="en-US" dirty="0"/>
              <a:t>：ホスト</a:t>
            </a:r>
            <a:r>
              <a:rPr lang="en-US" altLang="ja-JP" dirty="0"/>
              <a:t>OS</a:t>
            </a:r>
            <a:r>
              <a:rPr lang="ja-JP" altLang="en-US" dirty="0"/>
              <a:t>上で</a:t>
            </a:r>
            <a:r>
              <a:rPr lang="en-US" altLang="ja-JP" dirty="0"/>
              <a:t>VM</a:t>
            </a:r>
            <a:r>
              <a:rPr lang="ja-JP" altLang="en-US" dirty="0"/>
              <a:t>と</a:t>
            </a:r>
            <a:r>
              <a:rPr lang="en-US" altLang="ja-JP" dirty="0"/>
              <a:t>IDS</a:t>
            </a:r>
            <a:r>
              <a:rPr lang="ja-JP" altLang="en-US" dirty="0"/>
              <a:t>を動かす</a:t>
            </a:r>
            <a:endParaRPr lang="en-US" altLang="ja-JP" dirty="0"/>
          </a:p>
          <a:p>
            <a:r>
              <a:rPr lang="en-US" altLang="ja-JP" dirty="0"/>
              <a:t>IoT</a:t>
            </a:r>
            <a:r>
              <a:rPr lang="ja-JP" altLang="en-US" dirty="0"/>
              <a:t>機器でサーバ向けの仮想化システムを使うのは難しい</a:t>
            </a:r>
            <a:endParaRPr lang="en-US" altLang="ja-JP" dirty="0"/>
          </a:p>
          <a:p>
            <a:pPr lvl="1"/>
            <a:r>
              <a:rPr lang="ja-JP" altLang="en-US" dirty="0"/>
              <a:t>高い処理能力を持つハードウェアが必要</a:t>
            </a:r>
            <a:endParaRPr lang="en-US" altLang="ja-JP" dirty="0"/>
          </a:p>
          <a:p>
            <a:pPr lvl="1"/>
            <a:r>
              <a:rPr lang="en-US" altLang="ja-JP" dirty="0"/>
              <a:t>IoT</a:t>
            </a:r>
            <a:r>
              <a:rPr lang="ja-JP" altLang="en-US" dirty="0"/>
              <a:t>機器は小型化・低価格化が求められる</a:t>
            </a:r>
            <a:endParaRPr lang="en-US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E940-D033-47DE-82C4-19715F6393DD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xmlns="" id="{4ACE6DB4-94ED-0B40-A035-20C6D2DF7E2A}"/>
              </a:ext>
            </a:extLst>
          </p:cNvPr>
          <p:cNvSpPr/>
          <p:nvPr/>
        </p:nvSpPr>
        <p:spPr>
          <a:xfrm>
            <a:off x="5102264" y="5700305"/>
            <a:ext cx="2208998" cy="476658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>
                <a:solidFill>
                  <a:sysClr val="windowText" lastClr="000000"/>
                </a:solidFill>
              </a:rPr>
              <a:t>ホスト</a:t>
            </a:r>
            <a:r>
              <a:rPr lang="en-US" altLang="ja-JP" dirty="0">
                <a:solidFill>
                  <a:sysClr val="windowText" lastClr="000000"/>
                </a:solidFill>
              </a:rPr>
              <a:t>OS</a:t>
            </a:r>
            <a:endParaRPr kumimoji="1" lang="ja-JP" altLang="en-US">
              <a:solidFill>
                <a:sysClr val="windowText" lastClr="000000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xmlns="" id="{B203C596-1690-064E-8E5A-392111BD5156}"/>
              </a:ext>
            </a:extLst>
          </p:cNvPr>
          <p:cNvSpPr/>
          <p:nvPr/>
        </p:nvSpPr>
        <p:spPr>
          <a:xfrm>
            <a:off x="6120137" y="4951759"/>
            <a:ext cx="1191125" cy="61361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ysClr val="windowText" lastClr="000000"/>
                </a:solidFill>
              </a:rPr>
              <a:t>VM</a:t>
            </a:r>
          </a:p>
          <a:p>
            <a:pPr algn="ctr"/>
            <a:r>
              <a:rPr lang="ja-JP" altLang="en-US" sz="1500">
                <a:solidFill>
                  <a:sysClr val="windowText" lastClr="000000"/>
                </a:solidFill>
              </a:rPr>
              <a:t>（監視対象）</a:t>
            </a:r>
            <a:endParaRPr kumimoji="1" lang="ja-JP" altLang="en-US" sz="1500">
              <a:solidFill>
                <a:sysClr val="windowText" lastClr="000000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xmlns="" id="{C66406FD-C697-DF44-895C-D8B57DFAC29A}"/>
              </a:ext>
            </a:extLst>
          </p:cNvPr>
          <p:cNvSpPr/>
          <p:nvPr/>
        </p:nvSpPr>
        <p:spPr>
          <a:xfrm>
            <a:off x="5273114" y="5221967"/>
            <a:ext cx="589547" cy="324853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IDS</a:t>
            </a:r>
            <a:endParaRPr kumimoji="1" lang="ja-JP" altLang="en-US">
              <a:ln w="0"/>
              <a:solidFill>
                <a:sysClr val="windowText" lastClr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xmlns="" id="{A3BF15E4-4A17-3849-B996-F5CC4243DBB8}"/>
              </a:ext>
            </a:extLst>
          </p:cNvPr>
          <p:cNvSpPr txBox="1"/>
          <p:nvPr/>
        </p:nvSpPr>
        <p:spPr>
          <a:xfrm>
            <a:off x="5890009" y="6184816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例</a:t>
            </a:r>
            <a:r>
              <a:rPr kumimoji="1" lang="en-US" altLang="ja-JP" dirty="0"/>
              <a:t>2</a:t>
            </a:r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xmlns="" id="{FF199F4D-C04B-E145-8F57-88B2519778F2}"/>
              </a:ext>
            </a:extLst>
          </p:cNvPr>
          <p:cNvSpPr/>
          <p:nvPr/>
        </p:nvSpPr>
        <p:spPr>
          <a:xfrm>
            <a:off x="2558215" y="5287401"/>
            <a:ext cx="1191125" cy="61361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ysClr val="windowText" lastClr="000000"/>
                </a:solidFill>
              </a:rPr>
              <a:t>VM</a:t>
            </a:r>
          </a:p>
          <a:p>
            <a:pPr algn="ctr"/>
            <a:r>
              <a:rPr lang="ja-JP" altLang="en-US" sz="1500">
                <a:solidFill>
                  <a:sysClr val="windowText" lastClr="000000"/>
                </a:solidFill>
              </a:rPr>
              <a:t>（監視対象）</a:t>
            </a:r>
            <a:endParaRPr kumimoji="1" lang="ja-JP" altLang="en-US" sz="1500">
              <a:solidFill>
                <a:sysClr val="windowText" lastClr="000000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xmlns="" id="{04C4603E-EA21-AA46-970F-E65C56674BC6}"/>
              </a:ext>
            </a:extLst>
          </p:cNvPr>
          <p:cNvSpPr txBox="1"/>
          <p:nvPr/>
        </p:nvSpPr>
        <p:spPr>
          <a:xfrm>
            <a:off x="2328087" y="620262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例</a:t>
            </a:r>
            <a:r>
              <a:rPr kumimoji="1" lang="en-US" altLang="ja-JP" dirty="0"/>
              <a:t>1</a:t>
            </a:r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xmlns="" id="{A129972F-33DD-DD41-B2FF-91C51D463DAD}"/>
              </a:ext>
            </a:extLst>
          </p:cNvPr>
          <p:cNvSpPr/>
          <p:nvPr/>
        </p:nvSpPr>
        <p:spPr>
          <a:xfrm>
            <a:off x="1601093" y="5287401"/>
            <a:ext cx="865381" cy="59506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xmlns="" id="{E558A4D7-F058-454A-8E9F-4AECCDB2ABA1}"/>
              </a:ext>
            </a:extLst>
          </p:cNvPr>
          <p:cNvSpPr/>
          <p:nvPr/>
        </p:nvSpPr>
        <p:spPr>
          <a:xfrm>
            <a:off x="1739009" y="5557609"/>
            <a:ext cx="589547" cy="30921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IDS</a:t>
            </a:r>
            <a:endParaRPr kumimoji="1" lang="ja-JP" altLang="en-US">
              <a:ln w="0"/>
              <a:solidFill>
                <a:sysClr val="windowText" lastClr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xmlns="" id="{57493D26-8700-3341-836B-BD3806FA8820}"/>
              </a:ext>
            </a:extLst>
          </p:cNvPr>
          <p:cNvSpPr txBox="1"/>
          <p:nvPr/>
        </p:nvSpPr>
        <p:spPr>
          <a:xfrm>
            <a:off x="1646965" y="5268617"/>
            <a:ext cx="865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/>
              <a:t>管理</a:t>
            </a:r>
            <a:r>
              <a:rPr kumimoji="1" lang="en-US" altLang="ja-JP" sz="1400" dirty="0"/>
              <a:t>VM</a:t>
            </a:r>
            <a:endParaRPr kumimoji="1" lang="ja-JP" altLang="en-US" sz="1400"/>
          </a:p>
        </p:txBody>
      </p:sp>
    </p:spTree>
    <p:extLst>
      <p:ext uri="{BB962C8B-B14F-4D97-AF65-F5344CB8AC3E}">
        <p14:creationId xmlns:p14="http://schemas.microsoft.com/office/powerpoint/2010/main" val="66617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/>
              <a:t>Xvisor</a:t>
            </a:r>
            <a:r>
              <a:rPr lang="ja-JP" altLang="en-US"/>
              <a:t>を用いた</a:t>
            </a:r>
            <a:r>
              <a:rPr lang="en-US" altLang="ja-JP" dirty="0"/>
              <a:t>IDS</a:t>
            </a:r>
            <a:r>
              <a:rPr lang="ja-JP" altLang="en-US"/>
              <a:t>オフロード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IoT</a:t>
            </a:r>
            <a:r>
              <a:rPr lang="ja-JP" altLang="en-US" dirty="0"/>
              <a:t>機器向けの軽量な仮想化システムとして</a:t>
            </a:r>
            <a:r>
              <a:rPr lang="en-US" altLang="ja-JP" dirty="0" err="1"/>
              <a:t>Xvisor</a:t>
            </a:r>
            <a:r>
              <a:rPr lang="ja-JP" altLang="en-US" dirty="0"/>
              <a:t>が開発されている</a:t>
            </a:r>
            <a:endParaRPr lang="en-US" altLang="ja-JP" dirty="0"/>
          </a:p>
          <a:p>
            <a:pPr lvl="1"/>
            <a:r>
              <a:rPr lang="ja-JP" altLang="en-US" dirty="0"/>
              <a:t>組込み機器向けの</a:t>
            </a:r>
            <a:r>
              <a:rPr lang="en-US" altLang="ja-JP" dirty="0"/>
              <a:t>ARM</a:t>
            </a:r>
            <a:r>
              <a:rPr lang="ja-JP" altLang="en-US" dirty="0"/>
              <a:t>プロセッサが主な対象</a:t>
            </a:r>
            <a:endParaRPr lang="en-US" altLang="ja-JP" dirty="0"/>
          </a:p>
          <a:p>
            <a:pPr lvl="1"/>
            <a:r>
              <a:rPr lang="ja-JP" altLang="en-US" dirty="0"/>
              <a:t>ハイパーバイザ内にすべての機能を実装</a:t>
            </a:r>
            <a:endParaRPr lang="en-US" altLang="ja-JP" dirty="0"/>
          </a:p>
          <a:p>
            <a:pPr lvl="1"/>
            <a:r>
              <a:rPr lang="ja-JP" altLang="en-US" dirty="0"/>
              <a:t>必要最小限の機能のみを提供</a:t>
            </a:r>
            <a:endParaRPr lang="en-US" altLang="ja-JP" dirty="0"/>
          </a:p>
          <a:p>
            <a:r>
              <a:rPr lang="en-US" altLang="ja-JP" dirty="0"/>
              <a:t>IDS</a:t>
            </a:r>
            <a:r>
              <a:rPr lang="ja-JP" altLang="en-US" dirty="0"/>
              <a:t>オフロード手法はまだ十分に確立されていない</a:t>
            </a:r>
            <a:endParaRPr lang="en-US" altLang="ja-JP" dirty="0"/>
          </a:p>
          <a:p>
            <a:pPr lvl="1"/>
            <a:r>
              <a:rPr lang="en-US" altLang="ja-JP" dirty="0"/>
              <a:t>IDS</a:t>
            </a:r>
            <a:r>
              <a:rPr lang="ja-JP" altLang="en-US" dirty="0"/>
              <a:t>をどこで動かすか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をどのように監視するか</a:t>
            </a:r>
            <a:endParaRPr lang="en-US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E940-D033-47DE-82C4-19715F6393DD}" type="slidenum">
              <a:rPr lang="ja-JP" altLang="en-US" smtClean="0"/>
              <a:pPr/>
              <a:t>5</a:t>
            </a:fld>
            <a:endParaRPr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0916" y="5462076"/>
            <a:ext cx="2621251" cy="714887"/>
          </a:xfrm>
          <a:prstGeom prst="rect">
            <a:avLst/>
          </a:prstGeom>
        </p:spPr>
      </p:pic>
      <p:sp>
        <p:nvSpPr>
          <p:cNvPr id="7" name="正方形/長方形 11">
            <a:extLst>
              <a:ext uri="{FF2B5EF4-FFF2-40B4-BE49-F238E27FC236}">
                <a16:creationId xmlns:a16="http://schemas.microsoft.com/office/drawing/2014/main" xmlns="" id="{6DEA1FF0-4C75-B342-935E-A85DA9F03F89}"/>
              </a:ext>
            </a:extLst>
          </p:cNvPr>
          <p:cNvSpPr/>
          <p:nvPr/>
        </p:nvSpPr>
        <p:spPr>
          <a:xfrm>
            <a:off x="5846528" y="5581190"/>
            <a:ext cx="2208998" cy="47665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ysClr val="windowText" lastClr="000000"/>
                </a:solidFill>
              </a:rPr>
              <a:t>ハイパーバイザ</a:t>
            </a:r>
          </a:p>
        </p:txBody>
      </p:sp>
      <p:sp>
        <p:nvSpPr>
          <p:cNvPr id="8" name="正方形/長方形 12">
            <a:extLst>
              <a:ext uri="{FF2B5EF4-FFF2-40B4-BE49-F238E27FC236}">
                <a16:creationId xmlns:a16="http://schemas.microsoft.com/office/drawing/2014/main" xmlns="" id="{7C288630-DE8A-D643-A32A-5114FA645E5E}"/>
              </a:ext>
            </a:extLst>
          </p:cNvPr>
          <p:cNvSpPr/>
          <p:nvPr/>
        </p:nvSpPr>
        <p:spPr>
          <a:xfrm>
            <a:off x="6864401" y="4832644"/>
            <a:ext cx="1191125" cy="61361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ysClr val="windowText" lastClr="000000"/>
                </a:solidFill>
              </a:rPr>
              <a:t>VM</a:t>
            </a:r>
          </a:p>
        </p:txBody>
      </p:sp>
      <p:sp>
        <p:nvSpPr>
          <p:cNvPr id="12" name="正方形/長方形 7">
            <a:extLst>
              <a:ext uri="{FF2B5EF4-FFF2-40B4-BE49-F238E27FC236}">
                <a16:creationId xmlns:a16="http://schemas.microsoft.com/office/drawing/2014/main" xmlns="" id="{144369F7-35B7-BB46-AF61-97E10B07C284}"/>
              </a:ext>
            </a:extLst>
          </p:cNvPr>
          <p:cNvSpPr/>
          <p:nvPr/>
        </p:nvSpPr>
        <p:spPr>
          <a:xfrm>
            <a:off x="5551754" y="4832644"/>
            <a:ext cx="589547" cy="324853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IDS</a:t>
            </a:r>
            <a:endParaRPr kumimoji="1" lang="ja-JP" altLang="en-US">
              <a:ln w="0"/>
              <a:solidFill>
                <a:sysClr val="windowText" lastClr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99B3C30-72B1-2546-8482-474A5A47E042}"/>
              </a:ext>
            </a:extLst>
          </p:cNvPr>
          <p:cNvSpPr txBox="1"/>
          <p:nvPr/>
        </p:nvSpPr>
        <p:spPr>
          <a:xfrm>
            <a:off x="6133199" y="4452389"/>
            <a:ext cx="44595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sz="4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9912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提案：</a:t>
            </a:r>
            <a:r>
              <a:rPr lang="en-US" altLang="ja-JP" dirty="0" err="1"/>
              <a:t>XvIDS</a:t>
            </a:r>
            <a:endParaRPr lang="ja-JP" altLang="en-US" strike="sngStrike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IoT</a:t>
            </a:r>
            <a:r>
              <a:rPr lang="ja-JP" altLang="en-US" dirty="0"/>
              <a:t>機器上で</a:t>
            </a:r>
            <a:r>
              <a:rPr lang="en-US" altLang="ja-JP" dirty="0" err="1"/>
              <a:t>Xvisor</a:t>
            </a:r>
            <a:r>
              <a:rPr lang="ja-JP" altLang="en-US" dirty="0"/>
              <a:t>を用いて</a:t>
            </a:r>
            <a:r>
              <a:rPr lang="en-US" altLang="ja-JP" dirty="0"/>
              <a:t>VM</a:t>
            </a:r>
            <a:r>
              <a:rPr lang="ja-JP" altLang="en-US" dirty="0"/>
              <a:t>を安全に監視</a:t>
            </a:r>
            <a:endParaRPr lang="en-US" altLang="ja-JP" dirty="0"/>
          </a:p>
          <a:p>
            <a:pPr lvl="1"/>
            <a:r>
              <a:rPr lang="ja-JP" altLang="en-US" dirty="0"/>
              <a:t>ハイパーバイザ内で</a:t>
            </a:r>
            <a:r>
              <a:rPr lang="en-US" altLang="ja-JP" dirty="0"/>
              <a:t>IDS</a:t>
            </a:r>
            <a:r>
              <a:rPr lang="ja-JP" altLang="en-US" dirty="0"/>
              <a:t>を動作させる</a:t>
            </a:r>
            <a:endParaRPr lang="en-US" altLang="ja-JP" dirty="0"/>
          </a:p>
          <a:p>
            <a:pPr lvl="2"/>
            <a:r>
              <a:rPr lang="en-US" altLang="ja-JP" dirty="0"/>
              <a:t>IDS</a:t>
            </a:r>
            <a:r>
              <a:rPr lang="ja-JP" altLang="en-US" dirty="0"/>
              <a:t>用の</a:t>
            </a:r>
            <a:r>
              <a:rPr lang="en-US" altLang="ja-JP" dirty="0"/>
              <a:t>VM</a:t>
            </a:r>
            <a:r>
              <a:rPr lang="ja-JP" altLang="en-US" dirty="0"/>
              <a:t>を用いるオーバヘッドを避ける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の様々な情報を取得して攻撃を検知</a:t>
            </a:r>
            <a:endParaRPr lang="en-US" altLang="ja-JP" strike="sngStrike" dirty="0"/>
          </a:p>
          <a:p>
            <a:pPr lvl="2"/>
            <a:r>
              <a:rPr lang="en-US" altLang="ja-JP" dirty="0"/>
              <a:t>OS</a:t>
            </a:r>
            <a:r>
              <a:rPr lang="ja-JP" altLang="en-US" dirty="0"/>
              <a:t>データ、ファイルデータ、ネットワークパケット</a:t>
            </a:r>
            <a:endParaRPr lang="en-US" altLang="ja-JP" dirty="0"/>
          </a:p>
          <a:p>
            <a:pPr lvl="1"/>
            <a:r>
              <a:rPr lang="en-US" altLang="ja-JP" dirty="0"/>
              <a:t>IDS</a:t>
            </a:r>
            <a:r>
              <a:rPr lang="ja-JP" altLang="en-US"/>
              <a:t>を遠隔から実行可能なコマンド</a:t>
            </a:r>
            <a:r>
              <a:rPr lang="ja-JP" altLang="en-US" dirty="0"/>
              <a:t>として実現</a:t>
            </a:r>
            <a:endParaRPr lang="en-US" altLang="ja-JP" dirty="0"/>
          </a:p>
          <a:p>
            <a:pPr lvl="2"/>
            <a:endParaRPr lang="en-US" altLang="ja-JP" dirty="0"/>
          </a:p>
          <a:p>
            <a:endParaRPr lang="en-US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E940-D033-47DE-82C4-19715F6393DD}" type="slidenum">
              <a:rPr lang="ja-JP" altLang="en-US" smtClean="0"/>
              <a:pPr/>
              <a:t>6</a:t>
            </a:fld>
            <a:endParaRPr lang="ja-JP" altLang="en-US"/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xmlns="" id="{547129AD-C1DD-3C49-A12E-922587446D27}"/>
              </a:ext>
            </a:extLst>
          </p:cNvPr>
          <p:cNvGrpSpPr/>
          <p:nvPr/>
        </p:nvGrpSpPr>
        <p:grpSpPr>
          <a:xfrm>
            <a:off x="4109157" y="4209156"/>
            <a:ext cx="4281064" cy="2329757"/>
            <a:chOff x="2820263" y="4478899"/>
            <a:chExt cx="3949920" cy="2076937"/>
          </a:xfrm>
        </p:grpSpPr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xmlns="" id="{7C372CF6-307C-9948-9D2D-A418FB2A57FC}"/>
                </a:ext>
              </a:extLst>
            </p:cNvPr>
            <p:cNvGrpSpPr/>
            <p:nvPr/>
          </p:nvGrpSpPr>
          <p:grpSpPr>
            <a:xfrm>
              <a:off x="2820263" y="4478899"/>
              <a:ext cx="3949920" cy="2076937"/>
              <a:chOff x="2820263" y="4478899"/>
              <a:chExt cx="3949920" cy="2076937"/>
            </a:xfrm>
          </p:grpSpPr>
          <p:sp>
            <p:nvSpPr>
              <p:cNvPr id="22" name="正方形/長方形 21">
                <a:extLst>
                  <a:ext uri="{FF2B5EF4-FFF2-40B4-BE49-F238E27FC236}">
                    <a16:creationId xmlns:a16="http://schemas.microsoft.com/office/drawing/2014/main" xmlns="" id="{2C1F7C9E-4F5D-F046-82AE-2C72F4AF26FD}"/>
                  </a:ext>
                </a:extLst>
              </p:cNvPr>
              <p:cNvSpPr/>
              <p:nvPr/>
            </p:nvSpPr>
            <p:spPr>
              <a:xfrm>
                <a:off x="2820263" y="5440409"/>
                <a:ext cx="3949920" cy="665752"/>
              </a:xfrm>
              <a:prstGeom prst="rect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　　　　　</a:t>
                </a:r>
                <a:r>
                  <a:rPr kumimoji="1" lang="en-US" altLang="ja-JP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		           </a:t>
                </a:r>
                <a:r>
                  <a:rPr kumimoji="1" lang="ja-JP" altLang="en-US" b="1" dirty="0">
                    <a:ln w="0"/>
                    <a:solidFill>
                      <a:schemeClr val="tx1"/>
                    </a:solidFill>
                  </a:rPr>
                  <a:t>ハイパーバイザ</a:t>
                </a:r>
                <a:endParaRPr kumimoji="1" lang="ja-JP" altLang="en-US" sz="2800" b="1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3" name="正方形/長方形 22">
                <a:extLst>
                  <a:ext uri="{FF2B5EF4-FFF2-40B4-BE49-F238E27FC236}">
                    <a16:creationId xmlns:a16="http://schemas.microsoft.com/office/drawing/2014/main" xmlns="" id="{062B8310-0418-1F46-ABAC-8836A8F69720}"/>
                  </a:ext>
                </a:extLst>
              </p:cNvPr>
              <p:cNvSpPr/>
              <p:nvPr/>
            </p:nvSpPr>
            <p:spPr>
              <a:xfrm>
                <a:off x="2902011" y="5563279"/>
                <a:ext cx="699911" cy="379147"/>
              </a:xfrm>
              <a:prstGeom prst="rect">
                <a:avLst/>
              </a:prstGeom>
              <a:ln/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>
                    <a:ln w="0"/>
                    <a:solidFill>
                      <a:schemeClr val="tx1"/>
                    </a:solidFill>
                  </a:rPr>
                  <a:t>IDS</a:t>
                </a:r>
                <a:endParaRPr kumimoji="1" lang="ja-JP" altLang="en-US" sz="14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4" name="正方形/長方形 23">
                <a:extLst>
                  <a:ext uri="{FF2B5EF4-FFF2-40B4-BE49-F238E27FC236}">
                    <a16:creationId xmlns:a16="http://schemas.microsoft.com/office/drawing/2014/main" xmlns="" id="{0D80640B-F3BC-FD4B-8997-2D6023C9EB7A}"/>
                  </a:ext>
                </a:extLst>
              </p:cNvPr>
              <p:cNvSpPr/>
              <p:nvPr/>
            </p:nvSpPr>
            <p:spPr>
              <a:xfrm>
                <a:off x="3951430" y="4515557"/>
                <a:ext cx="2348168" cy="603392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25" name="正方形/長方形 24">
                <a:extLst>
                  <a:ext uri="{FF2B5EF4-FFF2-40B4-BE49-F238E27FC236}">
                    <a16:creationId xmlns:a16="http://schemas.microsoft.com/office/drawing/2014/main" xmlns="" id="{DAC461C6-072A-6149-BD93-7DC475D6F509}"/>
                  </a:ext>
                </a:extLst>
              </p:cNvPr>
              <p:cNvSpPr/>
              <p:nvPr/>
            </p:nvSpPr>
            <p:spPr>
              <a:xfrm>
                <a:off x="4118780" y="4755898"/>
                <a:ext cx="894830" cy="358768"/>
              </a:xfrm>
              <a:prstGeom prst="rect">
                <a:avLst/>
              </a:prstGeom>
              <a:ln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>
                    <a:ln w="0"/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OS</a:t>
                </a:r>
                <a:endParaRPr kumimoji="1" lang="ja-JP" altLang="en-US" b="1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xmlns="" id="{BD33C126-2FA3-524D-B44E-A2F48D3EDD26}"/>
                  </a:ext>
                </a:extLst>
              </p:cNvPr>
              <p:cNvSpPr txBox="1"/>
              <p:nvPr/>
            </p:nvSpPr>
            <p:spPr>
              <a:xfrm>
                <a:off x="4928333" y="4478899"/>
                <a:ext cx="473579" cy="3292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dirty="0"/>
                  <a:t>VM</a:t>
                </a:r>
                <a:endParaRPr kumimoji="1" lang="ja-JP" altLang="en-US" dirty="0"/>
              </a:p>
            </p:txBody>
          </p:sp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xmlns="" id="{D67946E5-B94D-CA43-8CEA-7E366ADDC221}"/>
                  </a:ext>
                </a:extLst>
              </p:cNvPr>
              <p:cNvSpPr txBox="1"/>
              <p:nvPr/>
            </p:nvSpPr>
            <p:spPr>
              <a:xfrm>
                <a:off x="2970535" y="4680740"/>
                <a:ext cx="549009" cy="3018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600" dirty="0"/>
                  <a:t>監視</a:t>
                </a:r>
              </a:p>
            </p:txBody>
          </p:sp>
          <p:cxnSp>
            <p:nvCxnSpPr>
              <p:cNvPr id="28" name="直線コネクタ 27">
                <a:extLst>
                  <a:ext uri="{FF2B5EF4-FFF2-40B4-BE49-F238E27FC236}">
                    <a16:creationId xmlns:a16="http://schemas.microsoft.com/office/drawing/2014/main" xmlns="" id="{98DE43B7-F586-E744-A4FF-1A718B276465}"/>
                  </a:ext>
                </a:extLst>
              </p:cNvPr>
              <p:cNvCxnSpPr>
                <a:cxnSpLocks/>
                <a:stCxn id="23" idx="0"/>
              </p:cNvCxnSpPr>
              <p:nvPr/>
            </p:nvCxnSpPr>
            <p:spPr>
              <a:xfrm flipH="1" flipV="1">
                <a:off x="3244461" y="4913438"/>
                <a:ext cx="7506" cy="649841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直線矢印コネクタ 28">
                <a:extLst>
                  <a:ext uri="{FF2B5EF4-FFF2-40B4-BE49-F238E27FC236}">
                    <a16:creationId xmlns:a16="http://schemas.microsoft.com/office/drawing/2014/main" xmlns="" id="{F41DA62B-2D6F-6043-821D-105B73A3866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43522" y="4926031"/>
                <a:ext cx="732707" cy="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直線矢印コネクタ 16">
                <a:extLst>
                  <a:ext uri="{FF2B5EF4-FFF2-40B4-BE49-F238E27FC236}">
                    <a16:creationId xmlns:a16="http://schemas.microsoft.com/office/drawing/2014/main" xmlns="" id="{13278B24-56E2-8F40-879B-9E278D954E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1436" y="5746129"/>
                <a:ext cx="836934" cy="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1" name="Can 14">
                <a:extLst>
                  <a:ext uri="{FF2B5EF4-FFF2-40B4-BE49-F238E27FC236}">
                    <a16:creationId xmlns:a16="http://schemas.microsoft.com/office/drawing/2014/main" xmlns="" id="{E418E2BC-4EEE-A345-822D-FF0BC61E1D3B}"/>
                  </a:ext>
                </a:extLst>
              </p:cNvPr>
              <p:cNvSpPr/>
              <p:nvPr/>
            </p:nvSpPr>
            <p:spPr>
              <a:xfrm>
                <a:off x="5183285" y="4736765"/>
                <a:ext cx="1030578" cy="353347"/>
              </a:xfrm>
              <a:prstGeom prst="can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b="1" dirty="0">
                    <a:solidFill>
                      <a:schemeClr val="tx1"/>
                    </a:solidFill>
                  </a:rPr>
                  <a:t>ディスク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TextBox 15">
                <a:extLst>
                  <a:ext uri="{FF2B5EF4-FFF2-40B4-BE49-F238E27FC236}">
                    <a16:creationId xmlns:a16="http://schemas.microsoft.com/office/drawing/2014/main" xmlns="" id="{2E289B19-8BB6-0641-8800-DC7343534076}"/>
                  </a:ext>
                </a:extLst>
              </p:cNvPr>
              <p:cNvSpPr txBox="1"/>
              <p:nvPr/>
            </p:nvSpPr>
            <p:spPr>
              <a:xfrm>
                <a:off x="4749275" y="6254021"/>
                <a:ext cx="1748486" cy="3018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1600" dirty="0"/>
                  <a:t>ネットワークパケット</a:t>
                </a:r>
                <a:endParaRPr lang="en-US" sz="1600" dirty="0"/>
              </a:p>
            </p:txBody>
          </p:sp>
          <p:sp>
            <p:nvSpPr>
              <p:cNvPr id="33" name="Down Arrow 5">
                <a:extLst>
                  <a:ext uri="{FF2B5EF4-FFF2-40B4-BE49-F238E27FC236}">
                    <a16:creationId xmlns:a16="http://schemas.microsoft.com/office/drawing/2014/main" xmlns="" id="{D7E79D0F-A723-3744-8F2B-03C291A79FF7}"/>
                  </a:ext>
                </a:extLst>
              </p:cNvPr>
              <p:cNvSpPr/>
              <p:nvPr/>
            </p:nvSpPr>
            <p:spPr>
              <a:xfrm>
                <a:off x="4427102" y="5122654"/>
                <a:ext cx="362289" cy="1274723"/>
              </a:xfrm>
              <a:prstGeom prst="downArrow">
                <a:avLst/>
              </a:prstGeom>
              <a:ln/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xmlns="" id="{3D4D644F-A0F1-BB44-A789-BA8A01EF7E9D}"/>
                </a:ext>
              </a:extLst>
            </p:cNvPr>
            <p:cNvSpPr txBox="1"/>
            <p:nvPr/>
          </p:nvSpPr>
          <p:spPr>
            <a:xfrm>
              <a:off x="3686492" y="5440409"/>
              <a:ext cx="697672" cy="274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/>
                <a:t>監視</a:t>
              </a:r>
            </a:p>
          </p:txBody>
        </p:sp>
      </p:grpSp>
      <p:pic>
        <p:nvPicPr>
          <p:cNvPr id="34" name="図 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254" y="4462350"/>
            <a:ext cx="1300163" cy="1300163"/>
          </a:xfrm>
          <a:prstGeom prst="rect">
            <a:avLst/>
          </a:prstGeom>
        </p:spPr>
      </p:pic>
      <p:cxnSp>
        <p:nvCxnSpPr>
          <p:cNvPr id="35" name="直線矢印コネクタ 34"/>
          <p:cNvCxnSpPr>
            <a:cxnSpLocks/>
            <a:endCxn id="22" idx="1"/>
          </p:cNvCxnSpPr>
          <p:nvPr/>
        </p:nvCxnSpPr>
        <p:spPr>
          <a:xfrm>
            <a:off x="2233080" y="5333132"/>
            <a:ext cx="1876077" cy="3279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2233080" y="4769935"/>
            <a:ext cx="1535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IDS</a:t>
            </a:r>
            <a:r>
              <a:rPr kumimoji="1" lang="ja-JP" altLang="en-US" dirty="0"/>
              <a:t>コマンド</a:t>
            </a:r>
            <a:endParaRPr kumimoji="1" lang="en-US" altLang="ja-JP"/>
          </a:p>
          <a:p>
            <a:pPr algn="ctr"/>
            <a:r>
              <a:rPr kumimoji="1" lang="ja-JP" altLang="en-US"/>
              <a:t>実行</a:t>
            </a:r>
            <a:endParaRPr kumimoji="1" lang="ja-JP" alt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5F791EB-89CD-A847-BF93-3EDB1515D9FA}"/>
              </a:ext>
            </a:extLst>
          </p:cNvPr>
          <p:cNvSpPr txBox="1"/>
          <p:nvPr/>
        </p:nvSpPr>
        <p:spPr>
          <a:xfrm>
            <a:off x="1045254" y="5794914"/>
            <a:ext cx="131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遠隔ユーザ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39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VM</a:t>
            </a:r>
            <a:r>
              <a:rPr kumimoji="1" lang="ja-JP" altLang="en-US"/>
              <a:t>内の</a:t>
            </a:r>
            <a:r>
              <a:rPr kumimoji="1" lang="en-US" altLang="ja-JP"/>
              <a:t>OS</a:t>
            </a:r>
            <a:r>
              <a:rPr kumimoji="1" lang="ja-JP" altLang="en-US"/>
              <a:t>データ</a:t>
            </a:r>
            <a:r>
              <a:rPr lang="ja-JP" altLang="en-US"/>
              <a:t>の</a:t>
            </a:r>
            <a:r>
              <a:rPr kumimoji="1" lang="ja-JP" altLang="en-US"/>
              <a:t>取得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VM</a:t>
            </a:r>
            <a:r>
              <a:rPr lang="ja-JP" altLang="en-US" dirty="0"/>
              <a:t>のメモリを解析してシステムの状態を監視</a:t>
            </a:r>
            <a:endParaRPr lang="en-US" altLang="ja-JP" dirty="0"/>
          </a:p>
          <a:p>
            <a:pPr lvl="1"/>
            <a:r>
              <a:rPr lang="ja-JP" altLang="en-US" dirty="0"/>
              <a:t>例：</a:t>
            </a:r>
            <a:r>
              <a:rPr lang="en-US" altLang="ja-JP" dirty="0"/>
              <a:t>OS</a:t>
            </a:r>
            <a:r>
              <a:rPr lang="ja-JP" altLang="en-US" dirty="0"/>
              <a:t>のプロセス情報などを取得</a:t>
            </a:r>
            <a:endParaRPr lang="en-US" altLang="ja-JP" dirty="0"/>
          </a:p>
          <a:p>
            <a:pPr lvl="1"/>
            <a:r>
              <a:rPr lang="en-US" altLang="ja-JP" dirty="0"/>
              <a:t>OS</a:t>
            </a:r>
            <a:r>
              <a:rPr lang="ja-JP" altLang="en-US" dirty="0"/>
              <a:t>データの仮想アドレスを物理アドレスへ変換</a:t>
            </a:r>
            <a:endParaRPr lang="en-US" altLang="ja-JP" dirty="0"/>
          </a:p>
          <a:p>
            <a:pPr lvl="2"/>
            <a:r>
              <a:rPr lang="en-US" altLang="ja-JP" dirty="0"/>
              <a:t>VM</a:t>
            </a:r>
            <a:r>
              <a:rPr lang="ja-JP" altLang="en-US" dirty="0"/>
              <a:t>内のアドレス変換表（ページテーブル）を探索</a:t>
            </a:r>
            <a:endParaRPr lang="en-US" altLang="ja-JP" dirty="0"/>
          </a:p>
          <a:p>
            <a:pPr lvl="1"/>
            <a:r>
              <a:rPr lang="en-US" altLang="ja-JP" dirty="0"/>
              <a:t>IDS</a:t>
            </a:r>
            <a:r>
              <a:rPr lang="ja-JP" altLang="en-US" dirty="0"/>
              <a:t>のコンパイル時にアドレス変換処理を自動挿入</a:t>
            </a:r>
            <a:endParaRPr lang="en-US" altLang="ja-JP" dirty="0"/>
          </a:p>
          <a:p>
            <a:pPr lvl="2"/>
            <a:r>
              <a:rPr lang="en-US" altLang="ja-JP" dirty="0" err="1"/>
              <a:t>Xvisor</a:t>
            </a:r>
            <a:r>
              <a:rPr lang="ja-JP" altLang="en-US" dirty="0"/>
              <a:t>に</a:t>
            </a:r>
            <a:r>
              <a:rPr lang="en-US" altLang="ja-JP" dirty="0"/>
              <a:t>LLView [Ozaki et al.'19]</a:t>
            </a:r>
            <a:r>
              <a:rPr lang="ja-JP" altLang="en-US" dirty="0"/>
              <a:t>を移植</a:t>
            </a:r>
            <a:endParaRPr lang="en-US" altLang="ja-JP" dirty="0"/>
          </a:p>
        </p:txBody>
      </p:sp>
      <p:sp>
        <p:nvSpPr>
          <p:cNvPr id="6" name="正方形/長方形 5"/>
          <p:cNvSpPr/>
          <p:nvPr/>
        </p:nvSpPr>
        <p:spPr>
          <a:xfrm>
            <a:off x="2887389" y="4622734"/>
            <a:ext cx="3079532" cy="109493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VM</a:t>
            </a:r>
            <a:endParaRPr kumimoji="1" lang="ja-JP" alt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432691" y="5872203"/>
            <a:ext cx="4534229" cy="62067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　　　　　　　ハイパーバイザ</a:t>
            </a:r>
            <a:endParaRPr kumimoji="1" lang="ja-JP" alt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" name="Folded Corner 3">
            <a:extLst>
              <a:ext uri="{FF2B5EF4-FFF2-40B4-BE49-F238E27FC236}">
                <a16:creationId xmlns:a16="http://schemas.microsoft.com/office/drawing/2014/main" xmlns="" id="{5B23BC32-29CE-B24D-A9D3-CB41B98537EC}"/>
              </a:ext>
            </a:extLst>
          </p:cNvPr>
          <p:cNvSpPr/>
          <p:nvPr/>
        </p:nvSpPr>
        <p:spPr>
          <a:xfrm>
            <a:off x="3479089" y="4815870"/>
            <a:ext cx="1008993" cy="735724"/>
          </a:xfrm>
          <a:prstGeom prst="foldedCorner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</a:rPr>
              <a:t>ページ</a:t>
            </a:r>
            <a:endParaRPr kumimoji="1" lang="en-US" altLang="ja-JP" sz="16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テーブル</a:t>
            </a:r>
            <a:endParaRPr kumimoji="1" lang="en-US" sz="1600" b="1" dirty="0">
              <a:solidFill>
                <a:schemeClr val="tx1"/>
              </a:solidFill>
            </a:endParaRPr>
          </a:p>
        </p:txBody>
      </p:sp>
      <p:cxnSp>
        <p:nvCxnSpPr>
          <p:cNvPr id="13" name="Elbow Connector 12">
            <a:extLst>
              <a:ext uri="{FF2B5EF4-FFF2-40B4-BE49-F238E27FC236}">
                <a16:creationId xmlns:a16="http://schemas.microsoft.com/office/drawing/2014/main" xmlns="" id="{356DDE5D-1A1A-AE4C-AE39-A55E32984692}"/>
              </a:ext>
            </a:extLst>
          </p:cNvPr>
          <p:cNvCxnSpPr>
            <a:cxnSpLocks/>
            <a:endCxn id="4" idx="1"/>
          </p:cNvCxnSpPr>
          <p:nvPr/>
        </p:nvCxnSpPr>
        <p:spPr>
          <a:xfrm rot="5400000" flipH="1" flipV="1">
            <a:off x="3019875" y="5344514"/>
            <a:ext cx="619996" cy="298432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EA247356-F811-354B-9F54-4C6F1B34DABD}"/>
              </a:ext>
            </a:extLst>
          </p:cNvPr>
          <p:cNvSpPr txBox="1"/>
          <p:nvPr/>
        </p:nvSpPr>
        <p:spPr>
          <a:xfrm>
            <a:off x="2577651" y="511525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探索</a:t>
            </a:r>
            <a:endParaRPr lang="en-US" dirty="0"/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xmlns="" id="{96726497-9778-6C4D-A566-A80F5F3EB39D}"/>
              </a:ext>
            </a:extLst>
          </p:cNvPr>
          <p:cNvSpPr/>
          <p:nvPr/>
        </p:nvSpPr>
        <p:spPr>
          <a:xfrm>
            <a:off x="4826386" y="4886461"/>
            <a:ext cx="893379" cy="594541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sz="1600" dirty="0">
                <a:solidFill>
                  <a:schemeClr val="tx1"/>
                </a:solidFill>
              </a:rPr>
              <a:t>OS</a:t>
            </a:r>
          </a:p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データ</a:t>
            </a:r>
            <a:endParaRPr kumimoji="1" lang="en-US" sz="1600" dirty="0">
              <a:solidFill>
                <a:schemeClr val="tx1"/>
              </a:solidFill>
            </a:endParaRPr>
          </a:p>
        </p:txBody>
      </p:sp>
      <p:sp>
        <p:nvSpPr>
          <p:cNvPr id="25" name="円/楕円 7">
            <a:extLst>
              <a:ext uri="{FF2B5EF4-FFF2-40B4-BE49-F238E27FC236}">
                <a16:creationId xmlns:a16="http://schemas.microsoft.com/office/drawing/2014/main" xmlns="" id="{6F8ECED5-5234-2340-876C-C08C7A11F6B4}"/>
              </a:ext>
            </a:extLst>
          </p:cNvPr>
          <p:cNvSpPr/>
          <p:nvPr/>
        </p:nvSpPr>
        <p:spPr>
          <a:xfrm>
            <a:off x="1676791" y="5918957"/>
            <a:ext cx="1439917" cy="525517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 w="0"/>
                <a:solidFill>
                  <a:schemeClr val="tx1"/>
                </a:solidFill>
              </a:rPr>
              <a:t>IDS</a:t>
            </a:r>
            <a:endParaRPr kumimoji="1" lang="ja-JP" altLang="en-US" dirty="0">
              <a:ln w="0"/>
              <a:solidFill>
                <a:schemeClr val="tx1"/>
              </a:solidFill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xmlns="" id="{661D7384-07E4-C24D-A886-C90E19ACA3D9}"/>
              </a:ext>
            </a:extLst>
          </p:cNvPr>
          <p:cNvSpPr/>
          <p:nvPr/>
        </p:nvSpPr>
        <p:spPr>
          <a:xfrm>
            <a:off x="2640087" y="5814706"/>
            <a:ext cx="1117987" cy="208502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CPU</a:t>
            </a:r>
            <a:r>
              <a:rPr lang="ja-JP" altLang="en-US" sz="1400">
                <a:solidFill>
                  <a:schemeClr val="tx1"/>
                </a:solidFill>
              </a:rPr>
              <a:t>レジスタ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CB50731-6452-ED43-A9D1-72A20D6F16E0}"/>
              </a:ext>
            </a:extLst>
          </p:cNvPr>
          <p:cNvSpPr txBox="1"/>
          <p:nvPr/>
        </p:nvSpPr>
        <p:spPr>
          <a:xfrm>
            <a:off x="6386580" y="4807646"/>
            <a:ext cx="1936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>
                <a:latin typeface="Courier New" panose="02070309020205020404" pitchFamily="49" charset="0"/>
                <a:cs typeface="Courier New" panose="02070309020205020404" pitchFamily="49" charset="0"/>
              </a:rPr>
              <a:t>OS</a:t>
            </a:r>
            <a:r>
              <a:rPr lang="ja-JP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の仮想アドレス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6A725D79-2342-3C48-A3EC-42DFD4ABD29E}"/>
              </a:ext>
            </a:extLst>
          </p:cNvPr>
          <p:cNvSpPr txBox="1"/>
          <p:nvPr/>
        </p:nvSpPr>
        <p:spPr>
          <a:xfrm>
            <a:off x="6386580" y="5430125"/>
            <a:ext cx="1936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>
                <a:latin typeface="Courier New" panose="02070309020205020404" pitchFamily="49" charset="0"/>
                <a:cs typeface="Courier New" panose="02070309020205020404" pitchFamily="49" charset="0"/>
              </a:rPr>
              <a:t>VM</a:t>
            </a:r>
            <a:r>
              <a:rPr lang="ja-JP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の物理アドレス</a:t>
            </a:r>
            <a:endParaRPr lang="en-US" altLang="ja-JP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Down Arrow 10">
            <a:extLst>
              <a:ext uri="{FF2B5EF4-FFF2-40B4-BE49-F238E27FC236}">
                <a16:creationId xmlns:a16="http://schemas.microsoft.com/office/drawing/2014/main" xmlns="" id="{1F705AFA-564C-8541-AE46-F8CA946B1300}"/>
              </a:ext>
            </a:extLst>
          </p:cNvPr>
          <p:cNvSpPr/>
          <p:nvPr/>
        </p:nvSpPr>
        <p:spPr>
          <a:xfrm>
            <a:off x="7220607" y="5141679"/>
            <a:ext cx="268696" cy="29372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TextBox 25">
            <a:extLst>
              <a:ext uri="{FF2B5EF4-FFF2-40B4-BE49-F238E27FC236}">
                <a16:creationId xmlns:a16="http://schemas.microsoft.com/office/drawing/2014/main" xmlns="" id="{82BD60A6-EE5F-2A48-8EB2-CF99CD42ABF6}"/>
              </a:ext>
            </a:extLst>
          </p:cNvPr>
          <p:cNvSpPr txBox="1"/>
          <p:nvPr/>
        </p:nvSpPr>
        <p:spPr>
          <a:xfrm>
            <a:off x="6207846" y="5992297"/>
            <a:ext cx="2294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ホストの物理アドレス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201519F8-1A15-6D49-8B7E-A02C75646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E940-D033-47DE-82C4-19715F6393DD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18" name="Down Arrow 10">
            <a:extLst>
              <a:ext uri="{FF2B5EF4-FFF2-40B4-BE49-F238E27FC236}">
                <a16:creationId xmlns:a16="http://schemas.microsoft.com/office/drawing/2014/main" xmlns="" id="{F1C49F45-BEFC-6E44-9EC8-F5663AC2E97A}"/>
              </a:ext>
            </a:extLst>
          </p:cNvPr>
          <p:cNvSpPr/>
          <p:nvPr/>
        </p:nvSpPr>
        <p:spPr>
          <a:xfrm>
            <a:off x="7220607" y="5725341"/>
            <a:ext cx="268696" cy="29372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9" name="正方形/長方形 11">
            <a:extLst>
              <a:ext uri="{FF2B5EF4-FFF2-40B4-BE49-F238E27FC236}">
                <a16:creationId xmlns:a16="http://schemas.microsoft.com/office/drawing/2014/main" xmlns="" id="{30E052F5-532F-4A41-A3FA-D08732F5F375}"/>
              </a:ext>
            </a:extLst>
          </p:cNvPr>
          <p:cNvSpPr/>
          <p:nvPr/>
        </p:nvSpPr>
        <p:spPr>
          <a:xfrm>
            <a:off x="882502" y="4886461"/>
            <a:ext cx="1068306" cy="54738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LLView</a:t>
            </a:r>
            <a:endParaRPr kumimoji="1" lang="ja-JP" altLang="en-US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Right Arrow 8">
            <a:extLst>
              <a:ext uri="{FF2B5EF4-FFF2-40B4-BE49-F238E27FC236}">
                <a16:creationId xmlns:a16="http://schemas.microsoft.com/office/drawing/2014/main" xmlns="" id="{9FE20E31-6477-2C43-9A66-DD2AC9D8D98F}"/>
              </a:ext>
            </a:extLst>
          </p:cNvPr>
          <p:cNvSpPr/>
          <p:nvPr/>
        </p:nvSpPr>
        <p:spPr>
          <a:xfrm rot="2927080">
            <a:off x="1443275" y="5568177"/>
            <a:ext cx="519848" cy="263727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x-none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206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VM</a:t>
            </a:r>
            <a:r>
              <a:rPr kumimoji="1" lang="ja-JP" altLang="en-US" dirty="0"/>
              <a:t>内の</a:t>
            </a:r>
            <a:r>
              <a:rPr lang="ja-JP" altLang="en-US" dirty="0"/>
              <a:t>ファイル</a:t>
            </a:r>
            <a:r>
              <a:rPr kumimoji="1" lang="ja-JP" altLang="en-US" dirty="0"/>
              <a:t>データ</a:t>
            </a:r>
            <a:r>
              <a:rPr lang="ja-JP" altLang="en-US" dirty="0"/>
              <a:t>の</a:t>
            </a:r>
            <a:r>
              <a:rPr kumimoji="1" lang="ja-JP" altLang="en-US" dirty="0"/>
              <a:t>取得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VM</a:t>
            </a:r>
            <a:r>
              <a:rPr lang="ja-JP" altLang="en-US" dirty="0"/>
              <a:t>の仮想ディスクを解析してファイルを監視</a:t>
            </a:r>
            <a:endParaRPr lang="en-US" altLang="ja-JP" dirty="0"/>
          </a:p>
          <a:p>
            <a:pPr lvl="1"/>
            <a:r>
              <a:rPr lang="en-US" altLang="ja-JP" dirty="0" err="1"/>
              <a:t>Xvisor</a:t>
            </a:r>
            <a:r>
              <a:rPr lang="ja-JP" altLang="en-US" dirty="0"/>
              <a:t>では</a:t>
            </a:r>
            <a:r>
              <a:rPr lang="en-US" altLang="ja-JP" dirty="0"/>
              <a:t>VM</a:t>
            </a:r>
            <a:r>
              <a:rPr lang="ja-JP" altLang="en-US" dirty="0"/>
              <a:t>はメモリ上の</a:t>
            </a:r>
            <a:r>
              <a:rPr lang="en-US" altLang="ja-JP" dirty="0"/>
              <a:t>RAM</a:t>
            </a:r>
            <a:r>
              <a:rPr lang="ja-JP" altLang="en-US" dirty="0"/>
              <a:t>ディスクを使用</a:t>
            </a:r>
            <a:endParaRPr lang="en-US" altLang="ja-JP" dirty="0"/>
          </a:p>
          <a:p>
            <a:pPr lvl="2"/>
            <a:r>
              <a:rPr lang="ja-JP" altLang="en-US" dirty="0"/>
              <a:t>起動時に</a:t>
            </a:r>
            <a:r>
              <a:rPr lang="en-US" altLang="ja-JP" dirty="0"/>
              <a:t>SD</a:t>
            </a:r>
            <a:r>
              <a:rPr lang="ja-JP" altLang="en-US" dirty="0"/>
              <a:t>カードからデータがコピーされる</a:t>
            </a:r>
            <a:endParaRPr lang="en-US" altLang="ja-JP" dirty="0"/>
          </a:p>
          <a:p>
            <a:pPr lvl="1"/>
            <a:r>
              <a:rPr lang="ja-JP" altLang="en-US" dirty="0"/>
              <a:t>メモリ上の</a:t>
            </a:r>
            <a:r>
              <a:rPr lang="en-US" altLang="ja-JP" dirty="0"/>
              <a:t>OS</a:t>
            </a:r>
            <a:r>
              <a:rPr lang="ja-JP" altLang="en-US" dirty="0"/>
              <a:t>データを取得して</a:t>
            </a:r>
            <a:r>
              <a:rPr lang="en-US" altLang="ja-JP" dirty="0"/>
              <a:t>RAM</a:t>
            </a:r>
            <a:r>
              <a:rPr lang="ja-JP" altLang="en-US" dirty="0"/>
              <a:t>ディスクを解析</a:t>
            </a:r>
            <a:endParaRPr lang="en-US" altLang="ja-JP" dirty="0"/>
          </a:p>
          <a:p>
            <a:pPr lvl="2"/>
            <a:r>
              <a:rPr lang="ja-JP" altLang="en-US" dirty="0"/>
              <a:t>ファイルのパス名に沿ってディレクトリをたどる</a:t>
            </a:r>
            <a:endParaRPr lang="en-US" altLang="ja-JP" dirty="0"/>
          </a:p>
          <a:p>
            <a:pPr lvl="2"/>
            <a:r>
              <a:rPr lang="ja-JP" altLang="en-US" dirty="0"/>
              <a:t>ファイルの属性や中身を取得</a:t>
            </a:r>
            <a:endParaRPr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201519F8-1A15-6D49-8B7E-A02C75646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E940-D033-47DE-82C4-19715F6393DD}" type="slidenum">
              <a:rPr lang="ja-JP" altLang="en-US" smtClean="0"/>
              <a:pPr/>
              <a:t>8</a:t>
            </a:fld>
            <a:endParaRPr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xmlns="" id="{2C1F7C9E-4F5D-F046-82AE-2C72F4AF26FD}"/>
              </a:ext>
            </a:extLst>
          </p:cNvPr>
          <p:cNvSpPr/>
          <p:nvPr/>
        </p:nvSpPr>
        <p:spPr>
          <a:xfrm>
            <a:off x="4187369" y="4491888"/>
            <a:ext cx="2506712" cy="12571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b="1" dirty="0">
              <a:ln w="0"/>
              <a:solidFill>
                <a:schemeClr val="tx1"/>
              </a:solidFill>
            </a:endParaRPr>
          </a:p>
          <a:p>
            <a:pPr algn="ctr"/>
            <a:endParaRPr lang="en-US" altLang="ja-JP" b="1" dirty="0">
              <a:ln w="0"/>
              <a:solidFill>
                <a:schemeClr val="tx1"/>
              </a:solidFill>
            </a:endParaRPr>
          </a:p>
          <a:p>
            <a:pPr algn="ctr"/>
            <a:endParaRPr kumimoji="1" lang="en-US" altLang="ja-JP" b="1" dirty="0">
              <a:ln w="0"/>
              <a:solidFill>
                <a:schemeClr val="tx1"/>
              </a:solidFill>
            </a:endParaRPr>
          </a:p>
          <a:p>
            <a:pPr algn="ctr"/>
            <a:r>
              <a:rPr kumimoji="1" lang="ja-JP" altLang="en-US" sz="1600" b="1" dirty="0">
                <a:solidFill>
                  <a:sysClr val="windowText" lastClr="000000"/>
                </a:solidFill>
              </a:rPr>
              <a:t>メモリ</a:t>
            </a:r>
          </a:p>
        </p:txBody>
      </p:sp>
      <p:sp>
        <p:nvSpPr>
          <p:cNvPr id="24" name="Can 14">
            <a:extLst>
              <a:ext uri="{FF2B5EF4-FFF2-40B4-BE49-F238E27FC236}">
                <a16:creationId xmlns:a16="http://schemas.microsoft.com/office/drawing/2014/main" xmlns="" id="{E418E2BC-4EEE-A345-822D-FF0BC61E1D3B}"/>
              </a:ext>
            </a:extLst>
          </p:cNvPr>
          <p:cNvSpPr/>
          <p:nvPr/>
        </p:nvSpPr>
        <p:spPr>
          <a:xfrm>
            <a:off x="5018031" y="4491889"/>
            <a:ext cx="1339499" cy="810008"/>
          </a:xfrm>
          <a:prstGeom prst="can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1400" b="1" dirty="0">
              <a:solidFill>
                <a:schemeClr val="tx1"/>
              </a:solidFill>
            </a:endParaRPr>
          </a:p>
          <a:p>
            <a:pPr algn="ctr"/>
            <a:endParaRPr lang="en-US" altLang="ja-JP" sz="1400" b="1" dirty="0">
              <a:solidFill>
                <a:schemeClr val="tx1"/>
              </a:solidFill>
            </a:endParaRPr>
          </a:p>
          <a:p>
            <a:pPr algn="ctr"/>
            <a:r>
              <a:rPr lang="en-US" altLang="ja-JP" sz="1600" b="1" dirty="0">
                <a:solidFill>
                  <a:schemeClr val="tx1"/>
                </a:solidFill>
              </a:rPr>
              <a:t>RAM</a:t>
            </a:r>
            <a:r>
              <a:rPr lang="ja-JP" altLang="en-US" sz="1600" b="1" dirty="0">
                <a:solidFill>
                  <a:schemeClr val="tx1"/>
                </a:solidFill>
              </a:rPr>
              <a:t>ディスク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7" name="Rounded Rectangle 14">
            <a:extLst>
              <a:ext uri="{FF2B5EF4-FFF2-40B4-BE49-F238E27FC236}">
                <a16:creationId xmlns:a16="http://schemas.microsoft.com/office/drawing/2014/main" xmlns="" id="{96726497-9778-6C4D-A566-A80F5F3EB39D}"/>
              </a:ext>
            </a:extLst>
          </p:cNvPr>
          <p:cNvSpPr/>
          <p:nvPr/>
        </p:nvSpPr>
        <p:spPr>
          <a:xfrm>
            <a:off x="5244695" y="4766004"/>
            <a:ext cx="854074" cy="261777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データ</a:t>
            </a:r>
            <a:endParaRPr kumimoji="1" lang="en-US" sz="1600" dirty="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75BA9A0-3F1F-CA45-810E-D18C6A8BC549}"/>
              </a:ext>
            </a:extLst>
          </p:cNvPr>
          <p:cNvSpPr txBox="1"/>
          <p:nvPr/>
        </p:nvSpPr>
        <p:spPr>
          <a:xfrm>
            <a:off x="4245988" y="4527560"/>
            <a:ext cx="513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dirty="0"/>
              <a:t>VM</a:t>
            </a:r>
          </a:p>
        </p:txBody>
      </p:sp>
      <p:sp>
        <p:nvSpPr>
          <p:cNvPr id="6" name="Snip and Round Single Corner Rectangle 5">
            <a:extLst>
              <a:ext uri="{FF2B5EF4-FFF2-40B4-BE49-F238E27FC236}">
                <a16:creationId xmlns:a16="http://schemas.microsoft.com/office/drawing/2014/main" xmlns="" id="{FC7D0482-7926-E141-BF30-C7FD113F7737}"/>
              </a:ext>
            </a:extLst>
          </p:cNvPr>
          <p:cNvSpPr/>
          <p:nvPr/>
        </p:nvSpPr>
        <p:spPr>
          <a:xfrm flipV="1">
            <a:off x="7101867" y="4661668"/>
            <a:ext cx="370810" cy="391986"/>
          </a:xfrm>
          <a:prstGeom prst="snip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D79C8AA-88F8-CF4F-B76A-F30CEC3D0A87}"/>
              </a:ext>
            </a:extLst>
          </p:cNvPr>
          <p:cNvSpPr txBox="1"/>
          <p:nvPr/>
        </p:nvSpPr>
        <p:spPr>
          <a:xfrm>
            <a:off x="6782967" y="5104341"/>
            <a:ext cx="100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dirty="0"/>
              <a:t>SD</a:t>
            </a:r>
            <a:r>
              <a:rPr lang="ja-JP" altLang="en-US" dirty="0"/>
              <a:t>カード</a:t>
            </a:r>
            <a:endParaRPr lang="x-none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F75514C3-B491-AC4B-9030-91F07500D91B}"/>
              </a:ext>
            </a:extLst>
          </p:cNvPr>
          <p:cNvCxnSpPr>
            <a:stCxn id="6" idx="2"/>
          </p:cNvCxnSpPr>
          <p:nvPr/>
        </p:nvCxnSpPr>
        <p:spPr>
          <a:xfrm flipH="1">
            <a:off x="6098769" y="4857661"/>
            <a:ext cx="1003098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6">
            <a:extLst>
              <a:ext uri="{FF2B5EF4-FFF2-40B4-BE49-F238E27FC236}">
                <a16:creationId xmlns:a16="http://schemas.microsoft.com/office/drawing/2014/main" xmlns="" id="{D1FE8A03-FA49-434E-BE63-8FC7E586BC18}"/>
              </a:ext>
            </a:extLst>
          </p:cNvPr>
          <p:cNvSpPr/>
          <p:nvPr/>
        </p:nvSpPr>
        <p:spPr>
          <a:xfrm>
            <a:off x="2159852" y="5884338"/>
            <a:ext cx="4534229" cy="62067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　　　　　　　ハイパーバイザ</a:t>
            </a:r>
            <a:endParaRPr kumimoji="1" lang="ja-JP" alt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5" name="円/楕円 7">
            <a:extLst>
              <a:ext uri="{FF2B5EF4-FFF2-40B4-BE49-F238E27FC236}">
                <a16:creationId xmlns:a16="http://schemas.microsoft.com/office/drawing/2014/main" xmlns="" id="{0EC826FA-6803-EB4B-A3B8-0C73C35A6725}"/>
              </a:ext>
            </a:extLst>
          </p:cNvPr>
          <p:cNvSpPr/>
          <p:nvPr/>
        </p:nvSpPr>
        <p:spPr>
          <a:xfrm>
            <a:off x="2403952" y="5931092"/>
            <a:ext cx="1439917" cy="525517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 w="0"/>
                <a:solidFill>
                  <a:schemeClr val="tx1"/>
                </a:solidFill>
              </a:rPr>
              <a:t>IDS</a:t>
            </a:r>
            <a:endParaRPr kumimoji="1" lang="ja-JP" altLang="en-US" dirty="0">
              <a:ln w="0"/>
              <a:solidFill>
                <a:schemeClr val="tx1"/>
              </a:solidFill>
            </a:endParaRPr>
          </a:p>
        </p:txBody>
      </p:sp>
      <p:cxnSp>
        <p:nvCxnSpPr>
          <p:cNvPr id="26" name="Elbow Connector 25">
            <a:extLst>
              <a:ext uri="{FF2B5EF4-FFF2-40B4-BE49-F238E27FC236}">
                <a16:creationId xmlns:a16="http://schemas.microsoft.com/office/drawing/2014/main" xmlns="" id="{DEF1DEEA-6B10-9A45-9EFA-D3D6989353B9}"/>
              </a:ext>
            </a:extLst>
          </p:cNvPr>
          <p:cNvCxnSpPr>
            <a:cxnSpLocks/>
            <a:stCxn id="25" idx="0"/>
            <a:endCxn id="24" idx="2"/>
          </p:cNvCxnSpPr>
          <p:nvPr/>
        </p:nvCxnSpPr>
        <p:spPr>
          <a:xfrm rot="5400000" flipH="1" flipV="1">
            <a:off x="3553872" y="4466933"/>
            <a:ext cx="1034199" cy="1894120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8C792E20-F23E-E44D-904A-616A034AA803}"/>
              </a:ext>
            </a:extLst>
          </p:cNvPr>
          <p:cNvSpPr txBox="1"/>
          <p:nvPr/>
        </p:nvSpPr>
        <p:spPr>
          <a:xfrm>
            <a:off x="1845732" y="5005611"/>
            <a:ext cx="12337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パス名</a:t>
            </a:r>
            <a:endParaRPr lang="en-US" altLang="ja-JP" dirty="0"/>
          </a:p>
          <a:p>
            <a:r>
              <a:rPr lang="x-none" dirty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usr</a:t>
            </a:r>
            <a:r>
              <a:rPr lang="x-none" dirty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pw.txt</a:t>
            </a:r>
            <a:endParaRPr lang="x-none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185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8F71F9-7F65-CA41-8AE7-1BAC8E9A8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VM</a:t>
            </a:r>
            <a:r>
              <a:rPr lang="ja-JP" altLang="en-US" dirty="0"/>
              <a:t>の送受信パケットの取得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ADD52B1-FA0E-E04C-AE68-19D34A567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パケットヘッダを解析してネットワーク通信を監視</a:t>
            </a:r>
            <a:endParaRPr lang="en-US" altLang="ja-JP" dirty="0"/>
          </a:p>
          <a:p>
            <a:pPr lvl="1"/>
            <a:r>
              <a:rPr lang="ja-JP" altLang="en-US" dirty="0"/>
              <a:t>ハイパーバイザ内の仮想ネットワークスイッチからパケットを取得</a:t>
            </a:r>
            <a:endParaRPr lang="en-US" altLang="ja-JP" dirty="0"/>
          </a:p>
          <a:p>
            <a:pPr lvl="2"/>
            <a:r>
              <a:rPr lang="en-US" altLang="ja-JP" dirty="0"/>
              <a:t>VM</a:t>
            </a:r>
            <a:r>
              <a:rPr lang="ja-JP" altLang="en-US" dirty="0"/>
              <a:t>が送受信するすべてのパケットを取得可能</a:t>
            </a:r>
            <a:endParaRPr lang="en-US" altLang="ja-JP" dirty="0"/>
          </a:p>
          <a:p>
            <a:pPr lvl="1"/>
            <a:r>
              <a:rPr lang="ja-JP" altLang="en-US" dirty="0"/>
              <a:t>攻撃を検知したらパケット情報を記録</a:t>
            </a:r>
            <a:endParaRPr lang="en-US" altLang="ja-JP" dirty="0"/>
          </a:p>
          <a:p>
            <a:pPr lvl="2"/>
            <a:r>
              <a:rPr lang="en-US" altLang="ja-JP" dirty="0"/>
              <a:t>IDS</a:t>
            </a:r>
            <a:r>
              <a:rPr lang="ja-JP" altLang="en-US" dirty="0"/>
              <a:t>コマンド実行時にその情報を返す</a:t>
            </a:r>
            <a:endParaRPr lang="en-US" altLang="ja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CF2C62B-7708-3544-B4A3-C25077CB7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E940-D033-47DE-82C4-19715F6393DD}" type="slidenum">
              <a:rPr lang="ja-JP" altLang="en-US" smtClean="0"/>
              <a:pPr/>
              <a:t>9</a:t>
            </a:fld>
            <a:endParaRPr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xmlns="" id="{5FF99BA7-CB03-C642-9592-62412B2A1E13}"/>
              </a:ext>
            </a:extLst>
          </p:cNvPr>
          <p:cNvSpPr/>
          <p:nvPr/>
        </p:nvSpPr>
        <p:spPr>
          <a:xfrm>
            <a:off x="4326505" y="4249388"/>
            <a:ext cx="830179" cy="43313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 w="0"/>
                <a:solidFill>
                  <a:schemeClr val="tx1"/>
                </a:solidFill>
              </a:rPr>
              <a:t>VM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xmlns="" id="{6E072BAA-E237-1841-A521-A820F6845073}"/>
              </a:ext>
            </a:extLst>
          </p:cNvPr>
          <p:cNvSpPr/>
          <p:nvPr/>
        </p:nvSpPr>
        <p:spPr>
          <a:xfrm>
            <a:off x="2686051" y="4883672"/>
            <a:ext cx="4130836" cy="111255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xmlns="" id="{CF8C0587-E740-1D49-8790-C15F6827E97B}"/>
              </a:ext>
            </a:extLst>
          </p:cNvPr>
          <p:cNvSpPr/>
          <p:nvPr/>
        </p:nvSpPr>
        <p:spPr>
          <a:xfrm>
            <a:off x="3804118" y="5130042"/>
            <a:ext cx="1825792" cy="61319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dirty="0" err="1">
                <a:ln w="0"/>
                <a:solidFill>
                  <a:schemeClr val="tx1"/>
                </a:solidFill>
              </a:rPr>
              <a:t>仮想ネットワークスイッチ</a:t>
            </a:r>
            <a:endParaRPr kumimoji="1" lang="ja-JP" altLang="en-US" dirty="0">
              <a:ln w="0"/>
              <a:solidFill>
                <a:srgbClr val="FF0000"/>
              </a:solidFill>
            </a:endParaRP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xmlns="" id="{4F836E92-A719-C141-BC1A-8B2815C41E5A}"/>
              </a:ext>
            </a:extLst>
          </p:cNvPr>
          <p:cNvCxnSpPr>
            <a:cxnSpLocks/>
            <a:endCxn id="6" idx="2"/>
          </p:cNvCxnSpPr>
          <p:nvPr/>
        </p:nvCxnSpPr>
        <p:spPr>
          <a:xfrm flipH="1" flipV="1">
            <a:off x="4741595" y="4682525"/>
            <a:ext cx="1" cy="45771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コネクタ 14">
            <a:extLst>
              <a:ext uri="{FF2B5EF4-FFF2-40B4-BE49-F238E27FC236}">
                <a16:creationId xmlns:a16="http://schemas.microsoft.com/office/drawing/2014/main" xmlns="" id="{A81066BF-BC99-9E43-97F6-B33D643A8F06}"/>
              </a:ext>
            </a:extLst>
          </p:cNvPr>
          <p:cNvCxnSpPr>
            <a:cxnSpLocks/>
          </p:cNvCxnSpPr>
          <p:nvPr/>
        </p:nvCxnSpPr>
        <p:spPr>
          <a:xfrm flipV="1">
            <a:off x="4741595" y="5752582"/>
            <a:ext cx="0" cy="40358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C141DF4E-ED3E-DD42-88F3-53B27AF1CD40}"/>
              </a:ext>
            </a:extLst>
          </p:cNvPr>
          <p:cNvSpPr txBox="1"/>
          <p:nvPr/>
        </p:nvSpPr>
        <p:spPr>
          <a:xfrm>
            <a:off x="5196452" y="4530334"/>
            <a:ext cx="1737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ハイパーバイザ</a:t>
            </a:r>
            <a:endParaRPr lang="en-US" dirty="0"/>
          </a:p>
        </p:txBody>
      </p:sp>
      <p:sp>
        <p:nvSpPr>
          <p:cNvPr id="34" name="円/楕円 7">
            <a:extLst>
              <a:ext uri="{FF2B5EF4-FFF2-40B4-BE49-F238E27FC236}">
                <a16:creationId xmlns:a16="http://schemas.microsoft.com/office/drawing/2014/main" xmlns="" id="{E8D1EC65-CF0A-C047-A2E8-EB41A733FF07}"/>
              </a:ext>
            </a:extLst>
          </p:cNvPr>
          <p:cNvSpPr/>
          <p:nvPr/>
        </p:nvSpPr>
        <p:spPr>
          <a:xfrm>
            <a:off x="3457834" y="5516104"/>
            <a:ext cx="743090" cy="428282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 w="0"/>
                <a:solidFill>
                  <a:schemeClr val="tx1"/>
                </a:solidFill>
              </a:rPr>
              <a:t>IDS</a:t>
            </a:r>
            <a:endParaRPr kumimoji="1" lang="ja-JP" altLang="en-US" dirty="0">
              <a:ln w="0"/>
              <a:solidFill>
                <a:schemeClr val="tx1"/>
              </a:solidFill>
            </a:endParaRPr>
          </a:p>
        </p:txBody>
      </p:sp>
      <p:sp>
        <p:nvSpPr>
          <p:cNvPr id="16" name="TextBox 32">
            <a:extLst>
              <a:ext uri="{FF2B5EF4-FFF2-40B4-BE49-F238E27FC236}">
                <a16:creationId xmlns:a16="http://schemas.microsoft.com/office/drawing/2014/main" xmlns="" id="{C141DF4E-ED3E-DD42-88F3-53B27AF1CD40}"/>
              </a:ext>
            </a:extLst>
          </p:cNvPr>
          <p:cNvSpPr txBox="1"/>
          <p:nvPr/>
        </p:nvSpPr>
        <p:spPr>
          <a:xfrm>
            <a:off x="4418429" y="612354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外部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417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solidFill>
            <a:srgbClr val="FF0000"/>
          </a:solidFill>
        </a:ln>
      </a:spPr>
      <a:bodyPr rtlCol="0" anchor="ctr"/>
      <a:lstStyle>
        <a:defPPr algn="ctr">
          <a:defRPr>
            <a:solidFill>
              <a:srgbClr val="FF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15658</TotalTime>
  <Words>1003</Words>
  <Application>Microsoft Office PowerPoint</Application>
  <PresentationFormat>画面に合わせる (4:3)</PresentationFormat>
  <Paragraphs>201</Paragraphs>
  <Slides>15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1" baseType="lpstr">
      <vt:lpstr>ＭＳ Ｐゴシック</vt:lpstr>
      <vt:lpstr>Arial</vt:lpstr>
      <vt:lpstr>Calibri</vt:lpstr>
      <vt:lpstr>Calibri Light</vt:lpstr>
      <vt:lpstr>Courier New</vt:lpstr>
      <vt:lpstr>Office テーマ</vt:lpstr>
      <vt:lpstr>ARM向けの 軽量な仮想マシンを用いた IoT実機の安全な監視</vt:lpstr>
      <vt:lpstr>Internet of Things (IoT)の普及</vt:lpstr>
      <vt:lpstr>IDSオフロード</vt:lpstr>
      <vt:lpstr>IoT機器におけるIDSオフロード</vt:lpstr>
      <vt:lpstr>Xvisorを用いたIDSオフロード</vt:lpstr>
      <vt:lpstr>提案：XvIDS</vt:lpstr>
      <vt:lpstr>VM内のOSデータの取得</vt:lpstr>
      <vt:lpstr>VM内のファイルデータの取得</vt:lpstr>
      <vt:lpstr>VMの送受信パケットの取得</vt:lpstr>
      <vt:lpstr>実験</vt:lpstr>
      <vt:lpstr>OSデータの監視</vt:lpstr>
      <vt:lpstr>ファイルの監視</vt:lpstr>
      <vt:lpstr>ネットワーク通信の監視</vt:lpstr>
      <vt:lpstr>関連研究</vt:lpstr>
      <vt:lpstr>まとめ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自己紹介</dc:title>
  <dc:creator>Microsoft</dc:creator>
  <cp:lastModifiedBy>Microsoft</cp:lastModifiedBy>
  <cp:revision>381</cp:revision>
  <dcterms:created xsi:type="dcterms:W3CDTF">2019-04-14T10:53:09Z</dcterms:created>
  <dcterms:modified xsi:type="dcterms:W3CDTF">2020-02-19T11:13:13Z</dcterms:modified>
</cp:coreProperties>
</file>