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9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20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380" r:id="rId3"/>
    <p:sldId id="393" r:id="rId4"/>
    <p:sldId id="316" r:id="rId5"/>
    <p:sldId id="400" r:id="rId6"/>
    <p:sldId id="399" r:id="rId7"/>
    <p:sldId id="269" r:id="rId8"/>
    <p:sldId id="371" r:id="rId9"/>
    <p:sldId id="398" r:id="rId10"/>
    <p:sldId id="397" r:id="rId11"/>
    <p:sldId id="315" r:id="rId12"/>
    <p:sldId id="392" r:id="rId13"/>
    <p:sldId id="377" r:id="rId14"/>
    <p:sldId id="390" r:id="rId15"/>
    <p:sldId id="401" r:id="rId16"/>
    <p:sldId id="388" r:id="rId17"/>
    <p:sldId id="391" r:id="rId18"/>
    <p:sldId id="343" r:id="rId19"/>
    <p:sldId id="365" r:id="rId20"/>
    <p:sldId id="379" r:id="rId21"/>
    <p:sldId id="305" r:id="rId22"/>
    <p:sldId id="306" r:id="rId23"/>
  </p:sldIdLst>
  <p:sldSz cx="9144000" cy="6858000" type="screen4x3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ユーザー" initials="Offic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79D2"/>
    <a:srgbClr val="EC6A75"/>
    <a:srgbClr val="B476D1"/>
    <a:srgbClr val="6DDDF4"/>
    <a:srgbClr val="FFA1CD"/>
    <a:srgbClr val="C00000"/>
    <a:srgbClr val="8365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63" autoAdjust="0"/>
    <p:restoredTop sz="94818" autoAdjust="0"/>
  </p:normalViewPr>
  <p:slideViewPr>
    <p:cSldViewPr snapToGrid="0" snapToObjects="1">
      <p:cViewPr>
        <p:scale>
          <a:sx n="77" d="100"/>
          <a:sy n="77" d="100"/>
        </p:scale>
        <p:origin x="528" y="432"/>
      </p:cViewPr>
      <p:guideLst/>
    </p:cSldViewPr>
  </p:slideViewPr>
  <p:outlineViewPr>
    <p:cViewPr>
      <p:scale>
        <a:sx n="33" d="100"/>
        <a:sy n="33" d="100"/>
      </p:scale>
      <p:origin x="0" y="-155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commentAuthors" Target="commentAuthors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/Users/murayu/Desktop/&#23455;&#39443;&#12486;&#12441;&#12540;&#1247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//Users/murayu/Desktop/&#23455;&#39443;&#12486;&#12441;&#12540;&#1247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oleObject" Target="file:////Users/murayu/Desktop/&#23455;&#39443;&#12486;&#12441;&#12540;&#1247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oleObject" Target="file:////Users/murayu/Desktop/&#23455;&#39443;&#12486;&#12441;&#12540;&#1247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oleObject" Target="file:////Users/murayu/Desktop/&#23455;&#39443;&#12486;&#12441;&#12540;&#1247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oleObject" Target="file:////Users/murayu/Desktop/&#23455;&#39443;&#12486;&#12441;&#12540;&#12479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microsoft.com/office/2011/relationships/chartStyle" Target="style7.xml"/><Relationship Id="rId2" Type="http://schemas.microsoft.com/office/2011/relationships/chartColorStyle" Target="colors7.xml"/><Relationship Id="rId3" Type="http://schemas.openxmlformats.org/officeDocument/2006/relationships/oleObject" Target="file:////Users/murayu/Desktop/&#23455;&#39443;&#12486;&#12441;&#12540;&#12479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microsoft.com/office/2011/relationships/chartStyle" Target="style8.xml"/><Relationship Id="rId2" Type="http://schemas.microsoft.com/office/2011/relationships/chartColorStyle" Target="colors8.xml"/><Relationship Id="rId3" Type="http://schemas.openxmlformats.org/officeDocument/2006/relationships/oleObject" Target="file:////Users/murayu/Desktop/&#23455;&#39443;&#12486;&#12441;&#12540;&#1247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mig_new!$H$67</c:f>
              <c:strCache>
                <c:ptCount val="1"/>
                <c:pt idx="0">
                  <c:v>十分なメモリ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mig_new!$I$67</c:f>
              <c:numCache>
                <c:formatCode>General</c:formatCode>
                <c:ptCount val="1"/>
                <c:pt idx="0">
                  <c:v>166.962</c:v>
                </c:pt>
              </c:numCache>
            </c:numRef>
          </c:val>
        </c:ser>
        <c:ser>
          <c:idx val="0"/>
          <c:order val="1"/>
          <c:tx>
            <c:strRef>
              <c:f>mig_new!$H$64</c:f>
              <c:strCache>
                <c:ptCount val="1"/>
                <c:pt idx="0">
                  <c:v>従来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val>
            <c:numRef>
              <c:f>mig_new!$I$64</c:f>
              <c:numCache>
                <c:formatCode>General</c:formatCode>
                <c:ptCount val="1"/>
                <c:pt idx="0">
                  <c:v>274.578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757348480"/>
        <c:axId val="-1879978176"/>
      </c:barChart>
      <c:catAx>
        <c:axId val="-17573484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879978176"/>
        <c:crosses val="autoZero"/>
        <c:auto val="1"/>
        <c:lblAlgn val="ctr"/>
        <c:lblOffset val="100"/>
        <c:noMultiLvlLbl val="0"/>
      </c:catAx>
      <c:valAx>
        <c:axId val="-1879978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dirty="0">
                    <a:solidFill>
                      <a:schemeClr val="tx1"/>
                    </a:solidFill>
                  </a:rPr>
                  <a:t>マイグレーション時間（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s</a:t>
                </a:r>
                <a:r>
                  <a:rPr lang="ja-JP" dirty="0" smtClean="0">
                    <a:solidFill>
                      <a:schemeClr val="tx1"/>
                    </a:solidFill>
                  </a:rPr>
                  <a:t>）</a:t>
                </a:r>
                <a:endParaRPr lang="ja-JP" dirty="0">
                  <a:solidFill>
                    <a:schemeClr val="tx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-1757348480"/>
        <c:crosses val="autoZero"/>
        <c:crossBetween val="between"/>
      </c:valAx>
      <c:spPr>
        <a:noFill/>
        <a:ln>
          <a:solidFill>
            <a:schemeClr val="bg1">
              <a:lumMod val="85000"/>
            </a:schemeClr>
          </a:solidFill>
        </a:ln>
        <a:effectLst/>
      </c:spPr>
    </c:plotArea>
    <c:legend>
      <c:legendPos val="tr"/>
      <c:layout>
        <c:manualLayout>
          <c:xMode val="edge"/>
          <c:yMode val="edge"/>
          <c:x val="0.179791231842291"/>
          <c:y val="0.0417145164316666"/>
          <c:w val="0.367724846894138"/>
          <c:h val="0.252816272965879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 b="1"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mig_new!$H$67</c:f>
              <c:strCache>
                <c:ptCount val="1"/>
                <c:pt idx="0">
                  <c:v>十分なメモリ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mig_new!$J$67</c:f>
              <c:numCache>
                <c:formatCode>General</c:formatCode>
                <c:ptCount val="1"/>
                <c:pt idx="0">
                  <c:v>0.336</c:v>
                </c:pt>
              </c:numCache>
            </c:numRef>
          </c:val>
        </c:ser>
        <c:ser>
          <c:idx val="0"/>
          <c:order val="1"/>
          <c:tx>
            <c:strRef>
              <c:f>mig_new!$H$64</c:f>
              <c:strCache>
                <c:ptCount val="1"/>
                <c:pt idx="0">
                  <c:v>従来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val>
            <c:numRef>
              <c:f>mig_new!$J$64</c:f>
              <c:numCache>
                <c:formatCode>General</c:formatCode>
                <c:ptCount val="1"/>
                <c:pt idx="0">
                  <c:v>0.892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82322592"/>
        <c:axId val="-1879550544"/>
      </c:barChart>
      <c:catAx>
        <c:axId val="-20823225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879550544"/>
        <c:crosses val="autoZero"/>
        <c:auto val="1"/>
        <c:lblAlgn val="ctr"/>
        <c:lblOffset val="100"/>
        <c:noMultiLvlLbl val="0"/>
      </c:catAx>
      <c:valAx>
        <c:axId val="-1879550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>
                    <a:solidFill>
                      <a:schemeClr val="tx1"/>
                    </a:solidFill>
                  </a:rPr>
                  <a:t>ダウンタイム</a:t>
                </a:r>
                <a:r>
                  <a:rPr lang="ja-JP">
                    <a:solidFill>
                      <a:schemeClr val="tx1"/>
                    </a:solidFill>
                  </a:rPr>
                  <a:t>（</a:t>
                </a:r>
                <a:r>
                  <a:rPr lang="en-US">
                    <a:solidFill>
                      <a:schemeClr val="tx1"/>
                    </a:solidFill>
                  </a:rPr>
                  <a:t>s</a:t>
                </a:r>
                <a:r>
                  <a:rPr lang="ja-JP">
                    <a:solidFill>
                      <a:schemeClr val="tx1"/>
                    </a:solidFill>
                  </a:rPr>
                  <a:t>）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-2082322592"/>
        <c:crosses val="autoZero"/>
        <c:crossBetween val="between"/>
      </c:valAx>
      <c:spPr>
        <a:noFill/>
        <a:ln>
          <a:solidFill>
            <a:schemeClr val="bg1">
              <a:lumMod val="85000"/>
            </a:schemeClr>
          </a:solidFill>
        </a:ln>
        <a:effectLst/>
      </c:spPr>
    </c:plotArea>
    <c:legend>
      <c:legendPos val="tr"/>
      <c:layout>
        <c:manualLayout>
          <c:xMode val="edge"/>
          <c:yMode val="edge"/>
          <c:x val="0.174179986525297"/>
          <c:y val="0.0449741081809538"/>
          <c:w val="0.367724846894138"/>
          <c:h val="0.252816272965879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 b="1"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mig_new!$D$77</c:f>
              <c:strCache>
                <c:ptCount val="1"/>
                <c:pt idx="0">
                  <c:v>従来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mig_new!$B$78:$B$81</c:f>
              <c:strCache>
                <c:ptCount val="4"/>
                <c:pt idx="0">
                  <c:v>2GB VM</c:v>
                </c:pt>
                <c:pt idx="1">
                  <c:v>120GB VM（メモリ_x000d_書き換えなし）</c:v>
                </c:pt>
                <c:pt idx="2">
                  <c:v>120GB VM（メモリ_x000d_書き換えあり）</c:v>
                </c:pt>
                <c:pt idx="3">
                  <c:v>240GB VM</c:v>
                </c:pt>
              </c:strCache>
            </c:strRef>
          </c:cat>
          <c:val>
            <c:numRef>
              <c:f>mig_new!$D$78:$D$81</c:f>
              <c:numCache>
                <c:formatCode>General</c:formatCode>
                <c:ptCount val="4"/>
                <c:pt idx="0">
                  <c:v>1.809934210526316</c:v>
                </c:pt>
                <c:pt idx="1">
                  <c:v>1.134629341665586</c:v>
                </c:pt>
                <c:pt idx="2">
                  <c:v>1.644553850576778</c:v>
                </c:pt>
                <c:pt idx="3">
                  <c:v>1.156968003023194</c:v>
                </c:pt>
              </c:numCache>
            </c:numRef>
          </c:val>
        </c:ser>
        <c:ser>
          <c:idx val="2"/>
          <c:order val="1"/>
          <c:tx>
            <c:strRef>
              <c:f>mig_new!$E$77</c:f>
              <c:strCache>
                <c:ptCount val="1"/>
                <c:pt idx="0">
                  <c:v>VMemDirect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mig_new!$B$78:$B$81</c:f>
              <c:strCache>
                <c:ptCount val="4"/>
                <c:pt idx="0">
                  <c:v>2GB VM</c:v>
                </c:pt>
                <c:pt idx="1">
                  <c:v>120GB VM（メモリ_x000d_書き換えなし）</c:v>
                </c:pt>
                <c:pt idx="2">
                  <c:v>120GB VM（メモリ_x000d_書き換えあり）</c:v>
                </c:pt>
                <c:pt idx="3">
                  <c:v>240GB VM</c:v>
                </c:pt>
              </c:strCache>
            </c:strRef>
          </c:cat>
          <c:val>
            <c:numRef>
              <c:f>mig_new!$E$78:$E$81</c:f>
              <c:numCache>
                <c:formatCode>General</c:formatCode>
                <c:ptCount val="4"/>
                <c:pt idx="0">
                  <c:v>1.074421052631579</c:v>
                </c:pt>
                <c:pt idx="1">
                  <c:v>1.048196718950295</c:v>
                </c:pt>
                <c:pt idx="2">
                  <c:v>1.043345192319211</c:v>
                </c:pt>
                <c:pt idx="3">
                  <c:v>1.00158194597393</c:v>
                </c:pt>
              </c:numCache>
            </c:numRef>
          </c:val>
        </c:ser>
        <c:ser>
          <c:idx val="0"/>
          <c:order val="2"/>
          <c:tx>
            <c:strRef>
              <c:f>mig_new!$C$77</c:f>
              <c:strCache>
                <c:ptCount val="1"/>
                <c:pt idx="0">
                  <c:v>Split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mig_new!$B$78:$B$81</c:f>
              <c:strCache>
                <c:ptCount val="4"/>
                <c:pt idx="0">
                  <c:v>2GB VM</c:v>
                </c:pt>
                <c:pt idx="1">
                  <c:v>120GB VM（メモリ_x000d_書き換えなし）</c:v>
                </c:pt>
                <c:pt idx="2">
                  <c:v>120GB VM（メモリ_x000d_書き換えあり）</c:v>
                </c:pt>
                <c:pt idx="3">
                  <c:v>240GB VM</c:v>
                </c:pt>
              </c:strCache>
            </c:strRef>
          </c:cat>
          <c:val>
            <c:numRef>
              <c:f>mig_new!$C$78:$C$81</c:f>
              <c:numCache>
                <c:formatCode>General</c:formatCode>
                <c:ptCount val="4"/>
                <c:pt idx="0">
                  <c:v>1.251196172105263</c:v>
                </c:pt>
                <c:pt idx="1">
                  <c:v>1.177308833484567</c:v>
                </c:pt>
                <c:pt idx="2">
                  <c:v>1.154544147770151</c:v>
                </c:pt>
                <c:pt idx="3">
                  <c:v>1.302734313346159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-1860607280"/>
        <c:axId val="-1924970880"/>
      </c:barChart>
      <c:catAx>
        <c:axId val="-1860607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-1924970880"/>
        <c:crosses val="autoZero"/>
        <c:auto val="1"/>
        <c:lblAlgn val="ctr"/>
        <c:lblOffset val="100"/>
        <c:noMultiLvlLbl val="0"/>
      </c:catAx>
      <c:valAx>
        <c:axId val="-1924970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/>
                  <a:t>マイグレーション時間</a:t>
                </a:r>
                <a:endParaRPr lang="en-US"/>
              </a:p>
              <a:p>
                <a:pPr>
                  <a:defRPr/>
                </a:pPr>
                <a:r>
                  <a:rPr lang="ja-JP"/>
                  <a:t>（</a:t>
                </a:r>
                <a:r>
                  <a:rPr lang="en-US"/>
                  <a:t>Ideal</a:t>
                </a:r>
                <a:r>
                  <a:rPr lang="ja-JP"/>
                  <a:t>との相対値）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-1860607280"/>
        <c:crosses val="autoZero"/>
        <c:crossBetween val="between"/>
      </c:valAx>
      <c:spPr>
        <a:noFill/>
        <a:ln>
          <a:solidFill>
            <a:schemeClr val="bg1">
              <a:lumMod val="85000"/>
            </a:schemeClr>
          </a:solidFill>
        </a:ln>
        <a:effectLst/>
      </c:spPr>
    </c:plotArea>
    <c:legend>
      <c:legendPos val="t"/>
      <c:layout>
        <c:manualLayout>
          <c:xMode val="edge"/>
          <c:yMode val="edge"/>
          <c:x val="0.621220445992546"/>
          <c:y val="0.0614024661712299"/>
          <c:w val="0.335372349552027"/>
          <c:h val="0.127507217005743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3"/>
          <c:order val="0"/>
          <c:tx>
            <c:strRef>
              <c:f>mig_new!$F$98</c:f>
              <c:strCache>
                <c:ptCount val="1"/>
                <c:pt idx="0">
                  <c:v>Ideal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mig_new!$B$99:$B$102</c:f>
              <c:strCache>
                <c:ptCount val="4"/>
                <c:pt idx="0">
                  <c:v>2GB VM</c:v>
                </c:pt>
                <c:pt idx="1">
                  <c:v>120GB VM（メモリ_x000d_書き換えなし）</c:v>
                </c:pt>
                <c:pt idx="2">
                  <c:v>120GB VM（メモリ_x000d_書き換えあり）</c:v>
                </c:pt>
                <c:pt idx="3">
                  <c:v>240GB VM</c:v>
                </c:pt>
              </c:strCache>
            </c:strRef>
          </c:cat>
          <c:val>
            <c:numRef>
              <c:f>mig_new!$F$99:$F$102</c:f>
              <c:numCache>
                <c:formatCode>General</c:formatCode>
                <c:ptCount val="4"/>
                <c:pt idx="0">
                  <c:v>0.3236</c:v>
                </c:pt>
                <c:pt idx="1">
                  <c:v>0.414</c:v>
                </c:pt>
                <c:pt idx="2">
                  <c:v>0.336</c:v>
                </c:pt>
                <c:pt idx="3">
                  <c:v>0.3076</c:v>
                </c:pt>
              </c:numCache>
            </c:numRef>
          </c:val>
        </c:ser>
        <c:ser>
          <c:idx val="1"/>
          <c:order val="1"/>
          <c:tx>
            <c:strRef>
              <c:f>mig_new!$D$77</c:f>
              <c:strCache>
                <c:ptCount val="1"/>
                <c:pt idx="0">
                  <c:v>従来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mig_new!$B$99:$B$102</c:f>
              <c:strCache>
                <c:ptCount val="4"/>
                <c:pt idx="0">
                  <c:v>2GB VM</c:v>
                </c:pt>
                <c:pt idx="1">
                  <c:v>120GB VM（メモリ_x000d_書き換えなし）</c:v>
                </c:pt>
                <c:pt idx="2">
                  <c:v>120GB VM（メモリ_x000d_書き換えあり）</c:v>
                </c:pt>
                <c:pt idx="3">
                  <c:v>240GB VM</c:v>
                </c:pt>
              </c:strCache>
            </c:strRef>
          </c:cat>
          <c:val>
            <c:numRef>
              <c:f>mig_new!$D$99:$D$102</c:f>
              <c:numCache>
                <c:formatCode>General</c:formatCode>
                <c:ptCount val="4"/>
                <c:pt idx="0">
                  <c:v>1.32025</c:v>
                </c:pt>
                <c:pt idx="1">
                  <c:v>0.8098888889</c:v>
                </c:pt>
                <c:pt idx="2">
                  <c:v>0.892</c:v>
                </c:pt>
                <c:pt idx="3">
                  <c:v>0.82</c:v>
                </c:pt>
              </c:numCache>
            </c:numRef>
          </c:val>
        </c:ser>
        <c:ser>
          <c:idx val="2"/>
          <c:order val="2"/>
          <c:tx>
            <c:strRef>
              <c:f>mig_new!$E$77</c:f>
              <c:strCache>
                <c:ptCount val="1"/>
                <c:pt idx="0">
                  <c:v>VMemDirect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mig_new!$B$99:$B$102</c:f>
              <c:strCache>
                <c:ptCount val="4"/>
                <c:pt idx="0">
                  <c:v>2GB VM</c:v>
                </c:pt>
                <c:pt idx="1">
                  <c:v>120GB VM（メモリ_x000d_書き換えなし）</c:v>
                </c:pt>
                <c:pt idx="2">
                  <c:v>120GB VM（メモリ_x000d_書き換えあり）</c:v>
                </c:pt>
                <c:pt idx="3">
                  <c:v>240GB VM</c:v>
                </c:pt>
              </c:strCache>
            </c:strRef>
          </c:cat>
          <c:val>
            <c:numRef>
              <c:f>mig_new!$E$99:$E$102</c:f>
              <c:numCache>
                <c:formatCode>General</c:formatCode>
                <c:ptCount val="4"/>
                <c:pt idx="0">
                  <c:v>0.3314</c:v>
                </c:pt>
                <c:pt idx="1">
                  <c:v>0.3364</c:v>
                </c:pt>
                <c:pt idx="2">
                  <c:v>0.347</c:v>
                </c:pt>
                <c:pt idx="3">
                  <c:v>0.36025</c:v>
                </c:pt>
              </c:numCache>
            </c:numRef>
          </c:val>
        </c:ser>
        <c:ser>
          <c:idx val="0"/>
          <c:order val="3"/>
          <c:tx>
            <c:strRef>
              <c:f>mig_new!$C$77</c:f>
              <c:strCache>
                <c:ptCount val="1"/>
                <c:pt idx="0">
                  <c:v>Split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mig_new!$B$99:$B$102</c:f>
              <c:strCache>
                <c:ptCount val="4"/>
                <c:pt idx="0">
                  <c:v>2GB VM</c:v>
                </c:pt>
                <c:pt idx="1">
                  <c:v>120GB VM（メモリ_x000d_書き換えなし）</c:v>
                </c:pt>
                <c:pt idx="2">
                  <c:v>120GB VM（メモリ_x000d_書き換えあり）</c:v>
                </c:pt>
                <c:pt idx="3">
                  <c:v>240GB VM</c:v>
                </c:pt>
              </c:strCache>
            </c:strRef>
          </c:cat>
          <c:val>
            <c:numRef>
              <c:f>mig_new!$C$99:$C$102</c:f>
              <c:numCache>
                <c:formatCode>General</c:formatCode>
                <c:ptCount val="4"/>
                <c:pt idx="0">
                  <c:v>0.3322727273</c:v>
                </c:pt>
                <c:pt idx="1">
                  <c:v>0.306</c:v>
                </c:pt>
                <c:pt idx="2">
                  <c:v>0.277</c:v>
                </c:pt>
                <c:pt idx="3">
                  <c:v>0.3356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-1757715488"/>
        <c:axId val="-1860868720"/>
      </c:barChart>
      <c:catAx>
        <c:axId val="-1757715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-1860868720"/>
        <c:crosses val="autoZero"/>
        <c:auto val="1"/>
        <c:lblAlgn val="ctr"/>
        <c:lblOffset val="100"/>
        <c:noMultiLvlLbl val="0"/>
      </c:catAx>
      <c:valAx>
        <c:axId val="-1860868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dirty="0">
                    <a:solidFill>
                      <a:schemeClr val="tx1"/>
                    </a:solidFill>
                  </a:rPr>
                  <a:t>ダウンタイ</a:t>
                </a:r>
                <a:r>
                  <a:rPr lang="ja-JP" dirty="0"/>
                  <a:t>ム（</a:t>
                </a:r>
                <a:r>
                  <a:rPr lang="en-US" dirty="0"/>
                  <a:t>s</a:t>
                </a:r>
                <a:r>
                  <a:rPr lang="ja-JP" dirty="0"/>
                  <a:t>）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-1757715488"/>
        <c:crosses val="autoZero"/>
        <c:crossBetween val="between"/>
      </c:valAx>
      <c:spPr>
        <a:noFill/>
        <a:ln>
          <a:solidFill>
            <a:schemeClr val="bg1">
              <a:lumMod val="85000"/>
            </a:schemeClr>
          </a:solidFill>
        </a:ln>
        <a:effectLst/>
      </c:spPr>
    </c:plotArea>
    <c:legend>
      <c:legendPos val="t"/>
      <c:layout>
        <c:manualLayout>
          <c:xMode val="edge"/>
          <c:yMode val="edge"/>
          <c:x val="0.685738257583433"/>
          <c:y val="0.0631618886901529"/>
          <c:w val="0.297161151749711"/>
          <c:h val="0.214252113798016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683222205726"/>
          <c:y val="0.045238609371626"/>
          <c:w val="0.802205730372784"/>
          <c:h val="0.729880218003733"/>
        </c:manualLayout>
      </c:layout>
      <c:lineChart>
        <c:grouping val="standard"/>
        <c:varyColors val="0"/>
        <c:ser>
          <c:idx val="0"/>
          <c:order val="0"/>
          <c:tx>
            <c:strRef>
              <c:f>YCSB!$D$5</c:f>
              <c:strCache>
                <c:ptCount val="1"/>
                <c:pt idx="0">
                  <c:v>従来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YCSB!$C$6:$C$26</c:f>
              <c:numCache>
                <c:formatCode>General</c:formatCode>
                <c:ptCount val="21"/>
                <c:pt idx="0">
                  <c:v>0.0</c:v>
                </c:pt>
                <c:pt idx="1">
                  <c:v>10.0</c:v>
                </c:pt>
                <c:pt idx="2">
                  <c:v>20.0</c:v>
                </c:pt>
                <c:pt idx="3">
                  <c:v>30.0</c:v>
                </c:pt>
                <c:pt idx="4">
                  <c:v>40.0</c:v>
                </c:pt>
                <c:pt idx="5">
                  <c:v>50.0</c:v>
                </c:pt>
                <c:pt idx="6">
                  <c:v>60.0</c:v>
                </c:pt>
                <c:pt idx="7">
                  <c:v>70.0</c:v>
                </c:pt>
                <c:pt idx="8">
                  <c:v>80.0</c:v>
                </c:pt>
                <c:pt idx="9">
                  <c:v>90.0</c:v>
                </c:pt>
                <c:pt idx="10">
                  <c:v>100.0</c:v>
                </c:pt>
                <c:pt idx="11">
                  <c:v>110.0</c:v>
                </c:pt>
                <c:pt idx="12">
                  <c:v>120.0</c:v>
                </c:pt>
                <c:pt idx="13">
                  <c:v>130.0</c:v>
                </c:pt>
                <c:pt idx="14">
                  <c:v>140.0</c:v>
                </c:pt>
                <c:pt idx="15">
                  <c:v>150.0</c:v>
                </c:pt>
                <c:pt idx="16">
                  <c:v>160.0</c:v>
                </c:pt>
                <c:pt idx="17">
                  <c:v>170.0</c:v>
                </c:pt>
                <c:pt idx="18">
                  <c:v>180.0</c:v>
                </c:pt>
                <c:pt idx="19">
                  <c:v>190.0</c:v>
                </c:pt>
                <c:pt idx="20">
                  <c:v>200.0</c:v>
                </c:pt>
              </c:numCache>
            </c:numRef>
          </c:cat>
          <c:val>
            <c:numRef>
              <c:f>YCSB!$D$6:$D$26</c:f>
              <c:numCache>
                <c:formatCode>General</c:formatCode>
                <c:ptCount val="21"/>
                <c:pt idx="0">
                  <c:v>7.138</c:v>
                </c:pt>
                <c:pt idx="1">
                  <c:v>8.220000000000001</c:v>
                </c:pt>
                <c:pt idx="2">
                  <c:v>8.859</c:v>
                </c:pt>
                <c:pt idx="3">
                  <c:v>10.028</c:v>
                </c:pt>
                <c:pt idx="4">
                  <c:v>11.521</c:v>
                </c:pt>
                <c:pt idx="5">
                  <c:v>13.663</c:v>
                </c:pt>
                <c:pt idx="6">
                  <c:v>15.791</c:v>
                </c:pt>
                <c:pt idx="7">
                  <c:v>17.493</c:v>
                </c:pt>
                <c:pt idx="8">
                  <c:v>19.191</c:v>
                </c:pt>
                <c:pt idx="9">
                  <c:v>21.076</c:v>
                </c:pt>
                <c:pt idx="10">
                  <c:v>22.449</c:v>
                </c:pt>
                <c:pt idx="11">
                  <c:v>23.749</c:v>
                </c:pt>
                <c:pt idx="12">
                  <c:v>24.485</c:v>
                </c:pt>
                <c:pt idx="13">
                  <c:v>25.213</c:v>
                </c:pt>
                <c:pt idx="14">
                  <c:v>25.94</c:v>
                </c:pt>
                <c:pt idx="15">
                  <c:v>26.511</c:v>
                </c:pt>
                <c:pt idx="16">
                  <c:v>26.764</c:v>
                </c:pt>
                <c:pt idx="17">
                  <c:v>26.739</c:v>
                </c:pt>
                <c:pt idx="18">
                  <c:v>27.06</c:v>
                </c:pt>
                <c:pt idx="19">
                  <c:v>27.107</c:v>
                </c:pt>
                <c:pt idx="20">
                  <c:v>27.342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YCSB!$E$5</c:f>
              <c:strCache>
                <c:ptCount val="1"/>
                <c:pt idx="0">
                  <c:v>Split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YCSB!$C$6:$C$26</c:f>
              <c:numCache>
                <c:formatCode>General</c:formatCode>
                <c:ptCount val="21"/>
                <c:pt idx="0">
                  <c:v>0.0</c:v>
                </c:pt>
                <c:pt idx="1">
                  <c:v>10.0</c:v>
                </c:pt>
                <c:pt idx="2">
                  <c:v>20.0</c:v>
                </c:pt>
                <c:pt idx="3">
                  <c:v>30.0</c:v>
                </c:pt>
                <c:pt idx="4">
                  <c:v>40.0</c:v>
                </c:pt>
                <c:pt idx="5">
                  <c:v>50.0</c:v>
                </c:pt>
                <c:pt idx="6">
                  <c:v>60.0</c:v>
                </c:pt>
                <c:pt idx="7">
                  <c:v>70.0</c:v>
                </c:pt>
                <c:pt idx="8">
                  <c:v>80.0</c:v>
                </c:pt>
                <c:pt idx="9">
                  <c:v>90.0</c:v>
                </c:pt>
                <c:pt idx="10">
                  <c:v>100.0</c:v>
                </c:pt>
                <c:pt idx="11">
                  <c:v>110.0</c:v>
                </c:pt>
                <c:pt idx="12">
                  <c:v>120.0</c:v>
                </c:pt>
                <c:pt idx="13">
                  <c:v>130.0</c:v>
                </c:pt>
                <c:pt idx="14">
                  <c:v>140.0</c:v>
                </c:pt>
                <c:pt idx="15">
                  <c:v>150.0</c:v>
                </c:pt>
                <c:pt idx="16">
                  <c:v>160.0</c:v>
                </c:pt>
                <c:pt idx="17">
                  <c:v>170.0</c:v>
                </c:pt>
                <c:pt idx="18">
                  <c:v>180.0</c:v>
                </c:pt>
                <c:pt idx="19">
                  <c:v>190.0</c:v>
                </c:pt>
                <c:pt idx="20">
                  <c:v>200.0</c:v>
                </c:pt>
              </c:numCache>
            </c:numRef>
          </c:cat>
          <c:val>
            <c:numRef>
              <c:f>YCSB!$E$6:$E$26</c:f>
              <c:numCache>
                <c:formatCode>General</c:formatCode>
                <c:ptCount val="21"/>
                <c:pt idx="0">
                  <c:v>1.801</c:v>
                </c:pt>
                <c:pt idx="1">
                  <c:v>6.053999999999999</c:v>
                </c:pt>
                <c:pt idx="2">
                  <c:v>25.909</c:v>
                </c:pt>
                <c:pt idx="3">
                  <c:v>27.265</c:v>
                </c:pt>
                <c:pt idx="4">
                  <c:v>27.512</c:v>
                </c:pt>
                <c:pt idx="5">
                  <c:v>27.444</c:v>
                </c:pt>
                <c:pt idx="6">
                  <c:v>26.403</c:v>
                </c:pt>
                <c:pt idx="7">
                  <c:v>25.568</c:v>
                </c:pt>
                <c:pt idx="8">
                  <c:v>25.441</c:v>
                </c:pt>
                <c:pt idx="9">
                  <c:v>27.551</c:v>
                </c:pt>
                <c:pt idx="10">
                  <c:v>27.577</c:v>
                </c:pt>
                <c:pt idx="11">
                  <c:v>27.194</c:v>
                </c:pt>
                <c:pt idx="12">
                  <c:v>26.242</c:v>
                </c:pt>
                <c:pt idx="13">
                  <c:v>25.968</c:v>
                </c:pt>
                <c:pt idx="14">
                  <c:v>26.873</c:v>
                </c:pt>
                <c:pt idx="15">
                  <c:v>27.563</c:v>
                </c:pt>
                <c:pt idx="16">
                  <c:v>26.866</c:v>
                </c:pt>
                <c:pt idx="17">
                  <c:v>25.025</c:v>
                </c:pt>
                <c:pt idx="18">
                  <c:v>26.295</c:v>
                </c:pt>
                <c:pt idx="19">
                  <c:v>27.635</c:v>
                </c:pt>
                <c:pt idx="20">
                  <c:v>27.87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YCSB!$F$5</c:f>
              <c:strCache>
                <c:ptCount val="1"/>
                <c:pt idx="0">
                  <c:v>Ideal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YCSB!$C$6:$C$26</c:f>
              <c:numCache>
                <c:formatCode>General</c:formatCode>
                <c:ptCount val="21"/>
                <c:pt idx="0">
                  <c:v>0.0</c:v>
                </c:pt>
                <c:pt idx="1">
                  <c:v>10.0</c:v>
                </c:pt>
                <c:pt idx="2">
                  <c:v>20.0</c:v>
                </c:pt>
                <c:pt idx="3">
                  <c:v>30.0</c:v>
                </c:pt>
                <c:pt idx="4">
                  <c:v>40.0</c:v>
                </c:pt>
                <c:pt idx="5">
                  <c:v>50.0</c:v>
                </c:pt>
                <c:pt idx="6">
                  <c:v>60.0</c:v>
                </c:pt>
                <c:pt idx="7">
                  <c:v>70.0</c:v>
                </c:pt>
                <c:pt idx="8">
                  <c:v>80.0</c:v>
                </c:pt>
                <c:pt idx="9">
                  <c:v>90.0</c:v>
                </c:pt>
                <c:pt idx="10">
                  <c:v>100.0</c:v>
                </c:pt>
                <c:pt idx="11">
                  <c:v>110.0</c:v>
                </c:pt>
                <c:pt idx="12">
                  <c:v>120.0</c:v>
                </c:pt>
                <c:pt idx="13">
                  <c:v>130.0</c:v>
                </c:pt>
                <c:pt idx="14">
                  <c:v>140.0</c:v>
                </c:pt>
                <c:pt idx="15">
                  <c:v>150.0</c:v>
                </c:pt>
                <c:pt idx="16">
                  <c:v>160.0</c:v>
                </c:pt>
                <c:pt idx="17">
                  <c:v>170.0</c:v>
                </c:pt>
                <c:pt idx="18">
                  <c:v>180.0</c:v>
                </c:pt>
                <c:pt idx="19">
                  <c:v>190.0</c:v>
                </c:pt>
                <c:pt idx="20">
                  <c:v>200.0</c:v>
                </c:pt>
              </c:numCache>
            </c:numRef>
          </c:cat>
          <c:val>
            <c:numRef>
              <c:f>YCSB!$F$6:$F$26</c:f>
              <c:numCache>
                <c:formatCode>General</c:formatCode>
                <c:ptCount val="21"/>
                <c:pt idx="0">
                  <c:v>0.643</c:v>
                </c:pt>
                <c:pt idx="1">
                  <c:v>25.444</c:v>
                </c:pt>
                <c:pt idx="2">
                  <c:v>27.216</c:v>
                </c:pt>
                <c:pt idx="3">
                  <c:v>27.33</c:v>
                </c:pt>
                <c:pt idx="4">
                  <c:v>27.331</c:v>
                </c:pt>
                <c:pt idx="5">
                  <c:v>27.446</c:v>
                </c:pt>
                <c:pt idx="6">
                  <c:v>27.683</c:v>
                </c:pt>
                <c:pt idx="7">
                  <c:v>27.575</c:v>
                </c:pt>
                <c:pt idx="8">
                  <c:v>27.699</c:v>
                </c:pt>
                <c:pt idx="9">
                  <c:v>27.601</c:v>
                </c:pt>
                <c:pt idx="10">
                  <c:v>27.706</c:v>
                </c:pt>
                <c:pt idx="11">
                  <c:v>27.607</c:v>
                </c:pt>
                <c:pt idx="12">
                  <c:v>27.917</c:v>
                </c:pt>
                <c:pt idx="13">
                  <c:v>28.075</c:v>
                </c:pt>
                <c:pt idx="14">
                  <c:v>28.118</c:v>
                </c:pt>
                <c:pt idx="15">
                  <c:v>28.086</c:v>
                </c:pt>
                <c:pt idx="16">
                  <c:v>28.172</c:v>
                </c:pt>
                <c:pt idx="17">
                  <c:v>28.044</c:v>
                </c:pt>
                <c:pt idx="18">
                  <c:v>27.923</c:v>
                </c:pt>
                <c:pt idx="19">
                  <c:v>28.128</c:v>
                </c:pt>
                <c:pt idx="20">
                  <c:v>28.103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YCSB!$G$5</c:f>
              <c:strCache>
                <c:ptCount val="1"/>
                <c:pt idx="0">
                  <c:v>VMemDirect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YCSB!$C$6:$C$26</c:f>
              <c:numCache>
                <c:formatCode>General</c:formatCode>
                <c:ptCount val="21"/>
                <c:pt idx="0">
                  <c:v>0.0</c:v>
                </c:pt>
                <c:pt idx="1">
                  <c:v>10.0</c:v>
                </c:pt>
                <c:pt idx="2">
                  <c:v>20.0</c:v>
                </c:pt>
                <c:pt idx="3">
                  <c:v>30.0</c:v>
                </c:pt>
                <c:pt idx="4">
                  <c:v>40.0</c:v>
                </c:pt>
                <c:pt idx="5">
                  <c:v>50.0</c:v>
                </c:pt>
                <c:pt idx="6">
                  <c:v>60.0</c:v>
                </c:pt>
                <c:pt idx="7">
                  <c:v>70.0</c:v>
                </c:pt>
                <c:pt idx="8">
                  <c:v>80.0</c:v>
                </c:pt>
                <c:pt idx="9">
                  <c:v>90.0</c:v>
                </c:pt>
                <c:pt idx="10">
                  <c:v>100.0</c:v>
                </c:pt>
                <c:pt idx="11">
                  <c:v>110.0</c:v>
                </c:pt>
                <c:pt idx="12">
                  <c:v>120.0</c:v>
                </c:pt>
                <c:pt idx="13">
                  <c:v>130.0</c:v>
                </c:pt>
                <c:pt idx="14">
                  <c:v>140.0</c:v>
                </c:pt>
                <c:pt idx="15">
                  <c:v>150.0</c:v>
                </c:pt>
                <c:pt idx="16">
                  <c:v>160.0</c:v>
                </c:pt>
                <c:pt idx="17">
                  <c:v>170.0</c:v>
                </c:pt>
                <c:pt idx="18">
                  <c:v>180.0</c:v>
                </c:pt>
                <c:pt idx="19">
                  <c:v>190.0</c:v>
                </c:pt>
                <c:pt idx="20">
                  <c:v>200.0</c:v>
                </c:pt>
              </c:numCache>
            </c:numRef>
          </c:cat>
          <c:val>
            <c:numRef>
              <c:f>YCSB!$G$6:$G$26</c:f>
              <c:numCache>
                <c:formatCode>General</c:formatCode>
                <c:ptCount val="21"/>
                <c:pt idx="0">
                  <c:v>14.284</c:v>
                </c:pt>
                <c:pt idx="1">
                  <c:v>27.252</c:v>
                </c:pt>
                <c:pt idx="2">
                  <c:v>27.469</c:v>
                </c:pt>
                <c:pt idx="3">
                  <c:v>27.537</c:v>
                </c:pt>
                <c:pt idx="4">
                  <c:v>27.49</c:v>
                </c:pt>
                <c:pt idx="5">
                  <c:v>27.186</c:v>
                </c:pt>
                <c:pt idx="6">
                  <c:v>27.0</c:v>
                </c:pt>
                <c:pt idx="7">
                  <c:v>27.606</c:v>
                </c:pt>
                <c:pt idx="8">
                  <c:v>27.269</c:v>
                </c:pt>
                <c:pt idx="9">
                  <c:v>27.125</c:v>
                </c:pt>
                <c:pt idx="10">
                  <c:v>27.061</c:v>
                </c:pt>
                <c:pt idx="11">
                  <c:v>27.193</c:v>
                </c:pt>
                <c:pt idx="12">
                  <c:v>27.56</c:v>
                </c:pt>
                <c:pt idx="13">
                  <c:v>27.581</c:v>
                </c:pt>
                <c:pt idx="14">
                  <c:v>27.598</c:v>
                </c:pt>
                <c:pt idx="15">
                  <c:v>27.323</c:v>
                </c:pt>
                <c:pt idx="16">
                  <c:v>27.082</c:v>
                </c:pt>
                <c:pt idx="17">
                  <c:v>27.624</c:v>
                </c:pt>
                <c:pt idx="18">
                  <c:v>28.055</c:v>
                </c:pt>
                <c:pt idx="19">
                  <c:v>27.662</c:v>
                </c:pt>
                <c:pt idx="20">
                  <c:v>27.485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834839168"/>
        <c:axId val="-1834673648"/>
      </c:lineChart>
      <c:catAx>
        <c:axId val="-18348391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/>
                  <a:t>経過時間（</a:t>
                </a:r>
                <a:r>
                  <a:rPr lang="en-US"/>
                  <a:t>s</a:t>
                </a:r>
                <a:r>
                  <a:rPr lang="ja-JP"/>
                  <a:t>）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-1834673648"/>
        <c:crosses val="autoZero"/>
        <c:auto val="1"/>
        <c:lblAlgn val="ctr"/>
        <c:lblOffset val="100"/>
        <c:tickLblSkip val="2"/>
        <c:tickMarkSkip val="10"/>
        <c:noMultiLvlLbl val="0"/>
      </c:catAx>
      <c:valAx>
        <c:axId val="-1834673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TPS</a:t>
                </a:r>
                <a:r>
                  <a:rPr lang="ja-JP"/>
                  <a:t>（</a:t>
                </a:r>
                <a:r>
                  <a:rPr lang="en-US"/>
                  <a:t>kops/s</a:t>
                </a:r>
                <a:r>
                  <a:rPr lang="ja-JP"/>
                  <a:t>）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-1834839168"/>
        <c:crosses val="autoZero"/>
        <c:crossBetween val="between"/>
      </c:valAx>
      <c:spPr>
        <a:noFill/>
        <a:ln>
          <a:solidFill>
            <a:schemeClr val="bg1">
              <a:lumMod val="85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558006991979788"/>
          <c:y val="0.543922983352912"/>
          <c:w val="0.400324691498371"/>
          <c:h val="0.228373667803597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 b="0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7239213899915"/>
          <c:y val="0.0828452891564047"/>
          <c:w val="0.539865016442334"/>
          <c:h val="0.8716232200528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malloc_new!$V$13</c:f>
              <c:strCache>
                <c:ptCount val="1"/>
                <c:pt idx="0">
                  <c:v>従来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malloc_new!$V$13:$V$15</c:f>
              <c:strCache>
                <c:ptCount val="3"/>
                <c:pt idx="0">
                  <c:v>従来</c:v>
                </c:pt>
                <c:pt idx="1">
                  <c:v>Split</c:v>
                </c:pt>
                <c:pt idx="2">
                  <c:v>VMemDirect</c:v>
                </c:pt>
              </c:strCache>
            </c:strRef>
          </c:cat>
          <c:val>
            <c:numRef>
              <c:f>malloc_new!$W$13</c:f>
              <c:numCache>
                <c:formatCode>General</c:formatCode>
                <c:ptCount val="1"/>
                <c:pt idx="0">
                  <c:v>8.7647322838</c:v>
                </c:pt>
              </c:numCache>
            </c:numRef>
          </c:val>
        </c:ser>
        <c:ser>
          <c:idx val="2"/>
          <c:order val="1"/>
          <c:tx>
            <c:strRef>
              <c:f>malloc_new!$Z$17</c:f>
              <c:strCache>
                <c:ptCount val="1"/>
                <c:pt idx="0">
                  <c:v>VMemDirect（非同期ページイン・アウト）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val>
            <c:numRef>
              <c:f>malloc_new!$AA$17</c:f>
              <c:numCache>
                <c:formatCode>General</c:formatCode>
                <c:ptCount val="1"/>
                <c:pt idx="0">
                  <c:v>4.166922361999998</c:v>
                </c:pt>
              </c:numCache>
            </c:numRef>
          </c:val>
        </c:ser>
        <c:ser>
          <c:idx val="3"/>
          <c:order val="2"/>
          <c:tx>
            <c:strRef>
              <c:f>malloc_new!$Z$16</c:f>
              <c:strCache>
                <c:ptCount val="1"/>
                <c:pt idx="0">
                  <c:v>VMemDirect（非同期ページアウト）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val>
            <c:numRef>
              <c:f>malloc_new!$AA$16</c:f>
              <c:numCache>
                <c:formatCode>General</c:formatCode>
                <c:ptCount val="1"/>
                <c:pt idx="0">
                  <c:v>3.064100169</c:v>
                </c:pt>
              </c:numCache>
            </c:numRef>
          </c:val>
        </c:ser>
        <c:ser>
          <c:idx val="1"/>
          <c:order val="3"/>
          <c:tx>
            <c:strRef>
              <c:f>malloc_new!$V$14</c:f>
              <c:strCache>
                <c:ptCount val="1"/>
                <c:pt idx="0">
                  <c:v>Split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val>
            <c:numRef>
              <c:f>malloc_new!$W$14</c:f>
              <c:numCache>
                <c:formatCode>General</c:formatCode>
                <c:ptCount val="1"/>
                <c:pt idx="0">
                  <c:v>5.582802325399999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834076704"/>
        <c:axId val="-1834083856"/>
      </c:barChart>
      <c:catAx>
        <c:axId val="-18340767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834083856"/>
        <c:crosses val="autoZero"/>
        <c:auto val="1"/>
        <c:lblAlgn val="ctr"/>
        <c:lblOffset val="100"/>
        <c:noMultiLvlLbl val="0"/>
      </c:catAx>
      <c:valAx>
        <c:axId val="-1834083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/>
                  <a:t>実行時間（</a:t>
                </a:r>
                <a:r>
                  <a:rPr lang="en-US"/>
                  <a:t>s</a:t>
                </a:r>
                <a:r>
                  <a:rPr lang="ja-JP"/>
                  <a:t>）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-1834076704"/>
        <c:crosses val="autoZero"/>
        <c:crossBetween val="between"/>
      </c:valAx>
      <c:spPr>
        <a:noFill/>
        <a:ln>
          <a:solidFill>
            <a:schemeClr val="bg1">
              <a:lumMod val="85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694470014054372"/>
          <c:y val="0.108116390429006"/>
          <c:w val="0.290910100800942"/>
          <c:h val="0.699466577670753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 b="0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脱仮想化!$N$6</c:f>
              <c:strCache>
                <c:ptCount val="1"/>
                <c:pt idx="0">
                  <c:v>Ideal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脱仮想化!$N$7</c:f>
              <c:numCache>
                <c:formatCode>General</c:formatCode>
                <c:ptCount val="1"/>
                <c:pt idx="0">
                  <c:v>221.7522</c:v>
                </c:pt>
              </c:numCache>
            </c:numRef>
          </c:val>
        </c:ser>
        <c:ser>
          <c:idx val="0"/>
          <c:order val="1"/>
          <c:tx>
            <c:strRef>
              <c:f>脱仮想化!$L$6</c:f>
              <c:strCache>
                <c:ptCount val="1"/>
                <c:pt idx="0">
                  <c:v>従来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脱仮想化!$L$6:$N$6</c:f>
              <c:strCache>
                <c:ptCount val="3"/>
                <c:pt idx="0">
                  <c:v>従来</c:v>
                </c:pt>
                <c:pt idx="1">
                  <c:v>VMemDirect</c:v>
                </c:pt>
                <c:pt idx="2">
                  <c:v>Ideal</c:v>
                </c:pt>
              </c:strCache>
            </c:strRef>
          </c:cat>
          <c:val>
            <c:numRef>
              <c:f>脱仮想化!$L$7</c:f>
              <c:numCache>
                <c:formatCode>General</c:formatCode>
                <c:ptCount val="1"/>
                <c:pt idx="0">
                  <c:v>696.7112</c:v>
                </c:pt>
              </c:numCache>
            </c:numRef>
          </c:val>
        </c:ser>
        <c:ser>
          <c:idx val="1"/>
          <c:order val="2"/>
          <c:tx>
            <c:strRef>
              <c:f>脱仮想化!$M$6</c:f>
              <c:strCache>
                <c:ptCount val="1"/>
                <c:pt idx="0">
                  <c:v>VMemDirect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val>
            <c:numRef>
              <c:f>脱仮想化!$M$7</c:f>
              <c:numCache>
                <c:formatCode>General</c:formatCode>
                <c:ptCount val="1"/>
                <c:pt idx="0">
                  <c:v>266.0118000000001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3591360"/>
        <c:axId val="-1860866368"/>
      </c:barChart>
      <c:catAx>
        <c:axId val="21035913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860866368"/>
        <c:crosses val="autoZero"/>
        <c:auto val="1"/>
        <c:lblAlgn val="ctr"/>
        <c:lblOffset val="100"/>
        <c:noMultiLvlLbl val="0"/>
      </c:catAx>
      <c:valAx>
        <c:axId val="-1860866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/>
                  <a:t>マイグレーション</a:t>
                </a:r>
                <a:endParaRPr lang="en-US"/>
              </a:p>
              <a:p>
                <a:pPr>
                  <a:defRPr/>
                </a:pPr>
                <a:r>
                  <a:rPr lang="ja-JP"/>
                  <a:t>時間（</a:t>
                </a:r>
                <a:r>
                  <a:rPr lang="en-US"/>
                  <a:t>s</a:t>
                </a:r>
                <a:r>
                  <a:rPr lang="ja-JP"/>
                  <a:t>）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03591360"/>
        <c:crosses val="autoZero"/>
        <c:crossBetween val="between"/>
      </c:valAx>
      <c:spPr>
        <a:noFill/>
        <a:ln>
          <a:solidFill>
            <a:schemeClr val="bg1">
              <a:lumMod val="85000"/>
            </a:schemeClr>
          </a:solidFill>
        </a:ln>
        <a:effectLst/>
      </c:spPr>
    </c:plotArea>
    <c:legend>
      <c:legendPos val="tr"/>
      <c:layout>
        <c:manualLayout>
          <c:xMode val="edge"/>
          <c:yMode val="edge"/>
          <c:x val="0.631847831151284"/>
          <c:y val="0.132735466305209"/>
          <c:w val="0.342971392629176"/>
          <c:h val="0.309947363916467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 b="0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脱仮想化!$N$6</c:f>
              <c:strCache>
                <c:ptCount val="1"/>
                <c:pt idx="0">
                  <c:v>Ideal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脱仮想化!$N$8</c:f>
              <c:numCache>
                <c:formatCode>General</c:formatCode>
                <c:ptCount val="1"/>
                <c:pt idx="0">
                  <c:v>0.3076</c:v>
                </c:pt>
              </c:numCache>
            </c:numRef>
          </c:val>
        </c:ser>
        <c:ser>
          <c:idx val="0"/>
          <c:order val="1"/>
          <c:tx>
            <c:strRef>
              <c:f>脱仮想化!$L$6</c:f>
              <c:strCache>
                <c:ptCount val="1"/>
                <c:pt idx="0">
                  <c:v>従来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脱仮想化!$L$6:$N$6</c:f>
              <c:strCache>
                <c:ptCount val="3"/>
                <c:pt idx="0">
                  <c:v>従来</c:v>
                </c:pt>
                <c:pt idx="1">
                  <c:v>VMemDirect</c:v>
                </c:pt>
                <c:pt idx="2">
                  <c:v>Ideal</c:v>
                </c:pt>
              </c:strCache>
            </c:strRef>
          </c:cat>
          <c:val>
            <c:numRef>
              <c:f>脱仮想化!$L$8</c:f>
              <c:numCache>
                <c:formatCode>General</c:formatCode>
                <c:ptCount val="1"/>
                <c:pt idx="0">
                  <c:v>0.7486</c:v>
                </c:pt>
              </c:numCache>
            </c:numRef>
          </c:val>
        </c:ser>
        <c:ser>
          <c:idx val="1"/>
          <c:order val="2"/>
          <c:tx>
            <c:strRef>
              <c:f>脱仮想化!$M$6</c:f>
              <c:strCache>
                <c:ptCount val="1"/>
                <c:pt idx="0">
                  <c:v>VMemDirect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val>
            <c:numRef>
              <c:f>脱仮想化!$M$8</c:f>
              <c:numCache>
                <c:formatCode>General</c:formatCode>
                <c:ptCount val="1"/>
                <c:pt idx="0">
                  <c:v>0.318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869984032"/>
        <c:axId val="-1869707072"/>
      </c:barChart>
      <c:catAx>
        <c:axId val="-18699840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869707072"/>
        <c:crosses val="autoZero"/>
        <c:auto val="1"/>
        <c:lblAlgn val="ctr"/>
        <c:lblOffset val="100"/>
        <c:noMultiLvlLbl val="0"/>
      </c:catAx>
      <c:valAx>
        <c:axId val="-1869707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/>
                  <a:t>ダウンタイム（</a:t>
                </a:r>
                <a:r>
                  <a:rPr lang="en-US"/>
                  <a:t>s</a:t>
                </a:r>
                <a:r>
                  <a:rPr lang="ja-JP"/>
                  <a:t>）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-1869984032"/>
        <c:crosses val="autoZero"/>
        <c:crossBetween val="between"/>
      </c:valAx>
      <c:spPr>
        <a:noFill/>
        <a:ln>
          <a:solidFill>
            <a:schemeClr val="bg1">
              <a:lumMod val="85000"/>
            </a:schemeClr>
          </a:solidFill>
        </a:ln>
        <a:effectLst/>
      </c:spPr>
    </c:plotArea>
    <c:legend>
      <c:legendPos val="tr"/>
      <c:layout>
        <c:manualLayout>
          <c:xMode val="edge"/>
          <c:yMode val="edge"/>
          <c:x val="0.629605810143297"/>
          <c:y val="0.0740740740740741"/>
          <c:w val="0.312668851176212"/>
          <c:h val="0.309947363916467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 b="0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5A8F04-141C-104D-8D96-8E4F234E2D5F}" type="datetimeFigureOut">
              <a:rPr kumimoji="1" lang="ja-JP" altLang="en-US" smtClean="0"/>
              <a:t>2020/3/10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058BB-1DA3-6541-8638-3914CE5A21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476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595889-27EB-AD47-B5E6-D507CA40B16C}" type="datetimeFigureOut">
              <a:rPr kumimoji="1" lang="ja-JP" altLang="en-US" smtClean="0"/>
              <a:t>2020/3/10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17A52-89B8-E941-887E-ABA03952DF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723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9209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351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1856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7770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79046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3367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2619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404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347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96620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33895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23967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0792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2253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0646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448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860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196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3902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710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5152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256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latin typeface="MS PGothic" panose="020B0600070205080204" pitchFamily="34" charset="-128"/>
                <a:ea typeface="MS PGothic" panose="020B060007020508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latin typeface="MS PGothic" panose="020B0600070205080204" pitchFamily="34" charset="-128"/>
                <a:ea typeface="MS PGothic" panose="020B0600070205080204" pitchFamily="34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69454-28A2-A446-A71D-002DC6AB5FE6}" type="datetime1">
              <a:rPr kumimoji="1" lang="ja-JP" altLang="en-US" smtClean="0"/>
              <a:t>2020/3/10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DF4E-86B6-0842-B2F4-04BDD39AF9B6}" type="datetime1">
              <a:rPr kumimoji="1" lang="ja-JP" altLang="en-US" smtClean="0"/>
              <a:t>2020/3/10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3BC5-CC63-1442-944E-7C3EFD03DD89}" type="datetime1">
              <a:rPr kumimoji="1" lang="ja-JP" altLang="en-US" smtClean="0"/>
              <a:t>2020/3/10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51398"/>
            <a:ext cx="7886700" cy="4625565"/>
          </a:xfrm>
        </p:spPr>
        <p:txBody>
          <a:bodyPr/>
          <a:lstStyle>
            <a:lvl1pPr>
              <a:defRPr baseline="0"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defRPr baseline="0"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defRPr baseline="0"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defRPr baseline="0"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defRPr baseline="0">
                <a:latin typeface="Calibri" panose="020F0502020204030204" pitchFamily="34" charset="0"/>
                <a:ea typeface="MS PGothic" panose="020B0600070205080204" pitchFamily="34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C38B-6A5E-5E4C-91AF-BF55E0A98266}" type="datetime1">
              <a:rPr kumimoji="1" lang="ja-JP" altLang="en-US" smtClean="0"/>
              <a:t>2020/3/10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9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32159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3914-5AB3-5841-96D1-AAF7385D2983}" type="datetime1">
              <a:rPr kumimoji="1" lang="ja-JP" altLang="en-US" smtClean="0"/>
              <a:t>2020/3/10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DAD4-DB99-1B49-A88F-821B59B56655}" type="datetime1">
              <a:rPr kumimoji="1" lang="ja-JP" altLang="en-US" smtClean="0"/>
              <a:t>2020/3/10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4CD98-8C5B-514D-BCC9-9FD3C3254229}" type="datetime1">
              <a:rPr kumimoji="1" lang="ja-JP" altLang="en-US" smtClean="0"/>
              <a:t>2020/3/10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230D-3288-524A-9CED-D32A43A64EC0}" type="datetime1">
              <a:rPr kumimoji="1" lang="ja-JP" altLang="en-US" smtClean="0"/>
              <a:t>2020/3/10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99FF-0247-9647-8400-67A551F09D94}" type="datetime1">
              <a:rPr kumimoji="1" lang="ja-JP" altLang="en-US" smtClean="0"/>
              <a:t>2020/3/10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8CB9-5460-BA4B-9312-904132E8DEC5}" type="datetime1">
              <a:rPr kumimoji="1" lang="ja-JP" altLang="en-US" smtClean="0"/>
              <a:t>2020/3/10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36D1-F57F-F64F-9B54-051200FD7A7D}" type="datetime1">
              <a:rPr kumimoji="1" lang="ja-JP" altLang="en-US" smtClean="0"/>
              <a:t>2020/3/10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1FD6F-D295-BC4F-9EB1-7C665E0600F6}" type="datetime1">
              <a:rPr kumimoji="1" lang="ja-JP" altLang="en-US" smtClean="0"/>
              <a:t>2020/3/10</a:t>
            </a:fld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タイトル プレースホルダー 8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3216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chart" Target="../charts/char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chart" Target="../charts/char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chart" Target="../charts/char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image" Target="../media/image1.wmf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4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4575" y="1699022"/>
            <a:ext cx="8141111" cy="1790700"/>
          </a:xfrm>
        </p:spPr>
        <p:txBody>
          <a:bodyPr>
            <a:normAutofit/>
          </a:bodyPr>
          <a:lstStyle/>
          <a:p>
            <a:pPr lvl="0"/>
            <a:r>
              <a:rPr lang="en-US" altLang="ja-JP" sz="4000" dirty="0"/>
              <a:t>VM</a:t>
            </a:r>
            <a:r>
              <a:rPr lang="ja-JP" altLang="en-US" sz="4000" dirty="0"/>
              <a:t>専用仮想メモリを用いた</a:t>
            </a:r>
            <a:r>
              <a:rPr lang="en-US" altLang="ja-JP" sz="4000" dirty="0"/>
              <a:t/>
            </a:r>
            <a:br>
              <a:rPr lang="en-US" altLang="ja-JP" sz="4000" dirty="0"/>
            </a:br>
            <a:r>
              <a:rPr lang="en-US" altLang="ja-JP" sz="4000" dirty="0"/>
              <a:t>VM</a:t>
            </a:r>
            <a:r>
              <a:rPr lang="ja-JP" altLang="en-US" sz="4000" dirty="0"/>
              <a:t>マイグレーション手法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4025348"/>
            <a:ext cx="6858000" cy="1232452"/>
          </a:xfrm>
        </p:spPr>
        <p:txBody>
          <a:bodyPr>
            <a:normAutofit/>
          </a:bodyPr>
          <a:lstStyle/>
          <a:p>
            <a:r>
              <a:rPr lang="ja-JP" altLang="en-US" sz="2100" dirty="0"/>
              <a:t>九州工業大学　情報工学府</a:t>
            </a:r>
            <a:endParaRPr lang="en-US" altLang="ja-JP" sz="2100" dirty="0"/>
          </a:p>
          <a:p>
            <a:r>
              <a:rPr lang="ja-JP" altLang="en-US" sz="2100" dirty="0"/>
              <a:t>情報創成工学専攻　光来研究室</a:t>
            </a:r>
            <a:r>
              <a:rPr lang="en-US" altLang="ja-JP" sz="2100" dirty="0"/>
              <a:t> </a:t>
            </a:r>
          </a:p>
          <a:p>
            <a:r>
              <a:rPr lang="ja-JP" altLang="en-US" sz="2100" dirty="0"/>
              <a:t>修士</a:t>
            </a:r>
            <a:r>
              <a:rPr lang="en-US" altLang="ja-JP" sz="2100" dirty="0"/>
              <a:t>2</a:t>
            </a:r>
            <a:r>
              <a:rPr lang="ja-JP" altLang="en-US" sz="2100" dirty="0"/>
              <a:t>年　村岡　裕二　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25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57"/>
    </mc:Choice>
    <mc:Fallback xmlns="">
      <p:transition spd="slow" advTm="765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円柱 26"/>
          <p:cNvSpPr/>
          <p:nvPr/>
        </p:nvSpPr>
        <p:spPr>
          <a:xfrm>
            <a:off x="6845574" y="5601678"/>
            <a:ext cx="948366" cy="682639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31" name="Rounded Rectangle 4"/>
          <p:cNvSpPr/>
          <p:nvPr/>
        </p:nvSpPr>
        <p:spPr>
          <a:xfrm>
            <a:off x="5122263" y="5598620"/>
            <a:ext cx="1044033" cy="682228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085426" y="5685924"/>
            <a:ext cx="1529255" cy="55622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 dirty="0"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VM</a:t>
            </a:r>
            <a:r>
              <a:rPr lang="ja-JP" altLang="en-US" dirty="0"/>
              <a:t>のメモリを移送先ホストの物理メモリと</a:t>
            </a:r>
            <a:r>
              <a:rPr lang="en-US" altLang="ja-JP" dirty="0"/>
              <a:t>SSD</a:t>
            </a:r>
            <a:r>
              <a:rPr lang="ja-JP" altLang="en-US" dirty="0"/>
              <a:t>のどちらかに直接格納</a:t>
            </a:r>
            <a:endParaRPr lang="en-US" altLang="ja-JP" dirty="0"/>
          </a:p>
          <a:p>
            <a:pPr lvl="1"/>
            <a:r>
              <a:rPr lang="ja-JP" altLang="en-US" dirty="0"/>
              <a:t>メモリ転送中にページングをまったく発生させない</a:t>
            </a:r>
            <a:endParaRPr lang="en-US" altLang="ja-JP" dirty="0"/>
          </a:p>
          <a:p>
            <a:r>
              <a:rPr lang="en-US" altLang="ja-JP" dirty="0">
                <a:latin typeface="MS PGothic" charset="-128"/>
                <a:ea typeface="MS PGothic" charset="-128"/>
                <a:cs typeface="MS PGothic" charset="-128"/>
              </a:rPr>
              <a:t>SSD</a:t>
            </a:r>
            <a:r>
              <a:rPr lang="ja-JP" altLang="en-US" dirty="0">
                <a:latin typeface="MS PGothic" charset="-128"/>
                <a:ea typeface="MS PGothic" charset="-128"/>
                <a:cs typeface="MS PGothic" charset="-128"/>
              </a:rPr>
              <a:t>へはメモリデータをまとめて一括でアクセス</a:t>
            </a:r>
            <a:endParaRPr lang="en-US" altLang="ja-JP" dirty="0">
              <a:latin typeface="MS PGothic" charset="-128"/>
              <a:ea typeface="MS PGothic" charset="-128"/>
              <a:cs typeface="MS PGothic" charset="-128"/>
            </a:endParaRPr>
          </a:p>
          <a:p>
            <a:pPr lvl="1"/>
            <a:r>
              <a:rPr lang="ja-JP" altLang="en-US" dirty="0">
                <a:latin typeface="MS PGothic" charset="-128"/>
                <a:ea typeface="MS PGothic" charset="-128"/>
                <a:cs typeface="MS PGothic" charset="-128"/>
              </a:rPr>
              <a:t>メモリ転送の単位であるページ（</a:t>
            </a:r>
            <a:r>
              <a:rPr lang="en-US" altLang="ja-JP" dirty="0">
                <a:latin typeface="MS PGothic" charset="-128"/>
                <a:ea typeface="MS PGothic" charset="-128"/>
                <a:cs typeface="MS PGothic" charset="-128"/>
              </a:rPr>
              <a:t>4KB</a:t>
            </a:r>
            <a:r>
              <a:rPr lang="ja-JP" altLang="en-US" dirty="0">
                <a:latin typeface="MS PGothic" charset="-128"/>
                <a:ea typeface="MS PGothic" charset="-128"/>
                <a:cs typeface="MS PGothic" charset="-128"/>
              </a:rPr>
              <a:t>）ごとのアクセスでは</a:t>
            </a:r>
            <a:r>
              <a:rPr lang="en-US" altLang="ja-JP" dirty="0">
                <a:latin typeface="MS PGothic" charset="-128"/>
                <a:ea typeface="MS PGothic" charset="-128"/>
                <a:cs typeface="MS PGothic" charset="-128"/>
              </a:rPr>
              <a:t>SSD</a:t>
            </a:r>
            <a:r>
              <a:rPr lang="ja-JP" altLang="en-US" dirty="0">
                <a:latin typeface="MS PGothic" charset="-128"/>
                <a:ea typeface="MS PGothic" charset="-128"/>
                <a:cs typeface="MS PGothic" charset="-128"/>
              </a:rPr>
              <a:t>の性能を活かせない</a:t>
            </a:r>
            <a:endParaRPr lang="en-US" altLang="ja-JP" dirty="0">
              <a:latin typeface="MS PGothic" charset="-128"/>
              <a:ea typeface="MS PGothic" charset="-128"/>
              <a:cs typeface="MS PGothic" charset="-128"/>
            </a:endParaRPr>
          </a:p>
          <a:p>
            <a:pPr lvl="1"/>
            <a:r>
              <a:rPr lang="ja-JP" altLang="en-US" dirty="0"/>
              <a:t>連続する</a:t>
            </a:r>
            <a:r>
              <a:rPr lang="en-US" altLang="ja-JP" dirty="0"/>
              <a:t>256</a:t>
            </a:r>
            <a:r>
              <a:rPr lang="ja-JP" altLang="en-US" dirty="0"/>
              <a:t>ページのチャンク単位でアクセス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メモリデータの直接転送</a:t>
            </a:r>
          </a:p>
        </p:txBody>
      </p:sp>
      <p:sp>
        <p:nvSpPr>
          <p:cNvPr id="24" name="フレーム 23"/>
          <p:cNvSpPr/>
          <p:nvPr/>
        </p:nvSpPr>
        <p:spPr>
          <a:xfrm>
            <a:off x="5042389" y="4723431"/>
            <a:ext cx="2823868" cy="1681080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rPr>
              <a:t>移送先ホスト</a:t>
            </a:r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46" name="右矢印 45"/>
          <p:cNvSpPr/>
          <p:nvPr/>
        </p:nvSpPr>
        <p:spPr>
          <a:xfrm>
            <a:off x="3119434" y="5445989"/>
            <a:ext cx="1676270" cy="614855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22" name="Left-Right Arrow 5"/>
          <p:cNvSpPr/>
          <p:nvPr/>
        </p:nvSpPr>
        <p:spPr>
          <a:xfrm>
            <a:off x="6129679" y="5684729"/>
            <a:ext cx="742360" cy="368161"/>
          </a:xfrm>
          <a:prstGeom prst="leftRightArrow">
            <a:avLst/>
          </a:prstGeom>
          <a:solidFill>
            <a:srgbClr val="4779D2"/>
          </a:solidFill>
          <a:ln w="38100">
            <a:solidFill>
              <a:srgbClr val="4779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000539" y="5199821"/>
            <a:ext cx="20170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MS PGothic" charset="-128"/>
                <a:ea typeface="MS PGothic" charset="-128"/>
                <a:cs typeface="MS PGothic" charset="-128"/>
              </a:rPr>
              <a:t>マイグレーション</a:t>
            </a:r>
          </a:p>
        </p:txBody>
      </p:sp>
      <p:sp>
        <p:nvSpPr>
          <p:cNvPr id="23" name="Cross 20"/>
          <p:cNvSpPr/>
          <p:nvPr/>
        </p:nvSpPr>
        <p:spPr>
          <a:xfrm rot="18834524">
            <a:off x="6269800" y="5326762"/>
            <a:ext cx="443499" cy="424047"/>
          </a:xfrm>
          <a:prstGeom prst="plus">
            <a:avLst>
              <a:gd name="adj" fmla="val 38798"/>
            </a:avLst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29" name="U ターン矢印 28"/>
          <p:cNvSpPr/>
          <p:nvPr/>
        </p:nvSpPr>
        <p:spPr>
          <a:xfrm flipV="1">
            <a:off x="2255604" y="6301882"/>
            <a:ext cx="3408781" cy="333381"/>
          </a:xfrm>
          <a:prstGeom prst="uturnArrow">
            <a:avLst>
              <a:gd name="adj1" fmla="val 29987"/>
              <a:gd name="adj2" fmla="val 25000"/>
              <a:gd name="adj3" fmla="val 39595"/>
              <a:gd name="adj4" fmla="val 62899"/>
              <a:gd name="adj5" fmla="val 10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rgbClr val="FF0000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30" name="U ターン矢印 29"/>
          <p:cNvSpPr/>
          <p:nvPr/>
        </p:nvSpPr>
        <p:spPr>
          <a:xfrm flipV="1">
            <a:off x="2094126" y="6314966"/>
            <a:ext cx="5129182" cy="437324"/>
          </a:xfrm>
          <a:prstGeom prst="uturnArrow">
            <a:avLst>
              <a:gd name="adj1" fmla="val 19298"/>
              <a:gd name="adj2" fmla="val 25000"/>
              <a:gd name="adj3" fmla="val 37101"/>
              <a:gd name="adj4" fmla="val 62899"/>
              <a:gd name="adj5" fmla="val 100000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rgbClr val="FF0000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32" name="テキスト ボックス 27"/>
          <p:cNvSpPr txBox="1"/>
          <p:nvPr/>
        </p:nvSpPr>
        <p:spPr>
          <a:xfrm>
            <a:off x="5039460" y="5251870"/>
            <a:ext cx="12148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S PGothic" charset="-128"/>
                <a:ea typeface="MS PGothic" charset="-128"/>
                <a:cs typeface="MS PGothic" charset="-128"/>
              </a:rPr>
              <a:t>物理メモリ</a:t>
            </a:r>
          </a:p>
        </p:txBody>
      </p:sp>
      <p:grpSp>
        <p:nvGrpSpPr>
          <p:cNvPr id="33" name="図形グループ 32"/>
          <p:cNvGrpSpPr/>
          <p:nvPr/>
        </p:nvGrpSpPr>
        <p:grpSpPr>
          <a:xfrm>
            <a:off x="934527" y="4576673"/>
            <a:ext cx="1813034" cy="1736385"/>
            <a:chOff x="2228193" y="3507551"/>
            <a:chExt cx="2417379" cy="2315180"/>
          </a:xfrm>
        </p:grpSpPr>
        <p:sp>
          <p:nvSpPr>
            <p:cNvPr id="34" name="フレーム 33"/>
            <p:cNvSpPr/>
            <p:nvPr/>
          </p:nvSpPr>
          <p:spPr>
            <a:xfrm>
              <a:off x="2228193" y="3507551"/>
              <a:ext cx="2417379" cy="2315180"/>
            </a:xfrm>
            <a:prstGeom prst="frame">
              <a:avLst>
                <a:gd name="adj1" fmla="val 128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dirty="0">
                  <a:solidFill>
                    <a:schemeClr val="tx1"/>
                  </a:solidFill>
                  <a:latin typeface="MS PGothic" charset="-128"/>
                  <a:ea typeface="MS PGothic" charset="-128"/>
                  <a:cs typeface="MS PGothic" charset="-128"/>
                </a:rPr>
                <a:t>移送元ホスト</a:t>
              </a:r>
              <a:endParaRPr lang="en-US" altLang="ja-JP" sz="1600" dirty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400" dirty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400" dirty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400" dirty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400" dirty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400" dirty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endParaRPr>
            </a:p>
            <a:p>
              <a:pPr algn="ctr"/>
              <a:endParaRPr lang="ja-JP" altLang="en-US" sz="1400" dirty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2417377" y="3982248"/>
              <a:ext cx="2039007" cy="60524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>
                  <a:latin typeface="MS PGothic" charset="-128"/>
                  <a:ea typeface="MS PGothic" charset="-128"/>
                  <a:cs typeface="MS PGothic" charset="-128"/>
                </a:rPr>
                <a:t>VM</a:t>
              </a:r>
              <a:r>
                <a:rPr lang="ja-JP" altLang="en-US" sz="1600" dirty="0">
                  <a:latin typeface="MS PGothic" charset="-128"/>
                  <a:ea typeface="MS PGothic" charset="-128"/>
                  <a:cs typeface="MS PGothic" charset="-128"/>
                </a:rPr>
                <a:t>本体</a:t>
              </a:r>
            </a:p>
          </p:txBody>
        </p:sp>
      </p:grpSp>
      <p:sp>
        <p:nvSpPr>
          <p:cNvPr id="40" name="正方形/長方形 39"/>
          <p:cNvSpPr/>
          <p:nvPr/>
        </p:nvSpPr>
        <p:spPr>
          <a:xfrm>
            <a:off x="2332493" y="5680641"/>
            <a:ext cx="279374" cy="5580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rPr>
              <a:t>5</a:t>
            </a:r>
            <a:endParaRPr kumimoji="1" lang="ja-JP" altLang="en-US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020541" y="5680639"/>
            <a:ext cx="279374" cy="558000"/>
          </a:xfrm>
          <a:prstGeom prst="rect">
            <a:avLst/>
          </a:prstGeom>
          <a:solidFill>
            <a:schemeClr val="accent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rPr>
              <a:t>4</a:t>
            </a:r>
            <a:endParaRPr kumimoji="1" lang="ja-JP" altLang="en-US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713749" y="5678795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rPr>
              <a:t>3</a:t>
            </a:r>
            <a:endParaRPr kumimoji="1" lang="ja-JP" altLang="en-US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1395082" y="5678795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rPr>
              <a:t>2</a:t>
            </a:r>
            <a:endParaRPr kumimoji="1" lang="ja-JP" altLang="en-US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1076415" y="5678795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rPr>
              <a:t>1</a:t>
            </a:r>
            <a:endParaRPr kumimoji="1" lang="ja-JP" altLang="en-US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982014" y="5419023"/>
            <a:ext cx="1112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S PGothic" charset="-128"/>
                <a:ea typeface="MS PGothic" charset="-128"/>
                <a:cs typeface="MS PGothic" charset="-128"/>
              </a:rPr>
              <a:t>メモリ</a:t>
            </a:r>
          </a:p>
        </p:txBody>
      </p:sp>
      <p:sp>
        <p:nvSpPr>
          <p:cNvPr id="25" name="テキスト ボックス 27"/>
          <p:cNvSpPr txBox="1"/>
          <p:nvPr/>
        </p:nvSpPr>
        <p:spPr>
          <a:xfrm>
            <a:off x="7028838" y="5246065"/>
            <a:ext cx="12148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>
                <a:latin typeface="MS PGothic" charset="-128"/>
                <a:ea typeface="MS PGothic" charset="-128"/>
                <a:cs typeface="MS PGothic" charset="-128"/>
              </a:rPr>
              <a:t>SSD</a:t>
            </a:r>
            <a:endParaRPr lang="ja-JP" altLang="en-US" sz="1600" b="1" dirty="0">
              <a:latin typeface="MS PGothic" charset="-128"/>
              <a:ea typeface="MS PGothic" charset="-128"/>
              <a:cs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019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48148E-6 L 0.121 0.04004 C 0.14635 0.04907 0.18437 0.05393 0.22395 0.05393 C 0.26909 0.05393 0.3052 0.04907 0.33055 0.04004 L 0.45173 1.48148E-6 " pathEditMode="relative" rAng="0" ptsTypes="AAAAA">
                                      <p:cBhvr>
                                        <p:cTn id="6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87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48148E-6 L 0.12031 0.04004 C 0.14566 0.04907 0.18334 0.05393 0.22292 0.05393 C 0.26806 0.05393 0.30382 0.04907 0.32917 0.04004 L 0.45 1.48148E-6 " pathEditMode="relative" rAng="0" ptsTypes="AAAAA">
                                      <p:cBhvr>
                                        <p:cTn id="9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48148E-6 L 0.12014 0.04004 C 0.14514 0.04907 0.18316 0.05393 0.22239 0.05393 C 0.26719 0.05393 0.30312 0.04907 0.32812 0.04004 L 0.44878 1.48148E-6 " pathEditMode="relative" rAng="0" ptsTypes="AAAAA">
                                      <p:cBhvr>
                                        <p:cTn id="12" dur="1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31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48148E-6 L 0.14549 0.04005 C 0.17605 0.04908 0.22188 0.05394 0.26962 0.05394 C 0.32431 0.05394 0.36771 0.04908 0.39792 0.04005 L 0.5448 -1.48148E-6 " pathEditMode="relative" rAng="0" ptsTypes="AAAAA">
                                      <p:cBhvr>
                                        <p:cTn id="15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4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48148E-6 L 0.14462 0.04005 C 0.17518 0.04908 0.22066 0.05394 0.26788 0.05394 C 0.3217 0.05394 0.36493 0.04908 0.39532 0.04005 L 0.5408 -1.48148E-6 " pathEditMode="relative" rAng="0" ptsTypes="AAAAA">
                                      <p:cBhvr>
                                        <p:cTn id="18" dur="1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31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39" grpId="0" animBg="1"/>
      <p:bldP spid="38" grpId="0" animBg="1"/>
      <p:bldP spid="37" grpId="0" animBg="1"/>
      <p:bldP spid="3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正方形/長方形 69"/>
          <p:cNvSpPr/>
          <p:nvPr/>
        </p:nvSpPr>
        <p:spPr>
          <a:xfrm>
            <a:off x="1922296" y="5420630"/>
            <a:ext cx="1529255" cy="55622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 dirty="0"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latin typeface="MS PGothic" charset="-128"/>
                <a:ea typeface="MS PGothic" charset="-128"/>
                <a:cs typeface="MS PGothic" charset="-128"/>
              </a:rPr>
              <a:t>VM</a:t>
            </a:r>
            <a:r>
              <a:rPr lang="ja-JP" altLang="en-US" dirty="0">
                <a:latin typeface="MS PGothic" charset="-128"/>
                <a:ea typeface="MS PGothic" charset="-128"/>
                <a:cs typeface="MS PGothic" charset="-128"/>
              </a:rPr>
              <a:t>のメモリアクセス履歴に基づいて格納先を決定</a:t>
            </a:r>
            <a:endParaRPr lang="en-US" altLang="ja-JP" dirty="0">
              <a:latin typeface="MS PGothic" charset="-128"/>
              <a:ea typeface="MS PGothic" charset="-128"/>
              <a:cs typeface="MS PGothic" charset="-128"/>
            </a:endParaRPr>
          </a:p>
          <a:p>
            <a:pPr lvl="1"/>
            <a:r>
              <a:rPr lang="ja-JP" altLang="en-US" dirty="0">
                <a:latin typeface="MS PGothic" charset="-128"/>
                <a:ea typeface="MS PGothic" charset="-128"/>
                <a:cs typeface="MS PGothic" charset="-128"/>
              </a:rPr>
              <a:t>最近使われたデータは今後も使われると予測</a:t>
            </a:r>
            <a:endParaRPr lang="en-US" altLang="ja-JP" dirty="0">
              <a:latin typeface="MS PGothic" charset="-128"/>
              <a:ea typeface="MS PGothic" charset="-128"/>
              <a:cs typeface="MS PGothic" charset="-128"/>
            </a:endParaRPr>
          </a:p>
          <a:p>
            <a:pPr lvl="1"/>
            <a:r>
              <a:rPr lang="ja-JP" altLang="en-US" dirty="0">
                <a:latin typeface="MS PGothic" charset="-128"/>
                <a:ea typeface="MS PGothic" charset="-128"/>
                <a:cs typeface="MS PGothic" charset="-128"/>
              </a:rPr>
              <a:t>使われそうなメモリデータから順に物理メモリへ</a:t>
            </a:r>
            <a:endParaRPr lang="en-US" altLang="ja-JP" dirty="0">
              <a:latin typeface="MS PGothic" charset="-128"/>
              <a:ea typeface="MS PGothic" charset="-128"/>
              <a:cs typeface="MS PGothic" charset="-128"/>
            </a:endParaRPr>
          </a:p>
          <a:p>
            <a:pPr lvl="1"/>
            <a:r>
              <a:rPr lang="ja-JP" altLang="en-US" dirty="0">
                <a:latin typeface="MS PGothic" charset="-128"/>
                <a:ea typeface="MS PGothic" charset="-128"/>
                <a:cs typeface="MS PGothic" charset="-128"/>
              </a:rPr>
              <a:t>残りのメモリデータは</a:t>
            </a:r>
            <a:r>
              <a:rPr lang="en-US" altLang="ja-JP" dirty="0">
                <a:latin typeface="MS PGothic" charset="-128"/>
                <a:ea typeface="MS PGothic" charset="-128"/>
                <a:cs typeface="MS PGothic" charset="-128"/>
              </a:rPr>
              <a:t>SSD</a:t>
            </a:r>
            <a:r>
              <a:rPr lang="ja-JP" altLang="en-US" dirty="0">
                <a:latin typeface="MS PGothic" charset="-128"/>
                <a:ea typeface="MS PGothic" charset="-128"/>
                <a:cs typeface="MS PGothic" charset="-128"/>
              </a:rPr>
              <a:t>へ</a:t>
            </a:r>
            <a:endParaRPr lang="en-US" altLang="ja-JP" dirty="0">
              <a:latin typeface="MS PGothic" charset="-128"/>
              <a:ea typeface="MS PGothic" charset="-128"/>
              <a:cs typeface="MS PGothic" charset="-128"/>
            </a:endParaRPr>
          </a:p>
          <a:p>
            <a:r>
              <a:rPr lang="ja-JP" altLang="en-US" dirty="0">
                <a:latin typeface="MS PGothic" charset="-128"/>
                <a:ea typeface="MS PGothic" charset="-128"/>
                <a:cs typeface="MS PGothic" charset="-128"/>
              </a:rPr>
              <a:t>物理メモリより低速な</a:t>
            </a:r>
            <a:r>
              <a:rPr lang="en-US" altLang="ja-JP" dirty="0">
                <a:latin typeface="MS PGothic" charset="-128"/>
                <a:ea typeface="MS PGothic" charset="-128"/>
                <a:cs typeface="MS PGothic" charset="-128"/>
              </a:rPr>
              <a:t>SSD</a:t>
            </a:r>
            <a:r>
              <a:rPr lang="ja-JP" altLang="en-US" dirty="0">
                <a:latin typeface="MS PGothic" charset="-128"/>
                <a:ea typeface="MS PGothic" charset="-128"/>
                <a:cs typeface="MS PGothic" charset="-128"/>
              </a:rPr>
              <a:t>へのアクセスを削減</a:t>
            </a:r>
            <a:endParaRPr lang="en-US" altLang="ja-JP" dirty="0">
              <a:latin typeface="MS PGothic" charset="-128"/>
              <a:ea typeface="MS PGothic" charset="-128"/>
              <a:cs typeface="MS PGothic" charset="-128"/>
            </a:endParaRPr>
          </a:p>
          <a:p>
            <a:pPr lvl="1"/>
            <a:r>
              <a:rPr lang="ja-JP" altLang="en-US" dirty="0">
                <a:latin typeface="MS PGothic" charset="-128"/>
                <a:ea typeface="MS PGothic" charset="-128"/>
                <a:cs typeface="MS PGothic" charset="-128"/>
              </a:rPr>
              <a:t>再送されるデータが物理メモリにある可能性が高くなる</a:t>
            </a:r>
            <a:endParaRPr lang="en-US" altLang="ja-JP" dirty="0">
              <a:latin typeface="MS PGothic" charset="-128"/>
              <a:ea typeface="MS PGothic" charset="-128"/>
              <a:cs typeface="MS PGothic" charset="-128"/>
            </a:endParaRPr>
          </a:p>
          <a:p>
            <a:endParaRPr kumimoji="1" lang="ja-JP" altLang="en-US" dirty="0"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48" name="スライド番号プレースホルダー 2"/>
          <p:cNvSpPr txBox="1">
            <a:spLocks/>
          </p:cNvSpPr>
          <p:nvPr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977288F-F332-9F4C-A5D1-EBEF89371724}" type="slidenum">
              <a:rPr lang="ja-JP" altLang="en-US" smtClean="0">
                <a:latin typeface="MS PGothic" charset="-128"/>
                <a:ea typeface="MS PGothic" charset="-128"/>
                <a:cs typeface="MS PGothic" charset="-128"/>
              </a:rPr>
              <a:pPr/>
              <a:t>11</a:t>
            </a:fld>
            <a:endParaRPr lang="ja-JP" altLang="en-US"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49" name="フレーム 48"/>
          <p:cNvSpPr/>
          <p:nvPr/>
        </p:nvSpPr>
        <p:spPr>
          <a:xfrm>
            <a:off x="481263" y="4435669"/>
            <a:ext cx="3166323" cy="1755050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rPr>
              <a:t>移送元ホスト</a:t>
            </a:r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ja-JP" altLang="en-US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50" name="フレーム 49"/>
          <p:cNvSpPr/>
          <p:nvPr/>
        </p:nvSpPr>
        <p:spPr>
          <a:xfrm>
            <a:off x="5866690" y="4613311"/>
            <a:ext cx="2764163" cy="1536457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rPr>
              <a:t>移送先ホスト</a:t>
            </a:r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ja-JP" altLang="en-US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51" name="円柱 50"/>
          <p:cNvSpPr/>
          <p:nvPr/>
        </p:nvSpPr>
        <p:spPr>
          <a:xfrm>
            <a:off x="7311186" y="5340487"/>
            <a:ext cx="1058692" cy="682639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52" name="U ターン矢印 51"/>
          <p:cNvSpPr/>
          <p:nvPr/>
        </p:nvSpPr>
        <p:spPr>
          <a:xfrm flipV="1">
            <a:off x="2800069" y="6054475"/>
            <a:ext cx="3675995" cy="333381"/>
          </a:xfrm>
          <a:prstGeom prst="uturnArrow">
            <a:avLst>
              <a:gd name="adj1" fmla="val 29987"/>
              <a:gd name="adj2" fmla="val 25000"/>
              <a:gd name="adj3" fmla="val 39595"/>
              <a:gd name="adj4" fmla="val 62899"/>
              <a:gd name="adj5" fmla="val 100000"/>
            </a:avLst>
          </a:prstGeom>
          <a:solidFill>
            <a:srgbClr val="EC6A7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3746754" y="5749735"/>
            <a:ext cx="20689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b="1" dirty="0">
                <a:latin typeface="MS PGothic" charset="-128"/>
                <a:ea typeface="MS PGothic" charset="-128"/>
                <a:cs typeface="MS PGothic" charset="-128"/>
              </a:rPr>
              <a:t> </a:t>
            </a:r>
            <a:r>
              <a:rPr lang="ja-JP" altLang="en-US" sz="1600" b="1" dirty="0">
                <a:latin typeface="MS PGothic" charset="-128"/>
                <a:ea typeface="MS PGothic" charset="-128"/>
                <a:cs typeface="MS PGothic" charset="-128"/>
              </a:rPr>
              <a:t>アクセスされそうな</a:t>
            </a:r>
            <a:endParaRPr lang="en-US" altLang="ja-JP" sz="1600" b="1" dirty="0"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r>
              <a:rPr lang="ja-JP" altLang="en-US" sz="1600" b="1" dirty="0">
                <a:latin typeface="MS PGothic" charset="-128"/>
                <a:ea typeface="MS PGothic" charset="-128"/>
                <a:cs typeface="MS PGothic" charset="-128"/>
              </a:rPr>
              <a:t>メモリデータ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593814" y="6440074"/>
            <a:ext cx="2436427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S PGothic" charset="-128"/>
                <a:ea typeface="MS PGothic" charset="-128"/>
                <a:cs typeface="MS PGothic" charset="-128"/>
              </a:rPr>
              <a:t>残りのメモリデータ</a:t>
            </a:r>
          </a:p>
        </p:txBody>
      </p:sp>
      <p:sp>
        <p:nvSpPr>
          <p:cNvPr id="55" name="U ターン矢印 54"/>
          <p:cNvSpPr/>
          <p:nvPr/>
        </p:nvSpPr>
        <p:spPr>
          <a:xfrm flipV="1">
            <a:off x="2503186" y="6067552"/>
            <a:ext cx="5335771" cy="437324"/>
          </a:xfrm>
          <a:prstGeom prst="uturnArrow">
            <a:avLst>
              <a:gd name="adj1" fmla="val 19298"/>
              <a:gd name="adj2" fmla="val 25000"/>
              <a:gd name="adj3" fmla="val 37101"/>
              <a:gd name="adj4" fmla="val 62899"/>
              <a:gd name="adj5" fmla="val 100000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56" name="右矢印 55"/>
          <p:cNvSpPr/>
          <p:nvPr/>
        </p:nvSpPr>
        <p:spPr>
          <a:xfrm>
            <a:off x="3917544" y="5087716"/>
            <a:ext cx="1676270" cy="614855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57" name="Rounded Rectangle 36"/>
          <p:cNvSpPr/>
          <p:nvPr/>
        </p:nvSpPr>
        <p:spPr>
          <a:xfrm>
            <a:off x="6006991" y="5340910"/>
            <a:ext cx="1086771" cy="682228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58" name="テキスト ボックス 27"/>
          <p:cNvSpPr txBox="1"/>
          <p:nvPr/>
        </p:nvSpPr>
        <p:spPr>
          <a:xfrm>
            <a:off x="5949157" y="5021868"/>
            <a:ext cx="12024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S PGothic" charset="-128"/>
                <a:ea typeface="MS PGothic" charset="-128"/>
                <a:cs typeface="MS PGothic" charset="-128"/>
              </a:rPr>
              <a:t>物理メモリ</a:t>
            </a:r>
          </a:p>
        </p:txBody>
      </p:sp>
      <p:sp>
        <p:nvSpPr>
          <p:cNvPr id="63" name="正方形/長方形 25"/>
          <p:cNvSpPr/>
          <p:nvPr/>
        </p:nvSpPr>
        <p:spPr>
          <a:xfrm>
            <a:off x="3185424" y="5409349"/>
            <a:ext cx="279374" cy="5580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rPr>
              <a:t>5</a:t>
            </a:r>
            <a:endParaRPr kumimoji="1" lang="ja-JP" altLang="en-US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62" name="正方形/長方形 24"/>
          <p:cNvSpPr/>
          <p:nvPr/>
        </p:nvSpPr>
        <p:spPr>
          <a:xfrm>
            <a:off x="2873472" y="5409347"/>
            <a:ext cx="279374" cy="558000"/>
          </a:xfrm>
          <a:prstGeom prst="rect">
            <a:avLst/>
          </a:prstGeom>
          <a:solidFill>
            <a:schemeClr val="accent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rPr>
              <a:t>4</a:t>
            </a:r>
            <a:endParaRPr kumimoji="1" lang="ja-JP" altLang="en-US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61" name="正方形/長方形 23"/>
          <p:cNvSpPr/>
          <p:nvPr/>
        </p:nvSpPr>
        <p:spPr>
          <a:xfrm>
            <a:off x="2566680" y="5407503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rPr>
              <a:t>3</a:t>
            </a:r>
            <a:endParaRPr kumimoji="1" lang="ja-JP" altLang="en-US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60" name="正方形/長方形 22"/>
          <p:cNvSpPr/>
          <p:nvPr/>
        </p:nvSpPr>
        <p:spPr>
          <a:xfrm>
            <a:off x="2248013" y="5407503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rPr>
              <a:t>2</a:t>
            </a:r>
            <a:endParaRPr kumimoji="1" lang="ja-JP" altLang="en-US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59" name="正方形/長方形 21"/>
          <p:cNvSpPr/>
          <p:nvPr/>
        </p:nvSpPr>
        <p:spPr>
          <a:xfrm>
            <a:off x="1929346" y="5407503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rPr>
              <a:t>1</a:t>
            </a:r>
            <a:endParaRPr kumimoji="1" lang="ja-JP" altLang="en-US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2886280" y="5404918"/>
            <a:ext cx="284663" cy="558000"/>
          </a:xfrm>
          <a:prstGeom prst="roundRect">
            <a:avLst/>
          </a:prstGeom>
          <a:solidFill>
            <a:srgbClr val="FF0000"/>
          </a:solidFill>
          <a:ln w="254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latin typeface="MS PGothic" charset="-128"/>
                <a:ea typeface="MS PGothic" charset="-128"/>
                <a:cs typeface="MS PGothic" charset="-128"/>
              </a:rPr>
              <a:t>4</a:t>
            </a:r>
            <a:endParaRPr lang="ja-JP" altLang="en-US" b="1" dirty="0"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64" name="Folded Corner 8"/>
          <p:cNvSpPr/>
          <p:nvPr/>
        </p:nvSpPr>
        <p:spPr>
          <a:xfrm>
            <a:off x="759677" y="5340889"/>
            <a:ext cx="481263" cy="624610"/>
          </a:xfrm>
          <a:prstGeom prst="foldedCorner">
            <a:avLst>
              <a:gd name="adj" fmla="val 22667"/>
            </a:avLst>
          </a:prstGeom>
          <a:solidFill>
            <a:schemeClr val="bg1">
              <a:lumMod val="85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65" name="TextBox 10"/>
          <p:cNvSpPr txBox="1"/>
          <p:nvPr/>
        </p:nvSpPr>
        <p:spPr>
          <a:xfrm>
            <a:off x="546499" y="4729480"/>
            <a:ext cx="9076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00">
                <a:latin typeface="MS PGothic" charset="-128"/>
                <a:ea typeface="MS PGothic" charset="-128"/>
                <a:cs typeface="MS PGothic" charset="-128"/>
              </a:rPr>
              <a:t>アクセス</a:t>
            </a:r>
            <a:endParaRPr lang="en-US" altLang="ja-JP" sz="1600"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r>
              <a:rPr lang="ja-JP" altLang="en-US" sz="1600">
                <a:latin typeface="MS PGothic" charset="-128"/>
                <a:ea typeface="MS PGothic" charset="-128"/>
                <a:cs typeface="MS PGothic" charset="-128"/>
              </a:rPr>
              <a:t>履歴</a:t>
            </a:r>
            <a:endParaRPr kumimoji="1" lang="ja-JP" altLang="en-US" sz="1600"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66" name="正方形/長方形 10"/>
          <p:cNvSpPr/>
          <p:nvPr/>
        </p:nvSpPr>
        <p:spPr>
          <a:xfrm>
            <a:off x="1906236" y="4817715"/>
            <a:ext cx="1529255" cy="45393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rPr>
              <a:t>VM</a:t>
            </a:r>
            <a:r>
              <a:rPr lang="ja-JP" altLang="en-US" sz="1600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rPr>
              <a:t>本体</a:t>
            </a:r>
          </a:p>
        </p:txBody>
      </p:sp>
      <p:sp>
        <p:nvSpPr>
          <p:cNvPr id="67" name="Right Arrow 11"/>
          <p:cNvSpPr/>
          <p:nvPr/>
        </p:nvSpPr>
        <p:spPr>
          <a:xfrm>
            <a:off x="1483355" y="5449191"/>
            <a:ext cx="222167" cy="476244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798649" y="4841548"/>
            <a:ext cx="20170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MS PGothic" charset="-128"/>
                <a:ea typeface="MS PGothic" charset="-128"/>
                <a:cs typeface="MS PGothic" charset="-128"/>
              </a:rPr>
              <a:t>マイグレーション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履歴に基づく格納先の決定</a:t>
            </a:r>
            <a:endParaRPr kumimoji="1" lang="ja-JP" altLang="en-US" dirty="0"/>
          </a:p>
        </p:txBody>
      </p:sp>
      <p:sp>
        <p:nvSpPr>
          <p:cNvPr id="27" name="テキスト ボックス 27"/>
          <p:cNvSpPr txBox="1"/>
          <p:nvPr/>
        </p:nvSpPr>
        <p:spPr>
          <a:xfrm>
            <a:off x="7517607" y="5029816"/>
            <a:ext cx="12024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>
                <a:latin typeface="MS PGothic" charset="-128"/>
                <a:ea typeface="MS PGothic" charset="-128"/>
                <a:cs typeface="MS PGothic" charset="-128"/>
              </a:rPr>
              <a:t>SSD</a:t>
            </a:r>
            <a:endParaRPr lang="ja-JP" altLang="en-US" sz="1600" b="1" dirty="0">
              <a:latin typeface="MS PGothic" charset="-128"/>
              <a:ea typeface="MS PGothic" charset="-128"/>
              <a:cs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9418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C6A75"/>
                                      </p:to>
                                    </p:animClr>
                                    <p:set>
                                      <p:cBhvr>
                                        <p:cTn id="7" dur="1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C6A75"/>
                                      </p:to>
                                    </p:animClr>
                                    <p:set>
                                      <p:cBhvr>
                                        <p:cTn id="11" dur="1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D59D"/>
                                      </p:to>
                                    </p:animClr>
                                    <p:set>
                                      <p:cBhvr>
                                        <p:cTn id="15" dur="1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C6A75"/>
                                      </p:to>
                                    </p:animClr>
                                    <p:set>
                                      <p:cBhvr>
                                        <p:cTn id="19" dur="1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1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D59D"/>
                                      </p:to>
                                    </p:animClr>
                                    <p:set>
                                      <p:cBhvr>
                                        <p:cTn id="23" dur="1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96296E-6 L 0.121 0.04005 C 0.14635 0.04908 0.18437 0.05394 0.22395 0.05394 C 0.26909 0.05394 0.3052 0.04908 0.33055 0.04005 L 0.45173 -2.96296E-6 " pathEditMode="relative" rAng="0" ptsTypes="AAAAA">
                                      <p:cBhvr>
                                        <p:cTn id="28" dur="1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87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07407E-6 L 0.12032 0.04005 C 0.14566 0.04908 0.18351 0.05394 0.22292 0.05394 C 0.26806 0.05394 0.30382 0.04908 0.32917 0.04005 L 0.45 -4.07407E-6 " pathEditMode="relative" rAng="0" ptsTypes="AAAAA">
                                      <p:cBhvr>
                                        <p:cTn id="31" dur="1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96296E-6 L 0.14479 0.04005 C 0.17482 0.04908 0.22066 0.05394 0.26788 0.05394 C 0.32205 0.05394 0.36527 0.04908 0.39548 0.04005 L 0.54114 -2.96296E-6 " pathEditMode="relative" rAng="0" ptsTypes="AAAAA">
                                      <p:cBhvr>
                                        <p:cTn id="34" dur="1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49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0116 L 0.11112 0.04027 C 0.13455 0.04976 0.16962 0.05509 0.20608 0.05509 C 0.24757 0.05509 0.28073 0.04976 0.30417 0.04027 L 0.41615 -0.00116 " pathEditMode="relative" rAng="0" ptsTypes="AAAAA">
                                      <p:cBhvr>
                                        <p:cTn id="37" dur="1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99" y="2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0.00116 L 0.13454 0.03865 C 0.16284 0.04768 0.20503 0.05277 0.24895 0.05277 C 0.29913 0.05277 0.33906 0.04768 0.36736 0.03865 L 0.50243 -0.00116 " pathEditMode="relative" rAng="0" ptsTypes="AAAAA">
                                      <p:cBhvr>
                                        <p:cTn id="40" dur="1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22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0.00116 L 0.11093 0.03889 C 0.13437 0.04792 0.16909 0.05278 0.20538 0.05278 C 0.24687 0.05278 0.27986 0.04792 0.30347 0.03889 L 0.41493 -0.00116 " pathEditMode="relative" rAng="0" ptsTypes="AAAAA">
                                      <p:cBhvr>
                                        <p:cTn id="48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47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2" grpId="0" animBg="1"/>
      <p:bldP spid="61" grpId="0" animBg="1"/>
      <p:bldP spid="60" grpId="0" animBg="1"/>
      <p:bldP spid="59" grpId="0" animBg="1"/>
      <p:bldP spid="72" grpId="1" animBg="1"/>
      <p:bldP spid="72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非同期ページアウト</a:t>
            </a:r>
            <a:endParaRPr lang="en-US" altLang="ja-JP" dirty="0"/>
          </a:p>
          <a:p>
            <a:pPr lvl="1"/>
            <a:r>
              <a:rPr lang="ja-JP" altLang="en-US" dirty="0"/>
              <a:t>ページインとは非同期にページアウトを実行</a:t>
            </a:r>
            <a:endParaRPr lang="en-US" altLang="ja-JP" dirty="0"/>
          </a:p>
          <a:p>
            <a:pPr lvl="1"/>
            <a:r>
              <a:rPr lang="en-US" altLang="ja-JP" dirty="0"/>
              <a:t>SSD</a:t>
            </a:r>
            <a:r>
              <a:rPr lang="ja-JP" altLang="en-US" dirty="0"/>
              <a:t>の高い並列アクセス性能を有効に活用</a:t>
            </a:r>
            <a:endParaRPr lang="en-US" altLang="ja-JP" dirty="0"/>
          </a:p>
          <a:p>
            <a:r>
              <a:rPr lang="ja-JP" altLang="en-US" dirty="0"/>
              <a:t>非同期ページイン・アウト</a:t>
            </a:r>
            <a:endParaRPr lang="en-US" altLang="ja-JP" dirty="0"/>
          </a:p>
          <a:p>
            <a:pPr lvl="1"/>
            <a:r>
              <a:rPr lang="ja-JP" altLang="en-US" dirty="0"/>
              <a:t>必要な１ページをページインしたらそのチャンクの残りのページインとページアウトを非同期に実行</a:t>
            </a:r>
            <a:endParaRPr lang="en-US" altLang="ja-JP" dirty="0"/>
          </a:p>
          <a:p>
            <a:pPr lvl="1"/>
            <a:r>
              <a:rPr lang="ja-JP" altLang="en-US" dirty="0"/>
              <a:t>次のページイン要求により速く応答可能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非同期ページング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6600BF65-C793-B34F-B93C-828159C6DD9D}"/>
              </a:ext>
            </a:extLst>
          </p:cNvPr>
          <p:cNvSpPr/>
          <p:nvPr/>
        </p:nvSpPr>
        <p:spPr>
          <a:xfrm>
            <a:off x="1967236" y="5104424"/>
            <a:ext cx="1169582" cy="48909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x-none" b="1" dirty="0">
              <a:solidFill>
                <a:srgbClr val="FF000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1DFB9F8B-3B5F-EE4F-828E-FA308EEFF51A}"/>
              </a:ext>
            </a:extLst>
          </p:cNvPr>
          <p:cNvSpPr/>
          <p:nvPr/>
        </p:nvSpPr>
        <p:spPr>
          <a:xfrm>
            <a:off x="1812253" y="5104424"/>
            <a:ext cx="276444" cy="48909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x-none" b="1" dirty="0">
              <a:solidFill>
                <a:srgbClr val="FF0000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DA24B27A-00E6-9242-83D3-997F43C087C3}"/>
              </a:ext>
            </a:extLst>
          </p:cNvPr>
          <p:cNvSpPr/>
          <p:nvPr/>
        </p:nvSpPr>
        <p:spPr>
          <a:xfrm>
            <a:off x="1812253" y="5806680"/>
            <a:ext cx="1324565" cy="48909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x-none" b="1" dirty="0">
              <a:solidFill>
                <a:srgbClr val="FF0000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C5361AF1-68E6-CA40-A015-45C8C4709AAC}"/>
              </a:ext>
            </a:extLst>
          </p:cNvPr>
          <p:cNvSpPr/>
          <p:nvPr/>
        </p:nvSpPr>
        <p:spPr>
          <a:xfrm>
            <a:off x="5028303" y="5803504"/>
            <a:ext cx="893138" cy="48909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x-none" b="1" dirty="0">
              <a:solidFill>
                <a:srgbClr val="FF0000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6312C097-28BC-9540-B185-4CB8D5C39F70}"/>
              </a:ext>
            </a:extLst>
          </p:cNvPr>
          <p:cNvSpPr/>
          <p:nvPr/>
        </p:nvSpPr>
        <p:spPr>
          <a:xfrm>
            <a:off x="5007390" y="5146002"/>
            <a:ext cx="276444" cy="48909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x-none" b="1" dirty="0">
              <a:solidFill>
                <a:srgbClr val="FF0000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CE4E2B7C-E9EA-9647-A74B-3B316822C5E9}"/>
              </a:ext>
            </a:extLst>
          </p:cNvPr>
          <p:cNvSpPr/>
          <p:nvPr/>
        </p:nvSpPr>
        <p:spPr>
          <a:xfrm>
            <a:off x="5921441" y="5803504"/>
            <a:ext cx="1169582" cy="48909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x-none" b="1" dirty="0">
              <a:solidFill>
                <a:srgbClr val="FF0000"/>
              </a:solidFill>
            </a:endParaRPr>
          </a:p>
        </p:txBody>
      </p:sp>
      <p:sp>
        <p:nvSpPr>
          <p:cNvPr id="36" name="Down Arrow 35">
            <a:extLst>
              <a:ext uri="{FF2B5EF4-FFF2-40B4-BE49-F238E27FC236}">
                <a16:creationId xmlns="" xmlns:a16="http://schemas.microsoft.com/office/drawing/2014/main" id="{3C471BC6-0525-1843-836B-26B175F43721}"/>
              </a:ext>
            </a:extLst>
          </p:cNvPr>
          <p:cNvSpPr/>
          <p:nvPr/>
        </p:nvSpPr>
        <p:spPr>
          <a:xfrm>
            <a:off x="5287804" y="4958214"/>
            <a:ext cx="180753" cy="198818"/>
          </a:xfrm>
          <a:prstGeom prst="downArrow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x-none" b="1" dirty="0">
              <a:solidFill>
                <a:srgbClr val="FF0000"/>
              </a:solidFill>
            </a:endParaRPr>
          </a:p>
        </p:txBody>
      </p:sp>
      <p:sp>
        <p:nvSpPr>
          <p:cNvPr id="43" name="Down Arrow 42">
            <a:extLst>
              <a:ext uri="{FF2B5EF4-FFF2-40B4-BE49-F238E27FC236}">
                <a16:creationId xmlns="" xmlns:a16="http://schemas.microsoft.com/office/drawing/2014/main" id="{251ED120-F2A6-6440-A429-A3B209C035EF}"/>
              </a:ext>
            </a:extLst>
          </p:cNvPr>
          <p:cNvSpPr/>
          <p:nvPr/>
        </p:nvSpPr>
        <p:spPr>
          <a:xfrm>
            <a:off x="3215896" y="4905606"/>
            <a:ext cx="180753" cy="198818"/>
          </a:xfrm>
          <a:prstGeom prst="downArrow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x-none" b="1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5C32A15-A073-A644-B31F-F0D6D23A10F7}"/>
              </a:ext>
            </a:extLst>
          </p:cNvPr>
          <p:cNvSpPr txBox="1"/>
          <p:nvPr/>
        </p:nvSpPr>
        <p:spPr>
          <a:xfrm>
            <a:off x="281027" y="5195311"/>
            <a:ext cx="122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スレッド</a:t>
            </a:r>
            <a:r>
              <a:rPr lang="en-US" altLang="ja-JP" dirty="0"/>
              <a:t>1</a:t>
            </a:r>
            <a:endParaRPr lang="x-none" dirty="0"/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6C658C68-8906-B845-B6E8-CF85B74D8086}"/>
              </a:ext>
            </a:extLst>
          </p:cNvPr>
          <p:cNvSpPr txBox="1"/>
          <p:nvPr/>
        </p:nvSpPr>
        <p:spPr>
          <a:xfrm>
            <a:off x="281964" y="5920557"/>
            <a:ext cx="122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スレッド</a:t>
            </a:r>
            <a:r>
              <a:rPr lang="en-US" altLang="ja-JP" dirty="0"/>
              <a:t>2</a:t>
            </a:r>
            <a:endParaRPr lang="x-none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4A8E8B38-EBE0-574E-A5E5-CF75455D9CD2}"/>
              </a:ext>
            </a:extLst>
          </p:cNvPr>
          <p:cNvSpPr txBox="1"/>
          <p:nvPr/>
        </p:nvSpPr>
        <p:spPr>
          <a:xfrm>
            <a:off x="3119360" y="5170940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/>
              <a:t>ページ</a:t>
            </a:r>
            <a:endParaRPr lang="en-US" altLang="ja-JP" dirty="0"/>
          </a:p>
          <a:p>
            <a:pPr algn="ctr"/>
            <a:r>
              <a:rPr lang="ja-JP" altLang="en-US" dirty="0"/>
              <a:t>イン</a:t>
            </a:r>
            <a:endParaRPr lang="x-none" dirty="0"/>
          </a:p>
        </p:txBody>
      </p: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AB1368C9-F84F-454F-BF51-EDE099358921}"/>
              </a:ext>
            </a:extLst>
          </p:cNvPr>
          <p:cNvSpPr txBox="1"/>
          <p:nvPr/>
        </p:nvSpPr>
        <p:spPr>
          <a:xfrm>
            <a:off x="2564929" y="6243479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/>
              <a:t>ページ</a:t>
            </a:r>
            <a:endParaRPr lang="en-US" altLang="ja-JP" dirty="0"/>
          </a:p>
          <a:p>
            <a:pPr algn="ctr"/>
            <a:r>
              <a:rPr lang="ja-JP" altLang="en-US" dirty="0"/>
              <a:t>アウト</a:t>
            </a:r>
            <a:endParaRPr lang="x-none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83243" y="4572546"/>
            <a:ext cx="3461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/>
              <a:t>非同期ページイン・アウト</a:t>
            </a:r>
            <a:endParaRPr lang="en-US" altLang="ja-JP" b="1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490885" y="4554432"/>
            <a:ext cx="2793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非同期ページアウト</a:t>
            </a:r>
            <a:endParaRPr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60455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フレーム 7"/>
          <p:cNvSpPr/>
          <p:nvPr/>
        </p:nvSpPr>
        <p:spPr>
          <a:xfrm>
            <a:off x="734156" y="4296504"/>
            <a:ext cx="2823868" cy="1827838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rPr>
              <a:t>移送元ホスト</a:t>
            </a:r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仮想メモリを用いている</a:t>
            </a:r>
            <a:r>
              <a:rPr lang="en-US" altLang="ja-JP" dirty="0"/>
              <a:t>VM</a:t>
            </a:r>
            <a:r>
              <a:rPr lang="ja-JP" altLang="en-US" dirty="0"/>
              <a:t>を十分な空きメモリを持つホストにマイグレーション</a:t>
            </a:r>
            <a:endParaRPr lang="en-US" altLang="ja-JP" dirty="0"/>
          </a:p>
          <a:p>
            <a:pPr lvl="1"/>
            <a:r>
              <a:rPr lang="ja-JP" altLang="en-US" dirty="0"/>
              <a:t>移送元ホストの物理メモリと</a:t>
            </a:r>
            <a:r>
              <a:rPr lang="en-US" altLang="ja-JP" dirty="0"/>
              <a:t>SSD</a:t>
            </a:r>
            <a:r>
              <a:rPr lang="ja-JP" altLang="en-US" dirty="0"/>
              <a:t>から直接、移送先ホストの物理メモリへ転送</a:t>
            </a:r>
            <a:endParaRPr lang="en-US" altLang="ja-JP" dirty="0"/>
          </a:p>
          <a:p>
            <a:pPr lvl="2"/>
            <a:r>
              <a:rPr lang="en-US" altLang="ja-JP" sz="2400" dirty="0"/>
              <a:t>SSD</a:t>
            </a:r>
            <a:r>
              <a:rPr lang="ja-JP" altLang="en-US" sz="2400" dirty="0"/>
              <a:t>上のメモリはページインせずに転送</a:t>
            </a:r>
            <a:endParaRPr lang="en-US" altLang="ja-JP" sz="2400" dirty="0"/>
          </a:p>
          <a:p>
            <a:pPr lvl="1"/>
            <a:r>
              <a:rPr lang="ja-JP" altLang="en-US" dirty="0"/>
              <a:t>ページングによる性能低下を抑制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5" name="円柱 4"/>
          <p:cNvSpPr/>
          <p:nvPr/>
        </p:nvSpPr>
        <p:spPr>
          <a:xfrm>
            <a:off x="2414248" y="5321516"/>
            <a:ext cx="948366" cy="682639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6" name="Rounded Rectangle 4"/>
          <p:cNvSpPr/>
          <p:nvPr/>
        </p:nvSpPr>
        <p:spPr>
          <a:xfrm>
            <a:off x="814032" y="5336043"/>
            <a:ext cx="1044033" cy="682228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9" name="右矢印 8"/>
          <p:cNvSpPr/>
          <p:nvPr/>
        </p:nvSpPr>
        <p:spPr>
          <a:xfrm>
            <a:off x="3840405" y="5165827"/>
            <a:ext cx="1676270" cy="614855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21510" y="4919659"/>
            <a:ext cx="20170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MS PGothic" charset="-128"/>
                <a:ea typeface="MS PGothic" charset="-128"/>
                <a:cs typeface="MS PGothic" charset="-128"/>
              </a:rPr>
              <a:t>マイグレーション</a:t>
            </a:r>
          </a:p>
        </p:txBody>
      </p:sp>
      <p:sp>
        <p:nvSpPr>
          <p:cNvPr id="13" name="U ターン矢印 12"/>
          <p:cNvSpPr/>
          <p:nvPr/>
        </p:nvSpPr>
        <p:spPr>
          <a:xfrm flipV="1">
            <a:off x="2835897" y="6021719"/>
            <a:ext cx="4043606" cy="298045"/>
          </a:xfrm>
          <a:prstGeom prst="uturnArrow">
            <a:avLst>
              <a:gd name="adj1" fmla="val 29987"/>
              <a:gd name="adj2" fmla="val 25000"/>
              <a:gd name="adj3" fmla="val 39595"/>
              <a:gd name="adj4" fmla="val 62899"/>
              <a:gd name="adj5" fmla="val 10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rgbClr val="FF0000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14" name="U ターン矢印 13"/>
          <p:cNvSpPr/>
          <p:nvPr/>
        </p:nvSpPr>
        <p:spPr>
          <a:xfrm flipV="1">
            <a:off x="1267648" y="6034804"/>
            <a:ext cx="6237314" cy="437324"/>
          </a:xfrm>
          <a:prstGeom prst="uturnArrow">
            <a:avLst>
              <a:gd name="adj1" fmla="val 19298"/>
              <a:gd name="adj2" fmla="val 25000"/>
              <a:gd name="adj3" fmla="val 37101"/>
              <a:gd name="adj4" fmla="val 62899"/>
              <a:gd name="adj5" fmla="val 100000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rgbClr val="FF0000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15" name="テキスト ボックス 27"/>
          <p:cNvSpPr txBox="1"/>
          <p:nvPr/>
        </p:nvSpPr>
        <p:spPr>
          <a:xfrm>
            <a:off x="731227" y="5077217"/>
            <a:ext cx="12148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S PGothic" charset="-128"/>
                <a:ea typeface="MS PGothic" charset="-128"/>
                <a:cs typeface="MS PGothic" charset="-128"/>
              </a:rPr>
              <a:t>物理メモリ</a:t>
            </a:r>
          </a:p>
        </p:txBody>
      </p:sp>
      <p:sp>
        <p:nvSpPr>
          <p:cNvPr id="17" name="フレーム 16"/>
          <p:cNvSpPr/>
          <p:nvPr/>
        </p:nvSpPr>
        <p:spPr>
          <a:xfrm>
            <a:off x="6139573" y="4296511"/>
            <a:ext cx="1813035" cy="1736385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rPr>
              <a:t>移送先ホスト</a:t>
            </a:r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ja-JP" altLang="en-US" sz="14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305016" y="4652534"/>
            <a:ext cx="1529254" cy="45393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latin typeface="MS PGothic" charset="-128"/>
                <a:ea typeface="MS PGothic" charset="-128"/>
                <a:cs typeface="MS PGothic" charset="-128"/>
              </a:rPr>
              <a:t>VM</a:t>
            </a:r>
            <a:r>
              <a:rPr lang="ja-JP" altLang="en-US" sz="1600" dirty="0">
                <a:latin typeface="MS PGothic" charset="-128"/>
                <a:ea typeface="MS PGothic" charset="-128"/>
                <a:cs typeface="MS PGothic" charset="-128"/>
              </a:rPr>
              <a:t>本体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2860037" y="5418064"/>
            <a:ext cx="279374" cy="5580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548085" y="5418062"/>
            <a:ext cx="279374" cy="558000"/>
          </a:xfrm>
          <a:prstGeom prst="rect">
            <a:avLst/>
          </a:prstGeom>
          <a:solidFill>
            <a:schemeClr val="accent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503065" y="5416218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201651" y="5416218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900237" y="5416218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25" name="テキスト ボックス 27"/>
          <p:cNvSpPr txBox="1"/>
          <p:nvPr/>
        </p:nvSpPr>
        <p:spPr>
          <a:xfrm>
            <a:off x="2544058" y="5036243"/>
            <a:ext cx="12148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>
                <a:latin typeface="MS PGothic" charset="-128"/>
                <a:ea typeface="MS PGothic" charset="-128"/>
                <a:cs typeface="MS PGothic" charset="-128"/>
              </a:rPr>
              <a:t>SSD</a:t>
            </a:r>
            <a:endParaRPr lang="ja-JP" altLang="en-US" sz="1600" b="1" dirty="0"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メモリ脱仮想化</a:t>
            </a:r>
            <a:r>
              <a:rPr kumimoji="1" lang="ja-JP" altLang="en-US" dirty="0"/>
              <a:t>マイグレーション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6354053" y="5166390"/>
            <a:ext cx="279374" cy="558000"/>
          </a:xfrm>
          <a:prstGeom prst="rect">
            <a:avLst/>
          </a:prstGeom>
          <a:solidFill>
            <a:schemeClr val="accent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6646140" y="5176022"/>
            <a:ext cx="279374" cy="558000"/>
          </a:xfrm>
          <a:prstGeom prst="rect">
            <a:avLst/>
          </a:prstGeom>
          <a:solidFill>
            <a:schemeClr val="accent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6941063" y="5172285"/>
            <a:ext cx="279374" cy="558000"/>
          </a:xfrm>
          <a:prstGeom prst="rect">
            <a:avLst/>
          </a:prstGeom>
          <a:solidFill>
            <a:schemeClr val="accent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7225588" y="5183643"/>
            <a:ext cx="279374" cy="558000"/>
          </a:xfrm>
          <a:prstGeom prst="rect">
            <a:avLst/>
          </a:prstGeom>
          <a:solidFill>
            <a:schemeClr val="accent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7519810" y="5193275"/>
            <a:ext cx="279374" cy="558000"/>
          </a:xfrm>
          <a:prstGeom prst="rect">
            <a:avLst/>
          </a:prstGeom>
          <a:solidFill>
            <a:schemeClr val="accent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104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kumimoji="1" lang="ja-JP" altLang="en-US" dirty="0"/>
              <a:t>実験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VM</a:t>
            </a:r>
            <a:r>
              <a:rPr lang="ja-JP" altLang="en-US" dirty="0"/>
              <a:t>マイグレーションの性能とマイグレーション後の</a:t>
            </a:r>
            <a:r>
              <a:rPr lang="en-US" altLang="ja-JP" dirty="0"/>
              <a:t>VM</a:t>
            </a:r>
            <a:r>
              <a:rPr lang="ja-JP" altLang="en-US" dirty="0"/>
              <a:t>性能を測定</a:t>
            </a:r>
            <a:endParaRPr lang="en-US" altLang="ja-JP" dirty="0"/>
          </a:p>
          <a:p>
            <a:pPr lvl="1"/>
            <a:r>
              <a:rPr lang="en-US" altLang="ja-JP" dirty="0"/>
              <a:t>2〜240GB</a:t>
            </a:r>
            <a:r>
              <a:rPr lang="ja-JP" altLang="en-US" dirty="0"/>
              <a:t>のメモリをもつ</a:t>
            </a:r>
            <a:r>
              <a:rPr lang="en-US" altLang="ja-JP" dirty="0"/>
              <a:t>VM</a:t>
            </a:r>
            <a:r>
              <a:rPr lang="ja-JP" altLang="en-US" dirty="0"/>
              <a:t>をマイグレーション</a:t>
            </a:r>
            <a:endParaRPr lang="en-US" altLang="ja-JP" dirty="0"/>
          </a:p>
          <a:p>
            <a:pPr lvl="1"/>
            <a:r>
              <a:rPr lang="en-US" altLang="ja-JP" dirty="0"/>
              <a:t>VMemDirect</a:t>
            </a:r>
            <a:r>
              <a:rPr lang="ja-JP" altLang="en-US" dirty="0"/>
              <a:t>では</a:t>
            </a:r>
            <a:r>
              <a:rPr lang="en-US" altLang="ja-JP" dirty="0"/>
              <a:t>VM</a:t>
            </a:r>
            <a:r>
              <a:rPr lang="ja-JP" altLang="en-US" dirty="0"/>
              <a:t>のメモリの半分を物理メモリに格納</a:t>
            </a:r>
            <a:endParaRPr lang="en-US" altLang="ja-JP" dirty="0"/>
          </a:p>
          <a:p>
            <a:pPr lvl="1"/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F977288F-F332-9F4C-A5D1-EBEF89371724}" type="slidenum">
              <a:rPr lang="ja-JP" altLang="en-US"/>
              <a:pPr/>
              <a:t>14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3301" y="4418974"/>
            <a:ext cx="3218268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/>
              <a:t>Intel Xeon Silver 4110 </a:t>
            </a:r>
          </a:p>
          <a:p>
            <a:r>
              <a:rPr lang="en-US" altLang="ja-JP" dirty="0">
                <a:latin typeface="MS PGothic" charset="-128"/>
                <a:ea typeface="MS PGothic" charset="-128"/>
                <a:cs typeface="MS PGothic" charset="-128"/>
              </a:rPr>
              <a:t>256GB</a:t>
            </a:r>
            <a:r>
              <a:rPr lang="ja-JP" altLang="en-US">
                <a:latin typeface="MS PGothic" charset="-128"/>
                <a:ea typeface="MS PGothic" charset="-128"/>
                <a:cs typeface="MS PGothic" charset="-128"/>
              </a:rPr>
              <a:t>メモリ</a:t>
            </a:r>
            <a:endParaRPr lang="en-US" altLang="ja-JP" dirty="0">
              <a:latin typeface="MS PGothic" charset="-128"/>
              <a:ea typeface="MS PGothic" charset="-128"/>
              <a:cs typeface="MS PGothic" charset="-128"/>
            </a:endParaRPr>
          </a:p>
          <a:p>
            <a:r>
              <a:rPr kumimoji="1" lang="en-US" altLang="ja-JP" dirty="0">
                <a:latin typeface="MS PGothic" charset="-128"/>
                <a:ea typeface="MS PGothic" charset="-128"/>
                <a:cs typeface="MS PGothic" charset="-128"/>
              </a:rPr>
              <a:t>Linux 4.18 / </a:t>
            </a:r>
            <a:r>
              <a:rPr lang="en-US" altLang="ja-JP" dirty="0">
                <a:latin typeface="MS PGothic" charset="-128"/>
                <a:ea typeface="MS PGothic" charset="-128"/>
                <a:cs typeface="MS PGothic" charset="-128"/>
              </a:rPr>
              <a:t>QEMU-KVM 2.11.2</a:t>
            </a:r>
          </a:p>
        </p:txBody>
      </p:sp>
      <p:sp>
        <p:nvSpPr>
          <p:cNvPr id="7" name="TextBox 4"/>
          <p:cNvSpPr txBox="1"/>
          <p:nvPr/>
        </p:nvSpPr>
        <p:spPr>
          <a:xfrm>
            <a:off x="6182299" y="3451358"/>
            <a:ext cx="1447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latin typeface="MS PGothic" charset="-128"/>
                <a:ea typeface="MS PGothic" charset="-128"/>
                <a:cs typeface="MS PGothic" charset="-128"/>
              </a:rPr>
              <a:t>移送先ホスト</a:t>
            </a:r>
            <a:endParaRPr kumimoji="1" lang="ja-JP" altLang="en-US" dirty="0"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8" name="TextBox 5"/>
          <p:cNvSpPr txBox="1"/>
          <p:nvPr/>
        </p:nvSpPr>
        <p:spPr>
          <a:xfrm>
            <a:off x="5297081" y="3844664"/>
            <a:ext cx="3218269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s-IS" altLang="ja-JP" dirty="0"/>
              <a:t>AMD EPYC 7262 </a:t>
            </a:r>
            <a:endParaRPr lang="en-US" altLang="ja-JP" dirty="0"/>
          </a:p>
          <a:p>
            <a:r>
              <a:rPr lang="en-US" altLang="ja-JP" dirty="0">
                <a:latin typeface="MS PGothic" charset="-128"/>
                <a:ea typeface="MS PGothic" charset="-128"/>
                <a:cs typeface="MS PGothic" charset="-128"/>
              </a:rPr>
              <a:t>256GB</a:t>
            </a:r>
            <a:r>
              <a:rPr lang="ja-JP" altLang="en-US">
                <a:latin typeface="MS PGothic" charset="-128"/>
                <a:ea typeface="MS PGothic" charset="-128"/>
                <a:cs typeface="MS PGothic" charset="-128"/>
              </a:rPr>
              <a:t>メモリ</a:t>
            </a:r>
            <a:endParaRPr lang="en-US" altLang="ja-JP" dirty="0">
              <a:latin typeface="MS PGothic" charset="-128"/>
              <a:ea typeface="MS PGothic" charset="-128"/>
              <a:cs typeface="MS PGothic" charset="-128"/>
            </a:endParaRPr>
          </a:p>
          <a:p>
            <a:r>
              <a:rPr lang="en-US" altLang="ja-JP" dirty="0">
                <a:latin typeface="MS PGothic" charset="-128"/>
                <a:ea typeface="MS PGothic" charset="-128"/>
                <a:cs typeface="MS PGothic" charset="-128"/>
              </a:rPr>
              <a:t>Samsung NVMe SSD 970 PRO</a:t>
            </a:r>
          </a:p>
          <a:p>
            <a:r>
              <a:rPr kumimoji="1" lang="en-US" altLang="ja-JP" dirty="0">
                <a:latin typeface="MS PGothic" charset="-128"/>
                <a:ea typeface="MS PGothic" charset="-128"/>
                <a:cs typeface="MS PGothic" charset="-128"/>
              </a:rPr>
              <a:t>Linux 4.18 / </a:t>
            </a:r>
            <a:r>
              <a:rPr lang="en-US" altLang="ja-JP" dirty="0">
                <a:latin typeface="MS PGothic" charset="-128"/>
                <a:ea typeface="MS PGothic" charset="-128"/>
                <a:cs typeface="MS PGothic" charset="-128"/>
              </a:rPr>
              <a:t>QEMU-KVM 2.11.2</a:t>
            </a:r>
          </a:p>
        </p:txBody>
      </p:sp>
      <p:sp>
        <p:nvSpPr>
          <p:cNvPr id="10" name="TextBox 5"/>
          <p:cNvSpPr txBox="1"/>
          <p:nvPr/>
        </p:nvSpPr>
        <p:spPr>
          <a:xfrm>
            <a:off x="5297081" y="5253633"/>
            <a:ext cx="2457930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/>
              <a:t>Intel Xeon Silver 4110 </a:t>
            </a:r>
          </a:p>
          <a:p>
            <a:r>
              <a:rPr lang="en-US" altLang="ja-JP" dirty="0">
                <a:latin typeface="MS PGothic" charset="-128"/>
                <a:ea typeface="MS PGothic" charset="-128"/>
                <a:cs typeface="MS PGothic" charset="-128"/>
              </a:rPr>
              <a:t>128GB</a:t>
            </a:r>
            <a:r>
              <a:rPr lang="ja-JP" altLang="en-US">
                <a:latin typeface="MS PGothic" charset="-128"/>
                <a:ea typeface="MS PGothic" charset="-128"/>
                <a:cs typeface="MS PGothic" charset="-128"/>
              </a:rPr>
              <a:t>メモリ</a:t>
            </a:r>
            <a:endParaRPr lang="en-US" altLang="ja-JP" dirty="0">
              <a:latin typeface="MS PGothic" charset="-128"/>
              <a:ea typeface="MS PGothic" charset="-128"/>
              <a:cs typeface="MS PGothic" charset="-128"/>
            </a:endParaRPr>
          </a:p>
          <a:p>
            <a:r>
              <a:rPr kumimoji="1" lang="en-US" altLang="ja-JP" dirty="0">
                <a:latin typeface="MS PGothic" charset="-128"/>
                <a:ea typeface="MS PGothic" charset="-128"/>
                <a:cs typeface="MS PGothic" charset="-128"/>
              </a:rPr>
              <a:t>Linux 4.18</a:t>
            </a:r>
          </a:p>
        </p:txBody>
      </p:sp>
      <p:sp>
        <p:nvSpPr>
          <p:cNvPr id="11" name="TextBox 4"/>
          <p:cNvSpPr txBox="1"/>
          <p:nvPr/>
        </p:nvSpPr>
        <p:spPr>
          <a:xfrm>
            <a:off x="7755011" y="5392132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S PGothic" charset="-128"/>
                <a:ea typeface="MS PGothic" charset="-128"/>
                <a:cs typeface="MS PGothic" charset="-128"/>
              </a:rPr>
              <a:t>移送先</a:t>
            </a:r>
            <a:endParaRPr kumimoji="1" lang="en-US" altLang="ja-JP" dirty="0">
              <a:latin typeface="MS PGothic" charset="-128"/>
              <a:ea typeface="MS PGothic" charset="-128"/>
              <a:cs typeface="MS PGothic" charset="-128"/>
            </a:endParaRPr>
          </a:p>
          <a:p>
            <a:r>
              <a:rPr kumimoji="1" lang="ja-JP" altLang="en-US" dirty="0">
                <a:latin typeface="MS PGothic" charset="-128"/>
                <a:ea typeface="MS PGothic" charset="-128"/>
                <a:cs typeface="MS PGothic" charset="-128"/>
              </a:rPr>
              <a:t>ホスト</a:t>
            </a:r>
            <a:r>
              <a:rPr kumimoji="1" lang="en-US" altLang="ja-JP" dirty="0">
                <a:latin typeface="MS PGothic" charset="-128"/>
                <a:ea typeface="MS PGothic" charset="-128"/>
                <a:cs typeface="MS PGothic" charset="-128"/>
              </a:rPr>
              <a:t>2</a:t>
            </a:r>
            <a:endParaRPr kumimoji="1" lang="ja-JP" altLang="en-US" dirty="0"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12" name="TextBox 4"/>
          <p:cNvSpPr txBox="1"/>
          <p:nvPr/>
        </p:nvSpPr>
        <p:spPr>
          <a:xfrm>
            <a:off x="1368519" y="4022691"/>
            <a:ext cx="1447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latin typeface="MS PGothic" charset="-128"/>
                <a:ea typeface="MS PGothic" charset="-128"/>
                <a:cs typeface="MS PGothic" charset="-128"/>
              </a:rPr>
              <a:t>移送元ホスト</a:t>
            </a:r>
            <a:endParaRPr kumimoji="1" lang="ja-JP" altLang="en-US" dirty="0"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84749A13-8F9C-C643-827D-57D7FE7114C7}"/>
              </a:ext>
            </a:extLst>
          </p:cNvPr>
          <p:cNvSpPr txBox="1"/>
          <p:nvPr/>
        </p:nvSpPr>
        <p:spPr>
          <a:xfrm>
            <a:off x="3449383" y="5497051"/>
            <a:ext cx="13692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MS PGothic" charset="-128"/>
                <a:ea typeface="MS PGothic" charset="-128"/>
                <a:cs typeface="MS PGothic" charset="-128"/>
              </a:rPr>
              <a:t>10</a:t>
            </a:r>
            <a:r>
              <a:rPr lang="ja-JP" altLang="en-US">
                <a:latin typeface="MS PGothic" charset="-128"/>
                <a:ea typeface="MS PGothic" charset="-128"/>
                <a:cs typeface="MS PGothic" charset="-128"/>
              </a:rPr>
              <a:t>ギガビット</a:t>
            </a:r>
            <a:endParaRPr lang="en-US" altLang="ja-JP" dirty="0">
              <a:latin typeface="MS PGothic" charset="-128"/>
              <a:ea typeface="MS PGothic" charset="-128"/>
              <a:cs typeface="MS PGothic" charset="-128"/>
            </a:endParaRPr>
          </a:p>
          <a:p>
            <a:r>
              <a:rPr lang="ja-JP" altLang="en-US">
                <a:latin typeface="MS PGothic" charset="-128"/>
                <a:ea typeface="MS PGothic" charset="-128"/>
                <a:cs typeface="MS PGothic" charset="-128"/>
              </a:rPr>
              <a:t>イーサネット</a:t>
            </a:r>
            <a:endParaRPr lang="x-none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0717D436-7308-7842-B525-434528AD5BB8}"/>
              </a:ext>
            </a:extLst>
          </p:cNvPr>
          <p:cNvCxnSpPr>
            <a:stCxn id="6" idx="3"/>
            <a:endCxn id="8" idx="1"/>
          </p:cNvCxnSpPr>
          <p:nvPr/>
        </p:nvCxnSpPr>
        <p:spPr>
          <a:xfrm flipV="1">
            <a:off x="3701569" y="4444829"/>
            <a:ext cx="1595512" cy="4358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F07E7C62-3D08-6E49-9F8F-3162A40A67FA}"/>
              </a:ext>
            </a:extLst>
          </p:cNvPr>
          <p:cNvCxnSpPr>
            <a:cxnSpLocks/>
            <a:stCxn id="6" idx="3"/>
            <a:endCxn id="10" idx="1"/>
          </p:cNvCxnSpPr>
          <p:nvPr/>
        </p:nvCxnSpPr>
        <p:spPr>
          <a:xfrm>
            <a:off x="3701569" y="4880639"/>
            <a:ext cx="1595512" cy="8346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477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114690B2-7D83-2140-A345-AB37B190B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1545A423-BF8D-8747-9369-F319DE6DB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比較対象</a:t>
            </a:r>
            <a:endParaRPr lang="x-none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501751C8-4916-F548-B179-A7E33E7A96D5}"/>
              </a:ext>
            </a:extLst>
          </p:cNvPr>
          <p:cNvSpPr txBox="1"/>
          <p:nvPr/>
        </p:nvSpPr>
        <p:spPr>
          <a:xfrm>
            <a:off x="466805" y="4078951"/>
            <a:ext cx="31649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2000" dirty="0"/>
              <a:t>(3) </a:t>
            </a:r>
            <a:r>
              <a:rPr lang="ja-JP" altLang="en-US" sz="2000">
                <a:latin typeface="MS PGothic" panose="020B0600070205080204" pitchFamily="34" charset="-128"/>
                <a:ea typeface="MS PGothic" panose="020B0600070205080204" pitchFamily="34" charset="-128"/>
              </a:rPr>
              <a:t>提案手法（</a:t>
            </a:r>
            <a:r>
              <a:rPr lang="x-none" sz="2000" b="1" dirty="0"/>
              <a:t>VMemDirect</a:t>
            </a:r>
            <a:r>
              <a:rPr lang="ja-JP" altLang="en-US" sz="2000">
                <a:latin typeface="MS PGothic" panose="020B0600070205080204" pitchFamily="34" charset="-128"/>
                <a:ea typeface="MS PGothic" panose="020B0600070205080204" pitchFamily="34" charset="-128"/>
              </a:rPr>
              <a:t>）</a:t>
            </a:r>
            <a:endParaRPr lang="x-none" sz="20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478F5C0E-5676-7A4D-947A-95014BBB99DD}"/>
              </a:ext>
            </a:extLst>
          </p:cNvPr>
          <p:cNvSpPr txBox="1"/>
          <p:nvPr/>
        </p:nvSpPr>
        <p:spPr>
          <a:xfrm>
            <a:off x="4749092" y="1571072"/>
            <a:ext cx="3209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latin typeface="MS PGothic" panose="020B0600070205080204" pitchFamily="34" charset="-128"/>
                <a:ea typeface="MS PGothic" panose="020B0600070205080204" pitchFamily="34" charset="-128"/>
              </a:rPr>
              <a:t>(2) </a:t>
            </a:r>
            <a:r>
              <a:rPr lang="ja-JP" altLang="en-US" sz="2000">
                <a:latin typeface="MS PGothic" panose="020B0600070205080204" pitchFamily="34" charset="-128"/>
                <a:ea typeface="MS PGothic" panose="020B0600070205080204" pitchFamily="34" charset="-128"/>
              </a:rPr>
              <a:t>従来の仮想メモリ（</a:t>
            </a:r>
            <a:r>
              <a:rPr lang="ja-JP" altLang="en-US" sz="2000" b="1">
                <a:latin typeface="MS PGothic" panose="020B0600070205080204" pitchFamily="34" charset="-128"/>
                <a:ea typeface="MS PGothic" panose="020B0600070205080204" pitchFamily="34" charset="-128"/>
              </a:rPr>
              <a:t>従来</a:t>
            </a:r>
            <a:r>
              <a:rPr lang="ja-JP" altLang="en-US" sz="2000">
                <a:latin typeface="MS PGothic" panose="020B0600070205080204" pitchFamily="34" charset="-128"/>
                <a:ea typeface="MS PGothic" panose="020B0600070205080204" pitchFamily="34" charset="-128"/>
              </a:rPr>
              <a:t>）</a:t>
            </a:r>
            <a:endParaRPr lang="x-none" sz="20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3DA3B07-5FE2-8C43-848C-4E20B2AED033}"/>
              </a:ext>
            </a:extLst>
          </p:cNvPr>
          <p:cNvSpPr txBox="1"/>
          <p:nvPr/>
        </p:nvSpPr>
        <p:spPr>
          <a:xfrm>
            <a:off x="459134" y="1572939"/>
            <a:ext cx="26805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latin typeface="MS PGothic" panose="020B0600070205080204" pitchFamily="34" charset="-128"/>
                <a:ea typeface="MS PGothic" panose="020B0600070205080204" pitchFamily="34" charset="-128"/>
              </a:rPr>
              <a:t>(1) </a:t>
            </a:r>
            <a:r>
              <a:rPr lang="ja-JP" altLang="en-US" sz="2000">
                <a:latin typeface="MS PGothic" panose="020B0600070205080204" pitchFamily="34" charset="-128"/>
                <a:ea typeface="MS PGothic" panose="020B0600070205080204" pitchFamily="34" charset="-128"/>
              </a:rPr>
              <a:t>十分なメモリ（</a:t>
            </a:r>
            <a:r>
              <a:rPr lang="en-US" altLang="ja-JP" sz="2000" b="1" dirty="0"/>
              <a:t>Ideal</a:t>
            </a:r>
            <a:r>
              <a:rPr lang="ja-JP" altLang="en-US" sz="2000">
                <a:latin typeface="MS PGothic" panose="020B0600070205080204" pitchFamily="34" charset="-128"/>
                <a:ea typeface="MS PGothic" panose="020B0600070205080204" pitchFamily="34" charset="-128"/>
              </a:rPr>
              <a:t>）</a:t>
            </a:r>
            <a:endParaRPr lang="x-none" sz="20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493E3717-66C2-0B41-A985-89F98AE2A81C}"/>
              </a:ext>
            </a:extLst>
          </p:cNvPr>
          <p:cNvSpPr txBox="1"/>
          <p:nvPr/>
        </p:nvSpPr>
        <p:spPr>
          <a:xfrm>
            <a:off x="4686838" y="3891400"/>
            <a:ext cx="35654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latin typeface="MS PGothic" panose="020B0600070205080204" pitchFamily="34" charset="-128"/>
                <a:ea typeface="MS PGothic" panose="020B0600070205080204" pitchFamily="34" charset="-128"/>
              </a:rPr>
              <a:t>(4) </a:t>
            </a:r>
            <a:r>
              <a:rPr lang="ja-JP" altLang="en-US" sz="2000">
                <a:latin typeface="MS PGothic" panose="020B0600070205080204" pitchFamily="34" charset="-128"/>
                <a:ea typeface="MS PGothic" panose="020B0600070205080204" pitchFamily="34" charset="-128"/>
              </a:rPr>
              <a:t>分割マイグレーション（</a:t>
            </a:r>
            <a:r>
              <a:rPr lang="en-US" altLang="ja-JP" sz="20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Split</a:t>
            </a:r>
            <a:r>
              <a:rPr lang="ja-JP" altLang="en-US" sz="2000">
                <a:latin typeface="MS PGothic" panose="020B0600070205080204" pitchFamily="34" charset="-128"/>
                <a:ea typeface="MS PGothic" panose="020B0600070205080204" pitchFamily="34" charset="-128"/>
              </a:rPr>
              <a:t>）</a:t>
            </a:r>
            <a:endParaRPr lang="en-US" altLang="ja-JP" sz="20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lang="en-US" sz="2000" dirty="0">
                <a:latin typeface="MS PGothic" panose="020B0600070205080204" pitchFamily="34" charset="-128"/>
                <a:ea typeface="MS PGothic" panose="020B0600070205080204" pitchFamily="34" charset="-128"/>
              </a:rPr>
              <a:t>     [</a:t>
            </a:r>
            <a:r>
              <a:rPr lang="en-US" sz="2000" dirty="0" err="1">
                <a:latin typeface="MS PGothic" panose="020B0600070205080204" pitchFamily="34" charset="-128"/>
                <a:ea typeface="MS PGothic" panose="020B0600070205080204" pitchFamily="34" charset="-128"/>
              </a:rPr>
              <a:t>Suetake</a:t>
            </a:r>
            <a:r>
              <a:rPr lang="en-US" sz="2000" dirty="0">
                <a:latin typeface="MS PGothic" panose="020B0600070205080204" pitchFamily="34" charset="-128"/>
                <a:ea typeface="MS PGothic" panose="020B0600070205080204" pitchFamily="34" charset="-128"/>
              </a:rPr>
              <a:t>+, CLOUD'18]</a:t>
            </a:r>
            <a:endParaRPr lang="x-none" sz="20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3" name="フレーム 48">
            <a:extLst>
              <a:ext uri="{FF2B5EF4-FFF2-40B4-BE49-F238E27FC236}">
                <a16:creationId xmlns="" xmlns:a16="http://schemas.microsoft.com/office/drawing/2014/main" id="{5A7CAED3-061E-1941-A68D-0CB3BCECB374}"/>
              </a:ext>
            </a:extLst>
          </p:cNvPr>
          <p:cNvSpPr/>
          <p:nvPr/>
        </p:nvSpPr>
        <p:spPr>
          <a:xfrm>
            <a:off x="474644" y="4654253"/>
            <a:ext cx="1086280" cy="1290217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rPr>
              <a:t>移送元</a:t>
            </a:r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ja-JP" altLang="en-US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15" name="円柱 50">
            <a:extLst>
              <a:ext uri="{FF2B5EF4-FFF2-40B4-BE49-F238E27FC236}">
                <a16:creationId xmlns="" xmlns:a16="http://schemas.microsoft.com/office/drawing/2014/main" id="{2A19E9EF-8619-8142-9E28-29AF7DE48C1E}"/>
              </a:ext>
            </a:extLst>
          </p:cNvPr>
          <p:cNvSpPr/>
          <p:nvPr/>
        </p:nvSpPr>
        <p:spPr>
          <a:xfrm>
            <a:off x="3072581" y="5142340"/>
            <a:ext cx="566449" cy="625417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16" name="Rounded Rectangle 36">
            <a:extLst>
              <a:ext uri="{FF2B5EF4-FFF2-40B4-BE49-F238E27FC236}">
                <a16:creationId xmlns="" xmlns:a16="http://schemas.microsoft.com/office/drawing/2014/main" id="{A5BC2D39-8713-844E-9AC3-7D328945FEC2}"/>
              </a:ext>
            </a:extLst>
          </p:cNvPr>
          <p:cNvSpPr/>
          <p:nvPr/>
        </p:nvSpPr>
        <p:spPr>
          <a:xfrm>
            <a:off x="2310353" y="5142340"/>
            <a:ext cx="566448" cy="625417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17" name="フレーム 48">
            <a:extLst>
              <a:ext uri="{FF2B5EF4-FFF2-40B4-BE49-F238E27FC236}">
                <a16:creationId xmlns="" xmlns:a16="http://schemas.microsoft.com/office/drawing/2014/main" id="{5FD65D56-52DE-594E-9E1A-5FAD9CAC69A7}"/>
              </a:ext>
            </a:extLst>
          </p:cNvPr>
          <p:cNvSpPr/>
          <p:nvPr/>
        </p:nvSpPr>
        <p:spPr>
          <a:xfrm>
            <a:off x="2106944" y="4654253"/>
            <a:ext cx="1723502" cy="1290217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rPr>
              <a:t>移送先</a:t>
            </a:r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ja-JP" altLang="en-US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18" name="フレーム 48">
            <a:extLst>
              <a:ext uri="{FF2B5EF4-FFF2-40B4-BE49-F238E27FC236}">
                <a16:creationId xmlns="" xmlns:a16="http://schemas.microsoft.com/office/drawing/2014/main" id="{439B7B40-0E7D-B544-AC8B-6A95D42AE435}"/>
              </a:ext>
            </a:extLst>
          </p:cNvPr>
          <p:cNvSpPr/>
          <p:nvPr/>
        </p:nvSpPr>
        <p:spPr>
          <a:xfrm>
            <a:off x="4750032" y="2135879"/>
            <a:ext cx="1086280" cy="1290217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rPr>
              <a:t>移送元</a:t>
            </a:r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ja-JP" altLang="en-US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21" name="円柱 50">
            <a:extLst>
              <a:ext uri="{FF2B5EF4-FFF2-40B4-BE49-F238E27FC236}">
                <a16:creationId xmlns="" xmlns:a16="http://schemas.microsoft.com/office/drawing/2014/main" id="{63CF3101-9E9C-3C44-9609-338452602F48}"/>
              </a:ext>
            </a:extLst>
          </p:cNvPr>
          <p:cNvSpPr/>
          <p:nvPr/>
        </p:nvSpPr>
        <p:spPr>
          <a:xfrm>
            <a:off x="7480155" y="2623965"/>
            <a:ext cx="566449" cy="625417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22" name="Rounded Rectangle 36">
            <a:extLst>
              <a:ext uri="{FF2B5EF4-FFF2-40B4-BE49-F238E27FC236}">
                <a16:creationId xmlns="" xmlns:a16="http://schemas.microsoft.com/office/drawing/2014/main" id="{0C212F4B-2134-A348-97C5-F71AAB015D77}"/>
              </a:ext>
            </a:extLst>
          </p:cNvPr>
          <p:cNvSpPr/>
          <p:nvPr/>
        </p:nvSpPr>
        <p:spPr>
          <a:xfrm>
            <a:off x="6717927" y="2623965"/>
            <a:ext cx="566448" cy="625417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23" name="フレーム 48">
            <a:extLst>
              <a:ext uri="{FF2B5EF4-FFF2-40B4-BE49-F238E27FC236}">
                <a16:creationId xmlns="" xmlns:a16="http://schemas.microsoft.com/office/drawing/2014/main" id="{10B42F7B-3498-C344-B258-54F19069DB13}"/>
              </a:ext>
            </a:extLst>
          </p:cNvPr>
          <p:cNvSpPr/>
          <p:nvPr/>
        </p:nvSpPr>
        <p:spPr>
          <a:xfrm>
            <a:off x="6457782" y="2110270"/>
            <a:ext cx="1850572" cy="1290217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rPr>
              <a:t>移送先</a:t>
            </a:r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ja-JP" altLang="en-US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25" name="U ターン矢印 15">
            <a:extLst>
              <a:ext uri="{FF2B5EF4-FFF2-40B4-BE49-F238E27FC236}">
                <a16:creationId xmlns="" xmlns:a16="http://schemas.microsoft.com/office/drawing/2014/main" id="{86EC15D1-3BFF-2742-B4A1-4AF301EB2599}"/>
              </a:ext>
            </a:extLst>
          </p:cNvPr>
          <p:cNvSpPr/>
          <p:nvPr/>
        </p:nvSpPr>
        <p:spPr>
          <a:xfrm flipV="1">
            <a:off x="7059483" y="3094220"/>
            <a:ext cx="645565" cy="298718"/>
          </a:xfrm>
          <a:prstGeom prst="uturnArrow">
            <a:avLst>
              <a:gd name="adj1" fmla="val 25000"/>
              <a:gd name="adj2" fmla="val 25000"/>
              <a:gd name="adj3" fmla="val 37101"/>
              <a:gd name="adj4" fmla="val 62899"/>
              <a:gd name="adj5" fmla="val 100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>
              <a:solidFill>
                <a:srgbClr val="FFFF00"/>
              </a:solidFill>
            </a:endParaRPr>
          </a:p>
        </p:txBody>
      </p:sp>
      <p:sp>
        <p:nvSpPr>
          <p:cNvPr id="27" name="U ターン矢印 15">
            <a:extLst>
              <a:ext uri="{FF2B5EF4-FFF2-40B4-BE49-F238E27FC236}">
                <a16:creationId xmlns="" xmlns:a16="http://schemas.microsoft.com/office/drawing/2014/main" id="{A5E70C32-5AC0-7C4F-B341-C3E5432DEF31}"/>
              </a:ext>
            </a:extLst>
          </p:cNvPr>
          <p:cNvSpPr/>
          <p:nvPr/>
        </p:nvSpPr>
        <p:spPr>
          <a:xfrm rot="10800000" flipV="1">
            <a:off x="7059483" y="2498266"/>
            <a:ext cx="645565" cy="298718"/>
          </a:xfrm>
          <a:prstGeom prst="uturnArrow">
            <a:avLst>
              <a:gd name="adj1" fmla="val 25000"/>
              <a:gd name="adj2" fmla="val 25000"/>
              <a:gd name="adj3" fmla="val 37101"/>
              <a:gd name="adj4" fmla="val 62899"/>
              <a:gd name="adj5" fmla="val 100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>
              <a:solidFill>
                <a:srgbClr val="FFFF00"/>
              </a:solidFill>
            </a:endParaRPr>
          </a:p>
        </p:txBody>
      </p:sp>
      <p:sp>
        <p:nvSpPr>
          <p:cNvPr id="28" name="右矢印 13">
            <a:extLst>
              <a:ext uri="{FF2B5EF4-FFF2-40B4-BE49-F238E27FC236}">
                <a16:creationId xmlns="" xmlns:a16="http://schemas.microsoft.com/office/drawing/2014/main" id="{EDD19645-DB5D-CD49-B17D-0F24967BF33D}"/>
              </a:ext>
            </a:extLst>
          </p:cNvPr>
          <p:cNvSpPr/>
          <p:nvPr/>
        </p:nvSpPr>
        <p:spPr>
          <a:xfrm>
            <a:off x="5631647" y="2796984"/>
            <a:ext cx="1086280" cy="298718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29" name="U ターン矢印 32">
            <a:extLst>
              <a:ext uri="{FF2B5EF4-FFF2-40B4-BE49-F238E27FC236}">
                <a16:creationId xmlns="" xmlns:a16="http://schemas.microsoft.com/office/drawing/2014/main" id="{AB777B34-893A-624B-869C-43DCBF849E37}"/>
              </a:ext>
            </a:extLst>
          </p:cNvPr>
          <p:cNvSpPr/>
          <p:nvPr/>
        </p:nvSpPr>
        <p:spPr>
          <a:xfrm flipV="1">
            <a:off x="973125" y="5652116"/>
            <a:ext cx="1723502" cy="333381"/>
          </a:xfrm>
          <a:prstGeom prst="uturnArrow">
            <a:avLst>
              <a:gd name="adj1" fmla="val 29987"/>
              <a:gd name="adj2" fmla="val 25000"/>
              <a:gd name="adj3" fmla="val 39595"/>
              <a:gd name="adj4" fmla="val 62899"/>
              <a:gd name="adj5" fmla="val 10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rgbClr val="FF0000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30" name="U ターン矢印 33">
            <a:extLst>
              <a:ext uri="{FF2B5EF4-FFF2-40B4-BE49-F238E27FC236}">
                <a16:creationId xmlns="" xmlns:a16="http://schemas.microsoft.com/office/drawing/2014/main" id="{2FD9E60C-73C5-7A4A-8A56-413847C54B52}"/>
              </a:ext>
            </a:extLst>
          </p:cNvPr>
          <p:cNvSpPr/>
          <p:nvPr/>
        </p:nvSpPr>
        <p:spPr>
          <a:xfrm flipV="1">
            <a:off x="900478" y="5665202"/>
            <a:ext cx="2561544" cy="437324"/>
          </a:xfrm>
          <a:prstGeom prst="uturnArrow">
            <a:avLst>
              <a:gd name="adj1" fmla="val 19298"/>
              <a:gd name="adj2" fmla="val 25000"/>
              <a:gd name="adj3" fmla="val 37101"/>
              <a:gd name="adj4" fmla="val 62899"/>
              <a:gd name="adj5" fmla="val 100000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rgbClr val="FF0000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31" name="フレーム 48">
            <a:extLst>
              <a:ext uri="{FF2B5EF4-FFF2-40B4-BE49-F238E27FC236}">
                <a16:creationId xmlns="" xmlns:a16="http://schemas.microsoft.com/office/drawing/2014/main" id="{38F22D9D-C6B6-1540-8986-13887BDEE564}"/>
              </a:ext>
            </a:extLst>
          </p:cNvPr>
          <p:cNvSpPr/>
          <p:nvPr/>
        </p:nvSpPr>
        <p:spPr>
          <a:xfrm>
            <a:off x="502677" y="2130851"/>
            <a:ext cx="1086280" cy="1290217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rPr>
              <a:t>移送元</a:t>
            </a:r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ja-JP" altLang="en-US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32" name="フレーム 48">
            <a:extLst>
              <a:ext uri="{FF2B5EF4-FFF2-40B4-BE49-F238E27FC236}">
                <a16:creationId xmlns="" xmlns:a16="http://schemas.microsoft.com/office/drawing/2014/main" id="{782A5F01-8E10-C342-B1B7-DD6174B4D150}"/>
              </a:ext>
            </a:extLst>
          </p:cNvPr>
          <p:cNvSpPr/>
          <p:nvPr/>
        </p:nvSpPr>
        <p:spPr>
          <a:xfrm>
            <a:off x="2166096" y="2143936"/>
            <a:ext cx="1544975" cy="1290217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rPr>
              <a:t>移送先</a:t>
            </a:r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ja-JP" altLang="en-US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33" name="右矢印 13">
            <a:extLst>
              <a:ext uri="{FF2B5EF4-FFF2-40B4-BE49-F238E27FC236}">
                <a16:creationId xmlns="" xmlns:a16="http://schemas.microsoft.com/office/drawing/2014/main" id="{FEF478CA-107F-B842-85CD-759A5205670F}"/>
              </a:ext>
            </a:extLst>
          </p:cNvPr>
          <p:cNvSpPr/>
          <p:nvPr/>
        </p:nvSpPr>
        <p:spPr>
          <a:xfrm>
            <a:off x="1384419" y="2849509"/>
            <a:ext cx="1002150" cy="298718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34" name="Rounded Rectangle 36">
            <a:extLst>
              <a:ext uri="{FF2B5EF4-FFF2-40B4-BE49-F238E27FC236}">
                <a16:creationId xmlns="" xmlns:a16="http://schemas.microsoft.com/office/drawing/2014/main" id="{38E9B380-3F04-3A44-A7D0-F1DC441A4106}"/>
              </a:ext>
            </a:extLst>
          </p:cNvPr>
          <p:cNvSpPr/>
          <p:nvPr/>
        </p:nvSpPr>
        <p:spPr>
          <a:xfrm>
            <a:off x="2404240" y="2671309"/>
            <a:ext cx="1085815" cy="625417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35" name="フレーム 48">
            <a:extLst>
              <a:ext uri="{FF2B5EF4-FFF2-40B4-BE49-F238E27FC236}">
                <a16:creationId xmlns="" xmlns:a16="http://schemas.microsoft.com/office/drawing/2014/main" id="{C6A4AF16-7A59-BC44-9F50-CEB86432EEF1}"/>
              </a:ext>
            </a:extLst>
          </p:cNvPr>
          <p:cNvSpPr/>
          <p:nvPr/>
        </p:nvSpPr>
        <p:spPr>
          <a:xfrm>
            <a:off x="4749092" y="4654253"/>
            <a:ext cx="1086280" cy="1290217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rPr>
              <a:t>移送元</a:t>
            </a:r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ja-JP" altLang="en-US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36" name="フレーム 48">
            <a:extLst>
              <a:ext uri="{FF2B5EF4-FFF2-40B4-BE49-F238E27FC236}">
                <a16:creationId xmlns="" xmlns:a16="http://schemas.microsoft.com/office/drawing/2014/main" id="{1D1F4044-8F92-2449-8FE5-5728F3C497E2}"/>
              </a:ext>
            </a:extLst>
          </p:cNvPr>
          <p:cNvSpPr/>
          <p:nvPr/>
        </p:nvSpPr>
        <p:spPr>
          <a:xfrm>
            <a:off x="6399774" y="4654255"/>
            <a:ext cx="1026555" cy="1290217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rPr>
              <a:t>移送先</a:t>
            </a:r>
            <a:r>
              <a:rPr lang="en-US" altLang="ja-JP" sz="1600" dirty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rPr>
              <a:t>1</a:t>
            </a: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ja-JP" altLang="en-US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38" name="Rounded Rectangle 36">
            <a:extLst>
              <a:ext uri="{FF2B5EF4-FFF2-40B4-BE49-F238E27FC236}">
                <a16:creationId xmlns="" xmlns:a16="http://schemas.microsoft.com/office/drawing/2014/main" id="{4F4711AE-3376-FD49-BA47-FF979EAB0D69}"/>
              </a:ext>
            </a:extLst>
          </p:cNvPr>
          <p:cNvSpPr/>
          <p:nvPr/>
        </p:nvSpPr>
        <p:spPr>
          <a:xfrm>
            <a:off x="6658097" y="5170873"/>
            <a:ext cx="557929" cy="625417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39" name="フレーム 48">
            <a:extLst>
              <a:ext uri="{FF2B5EF4-FFF2-40B4-BE49-F238E27FC236}">
                <a16:creationId xmlns="" xmlns:a16="http://schemas.microsoft.com/office/drawing/2014/main" id="{3257C0D8-F06D-3946-AB50-F39F31D888B1}"/>
              </a:ext>
            </a:extLst>
          </p:cNvPr>
          <p:cNvSpPr/>
          <p:nvPr/>
        </p:nvSpPr>
        <p:spPr>
          <a:xfrm>
            <a:off x="7572536" y="4654253"/>
            <a:ext cx="1034761" cy="1290217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rPr>
              <a:t>移送先</a:t>
            </a:r>
            <a:r>
              <a:rPr lang="en-US" altLang="ja-JP" sz="1600" dirty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rPr>
              <a:t>2</a:t>
            </a: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ja-JP" altLang="en-US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41" name="U ターン矢印 32">
            <a:extLst>
              <a:ext uri="{FF2B5EF4-FFF2-40B4-BE49-F238E27FC236}">
                <a16:creationId xmlns="" xmlns:a16="http://schemas.microsoft.com/office/drawing/2014/main" id="{D491D990-055C-4340-9BE7-CB9A95541BCB}"/>
              </a:ext>
            </a:extLst>
          </p:cNvPr>
          <p:cNvSpPr/>
          <p:nvPr/>
        </p:nvSpPr>
        <p:spPr>
          <a:xfrm flipV="1">
            <a:off x="5320486" y="5732153"/>
            <a:ext cx="1708223" cy="333381"/>
          </a:xfrm>
          <a:prstGeom prst="uturnArrow">
            <a:avLst>
              <a:gd name="adj1" fmla="val 29987"/>
              <a:gd name="adj2" fmla="val 25000"/>
              <a:gd name="adj3" fmla="val 39595"/>
              <a:gd name="adj4" fmla="val 62899"/>
              <a:gd name="adj5" fmla="val 10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rgbClr val="FF0000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43" name="Rounded Rectangle 36">
            <a:extLst>
              <a:ext uri="{FF2B5EF4-FFF2-40B4-BE49-F238E27FC236}">
                <a16:creationId xmlns="" xmlns:a16="http://schemas.microsoft.com/office/drawing/2014/main" id="{35528DB1-F7E4-F849-AE3B-0171D9802384}"/>
              </a:ext>
            </a:extLst>
          </p:cNvPr>
          <p:cNvSpPr/>
          <p:nvPr/>
        </p:nvSpPr>
        <p:spPr>
          <a:xfrm>
            <a:off x="7807515" y="5171262"/>
            <a:ext cx="557929" cy="625417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42" name="U ターン矢印 33">
            <a:extLst>
              <a:ext uri="{FF2B5EF4-FFF2-40B4-BE49-F238E27FC236}">
                <a16:creationId xmlns="" xmlns:a16="http://schemas.microsoft.com/office/drawing/2014/main" id="{9CBE3AF5-BCBA-1346-9E88-97CD7D558C0E}"/>
              </a:ext>
            </a:extLst>
          </p:cNvPr>
          <p:cNvSpPr/>
          <p:nvPr/>
        </p:nvSpPr>
        <p:spPr>
          <a:xfrm flipV="1">
            <a:off x="5247840" y="5745239"/>
            <a:ext cx="2959486" cy="437324"/>
          </a:xfrm>
          <a:prstGeom prst="uturnArrow">
            <a:avLst>
              <a:gd name="adj1" fmla="val 19298"/>
              <a:gd name="adj2" fmla="val 25000"/>
              <a:gd name="adj3" fmla="val 37101"/>
              <a:gd name="adj4" fmla="val 62899"/>
              <a:gd name="adj5" fmla="val 100000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rgbClr val="FF0000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180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グラフ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3561622"/>
              </p:ext>
            </p:extLst>
          </p:nvPr>
        </p:nvGraphicFramePr>
        <p:xfrm>
          <a:off x="315882" y="4289366"/>
          <a:ext cx="7780713" cy="2481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VM</a:t>
            </a:r>
            <a:r>
              <a:rPr lang="ja-JP" altLang="en-US" dirty="0"/>
              <a:t>のマイグレーションにかかる時間を測定</a:t>
            </a:r>
            <a:endParaRPr lang="en-US" altLang="ja-JP" dirty="0"/>
          </a:p>
          <a:p>
            <a:pPr lvl="1"/>
            <a:r>
              <a:rPr lang="en-US" altLang="ja-JP" dirty="0"/>
              <a:t>VMemDirect</a:t>
            </a:r>
            <a:r>
              <a:rPr lang="ja-JP" altLang="en-US" dirty="0"/>
              <a:t>は従来より最大</a:t>
            </a:r>
            <a:r>
              <a:rPr lang="en-US" altLang="ja-JP" dirty="0"/>
              <a:t>41%</a:t>
            </a:r>
            <a:r>
              <a:rPr lang="ja-JP" altLang="en-US" dirty="0"/>
              <a:t>高速</a:t>
            </a:r>
            <a:endParaRPr lang="en-US" altLang="ja-JP" dirty="0"/>
          </a:p>
          <a:p>
            <a:pPr lvl="2"/>
            <a:r>
              <a:rPr lang="ja-JP" altLang="en-US" dirty="0"/>
              <a:t>メモリサイズが大きくなると差は小さくなった</a:t>
            </a:r>
            <a:endParaRPr lang="en-US" altLang="ja-JP" dirty="0"/>
          </a:p>
          <a:p>
            <a:pPr lvl="2"/>
            <a:r>
              <a:rPr lang="ja-JP" altLang="en-US" dirty="0"/>
              <a:t>メモリを書き換えながらだと</a:t>
            </a:r>
            <a:r>
              <a:rPr lang="en-US" altLang="ja-JP" dirty="0"/>
              <a:t>120GB</a:t>
            </a:r>
            <a:r>
              <a:rPr lang="ja-JP" altLang="en-US" dirty="0"/>
              <a:t>でも</a:t>
            </a:r>
            <a:r>
              <a:rPr lang="en-US" altLang="ja-JP" dirty="0"/>
              <a:t>37%</a:t>
            </a:r>
            <a:r>
              <a:rPr lang="ja-JP" altLang="en-US" dirty="0"/>
              <a:t>高速</a:t>
            </a:r>
            <a:endParaRPr lang="en-US" altLang="ja-JP" dirty="0"/>
          </a:p>
          <a:p>
            <a:pPr lvl="2"/>
            <a:r>
              <a:rPr lang="en-US" altLang="ja-JP" dirty="0"/>
              <a:t>VM</a:t>
            </a:r>
            <a:r>
              <a:rPr lang="ja-JP" altLang="en-US" dirty="0"/>
              <a:t>のメモリを直接転送した効果</a:t>
            </a:r>
            <a:endParaRPr lang="en-US" altLang="ja-JP" dirty="0"/>
          </a:p>
          <a:p>
            <a:pPr lvl="1"/>
            <a:r>
              <a:rPr lang="en-US" altLang="ja-JP" dirty="0"/>
              <a:t>Ideal</a:t>
            </a:r>
            <a:r>
              <a:rPr lang="ja-JP" altLang="en-US" dirty="0"/>
              <a:t>からの性能低下は最大でも</a:t>
            </a:r>
            <a:r>
              <a:rPr lang="en-US" altLang="ja-JP" dirty="0"/>
              <a:t>7%</a:t>
            </a:r>
          </a:p>
          <a:p>
            <a:pPr lvl="1"/>
            <a:r>
              <a:rPr lang="ja-JP" altLang="en-US" dirty="0" smtClean="0"/>
              <a:t>先行研究</a:t>
            </a:r>
            <a:r>
              <a:rPr lang="ja-JP" altLang="en-US" dirty="0"/>
              <a:t>の</a:t>
            </a:r>
            <a:r>
              <a:rPr lang="en-US" altLang="ja-JP" dirty="0"/>
              <a:t>Split</a:t>
            </a:r>
            <a:r>
              <a:rPr lang="ja-JP" altLang="en-US" dirty="0"/>
              <a:t>より最大</a:t>
            </a:r>
            <a:r>
              <a:rPr lang="en-US" altLang="ja-JP" dirty="0"/>
              <a:t>23%</a:t>
            </a:r>
            <a:r>
              <a:rPr lang="ja-JP" altLang="en-US" dirty="0"/>
              <a:t>高速</a:t>
            </a:r>
            <a:endParaRPr lang="en-US" altLang="ja-JP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マイグレーション時間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="" xmlns:a16="http://schemas.microsoft.com/office/drawing/2014/main" id="{069EB924-B7BE-D440-90D7-D7D89C9DF712}"/>
              </a:ext>
            </a:extLst>
          </p:cNvPr>
          <p:cNvCxnSpPr>
            <a:cxnSpLocks/>
          </p:cNvCxnSpPr>
          <p:nvPr/>
        </p:nvCxnSpPr>
        <p:spPr>
          <a:xfrm>
            <a:off x="2128059" y="4551208"/>
            <a:ext cx="182880" cy="56943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="" xmlns:a16="http://schemas.microsoft.com/office/drawing/2014/main" id="{DA4E19F9-DEA6-F547-8A57-570A69A037B3}"/>
              </a:ext>
            </a:extLst>
          </p:cNvPr>
          <p:cNvCxnSpPr>
            <a:cxnSpLocks/>
          </p:cNvCxnSpPr>
          <p:nvPr/>
        </p:nvCxnSpPr>
        <p:spPr>
          <a:xfrm>
            <a:off x="5419897" y="4754879"/>
            <a:ext cx="149630" cy="39901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lang="ja-JP" altLang="en-US" smtClean="0"/>
              <a:pPr/>
              <a:t>16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88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グラフ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5766181"/>
              </p:ext>
            </p:extLst>
          </p:nvPr>
        </p:nvGraphicFramePr>
        <p:xfrm>
          <a:off x="182881" y="3890357"/>
          <a:ext cx="7896160" cy="2967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マイグレーション最終段階の</a:t>
            </a:r>
            <a:r>
              <a:rPr lang="en-US" altLang="ja-JP" dirty="0"/>
              <a:t>VM</a:t>
            </a:r>
            <a:r>
              <a:rPr lang="ja-JP" altLang="en-US" dirty="0"/>
              <a:t>停止時間を測定</a:t>
            </a:r>
            <a:endParaRPr lang="en-US" altLang="ja-JP" dirty="0"/>
          </a:p>
          <a:p>
            <a:pPr lvl="1"/>
            <a:r>
              <a:rPr lang="en-US" altLang="ja-JP" dirty="0"/>
              <a:t>VMemDirect</a:t>
            </a:r>
            <a:r>
              <a:rPr lang="ja-JP" altLang="en-US" dirty="0"/>
              <a:t>は従来より大幅に減少</a:t>
            </a:r>
            <a:endParaRPr lang="en-US" altLang="ja-JP" dirty="0"/>
          </a:p>
          <a:p>
            <a:pPr lvl="2"/>
            <a:r>
              <a:rPr lang="en-US" altLang="ja-JP" dirty="0" smtClean="0"/>
              <a:t>2GB</a:t>
            </a:r>
            <a:r>
              <a:rPr lang="ja-JP" altLang="en-US" dirty="0"/>
              <a:t>の時には</a:t>
            </a:r>
            <a:r>
              <a:rPr lang="en-US" altLang="ja-JP" dirty="0"/>
              <a:t>75%</a:t>
            </a:r>
            <a:r>
              <a:rPr lang="ja-JP" altLang="en-US" dirty="0"/>
              <a:t>も減少</a:t>
            </a:r>
            <a:endParaRPr lang="en-US" altLang="ja-JP" dirty="0"/>
          </a:p>
          <a:p>
            <a:pPr lvl="2"/>
            <a:r>
              <a:rPr lang="ja-JP" altLang="en-US" dirty="0"/>
              <a:t>それ以外の場合も</a:t>
            </a:r>
            <a:r>
              <a:rPr lang="en-US" altLang="ja-JP" dirty="0"/>
              <a:t>56〜58%</a:t>
            </a:r>
            <a:r>
              <a:rPr lang="ja-JP" altLang="en-US" dirty="0"/>
              <a:t>減少</a:t>
            </a:r>
            <a:endParaRPr lang="en-US" altLang="ja-JP" dirty="0"/>
          </a:p>
          <a:p>
            <a:pPr lvl="2"/>
            <a:r>
              <a:rPr lang="ja-JP" altLang="en-US" dirty="0"/>
              <a:t>仮想化ソフトウェアのページアウトを防いだ効果</a:t>
            </a:r>
            <a:endParaRPr lang="en-US" altLang="ja-JP" dirty="0"/>
          </a:p>
          <a:p>
            <a:pPr lvl="1"/>
            <a:r>
              <a:rPr lang="en-US" altLang="ja-JP" dirty="0"/>
              <a:t>Ideal</a:t>
            </a:r>
            <a:r>
              <a:rPr lang="ja-JP" altLang="en-US" dirty="0"/>
              <a:t>や</a:t>
            </a:r>
            <a:r>
              <a:rPr lang="en-US" altLang="ja-JP" dirty="0"/>
              <a:t>Split</a:t>
            </a:r>
            <a:r>
              <a:rPr lang="ja-JP" altLang="en-US" dirty="0"/>
              <a:t>と同程度</a:t>
            </a: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457950" y="6228755"/>
            <a:ext cx="2057400" cy="365125"/>
          </a:xfrm>
        </p:spPr>
        <p:txBody>
          <a:bodyPr/>
          <a:lstStyle/>
          <a:p>
            <a:fld id="{F977288F-F332-9F4C-A5D1-EBEF89371724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ダウンタイム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="" xmlns:a16="http://schemas.microsoft.com/office/drawing/2014/main" id="{9C0C1A3E-D0FE-F649-9C8A-9D8F2C247FEB}"/>
              </a:ext>
            </a:extLst>
          </p:cNvPr>
          <p:cNvCxnSpPr>
            <a:cxnSpLocks/>
          </p:cNvCxnSpPr>
          <p:nvPr/>
        </p:nvCxnSpPr>
        <p:spPr>
          <a:xfrm>
            <a:off x="1961805" y="4339244"/>
            <a:ext cx="216132" cy="123028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280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YCSB</a:t>
            </a:r>
            <a:r>
              <a:rPr lang="ja-JP" altLang="en-US" dirty="0"/>
              <a:t>ベンチマークを用いて</a:t>
            </a:r>
            <a:r>
              <a:rPr lang="en-US" altLang="ja-JP" dirty="0"/>
              <a:t>VM</a:t>
            </a:r>
            <a:r>
              <a:rPr lang="ja-JP" altLang="en-US" dirty="0"/>
              <a:t>内のインメモリ・データベースの性能を測定</a:t>
            </a:r>
            <a:endParaRPr lang="en-US" altLang="ja-JP" dirty="0"/>
          </a:p>
          <a:p>
            <a:pPr lvl="1"/>
            <a:r>
              <a:rPr lang="ja-JP" altLang="en-US" dirty="0"/>
              <a:t>従来はアクセスされたメモリデータをページインしながら徐々に性能が回復</a:t>
            </a:r>
            <a:endParaRPr lang="en-US" altLang="ja-JP" dirty="0"/>
          </a:p>
          <a:p>
            <a:pPr lvl="1">
              <a:tabLst>
                <a:tab pos="1460500" algn="l"/>
              </a:tabLst>
            </a:pPr>
            <a:r>
              <a:rPr lang="en-US" altLang="ja-JP" dirty="0"/>
              <a:t>VMemDirect</a:t>
            </a:r>
            <a:r>
              <a:rPr lang="ja-JP" altLang="en-US" dirty="0"/>
              <a:t>は</a:t>
            </a:r>
            <a:r>
              <a:rPr lang="en-US" altLang="ja-JP" dirty="0"/>
              <a:t>10</a:t>
            </a:r>
            <a:r>
              <a:rPr lang="ja-JP" altLang="en-US" dirty="0"/>
              <a:t>秒で</a:t>
            </a:r>
            <a:r>
              <a:rPr lang="en-US" altLang="ja-JP" dirty="0"/>
              <a:t>Ideal</a:t>
            </a:r>
            <a:r>
              <a:rPr lang="ja-JP" altLang="en-US" dirty="0"/>
              <a:t>と同程度に回復</a:t>
            </a:r>
            <a:endParaRPr lang="en-US" altLang="ja-JP" dirty="0"/>
          </a:p>
          <a:p>
            <a:pPr lvl="2"/>
            <a:r>
              <a:rPr lang="ja-JP" altLang="en-US" dirty="0"/>
              <a:t>メモリアクセス履歴を利用したメモリ転送の効果</a:t>
            </a:r>
            <a:endParaRPr lang="en-US" altLang="ja-JP" dirty="0"/>
          </a:p>
          <a:p>
            <a:pPr lvl="1"/>
            <a:r>
              <a:rPr lang="en-US" altLang="ja-JP" dirty="0"/>
              <a:t>Split</a:t>
            </a:r>
            <a:r>
              <a:rPr lang="ja-JP" altLang="en-US" dirty="0"/>
              <a:t>は回復が少し遅れた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マイグレーション後の</a:t>
            </a:r>
            <a:r>
              <a:rPr lang="en-US" altLang="ja-JP" dirty="0"/>
              <a:t>VM</a:t>
            </a:r>
            <a:r>
              <a:rPr lang="ja-JP" altLang="en-US" dirty="0"/>
              <a:t>性能</a:t>
            </a:r>
          </a:p>
        </p:txBody>
      </p:sp>
      <p:sp>
        <p:nvSpPr>
          <p:cNvPr id="6" name="TextBox 10">
            <a:extLst>
              <a:ext uri="{FF2B5EF4-FFF2-40B4-BE49-F238E27FC236}">
                <a16:creationId xmlns="" xmlns:a16="http://schemas.microsoft.com/office/drawing/2014/main" id="{85755360-AA6D-944B-BCAE-638BFD334304}"/>
              </a:ext>
            </a:extLst>
          </p:cNvPr>
          <p:cNvSpPr txBox="1"/>
          <p:nvPr/>
        </p:nvSpPr>
        <p:spPr>
          <a:xfrm>
            <a:off x="7327204" y="4192847"/>
            <a:ext cx="107112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  <a:r>
              <a:rPr lang="x-none" dirty="0"/>
              <a:t>GB VM</a:t>
            </a:r>
          </a:p>
        </p:txBody>
      </p:sp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9301938"/>
              </p:ext>
            </p:extLst>
          </p:nvPr>
        </p:nvGraphicFramePr>
        <p:xfrm>
          <a:off x="1064029" y="4322618"/>
          <a:ext cx="6263176" cy="2398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3842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マイグレーション後にページングが頻発するように</a:t>
            </a:r>
            <a:r>
              <a:rPr lang="en-US" altLang="ja-JP" dirty="0"/>
              <a:t>VM</a:t>
            </a:r>
            <a:r>
              <a:rPr lang="ja-JP" altLang="en-US" dirty="0"/>
              <a:t>のメモリにアクセスした時の実行時間を測定</a:t>
            </a:r>
            <a:endParaRPr lang="en-US" altLang="ja-JP" dirty="0"/>
          </a:p>
          <a:p>
            <a:pPr lvl="1"/>
            <a:r>
              <a:rPr lang="ja-JP" altLang="en-US" dirty="0"/>
              <a:t>従来と比べて性能が</a:t>
            </a:r>
            <a:r>
              <a:rPr lang="en-US" altLang="ja-JP" dirty="0"/>
              <a:t>2.9</a:t>
            </a:r>
            <a:r>
              <a:rPr lang="ja-JP" altLang="en-US" dirty="0"/>
              <a:t>倍向上</a:t>
            </a:r>
            <a:endParaRPr lang="en-US" altLang="ja-JP" dirty="0"/>
          </a:p>
          <a:p>
            <a:pPr lvl="2"/>
            <a:r>
              <a:rPr lang="ja-JP" altLang="en-US" dirty="0"/>
              <a:t>チャンク単位のページングの効果</a:t>
            </a:r>
            <a:endParaRPr lang="en-US" altLang="ja-JP" dirty="0"/>
          </a:p>
          <a:p>
            <a:pPr lvl="1"/>
            <a:r>
              <a:rPr lang="en-US" altLang="ja-JP" dirty="0"/>
              <a:t>Split</a:t>
            </a:r>
            <a:r>
              <a:rPr lang="ja-JP" altLang="en-US" dirty="0"/>
              <a:t>と比べても性能が</a:t>
            </a:r>
            <a:r>
              <a:rPr lang="en-US" altLang="ja-JP" dirty="0"/>
              <a:t>1.8</a:t>
            </a:r>
            <a:r>
              <a:rPr lang="ja-JP" altLang="en-US" dirty="0"/>
              <a:t>倍向上</a:t>
            </a:r>
            <a:endParaRPr lang="en-US" altLang="ja-JP" dirty="0"/>
          </a:p>
          <a:p>
            <a:pPr lvl="1"/>
            <a:r>
              <a:rPr lang="ja-JP" altLang="en-US" dirty="0"/>
              <a:t>ページアウトのみを非同期に行うほうが</a:t>
            </a:r>
            <a:r>
              <a:rPr lang="en-US" altLang="ja-JP" dirty="0"/>
              <a:t>26%</a:t>
            </a:r>
            <a:r>
              <a:rPr lang="ja-JP" altLang="en-US" dirty="0"/>
              <a:t>高速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ページング頻発時の</a:t>
            </a:r>
            <a:r>
              <a:rPr lang="en-US" altLang="ja-JP" dirty="0"/>
              <a:t>VM</a:t>
            </a:r>
            <a:r>
              <a:rPr lang="ja-JP" altLang="en-US" dirty="0"/>
              <a:t>性能</a:t>
            </a:r>
          </a:p>
        </p:txBody>
      </p:sp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8145224"/>
              </p:ext>
            </p:extLst>
          </p:nvPr>
        </p:nvGraphicFramePr>
        <p:xfrm>
          <a:off x="847898" y="3990108"/>
          <a:ext cx="6949439" cy="2711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="" xmlns:a16="http://schemas.microsoft.com/office/drawing/2014/main" id="{B2C01F91-BB36-184B-BABF-F6A9533EE235}"/>
              </a:ext>
            </a:extLst>
          </p:cNvPr>
          <p:cNvCxnSpPr>
            <a:cxnSpLocks/>
          </p:cNvCxnSpPr>
          <p:nvPr/>
        </p:nvCxnSpPr>
        <p:spPr>
          <a:xfrm>
            <a:off x="3011056" y="4504769"/>
            <a:ext cx="1028927" cy="117459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10">
            <a:extLst>
              <a:ext uri="{FF2B5EF4-FFF2-40B4-BE49-F238E27FC236}">
                <a16:creationId xmlns="" xmlns:a16="http://schemas.microsoft.com/office/drawing/2014/main" id="{85755360-AA6D-944B-BCAE-638BFD334304}"/>
              </a:ext>
            </a:extLst>
          </p:cNvPr>
          <p:cNvSpPr txBox="1"/>
          <p:nvPr/>
        </p:nvSpPr>
        <p:spPr>
          <a:xfrm>
            <a:off x="7327204" y="4192847"/>
            <a:ext cx="11881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12</a:t>
            </a:r>
            <a:r>
              <a:rPr lang="x-none" dirty="0"/>
              <a:t>0GB VM</a:t>
            </a:r>
          </a:p>
        </p:txBody>
      </p:sp>
    </p:spTree>
    <p:extLst>
      <p:ext uri="{BB962C8B-B14F-4D97-AF65-F5344CB8AC3E}">
        <p14:creationId xmlns:p14="http://schemas.microsoft.com/office/powerpoint/2010/main" val="11292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IaaS</a:t>
            </a:r>
            <a:r>
              <a:rPr lang="ja-JP" altLang="en-US" dirty="0"/>
              <a:t>型クラウドの普及</a:t>
            </a:r>
            <a:endParaRPr lang="en-US" altLang="ja-JP" dirty="0"/>
          </a:p>
          <a:p>
            <a:pPr lvl="1"/>
            <a:r>
              <a:rPr lang="ja-JP" altLang="en-US" dirty="0"/>
              <a:t>ユーザに仮想マシン（</a:t>
            </a:r>
            <a:r>
              <a:rPr lang="en-US" altLang="ja-JP" dirty="0"/>
              <a:t>VM</a:t>
            </a:r>
            <a:r>
              <a:rPr lang="ja-JP" altLang="en-US" dirty="0"/>
              <a:t>）を提供</a:t>
            </a:r>
            <a:endParaRPr lang="en-US" altLang="ja-JP" dirty="0"/>
          </a:p>
          <a:p>
            <a:pPr lvl="1"/>
            <a:r>
              <a:rPr lang="ja-JP" altLang="en-US" dirty="0"/>
              <a:t>自由度の高いシステムの構築が可能</a:t>
            </a:r>
            <a:endParaRPr lang="en-US" altLang="ja-JP" dirty="0"/>
          </a:p>
          <a:p>
            <a:r>
              <a:rPr lang="ja-JP" altLang="en-US" dirty="0"/>
              <a:t>大容量メモリを持つ</a:t>
            </a:r>
            <a:r>
              <a:rPr lang="en-US" altLang="ja-JP" dirty="0"/>
              <a:t>VM</a:t>
            </a:r>
            <a:r>
              <a:rPr lang="ja-JP" altLang="en-US" dirty="0"/>
              <a:t>が提供</a:t>
            </a:r>
            <a:endParaRPr lang="en-US" altLang="ja-JP" dirty="0"/>
          </a:p>
          <a:p>
            <a:pPr lvl="1"/>
            <a:r>
              <a:rPr lang="en-US" altLang="ja-JP" dirty="0"/>
              <a:t>Amazon EC2</a:t>
            </a:r>
            <a:r>
              <a:rPr lang="ja-JP" altLang="en-US" dirty="0"/>
              <a:t>では</a:t>
            </a:r>
            <a:r>
              <a:rPr lang="en-US" altLang="ja-JP" dirty="0"/>
              <a:t>24TB</a:t>
            </a:r>
            <a:r>
              <a:rPr lang="ja-JP" altLang="en-US" dirty="0"/>
              <a:t>の</a:t>
            </a:r>
            <a:r>
              <a:rPr lang="en-US" altLang="ja-JP" dirty="0"/>
              <a:t>VM</a:t>
            </a:r>
            <a:r>
              <a:rPr lang="ja-JP" altLang="en-US" dirty="0"/>
              <a:t>を提供</a:t>
            </a:r>
            <a:endParaRPr lang="en-US" altLang="ja-JP" dirty="0"/>
          </a:p>
          <a:p>
            <a:pPr lvl="1"/>
            <a:r>
              <a:rPr lang="ja-JP" altLang="en-US" dirty="0"/>
              <a:t>インメモリ・データベースやビッグデータの解析に利用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大容量メモリを持つ</a:t>
            </a:r>
            <a:r>
              <a:rPr lang="en-US" altLang="ja-JP" dirty="0"/>
              <a:t>VM</a:t>
            </a:r>
            <a:endParaRPr lang="ja-JP" altLang="en-US" dirty="0"/>
          </a:p>
        </p:txBody>
      </p:sp>
      <p:pic>
        <p:nvPicPr>
          <p:cNvPr id="6" name="Picture 24">
            <a:extLst>
              <a:ext uri="{FF2B5EF4-FFF2-40B4-BE49-F238E27FC236}">
                <a16:creationId xmlns="" xmlns:a16="http://schemas.microsoft.com/office/drawing/2014/main" id="{307C0848-EC1A-7349-820A-E7A456301CDB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585" y="4519851"/>
            <a:ext cx="3064089" cy="203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正方形/長方形 7">
            <a:extLst>
              <a:ext uri="{FF2B5EF4-FFF2-40B4-BE49-F238E27FC236}">
                <a16:creationId xmlns="" xmlns:a16="http://schemas.microsoft.com/office/drawing/2014/main" id="{B0FB61E0-1D29-FE4F-9682-7A17A035F907}"/>
              </a:ext>
            </a:extLst>
          </p:cNvPr>
          <p:cNvSpPr/>
          <p:nvPr/>
        </p:nvSpPr>
        <p:spPr>
          <a:xfrm>
            <a:off x="5831366" y="4886686"/>
            <a:ext cx="1149372" cy="855389"/>
          </a:xfrm>
          <a:prstGeom prst="rect">
            <a:avLst/>
          </a:prstGeom>
          <a:solidFill>
            <a:srgbClr val="4779D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VM</a:t>
            </a:r>
          </a:p>
          <a:p>
            <a:pPr algn="ctr"/>
            <a:r>
              <a:rPr lang="en-US" altLang="ja-JP" dirty="0"/>
              <a:t>12TB</a:t>
            </a:r>
            <a:endParaRPr lang="ja-JP" altLang="en-US" dirty="0"/>
          </a:p>
        </p:txBody>
      </p:sp>
      <p:sp>
        <p:nvSpPr>
          <p:cNvPr id="8" name="正方形/長方形 8">
            <a:extLst>
              <a:ext uri="{FF2B5EF4-FFF2-40B4-BE49-F238E27FC236}">
                <a16:creationId xmlns="" xmlns:a16="http://schemas.microsoft.com/office/drawing/2014/main" id="{3A16B904-BCBB-5644-8CEA-3917DC7FE922}"/>
              </a:ext>
            </a:extLst>
          </p:cNvPr>
          <p:cNvSpPr/>
          <p:nvPr/>
        </p:nvSpPr>
        <p:spPr>
          <a:xfrm>
            <a:off x="4707620" y="5351128"/>
            <a:ext cx="952946" cy="592472"/>
          </a:xfrm>
          <a:prstGeom prst="rect">
            <a:avLst/>
          </a:prstGeom>
          <a:solidFill>
            <a:srgbClr val="4779D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/>
              <a:t>VM</a:t>
            </a:r>
          </a:p>
          <a:p>
            <a:pPr algn="ctr"/>
            <a:r>
              <a:rPr lang="en-US" altLang="ja-JP" sz="1400" dirty="0"/>
              <a:t>4GB</a:t>
            </a:r>
            <a:endParaRPr lang="ja-JP" alt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8826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511"/>
    </mc:Choice>
    <mc:Fallback xmlns="">
      <p:transition spd="slow" advTm="30511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仮想メモリを用いる</a:t>
            </a:r>
            <a:r>
              <a:rPr lang="en-US" altLang="ja-JP" dirty="0"/>
              <a:t>VM</a:t>
            </a:r>
            <a:r>
              <a:rPr lang="ja-JP" altLang="en-US" dirty="0"/>
              <a:t>を十分なメモリがあるホストへマイグレーションする性能を測定</a:t>
            </a:r>
            <a:endParaRPr lang="en-US" altLang="ja-JP" dirty="0"/>
          </a:p>
          <a:p>
            <a:pPr lvl="1"/>
            <a:r>
              <a:rPr lang="en-US" altLang="ja-JP" dirty="0"/>
              <a:t>VMemDirect</a:t>
            </a:r>
            <a:r>
              <a:rPr lang="ja-JP" altLang="en-US" dirty="0"/>
              <a:t>は従来より</a:t>
            </a:r>
            <a:r>
              <a:rPr lang="en-US" altLang="ja-JP" dirty="0"/>
              <a:t>2.6</a:t>
            </a:r>
            <a:r>
              <a:rPr lang="ja-JP" altLang="en-US" dirty="0"/>
              <a:t>倍高速</a:t>
            </a:r>
            <a:endParaRPr lang="en-US" altLang="ja-JP" dirty="0"/>
          </a:p>
          <a:p>
            <a:pPr lvl="2"/>
            <a:r>
              <a:rPr lang="ja-JP" altLang="en-US" dirty="0"/>
              <a:t>マイグレーション中のページングを防いだ効果</a:t>
            </a:r>
            <a:endParaRPr lang="en-US" altLang="ja-JP" dirty="0"/>
          </a:p>
          <a:p>
            <a:pPr lvl="2"/>
            <a:r>
              <a:rPr lang="en-US" altLang="ja-JP" dirty="0"/>
              <a:t>Ideal</a:t>
            </a:r>
            <a:r>
              <a:rPr lang="ja-JP" altLang="en-US" dirty="0"/>
              <a:t>と比べると</a:t>
            </a:r>
            <a:r>
              <a:rPr lang="en-US" altLang="ja-JP" dirty="0"/>
              <a:t>17%</a:t>
            </a:r>
            <a:r>
              <a:rPr lang="ja-JP" altLang="en-US" dirty="0"/>
              <a:t>遅い</a:t>
            </a:r>
            <a:endParaRPr lang="en-US" altLang="ja-JP" dirty="0"/>
          </a:p>
          <a:p>
            <a:pPr lvl="1"/>
            <a:r>
              <a:rPr lang="ja-JP" altLang="en-US" dirty="0"/>
              <a:t>ダウンタイムは従来の</a:t>
            </a:r>
            <a:r>
              <a:rPr lang="en-US" altLang="ja-JP" dirty="0"/>
              <a:t>42%</a:t>
            </a:r>
            <a:r>
              <a:rPr lang="ja-JP" altLang="en-US" dirty="0"/>
              <a:t>に減少</a:t>
            </a:r>
            <a:endParaRPr lang="en-US" altLang="ja-JP" dirty="0"/>
          </a:p>
          <a:p>
            <a:pPr lvl="2"/>
            <a:r>
              <a:rPr lang="en-US" altLang="ja-JP" dirty="0"/>
              <a:t>Ideal</a:t>
            </a:r>
            <a:r>
              <a:rPr lang="ja-JP" altLang="en-US" dirty="0"/>
              <a:t>と同程度</a:t>
            </a:r>
          </a:p>
          <a:p>
            <a:endParaRPr lang="ja-JP" alt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メモリ脱仮想化マイグレーションの性能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85755360-AA6D-944B-BCAE-638BFD334304}"/>
              </a:ext>
            </a:extLst>
          </p:cNvPr>
          <p:cNvSpPr txBox="1"/>
          <p:nvPr/>
        </p:nvSpPr>
        <p:spPr>
          <a:xfrm>
            <a:off x="7327204" y="3662495"/>
            <a:ext cx="11881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x-none"/>
              <a:t>240GB VM</a:t>
            </a:r>
            <a:endParaRPr lang="x-none" dirty="0"/>
          </a:p>
        </p:txBody>
      </p:sp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9656985"/>
              </p:ext>
            </p:extLst>
          </p:nvPr>
        </p:nvGraphicFramePr>
        <p:xfrm>
          <a:off x="46759" y="4340010"/>
          <a:ext cx="4292600" cy="2381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9702484"/>
              </p:ext>
            </p:extLst>
          </p:nvPr>
        </p:nvGraphicFramePr>
        <p:xfrm>
          <a:off x="4256345" y="4340010"/>
          <a:ext cx="4089400" cy="2298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lang="ja-JP" altLang="en-US" smtClean="0"/>
              <a:pPr/>
              <a:t>20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855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分割マイグレーション</a:t>
            </a:r>
            <a:r>
              <a:rPr lang="en-US" altLang="ja-JP" dirty="0"/>
              <a:t> [</a:t>
            </a:r>
            <a:r>
              <a:rPr lang="en-US" altLang="ja-JP" dirty="0" err="1"/>
              <a:t>Suetake</a:t>
            </a:r>
            <a:r>
              <a:rPr lang="en-US" altLang="ja-JP" dirty="0"/>
              <a:t>+, CLOUD'18]</a:t>
            </a:r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を分割して複数ホストにマイグレーション</a:t>
            </a:r>
            <a:endParaRPr lang="en-US" altLang="ja-JP" dirty="0"/>
          </a:p>
          <a:p>
            <a:pPr lvl="1"/>
            <a:r>
              <a:rPr lang="ja-JP" altLang="en-US" dirty="0"/>
              <a:t>複数ホストのコストが高く、障害の影響を受けやすい</a:t>
            </a:r>
            <a:endParaRPr lang="en-US" altLang="ja-JP" dirty="0"/>
          </a:p>
          <a:p>
            <a:r>
              <a:rPr lang="en-US" altLang="ja-JP" dirty="0"/>
              <a:t>Agile</a:t>
            </a:r>
            <a:r>
              <a:rPr lang="ja-JP" altLang="en-US" dirty="0"/>
              <a:t>ライブマイグレーション</a:t>
            </a:r>
            <a:r>
              <a:rPr lang="en-US" altLang="ja-JP" dirty="0"/>
              <a:t> [Deshpande et al.'16]</a:t>
            </a:r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のメモリのほとんどをネットワーク上の</a:t>
            </a:r>
            <a:r>
              <a:rPr lang="en-US" altLang="ja-JP" dirty="0"/>
              <a:t>VM</a:t>
            </a:r>
            <a:r>
              <a:rPr lang="ja-JP" altLang="en-US" dirty="0"/>
              <a:t>専用スワップ領域に追い出すことでマイグレーションを高速化</a:t>
            </a:r>
            <a:endParaRPr lang="en-US" altLang="ja-JP" dirty="0"/>
          </a:p>
          <a:p>
            <a:pPr lvl="1"/>
            <a:r>
              <a:rPr lang="ja-JP" altLang="en-US" dirty="0"/>
              <a:t>ネットワーク経由でのページングにより性能低下</a:t>
            </a:r>
            <a:endParaRPr lang="en-US" altLang="ja-JP" dirty="0"/>
          </a:p>
          <a:p>
            <a:r>
              <a:rPr lang="en-US" altLang="ja-JP" dirty="0" err="1"/>
              <a:t>VSwapper</a:t>
            </a:r>
            <a:r>
              <a:rPr lang="en-US" altLang="ja-JP" dirty="0"/>
              <a:t> [Amit et al.'14]</a:t>
            </a:r>
          </a:p>
          <a:p>
            <a:pPr lvl="1"/>
            <a:r>
              <a:rPr lang="ja-JP" altLang="en-US" dirty="0"/>
              <a:t>仮想メモリを用いた</a:t>
            </a:r>
            <a:r>
              <a:rPr lang="en-US" altLang="ja-JP" dirty="0"/>
              <a:t>VM</a:t>
            </a:r>
            <a:r>
              <a:rPr lang="ja-JP" altLang="en-US" dirty="0"/>
              <a:t>の性能を改善</a:t>
            </a:r>
            <a:endParaRPr lang="en-US" altLang="ja-JP" dirty="0"/>
          </a:p>
          <a:p>
            <a:pPr lvl="1"/>
            <a:r>
              <a:rPr lang="en-US" altLang="ja-JP" dirty="0" err="1"/>
              <a:t>VMemDirect</a:t>
            </a:r>
            <a:r>
              <a:rPr lang="ja-JP" altLang="en-US" dirty="0"/>
              <a:t>でマイグレーションした後の</a:t>
            </a:r>
            <a:r>
              <a:rPr lang="en-US" altLang="ja-JP" dirty="0"/>
              <a:t>VM</a:t>
            </a:r>
            <a:r>
              <a:rPr lang="ja-JP" altLang="en-US" dirty="0"/>
              <a:t>に適用</a:t>
            </a:r>
            <a:r>
              <a:rPr lang="ja-JP" altLang="en-US" dirty="0" smtClean="0"/>
              <a:t>可能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lang="ja-JP" altLang="en-US" smtClean="0"/>
              <a:pPr/>
              <a:t>21</a:t>
            </a:fld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関連研究</a:t>
            </a:r>
          </a:p>
        </p:txBody>
      </p:sp>
    </p:spTree>
    <p:extLst>
      <p:ext uri="{BB962C8B-B14F-4D97-AF65-F5344CB8AC3E}">
        <p14:creationId xmlns:p14="http://schemas.microsoft.com/office/powerpoint/2010/main" val="66115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VM</a:t>
            </a:r>
            <a:r>
              <a:rPr lang="ja-JP" altLang="en-US" dirty="0"/>
              <a:t>専用仮想メモリを用いてマイグレーションとその後の</a:t>
            </a:r>
            <a:r>
              <a:rPr lang="en-US" altLang="ja-JP" dirty="0"/>
              <a:t>VM</a:t>
            </a:r>
            <a:r>
              <a:rPr lang="ja-JP" altLang="en-US" dirty="0"/>
              <a:t>実行を最適化する</a:t>
            </a:r>
            <a:r>
              <a:rPr lang="en-US" altLang="ja-JP" dirty="0" err="1"/>
              <a:t>VMemDirect</a:t>
            </a:r>
            <a:r>
              <a:rPr lang="ja-JP" altLang="en-US" dirty="0"/>
              <a:t>を提案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専用仮想メモリと連携し、</a:t>
            </a:r>
            <a:r>
              <a:rPr lang="en-US" altLang="ja-JP" dirty="0"/>
              <a:t>VM</a:t>
            </a:r>
            <a:r>
              <a:rPr lang="ja-JP" altLang="en-US" dirty="0"/>
              <a:t>のメモリを格納先に直接転送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のメモリアクセス履歴に基づいて格納先を決定</a:t>
            </a:r>
            <a:endParaRPr lang="en-US" altLang="ja-JP" dirty="0"/>
          </a:p>
          <a:p>
            <a:pPr lvl="1"/>
            <a:r>
              <a:rPr lang="ja-JP" altLang="en-US" dirty="0"/>
              <a:t>マイグレーション性能の向上を確認</a:t>
            </a:r>
            <a:endParaRPr lang="en-US" altLang="ja-JP" dirty="0"/>
          </a:p>
          <a:p>
            <a:r>
              <a:rPr lang="ja-JP" altLang="en-US" dirty="0"/>
              <a:t>今後の課題</a:t>
            </a:r>
            <a:endParaRPr lang="en-US" altLang="ja-JP" dirty="0"/>
          </a:p>
          <a:p>
            <a:pPr lvl="1"/>
            <a:r>
              <a:rPr lang="ja-JP" altLang="en-US" dirty="0"/>
              <a:t>様々なアプリケーション実行時のマイグレーション性能の測定</a:t>
            </a:r>
            <a:endParaRPr lang="en-US" altLang="ja-JP" dirty="0"/>
          </a:p>
          <a:p>
            <a:pPr lvl="1"/>
            <a:r>
              <a:rPr lang="ja-JP" altLang="en-US" dirty="0"/>
              <a:t>より高速なネットワークを用いた分割マイグレーションとの性能比較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lang="ja-JP" altLang="en-US" smtClean="0"/>
              <a:pPr/>
              <a:t>22</a:t>
            </a:fld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まとめ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416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5E84EEAD-CBE2-D64A-B612-90EAFAA41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latin typeface="MS PGothic" charset="-128"/>
                <a:ea typeface="MS PGothic" charset="-128"/>
                <a:cs typeface="MS PGothic" charset="-128"/>
              </a:rPr>
              <a:t>VM</a:t>
            </a:r>
            <a:r>
              <a:rPr lang="ja-JP" altLang="en-US" dirty="0">
                <a:latin typeface="MS PGothic" charset="-128"/>
                <a:ea typeface="MS PGothic" charset="-128"/>
                <a:cs typeface="MS PGothic" charset="-128"/>
              </a:rPr>
              <a:t>はほぼ停止させずに別のホストに移動できる</a:t>
            </a:r>
            <a:endParaRPr lang="en-US" altLang="ja-JP" dirty="0">
              <a:latin typeface="MS PGothic" charset="-128"/>
              <a:ea typeface="MS PGothic" charset="-128"/>
              <a:cs typeface="MS PGothic" charset="-128"/>
            </a:endParaRPr>
          </a:p>
          <a:p>
            <a:pPr lvl="1"/>
            <a:r>
              <a:rPr lang="en-US" altLang="ja-JP" dirty="0">
                <a:latin typeface="MS PGothic" charset="-128"/>
                <a:ea typeface="MS PGothic" charset="-128"/>
                <a:cs typeface="MS PGothic" charset="-128"/>
              </a:rPr>
              <a:t>VM</a:t>
            </a:r>
            <a:r>
              <a:rPr lang="ja-JP" altLang="en-US" dirty="0">
                <a:latin typeface="MS PGothic" charset="-128"/>
                <a:ea typeface="MS PGothic" charset="-128"/>
                <a:cs typeface="MS PGothic" charset="-128"/>
              </a:rPr>
              <a:t>のすべてのメモリを転送</a:t>
            </a:r>
            <a:endParaRPr lang="en-US" altLang="ja-JP" dirty="0">
              <a:latin typeface="MS PGothic" charset="-128"/>
              <a:ea typeface="MS PGothic" charset="-128"/>
              <a:cs typeface="MS PGothic" charset="-128"/>
            </a:endParaRPr>
          </a:p>
          <a:p>
            <a:pPr lvl="1"/>
            <a:r>
              <a:rPr lang="ja-JP" altLang="en-US" dirty="0">
                <a:latin typeface="MS PGothic" charset="-128"/>
                <a:ea typeface="MS PGothic" charset="-128"/>
                <a:cs typeface="MS PGothic" charset="-128"/>
              </a:rPr>
              <a:t>転送中に更新されたメモリを再送し、移送先で再開</a:t>
            </a:r>
            <a:endParaRPr lang="en-US" altLang="ja-JP" dirty="0">
              <a:latin typeface="MS PGothic" charset="-128"/>
              <a:ea typeface="MS PGothic" charset="-128"/>
              <a:cs typeface="MS PGothic" charset="-128"/>
            </a:endParaRPr>
          </a:p>
          <a:p>
            <a:r>
              <a:rPr lang="ja-JP" altLang="en-US" dirty="0"/>
              <a:t>マイグレーション時に移送先ホストに十分な空きメモリが必要</a:t>
            </a:r>
            <a:endParaRPr lang="en-US" altLang="ja-JP" dirty="0"/>
          </a:p>
          <a:p>
            <a:pPr lvl="1"/>
            <a:r>
              <a:rPr lang="ja-JP" altLang="en-US" dirty="0"/>
              <a:t>そのようなホストが必ずしも用意できるとは限らない</a:t>
            </a:r>
            <a:endParaRPr lang="en-US" altLang="ja-JP" dirty="0"/>
          </a:p>
          <a:p>
            <a:pPr lvl="1"/>
            <a:r>
              <a:rPr lang="ja-JP" altLang="en-US" dirty="0"/>
              <a:t>可能だとしても常に確保しておくのは高コスト</a:t>
            </a:r>
            <a:endParaRPr lang="en-US" altLang="ja-JP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820B058D-6BE2-E24A-B493-46E4FF6B2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703F3F49-38AE-F446-9B2A-F9CC5237E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VM</a:t>
            </a:r>
            <a:r>
              <a:rPr lang="ja-JP" altLang="en-US" dirty="0"/>
              <a:t>マイグレーション</a:t>
            </a:r>
            <a:endParaRPr lang="x-none" dirty="0"/>
          </a:p>
        </p:txBody>
      </p:sp>
      <p:sp>
        <p:nvSpPr>
          <p:cNvPr id="5" name="フレーム 7">
            <a:extLst>
              <a:ext uri="{FF2B5EF4-FFF2-40B4-BE49-F238E27FC236}">
                <a16:creationId xmlns="" xmlns:a16="http://schemas.microsoft.com/office/drawing/2014/main" id="{D02BC4FC-AA2C-5840-8A39-6BC75FD02CE6}"/>
              </a:ext>
            </a:extLst>
          </p:cNvPr>
          <p:cNvSpPr/>
          <p:nvPr/>
        </p:nvSpPr>
        <p:spPr>
          <a:xfrm>
            <a:off x="1418716" y="4694385"/>
            <a:ext cx="1970480" cy="1873997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rPr>
              <a:t>移送元ホスト</a:t>
            </a:r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ja-JP" altLang="en-US" sz="14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6" name="フレーム 9">
            <a:extLst>
              <a:ext uri="{FF2B5EF4-FFF2-40B4-BE49-F238E27FC236}">
                <a16:creationId xmlns="" xmlns:a16="http://schemas.microsoft.com/office/drawing/2014/main" id="{3987B73A-0997-E74F-9A34-2B8596B551F4}"/>
              </a:ext>
            </a:extLst>
          </p:cNvPr>
          <p:cNvSpPr/>
          <p:nvPr/>
        </p:nvSpPr>
        <p:spPr>
          <a:xfrm>
            <a:off x="5534526" y="4694385"/>
            <a:ext cx="1904242" cy="1873999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rPr>
              <a:t>移送先ホスト</a:t>
            </a:r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ja-JP" altLang="en-US" sz="14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7" name="右矢印 12">
            <a:extLst>
              <a:ext uri="{FF2B5EF4-FFF2-40B4-BE49-F238E27FC236}">
                <a16:creationId xmlns="" xmlns:a16="http://schemas.microsoft.com/office/drawing/2014/main" id="{8269B0F6-9D25-2E4A-A523-6318ECAB422B}"/>
              </a:ext>
            </a:extLst>
          </p:cNvPr>
          <p:cNvSpPr/>
          <p:nvPr/>
        </p:nvSpPr>
        <p:spPr>
          <a:xfrm>
            <a:off x="3495817" y="5661544"/>
            <a:ext cx="1933924" cy="499244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rPr>
              <a:t>マイグレーション</a:t>
            </a:r>
            <a:endParaRPr lang="en-US" altLang="ja-JP" sz="1600" b="1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8" name="正方形/長方形 8">
            <a:extLst>
              <a:ext uri="{FF2B5EF4-FFF2-40B4-BE49-F238E27FC236}">
                <a16:creationId xmlns="" xmlns:a16="http://schemas.microsoft.com/office/drawing/2014/main" id="{A3345625-78F6-D044-8312-F00028C09A5C}"/>
              </a:ext>
            </a:extLst>
          </p:cNvPr>
          <p:cNvSpPr/>
          <p:nvPr/>
        </p:nvSpPr>
        <p:spPr>
          <a:xfrm>
            <a:off x="1573684" y="5076951"/>
            <a:ext cx="1662057" cy="49470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latin typeface="MS PGothic" charset="-128"/>
                <a:ea typeface="MS PGothic" charset="-128"/>
                <a:cs typeface="MS PGothic" charset="-128"/>
              </a:rPr>
              <a:t>VM</a:t>
            </a:r>
            <a:r>
              <a:rPr lang="ja-JP" altLang="en-US" sz="1600" dirty="0">
                <a:latin typeface="MS PGothic" charset="-128"/>
                <a:ea typeface="MS PGothic" charset="-128"/>
                <a:cs typeface="MS PGothic" charset="-128"/>
              </a:rPr>
              <a:t>本体</a:t>
            </a:r>
          </a:p>
        </p:txBody>
      </p:sp>
      <p:sp>
        <p:nvSpPr>
          <p:cNvPr id="9" name="角丸四角形 19">
            <a:extLst>
              <a:ext uri="{FF2B5EF4-FFF2-40B4-BE49-F238E27FC236}">
                <a16:creationId xmlns="" xmlns:a16="http://schemas.microsoft.com/office/drawing/2014/main" id="{6B224636-AAC4-864C-8BC0-B79B46AC749F}"/>
              </a:ext>
            </a:extLst>
          </p:cNvPr>
          <p:cNvSpPr/>
          <p:nvPr/>
        </p:nvSpPr>
        <p:spPr>
          <a:xfrm>
            <a:off x="1661732" y="5886155"/>
            <a:ext cx="1523599" cy="550186"/>
          </a:xfrm>
          <a:prstGeom prst="roundRect">
            <a:avLst/>
          </a:prstGeom>
          <a:solidFill>
            <a:schemeClr val="bg1">
              <a:alpha val="0"/>
            </a:schemeClr>
          </a:solidFill>
          <a:ln w="254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10" name="テキスト ボックス 25">
            <a:extLst>
              <a:ext uri="{FF2B5EF4-FFF2-40B4-BE49-F238E27FC236}">
                <a16:creationId xmlns="" xmlns:a16="http://schemas.microsoft.com/office/drawing/2014/main" id="{559A4A95-B326-D042-B808-6F9D0FA4CF50}"/>
              </a:ext>
            </a:extLst>
          </p:cNvPr>
          <p:cNvSpPr txBox="1"/>
          <p:nvPr/>
        </p:nvSpPr>
        <p:spPr>
          <a:xfrm>
            <a:off x="1465633" y="5563264"/>
            <a:ext cx="1112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S PGothic" charset="-128"/>
                <a:ea typeface="MS PGothic" charset="-128"/>
                <a:cs typeface="MS PGothic" charset="-128"/>
              </a:rPr>
              <a:t>メモリ</a:t>
            </a:r>
          </a:p>
        </p:txBody>
      </p:sp>
      <p:sp>
        <p:nvSpPr>
          <p:cNvPr id="11" name="正方形/長方形 30">
            <a:extLst>
              <a:ext uri="{FF2B5EF4-FFF2-40B4-BE49-F238E27FC236}">
                <a16:creationId xmlns="" xmlns:a16="http://schemas.microsoft.com/office/drawing/2014/main" id="{480F48FE-5364-3346-A0DB-A6550A0F0A26}"/>
              </a:ext>
            </a:extLst>
          </p:cNvPr>
          <p:cNvSpPr/>
          <p:nvPr/>
        </p:nvSpPr>
        <p:spPr>
          <a:xfrm>
            <a:off x="2595108" y="5880679"/>
            <a:ext cx="279374" cy="550186"/>
          </a:xfrm>
          <a:prstGeom prst="rect">
            <a:avLst/>
          </a:prstGeom>
          <a:solidFill>
            <a:schemeClr val="accent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rPr>
              <a:t>4</a:t>
            </a:r>
            <a:endParaRPr kumimoji="1" lang="ja-JP" altLang="en-US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12" name="正方形/長方形 31">
            <a:extLst>
              <a:ext uri="{FF2B5EF4-FFF2-40B4-BE49-F238E27FC236}">
                <a16:creationId xmlns="" xmlns:a16="http://schemas.microsoft.com/office/drawing/2014/main" id="{54F8FA1D-90AD-7C43-9450-7978AEF75D43}"/>
              </a:ext>
            </a:extLst>
          </p:cNvPr>
          <p:cNvSpPr/>
          <p:nvPr/>
        </p:nvSpPr>
        <p:spPr>
          <a:xfrm>
            <a:off x="2907060" y="5882525"/>
            <a:ext cx="279374" cy="54834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rPr>
              <a:t>5</a:t>
            </a:r>
            <a:endParaRPr kumimoji="1" lang="ja-JP" altLang="en-US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13" name="正方形/長方形 20">
            <a:extLst>
              <a:ext uri="{FF2B5EF4-FFF2-40B4-BE49-F238E27FC236}">
                <a16:creationId xmlns="" xmlns:a16="http://schemas.microsoft.com/office/drawing/2014/main" id="{27A2C0E1-8DE4-E14B-B270-FDA37CA6FE26}"/>
              </a:ext>
            </a:extLst>
          </p:cNvPr>
          <p:cNvSpPr/>
          <p:nvPr/>
        </p:nvSpPr>
        <p:spPr>
          <a:xfrm>
            <a:off x="1649879" y="5886155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rPr>
              <a:t>1</a:t>
            </a:r>
            <a:endParaRPr kumimoji="1" lang="ja-JP" altLang="en-US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14" name="正方形/長方形 21">
            <a:extLst>
              <a:ext uri="{FF2B5EF4-FFF2-40B4-BE49-F238E27FC236}">
                <a16:creationId xmlns="" xmlns:a16="http://schemas.microsoft.com/office/drawing/2014/main" id="{DF915CA4-F80C-C044-A5AF-49F6F63A8157}"/>
              </a:ext>
            </a:extLst>
          </p:cNvPr>
          <p:cNvSpPr/>
          <p:nvPr/>
        </p:nvSpPr>
        <p:spPr>
          <a:xfrm>
            <a:off x="1968546" y="5886155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rPr>
              <a:t>2</a:t>
            </a:r>
            <a:endParaRPr kumimoji="1" lang="ja-JP" altLang="en-US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15" name="正方形/長方形 22">
            <a:extLst>
              <a:ext uri="{FF2B5EF4-FFF2-40B4-BE49-F238E27FC236}">
                <a16:creationId xmlns="" xmlns:a16="http://schemas.microsoft.com/office/drawing/2014/main" id="{BA59AE33-95AD-BB4F-BB31-7ED15C94CB17}"/>
              </a:ext>
            </a:extLst>
          </p:cNvPr>
          <p:cNvSpPr/>
          <p:nvPr/>
        </p:nvSpPr>
        <p:spPr>
          <a:xfrm>
            <a:off x="2287213" y="5886155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rPr>
              <a:t>3</a:t>
            </a:r>
            <a:endParaRPr kumimoji="1" lang="ja-JP" altLang="en-US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16" name="角丸四角形 15">
            <a:extLst>
              <a:ext uri="{FF2B5EF4-FFF2-40B4-BE49-F238E27FC236}">
                <a16:creationId xmlns="" xmlns:a16="http://schemas.microsoft.com/office/drawing/2014/main" id="{FFCEEDAA-7B15-1046-A374-C6D7217A9D43}"/>
              </a:ext>
            </a:extLst>
          </p:cNvPr>
          <p:cNvSpPr/>
          <p:nvPr/>
        </p:nvSpPr>
        <p:spPr>
          <a:xfrm>
            <a:off x="2287214" y="5874925"/>
            <a:ext cx="270412" cy="583143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latin typeface="MS PGothic" charset="-128"/>
                <a:ea typeface="MS PGothic" charset="-128"/>
                <a:cs typeface="MS PGothic" charset="-128"/>
              </a:rPr>
              <a:t>3</a:t>
            </a:r>
            <a:endParaRPr lang="ja-JP" altLang="en-US" sz="1350" dirty="0">
              <a:latin typeface="MS PGothic" charset="-128"/>
              <a:ea typeface="MS PGothic" charset="-128"/>
              <a:cs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4264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11111E-6 L 0.12101 0.04005 C 0.14635 0.04908 0.18437 0.05394 0.22396 0.05394 C 0.2691 0.05394 0.30521 0.04908 0.33056 0.04005 L 0.45174 -1.11111E-6 " pathEditMode="relative" rAng="0" ptsTypes="AAA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87" y="268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11111E-6 L 0.12031 0.04005 C 0.14566 0.04908 0.1835 0.05394 0.22291 0.05394 C 0.26805 0.05394 0.30382 0.04908 0.32916 0.04005 L 0.45 -1.11111E-6 " pathEditMode="relative" rAng="0" ptsTypes="AAAAA">
                                      <p:cBhvr>
                                        <p:cTn id="1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268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11111E-6 L 0.12014 0.04005 C 0.14514 0.04908 0.18316 0.05394 0.2224 0.05394 C 0.26719 0.05394 0.30313 0.04908 0.32813 0.04005 L 0.44879 -1.11111E-6 " pathEditMode="relative" rAng="0" ptsTypes="AAAAA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31" y="2685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33333E-6 L 0.11893 0.04004 C 0.14393 0.04907 0.18125 0.05393 0.22014 0.05393 C 0.26459 0.05393 0.3 0.04907 0.325 0.04004 L 0.4441 3.33333E-6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05" y="2685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33333E-6 L 0.11823 0.04004 C 0.14306 0.04907 0.18003 0.05393 0.21858 0.05393 C 0.26285 0.05393 0.29809 0.04907 0.32292 0.04004 L 0.44167 3.33333E-6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83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0.00093 L 0.11979 0.02546 C 0.14479 0.03171 0.18229 0.03518 0.22153 0.03518 C 0.26632 0.03518 0.30208 0.03171 0.32708 0.02546 L 0.44722 -0.00093 " pathEditMode="fixed" rAng="0" ptsTypes="AAAAA">
                                      <p:cBhvr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61" y="1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7 L 0.11875 -0.03819 C 0.14375 -0.04676 0.1809 -0.05139 0.21979 -0.05139 C 0.26406 -0.05139 0.29948 -0.04676 0.32448 -0.03819 L 0.4434 -3.7037E-7 " pathEditMode="relative" rAng="0" ptsTypes="AAAAA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70" y="-2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ed Rectangle 4"/>
          <p:cNvSpPr/>
          <p:nvPr/>
        </p:nvSpPr>
        <p:spPr>
          <a:xfrm>
            <a:off x="5215072" y="5414507"/>
            <a:ext cx="1086771" cy="682228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仮想メモリを用いて必要なメモリ容量を確保</a:t>
            </a:r>
            <a:endParaRPr lang="en-US" altLang="ja-JP" dirty="0"/>
          </a:p>
          <a:p>
            <a:pPr lvl="1"/>
            <a:r>
              <a:rPr lang="ja-JP" altLang="en-US" dirty="0"/>
              <a:t>物理メモリに入りきらないデータはディスクに格納</a:t>
            </a:r>
            <a:endParaRPr lang="en-US" altLang="ja-JP" dirty="0"/>
          </a:p>
          <a:p>
            <a:pPr lvl="1"/>
            <a:r>
              <a:rPr lang="ja-JP" altLang="en-US" dirty="0"/>
              <a:t>物理メモリ容量以上の</a:t>
            </a:r>
            <a:r>
              <a:rPr lang="en-US" altLang="ja-JP" dirty="0"/>
              <a:t>VM</a:t>
            </a:r>
            <a:r>
              <a:rPr lang="ja-JP" altLang="en-US" dirty="0"/>
              <a:t>をマイグレーション可能</a:t>
            </a:r>
            <a:endParaRPr lang="en-US" altLang="ja-JP" dirty="0"/>
          </a:p>
          <a:p>
            <a:r>
              <a:rPr lang="ja-JP" altLang="en-US" dirty="0"/>
              <a:t>必要に応じてページングを行う</a:t>
            </a:r>
            <a:endParaRPr lang="en-US" altLang="ja-JP" dirty="0"/>
          </a:p>
          <a:p>
            <a:pPr lvl="1"/>
            <a:r>
              <a:rPr lang="ja-JP" altLang="en-US" dirty="0"/>
              <a:t>ページイン：ディスク上の必要なデータを物理メモリへ</a:t>
            </a:r>
            <a:endParaRPr lang="en-US" altLang="ja-JP" dirty="0"/>
          </a:p>
          <a:p>
            <a:pPr lvl="1"/>
            <a:r>
              <a:rPr lang="ja-JP" altLang="en-US" dirty="0"/>
              <a:t>ページアウト：物理メモリ上の不要なデータをディスクへ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F977288F-F332-9F4C-A5D1-EBEF89371724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メモリ仮想化マイグレーション</a:t>
            </a:r>
            <a:endParaRPr kumimoji="1" lang="ja-JP" altLang="en-US" dirty="0"/>
          </a:p>
        </p:txBody>
      </p:sp>
      <p:grpSp>
        <p:nvGrpSpPr>
          <p:cNvPr id="6" name="図形グループ 5"/>
          <p:cNvGrpSpPr/>
          <p:nvPr/>
        </p:nvGrpSpPr>
        <p:grpSpPr>
          <a:xfrm>
            <a:off x="1063148" y="4387169"/>
            <a:ext cx="1813034" cy="1736385"/>
            <a:chOff x="2228193" y="3507551"/>
            <a:chExt cx="2417379" cy="2315180"/>
          </a:xfrm>
        </p:grpSpPr>
        <p:sp>
          <p:nvSpPr>
            <p:cNvPr id="8" name="フレーム 7"/>
            <p:cNvSpPr/>
            <p:nvPr/>
          </p:nvSpPr>
          <p:spPr>
            <a:xfrm>
              <a:off x="2228193" y="3507551"/>
              <a:ext cx="2417379" cy="2315180"/>
            </a:xfrm>
            <a:prstGeom prst="frame">
              <a:avLst>
                <a:gd name="adj1" fmla="val 128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b="1" dirty="0">
                  <a:solidFill>
                    <a:schemeClr val="tx1"/>
                  </a:solidFill>
                </a:rPr>
                <a:t>移送元ホスト</a:t>
              </a:r>
              <a:endParaRPr lang="en-US" altLang="ja-JP" sz="1600" b="1" dirty="0">
                <a:solidFill>
                  <a:schemeClr val="tx1"/>
                </a:solidFill>
              </a:endParaRPr>
            </a:p>
            <a:p>
              <a:pPr algn="ctr"/>
              <a:endParaRPr lang="en-US" altLang="ja-JP" sz="14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14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14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14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1400" dirty="0">
                <a:solidFill>
                  <a:schemeClr val="tx1"/>
                </a:solidFill>
              </a:endParaRPr>
            </a:p>
            <a:p>
              <a:pPr algn="ctr"/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2417377" y="3982248"/>
              <a:ext cx="2039007" cy="60524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/>
                <a:t>VM</a:t>
              </a:r>
              <a:r>
                <a:rPr lang="ja-JP" altLang="en-US" sz="1600" dirty="0"/>
                <a:t>本体</a:t>
              </a:r>
            </a:p>
          </p:txBody>
        </p:sp>
      </p:grpSp>
      <p:sp>
        <p:nvSpPr>
          <p:cNvPr id="10" name="フレーム 9"/>
          <p:cNvSpPr/>
          <p:nvPr/>
        </p:nvSpPr>
        <p:spPr>
          <a:xfrm>
            <a:off x="4855999" y="4387169"/>
            <a:ext cx="3239785" cy="2073785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移送先ホスト</a:t>
            </a:r>
            <a:endParaRPr lang="en-US" altLang="ja-JP" sz="1600" b="1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円柱 12"/>
          <p:cNvSpPr/>
          <p:nvPr/>
        </p:nvSpPr>
        <p:spPr>
          <a:xfrm>
            <a:off x="6625691" y="5114191"/>
            <a:ext cx="1376227" cy="981638"/>
          </a:xfrm>
          <a:prstGeom prst="can">
            <a:avLst>
              <a:gd name="adj" fmla="val 20478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ディスク</a:t>
            </a:r>
            <a:endParaRPr lang="en-US" altLang="ja-JP" sz="1600" b="1" dirty="0">
              <a:solidFill>
                <a:schemeClr val="tx1"/>
              </a:solidFill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</a:endParaRPr>
          </a:p>
          <a:p>
            <a:pPr algn="ctr"/>
            <a:endParaRPr lang="en-US" altLang="ja-JP" sz="1600" dirty="0"/>
          </a:p>
        </p:txBody>
      </p:sp>
      <p:sp>
        <p:nvSpPr>
          <p:cNvPr id="14" name="右矢印 13"/>
          <p:cNvSpPr/>
          <p:nvPr/>
        </p:nvSpPr>
        <p:spPr>
          <a:xfrm>
            <a:off x="3099344" y="5196332"/>
            <a:ext cx="1511754" cy="614855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16" name="U ターン矢印 15"/>
          <p:cNvSpPr/>
          <p:nvPr/>
        </p:nvSpPr>
        <p:spPr>
          <a:xfrm flipV="1">
            <a:off x="5679035" y="6066366"/>
            <a:ext cx="1374570" cy="298718"/>
          </a:xfrm>
          <a:prstGeom prst="uturnArrow">
            <a:avLst>
              <a:gd name="adj1" fmla="val 25000"/>
              <a:gd name="adj2" fmla="val 25000"/>
              <a:gd name="adj3" fmla="val 37101"/>
              <a:gd name="adj4" fmla="val 62899"/>
              <a:gd name="adj5" fmla="val 100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>
              <a:solidFill>
                <a:srgbClr val="FFFF00"/>
              </a:solidFill>
            </a:endParaRPr>
          </a:p>
        </p:txBody>
      </p:sp>
      <p:sp>
        <p:nvSpPr>
          <p:cNvPr id="17" name="U ターン矢印 16"/>
          <p:cNvSpPr/>
          <p:nvPr/>
        </p:nvSpPr>
        <p:spPr>
          <a:xfrm flipH="1">
            <a:off x="5677269" y="4968396"/>
            <a:ext cx="1348644" cy="359022"/>
          </a:xfrm>
          <a:prstGeom prst="uturnArrow">
            <a:avLst>
              <a:gd name="adj1" fmla="val 18137"/>
              <a:gd name="adj2" fmla="val 25000"/>
              <a:gd name="adj3" fmla="val 37101"/>
              <a:gd name="adj4" fmla="val 62899"/>
              <a:gd name="adj5" fmla="val 100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>
              <a:solidFill>
                <a:srgbClr val="FFFF00"/>
              </a:solidFill>
            </a:endParaRPr>
          </a:p>
        </p:txBody>
      </p:sp>
      <p:sp>
        <p:nvSpPr>
          <p:cNvPr id="18" name="スライド番号プレースホルダー 3"/>
          <p:cNvSpPr txBox="1">
            <a:spLocks/>
          </p:cNvSpPr>
          <p:nvPr/>
        </p:nvSpPr>
        <p:spPr>
          <a:xfrm>
            <a:off x="2965969" y="4891237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b="1" dirty="0">
                <a:solidFill>
                  <a:schemeClr val="tx1"/>
                </a:solidFill>
              </a:rPr>
              <a:t>マイグレーション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461114" y="5491137"/>
            <a:ext cx="279374" cy="54834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</a:rPr>
              <a:t>5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149162" y="5489291"/>
            <a:ext cx="279374" cy="550186"/>
          </a:xfrm>
          <a:prstGeom prst="rect">
            <a:avLst/>
          </a:prstGeom>
          <a:solidFill>
            <a:schemeClr val="accent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</a:rPr>
              <a:t>4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842370" y="5489291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</a:rPr>
              <a:t>3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523703" y="5489291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</a:rPr>
              <a:t>2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205036" y="5489291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</a:rPr>
              <a:t>1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110635" y="5229519"/>
            <a:ext cx="1112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メモリ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930612" y="4766150"/>
            <a:ext cx="1112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物理</a:t>
            </a:r>
            <a:endParaRPr lang="en-US" altLang="ja-JP" sz="1600" b="1" dirty="0"/>
          </a:p>
          <a:p>
            <a:r>
              <a:rPr lang="ja-JP" altLang="en-US" sz="1600" b="1" dirty="0"/>
              <a:t>メモリ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675773" y="4688548"/>
            <a:ext cx="13670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ページイン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792349" y="6423779"/>
            <a:ext cx="17338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/>
              <a:t>ページアウト</a:t>
            </a:r>
            <a:endParaRPr lang="ja-JP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72784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7.40741E-7 L 0.12101 0.04005 C 0.14635 0.04907 0.18437 0.05393 0.22396 0.05393 C 0.2691 0.05393 0.30521 0.04907 0.33055 0.04005 L 0.45173 7.40741E-7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87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7.40741E-7 L 0.12032 0.04005 C 0.14566 0.04907 0.18351 0.05393 0.22292 0.05393 C 0.26806 0.05393 0.30382 0.04907 0.32917 0.04005 L 0.45 7.40741E-7 " pathEditMode="relative" rAng="0" ptsTypes="AAAAA">
                                      <p:cBhvr>
                                        <p:cTn id="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7.40741E-7 L 0.12014 0.04005 C 0.14514 0.04907 0.18316 0.05393 0.2224 0.05393 C 0.26719 0.05393 0.30313 0.04907 0.32813 0.04005 L 0.44879 7.40741E-7 " pathEditMode="relative" rAng="0" ptsTypes="AAAAA">
                                      <p:cBhvr>
                                        <p:cTn id="1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31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173 7.40741E-7 L 0.49635 0.04005 C 0.50573 0.04907 0.51979 0.05393 0.53437 0.05393 C 0.55121 0.05393 0.56441 0.04907 0.57378 0.04005 L 0.61875 7.40741E-7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51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0.00162 L 0.09305 0.04167 C 0.11267 0.05069 0.14201 0.05555 0.17257 0.05555 C 0.20746 0.05555 0.23524 0.05069 0.25486 0.04167 L 0.34843 0.00162 " pathEditMode="relative" rAng="0" ptsTypes="AAAAA">
                                      <p:cBhvr>
                                        <p:cTn id="2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31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 7.40741E-7 L 0.49428 0.04005 C 0.50365 0.04907 0.51737 0.05393 0.5323 0.05393 C 0.54862 0.05393 0.56198 0.04907 0.57136 0.04005 L 0.61615 7.40741E-7 " pathEditMode="relative" rAng="0" ptsTypes="AAAAA">
                                      <p:cBhvr>
                                        <p:cTn id="2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99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0.00162 L 0.09202 0.04167 C 0.11164 0.05069 0.14098 0.05555 0.17153 0.05555 C 0.20643 0.05555 0.23421 0.05069 0.25382 0.04167 L 0.34757 0.00162 " pathEditMode="relative" rAng="0" ptsTypes="AAAAA">
                                      <p:cBhvr>
                                        <p:cTn id="2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48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757 -0.00023 L 0.40139 0.03981 C 0.41285 0.04884 0.42987 0.0537 0.44775 0.0537 C 0.46806 0.0537 0.48421 0.04884 0.49601 0.03981 L 0.5507 -0.00023 " pathEditMode="relative" rAng="0" ptsTypes="AAAAA">
                                      <p:cBhvr>
                                        <p:cTn id="3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56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875 7.40741E-7 L 0.58229 -0.04745 C 0.57483 -0.0581 0.56319 -0.06366 0.55156 -0.06366 C 0.53837 -0.06366 0.52743 -0.0581 0.51996 -0.04745 L 0.48455 7.40741E-7 " pathEditMode="relative" rAng="0" ptsTypes="AAAAA">
                                      <p:cBhvr>
                                        <p:cTn id="3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19" y="-3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25" grpId="0" animBg="1"/>
      <p:bldP spid="24" grpId="0" animBg="1"/>
      <p:bldP spid="23" grpId="0" animBg="1"/>
      <p:bldP spid="23" grpId="1" animBg="1"/>
      <p:bldP spid="22" grpId="0" animBg="1"/>
      <p:bldP spid="22" grpId="1" animBg="1"/>
      <p:bldP spid="22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>
                <a:latin typeface="MS PGothic" charset="-128"/>
                <a:ea typeface="MS PGothic" charset="-128"/>
                <a:cs typeface="MS PGothic" charset="-128"/>
              </a:rPr>
              <a:t>仮想メモリはマイグレーションと相性が悪い</a:t>
            </a:r>
            <a:endParaRPr lang="en-US" altLang="ja-JP" dirty="0" smtClean="0">
              <a:latin typeface="MS PGothic" charset="-128"/>
              <a:ea typeface="MS PGothic" charset="-128"/>
              <a:cs typeface="MS PGothic" charset="-128"/>
            </a:endParaRPr>
          </a:p>
          <a:p>
            <a:pPr lvl="1"/>
            <a:r>
              <a:rPr lang="en-US" altLang="ja-JP" dirty="0" smtClean="0">
                <a:latin typeface="MS PGothic" charset="-128"/>
                <a:ea typeface="MS PGothic" charset="-128"/>
                <a:cs typeface="MS PGothic" charset="-128"/>
              </a:rPr>
              <a:t>VM</a:t>
            </a:r>
            <a:r>
              <a:rPr lang="ja-JP" altLang="en-US" dirty="0">
                <a:latin typeface="MS PGothic" charset="-128"/>
                <a:ea typeface="MS PGothic" charset="-128"/>
                <a:cs typeface="MS PGothic" charset="-128"/>
              </a:rPr>
              <a:t>のメモリ転送中に大量のページングが発生</a:t>
            </a:r>
            <a:endParaRPr lang="en-US" altLang="ja-JP" dirty="0">
              <a:latin typeface="MS PGothic" charset="-128"/>
              <a:ea typeface="MS PGothic" charset="-128"/>
              <a:cs typeface="MS PGothic" charset="-128"/>
            </a:endParaRPr>
          </a:p>
          <a:p>
            <a:pPr lvl="2"/>
            <a:r>
              <a:rPr lang="ja-JP" altLang="en-US" sz="2400" dirty="0">
                <a:latin typeface="MS PGothic" charset="-128"/>
                <a:ea typeface="MS PGothic" charset="-128"/>
                <a:cs typeface="MS PGothic" charset="-128"/>
              </a:rPr>
              <a:t>メモリ転送の後半は常にディスクにページアウト</a:t>
            </a:r>
            <a:endParaRPr lang="en-US" altLang="ja-JP" sz="2400" dirty="0">
              <a:latin typeface="MS PGothic" charset="-128"/>
              <a:ea typeface="MS PGothic" charset="-128"/>
              <a:cs typeface="MS PGothic" charset="-128"/>
            </a:endParaRPr>
          </a:p>
          <a:p>
            <a:pPr lvl="2"/>
            <a:r>
              <a:rPr lang="ja-JP" altLang="en-US" sz="2400" dirty="0">
                <a:latin typeface="MS PGothic" charset="-128"/>
                <a:ea typeface="MS PGothic" charset="-128"/>
                <a:cs typeface="MS PGothic" charset="-128"/>
              </a:rPr>
              <a:t>メモリ再送時にはディスクからページインして更新</a:t>
            </a:r>
            <a:endParaRPr lang="en-US" altLang="ja-JP" dirty="0">
              <a:latin typeface="MS PGothic" charset="-128"/>
              <a:ea typeface="MS PGothic" charset="-128"/>
              <a:cs typeface="MS PGothic" charset="-128"/>
            </a:endParaRPr>
          </a:p>
          <a:p>
            <a:pPr lvl="1"/>
            <a:r>
              <a:rPr lang="en-US" altLang="ja-JP" dirty="0">
                <a:latin typeface="MS PGothic" charset="-128"/>
                <a:ea typeface="MS PGothic" charset="-128"/>
                <a:cs typeface="MS PGothic" charset="-128"/>
              </a:rPr>
              <a:t>VM</a:t>
            </a:r>
            <a:r>
              <a:rPr lang="ja-JP" altLang="en-US" dirty="0">
                <a:latin typeface="MS PGothic" charset="-128"/>
                <a:ea typeface="MS PGothic" charset="-128"/>
                <a:cs typeface="MS PGothic" charset="-128"/>
              </a:rPr>
              <a:t>再開時にディスクからのページインを待たされる</a:t>
            </a:r>
            <a:endParaRPr lang="en-US" altLang="ja-JP" dirty="0">
              <a:latin typeface="MS PGothic" charset="-128"/>
              <a:ea typeface="MS PGothic" charset="-128"/>
              <a:cs typeface="MS PGothic" charset="-128"/>
            </a:endParaRPr>
          </a:p>
          <a:p>
            <a:pPr lvl="2"/>
            <a:r>
              <a:rPr lang="ja-JP" altLang="en-US" dirty="0">
                <a:latin typeface="MS PGothic" charset="-128"/>
                <a:ea typeface="MS PGothic" charset="-128"/>
                <a:cs typeface="MS PGothic" charset="-128"/>
              </a:rPr>
              <a:t>仮想化ソフトウェアのメモリもページアウトされている</a:t>
            </a:r>
            <a:endParaRPr lang="en-US" altLang="ja-JP" dirty="0">
              <a:latin typeface="MS PGothic" charset="-128"/>
              <a:ea typeface="MS PGothic" charset="-128"/>
              <a:cs typeface="MS PGothic" charset="-128"/>
            </a:endParaRPr>
          </a:p>
          <a:p>
            <a:pPr lvl="1"/>
            <a:r>
              <a:rPr lang="en-US" altLang="ja-JP" dirty="0">
                <a:latin typeface="MS PGothic" charset="-128"/>
                <a:ea typeface="MS PGothic" charset="-128"/>
                <a:cs typeface="MS PGothic" charset="-128"/>
              </a:rPr>
              <a:t>VM</a:t>
            </a:r>
            <a:r>
              <a:rPr lang="ja-JP" altLang="en-US" dirty="0">
                <a:latin typeface="MS PGothic" charset="-128"/>
                <a:ea typeface="MS PGothic" charset="-128"/>
                <a:cs typeface="MS PGothic" charset="-128"/>
              </a:rPr>
              <a:t>がすぐに必要とするメモリもページアウトされる</a:t>
            </a:r>
          </a:p>
        </p:txBody>
      </p:sp>
      <p:sp>
        <p:nvSpPr>
          <p:cNvPr id="22" name="右矢印 21"/>
          <p:cNvSpPr/>
          <p:nvPr/>
        </p:nvSpPr>
        <p:spPr>
          <a:xfrm>
            <a:off x="3148034" y="5421715"/>
            <a:ext cx="1676270" cy="614855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147560" y="5195958"/>
            <a:ext cx="20170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ea typeface="MS PGothic" charset="-128"/>
                <a:cs typeface="MS PGothic" charset="-128"/>
              </a:rPr>
              <a:t>マイグレーション</a:t>
            </a:r>
            <a:endParaRPr kumimoji="1" lang="ja-JP" altLang="en-US" sz="1600" dirty="0">
              <a:ea typeface="MS PGothic" charset="-128"/>
              <a:cs typeface="MS PGothic" charset="-12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247895" y="5625604"/>
            <a:ext cx="1032361" cy="682228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6" name="フレーム 5"/>
          <p:cNvSpPr/>
          <p:nvPr/>
        </p:nvSpPr>
        <p:spPr>
          <a:xfrm>
            <a:off x="5046197" y="4846776"/>
            <a:ext cx="2970272" cy="1513490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ea typeface="MS PGothic" charset="-128"/>
                <a:cs typeface="MS PGothic" charset="-128"/>
              </a:rPr>
              <a:t>移送先ホスト</a:t>
            </a:r>
            <a:endParaRPr lang="en-US" altLang="ja-JP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ja-JP" altLang="en-US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170038" y="5698086"/>
            <a:ext cx="1529255" cy="55622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 dirty="0">
              <a:ea typeface="MS PGothic" charset="-128"/>
              <a:cs typeface="MS PGothic" charset="-128"/>
            </a:endParaRPr>
          </a:p>
        </p:txBody>
      </p:sp>
      <p:sp>
        <p:nvSpPr>
          <p:cNvPr id="8" name="円柱 7"/>
          <p:cNvSpPr/>
          <p:nvPr/>
        </p:nvSpPr>
        <p:spPr>
          <a:xfrm>
            <a:off x="6533792" y="5602322"/>
            <a:ext cx="1373591" cy="682639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grpSp>
        <p:nvGrpSpPr>
          <p:cNvPr id="9" name="図形グループ 8"/>
          <p:cNvGrpSpPr/>
          <p:nvPr/>
        </p:nvGrpSpPr>
        <p:grpSpPr>
          <a:xfrm>
            <a:off x="1014419" y="4626785"/>
            <a:ext cx="1813034" cy="1733800"/>
            <a:chOff x="2228193" y="3804744"/>
            <a:chExt cx="2417379" cy="2017987"/>
          </a:xfrm>
        </p:grpSpPr>
        <p:sp>
          <p:nvSpPr>
            <p:cNvPr id="10" name="フレーム 9"/>
            <p:cNvSpPr/>
            <p:nvPr/>
          </p:nvSpPr>
          <p:spPr>
            <a:xfrm>
              <a:off x="2228193" y="3804744"/>
              <a:ext cx="2417379" cy="2017987"/>
            </a:xfrm>
            <a:prstGeom prst="frame">
              <a:avLst>
                <a:gd name="adj1" fmla="val 128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dirty="0">
                  <a:solidFill>
                    <a:schemeClr val="tx1"/>
                  </a:solidFill>
                  <a:ea typeface="MS PGothic" charset="-128"/>
                  <a:cs typeface="MS PGothic" charset="-128"/>
                </a:rPr>
                <a:t>移送元ホスト</a:t>
              </a:r>
              <a:endParaRPr lang="en-US" altLang="ja-JP" sz="160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35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35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35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35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35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ja-JP" altLang="en-US" sz="135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2417377" y="4208491"/>
              <a:ext cx="2039007" cy="60524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>
                  <a:ea typeface="MS PGothic" charset="-128"/>
                  <a:cs typeface="MS PGothic" charset="-128"/>
                </a:rPr>
                <a:t>VM</a:t>
              </a:r>
              <a:r>
                <a:rPr lang="ja-JP" altLang="en-US" sz="1600" dirty="0">
                  <a:ea typeface="MS PGothic" charset="-128"/>
                  <a:cs typeface="MS PGothic" charset="-128"/>
                </a:rPr>
                <a:t>本体</a:t>
              </a:r>
            </a:p>
          </p:txBody>
        </p:sp>
      </p:grpSp>
      <p:sp>
        <p:nvSpPr>
          <p:cNvPr id="21" name="テキスト ボックス 27"/>
          <p:cNvSpPr txBox="1"/>
          <p:nvPr/>
        </p:nvSpPr>
        <p:spPr>
          <a:xfrm>
            <a:off x="5055747" y="5076066"/>
            <a:ext cx="14038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ea typeface="MS PGothic" charset="-128"/>
                <a:cs typeface="MS PGothic" charset="-128"/>
              </a:rPr>
              <a:t>物理メモリ</a:t>
            </a:r>
          </a:p>
        </p:txBody>
      </p:sp>
      <p:sp>
        <p:nvSpPr>
          <p:cNvPr id="13" name="スライド番号プレースホルダー 3"/>
          <p:cNvSpPr txBox="1">
            <a:spLocks/>
          </p:cNvSpPr>
          <p:nvPr/>
        </p:nvSpPr>
        <p:spPr>
          <a:xfrm>
            <a:off x="1243933" y="6332284"/>
            <a:ext cx="1617904" cy="30444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500" b="1" dirty="0">
                <a:solidFill>
                  <a:schemeClr val="tx1"/>
                </a:solidFill>
                <a:ea typeface="MS PGothic" charset="-128"/>
                <a:cs typeface="MS PGothic" charset="-128"/>
              </a:rPr>
              <a:t>更新メモリ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19922" y="5453098"/>
            <a:ext cx="1112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ea typeface="MS PGothic" charset="-128"/>
                <a:cs typeface="MS PGothic" charset="-128"/>
              </a:rPr>
              <a:t>メモリ</a:t>
            </a:r>
          </a:p>
        </p:txBody>
      </p:sp>
      <p:sp>
        <p:nvSpPr>
          <p:cNvPr id="36" name="テキスト ボックス 27"/>
          <p:cNvSpPr txBox="1"/>
          <p:nvPr/>
        </p:nvSpPr>
        <p:spPr>
          <a:xfrm>
            <a:off x="6681397" y="5164292"/>
            <a:ext cx="14038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ea typeface="MS PGothic" charset="-128"/>
                <a:cs typeface="MS PGothic" charset="-128"/>
              </a:rPr>
              <a:t>ディスク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マイグレーションの性能</a:t>
            </a:r>
            <a:r>
              <a:rPr lang="ja-JP" altLang="en-US" dirty="0"/>
              <a:t>低下</a:t>
            </a:r>
          </a:p>
        </p:txBody>
      </p:sp>
      <p:grpSp>
        <p:nvGrpSpPr>
          <p:cNvPr id="30" name="図形グループ 8">
            <a:extLst>
              <a:ext uri="{FF2B5EF4-FFF2-40B4-BE49-F238E27FC236}">
                <a16:creationId xmlns="" xmlns:a16="http://schemas.microsoft.com/office/drawing/2014/main" id="{A11708C2-F20E-BF4F-AAB2-8783DDF1A007}"/>
              </a:ext>
            </a:extLst>
          </p:cNvPr>
          <p:cNvGrpSpPr/>
          <p:nvPr/>
        </p:nvGrpSpPr>
        <p:grpSpPr>
          <a:xfrm>
            <a:off x="1014419" y="4625586"/>
            <a:ext cx="1813034" cy="1733800"/>
            <a:chOff x="2228193" y="3804744"/>
            <a:chExt cx="2417379" cy="2017987"/>
          </a:xfrm>
        </p:grpSpPr>
        <p:sp>
          <p:nvSpPr>
            <p:cNvPr id="31" name="フレーム 9">
              <a:extLst>
                <a:ext uri="{FF2B5EF4-FFF2-40B4-BE49-F238E27FC236}">
                  <a16:creationId xmlns="" xmlns:a16="http://schemas.microsoft.com/office/drawing/2014/main" id="{B9FE064B-830D-C344-A5E4-20839EBD73BF}"/>
                </a:ext>
              </a:extLst>
            </p:cNvPr>
            <p:cNvSpPr/>
            <p:nvPr/>
          </p:nvSpPr>
          <p:spPr>
            <a:xfrm>
              <a:off x="2228193" y="3804744"/>
              <a:ext cx="2417379" cy="2017987"/>
            </a:xfrm>
            <a:prstGeom prst="frame">
              <a:avLst>
                <a:gd name="adj1" fmla="val 128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dirty="0">
                  <a:solidFill>
                    <a:schemeClr val="tx1"/>
                  </a:solidFill>
                  <a:ea typeface="MS PGothic" charset="-128"/>
                  <a:cs typeface="MS PGothic" charset="-128"/>
                </a:rPr>
                <a:t>移送元ホスト</a:t>
              </a:r>
              <a:endParaRPr lang="en-US" altLang="ja-JP" sz="160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35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35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35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35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35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ja-JP" altLang="en-US" sz="135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</p:txBody>
        </p:sp>
        <p:sp>
          <p:nvSpPr>
            <p:cNvPr id="32" name="正方形/長方形 10">
              <a:extLst>
                <a:ext uri="{FF2B5EF4-FFF2-40B4-BE49-F238E27FC236}">
                  <a16:creationId xmlns="" xmlns:a16="http://schemas.microsoft.com/office/drawing/2014/main" id="{B4266A83-9DA9-B644-8726-DF530E9D42C6}"/>
                </a:ext>
              </a:extLst>
            </p:cNvPr>
            <p:cNvSpPr/>
            <p:nvPr/>
          </p:nvSpPr>
          <p:spPr>
            <a:xfrm>
              <a:off x="2417377" y="4208491"/>
              <a:ext cx="2039007" cy="60524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>
                  <a:ea typeface="MS PGothic" charset="-128"/>
                  <a:cs typeface="MS PGothic" charset="-128"/>
                </a:rPr>
                <a:t>VM</a:t>
              </a:r>
              <a:r>
                <a:rPr lang="ja-JP" altLang="en-US" sz="1600" dirty="0">
                  <a:ea typeface="MS PGothic" charset="-128"/>
                  <a:cs typeface="MS PGothic" charset="-128"/>
                </a:rPr>
                <a:t>本体</a:t>
              </a:r>
            </a:p>
          </p:txBody>
        </p:sp>
      </p:grpSp>
      <p:sp>
        <p:nvSpPr>
          <p:cNvPr id="35" name="スライド番号プレースホルダー 3">
            <a:extLst>
              <a:ext uri="{FF2B5EF4-FFF2-40B4-BE49-F238E27FC236}">
                <a16:creationId xmlns="" xmlns:a16="http://schemas.microsoft.com/office/drawing/2014/main" id="{26660E74-D89A-E146-B805-437D17D4CB39}"/>
              </a:ext>
            </a:extLst>
          </p:cNvPr>
          <p:cNvSpPr txBox="1">
            <a:spLocks/>
          </p:cNvSpPr>
          <p:nvPr/>
        </p:nvSpPr>
        <p:spPr>
          <a:xfrm>
            <a:off x="6399126" y="6529922"/>
            <a:ext cx="1508257" cy="12902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b="1" dirty="0">
                <a:solidFill>
                  <a:schemeClr val="tx1"/>
                </a:solidFill>
                <a:ea typeface="MS PGothic" charset="-128"/>
                <a:cs typeface="MS PGothic" charset="-128"/>
              </a:rPr>
              <a:t>仮想化ソフトウェアのメモリ</a:t>
            </a:r>
            <a:endParaRPr lang="en-US" altLang="ja-JP" sz="1600" b="1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37" name="テキスト ボックス 28">
            <a:extLst>
              <a:ext uri="{FF2B5EF4-FFF2-40B4-BE49-F238E27FC236}">
                <a16:creationId xmlns="" xmlns:a16="http://schemas.microsoft.com/office/drawing/2014/main" id="{7B40B051-74CE-F047-9A3D-525EEF9980D4}"/>
              </a:ext>
            </a:extLst>
          </p:cNvPr>
          <p:cNvSpPr txBox="1"/>
          <p:nvPr/>
        </p:nvSpPr>
        <p:spPr>
          <a:xfrm>
            <a:off x="1019922" y="5451899"/>
            <a:ext cx="1112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ea typeface="MS PGothic" charset="-128"/>
                <a:cs typeface="MS PGothic" charset="-128"/>
              </a:rPr>
              <a:t>メモリ</a:t>
            </a:r>
          </a:p>
        </p:txBody>
      </p:sp>
      <p:sp>
        <p:nvSpPr>
          <p:cNvPr id="43" name="正方形/長方形 42"/>
          <p:cNvSpPr/>
          <p:nvPr/>
        </p:nvSpPr>
        <p:spPr>
          <a:xfrm>
            <a:off x="2434610" y="5681393"/>
            <a:ext cx="279374" cy="54834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</a:rPr>
              <a:t>5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2122658" y="5679547"/>
            <a:ext cx="279374" cy="550186"/>
          </a:xfrm>
          <a:prstGeom prst="rect">
            <a:avLst/>
          </a:prstGeom>
          <a:solidFill>
            <a:schemeClr val="accent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</a:rPr>
              <a:t>4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1815866" y="5679547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</a:rPr>
              <a:t>3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1497199" y="5679547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</a:rPr>
              <a:t>2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49" name="角丸四角形 14">
            <a:extLst>
              <a:ext uri="{FF2B5EF4-FFF2-40B4-BE49-F238E27FC236}">
                <a16:creationId xmlns="" xmlns:a16="http://schemas.microsoft.com/office/drawing/2014/main" id="{FF85EEBD-45EB-C14E-A627-B6BED458B655}"/>
              </a:ext>
            </a:extLst>
          </p:cNvPr>
          <p:cNvSpPr/>
          <p:nvPr/>
        </p:nvSpPr>
        <p:spPr>
          <a:xfrm>
            <a:off x="6870767" y="5677357"/>
            <a:ext cx="256052" cy="560374"/>
          </a:xfrm>
          <a:prstGeom prst="roundRect">
            <a:avLst>
              <a:gd name="adj" fmla="val 0"/>
            </a:avLst>
          </a:prstGeom>
          <a:solidFill>
            <a:srgbClr val="FFFF00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1178532" y="5679547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</a:rPr>
              <a:t>1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1187184" y="5695088"/>
            <a:ext cx="284663" cy="55831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1</a:t>
            </a:r>
            <a:endParaRPr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992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6 L 0.121 0.04005 C 0.14635 0.04908 0.18437 0.05394 0.22396 0.05394 C 0.26909 0.05394 0.30521 0.04908 0.33055 0.04005 L 0.45173 -3.7037E-6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87" y="2685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7037E-6 L 0.12032 0.04005 C 0.14566 0.04908 0.18351 0.05394 0.22292 0.05394 C 0.26806 0.05394 0.30382 0.04908 0.32917 0.04005 L 0.45 -3.7037E-6 " pathEditMode="relative" rAng="0" ptsTypes="AAAAA">
                                      <p:cBhvr>
                                        <p:cTn id="2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2685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7037E-6 L 0.12014 0.04005 C 0.14514 0.04908 0.18316 0.05394 0.22239 0.05394 C 0.26719 0.05394 0.30312 0.04908 0.32812 0.04005 L 0.44878 -3.7037E-6 " pathEditMode="relative" rAng="0" ptsTypes="AAAAA">
                                      <p:cBhvr>
                                        <p:cTn id="2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31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173 -3.7037E-6 L 0.49635 0.04005 C 0.50573 0.04908 0.51979 0.05394 0.53437 0.05394 C 0.55121 0.05394 0.56441 0.04908 0.57378 0.04005 L 0.61875 -3.7037E-6 " pathEditMode="relative" rAng="0" ptsTypes="AAAAA">
                                      <p:cBhvr>
                                        <p:cTn id="2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51" y="2685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3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 -3.7037E-6 L 0.49532 0.04005 C 0.50486 0.04908 0.51893 0.05394 0.5342 0.05394 C 0.55104 0.05394 0.56476 0.04908 0.57431 0.04005 L 0.62032 -3.7037E-6 " pathEditMode="relative" rAng="0" ptsTypes="AAAAA">
                                      <p:cBhvr>
                                        <p:cTn id="2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07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0.00162 L 0.09305 0.04167 C 0.11267 0.0507 0.14201 0.05556 0.17257 0.05556 C 0.20746 0.05556 0.23524 0.0507 0.25486 0.04167 L 0.34843 0.00162 " pathEditMode="relative" rAng="0" ptsTypes="AAAAA">
                                      <p:cBhvr>
                                        <p:cTn id="31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31" y="2685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7 0.00162 L 0.09201 0.04166 C 0.11163 0.05069 0.14097 0.05555 0.17153 0.05555 C 0.20642 0.05555 0.2342 0.05069 0.25382 0.04166 L 0.34757 0.00162 " pathEditMode="relative" rAng="0" ptsTypes="AAAAA">
                                      <p:cBhvr>
                                        <p:cTn id="33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48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757 -0.00024 L 0.40139 0.03981 C 0.41284 0.04884 0.42986 0.0537 0.44774 0.0537 C 0.46805 0.0537 0.4842 0.04884 0.496 0.03981 L 0.55069 -0.00024 " pathEditMode="relative" rAng="0" ptsTypes="AAAAA">
                                      <p:cBhvr>
                                        <p:cTn id="43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56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37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875 -3.7037E-6 L 0.58229 -0.04745 C 0.57482 -0.0581 0.56319 -0.06365 0.55156 -0.06365 C 0.53837 -0.06365 0.52743 -0.0581 0.51996 -0.04745 L 0.48455 -3.7037E-6 " pathEditMode="relative" rAng="0" ptsTypes="AAAAA">
                                      <p:cBhvr>
                                        <p:cTn id="4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19" y="-3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96296E-6 L 0.12882 -0.0081 C 0.15591 -0.00995 0.1967 -0.01018 0.23889 -0.01018 C 0.28716 -0.01018 0.32587 -0.00995 0.35313 -0.0081 L 0.48316 -2.96296E-6 " pathEditMode="relative" rAng="0" ptsTypes="AAAAA">
                                      <p:cBhvr>
                                        <p:cTn id="4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49" y="-509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878 -3.7037E-6 L 0.46719 0.04005 C 0.471 0.04908 0.47691 0.05394 0.48298 0.05394 C 0.48993 0.05394 0.49548 0.04908 0.4993 0.04005 L 0.51805 -3.7037E-6 " pathEditMode="relative" rAng="0" ptsTypes="AAAAA">
                                      <p:cBhvr>
                                        <p:cTn id="65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55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37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-0.00116 L -0.02674 -0.03681 C -0.03229 -0.04468 -0.04045 -0.04931 -0.04931 -0.04931 C -0.05938 -0.04931 -0.06702 -0.04468 -0.07257 -0.03681 L -0.09913 -0.00116 " pathEditMode="relative" rAng="0" ptsTypes="AAAAA">
                                      <p:cBhvr>
                                        <p:cTn id="6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83" y="-2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35" grpId="0"/>
      <p:bldP spid="35" grpId="1"/>
      <p:bldP spid="37" grpId="0"/>
      <p:bldP spid="37" grpId="1"/>
      <p:bldP spid="43" grpId="0" animBg="1"/>
      <p:bldP spid="43" grpId="1" animBg="1"/>
      <p:bldP spid="44" grpId="0" animBg="1"/>
      <p:bldP spid="45" grpId="0" animBg="1"/>
      <p:bldP spid="45" grpId="1" animBg="1"/>
      <p:bldP spid="46" grpId="0" animBg="1"/>
      <p:bldP spid="46" grpId="1" animBg="1"/>
      <p:bldP spid="49" grpId="1" animBg="1"/>
      <p:bldP spid="49" grpId="2" animBg="1"/>
      <p:bldP spid="49" grpId="3" animBg="1"/>
      <p:bldP spid="47" grpId="0" animBg="1"/>
      <p:bldP spid="47" grpId="1" animBg="1"/>
      <p:bldP spid="47" grpId="2" animBg="1"/>
      <p:bldP spid="19" grpId="0" animBg="1"/>
      <p:bldP spid="19" grpId="1" animBg="1"/>
      <p:bldP spid="19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従来のメモリ仮想化マイグレーションの性能を十分にメモリがある場合の性能と比較</a:t>
            </a:r>
            <a:endParaRPr lang="en-US" altLang="ja-JP" dirty="0"/>
          </a:p>
          <a:p>
            <a:pPr lvl="1"/>
            <a:r>
              <a:rPr lang="ja-JP" altLang="en-US" dirty="0"/>
              <a:t>ディスクには高速な</a:t>
            </a:r>
            <a:r>
              <a:rPr lang="en-US" altLang="ja-JP" dirty="0"/>
              <a:t>SSD</a:t>
            </a:r>
            <a:r>
              <a:rPr lang="ja-JP" altLang="en-US" dirty="0"/>
              <a:t>を使用</a:t>
            </a:r>
            <a:endParaRPr lang="en-US" altLang="ja-JP" dirty="0"/>
          </a:p>
          <a:p>
            <a:pPr lvl="1"/>
            <a:r>
              <a:rPr kumimoji="1" lang="ja-JP" altLang="en-US" dirty="0"/>
              <a:t>マイグレーション時間は</a:t>
            </a:r>
            <a:r>
              <a:rPr kumimoji="1" lang="en-US" altLang="ja-JP" dirty="0"/>
              <a:t>1.6</a:t>
            </a:r>
            <a:r>
              <a:rPr kumimoji="1" lang="ja-JP" altLang="en-US" dirty="0"/>
              <a:t>倍</a:t>
            </a:r>
            <a:endParaRPr kumimoji="1" lang="en-US" altLang="ja-JP" dirty="0"/>
          </a:p>
          <a:p>
            <a:pPr lvl="1"/>
            <a:r>
              <a:rPr lang="ja-JP" altLang="en-US" dirty="0"/>
              <a:t>ダウンタイムは</a:t>
            </a:r>
            <a:r>
              <a:rPr lang="en-US" altLang="ja-JP" dirty="0"/>
              <a:t>2.7</a:t>
            </a:r>
            <a:r>
              <a:rPr lang="ja-JP" altLang="en-US" dirty="0"/>
              <a:t>倍</a:t>
            </a:r>
            <a:endParaRPr lang="en-US" altLang="ja-JP" dirty="0"/>
          </a:p>
          <a:p>
            <a:pPr lvl="2"/>
            <a:r>
              <a:rPr lang="ja-JP" altLang="en-US" dirty="0"/>
              <a:t>マイグレーション最終段階の</a:t>
            </a:r>
            <a:r>
              <a:rPr lang="en-US" altLang="ja-JP" dirty="0"/>
              <a:t>VM</a:t>
            </a:r>
            <a:r>
              <a:rPr lang="ja-JP" altLang="en-US" dirty="0"/>
              <a:t>停止時間</a:t>
            </a:r>
            <a:endParaRPr kumimoji="1"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dirty="0"/>
              <a:t>マイグレーション性能の比較</a:t>
            </a:r>
          </a:p>
        </p:txBody>
      </p:sp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8537240"/>
              </p:ext>
            </p:extLst>
          </p:nvPr>
        </p:nvGraphicFramePr>
        <p:xfrm>
          <a:off x="0" y="3900218"/>
          <a:ext cx="4173512" cy="2957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4714791"/>
              </p:ext>
            </p:extLst>
          </p:nvPr>
        </p:nvGraphicFramePr>
        <p:xfrm>
          <a:off x="4173512" y="3900218"/>
          <a:ext cx="4574498" cy="2973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0">
            <a:extLst>
              <a:ext uri="{FF2B5EF4-FFF2-40B4-BE49-F238E27FC236}">
                <a16:creationId xmlns="" xmlns:a16="http://schemas.microsoft.com/office/drawing/2014/main" id="{85755360-AA6D-944B-BCAE-638BFD334304}"/>
              </a:ext>
            </a:extLst>
          </p:cNvPr>
          <p:cNvSpPr txBox="1"/>
          <p:nvPr/>
        </p:nvSpPr>
        <p:spPr>
          <a:xfrm>
            <a:off x="7327204" y="3562744"/>
            <a:ext cx="11881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x-none"/>
              <a:t>240GB VM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81386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VM</a:t>
            </a:r>
            <a:r>
              <a:rPr lang="ja-JP" altLang="en-US" dirty="0"/>
              <a:t>専用の仮想メモリを用いてメモリ仮想化マイグレーションとその後の</a:t>
            </a:r>
            <a:r>
              <a:rPr lang="en-US" altLang="ja-JP" dirty="0"/>
              <a:t>VM</a:t>
            </a:r>
            <a:r>
              <a:rPr lang="ja-JP" altLang="en-US" dirty="0"/>
              <a:t>実行を最適化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ごとに独立した仮想メモリを提供</a:t>
            </a:r>
            <a:endParaRPr lang="en-US" altLang="ja-JP" dirty="0"/>
          </a:p>
          <a:p>
            <a:pPr lvl="1"/>
            <a:r>
              <a:rPr lang="ja-JP" altLang="en-US" dirty="0"/>
              <a:t>仮想メモリをバイパスして</a:t>
            </a:r>
            <a:r>
              <a:rPr lang="en-US" altLang="ja-JP" dirty="0"/>
              <a:t>VM</a:t>
            </a:r>
            <a:r>
              <a:rPr lang="ja-JP" altLang="en-US" dirty="0"/>
              <a:t>のメモリデータを物理メモリまたはディスクに直接転送</a:t>
            </a:r>
            <a:endParaRPr lang="en-US" altLang="ja-JP" dirty="0"/>
          </a:p>
          <a:p>
            <a:pPr lvl="1"/>
            <a:r>
              <a:rPr lang="ja-JP" altLang="en-US" dirty="0"/>
              <a:t>ディスクの特性を利用して効率よくページング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提案：</a:t>
            </a:r>
            <a:r>
              <a:rPr lang="en-US" altLang="ja-JP" dirty="0" err="1"/>
              <a:t>VMemDirect</a:t>
            </a:r>
            <a:endParaRPr lang="ja-JP" altLang="en-US" dirty="0"/>
          </a:p>
        </p:txBody>
      </p:sp>
      <p:sp>
        <p:nvSpPr>
          <p:cNvPr id="27" name="フレーム 26"/>
          <p:cNvSpPr/>
          <p:nvPr/>
        </p:nvSpPr>
        <p:spPr>
          <a:xfrm>
            <a:off x="4658340" y="4174404"/>
            <a:ext cx="3133109" cy="1918363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rPr>
              <a:t>移送先ホスト</a:t>
            </a:r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ja-JP" altLang="en-US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30" name="円柱 29"/>
          <p:cNvSpPr/>
          <p:nvPr/>
        </p:nvSpPr>
        <p:spPr>
          <a:xfrm>
            <a:off x="6426358" y="5289934"/>
            <a:ext cx="948366" cy="682639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rPr>
              <a:t>ディスク</a:t>
            </a:r>
          </a:p>
        </p:txBody>
      </p:sp>
      <p:sp>
        <p:nvSpPr>
          <p:cNvPr id="35" name="Rounded Rectangle 4"/>
          <p:cNvSpPr/>
          <p:nvPr/>
        </p:nvSpPr>
        <p:spPr>
          <a:xfrm>
            <a:off x="5019566" y="5286876"/>
            <a:ext cx="1044033" cy="682228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36" name="テキスト ボックス 27"/>
          <p:cNvSpPr txBox="1"/>
          <p:nvPr/>
        </p:nvSpPr>
        <p:spPr>
          <a:xfrm>
            <a:off x="4936763" y="4994990"/>
            <a:ext cx="12148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MS PGothic" charset="-128"/>
                <a:ea typeface="MS PGothic" charset="-128"/>
                <a:cs typeface="MS PGothic" charset="-128"/>
              </a:rPr>
              <a:t>物理メモリ</a:t>
            </a:r>
          </a:p>
        </p:txBody>
      </p:sp>
      <p:grpSp>
        <p:nvGrpSpPr>
          <p:cNvPr id="55" name="図形グループ 54"/>
          <p:cNvGrpSpPr/>
          <p:nvPr/>
        </p:nvGrpSpPr>
        <p:grpSpPr>
          <a:xfrm>
            <a:off x="863675" y="4470117"/>
            <a:ext cx="1813034" cy="1606482"/>
            <a:chOff x="2259724" y="3857296"/>
            <a:chExt cx="2417379" cy="2141976"/>
          </a:xfrm>
        </p:grpSpPr>
        <p:grpSp>
          <p:nvGrpSpPr>
            <p:cNvPr id="56" name="図形グループ 55"/>
            <p:cNvGrpSpPr/>
            <p:nvPr/>
          </p:nvGrpSpPr>
          <p:grpSpPr>
            <a:xfrm>
              <a:off x="2259724" y="3857296"/>
              <a:ext cx="2417379" cy="2141976"/>
              <a:chOff x="2228193" y="3804744"/>
              <a:chExt cx="2417379" cy="2141976"/>
            </a:xfrm>
          </p:grpSpPr>
          <p:sp>
            <p:nvSpPr>
              <p:cNvPr id="58" name="フレーム 57"/>
              <p:cNvSpPr/>
              <p:nvPr/>
            </p:nvSpPr>
            <p:spPr>
              <a:xfrm>
                <a:off x="2228193" y="3804744"/>
                <a:ext cx="2417379" cy="2141976"/>
              </a:xfrm>
              <a:prstGeom prst="frame">
                <a:avLst>
                  <a:gd name="adj1" fmla="val 1281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600" dirty="0">
                    <a:solidFill>
                      <a:schemeClr val="tx1"/>
                    </a:solidFill>
                    <a:latin typeface="MS PGothic" charset="-128"/>
                    <a:ea typeface="MS PGothic" charset="-128"/>
                    <a:cs typeface="MS PGothic" charset="-128"/>
                  </a:rPr>
                  <a:t>移送元ホスト</a:t>
                </a:r>
                <a:endParaRPr lang="en-US" altLang="ja-JP" sz="1600" dirty="0">
                  <a:solidFill>
                    <a:schemeClr val="tx1"/>
                  </a:solidFill>
                  <a:latin typeface="MS PGothic" charset="-128"/>
                  <a:ea typeface="MS PGothic" charset="-128"/>
                  <a:cs typeface="MS PGothic" charset="-128"/>
                </a:endParaRPr>
              </a:p>
              <a:p>
                <a:pPr algn="ctr"/>
                <a:endParaRPr lang="en-US" altLang="ja-JP" sz="1350" dirty="0">
                  <a:solidFill>
                    <a:schemeClr val="tx1"/>
                  </a:solidFill>
                  <a:latin typeface="MS PGothic" charset="-128"/>
                  <a:ea typeface="MS PGothic" charset="-128"/>
                  <a:cs typeface="MS PGothic" charset="-128"/>
                </a:endParaRPr>
              </a:p>
              <a:p>
                <a:pPr algn="ctr"/>
                <a:endParaRPr lang="en-US" altLang="ja-JP" sz="1350" dirty="0">
                  <a:solidFill>
                    <a:schemeClr val="tx1"/>
                  </a:solidFill>
                  <a:latin typeface="MS PGothic" charset="-128"/>
                  <a:ea typeface="MS PGothic" charset="-128"/>
                  <a:cs typeface="MS PGothic" charset="-128"/>
                </a:endParaRPr>
              </a:p>
              <a:p>
                <a:pPr algn="ctr"/>
                <a:endParaRPr lang="en-US" altLang="ja-JP" sz="1350" dirty="0">
                  <a:solidFill>
                    <a:schemeClr val="tx1"/>
                  </a:solidFill>
                  <a:latin typeface="MS PGothic" charset="-128"/>
                  <a:ea typeface="MS PGothic" charset="-128"/>
                  <a:cs typeface="MS PGothic" charset="-128"/>
                </a:endParaRPr>
              </a:p>
              <a:p>
                <a:pPr algn="ctr"/>
                <a:endParaRPr lang="en-US" altLang="ja-JP" sz="1350" dirty="0">
                  <a:solidFill>
                    <a:schemeClr val="tx1"/>
                  </a:solidFill>
                  <a:latin typeface="MS PGothic" charset="-128"/>
                  <a:ea typeface="MS PGothic" charset="-128"/>
                  <a:cs typeface="MS PGothic" charset="-128"/>
                </a:endParaRPr>
              </a:p>
              <a:p>
                <a:pPr algn="ctr"/>
                <a:endParaRPr lang="en-US" altLang="ja-JP" sz="1350" dirty="0">
                  <a:solidFill>
                    <a:schemeClr val="tx1"/>
                  </a:solidFill>
                  <a:latin typeface="MS PGothic" charset="-128"/>
                  <a:ea typeface="MS PGothic" charset="-128"/>
                  <a:cs typeface="MS PGothic" charset="-128"/>
                </a:endParaRPr>
              </a:p>
              <a:p>
                <a:pPr algn="ctr"/>
                <a:endParaRPr lang="ja-JP" altLang="en-US" sz="1350" dirty="0">
                  <a:solidFill>
                    <a:schemeClr val="tx1"/>
                  </a:solidFill>
                  <a:latin typeface="MS PGothic" charset="-128"/>
                  <a:ea typeface="MS PGothic" charset="-128"/>
                  <a:cs typeface="MS PGothic" charset="-128"/>
                </a:endParaRPr>
              </a:p>
            </p:txBody>
          </p:sp>
          <p:sp>
            <p:nvSpPr>
              <p:cNvPr id="59" name="正方形/長方形 58"/>
              <p:cNvSpPr/>
              <p:nvPr/>
            </p:nvSpPr>
            <p:spPr>
              <a:xfrm>
                <a:off x="2417377" y="4208491"/>
                <a:ext cx="2039007" cy="605246"/>
              </a:xfrm>
              <a:prstGeom prst="rect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1600" dirty="0">
                    <a:latin typeface="MS PGothic" charset="-128"/>
                    <a:ea typeface="MS PGothic" charset="-128"/>
                    <a:cs typeface="MS PGothic" charset="-128"/>
                  </a:rPr>
                  <a:t>VM</a:t>
                </a:r>
                <a:r>
                  <a:rPr lang="ja-JP" altLang="en-US" sz="1600" dirty="0">
                    <a:latin typeface="MS PGothic" charset="-128"/>
                    <a:ea typeface="MS PGothic" charset="-128"/>
                    <a:cs typeface="MS PGothic" charset="-128"/>
                  </a:rPr>
                  <a:t>本体</a:t>
                </a:r>
              </a:p>
            </p:txBody>
          </p:sp>
        </p:grpSp>
        <p:sp>
          <p:nvSpPr>
            <p:cNvPr id="57" name="正方形/長方形 56"/>
            <p:cNvSpPr/>
            <p:nvPr/>
          </p:nvSpPr>
          <p:spPr>
            <a:xfrm>
              <a:off x="2448908" y="5026068"/>
              <a:ext cx="2039007" cy="85827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dirty="0">
                  <a:latin typeface="MS PGothic" charset="-128"/>
                  <a:ea typeface="MS PGothic" charset="-128"/>
                  <a:cs typeface="MS PGothic" charset="-128"/>
                </a:rPr>
                <a:t>メモリ</a:t>
              </a:r>
            </a:p>
          </p:txBody>
        </p:sp>
      </p:grpSp>
      <p:sp>
        <p:nvSpPr>
          <p:cNvPr id="60" name="右矢印 59"/>
          <p:cNvSpPr/>
          <p:nvPr/>
        </p:nvSpPr>
        <p:spPr>
          <a:xfrm>
            <a:off x="2871640" y="5154587"/>
            <a:ext cx="1676270" cy="614855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752745" y="4908419"/>
            <a:ext cx="20170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MS PGothic" charset="-128"/>
                <a:ea typeface="MS PGothic" charset="-128"/>
                <a:cs typeface="MS PGothic" charset="-128"/>
              </a:rPr>
              <a:t>マイグレーション</a:t>
            </a:r>
          </a:p>
        </p:txBody>
      </p:sp>
      <p:sp>
        <p:nvSpPr>
          <p:cNvPr id="33" name="U ターン矢印 32"/>
          <p:cNvSpPr/>
          <p:nvPr/>
        </p:nvSpPr>
        <p:spPr>
          <a:xfrm flipV="1">
            <a:off x="2141756" y="5990138"/>
            <a:ext cx="3408781" cy="333381"/>
          </a:xfrm>
          <a:prstGeom prst="uturnArrow">
            <a:avLst>
              <a:gd name="adj1" fmla="val 29987"/>
              <a:gd name="adj2" fmla="val 25000"/>
              <a:gd name="adj3" fmla="val 39595"/>
              <a:gd name="adj4" fmla="val 62899"/>
              <a:gd name="adj5" fmla="val 10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rgbClr val="FF0000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34" name="U ターン矢印 33"/>
          <p:cNvSpPr/>
          <p:nvPr/>
        </p:nvSpPr>
        <p:spPr>
          <a:xfrm flipV="1">
            <a:off x="2069110" y="6003222"/>
            <a:ext cx="4978806" cy="437324"/>
          </a:xfrm>
          <a:prstGeom prst="uturnArrow">
            <a:avLst>
              <a:gd name="adj1" fmla="val 19298"/>
              <a:gd name="adj2" fmla="val 25000"/>
              <a:gd name="adj3" fmla="val 37101"/>
              <a:gd name="adj4" fmla="val 62899"/>
              <a:gd name="adj5" fmla="val 100000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rgbClr val="FF0000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5A1B07C-AA63-8D4D-AEB6-45489504DF79}"/>
              </a:ext>
            </a:extLst>
          </p:cNvPr>
          <p:cNvSpPr/>
          <p:nvPr/>
        </p:nvSpPr>
        <p:spPr>
          <a:xfrm>
            <a:off x="4840357" y="4960283"/>
            <a:ext cx="2641852" cy="1059165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b="1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9F914109-E016-0942-B6F5-95F33C200013}"/>
              </a:ext>
            </a:extLst>
          </p:cNvPr>
          <p:cNvSpPr txBox="1"/>
          <p:nvPr/>
        </p:nvSpPr>
        <p:spPr>
          <a:xfrm>
            <a:off x="4298589" y="4654598"/>
            <a:ext cx="2468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MS PGothic" charset="-128"/>
                <a:ea typeface="MS PGothic" charset="-128"/>
                <a:cs typeface="MS PGothic" charset="-128"/>
              </a:rPr>
              <a:t>VM</a:t>
            </a:r>
            <a:r>
              <a:rPr lang="ja-JP" altLang="en-US" sz="1600" dirty="0">
                <a:latin typeface="MS PGothic" charset="-128"/>
                <a:ea typeface="MS PGothic" charset="-128"/>
                <a:cs typeface="MS PGothic" charset="-128"/>
              </a:rPr>
              <a:t>専用仮想メモリ</a:t>
            </a:r>
            <a:endParaRPr lang="en-US" sz="1600" dirty="0">
              <a:latin typeface="MS PGothic" charset="-128"/>
              <a:ea typeface="MS PGothic" charset="-128"/>
              <a:cs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272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１つの</a:t>
            </a:r>
            <a:r>
              <a:rPr lang="en-US" altLang="ja-JP" dirty="0"/>
              <a:t>VM</a:t>
            </a:r>
            <a:r>
              <a:rPr lang="ja-JP" altLang="en-US" dirty="0"/>
              <a:t>のメモリだけをページングの対象とする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ごとにディスク上にスワップ領域を作成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に割り当てられた物理メモリを超える部分をスワップ領域に格納</a:t>
            </a:r>
            <a:endParaRPr lang="en-US" altLang="ja-JP" dirty="0"/>
          </a:p>
          <a:p>
            <a:r>
              <a:rPr lang="ja-JP" altLang="en-US" dirty="0"/>
              <a:t>仮想化ソフトウェアに対するページングを抑制</a:t>
            </a:r>
            <a:endParaRPr lang="en-US" altLang="ja-JP" dirty="0"/>
          </a:p>
          <a:p>
            <a:pPr lvl="1"/>
            <a:r>
              <a:rPr lang="ja-JP" altLang="en-US" dirty="0"/>
              <a:t>仮想化ソフトウェアは常に必要な物理メモリを確保可能</a:t>
            </a:r>
            <a:endParaRPr lang="en-US" altLang="ja-JP" dirty="0"/>
          </a:p>
          <a:p>
            <a:pPr lvl="1"/>
            <a:r>
              <a:rPr lang="x-none" altLang="ja-JP" dirty="0"/>
              <a:t>VM</a:t>
            </a:r>
            <a:r>
              <a:rPr lang="ja-JP" altLang="x-none" dirty="0"/>
              <a:t>の</a:t>
            </a:r>
            <a:r>
              <a:rPr lang="ja-JP" altLang="en-US" dirty="0"/>
              <a:t>マイグレーション時にページアウトされない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VM</a:t>
            </a:r>
            <a:r>
              <a:rPr lang="ja-JP" altLang="en-US" dirty="0"/>
              <a:t>専用の仮想メモリ</a:t>
            </a:r>
            <a:endParaRPr kumimoji="1" lang="ja-JP" altLang="en-US" dirty="0"/>
          </a:p>
        </p:txBody>
      </p:sp>
      <p:sp>
        <p:nvSpPr>
          <p:cNvPr id="52" name="Rounded Rectangle 51"/>
          <p:cNvSpPr/>
          <p:nvPr/>
        </p:nvSpPr>
        <p:spPr>
          <a:xfrm>
            <a:off x="2791792" y="5284856"/>
            <a:ext cx="1316102" cy="722405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2720888" y="4682445"/>
            <a:ext cx="1500467" cy="45393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>
                <a:latin typeface="MS PGothic" charset="-128"/>
                <a:ea typeface="MS PGothic" charset="-128"/>
                <a:cs typeface="MS PGothic" charset="-128"/>
              </a:rPr>
              <a:t>VM</a:t>
            </a:r>
            <a:endParaRPr lang="ja-JP" altLang="en-US" sz="1600" dirty="0"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55" name="円柱 54"/>
          <p:cNvSpPr/>
          <p:nvPr/>
        </p:nvSpPr>
        <p:spPr>
          <a:xfrm>
            <a:off x="5744291" y="4965617"/>
            <a:ext cx="1427317" cy="1119367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50" dirty="0">
                <a:latin typeface="MS PGothic" charset="-128"/>
                <a:ea typeface="MS PGothic" charset="-128"/>
                <a:cs typeface="MS PGothic" charset="-128"/>
              </a:rPr>
              <a:t>ディスク</a:t>
            </a:r>
          </a:p>
        </p:txBody>
      </p:sp>
      <p:sp>
        <p:nvSpPr>
          <p:cNvPr id="56" name="スライド番号プレースホルダー 3"/>
          <p:cNvSpPr txBox="1">
            <a:spLocks/>
          </p:cNvSpPr>
          <p:nvPr/>
        </p:nvSpPr>
        <p:spPr>
          <a:xfrm>
            <a:off x="1371235" y="6084719"/>
            <a:ext cx="1805686" cy="40815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b="1" dirty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rPr>
              <a:t>仮想化ソフト</a:t>
            </a:r>
            <a:endParaRPr lang="en-US" altLang="ja-JP" sz="1600" b="1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l"/>
            <a:r>
              <a:rPr lang="ja-JP" altLang="en-US" sz="1600" b="1" dirty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rPr>
              <a:t>ウェアのメモリ</a:t>
            </a: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5719744" y="6011718"/>
            <a:ext cx="1976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S PGothic" charset="-128"/>
                <a:ea typeface="MS PGothic" charset="-128"/>
                <a:cs typeface="MS PGothic" charset="-128"/>
              </a:rPr>
              <a:t>スワップ</a:t>
            </a:r>
            <a:r>
              <a:rPr kumimoji="1" lang="ja-JP" altLang="en-US" sz="1600" b="1" dirty="0">
                <a:latin typeface="MS PGothic" charset="-128"/>
                <a:ea typeface="MS PGothic" charset="-128"/>
                <a:cs typeface="MS PGothic" charset="-128"/>
              </a:rPr>
              <a:t>領域</a:t>
            </a:r>
          </a:p>
        </p:txBody>
      </p:sp>
      <p:sp>
        <p:nvSpPr>
          <p:cNvPr id="59" name="Rounded Rectangle 23"/>
          <p:cNvSpPr/>
          <p:nvPr/>
        </p:nvSpPr>
        <p:spPr>
          <a:xfrm>
            <a:off x="1797471" y="5277279"/>
            <a:ext cx="658917" cy="722405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1925869" y="5385508"/>
            <a:ext cx="398135" cy="533387"/>
          </a:xfrm>
          <a:prstGeom prst="roundRect">
            <a:avLst>
              <a:gd name="adj" fmla="val 0"/>
            </a:avLst>
          </a:prstGeom>
          <a:solidFill>
            <a:srgbClr val="FFFF00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solidFill>
                <a:sysClr val="windowText" lastClr="000000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62" name="正方形/長方形 23"/>
          <p:cNvSpPr/>
          <p:nvPr/>
        </p:nvSpPr>
        <p:spPr>
          <a:xfrm>
            <a:off x="3575004" y="5384379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rPr>
              <a:t>3</a:t>
            </a:r>
            <a:endParaRPr kumimoji="1" lang="ja-JP" altLang="en-US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64" name="正方形/長方形 25"/>
          <p:cNvSpPr/>
          <p:nvPr/>
        </p:nvSpPr>
        <p:spPr>
          <a:xfrm>
            <a:off x="6292105" y="5375630"/>
            <a:ext cx="279374" cy="550293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rPr>
              <a:t>5</a:t>
            </a:r>
            <a:endParaRPr kumimoji="1" lang="ja-JP" altLang="en-US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65" name="正方形/長方形 23"/>
          <p:cNvSpPr/>
          <p:nvPr/>
        </p:nvSpPr>
        <p:spPr>
          <a:xfrm>
            <a:off x="3300816" y="5389030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rPr>
              <a:t>2</a:t>
            </a:r>
            <a:endParaRPr kumimoji="1" lang="ja-JP" altLang="en-US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66" name="正方形/長方形 23"/>
          <p:cNvSpPr/>
          <p:nvPr/>
        </p:nvSpPr>
        <p:spPr>
          <a:xfrm>
            <a:off x="3009456" y="5387694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rPr>
              <a:t>1</a:t>
            </a:r>
            <a:endParaRPr kumimoji="1" lang="ja-JP" altLang="en-US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67" name="正方形/長方形 23"/>
          <p:cNvSpPr/>
          <p:nvPr/>
        </p:nvSpPr>
        <p:spPr>
          <a:xfrm>
            <a:off x="5992837" y="5375630"/>
            <a:ext cx="279374" cy="55859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rPr>
              <a:t>4</a:t>
            </a:r>
            <a:endParaRPr kumimoji="1" lang="ja-JP" altLang="en-US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71" name="テキスト ボックス 14"/>
          <p:cNvSpPr txBox="1"/>
          <p:nvPr/>
        </p:nvSpPr>
        <p:spPr>
          <a:xfrm>
            <a:off x="3176921" y="6084984"/>
            <a:ext cx="1304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S PGothic" charset="-128"/>
                <a:ea typeface="MS PGothic" charset="-128"/>
                <a:cs typeface="MS PGothic" charset="-128"/>
              </a:rPr>
              <a:t>物理メモリ</a:t>
            </a:r>
            <a:endParaRPr kumimoji="1" lang="ja-JP" altLang="en-US" sz="1600" b="1" dirty="0"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72" name="Left-Right Arrow 4"/>
          <p:cNvSpPr/>
          <p:nvPr/>
        </p:nvSpPr>
        <p:spPr>
          <a:xfrm>
            <a:off x="4585740" y="5470675"/>
            <a:ext cx="864702" cy="381667"/>
          </a:xfrm>
          <a:prstGeom prst="leftRightArrow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73" name="TextBox 5"/>
          <p:cNvSpPr txBox="1"/>
          <p:nvPr/>
        </p:nvSpPr>
        <p:spPr>
          <a:xfrm>
            <a:off x="4302739" y="5048650"/>
            <a:ext cx="1247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S PGothic" charset="-128"/>
                <a:ea typeface="MS PGothic" charset="-128"/>
                <a:cs typeface="MS PGothic" charset="-128"/>
              </a:rPr>
              <a:t>ページング</a:t>
            </a:r>
          </a:p>
        </p:txBody>
      </p:sp>
      <p:sp>
        <p:nvSpPr>
          <p:cNvPr id="27" name="正方形/長方形 25"/>
          <p:cNvSpPr/>
          <p:nvPr/>
        </p:nvSpPr>
        <p:spPr>
          <a:xfrm>
            <a:off x="6590934" y="5383927"/>
            <a:ext cx="279374" cy="550293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rPr>
              <a:t>6</a:t>
            </a:r>
            <a:endParaRPr kumimoji="1" lang="ja-JP" altLang="en-US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23" name="Rounded Rectangle 35">
            <a:extLst>
              <a:ext uri="{FF2B5EF4-FFF2-40B4-BE49-F238E27FC236}">
                <a16:creationId xmlns="" xmlns:a16="http://schemas.microsoft.com/office/drawing/2014/main" id="{2AFF15D4-E003-8E48-83A3-CD03CDB9E647}"/>
              </a:ext>
            </a:extLst>
          </p:cNvPr>
          <p:cNvSpPr/>
          <p:nvPr/>
        </p:nvSpPr>
        <p:spPr>
          <a:xfrm>
            <a:off x="1216852" y="4645591"/>
            <a:ext cx="1406613" cy="546652"/>
          </a:xfrm>
          <a:prstGeom prst="round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rPr>
              <a:t>仮想化</a:t>
            </a:r>
            <a:r>
              <a:rPr lang="en-US" altLang="ja-JP" sz="1600" b="1" dirty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rPr>
              <a:t/>
            </a:r>
            <a:br>
              <a:rPr lang="en-US" altLang="ja-JP" sz="1600" b="1" dirty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rPr>
            </a:br>
            <a:r>
              <a:rPr lang="ja-JP" altLang="en-US" sz="1600" b="1" dirty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rPr>
              <a:t>ソフトウェア</a:t>
            </a:r>
            <a:endParaRPr kumimoji="1" lang="en-US" sz="1600" b="1" dirty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052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F2E8C0FF-21A1-6F44-A508-4D145D773B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875" y="1571457"/>
            <a:ext cx="2873829" cy="1915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1B0B44DA-482B-1A4A-A53D-00F252687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スワップ領域に</a:t>
            </a:r>
            <a:r>
              <a:rPr lang="en-US" altLang="ja-JP" dirty="0"/>
              <a:t>NVMe SSD</a:t>
            </a:r>
            <a:r>
              <a:rPr lang="ja-JP" altLang="en-US" dirty="0"/>
              <a:t>を使用</a:t>
            </a:r>
            <a:endParaRPr lang="en-US" altLang="ja-JP" dirty="0"/>
          </a:p>
          <a:p>
            <a:pPr lvl="1"/>
            <a:r>
              <a:rPr lang="ja-JP" altLang="en-US" dirty="0"/>
              <a:t>高速化（</a:t>
            </a:r>
            <a:r>
              <a:rPr lang="en-US" altLang="ja-JP" dirty="0"/>
              <a:t>〜5GB/s</a:t>
            </a:r>
            <a:r>
              <a:rPr lang="ja-JP" altLang="en-US" dirty="0"/>
              <a:t>）</a:t>
            </a:r>
            <a:endParaRPr lang="en-US" altLang="ja-JP" dirty="0"/>
          </a:p>
          <a:p>
            <a:pPr lvl="1"/>
            <a:r>
              <a:rPr lang="ja-JP" altLang="en-US" dirty="0"/>
              <a:t>大容量化（</a:t>
            </a:r>
            <a:r>
              <a:rPr lang="en-US" altLang="ja-JP" dirty="0"/>
              <a:t>〜2TB</a:t>
            </a:r>
            <a:r>
              <a:rPr lang="ja-JP" altLang="en-US" dirty="0"/>
              <a:t>）</a:t>
            </a:r>
            <a:endParaRPr lang="en-US" altLang="ja-JP" dirty="0"/>
          </a:p>
          <a:p>
            <a:pPr lvl="1"/>
            <a:r>
              <a:rPr lang="ja-JP" altLang="en-US" dirty="0"/>
              <a:t>低価格化（</a:t>
            </a:r>
            <a:r>
              <a:rPr lang="en-US" altLang="ja-JP" dirty="0"/>
              <a:t>〜10</a:t>
            </a:r>
            <a:r>
              <a:rPr lang="ja-JP" altLang="en-US" dirty="0"/>
              <a:t>万円）</a:t>
            </a:r>
            <a:endParaRPr lang="en-US" altLang="ja-JP" dirty="0"/>
          </a:p>
          <a:p>
            <a:r>
              <a:rPr lang="ja-JP" altLang="en-US" dirty="0"/>
              <a:t>書き込みの耐久性も大幅に向上しているため、スワップ領域として実用可能</a:t>
            </a:r>
            <a:endParaRPr lang="en-US" altLang="ja-JP" dirty="0"/>
          </a:p>
          <a:p>
            <a:pPr lvl="1"/>
            <a:r>
              <a:rPr lang="ja-JP" altLang="en-US" dirty="0"/>
              <a:t>総書き込み容量：</a:t>
            </a:r>
            <a:r>
              <a:rPr lang="en-US" altLang="ja-JP" dirty="0"/>
              <a:t>〜3.6 PBW</a:t>
            </a:r>
          </a:p>
          <a:p>
            <a:pPr lvl="2"/>
            <a:r>
              <a:rPr lang="en-US" altLang="ja-JP" dirty="0"/>
              <a:t>3.6</a:t>
            </a:r>
            <a:r>
              <a:rPr lang="ja-JP" altLang="en-US" dirty="0"/>
              <a:t>ペタバイトまでデータを書き込み可能</a:t>
            </a:r>
            <a:endParaRPr lang="en-US" altLang="ja-JP" dirty="0"/>
          </a:p>
          <a:p>
            <a:pPr lvl="2"/>
            <a:r>
              <a:rPr lang="ja-JP" altLang="en-US" dirty="0"/>
              <a:t>毎秒</a:t>
            </a:r>
            <a:r>
              <a:rPr lang="en-US" altLang="ja-JP" dirty="0"/>
              <a:t>6000</a:t>
            </a:r>
            <a:r>
              <a:rPr lang="ja-JP" altLang="en-US" dirty="0"/>
              <a:t>回のページングを行っても</a:t>
            </a:r>
            <a:r>
              <a:rPr lang="en-US" altLang="ja-JP" dirty="0"/>
              <a:t>5</a:t>
            </a:r>
            <a:r>
              <a:rPr lang="ja-JP" altLang="en-US" dirty="0"/>
              <a:t>年間利用可能</a:t>
            </a:r>
            <a:endParaRPr lang="en-US" altLang="ja-JP" dirty="0"/>
          </a:p>
          <a:p>
            <a:pPr lvl="1"/>
            <a:r>
              <a:rPr lang="en-US" altLang="ja-JP" dirty="0"/>
              <a:t>3D </a:t>
            </a:r>
            <a:r>
              <a:rPr lang="en-US" altLang="ja-JP" dirty="0" err="1"/>
              <a:t>XPoint</a:t>
            </a:r>
            <a:r>
              <a:rPr lang="ja-JP" altLang="en-US" dirty="0"/>
              <a:t>を用いた</a:t>
            </a:r>
            <a:r>
              <a:rPr lang="en-US" altLang="ja-JP" dirty="0"/>
              <a:t>Intel </a:t>
            </a:r>
            <a:r>
              <a:rPr lang="en-US" altLang="ja-JP" dirty="0" err="1"/>
              <a:t>Optane</a:t>
            </a:r>
            <a:r>
              <a:rPr lang="en-US" altLang="ja-JP" dirty="0"/>
              <a:t> SSD DC</a:t>
            </a:r>
            <a:r>
              <a:rPr lang="ja-JP" altLang="en-US" dirty="0"/>
              <a:t>は</a:t>
            </a:r>
            <a:r>
              <a:rPr lang="en-US" altLang="ja-JP" dirty="0"/>
              <a:t>82 PBW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146C75E2-C9D8-3D46-B009-C07D8732F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A661291B-4071-5542-85F5-45F1A03A2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SS</a:t>
            </a:r>
            <a:r>
              <a:rPr lang="en-US" dirty="0"/>
              <a:t>D</a:t>
            </a:r>
            <a:r>
              <a:rPr lang="ja-JP" altLang="en-US" dirty="0"/>
              <a:t>を用いたスワップ領域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1194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"/>
</p:tagLst>
</file>

<file path=ppt/theme/theme1.xml><?xml version="1.0" encoding="utf-8"?>
<a:theme xmlns:a="http://schemas.openxmlformats.org/drawingml/2006/main" name="ホワイト">
  <a:themeElements>
    <a:clrScheme name="ホワイ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ホワイ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38100">
          <a:solidFill>
            <a:srgbClr val="FF0000"/>
          </a:solidFill>
        </a:ln>
      </a:spPr>
      <a:bodyPr rtlCol="0" anchor="ctr"/>
      <a:lstStyle>
        <a:defPPr algn="ctr">
          <a:defRPr kumimoji="1" b="1" dirty="0" smtClean="0">
            <a:solidFill>
              <a:srgbClr val="FF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120717</TotalTime>
  <Words>1582</Words>
  <Application>Microsoft Macintosh PowerPoint</Application>
  <PresentationFormat>画面に合わせる (4:3)</PresentationFormat>
  <Paragraphs>449</Paragraphs>
  <Slides>22</Slides>
  <Notes>22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30" baseType="lpstr">
      <vt:lpstr>Calibri</vt:lpstr>
      <vt:lpstr>Calibri Light</vt:lpstr>
      <vt:lpstr>MS PGothic</vt:lpstr>
      <vt:lpstr>Yu Gothic</vt:lpstr>
      <vt:lpstr>游ゴシック</vt:lpstr>
      <vt:lpstr>游ゴシック Light</vt:lpstr>
      <vt:lpstr>Arial</vt:lpstr>
      <vt:lpstr>ホワイト</vt:lpstr>
      <vt:lpstr>VM専用仮想メモリを用いた VMマイグレーション手法</vt:lpstr>
      <vt:lpstr>大容量メモリを持つVM</vt:lpstr>
      <vt:lpstr>VMマイグレーション</vt:lpstr>
      <vt:lpstr>メモリ仮想化マイグレーション</vt:lpstr>
      <vt:lpstr>マイグレーションの性能低下</vt:lpstr>
      <vt:lpstr>マイグレーション性能の比較</vt:lpstr>
      <vt:lpstr>提案：VMemDirect</vt:lpstr>
      <vt:lpstr>VM専用の仮想メモリ</vt:lpstr>
      <vt:lpstr>SSDを用いたスワップ領域</vt:lpstr>
      <vt:lpstr>メモリデータの直接転送</vt:lpstr>
      <vt:lpstr>履歴に基づく格納先の決定</vt:lpstr>
      <vt:lpstr>非同期ページング</vt:lpstr>
      <vt:lpstr>メモリ脱仮想化マイグレーション</vt:lpstr>
      <vt:lpstr>実験</vt:lpstr>
      <vt:lpstr>比較対象</vt:lpstr>
      <vt:lpstr>マイグレーション時間</vt:lpstr>
      <vt:lpstr>ダウンタイム</vt:lpstr>
      <vt:lpstr>マイグレーション後のVM性能</vt:lpstr>
      <vt:lpstr>ページング頻発時のVM性能</vt:lpstr>
      <vt:lpstr>メモリ脱仮想化マイグレーションの性能</vt:lpstr>
      <vt:lpstr>関連研究</vt:lpstr>
      <vt:lpstr>まとめ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ユーザー</dc:creator>
  <cp:lastModifiedBy>Microsoft Office ユーザー</cp:lastModifiedBy>
  <cp:revision>1294</cp:revision>
  <cp:lastPrinted>2020-02-10T08:33:50Z</cp:lastPrinted>
  <dcterms:created xsi:type="dcterms:W3CDTF">2017-08-30T08:12:03Z</dcterms:created>
  <dcterms:modified xsi:type="dcterms:W3CDTF">2020-03-11T02:40:20Z</dcterms:modified>
</cp:coreProperties>
</file>