
<file path=[Content_Types].xml><?xml version="1.0" encoding="utf-8"?>
<Types xmlns="http://schemas.openxmlformats.org/package/2006/content-types">
  <Default Extension="xml" ContentType="application/xml"/>
  <Default Extension="wmf" ContentType="image/x-wmf"/>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handoutMasterIdLst>
    <p:handoutMasterId r:id="rId20"/>
  </p:handoutMasterIdLst>
  <p:sldIdLst>
    <p:sldId id="256" r:id="rId2"/>
    <p:sldId id="303" r:id="rId3"/>
    <p:sldId id="353" r:id="rId4"/>
    <p:sldId id="317" r:id="rId5"/>
    <p:sldId id="373" r:id="rId6"/>
    <p:sldId id="286" r:id="rId7"/>
    <p:sldId id="338" r:id="rId8"/>
    <p:sldId id="377" r:id="rId9"/>
    <p:sldId id="382" r:id="rId10"/>
    <p:sldId id="347" r:id="rId11"/>
    <p:sldId id="371" r:id="rId12"/>
    <p:sldId id="314" r:id="rId13"/>
    <p:sldId id="378" r:id="rId14"/>
    <p:sldId id="358" r:id="rId15"/>
    <p:sldId id="369" r:id="rId16"/>
    <p:sldId id="368" r:id="rId17"/>
    <p:sldId id="291"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ユーザー" initials="Office"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3FB"/>
    <a:srgbClr val="C4FFFF"/>
    <a:srgbClr val="C1BBFF"/>
    <a:srgbClr val="FFE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035" autoAdjust="0"/>
    <p:restoredTop sz="61162"/>
  </p:normalViewPr>
  <p:slideViewPr>
    <p:cSldViewPr snapToGrid="0" snapToObjects="1">
      <p:cViewPr varScale="1">
        <p:scale>
          <a:sx n="113" d="100"/>
          <a:sy n="113" d="100"/>
        </p:scale>
        <p:origin x="776" y="184"/>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naka_tomo/Desktop/&#20462;&#35542;&#12539;&#23455;&#39443;.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naka_tomo/Desktop/&#20462;&#35542;&#12539;&#23455;&#39443;.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naka_tomo/Desktop/&#20462;&#35542;&#12539;&#23455;&#39443;.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naka_tomo/Desktop/&#20462;&#35542;&#12539;&#23455;&#3944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601855812123"/>
          <c:y val="0.0637404157733399"/>
          <c:w val="0.783681714627448"/>
          <c:h val="0.932686084142395"/>
        </c:manualLayout>
      </c:layout>
      <c:barChart>
        <c:barDir val="col"/>
        <c:grouping val="clustered"/>
        <c:varyColors val="0"/>
        <c:ser>
          <c:idx val="0"/>
          <c:order val="0"/>
          <c:tx>
            <c:strRef>
              <c:f>'修論本体メモリベンチ (3)'!$D$23</c:f>
              <c:strCache>
                <c:ptCount val="1"/>
                <c:pt idx="0">
                  <c:v>検知時間（ミリ秒）</c:v>
                </c:pt>
              </c:strCache>
            </c:strRef>
          </c:tx>
          <c:spPr>
            <a:solidFill>
              <a:schemeClr val="accent1"/>
            </a:solidFill>
            <a:ln>
              <a:noFill/>
            </a:ln>
            <a:effectLst/>
          </c:spPr>
          <c:invertIfNegative val="0"/>
          <c:dPt>
            <c:idx val="0"/>
            <c:invertIfNegative val="0"/>
            <c:bubble3D val="0"/>
            <c:spPr>
              <a:solidFill>
                <a:srgbClr val="FF0000"/>
              </a:solidFill>
              <a:ln>
                <a:solidFill>
                  <a:srgbClr val="FF0000"/>
                </a:solidFill>
              </a:ln>
              <a:effectLst/>
            </c:spPr>
            <c:extLst xmlns:c16r2="http://schemas.microsoft.com/office/drawing/2015/06/chart">
              <c:ext xmlns:c16="http://schemas.microsoft.com/office/drawing/2014/chart" uri="{C3380CC4-5D6E-409C-BE32-E72D297353CC}">
                <c16:uniqueId val="{00000001-5D20-468C-82E2-DB7D95278348}"/>
              </c:ext>
            </c:extLst>
          </c:dPt>
          <c:dPt>
            <c:idx val="1"/>
            <c:invertIfNegative val="0"/>
            <c:bubble3D val="0"/>
            <c:spPr>
              <a:solidFill>
                <a:srgbClr val="7030A0"/>
              </a:solidFill>
              <a:ln>
                <a:solidFill>
                  <a:srgbClr val="7030A0"/>
                </a:solidFill>
              </a:ln>
              <a:effectLst/>
            </c:spPr>
            <c:extLst xmlns:c16r2="http://schemas.microsoft.com/office/drawing/2015/06/chart">
              <c:ext xmlns:c16="http://schemas.microsoft.com/office/drawing/2014/chart" uri="{C3380CC4-5D6E-409C-BE32-E72D297353CC}">
                <c16:uniqueId val="{00000002-5D20-468C-82E2-DB7D95278348}"/>
              </c:ext>
            </c:extLst>
          </c:dPt>
          <c:dPt>
            <c:idx val="2"/>
            <c:invertIfNegative val="0"/>
            <c:bubble3D val="0"/>
            <c:spPr>
              <a:solidFill>
                <a:srgbClr val="00B050"/>
              </a:solidFill>
              <a:ln>
                <a:solidFill>
                  <a:srgbClr val="00B050"/>
                </a:solidFill>
              </a:ln>
              <a:effectLst/>
            </c:spPr>
            <c:extLst xmlns:c16r2="http://schemas.microsoft.com/office/drawing/2015/06/chart">
              <c:ext xmlns:c16="http://schemas.microsoft.com/office/drawing/2014/chart" uri="{C3380CC4-5D6E-409C-BE32-E72D297353CC}">
                <c16:uniqueId val="{00000005-9824-5D41-811E-6CA72283C022}"/>
              </c:ext>
            </c:extLst>
          </c:dPt>
          <c:cat>
            <c:strRef>
              <c:f>'修論本体メモリベンチ (3)'!$E$22:$G$22</c:f>
              <c:strCache>
                <c:ptCount val="3"/>
                <c:pt idx="0">
                  <c:v>従来手法</c:v>
                </c:pt>
                <c:pt idx="1">
                  <c:v>SGmonitor（暗号化・整合性検査なし）</c:v>
                </c:pt>
                <c:pt idx="2">
                  <c:v>SGmonitor</c:v>
                </c:pt>
              </c:strCache>
            </c:strRef>
          </c:cat>
          <c:val>
            <c:numRef>
              <c:f>'修論本体メモリベンチ (3)'!$E$23:$G$23</c:f>
              <c:numCache>
                <c:formatCode>General</c:formatCode>
                <c:ptCount val="3"/>
                <c:pt idx="0">
                  <c:v>691.5167670265641</c:v>
                </c:pt>
                <c:pt idx="1">
                  <c:v>280.7617102709415</c:v>
                </c:pt>
                <c:pt idx="2">
                  <c:v>75.42944405293075</c:v>
                </c:pt>
              </c:numCache>
            </c:numRef>
          </c:val>
          <c:extLst xmlns:c16r2="http://schemas.microsoft.com/office/drawing/2015/06/chart">
            <c:ext xmlns:c16="http://schemas.microsoft.com/office/drawing/2014/chart" uri="{C3380CC4-5D6E-409C-BE32-E72D297353CC}">
              <c16:uniqueId val="{00000000-5D20-468C-82E2-DB7D95278348}"/>
            </c:ext>
          </c:extLst>
        </c:ser>
        <c:dLbls>
          <c:showLegendKey val="0"/>
          <c:showVal val="0"/>
          <c:showCatName val="0"/>
          <c:showSerName val="0"/>
          <c:showPercent val="0"/>
          <c:showBubbleSize val="0"/>
        </c:dLbls>
        <c:gapWidth val="219"/>
        <c:overlap val="-27"/>
        <c:axId val="193739888"/>
        <c:axId val="194752096"/>
      </c:barChart>
      <c:catAx>
        <c:axId val="193739888"/>
        <c:scaling>
          <c:orientation val="minMax"/>
        </c:scaling>
        <c:delete val="1"/>
        <c:axPos val="b"/>
        <c:numFmt formatCode="General" sourceLinked="1"/>
        <c:majorTickMark val="none"/>
        <c:minorTickMark val="none"/>
        <c:tickLblPos val="nextTo"/>
        <c:crossAx val="194752096"/>
        <c:crosses val="autoZero"/>
        <c:auto val="1"/>
        <c:lblAlgn val="ctr"/>
        <c:lblOffset val="100"/>
        <c:noMultiLvlLbl val="0"/>
      </c:catAx>
      <c:valAx>
        <c:axId val="194752096"/>
        <c:scaling>
          <c:orientation val="minMax"/>
        </c:scaling>
        <c:delete val="0"/>
        <c:axPos val="l"/>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ltLang="en-US" sz="1800" dirty="0">
                    <a:solidFill>
                      <a:schemeClr val="tx1"/>
                    </a:solidFill>
                    <a:latin typeface="MS PGothic" charset="-128"/>
                    <a:ea typeface="MS PGothic" charset="-128"/>
                    <a:cs typeface="MS PGothic" charset="-128"/>
                  </a:rPr>
                  <a:t>監視性能</a:t>
                </a:r>
                <a:r>
                  <a:rPr lang="en-US" altLang="ja-JP" sz="1800" dirty="0">
                    <a:solidFill>
                      <a:schemeClr val="tx1"/>
                    </a:solidFill>
                    <a:latin typeface="MS PGothic" charset="-128"/>
                    <a:ea typeface="MS PGothic" charset="-128"/>
                    <a:cs typeface="MS PGothic" charset="-128"/>
                  </a:rPr>
                  <a:t>[MB/</a:t>
                </a:r>
                <a:r>
                  <a:rPr lang="ja-JP" altLang="en-US" sz="1800" dirty="0">
                    <a:solidFill>
                      <a:schemeClr val="tx1"/>
                    </a:solidFill>
                    <a:latin typeface="MS PGothic" charset="-128"/>
                    <a:ea typeface="MS PGothic" charset="-128"/>
                    <a:cs typeface="MS PGothic" charset="-128"/>
                  </a:rPr>
                  <a:t>秒</a:t>
                </a:r>
                <a:r>
                  <a:rPr lang="en-US" altLang="ja-JP" sz="1800" dirty="0">
                    <a:solidFill>
                      <a:schemeClr val="tx1"/>
                    </a:solidFill>
                    <a:latin typeface="MS PGothic" charset="-128"/>
                    <a:ea typeface="MS PGothic" charset="-128"/>
                    <a:cs typeface="MS PGothic" charset="-128"/>
                  </a:rPr>
                  <a:t>]</a:t>
                </a:r>
                <a:endParaRPr lang="ja-JP" altLang="en-US" sz="1800" dirty="0">
                  <a:solidFill>
                    <a:schemeClr val="tx1"/>
                  </a:solidFill>
                  <a:latin typeface="MS PGothic" charset="-128"/>
                  <a:ea typeface="MS PGothic" charset="-128"/>
                  <a:cs typeface="MS PGothic" charset="-128"/>
                </a:endParaRPr>
              </a:p>
            </c:rich>
          </c:tx>
          <c:layout>
            <c:manualLayout>
              <c:xMode val="edge"/>
              <c:yMode val="edge"/>
              <c:x val="0.0"/>
              <c:y val="0.0899500815944106"/>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93739888"/>
        <c:crosses val="autoZero"/>
        <c:crossBetween val="between"/>
      </c:valAx>
      <c:spPr>
        <a:noFill/>
        <a:ln>
          <a:solidFill>
            <a:schemeClr val="tx1"/>
          </a:solidFill>
        </a:ln>
        <a:effectLst/>
      </c:spPr>
    </c:plotArea>
    <c:legend>
      <c:legendPos val="r"/>
      <c:layout>
        <c:manualLayout>
          <c:xMode val="edge"/>
          <c:yMode val="edge"/>
          <c:x val="0.360755816671966"/>
          <c:y val="0.0959958372905669"/>
          <c:w val="0.55385913995929"/>
          <c:h val="0.47024460636572"/>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4968755235383"/>
          <c:y val="0.0323040054775762"/>
          <c:w val="0.809712095828447"/>
          <c:h val="0.936511586726322"/>
        </c:manualLayout>
      </c:layout>
      <c:barChart>
        <c:barDir val="col"/>
        <c:grouping val="clustered"/>
        <c:varyColors val="0"/>
        <c:ser>
          <c:idx val="0"/>
          <c:order val="0"/>
          <c:tx>
            <c:strRef>
              <c:f>'修論本体ディスクベンチ (3)'!$D$23</c:f>
              <c:strCache>
                <c:ptCount val="1"/>
                <c:pt idx="0">
                  <c:v>読み込み速度[MB/秒]</c:v>
                </c:pt>
              </c:strCache>
            </c:strRef>
          </c:tx>
          <c:spPr>
            <a:solidFill>
              <a:schemeClr val="accent1"/>
            </a:solidFill>
            <a:ln>
              <a:noFill/>
            </a:ln>
            <a:effectLst/>
          </c:spPr>
          <c:invertIfNegative val="0"/>
          <c:dPt>
            <c:idx val="0"/>
            <c:invertIfNegative val="0"/>
            <c:bubble3D val="0"/>
            <c:spPr>
              <a:solidFill>
                <a:srgbClr val="FF0000"/>
              </a:solidFill>
              <a:ln>
                <a:solidFill>
                  <a:srgbClr val="FF0000"/>
                </a:solidFill>
              </a:ln>
              <a:effectLst/>
            </c:spPr>
            <c:extLst xmlns:c16r2="http://schemas.microsoft.com/office/drawing/2015/06/chart">
              <c:ext xmlns:c16="http://schemas.microsoft.com/office/drawing/2014/chart" uri="{C3380CC4-5D6E-409C-BE32-E72D297353CC}">
                <c16:uniqueId val="{00000001-5D20-468C-82E2-DB7D95278348}"/>
              </c:ext>
            </c:extLst>
          </c:dPt>
          <c:dPt>
            <c:idx val="1"/>
            <c:invertIfNegative val="0"/>
            <c:bubble3D val="0"/>
            <c:spPr>
              <a:solidFill>
                <a:srgbClr val="7030A0"/>
              </a:solidFill>
              <a:ln>
                <a:solidFill>
                  <a:srgbClr val="7030A0"/>
                </a:solidFill>
              </a:ln>
              <a:effectLst/>
            </c:spPr>
            <c:extLst xmlns:c16r2="http://schemas.microsoft.com/office/drawing/2015/06/chart">
              <c:ext xmlns:c16="http://schemas.microsoft.com/office/drawing/2014/chart" uri="{C3380CC4-5D6E-409C-BE32-E72D297353CC}">
                <c16:uniqueId val="{00000002-5D20-468C-82E2-DB7D95278348}"/>
              </c:ext>
            </c:extLst>
          </c:dPt>
          <c:dPt>
            <c:idx val="2"/>
            <c:invertIfNegative val="0"/>
            <c:bubble3D val="0"/>
            <c:spPr>
              <a:solidFill>
                <a:srgbClr val="00B050"/>
              </a:solidFill>
              <a:ln>
                <a:solidFill>
                  <a:srgbClr val="00B050"/>
                </a:solidFill>
              </a:ln>
              <a:effectLst/>
            </c:spPr>
            <c:extLst xmlns:c16r2="http://schemas.microsoft.com/office/drawing/2015/06/chart">
              <c:ext xmlns:c16="http://schemas.microsoft.com/office/drawing/2014/chart" uri="{C3380CC4-5D6E-409C-BE32-E72D297353CC}">
                <c16:uniqueId val="{00000005-76EE-0C41-AABB-4CDD0118EE55}"/>
              </c:ext>
            </c:extLst>
          </c:dPt>
          <c:cat>
            <c:strRef>
              <c:f>'修論本体ディスクベンチ (3)'!$E$22:$G$22</c:f>
              <c:strCache>
                <c:ptCount val="3"/>
                <c:pt idx="0">
                  <c:v>従来手法</c:v>
                </c:pt>
                <c:pt idx="1">
                  <c:v>SGmonitor（暗号化なし）</c:v>
                </c:pt>
                <c:pt idx="2">
                  <c:v>SGmonitor</c:v>
                </c:pt>
              </c:strCache>
            </c:strRef>
          </c:cat>
          <c:val>
            <c:numRef>
              <c:f>'修論本体ディスクベンチ (3)'!$E$23:$G$23</c:f>
              <c:numCache>
                <c:formatCode>General</c:formatCode>
                <c:ptCount val="3"/>
                <c:pt idx="0">
                  <c:v>3154.393705152487</c:v>
                </c:pt>
                <c:pt idx="1">
                  <c:v>671.2514933667597</c:v>
                </c:pt>
                <c:pt idx="2">
                  <c:v>565.003096379689</c:v>
                </c:pt>
              </c:numCache>
            </c:numRef>
          </c:val>
          <c:extLst xmlns:c16r2="http://schemas.microsoft.com/office/drawing/2015/06/chart">
            <c:ext xmlns:c16="http://schemas.microsoft.com/office/drawing/2014/chart" uri="{C3380CC4-5D6E-409C-BE32-E72D297353CC}">
              <c16:uniqueId val="{00000000-5D20-468C-82E2-DB7D95278348}"/>
            </c:ext>
          </c:extLst>
        </c:ser>
        <c:dLbls>
          <c:showLegendKey val="0"/>
          <c:showVal val="0"/>
          <c:showCatName val="0"/>
          <c:showSerName val="0"/>
          <c:showPercent val="0"/>
          <c:showBubbleSize val="0"/>
        </c:dLbls>
        <c:gapWidth val="219"/>
        <c:overlap val="-27"/>
        <c:axId val="200252960"/>
        <c:axId val="200196160"/>
      </c:barChart>
      <c:catAx>
        <c:axId val="200252960"/>
        <c:scaling>
          <c:orientation val="minMax"/>
        </c:scaling>
        <c:delete val="1"/>
        <c:axPos val="b"/>
        <c:numFmt formatCode="General" sourceLinked="1"/>
        <c:majorTickMark val="none"/>
        <c:minorTickMark val="none"/>
        <c:tickLblPos val="nextTo"/>
        <c:crossAx val="200196160"/>
        <c:crosses val="autoZero"/>
        <c:auto val="1"/>
        <c:lblAlgn val="ctr"/>
        <c:lblOffset val="100"/>
        <c:noMultiLvlLbl val="0"/>
      </c:catAx>
      <c:valAx>
        <c:axId val="200196160"/>
        <c:scaling>
          <c:orientation val="minMax"/>
        </c:scaling>
        <c:delete val="0"/>
        <c:axPos val="l"/>
        <c:title>
          <c:tx>
            <c:rich>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r>
                  <a:rPr lang="ja-JP" altLang="en-US" sz="1800" dirty="0">
                    <a:solidFill>
                      <a:schemeClr val="tx1"/>
                    </a:solidFill>
                    <a:latin typeface="MS PGothic" charset="-128"/>
                    <a:ea typeface="MS PGothic" charset="-128"/>
                    <a:cs typeface="MS PGothic" charset="-128"/>
                  </a:rPr>
                  <a:t>監視性能</a:t>
                </a:r>
                <a:r>
                  <a:rPr lang="en-US" altLang="ja-JP" sz="1800" dirty="0">
                    <a:solidFill>
                      <a:schemeClr val="tx1"/>
                    </a:solidFill>
                    <a:latin typeface="MS PGothic" charset="-128"/>
                    <a:ea typeface="MS PGothic" charset="-128"/>
                    <a:cs typeface="MS PGothic" charset="-128"/>
                  </a:rPr>
                  <a:t>[MB/</a:t>
                </a:r>
                <a:r>
                  <a:rPr lang="ja-JP" altLang="en-US" sz="1800" dirty="0">
                    <a:solidFill>
                      <a:schemeClr val="tx1"/>
                    </a:solidFill>
                    <a:latin typeface="MS PGothic" charset="-128"/>
                    <a:ea typeface="MS PGothic" charset="-128"/>
                    <a:cs typeface="MS PGothic" charset="-128"/>
                  </a:rPr>
                  <a:t>秒</a:t>
                </a:r>
                <a:r>
                  <a:rPr lang="en-US" altLang="ja-JP" sz="1800" dirty="0">
                    <a:solidFill>
                      <a:schemeClr val="tx1"/>
                    </a:solidFill>
                    <a:latin typeface="MS PGothic" charset="-128"/>
                    <a:ea typeface="MS PGothic" charset="-128"/>
                    <a:cs typeface="MS PGothic" charset="-128"/>
                  </a:rPr>
                  <a:t>]</a:t>
                </a:r>
                <a:endParaRPr lang="ja-JP" altLang="en-US" sz="1800" dirty="0">
                  <a:solidFill>
                    <a:schemeClr val="tx1"/>
                  </a:solidFill>
                  <a:latin typeface="MS PGothic" charset="-128"/>
                  <a:ea typeface="MS PGothic" charset="-128"/>
                  <a:cs typeface="MS PGothic" charset="-128"/>
                </a:endParaRPr>
              </a:p>
            </c:rich>
          </c:tx>
          <c:layout>
            <c:manualLayout>
              <c:xMode val="edge"/>
              <c:yMode val="edge"/>
              <c:x val="0.00275714897882663"/>
              <c:y val="0.0726174955075927"/>
            </c:manualLayout>
          </c:layout>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S PGothic" charset="-128"/>
                <a:ea typeface="MS PGothic" charset="-128"/>
                <a:cs typeface="MS PGothic" charset="-128"/>
              </a:defRPr>
            </a:pPr>
            <a:endParaRPr lang="ja-JP"/>
          </a:p>
        </c:txPr>
        <c:crossAx val="200252960"/>
        <c:crosses val="autoZero"/>
        <c:crossBetween val="between"/>
        <c:majorUnit val="1000.0"/>
      </c:valAx>
      <c:spPr>
        <a:noFill/>
        <a:ln>
          <a:solidFill>
            <a:schemeClr val="tx1"/>
          </a:solidFill>
        </a:ln>
        <a:effectLst/>
      </c:spPr>
    </c:plotArea>
    <c:legend>
      <c:legendPos val="r"/>
      <c:layout>
        <c:manualLayout>
          <c:xMode val="edge"/>
          <c:yMode val="edge"/>
          <c:x val="0.401388283097266"/>
          <c:y val="0.0869067095867387"/>
          <c:w val="0.565134715303444"/>
          <c:h val="0.484189495621757"/>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419728783902"/>
          <c:y val="0.0614173609134856"/>
          <c:w val="0.806279965004375"/>
          <c:h val="0.809090909090909"/>
        </c:manualLayout>
      </c:layout>
      <c:barChart>
        <c:barDir val="col"/>
        <c:grouping val="clustered"/>
        <c:varyColors val="0"/>
        <c:ser>
          <c:idx val="0"/>
          <c:order val="0"/>
          <c:tx>
            <c:strRef>
              <c:f>'修論本体メモリ (2)'!$D$23</c:f>
              <c:strCache>
                <c:ptCount val="1"/>
                <c:pt idx="0">
                  <c:v>検知時間（ミリ秒）</c:v>
                </c:pt>
              </c:strCache>
            </c:strRef>
          </c:tx>
          <c:spPr>
            <a:solidFill>
              <a:schemeClr val="accent1"/>
            </a:solidFill>
            <a:ln>
              <a:noFill/>
            </a:ln>
            <a:effectLst/>
          </c:spPr>
          <c:invertIfNegative val="0"/>
          <c:dPt>
            <c:idx val="0"/>
            <c:invertIfNegative val="0"/>
            <c:bubble3D val="0"/>
            <c:spPr>
              <a:solidFill>
                <a:srgbClr val="FF0000"/>
              </a:solidFill>
              <a:ln>
                <a:solidFill>
                  <a:srgbClr val="FF0000"/>
                </a:solidFill>
              </a:ln>
              <a:effectLst/>
            </c:spPr>
            <c:extLst xmlns:c16r2="http://schemas.microsoft.com/office/drawing/2015/06/chart">
              <c:ext xmlns:c16="http://schemas.microsoft.com/office/drawing/2014/chart" uri="{C3380CC4-5D6E-409C-BE32-E72D297353CC}">
                <c16:uniqueId val="{00000001-6E6B-5A4C-9C39-4D177C145D82}"/>
              </c:ext>
            </c:extLst>
          </c:dPt>
          <c:dPt>
            <c:idx val="1"/>
            <c:invertIfNegative val="0"/>
            <c:bubble3D val="0"/>
            <c:spPr>
              <a:solidFill>
                <a:srgbClr val="7030A0"/>
              </a:solidFill>
              <a:ln>
                <a:solidFill>
                  <a:srgbClr val="7030A0"/>
                </a:solidFill>
              </a:ln>
              <a:effectLst/>
            </c:spPr>
            <c:extLst xmlns:c16r2="http://schemas.microsoft.com/office/drawing/2015/06/chart">
              <c:ext xmlns:c16="http://schemas.microsoft.com/office/drawing/2014/chart" uri="{C3380CC4-5D6E-409C-BE32-E72D297353CC}">
                <c16:uniqueId val="{00000003-6E6B-5A4C-9C39-4D177C145D82}"/>
              </c:ext>
            </c:extLst>
          </c:dPt>
          <c:dPt>
            <c:idx val="2"/>
            <c:invertIfNegative val="0"/>
            <c:bubble3D val="0"/>
            <c:spPr>
              <a:solidFill>
                <a:srgbClr val="00B050"/>
              </a:solidFill>
              <a:ln>
                <a:solidFill>
                  <a:srgbClr val="00B050"/>
                </a:solidFill>
              </a:ln>
              <a:effectLst/>
            </c:spPr>
            <c:extLst xmlns:c16r2="http://schemas.microsoft.com/office/drawing/2015/06/chart">
              <c:ext xmlns:c16="http://schemas.microsoft.com/office/drawing/2014/chart" uri="{C3380CC4-5D6E-409C-BE32-E72D297353CC}">
                <c16:uniqueId val="{00000005-6E6B-5A4C-9C39-4D177C145D82}"/>
              </c:ext>
            </c:extLst>
          </c:dPt>
          <c:cat>
            <c:strRef>
              <c:f>'修論本体メモリ (2)'!$E$22:$G$22</c:f>
              <c:strCache>
                <c:ptCount val="3"/>
                <c:pt idx="0">
                  <c:v>従来手法</c:v>
                </c:pt>
                <c:pt idx="1">
                  <c:v>SGmonitor（暗号化・整合性検査なし）</c:v>
                </c:pt>
                <c:pt idx="2">
                  <c:v>SGmonitor</c:v>
                </c:pt>
              </c:strCache>
            </c:strRef>
          </c:cat>
          <c:val>
            <c:numRef>
              <c:f>'修論本体メモリ (2)'!$E$23:$G$23</c:f>
              <c:numCache>
                <c:formatCode>General</c:formatCode>
                <c:ptCount val="3"/>
                <c:pt idx="0">
                  <c:v>128.9179369</c:v>
                </c:pt>
                <c:pt idx="1">
                  <c:v>144.4911155</c:v>
                </c:pt>
                <c:pt idx="2">
                  <c:v>240.2937356</c:v>
                </c:pt>
              </c:numCache>
            </c:numRef>
          </c:val>
          <c:extLst xmlns:c16r2="http://schemas.microsoft.com/office/drawing/2015/06/chart">
            <c:ext xmlns:c16="http://schemas.microsoft.com/office/drawing/2014/chart" uri="{C3380CC4-5D6E-409C-BE32-E72D297353CC}">
              <c16:uniqueId val="{00000006-6E6B-5A4C-9C39-4D177C145D82}"/>
            </c:ext>
          </c:extLst>
        </c:ser>
        <c:dLbls>
          <c:showLegendKey val="0"/>
          <c:showVal val="0"/>
          <c:showCatName val="0"/>
          <c:showSerName val="0"/>
          <c:showPercent val="0"/>
          <c:showBubbleSize val="0"/>
        </c:dLbls>
        <c:gapWidth val="219"/>
        <c:overlap val="-27"/>
        <c:axId val="200233744"/>
        <c:axId val="199569136"/>
      </c:barChart>
      <c:catAx>
        <c:axId val="200233744"/>
        <c:scaling>
          <c:orientation val="minMax"/>
        </c:scaling>
        <c:delete val="1"/>
        <c:axPos val="b"/>
        <c:numFmt formatCode="General" sourceLinked="1"/>
        <c:majorTickMark val="none"/>
        <c:minorTickMark val="none"/>
        <c:tickLblPos val="nextTo"/>
        <c:crossAx val="199569136"/>
        <c:crosses val="autoZero"/>
        <c:auto val="1"/>
        <c:lblAlgn val="ctr"/>
        <c:lblOffset val="100"/>
        <c:noMultiLvlLbl val="0"/>
      </c:catAx>
      <c:valAx>
        <c:axId val="199569136"/>
        <c:scaling>
          <c:orientation val="minMax"/>
        </c:scaling>
        <c:delete val="0"/>
        <c:axPos val="l"/>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ltLang="en-US" sz="1600" dirty="0">
                    <a:solidFill>
                      <a:schemeClr val="tx1"/>
                    </a:solidFill>
                    <a:latin typeface="MS PGothic" charset="-128"/>
                    <a:ea typeface="MS PGothic" charset="-128"/>
                    <a:cs typeface="MS PGothic" charset="-128"/>
                  </a:rPr>
                  <a:t>検知時間</a:t>
                </a:r>
                <a:r>
                  <a:rPr lang="en-US" altLang="ja-JP" sz="1600" dirty="0">
                    <a:solidFill>
                      <a:schemeClr val="tx1"/>
                    </a:solidFill>
                    <a:latin typeface="MS PGothic" charset="-128"/>
                    <a:ea typeface="MS PGothic" charset="-128"/>
                    <a:cs typeface="MS PGothic" charset="-128"/>
                  </a:rPr>
                  <a:t>[</a:t>
                </a:r>
                <a:r>
                  <a:rPr lang="ja-JP" altLang="en-US" sz="1600" dirty="0">
                    <a:solidFill>
                      <a:schemeClr val="tx1"/>
                    </a:solidFill>
                    <a:latin typeface="MS PGothic" charset="-128"/>
                    <a:ea typeface="MS PGothic" charset="-128"/>
                    <a:cs typeface="MS PGothic" charset="-128"/>
                  </a:rPr>
                  <a:t>ミリ秒</a:t>
                </a:r>
                <a:r>
                  <a:rPr lang="en-US" altLang="ja-JP" sz="1600" dirty="0">
                    <a:solidFill>
                      <a:schemeClr val="tx1"/>
                    </a:solidFill>
                    <a:latin typeface="MS PGothic" charset="-128"/>
                    <a:ea typeface="MS PGothic" charset="-128"/>
                    <a:cs typeface="MS PGothic" charset="-128"/>
                  </a:rPr>
                  <a:t>]</a:t>
                </a:r>
                <a:endParaRPr lang="ja-JP" altLang="en-US" sz="1600" dirty="0">
                  <a:solidFill>
                    <a:schemeClr val="tx1"/>
                  </a:solidFill>
                  <a:latin typeface="MS PGothic" charset="-128"/>
                  <a:ea typeface="MS PGothic" charset="-128"/>
                  <a:cs typeface="MS PGothic" charset="-128"/>
                </a:endParaRPr>
              </a:p>
            </c:rich>
          </c:tx>
          <c:layout>
            <c:manualLayout>
              <c:xMode val="edge"/>
              <c:yMode val="edge"/>
              <c:x val="0.0126887576552931"/>
              <c:y val="0.138976775630319"/>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crossAx val="200233744"/>
        <c:crosses val="autoZero"/>
        <c:crossBetween val="between"/>
      </c:valAx>
      <c:spPr>
        <a:noFill/>
        <a:ln>
          <a:solidFill>
            <a:schemeClr val="tx1"/>
          </a:solidFill>
        </a:ln>
        <a:effectLst/>
      </c:spPr>
    </c:plotArea>
    <c:legend>
      <c:legendPos val="r"/>
      <c:layout>
        <c:manualLayout>
          <c:xMode val="edge"/>
          <c:yMode val="edge"/>
          <c:x val="0.176077646544182"/>
          <c:y val="0.0799314785698812"/>
          <c:w val="0.610925415573053"/>
          <c:h val="0.433487867600716"/>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631940887285"/>
          <c:y val="0.202672700706226"/>
          <c:w val="0.829788796995392"/>
          <c:h val="0.676141529344914"/>
        </c:manualLayout>
      </c:layout>
      <c:barChart>
        <c:barDir val="col"/>
        <c:grouping val="clustered"/>
        <c:varyColors val="0"/>
        <c:ser>
          <c:idx val="0"/>
          <c:order val="0"/>
          <c:tx>
            <c:strRef>
              <c:f>'修論本体ディスク (2)'!$D$23</c:f>
              <c:strCache>
                <c:ptCount val="1"/>
                <c:pt idx="0">
                  <c:v>検知時間（ミリ秒）</c:v>
                </c:pt>
              </c:strCache>
            </c:strRef>
          </c:tx>
          <c:spPr>
            <a:solidFill>
              <a:schemeClr val="accent1"/>
            </a:solidFill>
            <a:ln>
              <a:noFill/>
            </a:ln>
            <a:effectLst/>
          </c:spPr>
          <c:invertIfNegative val="0"/>
          <c:dPt>
            <c:idx val="0"/>
            <c:invertIfNegative val="0"/>
            <c:bubble3D val="0"/>
            <c:spPr>
              <a:solidFill>
                <a:srgbClr val="FF0000"/>
              </a:solidFill>
              <a:ln>
                <a:solidFill>
                  <a:srgbClr val="FF0000"/>
                </a:solidFill>
              </a:ln>
              <a:effectLst/>
            </c:spPr>
            <c:extLst xmlns:c16r2="http://schemas.microsoft.com/office/drawing/2015/06/chart">
              <c:ext xmlns:c16="http://schemas.microsoft.com/office/drawing/2014/chart" uri="{C3380CC4-5D6E-409C-BE32-E72D297353CC}">
                <c16:uniqueId val="{00000001-A811-1942-9B75-3F73F241E320}"/>
              </c:ext>
            </c:extLst>
          </c:dPt>
          <c:dPt>
            <c:idx val="1"/>
            <c:invertIfNegative val="0"/>
            <c:bubble3D val="0"/>
            <c:spPr>
              <a:solidFill>
                <a:srgbClr val="7030A0"/>
              </a:solidFill>
              <a:ln>
                <a:solidFill>
                  <a:srgbClr val="7030A0"/>
                </a:solidFill>
              </a:ln>
              <a:effectLst/>
            </c:spPr>
            <c:extLst xmlns:c16r2="http://schemas.microsoft.com/office/drawing/2015/06/chart">
              <c:ext xmlns:c16="http://schemas.microsoft.com/office/drawing/2014/chart" uri="{C3380CC4-5D6E-409C-BE32-E72D297353CC}">
                <c16:uniqueId val="{00000003-A811-1942-9B75-3F73F241E320}"/>
              </c:ext>
            </c:extLst>
          </c:dPt>
          <c:dPt>
            <c:idx val="2"/>
            <c:invertIfNegative val="0"/>
            <c:bubble3D val="0"/>
            <c:spPr>
              <a:solidFill>
                <a:srgbClr val="00B050"/>
              </a:solidFill>
              <a:ln>
                <a:solidFill>
                  <a:srgbClr val="00B050"/>
                </a:solidFill>
              </a:ln>
              <a:effectLst/>
            </c:spPr>
            <c:extLst xmlns:c16r2="http://schemas.microsoft.com/office/drawing/2015/06/chart">
              <c:ext xmlns:c16="http://schemas.microsoft.com/office/drawing/2014/chart" uri="{C3380CC4-5D6E-409C-BE32-E72D297353CC}">
                <c16:uniqueId val="{00000005-A811-1942-9B75-3F73F241E320}"/>
              </c:ext>
            </c:extLst>
          </c:dPt>
          <c:cat>
            <c:strRef>
              <c:f>'修論本体ディスク (2)'!$E$22:$G$22</c:f>
              <c:strCache>
                <c:ptCount val="3"/>
                <c:pt idx="0">
                  <c:v>従来手法</c:v>
                </c:pt>
                <c:pt idx="1">
                  <c:v>SGmonitor（暗号化なし）</c:v>
                </c:pt>
                <c:pt idx="2">
                  <c:v>SGmonitor</c:v>
                </c:pt>
              </c:strCache>
            </c:strRef>
          </c:cat>
          <c:val>
            <c:numRef>
              <c:f>'修論本体ディスク (2)'!$E$23:$G$23</c:f>
              <c:numCache>
                <c:formatCode>General</c:formatCode>
                <c:ptCount val="3"/>
                <c:pt idx="0">
                  <c:v>370.4885561999996</c:v>
                </c:pt>
                <c:pt idx="1">
                  <c:v>470.2574838</c:v>
                </c:pt>
                <c:pt idx="2">
                  <c:v>470.6938539</c:v>
                </c:pt>
              </c:numCache>
            </c:numRef>
          </c:val>
          <c:extLst xmlns:c16r2="http://schemas.microsoft.com/office/drawing/2015/06/chart">
            <c:ext xmlns:c16="http://schemas.microsoft.com/office/drawing/2014/chart" uri="{C3380CC4-5D6E-409C-BE32-E72D297353CC}">
              <c16:uniqueId val="{00000006-A811-1942-9B75-3F73F241E320}"/>
            </c:ext>
          </c:extLst>
        </c:ser>
        <c:dLbls>
          <c:showLegendKey val="0"/>
          <c:showVal val="0"/>
          <c:showCatName val="0"/>
          <c:showSerName val="0"/>
          <c:showPercent val="0"/>
          <c:showBubbleSize val="0"/>
        </c:dLbls>
        <c:gapWidth val="219"/>
        <c:overlap val="-27"/>
        <c:axId val="199982032"/>
        <c:axId val="199722368"/>
      </c:barChart>
      <c:catAx>
        <c:axId val="199982032"/>
        <c:scaling>
          <c:orientation val="minMax"/>
        </c:scaling>
        <c:delete val="1"/>
        <c:axPos val="b"/>
        <c:numFmt formatCode="General" sourceLinked="1"/>
        <c:majorTickMark val="none"/>
        <c:minorTickMark val="none"/>
        <c:tickLblPos val="nextTo"/>
        <c:crossAx val="199722368"/>
        <c:crosses val="autoZero"/>
        <c:auto val="1"/>
        <c:lblAlgn val="ctr"/>
        <c:lblOffset val="100"/>
        <c:noMultiLvlLbl val="0"/>
      </c:catAx>
      <c:valAx>
        <c:axId val="199722368"/>
        <c:scaling>
          <c:orientation val="minMax"/>
        </c:scaling>
        <c:delete val="0"/>
        <c:axPos val="l"/>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ltLang="en-US" sz="1600" dirty="0">
                    <a:solidFill>
                      <a:schemeClr val="tx1"/>
                    </a:solidFill>
                    <a:latin typeface="MS PGothic" charset="-128"/>
                    <a:ea typeface="MS PGothic" charset="-128"/>
                    <a:cs typeface="MS PGothic" charset="-128"/>
                  </a:rPr>
                  <a:t>検知時間</a:t>
                </a:r>
                <a:r>
                  <a:rPr lang="en-US" altLang="ja-JP" sz="1600" dirty="0">
                    <a:solidFill>
                      <a:schemeClr val="tx1"/>
                    </a:solidFill>
                    <a:latin typeface="MS PGothic" charset="-128"/>
                    <a:ea typeface="MS PGothic" charset="-128"/>
                    <a:cs typeface="MS PGothic" charset="-128"/>
                  </a:rPr>
                  <a:t>[</a:t>
                </a:r>
                <a:r>
                  <a:rPr lang="ja-JP" altLang="en-US" sz="1600" dirty="0">
                    <a:solidFill>
                      <a:schemeClr val="tx1"/>
                    </a:solidFill>
                    <a:latin typeface="MS PGothic" charset="-128"/>
                    <a:ea typeface="MS PGothic" charset="-128"/>
                    <a:cs typeface="MS PGothic" charset="-128"/>
                  </a:rPr>
                  <a:t>ミリ秒</a:t>
                </a:r>
                <a:r>
                  <a:rPr lang="en-US" altLang="ja-JP" sz="1600" dirty="0">
                    <a:solidFill>
                      <a:schemeClr val="tx1"/>
                    </a:solidFill>
                    <a:latin typeface="MS PGothic" charset="-128"/>
                    <a:ea typeface="MS PGothic" charset="-128"/>
                    <a:cs typeface="MS PGothic" charset="-128"/>
                  </a:rPr>
                  <a:t>]</a:t>
                </a:r>
                <a:endParaRPr lang="ja-JP" altLang="en-US" sz="1600" dirty="0">
                  <a:solidFill>
                    <a:schemeClr val="tx1"/>
                  </a:solidFill>
                  <a:latin typeface="MS PGothic" charset="-128"/>
                  <a:ea typeface="MS PGothic" charset="-128"/>
                  <a:cs typeface="MS PGothic" charset="-128"/>
                </a:endParaRPr>
              </a:p>
            </c:rich>
          </c:tx>
          <c:layout>
            <c:manualLayout>
              <c:xMode val="edge"/>
              <c:yMode val="edge"/>
              <c:x val="0.00226990376202975"/>
              <c:y val="0.243335836242119"/>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S PGothic" charset="-128"/>
                <a:ea typeface="MS PGothic" charset="-128"/>
                <a:cs typeface="MS PGothic" charset="-128"/>
              </a:defRPr>
            </a:pPr>
            <a:endParaRPr lang="ja-JP"/>
          </a:p>
        </c:txPr>
        <c:crossAx val="199982032"/>
        <c:crosses val="autoZero"/>
        <c:crossBetween val="between"/>
      </c:valAx>
      <c:spPr>
        <a:noFill/>
        <a:ln>
          <a:solidFill>
            <a:schemeClr val="tx1"/>
          </a:solidFill>
        </a:ln>
        <a:effectLst/>
      </c:spPr>
    </c:plotArea>
    <c:legend>
      <c:legendPos val="t"/>
      <c:layout>
        <c:manualLayout>
          <c:xMode val="edge"/>
          <c:yMode val="edge"/>
          <c:x val="0.140194881889764"/>
          <c:y val="0.0568353086018887"/>
          <c:w val="0.857027340332458"/>
          <c:h val="0.0939003436426117"/>
        </c:manualLayout>
      </c:layout>
      <c:overlay val="0"/>
      <c:spPr>
        <a:noFill/>
        <a:ln>
          <a:noFill/>
        </a:ln>
        <a:effectLst/>
      </c:spPr>
      <c:txPr>
        <a:bodyPr rot="0" spcFirstLastPara="1" vertOverflow="ellipsis" vert="horz" wrap="square" anchor="ctr" anchorCtr="1"/>
        <a:lstStyle/>
        <a:p>
          <a:pPr>
            <a:defRPr lang="ja-JP" sz="14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79B420-7D98-BE4D-BB27-8CE7994BC414}" type="datetimeFigureOut">
              <a:rPr kumimoji="1" lang="ja-JP" altLang="en-US" smtClean="0"/>
              <a:t>2020/2/17</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D825295-0712-A444-8CA1-FB63DAD96679}" type="slidenum">
              <a:rPr kumimoji="1" lang="ja-JP" altLang="en-US" smtClean="0"/>
              <a:t>‹#›</a:t>
            </a:fld>
            <a:endParaRPr kumimoji="1" lang="ja-JP" altLang="en-US"/>
          </a:p>
        </p:txBody>
      </p:sp>
    </p:spTree>
    <p:extLst>
      <p:ext uri="{BB962C8B-B14F-4D97-AF65-F5344CB8AC3E}">
        <p14:creationId xmlns:p14="http://schemas.microsoft.com/office/powerpoint/2010/main" val="606959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080657-A4E0-A041-AFC9-7EBC3F9735D8}" type="datetimeFigureOut">
              <a:rPr kumimoji="1" lang="ja-JP" altLang="en-US" smtClean="0"/>
              <a:t>2020/2/17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A928E-1A2F-F741-80E1-02EC2EED6ADB}" type="slidenum">
              <a:rPr kumimoji="1" lang="ja-JP" altLang="en-US" smtClean="0"/>
              <a:t>‹#›</a:t>
            </a:fld>
            <a:endParaRPr kumimoji="1" lang="ja-JP" altLang="en-US"/>
          </a:p>
        </p:txBody>
      </p:sp>
    </p:spTree>
    <p:extLst>
      <p:ext uri="{BB962C8B-B14F-4D97-AF65-F5344CB8AC3E}">
        <p14:creationId xmlns:p14="http://schemas.microsoft.com/office/powerpoint/2010/main" val="18591507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a:t>
            </a:fld>
            <a:endParaRPr kumimoji="1" lang="ja-JP" altLang="en-US"/>
          </a:p>
        </p:txBody>
      </p:sp>
    </p:spTree>
    <p:extLst>
      <p:ext uri="{BB962C8B-B14F-4D97-AF65-F5344CB8AC3E}">
        <p14:creationId xmlns:p14="http://schemas.microsoft.com/office/powerpoint/2010/main" val="1824726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10</a:t>
            </a:fld>
            <a:endParaRPr kumimoji="1" lang="ja-JP" altLang="en-US"/>
          </a:p>
        </p:txBody>
      </p:sp>
    </p:spTree>
    <p:extLst>
      <p:ext uri="{BB962C8B-B14F-4D97-AF65-F5344CB8AC3E}">
        <p14:creationId xmlns:p14="http://schemas.microsoft.com/office/powerpoint/2010/main" val="767019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11</a:t>
            </a:fld>
            <a:endParaRPr kumimoji="1" lang="ja-JP" altLang="en-US"/>
          </a:p>
        </p:txBody>
      </p:sp>
    </p:spTree>
    <p:extLst>
      <p:ext uri="{BB962C8B-B14F-4D97-AF65-F5344CB8AC3E}">
        <p14:creationId xmlns:p14="http://schemas.microsoft.com/office/powerpoint/2010/main" val="429144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12</a:t>
            </a:fld>
            <a:endParaRPr kumimoji="1" lang="ja-JP" altLang="en-US"/>
          </a:p>
        </p:txBody>
      </p:sp>
    </p:spTree>
    <p:extLst>
      <p:ext uri="{BB962C8B-B14F-4D97-AF65-F5344CB8AC3E}">
        <p14:creationId xmlns:p14="http://schemas.microsoft.com/office/powerpoint/2010/main" val="46721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13</a:t>
            </a:fld>
            <a:endParaRPr kumimoji="1" lang="ja-JP" altLang="en-US"/>
          </a:p>
        </p:txBody>
      </p:sp>
    </p:spTree>
    <p:extLst>
      <p:ext uri="{BB962C8B-B14F-4D97-AF65-F5344CB8AC3E}">
        <p14:creationId xmlns:p14="http://schemas.microsoft.com/office/powerpoint/2010/main" val="38812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14</a:t>
            </a:fld>
            <a:endParaRPr kumimoji="1" lang="ja-JP" altLang="en-US"/>
          </a:p>
        </p:txBody>
      </p:sp>
    </p:spTree>
    <p:extLst>
      <p:ext uri="{BB962C8B-B14F-4D97-AF65-F5344CB8AC3E}">
        <p14:creationId xmlns:p14="http://schemas.microsoft.com/office/powerpoint/2010/main" val="295717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15</a:t>
            </a:fld>
            <a:endParaRPr kumimoji="1" lang="ja-JP" altLang="en-US"/>
          </a:p>
        </p:txBody>
      </p:sp>
    </p:spTree>
    <p:extLst>
      <p:ext uri="{BB962C8B-B14F-4D97-AF65-F5344CB8AC3E}">
        <p14:creationId xmlns:p14="http://schemas.microsoft.com/office/powerpoint/2010/main" val="2079322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16</a:t>
            </a:fld>
            <a:endParaRPr kumimoji="1" lang="ja-JP" altLang="en-US"/>
          </a:p>
        </p:txBody>
      </p:sp>
    </p:spTree>
    <p:extLst>
      <p:ext uri="{BB962C8B-B14F-4D97-AF65-F5344CB8AC3E}">
        <p14:creationId xmlns:p14="http://schemas.microsoft.com/office/powerpoint/2010/main" val="1203638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17</a:t>
            </a:fld>
            <a:endParaRPr kumimoji="1" lang="ja-JP" altLang="en-US"/>
          </a:p>
        </p:txBody>
      </p:sp>
    </p:spTree>
    <p:extLst>
      <p:ext uri="{BB962C8B-B14F-4D97-AF65-F5344CB8AC3E}">
        <p14:creationId xmlns:p14="http://schemas.microsoft.com/office/powerpoint/2010/main" val="112549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2</a:t>
            </a:fld>
            <a:endParaRPr kumimoji="1" lang="ja-JP" altLang="en-US"/>
          </a:p>
        </p:txBody>
      </p:sp>
    </p:spTree>
    <p:extLst>
      <p:ext uri="{BB962C8B-B14F-4D97-AF65-F5344CB8AC3E}">
        <p14:creationId xmlns:p14="http://schemas.microsoft.com/office/powerpoint/2010/main" val="1590785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3</a:t>
            </a:fld>
            <a:endParaRPr kumimoji="1" lang="ja-JP" altLang="en-US"/>
          </a:p>
        </p:txBody>
      </p:sp>
    </p:spTree>
    <p:extLst>
      <p:ext uri="{BB962C8B-B14F-4D97-AF65-F5344CB8AC3E}">
        <p14:creationId xmlns:p14="http://schemas.microsoft.com/office/powerpoint/2010/main" val="738051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4</a:t>
            </a:fld>
            <a:endParaRPr kumimoji="1" lang="ja-JP" altLang="en-US"/>
          </a:p>
        </p:txBody>
      </p:sp>
    </p:spTree>
    <p:extLst>
      <p:ext uri="{BB962C8B-B14F-4D97-AF65-F5344CB8AC3E}">
        <p14:creationId xmlns:p14="http://schemas.microsoft.com/office/powerpoint/2010/main" val="76238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5</a:t>
            </a:fld>
            <a:endParaRPr kumimoji="1" lang="ja-JP" altLang="en-US"/>
          </a:p>
        </p:txBody>
      </p:sp>
    </p:spTree>
    <p:extLst>
      <p:ext uri="{BB962C8B-B14F-4D97-AF65-F5344CB8AC3E}">
        <p14:creationId xmlns:p14="http://schemas.microsoft.com/office/powerpoint/2010/main" val="1648111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6</a:t>
            </a:fld>
            <a:endParaRPr kumimoji="1" lang="ja-JP" altLang="en-US"/>
          </a:p>
        </p:txBody>
      </p:sp>
    </p:spTree>
    <p:extLst>
      <p:ext uri="{BB962C8B-B14F-4D97-AF65-F5344CB8AC3E}">
        <p14:creationId xmlns:p14="http://schemas.microsoft.com/office/powerpoint/2010/main" val="375798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7</a:t>
            </a:fld>
            <a:endParaRPr kumimoji="1" lang="ja-JP" altLang="en-US"/>
          </a:p>
        </p:txBody>
      </p:sp>
    </p:spTree>
    <p:extLst>
      <p:ext uri="{BB962C8B-B14F-4D97-AF65-F5344CB8AC3E}">
        <p14:creationId xmlns:p14="http://schemas.microsoft.com/office/powerpoint/2010/main" val="1217916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8</a:t>
            </a:fld>
            <a:endParaRPr kumimoji="1" lang="ja-JP" altLang="en-US"/>
          </a:p>
        </p:txBody>
      </p:sp>
    </p:spTree>
    <p:extLst>
      <p:ext uri="{BB962C8B-B14F-4D97-AF65-F5344CB8AC3E}">
        <p14:creationId xmlns:p14="http://schemas.microsoft.com/office/powerpoint/2010/main" val="1240292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B3FA928E-1A2F-F741-80E1-02EC2EED6ADB}" type="slidenum">
              <a:rPr kumimoji="1" lang="ja-JP" altLang="en-US" smtClean="0"/>
              <a:t>9</a:t>
            </a:fld>
            <a:endParaRPr kumimoji="1" lang="ja-JP" altLang="en-US"/>
          </a:p>
        </p:txBody>
      </p:sp>
    </p:spTree>
    <p:extLst>
      <p:ext uri="{BB962C8B-B14F-4D97-AF65-F5344CB8AC3E}">
        <p14:creationId xmlns:p14="http://schemas.microsoft.com/office/powerpoint/2010/main" val="1069411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aseline="0">
                <a:latin typeface="Calibri" panose="020F0502020204030204" pitchFamily="34" charset="0"/>
                <a:ea typeface="MS PGothic" panose="020B0600070205080204" pitchFamily="34"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baseline="0">
                <a:latin typeface="Calibri" panose="020F0502020204030204" pitchFamily="34" charset="0"/>
                <a:ea typeface="MS PGothic" panose="020B0600070205080204"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C619536-06F6-8444-86F4-E2A5381D7DC5}" type="datetime1">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C9E0082-1F7B-2E46-91F6-D3C59A2516CB}" type="datetime1">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D22ECC3-D199-9349-94C5-88E86EB3A049}" type="datetime1">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276045"/>
            <a:ext cx="7886700" cy="988904"/>
          </a:xfrm>
        </p:spPr>
        <p:txBody>
          <a:bodyPr/>
          <a:lstStyle>
            <a:lvl1pPr>
              <a:defRPr baseline="0">
                <a:latin typeface="Calibri" panose="020F0502020204030204" pitchFamily="34" charset="0"/>
                <a:ea typeface="MS PGothic" panose="020B0600070205080204" pitchFamily="34"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8650" y="1359435"/>
            <a:ext cx="7886700" cy="4639108"/>
          </a:xfrm>
        </p:spPr>
        <p:txBody>
          <a:bodyPr/>
          <a:lstStyle>
            <a:lvl1pPr>
              <a:defRPr baseline="0">
                <a:latin typeface="Calibri" panose="020F0502020204030204" pitchFamily="34" charset="0"/>
                <a:ea typeface="MS PGothic" panose="020B0600070205080204" pitchFamily="34" charset="-128"/>
              </a:defRPr>
            </a:lvl1pPr>
            <a:lvl2pPr>
              <a:defRPr sz="2600" baseline="0">
                <a:latin typeface="Calibri" panose="020F0502020204030204" pitchFamily="34" charset="0"/>
                <a:ea typeface="MS PGothic" panose="020B0600070205080204" pitchFamily="34" charset="-128"/>
              </a:defRPr>
            </a:lvl2pPr>
            <a:lvl3pPr>
              <a:defRPr sz="2400" baseline="0">
                <a:latin typeface="Calibri" panose="020F0502020204030204" pitchFamily="34" charset="0"/>
                <a:ea typeface="MS PGothic" panose="020B0600070205080204" pitchFamily="34" charset="-128"/>
              </a:defRPr>
            </a:lvl3pPr>
            <a:lvl4pPr>
              <a:defRPr baseline="0">
                <a:latin typeface="Calibri" panose="020F0502020204030204" pitchFamily="34" charset="0"/>
                <a:ea typeface="MS PGothic" panose="020B0600070205080204" pitchFamily="34" charset="-128"/>
              </a:defRPr>
            </a:lvl4pPr>
            <a:lvl5pPr>
              <a:defRPr baseline="0">
                <a:latin typeface="Calibri" panose="020F0502020204030204" pitchFamily="34" charset="0"/>
                <a:ea typeface="MS PGothic" panose="020B0600070205080204" pitchFamily="34"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9891E50E-B672-1643-982F-B51438B8D286}" type="datetime1">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2"/>
            <a:ext cx="2057400" cy="185736"/>
          </a:xfrm>
        </p:spPr>
        <p:txBody>
          <a:bodyPr/>
          <a:lstStyle>
            <a:lvl1pPr>
              <a:defRPr sz="2000">
                <a:latin typeface="MS PGothic" charset="-128"/>
                <a:ea typeface="MS PGothic" charset="-128"/>
                <a:cs typeface="MS PGothic" charset="-128"/>
              </a:defRPr>
            </a:lvl1pPr>
          </a:lstStyle>
          <a:p>
            <a:fld id="{FCD2FE1D-9440-6140-8BA6-FD5A9B810D7F}"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BBC51AD-B34C-E94C-816D-849043D323B6}" type="datetime1">
              <a:rPr kumimoji="1" lang="ja-JP" altLang="en-US" smtClean="0"/>
              <a:t>2020/2/17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DC03EF-3607-8947-B5A5-B8C20C3CF4C0}" type="datetime1">
              <a:rPr kumimoji="1" lang="ja-JP" altLang="en-US" smtClean="0"/>
              <a:t>2020/2/17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AAA67E-C248-9641-88D8-87930BB98198}" type="datetime1">
              <a:rPr kumimoji="1" lang="ja-JP" altLang="en-US" smtClean="0"/>
              <a:t>2020/2/17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791534-CB5B-D546-8E08-1286D9CE51C9}" type="datetime1">
              <a:rPr kumimoji="1" lang="ja-JP" altLang="en-US" smtClean="0"/>
              <a:t>2020/2/17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7FDA1-F0A7-5645-A72C-6CC966AB1021}" type="datetime1">
              <a:rPr kumimoji="1" lang="ja-JP" altLang="en-US" smtClean="0"/>
              <a:t>2020/2/17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4ADC27-DF5F-3D4F-987C-BBF7217DBAF0}" type="datetime1">
              <a:rPr kumimoji="1" lang="ja-JP" altLang="en-US" smtClean="0"/>
              <a:t>2020/2/17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CD5432-7663-0044-BA12-3BBBCF856A84}" type="datetime1">
              <a:rPr kumimoji="1" lang="ja-JP" altLang="en-US" smtClean="0"/>
              <a:t>2020/2/17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2FE1D-9440-6140-8BA6-FD5A9B810D7F}"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11D0D-CE38-F947-BDB4-F8B10836DEF6}" type="datetime1">
              <a:rPr kumimoji="1" lang="ja-JP" altLang="en-US" smtClean="0"/>
              <a:t>2020/2/17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2FE1D-9440-6140-8BA6-FD5A9B810D7F}" type="slidenum">
              <a:rPr kumimoji="1" lang="ja-JP" altLang="en-US" smtClean="0"/>
              <a:t>‹#›</a:t>
            </a:fld>
            <a:endParaRPr kumimoji="1" lang="ja-JP" altLang="en-US"/>
          </a:p>
        </p:txBody>
      </p:sp>
    </p:spTree>
    <p:extLst>
      <p:ext uri="{BB962C8B-B14F-4D97-AF65-F5344CB8AC3E}">
        <p14:creationId xmlns:p14="http://schemas.microsoft.com/office/powerpoint/2010/main" val="74111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4" Type="http://schemas.openxmlformats.org/officeDocument/2006/relationships/image" Target="../media/image2.tif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2.tiff"/><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5.tiff"/><Relationship Id="rId4" Type="http://schemas.openxmlformats.org/officeDocument/2006/relationships/image" Target="../media/image3.wmf"/><Relationship Id="rId5" Type="http://schemas.openxmlformats.org/officeDocument/2006/relationships/image" Target="../media/image2.tiff"/><Relationship Id="rId6"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2505" y="1852863"/>
            <a:ext cx="8819147" cy="1657100"/>
          </a:xfrm>
        </p:spPr>
        <p:txBody>
          <a:bodyPr>
            <a:normAutofit/>
          </a:bodyPr>
          <a:lstStyle/>
          <a:p>
            <a:r>
              <a:rPr kumimoji="1" lang="en-US" altLang="ja-JP" sz="5400" dirty="0"/>
              <a:t>Intel SGX</a:t>
            </a:r>
            <a:r>
              <a:rPr kumimoji="1" lang="ja-JP" altLang="en-US" sz="5400" dirty="0"/>
              <a:t>を用いた</a:t>
            </a:r>
            <a:r>
              <a:rPr lang="ja-JP" altLang="en-US" sz="5400" dirty="0"/>
              <a:t>安全な</a:t>
            </a:r>
            <a:r>
              <a:rPr lang="en-US" altLang="ja-JP" sz="5400" dirty="0"/>
              <a:t/>
            </a:r>
            <a:br>
              <a:rPr lang="en-US" altLang="ja-JP" sz="5400" dirty="0"/>
            </a:br>
            <a:r>
              <a:rPr lang="en-US" altLang="ja-JP" sz="5400" dirty="0"/>
              <a:t>VM</a:t>
            </a:r>
            <a:r>
              <a:rPr lang="ja-JP" altLang="en-US" sz="5400" dirty="0"/>
              <a:t>監視手法</a:t>
            </a:r>
            <a:endParaRPr kumimoji="1" lang="ja-JP" altLang="en-US" sz="5400" dirty="0"/>
          </a:p>
        </p:txBody>
      </p:sp>
      <p:sp>
        <p:nvSpPr>
          <p:cNvPr id="3" name="サブタイトル 2"/>
          <p:cNvSpPr>
            <a:spLocks noGrp="1"/>
          </p:cNvSpPr>
          <p:nvPr>
            <p:ph type="subTitle" idx="1"/>
          </p:nvPr>
        </p:nvSpPr>
        <p:spPr>
          <a:xfrm>
            <a:off x="1143000" y="3602037"/>
            <a:ext cx="6858000" cy="2754313"/>
          </a:xfrm>
        </p:spPr>
        <p:txBody>
          <a:bodyPr>
            <a:normAutofit/>
          </a:bodyPr>
          <a:lstStyle/>
          <a:p>
            <a:endParaRPr lang="en-US" altLang="ja-JP" sz="2400" dirty="0"/>
          </a:p>
          <a:p>
            <a:r>
              <a:rPr lang="ja-JP" altLang="en-US" dirty="0"/>
              <a:t>九州工業大学大学院　情報工学府</a:t>
            </a:r>
            <a:endParaRPr lang="en-US" altLang="ja-JP" dirty="0"/>
          </a:p>
          <a:p>
            <a:r>
              <a:rPr lang="ja-JP" altLang="en-US" dirty="0"/>
              <a:t>情報創成工学専攻　</a:t>
            </a:r>
            <a:endParaRPr lang="en-US" altLang="ja-JP" dirty="0"/>
          </a:p>
          <a:p>
            <a:r>
              <a:rPr lang="ja-JP" altLang="en-US" dirty="0"/>
              <a:t>光来研究室　修士</a:t>
            </a:r>
            <a:r>
              <a:rPr lang="en-US" altLang="ja-JP" dirty="0"/>
              <a:t>2</a:t>
            </a:r>
            <a:r>
              <a:rPr lang="ja-JP" altLang="en-US" dirty="0"/>
              <a:t>年</a:t>
            </a:r>
            <a:endParaRPr lang="en-US" altLang="ja-JP" dirty="0"/>
          </a:p>
          <a:p>
            <a:r>
              <a:rPr lang="ja-JP" altLang="en-US" dirty="0" smtClean="0"/>
              <a:t>中野</a:t>
            </a:r>
            <a:r>
              <a:rPr lang="en-US" altLang="ja-JP" dirty="0" smtClean="0"/>
              <a:t> </a:t>
            </a:r>
            <a:r>
              <a:rPr lang="ja-JP" altLang="en-US" dirty="0"/>
              <a:t>智晴　</a:t>
            </a:r>
            <a:endParaRPr lang="ja-JP" altLang="en-US" sz="2400" dirty="0"/>
          </a:p>
        </p:txBody>
      </p:sp>
    </p:spTree>
    <p:extLst>
      <p:ext uri="{BB962C8B-B14F-4D97-AF65-F5344CB8AC3E}">
        <p14:creationId xmlns:p14="http://schemas.microsoft.com/office/powerpoint/2010/main" val="1765102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VM</a:t>
            </a:r>
            <a:r>
              <a:rPr lang="ja-JP" altLang="en-US" dirty="0"/>
              <a:t>のディスク監視</a:t>
            </a:r>
            <a:endParaRPr kumimoji="1" lang="ja-JP" altLang="en-US" dirty="0"/>
          </a:p>
        </p:txBody>
      </p:sp>
      <p:sp>
        <p:nvSpPr>
          <p:cNvPr id="3" name="コンテンツ プレースホルダー 2"/>
          <p:cNvSpPr>
            <a:spLocks noGrp="1"/>
          </p:cNvSpPr>
          <p:nvPr>
            <p:ph idx="1"/>
          </p:nvPr>
        </p:nvSpPr>
        <p:spPr/>
        <p:txBody>
          <a:bodyPr/>
          <a:lstStyle/>
          <a:p>
            <a:r>
              <a:rPr lang="ja-JP" altLang="en-US" dirty="0"/>
              <a:t>エンクレイヴ内でファイルシステムを動作させて</a:t>
            </a:r>
            <a:r>
              <a:rPr lang="en-US" altLang="ja-JP" dirty="0"/>
              <a:t>VM</a:t>
            </a:r>
            <a:r>
              <a:rPr lang="ja-JP" altLang="en-US" dirty="0"/>
              <a:t>の仮想ディスク上のファイルにアクセス</a:t>
            </a:r>
            <a:endParaRPr lang="en-US" altLang="ja-JP" dirty="0"/>
          </a:p>
          <a:p>
            <a:pPr lvl="1"/>
            <a:r>
              <a:rPr lang="ja-JP" altLang="en-US" dirty="0"/>
              <a:t>情報漏洩を防ぐために暗号化されている仮想ディスクをエンクレイヴ内で復号</a:t>
            </a:r>
            <a:endParaRPr lang="en-US" altLang="ja-JP" dirty="0"/>
          </a:p>
          <a:p>
            <a:pPr lvl="1"/>
            <a:r>
              <a:rPr lang="en-US" altLang="ja-JP" dirty="0" err="1"/>
              <a:t>Xvisor</a:t>
            </a:r>
            <a:r>
              <a:rPr lang="ja-JP" altLang="en-US" dirty="0"/>
              <a:t>の</a:t>
            </a:r>
            <a:r>
              <a:rPr lang="en-US" altLang="ja-JP" dirty="0"/>
              <a:t>ext4</a:t>
            </a:r>
            <a:r>
              <a:rPr lang="ja-JP" altLang="en-US" dirty="0"/>
              <a:t>ファイルシステムを移植</a:t>
            </a:r>
            <a:endParaRPr lang="en-US" altLang="ja-JP" dirty="0"/>
          </a:p>
          <a:p>
            <a:r>
              <a:rPr lang="ja-JP" altLang="en-US" dirty="0"/>
              <a:t>ファイル監視に必要な機能も提供</a:t>
            </a:r>
            <a:endParaRPr lang="en-US" altLang="ja-JP" dirty="0"/>
          </a:p>
          <a:p>
            <a:pPr lvl="1"/>
            <a:r>
              <a:rPr lang="en-US" altLang="ja-JP" dirty="0" err="1"/>
              <a:t>musl</a:t>
            </a:r>
            <a:r>
              <a:rPr lang="ja-JP" altLang="en-US" dirty="0"/>
              <a:t>ライブラリの正規表現機能を移植</a:t>
            </a:r>
          </a:p>
          <a:p>
            <a:pPr lvl="1"/>
            <a:r>
              <a:rPr lang="en-US" altLang="ja-JP" dirty="0"/>
              <a:t>strings</a:t>
            </a:r>
            <a:r>
              <a:rPr lang="ja-JP" altLang="en-US" dirty="0"/>
              <a:t>や</a:t>
            </a:r>
            <a:r>
              <a:rPr lang="en-US" altLang="ja-JP" dirty="0"/>
              <a:t>grep</a:t>
            </a:r>
            <a:r>
              <a:rPr lang="ja-JP" altLang="en-US" dirty="0"/>
              <a:t>コマンド相当の機能を実現</a:t>
            </a:r>
            <a:endParaRPr lang="en-US" altLang="ja-JP" dirty="0"/>
          </a:p>
        </p:txBody>
      </p:sp>
      <p:sp>
        <p:nvSpPr>
          <p:cNvPr id="4" name="スライド番号プレースホルダー 3"/>
          <p:cNvSpPr>
            <a:spLocks noGrp="1"/>
          </p:cNvSpPr>
          <p:nvPr>
            <p:ph type="sldNum" sz="quarter" idx="12"/>
          </p:nvPr>
        </p:nvSpPr>
        <p:spPr/>
        <p:txBody>
          <a:bodyPr/>
          <a:lstStyle/>
          <a:p>
            <a:fld id="{FCD2FE1D-9440-6140-8BA6-FD5A9B810D7F}" type="slidenum">
              <a:rPr kumimoji="1" lang="ja-JP" altLang="en-US" smtClean="0"/>
              <a:t>10</a:t>
            </a:fld>
            <a:endParaRPr kumimoji="1" lang="ja-JP" altLang="en-US"/>
          </a:p>
        </p:txBody>
      </p:sp>
      <p:sp>
        <p:nvSpPr>
          <p:cNvPr id="5" name="正方形/長方形 28"/>
          <p:cNvSpPr/>
          <p:nvPr/>
        </p:nvSpPr>
        <p:spPr>
          <a:xfrm>
            <a:off x="7129846" y="5151958"/>
            <a:ext cx="1733373" cy="1316003"/>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endParaRPr>
          </a:p>
        </p:txBody>
      </p:sp>
      <p:sp>
        <p:nvSpPr>
          <p:cNvPr id="6" name="テキスト ボックス 29"/>
          <p:cNvSpPr txBox="1"/>
          <p:nvPr/>
        </p:nvSpPr>
        <p:spPr>
          <a:xfrm>
            <a:off x="7059798" y="4759459"/>
            <a:ext cx="1766261" cy="415498"/>
          </a:xfrm>
          <a:prstGeom prst="rect">
            <a:avLst/>
          </a:prstGeom>
          <a:noFill/>
          <a:ln>
            <a:noFill/>
          </a:ln>
        </p:spPr>
        <p:txBody>
          <a:bodyPr wrap="square" rtlCol="0">
            <a:spAutoFit/>
          </a:bodyPr>
          <a:lstStyle/>
          <a:p>
            <a:pPr algn="ctr"/>
            <a:r>
              <a:rPr lang="ja-JP" altLang="en-US" sz="2100" dirty="0">
                <a:latin typeface="MS PGothic" charset="-128"/>
                <a:ea typeface="MS PGothic" charset="-128"/>
                <a:cs typeface="MS PGothic" charset="-128"/>
              </a:rPr>
              <a:t>監視対象</a:t>
            </a:r>
            <a:r>
              <a:rPr lang="en-US" altLang="ja-JP" sz="2100" dirty="0"/>
              <a:t>VM</a:t>
            </a:r>
            <a:endParaRPr lang="ja-JP" altLang="en-US" sz="2100" dirty="0"/>
          </a:p>
        </p:txBody>
      </p:sp>
      <p:sp>
        <p:nvSpPr>
          <p:cNvPr id="7" name="角丸四角形 31"/>
          <p:cNvSpPr/>
          <p:nvPr/>
        </p:nvSpPr>
        <p:spPr>
          <a:xfrm>
            <a:off x="215877" y="5055529"/>
            <a:ext cx="5610619" cy="1328155"/>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9" name="正方形/長方形 8"/>
          <p:cNvSpPr/>
          <p:nvPr/>
        </p:nvSpPr>
        <p:spPr>
          <a:xfrm>
            <a:off x="317941" y="5390133"/>
            <a:ext cx="3190960" cy="839657"/>
          </a:xfrm>
          <a:prstGeom prst="rect">
            <a:avLst/>
          </a:prstGeom>
          <a:pattFill prst="dkUpDiag">
            <a:fgClr>
              <a:schemeClr val="accent6"/>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43"/>
          <p:cNvSpPr txBox="1"/>
          <p:nvPr/>
        </p:nvSpPr>
        <p:spPr>
          <a:xfrm>
            <a:off x="367821" y="5486849"/>
            <a:ext cx="1017800" cy="649188"/>
          </a:xfrm>
          <a:prstGeom prst="ellipse">
            <a:avLst/>
          </a:prstGeom>
          <a:solidFill>
            <a:srgbClr val="00B0F0"/>
          </a:solidFill>
          <a:ln>
            <a:solidFill>
              <a:schemeClr val="tx1"/>
            </a:solidFill>
          </a:ln>
        </p:spPr>
        <p:txBody>
          <a:bodyPr wrap="square" rtlCol="0">
            <a:spAutoFit/>
          </a:bodyPr>
          <a:lstStyle/>
          <a:p>
            <a:pPr algn="ctr"/>
            <a:r>
              <a:rPr kumimoji="1" lang="en-US" altLang="ja-JP" sz="2400" dirty="0"/>
              <a:t>IDS</a:t>
            </a:r>
            <a:endParaRPr kumimoji="1" lang="ja-JP" altLang="en-US" sz="2400" dirty="0"/>
          </a:p>
        </p:txBody>
      </p:sp>
      <p:sp>
        <p:nvSpPr>
          <p:cNvPr id="10" name="テキスト ボックス 9"/>
          <p:cNvSpPr txBox="1"/>
          <p:nvPr/>
        </p:nvSpPr>
        <p:spPr>
          <a:xfrm>
            <a:off x="942456" y="5020941"/>
            <a:ext cx="1738186" cy="369332"/>
          </a:xfrm>
          <a:prstGeom prst="rect">
            <a:avLst/>
          </a:prstGeom>
          <a:noFill/>
        </p:spPr>
        <p:txBody>
          <a:bodyPr wrap="square" rtlCol="0">
            <a:spAutoFit/>
          </a:bodyPr>
          <a:lstStyle/>
          <a:p>
            <a:pPr algn="ctr"/>
            <a:r>
              <a:rPr lang="ja-JP" altLang="en-US" dirty="0">
                <a:latin typeface="MS PGothic" charset="-128"/>
                <a:ea typeface="MS PGothic" charset="-128"/>
                <a:cs typeface="MS PGothic" charset="-128"/>
              </a:rPr>
              <a:t>エンクレイヴ</a:t>
            </a:r>
            <a:endParaRPr lang="en-US" altLang="ja-JP" dirty="0">
              <a:latin typeface="MS PGothic" charset="-128"/>
              <a:ea typeface="MS PGothic" charset="-128"/>
              <a:cs typeface="MS PGothic" charset="-128"/>
            </a:endParaRPr>
          </a:p>
        </p:txBody>
      </p:sp>
      <p:sp>
        <p:nvSpPr>
          <p:cNvPr id="12" name="フローチャート : 磁気ディスク 13"/>
          <p:cNvSpPr/>
          <p:nvPr/>
        </p:nvSpPr>
        <p:spPr>
          <a:xfrm>
            <a:off x="7741751" y="5583842"/>
            <a:ext cx="409985" cy="452234"/>
          </a:xfrm>
          <a:prstGeom prst="flowChartMagneticDisk">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45"/>
          <p:cNvSpPr txBox="1"/>
          <p:nvPr/>
        </p:nvSpPr>
        <p:spPr>
          <a:xfrm>
            <a:off x="3800298" y="5355528"/>
            <a:ext cx="1743381" cy="908864"/>
          </a:xfrm>
          <a:prstGeom prst="ellipse">
            <a:avLst/>
          </a:prstGeom>
          <a:solidFill>
            <a:schemeClr val="accent2"/>
          </a:solidFill>
          <a:ln>
            <a:solidFill>
              <a:schemeClr val="tx1"/>
            </a:solidFill>
          </a:ln>
        </p:spPr>
        <p:txBody>
          <a:bodyPr wrap="square" rtlCol="0">
            <a:spAutoFit/>
          </a:bodyPr>
          <a:lstStyle/>
          <a:p>
            <a:pPr algn="ctr"/>
            <a:r>
              <a:rPr lang="en-US" altLang="ja-JP" dirty="0" err="1"/>
              <a:t>SGmonitor</a:t>
            </a:r>
            <a:endParaRPr lang="en-US" altLang="ja-JP" dirty="0"/>
          </a:p>
          <a:p>
            <a:pPr algn="ctr"/>
            <a:r>
              <a:rPr lang="ja-JP" altLang="en-US" dirty="0">
                <a:latin typeface="MS PGothic" charset="-128"/>
                <a:ea typeface="MS PGothic" charset="-128"/>
                <a:cs typeface="MS PGothic" charset="-128"/>
              </a:rPr>
              <a:t>ランタイム</a:t>
            </a:r>
            <a:endParaRPr kumimoji="1" lang="ja-JP" altLang="en-US" dirty="0">
              <a:latin typeface="MS PGothic" charset="-128"/>
              <a:ea typeface="MS PGothic" charset="-128"/>
              <a:cs typeface="MS PGothic" charset="-128"/>
            </a:endParaRPr>
          </a:p>
        </p:txBody>
      </p:sp>
      <p:sp>
        <p:nvSpPr>
          <p:cNvPr id="15" name="テキスト ボックス 52"/>
          <p:cNvSpPr txBox="1"/>
          <p:nvPr/>
        </p:nvSpPr>
        <p:spPr>
          <a:xfrm>
            <a:off x="2854294" y="5440628"/>
            <a:ext cx="646331" cy="369332"/>
          </a:xfrm>
          <a:prstGeom prst="rect">
            <a:avLst/>
          </a:prstGeom>
          <a:noFill/>
        </p:spPr>
        <p:txBody>
          <a:bodyPr wrap="none" rtlCol="0">
            <a:spAutoFit/>
          </a:bodyPr>
          <a:lstStyle/>
          <a:p>
            <a:r>
              <a:rPr lang="ja-JP" altLang="en-US" b="1" dirty="0">
                <a:latin typeface="MS PGothic" charset="-128"/>
                <a:ea typeface="MS PGothic" charset="-128"/>
                <a:cs typeface="MS PGothic" charset="-128"/>
              </a:rPr>
              <a:t>復号</a:t>
            </a:r>
            <a:endParaRPr lang="en-US" altLang="ja-JP" b="1" dirty="0">
              <a:latin typeface="MS PGothic" charset="-128"/>
              <a:ea typeface="MS PGothic" charset="-128"/>
              <a:cs typeface="MS PGothic" charset="-128"/>
            </a:endParaRPr>
          </a:p>
        </p:txBody>
      </p:sp>
      <p:cxnSp>
        <p:nvCxnSpPr>
          <p:cNvPr id="18" name="直線矢印コネクタ 39"/>
          <p:cNvCxnSpPr/>
          <p:nvPr/>
        </p:nvCxnSpPr>
        <p:spPr>
          <a:xfrm flipH="1" flipV="1">
            <a:off x="5543679" y="5809960"/>
            <a:ext cx="2092356"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39"/>
          <p:cNvCxnSpPr>
            <a:cxnSpLocks/>
          </p:cNvCxnSpPr>
          <p:nvPr/>
        </p:nvCxnSpPr>
        <p:spPr>
          <a:xfrm flipH="1">
            <a:off x="2835228" y="5809960"/>
            <a:ext cx="965070"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Rounded Rectangle 16">
            <a:extLst>
              <a:ext uri="{FF2B5EF4-FFF2-40B4-BE49-F238E27FC236}">
                <a16:creationId xmlns="" xmlns:a16="http://schemas.microsoft.com/office/drawing/2014/main" id="{2E4ED69E-0B15-5A40-830E-9E64C0541713}"/>
              </a:ext>
            </a:extLst>
          </p:cNvPr>
          <p:cNvSpPr/>
          <p:nvPr/>
        </p:nvSpPr>
        <p:spPr>
          <a:xfrm>
            <a:off x="1616373" y="5459769"/>
            <a:ext cx="1222560" cy="700383"/>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ファイル</a:t>
            </a:r>
            <a:endParaRPr kumimoji="1" lang="en-US" altLang="ja-JP" b="1" dirty="0">
              <a:solidFill>
                <a:schemeClr val="tx1"/>
              </a:solidFill>
            </a:endParaRPr>
          </a:p>
          <a:p>
            <a:pPr algn="ctr"/>
            <a:r>
              <a:rPr kumimoji="1" lang="ja-JP" altLang="en-US" b="1" dirty="0">
                <a:solidFill>
                  <a:schemeClr val="tx1"/>
                </a:solidFill>
              </a:rPr>
              <a:t>システム</a:t>
            </a:r>
            <a:endParaRPr kumimoji="1" lang="en-US" b="1" dirty="0">
              <a:solidFill>
                <a:schemeClr val="tx1"/>
              </a:solidFill>
            </a:endParaRPr>
          </a:p>
        </p:txBody>
      </p:sp>
      <p:cxnSp>
        <p:nvCxnSpPr>
          <p:cNvPr id="20" name="直線矢印コネクタ 39">
            <a:extLst>
              <a:ext uri="{FF2B5EF4-FFF2-40B4-BE49-F238E27FC236}">
                <a16:creationId xmlns="" xmlns:a16="http://schemas.microsoft.com/office/drawing/2014/main" id="{22E23E4B-C571-574D-A94E-1E8C3FC46B05}"/>
              </a:ext>
            </a:extLst>
          </p:cNvPr>
          <p:cNvCxnSpPr>
            <a:cxnSpLocks/>
            <a:stCxn id="17" idx="1"/>
            <a:endCxn id="8" idx="6"/>
          </p:cNvCxnSpPr>
          <p:nvPr/>
        </p:nvCxnSpPr>
        <p:spPr>
          <a:xfrm flipH="1">
            <a:off x="1385621" y="5809961"/>
            <a:ext cx="230752" cy="1482"/>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 xmlns:a16="http://schemas.microsoft.com/office/drawing/2014/main" id="{226BEF89-3569-A54B-A717-E77A99C43AB8}"/>
              </a:ext>
            </a:extLst>
          </p:cNvPr>
          <p:cNvSpPr txBox="1"/>
          <p:nvPr/>
        </p:nvSpPr>
        <p:spPr>
          <a:xfrm>
            <a:off x="7290249" y="5969728"/>
            <a:ext cx="1412566" cy="369332"/>
          </a:xfrm>
          <a:prstGeom prst="rect">
            <a:avLst/>
          </a:prstGeom>
          <a:noFill/>
        </p:spPr>
        <p:txBody>
          <a:bodyPr wrap="none" rtlCol="0">
            <a:spAutoFit/>
          </a:bodyPr>
          <a:lstStyle/>
          <a:p>
            <a:r>
              <a:rPr lang="ja-JP" altLang="en-US">
                <a:latin typeface="MS PGothic" charset="-128"/>
                <a:ea typeface="MS PGothic" charset="-128"/>
                <a:cs typeface="MS PGothic" charset="-128"/>
              </a:rPr>
              <a:t>仮想ディスク</a:t>
            </a:r>
            <a:endParaRPr lang="en-US" dirty="0">
              <a:latin typeface="MS PGothic" charset="-128"/>
              <a:ea typeface="MS PGothic" charset="-128"/>
              <a:cs typeface="MS PGothic" charset="-128"/>
            </a:endParaRPr>
          </a:p>
        </p:txBody>
      </p:sp>
      <p:sp>
        <p:nvSpPr>
          <p:cNvPr id="24" name="Rectangle 23">
            <a:extLst>
              <a:ext uri="{FF2B5EF4-FFF2-40B4-BE49-F238E27FC236}">
                <a16:creationId xmlns="" xmlns:a16="http://schemas.microsoft.com/office/drawing/2014/main" id="{8FEDEB9A-D34A-E645-AE65-429B808AF189}"/>
              </a:ext>
            </a:extLst>
          </p:cNvPr>
          <p:cNvSpPr/>
          <p:nvPr/>
        </p:nvSpPr>
        <p:spPr>
          <a:xfrm>
            <a:off x="5913727" y="5874928"/>
            <a:ext cx="1131740" cy="689464"/>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ディスク</a:t>
            </a:r>
            <a:endParaRPr kumimoji="1" lang="en-US" altLang="ja-JP" b="1" dirty="0">
              <a:solidFill>
                <a:schemeClr val="bg1"/>
              </a:solidFill>
            </a:endParaRPr>
          </a:p>
          <a:p>
            <a:pPr algn="ctr"/>
            <a:r>
              <a:rPr kumimoji="1" lang="ja-JP" altLang="en-US" b="1" dirty="0">
                <a:solidFill>
                  <a:schemeClr val="bg1"/>
                </a:solidFill>
              </a:rPr>
              <a:t>データ</a:t>
            </a:r>
            <a:endParaRPr kumimoji="1" lang="en-US" b="1" dirty="0">
              <a:solidFill>
                <a:schemeClr val="bg1"/>
              </a:solidFill>
            </a:endParaRPr>
          </a:p>
        </p:txBody>
      </p:sp>
    </p:spTree>
    <p:extLst>
      <p:ext uri="{BB962C8B-B14F-4D97-AF65-F5344CB8AC3E}">
        <p14:creationId xmlns:p14="http://schemas.microsoft.com/office/powerpoint/2010/main" val="1978717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trips(downRigh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strips(downLeft)">
                                      <p:cBhvr>
                                        <p:cTn id="12" dur="500"/>
                                        <p:tgtEl>
                                          <p:spTgt spid="18"/>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strips(downLeft)">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strips(downLeft)">
                                      <p:cBhvr>
                                        <p:cTn id="20" dur="500"/>
                                        <p:tgtEl>
                                          <p:spTgt spid="22"/>
                                        </p:tgtEl>
                                      </p:cBhvr>
                                    </p:animEffect>
                                  </p:childTnLst>
                                </p:cTn>
                              </p:par>
                            </p:childTnLst>
                          </p:cTn>
                        </p:par>
                        <p:par>
                          <p:cTn id="21" fill="hold">
                            <p:stCondLst>
                              <p:cond delay="500"/>
                            </p:stCondLst>
                            <p:childTnLst>
                              <p:par>
                                <p:cTn id="22" presetID="18" presetClass="entr" presetSubtype="12"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strips(downLeft)">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strips(downLeft)">
                                      <p:cBhvr>
                                        <p:cTn id="2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1BA457-4946-D540-AB8D-468E5542978E}"/>
              </a:ext>
            </a:extLst>
          </p:cNvPr>
          <p:cNvSpPr>
            <a:spLocks noGrp="1"/>
          </p:cNvSpPr>
          <p:nvPr>
            <p:ph type="title"/>
          </p:nvPr>
        </p:nvSpPr>
        <p:spPr/>
        <p:txBody>
          <a:bodyPr/>
          <a:lstStyle/>
          <a:p>
            <a:r>
              <a:rPr lang="en-US" altLang="ja-JP" dirty="0"/>
              <a:t>IDS</a:t>
            </a:r>
            <a:r>
              <a:rPr lang="ja-JP" altLang="en-US" dirty="0"/>
              <a:t>の開発環境</a:t>
            </a:r>
            <a:endParaRPr lang="x-none" dirty="0"/>
          </a:p>
        </p:txBody>
      </p:sp>
      <p:sp>
        <p:nvSpPr>
          <p:cNvPr id="3" name="Content Placeholder 2">
            <a:extLst>
              <a:ext uri="{FF2B5EF4-FFF2-40B4-BE49-F238E27FC236}">
                <a16:creationId xmlns="" xmlns:a16="http://schemas.microsoft.com/office/drawing/2014/main" id="{F4CC7B27-F774-0E45-A862-6596D4983DE8}"/>
              </a:ext>
            </a:extLst>
          </p:cNvPr>
          <p:cNvSpPr>
            <a:spLocks noGrp="1"/>
          </p:cNvSpPr>
          <p:nvPr>
            <p:ph idx="1"/>
          </p:nvPr>
        </p:nvSpPr>
        <p:spPr/>
        <p:txBody>
          <a:bodyPr/>
          <a:lstStyle/>
          <a:p>
            <a:r>
              <a:rPr lang="en-US" altLang="ja-JP" dirty="0"/>
              <a:t>IDS</a:t>
            </a:r>
            <a:r>
              <a:rPr lang="ja-JP" altLang="en-US" dirty="0"/>
              <a:t>を</a:t>
            </a:r>
            <a:r>
              <a:rPr lang="en-US" altLang="ja-JP" dirty="0"/>
              <a:t>Linux</a:t>
            </a:r>
            <a:r>
              <a:rPr lang="ja-JP" altLang="en-US" dirty="0"/>
              <a:t>カーネルモジュールのように開発可能</a:t>
            </a:r>
            <a:endParaRPr lang="en-US" altLang="ja-JP" dirty="0"/>
          </a:p>
          <a:p>
            <a:pPr lvl="1"/>
            <a:r>
              <a:rPr lang="en-US" altLang="ja-JP" dirty="0"/>
              <a:t>Linux</a:t>
            </a:r>
            <a:r>
              <a:rPr lang="ja-JP" altLang="en-US" dirty="0"/>
              <a:t>カーネルのヘッダファイルを使用</a:t>
            </a:r>
          </a:p>
          <a:p>
            <a:r>
              <a:rPr lang="en-US" altLang="ja-JP" dirty="0"/>
              <a:t>IDS</a:t>
            </a:r>
            <a:r>
              <a:rPr lang="ja-JP" altLang="en-US" dirty="0"/>
              <a:t>が</a:t>
            </a:r>
            <a:r>
              <a:rPr lang="en-US" altLang="ja-JP" dirty="0"/>
              <a:t>OS</a:t>
            </a:r>
            <a:r>
              <a:rPr lang="ja-JP" altLang="en-US" dirty="0"/>
              <a:t>データを透過的に取得するように</a:t>
            </a:r>
            <a:r>
              <a:rPr lang="en-US" altLang="ja-JP" dirty="0" err="1"/>
              <a:t>LLView</a:t>
            </a:r>
            <a:r>
              <a:rPr lang="en-US" altLang="ja-JP" dirty="0"/>
              <a:t> [Ozaki+, APSys'19]</a:t>
            </a:r>
            <a:r>
              <a:rPr lang="ja-JP" altLang="en-US" dirty="0"/>
              <a:t>を用いてコンパイル</a:t>
            </a:r>
            <a:endParaRPr lang="en-US" altLang="ja-JP" dirty="0"/>
          </a:p>
          <a:p>
            <a:pPr lvl="1"/>
            <a:r>
              <a:rPr lang="ja-JP" altLang="en-US" dirty="0"/>
              <a:t>メモリ読み込み時に</a:t>
            </a:r>
            <a:r>
              <a:rPr lang="en-US" altLang="ja-JP" dirty="0"/>
              <a:t>SGmonitor</a:t>
            </a:r>
            <a:r>
              <a:rPr lang="ja-JP" altLang="en-US" dirty="0"/>
              <a:t>ランタイムを呼び出す</a:t>
            </a:r>
          </a:p>
          <a:p>
            <a:pPr lvl="1"/>
            <a:r>
              <a:rPr lang="ja-JP" altLang="en-US" dirty="0"/>
              <a:t>開発者は</a:t>
            </a:r>
            <a:r>
              <a:rPr lang="en-US" altLang="ja-JP" dirty="0"/>
              <a:t>IDS</a:t>
            </a:r>
            <a:r>
              <a:rPr lang="ja-JP" altLang="en-US" dirty="0"/>
              <a:t>オフロードを意識する必要はない</a:t>
            </a:r>
            <a:endParaRPr lang="en-US" altLang="ja-JP" dirty="0"/>
          </a:p>
        </p:txBody>
      </p:sp>
      <p:sp>
        <p:nvSpPr>
          <p:cNvPr id="4" name="Slide Number Placeholder 3">
            <a:extLst>
              <a:ext uri="{FF2B5EF4-FFF2-40B4-BE49-F238E27FC236}">
                <a16:creationId xmlns="" xmlns:a16="http://schemas.microsoft.com/office/drawing/2014/main" id="{BEC30F13-9EC5-B549-B8E3-9EFC949BAE4C}"/>
              </a:ext>
            </a:extLst>
          </p:cNvPr>
          <p:cNvSpPr>
            <a:spLocks noGrp="1"/>
          </p:cNvSpPr>
          <p:nvPr>
            <p:ph type="sldNum" sz="quarter" idx="12"/>
          </p:nvPr>
        </p:nvSpPr>
        <p:spPr/>
        <p:txBody>
          <a:bodyPr/>
          <a:lstStyle/>
          <a:p>
            <a:fld id="{FCD2FE1D-9440-6140-8BA6-FD5A9B810D7F}" type="slidenum">
              <a:rPr lang="ja-JP" altLang="en-US" smtClean="0"/>
              <a:pPr/>
              <a:t>11</a:t>
            </a:fld>
            <a:endParaRPr lang="ja-JP" altLang="en-US" dirty="0"/>
          </a:p>
        </p:txBody>
      </p:sp>
      <p:sp>
        <p:nvSpPr>
          <p:cNvPr id="9" name="正方形/長方形 28"/>
          <p:cNvSpPr/>
          <p:nvPr/>
        </p:nvSpPr>
        <p:spPr>
          <a:xfrm>
            <a:off x="2175227" y="4678015"/>
            <a:ext cx="4282723" cy="2061451"/>
          </a:xfrm>
          <a:prstGeom prst="rect">
            <a:avLst/>
          </a:prstGeom>
          <a:solidFill>
            <a:srgbClr val="FFC3F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endParaRPr>
          </a:p>
        </p:txBody>
      </p:sp>
      <p:sp>
        <p:nvSpPr>
          <p:cNvPr id="10" name="テキスト ボックス 9"/>
          <p:cNvSpPr txBox="1"/>
          <p:nvPr/>
        </p:nvSpPr>
        <p:spPr>
          <a:xfrm>
            <a:off x="2043728" y="4308315"/>
            <a:ext cx="1033101" cy="400110"/>
          </a:xfrm>
          <a:prstGeom prst="rect">
            <a:avLst/>
          </a:prstGeom>
          <a:noFill/>
        </p:spPr>
        <p:txBody>
          <a:bodyPr wrap="square" rtlCol="0">
            <a:spAutoFit/>
          </a:bodyPr>
          <a:lstStyle/>
          <a:p>
            <a:pPr algn="ctr"/>
            <a:r>
              <a:rPr lang="en-US" altLang="ja-JP" sz="2000" dirty="0" err="1">
                <a:latin typeface="MS PGothic" charset="-128"/>
                <a:ea typeface="MS PGothic" charset="-128"/>
                <a:cs typeface="MS PGothic" charset="-128"/>
              </a:rPr>
              <a:t>LLView</a:t>
            </a:r>
            <a:endParaRPr lang="en-US" altLang="ja-JP" sz="2000" dirty="0">
              <a:latin typeface="MS PGothic" charset="-128"/>
              <a:ea typeface="MS PGothic" charset="-128"/>
              <a:cs typeface="MS PGothic" charset="-128"/>
            </a:endParaRPr>
          </a:p>
        </p:txBody>
      </p:sp>
      <p:cxnSp>
        <p:nvCxnSpPr>
          <p:cNvPr id="11" name="直線矢印コネクタ 10"/>
          <p:cNvCxnSpPr/>
          <p:nvPr/>
        </p:nvCxnSpPr>
        <p:spPr>
          <a:xfrm>
            <a:off x="1621207" y="5233440"/>
            <a:ext cx="554020"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3802603" y="5240605"/>
            <a:ext cx="481141"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532964" y="4883061"/>
            <a:ext cx="1269639" cy="646331"/>
          </a:xfrm>
          <a:prstGeom prst="rect">
            <a:avLst/>
          </a:prstGeom>
          <a:solidFill>
            <a:schemeClr val="bg1"/>
          </a:solidFill>
          <a:ln w="19050">
            <a:solidFill>
              <a:schemeClr val="tx1"/>
            </a:solidFill>
          </a:ln>
        </p:spPr>
        <p:txBody>
          <a:bodyPr wrap="square" rtlCol="0">
            <a:spAutoFit/>
          </a:bodyPr>
          <a:lstStyle/>
          <a:p>
            <a:pPr algn="ctr"/>
            <a:r>
              <a:rPr lang="en-US" altLang="ja-JP" dirty="0">
                <a:latin typeface="MS PGothic" charset="-128"/>
                <a:ea typeface="MS PGothic" charset="-128"/>
                <a:cs typeface="MS PGothic" charset="-128"/>
              </a:rPr>
              <a:t>LLVM</a:t>
            </a:r>
            <a:r>
              <a:rPr lang="ja-JP" altLang="en-US" dirty="0">
                <a:latin typeface="MS PGothic" charset="-128"/>
                <a:ea typeface="MS PGothic" charset="-128"/>
                <a:cs typeface="MS PGothic" charset="-128"/>
              </a:rPr>
              <a:t>の</a:t>
            </a:r>
            <a:endParaRPr lang="en-US" altLang="ja-JP" dirty="0">
              <a:latin typeface="MS PGothic" charset="-128"/>
              <a:ea typeface="MS PGothic" charset="-128"/>
              <a:cs typeface="MS PGothic" charset="-128"/>
            </a:endParaRPr>
          </a:p>
          <a:p>
            <a:pPr algn="ctr"/>
            <a:r>
              <a:rPr lang="ja-JP" altLang="en-US" dirty="0">
                <a:latin typeface="MS PGothic" charset="-128"/>
                <a:ea typeface="MS PGothic" charset="-128"/>
                <a:cs typeface="MS PGothic" charset="-128"/>
              </a:rPr>
              <a:t>中間表現</a:t>
            </a:r>
            <a:endParaRPr lang="en-US" altLang="ja-JP" dirty="0">
              <a:latin typeface="MS PGothic" charset="-128"/>
              <a:ea typeface="MS PGothic" charset="-128"/>
              <a:cs typeface="MS PGothic" charset="-128"/>
            </a:endParaRPr>
          </a:p>
        </p:txBody>
      </p:sp>
      <p:sp>
        <p:nvSpPr>
          <p:cNvPr id="16" name="テキスト ボックス 15"/>
          <p:cNvSpPr txBox="1"/>
          <p:nvPr/>
        </p:nvSpPr>
        <p:spPr>
          <a:xfrm>
            <a:off x="4300360" y="4910274"/>
            <a:ext cx="1566247" cy="646331"/>
          </a:xfrm>
          <a:prstGeom prst="rect">
            <a:avLst/>
          </a:prstGeom>
          <a:solidFill>
            <a:schemeClr val="bg1"/>
          </a:solidFill>
          <a:ln w="19050">
            <a:solidFill>
              <a:schemeClr val="tx1"/>
            </a:solidFill>
          </a:ln>
        </p:spPr>
        <p:txBody>
          <a:bodyPr wrap="square" rtlCol="0">
            <a:spAutoFit/>
          </a:bodyPr>
          <a:lstStyle/>
          <a:p>
            <a:pPr algn="ctr"/>
            <a:r>
              <a:rPr lang="ja-JP" altLang="en-US">
                <a:latin typeface="MS PGothic" charset="-128"/>
                <a:ea typeface="MS PGothic" charset="-128"/>
                <a:cs typeface="MS PGothic" charset="-128"/>
              </a:rPr>
              <a:t>メモリ読み込み箇所の発見</a:t>
            </a:r>
            <a:endParaRPr lang="en-US" altLang="ja-JP" dirty="0">
              <a:latin typeface="MS PGothic" charset="-128"/>
              <a:ea typeface="MS PGothic" charset="-128"/>
              <a:cs typeface="MS PGothic" charset="-128"/>
            </a:endParaRPr>
          </a:p>
        </p:txBody>
      </p:sp>
      <p:cxnSp>
        <p:nvCxnSpPr>
          <p:cNvPr id="17" name="直線矢印コネクタ 16"/>
          <p:cNvCxnSpPr/>
          <p:nvPr/>
        </p:nvCxnSpPr>
        <p:spPr>
          <a:xfrm>
            <a:off x="2175227" y="5240605"/>
            <a:ext cx="357737"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6371053" y="6299439"/>
            <a:ext cx="424859"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870039" y="5976274"/>
            <a:ext cx="2501014" cy="646331"/>
          </a:xfrm>
          <a:prstGeom prst="rect">
            <a:avLst/>
          </a:prstGeom>
          <a:solidFill>
            <a:schemeClr val="bg1"/>
          </a:solidFill>
          <a:ln w="19050">
            <a:solidFill>
              <a:schemeClr val="tx1"/>
            </a:solidFill>
          </a:ln>
        </p:spPr>
        <p:txBody>
          <a:bodyPr wrap="square" rtlCol="0">
            <a:spAutoFit/>
          </a:bodyPr>
          <a:lstStyle/>
          <a:p>
            <a:pPr algn="ctr"/>
            <a:r>
              <a:rPr lang="en-US" altLang="ja-JP" dirty="0">
                <a:latin typeface="MS PGothic" charset="-128"/>
                <a:ea typeface="MS PGothic" charset="-128"/>
                <a:cs typeface="MS PGothic" charset="-128"/>
              </a:rPr>
              <a:t>SGmonitor</a:t>
            </a:r>
            <a:r>
              <a:rPr lang="ja-JP" altLang="en-US" dirty="0">
                <a:latin typeface="MS PGothic" charset="-128"/>
                <a:ea typeface="MS PGothic" charset="-128"/>
                <a:cs typeface="MS PGothic" charset="-128"/>
              </a:rPr>
              <a:t>ランタイムの呼び出し処理の挿入</a:t>
            </a:r>
            <a:endParaRPr lang="en-US" altLang="ja-JP" dirty="0">
              <a:latin typeface="MS PGothic" charset="-128"/>
              <a:ea typeface="MS PGothic" charset="-128"/>
              <a:cs typeface="MS PGothic" charset="-128"/>
            </a:endParaRPr>
          </a:p>
        </p:txBody>
      </p:sp>
      <p:cxnSp>
        <p:nvCxnSpPr>
          <p:cNvPr id="21" name="直線矢印コネクタ 33"/>
          <p:cNvCxnSpPr/>
          <p:nvPr/>
        </p:nvCxnSpPr>
        <p:spPr>
          <a:xfrm flipH="1">
            <a:off x="4707467" y="5556605"/>
            <a:ext cx="0" cy="438745"/>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61677" y="4883061"/>
            <a:ext cx="1566247" cy="715089"/>
          </a:xfrm>
          <a:prstGeom prst="roundRect">
            <a:avLst/>
          </a:prstGeom>
          <a:solidFill>
            <a:schemeClr val="accent4">
              <a:lumMod val="40000"/>
              <a:lumOff val="60000"/>
            </a:schemeClr>
          </a:solidFill>
          <a:ln>
            <a:solidFill>
              <a:schemeClr val="tx1"/>
            </a:solidFill>
          </a:ln>
        </p:spPr>
        <p:txBody>
          <a:bodyPr wrap="square" rtlCol="0">
            <a:spAutoFit/>
          </a:bodyPr>
          <a:lstStyle/>
          <a:p>
            <a:pPr algn="ctr"/>
            <a:r>
              <a:rPr lang="en-US" altLang="ja-JP" dirty="0">
                <a:latin typeface="MS PGothic" charset="-128"/>
                <a:ea typeface="MS PGothic" charset="-128"/>
                <a:cs typeface="MS PGothic" charset="-128"/>
              </a:rPr>
              <a:t>IDS</a:t>
            </a:r>
            <a:r>
              <a:rPr lang="ja-JP" altLang="en-US" dirty="0">
                <a:latin typeface="MS PGothic" charset="-128"/>
                <a:ea typeface="MS PGothic" charset="-128"/>
                <a:cs typeface="MS PGothic" charset="-128"/>
              </a:rPr>
              <a:t>の</a:t>
            </a:r>
            <a:r>
              <a:rPr lang="en-US" altLang="ja-JP" dirty="0">
                <a:latin typeface="MS PGothic" charset="-128"/>
                <a:ea typeface="MS PGothic" charset="-128"/>
                <a:cs typeface="MS PGothic" charset="-128"/>
              </a:rPr>
              <a:t/>
            </a:r>
            <a:br>
              <a:rPr lang="en-US" altLang="ja-JP" dirty="0">
                <a:latin typeface="MS PGothic" charset="-128"/>
                <a:ea typeface="MS PGothic" charset="-128"/>
                <a:cs typeface="MS PGothic" charset="-128"/>
              </a:rPr>
            </a:br>
            <a:r>
              <a:rPr lang="ja-JP" altLang="en-US" dirty="0">
                <a:latin typeface="MS PGothic" charset="-128"/>
                <a:ea typeface="MS PGothic" charset="-128"/>
                <a:cs typeface="MS PGothic" charset="-128"/>
              </a:rPr>
              <a:t>ソースコード</a:t>
            </a:r>
            <a:endParaRPr lang="en-US" altLang="ja-JP" dirty="0">
              <a:latin typeface="MS PGothic" charset="-128"/>
              <a:ea typeface="MS PGothic" charset="-128"/>
              <a:cs typeface="MS PGothic" charset="-128"/>
            </a:endParaRPr>
          </a:p>
        </p:txBody>
      </p:sp>
      <p:sp>
        <p:nvSpPr>
          <p:cNvPr id="35" name="テキスト ボックス 43"/>
          <p:cNvSpPr txBox="1"/>
          <p:nvPr/>
        </p:nvSpPr>
        <p:spPr>
          <a:xfrm>
            <a:off x="6778885" y="5801728"/>
            <a:ext cx="2216997" cy="995422"/>
          </a:xfrm>
          <a:prstGeom prst="ellipse">
            <a:avLst/>
          </a:prstGeom>
          <a:solidFill>
            <a:srgbClr val="00B0F0"/>
          </a:solidFill>
          <a:ln>
            <a:solidFill>
              <a:schemeClr val="tx1"/>
            </a:solidFill>
          </a:ln>
        </p:spPr>
        <p:txBody>
          <a:bodyPr wrap="square" rtlCol="0">
            <a:spAutoFit/>
          </a:bodyPr>
          <a:lstStyle/>
          <a:p>
            <a:pPr algn="ctr"/>
            <a:r>
              <a:rPr kumimoji="1" lang="ja-JP" altLang="en-US" sz="2000" dirty="0">
                <a:latin typeface="MS PGothic" charset="-128"/>
                <a:ea typeface="MS PGothic" charset="-128"/>
                <a:cs typeface="MS PGothic" charset="-128"/>
              </a:rPr>
              <a:t>オフロードに対応した</a:t>
            </a:r>
            <a:r>
              <a:rPr kumimoji="1" lang="en-US" altLang="ja-JP" sz="2000" dirty="0">
                <a:latin typeface="MS PGothic" charset="-128"/>
                <a:ea typeface="MS PGothic" charset="-128"/>
                <a:cs typeface="MS PGothic" charset="-128"/>
              </a:rPr>
              <a:t>IDS</a:t>
            </a:r>
            <a:endParaRPr kumimoji="1" lang="ja-JP" altLang="en-US" sz="2000" dirty="0">
              <a:latin typeface="MS PGothic" charset="-128"/>
              <a:ea typeface="MS PGothic" charset="-128"/>
              <a:cs typeface="MS PGothic" charset="-128"/>
            </a:endParaRPr>
          </a:p>
        </p:txBody>
      </p:sp>
    </p:spTree>
    <p:extLst>
      <p:ext uri="{BB962C8B-B14F-4D97-AF65-F5344CB8AC3E}">
        <p14:creationId xmlns:p14="http://schemas.microsoft.com/office/powerpoint/2010/main" val="72358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実験</a:t>
            </a:r>
            <a:endParaRPr lang="ja-JP" altLang="en-US" dirty="0"/>
          </a:p>
        </p:txBody>
      </p:sp>
      <p:sp>
        <p:nvSpPr>
          <p:cNvPr id="3" name="コンテンツ プレースホルダー 2"/>
          <p:cNvSpPr>
            <a:spLocks noGrp="1"/>
          </p:cNvSpPr>
          <p:nvPr>
            <p:ph idx="1"/>
          </p:nvPr>
        </p:nvSpPr>
        <p:spPr/>
        <p:txBody>
          <a:bodyPr/>
          <a:lstStyle/>
          <a:p>
            <a:pPr lvl="0"/>
            <a:r>
              <a:rPr lang="ja-JP" altLang="en-US" dirty="0"/>
              <a:t>目的</a:t>
            </a:r>
            <a:endParaRPr lang="en-US" altLang="ja-JP" dirty="0"/>
          </a:p>
          <a:p>
            <a:pPr lvl="1"/>
            <a:r>
              <a:rPr lang="en-US" altLang="ja-JP" dirty="0" err="1"/>
              <a:t>SGmonitor</a:t>
            </a:r>
            <a:r>
              <a:rPr lang="ja-JP" altLang="en-US" dirty="0"/>
              <a:t>を用いた</a:t>
            </a:r>
            <a:r>
              <a:rPr lang="en-US" altLang="ja-JP" dirty="0"/>
              <a:t>IDS</a:t>
            </a:r>
            <a:r>
              <a:rPr lang="ja-JP" altLang="en-US" dirty="0"/>
              <a:t>の動作を確認</a:t>
            </a:r>
            <a:endParaRPr lang="en-US" altLang="ja-JP" dirty="0"/>
          </a:p>
          <a:p>
            <a:pPr lvl="1"/>
            <a:r>
              <a:rPr lang="en-US" altLang="ja-JP" dirty="0"/>
              <a:t>VM</a:t>
            </a:r>
            <a:r>
              <a:rPr lang="ja-JP" altLang="en-US" dirty="0"/>
              <a:t>のメモリとディスクの監視性能を測定</a:t>
            </a:r>
            <a:endParaRPr lang="en-US" altLang="ja-JP" dirty="0"/>
          </a:p>
          <a:p>
            <a:pPr lvl="1"/>
            <a:r>
              <a:rPr lang="en-US" altLang="ja-JP" dirty="0"/>
              <a:t>IDS</a:t>
            </a:r>
            <a:r>
              <a:rPr lang="ja-JP" altLang="en-US" dirty="0"/>
              <a:t>による検知時間を測定</a:t>
            </a:r>
            <a:endParaRPr lang="en-US" altLang="ja-JP" dirty="0"/>
          </a:p>
          <a:p>
            <a:r>
              <a:rPr lang="ja-JP" altLang="en-US" dirty="0"/>
              <a:t>比較対象</a:t>
            </a:r>
            <a:endParaRPr lang="en-US" altLang="ja-JP" dirty="0"/>
          </a:p>
          <a:p>
            <a:pPr lvl="1"/>
            <a:r>
              <a:rPr lang="ja-JP" altLang="en-US" dirty="0"/>
              <a:t>安全ではない従来のオフロード手法</a:t>
            </a:r>
            <a:endParaRPr lang="en-US" altLang="ja-JP" dirty="0"/>
          </a:p>
          <a:p>
            <a:pPr lvl="1"/>
            <a:r>
              <a:rPr lang="en-US" altLang="ja-JP" dirty="0"/>
              <a:t>SGmonitor</a:t>
            </a:r>
            <a:r>
              <a:rPr lang="ja-JP" altLang="en-US" dirty="0"/>
              <a:t>で暗号化・整合性検査を行わない場合</a:t>
            </a:r>
            <a:endParaRPr lang="en-US" altLang="ja-JP" dirty="0"/>
          </a:p>
        </p:txBody>
      </p:sp>
      <p:sp>
        <p:nvSpPr>
          <p:cNvPr id="4" name="スライド番号プレースホルダー 3"/>
          <p:cNvSpPr>
            <a:spLocks noGrp="1"/>
          </p:cNvSpPr>
          <p:nvPr>
            <p:ph type="sldNum" sz="quarter" idx="12"/>
          </p:nvPr>
        </p:nvSpPr>
        <p:spPr/>
        <p:txBody>
          <a:bodyPr/>
          <a:lstStyle/>
          <a:p>
            <a:fld id="{FCD2FE1D-9440-6140-8BA6-FD5A9B810D7F}" type="slidenum">
              <a:rPr lang="ja-JP" altLang="en-US" smtClean="0"/>
              <a:pPr/>
              <a:t>12</a:t>
            </a:fld>
            <a:endParaRPr lang="ja-JP" altLang="en-US"/>
          </a:p>
        </p:txBody>
      </p:sp>
      <p:graphicFrame>
        <p:nvGraphicFramePr>
          <p:cNvPr id="7" name="表 6"/>
          <p:cNvGraphicFramePr>
            <a:graphicFrameLocks noGrp="1"/>
          </p:cNvGraphicFramePr>
          <p:nvPr>
            <p:extLst>
              <p:ext uri="{D42A27DB-BD31-4B8C-83A1-F6EECF244321}">
                <p14:modId xmlns:p14="http://schemas.microsoft.com/office/powerpoint/2010/main" val="1774071860"/>
              </p:ext>
            </p:extLst>
          </p:nvPr>
        </p:nvGraphicFramePr>
        <p:xfrm>
          <a:off x="191535" y="4554238"/>
          <a:ext cx="4280542" cy="1749328"/>
        </p:xfrm>
        <a:graphic>
          <a:graphicData uri="http://schemas.openxmlformats.org/drawingml/2006/table">
            <a:tbl>
              <a:tblPr firstRow="1" firstCol="1" bandRow="1">
                <a:tableStyleId>{7DF18680-E054-41AD-8BC1-D1AEF772440D}</a:tableStyleId>
              </a:tblPr>
              <a:tblGrid>
                <a:gridCol w="1786332">
                  <a:extLst>
                    <a:ext uri="{9D8B030D-6E8A-4147-A177-3AD203B41FA5}">
                      <a16:colId xmlns="" xmlns:a16="http://schemas.microsoft.com/office/drawing/2014/main" val="20000"/>
                    </a:ext>
                  </a:extLst>
                </a:gridCol>
                <a:gridCol w="2494210">
                  <a:extLst>
                    <a:ext uri="{9D8B030D-6E8A-4147-A177-3AD203B41FA5}">
                      <a16:colId xmlns="" xmlns:a16="http://schemas.microsoft.com/office/drawing/2014/main" val="20001"/>
                    </a:ext>
                  </a:extLst>
                </a:gridCol>
              </a:tblGrid>
              <a:tr h="437332">
                <a:tc>
                  <a:txBody>
                    <a:bodyPr/>
                    <a:lstStyle/>
                    <a:p>
                      <a:endParaRPr kumimoji="1" lang="ja-JP" altLang="en-US" dirty="0"/>
                    </a:p>
                  </a:txBody>
                  <a:tcPr/>
                </a:tc>
                <a:tc>
                  <a:txBody>
                    <a:bodyPr/>
                    <a:lstStyle/>
                    <a:p>
                      <a:pPr algn="ctr"/>
                      <a:r>
                        <a:rPr kumimoji="1" lang="ja-JP" altLang="en-US" dirty="0">
                          <a:solidFill>
                            <a:schemeClr val="tx1"/>
                          </a:solidFill>
                        </a:rPr>
                        <a:t>ホスト</a:t>
                      </a:r>
                    </a:p>
                  </a:txBody>
                  <a:tcPr/>
                </a:tc>
                <a:extLst>
                  <a:ext uri="{0D108BD9-81ED-4DB2-BD59-A6C34878D82A}">
                    <a16:rowId xmlns="" xmlns:a16="http://schemas.microsoft.com/office/drawing/2014/main" val="10000"/>
                  </a:ext>
                </a:extLst>
              </a:tr>
              <a:tr h="437332">
                <a:tc>
                  <a:txBody>
                    <a:bodyPr/>
                    <a:lstStyle/>
                    <a:p>
                      <a:pPr algn="ctr"/>
                      <a:r>
                        <a:rPr kumimoji="1" lang="en-US" altLang="ja-JP" dirty="0">
                          <a:solidFill>
                            <a:schemeClr val="tx1"/>
                          </a:solidFill>
                        </a:rPr>
                        <a:t>CPU</a:t>
                      </a:r>
                      <a:endParaRPr kumimoji="1" lang="ja-JP" altLang="en-US" dirty="0">
                        <a:solidFill>
                          <a:schemeClr val="tx1"/>
                        </a:solidFill>
                      </a:endParaRPr>
                    </a:p>
                  </a:txBody>
                  <a:tcPr/>
                </a:tc>
                <a:tc>
                  <a:txBody>
                    <a:bodyPr/>
                    <a:lstStyle/>
                    <a:p>
                      <a:pPr algn="ctr"/>
                      <a:r>
                        <a:rPr kumimoji="1" lang="en-US" altLang="ja-JP" dirty="0"/>
                        <a:t>Intel</a:t>
                      </a:r>
                      <a:r>
                        <a:rPr kumimoji="1" lang="en-US" altLang="ja-JP" baseline="0" dirty="0"/>
                        <a:t> Xeon E3-1225 v5</a:t>
                      </a:r>
                      <a:endParaRPr kumimoji="1" lang="ja-JP" altLang="en-US" dirty="0"/>
                    </a:p>
                  </a:txBody>
                  <a:tcPr/>
                </a:tc>
                <a:extLst>
                  <a:ext uri="{0D108BD9-81ED-4DB2-BD59-A6C34878D82A}">
                    <a16:rowId xmlns="" xmlns:a16="http://schemas.microsoft.com/office/drawing/2014/main" val="10001"/>
                  </a:ext>
                </a:extLst>
              </a:tr>
              <a:tr h="437332">
                <a:tc>
                  <a:txBody>
                    <a:bodyPr/>
                    <a:lstStyle/>
                    <a:p>
                      <a:pPr algn="ctr"/>
                      <a:r>
                        <a:rPr kumimoji="1" lang="ja-JP" altLang="en-US" dirty="0">
                          <a:solidFill>
                            <a:schemeClr val="tx1"/>
                          </a:solidFill>
                        </a:rPr>
                        <a:t>メモリ</a:t>
                      </a:r>
                    </a:p>
                  </a:txBody>
                  <a:tcPr/>
                </a:tc>
                <a:tc>
                  <a:txBody>
                    <a:bodyPr/>
                    <a:lstStyle/>
                    <a:p>
                      <a:pPr algn="ctr"/>
                      <a:r>
                        <a:rPr kumimoji="1" lang="en-US" altLang="ja-JP" dirty="0"/>
                        <a:t>8GB</a:t>
                      </a:r>
                      <a:endParaRPr kumimoji="1" lang="ja-JP" altLang="en-US" dirty="0"/>
                    </a:p>
                  </a:txBody>
                  <a:tcPr/>
                </a:tc>
                <a:extLst>
                  <a:ext uri="{0D108BD9-81ED-4DB2-BD59-A6C34878D82A}">
                    <a16:rowId xmlns="" xmlns:a16="http://schemas.microsoft.com/office/drawing/2014/main" val="10002"/>
                  </a:ext>
                </a:extLst>
              </a:tr>
              <a:tr h="437332">
                <a:tc>
                  <a:txBody>
                    <a:bodyPr/>
                    <a:lstStyle/>
                    <a:p>
                      <a:pPr algn="ctr"/>
                      <a:r>
                        <a:rPr kumimoji="1" lang="ja-JP" altLang="en-US" dirty="0">
                          <a:solidFill>
                            <a:schemeClr val="tx1"/>
                          </a:solidFill>
                        </a:rPr>
                        <a:t>仮想化システム</a:t>
                      </a:r>
                    </a:p>
                  </a:txBody>
                  <a:tcPr/>
                </a:tc>
                <a:tc>
                  <a:txBody>
                    <a:bodyPr/>
                    <a:lstStyle/>
                    <a:p>
                      <a:pPr algn="ctr"/>
                      <a:r>
                        <a:rPr kumimoji="1" lang="en-US" altLang="ja-JP" dirty="0"/>
                        <a:t>Xen-SGX 4.7</a:t>
                      </a:r>
                      <a:endParaRPr kumimoji="1" lang="ja-JP" altLang="en-US" dirty="0"/>
                    </a:p>
                  </a:txBody>
                  <a:tcPr/>
                </a:tc>
                <a:extLst>
                  <a:ext uri="{0D108BD9-81ED-4DB2-BD59-A6C34878D82A}">
                    <a16:rowId xmlns="" xmlns:a16="http://schemas.microsoft.com/office/drawing/2014/main" val="10003"/>
                  </a:ext>
                </a:extLst>
              </a:tr>
            </a:tbl>
          </a:graphicData>
        </a:graphic>
      </p:graphicFrame>
      <p:graphicFrame>
        <p:nvGraphicFramePr>
          <p:cNvPr id="8" name="表 6"/>
          <p:cNvGraphicFramePr>
            <a:graphicFrameLocks noGrp="1"/>
          </p:cNvGraphicFramePr>
          <p:nvPr>
            <p:extLst>
              <p:ext uri="{D42A27DB-BD31-4B8C-83A1-F6EECF244321}">
                <p14:modId xmlns:p14="http://schemas.microsoft.com/office/powerpoint/2010/main" val="616967951"/>
              </p:ext>
            </p:extLst>
          </p:nvPr>
        </p:nvGraphicFramePr>
        <p:xfrm>
          <a:off x="4609070" y="4522935"/>
          <a:ext cx="4255830" cy="1780630"/>
        </p:xfrm>
        <a:graphic>
          <a:graphicData uri="http://schemas.openxmlformats.org/drawingml/2006/table">
            <a:tbl>
              <a:tblPr firstRow="1" firstCol="1" bandRow="1">
                <a:tableStyleId>{7DF18680-E054-41AD-8BC1-D1AEF772440D}</a:tableStyleId>
              </a:tblPr>
              <a:tblGrid>
                <a:gridCol w="1310048">
                  <a:extLst>
                    <a:ext uri="{9D8B030D-6E8A-4147-A177-3AD203B41FA5}">
                      <a16:colId xmlns="" xmlns:a16="http://schemas.microsoft.com/office/drawing/2014/main" val="20000"/>
                    </a:ext>
                  </a:extLst>
                </a:gridCol>
                <a:gridCol w="1472891">
                  <a:extLst>
                    <a:ext uri="{9D8B030D-6E8A-4147-A177-3AD203B41FA5}">
                      <a16:colId xmlns="" xmlns:a16="http://schemas.microsoft.com/office/drawing/2014/main" val="20001"/>
                    </a:ext>
                  </a:extLst>
                </a:gridCol>
                <a:gridCol w="1472891">
                  <a:extLst>
                    <a:ext uri="{9D8B030D-6E8A-4147-A177-3AD203B41FA5}">
                      <a16:colId xmlns="" xmlns:a16="http://schemas.microsoft.com/office/drawing/2014/main" val="20002"/>
                    </a:ext>
                  </a:extLst>
                </a:gridCol>
              </a:tblGrid>
              <a:tr h="484162">
                <a:tc>
                  <a:txBody>
                    <a:bodyPr/>
                    <a:lstStyle/>
                    <a:p>
                      <a:endParaRPr kumimoji="1" lang="ja-JP" altLang="en-US" dirty="0"/>
                    </a:p>
                  </a:txBody>
                  <a:tcPr/>
                </a:tc>
                <a:tc>
                  <a:txBody>
                    <a:bodyPr/>
                    <a:lstStyle/>
                    <a:p>
                      <a:pPr algn="ctr"/>
                      <a:r>
                        <a:rPr kumimoji="1" lang="ja-JP" altLang="en-US" dirty="0">
                          <a:solidFill>
                            <a:schemeClr val="tx1"/>
                          </a:solidFill>
                        </a:rPr>
                        <a:t>監視対象</a:t>
                      </a:r>
                      <a:r>
                        <a:rPr kumimoji="1" lang="en-US" altLang="ja-JP" dirty="0">
                          <a:solidFill>
                            <a:schemeClr val="tx1"/>
                          </a:solidFill>
                        </a:rPr>
                        <a:t>VM</a:t>
                      </a:r>
                      <a:endParaRPr kumimoji="1" lang="ja-JP" altLang="en-US" dirty="0">
                        <a:solidFill>
                          <a:schemeClr val="tx1"/>
                        </a:solidFill>
                      </a:endParaRPr>
                    </a:p>
                  </a:txBody>
                  <a:tcPr/>
                </a:tc>
                <a:tc>
                  <a:txBody>
                    <a:bodyPr/>
                    <a:lstStyle/>
                    <a:p>
                      <a:pPr algn="ctr"/>
                      <a:r>
                        <a:rPr kumimoji="1" lang="en-US" altLang="ja-JP" dirty="0">
                          <a:solidFill>
                            <a:schemeClr val="tx1"/>
                          </a:solidFill>
                        </a:rPr>
                        <a:t>IDS</a:t>
                      </a:r>
                      <a:r>
                        <a:rPr kumimoji="1" lang="ja-JP" altLang="en-US" strike="sngStrike" dirty="0">
                          <a:solidFill>
                            <a:schemeClr val="tx1"/>
                          </a:solidFill>
                        </a:rPr>
                        <a:t>専</a:t>
                      </a:r>
                      <a:r>
                        <a:rPr kumimoji="1" lang="ja-JP" altLang="en-US" dirty="0">
                          <a:solidFill>
                            <a:schemeClr val="tx1"/>
                          </a:solidFill>
                        </a:rPr>
                        <a:t>用</a:t>
                      </a:r>
                      <a:r>
                        <a:rPr kumimoji="1" lang="en-US" altLang="ja-JP" dirty="0">
                          <a:solidFill>
                            <a:schemeClr val="tx1"/>
                          </a:solidFill>
                        </a:rPr>
                        <a:t>VM</a:t>
                      </a:r>
                      <a:endParaRPr kumimoji="1" lang="ja-JP" altLang="en-US" dirty="0">
                        <a:solidFill>
                          <a:schemeClr val="tx1"/>
                        </a:solidFill>
                      </a:endParaRPr>
                    </a:p>
                  </a:txBody>
                  <a:tcPr/>
                </a:tc>
                <a:extLst>
                  <a:ext uri="{0D108BD9-81ED-4DB2-BD59-A6C34878D82A}">
                    <a16:rowId xmlns="" xmlns:a16="http://schemas.microsoft.com/office/drawing/2014/main" val="10000"/>
                  </a:ext>
                </a:extLst>
              </a:tr>
              <a:tr h="484162">
                <a:tc>
                  <a:txBody>
                    <a:bodyPr/>
                    <a:lstStyle/>
                    <a:p>
                      <a:pPr algn="ctr"/>
                      <a:r>
                        <a:rPr kumimoji="1" lang="ja-JP" altLang="en-US" dirty="0">
                          <a:solidFill>
                            <a:schemeClr val="tx1"/>
                          </a:solidFill>
                        </a:rPr>
                        <a:t>仮想</a:t>
                      </a:r>
                      <a:r>
                        <a:rPr kumimoji="1" lang="en-US" altLang="ja-JP" dirty="0">
                          <a:solidFill>
                            <a:schemeClr val="tx1"/>
                          </a:solidFill>
                        </a:rPr>
                        <a:t>CPU</a:t>
                      </a:r>
                      <a:r>
                        <a:rPr kumimoji="1" lang="ja-JP" altLang="en-US" dirty="0">
                          <a:solidFill>
                            <a:schemeClr val="tx1"/>
                          </a:solidFill>
                        </a:rPr>
                        <a:t>数</a:t>
                      </a:r>
                    </a:p>
                  </a:txBody>
                  <a:tcPr/>
                </a:tc>
                <a:tc>
                  <a:txBody>
                    <a:bodyPr/>
                    <a:lstStyle/>
                    <a:p>
                      <a:pPr algn="ctr"/>
                      <a:r>
                        <a:rPr kumimoji="1" lang="en-US" altLang="ja-JP" dirty="0"/>
                        <a:t>2</a:t>
                      </a:r>
                      <a:endParaRPr kumimoji="1" lang="ja-JP" altLang="en-US" dirty="0"/>
                    </a:p>
                  </a:txBody>
                  <a:tcPr/>
                </a:tc>
                <a:tc>
                  <a:txBody>
                    <a:bodyPr/>
                    <a:lstStyle/>
                    <a:p>
                      <a:pPr algn="ctr"/>
                      <a:r>
                        <a:rPr kumimoji="1" lang="en-US" altLang="ja-JP" dirty="0"/>
                        <a:t>2</a:t>
                      </a:r>
                      <a:endParaRPr kumimoji="1" lang="ja-JP" altLang="en-US" dirty="0"/>
                    </a:p>
                  </a:txBody>
                  <a:tcPr/>
                </a:tc>
                <a:extLst>
                  <a:ext uri="{0D108BD9-81ED-4DB2-BD59-A6C34878D82A}">
                    <a16:rowId xmlns="" xmlns:a16="http://schemas.microsoft.com/office/drawing/2014/main" val="10001"/>
                  </a:ext>
                </a:extLst>
              </a:tr>
              <a:tr h="406153">
                <a:tc>
                  <a:txBody>
                    <a:bodyPr/>
                    <a:lstStyle/>
                    <a:p>
                      <a:pPr algn="ctr"/>
                      <a:r>
                        <a:rPr kumimoji="1" lang="ja-JP" altLang="en-US" dirty="0">
                          <a:solidFill>
                            <a:schemeClr val="tx1"/>
                          </a:solidFill>
                        </a:rPr>
                        <a:t>メモリ</a:t>
                      </a:r>
                    </a:p>
                  </a:txBody>
                  <a:tcPr/>
                </a:tc>
                <a:tc>
                  <a:txBody>
                    <a:bodyPr/>
                    <a:lstStyle/>
                    <a:p>
                      <a:pPr algn="ctr"/>
                      <a:r>
                        <a:rPr kumimoji="1" lang="en-US" altLang="ja-JP" dirty="0"/>
                        <a:t>2GB</a:t>
                      </a:r>
                      <a:endParaRPr kumimoji="1" lang="ja-JP" altLang="en-US" dirty="0"/>
                    </a:p>
                  </a:txBody>
                  <a:tcPr/>
                </a:tc>
                <a:tc>
                  <a:txBody>
                    <a:bodyPr/>
                    <a:lstStyle/>
                    <a:p>
                      <a:pPr algn="ctr"/>
                      <a:r>
                        <a:rPr kumimoji="1" lang="en-US" altLang="ja-JP" dirty="0"/>
                        <a:t>2GB</a:t>
                      </a:r>
                      <a:endParaRPr kumimoji="1" lang="ja-JP" altLang="en-US" dirty="0"/>
                    </a:p>
                  </a:txBody>
                  <a:tcPr/>
                </a:tc>
                <a:extLst>
                  <a:ext uri="{0D108BD9-81ED-4DB2-BD59-A6C34878D82A}">
                    <a16:rowId xmlns="" xmlns:a16="http://schemas.microsoft.com/office/drawing/2014/main" val="10002"/>
                  </a:ext>
                </a:extLst>
              </a:tr>
              <a:tr h="406153">
                <a:tc>
                  <a:txBody>
                    <a:bodyPr/>
                    <a:lstStyle/>
                    <a:p>
                      <a:pPr algn="ctr"/>
                      <a:r>
                        <a:rPr kumimoji="1" lang="en-US" altLang="ja-JP" dirty="0">
                          <a:solidFill>
                            <a:schemeClr val="tx1"/>
                          </a:solidFill>
                        </a:rPr>
                        <a:t>OS</a:t>
                      </a:r>
                      <a:endParaRPr kumimoji="1" lang="ja-JP" altLang="en-US" dirty="0">
                        <a:solidFill>
                          <a:schemeClr val="tx1"/>
                        </a:solidFill>
                      </a:endParaRPr>
                    </a:p>
                  </a:txBody>
                  <a:tcPr/>
                </a:tc>
                <a:tc>
                  <a:txBody>
                    <a:bodyPr/>
                    <a:lstStyle/>
                    <a:p>
                      <a:pPr algn="ctr"/>
                      <a:r>
                        <a:rPr kumimoji="1" lang="en-US" altLang="ja-JP" dirty="0"/>
                        <a:t>Linux 4.4</a:t>
                      </a:r>
                      <a:endParaRPr kumimoji="1" lang="ja-JP" altLang="en-US" dirty="0"/>
                    </a:p>
                  </a:txBody>
                  <a:tcPr/>
                </a:tc>
                <a:tc>
                  <a:txBody>
                    <a:bodyPr/>
                    <a:lstStyle/>
                    <a:p>
                      <a:pPr algn="ctr"/>
                      <a:r>
                        <a:rPr kumimoji="1" lang="en-US" altLang="ja-JP" dirty="0"/>
                        <a:t>Linux 4.4</a:t>
                      </a:r>
                      <a:endParaRPr kumimoji="1" lang="ja-JP" altLang="en-US"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30557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6E83ED-463E-0B49-A71F-5A43125EDC86}"/>
              </a:ext>
            </a:extLst>
          </p:cNvPr>
          <p:cNvSpPr>
            <a:spLocks noGrp="1"/>
          </p:cNvSpPr>
          <p:nvPr>
            <p:ph type="title"/>
          </p:nvPr>
        </p:nvSpPr>
        <p:spPr/>
        <p:txBody>
          <a:bodyPr/>
          <a:lstStyle/>
          <a:p>
            <a:r>
              <a:rPr lang="ja-JP" altLang="en-US"/>
              <a:t>開発した</a:t>
            </a:r>
            <a:r>
              <a:rPr lang="en-US" altLang="ja-JP"/>
              <a:t>IDS</a:t>
            </a:r>
            <a:endParaRPr lang="x-none" dirty="0"/>
          </a:p>
        </p:txBody>
      </p:sp>
      <p:sp>
        <p:nvSpPr>
          <p:cNvPr id="3" name="Content Placeholder 2">
            <a:extLst>
              <a:ext uri="{FF2B5EF4-FFF2-40B4-BE49-F238E27FC236}">
                <a16:creationId xmlns="" xmlns:a16="http://schemas.microsoft.com/office/drawing/2014/main" id="{DBF2A670-DACC-C244-A3E3-91FCDAE3C30A}"/>
              </a:ext>
            </a:extLst>
          </p:cNvPr>
          <p:cNvSpPr>
            <a:spLocks noGrp="1"/>
          </p:cNvSpPr>
          <p:nvPr>
            <p:ph idx="1"/>
          </p:nvPr>
        </p:nvSpPr>
        <p:spPr/>
        <p:txBody>
          <a:bodyPr>
            <a:normAutofit/>
          </a:bodyPr>
          <a:lstStyle/>
          <a:p>
            <a:r>
              <a:rPr lang="ja-JP" altLang="en-US" dirty="0"/>
              <a:t>メモリ上の</a:t>
            </a:r>
            <a:r>
              <a:rPr lang="en-US" altLang="ja-JP" dirty="0"/>
              <a:t>OS</a:t>
            </a:r>
            <a:r>
              <a:rPr lang="ja-JP" altLang="en-US" dirty="0"/>
              <a:t>データを監視する</a:t>
            </a:r>
            <a:r>
              <a:rPr lang="en-US" altLang="ja-JP" dirty="0"/>
              <a:t>IDS</a:t>
            </a:r>
          </a:p>
          <a:p>
            <a:pPr lvl="1"/>
            <a:endParaRPr lang="en-US" altLang="ja-JP" dirty="0"/>
          </a:p>
          <a:p>
            <a:endParaRPr lang="en-US" altLang="ja-JP" dirty="0"/>
          </a:p>
          <a:p>
            <a:endParaRPr lang="en-US" altLang="ja-JP" dirty="0"/>
          </a:p>
          <a:p>
            <a:endParaRPr lang="en-US" altLang="ja-JP" dirty="0"/>
          </a:p>
          <a:p>
            <a:endParaRPr lang="en-US" altLang="ja-JP" dirty="0"/>
          </a:p>
          <a:p>
            <a:r>
              <a:rPr lang="ja-JP" altLang="en-US" dirty="0"/>
              <a:t>仮想ディスク上のファイルを監視する</a:t>
            </a:r>
            <a:r>
              <a:rPr lang="en-US" altLang="ja-JP" dirty="0"/>
              <a:t>IDS</a:t>
            </a:r>
          </a:p>
          <a:p>
            <a:pPr lvl="1"/>
            <a:endParaRPr lang="en-US" altLang="ja-JP" dirty="0"/>
          </a:p>
          <a:p>
            <a:pPr lvl="1"/>
            <a:endParaRPr lang="en-US" altLang="ja-JP" dirty="0"/>
          </a:p>
        </p:txBody>
      </p:sp>
      <p:sp>
        <p:nvSpPr>
          <p:cNvPr id="4" name="Slide Number Placeholder 3">
            <a:extLst>
              <a:ext uri="{FF2B5EF4-FFF2-40B4-BE49-F238E27FC236}">
                <a16:creationId xmlns="" xmlns:a16="http://schemas.microsoft.com/office/drawing/2014/main" id="{1E84858E-F214-B44D-B024-E1011DBFBD35}"/>
              </a:ext>
            </a:extLst>
          </p:cNvPr>
          <p:cNvSpPr>
            <a:spLocks noGrp="1"/>
          </p:cNvSpPr>
          <p:nvPr>
            <p:ph type="sldNum" sz="quarter" idx="12"/>
          </p:nvPr>
        </p:nvSpPr>
        <p:spPr/>
        <p:txBody>
          <a:bodyPr/>
          <a:lstStyle/>
          <a:p>
            <a:fld id="{FCD2FE1D-9440-6140-8BA6-FD5A9B810D7F}" type="slidenum">
              <a:rPr lang="ja-JP" altLang="en-US" smtClean="0"/>
              <a:pPr/>
              <a:t>13</a:t>
            </a:fld>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008649347"/>
              </p:ext>
            </p:extLst>
          </p:nvPr>
        </p:nvGraphicFramePr>
        <p:xfrm>
          <a:off x="868218" y="1803401"/>
          <a:ext cx="7451692" cy="2305755"/>
        </p:xfrm>
        <a:graphic>
          <a:graphicData uri="http://schemas.openxmlformats.org/drawingml/2006/table">
            <a:tbl>
              <a:tblPr firstRow="1" bandRow="1">
                <a:tableStyleId>{7DF18680-E054-41AD-8BC1-D1AEF772440D}</a:tableStyleId>
              </a:tblPr>
              <a:tblGrid>
                <a:gridCol w="3140364">
                  <a:extLst>
                    <a:ext uri="{9D8B030D-6E8A-4147-A177-3AD203B41FA5}">
                      <a16:colId xmlns="" xmlns:a16="http://schemas.microsoft.com/office/drawing/2014/main" val="20000"/>
                    </a:ext>
                  </a:extLst>
                </a:gridCol>
                <a:gridCol w="4311328">
                  <a:extLst>
                    <a:ext uri="{9D8B030D-6E8A-4147-A177-3AD203B41FA5}">
                      <a16:colId xmlns="" xmlns:a16="http://schemas.microsoft.com/office/drawing/2014/main" val="20001"/>
                    </a:ext>
                  </a:extLst>
                </a:gridCol>
              </a:tblGrid>
              <a:tr h="461151">
                <a:tc>
                  <a:txBody>
                    <a:bodyPr/>
                    <a:lstStyle/>
                    <a:p>
                      <a:pPr algn="ctr"/>
                      <a:r>
                        <a:rPr kumimoji="1" lang="ja-JP" altLang="en-US" sz="2000" dirty="0">
                          <a:solidFill>
                            <a:schemeClr val="tx1"/>
                          </a:solidFill>
                          <a:latin typeface="MS PGothic" charset="-128"/>
                          <a:ea typeface="MS PGothic" charset="-128"/>
                          <a:cs typeface="MS PGothic" charset="-128"/>
                        </a:rPr>
                        <a:t>検知方法</a:t>
                      </a:r>
                    </a:p>
                  </a:txBody>
                  <a:tcPr/>
                </a:tc>
                <a:tc>
                  <a:txBody>
                    <a:bodyPr/>
                    <a:lstStyle/>
                    <a:p>
                      <a:pPr algn="ctr"/>
                      <a:r>
                        <a:rPr kumimoji="1" lang="ja-JP" altLang="en-US" sz="2000" dirty="0">
                          <a:solidFill>
                            <a:schemeClr val="tx1"/>
                          </a:solidFill>
                          <a:latin typeface="MS PGothic" charset="-128"/>
                          <a:ea typeface="MS PGothic" charset="-128"/>
                          <a:cs typeface="MS PGothic" charset="-128"/>
                        </a:rPr>
                        <a:t>検知できるマルウェア等</a:t>
                      </a:r>
                    </a:p>
                  </a:txBody>
                  <a:tcPr/>
                </a:tc>
                <a:extLst>
                  <a:ext uri="{0D108BD9-81ED-4DB2-BD59-A6C34878D82A}">
                    <a16:rowId xmlns="" xmlns:a16="http://schemas.microsoft.com/office/drawing/2014/main" val="10000"/>
                  </a:ext>
                </a:extLst>
              </a:tr>
              <a:tr h="461151">
                <a:tc>
                  <a:txBody>
                    <a:bodyPr/>
                    <a:lstStyle/>
                    <a:p>
                      <a:r>
                        <a:rPr kumimoji="1" lang="ja-JP" altLang="en-US" sz="2000" dirty="0" smtClean="0">
                          <a:latin typeface="MS PGothic" charset="-128"/>
                          <a:ea typeface="MS PGothic" charset="-128"/>
                          <a:cs typeface="MS PGothic" charset="-128"/>
                        </a:rPr>
                        <a:t>プロセス</a:t>
                      </a:r>
                      <a:r>
                        <a:rPr kumimoji="1" lang="ja-JP" altLang="en-US" sz="2000" dirty="0" smtClean="0">
                          <a:solidFill>
                            <a:schemeClr val="tx1"/>
                          </a:solidFill>
                          <a:latin typeface="MS PGothic" charset="-128"/>
                          <a:ea typeface="MS PGothic" charset="-128"/>
                          <a:cs typeface="MS PGothic" charset="-128"/>
                        </a:rPr>
                        <a:t>情報</a:t>
                      </a:r>
                      <a:endParaRPr kumimoji="1" lang="ja-JP" altLang="en-US" sz="2000" dirty="0">
                        <a:solidFill>
                          <a:srgbClr val="FF0000"/>
                        </a:solidFill>
                        <a:latin typeface="MS PGothic" charset="-128"/>
                        <a:ea typeface="MS PGothic" charset="-128"/>
                        <a:cs typeface="MS PGothic" charset="-128"/>
                      </a:endParaRPr>
                    </a:p>
                  </a:txBody>
                  <a:tcPr/>
                </a:tc>
                <a:tc>
                  <a:txBody>
                    <a:bodyPr/>
                    <a:lstStyle/>
                    <a:p>
                      <a:r>
                        <a:rPr kumimoji="1" lang="en-US" altLang="ja-JP" sz="2000" kern="1200" dirty="0" err="1">
                          <a:effectLst/>
                          <a:latin typeface="+mn-lt"/>
                          <a:ea typeface="MS PGothic" charset="-128"/>
                          <a:cs typeface="MS PGothic" charset="-128"/>
                        </a:rPr>
                        <a:t>SucKIT</a:t>
                      </a:r>
                      <a:endParaRPr kumimoji="1" lang="ja-JP" altLang="en-US" sz="2000" dirty="0">
                        <a:latin typeface="+mn-lt"/>
                        <a:ea typeface="MS PGothic" charset="-128"/>
                        <a:cs typeface="MS PGothic" charset="-128"/>
                      </a:endParaRPr>
                    </a:p>
                  </a:txBody>
                  <a:tcPr/>
                </a:tc>
                <a:extLst>
                  <a:ext uri="{0D108BD9-81ED-4DB2-BD59-A6C34878D82A}">
                    <a16:rowId xmlns="" xmlns:a16="http://schemas.microsoft.com/office/drawing/2014/main" val="10001"/>
                  </a:ext>
                </a:extLst>
              </a:tr>
              <a:tr h="461151">
                <a:tc>
                  <a:txBody>
                    <a:bodyPr/>
                    <a:lstStyle/>
                    <a:p>
                      <a:r>
                        <a:rPr kumimoji="1" lang="ja-JP" altLang="en-US" sz="2000" dirty="0">
                          <a:solidFill>
                            <a:schemeClr val="tx1"/>
                          </a:solidFill>
                          <a:latin typeface="MS PGothic" charset="-128"/>
                          <a:ea typeface="MS PGothic" charset="-128"/>
                          <a:cs typeface="MS PGothic" charset="-128"/>
                        </a:rPr>
                        <a:t>カーネルモジュール名</a:t>
                      </a:r>
                    </a:p>
                  </a:txBody>
                  <a:tcPr/>
                </a:tc>
                <a:tc>
                  <a:txBody>
                    <a:bodyPr/>
                    <a:lstStyle/>
                    <a:p>
                      <a:r>
                        <a:rPr kumimoji="1" lang="en-US" altLang="ja-JP" sz="2000" kern="1200" dirty="0">
                          <a:effectLst/>
                          <a:latin typeface="+mn-lt"/>
                          <a:ea typeface="MS PGothic" charset="-128"/>
                          <a:cs typeface="MS PGothic" charset="-128"/>
                        </a:rPr>
                        <a:t>Adore LKM, </a:t>
                      </a:r>
                      <a:r>
                        <a:rPr kumimoji="1" lang="en-US" altLang="ja-JP" sz="2000" kern="1200" dirty="0" err="1">
                          <a:effectLst/>
                          <a:latin typeface="+mn-lt"/>
                          <a:ea typeface="MS PGothic" charset="-128"/>
                          <a:cs typeface="MS PGothic" charset="-128"/>
                        </a:rPr>
                        <a:t>sebek</a:t>
                      </a:r>
                      <a:r>
                        <a:rPr kumimoji="1" lang="en-US" altLang="ja-JP" sz="2000" kern="1200" dirty="0">
                          <a:effectLst/>
                          <a:latin typeface="+mn-lt"/>
                          <a:ea typeface="MS PGothic" charset="-128"/>
                          <a:cs typeface="MS PGothic" charset="-128"/>
                        </a:rPr>
                        <a:t> LKM</a:t>
                      </a:r>
                      <a:endParaRPr kumimoji="1" lang="ja-JP" altLang="en-US" sz="2000" dirty="0">
                        <a:latin typeface="+mn-lt"/>
                        <a:ea typeface="MS PGothic" charset="-128"/>
                        <a:cs typeface="MS PGothic" charset="-128"/>
                      </a:endParaRPr>
                    </a:p>
                  </a:txBody>
                  <a:tcPr/>
                </a:tc>
                <a:extLst>
                  <a:ext uri="{0D108BD9-81ED-4DB2-BD59-A6C34878D82A}">
                    <a16:rowId xmlns="" xmlns:a16="http://schemas.microsoft.com/office/drawing/2014/main" val="10002"/>
                  </a:ext>
                </a:extLst>
              </a:tr>
              <a:tr h="461151">
                <a:tc>
                  <a:txBody>
                    <a:bodyPr/>
                    <a:lstStyle/>
                    <a:p>
                      <a:r>
                        <a:rPr kumimoji="1" lang="ja-JP" altLang="en-US" sz="2000" dirty="0">
                          <a:solidFill>
                            <a:schemeClr val="tx1"/>
                          </a:solidFill>
                          <a:latin typeface="MS PGothic" charset="-128"/>
                          <a:ea typeface="MS PGothic" charset="-128"/>
                          <a:cs typeface="MS PGothic" charset="-128"/>
                        </a:rPr>
                        <a:t>通信状況</a:t>
                      </a:r>
                    </a:p>
                  </a:txBody>
                  <a:tcPr/>
                </a:tc>
                <a:tc>
                  <a:txBody>
                    <a:bodyPr/>
                    <a:lstStyle/>
                    <a:p>
                      <a:r>
                        <a:rPr kumimoji="1" lang="en-US" altLang="ja-JP" sz="2000" kern="1200" dirty="0">
                          <a:effectLst/>
                          <a:latin typeface="+mn-lt"/>
                          <a:ea typeface="MS PGothic" charset="-128"/>
                          <a:cs typeface="MS PGothic" charset="-128"/>
                        </a:rPr>
                        <a:t>Scalper, Slapper,</a:t>
                      </a:r>
                      <a:r>
                        <a:rPr kumimoji="1" lang="en-US" altLang="ja-JP" sz="2000" kern="1200" baseline="0" dirty="0">
                          <a:effectLst/>
                          <a:latin typeface="+mn-lt"/>
                          <a:ea typeface="MS PGothic" charset="-128"/>
                          <a:cs typeface="MS PGothic" charset="-128"/>
                        </a:rPr>
                        <a:t> </a:t>
                      </a:r>
                      <a:r>
                        <a:rPr kumimoji="1" lang="en-US" altLang="ja-JP" sz="2000" kern="1200" baseline="0" dirty="0" err="1">
                          <a:effectLst/>
                          <a:latin typeface="+mn-lt"/>
                          <a:ea typeface="MS PGothic" charset="-128"/>
                          <a:cs typeface="MS PGothic" charset="-128"/>
                        </a:rPr>
                        <a:t>bindshell</a:t>
                      </a:r>
                      <a:r>
                        <a:rPr kumimoji="1" lang="en-US" altLang="ja-JP" sz="2000" kern="1200" dirty="0">
                          <a:effectLst/>
                          <a:latin typeface="+mn-lt"/>
                          <a:ea typeface="MS PGothic" charset="-128"/>
                          <a:cs typeface="MS PGothic" charset="-128"/>
                        </a:rPr>
                        <a:t> </a:t>
                      </a:r>
                      <a:endParaRPr kumimoji="1" lang="ja-JP" altLang="en-US" sz="2000" dirty="0">
                        <a:latin typeface="+mn-lt"/>
                        <a:ea typeface="MS PGothic" charset="-128"/>
                        <a:cs typeface="MS PGothic" charset="-128"/>
                      </a:endParaRPr>
                    </a:p>
                  </a:txBody>
                  <a:tcPr/>
                </a:tc>
                <a:extLst>
                  <a:ext uri="{0D108BD9-81ED-4DB2-BD59-A6C34878D82A}">
                    <a16:rowId xmlns="" xmlns:a16="http://schemas.microsoft.com/office/drawing/2014/main" val="10003"/>
                  </a:ext>
                </a:extLst>
              </a:tr>
              <a:tr h="461151">
                <a:tc>
                  <a:txBody>
                    <a:bodyPr/>
                    <a:lstStyle/>
                    <a:p>
                      <a:r>
                        <a:rPr kumimoji="1" lang="ja-JP" altLang="en-US" sz="2000" dirty="0">
                          <a:solidFill>
                            <a:schemeClr val="tx1"/>
                          </a:solidFill>
                          <a:latin typeface="MS PGothic" charset="-128"/>
                          <a:ea typeface="MS PGothic" charset="-128"/>
                          <a:cs typeface="MS PGothic" charset="-128"/>
                        </a:rPr>
                        <a:t>カーネルシンボル名</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000" kern="1200" dirty="0">
                          <a:effectLst/>
                          <a:latin typeface="+mn-lt"/>
                          <a:ea typeface="MS PGothic" charset="-128"/>
                          <a:cs typeface="MS PGothic" charset="-128"/>
                        </a:rPr>
                        <a:t>Adore LKM, </a:t>
                      </a:r>
                      <a:r>
                        <a:rPr kumimoji="1" lang="en-US" altLang="ja-JP" sz="2000" kern="1200" dirty="0" err="1">
                          <a:effectLst/>
                          <a:latin typeface="+mn-lt"/>
                          <a:ea typeface="MS PGothic" charset="-128"/>
                          <a:cs typeface="MS PGothic" charset="-128"/>
                        </a:rPr>
                        <a:t>sebek</a:t>
                      </a:r>
                      <a:r>
                        <a:rPr kumimoji="1" lang="en-US" altLang="ja-JP" sz="2000" kern="1200" dirty="0">
                          <a:effectLst/>
                          <a:latin typeface="+mn-lt"/>
                          <a:ea typeface="MS PGothic" charset="-128"/>
                          <a:cs typeface="MS PGothic" charset="-128"/>
                        </a:rPr>
                        <a:t> LKM</a:t>
                      </a:r>
                      <a:endParaRPr kumimoji="1" lang="ja-JP" altLang="en-US" sz="2000" dirty="0">
                        <a:latin typeface="+mn-lt"/>
                        <a:ea typeface="MS PGothic" charset="-128"/>
                        <a:cs typeface="MS PGothic" charset="-128"/>
                      </a:endParaRPr>
                    </a:p>
                  </a:txBody>
                  <a:tcPr/>
                </a:tc>
                <a:extLst>
                  <a:ext uri="{0D108BD9-81ED-4DB2-BD59-A6C34878D82A}">
                    <a16:rowId xmlns="" xmlns:a16="http://schemas.microsoft.com/office/drawing/2014/main" val="1000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33665611"/>
              </p:ext>
            </p:extLst>
          </p:nvPr>
        </p:nvGraphicFramePr>
        <p:xfrm>
          <a:off x="868218" y="4761445"/>
          <a:ext cx="7451692" cy="1311576"/>
        </p:xfrm>
        <a:graphic>
          <a:graphicData uri="http://schemas.openxmlformats.org/drawingml/2006/table">
            <a:tbl>
              <a:tblPr firstRow="1" bandRow="1">
                <a:tableStyleId>{7DF18680-E054-41AD-8BC1-D1AEF772440D}</a:tableStyleId>
              </a:tblPr>
              <a:tblGrid>
                <a:gridCol w="3165413">
                  <a:extLst>
                    <a:ext uri="{9D8B030D-6E8A-4147-A177-3AD203B41FA5}">
                      <a16:colId xmlns="" xmlns:a16="http://schemas.microsoft.com/office/drawing/2014/main" val="20000"/>
                    </a:ext>
                  </a:extLst>
                </a:gridCol>
                <a:gridCol w="4286279">
                  <a:extLst>
                    <a:ext uri="{9D8B030D-6E8A-4147-A177-3AD203B41FA5}">
                      <a16:colId xmlns="" xmlns:a16="http://schemas.microsoft.com/office/drawing/2014/main" val="20001"/>
                    </a:ext>
                  </a:extLst>
                </a:gridCol>
              </a:tblGrid>
              <a:tr h="437192">
                <a:tc>
                  <a:txBody>
                    <a:bodyPr/>
                    <a:lstStyle/>
                    <a:p>
                      <a:pPr algn="ctr"/>
                      <a:r>
                        <a:rPr kumimoji="1" lang="ja-JP" altLang="en-US" sz="2000" dirty="0">
                          <a:solidFill>
                            <a:schemeClr val="tx1"/>
                          </a:solidFill>
                          <a:latin typeface="MS PGothic" charset="-128"/>
                          <a:ea typeface="MS PGothic" charset="-128"/>
                          <a:cs typeface="MS PGothic" charset="-128"/>
                        </a:rPr>
                        <a:t>検知方法</a:t>
                      </a:r>
                    </a:p>
                  </a:txBody>
                  <a:tcPr/>
                </a:tc>
                <a:tc>
                  <a:txBody>
                    <a:bodyPr/>
                    <a:lstStyle/>
                    <a:p>
                      <a:pPr algn="ctr"/>
                      <a:r>
                        <a:rPr kumimoji="1" lang="ja-JP" altLang="en-US" sz="2000" dirty="0">
                          <a:solidFill>
                            <a:schemeClr val="tx1"/>
                          </a:solidFill>
                          <a:latin typeface="MS PGothic" charset="-128"/>
                          <a:ea typeface="MS PGothic" charset="-128"/>
                          <a:cs typeface="MS PGothic" charset="-128"/>
                        </a:rPr>
                        <a:t>検知できるマルウェア等</a:t>
                      </a:r>
                    </a:p>
                  </a:txBody>
                  <a:tcPr/>
                </a:tc>
                <a:extLst>
                  <a:ext uri="{0D108BD9-81ED-4DB2-BD59-A6C34878D82A}">
                    <a16:rowId xmlns="" xmlns:a16="http://schemas.microsoft.com/office/drawing/2014/main" val="10000"/>
                  </a:ext>
                </a:extLst>
              </a:tr>
              <a:tr h="437192">
                <a:tc>
                  <a:txBody>
                    <a:bodyPr/>
                    <a:lstStyle/>
                    <a:p>
                      <a:r>
                        <a:rPr kumimoji="1" lang="ja-JP" altLang="en-US" sz="2000" dirty="0">
                          <a:solidFill>
                            <a:schemeClr val="tx1"/>
                          </a:solidFill>
                          <a:latin typeface="MS PGothic" charset="-128"/>
                          <a:ea typeface="MS PGothic" charset="-128"/>
                          <a:cs typeface="MS PGothic" charset="-128"/>
                        </a:rPr>
                        <a:t>ファイル・ディレクトリ名</a:t>
                      </a:r>
                    </a:p>
                  </a:txBody>
                  <a:tcPr/>
                </a:tc>
                <a:tc>
                  <a:txBody>
                    <a:bodyPr/>
                    <a:lstStyle/>
                    <a:p>
                      <a:r>
                        <a:rPr kumimoji="1" lang="en-US" altLang="ja-JP" sz="2000" kern="1200" dirty="0" err="1">
                          <a:solidFill>
                            <a:schemeClr val="tx1"/>
                          </a:solidFill>
                          <a:effectLst/>
                          <a:latin typeface="+mn-lt"/>
                          <a:ea typeface="MS PGothic" charset="-128"/>
                          <a:cs typeface="MS PGothic" charset="-128"/>
                        </a:rPr>
                        <a:t>Rocke</a:t>
                      </a:r>
                      <a:r>
                        <a:rPr kumimoji="1" lang="en-US" altLang="ja-JP" sz="2000" kern="1200" dirty="0">
                          <a:solidFill>
                            <a:schemeClr val="tx1"/>
                          </a:solidFill>
                          <a:effectLst/>
                          <a:latin typeface="+mn-lt"/>
                          <a:ea typeface="MS PGothic" charset="-128"/>
                          <a:cs typeface="MS PGothic" charset="-128"/>
                        </a:rPr>
                        <a:t> </a:t>
                      </a:r>
                      <a:r>
                        <a:rPr kumimoji="1" lang="en-US" altLang="ja-JP" sz="2000" kern="1200" dirty="0" err="1">
                          <a:solidFill>
                            <a:schemeClr val="tx1"/>
                          </a:solidFill>
                          <a:effectLst/>
                          <a:latin typeface="+mn-lt"/>
                          <a:ea typeface="MS PGothic" charset="-128"/>
                          <a:cs typeface="MS PGothic" charset="-128"/>
                        </a:rPr>
                        <a:t>Monero</a:t>
                      </a:r>
                      <a:r>
                        <a:rPr kumimoji="1" lang="en-US" altLang="ja-JP" sz="2000" kern="1200" dirty="0">
                          <a:solidFill>
                            <a:schemeClr val="tx1"/>
                          </a:solidFill>
                          <a:effectLst/>
                          <a:latin typeface="+mn-lt"/>
                          <a:ea typeface="MS PGothic" charset="-128"/>
                          <a:cs typeface="MS PGothic" charset="-128"/>
                        </a:rPr>
                        <a:t> Miner,  </a:t>
                      </a:r>
                      <a:r>
                        <a:rPr kumimoji="1" lang="en-US" altLang="ja-JP" sz="2000" kern="1200" dirty="0" err="1">
                          <a:solidFill>
                            <a:schemeClr val="tx1"/>
                          </a:solidFill>
                          <a:effectLst/>
                          <a:latin typeface="+mn-lt"/>
                          <a:ea typeface="MS PGothic" charset="-128"/>
                          <a:cs typeface="MS PGothic" charset="-128"/>
                        </a:rPr>
                        <a:t>Volc</a:t>
                      </a:r>
                      <a:r>
                        <a:rPr kumimoji="1" lang="en-US" altLang="ja-JP" sz="2000" kern="1200" dirty="0">
                          <a:solidFill>
                            <a:schemeClr val="tx1"/>
                          </a:solidFill>
                          <a:effectLst/>
                          <a:latin typeface="+mn-lt"/>
                          <a:ea typeface="MS PGothic" charset="-128"/>
                          <a:cs typeface="MS PGothic" charset="-128"/>
                        </a:rPr>
                        <a:t> rootkit, ...</a:t>
                      </a:r>
                      <a:endParaRPr kumimoji="1" lang="ja-JP" altLang="en-US" sz="2000" dirty="0">
                        <a:solidFill>
                          <a:schemeClr val="tx1"/>
                        </a:solidFill>
                        <a:latin typeface="+mn-lt"/>
                        <a:ea typeface="MS PGothic" charset="-128"/>
                        <a:cs typeface="MS PGothic" charset="-128"/>
                      </a:endParaRPr>
                    </a:p>
                  </a:txBody>
                  <a:tcPr/>
                </a:tc>
                <a:extLst>
                  <a:ext uri="{0D108BD9-81ED-4DB2-BD59-A6C34878D82A}">
                    <a16:rowId xmlns="" xmlns:a16="http://schemas.microsoft.com/office/drawing/2014/main" val="10001"/>
                  </a:ext>
                </a:extLst>
              </a:tr>
              <a:tr h="437192">
                <a:tc>
                  <a:txBody>
                    <a:bodyPr/>
                    <a:lstStyle/>
                    <a:p>
                      <a:r>
                        <a:rPr kumimoji="1" lang="ja-JP" altLang="en-US" sz="2000" dirty="0">
                          <a:solidFill>
                            <a:schemeClr val="tx1"/>
                          </a:solidFill>
                          <a:latin typeface="MS PGothic" charset="-128"/>
                          <a:ea typeface="MS PGothic" charset="-128"/>
                          <a:cs typeface="MS PGothic" charset="-128"/>
                        </a:rPr>
                        <a:t>ファイルの内容</a:t>
                      </a:r>
                    </a:p>
                  </a:txBody>
                  <a:tcPr/>
                </a:tc>
                <a:tc>
                  <a:txBody>
                    <a:bodyPr/>
                    <a:lstStyle/>
                    <a:p>
                      <a:r>
                        <a:rPr kumimoji="1" lang="en-US" altLang="ja-JP" sz="2000" kern="1200" dirty="0">
                          <a:solidFill>
                            <a:schemeClr val="tx1"/>
                          </a:solidFill>
                          <a:effectLst/>
                          <a:latin typeface="+mn-lt"/>
                          <a:ea typeface="MS PGothic" charset="-128"/>
                          <a:cs typeface="MS PGothic" charset="-128"/>
                        </a:rPr>
                        <a:t>LPD Worm,  Linux.Proxy.10, ...</a:t>
                      </a:r>
                      <a:endParaRPr kumimoji="1" lang="ja-JP" altLang="en-US" sz="2000" dirty="0">
                        <a:solidFill>
                          <a:schemeClr val="tx1"/>
                        </a:solidFill>
                        <a:latin typeface="+mn-lt"/>
                        <a:ea typeface="MS PGothic" charset="-128"/>
                        <a:cs typeface="MS PGothic" charset="-128"/>
                      </a:endParaRP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454874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IDS</a:t>
            </a:r>
            <a:r>
              <a:rPr lang="ja-JP" altLang="en-US"/>
              <a:t>の動作確認</a:t>
            </a:r>
            <a:endParaRPr lang="ja-JP" altLang="en-US" dirty="0"/>
          </a:p>
        </p:txBody>
      </p:sp>
      <p:sp>
        <p:nvSpPr>
          <p:cNvPr id="3" name="コンテンツ プレースホルダー 2"/>
          <p:cNvSpPr>
            <a:spLocks noGrp="1"/>
          </p:cNvSpPr>
          <p:nvPr>
            <p:ph idx="1"/>
          </p:nvPr>
        </p:nvSpPr>
        <p:spPr/>
        <p:txBody>
          <a:bodyPr/>
          <a:lstStyle/>
          <a:p>
            <a:r>
              <a:rPr lang="ja-JP" altLang="en-US" dirty="0"/>
              <a:t>実際のマルウェアをエミュレート（例）</a:t>
            </a:r>
            <a:endParaRPr lang="en-US" altLang="ja-JP" dirty="0"/>
          </a:p>
          <a:p>
            <a:pPr lvl="1"/>
            <a:r>
              <a:rPr lang="en-US" altLang="ja-JP" dirty="0" err="1"/>
              <a:t>kworkerds</a:t>
            </a:r>
            <a:r>
              <a:rPr lang="ja-JP" altLang="en-US" dirty="0"/>
              <a:t>プロセスを実行</a:t>
            </a:r>
            <a:endParaRPr lang="en-US" altLang="ja-JP" dirty="0"/>
          </a:p>
          <a:p>
            <a:pPr lvl="1"/>
            <a:r>
              <a:rPr lang="en-US" altLang="ja-JP" dirty="0"/>
              <a:t>adore</a:t>
            </a:r>
            <a:r>
              <a:rPr lang="ja-JP" altLang="en-US" dirty="0"/>
              <a:t>を模したカーネルモジュールをロード</a:t>
            </a:r>
            <a:endParaRPr lang="en-US" altLang="ja-JP" dirty="0"/>
          </a:p>
          <a:p>
            <a:pPr lvl="1"/>
            <a:r>
              <a:rPr lang="en-US" altLang="ja-JP" dirty="0"/>
              <a:t>2001</a:t>
            </a:r>
            <a:r>
              <a:rPr lang="ja-JP" altLang="en-US" dirty="0"/>
              <a:t>番ポートへのネットワーク接続を確立</a:t>
            </a:r>
            <a:endParaRPr lang="en-US" altLang="ja-JP" dirty="0"/>
          </a:p>
          <a:p>
            <a:pPr lvl="1"/>
            <a:r>
              <a:rPr lang="en-US" altLang="ja-JP" dirty="0"/>
              <a:t>/</a:t>
            </a:r>
            <a:r>
              <a:rPr lang="en-US" altLang="ja-JP" dirty="0" err="1"/>
              <a:t>etc</a:t>
            </a:r>
            <a:r>
              <a:rPr lang="en-US" altLang="ja-JP" dirty="0"/>
              <a:t>/</a:t>
            </a:r>
            <a:r>
              <a:rPr lang="en-US" altLang="ja-JP" dirty="0" err="1"/>
              <a:t>xig</a:t>
            </a:r>
            <a:r>
              <a:rPr lang="ja-JP" altLang="en-US" dirty="0"/>
              <a:t>ファイルを作成</a:t>
            </a:r>
            <a:endParaRPr lang="en-US" altLang="ja-JP" dirty="0"/>
          </a:p>
          <a:p>
            <a:r>
              <a:rPr lang="en-US" altLang="ja-JP" dirty="0" err="1"/>
              <a:t>SGmonitor</a:t>
            </a:r>
            <a:r>
              <a:rPr lang="ja-JP" altLang="en-US" dirty="0"/>
              <a:t>を用いて開発した</a:t>
            </a:r>
            <a:r>
              <a:rPr lang="en-US" altLang="ja-JP" dirty="0"/>
              <a:t>IDS</a:t>
            </a:r>
            <a:r>
              <a:rPr lang="ja-JP" altLang="en-US" dirty="0"/>
              <a:t>を実行</a:t>
            </a:r>
            <a:endParaRPr lang="en-US" altLang="ja-JP" dirty="0"/>
          </a:p>
          <a:p>
            <a:pPr lvl="1"/>
            <a:r>
              <a:rPr lang="ja-JP" altLang="en-US" dirty="0"/>
              <a:t>不正なプロセス、カーネルモジュール、通信、ファイルを検知することができた</a:t>
            </a:r>
            <a:endParaRPr lang="en-US" altLang="ja-JP" dirty="0"/>
          </a:p>
          <a:p>
            <a:pPr lvl="1"/>
            <a:endParaRPr lang="en-US" altLang="ja-JP" dirty="0"/>
          </a:p>
          <a:p>
            <a:pPr lvl="1"/>
            <a:endParaRPr lang="en-US" altLang="ja-JP" dirty="0"/>
          </a:p>
          <a:p>
            <a:pPr lvl="1"/>
            <a:endParaRPr lang="en-US" altLang="ja-JP" dirty="0"/>
          </a:p>
        </p:txBody>
      </p:sp>
      <p:sp>
        <p:nvSpPr>
          <p:cNvPr id="4" name="スライド番号プレースホルダー 3"/>
          <p:cNvSpPr>
            <a:spLocks noGrp="1"/>
          </p:cNvSpPr>
          <p:nvPr>
            <p:ph type="sldNum" sz="quarter" idx="12"/>
          </p:nvPr>
        </p:nvSpPr>
        <p:spPr/>
        <p:txBody>
          <a:bodyPr/>
          <a:lstStyle/>
          <a:p>
            <a:fld id="{FCD2FE1D-9440-6140-8BA6-FD5A9B810D7F}" type="slidenum">
              <a:rPr lang="ja-JP" altLang="en-US" smtClean="0"/>
              <a:pPr/>
              <a:t>14</a:t>
            </a:fld>
            <a:endParaRPr lang="ja-JP" altLang="en-US"/>
          </a:p>
        </p:txBody>
      </p:sp>
      <p:sp>
        <p:nvSpPr>
          <p:cNvPr id="9" name="テキスト ボックス 8"/>
          <p:cNvSpPr txBox="1"/>
          <p:nvPr/>
        </p:nvSpPr>
        <p:spPr>
          <a:xfrm>
            <a:off x="-1016000" y="4628444"/>
            <a:ext cx="184731" cy="369332"/>
          </a:xfrm>
          <a:prstGeom prst="rect">
            <a:avLst/>
          </a:prstGeom>
          <a:noFill/>
        </p:spPr>
        <p:txBody>
          <a:bodyPr wrap="none" rtlCol="0">
            <a:spAutoFit/>
          </a:bodyPr>
          <a:lstStyle/>
          <a:p>
            <a:endParaRPr kumimoji="1" lang="ja-JP" altLang="en-US" dirty="0"/>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97776"/>
            <a:ext cx="9144000" cy="1090670"/>
          </a:xfrm>
          <a:prstGeom prst="rect">
            <a:avLst/>
          </a:prstGeom>
        </p:spPr>
      </p:pic>
    </p:spTree>
    <p:extLst>
      <p:ext uri="{BB962C8B-B14F-4D97-AF65-F5344CB8AC3E}">
        <p14:creationId xmlns:p14="http://schemas.microsoft.com/office/powerpoint/2010/main" val="203049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750D1D-5435-B843-9E64-0616D074E86D}"/>
              </a:ext>
            </a:extLst>
          </p:cNvPr>
          <p:cNvSpPr>
            <a:spLocks noGrp="1"/>
          </p:cNvSpPr>
          <p:nvPr>
            <p:ph type="title"/>
          </p:nvPr>
        </p:nvSpPr>
        <p:spPr/>
        <p:txBody>
          <a:bodyPr/>
          <a:lstStyle/>
          <a:p>
            <a:r>
              <a:rPr lang="en-US" altLang="ja-JP" dirty="0"/>
              <a:t>VM</a:t>
            </a:r>
            <a:r>
              <a:rPr lang="ja-JP" altLang="en-US" dirty="0"/>
              <a:t>の監視性能</a:t>
            </a:r>
            <a:endParaRPr lang="x-none" dirty="0"/>
          </a:p>
        </p:txBody>
      </p:sp>
      <p:sp>
        <p:nvSpPr>
          <p:cNvPr id="3" name="Content Placeholder 2">
            <a:extLst>
              <a:ext uri="{FF2B5EF4-FFF2-40B4-BE49-F238E27FC236}">
                <a16:creationId xmlns="" xmlns:a16="http://schemas.microsoft.com/office/drawing/2014/main" id="{01A6C544-CB63-2447-ABFA-81E92A1F0F00}"/>
              </a:ext>
            </a:extLst>
          </p:cNvPr>
          <p:cNvSpPr>
            <a:spLocks noGrp="1"/>
          </p:cNvSpPr>
          <p:nvPr>
            <p:ph idx="1"/>
          </p:nvPr>
        </p:nvSpPr>
        <p:spPr/>
        <p:txBody>
          <a:bodyPr/>
          <a:lstStyle/>
          <a:p>
            <a:r>
              <a:rPr lang="en-US" altLang="ja-JP" dirty="0"/>
              <a:t>VM</a:t>
            </a:r>
            <a:r>
              <a:rPr lang="ja-JP" altLang="en-US" dirty="0"/>
              <a:t>のメモリデータを取得する性能を測定</a:t>
            </a:r>
            <a:endParaRPr lang="en-US" altLang="ja-JP" dirty="0"/>
          </a:p>
          <a:p>
            <a:pPr lvl="1"/>
            <a:r>
              <a:rPr lang="en-US" altLang="ja-JP" dirty="0" err="1"/>
              <a:t>SGmonitor</a:t>
            </a:r>
            <a:r>
              <a:rPr lang="ja-JP" altLang="en-US" dirty="0" err="1"/>
              <a:t>を用いると</a:t>
            </a:r>
            <a:r>
              <a:rPr lang="en-US" altLang="ja-JP" dirty="0"/>
              <a:t>89%</a:t>
            </a:r>
            <a:r>
              <a:rPr lang="ja-JP" altLang="en-US" dirty="0"/>
              <a:t>低下</a:t>
            </a:r>
            <a:endParaRPr lang="en-US" altLang="ja-JP" dirty="0"/>
          </a:p>
          <a:p>
            <a:pPr lvl="1"/>
            <a:r>
              <a:rPr lang="ja-JP" altLang="en-US" dirty="0"/>
              <a:t>内、暗号化・整合性検査による性能低下は</a:t>
            </a:r>
            <a:r>
              <a:rPr lang="en-US" altLang="ja-JP" dirty="0"/>
              <a:t>30%</a:t>
            </a:r>
            <a:r>
              <a:rPr lang="ja-JP" altLang="en-US" dirty="0"/>
              <a:t>分</a:t>
            </a:r>
            <a:endParaRPr lang="en-US" altLang="ja-JP" dirty="0"/>
          </a:p>
          <a:p>
            <a:r>
              <a:rPr lang="en-US" altLang="ja-JP" dirty="0"/>
              <a:t>VM</a:t>
            </a:r>
            <a:r>
              <a:rPr lang="ja-JP" altLang="en-US" dirty="0"/>
              <a:t>の仮想ディスクの読み込み性能を測定</a:t>
            </a:r>
            <a:endParaRPr lang="en-US" altLang="ja-JP" dirty="0"/>
          </a:p>
          <a:p>
            <a:pPr lvl="1"/>
            <a:r>
              <a:rPr lang="en-US" altLang="ja-JP" dirty="0" err="1"/>
              <a:t>SGmonitor</a:t>
            </a:r>
            <a:r>
              <a:rPr lang="ja-JP" altLang="en-US" dirty="0"/>
              <a:t>を用いると</a:t>
            </a:r>
            <a:r>
              <a:rPr lang="en-US" altLang="ja-JP" dirty="0"/>
              <a:t>82%</a:t>
            </a:r>
            <a:r>
              <a:rPr lang="ja-JP" altLang="en-US" dirty="0"/>
              <a:t>低下</a:t>
            </a:r>
            <a:endParaRPr lang="en-US" altLang="ja-JP" dirty="0"/>
          </a:p>
          <a:p>
            <a:pPr lvl="1"/>
            <a:r>
              <a:rPr lang="ja-JP" altLang="en-US" dirty="0"/>
              <a:t>内、復号化による性能低下は</a:t>
            </a:r>
            <a:r>
              <a:rPr lang="en-US" altLang="ja-JP" dirty="0"/>
              <a:t>3%</a:t>
            </a:r>
            <a:r>
              <a:rPr lang="ja-JP" altLang="en-US" dirty="0"/>
              <a:t>分</a:t>
            </a:r>
            <a:endParaRPr lang="en-US" altLang="ja-JP" dirty="0"/>
          </a:p>
          <a:p>
            <a:pPr lvl="1"/>
            <a:endParaRPr lang="en-US" altLang="ja-JP" dirty="0"/>
          </a:p>
          <a:p>
            <a:pPr lvl="1"/>
            <a:endParaRPr lang="x-none" dirty="0">
              <a:solidFill>
                <a:srgbClr val="FF0000"/>
              </a:solidFill>
            </a:endParaRPr>
          </a:p>
        </p:txBody>
      </p:sp>
      <p:sp>
        <p:nvSpPr>
          <p:cNvPr id="4" name="Slide Number Placeholder 3">
            <a:extLst>
              <a:ext uri="{FF2B5EF4-FFF2-40B4-BE49-F238E27FC236}">
                <a16:creationId xmlns="" xmlns:a16="http://schemas.microsoft.com/office/drawing/2014/main" id="{127B942C-447B-E04D-9BEB-C59C6B8253F0}"/>
              </a:ext>
            </a:extLst>
          </p:cNvPr>
          <p:cNvSpPr>
            <a:spLocks noGrp="1"/>
          </p:cNvSpPr>
          <p:nvPr>
            <p:ph type="sldNum" sz="quarter" idx="12"/>
          </p:nvPr>
        </p:nvSpPr>
        <p:spPr/>
        <p:txBody>
          <a:bodyPr/>
          <a:lstStyle/>
          <a:p>
            <a:fld id="{FCD2FE1D-9440-6140-8BA6-FD5A9B810D7F}" type="slidenum">
              <a:rPr lang="ja-JP" altLang="en-US" smtClean="0"/>
              <a:pPr/>
              <a:t>15</a:t>
            </a:fld>
            <a:endParaRPr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255074788"/>
              </p:ext>
            </p:extLst>
          </p:nvPr>
        </p:nvGraphicFramePr>
        <p:xfrm>
          <a:off x="-1" y="4023360"/>
          <a:ext cx="4730497" cy="28346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a:graphicFrameLocks/>
          </p:cNvGraphicFramePr>
          <p:nvPr>
            <p:extLst>
              <p:ext uri="{D42A27DB-BD31-4B8C-83A1-F6EECF244321}">
                <p14:modId xmlns:p14="http://schemas.microsoft.com/office/powerpoint/2010/main" val="520368022"/>
              </p:ext>
            </p:extLst>
          </p:nvPr>
        </p:nvGraphicFramePr>
        <p:xfrm>
          <a:off x="4815840" y="4023360"/>
          <a:ext cx="4181856" cy="27882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55005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27EFA8-801C-9945-AC30-ECD5EEFB2363}"/>
              </a:ext>
            </a:extLst>
          </p:cNvPr>
          <p:cNvSpPr>
            <a:spLocks noGrp="1"/>
          </p:cNvSpPr>
          <p:nvPr>
            <p:ph type="title"/>
          </p:nvPr>
        </p:nvSpPr>
        <p:spPr/>
        <p:txBody>
          <a:bodyPr/>
          <a:lstStyle/>
          <a:p>
            <a:r>
              <a:rPr lang="x-none" dirty="0"/>
              <a:t>IDS</a:t>
            </a:r>
            <a:r>
              <a:rPr lang="ja-JP" altLang="en-US" dirty="0"/>
              <a:t>の検知時間</a:t>
            </a:r>
            <a:endParaRPr lang="x-none" dirty="0"/>
          </a:p>
        </p:txBody>
      </p:sp>
      <p:sp>
        <p:nvSpPr>
          <p:cNvPr id="3" name="Content Placeholder 2">
            <a:extLst>
              <a:ext uri="{FF2B5EF4-FFF2-40B4-BE49-F238E27FC236}">
                <a16:creationId xmlns="" xmlns:a16="http://schemas.microsoft.com/office/drawing/2014/main" id="{20B98A9B-5A98-E342-BCB0-33985EFB7D74}"/>
              </a:ext>
            </a:extLst>
          </p:cNvPr>
          <p:cNvSpPr>
            <a:spLocks noGrp="1"/>
          </p:cNvSpPr>
          <p:nvPr>
            <p:ph idx="1"/>
          </p:nvPr>
        </p:nvSpPr>
        <p:spPr/>
        <p:txBody>
          <a:bodyPr/>
          <a:lstStyle/>
          <a:p>
            <a:r>
              <a:rPr lang="en-US" altLang="ja-JP" dirty="0"/>
              <a:t>OS</a:t>
            </a:r>
            <a:r>
              <a:rPr lang="ja-JP" altLang="en-US" dirty="0"/>
              <a:t>データに基づく検知にかかる時間を測定</a:t>
            </a:r>
            <a:endParaRPr lang="en-US" altLang="ja-JP" dirty="0"/>
          </a:p>
          <a:p>
            <a:pPr lvl="1"/>
            <a:r>
              <a:rPr lang="ja-JP" altLang="en-US" dirty="0"/>
              <a:t>従来手法に比べて</a:t>
            </a:r>
            <a:r>
              <a:rPr lang="en-US" altLang="ja-JP" dirty="0"/>
              <a:t>86%</a:t>
            </a:r>
            <a:r>
              <a:rPr lang="ja-JP" altLang="en-US" dirty="0"/>
              <a:t>増加</a:t>
            </a:r>
            <a:endParaRPr lang="en-US" altLang="ja-JP" dirty="0"/>
          </a:p>
          <a:p>
            <a:pPr lvl="1"/>
            <a:r>
              <a:rPr lang="ja-JP" altLang="en-US" dirty="0"/>
              <a:t>内、暗号化・整合性検査のオーバヘッド</a:t>
            </a:r>
            <a:r>
              <a:rPr lang="ja-JP" altLang="en-US" dirty="0" smtClean="0"/>
              <a:t>は</a:t>
            </a:r>
            <a:r>
              <a:rPr lang="en-US" altLang="ja-JP" dirty="0" smtClean="0"/>
              <a:t>74%</a:t>
            </a:r>
            <a:r>
              <a:rPr lang="ja-JP" altLang="en-US" dirty="0" smtClean="0"/>
              <a:t>分</a:t>
            </a:r>
            <a:endParaRPr lang="en-US" altLang="ja-JP" dirty="0">
              <a:solidFill>
                <a:srgbClr val="FF0000"/>
              </a:solidFill>
            </a:endParaRPr>
          </a:p>
          <a:p>
            <a:r>
              <a:rPr lang="ja-JP" altLang="en-US" dirty="0"/>
              <a:t>ファイルに基づく検知にかかる時間を測定</a:t>
            </a:r>
            <a:endParaRPr lang="en-US" altLang="ja-JP" dirty="0"/>
          </a:p>
          <a:p>
            <a:pPr lvl="1"/>
            <a:r>
              <a:rPr lang="ja-JP" altLang="en-US" dirty="0"/>
              <a:t>従来手法に比べて</a:t>
            </a:r>
            <a:r>
              <a:rPr lang="en-US" altLang="ja-JP" dirty="0"/>
              <a:t>27%</a:t>
            </a:r>
            <a:r>
              <a:rPr lang="ja-JP" altLang="en-US" dirty="0"/>
              <a:t>増加</a:t>
            </a:r>
            <a:endParaRPr lang="en-US" altLang="ja-JP" dirty="0"/>
          </a:p>
          <a:p>
            <a:pPr lvl="1"/>
            <a:r>
              <a:rPr lang="ja-JP" altLang="en-US" dirty="0"/>
              <a:t>復号化のオーバヘッドはほとんどなし</a:t>
            </a:r>
            <a:endParaRPr lang="en-US" altLang="ja-JP" dirty="0"/>
          </a:p>
        </p:txBody>
      </p:sp>
      <p:sp>
        <p:nvSpPr>
          <p:cNvPr id="4" name="Slide Number Placeholder 3">
            <a:extLst>
              <a:ext uri="{FF2B5EF4-FFF2-40B4-BE49-F238E27FC236}">
                <a16:creationId xmlns="" xmlns:a16="http://schemas.microsoft.com/office/drawing/2014/main" id="{A3954CE5-5DA0-AB48-A0C2-AB4455913843}"/>
              </a:ext>
            </a:extLst>
          </p:cNvPr>
          <p:cNvSpPr>
            <a:spLocks noGrp="1"/>
          </p:cNvSpPr>
          <p:nvPr>
            <p:ph type="sldNum" sz="quarter" idx="12"/>
          </p:nvPr>
        </p:nvSpPr>
        <p:spPr/>
        <p:txBody>
          <a:bodyPr/>
          <a:lstStyle/>
          <a:p>
            <a:fld id="{FCD2FE1D-9440-6140-8BA6-FD5A9B810D7F}" type="slidenum">
              <a:rPr lang="ja-JP" altLang="en-US" smtClean="0"/>
              <a:pPr/>
              <a:t>16</a:t>
            </a:fld>
            <a:endParaRPr lang="ja-JP" altLang="en-US" dirty="0"/>
          </a:p>
        </p:txBody>
      </p:sp>
      <p:graphicFrame>
        <p:nvGraphicFramePr>
          <p:cNvPr id="5" name="グラフ 8">
            <a:extLst>
              <a:ext uri="{FF2B5EF4-FFF2-40B4-BE49-F238E27FC236}">
                <a16:creationId xmlns="" xmlns:a16="http://schemas.microsoft.com/office/drawing/2014/main" id="{D3241562-256C-6D41-B345-1A84D989A6FC}"/>
              </a:ext>
            </a:extLst>
          </p:cNvPr>
          <p:cNvGraphicFramePr>
            <a:graphicFrameLocks/>
          </p:cNvGraphicFramePr>
          <p:nvPr>
            <p:extLst>
              <p:ext uri="{D42A27DB-BD31-4B8C-83A1-F6EECF244321}">
                <p14:modId xmlns:p14="http://schemas.microsoft.com/office/powerpoint/2010/main" val="1520280582"/>
              </p:ext>
            </p:extLst>
          </p:nvPr>
        </p:nvGraphicFramePr>
        <p:xfrm>
          <a:off x="0" y="4208318"/>
          <a:ext cx="4572000" cy="26496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6">
            <a:extLst>
              <a:ext uri="{FF2B5EF4-FFF2-40B4-BE49-F238E27FC236}">
                <a16:creationId xmlns="" xmlns:a16="http://schemas.microsoft.com/office/drawing/2014/main" id="{2EFAD44B-3D81-FA4C-9B10-194085CE554D}"/>
              </a:ext>
            </a:extLst>
          </p:cNvPr>
          <p:cNvGraphicFramePr>
            <a:graphicFrameLocks/>
          </p:cNvGraphicFramePr>
          <p:nvPr>
            <p:extLst>
              <p:ext uri="{D42A27DB-BD31-4B8C-83A1-F6EECF244321}">
                <p14:modId xmlns:p14="http://schemas.microsoft.com/office/powerpoint/2010/main" val="681763075"/>
              </p:ext>
            </p:extLst>
          </p:nvPr>
        </p:nvGraphicFramePr>
        <p:xfrm>
          <a:off x="4572000" y="3962400"/>
          <a:ext cx="4572000" cy="28955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52272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まとめ</a:t>
            </a:r>
            <a:endParaRPr lang="ja-JP" altLang="en-US" dirty="0"/>
          </a:p>
        </p:txBody>
      </p:sp>
      <p:sp>
        <p:nvSpPr>
          <p:cNvPr id="3" name="コンテンツ プレースホルダー 2"/>
          <p:cNvSpPr>
            <a:spLocks noGrp="1"/>
          </p:cNvSpPr>
          <p:nvPr>
            <p:ph idx="1"/>
          </p:nvPr>
        </p:nvSpPr>
        <p:spPr/>
        <p:txBody>
          <a:bodyPr>
            <a:normAutofit lnSpcReduction="10000"/>
          </a:bodyPr>
          <a:lstStyle/>
          <a:p>
            <a:pPr lvl="0"/>
            <a:r>
              <a:rPr lang="en-US" altLang="ja-JP" dirty="0"/>
              <a:t>Intel SGX</a:t>
            </a:r>
            <a:r>
              <a:rPr lang="ja-JP" altLang="en-US" dirty="0"/>
              <a:t>を用いてクラウド内の</a:t>
            </a:r>
            <a:r>
              <a:rPr lang="en-US" altLang="ja-JP" dirty="0"/>
              <a:t>IDS</a:t>
            </a:r>
            <a:r>
              <a:rPr lang="ja-JP" altLang="en-US" dirty="0"/>
              <a:t>を保護し、</a:t>
            </a:r>
            <a:r>
              <a:rPr lang="en-US" altLang="ja-JP" dirty="0"/>
              <a:t>VM</a:t>
            </a:r>
            <a:r>
              <a:rPr lang="ja-JP" altLang="en-US" dirty="0"/>
              <a:t>を安全に監視するシステム</a:t>
            </a:r>
            <a:r>
              <a:rPr lang="en-US" altLang="ja-JP" dirty="0" err="1"/>
              <a:t>SGmonitor</a:t>
            </a:r>
            <a:r>
              <a:rPr lang="ja-JP" altLang="en-US" dirty="0"/>
              <a:t>を提案</a:t>
            </a:r>
            <a:endParaRPr lang="en-US" altLang="ja-JP" dirty="0"/>
          </a:p>
          <a:p>
            <a:pPr lvl="1"/>
            <a:r>
              <a:rPr lang="ja-JP" altLang="en-US" dirty="0"/>
              <a:t>エンクレイヴ内で</a:t>
            </a:r>
            <a:r>
              <a:rPr lang="en-US" altLang="ja-JP" dirty="0"/>
              <a:t>IDS</a:t>
            </a:r>
            <a:r>
              <a:rPr lang="ja-JP" altLang="en-US" dirty="0"/>
              <a:t>を安全に実行</a:t>
            </a:r>
            <a:endParaRPr lang="en-US" altLang="ja-JP" dirty="0"/>
          </a:p>
          <a:p>
            <a:pPr lvl="1"/>
            <a:r>
              <a:rPr lang="en-US" altLang="ja-JP" dirty="0"/>
              <a:t>VM</a:t>
            </a:r>
            <a:r>
              <a:rPr lang="ja-JP" altLang="en-US" dirty="0"/>
              <a:t>のメモリやディスクを安全に監視</a:t>
            </a:r>
            <a:endParaRPr lang="en-US" altLang="ja-JP" dirty="0"/>
          </a:p>
          <a:p>
            <a:pPr lvl="1"/>
            <a:r>
              <a:rPr lang="en-US" altLang="ja-JP" dirty="0"/>
              <a:t>IDS</a:t>
            </a:r>
            <a:r>
              <a:rPr lang="ja-JP" altLang="en-US" dirty="0"/>
              <a:t>を</a:t>
            </a:r>
            <a:r>
              <a:rPr lang="en-US" altLang="ja-JP" dirty="0"/>
              <a:t>OS</a:t>
            </a:r>
            <a:r>
              <a:rPr lang="ja-JP" altLang="en-US" dirty="0"/>
              <a:t>の拡張機能のように開発可能</a:t>
            </a:r>
            <a:endParaRPr lang="en-US" altLang="ja-JP" dirty="0"/>
          </a:p>
          <a:p>
            <a:pPr lvl="1"/>
            <a:r>
              <a:rPr lang="ja-JP" altLang="en-US" dirty="0"/>
              <a:t>開発した</a:t>
            </a:r>
            <a:r>
              <a:rPr lang="en-US" altLang="ja-JP" dirty="0"/>
              <a:t>IDS</a:t>
            </a:r>
            <a:r>
              <a:rPr lang="ja-JP" altLang="en-US" dirty="0"/>
              <a:t>を用いて動作および性能を確認</a:t>
            </a:r>
            <a:endParaRPr lang="en-US" altLang="ja-JP" dirty="0"/>
          </a:p>
          <a:p>
            <a:r>
              <a:rPr lang="ja-JP" altLang="en-US" dirty="0"/>
              <a:t>今後の課題</a:t>
            </a:r>
            <a:endParaRPr lang="en-US" altLang="ja-JP" dirty="0"/>
          </a:p>
          <a:p>
            <a:pPr lvl="1"/>
            <a:r>
              <a:rPr lang="en-US" altLang="ja-JP" dirty="0"/>
              <a:t>IDS</a:t>
            </a:r>
            <a:r>
              <a:rPr lang="ja-JP" altLang="en-US" dirty="0"/>
              <a:t>が</a:t>
            </a:r>
            <a:r>
              <a:rPr lang="en-US" altLang="ja-JP" dirty="0"/>
              <a:t>OS</a:t>
            </a:r>
            <a:r>
              <a:rPr lang="ja-JP" altLang="en-US" dirty="0"/>
              <a:t>データやファイルデータを取得できる</a:t>
            </a:r>
            <a:r>
              <a:rPr lang="en-US" altLang="ja-JP" dirty="0"/>
              <a:t>VM</a:t>
            </a:r>
            <a:r>
              <a:rPr lang="ja-JP" altLang="en-US" dirty="0"/>
              <a:t>を限定</a:t>
            </a:r>
            <a:endParaRPr lang="en-US" altLang="ja-JP" dirty="0"/>
          </a:p>
          <a:p>
            <a:pPr lvl="1"/>
            <a:r>
              <a:rPr lang="ja-JP" altLang="en-US" dirty="0"/>
              <a:t>ハイパーバイザによるディスク暗号化</a:t>
            </a:r>
            <a:r>
              <a:rPr lang="en-US" altLang="ja-JP" dirty="0"/>
              <a:t>[</a:t>
            </a:r>
            <a:r>
              <a:rPr lang="en-US" altLang="ja-JP" dirty="0" err="1"/>
              <a:t>Inokuchi</a:t>
            </a:r>
            <a:r>
              <a:rPr lang="en-US" altLang="ja-JP" dirty="0"/>
              <a:t>+, UCC’19]</a:t>
            </a:r>
            <a:r>
              <a:rPr lang="ja-JP" altLang="en-US" dirty="0"/>
              <a:t>と統合</a:t>
            </a:r>
            <a:endParaRPr lang="en-US" altLang="ja-JP" dirty="0"/>
          </a:p>
          <a:p>
            <a:pPr lvl="1"/>
            <a:r>
              <a:rPr lang="en-US" altLang="ja-JP" dirty="0" err="1"/>
              <a:t>SGmonitor</a:t>
            </a:r>
            <a:r>
              <a:rPr lang="ja-JP" altLang="en-US" dirty="0"/>
              <a:t>を用いて様々な</a:t>
            </a:r>
            <a:r>
              <a:rPr lang="en-US" altLang="ja-JP" dirty="0"/>
              <a:t>IDS</a:t>
            </a:r>
            <a:r>
              <a:rPr lang="ja-JP" altLang="en-US" dirty="0"/>
              <a:t>を実装</a:t>
            </a:r>
            <a:endParaRPr lang="en-US" altLang="ja-JP" dirty="0"/>
          </a:p>
        </p:txBody>
      </p:sp>
      <p:sp>
        <p:nvSpPr>
          <p:cNvPr id="35" name="スライド番号プレースホルダー 34"/>
          <p:cNvSpPr>
            <a:spLocks noGrp="1"/>
          </p:cNvSpPr>
          <p:nvPr>
            <p:ph type="sldNum" sz="quarter" idx="12"/>
          </p:nvPr>
        </p:nvSpPr>
        <p:spPr/>
        <p:txBody>
          <a:bodyPr/>
          <a:lstStyle/>
          <a:p>
            <a:fld id="{40CFCFFC-D99B-AD4B-B43B-3D0DBB0BA1FA}" type="slidenum">
              <a:rPr lang="ja-JP" altLang="en-US" smtClean="0"/>
              <a:pPr/>
              <a:t>17</a:t>
            </a:fld>
            <a:endParaRPr lang="ja-JP" altLang="en-US"/>
          </a:p>
        </p:txBody>
      </p:sp>
    </p:spTree>
    <p:extLst>
      <p:ext uri="{BB962C8B-B14F-4D97-AF65-F5344CB8AC3E}">
        <p14:creationId xmlns:p14="http://schemas.microsoft.com/office/powerpoint/2010/main" val="1268304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loud"/>
          <p:cNvSpPr>
            <a:spLocks noChangeAspect="1" noEditPoints="1" noChangeArrowheads="1"/>
          </p:cNvSpPr>
          <p:nvPr/>
        </p:nvSpPr>
        <p:spPr bwMode="auto">
          <a:xfrm>
            <a:off x="4378579" y="3693543"/>
            <a:ext cx="4019387" cy="2402479"/>
          </a:xfrm>
          <a:custGeom>
            <a:avLst/>
            <a:gdLst>
              <a:gd name="T0" fmla="*/ 5190 w 21600"/>
              <a:gd name="T1" fmla="*/ 500063 h 21600"/>
              <a:gd name="T2" fmla="*/ 836612 w 21600"/>
              <a:gd name="T3" fmla="*/ 999060 h 21600"/>
              <a:gd name="T4" fmla="*/ 1671831 w 21600"/>
              <a:gd name="T5" fmla="*/ 500063 h 21600"/>
              <a:gd name="T6" fmla="*/ 836612 w 21600"/>
              <a:gd name="T7" fmla="*/ 5718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blurRad="63500" dist="107763" dir="2700000" algn="ctr" rotWithShape="0">
              <a:srgbClr val="000000">
                <a:alpha val="74998"/>
              </a:srgbClr>
            </a:outerShdw>
          </a:effectLst>
        </p:spPr>
        <p:txBody>
          <a:bodyPr anchor="ctr"/>
          <a:lstStyle/>
          <a:p>
            <a:pPr algn="ctr">
              <a:defRPr/>
            </a:pPr>
            <a:endParaRPr lang="en-US" altLang="ja-JP" sz="1350" dirty="0"/>
          </a:p>
        </p:txBody>
      </p:sp>
      <p:sp>
        <p:nvSpPr>
          <p:cNvPr id="2" name="タイトル 1"/>
          <p:cNvSpPr>
            <a:spLocks noGrp="1"/>
          </p:cNvSpPr>
          <p:nvPr>
            <p:ph type="title"/>
          </p:nvPr>
        </p:nvSpPr>
        <p:spPr/>
        <p:txBody>
          <a:bodyPr/>
          <a:lstStyle/>
          <a:p>
            <a:r>
              <a:rPr lang="ja-JP" altLang="en-US" dirty="0"/>
              <a:t>侵入検知システム（</a:t>
            </a:r>
            <a:r>
              <a:rPr lang="en-US" altLang="ja-JP" dirty="0"/>
              <a:t>IDS</a:t>
            </a:r>
            <a:r>
              <a:rPr lang="ja-JP" altLang="en-US" dirty="0"/>
              <a:t>）</a:t>
            </a:r>
          </a:p>
        </p:txBody>
      </p:sp>
      <p:sp>
        <p:nvSpPr>
          <p:cNvPr id="3" name="コンテンツ プレースホルダー 2"/>
          <p:cNvSpPr>
            <a:spLocks noGrp="1"/>
          </p:cNvSpPr>
          <p:nvPr>
            <p:ph idx="1"/>
          </p:nvPr>
        </p:nvSpPr>
        <p:spPr/>
        <p:txBody>
          <a:bodyPr/>
          <a:lstStyle/>
          <a:p>
            <a:r>
              <a:rPr lang="en-US" altLang="ja-JP" dirty="0"/>
              <a:t>IaaS</a:t>
            </a:r>
            <a:r>
              <a:rPr lang="ja-JP" altLang="en-US" dirty="0"/>
              <a:t>型クラウドが普及している</a:t>
            </a:r>
            <a:endParaRPr lang="en-US" altLang="ja-JP" dirty="0"/>
          </a:p>
          <a:p>
            <a:pPr lvl="1"/>
            <a:r>
              <a:rPr lang="ja-JP" altLang="en-US" dirty="0"/>
              <a:t>ユーザに仮想マシン（</a:t>
            </a:r>
            <a:r>
              <a:rPr lang="en-US" altLang="ja-JP" dirty="0"/>
              <a:t>VM</a:t>
            </a:r>
            <a:r>
              <a:rPr lang="ja-JP" altLang="en-US" dirty="0"/>
              <a:t>）を提供する</a:t>
            </a:r>
            <a:endParaRPr lang="en-US" altLang="ja-JP" dirty="0"/>
          </a:p>
          <a:p>
            <a:pPr lvl="1"/>
            <a:r>
              <a:rPr lang="ja-JP" altLang="en-US" dirty="0"/>
              <a:t>クラウドはインターネット経由で攻撃を受けやすい</a:t>
            </a:r>
            <a:endParaRPr lang="en-US" altLang="ja-JP" dirty="0"/>
          </a:p>
          <a:p>
            <a:r>
              <a:rPr lang="en-US" altLang="ja-JP" dirty="0"/>
              <a:t>IDS</a:t>
            </a:r>
            <a:r>
              <a:rPr lang="ja-JP" altLang="en-US" dirty="0"/>
              <a:t>を用いて</a:t>
            </a:r>
            <a:r>
              <a:rPr lang="en-US" altLang="ja-JP" dirty="0"/>
              <a:t>VM</a:t>
            </a:r>
            <a:r>
              <a:rPr lang="ja-JP" altLang="en-US" dirty="0"/>
              <a:t>を監視する必要がある</a:t>
            </a:r>
            <a:endParaRPr lang="en-US" altLang="ja-JP" dirty="0"/>
          </a:p>
          <a:p>
            <a:pPr lvl="1"/>
            <a:r>
              <a:rPr lang="en-US" altLang="ja-JP" dirty="0"/>
              <a:t>VM</a:t>
            </a:r>
            <a:r>
              <a:rPr lang="ja-JP" altLang="en-US" dirty="0"/>
              <a:t>内で</a:t>
            </a:r>
            <a:r>
              <a:rPr lang="en-US" altLang="ja-JP" dirty="0"/>
              <a:t>IDS</a:t>
            </a:r>
            <a:r>
              <a:rPr lang="ja-JP" altLang="en-US" dirty="0"/>
              <a:t>を動かすと侵入時に無効化される恐れ</a:t>
            </a:r>
            <a:endParaRPr lang="en-US" altLang="ja-JP" dirty="0"/>
          </a:p>
        </p:txBody>
      </p:sp>
      <p:sp>
        <p:nvSpPr>
          <p:cNvPr id="14" name="スライド番号プレースホルダー 13"/>
          <p:cNvSpPr>
            <a:spLocks noGrp="1"/>
          </p:cNvSpPr>
          <p:nvPr>
            <p:ph type="sldNum" sz="quarter" idx="12"/>
          </p:nvPr>
        </p:nvSpPr>
        <p:spPr/>
        <p:txBody>
          <a:bodyPr/>
          <a:lstStyle/>
          <a:p>
            <a:fld id="{FCD2FE1D-9440-6140-8BA6-FD5A9B810D7F}" type="slidenum">
              <a:rPr lang="ja-JP" altLang="en-US" smtClean="0"/>
              <a:pPr/>
              <a:t>2</a:t>
            </a:fld>
            <a:endParaRPr lang="ja-JP" altLang="en-US" dirty="0"/>
          </a:p>
        </p:txBody>
      </p:sp>
      <p:pic>
        <p:nvPicPr>
          <p:cNvPr id="5" name="Picture 39" descr="F:\EndUser.pc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052" y="4089177"/>
            <a:ext cx="1071462" cy="1532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テキスト ボックス 8"/>
          <p:cNvSpPr txBox="1"/>
          <p:nvPr/>
        </p:nvSpPr>
        <p:spPr>
          <a:xfrm>
            <a:off x="2875088" y="4372181"/>
            <a:ext cx="1720209" cy="338554"/>
          </a:xfrm>
          <a:prstGeom prst="rect">
            <a:avLst/>
          </a:prstGeom>
          <a:noFill/>
        </p:spPr>
        <p:txBody>
          <a:bodyPr wrap="square" rtlCol="0">
            <a:spAutoFit/>
          </a:bodyPr>
          <a:lstStyle/>
          <a:p>
            <a:r>
              <a:rPr lang="ja-JP" altLang="en-US" sz="1600" dirty="0">
                <a:latin typeface="MS PGothic" charset="-128"/>
                <a:ea typeface="MS PGothic" charset="-128"/>
                <a:cs typeface="MS PGothic" charset="-128"/>
              </a:rPr>
              <a:t>インターネット</a:t>
            </a:r>
            <a:endParaRPr lang="ja-JP" altLang="en-US" sz="1350" dirty="0">
              <a:latin typeface="MS PGothic" charset="-128"/>
              <a:ea typeface="MS PGothic" charset="-128"/>
              <a:cs typeface="MS PGothic" charset="-128"/>
            </a:endParaRPr>
          </a:p>
        </p:txBody>
      </p:sp>
      <p:sp>
        <p:nvSpPr>
          <p:cNvPr id="12" name="テキスト ボックス 11"/>
          <p:cNvSpPr txBox="1"/>
          <p:nvPr/>
        </p:nvSpPr>
        <p:spPr>
          <a:xfrm>
            <a:off x="1140456" y="5546757"/>
            <a:ext cx="881743" cy="338554"/>
          </a:xfrm>
          <a:prstGeom prst="rect">
            <a:avLst/>
          </a:prstGeom>
          <a:noFill/>
        </p:spPr>
        <p:txBody>
          <a:bodyPr wrap="square" rtlCol="0">
            <a:spAutoFit/>
          </a:bodyPr>
          <a:lstStyle/>
          <a:p>
            <a:r>
              <a:rPr lang="ja-JP" altLang="en-US" sz="1600" dirty="0">
                <a:latin typeface="MS PGothic" charset="-128"/>
                <a:ea typeface="MS PGothic" charset="-128"/>
                <a:cs typeface="MS PGothic" charset="-128"/>
              </a:rPr>
              <a:t>ユーザ</a:t>
            </a:r>
          </a:p>
        </p:txBody>
      </p:sp>
      <p:sp>
        <p:nvSpPr>
          <p:cNvPr id="13" name="テキスト ボックス 12"/>
          <p:cNvSpPr txBox="1"/>
          <p:nvPr/>
        </p:nvSpPr>
        <p:spPr>
          <a:xfrm>
            <a:off x="5989580" y="6220128"/>
            <a:ext cx="1077686" cy="338554"/>
          </a:xfrm>
          <a:prstGeom prst="rect">
            <a:avLst/>
          </a:prstGeom>
          <a:noFill/>
        </p:spPr>
        <p:txBody>
          <a:bodyPr wrap="square" rtlCol="0">
            <a:spAutoFit/>
          </a:bodyPr>
          <a:lstStyle/>
          <a:p>
            <a:r>
              <a:rPr lang="ja-JP" altLang="en-US" sz="1600" dirty="0">
                <a:latin typeface="MS PGothic" charset="-128"/>
                <a:ea typeface="MS PGothic" charset="-128"/>
                <a:cs typeface="MS PGothic" charset="-128"/>
              </a:rPr>
              <a:t>クラウド</a:t>
            </a:r>
          </a:p>
        </p:txBody>
      </p:sp>
      <p:sp>
        <p:nvSpPr>
          <p:cNvPr id="17" name="Freeform 14"/>
          <p:cNvSpPr>
            <a:spLocks/>
          </p:cNvSpPr>
          <p:nvPr/>
        </p:nvSpPr>
        <p:spPr bwMode="auto">
          <a:xfrm>
            <a:off x="2059133" y="4742139"/>
            <a:ext cx="3545226" cy="84339"/>
          </a:xfrm>
          <a:custGeom>
            <a:avLst/>
            <a:gdLst>
              <a:gd name="T0" fmla="*/ 0 w 2017"/>
              <a:gd name="T1" fmla="*/ 0 h 97"/>
              <a:gd name="T2" fmla="*/ 1008 w 2017"/>
              <a:gd name="T3" fmla="*/ 0 h 97"/>
              <a:gd name="T4" fmla="*/ 912 w 2017"/>
              <a:gd name="T5" fmla="*/ 96 h 97"/>
              <a:gd name="T6" fmla="*/ 2016 w 2017"/>
              <a:gd name="T7" fmla="*/ 96 h 97"/>
              <a:gd name="T8" fmla="*/ 0 60000 65536"/>
              <a:gd name="T9" fmla="*/ 0 60000 65536"/>
              <a:gd name="T10" fmla="*/ 0 60000 65536"/>
              <a:gd name="T11" fmla="*/ 0 60000 65536"/>
              <a:gd name="T12" fmla="*/ 0 w 2017"/>
              <a:gd name="T13" fmla="*/ 0 h 97"/>
              <a:gd name="T14" fmla="*/ 2017 w 2017"/>
              <a:gd name="T15" fmla="*/ 97 h 97"/>
            </a:gdLst>
            <a:ahLst/>
            <a:cxnLst>
              <a:cxn ang="T8">
                <a:pos x="T0" y="T1"/>
              </a:cxn>
              <a:cxn ang="T9">
                <a:pos x="T2" y="T3"/>
              </a:cxn>
              <a:cxn ang="T10">
                <a:pos x="T4" y="T5"/>
              </a:cxn>
              <a:cxn ang="T11">
                <a:pos x="T6" y="T7"/>
              </a:cxn>
            </a:cxnLst>
            <a:rect l="T12" t="T13" r="T14" b="T15"/>
            <a:pathLst>
              <a:path w="2017" h="97">
                <a:moveTo>
                  <a:pt x="0" y="0"/>
                </a:moveTo>
                <a:lnTo>
                  <a:pt x="1008" y="0"/>
                </a:lnTo>
                <a:lnTo>
                  <a:pt x="912" y="96"/>
                </a:lnTo>
                <a:lnTo>
                  <a:pt x="2016" y="96"/>
                </a:lnTo>
              </a:path>
            </a:pathLst>
          </a:custGeom>
          <a:noFill/>
          <a:ln w="25400" cap="rnd">
            <a:solidFill>
              <a:srgbClr val="CF0E30"/>
            </a:solidFill>
            <a:round/>
            <a:headEnd type="none" w="sm" len="sm"/>
            <a:tailEnd type="none" w="sm" len="sm"/>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Lst>
        </p:spPr>
        <p:txBody>
          <a:bodyPr/>
          <a:lstStyle/>
          <a:p>
            <a:pPr>
              <a:defRPr/>
            </a:pPr>
            <a:endParaRPr lang="ja-JP" altLang="en-US"/>
          </a:p>
        </p:txBody>
      </p:sp>
      <p:pic>
        <p:nvPicPr>
          <p:cNvPr id="20" name="図 19"/>
          <p:cNvPicPr>
            <a:picLocks noChangeAspect="1"/>
          </p:cNvPicPr>
          <p:nvPr/>
        </p:nvPicPr>
        <p:blipFill>
          <a:blip r:embed="rId4"/>
          <a:stretch>
            <a:fillRect/>
          </a:stretch>
        </p:blipFill>
        <p:spPr>
          <a:xfrm>
            <a:off x="2701701" y="5239264"/>
            <a:ext cx="853765" cy="853765"/>
          </a:xfrm>
          <a:prstGeom prst="rect">
            <a:avLst/>
          </a:prstGeom>
        </p:spPr>
      </p:pic>
      <p:sp>
        <p:nvSpPr>
          <p:cNvPr id="22" name="テキスト ボックス 21"/>
          <p:cNvSpPr txBox="1"/>
          <p:nvPr/>
        </p:nvSpPr>
        <p:spPr>
          <a:xfrm>
            <a:off x="2721178" y="6076448"/>
            <a:ext cx="881743" cy="338554"/>
          </a:xfrm>
          <a:prstGeom prst="rect">
            <a:avLst/>
          </a:prstGeom>
          <a:noFill/>
        </p:spPr>
        <p:txBody>
          <a:bodyPr wrap="square" rtlCol="0">
            <a:spAutoFit/>
          </a:bodyPr>
          <a:lstStyle/>
          <a:p>
            <a:r>
              <a:rPr lang="ja-JP" altLang="en-US" sz="1600" dirty="0">
                <a:latin typeface="MS PGothic" charset="-128"/>
                <a:ea typeface="MS PGothic" charset="-128"/>
                <a:cs typeface="MS PGothic" charset="-128"/>
              </a:rPr>
              <a:t>攻撃者</a:t>
            </a:r>
          </a:p>
        </p:txBody>
      </p:sp>
      <p:sp>
        <p:nvSpPr>
          <p:cNvPr id="30" name="テキスト ボックス 29"/>
          <p:cNvSpPr txBox="1"/>
          <p:nvPr/>
        </p:nvSpPr>
        <p:spPr>
          <a:xfrm>
            <a:off x="3884158" y="5729040"/>
            <a:ext cx="1427208" cy="338554"/>
          </a:xfrm>
          <a:prstGeom prst="rect">
            <a:avLst/>
          </a:prstGeom>
          <a:noFill/>
        </p:spPr>
        <p:txBody>
          <a:bodyPr wrap="square" rtlCol="0">
            <a:spAutoFit/>
          </a:bodyPr>
          <a:lstStyle/>
          <a:p>
            <a:r>
              <a:rPr lang="ja-JP" altLang="en-US" sz="1600" dirty="0">
                <a:solidFill>
                  <a:srgbClr val="FF0000"/>
                </a:solidFill>
                <a:latin typeface="MS PGothic" charset="-128"/>
                <a:ea typeface="MS PGothic" charset="-128"/>
                <a:cs typeface="MS PGothic" charset="-128"/>
              </a:rPr>
              <a:t>攻撃</a:t>
            </a:r>
          </a:p>
        </p:txBody>
      </p:sp>
      <p:cxnSp>
        <p:nvCxnSpPr>
          <p:cNvPr id="7" name="カギ線コネクタ 6"/>
          <p:cNvCxnSpPr/>
          <p:nvPr/>
        </p:nvCxnSpPr>
        <p:spPr>
          <a:xfrm flipV="1">
            <a:off x="3555466" y="5317169"/>
            <a:ext cx="2889237" cy="416270"/>
          </a:xfrm>
          <a:prstGeom prst="bentConnector3">
            <a:avLst>
              <a:gd name="adj1" fmla="val 99971"/>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5596133" y="4259125"/>
            <a:ext cx="1613185" cy="1050368"/>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4" name="テキスト ボックス 23"/>
          <p:cNvSpPr txBox="1"/>
          <p:nvPr/>
        </p:nvSpPr>
        <p:spPr>
          <a:xfrm>
            <a:off x="6184743" y="3926083"/>
            <a:ext cx="513282" cy="369332"/>
          </a:xfrm>
          <a:prstGeom prst="rect">
            <a:avLst/>
          </a:prstGeom>
          <a:noFill/>
        </p:spPr>
        <p:txBody>
          <a:bodyPr wrap="none" rtlCol="0">
            <a:spAutoFit/>
          </a:bodyPr>
          <a:lstStyle/>
          <a:p>
            <a:r>
              <a:rPr lang="en-US" altLang="ja-JP" dirty="0"/>
              <a:t>VM</a:t>
            </a:r>
            <a:endParaRPr lang="ja-JP" altLang="en-US" dirty="0"/>
          </a:p>
        </p:txBody>
      </p:sp>
      <p:sp>
        <p:nvSpPr>
          <p:cNvPr id="29" name="テキスト ボックス 28"/>
          <p:cNvSpPr txBox="1"/>
          <p:nvPr/>
        </p:nvSpPr>
        <p:spPr>
          <a:xfrm>
            <a:off x="5885823" y="4468608"/>
            <a:ext cx="1016681" cy="649188"/>
          </a:xfrm>
          <a:prstGeom prst="ellipse">
            <a:avLst/>
          </a:prstGeom>
          <a:solidFill>
            <a:srgbClr val="00B0F0"/>
          </a:solidFill>
          <a:ln>
            <a:solidFill>
              <a:schemeClr val="tx1"/>
            </a:solidFill>
          </a:ln>
        </p:spPr>
        <p:txBody>
          <a:bodyPr wrap="square" rtlCol="0">
            <a:spAutoFit/>
          </a:bodyPr>
          <a:lstStyle/>
          <a:p>
            <a:pPr algn="ctr"/>
            <a:r>
              <a:rPr kumimoji="1" lang="en-US" altLang="ja-JP" sz="2400" dirty="0"/>
              <a:t>IDS</a:t>
            </a:r>
            <a:endParaRPr kumimoji="1" lang="ja-JP" altLang="en-US" sz="2400" dirty="0"/>
          </a:p>
        </p:txBody>
      </p:sp>
      <p:sp>
        <p:nvSpPr>
          <p:cNvPr id="31" name="Cross 7"/>
          <p:cNvSpPr/>
          <p:nvPr/>
        </p:nvSpPr>
        <p:spPr>
          <a:xfrm rot="18705636">
            <a:off x="6089716" y="4505332"/>
            <a:ext cx="626019" cy="626019"/>
          </a:xfrm>
          <a:prstGeom prst="plus">
            <a:avLst>
              <a:gd name="adj" fmla="val 43447"/>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pic>
        <p:nvPicPr>
          <p:cNvPr id="32" name="図 31"/>
          <p:cNvPicPr>
            <a:picLocks noChangeAspect="1"/>
          </p:cNvPicPr>
          <p:nvPr/>
        </p:nvPicPr>
        <p:blipFill>
          <a:blip r:embed="rId4"/>
          <a:stretch>
            <a:fillRect/>
          </a:stretch>
        </p:blipFill>
        <p:spPr>
          <a:xfrm>
            <a:off x="6746249" y="4647888"/>
            <a:ext cx="827706" cy="827706"/>
          </a:xfrm>
          <a:prstGeom prst="rect">
            <a:avLst/>
          </a:prstGeom>
        </p:spPr>
      </p:pic>
      <p:sp>
        <p:nvSpPr>
          <p:cNvPr id="28" name="テキスト ボックス 27"/>
          <p:cNvSpPr txBox="1"/>
          <p:nvPr/>
        </p:nvSpPr>
        <p:spPr>
          <a:xfrm>
            <a:off x="7026269" y="5399739"/>
            <a:ext cx="646331" cy="369332"/>
          </a:xfrm>
          <a:prstGeom prst="rect">
            <a:avLst/>
          </a:prstGeom>
          <a:noFill/>
        </p:spPr>
        <p:txBody>
          <a:bodyPr wrap="none" rtlCol="0">
            <a:spAutoFit/>
          </a:bodyPr>
          <a:lstStyle/>
          <a:p>
            <a:r>
              <a:rPr kumimoji="1" lang="ja-JP" altLang="en-US" dirty="0">
                <a:latin typeface="MS PGothic" charset="-128"/>
                <a:ea typeface="MS PGothic" charset="-128"/>
                <a:cs typeface="MS PGothic" charset="-128"/>
              </a:rPr>
              <a:t>侵入</a:t>
            </a:r>
          </a:p>
        </p:txBody>
      </p:sp>
    </p:spTree>
    <p:extLst>
      <p:ext uri="{BB962C8B-B14F-4D97-AF65-F5344CB8AC3E}">
        <p14:creationId xmlns:p14="http://schemas.microsoft.com/office/powerpoint/2010/main" val="151062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trips(downRight)">
                                      <p:cBhvr>
                                        <p:cTn id="7" dur="500"/>
                                        <p:tgtEl>
                                          <p:spTgt spid="20"/>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strips(downRight)">
                                      <p:cBhvr>
                                        <p:cTn id="10" dur="500"/>
                                        <p:tgtEl>
                                          <p:spTgt spid="22"/>
                                        </p:tgtEl>
                                      </p:cBhvr>
                                    </p:animEffect>
                                  </p:childTnLst>
                                </p:cTn>
                              </p:par>
                            </p:childTnLst>
                          </p:cTn>
                        </p:par>
                        <p:par>
                          <p:cTn id="11" fill="hold">
                            <p:stCondLst>
                              <p:cond delay="500"/>
                            </p:stCondLst>
                            <p:childTnLst>
                              <p:par>
                                <p:cTn id="12" presetID="18" presetClass="entr" presetSubtype="3"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strips(upRight)">
                                      <p:cBhvr>
                                        <p:cTn id="14" dur="500"/>
                                        <p:tgtEl>
                                          <p:spTgt spid="7"/>
                                        </p:tgtEl>
                                      </p:cBhvr>
                                    </p:animEffect>
                                  </p:childTnLst>
                                </p:cTn>
                              </p:par>
                              <p:par>
                                <p:cTn id="15" presetID="18" presetClass="entr" presetSubtype="3"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strips(upRight)">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strips(downRight)">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500" fill="hold"/>
                                        <p:tgtEl>
                                          <p:spTgt spid="32"/>
                                        </p:tgtEl>
                                        <p:attrNameLst>
                                          <p:attrName>ppt_x</p:attrName>
                                        </p:attrNameLst>
                                      </p:cBhvr>
                                      <p:tavLst>
                                        <p:tav tm="0">
                                          <p:val>
                                            <p:strVal val="1+#ppt_w/2"/>
                                          </p:val>
                                        </p:tav>
                                        <p:tav tm="100000">
                                          <p:val>
                                            <p:strVal val="#ppt_x"/>
                                          </p:val>
                                        </p:tav>
                                      </p:tavLst>
                                    </p:anim>
                                    <p:anim calcmode="lin" valueType="num">
                                      <p:cBhvr additive="base">
                                        <p:cTn id="28" dur="500" fill="hold"/>
                                        <p:tgtEl>
                                          <p:spTgt spid="32"/>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18" presetClass="entr" presetSubtype="12"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strips(downLeft)">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0" grpId="0"/>
      <p:bldP spid="29" grpId="0" animBg="1"/>
      <p:bldP spid="31" grpId="0" animBg="1"/>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IDS</a:t>
            </a:r>
            <a:r>
              <a:rPr lang="ja-JP" altLang="en-US" dirty="0"/>
              <a:t>オフロード</a:t>
            </a:r>
            <a:r>
              <a:rPr lang="en-US" altLang="ja-JP" dirty="0"/>
              <a:t> </a:t>
            </a:r>
            <a:r>
              <a:rPr lang="en-US" altLang="ja-JP" sz="3600" dirty="0"/>
              <a:t>[Garfinkel+, NDSS’03]</a:t>
            </a:r>
            <a:endParaRPr lang="ja-JP" altLang="en-US" dirty="0"/>
          </a:p>
        </p:txBody>
      </p:sp>
      <p:sp>
        <p:nvSpPr>
          <p:cNvPr id="3" name="コンテンツ プレースホルダー 2"/>
          <p:cNvSpPr>
            <a:spLocks noGrp="1"/>
          </p:cNvSpPr>
          <p:nvPr>
            <p:ph idx="1"/>
          </p:nvPr>
        </p:nvSpPr>
        <p:spPr/>
        <p:txBody>
          <a:bodyPr/>
          <a:lstStyle/>
          <a:p>
            <a:r>
              <a:rPr lang="ja-JP" altLang="en-US" dirty="0"/>
              <a:t>監視対象</a:t>
            </a:r>
            <a:r>
              <a:rPr lang="en-US" altLang="ja-JP" dirty="0"/>
              <a:t>VM</a:t>
            </a:r>
            <a:r>
              <a:rPr lang="ja-JP" altLang="en-US" dirty="0"/>
              <a:t>の外で</a:t>
            </a:r>
            <a:r>
              <a:rPr lang="en-US" altLang="ja-JP" dirty="0"/>
              <a:t>IDS</a:t>
            </a:r>
            <a:r>
              <a:rPr lang="ja-JP" altLang="en-US" dirty="0"/>
              <a:t>を実行する手法</a:t>
            </a:r>
            <a:endParaRPr lang="en-US" altLang="ja-JP" dirty="0"/>
          </a:p>
          <a:p>
            <a:pPr lvl="1"/>
            <a:r>
              <a:rPr lang="en-US" altLang="ja-JP" dirty="0"/>
              <a:t>IDS</a:t>
            </a:r>
            <a:r>
              <a:rPr lang="ja-JP" altLang="en-US" dirty="0"/>
              <a:t>は監視対象</a:t>
            </a:r>
            <a:r>
              <a:rPr lang="en-US" altLang="ja-JP" dirty="0"/>
              <a:t>VM</a:t>
            </a:r>
            <a:r>
              <a:rPr lang="ja-JP" altLang="en-US" dirty="0"/>
              <a:t>のメモリを解析し、</a:t>
            </a:r>
            <a:r>
              <a:rPr lang="en-US" altLang="ja-JP" dirty="0"/>
              <a:t>OS</a:t>
            </a:r>
            <a:r>
              <a:rPr lang="ja-JP" altLang="en-US" dirty="0"/>
              <a:t>データを取得して監視</a:t>
            </a:r>
            <a:endParaRPr lang="en-US" altLang="ja-JP" dirty="0"/>
          </a:p>
          <a:p>
            <a:pPr lvl="2"/>
            <a:r>
              <a:rPr lang="ja-JP" altLang="en-US" dirty="0"/>
              <a:t>例：プロセス一覧を取得し、不正なプロセスを検知</a:t>
            </a:r>
            <a:endParaRPr lang="en-US" altLang="ja-JP" dirty="0"/>
          </a:p>
          <a:p>
            <a:pPr lvl="1"/>
            <a:r>
              <a:rPr lang="en-US" altLang="ja-JP" dirty="0"/>
              <a:t>VM</a:t>
            </a:r>
            <a:r>
              <a:rPr lang="ja-JP" altLang="en-US" dirty="0"/>
              <a:t>の仮想ディスク上のファイルシステムを解析し、ファイルを読み込んで監視</a:t>
            </a:r>
          </a:p>
          <a:p>
            <a:r>
              <a:rPr lang="ja-JP" altLang="en-US" dirty="0"/>
              <a:t>監視対象</a:t>
            </a:r>
            <a:r>
              <a:rPr lang="en-US" altLang="ja-JP" dirty="0"/>
              <a:t>VM</a:t>
            </a:r>
            <a:r>
              <a:rPr lang="ja-JP" altLang="en-US" dirty="0"/>
              <a:t>に侵入されても</a:t>
            </a:r>
            <a:r>
              <a:rPr lang="en-US" altLang="ja-JP" dirty="0"/>
              <a:t>IDS</a:t>
            </a:r>
            <a:r>
              <a:rPr lang="ja-JP" altLang="en-US" dirty="0"/>
              <a:t>は無効化されない</a:t>
            </a:r>
            <a:endParaRPr lang="en-US" altLang="ja-JP" dirty="0"/>
          </a:p>
        </p:txBody>
      </p:sp>
      <p:sp>
        <p:nvSpPr>
          <p:cNvPr id="4" name="スライド番号プレースホルダー 3"/>
          <p:cNvSpPr>
            <a:spLocks noGrp="1"/>
          </p:cNvSpPr>
          <p:nvPr>
            <p:ph type="sldNum" sz="quarter" idx="12"/>
          </p:nvPr>
        </p:nvSpPr>
        <p:spPr/>
        <p:txBody>
          <a:bodyPr/>
          <a:lstStyle/>
          <a:p>
            <a:fld id="{FCD2FE1D-9440-6140-8BA6-FD5A9B810D7F}" type="slidenum">
              <a:rPr lang="ja-JP" altLang="en-US" smtClean="0"/>
              <a:pPr/>
              <a:t>3</a:t>
            </a:fld>
            <a:endParaRPr lang="ja-JP" altLang="en-US" dirty="0"/>
          </a:p>
        </p:txBody>
      </p:sp>
      <p:pic>
        <p:nvPicPr>
          <p:cNvPr id="5" name="Picture 2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369" y="4365657"/>
            <a:ext cx="6267609" cy="2115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正方形/長方形 7"/>
          <p:cNvSpPr/>
          <p:nvPr/>
        </p:nvSpPr>
        <p:spPr>
          <a:xfrm>
            <a:off x="4653111" y="5036778"/>
            <a:ext cx="1327067" cy="100643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cxnSp>
        <p:nvCxnSpPr>
          <p:cNvPr id="10" name="直線矢印コネクタ 9"/>
          <p:cNvCxnSpPr>
            <a:stCxn id="18" idx="6"/>
            <a:endCxn id="8" idx="1"/>
          </p:cNvCxnSpPr>
          <p:nvPr/>
        </p:nvCxnSpPr>
        <p:spPr>
          <a:xfrm>
            <a:off x="2359695" y="5519535"/>
            <a:ext cx="2293416"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4620801" y="4722042"/>
            <a:ext cx="143661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監視対象</a:t>
            </a:r>
            <a:r>
              <a:rPr lang="en-US" altLang="ja-JP" dirty="0"/>
              <a:t>VM</a:t>
            </a:r>
            <a:endParaRPr lang="ja-JP" altLang="en-US" dirty="0"/>
          </a:p>
        </p:txBody>
      </p:sp>
      <p:sp>
        <p:nvSpPr>
          <p:cNvPr id="13" name="テキスト ボックス 12"/>
          <p:cNvSpPr txBox="1"/>
          <p:nvPr/>
        </p:nvSpPr>
        <p:spPr>
          <a:xfrm>
            <a:off x="3007099" y="5023352"/>
            <a:ext cx="69762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監視</a:t>
            </a:r>
          </a:p>
        </p:txBody>
      </p:sp>
      <p:sp>
        <p:nvSpPr>
          <p:cNvPr id="18" name="テキスト ボックス 17"/>
          <p:cNvSpPr txBox="1"/>
          <p:nvPr/>
        </p:nvSpPr>
        <p:spPr>
          <a:xfrm>
            <a:off x="1343014" y="5194941"/>
            <a:ext cx="1016681" cy="649188"/>
          </a:xfrm>
          <a:prstGeom prst="ellipse">
            <a:avLst/>
          </a:prstGeom>
          <a:solidFill>
            <a:srgbClr val="00B0F0"/>
          </a:solidFill>
          <a:ln>
            <a:solidFill>
              <a:schemeClr val="tx1"/>
            </a:solidFill>
          </a:ln>
        </p:spPr>
        <p:txBody>
          <a:bodyPr wrap="square" rtlCol="0">
            <a:spAutoFit/>
          </a:bodyPr>
          <a:lstStyle/>
          <a:p>
            <a:pPr algn="ctr"/>
            <a:r>
              <a:rPr kumimoji="1" lang="en-US" altLang="ja-JP" sz="2400" dirty="0"/>
              <a:t>IDS</a:t>
            </a:r>
            <a:endParaRPr kumimoji="1" lang="ja-JP" altLang="en-US" sz="2400" dirty="0"/>
          </a:p>
        </p:txBody>
      </p:sp>
      <p:pic>
        <p:nvPicPr>
          <p:cNvPr id="14" name="図 13"/>
          <p:cNvPicPr>
            <a:picLocks noChangeAspect="1"/>
          </p:cNvPicPr>
          <p:nvPr/>
        </p:nvPicPr>
        <p:blipFill>
          <a:blip r:embed="rId4"/>
          <a:stretch>
            <a:fillRect/>
          </a:stretch>
        </p:blipFill>
        <p:spPr>
          <a:xfrm>
            <a:off x="7642250" y="5081493"/>
            <a:ext cx="909980" cy="909980"/>
          </a:xfrm>
          <a:prstGeom prst="rect">
            <a:avLst/>
          </a:prstGeom>
        </p:spPr>
      </p:pic>
      <p:sp>
        <p:nvSpPr>
          <p:cNvPr id="16" name="テキスト ボックス 15"/>
          <p:cNvSpPr txBox="1"/>
          <p:nvPr/>
        </p:nvSpPr>
        <p:spPr>
          <a:xfrm>
            <a:off x="7636804" y="5946253"/>
            <a:ext cx="873368"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攻撃者</a:t>
            </a:r>
            <a:endParaRPr kumimoji="1" lang="ja-JP" altLang="en-US" dirty="0">
              <a:latin typeface="MS PGothic" charset="-128"/>
              <a:ea typeface="MS PGothic" charset="-128"/>
              <a:cs typeface="MS PGothic" charset="-128"/>
            </a:endParaRPr>
          </a:p>
        </p:txBody>
      </p:sp>
      <p:cxnSp>
        <p:nvCxnSpPr>
          <p:cNvPr id="17" name="直線矢印コネクタ 16"/>
          <p:cNvCxnSpPr/>
          <p:nvPr/>
        </p:nvCxnSpPr>
        <p:spPr>
          <a:xfrm flipV="1">
            <a:off x="5980178" y="5551478"/>
            <a:ext cx="1780480" cy="0"/>
          </a:xfrm>
          <a:prstGeom prst="straightConnector1">
            <a:avLst/>
          </a:prstGeom>
          <a:ln w="190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805762" y="5220939"/>
            <a:ext cx="873368" cy="369332"/>
          </a:xfrm>
          <a:prstGeom prst="rect">
            <a:avLst/>
          </a:prstGeom>
          <a:noFill/>
        </p:spPr>
        <p:txBody>
          <a:bodyPr wrap="square" rtlCol="0">
            <a:spAutoFit/>
          </a:bodyPr>
          <a:lstStyle/>
          <a:p>
            <a:r>
              <a:rPr lang="ja-JP" altLang="en-US" dirty="0">
                <a:solidFill>
                  <a:srgbClr val="FF0000"/>
                </a:solidFill>
                <a:latin typeface="MS PGothic" charset="-128"/>
                <a:ea typeface="MS PGothic" charset="-128"/>
                <a:cs typeface="MS PGothic" charset="-128"/>
              </a:rPr>
              <a:t>侵入</a:t>
            </a:r>
            <a:endParaRPr kumimoji="1" lang="ja-JP" altLang="en-US" dirty="0">
              <a:solidFill>
                <a:srgbClr val="FF0000"/>
              </a:solidFill>
              <a:latin typeface="MS PGothic" charset="-128"/>
              <a:ea typeface="MS PGothic" charset="-128"/>
              <a:cs typeface="MS PGothic" charset="-128"/>
            </a:endParaRPr>
          </a:p>
        </p:txBody>
      </p:sp>
      <p:pic>
        <p:nvPicPr>
          <p:cNvPr id="25" name="図 24"/>
          <p:cNvPicPr>
            <a:picLocks noChangeAspect="1"/>
          </p:cNvPicPr>
          <p:nvPr/>
        </p:nvPicPr>
        <p:blipFill>
          <a:blip r:embed="rId4"/>
          <a:stretch>
            <a:fillRect/>
          </a:stretch>
        </p:blipFill>
        <p:spPr>
          <a:xfrm>
            <a:off x="5149505" y="5076750"/>
            <a:ext cx="919467" cy="919467"/>
          </a:xfrm>
          <a:prstGeom prst="rect">
            <a:avLst/>
          </a:prstGeom>
        </p:spPr>
      </p:pic>
      <p:pic>
        <p:nvPicPr>
          <p:cNvPr id="26" name="図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17410" y="5113823"/>
            <a:ext cx="550543" cy="550543"/>
          </a:xfrm>
          <a:prstGeom prst="rect">
            <a:avLst/>
          </a:prstGeom>
        </p:spPr>
      </p:pic>
    </p:spTree>
    <p:extLst>
      <p:ext uri="{BB962C8B-B14F-4D97-AF65-F5344CB8AC3E}">
        <p14:creationId xmlns:p14="http://schemas.microsoft.com/office/powerpoint/2010/main" val="576045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strips(downLeft)">
                                      <p:cBhvr>
                                        <p:cTn id="7" dur="250"/>
                                        <p:tgtEl>
                                          <p:spTgt spid="1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strips(downLeft)">
                                      <p:cBhvr>
                                        <p:cTn id="10" dur="25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strips(downLeft)">
                                      <p:cBhvr>
                                        <p:cTn id="15" dur="250"/>
                                        <p:tgtEl>
                                          <p:spTgt spid="17"/>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strips(downLeft)">
                                      <p:cBhvr>
                                        <p:cTn id="18" dur="250"/>
                                        <p:tgtEl>
                                          <p:spTgt spid="24"/>
                                        </p:tgtEl>
                                      </p:cBhvr>
                                    </p:animEffect>
                                  </p:childTnLst>
                                </p:cTn>
                              </p:par>
                            </p:childTnLst>
                          </p:cTn>
                        </p:par>
                        <p:par>
                          <p:cTn id="19" fill="hold">
                            <p:stCondLst>
                              <p:cond delay="250"/>
                            </p:stCondLst>
                            <p:childTnLst>
                              <p:par>
                                <p:cTn id="20" presetID="18" presetClass="entr" presetSubtype="12" fill="hold"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strips(downLeft)">
                                      <p:cBhvr>
                                        <p:cTn id="22" dur="250"/>
                                        <p:tgtEl>
                                          <p:spTgt spid="25"/>
                                        </p:tgtEl>
                                      </p:cBhvr>
                                    </p:animEffect>
                                  </p:childTnLst>
                                </p:cTn>
                              </p:par>
                            </p:childTnLst>
                          </p:cTn>
                        </p:par>
                        <p:par>
                          <p:cTn id="23" fill="hold">
                            <p:stCondLst>
                              <p:cond delay="500"/>
                            </p:stCondLst>
                            <p:childTnLst>
                              <p:par>
                                <p:cTn id="24" presetID="18" presetClass="entr" presetSubtype="9" fill="hold"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strips(upLeft)">
                                      <p:cBhvr>
                                        <p:cTn id="26" dur="25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図 37"/>
          <p:cNvPicPr>
            <a:picLocks noChangeAspect="1"/>
          </p:cNvPicPr>
          <p:nvPr/>
        </p:nvPicPr>
        <p:blipFill>
          <a:blip r:embed="rId3"/>
          <a:stretch>
            <a:fillRect/>
          </a:stretch>
        </p:blipFill>
        <p:spPr>
          <a:xfrm>
            <a:off x="1548480" y="5251474"/>
            <a:ext cx="734704" cy="734704"/>
          </a:xfrm>
          <a:prstGeom prst="rect">
            <a:avLst/>
          </a:prstGeom>
        </p:spPr>
      </p:pic>
      <p:sp>
        <p:nvSpPr>
          <p:cNvPr id="2" name="タイトル 1"/>
          <p:cNvSpPr>
            <a:spLocks noGrp="1"/>
          </p:cNvSpPr>
          <p:nvPr>
            <p:ph type="title"/>
          </p:nvPr>
        </p:nvSpPr>
        <p:spPr/>
        <p:txBody>
          <a:bodyPr/>
          <a:lstStyle/>
          <a:p>
            <a:r>
              <a:rPr lang="ja-JP" altLang="en-US" dirty="0"/>
              <a:t>オフロードした</a:t>
            </a:r>
            <a:r>
              <a:rPr lang="en-US" altLang="ja-JP" dirty="0"/>
              <a:t>IDS</a:t>
            </a:r>
            <a:r>
              <a:rPr lang="ja-JP" altLang="en-US" dirty="0"/>
              <a:t>への攻撃</a:t>
            </a:r>
          </a:p>
        </p:txBody>
      </p:sp>
      <p:sp>
        <p:nvSpPr>
          <p:cNvPr id="3" name="コンテンツ プレースホルダー 2"/>
          <p:cNvSpPr>
            <a:spLocks noGrp="1"/>
          </p:cNvSpPr>
          <p:nvPr>
            <p:ph idx="1"/>
          </p:nvPr>
        </p:nvSpPr>
        <p:spPr/>
        <p:txBody>
          <a:bodyPr/>
          <a:lstStyle/>
          <a:p>
            <a:r>
              <a:rPr lang="ja-JP" altLang="en-US" dirty="0"/>
              <a:t>まだ</a:t>
            </a:r>
            <a:r>
              <a:rPr lang="en-US" altLang="ja-JP" dirty="0"/>
              <a:t>IDS</a:t>
            </a:r>
            <a:r>
              <a:rPr lang="ja-JP" altLang="en-US" dirty="0"/>
              <a:t>が攻撃を受ける可能性がある</a:t>
            </a:r>
            <a:endParaRPr lang="en-US" altLang="ja-JP" dirty="0"/>
          </a:p>
          <a:p>
            <a:pPr lvl="1"/>
            <a:r>
              <a:rPr lang="ja-JP" altLang="en-US" dirty="0"/>
              <a:t>クラウド内の内部犯に攻撃される可能性</a:t>
            </a:r>
            <a:endParaRPr lang="en-US" altLang="ja-JP" dirty="0"/>
          </a:p>
          <a:p>
            <a:pPr lvl="2"/>
            <a:r>
              <a:rPr lang="ja-JP" altLang="en-US" dirty="0"/>
              <a:t>サイバー犯罪の</a:t>
            </a:r>
            <a:r>
              <a:rPr lang="en-US" altLang="ja-JP" dirty="0"/>
              <a:t>28%</a:t>
            </a:r>
            <a:r>
              <a:rPr lang="ja-JP" altLang="en-US" dirty="0"/>
              <a:t>は内部犯行</a:t>
            </a:r>
            <a:r>
              <a:rPr lang="en-US" altLang="ja-JP" dirty="0"/>
              <a:t>[PwC ‘14]</a:t>
            </a:r>
          </a:p>
          <a:p>
            <a:pPr lvl="1"/>
            <a:r>
              <a:rPr lang="ja-JP" altLang="en-US" dirty="0"/>
              <a:t>外部の攻撃者が侵入して攻撃する可能性</a:t>
            </a:r>
            <a:endParaRPr lang="en-US" altLang="ja-JP" dirty="0"/>
          </a:p>
          <a:p>
            <a:r>
              <a:rPr lang="en-US" altLang="ja-JP" dirty="0"/>
              <a:t>IDS</a:t>
            </a:r>
            <a:r>
              <a:rPr lang="ja-JP" altLang="en-US" dirty="0"/>
              <a:t>を無効化されたり、取得した</a:t>
            </a:r>
            <a:r>
              <a:rPr lang="en-US" altLang="ja-JP" dirty="0"/>
              <a:t>VM</a:t>
            </a:r>
            <a:r>
              <a:rPr lang="ja-JP" altLang="en-US" dirty="0"/>
              <a:t>内の機密情報を盗まれる恐れ</a:t>
            </a:r>
            <a:endParaRPr lang="en-US" altLang="ja-JP" strike="sngStrike" dirty="0">
              <a:solidFill>
                <a:srgbClr val="FF0000"/>
              </a:solidFill>
            </a:endParaRPr>
          </a:p>
          <a:p>
            <a:endParaRPr lang="en-US" altLang="ja-JP" dirty="0"/>
          </a:p>
          <a:p>
            <a:endParaRPr lang="en-US" altLang="ja-JP" dirty="0"/>
          </a:p>
          <a:p>
            <a:endParaRPr lang="ja-JP" altLang="en-US" dirty="0"/>
          </a:p>
        </p:txBody>
      </p:sp>
      <p:sp>
        <p:nvSpPr>
          <p:cNvPr id="4" name="スライド番号プレースホルダー 3"/>
          <p:cNvSpPr>
            <a:spLocks noGrp="1"/>
          </p:cNvSpPr>
          <p:nvPr>
            <p:ph type="sldNum" sz="quarter" idx="12"/>
          </p:nvPr>
        </p:nvSpPr>
        <p:spPr/>
        <p:txBody>
          <a:bodyPr/>
          <a:lstStyle/>
          <a:p>
            <a:fld id="{FCD2FE1D-9440-6140-8BA6-FD5A9B810D7F}" type="slidenum">
              <a:rPr lang="ja-JP" altLang="en-US" smtClean="0"/>
              <a:pPr/>
              <a:t>4</a:t>
            </a:fld>
            <a:endParaRPr lang="ja-JP" altLang="en-US"/>
          </a:p>
        </p:txBody>
      </p:sp>
      <p:pic>
        <p:nvPicPr>
          <p:cNvPr id="5" name="Picture 2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7772" y="4033459"/>
            <a:ext cx="5543746" cy="2156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正方形/長方形 7"/>
          <p:cNvSpPr/>
          <p:nvPr/>
        </p:nvSpPr>
        <p:spPr>
          <a:xfrm>
            <a:off x="6769875" y="4695434"/>
            <a:ext cx="1327067" cy="100643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cxnSp>
        <p:nvCxnSpPr>
          <p:cNvPr id="9" name="直線矢印コネクタ 8"/>
          <p:cNvCxnSpPr/>
          <p:nvPr/>
        </p:nvCxnSpPr>
        <p:spPr>
          <a:xfrm flipV="1">
            <a:off x="4928543" y="5107196"/>
            <a:ext cx="1847826"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6704995" y="4350326"/>
            <a:ext cx="143661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監視対象</a:t>
            </a:r>
            <a:r>
              <a:rPr lang="en-US" altLang="ja-JP" dirty="0"/>
              <a:t>VM</a:t>
            </a:r>
            <a:endParaRPr lang="ja-JP" altLang="en-US" dirty="0"/>
          </a:p>
        </p:txBody>
      </p:sp>
      <p:sp>
        <p:nvSpPr>
          <p:cNvPr id="12" name="テキスト ボックス 11"/>
          <p:cNvSpPr txBox="1"/>
          <p:nvPr/>
        </p:nvSpPr>
        <p:spPr>
          <a:xfrm>
            <a:off x="5418793" y="4477184"/>
            <a:ext cx="876424"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監視</a:t>
            </a:r>
          </a:p>
        </p:txBody>
      </p:sp>
      <p:pic>
        <p:nvPicPr>
          <p:cNvPr id="13" name="図 12"/>
          <p:cNvPicPr>
            <a:picLocks noChangeAspect="1"/>
          </p:cNvPicPr>
          <p:nvPr/>
        </p:nvPicPr>
        <p:blipFill>
          <a:blip r:embed="rId5"/>
          <a:stretch>
            <a:fillRect/>
          </a:stretch>
        </p:blipFill>
        <p:spPr>
          <a:xfrm>
            <a:off x="505601" y="3936536"/>
            <a:ext cx="909980" cy="909980"/>
          </a:xfrm>
          <a:prstGeom prst="rect">
            <a:avLst/>
          </a:prstGeom>
        </p:spPr>
      </p:pic>
      <p:sp>
        <p:nvSpPr>
          <p:cNvPr id="15" name="テキスト ボックス 14"/>
          <p:cNvSpPr txBox="1"/>
          <p:nvPr/>
        </p:nvSpPr>
        <p:spPr>
          <a:xfrm>
            <a:off x="2418722" y="4008308"/>
            <a:ext cx="646331" cy="369332"/>
          </a:xfrm>
          <a:prstGeom prst="rect">
            <a:avLst/>
          </a:prstGeom>
          <a:noFill/>
        </p:spPr>
        <p:txBody>
          <a:bodyPr wrap="none" rtlCol="0">
            <a:spAutoFit/>
          </a:bodyPr>
          <a:lstStyle/>
          <a:p>
            <a:r>
              <a:rPr kumimoji="1" lang="ja-JP" altLang="en-US" dirty="0">
                <a:solidFill>
                  <a:srgbClr val="FF0000"/>
                </a:solidFill>
                <a:latin typeface="MS PGothic" charset="-128"/>
                <a:ea typeface="MS PGothic" charset="-128"/>
                <a:cs typeface="MS PGothic" charset="-128"/>
              </a:rPr>
              <a:t>攻撃</a:t>
            </a:r>
          </a:p>
        </p:txBody>
      </p:sp>
      <p:sp>
        <p:nvSpPr>
          <p:cNvPr id="16" name="テキスト ボックス 15"/>
          <p:cNvSpPr txBox="1"/>
          <p:nvPr/>
        </p:nvSpPr>
        <p:spPr>
          <a:xfrm>
            <a:off x="523907" y="4772020"/>
            <a:ext cx="873368"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攻撃者</a:t>
            </a:r>
            <a:endParaRPr kumimoji="1" lang="ja-JP" altLang="en-US" dirty="0">
              <a:latin typeface="MS PGothic" charset="-128"/>
              <a:ea typeface="MS PGothic" charset="-128"/>
              <a:cs typeface="MS PGothic" charset="-128"/>
            </a:endParaRPr>
          </a:p>
        </p:txBody>
      </p:sp>
      <p:pic>
        <p:nvPicPr>
          <p:cNvPr id="17" name="Picture 45" descr="F:\EndUserCiscoWks.pc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4692" y="5066056"/>
            <a:ext cx="978680" cy="12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テキスト ボックス 19"/>
          <p:cNvSpPr txBox="1"/>
          <p:nvPr/>
        </p:nvSpPr>
        <p:spPr>
          <a:xfrm>
            <a:off x="3813834" y="5710021"/>
            <a:ext cx="646331" cy="369332"/>
          </a:xfrm>
          <a:prstGeom prst="rect">
            <a:avLst/>
          </a:prstGeom>
          <a:noFill/>
        </p:spPr>
        <p:txBody>
          <a:bodyPr wrap="none" rtlCol="0">
            <a:spAutoFit/>
          </a:bodyPr>
          <a:lstStyle/>
          <a:p>
            <a:r>
              <a:rPr kumimoji="1" lang="ja-JP" altLang="en-US" dirty="0">
                <a:solidFill>
                  <a:srgbClr val="FF0000"/>
                </a:solidFill>
                <a:latin typeface="MS PGothic" charset="-128"/>
                <a:ea typeface="MS PGothic" charset="-128"/>
                <a:cs typeface="MS PGothic" charset="-128"/>
              </a:rPr>
              <a:t>攻撃</a:t>
            </a:r>
          </a:p>
        </p:txBody>
      </p:sp>
      <p:sp>
        <p:nvSpPr>
          <p:cNvPr id="21" name="テキスト ボックス 20"/>
          <p:cNvSpPr txBox="1"/>
          <p:nvPr/>
        </p:nvSpPr>
        <p:spPr>
          <a:xfrm>
            <a:off x="2816556" y="6279867"/>
            <a:ext cx="870152"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管理者</a:t>
            </a:r>
            <a:endParaRPr kumimoji="1" lang="ja-JP" altLang="en-US" dirty="0">
              <a:latin typeface="MS PGothic" charset="-128"/>
              <a:ea typeface="MS PGothic" charset="-128"/>
              <a:cs typeface="MS PGothic" charset="-128"/>
            </a:endParaRPr>
          </a:p>
        </p:txBody>
      </p:sp>
      <p:sp>
        <p:nvSpPr>
          <p:cNvPr id="27" name="テキスト ボックス 26"/>
          <p:cNvSpPr txBox="1"/>
          <p:nvPr/>
        </p:nvSpPr>
        <p:spPr>
          <a:xfrm>
            <a:off x="3911862" y="4743737"/>
            <a:ext cx="1016681" cy="649188"/>
          </a:xfrm>
          <a:prstGeom prst="ellipse">
            <a:avLst/>
          </a:prstGeom>
          <a:solidFill>
            <a:srgbClr val="00B0F0"/>
          </a:solidFill>
          <a:ln>
            <a:solidFill>
              <a:schemeClr val="tx1"/>
            </a:solidFill>
          </a:ln>
        </p:spPr>
        <p:txBody>
          <a:bodyPr wrap="square" rtlCol="0">
            <a:spAutoFit/>
          </a:bodyPr>
          <a:lstStyle/>
          <a:p>
            <a:pPr algn="ctr"/>
            <a:r>
              <a:rPr kumimoji="1" lang="en-US" altLang="ja-JP" sz="2400" dirty="0"/>
              <a:t>IDS</a:t>
            </a:r>
            <a:endParaRPr kumimoji="1" lang="ja-JP" altLang="en-US" sz="2400" dirty="0"/>
          </a:p>
        </p:txBody>
      </p:sp>
      <p:cxnSp>
        <p:nvCxnSpPr>
          <p:cNvPr id="31" name="カギ線コネクタ 30"/>
          <p:cNvCxnSpPr>
            <a:stCxn id="13" idx="3"/>
            <a:endCxn id="27" idx="0"/>
          </p:cNvCxnSpPr>
          <p:nvPr/>
        </p:nvCxnSpPr>
        <p:spPr>
          <a:xfrm>
            <a:off x="1415581" y="4391526"/>
            <a:ext cx="3004622" cy="352211"/>
          </a:xfrm>
          <a:prstGeom prst="bentConnector2">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カギ線コネクタ 35"/>
          <p:cNvCxnSpPr>
            <a:endCxn id="27" idx="4"/>
          </p:cNvCxnSpPr>
          <p:nvPr/>
        </p:nvCxnSpPr>
        <p:spPr>
          <a:xfrm flipV="1">
            <a:off x="3741064" y="5392925"/>
            <a:ext cx="679139" cy="333402"/>
          </a:xfrm>
          <a:prstGeom prst="bentConnector2">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7" name="円形吹き出し 36"/>
          <p:cNvSpPr/>
          <p:nvPr/>
        </p:nvSpPr>
        <p:spPr>
          <a:xfrm>
            <a:off x="1391392" y="5141352"/>
            <a:ext cx="1040950" cy="985418"/>
          </a:xfrm>
          <a:prstGeom prst="wedgeEllipseCallout">
            <a:avLst>
              <a:gd name="adj1" fmla="val 97378"/>
              <a:gd name="adj2" fmla="val -43463"/>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5F5F5F"/>
              </a:solidFill>
              <a:latin typeface="メイリオ"/>
              <a:ea typeface="メイリオ"/>
              <a:cs typeface="メイリオ"/>
            </a:endParaRPr>
          </a:p>
        </p:txBody>
      </p:sp>
      <p:sp>
        <p:nvSpPr>
          <p:cNvPr id="6" name="テキスト ボックス 5"/>
          <p:cNvSpPr txBox="1"/>
          <p:nvPr/>
        </p:nvSpPr>
        <p:spPr>
          <a:xfrm>
            <a:off x="1500408" y="6126770"/>
            <a:ext cx="1334284"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内部犯</a:t>
            </a:r>
            <a:endParaRPr kumimoji="1" lang="ja-JP" altLang="en-US" dirty="0">
              <a:latin typeface="MS PGothic" charset="-128"/>
              <a:ea typeface="MS PGothic" charset="-128"/>
              <a:cs typeface="MS PGothic" charset="-128"/>
            </a:endParaRPr>
          </a:p>
        </p:txBody>
      </p:sp>
    </p:spTree>
    <p:extLst>
      <p:ext uri="{BB962C8B-B14F-4D97-AF65-F5344CB8AC3E}">
        <p14:creationId xmlns:p14="http://schemas.microsoft.com/office/powerpoint/2010/main" val="126283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strips(downLeft)">
                                      <p:cBhvr>
                                        <p:cTn id="7" dur="500"/>
                                        <p:tgtEl>
                                          <p:spTgt spid="37"/>
                                        </p:tgtEl>
                                      </p:cBhvr>
                                    </p:animEffect>
                                  </p:childTnLst>
                                </p:cTn>
                              </p:par>
                              <p:par>
                                <p:cTn id="8" presetID="18" presetClass="entr" presetSubtype="12" fill="hold"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strips(downLeft)">
                                      <p:cBhvr>
                                        <p:cTn id="10" dur="500"/>
                                        <p:tgtEl>
                                          <p:spTgt spid="38"/>
                                        </p:tgtEl>
                                      </p:cBhvr>
                                    </p:animEffect>
                                  </p:childTnLst>
                                </p:cTn>
                              </p:par>
                            </p:childTnLst>
                          </p:cTn>
                        </p:par>
                        <p:par>
                          <p:cTn id="11" fill="hold">
                            <p:stCondLst>
                              <p:cond delay="500"/>
                            </p:stCondLst>
                            <p:childTnLst>
                              <p:par>
                                <p:cTn id="12" presetID="18" presetClass="entr" presetSubtype="6"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Righ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3"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strips(upRight)">
                                      <p:cBhvr>
                                        <p:cTn id="19" dur="500"/>
                                        <p:tgtEl>
                                          <p:spTgt spid="36"/>
                                        </p:tgtEl>
                                      </p:cBhvr>
                                    </p:animEffect>
                                  </p:childTnLst>
                                </p:cTn>
                              </p:par>
                              <p:par>
                                <p:cTn id="20" presetID="18" presetClass="entr" presetSubtype="3"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strips(upRight)">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strips(downRight)">
                                      <p:cBhvr>
                                        <p:cTn id="27" dur="500"/>
                                        <p:tgtEl>
                                          <p:spTgt spid="13"/>
                                        </p:tgtEl>
                                      </p:cBhvr>
                                    </p:animEffect>
                                  </p:childTnLst>
                                </p:cTn>
                              </p:par>
                              <p:par>
                                <p:cTn id="28" presetID="18" presetClass="entr" presetSubtype="6"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6"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strips(downRight)">
                                      <p:cBhvr>
                                        <p:cTn id="35" dur="500"/>
                                        <p:tgtEl>
                                          <p:spTgt spid="31"/>
                                        </p:tgtEl>
                                      </p:cBhvr>
                                    </p:animEffect>
                                  </p:childTnLst>
                                </p:cTn>
                              </p:par>
                              <p:par>
                                <p:cTn id="36" presetID="18" presetClass="entr" presetSubtype="6"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strips(downRight)">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20" grpId="0"/>
      <p:bldP spid="37"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従来の対策</a:t>
            </a:r>
          </a:p>
        </p:txBody>
      </p:sp>
      <p:sp>
        <p:nvSpPr>
          <p:cNvPr id="3" name="コンテンツ プレースホルダー 2"/>
          <p:cNvSpPr>
            <a:spLocks noGrp="1"/>
          </p:cNvSpPr>
          <p:nvPr>
            <p:ph idx="1"/>
          </p:nvPr>
        </p:nvSpPr>
        <p:spPr/>
        <p:txBody>
          <a:bodyPr/>
          <a:lstStyle/>
          <a:p>
            <a:r>
              <a:rPr lang="ja-JP" altLang="en-US" dirty="0"/>
              <a:t>オフロードした</a:t>
            </a:r>
            <a:r>
              <a:rPr lang="en-US" altLang="ja-JP" dirty="0"/>
              <a:t>IDS</a:t>
            </a:r>
            <a:r>
              <a:rPr lang="ja-JP" altLang="en-US" dirty="0"/>
              <a:t>を保護する従来手法</a:t>
            </a:r>
            <a:endParaRPr lang="en-US" altLang="ja-JP" dirty="0"/>
          </a:p>
          <a:p>
            <a:pPr lvl="1"/>
            <a:r>
              <a:rPr lang="ja-JP" altLang="en-US" dirty="0"/>
              <a:t>ハイパーバイザ内で実行</a:t>
            </a:r>
            <a:r>
              <a:rPr lang="en-US" altLang="ja-JP" dirty="0"/>
              <a:t> [</a:t>
            </a:r>
            <a:r>
              <a:rPr lang="en-US" altLang="ja-JP" dirty="0" err="1"/>
              <a:t>Oyama</a:t>
            </a:r>
            <a:r>
              <a:rPr lang="en-US" altLang="ja-JP" dirty="0"/>
              <a:t>+, SAC’12]</a:t>
            </a:r>
          </a:p>
          <a:p>
            <a:pPr lvl="2"/>
            <a:r>
              <a:rPr lang="ja-JP" altLang="en-US" dirty="0"/>
              <a:t>高機能な</a:t>
            </a:r>
            <a:r>
              <a:rPr lang="en-US" altLang="ja-JP" dirty="0"/>
              <a:t>IDS</a:t>
            </a:r>
            <a:r>
              <a:rPr lang="ja-JP" altLang="en-US" dirty="0"/>
              <a:t>を開発するのが難しい</a:t>
            </a:r>
            <a:endParaRPr lang="en-US" altLang="ja-JP" dirty="0"/>
          </a:p>
          <a:p>
            <a:pPr lvl="1"/>
            <a:r>
              <a:rPr lang="ja-JP" altLang="en-US" dirty="0"/>
              <a:t>リモートホストで実行</a:t>
            </a:r>
            <a:r>
              <a:rPr lang="en-US" altLang="ja-JP" dirty="0"/>
              <a:t> [</a:t>
            </a:r>
            <a:r>
              <a:rPr lang="en-US" altLang="ja-JP" dirty="0" err="1"/>
              <a:t>Kourai</a:t>
            </a:r>
            <a:r>
              <a:rPr lang="en-US" altLang="ja-JP" dirty="0"/>
              <a:t>+, CLOUD’16]</a:t>
            </a:r>
          </a:p>
          <a:p>
            <a:pPr lvl="2"/>
            <a:r>
              <a:rPr lang="ja-JP" altLang="en-US" dirty="0"/>
              <a:t>クラウド外にホストを用意するコストがかかる</a:t>
            </a:r>
            <a:endParaRPr lang="en-US" altLang="ja-JP" dirty="0"/>
          </a:p>
          <a:p>
            <a:pPr lvl="1"/>
            <a:r>
              <a:rPr lang="en-US" altLang="ja-JP" dirty="0"/>
              <a:t>CPU</a:t>
            </a:r>
            <a:r>
              <a:rPr lang="ja-JP" altLang="en-US" dirty="0"/>
              <a:t>のシステム管理モードを使用</a:t>
            </a:r>
            <a:r>
              <a:rPr lang="en-US" altLang="ja-JP" dirty="0"/>
              <a:t> [Wang+, RAID’10]</a:t>
            </a:r>
          </a:p>
          <a:p>
            <a:pPr lvl="2"/>
            <a:r>
              <a:rPr lang="ja-JP" altLang="en-US" dirty="0"/>
              <a:t>監視対象システムの性能への影響が大きい</a:t>
            </a:r>
            <a:endParaRPr lang="en-US" altLang="ja-JP" dirty="0"/>
          </a:p>
        </p:txBody>
      </p:sp>
      <p:sp>
        <p:nvSpPr>
          <p:cNvPr id="4" name="スライド番号プレースホルダー 3"/>
          <p:cNvSpPr>
            <a:spLocks noGrp="1"/>
          </p:cNvSpPr>
          <p:nvPr>
            <p:ph type="sldNum" sz="quarter" idx="12"/>
          </p:nvPr>
        </p:nvSpPr>
        <p:spPr/>
        <p:txBody>
          <a:bodyPr/>
          <a:lstStyle/>
          <a:p>
            <a:fld id="{FCD2FE1D-9440-6140-8BA6-FD5A9B810D7F}" type="slidenum">
              <a:rPr lang="ja-JP" altLang="en-US" smtClean="0"/>
              <a:pPr/>
              <a:t>5</a:t>
            </a:fld>
            <a:endParaRPr lang="ja-JP" altLang="en-US" dirty="0"/>
          </a:p>
        </p:txBody>
      </p:sp>
      <p:sp>
        <p:nvSpPr>
          <p:cNvPr id="9" name="正方形/長方形 5"/>
          <p:cNvSpPr/>
          <p:nvPr/>
        </p:nvSpPr>
        <p:spPr>
          <a:xfrm>
            <a:off x="1818759" y="5745882"/>
            <a:ext cx="4891645" cy="782053"/>
          </a:xfrm>
          <a:prstGeom prst="rect">
            <a:avLst/>
          </a:prstGeom>
          <a:solidFill>
            <a:srgbClr val="FFE2F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4" name="テキスト ボックス 5"/>
          <p:cNvSpPr txBox="1"/>
          <p:nvPr/>
        </p:nvSpPr>
        <p:spPr>
          <a:xfrm>
            <a:off x="1848607" y="6117253"/>
            <a:ext cx="2195097" cy="415498"/>
          </a:xfrm>
          <a:prstGeom prst="rect">
            <a:avLst/>
          </a:prstGeom>
          <a:noFill/>
          <a:ln>
            <a:noFill/>
          </a:ln>
        </p:spPr>
        <p:txBody>
          <a:bodyPr wrap="square" rtlCol="0">
            <a:spAutoFit/>
          </a:bodyPr>
          <a:lstStyle/>
          <a:p>
            <a:r>
              <a:rPr lang="ja-JP" altLang="en-US" sz="2100" dirty="0">
                <a:latin typeface="MS PGothic" charset="-128"/>
                <a:ea typeface="MS PGothic" charset="-128"/>
                <a:cs typeface="MS PGothic" charset="-128"/>
              </a:rPr>
              <a:t>ハイパーバイザ</a:t>
            </a:r>
          </a:p>
        </p:txBody>
      </p:sp>
      <p:sp>
        <p:nvSpPr>
          <p:cNvPr id="15" name="正方形/長方形 14"/>
          <p:cNvSpPr/>
          <p:nvPr/>
        </p:nvSpPr>
        <p:spPr>
          <a:xfrm>
            <a:off x="5078169" y="4502364"/>
            <a:ext cx="1455821" cy="1072148"/>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テキスト ボックス 15"/>
          <p:cNvSpPr txBox="1"/>
          <p:nvPr/>
        </p:nvSpPr>
        <p:spPr>
          <a:xfrm>
            <a:off x="5109092" y="4471174"/>
            <a:ext cx="143661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監視対象</a:t>
            </a:r>
            <a:r>
              <a:rPr lang="en-US" altLang="ja-JP" dirty="0"/>
              <a:t>VM</a:t>
            </a:r>
            <a:endParaRPr lang="ja-JP" altLang="en-US" dirty="0"/>
          </a:p>
        </p:txBody>
      </p:sp>
      <p:sp>
        <p:nvSpPr>
          <p:cNvPr id="10" name="テキスト ボックス 9"/>
          <p:cNvSpPr txBox="1"/>
          <p:nvPr/>
        </p:nvSpPr>
        <p:spPr>
          <a:xfrm>
            <a:off x="2664652" y="4724857"/>
            <a:ext cx="1016681" cy="649188"/>
          </a:xfrm>
          <a:prstGeom prst="ellipse">
            <a:avLst/>
          </a:prstGeom>
          <a:solidFill>
            <a:srgbClr val="00B0F0"/>
          </a:solidFill>
          <a:ln>
            <a:solidFill>
              <a:schemeClr val="tx1"/>
            </a:solidFill>
          </a:ln>
        </p:spPr>
        <p:txBody>
          <a:bodyPr wrap="square" rtlCol="0">
            <a:spAutoFit/>
          </a:bodyPr>
          <a:lstStyle/>
          <a:p>
            <a:pPr algn="ctr"/>
            <a:r>
              <a:rPr kumimoji="1" lang="en-US" altLang="ja-JP" sz="2400" dirty="0"/>
              <a:t>IDS</a:t>
            </a:r>
            <a:endParaRPr kumimoji="1" lang="ja-JP" altLang="en-US" sz="2400" dirty="0"/>
          </a:p>
        </p:txBody>
      </p:sp>
      <p:cxnSp>
        <p:nvCxnSpPr>
          <p:cNvPr id="20" name="直線矢印コネクタ 19"/>
          <p:cNvCxnSpPr/>
          <p:nvPr/>
        </p:nvCxnSpPr>
        <p:spPr>
          <a:xfrm flipV="1">
            <a:off x="3676155" y="5038438"/>
            <a:ext cx="1394537" cy="6666"/>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3932116" y="4650633"/>
            <a:ext cx="69762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監視</a:t>
            </a:r>
          </a:p>
        </p:txBody>
      </p:sp>
      <p:cxnSp>
        <p:nvCxnSpPr>
          <p:cNvPr id="24" name="カギ線コネクタ 23"/>
          <p:cNvCxnSpPr>
            <a:endCxn id="15" idx="2"/>
          </p:cNvCxnSpPr>
          <p:nvPr/>
        </p:nvCxnSpPr>
        <p:spPr>
          <a:xfrm flipV="1">
            <a:off x="5109092" y="5574512"/>
            <a:ext cx="696988" cy="570209"/>
          </a:xfrm>
          <a:prstGeom prst="bent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5313827" y="6127825"/>
            <a:ext cx="69762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監視</a:t>
            </a:r>
          </a:p>
        </p:txBody>
      </p:sp>
      <p:sp>
        <p:nvSpPr>
          <p:cNvPr id="21" name="角丸四角形 5"/>
          <p:cNvSpPr/>
          <p:nvPr/>
        </p:nvSpPr>
        <p:spPr>
          <a:xfrm>
            <a:off x="7337781" y="4471174"/>
            <a:ext cx="1361634" cy="1688276"/>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3" name="テキスト ボックス 8"/>
          <p:cNvSpPr txBox="1"/>
          <p:nvPr/>
        </p:nvSpPr>
        <p:spPr>
          <a:xfrm>
            <a:off x="7268088" y="6166219"/>
            <a:ext cx="1531059"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リモートホスト</a:t>
            </a:r>
          </a:p>
        </p:txBody>
      </p:sp>
      <p:sp>
        <p:nvSpPr>
          <p:cNvPr id="25" name="テキスト ボックス 22"/>
          <p:cNvSpPr txBox="1"/>
          <p:nvPr/>
        </p:nvSpPr>
        <p:spPr>
          <a:xfrm>
            <a:off x="7512930" y="4567539"/>
            <a:ext cx="1016681" cy="649188"/>
          </a:xfrm>
          <a:prstGeom prst="ellipse">
            <a:avLst/>
          </a:prstGeom>
          <a:solidFill>
            <a:srgbClr val="00B0F0"/>
          </a:solidFill>
          <a:ln>
            <a:solidFill>
              <a:schemeClr val="tx1"/>
            </a:solidFill>
          </a:ln>
        </p:spPr>
        <p:txBody>
          <a:bodyPr wrap="square" rtlCol="0">
            <a:spAutoFit/>
          </a:bodyPr>
          <a:lstStyle/>
          <a:p>
            <a:pPr algn="ctr"/>
            <a:r>
              <a:rPr lang="en-US" altLang="ja-JP" sz="2400" dirty="0"/>
              <a:t>IDS</a:t>
            </a:r>
            <a:endParaRPr lang="ja-JP" altLang="en-US" sz="2400" dirty="0"/>
          </a:p>
        </p:txBody>
      </p:sp>
      <p:cxnSp>
        <p:nvCxnSpPr>
          <p:cNvPr id="27" name="直線矢印コネクタ 26"/>
          <p:cNvCxnSpPr/>
          <p:nvPr/>
        </p:nvCxnSpPr>
        <p:spPr>
          <a:xfrm>
            <a:off x="6544527" y="4892133"/>
            <a:ext cx="986269" cy="0"/>
          </a:xfrm>
          <a:prstGeom prst="straightConnector1">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6633602" y="4514364"/>
            <a:ext cx="69762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監視</a:t>
            </a:r>
          </a:p>
        </p:txBody>
      </p:sp>
      <p:sp>
        <p:nvSpPr>
          <p:cNvPr id="28" name="テキスト ボックス 22"/>
          <p:cNvSpPr txBox="1"/>
          <p:nvPr/>
        </p:nvSpPr>
        <p:spPr>
          <a:xfrm>
            <a:off x="393564" y="4914474"/>
            <a:ext cx="1016681" cy="649188"/>
          </a:xfrm>
          <a:prstGeom prst="ellipse">
            <a:avLst/>
          </a:prstGeom>
          <a:solidFill>
            <a:srgbClr val="00B0F0"/>
          </a:solidFill>
          <a:ln>
            <a:solidFill>
              <a:schemeClr val="tx1"/>
            </a:solidFill>
          </a:ln>
        </p:spPr>
        <p:txBody>
          <a:bodyPr wrap="square" rtlCol="0">
            <a:spAutoFit/>
          </a:bodyPr>
          <a:lstStyle/>
          <a:p>
            <a:pPr algn="ctr"/>
            <a:r>
              <a:rPr lang="en-US" altLang="ja-JP" sz="2400" dirty="0"/>
              <a:t>IDS</a:t>
            </a:r>
            <a:endParaRPr lang="ja-JP" altLang="en-US" sz="2400" dirty="0"/>
          </a:p>
        </p:txBody>
      </p:sp>
      <p:cxnSp>
        <p:nvCxnSpPr>
          <p:cNvPr id="30" name="直線矢印コネクタ 29"/>
          <p:cNvCxnSpPr>
            <a:cxnSpLocks/>
          </p:cNvCxnSpPr>
          <p:nvPr/>
        </p:nvCxnSpPr>
        <p:spPr>
          <a:xfrm flipH="1">
            <a:off x="1416797" y="5247939"/>
            <a:ext cx="3661372" cy="0"/>
          </a:xfrm>
          <a:prstGeom prst="straightConnector1">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913943" y="4850688"/>
            <a:ext cx="69762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監視</a:t>
            </a:r>
          </a:p>
        </p:txBody>
      </p:sp>
      <p:sp>
        <p:nvSpPr>
          <p:cNvPr id="33" name="テキスト ボックス 32"/>
          <p:cNvSpPr txBox="1"/>
          <p:nvPr/>
        </p:nvSpPr>
        <p:spPr>
          <a:xfrm>
            <a:off x="389770" y="5658148"/>
            <a:ext cx="984275" cy="369332"/>
          </a:xfrm>
          <a:prstGeom prst="rect">
            <a:avLst/>
          </a:prstGeom>
          <a:solidFill>
            <a:srgbClr val="FFFF00"/>
          </a:solidFill>
          <a:ln>
            <a:solidFill>
              <a:schemeClr val="tx1"/>
            </a:solidFill>
          </a:ln>
        </p:spPr>
        <p:txBody>
          <a:bodyPr wrap="square" rtlCol="0">
            <a:spAutoFit/>
          </a:bodyPr>
          <a:lstStyle/>
          <a:p>
            <a:pPr algn="ctr"/>
            <a:r>
              <a:rPr lang="en-US" altLang="ja-JP">
                <a:latin typeface="MS PGothic" charset="-128"/>
                <a:ea typeface="MS PGothic" charset="-128"/>
                <a:cs typeface="MS PGothic" charset="-128"/>
              </a:rPr>
              <a:t>CPU</a:t>
            </a:r>
            <a:endParaRPr lang="en-US" altLang="ja-JP" dirty="0">
              <a:latin typeface="MS PGothic" charset="-128"/>
              <a:ea typeface="MS PGothic" charset="-128"/>
              <a:cs typeface="MS PGothic" charset="-128"/>
            </a:endParaRPr>
          </a:p>
        </p:txBody>
      </p:sp>
      <p:sp>
        <p:nvSpPr>
          <p:cNvPr id="34" name="テキスト ボックス 8"/>
          <p:cNvSpPr txBox="1"/>
          <p:nvPr/>
        </p:nvSpPr>
        <p:spPr>
          <a:xfrm>
            <a:off x="116377" y="5991929"/>
            <a:ext cx="1531059" cy="646331"/>
          </a:xfrm>
          <a:prstGeom prst="rect">
            <a:avLst/>
          </a:prstGeom>
          <a:noFill/>
        </p:spPr>
        <p:txBody>
          <a:bodyPr wrap="square" rtlCol="0">
            <a:spAutoFit/>
          </a:bodyPr>
          <a:lstStyle/>
          <a:p>
            <a:pPr algn="ctr"/>
            <a:r>
              <a:rPr lang="ja-JP" altLang="en-US" dirty="0">
                <a:latin typeface="MS PGothic" charset="-128"/>
                <a:ea typeface="MS PGothic" charset="-128"/>
                <a:cs typeface="MS PGothic" charset="-128"/>
              </a:rPr>
              <a:t>システム管理</a:t>
            </a:r>
            <a:endParaRPr lang="en-US" altLang="ja-JP" dirty="0">
              <a:latin typeface="MS PGothic" charset="-128"/>
              <a:ea typeface="MS PGothic" charset="-128"/>
              <a:cs typeface="MS PGothic" charset="-128"/>
            </a:endParaRPr>
          </a:p>
          <a:p>
            <a:pPr algn="ctr"/>
            <a:r>
              <a:rPr lang="ja-JP" altLang="en-US" dirty="0">
                <a:latin typeface="MS PGothic" charset="-128"/>
                <a:ea typeface="MS PGothic" charset="-128"/>
                <a:cs typeface="MS PGothic" charset="-128"/>
              </a:rPr>
              <a:t>モード</a:t>
            </a:r>
          </a:p>
        </p:txBody>
      </p:sp>
    </p:spTree>
    <p:extLst>
      <p:ext uri="{BB962C8B-B14F-4D97-AF65-F5344CB8AC3E}">
        <p14:creationId xmlns:p14="http://schemas.microsoft.com/office/powerpoint/2010/main" val="35824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hidden"/>
                                      </p:to>
                                    </p:set>
                                  </p:childTnLst>
                                </p:cTn>
                              </p:par>
                            </p:childTnLst>
                          </p:cTn>
                        </p:par>
                        <p:par>
                          <p:cTn id="9" fill="hold">
                            <p:stCondLst>
                              <p:cond delay="0"/>
                            </p:stCondLst>
                            <p:childTnLst>
                              <p:par>
                                <p:cTn id="10" presetID="0" presetClass="path" presetSubtype="0" accel="50000" decel="50000" fill="hold" grpId="0" nodeType="afterEffect">
                                  <p:stCondLst>
                                    <p:cond delay="0"/>
                                  </p:stCondLst>
                                  <p:childTnLst>
                                    <p:animMotion origin="layout" path="M 3.61111E-6 -4.81481E-6 L 0.15277 0.15834 " pathEditMode="relative" rAng="0" ptsTypes="AA">
                                      <p:cBhvr>
                                        <p:cTn id="11" dur="2000" fill="hold"/>
                                        <p:tgtEl>
                                          <p:spTgt spid="10"/>
                                        </p:tgtEl>
                                        <p:attrNameLst>
                                          <p:attrName>ppt_x</p:attrName>
                                          <p:attrName>ppt_y</p:attrName>
                                        </p:attrNameLst>
                                      </p:cBhvr>
                                      <p:rCtr x="7639" y="7917"/>
                                    </p:animMotion>
                                  </p:childTnLst>
                                </p:cTn>
                              </p:par>
                            </p:childTnLst>
                          </p:cTn>
                        </p:par>
                        <p:par>
                          <p:cTn id="12" fill="hold">
                            <p:stCondLst>
                              <p:cond delay="2000"/>
                            </p:stCondLst>
                            <p:childTnLst>
                              <p:par>
                                <p:cTn id="13" presetID="18" presetClass="entr" presetSubtype="3"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strips(upRight)">
                                      <p:cBhvr>
                                        <p:cTn id="15" dur="500"/>
                                        <p:tgtEl>
                                          <p:spTgt spid="24"/>
                                        </p:tgtEl>
                                      </p:cBhvr>
                                    </p:animEffect>
                                  </p:childTnLst>
                                </p:cTn>
                              </p:par>
                              <p:par>
                                <p:cTn id="16" presetID="18" presetClass="entr" presetSubtype="3"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strips(upRight)">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strips(downRight)">
                                      <p:cBhvr>
                                        <p:cTn id="23" dur="500"/>
                                        <p:tgtEl>
                                          <p:spTgt spid="20"/>
                                        </p:tgtEl>
                                      </p:cBhvr>
                                    </p:animEffect>
                                  </p:childTnLst>
                                </p:cTn>
                              </p:par>
                              <p:par>
                                <p:cTn id="24" presetID="18" presetClass="entr" presetSubtype="6" fill="hold" grpId="1"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strips(downRight)">
                                      <p:cBhvr>
                                        <p:cTn id="26" dur="500"/>
                                        <p:tgtEl>
                                          <p:spTgt spid="22"/>
                                        </p:tgtEl>
                                      </p:cBhvr>
                                    </p:animEffect>
                                  </p:childTnLst>
                                </p:cTn>
                              </p:par>
                              <p:par>
                                <p:cTn id="27" presetID="1" presetClass="exit" presetSubtype="0" fill="hold" nodeType="withEffect">
                                  <p:stCondLst>
                                    <p:cond delay="0"/>
                                  </p:stCondLst>
                                  <p:childTnLst>
                                    <p:set>
                                      <p:cBhvr>
                                        <p:cTn id="28" dur="1" fill="hold">
                                          <p:stCondLst>
                                            <p:cond delay="0"/>
                                          </p:stCondLst>
                                        </p:cTn>
                                        <p:tgtEl>
                                          <p:spTgt spid="20"/>
                                        </p:tgtEl>
                                        <p:attrNameLst>
                                          <p:attrName>style.visibility</p:attrName>
                                        </p:attrNameLst>
                                      </p:cBhvr>
                                      <p:to>
                                        <p:strVal val="hidden"/>
                                      </p:to>
                                    </p:set>
                                  </p:childTnLst>
                                </p:cTn>
                              </p:par>
                              <p:par>
                                <p:cTn id="29" presetID="1" presetClass="exit" presetSubtype="0" fill="hold" grpId="2" nodeType="withEffect">
                                  <p:stCondLst>
                                    <p:cond delay="0"/>
                                  </p:stCondLst>
                                  <p:childTnLst>
                                    <p:set>
                                      <p:cBhvr>
                                        <p:cTn id="30" dur="1" fill="hold">
                                          <p:stCondLst>
                                            <p:cond delay="0"/>
                                          </p:stCondLst>
                                        </p:cTn>
                                        <p:tgtEl>
                                          <p:spTgt spid="22"/>
                                        </p:tgtEl>
                                        <p:attrNameLst>
                                          <p:attrName>style.visibility</p:attrName>
                                        </p:attrNameLst>
                                      </p:cBhvr>
                                      <p:to>
                                        <p:strVal val="hidden"/>
                                      </p:to>
                                    </p:set>
                                  </p:childTnLst>
                                </p:cTn>
                              </p:par>
                            </p:childTnLst>
                          </p:cTn>
                        </p:par>
                        <p:par>
                          <p:cTn id="31" fill="hold">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strips(downRight)">
                                      <p:cBhvr>
                                        <p:cTn id="34" dur="250"/>
                                        <p:tgtEl>
                                          <p:spTgt spid="21"/>
                                        </p:tgtEl>
                                      </p:cBhvr>
                                    </p:animEffect>
                                  </p:childTnLst>
                                </p:cTn>
                              </p:par>
                              <p:par>
                                <p:cTn id="35" presetID="18" presetClass="entr" presetSubtype="6"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strips(downRight)">
                                      <p:cBhvr>
                                        <p:cTn id="37" dur="25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strips(downLeft)">
                                      <p:cBhvr>
                                        <p:cTn id="42" dur="500"/>
                                        <p:tgtEl>
                                          <p:spTgt spid="25"/>
                                        </p:tgtEl>
                                      </p:cBhvr>
                                    </p:animEffect>
                                  </p:childTnLst>
                                </p:cTn>
                              </p:par>
                            </p:childTnLst>
                          </p:cTn>
                        </p:par>
                        <p:par>
                          <p:cTn id="43" fill="hold">
                            <p:stCondLst>
                              <p:cond delay="500"/>
                            </p:stCondLst>
                            <p:childTnLst>
                              <p:par>
                                <p:cTn id="44" presetID="18" presetClass="entr" presetSubtype="12" fill="hold"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strips(downLeft)">
                                      <p:cBhvr>
                                        <p:cTn id="46" dur="500"/>
                                        <p:tgtEl>
                                          <p:spTgt spid="27"/>
                                        </p:tgtEl>
                                      </p:cBhvr>
                                    </p:animEffect>
                                  </p:childTnLst>
                                </p:cTn>
                              </p:par>
                              <p:par>
                                <p:cTn id="47" presetID="18" presetClass="entr" presetSubtype="12" fill="hold" grpId="0" nodeType="with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strips(downLeft)">
                                      <p:cBhvr>
                                        <p:cTn id="49" dur="500"/>
                                        <p:tgtEl>
                                          <p:spTgt spid="29"/>
                                        </p:tgtEl>
                                      </p:cBhvr>
                                    </p:animEffect>
                                  </p:childTnLst>
                                </p:cTn>
                              </p:par>
                            </p:childTnLst>
                          </p:cTn>
                        </p:par>
                      </p:childTnLst>
                    </p:cTn>
                  </p:par>
                  <p:par>
                    <p:cTn id="50" fill="hold">
                      <p:stCondLst>
                        <p:cond delay="indefinite"/>
                      </p:stCondLst>
                      <p:childTnLst>
                        <p:par>
                          <p:cTn id="51" fill="hold">
                            <p:stCondLst>
                              <p:cond delay="0"/>
                            </p:stCondLst>
                            <p:childTnLst>
                              <p:par>
                                <p:cTn id="52" presetID="18" presetClass="entr" presetSubtype="6" fill="hold" grpId="0" nodeType="click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strips(downRight)">
                                      <p:cBhvr>
                                        <p:cTn id="54" dur="250"/>
                                        <p:tgtEl>
                                          <p:spTgt spid="33"/>
                                        </p:tgtEl>
                                      </p:cBhvr>
                                    </p:animEffect>
                                  </p:childTnLst>
                                </p:cTn>
                              </p:par>
                              <p:par>
                                <p:cTn id="55" presetID="18" presetClass="entr" presetSubtype="6"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strips(downRight)">
                                      <p:cBhvr>
                                        <p:cTn id="57" dur="25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12"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strips(downLeft)">
                                      <p:cBhvr>
                                        <p:cTn id="62" dur="500"/>
                                        <p:tgtEl>
                                          <p:spTgt spid="28"/>
                                        </p:tgtEl>
                                      </p:cBhvr>
                                    </p:animEffect>
                                  </p:childTnLst>
                                </p:cTn>
                              </p:par>
                            </p:childTnLst>
                          </p:cTn>
                        </p:par>
                        <p:par>
                          <p:cTn id="63" fill="hold">
                            <p:stCondLst>
                              <p:cond delay="500"/>
                            </p:stCondLst>
                            <p:childTnLst>
                              <p:par>
                                <p:cTn id="64" presetID="18" presetClass="entr" presetSubtype="6" fill="hold" nodeType="after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strips(downRight)">
                                      <p:cBhvr>
                                        <p:cTn id="66" dur="500"/>
                                        <p:tgtEl>
                                          <p:spTgt spid="30"/>
                                        </p:tgtEl>
                                      </p:cBhvr>
                                    </p:animEffect>
                                  </p:childTnLst>
                                </p:cTn>
                              </p:par>
                              <p:par>
                                <p:cTn id="67" presetID="18" presetClass="entr" presetSubtype="6" fill="hold" grpId="0" nodeType="with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strips(downRight)">
                                      <p:cBhvr>
                                        <p:cTn id="6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2" grpId="0"/>
      <p:bldP spid="22" grpId="1"/>
      <p:bldP spid="22" grpId="2"/>
      <p:bldP spid="26" grpId="0"/>
      <p:bldP spid="21" grpId="0" animBg="1"/>
      <p:bldP spid="23" grpId="0"/>
      <p:bldP spid="25" grpId="0" animBg="1"/>
      <p:bldP spid="29" grpId="0"/>
      <p:bldP spid="28" grpId="0" animBg="1"/>
      <p:bldP spid="31" grpId="0"/>
      <p:bldP spid="33" grpId="0" animBg="1"/>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提案：</a:t>
            </a:r>
            <a:r>
              <a:rPr lang="en-US" altLang="ja-JP" dirty="0" err="1"/>
              <a:t>SGmonitor</a:t>
            </a:r>
            <a:endParaRPr lang="ja-JP" altLang="en-US" dirty="0"/>
          </a:p>
        </p:txBody>
      </p:sp>
      <p:sp>
        <p:nvSpPr>
          <p:cNvPr id="3" name="コンテンツ プレースホルダー 2"/>
          <p:cNvSpPr>
            <a:spLocks noGrp="1"/>
          </p:cNvSpPr>
          <p:nvPr>
            <p:ph idx="1"/>
          </p:nvPr>
        </p:nvSpPr>
        <p:spPr/>
        <p:txBody>
          <a:bodyPr/>
          <a:lstStyle/>
          <a:p>
            <a:r>
              <a:rPr lang="en-US" altLang="ja-JP" dirty="0"/>
              <a:t>Intel SGX</a:t>
            </a:r>
            <a:r>
              <a:rPr lang="ja-JP" altLang="en-US" dirty="0"/>
              <a:t>を用いてクラウド内で</a:t>
            </a:r>
            <a:r>
              <a:rPr lang="en-US" altLang="ja-JP" dirty="0"/>
              <a:t>IDS</a:t>
            </a:r>
            <a:r>
              <a:rPr lang="ja-JP" altLang="en-US" dirty="0"/>
              <a:t>を安全に実行</a:t>
            </a:r>
            <a:endParaRPr lang="en-US" altLang="ja-JP" dirty="0"/>
          </a:p>
          <a:p>
            <a:pPr lvl="1"/>
            <a:r>
              <a:rPr lang="en-US" altLang="ja-JP" dirty="0"/>
              <a:t>SGX</a:t>
            </a:r>
            <a:r>
              <a:rPr lang="ja-JP" altLang="en-US" dirty="0"/>
              <a:t>は最近の</a:t>
            </a:r>
            <a:r>
              <a:rPr lang="en-US" altLang="ja-JP" dirty="0"/>
              <a:t>Intel</a:t>
            </a:r>
            <a:r>
              <a:rPr lang="ja-JP" altLang="en-US" dirty="0"/>
              <a:t>製</a:t>
            </a:r>
            <a:r>
              <a:rPr lang="en-US" altLang="ja-JP" dirty="0"/>
              <a:t>CPU</a:t>
            </a:r>
            <a:r>
              <a:rPr lang="ja-JP" altLang="en-US" dirty="0"/>
              <a:t>のセキュリティ機構</a:t>
            </a:r>
            <a:endParaRPr lang="en-US" altLang="ja-JP" dirty="0"/>
          </a:p>
          <a:p>
            <a:pPr lvl="2"/>
            <a:r>
              <a:rPr lang="ja-JP" altLang="en-US" dirty="0"/>
              <a:t>保護領域（エンクレイヴ）でプログラムを実行</a:t>
            </a:r>
            <a:endParaRPr lang="en-US" altLang="ja-JP" dirty="0"/>
          </a:p>
          <a:p>
            <a:pPr lvl="1"/>
            <a:r>
              <a:rPr lang="ja-JP" altLang="en-US" dirty="0"/>
              <a:t>追加のハードウェアコストがかからない</a:t>
            </a:r>
            <a:endParaRPr lang="en-US" altLang="ja-JP" dirty="0"/>
          </a:p>
          <a:p>
            <a:pPr lvl="1"/>
            <a:r>
              <a:rPr lang="ja-JP" altLang="en-US" dirty="0"/>
              <a:t>監視対象システムの性能に大きな影響を与えない</a:t>
            </a:r>
            <a:endParaRPr lang="en-US" altLang="ja-JP" dirty="0"/>
          </a:p>
          <a:p>
            <a:pPr lvl="1"/>
            <a:r>
              <a:rPr lang="ja-JP" altLang="en-US" dirty="0"/>
              <a:t>高機能な</a:t>
            </a:r>
            <a:r>
              <a:rPr lang="en-US" altLang="ja-JP" dirty="0"/>
              <a:t>IDS</a:t>
            </a:r>
            <a:r>
              <a:rPr lang="ja-JP" altLang="en-US" dirty="0"/>
              <a:t>を比較的容易に開発可能</a:t>
            </a:r>
            <a:endParaRPr lang="en-US" altLang="ja-JP" dirty="0"/>
          </a:p>
        </p:txBody>
      </p:sp>
      <p:sp>
        <p:nvSpPr>
          <p:cNvPr id="35" name="スライド番号プレースホルダー 34"/>
          <p:cNvSpPr>
            <a:spLocks noGrp="1"/>
          </p:cNvSpPr>
          <p:nvPr>
            <p:ph type="sldNum" sz="quarter" idx="12"/>
          </p:nvPr>
        </p:nvSpPr>
        <p:spPr/>
        <p:txBody>
          <a:bodyPr/>
          <a:lstStyle/>
          <a:p>
            <a:fld id="{40CFCFFC-D99B-AD4B-B43B-3D0DBB0BA1FA}" type="slidenum">
              <a:rPr lang="ja-JP" altLang="en-US" smtClean="0"/>
              <a:pPr/>
              <a:t>6</a:t>
            </a:fld>
            <a:endParaRPr lang="ja-JP" altLang="en-US" dirty="0"/>
          </a:p>
        </p:txBody>
      </p:sp>
      <p:sp>
        <p:nvSpPr>
          <p:cNvPr id="21" name="角丸四角形 5"/>
          <p:cNvSpPr/>
          <p:nvPr/>
        </p:nvSpPr>
        <p:spPr>
          <a:xfrm>
            <a:off x="1918148" y="4335049"/>
            <a:ext cx="4996515" cy="2161974"/>
          </a:xfrm>
          <a:prstGeom prst="roundRect">
            <a:avLst/>
          </a:prstGeom>
          <a:solidFill>
            <a:schemeClr val="bg1"/>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正方形/長方形 6"/>
          <p:cNvSpPr/>
          <p:nvPr/>
        </p:nvSpPr>
        <p:spPr>
          <a:xfrm>
            <a:off x="4875782" y="4409720"/>
            <a:ext cx="1517585" cy="1352763"/>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3" name="テキスト ボックス 7"/>
          <p:cNvSpPr txBox="1"/>
          <p:nvPr/>
        </p:nvSpPr>
        <p:spPr>
          <a:xfrm>
            <a:off x="4918660" y="4406900"/>
            <a:ext cx="1568600"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監視対象</a:t>
            </a:r>
            <a:r>
              <a:rPr lang="en-US" altLang="ja-JP" dirty="0"/>
              <a:t>VM</a:t>
            </a:r>
            <a:endParaRPr lang="ja-JP" altLang="en-US" dirty="0"/>
          </a:p>
        </p:txBody>
      </p:sp>
      <p:sp>
        <p:nvSpPr>
          <p:cNvPr id="28" name="テキスト ボックス 9"/>
          <p:cNvSpPr txBox="1"/>
          <p:nvPr/>
        </p:nvSpPr>
        <p:spPr>
          <a:xfrm>
            <a:off x="3604164" y="6488668"/>
            <a:ext cx="1935671"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監視対象ホスト</a:t>
            </a:r>
          </a:p>
        </p:txBody>
      </p:sp>
      <p:sp>
        <p:nvSpPr>
          <p:cNvPr id="30" name="テキスト ボックス 10"/>
          <p:cNvSpPr txBox="1"/>
          <p:nvPr/>
        </p:nvSpPr>
        <p:spPr>
          <a:xfrm>
            <a:off x="2196185" y="5849533"/>
            <a:ext cx="4440438" cy="461665"/>
          </a:xfrm>
          <a:prstGeom prst="rect">
            <a:avLst/>
          </a:prstGeom>
          <a:solidFill>
            <a:srgbClr val="FFE2F2"/>
          </a:solidFill>
          <a:ln w="19050">
            <a:solidFill>
              <a:schemeClr val="tx1"/>
            </a:solidFill>
          </a:ln>
        </p:spPr>
        <p:txBody>
          <a:bodyPr wrap="square" rtlCol="0">
            <a:spAutoFit/>
          </a:bodyPr>
          <a:lstStyle/>
          <a:p>
            <a:pPr algn="ctr"/>
            <a:endParaRPr lang="ja-JP" altLang="en-US" sz="2400" dirty="0">
              <a:latin typeface="MS PGothic" charset="-128"/>
              <a:ea typeface="MS PGothic" charset="-128"/>
              <a:cs typeface="MS PGothic" charset="-128"/>
            </a:endParaRPr>
          </a:p>
        </p:txBody>
      </p:sp>
      <p:sp>
        <p:nvSpPr>
          <p:cNvPr id="39" name="テキスト ボックス 18"/>
          <p:cNvSpPr txBox="1"/>
          <p:nvPr/>
        </p:nvSpPr>
        <p:spPr>
          <a:xfrm>
            <a:off x="1864099" y="5886596"/>
            <a:ext cx="5104610" cy="400110"/>
          </a:xfrm>
          <a:prstGeom prst="rect">
            <a:avLst/>
          </a:prstGeom>
          <a:noFill/>
          <a:ln w="19050">
            <a:noFill/>
          </a:ln>
        </p:spPr>
        <p:txBody>
          <a:bodyPr wrap="square" rtlCol="0">
            <a:spAutoFit/>
          </a:bodyPr>
          <a:lstStyle/>
          <a:p>
            <a:pPr algn="ctr"/>
            <a:r>
              <a:rPr lang="ja-JP" altLang="en-US" sz="2000" dirty="0">
                <a:latin typeface="MS PGothic" charset="-128"/>
                <a:ea typeface="MS PGothic" charset="-128"/>
                <a:cs typeface="MS PGothic" charset="-128"/>
              </a:rPr>
              <a:t>ハイパーバイザ</a:t>
            </a:r>
          </a:p>
        </p:txBody>
      </p:sp>
      <p:sp>
        <p:nvSpPr>
          <p:cNvPr id="44" name="正方形/長方形 21"/>
          <p:cNvSpPr/>
          <p:nvPr/>
        </p:nvSpPr>
        <p:spPr>
          <a:xfrm>
            <a:off x="2521999" y="4646586"/>
            <a:ext cx="1396125" cy="914784"/>
          </a:xfrm>
          <a:prstGeom prst="rect">
            <a:avLst/>
          </a:prstGeom>
          <a:pattFill prst="dkUpDiag">
            <a:fgClr>
              <a:schemeClr val="accent6"/>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5" name="テキスト ボックス 22"/>
          <p:cNvSpPr txBox="1"/>
          <p:nvPr/>
        </p:nvSpPr>
        <p:spPr>
          <a:xfrm>
            <a:off x="2698208" y="4779420"/>
            <a:ext cx="1016681" cy="649188"/>
          </a:xfrm>
          <a:prstGeom prst="ellipse">
            <a:avLst/>
          </a:prstGeom>
          <a:solidFill>
            <a:srgbClr val="00B0F0"/>
          </a:solidFill>
          <a:ln>
            <a:solidFill>
              <a:schemeClr val="tx1"/>
            </a:solidFill>
          </a:ln>
        </p:spPr>
        <p:txBody>
          <a:bodyPr wrap="square" rtlCol="0">
            <a:spAutoFit/>
          </a:bodyPr>
          <a:lstStyle/>
          <a:p>
            <a:pPr algn="ctr"/>
            <a:r>
              <a:rPr lang="en-US" altLang="ja-JP" sz="2400" dirty="0"/>
              <a:t>IDS</a:t>
            </a:r>
            <a:endParaRPr lang="ja-JP" altLang="en-US" sz="2400" dirty="0"/>
          </a:p>
        </p:txBody>
      </p:sp>
      <p:sp>
        <p:nvSpPr>
          <p:cNvPr id="48" name="テキスト ボックス 25"/>
          <p:cNvSpPr txBox="1"/>
          <p:nvPr/>
        </p:nvSpPr>
        <p:spPr>
          <a:xfrm>
            <a:off x="2559832" y="4322672"/>
            <a:ext cx="138531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エンクレイヴ</a:t>
            </a:r>
            <a:endParaRPr lang="en-US" altLang="ja-JP" dirty="0">
              <a:latin typeface="MS PGothic" charset="-128"/>
              <a:ea typeface="MS PGothic" charset="-128"/>
              <a:cs typeface="MS PGothic" charset="-128"/>
            </a:endParaRPr>
          </a:p>
        </p:txBody>
      </p:sp>
      <p:cxnSp>
        <p:nvCxnSpPr>
          <p:cNvPr id="20" name="直線矢印コネクタ 23">
            <a:extLst>
              <a:ext uri="{FF2B5EF4-FFF2-40B4-BE49-F238E27FC236}">
                <a16:creationId xmlns="" xmlns:a16="http://schemas.microsoft.com/office/drawing/2014/main" id="{60CBBE6E-6F5B-C646-887E-2529C875CE70}"/>
              </a:ext>
            </a:extLst>
          </p:cNvPr>
          <p:cNvCxnSpPr>
            <a:cxnSpLocks/>
            <a:endCxn id="22" idx="1"/>
          </p:cNvCxnSpPr>
          <p:nvPr/>
        </p:nvCxnSpPr>
        <p:spPr>
          <a:xfrm flipV="1">
            <a:off x="3728401" y="5086102"/>
            <a:ext cx="1147381"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テキスト ボックス 17">
            <a:extLst>
              <a:ext uri="{FF2B5EF4-FFF2-40B4-BE49-F238E27FC236}">
                <a16:creationId xmlns="" xmlns:a16="http://schemas.microsoft.com/office/drawing/2014/main" id="{1845F36D-4651-B142-A344-7681EEC2D678}"/>
              </a:ext>
            </a:extLst>
          </p:cNvPr>
          <p:cNvSpPr txBox="1"/>
          <p:nvPr/>
        </p:nvSpPr>
        <p:spPr>
          <a:xfrm>
            <a:off x="4055986" y="4740478"/>
            <a:ext cx="835650"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監視</a:t>
            </a:r>
          </a:p>
        </p:txBody>
      </p:sp>
    </p:spTree>
    <p:extLst>
      <p:ext uri="{BB962C8B-B14F-4D97-AF65-F5344CB8AC3E}">
        <p14:creationId xmlns:p14="http://schemas.microsoft.com/office/powerpoint/2010/main" val="949466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SGX</a:t>
            </a:r>
            <a:r>
              <a:rPr lang="ja-JP" altLang="en-US" dirty="0"/>
              <a:t>による</a:t>
            </a:r>
            <a:r>
              <a:rPr lang="en-US" altLang="ja-JP" dirty="0"/>
              <a:t>IDS</a:t>
            </a:r>
            <a:r>
              <a:rPr lang="ja-JP" altLang="en-US" dirty="0"/>
              <a:t>の安全な実行</a:t>
            </a:r>
          </a:p>
        </p:txBody>
      </p:sp>
      <p:sp>
        <p:nvSpPr>
          <p:cNvPr id="3" name="コンテンツ プレースホルダー 2"/>
          <p:cNvSpPr>
            <a:spLocks noGrp="1"/>
          </p:cNvSpPr>
          <p:nvPr>
            <p:ph idx="1"/>
          </p:nvPr>
        </p:nvSpPr>
        <p:spPr/>
        <p:txBody>
          <a:bodyPr/>
          <a:lstStyle/>
          <a:p>
            <a:r>
              <a:rPr lang="ja-JP" altLang="en-US" dirty="0"/>
              <a:t>電子署名により</a:t>
            </a:r>
            <a:r>
              <a:rPr lang="en-US" altLang="ja-JP" dirty="0"/>
              <a:t>IDS</a:t>
            </a:r>
            <a:r>
              <a:rPr lang="ja-JP" altLang="en-US" dirty="0"/>
              <a:t>の整合性を検査</a:t>
            </a:r>
            <a:endParaRPr lang="en-US" altLang="ja-JP" dirty="0"/>
          </a:p>
          <a:p>
            <a:pPr lvl="1"/>
            <a:r>
              <a:rPr lang="ja-JP" altLang="en-US" dirty="0"/>
              <a:t>攻撃者が改ざんした</a:t>
            </a:r>
            <a:r>
              <a:rPr lang="en-US" altLang="ja-JP" dirty="0"/>
              <a:t>IDS</a:t>
            </a:r>
            <a:r>
              <a:rPr lang="ja-JP" altLang="en-US" dirty="0"/>
              <a:t>を実行することはできない</a:t>
            </a:r>
            <a:endParaRPr lang="en-US" altLang="ja-JP" dirty="0"/>
          </a:p>
          <a:p>
            <a:r>
              <a:rPr lang="ja-JP" altLang="en-US" dirty="0"/>
              <a:t>エンクレイヴのメモリを暗号化し、整合性を検査</a:t>
            </a:r>
            <a:endParaRPr lang="en-US" altLang="ja-JP" dirty="0"/>
          </a:p>
          <a:p>
            <a:pPr lvl="1"/>
            <a:r>
              <a:rPr lang="en-US" altLang="ja-JP" dirty="0"/>
              <a:t>IDS</a:t>
            </a:r>
            <a:r>
              <a:rPr lang="ja-JP" altLang="en-US" dirty="0"/>
              <a:t>実行中の情報漏洩や改ざんを防ぐ</a:t>
            </a:r>
            <a:endParaRPr lang="en-US" altLang="ja-JP" dirty="0"/>
          </a:p>
          <a:p>
            <a:r>
              <a:rPr lang="ja-JP" altLang="en-US" dirty="0"/>
              <a:t>暗号化ハートビートにより</a:t>
            </a:r>
            <a:r>
              <a:rPr lang="en-US" altLang="ja-JP" dirty="0"/>
              <a:t>IDS</a:t>
            </a:r>
            <a:r>
              <a:rPr lang="ja-JP" altLang="en-US" dirty="0"/>
              <a:t>の正常動作を確認</a:t>
            </a:r>
            <a:endParaRPr lang="en-US" altLang="ja-JP" dirty="0"/>
          </a:p>
          <a:p>
            <a:pPr lvl="1"/>
            <a:r>
              <a:rPr lang="en-US" altLang="ja-JP" dirty="0"/>
              <a:t>SGX</a:t>
            </a:r>
            <a:r>
              <a:rPr lang="ja-JP" altLang="en-US" dirty="0"/>
              <a:t>だけではエンクレイヴの不正な終了は防げない</a:t>
            </a:r>
            <a:endParaRPr lang="en-US" altLang="ja-JP" dirty="0"/>
          </a:p>
          <a:p>
            <a:pPr lvl="1"/>
            <a:endParaRPr lang="en-US" altLang="ja-JP" dirty="0"/>
          </a:p>
          <a:p>
            <a:endParaRPr lang="ja-JP" altLang="en-US" dirty="0"/>
          </a:p>
        </p:txBody>
      </p:sp>
      <p:sp>
        <p:nvSpPr>
          <p:cNvPr id="23" name="スライド番号プレースホルダー 22"/>
          <p:cNvSpPr>
            <a:spLocks noGrp="1"/>
          </p:cNvSpPr>
          <p:nvPr>
            <p:ph type="sldNum" sz="quarter" idx="12"/>
          </p:nvPr>
        </p:nvSpPr>
        <p:spPr/>
        <p:txBody>
          <a:bodyPr/>
          <a:lstStyle/>
          <a:p>
            <a:fld id="{40CFCFFC-D99B-AD4B-B43B-3D0DBB0BA1FA}" type="slidenum">
              <a:rPr lang="ja-JP" altLang="en-US" smtClean="0"/>
              <a:pPr/>
              <a:t>7</a:t>
            </a:fld>
            <a:endParaRPr lang="ja-JP" altLang="en-US"/>
          </a:p>
        </p:txBody>
      </p:sp>
      <p:sp>
        <p:nvSpPr>
          <p:cNvPr id="6" name="角丸四角形 5"/>
          <p:cNvSpPr/>
          <p:nvPr/>
        </p:nvSpPr>
        <p:spPr>
          <a:xfrm>
            <a:off x="4011168" y="4428152"/>
            <a:ext cx="3499104" cy="1918524"/>
          </a:xfrm>
          <a:prstGeom prst="roundRect">
            <a:avLst/>
          </a:prstGeom>
          <a:solidFill>
            <a:schemeClr val="bg1"/>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テキスト ボックス 9"/>
          <p:cNvSpPr txBox="1"/>
          <p:nvPr/>
        </p:nvSpPr>
        <p:spPr>
          <a:xfrm>
            <a:off x="4988561" y="6361776"/>
            <a:ext cx="1935671"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監視対象ホスト</a:t>
            </a:r>
          </a:p>
        </p:txBody>
      </p:sp>
      <p:sp>
        <p:nvSpPr>
          <p:cNvPr id="10" name="テキスト ボックス 10"/>
          <p:cNvSpPr txBox="1"/>
          <p:nvPr/>
        </p:nvSpPr>
        <p:spPr>
          <a:xfrm>
            <a:off x="4237956" y="5727396"/>
            <a:ext cx="3006106" cy="461665"/>
          </a:xfrm>
          <a:prstGeom prst="rect">
            <a:avLst/>
          </a:prstGeom>
          <a:solidFill>
            <a:srgbClr val="FFE2F2"/>
          </a:solidFill>
          <a:ln w="19050">
            <a:solidFill>
              <a:schemeClr val="tx1"/>
            </a:solidFill>
          </a:ln>
        </p:spPr>
        <p:txBody>
          <a:bodyPr wrap="square" rtlCol="0">
            <a:spAutoFit/>
          </a:bodyPr>
          <a:lstStyle/>
          <a:p>
            <a:pPr algn="ctr"/>
            <a:endParaRPr lang="ja-JP" altLang="en-US" sz="2400" dirty="0">
              <a:latin typeface="MS PGothic" charset="-128"/>
              <a:ea typeface="MS PGothic" charset="-128"/>
              <a:cs typeface="MS PGothic" charset="-128"/>
            </a:endParaRPr>
          </a:p>
        </p:txBody>
      </p:sp>
      <p:sp>
        <p:nvSpPr>
          <p:cNvPr id="11" name="テキスト ボックス 18"/>
          <p:cNvSpPr txBox="1"/>
          <p:nvPr/>
        </p:nvSpPr>
        <p:spPr>
          <a:xfrm>
            <a:off x="4551669" y="5750396"/>
            <a:ext cx="2372563" cy="400110"/>
          </a:xfrm>
          <a:prstGeom prst="rect">
            <a:avLst/>
          </a:prstGeom>
          <a:noFill/>
          <a:ln w="19050">
            <a:noFill/>
          </a:ln>
        </p:spPr>
        <p:txBody>
          <a:bodyPr wrap="square" rtlCol="0">
            <a:spAutoFit/>
          </a:bodyPr>
          <a:lstStyle/>
          <a:p>
            <a:pPr algn="ctr"/>
            <a:r>
              <a:rPr lang="ja-JP" altLang="en-US" sz="2000" dirty="0">
                <a:latin typeface="MS PGothic" charset="-128"/>
                <a:ea typeface="MS PGothic" charset="-128"/>
                <a:cs typeface="MS PGothic" charset="-128"/>
              </a:rPr>
              <a:t>ハイパーバイザ</a:t>
            </a:r>
          </a:p>
        </p:txBody>
      </p:sp>
      <p:sp>
        <p:nvSpPr>
          <p:cNvPr id="12" name="正方形/長方形 21"/>
          <p:cNvSpPr/>
          <p:nvPr/>
        </p:nvSpPr>
        <p:spPr>
          <a:xfrm>
            <a:off x="4290498" y="4796846"/>
            <a:ext cx="1396125" cy="779527"/>
          </a:xfrm>
          <a:prstGeom prst="rect">
            <a:avLst/>
          </a:prstGeom>
          <a:pattFill prst="dkUpDiag">
            <a:fgClr>
              <a:schemeClr val="accent6"/>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テキスト ボックス 22"/>
          <p:cNvSpPr txBox="1"/>
          <p:nvPr/>
        </p:nvSpPr>
        <p:spPr>
          <a:xfrm>
            <a:off x="4471141" y="4873354"/>
            <a:ext cx="1016681" cy="649188"/>
          </a:xfrm>
          <a:prstGeom prst="ellipse">
            <a:avLst/>
          </a:prstGeom>
          <a:solidFill>
            <a:srgbClr val="00B0F0"/>
          </a:solidFill>
          <a:ln>
            <a:solidFill>
              <a:schemeClr val="tx1"/>
            </a:solidFill>
          </a:ln>
        </p:spPr>
        <p:txBody>
          <a:bodyPr wrap="square" rtlCol="0">
            <a:spAutoFit/>
          </a:bodyPr>
          <a:lstStyle/>
          <a:p>
            <a:pPr algn="ctr"/>
            <a:r>
              <a:rPr lang="en-US" altLang="ja-JP" sz="2400" dirty="0"/>
              <a:t>IDS</a:t>
            </a:r>
            <a:endParaRPr lang="ja-JP" altLang="en-US" sz="2400" dirty="0"/>
          </a:p>
        </p:txBody>
      </p:sp>
      <p:sp>
        <p:nvSpPr>
          <p:cNvPr id="14" name="テキスト ボックス 25"/>
          <p:cNvSpPr txBox="1"/>
          <p:nvPr/>
        </p:nvSpPr>
        <p:spPr>
          <a:xfrm>
            <a:off x="4286823" y="4461157"/>
            <a:ext cx="138531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エンクレイヴ</a:t>
            </a:r>
            <a:endParaRPr lang="en-US" altLang="ja-JP" dirty="0">
              <a:latin typeface="MS PGothic" charset="-128"/>
              <a:ea typeface="MS PGothic" charset="-128"/>
              <a:cs typeface="MS PGothic" charset="-128"/>
            </a:endParaRPr>
          </a:p>
        </p:txBody>
      </p:sp>
      <p:sp>
        <p:nvSpPr>
          <p:cNvPr id="16" name="正方形/長方形 6"/>
          <p:cNvSpPr/>
          <p:nvPr/>
        </p:nvSpPr>
        <p:spPr>
          <a:xfrm>
            <a:off x="5867266" y="4551724"/>
            <a:ext cx="1296268" cy="1024649"/>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テキスト ボックス 7"/>
          <p:cNvSpPr txBox="1"/>
          <p:nvPr/>
        </p:nvSpPr>
        <p:spPr>
          <a:xfrm>
            <a:off x="5856997" y="4512450"/>
            <a:ext cx="1387065" cy="338554"/>
          </a:xfrm>
          <a:prstGeom prst="rect">
            <a:avLst/>
          </a:prstGeom>
          <a:noFill/>
        </p:spPr>
        <p:txBody>
          <a:bodyPr wrap="square" rtlCol="0">
            <a:spAutoFit/>
          </a:bodyPr>
          <a:lstStyle/>
          <a:p>
            <a:r>
              <a:rPr lang="ja-JP" altLang="en-US" sz="1600" dirty="0">
                <a:latin typeface="MS PGothic" charset="-128"/>
                <a:ea typeface="MS PGothic" charset="-128"/>
                <a:cs typeface="MS PGothic" charset="-128"/>
              </a:rPr>
              <a:t>監視対象</a:t>
            </a:r>
            <a:r>
              <a:rPr lang="en-US" altLang="ja-JP" sz="1600" dirty="0"/>
              <a:t>VM</a:t>
            </a:r>
            <a:endParaRPr lang="ja-JP" altLang="en-US" sz="1600" dirty="0"/>
          </a:p>
        </p:txBody>
      </p:sp>
      <p:cxnSp>
        <p:nvCxnSpPr>
          <p:cNvPr id="18" name="直線矢印コネクタ 23">
            <a:extLst>
              <a:ext uri="{FF2B5EF4-FFF2-40B4-BE49-F238E27FC236}">
                <a16:creationId xmlns="" xmlns:a16="http://schemas.microsoft.com/office/drawing/2014/main" id="{60CBBE6E-6F5B-C646-887E-2529C875CE70}"/>
              </a:ext>
            </a:extLst>
          </p:cNvPr>
          <p:cNvCxnSpPr>
            <a:cxnSpLocks/>
          </p:cNvCxnSpPr>
          <p:nvPr/>
        </p:nvCxnSpPr>
        <p:spPr>
          <a:xfrm flipV="1">
            <a:off x="2121676" y="5182131"/>
            <a:ext cx="2349465"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pic>
        <p:nvPicPr>
          <p:cNvPr id="20" name="Picture 1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9432" y="4891730"/>
            <a:ext cx="743806" cy="725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テキスト ボックス 9"/>
          <p:cNvSpPr txBox="1"/>
          <p:nvPr/>
        </p:nvSpPr>
        <p:spPr>
          <a:xfrm>
            <a:off x="623692" y="5627915"/>
            <a:ext cx="2055285" cy="369332"/>
          </a:xfrm>
          <a:prstGeom prst="rect">
            <a:avLst/>
          </a:prstGeom>
          <a:noFill/>
        </p:spPr>
        <p:txBody>
          <a:bodyPr wrap="square" rtlCol="0">
            <a:spAutoFit/>
          </a:bodyPr>
          <a:lstStyle/>
          <a:p>
            <a:r>
              <a:rPr lang="en-US" altLang="ja-JP" dirty="0">
                <a:latin typeface="MS PGothic" charset="-128"/>
                <a:ea typeface="MS PGothic" charset="-128"/>
                <a:cs typeface="MS PGothic" charset="-128"/>
              </a:rPr>
              <a:t>VM</a:t>
            </a:r>
            <a:r>
              <a:rPr lang="ja-JP" altLang="en-US" dirty="0">
                <a:latin typeface="MS PGothic" charset="-128"/>
                <a:ea typeface="MS PGothic" charset="-128"/>
                <a:cs typeface="MS PGothic" charset="-128"/>
              </a:rPr>
              <a:t>ユーザのホスト</a:t>
            </a:r>
          </a:p>
        </p:txBody>
      </p:sp>
      <p:sp>
        <p:nvSpPr>
          <p:cNvPr id="24" name="テキスト ボックス 9"/>
          <p:cNvSpPr txBox="1"/>
          <p:nvPr/>
        </p:nvSpPr>
        <p:spPr>
          <a:xfrm>
            <a:off x="2428938" y="4787111"/>
            <a:ext cx="1411856" cy="369332"/>
          </a:xfrm>
          <a:prstGeom prst="rect">
            <a:avLst/>
          </a:prstGeom>
          <a:noFill/>
        </p:spPr>
        <p:txBody>
          <a:bodyPr wrap="square" rtlCol="0">
            <a:spAutoFit/>
          </a:bodyPr>
          <a:lstStyle/>
          <a:p>
            <a:r>
              <a:rPr lang="ja-JP" altLang="en-US">
                <a:latin typeface="MS PGothic" charset="-128"/>
                <a:ea typeface="MS PGothic" charset="-128"/>
                <a:cs typeface="MS PGothic" charset="-128"/>
              </a:rPr>
              <a:t>ハートビート</a:t>
            </a:r>
            <a:endParaRPr lang="ja-JP" altLang="en-US" dirty="0">
              <a:latin typeface="MS PGothic" charset="-128"/>
              <a:ea typeface="MS PGothic" charset="-128"/>
              <a:cs typeface="MS PGothic" charset="-128"/>
            </a:endParaRPr>
          </a:p>
        </p:txBody>
      </p:sp>
    </p:spTree>
    <p:extLst>
      <p:ext uri="{BB962C8B-B14F-4D97-AF65-F5344CB8AC3E}">
        <p14:creationId xmlns:p14="http://schemas.microsoft.com/office/powerpoint/2010/main" val="986098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VM</a:t>
            </a:r>
            <a:r>
              <a:rPr lang="ja-JP" altLang="en-US" dirty="0"/>
              <a:t>のメモリ監視</a:t>
            </a:r>
          </a:p>
        </p:txBody>
      </p:sp>
      <p:sp>
        <p:nvSpPr>
          <p:cNvPr id="3" name="コンテンツ プレースホルダー 2"/>
          <p:cNvSpPr>
            <a:spLocks noGrp="1"/>
          </p:cNvSpPr>
          <p:nvPr>
            <p:ph idx="1"/>
          </p:nvPr>
        </p:nvSpPr>
        <p:spPr>
          <a:xfrm>
            <a:off x="628650" y="1359435"/>
            <a:ext cx="8063794" cy="4639108"/>
          </a:xfrm>
        </p:spPr>
        <p:txBody>
          <a:bodyPr/>
          <a:lstStyle/>
          <a:p>
            <a:r>
              <a:rPr lang="en-US" altLang="ja-JP" dirty="0"/>
              <a:t>IDS</a:t>
            </a:r>
            <a:r>
              <a:rPr lang="ja-JP" altLang="en-US" dirty="0"/>
              <a:t>が監視対象</a:t>
            </a:r>
            <a:r>
              <a:rPr lang="en-US" altLang="ja-JP" dirty="0"/>
              <a:t>VM</a:t>
            </a:r>
            <a:r>
              <a:rPr lang="ja-JP" altLang="en-US" dirty="0"/>
              <a:t>から透過的に</a:t>
            </a:r>
            <a:r>
              <a:rPr lang="en-US" altLang="ja-JP" dirty="0"/>
              <a:t>OS</a:t>
            </a:r>
            <a:r>
              <a:rPr lang="ja-JP" altLang="en-US" dirty="0"/>
              <a:t>データを取得</a:t>
            </a:r>
            <a:endParaRPr lang="en-US" altLang="ja-JP" dirty="0"/>
          </a:p>
          <a:p>
            <a:pPr lvl="1"/>
            <a:r>
              <a:rPr lang="en-US" altLang="ja-JP" dirty="0"/>
              <a:t>LLView [Ozaki+, APSys’19]</a:t>
            </a:r>
            <a:r>
              <a:rPr lang="ja-JP" altLang="en-US" dirty="0"/>
              <a:t>を用いてプログラム変換</a:t>
            </a:r>
            <a:endParaRPr lang="en-US" altLang="ja-JP" dirty="0"/>
          </a:p>
          <a:p>
            <a:pPr lvl="0"/>
            <a:r>
              <a:rPr lang="ja-JP" altLang="en-US" dirty="0"/>
              <a:t>ハイパーバイザ経由で</a:t>
            </a:r>
            <a:r>
              <a:rPr lang="en-US" altLang="ja-JP" dirty="0"/>
              <a:t>VM</a:t>
            </a:r>
            <a:r>
              <a:rPr lang="ja-JP" altLang="en-US" dirty="0"/>
              <a:t>のメモリにアクセス</a:t>
            </a:r>
            <a:endParaRPr lang="en-US" altLang="ja-JP" dirty="0"/>
          </a:p>
          <a:p>
            <a:pPr lvl="1"/>
            <a:r>
              <a:rPr lang="en-US" altLang="ja-JP" dirty="0"/>
              <a:t>SGX</a:t>
            </a:r>
            <a:r>
              <a:rPr lang="ja-JP" altLang="en-US" dirty="0"/>
              <a:t>の機能を用いて</a:t>
            </a:r>
            <a:r>
              <a:rPr lang="en-US" altLang="ja-JP" dirty="0" err="1"/>
              <a:t>SGmonitor</a:t>
            </a:r>
            <a:r>
              <a:rPr lang="ja-JP" altLang="en-US" dirty="0"/>
              <a:t>ランタイムを呼び出す</a:t>
            </a:r>
            <a:endParaRPr lang="en-US" altLang="ja-JP" dirty="0"/>
          </a:p>
          <a:p>
            <a:pPr lvl="1"/>
            <a:r>
              <a:rPr lang="ja-JP" altLang="en-US" dirty="0"/>
              <a:t>ハイパーバイザが</a:t>
            </a:r>
            <a:r>
              <a:rPr lang="en-US" altLang="ja-JP" dirty="0"/>
              <a:t>VM</a:t>
            </a:r>
            <a:r>
              <a:rPr lang="ja-JP" altLang="en-US" dirty="0"/>
              <a:t>のメモリにアクセス</a:t>
            </a:r>
            <a:endParaRPr lang="en-US" altLang="ja-JP" dirty="0"/>
          </a:p>
          <a:p>
            <a:pPr lvl="2"/>
            <a:r>
              <a:rPr lang="en-US" altLang="ja-JP" dirty="0"/>
              <a:t>VM</a:t>
            </a:r>
            <a:r>
              <a:rPr lang="ja-JP" altLang="en-US" dirty="0"/>
              <a:t>内のページテーブルを参照してアドレス変換</a:t>
            </a:r>
            <a:endParaRPr lang="en-US" altLang="ja-JP" dirty="0"/>
          </a:p>
        </p:txBody>
      </p:sp>
      <p:sp>
        <p:nvSpPr>
          <p:cNvPr id="4" name="スライド番号プレースホルダー 3"/>
          <p:cNvSpPr>
            <a:spLocks noGrp="1"/>
          </p:cNvSpPr>
          <p:nvPr>
            <p:ph type="sldNum" sz="quarter" idx="12"/>
          </p:nvPr>
        </p:nvSpPr>
        <p:spPr/>
        <p:txBody>
          <a:bodyPr/>
          <a:lstStyle/>
          <a:p>
            <a:fld id="{FCD2FE1D-9440-6140-8BA6-FD5A9B810D7F}" type="slidenum">
              <a:rPr lang="ja-JP" altLang="en-US" smtClean="0"/>
              <a:pPr/>
              <a:t>8</a:t>
            </a:fld>
            <a:endParaRPr lang="ja-JP" altLang="en-US"/>
          </a:p>
        </p:txBody>
      </p:sp>
      <p:sp>
        <p:nvSpPr>
          <p:cNvPr id="27" name="正方形/長方形 4"/>
          <p:cNvSpPr/>
          <p:nvPr/>
        </p:nvSpPr>
        <p:spPr>
          <a:xfrm>
            <a:off x="283077" y="5830924"/>
            <a:ext cx="8609411" cy="692204"/>
          </a:xfrm>
          <a:prstGeom prst="rect">
            <a:avLst/>
          </a:prstGeom>
          <a:solidFill>
            <a:srgbClr val="FFE2F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28" name="テキスト ボックス 5"/>
          <p:cNvSpPr txBox="1"/>
          <p:nvPr/>
        </p:nvSpPr>
        <p:spPr>
          <a:xfrm>
            <a:off x="240333" y="6133830"/>
            <a:ext cx="2195097" cy="415498"/>
          </a:xfrm>
          <a:prstGeom prst="rect">
            <a:avLst/>
          </a:prstGeom>
          <a:noFill/>
          <a:ln>
            <a:noFill/>
          </a:ln>
        </p:spPr>
        <p:txBody>
          <a:bodyPr wrap="square" rtlCol="0">
            <a:spAutoFit/>
          </a:bodyPr>
          <a:lstStyle/>
          <a:p>
            <a:r>
              <a:rPr lang="ja-JP" altLang="en-US" sz="2100" dirty="0">
                <a:latin typeface="MS PGothic" charset="-128"/>
                <a:ea typeface="MS PGothic" charset="-128"/>
                <a:cs typeface="MS PGothic" charset="-128"/>
              </a:rPr>
              <a:t>ハイパーバイザ</a:t>
            </a:r>
          </a:p>
        </p:txBody>
      </p:sp>
      <p:sp>
        <p:nvSpPr>
          <p:cNvPr id="41" name="正方形/長方形 28"/>
          <p:cNvSpPr/>
          <p:nvPr/>
        </p:nvSpPr>
        <p:spPr>
          <a:xfrm>
            <a:off x="6560946" y="4217647"/>
            <a:ext cx="1733373" cy="1185829"/>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endParaRPr>
          </a:p>
        </p:txBody>
      </p:sp>
      <p:sp>
        <p:nvSpPr>
          <p:cNvPr id="47" name="テキスト ボックス 29"/>
          <p:cNvSpPr txBox="1"/>
          <p:nvPr/>
        </p:nvSpPr>
        <p:spPr>
          <a:xfrm>
            <a:off x="6707618" y="4201768"/>
            <a:ext cx="2195097" cy="415498"/>
          </a:xfrm>
          <a:prstGeom prst="rect">
            <a:avLst/>
          </a:prstGeom>
          <a:noFill/>
          <a:ln>
            <a:noFill/>
          </a:ln>
        </p:spPr>
        <p:txBody>
          <a:bodyPr wrap="square" rtlCol="0">
            <a:spAutoFit/>
          </a:bodyPr>
          <a:lstStyle/>
          <a:p>
            <a:r>
              <a:rPr lang="ja-JP" altLang="en-US" sz="2100" dirty="0">
                <a:latin typeface="MS PGothic" charset="-128"/>
                <a:ea typeface="MS PGothic" charset="-128"/>
                <a:cs typeface="MS PGothic" charset="-128"/>
              </a:rPr>
              <a:t>監視対象</a:t>
            </a:r>
            <a:r>
              <a:rPr lang="en-US" altLang="ja-JP" sz="2100" dirty="0"/>
              <a:t>VM</a:t>
            </a:r>
            <a:endParaRPr lang="ja-JP" altLang="en-US" sz="2100" dirty="0"/>
          </a:p>
        </p:txBody>
      </p:sp>
      <p:cxnSp>
        <p:nvCxnSpPr>
          <p:cNvPr id="48" name="直線矢印コネクタ 30"/>
          <p:cNvCxnSpPr/>
          <p:nvPr/>
        </p:nvCxnSpPr>
        <p:spPr>
          <a:xfrm flipV="1">
            <a:off x="6829578" y="5131167"/>
            <a:ext cx="0" cy="1041878"/>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9" name="直線矢印コネクタ 33"/>
          <p:cNvCxnSpPr/>
          <p:nvPr/>
        </p:nvCxnSpPr>
        <p:spPr>
          <a:xfrm>
            <a:off x="7790292" y="5173287"/>
            <a:ext cx="0" cy="857502"/>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2" name="テキスト ボックス 37"/>
          <p:cNvSpPr txBox="1"/>
          <p:nvPr/>
        </p:nvSpPr>
        <p:spPr>
          <a:xfrm>
            <a:off x="7334290" y="6030789"/>
            <a:ext cx="1133348" cy="369332"/>
          </a:xfrm>
          <a:prstGeom prst="rect">
            <a:avLst/>
          </a:prstGeom>
          <a:solidFill>
            <a:schemeClr val="bg1"/>
          </a:solidFill>
          <a:ln>
            <a:solidFill>
              <a:schemeClr val="tx1"/>
            </a:solidFill>
          </a:ln>
        </p:spPr>
        <p:txBody>
          <a:bodyPr wrap="square" rtlCol="0">
            <a:spAutoFit/>
          </a:bodyPr>
          <a:lstStyle/>
          <a:p>
            <a:pPr algn="ctr"/>
            <a:r>
              <a:rPr lang="en-US" altLang="ja-JP" dirty="0"/>
              <a:t>OS</a:t>
            </a:r>
            <a:r>
              <a:rPr lang="ja-JP" altLang="en-US" dirty="0">
                <a:latin typeface="MS PGothic" charset="-128"/>
                <a:ea typeface="MS PGothic" charset="-128"/>
                <a:cs typeface="MS PGothic" charset="-128"/>
              </a:rPr>
              <a:t>データ</a:t>
            </a:r>
            <a:endParaRPr lang="en-US" altLang="ja-JP" dirty="0">
              <a:latin typeface="MS PGothic" charset="-128"/>
              <a:ea typeface="MS PGothic" charset="-128"/>
              <a:cs typeface="MS PGothic" charset="-128"/>
            </a:endParaRPr>
          </a:p>
        </p:txBody>
      </p:sp>
      <p:sp>
        <p:nvSpPr>
          <p:cNvPr id="58" name="テキスト ボックス 50"/>
          <p:cNvSpPr txBox="1"/>
          <p:nvPr/>
        </p:nvSpPr>
        <p:spPr>
          <a:xfrm>
            <a:off x="7718484" y="5430051"/>
            <a:ext cx="1639751"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データ取得</a:t>
            </a:r>
            <a:endParaRPr kumimoji="1" lang="ja-JP" altLang="en-US" dirty="0">
              <a:latin typeface="MS PGothic" charset="-128"/>
              <a:ea typeface="MS PGothic" charset="-128"/>
              <a:cs typeface="MS PGothic" charset="-128"/>
            </a:endParaRPr>
          </a:p>
        </p:txBody>
      </p:sp>
      <p:sp>
        <p:nvSpPr>
          <p:cNvPr id="59" name="角丸四角形 32"/>
          <p:cNvSpPr/>
          <p:nvPr/>
        </p:nvSpPr>
        <p:spPr>
          <a:xfrm>
            <a:off x="267294" y="4240761"/>
            <a:ext cx="5309043" cy="1173626"/>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19" name="正方形/長方形 18"/>
          <p:cNvSpPr/>
          <p:nvPr/>
        </p:nvSpPr>
        <p:spPr>
          <a:xfrm>
            <a:off x="383917" y="4541715"/>
            <a:ext cx="2702731" cy="750042"/>
          </a:xfrm>
          <a:prstGeom prst="rect">
            <a:avLst/>
          </a:prstGeom>
          <a:pattFill prst="dkUpDiag">
            <a:fgClr>
              <a:schemeClr val="accent6"/>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926601" y="4214127"/>
            <a:ext cx="138531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エンクレイヴ</a:t>
            </a:r>
            <a:endParaRPr lang="en-US" altLang="ja-JP" dirty="0">
              <a:latin typeface="MS PGothic" charset="-128"/>
              <a:ea typeface="MS PGothic" charset="-128"/>
              <a:cs typeface="MS PGothic" charset="-128"/>
            </a:endParaRPr>
          </a:p>
        </p:txBody>
      </p:sp>
      <p:sp>
        <p:nvSpPr>
          <p:cNvPr id="22" name="テキスト ボックス 21"/>
          <p:cNvSpPr txBox="1"/>
          <p:nvPr/>
        </p:nvSpPr>
        <p:spPr>
          <a:xfrm>
            <a:off x="1463485" y="4716272"/>
            <a:ext cx="1566247" cy="369332"/>
          </a:xfrm>
          <a:prstGeom prst="rect">
            <a:avLst/>
          </a:prstGeom>
          <a:solidFill>
            <a:schemeClr val="bg1"/>
          </a:solidFill>
          <a:ln>
            <a:solidFill>
              <a:schemeClr val="tx1"/>
            </a:solidFill>
          </a:ln>
        </p:spPr>
        <p:txBody>
          <a:bodyPr wrap="square" rtlCol="0">
            <a:spAutoFit/>
          </a:bodyPr>
          <a:lstStyle/>
          <a:p>
            <a:pPr algn="ctr"/>
            <a:r>
              <a:rPr lang="ja-JP" altLang="en-US" dirty="0">
                <a:latin typeface="MS PGothic" charset="-128"/>
                <a:ea typeface="MS PGothic" charset="-128"/>
                <a:cs typeface="MS PGothic" charset="-128"/>
              </a:rPr>
              <a:t>仮想アドレス</a:t>
            </a:r>
            <a:endParaRPr lang="en-US" altLang="ja-JP" dirty="0">
              <a:latin typeface="MS PGothic" charset="-128"/>
              <a:ea typeface="MS PGothic" charset="-128"/>
              <a:cs typeface="MS PGothic" charset="-128"/>
            </a:endParaRPr>
          </a:p>
        </p:txBody>
      </p:sp>
      <p:sp>
        <p:nvSpPr>
          <p:cNvPr id="29" name="円/楕円 28"/>
          <p:cNvSpPr/>
          <p:nvPr/>
        </p:nvSpPr>
        <p:spPr>
          <a:xfrm>
            <a:off x="3875255" y="4513156"/>
            <a:ext cx="1637671" cy="732315"/>
          </a:xfrm>
          <a:prstGeom prst="ellipse">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71257" y="4573772"/>
            <a:ext cx="1194109" cy="646331"/>
          </a:xfrm>
          <a:prstGeom prst="rect">
            <a:avLst/>
          </a:prstGeom>
          <a:noFill/>
        </p:spPr>
        <p:txBody>
          <a:bodyPr wrap="none" rtlCol="0">
            <a:spAutoFit/>
          </a:bodyPr>
          <a:lstStyle/>
          <a:p>
            <a:pPr algn="ctr"/>
            <a:r>
              <a:rPr kumimoji="1" lang="en-US" altLang="ja-JP" dirty="0" err="1"/>
              <a:t>SGmonitor</a:t>
            </a:r>
            <a:endParaRPr kumimoji="1" lang="en-US" altLang="ja-JP" dirty="0"/>
          </a:p>
          <a:p>
            <a:pPr algn="ctr"/>
            <a:r>
              <a:rPr lang="ja-JP" altLang="en-US" dirty="0">
                <a:latin typeface="MS PGothic" charset="-128"/>
                <a:ea typeface="MS PGothic" charset="-128"/>
                <a:cs typeface="MS PGothic" charset="-128"/>
              </a:rPr>
              <a:t>ランタイム</a:t>
            </a:r>
            <a:endParaRPr kumimoji="1" lang="ja-JP" altLang="en-US" dirty="0">
              <a:latin typeface="MS PGothic" charset="-128"/>
              <a:ea typeface="MS PGothic" charset="-128"/>
              <a:cs typeface="MS PGothic" charset="-128"/>
            </a:endParaRPr>
          </a:p>
        </p:txBody>
      </p:sp>
      <p:cxnSp>
        <p:nvCxnSpPr>
          <p:cNvPr id="32" name="直線矢印コネクタ 31"/>
          <p:cNvCxnSpPr>
            <a:stCxn id="22" idx="3"/>
          </p:cNvCxnSpPr>
          <p:nvPr/>
        </p:nvCxnSpPr>
        <p:spPr>
          <a:xfrm flipV="1">
            <a:off x="3029732" y="4886245"/>
            <a:ext cx="851812"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2831322" y="4539683"/>
            <a:ext cx="1019831" cy="369332"/>
          </a:xfrm>
          <a:prstGeom prst="rect">
            <a:avLst/>
          </a:prstGeom>
          <a:noFill/>
        </p:spPr>
        <p:txBody>
          <a:bodyPr wrap="none" rtlCol="0">
            <a:spAutoFit/>
          </a:bodyPr>
          <a:lstStyle/>
          <a:p>
            <a:r>
              <a:rPr lang="ja-JP" altLang="en-US" dirty="0"/>
              <a:t>　</a:t>
            </a:r>
            <a:r>
              <a:rPr lang="en-US" altLang="ja-JP" dirty="0"/>
              <a:t>OCALL</a:t>
            </a:r>
          </a:p>
        </p:txBody>
      </p:sp>
      <p:sp>
        <p:nvSpPr>
          <p:cNvPr id="45" name="テキスト ボックス 44"/>
          <p:cNvSpPr txBox="1"/>
          <p:nvPr/>
        </p:nvSpPr>
        <p:spPr>
          <a:xfrm>
            <a:off x="4047324" y="5446633"/>
            <a:ext cx="1694695"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ハイパーコール</a:t>
            </a:r>
            <a:endParaRPr lang="en-US" altLang="ja-JP" dirty="0">
              <a:latin typeface="MS PGothic" charset="-128"/>
              <a:ea typeface="MS PGothic" charset="-128"/>
              <a:cs typeface="MS PGothic" charset="-128"/>
            </a:endParaRPr>
          </a:p>
        </p:txBody>
      </p:sp>
      <p:sp>
        <p:nvSpPr>
          <p:cNvPr id="46" name="テキスト ボックス 45"/>
          <p:cNvSpPr txBox="1"/>
          <p:nvPr/>
        </p:nvSpPr>
        <p:spPr>
          <a:xfrm>
            <a:off x="2921317" y="6014693"/>
            <a:ext cx="1566247" cy="369332"/>
          </a:xfrm>
          <a:prstGeom prst="rect">
            <a:avLst/>
          </a:prstGeom>
          <a:solidFill>
            <a:schemeClr val="bg1"/>
          </a:solidFill>
          <a:ln>
            <a:solidFill>
              <a:schemeClr val="tx1"/>
            </a:solidFill>
          </a:ln>
        </p:spPr>
        <p:txBody>
          <a:bodyPr wrap="square" rtlCol="0">
            <a:spAutoFit/>
          </a:bodyPr>
          <a:lstStyle/>
          <a:p>
            <a:pPr algn="ctr"/>
            <a:r>
              <a:rPr lang="ja-JP" altLang="en-US" dirty="0">
                <a:latin typeface="MS PGothic" charset="-128"/>
                <a:ea typeface="MS PGothic" charset="-128"/>
                <a:cs typeface="MS PGothic" charset="-128"/>
              </a:rPr>
              <a:t>仮想アドレス</a:t>
            </a:r>
            <a:endParaRPr lang="en-US" altLang="ja-JP" dirty="0">
              <a:latin typeface="MS PGothic" charset="-128"/>
              <a:ea typeface="MS PGothic" charset="-128"/>
              <a:cs typeface="MS PGothic" charset="-128"/>
            </a:endParaRPr>
          </a:p>
        </p:txBody>
      </p:sp>
      <p:sp>
        <p:nvSpPr>
          <p:cNvPr id="53" name="テキスト ボックス 52"/>
          <p:cNvSpPr txBox="1"/>
          <p:nvPr/>
        </p:nvSpPr>
        <p:spPr>
          <a:xfrm>
            <a:off x="4572000" y="5825395"/>
            <a:ext cx="1509049"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変換</a:t>
            </a:r>
            <a:endParaRPr kumimoji="1" lang="ja-JP" altLang="en-US" dirty="0">
              <a:latin typeface="MS PGothic" charset="-128"/>
              <a:ea typeface="MS PGothic" charset="-128"/>
              <a:cs typeface="MS PGothic" charset="-128"/>
            </a:endParaRPr>
          </a:p>
        </p:txBody>
      </p:sp>
      <p:cxnSp>
        <p:nvCxnSpPr>
          <p:cNvPr id="54" name="直線矢印コネクタ 53"/>
          <p:cNvCxnSpPr/>
          <p:nvPr/>
        </p:nvCxnSpPr>
        <p:spPr>
          <a:xfrm>
            <a:off x="4487564" y="6220850"/>
            <a:ext cx="885933"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5373497" y="6030789"/>
            <a:ext cx="1566247" cy="369332"/>
          </a:xfrm>
          <a:prstGeom prst="rect">
            <a:avLst/>
          </a:prstGeom>
          <a:solidFill>
            <a:schemeClr val="accent3">
              <a:lumMod val="60000"/>
              <a:lumOff val="40000"/>
            </a:schemeClr>
          </a:solidFill>
          <a:ln>
            <a:solidFill>
              <a:schemeClr val="tx1"/>
            </a:solidFill>
          </a:ln>
        </p:spPr>
        <p:txBody>
          <a:bodyPr wrap="square" rtlCol="0">
            <a:spAutoFit/>
          </a:bodyPr>
          <a:lstStyle/>
          <a:p>
            <a:pPr algn="ctr"/>
            <a:r>
              <a:rPr lang="ja-JP" altLang="en-US" dirty="0">
                <a:latin typeface="MS PGothic" charset="-128"/>
                <a:ea typeface="MS PGothic" charset="-128"/>
                <a:cs typeface="MS PGothic" charset="-128"/>
              </a:rPr>
              <a:t>物理アドレス</a:t>
            </a:r>
            <a:endParaRPr lang="en-US" altLang="ja-JP" dirty="0">
              <a:latin typeface="MS PGothic" charset="-128"/>
              <a:ea typeface="MS PGothic" charset="-128"/>
              <a:cs typeface="MS PGothic" charset="-128"/>
            </a:endParaRPr>
          </a:p>
        </p:txBody>
      </p:sp>
      <p:cxnSp>
        <p:nvCxnSpPr>
          <p:cNvPr id="63" name="直線矢印コネクタ 33"/>
          <p:cNvCxnSpPr/>
          <p:nvPr/>
        </p:nvCxnSpPr>
        <p:spPr>
          <a:xfrm flipH="1">
            <a:off x="4071257" y="5115035"/>
            <a:ext cx="0" cy="899658"/>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416850" y="4596698"/>
            <a:ext cx="1016681" cy="649188"/>
          </a:xfrm>
          <a:prstGeom prst="ellipse">
            <a:avLst/>
          </a:prstGeom>
          <a:solidFill>
            <a:srgbClr val="00B0F0"/>
          </a:solidFill>
          <a:ln>
            <a:solidFill>
              <a:schemeClr val="tx1"/>
            </a:solidFill>
          </a:ln>
        </p:spPr>
        <p:txBody>
          <a:bodyPr wrap="square" rtlCol="0">
            <a:spAutoFit/>
          </a:bodyPr>
          <a:lstStyle/>
          <a:p>
            <a:pPr algn="ctr"/>
            <a:r>
              <a:rPr kumimoji="1" lang="en-US" altLang="ja-JP" sz="2400" dirty="0"/>
              <a:t>IDS</a:t>
            </a:r>
            <a:endParaRPr kumimoji="1" lang="ja-JP" altLang="en-US" sz="2400" dirty="0"/>
          </a:p>
        </p:txBody>
      </p:sp>
      <p:cxnSp>
        <p:nvCxnSpPr>
          <p:cNvPr id="30" name="カギ線コネクタ 29"/>
          <p:cNvCxnSpPr>
            <a:endCxn id="29" idx="4"/>
          </p:cNvCxnSpPr>
          <p:nvPr/>
        </p:nvCxnSpPr>
        <p:spPr>
          <a:xfrm rot="10800000">
            <a:off x="4694092" y="5245471"/>
            <a:ext cx="2625341" cy="949256"/>
          </a:xfrm>
          <a:prstGeom prst="bentConnector2">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直線矢印コネクタ 39"/>
          <p:cNvCxnSpPr/>
          <p:nvPr/>
        </p:nvCxnSpPr>
        <p:spPr>
          <a:xfrm flipH="1">
            <a:off x="2601700" y="4879313"/>
            <a:ext cx="1249453" cy="12874"/>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テキスト ボックス 37"/>
          <p:cNvSpPr txBox="1"/>
          <p:nvPr/>
        </p:nvSpPr>
        <p:spPr>
          <a:xfrm>
            <a:off x="1481483" y="4716272"/>
            <a:ext cx="1133348" cy="369332"/>
          </a:xfrm>
          <a:prstGeom prst="rect">
            <a:avLst/>
          </a:prstGeom>
          <a:solidFill>
            <a:schemeClr val="bg1"/>
          </a:solidFill>
          <a:ln>
            <a:solidFill>
              <a:schemeClr val="tx1"/>
            </a:solidFill>
          </a:ln>
        </p:spPr>
        <p:txBody>
          <a:bodyPr wrap="square" rtlCol="0">
            <a:spAutoFit/>
          </a:bodyPr>
          <a:lstStyle/>
          <a:p>
            <a:pPr algn="ctr"/>
            <a:r>
              <a:rPr lang="en-US" altLang="ja-JP" dirty="0"/>
              <a:t>OS</a:t>
            </a:r>
            <a:r>
              <a:rPr lang="ja-JP" altLang="en-US" dirty="0">
                <a:latin typeface="MS PGothic" charset="-128"/>
                <a:ea typeface="MS PGothic" charset="-128"/>
                <a:cs typeface="MS PGothic" charset="-128"/>
              </a:rPr>
              <a:t>データ</a:t>
            </a:r>
            <a:endParaRPr lang="en-US" altLang="ja-JP" dirty="0">
              <a:latin typeface="MS PGothic" charset="-128"/>
              <a:ea typeface="MS PGothic" charset="-128"/>
              <a:cs typeface="MS PGothic" charset="-128"/>
            </a:endParaRPr>
          </a:p>
        </p:txBody>
      </p:sp>
    </p:spTree>
    <p:extLst>
      <p:ext uri="{BB962C8B-B14F-4D97-AF65-F5344CB8AC3E}">
        <p14:creationId xmlns:p14="http://schemas.microsoft.com/office/powerpoint/2010/main" val="29752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trips(downRight)">
                                      <p:cBhvr>
                                        <p:cTn id="7" dur="25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strips(downRight)">
                                      <p:cBhvr>
                                        <p:cTn id="12" dur="250"/>
                                        <p:tgtEl>
                                          <p:spTgt spid="32"/>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strips(downRight)">
                                      <p:cBhvr>
                                        <p:cTn id="15" dur="250"/>
                                        <p:tgtEl>
                                          <p:spTgt spid="37"/>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nodeType="clickEffect">
                                  <p:stCondLst>
                                    <p:cond delay="0"/>
                                  </p:stCondLst>
                                  <p:childTnLst>
                                    <p:set>
                                      <p:cBhvr>
                                        <p:cTn id="19" dur="1" fill="hold">
                                          <p:stCondLst>
                                            <p:cond delay="0"/>
                                          </p:stCondLst>
                                        </p:cTn>
                                        <p:tgtEl>
                                          <p:spTgt spid="63"/>
                                        </p:tgtEl>
                                        <p:attrNameLst>
                                          <p:attrName>style.visibility</p:attrName>
                                        </p:attrNameLst>
                                      </p:cBhvr>
                                      <p:to>
                                        <p:strVal val="visible"/>
                                      </p:to>
                                    </p:set>
                                    <p:animEffect transition="in" filter="strips(downRight)">
                                      <p:cBhvr>
                                        <p:cTn id="20" dur="250"/>
                                        <p:tgtEl>
                                          <p:spTgt spid="63"/>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strips(downRight)">
                                      <p:cBhvr>
                                        <p:cTn id="23" dur="250"/>
                                        <p:tgtEl>
                                          <p:spTgt spid="45"/>
                                        </p:tgtEl>
                                      </p:cBhvr>
                                    </p:animEffect>
                                  </p:childTnLst>
                                </p:cTn>
                              </p:par>
                            </p:childTnLst>
                          </p:cTn>
                        </p:par>
                        <p:par>
                          <p:cTn id="24" fill="hold">
                            <p:stCondLst>
                              <p:cond delay="250"/>
                            </p:stCondLst>
                            <p:childTnLst>
                              <p:par>
                                <p:cTn id="25" presetID="18" presetClass="entr" presetSubtype="6"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strips(downRight)">
                                      <p:cBhvr>
                                        <p:cTn id="27" dur="25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strips(downRight)">
                                      <p:cBhvr>
                                        <p:cTn id="32" dur="250"/>
                                        <p:tgtEl>
                                          <p:spTgt spid="54"/>
                                        </p:tgtEl>
                                      </p:cBhvr>
                                    </p:animEffect>
                                  </p:childTnLst>
                                </p:cTn>
                              </p:par>
                              <p:par>
                                <p:cTn id="33" presetID="18" presetClass="entr" presetSubtype="6"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animEffect transition="in" filter="strips(downRight)">
                                      <p:cBhvr>
                                        <p:cTn id="35" dur="250"/>
                                        <p:tgtEl>
                                          <p:spTgt spid="53"/>
                                        </p:tgtEl>
                                      </p:cBhvr>
                                    </p:animEffect>
                                  </p:childTnLst>
                                </p:cTn>
                              </p:par>
                            </p:childTnLst>
                          </p:cTn>
                        </p:par>
                        <p:par>
                          <p:cTn id="36" fill="hold">
                            <p:stCondLst>
                              <p:cond delay="250"/>
                            </p:stCondLst>
                            <p:childTnLst>
                              <p:par>
                                <p:cTn id="37" presetID="18" presetClass="entr" presetSubtype="6" fill="hold" grpId="0" nodeType="after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strips(downRight)">
                                      <p:cBhvr>
                                        <p:cTn id="39" dur="250"/>
                                        <p:tgtEl>
                                          <p:spTgt spid="55"/>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3" fill="hold" nodeType="click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strips(upRight)">
                                      <p:cBhvr>
                                        <p:cTn id="44" dur="250"/>
                                        <p:tgtEl>
                                          <p:spTgt spid="48"/>
                                        </p:tgtEl>
                                      </p:cBhvr>
                                    </p:animEffect>
                                  </p:childTnLst>
                                </p:cTn>
                              </p:par>
                            </p:childTnLst>
                          </p:cTn>
                        </p:par>
                        <p:par>
                          <p:cTn id="45" fill="hold">
                            <p:stCondLst>
                              <p:cond delay="250"/>
                            </p:stCondLst>
                            <p:childTnLst>
                              <p:par>
                                <p:cTn id="46" presetID="18" presetClass="entr" presetSubtype="6" fill="hold" nodeType="after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strips(downRight)">
                                      <p:cBhvr>
                                        <p:cTn id="48" dur="250"/>
                                        <p:tgtEl>
                                          <p:spTgt spid="49"/>
                                        </p:tgtEl>
                                      </p:cBhvr>
                                    </p:animEffect>
                                  </p:childTnLst>
                                </p:cTn>
                              </p:par>
                              <p:par>
                                <p:cTn id="49" presetID="18" presetClass="entr" presetSubtype="6" fill="hold" grpId="0" nodeType="with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strips(downRight)">
                                      <p:cBhvr>
                                        <p:cTn id="51" dur="250"/>
                                        <p:tgtEl>
                                          <p:spTgt spid="58"/>
                                        </p:tgtEl>
                                      </p:cBhvr>
                                    </p:animEffect>
                                  </p:childTnLst>
                                </p:cTn>
                              </p:par>
                            </p:childTnLst>
                          </p:cTn>
                        </p:par>
                        <p:par>
                          <p:cTn id="52" fill="hold">
                            <p:stCondLst>
                              <p:cond delay="500"/>
                            </p:stCondLst>
                            <p:childTnLst>
                              <p:par>
                                <p:cTn id="53" presetID="18" presetClass="entr" presetSubtype="6" fill="hold" grpId="0" nodeType="afterEffect">
                                  <p:stCondLst>
                                    <p:cond delay="0"/>
                                  </p:stCondLst>
                                  <p:childTnLst>
                                    <p:set>
                                      <p:cBhvr>
                                        <p:cTn id="54" dur="1" fill="hold">
                                          <p:stCondLst>
                                            <p:cond delay="0"/>
                                          </p:stCondLst>
                                        </p:cTn>
                                        <p:tgtEl>
                                          <p:spTgt spid="52"/>
                                        </p:tgtEl>
                                        <p:attrNameLst>
                                          <p:attrName>style.visibility</p:attrName>
                                        </p:attrNameLst>
                                      </p:cBhvr>
                                      <p:to>
                                        <p:strVal val="visible"/>
                                      </p:to>
                                    </p:set>
                                    <p:animEffect transition="in" filter="strips(downRight)">
                                      <p:cBhvr>
                                        <p:cTn id="55" dur="250"/>
                                        <p:tgtEl>
                                          <p:spTgt spid="52"/>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1" nodeType="clickEffect">
                                  <p:stCondLst>
                                    <p:cond delay="0"/>
                                  </p:stCondLst>
                                  <p:childTnLst>
                                    <p:set>
                                      <p:cBhvr>
                                        <p:cTn id="59" dur="1" fill="hold">
                                          <p:stCondLst>
                                            <p:cond delay="0"/>
                                          </p:stCondLst>
                                        </p:cTn>
                                        <p:tgtEl>
                                          <p:spTgt spid="22"/>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32"/>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37"/>
                                        </p:tgtEl>
                                        <p:attrNameLst>
                                          <p:attrName>style.visibility</p:attrName>
                                        </p:attrNameLst>
                                      </p:cBhvr>
                                      <p:to>
                                        <p:strVal val="hidden"/>
                                      </p:to>
                                    </p:set>
                                  </p:childTnLst>
                                </p:cTn>
                              </p:par>
                              <p:par>
                                <p:cTn id="64" presetID="1" presetClass="exit" presetSubtype="0" fill="hold" nodeType="withEffect">
                                  <p:stCondLst>
                                    <p:cond delay="0"/>
                                  </p:stCondLst>
                                  <p:childTnLst>
                                    <p:set>
                                      <p:cBhvr>
                                        <p:cTn id="65" dur="1" fill="hold">
                                          <p:stCondLst>
                                            <p:cond delay="0"/>
                                          </p:stCondLst>
                                        </p:cTn>
                                        <p:tgtEl>
                                          <p:spTgt spid="63"/>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45"/>
                                        </p:tgtEl>
                                        <p:attrNameLst>
                                          <p:attrName>style.visibility</p:attrName>
                                        </p:attrNameLst>
                                      </p:cBhvr>
                                      <p:to>
                                        <p:strVal val="hidden"/>
                                      </p:to>
                                    </p:set>
                                  </p:childTnLst>
                                </p:cTn>
                              </p:par>
                              <p:par>
                                <p:cTn id="68" presetID="1" presetClass="exit" presetSubtype="0" fill="hold" grpId="1" nodeType="withEffect">
                                  <p:stCondLst>
                                    <p:cond delay="0"/>
                                  </p:stCondLst>
                                  <p:childTnLst>
                                    <p:set>
                                      <p:cBhvr>
                                        <p:cTn id="69" dur="1" fill="hold">
                                          <p:stCondLst>
                                            <p:cond delay="0"/>
                                          </p:stCondLst>
                                        </p:cTn>
                                        <p:tgtEl>
                                          <p:spTgt spid="46"/>
                                        </p:tgtEl>
                                        <p:attrNameLst>
                                          <p:attrName>style.visibility</p:attrName>
                                        </p:attrNameLst>
                                      </p:cBhvr>
                                      <p:to>
                                        <p:strVal val="hidden"/>
                                      </p:to>
                                    </p:set>
                                  </p:childTnLst>
                                </p:cTn>
                              </p:par>
                              <p:par>
                                <p:cTn id="70" presetID="1" presetClass="exit" presetSubtype="0" fill="hold" nodeType="withEffect">
                                  <p:stCondLst>
                                    <p:cond delay="0"/>
                                  </p:stCondLst>
                                  <p:childTnLst>
                                    <p:set>
                                      <p:cBhvr>
                                        <p:cTn id="71" dur="1" fill="hold">
                                          <p:stCondLst>
                                            <p:cond delay="0"/>
                                          </p:stCondLst>
                                        </p:cTn>
                                        <p:tgtEl>
                                          <p:spTgt spid="54"/>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53"/>
                                        </p:tgtEl>
                                        <p:attrNameLst>
                                          <p:attrName>style.visibility</p:attrName>
                                        </p:attrNameLst>
                                      </p:cBhvr>
                                      <p:to>
                                        <p:strVal val="hidden"/>
                                      </p:to>
                                    </p:set>
                                  </p:childTnLst>
                                </p:cTn>
                              </p:par>
                              <p:par>
                                <p:cTn id="74" presetID="1" presetClass="exit" presetSubtype="0" fill="hold" grpId="1" nodeType="withEffect">
                                  <p:stCondLst>
                                    <p:cond delay="0"/>
                                  </p:stCondLst>
                                  <p:childTnLst>
                                    <p:set>
                                      <p:cBhvr>
                                        <p:cTn id="75" dur="1" fill="hold">
                                          <p:stCondLst>
                                            <p:cond delay="0"/>
                                          </p:stCondLst>
                                        </p:cTn>
                                        <p:tgtEl>
                                          <p:spTgt spid="55"/>
                                        </p:tgtEl>
                                        <p:attrNameLst>
                                          <p:attrName>style.visibility</p:attrName>
                                        </p:attrNameLst>
                                      </p:cBhvr>
                                      <p:to>
                                        <p:strVal val="hidden"/>
                                      </p:to>
                                    </p:set>
                                  </p:childTnLst>
                                </p:cTn>
                              </p:par>
                              <p:par>
                                <p:cTn id="76" presetID="1" presetClass="exit" presetSubtype="0" fill="hold" nodeType="withEffect">
                                  <p:stCondLst>
                                    <p:cond delay="0"/>
                                  </p:stCondLst>
                                  <p:childTnLst>
                                    <p:set>
                                      <p:cBhvr>
                                        <p:cTn id="77" dur="1" fill="hold">
                                          <p:stCondLst>
                                            <p:cond delay="0"/>
                                          </p:stCondLst>
                                        </p:cTn>
                                        <p:tgtEl>
                                          <p:spTgt spid="48"/>
                                        </p:tgtEl>
                                        <p:attrNameLst>
                                          <p:attrName>style.visibility</p:attrName>
                                        </p:attrNameLst>
                                      </p:cBhvr>
                                      <p:to>
                                        <p:strVal val="hidden"/>
                                      </p:to>
                                    </p:set>
                                  </p:childTnLst>
                                </p:cTn>
                              </p:par>
                            </p:childTnLst>
                          </p:cTn>
                        </p:par>
                        <p:par>
                          <p:cTn id="78" fill="hold">
                            <p:stCondLst>
                              <p:cond delay="0"/>
                            </p:stCondLst>
                            <p:childTnLst>
                              <p:par>
                                <p:cTn id="79" presetID="18" presetClass="entr" presetSubtype="9" fill="hold"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strips(upLeft)">
                                      <p:cBhvr>
                                        <p:cTn id="81" dur="500"/>
                                        <p:tgtEl>
                                          <p:spTgt spid="30"/>
                                        </p:tgtEl>
                                      </p:cBhvr>
                                    </p:animEffect>
                                  </p:childTnLst>
                                </p:cTn>
                              </p:par>
                            </p:childTnLst>
                          </p:cTn>
                        </p:par>
                      </p:childTnLst>
                    </p:cTn>
                  </p:par>
                  <p:par>
                    <p:cTn id="82" fill="hold">
                      <p:stCondLst>
                        <p:cond delay="indefinite"/>
                      </p:stCondLst>
                      <p:childTnLst>
                        <p:par>
                          <p:cTn id="83" fill="hold">
                            <p:stCondLst>
                              <p:cond delay="0"/>
                            </p:stCondLst>
                            <p:childTnLst>
                              <p:par>
                                <p:cTn id="84" presetID="18" presetClass="entr" presetSubtype="12" fill="hold" nodeType="clickEffect">
                                  <p:stCondLst>
                                    <p:cond delay="0"/>
                                  </p:stCondLst>
                                  <p:childTnLst>
                                    <p:set>
                                      <p:cBhvr>
                                        <p:cTn id="85" dur="1" fill="hold">
                                          <p:stCondLst>
                                            <p:cond delay="0"/>
                                          </p:stCondLst>
                                        </p:cTn>
                                        <p:tgtEl>
                                          <p:spTgt spid="33"/>
                                        </p:tgtEl>
                                        <p:attrNameLst>
                                          <p:attrName>style.visibility</p:attrName>
                                        </p:attrNameLst>
                                      </p:cBhvr>
                                      <p:to>
                                        <p:strVal val="visible"/>
                                      </p:to>
                                    </p:set>
                                    <p:animEffect transition="in" filter="strips(downLeft)">
                                      <p:cBhvr>
                                        <p:cTn id="86" dur="250"/>
                                        <p:tgtEl>
                                          <p:spTgt spid="33"/>
                                        </p:tgtEl>
                                      </p:cBhvr>
                                    </p:animEffect>
                                  </p:childTnLst>
                                </p:cTn>
                              </p:par>
                            </p:childTnLst>
                          </p:cTn>
                        </p:par>
                        <p:par>
                          <p:cTn id="87" fill="hold">
                            <p:stCondLst>
                              <p:cond delay="250"/>
                            </p:stCondLst>
                            <p:childTnLst>
                              <p:par>
                                <p:cTn id="88" presetID="18" presetClass="entr" presetSubtype="12" fill="hold" grpId="0" nodeType="after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strips(downLeft)">
                                      <p:cBhvr>
                                        <p:cTn id="90" dur="2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8" grpId="0"/>
      <p:bldP spid="22" grpId="0" animBg="1"/>
      <p:bldP spid="22" grpId="1" animBg="1"/>
      <p:bldP spid="37" grpId="0"/>
      <p:bldP spid="37" grpId="1"/>
      <p:bldP spid="45" grpId="0"/>
      <p:bldP spid="45" grpId="1"/>
      <p:bldP spid="46" grpId="0" animBg="1"/>
      <p:bldP spid="46" grpId="1" animBg="1"/>
      <p:bldP spid="53" grpId="0"/>
      <p:bldP spid="53" grpId="1"/>
      <p:bldP spid="55" grpId="0" animBg="1"/>
      <p:bldP spid="55" grpId="1" animBg="1"/>
      <p:bldP spid="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31"/>
          <p:cNvSpPr/>
          <p:nvPr/>
        </p:nvSpPr>
        <p:spPr>
          <a:xfrm>
            <a:off x="628650" y="4711444"/>
            <a:ext cx="6877619" cy="1093442"/>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sp>
        <p:nvSpPr>
          <p:cNvPr id="9" name="正方形/長方形 8"/>
          <p:cNvSpPr/>
          <p:nvPr/>
        </p:nvSpPr>
        <p:spPr>
          <a:xfrm>
            <a:off x="726102" y="4852129"/>
            <a:ext cx="4507543" cy="836216"/>
          </a:xfrm>
          <a:prstGeom prst="rect">
            <a:avLst/>
          </a:prstGeom>
          <a:pattFill prst="dkUpDiag">
            <a:fgClr>
              <a:schemeClr val="accent6"/>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3306325" y="5096191"/>
            <a:ext cx="1164879" cy="646331"/>
          </a:xfrm>
          <a:prstGeom prst="rect">
            <a:avLst/>
          </a:prstGeom>
          <a:noFill/>
        </p:spPr>
        <p:txBody>
          <a:bodyPr wrap="square" rtlCol="0">
            <a:spAutoFit/>
          </a:bodyPr>
          <a:lstStyle/>
          <a:p>
            <a:pPr algn="ctr"/>
            <a:r>
              <a:rPr lang="ja-JP" altLang="en-US" b="1" dirty="0"/>
              <a:t>ハッシュ</a:t>
            </a:r>
            <a:endParaRPr lang="en-US" altLang="ja-JP" b="1" dirty="0"/>
          </a:p>
          <a:p>
            <a:pPr algn="ctr"/>
            <a:r>
              <a:rPr lang="ja-JP" altLang="en-US" b="1" dirty="0"/>
              <a:t>計算</a:t>
            </a:r>
            <a:endParaRPr lang="en-US" altLang="ja-JP" b="1" dirty="0"/>
          </a:p>
        </p:txBody>
      </p:sp>
      <p:sp>
        <p:nvSpPr>
          <p:cNvPr id="31" name="正方形/長方形 28"/>
          <p:cNvSpPr/>
          <p:nvPr/>
        </p:nvSpPr>
        <p:spPr>
          <a:xfrm>
            <a:off x="7612716" y="4711444"/>
            <a:ext cx="1182339" cy="933562"/>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endParaRPr>
          </a:p>
        </p:txBody>
      </p:sp>
      <p:sp>
        <p:nvSpPr>
          <p:cNvPr id="2" name="Title 1"/>
          <p:cNvSpPr>
            <a:spLocks noGrp="1"/>
          </p:cNvSpPr>
          <p:nvPr>
            <p:ph type="title"/>
          </p:nvPr>
        </p:nvSpPr>
        <p:spPr/>
        <p:txBody>
          <a:bodyPr/>
          <a:lstStyle/>
          <a:p>
            <a:r>
              <a:rPr lang="ja-JP" altLang="en-US" dirty="0"/>
              <a:t>安全な</a:t>
            </a:r>
            <a:r>
              <a:rPr lang="en-US" altLang="ja-JP" dirty="0"/>
              <a:t>OS</a:t>
            </a:r>
            <a:r>
              <a:rPr lang="ja-JP" altLang="en-US" dirty="0"/>
              <a:t>データ取得</a:t>
            </a:r>
          </a:p>
        </p:txBody>
      </p:sp>
      <p:sp>
        <p:nvSpPr>
          <p:cNvPr id="3" name="Content Placeholder 2"/>
          <p:cNvSpPr>
            <a:spLocks noGrp="1"/>
          </p:cNvSpPr>
          <p:nvPr>
            <p:ph idx="1"/>
          </p:nvPr>
        </p:nvSpPr>
        <p:spPr/>
        <p:txBody>
          <a:bodyPr/>
          <a:lstStyle/>
          <a:p>
            <a:pPr lvl="0"/>
            <a:r>
              <a:rPr lang="ja-JP" altLang="en-US" dirty="0"/>
              <a:t>データ取得中の情報漏洩や改ざんを防ぐために暗号化と整合性検査を行う</a:t>
            </a:r>
            <a:endParaRPr lang="en-US" altLang="ja-JP" dirty="0"/>
          </a:p>
          <a:p>
            <a:pPr lvl="1"/>
            <a:r>
              <a:rPr lang="ja-JP" altLang="en-US" dirty="0"/>
              <a:t>要求時：エンクレイヴ内で仮想アドレスのハッシュ値を計算し、要求を暗号化</a:t>
            </a:r>
            <a:endParaRPr lang="en-US" altLang="ja-JP" dirty="0"/>
          </a:p>
          <a:p>
            <a:pPr lvl="2"/>
            <a:r>
              <a:rPr lang="ja-JP" altLang="en-US" dirty="0"/>
              <a:t>ハイパーバイザ内で復号し、ハッシュ値を検証</a:t>
            </a:r>
            <a:endParaRPr lang="en-US" altLang="ja-JP" dirty="0"/>
          </a:p>
          <a:p>
            <a:pPr lvl="1"/>
            <a:r>
              <a:rPr lang="ja-JP" altLang="en-US" dirty="0"/>
              <a:t>応答時：ハイパーバイザ内で</a:t>
            </a:r>
            <a:r>
              <a:rPr lang="en-US" altLang="ja-JP" dirty="0"/>
              <a:t>OS</a:t>
            </a:r>
            <a:r>
              <a:rPr lang="ja-JP" altLang="en-US" dirty="0"/>
              <a:t>データからハッシュ値を計算し、応答を暗号化</a:t>
            </a:r>
            <a:endParaRPr lang="en-US" altLang="ja-JP" dirty="0"/>
          </a:p>
          <a:p>
            <a:pPr lvl="2"/>
            <a:r>
              <a:rPr lang="ja-JP" altLang="en-US" dirty="0"/>
              <a:t>エンクレイヴ内で復号し、ハッシュ値を検証</a:t>
            </a:r>
            <a:endParaRPr lang="en-US" altLang="ja-JP" dirty="0"/>
          </a:p>
          <a:p>
            <a:pPr lvl="2"/>
            <a:endParaRPr lang="ja-JP" altLang="en-US" dirty="0"/>
          </a:p>
        </p:txBody>
      </p:sp>
      <p:sp>
        <p:nvSpPr>
          <p:cNvPr id="4" name="Slide Number Placeholder 3"/>
          <p:cNvSpPr>
            <a:spLocks noGrp="1"/>
          </p:cNvSpPr>
          <p:nvPr>
            <p:ph type="sldNum" sz="quarter" idx="12"/>
          </p:nvPr>
        </p:nvSpPr>
        <p:spPr/>
        <p:txBody>
          <a:bodyPr/>
          <a:lstStyle/>
          <a:p>
            <a:fld id="{FCD2FE1D-9440-6140-8BA6-FD5A9B810D7F}" type="slidenum">
              <a:rPr lang="ja-JP" altLang="en-US" smtClean="0"/>
              <a:pPr/>
              <a:t>9</a:t>
            </a:fld>
            <a:endParaRPr lang="ja-JP" altLang="en-US"/>
          </a:p>
        </p:txBody>
      </p:sp>
      <p:sp>
        <p:nvSpPr>
          <p:cNvPr id="6" name="テキスト ボックス 45"/>
          <p:cNvSpPr txBox="1"/>
          <p:nvPr/>
        </p:nvSpPr>
        <p:spPr>
          <a:xfrm>
            <a:off x="5593817" y="4807775"/>
            <a:ext cx="1823721" cy="908864"/>
          </a:xfrm>
          <a:prstGeom prst="ellipse">
            <a:avLst/>
          </a:prstGeom>
          <a:solidFill>
            <a:schemeClr val="accent2"/>
          </a:solidFill>
          <a:ln>
            <a:solidFill>
              <a:schemeClr val="tx1"/>
            </a:solidFill>
          </a:ln>
        </p:spPr>
        <p:txBody>
          <a:bodyPr wrap="square" rtlCol="0">
            <a:spAutoFit/>
          </a:bodyPr>
          <a:lstStyle/>
          <a:p>
            <a:pPr algn="ctr"/>
            <a:r>
              <a:rPr lang="en-US" altLang="ja-JP" dirty="0" err="1"/>
              <a:t>SGmonitor</a:t>
            </a:r>
            <a:endParaRPr lang="en-US" altLang="ja-JP" dirty="0"/>
          </a:p>
          <a:p>
            <a:pPr algn="ctr"/>
            <a:r>
              <a:rPr lang="ja-JP" altLang="en-US" dirty="0">
                <a:latin typeface="MS PGothic" charset="-128"/>
                <a:ea typeface="MS PGothic" charset="-128"/>
                <a:cs typeface="MS PGothic" charset="-128"/>
              </a:rPr>
              <a:t>ランタイム</a:t>
            </a:r>
            <a:endParaRPr kumimoji="1" lang="ja-JP" altLang="en-US" dirty="0">
              <a:latin typeface="MS PGothic" charset="-128"/>
              <a:ea typeface="MS PGothic" charset="-128"/>
              <a:cs typeface="MS PGothic" charset="-128"/>
            </a:endParaRPr>
          </a:p>
        </p:txBody>
      </p:sp>
      <p:sp>
        <p:nvSpPr>
          <p:cNvPr id="7" name="正方形/長方形 5"/>
          <p:cNvSpPr/>
          <p:nvPr/>
        </p:nvSpPr>
        <p:spPr>
          <a:xfrm>
            <a:off x="628650" y="5992456"/>
            <a:ext cx="8166405" cy="619352"/>
          </a:xfrm>
          <a:prstGeom prst="rect">
            <a:avLst/>
          </a:prstGeom>
          <a:solidFill>
            <a:srgbClr val="FFE2F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テキスト ボックス 6"/>
          <p:cNvSpPr txBox="1"/>
          <p:nvPr/>
        </p:nvSpPr>
        <p:spPr>
          <a:xfrm>
            <a:off x="628650" y="6183134"/>
            <a:ext cx="2195097" cy="415498"/>
          </a:xfrm>
          <a:prstGeom prst="rect">
            <a:avLst/>
          </a:prstGeom>
          <a:noFill/>
          <a:ln>
            <a:noFill/>
          </a:ln>
        </p:spPr>
        <p:txBody>
          <a:bodyPr wrap="square" rtlCol="0">
            <a:spAutoFit/>
          </a:bodyPr>
          <a:lstStyle/>
          <a:p>
            <a:r>
              <a:rPr lang="ja-JP" altLang="en-US" sz="2100" dirty="0">
                <a:latin typeface="MS PGothic" charset="-128"/>
                <a:ea typeface="MS PGothic" charset="-128"/>
                <a:cs typeface="MS PGothic" charset="-128"/>
              </a:rPr>
              <a:t>ハイパーバイザ</a:t>
            </a:r>
          </a:p>
        </p:txBody>
      </p:sp>
      <p:sp>
        <p:nvSpPr>
          <p:cNvPr id="11" name="テキスト ボックス 29"/>
          <p:cNvSpPr txBox="1"/>
          <p:nvPr/>
        </p:nvSpPr>
        <p:spPr>
          <a:xfrm>
            <a:off x="3875603" y="5085571"/>
            <a:ext cx="1133348" cy="369332"/>
          </a:xfrm>
          <a:prstGeom prst="rect">
            <a:avLst/>
          </a:prstGeom>
          <a:solidFill>
            <a:schemeClr val="tx1"/>
          </a:solidFill>
        </p:spPr>
        <p:txBody>
          <a:bodyPr wrap="square" rtlCol="0">
            <a:spAutoFit/>
          </a:bodyPr>
          <a:lstStyle/>
          <a:p>
            <a:pPr algn="ctr"/>
            <a:r>
              <a:rPr lang="ja-JP" altLang="en-US" dirty="0">
                <a:solidFill>
                  <a:schemeClr val="bg1"/>
                </a:solidFill>
              </a:rPr>
              <a:t>応答</a:t>
            </a:r>
            <a:endParaRPr lang="en-US" altLang="ja-JP" dirty="0">
              <a:solidFill>
                <a:schemeClr val="bg1"/>
              </a:solidFill>
              <a:latin typeface="MS PGothic" charset="-128"/>
              <a:ea typeface="MS PGothic" charset="-128"/>
              <a:cs typeface="MS PGothic" charset="-128"/>
            </a:endParaRPr>
          </a:p>
        </p:txBody>
      </p:sp>
      <p:cxnSp>
        <p:nvCxnSpPr>
          <p:cNvPr id="16" name="直線矢印コネクタ 39"/>
          <p:cNvCxnSpPr>
            <a:stCxn id="6" idx="2"/>
          </p:cNvCxnSpPr>
          <p:nvPr/>
        </p:nvCxnSpPr>
        <p:spPr>
          <a:xfrm flipH="1">
            <a:off x="5008951" y="5262207"/>
            <a:ext cx="584866"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直線矢印コネクタ 44"/>
          <p:cNvCxnSpPr/>
          <p:nvPr/>
        </p:nvCxnSpPr>
        <p:spPr>
          <a:xfrm flipH="1" flipV="1">
            <a:off x="5960534" y="5645007"/>
            <a:ext cx="0" cy="50922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テキスト ボックス 54"/>
          <p:cNvSpPr txBox="1"/>
          <p:nvPr/>
        </p:nvSpPr>
        <p:spPr>
          <a:xfrm>
            <a:off x="5464266" y="6138086"/>
            <a:ext cx="741969" cy="369332"/>
          </a:xfrm>
          <a:prstGeom prst="rect">
            <a:avLst/>
          </a:prstGeom>
          <a:solidFill>
            <a:schemeClr val="tx1"/>
          </a:solidFill>
        </p:spPr>
        <p:txBody>
          <a:bodyPr wrap="square" rtlCol="0">
            <a:spAutoFit/>
          </a:bodyPr>
          <a:lstStyle/>
          <a:p>
            <a:pPr algn="ctr"/>
            <a:r>
              <a:rPr lang="ja-JP" altLang="en-US" dirty="0">
                <a:solidFill>
                  <a:schemeClr val="bg1"/>
                </a:solidFill>
              </a:rPr>
              <a:t>応答</a:t>
            </a:r>
            <a:endParaRPr lang="en-US" altLang="ja-JP" dirty="0">
              <a:solidFill>
                <a:schemeClr val="bg1"/>
              </a:solidFill>
              <a:latin typeface="MS PGothic" charset="-128"/>
              <a:ea typeface="MS PGothic" charset="-128"/>
              <a:cs typeface="MS PGothic" charset="-128"/>
            </a:endParaRPr>
          </a:p>
        </p:txBody>
      </p:sp>
      <p:sp>
        <p:nvSpPr>
          <p:cNvPr id="25" name="テキスト ボックス 43"/>
          <p:cNvSpPr txBox="1"/>
          <p:nvPr/>
        </p:nvSpPr>
        <p:spPr>
          <a:xfrm>
            <a:off x="764335" y="4957833"/>
            <a:ext cx="1028493" cy="649188"/>
          </a:xfrm>
          <a:prstGeom prst="ellipse">
            <a:avLst/>
          </a:prstGeom>
          <a:solidFill>
            <a:srgbClr val="00B0F0"/>
          </a:solidFill>
          <a:ln>
            <a:solidFill>
              <a:schemeClr val="tx1"/>
            </a:solidFill>
          </a:ln>
        </p:spPr>
        <p:txBody>
          <a:bodyPr wrap="square" rtlCol="0">
            <a:spAutoFit/>
          </a:bodyPr>
          <a:lstStyle/>
          <a:p>
            <a:pPr algn="ctr"/>
            <a:r>
              <a:rPr kumimoji="1" lang="en-US" altLang="ja-JP" sz="2400" dirty="0"/>
              <a:t>IDS</a:t>
            </a:r>
            <a:endParaRPr kumimoji="1" lang="ja-JP" altLang="en-US" sz="2400" dirty="0"/>
          </a:p>
        </p:txBody>
      </p:sp>
      <p:sp>
        <p:nvSpPr>
          <p:cNvPr id="26" name="テキスト ボックス 37"/>
          <p:cNvSpPr txBox="1"/>
          <p:nvPr/>
        </p:nvSpPr>
        <p:spPr>
          <a:xfrm>
            <a:off x="7612716" y="6138086"/>
            <a:ext cx="1106554" cy="369332"/>
          </a:xfrm>
          <a:prstGeom prst="rect">
            <a:avLst/>
          </a:prstGeom>
          <a:solidFill>
            <a:schemeClr val="bg1"/>
          </a:solidFill>
          <a:ln>
            <a:solidFill>
              <a:schemeClr val="tx1"/>
            </a:solidFill>
          </a:ln>
        </p:spPr>
        <p:txBody>
          <a:bodyPr wrap="square" rtlCol="0">
            <a:spAutoFit/>
          </a:bodyPr>
          <a:lstStyle/>
          <a:p>
            <a:pPr algn="ctr"/>
            <a:r>
              <a:rPr lang="en-US" altLang="ja-JP" dirty="0"/>
              <a:t>OS</a:t>
            </a:r>
            <a:r>
              <a:rPr lang="ja-JP" altLang="en-US" dirty="0">
                <a:latin typeface="MS PGothic" charset="-128"/>
                <a:ea typeface="MS PGothic" charset="-128"/>
                <a:cs typeface="MS PGothic" charset="-128"/>
              </a:rPr>
              <a:t>データ</a:t>
            </a:r>
            <a:endParaRPr lang="en-US" altLang="ja-JP" dirty="0">
              <a:latin typeface="MS PGothic" charset="-128"/>
              <a:ea typeface="MS PGothic" charset="-128"/>
              <a:cs typeface="MS PGothic" charset="-128"/>
            </a:endParaRPr>
          </a:p>
        </p:txBody>
      </p:sp>
      <p:sp>
        <p:nvSpPr>
          <p:cNvPr id="27" name="テキスト ボックス 26"/>
          <p:cNvSpPr txBox="1"/>
          <p:nvPr/>
        </p:nvSpPr>
        <p:spPr>
          <a:xfrm>
            <a:off x="6475440" y="5967670"/>
            <a:ext cx="877163" cy="369332"/>
          </a:xfrm>
          <a:prstGeom prst="rect">
            <a:avLst/>
          </a:prstGeom>
          <a:noFill/>
        </p:spPr>
        <p:txBody>
          <a:bodyPr wrap="none" rtlCol="0">
            <a:spAutoFit/>
          </a:bodyPr>
          <a:lstStyle/>
          <a:p>
            <a:r>
              <a:rPr lang="ja-JP" altLang="en-US" dirty="0">
                <a:latin typeface="MS PGothic" charset="-128"/>
                <a:ea typeface="MS PGothic" charset="-128"/>
                <a:cs typeface="MS PGothic" charset="-128"/>
              </a:rPr>
              <a:t>暗号化</a:t>
            </a:r>
            <a:endParaRPr lang="en-US" altLang="ja-JP" dirty="0">
              <a:latin typeface="MS PGothic" charset="-128"/>
              <a:ea typeface="MS PGothic" charset="-128"/>
              <a:cs typeface="MS PGothic" charset="-128"/>
            </a:endParaRPr>
          </a:p>
        </p:txBody>
      </p:sp>
      <p:cxnSp>
        <p:nvCxnSpPr>
          <p:cNvPr id="29" name="直線矢印コネクタ 28"/>
          <p:cNvCxnSpPr>
            <a:stCxn id="26" idx="1"/>
            <a:endCxn id="24" idx="3"/>
          </p:cNvCxnSpPr>
          <p:nvPr/>
        </p:nvCxnSpPr>
        <p:spPr>
          <a:xfrm flipH="1">
            <a:off x="6206235" y="6322752"/>
            <a:ext cx="1406481"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0" name="テキスト ボックス 37"/>
          <p:cNvSpPr txBox="1"/>
          <p:nvPr/>
        </p:nvSpPr>
        <p:spPr>
          <a:xfrm>
            <a:off x="1899275" y="5114020"/>
            <a:ext cx="1133348" cy="369332"/>
          </a:xfrm>
          <a:prstGeom prst="rect">
            <a:avLst/>
          </a:prstGeom>
          <a:solidFill>
            <a:schemeClr val="bg1"/>
          </a:solidFill>
          <a:ln>
            <a:solidFill>
              <a:schemeClr val="tx1"/>
            </a:solidFill>
          </a:ln>
        </p:spPr>
        <p:txBody>
          <a:bodyPr wrap="square" rtlCol="0">
            <a:spAutoFit/>
          </a:bodyPr>
          <a:lstStyle/>
          <a:p>
            <a:pPr algn="ctr"/>
            <a:r>
              <a:rPr lang="en-US" altLang="ja-JP" dirty="0"/>
              <a:t>OS</a:t>
            </a:r>
            <a:r>
              <a:rPr lang="ja-JP" altLang="en-US" dirty="0">
                <a:latin typeface="MS PGothic" charset="-128"/>
                <a:ea typeface="MS PGothic" charset="-128"/>
                <a:cs typeface="MS PGothic" charset="-128"/>
              </a:rPr>
              <a:t>データ</a:t>
            </a:r>
            <a:endParaRPr lang="en-US" altLang="ja-JP" dirty="0">
              <a:latin typeface="MS PGothic" charset="-128"/>
              <a:ea typeface="MS PGothic" charset="-128"/>
              <a:cs typeface="MS PGothic" charset="-128"/>
            </a:endParaRPr>
          </a:p>
        </p:txBody>
      </p:sp>
      <p:cxnSp>
        <p:nvCxnSpPr>
          <p:cNvPr id="33" name="直線矢印コネクタ 39"/>
          <p:cNvCxnSpPr/>
          <p:nvPr/>
        </p:nvCxnSpPr>
        <p:spPr>
          <a:xfrm flipH="1">
            <a:off x="3032623" y="5298686"/>
            <a:ext cx="842980"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5" name="テキスト ボックス 52"/>
          <p:cNvSpPr txBox="1"/>
          <p:nvPr/>
        </p:nvSpPr>
        <p:spPr>
          <a:xfrm>
            <a:off x="3190071" y="4956239"/>
            <a:ext cx="646331" cy="369332"/>
          </a:xfrm>
          <a:prstGeom prst="rect">
            <a:avLst/>
          </a:prstGeom>
          <a:noFill/>
        </p:spPr>
        <p:txBody>
          <a:bodyPr wrap="none" rtlCol="0">
            <a:spAutoFit/>
          </a:bodyPr>
          <a:lstStyle/>
          <a:p>
            <a:r>
              <a:rPr lang="ja-JP" altLang="en-US" b="1" dirty="0">
                <a:latin typeface="MS PGothic" charset="-128"/>
                <a:ea typeface="MS PGothic" charset="-128"/>
                <a:cs typeface="MS PGothic" charset="-128"/>
              </a:rPr>
              <a:t>復号</a:t>
            </a:r>
            <a:endParaRPr lang="en-US" altLang="ja-JP" b="1" dirty="0">
              <a:latin typeface="MS PGothic" charset="-128"/>
              <a:ea typeface="MS PGothic" charset="-128"/>
              <a:cs typeface="MS PGothic" charset="-128"/>
            </a:endParaRPr>
          </a:p>
        </p:txBody>
      </p:sp>
      <p:cxnSp>
        <p:nvCxnSpPr>
          <p:cNvPr id="12" name="直線矢印コネクタ 11"/>
          <p:cNvCxnSpPr/>
          <p:nvPr/>
        </p:nvCxnSpPr>
        <p:spPr>
          <a:xfrm>
            <a:off x="8044180" y="5340800"/>
            <a:ext cx="0" cy="819168"/>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8024930" y="5595277"/>
            <a:ext cx="887673"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取得</a:t>
            </a:r>
            <a:endParaRPr lang="en-US" altLang="ja-JP" dirty="0">
              <a:latin typeface="MS PGothic" charset="-128"/>
              <a:ea typeface="MS PGothic" charset="-128"/>
              <a:cs typeface="MS PGothic" charset="-128"/>
            </a:endParaRPr>
          </a:p>
        </p:txBody>
      </p:sp>
      <p:sp>
        <p:nvSpPr>
          <p:cNvPr id="32" name="テキスト ボックス 29"/>
          <p:cNvSpPr txBox="1"/>
          <p:nvPr/>
        </p:nvSpPr>
        <p:spPr>
          <a:xfrm>
            <a:off x="7552852" y="4680693"/>
            <a:ext cx="1304076" cy="338554"/>
          </a:xfrm>
          <a:prstGeom prst="rect">
            <a:avLst/>
          </a:prstGeom>
          <a:noFill/>
          <a:ln>
            <a:noFill/>
          </a:ln>
        </p:spPr>
        <p:txBody>
          <a:bodyPr wrap="square" rtlCol="0">
            <a:spAutoFit/>
          </a:bodyPr>
          <a:lstStyle/>
          <a:p>
            <a:r>
              <a:rPr lang="ja-JP" altLang="en-US" sz="1600" dirty="0">
                <a:latin typeface="MS PGothic" charset="-128"/>
                <a:ea typeface="MS PGothic" charset="-128"/>
                <a:cs typeface="MS PGothic" charset="-128"/>
              </a:rPr>
              <a:t>監視対象</a:t>
            </a:r>
            <a:r>
              <a:rPr lang="en-US" altLang="ja-JP" sz="1600" dirty="0"/>
              <a:t>VM</a:t>
            </a:r>
            <a:endParaRPr lang="ja-JP" altLang="en-US" sz="1600" dirty="0"/>
          </a:p>
        </p:txBody>
      </p:sp>
      <p:sp>
        <p:nvSpPr>
          <p:cNvPr id="34" name="テキスト ボックス 33"/>
          <p:cNvSpPr txBox="1"/>
          <p:nvPr/>
        </p:nvSpPr>
        <p:spPr>
          <a:xfrm>
            <a:off x="6217943" y="6265649"/>
            <a:ext cx="1441420" cy="369332"/>
          </a:xfrm>
          <a:prstGeom prst="rect">
            <a:avLst/>
          </a:prstGeom>
          <a:noFill/>
        </p:spPr>
        <p:txBody>
          <a:bodyPr wrap="none" rtlCol="0">
            <a:spAutoFit/>
          </a:bodyPr>
          <a:lstStyle/>
          <a:p>
            <a:r>
              <a:rPr lang="ja-JP" altLang="en-US">
                <a:latin typeface="MS PGothic" charset="-128"/>
                <a:ea typeface="MS PGothic" charset="-128"/>
                <a:cs typeface="MS PGothic" charset="-128"/>
              </a:rPr>
              <a:t>ハッシュ計算</a:t>
            </a:r>
            <a:endParaRPr lang="en-US" altLang="ja-JP" dirty="0">
              <a:latin typeface="MS PGothic" charset="-128"/>
              <a:ea typeface="MS PGothic" charset="-128"/>
              <a:cs typeface="MS PGothic" charset="-128"/>
            </a:endParaRPr>
          </a:p>
        </p:txBody>
      </p:sp>
      <p:sp>
        <p:nvSpPr>
          <p:cNvPr id="36" name="テキスト ボックス 52"/>
          <p:cNvSpPr txBox="1"/>
          <p:nvPr/>
        </p:nvSpPr>
        <p:spPr>
          <a:xfrm>
            <a:off x="3184395" y="5270237"/>
            <a:ext cx="646331" cy="369332"/>
          </a:xfrm>
          <a:prstGeom prst="rect">
            <a:avLst/>
          </a:prstGeom>
          <a:noFill/>
        </p:spPr>
        <p:txBody>
          <a:bodyPr wrap="none" rtlCol="0">
            <a:spAutoFit/>
          </a:bodyPr>
          <a:lstStyle/>
          <a:p>
            <a:r>
              <a:rPr lang="ja-JP" altLang="en-US" b="1" dirty="0">
                <a:latin typeface="MS PGothic" charset="-128"/>
                <a:ea typeface="MS PGothic" charset="-128"/>
                <a:cs typeface="MS PGothic" charset="-128"/>
              </a:rPr>
              <a:t>検証</a:t>
            </a:r>
            <a:endParaRPr lang="en-US" altLang="ja-JP" b="1" dirty="0">
              <a:latin typeface="MS PGothic" charset="-128"/>
              <a:ea typeface="MS PGothic" charset="-128"/>
              <a:cs typeface="MS PGothic" charset="-128"/>
            </a:endParaRPr>
          </a:p>
        </p:txBody>
      </p:sp>
      <p:sp>
        <p:nvSpPr>
          <p:cNvPr id="37" name="テキスト ボックス 36"/>
          <p:cNvSpPr txBox="1"/>
          <p:nvPr/>
        </p:nvSpPr>
        <p:spPr>
          <a:xfrm>
            <a:off x="1824576" y="4979539"/>
            <a:ext cx="1566247" cy="369332"/>
          </a:xfrm>
          <a:prstGeom prst="rect">
            <a:avLst/>
          </a:prstGeom>
          <a:solidFill>
            <a:schemeClr val="bg1"/>
          </a:solidFill>
          <a:ln>
            <a:solidFill>
              <a:schemeClr val="tx1"/>
            </a:solidFill>
          </a:ln>
        </p:spPr>
        <p:txBody>
          <a:bodyPr wrap="square" rtlCol="0">
            <a:spAutoFit/>
          </a:bodyPr>
          <a:lstStyle/>
          <a:p>
            <a:pPr algn="ctr"/>
            <a:r>
              <a:rPr lang="ja-JP" altLang="en-US" dirty="0">
                <a:latin typeface="MS PGothic" charset="-128"/>
                <a:ea typeface="MS PGothic" charset="-128"/>
                <a:cs typeface="MS PGothic" charset="-128"/>
              </a:rPr>
              <a:t>仮想アドレス</a:t>
            </a:r>
            <a:endParaRPr lang="en-US" altLang="ja-JP" dirty="0">
              <a:latin typeface="MS PGothic" charset="-128"/>
              <a:ea typeface="MS PGothic" charset="-128"/>
              <a:cs typeface="MS PGothic" charset="-128"/>
            </a:endParaRPr>
          </a:p>
        </p:txBody>
      </p:sp>
      <p:sp>
        <p:nvSpPr>
          <p:cNvPr id="38" name="テキスト ボックス 37"/>
          <p:cNvSpPr txBox="1"/>
          <p:nvPr/>
        </p:nvSpPr>
        <p:spPr>
          <a:xfrm>
            <a:off x="4347717" y="4973664"/>
            <a:ext cx="679450" cy="369332"/>
          </a:xfrm>
          <a:prstGeom prst="rect">
            <a:avLst/>
          </a:prstGeom>
          <a:solidFill>
            <a:schemeClr val="tx1"/>
          </a:solidFill>
          <a:ln>
            <a:solidFill>
              <a:schemeClr val="tx1"/>
            </a:solidFill>
          </a:ln>
        </p:spPr>
        <p:txBody>
          <a:bodyPr wrap="square" rtlCol="0">
            <a:spAutoFit/>
          </a:bodyPr>
          <a:lstStyle/>
          <a:p>
            <a:pPr algn="ctr"/>
            <a:r>
              <a:rPr lang="ja-JP" altLang="en-US">
                <a:solidFill>
                  <a:schemeClr val="bg1"/>
                </a:solidFill>
                <a:latin typeface="MS PGothic" charset="-128"/>
                <a:ea typeface="MS PGothic" charset="-128"/>
                <a:cs typeface="MS PGothic" charset="-128"/>
              </a:rPr>
              <a:t>要求</a:t>
            </a:r>
            <a:endParaRPr lang="en-US" altLang="ja-JP" dirty="0">
              <a:solidFill>
                <a:schemeClr val="bg1"/>
              </a:solidFill>
              <a:latin typeface="MS PGothic" charset="-128"/>
              <a:ea typeface="MS PGothic" charset="-128"/>
              <a:cs typeface="MS PGothic" charset="-128"/>
            </a:endParaRPr>
          </a:p>
        </p:txBody>
      </p:sp>
      <p:cxnSp>
        <p:nvCxnSpPr>
          <p:cNvPr id="39" name="直線矢印コネクタ 38"/>
          <p:cNvCxnSpPr>
            <a:endCxn id="38" idx="1"/>
          </p:cNvCxnSpPr>
          <p:nvPr/>
        </p:nvCxnSpPr>
        <p:spPr>
          <a:xfrm flipV="1">
            <a:off x="3404820" y="5158330"/>
            <a:ext cx="942897"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3420713" y="4811590"/>
            <a:ext cx="933534" cy="369332"/>
          </a:xfrm>
          <a:prstGeom prst="rect">
            <a:avLst/>
          </a:prstGeom>
          <a:noFill/>
        </p:spPr>
        <p:txBody>
          <a:bodyPr wrap="square" rtlCol="0">
            <a:spAutoFit/>
          </a:bodyPr>
          <a:lstStyle/>
          <a:p>
            <a:pPr algn="ctr"/>
            <a:r>
              <a:rPr lang="ja-JP" altLang="en-US" b="1" dirty="0"/>
              <a:t>暗号化</a:t>
            </a:r>
            <a:endParaRPr lang="en-US" altLang="ja-JP" b="1" dirty="0"/>
          </a:p>
        </p:txBody>
      </p:sp>
      <p:cxnSp>
        <p:nvCxnSpPr>
          <p:cNvPr id="42" name="直線矢印コネクタ 41"/>
          <p:cNvCxnSpPr/>
          <p:nvPr/>
        </p:nvCxnSpPr>
        <p:spPr>
          <a:xfrm>
            <a:off x="5008951" y="5140905"/>
            <a:ext cx="663716" cy="0"/>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3" name="直線矢印コネクタ 33"/>
          <p:cNvCxnSpPr/>
          <p:nvPr/>
        </p:nvCxnSpPr>
        <p:spPr>
          <a:xfrm>
            <a:off x="5960534" y="5639569"/>
            <a:ext cx="0" cy="522296"/>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4" name="テキスト ボックス 54"/>
          <p:cNvSpPr txBox="1"/>
          <p:nvPr/>
        </p:nvSpPr>
        <p:spPr>
          <a:xfrm>
            <a:off x="5457940" y="6132345"/>
            <a:ext cx="741969" cy="369332"/>
          </a:xfrm>
          <a:prstGeom prst="rect">
            <a:avLst/>
          </a:prstGeom>
          <a:solidFill>
            <a:schemeClr val="tx1"/>
          </a:solidFill>
        </p:spPr>
        <p:txBody>
          <a:bodyPr wrap="square" rtlCol="0">
            <a:spAutoFit/>
          </a:bodyPr>
          <a:lstStyle/>
          <a:p>
            <a:pPr algn="ctr"/>
            <a:r>
              <a:rPr lang="ja-JP" altLang="en-US">
                <a:solidFill>
                  <a:schemeClr val="bg1"/>
                </a:solidFill>
              </a:rPr>
              <a:t>要求</a:t>
            </a:r>
            <a:endParaRPr lang="en-US" altLang="ja-JP" dirty="0">
              <a:solidFill>
                <a:schemeClr val="bg1"/>
              </a:solidFill>
              <a:latin typeface="MS PGothic" charset="-128"/>
              <a:ea typeface="MS PGothic" charset="-128"/>
              <a:cs typeface="MS PGothic" charset="-128"/>
            </a:endParaRPr>
          </a:p>
        </p:txBody>
      </p:sp>
      <p:sp>
        <p:nvSpPr>
          <p:cNvPr id="45" name="テキスト ボックス 44"/>
          <p:cNvSpPr txBox="1"/>
          <p:nvPr/>
        </p:nvSpPr>
        <p:spPr>
          <a:xfrm>
            <a:off x="7145444" y="6146242"/>
            <a:ext cx="1566247" cy="369332"/>
          </a:xfrm>
          <a:prstGeom prst="rect">
            <a:avLst/>
          </a:prstGeom>
          <a:solidFill>
            <a:schemeClr val="bg1"/>
          </a:solidFill>
          <a:ln>
            <a:solidFill>
              <a:schemeClr val="tx1"/>
            </a:solidFill>
          </a:ln>
        </p:spPr>
        <p:txBody>
          <a:bodyPr wrap="square" rtlCol="0">
            <a:spAutoFit/>
          </a:bodyPr>
          <a:lstStyle/>
          <a:p>
            <a:pPr algn="ctr"/>
            <a:r>
              <a:rPr lang="ja-JP" altLang="en-US" dirty="0">
                <a:latin typeface="MS PGothic" charset="-128"/>
                <a:ea typeface="MS PGothic" charset="-128"/>
                <a:cs typeface="MS PGothic" charset="-128"/>
              </a:rPr>
              <a:t>仮想アドレス</a:t>
            </a:r>
            <a:endParaRPr lang="en-US" altLang="ja-JP" dirty="0">
              <a:latin typeface="MS PGothic" charset="-128"/>
              <a:ea typeface="MS PGothic" charset="-128"/>
              <a:cs typeface="MS PGothic" charset="-128"/>
            </a:endParaRPr>
          </a:p>
        </p:txBody>
      </p:sp>
      <p:cxnSp>
        <p:nvCxnSpPr>
          <p:cNvPr id="46" name="直線矢印コネクタ 45"/>
          <p:cNvCxnSpPr/>
          <p:nvPr/>
        </p:nvCxnSpPr>
        <p:spPr>
          <a:xfrm flipV="1">
            <a:off x="6199909" y="6320908"/>
            <a:ext cx="945535" cy="1844"/>
          </a:xfrm>
          <a:prstGeom prst="straightConnector1">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396124" y="5964609"/>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復号</a:t>
            </a:r>
            <a:endParaRPr lang="en-US" altLang="ja-JP" dirty="0">
              <a:latin typeface="MS PGothic" charset="-128"/>
              <a:ea typeface="MS PGothic" charset="-128"/>
              <a:cs typeface="MS PGothic" charset="-128"/>
            </a:endParaRPr>
          </a:p>
        </p:txBody>
      </p:sp>
      <p:sp>
        <p:nvSpPr>
          <p:cNvPr id="48" name="テキスト ボックス 47"/>
          <p:cNvSpPr txBox="1"/>
          <p:nvPr/>
        </p:nvSpPr>
        <p:spPr>
          <a:xfrm>
            <a:off x="6414158" y="6271743"/>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検証</a:t>
            </a:r>
            <a:endParaRPr lang="en-US" altLang="ja-JP" dirty="0">
              <a:latin typeface="MS PGothic" charset="-128"/>
              <a:ea typeface="MS PGothic" charset="-128"/>
              <a:cs typeface="MS PGothic" charset="-128"/>
            </a:endParaRPr>
          </a:p>
        </p:txBody>
      </p:sp>
    </p:spTree>
    <p:extLst>
      <p:ext uri="{BB962C8B-B14F-4D97-AF65-F5344CB8AC3E}">
        <p14:creationId xmlns:p14="http://schemas.microsoft.com/office/powerpoint/2010/main" val="2016579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strips(downRight)">
                                      <p:cBhvr>
                                        <p:cTn id="7" dur="25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strips(downRight)">
                                      <p:cBhvr>
                                        <p:cTn id="12" dur="250"/>
                                        <p:tgtEl>
                                          <p:spTgt spid="39"/>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strips(downRight)">
                                      <p:cBhvr>
                                        <p:cTn id="15" dur="250"/>
                                        <p:tgtEl>
                                          <p:spTgt spid="40"/>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strips(downRight)">
                                      <p:cBhvr>
                                        <p:cTn id="18" dur="250"/>
                                        <p:tgtEl>
                                          <p:spTgt spid="41"/>
                                        </p:tgtEl>
                                      </p:cBhvr>
                                    </p:animEffect>
                                  </p:childTnLst>
                                </p:cTn>
                              </p:par>
                            </p:childTnLst>
                          </p:cTn>
                        </p:par>
                        <p:par>
                          <p:cTn id="19" fill="hold">
                            <p:stCondLst>
                              <p:cond delay="250"/>
                            </p:stCondLst>
                            <p:childTnLst>
                              <p:par>
                                <p:cTn id="20" presetID="18" presetClass="entr" presetSubtype="6" fill="hold" grpId="0" nodeType="after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strips(downRight)">
                                      <p:cBhvr>
                                        <p:cTn id="22" dur="250"/>
                                        <p:tgtEl>
                                          <p:spTgt spid="3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strips(downRight)">
                                      <p:cBhvr>
                                        <p:cTn id="27" dur="25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strips(downRight)">
                                      <p:cBhvr>
                                        <p:cTn id="32" dur="250"/>
                                        <p:tgtEl>
                                          <p:spTgt spid="43"/>
                                        </p:tgtEl>
                                      </p:cBhvr>
                                    </p:animEffect>
                                  </p:childTnLst>
                                </p:cTn>
                              </p:par>
                            </p:childTnLst>
                          </p:cTn>
                        </p:par>
                        <p:par>
                          <p:cTn id="33" fill="hold">
                            <p:stCondLst>
                              <p:cond delay="250"/>
                            </p:stCondLst>
                            <p:childTnLst>
                              <p:par>
                                <p:cTn id="34" presetID="18" presetClass="entr" presetSubtype="6" fill="hold" grpId="0" nodeType="after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strips(downRight)">
                                      <p:cBhvr>
                                        <p:cTn id="36" dur="250"/>
                                        <p:tgtEl>
                                          <p:spTgt spid="44"/>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nodeType="click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strips(downRight)">
                                      <p:cBhvr>
                                        <p:cTn id="41" dur="250"/>
                                        <p:tgtEl>
                                          <p:spTgt spid="46"/>
                                        </p:tgtEl>
                                      </p:cBhvr>
                                    </p:animEffect>
                                  </p:childTnLst>
                                </p:cTn>
                              </p:par>
                              <p:par>
                                <p:cTn id="42" presetID="18" presetClass="entr" presetSubtype="6" fill="hold" grpId="0" nodeType="withEffect">
                                  <p:stCondLst>
                                    <p:cond delay="0"/>
                                  </p:stCondLst>
                                  <p:childTnLst>
                                    <p:set>
                                      <p:cBhvr>
                                        <p:cTn id="43" dur="1" fill="hold">
                                          <p:stCondLst>
                                            <p:cond delay="0"/>
                                          </p:stCondLst>
                                        </p:cTn>
                                        <p:tgtEl>
                                          <p:spTgt spid="47"/>
                                        </p:tgtEl>
                                        <p:attrNameLst>
                                          <p:attrName>style.visibility</p:attrName>
                                        </p:attrNameLst>
                                      </p:cBhvr>
                                      <p:to>
                                        <p:strVal val="visible"/>
                                      </p:to>
                                    </p:set>
                                    <p:animEffect transition="in" filter="strips(downRight)">
                                      <p:cBhvr>
                                        <p:cTn id="44" dur="250"/>
                                        <p:tgtEl>
                                          <p:spTgt spid="47"/>
                                        </p:tgtEl>
                                      </p:cBhvr>
                                    </p:animEffect>
                                  </p:childTnLst>
                                </p:cTn>
                              </p:par>
                              <p:par>
                                <p:cTn id="45" presetID="18" presetClass="entr" presetSubtype="6" fill="hold" grpId="0" nodeType="with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strips(downRight)">
                                      <p:cBhvr>
                                        <p:cTn id="47" dur="250"/>
                                        <p:tgtEl>
                                          <p:spTgt spid="48"/>
                                        </p:tgtEl>
                                      </p:cBhvr>
                                    </p:animEffect>
                                  </p:childTnLst>
                                </p:cTn>
                              </p:par>
                            </p:childTnLst>
                          </p:cTn>
                        </p:par>
                        <p:par>
                          <p:cTn id="48" fill="hold">
                            <p:stCondLst>
                              <p:cond delay="250"/>
                            </p:stCondLst>
                            <p:childTnLst>
                              <p:par>
                                <p:cTn id="49" presetID="18" presetClass="entr" presetSubtype="6"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strips(downRight)">
                                      <p:cBhvr>
                                        <p:cTn id="51" dur="250"/>
                                        <p:tgtEl>
                                          <p:spTgt spid="45"/>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grpId="1" nodeType="clickEffect">
                                  <p:stCondLst>
                                    <p:cond delay="0"/>
                                  </p:stCondLst>
                                  <p:childTnLst>
                                    <p:set>
                                      <p:cBhvr>
                                        <p:cTn id="55" dur="1" fill="hold">
                                          <p:stCondLst>
                                            <p:cond delay="0"/>
                                          </p:stCondLst>
                                        </p:cTn>
                                        <p:tgtEl>
                                          <p:spTgt spid="37"/>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38"/>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41"/>
                                        </p:tgtEl>
                                        <p:attrNameLst>
                                          <p:attrName>style.visibility</p:attrName>
                                        </p:attrNameLst>
                                      </p:cBhvr>
                                      <p:to>
                                        <p:strVal val="hidden"/>
                                      </p:to>
                                    </p:set>
                                  </p:childTnLst>
                                </p:cTn>
                              </p:par>
                              <p:par>
                                <p:cTn id="60" presetID="1" presetClass="exit" presetSubtype="0" fill="hold" grpId="1" nodeType="withEffect">
                                  <p:stCondLst>
                                    <p:cond delay="0"/>
                                  </p:stCondLst>
                                  <p:childTnLst>
                                    <p:set>
                                      <p:cBhvr>
                                        <p:cTn id="61" dur="1" fill="hold">
                                          <p:stCondLst>
                                            <p:cond delay="0"/>
                                          </p:stCondLst>
                                        </p:cTn>
                                        <p:tgtEl>
                                          <p:spTgt spid="40"/>
                                        </p:tgtEl>
                                        <p:attrNameLst>
                                          <p:attrName>style.visibility</p:attrName>
                                        </p:attrNameLst>
                                      </p:cBhvr>
                                      <p:to>
                                        <p:strVal val="hidden"/>
                                      </p:to>
                                    </p:set>
                                  </p:childTnLst>
                                </p:cTn>
                              </p:par>
                              <p:par>
                                <p:cTn id="62" presetID="1" presetClass="exit" presetSubtype="0" fill="hold" nodeType="withEffect">
                                  <p:stCondLst>
                                    <p:cond delay="0"/>
                                  </p:stCondLst>
                                  <p:childTnLst>
                                    <p:set>
                                      <p:cBhvr>
                                        <p:cTn id="63" dur="1" fill="hold">
                                          <p:stCondLst>
                                            <p:cond delay="0"/>
                                          </p:stCondLst>
                                        </p:cTn>
                                        <p:tgtEl>
                                          <p:spTgt spid="42"/>
                                        </p:tgtEl>
                                        <p:attrNameLst>
                                          <p:attrName>style.visibility</p:attrName>
                                        </p:attrNameLst>
                                      </p:cBhvr>
                                      <p:to>
                                        <p:strVal val="hidden"/>
                                      </p:to>
                                    </p:set>
                                  </p:childTnLst>
                                </p:cTn>
                              </p:par>
                              <p:par>
                                <p:cTn id="64" presetID="1" presetClass="exit" presetSubtype="0" fill="hold" nodeType="withEffect">
                                  <p:stCondLst>
                                    <p:cond delay="0"/>
                                  </p:stCondLst>
                                  <p:childTnLst>
                                    <p:set>
                                      <p:cBhvr>
                                        <p:cTn id="65" dur="1" fill="hold">
                                          <p:stCondLst>
                                            <p:cond delay="0"/>
                                          </p:stCondLst>
                                        </p:cTn>
                                        <p:tgtEl>
                                          <p:spTgt spid="43"/>
                                        </p:tgtEl>
                                        <p:attrNameLst>
                                          <p:attrName>style.visibility</p:attrName>
                                        </p:attrNameLst>
                                      </p:cBhvr>
                                      <p:to>
                                        <p:strVal val="hidden"/>
                                      </p:to>
                                    </p:set>
                                  </p:childTnLst>
                                </p:cTn>
                              </p:par>
                              <p:par>
                                <p:cTn id="66" presetID="1" presetClass="exit" presetSubtype="0" fill="hold" grpId="1" nodeType="withEffect">
                                  <p:stCondLst>
                                    <p:cond delay="0"/>
                                  </p:stCondLst>
                                  <p:childTnLst>
                                    <p:set>
                                      <p:cBhvr>
                                        <p:cTn id="67" dur="1" fill="hold">
                                          <p:stCondLst>
                                            <p:cond delay="0"/>
                                          </p:stCondLst>
                                        </p:cTn>
                                        <p:tgtEl>
                                          <p:spTgt spid="44"/>
                                        </p:tgtEl>
                                        <p:attrNameLst>
                                          <p:attrName>style.visibility</p:attrName>
                                        </p:attrNameLst>
                                      </p:cBhvr>
                                      <p:to>
                                        <p:strVal val="hidden"/>
                                      </p:to>
                                    </p:set>
                                  </p:childTnLst>
                                </p:cTn>
                              </p:par>
                              <p:par>
                                <p:cTn id="68" presetID="1" presetClass="exit" presetSubtype="0" fill="hold" grpId="1" nodeType="withEffect">
                                  <p:stCondLst>
                                    <p:cond delay="0"/>
                                  </p:stCondLst>
                                  <p:childTnLst>
                                    <p:set>
                                      <p:cBhvr>
                                        <p:cTn id="69" dur="1" fill="hold">
                                          <p:stCondLst>
                                            <p:cond delay="0"/>
                                          </p:stCondLst>
                                        </p:cTn>
                                        <p:tgtEl>
                                          <p:spTgt spid="48"/>
                                        </p:tgtEl>
                                        <p:attrNameLst>
                                          <p:attrName>style.visibility</p:attrName>
                                        </p:attrNameLst>
                                      </p:cBhvr>
                                      <p:to>
                                        <p:strVal val="hidden"/>
                                      </p:to>
                                    </p:set>
                                  </p:childTnLst>
                                </p:cTn>
                              </p:par>
                              <p:par>
                                <p:cTn id="70" presetID="1" presetClass="exit" presetSubtype="0" fill="hold" grpId="1" nodeType="withEffect">
                                  <p:stCondLst>
                                    <p:cond delay="0"/>
                                  </p:stCondLst>
                                  <p:childTnLst>
                                    <p:set>
                                      <p:cBhvr>
                                        <p:cTn id="71" dur="1" fill="hold">
                                          <p:stCondLst>
                                            <p:cond delay="0"/>
                                          </p:stCondLst>
                                        </p:cTn>
                                        <p:tgtEl>
                                          <p:spTgt spid="47"/>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45"/>
                                        </p:tgtEl>
                                        <p:attrNameLst>
                                          <p:attrName>style.visibility</p:attrName>
                                        </p:attrNameLst>
                                      </p:cBhvr>
                                      <p:to>
                                        <p:strVal val="hidden"/>
                                      </p:to>
                                    </p:set>
                                  </p:childTnLst>
                                </p:cTn>
                              </p:par>
                              <p:par>
                                <p:cTn id="74" presetID="1" presetClass="exit" presetSubtype="0" fill="hold" nodeType="withEffect">
                                  <p:stCondLst>
                                    <p:cond delay="0"/>
                                  </p:stCondLst>
                                  <p:childTnLst>
                                    <p:set>
                                      <p:cBhvr>
                                        <p:cTn id="75" dur="1" fill="hold">
                                          <p:stCondLst>
                                            <p:cond delay="0"/>
                                          </p:stCondLst>
                                        </p:cTn>
                                        <p:tgtEl>
                                          <p:spTgt spid="46"/>
                                        </p:tgtEl>
                                        <p:attrNameLst>
                                          <p:attrName>style.visibility</p:attrName>
                                        </p:attrNameLst>
                                      </p:cBhvr>
                                      <p:to>
                                        <p:strVal val="hidden"/>
                                      </p:to>
                                    </p:set>
                                  </p:childTnLst>
                                </p:cTn>
                              </p:par>
                              <p:par>
                                <p:cTn id="76" presetID="1" presetClass="exit" presetSubtype="0" fill="hold" nodeType="withEffect">
                                  <p:stCondLst>
                                    <p:cond delay="0"/>
                                  </p:stCondLst>
                                  <p:childTnLst>
                                    <p:set>
                                      <p:cBhvr>
                                        <p:cTn id="77" dur="1" fill="hold">
                                          <p:stCondLst>
                                            <p:cond delay="0"/>
                                          </p:stCondLst>
                                        </p:cTn>
                                        <p:tgtEl>
                                          <p:spTgt spid="39"/>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8" presetClass="entr" presetSubtype="12" fill="hold" nodeType="click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strips(downLeft)">
                                      <p:cBhvr>
                                        <p:cTn id="82" dur="500"/>
                                        <p:tgtEl>
                                          <p:spTgt spid="12"/>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28"/>
                                        </p:tgtEl>
                                        <p:attrNameLst>
                                          <p:attrName>style.visibility</p:attrName>
                                        </p:attrNameLst>
                                      </p:cBhvr>
                                      <p:to>
                                        <p:strVal val="visible"/>
                                      </p:to>
                                    </p:set>
                                    <p:animEffect transition="in" filter="strips(downLeft)">
                                      <p:cBhvr>
                                        <p:cTn id="85" dur="500"/>
                                        <p:tgtEl>
                                          <p:spTgt spid="28"/>
                                        </p:tgtEl>
                                      </p:cBhvr>
                                    </p:animEffect>
                                  </p:childTnLst>
                                </p:cTn>
                              </p:par>
                            </p:childTnLst>
                          </p:cTn>
                        </p:par>
                        <p:par>
                          <p:cTn id="86" fill="hold">
                            <p:stCondLst>
                              <p:cond delay="500"/>
                            </p:stCondLst>
                            <p:childTnLst>
                              <p:par>
                                <p:cTn id="87" presetID="18" presetClass="entr" presetSubtype="12"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strips(downLeft)">
                                      <p:cBhvr>
                                        <p:cTn id="89" dur="500"/>
                                        <p:tgtEl>
                                          <p:spTgt spid="26"/>
                                        </p:tgtEl>
                                      </p:cBhvr>
                                    </p:animEffect>
                                  </p:childTnLst>
                                </p:cTn>
                              </p:par>
                            </p:childTnLst>
                          </p:cTn>
                        </p:par>
                      </p:childTnLst>
                    </p:cTn>
                  </p:par>
                  <p:par>
                    <p:cTn id="90" fill="hold">
                      <p:stCondLst>
                        <p:cond delay="indefinite"/>
                      </p:stCondLst>
                      <p:childTnLst>
                        <p:par>
                          <p:cTn id="91" fill="hold">
                            <p:stCondLst>
                              <p:cond delay="0"/>
                            </p:stCondLst>
                            <p:childTnLst>
                              <p:par>
                                <p:cTn id="92" presetID="18" presetClass="entr" presetSubtype="12" fill="hold" nodeType="click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strips(downLeft)">
                                      <p:cBhvr>
                                        <p:cTn id="94" dur="250"/>
                                        <p:tgtEl>
                                          <p:spTgt spid="29"/>
                                        </p:tgtEl>
                                      </p:cBhvr>
                                    </p:animEffect>
                                  </p:childTnLst>
                                </p:cTn>
                              </p:par>
                              <p:par>
                                <p:cTn id="95" presetID="18" presetClass="entr" presetSubtype="12" fill="hold" grpId="0" nodeType="withEffect">
                                  <p:stCondLst>
                                    <p:cond delay="0"/>
                                  </p:stCondLst>
                                  <p:childTnLst>
                                    <p:set>
                                      <p:cBhvr>
                                        <p:cTn id="96" dur="1" fill="hold">
                                          <p:stCondLst>
                                            <p:cond delay="0"/>
                                          </p:stCondLst>
                                        </p:cTn>
                                        <p:tgtEl>
                                          <p:spTgt spid="27"/>
                                        </p:tgtEl>
                                        <p:attrNameLst>
                                          <p:attrName>style.visibility</p:attrName>
                                        </p:attrNameLst>
                                      </p:cBhvr>
                                      <p:to>
                                        <p:strVal val="visible"/>
                                      </p:to>
                                    </p:set>
                                    <p:animEffect transition="in" filter="strips(downLeft)">
                                      <p:cBhvr>
                                        <p:cTn id="97" dur="250"/>
                                        <p:tgtEl>
                                          <p:spTgt spid="27"/>
                                        </p:tgtEl>
                                      </p:cBhvr>
                                    </p:animEffect>
                                  </p:childTnLst>
                                </p:cTn>
                              </p:par>
                              <p:par>
                                <p:cTn id="98" presetID="18" presetClass="entr" presetSubtype="12" fill="hold" grpId="0" nodeType="withEffect">
                                  <p:stCondLst>
                                    <p:cond delay="0"/>
                                  </p:stCondLst>
                                  <p:childTnLst>
                                    <p:set>
                                      <p:cBhvr>
                                        <p:cTn id="99" dur="1" fill="hold">
                                          <p:stCondLst>
                                            <p:cond delay="0"/>
                                          </p:stCondLst>
                                        </p:cTn>
                                        <p:tgtEl>
                                          <p:spTgt spid="34"/>
                                        </p:tgtEl>
                                        <p:attrNameLst>
                                          <p:attrName>style.visibility</p:attrName>
                                        </p:attrNameLst>
                                      </p:cBhvr>
                                      <p:to>
                                        <p:strVal val="visible"/>
                                      </p:to>
                                    </p:set>
                                    <p:animEffect transition="in" filter="strips(downLeft)">
                                      <p:cBhvr>
                                        <p:cTn id="100" dur="250"/>
                                        <p:tgtEl>
                                          <p:spTgt spid="34"/>
                                        </p:tgtEl>
                                      </p:cBhvr>
                                    </p:animEffect>
                                  </p:childTnLst>
                                </p:cTn>
                              </p:par>
                            </p:childTnLst>
                          </p:cTn>
                        </p:par>
                        <p:par>
                          <p:cTn id="101" fill="hold">
                            <p:stCondLst>
                              <p:cond delay="250"/>
                            </p:stCondLst>
                            <p:childTnLst>
                              <p:par>
                                <p:cTn id="102" presetID="18" presetClass="entr" presetSubtype="12" fill="hold" grpId="0" nodeType="afterEffect">
                                  <p:stCondLst>
                                    <p:cond delay="0"/>
                                  </p:stCondLst>
                                  <p:childTnLst>
                                    <p:set>
                                      <p:cBhvr>
                                        <p:cTn id="103" dur="1" fill="hold">
                                          <p:stCondLst>
                                            <p:cond delay="0"/>
                                          </p:stCondLst>
                                        </p:cTn>
                                        <p:tgtEl>
                                          <p:spTgt spid="24"/>
                                        </p:tgtEl>
                                        <p:attrNameLst>
                                          <p:attrName>style.visibility</p:attrName>
                                        </p:attrNameLst>
                                      </p:cBhvr>
                                      <p:to>
                                        <p:strVal val="visible"/>
                                      </p:to>
                                    </p:set>
                                    <p:animEffect transition="in" filter="strips(downLeft)">
                                      <p:cBhvr>
                                        <p:cTn id="104" dur="250"/>
                                        <p:tgtEl>
                                          <p:spTgt spid="24"/>
                                        </p:tgtEl>
                                      </p:cBhvr>
                                    </p:animEffect>
                                  </p:childTnLst>
                                </p:cTn>
                              </p:par>
                            </p:childTnLst>
                          </p:cTn>
                        </p:par>
                      </p:childTnLst>
                    </p:cTn>
                  </p:par>
                  <p:par>
                    <p:cTn id="105" fill="hold">
                      <p:stCondLst>
                        <p:cond delay="indefinite"/>
                      </p:stCondLst>
                      <p:childTnLst>
                        <p:par>
                          <p:cTn id="106" fill="hold">
                            <p:stCondLst>
                              <p:cond delay="0"/>
                            </p:stCondLst>
                            <p:childTnLst>
                              <p:par>
                                <p:cTn id="107" presetID="18" presetClass="entr" presetSubtype="9" fill="hold" nodeType="clickEffect">
                                  <p:stCondLst>
                                    <p:cond delay="0"/>
                                  </p:stCondLst>
                                  <p:childTnLst>
                                    <p:set>
                                      <p:cBhvr>
                                        <p:cTn id="108" dur="1" fill="hold">
                                          <p:stCondLst>
                                            <p:cond delay="0"/>
                                          </p:stCondLst>
                                        </p:cTn>
                                        <p:tgtEl>
                                          <p:spTgt spid="19"/>
                                        </p:tgtEl>
                                        <p:attrNameLst>
                                          <p:attrName>style.visibility</p:attrName>
                                        </p:attrNameLst>
                                      </p:cBhvr>
                                      <p:to>
                                        <p:strVal val="visible"/>
                                      </p:to>
                                    </p:set>
                                    <p:animEffect transition="in" filter="strips(upLeft)">
                                      <p:cBhvr>
                                        <p:cTn id="109" dur="250"/>
                                        <p:tgtEl>
                                          <p:spTgt spid="19"/>
                                        </p:tgtEl>
                                      </p:cBhvr>
                                    </p:animEffect>
                                  </p:childTnLst>
                                </p:cTn>
                              </p:par>
                            </p:childTnLst>
                          </p:cTn>
                        </p:par>
                      </p:childTnLst>
                    </p:cTn>
                  </p:par>
                  <p:par>
                    <p:cTn id="110" fill="hold">
                      <p:stCondLst>
                        <p:cond delay="indefinite"/>
                      </p:stCondLst>
                      <p:childTnLst>
                        <p:par>
                          <p:cTn id="111" fill="hold">
                            <p:stCondLst>
                              <p:cond delay="0"/>
                            </p:stCondLst>
                            <p:childTnLst>
                              <p:par>
                                <p:cTn id="112" presetID="18" presetClass="entr" presetSubtype="12" fill="hold" nodeType="clickEffect">
                                  <p:stCondLst>
                                    <p:cond delay="0"/>
                                  </p:stCondLst>
                                  <p:childTnLst>
                                    <p:set>
                                      <p:cBhvr>
                                        <p:cTn id="113" dur="1" fill="hold">
                                          <p:stCondLst>
                                            <p:cond delay="0"/>
                                          </p:stCondLst>
                                        </p:cTn>
                                        <p:tgtEl>
                                          <p:spTgt spid="16"/>
                                        </p:tgtEl>
                                        <p:attrNameLst>
                                          <p:attrName>style.visibility</p:attrName>
                                        </p:attrNameLst>
                                      </p:cBhvr>
                                      <p:to>
                                        <p:strVal val="visible"/>
                                      </p:to>
                                    </p:set>
                                    <p:animEffect transition="in" filter="strips(downLeft)">
                                      <p:cBhvr>
                                        <p:cTn id="114" dur="250"/>
                                        <p:tgtEl>
                                          <p:spTgt spid="16"/>
                                        </p:tgtEl>
                                      </p:cBhvr>
                                    </p:animEffect>
                                  </p:childTnLst>
                                </p:cTn>
                              </p:par>
                            </p:childTnLst>
                          </p:cTn>
                        </p:par>
                        <p:par>
                          <p:cTn id="115" fill="hold">
                            <p:stCondLst>
                              <p:cond delay="250"/>
                            </p:stCondLst>
                            <p:childTnLst>
                              <p:par>
                                <p:cTn id="116" presetID="18" presetClass="entr" presetSubtype="12" fill="hold" grpId="0" nodeType="afterEffect">
                                  <p:stCondLst>
                                    <p:cond delay="0"/>
                                  </p:stCondLst>
                                  <p:childTnLst>
                                    <p:set>
                                      <p:cBhvr>
                                        <p:cTn id="117" dur="1" fill="hold">
                                          <p:stCondLst>
                                            <p:cond delay="0"/>
                                          </p:stCondLst>
                                        </p:cTn>
                                        <p:tgtEl>
                                          <p:spTgt spid="11"/>
                                        </p:tgtEl>
                                        <p:attrNameLst>
                                          <p:attrName>style.visibility</p:attrName>
                                        </p:attrNameLst>
                                      </p:cBhvr>
                                      <p:to>
                                        <p:strVal val="visible"/>
                                      </p:to>
                                    </p:set>
                                    <p:animEffect transition="in" filter="strips(downLeft)">
                                      <p:cBhvr>
                                        <p:cTn id="118" dur="250"/>
                                        <p:tgtEl>
                                          <p:spTgt spid="11"/>
                                        </p:tgtEl>
                                      </p:cBhvr>
                                    </p:animEffect>
                                  </p:childTnLst>
                                </p:cTn>
                              </p:par>
                            </p:childTnLst>
                          </p:cTn>
                        </p:par>
                      </p:childTnLst>
                    </p:cTn>
                  </p:par>
                  <p:par>
                    <p:cTn id="119" fill="hold">
                      <p:stCondLst>
                        <p:cond delay="indefinite"/>
                      </p:stCondLst>
                      <p:childTnLst>
                        <p:par>
                          <p:cTn id="120" fill="hold">
                            <p:stCondLst>
                              <p:cond delay="0"/>
                            </p:stCondLst>
                            <p:childTnLst>
                              <p:par>
                                <p:cTn id="121" presetID="18" presetClass="entr" presetSubtype="12" fill="hold" nodeType="clickEffect">
                                  <p:stCondLst>
                                    <p:cond delay="0"/>
                                  </p:stCondLst>
                                  <p:childTnLst>
                                    <p:set>
                                      <p:cBhvr>
                                        <p:cTn id="122" dur="1" fill="hold">
                                          <p:stCondLst>
                                            <p:cond delay="0"/>
                                          </p:stCondLst>
                                        </p:cTn>
                                        <p:tgtEl>
                                          <p:spTgt spid="33"/>
                                        </p:tgtEl>
                                        <p:attrNameLst>
                                          <p:attrName>style.visibility</p:attrName>
                                        </p:attrNameLst>
                                      </p:cBhvr>
                                      <p:to>
                                        <p:strVal val="visible"/>
                                      </p:to>
                                    </p:set>
                                    <p:animEffect transition="in" filter="strips(downLeft)">
                                      <p:cBhvr>
                                        <p:cTn id="123" dur="250"/>
                                        <p:tgtEl>
                                          <p:spTgt spid="33"/>
                                        </p:tgtEl>
                                      </p:cBhvr>
                                    </p:animEffect>
                                  </p:childTnLst>
                                </p:cTn>
                              </p:par>
                              <p:par>
                                <p:cTn id="124" presetID="18" presetClass="entr" presetSubtype="12" fill="hold" grpId="0" nodeType="withEffect">
                                  <p:stCondLst>
                                    <p:cond delay="0"/>
                                  </p:stCondLst>
                                  <p:childTnLst>
                                    <p:set>
                                      <p:cBhvr>
                                        <p:cTn id="125" dur="1" fill="hold">
                                          <p:stCondLst>
                                            <p:cond delay="0"/>
                                          </p:stCondLst>
                                        </p:cTn>
                                        <p:tgtEl>
                                          <p:spTgt spid="35"/>
                                        </p:tgtEl>
                                        <p:attrNameLst>
                                          <p:attrName>style.visibility</p:attrName>
                                        </p:attrNameLst>
                                      </p:cBhvr>
                                      <p:to>
                                        <p:strVal val="visible"/>
                                      </p:to>
                                    </p:set>
                                    <p:animEffect transition="in" filter="strips(downLeft)">
                                      <p:cBhvr>
                                        <p:cTn id="126" dur="250"/>
                                        <p:tgtEl>
                                          <p:spTgt spid="35"/>
                                        </p:tgtEl>
                                      </p:cBhvr>
                                    </p:animEffect>
                                  </p:childTnLst>
                                </p:cTn>
                              </p:par>
                              <p:par>
                                <p:cTn id="127" presetID="18" presetClass="entr" presetSubtype="12" fill="hold" grpId="0" nodeType="withEffect">
                                  <p:stCondLst>
                                    <p:cond delay="0"/>
                                  </p:stCondLst>
                                  <p:childTnLst>
                                    <p:set>
                                      <p:cBhvr>
                                        <p:cTn id="128" dur="1" fill="hold">
                                          <p:stCondLst>
                                            <p:cond delay="0"/>
                                          </p:stCondLst>
                                        </p:cTn>
                                        <p:tgtEl>
                                          <p:spTgt spid="36"/>
                                        </p:tgtEl>
                                        <p:attrNameLst>
                                          <p:attrName>style.visibility</p:attrName>
                                        </p:attrNameLst>
                                      </p:cBhvr>
                                      <p:to>
                                        <p:strVal val="visible"/>
                                      </p:to>
                                    </p:set>
                                    <p:animEffect transition="in" filter="strips(downLeft)">
                                      <p:cBhvr>
                                        <p:cTn id="129" dur="250"/>
                                        <p:tgtEl>
                                          <p:spTgt spid="36"/>
                                        </p:tgtEl>
                                      </p:cBhvr>
                                    </p:animEffect>
                                  </p:childTnLst>
                                </p:cTn>
                              </p:par>
                            </p:childTnLst>
                          </p:cTn>
                        </p:par>
                        <p:par>
                          <p:cTn id="130" fill="hold">
                            <p:stCondLst>
                              <p:cond delay="250"/>
                            </p:stCondLst>
                            <p:childTnLst>
                              <p:par>
                                <p:cTn id="131" presetID="18" presetClass="entr" presetSubtype="12" fill="hold" grpId="0" nodeType="afterEffect">
                                  <p:stCondLst>
                                    <p:cond delay="0"/>
                                  </p:stCondLst>
                                  <p:childTnLst>
                                    <p:set>
                                      <p:cBhvr>
                                        <p:cTn id="132" dur="1" fill="hold">
                                          <p:stCondLst>
                                            <p:cond delay="0"/>
                                          </p:stCondLst>
                                        </p:cTn>
                                        <p:tgtEl>
                                          <p:spTgt spid="30"/>
                                        </p:tgtEl>
                                        <p:attrNameLst>
                                          <p:attrName>style.visibility</p:attrName>
                                        </p:attrNameLst>
                                      </p:cBhvr>
                                      <p:to>
                                        <p:strVal val="visible"/>
                                      </p:to>
                                    </p:set>
                                    <p:animEffect transition="in" filter="strips(downLeft)">
                                      <p:cBhvr>
                                        <p:cTn id="133" dur="25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1" grpId="1"/>
      <p:bldP spid="11" grpId="0" animBg="1"/>
      <p:bldP spid="24" grpId="0" animBg="1"/>
      <p:bldP spid="26" grpId="0" animBg="1"/>
      <p:bldP spid="27" grpId="0"/>
      <p:bldP spid="30" grpId="0" animBg="1"/>
      <p:bldP spid="35" grpId="0"/>
      <p:bldP spid="28" grpId="0"/>
      <p:bldP spid="34" grpId="0"/>
      <p:bldP spid="36" grpId="0"/>
      <p:bldP spid="37" grpId="0" animBg="1"/>
      <p:bldP spid="37" grpId="1" animBg="1"/>
      <p:bldP spid="38" grpId="0" animBg="1"/>
      <p:bldP spid="38" grpId="1" animBg="1"/>
      <p:bldP spid="40" grpId="0"/>
      <p:bldP spid="40" grpId="1"/>
      <p:bldP spid="44" grpId="0" animBg="1"/>
      <p:bldP spid="44" grpId="1" animBg="1"/>
      <p:bldP spid="45" grpId="0" animBg="1"/>
      <p:bldP spid="45" grpId="1" animBg="1"/>
      <p:bldP spid="47" grpId="0"/>
      <p:bldP spid="47" grpId="1"/>
      <p:bldP spid="48" grpId="0"/>
      <p:bldP spid="48" grpId="1"/>
    </p:bldLst>
  </p:timing>
</p:sld>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ホワイ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38100">
          <a:solidFill>
            <a:srgbClr val="FF0000"/>
          </a:solidFill>
        </a:ln>
      </a:spPr>
      <a:bodyPr rtlCol="0" anchor="ctr"/>
      <a:lstStyle>
        <a:defPPr algn="ctr">
          <a:defRPr kumimoji="1" b="1">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99499</TotalTime>
  <Words>1277</Words>
  <Application>Microsoft Macintosh PowerPoint</Application>
  <PresentationFormat>画面に合わせる (4:3)</PresentationFormat>
  <Paragraphs>296</Paragraphs>
  <Slides>17</Slides>
  <Notes>17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Calibri</vt:lpstr>
      <vt:lpstr>Calibri Light</vt:lpstr>
      <vt:lpstr>MS PGothic</vt:lpstr>
      <vt:lpstr>Yu Gothic</vt:lpstr>
      <vt:lpstr>メイリオ</vt:lpstr>
      <vt:lpstr>游ゴシック</vt:lpstr>
      <vt:lpstr>游ゴシック Light</vt:lpstr>
      <vt:lpstr>Arial</vt:lpstr>
      <vt:lpstr>ホワイト</vt:lpstr>
      <vt:lpstr>Intel SGXを用いた安全な VM監視手法</vt:lpstr>
      <vt:lpstr>侵入検知システム（IDS）</vt:lpstr>
      <vt:lpstr>IDSオフロード [Garfinkel+, NDSS’03]</vt:lpstr>
      <vt:lpstr>オフロードしたIDSへの攻撃</vt:lpstr>
      <vt:lpstr>従来の対策</vt:lpstr>
      <vt:lpstr>提案：SGmonitor</vt:lpstr>
      <vt:lpstr>SGXによるIDSの安全な実行</vt:lpstr>
      <vt:lpstr>VMのメモリ監視</vt:lpstr>
      <vt:lpstr>安全なOSデータ取得</vt:lpstr>
      <vt:lpstr>VMのディスク監視</vt:lpstr>
      <vt:lpstr>IDSの開発環境</vt:lpstr>
      <vt:lpstr>実験</vt:lpstr>
      <vt:lpstr>開発したIDS</vt:lpstr>
      <vt:lpstr>IDSの動作確認</vt:lpstr>
      <vt:lpstr>VMの監視性能</vt:lpstr>
      <vt:lpstr>IDSの検知時間</vt:lpstr>
      <vt:lpstr>まとめ</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ユーザー</dc:creator>
  <cp:lastModifiedBy>Microsoft Office ユーザー</cp:lastModifiedBy>
  <cp:revision>1185</cp:revision>
  <cp:lastPrinted>2020-02-10T07:31:38Z</cp:lastPrinted>
  <dcterms:created xsi:type="dcterms:W3CDTF">2017-09-03T07:50:25Z</dcterms:created>
  <dcterms:modified xsi:type="dcterms:W3CDTF">2020-02-17T07:00:53Z</dcterms:modified>
</cp:coreProperties>
</file>