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18"/>
  </p:notesMasterIdLst>
  <p:sldIdLst>
    <p:sldId id="256" r:id="rId2"/>
    <p:sldId id="290" r:id="rId3"/>
    <p:sldId id="273" r:id="rId4"/>
    <p:sldId id="311" r:id="rId5"/>
    <p:sldId id="312" r:id="rId6"/>
    <p:sldId id="276" r:id="rId7"/>
    <p:sldId id="280" r:id="rId8"/>
    <p:sldId id="308" r:id="rId9"/>
    <p:sldId id="317" r:id="rId10"/>
    <p:sldId id="316" r:id="rId11"/>
    <p:sldId id="318" r:id="rId12"/>
    <p:sldId id="305" r:id="rId13"/>
    <p:sldId id="289" r:id="rId14"/>
    <p:sldId id="291" r:id="rId15"/>
    <p:sldId id="310" r:id="rId16"/>
    <p:sldId id="30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920"/>
    <p:restoredTop sz="85671"/>
  </p:normalViewPr>
  <p:slideViewPr>
    <p:cSldViewPr snapToGrid="0" snapToObjects="1">
      <p:cViewPr varScale="1">
        <p:scale>
          <a:sx n="97" d="100"/>
          <a:sy n="97" d="100"/>
        </p:scale>
        <p:origin x="1320" y="200"/>
      </p:cViewPr>
      <p:guideLst/>
    </p:cSldViewPr>
  </p:slid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Users/takahashi/Desktop/&#21330;&#35542;/&#35519;&#26619;&#32080;&#26524;&#12398;&#12467;&#12498;&#12442;&#1254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Users/takahashi/Desktop/&#21330;&#35542;/&#35519;&#26619;&#32080;&#26524;&#12398;&#12467;&#12498;&#12442;&#1254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takahashi/Desktop/&#21330;&#35542;/&#35519;&#26619;&#32080;&#26524;&#12398;&#12467;&#12498;&#12442;&#12540;.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6548925702469012"/>
          <c:y val="8.1882980847757053E-2"/>
          <c:w val="0.49987952064175867"/>
          <c:h val="0.87355926310409726"/>
        </c:manualLayout>
      </c:layout>
      <c:barChart>
        <c:barDir val="col"/>
        <c:grouping val="clustered"/>
        <c:varyColors val="0"/>
        <c:ser>
          <c:idx val="0"/>
          <c:order val="0"/>
          <c:tx>
            <c:strRef>
              <c:f>Sheet1!$Z$4</c:f>
              <c:strCache>
                <c:ptCount val="1"/>
                <c:pt idx="0">
                  <c:v>常暗号</c:v>
                </c:pt>
              </c:strCache>
            </c:strRef>
          </c:tx>
          <c:spPr>
            <a:solidFill>
              <a:schemeClr val="accent1"/>
            </a:solidFill>
            <a:ln>
              <a:noFill/>
            </a:ln>
            <a:effectLst/>
          </c:spPr>
          <c:invertIfNegative val="0"/>
          <c:cat>
            <c:strRef>
              <c:f>Sheet1!$AA$3</c:f>
              <c:strCache>
                <c:ptCount val="1"/>
                <c:pt idx="0">
                  <c:v>マイグレーション時間 [s]</c:v>
                </c:pt>
              </c:strCache>
            </c:strRef>
          </c:cat>
          <c:val>
            <c:numRef>
              <c:f>Sheet1!$AA$4</c:f>
              <c:numCache>
                <c:formatCode>General</c:formatCode>
                <c:ptCount val="1"/>
                <c:pt idx="0">
                  <c:v>191</c:v>
                </c:pt>
              </c:numCache>
            </c:numRef>
          </c:val>
          <c:extLst>
            <c:ext xmlns:c16="http://schemas.microsoft.com/office/drawing/2014/chart" uri="{C3380CC4-5D6E-409C-BE32-E72D297353CC}">
              <c16:uniqueId val="{00000000-513E-524E-97A9-D94A1940F1AC}"/>
            </c:ext>
          </c:extLst>
        </c:ser>
        <c:ser>
          <c:idx val="1"/>
          <c:order val="1"/>
          <c:tx>
            <c:strRef>
              <c:f>Sheet1!$Z$5</c:f>
              <c:strCache>
                <c:ptCount val="1"/>
                <c:pt idx="0">
                  <c:v>復号略</c:v>
                </c:pt>
              </c:strCache>
            </c:strRef>
          </c:tx>
          <c:spPr>
            <a:solidFill>
              <a:schemeClr val="accent2"/>
            </a:solidFill>
            <a:ln>
              <a:noFill/>
            </a:ln>
            <a:effectLst/>
          </c:spPr>
          <c:invertIfNegative val="0"/>
          <c:cat>
            <c:strRef>
              <c:f>Sheet1!$AA$3</c:f>
              <c:strCache>
                <c:ptCount val="1"/>
                <c:pt idx="0">
                  <c:v>マイグレーション時間 [s]</c:v>
                </c:pt>
              </c:strCache>
            </c:strRef>
          </c:cat>
          <c:val>
            <c:numRef>
              <c:f>Sheet1!$AA$5</c:f>
              <c:numCache>
                <c:formatCode>General</c:formatCode>
                <c:ptCount val="1"/>
                <c:pt idx="0">
                  <c:v>135</c:v>
                </c:pt>
              </c:numCache>
            </c:numRef>
          </c:val>
          <c:extLst>
            <c:ext xmlns:c16="http://schemas.microsoft.com/office/drawing/2014/chart" uri="{C3380CC4-5D6E-409C-BE32-E72D297353CC}">
              <c16:uniqueId val="{00000001-513E-524E-97A9-D94A1940F1AC}"/>
            </c:ext>
          </c:extLst>
        </c:ser>
        <c:ser>
          <c:idx val="2"/>
          <c:order val="2"/>
          <c:tx>
            <c:strRef>
              <c:f>Sheet1!$Z$6</c:f>
              <c:strCache>
                <c:ptCount val="1"/>
                <c:pt idx="0">
                  <c:v>SEmigrate</c:v>
                </c:pt>
              </c:strCache>
            </c:strRef>
          </c:tx>
          <c:spPr>
            <a:solidFill>
              <a:srgbClr val="00B050"/>
            </a:solidFill>
            <a:ln>
              <a:noFill/>
            </a:ln>
            <a:effectLst/>
          </c:spPr>
          <c:invertIfNegative val="0"/>
          <c:cat>
            <c:strRef>
              <c:f>Sheet1!$AA$3</c:f>
              <c:strCache>
                <c:ptCount val="1"/>
                <c:pt idx="0">
                  <c:v>マイグレーション時間 [s]</c:v>
                </c:pt>
              </c:strCache>
            </c:strRef>
          </c:cat>
          <c:val>
            <c:numRef>
              <c:f>Sheet1!$AA$6</c:f>
              <c:numCache>
                <c:formatCode>General</c:formatCode>
                <c:ptCount val="1"/>
                <c:pt idx="0">
                  <c:v>32</c:v>
                </c:pt>
              </c:numCache>
            </c:numRef>
          </c:val>
          <c:extLst>
            <c:ext xmlns:c16="http://schemas.microsoft.com/office/drawing/2014/chart" uri="{C3380CC4-5D6E-409C-BE32-E72D297353CC}">
              <c16:uniqueId val="{00000002-513E-524E-97A9-D94A1940F1AC}"/>
            </c:ext>
          </c:extLst>
        </c:ser>
        <c:ser>
          <c:idx val="3"/>
          <c:order val="3"/>
          <c:tx>
            <c:strRef>
              <c:f>Sheet1!$Z$7</c:f>
              <c:strCache>
                <c:ptCount val="1"/>
                <c:pt idx="0">
                  <c:v>非暗号</c:v>
                </c:pt>
              </c:strCache>
            </c:strRef>
          </c:tx>
          <c:spPr>
            <a:solidFill>
              <a:schemeClr val="accent4"/>
            </a:solidFill>
            <a:ln>
              <a:noFill/>
            </a:ln>
            <a:effectLst/>
          </c:spPr>
          <c:invertIfNegative val="0"/>
          <c:cat>
            <c:strRef>
              <c:f>Sheet1!$AA$3</c:f>
              <c:strCache>
                <c:ptCount val="1"/>
                <c:pt idx="0">
                  <c:v>マイグレーション時間 [s]</c:v>
                </c:pt>
              </c:strCache>
            </c:strRef>
          </c:cat>
          <c:val>
            <c:numRef>
              <c:f>Sheet1!$AA$7</c:f>
              <c:numCache>
                <c:formatCode>General</c:formatCode>
                <c:ptCount val="1"/>
                <c:pt idx="0">
                  <c:v>22</c:v>
                </c:pt>
              </c:numCache>
            </c:numRef>
          </c:val>
          <c:extLst>
            <c:ext xmlns:c16="http://schemas.microsoft.com/office/drawing/2014/chart" uri="{C3380CC4-5D6E-409C-BE32-E72D297353CC}">
              <c16:uniqueId val="{00000003-513E-524E-97A9-D94A1940F1AC}"/>
            </c:ext>
          </c:extLst>
        </c:ser>
        <c:dLbls>
          <c:showLegendKey val="0"/>
          <c:showVal val="0"/>
          <c:showCatName val="0"/>
          <c:showSerName val="0"/>
          <c:showPercent val="0"/>
          <c:showBubbleSize val="0"/>
        </c:dLbls>
        <c:gapWidth val="219"/>
        <c:overlap val="-27"/>
        <c:axId val="1080122383"/>
        <c:axId val="1137956047"/>
      </c:barChart>
      <c:catAx>
        <c:axId val="1080122383"/>
        <c:scaling>
          <c:orientation val="minMax"/>
        </c:scaling>
        <c:delete val="1"/>
        <c:axPos val="b"/>
        <c:numFmt formatCode="General" sourceLinked="1"/>
        <c:majorTickMark val="out"/>
        <c:minorTickMark val="none"/>
        <c:tickLblPos val="nextTo"/>
        <c:crossAx val="1137956047"/>
        <c:crosses val="autoZero"/>
        <c:auto val="1"/>
        <c:lblAlgn val="ctr"/>
        <c:lblOffset val="100"/>
        <c:noMultiLvlLbl val="0"/>
      </c:catAx>
      <c:valAx>
        <c:axId val="1137956047"/>
        <c:scaling>
          <c:orientation val="minMax"/>
          <c:max val="19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600" b="1" i="0" u="none" strike="noStrike" kern="1200" baseline="0">
                    <a:solidFill>
                      <a:schemeClr val="tx1">
                        <a:lumMod val="65000"/>
                        <a:lumOff val="35000"/>
                      </a:schemeClr>
                    </a:solidFill>
                    <a:latin typeface="+mn-lt"/>
                    <a:ea typeface="+mn-ea"/>
                    <a:cs typeface="+mn-cs"/>
                  </a:defRPr>
                </a:pPr>
                <a:r>
                  <a:rPr lang="ja-JP" altLang="en-US" sz="1600" b="1"/>
                  <a:t>マイグレーション時間</a:t>
                </a:r>
                <a:r>
                  <a:rPr lang="en-US" altLang="ja-JP" sz="1600" b="1"/>
                  <a:t> [s]</a:t>
                </a:r>
                <a:endParaRPr lang="ja-JP" altLang="en-US" sz="1600" b="1"/>
              </a:p>
            </c:rich>
          </c:tx>
          <c:overlay val="0"/>
          <c:spPr>
            <a:noFill/>
            <a:ln>
              <a:noFill/>
            </a:ln>
            <a:effectLst/>
          </c:spPr>
          <c:txPr>
            <a:bodyPr rot="-5400000" spcFirstLastPara="1" vertOverflow="ellipsis" vert="horz" wrap="square" anchor="ctr" anchorCtr="1"/>
            <a:lstStyle/>
            <a:p>
              <a:pPr>
                <a:defRPr lang="ja-JP" sz="1600" b="1"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lang="ja-JP" sz="1400" b="1" i="0" u="none" strike="noStrike" kern="1200" baseline="0">
                <a:solidFill>
                  <a:schemeClr val="tx1">
                    <a:lumMod val="65000"/>
                    <a:lumOff val="35000"/>
                  </a:schemeClr>
                </a:solidFill>
                <a:latin typeface="+mn-lt"/>
                <a:ea typeface="+mn-ea"/>
                <a:cs typeface="+mn-cs"/>
              </a:defRPr>
            </a:pPr>
            <a:endParaRPr lang="ja-JP"/>
          </a:p>
        </c:txPr>
        <c:crossAx val="1080122383"/>
        <c:crosses val="autoZero"/>
        <c:crossBetween val="between"/>
        <c:majorUnit val="30"/>
      </c:valAx>
      <c:spPr>
        <a:noFill/>
        <a:ln>
          <a:noFill/>
        </a:ln>
        <a:effectLst/>
      </c:spPr>
    </c:plotArea>
    <c:legend>
      <c:legendPos val="b"/>
      <c:layout>
        <c:manualLayout>
          <c:xMode val="edge"/>
          <c:yMode val="edge"/>
          <c:x val="0.75697027669852712"/>
          <c:y val="0.15467375253724136"/>
          <c:w val="0.23990276895500634"/>
          <c:h val="0.73783809932402122"/>
        </c:manualLayout>
      </c:layout>
      <c:overlay val="0"/>
      <c:spPr>
        <a:noFill/>
        <a:ln>
          <a:noFill/>
        </a:ln>
        <a:effectLst/>
      </c:spPr>
      <c:txPr>
        <a:bodyPr rot="0" spcFirstLastPara="1" vertOverflow="ellipsis" vert="horz" wrap="square" anchor="ctr" anchorCtr="1"/>
        <a:lstStyle/>
        <a:p>
          <a:pPr>
            <a:defRPr lang="ja-JP" sz="2000" b="1"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bg1"/>
      </a:solid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Sheet1!$Z$16</c:f>
              <c:strCache>
                <c:ptCount val="1"/>
                <c:pt idx="0">
                  <c:v>常暗号</c:v>
                </c:pt>
              </c:strCache>
            </c:strRef>
          </c:tx>
          <c:spPr>
            <a:solidFill>
              <a:schemeClr val="accent1"/>
            </a:solidFill>
            <a:ln>
              <a:noFill/>
            </a:ln>
            <a:effectLst/>
          </c:spPr>
          <c:invertIfNegative val="0"/>
          <c:cat>
            <c:strRef>
              <c:f>Sheet1!$AA$15</c:f>
              <c:strCache>
                <c:ptCount val="1"/>
                <c:pt idx="0">
                  <c:v>実行時間 [s]</c:v>
                </c:pt>
              </c:strCache>
            </c:strRef>
          </c:cat>
          <c:val>
            <c:numRef>
              <c:f>Sheet1!$AA$16</c:f>
              <c:numCache>
                <c:formatCode>General</c:formatCode>
                <c:ptCount val="1"/>
                <c:pt idx="0">
                  <c:v>147</c:v>
                </c:pt>
              </c:numCache>
            </c:numRef>
          </c:val>
          <c:extLst>
            <c:ext xmlns:c16="http://schemas.microsoft.com/office/drawing/2014/chart" uri="{C3380CC4-5D6E-409C-BE32-E72D297353CC}">
              <c16:uniqueId val="{00000000-0581-224D-8E11-296663E8DF65}"/>
            </c:ext>
          </c:extLst>
        </c:ser>
        <c:ser>
          <c:idx val="1"/>
          <c:order val="1"/>
          <c:tx>
            <c:strRef>
              <c:f>Sheet1!$Z$17</c:f>
              <c:strCache>
                <c:ptCount val="1"/>
                <c:pt idx="0">
                  <c:v>復号略</c:v>
                </c:pt>
              </c:strCache>
            </c:strRef>
          </c:tx>
          <c:spPr>
            <a:solidFill>
              <a:schemeClr val="accent2"/>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2-0581-224D-8E11-296663E8DF65}"/>
              </c:ext>
            </c:extLst>
          </c:dPt>
          <c:cat>
            <c:strRef>
              <c:f>Sheet1!$AA$15</c:f>
              <c:strCache>
                <c:ptCount val="1"/>
                <c:pt idx="0">
                  <c:v>実行時間 [s]</c:v>
                </c:pt>
              </c:strCache>
            </c:strRef>
          </c:cat>
          <c:val>
            <c:numRef>
              <c:f>Sheet1!$AA$17</c:f>
              <c:numCache>
                <c:formatCode>General</c:formatCode>
                <c:ptCount val="1"/>
                <c:pt idx="0">
                  <c:v>110</c:v>
                </c:pt>
              </c:numCache>
            </c:numRef>
          </c:val>
          <c:extLst>
            <c:ext xmlns:c16="http://schemas.microsoft.com/office/drawing/2014/chart" uri="{C3380CC4-5D6E-409C-BE32-E72D297353CC}">
              <c16:uniqueId val="{00000003-0581-224D-8E11-296663E8DF65}"/>
            </c:ext>
          </c:extLst>
        </c:ser>
        <c:ser>
          <c:idx val="2"/>
          <c:order val="2"/>
          <c:tx>
            <c:strRef>
              <c:f>Sheet1!$Z$18</c:f>
              <c:strCache>
                <c:ptCount val="1"/>
                <c:pt idx="0">
                  <c:v>提案</c:v>
                </c:pt>
              </c:strCache>
            </c:strRef>
          </c:tx>
          <c:spPr>
            <a:solidFill>
              <a:srgbClr val="00B050"/>
            </a:solidFill>
            <a:ln>
              <a:noFill/>
            </a:ln>
            <a:effectLst/>
          </c:spPr>
          <c:invertIfNegative val="0"/>
          <c:cat>
            <c:strRef>
              <c:f>Sheet1!$AA$15</c:f>
              <c:strCache>
                <c:ptCount val="1"/>
                <c:pt idx="0">
                  <c:v>実行時間 [s]</c:v>
                </c:pt>
              </c:strCache>
            </c:strRef>
          </c:cat>
          <c:val>
            <c:numRef>
              <c:f>Sheet1!$AA$18</c:f>
              <c:numCache>
                <c:formatCode>General</c:formatCode>
                <c:ptCount val="1"/>
                <c:pt idx="0">
                  <c:v>45</c:v>
                </c:pt>
              </c:numCache>
            </c:numRef>
          </c:val>
          <c:extLst>
            <c:ext xmlns:c16="http://schemas.microsoft.com/office/drawing/2014/chart" uri="{C3380CC4-5D6E-409C-BE32-E72D297353CC}">
              <c16:uniqueId val="{00000004-0581-224D-8E11-296663E8DF65}"/>
            </c:ext>
          </c:extLst>
        </c:ser>
        <c:ser>
          <c:idx val="3"/>
          <c:order val="3"/>
          <c:tx>
            <c:strRef>
              <c:f>Sheet1!$Z$19</c:f>
              <c:strCache>
                <c:ptCount val="1"/>
                <c:pt idx="0">
                  <c:v>非暗号</c:v>
                </c:pt>
              </c:strCache>
            </c:strRef>
          </c:tx>
          <c:spPr>
            <a:solidFill>
              <a:schemeClr val="accent4"/>
            </a:solidFill>
            <a:ln>
              <a:noFill/>
            </a:ln>
            <a:effectLst/>
          </c:spPr>
          <c:invertIfNegative val="0"/>
          <c:cat>
            <c:strRef>
              <c:f>Sheet1!$AA$15</c:f>
              <c:strCache>
                <c:ptCount val="1"/>
                <c:pt idx="0">
                  <c:v>実行時間 [s]</c:v>
                </c:pt>
              </c:strCache>
            </c:strRef>
          </c:cat>
          <c:val>
            <c:numRef>
              <c:f>Sheet1!$AA$19</c:f>
              <c:numCache>
                <c:formatCode>General</c:formatCode>
                <c:ptCount val="1"/>
                <c:pt idx="0">
                  <c:v>35</c:v>
                </c:pt>
              </c:numCache>
            </c:numRef>
          </c:val>
          <c:extLst>
            <c:ext xmlns:c16="http://schemas.microsoft.com/office/drawing/2014/chart" uri="{C3380CC4-5D6E-409C-BE32-E72D297353CC}">
              <c16:uniqueId val="{00000005-0581-224D-8E11-296663E8DF65}"/>
            </c:ext>
          </c:extLst>
        </c:ser>
        <c:dLbls>
          <c:showLegendKey val="0"/>
          <c:showVal val="0"/>
          <c:showCatName val="0"/>
          <c:showSerName val="0"/>
          <c:showPercent val="0"/>
          <c:showBubbleSize val="0"/>
        </c:dLbls>
        <c:gapWidth val="219"/>
        <c:overlap val="-27"/>
        <c:axId val="1080122383"/>
        <c:axId val="1137956047"/>
      </c:barChart>
      <c:catAx>
        <c:axId val="1080122383"/>
        <c:scaling>
          <c:orientation val="minMax"/>
        </c:scaling>
        <c:delete val="1"/>
        <c:axPos val="b"/>
        <c:numFmt formatCode="General" sourceLinked="1"/>
        <c:majorTickMark val="out"/>
        <c:minorTickMark val="none"/>
        <c:tickLblPos val="nextTo"/>
        <c:crossAx val="1137956047"/>
        <c:crosses val="autoZero"/>
        <c:auto val="1"/>
        <c:lblAlgn val="ctr"/>
        <c:lblOffset val="100"/>
        <c:noMultiLvlLbl val="0"/>
      </c:catAx>
      <c:valAx>
        <c:axId val="1137956047"/>
        <c:scaling>
          <c:orientation val="minMax"/>
          <c:max val="15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2000" b="1" i="0" u="none" strike="noStrike" kern="1200" baseline="0">
                    <a:solidFill>
                      <a:schemeClr val="tx1">
                        <a:lumMod val="65000"/>
                        <a:lumOff val="35000"/>
                      </a:schemeClr>
                    </a:solidFill>
                    <a:latin typeface="+mn-lt"/>
                    <a:ea typeface="+mn-ea"/>
                    <a:cs typeface="+mn-cs"/>
                  </a:defRPr>
                </a:pPr>
                <a:r>
                  <a:rPr lang="ja-JP" altLang="en-US" sz="2000" b="1"/>
                  <a:t>実行時間</a:t>
                </a:r>
                <a:r>
                  <a:rPr lang="en-US" altLang="ja-JP" sz="2000" b="1"/>
                  <a:t>[s]</a:t>
                </a:r>
              </a:p>
            </c:rich>
          </c:tx>
          <c:overlay val="0"/>
          <c:spPr>
            <a:noFill/>
            <a:ln>
              <a:noFill/>
            </a:ln>
            <a:effectLst/>
          </c:spPr>
          <c:txPr>
            <a:bodyPr rot="-5400000" spcFirstLastPara="1" vertOverflow="ellipsis" vert="horz" wrap="square" anchor="ctr" anchorCtr="1"/>
            <a:lstStyle/>
            <a:p>
              <a:pPr>
                <a:defRPr lang="ja-JP" sz="2000" b="1"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lang="ja-JP" sz="1400" b="1" i="0" u="none" strike="noStrike" kern="1200" baseline="0">
                <a:solidFill>
                  <a:schemeClr val="tx1">
                    <a:lumMod val="65000"/>
                    <a:lumOff val="35000"/>
                  </a:schemeClr>
                </a:solidFill>
                <a:latin typeface="+mn-lt"/>
                <a:ea typeface="+mn-ea"/>
                <a:cs typeface="+mn-cs"/>
              </a:defRPr>
            </a:pPr>
            <a:endParaRPr lang="ja-JP"/>
          </a:p>
        </c:txPr>
        <c:crossAx val="1080122383"/>
        <c:crosses val="autoZero"/>
        <c:crossBetween val="between"/>
        <c:majorUnit val="30"/>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2000" b="1"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bg1"/>
      </a:solidFill>
      <a:round/>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Sheet1!$AI$35</c:f>
              <c:strCache>
                <c:ptCount val="1"/>
                <c:pt idx="0">
                  <c:v>常暗号</c:v>
                </c:pt>
              </c:strCache>
            </c:strRef>
          </c:tx>
          <c:spPr>
            <a:solidFill>
              <a:schemeClr val="accent1"/>
            </a:solidFill>
            <a:ln>
              <a:noFill/>
            </a:ln>
            <a:effectLst/>
          </c:spPr>
          <c:invertIfNegative val="0"/>
          <c:cat>
            <c:strRef>
              <c:f>Sheet1!$AJ$34</c:f>
              <c:strCache>
                <c:ptCount val="1"/>
                <c:pt idx="0">
                  <c:v>CPU使用率 [%]</c:v>
                </c:pt>
              </c:strCache>
            </c:strRef>
          </c:cat>
          <c:val>
            <c:numRef>
              <c:f>Sheet1!$AJ$35</c:f>
              <c:numCache>
                <c:formatCode>General</c:formatCode>
                <c:ptCount val="1"/>
                <c:pt idx="0">
                  <c:v>90</c:v>
                </c:pt>
              </c:numCache>
            </c:numRef>
          </c:val>
          <c:extLst>
            <c:ext xmlns:c16="http://schemas.microsoft.com/office/drawing/2014/chart" uri="{C3380CC4-5D6E-409C-BE32-E72D297353CC}">
              <c16:uniqueId val="{00000000-7636-E54F-9EC2-6F8364322C6C}"/>
            </c:ext>
          </c:extLst>
        </c:ser>
        <c:ser>
          <c:idx val="1"/>
          <c:order val="1"/>
          <c:tx>
            <c:strRef>
              <c:f>Sheet1!$AI$36</c:f>
              <c:strCache>
                <c:ptCount val="1"/>
                <c:pt idx="0">
                  <c:v>復号略</c:v>
                </c:pt>
              </c:strCache>
            </c:strRef>
          </c:tx>
          <c:spPr>
            <a:solidFill>
              <a:schemeClr val="accent2"/>
            </a:solidFill>
            <a:ln>
              <a:noFill/>
            </a:ln>
            <a:effectLst/>
          </c:spPr>
          <c:invertIfNegative val="0"/>
          <c:cat>
            <c:strRef>
              <c:f>Sheet1!$AJ$34</c:f>
              <c:strCache>
                <c:ptCount val="1"/>
                <c:pt idx="0">
                  <c:v>CPU使用率 [%]</c:v>
                </c:pt>
              </c:strCache>
            </c:strRef>
          </c:cat>
          <c:val>
            <c:numRef>
              <c:f>Sheet1!$AJ$36</c:f>
              <c:numCache>
                <c:formatCode>General</c:formatCode>
                <c:ptCount val="1"/>
                <c:pt idx="0">
                  <c:v>90</c:v>
                </c:pt>
              </c:numCache>
            </c:numRef>
          </c:val>
          <c:extLst>
            <c:ext xmlns:c16="http://schemas.microsoft.com/office/drawing/2014/chart" uri="{C3380CC4-5D6E-409C-BE32-E72D297353CC}">
              <c16:uniqueId val="{00000001-7636-E54F-9EC2-6F8364322C6C}"/>
            </c:ext>
          </c:extLst>
        </c:ser>
        <c:ser>
          <c:idx val="2"/>
          <c:order val="2"/>
          <c:tx>
            <c:strRef>
              <c:f>Sheet1!$AI$37</c:f>
              <c:strCache>
                <c:ptCount val="1"/>
                <c:pt idx="0">
                  <c:v>提案</c:v>
                </c:pt>
              </c:strCache>
            </c:strRef>
          </c:tx>
          <c:spPr>
            <a:solidFill>
              <a:srgbClr val="00B050"/>
            </a:solidFill>
            <a:ln>
              <a:noFill/>
            </a:ln>
            <a:effectLst/>
          </c:spPr>
          <c:invertIfNegative val="0"/>
          <c:cat>
            <c:strRef>
              <c:f>Sheet1!$AJ$34</c:f>
              <c:strCache>
                <c:ptCount val="1"/>
                <c:pt idx="0">
                  <c:v>CPU使用率 [%]</c:v>
                </c:pt>
              </c:strCache>
            </c:strRef>
          </c:cat>
          <c:val>
            <c:numRef>
              <c:f>Sheet1!$AJ$37</c:f>
              <c:numCache>
                <c:formatCode>General</c:formatCode>
                <c:ptCount val="1"/>
                <c:pt idx="0">
                  <c:v>50</c:v>
                </c:pt>
              </c:numCache>
            </c:numRef>
          </c:val>
          <c:extLst>
            <c:ext xmlns:c16="http://schemas.microsoft.com/office/drawing/2014/chart" uri="{C3380CC4-5D6E-409C-BE32-E72D297353CC}">
              <c16:uniqueId val="{00000002-7636-E54F-9EC2-6F8364322C6C}"/>
            </c:ext>
          </c:extLst>
        </c:ser>
        <c:ser>
          <c:idx val="3"/>
          <c:order val="3"/>
          <c:tx>
            <c:strRef>
              <c:f>Sheet1!$AI$38</c:f>
              <c:strCache>
                <c:ptCount val="1"/>
                <c:pt idx="0">
                  <c:v>非暗号</c:v>
                </c:pt>
              </c:strCache>
            </c:strRef>
          </c:tx>
          <c:spPr>
            <a:solidFill>
              <a:schemeClr val="accent4"/>
            </a:solidFill>
            <a:ln>
              <a:noFill/>
            </a:ln>
            <a:effectLst/>
          </c:spPr>
          <c:invertIfNegative val="0"/>
          <c:cat>
            <c:strRef>
              <c:f>Sheet1!$AJ$34</c:f>
              <c:strCache>
                <c:ptCount val="1"/>
                <c:pt idx="0">
                  <c:v>CPU使用率 [%]</c:v>
                </c:pt>
              </c:strCache>
            </c:strRef>
          </c:cat>
          <c:val>
            <c:numRef>
              <c:f>Sheet1!$AJ$38</c:f>
              <c:numCache>
                <c:formatCode>General</c:formatCode>
                <c:ptCount val="1"/>
                <c:pt idx="0">
                  <c:v>32</c:v>
                </c:pt>
              </c:numCache>
            </c:numRef>
          </c:val>
          <c:extLst>
            <c:ext xmlns:c16="http://schemas.microsoft.com/office/drawing/2014/chart" uri="{C3380CC4-5D6E-409C-BE32-E72D297353CC}">
              <c16:uniqueId val="{00000003-7636-E54F-9EC2-6F8364322C6C}"/>
            </c:ext>
          </c:extLst>
        </c:ser>
        <c:ser>
          <c:idx val="5"/>
          <c:order val="4"/>
          <c:tx>
            <c:strRef>
              <c:f>Sheet1!$AI$39</c:f>
              <c:strCache>
                <c:ptCount val="1"/>
              </c:strCache>
            </c:strRef>
          </c:tx>
          <c:spPr>
            <a:solidFill>
              <a:schemeClr val="accent6"/>
            </a:solidFill>
            <a:ln>
              <a:noFill/>
            </a:ln>
            <a:effectLst/>
          </c:spPr>
          <c:invertIfNegative val="0"/>
          <c:cat>
            <c:strRef>
              <c:f>Sheet1!$AJ$34</c:f>
              <c:strCache>
                <c:ptCount val="1"/>
                <c:pt idx="0">
                  <c:v>CPU使用率 [%]</c:v>
                </c:pt>
              </c:strCache>
            </c:strRef>
          </c:cat>
          <c:val>
            <c:numRef>
              <c:f>Sheet1!$AJ$39</c:f>
              <c:numCache>
                <c:formatCode>General</c:formatCode>
                <c:ptCount val="1"/>
              </c:numCache>
            </c:numRef>
          </c:val>
          <c:extLst>
            <c:ext xmlns:c16="http://schemas.microsoft.com/office/drawing/2014/chart" uri="{C3380CC4-5D6E-409C-BE32-E72D297353CC}">
              <c16:uniqueId val="{00000004-7636-E54F-9EC2-6F8364322C6C}"/>
            </c:ext>
          </c:extLst>
        </c:ser>
        <c:ser>
          <c:idx val="6"/>
          <c:order val="5"/>
          <c:tx>
            <c:strRef>
              <c:f>Sheet1!$AI$40</c:f>
              <c:strCache>
                <c:ptCount val="1"/>
                <c:pt idx="0">
                  <c:v>常暗号</c:v>
                </c:pt>
              </c:strCache>
            </c:strRef>
          </c:tx>
          <c:spPr>
            <a:solidFill>
              <a:srgbClr val="0070C0"/>
            </a:solidFill>
            <a:ln>
              <a:noFill/>
            </a:ln>
            <a:effectLst/>
          </c:spPr>
          <c:invertIfNegative val="0"/>
          <c:cat>
            <c:strRef>
              <c:f>Sheet1!$AJ$34</c:f>
              <c:strCache>
                <c:ptCount val="1"/>
                <c:pt idx="0">
                  <c:v>CPU使用率 [%]</c:v>
                </c:pt>
              </c:strCache>
            </c:strRef>
          </c:cat>
          <c:val>
            <c:numRef>
              <c:f>Sheet1!$AJ$40</c:f>
              <c:numCache>
                <c:formatCode>General</c:formatCode>
                <c:ptCount val="1"/>
                <c:pt idx="0">
                  <c:v>58</c:v>
                </c:pt>
              </c:numCache>
            </c:numRef>
          </c:val>
          <c:extLst>
            <c:ext xmlns:c16="http://schemas.microsoft.com/office/drawing/2014/chart" uri="{C3380CC4-5D6E-409C-BE32-E72D297353CC}">
              <c16:uniqueId val="{00000005-7636-E54F-9EC2-6F8364322C6C}"/>
            </c:ext>
          </c:extLst>
        </c:ser>
        <c:ser>
          <c:idx val="7"/>
          <c:order val="6"/>
          <c:tx>
            <c:strRef>
              <c:f>Sheet1!$AI$41</c:f>
              <c:strCache>
                <c:ptCount val="1"/>
                <c:pt idx="0">
                  <c:v>復号略</c:v>
                </c:pt>
              </c:strCache>
            </c:strRef>
          </c:tx>
          <c:spPr>
            <a:solidFill>
              <a:schemeClr val="accent2"/>
            </a:solidFill>
            <a:ln>
              <a:noFill/>
            </a:ln>
            <a:effectLst/>
          </c:spPr>
          <c:invertIfNegative val="0"/>
          <c:cat>
            <c:strRef>
              <c:f>Sheet1!$AJ$34</c:f>
              <c:strCache>
                <c:ptCount val="1"/>
                <c:pt idx="0">
                  <c:v>CPU使用率 [%]</c:v>
                </c:pt>
              </c:strCache>
            </c:strRef>
          </c:cat>
          <c:val>
            <c:numRef>
              <c:f>Sheet1!$AJ$41</c:f>
              <c:numCache>
                <c:formatCode>General</c:formatCode>
                <c:ptCount val="1"/>
                <c:pt idx="0">
                  <c:v>12</c:v>
                </c:pt>
              </c:numCache>
            </c:numRef>
          </c:val>
          <c:extLst>
            <c:ext xmlns:c16="http://schemas.microsoft.com/office/drawing/2014/chart" uri="{C3380CC4-5D6E-409C-BE32-E72D297353CC}">
              <c16:uniqueId val="{00000006-7636-E54F-9EC2-6F8364322C6C}"/>
            </c:ext>
          </c:extLst>
        </c:ser>
        <c:ser>
          <c:idx val="8"/>
          <c:order val="7"/>
          <c:tx>
            <c:strRef>
              <c:f>Sheet1!$AI$42</c:f>
              <c:strCache>
                <c:ptCount val="1"/>
                <c:pt idx="0">
                  <c:v>提案</c:v>
                </c:pt>
              </c:strCache>
            </c:strRef>
          </c:tx>
          <c:spPr>
            <a:solidFill>
              <a:srgbClr val="00B050"/>
            </a:solidFill>
            <a:ln>
              <a:noFill/>
            </a:ln>
            <a:effectLst/>
          </c:spPr>
          <c:invertIfNegative val="0"/>
          <c:cat>
            <c:strRef>
              <c:f>Sheet1!$AJ$34</c:f>
              <c:strCache>
                <c:ptCount val="1"/>
                <c:pt idx="0">
                  <c:v>CPU使用率 [%]</c:v>
                </c:pt>
              </c:strCache>
            </c:strRef>
          </c:cat>
          <c:val>
            <c:numRef>
              <c:f>Sheet1!$AJ$42</c:f>
              <c:numCache>
                <c:formatCode>General</c:formatCode>
                <c:ptCount val="1"/>
                <c:pt idx="0">
                  <c:v>12</c:v>
                </c:pt>
              </c:numCache>
            </c:numRef>
          </c:val>
          <c:extLst>
            <c:ext xmlns:c16="http://schemas.microsoft.com/office/drawing/2014/chart" uri="{C3380CC4-5D6E-409C-BE32-E72D297353CC}">
              <c16:uniqueId val="{00000007-7636-E54F-9EC2-6F8364322C6C}"/>
            </c:ext>
          </c:extLst>
        </c:ser>
        <c:ser>
          <c:idx val="4"/>
          <c:order val="8"/>
          <c:tx>
            <c:strRef>
              <c:f>Sheet1!$AI$43</c:f>
              <c:strCache>
                <c:ptCount val="1"/>
                <c:pt idx="0">
                  <c:v>非暗号</c:v>
                </c:pt>
              </c:strCache>
            </c:strRef>
          </c:tx>
          <c:spPr>
            <a:solidFill>
              <a:schemeClr val="accent4"/>
            </a:solidFill>
            <a:ln>
              <a:noFill/>
            </a:ln>
            <a:effectLst/>
          </c:spPr>
          <c:invertIfNegative val="0"/>
          <c:cat>
            <c:strRef>
              <c:f>Sheet1!$AJ$34</c:f>
              <c:strCache>
                <c:ptCount val="1"/>
                <c:pt idx="0">
                  <c:v>CPU使用率 [%]</c:v>
                </c:pt>
              </c:strCache>
            </c:strRef>
          </c:cat>
          <c:val>
            <c:numRef>
              <c:f>Sheet1!$AJ$43</c:f>
              <c:numCache>
                <c:formatCode>General</c:formatCode>
                <c:ptCount val="1"/>
                <c:pt idx="0">
                  <c:v>11</c:v>
                </c:pt>
              </c:numCache>
            </c:numRef>
          </c:val>
          <c:extLst>
            <c:ext xmlns:c16="http://schemas.microsoft.com/office/drawing/2014/chart" uri="{C3380CC4-5D6E-409C-BE32-E72D297353CC}">
              <c16:uniqueId val="{00000008-7636-E54F-9EC2-6F8364322C6C}"/>
            </c:ext>
          </c:extLst>
        </c:ser>
        <c:dLbls>
          <c:showLegendKey val="0"/>
          <c:showVal val="0"/>
          <c:showCatName val="0"/>
          <c:showSerName val="0"/>
          <c:showPercent val="0"/>
          <c:showBubbleSize val="0"/>
        </c:dLbls>
        <c:gapWidth val="219"/>
        <c:overlap val="-27"/>
        <c:axId val="1140034751"/>
        <c:axId val="1119780175"/>
      </c:barChart>
      <c:catAx>
        <c:axId val="1140034751"/>
        <c:scaling>
          <c:orientation val="minMax"/>
        </c:scaling>
        <c:delete val="1"/>
        <c:axPos val="b"/>
        <c:numFmt formatCode="General" sourceLinked="1"/>
        <c:majorTickMark val="none"/>
        <c:minorTickMark val="none"/>
        <c:tickLblPos val="nextTo"/>
        <c:crossAx val="1119780175"/>
        <c:crosses val="autoZero"/>
        <c:auto val="1"/>
        <c:lblAlgn val="ctr"/>
        <c:lblOffset val="100"/>
        <c:noMultiLvlLbl val="0"/>
      </c:catAx>
      <c:valAx>
        <c:axId val="1119780175"/>
        <c:scaling>
          <c:orientation val="minMax"/>
          <c:max val="9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400" b="1" i="0" u="none" strike="noStrike" kern="1200" baseline="0">
                    <a:solidFill>
                      <a:schemeClr val="tx1">
                        <a:lumMod val="65000"/>
                        <a:lumOff val="35000"/>
                      </a:schemeClr>
                    </a:solidFill>
                    <a:latin typeface="+mn-lt"/>
                    <a:ea typeface="+mn-ea"/>
                    <a:cs typeface="+mn-cs"/>
                  </a:defRPr>
                </a:pPr>
                <a:r>
                  <a:rPr lang="en-US" altLang="ja-JP" sz="1400" b="1"/>
                  <a:t>CPU</a:t>
                </a:r>
                <a:r>
                  <a:rPr lang="ja-JP" altLang="en-US" sz="1400" b="1"/>
                  <a:t>使用率</a:t>
                </a:r>
                <a:r>
                  <a:rPr lang="en-US" altLang="ja-JP" sz="1400" b="1"/>
                  <a:t> [%]</a:t>
                </a:r>
                <a:endParaRPr lang="ja-JP" altLang="en-US" sz="1400" b="1"/>
              </a:p>
            </c:rich>
          </c:tx>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1" i="0" u="none" strike="noStrike" kern="1200" baseline="0">
                <a:solidFill>
                  <a:schemeClr val="tx1">
                    <a:lumMod val="65000"/>
                    <a:lumOff val="35000"/>
                  </a:schemeClr>
                </a:solidFill>
                <a:latin typeface="+mn-lt"/>
                <a:ea typeface="+mn-ea"/>
                <a:cs typeface="+mn-cs"/>
              </a:defRPr>
            </a:pPr>
            <a:endParaRPr lang="ja-JP"/>
          </a:p>
        </c:txPr>
        <c:crossAx val="1140034751"/>
        <c:crosses val="autoZero"/>
        <c:crossBetween val="between"/>
        <c:majorUnit val="10"/>
      </c:valAx>
      <c:spPr>
        <a:noFill/>
        <a:ln>
          <a:noFill/>
        </a:ln>
        <a:effectLst/>
      </c:spPr>
    </c:plotArea>
    <c:legend>
      <c:legendPos val="b"/>
      <c:legendEntry>
        <c:idx val="4"/>
        <c:delete val="1"/>
      </c:legendEntry>
      <c:legendEntry>
        <c:idx val="5"/>
        <c:delete val="1"/>
      </c:legendEntry>
      <c:legendEntry>
        <c:idx val="6"/>
        <c:delete val="1"/>
      </c:legendEntry>
      <c:legendEntry>
        <c:idx val="7"/>
        <c:delete val="1"/>
      </c:legendEntry>
      <c:legendEntry>
        <c:idx val="8"/>
        <c:delete val="1"/>
      </c:legendEntry>
      <c:overlay val="0"/>
      <c:spPr>
        <a:noFill/>
        <a:ln>
          <a:noFill/>
        </a:ln>
        <a:effectLst/>
      </c:spPr>
      <c:txPr>
        <a:bodyPr rot="0" spcFirstLastPara="1" vertOverflow="ellipsis" vert="horz" wrap="square" anchor="ctr" anchorCtr="1"/>
        <a:lstStyle/>
        <a:p>
          <a:pPr>
            <a:defRPr lang="ja-JP" sz="1800" b="1"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31AA32-9479-554C-9F56-7B9722FD32D2}" type="datetimeFigureOut">
              <a:rPr kumimoji="1" lang="ja-JP" altLang="en-US" smtClean="0"/>
              <a:t>2020/2/20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9DD4E7-6C66-E746-B6B1-28BB1A82142A}" type="slidenum">
              <a:rPr kumimoji="1" lang="ja-JP" altLang="en-US" smtClean="0"/>
              <a:t>‹#›</a:t>
            </a:fld>
            <a:endParaRPr kumimoji="1" lang="ja-JP" altLang="en-US"/>
          </a:p>
        </p:txBody>
      </p:sp>
    </p:spTree>
    <p:extLst>
      <p:ext uri="{BB962C8B-B14F-4D97-AF65-F5344CB8AC3E}">
        <p14:creationId xmlns:p14="http://schemas.microsoft.com/office/powerpoint/2010/main" val="19112966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b="0"/>
          </a:p>
        </p:txBody>
      </p:sp>
      <p:sp>
        <p:nvSpPr>
          <p:cNvPr id="4" name="スライド番号プレースホルダー 3"/>
          <p:cNvSpPr>
            <a:spLocks noGrp="1"/>
          </p:cNvSpPr>
          <p:nvPr>
            <p:ph type="sldNum" sz="quarter" idx="5"/>
          </p:nvPr>
        </p:nvSpPr>
        <p:spPr/>
        <p:txBody>
          <a:bodyPr/>
          <a:lstStyle/>
          <a:p>
            <a:fld id="{169DD4E7-6C66-E746-B6B1-28BB1A82142A}" type="slidenum">
              <a:rPr kumimoji="1" lang="ja-JP" altLang="en-US" smtClean="0"/>
              <a:t>0</a:t>
            </a:fld>
            <a:endParaRPr kumimoji="1" lang="ja-JP" altLang="en-US"/>
          </a:p>
        </p:txBody>
      </p:sp>
    </p:spTree>
    <p:extLst>
      <p:ext uri="{BB962C8B-B14F-4D97-AF65-F5344CB8AC3E}">
        <p14:creationId xmlns:p14="http://schemas.microsoft.com/office/powerpoint/2010/main" val="2128308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69DD4E7-6C66-E746-B6B1-28BB1A82142A}" type="slidenum">
              <a:rPr kumimoji="1" lang="ja-JP" altLang="en-US" smtClean="0"/>
              <a:t>9</a:t>
            </a:fld>
            <a:endParaRPr kumimoji="1" lang="ja-JP" altLang="en-US"/>
          </a:p>
        </p:txBody>
      </p:sp>
    </p:spTree>
    <p:extLst>
      <p:ext uri="{BB962C8B-B14F-4D97-AF65-F5344CB8AC3E}">
        <p14:creationId xmlns:p14="http://schemas.microsoft.com/office/powerpoint/2010/main" val="982112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69DD4E7-6C66-E746-B6B1-28BB1A82142A}" type="slidenum">
              <a:rPr kumimoji="1" lang="ja-JP" altLang="en-US" smtClean="0"/>
              <a:t>10</a:t>
            </a:fld>
            <a:endParaRPr kumimoji="1" lang="ja-JP" altLang="en-US"/>
          </a:p>
        </p:txBody>
      </p:sp>
    </p:spTree>
    <p:extLst>
      <p:ext uri="{BB962C8B-B14F-4D97-AF65-F5344CB8AC3E}">
        <p14:creationId xmlns:p14="http://schemas.microsoft.com/office/powerpoint/2010/main" val="3656220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endParaRPr lang="en-US" altLang="ja-JP" dirty="0"/>
          </a:p>
        </p:txBody>
      </p:sp>
      <p:sp>
        <p:nvSpPr>
          <p:cNvPr id="4" name="スライド番号プレースホルダー 3"/>
          <p:cNvSpPr>
            <a:spLocks noGrp="1"/>
          </p:cNvSpPr>
          <p:nvPr>
            <p:ph type="sldNum" sz="quarter" idx="5"/>
          </p:nvPr>
        </p:nvSpPr>
        <p:spPr/>
        <p:txBody>
          <a:bodyPr/>
          <a:lstStyle/>
          <a:p>
            <a:fld id="{169DD4E7-6C66-E746-B6B1-28BB1A82142A}" type="slidenum">
              <a:rPr kumimoji="1" lang="ja-JP" altLang="en-US" smtClean="0"/>
              <a:t>11</a:t>
            </a:fld>
            <a:endParaRPr kumimoji="1" lang="ja-JP" altLang="en-US"/>
          </a:p>
        </p:txBody>
      </p:sp>
    </p:spTree>
    <p:extLst>
      <p:ext uri="{BB962C8B-B14F-4D97-AF65-F5344CB8AC3E}">
        <p14:creationId xmlns:p14="http://schemas.microsoft.com/office/powerpoint/2010/main" val="29386852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12</a:t>
            </a:fld>
            <a:endParaRPr kumimoji="1" lang="ja-JP" altLang="en-US"/>
          </a:p>
        </p:txBody>
      </p:sp>
    </p:spTree>
    <p:extLst>
      <p:ext uri="{BB962C8B-B14F-4D97-AF65-F5344CB8AC3E}">
        <p14:creationId xmlns:p14="http://schemas.microsoft.com/office/powerpoint/2010/main" val="38243870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13</a:t>
            </a:fld>
            <a:endParaRPr kumimoji="1" lang="ja-JP" altLang="en-US"/>
          </a:p>
        </p:txBody>
      </p:sp>
    </p:spTree>
    <p:extLst>
      <p:ext uri="{BB962C8B-B14F-4D97-AF65-F5344CB8AC3E}">
        <p14:creationId xmlns:p14="http://schemas.microsoft.com/office/powerpoint/2010/main" val="939117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69DD4E7-6C66-E746-B6B1-28BB1A82142A}" type="slidenum">
              <a:rPr kumimoji="1" lang="ja-JP" altLang="en-US" smtClean="0"/>
              <a:t>14</a:t>
            </a:fld>
            <a:endParaRPr kumimoji="1" lang="ja-JP" altLang="en-US"/>
          </a:p>
        </p:txBody>
      </p:sp>
    </p:spTree>
    <p:extLst>
      <p:ext uri="{BB962C8B-B14F-4D97-AF65-F5344CB8AC3E}">
        <p14:creationId xmlns:p14="http://schemas.microsoft.com/office/powerpoint/2010/main" val="8923389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69DD4E7-6C66-E746-B6B1-28BB1A82142A}" type="slidenum">
              <a:rPr kumimoji="1" lang="ja-JP" altLang="en-US" smtClean="0"/>
              <a:t>15</a:t>
            </a:fld>
            <a:endParaRPr kumimoji="1" lang="ja-JP" altLang="en-US"/>
          </a:p>
        </p:txBody>
      </p:sp>
    </p:spTree>
    <p:extLst>
      <p:ext uri="{BB962C8B-B14F-4D97-AF65-F5344CB8AC3E}">
        <p14:creationId xmlns:p14="http://schemas.microsoft.com/office/powerpoint/2010/main" val="321868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a:t>
            </a:fld>
            <a:endParaRPr kumimoji="1" lang="ja-JP" altLang="en-US"/>
          </a:p>
        </p:txBody>
      </p:sp>
    </p:spTree>
    <p:extLst>
      <p:ext uri="{BB962C8B-B14F-4D97-AF65-F5344CB8AC3E}">
        <p14:creationId xmlns:p14="http://schemas.microsoft.com/office/powerpoint/2010/main" val="12580350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69DD4E7-6C66-E746-B6B1-28BB1A82142A}" type="slidenum">
              <a:rPr kumimoji="1" lang="ja-JP" altLang="en-US" smtClean="0"/>
              <a:t>2</a:t>
            </a:fld>
            <a:endParaRPr kumimoji="1" lang="ja-JP" altLang="en-US"/>
          </a:p>
        </p:txBody>
      </p:sp>
    </p:spTree>
    <p:extLst>
      <p:ext uri="{BB962C8B-B14F-4D97-AF65-F5344CB8AC3E}">
        <p14:creationId xmlns:p14="http://schemas.microsoft.com/office/powerpoint/2010/main" val="844140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69DD4E7-6C66-E746-B6B1-28BB1A82142A}" type="slidenum">
              <a:rPr kumimoji="1" lang="ja-JP" altLang="en-US" smtClean="0"/>
              <a:t>3</a:t>
            </a:fld>
            <a:endParaRPr kumimoji="1" lang="ja-JP" altLang="en-US"/>
          </a:p>
        </p:txBody>
      </p:sp>
    </p:spTree>
    <p:extLst>
      <p:ext uri="{BB962C8B-B14F-4D97-AF65-F5344CB8AC3E}">
        <p14:creationId xmlns:p14="http://schemas.microsoft.com/office/powerpoint/2010/main" val="1613112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a:p>
        </p:txBody>
      </p:sp>
      <p:sp>
        <p:nvSpPr>
          <p:cNvPr id="4" name="スライド番号プレースホルダー 3"/>
          <p:cNvSpPr>
            <a:spLocks noGrp="1"/>
          </p:cNvSpPr>
          <p:nvPr>
            <p:ph type="sldNum" sz="quarter" idx="5"/>
          </p:nvPr>
        </p:nvSpPr>
        <p:spPr/>
        <p:txBody>
          <a:bodyPr/>
          <a:lstStyle/>
          <a:p>
            <a:fld id="{169DD4E7-6C66-E746-B6B1-28BB1A82142A}" type="slidenum">
              <a:rPr kumimoji="1" lang="ja-JP" altLang="en-US" smtClean="0"/>
              <a:t>4</a:t>
            </a:fld>
            <a:endParaRPr kumimoji="1" lang="ja-JP" altLang="en-US"/>
          </a:p>
        </p:txBody>
      </p:sp>
    </p:spTree>
    <p:extLst>
      <p:ext uri="{BB962C8B-B14F-4D97-AF65-F5344CB8AC3E}">
        <p14:creationId xmlns:p14="http://schemas.microsoft.com/office/powerpoint/2010/main" val="1392573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69DD4E7-6C66-E746-B6B1-28BB1A82142A}" type="slidenum">
              <a:rPr kumimoji="1" lang="ja-JP" altLang="en-US" smtClean="0"/>
              <a:t>5</a:t>
            </a:fld>
            <a:endParaRPr kumimoji="1" lang="ja-JP" altLang="en-US"/>
          </a:p>
        </p:txBody>
      </p:sp>
    </p:spTree>
    <p:extLst>
      <p:ext uri="{BB962C8B-B14F-4D97-AF65-F5344CB8AC3E}">
        <p14:creationId xmlns:p14="http://schemas.microsoft.com/office/powerpoint/2010/main" val="1006491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69DD4E7-6C66-E746-B6B1-28BB1A82142A}" type="slidenum">
              <a:rPr kumimoji="1" lang="ja-JP" altLang="en-US" smtClean="0"/>
              <a:t>6</a:t>
            </a:fld>
            <a:endParaRPr kumimoji="1" lang="ja-JP" altLang="en-US"/>
          </a:p>
        </p:txBody>
      </p:sp>
    </p:spTree>
    <p:extLst>
      <p:ext uri="{BB962C8B-B14F-4D97-AF65-F5344CB8AC3E}">
        <p14:creationId xmlns:p14="http://schemas.microsoft.com/office/powerpoint/2010/main" val="4264374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69DD4E7-6C66-E746-B6B1-28BB1A82142A}" type="slidenum">
              <a:rPr kumimoji="1" lang="ja-JP" altLang="en-US" smtClean="0"/>
              <a:t>7</a:t>
            </a:fld>
            <a:endParaRPr kumimoji="1" lang="ja-JP" altLang="en-US"/>
          </a:p>
        </p:txBody>
      </p:sp>
    </p:spTree>
    <p:extLst>
      <p:ext uri="{BB962C8B-B14F-4D97-AF65-F5344CB8AC3E}">
        <p14:creationId xmlns:p14="http://schemas.microsoft.com/office/powerpoint/2010/main" val="23103718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169DD4E7-6C66-E746-B6B1-28BB1A82142A}" type="slidenum">
              <a:rPr kumimoji="1" lang="ja-JP" altLang="en-US" smtClean="0"/>
              <a:t>8</a:t>
            </a:fld>
            <a:endParaRPr kumimoji="1" lang="ja-JP" altLang="en-US"/>
          </a:p>
        </p:txBody>
      </p:sp>
    </p:spTree>
    <p:extLst>
      <p:ext uri="{BB962C8B-B14F-4D97-AF65-F5344CB8AC3E}">
        <p14:creationId xmlns:p14="http://schemas.microsoft.com/office/powerpoint/2010/main" val="161730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normAutofit/>
          </a:bodyPr>
          <a:lstStyle>
            <a:lvl1pPr algn="ctr">
              <a:defRPr sz="54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0598D51-97FD-0544-83AD-52800B5C9F42}" type="datetime1">
              <a:rPr kumimoji="1" lang="ja-JP" altLang="en-US" smtClean="0"/>
              <a:t>2020/2/20</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93E26F90-40AF-3247-BD59-775CBC0B59CA}" type="slidenum">
              <a:rPr kumimoji="1" lang="ja-JP" altLang="en-US" smtClean="0"/>
              <a:t>‹#›</a:t>
            </a:fld>
            <a:endParaRPr kumimoji="1" lang="ja-JP" altLang="en-US"/>
          </a:p>
        </p:txBody>
      </p:sp>
    </p:spTree>
    <p:extLst>
      <p:ext uri="{BB962C8B-B14F-4D97-AF65-F5344CB8AC3E}">
        <p14:creationId xmlns:p14="http://schemas.microsoft.com/office/powerpoint/2010/main" val="2510104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1AFADA3-51C8-8343-97D1-A5DB1B7947BE}" type="datetime1">
              <a:rPr kumimoji="1" lang="ja-JP" altLang="en-US" smtClean="0"/>
              <a:t>2020/2/20</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93E26F90-40AF-3247-BD59-775CBC0B59CA}" type="slidenum">
              <a:rPr kumimoji="1" lang="ja-JP" altLang="en-US" smtClean="0"/>
              <a:t>‹#›</a:t>
            </a:fld>
            <a:endParaRPr kumimoji="1" lang="ja-JP" altLang="en-US"/>
          </a:p>
        </p:txBody>
      </p:sp>
    </p:spTree>
    <p:extLst>
      <p:ext uri="{BB962C8B-B14F-4D97-AF65-F5344CB8AC3E}">
        <p14:creationId xmlns:p14="http://schemas.microsoft.com/office/powerpoint/2010/main" val="280857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6192BDF-1ED2-C94F-BB65-7BF74FE7C600}" type="datetime1">
              <a:rPr kumimoji="1" lang="ja-JP" altLang="en-US" smtClean="0"/>
              <a:t>2020/2/20</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93E26F90-40AF-3247-BD59-775CBC0B59CA}" type="slidenum">
              <a:rPr kumimoji="1" lang="ja-JP" altLang="en-US" smtClean="0"/>
              <a:t>‹#›</a:t>
            </a:fld>
            <a:endParaRPr kumimoji="1" lang="ja-JP" altLang="en-US"/>
          </a:p>
        </p:txBody>
      </p:sp>
    </p:spTree>
    <p:extLst>
      <p:ext uri="{BB962C8B-B14F-4D97-AF65-F5344CB8AC3E}">
        <p14:creationId xmlns:p14="http://schemas.microsoft.com/office/powerpoint/2010/main" val="1537400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60262"/>
          </a:xfrm>
          <a:prstGeom prst="rect">
            <a:avLst/>
          </a:prstGeom>
        </p:spPr>
        <p:txBody>
          <a:bodyPr/>
          <a:lstStyle>
            <a:lvl1pPr algn="ctr">
              <a:defRPr b="1" i="0" u="sng">
                <a:latin typeface="Yu Gothic" panose="020B0400000000000000" pitchFamily="34" charset="-128"/>
                <a:ea typeface="Yu Gothic" panose="020B0400000000000000" pitchFamily="34" charset="-128"/>
              </a:defRPr>
            </a:lvl1pPr>
          </a:lstStyle>
          <a:p>
            <a:r>
              <a:rPr lang="en-US" dirty="0"/>
              <a:t>Click to edit Master title style</a:t>
            </a:r>
          </a:p>
        </p:txBody>
      </p:sp>
      <p:sp>
        <p:nvSpPr>
          <p:cNvPr id="3" name="Content Placeholder 2"/>
          <p:cNvSpPr>
            <a:spLocks noGrp="1"/>
          </p:cNvSpPr>
          <p:nvPr>
            <p:ph idx="1"/>
          </p:nvPr>
        </p:nvSpPr>
        <p:spPr>
          <a:xfrm>
            <a:off x="628650" y="1613647"/>
            <a:ext cx="7886700" cy="4563316"/>
          </a:xfrm>
        </p:spPr>
        <p:txBody>
          <a:bodyPr/>
          <a:lstStyle>
            <a:lvl1pPr marL="228600" indent="-228600">
              <a:buSzPct val="100000"/>
              <a:buFont typeface="Helvetica" pitchFamily="2" charset="0"/>
              <a:buChar char="●"/>
              <a:defRPr b="0" i="0">
                <a:latin typeface="Yu Gothic Medium" panose="020B0400000000000000" pitchFamily="34" charset="-128"/>
                <a:ea typeface="Yu Gothic Medium" panose="020B0400000000000000" pitchFamily="34" charset="-128"/>
              </a:defRPr>
            </a:lvl1pPr>
            <a:lvl2pPr marL="685800" indent="-228600">
              <a:buSzPct val="100000"/>
              <a:buFont typeface="Wingdings" pitchFamily="2" charset="2"/>
              <a:buChar char="Ø"/>
              <a:defRPr sz="2600" b="0" i="0">
                <a:latin typeface="Yu Gothic Medium" panose="020B0400000000000000" pitchFamily="34" charset="-128"/>
                <a:ea typeface="Yu Gothic Medium" panose="020B0400000000000000" pitchFamily="34" charset="-128"/>
              </a:defRPr>
            </a:lvl2pPr>
            <a:lvl3pPr marL="1143000" indent="-228600">
              <a:buSzPct val="100000"/>
              <a:buFont typeface="Helvetica" pitchFamily="2" charset="0"/>
              <a:buChar char="●"/>
              <a:defRPr sz="2400" b="0" i="0">
                <a:latin typeface="Yu Gothic Medium" panose="020B0400000000000000" pitchFamily="34" charset="-128"/>
                <a:ea typeface="Yu Gothic Medium" panose="020B0400000000000000" pitchFamily="34" charset="-128"/>
              </a:defRPr>
            </a:lvl3pPr>
            <a:lvl4pPr marL="1600200" indent="-228600">
              <a:buSzPct val="100000"/>
              <a:buFont typeface="Wingdings" pitchFamily="2" charset="2"/>
              <a:buChar char="Ø"/>
              <a:defRPr sz="2200" b="0" i="0">
                <a:latin typeface="Yu Gothic Medium" panose="020B0400000000000000" pitchFamily="34" charset="-128"/>
                <a:ea typeface="Yu Gothic Medium" panose="020B0400000000000000" pitchFamily="34" charset="-128"/>
              </a:defRPr>
            </a:lvl4pPr>
            <a:lvl5pPr marL="2057400" indent="-228600">
              <a:buSzPct val="100000"/>
              <a:buFont typeface="Wingdings" pitchFamily="2" charset="2"/>
              <a:buChar char="Ø"/>
              <a:defRPr sz="2000" b="0" i="0">
                <a:latin typeface="Yu Gothic Medium" panose="020B0400000000000000" pitchFamily="34" charset="-128"/>
                <a:ea typeface="Yu Gothic Medium" panose="020B0400000000000000" pitchFamily="34" charset="-12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290024-4317-AF4D-822E-A82E7D3E33FE}" type="datetime1">
              <a:rPr kumimoji="1" lang="ja-JP" altLang="en-US" smtClean="0"/>
              <a:t>2020/2/20</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93E26F90-40AF-3247-BD59-775CBC0B59CA}" type="slidenum">
              <a:rPr kumimoji="1" lang="ja-JP" altLang="en-US" smtClean="0"/>
              <a:t>‹#›</a:t>
            </a:fld>
            <a:endParaRPr kumimoji="1" lang="ja-JP" altLang="en-US"/>
          </a:p>
        </p:txBody>
      </p:sp>
    </p:spTree>
    <p:extLst>
      <p:ext uri="{BB962C8B-B14F-4D97-AF65-F5344CB8AC3E}">
        <p14:creationId xmlns:p14="http://schemas.microsoft.com/office/powerpoint/2010/main" val="1622342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79E4D9F1-AD1C-D548-BBB7-4812A0780371}" type="datetime1">
              <a:rPr kumimoji="1" lang="ja-JP" altLang="en-US" smtClean="0"/>
              <a:t>2020/2/20</a:t>
            </a:fld>
            <a:endParaRPr kumimoji="1" lang="ja-JP" altLang="en-US"/>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p:txBody>
          <a:bodyPr/>
          <a:lstStyle/>
          <a:p>
            <a:fld id="{93E26F90-40AF-3247-BD59-775CBC0B59CA}" type="slidenum">
              <a:rPr kumimoji="1" lang="ja-JP" altLang="en-US" smtClean="0"/>
              <a:t>‹#›</a:t>
            </a:fld>
            <a:endParaRPr kumimoji="1" lang="ja-JP" altLang="en-US"/>
          </a:p>
        </p:txBody>
      </p:sp>
    </p:spTree>
    <p:extLst>
      <p:ext uri="{BB962C8B-B14F-4D97-AF65-F5344CB8AC3E}">
        <p14:creationId xmlns:p14="http://schemas.microsoft.com/office/powerpoint/2010/main" val="106502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A1E4AB47-FE5C-EE44-BE21-EDFE73B96DF3}" type="datetime1">
              <a:rPr kumimoji="1" lang="ja-JP" altLang="en-US" smtClean="0"/>
              <a:t>2020/2/20</a:t>
            </a:fld>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93E26F90-40AF-3247-BD59-775CBC0B59CA}" type="slidenum">
              <a:rPr kumimoji="1" lang="ja-JP" altLang="en-US" smtClean="0"/>
              <a:t>‹#›</a:t>
            </a:fld>
            <a:endParaRPr kumimoji="1" lang="ja-JP" altLang="en-US"/>
          </a:p>
        </p:txBody>
      </p:sp>
    </p:spTree>
    <p:extLst>
      <p:ext uri="{BB962C8B-B14F-4D97-AF65-F5344CB8AC3E}">
        <p14:creationId xmlns:p14="http://schemas.microsoft.com/office/powerpoint/2010/main" val="3084173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D3BFB4D4-7703-B84C-A426-FBA7D2D710B5}" type="datetime1">
              <a:rPr kumimoji="1" lang="ja-JP" altLang="en-US" smtClean="0"/>
              <a:t>2020/2/20</a:t>
            </a:fld>
            <a:endParaRPr kumimoji="1" lang="ja-JP" altLang="en-US"/>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p:txBody>
          <a:bodyPr/>
          <a:lstStyle/>
          <a:p>
            <a:fld id="{93E26F90-40AF-3247-BD59-775CBC0B59CA}" type="slidenum">
              <a:rPr kumimoji="1" lang="ja-JP" altLang="en-US" smtClean="0"/>
              <a:t>‹#›</a:t>
            </a:fld>
            <a:endParaRPr kumimoji="1" lang="ja-JP" altLang="en-US"/>
          </a:p>
        </p:txBody>
      </p:sp>
    </p:spTree>
    <p:extLst>
      <p:ext uri="{BB962C8B-B14F-4D97-AF65-F5344CB8AC3E}">
        <p14:creationId xmlns:p14="http://schemas.microsoft.com/office/powerpoint/2010/main" val="2231670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375BF1CF-A063-B246-A63F-3A8C6B740F4B}" type="datetime1">
              <a:rPr kumimoji="1" lang="ja-JP" altLang="en-US" smtClean="0"/>
              <a:t>2020/2/20</a:t>
            </a:fld>
            <a:endParaRPr kumimoji="1" lang="ja-JP" altLang="en-US"/>
          </a:p>
        </p:txBody>
      </p:sp>
      <p:sp>
        <p:nvSpPr>
          <p:cNvPr id="4" name="Footer Placeholder 3"/>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p:txBody>
          <a:bodyPr/>
          <a:lstStyle/>
          <a:p>
            <a:fld id="{93E26F90-40AF-3247-BD59-775CBC0B59CA}" type="slidenum">
              <a:rPr kumimoji="1" lang="ja-JP" altLang="en-US" smtClean="0"/>
              <a:t>‹#›</a:t>
            </a:fld>
            <a:endParaRPr kumimoji="1" lang="ja-JP" altLang="en-US"/>
          </a:p>
        </p:txBody>
      </p:sp>
    </p:spTree>
    <p:extLst>
      <p:ext uri="{BB962C8B-B14F-4D97-AF65-F5344CB8AC3E}">
        <p14:creationId xmlns:p14="http://schemas.microsoft.com/office/powerpoint/2010/main" val="3301192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9E024E-3011-7C4D-AADF-1D1F71B6D596}" type="datetime1">
              <a:rPr kumimoji="1" lang="ja-JP" altLang="en-US" smtClean="0"/>
              <a:t>2020/2/20</a:t>
            </a:fld>
            <a:endParaRPr kumimoji="1" lang="ja-JP" altLang="en-US"/>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p:txBody>
          <a:bodyPr/>
          <a:lstStyle/>
          <a:p>
            <a:fld id="{93E26F90-40AF-3247-BD59-775CBC0B59CA}" type="slidenum">
              <a:rPr kumimoji="1" lang="ja-JP" altLang="en-US" smtClean="0"/>
              <a:t>‹#›</a:t>
            </a:fld>
            <a:endParaRPr kumimoji="1" lang="ja-JP" altLang="en-US"/>
          </a:p>
        </p:txBody>
      </p:sp>
    </p:spTree>
    <p:extLst>
      <p:ext uri="{BB962C8B-B14F-4D97-AF65-F5344CB8AC3E}">
        <p14:creationId xmlns:p14="http://schemas.microsoft.com/office/powerpoint/2010/main" val="145061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AC2F997-C79F-4D41-A8D7-F008C8501B76}" type="datetime1">
              <a:rPr kumimoji="1" lang="ja-JP" altLang="en-US" smtClean="0"/>
              <a:t>2020/2/20</a:t>
            </a:fld>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93E26F90-40AF-3247-BD59-775CBC0B59CA}" type="slidenum">
              <a:rPr kumimoji="1" lang="ja-JP" altLang="en-US" smtClean="0"/>
              <a:t>‹#›</a:t>
            </a:fld>
            <a:endParaRPr kumimoji="1" lang="ja-JP" altLang="en-US"/>
          </a:p>
        </p:txBody>
      </p:sp>
    </p:spTree>
    <p:extLst>
      <p:ext uri="{BB962C8B-B14F-4D97-AF65-F5344CB8AC3E}">
        <p14:creationId xmlns:p14="http://schemas.microsoft.com/office/powerpoint/2010/main" val="1475547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C1F68AA-08C1-8442-B71E-4547400BC8B3}" type="datetime1">
              <a:rPr kumimoji="1" lang="ja-JP" altLang="en-US" smtClean="0"/>
              <a:t>2020/2/20</a:t>
            </a:fld>
            <a:endParaRPr kumimoji="1" lang="ja-JP" altLang="en-US"/>
          </a:p>
        </p:txBody>
      </p:sp>
      <p:sp>
        <p:nvSpPr>
          <p:cNvPr id="6" name="Footer Placeholder 5"/>
          <p:cNvSpPr>
            <a:spLocks noGrp="1"/>
          </p:cNvSpPr>
          <p:nvPr>
            <p:ph type="ftr" sz="quarter" idx="11"/>
          </p:nvPr>
        </p:nvSpPr>
        <p:spPr>
          <a:xfrm>
            <a:off x="3028950" y="6356351"/>
            <a:ext cx="30861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p:txBody>
          <a:bodyPr/>
          <a:lstStyle/>
          <a:p>
            <a:fld id="{93E26F90-40AF-3247-BD59-775CBC0B59CA}" type="slidenum">
              <a:rPr kumimoji="1" lang="ja-JP" altLang="en-US" smtClean="0"/>
              <a:t>‹#›</a:t>
            </a:fld>
            <a:endParaRPr kumimoji="1" lang="ja-JP" altLang="en-US"/>
          </a:p>
        </p:txBody>
      </p:sp>
    </p:spTree>
    <p:extLst>
      <p:ext uri="{BB962C8B-B14F-4D97-AF65-F5344CB8AC3E}">
        <p14:creationId xmlns:p14="http://schemas.microsoft.com/office/powerpoint/2010/main" val="814284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889BF-2D13-654C-959B-F85C5FBDA15E}" type="datetime1">
              <a:rPr kumimoji="1" lang="ja-JP" altLang="en-US" smtClean="0"/>
              <a:t>2020/2/20</a:t>
            </a:fld>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E26F90-40AF-3247-BD59-775CBC0B59CA}" type="slidenum">
              <a:rPr kumimoji="1" lang="ja-JP" altLang="en-US" smtClean="0"/>
              <a:t>‹#›</a:t>
            </a:fld>
            <a:endParaRPr kumimoji="1" lang="ja-JP" altLang="en-US"/>
          </a:p>
        </p:txBody>
      </p:sp>
      <p:sp>
        <p:nvSpPr>
          <p:cNvPr id="7" name="タイトル プレースホルダー 6">
            <a:extLst>
              <a:ext uri="{FF2B5EF4-FFF2-40B4-BE49-F238E27FC236}">
                <a16:creationId xmlns:a16="http://schemas.microsoft.com/office/drawing/2014/main" id="{8DA09E11-4CDA-984B-921A-E1A84507ECE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9" name="フッター プレースホルダー 8">
            <a:extLst>
              <a:ext uri="{FF2B5EF4-FFF2-40B4-BE49-F238E27FC236}">
                <a16:creationId xmlns:a16="http://schemas.microsoft.com/office/drawing/2014/main" id="{BCC4A8D1-003E-A84D-8407-F73A31A8988A}"/>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Tree>
    <p:extLst>
      <p:ext uri="{BB962C8B-B14F-4D97-AF65-F5344CB8AC3E}">
        <p14:creationId xmlns:p14="http://schemas.microsoft.com/office/powerpoint/2010/main" val="2876686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hyperlink" Target="http://www.cybernet.co.jp/skysea/function/targeted.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www.cybernet.co.jp/skysea/function/targeted.html" TargetMode="External"/><Relationship Id="rId4" Type="http://schemas.microsoft.com/office/2007/relationships/hdphoto" Target="../media/hdphoto2.wdp"/></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cybernet.co.jp/skysea/function/targeted.html" TargetMode="External"/><Relationship Id="rId4" Type="http://schemas.microsoft.com/office/2007/relationships/hdphoto" Target="../media/hdphoto3.wdp"/></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cybernet.co.jp/skysea/function/targeted.html" TargetMode="External"/><Relationship Id="rId4" Type="http://schemas.microsoft.com/office/2007/relationships/hdphoto" Target="../media/hdphoto4.wdp"/></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cybernet.co.jp/skysea/function/targeted.html" TargetMode="External"/><Relationship Id="rId4" Type="http://schemas.microsoft.com/office/2007/relationships/hdphoto" Target="../media/hdphoto2.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B6DEB6-7487-A84C-9E49-5A2DE195B1C3}"/>
              </a:ext>
            </a:extLst>
          </p:cNvPr>
          <p:cNvSpPr>
            <a:spLocks noGrp="1"/>
          </p:cNvSpPr>
          <p:nvPr>
            <p:ph type="ctrTitle"/>
          </p:nvPr>
        </p:nvSpPr>
        <p:spPr>
          <a:xfrm>
            <a:off x="542925" y="1508522"/>
            <a:ext cx="8043863" cy="1790700"/>
          </a:xfrm>
        </p:spPr>
        <p:txBody>
          <a:bodyPr>
            <a:noAutofit/>
          </a:bodyPr>
          <a:lstStyle/>
          <a:p>
            <a:r>
              <a:rPr lang="ja-JP" altLang="en-US" sz="4000" b="1">
                <a:latin typeface="Yu Gothic" panose="020B0400000000000000" pitchFamily="34" charset="-128"/>
                <a:ea typeface="Yu Gothic" panose="020B0400000000000000" pitchFamily="34" charset="-128"/>
              </a:rPr>
              <a:t>複数ホストにまたがる仮想マシンのデータ暗号化の最適化</a:t>
            </a:r>
            <a:endParaRPr kumimoji="1" lang="ja-JP" altLang="en-US" sz="4000" b="1">
              <a:latin typeface="Yu Gothic" panose="020B0400000000000000" pitchFamily="34" charset="-128"/>
              <a:ea typeface="Yu Gothic" panose="020B0400000000000000" pitchFamily="34" charset="-128"/>
            </a:endParaRPr>
          </a:p>
        </p:txBody>
      </p:sp>
      <p:sp>
        <p:nvSpPr>
          <p:cNvPr id="3" name="字幕 2">
            <a:extLst>
              <a:ext uri="{FF2B5EF4-FFF2-40B4-BE49-F238E27FC236}">
                <a16:creationId xmlns:a16="http://schemas.microsoft.com/office/drawing/2014/main" id="{58998CD0-279B-4E41-B6F8-C52CDD38454E}"/>
              </a:ext>
            </a:extLst>
          </p:cNvPr>
          <p:cNvSpPr>
            <a:spLocks noGrp="1"/>
          </p:cNvSpPr>
          <p:nvPr>
            <p:ph type="subTitle" idx="1"/>
          </p:nvPr>
        </p:nvSpPr>
        <p:spPr/>
        <p:txBody>
          <a:bodyPr>
            <a:normAutofit fontScale="92500" lnSpcReduction="10000"/>
          </a:bodyPr>
          <a:lstStyle/>
          <a:p>
            <a:pPr algn="r"/>
            <a:r>
              <a:rPr lang="ja-JP" altLang="en-US">
                <a:latin typeface="Yu Gothic" panose="020B0400000000000000" pitchFamily="34" charset="-128"/>
                <a:ea typeface="Yu Gothic" panose="020B0400000000000000" pitchFamily="34" charset="-128"/>
              </a:rPr>
              <a:t>九州工業大学　情報工学部　機械情報工学科　</a:t>
            </a:r>
            <a:endParaRPr lang="en-US" altLang="ja-JP" dirty="0">
              <a:latin typeface="Yu Gothic" panose="020B0400000000000000" pitchFamily="34" charset="-128"/>
              <a:ea typeface="Yu Gothic" panose="020B0400000000000000" pitchFamily="34" charset="-128"/>
            </a:endParaRPr>
          </a:p>
          <a:p>
            <a:pPr algn="r"/>
            <a:r>
              <a:rPr lang="ja-JP" altLang="en-US">
                <a:latin typeface="Yu Gothic Medium" panose="020B0400000000000000" pitchFamily="34" charset="-128"/>
                <a:ea typeface="Yu Gothic Medium" panose="020B0400000000000000" pitchFamily="34" charset="-128"/>
              </a:rPr>
              <a:t>光来研究室</a:t>
            </a:r>
            <a:endParaRPr lang="en-US" altLang="ja-JP" dirty="0">
              <a:latin typeface="Yu Gothic Medium" panose="020B0400000000000000" pitchFamily="34" charset="-128"/>
              <a:ea typeface="Yu Gothic Medium" panose="020B0400000000000000" pitchFamily="34" charset="-128"/>
            </a:endParaRPr>
          </a:p>
          <a:p>
            <a:pPr algn="r"/>
            <a:r>
              <a:rPr lang="ja-JP" altLang="en-US">
                <a:latin typeface="Yu Gothic" panose="020B0400000000000000" pitchFamily="34" charset="-128"/>
                <a:ea typeface="Yu Gothic" panose="020B0400000000000000" pitchFamily="34" charset="-128"/>
              </a:rPr>
              <a:t>学籍番号　</a:t>
            </a:r>
            <a:r>
              <a:rPr lang="en-US" altLang="ja-JP" dirty="0">
                <a:latin typeface="Yu Gothic" panose="020B0400000000000000" pitchFamily="34" charset="-128"/>
                <a:ea typeface="Yu Gothic" panose="020B0400000000000000" pitchFamily="34" charset="-128"/>
              </a:rPr>
              <a:t>16237046</a:t>
            </a:r>
          </a:p>
          <a:p>
            <a:pPr algn="r"/>
            <a:r>
              <a:rPr lang="ja-JP" altLang="en-US">
                <a:latin typeface="Yu Gothic Medium" panose="020B0400000000000000" pitchFamily="34" charset="-128"/>
                <a:ea typeface="Yu Gothic Medium" panose="020B0400000000000000" pitchFamily="34" charset="-128"/>
              </a:rPr>
              <a:t>高橋孝汰</a:t>
            </a:r>
            <a:endParaRPr lang="en-US" altLang="ja-JP" dirty="0">
              <a:latin typeface="Yu Gothic Medium" panose="020B0400000000000000" pitchFamily="34" charset="-128"/>
              <a:ea typeface="Yu Gothic Medium" panose="020B0400000000000000" pitchFamily="34" charset="-128"/>
            </a:endParaRPr>
          </a:p>
        </p:txBody>
      </p:sp>
    </p:spTree>
    <p:extLst>
      <p:ext uri="{BB962C8B-B14F-4D97-AF65-F5344CB8AC3E}">
        <p14:creationId xmlns:p14="http://schemas.microsoft.com/office/powerpoint/2010/main" val="1891794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16618-CF45-3347-9DED-BBE95750B2EA}"/>
              </a:ext>
            </a:extLst>
          </p:cNvPr>
          <p:cNvSpPr>
            <a:spLocks noGrp="1"/>
          </p:cNvSpPr>
          <p:nvPr>
            <p:ph type="title"/>
          </p:nvPr>
        </p:nvSpPr>
        <p:spPr/>
        <p:txBody>
          <a:bodyPr/>
          <a:lstStyle/>
          <a:p>
            <a:r>
              <a:rPr lang="ja-JP" altLang="en-US"/>
              <a:t>メモリ属性の取得</a:t>
            </a:r>
            <a:endParaRPr lang="en-US" dirty="0"/>
          </a:p>
        </p:txBody>
      </p:sp>
      <p:sp>
        <p:nvSpPr>
          <p:cNvPr id="3" name="Content Placeholder 2">
            <a:extLst>
              <a:ext uri="{FF2B5EF4-FFF2-40B4-BE49-F238E27FC236}">
                <a16:creationId xmlns:a16="http://schemas.microsoft.com/office/drawing/2014/main" id="{2876F28B-052D-4246-AB10-0C46E48DE1EA}"/>
              </a:ext>
            </a:extLst>
          </p:cNvPr>
          <p:cNvSpPr>
            <a:spLocks noGrp="1"/>
          </p:cNvSpPr>
          <p:nvPr>
            <p:ph idx="1"/>
          </p:nvPr>
        </p:nvSpPr>
        <p:spPr/>
        <p:txBody>
          <a:bodyPr/>
          <a:lstStyle/>
          <a:p>
            <a:r>
              <a:rPr lang="en-US" altLang="ja-JP" dirty="0"/>
              <a:t>VM</a:t>
            </a:r>
            <a:r>
              <a:rPr lang="ja-JP" altLang="en-US"/>
              <a:t>内の</a:t>
            </a:r>
            <a:r>
              <a:rPr lang="en-US" altLang="ja-JP" dirty="0"/>
              <a:t>OS</a:t>
            </a:r>
            <a:r>
              <a:rPr lang="ja-JP" altLang="en-US"/>
              <a:t>の情報を基に機密情報の有無を判定</a:t>
            </a:r>
            <a:endParaRPr lang="en-US" altLang="ja-JP" dirty="0"/>
          </a:p>
          <a:p>
            <a:pPr lvl="1"/>
            <a:r>
              <a:rPr lang="en-US" altLang="ja-JP" dirty="0"/>
              <a:t>LLView [Ozaki et al.'19] </a:t>
            </a:r>
            <a:r>
              <a:rPr lang="ja-JP" altLang="en-US"/>
              <a:t>を用いて</a:t>
            </a:r>
            <a:r>
              <a:rPr lang="en-US" altLang="ja-JP" dirty="0"/>
              <a:t>OS</a:t>
            </a:r>
            <a:r>
              <a:rPr lang="ja-JP" altLang="en-US"/>
              <a:t>を改変せずに透過的にメモリ属性を取得</a:t>
            </a:r>
            <a:endParaRPr lang="en-US" altLang="ja-JP" dirty="0"/>
          </a:p>
          <a:p>
            <a:pPr lvl="2"/>
            <a:r>
              <a:rPr lang="en-US" altLang="ja-JP" dirty="0"/>
              <a:t>VM</a:t>
            </a:r>
            <a:r>
              <a:rPr lang="ja-JP" altLang="en-US"/>
              <a:t>のメモリ上の</a:t>
            </a:r>
            <a:r>
              <a:rPr lang="en-US" altLang="ja-JP" dirty="0"/>
              <a:t>OS</a:t>
            </a:r>
            <a:r>
              <a:rPr lang="ja-JP" altLang="en-US"/>
              <a:t>データを解析</a:t>
            </a:r>
            <a:endParaRPr lang="en-US" altLang="ja-JP" dirty="0"/>
          </a:p>
          <a:p>
            <a:pPr lvl="1"/>
            <a:r>
              <a:rPr lang="ja-JP" altLang="en-US"/>
              <a:t>メモリの参照カウントが０なら未使用領域</a:t>
            </a:r>
            <a:endParaRPr lang="en-US" altLang="ja-JP" dirty="0"/>
          </a:p>
          <a:p>
            <a:pPr lvl="1"/>
            <a:r>
              <a:rPr lang="ja-JP" altLang="en-US" dirty="0"/>
              <a:t>メモリが実行可能ならプログラム領域</a:t>
            </a:r>
            <a:endParaRPr lang="en-US" altLang="ja-JP" dirty="0"/>
          </a:p>
          <a:p>
            <a:pPr lvl="1"/>
            <a:endParaRPr lang="en-US" altLang="ja-JP" dirty="0">
              <a:solidFill>
                <a:srgbClr val="FF0000"/>
              </a:solidFill>
            </a:endParaRPr>
          </a:p>
        </p:txBody>
      </p:sp>
      <p:sp>
        <p:nvSpPr>
          <p:cNvPr id="4" name="Slide Number Placeholder 3">
            <a:extLst>
              <a:ext uri="{FF2B5EF4-FFF2-40B4-BE49-F238E27FC236}">
                <a16:creationId xmlns:a16="http://schemas.microsoft.com/office/drawing/2014/main" id="{E8CC1FB6-5A01-4B43-B3E4-ADFD5E0005A7}"/>
              </a:ext>
            </a:extLst>
          </p:cNvPr>
          <p:cNvSpPr>
            <a:spLocks noGrp="1"/>
          </p:cNvSpPr>
          <p:nvPr>
            <p:ph type="sldNum" sz="quarter" idx="12"/>
          </p:nvPr>
        </p:nvSpPr>
        <p:spPr>
          <a:xfrm>
            <a:off x="7274007" y="6327267"/>
            <a:ext cx="2057400" cy="365125"/>
          </a:xfrm>
        </p:spPr>
        <p:txBody>
          <a:bodyPr/>
          <a:lstStyle/>
          <a:p>
            <a:fld id="{93E26F90-40AF-3247-BD59-775CBC0B59CA}" type="slidenum">
              <a:rPr kumimoji="1" lang="ja-JP" altLang="en-US" smtClean="0"/>
              <a:t>9</a:t>
            </a:fld>
            <a:endParaRPr kumimoji="1" lang="ja-JP" altLang="en-US"/>
          </a:p>
        </p:txBody>
      </p:sp>
      <p:sp>
        <p:nvSpPr>
          <p:cNvPr id="5" name="テキスト ボックス 10">
            <a:extLst>
              <a:ext uri="{FF2B5EF4-FFF2-40B4-BE49-F238E27FC236}">
                <a16:creationId xmlns:a16="http://schemas.microsoft.com/office/drawing/2014/main" id="{37AE699E-B74A-074F-B4AD-1B04AB3F754E}"/>
              </a:ext>
            </a:extLst>
          </p:cNvPr>
          <p:cNvSpPr txBox="1"/>
          <p:nvPr/>
        </p:nvSpPr>
        <p:spPr>
          <a:xfrm>
            <a:off x="3792485" y="4316613"/>
            <a:ext cx="1569660" cy="369332"/>
          </a:xfrm>
          <a:prstGeom prst="rect">
            <a:avLst/>
          </a:prstGeom>
          <a:noFill/>
        </p:spPr>
        <p:txBody>
          <a:bodyPr wrap="none" rtlCol="0">
            <a:spAutoFit/>
          </a:bodyPr>
          <a:lstStyle/>
          <a:p>
            <a:r>
              <a:rPr lang="ja-JP" altLang="en-US">
                <a:latin typeface="メイリオ"/>
                <a:ea typeface="メイリオ"/>
                <a:cs typeface="メイリオ"/>
              </a:rPr>
              <a:t>移送元ホスト</a:t>
            </a:r>
            <a:endParaRPr lang="ja-JP" altLang="en-US" dirty="0">
              <a:latin typeface="メイリオ"/>
              <a:ea typeface="メイリオ"/>
              <a:cs typeface="メイリオ"/>
            </a:endParaRPr>
          </a:p>
        </p:txBody>
      </p:sp>
      <p:sp useBgFill="1">
        <p:nvSpPr>
          <p:cNvPr id="6" name="角丸四角形 11">
            <a:extLst>
              <a:ext uri="{FF2B5EF4-FFF2-40B4-BE49-F238E27FC236}">
                <a16:creationId xmlns:a16="http://schemas.microsoft.com/office/drawing/2014/main" id="{7CE8F04D-DCEA-5C4C-AA93-026E65D0A48D}"/>
              </a:ext>
            </a:extLst>
          </p:cNvPr>
          <p:cNvSpPr/>
          <p:nvPr/>
        </p:nvSpPr>
        <p:spPr>
          <a:xfrm>
            <a:off x="841293" y="4731596"/>
            <a:ext cx="7287985" cy="1658057"/>
          </a:xfrm>
          <a:prstGeom prst="roundRect">
            <a:avLst/>
          </a:prstGeom>
          <a:ln w="762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grpSp>
        <p:nvGrpSpPr>
          <p:cNvPr id="18" name="グループ化 17">
            <a:extLst>
              <a:ext uri="{FF2B5EF4-FFF2-40B4-BE49-F238E27FC236}">
                <a16:creationId xmlns:a16="http://schemas.microsoft.com/office/drawing/2014/main" id="{571D4A0A-6E00-1D4D-8B85-8312F0B2B5A6}"/>
              </a:ext>
            </a:extLst>
          </p:cNvPr>
          <p:cNvGrpSpPr/>
          <p:nvPr/>
        </p:nvGrpSpPr>
        <p:grpSpPr>
          <a:xfrm>
            <a:off x="1142016" y="4928324"/>
            <a:ext cx="1289166" cy="1222161"/>
            <a:chOff x="1980673" y="4929779"/>
            <a:chExt cx="1289166" cy="1222161"/>
          </a:xfrm>
        </p:grpSpPr>
        <p:sp>
          <p:nvSpPr>
            <p:cNvPr id="7" name="角丸四角形 12">
              <a:extLst>
                <a:ext uri="{FF2B5EF4-FFF2-40B4-BE49-F238E27FC236}">
                  <a16:creationId xmlns:a16="http://schemas.microsoft.com/office/drawing/2014/main" id="{21F53373-EA08-C64F-BCFA-F077A38936B0}"/>
                </a:ext>
              </a:extLst>
            </p:cNvPr>
            <p:cNvSpPr/>
            <p:nvPr/>
          </p:nvSpPr>
          <p:spPr>
            <a:xfrm>
              <a:off x="1980673" y="4929779"/>
              <a:ext cx="1289166" cy="1222161"/>
            </a:xfrm>
            <a:prstGeom prst="roundRect">
              <a:avLst/>
            </a:prstGeom>
          </p:spPr>
          <p:style>
            <a:lnRef idx="1">
              <a:schemeClr val="accent2"/>
            </a:lnRef>
            <a:fillRef idx="2">
              <a:schemeClr val="accent2"/>
            </a:fillRef>
            <a:effectRef idx="1">
              <a:schemeClr val="accent2"/>
            </a:effectRef>
            <a:fontRef idx="minor">
              <a:schemeClr val="dk1"/>
            </a:fontRef>
          </p:style>
          <p:txBody>
            <a:bodyPr vert="horz" rtlCol="0" anchor="t"/>
            <a:lstStyle/>
            <a:p>
              <a:pPr algn="ctr"/>
              <a:r>
                <a:rPr lang="en-US" altLang="ja-JP" sz="1600" dirty="0"/>
                <a:t>VM</a:t>
              </a:r>
              <a:endParaRPr lang="ja-JP" altLang="en-US" sz="1600" dirty="0"/>
            </a:p>
          </p:txBody>
        </p:sp>
        <p:sp>
          <p:nvSpPr>
            <p:cNvPr id="12" name="角丸四角形 29">
              <a:extLst>
                <a:ext uri="{FF2B5EF4-FFF2-40B4-BE49-F238E27FC236}">
                  <a16:creationId xmlns:a16="http://schemas.microsoft.com/office/drawing/2014/main" id="{4B4645BE-CBB6-9C4E-9545-12072ABECA95}"/>
                </a:ext>
              </a:extLst>
            </p:cNvPr>
            <p:cNvSpPr/>
            <p:nvPr/>
          </p:nvSpPr>
          <p:spPr>
            <a:xfrm>
              <a:off x="2182381" y="5315347"/>
              <a:ext cx="918894" cy="642805"/>
            </a:xfrm>
            <a:prstGeom prst="roundRect">
              <a:avLst/>
            </a:prstGeom>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350" dirty="0">
                  <a:latin typeface="メイリオ"/>
                  <a:ea typeface="メイリオ"/>
                  <a:cs typeface="メイリオ"/>
                </a:rPr>
                <a:t>OS</a:t>
              </a:r>
              <a:endParaRPr lang="ja-JP" altLang="en-US" sz="1350" dirty="0">
                <a:latin typeface="メイリオ"/>
                <a:ea typeface="メイリオ"/>
                <a:cs typeface="メイリオ"/>
              </a:endParaRPr>
            </a:p>
          </p:txBody>
        </p:sp>
      </p:grpSp>
      <p:sp>
        <p:nvSpPr>
          <p:cNvPr id="13" name="右矢印 41">
            <a:extLst>
              <a:ext uri="{FF2B5EF4-FFF2-40B4-BE49-F238E27FC236}">
                <a16:creationId xmlns:a16="http://schemas.microsoft.com/office/drawing/2014/main" id="{30DC4D03-242D-1747-B1FD-3C6FFF810F4C}"/>
              </a:ext>
            </a:extLst>
          </p:cNvPr>
          <p:cNvSpPr/>
          <p:nvPr/>
        </p:nvSpPr>
        <p:spPr>
          <a:xfrm>
            <a:off x="2172671" y="5324847"/>
            <a:ext cx="981424" cy="548304"/>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350">
                <a:latin typeface="メイリオ"/>
                <a:ea typeface="メイリオ"/>
                <a:cs typeface="メイリオ"/>
              </a:rPr>
              <a:t>判定</a:t>
            </a:r>
            <a:endParaRPr lang="ja-JP" altLang="en-US" sz="1350" dirty="0">
              <a:latin typeface="メイリオ"/>
              <a:ea typeface="メイリオ"/>
              <a:cs typeface="メイリオ"/>
            </a:endParaRPr>
          </a:p>
        </p:txBody>
      </p:sp>
      <p:sp>
        <p:nvSpPr>
          <p:cNvPr id="16" name="角丸四角形 12">
            <a:extLst>
              <a:ext uri="{FF2B5EF4-FFF2-40B4-BE49-F238E27FC236}">
                <a16:creationId xmlns:a16="http://schemas.microsoft.com/office/drawing/2014/main" id="{D6189B6E-035D-4C40-B979-6AE528E095B0}"/>
              </a:ext>
            </a:extLst>
          </p:cNvPr>
          <p:cNvSpPr/>
          <p:nvPr/>
        </p:nvSpPr>
        <p:spPr>
          <a:xfrm>
            <a:off x="3253687" y="4939209"/>
            <a:ext cx="1370314" cy="1222161"/>
          </a:xfrm>
          <a:prstGeom prst="roundRect">
            <a:avLst/>
          </a:prstGeom>
          <a:solidFill>
            <a:schemeClr val="accent1">
              <a:lumMod val="20000"/>
              <a:lumOff val="80000"/>
            </a:schemeClr>
          </a:solidFill>
          <a:ln w="25400">
            <a:solidFill>
              <a:schemeClr val="tx1"/>
            </a:solidFill>
          </a:ln>
        </p:spPr>
        <p:style>
          <a:lnRef idx="1">
            <a:schemeClr val="accent2"/>
          </a:lnRef>
          <a:fillRef idx="2">
            <a:schemeClr val="accent2"/>
          </a:fillRef>
          <a:effectRef idx="1">
            <a:schemeClr val="accent2"/>
          </a:effectRef>
          <a:fontRef idx="minor">
            <a:schemeClr val="dk1"/>
          </a:fontRef>
        </p:style>
        <p:txBody>
          <a:bodyPr vert="horz" rtlCol="0" anchor="t"/>
          <a:lstStyle/>
          <a:p>
            <a:pPr algn="ctr"/>
            <a:r>
              <a:rPr lang="ja-JP" altLang="en-US" sz="1600"/>
              <a:t>未使用領域</a:t>
            </a:r>
            <a:endParaRPr lang="ja-JP" altLang="en-US" sz="1600" dirty="0"/>
          </a:p>
        </p:txBody>
      </p:sp>
      <p:sp>
        <p:nvSpPr>
          <p:cNvPr id="17" name="角丸四角形 12">
            <a:extLst>
              <a:ext uri="{FF2B5EF4-FFF2-40B4-BE49-F238E27FC236}">
                <a16:creationId xmlns:a16="http://schemas.microsoft.com/office/drawing/2014/main" id="{419235EA-AE97-3F40-9ED7-0BB60023B3B7}"/>
              </a:ext>
            </a:extLst>
          </p:cNvPr>
          <p:cNvSpPr/>
          <p:nvPr/>
        </p:nvSpPr>
        <p:spPr>
          <a:xfrm>
            <a:off x="4719960" y="4954802"/>
            <a:ext cx="1736254" cy="1222161"/>
          </a:xfrm>
          <a:prstGeom prst="roundRect">
            <a:avLst/>
          </a:prstGeom>
          <a:solidFill>
            <a:schemeClr val="accent2">
              <a:lumMod val="40000"/>
              <a:lumOff val="60000"/>
            </a:schemeClr>
          </a:solidFill>
          <a:ln w="25400">
            <a:solidFill>
              <a:schemeClr val="tx1"/>
            </a:solidFill>
          </a:ln>
        </p:spPr>
        <p:style>
          <a:lnRef idx="1">
            <a:schemeClr val="accent2"/>
          </a:lnRef>
          <a:fillRef idx="2">
            <a:schemeClr val="accent2"/>
          </a:fillRef>
          <a:effectRef idx="1">
            <a:schemeClr val="accent2"/>
          </a:effectRef>
          <a:fontRef idx="minor">
            <a:schemeClr val="dk1"/>
          </a:fontRef>
        </p:style>
        <p:txBody>
          <a:bodyPr vert="horz" rtlCol="0" anchor="t"/>
          <a:lstStyle/>
          <a:p>
            <a:pPr algn="ctr"/>
            <a:r>
              <a:rPr lang="ja-JP" altLang="en-US" sz="1600"/>
              <a:t>プログラム領域</a:t>
            </a:r>
            <a:endParaRPr lang="ja-JP" altLang="en-US" sz="1600" dirty="0"/>
          </a:p>
        </p:txBody>
      </p:sp>
      <p:sp>
        <p:nvSpPr>
          <p:cNvPr id="11" name="角丸四角形 20">
            <a:extLst>
              <a:ext uri="{FF2B5EF4-FFF2-40B4-BE49-F238E27FC236}">
                <a16:creationId xmlns:a16="http://schemas.microsoft.com/office/drawing/2014/main" id="{9F6A28D8-5639-6243-B8C5-CEC7C3347338}"/>
              </a:ext>
            </a:extLst>
          </p:cNvPr>
          <p:cNvSpPr/>
          <p:nvPr/>
        </p:nvSpPr>
        <p:spPr>
          <a:xfrm>
            <a:off x="3491330" y="5335906"/>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9" name="角丸四角形 18">
            <a:extLst>
              <a:ext uri="{FF2B5EF4-FFF2-40B4-BE49-F238E27FC236}">
                <a16:creationId xmlns:a16="http://schemas.microsoft.com/office/drawing/2014/main" id="{5B73DAC9-FF22-BD42-860E-0F8E592146F9}"/>
              </a:ext>
            </a:extLst>
          </p:cNvPr>
          <p:cNvSpPr/>
          <p:nvPr/>
        </p:nvSpPr>
        <p:spPr>
          <a:xfrm>
            <a:off x="5635949" y="5388188"/>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19" name="角丸四角形 12">
            <a:extLst>
              <a:ext uri="{FF2B5EF4-FFF2-40B4-BE49-F238E27FC236}">
                <a16:creationId xmlns:a16="http://schemas.microsoft.com/office/drawing/2014/main" id="{C1743503-2008-EE49-B9C1-602DEABA169D}"/>
              </a:ext>
            </a:extLst>
          </p:cNvPr>
          <p:cNvSpPr/>
          <p:nvPr/>
        </p:nvSpPr>
        <p:spPr>
          <a:xfrm>
            <a:off x="6564351" y="4939209"/>
            <a:ext cx="1289166" cy="1222161"/>
          </a:xfrm>
          <a:prstGeom prst="roundRect">
            <a:avLst/>
          </a:prstGeom>
          <a:solidFill>
            <a:schemeClr val="accent6">
              <a:lumMod val="40000"/>
              <a:lumOff val="60000"/>
            </a:schemeClr>
          </a:solidFill>
          <a:ln w="25400">
            <a:solidFill>
              <a:schemeClr val="tx1"/>
            </a:solidFill>
          </a:ln>
        </p:spPr>
        <p:style>
          <a:lnRef idx="1">
            <a:schemeClr val="accent2"/>
          </a:lnRef>
          <a:fillRef idx="2">
            <a:schemeClr val="accent2"/>
          </a:fillRef>
          <a:effectRef idx="1">
            <a:schemeClr val="accent2"/>
          </a:effectRef>
          <a:fontRef idx="minor">
            <a:schemeClr val="dk1"/>
          </a:fontRef>
        </p:style>
        <p:txBody>
          <a:bodyPr vert="horz" rtlCol="0" anchor="t"/>
          <a:lstStyle/>
          <a:p>
            <a:pPr algn="ctr"/>
            <a:r>
              <a:rPr lang="ja-JP" altLang="en-US" sz="1600"/>
              <a:t>その他</a:t>
            </a:r>
            <a:endParaRPr lang="ja-JP" altLang="en-US" sz="1600" dirty="0"/>
          </a:p>
        </p:txBody>
      </p:sp>
      <p:sp>
        <p:nvSpPr>
          <p:cNvPr id="20" name="角丸四角形 20">
            <a:extLst>
              <a:ext uri="{FF2B5EF4-FFF2-40B4-BE49-F238E27FC236}">
                <a16:creationId xmlns:a16="http://schemas.microsoft.com/office/drawing/2014/main" id="{14755760-EE7B-6D41-93F5-47226CEA936D}"/>
              </a:ext>
            </a:extLst>
          </p:cNvPr>
          <p:cNvSpPr/>
          <p:nvPr/>
        </p:nvSpPr>
        <p:spPr>
          <a:xfrm>
            <a:off x="6739430" y="5388188"/>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21" name="角丸四角形 20">
            <a:extLst>
              <a:ext uri="{FF2B5EF4-FFF2-40B4-BE49-F238E27FC236}">
                <a16:creationId xmlns:a16="http://schemas.microsoft.com/office/drawing/2014/main" id="{86765473-DE87-8746-AD94-4467BCC44879}"/>
              </a:ext>
            </a:extLst>
          </p:cNvPr>
          <p:cNvSpPr/>
          <p:nvPr/>
        </p:nvSpPr>
        <p:spPr>
          <a:xfrm>
            <a:off x="3948464" y="5335906"/>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10" name="角丸四角形 19">
            <a:extLst>
              <a:ext uri="{FF2B5EF4-FFF2-40B4-BE49-F238E27FC236}">
                <a16:creationId xmlns:a16="http://schemas.microsoft.com/office/drawing/2014/main" id="{91D130A1-AE36-8642-8F98-EDD105663777}"/>
              </a:ext>
            </a:extLst>
          </p:cNvPr>
          <p:cNvSpPr/>
          <p:nvPr/>
        </p:nvSpPr>
        <p:spPr>
          <a:xfrm>
            <a:off x="7186906" y="5381978"/>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8" name="角丸四角形 17">
            <a:extLst>
              <a:ext uri="{FF2B5EF4-FFF2-40B4-BE49-F238E27FC236}">
                <a16:creationId xmlns:a16="http://schemas.microsoft.com/office/drawing/2014/main" id="{21D18566-E9F3-B343-AFFB-9394BB8F7F88}"/>
              </a:ext>
            </a:extLst>
          </p:cNvPr>
          <p:cNvSpPr/>
          <p:nvPr/>
        </p:nvSpPr>
        <p:spPr>
          <a:xfrm>
            <a:off x="5166369" y="5380586"/>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Tree>
    <p:extLst>
      <p:ext uri="{BB962C8B-B14F-4D97-AF65-F5344CB8AC3E}">
        <p14:creationId xmlns:p14="http://schemas.microsoft.com/office/powerpoint/2010/main" val="3742406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blinds(horizontal)">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mph" presetSubtype="2" fill="hold" nodeType="clickEffect">
                                  <p:stCondLst>
                                    <p:cond delay="0"/>
                                  </p:stCondLst>
                                  <p:childTnLst>
                                    <p:animClr clrSpc="rgb" dir="cw">
                                      <p:cBhvr>
                                        <p:cTn id="26" dur="500" fill="hold"/>
                                        <p:tgtEl>
                                          <p:spTgt spid="20"/>
                                        </p:tgtEl>
                                        <p:attrNameLst>
                                          <p:attrName>fillcolor</p:attrName>
                                        </p:attrNameLst>
                                      </p:cBhvr>
                                      <p:to>
                                        <a:srgbClr val="FF2600"/>
                                      </p:to>
                                    </p:animClr>
                                    <p:set>
                                      <p:cBhvr>
                                        <p:cTn id="27" dur="500" fill="hold"/>
                                        <p:tgtEl>
                                          <p:spTgt spid="20"/>
                                        </p:tgtEl>
                                        <p:attrNameLst>
                                          <p:attrName>fill.type</p:attrName>
                                        </p:attrNameLst>
                                      </p:cBhvr>
                                      <p:to>
                                        <p:strVal val="solid"/>
                                      </p:to>
                                    </p:set>
                                    <p:set>
                                      <p:cBhvr>
                                        <p:cTn id="28" dur="500" fill="hold"/>
                                        <p:tgtEl>
                                          <p:spTgt spid="20"/>
                                        </p:tgtEl>
                                        <p:attrNameLst>
                                          <p:attrName>fill.on</p:attrName>
                                        </p:attrNameLst>
                                      </p:cBhvr>
                                      <p:to>
                                        <p:strVal val="true"/>
                                      </p:to>
                                    </p:set>
                                  </p:childTnLst>
                                </p:cTn>
                              </p:par>
                              <p:par>
                                <p:cTn id="29" presetID="1" presetClass="emph" presetSubtype="2" fill="hold" nodeType="withEffect">
                                  <p:stCondLst>
                                    <p:cond delay="0"/>
                                  </p:stCondLst>
                                  <p:childTnLst>
                                    <p:animClr clrSpc="rgb" dir="cw">
                                      <p:cBhvr>
                                        <p:cTn id="30" dur="500" fill="hold"/>
                                        <p:tgtEl>
                                          <p:spTgt spid="10"/>
                                        </p:tgtEl>
                                        <p:attrNameLst>
                                          <p:attrName>fillcolor</p:attrName>
                                        </p:attrNameLst>
                                      </p:cBhvr>
                                      <p:to>
                                        <a:srgbClr val="FF2600"/>
                                      </p:to>
                                    </p:animClr>
                                    <p:set>
                                      <p:cBhvr>
                                        <p:cTn id="31" dur="500" fill="hold"/>
                                        <p:tgtEl>
                                          <p:spTgt spid="10"/>
                                        </p:tgtEl>
                                        <p:attrNameLst>
                                          <p:attrName>fill.type</p:attrName>
                                        </p:attrNameLst>
                                      </p:cBhvr>
                                      <p:to>
                                        <p:strVal val="solid"/>
                                      </p:to>
                                    </p:set>
                                    <p:set>
                                      <p:cBhvr>
                                        <p:cTn id="32" dur="500" fill="hold"/>
                                        <p:tgtEl>
                                          <p:spTgt spid="1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6" grpId="0" animBg="1"/>
      <p:bldP spid="17" grpId="0" animBg="1"/>
      <p:bldP spid="1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9A5C229-D4F8-1442-A8EC-E30029CCC7CD}"/>
              </a:ext>
            </a:extLst>
          </p:cNvPr>
          <p:cNvSpPr>
            <a:spLocks noGrp="1"/>
          </p:cNvSpPr>
          <p:nvPr>
            <p:ph idx="1"/>
          </p:nvPr>
        </p:nvSpPr>
        <p:spPr>
          <a:xfrm>
            <a:off x="629894" y="1614278"/>
            <a:ext cx="7886700" cy="4472255"/>
          </a:xfrm>
        </p:spPr>
        <p:txBody>
          <a:bodyPr/>
          <a:lstStyle/>
          <a:p>
            <a:r>
              <a:rPr kumimoji="1" lang="ja-JP" altLang="en-US"/>
              <a:t>メモリデータが改ざんされていないことも確認</a:t>
            </a:r>
            <a:endParaRPr kumimoji="1" lang="en-US" altLang="ja-JP" dirty="0"/>
          </a:p>
          <a:p>
            <a:pPr lvl="1"/>
            <a:r>
              <a:rPr kumimoji="1" lang="ja-JP" altLang="en-US"/>
              <a:t>マイグレーション時にメモリデータのハッシュ値を算出し、移送先ホストへ転送</a:t>
            </a:r>
            <a:endParaRPr kumimoji="1" lang="en-US" altLang="ja-JP" dirty="0"/>
          </a:p>
          <a:p>
            <a:pPr lvl="2"/>
            <a:r>
              <a:rPr kumimoji="1" lang="ja-JP" altLang="en-US"/>
              <a:t>メインホストでも算出して比較</a:t>
            </a:r>
            <a:endParaRPr kumimoji="1" lang="en-US" altLang="ja-JP" dirty="0"/>
          </a:p>
          <a:p>
            <a:pPr lvl="1"/>
            <a:r>
              <a:rPr lang="ja-JP" altLang="en-US"/>
              <a:t>リモートページング時にもメインホストで算出</a:t>
            </a:r>
            <a:endParaRPr lang="en-US" altLang="ja-JP" dirty="0"/>
          </a:p>
          <a:p>
            <a:pPr lvl="2"/>
            <a:r>
              <a:rPr lang="ja-JP" altLang="en-US"/>
              <a:t>ページイン時は比較、ページアウト時は転送</a:t>
            </a:r>
            <a:endParaRPr lang="en-US" altLang="ja-JP" dirty="0"/>
          </a:p>
          <a:p>
            <a:endParaRPr lang="ja-JP" altLang="en-US"/>
          </a:p>
        </p:txBody>
      </p:sp>
      <p:sp>
        <p:nvSpPr>
          <p:cNvPr id="8" name="スライド番号プレースホルダー 7">
            <a:extLst>
              <a:ext uri="{FF2B5EF4-FFF2-40B4-BE49-F238E27FC236}">
                <a16:creationId xmlns:a16="http://schemas.microsoft.com/office/drawing/2014/main" id="{4ABA9AEA-4216-464B-9AD5-2BCF9F2055BB}"/>
              </a:ext>
            </a:extLst>
          </p:cNvPr>
          <p:cNvSpPr>
            <a:spLocks noGrp="1"/>
          </p:cNvSpPr>
          <p:nvPr>
            <p:ph type="sldNum" sz="quarter" idx="12"/>
          </p:nvPr>
        </p:nvSpPr>
        <p:spPr/>
        <p:txBody>
          <a:bodyPr/>
          <a:lstStyle/>
          <a:p>
            <a:fld id="{93E26F90-40AF-3247-BD59-775CBC0B59CA}" type="slidenum">
              <a:rPr lang="ja-JP" altLang="en-US" smtClean="0">
                <a:solidFill>
                  <a:schemeClr val="tx1"/>
                </a:solidFill>
              </a:rPr>
              <a:pPr/>
              <a:t>10</a:t>
            </a:fld>
            <a:endParaRPr lang="ja-JP" altLang="en-US">
              <a:solidFill>
                <a:schemeClr val="tx1"/>
              </a:solidFill>
            </a:endParaRPr>
          </a:p>
        </p:txBody>
      </p:sp>
      <p:grpSp>
        <p:nvGrpSpPr>
          <p:cNvPr id="15" name="グループ化 14">
            <a:extLst>
              <a:ext uri="{FF2B5EF4-FFF2-40B4-BE49-F238E27FC236}">
                <a16:creationId xmlns:a16="http://schemas.microsoft.com/office/drawing/2014/main" id="{4C5A9DE8-E2AC-4C40-9996-FE9163FF54E4}"/>
              </a:ext>
            </a:extLst>
          </p:cNvPr>
          <p:cNvGrpSpPr/>
          <p:nvPr/>
        </p:nvGrpSpPr>
        <p:grpSpPr>
          <a:xfrm>
            <a:off x="2666469" y="4881495"/>
            <a:ext cx="1620957" cy="771667"/>
            <a:chOff x="3056875" y="5040276"/>
            <a:chExt cx="1620957" cy="771667"/>
          </a:xfrm>
        </p:grpSpPr>
        <p:sp>
          <p:nvSpPr>
            <p:cNvPr id="9" name="テキスト ボックス 8">
              <a:extLst>
                <a:ext uri="{FF2B5EF4-FFF2-40B4-BE49-F238E27FC236}">
                  <a16:creationId xmlns:a16="http://schemas.microsoft.com/office/drawing/2014/main" id="{9FC1509F-F25F-EE43-99D8-1069487D9152}"/>
                </a:ext>
              </a:extLst>
            </p:cNvPr>
            <p:cNvSpPr txBox="1"/>
            <p:nvPr/>
          </p:nvSpPr>
          <p:spPr>
            <a:xfrm>
              <a:off x="3056875" y="5040276"/>
              <a:ext cx="1620957" cy="307777"/>
            </a:xfrm>
            <a:prstGeom prst="rect">
              <a:avLst/>
            </a:prstGeom>
            <a:noFill/>
          </p:spPr>
          <p:txBody>
            <a:bodyPr wrap="none" rtlCol="0">
              <a:spAutoFit/>
            </a:bodyPr>
            <a:lstStyle/>
            <a:p>
              <a:r>
                <a:rPr lang="ja-JP" altLang="en-US" sz="1400" dirty="0">
                  <a:latin typeface="メイリオ"/>
                  <a:ea typeface="メイリオ"/>
                  <a:cs typeface="メイリオ"/>
                </a:rPr>
                <a:t>マイグレーション</a:t>
              </a:r>
            </a:p>
          </p:txBody>
        </p:sp>
        <p:sp>
          <p:nvSpPr>
            <p:cNvPr id="11" name="右矢印 10">
              <a:extLst>
                <a:ext uri="{FF2B5EF4-FFF2-40B4-BE49-F238E27FC236}">
                  <a16:creationId xmlns:a16="http://schemas.microsoft.com/office/drawing/2014/main" id="{8564C1DB-60A6-FA40-957D-63A04B4A50BA}"/>
                </a:ext>
              </a:extLst>
            </p:cNvPr>
            <p:cNvSpPr/>
            <p:nvPr/>
          </p:nvSpPr>
          <p:spPr>
            <a:xfrm>
              <a:off x="3134502" y="5270312"/>
              <a:ext cx="1523493" cy="541631"/>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dirty="0">
                <a:latin typeface="メイリオ"/>
                <a:ea typeface="メイリオ"/>
                <a:cs typeface="メイリオ"/>
              </a:endParaRPr>
            </a:p>
          </p:txBody>
        </p:sp>
      </p:grpSp>
      <p:sp>
        <p:nvSpPr>
          <p:cNvPr id="10" name="角丸四角形 9">
            <a:extLst>
              <a:ext uri="{FF2B5EF4-FFF2-40B4-BE49-F238E27FC236}">
                <a16:creationId xmlns:a16="http://schemas.microsoft.com/office/drawing/2014/main" id="{58FD48C5-9374-CF48-BE37-6EBDB18AA821}"/>
              </a:ext>
            </a:extLst>
          </p:cNvPr>
          <p:cNvSpPr/>
          <p:nvPr/>
        </p:nvSpPr>
        <p:spPr>
          <a:xfrm>
            <a:off x="4556185" y="4680154"/>
            <a:ext cx="1934960" cy="1676197"/>
          </a:xfrm>
          <a:prstGeom prst="roundRect">
            <a:avLst/>
          </a:prstGeom>
          <a:noFill/>
          <a:ln w="104775"/>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12" name="角丸四角形 11">
            <a:extLst>
              <a:ext uri="{FF2B5EF4-FFF2-40B4-BE49-F238E27FC236}">
                <a16:creationId xmlns:a16="http://schemas.microsoft.com/office/drawing/2014/main" id="{D38A1955-45B3-D44A-BC04-0CB829FF82CF}"/>
              </a:ext>
            </a:extLst>
          </p:cNvPr>
          <p:cNvSpPr/>
          <p:nvPr/>
        </p:nvSpPr>
        <p:spPr>
          <a:xfrm>
            <a:off x="6916270" y="4971522"/>
            <a:ext cx="1422234" cy="1041981"/>
          </a:xfrm>
          <a:prstGeom prst="roundRect">
            <a:avLst/>
          </a:prstGeom>
          <a:noFill/>
          <a:ln w="1016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16" name="テキスト ボックス 15">
            <a:extLst>
              <a:ext uri="{FF2B5EF4-FFF2-40B4-BE49-F238E27FC236}">
                <a16:creationId xmlns:a16="http://schemas.microsoft.com/office/drawing/2014/main" id="{AC92B464-4DC8-C64C-B994-EEE03D969D3C}"/>
              </a:ext>
            </a:extLst>
          </p:cNvPr>
          <p:cNvSpPr txBox="1"/>
          <p:nvPr/>
        </p:nvSpPr>
        <p:spPr>
          <a:xfrm>
            <a:off x="868839" y="4443816"/>
            <a:ext cx="1569660" cy="369332"/>
          </a:xfrm>
          <a:prstGeom prst="rect">
            <a:avLst/>
          </a:prstGeom>
          <a:noFill/>
        </p:spPr>
        <p:txBody>
          <a:bodyPr wrap="none" rtlCol="0">
            <a:spAutoFit/>
          </a:bodyPr>
          <a:lstStyle/>
          <a:p>
            <a:r>
              <a:rPr lang="ja-JP" altLang="en-US">
                <a:latin typeface="メイリオ"/>
                <a:ea typeface="メイリオ"/>
                <a:cs typeface="メイリオ"/>
              </a:rPr>
              <a:t>移送元ホスト</a:t>
            </a:r>
            <a:endParaRPr lang="ja-JP" altLang="en-US" dirty="0">
              <a:latin typeface="メイリオ"/>
              <a:ea typeface="メイリオ"/>
              <a:cs typeface="メイリオ"/>
            </a:endParaRPr>
          </a:p>
        </p:txBody>
      </p:sp>
      <p:sp useBgFill="1">
        <p:nvSpPr>
          <p:cNvPr id="4" name="角丸四角形 3">
            <a:extLst>
              <a:ext uri="{FF2B5EF4-FFF2-40B4-BE49-F238E27FC236}">
                <a16:creationId xmlns:a16="http://schemas.microsoft.com/office/drawing/2014/main" id="{6C99D3ED-821A-914D-ACA9-EBE12D08F3A1}"/>
              </a:ext>
            </a:extLst>
          </p:cNvPr>
          <p:cNvSpPr/>
          <p:nvPr/>
        </p:nvSpPr>
        <p:spPr>
          <a:xfrm>
            <a:off x="511391" y="4802905"/>
            <a:ext cx="2054615" cy="1553446"/>
          </a:xfrm>
          <a:prstGeom prst="roundRect">
            <a:avLst/>
          </a:prstGeom>
          <a:ln w="762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6" name="角丸四角形 5">
            <a:extLst>
              <a:ext uri="{FF2B5EF4-FFF2-40B4-BE49-F238E27FC236}">
                <a16:creationId xmlns:a16="http://schemas.microsoft.com/office/drawing/2014/main" id="{DC5BC064-8051-D64B-B666-D91A68B40BED}"/>
              </a:ext>
            </a:extLst>
          </p:cNvPr>
          <p:cNvSpPr/>
          <p:nvPr/>
        </p:nvSpPr>
        <p:spPr>
          <a:xfrm>
            <a:off x="618127" y="5534414"/>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65" name="角丸四角形 64">
            <a:extLst>
              <a:ext uri="{FF2B5EF4-FFF2-40B4-BE49-F238E27FC236}">
                <a16:creationId xmlns:a16="http://schemas.microsoft.com/office/drawing/2014/main" id="{5D499113-D013-7B43-BC89-3BF578AC622B}"/>
              </a:ext>
            </a:extLst>
          </p:cNvPr>
          <p:cNvSpPr/>
          <p:nvPr/>
        </p:nvSpPr>
        <p:spPr>
          <a:xfrm>
            <a:off x="1518900" y="5534163"/>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68" name="テキスト ボックス 67">
            <a:extLst>
              <a:ext uri="{FF2B5EF4-FFF2-40B4-BE49-F238E27FC236}">
                <a16:creationId xmlns:a16="http://schemas.microsoft.com/office/drawing/2014/main" id="{5E6EBA51-145D-414E-9FFB-954632D06961}"/>
              </a:ext>
            </a:extLst>
          </p:cNvPr>
          <p:cNvSpPr txBox="1"/>
          <p:nvPr/>
        </p:nvSpPr>
        <p:spPr>
          <a:xfrm>
            <a:off x="570159" y="5134851"/>
            <a:ext cx="1457450" cy="369332"/>
          </a:xfrm>
          <a:prstGeom prst="rect">
            <a:avLst/>
          </a:prstGeom>
          <a:noFill/>
        </p:spPr>
        <p:txBody>
          <a:bodyPr wrap="none" rtlCol="0">
            <a:spAutoFit/>
          </a:bodyPr>
          <a:lstStyle/>
          <a:p>
            <a:r>
              <a:rPr lang="en-US" altLang="ja-JP" dirty="0">
                <a:latin typeface="メイリオ"/>
                <a:ea typeface="メイリオ"/>
                <a:cs typeface="メイリオ"/>
              </a:rPr>
              <a:t>VM</a:t>
            </a:r>
            <a:r>
              <a:rPr lang="ja-JP" altLang="en-US">
                <a:latin typeface="メイリオ"/>
                <a:ea typeface="メイリオ"/>
                <a:cs typeface="メイリオ"/>
              </a:rPr>
              <a:t>のメモリ</a:t>
            </a:r>
            <a:endParaRPr lang="ja-JP" altLang="en-US" dirty="0">
              <a:latin typeface="メイリオ"/>
              <a:ea typeface="メイリオ"/>
              <a:cs typeface="メイリオ"/>
            </a:endParaRPr>
          </a:p>
        </p:txBody>
      </p:sp>
      <p:sp>
        <p:nvSpPr>
          <p:cNvPr id="30" name="タイトル 1">
            <a:extLst>
              <a:ext uri="{FF2B5EF4-FFF2-40B4-BE49-F238E27FC236}">
                <a16:creationId xmlns:a16="http://schemas.microsoft.com/office/drawing/2014/main" id="{4F86CD3C-8C68-FF4C-84B2-999F74D140D1}"/>
              </a:ext>
            </a:extLst>
          </p:cNvPr>
          <p:cNvSpPr>
            <a:spLocks noGrp="1"/>
          </p:cNvSpPr>
          <p:nvPr>
            <p:ph type="title"/>
          </p:nvPr>
        </p:nvSpPr>
        <p:spPr>
          <a:xfrm>
            <a:off x="628650" y="365127"/>
            <a:ext cx="7886700" cy="1060262"/>
          </a:xfrm>
        </p:spPr>
        <p:txBody>
          <a:bodyPr/>
          <a:lstStyle/>
          <a:p>
            <a:r>
              <a:rPr kumimoji="1" lang="ja-JP" altLang="en-US"/>
              <a:t>データの整合性検査</a:t>
            </a:r>
            <a:endParaRPr lang="ja-JP" altLang="en-US"/>
          </a:p>
        </p:txBody>
      </p:sp>
      <p:sp>
        <p:nvSpPr>
          <p:cNvPr id="14" name="左右矢印 13">
            <a:extLst>
              <a:ext uri="{FF2B5EF4-FFF2-40B4-BE49-F238E27FC236}">
                <a16:creationId xmlns:a16="http://schemas.microsoft.com/office/drawing/2014/main" id="{BBD55D23-9FB6-9D40-9291-D39035FE8E24}"/>
              </a:ext>
            </a:extLst>
          </p:cNvPr>
          <p:cNvSpPr/>
          <p:nvPr/>
        </p:nvSpPr>
        <p:spPr>
          <a:xfrm>
            <a:off x="5485683" y="5788538"/>
            <a:ext cx="608249" cy="254389"/>
          </a:xfrm>
          <a:prstGeom prst="lef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40" name="テキスト ボックス 39">
            <a:extLst>
              <a:ext uri="{FF2B5EF4-FFF2-40B4-BE49-F238E27FC236}">
                <a16:creationId xmlns:a16="http://schemas.microsoft.com/office/drawing/2014/main" id="{EA36062F-84EF-CE46-BF98-100E1D69B2E9}"/>
              </a:ext>
            </a:extLst>
          </p:cNvPr>
          <p:cNvSpPr txBox="1"/>
          <p:nvPr/>
        </p:nvSpPr>
        <p:spPr>
          <a:xfrm>
            <a:off x="4086722" y="6511967"/>
            <a:ext cx="4014419" cy="300082"/>
          </a:xfrm>
          <a:prstGeom prst="rect">
            <a:avLst/>
          </a:prstGeom>
          <a:noFill/>
        </p:spPr>
        <p:txBody>
          <a:bodyPr wrap="square" rtlCol="0">
            <a:spAutoFit/>
          </a:bodyPr>
          <a:lstStyle/>
          <a:p>
            <a:r>
              <a:rPr lang="ja-JP" altLang="en-US" sz="1350" b="1">
                <a:latin typeface="メイリオ"/>
                <a:ea typeface="メイリオ"/>
                <a:cs typeface="メイリオ"/>
              </a:rPr>
              <a:t>ハッシュ値</a:t>
            </a:r>
            <a:r>
              <a:rPr lang="en-US" altLang="ja-JP" sz="1350" b="1" dirty="0">
                <a:latin typeface="メイリオ"/>
                <a:ea typeface="メイリオ"/>
                <a:cs typeface="メイリオ"/>
              </a:rPr>
              <a:t>(</a:t>
            </a:r>
            <a:r>
              <a:rPr lang="ja-JP" altLang="en-US" sz="1350" b="1">
                <a:latin typeface="メイリオ"/>
                <a:ea typeface="メイリオ"/>
                <a:cs typeface="メイリオ"/>
              </a:rPr>
              <a:t>暗号化前</a:t>
            </a:r>
            <a:r>
              <a:rPr lang="en-US" altLang="ja-JP" sz="1350" b="1" dirty="0">
                <a:latin typeface="メイリオ"/>
                <a:ea typeface="メイリオ"/>
                <a:cs typeface="メイリオ"/>
              </a:rPr>
              <a:t>)</a:t>
            </a:r>
            <a:r>
              <a:rPr lang="ja-JP" altLang="en-US" sz="1350" b="1">
                <a:latin typeface="メイリオ"/>
                <a:ea typeface="メイリオ"/>
                <a:cs typeface="メイリオ"/>
              </a:rPr>
              <a:t>       ハッシュ値</a:t>
            </a:r>
            <a:r>
              <a:rPr lang="en-US" altLang="ja-JP" sz="1350" b="1" dirty="0">
                <a:latin typeface="メイリオ"/>
                <a:ea typeface="メイリオ"/>
                <a:cs typeface="メイリオ"/>
              </a:rPr>
              <a:t>(</a:t>
            </a:r>
            <a:r>
              <a:rPr lang="ja-JP" altLang="en-US" sz="1350" b="1">
                <a:latin typeface="メイリオ"/>
                <a:ea typeface="メイリオ"/>
                <a:cs typeface="メイリオ"/>
              </a:rPr>
              <a:t>復号化後</a:t>
            </a:r>
            <a:r>
              <a:rPr lang="en-US" altLang="ja-JP" sz="1350" b="1" dirty="0">
                <a:latin typeface="メイリオ"/>
                <a:ea typeface="メイリオ"/>
                <a:cs typeface="メイリオ"/>
              </a:rPr>
              <a:t>)</a:t>
            </a:r>
            <a:endParaRPr lang="ja-JP" altLang="en-US" sz="1350" b="1" dirty="0">
              <a:latin typeface="メイリオ"/>
              <a:ea typeface="メイリオ"/>
              <a:cs typeface="メイリオ"/>
            </a:endParaRPr>
          </a:p>
        </p:txBody>
      </p:sp>
      <p:sp>
        <p:nvSpPr>
          <p:cNvPr id="34" name="テキスト ボックス 33">
            <a:extLst>
              <a:ext uri="{FF2B5EF4-FFF2-40B4-BE49-F238E27FC236}">
                <a16:creationId xmlns:a16="http://schemas.microsoft.com/office/drawing/2014/main" id="{D33AB4A0-15B6-2E48-9C7D-E5A4756D6F5B}"/>
              </a:ext>
            </a:extLst>
          </p:cNvPr>
          <p:cNvSpPr txBox="1"/>
          <p:nvPr/>
        </p:nvSpPr>
        <p:spPr>
          <a:xfrm>
            <a:off x="4743450" y="4293770"/>
            <a:ext cx="1569660" cy="369331"/>
          </a:xfrm>
          <a:prstGeom prst="rect">
            <a:avLst/>
          </a:prstGeom>
          <a:noFill/>
        </p:spPr>
        <p:txBody>
          <a:bodyPr wrap="none" rtlCol="0">
            <a:spAutoFit/>
          </a:bodyPr>
          <a:lstStyle/>
          <a:p>
            <a:r>
              <a:rPr lang="ja-JP" altLang="en-US">
                <a:latin typeface="メイリオ"/>
                <a:ea typeface="メイリオ"/>
                <a:cs typeface="メイリオ"/>
              </a:rPr>
              <a:t>メインホスト</a:t>
            </a:r>
            <a:endParaRPr lang="ja-JP" altLang="en-US" dirty="0">
              <a:latin typeface="メイリオ"/>
              <a:ea typeface="メイリオ"/>
              <a:cs typeface="メイリオ"/>
            </a:endParaRPr>
          </a:p>
        </p:txBody>
      </p:sp>
      <p:sp>
        <p:nvSpPr>
          <p:cNvPr id="35" name="テキスト ボックス 34">
            <a:extLst>
              <a:ext uri="{FF2B5EF4-FFF2-40B4-BE49-F238E27FC236}">
                <a16:creationId xmlns:a16="http://schemas.microsoft.com/office/drawing/2014/main" id="{39A83A2A-1899-7B46-80B9-1126C6B9720E}"/>
              </a:ext>
            </a:extLst>
          </p:cNvPr>
          <p:cNvSpPr txBox="1"/>
          <p:nvPr/>
        </p:nvSpPr>
        <p:spPr>
          <a:xfrm>
            <a:off x="6971138" y="4296533"/>
            <a:ext cx="1338828" cy="369332"/>
          </a:xfrm>
          <a:prstGeom prst="rect">
            <a:avLst/>
          </a:prstGeom>
          <a:noFill/>
        </p:spPr>
        <p:txBody>
          <a:bodyPr wrap="none" rtlCol="0">
            <a:spAutoFit/>
          </a:bodyPr>
          <a:lstStyle/>
          <a:p>
            <a:r>
              <a:rPr lang="ja-JP" altLang="en-US">
                <a:latin typeface="メイリオ"/>
                <a:ea typeface="メイリオ"/>
                <a:cs typeface="メイリオ"/>
              </a:rPr>
              <a:t>サブホスト</a:t>
            </a:r>
            <a:endParaRPr lang="ja-JP" altLang="en-US" dirty="0">
              <a:latin typeface="メイリオ"/>
              <a:ea typeface="メイリオ"/>
              <a:cs typeface="メイリオ"/>
            </a:endParaRPr>
          </a:p>
        </p:txBody>
      </p:sp>
      <p:sp>
        <p:nvSpPr>
          <p:cNvPr id="2" name="三角形 1">
            <a:extLst>
              <a:ext uri="{FF2B5EF4-FFF2-40B4-BE49-F238E27FC236}">
                <a16:creationId xmlns:a16="http://schemas.microsoft.com/office/drawing/2014/main" id="{863D894F-3473-AC4F-A2D7-9467272D74F2}"/>
              </a:ext>
            </a:extLst>
          </p:cNvPr>
          <p:cNvSpPr/>
          <p:nvPr/>
        </p:nvSpPr>
        <p:spPr>
          <a:xfrm>
            <a:off x="3850306" y="6460975"/>
            <a:ext cx="305780" cy="300082"/>
          </a:xfrm>
          <a:prstGeom prst="triangle">
            <a:avLst/>
          </a:prstGeom>
          <a:solidFill>
            <a:schemeClr val="accent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5" name="三角形 24">
            <a:extLst>
              <a:ext uri="{FF2B5EF4-FFF2-40B4-BE49-F238E27FC236}">
                <a16:creationId xmlns:a16="http://schemas.microsoft.com/office/drawing/2014/main" id="{44A698E7-CCAA-8645-898D-80C59716E3C6}"/>
              </a:ext>
            </a:extLst>
          </p:cNvPr>
          <p:cNvSpPr/>
          <p:nvPr/>
        </p:nvSpPr>
        <p:spPr>
          <a:xfrm>
            <a:off x="5944255" y="6478685"/>
            <a:ext cx="305780" cy="300082"/>
          </a:xfrm>
          <a:prstGeom prst="triangl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三角形 25">
            <a:extLst>
              <a:ext uri="{FF2B5EF4-FFF2-40B4-BE49-F238E27FC236}">
                <a16:creationId xmlns:a16="http://schemas.microsoft.com/office/drawing/2014/main" id="{EFF147C8-CC43-E941-A3E8-E32470C45152}"/>
              </a:ext>
            </a:extLst>
          </p:cNvPr>
          <p:cNvSpPr/>
          <p:nvPr/>
        </p:nvSpPr>
        <p:spPr>
          <a:xfrm>
            <a:off x="6108230" y="5795142"/>
            <a:ext cx="305780" cy="300082"/>
          </a:xfrm>
          <a:prstGeom prst="triangle">
            <a:avLst/>
          </a:prstGeom>
          <a:solidFill>
            <a:srgbClr val="FF00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7" name="三角形 26">
            <a:extLst>
              <a:ext uri="{FF2B5EF4-FFF2-40B4-BE49-F238E27FC236}">
                <a16:creationId xmlns:a16="http://schemas.microsoft.com/office/drawing/2014/main" id="{1C52425C-5C6F-FD44-AB08-B72214FC99D0}"/>
              </a:ext>
            </a:extLst>
          </p:cNvPr>
          <p:cNvSpPr/>
          <p:nvPr/>
        </p:nvSpPr>
        <p:spPr>
          <a:xfrm>
            <a:off x="1982289" y="5872386"/>
            <a:ext cx="305780" cy="300082"/>
          </a:xfrm>
          <a:prstGeom prst="triangle">
            <a:avLst/>
          </a:prstGeom>
          <a:solidFill>
            <a:schemeClr val="accent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8" name="三角形 27">
            <a:extLst>
              <a:ext uri="{FF2B5EF4-FFF2-40B4-BE49-F238E27FC236}">
                <a16:creationId xmlns:a16="http://schemas.microsoft.com/office/drawing/2014/main" id="{518AF2A3-C1FF-914A-ADC9-4E75C6024679}"/>
              </a:ext>
            </a:extLst>
          </p:cNvPr>
          <p:cNvSpPr/>
          <p:nvPr/>
        </p:nvSpPr>
        <p:spPr>
          <a:xfrm>
            <a:off x="1055464" y="5878742"/>
            <a:ext cx="305780" cy="300082"/>
          </a:xfrm>
          <a:prstGeom prst="triangle">
            <a:avLst/>
          </a:prstGeom>
          <a:solidFill>
            <a:schemeClr val="accent2"/>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269729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C 0.09323 0.03796 0.18663 0.07593 0.26163 0.07431 C 0.33663 0.07269 0.39323 0.03148 0.45 -0.00972 " pathEditMode="relative" ptsTypes="AAA">
                                      <p:cBhvr>
                                        <p:cTn id="6" dur="2000" fill="hold"/>
                                        <p:tgtEl>
                                          <p:spTgt spid="6"/>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0 0 C 0.09323 0.03796 0.18663 0.07593 0.26163 0.07431 C 0.33663 0.07269 0.39323 0.03148 0.45 -0.00972 " pathEditMode="relative" ptsTypes="AAA">
                                      <p:cBhvr>
                                        <p:cTn id="8" dur="2000" fill="hold"/>
                                        <p:tgtEl>
                                          <p:spTgt spid="28"/>
                                        </p:tgtEl>
                                        <p:attrNameLst>
                                          <p:attrName>ppt_x</p:attrName>
                                          <p:attrName>ppt_y</p:attrName>
                                        </p:attrNameLst>
                                      </p:cBhvr>
                                    </p:animMotion>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0 0 C 0.11563 0.03171 0.23125 0.06319 0.33525 0.05509 C 0.43907 0.04699 0.53125 -0.00093 0.62344 -0.04884 " pathEditMode="relative" ptsTypes="AAA">
                                      <p:cBhvr>
                                        <p:cTn id="12" dur="2000" fill="hold"/>
                                        <p:tgtEl>
                                          <p:spTgt spid="65"/>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0 0 C 0.11563 0.03171 0.23125 0.06319 0.33525 0.05509 C 0.43907 0.04699 0.53125 -0.00093 0.62344 -0.04884 " pathEditMode="relative" ptsTypes="AAA">
                                      <p:cBhvr>
                                        <p:cTn id="14" dur="2000" fill="hold"/>
                                        <p:tgtEl>
                                          <p:spTgt spid="27"/>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animEffect transition="in" filter="blinds(horizontal)">
                                      <p:cBhvr>
                                        <p:cTn id="19" dur="500"/>
                                        <p:tgtEl>
                                          <p:spTgt spid="26"/>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blinds(horizontal)">
                                      <p:cBhvr>
                                        <p:cTn id="2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5" grpId="0" animBg="1"/>
      <p:bldP spid="14" grpId="0" animBg="1"/>
      <p:bldP spid="26" grpId="0" animBg="1"/>
      <p:bldP spid="27" grpId="0" animBg="1"/>
      <p:bldP spid="2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実験</a:t>
            </a:r>
            <a:endParaRPr lang="ja-JP" altLang="en-US" dirty="0"/>
          </a:p>
        </p:txBody>
      </p:sp>
      <p:sp>
        <p:nvSpPr>
          <p:cNvPr id="3" name="Content Placeholder 2"/>
          <p:cNvSpPr>
            <a:spLocks noGrp="1"/>
          </p:cNvSpPr>
          <p:nvPr>
            <p:ph idx="1"/>
          </p:nvPr>
        </p:nvSpPr>
        <p:spPr/>
        <p:txBody>
          <a:bodyPr/>
          <a:lstStyle/>
          <a:p>
            <a:r>
              <a:rPr lang="en-US" altLang="ja-JP" dirty="0" err="1"/>
              <a:t>SEmigrate</a:t>
            </a:r>
            <a:r>
              <a:rPr lang="ja-JP" altLang="en-US"/>
              <a:t>の有効性を調べる実験を行った</a:t>
            </a:r>
            <a:endParaRPr lang="en-US" altLang="ja-JP" dirty="0"/>
          </a:p>
          <a:p>
            <a:pPr lvl="1"/>
            <a:r>
              <a:rPr lang="en-US" altLang="ja-JP" dirty="0"/>
              <a:t>20GB</a:t>
            </a:r>
            <a:r>
              <a:rPr lang="ja-JP" altLang="en-US"/>
              <a:t>の</a:t>
            </a:r>
            <a:r>
              <a:rPr lang="en-US" altLang="ja-JP" dirty="0"/>
              <a:t>VM</a:t>
            </a:r>
            <a:r>
              <a:rPr lang="ja-JP" altLang="en-US"/>
              <a:t>のメモリを半分ずつに分割</a:t>
            </a:r>
            <a:endParaRPr lang="en-US" altLang="ja-JP" dirty="0"/>
          </a:p>
          <a:p>
            <a:r>
              <a:rPr lang="ja-JP" altLang="en-US"/>
              <a:t>比較対象</a:t>
            </a:r>
            <a:endParaRPr lang="en-US" altLang="ja-JP" dirty="0"/>
          </a:p>
          <a:p>
            <a:pPr lvl="1"/>
            <a:r>
              <a:rPr lang="ja-JP" altLang="en-US"/>
              <a:t>常に暗号化・復号化を行う場合（常暗号）</a:t>
            </a:r>
            <a:endParaRPr lang="en-US" altLang="ja-JP" dirty="0"/>
          </a:p>
          <a:p>
            <a:pPr lvl="1"/>
            <a:r>
              <a:rPr lang="ja-JP" altLang="en-US"/>
              <a:t>サブホストで復号化を行わない場合（復号略）</a:t>
            </a:r>
            <a:endParaRPr lang="en-US" altLang="ja-JP" dirty="0"/>
          </a:p>
          <a:p>
            <a:pPr lvl="1"/>
            <a:r>
              <a:rPr lang="ja-JP" altLang="en-US"/>
              <a:t>暗号化を行わない従来システム（非暗号）</a:t>
            </a:r>
            <a:endParaRPr lang="en-US" altLang="ja-JP" dirty="0"/>
          </a:p>
          <a:p>
            <a:pPr lvl="1"/>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4AE50EAB-9AD5-AC43-BF88-3F9182B996C1}"/>
              </a:ext>
            </a:extLst>
          </p:cNvPr>
          <p:cNvSpPr>
            <a:spLocks noGrp="1"/>
          </p:cNvSpPr>
          <p:nvPr>
            <p:ph type="sldNum" sz="quarter" idx="12"/>
          </p:nvPr>
        </p:nvSpPr>
        <p:spPr/>
        <p:txBody>
          <a:bodyPr/>
          <a:lstStyle/>
          <a:p>
            <a:fld id="{0A8AAA2D-9842-0044-AF36-3F48C3C39054}" type="slidenum">
              <a:rPr lang="ja-JP" altLang="en-US" smtClean="0">
                <a:solidFill>
                  <a:schemeClr val="tx1"/>
                </a:solidFill>
              </a:rPr>
              <a:pPr/>
              <a:t>11</a:t>
            </a:fld>
            <a:endParaRPr lang="ja-JP" altLang="en-US">
              <a:solidFill>
                <a:schemeClr val="tx1"/>
              </a:solidFill>
            </a:endParaRPr>
          </a:p>
        </p:txBody>
      </p:sp>
      <p:sp>
        <p:nvSpPr>
          <p:cNvPr id="8" name="テキスト ボックス 7">
            <a:extLst>
              <a:ext uri="{FF2B5EF4-FFF2-40B4-BE49-F238E27FC236}">
                <a16:creationId xmlns:a16="http://schemas.microsoft.com/office/drawing/2014/main" id="{D03978F9-BD6D-BE45-9970-A85430D2A176}"/>
              </a:ext>
            </a:extLst>
          </p:cNvPr>
          <p:cNvSpPr txBox="1"/>
          <p:nvPr/>
        </p:nvSpPr>
        <p:spPr>
          <a:xfrm>
            <a:off x="628649" y="4416147"/>
            <a:ext cx="3636875" cy="1938992"/>
          </a:xfrm>
          <a:prstGeom prst="rect">
            <a:avLst/>
          </a:prstGeom>
          <a:solidFill>
            <a:schemeClr val="bg1"/>
          </a:solidFill>
          <a:ln w="12700">
            <a:solidFill>
              <a:schemeClr val="tx1"/>
            </a:solidFill>
          </a:ln>
        </p:spPr>
        <p:txBody>
          <a:bodyPr wrap="square" rtlCol="0">
            <a:spAutoFit/>
          </a:bodyPr>
          <a:lstStyle/>
          <a:p>
            <a:r>
              <a:rPr lang="ja-JP" altLang="en-US" sz="2000" b="1" u="sng">
                <a:latin typeface="Arial" panose="020B0604020202020204" pitchFamily="34" charset="0"/>
              </a:rPr>
              <a:t>移送元ホスト、メインホスト</a:t>
            </a:r>
            <a:endParaRPr lang="en-US" altLang="ja-JP" sz="2000" b="1" u="sng" dirty="0">
              <a:latin typeface="Arial" panose="020B0604020202020204" pitchFamily="34" charset="0"/>
            </a:endParaRPr>
          </a:p>
          <a:p>
            <a:r>
              <a:rPr lang="en-US" altLang="ja-JP" sz="2000" dirty="0">
                <a:latin typeface="Arial" panose="020B0604020202020204" pitchFamily="34" charset="0"/>
              </a:rPr>
              <a:t>CPU</a:t>
            </a:r>
            <a:r>
              <a:rPr lang="ja-JP" altLang="en-US" sz="2000">
                <a:latin typeface="+mn-ea"/>
              </a:rPr>
              <a:t>：</a:t>
            </a:r>
            <a:r>
              <a:rPr lang="en-US" altLang="ja-JP" sz="2000" dirty="0"/>
              <a:t>Intel Core i7-8700</a:t>
            </a:r>
            <a:endParaRPr lang="en-US" altLang="ja-JP" sz="2000" dirty="0">
              <a:latin typeface="+mn-ea"/>
            </a:endParaRPr>
          </a:p>
          <a:p>
            <a:r>
              <a:rPr lang="ja-JP" altLang="en-US" sz="2000" dirty="0">
                <a:latin typeface="Arial" panose="020B0604020202020204" pitchFamily="34" charset="0"/>
              </a:rPr>
              <a:t>メモリ</a:t>
            </a:r>
            <a:r>
              <a:rPr lang="ja-JP" altLang="en-US" sz="2000">
                <a:latin typeface="Arial" panose="020B0604020202020204" pitchFamily="34" charset="0"/>
              </a:rPr>
              <a:t>：</a:t>
            </a:r>
            <a:r>
              <a:rPr lang="en-US" altLang="ja-JP" sz="2000" dirty="0">
                <a:latin typeface="Arial" panose="020B0604020202020204" pitchFamily="34" charset="0"/>
              </a:rPr>
              <a:t> 32GB</a:t>
            </a:r>
          </a:p>
          <a:p>
            <a:r>
              <a:rPr lang="ja-JP" altLang="en-US" sz="2000" dirty="0">
                <a:latin typeface="Arial" panose="020B0604020202020204" pitchFamily="34" charset="0"/>
              </a:rPr>
              <a:t>ネットワーク</a:t>
            </a:r>
            <a:r>
              <a:rPr lang="ja-JP" altLang="en-US" sz="2000">
                <a:latin typeface="Arial" panose="020B0604020202020204" pitchFamily="34" charset="0"/>
              </a:rPr>
              <a:t>：</a:t>
            </a:r>
            <a:r>
              <a:rPr lang="en-US" altLang="ja-JP" sz="2000" dirty="0">
                <a:latin typeface="Arial" panose="020B0604020202020204" pitchFamily="34" charset="0"/>
              </a:rPr>
              <a:t> 10GbE</a:t>
            </a:r>
          </a:p>
          <a:p>
            <a:r>
              <a:rPr lang="en-US" altLang="ja-JP" sz="2000" dirty="0">
                <a:latin typeface="Arial" panose="020B0604020202020204" pitchFamily="34" charset="0"/>
              </a:rPr>
              <a:t>OS: Linux 4.18.17</a:t>
            </a:r>
          </a:p>
          <a:p>
            <a:r>
              <a:rPr lang="en-US" altLang="ja-JP" sz="2000" dirty="0">
                <a:latin typeface="Arial" panose="020B0604020202020204" pitchFamily="34" charset="0"/>
              </a:rPr>
              <a:t>QEMU-KVM</a:t>
            </a:r>
            <a:r>
              <a:rPr kumimoji="1" lang="en-US" altLang="ja-JP" sz="2000" dirty="0">
                <a:latin typeface="Arial" panose="020B0604020202020204" pitchFamily="34" charset="0"/>
              </a:rPr>
              <a:t> 2.11.2</a:t>
            </a:r>
          </a:p>
        </p:txBody>
      </p:sp>
      <p:sp>
        <p:nvSpPr>
          <p:cNvPr id="7" name="テキスト ボックス 7">
            <a:extLst>
              <a:ext uri="{FF2B5EF4-FFF2-40B4-BE49-F238E27FC236}">
                <a16:creationId xmlns:a16="http://schemas.microsoft.com/office/drawing/2014/main" id="{8C229C29-C1B7-7D42-A7A3-31313B9BBE8F}"/>
              </a:ext>
            </a:extLst>
          </p:cNvPr>
          <p:cNvSpPr txBox="1"/>
          <p:nvPr/>
        </p:nvSpPr>
        <p:spPr>
          <a:xfrm>
            <a:off x="4878474" y="4401898"/>
            <a:ext cx="3636876" cy="1631216"/>
          </a:xfrm>
          <a:prstGeom prst="rect">
            <a:avLst/>
          </a:prstGeom>
          <a:solidFill>
            <a:schemeClr val="bg1"/>
          </a:solidFill>
          <a:ln w="12700">
            <a:solidFill>
              <a:schemeClr val="tx1"/>
            </a:solidFill>
          </a:ln>
        </p:spPr>
        <p:txBody>
          <a:bodyPr wrap="square" rtlCol="0">
            <a:spAutoFit/>
          </a:bodyPr>
          <a:lstStyle/>
          <a:p>
            <a:r>
              <a:rPr lang="ja-JP" altLang="en-US" sz="2000" b="1" u="sng">
                <a:latin typeface="Arial" panose="020B0604020202020204" pitchFamily="34" charset="0"/>
              </a:rPr>
              <a:t>サブホスト</a:t>
            </a:r>
            <a:endParaRPr lang="en-US" altLang="ja-JP" sz="2000" b="1" u="sng" dirty="0">
              <a:latin typeface="Arial" panose="020B0604020202020204" pitchFamily="34" charset="0"/>
            </a:endParaRPr>
          </a:p>
          <a:p>
            <a:r>
              <a:rPr lang="en-US" altLang="ja-JP" sz="2000" dirty="0">
                <a:latin typeface="Arial" panose="020B0604020202020204" pitchFamily="34" charset="0"/>
              </a:rPr>
              <a:t>CPU</a:t>
            </a:r>
            <a:r>
              <a:rPr lang="ja-JP" altLang="en-US" sz="2000">
                <a:latin typeface="+mn-ea"/>
              </a:rPr>
              <a:t>：</a:t>
            </a:r>
            <a:r>
              <a:rPr lang="en-US" altLang="ja-JP" sz="2000" dirty="0"/>
              <a:t>Intel Xeon E3-1226 v3</a:t>
            </a:r>
            <a:endParaRPr lang="en-US" altLang="ja-JP" sz="2000" dirty="0">
              <a:latin typeface="+mn-ea"/>
            </a:endParaRPr>
          </a:p>
          <a:p>
            <a:r>
              <a:rPr lang="ja-JP" altLang="en-US" sz="2000">
                <a:latin typeface="Arial" panose="020B0604020202020204" pitchFamily="34" charset="0"/>
              </a:rPr>
              <a:t>メモリ：</a:t>
            </a:r>
            <a:r>
              <a:rPr lang="en-US" altLang="ja-JP" sz="2000" dirty="0">
                <a:latin typeface="Arial" panose="020B0604020202020204" pitchFamily="34" charset="0"/>
              </a:rPr>
              <a:t>16GB</a:t>
            </a:r>
          </a:p>
          <a:p>
            <a:r>
              <a:rPr lang="ja-JP" altLang="en-US" sz="2000" dirty="0">
                <a:latin typeface="Arial" panose="020B0604020202020204" pitchFamily="34" charset="0"/>
              </a:rPr>
              <a:t>ネットワーク</a:t>
            </a:r>
            <a:r>
              <a:rPr lang="ja-JP" altLang="en-US" sz="2000">
                <a:latin typeface="Arial" panose="020B0604020202020204" pitchFamily="34" charset="0"/>
              </a:rPr>
              <a:t>：</a:t>
            </a:r>
            <a:r>
              <a:rPr lang="en-US" altLang="ja-JP" sz="2000" dirty="0">
                <a:latin typeface="Arial" panose="020B0604020202020204" pitchFamily="34" charset="0"/>
              </a:rPr>
              <a:t> 10GbE</a:t>
            </a:r>
          </a:p>
          <a:p>
            <a:r>
              <a:rPr lang="en-US" altLang="ja-JP" sz="2000" dirty="0">
                <a:latin typeface="Arial" panose="020B0604020202020204" pitchFamily="34" charset="0"/>
              </a:rPr>
              <a:t>OS: Linux 4.18.17</a:t>
            </a:r>
          </a:p>
        </p:txBody>
      </p:sp>
    </p:spTree>
    <p:extLst>
      <p:ext uri="{BB962C8B-B14F-4D97-AF65-F5344CB8AC3E}">
        <p14:creationId xmlns:p14="http://schemas.microsoft.com/office/powerpoint/2010/main" val="3745084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3C8C108-B22E-654E-A0F6-F4B2995F4C7B}"/>
              </a:ext>
            </a:extLst>
          </p:cNvPr>
          <p:cNvSpPr>
            <a:spLocks noGrp="1"/>
          </p:cNvSpPr>
          <p:nvPr>
            <p:ph type="title"/>
          </p:nvPr>
        </p:nvSpPr>
        <p:spPr/>
        <p:txBody>
          <a:bodyPr/>
          <a:lstStyle/>
          <a:p>
            <a:r>
              <a:rPr lang="ja-JP" altLang="en-US"/>
              <a:t>マイグレーション性能</a:t>
            </a:r>
          </a:p>
        </p:txBody>
      </p:sp>
      <p:sp>
        <p:nvSpPr>
          <p:cNvPr id="4" name="Content Placeholder 3">
            <a:extLst>
              <a:ext uri="{FF2B5EF4-FFF2-40B4-BE49-F238E27FC236}">
                <a16:creationId xmlns:a16="http://schemas.microsoft.com/office/drawing/2014/main" id="{404BBE32-13D3-8948-8848-4F4480B49276}"/>
              </a:ext>
            </a:extLst>
          </p:cNvPr>
          <p:cNvSpPr>
            <a:spLocks noGrp="1"/>
          </p:cNvSpPr>
          <p:nvPr>
            <p:ph idx="1"/>
          </p:nvPr>
        </p:nvSpPr>
        <p:spPr/>
        <p:txBody>
          <a:bodyPr/>
          <a:lstStyle/>
          <a:p>
            <a:r>
              <a:rPr lang="ja-JP" altLang="en-US"/>
              <a:t>分割マイグレーションにかかる時間を測定</a:t>
            </a:r>
            <a:endParaRPr lang="en-US" altLang="ja-JP" dirty="0"/>
          </a:p>
          <a:p>
            <a:pPr lvl="1"/>
            <a:r>
              <a:rPr lang="ja-JP" altLang="en-US"/>
              <a:t>サブホストで復号しないことで</a:t>
            </a:r>
            <a:r>
              <a:rPr lang="en-US" altLang="ja-JP" dirty="0"/>
              <a:t>30%</a:t>
            </a:r>
            <a:r>
              <a:rPr lang="ja-JP" altLang="en-US"/>
              <a:t>高速化</a:t>
            </a:r>
            <a:endParaRPr lang="en-US" altLang="ja-JP" dirty="0"/>
          </a:p>
          <a:p>
            <a:pPr lvl="1"/>
            <a:r>
              <a:rPr lang="ja-JP" altLang="en-US"/>
              <a:t>選択的な暗号化も行うと</a:t>
            </a:r>
            <a:r>
              <a:rPr lang="en-US" altLang="ja-JP" dirty="0"/>
              <a:t>85%</a:t>
            </a:r>
            <a:r>
              <a:rPr lang="ja-JP" altLang="en-US"/>
              <a:t>高速化</a:t>
            </a:r>
            <a:endParaRPr lang="en-US" altLang="ja-JP" dirty="0"/>
          </a:p>
          <a:p>
            <a:pPr lvl="2"/>
            <a:r>
              <a:rPr lang="ja-JP" altLang="en-US"/>
              <a:t>暗号化が不要な未使用メモリが</a:t>
            </a:r>
            <a:r>
              <a:rPr lang="en-US" altLang="ja-JP" dirty="0"/>
              <a:t>91%</a:t>
            </a:r>
            <a:r>
              <a:rPr lang="ja-JP" altLang="en-US"/>
              <a:t>存在した</a:t>
            </a:r>
            <a:endParaRPr lang="en-US" altLang="ja-JP" dirty="0"/>
          </a:p>
          <a:p>
            <a:r>
              <a:rPr lang="ja-JP" altLang="en-US"/>
              <a:t>まったく暗号化しない場合と比べると</a:t>
            </a:r>
            <a:r>
              <a:rPr lang="en-US" altLang="ja-JP" dirty="0"/>
              <a:t>1.5</a:t>
            </a:r>
            <a:r>
              <a:rPr lang="ja-JP" altLang="en-US"/>
              <a:t>倍</a:t>
            </a:r>
            <a:endParaRPr lang="en-US" altLang="ja-JP" dirty="0"/>
          </a:p>
        </p:txBody>
      </p:sp>
      <p:sp>
        <p:nvSpPr>
          <p:cNvPr id="3" name="スライド番号プレースホルダー 2">
            <a:extLst>
              <a:ext uri="{FF2B5EF4-FFF2-40B4-BE49-F238E27FC236}">
                <a16:creationId xmlns:a16="http://schemas.microsoft.com/office/drawing/2014/main" id="{05D0A193-D2CD-0E42-BADE-1A8BADEABD13}"/>
              </a:ext>
            </a:extLst>
          </p:cNvPr>
          <p:cNvSpPr>
            <a:spLocks noGrp="1"/>
          </p:cNvSpPr>
          <p:nvPr>
            <p:ph type="sldNum" sz="quarter" idx="12"/>
          </p:nvPr>
        </p:nvSpPr>
        <p:spPr/>
        <p:txBody>
          <a:bodyPr/>
          <a:lstStyle/>
          <a:p>
            <a:fld id="{0A8AAA2D-9842-0044-AF36-3F48C3C39054}" type="slidenum">
              <a:rPr lang="ja-JP" altLang="en-US" smtClean="0">
                <a:solidFill>
                  <a:schemeClr val="tx1"/>
                </a:solidFill>
              </a:rPr>
              <a:pPr/>
              <a:t>12</a:t>
            </a:fld>
            <a:endParaRPr lang="ja-JP" altLang="en-US">
              <a:solidFill>
                <a:schemeClr val="tx1"/>
              </a:solidFill>
            </a:endParaRPr>
          </a:p>
        </p:txBody>
      </p:sp>
      <p:graphicFrame>
        <p:nvGraphicFramePr>
          <p:cNvPr id="6" name="グラフ 5">
            <a:extLst>
              <a:ext uri="{FF2B5EF4-FFF2-40B4-BE49-F238E27FC236}">
                <a16:creationId xmlns:a16="http://schemas.microsoft.com/office/drawing/2014/main" id="{0891FF2B-74B5-8647-8B27-B465CC761517}"/>
              </a:ext>
            </a:extLst>
          </p:cNvPr>
          <p:cNvGraphicFramePr>
            <a:graphicFrameLocks/>
          </p:cNvGraphicFramePr>
          <p:nvPr>
            <p:extLst>
              <p:ext uri="{D42A27DB-BD31-4B8C-83A1-F6EECF244321}">
                <p14:modId xmlns:p14="http://schemas.microsoft.com/office/powerpoint/2010/main" val="734884654"/>
              </p:ext>
            </p:extLst>
          </p:nvPr>
        </p:nvGraphicFramePr>
        <p:xfrm>
          <a:off x="1051560" y="3805658"/>
          <a:ext cx="7040880" cy="3069771"/>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直線矢印コネクタ 6">
            <a:extLst>
              <a:ext uri="{FF2B5EF4-FFF2-40B4-BE49-F238E27FC236}">
                <a16:creationId xmlns:a16="http://schemas.microsoft.com/office/drawing/2014/main" id="{C5CA3893-4D5D-E043-85BB-688088F4AFD3}"/>
              </a:ext>
            </a:extLst>
          </p:cNvPr>
          <p:cNvCxnSpPr>
            <a:cxnSpLocks/>
          </p:cNvCxnSpPr>
          <p:nvPr/>
        </p:nvCxnSpPr>
        <p:spPr>
          <a:xfrm>
            <a:off x="3672840" y="3985641"/>
            <a:ext cx="746760" cy="87591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6591A95A-A698-B64B-A349-3871E21C6ADA}"/>
              </a:ext>
            </a:extLst>
          </p:cNvPr>
          <p:cNvCxnSpPr>
            <a:cxnSpLocks/>
          </p:cNvCxnSpPr>
          <p:nvPr/>
        </p:nvCxnSpPr>
        <p:spPr>
          <a:xfrm>
            <a:off x="3718560" y="4016121"/>
            <a:ext cx="1310640" cy="234023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1B805480-D2D2-6B45-B3D9-39EA7849FC9A}"/>
              </a:ext>
            </a:extLst>
          </p:cNvPr>
          <p:cNvSpPr txBox="1"/>
          <p:nvPr/>
        </p:nvSpPr>
        <p:spPr>
          <a:xfrm>
            <a:off x="3998732" y="4016121"/>
            <a:ext cx="631904" cy="400110"/>
          </a:xfrm>
          <a:prstGeom prst="rect">
            <a:avLst/>
          </a:prstGeom>
          <a:noFill/>
        </p:spPr>
        <p:txBody>
          <a:bodyPr wrap="none" rtlCol="0">
            <a:spAutoFit/>
          </a:bodyPr>
          <a:lstStyle/>
          <a:p>
            <a:r>
              <a:rPr kumimoji="1" lang="en-US" altLang="ja-JP" sz="2000" b="1" dirty="0"/>
              <a:t>30%</a:t>
            </a:r>
            <a:endParaRPr kumimoji="1" lang="ja-JP" altLang="en-US" sz="2000" b="1"/>
          </a:p>
        </p:txBody>
      </p:sp>
      <p:sp>
        <p:nvSpPr>
          <p:cNvPr id="11" name="テキスト ボックス 10">
            <a:extLst>
              <a:ext uri="{FF2B5EF4-FFF2-40B4-BE49-F238E27FC236}">
                <a16:creationId xmlns:a16="http://schemas.microsoft.com/office/drawing/2014/main" id="{28A77B49-7FE2-C042-8158-BD2DAE0FC9F5}"/>
              </a:ext>
            </a:extLst>
          </p:cNvPr>
          <p:cNvSpPr txBox="1"/>
          <p:nvPr/>
        </p:nvSpPr>
        <p:spPr>
          <a:xfrm>
            <a:off x="4737293" y="5516880"/>
            <a:ext cx="631904" cy="400110"/>
          </a:xfrm>
          <a:prstGeom prst="rect">
            <a:avLst/>
          </a:prstGeom>
          <a:noFill/>
        </p:spPr>
        <p:txBody>
          <a:bodyPr wrap="none" rtlCol="0">
            <a:spAutoFit/>
          </a:bodyPr>
          <a:lstStyle/>
          <a:p>
            <a:r>
              <a:rPr kumimoji="1" lang="en-US" altLang="ja-JP" sz="2000" b="1" dirty="0"/>
              <a:t>85%</a:t>
            </a:r>
            <a:endParaRPr kumimoji="1" lang="ja-JP" altLang="en-US" sz="2000" b="1"/>
          </a:p>
        </p:txBody>
      </p:sp>
      <p:cxnSp>
        <p:nvCxnSpPr>
          <p:cNvPr id="16" name="直線矢印コネクタ 15">
            <a:extLst>
              <a:ext uri="{FF2B5EF4-FFF2-40B4-BE49-F238E27FC236}">
                <a16:creationId xmlns:a16="http://schemas.microsoft.com/office/drawing/2014/main" id="{BEDD38BD-AE16-B643-960C-60D19AFB48E1}"/>
              </a:ext>
            </a:extLst>
          </p:cNvPr>
          <p:cNvCxnSpPr>
            <a:cxnSpLocks/>
          </p:cNvCxnSpPr>
          <p:nvPr/>
        </p:nvCxnSpPr>
        <p:spPr>
          <a:xfrm flipH="1" flipV="1">
            <a:off x="5029200" y="6253163"/>
            <a:ext cx="563880" cy="17938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AD311D1A-A507-EE44-B436-F1F2A4A9230B}"/>
              </a:ext>
            </a:extLst>
          </p:cNvPr>
          <p:cNvSpPr txBox="1"/>
          <p:nvPr/>
        </p:nvSpPr>
        <p:spPr>
          <a:xfrm>
            <a:off x="5318269" y="5958368"/>
            <a:ext cx="707245" cy="369332"/>
          </a:xfrm>
          <a:prstGeom prst="rect">
            <a:avLst/>
          </a:prstGeom>
          <a:noFill/>
        </p:spPr>
        <p:txBody>
          <a:bodyPr wrap="none" rtlCol="0">
            <a:spAutoFit/>
          </a:bodyPr>
          <a:lstStyle/>
          <a:p>
            <a:r>
              <a:rPr kumimoji="1" lang="en-US" altLang="ja-JP" b="1" dirty="0"/>
              <a:t>1.5</a:t>
            </a:r>
            <a:r>
              <a:rPr kumimoji="1" lang="ja-JP" altLang="en-US" b="1"/>
              <a:t>倍</a:t>
            </a:r>
          </a:p>
        </p:txBody>
      </p:sp>
    </p:spTree>
    <p:extLst>
      <p:ext uri="{BB962C8B-B14F-4D97-AF65-F5344CB8AC3E}">
        <p14:creationId xmlns:p14="http://schemas.microsoft.com/office/powerpoint/2010/main" val="3890611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xit" presetSubtype="10" fill="hold" nodeType="clickEffect">
                                  <p:stCondLst>
                                    <p:cond delay="0"/>
                                  </p:stCondLst>
                                  <p:childTnLst>
                                    <p:animEffect transition="out" filter="blinds(horizontal)">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par>
                                <p:cTn id="16" presetID="3" presetClass="exit" presetSubtype="10" fill="hold" grpId="1" nodeType="withEffect">
                                  <p:stCondLst>
                                    <p:cond delay="0"/>
                                  </p:stCondLst>
                                  <p:childTnLst>
                                    <p:animEffect transition="out" filter="blinds(horizontal)">
                                      <p:cBhvr>
                                        <p:cTn id="17" dur="500"/>
                                        <p:tgtEl>
                                          <p:spTgt spid="10"/>
                                        </p:tgtEl>
                                      </p:cBhvr>
                                    </p:animEffect>
                                    <p:set>
                                      <p:cBhvr>
                                        <p:cTn id="18" dur="1" fill="hold">
                                          <p:stCondLst>
                                            <p:cond delay="499"/>
                                          </p:stCondLst>
                                        </p:cTn>
                                        <p:tgtEl>
                                          <p:spTgt spid="10"/>
                                        </p:tgtEl>
                                        <p:attrNameLst>
                                          <p:attrName>style.visibility</p:attrName>
                                        </p:attrNameLst>
                                      </p:cBhvr>
                                      <p:to>
                                        <p:strVal val="hidden"/>
                                      </p:to>
                                    </p:set>
                                  </p:childTnLst>
                                </p:cTn>
                              </p:par>
                              <p:par>
                                <p:cTn id="19" presetID="3" presetClass="entr" presetSubtype="1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500"/>
                                        <p:tgtEl>
                                          <p:spTgt spid="8"/>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linds(horizontal)">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xit" presetSubtype="10" fill="hold" nodeType="clickEffect">
                                  <p:stCondLst>
                                    <p:cond delay="0"/>
                                  </p:stCondLst>
                                  <p:childTnLst>
                                    <p:animEffect transition="out" filter="blinds(horizontal)">
                                      <p:cBhvr>
                                        <p:cTn id="28" dur="500"/>
                                        <p:tgtEl>
                                          <p:spTgt spid="8"/>
                                        </p:tgtEl>
                                      </p:cBhvr>
                                    </p:animEffect>
                                    <p:set>
                                      <p:cBhvr>
                                        <p:cTn id="29" dur="1" fill="hold">
                                          <p:stCondLst>
                                            <p:cond delay="499"/>
                                          </p:stCondLst>
                                        </p:cTn>
                                        <p:tgtEl>
                                          <p:spTgt spid="8"/>
                                        </p:tgtEl>
                                        <p:attrNameLst>
                                          <p:attrName>style.visibility</p:attrName>
                                        </p:attrNameLst>
                                      </p:cBhvr>
                                      <p:to>
                                        <p:strVal val="hidden"/>
                                      </p:to>
                                    </p:set>
                                  </p:childTnLst>
                                </p:cTn>
                              </p:par>
                              <p:par>
                                <p:cTn id="30" presetID="3" presetClass="exit" presetSubtype="10" fill="hold" grpId="1" nodeType="withEffect">
                                  <p:stCondLst>
                                    <p:cond delay="0"/>
                                  </p:stCondLst>
                                  <p:childTnLst>
                                    <p:animEffect transition="out" filter="blinds(horizontal)">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par>
                                <p:cTn id="33" presetID="3" presetClass="entr" presetSubtype="10"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blinds(horizontal)">
                                      <p:cBhvr>
                                        <p:cTn id="35" dur="500"/>
                                        <p:tgtEl>
                                          <p:spTgt spid="16"/>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blinds(horizontal)">
                                      <p:cBhvr>
                                        <p:cTn id="3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1" grpId="0"/>
      <p:bldP spid="11" grpId="1"/>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リモートページング性能</a:t>
            </a:r>
          </a:p>
        </p:txBody>
      </p:sp>
      <p:sp>
        <p:nvSpPr>
          <p:cNvPr id="3" name="Content Placeholder 2"/>
          <p:cNvSpPr>
            <a:spLocks noGrp="1"/>
          </p:cNvSpPr>
          <p:nvPr>
            <p:ph idx="1"/>
          </p:nvPr>
        </p:nvSpPr>
        <p:spPr/>
        <p:txBody>
          <a:bodyPr/>
          <a:lstStyle/>
          <a:p>
            <a:r>
              <a:rPr lang="ja-JP" altLang="en-US"/>
              <a:t>分割マイグレーション後のベンチマーク実行時間と</a:t>
            </a:r>
            <a:r>
              <a:rPr lang="en-US" altLang="ja-JP" dirty="0"/>
              <a:t>CPU</a:t>
            </a:r>
            <a:r>
              <a:rPr lang="ja-JP" altLang="en-US"/>
              <a:t>使用率を測定</a:t>
            </a:r>
            <a:endParaRPr lang="en-US" altLang="ja-JP" dirty="0"/>
          </a:p>
          <a:p>
            <a:pPr lvl="1"/>
            <a:r>
              <a:rPr lang="ja-JP" altLang="en-US"/>
              <a:t>常に暗号化する場合と比べて</a:t>
            </a:r>
            <a:r>
              <a:rPr lang="en-US" altLang="ja-JP" dirty="0"/>
              <a:t>70%</a:t>
            </a:r>
            <a:r>
              <a:rPr lang="ja-JP" altLang="en-US"/>
              <a:t>高速化</a:t>
            </a:r>
            <a:endParaRPr lang="en-US" altLang="ja-JP" dirty="0"/>
          </a:p>
          <a:p>
            <a:pPr lvl="1"/>
            <a:r>
              <a:rPr lang="en-US" altLang="ja-JP" dirty="0"/>
              <a:t>CPU</a:t>
            </a:r>
            <a:r>
              <a:rPr lang="ja-JP" altLang="en-US"/>
              <a:t>使用率はメインホストで</a:t>
            </a:r>
            <a:r>
              <a:rPr lang="en-US" altLang="ja-JP" dirty="0"/>
              <a:t>45%</a:t>
            </a:r>
            <a:r>
              <a:rPr lang="ja-JP" altLang="en-US"/>
              <a:t>、サブホストで</a:t>
            </a:r>
            <a:r>
              <a:rPr lang="en-US" altLang="ja-JP" dirty="0"/>
              <a:t>80%</a:t>
            </a:r>
            <a:r>
              <a:rPr lang="ja-JP" altLang="en-US"/>
              <a:t>減少</a:t>
            </a:r>
            <a:endParaRPr lang="en-US" altLang="ja-JP" dirty="0"/>
          </a:p>
        </p:txBody>
      </p:sp>
      <p:sp>
        <p:nvSpPr>
          <p:cNvPr id="10" name="テキスト ボックス 9">
            <a:extLst>
              <a:ext uri="{FF2B5EF4-FFF2-40B4-BE49-F238E27FC236}">
                <a16:creationId xmlns:a16="http://schemas.microsoft.com/office/drawing/2014/main" id="{1D8D6793-CE37-0C47-BCA2-6E194FDB2CBA}"/>
              </a:ext>
            </a:extLst>
          </p:cNvPr>
          <p:cNvSpPr txBox="1"/>
          <p:nvPr/>
        </p:nvSpPr>
        <p:spPr>
          <a:xfrm>
            <a:off x="5387936" y="3540109"/>
            <a:ext cx="1569660" cy="369332"/>
          </a:xfrm>
          <a:prstGeom prst="rect">
            <a:avLst/>
          </a:prstGeom>
          <a:noFill/>
        </p:spPr>
        <p:txBody>
          <a:bodyPr wrap="none" rtlCol="0">
            <a:spAutoFit/>
          </a:bodyPr>
          <a:lstStyle/>
          <a:p>
            <a:r>
              <a:rPr kumimoji="1" lang="ja-JP" altLang="en-US" b="1"/>
              <a:t>メインホスト</a:t>
            </a:r>
          </a:p>
        </p:txBody>
      </p:sp>
      <p:sp>
        <p:nvSpPr>
          <p:cNvPr id="11" name="テキスト ボックス 10">
            <a:extLst>
              <a:ext uri="{FF2B5EF4-FFF2-40B4-BE49-F238E27FC236}">
                <a16:creationId xmlns:a16="http://schemas.microsoft.com/office/drawing/2014/main" id="{F37260E9-843F-394E-AD6A-0C8AED68046F}"/>
              </a:ext>
            </a:extLst>
          </p:cNvPr>
          <p:cNvSpPr txBox="1"/>
          <p:nvPr/>
        </p:nvSpPr>
        <p:spPr>
          <a:xfrm>
            <a:off x="7191626" y="3552988"/>
            <a:ext cx="1338828" cy="369332"/>
          </a:xfrm>
          <a:prstGeom prst="rect">
            <a:avLst/>
          </a:prstGeom>
          <a:noFill/>
        </p:spPr>
        <p:txBody>
          <a:bodyPr wrap="none" rtlCol="0">
            <a:spAutoFit/>
          </a:bodyPr>
          <a:lstStyle/>
          <a:p>
            <a:r>
              <a:rPr kumimoji="1" lang="ja-JP" altLang="en-US" b="1"/>
              <a:t>サブホスト</a:t>
            </a:r>
          </a:p>
        </p:txBody>
      </p:sp>
      <p:sp>
        <p:nvSpPr>
          <p:cNvPr id="4" name="スライド番号プレースホルダー 3">
            <a:extLst>
              <a:ext uri="{FF2B5EF4-FFF2-40B4-BE49-F238E27FC236}">
                <a16:creationId xmlns:a16="http://schemas.microsoft.com/office/drawing/2014/main" id="{9F58C173-AA39-FF42-955C-84521EB57652}"/>
              </a:ext>
            </a:extLst>
          </p:cNvPr>
          <p:cNvSpPr>
            <a:spLocks noGrp="1"/>
          </p:cNvSpPr>
          <p:nvPr>
            <p:ph type="sldNum" sz="quarter" idx="12"/>
          </p:nvPr>
        </p:nvSpPr>
        <p:spPr/>
        <p:txBody>
          <a:bodyPr/>
          <a:lstStyle/>
          <a:p>
            <a:fld id="{0A8AAA2D-9842-0044-AF36-3F48C3C39054}" type="slidenum">
              <a:rPr lang="ja-JP" altLang="en-US" smtClean="0">
                <a:solidFill>
                  <a:schemeClr val="tx1"/>
                </a:solidFill>
              </a:rPr>
              <a:pPr/>
              <a:t>13</a:t>
            </a:fld>
            <a:endParaRPr lang="ja-JP" altLang="en-US">
              <a:solidFill>
                <a:schemeClr val="tx1"/>
              </a:solidFill>
            </a:endParaRPr>
          </a:p>
        </p:txBody>
      </p:sp>
      <p:graphicFrame>
        <p:nvGraphicFramePr>
          <p:cNvPr id="17" name="グラフ 16">
            <a:extLst>
              <a:ext uri="{FF2B5EF4-FFF2-40B4-BE49-F238E27FC236}">
                <a16:creationId xmlns:a16="http://schemas.microsoft.com/office/drawing/2014/main" id="{14FE9D65-9047-0940-A600-A098C566FF75}"/>
              </a:ext>
            </a:extLst>
          </p:cNvPr>
          <p:cNvGraphicFramePr>
            <a:graphicFrameLocks/>
          </p:cNvGraphicFramePr>
          <p:nvPr>
            <p:extLst>
              <p:ext uri="{D42A27DB-BD31-4B8C-83A1-F6EECF244321}">
                <p14:modId xmlns:p14="http://schemas.microsoft.com/office/powerpoint/2010/main" val="3328971315"/>
              </p:ext>
            </p:extLst>
          </p:nvPr>
        </p:nvGraphicFramePr>
        <p:xfrm>
          <a:off x="168653" y="3676828"/>
          <a:ext cx="4397255" cy="31811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グラフ 17">
            <a:extLst>
              <a:ext uri="{FF2B5EF4-FFF2-40B4-BE49-F238E27FC236}">
                <a16:creationId xmlns:a16="http://schemas.microsoft.com/office/drawing/2014/main" id="{889CA7B8-A18D-8E4F-8EE7-1A39FF7B4AEC}"/>
              </a:ext>
            </a:extLst>
          </p:cNvPr>
          <p:cNvGraphicFramePr>
            <a:graphicFrameLocks/>
          </p:cNvGraphicFramePr>
          <p:nvPr>
            <p:extLst>
              <p:ext uri="{D42A27DB-BD31-4B8C-83A1-F6EECF244321}">
                <p14:modId xmlns:p14="http://schemas.microsoft.com/office/powerpoint/2010/main" val="1160251331"/>
              </p:ext>
            </p:extLst>
          </p:nvPr>
        </p:nvGraphicFramePr>
        <p:xfrm>
          <a:off x="4430740" y="3812963"/>
          <a:ext cx="4384004" cy="3040249"/>
        </p:xfrm>
        <a:graphic>
          <a:graphicData uri="http://schemas.openxmlformats.org/drawingml/2006/chart">
            <c:chart xmlns:c="http://schemas.openxmlformats.org/drawingml/2006/chart" xmlns:r="http://schemas.openxmlformats.org/officeDocument/2006/relationships" r:id="rId4"/>
          </a:graphicData>
        </a:graphic>
      </p:graphicFrame>
      <p:cxnSp>
        <p:nvCxnSpPr>
          <p:cNvPr id="8" name="直線矢印コネクタ 7">
            <a:extLst>
              <a:ext uri="{FF2B5EF4-FFF2-40B4-BE49-F238E27FC236}">
                <a16:creationId xmlns:a16="http://schemas.microsoft.com/office/drawing/2014/main" id="{53601944-7E96-E845-9F89-469BBC444467}"/>
              </a:ext>
            </a:extLst>
          </p:cNvPr>
          <p:cNvCxnSpPr>
            <a:cxnSpLocks/>
          </p:cNvCxnSpPr>
          <p:nvPr/>
        </p:nvCxnSpPr>
        <p:spPr>
          <a:xfrm>
            <a:off x="1950720" y="3909441"/>
            <a:ext cx="1143000" cy="159219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63377A5A-6D5A-614F-BEC7-D8843644F725}"/>
              </a:ext>
            </a:extLst>
          </p:cNvPr>
          <p:cNvCxnSpPr>
            <a:cxnSpLocks/>
          </p:cNvCxnSpPr>
          <p:nvPr/>
        </p:nvCxnSpPr>
        <p:spPr>
          <a:xfrm>
            <a:off x="5654040" y="3922320"/>
            <a:ext cx="655320" cy="104592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78CDEE61-5F48-BB4B-B7D6-2B8BD5ECADAF}"/>
              </a:ext>
            </a:extLst>
          </p:cNvPr>
          <p:cNvCxnSpPr>
            <a:cxnSpLocks/>
          </p:cNvCxnSpPr>
          <p:nvPr/>
        </p:nvCxnSpPr>
        <p:spPr>
          <a:xfrm>
            <a:off x="7284660" y="4785360"/>
            <a:ext cx="655320" cy="1152501"/>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3E266669-BA23-F144-AE91-406CFC958405}"/>
              </a:ext>
            </a:extLst>
          </p:cNvPr>
          <p:cNvSpPr txBox="1"/>
          <p:nvPr/>
        </p:nvSpPr>
        <p:spPr>
          <a:xfrm>
            <a:off x="6097651" y="4182295"/>
            <a:ext cx="631904" cy="400110"/>
          </a:xfrm>
          <a:prstGeom prst="rect">
            <a:avLst/>
          </a:prstGeom>
          <a:noFill/>
        </p:spPr>
        <p:txBody>
          <a:bodyPr wrap="none" rtlCol="0">
            <a:spAutoFit/>
          </a:bodyPr>
          <a:lstStyle/>
          <a:p>
            <a:r>
              <a:rPr kumimoji="1" lang="en-US" altLang="ja-JP" sz="2000" b="1" dirty="0"/>
              <a:t>45%</a:t>
            </a:r>
            <a:endParaRPr kumimoji="1" lang="ja-JP" altLang="en-US" sz="2000" b="1"/>
          </a:p>
        </p:txBody>
      </p:sp>
      <p:sp>
        <p:nvSpPr>
          <p:cNvPr id="25" name="テキスト ボックス 24">
            <a:extLst>
              <a:ext uri="{FF2B5EF4-FFF2-40B4-BE49-F238E27FC236}">
                <a16:creationId xmlns:a16="http://schemas.microsoft.com/office/drawing/2014/main" id="{112DE4BF-BC8C-8345-9D22-2F7EBEDDE7FE}"/>
              </a:ext>
            </a:extLst>
          </p:cNvPr>
          <p:cNvSpPr txBox="1"/>
          <p:nvPr/>
        </p:nvSpPr>
        <p:spPr>
          <a:xfrm>
            <a:off x="2295561" y="4045170"/>
            <a:ext cx="631904" cy="400110"/>
          </a:xfrm>
          <a:prstGeom prst="rect">
            <a:avLst/>
          </a:prstGeom>
          <a:noFill/>
        </p:spPr>
        <p:txBody>
          <a:bodyPr wrap="none" rtlCol="0">
            <a:spAutoFit/>
          </a:bodyPr>
          <a:lstStyle/>
          <a:p>
            <a:r>
              <a:rPr kumimoji="1" lang="en-US" altLang="ja-JP" sz="2000" b="1" dirty="0"/>
              <a:t>70%</a:t>
            </a:r>
            <a:endParaRPr kumimoji="1" lang="ja-JP" altLang="en-US" sz="2000" b="1"/>
          </a:p>
        </p:txBody>
      </p:sp>
      <p:sp>
        <p:nvSpPr>
          <p:cNvPr id="26" name="テキスト ボックス 25">
            <a:extLst>
              <a:ext uri="{FF2B5EF4-FFF2-40B4-BE49-F238E27FC236}">
                <a16:creationId xmlns:a16="http://schemas.microsoft.com/office/drawing/2014/main" id="{BABD1057-AB17-A24B-B6BA-62668B78A0FB}"/>
              </a:ext>
            </a:extLst>
          </p:cNvPr>
          <p:cNvSpPr txBox="1"/>
          <p:nvPr/>
        </p:nvSpPr>
        <p:spPr>
          <a:xfrm>
            <a:off x="7739761" y="4961500"/>
            <a:ext cx="631904" cy="400110"/>
          </a:xfrm>
          <a:prstGeom prst="rect">
            <a:avLst/>
          </a:prstGeom>
          <a:noFill/>
        </p:spPr>
        <p:txBody>
          <a:bodyPr wrap="none" rtlCol="0">
            <a:spAutoFit/>
          </a:bodyPr>
          <a:lstStyle/>
          <a:p>
            <a:r>
              <a:rPr kumimoji="1" lang="en-US" altLang="ja-JP" sz="2000" b="1" dirty="0"/>
              <a:t>80%</a:t>
            </a:r>
            <a:endParaRPr kumimoji="1" lang="ja-JP" altLang="en-US" sz="2000" b="1"/>
          </a:p>
        </p:txBody>
      </p:sp>
      <p:cxnSp>
        <p:nvCxnSpPr>
          <p:cNvPr id="15" name="直線矢印コネクタ 14">
            <a:extLst>
              <a:ext uri="{FF2B5EF4-FFF2-40B4-BE49-F238E27FC236}">
                <a16:creationId xmlns:a16="http://schemas.microsoft.com/office/drawing/2014/main" id="{21F70F37-CDF5-FF49-B098-69C0F130EAE6}"/>
              </a:ext>
            </a:extLst>
          </p:cNvPr>
          <p:cNvCxnSpPr>
            <a:cxnSpLocks/>
          </p:cNvCxnSpPr>
          <p:nvPr/>
        </p:nvCxnSpPr>
        <p:spPr>
          <a:xfrm flipH="1" flipV="1">
            <a:off x="3135032" y="5471739"/>
            <a:ext cx="563880" cy="17938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E6150F21-394F-3A44-8A2F-F9665D47465E}"/>
              </a:ext>
            </a:extLst>
          </p:cNvPr>
          <p:cNvSpPr txBox="1"/>
          <p:nvPr/>
        </p:nvSpPr>
        <p:spPr>
          <a:xfrm>
            <a:off x="3424101" y="5176944"/>
            <a:ext cx="710451" cy="369332"/>
          </a:xfrm>
          <a:prstGeom prst="rect">
            <a:avLst/>
          </a:prstGeom>
          <a:noFill/>
        </p:spPr>
        <p:txBody>
          <a:bodyPr wrap="none" rtlCol="0">
            <a:spAutoFit/>
          </a:bodyPr>
          <a:lstStyle/>
          <a:p>
            <a:r>
              <a:rPr kumimoji="1" lang="en-US" altLang="ja-JP" b="1" dirty="0"/>
              <a:t>1.3</a:t>
            </a:r>
            <a:r>
              <a:rPr kumimoji="1" lang="ja-JP" altLang="en-US" b="1"/>
              <a:t>倍</a:t>
            </a:r>
          </a:p>
        </p:txBody>
      </p:sp>
      <p:cxnSp>
        <p:nvCxnSpPr>
          <p:cNvPr id="20" name="直線矢印コネクタ 19">
            <a:extLst>
              <a:ext uri="{FF2B5EF4-FFF2-40B4-BE49-F238E27FC236}">
                <a16:creationId xmlns:a16="http://schemas.microsoft.com/office/drawing/2014/main" id="{D4B821E5-23B4-2B48-85B4-BD65884F678F}"/>
              </a:ext>
            </a:extLst>
          </p:cNvPr>
          <p:cNvCxnSpPr>
            <a:cxnSpLocks/>
          </p:cNvCxnSpPr>
          <p:nvPr/>
        </p:nvCxnSpPr>
        <p:spPr>
          <a:xfrm rot="2237122" flipH="1" flipV="1">
            <a:off x="6176011" y="5149848"/>
            <a:ext cx="563880" cy="17938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73D9488C-9CF0-AD4C-9BAB-134848139B59}"/>
              </a:ext>
            </a:extLst>
          </p:cNvPr>
          <p:cNvSpPr txBox="1"/>
          <p:nvPr/>
        </p:nvSpPr>
        <p:spPr>
          <a:xfrm>
            <a:off x="6465080" y="4855053"/>
            <a:ext cx="710451" cy="369332"/>
          </a:xfrm>
          <a:prstGeom prst="rect">
            <a:avLst/>
          </a:prstGeom>
          <a:noFill/>
        </p:spPr>
        <p:txBody>
          <a:bodyPr wrap="none" rtlCol="0">
            <a:spAutoFit/>
          </a:bodyPr>
          <a:lstStyle/>
          <a:p>
            <a:r>
              <a:rPr kumimoji="1" lang="en-US" altLang="ja-JP" b="1" dirty="0"/>
              <a:t>1.6</a:t>
            </a:r>
            <a:r>
              <a:rPr kumimoji="1" lang="ja-JP" altLang="en-US" b="1"/>
              <a:t>倍</a:t>
            </a:r>
          </a:p>
        </p:txBody>
      </p:sp>
    </p:spTree>
    <p:extLst>
      <p:ext uri="{BB962C8B-B14F-4D97-AF65-F5344CB8AC3E}">
        <p14:creationId xmlns:p14="http://schemas.microsoft.com/office/powerpoint/2010/main" val="3132792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5"/>
                                        </p:tgtEl>
                                        <p:attrNameLst>
                                          <p:attrName>style.visibility</p:attrName>
                                        </p:attrNameLst>
                                      </p:cBhvr>
                                      <p:to>
                                        <p:strVal val="visible"/>
                                      </p:to>
                                    </p:set>
                                    <p:animEffect transition="in" filter="blinds(horizontal)">
                                      <p:cBhvr>
                                        <p:cTn id="10" dur="500"/>
                                        <p:tgtEl>
                                          <p:spTgt spid="2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xit" presetSubtype="10" fill="hold" nodeType="clickEffect">
                                  <p:stCondLst>
                                    <p:cond delay="0"/>
                                  </p:stCondLst>
                                  <p:childTnLst>
                                    <p:animEffect transition="out" filter="blinds(horizontal)">
                                      <p:cBhvr>
                                        <p:cTn id="14" dur="500"/>
                                        <p:tgtEl>
                                          <p:spTgt spid="8"/>
                                        </p:tgtEl>
                                      </p:cBhvr>
                                    </p:animEffect>
                                    <p:set>
                                      <p:cBhvr>
                                        <p:cTn id="15" dur="1" fill="hold">
                                          <p:stCondLst>
                                            <p:cond delay="499"/>
                                          </p:stCondLst>
                                        </p:cTn>
                                        <p:tgtEl>
                                          <p:spTgt spid="8"/>
                                        </p:tgtEl>
                                        <p:attrNameLst>
                                          <p:attrName>style.visibility</p:attrName>
                                        </p:attrNameLst>
                                      </p:cBhvr>
                                      <p:to>
                                        <p:strVal val="hidden"/>
                                      </p:to>
                                    </p:set>
                                  </p:childTnLst>
                                </p:cTn>
                              </p:par>
                              <p:par>
                                <p:cTn id="16" presetID="3" presetClass="exit" presetSubtype="10" fill="hold" grpId="1" nodeType="withEffect">
                                  <p:stCondLst>
                                    <p:cond delay="0"/>
                                  </p:stCondLst>
                                  <p:childTnLst>
                                    <p:animEffect transition="out" filter="blinds(horizontal)">
                                      <p:cBhvr>
                                        <p:cTn id="17" dur="500"/>
                                        <p:tgtEl>
                                          <p:spTgt spid="25"/>
                                        </p:tgtEl>
                                      </p:cBhvr>
                                    </p:animEffect>
                                    <p:set>
                                      <p:cBhvr>
                                        <p:cTn id="18" dur="1" fill="hold">
                                          <p:stCondLst>
                                            <p:cond delay="499"/>
                                          </p:stCondLst>
                                        </p:cTn>
                                        <p:tgtEl>
                                          <p:spTgt spid="25"/>
                                        </p:tgtEl>
                                        <p:attrNameLst>
                                          <p:attrName>style.visibility</p:attrName>
                                        </p:attrNameLst>
                                      </p:cBhvr>
                                      <p:to>
                                        <p:strVal val="hidden"/>
                                      </p:to>
                                    </p:set>
                                  </p:childTnLst>
                                </p:cTn>
                              </p:par>
                              <p:par>
                                <p:cTn id="19" presetID="3" presetClass="entr" presetSubtype="1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blinds(horizontal)">
                                      <p:cBhvr>
                                        <p:cTn id="21" dur="500"/>
                                        <p:tgtEl>
                                          <p:spTgt spid="15"/>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blinds(horizontal)">
                                      <p:cBhvr>
                                        <p:cTn id="24" dur="500"/>
                                        <p:tgtEl>
                                          <p:spTgt spid="16"/>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xit" presetSubtype="10" fill="hold" nodeType="clickEffect">
                                  <p:stCondLst>
                                    <p:cond delay="0"/>
                                  </p:stCondLst>
                                  <p:childTnLst>
                                    <p:animEffect transition="out" filter="blinds(horizontal)">
                                      <p:cBhvr>
                                        <p:cTn id="28" dur="500"/>
                                        <p:tgtEl>
                                          <p:spTgt spid="15"/>
                                        </p:tgtEl>
                                      </p:cBhvr>
                                    </p:animEffect>
                                    <p:set>
                                      <p:cBhvr>
                                        <p:cTn id="29" dur="1" fill="hold">
                                          <p:stCondLst>
                                            <p:cond delay="499"/>
                                          </p:stCondLst>
                                        </p:cTn>
                                        <p:tgtEl>
                                          <p:spTgt spid="15"/>
                                        </p:tgtEl>
                                        <p:attrNameLst>
                                          <p:attrName>style.visibility</p:attrName>
                                        </p:attrNameLst>
                                      </p:cBhvr>
                                      <p:to>
                                        <p:strVal val="hidden"/>
                                      </p:to>
                                    </p:set>
                                  </p:childTnLst>
                                </p:cTn>
                              </p:par>
                              <p:par>
                                <p:cTn id="30" presetID="3" presetClass="exit" presetSubtype="10" fill="hold" grpId="1" nodeType="withEffect">
                                  <p:stCondLst>
                                    <p:cond delay="0"/>
                                  </p:stCondLst>
                                  <p:childTnLst>
                                    <p:animEffect transition="out" filter="blinds(horizontal)">
                                      <p:cBhvr>
                                        <p:cTn id="31" dur="500"/>
                                        <p:tgtEl>
                                          <p:spTgt spid="16"/>
                                        </p:tgtEl>
                                      </p:cBhvr>
                                    </p:animEffect>
                                    <p:set>
                                      <p:cBhvr>
                                        <p:cTn id="32" dur="1" fill="hold">
                                          <p:stCondLst>
                                            <p:cond delay="499"/>
                                          </p:stCondLst>
                                        </p:cTn>
                                        <p:tgtEl>
                                          <p:spTgt spid="16"/>
                                        </p:tgtEl>
                                        <p:attrNameLst>
                                          <p:attrName>style.visibility</p:attrName>
                                        </p:attrNameLst>
                                      </p:cBhvr>
                                      <p:to>
                                        <p:strVal val="hidden"/>
                                      </p:to>
                                    </p:set>
                                  </p:childTnLst>
                                </p:cTn>
                              </p:par>
                              <p:par>
                                <p:cTn id="33" presetID="3" presetClass="entr" presetSubtype="10" fill="hold"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blinds(horizontal)">
                                      <p:cBhvr>
                                        <p:cTn id="35" dur="500"/>
                                        <p:tgtEl>
                                          <p:spTgt spid="14"/>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blinds(horizontal)">
                                      <p:cBhvr>
                                        <p:cTn id="38" dur="500"/>
                                        <p:tgtEl>
                                          <p:spTgt spid="24"/>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xit" presetSubtype="10" fill="hold" nodeType="clickEffect">
                                  <p:stCondLst>
                                    <p:cond delay="0"/>
                                  </p:stCondLst>
                                  <p:childTnLst>
                                    <p:animEffect transition="out" filter="blinds(horizontal)">
                                      <p:cBhvr>
                                        <p:cTn id="42" dur="500"/>
                                        <p:tgtEl>
                                          <p:spTgt spid="14"/>
                                        </p:tgtEl>
                                      </p:cBhvr>
                                    </p:animEffect>
                                    <p:set>
                                      <p:cBhvr>
                                        <p:cTn id="43" dur="1" fill="hold">
                                          <p:stCondLst>
                                            <p:cond delay="499"/>
                                          </p:stCondLst>
                                        </p:cTn>
                                        <p:tgtEl>
                                          <p:spTgt spid="14"/>
                                        </p:tgtEl>
                                        <p:attrNameLst>
                                          <p:attrName>style.visibility</p:attrName>
                                        </p:attrNameLst>
                                      </p:cBhvr>
                                      <p:to>
                                        <p:strVal val="hidden"/>
                                      </p:to>
                                    </p:set>
                                  </p:childTnLst>
                                </p:cTn>
                              </p:par>
                              <p:par>
                                <p:cTn id="44" presetID="3" presetClass="exit" presetSubtype="10" fill="hold" grpId="1" nodeType="withEffect">
                                  <p:stCondLst>
                                    <p:cond delay="0"/>
                                  </p:stCondLst>
                                  <p:childTnLst>
                                    <p:animEffect transition="out" filter="blinds(horizontal)">
                                      <p:cBhvr>
                                        <p:cTn id="45" dur="500"/>
                                        <p:tgtEl>
                                          <p:spTgt spid="24"/>
                                        </p:tgtEl>
                                      </p:cBhvr>
                                    </p:animEffect>
                                    <p:set>
                                      <p:cBhvr>
                                        <p:cTn id="46" dur="1" fill="hold">
                                          <p:stCondLst>
                                            <p:cond delay="499"/>
                                          </p:stCondLst>
                                        </p:cTn>
                                        <p:tgtEl>
                                          <p:spTgt spid="24"/>
                                        </p:tgtEl>
                                        <p:attrNameLst>
                                          <p:attrName>style.visibility</p:attrName>
                                        </p:attrNameLst>
                                      </p:cBhvr>
                                      <p:to>
                                        <p:strVal val="hidden"/>
                                      </p:to>
                                    </p:set>
                                  </p:childTnLst>
                                </p:cTn>
                              </p:par>
                              <p:par>
                                <p:cTn id="47" presetID="3" presetClass="entr" presetSubtype="10" fill="hold" nodeType="with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blinds(horizontal)">
                                      <p:cBhvr>
                                        <p:cTn id="49" dur="500"/>
                                        <p:tgtEl>
                                          <p:spTgt spid="19"/>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blinds(horizontal)">
                                      <p:cBhvr>
                                        <p:cTn id="52" dur="500"/>
                                        <p:tgtEl>
                                          <p:spTgt spid="26"/>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xit" presetSubtype="10" fill="hold" nodeType="clickEffect">
                                  <p:stCondLst>
                                    <p:cond delay="0"/>
                                  </p:stCondLst>
                                  <p:childTnLst>
                                    <p:animEffect transition="out" filter="blinds(horizontal)">
                                      <p:cBhvr>
                                        <p:cTn id="56" dur="500"/>
                                        <p:tgtEl>
                                          <p:spTgt spid="19"/>
                                        </p:tgtEl>
                                      </p:cBhvr>
                                    </p:animEffect>
                                    <p:set>
                                      <p:cBhvr>
                                        <p:cTn id="57" dur="1" fill="hold">
                                          <p:stCondLst>
                                            <p:cond delay="499"/>
                                          </p:stCondLst>
                                        </p:cTn>
                                        <p:tgtEl>
                                          <p:spTgt spid="19"/>
                                        </p:tgtEl>
                                        <p:attrNameLst>
                                          <p:attrName>style.visibility</p:attrName>
                                        </p:attrNameLst>
                                      </p:cBhvr>
                                      <p:to>
                                        <p:strVal val="hidden"/>
                                      </p:to>
                                    </p:set>
                                  </p:childTnLst>
                                </p:cTn>
                              </p:par>
                              <p:par>
                                <p:cTn id="58" presetID="3" presetClass="exit" presetSubtype="10" fill="hold" grpId="1" nodeType="withEffect">
                                  <p:stCondLst>
                                    <p:cond delay="0"/>
                                  </p:stCondLst>
                                  <p:childTnLst>
                                    <p:animEffect transition="out" filter="blinds(horizontal)">
                                      <p:cBhvr>
                                        <p:cTn id="59" dur="500"/>
                                        <p:tgtEl>
                                          <p:spTgt spid="26"/>
                                        </p:tgtEl>
                                      </p:cBhvr>
                                    </p:animEffect>
                                    <p:set>
                                      <p:cBhvr>
                                        <p:cTn id="60" dur="1" fill="hold">
                                          <p:stCondLst>
                                            <p:cond delay="499"/>
                                          </p:stCondLst>
                                        </p:cTn>
                                        <p:tgtEl>
                                          <p:spTgt spid="26"/>
                                        </p:tgtEl>
                                        <p:attrNameLst>
                                          <p:attrName>style.visibility</p:attrName>
                                        </p:attrNameLst>
                                      </p:cBhvr>
                                      <p:to>
                                        <p:strVal val="hidden"/>
                                      </p:to>
                                    </p:set>
                                  </p:childTnLst>
                                </p:cTn>
                              </p:par>
                              <p:par>
                                <p:cTn id="61" presetID="3" presetClass="entr" presetSubtype="10" fill="hold" nodeType="with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blinds(horizontal)">
                                      <p:cBhvr>
                                        <p:cTn id="63" dur="500"/>
                                        <p:tgtEl>
                                          <p:spTgt spid="20"/>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blinds(horizontal)">
                                      <p:cBhvr>
                                        <p:cTn id="6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4" grpId="1"/>
      <p:bldP spid="25" grpId="0"/>
      <p:bldP spid="25" grpId="1"/>
      <p:bldP spid="26" grpId="0"/>
      <p:bldP spid="26" grpId="1"/>
      <p:bldP spid="16" grpId="0"/>
      <p:bldP spid="16" grpId="1"/>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3BBE4-6719-CD49-8293-E5502F66DC1F}"/>
              </a:ext>
            </a:extLst>
          </p:cNvPr>
          <p:cNvSpPr>
            <a:spLocks noGrp="1"/>
          </p:cNvSpPr>
          <p:nvPr>
            <p:ph type="title"/>
          </p:nvPr>
        </p:nvSpPr>
        <p:spPr/>
        <p:txBody>
          <a:bodyPr/>
          <a:lstStyle/>
          <a:p>
            <a:r>
              <a:rPr lang="ja-JP" altLang="en-US"/>
              <a:t>関連研究</a:t>
            </a:r>
            <a:endParaRPr lang="en-US" dirty="0"/>
          </a:p>
        </p:txBody>
      </p:sp>
      <p:sp>
        <p:nvSpPr>
          <p:cNvPr id="3" name="Content Placeholder 2">
            <a:extLst>
              <a:ext uri="{FF2B5EF4-FFF2-40B4-BE49-F238E27FC236}">
                <a16:creationId xmlns:a16="http://schemas.microsoft.com/office/drawing/2014/main" id="{E588EFD9-CD78-1C4A-9895-6139B96A27B1}"/>
              </a:ext>
            </a:extLst>
          </p:cNvPr>
          <p:cNvSpPr>
            <a:spLocks noGrp="1"/>
          </p:cNvSpPr>
          <p:nvPr>
            <p:ph idx="1"/>
          </p:nvPr>
        </p:nvSpPr>
        <p:spPr/>
        <p:txBody>
          <a:bodyPr/>
          <a:lstStyle/>
          <a:p>
            <a:r>
              <a:rPr lang="en-US" dirty="0"/>
              <a:t>MiG [Rai et al.'13]</a:t>
            </a:r>
          </a:p>
          <a:p>
            <a:pPr lvl="1"/>
            <a:r>
              <a:rPr lang="ja-JP" altLang="en-US"/>
              <a:t>メモリ属性に基づいてデータ圧縮を最適化し、</a:t>
            </a:r>
            <a:r>
              <a:rPr lang="en-US" altLang="ja-JP" dirty="0"/>
              <a:t>VM</a:t>
            </a:r>
            <a:r>
              <a:rPr lang="ja-JP" altLang="en-US"/>
              <a:t>マイグレーションを高速化</a:t>
            </a:r>
            <a:endParaRPr lang="en-US" dirty="0"/>
          </a:p>
          <a:p>
            <a:r>
              <a:rPr lang="en-US" dirty="0" err="1"/>
              <a:t>IntroMigrate</a:t>
            </a:r>
            <a:r>
              <a:rPr lang="en-US" dirty="0"/>
              <a:t> [Chiang et al.'13]</a:t>
            </a:r>
          </a:p>
          <a:p>
            <a:pPr lvl="1"/>
            <a:r>
              <a:rPr lang="ja-JP" altLang="en-US"/>
              <a:t>メモリの未使用領域を転送しないことでマイグレーションを高速化</a:t>
            </a:r>
            <a:endParaRPr lang="en-US" dirty="0"/>
          </a:p>
          <a:p>
            <a:r>
              <a:rPr lang="en-US" altLang="ja-JP" dirty="0" err="1"/>
              <a:t>VMCrypt</a:t>
            </a:r>
            <a:r>
              <a:rPr lang="en-US" altLang="ja-JP" dirty="0"/>
              <a:t> [Tadokoro et al.'12]</a:t>
            </a:r>
          </a:p>
          <a:p>
            <a:pPr lvl="1"/>
            <a:r>
              <a:rPr lang="ja-JP" altLang="en-US"/>
              <a:t>マイグレーション時に扱う</a:t>
            </a:r>
            <a:r>
              <a:rPr lang="en-JP" altLang="ja-JP" dirty="0"/>
              <a:t>VM</a:t>
            </a:r>
            <a:r>
              <a:rPr lang="ja-JP" altLang="en-JP"/>
              <a:t>の</a:t>
            </a:r>
            <a:r>
              <a:rPr lang="ja-JP" altLang="en-US"/>
              <a:t>メモリを自動的に暗号化</a:t>
            </a:r>
            <a:endParaRPr lang="en-US" altLang="ja-JP" dirty="0"/>
          </a:p>
          <a:p>
            <a:pPr lvl="1"/>
            <a:r>
              <a:rPr lang="ja-JP" altLang="en-US"/>
              <a:t>移送元ホストとメインホストで情報漏洩を防止</a:t>
            </a:r>
            <a:endParaRPr lang="en-US" altLang="ja-JP" dirty="0"/>
          </a:p>
        </p:txBody>
      </p:sp>
      <p:sp>
        <p:nvSpPr>
          <p:cNvPr id="4" name="Slide Number Placeholder 3">
            <a:extLst>
              <a:ext uri="{FF2B5EF4-FFF2-40B4-BE49-F238E27FC236}">
                <a16:creationId xmlns:a16="http://schemas.microsoft.com/office/drawing/2014/main" id="{0A41CD8C-0394-E044-99F6-BC11E199BCB7}"/>
              </a:ext>
            </a:extLst>
          </p:cNvPr>
          <p:cNvSpPr>
            <a:spLocks noGrp="1"/>
          </p:cNvSpPr>
          <p:nvPr>
            <p:ph type="sldNum" sz="quarter" idx="12"/>
          </p:nvPr>
        </p:nvSpPr>
        <p:spPr/>
        <p:txBody>
          <a:bodyPr/>
          <a:lstStyle/>
          <a:p>
            <a:fld id="{93E26F90-40AF-3247-BD59-775CBC0B59CA}" type="slidenum">
              <a:rPr kumimoji="1" lang="ja-JP" altLang="en-US" smtClean="0">
                <a:solidFill>
                  <a:schemeClr val="tx1"/>
                </a:solidFill>
              </a:rPr>
              <a:t>14</a:t>
            </a:fld>
            <a:endParaRPr kumimoji="1" lang="ja-JP" altLang="en-US">
              <a:solidFill>
                <a:schemeClr val="tx1"/>
              </a:solidFill>
            </a:endParaRPr>
          </a:p>
        </p:txBody>
      </p:sp>
    </p:spTree>
    <p:extLst>
      <p:ext uri="{BB962C8B-B14F-4D97-AF65-F5344CB8AC3E}">
        <p14:creationId xmlns:p14="http://schemas.microsoft.com/office/powerpoint/2010/main" val="26677134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0EC849-ADCF-764C-908A-230D49C62DAE}"/>
              </a:ext>
            </a:extLst>
          </p:cNvPr>
          <p:cNvSpPr>
            <a:spLocks noGrp="1"/>
          </p:cNvSpPr>
          <p:nvPr>
            <p:ph type="title"/>
          </p:nvPr>
        </p:nvSpPr>
        <p:spPr/>
        <p:txBody>
          <a:bodyPr/>
          <a:lstStyle/>
          <a:p>
            <a:r>
              <a:rPr lang="ja-JP" altLang="en-US"/>
              <a:t>まとめ</a:t>
            </a:r>
          </a:p>
        </p:txBody>
      </p:sp>
      <p:sp>
        <p:nvSpPr>
          <p:cNvPr id="3" name="コンテンツ プレースホルダー 2">
            <a:extLst>
              <a:ext uri="{FF2B5EF4-FFF2-40B4-BE49-F238E27FC236}">
                <a16:creationId xmlns:a16="http://schemas.microsoft.com/office/drawing/2014/main" id="{86F37B24-F048-E54F-A084-71B4E1E7976F}"/>
              </a:ext>
            </a:extLst>
          </p:cNvPr>
          <p:cNvSpPr>
            <a:spLocks noGrp="1"/>
          </p:cNvSpPr>
          <p:nvPr>
            <p:ph idx="1"/>
          </p:nvPr>
        </p:nvSpPr>
        <p:spPr/>
        <p:txBody>
          <a:bodyPr>
            <a:normAutofit/>
          </a:bodyPr>
          <a:lstStyle/>
          <a:p>
            <a:r>
              <a:rPr lang="ja-JP" altLang="en-US"/>
              <a:t>分割マイグレーションにおけるメモリデータの暗号化を最適化する</a:t>
            </a:r>
            <a:r>
              <a:rPr lang="en-US" altLang="ja-JP" dirty="0" err="1"/>
              <a:t>SEmigrate</a:t>
            </a:r>
            <a:r>
              <a:rPr lang="ja-JP" altLang="en-US"/>
              <a:t>を提案</a:t>
            </a:r>
            <a:endParaRPr lang="en-US" altLang="ja-JP" dirty="0"/>
          </a:p>
          <a:p>
            <a:pPr lvl="1"/>
            <a:r>
              <a:rPr lang="ja-JP" altLang="en-US"/>
              <a:t>移送先サブホストではメモリデータの暗号化・復号化を行わない</a:t>
            </a:r>
            <a:endParaRPr lang="en-US" altLang="ja-JP" dirty="0"/>
          </a:p>
          <a:p>
            <a:pPr lvl="1"/>
            <a:r>
              <a:rPr lang="ja-JP" altLang="en-US"/>
              <a:t>メモリ属性に基づいてメモリデータを選択的に暗号化</a:t>
            </a:r>
            <a:endParaRPr lang="en-US" altLang="ja-JP" strike="sngStrike" dirty="0"/>
          </a:p>
          <a:p>
            <a:pPr lvl="1"/>
            <a:r>
              <a:rPr lang="ja-JP" altLang="en-US"/>
              <a:t>実験により暗号化のオーバヘッド削減を確認</a:t>
            </a:r>
            <a:endParaRPr lang="en-US" altLang="ja-JP" dirty="0"/>
          </a:p>
          <a:p>
            <a:r>
              <a:rPr lang="ja-JP" altLang="en-US"/>
              <a:t>今後の課題</a:t>
            </a:r>
            <a:endParaRPr lang="en-US" altLang="ja-JP" dirty="0"/>
          </a:p>
          <a:p>
            <a:pPr lvl="1"/>
            <a:r>
              <a:rPr lang="ja-JP" altLang="en-US"/>
              <a:t>ページアウト時にもその時点でのメモリ属性を調べて暗号化の有無を決定</a:t>
            </a:r>
            <a:endParaRPr lang="en-US" altLang="ja-JP" dirty="0"/>
          </a:p>
          <a:p>
            <a:pPr lvl="1"/>
            <a:r>
              <a:rPr lang="ja-JP" altLang="en-US"/>
              <a:t>データの重要度に応じて暗号化の強度を変える</a:t>
            </a:r>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F2084FBB-30D4-B240-A8D6-F05BFB3BCFD7}"/>
              </a:ext>
            </a:extLst>
          </p:cNvPr>
          <p:cNvSpPr>
            <a:spLocks noGrp="1"/>
          </p:cNvSpPr>
          <p:nvPr>
            <p:ph type="sldNum" sz="quarter" idx="12"/>
          </p:nvPr>
        </p:nvSpPr>
        <p:spPr/>
        <p:txBody>
          <a:bodyPr/>
          <a:lstStyle/>
          <a:p>
            <a:fld id="{93E26F90-40AF-3247-BD59-775CBC0B59CA}" type="slidenum">
              <a:rPr lang="ja-JP" altLang="en-US" smtClean="0"/>
              <a:pPr/>
              <a:t>15</a:t>
            </a:fld>
            <a:endParaRPr lang="ja-JP" altLang="en-US"/>
          </a:p>
        </p:txBody>
      </p:sp>
    </p:spTree>
    <p:extLst>
      <p:ext uri="{BB962C8B-B14F-4D97-AF65-F5344CB8AC3E}">
        <p14:creationId xmlns:p14="http://schemas.microsoft.com/office/powerpoint/2010/main" val="2357608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4725F-894E-794F-B247-D372EAFD8F3D}"/>
              </a:ext>
            </a:extLst>
          </p:cNvPr>
          <p:cNvSpPr>
            <a:spLocks noGrp="1"/>
          </p:cNvSpPr>
          <p:nvPr>
            <p:ph type="title"/>
          </p:nvPr>
        </p:nvSpPr>
        <p:spPr/>
        <p:txBody>
          <a:bodyPr/>
          <a:lstStyle/>
          <a:p>
            <a:r>
              <a:rPr lang="ja-JP" altLang="en-US"/>
              <a:t>大容量メモリを持つ</a:t>
            </a:r>
            <a:r>
              <a:rPr lang="en-US" altLang="ja-JP" dirty="0"/>
              <a:t>VM</a:t>
            </a:r>
            <a:endParaRPr lang="en-US" dirty="0"/>
          </a:p>
        </p:txBody>
      </p:sp>
      <p:sp>
        <p:nvSpPr>
          <p:cNvPr id="3" name="Content Placeholder 2">
            <a:extLst>
              <a:ext uri="{FF2B5EF4-FFF2-40B4-BE49-F238E27FC236}">
                <a16:creationId xmlns:a16="http://schemas.microsoft.com/office/drawing/2014/main" id="{77148351-FD78-ED43-8A79-F9173B8C538C}"/>
              </a:ext>
            </a:extLst>
          </p:cNvPr>
          <p:cNvSpPr>
            <a:spLocks noGrp="1"/>
          </p:cNvSpPr>
          <p:nvPr>
            <p:ph idx="1"/>
          </p:nvPr>
        </p:nvSpPr>
        <p:spPr/>
        <p:txBody>
          <a:bodyPr/>
          <a:lstStyle/>
          <a:p>
            <a:r>
              <a:rPr lang="ja-JP" altLang="en-US"/>
              <a:t>大容量メモリを持つ仮想マシン</a:t>
            </a:r>
            <a:r>
              <a:rPr lang="en-US" altLang="ja-JP" dirty="0"/>
              <a:t> (VM) </a:t>
            </a:r>
            <a:r>
              <a:rPr lang="ja-JP" altLang="en-US"/>
              <a:t>が使われるようになっている</a:t>
            </a:r>
            <a:endParaRPr lang="en-US" altLang="ja-JP" dirty="0"/>
          </a:p>
          <a:p>
            <a:pPr lvl="1"/>
            <a:r>
              <a:rPr lang="ja-JP" altLang="en-US"/>
              <a:t>例：</a:t>
            </a:r>
            <a:r>
              <a:rPr lang="en-US" altLang="ja-JP" dirty="0"/>
              <a:t>Amazon EC2</a:t>
            </a:r>
            <a:r>
              <a:rPr lang="ja-JP" altLang="en-US"/>
              <a:t>は</a:t>
            </a:r>
            <a:r>
              <a:rPr lang="en-US" altLang="ja-JP" dirty="0"/>
              <a:t>24TB</a:t>
            </a:r>
            <a:r>
              <a:rPr lang="ja-JP" altLang="en-US"/>
              <a:t>のメモリの</a:t>
            </a:r>
            <a:r>
              <a:rPr lang="en-US" altLang="ja-JP" dirty="0"/>
              <a:t>VM</a:t>
            </a:r>
            <a:r>
              <a:rPr lang="ja-JP" altLang="en-US"/>
              <a:t>を提供</a:t>
            </a:r>
            <a:endParaRPr lang="en-US" altLang="ja-JP" dirty="0"/>
          </a:p>
          <a:p>
            <a:r>
              <a:rPr lang="en-US" altLang="ja-JP" dirty="0"/>
              <a:t>VM</a:t>
            </a:r>
            <a:r>
              <a:rPr lang="ja-JP" altLang="en-US"/>
              <a:t>マイグレーションが難しくなっている</a:t>
            </a:r>
            <a:endParaRPr lang="en-US" altLang="ja-JP" dirty="0"/>
          </a:p>
          <a:p>
            <a:pPr lvl="1"/>
            <a:r>
              <a:rPr lang="en-US" altLang="ja-JP" dirty="0"/>
              <a:t>VM</a:t>
            </a:r>
            <a:r>
              <a:rPr lang="ja-JP" altLang="en-US" dirty="0"/>
              <a:t>を別のホストに移動する技術</a:t>
            </a:r>
            <a:endParaRPr lang="en-US" altLang="ja-JP" dirty="0"/>
          </a:p>
          <a:p>
            <a:pPr lvl="1"/>
            <a:r>
              <a:rPr lang="ja-JP" altLang="en-US"/>
              <a:t>十分なメモリを持つホストがあるとは限らない</a:t>
            </a:r>
            <a:endParaRPr lang="en-US" altLang="ja-JP" dirty="0"/>
          </a:p>
        </p:txBody>
      </p:sp>
      <p:sp>
        <p:nvSpPr>
          <p:cNvPr id="4" name="スライド番号プレースホルダー 3">
            <a:extLst>
              <a:ext uri="{FF2B5EF4-FFF2-40B4-BE49-F238E27FC236}">
                <a16:creationId xmlns:a16="http://schemas.microsoft.com/office/drawing/2014/main" id="{A1E5BEF6-E24A-AC45-B274-2A912AE687FC}"/>
              </a:ext>
            </a:extLst>
          </p:cNvPr>
          <p:cNvSpPr>
            <a:spLocks noGrp="1"/>
          </p:cNvSpPr>
          <p:nvPr>
            <p:ph type="sldNum" sz="quarter" idx="12"/>
          </p:nvPr>
        </p:nvSpPr>
        <p:spPr/>
        <p:txBody>
          <a:bodyPr/>
          <a:lstStyle/>
          <a:p>
            <a:fld id="{0A8AAA2D-9842-0044-AF36-3F48C3C39054}" type="slidenum">
              <a:rPr lang="ja-JP" altLang="en-US" smtClean="0">
                <a:solidFill>
                  <a:schemeClr val="tx1"/>
                </a:solidFill>
              </a:rPr>
              <a:pPr/>
              <a:t>1</a:t>
            </a:fld>
            <a:endParaRPr lang="ja-JP" altLang="en-US">
              <a:solidFill>
                <a:schemeClr val="tx1"/>
              </a:solidFill>
            </a:endParaRPr>
          </a:p>
        </p:txBody>
      </p:sp>
      <p:grpSp>
        <p:nvGrpSpPr>
          <p:cNvPr id="60" name="グループ化 59">
            <a:extLst>
              <a:ext uri="{FF2B5EF4-FFF2-40B4-BE49-F238E27FC236}">
                <a16:creationId xmlns:a16="http://schemas.microsoft.com/office/drawing/2014/main" id="{19BB9079-4E84-C04D-9B85-8891B62F76D8}"/>
              </a:ext>
            </a:extLst>
          </p:cNvPr>
          <p:cNvGrpSpPr/>
          <p:nvPr/>
        </p:nvGrpSpPr>
        <p:grpSpPr>
          <a:xfrm>
            <a:off x="1310630" y="4378254"/>
            <a:ext cx="6176020" cy="2124683"/>
            <a:chOff x="1176223" y="2326385"/>
            <a:chExt cx="6002635" cy="1894001"/>
          </a:xfrm>
        </p:grpSpPr>
        <p:grpSp>
          <p:nvGrpSpPr>
            <p:cNvPr id="67" name="グループ化 66">
              <a:extLst>
                <a:ext uri="{FF2B5EF4-FFF2-40B4-BE49-F238E27FC236}">
                  <a16:creationId xmlns:a16="http://schemas.microsoft.com/office/drawing/2014/main" id="{192CB9AB-8DE2-F145-A158-F7FE77695EB6}"/>
                </a:ext>
              </a:extLst>
            </p:cNvPr>
            <p:cNvGrpSpPr/>
            <p:nvPr/>
          </p:nvGrpSpPr>
          <p:grpSpPr>
            <a:xfrm>
              <a:off x="1176223" y="2326385"/>
              <a:ext cx="6002635" cy="1894001"/>
              <a:chOff x="1119690" y="2931027"/>
              <a:chExt cx="6002635" cy="1894001"/>
            </a:xfrm>
          </p:grpSpPr>
          <p:sp>
            <p:nvSpPr>
              <p:cNvPr id="69" name="角丸四角形 68">
                <a:extLst>
                  <a:ext uri="{FF2B5EF4-FFF2-40B4-BE49-F238E27FC236}">
                    <a16:creationId xmlns:a16="http://schemas.microsoft.com/office/drawing/2014/main" id="{1FA9DA4D-061E-C64B-A890-6367E276F082}"/>
                  </a:ext>
                </a:extLst>
              </p:cNvPr>
              <p:cNvSpPr/>
              <p:nvPr/>
            </p:nvSpPr>
            <p:spPr>
              <a:xfrm>
                <a:off x="5488859" y="3942905"/>
                <a:ext cx="1377205" cy="583519"/>
              </a:xfrm>
              <a:prstGeom prst="roundRect">
                <a:avLst/>
              </a:prstGeom>
              <a:solidFill>
                <a:schemeClr val="bg1"/>
              </a:solidFill>
              <a:ln w="38100">
                <a:solidFill>
                  <a:schemeClr val="tx1"/>
                </a:solidFill>
                <a:prstDash val="sysDash"/>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dirty="0">
                    <a:latin typeface="メイリオ"/>
                    <a:ea typeface="メイリオ"/>
                    <a:cs typeface="メイリオ"/>
                  </a:rPr>
                  <a:t>10TB</a:t>
                </a:r>
                <a:endParaRPr lang="ja-JP" altLang="en-US" dirty="0">
                  <a:latin typeface="メイリオ"/>
                  <a:ea typeface="メイリオ"/>
                  <a:cs typeface="メイリオ"/>
                </a:endParaRPr>
              </a:p>
            </p:txBody>
          </p:sp>
          <p:grpSp>
            <p:nvGrpSpPr>
              <p:cNvPr id="70" name="グループ化 69">
                <a:extLst>
                  <a:ext uri="{FF2B5EF4-FFF2-40B4-BE49-F238E27FC236}">
                    <a16:creationId xmlns:a16="http://schemas.microsoft.com/office/drawing/2014/main" id="{0B38B501-FB6E-284A-BDD9-B76A082DE461}"/>
                  </a:ext>
                </a:extLst>
              </p:cNvPr>
              <p:cNvGrpSpPr/>
              <p:nvPr/>
            </p:nvGrpSpPr>
            <p:grpSpPr>
              <a:xfrm>
                <a:off x="1119690" y="2931027"/>
                <a:ext cx="6002635" cy="1894001"/>
                <a:chOff x="1311822" y="2759126"/>
                <a:chExt cx="6002635" cy="1894001"/>
              </a:xfrm>
            </p:grpSpPr>
            <p:sp>
              <p:nvSpPr>
                <p:cNvPr id="71" name="テキスト ボックス 70">
                  <a:extLst>
                    <a:ext uri="{FF2B5EF4-FFF2-40B4-BE49-F238E27FC236}">
                      <a16:creationId xmlns:a16="http://schemas.microsoft.com/office/drawing/2014/main" id="{29F332A9-5337-A049-8F35-3180D7D9BF80}"/>
                    </a:ext>
                  </a:extLst>
                </p:cNvPr>
                <p:cNvSpPr txBox="1"/>
                <p:nvPr/>
              </p:nvSpPr>
              <p:spPr>
                <a:xfrm>
                  <a:off x="3455115" y="3294806"/>
                  <a:ext cx="1774874" cy="301797"/>
                </a:xfrm>
                <a:prstGeom prst="rect">
                  <a:avLst/>
                </a:prstGeom>
                <a:noFill/>
              </p:spPr>
              <p:txBody>
                <a:bodyPr wrap="none" rtlCol="0">
                  <a:spAutoFit/>
                </a:bodyPr>
                <a:lstStyle/>
                <a:p>
                  <a:r>
                    <a:rPr lang="ja-JP" altLang="en-US" sz="1600" dirty="0">
                      <a:latin typeface="メイリオ"/>
                      <a:ea typeface="メイリオ"/>
                      <a:cs typeface="メイリオ"/>
                    </a:rPr>
                    <a:t>マイグレーション</a:t>
                  </a:r>
                </a:p>
              </p:txBody>
            </p:sp>
            <p:grpSp>
              <p:nvGrpSpPr>
                <p:cNvPr id="72" name="グループ化 71">
                  <a:extLst>
                    <a:ext uri="{FF2B5EF4-FFF2-40B4-BE49-F238E27FC236}">
                      <a16:creationId xmlns:a16="http://schemas.microsoft.com/office/drawing/2014/main" id="{68E16D44-1E14-174A-B562-69568881661A}"/>
                    </a:ext>
                  </a:extLst>
                </p:cNvPr>
                <p:cNvGrpSpPr/>
                <p:nvPr/>
              </p:nvGrpSpPr>
              <p:grpSpPr>
                <a:xfrm>
                  <a:off x="5385090" y="2784088"/>
                  <a:ext cx="1929367" cy="1759721"/>
                  <a:chOff x="5269075" y="4639393"/>
                  <a:chExt cx="1929367" cy="1759721"/>
                </a:xfrm>
              </p:grpSpPr>
              <p:sp>
                <p:nvSpPr>
                  <p:cNvPr id="79" name="角丸四角形 78">
                    <a:extLst>
                      <a:ext uri="{FF2B5EF4-FFF2-40B4-BE49-F238E27FC236}">
                        <a16:creationId xmlns:a16="http://schemas.microsoft.com/office/drawing/2014/main" id="{3E98ADF0-78B8-3C45-83F2-AAF4E67E71F0}"/>
                      </a:ext>
                    </a:extLst>
                  </p:cNvPr>
                  <p:cNvSpPr/>
                  <p:nvPr/>
                </p:nvSpPr>
                <p:spPr>
                  <a:xfrm>
                    <a:off x="5269075" y="4954986"/>
                    <a:ext cx="1929367" cy="1444128"/>
                  </a:xfrm>
                  <a:prstGeom prst="roundRect">
                    <a:avLst/>
                  </a:prstGeom>
                  <a:noFill/>
                  <a:ln w="889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80" name="テキスト ボックス 79">
                    <a:extLst>
                      <a:ext uri="{FF2B5EF4-FFF2-40B4-BE49-F238E27FC236}">
                        <a16:creationId xmlns:a16="http://schemas.microsoft.com/office/drawing/2014/main" id="{B31D539C-DF9E-814C-9EBA-B3AB8B9B72D7}"/>
                      </a:ext>
                    </a:extLst>
                  </p:cNvPr>
                  <p:cNvSpPr txBox="1"/>
                  <p:nvPr/>
                </p:nvSpPr>
                <p:spPr>
                  <a:xfrm>
                    <a:off x="5564976" y="4639393"/>
                    <a:ext cx="1525594" cy="329233"/>
                  </a:xfrm>
                  <a:prstGeom prst="rect">
                    <a:avLst/>
                  </a:prstGeom>
                  <a:noFill/>
                </p:spPr>
                <p:txBody>
                  <a:bodyPr wrap="none" rtlCol="0">
                    <a:spAutoFit/>
                  </a:bodyPr>
                  <a:lstStyle/>
                  <a:p>
                    <a:r>
                      <a:rPr lang="ja-JP" altLang="en-US">
                        <a:latin typeface="メイリオ"/>
                        <a:ea typeface="メイリオ"/>
                        <a:cs typeface="メイリオ"/>
                      </a:rPr>
                      <a:t>移送先ホスト</a:t>
                    </a:r>
                    <a:endParaRPr lang="ja-JP" altLang="en-US" dirty="0">
                      <a:latin typeface="メイリオ"/>
                      <a:ea typeface="メイリオ"/>
                      <a:cs typeface="メイリオ"/>
                    </a:endParaRPr>
                  </a:p>
                </p:txBody>
              </p:sp>
            </p:grpSp>
            <p:sp>
              <p:nvSpPr>
                <p:cNvPr id="73" name="テキスト ボックス 72">
                  <a:extLst>
                    <a:ext uri="{FF2B5EF4-FFF2-40B4-BE49-F238E27FC236}">
                      <a16:creationId xmlns:a16="http://schemas.microsoft.com/office/drawing/2014/main" id="{EC6AC713-C22F-EC4E-9BC7-62C8E3B346E5}"/>
                    </a:ext>
                  </a:extLst>
                </p:cNvPr>
                <p:cNvSpPr txBox="1"/>
                <p:nvPr/>
              </p:nvSpPr>
              <p:spPr>
                <a:xfrm>
                  <a:off x="1666509" y="2759126"/>
                  <a:ext cx="1525594" cy="329233"/>
                </a:xfrm>
                <a:prstGeom prst="rect">
                  <a:avLst/>
                </a:prstGeom>
                <a:noFill/>
              </p:spPr>
              <p:txBody>
                <a:bodyPr wrap="none" rtlCol="0">
                  <a:spAutoFit/>
                </a:bodyPr>
                <a:lstStyle/>
                <a:p>
                  <a:r>
                    <a:rPr lang="ja-JP" altLang="en-US">
                      <a:latin typeface="メイリオ"/>
                      <a:ea typeface="メイリオ"/>
                      <a:cs typeface="メイリオ"/>
                    </a:rPr>
                    <a:t>移送元ホスト</a:t>
                  </a:r>
                  <a:endParaRPr lang="ja-JP" altLang="en-US" dirty="0">
                    <a:latin typeface="メイリオ"/>
                    <a:ea typeface="メイリオ"/>
                    <a:cs typeface="メイリオ"/>
                  </a:endParaRPr>
                </a:p>
              </p:txBody>
            </p:sp>
            <p:sp useBgFill="1">
              <p:nvSpPr>
                <p:cNvPr id="74" name="角丸四角形 73">
                  <a:extLst>
                    <a:ext uri="{FF2B5EF4-FFF2-40B4-BE49-F238E27FC236}">
                      <a16:creationId xmlns:a16="http://schemas.microsoft.com/office/drawing/2014/main" id="{4E1C9B94-8321-CD4E-A8AB-574A57F95DBA}"/>
                    </a:ext>
                  </a:extLst>
                </p:cNvPr>
                <p:cNvSpPr/>
                <p:nvPr/>
              </p:nvSpPr>
              <p:spPr>
                <a:xfrm>
                  <a:off x="1311822" y="3099681"/>
                  <a:ext cx="2054615" cy="1553446"/>
                </a:xfrm>
                <a:prstGeom prst="roundRect">
                  <a:avLst/>
                </a:prstGeom>
                <a:ln w="762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75" name="角丸四角形 74">
                  <a:extLst>
                    <a:ext uri="{FF2B5EF4-FFF2-40B4-BE49-F238E27FC236}">
                      <a16:creationId xmlns:a16="http://schemas.microsoft.com/office/drawing/2014/main" id="{50BFF5A1-E012-474D-A042-B2CD0AB68244}"/>
                    </a:ext>
                  </a:extLst>
                </p:cNvPr>
                <p:cNvSpPr/>
                <p:nvPr/>
              </p:nvSpPr>
              <p:spPr>
                <a:xfrm>
                  <a:off x="1723497" y="3260722"/>
                  <a:ext cx="1286675" cy="473034"/>
                </a:xfrm>
                <a:prstGeom prst="roundRect">
                  <a:avLst/>
                </a:prstGeom>
                <a:ln w="25400">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2000" dirty="0"/>
                    <a:t>VM</a:t>
                  </a:r>
                  <a:endParaRPr lang="ja-JP" altLang="en-US" sz="2000" dirty="0"/>
                </a:p>
              </p:txBody>
            </p:sp>
            <p:sp>
              <p:nvSpPr>
                <p:cNvPr id="76" name="角丸四角形 75">
                  <a:extLst>
                    <a:ext uri="{FF2B5EF4-FFF2-40B4-BE49-F238E27FC236}">
                      <a16:creationId xmlns:a16="http://schemas.microsoft.com/office/drawing/2014/main" id="{34770EFD-1DA8-5243-AD29-0F200E4C5D5F}"/>
                    </a:ext>
                  </a:extLst>
                </p:cNvPr>
                <p:cNvSpPr/>
                <p:nvPr/>
              </p:nvSpPr>
              <p:spPr>
                <a:xfrm>
                  <a:off x="1611698" y="3876404"/>
                  <a:ext cx="1525392" cy="548396"/>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dirty="0">
                      <a:latin typeface="メイリオ"/>
                      <a:ea typeface="メイリオ"/>
                      <a:cs typeface="メイリオ"/>
                    </a:rPr>
                    <a:t>24TB</a:t>
                  </a:r>
                  <a:endParaRPr lang="ja-JP" altLang="en-US" dirty="0">
                    <a:latin typeface="メイリオ"/>
                    <a:ea typeface="メイリオ"/>
                    <a:cs typeface="メイリオ"/>
                  </a:endParaRPr>
                </a:p>
              </p:txBody>
            </p:sp>
          </p:grpSp>
        </p:grpSp>
        <p:sp>
          <p:nvSpPr>
            <p:cNvPr id="62" name="右矢印 61">
              <a:extLst>
                <a:ext uri="{FF2B5EF4-FFF2-40B4-BE49-F238E27FC236}">
                  <a16:creationId xmlns:a16="http://schemas.microsoft.com/office/drawing/2014/main" id="{13AB69A2-50BD-D44C-9B0D-54D8E3B83E1E}"/>
                </a:ext>
              </a:extLst>
            </p:cNvPr>
            <p:cNvSpPr/>
            <p:nvPr/>
          </p:nvSpPr>
          <p:spPr>
            <a:xfrm>
              <a:off x="3415796" y="3238471"/>
              <a:ext cx="1523493" cy="541631"/>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dirty="0">
                <a:latin typeface="メイリオ"/>
                <a:ea typeface="メイリオ"/>
                <a:cs typeface="メイリオ"/>
              </a:endParaRPr>
            </a:p>
          </p:txBody>
        </p:sp>
      </p:grpSp>
      <p:sp>
        <p:nvSpPr>
          <p:cNvPr id="22" name="テキスト ボックス 21">
            <a:extLst>
              <a:ext uri="{FF2B5EF4-FFF2-40B4-BE49-F238E27FC236}">
                <a16:creationId xmlns:a16="http://schemas.microsoft.com/office/drawing/2014/main" id="{0ABD9D94-8F55-4C42-8AAD-8160F273E4F3}"/>
              </a:ext>
            </a:extLst>
          </p:cNvPr>
          <p:cNvSpPr txBox="1"/>
          <p:nvPr/>
        </p:nvSpPr>
        <p:spPr>
          <a:xfrm>
            <a:off x="5852656" y="5049205"/>
            <a:ext cx="1338828" cy="369332"/>
          </a:xfrm>
          <a:prstGeom prst="rect">
            <a:avLst/>
          </a:prstGeom>
          <a:noFill/>
        </p:spPr>
        <p:txBody>
          <a:bodyPr wrap="none" rtlCol="0">
            <a:spAutoFit/>
          </a:bodyPr>
          <a:lstStyle/>
          <a:p>
            <a:r>
              <a:rPr lang="ja-JP" altLang="en-US">
                <a:latin typeface="メイリオ"/>
                <a:ea typeface="メイリオ"/>
                <a:cs typeface="メイリオ"/>
              </a:rPr>
              <a:t>空きメモリ</a:t>
            </a:r>
            <a:endParaRPr lang="ja-JP" altLang="en-US" dirty="0">
              <a:latin typeface="メイリオ"/>
              <a:ea typeface="メイリオ"/>
              <a:cs typeface="メイリオ"/>
            </a:endParaRPr>
          </a:p>
        </p:txBody>
      </p:sp>
      <p:sp>
        <p:nvSpPr>
          <p:cNvPr id="23" name="十字形 22">
            <a:extLst>
              <a:ext uri="{FF2B5EF4-FFF2-40B4-BE49-F238E27FC236}">
                <a16:creationId xmlns:a16="http://schemas.microsoft.com/office/drawing/2014/main" id="{279E2E59-E1A4-AF4A-B477-4543ACC9AB95}"/>
              </a:ext>
            </a:extLst>
          </p:cNvPr>
          <p:cNvSpPr/>
          <p:nvPr/>
        </p:nvSpPr>
        <p:spPr>
          <a:xfrm rot="2686639">
            <a:off x="3985303" y="5378824"/>
            <a:ext cx="647700" cy="656239"/>
          </a:xfrm>
          <a:prstGeom prst="plus">
            <a:avLst>
              <a:gd name="adj" fmla="val 3759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Tree>
    <p:extLst>
      <p:ext uri="{BB962C8B-B14F-4D97-AF65-F5344CB8AC3E}">
        <p14:creationId xmlns:p14="http://schemas.microsoft.com/office/powerpoint/2010/main" val="1555499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7B1031-7F18-F340-923F-11E1EB948C3A}"/>
              </a:ext>
            </a:extLst>
          </p:cNvPr>
          <p:cNvSpPr>
            <a:spLocks noGrp="1"/>
          </p:cNvSpPr>
          <p:nvPr>
            <p:ph type="title"/>
          </p:nvPr>
        </p:nvSpPr>
        <p:spPr/>
        <p:txBody>
          <a:bodyPr>
            <a:normAutofit fontScale="90000"/>
          </a:bodyPr>
          <a:lstStyle/>
          <a:p>
            <a:r>
              <a:rPr lang="ja-JP" altLang="en-US"/>
              <a:t>先行研究：分割マイグレーション</a:t>
            </a:r>
            <a:br>
              <a:rPr lang="en-US" altLang="ja-JP" dirty="0"/>
            </a:br>
            <a:r>
              <a:rPr lang="en-US" altLang="ja-JP" sz="2800" u="none" dirty="0"/>
              <a:t>[</a:t>
            </a:r>
            <a:r>
              <a:rPr lang="en-US" altLang="ja-JP" sz="2800" u="none" dirty="0" err="1"/>
              <a:t>Suetake</a:t>
            </a:r>
            <a:r>
              <a:rPr lang="en-US" altLang="ja-JP" sz="2800" u="none" dirty="0"/>
              <a:t> et al.'18]</a:t>
            </a:r>
            <a:endParaRPr lang="ja-JP" altLang="en-US" u="none"/>
          </a:p>
        </p:txBody>
      </p:sp>
      <p:sp>
        <p:nvSpPr>
          <p:cNvPr id="3" name="コンテンツ プレースホルダー 2">
            <a:extLst>
              <a:ext uri="{FF2B5EF4-FFF2-40B4-BE49-F238E27FC236}">
                <a16:creationId xmlns:a16="http://schemas.microsoft.com/office/drawing/2014/main" id="{59A5C229-D4F8-1442-A8EC-E30029CCC7CD}"/>
              </a:ext>
            </a:extLst>
          </p:cNvPr>
          <p:cNvSpPr>
            <a:spLocks noGrp="1"/>
          </p:cNvSpPr>
          <p:nvPr>
            <p:ph idx="1"/>
          </p:nvPr>
        </p:nvSpPr>
        <p:spPr>
          <a:xfrm>
            <a:off x="629894" y="1614278"/>
            <a:ext cx="7886700" cy="4472255"/>
          </a:xfrm>
        </p:spPr>
        <p:txBody>
          <a:bodyPr/>
          <a:lstStyle/>
          <a:p>
            <a:r>
              <a:rPr lang="en-US" altLang="ja-JP" dirty="0"/>
              <a:t>VM</a:t>
            </a:r>
            <a:r>
              <a:rPr lang="ja-JP" altLang="en-US"/>
              <a:t>を分割して複数ホストにマイグレーション</a:t>
            </a:r>
            <a:endParaRPr lang="en-US" altLang="ja-JP" dirty="0"/>
          </a:p>
          <a:p>
            <a:pPr lvl="1"/>
            <a:r>
              <a:rPr lang="ja-JP" altLang="en-US"/>
              <a:t>メインホスト：今後アクセスされそうなメモリ</a:t>
            </a:r>
            <a:endParaRPr lang="en-US" altLang="ja-JP" dirty="0"/>
          </a:p>
          <a:p>
            <a:pPr lvl="1"/>
            <a:r>
              <a:rPr lang="ja-JP" altLang="en-US"/>
              <a:t>サブホスト群：それ以外のメモリ</a:t>
            </a:r>
            <a:endParaRPr lang="en-US" altLang="ja-JP" dirty="0"/>
          </a:p>
          <a:p>
            <a:pPr>
              <a:buSzPct val="80000"/>
              <a:buFont typeface="Wingdings" pitchFamily="2" charset="2"/>
              <a:buChar char="l"/>
            </a:pPr>
            <a:r>
              <a:rPr lang="ja-JP" altLang="en-US"/>
              <a:t>リモートページングを行いながら</a:t>
            </a:r>
            <a:r>
              <a:rPr lang="en-US" altLang="ja-JP" dirty="0"/>
              <a:t>VM</a:t>
            </a:r>
            <a:r>
              <a:rPr lang="ja-JP" altLang="en-US"/>
              <a:t>を実行</a:t>
            </a:r>
            <a:endParaRPr lang="en-US" altLang="ja-JP" dirty="0"/>
          </a:p>
          <a:p>
            <a:pPr lvl="1"/>
            <a:r>
              <a:rPr lang="ja-JP" altLang="en-US"/>
              <a:t>ページイン：</a:t>
            </a:r>
            <a:r>
              <a:rPr lang="en-US" altLang="ja-JP" dirty="0"/>
              <a:t>VM</a:t>
            </a:r>
            <a:r>
              <a:rPr lang="ja-JP" altLang="en-US"/>
              <a:t>が必要としたデータを転送</a:t>
            </a:r>
            <a:endParaRPr lang="en-US" altLang="ja-JP" dirty="0"/>
          </a:p>
          <a:p>
            <a:pPr lvl="1"/>
            <a:r>
              <a:rPr lang="ja-JP" altLang="en-US"/>
              <a:t>ページアウト：代わりに不要なデータを転送</a:t>
            </a:r>
          </a:p>
        </p:txBody>
      </p:sp>
      <p:sp>
        <p:nvSpPr>
          <p:cNvPr id="8" name="スライド番号プレースホルダー 7">
            <a:extLst>
              <a:ext uri="{FF2B5EF4-FFF2-40B4-BE49-F238E27FC236}">
                <a16:creationId xmlns:a16="http://schemas.microsoft.com/office/drawing/2014/main" id="{4ABA9AEA-4216-464B-9AD5-2BCF9F2055BB}"/>
              </a:ext>
            </a:extLst>
          </p:cNvPr>
          <p:cNvSpPr>
            <a:spLocks noGrp="1"/>
          </p:cNvSpPr>
          <p:nvPr>
            <p:ph type="sldNum" sz="quarter" idx="12"/>
          </p:nvPr>
        </p:nvSpPr>
        <p:spPr/>
        <p:txBody>
          <a:bodyPr/>
          <a:lstStyle/>
          <a:p>
            <a:fld id="{93E26F90-40AF-3247-BD59-775CBC0B59CA}" type="slidenum">
              <a:rPr lang="ja-JP" altLang="en-US" smtClean="0">
                <a:solidFill>
                  <a:schemeClr val="tx1"/>
                </a:solidFill>
              </a:rPr>
              <a:pPr/>
              <a:t>2</a:t>
            </a:fld>
            <a:endParaRPr lang="ja-JP" altLang="en-US">
              <a:solidFill>
                <a:schemeClr val="tx1"/>
              </a:solidFill>
            </a:endParaRPr>
          </a:p>
        </p:txBody>
      </p:sp>
      <p:grpSp>
        <p:nvGrpSpPr>
          <p:cNvPr id="15" name="グループ化 14">
            <a:extLst>
              <a:ext uri="{FF2B5EF4-FFF2-40B4-BE49-F238E27FC236}">
                <a16:creationId xmlns:a16="http://schemas.microsoft.com/office/drawing/2014/main" id="{4C5A9DE8-E2AC-4C40-9996-FE9163FF54E4}"/>
              </a:ext>
            </a:extLst>
          </p:cNvPr>
          <p:cNvGrpSpPr/>
          <p:nvPr/>
        </p:nvGrpSpPr>
        <p:grpSpPr>
          <a:xfrm>
            <a:off x="2666469" y="4881495"/>
            <a:ext cx="1620957" cy="771667"/>
            <a:chOff x="3056875" y="5040276"/>
            <a:chExt cx="1620957" cy="771667"/>
          </a:xfrm>
        </p:grpSpPr>
        <p:sp>
          <p:nvSpPr>
            <p:cNvPr id="9" name="テキスト ボックス 8">
              <a:extLst>
                <a:ext uri="{FF2B5EF4-FFF2-40B4-BE49-F238E27FC236}">
                  <a16:creationId xmlns:a16="http://schemas.microsoft.com/office/drawing/2014/main" id="{9FC1509F-F25F-EE43-99D8-1069487D9152}"/>
                </a:ext>
              </a:extLst>
            </p:cNvPr>
            <p:cNvSpPr txBox="1"/>
            <p:nvPr/>
          </p:nvSpPr>
          <p:spPr>
            <a:xfrm>
              <a:off x="3056875" y="5040276"/>
              <a:ext cx="1620957" cy="307777"/>
            </a:xfrm>
            <a:prstGeom prst="rect">
              <a:avLst/>
            </a:prstGeom>
            <a:noFill/>
          </p:spPr>
          <p:txBody>
            <a:bodyPr wrap="none" rtlCol="0">
              <a:spAutoFit/>
            </a:bodyPr>
            <a:lstStyle/>
            <a:p>
              <a:r>
                <a:rPr lang="ja-JP" altLang="en-US" sz="1400" dirty="0">
                  <a:latin typeface="メイリオ"/>
                  <a:ea typeface="メイリオ"/>
                  <a:cs typeface="メイリオ"/>
                </a:rPr>
                <a:t>マイグレーション</a:t>
              </a:r>
            </a:p>
          </p:txBody>
        </p:sp>
        <p:sp>
          <p:nvSpPr>
            <p:cNvPr id="11" name="右矢印 10">
              <a:extLst>
                <a:ext uri="{FF2B5EF4-FFF2-40B4-BE49-F238E27FC236}">
                  <a16:creationId xmlns:a16="http://schemas.microsoft.com/office/drawing/2014/main" id="{8564C1DB-60A6-FA40-957D-63A04B4A50BA}"/>
                </a:ext>
              </a:extLst>
            </p:cNvPr>
            <p:cNvSpPr/>
            <p:nvPr/>
          </p:nvSpPr>
          <p:spPr>
            <a:xfrm>
              <a:off x="3134502" y="5270312"/>
              <a:ext cx="1523493" cy="541631"/>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dirty="0">
                <a:latin typeface="メイリオ"/>
                <a:ea typeface="メイリオ"/>
                <a:cs typeface="メイリオ"/>
              </a:endParaRPr>
            </a:p>
          </p:txBody>
        </p:sp>
      </p:grpSp>
      <p:grpSp>
        <p:nvGrpSpPr>
          <p:cNvPr id="52" name="グループ化 51">
            <a:extLst>
              <a:ext uri="{FF2B5EF4-FFF2-40B4-BE49-F238E27FC236}">
                <a16:creationId xmlns:a16="http://schemas.microsoft.com/office/drawing/2014/main" id="{60998EB2-4159-FA47-AD26-595357494038}"/>
              </a:ext>
            </a:extLst>
          </p:cNvPr>
          <p:cNvGrpSpPr/>
          <p:nvPr/>
        </p:nvGrpSpPr>
        <p:grpSpPr>
          <a:xfrm>
            <a:off x="4556185" y="4326346"/>
            <a:ext cx="1934960" cy="2030005"/>
            <a:chOff x="4551941" y="4604172"/>
            <a:chExt cx="1934960" cy="1687674"/>
          </a:xfrm>
        </p:grpSpPr>
        <p:sp>
          <p:nvSpPr>
            <p:cNvPr id="10" name="角丸四角形 9">
              <a:extLst>
                <a:ext uri="{FF2B5EF4-FFF2-40B4-BE49-F238E27FC236}">
                  <a16:creationId xmlns:a16="http://schemas.microsoft.com/office/drawing/2014/main" id="{58FD48C5-9374-CF48-BE37-6EBDB18AA821}"/>
                </a:ext>
              </a:extLst>
            </p:cNvPr>
            <p:cNvSpPr/>
            <p:nvPr/>
          </p:nvSpPr>
          <p:spPr>
            <a:xfrm>
              <a:off x="4551941" y="4898315"/>
              <a:ext cx="1934960" cy="1393531"/>
            </a:xfrm>
            <a:prstGeom prst="roundRect">
              <a:avLst/>
            </a:prstGeom>
            <a:noFill/>
            <a:ln w="104775"/>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17" name="テキスト ボックス 16">
              <a:extLst>
                <a:ext uri="{FF2B5EF4-FFF2-40B4-BE49-F238E27FC236}">
                  <a16:creationId xmlns:a16="http://schemas.microsoft.com/office/drawing/2014/main" id="{6E42CA3B-2FD5-124F-B52A-5ADEC6D91AEE}"/>
                </a:ext>
              </a:extLst>
            </p:cNvPr>
            <p:cNvSpPr txBox="1"/>
            <p:nvPr/>
          </p:nvSpPr>
          <p:spPr>
            <a:xfrm>
              <a:off x="4713962" y="4604172"/>
              <a:ext cx="1569660" cy="307049"/>
            </a:xfrm>
            <a:prstGeom prst="rect">
              <a:avLst/>
            </a:prstGeom>
            <a:noFill/>
          </p:spPr>
          <p:txBody>
            <a:bodyPr wrap="none" rtlCol="0">
              <a:spAutoFit/>
            </a:bodyPr>
            <a:lstStyle/>
            <a:p>
              <a:r>
                <a:rPr lang="ja-JP" altLang="en-US">
                  <a:latin typeface="メイリオ"/>
                  <a:ea typeface="メイリオ"/>
                  <a:cs typeface="メイリオ"/>
                </a:rPr>
                <a:t>メインホスト</a:t>
              </a:r>
              <a:endParaRPr lang="ja-JP" altLang="en-US" dirty="0">
                <a:latin typeface="メイリオ"/>
                <a:ea typeface="メイリオ"/>
                <a:cs typeface="メイリオ"/>
              </a:endParaRPr>
            </a:p>
          </p:txBody>
        </p:sp>
      </p:grpSp>
      <p:grpSp>
        <p:nvGrpSpPr>
          <p:cNvPr id="53" name="グループ化 52">
            <a:extLst>
              <a:ext uri="{FF2B5EF4-FFF2-40B4-BE49-F238E27FC236}">
                <a16:creationId xmlns:a16="http://schemas.microsoft.com/office/drawing/2014/main" id="{F6ACD817-48F1-7241-8666-181C8B63889A}"/>
              </a:ext>
            </a:extLst>
          </p:cNvPr>
          <p:cNvGrpSpPr/>
          <p:nvPr/>
        </p:nvGrpSpPr>
        <p:grpSpPr>
          <a:xfrm>
            <a:off x="6899698" y="4310821"/>
            <a:ext cx="1438806" cy="1702682"/>
            <a:chOff x="7004545" y="4563750"/>
            <a:chExt cx="1438806" cy="1702682"/>
          </a:xfrm>
        </p:grpSpPr>
        <p:sp>
          <p:nvSpPr>
            <p:cNvPr id="12" name="角丸四角形 11">
              <a:extLst>
                <a:ext uri="{FF2B5EF4-FFF2-40B4-BE49-F238E27FC236}">
                  <a16:creationId xmlns:a16="http://schemas.microsoft.com/office/drawing/2014/main" id="{D38A1955-45B3-D44A-BC04-0CB829FF82CF}"/>
                </a:ext>
              </a:extLst>
            </p:cNvPr>
            <p:cNvSpPr/>
            <p:nvPr/>
          </p:nvSpPr>
          <p:spPr>
            <a:xfrm>
              <a:off x="7021117" y="5224451"/>
              <a:ext cx="1422234" cy="1041981"/>
            </a:xfrm>
            <a:prstGeom prst="roundRect">
              <a:avLst/>
            </a:prstGeom>
            <a:noFill/>
            <a:ln w="1016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18" name="テキスト ボックス 17">
              <a:extLst>
                <a:ext uri="{FF2B5EF4-FFF2-40B4-BE49-F238E27FC236}">
                  <a16:creationId xmlns:a16="http://schemas.microsoft.com/office/drawing/2014/main" id="{2F981306-AA0F-B941-BB60-788AE1D657E5}"/>
                </a:ext>
              </a:extLst>
            </p:cNvPr>
            <p:cNvSpPr txBox="1"/>
            <p:nvPr/>
          </p:nvSpPr>
          <p:spPr>
            <a:xfrm>
              <a:off x="7004545" y="4563750"/>
              <a:ext cx="1338828" cy="369332"/>
            </a:xfrm>
            <a:prstGeom prst="rect">
              <a:avLst/>
            </a:prstGeom>
            <a:noFill/>
          </p:spPr>
          <p:txBody>
            <a:bodyPr wrap="none" rtlCol="0">
              <a:spAutoFit/>
            </a:bodyPr>
            <a:lstStyle/>
            <a:p>
              <a:r>
                <a:rPr lang="ja-JP" altLang="en-US">
                  <a:latin typeface="メイリオ"/>
                  <a:ea typeface="メイリオ"/>
                  <a:cs typeface="メイリオ"/>
                </a:rPr>
                <a:t>サブホスト</a:t>
              </a:r>
              <a:endParaRPr lang="ja-JP" altLang="en-US" dirty="0">
                <a:latin typeface="メイリオ"/>
                <a:ea typeface="メイリオ"/>
                <a:cs typeface="メイリオ"/>
              </a:endParaRPr>
            </a:p>
          </p:txBody>
        </p:sp>
      </p:grpSp>
      <p:sp>
        <p:nvSpPr>
          <p:cNvPr id="16" name="テキスト ボックス 15">
            <a:extLst>
              <a:ext uri="{FF2B5EF4-FFF2-40B4-BE49-F238E27FC236}">
                <a16:creationId xmlns:a16="http://schemas.microsoft.com/office/drawing/2014/main" id="{AC92B464-4DC8-C64C-B994-EEE03D969D3C}"/>
              </a:ext>
            </a:extLst>
          </p:cNvPr>
          <p:cNvSpPr txBox="1"/>
          <p:nvPr/>
        </p:nvSpPr>
        <p:spPr>
          <a:xfrm>
            <a:off x="868839" y="4443816"/>
            <a:ext cx="1569660" cy="369332"/>
          </a:xfrm>
          <a:prstGeom prst="rect">
            <a:avLst/>
          </a:prstGeom>
          <a:noFill/>
        </p:spPr>
        <p:txBody>
          <a:bodyPr wrap="none" rtlCol="0">
            <a:spAutoFit/>
          </a:bodyPr>
          <a:lstStyle/>
          <a:p>
            <a:r>
              <a:rPr lang="ja-JP" altLang="en-US">
                <a:latin typeface="メイリオ"/>
                <a:ea typeface="メイリオ"/>
                <a:cs typeface="メイリオ"/>
              </a:rPr>
              <a:t>移送元ホスト</a:t>
            </a:r>
            <a:endParaRPr lang="ja-JP" altLang="en-US" dirty="0">
              <a:latin typeface="メイリオ"/>
              <a:ea typeface="メイリオ"/>
              <a:cs typeface="メイリオ"/>
            </a:endParaRPr>
          </a:p>
        </p:txBody>
      </p:sp>
      <p:sp useBgFill="1">
        <p:nvSpPr>
          <p:cNvPr id="4" name="角丸四角形 3">
            <a:extLst>
              <a:ext uri="{FF2B5EF4-FFF2-40B4-BE49-F238E27FC236}">
                <a16:creationId xmlns:a16="http://schemas.microsoft.com/office/drawing/2014/main" id="{6C99D3ED-821A-914D-ACA9-EBE12D08F3A1}"/>
              </a:ext>
            </a:extLst>
          </p:cNvPr>
          <p:cNvSpPr/>
          <p:nvPr/>
        </p:nvSpPr>
        <p:spPr>
          <a:xfrm>
            <a:off x="511391" y="4802905"/>
            <a:ext cx="2054615" cy="1553446"/>
          </a:xfrm>
          <a:prstGeom prst="roundRect">
            <a:avLst/>
          </a:prstGeom>
          <a:ln w="762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5" name="角丸四角形 4">
            <a:extLst>
              <a:ext uri="{FF2B5EF4-FFF2-40B4-BE49-F238E27FC236}">
                <a16:creationId xmlns:a16="http://schemas.microsoft.com/office/drawing/2014/main" id="{7906A9BD-12A8-994F-9702-623B5C3FD7D5}"/>
              </a:ext>
            </a:extLst>
          </p:cNvPr>
          <p:cNvSpPr/>
          <p:nvPr/>
        </p:nvSpPr>
        <p:spPr>
          <a:xfrm>
            <a:off x="915817" y="4912490"/>
            <a:ext cx="1129456" cy="3189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350" dirty="0"/>
              <a:t>VM</a:t>
            </a:r>
            <a:endParaRPr lang="ja-JP" altLang="en-US" sz="1350" dirty="0"/>
          </a:p>
        </p:txBody>
      </p:sp>
      <p:cxnSp>
        <p:nvCxnSpPr>
          <p:cNvPr id="26" name="カギ線コネクタ 25">
            <a:extLst>
              <a:ext uri="{FF2B5EF4-FFF2-40B4-BE49-F238E27FC236}">
                <a16:creationId xmlns:a16="http://schemas.microsoft.com/office/drawing/2014/main" id="{07451E14-2E92-F948-8376-6C8147451C53}"/>
              </a:ext>
            </a:extLst>
          </p:cNvPr>
          <p:cNvCxnSpPr>
            <a:cxnSpLocks/>
          </p:cNvCxnSpPr>
          <p:nvPr/>
        </p:nvCxnSpPr>
        <p:spPr>
          <a:xfrm rot="5400000" flipH="1" flipV="1">
            <a:off x="6617626" y="4365749"/>
            <a:ext cx="25200" cy="2484000"/>
          </a:xfrm>
          <a:prstGeom prst="bentConnector4">
            <a:avLst>
              <a:gd name="adj1" fmla="val -2457311"/>
              <a:gd name="adj2" fmla="val 100186"/>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カギ線コネクタ 49">
            <a:extLst>
              <a:ext uri="{FF2B5EF4-FFF2-40B4-BE49-F238E27FC236}">
                <a16:creationId xmlns:a16="http://schemas.microsoft.com/office/drawing/2014/main" id="{4690EB3B-AA72-3142-8357-55F07D3B6B74}"/>
              </a:ext>
            </a:extLst>
          </p:cNvPr>
          <p:cNvCxnSpPr>
            <a:cxnSpLocks/>
          </p:cNvCxnSpPr>
          <p:nvPr/>
        </p:nvCxnSpPr>
        <p:spPr>
          <a:xfrm rot="16200000" flipH="1" flipV="1">
            <a:off x="6959079" y="4000214"/>
            <a:ext cx="14400" cy="2448000"/>
          </a:xfrm>
          <a:prstGeom prst="bentConnector4">
            <a:avLst>
              <a:gd name="adj1" fmla="val -2457311"/>
              <a:gd name="adj2" fmla="val 100186"/>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4" name="テキスト ボックス 53">
            <a:extLst>
              <a:ext uri="{FF2B5EF4-FFF2-40B4-BE49-F238E27FC236}">
                <a16:creationId xmlns:a16="http://schemas.microsoft.com/office/drawing/2014/main" id="{AC235E07-6856-6E4C-AC52-D9BD631A47B2}"/>
              </a:ext>
            </a:extLst>
          </p:cNvPr>
          <p:cNvSpPr txBox="1"/>
          <p:nvPr/>
        </p:nvSpPr>
        <p:spPr>
          <a:xfrm>
            <a:off x="6391125" y="4568517"/>
            <a:ext cx="1050288" cy="300082"/>
          </a:xfrm>
          <a:prstGeom prst="rect">
            <a:avLst/>
          </a:prstGeom>
          <a:noFill/>
        </p:spPr>
        <p:txBody>
          <a:bodyPr wrap="none" rtlCol="0">
            <a:spAutoFit/>
          </a:bodyPr>
          <a:lstStyle/>
          <a:p>
            <a:r>
              <a:rPr lang="ja-JP" altLang="en-US" sz="1350">
                <a:latin typeface="メイリオ"/>
                <a:ea typeface="メイリオ"/>
                <a:cs typeface="メイリオ"/>
              </a:rPr>
              <a:t>ページイン</a:t>
            </a:r>
            <a:endParaRPr lang="ja-JP" altLang="en-US" sz="1350" dirty="0">
              <a:latin typeface="メイリオ"/>
              <a:ea typeface="メイリオ"/>
              <a:cs typeface="メイリオ"/>
            </a:endParaRPr>
          </a:p>
        </p:txBody>
      </p:sp>
      <p:sp>
        <p:nvSpPr>
          <p:cNvPr id="55" name="テキスト ボックス 54">
            <a:extLst>
              <a:ext uri="{FF2B5EF4-FFF2-40B4-BE49-F238E27FC236}">
                <a16:creationId xmlns:a16="http://schemas.microsoft.com/office/drawing/2014/main" id="{D119E11F-597B-9442-BC7D-55798D37CDC2}"/>
              </a:ext>
            </a:extLst>
          </p:cNvPr>
          <p:cNvSpPr txBox="1"/>
          <p:nvPr/>
        </p:nvSpPr>
        <p:spPr>
          <a:xfrm>
            <a:off x="6426743" y="6353058"/>
            <a:ext cx="1223412" cy="300082"/>
          </a:xfrm>
          <a:prstGeom prst="rect">
            <a:avLst/>
          </a:prstGeom>
          <a:noFill/>
        </p:spPr>
        <p:txBody>
          <a:bodyPr wrap="none" rtlCol="0">
            <a:spAutoFit/>
          </a:bodyPr>
          <a:lstStyle/>
          <a:p>
            <a:r>
              <a:rPr lang="ja-JP" altLang="en-US" sz="1350">
                <a:latin typeface="メイリオ"/>
                <a:ea typeface="メイリオ"/>
                <a:cs typeface="メイリオ"/>
              </a:rPr>
              <a:t>ページアウト</a:t>
            </a:r>
            <a:endParaRPr lang="ja-JP" altLang="en-US" sz="1350" dirty="0">
              <a:latin typeface="メイリオ"/>
              <a:ea typeface="メイリオ"/>
              <a:cs typeface="メイリオ"/>
            </a:endParaRPr>
          </a:p>
        </p:txBody>
      </p:sp>
      <p:sp>
        <p:nvSpPr>
          <p:cNvPr id="6" name="角丸四角形 5">
            <a:extLst>
              <a:ext uri="{FF2B5EF4-FFF2-40B4-BE49-F238E27FC236}">
                <a16:creationId xmlns:a16="http://schemas.microsoft.com/office/drawing/2014/main" id="{DC5BC064-8051-D64B-B666-D91A68B40BED}"/>
              </a:ext>
            </a:extLst>
          </p:cNvPr>
          <p:cNvSpPr/>
          <p:nvPr/>
        </p:nvSpPr>
        <p:spPr>
          <a:xfrm>
            <a:off x="618127" y="5534414"/>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64" name="角丸四角形 63">
            <a:extLst>
              <a:ext uri="{FF2B5EF4-FFF2-40B4-BE49-F238E27FC236}">
                <a16:creationId xmlns:a16="http://schemas.microsoft.com/office/drawing/2014/main" id="{E2E8A3AC-BEE7-9C49-8E5F-7EAB4E37DA6A}"/>
              </a:ext>
            </a:extLst>
          </p:cNvPr>
          <p:cNvSpPr/>
          <p:nvPr/>
        </p:nvSpPr>
        <p:spPr>
          <a:xfrm>
            <a:off x="1073364" y="5534637"/>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65" name="角丸四角形 64">
            <a:extLst>
              <a:ext uri="{FF2B5EF4-FFF2-40B4-BE49-F238E27FC236}">
                <a16:creationId xmlns:a16="http://schemas.microsoft.com/office/drawing/2014/main" id="{5D499113-D013-7B43-BC89-3BF578AC622B}"/>
              </a:ext>
            </a:extLst>
          </p:cNvPr>
          <p:cNvSpPr/>
          <p:nvPr/>
        </p:nvSpPr>
        <p:spPr>
          <a:xfrm>
            <a:off x="1518900" y="5534163"/>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66" name="角丸四角形 65">
            <a:extLst>
              <a:ext uri="{FF2B5EF4-FFF2-40B4-BE49-F238E27FC236}">
                <a16:creationId xmlns:a16="http://schemas.microsoft.com/office/drawing/2014/main" id="{F2360D2E-45D4-6D41-A77F-DF516CBD54A8}"/>
              </a:ext>
            </a:extLst>
          </p:cNvPr>
          <p:cNvSpPr/>
          <p:nvPr/>
        </p:nvSpPr>
        <p:spPr>
          <a:xfrm>
            <a:off x="1994710" y="5534414"/>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68" name="テキスト ボックス 67">
            <a:extLst>
              <a:ext uri="{FF2B5EF4-FFF2-40B4-BE49-F238E27FC236}">
                <a16:creationId xmlns:a16="http://schemas.microsoft.com/office/drawing/2014/main" id="{5E6EBA51-145D-414E-9FFB-954632D06961}"/>
              </a:ext>
            </a:extLst>
          </p:cNvPr>
          <p:cNvSpPr txBox="1"/>
          <p:nvPr/>
        </p:nvSpPr>
        <p:spPr>
          <a:xfrm>
            <a:off x="499819" y="5247395"/>
            <a:ext cx="1140056" cy="300082"/>
          </a:xfrm>
          <a:prstGeom prst="rect">
            <a:avLst/>
          </a:prstGeom>
          <a:noFill/>
        </p:spPr>
        <p:txBody>
          <a:bodyPr wrap="none" rtlCol="0">
            <a:spAutoFit/>
          </a:bodyPr>
          <a:lstStyle/>
          <a:p>
            <a:r>
              <a:rPr lang="en-US" altLang="ja-JP" sz="1350" dirty="0">
                <a:latin typeface="メイリオ"/>
                <a:ea typeface="メイリオ"/>
                <a:cs typeface="メイリオ"/>
              </a:rPr>
              <a:t>VM</a:t>
            </a:r>
            <a:r>
              <a:rPr lang="ja-JP" altLang="en-US" sz="1350">
                <a:latin typeface="メイリオ"/>
                <a:ea typeface="メイリオ"/>
                <a:cs typeface="メイリオ"/>
              </a:rPr>
              <a:t>のメモリ</a:t>
            </a:r>
            <a:endParaRPr lang="ja-JP" altLang="en-US" sz="1350" dirty="0">
              <a:latin typeface="メイリオ"/>
              <a:ea typeface="メイリオ"/>
              <a:cs typeface="メイリオ"/>
            </a:endParaRPr>
          </a:p>
        </p:txBody>
      </p:sp>
      <p:sp>
        <p:nvSpPr>
          <p:cNvPr id="29" name="角丸四角形 28">
            <a:extLst>
              <a:ext uri="{FF2B5EF4-FFF2-40B4-BE49-F238E27FC236}">
                <a16:creationId xmlns:a16="http://schemas.microsoft.com/office/drawing/2014/main" id="{39543EF2-BD74-6745-8EDE-E2B2CCA0D5A8}"/>
              </a:ext>
            </a:extLst>
          </p:cNvPr>
          <p:cNvSpPr/>
          <p:nvPr/>
        </p:nvSpPr>
        <p:spPr>
          <a:xfrm>
            <a:off x="4669687" y="4809381"/>
            <a:ext cx="973090" cy="30008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sz="1350" dirty="0"/>
              <a:t>VM</a:t>
            </a:r>
            <a:endParaRPr lang="ja-JP" altLang="en-US" sz="1350" dirty="0"/>
          </a:p>
        </p:txBody>
      </p:sp>
    </p:spTree>
    <p:extLst>
      <p:ext uri="{BB962C8B-B14F-4D97-AF65-F5344CB8AC3E}">
        <p14:creationId xmlns:p14="http://schemas.microsoft.com/office/powerpoint/2010/main" val="379074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C 0.09948 0.04885 0.19896 0.09746 0.27413 0.09144 C 0.34948 0.08542 0.40034 0.02454 0.45139 -0.03611 " pathEditMode="relative" ptsTypes="AAA">
                                      <p:cBhvr>
                                        <p:cTn id="6" dur="2000" fill="hold"/>
                                        <p:tgtEl>
                                          <p:spTgt spid="6"/>
                                        </p:tgtEl>
                                        <p:attrNameLst>
                                          <p:attrName>ppt_x</p:attrName>
                                          <p:attrName>ppt_y</p:attrName>
                                        </p:attrNameLst>
                                      </p:cBhvr>
                                    </p:animMotion>
                                  </p:childTnLst>
                                </p:cTn>
                              </p:par>
                              <p:par>
                                <p:cTn id="7" presetID="0" presetClass="path" presetSubtype="0" accel="50000" decel="50000" fill="hold" grpId="0" nodeType="withEffect">
                                  <p:stCondLst>
                                    <p:cond delay="0"/>
                                  </p:stCondLst>
                                  <p:childTnLst>
                                    <p:animMotion origin="layout" path="M 0 0 C 0.09948 0.04885 0.19896 0.09746 0.27413 0.09144 C 0.34948 0.08542 0.40034 0.02454 0.45139 -0.03611 " pathEditMode="relative" ptsTypes="AAA">
                                      <p:cBhvr>
                                        <p:cTn id="8" dur="2000" fill="hold"/>
                                        <p:tgtEl>
                                          <p:spTgt spid="64"/>
                                        </p:tgtEl>
                                        <p:attrNameLst>
                                          <p:attrName>ppt_x</p:attrName>
                                          <p:attrName>ppt_y</p:attrName>
                                        </p:attrNameLst>
                                      </p:cBhvr>
                                    </p:animMotion>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0 0 C 0.1625 0.06065 0.32517 0.1213 0.42847 0.11436 C 0.53177 0.10741 0.57586 0.03287 0.61996 -0.04166 " pathEditMode="relative" ptsTypes="AAA">
                                      <p:cBhvr>
                                        <p:cTn id="12" dur="2000" fill="hold"/>
                                        <p:tgtEl>
                                          <p:spTgt spid="65"/>
                                        </p:tgtEl>
                                        <p:attrNameLst>
                                          <p:attrName>ppt_x</p:attrName>
                                          <p:attrName>ppt_y</p:attrName>
                                        </p:attrNameLst>
                                      </p:cBhvr>
                                    </p:animMotion>
                                  </p:childTnLst>
                                </p:cTn>
                              </p:par>
                              <p:par>
                                <p:cTn id="13" presetID="0" presetClass="path" presetSubtype="0" accel="50000" decel="50000" fill="hold" grpId="0" nodeType="withEffect">
                                  <p:stCondLst>
                                    <p:cond delay="0"/>
                                  </p:stCondLst>
                                  <p:childTnLst>
                                    <p:animMotion origin="layout" path="M 0 0 C 0.1625 0.06065 0.32517 0.1213 0.42847 0.11436 C 0.53177 0.10741 0.57586 0.03287 0.61996 -0.04166 " pathEditMode="relative" ptsTypes="AAA">
                                      <p:cBhvr>
                                        <p:cTn id="14" dur="2000" fill="hold"/>
                                        <p:tgtEl>
                                          <p:spTgt spid="66"/>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3" presetClass="exit" presetSubtype="10" fill="hold" grpId="0" nodeType="clickEffect">
                                  <p:stCondLst>
                                    <p:cond delay="0"/>
                                  </p:stCondLst>
                                  <p:childTnLst>
                                    <p:animEffect transition="out" filter="blinds(horizontal)">
                                      <p:cBhvr>
                                        <p:cTn id="18" dur="500"/>
                                        <p:tgtEl>
                                          <p:spTgt spid="5"/>
                                        </p:tgtEl>
                                      </p:cBhvr>
                                    </p:animEffect>
                                    <p:set>
                                      <p:cBhvr>
                                        <p:cTn id="19" dur="1" fill="hold">
                                          <p:stCondLst>
                                            <p:cond delay="499"/>
                                          </p:stCondLst>
                                        </p:cTn>
                                        <p:tgtEl>
                                          <p:spTgt spid="5"/>
                                        </p:tgtEl>
                                        <p:attrNameLst>
                                          <p:attrName>style.visibility</p:attrName>
                                        </p:attrNameLst>
                                      </p:cBhvr>
                                      <p:to>
                                        <p:strVal val="hidden"/>
                                      </p:to>
                                    </p:set>
                                  </p:childTnLst>
                                </p:cTn>
                              </p:par>
                              <p:par>
                                <p:cTn id="20" presetID="3" presetClass="entr" presetSubtype="10" fill="hold" grpId="0" nodeType="with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blinds(horizontal)">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blinds(horizontal)">
                                      <p:cBhvr>
                                        <p:cTn id="27" dur="500"/>
                                        <p:tgtEl>
                                          <p:spTgt spid="50"/>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54"/>
                                        </p:tgtEl>
                                        <p:attrNameLst>
                                          <p:attrName>style.visibility</p:attrName>
                                        </p:attrNameLst>
                                      </p:cBhvr>
                                      <p:to>
                                        <p:strVal val="visible"/>
                                      </p:to>
                                    </p:set>
                                    <p:animEffect transition="in" filter="blinds(horizontal)">
                                      <p:cBhvr>
                                        <p:cTn id="30" dur="500"/>
                                        <p:tgtEl>
                                          <p:spTgt spid="54"/>
                                        </p:tgtEl>
                                      </p:cBhvr>
                                    </p:animEffect>
                                  </p:childTnLst>
                                </p:cTn>
                              </p:par>
                              <p:par>
                                <p:cTn id="31" presetID="0" presetClass="path" presetSubtype="0" accel="50000" decel="50000" fill="hold" grpId="1" nodeType="withEffect">
                                  <p:stCondLst>
                                    <p:cond delay="0"/>
                                  </p:stCondLst>
                                  <p:childTnLst>
                                    <p:animMotion origin="layout" path="M 0.61997 -0.0375 C 0.58177 -0.08565 0.54375 -0.1338 0.50712 -0.1338 C 0.47031 -0.13426 0.43507 -0.08635 0.4 -0.03889 " pathEditMode="relative" rAng="0" ptsTypes="AAA">
                                      <p:cBhvr>
                                        <p:cTn id="32" dur="2000" fill="hold"/>
                                        <p:tgtEl>
                                          <p:spTgt spid="66"/>
                                        </p:tgtEl>
                                        <p:attrNameLst>
                                          <p:attrName>ppt_x</p:attrName>
                                          <p:attrName>ppt_y</p:attrName>
                                        </p:attrNameLst>
                                      </p:cBhvr>
                                      <p:rCtr x="-11007" y="-4838"/>
                                    </p:animMotion>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blinds(horizontal)">
                                      <p:cBhvr>
                                        <p:cTn id="37" dur="500"/>
                                        <p:tgtEl>
                                          <p:spTgt spid="26"/>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55"/>
                                        </p:tgtEl>
                                        <p:attrNameLst>
                                          <p:attrName>style.visibility</p:attrName>
                                        </p:attrNameLst>
                                      </p:cBhvr>
                                      <p:to>
                                        <p:strVal val="visible"/>
                                      </p:to>
                                    </p:set>
                                    <p:animEffect transition="in" filter="blinds(horizontal)">
                                      <p:cBhvr>
                                        <p:cTn id="40" dur="500"/>
                                        <p:tgtEl>
                                          <p:spTgt spid="55"/>
                                        </p:tgtEl>
                                      </p:cBhvr>
                                    </p:animEffect>
                                  </p:childTnLst>
                                </p:cTn>
                              </p:par>
                              <p:par>
                                <p:cTn id="41" presetID="0" presetClass="path" presetSubtype="0" accel="50000" decel="50000" fill="hold" grpId="1" nodeType="withEffect">
                                  <p:stCondLst>
                                    <p:cond delay="0"/>
                                  </p:stCondLst>
                                  <p:childTnLst>
                                    <p:animMotion origin="layout" path="M 0.45138 -0.03611 C 0.5118 -0.00625 0.57222 0.02338 0.62569 0.02268 C 0.67899 0.02222 0.77152 -0.03982 0.77152 -0.03959 L 0.77152 -0.03982 L 0.77152 -0.03959 " pathEditMode="relative" rAng="0" ptsTypes="AAAAA">
                                      <p:cBhvr>
                                        <p:cTn id="42" dur="2000" fill="hold"/>
                                        <p:tgtEl>
                                          <p:spTgt spid="6"/>
                                        </p:tgtEl>
                                        <p:attrNameLst>
                                          <p:attrName>ppt_x</p:attrName>
                                          <p:attrName>ppt_y</p:attrName>
                                        </p:attrNameLst>
                                      </p:cBhvr>
                                      <p:rCtr x="16007" y="275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4" grpId="0"/>
      <p:bldP spid="55" grpId="0"/>
      <p:bldP spid="6" grpId="0" animBg="1"/>
      <p:bldP spid="6" grpId="1" animBg="1"/>
      <p:bldP spid="64" grpId="0" animBg="1"/>
      <p:bldP spid="65" grpId="0" animBg="1"/>
      <p:bldP spid="66" grpId="0" animBg="1"/>
      <p:bldP spid="66" grpId="1" animBg="1"/>
      <p:bldP spid="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7B1031-7F18-F340-923F-11E1EB948C3A}"/>
              </a:ext>
            </a:extLst>
          </p:cNvPr>
          <p:cNvSpPr>
            <a:spLocks noGrp="1"/>
          </p:cNvSpPr>
          <p:nvPr>
            <p:ph type="title"/>
          </p:nvPr>
        </p:nvSpPr>
        <p:spPr/>
        <p:txBody>
          <a:bodyPr/>
          <a:lstStyle/>
          <a:p>
            <a:r>
              <a:rPr lang="ja-JP" altLang="en-US"/>
              <a:t>メモリデータ盗聴の危険性</a:t>
            </a:r>
          </a:p>
        </p:txBody>
      </p:sp>
      <p:sp>
        <p:nvSpPr>
          <p:cNvPr id="3" name="コンテンツ プレースホルダー 2">
            <a:extLst>
              <a:ext uri="{FF2B5EF4-FFF2-40B4-BE49-F238E27FC236}">
                <a16:creationId xmlns:a16="http://schemas.microsoft.com/office/drawing/2014/main" id="{59A5C229-D4F8-1442-A8EC-E30029CCC7CD}"/>
              </a:ext>
            </a:extLst>
          </p:cNvPr>
          <p:cNvSpPr>
            <a:spLocks noGrp="1"/>
          </p:cNvSpPr>
          <p:nvPr>
            <p:ph idx="1"/>
          </p:nvPr>
        </p:nvSpPr>
        <p:spPr/>
        <p:txBody>
          <a:bodyPr/>
          <a:lstStyle/>
          <a:p>
            <a:r>
              <a:rPr lang="ja-JP" altLang="en-US"/>
              <a:t>マイグレーション環境によってはメモリデータを盗聴される危険性がある</a:t>
            </a:r>
            <a:endParaRPr lang="en-US" altLang="ja-JP" dirty="0"/>
          </a:p>
          <a:p>
            <a:pPr lvl="1"/>
            <a:r>
              <a:rPr lang="ja-JP" altLang="en-US"/>
              <a:t>転送中のメモリデータを盗聴される危険</a:t>
            </a:r>
            <a:endParaRPr lang="en-US" altLang="ja-JP" dirty="0"/>
          </a:p>
          <a:p>
            <a:pPr lvl="2"/>
            <a:r>
              <a:rPr lang="ja-JP" altLang="en-US"/>
              <a:t>データセンタ間、クラウド間など</a:t>
            </a:r>
            <a:endParaRPr lang="en-US" altLang="ja-JP" dirty="0"/>
          </a:p>
          <a:p>
            <a:pPr lvl="1"/>
            <a:r>
              <a:rPr lang="ja-JP" altLang="en-US"/>
              <a:t>サブホスト上のメモリデータを盗聴される危険</a:t>
            </a:r>
            <a:endParaRPr lang="en-US" altLang="ja-JP" dirty="0"/>
          </a:p>
          <a:p>
            <a:pPr lvl="2"/>
            <a:r>
              <a:rPr lang="ja-JP" altLang="en-US"/>
              <a:t>管理者が異なるホストを利用する場合など</a:t>
            </a:r>
            <a:endParaRPr lang="en-US" altLang="ja-JP" dirty="0"/>
          </a:p>
        </p:txBody>
      </p:sp>
      <p:sp>
        <p:nvSpPr>
          <p:cNvPr id="8" name="スライド番号プレースホルダー 7">
            <a:extLst>
              <a:ext uri="{FF2B5EF4-FFF2-40B4-BE49-F238E27FC236}">
                <a16:creationId xmlns:a16="http://schemas.microsoft.com/office/drawing/2014/main" id="{95DD4B02-886F-C142-9EF8-5C65E3C83AA5}"/>
              </a:ext>
            </a:extLst>
          </p:cNvPr>
          <p:cNvSpPr>
            <a:spLocks noGrp="1"/>
          </p:cNvSpPr>
          <p:nvPr>
            <p:ph type="sldNum" sz="quarter" idx="12"/>
          </p:nvPr>
        </p:nvSpPr>
        <p:spPr/>
        <p:txBody>
          <a:bodyPr/>
          <a:lstStyle/>
          <a:p>
            <a:fld id="{93E26F90-40AF-3247-BD59-775CBC0B59CA}" type="slidenum">
              <a:rPr lang="ja-JP" altLang="en-US" smtClean="0">
                <a:solidFill>
                  <a:schemeClr val="tx1"/>
                </a:solidFill>
              </a:rPr>
              <a:pPr/>
              <a:t>3</a:t>
            </a:fld>
            <a:endParaRPr lang="ja-JP" altLang="en-US">
              <a:solidFill>
                <a:schemeClr val="tx1"/>
              </a:solidFill>
            </a:endParaRPr>
          </a:p>
        </p:txBody>
      </p:sp>
      <p:grpSp>
        <p:nvGrpSpPr>
          <p:cNvPr id="24" name="グループ化 23">
            <a:extLst>
              <a:ext uri="{FF2B5EF4-FFF2-40B4-BE49-F238E27FC236}">
                <a16:creationId xmlns:a16="http://schemas.microsoft.com/office/drawing/2014/main" id="{A90482B3-B129-AC4C-8397-34DB6B586CC3}"/>
              </a:ext>
            </a:extLst>
          </p:cNvPr>
          <p:cNvGrpSpPr/>
          <p:nvPr/>
        </p:nvGrpSpPr>
        <p:grpSpPr>
          <a:xfrm>
            <a:off x="2629778" y="4932320"/>
            <a:ext cx="1826141" cy="708187"/>
            <a:chOff x="3000603" y="4998072"/>
            <a:chExt cx="1826141" cy="708187"/>
          </a:xfrm>
        </p:grpSpPr>
        <p:sp>
          <p:nvSpPr>
            <p:cNvPr id="25" name="テキスト ボックス 24">
              <a:extLst>
                <a:ext uri="{FF2B5EF4-FFF2-40B4-BE49-F238E27FC236}">
                  <a16:creationId xmlns:a16="http://schemas.microsoft.com/office/drawing/2014/main" id="{8B1DE8ED-F0B3-9841-AD41-565095D13485}"/>
                </a:ext>
              </a:extLst>
            </p:cNvPr>
            <p:cNvSpPr txBox="1"/>
            <p:nvPr/>
          </p:nvSpPr>
          <p:spPr>
            <a:xfrm>
              <a:off x="3000603" y="4998072"/>
              <a:ext cx="1826141" cy="338554"/>
            </a:xfrm>
            <a:prstGeom prst="rect">
              <a:avLst/>
            </a:prstGeom>
            <a:noFill/>
          </p:spPr>
          <p:txBody>
            <a:bodyPr wrap="none" rtlCol="0">
              <a:spAutoFit/>
            </a:bodyPr>
            <a:lstStyle/>
            <a:p>
              <a:r>
                <a:rPr lang="ja-JP" altLang="en-US" sz="1600" dirty="0">
                  <a:latin typeface="メイリオ"/>
                  <a:ea typeface="メイリオ"/>
                  <a:cs typeface="メイリオ"/>
                </a:rPr>
                <a:t>マイグレーション</a:t>
              </a:r>
            </a:p>
          </p:txBody>
        </p:sp>
        <p:sp>
          <p:nvSpPr>
            <p:cNvPr id="28" name="右矢印 27">
              <a:extLst>
                <a:ext uri="{FF2B5EF4-FFF2-40B4-BE49-F238E27FC236}">
                  <a16:creationId xmlns:a16="http://schemas.microsoft.com/office/drawing/2014/main" id="{739B7884-514A-5C42-A11E-A12E150FD6B9}"/>
                </a:ext>
              </a:extLst>
            </p:cNvPr>
            <p:cNvSpPr/>
            <p:nvPr/>
          </p:nvSpPr>
          <p:spPr>
            <a:xfrm>
              <a:off x="3134502" y="5270313"/>
              <a:ext cx="1523493" cy="435946"/>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dirty="0">
                <a:latin typeface="メイリオ"/>
                <a:ea typeface="メイリオ"/>
                <a:cs typeface="メイリオ"/>
              </a:endParaRPr>
            </a:p>
          </p:txBody>
        </p:sp>
      </p:grpSp>
      <p:sp>
        <p:nvSpPr>
          <p:cNvPr id="30" name="角丸四角形 29">
            <a:extLst>
              <a:ext uri="{FF2B5EF4-FFF2-40B4-BE49-F238E27FC236}">
                <a16:creationId xmlns:a16="http://schemas.microsoft.com/office/drawing/2014/main" id="{2C7D3576-20B4-8B42-9EED-18CEABFCD381}"/>
              </a:ext>
            </a:extLst>
          </p:cNvPr>
          <p:cNvSpPr/>
          <p:nvPr/>
        </p:nvSpPr>
        <p:spPr>
          <a:xfrm>
            <a:off x="4556185" y="4802904"/>
            <a:ext cx="1597837" cy="1348859"/>
          </a:xfrm>
          <a:prstGeom prst="roundRect">
            <a:avLst/>
          </a:prstGeom>
          <a:noFill/>
          <a:ln w="104775"/>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33" name="角丸四角形 32">
            <a:extLst>
              <a:ext uri="{FF2B5EF4-FFF2-40B4-BE49-F238E27FC236}">
                <a16:creationId xmlns:a16="http://schemas.microsoft.com/office/drawing/2014/main" id="{B87B9208-3F80-9547-B931-79E72B91DE80}"/>
              </a:ext>
            </a:extLst>
          </p:cNvPr>
          <p:cNvSpPr/>
          <p:nvPr/>
        </p:nvSpPr>
        <p:spPr>
          <a:xfrm>
            <a:off x="6916270" y="4971522"/>
            <a:ext cx="1422234" cy="1180241"/>
          </a:xfrm>
          <a:prstGeom prst="roundRect">
            <a:avLst/>
          </a:prstGeom>
          <a:noFill/>
          <a:ln w="1016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35" name="テキスト ボックス 34">
            <a:extLst>
              <a:ext uri="{FF2B5EF4-FFF2-40B4-BE49-F238E27FC236}">
                <a16:creationId xmlns:a16="http://schemas.microsoft.com/office/drawing/2014/main" id="{0A768A9B-438F-D440-88BA-68C1FB70711C}"/>
              </a:ext>
            </a:extLst>
          </p:cNvPr>
          <p:cNvSpPr txBox="1"/>
          <p:nvPr/>
        </p:nvSpPr>
        <p:spPr>
          <a:xfrm>
            <a:off x="764335" y="4404627"/>
            <a:ext cx="1569660" cy="369332"/>
          </a:xfrm>
          <a:prstGeom prst="rect">
            <a:avLst/>
          </a:prstGeom>
          <a:noFill/>
        </p:spPr>
        <p:txBody>
          <a:bodyPr wrap="none" rtlCol="0">
            <a:spAutoFit/>
          </a:bodyPr>
          <a:lstStyle/>
          <a:p>
            <a:r>
              <a:rPr lang="ja-JP" altLang="en-US">
                <a:latin typeface="メイリオ"/>
                <a:ea typeface="メイリオ"/>
                <a:cs typeface="メイリオ"/>
              </a:rPr>
              <a:t>移送元ホスト</a:t>
            </a:r>
            <a:endParaRPr lang="ja-JP" altLang="en-US" dirty="0">
              <a:latin typeface="メイリオ"/>
              <a:ea typeface="メイリオ"/>
              <a:cs typeface="メイリオ"/>
            </a:endParaRPr>
          </a:p>
        </p:txBody>
      </p:sp>
      <p:sp useBgFill="1">
        <p:nvSpPr>
          <p:cNvPr id="36" name="角丸四角形 35">
            <a:extLst>
              <a:ext uri="{FF2B5EF4-FFF2-40B4-BE49-F238E27FC236}">
                <a16:creationId xmlns:a16="http://schemas.microsoft.com/office/drawing/2014/main" id="{0AF1D5EB-FD63-7B4F-ACC0-B004BB11525E}"/>
              </a:ext>
            </a:extLst>
          </p:cNvPr>
          <p:cNvSpPr/>
          <p:nvPr/>
        </p:nvSpPr>
        <p:spPr>
          <a:xfrm>
            <a:off x="511391" y="4802905"/>
            <a:ext cx="1970507" cy="1511251"/>
          </a:xfrm>
          <a:prstGeom prst="roundRect">
            <a:avLst/>
          </a:prstGeom>
          <a:ln w="762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37" name="角丸四角形 36">
            <a:extLst>
              <a:ext uri="{FF2B5EF4-FFF2-40B4-BE49-F238E27FC236}">
                <a16:creationId xmlns:a16="http://schemas.microsoft.com/office/drawing/2014/main" id="{FA8A93D6-25D1-4647-8215-72704118D7D1}"/>
              </a:ext>
            </a:extLst>
          </p:cNvPr>
          <p:cNvSpPr/>
          <p:nvPr/>
        </p:nvSpPr>
        <p:spPr>
          <a:xfrm>
            <a:off x="915817" y="4912490"/>
            <a:ext cx="1129456" cy="3189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altLang="ja-JP" dirty="0"/>
              <a:t>VM</a:t>
            </a:r>
            <a:endParaRPr lang="ja-JP" altLang="en-US" dirty="0"/>
          </a:p>
        </p:txBody>
      </p:sp>
      <p:grpSp>
        <p:nvGrpSpPr>
          <p:cNvPr id="13" name="グループ化 12">
            <a:extLst>
              <a:ext uri="{FF2B5EF4-FFF2-40B4-BE49-F238E27FC236}">
                <a16:creationId xmlns:a16="http://schemas.microsoft.com/office/drawing/2014/main" id="{83DFEA9A-C69C-3D48-9977-1C8EBD60413B}"/>
              </a:ext>
            </a:extLst>
          </p:cNvPr>
          <p:cNvGrpSpPr/>
          <p:nvPr/>
        </p:nvGrpSpPr>
        <p:grpSpPr>
          <a:xfrm>
            <a:off x="1059608" y="5546282"/>
            <a:ext cx="889901" cy="649821"/>
            <a:chOff x="618127" y="5534414"/>
            <a:chExt cx="889901" cy="649821"/>
          </a:xfrm>
        </p:grpSpPr>
        <p:sp>
          <p:nvSpPr>
            <p:cNvPr id="42" name="角丸四角形 41">
              <a:extLst>
                <a:ext uri="{FF2B5EF4-FFF2-40B4-BE49-F238E27FC236}">
                  <a16:creationId xmlns:a16="http://schemas.microsoft.com/office/drawing/2014/main" id="{EAA91F66-4106-4544-8097-98BFF710F89E}"/>
                </a:ext>
              </a:extLst>
            </p:cNvPr>
            <p:cNvSpPr/>
            <p:nvPr/>
          </p:nvSpPr>
          <p:spPr>
            <a:xfrm>
              <a:off x="618127" y="5534414"/>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3" name="角丸四角形 42">
              <a:extLst>
                <a:ext uri="{FF2B5EF4-FFF2-40B4-BE49-F238E27FC236}">
                  <a16:creationId xmlns:a16="http://schemas.microsoft.com/office/drawing/2014/main" id="{CF561C41-761F-634F-8552-4E1AF96380F4}"/>
                </a:ext>
              </a:extLst>
            </p:cNvPr>
            <p:cNvSpPr/>
            <p:nvPr/>
          </p:nvSpPr>
          <p:spPr>
            <a:xfrm>
              <a:off x="1073364" y="5534637"/>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grpSp>
      <p:sp>
        <p:nvSpPr>
          <p:cNvPr id="45" name="角丸四角形 44">
            <a:extLst>
              <a:ext uri="{FF2B5EF4-FFF2-40B4-BE49-F238E27FC236}">
                <a16:creationId xmlns:a16="http://schemas.microsoft.com/office/drawing/2014/main" id="{37A3D006-20BC-CD4F-AE72-2175C0CE4365}"/>
              </a:ext>
            </a:extLst>
          </p:cNvPr>
          <p:cNvSpPr/>
          <p:nvPr/>
        </p:nvSpPr>
        <p:spPr>
          <a:xfrm>
            <a:off x="5110988" y="5206777"/>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6" name="テキスト ボックス 45">
            <a:extLst>
              <a:ext uri="{FF2B5EF4-FFF2-40B4-BE49-F238E27FC236}">
                <a16:creationId xmlns:a16="http://schemas.microsoft.com/office/drawing/2014/main" id="{C2C8D34A-DF26-7D43-8F7E-F46C990C45BF}"/>
              </a:ext>
            </a:extLst>
          </p:cNvPr>
          <p:cNvSpPr txBox="1"/>
          <p:nvPr/>
        </p:nvSpPr>
        <p:spPr>
          <a:xfrm>
            <a:off x="505050" y="5291562"/>
            <a:ext cx="1314784" cy="338554"/>
          </a:xfrm>
          <a:prstGeom prst="rect">
            <a:avLst/>
          </a:prstGeom>
          <a:noFill/>
        </p:spPr>
        <p:txBody>
          <a:bodyPr wrap="none" rtlCol="0">
            <a:spAutoFit/>
          </a:bodyPr>
          <a:lstStyle/>
          <a:p>
            <a:r>
              <a:rPr lang="en-US" altLang="ja-JP" sz="1600" dirty="0">
                <a:latin typeface="メイリオ"/>
                <a:ea typeface="メイリオ"/>
                <a:cs typeface="メイリオ"/>
              </a:rPr>
              <a:t>VM</a:t>
            </a:r>
            <a:r>
              <a:rPr lang="ja-JP" altLang="en-US" sz="1600">
                <a:latin typeface="メイリオ"/>
                <a:ea typeface="メイリオ"/>
                <a:cs typeface="メイリオ"/>
              </a:rPr>
              <a:t>のメモリ</a:t>
            </a:r>
            <a:endParaRPr lang="ja-JP" altLang="en-US" sz="1600" dirty="0">
              <a:latin typeface="メイリオ"/>
              <a:ea typeface="メイリオ"/>
              <a:cs typeface="メイリオ"/>
            </a:endParaRPr>
          </a:p>
        </p:txBody>
      </p:sp>
      <p:cxnSp>
        <p:nvCxnSpPr>
          <p:cNvPr id="57" name="カギ線コネクタ 56">
            <a:extLst>
              <a:ext uri="{FF2B5EF4-FFF2-40B4-BE49-F238E27FC236}">
                <a16:creationId xmlns:a16="http://schemas.microsoft.com/office/drawing/2014/main" id="{16837A6F-7469-9240-920E-4BD8F4C2B28A}"/>
              </a:ext>
            </a:extLst>
          </p:cNvPr>
          <p:cNvCxnSpPr>
            <a:cxnSpLocks/>
          </p:cNvCxnSpPr>
          <p:nvPr/>
        </p:nvCxnSpPr>
        <p:spPr>
          <a:xfrm rot="16200000" flipH="1" flipV="1">
            <a:off x="6565700" y="4012522"/>
            <a:ext cx="14400" cy="2448000"/>
          </a:xfrm>
          <a:prstGeom prst="bentConnector4">
            <a:avLst>
              <a:gd name="adj1" fmla="val -2457311"/>
              <a:gd name="adj2" fmla="val 100186"/>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カギ線コネクタ 57">
            <a:extLst>
              <a:ext uri="{FF2B5EF4-FFF2-40B4-BE49-F238E27FC236}">
                <a16:creationId xmlns:a16="http://schemas.microsoft.com/office/drawing/2014/main" id="{F8DE1671-6378-C74B-9038-0A8757305A3F}"/>
              </a:ext>
            </a:extLst>
          </p:cNvPr>
          <p:cNvCxnSpPr>
            <a:cxnSpLocks/>
          </p:cNvCxnSpPr>
          <p:nvPr/>
        </p:nvCxnSpPr>
        <p:spPr>
          <a:xfrm rot="5400000" flipH="1" flipV="1">
            <a:off x="6758076" y="4691363"/>
            <a:ext cx="25200" cy="2484000"/>
          </a:xfrm>
          <a:prstGeom prst="bentConnector4">
            <a:avLst>
              <a:gd name="adj1" fmla="val -1731595"/>
              <a:gd name="adj2" fmla="val 100186"/>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0" name="テキスト ボックス 59">
            <a:extLst>
              <a:ext uri="{FF2B5EF4-FFF2-40B4-BE49-F238E27FC236}">
                <a16:creationId xmlns:a16="http://schemas.microsoft.com/office/drawing/2014/main" id="{27819096-FFBE-6849-981D-17E461338D1B}"/>
              </a:ext>
            </a:extLst>
          </p:cNvPr>
          <p:cNvSpPr txBox="1"/>
          <p:nvPr/>
        </p:nvSpPr>
        <p:spPr>
          <a:xfrm>
            <a:off x="6050519" y="4634751"/>
            <a:ext cx="1210588" cy="338554"/>
          </a:xfrm>
          <a:prstGeom prst="rect">
            <a:avLst/>
          </a:prstGeom>
          <a:noFill/>
        </p:spPr>
        <p:txBody>
          <a:bodyPr wrap="none" rtlCol="0">
            <a:spAutoFit/>
          </a:bodyPr>
          <a:lstStyle/>
          <a:p>
            <a:r>
              <a:rPr lang="ja-JP" altLang="en-US" sz="1600">
                <a:latin typeface="メイリオ"/>
                <a:ea typeface="メイリオ"/>
                <a:cs typeface="メイリオ"/>
              </a:rPr>
              <a:t>ページイン</a:t>
            </a:r>
            <a:endParaRPr lang="ja-JP" altLang="en-US" sz="1600" dirty="0">
              <a:latin typeface="メイリオ"/>
              <a:ea typeface="メイリオ"/>
              <a:cs typeface="メイリオ"/>
            </a:endParaRPr>
          </a:p>
        </p:txBody>
      </p:sp>
      <p:sp>
        <p:nvSpPr>
          <p:cNvPr id="61" name="テキスト ボックス 60">
            <a:extLst>
              <a:ext uri="{FF2B5EF4-FFF2-40B4-BE49-F238E27FC236}">
                <a16:creationId xmlns:a16="http://schemas.microsoft.com/office/drawing/2014/main" id="{0A9DF4E1-2E60-214B-BBD2-6AF2424C155A}"/>
              </a:ext>
            </a:extLst>
          </p:cNvPr>
          <p:cNvSpPr txBox="1"/>
          <p:nvPr/>
        </p:nvSpPr>
        <p:spPr>
          <a:xfrm>
            <a:off x="5895304" y="6145611"/>
            <a:ext cx="1415772" cy="338554"/>
          </a:xfrm>
          <a:prstGeom prst="rect">
            <a:avLst/>
          </a:prstGeom>
          <a:noFill/>
        </p:spPr>
        <p:txBody>
          <a:bodyPr wrap="none" rtlCol="0">
            <a:spAutoFit/>
          </a:bodyPr>
          <a:lstStyle/>
          <a:p>
            <a:r>
              <a:rPr lang="ja-JP" altLang="en-US" sz="1600">
                <a:latin typeface="メイリオ"/>
                <a:ea typeface="メイリオ"/>
                <a:cs typeface="メイリオ"/>
              </a:rPr>
              <a:t>ページアウト</a:t>
            </a:r>
            <a:endParaRPr lang="ja-JP" altLang="en-US" sz="1600" dirty="0">
              <a:latin typeface="メイリオ"/>
              <a:ea typeface="メイリオ"/>
              <a:cs typeface="メイリオ"/>
            </a:endParaRPr>
          </a:p>
        </p:txBody>
      </p:sp>
      <p:pic>
        <p:nvPicPr>
          <p:cNvPr id="7" name="図 6">
            <a:extLst>
              <a:ext uri="{FF2B5EF4-FFF2-40B4-BE49-F238E27FC236}">
                <a16:creationId xmlns:a16="http://schemas.microsoft.com/office/drawing/2014/main" id="{6B7ECD14-AECE-BE40-BFBC-F406B10F5304}"/>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l="3659" t="59843" r="82526" b="5862"/>
          <a:stretch/>
        </p:blipFill>
        <p:spPr>
          <a:xfrm>
            <a:off x="3160398" y="5713332"/>
            <a:ext cx="730050" cy="779541"/>
          </a:xfrm>
          <a:prstGeom prst="rect">
            <a:avLst/>
          </a:prstGeom>
        </p:spPr>
      </p:pic>
      <p:pic>
        <p:nvPicPr>
          <p:cNvPr id="40" name="図 39">
            <a:extLst>
              <a:ext uri="{FF2B5EF4-FFF2-40B4-BE49-F238E27FC236}">
                <a16:creationId xmlns:a16="http://schemas.microsoft.com/office/drawing/2014/main" id="{BF41D077-53E8-C140-A069-90FC0253100D}"/>
              </a:ext>
            </a:extLst>
          </p:cNvPr>
          <p:cNvPicPr>
            <a:picLocks noChangeAspect="1"/>
          </p:cNvPicPr>
          <p:nvPr/>
        </p:nvPicPr>
        <p:blipFill rotWithShape="1">
          <a:blip r:embed="rId5">
            <a:extLst>
              <a:ext uri="{BEBA8EAE-BF5A-486C-A8C5-ECC9F3942E4B}">
                <a14:imgProps xmlns:a14="http://schemas.microsoft.com/office/drawing/2010/main">
                  <a14:imgLayer r:embed="rId6">
                    <a14:imgEffect>
                      <a14:backgroundRemoval t="61465" b="95860" l="3699" r="16986">
                        <a14:foregroundMark x1="9178" y1="66242" x2="9452" y2="67516"/>
                        <a14:foregroundMark x1="8082" y1="75159" x2="8082" y2="75159"/>
                        <a14:foregroundMark x1="8082" y1="76433" x2="8082" y2="77707"/>
                        <a14:foregroundMark x1="7945" y1="79936" x2="7397" y2="82166"/>
                        <a14:foregroundMark x1="6164" y1="84076" x2="6164" y2="84076"/>
                        <a14:foregroundMark x1="5205" y1="83439" x2="5205" y2="83439"/>
                        <a14:foregroundMark x1="5479" y1="84076" x2="5479" y2="85350"/>
                        <a14:foregroundMark x1="9178" y1="88854" x2="9178" y2="88854"/>
                        <a14:foregroundMark x1="9589" y1="89172" x2="10137" y2="89809"/>
                        <a14:foregroundMark x1="10959" y1="88217" x2="10959" y2="88217"/>
                        <a14:foregroundMark x1="11096" y1="87580" x2="11096" y2="87580"/>
                        <a14:foregroundMark x1="11507" y1="83121" x2="11507" y2="83121"/>
                        <a14:foregroundMark x1="11644" y1="81847" x2="11644" y2="81847"/>
                        <a14:foregroundMark x1="11644" y1="82166" x2="11918" y2="83439"/>
                        <a14:foregroundMark x1="12055" y1="83121" x2="12603" y2="85350"/>
                        <a14:foregroundMark x1="13014" y1="88854" x2="13014" y2="88854"/>
                        <a14:foregroundMark x1="13288" y1="89172" x2="14110" y2="88854"/>
                        <a14:foregroundMark x1="14521" y1="86943" x2="14521" y2="86943"/>
                        <a14:foregroundMark x1="14521" y1="85669" x2="14521" y2="85669"/>
                        <a14:foregroundMark x1="14795" y1="83121" x2="14795" y2="83121"/>
                        <a14:foregroundMark x1="14932" y1="83439" x2="15753" y2="84713"/>
                        <a14:foregroundMark x1="15753" y1="84395" x2="15753" y2="84395"/>
                        <a14:foregroundMark x1="15753" y1="82166" x2="15753" y2="82166"/>
                        <a14:foregroundMark x1="14795" y1="78662" x2="14795" y2="78662"/>
                        <a14:foregroundMark x1="14795" y1="78662" x2="14795" y2="78662"/>
                        <a14:foregroundMark x1="14795" y1="78662" x2="14795" y2="78662"/>
                        <a14:foregroundMark x1="16027" y1="79618" x2="16027" y2="79618"/>
                        <a14:foregroundMark x1="16027" y1="78662" x2="16027" y2="78662"/>
                        <a14:foregroundMark x1="15890" y1="76752" x2="15890" y2="76752"/>
                        <a14:foregroundMark x1="15890" y1="76752" x2="15890" y2="76752"/>
                        <a14:foregroundMark x1="16986" y1="78662" x2="16986" y2="78662"/>
                        <a14:foregroundMark x1="17397" y1="76752" x2="17397" y2="76752"/>
                        <a14:foregroundMark x1="17397" y1="76752" x2="17397" y2="76752"/>
                        <a14:foregroundMark x1="15342" y1="88217" x2="15342" y2="88217"/>
                        <a14:foregroundMark x1="15068" y1="89172" x2="14932" y2="91401"/>
                        <a14:foregroundMark x1="15068" y1="92038" x2="15753" y2="93949"/>
                        <a14:foregroundMark x1="16027" y1="93631" x2="16986" y2="94586"/>
                        <a14:foregroundMark x1="16849" y1="92357" x2="16712" y2="93631"/>
                        <a14:foregroundMark x1="15479" y1="94904" x2="14521" y2="94586"/>
                        <a14:foregroundMark x1="13014" y1="92675" x2="12055" y2="92675"/>
                        <a14:foregroundMark x1="11507" y1="92038" x2="11507" y2="92038"/>
                        <a14:foregroundMark x1="10959" y1="92038" x2="10959" y2="92038"/>
                        <a14:foregroundMark x1="10137" y1="91401" x2="10137" y2="91401"/>
                        <a14:foregroundMark x1="9178" y1="93631" x2="10822" y2="93631"/>
                        <a14:foregroundMark x1="16301" y1="85669" x2="16301" y2="85669"/>
                        <a14:foregroundMark x1="16712" y1="84076" x2="16712" y2="84076"/>
                        <a14:foregroundMark x1="16438" y1="83439" x2="16438" y2="83439"/>
                        <a14:foregroundMark x1="16438" y1="83121" x2="16438" y2="83121"/>
                        <a14:foregroundMark x1="5068" y1="90127" x2="5068" y2="90127"/>
                        <a14:foregroundMark x1="4795" y1="91083" x2="4795" y2="91083"/>
                        <a14:foregroundMark x1="5205" y1="92038" x2="6438" y2="92675"/>
                        <a14:foregroundMark x1="6986" y1="92038" x2="6986" y2="92038"/>
                        <a14:foregroundMark x1="7123" y1="92038" x2="7123" y2="92038"/>
                        <a14:foregroundMark x1="6027" y1="92357" x2="6027" y2="92357"/>
                        <a14:foregroundMark x1="6164" y1="92675" x2="7397" y2="93312"/>
                        <a14:foregroundMark x1="7945" y1="93312" x2="8630" y2="93631"/>
                        <a14:foregroundMark x1="8904" y1="93312" x2="8904" y2="93312"/>
                        <a14:foregroundMark x1="5205" y1="91401" x2="5205" y2="91401"/>
                        <a14:foregroundMark x1="5068" y1="92038" x2="5068" y2="92038"/>
                        <a14:foregroundMark x1="5068" y1="92038" x2="5068" y2="92038"/>
                        <a14:foregroundMark x1="4795" y1="91401" x2="4795" y2="91401"/>
                        <a14:foregroundMark x1="4521" y1="91401" x2="4521" y2="91401"/>
                        <a14:foregroundMark x1="4521" y1="91401" x2="4521" y2="91401"/>
                        <a14:foregroundMark x1="4110" y1="91401" x2="4110" y2="91401"/>
                        <a14:foregroundMark x1="10137" y1="76433" x2="10137" y2="76433"/>
                        <a14:foregroundMark x1="10137" y1="76115" x2="10137" y2="76115"/>
                        <a14:foregroundMark x1="10000" y1="75159" x2="10000" y2="75159"/>
                        <a14:foregroundMark x1="9589" y1="74204" x2="9589" y2="74204"/>
                        <a14:foregroundMark x1="8630" y1="72930" x2="8082" y2="71975"/>
                        <a14:foregroundMark x1="7123" y1="69745" x2="7123" y2="69745"/>
                        <a14:foregroundMark x1="6986" y1="66561" x2="6986" y2="66561"/>
                        <a14:foregroundMark x1="6986" y1="66561" x2="6986" y2="66561"/>
                        <a14:foregroundMark x1="6712" y1="67197" x2="6712" y2="67197"/>
                        <a14:foregroundMark x1="6986" y1="67516" x2="6986" y2="67516"/>
                        <a14:foregroundMark x1="7123" y1="68790" x2="7123" y2="68790"/>
                        <a14:foregroundMark x1="8493" y1="69427" x2="8493" y2="69427"/>
                        <a14:foregroundMark x1="8082" y1="67516" x2="8082" y2="67516"/>
                        <a14:foregroundMark x1="6438" y1="67197" x2="6438" y2="68471"/>
                        <a14:foregroundMark x1="7534" y1="66242" x2="8219" y2="67516"/>
                        <a14:foregroundMark x1="8493" y1="67197" x2="8493" y2="67197"/>
                        <a14:foregroundMark x1="7671" y1="64968" x2="9863" y2="64968"/>
                        <a14:foregroundMark x1="8904" y1="62420" x2="10411" y2="64331"/>
                        <a14:foregroundMark x1="7945" y1="61465" x2="7671" y2="64013"/>
                        <a14:foregroundMark x1="8904" y1="62420" x2="10411" y2="70382"/>
                        <a14:foregroundMark x1="10548" y1="64968" x2="11096" y2="69427"/>
                        <a14:foregroundMark x1="10411" y1="68790" x2="9452" y2="82166"/>
                        <a14:foregroundMark x1="10959" y1="76752" x2="13836" y2="81847"/>
                        <a14:foregroundMark x1="13425" y1="78662" x2="16438" y2="80255"/>
                        <a14:foregroundMark x1="16438" y1="78662" x2="16849" y2="86624"/>
                        <a14:foregroundMark x1="14384" y1="78981" x2="17260" y2="78662"/>
                        <a14:foregroundMark x1="9041" y1="93631" x2="13014" y2="95860"/>
                        <a14:foregroundMark x1="16027" y1="92038" x2="16438" y2="95541"/>
                        <a14:foregroundMark x1="9178" y1="93631" x2="5068" y2="92675"/>
                        <a14:foregroundMark x1="3699" y1="90446" x2="4110" y2="93631"/>
                      </a14:backgroundRemoval>
                    </a14:imgEffect>
                  </a14:imgLayer>
                </a14:imgProps>
              </a:ext>
              <a:ext uri="{837473B0-CC2E-450A-ABE3-18F120FF3D39}">
                <a1611:picAttrSrcUrl xmlns:a1611="http://schemas.microsoft.com/office/drawing/2016/11/main" r:id="rId4"/>
              </a:ext>
            </a:extLst>
          </a:blip>
          <a:srcRect l="3659" t="59843" r="82526" b="5862"/>
          <a:stretch/>
        </p:blipFill>
        <p:spPr>
          <a:xfrm>
            <a:off x="8132056" y="5615923"/>
            <a:ext cx="730050" cy="779541"/>
          </a:xfrm>
          <a:prstGeom prst="rect">
            <a:avLst/>
          </a:prstGeom>
        </p:spPr>
      </p:pic>
      <p:sp>
        <p:nvSpPr>
          <p:cNvPr id="39" name="角丸四角形 43">
            <a:extLst>
              <a:ext uri="{FF2B5EF4-FFF2-40B4-BE49-F238E27FC236}">
                <a16:creationId xmlns:a16="http://schemas.microsoft.com/office/drawing/2014/main" id="{D7AD8267-3E91-3E41-A11E-CE69527F74D3}"/>
              </a:ext>
            </a:extLst>
          </p:cNvPr>
          <p:cNvSpPr/>
          <p:nvPr/>
        </p:nvSpPr>
        <p:spPr>
          <a:xfrm>
            <a:off x="7423471" y="5265740"/>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1" name="テキスト ボックス 40">
            <a:extLst>
              <a:ext uri="{FF2B5EF4-FFF2-40B4-BE49-F238E27FC236}">
                <a16:creationId xmlns:a16="http://schemas.microsoft.com/office/drawing/2014/main" id="{961CC4DF-9B0F-1348-8FE6-453D788C7825}"/>
              </a:ext>
            </a:extLst>
          </p:cNvPr>
          <p:cNvSpPr txBox="1"/>
          <p:nvPr/>
        </p:nvSpPr>
        <p:spPr>
          <a:xfrm>
            <a:off x="4718206" y="4326346"/>
            <a:ext cx="1569660" cy="369331"/>
          </a:xfrm>
          <a:prstGeom prst="rect">
            <a:avLst/>
          </a:prstGeom>
          <a:noFill/>
        </p:spPr>
        <p:txBody>
          <a:bodyPr wrap="none" rtlCol="0">
            <a:spAutoFit/>
          </a:bodyPr>
          <a:lstStyle/>
          <a:p>
            <a:r>
              <a:rPr lang="ja-JP" altLang="en-US">
                <a:latin typeface="メイリオ"/>
                <a:ea typeface="メイリオ"/>
                <a:cs typeface="メイリオ"/>
              </a:rPr>
              <a:t>メインホスト</a:t>
            </a:r>
            <a:endParaRPr lang="ja-JP" altLang="en-US" dirty="0">
              <a:latin typeface="メイリオ"/>
              <a:ea typeface="メイリオ"/>
              <a:cs typeface="メイリオ"/>
            </a:endParaRPr>
          </a:p>
        </p:txBody>
      </p:sp>
      <p:sp>
        <p:nvSpPr>
          <p:cNvPr id="44" name="テキスト ボックス 43">
            <a:extLst>
              <a:ext uri="{FF2B5EF4-FFF2-40B4-BE49-F238E27FC236}">
                <a16:creationId xmlns:a16="http://schemas.microsoft.com/office/drawing/2014/main" id="{D42AFDF8-D259-6A45-AE76-02755F66E340}"/>
              </a:ext>
            </a:extLst>
          </p:cNvPr>
          <p:cNvSpPr txBox="1"/>
          <p:nvPr/>
        </p:nvSpPr>
        <p:spPr>
          <a:xfrm>
            <a:off x="6941902" y="4353025"/>
            <a:ext cx="1338828" cy="369332"/>
          </a:xfrm>
          <a:prstGeom prst="rect">
            <a:avLst/>
          </a:prstGeom>
          <a:noFill/>
        </p:spPr>
        <p:txBody>
          <a:bodyPr wrap="none" rtlCol="0">
            <a:spAutoFit/>
          </a:bodyPr>
          <a:lstStyle/>
          <a:p>
            <a:r>
              <a:rPr lang="ja-JP" altLang="en-US">
                <a:latin typeface="メイリオ"/>
                <a:ea typeface="メイリオ"/>
                <a:cs typeface="メイリオ"/>
              </a:rPr>
              <a:t>サブホスト</a:t>
            </a:r>
            <a:endParaRPr lang="ja-JP" altLang="en-US" dirty="0">
              <a:latin typeface="メイリオ"/>
              <a:ea typeface="メイリオ"/>
              <a:cs typeface="メイリオ"/>
            </a:endParaRPr>
          </a:p>
        </p:txBody>
      </p:sp>
    </p:spTree>
    <p:extLst>
      <p:ext uri="{BB962C8B-B14F-4D97-AF65-F5344CB8AC3E}">
        <p14:creationId xmlns:p14="http://schemas.microsoft.com/office/powerpoint/2010/main" val="1288182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7B1031-7F18-F340-923F-11E1EB948C3A}"/>
              </a:ext>
            </a:extLst>
          </p:cNvPr>
          <p:cNvSpPr>
            <a:spLocks noGrp="1"/>
          </p:cNvSpPr>
          <p:nvPr>
            <p:ph type="title"/>
          </p:nvPr>
        </p:nvSpPr>
        <p:spPr/>
        <p:txBody>
          <a:bodyPr>
            <a:normAutofit/>
          </a:bodyPr>
          <a:lstStyle/>
          <a:p>
            <a:r>
              <a:rPr lang="ja-JP" altLang="en-US"/>
              <a:t>メモリデータ保護の問題</a:t>
            </a:r>
          </a:p>
        </p:txBody>
      </p:sp>
      <p:sp>
        <p:nvSpPr>
          <p:cNvPr id="3" name="コンテンツ プレースホルダー 2">
            <a:extLst>
              <a:ext uri="{FF2B5EF4-FFF2-40B4-BE49-F238E27FC236}">
                <a16:creationId xmlns:a16="http://schemas.microsoft.com/office/drawing/2014/main" id="{59A5C229-D4F8-1442-A8EC-E30029CCC7CD}"/>
              </a:ext>
            </a:extLst>
          </p:cNvPr>
          <p:cNvSpPr>
            <a:spLocks noGrp="1"/>
          </p:cNvSpPr>
          <p:nvPr>
            <p:ph idx="1"/>
          </p:nvPr>
        </p:nvSpPr>
        <p:spPr/>
        <p:txBody>
          <a:bodyPr/>
          <a:lstStyle/>
          <a:p>
            <a:r>
              <a:rPr lang="ja-JP" altLang="en-US"/>
              <a:t>暗号化で保護できるがオーバヘッドが大きい</a:t>
            </a:r>
            <a:endParaRPr lang="en-US" altLang="ja-JP" dirty="0"/>
          </a:p>
          <a:p>
            <a:pPr lvl="1"/>
            <a:r>
              <a:rPr lang="ja-JP" altLang="en-US"/>
              <a:t>暗号通信を用いると、送信のたびに暗号化され、受信のたびに復号される</a:t>
            </a:r>
            <a:endParaRPr lang="en-US" altLang="ja-JP" dirty="0"/>
          </a:p>
          <a:p>
            <a:pPr lvl="1"/>
            <a:r>
              <a:rPr lang="ja-JP" altLang="en-US"/>
              <a:t>サブホストに格納する際には再暗号化が必要</a:t>
            </a:r>
            <a:endParaRPr lang="en-US" altLang="ja-JP" dirty="0"/>
          </a:p>
          <a:p>
            <a:pPr lvl="2"/>
            <a:r>
              <a:rPr lang="ja-JP" altLang="en-US"/>
              <a:t>その前に盗聴される危険</a:t>
            </a:r>
            <a:endParaRPr lang="en-US" altLang="ja-JP" dirty="0"/>
          </a:p>
          <a:p>
            <a:r>
              <a:rPr lang="ja-JP" altLang="en-US"/>
              <a:t>すべてのメモリデータが一律に暗号化される</a:t>
            </a:r>
            <a:endParaRPr lang="en-US" altLang="ja-JP" dirty="0"/>
          </a:p>
        </p:txBody>
      </p:sp>
      <p:grpSp>
        <p:nvGrpSpPr>
          <p:cNvPr id="7" name="グループ化 6">
            <a:extLst>
              <a:ext uri="{FF2B5EF4-FFF2-40B4-BE49-F238E27FC236}">
                <a16:creationId xmlns:a16="http://schemas.microsoft.com/office/drawing/2014/main" id="{50C5B027-D116-2F4D-8C52-F99D91C0CF60}"/>
              </a:ext>
            </a:extLst>
          </p:cNvPr>
          <p:cNvGrpSpPr/>
          <p:nvPr/>
        </p:nvGrpSpPr>
        <p:grpSpPr>
          <a:xfrm>
            <a:off x="2666469" y="4881495"/>
            <a:ext cx="1601120" cy="771667"/>
            <a:chOff x="3056875" y="5040276"/>
            <a:chExt cx="1601120" cy="771667"/>
          </a:xfrm>
        </p:grpSpPr>
        <p:sp>
          <p:nvSpPr>
            <p:cNvPr id="9" name="テキスト ボックス 8">
              <a:extLst>
                <a:ext uri="{FF2B5EF4-FFF2-40B4-BE49-F238E27FC236}">
                  <a16:creationId xmlns:a16="http://schemas.microsoft.com/office/drawing/2014/main" id="{799B02BF-61DF-684E-BF58-4858F7CFCD38}"/>
                </a:ext>
              </a:extLst>
            </p:cNvPr>
            <p:cNvSpPr txBox="1"/>
            <p:nvPr/>
          </p:nvSpPr>
          <p:spPr>
            <a:xfrm>
              <a:off x="3056875" y="5040276"/>
              <a:ext cx="1569660" cy="300082"/>
            </a:xfrm>
            <a:prstGeom prst="rect">
              <a:avLst/>
            </a:prstGeom>
            <a:noFill/>
          </p:spPr>
          <p:txBody>
            <a:bodyPr wrap="none" rtlCol="0">
              <a:spAutoFit/>
            </a:bodyPr>
            <a:lstStyle/>
            <a:p>
              <a:r>
                <a:rPr lang="ja-JP" altLang="en-US" sz="1350" dirty="0">
                  <a:latin typeface="メイリオ"/>
                  <a:ea typeface="メイリオ"/>
                  <a:cs typeface="メイリオ"/>
                </a:rPr>
                <a:t>マイグレーション</a:t>
              </a:r>
            </a:p>
          </p:txBody>
        </p:sp>
        <p:sp>
          <p:nvSpPr>
            <p:cNvPr id="10" name="右矢印 9">
              <a:extLst>
                <a:ext uri="{FF2B5EF4-FFF2-40B4-BE49-F238E27FC236}">
                  <a16:creationId xmlns:a16="http://schemas.microsoft.com/office/drawing/2014/main" id="{2964A16D-B7E8-EB45-99DE-75B006CAE6A6}"/>
                </a:ext>
              </a:extLst>
            </p:cNvPr>
            <p:cNvSpPr/>
            <p:nvPr/>
          </p:nvSpPr>
          <p:spPr>
            <a:xfrm>
              <a:off x="3134502" y="5270312"/>
              <a:ext cx="1523493" cy="541631"/>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dirty="0">
                <a:latin typeface="メイリオ"/>
                <a:ea typeface="メイリオ"/>
                <a:cs typeface="メイリオ"/>
              </a:endParaRPr>
            </a:p>
          </p:txBody>
        </p:sp>
      </p:grpSp>
      <p:sp>
        <p:nvSpPr>
          <p:cNvPr id="12" name="角丸四角形 11">
            <a:extLst>
              <a:ext uri="{FF2B5EF4-FFF2-40B4-BE49-F238E27FC236}">
                <a16:creationId xmlns:a16="http://schemas.microsoft.com/office/drawing/2014/main" id="{4FC0C371-127E-C64A-ADBE-9FB664351197}"/>
              </a:ext>
            </a:extLst>
          </p:cNvPr>
          <p:cNvSpPr/>
          <p:nvPr/>
        </p:nvSpPr>
        <p:spPr>
          <a:xfrm>
            <a:off x="4556185" y="4771520"/>
            <a:ext cx="1597837" cy="1241984"/>
          </a:xfrm>
          <a:prstGeom prst="roundRect">
            <a:avLst/>
          </a:prstGeom>
          <a:noFill/>
          <a:ln w="104775"/>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15" name="角丸四角形 14">
            <a:extLst>
              <a:ext uri="{FF2B5EF4-FFF2-40B4-BE49-F238E27FC236}">
                <a16:creationId xmlns:a16="http://schemas.microsoft.com/office/drawing/2014/main" id="{45907E29-6EA6-CB4C-BEA6-2BE6587482A4}"/>
              </a:ext>
            </a:extLst>
          </p:cNvPr>
          <p:cNvSpPr/>
          <p:nvPr/>
        </p:nvSpPr>
        <p:spPr>
          <a:xfrm>
            <a:off x="6916270" y="4971522"/>
            <a:ext cx="1422234" cy="1041982"/>
          </a:xfrm>
          <a:prstGeom prst="roundRect">
            <a:avLst/>
          </a:prstGeom>
          <a:noFill/>
          <a:ln w="1016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17" name="テキスト ボックス 16">
            <a:extLst>
              <a:ext uri="{FF2B5EF4-FFF2-40B4-BE49-F238E27FC236}">
                <a16:creationId xmlns:a16="http://schemas.microsoft.com/office/drawing/2014/main" id="{FBBDBA05-98C1-C64D-982D-AF7C7AEA6FC7}"/>
              </a:ext>
            </a:extLst>
          </p:cNvPr>
          <p:cNvSpPr txBox="1"/>
          <p:nvPr/>
        </p:nvSpPr>
        <p:spPr>
          <a:xfrm>
            <a:off x="868839" y="4443816"/>
            <a:ext cx="1569660" cy="369332"/>
          </a:xfrm>
          <a:prstGeom prst="rect">
            <a:avLst/>
          </a:prstGeom>
          <a:noFill/>
        </p:spPr>
        <p:txBody>
          <a:bodyPr wrap="none" rtlCol="0">
            <a:spAutoFit/>
          </a:bodyPr>
          <a:lstStyle/>
          <a:p>
            <a:r>
              <a:rPr lang="ja-JP" altLang="en-US">
                <a:latin typeface="メイリオ"/>
                <a:ea typeface="メイリオ"/>
                <a:cs typeface="メイリオ"/>
              </a:rPr>
              <a:t>移送元ホスト</a:t>
            </a:r>
            <a:endParaRPr lang="ja-JP" altLang="en-US" dirty="0">
              <a:latin typeface="メイリオ"/>
              <a:ea typeface="メイリオ"/>
              <a:cs typeface="メイリオ"/>
            </a:endParaRPr>
          </a:p>
        </p:txBody>
      </p:sp>
      <p:sp useBgFill="1">
        <p:nvSpPr>
          <p:cNvPr id="18" name="角丸四角形 17">
            <a:extLst>
              <a:ext uri="{FF2B5EF4-FFF2-40B4-BE49-F238E27FC236}">
                <a16:creationId xmlns:a16="http://schemas.microsoft.com/office/drawing/2014/main" id="{CA3DA3C9-5E7C-F142-8242-833C178F2DD9}"/>
              </a:ext>
            </a:extLst>
          </p:cNvPr>
          <p:cNvSpPr/>
          <p:nvPr/>
        </p:nvSpPr>
        <p:spPr>
          <a:xfrm>
            <a:off x="511391" y="4802905"/>
            <a:ext cx="2082217" cy="1562316"/>
          </a:xfrm>
          <a:prstGeom prst="roundRect">
            <a:avLst/>
          </a:prstGeom>
          <a:ln w="762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cxnSp>
        <p:nvCxnSpPr>
          <p:cNvPr id="21" name="カギ線コネクタ 20">
            <a:extLst>
              <a:ext uri="{FF2B5EF4-FFF2-40B4-BE49-F238E27FC236}">
                <a16:creationId xmlns:a16="http://schemas.microsoft.com/office/drawing/2014/main" id="{4D4013C9-D14F-5C4E-A6DA-402CA898C24E}"/>
              </a:ext>
            </a:extLst>
          </p:cNvPr>
          <p:cNvCxnSpPr>
            <a:cxnSpLocks/>
          </p:cNvCxnSpPr>
          <p:nvPr/>
        </p:nvCxnSpPr>
        <p:spPr>
          <a:xfrm rot="16200000" flipH="1" flipV="1">
            <a:off x="6831529" y="4697589"/>
            <a:ext cx="14400" cy="1980000"/>
          </a:xfrm>
          <a:prstGeom prst="bentConnector4">
            <a:avLst>
              <a:gd name="adj1" fmla="val 3501917"/>
              <a:gd name="adj2" fmla="val 100186"/>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67BA4F10-48BB-8E4F-B23D-7018DF64BC25}"/>
              </a:ext>
            </a:extLst>
          </p:cNvPr>
          <p:cNvSpPr txBox="1"/>
          <p:nvPr/>
        </p:nvSpPr>
        <p:spPr>
          <a:xfrm>
            <a:off x="6389888" y="6210493"/>
            <a:ext cx="1425917" cy="338554"/>
          </a:xfrm>
          <a:prstGeom prst="rect">
            <a:avLst/>
          </a:prstGeom>
          <a:noFill/>
        </p:spPr>
        <p:txBody>
          <a:bodyPr wrap="square" rtlCol="0">
            <a:spAutoFit/>
          </a:bodyPr>
          <a:lstStyle/>
          <a:p>
            <a:r>
              <a:rPr lang="ja-JP" altLang="en-US" sz="1600">
                <a:latin typeface="メイリオ"/>
                <a:ea typeface="メイリオ"/>
                <a:cs typeface="メイリオ"/>
              </a:rPr>
              <a:t>ページイン</a:t>
            </a:r>
            <a:endParaRPr lang="ja-JP" altLang="en-US" sz="1600" dirty="0">
              <a:latin typeface="メイリオ"/>
              <a:ea typeface="メイリオ"/>
              <a:cs typeface="メイリオ"/>
            </a:endParaRPr>
          </a:p>
        </p:txBody>
      </p:sp>
      <p:sp>
        <p:nvSpPr>
          <p:cNvPr id="4" name="スライド番号プレースホルダー 3">
            <a:extLst>
              <a:ext uri="{FF2B5EF4-FFF2-40B4-BE49-F238E27FC236}">
                <a16:creationId xmlns:a16="http://schemas.microsoft.com/office/drawing/2014/main" id="{BF688C08-A437-DA43-9B8C-F583C36020E2}"/>
              </a:ext>
            </a:extLst>
          </p:cNvPr>
          <p:cNvSpPr>
            <a:spLocks noGrp="1"/>
          </p:cNvSpPr>
          <p:nvPr>
            <p:ph type="sldNum" sz="quarter" idx="12"/>
          </p:nvPr>
        </p:nvSpPr>
        <p:spPr/>
        <p:txBody>
          <a:bodyPr/>
          <a:lstStyle/>
          <a:p>
            <a:fld id="{93E26F90-40AF-3247-BD59-775CBC0B59CA}" type="slidenum">
              <a:rPr lang="ja-JP" altLang="en-US" smtClean="0"/>
              <a:pPr/>
              <a:t>4</a:t>
            </a:fld>
            <a:endParaRPr lang="ja-JP" altLang="en-US"/>
          </a:p>
        </p:txBody>
      </p:sp>
      <p:sp>
        <p:nvSpPr>
          <p:cNvPr id="6" name="スライド番号プレースホルダー 7">
            <a:extLst>
              <a:ext uri="{FF2B5EF4-FFF2-40B4-BE49-F238E27FC236}">
                <a16:creationId xmlns:a16="http://schemas.microsoft.com/office/drawing/2014/main" id="{A3C397E2-F774-0945-89DF-E15DE281D4E6}"/>
              </a:ext>
            </a:extLst>
          </p:cNvPr>
          <p:cNvSpPr txBox="1">
            <a:spLocks/>
          </p:cNvSpPr>
          <p:nvPr/>
        </p:nvSpPr>
        <p:spPr>
          <a:xfrm>
            <a:off x="6457950" y="6356351"/>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3E26F90-40AF-3247-BD59-775CBC0B59CA}" type="slidenum">
              <a:rPr lang="ja-JP" altLang="en-US" smtClean="0">
                <a:solidFill>
                  <a:schemeClr val="tx1"/>
                </a:solidFill>
              </a:rPr>
              <a:pPr/>
              <a:t>4</a:t>
            </a:fld>
            <a:endParaRPr lang="ja-JP" altLang="en-US">
              <a:solidFill>
                <a:schemeClr val="tx1"/>
              </a:solidFill>
            </a:endParaRPr>
          </a:p>
        </p:txBody>
      </p:sp>
      <p:sp>
        <p:nvSpPr>
          <p:cNvPr id="36" name="角丸四角形 35">
            <a:extLst>
              <a:ext uri="{FF2B5EF4-FFF2-40B4-BE49-F238E27FC236}">
                <a16:creationId xmlns:a16="http://schemas.microsoft.com/office/drawing/2014/main" id="{FDC08E37-7373-B744-B799-F6C8B434545E}"/>
              </a:ext>
            </a:extLst>
          </p:cNvPr>
          <p:cNvSpPr/>
          <p:nvPr/>
        </p:nvSpPr>
        <p:spPr>
          <a:xfrm>
            <a:off x="618127" y="5534414"/>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37" name="角丸四角形 36">
            <a:extLst>
              <a:ext uri="{FF2B5EF4-FFF2-40B4-BE49-F238E27FC236}">
                <a16:creationId xmlns:a16="http://schemas.microsoft.com/office/drawing/2014/main" id="{AFD339D9-491F-7048-8F94-BBF757E40B5D}"/>
              </a:ext>
            </a:extLst>
          </p:cNvPr>
          <p:cNvSpPr/>
          <p:nvPr/>
        </p:nvSpPr>
        <p:spPr>
          <a:xfrm>
            <a:off x="1073364" y="5534637"/>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38" name="角丸四角形 37">
            <a:extLst>
              <a:ext uri="{FF2B5EF4-FFF2-40B4-BE49-F238E27FC236}">
                <a16:creationId xmlns:a16="http://schemas.microsoft.com/office/drawing/2014/main" id="{0CA6BE0E-7E7A-4942-9F30-3318698EC1C5}"/>
              </a:ext>
            </a:extLst>
          </p:cNvPr>
          <p:cNvSpPr/>
          <p:nvPr/>
        </p:nvSpPr>
        <p:spPr>
          <a:xfrm>
            <a:off x="1518900" y="5534163"/>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39" name="角丸四角形 38">
            <a:extLst>
              <a:ext uri="{FF2B5EF4-FFF2-40B4-BE49-F238E27FC236}">
                <a16:creationId xmlns:a16="http://schemas.microsoft.com/office/drawing/2014/main" id="{C0FE719A-D289-804D-9D9D-84E69AC3298E}"/>
              </a:ext>
            </a:extLst>
          </p:cNvPr>
          <p:cNvSpPr/>
          <p:nvPr/>
        </p:nvSpPr>
        <p:spPr>
          <a:xfrm>
            <a:off x="1994710" y="5534414"/>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0" name="テキスト ボックス 39">
            <a:extLst>
              <a:ext uri="{FF2B5EF4-FFF2-40B4-BE49-F238E27FC236}">
                <a16:creationId xmlns:a16="http://schemas.microsoft.com/office/drawing/2014/main" id="{97B752E7-CCAD-994A-88AA-1A72758FC572}"/>
              </a:ext>
            </a:extLst>
          </p:cNvPr>
          <p:cNvSpPr txBox="1"/>
          <p:nvPr/>
        </p:nvSpPr>
        <p:spPr>
          <a:xfrm>
            <a:off x="527955" y="5177055"/>
            <a:ext cx="1457450" cy="369332"/>
          </a:xfrm>
          <a:prstGeom prst="rect">
            <a:avLst/>
          </a:prstGeom>
          <a:noFill/>
        </p:spPr>
        <p:txBody>
          <a:bodyPr wrap="none" rtlCol="0">
            <a:spAutoFit/>
          </a:bodyPr>
          <a:lstStyle/>
          <a:p>
            <a:r>
              <a:rPr lang="en-US" altLang="ja-JP" dirty="0">
                <a:latin typeface="メイリオ"/>
                <a:ea typeface="メイリオ"/>
                <a:cs typeface="メイリオ"/>
              </a:rPr>
              <a:t>VM</a:t>
            </a:r>
            <a:r>
              <a:rPr lang="ja-JP" altLang="en-US">
                <a:latin typeface="メイリオ"/>
                <a:ea typeface="メイリオ"/>
                <a:cs typeface="メイリオ"/>
              </a:rPr>
              <a:t>のメモリ</a:t>
            </a:r>
            <a:endParaRPr lang="ja-JP" altLang="en-US" dirty="0">
              <a:latin typeface="メイリオ"/>
              <a:ea typeface="メイリオ"/>
              <a:cs typeface="メイリオ"/>
            </a:endParaRPr>
          </a:p>
        </p:txBody>
      </p:sp>
      <p:sp>
        <p:nvSpPr>
          <p:cNvPr id="31" name="テキスト ボックス 30">
            <a:extLst>
              <a:ext uri="{FF2B5EF4-FFF2-40B4-BE49-F238E27FC236}">
                <a16:creationId xmlns:a16="http://schemas.microsoft.com/office/drawing/2014/main" id="{059496C0-A738-9447-905F-E8F96492DAE1}"/>
              </a:ext>
            </a:extLst>
          </p:cNvPr>
          <p:cNvSpPr txBox="1"/>
          <p:nvPr/>
        </p:nvSpPr>
        <p:spPr>
          <a:xfrm>
            <a:off x="5096653" y="6290477"/>
            <a:ext cx="1210588" cy="338554"/>
          </a:xfrm>
          <a:prstGeom prst="rect">
            <a:avLst/>
          </a:prstGeom>
          <a:noFill/>
        </p:spPr>
        <p:txBody>
          <a:bodyPr wrap="none" rtlCol="0">
            <a:spAutoFit/>
          </a:bodyPr>
          <a:lstStyle/>
          <a:p>
            <a:r>
              <a:rPr lang="ja-JP" altLang="en-US" sz="1600" b="1">
                <a:latin typeface="メイリオ"/>
                <a:ea typeface="メイリオ"/>
                <a:cs typeface="メイリオ"/>
              </a:rPr>
              <a:t>暗号化：</a:t>
            </a:r>
            <a:r>
              <a:rPr lang="ja-JP" altLang="en-US" sz="1600" b="1">
                <a:solidFill>
                  <a:srgbClr val="FF0000"/>
                </a:solidFill>
                <a:latin typeface="メイリオ"/>
                <a:ea typeface="メイリオ"/>
                <a:cs typeface="メイリオ"/>
              </a:rPr>
              <a:t>赤</a:t>
            </a:r>
            <a:endParaRPr lang="ja-JP" altLang="en-US" sz="1600" b="1" dirty="0">
              <a:solidFill>
                <a:srgbClr val="FF0000"/>
              </a:solidFill>
              <a:latin typeface="メイリオ"/>
              <a:ea typeface="メイリオ"/>
              <a:cs typeface="メイリオ"/>
            </a:endParaRPr>
          </a:p>
        </p:txBody>
      </p:sp>
      <p:sp>
        <p:nvSpPr>
          <p:cNvPr id="34" name="テキスト ボックス 33">
            <a:extLst>
              <a:ext uri="{FF2B5EF4-FFF2-40B4-BE49-F238E27FC236}">
                <a16:creationId xmlns:a16="http://schemas.microsoft.com/office/drawing/2014/main" id="{B95D2DD3-795F-424C-8BE9-7048FE770434}"/>
              </a:ext>
            </a:extLst>
          </p:cNvPr>
          <p:cNvSpPr txBox="1"/>
          <p:nvPr/>
        </p:nvSpPr>
        <p:spPr>
          <a:xfrm>
            <a:off x="6899698" y="4310821"/>
            <a:ext cx="1338828" cy="369332"/>
          </a:xfrm>
          <a:prstGeom prst="rect">
            <a:avLst/>
          </a:prstGeom>
          <a:noFill/>
        </p:spPr>
        <p:txBody>
          <a:bodyPr wrap="none" rtlCol="0">
            <a:spAutoFit/>
          </a:bodyPr>
          <a:lstStyle/>
          <a:p>
            <a:r>
              <a:rPr lang="ja-JP" altLang="en-US">
                <a:latin typeface="メイリオ"/>
                <a:ea typeface="メイリオ"/>
                <a:cs typeface="メイリオ"/>
              </a:rPr>
              <a:t>サブホスト</a:t>
            </a:r>
            <a:endParaRPr lang="ja-JP" altLang="en-US" dirty="0">
              <a:latin typeface="メイリオ"/>
              <a:ea typeface="メイリオ"/>
              <a:cs typeface="メイリオ"/>
            </a:endParaRPr>
          </a:p>
        </p:txBody>
      </p:sp>
      <p:sp>
        <p:nvSpPr>
          <p:cNvPr id="35" name="テキスト ボックス 34">
            <a:extLst>
              <a:ext uri="{FF2B5EF4-FFF2-40B4-BE49-F238E27FC236}">
                <a16:creationId xmlns:a16="http://schemas.microsoft.com/office/drawing/2014/main" id="{C7576044-04B4-0A4B-833D-B87DDBD4A22D}"/>
              </a:ext>
            </a:extLst>
          </p:cNvPr>
          <p:cNvSpPr txBox="1"/>
          <p:nvPr/>
        </p:nvSpPr>
        <p:spPr>
          <a:xfrm>
            <a:off x="4718206" y="4326346"/>
            <a:ext cx="1569660" cy="369331"/>
          </a:xfrm>
          <a:prstGeom prst="rect">
            <a:avLst/>
          </a:prstGeom>
          <a:noFill/>
        </p:spPr>
        <p:txBody>
          <a:bodyPr wrap="none" rtlCol="0">
            <a:spAutoFit/>
          </a:bodyPr>
          <a:lstStyle/>
          <a:p>
            <a:r>
              <a:rPr lang="ja-JP" altLang="en-US">
                <a:latin typeface="メイリオ"/>
                <a:ea typeface="メイリオ"/>
                <a:cs typeface="メイリオ"/>
              </a:rPr>
              <a:t>メインホスト</a:t>
            </a:r>
            <a:endParaRPr lang="ja-JP" altLang="en-US" dirty="0">
              <a:latin typeface="メイリオ"/>
              <a:ea typeface="メイリオ"/>
              <a:cs typeface="メイリオ"/>
            </a:endParaRPr>
          </a:p>
        </p:txBody>
      </p:sp>
      <p:pic>
        <p:nvPicPr>
          <p:cNvPr id="41" name="図 40">
            <a:extLst>
              <a:ext uri="{FF2B5EF4-FFF2-40B4-BE49-F238E27FC236}">
                <a16:creationId xmlns:a16="http://schemas.microsoft.com/office/drawing/2014/main" id="{D3AFD4C9-2CA7-C644-B4EB-B10356F7E506}"/>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61465" b="95860" l="3699" r="16986">
                        <a14:foregroundMark x1="9178" y1="66242" x2="9452" y2="67516"/>
                        <a14:foregroundMark x1="8082" y1="75159" x2="8082" y2="75159"/>
                        <a14:foregroundMark x1="8082" y1="76433" x2="8082" y2="77707"/>
                        <a14:foregroundMark x1="7945" y1="79936" x2="7397" y2="82166"/>
                        <a14:foregroundMark x1="6164" y1="84076" x2="6164" y2="84076"/>
                        <a14:foregroundMark x1="5205" y1="83439" x2="5205" y2="83439"/>
                        <a14:foregroundMark x1="5479" y1="84076" x2="5479" y2="85350"/>
                        <a14:foregroundMark x1="9178" y1="88854" x2="9178" y2="88854"/>
                        <a14:foregroundMark x1="9589" y1="89172" x2="10137" y2="89809"/>
                        <a14:foregroundMark x1="10959" y1="88217" x2="10959" y2="88217"/>
                        <a14:foregroundMark x1="11096" y1="87580" x2="11096" y2="87580"/>
                        <a14:foregroundMark x1="11507" y1="83121" x2="11507" y2="83121"/>
                        <a14:foregroundMark x1="11644" y1="81847" x2="11644" y2="81847"/>
                        <a14:foregroundMark x1="11644" y1="82166" x2="11918" y2="83439"/>
                        <a14:foregroundMark x1="12055" y1="83121" x2="12603" y2="85350"/>
                        <a14:foregroundMark x1="13014" y1="88854" x2="13014" y2="88854"/>
                        <a14:foregroundMark x1="13288" y1="89172" x2="14110" y2="88854"/>
                        <a14:foregroundMark x1="14521" y1="86943" x2="14521" y2="86943"/>
                        <a14:foregroundMark x1="14521" y1="85669" x2="14521" y2="85669"/>
                        <a14:foregroundMark x1="14795" y1="83121" x2="14795" y2="83121"/>
                        <a14:foregroundMark x1="14932" y1="83439" x2="15753" y2="84713"/>
                        <a14:foregroundMark x1="15753" y1="84395" x2="15753" y2="84395"/>
                        <a14:foregroundMark x1="15753" y1="82166" x2="15753" y2="82166"/>
                        <a14:foregroundMark x1="14795" y1="78662" x2="14795" y2="78662"/>
                        <a14:foregroundMark x1="14795" y1="78662" x2="14795" y2="78662"/>
                        <a14:foregroundMark x1="14795" y1="78662" x2="14795" y2="78662"/>
                        <a14:foregroundMark x1="16027" y1="79618" x2="16027" y2="79618"/>
                        <a14:foregroundMark x1="16027" y1="78662" x2="16027" y2="78662"/>
                        <a14:foregroundMark x1="15890" y1="76752" x2="15890" y2="76752"/>
                        <a14:foregroundMark x1="15890" y1="76752" x2="15890" y2="76752"/>
                        <a14:foregroundMark x1="16986" y1="78662" x2="16986" y2="78662"/>
                        <a14:foregroundMark x1="17397" y1="76752" x2="17397" y2="76752"/>
                        <a14:foregroundMark x1="17397" y1="76752" x2="17397" y2="76752"/>
                        <a14:foregroundMark x1="15342" y1="88217" x2="15342" y2="88217"/>
                        <a14:foregroundMark x1="15068" y1="89172" x2="14932" y2="91401"/>
                        <a14:foregroundMark x1="15068" y1="92038" x2="15753" y2="93949"/>
                        <a14:foregroundMark x1="16027" y1="93631" x2="16986" y2="94586"/>
                        <a14:foregroundMark x1="16849" y1="92357" x2="16712" y2="93631"/>
                        <a14:foregroundMark x1="15479" y1="94904" x2="14521" y2="94586"/>
                        <a14:foregroundMark x1="13014" y1="92675" x2="12055" y2="92675"/>
                        <a14:foregroundMark x1="11507" y1="92038" x2="11507" y2="92038"/>
                        <a14:foregroundMark x1="10959" y1="92038" x2="10959" y2="92038"/>
                        <a14:foregroundMark x1="10137" y1="91401" x2="10137" y2="91401"/>
                        <a14:foregroundMark x1="9178" y1="93631" x2="10822" y2="93631"/>
                        <a14:foregroundMark x1="16301" y1="85669" x2="16301" y2="85669"/>
                        <a14:foregroundMark x1="16712" y1="84076" x2="16712" y2="84076"/>
                        <a14:foregroundMark x1="16438" y1="83439" x2="16438" y2="83439"/>
                        <a14:foregroundMark x1="16438" y1="83121" x2="16438" y2="83121"/>
                        <a14:foregroundMark x1="5068" y1="90127" x2="5068" y2="90127"/>
                        <a14:foregroundMark x1="4795" y1="91083" x2="4795" y2="91083"/>
                        <a14:foregroundMark x1="5205" y1="92038" x2="6438" y2="92675"/>
                        <a14:foregroundMark x1="6986" y1="92038" x2="6986" y2="92038"/>
                        <a14:foregroundMark x1="7123" y1="92038" x2="7123" y2="92038"/>
                        <a14:foregroundMark x1="6027" y1="92357" x2="6027" y2="92357"/>
                        <a14:foregroundMark x1="6164" y1="92675" x2="7397" y2="93312"/>
                        <a14:foregroundMark x1="7945" y1="93312" x2="8630" y2="93631"/>
                        <a14:foregroundMark x1="8904" y1="93312" x2="8904" y2="93312"/>
                        <a14:foregroundMark x1="5205" y1="91401" x2="5205" y2="91401"/>
                        <a14:foregroundMark x1="5068" y1="92038" x2="5068" y2="92038"/>
                        <a14:foregroundMark x1="5068" y1="92038" x2="5068" y2="92038"/>
                        <a14:foregroundMark x1="4795" y1="91401" x2="4795" y2="91401"/>
                        <a14:foregroundMark x1="4521" y1="91401" x2="4521" y2="91401"/>
                        <a14:foregroundMark x1="4521" y1="91401" x2="4521" y2="91401"/>
                        <a14:foregroundMark x1="4110" y1="91401" x2="4110" y2="91401"/>
                        <a14:foregroundMark x1="10137" y1="76433" x2="10137" y2="76433"/>
                        <a14:foregroundMark x1="10137" y1="76115" x2="10137" y2="76115"/>
                        <a14:foregroundMark x1="10000" y1="75159" x2="10000" y2="75159"/>
                        <a14:foregroundMark x1="9589" y1="74204" x2="9589" y2="74204"/>
                        <a14:foregroundMark x1="8630" y1="72930" x2="8082" y2="71975"/>
                        <a14:foregroundMark x1="7123" y1="69745" x2="7123" y2="69745"/>
                        <a14:foregroundMark x1="6986" y1="66561" x2="6986" y2="66561"/>
                        <a14:foregroundMark x1="6986" y1="66561" x2="6986" y2="66561"/>
                        <a14:foregroundMark x1="6712" y1="67197" x2="6712" y2="67197"/>
                        <a14:foregroundMark x1="6986" y1="67516" x2="6986" y2="67516"/>
                        <a14:foregroundMark x1="7123" y1="68790" x2="7123" y2="68790"/>
                        <a14:foregroundMark x1="8493" y1="69427" x2="8493" y2="69427"/>
                        <a14:foregroundMark x1="8082" y1="67516" x2="8082" y2="67516"/>
                        <a14:foregroundMark x1="6438" y1="67197" x2="6438" y2="68471"/>
                        <a14:foregroundMark x1="7534" y1="66242" x2="8219" y2="67516"/>
                        <a14:foregroundMark x1="8493" y1="67197" x2="8493" y2="67197"/>
                        <a14:foregroundMark x1="7671" y1="64968" x2="9863" y2="64968"/>
                        <a14:foregroundMark x1="8904" y1="62420" x2="10411" y2="64331"/>
                        <a14:foregroundMark x1="7945" y1="61465" x2="7671" y2="64013"/>
                        <a14:foregroundMark x1="8904" y1="62420" x2="10411" y2="70382"/>
                        <a14:foregroundMark x1="10548" y1="64968" x2="11096" y2="69427"/>
                        <a14:foregroundMark x1="10411" y1="68790" x2="9452" y2="82166"/>
                        <a14:foregroundMark x1="10959" y1="76752" x2="13836" y2="81847"/>
                        <a14:foregroundMark x1="13425" y1="78662" x2="16438" y2="80255"/>
                        <a14:foregroundMark x1="16438" y1="78662" x2="16849" y2="86624"/>
                        <a14:foregroundMark x1="14384" y1="78981" x2="17260" y2="78662"/>
                        <a14:foregroundMark x1="9041" y1="93631" x2="13014" y2="95860"/>
                        <a14:foregroundMark x1="16027" y1="92038" x2="16438" y2="95541"/>
                        <a14:foregroundMark x1="9178" y1="93631" x2="5068" y2="92675"/>
                        <a14:foregroundMark x1="3699" y1="90446" x2="4110" y2="93631"/>
                      </a14:backgroundRemoval>
                    </a14:imgEffect>
                  </a14:imgLayer>
                </a14:imgProps>
              </a:ext>
              <a:ext uri="{837473B0-CC2E-450A-ABE3-18F120FF3D39}">
                <a1611:picAttrSrcUrl xmlns:a1611="http://schemas.microsoft.com/office/drawing/2016/11/main" r:id="rId5"/>
              </a:ext>
            </a:extLst>
          </a:blip>
          <a:srcRect l="3659" t="59843" r="82526" b="5862"/>
          <a:stretch/>
        </p:blipFill>
        <p:spPr>
          <a:xfrm>
            <a:off x="8051671" y="5595827"/>
            <a:ext cx="730050" cy="779541"/>
          </a:xfrm>
          <a:prstGeom prst="rect">
            <a:avLst/>
          </a:prstGeom>
        </p:spPr>
      </p:pic>
    </p:spTree>
    <p:extLst>
      <p:ext uri="{BB962C8B-B14F-4D97-AF65-F5344CB8AC3E}">
        <p14:creationId xmlns:p14="http://schemas.microsoft.com/office/powerpoint/2010/main" val="939305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500" fill="hold"/>
                                        <p:tgtEl>
                                          <p:spTgt spid="36"/>
                                        </p:tgtEl>
                                        <p:attrNameLst>
                                          <p:attrName>fillcolor</p:attrName>
                                        </p:attrNameLst>
                                      </p:cBhvr>
                                      <p:to>
                                        <a:srgbClr val="ED1826"/>
                                      </p:to>
                                    </p:animClr>
                                    <p:set>
                                      <p:cBhvr>
                                        <p:cTn id="7" dur="500" fill="hold"/>
                                        <p:tgtEl>
                                          <p:spTgt spid="36"/>
                                        </p:tgtEl>
                                        <p:attrNameLst>
                                          <p:attrName>fill.type</p:attrName>
                                        </p:attrNameLst>
                                      </p:cBhvr>
                                      <p:to>
                                        <p:strVal val="solid"/>
                                      </p:to>
                                    </p:set>
                                    <p:set>
                                      <p:cBhvr>
                                        <p:cTn id="8" dur="500" fill="hold"/>
                                        <p:tgtEl>
                                          <p:spTgt spid="36"/>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500" fill="hold"/>
                                        <p:tgtEl>
                                          <p:spTgt spid="39"/>
                                        </p:tgtEl>
                                        <p:attrNameLst>
                                          <p:attrName>fillcolor</p:attrName>
                                        </p:attrNameLst>
                                      </p:cBhvr>
                                      <p:to>
                                        <a:srgbClr val="ED1826"/>
                                      </p:to>
                                    </p:animClr>
                                    <p:set>
                                      <p:cBhvr>
                                        <p:cTn id="11" dur="500" fill="hold"/>
                                        <p:tgtEl>
                                          <p:spTgt spid="39"/>
                                        </p:tgtEl>
                                        <p:attrNameLst>
                                          <p:attrName>fill.type</p:attrName>
                                        </p:attrNameLst>
                                      </p:cBhvr>
                                      <p:to>
                                        <p:strVal val="solid"/>
                                      </p:to>
                                    </p:set>
                                    <p:set>
                                      <p:cBhvr>
                                        <p:cTn id="12" dur="500" fill="hold"/>
                                        <p:tgtEl>
                                          <p:spTgt spid="39"/>
                                        </p:tgtEl>
                                        <p:attrNameLst>
                                          <p:attrName>fill.on</p:attrName>
                                        </p:attrNameLst>
                                      </p:cBhvr>
                                      <p:to>
                                        <p:strVal val="true"/>
                                      </p:to>
                                    </p:set>
                                  </p:childTnLst>
                                </p:cTn>
                              </p:par>
                              <p:par>
                                <p:cTn id="13" presetID="1" presetClass="emph" presetSubtype="2" fill="hold" nodeType="withEffect">
                                  <p:stCondLst>
                                    <p:cond delay="0"/>
                                  </p:stCondLst>
                                  <p:childTnLst>
                                    <p:animClr clrSpc="rgb" dir="cw">
                                      <p:cBhvr>
                                        <p:cTn id="14" dur="500" fill="hold"/>
                                        <p:tgtEl>
                                          <p:spTgt spid="38"/>
                                        </p:tgtEl>
                                        <p:attrNameLst>
                                          <p:attrName>fillcolor</p:attrName>
                                        </p:attrNameLst>
                                      </p:cBhvr>
                                      <p:to>
                                        <a:srgbClr val="ED1826"/>
                                      </p:to>
                                    </p:animClr>
                                    <p:set>
                                      <p:cBhvr>
                                        <p:cTn id="15" dur="500" fill="hold"/>
                                        <p:tgtEl>
                                          <p:spTgt spid="38"/>
                                        </p:tgtEl>
                                        <p:attrNameLst>
                                          <p:attrName>fill.type</p:attrName>
                                        </p:attrNameLst>
                                      </p:cBhvr>
                                      <p:to>
                                        <p:strVal val="solid"/>
                                      </p:to>
                                    </p:set>
                                    <p:set>
                                      <p:cBhvr>
                                        <p:cTn id="16" dur="500" fill="hold"/>
                                        <p:tgtEl>
                                          <p:spTgt spid="38"/>
                                        </p:tgtEl>
                                        <p:attrNameLst>
                                          <p:attrName>fill.on</p:attrName>
                                        </p:attrNameLst>
                                      </p:cBhvr>
                                      <p:to>
                                        <p:strVal val="true"/>
                                      </p:to>
                                    </p:set>
                                  </p:childTnLst>
                                </p:cTn>
                              </p:par>
                              <p:par>
                                <p:cTn id="17" presetID="1" presetClass="emph" presetSubtype="2" fill="hold" nodeType="withEffect">
                                  <p:stCondLst>
                                    <p:cond delay="0"/>
                                  </p:stCondLst>
                                  <p:childTnLst>
                                    <p:animClr clrSpc="rgb" dir="cw">
                                      <p:cBhvr>
                                        <p:cTn id="18" dur="500" fill="hold"/>
                                        <p:tgtEl>
                                          <p:spTgt spid="37"/>
                                        </p:tgtEl>
                                        <p:attrNameLst>
                                          <p:attrName>fillcolor</p:attrName>
                                        </p:attrNameLst>
                                      </p:cBhvr>
                                      <p:to>
                                        <a:srgbClr val="ED1826"/>
                                      </p:to>
                                    </p:animClr>
                                    <p:set>
                                      <p:cBhvr>
                                        <p:cTn id="19" dur="500" fill="hold"/>
                                        <p:tgtEl>
                                          <p:spTgt spid="37"/>
                                        </p:tgtEl>
                                        <p:attrNameLst>
                                          <p:attrName>fill.type</p:attrName>
                                        </p:attrNameLst>
                                      </p:cBhvr>
                                      <p:to>
                                        <p:strVal val="solid"/>
                                      </p:to>
                                    </p:set>
                                    <p:set>
                                      <p:cBhvr>
                                        <p:cTn id="20" dur="500" fill="hold"/>
                                        <p:tgtEl>
                                          <p:spTgt spid="37"/>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0" nodeType="clickEffect">
                                  <p:stCondLst>
                                    <p:cond delay="0"/>
                                  </p:stCondLst>
                                  <p:childTnLst>
                                    <p:animMotion origin="layout" path="M 0 0 C 0.09948 0.04885 0.19896 0.09746 0.27413 0.09144 C 0.34948 0.08542 0.40034 0.02454 0.45139 -0.03611 " pathEditMode="relative" ptsTypes="AAA">
                                      <p:cBhvr>
                                        <p:cTn id="24" dur="2000" fill="hold"/>
                                        <p:tgtEl>
                                          <p:spTgt spid="36"/>
                                        </p:tgtEl>
                                        <p:attrNameLst>
                                          <p:attrName>ppt_x</p:attrName>
                                          <p:attrName>ppt_y</p:attrName>
                                        </p:attrNameLst>
                                      </p:cBhvr>
                                    </p:animMotion>
                                  </p:childTnLst>
                                </p:cTn>
                              </p:par>
                              <p:par>
                                <p:cTn id="25" presetID="0" presetClass="path" presetSubtype="0" accel="50000" decel="50000" fill="hold" grpId="0" nodeType="withEffect">
                                  <p:stCondLst>
                                    <p:cond delay="0"/>
                                  </p:stCondLst>
                                  <p:childTnLst>
                                    <p:animMotion origin="layout" path="M 0 0 C 0.09948 0.04885 0.19896 0.09746 0.27413 0.09144 C 0.34948 0.08542 0.40034 0.02454 0.45139 -0.03611 " pathEditMode="relative" ptsTypes="AAA">
                                      <p:cBhvr>
                                        <p:cTn id="26" dur="2000" fill="hold"/>
                                        <p:tgtEl>
                                          <p:spTgt spid="37"/>
                                        </p:tgtEl>
                                        <p:attrNameLst>
                                          <p:attrName>ppt_x</p:attrName>
                                          <p:attrName>ppt_y</p:attrName>
                                        </p:attrNameLst>
                                      </p:cBhvr>
                                    </p:animMotion>
                                  </p:childTnLst>
                                </p:cTn>
                              </p:par>
                            </p:childTnLst>
                          </p:cTn>
                        </p:par>
                      </p:childTnLst>
                    </p:cTn>
                  </p:par>
                  <p:par>
                    <p:cTn id="27" fill="hold">
                      <p:stCondLst>
                        <p:cond delay="indefinite"/>
                      </p:stCondLst>
                      <p:childTnLst>
                        <p:par>
                          <p:cTn id="28" fill="hold">
                            <p:stCondLst>
                              <p:cond delay="0"/>
                            </p:stCondLst>
                            <p:childTnLst>
                              <p:par>
                                <p:cTn id="29" presetID="1" presetClass="emph" presetSubtype="2" fill="hold" nodeType="clickEffect">
                                  <p:stCondLst>
                                    <p:cond delay="0"/>
                                  </p:stCondLst>
                                  <p:childTnLst>
                                    <p:animClr clrSpc="rgb" dir="cw">
                                      <p:cBhvr>
                                        <p:cTn id="30" dur="500" fill="hold"/>
                                        <p:tgtEl>
                                          <p:spTgt spid="36"/>
                                        </p:tgtEl>
                                        <p:attrNameLst>
                                          <p:attrName>fillcolor</p:attrName>
                                        </p:attrNameLst>
                                      </p:cBhvr>
                                      <p:to>
                                        <a:srgbClr val="FFFC00"/>
                                      </p:to>
                                    </p:animClr>
                                    <p:set>
                                      <p:cBhvr>
                                        <p:cTn id="31" dur="500" fill="hold"/>
                                        <p:tgtEl>
                                          <p:spTgt spid="36"/>
                                        </p:tgtEl>
                                        <p:attrNameLst>
                                          <p:attrName>fill.type</p:attrName>
                                        </p:attrNameLst>
                                      </p:cBhvr>
                                      <p:to>
                                        <p:strVal val="solid"/>
                                      </p:to>
                                    </p:set>
                                    <p:set>
                                      <p:cBhvr>
                                        <p:cTn id="32" dur="500" fill="hold"/>
                                        <p:tgtEl>
                                          <p:spTgt spid="36"/>
                                        </p:tgtEl>
                                        <p:attrNameLst>
                                          <p:attrName>fill.on</p:attrName>
                                        </p:attrNameLst>
                                      </p:cBhvr>
                                      <p:to>
                                        <p:strVal val="true"/>
                                      </p:to>
                                    </p:set>
                                  </p:childTnLst>
                                </p:cTn>
                              </p:par>
                              <p:par>
                                <p:cTn id="33" presetID="1" presetClass="emph" presetSubtype="2" fill="hold" nodeType="withEffect">
                                  <p:stCondLst>
                                    <p:cond delay="0"/>
                                  </p:stCondLst>
                                  <p:childTnLst>
                                    <p:animClr clrSpc="rgb" dir="cw">
                                      <p:cBhvr>
                                        <p:cTn id="34" dur="500" fill="hold"/>
                                        <p:tgtEl>
                                          <p:spTgt spid="37"/>
                                        </p:tgtEl>
                                        <p:attrNameLst>
                                          <p:attrName>fillcolor</p:attrName>
                                        </p:attrNameLst>
                                      </p:cBhvr>
                                      <p:to>
                                        <a:srgbClr val="FFFC00"/>
                                      </p:to>
                                    </p:animClr>
                                    <p:set>
                                      <p:cBhvr>
                                        <p:cTn id="35" dur="500" fill="hold"/>
                                        <p:tgtEl>
                                          <p:spTgt spid="37"/>
                                        </p:tgtEl>
                                        <p:attrNameLst>
                                          <p:attrName>fill.type</p:attrName>
                                        </p:attrNameLst>
                                      </p:cBhvr>
                                      <p:to>
                                        <p:strVal val="solid"/>
                                      </p:to>
                                    </p:set>
                                    <p:set>
                                      <p:cBhvr>
                                        <p:cTn id="36" dur="500" fill="hold"/>
                                        <p:tgtEl>
                                          <p:spTgt spid="37"/>
                                        </p:tgtEl>
                                        <p:attrNameLst>
                                          <p:attrName>fill.on</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0" presetClass="path" presetSubtype="0" accel="50000" decel="50000" fill="hold" grpId="0" nodeType="clickEffect">
                                  <p:stCondLst>
                                    <p:cond delay="0"/>
                                  </p:stCondLst>
                                  <p:childTnLst>
                                    <p:animMotion origin="layout" path="M 0 0 C 0.1625 0.06065 0.32517 0.1213 0.42847 0.11436 C 0.53177 0.10741 0.57586 0.03287 0.61996 -0.04166 " pathEditMode="relative" ptsTypes="AAA">
                                      <p:cBhvr>
                                        <p:cTn id="40" dur="2000" fill="hold"/>
                                        <p:tgtEl>
                                          <p:spTgt spid="38"/>
                                        </p:tgtEl>
                                        <p:attrNameLst>
                                          <p:attrName>ppt_x</p:attrName>
                                          <p:attrName>ppt_y</p:attrName>
                                        </p:attrNameLst>
                                      </p:cBhvr>
                                    </p:animMotion>
                                  </p:childTnLst>
                                </p:cTn>
                              </p:par>
                              <p:par>
                                <p:cTn id="41" presetID="0" presetClass="path" presetSubtype="0" accel="50000" decel="50000" fill="hold" grpId="0" nodeType="withEffect">
                                  <p:stCondLst>
                                    <p:cond delay="0"/>
                                  </p:stCondLst>
                                  <p:childTnLst>
                                    <p:animMotion origin="layout" path="M 0 0 C 0.1625 0.06065 0.32517 0.1213 0.42847 0.11436 C 0.53177 0.10741 0.57586 0.03287 0.61996 -0.04166 " pathEditMode="relative" ptsTypes="AAA">
                                      <p:cBhvr>
                                        <p:cTn id="42" dur="2000" fill="hold"/>
                                        <p:tgtEl>
                                          <p:spTgt spid="39"/>
                                        </p:tgtEl>
                                        <p:attrNameLst>
                                          <p:attrName>ppt_x</p:attrName>
                                          <p:attrName>ppt_y</p:attrName>
                                        </p:attrNameLst>
                                      </p:cBhvr>
                                    </p:animMotion>
                                  </p:childTnLst>
                                </p:cTn>
                              </p:par>
                            </p:childTnLst>
                          </p:cTn>
                        </p:par>
                      </p:childTnLst>
                    </p:cTn>
                  </p:par>
                  <p:par>
                    <p:cTn id="43" fill="hold">
                      <p:stCondLst>
                        <p:cond delay="indefinite"/>
                      </p:stCondLst>
                      <p:childTnLst>
                        <p:par>
                          <p:cTn id="44" fill="hold">
                            <p:stCondLst>
                              <p:cond delay="0"/>
                            </p:stCondLst>
                            <p:childTnLst>
                              <p:par>
                                <p:cTn id="45" presetID="1" presetClass="emph" presetSubtype="2" fill="hold" nodeType="clickEffect">
                                  <p:stCondLst>
                                    <p:cond delay="0"/>
                                  </p:stCondLst>
                                  <p:childTnLst>
                                    <p:animClr clrSpc="rgb" dir="cw">
                                      <p:cBhvr>
                                        <p:cTn id="46" dur="500" fill="hold"/>
                                        <p:tgtEl>
                                          <p:spTgt spid="38"/>
                                        </p:tgtEl>
                                        <p:attrNameLst>
                                          <p:attrName>fillcolor</p:attrName>
                                        </p:attrNameLst>
                                      </p:cBhvr>
                                      <p:to>
                                        <a:srgbClr val="FFFC00"/>
                                      </p:to>
                                    </p:animClr>
                                    <p:set>
                                      <p:cBhvr>
                                        <p:cTn id="47" dur="500" fill="hold"/>
                                        <p:tgtEl>
                                          <p:spTgt spid="38"/>
                                        </p:tgtEl>
                                        <p:attrNameLst>
                                          <p:attrName>fill.type</p:attrName>
                                        </p:attrNameLst>
                                      </p:cBhvr>
                                      <p:to>
                                        <p:strVal val="solid"/>
                                      </p:to>
                                    </p:set>
                                    <p:set>
                                      <p:cBhvr>
                                        <p:cTn id="48" dur="500" fill="hold"/>
                                        <p:tgtEl>
                                          <p:spTgt spid="38"/>
                                        </p:tgtEl>
                                        <p:attrNameLst>
                                          <p:attrName>fill.on</p:attrName>
                                        </p:attrNameLst>
                                      </p:cBhvr>
                                      <p:to>
                                        <p:strVal val="true"/>
                                      </p:to>
                                    </p:set>
                                  </p:childTnLst>
                                </p:cTn>
                              </p:par>
                              <p:par>
                                <p:cTn id="49" presetID="1" presetClass="emph" presetSubtype="2" fill="hold" nodeType="withEffect">
                                  <p:stCondLst>
                                    <p:cond delay="0"/>
                                  </p:stCondLst>
                                  <p:childTnLst>
                                    <p:animClr clrSpc="rgb" dir="cw">
                                      <p:cBhvr>
                                        <p:cTn id="50" dur="500" fill="hold"/>
                                        <p:tgtEl>
                                          <p:spTgt spid="39"/>
                                        </p:tgtEl>
                                        <p:attrNameLst>
                                          <p:attrName>fillcolor</p:attrName>
                                        </p:attrNameLst>
                                      </p:cBhvr>
                                      <p:to>
                                        <a:srgbClr val="FFFC00"/>
                                      </p:to>
                                    </p:animClr>
                                    <p:set>
                                      <p:cBhvr>
                                        <p:cTn id="51" dur="500" fill="hold"/>
                                        <p:tgtEl>
                                          <p:spTgt spid="39"/>
                                        </p:tgtEl>
                                        <p:attrNameLst>
                                          <p:attrName>fill.type</p:attrName>
                                        </p:attrNameLst>
                                      </p:cBhvr>
                                      <p:to>
                                        <p:strVal val="solid"/>
                                      </p:to>
                                    </p:set>
                                    <p:set>
                                      <p:cBhvr>
                                        <p:cTn id="52" dur="500" fill="hold"/>
                                        <p:tgtEl>
                                          <p:spTgt spid="39"/>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mph" presetSubtype="2" fill="hold" nodeType="clickEffect">
                                  <p:stCondLst>
                                    <p:cond delay="0"/>
                                  </p:stCondLst>
                                  <p:childTnLst>
                                    <p:animClr clrSpc="rgb" dir="cw">
                                      <p:cBhvr>
                                        <p:cTn id="56" dur="500" fill="hold"/>
                                        <p:tgtEl>
                                          <p:spTgt spid="38"/>
                                        </p:tgtEl>
                                        <p:attrNameLst>
                                          <p:attrName>fillcolor</p:attrName>
                                        </p:attrNameLst>
                                      </p:cBhvr>
                                      <p:to>
                                        <a:srgbClr val="FF2600"/>
                                      </p:to>
                                    </p:animClr>
                                    <p:set>
                                      <p:cBhvr>
                                        <p:cTn id="57" dur="500" fill="hold"/>
                                        <p:tgtEl>
                                          <p:spTgt spid="38"/>
                                        </p:tgtEl>
                                        <p:attrNameLst>
                                          <p:attrName>fill.type</p:attrName>
                                        </p:attrNameLst>
                                      </p:cBhvr>
                                      <p:to>
                                        <p:strVal val="solid"/>
                                      </p:to>
                                    </p:set>
                                    <p:set>
                                      <p:cBhvr>
                                        <p:cTn id="58" dur="500" fill="hold"/>
                                        <p:tgtEl>
                                          <p:spTgt spid="38"/>
                                        </p:tgtEl>
                                        <p:attrNameLst>
                                          <p:attrName>fill.on</p:attrName>
                                        </p:attrNameLst>
                                      </p:cBhvr>
                                      <p:to>
                                        <p:strVal val="true"/>
                                      </p:to>
                                    </p:set>
                                  </p:childTnLst>
                                </p:cTn>
                              </p:par>
                              <p:par>
                                <p:cTn id="59" presetID="1" presetClass="emph" presetSubtype="2" fill="hold" nodeType="withEffect">
                                  <p:stCondLst>
                                    <p:cond delay="0"/>
                                  </p:stCondLst>
                                  <p:childTnLst>
                                    <p:animClr clrSpc="rgb" dir="cw">
                                      <p:cBhvr>
                                        <p:cTn id="60" dur="500" fill="hold"/>
                                        <p:tgtEl>
                                          <p:spTgt spid="39"/>
                                        </p:tgtEl>
                                        <p:attrNameLst>
                                          <p:attrName>fillcolor</p:attrName>
                                        </p:attrNameLst>
                                      </p:cBhvr>
                                      <p:to>
                                        <a:srgbClr val="FF2600"/>
                                      </p:to>
                                    </p:animClr>
                                    <p:set>
                                      <p:cBhvr>
                                        <p:cTn id="61" dur="500" fill="hold"/>
                                        <p:tgtEl>
                                          <p:spTgt spid="39"/>
                                        </p:tgtEl>
                                        <p:attrNameLst>
                                          <p:attrName>fill.type</p:attrName>
                                        </p:attrNameLst>
                                      </p:cBhvr>
                                      <p:to>
                                        <p:strVal val="solid"/>
                                      </p:to>
                                    </p:set>
                                    <p:set>
                                      <p:cBhvr>
                                        <p:cTn id="62" dur="500" fill="hold"/>
                                        <p:tgtEl>
                                          <p:spTgt spid="39"/>
                                        </p:tgtEl>
                                        <p:attrNameLst>
                                          <p:attrName>fill.on</p:attrName>
                                        </p:attrNameLst>
                                      </p:cBhvr>
                                      <p:to>
                                        <p:strVal val="true"/>
                                      </p:to>
                                    </p:set>
                                  </p:childTnLst>
                                </p:cTn>
                              </p:par>
                            </p:childTnLst>
                          </p:cTn>
                        </p:par>
                      </p:childTnLst>
                    </p:cTn>
                  </p:par>
                  <p:par>
                    <p:cTn id="63" fill="hold">
                      <p:stCondLst>
                        <p:cond delay="indefinite"/>
                      </p:stCondLst>
                      <p:childTnLst>
                        <p:par>
                          <p:cTn id="64" fill="hold">
                            <p:stCondLst>
                              <p:cond delay="0"/>
                            </p:stCondLst>
                            <p:childTnLst>
                              <p:par>
                                <p:cTn id="65" presetID="1" presetClass="emph" presetSubtype="2" fill="hold" nodeType="clickEffect">
                                  <p:stCondLst>
                                    <p:cond delay="0"/>
                                  </p:stCondLst>
                                  <p:childTnLst>
                                    <p:animClr clrSpc="rgb" dir="cw">
                                      <p:cBhvr>
                                        <p:cTn id="66" dur="500" fill="hold"/>
                                        <p:tgtEl>
                                          <p:spTgt spid="39"/>
                                        </p:tgtEl>
                                        <p:attrNameLst>
                                          <p:attrName>fillcolor</p:attrName>
                                        </p:attrNameLst>
                                      </p:cBhvr>
                                      <p:to>
                                        <a:srgbClr val="FFFC00"/>
                                      </p:to>
                                    </p:animClr>
                                    <p:set>
                                      <p:cBhvr>
                                        <p:cTn id="67" dur="500" fill="hold"/>
                                        <p:tgtEl>
                                          <p:spTgt spid="39"/>
                                        </p:tgtEl>
                                        <p:attrNameLst>
                                          <p:attrName>fill.type</p:attrName>
                                        </p:attrNameLst>
                                      </p:cBhvr>
                                      <p:to>
                                        <p:strVal val="solid"/>
                                      </p:to>
                                    </p:set>
                                    <p:set>
                                      <p:cBhvr>
                                        <p:cTn id="68" dur="500" fill="hold"/>
                                        <p:tgtEl>
                                          <p:spTgt spid="39"/>
                                        </p:tgtEl>
                                        <p:attrNameLst>
                                          <p:attrName>fill.on</p:attrName>
                                        </p:attrNameLst>
                                      </p:cBhvr>
                                      <p:to>
                                        <p:strVal val="true"/>
                                      </p:to>
                                    </p:set>
                                  </p:childTnLst>
                                </p:cTn>
                              </p:par>
                            </p:childTnLst>
                          </p:cTn>
                        </p:par>
                      </p:childTnLst>
                    </p:cTn>
                  </p:par>
                  <p:par>
                    <p:cTn id="69" fill="hold">
                      <p:stCondLst>
                        <p:cond delay="indefinite"/>
                      </p:stCondLst>
                      <p:childTnLst>
                        <p:par>
                          <p:cTn id="70" fill="hold">
                            <p:stCondLst>
                              <p:cond delay="0"/>
                            </p:stCondLst>
                            <p:childTnLst>
                              <p:par>
                                <p:cTn id="71" presetID="1" presetClass="emph" presetSubtype="2" fill="hold" nodeType="clickEffect">
                                  <p:stCondLst>
                                    <p:cond delay="0"/>
                                  </p:stCondLst>
                                  <p:childTnLst>
                                    <p:animClr clrSpc="rgb" dir="cw">
                                      <p:cBhvr>
                                        <p:cTn id="72" dur="500" fill="hold"/>
                                        <p:tgtEl>
                                          <p:spTgt spid="39"/>
                                        </p:tgtEl>
                                        <p:attrNameLst>
                                          <p:attrName>fillcolor</p:attrName>
                                        </p:attrNameLst>
                                      </p:cBhvr>
                                      <p:to>
                                        <a:srgbClr val="FF2600"/>
                                      </p:to>
                                    </p:animClr>
                                    <p:set>
                                      <p:cBhvr>
                                        <p:cTn id="73" dur="500" fill="hold"/>
                                        <p:tgtEl>
                                          <p:spTgt spid="39"/>
                                        </p:tgtEl>
                                        <p:attrNameLst>
                                          <p:attrName>fill.type</p:attrName>
                                        </p:attrNameLst>
                                      </p:cBhvr>
                                      <p:to>
                                        <p:strVal val="solid"/>
                                      </p:to>
                                    </p:set>
                                    <p:set>
                                      <p:cBhvr>
                                        <p:cTn id="74" dur="500" fill="hold"/>
                                        <p:tgtEl>
                                          <p:spTgt spid="39"/>
                                        </p:tgtEl>
                                        <p:attrNameLst>
                                          <p:attrName>fill.on</p:attrName>
                                        </p:attrNameLst>
                                      </p:cBhvr>
                                      <p:to>
                                        <p:strVal val="true"/>
                                      </p:to>
                                    </p:set>
                                  </p:childTnLst>
                                </p:cTn>
                              </p:par>
                            </p:childTnLst>
                          </p:cTn>
                        </p:par>
                      </p:childTnLst>
                    </p:cTn>
                  </p:par>
                  <p:par>
                    <p:cTn id="75" fill="hold">
                      <p:stCondLst>
                        <p:cond delay="indefinite"/>
                      </p:stCondLst>
                      <p:childTnLst>
                        <p:par>
                          <p:cTn id="76" fill="hold">
                            <p:stCondLst>
                              <p:cond delay="0"/>
                            </p:stCondLst>
                            <p:childTnLst>
                              <p:par>
                                <p:cTn id="77" presetID="3" presetClass="entr" presetSubtype="10" fill="hold" nodeType="clickEffect">
                                  <p:stCondLst>
                                    <p:cond delay="0"/>
                                  </p:stCondLst>
                                  <p:childTnLst>
                                    <p:set>
                                      <p:cBhvr>
                                        <p:cTn id="78" dur="1" fill="hold">
                                          <p:stCondLst>
                                            <p:cond delay="0"/>
                                          </p:stCondLst>
                                        </p:cTn>
                                        <p:tgtEl>
                                          <p:spTgt spid="21"/>
                                        </p:tgtEl>
                                        <p:attrNameLst>
                                          <p:attrName>style.visibility</p:attrName>
                                        </p:attrNameLst>
                                      </p:cBhvr>
                                      <p:to>
                                        <p:strVal val="visible"/>
                                      </p:to>
                                    </p:set>
                                    <p:animEffect transition="in" filter="blinds(horizontal)">
                                      <p:cBhvr>
                                        <p:cTn id="79" dur="500"/>
                                        <p:tgtEl>
                                          <p:spTgt spid="21"/>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blinds(horizontal)">
                                      <p:cBhvr>
                                        <p:cTn id="82" dur="500"/>
                                        <p:tgtEl>
                                          <p:spTgt spid="22"/>
                                        </p:tgtEl>
                                      </p:cBhvr>
                                    </p:animEffect>
                                  </p:childTnLst>
                                </p:cTn>
                              </p:par>
                              <p:par>
                                <p:cTn id="83" presetID="0" presetClass="path" presetSubtype="0" accel="50000" decel="50000" fill="hold" grpId="1" nodeType="withEffect">
                                  <p:stCondLst>
                                    <p:cond delay="0"/>
                                  </p:stCondLst>
                                  <p:childTnLst>
                                    <p:animMotion origin="layout" path="M 0.61997 -0.04167 C 0.56372 0.02245 0.50764 0.08657 0.47135 0.08773 C 0.4349 0.08912 0.41806 0.02754 0.40139 -0.03426 " pathEditMode="relative" rAng="0" ptsTypes="AAA">
                                      <p:cBhvr>
                                        <p:cTn id="84" dur="2000" fill="hold"/>
                                        <p:tgtEl>
                                          <p:spTgt spid="39"/>
                                        </p:tgtEl>
                                        <p:attrNameLst>
                                          <p:attrName>ppt_x</p:attrName>
                                          <p:attrName>ppt_y</p:attrName>
                                        </p:attrNameLst>
                                      </p:cBhvr>
                                      <p:rCtr x="-10938" y="6458"/>
                                    </p:animMotion>
                                  </p:childTnLst>
                                </p:cTn>
                              </p:par>
                            </p:childTnLst>
                          </p:cTn>
                        </p:par>
                      </p:childTnLst>
                    </p:cTn>
                  </p:par>
                  <p:par>
                    <p:cTn id="85" fill="hold">
                      <p:stCondLst>
                        <p:cond delay="indefinite"/>
                      </p:stCondLst>
                      <p:childTnLst>
                        <p:par>
                          <p:cTn id="86" fill="hold">
                            <p:stCondLst>
                              <p:cond delay="0"/>
                            </p:stCondLst>
                            <p:childTnLst>
                              <p:par>
                                <p:cTn id="87" presetID="1" presetClass="emph" presetSubtype="2" fill="hold" nodeType="clickEffect">
                                  <p:stCondLst>
                                    <p:cond delay="0"/>
                                  </p:stCondLst>
                                  <p:childTnLst>
                                    <p:animClr clrSpc="rgb" dir="cw">
                                      <p:cBhvr>
                                        <p:cTn id="88" dur="500" fill="hold"/>
                                        <p:tgtEl>
                                          <p:spTgt spid="39"/>
                                        </p:tgtEl>
                                        <p:attrNameLst>
                                          <p:attrName>fillcolor</p:attrName>
                                        </p:attrNameLst>
                                      </p:cBhvr>
                                      <p:to>
                                        <a:srgbClr val="FFFC00"/>
                                      </p:to>
                                    </p:animClr>
                                    <p:set>
                                      <p:cBhvr>
                                        <p:cTn id="89" dur="500" fill="hold"/>
                                        <p:tgtEl>
                                          <p:spTgt spid="39"/>
                                        </p:tgtEl>
                                        <p:attrNameLst>
                                          <p:attrName>fill.type</p:attrName>
                                        </p:attrNameLst>
                                      </p:cBhvr>
                                      <p:to>
                                        <p:strVal val="solid"/>
                                      </p:to>
                                    </p:set>
                                    <p:set>
                                      <p:cBhvr>
                                        <p:cTn id="90" dur="500" fill="hold"/>
                                        <p:tgtEl>
                                          <p:spTgt spid="39"/>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36" grpId="0" animBg="1"/>
      <p:bldP spid="37" grpId="0" animBg="1"/>
      <p:bldP spid="38" grpId="0" animBg="1"/>
      <p:bldP spid="39" grpId="0" animBg="1"/>
      <p:bldP spid="39"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E9AC35-14DC-0248-BE7E-754590525977}"/>
              </a:ext>
            </a:extLst>
          </p:cNvPr>
          <p:cNvSpPr>
            <a:spLocks noGrp="1"/>
          </p:cNvSpPr>
          <p:nvPr>
            <p:ph type="title"/>
          </p:nvPr>
        </p:nvSpPr>
        <p:spPr/>
        <p:txBody>
          <a:bodyPr/>
          <a:lstStyle/>
          <a:p>
            <a:r>
              <a:rPr lang="ja-JP" altLang="en-US"/>
              <a:t>提案：</a:t>
            </a:r>
            <a:r>
              <a:rPr lang="en-US" altLang="ja-JP" dirty="0" err="1"/>
              <a:t>SEmigrate</a:t>
            </a:r>
            <a:endParaRPr lang="ja-JP" altLang="en-US"/>
          </a:p>
        </p:txBody>
      </p:sp>
      <p:sp>
        <p:nvSpPr>
          <p:cNvPr id="3" name="コンテンツ プレースホルダー 2">
            <a:extLst>
              <a:ext uri="{FF2B5EF4-FFF2-40B4-BE49-F238E27FC236}">
                <a16:creationId xmlns:a16="http://schemas.microsoft.com/office/drawing/2014/main" id="{4CF0F3ED-CF47-294D-AACE-70D8F7F9CE2F}"/>
              </a:ext>
            </a:extLst>
          </p:cNvPr>
          <p:cNvSpPr>
            <a:spLocks noGrp="1"/>
          </p:cNvSpPr>
          <p:nvPr>
            <p:ph idx="1"/>
          </p:nvPr>
        </p:nvSpPr>
        <p:spPr/>
        <p:txBody>
          <a:bodyPr/>
          <a:lstStyle/>
          <a:p>
            <a:r>
              <a:rPr lang="ja-JP" altLang="en-US" dirty="0"/>
              <a:t>分割マイグレーション</a:t>
            </a:r>
            <a:r>
              <a:rPr lang="ja-JP" altLang="en-US"/>
              <a:t>とリモートページングにおけるメモリデータの暗号化を最適化</a:t>
            </a:r>
            <a:endParaRPr lang="en-US" altLang="ja-JP" dirty="0"/>
          </a:p>
          <a:p>
            <a:pPr lvl="1"/>
            <a:r>
              <a:rPr lang="ja-JP" altLang="en-US"/>
              <a:t>サブホストでは復号化を行わない</a:t>
            </a:r>
            <a:endParaRPr lang="en-US" altLang="ja-JP" dirty="0"/>
          </a:p>
          <a:p>
            <a:pPr lvl="2"/>
            <a:r>
              <a:rPr lang="ja-JP" altLang="en-US"/>
              <a:t>サブホストでの情報漏洩も完全に防止</a:t>
            </a:r>
            <a:endParaRPr lang="en-US" altLang="ja-JP" dirty="0"/>
          </a:p>
          <a:p>
            <a:pPr lvl="1"/>
            <a:r>
              <a:rPr lang="ja-JP" altLang="en-US"/>
              <a:t>データの重要度に応じて選択的に暗号化</a:t>
            </a:r>
          </a:p>
        </p:txBody>
      </p:sp>
      <p:sp>
        <p:nvSpPr>
          <p:cNvPr id="4" name="スライド番号プレースホルダー 3">
            <a:extLst>
              <a:ext uri="{FF2B5EF4-FFF2-40B4-BE49-F238E27FC236}">
                <a16:creationId xmlns:a16="http://schemas.microsoft.com/office/drawing/2014/main" id="{CAD6B755-00A3-4A4B-8FE3-2027166906F1}"/>
              </a:ext>
            </a:extLst>
          </p:cNvPr>
          <p:cNvSpPr>
            <a:spLocks noGrp="1"/>
          </p:cNvSpPr>
          <p:nvPr>
            <p:ph type="sldNum" sz="quarter" idx="12"/>
          </p:nvPr>
        </p:nvSpPr>
        <p:spPr/>
        <p:txBody>
          <a:bodyPr/>
          <a:lstStyle/>
          <a:p>
            <a:fld id="{93E26F90-40AF-3247-BD59-775CBC0B59CA}" type="slidenum">
              <a:rPr lang="ja-JP" altLang="en-US" smtClean="0">
                <a:solidFill>
                  <a:schemeClr val="tx1"/>
                </a:solidFill>
              </a:rPr>
              <a:pPr/>
              <a:t>5</a:t>
            </a:fld>
            <a:endParaRPr lang="ja-JP" altLang="en-US">
              <a:solidFill>
                <a:schemeClr val="tx1"/>
              </a:solidFill>
            </a:endParaRPr>
          </a:p>
        </p:txBody>
      </p:sp>
      <p:grpSp>
        <p:nvGrpSpPr>
          <p:cNvPr id="38" name="グループ化 37">
            <a:extLst>
              <a:ext uri="{FF2B5EF4-FFF2-40B4-BE49-F238E27FC236}">
                <a16:creationId xmlns:a16="http://schemas.microsoft.com/office/drawing/2014/main" id="{ECA7C442-9088-EF43-9231-C8D22CFEB6DC}"/>
              </a:ext>
            </a:extLst>
          </p:cNvPr>
          <p:cNvGrpSpPr/>
          <p:nvPr/>
        </p:nvGrpSpPr>
        <p:grpSpPr>
          <a:xfrm>
            <a:off x="781193" y="3992672"/>
            <a:ext cx="7875827" cy="1758133"/>
            <a:chOff x="569301" y="2768252"/>
            <a:chExt cx="8380624" cy="2011057"/>
          </a:xfrm>
        </p:grpSpPr>
        <p:grpSp>
          <p:nvGrpSpPr>
            <p:cNvPr id="39" name="グループ化 38">
              <a:extLst>
                <a:ext uri="{FF2B5EF4-FFF2-40B4-BE49-F238E27FC236}">
                  <a16:creationId xmlns:a16="http://schemas.microsoft.com/office/drawing/2014/main" id="{BF615B09-FDE1-9E42-84DA-47128AA7545E}"/>
                </a:ext>
              </a:extLst>
            </p:cNvPr>
            <p:cNvGrpSpPr/>
            <p:nvPr/>
          </p:nvGrpSpPr>
          <p:grpSpPr>
            <a:xfrm>
              <a:off x="569301" y="2768252"/>
              <a:ext cx="8380624" cy="2011057"/>
              <a:chOff x="569301" y="2768252"/>
              <a:chExt cx="8380624" cy="2011057"/>
            </a:xfrm>
          </p:grpSpPr>
          <p:grpSp>
            <p:nvGrpSpPr>
              <p:cNvPr id="43" name="グループ化 42">
                <a:extLst>
                  <a:ext uri="{FF2B5EF4-FFF2-40B4-BE49-F238E27FC236}">
                    <a16:creationId xmlns:a16="http://schemas.microsoft.com/office/drawing/2014/main" id="{D81A2D39-0B62-BF43-9703-A509119466E2}"/>
                  </a:ext>
                </a:extLst>
              </p:cNvPr>
              <p:cNvGrpSpPr/>
              <p:nvPr/>
            </p:nvGrpSpPr>
            <p:grpSpPr>
              <a:xfrm>
                <a:off x="569301" y="2768252"/>
                <a:ext cx="4098264" cy="2011057"/>
                <a:chOff x="511391" y="4354164"/>
                <a:chExt cx="4098264" cy="2011057"/>
              </a:xfrm>
            </p:grpSpPr>
            <p:grpSp>
              <p:nvGrpSpPr>
                <p:cNvPr id="61" name="グループ化 60">
                  <a:extLst>
                    <a:ext uri="{FF2B5EF4-FFF2-40B4-BE49-F238E27FC236}">
                      <a16:creationId xmlns:a16="http://schemas.microsoft.com/office/drawing/2014/main" id="{EDAA543B-ED48-5146-9A8B-1FF90431DCDA}"/>
                    </a:ext>
                  </a:extLst>
                </p:cNvPr>
                <p:cNvGrpSpPr/>
                <p:nvPr/>
              </p:nvGrpSpPr>
              <p:grpSpPr>
                <a:xfrm>
                  <a:off x="2666469" y="4881495"/>
                  <a:ext cx="1943186" cy="868217"/>
                  <a:chOff x="3056875" y="5040276"/>
                  <a:chExt cx="1943186" cy="868217"/>
                </a:xfrm>
              </p:grpSpPr>
              <p:sp>
                <p:nvSpPr>
                  <p:cNvPr id="70" name="テキスト ボックス 69">
                    <a:extLst>
                      <a:ext uri="{FF2B5EF4-FFF2-40B4-BE49-F238E27FC236}">
                        <a16:creationId xmlns:a16="http://schemas.microsoft.com/office/drawing/2014/main" id="{58E3260F-2758-6A4D-8C3B-67342CB6F52B}"/>
                      </a:ext>
                    </a:extLst>
                  </p:cNvPr>
                  <p:cNvSpPr txBox="1"/>
                  <p:nvPr/>
                </p:nvSpPr>
                <p:spPr>
                  <a:xfrm>
                    <a:off x="3056875" y="5040276"/>
                    <a:ext cx="1943186" cy="387258"/>
                  </a:xfrm>
                  <a:prstGeom prst="rect">
                    <a:avLst/>
                  </a:prstGeom>
                  <a:noFill/>
                </p:spPr>
                <p:txBody>
                  <a:bodyPr wrap="none" rtlCol="0">
                    <a:spAutoFit/>
                  </a:bodyPr>
                  <a:lstStyle/>
                  <a:p>
                    <a:r>
                      <a:rPr lang="ja-JP" altLang="en-US" sz="1600" dirty="0">
                        <a:latin typeface="メイリオ"/>
                        <a:ea typeface="メイリオ"/>
                        <a:cs typeface="メイリオ"/>
                      </a:rPr>
                      <a:t>マイグレーション</a:t>
                    </a:r>
                  </a:p>
                </p:txBody>
              </p:sp>
              <p:sp>
                <p:nvSpPr>
                  <p:cNvPr id="71" name="右矢印 70">
                    <a:extLst>
                      <a:ext uri="{FF2B5EF4-FFF2-40B4-BE49-F238E27FC236}">
                        <a16:creationId xmlns:a16="http://schemas.microsoft.com/office/drawing/2014/main" id="{AE5A3512-E266-2545-B927-7777077AAA7B}"/>
                      </a:ext>
                    </a:extLst>
                  </p:cNvPr>
                  <p:cNvSpPr/>
                  <p:nvPr/>
                </p:nvSpPr>
                <p:spPr>
                  <a:xfrm>
                    <a:off x="3179411" y="5366862"/>
                    <a:ext cx="1523494" cy="541631"/>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dirty="0">
                      <a:latin typeface="メイリオ"/>
                      <a:ea typeface="メイリオ"/>
                      <a:cs typeface="メイリオ"/>
                    </a:endParaRPr>
                  </a:p>
                </p:txBody>
              </p:sp>
            </p:grpSp>
            <p:sp>
              <p:nvSpPr>
                <p:cNvPr id="62" name="テキスト ボックス 61">
                  <a:extLst>
                    <a:ext uri="{FF2B5EF4-FFF2-40B4-BE49-F238E27FC236}">
                      <a16:creationId xmlns:a16="http://schemas.microsoft.com/office/drawing/2014/main" id="{1D54A882-E22A-6A49-839A-551159269B0D}"/>
                    </a:ext>
                  </a:extLst>
                </p:cNvPr>
                <p:cNvSpPr txBox="1"/>
                <p:nvPr/>
              </p:nvSpPr>
              <p:spPr>
                <a:xfrm>
                  <a:off x="729837" y="4354164"/>
                  <a:ext cx="1670266" cy="422464"/>
                </a:xfrm>
                <a:prstGeom prst="rect">
                  <a:avLst/>
                </a:prstGeom>
                <a:noFill/>
              </p:spPr>
              <p:txBody>
                <a:bodyPr wrap="none" rtlCol="0">
                  <a:spAutoFit/>
                </a:bodyPr>
                <a:lstStyle/>
                <a:p>
                  <a:r>
                    <a:rPr lang="ja-JP" altLang="en-US">
                      <a:latin typeface="メイリオ"/>
                      <a:ea typeface="メイリオ"/>
                      <a:cs typeface="メイリオ"/>
                    </a:rPr>
                    <a:t>移送元ホスト</a:t>
                  </a:r>
                  <a:endParaRPr lang="ja-JP" altLang="en-US" dirty="0">
                    <a:latin typeface="メイリオ"/>
                    <a:ea typeface="メイリオ"/>
                    <a:cs typeface="メイリオ"/>
                  </a:endParaRPr>
                </a:p>
              </p:txBody>
            </p:sp>
            <p:sp>
              <p:nvSpPr>
                <p:cNvPr id="63" name="角丸四角形 62">
                  <a:extLst>
                    <a:ext uri="{FF2B5EF4-FFF2-40B4-BE49-F238E27FC236}">
                      <a16:creationId xmlns:a16="http://schemas.microsoft.com/office/drawing/2014/main" id="{13EB77C1-1DA6-124C-BA83-213D1B775B94}"/>
                    </a:ext>
                  </a:extLst>
                </p:cNvPr>
                <p:cNvSpPr/>
                <p:nvPr/>
              </p:nvSpPr>
              <p:spPr>
                <a:xfrm>
                  <a:off x="511391" y="4802905"/>
                  <a:ext cx="2082217" cy="1562316"/>
                </a:xfrm>
                <a:prstGeom prst="roundRect">
                  <a:avLst/>
                </a:prstGeom>
                <a:solidFill>
                  <a:schemeClr val="bg1"/>
                </a:solidFill>
                <a:ln w="762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65" name="角丸四角形 64">
                  <a:extLst>
                    <a:ext uri="{FF2B5EF4-FFF2-40B4-BE49-F238E27FC236}">
                      <a16:creationId xmlns:a16="http://schemas.microsoft.com/office/drawing/2014/main" id="{113104CC-933C-0B46-9F70-0E940580A1D7}"/>
                    </a:ext>
                  </a:extLst>
                </p:cNvPr>
                <p:cNvSpPr/>
                <p:nvPr/>
              </p:nvSpPr>
              <p:spPr>
                <a:xfrm>
                  <a:off x="618127" y="5534414"/>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solidFill>
                      <a:srgbClr val="FFFF00"/>
                    </a:solidFill>
                    <a:highlight>
                      <a:srgbClr val="FFFF00"/>
                    </a:highlight>
                    <a:latin typeface="メイリオ"/>
                    <a:ea typeface="メイリオ"/>
                    <a:cs typeface="メイリオ"/>
                  </a:endParaRPr>
                </a:p>
              </p:txBody>
            </p:sp>
            <p:sp>
              <p:nvSpPr>
                <p:cNvPr id="66" name="角丸四角形 65">
                  <a:extLst>
                    <a:ext uri="{FF2B5EF4-FFF2-40B4-BE49-F238E27FC236}">
                      <a16:creationId xmlns:a16="http://schemas.microsoft.com/office/drawing/2014/main" id="{30845B8E-2BAB-3D43-9E65-6F4483847FA7}"/>
                    </a:ext>
                  </a:extLst>
                </p:cNvPr>
                <p:cNvSpPr/>
                <p:nvPr/>
              </p:nvSpPr>
              <p:spPr>
                <a:xfrm>
                  <a:off x="1073364" y="5534637"/>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67" name="角丸四角形 66">
                  <a:extLst>
                    <a:ext uri="{FF2B5EF4-FFF2-40B4-BE49-F238E27FC236}">
                      <a16:creationId xmlns:a16="http://schemas.microsoft.com/office/drawing/2014/main" id="{8C75171F-3CD2-1E4C-BCB4-E9A9850390C0}"/>
                    </a:ext>
                  </a:extLst>
                </p:cNvPr>
                <p:cNvSpPr/>
                <p:nvPr/>
              </p:nvSpPr>
              <p:spPr>
                <a:xfrm>
                  <a:off x="1518900" y="5534163"/>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68" name="角丸四角形 67">
                  <a:extLst>
                    <a:ext uri="{FF2B5EF4-FFF2-40B4-BE49-F238E27FC236}">
                      <a16:creationId xmlns:a16="http://schemas.microsoft.com/office/drawing/2014/main" id="{EC997640-DB00-4F41-BE89-228BB7C394E1}"/>
                    </a:ext>
                  </a:extLst>
                </p:cNvPr>
                <p:cNvSpPr/>
                <p:nvPr/>
              </p:nvSpPr>
              <p:spPr>
                <a:xfrm>
                  <a:off x="1959540" y="5534414"/>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69" name="テキスト ボックス 68">
                  <a:extLst>
                    <a:ext uri="{FF2B5EF4-FFF2-40B4-BE49-F238E27FC236}">
                      <a16:creationId xmlns:a16="http://schemas.microsoft.com/office/drawing/2014/main" id="{D4953F53-77E8-8942-A9CB-2A96BD93857D}"/>
                    </a:ext>
                  </a:extLst>
                </p:cNvPr>
                <p:cNvSpPr txBox="1"/>
                <p:nvPr/>
              </p:nvSpPr>
              <p:spPr>
                <a:xfrm>
                  <a:off x="529758" y="5070386"/>
                  <a:ext cx="1550865" cy="422464"/>
                </a:xfrm>
                <a:prstGeom prst="rect">
                  <a:avLst/>
                </a:prstGeom>
                <a:noFill/>
              </p:spPr>
              <p:txBody>
                <a:bodyPr wrap="none" rtlCol="0">
                  <a:spAutoFit/>
                </a:bodyPr>
                <a:lstStyle/>
                <a:p>
                  <a:r>
                    <a:rPr lang="en-US" altLang="ja-JP" dirty="0">
                      <a:latin typeface="メイリオ"/>
                      <a:ea typeface="メイリオ"/>
                      <a:cs typeface="メイリオ"/>
                    </a:rPr>
                    <a:t>VM</a:t>
                  </a:r>
                  <a:r>
                    <a:rPr lang="ja-JP" altLang="en-US">
                      <a:latin typeface="メイリオ"/>
                      <a:ea typeface="メイリオ"/>
                      <a:cs typeface="メイリオ"/>
                    </a:rPr>
                    <a:t>のメモリ</a:t>
                  </a:r>
                  <a:endParaRPr lang="ja-JP" altLang="en-US" dirty="0">
                    <a:latin typeface="メイリオ"/>
                    <a:ea typeface="メイリオ"/>
                    <a:cs typeface="メイリオ"/>
                  </a:endParaRPr>
                </a:p>
              </p:txBody>
            </p:sp>
          </p:grpSp>
          <p:grpSp>
            <p:nvGrpSpPr>
              <p:cNvPr id="44" name="グループ化 43">
                <a:extLst>
                  <a:ext uri="{FF2B5EF4-FFF2-40B4-BE49-F238E27FC236}">
                    <a16:creationId xmlns:a16="http://schemas.microsoft.com/office/drawing/2014/main" id="{0DD2AE5F-84FD-464A-8425-DD020E427D29}"/>
                  </a:ext>
                </a:extLst>
              </p:cNvPr>
              <p:cNvGrpSpPr/>
              <p:nvPr/>
            </p:nvGrpSpPr>
            <p:grpSpPr>
              <a:xfrm>
                <a:off x="4628491" y="3248409"/>
                <a:ext cx="4321434" cy="1307388"/>
                <a:chOff x="2513941" y="3205374"/>
                <a:chExt cx="4321434" cy="1307388"/>
              </a:xfrm>
            </p:grpSpPr>
            <p:grpSp>
              <p:nvGrpSpPr>
                <p:cNvPr id="45" name="グループ化 44">
                  <a:extLst>
                    <a:ext uri="{FF2B5EF4-FFF2-40B4-BE49-F238E27FC236}">
                      <a16:creationId xmlns:a16="http://schemas.microsoft.com/office/drawing/2014/main" id="{738E56F7-E513-9445-A6DC-47B19FA60986}"/>
                    </a:ext>
                  </a:extLst>
                </p:cNvPr>
                <p:cNvGrpSpPr/>
                <p:nvPr/>
              </p:nvGrpSpPr>
              <p:grpSpPr>
                <a:xfrm>
                  <a:off x="2513941" y="3205374"/>
                  <a:ext cx="4321434" cy="1307388"/>
                  <a:chOff x="4989490" y="4939943"/>
                  <a:chExt cx="3349014" cy="1073560"/>
                </a:xfrm>
              </p:grpSpPr>
              <p:sp>
                <p:nvSpPr>
                  <p:cNvPr id="51" name="角丸四角形 50">
                    <a:extLst>
                      <a:ext uri="{FF2B5EF4-FFF2-40B4-BE49-F238E27FC236}">
                        <a16:creationId xmlns:a16="http://schemas.microsoft.com/office/drawing/2014/main" id="{0FD7CA78-29DB-8343-A381-25F249A3F115}"/>
                      </a:ext>
                    </a:extLst>
                  </p:cNvPr>
                  <p:cNvSpPr/>
                  <p:nvPr/>
                </p:nvSpPr>
                <p:spPr>
                  <a:xfrm>
                    <a:off x="4989490" y="4939943"/>
                    <a:ext cx="1336722" cy="1041981"/>
                  </a:xfrm>
                  <a:prstGeom prst="roundRect">
                    <a:avLst/>
                  </a:prstGeom>
                  <a:noFill/>
                  <a:ln w="104775"/>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53" name="角丸四角形 52">
                    <a:extLst>
                      <a:ext uri="{FF2B5EF4-FFF2-40B4-BE49-F238E27FC236}">
                        <a16:creationId xmlns:a16="http://schemas.microsoft.com/office/drawing/2014/main" id="{B2B7DF8D-B57F-4844-85EA-EEE6A2220CDD}"/>
                      </a:ext>
                    </a:extLst>
                  </p:cNvPr>
                  <p:cNvSpPr/>
                  <p:nvPr/>
                </p:nvSpPr>
                <p:spPr>
                  <a:xfrm>
                    <a:off x="6916270" y="4971522"/>
                    <a:ext cx="1422234" cy="1041981"/>
                  </a:xfrm>
                  <a:prstGeom prst="roundRect">
                    <a:avLst/>
                  </a:prstGeom>
                  <a:noFill/>
                  <a:ln w="1016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grpSp>
            <p:sp>
              <p:nvSpPr>
                <p:cNvPr id="47" name="角丸四角形 46">
                  <a:extLst>
                    <a:ext uri="{FF2B5EF4-FFF2-40B4-BE49-F238E27FC236}">
                      <a16:creationId xmlns:a16="http://schemas.microsoft.com/office/drawing/2014/main" id="{FD91E8D3-957E-754B-BFF9-EEB1CD8A98FF}"/>
                    </a:ext>
                  </a:extLst>
                </p:cNvPr>
                <p:cNvSpPr/>
                <p:nvPr/>
              </p:nvSpPr>
              <p:spPr>
                <a:xfrm>
                  <a:off x="2895231" y="3562496"/>
                  <a:ext cx="434663"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8" name="角丸四角形 47">
                  <a:extLst>
                    <a:ext uri="{FF2B5EF4-FFF2-40B4-BE49-F238E27FC236}">
                      <a16:creationId xmlns:a16="http://schemas.microsoft.com/office/drawing/2014/main" id="{AC647EA1-608F-A94A-AA23-2795642C8770}"/>
                    </a:ext>
                  </a:extLst>
                </p:cNvPr>
                <p:cNvSpPr/>
                <p:nvPr/>
              </p:nvSpPr>
              <p:spPr>
                <a:xfrm>
                  <a:off x="5483581" y="3604762"/>
                  <a:ext cx="434663" cy="649598"/>
                </a:xfrm>
                <a:prstGeom prst="roundRect">
                  <a:avLst/>
                </a:prstGeom>
                <a:solidFill>
                  <a:srgbClr val="FF00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grpSp>
        </p:grpSp>
        <p:sp>
          <p:nvSpPr>
            <p:cNvPr id="40" name="角丸四角形 39">
              <a:extLst>
                <a:ext uri="{FF2B5EF4-FFF2-40B4-BE49-F238E27FC236}">
                  <a16:creationId xmlns:a16="http://schemas.microsoft.com/office/drawing/2014/main" id="{015F9CFE-8906-9742-B8AD-64F6D66AADA6}"/>
                </a:ext>
              </a:extLst>
            </p:cNvPr>
            <p:cNvSpPr/>
            <p:nvPr/>
          </p:nvSpPr>
          <p:spPr>
            <a:xfrm>
              <a:off x="5466700" y="3613318"/>
              <a:ext cx="434665"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1" name="角丸四角形 40">
              <a:extLst>
                <a:ext uri="{FF2B5EF4-FFF2-40B4-BE49-F238E27FC236}">
                  <a16:creationId xmlns:a16="http://schemas.microsoft.com/office/drawing/2014/main" id="{BB4FA905-75C5-BB4E-86D6-ACD256C4303A}"/>
                </a:ext>
              </a:extLst>
            </p:cNvPr>
            <p:cNvSpPr/>
            <p:nvPr/>
          </p:nvSpPr>
          <p:spPr>
            <a:xfrm>
              <a:off x="8069976" y="3645502"/>
              <a:ext cx="434665"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grpSp>
      <p:sp>
        <p:nvSpPr>
          <p:cNvPr id="74" name="テキスト ボックス 73">
            <a:extLst>
              <a:ext uri="{FF2B5EF4-FFF2-40B4-BE49-F238E27FC236}">
                <a16:creationId xmlns:a16="http://schemas.microsoft.com/office/drawing/2014/main" id="{27AB8286-20EC-AB40-BC70-FF890D9144F0}"/>
              </a:ext>
            </a:extLst>
          </p:cNvPr>
          <p:cNvSpPr txBox="1"/>
          <p:nvPr/>
        </p:nvSpPr>
        <p:spPr>
          <a:xfrm>
            <a:off x="4618630" y="3939261"/>
            <a:ext cx="1569660" cy="369331"/>
          </a:xfrm>
          <a:prstGeom prst="rect">
            <a:avLst/>
          </a:prstGeom>
          <a:noFill/>
        </p:spPr>
        <p:txBody>
          <a:bodyPr wrap="none" rtlCol="0">
            <a:spAutoFit/>
          </a:bodyPr>
          <a:lstStyle/>
          <a:p>
            <a:r>
              <a:rPr lang="ja-JP" altLang="en-US">
                <a:latin typeface="メイリオ"/>
                <a:ea typeface="メイリオ"/>
                <a:cs typeface="メイリオ"/>
              </a:rPr>
              <a:t>メインホスト</a:t>
            </a:r>
            <a:endParaRPr lang="ja-JP" altLang="en-US" dirty="0">
              <a:latin typeface="メイリオ"/>
              <a:ea typeface="メイリオ"/>
              <a:cs typeface="メイリオ"/>
            </a:endParaRPr>
          </a:p>
        </p:txBody>
      </p:sp>
      <p:sp>
        <p:nvSpPr>
          <p:cNvPr id="75" name="テキスト ボックス 74">
            <a:extLst>
              <a:ext uri="{FF2B5EF4-FFF2-40B4-BE49-F238E27FC236}">
                <a16:creationId xmlns:a16="http://schemas.microsoft.com/office/drawing/2014/main" id="{2D6FCEAE-F7BF-4648-B7A4-8B508D1CB5E1}"/>
              </a:ext>
            </a:extLst>
          </p:cNvPr>
          <p:cNvSpPr txBox="1"/>
          <p:nvPr/>
        </p:nvSpPr>
        <p:spPr>
          <a:xfrm>
            <a:off x="7099726" y="3923737"/>
            <a:ext cx="1338828" cy="369332"/>
          </a:xfrm>
          <a:prstGeom prst="rect">
            <a:avLst/>
          </a:prstGeom>
          <a:noFill/>
        </p:spPr>
        <p:txBody>
          <a:bodyPr wrap="none" rtlCol="0">
            <a:spAutoFit/>
          </a:bodyPr>
          <a:lstStyle/>
          <a:p>
            <a:r>
              <a:rPr lang="ja-JP" altLang="en-US">
                <a:latin typeface="メイリオ"/>
                <a:ea typeface="メイリオ"/>
                <a:cs typeface="メイリオ"/>
              </a:rPr>
              <a:t>サブホスト</a:t>
            </a:r>
            <a:endParaRPr lang="ja-JP" altLang="en-US" dirty="0">
              <a:latin typeface="メイリオ"/>
              <a:ea typeface="メイリオ"/>
              <a:cs typeface="メイリオ"/>
            </a:endParaRPr>
          </a:p>
        </p:txBody>
      </p:sp>
    </p:spTree>
    <p:extLst>
      <p:ext uri="{BB962C8B-B14F-4D97-AF65-F5344CB8AC3E}">
        <p14:creationId xmlns:p14="http://schemas.microsoft.com/office/powerpoint/2010/main" val="599811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7B1031-7F18-F340-923F-11E1EB948C3A}"/>
              </a:ext>
            </a:extLst>
          </p:cNvPr>
          <p:cNvSpPr>
            <a:spLocks noGrp="1"/>
          </p:cNvSpPr>
          <p:nvPr>
            <p:ph type="title"/>
          </p:nvPr>
        </p:nvSpPr>
        <p:spPr/>
        <p:txBody>
          <a:bodyPr/>
          <a:lstStyle/>
          <a:p>
            <a:r>
              <a:rPr lang="ja-JP" altLang="en-US"/>
              <a:t>暗号化マイグレーション</a:t>
            </a:r>
          </a:p>
        </p:txBody>
      </p:sp>
      <p:sp>
        <p:nvSpPr>
          <p:cNvPr id="3" name="コンテンツ プレースホルダー 2">
            <a:extLst>
              <a:ext uri="{FF2B5EF4-FFF2-40B4-BE49-F238E27FC236}">
                <a16:creationId xmlns:a16="http://schemas.microsoft.com/office/drawing/2014/main" id="{59A5C229-D4F8-1442-A8EC-E30029CCC7CD}"/>
              </a:ext>
            </a:extLst>
          </p:cNvPr>
          <p:cNvSpPr>
            <a:spLocks noGrp="1"/>
          </p:cNvSpPr>
          <p:nvPr>
            <p:ph idx="1"/>
          </p:nvPr>
        </p:nvSpPr>
        <p:spPr/>
        <p:txBody>
          <a:bodyPr/>
          <a:lstStyle/>
          <a:p>
            <a:r>
              <a:rPr lang="ja-JP" altLang="en-US"/>
              <a:t>移送元ホストはメモリデータを暗号化して転送</a:t>
            </a:r>
            <a:endParaRPr lang="en-US" altLang="ja-JP" dirty="0"/>
          </a:p>
          <a:p>
            <a:pPr lvl="1"/>
            <a:r>
              <a:rPr lang="ja-JP" altLang="en-US"/>
              <a:t>メインホストでは</a:t>
            </a:r>
            <a:r>
              <a:rPr lang="en-US" altLang="ja-JP" dirty="0"/>
              <a:t>VM</a:t>
            </a:r>
            <a:r>
              <a:rPr lang="ja-JP" altLang="en-US"/>
              <a:t>がアクセスできるように復号してメモリに格納</a:t>
            </a:r>
            <a:endParaRPr lang="en-US" altLang="ja-JP" dirty="0"/>
          </a:p>
          <a:p>
            <a:pPr lvl="1"/>
            <a:r>
              <a:rPr lang="ja-JP" altLang="en-US"/>
              <a:t>サブホストのメモリは</a:t>
            </a:r>
            <a:r>
              <a:rPr lang="en-US" altLang="ja-JP" dirty="0"/>
              <a:t>VM</a:t>
            </a:r>
            <a:r>
              <a:rPr lang="ja-JP" altLang="en-US"/>
              <a:t>が直接アクセスしないので復号せずに格納</a:t>
            </a:r>
            <a:endParaRPr lang="en-US" altLang="ja-JP" dirty="0"/>
          </a:p>
          <a:p>
            <a:pPr lvl="2"/>
            <a:r>
              <a:rPr lang="ja-JP" altLang="en-US"/>
              <a:t>復号化・再暗号化のオーバヘッドを削減</a:t>
            </a:r>
            <a:endParaRPr lang="en-US" altLang="ja-JP" dirty="0"/>
          </a:p>
          <a:p>
            <a:endParaRPr lang="en-US" altLang="ja-JP" dirty="0">
              <a:solidFill>
                <a:srgbClr val="FF0000"/>
              </a:solidFill>
            </a:endParaRPr>
          </a:p>
          <a:p>
            <a:endParaRPr lang="en-US" altLang="ja-JP" dirty="0">
              <a:solidFill>
                <a:srgbClr val="FF0000"/>
              </a:solidFill>
            </a:endParaRPr>
          </a:p>
          <a:p>
            <a:endParaRPr lang="ja-JP" altLang="en-US">
              <a:solidFill>
                <a:srgbClr val="FF0000"/>
              </a:solidFill>
            </a:endParaRPr>
          </a:p>
        </p:txBody>
      </p:sp>
      <p:sp>
        <p:nvSpPr>
          <p:cNvPr id="13" name="スライド番号プレースホルダー 12">
            <a:extLst>
              <a:ext uri="{FF2B5EF4-FFF2-40B4-BE49-F238E27FC236}">
                <a16:creationId xmlns:a16="http://schemas.microsoft.com/office/drawing/2014/main" id="{F452A5BC-F9E9-C447-9D04-1016E5C370F6}"/>
              </a:ext>
            </a:extLst>
          </p:cNvPr>
          <p:cNvSpPr>
            <a:spLocks noGrp="1"/>
          </p:cNvSpPr>
          <p:nvPr>
            <p:ph type="sldNum" sz="quarter" idx="12"/>
          </p:nvPr>
        </p:nvSpPr>
        <p:spPr/>
        <p:txBody>
          <a:bodyPr/>
          <a:lstStyle/>
          <a:p>
            <a:fld id="{93E26F90-40AF-3247-BD59-775CBC0B59CA}" type="slidenum">
              <a:rPr lang="ja-JP" altLang="en-US" smtClean="0">
                <a:solidFill>
                  <a:schemeClr val="tx1"/>
                </a:solidFill>
              </a:rPr>
              <a:pPr/>
              <a:t>6</a:t>
            </a:fld>
            <a:endParaRPr lang="ja-JP" altLang="en-US">
              <a:solidFill>
                <a:schemeClr val="tx1"/>
              </a:solidFill>
            </a:endParaRPr>
          </a:p>
        </p:txBody>
      </p:sp>
      <p:grpSp>
        <p:nvGrpSpPr>
          <p:cNvPr id="25" name="グループ化 24">
            <a:extLst>
              <a:ext uri="{FF2B5EF4-FFF2-40B4-BE49-F238E27FC236}">
                <a16:creationId xmlns:a16="http://schemas.microsoft.com/office/drawing/2014/main" id="{3D8DFC5F-669F-9743-A1C7-C7198E5BD7AC}"/>
              </a:ext>
            </a:extLst>
          </p:cNvPr>
          <p:cNvGrpSpPr/>
          <p:nvPr/>
        </p:nvGrpSpPr>
        <p:grpSpPr>
          <a:xfrm>
            <a:off x="2666469" y="4881495"/>
            <a:ext cx="1601120" cy="771667"/>
            <a:chOff x="3056875" y="5040276"/>
            <a:chExt cx="1601120" cy="771667"/>
          </a:xfrm>
        </p:grpSpPr>
        <p:sp>
          <p:nvSpPr>
            <p:cNvPr id="27" name="テキスト ボックス 26">
              <a:extLst>
                <a:ext uri="{FF2B5EF4-FFF2-40B4-BE49-F238E27FC236}">
                  <a16:creationId xmlns:a16="http://schemas.microsoft.com/office/drawing/2014/main" id="{0E8CC483-973D-EA4A-BC5A-3DB179EDB4C9}"/>
                </a:ext>
              </a:extLst>
            </p:cNvPr>
            <p:cNvSpPr txBox="1"/>
            <p:nvPr/>
          </p:nvSpPr>
          <p:spPr>
            <a:xfrm>
              <a:off x="3056875" y="5040276"/>
              <a:ext cx="1569660" cy="300082"/>
            </a:xfrm>
            <a:prstGeom prst="rect">
              <a:avLst/>
            </a:prstGeom>
            <a:noFill/>
          </p:spPr>
          <p:txBody>
            <a:bodyPr wrap="none" rtlCol="0">
              <a:spAutoFit/>
            </a:bodyPr>
            <a:lstStyle/>
            <a:p>
              <a:r>
                <a:rPr lang="ja-JP" altLang="en-US" sz="1350" dirty="0">
                  <a:latin typeface="メイリオ"/>
                  <a:ea typeface="メイリオ"/>
                  <a:cs typeface="メイリオ"/>
                </a:rPr>
                <a:t>マイグレーション</a:t>
              </a:r>
            </a:p>
          </p:txBody>
        </p:sp>
        <p:sp>
          <p:nvSpPr>
            <p:cNvPr id="28" name="右矢印 27">
              <a:extLst>
                <a:ext uri="{FF2B5EF4-FFF2-40B4-BE49-F238E27FC236}">
                  <a16:creationId xmlns:a16="http://schemas.microsoft.com/office/drawing/2014/main" id="{DFD1704A-2F74-2F4F-9A3F-1E54E6EFF78F}"/>
                </a:ext>
              </a:extLst>
            </p:cNvPr>
            <p:cNvSpPr/>
            <p:nvPr/>
          </p:nvSpPr>
          <p:spPr>
            <a:xfrm>
              <a:off x="3134502" y="5270312"/>
              <a:ext cx="1523493" cy="541631"/>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dirty="0">
                <a:latin typeface="メイリオ"/>
                <a:ea typeface="メイリオ"/>
                <a:cs typeface="メイリオ"/>
              </a:endParaRPr>
            </a:p>
          </p:txBody>
        </p:sp>
      </p:grpSp>
      <p:sp>
        <p:nvSpPr>
          <p:cNvPr id="30" name="角丸四角形 29">
            <a:extLst>
              <a:ext uri="{FF2B5EF4-FFF2-40B4-BE49-F238E27FC236}">
                <a16:creationId xmlns:a16="http://schemas.microsoft.com/office/drawing/2014/main" id="{FE88327B-3809-A040-A072-5872166D1B58}"/>
              </a:ext>
            </a:extLst>
          </p:cNvPr>
          <p:cNvSpPr/>
          <p:nvPr/>
        </p:nvSpPr>
        <p:spPr>
          <a:xfrm>
            <a:off x="4556185" y="4771520"/>
            <a:ext cx="1597837" cy="1241984"/>
          </a:xfrm>
          <a:prstGeom prst="roundRect">
            <a:avLst/>
          </a:prstGeom>
          <a:noFill/>
          <a:ln w="104775"/>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33" name="角丸四角形 32">
            <a:extLst>
              <a:ext uri="{FF2B5EF4-FFF2-40B4-BE49-F238E27FC236}">
                <a16:creationId xmlns:a16="http://schemas.microsoft.com/office/drawing/2014/main" id="{0D07EB30-47CA-6646-B990-7B6B1EEE3A82}"/>
              </a:ext>
            </a:extLst>
          </p:cNvPr>
          <p:cNvSpPr/>
          <p:nvPr/>
        </p:nvSpPr>
        <p:spPr>
          <a:xfrm>
            <a:off x="6916270" y="4971522"/>
            <a:ext cx="1422234" cy="1041981"/>
          </a:xfrm>
          <a:prstGeom prst="roundRect">
            <a:avLst/>
          </a:prstGeom>
          <a:noFill/>
          <a:ln w="1016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35" name="テキスト ボックス 34">
            <a:extLst>
              <a:ext uri="{FF2B5EF4-FFF2-40B4-BE49-F238E27FC236}">
                <a16:creationId xmlns:a16="http://schemas.microsoft.com/office/drawing/2014/main" id="{039B5342-2E82-5D43-B20B-91F1AFC6C30D}"/>
              </a:ext>
            </a:extLst>
          </p:cNvPr>
          <p:cNvSpPr txBox="1"/>
          <p:nvPr/>
        </p:nvSpPr>
        <p:spPr>
          <a:xfrm>
            <a:off x="790461" y="4391564"/>
            <a:ext cx="1569660" cy="369332"/>
          </a:xfrm>
          <a:prstGeom prst="rect">
            <a:avLst/>
          </a:prstGeom>
          <a:noFill/>
        </p:spPr>
        <p:txBody>
          <a:bodyPr wrap="none" rtlCol="0">
            <a:spAutoFit/>
          </a:bodyPr>
          <a:lstStyle/>
          <a:p>
            <a:r>
              <a:rPr lang="ja-JP" altLang="en-US">
                <a:latin typeface="メイリオ"/>
                <a:ea typeface="メイリオ"/>
                <a:cs typeface="メイリオ"/>
              </a:rPr>
              <a:t>移送元ホスト</a:t>
            </a:r>
            <a:endParaRPr lang="ja-JP" altLang="en-US" dirty="0">
              <a:latin typeface="メイリオ"/>
              <a:ea typeface="メイリオ"/>
              <a:cs typeface="メイリオ"/>
            </a:endParaRPr>
          </a:p>
        </p:txBody>
      </p:sp>
      <p:sp useBgFill="1">
        <p:nvSpPr>
          <p:cNvPr id="36" name="角丸四角形 35">
            <a:extLst>
              <a:ext uri="{FF2B5EF4-FFF2-40B4-BE49-F238E27FC236}">
                <a16:creationId xmlns:a16="http://schemas.microsoft.com/office/drawing/2014/main" id="{86881853-C591-C74B-84BB-4E843D3E6F39}"/>
              </a:ext>
            </a:extLst>
          </p:cNvPr>
          <p:cNvSpPr/>
          <p:nvPr/>
        </p:nvSpPr>
        <p:spPr>
          <a:xfrm>
            <a:off x="511391" y="4802905"/>
            <a:ext cx="2082217" cy="1562316"/>
          </a:xfrm>
          <a:prstGeom prst="roundRect">
            <a:avLst/>
          </a:prstGeom>
          <a:ln w="762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44" name="角丸四角形 43">
            <a:extLst>
              <a:ext uri="{FF2B5EF4-FFF2-40B4-BE49-F238E27FC236}">
                <a16:creationId xmlns:a16="http://schemas.microsoft.com/office/drawing/2014/main" id="{2E7073EE-8C34-6F46-B747-D8944A081747}"/>
              </a:ext>
            </a:extLst>
          </p:cNvPr>
          <p:cNvSpPr/>
          <p:nvPr/>
        </p:nvSpPr>
        <p:spPr>
          <a:xfrm>
            <a:off x="618127" y="5534414"/>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5" name="角丸四角形 44">
            <a:extLst>
              <a:ext uri="{FF2B5EF4-FFF2-40B4-BE49-F238E27FC236}">
                <a16:creationId xmlns:a16="http://schemas.microsoft.com/office/drawing/2014/main" id="{B8B113FB-114C-9C4A-9364-7C467A9C2DD4}"/>
              </a:ext>
            </a:extLst>
          </p:cNvPr>
          <p:cNvSpPr/>
          <p:nvPr/>
        </p:nvSpPr>
        <p:spPr>
          <a:xfrm>
            <a:off x="1073364" y="5534637"/>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6" name="角丸四角形 45">
            <a:extLst>
              <a:ext uri="{FF2B5EF4-FFF2-40B4-BE49-F238E27FC236}">
                <a16:creationId xmlns:a16="http://schemas.microsoft.com/office/drawing/2014/main" id="{E4D799B0-1B10-1D41-90B5-E0EE6A00588E}"/>
              </a:ext>
            </a:extLst>
          </p:cNvPr>
          <p:cNvSpPr/>
          <p:nvPr/>
        </p:nvSpPr>
        <p:spPr>
          <a:xfrm>
            <a:off x="1518900" y="5534163"/>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7" name="角丸四角形 46">
            <a:extLst>
              <a:ext uri="{FF2B5EF4-FFF2-40B4-BE49-F238E27FC236}">
                <a16:creationId xmlns:a16="http://schemas.microsoft.com/office/drawing/2014/main" id="{09030559-E947-0B4B-A252-3CB667DB0226}"/>
              </a:ext>
            </a:extLst>
          </p:cNvPr>
          <p:cNvSpPr/>
          <p:nvPr/>
        </p:nvSpPr>
        <p:spPr>
          <a:xfrm>
            <a:off x="1994710" y="5534414"/>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8" name="テキスト ボックス 47">
            <a:extLst>
              <a:ext uri="{FF2B5EF4-FFF2-40B4-BE49-F238E27FC236}">
                <a16:creationId xmlns:a16="http://schemas.microsoft.com/office/drawing/2014/main" id="{5C72B3B8-5EB1-4B42-8FFC-5833C2390B9C}"/>
              </a:ext>
            </a:extLst>
          </p:cNvPr>
          <p:cNvSpPr txBox="1"/>
          <p:nvPr/>
        </p:nvSpPr>
        <p:spPr>
          <a:xfrm>
            <a:off x="556091" y="5162987"/>
            <a:ext cx="1457450" cy="369332"/>
          </a:xfrm>
          <a:prstGeom prst="rect">
            <a:avLst/>
          </a:prstGeom>
          <a:noFill/>
        </p:spPr>
        <p:txBody>
          <a:bodyPr wrap="none" rtlCol="0">
            <a:spAutoFit/>
          </a:bodyPr>
          <a:lstStyle/>
          <a:p>
            <a:r>
              <a:rPr lang="en-US" altLang="ja-JP" dirty="0">
                <a:latin typeface="メイリオ"/>
                <a:ea typeface="メイリオ"/>
                <a:cs typeface="メイリオ"/>
              </a:rPr>
              <a:t>VM</a:t>
            </a:r>
            <a:r>
              <a:rPr lang="ja-JP" altLang="en-US">
                <a:latin typeface="メイリオ"/>
                <a:ea typeface="メイリオ"/>
                <a:cs typeface="メイリオ"/>
              </a:rPr>
              <a:t>のメモリ</a:t>
            </a:r>
            <a:endParaRPr lang="ja-JP" altLang="en-US" dirty="0">
              <a:latin typeface="メイリオ"/>
              <a:ea typeface="メイリオ"/>
              <a:cs typeface="メイリオ"/>
            </a:endParaRPr>
          </a:p>
        </p:txBody>
      </p:sp>
      <p:sp>
        <p:nvSpPr>
          <p:cNvPr id="37" name="テキスト ボックス 36">
            <a:extLst>
              <a:ext uri="{FF2B5EF4-FFF2-40B4-BE49-F238E27FC236}">
                <a16:creationId xmlns:a16="http://schemas.microsoft.com/office/drawing/2014/main" id="{B1BD2513-D973-1E4B-A582-E5465FECDC19}"/>
              </a:ext>
            </a:extLst>
          </p:cNvPr>
          <p:cNvSpPr txBox="1"/>
          <p:nvPr/>
        </p:nvSpPr>
        <p:spPr>
          <a:xfrm>
            <a:off x="6899698" y="4310821"/>
            <a:ext cx="1338828" cy="369332"/>
          </a:xfrm>
          <a:prstGeom prst="rect">
            <a:avLst/>
          </a:prstGeom>
          <a:noFill/>
        </p:spPr>
        <p:txBody>
          <a:bodyPr wrap="none" rtlCol="0">
            <a:spAutoFit/>
          </a:bodyPr>
          <a:lstStyle/>
          <a:p>
            <a:r>
              <a:rPr lang="ja-JP" altLang="en-US">
                <a:latin typeface="メイリオ"/>
                <a:ea typeface="メイリオ"/>
                <a:cs typeface="メイリオ"/>
              </a:rPr>
              <a:t>サブホスト</a:t>
            </a:r>
            <a:endParaRPr lang="ja-JP" altLang="en-US" dirty="0">
              <a:latin typeface="メイリオ"/>
              <a:ea typeface="メイリオ"/>
              <a:cs typeface="メイリオ"/>
            </a:endParaRPr>
          </a:p>
        </p:txBody>
      </p:sp>
      <p:sp>
        <p:nvSpPr>
          <p:cNvPr id="42" name="テキスト ボックス 41">
            <a:extLst>
              <a:ext uri="{FF2B5EF4-FFF2-40B4-BE49-F238E27FC236}">
                <a16:creationId xmlns:a16="http://schemas.microsoft.com/office/drawing/2014/main" id="{5F491C61-90F0-5148-90F5-EEB46DA2C80D}"/>
              </a:ext>
            </a:extLst>
          </p:cNvPr>
          <p:cNvSpPr txBox="1"/>
          <p:nvPr/>
        </p:nvSpPr>
        <p:spPr>
          <a:xfrm>
            <a:off x="4572000" y="4308060"/>
            <a:ext cx="1569660" cy="369331"/>
          </a:xfrm>
          <a:prstGeom prst="rect">
            <a:avLst/>
          </a:prstGeom>
          <a:noFill/>
        </p:spPr>
        <p:txBody>
          <a:bodyPr wrap="none" rtlCol="0">
            <a:spAutoFit/>
          </a:bodyPr>
          <a:lstStyle/>
          <a:p>
            <a:r>
              <a:rPr lang="ja-JP" altLang="en-US">
                <a:latin typeface="メイリオ"/>
                <a:ea typeface="メイリオ"/>
                <a:cs typeface="メイリオ"/>
              </a:rPr>
              <a:t>メインホスト</a:t>
            </a:r>
            <a:endParaRPr lang="ja-JP" altLang="en-US" dirty="0">
              <a:latin typeface="メイリオ"/>
              <a:ea typeface="メイリオ"/>
              <a:cs typeface="メイリオ"/>
            </a:endParaRPr>
          </a:p>
        </p:txBody>
      </p:sp>
      <p:pic>
        <p:nvPicPr>
          <p:cNvPr id="43" name="図 42">
            <a:extLst>
              <a:ext uri="{FF2B5EF4-FFF2-40B4-BE49-F238E27FC236}">
                <a16:creationId xmlns:a16="http://schemas.microsoft.com/office/drawing/2014/main" id="{CE93655C-E005-834C-93C0-4A46CFEE149A}"/>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61465" b="95860" l="3699" r="16986">
                        <a14:foregroundMark x1="9178" y1="66242" x2="9452" y2="67516"/>
                        <a14:foregroundMark x1="8082" y1="75159" x2="8082" y2="75159"/>
                        <a14:foregroundMark x1="8082" y1="76433" x2="8082" y2="77707"/>
                        <a14:foregroundMark x1="7945" y1="79936" x2="7397" y2="82166"/>
                        <a14:foregroundMark x1="6164" y1="84076" x2="6164" y2="84076"/>
                        <a14:foregroundMark x1="5205" y1="83439" x2="5205" y2="83439"/>
                        <a14:foregroundMark x1="5479" y1="84076" x2="5479" y2="85350"/>
                        <a14:foregroundMark x1="9178" y1="88854" x2="9178" y2="88854"/>
                        <a14:foregroundMark x1="9589" y1="89172" x2="10137" y2="89809"/>
                        <a14:foregroundMark x1="10959" y1="88217" x2="10959" y2="88217"/>
                        <a14:foregroundMark x1="11096" y1="87580" x2="11096" y2="87580"/>
                        <a14:foregroundMark x1="11507" y1="83121" x2="11507" y2="83121"/>
                        <a14:foregroundMark x1="11644" y1="81847" x2="11644" y2="81847"/>
                        <a14:foregroundMark x1="11644" y1="82166" x2="11918" y2="83439"/>
                        <a14:foregroundMark x1="12055" y1="83121" x2="12603" y2="85350"/>
                        <a14:foregroundMark x1="13014" y1="88854" x2="13014" y2="88854"/>
                        <a14:foregroundMark x1="13288" y1="89172" x2="14110" y2="88854"/>
                        <a14:foregroundMark x1="14521" y1="86943" x2="14521" y2="86943"/>
                        <a14:foregroundMark x1="14521" y1="85669" x2="14521" y2="85669"/>
                        <a14:foregroundMark x1="14795" y1="83121" x2="14795" y2="83121"/>
                        <a14:foregroundMark x1="14932" y1="83439" x2="15753" y2="84713"/>
                        <a14:foregroundMark x1="15753" y1="84395" x2="15753" y2="84395"/>
                        <a14:foregroundMark x1="15753" y1="82166" x2="15753" y2="82166"/>
                        <a14:foregroundMark x1="14795" y1="78662" x2="14795" y2="78662"/>
                        <a14:foregroundMark x1="14795" y1="78662" x2="14795" y2="78662"/>
                        <a14:foregroundMark x1="14795" y1="78662" x2="14795" y2="78662"/>
                        <a14:foregroundMark x1="16027" y1="79618" x2="16027" y2="79618"/>
                        <a14:foregroundMark x1="16027" y1="78662" x2="16027" y2="78662"/>
                        <a14:foregroundMark x1="15890" y1="76752" x2="15890" y2="76752"/>
                        <a14:foregroundMark x1="15890" y1="76752" x2="15890" y2="76752"/>
                        <a14:foregroundMark x1="16986" y1="78662" x2="16986" y2="78662"/>
                        <a14:foregroundMark x1="17397" y1="76752" x2="17397" y2="76752"/>
                        <a14:foregroundMark x1="17397" y1="76752" x2="17397" y2="76752"/>
                        <a14:foregroundMark x1="15342" y1="88217" x2="15342" y2="88217"/>
                        <a14:foregroundMark x1="15068" y1="89172" x2="14932" y2="91401"/>
                        <a14:foregroundMark x1="15068" y1="92038" x2="15753" y2="93949"/>
                        <a14:foregroundMark x1="16027" y1="93631" x2="16986" y2="94586"/>
                        <a14:foregroundMark x1="16849" y1="92357" x2="16712" y2="93631"/>
                        <a14:foregroundMark x1="15479" y1="94904" x2="14521" y2="94586"/>
                        <a14:foregroundMark x1="13014" y1="92675" x2="12055" y2="92675"/>
                        <a14:foregroundMark x1="11507" y1="92038" x2="11507" y2="92038"/>
                        <a14:foregroundMark x1="10959" y1="92038" x2="10959" y2="92038"/>
                        <a14:foregroundMark x1="10137" y1="91401" x2="10137" y2="91401"/>
                        <a14:foregroundMark x1="9178" y1="93631" x2="10822" y2="93631"/>
                        <a14:foregroundMark x1="16301" y1="85669" x2="16301" y2="85669"/>
                        <a14:foregroundMark x1="16712" y1="84076" x2="16712" y2="84076"/>
                        <a14:foregroundMark x1="16438" y1="83439" x2="16438" y2="83439"/>
                        <a14:foregroundMark x1="16438" y1="83121" x2="16438" y2="83121"/>
                        <a14:foregroundMark x1="5068" y1="90127" x2="5068" y2="90127"/>
                        <a14:foregroundMark x1="4795" y1="91083" x2="4795" y2="91083"/>
                        <a14:foregroundMark x1="5205" y1="92038" x2="6438" y2="92675"/>
                        <a14:foregroundMark x1="6986" y1="92038" x2="6986" y2="92038"/>
                        <a14:foregroundMark x1="7123" y1="92038" x2="7123" y2="92038"/>
                        <a14:foregroundMark x1="6027" y1="92357" x2="6027" y2="92357"/>
                        <a14:foregroundMark x1="6164" y1="92675" x2="7397" y2="93312"/>
                        <a14:foregroundMark x1="7945" y1="93312" x2="8630" y2="93631"/>
                        <a14:foregroundMark x1="8904" y1="93312" x2="8904" y2="93312"/>
                        <a14:foregroundMark x1="5205" y1="91401" x2="5205" y2="91401"/>
                        <a14:foregroundMark x1="5068" y1="92038" x2="5068" y2="92038"/>
                        <a14:foregroundMark x1="5068" y1="92038" x2="5068" y2="92038"/>
                        <a14:foregroundMark x1="4795" y1="91401" x2="4795" y2="91401"/>
                        <a14:foregroundMark x1="4521" y1="91401" x2="4521" y2="91401"/>
                        <a14:foregroundMark x1="4521" y1="91401" x2="4521" y2="91401"/>
                        <a14:foregroundMark x1="4110" y1="91401" x2="4110" y2="91401"/>
                        <a14:foregroundMark x1="10137" y1="76433" x2="10137" y2="76433"/>
                        <a14:foregroundMark x1="10137" y1="76115" x2="10137" y2="76115"/>
                        <a14:foregroundMark x1="10000" y1="75159" x2="10000" y2="75159"/>
                        <a14:foregroundMark x1="9589" y1="74204" x2="9589" y2="74204"/>
                        <a14:foregroundMark x1="8630" y1="72930" x2="8082" y2="71975"/>
                        <a14:foregroundMark x1="7123" y1="69745" x2="7123" y2="69745"/>
                        <a14:foregroundMark x1="6986" y1="66561" x2="6986" y2="66561"/>
                        <a14:foregroundMark x1="6986" y1="66561" x2="6986" y2="66561"/>
                        <a14:foregroundMark x1="6712" y1="67197" x2="6712" y2="67197"/>
                        <a14:foregroundMark x1="6986" y1="67516" x2="6986" y2="67516"/>
                        <a14:foregroundMark x1="7123" y1="68790" x2="7123" y2="68790"/>
                        <a14:foregroundMark x1="8493" y1="69427" x2="8493" y2="69427"/>
                        <a14:foregroundMark x1="8082" y1="67516" x2="8082" y2="67516"/>
                        <a14:foregroundMark x1="6438" y1="67197" x2="6438" y2="68471"/>
                        <a14:foregroundMark x1="7534" y1="66242" x2="8219" y2="67516"/>
                        <a14:foregroundMark x1="8493" y1="67197" x2="8493" y2="67197"/>
                        <a14:foregroundMark x1="7671" y1="64968" x2="9863" y2="64968"/>
                        <a14:foregroundMark x1="8904" y1="62420" x2="10411" y2="64331"/>
                        <a14:foregroundMark x1="7945" y1="61465" x2="7671" y2="64013"/>
                        <a14:foregroundMark x1="8904" y1="62420" x2="10411" y2="70382"/>
                        <a14:foregroundMark x1="10548" y1="64968" x2="11096" y2="69427"/>
                        <a14:foregroundMark x1="10411" y1="68790" x2="9452" y2="82166"/>
                        <a14:foregroundMark x1="10959" y1="76752" x2="13836" y2="81847"/>
                        <a14:foregroundMark x1="13425" y1="78662" x2="16438" y2="80255"/>
                        <a14:foregroundMark x1="16438" y1="78662" x2="16849" y2="86624"/>
                        <a14:foregroundMark x1="14384" y1="78981" x2="17260" y2="78662"/>
                        <a14:foregroundMark x1="9041" y1="93631" x2="13014" y2="95860"/>
                        <a14:foregroundMark x1="16027" y1="92038" x2="16438" y2="95541"/>
                        <a14:foregroundMark x1="9178" y1="93631" x2="5068" y2="92675"/>
                        <a14:foregroundMark x1="3699" y1="90446" x2="4110" y2="93631"/>
                      </a14:backgroundRemoval>
                    </a14:imgEffect>
                  </a14:imgLayer>
                </a14:imgProps>
              </a:ext>
              <a:ext uri="{837473B0-CC2E-450A-ABE3-18F120FF3D39}">
                <a1611:picAttrSrcUrl xmlns:a1611="http://schemas.microsoft.com/office/drawing/2016/11/main" r:id="rId5"/>
              </a:ext>
            </a:extLst>
          </a:blip>
          <a:srcRect l="3659" t="59843" r="82526" b="5862"/>
          <a:stretch/>
        </p:blipFill>
        <p:spPr>
          <a:xfrm>
            <a:off x="8051671" y="5595827"/>
            <a:ext cx="730050" cy="779541"/>
          </a:xfrm>
          <a:prstGeom prst="rect">
            <a:avLst/>
          </a:prstGeom>
        </p:spPr>
      </p:pic>
      <p:sp>
        <p:nvSpPr>
          <p:cNvPr id="49" name="テキスト ボックス 48">
            <a:extLst>
              <a:ext uri="{FF2B5EF4-FFF2-40B4-BE49-F238E27FC236}">
                <a16:creationId xmlns:a16="http://schemas.microsoft.com/office/drawing/2014/main" id="{3AF87FAE-1007-0744-9C58-F2D3120E6CB2}"/>
              </a:ext>
            </a:extLst>
          </p:cNvPr>
          <p:cNvSpPr txBox="1"/>
          <p:nvPr/>
        </p:nvSpPr>
        <p:spPr>
          <a:xfrm>
            <a:off x="5096653" y="6290477"/>
            <a:ext cx="1210588" cy="338554"/>
          </a:xfrm>
          <a:prstGeom prst="rect">
            <a:avLst/>
          </a:prstGeom>
          <a:noFill/>
        </p:spPr>
        <p:txBody>
          <a:bodyPr wrap="none" rtlCol="0">
            <a:spAutoFit/>
          </a:bodyPr>
          <a:lstStyle/>
          <a:p>
            <a:r>
              <a:rPr lang="ja-JP" altLang="en-US" sz="1600" b="1">
                <a:latin typeface="メイリオ"/>
                <a:ea typeface="メイリオ"/>
                <a:cs typeface="メイリオ"/>
              </a:rPr>
              <a:t>暗号化：</a:t>
            </a:r>
            <a:r>
              <a:rPr lang="ja-JP" altLang="en-US" sz="1600" b="1">
                <a:solidFill>
                  <a:srgbClr val="FF0000"/>
                </a:solidFill>
                <a:latin typeface="メイリオ"/>
                <a:ea typeface="メイリオ"/>
                <a:cs typeface="メイリオ"/>
              </a:rPr>
              <a:t>赤</a:t>
            </a:r>
            <a:endParaRPr lang="ja-JP" altLang="en-US" sz="1600" b="1" dirty="0">
              <a:solidFill>
                <a:srgbClr val="FF0000"/>
              </a:solidFill>
              <a:latin typeface="メイリオ"/>
              <a:ea typeface="メイリオ"/>
              <a:cs typeface="メイリオ"/>
            </a:endParaRPr>
          </a:p>
        </p:txBody>
      </p:sp>
    </p:spTree>
    <p:extLst>
      <p:ext uri="{BB962C8B-B14F-4D97-AF65-F5344CB8AC3E}">
        <p14:creationId xmlns:p14="http://schemas.microsoft.com/office/powerpoint/2010/main" val="220206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nodeType="clickEffect">
                                  <p:stCondLst>
                                    <p:cond delay="0"/>
                                  </p:stCondLst>
                                  <p:childTnLst>
                                    <p:animClr clrSpc="rgb" dir="cw">
                                      <p:cBhvr>
                                        <p:cTn id="6" dur="500" fill="hold"/>
                                        <p:tgtEl>
                                          <p:spTgt spid="44"/>
                                        </p:tgtEl>
                                        <p:attrNameLst>
                                          <p:attrName>fillcolor</p:attrName>
                                        </p:attrNameLst>
                                      </p:cBhvr>
                                      <p:to>
                                        <a:srgbClr val="ED1826"/>
                                      </p:to>
                                    </p:animClr>
                                    <p:set>
                                      <p:cBhvr>
                                        <p:cTn id="7" dur="500" fill="hold"/>
                                        <p:tgtEl>
                                          <p:spTgt spid="44"/>
                                        </p:tgtEl>
                                        <p:attrNameLst>
                                          <p:attrName>fill.type</p:attrName>
                                        </p:attrNameLst>
                                      </p:cBhvr>
                                      <p:to>
                                        <p:strVal val="solid"/>
                                      </p:to>
                                    </p:set>
                                    <p:set>
                                      <p:cBhvr>
                                        <p:cTn id="8" dur="500" fill="hold"/>
                                        <p:tgtEl>
                                          <p:spTgt spid="44"/>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500" fill="hold"/>
                                        <p:tgtEl>
                                          <p:spTgt spid="47"/>
                                        </p:tgtEl>
                                        <p:attrNameLst>
                                          <p:attrName>fillcolor</p:attrName>
                                        </p:attrNameLst>
                                      </p:cBhvr>
                                      <p:to>
                                        <a:srgbClr val="ED1826"/>
                                      </p:to>
                                    </p:animClr>
                                    <p:set>
                                      <p:cBhvr>
                                        <p:cTn id="11" dur="500" fill="hold"/>
                                        <p:tgtEl>
                                          <p:spTgt spid="47"/>
                                        </p:tgtEl>
                                        <p:attrNameLst>
                                          <p:attrName>fill.type</p:attrName>
                                        </p:attrNameLst>
                                      </p:cBhvr>
                                      <p:to>
                                        <p:strVal val="solid"/>
                                      </p:to>
                                    </p:set>
                                    <p:set>
                                      <p:cBhvr>
                                        <p:cTn id="12" dur="500" fill="hold"/>
                                        <p:tgtEl>
                                          <p:spTgt spid="47"/>
                                        </p:tgtEl>
                                        <p:attrNameLst>
                                          <p:attrName>fill.on</p:attrName>
                                        </p:attrNameLst>
                                      </p:cBhvr>
                                      <p:to>
                                        <p:strVal val="true"/>
                                      </p:to>
                                    </p:set>
                                  </p:childTnLst>
                                </p:cTn>
                              </p:par>
                              <p:par>
                                <p:cTn id="13" presetID="1" presetClass="emph" presetSubtype="2" fill="hold" nodeType="withEffect">
                                  <p:stCondLst>
                                    <p:cond delay="0"/>
                                  </p:stCondLst>
                                  <p:childTnLst>
                                    <p:animClr clrSpc="rgb" dir="cw">
                                      <p:cBhvr>
                                        <p:cTn id="14" dur="500" fill="hold"/>
                                        <p:tgtEl>
                                          <p:spTgt spid="46"/>
                                        </p:tgtEl>
                                        <p:attrNameLst>
                                          <p:attrName>fillcolor</p:attrName>
                                        </p:attrNameLst>
                                      </p:cBhvr>
                                      <p:to>
                                        <a:srgbClr val="ED1826"/>
                                      </p:to>
                                    </p:animClr>
                                    <p:set>
                                      <p:cBhvr>
                                        <p:cTn id="15" dur="500" fill="hold"/>
                                        <p:tgtEl>
                                          <p:spTgt spid="46"/>
                                        </p:tgtEl>
                                        <p:attrNameLst>
                                          <p:attrName>fill.type</p:attrName>
                                        </p:attrNameLst>
                                      </p:cBhvr>
                                      <p:to>
                                        <p:strVal val="solid"/>
                                      </p:to>
                                    </p:set>
                                    <p:set>
                                      <p:cBhvr>
                                        <p:cTn id="16" dur="500" fill="hold"/>
                                        <p:tgtEl>
                                          <p:spTgt spid="46"/>
                                        </p:tgtEl>
                                        <p:attrNameLst>
                                          <p:attrName>fill.on</p:attrName>
                                        </p:attrNameLst>
                                      </p:cBhvr>
                                      <p:to>
                                        <p:strVal val="true"/>
                                      </p:to>
                                    </p:set>
                                  </p:childTnLst>
                                </p:cTn>
                              </p:par>
                              <p:par>
                                <p:cTn id="17" presetID="1" presetClass="emph" presetSubtype="2" fill="hold" nodeType="withEffect">
                                  <p:stCondLst>
                                    <p:cond delay="0"/>
                                  </p:stCondLst>
                                  <p:childTnLst>
                                    <p:animClr clrSpc="rgb" dir="cw">
                                      <p:cBhvr>
                                        <p:cTn id="18" dur="500" fill="hold"/>
                                        <p:tgtEl>
                                          <p:spTgt spid="45"/>
                                        </p:tgtEl>
                                        <p:attrNameLst>
                                          <p:attrName>fillcolor</p:attrName>
                                        </p:attrNameLst>
                                      </p:cBhvr>
                                      <p:to>
                                        <a:srgbClr val="ED1826"/>
                                      </p:to>
                                    </p:animClr>
                                    <p:set>
                                      <p:cBhvr>
                                        <p:cTn id="19" dur="500" fill="hold"/>
                                        <p:tgtEl>
                                          <p:spTgt spid="45"/>
                                        </p:tgtEl>
                                        <p:attrNameLst>
                                          <p:attrName>fill.type</p:attrName>
                                        </p:attrNameLst>
                                      </p:cBhvr>
                                      <p:to>
                                        <p:strVal val="solid"/>
                                      </p:to>
                                    </p:set>
                                    <p:set>
                                      <p:cBhvr>
                                        <p:cTn id="20" dur="500" fill="hold"/>
                                        <p:tgtEl>
                                          <p:spTgt spid="45"/>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0" presetClass="path" presetSubtype="0" accel="50000" decel="50000" fill="hold" grpId="0" nodeType="clickEffect">
                                  <p:stCondLst>
                                    <p:cond delay="0"/>
                                  </p:stCondLst>
                                  <p:childTnLst>
                                    <p:animMotion origin="layout" path="M 0 0 C 0.09948 0.04885 0.19896 0.09746 0.27413 0.09144 C 0.34948 0.08542 0.40034 0.02454 0.45139 -0.03611 " pathEditMode="relative" ptsTypes="AAA">
                                      <p:cBhvr>
                                        <p:cTn id="24" dur="2000" fill="hold"/>
                                        <p:tgtEl>
                                          <p:spTgt spid="44"/>
                                        </p:tgtEl>
                                        <p:attrNameLst>
                                          <p:attrName>ppt_x</p:attrName>
                                          <p:attrName>ppt_y</p:attrName>
                                        </p:attrNameLst>
                                      </p:cBhvr>
                                    </p:animMotion>
                                  </p:childTnLst>
                                </p:cTn>
                              </p:par>
                              <p:par>
                                <p:cTn id="25" presetID="0" presetClass="path" presetSubtype="0" accel="50000" decel="50000" fill="hold" grpId="0" nodeType="withEffect">
                                  <p:stCondLst>
                                    <p:cond delay="0"/>
                                  </p:stCondLst>
                                  <p:childTnLst>
                                    <p:animMotion origin="layout" path="M 0 0 C 0.09948 0.04885 0.19896 0.09746 0.27413 0.09144 C 0.34948 0.08542 0.40034 0.02454 0.45139 -0.03611 " pathEditMode="relative" ptsTypes="AAA">
                                      <p:cBhvr>
                                        <p:cTn id="26" dur="2000" fill="hold"/>
                                        <p:tgtEl>
                                          <p:spTgt spid="45"/>
                                        </p:tgtEl>
                                        <p:attrNameLst>
                                          <p:attrName>ppt_x</p:attrName>
                                          <p:attrName>ppt_y</p:attrName>
                                        </p:attrNameLst>
                                      </p:cBhvr>
                                    </p:animMotion>
                                  </p:childTnLst>
                                </p:cTn>
                              </p:par>
                            </p:childTnLst>
                          </p:cTn>
                        </p:par>
                      </p:childTnLst>
                    </p:cTn>
                  </p:par>
                  <p:par>
                    <p:cTn id="27" fill="hold">
                      <p:stCondLst>
                        <p:cond delay="indefinite"/>
                      </p:stCondLst>
                      <p:childTnLst>
                        <p:par>
                          <p:cTn id="28" fill="hold">
                            <p:stCondLst>
                              <p:cond delay="0"/>
                            </p:stCondLst>
                            <p:childTnLst>
                              <p:par>
                                <p:cTn id="29" presetID="1" presetClass="emph" presetSubtype="2" fill="hold" nodeType="clickEffect">
                                  <p:stCondLst>
                                    <p:cond delay="0"/>
                                  </p:stCondLst>
                                  <p:childTnLst>
                                    <p:animClr clrSpc="rgb" dir="cw">
                                      <p:cBhvr>
                                        <p:cTn id="30" dur="500" fill="hold"/>
                                        <p:tgtEl>
                                          <p:spTgt spid="44"/>
                                        </p:tgtEl>
                                        <p:attrNameLst>
                                          <p:attrName>fillcolor</p:attrName>
                                        </p:attrNameLst>
                                      </p:cBhvr>
                                      <p:to>
                                        <a:srgbClr val="FFFC00"/>
                                      </p:to>
                                    </p:animClr>
                                    <p:set>
                                      <p:cBhvr>
                                        <p:cTn id="31" dur="500" fill="hold"/>
                                        <p:tgtEl>
                                          <p:spTgt spid="44"/>
                                        </p:tgtEl>
                                        <p:attrNameLst>
                                          <p:attrName>fill.type</p:attrName>
                                        </p:attrNameLst>
                                      </p:cBhvr>
                                      <p:to>
                                        <p:strVal val="solid"/>
                                      </p:to>
                                    </p:set>
                                    <p:set>
                                      <p:cBhvr>
                                        <p:cTn id="32" dur="500" fill="hold"/>
                                        <p:tgtEl>
                                          <p:spTgt spid="44"/>
                                        </p:tgtEl>
                                        <p:attrNameLst>
                                          <p:attrName>fill.on</p:attrName>
                                        </p:attrNameLst>
                                      </p:cBhvr>
                                      <p:to>
                                        <p:strVal val="true"/>
                                      </p:to>
                                    </p:set>
                                  </p:childTnLst>
                                </p:cTn>
                              </p:par>
                              <p:par>
                                <p:cTn id="33" presetID="1" presetClass="emph" presetSubtype="2" fill="hold" nodeType="withEffect">
                                  <p:stCondLst>
                                    <p:cond delay="0"/>
                                  </p:stCondLst>
                                  <p:childTnLst>
                                    <p:animClr clrSpc="rgb" dir="cw">
                                      <p:cBhvr>
                                        <p:cTn id="34" dur="500" fill="hold"/>
                                        <p:tgtEl>
                                          <p:spTgt spid="45"/>
                                        </p:tgtEl>
                                        <p:attrNameLst>
                                          <p:attrName>fillcolor</p:attrName>
                                        </p:attrNameLst>
                                      </p:cBhvr>
                                      <p:to>
                                        <a:srgbClr val="FFFC00"/>
                                      </p:to>
                                    </p:animClr>
                                    <p:set>
                                      <p:cBhvr>
                                        <p:cTn id="35" dur="500" fill="hold"/>
                                        <p:tgtEl>
                                          <p:spTgt spid="45"/>
                                        </p:tgtEl>
                                        <p:attrNameLst>
                                          <p:attrName>fill.type</p:attrName>
                                        </p:attrNameLst>
                                      </p:cBhvr>
                                      <p:to>
                                        <p:strVal val="solid"/>
                                      </p:to>
                                    </p:set>
                                    <p:set>
                                      <p:cBhvr>
                                        <p:cTn id="36" dur="500" fill="hold"/>
                                        <p:tgtEl>
                                          <p:spTgt spid="45"/>
                                        </p:tgtEl>
                                        <p:attrNameLst>
                                          <p:attrName>fill.on</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0" presetClass="path" presetSubtype="0" accel="50000" decel="50000" fill="hold" grpId="0" nodeType="clickEffect">
                                  <p:stCondLst>
                                    <p:cond delay="0"/>
                                  </p:stCondLst>
                                  <p:childTnLst>
                                    <p:animMotion origin="layout" path="M 0 0 C 0.1625 0.06065 0.32517 0.1213 0.42847 0.11436 C 0.53177 0.10741 0.57586 0.03287 0.61996 -0.04166 " pathEditMode="relative" ptsTypes="AAA">
                                      <p:cBhvr>
                                        <p:cTn id="40" dur="2000" fill="hold"/>
                                        <p:tgtEl>
                                          <p:spTgt spid="46"/>
                                        </p:tgtEl>
                                        <p:attrNameLst>
                                          <p:attrName>ppt_x</p:attrName>
                                          <p:attrName>ppt_y</p:attrName>
                                        </p:attrNameLst>
                                      </p:cBhvr>
                                    </p:animMotion>
                                  </p:childTnLst>
                                </p:cTn>
                              </p:par>
                              <p:par>
                                <p:cTn id="41" presetID="0" presetClass="path" presetSubtype="0" accel="50000" decel="50000" fill="hold" grpId="0" nodeType="withEffect">
                                  <p:stCondLst>
                                    <p:cond delay="0"/>
                                  </p:stCondLst>
                                  <p:childTnLst>
                                    <p:animMotion origin="layout" path="M 0 0 C 0.1625 0.06065 0.32517 0.1213 0.42847 0.11436 C 0.53177 0.10741 0.57586 0.03287 0.61996 -0.04166 " pathEditMode="relative" ptsTypes="AAA">
                                      <p:cBhvr>
                                        <p:cTn id="42" dur="2000" fill="hold"/>
                                        <p:tgtEl>
                                          <p:spTgt spid="4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animBg="1"/>
      <p:bldP spid="46" grpId="0" animBg="1"/>
      <p:bldP spid="4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9CBC3-71CE-0A45-93DA-608768F7D74C}"/>
              </a:ext>
            </a:extLst>
          </p:cNvPr>
          <p:cNvSpPr>
            <a:spLocks noGrp="1"/>
          </p:cNvSpPr>
          <p:nvPr>
            <p:ph type="title"/>
          </p:nvPr>
        </p:nvSpPr>
        <p:spPr/>
        <p:txBody>
          <a:bodyPr/>
          <a:lstStyle/>
          <a:p>
            <a:r>
              <a:rPr lang="ja-JP" altLang="en-US"/>
              <a:t>暗号化リモートページング</a:t>
            </a:r>
            <a:endParaRPr lang="en-US" dirty="0"/>
          </a:p>
        </p:txBody>
      </p:sp>
      <p:sp>
        <p:nvSpPr>
          <p:cNvPr id="3" name="Content Placeholder 2">
            <a:extLst>
              <a:ext uri="{FF2B5EF4-FFF2-40B4-BE49-F238E27FC236}">
                <a16:creationId xmlns:a16="http://schemas.microsoft.com/office/drawing/2014/main" id="{39204301-C5C6-BA48-AC51-C8217DE66086}"/>
              </a:ext>
            </a:extLst>
          </p:cNvPr>
          <p:cNvSpPr>
            <a:spLocks noGrp="1"/>
          </p:cNvSpPr>
          <p:nvPr>
            <p:ph idx="1"/>
          </p:nvPr>
        </p:nvSpPr>
        <p:spPr/>
        <p:txBody>
          <a:bodyPr/>
          <a:lstStyle/>
          <a:p>
            <a:r>
              <a:rPr lang="ja-JP" altLang="en-US"/>
              <a:t>ページイン時にサブホストでは復号しない</a:t>
            </a:r>
            <a:endParaRPr lang="en-US" altLang="ja-JP" dirty="0"/>
          </a:p>
          <a:p>
            <a:pPr lvl="1"/>
            <a:r>
              <a:rPr lang="ja-JP" altLang="en-US"/>
              <a:t>転送先のメインホストで復号して格納</a:t>
            </a:r>
            <a:endParaRPr lang="en-US" altLang="ja-JP" dirty="0"/>
          </a:p>
          <a:p>
            <a:r>
              <a:rPr lang="ja-JP" altLang="en-US"/>
              <a:t>ページアウト時にはメインホストで暗号化</a:t>
            </a:r>
            <a:endParaRPr lang="en-US" altLang="ja-JP" dirty="0"/>
          </a:p>
          <a:p>
            <a:pPr lvl="1"/>
            <a:r>
              <a:rPr lang="ja-JP" altLang="en-US"/>
              <a:t>転送先のサブホストでは復号せずに格納</a:t>
            </a:r>
            <a:endParaRPr lang="en-US" altLang="ja-JP" dirty="0"/>
          </a:p>
          <a:p>
            <a:pPr lvl="2"/>
            <a:r>
              <a:rPr lang="ja-JP" altLang="en-US"/>
              <a:t>復号化・再暗号化のオーバヘッドを削減</a:t>
            </a:r>
            <a:endParaRPr lang="en-US" dirty="0"/>
          </a:p>
        </p:txBody>
      </p:sp>
      <p:sp>
        <p:nvSpPr>
          <p:cNvPr id="20" name="スライド番号プレースホルダー 12">
            <a:extLst>
              <a:ext uri="{FF2B5EF4-FFF2-40B4-BE49-F238E27FC236}">
                <a16:creationId xmlns:a16="http://schemas.microsoft.com/office/drawing/2014/main" id="{489F341F-3930-C04E-8BBD-8422A4F7744C}"/>
              </a:ext>
            </a:extLst>
          </p:cNvPr>
          <p:cNvSpPr>
            <a:spLocks noGrp="1"/>
          </p:cNvSpPr>
          <p:nvPr>
            <p:ph type="sldNum" sz="quarter" idx="12"/>
          </p:nvPr>
        </p:nvSpPr>
        <p:spPr>
          <a:xfrm>
            <a:off x="6457950" y="6356351"/>
            <a:ext cx="2057400" cy="365125"/>
          </a:xfrm>
        </p:spPr>
        <p:txBody>
          <a:bodyPr/>
          <a:lstStyle/>
          <a:p>
            <a:fld id="{93E26F90-40AF-3247-BD59-775CBC0B59CA}" type="slidenum">
              <a:rPr lang="ja-JP" altLang="en-US" smtClean="0">
                <a:solidFill>
                  <a:schemeClr val="tx1"/>
                </a:solidFill>
              </a:rPr>
              <a:pPr/>
              <a:t>7</a:t>
            </a:fld>
            <a:endParaRPr lang="ja-JP" altLang="en-US">
              <a:solidFill>
                <a:schemeClr val="tx1"/>
              </a:solidFill>
            </a:endParaRPr>
          </a:p>
        </p:txBody>
      </p:sp>
      <p:sp>
        <p:nvSpPr>
          <p:cNvPr id="26" name="角丸四角形 25">
            <a:extLst>
              <a:ext uri="{FF2B5EF4-FFF2-40B4-BE49-F238E27FC236}">
                <a16:creationId xmlns:a16="http://schemas.microsoft.com/office/drawing/2014/main" id="{BAB5F95E-10AF-D844-87E9-C4CAF53518BF}"/>
              </a:ext>
            </a:extLst>
          </p:cNvPr>
          <p:cNvSpPr/>
          <p:nvPr/>
        </p:nvSpPr>
        <p:spPr>
          <a:xfrm>
            <a:off x="3354718" y="4423684"/>
            <a:ext cx="2061785" cy="1512498"/>
          </a:xfrm>
          <a:prstGeom prst="roundRect">
            <a:avLst/>
          </a:prstGeom>
          <a:noFill/>
          <a:ln w="104775"/>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29" name="角丸四角形 28">
            <a:extLst>
              <a:ext uri="{FF2B5EF4-FFF2-40B4-BE49-F238E27FC236}">
                <a16:creationId xmlns:a16="http://schemas.microsoft.com/office/drawing/2014/main" id="{937CD53E-2DA6-9040-8E5B-0F943CFE2385}"/>
              </a:ext>
            </a:extLst>
          </p:cNvPr>
          <p:cNvSpPr/>
          <p:nvPr/>
        </p:nvSpPr>
        <p:spPr>
          <a:xfrm>
            <a:off x="5889242" y="4667250"/>
            <a:ext cx="1835194" cy="1268932"/>
          </a:xfrm>
          <a:prstGeom prst="roundRect">
            <a:avLst/>
          </a:prstGeom>
          <a:noFill/>
          <a:ln w="1016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cxnSp>
        <p:nvCxnSpPr>
          <p:cNvPr id="34" name="カギ線コネクタ 33">
            <a:extLst>
              <a:ext uri="{FF2B5EF4-FFF2-40B4-BE49-F238E27FC236}">
                <a16:creationId xmlns:a16="http://schemas.microsoft.com/office/drawing/2014/main" id="{FEF6C190-5285-4A40-823A-345160DFB01C}"/>
              </a:ext>
            </a:extLst>
          </p:cNvPr>
          <p:cNvCxnSpPr>
            <a:cxnSpLocks/>
          </p:cNvCxnSpPr>
          <p:nvPr/>
        </p:nvCxnSpPr>
        <p:spPr>
          <a:xfrm rot="5400000" flipH="1" flipV="1">
            <a:off x="5313187" y="4073201"/>
            <a:ext cx="30689" cy="3205255"/>
          </a:xfrm>
          <a:prstGeom prst="bentConnector4">
            <a:avLst>
              <a:gd name="adj1" fmla="val -1776265"/>
              <a:gd name="adj2" fmla="val 100186"/>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カギ線コネクタ 34">
            <a:extLst>
              <a:ext uri="{FF2B5EF4-FFF2-40B4-BE49-F238E27FC236}">
                <a16:creationId xmlns:a16="http://schemas.microsoft.com/office/drawing/2014/main" id="{BD33E277-4A4F-C24F-94AE-E80272C82D71}"/>
              </a:ext>
            </a:extLst>
          </p:cNvPr>
          <p:cNvCxnSpPr>
            <a:cxnSpLocks/>
          </p:cNvCxnSpPr>
          <p:nvPr/>
        </p:nvCxnSpPr>
        <p:spPr>
          <a:xfrm rot="16200000" flipH="1" flipV="1">
            <a:off x="5497301" y="3410118"/>
            <a:ext cx="17536" cy="3158802"/>
          </a:xfrm>
          <a:prstGeom prst="bentConnector4">
            <a:avLst>
              <a:gd name="adj1" fmla="val -2457311"/>
              <a:gd name="adj2" fmla="val 100186"/>
            </a:avLst>
          </a:prstGeom>
          <a:ln w="476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72249943-A9A0-0B43-B588-023B114A281C}"/>
              </a:ext>
            </a:extLst>
          </p:cNvPr>
          <p:cNvSpPr txBox="1"/>
          <p:nvPr/>
        </p:nvSpPr>
        <p:spPr>
          <a:xfrm>
            <a:off x="5250129" y="4245228"/>
            <a:ext cx="1210588" cy="338554"/>
          </a:xfrm>
          <a:prstGeom prst="rect">
            <a:avLst/>
          </a:prstGeom>
          <a:noFill/>
        </p:spPr>
        <p:txBody>
          <a:bodyPr wrap="none" rtlCol="0">
            <a:spAutoFit/>
          </a:bodyPr>
          <a:lstStyle/>
          <a:p>
            <a:r>
              <a:rPr lang="ja-JP" altLang="en-US" sz="1600">
                <a:latin typeface="メイリオ"/>
                <a:ea typeface="メイリオ"/>
                <a:cs typeface="メイリオ"/>
              </a:rPr>
              <a:t>ページイン</a:t>
            </a:r>
            <a:endParaRPr lang="ja-JP" altLang="en-US" sz="1600" dirty="0">
              <a:latin typeface="メイリオ"/>
              <a:ea typeface="メイリオ"/>
              <a:cs typeface="メイリオ"/>
            </a:endParaRPr>
          </a:p>
        </p:txBody>
      </p:sp>
      <p:sp>
        <p:nvSpPr>
          <p:cNvPr id="38" name="テキスト ボックス 37">
            <a:extLst>
              <a:ext uri="{FF2B5EF4-FFF2-40B4-BE49-F238E27FC236}">
                <a16:creationId xmlns:a16="http://schemas.microsoft.com/office/drawing/2014/main" id="{E42478EF-715F-004A-BDC9-0AF09D799996}"/>
              </a:ext>
            </a:extLst>
          </p:cNvPr>
          <p:cNvSpPr txBox="1"/>
          <p:nvPr/>
        </p:nvSpPr>
        <p:spPr>
          <a:xfrm>
            <a:off x="4310598" y="6302323"/>
            <a:ext cx="1415772" cy="338554"/>
          </a:xfrm>
          <a:prstGeom prst="rect">
            <a:avLst/>
          </a:prstGeom>
          <a:noFill/>
        </p:spPr>
        <p:txBody>
          <a:bodyPr wrap="none" rtlCol="0">
            <a:spAutoFit/>
          </a:bodyPr>
          <a:lstStyle/>
          <a:p>
            <a:r>
              <a:rPr lang="ja-JP" altLang="en-US" sz="1600">
                <a:latin typeface="メイリオ"/>
                <a:ea typeface="メイリオ"/>
                <a:cs typeface="メイリオ"/>
              </a:rPr>
              <a:t>ページアウト</a:t>
            </a:r>
            <a:endParaRPr lang="ja-JP" altLang="en-US" sz="1600" dirty="0">
              <a:latin typeface="メイリオ"/>
              <a:ea typeface="メイリオ"/>
              <a:cs typeface="メイリオ"/>
            </a:endParaRPr>
          </a:p>
        </p:txBody>
      </p:sp>
      <p:sp>
        <p:nvSpPr>
          <p:cNvPr id="40" name="角丸四角形 39">
            <a:extLst>
              <a:ext uri="{FF2B5EF4-FFF2-40B4-BE49-F238E27FC236}">
                <a16:creationId xmlns:a16="http://schemas.microsoft.com/office/drawing/2014/main" id="{405E32F7-D217-3049-B9B2-C1B0F6F25276}"/>
              </a:ext>
            </a:extLst>
          </p:cNvPr>
          <p:cNvSpPr/>
          <p:nvPr/>
        </p:nvSpPr>
        <p:spPr>
          <a:xfrm>
            <a:off x="3607589" y="5017232"/>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1" name="角丸四角形 40">
            <a:extLst>
              <a:ext uri="{FF2B5EF4-FFF2-40B4-BE49-F238E27FC236}">
                <a16:creationId xmlns:a16="http://schemas.microsoft.com/office/drawing/2014/main" id="{AC340552-CD90-7B49-8C5C-76D1281A4929}"/>
              </a:ext>
            </a:extLst>
          </p:cNvPr>
          <p:cNvSpPr/>
          <p:nvPr/>
        </p:nvSpPr>
        <p:spPr>
          <a:xfrm>
            <a:off x="4067935" y="5017232"/>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2" name="角丸四角形 41">
            <a:extLst>
              <a:ext uri="{FF2B5EF4-FFF2-40B4-BE49-F238E27FC236}">
                <a16:creationId xmlns:a16="http://schemas.microsoft.com/office/drawing/2014/main" id="{CB29FA67-5FA2-F244-B6D3-3626C834247B}"/>
              </a:ext>
            </a:extLst>
          </p:cNvPr>
          <p:cNvSpPr/>
          <p:nvPr/>
        </p:nvSpPr>
        <p:spPr>
          <a:xfrm>
            <a:off x="6336349" y="5010813"/>
            <a:ext cx="434664" cy="649598"/>
          </a:xfrm>
          <a:prstGeom prst="roundRect">
            <a:avLst/>
          </a:prstGeom>
          <a:solidFill>
            <a:srgbClr val="FF00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3" name="角丸四角形 42">
            <a:extLst>
              <a:ext uri="{FF2B5EF4-FFF2-40B4-BE49-F238E27FC236}">
                <a16:creationId xmlns:a16="http://schemas.microsoft.com/office/drawing/2014/main" id="{B9CD0E04-A5A6-8342-9615-66B460A5D05C}"/>
              </a:ext>
            </a:extLst>
          </p:cNvPr>
          <p:cNvSpPr/>
          <p:nvPr/>
        </p:nvSpPr>
        <p:spPr>
          <a:xfrm>
            <a:off x="6808240" y="5010813"/>
            <a:ext cx="434664" cy="649598"/>
          </a:xfrm>
          <a:prstGeom prst="roundRect">
            <a:avLst/>
          </a:prstGeom>
          <a:solidFill>
            <a:srgbClr val="FF00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grpSp>
        <p:nvGrpSpPr>
          <p:cNvPr id="5" name="グループ化 4">
            <a:extLst>
              <a:ext uri="{FF2B5EF4-FFF2-40B4-BE49-F238E27FC236}">
                <a16:creationId xmlns:a16="http://schemas.microsoft.com/office/drawing/2014/main" id="{C429756E-0511-F74E-96FF-3F24981C05C4}"/>
              </a:ext>
            </a:extLst>
          </p:cNvPr>
          <p:cNvGrpSpPr/>
          <p:nvPr/>
        </p:nvGrpSpPr>
        <p:grpSpPr>
          <a:xfrm>
            <a:off x="597581" y="4145232"/>
            <a:ext cx="1987908" cy="1671036"/>
            <a:chOff x="511391" y="4391564"/>
            <a:chExt cx="2082217" cy="1973657"/>
          </a:xfrm>
        </p:grpSpPr>
        <p:sp>
          <p:nvSpPr>
            <p:cNvPr id="28" name="テキスト ボックス 27">
              <a:extLst>
                <a:ext uri="{FF2B5EF4-FFF2-40B4-BE49-F238E27FC236}">
                  <a16:creationId xmlns:a16="http://schemas.microsoft.com/office/drawing/2014/main" id="{7BBECECB-D242-C643-8159-158C621A0559}"/>
                </a:ext>
              </a:extLst>
            </p:cNvPr>
            <p:cNvSpPr txBox="1"/>
            <p:nvPr/>
          </p:nvSpPr>
          <p:spPr>
            <a:xfrm>
              <a:off x="790461" y="4391564"/>
              <a:ext cx="1569660" cy="369332"/>
            </a:xfrm>
            <a:prstGeom prst="rect">
              <a:avLst/>
            </a:prstGeom>
            <a:noFill/>
          </p:spPr>
          <p:txBody>
            <a:bodyPr wrap="none" rtlCol="0">
              <a:spAutoFit/>
            </a:bodyPr>
            <a:lstStyle/>
            <a:p>
              <a:r>
                <a:rPr lang="ja-JP" altLang="en-US">
                  <a:latin typeface="メイリオ"/>
                  <a:ea typeface="メイリオ"/>
                  <a:cs typeface="メイリオ"/>
                </a:rPr>
                <a:t>移送元ホスト</a:t>
              </a:r>
              <a:endParaRPr lang="ja-JP" altLang="en-US" dirty="0">
                <a:latin typeface="メイリオ"/>
                <a:ea typeface="メイリオ"/>
                <a:cs typeface="メイリオ"/>
              </a:endParaRPr>
            </a:p>
          </p:txBody>
        </p:sp>
        <p:sp useBgFill="1">
          <p:nvSpPr>
            <p:cNvPr id="31" name="角丸四角形 30">
              <a:extLst>
                <a:ext uri="{FF2B5EF4-FFF2-40B4-BE49-F238E27FC236}">
                  <a16:creationId xmlns:a16="http://schemas.microsoft.com/office/drawing/2014/main" id="{F56D0A73-B9FD-2A44-9D2B-172D24E68B3B}"/>
                </a:ext>
              </a:extLst>
            </p:cNvPr>
            <p:cNvSpPr/>
            <p:nvPr/>
          </p:nvSpPr>
          <p:spPr>
            <a:xfrm>
              <a:off x="511391" y="4802905"/>
              <a:ext cx="2082217" cy="1562316"/>
            </a:xfrm>
            <a:prstGeom prst="roundRect">
              <a:avLst/>
            </a:prstGeom>
            <a:ln w="762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grpSp>
      <p:sp>
        <p:nvSpPr>
          <p:cNvPr id="32" name="テキスト ボックス 31">
            <a:extLst>
              <a:ext uri="{FF2B5EF4-FFF2-40B4-BE49-F238E27FC236}">
                <a16:creationId xmlns:a16="http://schemas.microsoft.com/office/drawing/2014/main" id="{6F00790A-C04E-8E43-911C-D848737ACFA6}"/>
              </a:ext>
            </a:extLst>
          </p:cNvPr>
          <p:cNvSpPr txBox="1"/>
          <p:nvPr/>
        </p:nvSpPr>
        <p:spPr>
          <a:xfrm>
            <a:off x="3624625" y="4020137"/>
            <a:ext cx="1569660" cy="369331"/>
          </a:xfrm>
          <a:prstGeom prst="rect">
            <a:avLst/>
          </a:prstGeom>
          <a:noFill/>
        </p:spPr>
        <p:txBody>
          <a:bodyPr wrap="none" rtlCol="0">
            <a:spAutoFit/>
          </a:bodyPr>
          <a:lstStyle/>
          <a:p>
            <a:r>
              <a:rPr lang="ja-JP" altLang="en-US">
                <a:latin typeface="メイリオ"/>
                <a:ea typeface="メイリオ"/>
                <a:cs typeface="メイリオ"/>
              </a:rPr>
              <a:t>メインホスト</a:t>
            </a:r>
            <a:endParaRPr lang="ja-JP" altLang="en-US" dirty="0">
              <a:latin typeface="メイリオ"/>
              <a:ea typeface="メイリオ"/>
              <a:cs typeface="メイリオ"/>
            </a:endParaRPr>
          </a:p>
        </p:txBody>
      </p:sp>
      <p:sp>
        <p:nvSpPr>
          <p:cNvPr id="39" name="テキスト ボックス 38">
            <a:extLst>
              <a:ext uri="{FF2B5EF4-FFF2-40B4-BE49-F238E27FC236}">
                <a16:creationId xmlns:a16="http://schemas.microsoft.com/office/drawing/2014/main" id="{43779A78-2028-974F-8B71-EE44DDCA817B}"/>
              </a:ext>
            </a:extLst>
          </p:cNvPr>
          <p:cNvSpPr txBox="1"/>
          <p:nvPr/>
        </p:nvSpPr>
        <p:spPr>
          <a:xfrm>
            <a:off x="6209499" y="4037188"/>
            <a:ext cx="1338828" cy="369332"/>
          </a:xfrm>
          <a:prstGeom prst="rect">
            <a:avLst/>
          </a:prstGeom>
          <a:noFill/>
        </p:spPr>
        <p:txBody>
          <a:bodyPr wrap="none" rtlCol="0">
            <a:spAutoFit/>
          </a:bodyPr>
          <a:lstStyle/>
          <a:p>
            <a:r>
              <a:rPr lang="ja-JP" altLang="en-US">
                <a:latin typeface="メイリオ"/>
                <a:ea typeface="メイリオ"/>
                <a:cs typeface="メイリオ"/>
              </a:rPr>
              <a:t>サブホスト</a:t>
            </a:r>
            <a:endParaRPr lang="ja-JP" altLang="en-US" dirty="0">
              <a:latin typeface="メイリオ"/>
              <a:ea typeface="メイリオ"/>
              <a:cs typeface="メイリオ"/>
            </a:endParaRPr>
          </a:p>
        </p:txBody>
      </p:sp>
      <p:pic>
        <p:nvPicPr>
          <p:cNvPr id="52" name="図 51">
            <a:extLst>
              <a:ext uri="{FF2B5EF4-FFF2-40B4-BE49-F238E27FC236}">
                <a16:creationId xmlns:a16="http://schemas.microsoft.com/office/drawing/2014/main" id="{3EB09436-DF56-3D41-A258-1354A47FAC47}"/>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61465" b="95860" l="3699" r="16986">
                        <a14:foregroundMark x1="9178" y1="66242" x2="9452" y2="67516"/>
                        <a14:foregroundMark x1="8082" y1="75159" x2="8082" y2="75159"/>
                        <a14:foregroundMark x1="8082" y1="76433" x2="8082" y2="77707"/>
                        <a14:foregroundMark x1="7945" y1="79936" x2="7397" y2="82166"/>
                        <a14:foregroundMark x1="6164" y1="84076" x2="6164" y2="84076"/>
                        <a14:foregroundMark x1="5205" y1="83439" x2="5205" y2="83439"/>
                        <a14:foregroundMark x1="5479" y1="84076" x2="5479" y2="85350"/>
                        <a14:foregroundMark x1="9178" y1="88854" x2="9178" y2="88854"/>
                        <a14:foregroundMark x1="9589" y1="89172" x2="10137" y2="89809"/>
                        <a14:foregroundMark x1="10959" y1="88217" x2="10959" y2="88217"/>
                        <a14:foregroundMark x1="11096" y1="87580" x2="11096" y2="87580"/>
                        <a14:foregroundMark x1="11507" y1="83121" x2="11507" y2="83121"/>
                        <a14:foregroundMark x1="11644" y1="81847" x2="11644" y2="81847"/>
                        <a14:foregroundMark x1="11644" y1="82166" x2="11918" y2="83439"/>
                        <a14:foregroundMark x1="12055" y1="83121" x2="12603" y2="85350"/>
                        <a14:foregroundMark x1="13014" y1="88854" x2="13014" y2="88854"/>
                        <a14:foregroundMark x1="13288" y1="89172" x2="14110" y2="88854"/>
                        <a14:foregroundMark x1="14521" y1="86943" x2="14521" y2="86943"/>
                        <a14:foregroundMark x1="14521" y1="85669" x2="14521" y2="85669"/>
                        <a14:foregroundMark x1="14795" y1="83121" x2="14795" y2="83121"/>
                        <a14:foregroundMark x1="14932" y1="83439" x2="15753" y2="84713"/>
                        <a14:foregroundMark x1="15753" y1="84395" x2="15753" y2="84395"/>
                        <a14:foregroundMark x1="15753" y1="82166" x2="15753" y2="82166"/>
                        <a14:foregroundMark x1="14795" y1="78662" x2="14795" y2="78662"/>
                        <a14:foregroundMark x1="14795" y1="78662" x2="14795" y2="78662"/>
                        <a14:foregroundMark x1="14795" y1="78662" x2="14795" y2="78662"/>
                        <a14:foregroundMark x1="16027" y1="79618" x2="16027" y2="79618"/>
                        <a14:foregroundMark x1="16027" y1="78662" x2="16027" y2="78662"/>
                        <a14:foregroundMark x1="15890" y1="76752" x2="15890" y2="76752"/>
                        <a14:foregroundMark x1="15890" y1="76752" x2="15890" y2="76752"/>
                        <a14:foregroundMark x1="16986" y1="78662" x2="16986" y2="78662"/>
                        <a14:foregroundMark x1="17397" y1="76752" x2="17397" y2="76752"/>
                        <a14:foregroundMark x1="17397" y1="76752" x2="17397" y2="76752"/>
                        <a14:foregroundMark x1="15342" y1="88217" x2="15342" y2="88217"/>
                        <a14:foregroundMark x1="15068" y1="89172" x2="14932" y2="91401"/>
                        <a14:foregroundMark x1="15068" y1="92038" x2="15753" y2="93949"/>
                        <a14:foregroundMark x1="16027" y1="93631" x2="16986" y2="94586"/>
                        <a14:foregroundMark x1="16849" y1="92357" x2="16712" y2="93631"/>
                        <a14:foregroundMark x1="15479" y1="94904" x2="14521" y2="94586"/>
                        <a14:foregroundMark x1="13014" y1="92675" x2="12055" y2="92675"/>
                        <a14:foregroundMark x1="11507" y1="92038" x2="11507" y2="92038"/>
                        <a14:foregroundMark x1="10959" y1="92038" x2="10959" y2="92038"/>
                        <a14:foregroundMark x1="10137" y1="91401" x2="10137" y2="91401"/>
                        <a14:foregroundMark x1="9178" y1="93631" x2="10822" y2="93631"/>
                        <a14:foregroundMark x1="16301" y1="85669" x2="16301" y2="85669"/>
                        <a14:foregroundMark x1="16712" y1="84076" x2="16712" y2="84076"/>
                        <a14:foregroundMark x1="16438" y1="83439" x2="16438" y2="83439"/>
                        <a14:foregroundMark x1="16438" y1="83121" x2="16438" y2="83121"/>
                        <a14:foregroundMark x1="5068" y1="90127" x2="5068" y2="90127"/>
                        <a14:foregroundMark x1="4795" y1="91083" x2="4795" y2="91083"/>
                        <a14:foregroundMark x1="5205" y1="92038" x2="6438" y2="92675"/>
                        <a14:foregroundMark x1="6986" y1="92038" x2="6986" y2="92038"/>
                        <a14:foregroundMark x1="7123" y1="92038" x2="7123" y2="92038"/>
                        <a14:foregroundMark x1="6027" y1="92357" x2="6027" y2="92357"/>
                        <a14:foregroundMark x1="6164" y1="92675" x2="7397" y2="93312"/>
                        <a14:foregroundMark x1="7945" y1="93312" x2="8630" y2="93631"/>
                        <a14:foregroundMark x1="8904" y1="93312" x2="8904" y2="93312"/>
                        <a14:foregroundMark x1="5205" y1="91401" x2="5205" y2="91401"/>
                        <a14:foregroundMark x1="5068" y1="92038" x2="5068" y2="92038"/>
                        <a14:foregroundMark x1="5068" y1="92038" x2="5068" y2="92038"/>
                        <a14:foregroundMark x1="4795" y1="91401" x2="4795" y2="91401"/>
                        <a14:foregroundMark x1="4521" y1="91401" x2="4521" y2="91401"/>
                        <a14:foregroundMark x1="4521" y1="91401" x2="4521" y2="91401"/>
                        <a14:foregroundMark x1="4110" y1="91401" x2="4110" y2="91401"/>
                        <a14:foregroundMark x1="10137" y1="76433" x2="10137" y2="76433"/>
                        <a14:foregroundMark x1="10137" y1="76115" x2="10137" y2="76115"/>
                        <a14:foregroundMark x1="10000" y1="75159" x2="10000" y2="75159"/>
                        <a14:foregroundMark x1="9589" y1="74204" x2="9589" y2="74204"/>
                        <a14:foregroundMark x1="8630" y1="72930" x2="8082" y2="71975"/>
                        <a14:foregroundMark x1="7123" y1="69745" x2="7123" y2="69745"/>
                        <a14:foregroundMark x1="6986" y1="66561" x2="6986" y2="66561"/>
                        <a14:foregroundMark x1="6986" y1="66561" x2="6986" y2="66561"/>
                        <a14:foregroundMark x1="6712" y1="67197" x2="6712" y2="67197"/>
                        <a14:foregroundMark x1="6986" y1="67516" x2="6986" y2="67516"/>
                        <a14:foregroundMark x1="7123" y1="68790" x2="7123" y2="68790"/>
                        <a14:foregroundMark x1="8493" y1="69427" x2="8493" y2="69427"/>
                        <a14:foregroundMark x1="8082" y1="67516" x2="8082" y2="67516"/>
                        <a14:foregroundMark x1="6438" y1="67197" x2="6438" y2="68471"/>
                        <a14:foregroundMark x1="7534" y1="66242" x2="8219" y2="67516"/>
                        <a14:foregroundMark x1="8493" y1="67197" x2="8493" y2="67197"/>
                        <a14:foregroundMark x1="7671" y1="64968" x2="9863" y2="64968"/>
                        <a14:foregroundMark x1="8904" y1="62420" x2="10411" y2="64331"/>
                        <a14:foregroundMark x1="7945" y1="61465" x2="7671" y2="64013"/>
                        <a14:foregroundMark x1="8904" y1="62420" x2="10411" y2="70382"/>
                        <a14:foregroundMark x1="10548" y1="64968" x2="11096" y2="69427"/>
                        <a14:foregroundMark x1="10411" y1="68790" x2="9452" y2="82166"/>
                        <a14:foregroundMark x1="10959" y1="76752" x2="13836" y2="81847"/>
                        <a14:foregroundMark x1="13425" y1="78662" x2="16438" y2="80255"/>
                        <a14:foregroundMark x1="16438" y1="78662" x2="16849" y2="86624"/>
                        <a14:foregroundMark x1="14384" y1="78981" x2="17260" y2="78662"/>
                        <a14:foregroundMark x1="9041" y1="93631" x2="13014" y2="95860"/>
                        <a14:foregroundMark x1="16027" y1="92038" x2="16438" y2="95541"/>
                        <a14:foregroundMark x1="9178" y1="93631" x2="5068" y2="92675"/>
                        <a14:foregroundMark x1="3699" y1="90446" x2="4110" y2="93631"/>
                      </a14:backgroundRemoval>
                    </a14:imgEffect>
                  </a14:imgLayer>
                </a14:imgProps>
              </a:ext>
              <a:ext uri="{837473B0-CC2E-450A-ABE3-18F120FF3D39}">
                <a1611:picAttrSrcUrl xmlns:a1611="http://schemas.microsoft.com/office/drawing/2016/11/main" r:id="rId5"/>
              </a:ext>
            </a:extLst>
          </a:blip>
          <a:srcRect l="3659" t="59843" r="82526" b="5862"/>
          <a:stretch/>
        </p:blipFill>
        <p:spPr>
          <a:xfrm>
            <a:off x="7418624" y="5622232"/>
            <a:ext cx="730050" cy="779541"/>
          </a:xfrm>
          <a:prstGeom prst="rect">
            <a:avLst/>
          </a:prstGeom>
        </p:spPr>
      </p:pic>
      <p:sp>
        <p:nvSpPr>
          <p:cNvPr id="53" name="テキスト ボックス 52">
            <a:extLst>
              <a:ext uri="{FF2B5EF4-FFF2-40B4-BE49-F238E27FC236}">
                <a16:creationId xmlns:a16="http://schemas.microsoft.com/office/drawing/2014/main" id="{38A796BE-556F-F040-A7AF-42EA4D230586}"/>
              </a:ext>
            </a:extLst>
          </p:cNvPr>
          <p:cNvSpPr txBox="1"/>
          <p:nvPr/>
        </p:nvSpPr>
        <p:spPr>
          <a:xfrm>
            <a:off x="5604205" y="6334425"/>
            <a:ext cx="1210588" cy="338554"/>
          </a:xfrm>
          <a:prstGeom prst="rect">
            <a:avLst/>
          </a:prstGeom>
          <a:noFill/>
        </p:spPr>
        <p:txBody>
          <a:bodyPr wrap="none" rtlCol="0">
            <a:spAutoFit/>
          </a:bodyPr>
          <a:lstStyle/>
          <a:p>
            <a:r>
              <a:rPr lang="ja-JP" altLang="en-US" sz="1600" b="1">
                <a:latin typeface="メイリオ"/>
                <a:ea typeface="メイリオ"/>
                <a:cs typeface="メイリオ"/>
              </a:rPr>
              <a:t>暗号化：</a:t>
            </a:r>
            <a:r>
              <a:rPr lang="ja-JP" altLang="en-US" sz="1600" b="1">
                <a:solidFill>
                  <a:srgbClr val="FF0000"/>
                </a:solidFill>
                <a:latin typeface="メイリオ"/>
                <a:ea typeface="メイリオ"/>
                <a:cs typeface="メイリオ"/>
              </a:rPr>
              <a:t>赤</a:t>
            </a:r>
            <a:endParaRPr lang="ja-JP" altLang="en-US" sz="1600" b="1" dirty="0">
              <a:solidFill>
                <a:srgbClr val="FF0000"/>
              </a:solidFill>
              <a:latin typeface="メイリオ"/>
              <a:ea typeface="メイリオ"/>
              <a:cs typeface="メイリオ"/>
            </a:endParaRPr>
          </a:p>
        </p:txBody>
      </p:sp>
    </p:spTree>
    <p:extLst>
      <p:ext uri="{BB962C8B-B14F-4D97-AF65-F5344CB8AC3E}">
        <p14:creationId xmlns:p14="http://schemas.microsoft.com/office/powerpoint/2010/main" val="2124291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blinds(horizontal)">
                                      <p:cBhvr>
                                        <p:cTn id="7" dur="500"/>
                                        <p:tgtEl>
                                          <p:spTgt spid="3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6"/>
                                        </p:tgtEl>
                                        <p:attrNameLst>
                                          <p:attrName>style.visibility</p:attrName>
                                        </p:attrNameLst>
                                      </p:cBhvr>
                                      <p:to>
                                        <p:strVal val="visible"/>
                                      </p:to>
                                    </p:set>
                                    <p:animEffect transition="in" filter="blinds(horizontal)">
                                      <p:cBhvr>
                                        <p:cTn id="10" dur="500"/>
                                        <p:tgtEl>
                                          <p:spTgt spid="36"/>
                                        </p:tgtEl>
                                      </p:cBhvr>
                                    </p:animEffect>
                                  </p:childTnLst>
                                </p:cTn>
                              </p:par>
                              <p:par>
                                <p:cTn id="11" presetID="0" presetClass="path" presetSubtype="0" accel="50000" decel="50000" fill="hold" grpId="1" nodeType="withEffect">
                                  <p:stCondLst>
                                    <p:cond delay="0"/>
                                  </p:stCondLst>
                                  <p:childTnLst>
                                    <p:animMotion origin="layout" path="M 8.33333E-7 4.44444E-6 C -0.06372 -0.07593 -0.12639 -0.15162 -0.16719 -0.15255 C -0.20799 -0.1544 -0.22691 -0.08195 -0.24497 -0.00926 " pathEditMode="relative" rAng="0" ptsTypes="AAA">
                                      <p:cBhvr>
                                        <p:cTn id="12" dur="2000" fill="hold"/>
                                        <p:tgtEl>
                                          <p:spTgt spid="43"/>
                                        </p:tgtEl>
                                        <p:attrNameLst>
                                          <p:attrName>ppt_x</p:attrName>
                                          <p:attrName>ppt_y</p:attrName>
                                        </p:attrNameLst>
                                      </p:cBhvr>
                                      <p:rCtr x="-12257" y="-7639"/>
                                    </p:animMotion>
                                  </p:childTnLst>
                                </p:cTn>
                              </p:par>
                            </p:childTnLst>
                          </p:cTn>
                        </p:par>
                      </p:childTnLst>
                    </p:cTn>
                  </p:par>
                  <p:par>
                    <p:cTn id="13" fill="hold">
                      <p:stCondLst>
                        <p:cond delay="indefinite"/>
                      </p:stCondLst>
                      <p:childTnLst>
                        <p:par>
                          <p:cTn id="14" fill="hold">
                            <p:stCondLst>
                              <p:cond delay="0"/>
                            </p:stCondLst>
                            <p:childTnLst>
                              <p:par>
                                <p:cTn id="15" presetID="1" presetClass="emph" presetSubtype="2" fill="hold" nodeType="clickEffect">
                                  <p:stCondLst>
                                    <p:cond delay="0"/>
                                  </p:stCondLst>
                                  <p:childTnLst>
                                    <p:animClr clrSpc="rgb" dir="cw">
                                      <p:cBhvr>
                                        <p:cTn id="16" dur="500" fill="hold"/>
                                        <p:tgtEl>
                                          <p:spTgt spid="43"/>
                                        </p:tgtEl>
                                        <p:attrNameLst>
                                          <p:attrName>fillcolor</p:attrName>
                                        </p:attrNameLst>
                                      </p:cBhvr>
                                      <p:to>
                                        <a:srgbClr val="FFFC00"/>
                                      </p:to>
                                    </p:animClr>
                                    <p:set>
                                      <p:cBhvr>
                                        <p:cTn id="17" dur="500" fill="hold"/>
                                        <p:tgtEl>
                                          <p:spTgt spid="43"/>
                                        </p:tgtEl>
                                        <p:attrNameLst>
                                          <p:attrName>fill.type</p:attrName>
                                        </p:attrNameLst>
                                      </p:cBhvr>
                                      <p:to>
                                        <p:strVal val="solid"/>
                                      </p:to>
                                    </p:set>
                                    <p:set>
                                      <p:cBhvr>
                                        <p:cTn id="18" dur="500" fill="hold"/>
                                        <p:tgtEl>
                                          <p:spTgt spid="43"/>
                                        </p:tgtEl>
                                        <p:attrNameLst>
                                          <p:attrName>fill.on</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1" presetClass="emph" presetSubtype="2" fill="hold" nodeType="clickEffect">
                                  <p:stCondLst>
                                    <p:cond delay="0"/>
                                  </p:stCondLst>
                                  <p:childTnLst>
                                    <p:animClr clrSpc="rgb" dir="cw">
                                      <p:cBhvr>
                                        <p:cTn id="22" dur="500" fill="hold"/>
                                        <p:tgtEl>
                                          <p:spTgt spid="41"/>
                                        </p:tgtEl>
                                        <p:attrNameLst>
                                          <p:attrName>fillcolor</p:attrName>
                                        </p:attrNameLst>
                                      </p:cBhvr>
                                      <p:to>
                                        <a:srgbClr val="ED1826"/>
                                      </p:to>
                                    </p:animClr>
                                    <p:set>
                                      <p:cBhvr>
                                        <p:cTn id="23" dur="500" fill="hold"/>
                                        <p:tgtEl>
                                          <p:spTgt spid="41"/>
                                        </p:tgtEl>
                                        <p:attrNameLst>
                                          <p:attrName>fill.type</p:attrName>
                                        </p:attrNameLst>
                                      </p:cBhvr>
                                      <p:to>
                                        <p:strVal val="solid"/>
                                      </p:to>
                                    </p:set>
                                    <p:set>
                                      <p:cBhvr>
                                        <p:cTn id="24" dur="500" fill="hold"/>
                                        <p:tgtEl>
                                          <p:spTgt spid="41"/>
                                        </p:tgtEl>
                                        <p:attrNameLst>
                                          <p:attrName>fill.on</p:attrName>
                                        </p:attrNameLst>
                                      </p:cBhvr>
                                      <p:to>
                                        <p:strVal val="true"/>
                                      </p:to>
                                    </p:se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blinds(horizontal)">
                                      <p:cBhvr>
                                        <p:cTn id="29" dur="500"/>
                                        <p:tgtEl>
                                          <p:spTgt spid="34"/>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38"/>
                                        </p:tgtEl>
                                        <p:attrNameLst>
                                          <p:attrName>style.visibility</p:attrName>
                                        </p:attrNameLst>
                                      </p:cBhvr>
                                      <p:to>
                                        <p:strVal val="visible"/>
                                      </p:to>
                                    </p:set>
                                    <p:animEffect transition="in" filter="blinds(horizontal)">
                                      <p:cBhvr>
                                        <p:cTn id="32" dur="500"/>
                                        <p:tgtEl>
                                          <p:spTgt spid="38"/>
                                        </p:tgtEl>
                                      </p:cBhvr>
                                    </p:animEffect>
                                  </p:childTnLst>
                                </p:cTn>
                              </p:par>
                              <p:par>
                                <p:cTn id="33" presetID="0" presetClass="path" presetSubtype="0" accel="50000" decel="50000" fill="hold" grpId="1" nodeType="withEffect">
                                  <p:stCondLst>
                                    <p:cond delay="0"/>
                                  </p:stCondLst>
                                  <p:childTnLst>
                                    <p:animMotion origin="layout" path="M -0.00469 0.00231 C 0.05816 0.05532 0.12135 0.10833 0.17222 0.10787 C 0.22291 0.1074 0.26128 0.053 0.29965 -0.00093 " pathEditMode="relative" rAng="0" ptsTypes="AAA">
                                      <p:cBhvr>
                                        <p:cTn id="34" dur="2000" fill="hold"/>
                                        <p:tgtEl>
                                          <p:spTgt spid="41"/>
                                        </p:tgtEl>
                                        <p:attrNameLst>
                                          <p:attrName>ppt_x</p:attrName>
                                          <p:attrName>ppt_y</p:attrName>
                                        </p:attrNameLst>
                                      </p:cBhvr>
                                      <p:rCtr x="15208" y="511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p:bldP spid="41" grpId="1" animBg="1"/>
      <p:bldP spid="4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3">
            <a:extLst>
              <a:ext uri="{FF2B5EF4-FFF2-40B4-BE49-F238E27FC236}">
                <a16:creationId xmlns:a16="http://schemas.microsoft.com/office/drawing/2014/main" id="{95AD883A-00B7-9D4E-A1C7-83B3BB01DCBD}"/>
              </a:ext>
            </a:extLst>
          </p:cNvPr>
          <p:cNvSpPr>
            <a:spLocks noGrp="1"/>
          </p:cNvSpPr>
          <p:nvPr>
            <p:ph type="title"/>
          </p:nvPr>
        </p:nvSpPr>
        <p:spPr/>
        <p:txBody>
          <a:bodyPr>
            <a:normAutofit/>
          </a:bodyPr>
          <a:lstStyle/>
          <a:p>
            <a:r>
              <a:rPr lang="ja-JP" altLang="en-US"/>
              <a:t>選択的なメモリ暗号化</a:t>
            </a:r>
            <a:endParaRPr kumimoji="1" lang="ja-JP" altLang="en-US"/>
          </a:p>
        </p:txBody>
      </p:sp>
      <p:sp>
        <p:nvSpPr>
          <p:cNvPr id="3" name="コンテンツ プレースホルダー 2">
            <a:extLst>
              <a:ext uri="{FF2B5EF4-FFF2-40B4-BE49-F238E27FC236}">
                <a16:creationId xmlns:a16="http://schemas.microsoft.com/office/drawing/2014/main" id="{59A5C229-D4F8-1442-A8EC-E30029CCC7CD}"/>
              </a:ext>
            </a:extLst>
          </p:cNvPr>
          <p:cNvSpPr>
            <a:spLocks noGrp="1"/>
          </p:cNvSpPr>
          <p:nvPr>
            <p:ph idx="1"/>
          </p:nvPr>
        </p:nvSpPr>
        <p:spPr/>
        <p:txBody>
          <a:bodyPr/>
          <a:lstStyle/>
          <a:p>
            <a:r>
              <a:rPr lang="ja-JP" altLang="en-US"/>
              <a:t>機密情報が含まれないなら暗号化せずに転送</a:t>
            </a:r>
            <a:endParaRPr lang="en-US" altLang="ja-JP" dirty="0"/>
          </a:p>
          <a:p>
            <a:pPr lvl="1"/>
            <a:r>
              <a:rPr lang="ja-JP" altLang="en-US"/>
              <a:t>例：未使用領域、プログラム領域など</a:t>
            </a:r>
            <a:endParaRPr lang="en-US" altLang="ja-JP" dirty="0"/>
          </a:p>
          <a:p>
            <a:pPr lvl="1"/>
            <a:r>
              <a:rPr lang="ja-JP" altLang="en-US"/>
              <a:t>暗号化・復号化のオーバヘッドを削減</a:t>
            </a:r>
            <a:endParaRPr lang="en-US" altLang="ja-JP" dirty="0"/>
          </a:p>
          <a:p>
            <a:r>
              <a:rPr lang="ja-JP" altLang="en-US"/>
              <a:t>マイグレーション時にメインホストに非暗号化フラグを送信</a:t>
            </a:r>
            <a:endParaRPr lang="en-US" altLang="ja-JP" dirty="0"/>
          </a:p>
          <a:p>
            <a:pPr lvl="1"/>
            <a:r>
              <a:rPr lang="ja-JP" altLang="en-US"/>
              <a:t>それを基にメモリの暗号化・復号化を制御</a:t>
            </a:r>
            <a:endParaRPr lang="en-US" altLang="ja-JP" dirty="0"/>
          </a:p>
          <a:p>
            <a:endParaRPr lang="en-US" altLang="ja-JP" dirty="0"/>
          </a:p>
          <a:p>
            <a:endParaRPr lang="en-US" altLang="ja-JP" dirty="0"/>
          </a:p>
          <a:p>
            <a:endParaRPr lang="ja-JP" altLang="en-US"/>
          </a:p>
        </p:txBody>
      </p:sp>
      <p:sp>
        <p:nvSpPr>
          <p:cNvPr id="13" name="スライド番号プレースホルダー 12">
            <a:extLst>
              <a:ext uri="{FF2B5EF4-FFF2-40B4-BE49-F238E27FC236}">
                <a16:creationId xmlns:a16="http://schemas.microsoft.com/office/drawing/2014/main" id="{F452A5BC-F9E9-C447-9D04-1016E5C370F6}"/>
              </a:ext>
            </a:extLst>
          </p:cNvPr>
          <p:cNvSpPr>
            <a:spLocks noGrp="1"/>
          </p:cNvSpPr>
          <p:nvPr>
            <p:ph type="sldNum" sz="quarter" idx="12"/>
          </p:nvPr>
        </p:nvSpPr>
        <p:spPr/>
        <p:txBody>
          <a:bodyPr/>
          <a:lstStyle/>
          <a:p>
            <a:fld id="{93E26F90-40AF-3247-BD59-775CBC0B59CA}" type="slidenum">
              <a:rPr lang="ja-JP" altLang="en-US" smtClean="0"/>
              <a:pPr/>
              <a:t>8</a:t>
            </a:fld>
            <a:endParaRPr lang="ja-JP" altLang="en-US"/>
          </a:p>
        </p:txBody>
      </p:sp>
      <p:grpSp>
        <p:nvGrpSpPr>
          <p:cNvPr id="25" name="グループ化 24">
            <a:extLst>
              <a:ext uri="{FF2B5EF4-FFF2-40B4-BE49-F238E27FC236}">
                <a16:creationId xmlns:a16="http://schemas.microsoft.com/office/drawing/2014/main" id="{3D8DFC5F-669F-9743-A1C7-C7198E5BD7AC}"/>
              </a:ext>
            </a:extLst>
          </p:cNvPr>
          <p:cNvGrpSpPr/>
          <p:nvPr/>
        </p:nvGrpSpPr>
        <p:grpSpPr>
          <a:xfrm>
            <a:off x="2666469" y="4881495"/>
            <a:ext cx="1601120" cy="771667"/>
            <a:chOff x="3056875" y="5040276"/>
            <a:chExt cx="1601120" cy="771667"/>
          </a:xfrm>
        </p:grpSpPr>
        <p:sp>
          <p:nvSpPr>
            <p:cNvPr id="27" name="テキスト ボックス 26">
              <a:extLst>
                <a:ext uri="{FF2B5EF4-FFF2-40B4-BE49-F238E27FC236}">
                  <a16:creationId xmlns:a16="http://schemas.microsoft.com/office/drawing/2014/main" id="{0E8CC483-973D-EA4A-BC5A-3DB179EDB4C9}"/>
                </a:ext>
              </a:extLst>
            </p:cNvPr>
            <p:cNvSpPr txBox="1"/>
            <p:nvPr/>
          </p:nvSpPr>
          <p:spPr>
            <a:xfrm>
              <a:off x="3056875" y="5040276"/>
              <a:ext cx="1569660" cy="300082"/>
            </a:xfrm>
            <a:prstGeom prst="rect">
              <a:avLst/>
            </a:prstGeom>
            <a:noFill/>
          </p:spPr>
          <p:txBody>
            <a:bodyPr wrap="none" rtlCol="0">
              <a:spAutoFit/>
            </a:bodyPr>
            <a:lstStyle/>
            <a:p>
              <a:r>
                <a:rPr lang="ja-JP" altLang="en-US" sz="1350" dirty="0">
                  <a:latin typeface="メイリオ"/>
                  <a:ea typeface="メイリオ"/>
                  <a:cs typeface="メイリオ"/>
                </a:rPr>
                <a:t>マイグレーション</a:t>
              </a:r>
            </a:p>
          </p:txBody>
        </p:sp>
        <p:sp>
          <p:nvSpPr>
            <p:cNvPr id="28" name="右矢印 27">
              <a:extLst>
                <a:ext uri="{FF2B5EF4-FFF2-40B4-BE49-F238E27FC236}">
                  <a16:creationId xmlns:a16="http://schemas.microsoft.com/office/drawing/2014/main" id="{DFD1704A-2F74-2F4F-9A3F-1E54E6EFF78F}"/>
                </a:ext>
              </a:extLst>
            </p:cNvPr>
            <p:cNvSpPr/>
            <p:nvPr/>
          </p:nvSpPr>
          <p:spPr>
            <a:xfrm>
              <a:off x="3134502" y="5270312"/>
              <a:ext cx="1523493" cy="541631"/>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ja-JP" altLang="en-US" sz="1350" dirty="0">
                <a:latin typeface="メイリオ"/>
                <a:ea typeface="メイリオ"/>
                <a:cs typeface="メイリオ"/>
              </a:endParaRPr>
            </a:p>
          </p:txBody>
        </p:sp>
      </p:grpSp>
      <p:sp>
        <p:nvSpPr>
          <p:cNvPr id="30" name="角丸四角形 29">
            <a:extLst>
              <a:ext uri="{FF2B5EF4-FFF2-40B4-BE49-F238E27FC236}">
                <a16:creationId xmlns:a16="http://schemas.microsoft.com/office/drawing/2014/main" id="{FE88327B-3809-A040-A072-5872166D1B58}"/>
              </a:ext>
            </a:extLst>
          </p:cNvPr>
          <p:cNvSpPr/>
          <p:nvPr/>
        </p:nvSpPr>
        <p:spPr>
          <a:xfrm>
            <a:off x="4556185" y="4771520"/>
            <a:ext cx="1597837" cy="1241984"/>
          </a:xfrm>
          <a:prstGeom prst="roundRect">
            <a:avLst/>
          </a:prstGeom>
          <a:noFill/>
          <a:ln w="104775"/>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33" name="角丸四角形 32">
            <a:extLst>
              <a:ext uri="{FF2B5EF4-FFF2-40B4-BE49-F238E27FC236}">
                <a16:creationId xmlns:a16="http://schemas.microsoft.com/office/drawing/2014/main" id="{0D07EB30-47CA-6646-B990-7B6B1EEE3A82}"/>
              </a:ext>
            </a:extLst>
          </p:cNvPr>
          <p:cNvSpPr/>
          <p:nvPr/>
        </p:nvSpPr>
        <p:spPr>
          <a:xfrm>
            <a:off x="6916270" y="4971522"/>
            <a:ext cx="1422234" cy="1041981"/>
          </a:xfrm>
          <a:prstGeom prst="roundRect">
            <a:avLst/>
          </a:prstGeom>
          <a:noFill/>
          <a:ln w="1016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35" name="テキスト ボックス 34">
            <a:extLst>
              <a:ext uri="{FF2B5EF4-FFF2-40B4-BE49-F238E27FC236}">
                <a16:creationId xmlns:a16="http://schemas.microsoft.com/office/drawing/2014/main" id="{039B5342-2E82-5D43-B20B-91F1AFC6C30D}"/>
              </a:ext>
            </a:extLst>
          </p:cNvPr>
          <p:cNvSpPr txBox="1"/>
          <p:nvPr/>
        </p:nvSpPr>
        <p:spPr>
          <a:xfrm>
            <a:off x="790461" y="4391564"/>
            <a:ext cx="1569660" cy="369332"/>
          </a:xfrm>
          <a:prstGeom prst="rect">
            <a:avLst/>
          </a:prstGeom>
          <a:noFill/>
        </p:spPr>
        <p:txBody>
          <a:bodyPr wrap="none" rtlCol="0">
            <a:spAutoFit/>
          </a:bodyPr>
          <a:lstStyle/>
          <a:p>
            <a:r>
              <a:rPr lang="ja-JP" altLang="en-US">
                <a:latin typeface="メイリオ"/>
                <a:ea typeface="メイリオ"/>
                <a:cs typeface="メイリオ"/>
              </a:rPr>
              <a:t>移送元ホスト</a:t>
            </a:r>
            <a:endParaRPr lang="ja-JP" altLang="en-US" dirty="0">
              <a:latin typeface="メイリオ"/>
              <a:ea typeface="メイリオ"/>
              <a:cs typeface="メイリオ"/>
            </a:endParaRPr>
          </a:p>
        </p:txBody>
      </p:sp>
      <p:sp useBgFill="1">
        <p:nvSpPr>
          <p:cNvPr id="36" name="角丸四角形 35">
            <a:extLst>
              <a:ext uri="{FF2B5EF4-FFF2-40B4-BE49-F238E27FC236}">
                <a16:creationId xmlns:a16="http://schemas.microsoft.com/office/drawing/2014/main" id="{86881853-C591-C74B-84BB-4E843D3E6F39}"/>
              </a:ext>
            </a:extLst>
          </p:cNvPr>
          <p:cNvSpPr/>
          <p:nvPr/>
        </p:nvSpPr>
        <p:spPr>
          <a:xfrm>
            <a:off x="511391" y="4802905"/>
            <a:ext cx="2082217" cy="1562316"/>
          </a:xfrm>
          <a:prstGeom prst="roundRect">
            <a:avLst/>
          </a:prstGeom>
          <a:ln w="76200"/>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en-US" altLang="ja-JP" sz="1350" dirty="0">
              <a:latin typeface="メイリオ"/>
              <a:ea typeface="メイリオ"/>
              <a:cs typeface="メイリオ"/>
            </a:endParaRPr>
          </a:p>
          <a:p>
            <a:pPr algn="ctr"/>
            <a:endParaRPr lang="ja-JP" altLang="en-US" sz="1350" dirty="0">
              <a:latin typeface="メイリオ"/>
              <a:ea typeface="メイリオ"/>
              <a:cs typeface="メイリオ"/>
            </a:endParaRPr>
          </a:p>
        </p:txBody>
      </p:sp>
      <p:sp>
        <p:nvSpPr>
          <p:cNvPr id="44" name="角丸四角形 43">
            <a:extLst>
              <a:ext uri="{FF2B5EF4-FFF2-40B4-BE49-F238E27FC236}">
                <a16:creationId xmlns:a16="http://schemas.microsoft.com/office/drawing/2014/main" id="{2E7073EE-8C34-6F46-B747-D8944A081747}"/>
              </a:ext>
            </a:extLst>
          </p:cNvPr>
          <p:cNvSpPr/>
          <p:nvPr/>
        </p:nvSpPr>
        <p:spPr>
          <a:xfrm>
            <a:off x="618127" y="5534414"/>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5" name="角丸四角形 44">
            <a:extLst>
              <a:ext uri="{FF2B5EF4-FFF2-40B4-BE49-F238E27FC236}">
                <a16:creationId xmlns:a16="http://schemas.microsoft.com/office/drawing/2014/main" id="{B8B113FB-114C-9C4A-9364-7C467A9C2DD4}"/>
              </a:ext>
            </a:extLst>
          </p:cNvPr>
          <p:cNvSpPr/>
          <p:nvPr/>
        </p:nvSpPr>
        <p:spPr>
          <a:xfrm>
            <a:off x="1073364" y="5534637"/>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6" name="角丸四角形 45">
            <a:extLst>
              <a:ext uri="{FF2B5EF4-FFF2-40B4-BE49-F238E27FC236}">
                <a16:creationId xmlns:a16="http://schemas.microsoft.com/office/drawing/2014/main" id="{E4D799B0-1B10-1D41-90B5-E0EE6A00588E}"/>
              </a:ext>
            </a:extLst>
          </p:cNvPr>
          <p:cNvSpPr/>
          <p:nvPr/>
        </p:nvSpPr>
        <p:spPr>
          <a:xfrm>
            <a:off x="1518900" y="5534163"/>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7" name="角丸四角形 46">
            <a:extLst>
              <a:ext uri="{FF2B5EF4-FFF2-40B4-BE49-F238E27FC236}">
                <a16:creationId xmlns:a16="http://schemas.microsoft.com/office/drawing/2014/main" id="{09030559-E947-0B4B-A252-3CB667DB0226}"/>
              </a:ext>
            </a:extLst>
          </p:cNvPr>
          <p:cNvSpPr/>
          <p:nvPr/>
        </p:nvSpPr>
        <p:spPr>
          <a:xfrm>
            <a:off x="1994710" y="5534414"/>
            <a:ext cx="434664" cy="649598"/>
          </a:xfrm>
          <a:prstGeom prst="roundRect">
            <a:avLst/>
          </a:prstGeom>
          <a:solidFill>
            <a:srgbClr val="FFFF00"/>
          </a:solidFill>
          <a:ln w="3810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1350" dirty="0">
              <a:latin typeface="メイリオ"/>
              <a:ea typeface="メイリオ"/>
              <a:cs typeface="メイリオ"/>
            </a:endParaRPr>
          </a:p>
        </p:txBody>
      </p:sp>
      <p:sp>
        <p:nvSpPr>
          <p:cNvPr id="48" name="テキスト ボックス 47">
            <a:extLst>
              <a:ext uri="{FF2B5EF4-FFF2-40B4-BE49-F238E27FC236}">
                <a16:creationId xmlns:a16="http://schemas.microsoft.com/office/drawing/2014/main" id="{5C72B3B8-5EB1-4B42-8FFC-5833C2390B9C}"/>
              </a:ext>
            </a:extLst>
          </p:cNvPr>
          <p:cNvSpPr txBox="1"/>
          <p:nvPr/>
        </p:nvSpPr>
        <p:spPr>
          <a:xfrm>
            <a:off x="598294" y="5148919"/>
            <a:ext cx="1457450" cy="369332"/>
          </a:xfrm>
          <a:prstGeom prst="rect">
            <a:avLst/>
          </a:prstGeom>
          <a:noFill/>
        </p:spPr>
        <p:txBody>
          <a:bodyPr wrap="none" rtlCol="0">
            <a:spAutoFit/>
          </a:bodyPr>
          <a:lstStyle/>
          <a:p>
            <a:r>
              <a:rPr lang="en-US" altLang="ja-JP" dirty="0">
                <a:latin typeface="メイリオ"/>
                <a:ea typeface="メイリオ"/>
                <a:cs typeface="メイリオ"/>
              </a:rPr>
              <a:t>VM</a:t>
            </a:r>
            <a:r>
              <a:rPr lang="ja-JP" altLang="en-US">
                <a:latin typeface="メイリオ"/>
                <a:ea typeface="メイリオ"/>
                <a:cs typeface="メイリオ"/>
              </a:rPr>
              <a:t>のメモリ</a:t>
            </a:r>
            <a:endParaRPr lang="ja-JP" altLang="en-US" dirty="0">
              <a:latin typeface="メイリオ"/>
              <a:ea typeface="メイリオ"/>
              <a:cs typeface="メイリオ"/>
            </a:endParaRPr>
          </a:p>
        </p:txBody>
      </p:sp>
      <p:sp>
        <p:nvSpPr>
          <p:cNvPr id="43" name="テキスト ボックス 42">
            <a:extLst>
              <a:ext uri="{FF2B5EF4-FFF2-40B4-BE49-F238E27FC236}">
                <a16:creationId xmlns:a16="http://schemas.microsoft.com/office/drawing/2014/main" id="{3A1FF852-4EE8-A249-A13B-254E03415238}"/>
              </a:ext>
            </a:extLst>
          </p:cNvPr>
          <p:cNvSpPr txBox="1"/>
          <p:nvPr/>
        </p:nvSpPr>
        <p:spPr>
          <a:xfrm>
            <a:off x="6899698" y="4363829"/>
            <a:ext cx="1338828" cy="369332"/>
          </a:xfrm>
          <a:prstGeom prst="rect">
            <a:avLst/>
          </a:prstGeom>
          <a:noFill/>
        </p:spPr>
        <p:txBody>
          <a:bodyPr wrap="none" rtlCol="0">
            <a:spAutoFit/>
          </a:bodyPr>
          <a:lstStyle/>
          <a:p>
            <a:r>
              <a:rPr lang="ja-JP" altLang="en-US">
                <a:latin typeface="メイリオ"/>
                <a:ea typeface="メイリオ"/>
                <a:cs typeface="メイリオ"/>
              </a:rPr>
              <a:t>サブホスト</a:t>
            </a:r>
            <a:endParaRPr lang="ja-JP" altLang="en-US" dirty="0">
              <a:latin typeface="メイリオ"/>
              <a:ea typeface="メイリオ"/>
              <a:cs typeface="メイリオ"/>
            </a:endParaRPr>
          </a:p>
        </p:txBody>
      </p:sp>
      <p:sp>
        <p:nvSpPr>
          <p:cNvPr id="49" name="テキスト ボックス 48">
            <a:extLst>
              <a:ext uri="{FF2B5EF4-FFF2-40B4-BE49-F238E27FC236}">
                <a16:creationId xmlns:a16="http://schemas.microsoft.com/office/drawing/2014/main" id="{31CC8DD4-A62D-C94D-B1DB-19F81F6CAB1E}"/>
              </a:ext>
            </a:extLst>
          </p:cNvPr>
          <p:cNvSpPr txBox="1"/>
          <p:nvPr/>
        </p:nvSpPr>
        <p:spPr>
          <a:xfrm>
            <a:off x="4586287" y="4350922"/>
            <a:ext cx="1569660" cy="369331"/>
          </a:xfrm>
          <a:prstGeom prst="rect">
            <a:avLst/>
          </a:prstGeom>
          <a:noFill/>
        </p:spPr>
        <p:txBody>
          <a:bodyPr wrap="none" rtlCol="0">
            <a:spAutoFit/>
          </a:bodyPr>
          <a:lstStyle/>
          <a:p>
            <a:r>
              <a:rPr lang="ja-JP" altLang="en-US">
                <a:latin typeface="メイリオ"/>
                <a:ea typeface="メイリオ"/>
                <a:cs typeface="メイリオ"/>
              </a:rPr>
              <a:t>メインホスト</a:t>
            </a:r>
            <a:endParaRPr lang="ja-JP" altLang="en-US" dirty="0">
              <a:latin typeface="メイリオ"/>
              <a:ea typeface="メイリオ"/>
              <a:cs typeface="メイリオ"/>
            </a:endParaRPr>
          </a:p>
        </p:txBody>
      </p:sp>
      <p:pic>
        <p:nvPicPr>
          <p:cNvPr id="19" name="図 18">
            <a:extLst>
              <a:ext uri="{FF2B5EF4-FFF2-40B4-BE49-F238E27FC236}">
                <a16:creationId xmlns:a16="http://schemas.microsoft.com/office/drawing/2014/main" id="{E7864E0A-690A-C84A-9539-4E5B4B3D7783}"/>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61465" b="95860" l="3699" r="16986">
                        <a14:foregroundMark x1="9178" y1="66242" x2="9452" y2="67516"/>
                        <a14:foregroundMark x1="8082" y1="75159" x2="8082" y2="75159"/>
                        <a14:foregroundMark x1="8082" y1="76433" x2="8082" y2="77707"/>
                        <a14:foregroundMark x1="7945" y1="79936" x2="7397" y2="82166"/>
                        <a14:foregroundMark x1="6164" y1="84076" x2="6164" y2="84076"/>
                        <a14:foregroundMark x1="5205" y1="83439" x2="5205" y2="83439"/>
                        <a14:foregroundMark x1="5479" y1="84076" x2="5479" y2="85350"/>
                        <a14:foregroundMark x1="9178" y1="88854" x2="9178" y2="88854"/>
                        <a14:foregroundMark x1="9589" y1="89172" x2="10137" y2="89809"/>
                        <a14:foregroundMark x1="10959" y1="88217" x2="10959" y2="88217"/>
                        <a14:foregroundMark x1="11096" y1="87580" x2="11096" y2="87580"/>
                        <a14:foregroundMark x1="11507" y1="83121" x2="11507" y2="83121"/>
                        <a14:foregroundMark x1="11644" y1="81847" x2="11644" y2="81847"/>
                        <a14:foregroundMark x1="11644" y1="82166" x2="11918" y2="83439"/>
                        <a14:foregroundMark x1="12055" y1="83121" x2="12603" y2="85350"/>
                        <a14:foregroundMark x1="13014" y1="88854" x2="13014" y2="88854"/>
                        <a14:foregroundMark x1="13288" y1="89172" x2="14110" y2="88854"/>
                        <a14:foregroundMark x1="14521" y1="86943" x2="14521" y2="86943"/>
                        <a14:foregroundMark x1="14521" y1="85669" x2="14521" y2="85669"/>
                        <a14:foregroundMark x1="14795" y1="83121" x2="14795" y2="83121"/>
                        <a14:foregroundMark x1="14932" y1="83439" x2="15753" y2="84713"/>
                        <a14:foregroundMark x1="15753" y1="84395" x2="15753" y2="84395"/>
                        <a14:foregroundMark x1="15753" y1="82166" x2="15753" y2="82166"/>
                        <a14:foregroundMark x1="14795" y1="78662" x2="14795" y2="78662"/>
                        <a14:foregroundMark x1="14795" y1="78662" x2="14795" y2="78662"/>
                        <a14:foregroundMark x1="14795" y1="78662" x2="14795" y2="78662"/>
                        <a14:foregroundMark x1="16027" y1="79618" x2="16027" y2="79618"/>
                        <a14:foregroundMark x1="16027" y1="78662" x2="16027" y2="78662"/>
                        <a14:foregroundMark x1="15890" y1="76752" x2="15890" y2="76752"/>
                        <a14:foregroundMark x1="15890" y1="76752" x2="15890" y2="76752"/>
                        <a14:foregroundMark x1="16986" y1="78662" x2="16986" y2="78662"/>
                        <a14:foregroundMark x1="17397" y1="76752" x2="17397" y2="76752"/>
                        <a14:foregroundMark x1="17397" y1="76752" x2="17397" y2="76752"/>
                        <a14:foregroundMark x1="15342" y1="88217" x2="15342" y2="88217"/>
                        <a14:foregroundMark x1="15068" y1="89172" x2="14932" y2="91401"/>
                        <a14:foregroundMark x1="15068" y1="92038" x2="15753" y2="93949"/>
                        <a14:foregroundMark x1="16027" y1="93631" x2="16986" y2="94586"/>
                        <a14:foregroundMark x1="16849" y1="92357" x2="16712" y2="93631"/>
                        <a14:foregroundMark x1="15479" y1="94904" x2="14521" y2="94586"/>
                        <a14:foregroundMark x1="13014" y1="92675" x2="12055" y2="92675"/>
                        <a14:foregroundMark x1="11507" y1="92038" x2="11507" y2="92038"/>
                        <a14:foregroundMark x1="10959" y1="92038" x2="10959" y2="92038"/>
                        <a14:foregroundMark x1="10137" y1="91401" x2="10137" y2="91401"/>
                        <a14:foregroundMark x1="9178" y1="93631" x2="10822" y2="93631"/>
                        <a14:foregroundMark x1="16301" y1="85669" x2="16301" y2="85669"/>
                        <a14:foregroundMark x1="16712" y1="84076" x2="16712" y2="84076"/>
                        <a14:foregroundMark x1="16438" y1="83439" x2="16438" y2="83439"/>
                        <a14:foregroundMark x1="16438" y1="83121" x2="16438" y2="83121"/>
                        <a14:foregroundMark x1="5068" y1="90127" x2="5068" y2="90127"/>
                        <a14:foregroundMark x1="4795" y1="91083" x2="4795" y2="91083"/>
                        <a14:foregroundMark x1="5205" y1="92038" x2="6438" y2="92675"/>
                        <a14:foregroundMark x1="6986" y1="92038" x2="6986" y2="92038"/>
                        <a14:foregroundMark x1="7123" y1="92038" x2="7123" y2="92038"/>
                        <a14:foregroundMark x1="6027" y1="92357" x2="6027" y2="92357"/>
                        <a14:foregroundMark x1="6164" y1="92675" x2="7397" y2="93312"/>
                        <a14:foregroundMark x1="7945" y1="93312" x2="8630" y2="93631"/>
                        <a14:foregroundMark x1="8904" y1="93312" x2="8904" y2="93312"/>
                        <a14:foregroundMark x1="5205" y1="91401" x2="5205" y2="91401"/>
                        <a14:foregroundMark x1="5068" y1="92038" x2="5068" y2="92038"/>
                        <a14:foregroundMark x1="5068" y1="92038" x2="5068" y2="92038"/>
                        <a14:foregroundMark x1="4795" y1="91401" x2="4795" y2="91401"/>
                        <a14:foregroundMark x1="4521" y1="91401" x2="4521" y2="91401"/>
                        <a14:foregroundMark x1="4521" y1="91401" x2="4521" y2="91401"/>
                        <a14:foregroundMark x1="4110" y1="91401" x2="4110" y2="91401"/>
                        <a14:foregroundMark x1="10137" y1="76433" x2="10137" y2="76433"/>
                        <a14:foregroundMark x1="10137" y1="76115" x2="10137" y2="76115"/>
                        <a14:foregroundMark x1="10000" y1="75159" x2="10000" y2="75159"/>
                        <a14:foregroundMark x1="9589" y1="74204" x2="9589" y2="74204"/>
                        <a14:foregroundMark x1="8630" y1="72930" x2="8082" y2="71975"/>
                        <a14:foregroundMark x1="7123" y1="69745" x2="7123" y2="69745"/>
                        <a14:foregroundMark x1="6986" y1="66561" x2="6986" y2="66561"/>
                        <a14:foregroundMark x1="6986" y1="66561" x2="6986" y2="66561"/>
                        <a14:foregroundMark x1="6712" y1="67197" x2="6712" y2="67197"/>
                        <a14:foregroundMark x1="6986" y1="67516" x2="6986" y2="67516"/>
                        <a14:foregroundMark x1="7123" y1="68790" x2="7123" y2="68790"/>
                        <a14:foregroundMark x1="8493" y1="69427" x2="8493" y2="69427"/>
                        <a14:foregroundMark x1="8082" y1="67516" x2="8082" y2="67516"/>
                        <a14:foregroundMark x1="6438" y1="67197" x2="6438" y2="68471"/>
                        <a14:foregroundMark x1="7534" y1="66242" x2="8219" y2="67516"/>
                        <a14:foregroundMark x1="8493" y1="67197" x2="8493" y2="67197"/>
                        <a14:foregroundMark x1="7671" y1="64968" x2="9863" y2="64968"/>
                        <a14:foregroundMark x1="8904" y1="62420" x2="10411" y2="64331"/>
                        <a14:foregroundMark x1="7945" y1="61465" x2="7671" y2="64013"/>
                        <a14:foregroundMark x1="8904" y1="62420" x2="10411" y2="70382"/>
                        <a14:foregroundMark x1="10548" y1="64968" x2="11096" y2="69427"/>
                        <a14:foregroundMark x1="10411" y1="68790" x2="9452" y2="82166"/>
                        <a14:foregroundMark x1="10959" y1="76752" x2="13836" y2="81847"/>
                        <a14:foregroundMark x1="13425" y1="78662" x2="16438" y2="80255"/>
                        <a14:foregroundMark x1="16438" y1="78662" x2="16849" y2="86624"/>
                        <a14:foregroundMark x1="14384" y1="78981" x2="17260" y2="78662"/>
                        <a14:foregroundMark x1="9041" y1="93631" x2="13014" y2="95860"/>
                        <a14:foregroundMark x1="16027" y1="92038" x2="16438" y2="95541"/>
                        <a14:foregroundMark x1="9178" y1="93631" x2="5068" y2="92675"/>
                        <a14:foregroundMark x1="3699" y1="90446" x2="4110" y2="93631"/>
                      </a14:backgroundRemoval>
                    </a14:imgEffect>
                  </a14:imgLayer>
                </a14:imgProps>
              </a:ext>
              <a:ext uri="{837473B0-CC2E-450A-ABE3-18F120FF3D39}">
                <a1611:picAttrSrcUrl xmlns:a1611="http://schemas.microsoft.com/office/drawing/2016/11/main" r:id="rId5"/>
              </a:ext>
            </a:extLst>
          </a:blip>
          <a:srcRect l="3659" t="59843" r="82526" b="5862"/>
          <a:stretch/>
        </p:blipFill>
        <p:spPr>
          <a:xfrm>
            <a:off x="8051671" y="5595827"/>
            <a:ext cx="730050" cy="779541"/>
          </a:xfrm>
          <a:prstGeom prst="rect">
            <a:avLst/>
          </a:prstGeom>
        </p:spPr>
      </p:pic>
    </p:spTree>
    <p:extLst>
      <p:ext uri="{BB962C8B-B14F-4D97-AF65-F5344CB8AC3E}">
        <p14:creationId xmlns:p14="http://schemas.microsoft.com/office/powerpoint/2010/main" val="266973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33333E-6 -1.48148E-6 C 0.1625 0.06065 0.32517 0.1213 0.42847 0.11435 C 0.53177 0.10741 0.57586 0.03287 0.61996 -0.04167 " pathEditMode="relative" rAng="0" ptsTypes="AAA">
                                      <p:cBhvr>
                                        <p:cTn id="6" dur="2000" fill="hold"/>
                                        <p:tgtEl>
                                          <p:spTgt spid="47"/>
                                        </p:tgtEl>
                                        <p:attrNameLst>
                                          <p:attrName>ppt_x</p:attrName>
                                          <p:attrName>ppt_y</p:attrName>
                                        </p:attrNameLst>
                                      </p:cBhvr>
                                      <p:rCtr x="30990" y="3657"/>
                                    </p:animMotion>
                                  </p:childTnLst>
                                </p:cTn>
                              </p:par>
                              <p:par>
                                <p:cTn id="7" presetID="0" presetClass="path" presetSubtype="0" accel="50000" decel="50000" fill="hold" grpId="0" nodeType="withEffect">
                                  <p:stCondLst>
                                    <p:cond delay="0"/>
                                  </p:stCondLst>
                                  <p:childTnLst>
                                    <p:animMotion origin="layout" path="M 0 0 C 0.1625 0.06065 0.32517 0.1213 0.42847 0.11436 C 0.53177 0.10741 0.57586 0.03287 0.61996 -0.04166 " pathEditMode="relative" ptsTypes="AAA">
                                      <p:cBhvr>
                                        <p:cTn id="8" dur="2000" fill="hold"/>
                                        <p:tgtEl>
                                          <p:spTgt spid="46"/>
                                        </p:tgtEl>
                                        <p:attrNameLst>
                                          <p:attrName>ppt_x</p:attrName>
                                          <p:attrName>ppt_y</p:attrName>
                                        </p:attrNameLst>
                                      </p:cBhvr>
                                    </p:animMotion>
                                  </p:childTnLst>
                                </p:cTn>
                              </p:par>
                            </p:childTnLst>
                          </p:cTn>
                        </p:par>
                      </p:childTnLst>
                    </p:cTn>
                  </p:par>
                  <p:par>
                    <p:cTn id="9" fill="hold">
                      <p:stCondLst>
                        <p:cond delay="indefinite"/>
                      </p:stCondLst>
                      <p:childTnLst>
                        <p:par>
                          <p:cTn id="10" fill="hold">
                            <p:stCondLst>
                              <p:cond delay="0"/>
                            </p:stCondLst>
                            <p:childTnLst>
                              <p:par>
                                <p:cTn id="11" presetID="1" presetClass="emph" presetSubtype="2" fill="hold" nodeType="clickEffect">
                                  <p:stCondLst>
                                    <p:cond delay="0"/>
                                  </p:stCondLst>
                                  <p:childTnLst>
                                    <p:animClr clrSpc="rgb" dir="cw">
                                      <p:cBhvr>
                                        <p:cTn id="12" dur="500" fill="hold"/>
                                        <p:tgtEl>
                                          <p:spTgt spid="44"/>
                                        </p:tgtEl>
                                        <p:attrNameLst>
                                          <p:attrName>fillcolor</p:attrName>
                                        </p:attrNameLst>
                                      </p:cBhvr>
                                      <p:to>
                                        <a:srgbClr val="FF2600"/>
                                      </p:to>
                                    </p:animClr>
                                    <p:set>
                                      <p:cBhvr>
                                        <p:cTn id="13" dur="500" fill="hold"/>
                                        <p:tgtEl>
                                          <p:spTgt spid="44"/>
                                        </p:tgtEl>
                                        <p:attrNameLst>
                                          <p:attrName>fill.type</p:attrName>
                                        </p:attrNameLst>
                                      </p:cBhvr>
                                      <p:to>
                                        <p:strVal val="solid"/>
                                      </p:to>
                                    </p:set>
                                    <p:set>
                                      <p:cBhvr>
                                        <p:cTn id="14" dur="500" fill="hold"/>
                                        <p:tgtEl>
                                          <p:spTgt spid="44"/>
                                        </p:tgtEl>
                                        <p:attrNameLst>
                                          <p:attrName>fill.on</p:attrName>
                                        </p:attrNameLst>
                                      </p:cBhvr>
                                      <p:to>
                                        <p:strVal val="true"/>
                                      </p:to>
                                    </p:set>
                                  </p:childTnLst>
                                </p:cTn>
                              </p:par>
                              <p:par>
                                <p:cTn id="15" presetID="1" presetClass="emph" presetSubtype="2" fill="hold" nodeType="withEffect">
                                  <p:stCondLst>
                                    <p:cond delay="0"/>
                                  </p:stCondLst>
                                  <p:childTnLst>
                                    <p:animClr clrSpc="rgb" dir="cw">
                                      <p:cBhvr>
                                        <p:cTn id="16" dur="500" fill="hold"/>
                                        <p:tgtEl>
                                          <p:spTgt spid="45"/>
                                        </p:tgtEl>
                                        <p:attrNameLst>
                                          <p:attrName>fillcolor</p:attrName>
                                        </p:attrNameLst>
                                      </p:cBhvr>
                                      <p:to>
                                        <a:srgbClr val="FF2600"/>
                                      </p:to>
                                    </p:animClr>
                                    <p:set>
                                      <p:cBhvr>
                                        <p:cTn id="17" dur="500" fill="hold"/>
                                        <p:tgtEl>
                                          <p:spTgt spid="45"/>
                                        </p:tgtEl>
                                        <p:attrNameLst>
                                          <p:attrName>fill.type</p:attrName>
                                        </p:attrNameLst>
                                      </p:cBhvr>
                                      <p:to>
                                        <p:strVal val="solid"/>
                                      </p:to>
                                    </p:set>
                                    <p:set>
                                      <p:cBhvr>
                                        <p:cTn id="18" dur="500" fill="hold"/>
                                        <p:tgtEl>
                                          <p:spTgt spid="45"/>
                                        </p:tgtEl>
                                        <p:attrNameLst>
                                          <p:attrName>fill.on</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0" nodeType="clickEffect">
                                  <p:stCondLst>
                                    <p:cond delay="0"/>
                                  </p:stCondLst>
                                  <p:childTnLst>
                                    <p:animMotion origin="layout" path="M 0 0 C 0.09948 0.04885 0.19896 0.09746 0.27413 0.09144 C 0.34948 0.08542 0.40034 0.02454 0.45139 -0.03611 " pathEditMode="relative" ptsTypes="AAA">
                                      <p:cBhvr>
                                        <p:cTn id="22" dur="2000" fill="hold"/>
                                        <p:tgtEl>
                                          <p:spTgt spid="44"/>
                                        </p:tgtEl>
                                        <p:attrNameLst>
                                          <p:attrName>ppt_x</p:attrName>
                                          <p:attrName>ppt_y</p:attrName>
                                        </p:attrNameLst>
                                      </p:cBhvr>
                                    </p:animMotion>
                                  </p:childTnLst>
                                </p:cTn>
                              </p:par>
                              <p:par>
                                <p:cTn id="23" presetID="0" presetClass="path" presetSubtype="0" accel="50000" decel="50000" fill="hold" grpId="0" nodeType="withEffect">
                                  <p:stCondLst>
                                    <p:cond delay="0"/>
                                  </p:stCondLst>
                                  <p:childTnLst>
                                    <p:animMotion origin="layout" path="M 0 0 C 0.09948 0.04885 0.19896 0.09746 0.27413 0.09144 C 0.34948 0.08542 0.40034 0.02454 0.45139 -0.03611 " pathEditMode="relative" ptsTypes="AAA">
                                      <p:cBhvr>
                                        <p:cTn id="24" dur="2000" fill="hold"/>
                                        <p:tgtEl>
                                          <p:spTgt spid="45"/>
                                        </p:tgtEl>
                                        <p:attrNameLst>
                                          <p:attrName>ppt_x</p:attrName>
                                          <p:attrName>ppt_y</p:attrName>
                                        </p:attrNameLst>
                                      </p:cBhvr>
                                    </p:animMotion>
                                  </p:childTnLst>
                                </p:cTn>
                              </p:par>
                            </p:childTnLst>
                          </p:cTn>
                        </p:par>
                      </p:childTnLst>
                    </p:cTn>
                  </p:par>
                  <p:par>
                    <p:cTn id="25" fill="hold">
                      <p:stCondLst>
                        <p:cond delay="indefinite"/>
                      </p:stCondLst>
                      <p:childTnLst>
                        <p:par>
                          <p:cTn id="26" fill="hold">
                            <p:stCondLst>
                              <p:cond delay="0"/>
                            </p:stCondLst>
                            <p:childTnLst>
                              <p:par>
                                <p:cTn id="27" presetID="1" presetClass="emph" presetSubtype="2" fill="hold" nodeType="clickEffect">
                                  <p:stCondLst>
                                    <p:cond delay="0"/>
                                  </p:stCondLst>
                                  <p:childTnLst>
                                    <p:animClr clrSpc="rgb" dir="cw">
                                      <p:cBhvr>
                                        <p:cTn id="28" dur="500" fill="hold"/>
                                        <p:tgtEl>
                                          <p:spTgt spid="44"/>
                                        </p:tgtEl>
                                        <p:attrNameLst>
                                          <p:attrName>fillcolor</p:attrName>
                                        </p:attrNameLst>
                                      </p:cBhvr>
                                      <p:to>
                                        <a:srgbClr val="FFFC00"/>
                                      </p:to>
                                    </p:animClr>
                                    <p:set>
                                      <p:cBhvr>
                                        <p:cTn id="29" dur="500" fill="hold"/>
                                        <p:tgtEl>
                                          <p:spTgt spid="44"/>
                                        </p:tgtEl>
                                        <p:attrNameLst>
                                          <p:attrName>fill.type</p:attrName>
                                        </p:attrNameLst>
                                      </p:cBhvr>
                                      <p:to>
                                        <p:strVal val="solid"/>
                                      </p:to>
                                    </p:set>
                                    <p:set>
                                      <p:cBhvr>
                                        <p:cTn id="30" dur="500" fill="hold"/>
                                        <p:tgtEl>
                                          <p:spTgt spid="44"/>
                                        </p:tgtEl>
                                        <p:attrNameLst>
                                          <p:attrName>fill.on</p:attrName>
                                        </p:attrNameLst>
                                      </p:cBhvr>
                                      <p:to>
                                        <p:strVal val="true"/>
                                      </p:to>
                                    </p:set>
                                  </p:childTnLst>
                                </p:cTn>
                              </p:par>
                              <p:par>
                                <p:cTn id="31" presetID="1" presetClass="emph" presetSubtype="2" fill="hold" nodeType="withEffect">
                                  <p:stCondLst>
                                    <p:cond delay="0"/>
                                  </p:stCondLst>
                                  <p:childTnLst>
                                    <p:animClr clrSpc="rgb" dir="cw">
                                      <p:cBhvr>
                                        <p:cTn id="32" dur="500" fill="hold"/>
                                        <p:tgtEl>
                                          <p:spTgt spid="45"/>
                                        </p:tgtEl>
                                        <p:attrNameLst>
                                          <p:attrName>fillcolor</p:attrName>
                                        </p:attrNameLst>
                                      </p:cBhvr>
                                      <p:to>
                                        <a:srgbClr val="FFFC00"/>
                                      </p:to>
                                    </p:animClr>
                                    <p:set>
                                      <p:cBhvr>
                                        <p:cTn id="33" dur="500" fill="hold"/>
                                        <p:tgtEl>
                                          <p:spTgt spid="45"/>
                                        </p:tgtEl>
                                        <p:attrNameLst>
                                          <p:attrName>fill.type</p:attrName>
                                        </p:attrNameLst>
                                      </p:cBhvr>
                                      <p:to>
                                        <p:strVal val="solid"/>
                                      </p:to>
                                    </p:set>
                                    <p:set>
                                      <p:cBhvr>
                                        <p:cTn id="34" dur="500" fill="hold"/>
                                        <p:tgtEl>
                                          <p:spTgt spid="45"/>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0" presetClass="path" presetSubtype="0" accel="50000" decel="50000" fill="hold" grpId="1" nodeType="clickEffect">
                                  <p:stCondLst>
                                    <p:cond delay="0"/>
                                  </p:stCondLst>
                                  <p:childTnLst>
                                    <p:animMotion origin="layout" path="M 0.61996 -0.04166 C 0.56493 -0.01551 0.51007 0.01065 0.47274 0.01158 C 0.43541 0.01274 0.41545 -0.0118 0.39566 -0.03611 " pathEditMode="relative" rAng="0" ptsTypes="AAA">
                                      <p:cBhvr>
                                        <p:cTn id="38" dur="2000" fill="hold"/>
                                        <p:tgtEl>
                                          <p:spTgt spid="47"/>
                                        </p:tgtEl>
                                        <p:attrNameLst>
                                          <p:attrName>ppt_x</p:attrName>
                                          <p:attrName>ppt_y</p:attrName>
                                        </p:attrNameLst>
                                      </p:cBhvr>
                                      <p:rCtr x="-11215" y="2662"/>
                                    </p:animMotion>
                                  </p:childTnLst>
                                </p:cTn>
                              </p:par>
                            </p:childTnLst>
                          </p:cTn>
                        </p:par>
                      </p:childTnLst>
                    </p:cTn>
                  </p:par>
                  <p:par>
                    <p:cTn id="39" fill="hold">
                      <p:stCondLst>
                        <p:cond delay="indefinite"/>
                      </p:stCondLst>
                      <p:childTnLst>
                        <p:par>
                          <p:cTn id="40" fill="hold">
                            <p:stCondLst>
                              <p:cond delay="0"/>
                            </p:stCondLst>
                            <p:childTnLst>
                              <p:par>
                                <p:cTn id="41" presetID="1" presetClass="emph" presetSubtype="2" fill="hold" nodeType="clickEffect">
                                  <p:stCondLst>
                                    <p:cond delay="0"/>
                                  </p:stCondLst>
                                  <p:childTnLst>
                                    <p:animClr clrSpc="rgb" dir="cw">
                                      <p:cBhvr>
                                        <p:cTn id="42" dur="500" fill="hold"/>
                                        <p:tgtEl>
                                          <p:spTgt spid="44"/>
                                        </p:tgtEl>
                                        <p:attrNameLst>
                                          <p:attrName>fillcolor</p:attrName>
                                        </p:attrNameLst>
                                      </p:cBhvr>
                                      <p:to>
                                        <a:srgbClr val="FF2600"/>
                                      </p:to>
                                    </p:animClr>
                                    <p:set>
                                      <p:cBhvr>
                                        <p:cTn id="43" dur="500" fill="hold"/>
                                        <p:tgtEl>
                                          <p:spTgt spid="44"/>
                                        </p:tgtEl>
                                        <p:attrNameLst>
                                          <p:attrName>fill.type</p:attrName>
                                        </p:attrNameLst>
                                      </p:cBhvr>
                                      <p:to>
                                        <p:strVal val="solid"/>
                                      </p:to>
                                    </p:set>
                                    <p:set>
                                      <p:cBhvr>
                                        <p:cTn id="44" dur="500" fill="hold"/>
                                        <p:tgtEl>
                                          <p:spTgt spid="44"/>
                                        </p:tgtEl>
                                        <p:attrNameLst>
                                          <p:attrName>fill.on</p:attrName>
                                        </p:attrNameLst>
                                      </p:cBhvr>
                                      <p:to>
                                        <p:strVal val="true"/>
                                      </p:to>
                                    </p:set>
                                  </p:childTnLst>
                                </p:cTn>
                              </p:par>
                            </p:childTnLst>
                          </p:cTn>
                        </p:par>
                      </p:childTnLst>
                    </p:cTn>
                  </p:par>
                  <p:par>
                    <p:cTn id="45" fill="hold">
                      <p:stCondLst>
                        <p:cond delay="indefinite"/>
                      </p:stCondLst>
                      <p:childTnLst>
                        <p:par>
                          <p:cTn id="46" fill="hold">
                            <p:stCondLst>
                              <p:cond delay="0"/>
                            </p:stCondLst>
                            <p:childTnLst>
                              <p:par>
                                <p:cTn id="47" presetID="0" presetClass="path" presetSubtype="0" accel="50000" decel="50000" fill="hold" nodeType="clickEffect">
                                  <p:stCondLst>
                                    <p:cond delay="0"/>
                                  </p:stCondLst>
                                  <p:childTnLst>
                                    <p:animMotion origin="layout" path="M 0.45139 -0.03611 C 0.50972 -0.01227 0.56823 0.01181 0.62136 0.01134 C 0.67448 0.01088 0.72222 -0.01366 0.76997 -0.03796 " pathEditMode="relative" rAng="0" ptsTypes="AAA">
                                      <p:cBhvr>
                                        <p:cTn id="48" dur="2000" fill="hold"/>
                                        <p:tgtEl>
                                          <p:spTgt spid="44"/>
                                        </p:tgtEl>
                                        <p:attrNameLst>
                                          <p:attrName>ppt_x</p:attrName>
                                          <p:attrName>ppt_y</p:attrName>
                                        </p:attrNameLst>
                                      </p:cBhvr>
                                      <p:rCtr x="15920" y="22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animBg="1"/>
      <p:bldP spid="46" grpId="0" animBg="1"/>
      <p:bldP spid="47" grpId="0" animBg="1"/>
      <p:bldP spid="47" grpId="1" animBg="1"/>
    </p:bldLst>
  </p:timing>
</p:sld>
</file>

<file path=ppt/theme/theme1.xml><?xml version="1.0" encoding="utf-8"?>
<a:theme xmlns:a="http://schemas.openxmlformats.org/drawingml/2006/main" name="Office テーマ">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smtClean="0">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10377</TotalTime>
  <Words>1008</Words>
  <Application>Microsoft Macintosh PowerPoint</Application>
  <PresentationFormat>画面に合わせる (4:3)</PresentationFormat>
  <Paragraphs>302</Paragraphs>
  <Slides>16</Slides>
  <Notes>16</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16</vt:i4>
      </vt:variant>
    </vt:vector>
  </HeadingPairs>
  <TitlesOfParts>
    <vt:vector size="26" baseType="lpstr">
      <vt:lpstr>Yu Gothic Medium</vt:lpstr>
      <vt:lpstr>メイリオ</vt:lpstr>
      <vt:lpstr>Yu Gothic</vt:lpstr>
      <vt:lpstr>Yu Gothic</vt:lpstr>
      <vt:lpstr>Arial</vt:lpstr>
      <vt:lpstr>Calibri</vt:lpstr>
      <vt:lpstr>Calibri Light</vt:lpstr>
      <vt:lpstr>Helvetica</vt:lpstr>
      <vt:lpstr>Wingdings</vt:lpstr>
      <vt:lpstr>Office テーマ</vt:lpstr>
      <vt:lpstr>複数ホストにまたがる仮想マシンのデータ暗号化の最適化</vt:lpstr>
      <vt:lpstr>大容量メモリを持つVM</vt:lpstr>
      <vt:lpstr>先行研究：分割マイグレーション [Suetake et al.'18]</vt:lpstr>
      <vt:lpstr>メモリデータ盗聴の危険性</vt:lpstr>
      <vt:lpstr>メモリデータ保護の問題</vt:lpstr>
      <vt:lpstr>提案：SEmigrate</vt:lpstr>
      <vt:lpstr>暗号化マイグレーション</vt:lpstr>
      <vt:lpstr>暗号化リモートページング</vt:lpstr>
      <vt:lpstr>選択的なメモリ暗号化</vt:lpstr>
      <vt:lpstr>メモリ属性の取得</vt:lpstr>
      <vt:lpstr>データの整合性検査</vt:lpstr>
      <vt:lpstr>実験</vt:lpstr>
      <vt:lpstr>マイグレーション性能</vt:lpstr>
      <vt:lpstr>リモートページング性能</vt:lpstr>
      <vt:lpstr>関連研究</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プログラミング課題</dc:title>
  <dc:creator>q237046k</dc:creator>
  <cp:lastModifiedBy>q237046k</cp:lastModifiedBy>
  <cp:revision>550</cp:revision>
  <cp:lastPrinted>2020-02-19T07:06:30Z</cp:lastPrinted>
  <dcterms:created xsi:type="dcterms:W3CDTF">2019-05-26T12:16:50Z</dcterms:created>
  <dcterms:modified xsi:type="dcterms:W3CDTF">2020-02-20T12:46:18Z</dcterms:modified>
</cp:coreProperties>
</file>