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4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536" autoAdjust="0"/>
    <p:restoredTop sz="95884" autoAdjust="0"/>
  </p:normalViewPr>
  <p:slideViewPr>
    <p:cSldViewPr snapToGrid="0">
      <p:cViewPr varScale="1">
        <p:scale>
          <a:sx n="86" d="100"/>
          <a:sy n="86" d="100"/>
        </p:scale>
        <p:origin x="224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wamura Takumi" userId="513e7a3d80341f72" providerId="LiveId" clId="{9498679E-055C-E345-978A-04BC49D2444D}"/>
    <pc:docChg chg="modSld">
      <pc:chgData name="Kawamura Takumi" userId="513e7a3d80341f72" providerId="LiveId" clId="{9498679E-055C-E345-978A-04BC49D2444D}" dt="2020-12-01T02:52:16.561" v="2256" actId="20577"/>
      <pc:docMkLst>
        <pc:docMk/>
      </pc:docMkLst>
      <pc:sldChg chg="modNotesTx">
        <pc:chgData name="Kawamura Takumi" userId="513e7a3d80341f72" providerId="LiveId" clId="{9498679E-055C-E345-978A-04BC49D2444D}" dt="2020-12-01T02:52:16.561" v="2256" actId="20577"/>
        <pc:sldMkLst>
          <pc:docMk/>
          <pc:sldMk cId="3917325938" sldId="342"/>
        </pc:sldMkLst>
      </pc:sldChg>
    </pc:docChg>
  </pc:docChgLst>
  <pc:docChgLst>
    <pc:chgData name="Kawamura Takumi" userId="513e7a3d80341f72" providerId="LiveId" clId="{30F9FA02-2254-E64C-91BD-258E385CA90A}"/>
    <pc:docChg chg="modSld">
      <pc:chgData name="Kawamura Takumi" userId="513e7a3d80341f72" providerId="LiveId" clId="{30F9FA02-2254-E64C-91BD-258E385CA90A}" dt="2020-11-29T08:14:17.863" v="2" actId="207"/>
      <pc:docMkLst>
        <pc:docMk/>
      </pc:docMkLst>
      <pc:sldChg chg="modSp mod">
        <pc:chgData name="Kawamura Takumi" userId="513e7a3d80341f72" providerId="LiveId" clId="{30F9FA02-2254-E64C-91BD-258E385CA90A}" dt="2020-11-29T08:14:17.863" v="2" actId="207"/>
        <pc:sldMkLst>
          <pc:docMk/>
          <pc:sldMk cId="3917325938" sldId="342"/>
        </pc:sldMkLst>
        <pc:spChg chg="mod">
          <ac:chgData name="Kawamura Takumi" userId="513e7a3d80341f72" providerId="LiveId" clId="{30F9FA02-2254-E64C-91BD-258E385CA90A}" dt="2020-11-29T08:14:17.863" v="2" actId="207"/>
          <ac:spMkLst>
            <pc:docMk/>
            <pc:sldMk cId="3917325938" sldId="342"/>
            <ac:spMk id="2" creationId="{007E4C96-4FB4-D143-BC4E-B57B22484400}"/>
          </ac:spMkLst>
        </pc:spChg>
        <pc:spChg chg="mod">
          <ac:chgData name="Kawamura Takumi" userId="513e7a3d80341f72" providerId="LiveId" clId="{30F9FA02-2254-E64C-91BD-258E385CA90A}" dt="2020-11-29T08:14:14.642" v="1" actId="207"/>
          <ac:spMkLst>
            <pc:docMk/>
            <pc:sldMk cId="3917325938" sldId="342"/>
            <ac:spMk id="3" creationId="{96E6147D-F1F6-284D-80F5-248BA72786F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E083F-5C11-42BD-842F-4544BD27B759}" type="datetimeFigureOut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CC1E0-F1EE-4AC8-980D-F9BE16F3A7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01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CC1E0-F1EE-4AC8-980D-F9BE16F3A76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349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20A05-655D-894A-8DA3-AE92A80E8220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464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7E81-1DCC-5F49-85F7-F5C19F8CD03E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E803F-EBD5-3741-9C03-6ABBCAA496DF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77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07819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5036"/>
            <a:ext cx="10515600" cy="4661928"/>
          </a:xfrm>
        </p:spPr>
        <p:txBody>
          <a:bodyPr/>
          <a:lstStyle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5C31-474F-FC45-A111-AAF7A8326112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30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14C95-25DE-FB4B-9468-E33350A0589D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83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DD8A6-6B9A-234C-A8A1-1A7BE3EBDE7D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04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C881-80B3-FD4B-8DBB-F5FA0861E66D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AE63-8937-F14A-8CBB-6F6CE3EEC5BC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55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9BB3E-941C-DE4B-8110-1B8213162BE3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3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1DF75-3ED2-DC41-ADBD-2126979AD384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43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8BB08-A7BA-DA4B-95F2-2EB55DE33BD7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66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E80EC-AE97-7840-A92C-6F2326B408FF}" type="datetime1">
              <a:rPr kumimoji="1" lang="ja-JP" altLang="en-US" smtClean="0"/>
              <a:t>2020/12/1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C2CAD-F0FE-4B52-A2C2-A2F757827D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251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7E4C96-4FB4-D143-BC4E-B57B22484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078191"/>
          </a:xfrm>
        </p:spPr>
        <p:txBody>
          <a:bodyPr>
            <a:normAutofit fontScale="90000"/>
          </a:bodyPr>
          <a:lstStyle/>
          <a:p>
            <a:r>
              <a:rPr lang="en" altLang="ja-JP" dirty="0"/>
              <a:t>Intel SGX</a:t>
            </a:r>
            <a:r>
              <a:rPr lang="ja-JP" altLang="en-US"/>
              <a:t>と</a:t>
            </a:r>
            <a:r>
              <a:rPr lang="en" altLang="ja-JP" dirty="0"/>
              <a:t>SCONE</a:t>
            </a:r>
            <a:r>
              <a:rPr lang="ja-JP" altLang="en-US"/>
              <a:t>を用いた既存</a:t>
            </a:r>
            <a:r>
              <a:rPr lang="en" altLang="ja-JP" dirty="0"/>
              <a:t>IDS</a:t>
            </a:r>
            <a:r>
              <a:rPr lang="ja-JP" altLang="en-US"/>
              <a:t>の</a:t>
            </a:r>
            <a:br>
              <a:rPr lang="en-US" altLang="ja-JP" dirty="0"/>
            </a:br>
            <a:r>
              <a:rPr lang="ja-JP" altLang="en-US"/>
              <a:t>安全なオフロード（河村・光来）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E6147D-F1F6-284D-80F5-248BA7278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036"/>
            <a:ext cx="10515600" cy="4661928"/>
          </a:xfrm>
        </p:spPr>
        <p:txBody>
          <a:bodyPr/>
          <a:lstStyle/>
          <a:p>
            <a:r>
              <a:rPr lang="en-US" altLang="ja-JP" sz="2400" dirty="0"/>
              <a:t>IDS</a:t>
            </a:r>
            <a:r>
              <a:rPr lang="ja-JP" altLang="en-US" sz="2400"/>
              <a:t>を監視対象</a:t>
            </a:r>
            <a:r>
              <a:rPr lang="en-US" altLang="ja-JP" sz="2400" dirty="0"/>
              <a:t>VM</a:t>
            </a:r>
            <a:r>
              <a:rPr lang="ja-JP" altLang="en-US" sz="2400"/>
              <a:t>の外にオフロードしてもまだ攻撃を受ける恐れ</a:t>
            </a:r>
            <a:endParaRPr lang="en-US" altLang="ja-JP" sz="2400" dirty="0"/>
          </a:p>
          <a:p>
            <a:pPr lvl="1"/>
            <a:r>
              <a:rPr lang="en-US" altLang="ja-JP" dirty="0"/>
              <a:t>SGX</a:t>
            </a:r>
            <a:r>
              <a:rPr lang="ja-JP" altLang="en-US"/>
              <a:t>を用いた安全な</a:t>
            </a:r>
            <a:r>
              <a:rPr lang="en-US" altLang="ja-JP" dirty="0"/>
              <a:t>IDS</a:t>
            </a:r>
            <a:r>
              <a:rPr lang="ja-JP" altLang="en-US"/>
              <a:t>オフロード</a:t>
            </a:r>
            <a:r>
              <a:rPr lang="en-US" altLang="ja-JP" dirty="0"/>
              <a:t> </a:t>
            </a:r>
            <a:r>
              <a:rPr lang="en-US" altLang="ja-JP" sz="2000" dirty="0"/>
              <a:t>[</a:t>
            </a:r>
            <a:r>
              <a:rPr lang="ja-JP" altLang="en-US" sz="2000"/>
              <a:t>中野ら</a:t>
            </a:r>
            <a:r>
              <a:rPr lang="en-US" altLang="ja-JP" sz="2000" dirty="0"/>
              <a:t>'18]</a:t>
            </a:r>
            <a:r>
              <a:rPr lang="en-US" altLang="ja-JP" dirty="0"/>
              <a:t> </a:t>
            </a:r>
            <a:r>
              <a:rPr lang="ja-JP" altLang="en-US"/>
              <a:t>では</a:t>
            </a:r>
            <a:r>
              <a:rPr lang="en-US" altLang="ja-JP" dirty="0"/>
              <a:t>IDS</a:t>
            </a:r>
            <a:r>
              <a:rPr lang="ja-JP" altLang="en-US"/>
              <a:t>の開発が困難</a:t>
            </a:r>
            <a:endParaRPr lang="en-US" altLang="ja-JP" dirty="0"/>
          </a:p>
          <a:p>
            <a:r>
              <a:rPr lang="ja-JP" altLang="en-US" sz="2400"/>
              <a:t>提案：</a:t>
            </a:r>
            <a:r>
              <a:rPr lang="en-US" altLang="ja-JP" sz="2400" dirty="0"/>
              <a:t>SGX</a:t>
            </a:r>
            <a:r>
              <a:rPr lang="ja-JP" altLang="en-US" sz="2400"/>
              <a:t>と</a:t>
            </a:r>
            <a:r>
              <a:rPr lang="en-US" altLang="ja-JP" sz="2400" dirty="0"/>
              <a:t>SCONE</a:t>
            </a:r>
            <a:r>
              <a:rPr lang="ja-JP" altLang="en-US" sz="2400"/>
              <a:t>を用いて既存</a:t>
            </a:r>
            <a:r>
              <a:rPr lang="en-US" altLang="ja-JP" sz="2400" dirty="0"/>
              <a:t>IDS</a:t>
            </a:r>
            <a:r>
              <a:rPr lang="ja-JP" altLang="en-US" sz="2400"/>
              <a:t>を安全にオフロード</a:t>
            </a:r>
            <a:endParaRPr lang="en-US" altLang="ja-JP" sz="2400" dirty="0"/>
          </a:p>
          <a:p>
            <a:pPr lvl="1"/>
            <a:r>
              <a:rPr lang="en-US" altLang="ja-JP" dirty="0"/>
              <a:t>SCONE </a:t>
            </a:r>
            <a:r>
              <a:rPr lang="en-US" altLang="ja-JP" sz="2000" dirty="0"/>
              <a:t>[</a:t>
            </a:r>
            <a:r>
              <a:rPr lang="en-US" altLang="ja-JP" sz="2000" dirty="0" err="1"/>
              <a:t>Arnautov</a:t>
            </a:r>
            <a:r>
              <a:rPr lang="en-US" altLang="ja-JP" sz="2000" dirty="0"/>
              <a:t> et al.’16]</a:t>
            </a:r>
            <a:r>
              <a:rPr lang="en-US" altLang="ja-JP" dirty="0"/>
              <a:t> </a:t>
            </a:r>
            <a:r>
              <a:rPr lang="ja-JP" altLang="en-US"/>
              <a:t>により標準</a:t>
            </a:r>
            <a:r>
              <a:rPr lang="en-US" altLang="ja-JP" dirty="0"/>
              <a:t>OS</a:t>
            </a:r>
            <a:r>
              <a:rPr lang="ja-JP" altLang="en-US"/>
              <a:t>インタフェースを提供</a:t>
            </a:r>
            <a:endParaRPr lang="en-US" altLang="ja-JP" dirty="0"/>
          </a:p>
          <a:p>
            <a:pPr lvl="1"/>
            <a:r>
              <a:rPr lang="ja-JP" altLang="en-US"/>
              <a:t>さらに、監視対象</a:t>
            </a:r>
            <a:r>
              <a:rPr lang="en-US" altLang="ja-JP" dirty="0"/>
              <a:t>VM</a:t>
            </a:r>
            <a:r>
              <a:rPr lang="ja-JP" altLang="en-US"/>
              <a:t>の情報を取得可能な</a:t>
            </a:r>
            <a:r>
              <a:rPr lang="en-US" altLang="ja-JP" dirty="0"/>
              <a:t>proc</a:t>
            </a:r>
            <a:r>
              <a:rPr lang="ja-JP" altLang="en-US"/>
              <a:t>ファイルシステムを提供</a:t>
            </a:r>
            <a:endParaRPr lang="en-US" altLang="ja-JP" dirty="0"/>
          </a:p>
          <a:p>
            <a:pPr lvl="2"/>
            <a:r>
              <a:rPr lang="en-US" altLang="ja-JP" sz="2400" dirty="0"/>
              <a:t>IDS</a:t>
            </a:r>
            <a:r>
              <a:rPr lang="ja-JP" altLang="en-US" sz="2400"/>
              <a:t>をプログラム変換することでアクセスさせる</a:t>
            </a:r>
            <a:endParaRPr lang="en-US" altLang="ja-JP" sz="2400" dirty="0"/>
          </a:p>
          <a:p>
            <a:endParaRPr lang="en-US" altLang="ja-JP" dirty="0"/>
          </a:p>
          <a:p>
            <a:pPr lvl="1"/>
            <a:endParaRPr lang="en-US" altLang="ja-JP" dirty="0"/>
          </a:p>
          <a:p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6ADC2B-BA90-F546-9CDA-6770DCD75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1B3C2CAD-F0FE-4B52-A2C2-A2F757827D48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5" name="正方形/長方形 27">
            <a:extLst>
              <a:ext uri="{FF2B5EF4-FFF2-40B4-BE49-F238E27FC236}">
                <a16:creationId xmlns:a16="http://schemas.microsoft.com/office/drawing/2014/main" id="{ED6F1E03-2502-5B4B-BE0E-0A3CAC0593A9}"/>
              </a:ext>
            </a:extLst>
          </p:cNvPr>
          <p:cNvSpPr/>
          <p:nvPr/>
        </p:nvSpPr>
        <p:spPr>
          <a:xfrm>
            <a:off x="3381321" y="4114801"/>
            <a:ext cx="2951310" cy="14235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1000" rtlCol="0" anchor="t" anchorCtr="0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エンクレイヴ</a:t>
            </a:r>
            <a:endParaRPr lang="ja-JP" altLang="en-US" sz="12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正方形/長方形 29">
            <a:extLst>
              <a:ext uri="{FF2B5EF4-FFF2-40B4-BE49-F238E27FC236}">
                <a16:creationId xmlns:a16="http://schemas.microsoft.com/office/drawing/2014/main" id="{F5569989-4894-2D4A-8BE9-F015177520E6}"/>
              </a:ext>
            </a:extLst>
          </p:cNvPr>
          <p:cNvSpPr/>
          <p:nvPr/>
        </p:nvSpPr>
        <p:spPr>
          <a:xfrm>
            <a:off x="4580257" y="4521946"/>
            <a:ext cx="1593258" cy="5169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proc</a:t>
            </a:r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ファイル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システム</a:t>
            </a:r>
            <a:endParaRPr lang="ja-JP" altLang="en-US" sz="14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楕円 13">
            <a:extLst>
              <a:ext uri="{FF2B5EF4-FFF2-40B4-BE49-F238E27FC236}">
                <a16:creationId xmlns:a16="http://schemas.microsoft.com/office/drawing/2014/main" id="{117AB9F2-3323-2043-91D4-6F035C6BCA7E}"/>
              </a:ext>
            </a:extLst>
          </p:cNvPr>
          <p:cNvSpPr/>
          <p:nvPr/>
        </p:nvSpPr>
        <p:spPr>
          <a:xfrm>
            <a:off x="3555773" y="4575499"/>
            <a:ext cx="759683" cy="409863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1000"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IDS</a:t>
            </a:r>
            <a:endParaRPr lang="ja-JP" altLang="en-US" sz="12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B6C2E08-8A01-8247-8771-9702C3591739}"/>
              </a:ext>
            </a:extLst>
          </p:cNvPr>
          <p:cNvSpPr/>
          <p:nvPr/>
        </p:nvSpPr>
        <p:spPr>
          <a:xfrm>
            <a:off x="7621919" y="4114801"/>
            <a:ext cx="1297223" cy="1423556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2800" rtlCol="0" anchor="t" anchorCtr="0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監視対象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en-US" altLang="ja-JP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VM</a:t>
            </a:r>
            <a:endParaRPr lang="ja-JP" altLang="en-US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4" name="正方形/長方形 32">
            <a:extLst>
              <a:ext uri="{FF2B5EF4-FFF2-40B4-BE49-F238E27FC236}">
                <a16:creationId xmlns:a16="http://schemas.microsoft.com/office/drawing/2014/main" id="{9226616C-5640-1945-8964-BC36CF0FD037}"/>
              </a:ext>
            </a:extLst>
          </p:cNvPr>
          <p:cNvSpPr/>
          <p:nvPr/>
        </p:nvSpPr>
        <p:spPr>
          <a:xfrm>
            <a:off x="3381321" y="6186476"/>
            <a:ext cx="5537821" cy="463208"/>
          </a:xfrm>
          <a:prstGeom prst="rect">
            <a:avLst/>
          </a:prstGeom>
          <a:solidFill>
            <a:srgbClr val="D0B3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</a:t>
            </a:r>
            <a:r>
              <a:rPr kumimoji="1" lang="en-US" altLang="ja-JP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ハードウェア</a:t>
            </a:r>
            <a:endParaRPr kumimoji="1" lang="ja-JP" altLang="en-US" sz="12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5" name="正方形/長方形 32">
            <a:extLst>
              <a:ext uri="{FF2B5EF4-FFF2-40B4-BE49-F238E27FC236}">
                <a16:creationId xmlns:a16="http://schemas.microsoft.com/office/drawing/2014/main" id="{11F3E581-1C34-2545-ABE5-EBE7E0F3EE2E}"/>
              </a:ext>
            </a:extLst>
          </p:cNvPr>
          <p:cNvSpPr/>
          <p:nvPr/>
        </p:nvSpPr>
        <p:spPr>
          <a:xfrm>
            <a:off x="5710868" y="6257122"/>
            <a:ext cx="770264" cy="320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SGX</a:t>
            </a:r>
            <a:endParaRPr kumimoji="1" lang="ja-JP" altLang="en-US" sz="12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6" name="四角形: 角を丸くする 14">
            <a:extLst>
              <a:ext uri="{FF2B5EF4-FFF2-40B4-BE49-F238E27FC236}">
                <a16:creationId xmlns:a16="http://schemas.microsoft.com/office/drawing/2014/main" id="{7434EFEF-9E73-7D4E-A6D4-3B323862AE31}"/>
              </a:ext>
            </a:extLst>
          </p:cNvPr>
          <p:cNvSpPr/>
          <p:nvPr/>
        </p:nvSpPr>
        <p:spPr>
          <a:xfrm>
            <a:off x="3381321" y="5705447"/>
            <a:ext cx="5537821" cy="35921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ハイパーバイザ</a:t>
            </a:r>
            <a:r>
              <a:rPr lang="en-US" altLang="ja-JP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</a:t>
            </a:r>
            <a:endParaRPr lang="ja-JP" altLang="en-US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7" name="四角形: 角を丸くする 30">
            <a:extLst>
              <a:ext uri="{FF2B5EF4-FFF2-40B4-BE49-F238E27FC236}">
                <a16:creationId xmlns:a16="http://schemas.microsoft.com/office/drawing/2014/main" id="{FB78D7F3-B0CE-8C41-B05D-22B39EBAED3A}"/>
              </a:ext>
            </a:extLst>
          </p:cNvPr>
          <p:cNvSpPr/>
          <p:nvPr/>
        </p:nvSpPr>
        <p:spPr>
          <a:xfrm>
            <a:off x="3861713" y="5119956"/>
            <a:ext cx="1990526" cy="33736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SCONE</a:t>
            </a:r>
            <a:r>
              <a:rPr lang="ja-JP" altLang="en-US" sz="160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ライブラリ</a:t>
            </a:r>
            <a:endParaRPr lang="ja-JP" altLang="en-US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8" name="矢印: 右 21">
            <a:extLst>
              <a:ext uri="{FF2B5EF4-FFF2-40B4-BE49-F238E27FC236}">
                <a16:creationId xmlns:a16="http://schemas.microsoft.com/office/drawing/2014/main" id="{F74B10FF-C300-1041-B9B6-ECA28B8179E9}"/>
              </a:ext>
            </a:extLst>
          </p:cNvPr>
          <p:cNvSpPr/>
          <p:nvPr/>
        </p:nvSpPr>
        <p:spPr>
          <a:xfrm>
            <a:off x="6445002" y="4375441"/>
            <a:ext cx="1064547" cy="902276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監視</a:t>
            </a:r>
          </a:p>
        </p:txBody>
      </p:sp>
    </p:spTree>
    <p:extLst>
      <p:ext uri="{BB962C8B-B14F-4D97-AF65-F5344CB8AC3E}">
        <p14:creationId xmlns:p14="http://schemas.microsoft.com/office/powerpoint/2010/main" val="3917325938"/>
      </p:ext>
    </p:extLst>
  </p:cSld>
  <p:clrMapOvr>
    <a:masterClrMapping/>
  </p:clrMapOvr>
</p:sld>
</file>

<file path=ppt/theme/theme1.xml><?xml version="1.0" encoding="utf-8"?>
<a:theme xmlns:a="http://schemas.openxmlformats.org/drawingml/2006/main" name="4:3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28575">
          <a:solidFill>
            <a:srgbClr val="FF0000"/>
          </a:solidFill>
        </a:ln>
      </a:spPr>
      <a:bodyPr bIns="36000" rtlCol="0" anchor="ctr" anchorCtr="0"/>
      <a:lstStyle>
        <a:defPPr algn="ctr">
          <a:defRPr sz="2000" smtClean="0">
            <a:solidFill>
              <a:srgbClr val="FF0000"/>
            </a:solidFill>
            <a:latin typeface="游ゴシック Medium" panose="020B0500000000000000" pitchFamily="50" charset="-128"/>
            <a:ea typeface="游ゴシック Medium" panose="020B0500000000000000" pitchFamily="50" charset="-128"/>
          </a:defRPr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1" id="{526F8168-2E28-4A3F-8183-527879FB7888}" vid="{04050A73-EC18-4C60-B825-0EBB4C68C66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7920</TotalTime>
  <Words>122</Words>
  <Application>Microsoft Macintosh PowerPoint</Application>
  <PresentationFormat>ワイド画面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Medium</vt:lpstr>
      <vt:lpstr>Arial</vt:lpstr>
      <vt:lpstr>Calibri</vt:lpstr>
      <vt:lpstr>4:3</vt:lpstr>
      <vt:lpstr>Intel SGXとSCONEを用いた既存IDSの 安全なオフロード（河村・光来）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SCONEを用いた安全かつ 容易なIDSオフロード</dc:title>
  <dc:creator>kiom</dc:creator>
  <cp:lastModifiedBy>Kawamura Takumi</cp:lastModifiedBy>
  <cp:revision>309</cp:revision>
  <cp:lastPrinted>2020-02-19T06:53:13Z</cp:lastPrinted>
  <dcterms:created xsi:type="dcterms:W3CDTF">2019-12-23T06:21:31Z</dcterms:created>
  <dcterms:modified xsi:type="dcterms:W3CDTF">2020-12-01T02:52:24Z</dcterms:modified>
</cp:coreProperties>
</file>