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null)"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17.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18.xml" ContentType="application/vnd.openxmlformats-officedocument.presentationml.notesSlide+xml"/>
  <Override PartName="/ppt/charts/chart7.xml" ContentType="application/vnd.openxmlformats-officedocument.drawingml.chart+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8.xml" ContentType="application/vnd.openxmlformats-officedocument.drawingml.chart+xml"/>
  <Override PartName="/ppt/charts/style1.xml" ContentType="application/vnd.ms-office.chartstyle+xml"/>
  <Override PartName="/ppt/charts/colors1.xml" ContentType="application/vnd.ms-office.chartcolorstyle+xml"/>
  <Override PartName="/ppt/charts/chart9.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4.xml" ContentType="application/vnd.openxmlformats-officedocument.presentationml.notesSlide+xml"/>
  <Override PartName="/ppt/charts/chart10.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8"/>
  </p:notesMasterIdLst>
  <p:handoutMasterIdLst>
    <p:handoutMasterId r:id="rId29"/>
  </p:handoutMasterIdLst>
  <p:sldIdLst>
    <p:sldId id="257" r:id="rId2"/>
    <p:sldId id="290" r:id="rId3"/>
    <p:sldId id="261" r:id="rId4"/>
    <p:sldId id="264" r:id="rId5"/>
    <p:sldId id="292" r:id="rId6"/>
    <p:sldId id="304" r:id="rId7"/>
    <p:sldId id="305" r:id="rId8"/>
    <p:sldId id="297" r:id="rId9"/>
    <p:sldId id="286" r:id="rId10"/>
    <p:sldId id="288" r:id="rId11"/>
    <p:sldId id="301" r:id="rId12"/>
    <p:sldId id="307" r:id="rId13"/>
    <p:sldId id="298" r:id="rId14"/>
    <p:sldId id="302" r:id="rId15"/>
    <p:sldId id="308" r:id="rId16"/>
    <p:sldId id="309" r:id="rId17"/>
    <p:sldId id="310" r:id="rId18"/>
    <p:sldId id="313" r:id="rId19"/>
    <p:sldId id="311" r:id="rId20"/>
    <p:sldId id="312" r:id="rId21"/>
    <p:sldId id="271" r:id="rId22"/>
    <p:sldId id="272" r:id="rId23"/>
    <p:sldId id="260" r:id="rId24"/>
    <p:sldId id="285" r:id="rId25"/>
    <p:sldId id="291" r:id="rId26"/>
    <p:sldId id="306"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366"/>
    <p:restoredTop sz="87750"/>
  </p:normalViewPr>
  <p:slideViewPr>
    <p:cSldViewPr snapToGrid="0" snapToObjects="1">
      <p:cViewPr varScale="1">
        <p:scale>
          <a:sx n="107" d="100"/>
          <a:sy n="107" d="100"/>
        </p:scale>
        <p:origin x="176" y="280"/>
      </p:cViewPr>
      <p:guideLst/>
    </p:cSldViewPr>
  </p:slideViewPr>
  <p:notesTextViewPr>
    <p:cViewPr>
      <p:scale>
        <a:sx n="105" d="100"/>
        <a:sy n="105" d="100"/>
      </p:scale>
      <p:origin x="0" y="0"/>
    </p:cViewPr>
  </p:notesTextViewPr>
  <p:sorterViewPr>
    <p:cViewPr varScale="1">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2" Type="http://schemas.openxmlformats.org/officeDocument/2006/relationships/oleObject" Target="file:////Volumes/Untitled/ComSys2020/comsys2020_powpo.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3" Type="http://schemas.openxmlformats.org/officeDocument/2006/relationships/oleObject" Target="file:////Users/tauchi/M1/&#35611;&#31350;/&#12450;&#12501;&#12441;&#12473;&#12488;/&#23455;&#39443;.xlsx" TargetMode="External"/><Relationship Id="rId2" Type="http://schemas.microsoft.com/office/2011/relationships/chartColorStyle" Target="colors3.xml"/><Relationship Id="rId1" Type="http://schemas.microsoft.com/office/2011/relationships/chartStyle" Target="style3.xml"/></Relationships>
</file>

<file path=ppt/charts/_rels/chart2.xml.rels><?xml version="1.0" encoding="UTF-8" standalone="yes"?>
<Relationships xmlns="http://schemas.openxmlformats.org/package/2006/relationships"><Relationship Id="rId2" Type="http://schemas.openxmlformats.org/officeDocument/2006/relationships/oleObject" Target="file:////Volumes/Untitled/ComSys2020/comsys2020_powpo.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oleObject" Target="file:////Volumes/Untitled/ComSys2020/comsys2020_powpo.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Volumes/Untitled/ComSys2020/comsys2020_powpo.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Volumes/Untitled/ComSys2020/comsys2020_powpo.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Volumes/Untitled/ComSys2020/comsys2020_powpo.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Volumes/Untitled/ComSys2020/comsys2020_powpo.xlsx" TargetMode="External"/></Relationships>
</file>

<file path=ppt/charts/_rels/chart8.xml.rels><?xml version="1.0" encoding="UTF-8" standalone="yes"?>
<Relationships xmlns="http://schemas.openxmlformats.org/package/2006/relationships"><Relationship Id="rId3" Type="http://schemas.openxmlformats.org/officeDocument/2006/relationships/oleObject" Target="file:////Users/tauchi/M1/&#35611;&#31350;/&#12450;&#12501;&#12441;&#12473;&#12488;/&#23455;&#39443;.xlsx" TargetMode="External"/><Relationship Id="rId2" Type="http://schemas.microsoft.com/office/2011/relationships/chartColorStyle" Target="colors1.xml"/><Relationship Id="rId1" Type="http://schemas.microsoft.com/office/2011/relationships/chartStyle" Target="style1.xml"/></Relationships>
</file>

<file path=ppt/charts/_rels/chart9.xml.rels><?xml version="1.0" encoding="UTF-8" standalone="yes"?>
<Relationships xmlns="http://schemas.openxmlformats.org/package/2006/relationships"><Relationship Id="rId3" Type="http://schemas.openxmlformats.org/officeDocument/2006/relationships/oleObject" Target="file:////Users/tauchi/M1/&#35611;&#31350;/&#12450;&#12501;&#12441;&#12473;&#12488;/&#23455;&#39443;.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600"/>
            </a:pPr>
            <a:r>
              <a:rPr lang="en-US" sz="1600"/>
              <a:t>VM(10GB)</a:t>
            </a:r>
            <a:r>
              <a:rPr lang="ja-JP" sz="1600"/>
              <a:t>上の</a:t>
            </a:r>
            <a:r>
              <a:rPr lang="en-US" sz="1600"/>
              <a:t>memcached</a:t>
            </a:r>
            <a:r>
              <a:rPr lang="ja-JP" sz="1600"/>
              <a:t>終了時のメモリ使用量</a:t>
            </a:r>
            <a:endParaRPr lang="en-US" sz="1600"/>
          </a:p>
        </c:rich>
      </c:tx>
      <c:overlay val="0"/>
    </c:title>
    <c:autoTitleDeleted val="0"/>
    <c:plotArea>
      <c:layout/>
      <c:scatterChart>
        <c:scatterStyle val="lineMarker"/>
        <c:varyColors val="0"/>
        <c:ser>
          <c:idx val="0"/>
          <c:order val="0"/>
          <c:marker>
            <c:symbol val="none"/>
          </c:marker>
          <c:xVal>
            <c:numRef>
              <c:f>Sheet5!$A$4:$A$24</c:f>
              <c:numCache>
                <c:formatCode>General</c:formatCode>
                <c:ptCount val="21"/>
                <c:pt idx="0">
                  <c:v>0</c:v>
                </c:pt>
                <c:pt idx="1">
                  <c:v>0.5</c:v>
                </c:pt>
                <c:pt idx="2">
                  <c:v>1</c:v>
                </c:pt>
                <c:pt idx="3">
                  <c:v>1.5</c:v>
                </c:pt>
                <c:pt idx="4">
                  <c:v>2</c:v>
                </c:pt>
                <c:pt idx="5">
                  <c:v>2.5</c:v>
                </c:pt>
                <c:pt idx="6">
                  <c:v>3</c:v>
                </c:pt>
                <c:pt idx="7">
                  <c:v>3.5</c:v>
                </c:pt>
                <c:pt idx="8">
                  <c:v>4</c:v>
                </c:pt>
                <c:pt idx="9">
                  <c:v>4.5</c:v>
                </c:pt>
                <c:pt idx="10">
                  <c:v>5</c:v>
                </c:pt>
                <c:pt idx="11">
                  <c:v>5.5</c:v>
                </c:pt>
                <c:pt idx="12">
                  <c:v>6</c:v>
                </c:pt>
                <c:pt idx="13">
                  <c:v>6.5</c:v>
                </c:pt>
                <c:pt idx="14">
                  <c:v>7</c:v>
                </c:pt>
                <c:pt idx="15">
                  <c:v>7.5</c:v>
                </c:pt>
                <c:pt idx="16">
                  <c:v>8</c:v>
                </c:pt>
                <c:pt idx="17">
                  <c:v>8.5</c:v>
                </c:pt>
                <c:pt idx="18">
                  <c:v>9</c:v>
                </c:pt>
                <c:pt idx="19">
                  <c:v>9.5</c:v>
                </c:pt>
                <c:pt idx="20">
                  <c:v>10</c:v>
                </c:pt>
              </c:numCache>
            </c:numRef>
          </c:xVal>
          <c:yVal>
            <c:numRef>
              <c:f>Sheet5!$C$4:$C$24</c:f>
              <c:numCache>
                <c:formatCode>General</c:formatCode>
                <c:ptCount val="21"/>
                <c:pt idx="0">
                  <c:v>9324.53125</c:v>
                </c:pt>
                <c:pt idx="1">
                  <c:v>9324.53125</c:v>
                </c:pt>
                <c:pt idx="2">
                  <c:v>9324.53125</c:v>
                </c:pt>
                <c:pt idx="3">
                  <c:v>9324.53125</c:v>
                </c:pt>
                <c:pt idx="4">
                  <c:v>9324.53125</c:v>
                </c:pt>
                <c:pt idx="5">
                  <c:v>9324.53125</c:v>
                </c:pt>
                <c:pt idx="6">
                  <c:v>9324.53125</c:v>
                </c:pt>
                <c:pt idx="7">
                  <c:v>9324.53125</c:v>
                </c:pt>
                <c:pt idx="8">
                  <c:v>9326.53515625</c:v>
                </c:pt>
                <c:pt idx="9">
                  <c:v>9326.53515625</c:v>
                </c:pt>
                <c:pt idx="10">
                  <c:v>9326.53515625</c:v>
                </c:pt>
                <c:pt idx="11">
                  <c:v>73.20703125</c:v>
                </c:pt>
                <c:pt idx="12">
                  <c:v>73.20703125</c:v>
                </c:pt>
                <c:pt idx="13">
                  <c:v>73.20703125</c:v>
                </c:pt>
                <c:pt idx="14">
                  <c:v>73.20703125</c:v>
                </c:pt>
                <c:pt idx="15">
                  <c:v>73.20703125</c:v>
                </c:pt>
                <c:pt idx="16">
                  <c:v>73.19921875</c:v>
                </c:pt>
                <c:pt idx="17">
                  <c:v>73.19921875</c:v>
                </c:pt>
                <c:pt idx="18">
                  <c:v>73.19921875</c:v>
                </c:pt>
                <c:pt idx="19">
                  <c:v>73.19921875</c:v>
                </c:pt>
                <c:pt idx="20">
                  <c:v>73.19921875</c:v>
                </c:pt>
              </c:numCache>
            </c:numRef>
          </c:yVal>
          <c:smooth val="0"/>
          <c:extLst>
            <c:ext xmlns:c16="http://schemas.microsoft.com/office/drawing/2014/chart" uri="{C3380CC4-5D6E-409C-BE32-E72D297353CC}">
              <c16:uniqueId val="{00000000-D914-C946-852C-79B07B5C39ED}"/>
            </c:ext>
          </c:extLst>
        </c:ser>
        <c:dLbls>
          <c:showLegendKey val="0"/>
          <c:showVal val="0"/>
          <c:showCatName val="0"/>
          <c:showSerName val="0"/>
          <c:showPercent val="0"/>
          <c:showBubbleSize val="0"/>
        </c:dLbls>
        <c:axId val="212364672"/>
        <c:axId val="212366848"/>
      </c:scatterChart>
      <c:valAx>
        <c:axId val="212364672"/>
        <c:scaling>
          <c:orientation val="minMax"/>
          <c:max val="10"/>
        </c:scaling>
        <c:delete val="0"/>
        <c:axPos val="b"/>
        <c:title>
          <c:tx>
            <c:rich>
              <a:bodyPr/>
              <a:lstStyle/>
              <a:p>
                <a:pPr>
                  <a:defRPr/>
                </a:pPr>
                <a:r>
                  <a:rPr lang="ja-JP"/>
                  <a:t>経過時間</a:t>
                </a:r>
                <a:r>
                  <a:rPr lang="en-US"/>
                  <a:t>[</a:t>
                </a:r>
                <a:r>
                  <a:rPr lang="ja-JP"/>
                  <a:t>秒</a:t>
                </a:r>
                <a:r>
                  <a:rPr lang="en-US"/>
                  <a:t>]</a:t>
                </a:r>
                <a:endParaRPr lang="ja-JP"/>
              </a:p>
            </c:rich>
          </c:tx>
          <c:overlay val="0"/>
        </c:title>
        <c:numFmt formatCode="General" sourceLinked="1"/>
        <c:majorTickMark val="in"/>
        <c:minorTickMark val="none"/>
        <c:tickLblPos val="nextTo"/>
        <c:spPr>
          <a:ln/>
        </c:spPr>
        <c:txPr>
          <a:bodyPr/>
          <a:lstStyle/>
          <a:p>
            <a:pPr>
              <a:defRPr sz="1400"/>
            </a:pPr>
            <a:endParaRPr lang="ja-JP"/>
          </a:p>
        </c:txPr>
        <c:crossAx val="212366848"/>
        <c:crosses val="autoZero"/>
        <c:crossBetween val="midCat"/>
        <c:majorUnit val="2"/>
      </c:valAx>
      <c:valAx>
        <c:axId val="212366848"/>
        <c:scaling>
          <c:orientation val="minMax"/>
          <c:max val="10000"/>
        </c:scaling>
        <c:delete val="0"/>
        <c:axPos val="l"/>
        <c:majorGridlines>
          <c:spPr>
            <a:ln>
              <a:noFill/>
            </a:ln>
          </c:spPr>
        </c:majorGridlines>
        <c:title>
          <c:tx>
            <c:rich>
              <a:bodyPr/>
              <a:lstStyle/>
              <a:p>
                <a:pPr>
                  <a:defRPr/>
                </a:pPr>
                <a:r>
                  <a:rPr lang="ja-JP"/>
                  <a:t>メモリ使用量</a:t>
                </a:r>
                <a:r>
                  <a:rPr lang="en-US"/>
                  <a:t>[MB]</a:t>
                </a:r>
                <a:endParaRPr lang="ja-JP"/>
              </a:p>
            </c:rich>
          </c:tx>
          <c:overlay val="0"/>
        </c:title>
        <c:numFmt formatCode="General" sourceLinked="1"/>
        <c:majorTickMark val="in"/>
        <c:minorTickMark val="none"/>
        <c:tickLblPos val="nextTo"/>
        <c:spPr>
          <a:ln/>
        </c:spPr>
        <c:txPr>
          <a:bodyPr/>
          <a:lstStyle/>
          <a:p>
            <a:pPr>
              <a:defRPr sz="1400"/>
            </a:pPr>
            <a:endParaRPr lang="ja-JP"/>
          </a:p>
        </c:txPr>
        <c:crossAx val="212364672"/>
        <c:crosses val="autoZero"/>
        <c:crossBetween val="midCat"/>
      </c:valAx>
      <c:spPr>
        <a:ln>
          <a:solidFill>
            <a:schemeClr val="tx1"/>
          </a:solidFill>
        </a:ln>
      </c:spPr>
    </c:plotArea>
    <c:plotVisOnly val="1"/>
    <c:dispBlanksAs val="gap"/>
    <c:showDLblsOverMax val="0"/>
  </c:chart>
  <c:spPr>
    <a:ln>
      <a:noFill/>
    </a:ln>
  </c:spPr>
  <c:txPr>
    <a:bodyPr/>
    <a:lstStyle/>
    <a:p>
      <a:pPr>
        <a:defRPr sz="1600" b="0"/>
      </a:pPr>
      <a:endParaRPr lang="ja-JP"/>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1" i="0" u="none" strike="noStrike" kern="1200" spc="0" baseline="0">
                <a:solidFill>
                  <a:schemeClr val="tx1"/>
                </a:solidFill>
                <a:latin typeface="+mn-lt"/>
                <a:ea typeface="+mn-ea"/>
                <a:cs typeface="+mn-cs"/>
              </a:defRPr>
            </a:pPr>
            <a:r>
              <a:rPr lang="ja-JP" altLang="en-US" sz="1400" b="0" i="0">
                <a:solidFill>
                  <a:schemeClr val="tx1"/>
                </a:solidFill>
                <a:ea typeface="MS PGothic" panose="020B0600070205080204" pitchFamily="34" charset="-128"/>
              </a:rPr>
              <a:t>メモリ書き換えプログラムの実行時間</a:t>
            </a:r>
          </a:p>
        </c:rich>
      </c:tx>
      <c:overlay val="0"/>
      <c:spPr>
        <a:noFill/>
        <a:ln>
          <a:noFill/>
        </a:ln>
        <a:effectLst/>
      </c:spPr>
      <c:txPr>
        <a:bodyPr rot="0" spcFirstLastPara="1" vertOverflow="ellipsis" vert="horz" wrap="square" anchor="ctr" anchorCtr="1"/>
        <a:lstStyle/>
        <a:p>
          <a:pPr>
            <a:defRPr lang="ja-JP" sz="1400" b="1"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[2]Sheet1!$P$17</c:f>
              <c:strCache>
                <c:ptCount val="1"/>
                <c:pt idx="0">
                  <c:v>従来</c:v>
                </c:pt>
              </c:strCache>
            </c:strRef>
          </c:tx>
          <c:spPr>
            <a:solidFill>
              <a:schemeClr val="accent1"/>
            </a:solidFill>
            <a:ln>
              <a:noFill/>
            </a:ln>
            <a:effectLst/>
          </c:spPr>
          <c:invertIfNegative val="0"/>
          <c:val>
            <c:numRef>
              <c:f>Sheet1!$A$28</c:f>
              <c:numCache>
                <c:formatCode>General</c:formatCode>
                <c:ptCount val="1"/>
                <c:pt idx="0">
                  <c:v>57.205668000000003</c:v>
                </c:pt>
              </c:numCache>
            </c:numRef>
          </c:val>
          <c:extLst>
            <c:ext xmlns:c16="http://schemas.microsoft.com/office/drawing/2014/chart" uri="{C3380CC4-5D6E-409C-BE32-E72D297353CC}">
              <c16:uniqueId val="{00000000-D1F4-0045-BF65-45064DD470C8}"/>
            </c:ext>
          </c:extLst>
        </c:ser>
        <c:ser>
          <c:idx val="1"/>
          <c:order val="1"/>
          <c:tx>
            <c:strRef>
              <c:f>[2]Sheet1!$AJ$4</c:f>
              <c:strCache>
                <c:ptCount val="1"/>
                <c:pt idx="0">
                  <c:v>FCtrans</c:v>
                </c:pt>
              </c:strCache>
            </c:strRef>
          </c:tx>
          <c:spPr>
            <a:solidFill>
              <a:schemeClr val="accent2"/>
            </a:solidFill>
            <a:ln>
              <a:noFill/>
            </a:ln>
            <a:effectLst/>
          </c:spPr>
          <c:invertIfNegative val="0"/>
          <c:val>
            <c:numRef>
              <c:f>Sheet1!$B$28</c:f>
              <c:numCache>
                <c:formatCode>General</c:formatCode>
                <c:ptCount val="1"/>
                <c:pt idx="0">
                  <c:v>5.071161</c:v>
                </c:pt>
              </c:numCache>
            </c:numRef>
          </c:val>
          <c:extLst>
            <c:ext xmlns:c16="http://schemas.microsoft.com/office/drawing/2014/chart" uri="{C3380CC4-5D6E-409C-BE32-E72D297353CC}">
              <c16:uniqueId val="{00000001-D1F4-0045-BF65-45064DD470C8}"/>
            </c:ext>
          </c:extLst>
        </c:ser>
        <c:dLbls>
          <c:showLegendKey val="0"/>
          <c:showVal val="0"/>
          <c:showCatName val="0"/>
          <c:showSerName val="0"/>
          <c:showPercent val="0"/>
          <c:showBubbleSize val="0"/>
        </c:dLbls>
        <c:gapWidth val="219"/>
        <c:overlap val="-27"/>
        <c:axId val="1339232831"/>
        <c:axId val="1411175407"/>
      </c:barChart>
      <c:catAx>
        <c:axId val="1339232831"/>
        <c:scaling>
          <c:orientation val="minMax"/>
        </c:scaling>
        <c:delete val="1"/>
        <c:axPos val="b"/>
        <c:numFmt formatCode="General" sourceLinked="1"/>
        <c:majorTickMark val="none"/>
        <c:minorTickMark val="none"/>
        <c:tickLblPos val="nextTo"/>
        <c:crossAx val="1411175407"/>
        <c:crosses val="autoZero"/>
        <c:auto val="1"/>
        <c:lblAlgn val="ctr"/>
        <c:lblOffset val="100"/>
        <c:noMultiLvlLbl val="0"/>
      </c:catAx>
      <c:valAx>
        <c:axId val="141117540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r>
                  <a:rPr lang="ja-JP" altLang="en-US" sz="1800" b="0" i="0">
                    <a:solidFill>
                      <a:schemeClr val="tx1"/>
                    </a:solidFill>
                    <a:ea typeface="MS PGothic" panose="020B0600070205080204" pitchFamily="34" charset="-128"/>
                  </a:rPr>
                  <a:t>実行時間</a:t>
                </a:r>
                <a:r>
                  <a:rPr lang="en-US" altLang="ja-JP" sz="1800" b="0" i="0" dirty="0">
                    <a:solidFill>
                      <a:schemeClr val="tx1"/>
                    </a:solidFill>
                    <a:ea typeface="MS PGothic" panose="020B0600070205080204" pitchFamily="34" charset="-128"/>
                  </a:rPr>
                  <a:t>[s]</a:t>
                </a:r>
                <a:endParaRPr lang="ja-JP" altLang="en-US" sz="1800" b="0" i="0">
                  <a:solidFill>
                    <a:schemeClr val="tx1"/>
                  </a:solidFill>
                  <a:ea typeface="MS PGothic" panose="020B0600070205080204" pitchFamily="34" charset="-128"/>
                </a:endParaRPr>
              </a:p>
            </c:rich>
          </c:tx>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crossAx val="13392328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8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600"/>
            </a:pPr>
            <a:r>
              <a:rPr lang="en-US" sz="1600"/>
              <a:t>VM(10GB)</a:t>
            </a:r>
            <a:r>
              <a:rPr lang="ja-JP" sz="1600"/>
              <a:t>起動時のメモリ使用量</a:t>
            </a:r>
          </a:p>
        </c:rich>
      </c:tx>
      <c:overlay val="0"/>
    </c:title>
    <c:autoTitleDeleted val="0"/>
    <c:plotArea>
      <c:layout/>
      <c:scatterChart>
        <c:scatterStyle val="lineMarker"/>
        <c:varyColors val="0"/>
        <c:ser>
          <c:idx val="1"/>
          <c:order val="0"/>
          <c:marker>
            <c:symbol val="none"/>
          </c:marker>
          <c:xVal>
            <c:numRef>
              <c:f>Sheet5!$A$4:$A$24</c:f>
              <c:numCache>
                <c:formatCode>General</c:formatCode>
                <c:ptCount val="21"/>
                <c:pt idx="0">
                  <c:v>0</c:v>
                </c:pt>
                <c:pt idx="1">
                  <c:v>0.5</c:v>
                </c:pt>
                <c:pt idx="2">
                  <c:v>1</c:v>
                </c:pt>
                <c:pt idx="3">
                  <c:v>1.5</c:v>
                </c:pt>
                <c:pt idx="4">
                  <c:v>2</c:v>
                </c:pt>
                <c:pt idx="5">
                  <c:v>2.5</c:v>
                </c:pt>
                <c:pt idx="6">
                  <c:v>3</c:v>
                </c:pt>
                <c:pt idx="7">
                  <c:v>3.5</c:v>
                </c:pt>
                <c:pt idx="8">
                  <c:v>4</c:v>
                </c:pt>
                <c:pt idx="9">
                  <c:v>4.5</c:v>
                </c:pt>
                <c:pt idx="10">
                  <c:v>5</c:v>
                </c:pt>
                <c:pt idx="11">
                  <c:v>5.5</c:v>
                </c:pt>
                <c:pt idx="12">
                  <c:v>6</c:v>
                </c:pt>
                <c:pt idx="13">
                  <c:v>6.5</c:v>
                </c:pt>
                <c:pt idx="14">
                  <c:v>7</c:v>
                </c:pt>
                <c:pt idx="15">
                  <c:v>7.5</c:v>
                </c:pt>
                <c:pt idx="16">
                  <c:v>8</c:v>
                </c:pt>
                <c:pt idx="17">
                  <c:v>8.5</c:v>
                </c:pt>
                <c:pt idx="18">
                  <c:v>9</c:v>
                </c:pt>
                <c:pt idx="19">
                  <c:v>9.5</c:v>
                </c:pt>
                <c:pt idx="20">
                  <c:v>10</c:v>
                </c:pt>
              </c:numCache>
            </c:numRef>
          </c:xVal>
          <c:yVal>
            <c:numRef>
              <c:f>Sheet5!$C$37:$C$57</c:f>
              <c:numCache>
                <c:formatCode>General</c:formatCode>
                <c:ptCount val="21"/>
                <c:pt idx="0">
                  <c:v>29.5390625</c:v>
                </c:pt>
                <c:pt idx="2">
                  <c:v>72.8984375</c:v>
                </c:pt>
                <c:pt idx="4">
                  <c:v>341.171875</c:v>
                </c:pt>
                <c:pt idx="6">
                  <c:v>503.171875</c:v>
                </c:pt>
                <c:pt idx="8">
                  <c:v>519.171875</c:v>
                </c:pt>
                <c:pt idx="10">
                  <c:v>525.546875</c:v>
                </c:pt>
                <c:pt idx="12">
                  <c:v>533.546875</c:v>
                </c:pt>
                <c:pt idx="14">
                  <c:v>577.546875</c:v>
                </c:pt>
                <c:pt idx="16">
                  <c:v>607.546875</c:v>
                </c:pt>
                <c:pt idx="18">
                  <c:v>607.546875</c:v>
                </c:pt>
                <c:pt idx="20">
                  <c:v>607.546875</c:v>
                </c:pt>
              </c:numCache>
            </c:numRef>
          </c:yVal>
          <c:smooth val="0"/>
          <c:extLst>
            <c:ext xmlns:c16="http://schemas.microsoft.com/office/drawing/2014/chart" uri="{C3380CC4-5D6E-409C-BE32-E72D297353CC}">
              <c16:uniqueId val="{00000000-E0E6-B14B-A0EF-524EABD01CCA}"/>
            </c:ext>
          </c:extLst>
        </c:ser>
        <c:dLbls>
          <c:showLegendKey val="0"/>
          <c:showVal val="0"/>
          <c:showCatName val="0"/>
          <c:showSerName val="0"/>
          <c:showPercent val="0"/>
          <c:showBubbleSize val="0"/>
        </c:dLbls>
        <c:axId val="212364672"/>
        <c:axId val="212366848"/>
      </c:scatterChart>
      <c:valAx>
        <c:axId val="212364672"/>
        <c:scaling>
          <c:orientation val="minMax"/>
          <c:max val="10"/>
        </c:scaling>
        <c:delete val="0"/>
        <c:axPos val="b"/>
        <c:title>
          <c:tx>
            <c:rich>
              <a:bodyPr/>
              <a:lstStyle/>
              <a:p>
                <a:pPr>
                  <a:defRPr sz="1600"/>
                </a:pPr>
                <a:r>
                  <a:rPr lang="ja-JP" sz="1600"/>
                  <a:t>経過時間</a:t>
                </a:r>
                <a:r>
                  <a:rPr lang="en-US" sz="1600"/>
                  <a:t>[</a:t>
                </a:r>
                <a:r>
                  <a:rPr lang="ja-JP" sz="1600"/>
                  <a:t>秒</a:t>
                </a:r>
                <a:r>
                  <a:rPr lang="en-US" sz="1600"/>
                  <a:t>]</a:t>
                </a:r>
                <a:endParaRPr lang="ja-JP" sz="1600"/>
              </a:p>
            </c:rich>
          </c:tx>
          <c:overlay val="0"/>
        </c:title>
        <c:numFmt formatCode="General" sourceLinked="1"/>
        <c:majorTickMark val="in"/>
        <c:minorTickMark val="none"/>
        <c:tickLblPos val="nextTo"/>
        <c:spPr>
          <a:ln/>
        </c:spPr>
        <c:txPr>
          <a:bodyPr/>
          <a:lstStyle/>
          <a:p>
            <a:pPr>
              <a:defRPr sz="1400"/>
            </a:pPr>
            <a:endParaRPr lang="ja-JP"/>
          </a:p>
        </c:txPr>
        <c:crossAx val="212366848"/>
        <c:crosses val="autoZero"/>
        <c:crossBetween val="midCat"/>
        <c:majorUnit val="2"/>
      </c:valAx>
      <c:valAx>
        <c:axId val="212366848"/>
        <c:scaling>
          <c:orientation val="minMax"/>
          <c:max val="10000"/>
        </c:scaling>
        <c:delete val="0"/>
        <c:axPos val="l"/>
        <c:majorGridlines>
          <c:spPr>
            <a:ln>
              <a:noFill/>
            </a:ln>
          </c:spPr>
        </c:majorGridlines>
        <c:title>
          <c:tx>
            <c:rich>
              <a:bodyPr/>
              <a:lstStyle/>
              <a:p>
                <a:pPr>
                  <a:defRPr sz="1600"/>
                </a:pPr>
                <a:r>
                  <a:rPr lang="ja-JP" sz="1600"/>
                  <a:t>メモリ使用量</a:t>
                </a:r>
                <a:r>
                  <a:rPr lang="en-US" sz="1600"/>
                  <a:t>[MB]</a:t>
                </a:r>
                <a:endParaRPr lang="ja-JP" sz="1600"/>
              </a:p>
            </c:rich>
          </c:tx>
          <c:overlay val="0"/>
        </c:title>
        <c:numFmt formatCode="General" sourceLinked="1"/>
        <c:majorTickMark val="in"/>
        <c:minorTickMark val="none"/>
        <c:tickLblPos val="nextTo"/>
        <c:spPr>
          <a:ln/>
        </c:spPr>
        <c:txPr>
          <a:bodyPr/>
          <a:lstStyle/>
          <a:p>
            <a:pPr>
              <a:defRPr sz="1400"/>
            </a:pPr>
            <a:endParaRPr lang="ja-JP"/>
          </a:p>
        </c:txPr>
        <c:crossAx val="212364672"/>
        <c:crosses val="autoZero"/>
        <c:crossBetween val="midCat"/>
      </c:valAx>
      <c:spPr>
        <a:ln>
          <a:solidFill>
            <a:schemeClr val="tx1"/>
          </a:solidFill>
        </a:ln>
      </c:spPr>
    </c:plotArea>
    <c:plotVisOnly val="1"/>
    <c:dispBlanksAs val="span"/>
    <c:showDLblsOverMax val="0"/>
  </c:chart>
  <c:spPr>
    <a:ln>
      <a:noFill/>
    </a:ln>
  </c:spPr>
  <c:txPr>
    <a:bodyPr/>
    <a:lstStyle/>
    <a:p>
      <a:pPr>
        <a:defRPr sz="1200" b="0"/>
      </a:pPr>
      <a:endParaRPr lang="ja-JP"/>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'memcached 通常'!$A$3</c:f>
              <c:strCache>
                <c:ptCount val="1"/>
                <c:pt idx="0">
                  <c:v>FCtrans</c:v>
                </c:pt>
              </c:strCache>
            </c:strRef>
          </c:tx>
          <c:marker>
            <c:symbol val="none"/>
          </c:marker>
          <c:xVal>
            <c:numRef>
              <c:f>'memcached 通常'!$A$5:$A$25</c:f>
              <c:numCache>
                <c:formatCode>General</c:formatCode>
                <c:ptCount val="21"/>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numCache>
            </c:numRef>
          </c:xVal>
          <c:yVal>
            <c:numRef>
              <c:f>'memcached 通常'!$B$5:$B$25</c:f>
              <c:numCache>
                <c:formatCode>General</c:formatCode>
                <c:ptCount val="21"/>
                <c:pt idx="0">
                  <c:v>31</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numCache>
            </c:numRef>
          </c:yVal>
          <c:smooth val="0"/>
          <c:extLst>
            <c:ext xmlns:c16="http://schemas.microsoft.com/office/drawing/2014/chart" uri="{C3380CC4-5D6E-409C-BE32-E72D297353CC}">
              <c16:uniqueId val="{00000000-1173-8046-8D52-842D3A8046C2}"/>
            </c:ext>
          </c:extLst>
        </c:ser>
        <c:dLbls>
          <c:showLegendKey val="0"/>
          <c:showVal val="0"/>
          <c:showCatName val="0"/>
          <c:showSerName val="0"/>
          <c:showPercent val="0"/>
          <c:showBubbleSize val="0"/>
        </c:dLbls>
        <c:axId val="144830464"/>
        <c:axId val="144832384"/>
      </c:scatterChart>
      <c:scatterChart>
        <c:scatterStyle val="lineMarker"/>
        <c:varyColors val="0"/>
        <c:ser>
          <c:idx val="1"/>
          <c:order val="1"/>
          <c:tx>
            <c:strRef>
              <c:f>'memcached 通常'!$A$38</c:f>
              <c:strCache>
                <c:ptCount val="1"/>
                <c:pt idx="0">
                  <c:v>従来システム</c:v>
                </c:pt>
              </c:strCache>
            </c:strRef>
          </c:tx>
          <c:marker>
            <c:symbol val="none"/>
          </c:marker>
          <c:xVal>
            <c:numRef>
              <c:f>'memcached 通常'!$A$40:$A$60</c:f>
              <c:numCache>
                <c:formatCode>General</c:formatCode>
                <c:ptCount val="21"/>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numCache>
            </c:numRef>
          </c:xVal>
          <c:yVal>
            <c:numRef>
              <c:f>'memcached 通常'!$G$40:$G$60</c:f>
              <c:numCache>
                <c:formatCode>General</c:formatCode>
                <c:ptCount val="21"/>
                <c:pt idx="0">
                  <c:v>6</c:v>
                </c:pt>
                <c:pt idx="1">
                  <c:v>64</c:v>
                </c:pt>
                <c:pt idx="2">
                  <c:v>8</c:v>
                </c:pt>
                <c:pt idx="3">
                  <c:v>4</c:v>
                </c:pt>
                <c:pt idx="4">
                  <c:v>8</c:v>
                </c:pt>
                <c:pt idx="5">
                  <c:v>38</c:v>
                </c:pt>
                <c:pt idx="6">
                  <c:v>48</c:v>
                </c:pt>
                <c:pt idx="7">
                  <c:v>16</c:v>
                </c:pt>
                <c:pt idx="8">
                  <c:v>12</c:v>
                </c:pt>
                <c:pt idx="9">
                  <c:v>68</c:v>
                </c:pt>
                <c:pt idx="10">
                  <c:v>14</c:v>
                </c:pt>
                <c:pt idx="11">
                  <c:v>12</c:v>
                </c:pt>
                <c:pt idx="12">
                  <c:v>14</c:v>
                </c:pt>
                <c:pt idx="13">
                  <c:v>28</c:v>
                </c:pt>
                <c:pt idx="14">
                  <c:v>10</c:v>
                </c:pt>
                <c:pt idx="15">
                  <c:v>68</c:v>
                </c:pt>
                <c:pt idx="16">
                  <c:v>28</c:v>
                </c:pt>
                <c:pt idx="17">
                  <c:v>76</c:v>
                </c:pt>
                <c:pt idx="18">
                  <c:v>26</c:v>
                </c:pt>
                <c:pt idx="19">
                  <c:v>18</c:v>
                </c:pt>
                <c:pt idx="20">
                  <c:v>20</c:v>
                </c:pt>
              </c:numCache>
            </c:numRef>
          </c:yVal>
          <c:smooth val="0"/>
          <c:extLst>
            <c:ext xmlns:c16="http://schemas.microsoft.com/office/drawing/2014/chart" uri="{C3380CC4-5D6E-409C-BE32-E72D297353CC}">
              <c16:uniqueId val="{00000001-1173-8046-8D52-842D3A8046C2}"/>
            </c:ext>
          </c:extLst>
        </c:ser>
        <c:dLbls>
          <c:showLegendKey val="0"/>
          <c:showVal val="0"/>
          <c:showCatName val="0"/>
          <c:showSerName val="0"/>
          <c:showPercent val="0"/>
          <c:showBubbleSize val="0"/>
        </c:dLbls>
        <c:axId val="145647104"/>
        <c:axId val="145645568"/>
      </c:scatterChart>
      <c:valAx>
        <c:axId val="144830464"/>
        <c:scaling>
          <c:orientation val="minMax"/>
          <c:max val="100"/>
        </c:scaling>
        <c:delete val="0"/>
        <c:axPos val="b"/>
        <c:title>
          <c:tx>
            <c:rich>
              <a:bodyPr/>
              <a:lstStyle/>
              <a:p>
                <a:pPr>
                  <a:defRPr/>
                </a:pPr>
                <a:r>
                  <a:rPr lang="ja-JP"/>
                  <a:t>実行時間</a:t>
                </a:r>
                <a:r>
                  <a:rPr lang="en-US"/>
                  <a:t>[</a:t>
                </a:r>
                <a:r>
                  <a:rPr lang="ja-JP"/>
                  <a:t>秒</a:t>
                </a:r>
                <a:r>
                  <a:rPr lang="en-US"/>
                  <a:t>]</a:t>
                </a:r>
                <a:endParaRPr lang="ja-JP"/>
              </a:p>
            </c:rich>
          </c:tx>
          <c:overlay val="0"/>
        </c:title>
        <c:numFmt formatCode="General" sourceLinked="1"/>
        <c:majorTickMark val="in"/>
        <c:minorTickMark val="in"/>
        <c:tickLblPos val="nextTo"/>
        <c:spPr>
          <a:ln>
            <a:solidFill>
              <a:schemeClr val="tx1"/>
            </a:solidFill>
          </a:ln>
        </c:spPr>
        <c:crossAx val="144832384"/>
        <c:crosses val="autoZero"/>
        <c:crossBetween val="midCat"/>
        <c:minorUnit val="10"/>
      </c:valAx>
      <c:valAx>
        <c:axId val="144832384"/>
        <c:scaling>
          <c:orientation val="minMax"/>
          <c:max val="80"/>
          <c:min val="0"/>
        </c:scaling>
        <c:delete val="0"/>
        <c:axPos val="l"/>
        <c:majorGridlines>
          <c:spPr>
            <a:ln>
              <a:noFill/>
            </a:ln>
          </c:spPr>
        </c:majorGridlines>
        <c:title>
          <c:tx>
            <c:rich>
              <a:bodyPr/>
              <a:lstStyle/>
              <a:p>
                <a:pPr>
                  <a:defRPr/>
                </a:pPr>
                <a:r>
                  <a:rPr lang="ja-JP"/>
                  <a:t>ページング回数</a:t>
                </a:r>
              </a:p>
            </c:rich>
          </c:tx>
          <c:overlay val="0"/>
        </c:title>
        <c:numFmt formatCode="General" sourceLinked="1"/>
        <c:majorTickMark val="in"/>
        <c:minorTickMark val="in"/>
        <c:tickLblPos val="nextTo"/>
        <c:spPr>
          <a:ln/>
        </c:spPr>
        <c:crossAx val="144830464"/>
        <c:crosses val="autoZero"/>
        <c:crossBetween val="midCat"/>
        <c:majorUnit val="10"/>
        <c:minorUnit val="5"/>
      </c:valAx>
      <c:valAx>
        <c:axId val="145645568"/>
        <c:scaling>
          <c:orientation val="minMax"/>
          <c:max val="80"/>
          <c:min val="0"/>
        </c:scaling>
        <c:delete val="0"/>
        <c:axPos val="r"/>
        <c:numFmt formatCode="General" sourceLinked="1"/>
        <c:majorTickMark val="none"/>
        <c:minorTickMark val="in"/>
        <c:tickLblPos val="nextTo"/>
        <c:spPr>
          <a:ln/>
        </c:spPr>
        <c:crossAx val="145647104"/>
        <c:crosses val="max"/>
        <c:crossBetween val="midCat"/>
        <c:majorUnit val="10"/>
        <c:minorUnit val="5"/>
      </c:valAx>
      <c:valAx>
        <c:axId val="145647104"/>
        <c:scaling>
          <c:orientation val="minMax"/>
        </c:scaling>
        <c:delete val="1"/>
        <c:axPos val="b"/>
        <c:numFmt formatCode="General" sourceLinked="1"/>
        <c:majorTickMark val="out"/>
        <c:minorTickMark val="none"/>
        <c:tickLblPos val="nextTo"/>
        <c:crossAx val="145645568"/>
        <c:crosses val="autoZero"/>
        <c:crossBetween val="midCat"/>
      </c:valAx>
      <c:spPr>
        <a:ln>
          <a:solidFill>
            <a:schemeClr val="tx1"/>
          </a:solidFill>
        </a:ln>
      </c:spPr>
    </c:plotArea>
    <c:legend>
      <c:legendPos val="r"/>
      <c:overlay val="0"/>
      <c:spPr>
        <a:ln>
          <a:solidFill>
            <a:schemeClr val="tx1"/>
          </a:solidFill>
        </a:ln>
      </c:spPr>
    </c:legend>
    <c:plotVisOnly val="1"/>
    <c:dispBlanksAs val="gap"/>
    <c:showDLblsOverMax val="0"/>
  </c:chart>
  <c:spPr>
    <a:ln>
      <a:noFill/>
    </a:ln>
  </c:spPr>
  <c:txPr>
    <a:bodyPr/>
    <a:lstStyle/>
    <a:p>
      <a:pPr>
        <a:defRPr sz="1400" b="0">
          <a:latin typeface="MS Gothic" panose="020B0609070205080204" pitchFamily="49" charset="-128"/>
          <a:ea typeface="MS Gothic" panose="020B0609070205080204" pitchFamily="49" charset="-128"/>
        </a:defRPr>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'memcached 通常'!$A$3</c:f>
              <c:strCache>
                <c:ptCount val="1"/>
                <c:pt idx="0">
                  <c:v>FCtrans</c:v>
                </c:pt>
              </c:strCache>
            </c:strRef>
          </c:tx>
          <c:marker>
            <c:symbol val="none"/>
          </c:marker>
          <c:xVal>
            <c:numRef>
              <c:f>'memcached 通常'!$A$5:$A$25</c:f>
              <c:numCache>
                <c:formatCode>General</c:formatCode>
                <c:ptCount val="21"/>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numCache>
            </c:numRef>
          </c:xVal>
          <c:yVal>
            <c:numRef>
              <c:f>'memcached 通常'!$E$5:$E$25</c:f>
              <c:numCache>
                <c:formatCode>General</c:formatCode>
                <c:ptCount val="21"/>
                <c:pt idx="0">
                  <c:v>0</c:v>
                </c:pt>
                <c:pt idx="1">
                  <c:v>11.859</c:v>
                </c:pt>
                <c:pt idx="2">
                  <c:v>16.981000000000002</c:v>
                </c:pt>
                <c:pt idx="3">
                  <c:v>17.055</c:v>
                </c:pt>
                <c:pt idx="4">
                  <c:v>16.39</c:v>
                </c:pt>
                <c:pt idx="5">
                  <c:v>17.2</c:v>
                </c:pt>
                <c:pt idx="6">
                  <c:v>16.433</c:v>
                </c:pt>
                <c:pt idx="7">
                  <c:v>16.602</c:v>
                </c:pt>
                <c:pt idx="8">
                  <c:v>16.817</c:v>
                </c:pt>
                <c:pt idx="9">
                  <c:v>16.253</c:v>
                </c:pt>
                <c:pt idx="10">
                  <c:v>16.838000000000001</c:v>
                </c:pt>
                <c:pt idx="11">
                  <c:v>16.991</c:v>
                </c:pt>
                <c:pt idx="12">
                  <c:v>17.75</c:v>
                </c:pt>
                <c:pt idx="13">
                  <c:v>15.881</c:v>
                </c:pt>
                <c:pt idx="14">
                  <c:v>17.18</c:v>
                </c:pt>
                <c:pt idx="15">
                  <c:v>18.071999999999999</c:v>
                </c:pt>
                <c:pt idx="16">
                  <c:v>15.811999999999999</c:v>
                </c:pt>
                <c:pt idx="17">
                  <c:v>16.04</c:v>
                </c:pt>
                <c:pt idx="18">
                  <c:v>17.297999999999998</c:v>
                </c:pt>
                <c:pt idx="19">
                  <c:v>16.591999999999999</c:v>
                </c:pt>
                <c:pt idx="20">
                  <c:v>17.710999999999999</c:v>
                </c:pt>
              </c:numCache>
            </c:numRef>
          </c:yVal>
          <c:smooth val="0"/>
          <c:extLst>
            <c:ext xmlns:c16="http://schemas.microsoft.com/office/drawing/2014/chart" uri="{C3380CC4-5D6E-409C-BE32-E72D297353CC}">
              <c16:uniqueId val="{00000000-1A97-2541-B298-CD5509A5386C}"/>
            </c:ext>
          </c:extLst>
        </c:ser>
        <c:dLbls>
          <c:showLegendKey val="0"/>
          <c:showVal val="0"/>
          <c:showCatName val="0"/>
          <c:showSerName val="0"/>
          <c:showPercent val="0"/>
          <c:showBubbleSize val="0"/>
        </c:dLbls>
        <c:axId val="212696448"/>
        <c:axId val="214906368"/>
      </c:scatterChart>
      <c:scatterChart>
        <c:scatterStyle val="lineMarker"/>
        <c:varyColors val="0"/>
        <c:ser>
          <c:idx val="1"/>
          <c:order val="1"/>
          <c:tx>
            <c:strRef>
              <c:f>'memcached 通常'!$A$38</c:f>
              <c:strCache>
                <c:ptCount val="1"/>
                <c:pt idx="0">
                  <c:v>従来システム</c:v>
                </c:pt>
              </c:strCache>
            </c:strRef>
          </c:tx>
          <c:marker>
            <c:symbol val="none"/>
          </c:marker>
          <c:xVal>
            <c:numRef>
              <c:f>'memcached 通常'!$A$40:$A$60</c:f>
              <c:numCache>
                <c:formatCode>General</c:formatCode>
                <c:ptCount val="21"/>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numCache>
            </c:numRef>
          </c:xVal>
          <c:yVal>
            <c:numRef>
              <c:f>'memcached 通常'!$E$40:$E$60</c:f>
              <c:numCache>
                <c:formatCode>General</c:formatCode>
                <c:ptCount val="21"/>
                <c:pt idx="0">
                  <c:v>0</c:v>
                </c:pt>
                <c:pt idx="1">
                  <c:v>10.451000000000001</c:v>
                </c:pt>
                <c:pt idx="2">
                  <c:v>16.41</c:v>
                </c:pt>
                <c:pt idx="3">
                  <c:v>16.97</c:v>
                </c:pt>
                <c:pt idx="4">
                  <c:v>16.088999999999999</c:v>
                </c:pt>
                <c:pt idx="5">
                  <c:v>14.803000000000001</c:v>
                </c:pt>
                <c:pt idx="6">
                  <c:v>16.148</c:v>
                </c:pt>
                <c:pt idx="7">
                  <c:v>16.233000000000001</c:v>
                </c:pt>
                <c:pt idx="8">
                  <c:v>15.843999999999999</c:v>
                </c:pt>
                <c:pt idx="9">
                  <c:v>11.032999999999999</c:v>
                </c:pt>
                <c:pt idx="10">
                  <c:v>16.827000000000002</c:v>
                </c:pt>
                <c:pt idx="11">
                  <c:v>16.068000000000001</c:v>
                </c:pt>
                <c:pt idx="12">
                  <c:v>16.745999999999999</c:v>
                </c:pt>
                <c:pt idx="13">
                  <c:v>16.437000000000001</c:v>
                </c:pt>
                <c:pt idx="14">
                  <c:v>17.097999999999999</c:v>
                </c:pt>
                <c:pt idx="15">
                  <c:v>16.239999999999998</c:v>
                </c:pt>
                <c:pt idx="16">
                  <c:v>15.788</c:v>
                </c:pt>
                <c:pt idx="17">
                  <c:v>11.313000000000001</c:v>
                </c:pt>
                <c:pt idx="18">
                  <c:v>15.298</c:v>
                </c:pt>
                <c:pt idx="19">
                  <c:v>17.187000000000001</c:v>
                </c:pt>
                <c:pt idx="20">
                  <c:v>16.651</c:v>
                </c:pt>
              </c:numCache>
            </c:numRef>
          </c:yVal>
          <c:smooth val="0"/>
          <c:extLst>
            <c:ext xmlns:c16="http://schemas.microsoft.com/office/drawing/2014/chart" uri="{C3380CC4-5D6E-409C-BE32-E72D297353CC}">
              <c16:uniqueId val="{00000001-1A97-2541-B298-CD5509A5386C}"/>
            </c:ext>
          </c:extLst>
        </c:ser>
        <c:dLbls>
          <c:showLegendKey val="0"/>
          <c:showVal val="0"/>
          <c:showCatName val="0"/>
          <c:showSerName val="0"/>
          <c:showPercent val="0"/>
          <c:showBubbleSize val="0"/>
        </c:dLbls>
        <c:axId val="214914176"/>
        <c:axId val="214908288"/>
      </c:scatterChart>
      <c:valAx>
        <c:axId val="212696448"/>
        <c:scaling>
          <c:orientation val="minMax"/>
          <c:max val="100"/>
        </c:scaling>
        <c:delete val="0"/>
        <c:axPos val="b"/>
        <c:title>
          <c:tx>
            <c:rich>
              <a:bodyPr/>
              <a:lstStyle/>
              <a:p>
                <a:pPr>
                  <a:defRPr/>
                </a:pPr>
                <a:r>
                  <a:rPr lang="ja-JP"/>
                  <a:t>実行時間</a:t>
                </a:r>
                <a:r>
                  <a:rPr lang="en-US"/>
                  <a:t>[</a:t>
                </a:r>
                <a:r>
                  <a:rPr lang="ja-JP"/>
                  <a:t>秒</a:t>
                </a:r>
                <a:r>
                  <a:rPr lang="en-US"/>
                  <a:t>]</a:t>
                </a:r>
                <a:endParaRPr lang="ja-JP"/>
              </a:p>
            </c:rich>
          </c:tx>
          <c:overlay val="0"/>
        </c:title>
        <c:numFmt formatCode="General" sourceLinked="1"/>
        <c:majorTickMark val="in"/>
        <c:minorTickMark val="in"/>
        <c:tickLblPos val="nextTo"/>
        <c:spPr>
          <a:ln/>
        </c:spPr>
        <c:crossAx val="214906368"/>
        <c:crosses val="autoZero"/>
        <c:crossBetween val="midCat"/>
        <c:minorUnit val="10"/>
      </c:valAx>
      <c:valAx>
        <c:axId val="214906368"/>
        <c:scaling>
          <c:orientation val="minMax"/>
        </c:scaling>
        <c:delete val="0"/>
        <c:axPos val="l"/>
        <c:majorGridlines>
          <c:spPr>
            <a:ln>
              <a:noFill/>
            </a:ln>
          </c:spPr>
        </c:majorGridlines>
        <c:title>
          <c:tx>
            <c:rich>
              <a:bodyPr/>
              <a:lstStyle/>
              <a:p>
                <a:pPr>
                  <a:defRPr/>
                </a:pPr>
                <a:r>
                  <a:rPr lang="ja-JP"/>
                  <a:t>スループット</a:t>
                </a:r>
                <a:r>
                  <a:rPr lang="en-US"/>
                  <a:t>[kTPS]</a:t>
                </a:r>
                <a:endParaRPr lang="ja-JP"/>
              </a:p>
            </c:rich>
          </c:tx>
          <c:overlay val="0"/>
        </c:title>
        <c:numFmt formatCode="General" sourceLinked="1"/>
        <c:majorTickMark val="in"/>
        <c:minorTickMark val="in"/>
        <c:tickLblPos val="nextTo"/>
        <c:spPr>
          <a:ln/>
        </c:spPr>
        <c:crossAx val="212696448"/>
        <c:crosses val="autoZero"/>
        <c:crossBetween val="midCat"/>
        <c:minorUnit val="1"/>
      </c:valAx>
      <c:valAx>
        <c:axId val="214908288"/>
        <c:scaling>
          <c:orientation val="minMax"/>
        </c:scaling>
        <c:delete val="0"/>
        <c:axPos val="r"/>
        <c:numFmt formatCode="General" sourceLinked="1"/>
        <c:majorTickMark val="in"/>
        <c:minorTickMark val="in"/>
        <c:tickLblPos val="none"/>
        <c:spPr>
          <a:ln/>
        </c:spPr>
        <c:crossAx val="214914176"/>
        <c:crosses val="max"/>
        <c:crossBetween val="midCat"/>
        <c:minorUnit val="1"/>
      </c:valAx>
      <c:valAx>
        <c:axId val="214914176"/>
        <c:scaling>
          <c:orientation val="minMax"/>
        </c:scaling>
        <c:delete val="1"/>
        <c:axPos val="b"/>
        <c:numFmt formatCode="General" sourceLinked="1"/>
        <c:majorTickMark val="out"/>
        <c:minorTickMark val="none"/>
        <c:tickLblPos val="nextTo"/>
        <c:crossAx val="214908288"/>
        <c:crosses val="autoZero"/>
        <c:crossBetween val="midCat"/>
      </c:valAx>
      <c:spPr>
        <a:ln>
          <a:solidFill>
            <a:schemeClr val="tx1"/>
          </a:solidFill>
        </a:ln>
      </c:spPr>
    </c:plotArea>
    <c:legend>
      <c:legendPos val="r"/>
      <c:overlay val="0"/>
      <c:spPr>
        <a:ln>
          <a:solidFill>
            <a:schemeClr val="tx1"/>
          </a:solidFill>
        </a:ln>
      </c:spPr>
    </c:legend>
    <c:plotVisOnly val="1"/>
    <c:dispBlanksAs val="gap"/>
    <c:showDLblsOverMax val="0"/>
  </c:chart>
  <c:spPr>
    <a:ln>
      <a:noFill/>
    </a:ln>
  </c:spPr>
  <c:txPr>
    <a:bodyPr/>
    <a:lstStyle/>
    <a:p>
      <a:pPr>
        <a:defRPr sz="1400" b="0">
          <a:latin typeface="MS Gothic" panose="020B0609070205080204" pitchFamily="49" charset="-128"/>
          <a:ea typeface="MS Gothic" panose="020B0609070205080204" pitchFamily="49" charset="-128"/>
        </a:defRPr>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strRef>
              <c:f>'memcached 負荷'!$A$3</c:f>
              <c:strCache>
                <c:ptCount val="1"/>
                <c:pt idx="0">
                  <c:v>FCtrans</c:v>
                </c:pt>
              </c:strCache>
            </c:strRef>
          </c:tx>
          <c:marker>
            <c:symbol val="none"/>
          </c:marker>
          <c:xVal>
            <c:numRef>
              <c:f>'memcached 負荷'!$A$5:$A$25</c:f>
              <c:numCache>
                <c:formatCode>General</c:formatCode>
                <c:ptCount val="21"/>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numCache>
            </c:numRef>
          </c:xVal>
          <c:yVal>
            <c:numRef>
              <c:f>'memcached 負荷'!$E$5:$E$25</c:f>
              <c:numCache>
                <c:formatCode>General</c:formatCode>
                <c:ptCount val="21"/>
                <c:pt idx="0">
                  <c:v>0</c:v>
                </c:pt>
                <c:pt idx="1">
                  <c:v>1.5640000000000001</c:v>
                </c:pt>
                <c:pt idx="2">
                  <c:v>1.6279999999999999</c:v>
                </c:pt>
                <c:pt idx="3">
                  <c:v>1.651</c:v>
                </c:pt>
                <c:pt idx="4">
                  <c:v>1.665</c:v>
                </c:pt>
                <c:pt idx="5">
                  <c:v>1.6739999999999999</c:v>
                </c:pt>
                <c:pt idx="6">
                  <c:v>1.6539999999999999</c:v>
                </c:pt>
                <c:pt idx="7">
                  <c:v>1.6220000000000001</c:v>
                </c:pt>
                <c:pt idx="8">
                  <c:v>1.667</c:v>
                </c:pt>
                <c:pt idx="9">
                  <c:v>1.661</c:v>
                </c:pt>
                <c:pt idx="10">
                  <c:v>1.7010000000000001</c:v>
                </c:pt>
                <c:pt idx="11">
                  <c:v>1.681</c:v>
                </c:pt>
                <c:pt idx="12">
                  <c:v>1.7190000000000001</c:v>
                </c:pt>
                <c:pt idx="13">
                  <c:v>1.6990000000000001</c:v>
                </c:pt>
                <c:pt idx="14">
                  <c:v>1.6659999999999999</c:v>
                </c:pt>
                <c:pt idx="15">
                  <c:v>1.7050000000000001</c:v>
                </c:pt>
                <c:pt idx="16">
                  <c:v>1.6639999999999999</c:v>
                </c:pt>
                <c:pt idx="17">
                  <c:v>1.6850000000000001</c:v>
                </c:pt>
                <c:pt idx="18">
                  <c:v>1.651</c:v>
                </c:pt>
                <c:pt idx="19">
                  <c:v>1.6850000000000001</c:v>
                </c:pt>
                <c:pt idx="20">
                  <c:v>1.619</c:v>
                </c:pt>
              </c:numCache>
            </c:numRef>
          </c:yVal>
          <c:smooth val="0"/>
          <c:extLst>
            <c:ext xmlns:c16="http://schemas.microsoft.com/office/drawing/2014/chart" uri="{C3380CC4-5D6E-409C-BE32-E72D297353CC}">
              <c16:uniqueId val="{00000000-1C6B-8747-B21C-2033F7C6469F}"/>
            </c:ext>
          </c:extLst>
        </c:ser>
        <c:dLbls>
          <c:showLegendKey val="0"/>
          <c:showVal val="0"/>
          <c:showCatName val="0"/>
          <c:showSerName val="0"/>
          <c:showPercent val="0"/>
          <c:showBubbleSize val="0"/>
        </c:dLbls>
        <c:axId val="215699456"/>
        <c:axId val="215701376"/>
      </c:scatterChart>
      <c:scatterChart>
        <c:scatterStyle val="lineMarker"/>
        <c:varyColors val="0"/>
        <c:ser>
          <c:idx val="1"/>
          <c:order val="1"/>
          <c:tx>
            <c:strRef>
              <c:f>'memcached 負荷'!$A$38</c:f>
              <c:strCache>
                <c:ptCount val="1"/>
                <c:pt idx="0">
                  <c:v>従来システム</c:v>
                </c:pt>
              </c:strCache>
            </c:strRef>
          </c:tx>
          <c:marker>
            <c:symbol val="none"/>
          </c:marker>
          <c:xVal>
            <c:numRef>
              <c:f>'memcached 負荷'!$A$40:$A$60</c:f>
              <c:numCache>
                <c:formatCode>General</c:formatCode>
                <c:ptCount val="21"/>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numCache>
            </c:numRef>
          </c:xVal>
          <c:yVal>
            <c:numRef>
              <c:f>'memcached 負荷'!$E$40:$E$60</c:f>
              <c:numCache>
                <c:formatCode>General</c:formatCode>
                <c:ptCount val="21"/>
                <c:pt idx="0">
                  <c:v>0</c:v>
                </c:pt>
                <c:pt idx="1">
                  <c:v>1.681</c:v>
                </c:pt>
                <c:pt idx="2">
                  <c:v>1.675</c:v>
                </c:pt>
                <c:pt idx="3">
                  <c:v>1.754</c:v>
                </c:pt>
                <c:pt idx="4">
                  <c:v>1.627</c:v>
                </c:pt>
                <c:pt idx="5">
                  <c:v>1.5549999999999999</c:v>
                </c:pt>
                <c:pt idx="6">
                  <c:v>1.5149999999999999</c:v>
                </c:pt>
                <c:pt idx="7">
                  <c:v>1.607</c:v>
                </c:pt>
                <c:pt idx="8">
                  <c:v>1.5780000000000001</c:v>
                </c:pt>
                <c:pt idx="9">
                  <c:v>1.59</c:v>
                </c:pt>
                <c:pt idx="10">
                  <c:v>1.5149999999999999</c:v>
                </c:pt>
                <c:pt idx="11">
                  <c:v>1.6160000000000001</c:v>
                </c:pt>
                <c:pt idx="12">
                  <c:v>1.2629999999999999</c:v>
                </c:pt>
                <c:pt idx="13">
                  <c:v>1.0920000000000001</c:v>
                </c:pt>
                <c:pt idx="14">
                  <c:v>1.36</c:v>
                </c:pt>
                <c:pt idx="15">
                  <c:v>1.462</c:v>
                </c:pt>
                <c:pt idx="16">
                  <c:v>1.2989999999999999</c:v>
                </c:pt>
                <c:pt idx="17">
                  <c:v>1.353</c:v>
                </c:pt>
                <c:pt idx="18">
                  <c:v>1.135</c:v>
                </c:pt>
                <c:pt idx="19">
                  <c:v>0.85</c:v>
                </c:pt>
                <c:pt idx="20">
                  <c:v>0.73099999999999998</c:v>
                </c:pt>
              </c:numCache>
            </c:numRef>
          </c:yVal>
          <c:smooth val="0"/>
          <c:extLst>
            <c:ext xmlns:c16="http://schemas.microsoft.com/office/drawing/2014/chart" uri="{C3380CC4-5D6E-409C-BE32-E72D297353CC}">
              <c16:uniqueId val="{00000001-1C6B-8747-B21C-2033F7C6469F}"/>
            </c:ext>
          </c:extLst>
        </c:ser>
        <c:dLbls>
          <c:showLegendKey val="0"/>
          <c:showVal val="0"/>
          <c:showCatName val="0"/>
          <c:showSerName val="0"/>
          <c:showPercent val="0"/>
          <c:showBubbleSize val="0"/>
        </c:dLbls>
        <c:axId val="215713280"/>
        <c:axId val="215711744"/>
      </c:scatterChart>
      <c:valAx>
        <c:axId val="215699456"/>
        <c:scaling>
          <c:orientation val="minMax"/>
          <c:max val="100"/>
        </c:scaling>
        <c:delete val="0"/>
        <c:axPos val="b"/>
        <c:title>
          <c:tx>
            <c:rich>
              <a:bodyPr/>
              <a:lstStyle/>
              <a:p>
                <a:pPr>
                  <a:defRPr/>
                </a:pPr>
                <a:r>
                  <a:rPr lang="ja-JP"/>
                  <a:t>実行時間</a:t>
                </a:r>
                <a:r>
                  <a:rPr lang="en-US"/>
                  <a:t>[</a:t>
                </a:r>
                <a:r>
                  <a:rPr lang="ja-JP"/>
                  <a:t>秒</a:t>
                </a:r>
                <a:r>
                  <a:rPr lang="en-US"/>
                  <a:t>]</a:t>
                </a:r>
                <a:endParaRPr lang="ja-JP"/>
              </a:p>
            </c:rich>
          </c:tx>
          <c:overlay val="0"/>
        </c:title>
        <c:numFmt formatCode="General" sourceLinked="1"/>
        <c:majorTickMark val="in"/>
        <c:minorTickMark val="in"/>
        <c:tickLblPos val="nextTo"/>
        <c:spPr>
          <a:ln/>
        </c:spPr>
        <c:crossAx val="215701376"/>
        <c:crosses val="autoZero"/>
        <c:crossBetween val="midCat"/>
        <c:minorUnit val="10"/>
      </c:valAx>
      <c:valAx>
        <c:axId val="215701376"/>
        <c:scaling>
          <c:orientation val="minMax"/>
        </c:scaling>
        <c:delete val="0"/>
        <c:axPos val="l"/>
        <c:majorGridlines>
          <c:spPr>
            <a:ln>
              <a:noFill/>
            </a:ln>
          </c:spPr>
        </c:majorGridlines>
        <c:title>
          <c:tx>
            <c:rich>
              <a:bodyPr/>
              <a:lstStyle/>
              <a:p>
                <a:pPr>
                  <a:defRPr/>
                </a:pPr>
                <a:r>
                  <a:rPr lang="ja-JP"/>
                  <a:t>スループット</a:t>
                </a:r>
                <a:r>
                  <a:rPr lang="en-US"/>
                  <a:t>[kTPS]</a:t>
                </a:r>
                <a:endParaRPr lang="ja-JP"/>
              </a:p>
            </c:rich>
          </c:tx>
          <c:overlay val="0"/>
        </c:title>
        <c:numFmt formatCode="General" sourceLinked="1"/>
        <c:majorTickMark val="in"/>
        <c:minorTickMark val="none"/>
        <c:tickLblPos val="nextTo"/>
        <c:spPr>
          <a:ln/>
        </c:spPr>
        <c:crossAx val="215699456"/>
        <c:crosses val="autoZero"/>
        <c:crossBetween val="midCat"/>
        <c:majorUnit val="0.5"/>
      </c:valAx>
      <c:valAx>
        <c:axId val="215711744"/>
        <c:scaling>
          <c:orientation val="minMax"/>
          <c:max val="2"/>
        </c:scaling>
        <c:delete val="0"/>
        <c:axPos val="r"/>
        <c:numFmt formatCode="General" sourceLinked="1"/>
        <c:majorTickMark val="in"/>
        <c:minorTickMark val="in"/>
        <c:tickLblPos val="none"/>
        <c:spPr>
          <a:ln/>
        </c:spPr>
        <c:crossAx val="215713280"/>
        <c:crosses val="max"/>
        <c:crossBetween val="midCat"/>
        <c:minorUnit val="1"/>
      </c:valAx>
      <c:valAx>
        <c:axId val="215713280"/>
        <c:scaling>
          <c:orientation val="minMax"/>
        </c:scaling>
        <c:delete val="1"/>
        <c:axPos val="b"/>
        <c:numFmt formatCode="General" sourceLinked="1"/>
        <c:majorTickMark val="out"/>
        <c:minorTickMark val="none"/>
        <c:tickLblPos val="nextTo"/>
        <c:crossAx val="215711744"/>
        <c:crosses val="autoZero"/>
        <c:crossBetween val="midCat"/>
      </c:valAx>
      <c:spPr>
        <a:ln>
          <a:solidFill>
            <a:schemeClr val="tx1"/>
          </a:solidFill>
        </a:ln>
      </c:spPr>
    </c:plotArea>
    <c:legend>
      <c:legendPos val="r"/>
      <c:overlay val="0"/>
      <c:spPr>
        <a:ln>
          <a:solidFill>
            <a:schemeClr val="tx1"/>
          </a:solidFill>
        </a:ln>
      </c:spPr>
    </c:legend>
    <c:plotVisOnly val="1"/>
    <c:dispBlanksAs val="gap"/>
    <c:showDLblsOverMax val="0"/>
  </c:chart>
  <c:spPr>
    <a:ln>
      <a:noFill/>
    </a:ln>
  </c:spPr>
  <c:txPr>
    <a:bodyPr/>
    <a:lstStyle/>
    <a:p>
      <a:pPr>
        <a:defRPr sz="1400" b="0">
          <a:latin typeface="MS Gothic" panose="020B0609070205080204" pitchFamily="49" charset="-128"/>
          <a:ea typeface="MS Gothic" panose="020B0609070205080204" pitchFamily="49" charset="-128"/>
        </a:defRPr>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strRef>
              <c:f>'memcached 通常'!$A$3</c:f>
              <c:strCache>
                <c:ptCount val="1"/>
                <c:pt idx="0">
                  <c:v>FCtrans</c:v>
                </c:pt>
              </c:strCache>
            </c:strRef>
          </c:tx>
          <c:marker>
            <c:symbol val="none"/>
          </c:marker>
          <c:xVal>
            <c:numRef>
              <c:f>'memcached 負荷'!$A$5:$A$25</c:f>
              <c:numCache>
                <c:formatCode>General</c:formatCode>
                <c:ptCount val="21"/>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numCache>
            </c:numRef>
          </c:xVal>
          <c:yVal>
            <c:numRef>
              <c:f>'memcached 負荷'!$C$5:$C$25</c:f>
              <c:numCache>
                <c:formatCode>General</c:formatCode>
                <c:ptCount val="2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50</c:v>
                </c:pt>
                <c:pt idx="15">
                  <c:v>126</c:v>
                </c:pt>
                <c:pt idx="16">
                  <c:v>129</c:v>
                </c:pt>
                <c:pt idx="17">
                  <c:v>122</c:v>
                </c:pt>
                <c:pt idx="18">
                  <c:v>129</c:v>
                </c:pt>
                <c:pt idx="19">
                  <c:v>126</c:v>
                </c:pt>
                <c:pt idx="20">
                  <c:v>29</c:v>
                </c:pt>
              </c:numCache>
            </c:numRef>
          </c:yVal>
          <c:smooth val="0"/>
          <c:extLst>
            <c:ext xmlns:c16="http://schemas.microsoft.com/office/drawing/2014/chart" uri="{C3380CC4-5D6E-409C-BE32-E72D297353CC}">
              <c16:uniqueId val="{00000000-231F-CE41-B50C-1385B050F698}"/>
            </c:ext>
          </c:extLst>
        </c:ser>
        <c:dLbls>
          <c:showLegendKey val="0"/>
          <c:showVal val="0"/>
          <c:showCatName val="0"/>
          <c:showSerName val="0"/>
          <c:showPercent val="0"/>
          <c:showBubbleSize val="0"/>
        </c:dLbls>
        <c:axId val="146075648"/>
        <c:axId val="146077568"/>
      </c:scatterChart>
      <c:scatterChart>
        <c:scatterStyle val="lineMarker"/>
        <c:varyColors val="0"/>
        <c:ser>
          <c:idx val="1"/>
          <c:order val="1"/>
          <c:tx>
            <c:strRef>
              <c:f>'memcached 通常'!$A$38</c:f>
              <c:strCache>
                <c:ptCount val="1"/>
                <c:pt idx="0">
                  <c:v>従来システム</c:v>
                </c:pt>
              </c:strCache>
            </c:strRef>
          </c:tx>
          <c:marker>
            <c:symbol val="none"/>
          </c:marker>
          <c:xVal>
            <c:numRef>
              <c:f>'memcached 負荷'!$A$40:$A$60</c:f>
              <c:numCache>
                <c:formatCode>General</c:formatCode>
                <c:ptCount val="21"/>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numCache>
            </c:numRef>
          </c:xVal>
          <c:yVal>
            <c:numRef>
              <c:f>'memcached 負荷'!$G$40:$G$60</c:f>
              <c:numCache>
                <c:formatCode>General</c:formatCode>
                <c:ptCount val="21"/>
                <c:pt idx="0">
                  <c:v>148</c:v>
                </c:pt>
                <c:pt idx="1">
                  <c:v>160</c:v>
                </c:pt>
                <c:pt idx="2">
                  <c:v>178</c:v>
                </c:pt>
                <c:pt idx="3">
                  <c:v>162</c:v>
                </c:pt>
                <c:pt idx="4">
                  <c:v>204</c:v>
                </c:pt>
                <c:pt idx="5">
                  <c:v>154</c:v>
                </c:pt>
                <c:pt idx="6">
                  <c:v>154</c:v>
                </c:pt>
                <c:pt idx="7">
                  <c:v>156</c:v>
                </c:pt>
                <c:pt idx="8">
                  <c:v>152</c:v>
                </c:pt>
                <c:pt idx="9">
                  <c:v>148</c:v>
                </c:pt>
                <c:pt idx="10">
                  <c:v>152</c:v>
                </c:pt>
                <c:pt idx="11">
                  <c:v>560</c:v>
                </c:pt>
                <c:pt idx="12">
                  <c:v>888</c:v>
                </c:pt>
                <c:pt idx="13">
                  <c:v>268</c:v>
                </c:pt>
                <c:pt idx="14">
                  <c:v>232</c:v>
                </c:pt>
                <c:pt idx="15">
                  <c:v>204</c:v>
                </c:pt>
                <c:pt idx="16">
                  <c:v>402</c:v>
                </c:pt>
                <c:pt idx="17">
                  <c:v>946</c:v>
                </c:pt>
                <c:pt idx="18">
                  <c:v>1148</c:v>
                </c:pt>
                <c:pt idx="19">
                  <c:v>1238</c:v>
                </c:pt>
                <c:pt idx="20">
                  <c:v>102</c:v>
                </c:pt>
              </c:numCache>
            </c:numRef>
          </c:yVal>
          <c:smooth val="0"/>
          <c:extLst>
            <c:ext xmlns:c16="http://schemas.microsoft.com/office/drawing/2014/chart" uri="{C3380CC4-5D6E-409C-BE32-E72D297353CC}">
              <c16:uniqueId val="{00000001-231F-CE41-B50C-1385B050F698}"/>
            </c:ext>
          </c:extLst>
        </c:ser>
        <c:dLbls>
          <c:showLegendKey val="0"/>
          <c:showVal val="0"/>
          <c:showCatName val="0"/>
          <c:showSerName val="0"/>
          <c:showPercent val="0"/>
          <c:showBubbleSize val="0"/>
        </c:dLbls>
        <c:axId val="145700352"/>
        <c:axId val="145698816"/>
      </c:scatterChart>
      <c:valAx>
        <c:axId val="146075648"/>
        <c:scaling>
          <c:orientation val="minMax"/>
          <c:max val="100"/>
        </c:scaling>
        <c:delete val="0"/>
        <c:axPos val="b"/>
        <c:title>
          <c:tx>
            <c:rich>
              <a:bodyPr/>
              <a:lstStyle/>
              <a:p>
                <a:pPr>
                  <a:defRPr/>
                </a:pPr>
                <a:r>
                  <a:rPr lang="ja-JP"/>
                  <a:t>実行時間</a:t>
                </a:r>
                <a:r>
                  <a:rPr lang="en-US"/>
                  <a:t>[</a:t>
                </a:r>
                <a:r>
                  <a:rPr lang="ja-JP"/>
                  <a:t>秒</a:t>
                </a:r>
                <a:r>
                  <a:rPr lang="en-US"/>
                  <a:t>]</a:t>
                </a:r>
                <a:endParaRPr lang="ja-JP"/>
              </a:p>
            </c:rich>
          </c:tx>
          <c:overlay val="0"/>
        </c:title>
        <c:numFmt formatCode="General" sourceLinked="1"/>
        <c:majorTickMark val="in"/>
        <c:minorTickMark val="in"/>
        <c:tickLblPos val="nextTo"/>
        <c:spPr>
          <a:ln/>
        </c:spPr>
        <c:crossAx val="146077568"/>
        <c:crosses val="autoZero"/>
        <c:crossBetween val="midCat"/>
        <c:minorUnit val="10"/>
      </c:valAx>
      <c:valAx>
        <c:axId val="146077568"/>
        <c:scaling>
          <c:orientation val="minMax"/>
          <c:max val="1300"/>
          <c:min val="0"/>
        </c:scaling>
        <c:delete val="0"/>
        <c:axPos val="l"/>
        <c:majorGridlines>
          <c:spPr>
            <a:ln>
              <a:noFill/>
            </a:ln>
          </c:spPr>
        </c:majorGridlines>
        <c:title>
          <c:tx>
            <c:rich>
              <a:bodyPr/>
              <a:lstStyle/>
              <a:p>
                <a:pPr>
                  <a:defRPr/>
                </a:pPr>
                <a:r>
                  <a:rPr lang="ja-JP"/>
                  <a:t>ページング回数</a:t>
                </a:r>
              </a:p>
            </c:rich>
          </c:tx>
          <c:overlay val="0"/>
        </c:title>
        <c:numFmt formatCode="General" sourceLinked="1"/>
        <c:majorTickMark val="in"/>
        <c:minorTickMark val="none"/>
        <c:tickLblPos val="nextTo"/>
        <c:spPr>
          <a:ln/>
        </c:spPr>
        <c:crossAx val="146075648"/>
        <c:crosses val="autoZero"/>
        <c:crossBetween val="midCat"/>
        <c:minorUnit val="50"/>
      </c:valAx>
      <c:valAx>
        <c:axId val="145698816"/>
        <c:scaling>
          <c:orientation val="minMax"/>
          <c:max val="1300"/>
          <c:min val="0"/>
        </c:scaling>
        <c:delete val="0"/>
        <c:axPos val="r"/>
        <c:numFmt formatCode="General" sourceLinked="1"/>
        <c:majorTickMark val="in"/>
        <c:minorTickMark val="none"/>
        <c:tickLblPos val="none"/>
        <c:spPr>
          <a:ln/>
        </c:spPr>
        <c:crossAx val="145700352"/>
        <c:crosses val="max"/>
        <c:crossBetween val="midCat"/>
        <c:minorUnit val="50"/>
      </c:valAx>
      <c:valAx>
        <c:axId val="145700352"/>
        <c:scaling>
          <c:orientation val="minMax"/>
        </c:scaling>
        <c:delete val="1"/>
        <c:axPos val="b"/>
        <c:numFmt formatCode="General" sourceLinked="1"/>
        <c:majorTickMark val="out"/>
        <c:minorTickMark val="none"/>
        <c:tickLblPos val="nextTo"/>
        <c:crossAx val="145698816"/>
        <c:crosses val="autoZero"/>
        <c:crossBetween val="midCat"/>
      </c:valAx>
      <c:spPr>
        <a:ln>
          <a:solidFill>
            <a:schemeClr val="tx1"/>
          </a:solidFill>
        </a:ln>
      </c:spPr>
    </c:plotArea>
    <c:legend>
      <c:legendPos val="r"/>
      <c:overlay val="0"/>
      <c:spPr>
        <a:ln>
          <a:solidFill>
            <a:schemeClr val="tx1"/>
          </a:solidFill>
        </a:ln>
      </c:spPr>
    </c:legend>
    <c:plotVisOnly val="1"/>
    <c:dispBlanksAs val="gap"/>
    <c:showDLblsOverMax val="0"/>
  </c:chart>
  <c:spPr>
    <a:ln>
      <a:noFill/>
    </a:ln>
  </c:spPr>
  <c:txPr>
    <a:bodyPr/>
    <a:lstStyle/>
    <a:p>
      <a:pPr>
        <a:defRPr sz="1400" b="0">
          <a:latin typeface="MS Gothic" panose="020B0609070205080204" pitchFamily="49" charset="-128"/>
          <a:ea typeface="MS Gothic" panose="020B0609070205080204" pitchFamily="49" charset="-128"/>
        </a:defRPr>
      </a:pPr>
      <a:endParaRPr lang="ja-JP"/>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ja-JP"/>
              <a:t>ベンチマーク終了時のメモリ回収性能</a:t>
            </a:r>
            <a:endParaRPr lang="en-US"/>
          </a:p>
        </c:rich>
      </c:tx>
      <c:layout>
        <c:manualLayout>
          <c:xMode val="edge"/>
          <c:yMode val="edge"/>
          <c:x val="0.15114713877031574"/>
          <c:y val="8.1740975506670685E-2"/>
        </c:manualLayout>
      </c:layout>
      <c:overlay val="1"/>
    </c:title>
    <c:autoTitleDeleted val="0"/>
    <c:plotArea>
      <c:layout>
        <c:manualLayout>
          <c:layoutTarget val="inner"/>
          <c:xMode val="edge"/>
          <c:yMode val="edge"/>
          <c:x val="0.14282113288814116"/>
          <c:y val="7.6222313766960412E-2"/>
          <c:w val="0.5834668117679549"/>
          <c:h val="0.69361111863820757"/>
        </c:manualLayout>
      </c:layout>
      <c:scatterChart>
        <c:scatterStyle val="lineMarker"/>
        <c:varyColors val="0"/>
        <c:ser>
          <c:idx val="0"/>
          <c:order val="0"/>
          <c:tx>
            <c:strRef>
              <c:f>Sheet1!$D$2</c:f>
              <c:strCache>
                <c:ptCount val="1"/>
                <c:pt idx="0">
                  <c:v>メモリ回収量</c:v>
                </c:pt>
              </c:strCache>
            </c:strRef>
          </c:tx>
          <c:marker>
            <c:symbol val="none"/>
          </c:marker>
          <c:xVal>
            <c:numRef>
              <c:f>Sheet1!$A$18:$A$38</c:f>
              <c:numCache>
                <c:formatCode>General</c:formatCode>
                <c:ptCount val="2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numCache>
            </c:numRef>
          </c:xVal>
          <c:yVal>
            <c:numRef>
              <c:f>Sheet1!$D$18:$D$38</c:f>
              <c:numCache>
                <c:formatCode>General</c:formatCode>
                <c:ptCount val="21"/>
                <c:pt idx="0">
                  <c:v>0</c:v>
                </c:pt>
                <c:pt idx="1">
                  <c:v>0</c:v>
                </c:pt>
                <c:pt idx="2">
                  <c:v>0</c:v>
                </c:pt>
                <c:pt idx="3">
                  <c:v>0</c:v>
                </c:pt>
                <c:pt idx="4">
                  <c:v>0.78125</c:v>
                </c:pt>
                <c:pt idx="5">
                  <c:v>0</c:v>
                </c:pt>
                <c:pt idx="6">
                  <c:v>0</c:v>
                </c:pt>
                <c:pt idx="7">
                  <c:v>0.94140625</c:v>
                </c:pt>
                <c:pt idx="8">
                  <c:v>0</c:v>
                </c:pt>
                <c:pt idx="9">
                  <c:v>0.12109375</c:v>
                </c:pt>
                <c:pt idx="10">
                  <c:v>0</c:v>
                </c:pt>
                <c:pt idx="11">
                  <c:v>5674.234375</c:v>
                </c:pt>
                <c:pt idx="12">
                  <c:v>0</c:v>
                </c:pt>
                <c:pt idx="13">
                  <c:v>0</c:v>
                </c:pt>
                <c:pt idx="14">
                  <c:v>0</c:v>
                </c:pt>
                <c:pt idx="15">
                  <c:v>0</c:v>
                </c:pt>
                <c:pt idx="16">
                  <c:v>0</c:v>
                </c:pt>
                <c:pt idx="17">
                  <c:v>0</c:v>
                </c:pt>
                <c:pt idx="18">
                  <c:v>0</c:v>
                </c:pt>
                <c:pt idx="19">
                  <c:v>0</c:v>
                </c:pt>
                <c:pt idx="20">
                  <c:v>0</c:v>
                </c:pt>
              </c:numCache>
            </c:numRef>
          </c:yVal>
          <c:smooth val="0"/>
          <c:extLst>
            <c:ext xmlns:c16="http://schemas.microsoft.com/office/drawing/2014/chart" uri="{C3380CC4-5D6E-409C-BE32-E72D297353CC}">
              <c16:uniqueId val="{00000000-85D3-2C4A-BE7B-A10034F2E4F0}"/>
            </c:ext>
          </c:extLst>
        </c:ser>
        <c:ser>
          <c:idx val="1"/>
          <c:order val="1"/>
          <c:tx>
            <c:strRef>
              <c:f>Sheet1!$E$2</c:f>
              <c:strCache>
                <c:ptCount val="1"/>
                <c:pt idx="0">
                  <c:v>メモリ使用量</c:v>
                </c:pt>
              </c:strCache>
            </c:strRef>
          </c:tx>
          <c:marker>
            <c:symbol val="none"/>
          </c:marker>
          <c:xVal>
            <c:numRef>
              <c:f>Sheet1!$A$18:$A$38</c:f>
              <c:numCache>
                <c:formatCode>General</c:formatCode>
                <c:ptCount val="2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numCache>
            </c:numRef>
          </c:xVal>
          <c:yVal>
            <c:numRef>
              <c:f>Sheet1!$E$18:$E$38</c:f>
              <c:numCache>
                <c:formatCode>General</c:formatCode>
                <c:ptCount val="21"/>
                <c:pt idx="0">
                  <c:v>5730.37890625</c:v>
                </c:pt>
                <c:pt idx="1">
                  <c:v>5730.37890625</c:v>
                </c:pt>
                <c:pt idx="2">
                  <c:v>5730.37890625</c:v>
                </c:pt>
                <c:pt idx="3">
                  <c:v>5730.37890625</c:v>
                </c:pt>
                <c:pt idx="4">
                  <c:v>5730.37890625</c:v>
                </c:pt>
                <c:pt idx="5">
                  <c:v>5730.37890625</c:v>
                </c:pt>
                <c:pt idx="6">
                  <c:v>5732.68359375</c:v>
                </c:pt>
                <c:pt idx="7">
                  <c:v>5732.68359375</c:v>
                </c:pt>
                <c:pt idx="8">
                  <c:v>5732.68359375</c:v>
                </c:pt>
                <c:pt idx="9">
                  <c:v>5731.484375</c:v>
                </c:pt>
                <c:pt idx="10">
                  <c:v>5731.484375</c:v>
                </c:pt>
                <c:pt idx="11">
                  <c:v>59.78125</c:v>
                </c:pt>
                <c:pt idx="12">
                  <c:v>59.78125</c:v>
                </c:pt>
                <c:pt idx="13">
                  <c:v>59.78125</c:v>
                </c:pt>
                <c:pt idx="14">
                  <c:v>59.78125</c:v>
                </c:pt>
                <c:pt idx="15">
                  <c:v>59.78125</c:v>
                </c:pt>
                <c:pt idx="16">
                  <c:v>59.7734375</c:v>
                </c:pt>
                <c:pt idx="17">
                  <c:v>59.7734375</c:v>
                </c:pt>
                <c:pt idx="18">
                  <c:v>59.7734375</c:v>
                </c:pt>
                <c:pt idx="19">
                  <c:v>59.7734375</c:v>
                </c:pt>
                <c:pt idx="20">
                  <c:v>59.7734375</c:v>
                </c:pt>
              </c:numCache>
            </c:numRef>
          </c:yVal>
          <c:smooth val="0"/>
          <c:extLst>
            <c:ext xmlns:c16="http://schemas.microsoft.com/office/drawing/2014/chart" uri="{C3380CC4-5D6E-409C-BE32-E72D297353CC}">
              <c16:uniqueId val="{00000001-85D3-2C4A-BE7B-A10034F2E4F0}"/>
            </c:ext>
          </c:extLst>
        </c:ser>
        <c:dLbls>
          <c:showLegendKey val="0"/>
          <c:showVal val="0"/>
          <c:showCatName val="0"/>
          <c:showSerName val="0"/>
          <c:showPercent val="0"/>
          <c:showBubbleSize val="0"/>
        </c:dLbls>
        <c:axId val="215426176"/>
        <c:axId val="215428096"/>
      </c:scatterChart>
      <c:valAx>
        <c:axId val="215426176"/>
        <c:scaling>
          <c:orientation val="minMax"/>
          <c:max val="20"/>
        </c:scaling>
        <c:delete val="0"/>
        <c:axPos val="b"/>
        <c:title>
          <c:tx>
            <c:rich>
              <a:bodyPr/>
              <a:lstStyle/>
              <a:p>
                <a:pPr>
                  <a:defRPr/>
                </a:pPr>
                <a:r>
                  <a:rPr lang="ja-JP"/>
                  <a:t>経過時間</a:t>
                </a:r>
                <a:r>
                  <a:rPr lang="en-US"/>
                  <a:t>[</a:t>
                </a:r>
                <a:r>
                  <a:rPr lang="ja-JP"/>
                  <a:t>秒</a:t>
                </a:r>
                <a:r>
                  <a:rPr lang="en-US"/>
                  <a:t>]</a:t>
                </a:r>
                <a:endParaRPr lang="ja-JP"/>
              </a:p>
            </c:rich>
          </c:tx>
          <c:overlay val="0"/>
        </c:title>
        <c:numFmt formatCode="General" sourceLinked="1"/>
        <c:majorTickMark val="in"/>
        <c:minorTickMark val="none"/>
        <c:tickLblPos val="nextTo"/>
        <c:spPr>
          <a:ln/>
        </c:spPr>
        <c:crossAx val="215428096"/>
        <c:crosses val="autoZero"/>
        <c:crossBetween val="midCat"/>
        <c:majorUnit val="2"/>
      </c:valAx>
      <c:valAx>
        <c:axId val="215428096"/>
        <c:scaling>
          <c:orientation val="minMax"/>
          <c:max val="8000"/>
        </c:scaling>
        <c:delete val="0"/>
        <c:axPos val="l"/>
        <c:majorGridlines>
          <c:spPr>
            <a:ln>
              <a:noFill/>
            </a:ln>
          </c:spPr>
        </c:majorGridlines>
        <c:title>
          <c:tx>
            <c:rich>
              <a:bodyPr/>
              <a:lstStyle/>
              <a:p>
                <a:pPr>
                  <a:defRPr/>
                </a:pPr>
                <a:r>
                  <a:rPr lang="ja-JP"/>
                  <a:t>メモリ使用量</a:t>
                </a:r>
                <a:r>
                  <a:rPr lang="en-US"/>
                  <a:t>[MB]</a:t>
                </a:r>
                <a:endParaRPr lang="ja-JP"/>
              </a:p>
            </c:rich>
          </c:tx>
          <c:overlay val="0"/>
        </c:title>
        <c:numFmt formatCode="General" sourceLinked="1"/>
        <c:majorTickMark val="in"/>
        <c:minorTickMark val="none"/>
        <c:tickLblPos val="nextTo"/>
        <c:spPr>
          <a:ln/>
        </c:spPr>
        <c:crossAx val="215426176"/>
        <c:crosses val="autoZero"/>
        <c:crossBetween val="midCat"/>
      </c:valAx>
      <c:spPr>
        <a:ln>
          <a:solidFill>
            <a:schemeClr val="tx1"/>
          </a:solidFill>
        </a:ln>
      </c:spPr>
    </c:plotArea>
    <c:legend>
      <c:legendPos val="r"/>
      <c:overlay val="0"/>
      <c:spPr>
        <a:ln>
          <a:solidFill>
            <a:schemeClr val="tx1"/>
          </a:solidFill>
        </a:ln>
      </c:spPr>
    </c:legend>
    <c:plotVisOnly val="1"/>
    <c:dispBlanksAs val="gap"/>
    <c:showDLblsOverMax val="0"/>
  </c:chart>
  <c:spPr>
    <a:ln>
      <a:noFill/>
    </a:ln>
  </c:spPr>
  <c:txPr>
    <a:bodyPr/>
    <a:lstStyle/>
    <a:p>
      <a:pPr>
        <a:defRPr sz="1300" b="0">
          <a:solidFill>
            <a:schemeClr val="tx1"/>
          </a:solidFill>
          <a:latin typeface="MS Gothic" panose="020B0609070205080204" pitchFamily="49" charset="-128"/>
          <a:ea typeface="MS Gothic" panose="020B0609070205080204" pitchFamily="49" charset="-128"/>
        </a:defRPr>
      </a:pPr>
      <a:endParaRPr lang="ja-JP"/>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680" b="1" i="0" u="none" strike="noStrike" kern="1200" spc="0" baseline="0">
                <a:solidFill>
                  <a:schemeClr val="tx1"/>
                </a:solidFill>
                <a:latin typeface="+mn-lt"/>
                <a:ea typeface="+mn-ea"/>
                <a:cs typeface="+mn-cs"/>
              </a:defRPr>
            </a:pPr>
            <a:r>
              <a:rPr lang="ja-JP" altLang="en-US" b="0" i="0">
                <a:ea typeface="MS PGothic" panose="020B0600070205080204" pitchFamily="34" charset="-128"/>
              </a:rPr>
              <a:t>ページング</a:t>
            </a:r>
            <a:r>
              <a:rPr lang="ja-JP" b="0" i="0">
                <a:ea typeface="MS PGothic" panose="020B0600070205080204" pitchFamily="34" charset="-128"/>
              </a:rPr>
              <a:t>の回数</a:t>
            </a:r>
          </a:p>
        </c:rich>
      </c:tx>
      <c:overlay val="0"/>
      <c:spPr>
        <a:noFill/>
        <a:ln>
          <a:noFill/>
        </a:ln>
        <a:effectLst/>
      </c:spPr>
      <c:txPr>
        <a:bodyPr rot="0" spcFirstLastPara="1" vertOverflow="ellipsis" vert="horz" wrap="square" anchor="ctr" anchorCtr="1"/>
        <a:lstStyle/>
        <a:p>
          <a:pPr>
            <a:defRPr lang="ja-JP" sz="1680" b="1"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13892337841385566"/>
          <c:y val="0.13199745170435037"/>
          <c:w val="0.83767158596843827"/>
          <c:h val="0.50240704320227247"/>
        </c:manualLayout>
      </c:layout>
      <c:lineChart>
        <c:grouping val="standard"/>
        <c:varyColors val="0"/>
        <c:ser>
          <c:idx val="0"/>
          <c:order val="0"/>
          <c:tx>
            <c:strRef>
              <c:f>Sheet1!$B$2</c:f>
              <c:strCache>
                <c:ptCount val="1"/>
                <c:pt idx="0">
                  <c:v>通常</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Sheet1!$A$3:$A$18</c:f>
              <c:numCache>
                <c:formatCode>General</c:formatCode>
                <c:ptCount val="16"/>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cat>
          <c:val>
            <c:numRef>
              <c:f>Sheet1!$B$3:$B$18</c:f>
              <c:numCache>
                <c:formatCode>General</c:formatCode>
                <c:ptCount val="16"/>
                <c:pt idx="0">
                  <c:v>0</c:v>
                </c:pt>
                <c:pt idx="1">
                  <c:v>129</c:v>
                </c:pt>
                <c:pt idx="2">
                  <c:v>119</c:v>
                </c:pt>
                <c:pt idx="3">
                  <c:v>152</c:v>
                </c:pt>
                <c:pt idx="4">
                  <c:v>137</c:v>
                </c:pt>
                <c:pt idx="5">
                  <c:v>113</c:v>
                </c:pt>
                <c:pt idx="6">
                  <c:v>154</c:v>
                </c:pt>
                <c:pt idx="7">
                  <c:v>122</c:v>
                </c:pt>
                <c:pt idx="8">
                  <c:v>129</c:v>
                </c:pt>
                <c:pt idx="9">
                  <c:v>129</c:v>
                </c:pt>
                <c:pt idx="10">
                  <c:v>158</c:v>
                </c:pt>
                <c:pt idx="11">
                  <c:v>117</c:v>
                </c:pt>
                <c:pt idx="12">
                  <c:v>153</c:v>
                </c:pt>
                <c:pt idx="13">
                  <c:v>120</c:v>
                </c:pt>
                <c:pt idx="14">
                  <c:v>141</c:v>
                </c:pt>
                <c:pt idx="15">
                  <c:v>117</c:v>
                </c:pt>
              </c:numCache>
            </c:numRef>
          </c:val>
          <c:smooth val="0"/>
          <c:extLst>
            <c:ext xmlns:c16="http://schemas.microsoft.com/office/drawing/2014/chart" uri="{C3380CC4-5D6E-409C-BE32-E72D297353CC}">
              <c16:uniqueId val="{00000000-944E-E748-A5CD-9C1F7A71CF60}"/>
            </c:ext>
          </c:extLst>
        </c:ser>
        <c:ser>
          <c:idx val="1"/>
          <c:order val="1"/>
          <c:tx>
            <c:strRef>
              <c:f>Sheet1!$C$2</c:f>
              <c:strCache>
                <c:ptCount val="1"/>
                <c:pt idx="0">
                  <c:v>Fctrans</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Sheet1!$A$3:$A$18</c:f>
              <c:numCache>
                <c:formatCode>General</c:formatCode>
                <c:ptCount val="16"/>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cat>
          <c:val>
            <c:numRef>
              <c:f>Sheet1!$C$3:$C$18</c:f>
              <c:numCache>
                <c:formatCode>General</c:formatCode>
                <c:ptCount val="16"/>
                <c:pt idx="0">
                  <c:v>0</c:v>
                </c:pt>
                <c:pt idx="1">
                  <c:v>3</c:v>
                </c:pt>
                <c:pt idx="2">
                  <c:v>4</c:v>
                </c:pt>
                <c:pt idx="3">
                  <c:v>0</c:v>
                </c:pt>
                <c:pt idx="4">
                  <c:v>0</c:v>
                </c:pt>
                <c:pt idx="5">
                  <c:v>0</c:v>
                </c:pt>
                <c:pt idx="6">
                  <c:v>0</c:v>
                </c:pt>
                <c:pt idx="7">
                  <c:v>0</c:v>
                </c:pt>
                <c:pt idx="8">
                  <c:v>0</c:v>
                </c:pt>
                <c:pt idx="9">
                  <c:v>0</c:v>
                </c:pt>
                <c:pt idx="10">
                  <c:v>0</c:v>
                </c:pt>
                <c:pt idx="11">
                  <c:v>0</c:v>
                </c:pt>
                <c:pt idx="12">
                  <c:v>0</c:v>
                </c:pt>
                <c:pt idx="13">
                  <c:v>0</c:v>
                </c:pt>
                <c:pt idx="14">
                  <c:v>0</c:v>
                </c:pt>
                <c:pt idx="15">
                  <c:v>0</c:v>
                </c:pt>
              </c:numCache>
            </c:numRef>
          </c:val>
          <c:smooth val="0"/>
          <c:extLst>
            <c:ext xmlns:c16="http://schemas.microsoft.com/office/drawing/2014/chart" uri="{C3380CC4-5D6E-409C-BE32-E72D297353CC}">
              <c16:uniqueId val="{00000001-944E-E748-A5CD-9C1F7A71CF60}"/>
            </c:ext>
          </c:extLst>
        </c:ser>
        <c:dLbls>
          <c:showLegendKey val="0"/>
          <c:showVal val="0"/>
          <c:showCatName val="0"/>
          <c:showSerName val="0"/>
          <c:showPercent val="0"/>
          <c:showBubbleSize val="0"/>
        </c:dLbls>
        <c:marker val="1"/>
        <c:smooth val="0"/>
        <c:axId val="1132718208"/>
        <c:axId val="1132839616"/>
      </c:lineChart>
      <c:catAx>
        <c:axId val="1132718208"/>
        <c:scaling>
          <c:orientation val="minMax"/>
        </c:scaling>
        <c:delete val="0"/>
        <c:axPos val="b"/>
        <c:title>
          <c:tx>
            <c:rich>
              <a:bodyPr rot="0" spcFirstLastPara="1" vertOverflow="ellipsis" vert="horz" wrap="square" anchor="ctr" anchorCtr="1"/>
              <a:lstStyle/>
              <a:p>
                <a:pPr>
                  <a:defRPr lang="ja-JP" sz="1400" b="1" i="0" u="none" strike="noStrike" kern="1200" baseline="0">
                    <a:solidFill>
                      <a:schemeClr val="tx1"/>
                    </a:solidFill>
                    <a:latin typeface="+mn-lt"/>
                    <a:ea typeface="+mn-ea"/>
                    <a:cs typeface="+mn-cs"/>
                  </a:defRPr>
                </a:pPr>
                <a:r>
                  <a:rPr lang="ja-JP" b="0" i="0">
                    <a:ea typeface="MS PGothic" panose="020B0600070205080204" pitchFamily="34" charset="-128"/>
                  </a:rPr>
                  <a:t>時間</a:t>
                </a:r>
                <a:r>
                  <a:rPr lang="en-US" dirty="0"/>
                  <a:t>[s]</a:t>
                </a:r>
                <a:endParaRPr lang="ja-JP" b="0" i="0">
                  <a:ea typeface="MS PGothic" panose="020B0600070205080204" pitchFamily="34" charset="-128"/>
                </a:endParaRPr>
              </a:p>
            </c:rich>
          </c:tx>
          <c:overlay val="0"/>
          <c:spPr>
            <a:noFill/>
            <a:ln>
              <a:noFill/>
            </a:ln>
            <a:effectLst/>
          </c:spPr>
          <c:txPr>
            <a:bodyPr rot="0" spcFirstLastPara="1" vertOverflow="ellipsis" vert="horz" wrap="square" anchor="ctr" anchorCtr="1"/>
            <a:lstStyle/>
            <a:p>
              <a:pPr>
                <a:defRPr lang="ja-JP" sz="1400" b="1"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400" b="1" i="0" u="none" strike="noStrike" kern="1200" baseline="0">
                <a:solidFill>
                  <a:schemeClr val="tx1"/>
                </a:solidFill>
                <a:latin typeface="+mn-lt"/>
                <a:ea typeface="+mn-ea"/>
                <a:cs typeface="+mn-cs"/>
              </a:defRPr>
            </a:pPr>
            <a:endParaRPr lang="ja-JP"/>
          </a:p>
        </c:txPr>
        <c:crossAx val="1132839616"/>
        <c:crosses val="autoZero"/>
        <c:auto val="1"/>
        <c:lblAlgn val="ctr"/>
        <c:lblOffset val="100"/>
        <c:tickLblSkip val="2"/>
        <c:noMultiLvlLbl val="0"/>
      </c:catAx>
      <c:valAx>
        <c:axId val="11328396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400" b="1" i="0" u="none" strike="noStrike" kern="1200" baseline="0">
                    <a:solidFill>
                      <a:schemeClr val="tx1"/>
                    </a:solidFill>
                    <a:latin typeface="+mn-lt"/>
                    <a:ea typeface="+mn-ea"/>
                    <a:cs typeface="+mn-cs"/>
                  </a:defRPr>
                </a:pPr>
                <a:r>
                  <a:rPr lang="ja-JP" b="0" i="0">
                    <a:ea typeface="MS PGothic" panose="020B0600070205080204" pitchFamily="34" charset="-128"/>
                  </a:rPr>
                  <a:t>回数</a:t>
                </a:r>
              </a:p>
            </c:rich>
          </c:tx>
          <c:overlay val="0"/>
          <c:spPr>
            <a:noFill/>
            <a:ln>
              <a:noFill/>
            </a:ln>
            <a:effectLst/>
          </c:spPr>
          <c:txPr>
            <a:bodyPr rot="-5400000" spcFirstLastPara="1" vertOverflow="ellipsis" vert="horz" wrap="square" anchor="ctr" anchorCtr="1"/>
            <a:lstStyle/>
            <a:p>
              <a:pPr>
                <a:defRPr lang="ja-JP" sz="1400" b="1"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400" b="1" i="0" u="none" strike="noStrike" kern="1200" baseline="0">
                <a:solidFill>
                  <a:schemeClr val="tx1"/>
                </a:solidFill>
                <a:latin typeface="+mn-lt"/>
                <a:ea typeface="+mn-ea"/>
                <a:cs typeface="+mn-cs"/>
              </a:defRPr>
            </a:pPr>
            <a:endParaRPr lang="ja-JP"/>
          </a:p>
        </c:txPr>
        <c:crossAx val="11327182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4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b="1">
          <a:solidFill>
            <a:schemeClr val="tx1"/>
          </a:solidFill>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1" i="0" u="none" strike="noStrike" kern="1200" spc="0" baseline="0">
                <a:solidFill>
                  <a:schemeClr val="tx1"/>
                </a:solidFill>
                <a:latin typeface="+mn-lt"/>
                <a:ea typeface="+mn-ea"/>
                <a:cs typeface="+mn-cs"/>
              </a:defRPr>
            </a:pPr>
            <a:r>
              <a:rPr lang="ja-JP" altLang="en-US" sz="1400" b="0" i="0">
                <a:solidFill>
                  <a:schemeClr val="tx1"/>
                </a:solidFill>
                <a:ea typeface="MS PGothic" panose="020B0600070205080204" pitchFamily="34" charset="-128"/>
              </a:rPr>
              <a:t>メモリ書き換えプログラムの実行時間</a:t>
            </a:r>
          </a:p>
        </c:rich>
      </c:tx>
      <c:overlay val="0"/>
      <c:spPr>
        <a:noFill/>
        <a:ln>
          <a:noFill/>
        </a:ln>
        <a:effectLst/>
      </c:spPr>
      <c:txPr>
        <a:bodyPr rot="0" spcFirstLastPara="1" vertOverflow="ellipsis" vert="horz" wrap="square" anchor="ctr" anchorCtr="1"/>
        <a:lstStyle/>
        <a:p>
          <a:pPr>
            <a:defRPr lang="ja-JP" sz="1400" b="1"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[2]Sheet1!$P$17</c:f>
              <c:strCache>
                <c:ptCount val="1"/>
                <c:pt idx="0">
                  <c:v>従来</c:v>
                </c:pt>
              </c:strCache>
            </c:strRef>
          </c:tx>
          <c:spPr>
            <a:solidFill>
              <a:schemeClr val="accent1"/>
            </a:solidFill>
            <a:ln>
              <a:noFill/>
            </a:ln>
            <a:effectLst/>
          </c:spPr>
          <c:invertIfNegative val="0"/>
          <c:val>
            <c:numRef>
              <c:f>Sheet1!$A$28</c:f>
              <c:numCache>
                <c:formatCode>General</c:formatCode>
                <c:ptCount val="1"/>
                <c:pt idx="0">
                  <c:v>57.205668000000003</c:v>
                </c:pt>
              </c:numCache>
            </c:numRef>
          </c:val>
          <c:extLst>
            <c:ext xmlns:c16="http://schemas.microsoft.com/office/drawing/2014/chart" uri="{C3380CC4-5D6E-409C-BE32-E72D297353CC}">
              <c16:uniqueId val="{00000000-1A23-3A4A-B671-63E92BFE2ECC}"/>
            </c:ext>
          </c:extLst>
        </c:ser>
        <c:ser>
          <c:idx val="1"/>
          <c:order val="1"/>
          <c:tx>
            <c:strRef>
              <c:f>[2]Sheet1!$AJ$4</c:f>
              <c:strCache>
                <c:ptCount val="1"/>
                <c:pt idx="0">
                  <c:v>FCtrans</c:v>
                </c:pt>
              </c:strCache>
            </c:strRef>
          </c:tx>
          <c:spPr>
            <a:solidFill>
              <a:schemeClr val="accent2"/>
            </a:solidFill>
            <a:ln>
              <a:noFill/>
            </a:ln>
            <a:effectLst/>
          </c:spPr>
          <c:invertIfNegative val="0"/>
          <c:val>
            <c:numRef>
              <c:f>Sheet1!$B$28</c:f>
              <c:numCache>
                <c:formatCode>General</c:formatCode>
                <c:ptCount val="1"/>
                <c:pt idx="0">
                  <c:v>5.071161</c:v>
                </c:pt>
              </c:numCache>
            </c:numRef>
          </c:val>
          <c:extLst>
            <c:ext xmlns:c16="http://schemas.microsoft.com/office/drawing/2014/chart" uri="{C3380CC4-5D6E-409C-BE32-E72D297353CC}">
              <c16:uniqueId val="{00000001-1A23-3A4A-B671-63E92BFE2ECC}"/>
            </c:ext>
          </c:extLst>
        </c:ser>
        <c:dLbls>
          <c:showLegendKey val="0"/>
          <c:showVal val="0"/>
          <c:showCatName val="0"/>
          <c:showSerName val="0"/>
          <c:showPercent val="0"/>
          <c:showBubbleSize val="0"/>
        </c:dLbls>
        <c:gapWidth val="219"/>
        <c:overlap val="-27"/>
        <c:axId val="1339232831"/>
        <c:axId val="1411175407"/>
      </c:barChart>
      <c:catAx>
        <c:axId val="1339232831"/>
        <c:scaling>
          <c:orientation val="minMax"/>
        </c:scaling>
        <c:delete val="1"/>
        <c:axPos val="b"/>
        <c:numFmt formatCode="General" sourceLinked="1"/>
        <c:majorTickMark val="none"/>
        <c:minorTickMark val="none"/>
        <c:tickLblPos val="nextTo"/>
        <c:crossAx val="1411175407"/>
        <c:crosses val="autoZero"/>
        <c:auto val="1"/>
        <c:lblAlgn val="ctr"/>
        <c:lblOffset val="100"/>
        <c:noMultiLvlLbl val="0"/>
      </c:catAx>
      <c:valAx>
        <c:axId val="141117540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r>
                  <a:rPr lang="ja-JP" altLang="en-US" sz="1800" b="0" i="0">
                    <a:solidFill>
                      <a:schemeClr val="tx1"/>
                    </a:solidFill>
                    <a:ea typeface="MS PGothic" panose="020B0600070205080204" pitchFamily="34" charset="-128"/>
                  </a:rPr>
                  <a:t>実行時間</a:t>
                </a:r>
                <a:r>
                  <a:rPr lang="en-US" altLang="ja-JP" sz="1800" b="0" i="0" dirty="0">
                    <a:solidFill>
                      <a:schemeClr val="tx1"/>
                    </a:solidFill>
                    <a:ea typeface="MS PGothic" panose="020B0600070205080204" pitchFamily="34" charset="-128"/>
                  </a:rPr>
                  <a:t>[s]</a:t>
                </a:r>
                <a:endParaRPr lang="ja-JP" altLang="en-US" sz="1800" b="0" i="0">
                  <a:solidFill>
                    <a:schemeClr val="tx1"/>
                  </a:solidFill>
                  <a:ea typeface="MS PGothic" panose="020B0600070205080204" pitchFamily="34" charset="-128"/>
                </a:endParaRPr>
              </a:p>
            </c:rich>
          </c:tx>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crossAx val="13392328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8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A0083EE7-0C8C-6244-AC72-5D08891612B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latin typeface="MS PGothic" panose="020B0600070205080204" pitchFamily="34" charset="-128"/>
              <a:ea typeface="MS PGothic" panose="020B0600070205080204" pitchFamily="34" charset="-128"/>
            </a:endParaRPr>
          </a:p>
        </p:txBody>
      </p:sp>
      <p:sp>
        <p:nvSpPr>
          <p:cNvPr id="3" name="日付プレースホルダー 2">
            <a:extLst>
              <a:ext uri="{FF2B5EF4-FFF2-40B4-BE49-F238E27FC236}">
                <a16:creationId xmlns:a16="http://schemas.microsoft.com/office/drawing/2014/main" id="{6E728F78-D551-CF41-B311-71F74237A2B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57BC00D-C09F-5C40-B14B-3CE84D5C4283}" type="datetimeFigureOut">
              <a:rPr kumimoji="1" lang="ja-JP" altLang="en-US" smtClean="0">
                <a:latin typeface="MS PGothic" panose="020B0600070205080204" pitchFamily="34" charset="-128"/>
                <a:ea typeface="MS PGothic" panose="020B0600070205080204" pitchFamily="34" charset="-128"/>
              </a:rPr>
              <a:t>2020/12/1</a:t>
            </a:fld>
            <a:endParaRPr kumimoji="1" lang="ja-JP" altLang="en-US">
              <a:latin typeface="MS PGothic" panose="020B0600070205080204" pitchFamily="34" charset="-128"/>
              <a:ea typeface="MS PGothic" panose="020B0600070205080204" pitchFamily="34" charset="-128"/>
            </a:endParaRPr>
          </a:p>
        </p:txBody>
      </p:sp>
      <p:sp>
        <p:nvSpPr>
          <p:cNvPr id="4" name="フッター プレースホルダー 3">
            <a:extLst>
              <a:ext uri="{FF2B5EF4-FFF2-40B4-BE49-F238E27FC236}">
                <a16:creationId xmlns:a16="http://schemas.microsoft.com/office/drawing/2014/main" id="{80AC1F3F-5238-FC4F-88B7-854801846AC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latin typeface="MS PGothic" panose="020B0600070205080204" pitchFamily="34" charset="-128"/>
              <a:ea typeface="MS PGothic" panose="020B0600070205080204" pitchFamily="34" charset="-128"/>
            </a:endParaRPr>
          </a:p>
        </p:txBody>
      </p:sp>
      <p:sp>
        <p:nvSpPr>
          <p:cNvPr id="5" name="スライド番号プレースホルダー 4">
            <a:extLst>
              <a:ext uri="{FF2B5EF4-FFF2-40B4-BE49-F238E27FC236}">
                <a16:creationId xmlns:a16="http://schemas.microsoft.com/office/drawing/2014/main" id="{067A54B4-4EC9-F245-9F13-4BA3FA66643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E34DAC3-7CE0-CF44-84E3-5C3517CBD3FD}" type="slidenum">
              <a:rPr kumimoji="1" lang="ja-JP" altLang="en-US" smtClean="0">
                <a:latin typeface="MS PGothic" panose="020B0600070205080204" pitchFamily="34" charset="-128"/>
                <a:ea typeface="MS PGothic" panose="020B0600070205080204" pitchFamily="34" charset="-128"/>
              </a:rPr>
              <a:t>‹#›</a:t>
            </a:fld>
            <a:endParaRPr kumimoji="1" lang="ja-JP" altLang="en-US">
              <a:latin typeface="MS PGothic" panose="020B0600070205080204" pitchFamily="34" charset="-128"/>
              <a:ea typeface="MS PGothic" panose="020B0600070205080204" pitchFamily="34" charset="-128"/>
            </a:endParaRPr>
          </a:p>
        </p:txBody>
      </p:sp>
    </p:spTree>
    <p:extLst>
      <p:ext uri="{BB962C8B-B14F-4D97-AF65-F5344CB8AC3E}">
        <p14:creationId xmlns:p14="http://schemas.microsoft.com/office/powerpoint/2010/main" val="792966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MS PGothic" panose="020B0600070205080204" pitchFamily="34" charset="-128"/>
                <a:ea typeface="MS PGothic" panose="020B0600070205080204" pitchFamily="34" charset="-128"/>
              </a:defRPr>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MS PGothic" panose="020B0600070205080204" pitchFamily="34" charset="-128"/>
                <a:ea typeface="MS PGothic" panose="020B0600070205080204" pitchFamily="34" charset="-128"/>
              </a:defRPr>
            </a:lvl1pPr>
          </a:lstStyle>
          <a:p>
            <a:fld id="{AF02FC82-C6AC-304B-99D5-410255CF11F6}" type="datetimeFigureOut">
              <a:rPr kumimoji="1" lang="ja-JP" altLang="en-US" smtClean="0"/>
              <a:pPr/>
              <a:t>2020/12/1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MS PGothic" panose="020B0600070205080204" pitchFamily="34" charset="-128"/>
                <a:ea typeface="MS PGothic" panose="020B0600070205080204" pitchFamily="34" charset="-128"/>
              </a:defRPr>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MS PGothic" panose="020B0600070205080204" pitchFamily="34" charset="-128"/>
                <a:ea typeface="MS PGothic" panose="020B0600070205080204" pitchFamily="34" charset="-128"/>
              </a:defRPr>
            </a:lvl1pPr>
          </a:lstStyle>
          <a:p>
            <a:fld id="{3F46E392-D860-A143-9D4C-E1B5912F6373}" type="slidenum">
              <a:rPr kumimoji="1" lang="ja-JP" altLang="en-US" smtClean="0"/>
              <a:pPr/>
              <a:t>‹#›</a:t>
            </a:fld>
            <a:endParaRPr kumimoji="1" lang="ja-JP" altLang="en-US"/>
          </a:p>
        </p:txBody>
      </p:sp>
    </p:spTree>
    <p:extLst>
      <p:ext uri="{BB962C8B-B14F-4D97-AF65-F5344CB8AC3E}">
        <p14:creationId xmlns:p14="http://schemas.microsoft.com/office/powerpoint/2010/main" val="31850438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b="0" i="0" kern="1200">
        <a:solidFill>
          <a:schemeClr val="tx1"/>
        </a:solidFill>
        <a:latin typeface="MS PGothic" panose="020B0600070205080204" pitchFamily="34" charset="-128"/>
        <a:ea typeface="MS PGothic" panose="020B0600070205080204" pitchFamily="34" charset="-128"/>
        <a:cs typeface="+mn-cs"/>
      </a:defRPr>
    </a:lvl1pPr>
    <a:lvl2pPr marL="457200" algn="l" defTabSz="914400" rtl="0" eaLnBrk="1" latinLnBrk="0" hangingPunct="1">
      <a:defRPr kumimoji="1" sz="1200" b="0" i="0" kern="1200">
        <a:solidFill>
          <a:schemeClr val="tx1"/>
        </a:solidFill>
        <a:latin typeface="MS PGothic" panose="020B0600070205080204" pitchFamily="34" charset="-128"/>
        <a:ea typeface="MS PGothic" panose="020B0600070205080204" pitchFamily="34" charset="-128"/>
        <a:cs typeface="+mn-cs"/>
      </a:defRPr>
    </a:lvl2pPr>
    <a:lvl3pPr marL="914400" algn="l" defTabSz="914400" rtl="0" eaLnBrk="1" latinLnBrk="0" hangingPunct="1">
      <a:defRPr kumimoji="1" sz="1200" b="0" i="0" kern="1200">
        <a:solidFill>
          <a:schemeClr val="tx1"/>
        </a:solidFill>
        <a:latin typeface="MS PGothic" panose="020B0600070205080204" pitchFamily="34" charset="-128"/>
        <a:ea typeface="MS PGothic" panose="020B0600070205080204" pitchFamily="34" charset="-128"/>
        <a:cs typeface="+mn-cs"/>
      </a:defRPr>
    </a:lvl3pPr>
    <a:lvl4pPr marL="1371600" algn="l" defTabSz="914400" rtl="0" eaLnBrk="1" latinLnBrk="0" hangingPunct="1">
      <a:defRPr kumimoji="1" sz="1200" b="0" i="0" kern="1200">
        <a:solidFill>
          <a:schemeClr val="tx1"/>
        </a:solidFill>
        <a:latin typeface="MS PGothic" panose="020B0600070205080204" pitchFamily="34" charset="-128"/>
        <a:ea typeface="MS PGothic" panose="020B0600070205080204" pitchFamily="34" charset="-128"/>
        <a:cs typeface="+mn-cs"/>
      </a:defRPr>
    </a:lvl4pPr>
    <a:lvl5pPr marL="1828800" algn="l" defTabSz="914400" rtl="0" eaLnBrk="1" latinLnBrk="0" hangingPunct="1">
      <a:defRPr kumimoji="1" sz="1200" b="0" i="0" kern="1200">
        <a:solidFill>
          <a:schemeClr val="tx1"/>
        </a:solidFill>
        <a:latin typeface="MS PGothic" panose="020B0600070205080204" pitchFamily="34" charset="-128"/>
        <a:ea typeface="MS PGothic" panose="020B0600070205080204" pitchFamily="3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まずは研究背景から説明していきます。</a:t>
            </a:r>
            <a:endParaRPr kumimoji="1" lang="en-US" altLang="ja-JP" dirty="0"/>
          </a:p>
          <a:p>
            <a:endParaRPr kumimoji="1" lang="en-US" altLang="ja-JP" dirty="0"/>
          </a:p>
          <a:p>
            <a:r>
              <a:rPr kumimoji="1" lang="ja-JP" altLang="en-US"/>
              <a:t>ユーザは必要な時に必要なリソースを選択して利用することが可能</a:t>
            </a:r>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2</a:t>
            </a:fld>
            <a:endParaRPr kumimoji="1" lang="ja-JP" altLang="en-US"/>
          </a:p>
        </p:txBody>
      </p:sp>
    </p:spTree>
    <p:extLst>
      <p:ext uri="{BB962C8B-B14F-4D97-AF65-F5344CB8AC3E}">
        <p14:creationId xmlns:p14="http://schemas.microsoft.com/office/powerpoint/2010/main" val="30250649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リモートページグの説明でページアウトインは一連の</a:t>
            </a:r>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11</a:t>
            </a:fld>
            <a:endParaRPr kumimoji="1" lang="ja-JP" altLang="en-US"/>
          </a:p>
        </p:txBody>
      </p:sp>
    </p:spTree>
    <p:extLst>
      <p:ext uri="{BB962C8B-B14F-4D97-AF65-F5344CB8AC3E}">
        <p14:creationId xmlns:p14="http://schemas.microsoft.com/office/powerpoint/2010/main" val="22764877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12</a:t>
            </a:fld>
            <a:endParaRPr kumimoji="1" lang="ja-JP" altLang="en-US"/>
          </a:p>
        </p:txBody>
      </p:sp>
    </p:spTree>
    <p:extLst>
      <p:ext uri="{BB962C8B-B14F-4D97-AF65-F5344CB8AC3E}">
        <p14:creationId xmlns:p14="http://schemas.microsoft.com/office/powerpoint/2010/main" val="3541790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物理メモリ割り当てを解除　という言葉を使いましょう</a:t>
            </a:r>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13</a:t>
            </a:fld>
            <a:endParaRPr kumimoji="1" lang="ja-JP" altLang="en-US"/>
          </a:p>
        </p:txBody>
      </p:sp>
    </p:spTree>
    <p:extLst>
      <p:ext uri="{BB962C8B-B14F-4D97-AF65-F5344CB8AC3E}">
        <p14:creationId xmlns:p14="http://schemas.microsoft.com/office/powerpoint/2010/main" val="1448564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14</a:t>
            </a:fld>
            <a:endParaRPr kumimoji="1" lang="ja-JP" altLang="en-US"/>
          </a:p>
        </p:txBody>
      </p:sp>
    </p:spTree>
    <p:extLst>
      <p:ext uri="{BB962C8B-B14F-4D97-AF65-F5344CB8AC3E}">
        <p14:creationId xmlns:p14="http://schemas.microsoft.com/office/powerpoint/2010/main" val="15562032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pPr/>
              <a:t>15</a:t>
            </a:fld>
            <a:endParaRPr kumimoji="1" lang="ja-JP" altLang="en-US"/>
          </a:p>
        </p:txBody>
      </p:sp>
    </p:spTree>
    <p:extLst>
      <p:ext uri="{BB962C8B-B14F-4D97-AF65-F5344CB8AC3E}">
        <p14:creationId xmlns:p14="http://schemas.microsoft.com/office/powerpoint/2010/main" val="35177946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メモリの分割時に未使用メモリを優先してサブホストへ送るように実装　リモートページング優先なら</a:t>
            </a:r>
            <a:endParaRPr kumimoji="1" lang="en-US" altLang="ja-JP" dirty="0"/>
          </a:p>
          <a:p>
            <a:endParaRPr kumimoji="1" lang="en-US" altLang="ja-JP" dirty="0"/>
          </a:p>
          <a:p>
            <a:r>
              <a:rPr kumimoji="1" lang="ja-JP" altLang="en-US"/>
              <a:t>サブホストに転送することで転送の並列優先</a:t>
            </a:r>
            <a:endParaRPr kumimoji="1" lang="en-US" altLang="ja-JP" dirty="0"/>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17</a:t>
            </a:fld>
            <a:endParaRPr kumimoji="1" lang="ja-JP" altLang="en-US"/>
          </a:p>
        </p:txBody>
      </p:sp>
    </p:spTree>
    <p:extLst>
      <p:ext uri="{BB962C8B-B14F-4D97-AF65-F5344CB8AC3E}">
        <p14:creationId xmlns:p14="http://schemas.microsoft.com/office/powerpoint/2010/main" val="24836583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pPr/>
              <a:t>18</a:t>
            </a:fld>
            <a:endParaRPr kumimoji="1" lang="ja-JP" altLang="en-US"/>
          </a:p>
        </p:txBody>
      </p:sp>
    </p:spTree>
    <p:extLst>
      <p:ext uri="{BB962C8B-B14F-4D97-AF65-F5344CB8AC3E}">
        <p14:creationId xmlns:p14="http://schemas.microsoft.com/office/powerpoint/2010/main" val="8533577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dirty="0"/>
              <a:t>マイグレーション直後はページイン</a:t>
            </a:r>
            <a:endParaRPr kumimoji="1" lang="en-US" altLang="ja-JP" dirty="0"/>
          </a:p>
          <a:p>
            <a:endParaRPr kumimoji="1" lang="en-US" altLang="ja-JP" dirty="0"/>
          </a:p>
          <a:p>
            <a:r>
              <a:rPr kumimoji="1" lang="ja-JP" altLang="en-US" dirty="0"/>
              <a:t>通常時は差分</a:t>
            </a:r>
            <a:endParaRPr kumimoji="1" lang="en-US" altLang="ja-JP" dirty="0"/>
          </a:p>
          <a:p>
            <a:r>
              <a:rPr kumimoji="1" lang="ja-JP" altLang="en-US" dirty="0"/>
              <a:t>負荷はページインは起こらないはず</a:t>
            </a:r>
            <a:endParaRPr kumimoji="1" lang="en-US" altLang="ja-JP" dirty="0"/>
          </a:p>
          <a:p>
            <a:r>
              <a:rPr kumimoji="1" lang="ja-JP" altLang="en-US" dirty="0"/>
              <a:t>起動後はページングの回数がおおい</a:t>
            </a:r>
            <a:endParaRPr kumimoji="1" lang="en-US" altLang="ja-JP" dirty="0"/>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19</a:t>
            </a:fld>
            <a:endParaRPr kumimoji="1" lang="ja-JP" altLang="en-US"/>
          </a:p>
        </p:txBody>
      </p:sp>
    </p:spTree>
    <p:extLst>
      <p:ext uri="{BB962C8B-B14F-4D97-AF65-F5344CB8AC3E}">
        <p14:creationId xmlns:p14="http://schemas.microsoft.com/office/powerpoint/2010/main" val="14295031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pPr/>
              <a:t>20</a:t>
            </a:fld>
            <a:endParaRPr kumimoji="1" lang="ja-JP" altLang="en-US"/>
          </a:p>
        </p:txBody>
      </p:sp>
    </p:spTree>
    <p:extLst>
      <p:ext uri="{BB962C8B-B14F-4D97-AF65-F5344CB8AC3E}">
        <p14:creationId xmlns:p14="http://schemas.microsoft.com/office/powerpoint/2010/main" val="18803962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solidFill>
                  <a:srgbClr val="FF0000"/>
                </a:solidFill>
              </a:rPr>
              <a:t>同じホストに送る場合でないと転送を省略できない</a:t>
            </a:r>
            <a:r>
              <a:rPr lang="ja-JP" altLang="en-US">
                <a:solidFill>
                  <a:srgbClr val="FF0000"/>
                </a:solidFill>
              </a:rPr>
              <a:t>ということ</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solidFill>
                  <a:srgbClr val="FF0000"/>
                </a:solidFill>
              </a:rPr>
              <a:t>書き込みを検知すること</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solidFill>
                  <a:srgbClr val="FF0000"/>
                </a:solidFill>
              </a:rPr>
              <a:t>まとめて</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solidFill>
                  <a:srgbClr val="FF0000"/>
                </a:solidFill>
              </a:rPr>
              <a:t>OS</a:t>
            </a:r>
            <a:r>
              <a:rPr lang="ja-JP" altLang="en-US">
                <a:solidFill>
                  <a:srgbClr val="FF0000"/>
                </a:solidFill>
              </a:rPr>
              <a:t>の情報を取得することでオーバヘッドの削減可能</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solidFill>
                  <a:srgbClr val="FF0000"/>
                </a:solidFill>
              </a:rPr>
              <a:t>探索を分割して行う</a:t>
            </a:r>
          </a:p>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21</a:t>
            </a:fld>
            <a:endParaRPr kumimoji="1" lang="ja-JP" altLang="en-US"/>
          </a:p>
        </p:txBody>
      </p:sp>
    </p:spTree>
    <p:extLst>
      <p:ext uri="{BB962C8B-B14F-4D97-AF65-F5344CB8AC3E}">
        <p14:creationId xmlns:p14="http://schemas.microsoft.com/office/powerpoint/2010/main" val="3264819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ホストの確保という問題は解決できますが，本来マイグレーションがもつ転送するメモリサイズに比例してマイグレーションに時間がかかるという問題は解消できていません．</a:t>
            </a:r>
            <a:endParaRPr kumimoji="1" lang="en-US" altLang="ja-JP" dirty="0"/>
          </a:p>
          <a:p>
            <a:r>
              <a:rPr kumimoji="1" lang="ja-JP" altLang="en-US"/>
              <a:t>最後に仮想</a:t>
            </a:r>
            <a:r>
              <a:rPr kumimoji="1" lang="en-US" altLang="ja-JP" dirty="0"/>
              <a:t>CPU</a:t>
            </a:r>
            <a:r>
              <a:rPr kumimoji="1" lang="ja-JP" altLang="en-US"/>
              <a:t>等の</a:t>
            </a:r>
            <a:r>
              <a:rPr kumimoji="1" lang="en-US" altLang="ja-JP" dirty="0"/>
              <a:t>VM</a:t>
            </a:r>
            <a:r>
              <a:rPr kumimoji="1" lang="ja-JP" altLang="en-US"/>
              <a:t>コアの状態をメインホストへ転送する</a:t>
            </a:r>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3</a:t>
            </a:fld>
            <a:endParaRPr kumimoji="1" lang="ja-JP" altLang="en-US"/>
          </a:p>
        </p:txBody>
      </p:sp>
    </p:spTree>
    <p:extLst>
      <p:ext uri="{BB962C8B-B14F-4D97-AF65-F5344CB8AC3E}">
        <p14:creationId xmlns:p14="http://schemas.microsoft.com/office/powerpoint/2010/main" val="36773060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en-US" altLang="ja-JP" dirty="0"/>
              <a:t>VM</a:t>
            </a:r>
            <a:r>
              <a:rPr kumimoji="1" lang="ja-JP" altLang="en-US"/>
              <a:t>のメモリの大きさに比例して探索時間は長くなる</a:t>
            </a:r>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22</a:t>
            </a:fld>
            <a:endParaRPr kumimoji="1" lang="ja-JP" altLang="en-US"/>
          </a:p>
        </p:txBody>
      </p:sp>
    </p:spTree>
    <p:extLst>
      <p:ext uri="{BB962C8B-B14F-4D97-AF65-F5344CB8AC3E}">
        <p14:creationId xmlns:p14="http://schemas.microsoft.com/office/powerpoint/2010/main" val="3730937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en-US" altLang="ja-JP" dirty="0"/>
              <a:t>VM</a:t>
            </a:r>
            <a:r>
              <a:rPr kumimoji="1" lang="ja-JP" altLang="en-US"/>
              <a:t>の運用には</a:t>
            </a:r>
            <a:r>
              <a:rPr kumimoji="1" lang="en-US" altLang="ja-JP" dirty="0"/>
              <a:t>VM</a:t>
            </a:r>
            <a:r>
              <a:rPr kumimoji="1" lang="ja-JP" altLang="en-US"/>
              <a:t>マイグレーションという技術が利用されています</a:t>
            </a:r>
            <a:endParaRPr kumimoji="1" lang="en-US" altLang="ja-JP" dirty="0"/>
          </a:p>
          <a:p>
            <a:endParaRPr kumimoji="1" lang="en-US" altLang="ja-JP" dirty="0"/>
          </a:p>
          <a:p>
            <a:r>
              <a:rPr kumimoji="1" lang="en-US" altLang="ja-JP" dirty="0"/>
              <a:t>VM</a:t>
            </a:r>
            <a:r>
              <a:rPr kumimoji="1" lang="ja-JP" altLang="en-US"/>
              <a:t>マイグレーションには制約があり，</a:t>
            </a:r>
            <a:endParaRPr kumimoji="1" lang="en-US" altLang="ja-JP" dirty="0"/>
          </a:p>
          <a:p>
            <a:r>
              <a:rPr kumimoji="1" lang="en-US" altLang="ja-JP" dirty="0"/>
              <a:t>〜</a:t>
            </a:r>
            <a:r>
              <a:rPr kumimoji="1" lang="ja-JP" altLang="en-US"/>
              <a:t>常に確保しておくのは困難です．</a:t>
            </a:r>
            <a:endParaRPr kumimoji="1" lang="en-US" altLang="ja-JP" dirty="0"/>
          </a:p>
          <a:p>
            <a:endParaRPr kumimoji="1" lang="en-US" altLang="ja-JP" dirty="0"/>
          </a:p>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23</a:t>
            </a:fld>
            <a:endParaRPr kumimoji="1" lang="ja-JP" altLang="en-US"/>
          </a:p>
        </p:txBody>
      </p:sp>
    </p:spTree>
    <p:extLst>
      <p:ext uri="{BB962C8B-B14F-4D97-AF65-F5344CB8AC3E}">
        <p14:creationId xmlns:p14="http://schemas.microsoft.com/office/powerpoint/2010/main" val="10054632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24</a:t>
            </a:fld>
            <a:endParaRPr kumimoji="1" lang="ja-JP" altLang="en-US"/>
          </a:p>
        </p:txBody>
      </p:sp>
    </p:spTree>
    <p:extLst>
      <p:ext uri="{BB962C8B-B14F-4D97-AF65-F5344CB8AC3E}">
        <p14:creationId xmlns:p14="http://schemas.microsoft.com/office/powerpoint/2010/main" val="26120028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マイグレーション直後はページイン</a:t>
            </a:r>
            <a:endParaRPr kumimoji="1" lang="en-US" altLang="ja-JP" dirty="0"/>
          </a:p>
          <a:p>
            <a:endParaRPr kumimoji="1" lang="en-US" altLang="ja-JP" dirty="0"/>
          </a:p>
          <a:p>
            <a:r>
              <a:rPr kumimoji="1" lang="ja-JP" altLang="en-US"/>
              <a:t>通常時は差分</a:t>
            </a:r>
            <a:endParaRPr kumimoji="1" lang="en-US" altLang="ja-JP" dirty="0"/>
          </a:p>
          <a:p>
            <a:r>
              <a:rPr kumimoji="1" lang="ja-JP" altLang="en-US"/>
              <a:t>負荷はページインは起こらないはず</a:t>
            </a:r>
            <a:endParaRPr kumimoji="1" lang="en-US" altLang="ja-JP" dirty="0"/>
          </a:p>
          <a:p>
            <a:r>
              <a:rPr kumimoji="1" lang="ja-JP" altLang="en-US"/>
              <a:t>起動後はページングの回数がおおい</a:t>
            </a:r>
            <a:endParaRPr kumimoji="1" lang="en-US" altLang="ja-JP" dirty="0"/>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25</a:t>
            </a:fld>
            <a:endParaRPr kumimoji="1" lang="ja-JP" altLang="en-US"/>
          </a:p>
        </p:txBody>
      </p:sp>
    </p:spTree>
    <p:extLst>
      <p:ext uri="{BB962C8B-B14F-4D97-AF65-F5344CB8AC3E}">
        <p14:creationId xmlns:p14="http://schemas.microsoft.com/office/powerpoint/2010/main" val="26594773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マイグレーション直後はページイン</a:t>
            </a:r>
            <a:endParaRPr kumimoji="1" lang="en-US" altLang="ja-JP" dirty="0"/>
          </a:p>
          <a:p>
            <a:endParaRPr kumimoji="1" lang="en-US" altLang="ja-JP" dirty="0"/>
          </a:p>
          <a:p>
            <a:r>
              <a:rPr kumimoji="1" lang="ja-JP" altLang="en-US"/>
              <a:t>通常時は差分</a:t>
            </a:r>
            <a:endParaRPr kumimoji="1" lang="en-US" altLang="ja-JP" dirty="0"/>
          </a:p>
          <a:p>
            <a:r>
              <a:rPr kumimoji="1" lang="ja-JP" altLang="en-US"/>
              <a:t>負荷はページインは起こらないはず</a:t>
            </a:r>
            <a:endParaRPr kumimoji="1" lang="en-US" altLang="ja-JP" dirty="0"/>
          </a:p>
          <a:p>
            <a:r>
              <a:rPr kumimoji="1" lang="ja-JP" altLang="en-US"/>
              <a:t>起動後はページングの回数がおおい</a:t>
            </a:r>
            <a:endParaRPr kumimoji="1" lang="en-US" altLang="ja-JP" dirty="0"/>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26</a:t>
            </a:fld>
            <a:endParaRPr kumimoji="1" lang="ja-JP" altLang="en-US"/>
          </a:p>
        </p:txBody>
      </p:sp>
    </p:spTree>
    <p:extLst>
      <p:ext uri="{BB962C8B-B14F-4D97-AF65-F5344CB8AC3E}">
        <p14:creationId xmlns:p14="http://schemas.microsoft.com/office/powerpoint/2010/main" val="2455508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ページインとページアウトが対となっている</a:t>
            </a:r>
            <a:endParaRPr kumimoji="1" lang="en-US" altLang="ja-JP" dirty="0"/>
          </a:p>
          <a:p>
            <a:endParaRPr kumimoji="1" lang="en-US" altLang="ja-JP" dirty="0"/>
          </a:p>
          <a:p>
            <a:r>
              <a:rPr kumimoji="1" lang="ja-JP" altLang="en-US"/>
              <a:t>ページアウトは仮想</a:t>
            </a:r>
            <a:r>
              <a:rPr kumimoji="1" lang="en-US" altLang="ja-JP" dirty="0"/>
              <a:t>CPU</a:t>
            </a:r>
            <a:r>
              <a:rPr kumimoji="1" lang="ja-JP" altLang="en-US"/>
              <a:t>を停止する必要はないが，</a:t>
            </a:r>
            <a:r>
              <a:rPr kumimoji="1" lang="en-US" altLang="ja-JP" dirty="0"/>
              <a:t>〜</a:t>
            </a:r>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4</a:t>
            </a:fld>
            <a:endParaRPr kumimoji="1" lang="ja-JP" altLang="en-US"/>
          </a:p>
        </p:txBody>
      </p:sp>
    </p:spTree>
    <p:extLst>
      <p:ext uri="{BB962C8B-B14F-4D97-AF65-F5344CB8AC3E}">
        <p14:creationId xmlns:p14="http://schemas.microsoft.com/office/powerpoint/2010/main" val="1932471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solidFill>
                  <a:srgbClr val="FF0000"/>
                </a:solidFill>
              </a:rPr>
              <a:t>「分割マイグレーションとリモートページングの性能を向上させるために、</a:t>
            </a:r>
            <a:r>
              <a:rPr kumimoji="1" lang="ja-JP" altLang="en-US">
                <a:solidFill>
                  <a:srgbClr val="FF0000"/>
                </a:solidFill>
              </a:rPr>
              <a:t>本研究では未使用メモリに着目した</a:t>
            </a:r>
            <a:r>
              <a:rPr lang="ja-JP" altLang="en-US">
                <a:solidFill>
                  <a:srgbClr val="FF0000"/>
                </a:solidFill>
              </a:rPr>
              <a:t>。</a:t>
            </a:r>
            <a:r>
              <a:rPr lang="en-US" altLang="ja-JP" dirty="0">
                <a:solidFill>
                  <a:srgbClr val="FF0000"/>
                </a:solidFill>
              </a:rPr>
              <a:t>VM</a:t>
            </a:r>
            <a:r>
              <a:rPr lang="ja-JP" altLang="en-US">
                <a:solidFill>
                  <a:srgbClr val="FF0000"/>
                </a:solidFill>
              </a:rPr>
              <a:t>のメモリの中には使われていない領域が存在することも多い。例えば、</a:t>
            </a:r>
            <a:r>
              <a:rPr lang="en-US" altLang="ja-JP" dirty="0">
                <a:solidFill>
                  <a:srgbClr val="FF0000"/>
                </a:solidFill>
              </a:rPr>
              <a:t>...</a:t>
            </a:r>
            <a:r>
              <a:rPr lang="ja-JP" altLang="en-US">
                <a:solidFill>
                  <a:srgbClr val="FF0000"/>
                </a:solidFill>
              </a:rPr>
              <a:t>。従来システムはこのような未使用メモリを考慮していない。</a:t>
            </a:r>
            <a:r>
              <a:rPr kumimoji="1" lang="ja-JP" altLang="en-US">
                <a:solidFill>
                  <a:srgbClr val="FF0000"/>
                </a:solidFill>
              </a:rPr>
              <a:t>」と説明。</a:t>
            </a:r>
            <a:endParaRPr kumimoji="1"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rPr>
              <a:t>1GB</a:t>
            </a:r>
            <a:r>
              <a:rPr kumimoji="1" lang="ja-JP" altLang="en-US">
                <a:solidFill>
                  <a:srgbClr val="FF0000"/>
                </a:solidFill>
              </a:rPr>
              <a:t>のメモリをもつ</a:t>
            </a:r>
            <a:r>
              <a:rPr kumimoji="1" lang="en-US" altLang="ja-JP" dirty="0">
                <a:solidFill>
                  <a:srgbClr val="FF0000"/>
                </a:solidFill>
              </a:rPr>
              <a:t>VM</a:t>
            </a:r>
            <a:r>
              <a:rPr kumimoji="1" lang="ja-JP" altLang="en-US">
                <a:solidFill>
                  <a:srgbClr val="FF0000"/>
                </a:solidFill>
              </a:rPr>
              <a:t>をを起動した場合の</a:t>
            </a:r>
            <a:r>
              <a:rPr kumimoji="1" lang="en-US" altLang="ja-JP" dirty="0">
                <a:solidFill>
                  <a:srgbClr val="FF0000"/>
                </a:solidFill>
              </a:rPr>
              <a:t>10</a:t>
            </a:r>
            <a:r>
              <a:rPr kumimoji="1" lang="ja-JP" altLang="en-US">
                <a:solidFill>
                  <a:srgbClr val="FF0000"/>
                </a:solidFill>
              </a:rPr>
              <a:t>秒間の未使用メモリのサイズを測定したところ</a:t>
            </a:r>
            <a:r>
              <a:rPr kumimoji="1" lang="en-US" altLang="ja-JP" dirty="0">
                <a:solidFill>
                  <a:srgbClr val="FF0000"/>
                </a:solidFill>
              </a:rPr>
              <a:t>OS</a:t>
            </a:r>
            <a:r>
              <a:rPr kumimoji="1" lang="ja-JP" altLang="en-US">
                <a:solidFill>
                  <a:srgbClr val="FF0000"/>
                </a:solidFill>
              </a:rPr>
              <a:t>の起動直後には</a:t>
            </a:r>
            <a:r>
              <a:rPr kumimoji="1" lang="en-US" altLang="ja-JP" dirty="0">
                <a:solidFill>
                  <a:srgbClr val="FF0000"/>
                </a:solidFill>
              </a:rPr>
              <a:t>200MB</a:t>
            </a:r>
            <a:r>
              <a:rPr kumimoji="1" lang="ja-JP" altLang="en-US">
                <a:solidFill>
                  <a:srgbClr val="FF0000"/>
                </a:solidFill>
              </a:rPr>
              <a:t>程度しか使用されていないことが分かります</a:t>
            </a:r>
          </a:p>
          <a:p>
            <a:endParaRPr kumimoji="1" lang="en-US" altLang="ja-JP" dirty="0"/>
          </a:p>
          <a:p>
            <a:endParaRPr kumimoji="1" lang="en-US" altLang="ja-JP" dirty="0"/>
          </a:p>
          <a:p>
            <a:r>
              <a:rPr kumimoji="1" lang="ja-JP" altLang="en-US"/>
              <a:t>これらが先ほど説明したオーバヘッドの原因の一つである</a:t>
            </a:r>
            <a:endParaRPr kumimoji="1" lang="en-US" altLang="ja-JP" dirty="0"/>
          </a:p>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5</a:t>
            </a:fld>
            <a:endParaRPr kumimoji="1" lang="ja-JP" altLang="en-US"/>
          </a:p>
        </p:txBody>
      </p:sp>
    </p:spTree>
    <p:extLst>
      <p:ext uri="{BB962C8B-B14F-4D97-AF65-F5344CB8AC3E}">
        <p14:creationId xmlns:p14="http://schemas.microsoft.com/office/powerpoint/2010/main" val="636553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「しかし」で前のスライドとつなぐ</a:t>
            </a:r>
            <a:endParaRPr kumimoji="1" lang="en-US" altLang="ja-JP" dirty="0"/>
          </a:p>
          <a:p>
            <a:endParaRPr kumimoji="1" lang="en-US" altLang="ja-JP" dirty="0"/>
          </a:p>
          <a:p>
            <a:r>
              <a:rPr kumimoji="1" lang="ja-JP" altLang="en-US"/>
              <a:t>赤　黄色のメモリ説明</a:t>
            </a:r>
            <a:endParaRPr kumimoji="1" lang="en-US" altLang="ja-JP" dirty="0"/>
          </a:p>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6</a:t>
            </a:fld>
            <a:endParaRPr kumimoji="1" lang="ja-JP" altLang="en-US"/>
          </a:p>
        </p:txBody>
      </p:sp>
    </p:spTree>
    <p:extLst>
      <p:ext uri="{BB962C8B-B14F-4D97-AF65-F5344CB8AC3E}">
        <p14:creationId xmlns:p14="http://schemas.microsoft.com/office/powerpoint/2010/main" val="21818589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7</a:t>
            </a:fld>
            <a:endParaRPr kumimoji="1" lang="ja-JP" altLang="en-US"/>
          </a:p>
        </p:txBody>
      </p:sp>
    </p:spTree>
    <p:extLst>
      <p:ext uri="{BB962C8B-B14F-4D97-AF65-F5344CB8AC3E}">
        <p14:creationId xmlns:p14="http://schemas.microsoft.com/office/powerpoint/2010/main" val="3634646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未使用メモリの追跡には使用ビットマップを用います．</a:t>
            </a:r>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8</a:t>
            </a:fld>
            <a:endParaRPr kumimoji="1" lang="ja-JP" altLang="en-US"/>
          </a:p>
        </p:txBody>
      </p:sp>
    </p:spTree>
    <p:extLst>
      <p:ext uri="{BB962C8B-B14F-4D97-AF65-F5344CB8AC3E}">
        <p14:creationId xmlns:p14="http://schemas.microsoft.com/office/powerpoint/2010/main" val="3235569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en-US" altLang="ja-JP" dirty="0"/>
              <a:t>VM</a:t>
            </a:r>
            <a:r>
              <a:rPr kumimoji="1" lang="ja-JP" altLang="en-US"/>
              <a:t>の</a:t>
            </a:r>
            <a:r>
              <a:rPr kumimoji="1" lang="en-US" altLang="ja-JP" dirty="0"/>
              <a:t>OS</a:t>
            </a:r>
            <a:r>
              <a:rPr kumimoji="1" lang="ja-JP" altLang="en-US"/>
              <a:t>の情報などの核となる情報は従来通り転送を行う</a:t>
            </a:r>
            <a:endParaRPr kumimoji="1" lang="en-US" altLang="ja-JP" dirty="0"/>
          </a:p>
          <a:p>
            <a:r>
              <a:rPr kumimoji="1" lang="en-US" altLang="ja-JP" dirty="0"/>
              <a:t>VM</a:t>
            </a:r>
            <a:r>
              <a:rPr kumimoji="1" lang="ja-JP" altLang="en-US"/>
              <a:t>のメモリデータの転送に変更を加えた</a:t>
            </a:r>
            <a:endParaRPr kumimoji="1" lang="en-US" altLang="ja-JP" dirty="0"/>
          </a:p>
          <a:p>
            <a:endParaRPr kumimoji="1" lang="en-US" altLang="ja-JP" dirty="0"/>
          </a:p>
          <a:p>
            <a:r>
              <a:rPr kumimoji="1" lang="ja-JP" altLang="en-US"/>
              <a:t>使用状況が違う</a:t>
            </a:r>
            <a:endParaRPr kumimoji="1" lang="en-US" altLang="ja-JP" dirty="0"/>
          </a:p>
          <a:p>
            <a:r>
              <a:rPr kumimoji="1" lang="ja-JP" altLang="en-US"/>
              <a:t>図がおかしい　使用状況の図</a:t>
            </a:r>
            <a:endParaRPr kumimoji="1" lang="en-US" altLang="ja-JP" dirty="0"/>
          </a:p>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9</a:t>
            </a:fld>
            <a:endParaRPr kumimoji="1" lang="ja-JP" altLang="en-US"/>
          </a:p>
        </p:txBody>
      </p:sp>
    </p:spTree>
    <p:extLst>
      <p:ext uri="{BB962C8B-B14F-4D97-AF65-F5344CB8AC3E}">
        <p14:creationId xmlns:p14="http://schemas.microsoft.com/office/powerpoint/2010/main" val="1929336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メインホストの空きメモリ容量を管理してページアウトが必要かどうか判定</a:t>
            </a:r>
            <a:endParaRPr kumimoji="1" lang="en-US" altLang="ja-JP" dirty="0"/>
          </a:p>
          <a:p>
            <a:endParaRPr kumimoji="1" lang="en-US" altLang="ja-JP" dirty="0"/>
          </a:p>
          <a:p>
            <a:r>
              <a:rPr kumimoji="1" lang="ja-JP" altLang="en-US"/>
              <a:t>未使用ページのページインの際に発生するページフォールトは，要求ページは物理メモリに割り当てられていないのでページインは行われない</a:t>
            </a:r>
            <a:endParaRPr kumimoji="1" lang="en-US" altLang="ja-JP" dirty="0"/>
          </a:p>
          <a:p>
            <a:r>
              <a:rPr kumimoji="1" lang="ja-JP" altLang="en-US"/>
              <a:t>転送を省略した</a:t>
            </a:r>
            <a:endParaRPr kumimoji="1" lang="en-US" altLang="ja-JP" dirty="0"/>
          </a:p>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10</a:t>
            </a:fld>
            <a:endParaRPr kumimoji="1" lang="ja-JP" altLang="en-US"/>
          </a:p>
        </p:txBody>
      </p:sp>
    </p:spTree>
    <p:extLst>
      <p:ext uri="{BB962C8B-B14F-4D97-AF65-F5344CB8AC3E}">
        <p14:creationId xmlns:p14="http://schemas.microsoft.com/office/powerpoint/2010/main" val="1582949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baseline="0">
                <a:latin typeface="Arial" panose="020B0604020202020204" pitchFamily="34" charset="0"/>
                <a:ea typeface="MS PGothic" panose="020B0600070205080204" pitchFamily="34" charset="-128"/>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baseline="0">
                <a:latin typeface="Arial" panose="020B0604020202020204" pitchFamily="34" charset="0"/>
                <a:ea typeface="MS PGothic" panose="020B0600070205080204" pitchFamily="34"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850E7551-26C2-1141-BE43-23220B37BA61}" type="datetime1">
              <a:rPr lang="ja-JP" altLang="en-US" smtClean="0"/>
              <a:t>2020/12/1</a:t>
            </a:fld>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0A8AAA2D-9842-0044-AF36-3F48C3C39054}" type="slidenum">
              <a:rPr lang="ja-JP" altLang="en-US" smtClean="0"/>
              <a:pPr/>
              <a:t>‹#›</a:t>
            </a:fld>
            <a:endParaRPr lang="ja-JP" altLang="en-US"/>
          </a:p>
        </p:txBody>
      </p:sp>
    </p:spTree>
    <p:extLst>
      <p:ext uri="{BB962C8B-B14F-4D97-AF65-F5344CB8AC3E}">
        <p14:creationId xmlns:p14="http://schemas.microsoft.com/office/powerpoint/2010/main" val="2851585601"/>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0E7551-26C2-1141-BE43-23220B37BA61}" type="datetime1">
              <a:rPr lang="ja-JP" altLang="en-US" smtClean="0"/>
              <a:t>2020/12/1</a:t>
            </a:fld>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0A8AAA2D-9842-0044-AF36-3F48C3C39054}" type="slidenum">
              <a:rPr lang="ja-JP" altLang="en-US" smtClean="0"/>
              <a:pPr/>
              <a:t>‹#›</a:t>
            </a:fld>
            <a:endParaRPr lang="ja-JP" altLang="en-US"/>
          </a:p>
        </p:txBody>
      </p:sp>
    </p:spTree>
    <p:extLst>
      <p:ext uri="{BB962C8B-B14F-4D97-AF65-F5344CB8AC3E}">
        <p14:creationId xmlns:p14="http://schemas.microsoft.com/office/powerpoint/2010/main" val="405956505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0E7551-26C2-1141-BE43-23220B37BA61}" type="datetime1">
              <a:rPr lang="ja-JP" altLang="en-US" smtClean="0"/>
              <a:t>2020/12/1</a:t>
            </a:fld>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0A8AAA2D-9842-0044-AF36-3F48C3C39054}" type="slidenum">
              <a:rPr lang="ja-JP" altLang="en-US" smtClean="0"/>
              <a:pPr/>
              <a:t>‹#›</a:t>
            </a:fld>
            <a:endParaRPr lang="ja-JP" altLang="en-US"/>
          </a:p>
        </p:txBody>
      </p:sp>
    </p:spTree>
    <p:extLst>
      <p:ext uri="{BB962C8B-B14F-4D97-AF65-F5344CB8AC3E}">
        <p14:creationId xmlns:p14="http://schemas.microsoft.com/office/powerpoint/2010/main" val="420116144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17986"/>
          </a:xfrm>
        </p:spPr>
        <p:txBody>
          <a:bodyPr/>
          <a:lstStyle>
            <a:lvl1pPr>
              <a:defRPr u="sng" baseline="0">
                <a:latin typeface="Arial" panose="020B0604020202020204" pitchFamily="34" charset="0"/>
                <a:ea typeface="MS PGothic" panose="020B0600070205080204" pitchFamily="34" charset="-128"/>
              </a:defRPr>
            </a:lvl1pPr>
          </a:lstStyle>
          <a:p>
            <a:r>
              <a:rPr lang="en-US" dirty="0"/>
              <a:t>Click to edit Master title style</a:t>
            </a:r>
          </a:p>
        </p:txBody>
      </p:sp>
      <p:sp>
        <p:nvSpPr>
          <p:cNvPr id="3" name="Content Placeholder 2"/>
          <p:cNvSpPr>
            <a:spLocks noGrp="1"/>
          </p:cNvSpPr>
          <p:nvPr>
            <p:ph idx="1"/>
          </p:nvPr>
        </p:nvSpPr>
        <p:spPr>
          <a:xfrm>
            <a:off x="838200" y="1583473"/>
            <a:ext cx="10515600" cy="4593490"/>
          </a:xfrm>
        </p:spPr>
        <p:txBody>
          <a:bodyPr/>
          <a:lstStyle>
            <a:lvl1pPr>
              <a:buFont typeface="System Font Regular"/>
              <a:buChar char="●"/>
              <a:defRPr baseline="0">
                <a:latin typeface="Arial" panose="020B0604020202020204" pitchFamily="34" charset="0"/>
                <a:ea typeface="MS PGothic" panose="020B0600070205080204" pitchFamily="34" charset="-128"/>
              </a:defRPr>
            </a:lvl1pPr>
            <a:lvl2pPr>
              <a:buFont typeface="Wingdings" pitchFamily="2" charset="2"/>
              <a:buChar char="Ø"/>
              <a:defRPr baseline="0">
                <a:latin typeface="Arial" panose="020B0604020202020204" pitchFamily="34" charset="0"/>
                <a:ea typeface="MS PGothic" panose="020B0600070205080204" pitchFamily="34" charset="-128"/>
              </a:defRPr>
            </a:lvl2pPr>
            <a:lvl3pPr>
              <a:defRPr sz="2200" baseline="0">
                <a:latin typeface="Arial" panose="020B0604020202020204" pitchFamily="34" charset="0"/>
                <a:ea typeface="MS PGothic" panose="020B0600070205080204" pitchFamily="34" charset="-128"/>
              </a:defRPr>
            </a:lvl3pPr>
            <a:lvl4pPr>
              <a:defRPr baseline="0">
                <a:latin typeface="Arial" panose="020B0604020202020204" pitchFamily="34" charset="0"/>
                <a:ea typeface="MS PGothic" panose="020B0600070205080204" pitchFamily="34" charset="-128"/>
              </a:defRPr>
            </a:lvl4pPr>
            <a:lvl5pPr>
              <a:defRPr baseline="0">
                <a:latin typeface="Arial" panose="020B0604020202020204" pitchFamily="34" charset="0"/>
                <a:ea typeface="MS PGothic" panose="020B0600070205080204" pitchFamily="34" charset="-12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50E7551-26C2-1141-BE43-23220B37BA61}" type="datetime1">
              <a:rPr lang="ja-JP" altLang="en-US" smtClean="0"/>
              <a:t>2020/12/1</a:t>
            </a:fld>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a:xfrm>
            <a:off x="9257371" y="6356350"/>
            <a:ext cx="2743200" cy="365125"/>
          </a:xfrm>
        </p:spPr>
        <p:txBody>
          <a:bodyPr/>
          <a:lstStyle>
            <a:lvl1pPr>
              <a:defRPr sz="1600">
                <a:solidFill>
                  <a:schemeClr val="tx1"/>
                </a:solidFill>
              </a:defRPr>
            </a:lvl1pPr>
          </a:lstStyle>
          <a:p>
            <a:fld id="{0A8AAA2D-9842-0044-AF36-3F48C3C39054}" type="slidenum">
              <a:rPr lang="ja-JP" altLang="en-US" smtClean="0"/>
              <a:pPr/>
              <a:t>‹#›</a:t>
            </a:fld>
            <a:endParaRPr lang="ja-JP" altLang="en-US"/>
          </a:p>
        </p:txBody>
      </p:sp>
    </p:spTree>
    <p:extLst>
      <p:ext uri="{BB962C8B-B14F-4D97-AF65-F5344CB8AC3E}">
        <p14:creationId xmlns:p14="http://schemas.microsoft.com/office/powerpoint/2010/main" val="243830576"/>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0E7551-26C2-1141-BE43-23220B37BA61}" type="datetime1">
              <a:rPr lang="ja-JP" altLang="en-US" smtClean="0"/>
              <a:t>2020/12/1</a:t>
            </a:fld>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0A8AAA2D-9842-0044-AF36-3F48C3C39054}" type="slidenum">
              <a:rPr lang="ja-JP" altLang="en-US" smtClean="0"/>
              <a:pPr/>
              <a:t>‹#›</a:t>
            </a:fld>
            <a:endParaRPr lang="ja-JP" altLang="en-US"/>
          </a:p>
        </p:txBody>
      </p:sp>
    </p:spTree>
    <p:extLst>
      <p:ext uri="{BB962C8B-B14F-4D97-AF65-F5344CB8AC3E}">
        <p14:creationId xmlns:p14="http://schemas.microsoft.com/office/powerpoint/2010/main" val="1292167718"/>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50E7551-26C2-1141-BE43-23220B37BA61}" type="datetime1">
              <a:rPr lang="ja-JP" altLang="en-US" smtClean="0"/>
              <a:t>2020/12/1</a:t>
            </a:fld>
            <a:endParaRPr lang="ja-JP" altLang="en-US"/>
          </a:p>
        </p:txBody>
      </p:sp>
      <p:sp>
        <p:nvSpPr>
          <p:cNvPr id="6" name="Footer Placeholder 5"/>
          <p:cNvSpPr>
            <a:spLocks noGrp="1"/>
          </p:cNvSpPr>
          <p:nvPr>
            <p:ph type="ftr" sz="quarter" idx="11"/>
          </p:nvPr>
        </p:nvSpPr>
        <p:spPr/>
        <p:txBody>
          <a:bodyPr/>
          <a:lstStyle/>
          <a:p>
            <a:endParaRPr lang="ja-JP" altLang="en-US"/>
          </a:p>
        </p:txBody>
      </p:sp>
      <p:sp>
        <p:nvSpPr>
          <p:cNvPr id="7" name="Slide Number Placeholder 6"/>
          <p:cNvSpPr>
            <a:spLocks noGrp="1"/>
          </p:cNvSpPr>
          <p:nvPr>
            <p:ph type="sldNum" sz="quarter" idx="12"/>
          </p:nvPr>
        </p:nvSpPr>
        <p:spPr/>
        <p:txBody>
          <a:bodyPr/>
          <a:lstStyle/>
          <a:p>
            <a:fld id="{0A8AAA2D-9842-0044-AF36-3F48C3C39054}" type="slidenum">
              <a:rPr lang="ja-JP" altLang="en-US" smtClean="0"/>
              <a:pPr/>
              <a:t>‹#›</a:t>
            </a:fld>
            <a:endParaRPr lang="ja-JP" altLang="en-US"/>
          </a:p>
        </p:txBody>
      </p:sp>
    </p:spTree>
    <p:extLst>
      <p:ext uri="{BB962C8B-B14F-4D97-AF65-F5344CB8AC3E}">
        <p14:creationId xmlns:p14="http://schemas.microsoft.com/office/powerpoint/2010/main" val="1804441175"/>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50E7551-26C2-1141-BE43-23220B37BA61}" type="datetime1">
              <a:rPr lang="ja-JP" altLang="en-US" smtClean="0"/>
              <a:t>2020/12/1</a:t>
            </a:fld>
            <a:endParaRPr lang="ja-JP" altLang="en-US"/>
          </a:p>
        </p:txBody>
      </p:sp>
      <p:sp>
        <p:nvSpPr>
          <p:cNvPr id="8" name="Footer Placeholder 7"/>
          <p:cNvSpPr>
            <a:spLocks noGrp="1"/>
          </p:cNvSpPr>
          <p:nvPr>
            <p:ph type="ftr" sz="quarter" idx="11"/>
          </p:nvPr>
        </p:nvSpPr>
        <p:spPr/>
        <p:txBody>
          <a:bodyPr/>
          <a:lstStyle/>
          <a:p>
            <a:endParaRPr lang="ja-JP" altLang="en-US"/>
          </a:p>
        </p:txBody>
      </p:sp>
      <p:sp>
        <p:nvSpPr>
          <p:cNvPr id="9" name="Slide Number Placeholder 8"/>
          <p:cNvSpPr>
            <a:spLocks noGrp="1"/>
          </p:cNvSpPr>
          <p:nvPr>
            <p:ph type="sldNum" sz="quarter" idx="12"/>
          </p:nvPr>
        </p:nvSpPr>
        <p:spPr/>
        <p:txBody>
          <a:bodyPr/>
          <a:lstStyle/>
          <a:p>
            <a:fld id="{0A8AAA2D-9842-0044-AF36-3F48C3C39054}" type="slidenum">
              <a:rPr lang="ja-JP" altLang="en-US" smtClean="0"/>
              <a:pPr/>
              <a:t>‹#›</a:t>
            </a:fld>
            <a:endParaRPr lang="ja-JP" altLang="en-US"/>
          </a:p>
        </p:txBody>
      </p:sp>
    </p:spTree>
    <p:extLst>
      <p:ext uri="{BB962C8B-B14F-4D97-AF65-F5344CB8AC3E}">
        <p14:creationId xmlns:p14="http://schemas.microsoft.com/office/powerpoint/2010/main" val="138290738"/>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50E7551-26C2-1141-BE43-23220B37BA61}" type="datetime1">
              <a:rPr lang="ja-JP" altLang="en-US" smtClean="0"/>
              <a:t>2020/12/1</a:t>
            </a:fld>
            <a:endParaRPr lang="ja-JP" altLang="en-US"/>
          </a:p>
        </p:txBody>
      </p:sp>
      <p:sp>
        <p:nvSpPr>
          <p:cNvPr id="4" name="Footer Placeholder 3"/>
          <p:cNvSpPr>
            <a:spLocks noGrp="1"/>
          </p:cNvSpPr>
          <p:nvPr>
            <p:ph type="ftr" sz="quarter" idx="11"/>
          </p:nvPr>
        </p:nvSpPr>
        <p:spPr/>
        <p:txBody>
          <a:bodyPr/>
          <a:lstStyle/>
          <a:p>
            <a:endParaRPr lang="ja-JP" altLang="en-US"/>
          </a:p>
        </p:txBody>
      </p:sp>
      <p:sp>
        <p:nvSpPr>
          <p:cNvPr id="5" name="Slide Number Placeholder 4"/>
          <p:cNvSpPr>
            <a:spLocks noGrp="1"/>
          </p:cNvSpPr>
          <p:nvPr>
            <p:ph type="sldNum" sz="quarter" idx="12"/>
          </p:nvPr>
        </p:nvSpPr>
        <p:spPr/>
        <p:txBody>
          <a:bodyPr/>
          <a:lstStyle/>
          <a:p>
            <a:fld id="{0A8AAA2D-9842-0044-AF36-3F48C3C39054}" type="slidenum">
              <a:rPr lang="ja-JP" altLang="en-US" smtClean="0"/>
              <a:pPr/>
              <a:t>‹#›</a:t>
            </a:fld>
            <a:endParaRPr lang="ja-JP" altLang="en-US"/>
          </a:p>
        </p:txBody>
      </p:sp>
    </p:spTree>
    <p:extLst>
      <p:ext uri="{BB962C8B-B14F-4D97-AF65-F5344CB8AC3E}">
        <p14:creationId xmlns:p14="http://schemas.microsoft.com/office/powerpoint/2010/main" val="2838320398"/>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0E7551-26C2-1141-BE43-23220B37BA61}" type="datetime1">
              <a:rPr lang="ja-JP" altLang="en-US" smtClean="0"/>
              <a:t>2020/12/1</a:t>
            </a:fld>
            <a:endParaRPr lang="ja-JP" altLang="en-US"/>
          </a:p>
        </p:txBody>
      </p:sp>
      <p:sp>
        <p:nvSpPr>
          <p:cNvPr id="3" name="Footer Placeholder 2"/>
          <p:cNvSpPr>
            <a:spLocks noGrp="1"/>
          </p:cNvSpPr>
          <p:nvPr>
            <p:ph type="ftr" sz="quarter" idx="11"/>
          </p:nvPr>
        </p:nvSpPr>
        <p:spPr/>
        <p:txBody>
          <a:bodyPr/>
          <a:lstStyle/>
          <a:p>
            <a:endParaRPr lang="ja-JP" altLang="en-US"/>
          </a:p>
        </p:txBody>
      </p:sp>
      <p:sp>
        <p:nvSpPr>
          <p:cNvPr id="4" name="Slide Number Placeholder 3"/>
          <p:cNvSpPr>
            <a:spLocks noGrp="1"/>
          </p:cNvSpPr>
          <p:nvPr>
            <p:ph type="sldNum" sz="quarter" idx="12"/>
          </p:nvPr>
        </p:nvSpPr>
        <p:spPr/>
        <p:txBody>
          <a:bodyPr/>
          <a:lstStyle/>
          <a:p>
            <a:fld id="{0A8AAA2D-9842-0044-AF36-3F48C3C39054}" type="slidenum">
              <a:rPr lang="ja-JP" altLang="en-US" smtClean="0"/>
              <a:pPr/>
              <a:t>‹#›</a:t>
            </a:fld>
            <a:endParaRPr lang="ja-JP" altLang="en-US"/>
          </a:p>
        </p:txBody>
      </p:sp>
    </p:spTree>
    <p:extLst>
      <p:ext uri="{BB962C8B-B14F-4D97-AF65-F5344CB8AC3E}">
        <p14:creationId xmlns:p14="http://schemas.microsoft.com/office/powerpoint/2010/main" val="115638351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50E7551-26C2-1141-BE43-23220B37BA61}" type="datetime1">
              <a:rPr lang="ja-JP" altLang="en-US" smtClean="0"/>
              <a:t>2020/12/1</a:t>
            </a:fld>
            <a:endParaRPr lang="ja-JP" altLang="en-US"/>
          </a:p>
        </p:txBody>
      </p:sp>
      <p:sp>
        <p:nvSpPr>
          <p:cNvPr id="6" name="Footer Placeholder 5"/>
          <p:cNvSpPr>
            <a:spLocks noGrp="1"/>
          </p:cNvSpPr>
          <p:nvPr>
            <p:ph type="ftr" sz="quarter" idx="11"/>
          </p:nvPr>
        </p:nvSpPr>
        <p:spPr/>
        <p:txBody>
          <a:bodyPr/>
          <a:lstStyle/>
          <a:p>
            <a:endParaRPr lang="ja-JP" altLang="en-US"/>
          </a:p>
        </p:txBody>
      </p:sp>
      <p:sp>
        <p:nvSpPr>
          <p:cNvPr id="7" name="Slide Number Placeholder 6"/>
          <p:cNvSpPr>
            <a:spLocks noGrp="1"/>
          </p:cNvSpPr>
          <p:nvPr>
            <p:ph type="sldNum" sz="quarter" idx="12"/>
          </p:nvPr>
        </p:nvSpPr>
        <p:spPr/>
        <p:txBody>
          <a:bodyPr/>
          <a:lstStyle/>
          <a:p>
            <a:fld id="{0A8AAA2D-9842-0044-AF36-3F48C3C39054}" type="slidenum">
              <a:rPr lang="ja-JP" altLang="en-US" smtClean="0"/>
              <a:pPr/>
              <a:t>‹#›</a:t>
            </a:fld>
            <a:endParaRPr lang="ja-JP" altLang="en-US"/>
          </a:p>
        </p:txBody>
      </p:sp>
    </p:spTree>
    <p:extLst>
      <p:ext uri="{BB962C8B-B14F-4D97-AF65-F5344CB8AC3E}">
        <p14:creationId xmlns:p14="http://schemas.microsoft.com/office/powerpoint/2010/main" val="3434020545"/>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50E7551-26C2-1141-BE43-23220B37BA61}" type="datetime1">
              <a:rPr lang="ja-JP" altLang="en-US" smtClean="0"/>
              <a:t>2020/12/1</a:t>
            </a:fld>
            <a:endParaRPr lang="ja-JP" altLang="en-US"/>
          </a:p>
        </p:txBody>
      </p:sp>
      <p:sp>
        <p:nvSpPr>
          <p:cNvPr id="6" name="Footer Placeholder 5"/>
          <p:cNvSpPr>
            <a:spLocks noGrp="1"/>
          </p:cNvSpPr>
          <p:nvPr>
            <p:ph type="ftr" sz="quarter" idx="11"/>
          </p:nvPr>
        </p:nvSpPr>
        <p:spPr/>
        <p:txBody>
          <a:bodyPr/>
          <a:lstStyle/>
          <a:p>
            <a:endParaRPr lang="ja-JP" altLang="en-US"/>
          </a:p>
        </p:txBody>
      </p:sp>
      <p:sp>
        <p:nvSpPr>
          <p:cNvPr id="7" name="Slide Number Placeholder 6"/>
          <p:cNvSpPr>
            <a:spLocks noGrp="1"/>
          </p:cNvSpPr>
          <p:nvPr>
            <p:ph type="sldNum" sz="quarter" idx="12"/>
          </p:nvPr>
        </p:nvSpPr>
        <p:spPr/>
        <p:txBody>
          <a:bodyPr/>
          <a:lstStyle/>
          <a:p>
            <a:fld id="{0A8AAA2D-9842-0044-AF36-3F48C3C39054}" type="slidenum">
              <a:rPr lang="ja-JP" altLang="en-US" smtClean="0"/>
              <a:pPr/>
              <a:t>‹#›</a:t>
            </a:fld>
            <a:endParaRPr lang="ja-JP" altLang="en-US"/>
          </a:p>
        </p:txBody>
      </p:sp>
    </p:spTree>
    <p:extLst>
      <p:ext uri="{BB962C8B-B14F-4D97-AF65-F5344CB8AC3E}">
        <p14:creationId xmlns:p14="http://schemas.microsoft.com/office/powerpoint/2010/main" val="366851115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75000"/>
                  </a:schemeClr>
                </a:solidFill>
                <a:ea typeface="MS PGothic" panose="020B0600070205080204" pitchFamily="34" charset="-128"/>
              </a:defRPr>
            </a:lvl1pPr>
          </a:lstStyle>
          <a:p>
            <a:fld id="{850E7551-26C2-1141-BE43-23220B37BA61}" type="datetime1">
              <a:rPr lang="ja-JP" altLang="en-US" smtClean="0"/>
              <a:pPr/>
              <a:t>2020/12/1</a:t>
            </a:fld>
            <a:endParaRPr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75000"/>
                  </a:schemeClr>
                </a:solidFill>
                <a:ea typeface="MS PGothic" panose="020B0600070205080204" pitchFamily="34" charset="-128"/>
              </a:defRPr>
            </a:lvl1pPr>
          </a:lstStyle>
          <a:p>
            <a:endParaRPr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75000"/>
                  </a:schemeClr>
                </a:solidFill>
                <a:ea typeface="MS PGothic" panose="020B0600070205080204" pitchFamily="34" charset="-128"/>
              </a:defRPr>
            </a:lvl1pPr>
          </a:lstStyle>
          <a:p>
            <a:fld id="{0A8AAA2D-9842-0044-AF36-3F48C3C39054}" type="slidenum">
              <a:rPr lang="ja-JP" altLang="en-US" smtClean="0"/>
              <a:pPr/>
              <a:t>‹#›</a:t>
            </a:fld>
            <a:endParaRPr lang="ja-JP" altLang="en-US"/>
          </a:p>
        </p:txBody>
      </p:sp>
    </p:spTree>
    <p:extLst>
      <p:ext uri="{BB962C8B-B14F-4D97-AF65-F5344CB8AC3E}">
        <p14:creationId xmlns:p14="http://schemas.microsoft.com/office/powerpoint/2010/main" val="1012753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nul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nul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2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42940BB-20F4-5A4D-8C75-434FDAFB2D7D}"/>
              </a:ext>
            </a:extLst>
          </p:cNvPr>
          <p:cNvSpPr>
            <a:spLocks noGrp="1"/>
          </p:cNvSpPr>
          <p:nvPr>
            <p:ph type="ctrTitle"/>
          </p:nvPr>
        </p:nvSpPr>
        <p:spPr>
          <a:xfrm>
            <a:off x="1181100" y="1214438"/>
            <a:ext cx="9829800" cy="2387600"/>
          </a:xfrm>
        </p:spPr>
        <p:txBody>
          <a:bodyPr>
            <a:noAutofit/>
          </a:bodyPr>
          <a:lstStyle/>
          <a:p>
            <a:r>
              <a:rPr lang="ja-JP" altLang="en-US" sz="4800"/>
              <a:t>複数ホストにまたがる大容量メモリ</a:t>
            </a:r>
            <a:r>
              <a:rPr lang="en-US" altLang="ja-JP" sz="4800" dirty="0"/>
              <a:t>VM</a:t>
            </a:r>
            <a:r>
              <a:rPr lang="ja-JP" altLang="en-US" sz="4800"/>
              <a:t>の未使用メモリに着目した高速化</a:t>
            </a:r>
            <a:endParaRPr lang="en-JP" sz="4800" dirty="0"/>
          </a:p>
        </p:txBody>
      </p:sp>
      <p:sp>
        <p:nvSpPr>
          <p:cNvPr id="3" name="サブタイトル 2">
            <a:extLst>
              <a:ext uri="{FF2B5EF4-FFF2-40B4-BE49-F238E27FC236}">
                <a16:creationId xmlns:a16="http://schemas.microsoft.com/office/drawing/2014/main" id="{A49443FA-D146-9349-BB7E-FCAE7EF7D318}"/>
              </a:ext>
            </a:extLst>
          </p:cNvPr>
          <p:cNvSpPr>
            <a:spLocks noGrp="1"/>
          </p:cNvSpPr>
          <p:nvPr>
            <p:ph type="subTitle" idx="1"/>
          </p:nvPr>
        </p:nvSpPr>
        <p:spPr>
          <a:xfrm>
            <a:off x="1524000" y="3602038"/>
            <a:ext cx="9144000" cy="2264372"/>
          </a:xfrm>
        </p:spPr>
        <p:txBody>
          <a:bodyPr>
            <a:normAutofit/>
          </a:bodyPr>
          <a:lstStyle/>
          <a:p>
            <a:pPr algn="r"/>
            <a:endParaRPr lang="en-US" altLang="ja-JP" dirty="0"/>
          </a:p>
          <a:p>
            <a:pPr algn="r"/>
            <a:endParaRPr lang="en-US" altLang="ja-JP" dirty="0"/>
          </a:p>
          <a:p>
            <a:pPr algn="r"/>
            <a:r>
              <a:rPr lang="ja-JP" altLang="en-US"/>
              <a:t>九州工業大学</a:t>
            </a:r>
            <a:endParaRPr lang="en-US" altLang="ja-JP" strike="sngStrike" dirty="0">
              <a:solidFill>
                <a:srgbClr val="FF0000"/>
              </a:solidFill>
            </a:endParaRPr>
          </a:p>
          <a:p>
            <a:pPr algn="r"/>
            <a:r>
              <a:rPr lang="ja-JP" altLang="en-US"/>
              <a:t>田内聡一朗　光来健一</a:t>
            </a:r>
          </a:p>
        </p:txBody>
      </p:sp>
      <p:sp>
        <p:nvSpPr>
          <p:cNvPr id="4" name="スライド番号プレースホルダー 3">
            <a:extLst>
              <a:ext uri="{FF2B5EF4-FFF2-40B4-BE49-F238E27FC236}">
                <a16:creationId xmlns:a16="http://schemas.microsoft.com/office/drawing/2014/main" id="{43DF2526-127B-EA4A-B6F8-527E49ECFC8C}"/>
              </a:ext>
            </a:extLst>
          </p:cNvPr>
          <p:cNvSpPr>
            <a:spLocks noGrp="1"/>
          </p:cNvSpPr>
          <p:nvPr>
            <p:ph type="sldNum" sz="quarter" idx="12"/>
          </p:nvPr>
        </p:nvSpPr>
        <p:spPr>
          <a:xfrm>
            <a:off x="8610600" y="6356350"/>
            <a:ext cx="2743200" cy="365125"/>
          </a:xfrm>
        </p:spPr>
        <p:txBody>
          <a:bodyPr/>
          <a:lstStyle/>
          <a:p>
            <a:fld id="{0A8AAA2D-9842-0044-AF36-3F48C3C39054}" type="slidenum">
              <a:rPr lang="ja-JP" altLang="en-US" smtClean="0"/>
              <a:pPr/>
              <a:t>1</a:t>
            </a:fld>
            <a:endParaRPr lang="ja-JP" altLang="en-US"/>
          </a:p>
        </p:txBody>
      </p:sp>
    </p:spTree>
    <p:extLst>
      <p:ext uri="{BB962C8B-B14F-4D97-AF65-F5344CB8AC3E}">
        <p14:creationId xmlns:p14="http://schemas.microsoft.com/office/powerpoint/2010/main" val="1472091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423DB8-67D0-C141-AFC8-4B3D573204A9}"/>
              </a:ext>
            </a:extLst>
          </p:cNvPr>
          <p:cNvSpPr>
            <a:spLocks noGrp="1"/>
          </p:cNvSpPr>
          <p:nvPr>
            <p:ph type="title"/>
          </p:nvPr>
        </p:nvSpPr>
        <p:spPr>
          <a:xfrm>
            <a:off x="838200" y="365126"/>
            <a:ext cx="10515600" cy="1117986"/>
          </a:xfrm>
        </p:spPr>
        <p:txBody>
          <a:bodyPr/>
          <a:lstStyle/>
          <a:p>
            <a:r>
              <a:rPr lang="ja-JP" altLang="en-US"/>
              <a:t>ページインの最適化</a:t>
            </a:r>
          </a:p>
        </p:txBody>
      </p:sp>
      <p:sp>
        <p:nvSpPr>
          <p:cNvPr id="3" name="コンテンツ プレースホルダー 2">
            <a:extLst>
              <a:ext uri="{FF2B5EF4-FFF2-40B4-BE49-F238E27FC236}">
                <a16:creationId xmlns:a16="http://schemas.microsoft.com/office/drawing/2014/main" id="{8689A56E-863C-8944-9569-F796D70D9600}"/>
              </a:ext>
            </a:extLst>
          </p:cNvPr>
          <p:cNvSpPr>
            <a:spLocks noGrp="1"/>
          </p:cNvSpPr>
          <p:nvPr>
            <p:ph idx="1"/>
          </p:nvPr>
        </p:nvSpPr>
        <p:spPr>
          <a:xfrm>
            <a:off x="838200" y="1583473"/>
            <a:ext cx="10515600" cy="4593490"/>
          </a:xfrm>
        </p:spPr>
        <p:txBody>
          <a:bodyPr/>
          <a:lstStyle/>
          <a:p>
            <a:r>
              <a:rPr lang="en-US" altLang="ja-JP" dirty="0"/>
              <a:t>VM</a:t>
            </a:r>
            <a:r>
              <a:rPr lang="ja-JP" altLang="en-US"/>
              <a:t>がメインホストに存在しないメモリにアクセスした時、使用ビットマップを調べる</a:t>
            </a:r>
            <a:endParaRPr lang="en-US" altLang="ja-JP" dirty="0"/>
          </a:p>
          <a:p>
            <a:pPr lvl="1"/>
            <a:r>
              <a:rPr lang="ja-JP" altLang="en-US"/>
              <a:t>従来はページインを行い、サブホストからメモリデータを転送</a:t>
            </a:r>
            <a:endParaRPr lang="en-US" altLang="ja-JP" dirty="0"/>
          </a:p>
          <a:p>
            <a:r>
              <a:rPr lang="ja-JP" altLang="en-US"/>
              <a:t>メモリが未使用の場合、データ転送を行わない</a:t>
            </a:r>
            <a:endParaRPr lang="en-US" altLang="ja-JP" dirty="0"/>
          </a:p>
          <a:p>
            <a:pPr lvl="1"/>
            <a:r>
              <a:rPr lang="ja-JP" altLang="en-US"/>
              <a:t>代わりに、メインホストの空きメモリを</a:t>
            </a:r>
            <a:r>
              <a:rPr lang="en-US" altLang="ja-JP" dirty="0"/>
              <a:t>VM</a:t>
            </a:r>
            <a:r>
              <a:rPr lang="ja-JP" altLang="en-US"/>
              <a:t>に割り当てる</a:t>
            </a:r>
            <a:endParaRPr lang="en-US" altLang="ja-JP" dirty="0"/>
          </a:p>
          <a:p>
            <a:r>
              <a:rPr lang="ja-JP" altLang="en-US"/>
              <a:t>メモリが使用中の場合、従来通りにサブホストからデータ転送を行う</a:t>
            </a:r>
            <a:endParaRPr lang="en-US" altLang="ja-JP" dirty="0"/>
          </a:p>
        </p:txBody>
      </p:sp>
      <p:sp>
        <p:nvSpPr>
          <p:cNvPr id="4" name="スライド番号プレースホルダー 3">
            <a:extLst>
              <a:ext uri="{FF2B5EF4-FFF2-40B4-BE49-F238E27FC236}">
                <a16:creationId xmlns:a16="http://schemas.microsoft.com/office/drawing/2014/main" id="{F508548B-B7BD-BD4F-967F-A20648E41E6F}"/>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10</a:t>
            </a:fld>
            <a:endParaRPr lang="ja-JP" altLang="en-US"/>
          </a:p>
        </p:txBody>
      </p:sp>
      <p:grpSp>
        <p:nvGrpSpPr>
          <p:cNvPr id="21" name="グループ化 20">
            <a:extLst>
              <a:ext uri="{FF2B5EF4-FFF2-40B4-BE49-F238E27FC236}">
                <a16:creationId xmlns:a16="http://schemas.microsoft.com/office/drawing/2014/main" id="{84AE7524-9F3A-4E49-9E3D-B7893231C4C1}"/>
              </a:ext>
            </a:extLst>
          </p:cNvPr>
          <p:cNvGrpSpPr/>
          <p:nvPr/>
        </p:nvGrpSpPr>
        <p:grpSpPr>
          <a:xfrm>
            <a:off x="1961862" y="4325306"/>
            <a:ext cx="3680144" cy="2298747"/>
            <a:chOff x="-894133" y="601334"/>
            <a:chExt cx="3787951" cy="4307926"/>
          </a:xfrm>
        </p:grpSpPr>
        <p:sp>
          <p:nvSpPr>
            <p:cNvPr id="23" name="角丸四角形 22">
              <a:extLst>
                <a:ext uri="{FF2B5EF4-FFF2-40B4-BE49-F238E27FC236}">
                  <a16:creationId xmlns:a16="http://schemas.microsoft.com/office/drawing/2014/main" id="{3DC76C61-37F8-E54C-B92C-621FA94DE449}"/>
                </a:ext>
              </a:extLst>
            </p:cNvPr>
            <p:cNvSpPr/>
            <p:nvPr/>
          </p:nvSpPr>
          <p:spPr>
            <a:xfrm>
              <a:off x="-894133" y="1326856"/>
              <a:ext cx="3787951" cy="358240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24" name="テキスト ボックス 23">
              <a:extLst>
                <a:ext uri="{FF2B5EF4-FFF2-40B4-BE49-F238E27FC236}">
                  <a16:creationId xmlns:a16="http://schemas.microsoft.com/office/drawing/2014/main" id="{3AE4C415-FA5E-D84F-87A8-9CF5917D2447}"/>
                </a:ext>
              </a:extLst>
            </p:cNvPr>
            <p:cNvSpPr txBox="1"/>
            <p:nvPr/>
          </p:nvSpPr>
          <p:spPr>
            <a:xfrm>
              <a:off x="302510" y="601334"/>
              <a:ext cx="1549644" cy="778657"/>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メインホスト</a:t>
              </a:r>
            </a:p>
          </p:txBody>
        </p:sp>
      </p:grpSp>
      <p:grpSp>
        <p:nvGrpSpPr>
          <p:cNvPr id="25" name="グループ化 24">
            <a:extLst>
              <a:ext uri="{FF2B5EF4-FFF2-40B4-BE49-F238E27FC236}">
                <a16:creationId xmlns:a16="http://schemas.microsoft.com/office/drawing/2014/main" id="{A04E16B1-4B44-2B46-A5D5-741A58D93D03}"/>
              </a:ext>
            </a:extLst>
          </p:cNvPr>
          <p:cNvGrpSpPr/>
          <p:nvPr/>
        </p:nvGrpSpPr>
        <p:grpSpPr>
          <a:xfrm>
            <a:off x="6888359" y="4902386"/>
            <a:ext cx="2364199" cy="1721667"/>
            <a:chOff x="441907" y="1682800"/>
            <a:chExt cx="2433457" cy="3226459"/>
          </a:xfrm>
        </p:grpSpPr>
        <p:sp>
          <p:nvSpPr>
            <p:cNvPr id="26" name="角丸四角形 25">
              <a:extLst>
                <a:ext uri="{FF2B5EF4-FFF2-40B4-BE49-F238E27FC236}">
                  <a16:creationId xmlns:a16="http://schemas.microsoft.com/office/drawing/2014/main" id="{DD203ECA-5B64-624B-84BD-4B1F0604410D}"/>
                </a:ext>
              </a:extLst>
            </p:cNvPr>
            <p:cNvSpPr/>
            <p:nvPr/>
          </p:nvSpPr>
          <p:spPr>
            <a:xfrm>
              <a:off x="508000" y="2400301"/>
              <a:ext cx="2367364" cy="250895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27" name="テキスト ボックス 26">
              <a:extLst>
                <a:ext uri="{FF2B5EF4-FFF2-40B4-BE49-F238E27FC236}">
                  <a16:creationId xmlns:a16="http://schemas.microsoft.com/office/drawing/2014/main" id="{63C322D9-9BAA-DB46-ADD0-CCAF3A46EE46}"/>
                </a:ext>
              </a:extLst>
            </p:cNvPr>
            <p:cNvSpPr txBox="1"/>
            <p:nvPr/>
          </p:nvSpPr>
          <p:spPr>
            <a:xfrm>
              <a:off x="441907" y="1682800"/>
              <a:ext cx="1404448" cy="778657"/>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サブホスト</a:t>
              </a:r>
            </a:p>
          </p:txBody>
        </p:sp>
      </p:grpSp>
      <p:sp>
        <p:nvSpPr>
          <p:cNvPr id="41" name="テキスト ボックス 40">
            <a:extLst>
              <a:ext uri="{FF2B5EF4-FFF2-40B4-BE49-F238E27FC236}">
                <a16:creationId xmlns:a16="http://schemas.microsoft.com/office/drawing/2014/main" id="{4EFEEF58-D9AE-794C-A5A0-CFCDDC135866}"/>
              </a:ext>
            </a:extLst>
          </p:cNvPr>
          <p:cNvSpPr txBox="1"/>
          <p:nvPr/>
        </p:nvSpPr>
        <p:spPr>
          <a:xfrm>
            <a:off x="3216732" y="4775977"/>
            <a:ext cx="729687" cy="369332"/>
          </a:xfrm>
          <a:prstGeom prst="rect">
            <a:avLst/>
          </a:prstGeom>
          <a:noFill/>
        </p:spPr>
        <p:txBody>
          <a:bodyPr wrap="none" rtlCol="0">
            <a:spAutoFit/>
          </a:bodyPr>
          <a:lstStyle/>
          <a:p>
            <a:r>
              <a:rPr lang="ja-JP" altLang="en-US">
                <a:ea typeface="MS PGothic" panose="020B0600070205080204" pitchFamily="34" charset="-128"/>
              </a:rPr>
              <a:t>メモリ</a:t>
            </a:r>
          </a:p>
        </p:txBody>
      </p:sp>
      <p:sp>
        <p:nvSpPr>
          <p:cNvPr id="42" name="テキスト ボックス 41">
            <a:extLst>
              <a:ext uri="{FF2B5EF4-FFF2-40B4-BE49-F238E27FC236}">
                <a16:creationId xmlns:a16="http://schemas.microsoft.com/office/drawing/2014/main" id="{E58384B3-262E-DA47-A5B1-4419DE57604A}"/>
              </a:ext>
            </a:extLst>
          </p:cNvPr>
          <p:cNvSpPr txBox="1"/>
          <p:nvPr/>
        </p:nvSpPr>
        <p:spPr>
          <a:xfrm>
            <a:off x="6952576" y="5475931"/>
            <a:ext cx="729687" cy="369332"/>
          </a:xfrm>
          <a:prstGeom prst="rect">
            <a:avLst/>
          </a:prstGeom>
          <a:noFill/>
        </p:spPr>
        <p:txBody>
          <a:bodyPr wrap="none" rtlCol="0">
            <a:spAutoFit/>
          </a:bodyPr>
          <a:lstStyle/>
          <a:p>
            <a:r>
              <a:rPr lang="ja-JP" altLang="en-US">
                <a:ea typeface="MS PGothic" panose="020B0600070205080204" pitchFamily="34" charset="-128"/>
              </a:rPr>
              <a:t>メモリ</a:t>
            </a:r>
          </a:p>
        </p:txBody>
      </p:sp>
      <p:grpSp>
        <p:nvGrpSpPr>
          <p:cNvPr id="66" name="グループ化 65">
            <a:extLst>
              <a:ext uri="{FF2B5EF4-FFF2-40B4-BE49-F238E27FC236}">
                <a16:creationId xmlns:a16="http://schemas.microsoft.com/office/drawing/2014/main" id="{20231B92-BA99-2A47-8A71-A3934E0E24D9}"/>
              </a:ext>
            </a:extLst>
          </p:cNvPr>
          <p:cNvGrpSpPr/>
          <p:nvPr/>
        </p:nvGrpSpPr>
        <p:grpSpPr>
          <a:xfrm>
            <a:off x="3729299" y="5112971"/>
            <a:ext cx="1387663" cy="514545"/>
            <a:chOff x="2066306" y="5325194"/>
            <a:chExt cx="1387663" cy="514545"/>
          </a:xfrm>
        </p:grpSpPr>
        <p:sp>
          <p:nvSpPr>
            <p:cNvPr id="68" name="正方形/長方形 67">
              <a:extLst>
                <a:ext uri="{FF2B5EF4-FFF2-40B4-BE49-F238E27FC236}">
                  <a16:creationId xmlns:a16="http://schemas.microsoft.com/office/drawing/2014/main" id="{BB8222CA-F2E8-CE4D-8691-9A4CBB2B9D6B}"/>
                </a:ext>
              </a:extLst>
            </p:cNvPr>
            <p:cNvSpPr/>
            <p:nvPr/>
          </p:nvSpPr>
          <p:spPr>
            <a:xfrm>
              <a:off x="2404837"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69" name="正方形/長方形 68">
              <a:extLst>
                <a:ext uri="{FF2B5EF4-FFF2-40B4-BE49-F238E27FC236}">
                  <a16:creationId xmlns:a16="http://schemas.microsoft.com/office/drawing/2014/main" id="{B0897D8F-A2F5-E045-A345-94D21FC3E040}"/>
                </a:ext>
              </a:extLst>
            </p:cNvPr>
            <p:cNvSpPr/>
            <p:nvPr/>
          </p:nvSpPr>
          <p:spPr>
            <a:xfrm>
              <a:off x="2759178"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70" name="正方形/長方形 69">
              <a:extLst>
                <a:ext uri="{FF2B5EF4-FFF2-40B4-BE49-F238E27FC236}">
                  <a16:creationId xmlns:a16="http://schemas.microsoft.com/office/drawing/2014/main" id="{FD6F1549-6C95-9041-9306-0D9564901F42}"/>
                </a:ext>
              </a:extLst>
            </p:cNvPr>
            <p:cNvSpPr/>
            <p:nvPr/>
          </p:nvSpPr>
          <p:spPr>
            <a:xfrm>
              <a:off x="3097709"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67" name="正方形/長方形 66">
              <a:extLst>
                <a:ext uri="{FF2B5EF4-FFF2-40B4-BE49-F238E27FC236}">
                  <a16:creationId xmlns:a16="http://schemas.microsoft.com/office/drawing/2014/main" id="{D8CA7CAB-5F7C-A54E-ADE6-B0FA8BF61E40}"/>
                </a:ext>
              </a:extLst>
            </p:cNvPr>
            <p:cNvSpPr/>
            <p:nvPr/>
          </p:nvSpPr>
          <p:spPr>
            <a:xfrm>
              <a:off x="2066306" y="5325194"/>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grpSp>
      <p:grpSp>
        <p:nvGrpSpPr>
          <p:cNvPr id="71" name="グループ化 70">
            <a:extLst>
              <a:ext uri="{FF2B5EF4-FFF2-40B4-BE49-F238E27FC236}">
                <a16:creationId xmlns:a16="http://schemas.microsoft.com/office/drawing/2014/main" id="{B759D0BF-5DA3-D743-8DE4-9402E18CFFA4}"/>
              </a:ext>
            </a:extLst>
          </p:cNvPr>
          <p:cNvGrpSpPr/>
          <p:nvPr/>
        </p:nvGrpSpPr>
        <p:grpSpPr>
          <a:xfrm>
            <a:off x="7356876" y="5796501"/>
            <a:ext cx="1387663" cy="514545"/>
            <a:chOff x="2066306" y="5325194"/>
            <a:chExt cx="1387663" cy="514545"/>
          </a:xfrm>
        </p:grpSpPr>
        <p:sp>
          <p:nvSpPr>
            <p:cNvPr id="72" name="正方形/長方形 71">
              <a:extLst>
                <a:ext uri="{FF2B5EF4-FFF2-40B4-BE49-F238E27FC236}">
                  <a16:creationId xmlns:a16="http://schemas.microsoft.com/office/drawing/2014/main" id="{C26A2165-439A-1A48-A2A5-C8C88049A90B}"/>
                </a:ext>
              </a:extLst>
            </p:cNvPr>
            <p:cNvSpPr/>
            <p:nvPr/>
          </p:nvSpPr>
          <p:spPr>
            <a:xfrm>
              <a:off x="2066306"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73" name="正方形/長方形 72">
              <a:extLst>
                <a:ext uri="{FF2B5EF4-FFF2-40B4-BE49-F238E27FC236}">
                  <a16:creationId xmlns:a16="http://schemas.microsoft.com/office/drawing/2014/main" id="{8460A1A6-5FEF-9544-BFB5-0805B35442BC}"/>
                </a:ext>
              </a:extLst>
            </p:cNvPr>
            <p:cNvSpPr/>
            <p:nvPr/>
          </p:nvSpPr>
          <p:spPr>
            <a:xfrm>
              <a:off x="2404837"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75" name="正方形/長方形 74">
              <a:extLst>
                <a:ext uri="{FF2B5EF4-FFF2-40B4-BE49-F238E27FC236}">
                  <a16:creationId xmlns:a16="http://schemas.microsoft.com/office/drawing/2014/main" id="{252575D2-524B-0248-8783-EB172DB55169}"/>
                </a:ext>
              </a:extLst>
            </p:cNvPr>
            <p:cNvSpPr/>
            <p:nvPr/>
          </p:nvSpPr>
          <p:spPr>
            <a:xfrm>
              <a:off x="3097709"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74" name="正方形/長方形 73">
              <a:extLst>
                <a:ext uri="{FF2B5EF4-FFF2-40B4-BE49-F238E27FC236}">
                  <a16:creationId xmlns:a16="http://schemas.microsoft.com/office/drawing/2014/main" id="{5EE9F0C8-F3C4-044E-B011-03A9C401989D}"/>
                </a:ext>
              </a:extLst>
            </p:cNvPr>
            <p:cNvSpPr/>
            <p:nvPr/>
          </p:nvSpPr>
          <p:spPr>
            <a:xfrm>
              <a:off x="2759178" y="5325194"/>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grpSp>
      <p:sp>
        <p:nvSpPr>
          <p:cNvPr id="54" name="正方形/長方形 53">
            <a:extLst>
              <a:ext uri="{FF2B5EF4-FFF2-40B4-BE49-F238E27FC236}">
                <a16:creationId xmlns:a16="http://schemas.microsoft.com/office/drawing/2014/main" id="{BDED0005-EC65-AF48-82FF-5180F26391D5}"/>
              </a:ext>
            </a:extLst>
          </p:cNvPr>
          <p:cNvSpPr/>
          <p:nvPr/>
        </p:nvSpPr>
        <p:spPr>
          <a:xfrm>
            <a:off x="4757222" y="5112969"/>
            <a:ext cx="356260" cy="495493"/>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31" name="テキスト ボックス 30">
            <a:extLst>
              <a:ext uri="{FF2B5EF4-FFF2-40B4-BE49-F238E27FC236}">
                <a16:creationId xmlns:a16="http://schemas.microsoft.com/office/drawing/2014/main" id="{889B1FF0-BAE6-E346-AC69-966A43318457}"/>
              </a:ext>
            </a:extLst>
          </p:cNvPr>
          <p:cNvSpPr txBox="1"/>
          <p:nvPr/>
        </p:nvSpPr>
        <p:spPr>
          <a:xfrm>
            <a:off x="5102442" y="5177817"/>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2" name="テキスト ボックス 31">
            <a:extLst>
              <a:ext uri="{FF2B5EF4-FFF2-40B4-BE49-F238E27FC236}">
                <a16:creationId xmlns:a16="http://schemas.microsoft.com/office/drawing/2014/main" id="{476D9537-4D6B-204E-9969-09D43134DD0A}"/>
              </a:ext>
            </a:extLst>
          </p:cNvPr>
          <p:cNvSpPr txBox="1"/>
          <p:nvPr/>
        </p:nvSpPr>
        <p:spPr>
          <a:xfrm>
            <a:off x="8721647" y="5845309"/>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6" name="下矢印 5">
            <a:extLst>
              <a:ext uri="{FF2B5EF4-FFF2-40B4-BE49-F238E27FC236}">
                <a16:creationId xmlns:a16="http://schemas.microsoft.com/office/drawing/2014/main" id="{CDDF1DB5-A6B5-1342-8667-BA3C58355CBD}"/>
              </a:ext>
            </a:extLst>
          </p:cNvPr>
          <p:cNvSpPr/>
          <p:nvPr/>
        </p:nvSpPr>
        <p:spPr>
          <a:xfrm>
            <a:off x="4774186" y="4395499"/>
            <a:ext cx="356260" cy="658679"/>
          </a:xfrm>
          <a:prstGeom prst="down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ea typeface="MS PGothic" panose="020B0600070205080204" pitchFamily="34" charset="-128"/>
            </a:endParaRPr>
          </a:p>
        </p:txBody>
      </p:sp>
      <p:sp>
        <p:nvSpPr>
          <p:cNvPr id="7" name="テキスト ボックス 6">
            <a:extLst>
              <a:ext uri="{FF2B5EF4-FFF2-40B4-BE49-F238E27FC236}">
                <a16:creationId xmlns:a16="http://schemas.microsoft.com/office/drawing/2014/main" id="{7718D0BD-18BD-6547-916C-C6E069D9A4D4}"/>
              </a:ext>
            </a:extLst>
          </p:cNvPr>
          <p:cNvSpPr txBox="1"/>
          <p:nvPr/>
        </p:nvSpPr>
        <p:spPr>
          <a:xfrm>
            <a:off x="5113482" y="4334186"/>
            <a:ext cx="1459054" cy="369332"/>
          </a:xfrm>
          <a:prstGeom prst="rect">
            <a:avLst/>
          </a:prstGeom>
          <a:noFill/>
        </p:spPr>
        <p:txBody>
          <a:bodyPr wrap="none" rtlCol="0">
            <a:spAutoFit/>
          </a:bodyPr>
          <a:lstStyle/>
          <a:p>
            <a:r>
              <a:rPr lang="ja-JP" altLang="en-US">
                <a:solidFill>
                  <a:srgbClr val="FF0000"/>
                </a:solidFill>
                <a:ea typeface="MS PGothic" panose="020B0600070205080204" pitchFamily="34" charset="-128"/>
              </a:rPr>
              <a:t>アクセス要求</a:t>
            </a:r>
          </a:p>
        </p:txBody>
      </p:sp>
      <p:grpSp>
        <p:nvGrpSpPr>
          <p:cNvPr id="33" name="グループ化 32">
            <a:extLst>
              <a:ext uri="{FF2B5EF4-FFF2-40B4-BE49-F238E27FC236}">
                <a16:creationId xmlns:a16="http://schemas.microsoft.com/office/drawing/2014/main" id="{68B825F2-4481-F744-B8DF-CB01400B4D91}"/>
              </a:ext>
            </a:extLst>
          </p:cNvPr>
          <p:cNvGrpSpPr/>
          <p:nvPr/>
        </p:nvGrpSpPr>
        <p:grpSpPr>
          <a:xfrm>
            <a:off x="3725819" y="5999412"/>
            <a:ext cx="1387663" cy="514545"/>
            <a:chOff x="2066306" y="5325194"/>
            <a:chExt cx="1387663" cy="514545"/>
          </a:xfrm>
          <a:solidFill>
            <a:schemeClr val="bg1"/>
          </a:solidFill>
        </p:grpSpPr>
        <p:sp>
          <p:nvSpPr>
            <p:cNvPr id="34" name="正方形/長方形 33">
              <a:extLst>
                <a:ext uri="{FF2B5EF4-FFF2-40B4-BE49-F238E27FC236}">
                  <a16:creationId xmlns:a16="http://schemas.microsoft.com/office/drawing/2014/main" id="{F38AC9BD-78E7-0946-802D-2BFEF81FFC23}"/>
                </a:ext>
              </a:extLst>
            </p:cNvPr>
            <p:cNvSpPr/>
            <p:nvPr/>
          </p:nvSpPr>
          <p:spPr>
            <a:xfrm>
              <a:off x="2066306" y="5325194"/>
              <a:ext cx="356260" cy="514545"/>
            </a:xfrm>
            <a:prstGeom prst="rect">
              <a:avLst/>
            </a:prstGeom>
            <a:gr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35" name="正方形/長方形 34">
              <a:extLst>
                <a:ext uri="{FF2B5EF4-FFF2-40B4-BE49-F238E27FC236}">
                  <a16:creationId xmlns:a16="http://schemas.microsoft.com/office/drawing/2014/main" id="{3F2AF7F9-A967-1243-909D-B26C44D6C6E0}"/>
                </a:ext>
              </a:extLst>
            </p:cNvPr>
            <p:cNvSpPr/>
            <p:nvPr/>
          </p:nvSpPr>
          <p:spPr>
            <a:xfrm>
              <a:off x="2404837" y="5325194"/>
              <a:ext cx="356260" cy="514545"/>
            </a:xfrm>
            <a:prstGeom prst="rect">
              <a:avLst/>
            </a:prstGeom>
            <a:gr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0</a:t>
              </a:r>
              <a:endParaRPr lang="ja-JP" altLang="en-US">
                <a:solidFill>
                  <a:schemeClr val="tx1"/>
                </a:solidFill>
                <a:ea typeface="MS PGothic" panose="020B0600070205080204" pitchFamily="34" charset="-128"/>
              </a:endParaRPr>
            </a:p>
          </p:txBody>
        </p:sp>
        <p:sp>
          <p:nvSpPr>
            <p:cNvPr id="36" name="正方形/長方形 35">
              <a:extLst>
                <a:ext uri="{FF2B5EF4-FFF2-40B4-BE49-F238E27FC236}">
                  <a16:creationId xmlns:a16="http://schemas.microsoft.com/office/drawing/2014/main" id="{46918BAF-8A5B-234B-A8FB-08DB912FEA5E}"/>
                </a:ext>
              </a:extLst>
            </p:cNvPr>
            <p:cNvSpPr/>
            <p:nvPr/>
          </p:nvSpPr>
          <p:spPr>
            <a:xfrm>
              <a:off x="2759178" y="5325194"/>
              <a:ext cx="356260" cy="514545"/>
            </a:xfrm>
            <a:prstGeom prst="rect">
              <a:avLst/>
            </a:prstGeom>
            <a:gr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37" name="正方形/長方形 36">
              <a:extLst>
                <a:ext uri="{FF2B5EF4-FFF2-40B4-BE49-F238E27FC236}">
                  <a16:creationId xmlns:a16="http://schemas.microsoft.com/office/drawing/2014/main" id="{4F535557-9861-2F42-883F-0B0321953CA2}"/>
                </a:ext>
              </a:extLst>
            </p:cNvPr>
            <p:cNvSpPr/>
            <p:nvPr/>
          </p:nvSpPr>
          <p:spPr>
            <a:xfrm>
              <a:off x="3097709" y="5325194"/>
              <a:ext cx="356260" cy="514545"/>
            </a:xfrm>
            <a:prstGeom prst="rect">
              <a:avLst/>
            </a:prstGeom>
            <a:gr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0</a:t>
              </a:r>
              <a:endParaRPr lang="ja-JP" altLang="en-US">
                <a:solidFill>
                  <a:schemeClr val="tx1"/>
                </a:solidFill>
                <a:ea typeface="MS PGothic" panose="020B0600070205080204" pitchFamily="34" charset="-128"/>
              </a:endParaRPr>
            </a:p>
          </p:txBody>
        </p:sp>
      </p:grpSp>
      <p:sp>
        <p:nvSpPr>
          <p:cNvPr id="38" name="テキスト ボックス 37">
            <a:extLst>
              <a:ext uri="{FF2B5EF4-FFF2-40B4-BE49-F238E27FC236}">
                <a16:creationId xmlns:a16="http://schemas.microsoft.com/office/drawing/2014/main" id="{3142FAC2-F397-F145-884D-787C1325DEA9}"/>
              </a:ext>
            </a:extLst>
          </p:cNvPr>
          <p:cNvSpPr txBox="1"/>
          <p:nvPr/>
        </p:nvSpPr>
        <p:spPr>
          <a:xfrm>
            <a:off x="3216731" y="5640552"/>
            <a:ext cx="1745991" cy="369332"/>
          </a:xfrm>
          <a:prstGeom prst="rect">
            <a:avLst/>
          </a:prstGeom>
          <a:noFill/>
        </p:spPr>
        <p:txBody>
          <a:bodyPr wrap="none" rtlCol="0">
            <a:spAutoFit/>
          </a:bodyPr>
          <a:lstStyle/>
          <a:p>
            <a:r>
              <a:rPr lang="ja-JP" altLang="en-US">
                <a:ea typeface="MS PGothic" panose="020B0600070205080204" pitchFamily="34" charset="-128"/>
              </a:rPr>
              <a:t>使用ビットマップ</a:t>
            </a:r>
          </a:p>
        </p:txBody>
      </p:sp>
      <p:sp>
        <p:nvSpPr>
          <p:cNvPr id="39" name="正方形/長方形 38">
            <a:extLst>
              <a:ext uri="{FF2B5EF4-FFF2-40B4-BE49-F238E27FC236}">
                <a16:creationId xmlns:a16="http://schemas.microsoft.com/office/drawing/2014/main" id="{E96AC931-A3EB-DF4C-8688-13135BF2B16C}"/>
              </a:ext>
            </a:extLst>
          </p:cNvPr>
          <p:cNvSpPr/>
          <p:nvPr/>
        </p:nvSpPr>
        <p:spPr>
          <a:xfrm>
            <a:off x="4752409" y="5995607"/>
            <a:ext cx="356260" cy="51454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FF0000"/>
                </a:solidFill>
                <a:ea typeface="MS PGothic" panose="020B0600070205080204" pitchFamily="34" charset="-128"/>
              </a:rPr>
              <a:t>1</a:t>
            </a:r>
            <a:endParaRPr lang="ja-JP" altLang="en-US">
              <a:solidFill>
                <a:srgbClr val="FF0000"/>
              </a:solidFill>
              <a:ea typeface="MS PGothic" panose="020B0600070205080204" pitchFamily="34" charset="-128"/>
            </a:endParaRPr>
          </a:p>
        </p:txBody>
      </p:sp>
      <p:sp>
        <p:nvSpPr>
          <p:cNvPr id="44" name="TextBox 4">
            <a:extLst>
              <a:ext uri="{FF2B5EF4-FFF2-40B4-BE49-F238E27FC236}">
                <a16:creationId xmlns:a16="http://schemas.microsoft.com/office/drawing/2014/main" id="{1F939B01-105F-AB46-966B-0D1B8BACF3BF}"/>
              </a:ext>
            </a:extLst>
          </p:cNvPr>
          <p:cNvSpPr txBox="1"/>
          <p:nvPr/>
        </p:nvSpPr>
        <p:spPr>
          <a:xfrm>
            <a:off x="1987011" y="5203083"/>
            <a:ext cx="1338828" cy="369332"/>
          </a:xfrm>
          <a:prstGeom prst="rect">
            <a:avLst/>
          </a:prstGeom>
          <a:noFill/>
        </p:spPr>
        <p:txBody>
          <a:bodyPr wrap="none" rtlCol="0">
            <a:spAutoFit/>
          </a:bodyPr>
          <a:lstStyle/>
          <a:p>
            <a:r>
              <a:rPr lang="en-JP" dirty="0"/>
              <a:t>空きメモリ</a:t>
            </a:r>
          </a:p>
        </p:txBody>
      </p:sp>
      <p:sp>
        <p:nvSpPr>
          <p:cNvPr id="45" name="正方形/長方形 44">
            <a:extLst>
              <a:ext uri="{FF2B5EF4-FFF2-40B4-BE49-F238E27FC236}">
                <a16:creationId xmlns:a16="http://schemas.microsoft.com/office/drawing/2014/main" id="{26D5C279-0BA8-F94F-9702-493E8A472090}"/>
              </a:ext>
            </a:extLst>
          </p:cNvPr>
          <p:cNvSpPr/>
          <p:nvPr/>
        </p:nvSpPr>
        <p:spPr>
          <a:xfrm>
            <a:off x="2429626" y="5718511"/>
            <a:ext cx="356260" cy="514545"/>
          </a:xfrm>
          <a:prstGeom prst="rect">
            <a:avLst/>
          </a:prstGeom>
          <a:solidFill>
            <a:srgbClr val="92D05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Tree>
    <p:extLst>
      <p:ext uri="{BB962C8B-B14F-4D97-AF65-F5344CB8AC3E}">
        <p14:creationId xmlns:p14="http://schemas.microsoft.com/office/powerpoint/2010/main" val="2334708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2.08333E-6 3.7037E-6 C 0.08815 -0.03611 0.17669 -0.07176 0.18919 -0.0882 " pathEditMode="relative" rAng="0" ptsTypes="AA">
                                      <p:cBhvr>
                                        <p:cTn id="14" dur="2000" fill="hold"/>
                                        <p:tgtEl>
                                          <p:spTgt spid="45"/>
                                        </p:tgtEl>
                                        <p:attrNameLst>
                                          <p:attrName>ppt_x</p:attrName>
                                          <p:attrName>ppt_y</p:attrName>
                                        </p:attrNameLst>
                                      </p:cBhvr>
                                      <p:rCtr x="9453" y="-4421"/>
                                    </p:animMotion>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1" nodeType="clickEffect">
                                  <p:stCondLst>
                                    <p:cond delay="0"/>
                                  </p:stCondLst>
                                  <p:childTnLst>
                                    <p:animEffect transition="out" filter="fade">
                                      <p:cBhvr>
                                        <p:cTn id="18" dur="500"/>
                                        <p:tgtEl>
                                          <p:spTgt spid="45"/>
                                        </p:tgtEl>
                                      </p:cBhvr>
                                    </p:animEffect>
                                    <p:set>
                                      <p:cBhvr>
                                        <p:cTn id="19" dur="1" fill="hold">
                                          <p:stCondLst>
                                            <p:cond delay="499"/>
                                          </p:stCondLst>
                                        </p:cTn>
                                        <p:tgtEl>
                                          <p:spTgt spid="45"/>
                                        </p:tgtEl>
                                        <p:attrNameLst>
                                          <p:attrName>style.visibility</p:attrName>
                                        </p:attrNameLst>
                                      </p:cBhvr>
                                      <p:to>
                                        <p:strVal val="hidden"/>
                                      </p:to>
                                    </p:set>
                                  </p:childTnLst>
                                </p:cTn>
                              </p:par>
                              <p:par>
                                <p:cTn id="20" presetID="10" presetClass="entr" presetSubtype="0" fill="hold" grpId="0" nodeType="withEffect">
                                  <p:stCondLst>
                                    <p:cond delay="0"/>
                                  </p:stCondLst>
                                  <p:childTnLst>
                                    <p:set>
                                      <p:cBhvr>
                                        <p:cTn id="21" dur="1" fill="hold">
                                          <p:stCondLst>
                                            <p:cond delay="0"/>
                                          </p:stCondLst>
                                        </p:cTn>
                                        <p:tgtEl>
                                          <p:spTgt spid="54"/>
                                        </p:tgtEl>
                                        <p:attrNameLst>
                                          <p:attrName>style.visibility</p:attrName>
                                        </p:attrNameLst>
                                      </p:cBhvr>
                                      <p:to>
                                        <p:strVal val="visible"/>
                                      </p:to>
                                    </p:set>
                                    <p:animEffect transition="in" filter="fade">
                                      <p:cBhvr>
                                        <p:cTn id="22" dur="500"/>
                                        <p:tgtEl>
                                          <p:spTgt spid="5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6" grpId="0" animBg="1"/>
      <p:bldP spid="7" grpId="0"/>
      <p:bldP spid="39" grpId="0" animBg="1"/>
      <p:bldP spid="45" grpId="0" animBg="1"/>
      <p:bldP spid="45"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29A2-8C6C-E344-A935-C09C02E55A28}"/>
              </a:ext>
            </a:extLst>
          </p:cNvPr>
          <p:cNvSpPr>
            <a:spLocks noGrp="1"/>
          </p:cNvSpPr>
          <p:nvPr>
            <p:ph type="title"/>
          </p:nvPr>
        </p:nvSpPr>
        <p:spPr>
          <a:xfrm>
            <a:off x="838200" y="365126"/>
            <a:ext cx="10515600" cy="1117986"/>
          </a:xfrm>
        </p:spPr>
        <p:txBody>
          <a:bodyPr/>
          <a:lstStyle/>
          <a:p>
            <a:r>
              <a:rPr lang="ja-JP" altLang="en-US"/>
              <a:t>ページアウトの最適化</a:t>
            </a:r>
            <a:endParaRPr lang="en-US" dirty="0"/>
          </a:p>
        </p:txBody>
      </p:sp>
      <p:sp>
        <p:nvSpPr>
          <p:cNvPr id="3" name="Content Placeholder 2">
            <a:extLst>
              <a:ext uri="{FF2B5EF4-FFF2-40B4-BE49-F238E27FC236}">
                <a16:creationId xmlns:a16="http://schemas.microsoft.com/office/drawing/2014/main" id="{86C0A64B-0F08-F645-AC0E-6F335D2CD6EA}"/>
              </a:ext>
            </a:extLst>
          </p:cNvPr>
          <p:cNvSpPr>
            <a:spLocks noGrp="1"/>
          </p:cNvSpPr>
          <p:nvPr>
            <p:ph idx="1"/>
          </p:nvPr>
        </p:nvSpPr>
        <p:spPr>
          <a:xfrm>
            <a:off x="838200" y="1583473"/>
            <a:ext cx="10515600" cy="4593490"/>
          </a:xfrm>
        </p:spPr>
        <p:txBody>
          <a:bodyPr/>
          <a:lstStyle/>
          <a:p>
            <a:r>
              <a:rPr lang="ja-JP" altLang="en-US"/>
              <a:t>メインホストにまだ空きメモリがあればサブホストへのページアウトを行わない</a:t>
            </a:r>
            <a:endParaRPr lang="en-US" altLang="ja-JP" dirty="0"/>
          </a:p>
          <a:p>
            <a:pPr lvl="1"/>
            <a:r>
              <a:rPr lang="ja-JP" altLang="en-US"/>
              <a:t>ページアウトを行って空きメモリを作る必要がない</a:t>
            </a:r>
            <a:endParaRPr lang="en-US" altLang="ja-JP" dirty="0"/>
          </a:p>
          <a:p>
            <a:pPr lvl="1"/>
            <a:r>
              <a:rPr lang="ja-JP" altLang="en-US"/>
              <a:t>従来はページインを行う際には必ずページアウトも行っていた</a:t>
            </a:r>
            <a:endParaRPr lang="en-US" altLang="ja-JP" dirty="0"/>
          </a:p>
          <a:p>
            <a:pPr lvl="1"/>
            <a:r>
              <a:rPr lang="ja-JP" altLang="en-US"/>
              <a:t>メインホストにおいて</a:t>
            </a:r>
            <a:r>
              <a:rPr lang="en-US" altLang="ja-JP" dirty="0"/>
              <a:t>VM</a:t>
            </a:r>
            <a:r>
              <a:rPr lang="ja-JP" altLang="en-US"/>
              <a:t>に利用可能な空きメモリ量を管理</a:t>
            </a:r>
            <a:endParaRPr lang="en-US" altLang="ja-JP" dirty="0"/>
          </a:p>
          <a:p>
            <a:r>
              <a:rPr lang="ja-JP" altLang="en-US"/>
              <a:t>空きメモリがなくなれば、従来通りにページアウトを行う</a:t>
            </a:r>
          </a:p>
        </p:txBody>
      </p:sp>
      <p:grpSp>
        <p:nvGrpSpPr>
          <p:cNvPr id="6" name="グループ化 5">
            <a:extLst>
              <a:ext uri="{FF2B5EF4-FFF2-40B4-BE49-F238E27FC236}">
                <a16:creationId xmlns:a16="http://schemas.microsoft.com/office/drawing/2014/main" id="{E3C7F29A-FE46-9A4D-9C34-60CDA72F541C}"/>
              </a:ext>
            </a:extLst>
          </p:cNvPr>
          <p:cNvGrpSpPr/>
          <p:nvPr/>
        </p:nvGrpSpPr>
        <p:grpSpPr>
          <a:xfrm>
            <a:off x="1728439" y="4043305"/>
            <a:ext cx="3892018" cy="2567702"/>
            <a:chOff x="-1146646" y="864757"/>
            <a:chExt cx="4006032" cy="4044503"/>
          </a:xfrm>
        </p:grpSpPr>
        <p:sp>
          <p:nvSpPr>
            <p:cNvPr id="7" name="角丸四角形 6">
              <a:extLst>
                <a:ext uri="{FF2B5EF4-FFF2-40B4-BE49-F238E27FC236}">
                  <a16:creationId xmlns:a16="http://schemas.microsoft.com/office/drawing/2014/main" id="{3EA2ADAE-4873-BD4C-B485-FA90778440C1}"/>
                </a:ext>
              </a:extLst>
            </p:cNvPr>
            <p:cNvSpPr/>
            <p:nvPr/>
          </p:nvSpPr>
          <p:spPr>
            <a:xfrm>
              <a:off x="-1146646" y="1643414"/>
              <a:ext cx="4006032" cy="3265846"/>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8" name="テキスト ボックス 7">
              <a:extLst>
                <a:ext uri="{FF2B5EF4-FFF2-40B4-BE49-F238E27FC236}">
                  <a16:creationId xmlns:a16="http://schemas.microsoft.com/office/drawing/2014/main" id="{C14FF3C7-3A59-6B40-A0EB-AB58896A8D73}"/>
                </a:ext>
              </a:extLst>
            </p:cNvPr>
            <p:cNvSpPr txBox="1"/>
            <p:nvPr/>
          </p:nvSpPr>
          <p:spPr>
            <a:xfrm>
              <a:off x="305467" y="864757"/>
              <a:ext cx="1549644" cy="778657"/>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メインホスト</a:t>
              </a:r>
            </a:p>
          </p:txBody>
        </p:sp>
      </p:grpSp>
      <p:grpSp>
        <p:nvGrpSpPr>
          <p:cNvPr id="9" name="グループ化 8">
            <a:extLst>
              <a:ext uri="{FF2B5EF4-FFF2-40B4-BE49-F238E27FC236}">
                <a16:creationId xmlns:a16="http://schemas.microsoft.com/office/drawing/2014/main" id="{E78738E4-2F55-794E-9587-D42D8798BF33}"/>
              </a:ext>
            </a:extLst>
          </p:cNvPr>
          <p:cNvGrpSpPr/>
          <p:nvPr/>
        </p:nvGrpSpPr>
        <p:grpSpPr>
          <a:xfrm>
            <a:off x="6910998" y="4889340"/>
            <a:ext cx="2426547" cy="1721667"/>
            <a:chOff x="441907" y="1682800"/>
            <a:chExt cx="2497632" cy="3226459"/>
          </a:xfrm>
        </p:grpSpPr>
        <p:sp>
          <p:nvSpPr>
            <p:cNvPr id="10" name="角丸四角形 9">
              <a:extLst>
                <a:ext uri="{FF2B5EF4-FFF2-40B4-BE49-F238E27FC236}">
                  <a16:creationId xmlns:a16="http://schemas.microsoft.com/office/drawing/2014/main" id="{0D9192FA-1E8B-8A4B-9A8A-02B535C5E2DF}"/>
                </a:ext>
              </a:extLst>
            </p:cNvPr>
            <p:cNvSpPr/>
            <p:nvPr/>
          </p:nvSpPr>
          <p:spPr>
            <a:xfrm>
              <a:off x="508000" y="2400301"/>
              <a:ext cx="2431539" cy="250895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11" name="テキスト ボックス 10">
              <a:extLst>
                <a:ext uri="{FF2B5EF4-FFF2-40B4-BE49-F238E27FC236}">
                  <a16:creationId xmlns:a16="http://schemas.microsoft.com/office/drawing/2014/main" id="{6F8882F0-6451-A047-BB4B-7BDD76824FA2}"/>
                </a:ext>
              </a:extLst>
            </p:cNvPr>
            <p:cNvSpPr txBox="1"/>
            <p:nvPr/>
          </p:nvSpPr>
          <p:spPr>
            <a:xfrm>
              <a:off x="441907" y="1682800"/>
              <a:ext cx="1404448" cy="778657"/>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サブホスト</a:t>
              </a:r>
            </a:p>
          </p:txBody>
        </p:sp>
      </p:grpSp>
      <p:sp>
        <p:nvSpPr>
          <p:cNvPr id="12" name="テキスト ボックス 11">
            <a:extLst>
              <a:ext uri="{FF2B5EF4-FFF2-40B4-BE49-F238E27FC236}">
                <a16:creationId xmlns:a16="http://schemas.microsoft.com/office/drawing/2014/main" id="{FADFEF71-5379-3748-9293-368EDDB8D544}"/>
              </a:ext>
            </a:extLst>
          </p:cNvPr>
          <p:cNvSpPr txBox="1"/>
          <p:nvPr/>
        </p:nvSpPr>
        <p:spPr>
          <a:xfrm>
            <a:off x="3324948" y="5457263"/>
            <a:ext cx="729687" cy="369332"/>
          </a:xfrm>
          <a:prstGeom prst="rect">
            <a:avLst/>
          </a:prstGeom>
          <a:noFill/>
        </p:spPr>
        <p:txBody>
          <a:bodyPr wrap="none" rtlCol="0">
            <a:spAutoFit/>
          </a:bodyPr>
          <a:lstStyle/>
          <a:p>
            <a:r>
              <a:rPr lang="ja-JP" altLang="en-US">
                <a:ea typeface="MS PGothic" panose="020B0600070205080204" pitchFamily="34" charset="-128"/>
              </a:rPr>
              <a:t>メモリ</a:t>
            </a:r>
          </a:p>
        </p:txBody>
      </p:sp>
      <p:sp>
        <p:nvSpPr>
          <p:cNvPr id="13" name="テキスト ボックス 12">
            <a:extLst>
              <a:ext uri="{FF2B5EF4-FFF2-40B4-BE49-F238E27FC236}">
                <a16:creationId xmlns:a16="http://schemas.microsoft.com/office/drawing/2014/main" id="{0FFAF4F2-C9B8-B144-9E27-0631F3514F00}"/>
              </a:ext>
            </a:extLst>
          </p:cNvPr>
          <p:cNvSpPr txBox="1"/>
          <p:nvPr/>
        </p:nvSpPr>
        <p:spPr>
          <a:xfrm>
            <a:off x="6975208" y="5462884"/>
            <a:ext cx="729687" cy="369332"/>
          </a:xfrm>
          <a:prstGeom prst="rect">
            <a:avLst/>
          </a:prstGeom>
          <a:noFill/>
        </p:spPr>
        <p:txBody>
          <a:bodyPr wrap="none" rtlCol="0">
            <a:spAutoFit/>
          </a:bodyPr>
          <a:lstStyle/>
          <a:p>
            <a:r>
              <a:rPr lang="ja-JP" altLang="en-US">
                <a:ea typeface="MS PGothic" panose="020B0600070205080204" pitchFamily="34" charset="-128"/>
              </a:rPr>
              <a:t>メモリ</a:t>
            </a:r>
          </a:p>
        </p:txBody>
      </p:sp>
      <p:sp>
        <p:nvSpPr>
          <p:cNvPr id="17" name="正方形/長方形 16">
            <a:extLst>
              <a:ext uri="{FF2B5EF4-FFF2-40B4-BE49-F238E27FC236}">
                <a16:creationId xmlns:a16="http://schemas.microsoft.com/office/drawing/2014/main" id="{3A409C4B-A784-0A48-AEC2-1F36CB8500FF}"/>
              </a:ext>
            </a:extLst>
          </p:cNvPr>
          <p:cNvSpPr/>
          <p:nvPr/>
        </p:nvSpPr>
        <p:spPr>
          <a:xfrm>
            <a:off x="4072593" y="5777871"/>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8" name="正方形/長方形 17">
            <a:extLst>
              <a:ext uri="{FF2B5EF4-FFF2-40B4-BE49-F238E27FC236}">
                <a16:creationId xmlns:a16="http://schemas.microsoft.com/office/drawing/2014/main" id="{2DB46629-F5DD-7F48-8948-CFBA2AA2DA19}"/>
              </a:ext>
            </a:extLst>
          </p:cNvPr>
          <p:cNvSpPr/>
          <p:nvPr/>
        </p:nvSpPr>
        <p:spPr>
          <a:xfrm>
            <a:off x="4426935" y="5777871"/>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9" name="正方形/長方形 18">
            <a:extLst>
              <a:ext uri="{FF2B5EF4-FFF2-40B4-BE49-F238E27FC236}">
                <a16:creationId xmlns:a16="http://schemas.microsoft.com/office/drawing/2014/main" id="{EC242EE3-69F6-9D4C-8F89-0EE2893A2A77}"/>
              </a:ext>
            </a:extLst>
          </p:cNvPr>
          <p:cNvSpPr/>
          <p:nvPr/>
        </p:nvSpPr>
        <p:spPr>
          <a:xfrm>
            <a:off x="4765465" y="5777871"/>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20" name="正方形/長方形 19">
            <a:extLst>
              <a:ext uri="{FF2B5EF4-FFF2-40B4-BE49-F238E27FC236}">
                <a16:creationId xmlns:a16="http://schemas.microsoft.com/office/drawing/2014/main" id="{94F60235-ED0B-AA42-86F1-1DA494C8D927}"/>
              </a:ext>
            </a:extLst>
          </p:cNvPr>
          <p:cNvSpPr/>
          <p:nvPr/>
        </p:nvSpPr>
        <p:spPr>
          <a:xfrm>
            <a:off x="3734063" y="5777871"/>
            <a:ext cx="356260" cy="514545"/>
          </a:xfrm>
          <a:prstGeom prst="rect">
            <a:avLst/>
          </a:prstGeom>
          <a:solidFill>
            <a:schemeClr val="bg1"/>
          </a:solid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grpSp>
        <p:nvGrpSpPr>
          <p:cNvPr id="21" name="グループ化 20">
            <a:extLst>
              <a:ext uri="{FF2B5EF4-FFF2-40B4-BE49-F238E27FC236}">
                <a16:creationId xmlns:a16="http://schemas.microsoft.com/office/drawing/2014/main" id="{2E114073-0DD1-DD46-BEF5-0080705BBCBC}"/>
              </a:ext>
            </a:extLst>
          </p:cNvPr>
          <p:cNvGrpSpPr/>
          <p:nvPr/>
        </p:nvGrpSpPr>
        <p:grpSpPr>
          <a:xfrm>
            <a:off x="7379508" y="5775380"/>
            <a:ext cx="1387663" cy="522621"/>
            <a:chOff x="2066306" y="5317118"/>
            <a:chExt cx="1387663" cy="522621"/>
          </a:xfrm>
        </p:grpSpPr>
        <p:sp>
          <p:nvSpPr>
            <p:cNvPr id="22" name="正方形/長方形 21">
              <a:extLst>
                <a:ext uri="{FF2B5EF4-FFF2-40B4-BE49-F238E27FC236}">
                  <a16:creationId xmlns:a16="http://schemas.microsoft.com/office/drawing/2014/main" id="{63896C96-BF59-6241-B34A-76BF9AF26848}"/>
                </a:ext>
              </a:extLst>
            </p:cNvPr>
            <p:cNvSpPr/>
            <p:nvPr/>
          </p:nvSpPr>
          <p:spPr>
            <a:xfrm>
              <a:off x="2066306"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23" name="正方形/長方形 22">
              <a:extLst>
                <a:ext uri="{FF2B5EF4-FFF2-40B4-BE49-F238E27FC236}">
                  <a16:creationId xmlns:a16="http://schemas.microsoft.com/office/drawing/2014/main" id="{F9CED6B2-132E-D844-958F-B706C7B4E625}"/>
                </a:ext>
              </a:extLst>
            </p:cNvPr>
            <p:cNvSpPr/>
            <p:nvPr/>
          </p:nvSpPr>
          <p:spPr>
            <a:xfrm>
              <a:off x="2404837"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24" name="正方形/長方形 23">
              <a:extLst>
                <a:ext uri="{FF2B5EF4-FFF2-40B4-BE49-F238E27FC236}">
                  <a16:creationId xmlns:a16="http://schemas.microsoft.com/office/drawing/2014/main" id="{C9571A53-95BE-2945-993E-E4A4BC873EBC}"/>
                </a:ext>
              </a:extLst>
            </p:cNvPr>
            <p:cNvSpPr/>
            <p:nvPr/>
          </p:nvSpPr>
          <p:spPr>
            <a:xfrm>
              <a:off x="3097709"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25" name="正方形/長方形 24">
              <a:extLst>
                <a:ext uri="{FF2B5EF4-FFF2-40B4-BE49-F238E27FC236}">
                  <a16:creationId xmlns:a16="http://schemas.microsoft.com/office/drawing/2014/main" id="{F4133BFC-7868-0747-9F8F-67AF85C30492}"/>
                </a:ext>
              </a:extLst>
            </p:cNvPr>
            <p:cNvSpPr/>
            <p:nvPr/>
          </p:nvSpPr>
          <p:spPr>
            <a:xfrm>
              <a:off x="2404837" y="5317118"/>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grpSp>
      <p:sp>
        <p:nvSpPr>
          <p:cNvPr id="28" name="正方形/長方形 27">
            <a:extLst>
              <a:ext uri="{FF2B5EF4-FFF2-40B4-BE49-F238E27FC236}">
                <a16:creationId xmlns:a16="http://schemas.microsoft.com/office/drawing/2014/main" id="{FB500854-E4F9-A74E-B1BE-9141B9DA6A3D}"/>
              </a:ext>
            </a:extLst>
          </p:cNvPr>
          <p:cNvSpPr/>
          <p:nvPr/>
        </p:nvSpPr>
        <p:spPr>
          <a:xfrm>
            <a:off x="4772256" y="5783456"/>
            <a:ext cx="356260" cy="52089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27" name="テキスト ボックス 26">
            <a:extLst>
              <a:ext uri="{FF2B5EF4-FFF2-40B4-BE49-F238E27FC236}">
                <a16:creationId xmlns:a16="http://schemas.microsoft.com/office/drawing/2014/main" id="{B010D2C1-7D33-4149-81F8-B007D5487FA7}"/>
              </a:ext>
            </a:extLst>
          </p:cNvPr>
          <p:cNvSpPr txBox="1"/>
          <p:nvPr/>
        </p:nvSpPr>
        <p:spPr>
          <a:xfrm>
            <a:off x="5109887" y="5850467"/>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1" name="テキスト ボックス 30">
            <a:extLst>
              <a:ext uri="{FF2B5EF4-FFF2-40B4-BE49-F238E27FC236}">
                <a16:creationId xmlns:a16="http://schemas.microsoft.com/office/drawing/2014/main" id="{AA7E161E-EFC6-B741-8C72-879A2D49EEF2}"/>
              </a:ext>
            </a:extLst>
          </p:cNvPr>
          <p:cNvSpPr txBox="1"/>
          <p:nvPr/>
        </p:nvSpPr>
        <p:spPr>
          <a:xfrm>
            <a:off x="8783459" y="5832180"/>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2" name="テキスト ボックス 31">
            <a:extLst>
              <a:ext uri="{FF2B5EF4-FFF2-40B4-BE49-F238E27FC236}">
                <a16:creationId xmlns:a16="http://schemas.microsoft.com/office/drawing/2014/main" id="{9918F434-5633-874C-AD90-B8BDA0CB7389}"/>
              </a:ext>
            </a:extLst>
          </p:cNvPr>
          <p:cNvSpPr txBox="1"/>
          <p:nvPr/>
        </p:nvSpPr>
        <p:spPr>
          <a:xfrm>
            <a:off x="5605951" y="6124750"/>
            <a:ext cx="1404552" cy="369332"/>
          </a:xfrm>
          <a:prstGeom prst="rect">
            <a:avLst/>
          </a:prstGeom>
          <a:noFill/>
        </p:spPr>
        <p:txBody>
          <a:bodyPr wrap="none" rtlCol="0">
            <a:spAutoFit/>
          </a:bodyPr>
          <a:lstStyle/>
          <a:p>
            <a:r>
              <a:rPr lang="ja-JP" altLang="en-US">
                <a:solidFill>
                  <a:srgbClr val="00B050"/>
                </a:solidFill>
                <a:ea typeface="MS PGothic" panose="020B0600070205080204" pitchFamily="34" charset="-128"/>
              </a:rPr>
              <a:t>ページアウト</a:t>
            </a:r>
          </a:p>
        </p:txBody>
      </p:sp>
      <p:cxnSp>
        <p:nvCxnSpPr>
          <p:cNvPr id="34" name="カギ線コネクタ 33">
            <a:extLst>
              <a:ext uri="{FF2B5EF4-FFF2-40B4-BE49-F238E27FC236}">
                <a16:creationId xmlns:a16="http://schemas.microsoft.com/office/drawing/2014/main" id="{AB571A60-4009-794D-B690-A0C2557E1902}"/>
              </a:ext>
            </a:extLst>
          </p:cNvPr>
          <p:cNvCxnSpPr>
            <a:cxnSpLocks/>
            <a:stCxn id="33" idx="2"/>
            <a:endCxn id="22" idx="2"/>
          </p:cNvCxnSpPr>
          <p:nvPr/>
        </p:nvCxnSpPr>
        <p:spPr>
          <a:xfrm rot="16200000" flipH="1">
            <a:off x="5733329" y="4473692"/>
            <a:ext cx="98" cy="3648519"/>
          </a:xfrm>
          <a:prstGeom prst="bentConnector3">
            <a:avLst>
              <a:gd name="adj1" fmla="val 233365306"/>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33" name="正方形/長方形 32">
            <a:extLst>
              <a:ext uri="{FF2B5EF4-FFF2-40B4-BE49-F238E27FC236}">
                <a16:creationId xmlns:a16="http://schemas.microsoft.com/office/drawing/2014/main" id="{98DCA7F8-2D58-AF41-8A54-11AAA2878D30}"/>
              </a:ext>
            </a:extLst>
          </p:cNvPr>
          <p:cNvSpPr/>
          <p:nvPr/>
        </p:nvSpPr>
        <p:spPr>
          <a:xfrm>
            <a:off x="3730989" y="5783358"/>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5" name="TextBox 4">
            <a:extLst>
              <a:ext uri="{FF2B5EF4-FFF2-40B4-BE49-F238E27FC236}">
                <a16:creationId xmlns:a16="http://schemas.microsoft.com/office/drawing/2014/main" id="{547B0774-79C0-F644-BAEA-8CBEA42C9710}"/>
              </a:ext>
            </a:extLst>
          </p:cNvPr>
          <p:cNvSpPr txBox="1"/>
          <p:nvPr/>
        </p:nvSpPr>
        <p:spPr>
          <a:xfrm>
            <a:off x="1857280" y="5263030"/>
            <a:ext cx="1338828" cy="369332"/>
          </a:xfrm>
          <a:prstGeom prst="rect">
            <a:avLst/>
          </a:prstGeom>
          <a:noFill/>
        </p:spPr>
        <p:txBody>
          <a:bodyPr wrap="none" rtlCol="0">
            <a:spAutoFit/>
          </a:bodyPr>
          <a:lstStyle/>
          <a:p>
            <a:r>
              <a:rPr lang="en-JP" dirty="0"/>
              <a:t>空きメモリ</a:t>
            </a:r>
          </a:p>
        </p:txBody>
      </p:sp>
      <p:sp>
        <p:nvSpPr>
          <p:cNvPr id="4" name="Slide Number Placeholder 3">
            <a:extLst>
              <a:ext uri="{FF2B5EF4-FFF2-40B4-BE49-F238E27FC236}">
                <a16:creationId xmlns:a16="http://schemas.microsoft.com/office/drawing/2014/main" id="{34001079-7380-E840-AF15-03854E96998E}"/>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11</a:t>
            </a:fld>
            <a:endParaRPr lang="ja-JP" altLang="en-US"/>
          </a:p>
        </p:txBody>
      </p:sp>
      <p:grpSp>
        <p:nvGrpSpPr>
          <p:cNvPr id="37" name="グループ化 36">
            <a:extLst>
              <a:ext uri="{FF2B5EF4-FFF2-40B4-BE49-F238E27FC236}">
                <a16:creationId xmlns:a16="http://schemas.microsoft.com/office/drawing/2014/main" id="{80DF63C7-1177-0C41-8CBD-702CA1365BD0}"/>
              </a:ext>
            </a:extLst>
          </p:cNvPr>
          <p:cNvGrpSpPr/>
          <p:nvPr/>
        </p:nvGrpSpPr>
        <p:grpSpPr>
          <a:xfrm>
            <a:off x="3726415" y="4973790"/>
            <a:ext cx="1387663" cy="514545"/>
            <a:chOff x="2066306" y="5325194"/>
            <a:chExt cx="1387663" cy="514545"/>
          </a:xfrm>
          <a:solidFill>
            <a:schemeClr val="bg1"/>
          </a:solidFill>
        </p:grpSpPr>
        <p:sp>
          <p:nvSpPr>
            <p:cNvPr id="38" name="正方形/長方形 37">
              <a:extLst>
                <a:ext uri="{FF2B5EF4-FFF2-40B4-BE49-F238E27FC236}">
                  <a16:creationId xmlns:a16="http://schemas.microsoft.com/office/drawing/2014/main" id="{0D0ECF4A-B0E0-8549-AC2C-A0785D195F16}"/>
                </a:ext>
              </a:extLst>
            </p:cNvPr>
            <p:cNvSpPr/>
            <p:nvPr/>
          </p:nvSpPr>
          <p:spPr>
            <a:xfrm>
              <a:off x="2066306" y="5325194"/>
              <a:ext cx="356260" cy="514545"/>
            </a:xfrm>
            <a:prstGeom prst="rect">
              <a:avLst/>
            </a:prstGeom>
            <a:gr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39" name="正方形/長方形 38">
              <a:extLst>
                <a:ext uri="{FF2B5EF4-FFF2-40B4-BE49-F238E27FC236}">
                  <a16:creationId xmlns:a16="http://schemas.microsoft.com/office/drawing/2014/main" id="{37AC5D74-D116-7D46-B69E-90BABEC0807F}"/>
                </a:ext>
              </a:extLst>
            </p:cNvPr>
            <p:cNvSpPr/>
            <p:nvPr/>
          </p:nvSpPr>
          <p:spPr>
            <a:xfrm>
              <a:off x="2404837" y="5325194"/>
              <a:ext cx="356260" cy="514545"/>
            </a:xfrm>
            <a:prstGeom prst="rect">
              <a:avLst/>
            </a:prstGeom>
            <a:gr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40" name="正方形/長方形 39">
              <a:extLst>
                <a:ext uri="{FF2B5EF4-FFF2-40B4-BE49-F238E27FC236}">
                  <a16:creationId xmlns:a16="http://schemas.microsoft.com/office/drawing/2014/main" id="{C2C6DD2A-66E2-3C4C-AC51-76F9FDBBEFC6}"/>
                </a:ext>
              </a:extLst>
            </p:cNvPr>
            <p:cNvSpPr/>
            <p:nvPr/>
          </p:nvSpPr>
          <p:spPr>
            <a:xfrm>
              <a:off x="2759178" y="5325194"/>
              <a:ext cx="356260" cy="514545"/>
            </a:xfrm>
            <a:prstGeom prst="rect">
              <a:avLst/>
            </a:prstGeom>
            <a:gr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0</a:t>
              </a:r>
            </a:p>
          </p:txBody>
        </p:sp>
        <p:sp>
          <p:nvSpPr>
            <p:cNvPr id="41" name="正方形/長方形 40">
              <a:extLst>
                <a:ext uri="{FF2B5EF4-FFF2-40B4-BE49-F238E27FC236}">
                  <a16:creationId xmlns:a16="http://schemas.microsoft.com/office/drawing/2014/main" id="{1CB4A4B2-F982-DA42-8734-9D21959DBBD0}"/>
                </a:ext>
              </a:extLst>
            </p:cNvPr>
            <p:cNvSpPr/>
            <p:nvPr/>
          </p:nvSpPr>
          <p:spPr>
            <a:xfrm>
              <a:off x="3097709" y="5325194"/>
              <a:ext cx="356260" cy="514545"/>
            </a:xfrm>
            <a:prstGeom prst="rect">
              <a:avLst/>
            </a:prstGeom>
            <a:gr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grpSp>
      <p:sp>
        <p:nvSpPr>
          <p:cNvPr id="42" name="テキスト ボックス 41">
            <a:extLst>
              <a:ext uri="{FF2B5EF4-FFF2-40B4-BE49-F238E27FC236}">
                <a16:creationId xmlns:a16="http://schemas.microsoft.com/office/drawing/2014/main" id="{947A3C90-86B9-534B-9BC4-660C103C9295}"/>
              </a:ext>
            </a:extLst>
          </p:cNvPr>
          <p:cNvSpPr txBox="1"/>
          <p:nvPr/>
        </p:nvSpPr>
        <p:spPr>
          <a:xfrm>
            <a:off x="3217327" y="4614930"/>
            <a:ext cx="1745991" cy="369332"/>
          </a:xfrm>
          <a:prstGeom prst="rect">
            <a:avLst/>
          </a:prstGeom>
          <a:noFill/>
        </p:spPr>
        <p:txBody>
          <a:bodyPr wrap="none" rtlCol="0">
            <a:spAutoFit/>
          </a:bodyPr>
          <a:lstStyle/>
          <a:p>
            <a:r>
              <a:rPr lang="ja-JP" altLang="en-US">
                <a:ea typeface="MS PGothic" panose="020B0600070205080204" pitchFamily="34" charset="-128"/>
              </a:rPr>
              <a:t>使用ビットマップ</a:t>
            </a:r>
          </a:p>
        </p:txBody>
      </p:sp>
      <p:sp>
        <p:nvSpPr>
          <p:cNvPr id="44" name="正方形/長方形 43">
            <a:extLst>
              <a:ext uri="{FF2B5EF4-FFF2-40B4-BE49-F238E27FC236}">
                <a16:creationId xmlns:a16="http://schemas.microsoft.com/office/drawing/2014/main" id="{49A8C970-6967-9145-BA1E-0AED07B34120}"/>
              </a:ext>
            </a:extLst>
          </p:cNvPr>
          <p:cNvSpPr/>
          <p:nvPr/>
        </p:nvSpPr>
        <p:spPr>
          <a:xfrm>
            <a:off x="2299895" y="5778458"/>
            <a:ext cx="356260" cy="514545"/>
          </a:xfrm>
          <a:prstGeom prst="rect">
            <a:avLst/>
          </a:prstGeom>
          <a:solidFill>
            <a:srgbClr val="92D05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45" name="正方形/長方形 44">
            <a:extLst>
              <a:ext uri="{FF2B5EF4-FFF2-40B4-BE49-F238E27FC236}">
                <a16:creationId xmlns:a16="http://schemas.microsoft.com/office/drawing/2014/main" id="{8BE1AE20-8ED7-FF48-9232-69E3FB0568BE}"/>
              </a:ext>
            </a:extLst>
          </p:cNvPr>
          <p:cNvSpPr/>
          <p:nvPr/>
        </p:nvSpPr>
        <p:spPr>
          <a:xfrm>
            <a:off x="4451309" y="5783455"/>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46" name="正方形/長方形 45">
            <a:extLst>
              <a:ext uri="{FF2B5EF4-FFF2-40B4-BE49-F238E27FC236}">
                <a16:creationId xmlns:a16="http://schemas.microsoft.com/office/drawing/2014/main" id="{3094E280-F344-854E-B305-7389A316DDF5}"/>
              </a:ext>
            </a:extLst>
          </p:cNvPr>
          <p:cNvSpPr/>
          <p:nvPr/>
        </p:nvSpPr>
        <p:spPr>
          <a:xfrm>
            <a:off x="3728151" y="5785051"/>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49" name="正方形/長方形 48">
            <a:extLst>
              <a:ext uri="{FF2B5EF4-FFF2-40B4-BE49-F238E27FC236}">
                <a16:creationId xmlns:a16="http://schemas.microsoft.com/office/drawing/2014/main" id="{36808544-9658-7F40-AD3B-751441D077A9}"/>
              </a:ext>
            </a:extLst>
          </p:cNvPr>
          <p:cNvSpPr/>
          <p:nvPr/>
        </p:nvSpPr>
        <p:spPr>
          <a:xfrm>
            <a:off x="3719885" y="5781665"/>
            <a:ext cx="356260" cy="514545"/>
          </a:xfrm>
          <a:prstGeom prst="rect">
            <a:avLst/>
          </a:prstGeom>
          <a:solidFill>
            <a:srgbClr val="92D05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50" name="正方形/長方形 49">
            <a:extLst>
              <a:ext uri="{FF2B5EF4-FFF2-40B4-BE49-F238E27FC236}">
                <a16:creationId xmlns:a16="http://schemas.microsoft.com/office/drawing/2014/main" id="{000BABC5-550A-AD49-9D9F-26762DF0C543}"/>
              </a:ext>
            </a:extLst>
          </p:cNvPr>
          <p:cNvSpPr/>
          <p:nvPr/>
        </p:nvSpPr>
        <p:spPr>
          <a:xfrm>
            <a:off x="8054651" y="5783358"/>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51" name="正方形/長方形 50">
            <a:extLst>
              <a:ext uri="{FF2B5EF4-FFF2-40B4-BE49-F238E27FC236}">
                <a16:creationId xmlns:a16="http://schemas.microsoft.com/office/drawing/2014/main" id="{EB3F2B39-BC8E-B74E-B5AC-A99C6A8532EF}"/>
              </a:ext>
            </a:extLst>
          </p:cNvPr>
          <p:cNvSpPr/>
          <p:nvPr/>
        </p:nvSpPr>
        <p:spPr>
          <a:xfrm>
            <a:off x="4409205" y="4969996"/>
            <a:ext cx="356260" cy="51454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p>
        </p:txBody>
      </p:sp>
      <p:sp>
        <p:nvSpPr>
          <p:cNvPr id="52" name="正方形/長方形 51">
            <a:extLst>
              <a:ext uri="{FF2B5EF4-FFF2-40B4-BE49-F238E27FC236}">
                <a16:creationId xmlns:a16="http://schemas.microsoft.com/office/drawing/2014/main" id="{7881E616-D005-5B4A-B7AC-E914517F3A31}"/>
              </a:ext>
            </a:extLst>
          </p:cNvPr>
          <p:cNvSpPr/>
          <p:nvPr/>
        </p:nvSpPr>
        <p:spPr>
          <a:xfrm>
            <a:off x="3722814" y="4969996"/>
            <a:ext cx="356260" cy="51454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0</a:t>
            </a:r>
            <a:endParaRPr lang="ja-JP" altLang="en-US">
              <a:solidFill>
                <a:schemeClr val="tx1"/>
              </a:solidFill>
              <a:ea typeface="MS PGothic" panose="020B0600070205080204" pitchFamily="34" charset="-128"/>
            </a:endParaRPr>
          </a:p>
        </p:txBody>
      </p:sp>
    </p:spTree>
    <p:extLst>
      <p:ext uri="{BB962C8B-B14F-4D97-AF65-F5344CB8AC3E}">
        <p14:creationId xmlns:p14="http://schemas.microsoft.com/office/powerpoint/2010/main" val="2878039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44"/>
                                        </p:tgtEl>
                                      </p:cBhvr>
                                    </p:animEffect>
                                    <p:set>
                                      <p:cBhvr>
                                        <p:cTn id="7" dur="1" fill="hold">
                                          <p:stCondLst>
                                            <p:cond delay="499"/>
                                          </p:stCondLst>
                                        </p:cTn>
                                        <p:tgtEl>
                                          <p:spTgt spid="44"/>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45"/>
                                        </p:tgtEl>
                                        <p:attrNameLst>
                                          <p:attrName>style.visibility</p:attrName>
                                        </p:attrNameLst>
                                      </p:cBhvr>
                                      <p:to>
                                        <p:strVal val="visible"/>
                                      </p:to>
                                    </p:set>
                                    <p:animEffect transition="in" filter="fade">
                                      <p:cBhvr>
                                        <p:cTn id="10" dur="500"/>
                                        <p:tgtEl>
                                          <p:spTgt spid="45"/>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51"/>
                                        </p:tgtEl>
                                        <p:attrNameLst>
                                          <p:attrName>style.visibility</p:attrName>
                                        </p:attrNameLst>
                                      </p:cBhvr>
                                      <p:to>
                                        <p:strVal val="visible"/>
                                      </p:to>
                                    </p:set>
                                    <p:animEffect transition="in" filter="fade">
                                      <p:cBhvr>
                                        <p:cTn id="14" dur="500"/>
                                        <p:tgtEl>
                                          <p:spTgt spid="51"/>
                                        </p:tgtEl>
                                      </p:cBhvr>
                                    </p:animEffect>
                                  </p:childTnLst>
                                </p:cTn>
                              </p:par>
                            </p:childTnLst>
                          </p:cTn>
                        </p:par>
                      </p:childTnLst>
                    </p:cTn>
                  </p:par>
                  <p:par>
                    <p:cTn id="15" fill="hold">
                      <p:stCondLst>
                        <p:cond delay="indefinite"/>
                      </p:stCondLst>
                      <p:childTnLst>
                        <p:par>
                          <p:cTn id="16" fill="hold">
                            <p:stCondLst>
                              <p:cond delay="0"/>
                            </p:stCondLst>
                            <p:childTnLst>
                              <p:par>
                                <p:cTn id="17" presetID="37" presetClass="path" presetSubtype="0" accel="50000" decel="50000" fill="hold" grpId="0" nodeType="clickEffect">
                                  <p:stCondLst>
                                    <p:cond delay="0"/>
                                  </p:stCondLst>
                                  <p:childTnLst>
                                    <p:animMotion origin="layout" path="M -2.5E-6 -2.22222E-6 L 0.08034 0.0419 C 0.09701 0.05139 0.12214 0.05648 0.14844 0.05648 C 0.17852 0.05648 0.20248 0.05139 0.21914 0.0419 L 0.29961 -2.22222E-6 " pathEditMode="relative" rAng="0" ptsTypes="AAAAA">
                                      <p:cBhvr>
                                        <p:cTn id="18" dur="2000" fill="hold"/>
                                        <p:tgtEl>
                                          <p:spTgt spid="46"/>
                                        </p:tgtEl>
                                        <p:attrNameLst>
                                          <p:attrName>ppt_x</p:attrName>
                                          <p:attrName>ppt_y</p:attrName>
                                        </p:attrNameLst>
                                      </p:cBhvr>
                                      <p:rCtr x="14974" y="2824"/>
                                    </p:animMotion>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fade">
                                      <p:cBhvr>
                                        <p:cTn id="23" dur="500"/>
                                        <p:tgtEl>
                                          <p:spTgt spid="34"/>
                                        </p:tgtEl>
                                      </p:cBhvr>
                                    </p:animEffect>
                                  </p:childTnLst>
                                </p:cTn>
                              </p:par>
                            </p:childTnLst>
                          </p:cTn>
                        </p:par>
                        <p:par>
                          <p:cTn id="24" fill="hold">
                            <p:stCondLst>
                              <p:cond delay="500"/>
                            </p:stCondLst>
                            <p:childTnLst>
                              <p:par>
                                <p:cTn id="25" presetID="10" presetClass="entr" presetSubtype="0" fill="hold" grpId="0" nodeType="after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fade">
                                      <p:cBhvr>
                                        <p:cTn id="27" dur="500"/>
                                        <p:tgtEl>
                                          <p:spTgt spid="3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0" nodeType="clickEffect">
                                  <p:stCondLst>
                                    <p:cond delay="0"/>
                                  </p:stCondLst>
                                  <p:childTnLst>
                                    <p:animEffect transition="out" filter="fade">
                                      <p:cBhvr>
                                        <p:cTn id="31" dur="500"/>
                                        <p:tgtEl>
                                          <p:spTgt spid="33"/>
                                        </p:tgtEl>
                                      </p:cBhvr>
                                    </p:animEffect>
                                    <p:set>
                                      <p:cBhvr>
                                        <p:cTn id="32" dur="1" fill="hold">
                                          <p:stCondLst>
                                            <p:cond delay="499"/>
                                          </p:stCondLst>
                                        </p:cTn>
                                        <p:tgtEl>
                                          <p:spTgt spid="33"/>
                                        </p:tgtEl>
                                        <p:attrNameLst>
                                          <p:attrName>style.visibility</p:attrName>
                                        </p:attrNameLst>
                                      </p:cBhvr>
                                      <p:to>
                                        <p:strVal val="hidden"/>
                                      </p:to>
                                    </p:set>
                                  </p:childTnLst>
                                </p:cTn>
                              </p:par>
                              <p:par>
                                <p:cTn id="33" presetID="10" presetClass="entr" presetSubtype="0" fill="hold" grpId="0" nodeType="withEffect">
                                  <p:stCondLst>
                                    <p:cond delay="0"/>
                                  </p:stCondLst>
                                  <p:childTnLst>
                                    <p:set>
                                      <p:cBhvr>
                                        <p:cTn id="34" dur="1" fill="hold">
                                          <p:stCondLst>
                                            <p:cond delay="0"/>
                                          </p:stCondLst>
                                        </p:cTn>
                                        <p:tgtEl>
                                          <p:spTgt spid="49"/>
                                        </p:tgtEl>
                                        <p:attrNameLst>
                                          <p:attrName>style.visibility</p:attrName>
                                        </p:attrNameLst>
                                      </p:cBhvr>
                                      <p:to>
                                        <p:strVal val="visible"/>
                                      </p:to>
                                    </p:set>
                                    <p:animEffect transition="in" filter="fade">
                                      <p:cBhvr>
                                        <p:cTn id="35" dur="500"/>
                                        <p:tgtEl>
                                          <p:spTgt spid="49"/>
                                        </p:tgtEl>
                                      </p:cBhvr>
                                    </p:animEffect>
                                  </p:childTnLst>
                                </p:cTn>
                              </p:par>
                            </p:childTnLst>
                          </p:cTn>
                        </p:par>
                      </p:childTnLst>
                    </p:cTn>
                  </p:par>
                  <p:par>
                    <p:cTn id="36" fill="hold">
                      <p:stCondLst>
                        <p:cond delay="indefinite"/>
                      </p:stCondLst>
                      <p:childTnLst>
                        <p:par>
                          <p:cTn id="37" fill="hold">
                            <p:stCondLst>
                              <p:cond delay="0"/>
                            </p:stCondLst>
                            <p:childTnLst>
                              <p:par>
                                <p:cTn id="38" presetID="37" presetClass="path" presetSubtype="0" accel="50000" decel="50000" fill="hold" grpId="1" nodeType="clickEffect">
                                  <p:stCondLst>
                                    <p:cond delay="0"/>
                                  </p:stCondLst>
                                  <p:childTnLst>
                                    <p:animMotion origin="layout" path="M -0.00052 -0.00047 L -0.03203 -0.04838 C -0.03828 -0.05973 -0.04805 -0.06575 -0.0582 -0.06575 C -0.06979 -0.06575 -0.07917 -0.05973 -0.08542 -0.04838 L -0.1164 -0.00047 " pathEditMode="relative" rAng="0" ptsTypes="AAAAA">
                                      <p:cBhvr>
                                        <p:cTn id="39" dur="2000" fill="hold"/>
                                        <p:tgtEl>
                                          <p:spTgt spid="49"/>
                                        </p:tgtEl>
                                        <p:attrNameLst>
                                          <p:attrName>ppt_x</p:attrName>
                                          <p:attrName>ppt_y</p:attrName>
                                        </p:attrNameLst>
                                      </p:cBhvr>
                                      <p:rCtr x="-5794" y="-3264"/>
                                    </p:animMotion>
                                  </p:childTnLst>
                                </p:cTn>
                              </p:par>
                            </p:childTnLst>
                          </p:cTn>
                        </p:par>
                        <p:par>
                          <p:cTn id="40" fill="hold">
                            <p:stCondLst>
                              <p:cond delay="2000"/>
                            </p:stCondLst>
                            <p:childTnLst>
                              <p:par>
                                <p:cTn id="41" presetID="10" presetClass="entr" presetSubtype="0" fill="hold" grpId="0" nodeType="afterEffect">
                                  <p:stCondLst>
                                    <p:cond delay="0"/>
                                  </p:stCondLst>
                                  <p:childTnLst>
                                    <p:set>
                                      <p:cBhvr>
                                        <p:cTn id="42" dur="1" fill="hold">
                                          <p:stCondLst>
                                            <p:cond delay="0"/>
                                          </p:stCondLst>
                                        </p:cTn>
                                        <p:tgtEl>
                                          <p:spTgt spid="52"/>
                                        </p:tgtEl>
                                        <p:attrNameLst>
                                          <p:attrName>style.visibility</p:attrName>
                                        </p:attrNameLst>
                                      </p:cBhvr>
                                      <p:to>
                                        <p:strVal val="visible"/>
                                      </p:to>
                                    </p:set>
                                    <p:animEffect transition="in" filter="fade">
                                      <p:cBhvr>
                                        <p:cTn id="43"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animBg="1"/>
      <p:bldP spid="44" grpId="0" animBg="1"/>
      <p:bldP spid="45" grpId="0" animBg="1"/>
      <p:bldP spid="46" grpId="0" animBg="1"/>
      <p:bldP spid="49" grpId="0" animBg="1"/>
      <p:bldP spid="49" grpId="1" animBg="1"/>
      <p:bldP spid="51" grpId="0" animBg="1"/>
      <p:bldP spid="5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66F12C-DF29-BF47-B38E-300DFAFFDAC9}"/>
              </a:ext>
            </a:extLst>
          </p:cNvPr>
          <p:cNvSpPr>
            <a:spLocks noGrp="1"/>
          </p:cNvSpPr>
          <p:nvPr>
            <p:ph type="title"/>
          </p:nvPr>
        </p:nvSpPr>
        <p:spPr>
          <a:xfrm>
            <a:off x="838200" y="365126"/>
            <a:ext cx="10515600" cy="1117986"/>
          </a:xfrm>
        </p:spPr>
        <p:txBody>
          <a:bodyPr/>
          <a:lstStyle/>
          <a:p>
            <a:r>
              <a:rPr lang="ja-JP" altLang="en-US"/>
              <a:t>メモリ追跡の最適化</a:t>
            </a:r>
          </a:p>
        </p:txBody>
      </p:sp>
      <p:sp>
        <p:nvSpPr>
          <p:cNvPr id="3" name="コンテンツ プレースホルダー 2">
            <a:extLst>
              <a:ext uri="{FF2B5EF4-FFF2-40B4-BE49-F238E27FC236}">
                <a16:creationId xmlns:a16="http://schemas.microsoft.com/office/drawing/2014/main" id="{41695027-376B-E74A-94B2-307EDBF3CF76}"/>
              </a:ext>
            </a:extLst>
          </p:cNvPr>
          <p:cNvSpPr>
            <a:spLocks noGrp="1"/>
          </p:cNvSpPr>
          <p:nvPr>
            <p:ph idx="1"/>
          </p:nvPr>
        </p:nvSpPr>
        <p:spPr>
          <a:xfrm>
            <a:off x="838200" y="1583473"/>
            <a:ext cx="10515600" cy="4593490"/>
          </a:xfrm>
        </p:spPr>
        <p:txBody>
          <a:bodyPr/>
          <a:lstStyle/>
          <a:p>
            <a:r>
              <a:rPr lang="ja-JP" altLang="en-US"/>
              <a:t>未使用メモリを追跡するオーバヘッドは小さくない</a:t>
            </a:r>
            <a:endParaRPr lang="en-US" altLang="ja-JP" dirty="0"/>
          </a:p>
          <a:p>
            <a:pPr lvl="1"/>
            <a:r>
              <a:rPr lang="ja-JP" altLang="en-US"/>
              <a:t>特に、多くの未使用メモリを使い始める</a:t>
            </a:r>
            <a:r>
              <a:rPr lang="en-US" altLang="ja-JP" dirty="0"/>
              <a:t>OS</a:t>
            </a:r>
            <a:r>
              <a:rPr lang="ja-JP" altLang="en-US"/>
              <a:t>起動時には</a:t>
            </a:r>
            <a:r>
              <a:rPr lang="en-US" altLang="ja-JP" dirty="0"/>
              <a:t>13%</a:t>
            </a:r>
          </a:p>
          <a:p>
            <a:r>
              <a:rPr lang="ja-JP" altLang="en-US"/>
              <a:t>マイグレーション実行時までは追跡を行わないようにする</a:t>
            </a:r>
            <a:endParaRPr lang="en-US" altLang="ja-JP" dirty="0"/>
          </a:p>
          <a:p>
            <a:pPr lvl="1"/>
            <a:r>
              <a:rPr lang="ja-JP" altLang="en-US"/>
              <a:t>マイグレーション開始時に</a:t>
            </a:r>
            <a:r>
              <a:rPr lang="en-US" altLang="ja-JP" dirty="0"/>
              <a:t>VM</a:t>
            </a:r>
            <a:r>
              <a:rPr lang="ja-JP" altLang="en-US"/>
              <a:t>のメモリ使用状況を一括取得</a:t>
            </a:r>
            <a:endParaRPr lang="en-US" altLang="ja-JP" dirty="0"/>
          </a:p>
          <a:p>
            <a:pPr lvl="1"/>
            <a:r>
              <a:rPr lang="ja-JP" altLang="en-US"/>
              <a:t>使用ビットマップに一括で格納</a:t>
            </a:r>
            <a:endParaRPr lang="en-US" altLang="ja-JP" dirty="0"/>
          </a:p>
          <a:p>
            <a:pPr lvl="1"/>
            <a:r>
              <a:rPr lang="ja-JP" altLang="en-US"/>
              <a:t>アクセスの検出による未使用メモリの追跡を開始</a:t>
            </a:r>
            <a:endParaRPr lang="en-US" altLang="ja-JP" dirty="0"/>
          </a:p>
        </p:txBody>
      </p:sp>
      <p:sp>
        <p:nvSpPr>
          <p:cNvPr id="4" name="スライド番号プレースホルダー 3">
            <a:extLst>
              <a:ext uri="{FF2B5EF4-FFF2-40B4-BE49-F238E27FC236}">
                <a16:creationId xmlns:a16="http://schemas.microsoft.com/office/drawing/2014/main" id="{0365210C-418C-A648-8B40-5C567AC74E4E}"/>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12</a:t>
            </a:fld>
            <a:endParaRPr lang="ja-JP" altLang="en-US"/>
          </a:p>
        </p:txBody>
      </p:sp>
      <p:grpSp>
        <p:nvGrpSpPr>
          <p:cNvPr id="24" name="グループ化 76">
            <a:extLst>
              <a:ext uri="{FF2B5EF4-FFF2-40B4-BE49-F238E27FC236}">
                <a16:creationId xmlns:a16="http://schemas.microsoft.com/office/drawing/2014/main" id="{2B8F6791-3B37-774E-BE4E-ACC80E930EF1}"/>
              </a:ext>
            </a:extLst>
          </p:cNvPr>
          <p:cNvGrpSpPr/>
          <p:nvPr/>
        </p:nvGrpSpPr>
        <p:grpSpPr>
          <a:xfrm>
            <a:off x="2062437" y="4324093"/>
            <a:ext cx="2436016" cy="2208810"/>
            <a:chOff x="1945979" y="4381995"/>
            <a:chExt cx="2436016" cy="2208810"/>
          </a:xfrm>
        </p:grpSpPr>
        <p:sp>
          <p:nvSpPr>
            <p:cNvPr id="25" name="角丸四角形 38">
              <a:extLst>
                <a:ext uri="{FF2B5EF4-FFF2-40B4-BE49-F238E27FC236}">
                  <a16:creationId xmlns:a16="http://schemas.microsoft.com/office/drawing/2014/main" id="{005903AD-4B8D-E841-A44F-1CAACE5C1973}"/>
                </a:ext>
              </a:extLst>
            </p:cNvPr>
            <p:cNvSpPr/>
            <p:nvPr/>
          </p:nvSpPr>
          <p:spPr>
            <a:xfrm>
              <a:off x="1945979" y="4381995"/>
              <a:ext cx="2436016" cy="220881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26" name="テキスト ボックス 40">
              <a:extLst>
                <a:ext uri="{FF2B5EF4-FFF2-40B4-BE49-F238E27FC236}">
                  <a16:creationId xmlns:a16="http://schemas.microsoft.com/office/drawing/2014/main" id="{B1416A93-659E-3D40-8B80-08FC83DCDDC2}"/>
                </a:ext>
              </a:extLst>
            </p:cNvPr>
            <p:cNvSpPr txBox="1"/>
            <p:nvPr/>
          </p:nvSpPr>
          <p:spPr>
            <a:xfrm>
              <a:off x="2037726" y="4511311"/>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27" name="正方形/長方形 41">
              <a:extLst>
                <a:ext uri="{FF2B5EF4-FFF2-40B4-BE49-F238E27FC236}">
                  <a16:creationId xmlns:a16="http://schemas.microsoft.com/office/drawing/2014/main" id="{C046F4D7-A782-8F46-913E-3D3B07AABB43}"/>
                </a:ext>
              </a:extLst>
            </p:cNvPr>
            <p:cNvSpPr/>
            <p:nvPr/>
          </p:nvSpPr>
          <p:spPr>
            <a:xfrm>
              <a:off x="2665193" y="4873653"/>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28" name="正方形/長方形 42">
              <a:extLst>
                <a:ext uri="{FF2B5EF4-FFF2-40B4-BE49-F238E27FC236}">
                  <a16:creationId xmlns:a16="http://schemas.microsoft.com/office/drawing/2014/main" id="{0FB05583-8DC3-044E-ADF1-68DBE486056B}"/>
                </a:ext>
              </a:extLst>
            </p:cNvPr>
            <p:cNvSpPr/>
            <p:nvPr/>
          </p:nvSpPr>
          <p:spPr>
            <a:xfrm>
              <a:off x="3433481" y="4866813"/>
              <a:ext cx="356260" cy="514545"/>
            </a:xfrm>
            <a:prstGeom prst="rect">
              <a:avLst/>
            </a:prstGeom>
            <a:solidFill>
              <a:srgbClr val="FF00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29" name="正方形/長方形 43">
              <a:extLst>
                <a:ext uri="{FF2B5EF4-FFF2-40B4-BE49-F238E27FC236}">
                  <a16:creationId xmlns:a16="http://schemas.microsoft.com/office/drawing/2014/main" id="{EA68C3DD-6779-214A-8BAC-BFB49FC32BAA}"/>
                </a:ext>
              </a:extLst>
            </p:cNvPr>
            <p:cNvSpPr/>
            <p:nvPr/>
          </p:nvSpPr>
          <p:spPr>
            <a:xfrm>
              <a:off x="3052085" y="4868199"/>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30" name="正方形/長方形 44">
              <a:extLst>
                <a:ext uri="{FF2B5EF4-FFF2-40B4-BE49-F238E27FC236}">
                  <a16:creationId xmlns:a16="http://schemas.microsoft.com/office/drawing/2014/main" id="{C4093F15-9F46-7A46-9566-F17D60FB6066}"/>
                </a:ext>
              </a:extLst>
            </p:cNvPr>
            <p:cNvSpPr/>
            <p:nvPr/>
          </p:nvSpPr>
          <p:spPr>
            <a:xfrm>
              <a:off x="2278301" y="4873653"/>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31" name="テキスト ボックス 45">
              <a:extLst>
                <a:ext uri="{FF2B5EF4-FFF2-40B4-BE49-F238E27FC236}">
                  <a16:creationId xmlns:a16="http://schemas.microsoft.com/office/drawing/2014/main" id="{6C6636E1-FEF4-3443-B7ED-19D5B76DD8C7}"/>
                </a:ext>
              </a:extLst>
            </p:cNvPr>
            <p:cNvSpPr txBox="1"/>
            <p:nvPr/>
          </p:nvSpPr>
          <p:spPr>
            <a:xfrm>
              <a:off x="3801883" y="4939420"/>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5" name="テキスト ボックス 46">
              <a:extLst>
                <a:ext uri="{FF2B5EF4-FFF2-40B4-BE49-F238E27FC236}">
                  <a16:creationId xmlns:a16="http://schemas.microsoft.com/office/drawing/2014/main" id="{044F8DE4-C386-A84C-BED8-B5093AB70FA8}"/>
                </a:ext>
              </a:extLst>
            </p:cNvPr>
            <p:cNvSpPr txBox="1"/>
            <p:nvPr/>
          </p:nvSpPr>
          <p:spPr>
            <a:xfrm>
              <a:off x="2031789" y="5488139"/>
              <a:ext cx="1786066" cy="369332"/>
            </a:xfrm>
            <a:prstGeom prst="rect">
              <a:avLst/>
            </a:prstGeom>
            <a:noFill/>
          </p:spPr>
          <p:txBody>
            <a:bodyPr wrap="none" rtlCol="0">
              <a:spAutoFit/>
            </a:bodyPr>
            <a:lstStyle/>
            <a:p>
              <a:r>
                <a:rPr lang="ja-JP" altLang="en-US">
                  <a:latin typeface="MS PGothic" panose="020B0600070205080204" pitchFamily="34" charset="-128"/>
                  <a:ea typeface="MS PGothic" panose="020B0600070205080204" pitchFamily="34" charset="-128"/>
                </a:rPr>
                <a:t>使用ビットマップ</a:t>
              </a:r>
            </a:p>
          </p:txBody>
        </p:sp>
        <p:sp>
          <p:nvSpPr>
            <p:cNvPr id="36" name="テキスト ボックス 51">
              <a:extLst>
                <a:ext uri="{FF2B5EF4-FFF2-40B4-BE49-F238E27FC236}">
                  <a16:creationId xmlns:a16="http://schemas.microsoft.com/office/drawing/2014/main" id="{F9406195-264D-EF43-ADE5-AF00164BAA47}"/>
                </a:ext>
              </a:extLst>
            </p:cNvPr>
            <p:cNvSpPr txBox="1"/>
            <p:nvPr/>
          </p:nvSpPr>
          <p:spPr>
            <a:xfrm>
              <a:off x="3798480" y="5987018"/>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7" name="正方形/長方形 52">
              <a:extLst>
                <a:ext uri="{FF2B5EF4-FFF2-40B4-BE49-F238E27FC236}">
                  <a16:creationId xmlns:a16="http://schemas.microsoft.com/office/drawing/2014/main" id="{412EC061-ACDC-2749-A99A-835231EAF9CE}"/>
                </a:ext>
              </a:extLst>
            </p:cNvPr>
            <p:cNvSpPr/>
            <p:nvPr/>
          </p:nvSpPr>
          <p:spPr>
            <a:xfrm>
              <a:off x="2665193" y="5910120"/>
              <a:ext cx="356260" cy="514545"/>
            </a:xfrm>
            <a:prstGeom prst="rect">
              <a:avLst/>
            </a:prstGeom>
            <a:no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0</a:t>
              </a:r>
              <a:endParaRPr lang="ja-JP" altLang="en-US">
                <a:solidFill>
                  <a:schemeClr val="tx1"/>
                </a:solidFill>
                <a:ea typeface="MS PGothic" panose="020B0600070205080204" pitchFamily="34" charset="-128"/>
              </a:endParaRPr>
            </a:p>
          </p:txBody>
        </p:sp>
        <p:sp>
          <p:nvSpPr>
            <p:cNvPr id="42" name="正方形/長方形 53">
              <a:extLst>
                <a:ext uri="{FF2B5EF4-FFF2-40B4-BE49-F238E27FC236}">
                  <a16:creationId xmlns:a16="http://schemas.microsoft.com/office/drawing/2014/main" id="{86327DBA-6EB0-C94A-8592-0DB3852BEE19}"/>
                </a:ext>
              </a:extLst>
            </p:cNvPr>
            <p:cNvSpPr/>
            <p:nvPr/>
          </p:nvSpPr>
          <p:spPr>
            <a:xfrm>
              <a:off x="3426679" y="5908377"/>
              <a:ext cx="356260" cy="514545"/>
            </a:xfrm>
            <a:prstGeom prst="rect">
              <a:avLst/>
            </a:prstGeom>
            <a:no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0</a:t>
              </a:r>
              <a:endParaRPr lang="ja-JP" altLang="en-US">
                <a:solidFill>
                  <a:schemeClr val="tx1"/>
                </a:solidFill>
                <a:ea typeface="MS PGothic" panose="020B0600070205080204" pitchFamily="34" charset="-128"/>
              </a:endParaRPr>
            </a:p>
          </p:txBody>
        </p:sp>
        <p:sp>
          <p:nvSpPr>
            <p:cNvPr id="55" name="正方形/長方形 54">
              <a:extLst>
                <a:ext uri="{FF2B5EF4-FFF2-40B4-BE49-F238E27FC236}">
                  <a16:creationId xmlns:a16="http://schemas.microsoft.com/office/drawing/2014/main" id="{E4AC9F2E-D4A2-5D45-9906-94EA8C45FA28}"/>
                </a:ext>
              </a:extLst>
            </p:cNvPr>
            <p:cNvSpPr/>
            <p:nvPr/>
          </p:nvSpPr>
          <p:spPr>
            <a:xfrm>
              <a:off x="3053765" y="5910118"/>
              <a:ext cx="356260" cy="514545"/>
            </a:xfrm>
            <a:prstGeom prst="rect">
              <a:avLst/>
            </a:prstGeom>
            <a:no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0</a:t>
              </a:r>
              <a:endParaRPr lang="ja-JP" altLang="en-US">
                <a:solidFill>
                  <a:schemeClr val="tx1"/>
                </a:solidFill>
                <a:ea typeface="MS PGothic" panose="020B0600070205080204" pitchFamily="34" charset="-128"/>
              </a:endParaRPr>
            </a:p>
          </p:txBody>
        </p:sp>
        <p:sp>
          <p:nvSpPr>
            <p:cNvPr id="56" name="正方形/長方形 55">
              <a:extLst>
                <a:ext uri="{FF2B5EF4-FFF2-40B4-BE49-F238E27FC236}">
                  <a16:creationId xmlns:a16="http://schemas.microsoft.com/office/drawing/2014/main" id="{4703D6BA-4BF4-CD4F-898E-E008290522E6}"/>
                </a:ext>
              </a:extLst>
            </p:cNvPr>
            <p:cNvSpPr/>
            <p:nvPr/>
          </p:nvSpPr>
          <p:spPr>
            <a:xfrm>
              <a:off x="2278301" y="5910120"/>
              <a:ext cx="356260" cy="514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0</a:t>
              </a:r>
              <a:endParaRPr lang="ja-JP" altLang="en-US">
                <a:solidFill>
                  <a:schemeClr val="tx1"/>
                </a:solidFill>
                <a:ea typeface="MS PGothic" panose="020B0600070205080204" pitchFamily="34" charset="-128"/>
              </a:endParaRPr>
            </a:p>
          </p:txBody>
        </p:sp>
      </p:grpSp>
      <p:sp>
        <p:nvSpPr>
          <p:cNvPr id="57" name="Rectangle 56">
            <a:extLst>
              <a:ext uri="{FF2B5EF4-FFF2-40B4-BE49-F238E27FC236}">
                <a16:creationId xmlns:a16="http://schemas.microsoft.com/office/drawing/2014/main" id="{588901D9-97A1-114B-A2AB-ED3076AA9855}"/>
              </a:ext>
            </a:extLst>
          </p:cNvPr>
          <p:cNvSpPr/>
          <p:nvPr/>
        </p:nvSpPr>
        <p:spPr>
          <a:xfrm>
            <a:off x="6558478" y="4894876"/>
            <a:ext cx="1619479" cy="8708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JP" dirty="0">
                <a:solidFill>
                  <a:schemeClr val="tx1"/>
                </a:solidFill>
              </a:rPr>
              <a:t>FCtrans</a:t>
            </a:r>
          </a:p>
        </p:txBody>
      </p:sp>
      <p:cxnSp>
        <p:nvCxnSpPr>
          <p:cNvPr id="58" name="Straight Arrow Connector 57">
            <a:extLst>
              <a:ext uri="{FF2B5EF4-FFF2-40B4-BE49-F238E27FC236}">
                <a16:creationId xmlns:a16="http://schemas.microsoft.com/office/drawing/2014/main" id="{EE745BB3-2F29-DF4C-A99F-B08F62C7FFCB}"/>
              </a:ext>
            </a:extLst>
          </p:cNvPr>
          <p:cNvCxnSpPr>
            <a:cxnSpLocks/>
          </p:cNvCxnSpPr>
          <p:nvPr/>
        </p:nvCxnSpPr>
        <p:spPr>
          <a:xfrm flipH="1">
            <a:off x="4498453" y="5508411"/>
            <a:ext cx="2047885" cy="0"/>
          </a:xfrm>
          <a:prstGeom prst="straightConnector1">
            <a:avLst/>
          </a:prstGeom>
          <a:ln w="285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552FA07D-7971-104C-BE46-A52225F7ABA8}"/>
              </a:ext>
            </a:extLst>
          </p:cNvPr>
          <p:cNvSpPr txBox="1"/>
          <p:nvPr/>
        </p:nvSpPr>
        <p:spPr>
          <a:xfrm>
            <a:off x="4600056" y="4455205"/>
            <a:ext cx="1800493" cy="646331"/>
          </a:xfrm>
          <a:prstGeom prst="rect">
            <a:avLst/>
          </a:prstGeom>
          <a:noFill/>
        </p:spPr>
        <p:txBody>
          <a:bodyPr wrap="none" rtlCol="0">
            <a:spAutoFit/>
          </a:bodyPr>
          <a:lstStyle/>
          <a:p>
            <a:pPr algn="ctr"/>
            <a:r>
              <a:rPr lang="en-JP" dirty="0"/>
              <a:t>メモリ使用状況</a:t>
            </a:r>
          </a:p>
          <a:p>
            <a:pPr algn="ctr"/>
            <a:r>
              <a:rPr lang="en-JP" dirty="0"/>
              <a:t>を取得</a:t>
            </a:r>
          </a:p>
        </p:txBody>
      </p:sp>
      <p:cxnSp>
        <p:nvCxnSpPr>
          <p:cNvPr id="60" name="Straight Arrow Connector 59">
            <a:extLst>
              <a:ext uri="{FF2B5EF4-FFF2-40B4-BE49-F238E27FC236}">
                <a16:creationId xmlns:a16="http://schemas.microsoft.com/office/drawing/2014/main" id="{899F1C01-C576-8045-8268-0919D33A0E04}"/>
              </a:ext>
            </a:extLst>
          </p:cNvPr>
          <p:cNvCxnSpPr>
            <a:cxnSpLocks/>
          </p:cNvCxnSpPr>
          <p:nvPr/>
        </p:nvCxnSpPr>
        <p:spPr>
          <a:xfrm flipH="1">
            <a:off x="4510593" y="5149692"/>
            <a:ext cx="2047885" cy="0"/>
          </a:xfrm>
          <a:prstGeom prst="straightConnector1">
            <a:avLst/>
          </a:prstGeom>
          <a:ln w="285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A2CD4ECB-E308-2748-B1A7-18D2EFD2C3BD}"/>
              </a:ext>
            </a:extLst>
          </p:cNvPr>
          <p:cNvSpPr txBox="1"/>
          <p:nvPr/>
        </p:nvSpPr>
        <p:spPr>
          <a:xfrm>
            <a:off x="4600056" y="5615059"/>
            <a:ext cx="1800493" cy="646331"/>
          </a:xfrm>
          <a:prstGeom prst="rect">
            <a:avLst/>
          </a:prstGeom>
          <a:noFill/>
        </p:spPr>
        <p:txBody>
          <a:bodyPr wrap="none" rtlCol="0">
            <a:spAutoFit/>
          </a:bodyPr>
          <a:lstStyle/>
          <a:p>
            <a:pPr algn="ctr"/>
            <a:r>
              <a:rPr lang="en-JP" dirty="0"/>
              <a:t>ビットマップに</a:t>
            </a:r>
          </a:p>
          <a:p>
            <a:pPr algn="ctr"/>
            <a:r>
              <a:rPr lang="en-JP" dirty="0"/>
              <a:t>格納</a:t>
            </a:r>
          </a:p>
        </p:txBody>
      </p:sp>
      <p:grpSp>
        <p:nvGrpSpPr>
          <p:cNvPr id="63" name="グループ化 75">
            <a:extLst>
              <a:ext uri="{FF2B5EF4-FFF2-40B4-BE49-F238E27FC236}">
                <a16:creationId xmlns:a16="http://schemas.microsoft.com/office/drawing/2014/main" id="{E08C4E93-7ECE-6348-9A0B-61C523E0C7C3}"/>
              </a:ext>
            </a:extLst>
          </p:cNvPr>
          <p:cNvGrpSpPr/>
          <p:nvPr/>
        </p:nvGrpSpPr>
        <p:grpSpPr>
          <a:xfrm>
            <a:off x="9308906" y="4635147"/>
            <a:ext cx="1891171" cy="1307896"/>
            <a:chOff x="8814655" y="4697394"/>
            <a:chExt cx="1891171" cy="1307896"/>
          </a:xfrm>
        </p:grpSpPr>
        <p:sp>
          <p:nvSpPr>
            <p:cNvPr id="64" name="正方形/長方形 58">
              <a:extLst>
                <a:ext uri="{FF2B5EF4-FFF2-40B4-BE49-F238E27FC236}">
                  <a16:creationId xmlns:a16="http://schemas.microsoft.com/office/drawing/2014/main" id="{4FBF4A05-6CEA-5E42-9661-0968CFF95CCE}"/>
                </a:ext>
              </a:extLst>
            </p:cNvPr>
            <p:cNvSpPr/>
            <p:nvPr/>
          </p:nvSpPr>
          <p:spPr>
            <a:xfrm>
              <a:off x="8814655" y="4697394"/>
              <a:ext cx="356260" cy="514545"/>
            </a:xfrm>
            <a:prstGeom prst="rect">
              <a:avLst/>
            </a:prstGeom>
            <a:solidFill>
              <a:srgbClr val="FFFF00"/>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65" name="テキスト ボックス 70">
              <a:extLst>
                <a:ext uri="{FF2B5EF4-FFF2-40B4-BE49-F238E27FC236}">
                  <a16:creationId xmlns:a16="http://schemas.microsoft.com/office/drawing/2014/main" id="{E43B4EA8-BDF9-6949-A18A-3C97E7F5A433}"/>
                </a:ext>
              </a:extLst>
            </p:cNvPr>
            <p:cNvSpPr txBox="1"/>
            <p:nvPr/>
          </p:nvSpPr>
          <p:spPr>
            <a:xfrm>
              <a:off x="9168226" y="4769991"/>
              <a:ext cx="1537600" cy="369332"/>
            </a:xfrm>
            <a:prstGeom prst="rect">
              <a:avLst/>
            </a:prstGeom>
            <a:noFill/>
          </p:spPr>
          <p:txBody>
            <a:bodyPr wrap="none" rtlCol="0">
              <a:spAutoFit/>
            </a:bodyPr>
            <a:lstStyle/>
            <a:p>
              <a:r>
                <a:rPr lang="ja-JP" altLang="en-US">
                  <a:ea typeface="MS PGothic" panose="020B0600070205080204" pitchFamily="34" charset="-128"/>
                </a:rPr>
                <a:t>：未使用メモリ</a:t>
              </a:r>
              <a:endParaRPr lang="en-US" altLang="ja-JP" dirty="0">
                <a:ea typeface="MS PGothic" panose="020B0600070205080204" pitchFamily="34" charset="-128"/>
              </a:endParaRPr>
            </a:p>
          </p:txBody>
        </p:sp>
        <p:sp>
          <p:nvSpPr>
            <p:cNvPr id="66" name="正方形/長方形 58">
              <a:extLst>
                <a:ext uri="{FF2B5EF4-FFF2-40B4-BE49-F238E27FC236}">
                  <a16:creationId xmlns:a16="http://schemas.microsoft.com/office/drawing/2014/main" id="{6F466C7C-D94E-7144-9357-CACFAEF03C42}"/>
                </a:ext>
              </a:extLst>
            </p:cNvPr>
            <p:cNvSpPr/>
            <p:nvPr/>
          </p:nvSpPr>
          <p:spPr>
            <a:xfrm>
              <a:off x="8814655" y="5490745"/>
              <a:ext cx="356260" cy="514545"/>
            </a:xfrm>
            <a:prstGeom prst="rect">
              <a:avLst/>
            </a:prstGeom>
            <a:solidFill>
              <a:srgbClr val="FF0000"/>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67" name="テキスト ボックス 72">
              <a:extLst>
                <a:ext uri="{FF2B5EF4-FFF2-40B4-BE49-F238E27FC236}">
                  <a16:creationId xmlns:a16="http://schemas.microsoft.com/office/drawing/2014/main" id="{EE5019BD-DD00-8A49-92D7-0CF82B430458}"/>
                </a:ext>
              </a:extLst>
            </p:cNvPr>
            <p:cNvSpPr txBox="1"/>
            <p:nvPr/>
          </p:nvSpPr>
          <p:spPr>
            <a:xfrm>
              <a:off x="9168226" y="5563341"/>
              <a:ext cx="1537600" cy="369332"/>
            </a:xfrm>
            <a:prstGeom prst="rect">
              <a:avLst/>
            </a:prstGeom>
            <a:noFill/>
          </p:spPr>
          <p:txBody>
            <a:bodyPr wrap="none" rtlCol="0">
              <a:spAutoFit/>
            </a:bodyPr>
            <a:lstStyle/>
            <a:p>
              <a:r>
                <a:rPr lang="ja-JP" altLang="en-US">
                  <a:ea typeface="MS PGothic" panose="020B0600070205080204" pitchFamily="34" charset="-128"/>
                </a:rPr>
                <a:t>：使用中メモリ</a:t>
              </a:r>
              <a:endParaRPr lang="en-US" altLang="ja-JP" dirty="0">
                <a:ea typeface="MS PGothic" panose="020B0600070205080204" pitchFamily="34" charset="-128"/>
              </a:endParaRPr>
            </a:p>
          </p:txBody>
        </p:sp>
      </p:grpSp>
      <p:sp>
        <p:nvSpPr>
          <p:cNvPr id="32" name="正方形/長方形 31">
            <a:extLst>
              <a:ext uri="{FF2B5EF4-FFF2-40B4-BE49-F238E27FC236}">
                <a16:creationId xmlns:a16="http://schemas.microsoft.com/office/drawing/2014/main" id="{D61D438D-E3C3-B440-83FE-B1FBAF8AE16D}"/>
              </a:ext>
            </a:extLst>
          </p:cNvPr>
          <p:cNvSpPr/>
          <p:nvPr/>
        </p:nvSpPr>
        <p:spPr>
          <a:xfrm>
            <a:off x="2408737" y="5850475"/>
            <a:ext cx="356260" cy="51454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FF0000"/>
                </a:solidFill>
                <a:ea typeface="MS PGothic" panose="020B0600070205080204" pitchFamily="34" charset="-128"/>
              </a:rPr>
              <a:t>1</a:t>
            </a:r>
            <a:endParaRPr lang="ja-JP" altLang="en-US">
              <a:solidFill>
                <a:srgbClr val="FF0000"/>
              </a:solidFill>
              <a:ea typeface="MS PGothic" panose="020B0600070205080204" pitchFamily="34" charset="-128"/>
            </a:endParaRPr>
          </a:p>
        </p:txBody>
      </p:sp>
      <p:sp>
        <p:nvSpPr>
          <p:cNvPr id="33" name="正方形/長方形 32">
            <a:extLst>
              <a:ext uri="{FF2B5EF4-FFF2-40B4-BE49-F238E27FC236}">
                <a16:creationId xmlns:a16="http://schemas.microsoft.com/office/drawing/2014/main" id="{EAFB01C3-03CD-2344-BE06-8ECD283F2698}"/>
              </a:ext>
            </a:extLst>
          </p:cNvPr>
          <p:cNvSpPr/>
          <p:nvPr/>
        </p:nvSpPr>
        <p:spPr>
          <a:xfrm>
            <a:off x="3542024" y="5850474"/>
            <a:ext cx="356260" cy="51454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FF0000"/>
                </a:solidFill>
                <a:ea typeface="MS PGothic" panose="020B0600070205080204" pitchFamily="34" charset="-128"/>
              </a:rPr>
              <a:t>1</a:t>
            </a:r>
            <a:endParaRPr lang="ja-JP" altLang="en-US">
              <a:solidFill>
                <a:srgbClr val="FF0000"/>
              </a:solidFill>
              <a:ea typeface="MS PGothic" panose="020B0600070205080204" pitchFamily="34" charset="-128"/>
            </a:endParaRPr>
          </a:p>
        </p:txBody>
      </p:sp>
    </p:spTree>
    <p:extLst>
      <p:ext uri="{BB962C8B-B14F-4D97-AF65-F5344CB8AC3E}">
        <p14:creationId xmlns:p14="http://schemas.microsoft.com/office/powerpoint/2010/main" val="2069618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fade">
                                      <p:cBhvr>
                                        <p:cTn id="7" dur="500"/>
                                        <p:tgtEl>
                                          <p:spTgt spid="6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9"/>
                                        </p:tgtEl>
                                        <p:attrNameLst>
                                          <p:attrName>style.visibility</p:attrName>
                                        </p:attrNameLst>
                                      </p:cBhvr>
                                      <p:to>
                                        <p:strVal val="visible"/>
                                      </p:to>
                                    </p:set>
                                    <p:animEffect transition="in" filter="fade">
                                      <p:cBhvr>
                                        <p:cTn id="10" dur="500"/>
                                        <p:tgtEl>
                                          <p:spTgt spid="5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8"/>
                                        </p:tgtEl>
                                        <p:attrNameLst>
                                          <p:attrName>style.visibility</p:attrName>
                                        </p:attrNameLst>
                                      </p:cBhvr>
                                      <p:to>
                                        <p:strVal val="visible"/>
                                      </p:to>
                                    </p:set>
                                    <p:animEffect transition="in" filter="fade">
                                      <p:cBhvr>
                                        <p:cTn id="15" dur="500"/>
                                        <p:tgtEl>
                                          <p:spTgt spid="5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1"/>
                                        </p:tgtEl>
                                        <p:attrNameLst>
                                          <p:attrName>style.visibility</p:attrName>
                                        </p:attrNameLst>
                                      </p:cBhvr>
                                      <p:to>
                                        <p:strVal val="visible"/>
                                      </p:to>
                                    </p:set>
                                    <p:animEffect transition="in" filter="fade">
                                      <p:cBhvr>
                                        <p:cTn id="18" dur="500"/>
                                        <p:tgtEl>
                                          <p:spTgt spid="6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fade">
                                      <p:cBhvr>
                                        <p:cTn id="23" dur="500"/>
                                        <p:tgtEl>
                                          <p:spTgt spid="32"/>
                                        </p:tgtEl>
                                      </p:cBhvr>
                                    </p:animEffect>
                                  </p:childTnLst>
                                </p:cTn>
                              </p:par>
                            </p:childTnLst>
                          </p:cTn>
                        </p:par>
                        <p:par>
                          <p:cTn id="24" fill="hold">
                            <p:stCondLst>
                              <p:cond delay="500"/>
                            </p:stCondLst>
                            <p:childTnLst>
                              <p:par>
                                <p:cTn id="25" presetID="10" presetClass="entr" presetSubtype="0" fill="hold" grpId="0"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fade">
                                      <p:cBhvr>
                                        <p:cTn id="2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61" grpId="0"/>
      <p:bldP spid="32" grpId="0" animBg="1"/>
      <p:bldP spid="3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17986"/>
          </a:xfrm>
        </p:spPr>
        <p:txBody>
          <a:bodyPr/>
          <a:lstStyle/>
          <a:p>
            <a:r>
              <a:rPr lang="ja-JP" altLang="en-US"/>
              <a:t>ゲスト</a:t>
            </a:r>
            <a:r>
              <a:rPr lang="en-US" altLang="ja-JP" dirty="0"/>
              <a:t>OS</a:t>
            </a:r>
            <a:r>
              <a:rPr lang="ja-JP" altLang="en-US"/>
              <a:t>のメモリ管理情報の統合</a:t>
            </a:r>
            <a:endParaRPr lang="ja-JP" altLang="en-US" dirty="0"/>
          </a:p>
        </p:txBody>
      </p:sp>
      <p:sp>
        <p:nvSpPr>
          <p:cNvPr id="3" name="Content Placeholder 2"/>
          <p:cNvSpPr>
            <a:spLocks noGrp="1"/>
          </p:cNvSpPr>
          <p:nvPr>
            <p:ph idx="1"/>
          </p:nvPr>
        </p:nvSpPr>
        <p:spPr>
          <a:xfrm>
            <a:off x="838200" y="1583473"/>
            <a:ext cx="10515600" cy="4593490"/>
          </a:xfrm>
        </p:spPr>
        <p:txBody>
          <a:bodyPr/>
          <a:lstStyle/>
          <a:p>
            <a:r>
              <a:rPr lang="en-US" altLang="ja-JP" dirty="0"/>
              <a:t>VM</a:t>
            </a:r>
            <a:r>
              <a:rPr lang="ja-JP" altLang="en-US"/>
              <a:t>の中の</a:t>
            </a:r>
            <a:r>
              <a:rPr lang="en-US" altLang="ja-JP" dirty="0"/>
              <a:t>OS</a:t>
            </a:r>
            <a:r>
              <a:rPr lang="ja-JP" altLang="en-US"/>
              <a:t>が使わなくなったメモリも未使用メモリとして管理</a:t>
            </a:r>
            <a:endParaRPr lang="en-US" altLang="ja-JP" dirty="0"/>
          </a:p>
          <a:p>
            <a:pPr lvl="1"/>
            <a:r>
              <a:rPr lang="ja-JP" altLang="en-US"/>
              <a:t>しかし、一旦、使用中になった</a:t>
            </a:r>
            <a:r>
              <a:rPr lang="en-US" altLang="ja-JP" dirty="0"/>
              <a:t>VM</a:t>
            </a:r>
            <a:r>
              <a:rPr lang="ja-JP" altLang="en-US"/>
              <a:t>のメモリは自動的には未使用メモリには戻らない</a:t>
            </a:r>
            <a:endParaRPr lang="en-US" altLang="ja-JP" dirty="0"/>
          </a:p>
          <a:p>
            <a:r>
              <a:rPr lang="ja-JP" altLang="en-US"/>
              <a:t>定期的に</a:t>
            </a:r>
            <a:r>
              <a:rPr lang="en-US" altLang="ja-JP" dirty="0"/>
              <a:t>OS</a:t>
            </a:r>
            <a:r>
              <a:rPr lang="ja-JP" altLang="en-US"/>
              <a:t>が管理しているメモリ情報を取得</a:t>
            </a:r>
            <a:endParaRPr lang="en-US" altLang="ja-JP" dirty="0"/>
          </a:p>
          <a:p>
            <a:pPr lvl="1"/>
            <a:r>
              <a:rPr lang="ja-JP" altLang="en-US"/>
              <a:t>空きメモリになっていれば使用ビットマップに反映</a:t>
            </a:r>
            <a:endParaRPr lang="en-US" altLang="ja-JP" dirty="0"/>
          </a:p>
          <a:p>
            <a:pPr lvl="1"/>
            <a:r>
              <a:rPr lang="en-US" altLang="ja-JP" dirty="0"/>
              <a:t>VM</a:t>
            </a:r>
            <a:r>
              <a:rPr lang="ja-JP" altLang="en-US"/>
              <a:t>に割り当てられたメモリを解放して回収</a:t>
            </a:r>
            <a:endParaRPr lang="en-US" altLang="ja-JP" dirty="0"/>
          </a:p>
        </p:txBody>
      </p:sp>
      <p:sp>
        <p:nvSpPr>
          <p:cNvPr id="5" name="スライド番号プレースホルダー 4">
            <a:extLst>
              <a:ext uri="{FF2B5EF4-FFF2-40B4-BE49-F238E27FC236}">
                <a16:creationId xmlns:a16="http://schemas.microsoft.com/office/drawing/2014/main" id="{0902909A-0FD6-0B4A-B4AE-41511BB2901B}"/>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13</a:t>
            </a:fld>
            <a:endParaRPr lang="ja-JP" altLang="en-US"/>
          </a:p>
        </p:txBody>
      </p:sp>
      <p:sp>
        <p:nvSpPr>
          <p:cNvPr id="27" name="角丸四角形 38">
            <a:extLst>
              <a:ext uri="{FF2B5EF4-FFF2-40B4-BE49-F238E27FC236}">
                <a16:creationId xmlns:a16="http://schemas.microsoft.com/office/drawing/2014/main" id="{661DFEBD-1EB8-7641-994C-D4F0091C67F2}"/>
              </a:ext>
            </a:extLst>
          </p:cNvPr>
          <p:cNvSpPr/>
          <p:nvPr/>
        </p:nvSpPr>
        <p:spPr>
          <a:xfrm>
            <a:off x="1356838" y="4284064"/>
            <a:ext cx="2436016" cy="220881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28" name="テキスト ボックス 40">
            <a:extLst>
              <a:ext uri="{FF2B5EF4-FFF2-40B4-BE49-F238E27FC236}">
                <a16:creationId xmlns:a16="http://schemas.microsoft.com/office/drawing/2014/main" id="{8C49765C-FCFF-BE45-A71E-7BB03054DE41}"/>
              </a:ext>
            </a:extLst>
          </p:cNvPr>
          <p:cNvSpPr txBox="1"/>
          <p:nvPr/>
        </p:nvSpPr>
        <p:spPr>
          <a:xfrm>
            <a:off x="1448585" y="4413380"/>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29" name="正方形/長方形 41">
            <a:extLst>
              <a:ext uri="{FF2B5EF4-FFF2-40B4-BE49-F238E27FC236}">
                <a16:creationId xmlns:a16="http://schemas.microsoft.com/office/drawing/2014/main" id="{163E9672-4376-1741-912B-6FEB2608111B}"/>
              </a:ext>
            </a:extLst>
          </p:cNvPr>
          <p:cNvSpPr/>
          <p:nvPr/>
        </p:nvSpPr>
        <p:spPr>
          <a:xfrm>
            <a:off x="2076052" y="4775722"/>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30" name="正方形/長方形 42">
            <a:extLst>
              <a:ext uri="{FF2B5EF4-FFF2-40B4-BE49-F238E27FC236}">
                <a16:creationId xmlns:a16="http://schemas.microsoft.com/office/drawing/2014/main" id="{86926291-7684-6F4D-9F2E-89212F8A8936}"/>
              </a:ext>
            </a:extLst>
          </p:cNvPr>
          <p:cNvSpPr/>
          <p:nvPr/>
        </p:nvSpPr>
        <p:spPr>
          <a:xfrm>
            <a:off x="2846485" y="4775721"/>
            <a:ext cx="356260" cy="514545"/>
          </a:xfrm>
          <a:prstGeom prst="rect">
            <a:avLst/>
          </a:prstGeom>
          <a:solidFill>
            <a:srgbClr val="FF00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31" name="正方形/長方形 43">
            <a:extLst>
              <a:ext uri="{FF2B5EF4-FFF2-40B4-BE49-F238E27FC236}">
                <a16:creationId xmlns:a16="http://schemas.microsoft.com/office/drawing/2014/main" id="{E52AF8DC-FB7B-294B-A36B-44DC25A43217}"/>
              </a:ext>
            </a:extLst>
          </p:cNvPr>
          <p:cNvSpPr/>
          <p:nvPr/>
        </p:nvSpPr>
        <p:spPr>
          <a:xfrm>
            <a:off x="2462944" y="4770268"/>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32" name="正方形/長方形 44">
            <a:extLst>
              <a:ext uri="{FF2B5EF4-FFF2-40B4-BE49-F238E27FC236}">
                <a16:creationId xmlns:a16="http://schemas.microsoft.com/office/drawing/2014/main" id="{35E6E680-1B52-A145-BB64-166405A5CB2C}"/>
              </a:ext>
            </a:extLst>
          </p:cNvPr>
          <p:cNvSpPr/>
          <p:nvPr/>
        </p:nvSpPr>
        <p:spPr>
          <a:xfrm>
            <a:off x="1689160" y="4775722"/>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33" name="テキスト ボックス 45">
            <a:extLst>
              <a:ext uri="{FF2B5EF4-FFF2-40B4-BE49-F238E27FC236}">
                <a16:creationId xmlns:a16="http://schemas.microsoft.com/office/drawing/2014/main" id="{8CFE6292-92AC-8945-913C-356F1B1E167E}"/>
              </a:ext>
            </a:extLst>
          </p:cNvPr>
          <p:cNvSpPr txBox="1"/>
          <p:nvPr/>
        </p:nvSpPr>
        <p:spPr>
          <a:xfrm>
            <a:off x="3212742" y="4841489"/>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4" name="テキスト ボックス 46">
            <a:extLst>
              <a:ext uri="{FF2B5EF4-FFF2-40B4-BE49-F238E27FC236}">
                <a16:creationId xmlns:a16="http://schemas.microsoft.com/office/drawing/2014/main" id="{8070DD63-0238-384F-8BF1-8ABAFA87240D}"/>
              </a:ext>
            </a:extLst>
          </p:cNvPr>
          <p:cNvSpPr txBox="1"/>
          <p:nvPr/>
        </p:nvSpPr>
        <p:spPr>
          <a:xfrm>
            <a:off x="1442648" y="5390208"/>
            <a:ext cx="1786066" cy="369332"/>
          </a:xfrm>
          <a:prstGeom prst="rect">
            <a:avLst/>
          </a:prstGeom>
          <a:noFill/>
        </p:spPr>
        <p:txBody>
          <a:bodyPr wrap="none" rtlCol="0">
            <a:spAutoFit/>
          </a:bodyPr>
          <a:lstStyle/>
          <a:p>
            <a:r>
              <a:rPr lang="ja-JP" altLang="en-US">
                <a:latin typeface="MS PGothic" panose="020B0600070205080204" pitchFamily="34" charset="-128"/>
                <a:ea typeface="MS PGothic" panose="020B0600070205080204" pitchFamily="34" charset="-128"/>
              </a:rPr>
              <a:t>使用ビットマップ</a:t>
            </a:r>
          </a:p>
        </p:txBody>
      </p:sp>
      <p:sp>
        <p:nvSpPr>
          <p:cNvPr id="35" name="テキスト ボックス 51">
            <a:extLst>
              <a:ext uri="{FF2B5EF4-FFF2-40B4-BE49-F238E27FC236}">
                <a16:creationId xmlns:a16="http://schemas.microsoft.com/office/drawing/2014/main" id="{E6AFA740-B015-AF4F-BCD4-440A63C61F92}"/>
              </a:ext>
            </a:extLst>
          </p:cNvPr>
          <p:cNvSpPr txBox="1"/>
          <p:nvPr/>
        </p:nvSpPr>
        <p:spPr>
          <a:xfrm>
            <a:off x="3209339" y="5889087"/>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6" name="正方形/長方形 52">
            <a:extLst>
              <a:ext uri="{FF2B5EF4-FFF2-40B4-BE49-F238E27FC236}">
                <a16:creationId xmlns:a16="http://schemas.microsoft.com/office/drawing/2014/main" id="{E8B2ECC5-3AF2-CE4F-9E1A-90965BB1C889}"/>
              </a:ext>
            </a:extLst>
          </p:cNvPr>
          <p:cNvSpPr/>
          <p:nvPr/>
        </p:nvSpPr>
        <p:spPr>
          <a:xfrm>
            <a:off x="2076052" y="5812189"/>
            <a:ext cx="356260" cy="514545"/>
          </a:xfrm>
          <a:prstGeom prst="rect">
            <a:avLst/>
          </a:prstGeom>
          <a:no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0</a:t>
            </a:r>
            <a:endParaRPr lang="ja-JP" altLang="en-US">
              <a:solidFill>
                <a:schemeClr val="tx1"/>
              </a:solidFill>
              <a:ea typeface="MS PGothic" panose="020B0600070205080204" pitchFamily="34" charset="-128"/>
            </a:endParaRPr>
          </a:p>
        </p:txBody>
      </p:sp>
      <p:sp>
        <p:nvSpPr>
          <p:cNvPr id="37" name="正方形/長方形 53">
            <a:extLst>
              <a:ext uri="{FF2B5EF4-FFF2-40B4-BE49-F238E27FC236}">
                <a16:creationId xmlns:a16="http://schemas.microsoft.com/office/drawing/2014/main" id="{F5A70E87-03EC-0041-8142-AFBF64B23526}"/>
              </a:ext>
            </a:extLst>
          </p:cNvPr>
          <p:cNvSpPr/>
          <p:nvPr/>
        </p:nvSpPr>
        <p:spPr>
          <a:xfrm>
            <a:off x="2837538" y="5810446"/>
            <a:ext cx="356260" cy="514545"/>
          </a:xfrm>
          <a:prstGeom prst="rect">
            <a:avLst/>
          </a:prstGeom>
          <a:no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38" name="正方形/長方形 54">
            <a:extLst>
              <a:ext uri="{FF2B5EF4-FFF2-40B4-BE49-F238E27FC236}">
                <a16:creationId xmlns:a16="http://schemas.microsoft.com/office/drawing/2014/main" id="{75570CB8-AE9D-D14B-90F5-F9B6417C2F69}"/>
              </a:ext>
            </a:extLst>
          </p:cNvPr>
          <p:cNvSpPr/>
          <p:nvPr/>
        </p:nvSpPr>
        <p:spPr>
          <a:xfrm>
            <a:off x="2464624" y="5812187"/>
            <a:ext cx="356260" cy="514545"/>
          </a:xfrm>
          <a:prstGeom prst="rect">
            <a:avLst/>
          </a:prstGeom>
          <a:no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0</a:t>
            </a:r>
            <a:endParaRPr lang="ja-JP" altLang="en-US">
              <a:solidFill>
                <a:schemeClr val="tx1"/>
              </a:solidFill>
              <a:ea typeface="MS PGothic" panose="020B0600070205080204" pitchFamily="34" charset="-128"/>
            </a:endParaRPr>
          </a:p>
        </p:txBody>
      </p:sp>
      <p:sp>
        <p:nvSpPr>
          <p:cNvPr id="39" name="正方形/長方形 55">
            <a:extLst>
              <a:ext uri="{FF2B5EF4-FFF2-40B4-BE49-F238E27FC236}">
                <a16:creationId xmlns:a16="http://schemas.microsoft.com/office/drawing/2014/main" id="{3397431E-D981-0D4E-A89E-E1E965844810}"/>
              </a:ext>
            </a:extLst>
          </p:cNvPr>
          <p:cNvSpPr/>
          <p:nvPr/>
        </p:nvSpPr>
        <p:spPr>
          <a:xfrm>
            <a:off x="1689160" y="5812189"/>
            <a:ext cx="356260" cy="514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49" name="Rectangle 48">
            <a:extLst>
              <a:ext uri="{FF2B5EF4-FFF2-40B4-BE49-F238E27FC236}">
                <a16:creationId xmlns:a16="http://schemas.microsoft.com/office/drawing/2014/main" id="{F6DA56B5-9651-394E-B296-99E709D0FDEA}"/>
              </a:ext>
            </a:extLst>
          </p:cNvPr>
          <p:cNvSpPr/>
          <p:nvPr/>
        </p:nvSpPr>
        <p:spPr>
          <a:xfrm>
            <a:off x="8172500" y="4458281"/>
            <a:ext cx="1619479" cy="8708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JP" dirty="0">
                <a:solidFill>
                  <a:schemeClr val="tx1"/>
                </a:solidFill>
              </a:rPr>
              <a:t>FCtrans</a:t>
            </a:r>
          </a:p>
        </p:txBody>
      </p:sp>
      <p:sp>
        <p:nvSpPr>
          <p:cNvPr id="50" name="TextBox 49">
            <a:extLst>
              <a:ext uri="{FF2B5EF4-FFF2-40B4-BE49-F238E27FC236}">
                <a16:creationId xmlns:a16="http://schemas.microsoft.com/office/drawing/2014/main" id="{27587AEC-CA28-1741-B241-8DB1FA18BB84}"/>
              </a:ext>
            </a:extLst>
          </p:cNvPr>
          <p:cNvSpPr txBox="1"/>
          <p:nvPr/>
        </p:nvSpPr>
        <p:spPr>
          <a:xfrm>
            <a:off x="6678881" y="4195158"/>
            <a:ext cx="1366080" cy="646331"/>
          </a:xfrm>
          <a:prstGeom prst="rect">
            <a:avLst/>
          </a:prstGeom>
          <a:noFill/>
        </p:spPr>
        <p:txBody>
          <a:bodyPr wrap="none" rtlCol="0">
            <a:spAutoFit/>
          </a:bodyPr>
          <a:lstStyle/>
          <a:p>
            <a:pPr algn="ctr"/>
            <a:r>
              <a:rPr lang="en-JP" dirty="0"/>
              <a:t>OSのメモリ</a:t>
            </a:r>
          </a:p>
          <a:p>
            <a:pPr algn="ctr"/>
            <a:r>
              <a:rPr lang="en-JP" dirty="0"/>
              <a:t>情報を取得</a:t>
            </a:r>
          </a:p>
        </p:txBody>
      </p:sp>
      <p:cxnSp>
        <p:nvCxnSpPr>
          <p:cNvPr id="51" name="Straight Arrow Connector 50">
            <a:extLst>
              <a:ext uri="{FF2B5EF4-FFF2-40B4-BE49-F238E27FC236}">
                <a16:creationId xmlns:a16="http://schemas.microsoft.com/office/drawing/2014/main" id="{F5BC84BB-CAE0-8B49-9A26-391FECA2A761}"/>
              </a:ext>
            </a:extLst>
          </p:cNvPr>
          <p:cNvCxnSpPr>
            <a:cxnSpLocks/>
          </p:cNvCxnSpPr>
          <p:nvPr/>
        </p:nvCxnSpPr>
        <p:spPr>
          <a:xfrm flipH="1">
            <a:off x="6540353" y="4883073"/>
            <a:ext cx="1643136" cy="0"/>
          </a:xfrm>
          <a:prstGeom prst="straightConnector1">
            <a:avLst/>
          </a:prstGeom>
          <a:ln w="285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Elbow Connector 55">
            <a:extLst>
              <a:ext uri="{FF2B5EF4-FFF2-40B4-BE49-F238E27FC236}">
                <a16:creationId xmlns:a16="http://schemas.microsoft.com/office/drawing/2014/main" id="{157A5590-DAEF-BA4E-A76C-62116391F126}"/>
              </a:ext>
            </a:extLst>
          </p:cNvPr>
          <p:cNvCxnSpPr>
            <a:stCxn id="49" idx="2"/>
          </p:cNvCxnSpPr>
          <p:nvPr/>
        </p:nvCxnSpPr>
        <p:spPr>
          <a:xfrm rot="5400000">
            <a:off x="6018249" y="3103726"/>
            <a:ext cx="738597" cy="5189386"/>
          </a:xfrm>
          <a:prstGeom prst="bentConnector2">
            <a:avLst/>
          </a:prstGeom>
          <a:ln w="285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ED06AB03-E885-2A47-AF1A-42C22317CBAE}"/>
              </a:ext>
            </a:extLst>
          </p:cNvPr>
          <p:cNvSpPr txBox="1"/>
          <p:nvPr/>
        </p:nvSpPr>
        <p:spPr>
          <a:xfrm>
            <a:off x="9091642" y="5436374"/>
            <a:ext cx="2425664" cy="646331"/>
          </a:xfrm>
          <a:prstGeom prst="rect">
            <a:avLst/>
          </a:prstGeom>
          <a:noFill/>
        </p:spPr>
        <p:txBody>
          <a:bodyPr wrap="none" rtlCol="0">
            <a:spAutoFit/>
          </a:bodyPr>
          <a:lstStyle/>
          <a:p>
            <a:r>
              <a:rPr lang="en-JP" altLang="ja-JP">
                <a:latin typeface="MS PGothic" panose="020B0600070205080204" pitchFamily="34" charset="-128"/>
                <a:ea typeface="MS PGothic" panose="020B0600070205080204" pitchFamily="34" charset="-128"/>
              </a:rPr>
              <a:t>メモリ解放</a:t>
            </a:r>
            <a:endParaRPr lang="en-US" altLang="ja-JP" dirty="0">
              <a:latin typeface="MS PGothic" panose="020B0600070205080204" pitchFamily="34" charset="-128"/>
              <a:ea typeface="MS PGothic" panose="020B0600070205080204" pitchFamily="34" charset="-128"/>
            </a:endParaRPr>
          </a:p>
          <a:p>
            <a:r>
              <a:rPr lang="ja-JP" altLang="en-US">
                <a:latin typeface="MS PGothic" panose="020B0600070205080204" pitchFamily="34" charset="-128"/>
                <a:ea typeface="MS PGothic" panose="020B0600070205080204" pitchFamily="34" charset="-128"/>
              </a:rPr>
              <a:t>使用</a:t>
            </a:r>
            <a:r>
              <a:rPr lang="en-JP">
                <a:latin typeface="MS PGothic" panose="020B0600070205080204" pitchFamily="34" charset="-128"/>
                <a:ea typeface="MS PGothic" panose="020B0600070205080204" pitchFamily="34" charset="-128"/>
              </a:rPr>
              <a:t>ビットマップに反映</a:t>
            </a:r>
            <a:endParaRPr lang="en-JP" dirty="0">
              <a:latin typeface="MS PGothic" panose="020B0600070205080204" pitchFamily="34" charset="-128"/>
              <a:ea typeface="MS PGothic" panose="020B0600070205080204" pitchFamily="34" charset="-128"/>
            </a:endParaRPr>
          </a:p>
        </p:txBody>
      </p:sp>
      <p:grpSp>
        <p:nvGrpSpPr>
          <p:cNvPr id="8" name="グループ化 7">
            <a:extLst>
              <a:ext uri="{FF2B5EF4-FFF2-40B4-BE49-F238E27FC236}">
                <a16:creationId xmlns:a16="http://schemas.microsoft.com/office/drawing/2014/main" id="{7247E781-2F80-114E-BFCE-551A20FBF6C6}"/>
              </a:ext>
            </a:extLst>
          </p:cNvPr>
          <p:cNvGrpSpPr/>
          <p:nvPr/>
        </p:nvGrpSpPr>
        <p:grpSpPr>
          <a:xfrm>
            <a:off x="4210378" y="4284064"/>
            <a:ext cx="2340964" cy="1396483"/>
            <a:chOff x="4210378" y="4284064"/>
            <a:chExt cx="2340964" cy="1396483"/>
          </a:xfrm>
        </p:grpSpPr>
        <p:sp>
          <p:nvSpPr>
            <p:cNvPr id="7" name="Rectangular Callout 6">
              <a:extLst>
                <a:ext uri="{FF2B5EF4-FFF2-40B4-BE49-F238E27FC236}">
                  <a16:creationId xmlns:a16="http://schemas.microsoft.com/office/drawing/2014/main" id="{0AC0B47E-BC69-024F-AE49-0683DEFFEE82}"/>
                </a:ext>
              </a:extLst>
            </p:cNvPr>
            <p:cNvSpPr/>
            <p:nvPr/>
          </p:nvSpPr>
          <p:spPr>
            <a:xfrm>
              <a:off x="4210378" y="4284064"/>
              <a:ext cx="2340964" cy="1396483"/>
            </a:xfrm>
            <a:prstGeom prst="wedgeRectCallout">
              <a:avLst>
                <a:gd name="adj1" fmla="val -76764"/>
                <a:gd name="adj2" fmla="val 32270"/>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20" name="TextBox 19">
              <a:extLst>
                <a:ext uri="{FF2B5EF4-FFF2-40B4-BE49-F238E27FC236}">
                  <a16:creationId xmlns:a16="http://schemas.microsoft.com/office/drawing/2014/main" id="{D53512FF-0B5A-9547-9609-0D288EF4FF77}"/>
                </a:ext>
              </a:extLst>
            </p:cNvPr>
            <p:cNvSpPr txBox="1"/>
            <p:nvPr/>
          </p:nvSpPr>
          <p:spPr>
            <a:xfrm>
              <a:off x="4337278" y="4413380"/>
              <a:ext cx="2156360" cy="369332"/>
            </a:xfrm>
            <a:prstGeom prst="rect">
              <a:avLst/>
            </a:prstGeom>
            <a:noFill/>
          </p:spPr>
          <p:txBody>
            <a:bodyPr wrap="none" rtlCol="0">
              <a:spAutoFit/>
            </a:bodyPr>
            <a:lstStyle/>
            <a:p>
              <a:r>
                <a:rPr lang="en-JP" dirty="0"/>
                <a:t>VM内のOSのメモリ</a:t>
              </a:r>
            </a:p>
          </p:txBody>
        </p:sp>
        <p:sp>
          <p:nvSpPr>
            <p:cNvPr id="40" name="正方形/長方形 41">
              <a:extLst>
                <a:ext uri="{FF2B5EF4-FFF2-40B4-BE49-F238E27FC236}">
                  <a16:creationId xmlns:a16="http://schemas.microsoft.com/office/drawing/2014/main" id="{D7C611F6-8878-A544-AD08-F91708320920}"/>
                </a:ext>
              </a:extLst>
            </p:cNvPr>
            <p:cNvSpPr/>
            <p:nvPr/>
          </p:nvSpPr>
          <p:spPr>
            <a:xfrm>
              <a:off x="5057789" y="4951492"/>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41" name="正方形/長方形 42">
              <a:extLst>
                <a:ext uri="{FF2B5EF4-FFF2-40B4-BE49-F238E27FC236}">
                  <a16:creationId xmlns:a16="http://schemas.microsoft.com/office/drawing/2014/main" id="{81E607E7-9A8E-1943-B46E-0D9B5151F90A}"/>
                </a:ext>
              </a:extLst>
            </p:cNvPr>
            <p:cNvSpPr/>
            <p:nvPr/>
          </p:nvSpPr>
          <p:spPr>
            <a:xfrm>
              <a:off x="5828222" y="4951491"/>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42" name="正方形/長方形 43">
              <a:extLst>
                <a:ext uri="{FF2B5EF4-FFF2-40B4-BE49-F238E27FC236}">
                  <a16:creationId xmlns:a16="http://schemas.microsoft.com/office/drawing/2014/main" id="{2057821C-D4FA-A14D-B11A-16B249C760CB}"/>
                </a:ext>
              </a:extLst>
            </p:cNvPr>
            <p:cNvSpPr/>
            <p:nvPr/>
          </p:nvSpPr>
          <p:spPr>
            <a:xfrm>
              <a:off x="5444681" y="4951853"/>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43" name="正方形/長方形 44">
              <a:extLst>
                <a:ext uri="{FF2B5EF4-FFF2-40B4-BE49-F238E27FC236}">
                  <a16:creationId xmlns:a16="http://schemas.microsoft.com/office/drawing/2014/main" id="{F711F0AC-ECEE-8E4C-9177-FC5F77790AE7}"/>
                </a:ext>
              </a:extLst>
            </p:cNvPr>
            <p:cNvSpPr/>
            <p:nvPr/>
          </p:nvSpPr>
          <p:spPr>
            <a:xfrm>
              <a:off x="4670897" y="4951492"/>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grpSp>
      <p:sp>
        <p:nvSpPr>
          <p:cNvPr id="4" name="ドーナツ 3">
            <a:extLst>
              <a:ext uri="{FF2B5EF4-FFF2-40B4-BE49-F238E27FC236}">
                <a16:creationId xmlns:a16="http://schemas.microsoft.com/office/drawing/2014/main" id="{1CB12D50-4C44-3146-929D-99457E43726E}"/>
              </a:ext>
            </a:extLst>
          </p:cNvPr>
          <p:cNvSpPr/>
          <p:nvPr/>
        </p:nvSpPr>
        <p:spPr>
          <a:xfrm>
            <a:off x="5633326" y="4745726"/>
            <a:ext cx="710491" cy="897835"/>
          </a:xfrm>
          <a:prstGeom prst="donut">
            <a:avLst>
              <a:gd name="adj" fmla="val 3148"/>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44" name="正方形/長方形 42">
            <a:extLst>
              <a:ext uri="{FF2B5EF4-FFF2-40B4-BE49-F238E27FC236}">
                <a16:creationId xmlns:a16="http://schemas.microsoft.com/office/drawing/2014/main" id="{12E62AA1-2911-C644-9297-9657E61FC216}"/>
              </a:ext>
            </a:extLst>
          </p:cNvPr>
          <p:cNvSpPr/>
          <p:nvPr/>
        </p:nvSpPr>
        <p:spPr>
          <a:xfrm>
            <a:off x="2846485" y="4770268"/>
            <a:ext cx="356260" cy="514545"/>
          </a:xfrm>
          <a:prstGeom prst="rect">
            <a:avLst/>
          </a:prstGeom>
          <a:solidFill>
            <a:srgbClr val="FFFF00"/>
          </a:solidFill>
          <a:ln w="381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45" name="正方形/長方形 53">
            <a:extLst>
              <a:ext uri="{FF2B5EF4-FFF2-40B4-BE49-F238E27FC236}">
                <a16:creationId xmlns:a16="http://schemas.microsoft.com/office/drawing/2014/main" id="{6F1405B1-272D-5F4F-928E-9459F1A402D1}"/>
              </a:ext>
            </a:extLst>
          </p:cNvPr>
          <p:cNvSpPr/>
          <p:nvPr/>
        </p:nvSpPr>
        <p:spPr>
          <a:xfrm>
            <a:off x="2837538" y="5812187"/>
            <a:ext cx="356260" cy="514545"/>
          </a:xfrm>
          <a:prstGeom prst="rect">
            <a:avLst/>
          </a:prstGeom>
          <a:solidFill>
            <a:schemeClr val="bg1"/>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FF0000"/>
                </a:solidFill>
                <a:ea typeface="MS PGothic" panose="020B0600070205080204" pitchFamily="34" charset="-128"/>
              </a:rPr>
              <a:t>0</a:t>
            </a:r>
            <a:endParaRPr lang="ja-JP" altLang="en-US">
              <a:solidFill>
                <a:srgbClr val="FF0000"/>
              </a:solidFill>
              <a:ea typeface="MS PGothic" panose="020B0600070205080204" pitchFamily="34" charset="-128"/>
            </a:endParaRPr>
          </a:p>
        </p:txBody>
      </p:sp>
    </p:spTree>
    <p:extLst>
      <p:ext uri="{BB962C8B-B14F-4D97-AF65-F5344CB8AC3E}">
        <p14:creationId xmlns:p14="http://schemas.microsoft.com/office/powerpoint/2010/main" val="889228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0"/>
                                        </p:tgtEl>
                                        <p:attrNameLst>
                                          <p:attrName>style.visibility</p:attrName>
                                        </p:attrNameLst>
                                      </p:cBhvr>
                                      <p:to>
                                        <p:strVal val="visible"/>
                                      </p:to>
                                    </p:set>
                                    <p:animEffect transition="in" filter="fade">
                                      <p:cBhvr>
                                        <p:cTn id="12" dur="500"/>
                                        <p:tgtEl>
                                          <p:spTgt spid="50"/>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51"/>
                                        </p:tgtEl>
                                        <p:attrNameLst>
                                          <p:attrName>style.visibility</p:attrName>
                                        </p:attrNameLst>
                                      </p:cBhvr>
                                      <p:to>
                                        <p:strVal val="visible"/>
                                      </p:to>
                                    </p:set>
                                    <p:animEffect transition="in" filter="fade">
                                      <p:cBhvr>
                                        <p:cTn id="16" dur="500"/>
                                        <p:tgtEl>
                                          <p:spTgt spid="51"/>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57"/>
                                        </p:tgtEl>
                                        <p:attrNameLst>
                                          <p:attrName>style.visibility</p:attrName>
                                        </p:attrNameLst>
                                      </p:cBhvr>
                                      <p:to>
                                        <p:strVal val="visible"/>
                                      </p:to>
                                    </p:set>
                                    <p:animEffect transition="in" filter="fade">
                                      <p:cBhvr>
                                        <p:cTn id="26" dur="500"/>
                                        <p:tgtEl>
                                          <p:spTgt spid="57"/>
                                        </p:tgtEl>
                                      </p:cBhvr>
                                    </p:animEffect>
                                  </p:childTnLst>
                                </p:cTn>
                              </p:par>
                            </p:childTnLst>
                          </p:cTn>
                        </p:par>
                        <p:par>
                          <p:cTn id="27" fill="hold">
                            <p:stCondLst>
                              <p:cond delay="500"/>
                            </p:stCondLst>
                            <p:childTnLst>
                              <p:par>
                                <p:cTn id="28" presetID="10" presetClass="entr" presetSubtype="0" fill="hold" nodeType="afterEffect">
                                  <p:stCondLst>
                                    <p:cond delay="0"/>
                                  </p:stCondLst>
                                  <p:childTnLst>
                                    <p:set>
                                      <p:cBhvr>
                                        <p:cTn id="29" dur="1" fill="hold">
                                          <p:stCondLst>
                                            <p:cond delay="0"/>
                                          </p:stCondLst>
                                        </p:cTn>
                                        <p:tgtEl>
                                          <p:spTgt spid="56"/>
                                        </p:tgtEl>
                                        <p:attrNameLst>
                                          <p:attrName>style.visibility</p:attrName>
                                        </p:attrNameLst>
                                      </p:cBhvr>
                                      <p:to>
                                        <p:strVal val="visible"/>
                                      </p:to>
                                    </p:set>
                                    <p:animEffect transition="in" filter="fade">
                                      <p:cBhvr>
                                        <p:cTn id="30" dur="500"/>
                                        <p:tgtEl>
                                          <p:spTgt spid="56"/>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xit" presetSubtype="0" fill="hold" grpId="0" nodeType="clickEffect">
                                  <p:stCondLst>
                                    <p:cond delay="0"/>
                                  </p:stCondLst>
                                  <p:childTnLst>
                                    <p:animEffect transition="out" filter="fade">
                                      <p:cBhvr>
                                        <p:cTn id="34" dur="500"/>
                                        <p:tgtEl>
                                          <p:spTgt spid="30"/>
                                        </p:tgtEl>
                                      </p:cBhvr>
                                    </p:animEffect>
                                    <p:set>
                                      <p:cBhvr>
                                        <p:cTn id="35" dur="1" fill="hold">
                                          <p:stCondLst>
                                            <p:cond delay="499"/>
                                          </p:stCondLst>
                                        </p:cTn>
                                        <p:tgtEl>
                                          <p:spTgt spid="30"/>
                                        </p:tgtEl>
                                        <p:attrNameLst>
                                          <p:attrName>style.visibility</p:attrName>
                                        </p:attrNameLst>
                                      </p:cBhvr>
                                      <p:to>
                                        <p:strVal val="hidden"/>
                                      </p:to>
                                    </p:set>
                                  </p:childTnLst>
                                </p:cTn>
                              </p:par>
                              <p:par>
                                <p:cTn id="36" presetID="10" presetClass="entr" presetSubtype="0" fill="hold" grpId="0" nodeType="withEffect">
                                  <p:stCondLst>
                                    <p:cond delay="0"/>
                                  </p:stCondLst>
                                  <p:childTnLst>
                                    <p:set>
                                      <p:cBhvr>
                                        <p:cTn id="37" dur="1" fill="hold">
                                          <p:stCondLst>
                                            <p:cond delay="0"/>
                                          </p:stCondLst>
                                        </p:cTn>
                                        <p:tgtEl>
                                          <p:spTgt spid="44"/>
                                        </p:tgtEl>
                                        <p:attrNameLst>
                                          <p:attrName>style.visibility</p:attrName>
                                        </p:attrNameLst>
                                      </p:cBhvr>
                                      <p:to>
                                        <p:strVal val="visible"/>
                                      </p:to>
                                    </p:set>
                                    <p:animEffect transition="in" filter="fade">
                                      <p:cBhvr>
                                        <p:cTn id="38" dur="500"/>
                                        <p:tgtEl>
                                          <p:spTgt spid="44"/>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45"/>
                                        </p:tgtEl>
                                        <p:attrNameLst>
                                          <p:attrName>style.visibility</p:attrName>
                                        </p:attrNameLst>
                                      </p:cBhvr>
                                      <p:to>
                                        <p:strVal val="visible"/>
                                      </p:to>
                                    </p:set>
                                    <p:animEffect transition="in" filter="fade">
                                      <p:cBhvr>
                                        <p:cTn id="43"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50" grpId="0"/>
      <p:bldP spid="57" grpId="0"/>
      <p:bldP spid="4" grpId="0" animBg="1"/>
      <p:bldP spid="44" grpId="0" animBg="1"/>
      <p:bldP spid="4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AD840-BEBA-DF45-8B3B-AEA51B11DE7F}"/>
              </a:ext>
            </a:extLst>
          </p:cNvPr>
          <p:cNvSpPr>
            <a:spLocks noGrp="1"/>
          </p:cNvSpPr>
          <p:nvPr>
            <p:ph type="title"/>
          </p:nvPr>
        </p:nvSpPr>
        <p:spPr>
          <a:xfrm>
            <a:off x="838200" y="365126"/>
            <a:ext cx="10515600" cy="1117986"/>
          </a:xfrm>
        </p:spPr>
        <p:txBody>
          <a:bodyPr/>
          <a:lstStyle/>
          <a:p>
            <a:r>
              <a:rPr lang="ja-JP" altLang="en-US"/>
              <a:t>ゲスト</a:t>
            </a:r>
            <a:r>
              <a:rPr lang="en-US" altLang="ja-JP" dirty="0"/>
              <a:t>OS</a:t>
            </a:r>
            <a:r>
              <a:rPr lang="ja-JP" altLang="en-US"/>
              <a:t>のメモリ情報の取得</a:t>
            </a:r>
            <a:endParaRPr lang="en-US" dirty="0"/>
          </a:p>
        </p:txBody>
      </p:sp>
      <p:sp>
        <p:nvSpPr>
          <p:cNvPr id="3" name="Content Placeholder 2">
            <a:extLst>
              <a:ext uri="{FF2B5EF4-FFF2-40B4-BE49-F238E27FC236}">
                <a16:creationId xmlns:a16="http://schemas.microsoft.com/office/drawing/2014/main" id="{5AD481A7-0C64-1144-944E-D303AFD5E970}"/>
              </a:ext>
            </a:extLst>
          </p:cNvPr>
          <p:cNvSpPr>
            <a:spLocks noGrp="1"/>
          </p:cNvSpPr>
          <p:nvPr>
            <p:ph idx="1"/>
          </p:nvPr>
        </p:nvSpPr>
        <p:spPr>
          <a:xfrm>
            <a:off x="838200" y="1583473"/>
            <a:ext cx="10515600" cy="4593490"/>
          </a:xfrm>
        </p:spPr>
        <p:txBody>
          <a:bodyPr/>
          <a:lstStyle/>
          <a:p>
            <a:r>
              <a:rPr lang="en-US" dirty="0"/>
              <a:t>LLView [</a:t>
            </a:r>
            <a:r>
              <a:rPr lang="en-US" altLang="ja-JP" dirty="0"/>
              <a:t>Ozaki et al.’19] </a:t>
            </a:r>
            <a:r>
              <a:rPr lang="ja-JP" altLang="en-US"/>
              <a:t>を用いて</a:t>
            </a:r>
            <a:r>
              <a:rPr lang="en-US" altLang="ja-JP" dirty="0"/>
              <a:t>OS</a:t>
            </a:r>
            <a:r>
              <a:rPr lang="ja-JP" altLang="en-US"/>
              <a:t>のメモリ情報を</a:t>
            </a:r>
            <a:r>
              <a:rPr lang="en-US" altLang="ja-JP" dirty="0"/>
              <a:t>VM</a:t>
            </a:r>
            <a:r>
              <a:rPr lang="ja-JP" altLang="en-US"/>
              <a:t>の外から透過的に取得</a:t>
            </a:r>
            <a:endParaRPr lang="en-US" altLang="ja-JP" dirty="0"/>
          </a:p>
          <a:p>
            <a:pPr lvl="1"/>
            <a:r>
              <a:rPr lang="en-US" altLang="ja-JP" dirty="0" err="1"/>
              <a:t>LLView</a:t>
            </a:r>
            <a:r>
              <a:rPr lang="ja-JP" altLang="en-US"/>
              <a:t>：</a:t>
            </a:r>
            <a:r>
              <a:rPr lang="en-US" altLang="ja-JP" dirty="0"/>
              <a:t>VM</a:t>
            </a:r>
            <a:r>
              <a:rPr lang="ja-JP" altLang="en-US"/>
              <a:t>のメモリ解析と</a:t>
            </a:r>
            <a:r>
              <a:rPr lang="en-US" altLang="ja-JP" dirty="0"/>
              <a:t>OS</a:t>
            </a:r>
            <a:r>
              <a:rPr lang="ja-JP" altLang="en-US"/>
              <a:t>データ取得を容易にするフレームワーク</a:t>
            </a:r>
            <a:endParaRPr lang="en-US" altLang="ja-JP" dirty="0"/>
          </a:p>
          <a:p>
            <a:pPr lvl="1"/>
            <a:r>
              <a:rPr lang="en-US" dirty="0"/>
              <a:t>Linux</a:t>
            </a:r>
            <a:r>
              <a:rPr lang="ja-JP" altLang="en-US"/>
              <a:t>のヘッダファイルを用いてデータ取得プログラムを記述</a:t>
            </a:r>
            <a:endParaRPr lang="en-US" altLang="ja-JP" dirty="0"/>
          </a:p>
          <a:p>
            <a:r>
              <a:rPr lang="en-US" dirty="0" err="1"/>
              <a:t>OSがメモリ管理に使っているデータ構造にアクセス</a:t>
            </a:r>
            <a:endParaRPr lang="en-US" dirty="0"/>
          </a:p>
          <a:p>
            <a:pPr lvl="1"/>
            <a:r>
              <a:rPr lang="en-US" dirty="0" err="1"/>
              <a:t>空きメモリ領域かどうか調べる</a:t>
            </a:r>
            <a:endParaRPr lang="en-US" dirty="0"/>
          </a:p>
        </p:txBody>
      </p:sp>
      <p:sp>
        <p:nvSpPr>
          <p:cNvPr id="4" name="Slide Number Placeholder 3">
            <a:extLst>
              <a:ext uri="{FF2B5EF4-FFF2-40B4-BE49-F238E27FC236}">
                <a16:creationId xmlns:a16="http://schemas.microsoft.com/office/drawing/2014/main" id="{FAAC6659-0A97-CA42-BAD4-920858FBE184}"/>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14</a:t>
            </a:fld>
            <a:endParaRPr lang="ja-JP" altLang="en-US"/>
          </a:p>
        </p:txBody>
      </p:sp>
      <p:sp>
        <p:nvSpPr>
          <p:cNvPr id="5" name="TextBox 4">
            <a:extLst>
              <a:ext uri="{FF2B5EF4-FFF2-40B4-BE49-F238E27FC236}">
                <a16:creationId xmlns:a16="http://schemas.microsoft.com/office/drawing/2014/main" id="{AA2195BB-9F8E-2B46-969D-D41525B36984}"/>
              </a:ext>
            </a:extLst>
          </p:cNvPr>
          <p:cNvSpPr txBox="1"/>
          <p:nvPr/>
        </p:nvSpPr>
        <p:spPr>
          <a:xfrm>
            <a:off x="7795507" y="4422637"/>
            <a:ext cx="3446651" cy="1754326"/>
          </a:xfrm>
          <a:prstGeom prst="rect">
            <a:avLst/>
          </a:prstGeom>
          <a:noFill/>
          <a:ln>
            <a:solidFill>
              <a:srgbClr val="0070C0"/>
            </a:solidFill>
          </a:ln>
        </p:spPr>
        <p:txBody>
          <a:bodyPr wrap="square" rtlCol="0">
            <a:spAutoFit/>
          </a:bodyPr>
          <a:lstStyle/>
          <a:p>
            <a:r>
              <a:rPr lang="en" altLang="ja-JP" dirty="0">
                <a:latin typeface="MS PGothic" panose="020B0600070205080204" pitchFamily="34" charset="-128"/>
                <a:ea typeface="MS PGothic" panose="020B0600070205080204" pitchFamily="34" charset="-128"/>
              </a:rPr>
              <a:t>for (</a:t>
            </a:r>
            <a:r>
              <a:rPr lang="en" altLang="ja-JP" dirty="0" err="1">
                <a:latin typeface="MS PGothic" panose="020B0600070205080204" pitchFamily="34" charset="-128"/>
                <a:ea typeface="MS PGothic" panose="020B0600070205080204" pitchFamily="34" charset="-128"/>
              </a:rPr>
              <a:t>pfn</a:t>
            </a:r>
            <a:r>
              <a:rPr lang="en" altLang="ja-JP" dirty="0">
                <a:latin typeface="MS PGothic" panose="020B0600070205080204" pitchFamily="34" charset="-128"/>
                <a:ea typeface="MS PGothic" panose="020B0600070205080204" pitchFamily="34" charset="-128"/>
              </a:rPr>
              <a:t> = 0; </a:t>
            </a:r>
            <a:r>
              <a:rPr lang="en" altLang="ja-JP" dirty="0" err="1">
                <a:latin typeface="MS PGothic" panose="020B0600070205080204" pitchFamily="34" charset="-128"/>
                <a:ea typeface="MS PGothic" panose="020B0600070205080204" pitchFamily="34" charset="-128"/>
              </a:rPr>
              <a:t>pfn</a:t>
            </a:r>
            <a:r>
              <a:rPr lang="en" altLang="ja-JP" dirty="0">
                <a:latin typeface="MS PGothic" panose="020B0600070205080204" pitchFamily="34" charset="-128"/>
                <a:ea typeface="MS PGothic" panose="020B0600070205080204" pitchFamily="34" charset="-128"/>
              </a:rPr>
              <a:t> &lt; </a:t>
            </a:r>
            <a:r>
              <a:rPr lang="en" altLang="ja-JP" dirty="0" err="1">
                <a:latin typeface="MS PGothic" panose="020B0600070205080204" pitchFamily="34" charset="-128"/>
                <a:ea typeface="MS PGothic" panose="020B0600070205080204" pitchFamily="34" charset="-128"/>
              </a:rPr>
              <a:t>max_pfn</a:t>
            </a:r>
            <a:r>
              <a:rPr lang="en" altLang="ja-JP" dirty="0">
                <a:latin typeface="MS PGothic" panose="020B0600070205080204" pitchFamily="34" charset="-128"/>
                <a:ea typeface="MS PGothic" panose="020B0600070205080204" pitchFamily="34" charset="-128"/>
              </a:rPr>
              <a:t>; </a:t>
            </a:r>
            <a:r>
              <a:rPr lang="en" altLang="ja-JP" dirty="0" err="1">
                <a:latin typeface="MS PGothic" panose="020B0600070205080204" pitchFamily="34" charset="-128"/>
                <a:ea typeface="MS PGothic" panose="020B0600070205080204" pitchFamily="34" charset="-128"/>
              </a:rPr>
              <a:t>pfn</a:t>
            </a:r>
            <a:r>
              <a:rPr lang="en" altLang="ja-JP" dirty="0">
                <a:latin typeface="MS PGothic" panose="020B0600070205080204" pitchFamily="34" charset="-128"/>
                <a:ea typeface="MS PGothic" panose="020B0600070205080204" pitchFamily="34" charset="-128"/>
              </a:rPr>
              <a:t>++)</a:t>
            </a:r>
          </a:p>
          <a:p>
            <a:r>
              <a:rPr lang="en" altLang="ja-JP" dirty="0">
                <a:latin typeface="MS PGothic" panose="020B0600070205080204" pitchFamily="34" charset="-128"/>
                <a:ea typeface="MS PGothic" panose="020B0600070205080204" pitchFamily="34" charset="-128"/>
              </a:rPr>
              <a:t>  page = </a:t>
            </a:r>
            <a:r>
              <a:rPr lang="en" altLang="ja-JP" dirty="0" err="1">
                <a:latin typeface="MS PGothic" panose="020B0600070205080204" pitchFamily="34" charset="-128"/>
                <a:ea typeface="MS PGothic" panose="020B0600070205080204" pitchFamily="34" charset="-128"/>
              </a:rPr>
              <a:t>pfn_to_page</a:t>
            </a:r>
            <a:r>
              <a:rPr lang="en" altLang="ja-JP" dirty="0">
                <a:latin typeface="MS PGothic" panose="020B0600070205080204" pitchFamily="34" charset="-128"/>
                <a:ea typeface="MS PGothic" panose="020B0600070205080204" pitchFamily="34" charset="-128"/>
              </a:rPr>
              <a:t>(</a:t>
            </a:r>
            <a:r>
              <a:rPr lang="en" altLang="ja-JP" dirty="0" err="1">
                <a:latin typeface="MS PGothic" panose="020B0600070205080204" pitchFamily="34" charset="-128"/>
                <a:ea typeface="MS PGothic" panose="020B0600070205080204" pitchFamily="34" charset="-128"/>
              </a:rPr>
              <a:t>pfn</a:t>
            </a:r>
            <a:r>
              <a:rPr lang="en" altLang="ja-JP" dirty="0">
                <a:latin typeface="MS PGothic" panose="020B0600070205080204" pitchFamily="34" charset="-128"/>
                <a:ea typeface="MS PGothic" panose="020B0600070205080204" pitchFamily="34" charset="-128"/>
              </a:rPr>
              <a:t>);</a:t>
            </a:r>
          </a:p>
          <a:p>
            <a:r>
              <a:rPr lang="en" altLang="ja-JP" dirty="0">
                <a:latin typeface="MS PGothic" panose="020B0600070205080204" pitchFamily="34" charset="-128"/>
                <a:ea typeface="MS PGothic" panose="020B0600070205080204" pitchFamily="34" charset="-128"/>
              </a:rPr>
              <a:t>   if (</a:t>
            </a:r>
            <a:r>
              <a:rPr lang="en" altLang="ja-JP" dirty="0" err="1">
                <a:latin typeface="MS PGothic" panose="020B0600070205080204" pitchFamily="34" charset="-128"/>
                <a:ea typeface="MS PGothic" panose="020B0600070205080204" pitchFamily="34" charset="-128"/>
              </a:rPr>
              <a:t>PageBuddy</a:t>
            </a:r>
            <a:r>
              <a:rPr lang="en" altLang="ja-JP" dirty="0">
                <a:latin typeface="MS PGothic" panose="020B0600070205080204" pitchFamily="34" charset="-128"/>
                <a:ea typeface="MS PGothic" panose="020B0600070205080204" pitchFamily="34" charset="-128"/>
              </a:rPr>
              <a:t>(page)) {</a:t>
            </a:r>
            <a:br>
              <a:rPr lang="en" altLang="ja-JP" dirty="0">
                <a:latin typeface="MS PGothic" panose="020B0600070205080204" pitchFamily="34" charset="-128"/>
                <a:ea typeface="MS PGothic" panose="020B0600070205080204" pitchFamily="34" charset="-128"/>
              </a:rPr>
            </a:br>
            <a:r>
              <a:rPr lang="en" altLang="ja-JP" dirty="0">
                <a:latin typeface="MS PGothic" panose="020B0600070205080204" pitchFamily="34" charset="-128"/>
                <a:ea typeface="MS PGothic" panose="020B0600070205080204" pitchFamily="34" charset="-128"/>
              </a:rPr>
              <a:t>       // </a:t>
            </a:r>
            <a:r>
              <a:rPr lang="ja-JP" altLang="en-US">
                <a:latin typeface="MS PGothic" panose="020B0600070205080204" pitchFamily="34" charset="-128"/>
                <a:ea typeface="MS PGothic" panose="020B0600070205080204" pitchFamily="34" charset="-128"/>
              </a:rPr>
              <a:t>空きメモリ</a:t>
            </a:r>
            <a:br>
              <a:rPr lang="en" altLang="ja-JP" dirty="0">
                <a:latin typeface="MS PGothic" panose="020B0600070205080204" pitchFamily="34" charset="-128"/>
                <a:ea typeface="MS PGothic" panose="020B0600070205080204" pitchFamily="34" charset="-128"/>
              </a:rPr>
            </a:br>
            <a:r>
              <a:rPr lang="en" altLang="ja-JP" dirty="0">
                <a:latin typeface="MS PGothic" panose="020B0600070205080204" pitchFamily="34" charset="-128"/>
                <a:ea typeface="MS PGothic" panose="020B0600070205080204" pitchFamily="34" charset="-128"/>
              </a:rPr>
              <a:t>    }</a:t>
            </a:r>
            <a:endParaRPr lang="en-US" altLang="ja-JP" b="1" dirty="0">
              <a:latin typeface="+mn-ea"/>
              <a:ea typeface="MS PGothic" panose="020B0600070205080204" pitchFamily="34" charset="-128"/>
              <a:cs typeface="Courier New" panose="02070309020205020404" pitchFamily="49" charset="0"/>
            </a:endParaRPr>
          </a:p>
          <a:p>
            <a:r>
              <a:rPr lang="en-US" altLang="ja-JP" b="1" dirty="0">
                <a:latin typeface="+mn-ea"/>
                <a:ea typeface="MS PGothic" panose="020B0600070205080204" pitchFamily="34" charset="-128"/>
                <a:cs typeface="Courier New" panose="02070309020205020404" pitchFamily="49" charset="0"/>
              </a:rPr>
              <a:t>}</a:t>
            </a:r>
            <a:endParaRPr lang="en" altLang="ja-JP" dirty="0">
              <a:latin typeface="MS PGothic" panose="020B0600070205080204" pitchFamily="34" charset="-128"/>
              <a:ea typeface="MS PGothic" panose="020B0600070205080204" pitchFamily="34" charset="-128"/>
            </a:endParaRPr>
          </a:p>
        </p:txBody>
      </p:sp>
      <p:grpSp>
        <p:nvGrpSpPr>
          <p:cNvPr id="6" name="グループ化 76">
            <a:extLst>
              <a:ext uri="{FF2B5EF4-FFF2-40B4-BE49-F238E27FC236}">
                <a16:creationId xmlns:a16="http://schemas.microsoft.com/office/drawing/2014/main" id="{BF951B0A-8898-8244-A07B-E8339D51F029}"/>
              </a:ext>
            </a:extLst>
          </p:cNvPr>
          <p:cNvGrpSpPr/>
          <p:nvPr/>
        </p:nvGrpSpPr>
        <p:grpSpPr>
          <a:xfrm>
            <a:off x="1343231" y="4413105"/>
            <a:ext cx="2436016" cy="1754324"/>
            <a:chOff x="1945979" y="4381995"/>
            <a:chExt cx="2436016" cy="1754324"/>
          </a:xfrm>
        </p:grpSpPr>
        <p:sp>
          <p:nvSpPr>
            <p:cNvPr id="7" name="角丸四角形 38">
              <a:extLst>
                <a:ext uri="{FF2B5EF4-FFF2-40B4-BE49-F238E27FC236}">
                  <a16:creationId xmlns:a16="http://schemas.microsoft.com/office/drawing/2014/main" id="{3ACBB481-F4B2-FB4F-AECA-4B842909D5E5}"/>
                </a:ext>
              </a:extLst>
            </p:cNvPr>
            <p:cNvSpPr/>
            <p:nvPr/>
          </p:nvSpPr>
          <p:spPr>
            <a:xfrm>
              <a:off x="1945979" y="4381995"/>
              <a:ext cx="2436016" cy="175432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8" name="テキスト ボックス 40">
              <a:extLst>
                <a:ext uri="{FF2B5EF4-FFF2-40B4-BE49-F238E27FC236}">
                  <a16:creationId xmlns:a16="http://schemas.microsoft.com/office/drawing/2014/main" id="{9F700DC9-F42A-9A48-9820-EA16B36C7E50}"/>
                </a:ext>
              </a:extLst>
            </p:cNvPr>
            <p:cNvSpPr txBox="1"/>
            <p:nvPr/>
          </p:nvSpPr>
          <p:spPr>
            <a:xfrm>
              <a:off x="2076706" y="4789464"/>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9" name="正方形/長方形 41">
              <a:extLst>
                <a:ext uri="{FF2B5EF4-FFF2-40B4-BE49-F238E27FC236}">
                  <a16:creationId xmlns:a16="http://schemas.microsoft.com/office/drawing/2014/main" id="{3EDA4FFB-0CDE-E147-A8F1-4B33FA525992}"/>
                </a:ext>
              </a:extLst>
            </p:cNvPr>
            <p:cNvSpPr/>
            <p:nvPr/>
          </p:nvSpPr>
          <p:spPr>
            <a:xfrm>
              <a:off x="2704173" y="5151806"/>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10" name="正方形/長方形 42">
              <a:extLst>
                <a:ext uri="{FF2B5EF4-FFF2-40B4-BE49-F238E27FC236}">
                  <a16:creationId xmlns:a16="http://schemas.microsoft.com/office/drawing/2014/main" id="{35BD8E54-934A-DB43-85EE-8031432AE4AA}"/>
                </a:ext>
              </a:extLst>
            </p:cNvPr>
            <p:cNvSpPr/>
            <p:nvPr/>
          </p:nvSpPr>
          <p:spPr>
            <a:xfrm>
              <a:off x="3472461" y="5144966"/>
              <a:ext cx="356260" cy="514545"/>
            </a:xfrm>
            <a:prstGeom prst="rect">
              <a:avLst/>
            </a:prstGeom>
            <a:solidFill>
              <a:srgbClr val="FF00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11" name="正方形/長方形 43">
              <a:extLst>
                <a:ext uri="{FF2B5EF4-FFF2-40B4-BE49-F238E27FC236}">
                  <a16:creationId xmlns:a16="http://schemas.microsoft.com/office/drawing/2014/main" id="{4500653A-FFD6-F64D-8BF8-03465C6BDD0B}"/>
                </a:ext>
              </a:extLst>
            </p:cNvPr>
            <p:cNvSpPr/>
            <p:nvPr/>
          </p:nvSpPr>
          <p:spPr>
            <a:xfrm>
              <a:off x="3091065" y="5146352"/>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12" name="正方形/長方形 44">
              <a:extLst>
                <a:ext uri="{FF2B5EF4-FFF2-40B4-BE49-F238E27FC236}">
                  <a16:creationId xmlns:a16="http://schemas.microsoft.com/office/drawing/2014/main" id="{C5D18D53-A17D-164B-ACFC-3E9A13EB003B}"/>
                </a:ext>
              </a:extLst>
            </p:cNvPr>
            <p:cNvSpPr/>
            <p:nvPr/>
          </p:nvSpPr>
          <p:spPr>
            <a:xfrm>
              <a:off x="2317281" y="5151806"/>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13" name="テキスト ボックス 45">
              <a:extLst>
                <a:ext uri="{FF2B5EF4-FFF2-40B4-BE49-F238E27FC236}">
                  <a16:creationId xmlns:a16="http://schemas.microsoft.com/office/drawing/2014/main" id="{BECC6225-36DB-544B-AB8E-5FCE5649C951}"/>
                </a:ext>
              </a:extLst>
            </p:cNvPr>
            <p:cNvSpPr txBox="1"/>
            <p:nvPr/>
          </p:nvSpPr>
          <p:spPr>
            <a:xfrm>
              <a:off x="3799130" y="5212116"/>
              <a:ext cx="535724" cy="369332"/>
            </a:xfrm>
            <a:prstGeom prst="rect">
              <a:avLst/>
            </a:prstGeom>
            <a:noFill/>
          </p:spPr>
          <p:txBody>
            <a:bodyPr wrap="none" rtlCol="0">
              <a:spAutoFit/>
            </a:bodyPr>
            <a:lstStyle/>
            <a:p>
              <a:r>
                <a:rPr lang="ja-JP" altLang="en-US">
                  <a:ea typeface="MS PGothic" panose="020B0600070205080204" pitchFamily="34" charset="-128"/>
                </a:rPr>
                <a:t>・・・</a:t>
              </a:r>
            </a:p>
          </p:txBody>
        </p:sp>
      </p:grpSp>
      <p:sp>
        <p:nvSpPr>
          <p:cNvPr id="20" name="Rectangle 19">
            <a:extLst>
              <a:ext uri="{FF2B5EF4-FFF2-40B4-BE49-F238E27FC236}">
                <a16:creationId xmlns:a16="http://schemas.microsoft.com/office/drawing/2014/main" id="{0877AD13-0C6A-4D43-8791-BC4DA4458549}"/>
              </a:ext>
            </a:extLst>
          </p:cNvPr>
          <p:cNvSpPr/>
          <p:nvPr/>
        </p:nvSpPr>
        <p:spPr>
          <a:xfrm>
            <a:off x="5437144" y="4865475"/>
            <a:ext cx="1384714" cy="8708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JP" dirty="0">
                <a:solidFill>
                  <a:schemeClr val="tx1"/>
                </a:solidFill>
              </a:rPr>
              <a:t>FCtrans</a:t>
            </a:r>
          </a:p>
        </p:txBody>
      </p:sp>
      <p:cxnSp>
        <p:nvCxnSpPr>
          <p:cNvPr id="21" name="Straight Arrow Connector 20">
            <a:extLst>
              <a:ext uri="{FF2B5EF4-FFF2-40B4-BE49-F238E27FC236}">
                <a16:creationId xmlns:a16="http://schemas.microsoft.com/office/drawing/2014/main" id="{DEEA85A1-9DDF-3F49-AA6D-4FC9262A5990}"/>
              </a:ext>
            </a:extLst>
          </p:cNvPr>
          <p:cNvCxnSpPr>
            <a:cxnSpLocks/>
          </p:cNvCxnSpPr>
          <p:nvPr/>
        </p:nvCxnSpPr>
        <p:spPr>
          <a:xfrm flipH="1">
            <a:off x="3804996" y="5290267"/>
            <a:ext cx="1643136" cy="0"/>
          </a:xfrm>
          <a:prstGeom prst="straightConnector1">
            <a:avLst/>
          </a:prstGeom>
          <a:ln w="285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F2237AEA-692E-D54C-A03B-680CEE43F5C5}"/>
              </a:ext>
            </a:extLst>
          </p:cNvPr>
          <p:cNvSpPr txBox="1"/>
          <p:nvPr/>
        </p:nvSpPr>
        <p:spPr>
          <a:xfrm>
            <a:off x="3841734" y="4580772"/>
            <a:ext cx="1569660" cy="646331"/>
          </a:xfrm>
          <a:prstGeom prst="rect">
            <a:avLst/>
          </a:prstGeom>
          <a:noFill/>
        </p:spPr>
        <p:txBody>
          <a:bodyPr wrap="none" rtlCol="0">
            <a:spAutoFit/>
          </a:bodyPr>
          <a:lstStyle/>
          <a:p>
            <a:pPr algn="ctr"/>
            <a:r>
              <a:rPr lang="en-JP" dirty="0"/>
              <a:t>メモリデータ</a:t>
            </a:r>
          </a:p>
          <a:p>
            <a:pPr algn="ctr"/>
            <a:r>
              <a:rPr lang="en-JP" dirty="0"/>
              <a:t>取得</a:t>
            </a:r>
          </a:p>
        </p:txBody>
      </p:sp>
      <p:cxnSp>
        <p:nvCxnSpPr>
          <p:cNvPr id="23" name="Straight Arrow Connector 22">
            <a:extLst>
              <a:ext uri="{FF2B5EF4-FFF2-40B4-BE49-F238E27FC236}">
                <a16:creationId xmlns:a16="http://schemas.microsoft.com/office/drawing/2014/main" id="{FC168680-75DE-4444-B74D-99F1875B7368}"/>
              </a:ext>
            </a:extLst>
          </p:cNvPr>
          <p:cNvCxnSpPr>
            <a:cxnSpLocks/>
            <a:stCxn id="5" idx="1"/>
            <a:endCxn id="20" idx="3"/>
          </p:cNvCxnSpPr>
          <p:nvPr/>
        </p:nvCxnSpPr>
        <p:spPr>
          <a:xfrm flipH="1">
            <a:off x="6821858" y="5299800"/>
            <a:ext cx="973649" cy="1095"/>
          </a:xfrm>
          <a:prstGeom prst="straightConnector1">
            <a:avLst/>
          </a:prstGeom>
          <a:ln w="285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47B32C9E-89C0-9C4A-815F-2F7F3F329CCC}"/>
              </a:ext>
            </a:extLst>
          </p:cNvPr>
          <p:cNvSpPr txBox="1"/>
          <p:nvPr/>
        </p:nvSpPr>
        <p:spPr>
          <a:xfrm>
            <a:off x="7037534" y="4820574"/>
            <a:ext cx="646331" cy="369332"/>
          </a:xfrm>
          <a:prstGeom prst="rect">
            <a:avLst/>
          </a:prstGeom>
          <a:noFill/>
        </p:spPr>
        <p:txBody>
          <a:bodyPr wrap="none" rtlCol="0">
            <a:spAutoFit/>
          </a:bodyPr>
          <a:lstStyle/>
          <a:p>
            <a:pPr algn="ctr"/>
            <a:r>
              <a:rPr lang="en-JP" dirty="0"/>
              <a:t>解析</a:t>
            </a:r>
          </a:p>
        </p:txBody>
      </p:sp>
    </p:spTree>
    <p:extLst>
      <p:ext uri="{BB962C8B-B14F-4D97-AF65-F5344CB8AC3E}">
        <p14:creationId xmlns:p14="http://schemas.microsoft.com/office/powerpoint/2010/main" val="3751939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CD9D04-CFFF-7B4A-96E6-F4DB3473F564}"/>
              </a:ext>
            </a:extLst>
          </p:cNvPr>
          <p:cNvSpPr>
            <a:spLocks noGrp="1"/>
          </p:cNvSpPr>
          <p:nvPr>
            <p:ph type="title"/>
          </p:nvPr>
        </p:nvSpPr>
        <p:spPr>
          <a:xfrm>
            <a:off x="838200" y="365126"/>
            <a:ext cx="10515600" cy="1117986"/>
          </a:xfrm>
        </p:spPr>
        <p:txBody>
          <a:bodyPr/>
          <a:lstStyle/>
          <a:p>
            <a:r>
              <a:rPr lang="ja-JP" altLang="en-US"/>
              <a:t>複数ホストにまたがる</a:t>
            </a:r>
            <a:r>
              <a:rPr lang="en-US" altLang="ja-JP" dirty="0"/>
              <a:t>VM</a:t>
            </a:r>
            <a:r>
              <a:rPr lang="ja-JP" altLang="en-US"/>
              <a:t>のメモリ解放</a:t>
            </a:r>
          </a:p>
        </p:txBody>
      </p:sp>
      <p:sp>
        <p:nvSpPr>
          <p:cNvPr id="3" name="コンテンツ プレースホルダー 2">
            <a:extLst>
              <a:ext uri="{FF2B5EF4-FFF2-40B4-BE49-F238E27FC236}">
                <a16:creationId xmlns:a16="http://schemas.microsoft.com/office/drawing/2014/main" id="{DD6A1B70-BFA3-1347-8E8D-D6F5B69FD657}"/>
              </a:ext>
            </a:extLst>
          </p:cNvPr>
          <p:cNvSpPr>
            <a:spLocks noGrp="1"/>
          </p:cNvSpPr>
          <p:nvPr>
            <p:ph idx="1"/>
          </p:nvPr>
        </p:nvSpPr>
        <p:spPr>
          <a:xfrm>
            <a:off x="838200" y="1583473"/>
            <a:ext cx="10515600" cy="4593490"/>
          </a:xfrm>
        </p:spPr>
        <p:txBody>
          <a:bodyPr/>
          <a:lstStyle/>
          <a:p>
            <a:r>
              <a:rPr lang="ja-JP" altLang="en-US"/>
              <a:t>メインホストにメモリがある場合</a:t>
            </a:r>
            <a:endParaRPr lang="en-US" altLang="ja-JP" dirty="0"/>
          </a:p>
          <a:p>
            <a:pPr lvl="1"/>
            <a:r>
              <a:rPr lang="en-US" altLang="ja-JP" dirty="0"/>
              <a:t>VM</a:t>
            </a:r>
            <a:r>
              <a:rPr lang="ja-JP" altLang="en-US"/>
              <a:t>へのメモリ割り当てを解除し、メモリを解放</a:t>
            </a:r>
            <a:endParaRPr lang="en-US" altLang="ja-JP" dirty="0"/>
          </a:p>
          <a:p>
            <a:r>
              <a:rPr lang="ja-JP" altLang="en-US"/>
              <a:t>サブホストにメモリがある場合</a:t>
            </a:r>
            <a:endParaRPr lang="en-US" altLang="ja-JP" dirty="0"/>
          </a:p>
          <a:p>
            <a:pPr lvl="1"/>
            <a:r>
              <a:rPr lang="ja-JP" altLang="en-US"/>
              <a:t>メインホストからメモリ解放のリクエストを送信</a:t>
            </a:r>
            <a:endParaRPr lang="en-US" altLang="ja-JP" dirty="0"/>
          </a:p>
          <a:p>
            <a:pPr lvl="1"/>
            <a:r>
              <a:rPr lang="ja-JP" altLang="en-US"/>
              <a:t>サブホストではメモリ管理表のエントリを削除し、メモリを解放</a:t>
            </a:r>
            <a:endParaRPr lang="en-US" altLang="ja-JP" dirty="0"/>
          </a:p>
        </p:txBody>
      </p:sp>
      <p:sp>
        <p:nvSpPr>
          <p:cNvPr id="4" name="スライド番号プレースホルダー 3">
            <a:extLst>
              <a:ext uri="{FF2B5EF4-FFF2-40B4-BE49-F238E27FC236}">
                <a16:creationId xmlns:a16="http://schemas.microsoft.com/office/drawing/2014/main" id="{108ACAD7-A0E4-A44F-BB23-C05E3F6C9632}"/>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15</a:t>
            </a:fld>
            <a:endParaRPr lang="ja-JP" altLang="en-US"/>
          </a:p>
        </p:txBody>
      </p:sp>
      <p:sp>
        <p:nvSpPr>
          <p:cNvPr id="6" name="角丸四角形 5">
            <a:extLst>
              <a:ext uri="{FF2B5EF4-FFF2-40B4-BE49-F238E27FC236}">
                <a16:creationId xmlns:a16="http://schemas.microsoft.com/office/drawing/2014/main" id="{F1FF5470-205C-D64F-9E21-1A8940490E5C}"/>
              </a:ext>
            </a:extLst>
          </p:cNvPr>
          <p:cNvSpPr/>
          <p:nvPr/>
        </p:nvSpPr>
        <p:spPr>
          <a:xfrm>
            <a:off x="3059193" y="4456606"/>
            <a:ext cx="2093882" cy="209507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7" name="テキスト ボックス 6">
            <a:extLst>
              <a:ext uri="{FF2B5EF4-FFF2-40B4-BE49-F238E27FC236}">
                <a16:creationId xmlns:a16="http://schemas.microsoft.com/office/drawing/2014/main" id="{63B10463-5FE2-FF41-8065-04A1B0C1DF6F}"/>
              </a:ext>
            </a:extLst>
          </p:cNvPr>
          <p:cNvSpPr txBox="1"/>
          <p:nvPr/>
        </p:nvSpPr>
        <p:spPr>
          <a:xfrm>
            <a:off x="2837253" y="4041285"/>
            <a:ext cx="2318263"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移送先メインホスト</a:t>
            </a:r>
          </a:p>
        </p:txBody>
      </p:sp>
      <p:sp>
        <p:nvSpPr>
          <p:cNvPr id="8" name="角丸四角形 7">
            <a:extLst>
              <a:ext uri="{FF2B5EF4-FFF2-40B4-BE49-F238E27FC236}">
                <a16:creationId xmlns:a16="http://schemas.microsoft.com/office/drawing/2014/main" id="{28CAB86A-52C6-7E4D-97B0-00B3120A0C94}"/>
              </a:ext>
            </a:extLst>
          </p:cNvPr>
          <p:cNvSpPr/>
          <p:nvPr/>
        </p:nvSpPr>
        <p:spPr>
          <a:xfrm>
            <a:off x="7964114" y="4668590"/>
            <a:ext cx="1991896" cy="185205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9" name="テキスト ボックス 8">
            <a:extLst>
              <a:ext uri="{FF2B5EF4-FFF2-40B4-BE49-F238E27FC236}">
                <a16:creationId xmlns:a16="http://schemas.microsoft.com/office/drawing/2014/main" id="{ABBE6277-475E-3D4F-96E8-9D7215AFCDFB}"/>
              </a:ext>
            </a:extLst>
          </p:cNvPr>
          <p:cNvSpPr txBox="1"/>
          <p:nvPr/>
        </p:nvSpPr>
        <p:spPr>
          <a:xfrm>
            <a:off x="7823635" y="4248857"/>
            <a:ext cx="2177199"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移送先サブホスト</a:t>
            </a:r>
          </a:p>
        </p:txBody>
      </p:sp>
      <p:sp>
        <p:nvSpPr>
          <p:cNvPr id="10" name="テキスト ボックス 9">
            <a:extLst>
              <a:ext uri="{FF2B5EF4-FFF2-40B4-BE49-F238E27FC236}">
                <a16:creationId xmlns:a16="http://schemas.microsoft.com/office/drawing/2014/main" id="{158D7ACC-52C6-DD45-9072-113A02F4686D}"/>
              </a:ext>
            </a:extLst>
          </p:cNvPr>
          <p:cNvSpPr txBox="1"/>
          <p:nvPr/>
        </p:nvSpPr>
        <p:spPr>
          <a:xfrm>
            <a:off x="3335286" y="5469485"/>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12" name="テキスト ボックス 11">
            <a:extLst>
              <a:ext uri="{FF2B5EF4-FFF2-40B4-BE49-F238E27FC236}">
                <a16:creationId xmlns:a16="http://schemas.microsoft.com/office/drawing/2014/main" id="{8831FA86-A28B-9545-8E04-D24EF1D69850}"/>
              </a:ext>
            </a:extLst>
          </p:cNvPr>
          <p:cNvSpPr txBox="1"/>
          <p:nvPr/>
        </p:nvSpPr>
        <p:spPr>
          <a:xfrm>
            <a:off x="3117917" y="4511267"/>
            <a:ext cx="1745991" cy="369332"/>
          </a:xfrm>
          <a:prstGeom prst="rect">
            <a:avLst/>
          </a:prstGeom>
          <a:noFill/>
        </p:spPr>
        <p:txBody>
          <a:bodyPr wrap="none" rtlCol="0">
            <a:spAutoFit/>
          </a:bodyPr>
          <a:lstStyle/>
          <a:p>
            <a:r>
              <a:rPr lang="ja-JP" altLang="en-US">
                <a:latin typeface="MS PGothic" panose="020B0600070205080204" pitchFamily="34" charset="-128"/>
                <a:ea typeface="MS PGothic" panose="020B0600070205080204" pitchFamily="34" charset="-128"/>
              </a:rPr>
              <a:t>使用ビットマップ</a:t>
            </a:r>
          </a:p>
        </p:txBody>
      </p:sp>
      <p:sp>
        <p:nvSpPr>
          <p:cNvPr id="21" name="テキスト ボックス 20">
            <a:extLst>
              <a:ext uri="{FF2B5EF4-FFF2-40B4-BE49-F238E27FC236}">
                <a16:creationId xmlns:a16="http://schemas.microsoft.com/office/drawing/2014/main" id="{454CE372-A13D-1F4C-B11D-877A5126051D}"/>
              </a:ext>
            </a:extLst>
          </p:cNvPr>
          <p:cNvSpPr txBox="1"/>
          <p:nvPr/>
        </p:nvSpPr>
        <p:spPr>
          <a:xfrm>
            <a:off x="7964115" y="5044704"/>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27" name="正方形/長方形 26">
            <a:extLst>
              <a:ext uri="{FF2B5EF4-FFF2-40B4-BE49-F238E27FC236}">
                <a16:creationId xmlns:a16="http://schemas.microsoft.com/office/drawing/2014/main" id="{E432AB52-5036-9346-97CD-CB533205BAA2}"/>
              </a:ext>
            </a:extLst>
          </p:cNvPr>
          <p:cNvSpPr/>
          <p:nvPr/>
        </p:nvSpPr>
        <p:spPr>
          <a:xfrm>
            <a:off x="3208284" y="4844272"/>
            <a:ext cx="356260" cy="514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28" name="テキスト ボックス 27">
            <a:extLst>
              <a:ext uri="{FF2B5EF4-FFF2-40B4-BE49-F238E27FC236}">
                <a16:creationId xmlns:a16="http://schemas.microsoft.com/office/drawing/2014/main" id="{88AE0B77-4565-4E46-80E6-76623D07FBB7}"/>
              </a:ext>
            </a:extLst>
          </p:cNvPr>
          <p:cNvSpPr txBox="1"/>
          <p:nvPr/>
        </p:nvSpPr>
        <p:spPr>
          <a:xfrm>
            <a:off x="4626608" y="4911774"/>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29" name="テキスト ボックス 28">
            <a:extLst>
              <a:ext uri="{FF2B5EF4-FFF2-40B4-BE49-F238E27FC236}">
                <a16:creationId xmlns:a16="http://schemas.microsoft.com/office/drawing/2014/main" id="{4C64814F-DEE0-6A48-8370-2F25394284C5}"/>
              </a:ext>
            </a:extLst>
          </p:cNvPr>
          <p:cNvSpPr txBox="1"/>
          <p:nvPr/>
        </p:nvSpPr>
        <p:spPr>
          <a:xfrm>
            <a:off x="4600627" y="5860701"/>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0" name="テキスト ボックス 29">
            <a:extLst>
              <a:ext uri="{FF2B5EF4-FFF2-40B4-BE49-F238E27FC236}">
                <a16:creationId xmlns:a16="http://schemas.microsoft.com/office/drawing/2014/main" id="{9D7E94BE-EA5D-AD4D-8B6B-25738C5D1656}"/>
              </a:ext>
            </a:extLst>
          </p:cNvPr>
          <p:cNvSpPr txBox="1"/>
          <p:nvPr/>
        </p:nvSpPr>
        <p:spPr>
          <a:xfrm>
            <a:off x="9481736" y="5525210"/>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4" name="正方形/長方形 33">
            <a:extLst>
              <a:ext uri="{FF2B5EF4-FFF2-40B4-BE49-F238E27FC236}">
                <a16:creationId xmlns:a16="http://schemas.microsoft.com/office/drawing/2014/main" id="{2998E37C-EE9A-CE47-A74C-305392B4B28C}"/>
              </a:ext>
            </a:extLst>
          </p:cNvPr>
          <p:cNvSpPr/>
          <p:nvPr/>
        </p:nvSpPr>
        <p:spPr>
          <a:xfrm>
            <a:off x="3564226" y="4844272"/>
            <a:ext cx="356260" cy="514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0</a:t>
            </a:r>
            <a:endParaRPr lang="ja-JP" altLang="en-US">
              <a:solidFill>
                <a:schemeClr val="tx1"/>
              </a:solidFill>
              <a:ea typeface="MS PGothic" panose="020B0600070205080204" pitchFamily="34" charset="-128"/>
            </a:endParaRPr>
          </a:p>
        </p:txBody>
      </p:sp>
      <p:sp>
        <p:nvSpPr>
          <p:cNvPr id="35" name="正方形/長方形 34">
            <a:extLst>
              <a:ext uri="{FF2B5EF4-FFF2-40B4-BE49-F238E27FC236}">
                <a16:creationId xmlns:a16="http://schemas.microsoft.com/office/drawing/2014/main" id="{990674DB-00C3-D74B-81EA-2F58AFDE4A24}"/>
              </a:ext>
            </a:extLst>
          </p:cNvPr>
          <p:cNvSpPr/>
          <p:nvPr/>
        </p:nvSpPr>
        <p:spPr>
          <a:xfrm>
            <a:off x="3920486" y="4844272"/>
            <a:ext cx="356260" cy="514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36" name="正方形/長方形 35">
            <a:extLst>
              <a:ext uri="{FF2B5EF4-FFF2-40B4-BE49-F238E27FC236}">
                <a16:creationId xmlns:a16="http://schemas.microsoft.com/office/drawing/2014/main" id="{67F95AD2-84E3-D848-B8D7-C6FEE46547A3}"/>
              </a:ext>
            </a:extLst>
          </p:cNvPr>
          <p:cNvSpPr/>
          <p:nvPr/>
        </p:nvSpPr>
        <p:spPr>
          <a:xfrm>
            <a:off x="4276428" y="4844272"/>
            <a:ext cx="356260" cy="514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37" name="正方形/長方形 36">
            <a:extLst>
              <a:ext uri="{FF2B5EF4-FFF2-40B4-BE49-F238E27FC236}">
                <a16:creationId xmlns:a16="http://schemas.microsoft.com/office/drawing/2014/main" id="{2C1A2997-6A6B-6943-A775-9131F3FDC5C1}"/>
              </a:ext>
            </a:extLst>
          </p:cNvPr>
          <p:cNvSpPr/>
          <p:nvPr/>
        </p:nvSpPr>
        <p:spPr>
          <a:xfrm>
            <a:off x="3207346" y="5798351"/>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38" name="正方形/長方形 37">
            <a:extLst>
              <a:ext uri="{FF2B5EF4-FFF2-40B4-BE49-F238E27FC236}">
                <a16:creationId xmlns:a16="http://schemas.microsoft.com/office/drawing/2014/main" id="{43F9B89F-0691-AF46-A55C-9885896C1C78}"/>
              </a:ext>
            </a:extLst>
          </p:cNvPr>
          <p:cNvSpPr/>
          <p:nvPr/>
        </p:nvSpPr>
        <p:spPr>
          <a:xfrm>
            <a:off x="3563288" y="5798351"/>
            <a:ext cx="356260" cy="514545"/>
          </a:xfrm>
          <a:prstGeom prst="rect">
            <a:avLst/>
          </a:pr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40" name="正方形/長方形 39">
            <a:extLst>
              <a:ext uri="{FF2B5EF4-FFF2-40B4-BE49-F238E27FC236}">
                <a16:creationId xmlns:a16="http://schemas.microsoft.com/office/drawing/2014/main" id="{C252DC62-4124-1548-9E85-90AA94C98780}"/>
              </a:ext>
            </a:extLst>
          </p:cNvPr>
          <p:cNvSpPr/>
          <p:nvPr/>
        </p:nvSpPr>
        <p:spPr>
          <a:xfrm>
            <a:off x="4275490" y="5798351"/>
            <a:ext cx="356260" cy="514545"/>
          </a:xfrm>
          <a:prstGeom prst="rect">
            <a:avLst/>
          </a:pr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48" name="正方形/長方形 47">
            <a:extLst>
              <a:ext uri="{FF2B5EF4-FFF2-40B4-BE49-F238E27FC236}">
                <a16:creationId xmlns:a16="http://schemas.microsoft.com/office/drawing/2014/main" id="{61C8E1FE-C7E5-1C46-85E3-1EF627F4F06C}"/>
              </a:ext>
            </a:extLst>
          </p:cNvPr>
          <p:cNvSpPr/>
          <p:nvPr/>
        </p:nvSpPr>
        <p:spPr>
          <a:xfrm>
            <a:off x="9123216" y="5464182"/>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45" name="正方形/長方形 44">
            <a:extLst>
              <a:ext uri="{FF2B5EF4-FFF2-40B4-BE49-F238E27FC236}">
                <a16:creationId xmlns:a16="http://schemas.microsoft.com/office/drawing/2014/main" id="{24F49E40-6621-3044-BE93-A418A52F6505}"/>
              </a:ext>
            </a:extLst>
          </p:cNvPr>
          <p:cNvSpPr/>
          <p:nvPr/>
        </p:nvSpPr>
        <p:spPr>
          <a:xfrm>
            <a:off x="8055072" y="5464182"/>
            <a:ext cx="356260" cy="514545"/>
          </a:xfrm>
          <a:prstGeom prst="rect">
            <a:avLst/>
          </a:pr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46" name="正方形/長方形 45">
            <a:extLst>
              <a:ext uri="{FF2B5EF4-FFF2-40B4-BE49-F238E27FC236}">
                <a16:creationId xmlns:a16="http://schemas.microsoft.com/office/drawing/2014/main" id="{A8D182E8-26A4-3146-8657-DCDCD0F50DD9}"/>
              </a:ext>
            </a:extLst>
          </p:cNvPr>
          <p:cNvSpPr/>
          <p:nvPr/>
        </p:nvSpPr>
        <p:spPr>
          <a:xfrm>
            <a:off x="8411014" y="5464182"/>
            <a:ext cx="356260" cy="514545"/>
          </a:xfrm>
          <a:prstGeom prst="rect">
            <a:avLst/>
          </a:pr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47" name="正方形/長方形 46">
            <a:extLst>
              <a:ext uri="{FF2B5EF4-FFF2-40B4-BE49-F238E27FC236}">
                <a16:creationId xmlns:a16="http://schemas.microsoft.com/office/drawing/2014/main" id="{37DA11B8-F621-034F-80B5-F4F6D863AEFE}"/>
              </a:ext>
            </a:extLst>
          </p:cNvPr>
          <p:cNvSpPr/>
          <p:nvPr/>
        </p:nvSpPr>
        <p:spPr>
          <a:xfrm>
            <a:off x="8767274" y="5464182"/>
            <a:ext cx="356260" cy="514545"/>
          </a:xfrm>
          <a:prstGeom prst="rect">
            <a:avLst/>
          </a:pr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49" name="正方形/長方形 48">
            <a:extLst>
              <a:ext uri="{FF2B5EF4-FFF2-40B4-BE49-F238E27FC236}">
                <a16:creationId xmlns:a16="http://schemas.microsoft.com/office/drawing/2014/main" id="{DF195931-262F-DC4D-8064-F3D79D47FFC8}"/>
              </a:ext>
            </a:extLst>
          </p:cNvPr>
          <p:cNvSpPr/>
          <p:nvPr/>
        </p:nvSpPr>
        <p:spPr>
          <a:xfrm>
            <a:off x="3919548" y="4849513"/>
            <a:ext cx="356260" cy="51454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FF0000"/>
                </a:solidFill>
                <a:ea typeface="MS PGothic" panose="020B0600070205080204" pitchFamily="34" charset="-128"/>
              </a:rPr>
              <a:t>0</a:t>
            </a:r>
            <a:endParaRPr lang="ja-JP" altLang="en-US">
              <a:solidFill>
                <a:srgbClr val="FF0000"/>
              </a:solidFill>
              <a:ea typeface="MS PGothic" panose="020B0600070205080204" pitchFamily="34" charset="-128"/>
            </a:endParaRPr>
          </a:p>
        </p:txBody>
      </p:sp>
      <p:sp>
        <p:nvSpPr>
          <p:cNvPr id="39" name="正方形/長方形 38">
            <a:extLst>
              <a:ext uri="{FF2B5EF4-FFF2-40B4-BE49-F238E27FC236}">
                <a16:creationId xmlns:a16="http://schemas.microsoft.com/office/drawing/2014/main" id="{C2A9417A-FC2B-294C-AC93-2A8976F72A77}"/>
              </a:ext>
            </a:extLst>
          </p:cNvPr>
          <p:cNvSpPr/>
          <p:nvPr/>
        </p:nvSpPr>
        <p:spPr>
          <a:xfrm>
            <a:off x="3919548" y="5798351"/>
            <a:ext cx="356260" cy="514545"/>
          </a:xfrm>
          <a:prstGeom prst="rect">
            <a:avLst/>
          </a:prstGeom>
          <a:solidFill>
            <a:srgbClr val="FF00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50" name="正方形/長方形 49">
            <a:extLst>
              <a:ext uri="{FF2B5EF4-FFF2-40B4-BE49-F238E27FC236}">
                <a16:creationId xmlns:a16="http://schemas.microsoft.com/office/drawing/2014/main" id="{796C51C1-9F00-5E42-9215-610901B39981}"/>
              </a:ext>
            </a:extLst>
          </p:cNvPr>
          <p:cNvSpPr/>
          <p:nvPr/>
        </p:nvSpPr>
        <p:spPr>
          <a:xfrm>
            <a:off x="3917107" y="5798351"/>
            <a:ext cx="356260" cy="514545"/>
          </a:xfrm>
          <a:prstGeom prst="rect">
            <a:avLst/>
          </a:prstGeom>
          <a:solidFill>
            <a:schemeClr val="bg1"/>
          </a:solid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51" name="右矢印吹き出し 50">
            <a:extLst>
              <a:ext uri="{FF2B5EF4-FFF2-40B4-BE49-F238E27FC236}">
                <a16:creationId xmlns:a16="http://schemas.microsoft.com/office/drawing/2014/main" id="{D71E81D9-EAF3-5D43-8DB2-A40A0F30F4F2}"/>
              </a:ext>
            </a:extLst>
          </p:cNvPr>
          <p:cNvSpPr/>
          <p:nvPr/>
        </p:nvSpPr>
        <p:spPr>
          <a:xfrm>
            <a:off x="406502" y="4751445"/>
            <a:ext cx="2562130" cy="689990"/>
          </a:xfrm>
          <a:prstGeom prst="rightArrowCallout">
            <a:avLst>
              <a:gd name="adj1" fmla="val 25000"/>
              <a:gd name="adj2" fmla="val 25000"/>
              <a:gd name="adj3" fmla="val 25000"/>
              <a:gd name="adj4" fmla="val 8882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ビットマップへ反映</a:t>
            </a:r>
          </a:p>
        </p:txBody>
      </p:sp>
      <p:sp>
        <p:nvSpPr>
          <p:cNvPr id="52" name="右矢印吹き出し 51">
            <a:extLst>
              <a:ext uri="{FF2B5EF4-FFF2-40B4-BE49-F238E27FC236}">
                <a16:creationId xmlns:a16="http://schemas.microsoft.com/office/drawing/2014/main" id="{88164E6D-EA20-754B-BB4C-8A83AB0E8A73}"/>
              </a:ext>
            </a:extLst>
          </p:cNvPr>
          <p:cNvSpPr/>
          <p:nvPr/>
        </p:nvSpPr>
        <p:spPr>
          <a:xfrm>
            <a:off x="248153" y="5710628"/>
            <a:ext cx="2724437" cy="689990"/>
          </a:xfrm>
          <a:prstGeom prst="rightArrowCallout">
            <a:avLst>
              <a:gd name="adj1" fmla="val 25000"/>
              <a:gd name="adj2" fmla="val 25000"/>
              <a:gd name="adj3" fmla="val 25000"/>
              <a:gd name="adj4" fmla="val 91149"/>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メモリ割り当ての解除</a:t>
            </a:r>
          </a:p>
        </p:txBody>
      </p:sp>
      <p:sp>
        <p:nvSpPr>
          <p:cNvPr id="53" name="正方形/長方形 52">
            <a:extLst>
              <a:ext uri="{FF2B5EF4-FFF2-40B4-BE49-F238E27FC236}">
                <a16:creationId xmlns:a16="http://schemas.microsoft.com/office/drawing/2014/main" id="{AF65E6B6-57EB-2F42-B0C8-931B98EA9936}"/>
              </a:ext>
            </a:extLst>
          </p:cNvPr>
          <p:cNvSpPr/>
          <p:nvPr/>
        </p:nvSpPr>
        <p:spPr>
          <a:xfrm>
            <a:off x="9113723" y="5464182"/>
            <a:ext cx="356260" cy="514545"/>
          </a:xfrm>
          <a:prstGeom prst="rect">
            <a:avLst/>
          </a:prstGeom>
          <a:solidFill>
            <a:schemeClr val="bg1"/>
          </a:solid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55" name="右矢印 54">
            <a:extLst>
              <a:ext uri="{FF2B5EF4-FFF2-40B4-BE49-F238E27FC236}">
                <a16:creationId xmlns:a16="http://schemas.microsoft.com/office/drawing/2014/main" id="{2913F55E-D9A1-4B46-9A6D-36C60F3502E6}"/>
              </a:ext>
            </a:extLst>
          </p:cNvPr>
          <p:cNvSpPr/>
          <p:nvPr/>
        </p:nvSpPr>
        <p:spPr>
          <a:xfrm>
            <a:off x="5306583" y="5441435"/>
            <a:ext cx="2517052" cy="329543"/>
          </a:xfrm>
          <a:prstGeom prst="right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56" name="テキスト ボックス 55">
            <a:extLst>
              <a:ext uri="{FF2B5EF4-FFF2-40B4-BE49-F238E27FC236}">
                <a16:creationId xmlns:a16="http://schemas.microsoft.com/office/drawing/2014/main" id="{44F6D43A-130B-9F45-BACA-C6CE976A9ADD}"/>
              </a:ext>
            </a:extLst>
          </p:cNvPr>
          <p:cNvSpPr txBox="1"/>
          <p:nvPr/>
        </p:nvSpPr>
        <p:spPr>
          <a:xfrm>
            <a:off x="5227606" y="5001606"/>
            <a:ext cx="2723823" cy="369332"/>
          </a:xfrm>
          <a:prstGeom prst="rect">
            <a:avLst/>
          </a:prstGeom>
          <a:noFill/>
        </p:spPr>
        <p:txBody>
          <a:bodyPr wrap="none" rtlCol="0">
            <a:spAutoFit/>
          </a:bodyPr>
          <a:lstStyle/>
          <a:p>
            <a:r>
              <a:rPr kumimoji="1" lang="ja-JP" altLang="en-US"/>
              <a:t>メモリ解放のリクエスト</a:t>
            </a:r>
          </a:p>
        </p:txBody>
      </p:sp>
      <p:sp>
        <p:nvSpPr>
          <p:cNvPr id="57" name="左矢印吹き出し 56">
            <a:extLst>
              <a:ext uri="{FF2B5EF4-FFF2-40B4-BE49-F238E27FC236}">
                <a16:creationId xmlns:a16="http://schemas.microsoft.com/office/drawing/2014/main" id="{E6BF7F0C-9B54-4E41-9254-C34EBE719D0C}"/>
              </a:ext>
            </a:extLst>
          </p:cNvPr>
          <p:cNvSpPr/>
          <p:nvPr/>
        </p:nvSpPr>
        <p:spPr>
          <a:xfrm>
            <a:off x="10032914" y="5466706"/>
            <a:ext cx="1910933" cy="453517"/>
          </a:xfrm>
          <a:prstGeom prst="leftArrowCallout">
            <a:avLst>
              <a:gd name="adj1" fmla="val 25000"/>
              <a:gd name="adj2" fmla="val 25000"/>
              <a:gd name="adj3" fmla="val 25000"/>
              <a:gd name="adj4" fmla="val 87262"/>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メモリの解放</a:t>
            </a:r>
          </a:p>
        </p:txBody>
      </p:sp>
      <p:sp>
        <p:nvSpPr>
          <p:cNvPr id="58" name="正方形/長方形 57">
            <a:extLst>
              <a:ext uri="{FF2B5EF4-FFF2-40B4-BE49-F238E27FC236}">
                <a16:creationId xmlns:a16="http://schemas.microsoft.com/office/drawing/2014/main" id="{DC10BD8B-50D7-D547-8E5B-29C6CEF4A6D7}"/>
              </a:ext>
            </a:extLst>
          </p:cNvPr>
          <p:cNvSpPr/>
          <p:nvPr/>
        </p:nvSpPr>
        <p:spPr>
          <a:xfrm>
            <a:off x="4276428" y="4844271"/>
            <a:ext cx="356260" cy="51454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FF0000"/>
                </a:solidFill>
                <a:ea typeface="MS PGothic" panose="020B0600070205080204" pitchFamily="34" charset="-128"/>
              </a:rPr>
              <a:t>0</a:t>
            </a:r>
            <a:endParaRPr lang="ja-JP" altLang="en-US">
              <a:solidFill>
                <a:srgbClr val="FF0000"/>
              </a:solidFill>
              <a:ea typeface="MS PGothic" panose="020B0600070205080204" pitchFamily="34" charset="-128"/>
            </a:endParaRPr>
          </a:p>
        </p:txBody>
      </p:sp>
    </p:spTree>
    <p:extLst>
      <p:ext uri="{BB962C8B-B14F-4D97-AF65-F5344CB8AC3E}">
        <p14:creationId xmlns:p14="http://schemas.microsoft.com/office/powerpoint/2010/main" val="1587552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Effect transition="in" filter="fade">
                                      <p:cBhvr>
                                        <p:cTn id="11" dur="500"/>
                                        <p:tgtEl>
                                          <p:spTgt spid="4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2"/>
                                        </p:tgtEl>
                                        <p:attrNameLst>
                                          <p:attrName>style.visibility</p:attrName>
                                        </p:attrNameLst>
                                      </p:cBhvr>
                                      <p:to>
                                        <p:strVal val="visible"/>
                                      </p:to>
                                    </p:set>
                                    <p:animEffect transition="in" filter="fade">
                                      <p:cBhvr>
                                        <p:cTn id="16" dur="500"/>
                                        <p:tgtEl>
                                          <p:spTgt spid="52"/>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50"/>
                                        </p:tgtEl>
                                        <p:attrNameLst>
                                          <p:attrName>style.visibility</p:attrName>
                                        </p:attrNameLst>
                                      </p:cBhvr>
                                      <p:to>
                                        <p:strVal val="visible"/>
                                      </p:to>
                                    </p:set>
                                    <p:animEffect transition="in" filter="fade">
                                      <p:cBhvr>
                                        <p:cTn id="20" dur="500"/>
                                        <p:tgtEl>
                                          <p:spTgt spid="5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grpId="2" nodeType="clickEffect">
                                  <p:stCondLst>
                                    <p:cond delay="0"/>
                                  </p:stCondLst>
                                  <p:childTnLst>
                                    <p:animEffect transition="out" filter="fade">
                                      <p:cBhvr>
                                        <p:cTn id="24" dur="500"/>
                                        <p:tgtEl>
                                          <p:spTgt spid="51"/>
                                        </p:tgtEl>
                                      </p:cBhvr>
                                    </p:animEffect>
                                    <p:set>
                                      <p:cBhvr>
                                        <p:cTn id="25" dur="1" fill="hold">
                                          <p:stCondLst>
                                            <p:cond delay="499"/>
                                          </p:stCondLst>
                                        </p:cTn>
                                        <p:tgtEl>
                                          <p:spTgt spid="51"/>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52"/>
                                        </p:tgtEl>
                                      </p:cBhvr>
                                    </p:animEffect>
                                    <p:set>
                                      <p:cBhvr>
                                        <p:cTn id="28" dur="1" fill="hold">
                                          <p:stCondLst>
                                            <p:cond delay="499"/>
                                          </p:stCondLst>
                                        </p:cTn>
                                        <p:tgtEl>
                                          <p:spTgt spid="52"/>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56"/>
                                        </p:tgtEl>
                                        <p:attrNameLst>
                                          <p:attrName>style.visibility</p:attrName>
                                        </p:attrNameLst>
                                      </p:cBhvr>
                                      <p:to>
                                        <p:strVal val="visible"/>
                                      </p:to>
                                    </p:set>
                                    <p:animEffect transition="in" filter="fade">
                                      <p:cBhvr>
                                        <p:cTn id="33" dur="500"/>
                                        <p:tgtEl>
                                          <p:spTgt spid="56"/>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55"/>
                                        </p:tgtEl>
                                        <p:attrNameLst>
                                          <p:attrName>style.visibility</p:attrName>
                                        </p:attrNameLst>
                                      </p:cBhvr>
                                      <p:to>
                                        <p:strVal val="visible"/>
                                      </p:to>
                                    </p:set>
                                    <p:animEffect transition="in" filter="fade">
                                      <p:cBhvr>
                                        <p:cTn id="36" dur="500"/>
                                        <p:tgtEl>
                                          <p:spTgt spid="55"/>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57"/>
                                        </p:tgtEl>
                                        <p:attrNameLst>
                                          <p:attrName>style.visibility</p:attrName>
                                        </p:attrNameLst>
                                      </p:cBhvr>
                                      <p:to>
                                        <p:strVal val="visible"/>
                                      </p:to>
                                    </p:set>
                                    <p:animEffect transition="in" filter="fade">
                                      <p:cBhvr>
                                        <p:cTn id="41" dur="500"/>
                                        <p:tgtEl>
                                          <p:spTgt spid="57"/>
                                        </p:tgtEl>
                                      </p:cBhvr>
                                    </p:animEffect>
                                  </p:childTnLst>
                                </p:cTn>
                              </p:par>
                            </p:childTnLst>
                          </p:cTn>
                        </p:par>
                        <p:par>
                          <p:cTn id="42" fill="hold">
                            <p:stCondLst>
                              <p:cond delay="500"/>
                            </p:stCondLst>
                            <p:childTnLst>
                              <p:par>
                                <p:cTn id="43" presetID="10" presetClass="entr" presetSubtype="0" fill="hold" grpId="0" nodeType="afterEffect">
                                  <p:stCondLst>
                                    <p:cond delay="0"/>
                                  </p:stCondLst>
                                  <p:childTnLst>
                                    <p:set>
                                      <p:cBhvr>
                                        <p:cTn id="44" dur="1" fill="hold">
                                          <p:stCondLst>
                                            <p:cond delay="0"/>
                                          </p:stCondLst>
                                        </p:cTn>
                                        <p:tgtEl>
                                          <p:spTgt spid="53"/>
                                        </p:tgtEl>
                                        <p:attrNameLst>
                                          <p:attrName>style.visibility</p:attrName>
                                        </p:attrNameLst>
                                      </p:cBhvr>
                                      <p:to>
                                        <p:strVal val="visible"/>
                                      </p:to>
                                    </p:set>
                                    <p:animEffect transition="in" filter="fade">
                                      <p:cBhvr>
                                        <p:cTn id="45" dur="500"/>
                                        <p:tgtEl>
                                          <p:spTgt spid="53"/>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1" nodeType="click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500"/>
                                        <p:tgtEl>
                                          <p:spTgt spid="51"/>
                                        </p:tgtEl>
                                      </p:cBhvr>
                                    </p:animEffect>
                                  </p:childTnLst>
                                </p:cTn>
                              </p:par>
                            </p:childTnLst>
                          </p:cTn>
                        </p:par>
                        <p:par>
                          <p:cTn id="51" fill="hold">
                            <p:stCondLst>
                              <p:cond delay="500"/>
                            </p:stCondLst>
                            <p:childTnLst>
                              <p:par>
                                <p:cTn id="52" presetID="10" presetClass="entr" presetSubtype="0" fill="hold" grpId="0" nodeType="afterEffect">
                                  <p:stCondLst>
                                    <p:cond delay="0"/>
                                  </p:stCondLst>
                                  <p:childTnLst>
                                    <p:set>
                                      <p:cBhvr>
                                        <p:cTn id="53" dur="1" fill="hold">
                                          <p:stCondLst>
                                            <p:cond delay="0"/>
                                          </p:stCondLst>
                                        </p:cTn>
                                        <p:tgtEl>
                                          <p:spTgt spid="58"/>
                                        </p:tgtEl>
                                        <p:attrNameLst>
                                          <p:attrName>style.visibility</p:attrName>
                                        </p:attrNameLst>
                                      </p:cBhvr>
                                      <p:to>
                                        <p:strVal val="visible"/>
                                      </p:to>
                                    </p:set>
                                    <p:animEffect transition="in" filter="fade">
                                      <p:cBhvr>
                                        <p:cTn id="54"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animBg="1"/>
      <p:bldP spid="51" grpId="0" animBg="1"/>
      <p:bldP spid="51" grpId="1" animBg="1"/>
      <p:bldP spid="51" grpId="2" animBg="1"/>
      <p:bldP spid="52" grpId="0" animBg="1"/>
      <p:bldP spid="52" grpId="1" animBg="1"/>
      <p:bldP spid="53" grpId="0" animBg="1"/>
      <p:bldP spid="55" grpId="0" animBg="1"/>
      <p:bldP spid="56" grpId="0"/>
      <p:bldP spid="57" grpId="0" animBg="1"/>
      <p:bldP spid="5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17986"/>
          </a:xfrm>
        </p:spPr>
        <p:txBody>
          <a:bodyPr/>
          <a:lstStyle/>
          <a:p>
            <a:r>
              <a:rPr lang="ja-JP" altLang="en-US"/>
              <a:t>実験</a:t>
            </a:r>
            <a:endParaRPr lang="ja-JP" altLang="en-US" dirty="0"/>
          </a:p>
        </p:txBody>
      </p:sp>
      <p:sp>
        <p:nvSpPr>
          <p:cNvPr id="3" name="Content Placeholder 2"/>
          <p:cNvSpPr>
            <a:spLocks noGrp="1"/>
          </p:cNvSpPr>
          <p:nvPr>
            <p:ph idx="1"/>
          </p:nvPr>
        </p:nvSpPr>
        <p:spPr>
          <a:xfrm>
            <a:off x="838200" y="1583473"/>
            <a:ext cx="10515600" cy="4593490"/>
          </a:xfrm>
        </p:spPr>
        <p:txBody>
          <a:bodyPr/>
          <a:lstStyle/>
          <a:p>
            <a:r>
              <a:rPr lang="en-US" altLang="ja-JP" dirty="0" err="1"/>
              <a:t>FCtrans</a:t>
            </a:r>
            <a:r>
              <a:rPr lang="ja-JP" altLang="en-US"/>
              <a:t>による性能向上を調査</a:t>
            </a:r>
            <a:endParaRPr lang="en-US" altLang="ja-JP" dirty="0"/>
          </a:p>
          <a:p>
            <a:pPr lvl="1"/>
            <a:r>
              <a:rPr lang="ja-JP" altLang="en-US"/>
              <a:t>従来の分割マイグレーションおよびリモートページングを行うシステムと比較</a:t>
            </a:r>
          </a:p>
          <a:p>
            <a:pPr lvl="1"/>
            <a:r>
              <a:rPr lang="ja-JP" altLang="en-US"/>
              <a:t>ゲスト</a:t>
            </a:r>
            <a:r>
              <a:rPr lang="en-US" altLang="ja-JP" dirty="0"/>
              <a:t>OS</a:t>
            </a:r>
            <a:r>
              <a:rPr lang="ja-JP" altLang="en-US"/>
              <a:t>の空きメモリ回収性能を測定</a:t>
            </a:r>
            <a:endParaRPr lang="en-US" altLang="ja-JP" dirty="0"/>
          </a:p>
          <a:p>
            <a:r>
              <a:rPr lang="en-US" altLang="ja-JP" dirty="0"/>
              <a:t>NICT</a:t>
            </a:r>
            <a:r>
              <a:rPr lang="ja-JP" altLang="en-US"/>
              <a:t>の統合テストベッド</a:t>
            </a:r>
            <a:r>
              <a:rPr lang="en-US" altLang="ja-JP" dirty="0" err="1"/>
              <a:t>StarBED</a:t>
            </a:r>
            <a:r>
              <a:rPr lang="ja-JP" altLang="en-US"/>
              <a:t>を利用</a:t>
            </a:r>
            <a:endParaRPr lang="en-US" altLang="ja-JP" dirty="0"/>
          </a:p>
          <a:p>
            <a:pPr lvl="1"/>
            <a:r>
              <a:rPr lang="ja-JP" altLang="en-US"/>
              <a:t>移送元ホスト</a:t>
            </a:r>
            <a:r>
              <a:rPr lang="en-US" altLang="ja-JP" dirty="0"/>
              <a:t> 1</a:t>
            </a:r>
            <a:r>
              <a:rPr lang="ja-JP" altLang="en-US"/>
              <a:t>台</a:t>
            </a:r>
            <a:endParaRPr lang="en-US" altLang="ja-JP" dirty="0"/>
          </a:p>
          <a:p>
            <a:pPr lvl="1"/>
            <a:r>
              <a:rPr lang="ja-JP" altLang="en-US"/>
              <a:t>移送先メインホスト</a:t>
            </a:r>
            <a:r>
              <a:rPr lang="en-US" altLang="ja-JP" dirty="0"/>
              <a:t> 1</a:t>
            </a:r>
            <a:r>
              <a:rPr lang="ja-JP" altLang="en-US"/>
              <a:t>台、サブホスト</a:t>
            </a:r>
            <a:r>
              <a:rPr lang="en-US" altLang="ja-JP" dirty="0"/>
              <a:t> 1</a:t>
            </a:r>
            <a:r>
              <a:rPr lang="ja-JP" altLang="en-US"/>
              <a:t>台</a:t>
            </a:r>
            <a:endParaRPr lang="en-US" altLang="ja-JP" dirty="0"/>
          </a:p>
        </p:txBody>
      </p:sp>
      <p:sp>
        <p:nvSpPr>
          <p:cNvPr id="4" name="スライド番号プレースホルダー 3">
            <a:extLst>
              <a:ext uri="{FF2B5EF4-FFF2-40B4-BE49-F238E27FC236}">
                <a16:creationId xmlns:a16="http://schemas.microsoft.com/office/drawing/2014/main" id="{4AE50EAB-9AD5-AC43-BF88-3F9182B996C1}"/>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16</a:t>
            </a:fld>
            <a:endParaRPr lang="ja-JP" altLang="en-US"/>
          </a:p>
        </p:txBody>
      </p:sp>
      <p:sp>
        <p:nvSpPr>
          <p:cNvPr id="5" name="テキスト ボックス 4">
            <a:extLst>
              <a:ext uri="{FF2B5EF4-FFF2-40B4-BE49-F238E27FC236}">
                <a16:creationId xmlns:a16="http://schemas.microsoft.com/office/drawing/2014/main" id="{0BC9AC2B-D92C-AF4D-BE20-B8EFAB758895}"/>
              </a:ext>
            </a:extLst>
          </p:cNvPr>
          <p:cNvSpPr txBox="1"/>
          <p:nvPr/>
        </p:nvSpPr>
        <p:spPr>
          <a:xfrm>
            <a:off x="2264527" y="4417358"/>
            <a:ext cx="4512774" cy="1938992"/>
          </a:xfrm>
          <a:prstGeom prst="rect">
            <a:avLst/>
          </a:prstGeom>
          <a:noFill/>
          <a:ln w="12700">
            <a:solidFill>
              <a:schemeClr val="tx1"/>
            </a:solidFill>
          </a:ln>
        </p:spPr>
        <p:txBody>
          <a:bodyPr wrap="none" rtlCol="0">
            <a:spAutoFit/>
          </a:bodyPr>
          <a:lstStyle/>
          <a:p>
            <a:r>
              <a:rPr lang="ja-JP" altLang="en-US" sz="2000" u="sng">
                <a:latin typeface="Arial" panose="020B0604020202020204" pitchFamily="34" charset="0"/>
                <a:ea typeface="MS PGothic" panose="020B0600070205080204" pitchFamily="34" charset="-128"/>
              </a:rPr>
              <a:t>ホスト（</a:t>
            </a:r>
            <a:r>
              <a:rPr lang="en-US" altLang="ja-JP" sz="2000" u="sng" dirty="0">
                <a:latin typeface="Arial" panose="020B0604020202020204" pitchFamily="34" charset="0"/>
                <a:ea typeface="MS PGothic" panose="020B0600070205080204" pitchFamily="34" charset="-128"/>
              </a:rPr>
              <a:t>3</a:t>
            </a:r>
            <a:r>
              <a:rPr lang="ja-JP" altLang="en-US" sz="2000" u="sng">
                <a:latin typeface="Arial" panose="020B0604020202020204" pitchFamily="34" charset="0"/>
                <a:ea typeface="MS PGothic" panose="020B0600070205080204" pitchFamily="34" charset="-128"/>
              </a:rPr>
              <a:t>台）</a:t>
            </a:r>
            <a:endParaRPr lang="en-US" altLang="ja-JP" sz="2000" u="sng" dirty="0">
              <a:latin typeface="Arial" panose="020B0604020202020204" pitchFamily="34" charset="0"/>
              <a:ea typeface="MS PGothic" panose="020B0600070205080204" pitchFamily="34" charset="-128"/>
            </a:endParaRPr>
          </a:p>
          <a:p>
            <a:r>
              <a:rPr lang="en-US" altLang="ja-JP" sz="2000" dirty="0">
                <a:latin typeface="Arial" panose="020B0604020202020204" pitchFamily="34" charset="0"/>
                <a:ea typeface="MS PGothic" panose="020B0600070205080204" pitchFamily="34" charset="-128"/>
              </a:rPr>
              <a:t>CPU</a:t>
            </a:r>
            <a:r>
              <a:rPr lang="en-US" altLang="ja-JP" sz="2000" dirty="0">
                <a:latin typeface="MS PGothic" panose="020B0600070205080204" pitchFamily="34" charset="-128"/>
                <a:ea typeface="MS PGothic" panose="020B0600070205080204" pitchFamily="34" charset="-128"/>
              </a:rPr>
              <a:t>: </a:t>
            </a:r>
            <a:r>
              <a:rPr lang="en" altLang="ja-JP" sz="2000" dirty="0">
                <a:latin typeface="MS PGothic" panose="020B0600070205080204" pitchFamily="34" charset="-128"/>
                <a:ea typeface="MS PGothic" panose="020B0600070205080204" pitchFamily="34" charset="-128"/>
              </a:rPr>
              <a:t>Intel Xeon CPU E5-2683</a:t>
            </a:r>
            <a:endParaRPr lang="en-US" altLang="ja-JP" sz="2000" dirty="0">
              <a:latin typeface="MS PGothic" panose="020B0600070205080204" pitchFamily="34" charset="-128"/>
              <a:ea typeface="MS PGothic" panose="020B0600070205080204" pitchFamily="34" charset="-128"/>
            </a:endParaRPr>
          </a:p>
          <a:p>
            <a:r>
              <a:rPr lang="ja-JP" altLang="en-US" sz="2000">
                <a:latin typeface="Arial" panose="020B0604020202020204" pitchFamily="34" charset="0"/>
                <a:ea typeface="MS PGothic" panose="020B0600070205080204" pitchFamily="34" charset="-128"/>
              </a:rPr>
              <a:t>メモリ：</a:t>
            </a:r>
            <a:r>
              <a:rPr lang="en-US" altLang="ja-JP" sz="2000" dirty="0">
                <a:latin typeface="Arial" panose="020B0604020202020204" pitchFamily="34" charset="0"/>
                <a:ea typeface="MS PGothic" panose="020B0600070205080204" pitchFamily="34" charset="-128"/>
              </a:rPr>
              <a:t> 324GB</a:t>
            </a:r>
          </a:p>
          <a:p>
            <a:r>
              <a:rPr lang="ja-JP" altLang="en-US" sz="2000">
                <a:latin typeface="Arial" panose="020B0604020202020204" pitchFamily="34" charset="0"/>
                <a:ea typeface="MS PGothic" panose="020B0600070205080204" pitchFamily="34" charset="-128"/>
              </a:rPr>
              <a:t>ネットワーク：</a:t>
            </a:r>
            <a:r>
              <a:rPr lang="en-US" altLang="ja-JP" sz="2000" dirty="0">
                <a:latin typeface="Arial" panose="020B0604020202020204" pitchFamily="34" charset="0"/>
                <a:ea typeface="MS PGothic" panose="020B0600070205080204" pitchFamily="34" charset="-128"/>
              </a:rPr>
              <a:t> 10</a:t>
            </a:r>
            <a:r>
              <a:rPr lang="ja-JP" altLang="en-US" sz="2000">
                <a:latin typeface="Arial" panose="020B0604020202020204" pitchFamily="34" charset="0"/>
                <a:ea typeface="MS PGothic" panose="020B0600070205080204" pitchFamily="34" charset="-128"/>
              </a:rPr>
              <a:t>ギガビットイーサネット</a:t>
            </a:r>
            <a:endParaRPr lang="en-US" altLang="ja-JP" sz="2000" dirty="0">
              <a:latin typeface="Arial" panose="020B0604020202020204" pitchFamily="34" charset="0"/>
              <a:ea typeface="MS PGothic" panose="020B0600070205080204" pitchFamily="34" charset="-128"/>
            </a:endParaRPr>
          </a:p>
          <a:p>
            <a:r>
              <a:rPr lang="en-US" altLang="ja-JP" sz="2000" dirty="0">
                <a:latin typeface="Arial" panose="020B0604020202020204" pitchFamily="34" charset="0"/>
                <a:ea typeface="MS PGothic" panose="020B0600070205080204" pitchFamily="34" charset="-128"/>
              </a:rPr>
              <a:t>OS: Linux 4.3</a:t>
            </a:r>
          </a:p>
          <a:p>
            <a:r>
              <a:rPr lang="ja-JP" altLang="en-US" sz="2000" dirty="0">
                <a:latin typeface="Arial" panose="020B0604020202020204" pitchFamily="34" charset="0"/>
                <a:ea typeface="MS PGothic" panose="020B0600070205080204" pitchFamily="34" charset="-128"/>
              </a:rPr>
              <a:t>仮想化ソフトウェア</a:t>
            </a:r>
            <a:r>
              <a:rPr lang="en-US" altLang="ja-JP" sz="2000" dirty="0">
                <a:latin typeface="Arial" panose="020B0604020202020204" pitchFamily="34" charset="0"/>
                <a:ea typeface="MS PGothic" panose="020B0600070205080204" pitchFamily="34" charset="-128"/>
              </a:rPr>
              <a:t>: </a:t>
            </a:r>
            <a:r>
              <a:rPr lang="en-US" altLang="ja-JP" sz="2000" dirty="0" err="1">
                <a:latin typeface="Arial" panose="020B0604020202020204" pitchFamily="34" charset="0"/>
                <a:ea typeface="MS PGothic" panose="020B0600070205080204" pitchFamily="34" charset="-128"/>
              </a:rPr>
              <a:t>QEMU-KVM</a:t>
            </a:r>
            <a:r>
              <a:rPr lang="en-US" altLang="ja-JP" sz="2000" dirty="0">
                <a:latin typeface="Arial" panose="020B0604020202020204" pitchFamily="34" charset="0"/>
                <a:ea typeface="MS PGothic" panose="020B0600070205080204" pitchFamily="34" charset="-128"/>
              </a:rPr>
              <a:t> 2.11.2</a:t>
            </a:r>
          </a:p>
        </p:txBody>
      </p:sp>
      <p:sp>
        <p:nvSpPr>
          <p:cNvPr id="7" name="テキスト ボックス 4">
            <a:extLst>
              <a:ext uri="{FF2B5EF4-FFF2-40B4-BE49-F238E27FC236}">
                <a16:creationId xmlns:a16="http://schemas.microsoft.com/office/drawing/2014/main" id="{0BC9AC2B-D92C-AF4D-BE20-B8EFAB758895}"/>
              </a:ext>
            </a:extLst>
          </p:cNvPr>
          <p:cNvSpPr txBox="1"/>
          <p:nvPr/>
        </p:nvSpPr>
        <p:spPr>
          <a:xfrm>
            <a:off x="7671087" y="4607565"/>
            <a:ext cx="1930337" cy="1323439"/>
          </a:xfrm>
          <a:prstGeom prst="rect">
            <a:avLst/>
          </a:prstGeom>
          <a:noFill/>
          <a:ln w="12700">
            <a:solidFill>
              <a:schemeClr val="tx1"/>
            </a:solidFill>
          </a:ln>
        </p:spPr>
        <p:txBody>
          <a:bodyPr wrap="none" rtlCol="0">
            <a:spAutoFit/>
          </a:bodyPr>
          <a:lstStyle/>
          <a:p>
            <a:r>
              <a:rPr lang="en-US" altLang="ja-JP" sz="2000" u="sng" dirty="0">
                <a:latin typeface="Arial" panose="020B0604020202020204" pitchFamily="34" charset="0"/>
                <a:ea typeface="MS PGothic" panose="020B0600070205080204" pitchFamily="34" charset="-128"/>
              </a:rPr>
              <a:t>VM</a:t>
            </a:r>
          </a:p>
          <a:p>
            <a:r>
              <a:rPr lang="ja-JP" altLang="en-US" sz="2000">
                <a:latin typeface="Arial" panose="020B0604020202020204" pitchFamily="34" charset="0"/>
                <a:ea typeface="MS PGothic" panose="020B0600070205080204" pitchFamily="34" charset="-128"/>
              </a:rPr>
              <a:t>仮想</a:t>
            </a:r>
            <a:r>
              <a:rPr lang="en-US" altLang="ja-JP" sz="2000" dirty="0">
                <a:latin typeface="Arial" panose="020B0604020202020204" pitchFamily="34" charset="0"/>
                <a:ea typeface="MS PGothic" panose="020B0600070205080204" pitchFamily="34" charset="-128"/>
              </a:rPr>
              <a:t>CPU: 1</a:t>
            </a:r>
          </a:p>
          <a:p>
            <a:r>
              <a:rPr lang="ja-JP" altLang="en-US" sz="2000" dirty="0">
                <a:latin typeface="Arial" panose="020B0604020202020204" pitchFamily="34" charset="0"/>
                <a:ea typeface="MS PGothic" panose="020B0600070205080204" pitchFamily="34" charset="-128"/>
              </a:rPr>
              <a:t>メモリ</a:t>
            </a:r>
            <a:r>
              <a:rPr lang="ja-JP" altLang="en-US" sz="2000">
                <a:latin typeface="Arial" panose="020B0604020202020204" pitchFamily="34" charset="0"/>
                <a:ea typeface="MS PGothic" panose="020B0600070205080204" pitchFamily="34" charset="-128"/>
              </a:rPr>
              <a:t>：</a:t>
            </a:r>
            <a:r>
              <a:rPr lang="en-US" altLang="ja-JP" sz="2000" dirty="0">
                <a:latin typeface="Arial" panose="020B0604020202020204" pitchFamily="34" charset="0"/>
                <a:ea typeface="MS PGothic" panose="020B0600070205080204" pitchFamily="34" charset="-128"/>
              </a:rPr>
              <a:t> 240GB</a:t>
            </a:r>
          </a:p>
          <a:p>
            <a:r>
              <a:rPr lang="en-US" altLang="ja-JP" sz="2000" dirty="0">
                <a:latin typeface="Arial" panose="020B0604020202020204" pitchFamily="34" charset="0"/>
                <a:ea typeface="MS PGothic" panose="020B0600070205080204" pitchFamily="34" charset="-128"/>
              </a:rPr>
              <a:t>OS: Linux 4.14</a:t>
            </a:r>
          </a:p>
        </p:txBody>
      </p:sp>
    </p:spTree>
    <p:extLst>
      <p:ext uri="{BB962C8B-B14F-4D97-AF65-F5344CB8AC3E}">
        <p14:creationId xmlns:p14="http://schemas.microsoft.com/office/powerpoint/2010/main" val="13829712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C8C108-B22E-654E-A0F6-F4B2995F4C7B}"/>
              </a:ext>
            </a:extLst>
          </p:cNvPr>
          <p:cNvSpPr>
            <a:spLocks noGrp="1"/>
          </p:cNvSpPr>
          <p:nvPr>
            <p:ph type="title"/>
          </p:nvPr>
        </p:nvSpPr>
        <p:spPr>
          <a:xfrm>
            <a:off x="838200" y="365126"/>
            <a:ext cx="10515600" cy="1117986"/>
          </a:xfrm>
        </p:spPr>
        <p:txBody>
          <a:bodyPr/>
          <a:lstStyle/>
          <a:p>
            <a:r>
              <a:rPr lang="ja-JP" altLang="en-US"/>
              <a:t>マイグレーション性能</a:t>
            </a:r>
          </a:p>
        </p:txBody>
      </p:sp>
      <p:sp>
        <p:nvSpPr>
          <p:cNvPr id="4" name="Content Placeholder 3">
            <a:extLst>
              <a:ext uri="{FF2B5EF4-FFF2-40B4-BE49-F238E27FC236}">
                <a16:creationId xmlns:a16="http://schemas.microsoft.com/office/drawing/2014/main" id="{404BBE32-13D3-8948-8848-4F4480B49276}"/>
              </a:ext>
            </a:extLst>
          </p:cNvPr>
          <p:cNvSpPr>
            <a:spLocks noGrp="1"/>
          </p:cNvSpPr>
          <p:nvPr>
            <p:ph idx="1"/>
          </p:nvPr>
        </p:nvSpPr>
        <p:spPr>
          <a:xfrm>
            <a:off x="838200" y="1583473"/>
            <a:ext cx="10515600" cy="4593490"/>
          </a:xfrm>
        </p:spPr>
        <p:txBody>
          <a:bodyPr/>
          <a:lstStyle/>
          <a:p>
            <a:r>
              <a:rPr lang="ja-JP" altLang="en-US"/>
              <a:t>分割マイグレーションにかかる時間を測定</a:t>
            </a:r>
            <a:endParaRPr lang="en-US" altLang="ja-JP" dirty="0"/>
          </a:p>
          <a:p>
            <a:pPr lvl="1"/>
            <a:r>
              <a:rPr lang="ja-JP" altLang="en-US"/>
              <a:t>ネットワーク転送の削減量に応じて</a:t>
            </a:r>
            <a:r>
              <a:rPr lang="en-US" altLang="ja-JP" dirty="0"/>
              <a:t>54〜98%</a:t>
            </a:r>
            <a:r>
              <a:rPr lang="ja-JP" altLang="en-US"/>
              <a:t>削減</a:t>
            </a:r>
            <a:endParaRPr lang="en-US" altLang="ja-JP" dirty="0"/>
          </a:p>
          <a:p>
            <a:r>
              <a:rPr lang="ja-JP" altLang="en-US"/>
              <a:t>最後に</a:t>
            </a:r>
            <a:r>
              <a:rPr lang="en-US" altLang="ja-JP" dirty="0"/>
              <a:t>VM</a:t>
            </a:r>
            <a:r>
              <a:rPr lang="ja-JP" altLang="en-US"/>
              <a:t>が一時停止する時間（ダウンタイム）を測定</a:t>
            </a:r>
            <a:endParaRPr lang="en-US" altLang="ja-JP" dirty="0"/>
          </a:p>
          <a:p>
            <a:pPr lvl="1"/>
            <a:r>
              <a:rPr lang="ja-JP" altLang="en-US"/>
              <a:t>通常は</a:t>
            </a:r>
            <a:r>
              <a:rPr lang="en-US" altLang="ja-JP" dirty="0"/>
              <a:t>300</a:t>
            </a:r>
            <a:r>
              <a:rPr lang="ja-JP" altLang="en-US"/>
              <a:t>ミリ秒＋</a:t>
            </a:r>
            <a:r>
              <a:rPr lang="en-US" altLang="ja-JP" dirty="0"/>
              <a:t>α</a:t>
            </a:r>
            <a:r>
              <a:rPr lang="ja-JP" altLang="en-US"/>
              <a:t>になるように設定される</a:t>
            </a:r>
            <a:endParaRPr lang="en-US" altLang="ja-JP" dirty="0"/>
          </a:p>
          <a:p>
            <a:pPr lvl="1"/>
            <a:r>
              <a:rPr lang="ja-JP" altLang="en-US"/>
              <a:t>従来システムのダウンタイムが極端に長くなる原因を調査中</a:t>
            </a:r>
            <a:endParaRPr lang="en-US" altLang="ja-JP" dirty="0"/>
          </a:p>
        </p:txBody>
      </p:sp>
      <p:sp>
        <p:nvSpPr>
          <p:cNvPr id="3" name="スライド番号プレースホルダー 2">
            <a:extLst>
              <a:ext uri="{FF2B5EF4-FFF2-40B4-BE49-F238E27FC236}">
                <a16:creationId xmlns:a16="http://schemas.microsoft.com/office/drawing/2014/main" id="{05D0A193-D2CD-0E42-BADE-1A8BADEABD13}"/>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17</a:t>
            </a:fld>
            <a:endParaRPr lang="ja-JP" altLang="en-US"/>
          </a:p>
        </p:txBody>
      </p:sp>
      <p:pic>
        <p:nvPicPr>
          <p:cNvPr id="10" name="図 9">
            <a:extLst>
              <a:ext uri="{FF2B5EF4-FFF2-40B4-BE49-F238E27FC236}">
                <a16:creationId xmlns:a16="http://schemas.microsoft.com/office/drawing/2014/main" id="{9301948E-E8C6-F041-95F9-DAE5230F0D62}"/>
              </a:ext>
            </a:extLst>
          </p:cNvPr>
          <p:cNvPicPr>
            <a:picLocks noChangeAspect="1"/>
          </p:cNvPicPr>
          <p:nvPr/>
        </p:nvPicPr>
        <p:blipFill>
          <a:blip r:embed="rId3"/>
          <a:stretch>
            <a:fillRect/>
          </a:stretch>
        </p:blipFill>
        <p:spPr>
          <a:xfrm>
            <a:off x="391767" y="3923834"/>
            <a:ext cx="5505450" cy="2934166"/>
          </a:xfrm>
          <a:prstGeom prst="rect">
            <a:avLst/>
          </a:prstGeom>
        </p:spPr>
      </p:pic>
      <p:pic>
        <p:nvPicPr>
          <p:cNvPr id="13" name="図 12">
            <a:extLst>
              <a:ext uri="{FF2B5EF4-FFF2-40B4-BE49-F238E27FC236}">
                <a16:creationId xmlns:a16="http://schemas.microsoft.com/office/drawing/2014/main" id="{F5EF1417-C1AB-5D4D-8D68-6F2F2DD124FE}"/>
              </a:ext>
            </a:extLst>
          </p:cNvPr>
          <p:cNvPicPr>
            <a:picLocks noChangeAspect="1"/>
          </p:cNvPicPr>
          <p:nvPr/>
        </p:nvPicPr>
        <p:blipFill>
          <a:blip r:embed="rId4"/>
          <a:stretch>
            <a:fillRect/>
          </a:stretch>
        </p:blipFill>
        <p:spPr>
          <a:xfrm>
            <a:off x="5897217" y="3923834"/>
            <a:ext cx="5587390" cy="2982742"/>
          </a:xfrm>
          <a:prstGeom prst="rect">
            <a:avLst/>
          </a:prstGeom>
        </p:spPr>
      </p:pic>
    </p:spTree>
    <p:extLst>
      <p:ext uri="{BB962C8B-B14F-4D97-AF65-F5344CB8AC3E}">
        <p14:creationId xmlns:p14="http://schemas.microsoft.com/office/powerpoint/2010/main" val="417970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グラフ 14">
            <a:extLst>
              <a:ext uri="{FF2B5EF4-FFF2-40B4-BE49-F238E27FC236}">
                <a16:creationId xmlns:a16="http://schemas.microsoft.com/office/drawing/2014/main" id="{00000000-0008-0000-0600-000003000000}"/>
              </a:ext>
            </a:extLst>
          </p:cNvPr>
          <p:cNvGraphicFramePr>
            <a:graphicFrameLocks/>
          </p:cNvGraphicFramePr>
          <p:nvPr>
            <p:extLst>
              <p:ext uri="{D42A27DB-BD31-4B8C-83A1-F6EECF244321}">
                <p14:modId xmlns:p14="http://schemas.microsoft.com/office/powerpoint/2010/main" val="558108262"/>
              </p:ext>
            </p:extLst>
          </p:nvPr>
        </p:nvGraphicFramePr>
        <p:xfrm>
          <a:off x="121282" y="4050861"/>
          <a:ext cx="5903999" cy="2844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グラフ 12">
            <a:extLst>
              <a:ext uri="{FF2B5EF4-FFF2-40B4-BE49-F238E27FC236}">
                <a16:creationId xmlns:a16="http://schemas.microsoft.com/office/drawing/2014/main" id="{00000000-0008-0000-0600-000002000000}"/>
              </a:ext>
            </a:extLst>
          </p:cNvPr>
          <p:cNvGraphicFramePr>
            <a:graphicFrameLocks/>
          </p:cNvGraphicFramePr>
          <p:nvPr>
            <p:extLst>
              <p:ext uri="{D42A27DB-BD31-4B8C-83A1-F6EECF244321}">
                <p14:modId xmlns:p14="http://schemas.microsoft.com/office/powerpoint/2010/main" val="3792685766"/>
              </p:ext>
            </p:extLst>
          </p:nvPr>
        </p:nvGraphicFramePr>
        <p:xfrm>
          <a:off x="6166147" y="4009666"/>
          <a:ext cx="5904571" cy="2885195"/>
        </p:xfrm>
        <a:graphic>
          <a:graphicData uri="http://schemas.openxmlformats.org/drawingml/2006/chart">
            <c:chart xmlns:c="http://schemas.openxmlformats.org/drawingml/2006/chart" xmlns:r="http://schemas.openxmlformats.org/officeDocument/2006/relationships" r:id="rId4"/>
          </a:graphicData>
        </a:graphic>
      </p:graphicFrame>
      <p:sp>
        <p:nvSpPr>
          <p:cNvPr id="2" name="タイトル 1">
            <a:extLst>
              <a:ext uri="{FF2B5EF4-FFF2-40B4-BE49-F238E27FC236}">
                <a16:creationId xmlns:a16="http://schemas.microsoft.com/office/drawing/2014/main" id="{49D8AE47-4EEA-934F-B49A-E38576C3F55B}"/>
              </a:ext>
            </a:extLst>
          </p:cNvPr>
          <p:cNvSpPr>
            <a:spLocks noGrp="1"/>
          </p:cNvSpPr>
          <p:nvPr>
            <p:ph type="title"/>
          </p:nvPr>
        </p:nvSpPr>
        <p:spPr/>
        <p:txBody>
          <a:bodyPr/>
          <a:lstStyle/>
          <a:p>
            <a:r>
              <a:rPr kumimoji="1" lang="ja-JP" altLang="en-US"/>
              <a:t>マイグレーション後の</a:t>
            </a:r>
            <a:r>
              <a:rPr kumimoji="1" lang="en-US" altLang="ja-JP" dirty="0"/>
              <a:t>VM</a:t>
            </a:r>
            <a:r>
              <a:rPr kumimoji="1" lang="ja-JP" altLang="en-US"/>
              <a:t>性能</a:t>
            </a:r>
            <a:r>
              <a:rPr kumimoji="1" lang="en-US" altLang="ja-JP" dirty="0"/>
              <a:t> (1/2)</a:t>
            </a:r>
            <a:endParaRPr kumimoji="1" lang="ja-JP" altLang="en-US"/>
          </a:p>
        </p:txBody>
      </p:sp>
      <p:sp>
        <p:nvSpPr>
          <p:cNvPr id="4" name="スライド番号プレースホルダー 3">
            <a:extLst>
              <a:ext uri="{FF2B5EF4-FFF2-40B4-BE49-F238E27FC236}">
                <a16:creationId xmlns:a16="http://schemas.microsoft.com/office/drawing/2014/main" id="{FFABB7B8-AC75-5846-93F9-FED3D4FA3220}"/>
              </a:ext>
            </a:extLst>
          </p:cNvPr>
          <p:cNvSpPr>
            <a:spLocks noGrp="1"/>
          </p:cNvSpPr>
          <p:nvPr>
            <p:ph type="sldNum" sz="quarter" idx="12"/>
          </p:nvPr>
        </p:nvSpPr>
        <p:spPr/>
        <p:txBody>
          <a:bodyPr/>
          <a:lstStyle/>
          <a:p>
            <a:fld id="{0A8AAA2D-9842-0044-AF36-3F48C3C39054}" type="slidenum">
              <a:rPr lang="ja-JP" altLang="en-US" smtClean="0"/>
              <a:pPr/>
              <a:t>18</a:t>
            </a:fld>
            <a:endParaRPr lang="ja-JP" altLang="en-US"/>
          </a:p>
        </p:txBody>
      </p:sp>
      <p:sp>
        <p:nvSpPr>
          <p:cNvPr id="9" name="TextBox 8">
            <a:extLst>
              <a:ext uri="{FF2B5EF4-FFF2-40B4-BE49-F238E27FC236}">
                <a16:creationId xmlns:a16="http://schemas.microsoft.com/office/drawing/2014/main" id="{3A66045E-FCAD-5943-A72E-1193ED4D875A}"/>
              </a:ext>
            </a:extLst>
          </p:cNvPr>
          <p:cNvSpPr txBox="1"/>
          <p:nvPr/>
        </p:nvSpPr>
        <p:spPr>
          <a:xfrm>
            <a:off x="10045682" y="1976007"/>
            <a:ext cx="1835439" cy="646331"/>
          </a:xfrm>
          <a:prstGeom prst="rect">
            <a:avLst/>
          </a:prstGeom>
          <a:solidFill>
            <a:schemeClr val="bg1"/>
          </a:solidFill>
          <a:ln>
            <a:solidFill>
              <a:schemeClr val="tx1"/>
            </a:solidFill>
          </a:ln>
        </p:spPr>
        <p:txBody>
          <a:bodyPr wrap="none" rtlCol="0">
            <a:spAutoFit/>
          </a:bodyPr>
          <a:lstStyle/>
          <a:p>
            <a:r>
              <a:rPr lang="en-JP" dirty="0"/>
              <a:t>VM: 8GB</a:t>
            </a:r>
          </a:p>
          <a:p>
            <a:r>
              <a:rPr lang="en-JP" dirty="0"/>
              <a:t>memcached: 6GB</a:t>
            </a:r>
          </a:p>
        </p:txBody>
      </p:sp>
      <p:sp>
        <p:nvSpPr>
          <p:cNvPr id="10" name="TextBox 9">
            <a:extLst>
              <a:ext uri="{FF2B5EF4-FFF2-40B4-BE49-F238E27FC236}">
                <a16:creationId xmlns:a16="http://schemas.microsoft.com/office/drawing/2014/main" id="{5ADA50DB-3BD9-014E-99B2-45B1EDBFEEBC}"/>
              </a:ext>
            </a:extLst>
          </p:cNvPr>
          <p:cNvSpPr txBox="1"/>
          <p:nvPr/>
        </p:nvSpPr>
        <p:spPr>
          <a:xfrm>
            <a:off x="8136514" y="5452263"/>
            <a:ext cx="1569660" cy="369332"/>
          </a:xfrm>
          <a:prstGeom prst="rect">
            <a:avLst/>
          </a:prstGeom>
          <a:noFill/>
        </p:spPr>
        <p:txBody>
          <a:bodyPr wrap="none" rtlCol="0">
            <a:spAutoFit/>
          </a:bodyPr>
          <a:lstStyle/>
          <a:p>
            <a:r>
              <a:rPr lang="en-JP" dirty="0"/>
              <a:t>スループット</a:t>
            </a:r>
          </a:p>
        </p:txBody>
      </p:sp>
      <p:sp>
        <p:nvSpPr>
          <p:cNvPr id="11" name="TextBox 10">
            <a:extLst>
              <a:ext uri="{FF2B5EF4-FFF2-40B4-BE49-F238E27FC236}">
                <a16:creationId xmlns:a16="http://schemas.microsoft.com/office/drawing/2014/main" id="{4C42575C-7F09-9F4B-870E-DEF9474A9D98}"/>
              </a:ext>
            </a:extLst>
          </p:cNvPr>
          <p:cNvSpPr txBox="1"/>
          <p:nvPr/>
        </p:nvSpPr>
        <p:spPr>
          <a:xfrm>
            <a:off x="838200" y="4180642"/>
            <a:ext cx="1800493" cy="369332"/>
          </a:xfrm>
          <a:prstGeom prst="rect">
            <a:avLst/>
          </a:prstGeom>
          <a:noFill/>
        </p:spPr>
        <p:txBody>
          <a:bodyPr wrap="none" rtlCol="0">
            <a:spAutoFit/>
          </a:bodyPr>
          <a:lstStyle/>
          <a:p>
            <a:r>
              <a:rPr lang="en-JP" dirty="0"/>
              <a:t>ページング回数</a:t>
            </a:r>
          </a:p>
        </p:txBody>
      </p:sp>
      <p:sp>
        <p:nvSpPr>
          <p:cNvPr id="3" name="コンテンツ プレースホルダー 2">
            <a:extLst>
              <a:ext uri="{FF2B5EF4-FFF2-40B4-BE49-F238E27FC236}">
                <a16:creationId xmlns:a16="http://schemas.microsoft.com/office/drawing/2014/main" id="{39DD2818-CC98-B345-9D9E-2FEC38FE5E4C}"/>
              </a:ext>
            </a:extLst>
          </p:cNvPr>
          <p:cNvSpPr>
            <a:spLocks noGrp="1"/>
          </p:cNvSpPr>
          <p:nvPr>
            <p:ph idx="1"/>
          </p:nvPr>
        </p:nvSpPr>
        <p:spPr/>
        <p:txBody>
          <a:bodyPr/>
          <a:lstStyle/>
          <a:p>
            <a:r>
              <a:rPr kumimoji="1" lang="ja-JP" altLang="en-US"/>
              <a:t>分割マイグレーション後に</a:t>
            </a:r>
            <a:r>
              <a:rPr kumimoji="1" lang="en-US" altLang="ja-JP" dirty="0" err="1"/>
              <a:t>memcached</a:t>
            </a:r>
            <a:r>
              <a:rPr kumimoji="1" lang="ja-JP" altLang="en-US"/>
              <a:t>の性能を測定</a:t>
            </a:r>
            <a:endParaRPr kumimoji="1" lang="en-US" altLang="ja-JP" dirty="0"/>
          </a:p>
          <a:p>
            <a:pPr lvl="1"/>
            <a:r>
              <a:rPr kumimoji="1" lang="en-US" altLang="ja-JP" dirty="0" err="1"/>
              <a:t>memaslap</a:t>
            </a:r>
            <a:r>
              <a:rPr kumimoji="1" lang="ja-JP" altLang="en-US"/>
              <a:t>ベンチマークで</a:t>
            </a:r>
            <a:r>
              <a:rPr kumimoji="1" lang="en-US" altLang="ja-JP" dirty="0"/>
              <a:t>64</a:t>
            </a:r>
            <a:r>
              <a:rPr kumimoji="1" lang="ja-JP" altLang="en-US"/>
              <a:t>バイトずつ読み書き</a:t>
            </a:r>
            <a:endParaRPr kumimoji="1" lang="en-US" altLang="ja-JP" dirty="0"/>
          </a:p>
          <a:p>
            <a:pPr lvl="2"/>
            <a:r>
              <a:rPr kumimoji="1" lang="ja-JP" altLang="en-US"/>
              <a:t>メインホストのメモリサイズよりも小さいデータサイズ（合計</a:t>
            </a:r>
            <a:r>
              <a:rPr kumimoji="1" lang="en-US" altLang="ja-JP" dirty="0"/>
              <a:t>500MB</a:t>
            </a:r>
            <a:r>
              <a:rPr kumimoji="1" lang="ja-JP" altLang="en-US"/>
              <a:t>）</a:t>
            </a:r>
            <a:endParaRPr kumimoji="1" lang="en-US" altLang="ja-JP" dirty="0"/>
          </a:p>
          <a:p>
            <a:r>
              <a:rPr kumimoji="1" lang="en-US" altLang="ja-JP" dirty="0" err="1"/>
              <a:t>FCtrans</a:t>
            </a:r>
            <a:r>
              <a:rPr kumimoji="1" lang="ja-JP" altLang="en-US"/>
              <a:t>では最初以外はリモートページングが発生しなかった</a:t>
            </a:r>
            <a:endParaRPr kumimoji="1" lang="en-US" altLang="ja-JP" dirty="0"/>
          </a:p>
          <a:p>
            <a:pPr lvl="1"/>
            <a:r>
              <a:rPr lang="ja-JP" altLang="en-US"/>
              <a:t>ページング回数を</a:t>
            </a:r>
            <a:r>
              <a:rPr lang="en-US" altLang="ja-JP" dirty="0"/>
              <a:t>95%</a:t>
            </a:r>
            <a:r>
              <a:rPr lang="ja-JP" altLang="en-US"/>
              <a:t>削減</a:t>
            </a:r>
            <a:endParaRPr kumimoji="1" lang="en-US" altLang="ja-JP" dirty="0"/>
          </a:p>
          <a:p>
            <a:pPr lvl="1"/>
            <a:r>
              <a:rPr kumimoji="1" lang="en-US" altLang="ja-JP" dirty="0"/>
              <a:t>7%</a:t>
            </a:r>
            <a:r>
              <a:rPr kumimoji="1" lang="ja-JP" altLang="en-US"/>
              <a:t>の性能向上</a:t>
            </a:r>
          </a:p>
        </p:txBody>
      </p:sp>
    </p:spTree>
    <p:extLst>
      <p:ext uri="{BB962C8B-B14F-4D97-AF65-F5344CB8AC3E}">
        <p14:creationId xmlns:p14="http://schemas.microsoft.com/office/powerpoint/2010/main" val="2623697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グラフ 12">
            <a:extLst>
              <a:ext uri="{FF2B5EF4-FFF2-40B4-BE49-F238E27FC236}">
                <a16:creationId xmlns:a16="http://schemas.microsoft.com/office/drawing/2014/main" id="{00000000-0008-0000-0700-000002000000}"/>
              </a:ext>
            </a:extLst>
          </p:cNvPr>
          <p:cNvGraphicFramePr>
            <a:graphicFrameLocks/>
          </p:cNvGraphicFramePr>
          <p:nvPr>
            <p:extLst>
              <p:ext uri="{D42A27DB-BD31-4B8C-83A1-F6EECF244321}">
                <p14:modId xmlns:p14="http://schemas.microsoft.com/office/powerpoint/2010/main" val="1575885635"/>
              </p:ext>
            </p:extLst>
          </p:nvPr>
        </p:nvGraphicFramePr>
        <p:xfrm>
          <a:off x="6095999" y="4068560"/>
          <a:ext cx="5904571" cy="2929009"/>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838200" y="365126"/>
            <a:ext cx="10515600" cy="1117986"/>
          </a:xfrm>
        </p:spPr>
        <p:txBody>
          <a:bodyPr/>
          <a:lstStyle/>
          <a:p>
            <a:r>
              <a:rPr kumimoji="1" lang="ja-JP" altLang="en-US"/>
              <a:t>マイグレーション後の</a:t>
            </a:r>
            <a:r>
              <a:rPr kumimoji="1" lang="en-US" altLang="ja-JP" dirty="0"/>
              <a:t>VM</a:t>
            </a:r>
            <a:r>
              <a:rPr kumimoji="1" lang="ja-JP" altLang="en-US"/>
              <a:t>性能</a:t>
            </a:r>
            <a:r>
              <a:rPr kumimoji="1" lang="en-US" altLang="ja-JP" dirty="0"/>
              <a:t> (2/2)</a:t>
            </a:r>
            <a:endParaRPr lang="ja-JP" altLang="en-US"/>
          </a:p>
        </p:txBody>
      </p:sp>
      <p:sp>
        <p:nvSpPr>
          <p:cNvPr id="4" name="スライド番号プレースホルダー 3">
            <a:extLst>
              <a:ext uri="{FF2B5EF4-FFF2-40B4-BE49-F238E27FC236}">
                <a16:creationId xmlns:a16="http://schemas.microsoft.com/office/drawing/2014/main" id="{9F58C173-AA39-FF42-955C-84521EB57652}"/>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19</a:t>
            </a:fld>
            <a:endParaRPr lang="ja-JP" altLang="en-US"/>
          </a:p>
        </p:txBody>
      </p:sp>
      <p:sp>
        <p:nvSpPr>
          <p:cNvPr id="3" name="Content Placeholder 2"/>
          <p:cNvSpPr>
            <a:spLocks noGrp="1"/>
          </p:cNvSpPr>
          <p:nvPr>
            <p:ph idx="1"/>
          </p:nvPr>
        </p:nvSpPr>
        <p:spPr>
          <a:xfrm>
            <a:off x="838200" y="1583473"/>
            <a:ext cx="10515600" cy="4593490"/>
          </a:xfrm>
        </p:spPr>
        <p:txBody>
          <a:bodyPr/>
          <a:lstStyle/>
          <a:p>
            <a:r>
              <a:rPr kumimoji="1" lang="en-US" altLang="ja-JP" dirty="0" err="1"/>
              <a:t>memcached</a:t>
            </a:r>
            <a:r>
              <a:rPr kumimoji="1" lang="ja-JP" altLang="en-US"/>
              <a:t>を</a:t>
            </a:r>
            <a:r>
              <a:rPr kumimoji="1" lang="en-US" altLang="ja-JP" dirty="0"/>
              <a:t>1MB</a:t>
            </a:r>
            <a:r>
              <a:rPr kumimoji="1" lang="ja-JP" altLang="en-US"/>
              <a:t>ずつ読み書き</a:t>
            </a:r>
            <a:endParaRPr kumimoji="1" lang="en-US" altLang="ja-JP" dirty="0"/>
          </a:p>
          <a:p>
            <a:pPr lvl="1"/>
            <a:r>
              <a:rPr kumimoji="1" lang="ja-JP" altLang="en-US"/>
              <a:t>メインホストのメモリサイズよりも大きいデータサイズ（合計</a:t>
            </a:r>
            <a:r>
              <a:rPr kumimoji="1" lang="en-US" altLang="ja-JP" dirty="0"/>
              <a:t>6GB</a:t>
            </a:r>
            <a:r>
              <a:rPr kumimoji="1" lang="ja-JP" altLang="en-US"/>
              <a:t>）</a:t>
            </a:r>
            <a:endParaRPr kumimoji="1" lang="en-US" altLang="ja-JP" dirty="0"/>
          </a:p>
          <a:p>
            <a:r>
              <a:rPr lang="en-US" altLang="ja-JP" dirty="0" err="1"/>
              <a:t>FCtrans</a:t>
            </a:r>
            <a:r>
              <a:rPr lang="ja-JP" altLang="en-US"/>
              <a:t>ではしばらくリモートページングが発生しなかった</a:t>
            </a:r>
            <a:endParaRPr lang="en-US" altLang="ja-JP" dirty="0"/>
          </a:p>
          <a:p>
            <a:pPr lvl="1"/>
            <a:r>
              <a:rPr lang="ja-JP" altLang="en-US"/>
              <a:t>メインメモリに入りきらなくなってもページアウトのみが発生</a:t>
            </a:r>
            <a:endParaRPr lang="en-US" altLang="ja-JP" dirty="0"/>
          </a:p>
          <a:p>
            <a:pPr lvl="1"/>
            <a:r>
              <a:rPr lang="ja-JP" altLang="en-US"/>
              <a:t>ページング回数を</a:t>
            </a:r>
            <a:r>
              <a:rPr lang="en-US" altLang="ja-JP" dirty="0"/>
              <a:t>91%</a:t>
            </a:r>
            <a:r>
              <a:rPr lang="ja-JP" altLang="en-US"/>
              <a:t>削減</a:t>
            </a:r>
            <a:endParaRPr lang="en-US" altLang="ja-JP" dirty="0"/>
          </a:p>
          <a:p>
            <a:pPr lvl="1"/>
            <a:r>
              <a:rPr lang="en-US" altLang="ja-JP" dirty="0"/>
              <a:t>18%</a:t>
            </a:r>
            <a:r>
              <a:rPr lang="ja-JP" altLang="en-US"/>
              <a:t>の性能向上</a:t>
            </a:r>
          </a:p>
        </p:txBody>
      </p:sp>
      <p:sp>
        <p:nvSpPr>
          <p:cNvPr id="10" name="TextBox 9">
            <a:extLst>
              <a:ext uri="{FF2B5EF4-FFF2-40B4-BE49-F238E27FC236}">
                <a16:creationId xmlns:a16="http://schemas.microsoft.com/office/drawing/2014/main" id="{FF5F9B6D-2DC2-944B-8265-9D85A68AE154}"/>
              </a:ext>
            </a:extLst>
          </p:cNvPr>
          <p:cNvSpPr txBox="1"/>
          <p:nvPr/>
        </p:nvSpPr>
        <p:spPr>
          <a:xfrm>
            <a:off x="8086567" y="5567058"/>
            <a:ext cx="1569660" cy="369332"/>
          </a:xfrm>
          <a:prstGeom prst="rect">
            <a:avLst/>
          </a:prstGeom>
          <a:noFill/>
        </p:spPr>
        <p:txBody>
          <a:bodyPr wrap="none" rtlCol="0">
            <a:spAutoFit/>
          </a:bodyPr>
          <a:lstStyle/>
          <a:p>
            <a:r>
              <a:rPr lang="en-JP" dirty="0"/>
              <a:t>スループット</a:t>
            </a:r>
          </a:p>
        </p:txBody>
      </p:sp>
      <p:sp>
        <p:nvSpPr>
          <p:cNvPr id="12" name="TextBox 11">
            <a:extLst>
              <a:ext uri="{FF2B5EF4-FFF2-40B4-BE49-F238E27FC236}">
                <a16:creationId xmlns:a16="http://schemas.microsoft.com/office/drawing/2014/main" id="{3F32BF3C-4A21-7D47-A996-B0CC31B4D449}"/>
              </a:ext>
            </a:extLst>
          </p:cNvPr>
          <p:cNvSpPr txBox="1"/>
          <p:nvPr/>
        </p:nvSpPr>
        <p:spPr>
          <a:xfrm>
            <a:off x="1727240" y="4514601"/>
            <a:ext cx="1800493" cy="369332"/>
          </a:xfrm>
          <a:prstGeom prst="rect">
            <a:avLst/>
          </a:prstGeom>
          <a:noFill/>
        </p:spPr>
        <p:txBody>
          <a:bodyPr wrap="none" rtlCol="0">
            <a:spAutoFit/>
          </a:bodyPr>
          <a:lstStyle/>
          <a:p>
            <a:r>
              <a:rPr lang="en-JP" dirty="0"/>
              <a:t>ページング回数</a:t>
            </a:r>
          </a:p>
        </p:txBody>
      </p:sp>
      <p:graphicFrame>
        <p:nvGraphicFramePr>
          <p:cNvPr id="15" name="グラフ 14">
            <a:extLst>
              <a:ext uri="{FF2B5EF4-FFF2-40B4-BE49-F238E27FC236}">
                <a16:creationId xmlns:a16="http://schemas.microsoft.com/office/drawing/2014/main" id="{00000000-0008-0000-0800-000003000000}"/>
              </a:ext>
            </a:extLst>
          </p:cNvPr>
          <p:cNvGraphicFramePr>
            <a:graphicFrameLocks/>
          </p:cNvGraphicFramePr>
          <p:nvPr>
            <p:extLst>
              <p:ext uri="{D42A27DB-BD31-4B8C-83A1-F6EECF244321}">
                <p14:modId xmlns:p14="http://schemas.microsoft.com/office/powerpoint/2010/main" val="772329450"/>
              </p:ext>
            </p:extLst>
          </p:nvPr>
        </p:nvGraphicFramePr>
        <p:xfrm>
          <a:off x="191999" y="4068560"/>
          <a:ext cx="5903999" cy="292900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30145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4725F-894E-794F-B247-D372EAFD8F3D}"/>
              </a:ext>
            </a:extLst>
          </p:cNvPr>
          <p:cNvSpPr>
            <a:spLocks noGrp="1"/>
          </p:cNvSpPr>
          <p:nvPr>
            <p:ph type="title"/>
          </p:nvPr>
        </p:nvSpPr>
        <p:spPr>
          <a:xfrm>
            <a:off x="838200" y="365126"/>
            <a:ext cx="10515600" cy="1117986"/>
          </a:xfrm>
        </p:spPr>
        <p:txBody>
          <a:bodyPr/>
          <a:lstStyle/>
          <a:p>
            <a:r>
              <a:rPr lang="ja-JP" altLang="en-US"/>
              <a:t>大容量メモリを持つ</a:t>
            </a:r>
            <a:r>
              <a:rPr lang="en-US" altLang="ja-JP" dirty="0"/>
              <a:t>VM</a:t>
            </a:r>
            <a:endParaRPr lang="en-US" dirty="0"/>
          </a:p>
        </p:txBody>
      </p:sp>
      <p:sp>
        <p:nvSpPr>
          <p:cNvPr id="3" name="Content Placeholder 2">
            <a:extLst>
              <a:ext uri="{FF2B5EF4-FFF2-40B4-BE49-F238E27FC236}">
                <a16:creationId xmlns:a16="http://schemas.microsoft.com/office/drawing/2014/main" id="{77148351-FD78-ED43-8A79-F9173B8C538C}"/>
              </a:ext>
            </a:extLst>
          </p:cNvPr>
          <p:cNvSpPr>
            <a:spLocks noGrp="1"/>
          </p:cNvSpPr>
          <p:nvPr>
            <p:ph idx="1"/>
          </p:nvPr>
        </p:nvSpPr>
        <p:spPr>
          <a:xfrm>
            <a:off x="838200" y="1583473"/>
            <a:ext cx="10515600" cy="4593490"/>
          </a:xfrm>
        </p:spPr>
        <p:txBody>
          <a:bodyPr/>
          <a:lstStyle/>
          <a:p>
            <a:r>
              <a:rPr lang="en-US" altLang="ja-JP" dirty="0"/>
              <a:t>IaaS</a:t>
            </a:r>
            <a:r>
              <a:rPr lang="ja-JP" altLang="en-US"/>
              <a:t>型クラウドによる大容量メモリを持つ仮想マシン（</a:t>
            </a:r>
            <a:r>
              <a:rPr lang="en-US" altLang="ja-JP" dirty="0"/>
              <a:t>VM</a:t>
            </a:r>
            <a:r>
              <a:rPr lang="ja-JP" altLang="en-US"/>
              <a:t>）も提供</a:t>
            </a:r>
            <a:endParaRPr lang="en-US" altLang="ja-JP" dirty="0"/>
          </a:p>
          <a:p>
            <a:pPr lvl="1"/>
            <a:r>
              <a:rPr lang="ja-JP" altLang="en-US"/>
              <a:t>例：</a:t>
            </a:r>
            <a:r>
              <a:rPr lang="en-US" altLang="ja-JP" dirty="0"/>
              <a:t>Amazon EC2</a:t>
            </a:r>
            <a:r>
              <a:rPr lang="ja-JP" altLang="en-US"/>
              <a:t>は</a:t>
            </a:r>
            <a:r>
              <a:rPr lang="en-US" altLang="ja-JP" dirty="0"/>
              <a:t>24TB</a:t>
            </a:r>
            <a:r>
              <a:rPr lang="ja-JP" altLang="en-US"/>
              <a:t>のメモリを持つ</a:t>
            </a:r>
            <a:r>
              <a:rPr lang="en-US" altLang="ja-JP" dirty="0"/>
              <a:t>VM</a:t>
            </a:r>
            <a:r>
              <a:rPr lang="ja-JP" altLang="en-US"/>
              <a:t>を提供</a:t>
            </a:r>
            <a:endParaRPr lang="en-US" altLang="ja-JP" dirty="0"/>
          </a:p>
          <a:p>
            <a:pPr lvl="1"/>
            <a:r>
              <a:rPr lang="ja-JP" altLang="en-US"/>
              <a:t>ビッグデータ処理やインメモリデータベースに利用</a:t>
            </a:r>
            <a:endParaRPr lang="en-US" altLang="ja-JP" dirty="0"/>
          </a:p>
          <a:p>
            <a:r>
              <a:rPr lang="en-US" altLang="ja-JP" dirty="0"/>
              <a:t>VM</a:t>
            </a:r>
            <a:r>
              <a:rPr lang="ja-JP" altLang="en-US"/>
              <a:t>マイグレーション</a:t>
            </a:r>
            <a:endParaRPr lang="en-US" altLang="ja-JP" dirty="0"/>
          </a:p>
          <a:p>
            <a:pPr lvl="1"/>
            <a:r>
              <a:rPr lang="ja-JP" altLang="en-US"/>
              <a:t>サービスを停止することなくホストをメンテナンス可能</a:t>
            </a:r>
            <a:endParaRPr lang="en-US" altLang="ja-JP" dirty="0"/>
          </a:p>
          <a:p>
            <a:pPr lvl="1"/>
            <a:r>
              <a:rPr lang="ja-JP" altLang="en-US"/>
              <a:t>大容量メモリ</a:t>
            </a:r>
            <a:r>
              <a:rPr lang="en-US" altLang="ja-JP" dirty="0"/>
              <a:t>VM</a:t>
            </a:r>
            <a:r>
              <a:rPr lang="ja-JP" altLang="en-US"/>
              <a:t>の場合，ホストの確保はコストや運用の面で困難</a:t>
            </a:r>
            <a:endParaRPr lang="en-US" altLang="ja-JP" dirty="0"/>
          </a:p>
          <a:p>
            <a:endParaRPr lang="en-US" dirty="0"/>
          </a:p>
        </p:txBody>
      </p:sp>
      <p:sp>
        <p:nvSpPr>
          <p:cNvPr id="4" name="スライド番号プレースホルダー 3">
            <a:extLst>
              <a:ext uri="{FF2B5EF4-FFF2-40B4-BE49-F238E27FC236}">
                <a16:creationId xmlns:a16="http://schemas.microsoft.com/office/drawing/2014/main" id="{A1E5BEF6-E24A-AC45-B274-2A912AE687FC}"/>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2</a:t>
            </a:fld>
            <a:endParaRPr lang="ja-JP" altLang="en-US"/>
          </a:p>
        </p:txBody>
      </p:sp>
      <p:grpSp>
        <p:nvGrpSpPr>
          <p:cNvPr id="19" name="グループ化 18">
            <a:extLst>
              <a:ext uri="{FF2B5EF4-FFF2-40B4-BE49-F238E27FC236}">
                <a16:creationId xmlns:a16="http://schemas.microsoft.com/office/drawing/2014/main" id="{36295C4B-7213-7140-BBE9-E4DA59CFEADC}"/>
              </a:ext>
            </a:extLst>
          </p:cNvPr>
          <p:cNvGrpSpPr/>
          <p:nvPr/>
        </p:nvGrpSpPr>
        <p:grpSpPr>
          <a:xfrm>
            <a:off x="2730836" y="4296397"/>
            <a:ext cx="6730328" cy="2242515"/>
            <a:chOff x="836264" y="3822702"/>
            <a:chExt cx="7470687" cy="2489199"/>
          </a:xfrm>
        </p:grpSpPr>
        <p:sp>
          <p:nvSpPr>
            <p:cNvPr id="20" name="角丸四角形 19">
              <a:extLst>
                <a:ext uri="{FF2B5EF4-FFF2-40B4-BE49-F238E27FC236}">
                  <a16:creationId xmlns:a16="http://schemas.microsoft.com/office/drawing/2014/main" id="{73481987-1E90-504B-BC24-5D62A8D9BCEF}"/>
                </a:ext>
              </a:extLst>
            </p:cNvPr>
            <p:cNvSpPr/>
            <p:nvPr/>
          </p:nvSpPr>
          <p:spPr>
            <a:xfrm>
              <a:off x="836264" y="4238202"/>
              <a:ext cx="2127313" cy="2073699"/>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21" name="正方形/長方形 20">
              <a:extLst>
                <a:ext uri="{FF2B5EF4-FFF2-40B4-BE49-F238E27FC236}">
                  <a16:creationId xmlns:a16="http://schemas.microsoft.com/office/drawing/2014/main" id="{3DC9D635-2A35-FE4D-AD7E-A825FA505DE4}"/>
                </a:ext>
              </a:extLst>
            </p:cNvPr>
            <p:cNvSpPr/>
            <p:nvPr/>
          </p:nvSpPr>
          <p:spPr>
            <a:xfrm>
              <a:off x="1155334" y="4499220"/>
              <a:ext cx="1558533" cy="1545002"/>
            </a:xfrm>
            <a:prstGeom prst="rect">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solidFill>
                    <a:schemeClr val="tx1"/>
                  </a:solidFill>
                  <a:latin typeface="MS PGothic" panose="020B0600070205080204" pitchFamily="34" charset="-128"/>
                  <a:ea typeface="MS PGothic" panose="020B0600070205080204" pitchFamily="34" charset="-128"/>
                </a:rPr>
                <a:t>VM</a:t>
              </a:r>
              <a:endParaRPr lang="ja-JP" altLang="en-US" sz="2400">
                <a:solidFill>
                  <a:schemeClr val="tx1"/>
                </a:solidFill>
                <a:latin typeface="MS PGothic" panose="020B0600070205080204" pitchFamily="34" charset="-128"/>
                <a:ea typeface="MS PGothic" panose="020B0600070205080204" pitchFamily="34" charset="-128"/>
              </a:endParaRPr>
            </a:p>
          </p:txBody>
        </p:sp>
        <p:sp>
          <p:nvSpPr>
            <p:cNvPr id="22" name="テキスト ボックス 21">
              <a:extLst>
                <a:ext uri="{FF2B5EF4-FFF2-40B4-BE49-F238E27FC236}">
                  <a16:creationId xmlns:a16="http://schemas.microsoft.com/office/drawing/2014/main" id="{EDBB3CB1-0D9E-E44C-8DFD-C0457DF79421}"/>
                </a:ext>
              </a:extLst>
            </p:cNvPr>
            <p:cNvSpPr txBox="1"/>
            <p:nvPr/>
          </p:nvSpPr>
          <p:spPr>
            <a:xfrm>
              <a:off x="1028217" y="3822703"/>
              <a:ext cx="1667444"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移送元ホスト</a:t>
              </a:r>
            </a:p>
          </p:txBody>
        </p:sp>
        <p:grpSp>
          <p:nvGrpSpPr>
            <p:cNvPr id="23" name="グループ化 22">
              <a:extLst>
                <a:ext uri="{FF2B5EF4-FFF2-40B4-BE49-F238E27FC236}">
                  <a16:creationId xmlns:a16="http://schemas.microsoft.com/office/drawing/2014/main" id="{0540203A-0217-EA40-9667-A12AD6C4B311}"/>
                </a:ext>
              </a:extLst>
            </p:cNvPr>
            <p:cNvGrpSpPr/>
            <p:nvPr/>
          </p:nvGrpSpPr>
          <p:grpSpPr>
            <a:xfrm>
              <a:off x="6179638" y="3822702"/>
              <a:ext cx="2127313" cy="2489197"/>
              <a:chOff x="508000" y="1957108"/>
              <a:chExt cx="2201521" cy="2939104"/>
            </a:xfrm>
          </p:grpSpPr>
          <p:sp>
            <p:nvSpPr>
              <p:cNvPr id="29" name="角丸四角形 28">
                <a:extLst>
                  <a:ext uri="{FF2B5EF4-FFF2-40B4-BE49-F238E27FC236}">
                    <a16:creationId xmlns:a16="http://schemas.microsoft.com/office/drawing/2014/main" id="{5D40DD64-3D66-7C4F-8838-1291424176DB}"/>
                  </a:ext>
                </a:extLst>
              </p:cNvPr>
              <p:cNvSpPr/>
              <p:nvPr/>
            </p:nvSpPr>
            <p:spPr>
              <a:xfrm>
                <a:off x="508000" y="2447705"/>
                <a:ext cx="2201521" cy="2448507"/>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30" name="テキスト ボックス 29">
                <a:extLst>
                  <a:ext uri="{FF2B5EF4-FFF2-40B4-BE49-F238E27FC236}">
                    <a16:creationId xmlns:a16="http://schemas.microsoft.com/office/drawing/2014/main" id="{714E50A4-5F88-EA46-83A5-F2CEF9BE299D}"/>
                  </a:ext>
                </a:extLst>
              </p:cNvPr>
              <p:cNvSpPr txBox="1"/>
              <p:nvPr/>
            </p:nvSpPr>
            <p:spPr>
              <a:xfrm>
                <a:off x="706649" y="1957108"/>
                <a:ext cx="1725610" cy="490597"/>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移送先ホスト</a:t>
                </a:r>
              </a:p>
            </p:txBody>
          </p:sp>
        </p:grpSp>
        <p:sp>
          <p:nvSpPr>
            <p:cNvPr id="24" name="右矢印 23">
              <a:extLst>
                <a:ext uri="{FF2B5EF4-FFF2-40B4-BE49-F238E27FC236}">
                  <a16:creationId xmlns:a16="http://schemas.microsoft.com/office/drawing/2014/main" id="{271D41B1-A98F-1140-B2A6-B1D6E99F3C27}"/>
                </a:ext>
              </a:extLst>
            </p:cNvPr>
            <p:cNvSpPr/>
            <p:nvPr/>
          </p:nvSpPr>
          <p:spPr>
            <a:xfrm>
              <a:off x="3604352" y="4936237"/>
              <a:ext cx="1934511" cy="677624"/>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S PGothic" panose="020B0600070205080204" pitchFamily="34" charset="-128"/>
                <a:ea typeface="MS PGothic" panose="020B0600070205080204" pitchFamily="34" charset="-128"/>
              </a:endParaRPr>
            </a:p>
          </p:txBody>
        </p:sp>
        <p:sp>
          <p:nvSpPr>
            <p:cNvPr id="25" name="テキスト ボックス 24">
              <a:extLst>
                <a:ext uri="{FF2B5EF4-FFF2-40B4-BE49-F238E27FC236}">
                  <a16:creationId xmlns:a16="http://schemas.microsoft.com/office/drawing/2014/main" id="{95D50902-CC4D-714D-AA01-F3C0DFCF0C85}"/>
                </a:ext>
              </a:extLst>
            </p:cNvPr>
            <p:cNvSpPr txBox="1"/>
            <p:nvPr/>
          </p:nvSpPr>
          <p:spPr>
            <a:xfrm>
              <a:off x="3458160" y="4601243"/>
              <a:ext cx="1947969" cy="400110"/>
            </a:xfrm>
            <a:prstGeom prst="rect">
              <a:avLst/>
            </a:prstGeom>
            <a:noFill/>
          </p:spPr>
          <p:txBody>
            <a:bodyPr wrap="none" rtlCol="0">
              <a:spAutoFit/>
            </a:bodyPr>
            <a:lstStyle/>
            <a:p>
              <a:r>
                <a:rPr lang="ja-JP" altLang="en-US" sz="2000">
                  <a:latin typeface="MS PGothic" panose="020B0600070205080204" pitchFamily="34" charset="-128"/>
                  <a:ea typeface="MS PGothic" panose="020B0600070205080204" pitchFamily="34" charset="-128"/>
                </a:rPr>
                <a:t>マイグレーション</a:t>
              </a:r>
            </a:p>
          </p:txBody>
        </p:sp>
        <p:sp>
          <p:nvSpPr>
            <p:cNvPr id="26" name="正方形/長方形 25">
              <a:extLst>
                <a:ext uri="{FF2B5EF4-FFF2-40B4-BE49-F238E27FC236}">
                  <a16:creationId xmlns:a16="http://schemas.microsoft.com/office/drawing/2014/main" id="{72C5CFA9-2703-764F-B959-8F2D608885F2}"/>
                </a:ext>
              </a:extLst>
            </p:cNvPr>
            <p:cNvSpPr/>
            <p:nvPr/>
          </p:nvSpPr>
          <p:spPr>
            <a:xfrm>
              <a:off x="6471760" y="4393066"/>
              <a:ext cx="1565335" cy="395502"/>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panose="020B0600070205080204" pitchFamily="34" charset="-128"/>
                  <a:ea typeface="MS PGothic" panose="020B0600070205080204" pitchFamily="34" charset="-128"/>
                </a:rPr>
                <a:t>VM1</a:t>
              </a:r>
              <a:endParaRPr lang="ja-JP" altLang="en-US">
                <a:solidFill>
                  <a:schemeClr val="tx1"/>
                </a:solidFill>
                <a:latin typeface="MS PGothic" panose="020B0600070205080204" pitchFamily="34" charset="-128"/>
                <a:ea typeface="MS PGothic" panose="020B0600070205080204" pitchFamily="34" charset="-128"/>
              </a:endParaRPr>
            </a:p>
          </p:txBody>
        </p:sp>
        <p:sp>
          <p:nvSpPr>
            <p:cNvPr id="27" name="正方形/長方形 26">
              <a:extLst>
                <a:ext uri="{FF2B5EF4-FFF2-40B4-BE49-F238E27FC236}">
                  <a16:creationId xmlns:a16="http://schemas.microsoft.com/office/drawing/2014/main" id="{F8C89CFB-ED7B-5649-AA15-2A25B0F8CB83}"/>
                </a:ext>
              </a:extLst>
            </p:cNvPr>
            <p:cNvSpPr/>
            <p:nvPr/>
          </p:nvSpPr>
          <p:spPr>
            <a:xfrm>
              <a:off x="6471760" y="4865459"/>
              <a:ext cx="1132198" cy="60891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panose="020B0600070205080204" pitchFamily="34" charset="-128"/>
                  <a:ea typeface="MS PGothic" panose="020B0600070205080204" pitchFamily="34" charset="-128"/>
                </a:rPr>
                <a:t>VM2</a:t>
              </a:r>
              <a:endParaRPr lang="ja-JP" altLang="en-US">
                <a:solidFill>
                  <a:schemeClr val="tx1"/>
                </a:solidFill>
                <a:latin typeface="MS PGothic" panose="020B0600070205080204" pitchFamily="34" charset="-128"/>
                <a:ea typeface="MS PGothic" panose="020B0600070205080204" pitchFamily="34" charset="-128"/>
              </a:endParaRPr>
            </a:p>
          </p:txBody>
        </p:sp>
        <p:sp>
          <p:nvSpPr>
            <p:cNvPr id="28" name="角丸四角形 27">
              <a:extLst>
                <a:ext uri="{FF2B5EF4-FFF2-40B4-BE49-F238E27FC236}">
                  <a16:creationId xmlns:a16="http://schemas.microsoft.com/office/drawing/2014/main" id="{C5FA5367-D410-D74C-85D7-5A10362F15F4}"/>
                </a:ext>
              </a:extLst>
            </p:cNvPr>
            <p:cNvSpPr/>
            <p:nvPr/>
          </p:nvSpPr>
          <p:spPr>
            <a:xfrm>
              <a:off x="6421675" y="5621006"/>
              <a:ext cx="1700324" cy="563102"/>
            </a:xfrm>
            <a:prstGeom prst="roundRect">
              <a:avLst/>
            </a:prstGeom>
            <a:solidFill>
              <a:schemeClr val="bg1"/>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latin typeface="MS PGothic" panose="020B0600070205080204" pitchFamily="34" charset="-128"/>
                  <a:ea typeface="MS PGothic" panose="020B0600070205080204" pitchFamily="34" charset="-128"/>
                </a:rPr>
                <a:t>空きメモリ</a:t>
              </a:r>
            </a:p>
          </p:txBody>
        </p:sp>
      </p:grpSp>
    </p:spTree>
    <p:extLst>
      <p:ext uri="{BB962C8B-B14F-4D97-AF65-F5344CB8AC3E}">
        <p14:creationId xmlns:p14="http://schemas.microsoft.com/office/powerpoint/2010/main" val="17007672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FC999D-DEF7-8E4E-AC54-A67E83710FBB}"/>
              </a:ext>
            </a:extLst>
          </p:cNvPr>
          <p:cNvSpPr>
            <a:spLocks noGrp="1"/>
          </p:cNvSpPr>
          <p:nvPr>
            <p:ph type="title"/>
          </p:nvPr>
        </p:nvSpPr>
        <p:spPr>
          <a:xfrm>
            <a:off x="838200" y="365126"/>
            <a:ext cx="10515600" cy="1117986"/>
          </a:xfrm>
        </p:spPr>
        <p:txBody>
          <a:bodyPr/>
          <a:lstStyle/>
          <a:p>
            <a:r>
              <a:rPr lang="ja-JP" altLang="en-US"/>
              <a:t>空きメモリの回収性能</a:t>
            </a:r>
          </a:p>
        </p:txBody>
      </p:sp>
      <p:sp>
        <p:nvSpPr>
          <p:cNvPr id="4" name="スライド番号プレースホルダー 3">
            <a:extLst>
              <a:ext uri="{FF2B5EF4-FFF2-40B4-BE49-F238E27FC236}">
                <a16:creationId xmlns:a16="http://schemas.microsoft.com/office/drawing/2014/main" id="{47AE6A13-990B-B34A-950B-F9C4018E0BBD}"/>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20</a:t>
            </a:fld>
            <a:endParaRPr lang="ja-JP" altLang="en-US"/>
          </a:p>
        </p:txBody>
      </p:sp>
      <p:sp>
        <p:nvSpPr>
          <p:cNvPr id="8" name="TextBox 7">
            <a:extLst>
              <a:ext uri="{FF2B5EF4-FFF2-40B4-BE49-F238E27FC236}">
                <a16:creationId xmlns:a16="http://schemas.microsoft.com/office/drawing/2014/main" id="{400F8D6D-920F-E940-86EB-9BD0F18A5266}"/>
              </a:ext>
            </a:extLst>
          </p:cNvPr>
          <p:cNvSpPr txBox="1"/>
          <p:nvPr/>
        </p:nvSpPr>
        <p:spPr>
          <a:xfrm>
            <a:off x="9573675" y="4565115"/>
            <a:ext cx="1835439" cy="646331"/>
          </a:xfrm>
          <a:prstGeom prst="rect">
            <a:avLst/>
          </a:prstGeom>
          <a:solidFill>
            <a:schemeClr val="bg1"/>
          </a:solidFill>
          <a:ln>
            <a:solidFill>
              <a:schemeClr val="tx1"/>
            </a:solidFill>
          </a:ln>
        </p:spPr>
        <p:txBody>
          <a:bodyPr wrap="none" rtlCol="0">
            <a:spAutoFit/>
          </a:bodyPr>
          <a:lstStyle/>
          <a:p>
            <a:r>
              <a:rPr lang="en-JP" dirty="0"/>
              <a:t>VM: 8GB</a:t>
            </a:r>
          </a:p>
          <a:p>
            <a:r>
              <a:rPr lang="en-JP" dirty="0"/>
              <a:t>memcached: 6GB</a:t>
            </a:r>
          </a:p>
        </p:txBody>
      </p:sp>
      <p:sp>
        <p:nvSpPr>
          <p:cNvPr id="3" name="コンテンツ プレースホルダー 2">
            <a:extLst>
              <a:ext uri="{FF2B5EF4-FFF2-40B4-BE49-F238E27FC236}">
                <a16:creationId xmlns:a16="http://schemas.microsoft.com/office/drawing/2014/main" id="{14AC65C5-0E9E-9249-A00A-0B3AED6ABBDB}"/>
              </a:ext>
            </a:extLst>
          </p:cNvPr>
          <p:cNvSpPr>
            <a:spLocks noGrp="1"/>
          </p:cNvSpPr>
          <p:nvPr>
            <p:ph idx="1"/>
          </p:nvPr>
        </p:nvSpPr>
        <p:spPr>
          <a:xfrm>
            <a:off x="838200" y="1583473"/>
            <a:ext cx="10515600" cy="4593490"/>
          </a:xfrm>
        </p:spPr>
        <p:txBody>
          <a:bodyPr/>
          <a:lstStyle/>
          <a:p>
            <a:r>
              <a:rPr lang="en-US" altLang="ja-JP" dirty="0" err="1"/>
              <a:t>memcached</a:t>
            </a:r>
            <a:r>
              <a:rPr lang="ja-JP" altLang="en-US"/>
              <a:t>終了時に</a:t>
            </a:r>
            <a:r>
              <a:rPr lang="en-US" altLang="ja-JP" dirty="0" err="1"/>
              <a:t>FCtrans</a:t>
            </a:r>
            <a:r>
              <a:rPr lang="ja-JP" altLang="en-US"/>
              <a:t>が空きメモリを回収する性能を測定</a:t>
            </a:r>
            <a:endParaRPr lang="en-US" altLang="ja-JP" dirty="0"/>
          </a:p>
          <a:p>
            <a:pPr lvl="1"/>
            <a:r>
              <a:rPr lang="en-US" altLang="ja-JP" dirty="0"/>
              <a:t>1</a:t>
            </a:r>
            <a:r>
              <a:rPr lang="ja-JP" altLang="en-US"/>
              <a:t>秒おきにゲスト</a:t>
            </a:r>
            <a:r>
              <a:rPr lang="en-US" altLang="ja-JP" dirty="0"/>
              <a:t>OS</a:t>
            </a:r>
            <a:r>
              <a:rPr lang="ja-JP" altLang="en-US"/>
              <a:t>のメモリ情報を取得</a:t>
            </a:r>
            <a:endParaRPr lang="en-US" altLang="ja-JP" dirty="0"/>
          </a:p>
          <a:p>
            <a:pPr lvl="1"/>
            <a:r>
              <a:rPr lang="en-US" altLang="ja-JP" dirty="0" err="1"/>
              <a:t>memcached</a:t>
            </a:r>
            <a:r>
              <a:rPr lang="ja-JP" altLang="en-US"/>
              <a:t>が使用していた</a:t>
            </a:r>
            <a:r>
              <a:rPr lang="en-US" altLang="ja-JP" dirty="0"/>
              <a:t>6GB</a:t>
            </a:r>
            <a:r>
              <a:rPr lang="ja-JP" altLang="en-US"/>
              <a:t>をすべて回収</a:t>
            </a:r>
            <a:endParaRPr lang="en-US" altLang="ja-JP" dirty="0"/>
          </a:p>
          <a:p>
            <a:r>
              <a:rPr lang="en-US" altLang="ja-JP" dirty="0"/>
              <a:t>VM</a:t>
            </a:r>
            <a:r>
              <a:rPr lang="ja-JP" altLang="en-US"/>
              <a:t>の</a:t>
            </a:r>
            <a:r>
              <a:rPr lang="en-US" altLang="ja-JP" dirty="0"/>
              <a:t>8GB</a:t>
            </a:r>
            <a:r>
              <a:rPr lang="ja-JP" altLang="en-US"/>
              <a:t>のメモリを調べるのにかかった時間は</a:t>
            </a:r>
            <a:r>
              <a:rPr lang="en-US" altLang="ja-JP" dirty="0"/>
              <a:t>230</a:t>
            </a:r>
            <a:r>
              <a:rPr lang="ja-JP" altLang="en-US"/>
              <a:t>ミリ秒</a:t>
            </a:r>
            <a:endParaRPr lang="en-US" altLang="ja-JP" dirty="0"/>
          </a:p>
          <a:p>
            <a:pPr lvl="1"/>
            <a:r>
              <a:rPr lang="ja-JP" altLang="en-US"/>
              <a:t>現在の実装では</a:t>
            </a:r>
            <a:r>
              <a:rPr lang="en-US" altLang="ja-JP" dirty="0"/>
              <a:t>VM</a:t>
            </a:r>
            <a:r>
              <a:rPr lang="ja-JP" altLang="en-US"/>
              <a:t>のダウンタイムとなる</a:t>
            </a:r>
            <a:endParaRPr lang="en-US" altLang="ja-JP" dirty="0"/>
          </a:p>
          <a:p>
            <a:pPr lvl="1"/>
            <a:r>
              <a:rPr lang="en-US" altLang="ja-JP" dirty="0"/>
              <a:t>VM</a:t>
            </a:r>
            <a:r>
              <a:rPr lang="ja-JP" altLang="en-US"/>
              <a:t>を停止させずに空きメモリを回収する手法を実装中</a:t>
            </a:r>
            <a:endParaRPr lang="en-US" altLang="ja-JP" dirty="0"/>
          </a:p>
        </p:txBody>
      </p:sp>
      <p:graphicFrame>
        <p:nvGraphicFramePr>
          <p:cNvPr id="9" name="グラフ 8">
            <a:extLst>
              <a:ext uri="{FF2B5EF4-FFF2-40B4-BE49-F238E27FC236}">
                <a16:creationId xmlns:a16="http://schemas.microsoft.com/office/drawing/2014/main" id="{085CCEA9-61FC-9F4E-9171-8E4A267DE333}"/>
              </a:ext>
            </a:extLst>
          </p:cNvPr>
          <p:cNvGraphicFramePr>
            <a:graphicFrameLocks/>
          </p:cNvGraphicFramePr>
          <p:nvPr>
            <p:extLst>
              <p:ext uri="{D42A27DB-BD31-4B8C-83A1-F6EECF244321}">
                <p14:modId xmlns:p14="http://schemas.microsoft.com/office/powerpoint/2010/main" val="734923208"/>
              </p:ext>
            </p:extLst>
          </p:nvPr>
        </p:nvGraphicFramePr>
        <p:xfrm>
          <a:off x="3045257" y="4049485"/>
          <a:ext cx="6101485" cy="291539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464407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FF04A1-46F0-7643-992C-CAD11B0273C0}"/>
              </a:ext>
            </a:extLst>
          </p:cNvPr>
          <p:cNvSpPr>
            <a:spLocks noGrp="1"/>
          </p:cNvSpPr>
          <p:nvPr>
            <p:ph type="title"/>
          </p:nvPr>
        </p:nvSpPr>
        <p:spPr>
          <a:xfrm>
            <a:off x="838200" y="365126"/>
            <a:ext cx="10515600" cy="1117986"/>
          </a:xfrm>
        </p:spPr>
        <p:txBody>
          <a:bodyPr/>
          <a:lstStyle/>
          <a:p>
            <a:r>
              <a:rPr lang="ja-JP" altLang="en-US"/>
              <a:t>関連研究</a:t>
            </a:r>
          </a:p>
        </p:txBody>
      </p:sp>
      <p:sp>
        <p:nvSpPr>
          <p:cNvPr id="3" name="コンテンツ プレースホルダー 2">
            <a:extLst>
              <a:ext uri="{FF2B5EF4-FFF2-40B4-BE49-F238E27FC236}">
                <a16:creationId xmlns:a16="http://schemas.microsoft.com/office/drawing/2014/main" id="{2F07E782-15F4-FB40-8C78-74676395A12A}"/>
              </a:ext>
            </a:extLst>
          </p:cNvPr>
          <p:cNvSpPr>
            <a:spLocks noGrp="1"/>
          </p:cNvSpPr>
          <p:nvPr>
            <p:ph idx="1"/>
          </p:nvPr>
        </p:nvSpPr>
        <p:spPr>
          <a:xfrm>
            <a:off x="838200" y="1583473"/>
            <a:ext cx="10515600" cy="4593490"/>
          </a:xfrm>
        </p:spPr>
        <p:txBody>
          <a:bodyPr>
            <a:normAutofit/>
          </a:bodyPr>
          <a:lstStyle/>
          <a:p>
            <a:r>
              <a:rPr lang="ja-JP" altLang="en-US"/>
              <a:t>未使用メモリを転送しない</a:t>
            </a:r>
            <a:r>
              <a:rPr lang="en-US" altLang="ja-JP" dirty="0"/>
              <a:t>VM</a:t>
            </a:r>
            <a:r>
              <a:rPr lang="ja-JP" altLang="en-US"/>
              <a:t>マイグレーション</a:t>
            </a:r>
            <a:endParaRPr lang="en" altLang="ja-JP" dirty="0"/>
          </a:p>
          <a:p>
            <a:pPr lvl="1"/>
            <a:r>
              <a:rPr lang="ja-JP" altLang="en-US"/>
              <a:t>ゲスト</a:t>
            </a:r>
            <a:r>
              <a:rPr lang="en-US" altLang="ja-JP" dirty="0"/>
              <a:t>OS</a:t>
            </a:r>
            <a:r>
              <a:rPr lang="ja-JP" altLang="en-US"/>
              <a:t>を拡張して未使用メモリの情報を取得</a:t>
            </a:r>
            <a:r>
              <a:rPr lang="en-US" altLang="ja-JP" dirty="0"/>
              <a:t> [Ma et al.'12] [Koto et al.'12]</a:t>
            </a:r>
          </a:p>
          <a:p>
            <a:pPr lvl="1"/>
            <a:r>
              <a:rPr lang="en-US" altLang="ja-JP" dirty="0"/>
              <a:t>VM</a:t>
            </a:r>
            <a:r>
              <a:rPr lang="ja-JP" altLang="en-US"/>
              <a:t>起動時からメモリへの書き込みを検出することで追跡</a:t>
            </a:r>
            <a:r>
              <a:rPr lang="en-US" altLang="ja-JP" dirty="0"/>
              <a:t> [Li et al.’15]</a:t>
            </a:r>
          </a:p>
          <a:p>
            <a:pPr lvl="1"/>
            <a:r>
              <a:rPr lang="en-US" altLang="ja-JP" dirty="0"/>
              <a:t>VM</a:t>
            </a:r>
            <a:r>
              <a:rPr lang="ja-JP" altLang="en-US"/>
              <a:t>の外から未使用メモリを特定して転送しないようにする</a:t>
            </a:r>
            <a:r>
              <a:rPr lang="en-US" altLang="ja-JP" dirty="0"/>
              <a:t> [Chiang et al.'13]</a:t>
            </a:r>
          </a:p>
          <a:p>
            <a:pPr lvl="1"/>
            <a:r>
              <a:rPr lang="en-US" altLang="ja-JP" dirty="0" err="1"/>
              <a:t>FCtrans</a:t>
            </a:r>
            <a:r>
              <a:rPr lang="ja-JP" altLang="en-US"/>
              <a:t>では</a:t>
            </a:r>
            <a:r>
              <a:rPr lang="en-US" altLang="ja-JP" dirty="0"/>
              <a:t>OS</a:t>
            </a:r>
            <a:r>
              <a:rPr lang="ja-JP" altLang="en-US"/>
              <a:t>レベルと</a:t>
            </a:r>
            <a:r>
              <a:rPr lang="en-US" altLang="ja-JP" dirty="0"/>
              <a:t>VM</a:t>
            </a:r>
            <a:r>
              <a:rPr lang="ja-JP" altLang="en-US"/>
              <a:t>レベルのメモリ管理情報を統合して用いる</a:t>
            </a:r>
            <a:endParaRPr lang="en-US" altLang="ja-JP" dirty="0"/>
          </a:p>
          <a:p>
            <a:r>
              <a:rPr lang="en-US" altLang="ja-JP" dirty="0"/>
              <a:t>VSwapper [Amit et al.'14]</a:t>
            </a:r>
          </a:p>
          <a:p>
            <a:pPr lvl="1"/>
            <a:r>
              <a:rPr lang="en-US" altLang="ja-JP" dirty="0"/>
              <a:t>VM</a:t>
            </a:r>
            <a:r>
              <a:rPr lang="ja-JP" altLang="en-US"/>
              <a:t>のメモリとディスク間でのページングを最適化</a:t>
            </a:r>
            <a:endParaRPr lang="en-US" altLang="ja-JP" dirty="0"/>
          </a:p>
          <a:p>
            <a:pPr lvl="1"/>
            <a:r>
              <a:rPr lang="ja-JP" altLang="en-US"/>
              <a:t>いくつかの最適化はリモートページングにも適用可能</a:t>
            </a:r>
            <a:endParaRPr lang="en-US" altLang="ja-JP" dirty="0"/>
          </a:p>
          <a:p>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AD53B8CE-6ECB-DF42-AF78-A8CC386B4053}"/>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21</a:t>
            </a:fld>
            <a:endParaRPr lang="ja-JP" altLang="en-US"/>
          </a:p>
        </p:txBody>
      </p:sp>
    </p:spTree>
    <p:extLst>
      <p:ext uri="{BB962C8B-B14F-4D97-AF65-F5344CB8AC3E}">
        <p14:creationId xmlns:p14="http://schemas.microsoft.com/office/powerpoint/2010/main" val="36444042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5CB48C-D3A9-FC48-A55C-500A606971BE}"/>
              </a:ext>
            </a:extLst>
          </p:cNvPr>
          <p:cNvSpPr>
            <a:spLocks noGrp="1"/>
          </p:cNvSpPr>
          <p:nvPr>
            <p:ph type="title"/>
          </p:nvPr>
        </p:nvSpPr>
        <p:spPr>
          <a:xfrm>
            <a:off x="838200" y="365126"/>
            <a:ext cx="10515600" cy="1117986"/>
          </a:xfrm>
        </p:spPr>
        <p:txBody>
          <a:bodyPr/>
          <a:lstStyle/>
          <a:p>
            <a:r>
              <a:rPr lang="ja-JP" altLang="en-US"/>
              <a:t>まとめ</a:t>
            </a:r>
          </a:p>
        </p:txBody>
      </p:sp>
      <p:sp>
        <p:nvSpPr>
          <p:cNvPr id="3" name="コンテンツ プレースホルダー 2">
            <a:extLst>
              <a:ext uri="{FF2B5EF4-FFF2-40B4-BE49-F238E27FC236}">
                <a16:creationId xmlns:a16="http://schemas.microsoft.com/office/drawing/2014/main" id="{CF66C6DE-1C1F-0148-BF5D-F6AF362EEBC5}"/>
              </a:ext>
            </a:extLst>
          </p:cNvPr>
          <p:cNvSpPr>
            <a:spLocks noGrp="1"/>
          </p:cNvSpPr>
          <p:nvPr>
            <p:ph idx="1"/>
          </p:nvPr>
        </p:nvSpPr>
        <p:spPr>
          <a:xfrm>
            <a:off x="838200" y="1583473"/>
            <a:ext cx="10515600" cy="4593490"/>
          </a:xfrm>
        </p:spPr>
        <p:txBody>
          <a:bodyPr>
            <a:normAutofit/>
          </a:bodyPr>
          <a:lstStyle/>
          <a:p>
            <a:r>
              <a:rPr lang="ja-JP" altLang="en-US" dirty="0"/>
              <a:t>未使用メモリに着目して複数ホストにまたがる</a:t>
            </a:r>
            <a:r>
              <a:rPr lang="en-US" altLang="ja-JP" dirty="0"/>
              <a:t>VM</a:t>
            </a:r>
            <a:r>
              <a:rPr lang="ja-JP" altLang="en-US" dirty="0"/>
              <a:t>の高速化を実現する</a:t>
            </a:r>
            <a:r>
              <a:rPr lang="en-US" altLang="ja-JP" dirty="0" err="1"/>
              <a:t>FCtrans</a:t>
            </a:r>
            <a:r>
              <a:rPr lang="ja-JP" altLang="en-US" dirty="0"/>
              <a:t>を提案</a:t>
            </a:r>
            <a:endParaRPr lang="en-US" altLang="ja-JP" dirty="0"/>
          </a:p>
          <a:p>
            <a:pPr lvl="1"/>
            <a:r>
              <a:rPr lang="en-US" altLang="ja-JP" dirty="0"/>
              <a:t>VM</a:t>
            </a:r>
            <a:r>
              <a:rPr lang="ja-JP" altLang="en-US" dirty="0"/>
              <a:t>の未使用メモリを追跡</a:t>
            </a:r>
            <a:endParaRPr lang="en-US" altLang="ja-JP" dirty="0"/>
          </a:p>
          <a:p>
            <a:pPr lvl="1"/>
            <a:r>
              <a:rPr lang="ja-JP" altLang="en-US" dirty="0"/>
              <a:t>分割マイグレーションとリモートページングの際に未使用メモリのデータを転送しないようにする</a:t>
            </a:r>
            <a:endParaRPr lang="en-US" altLang="ja-JP" dirty="0"/>
          </a:p>
          <a:p>
            <a:pPr lvl="1"/>
            <a:r>
              <a:rPr lang="ja-JP" altLang="en-US" dirty="0"/>
              <a:t>マイグレーション性能とリモートページング性能の大幅な向上を確認</a:t>
            </a:r>
            <a:endParaRPr lang="en-US" altLang="ja-JP" dirty="0"/>
          </a:p>
          <a:p>
            <a:r>
              <a:rPr lang="ja-JP" altLang="en-US" dirty="0"/>
              <a:t>今後の課題</a:t>
            </a:r>
            <a:endParaRPr lang="en-US" altLang="ja-JP" dirty="0"/>
          </a:p>
          <a:p>
            <a:pPr lvl="1"/>
            <a:r>
              <a:rPr lang="ja-JP" altLang="en-US" dirty="0"/>
              <a:t>メモリ使用状況を</a:t>
            </a:r>
            <a:r>
              <a:rPr lang="ja-JP" altLang="en-US"/>
              <a:t>考慮したマイグレーション時のメモリ</a:t>
            </a:r>
            <a:r>
              <a:rPr lang="ja-JP" altLang="en-US" dirty="0"/>
              <a:t>分割</a:t>
            </a:r>
            <a:endParaRPr lang="en-US" altLang="ja-JP" dirty="0"/>
          </a:p>
          <a:p>
            <a:pPr lvl="1"/>
            <a:r>
              <a:rPr lang="en-US" altLang="ja-JP" dirty="0"/>
              <a:t>VM</a:t>
            </a:r>
            <a:r>
              <a:rPr lang="ja-JP" altLang="en-US" dirty="0" err="1"/>
              <a:t>への</a:t>
            </a:r>
            <a:r>
              <a:rPr lang="ja-JP" altLang="en-US" dirty="0"/>
              <a:t>影響を抑えた</a:t>
            </a:r>
            <a:r>
              <a:rPr lang="en-US" altLang="ja-JP" dirty="0"/>
              <a:t>OS</a:t>
            </a:r>
            <a:r>
              <a:rPr lang="ja-JP" altLang="en-US"/>
              <a:t>のメモリ情報</a:t>
            </a:r>
            <a:r>
              <a:rPr lang="ja-JP" altLang="en-US" dirty="0"/>
              <a:t>の取得</a:t>
            </a:r>
            <a:endParaRPr lang="en-US" altLang="ja-JP" dirty="0"/>
          </a:p>
          <a:p>
            <a:pPr lvl="1"/>
            <a:r>
              <a:rPr lang="ja-JP" altLang="en-US" dirty="0"/>
              <a:t>実アプリケーションを用いた性能評価</a:t>
            </a:r>
            <a:endParaRPr lang="en-US" altLang="ja-JP" dirty="0"/>
          </a:p>
          <a:p>
            <a:pPr lvl="1"/>
            <a:r>
              <a:rPr lang="ja-JP" altLang="en-US" dirty="0"/>
              <a:t>様々な</a:t>
            </a:r>
            <a:r>
              <a:rPr lang="ja-JP" altLang="en-US"/>
              <a:t>部分マイグレーション</a:t>
            </a:r>
            <a:r>
              <a:rPr lang="en-US" altLang="ja-JP" dirty="0"/>
              <a:t> [</a:t>
            </a:r>
            <a:r>
              <a:rPr lang="en-US" altLang="ja-JP" dirty="0" err="1"/>
              <a:t>Kashiwagi</a:t>
            </a:r>
            <a:r>
              <a:rPr lang="en-US" altLang="ja-JP" dirty="0"/>
              <a:t> et al.'20] </a:t>
            </a:r>
            <a:r>
              <a:rPr lang="ja-JP" altLang="en-US"/>
              <a:t>へ</a:t>
            </a:r>
            <a:r>
              <a:rPr lang="ja-JP" altLang="en-US" err="1"/>
              <a:t>の</a:t>
            </a:r>
            <a:r>
              <a:rPr lang="ja-JP" altLang="en-US"/>
              <a:t>適用</a:t>
            </a:r>
            <a:endParaRPr lang="en-US" altLang="ja-JP" dirty="0"/>
          </a:p>
        </p:txBody>
      </p:sp>
      <p:sp>
        <p:nvSpPr>
          <p:cNvPr id="4" name="スライド番号プレースホルダー 3">
            <a:extLst>
              <a:ext uri="{FF2B5EF4-FFF2-40B4-BE49-F238E27FC236}">
                <a16:creationId xmlns:a16="http://schemas.microsoft.com/office/drawing/2014/main" id="{928AE81B-7F88-C84A-997A-70C50F07DA89}"/>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22</a:t>
            </a:fld>
            <a:endParaRPr lang="ja-JP" altLang="en-US"/>
          </a:p>
        </p:txBody>
      </p:sp>
    </p:spTree>
    <p:extLst>
      <p:ext uri="{BB962C8B-B14F-4D97-AF65-F5344CB8AC3E}">
        <p14:creationId xmlns:p14="http://schemas.microsoft.com/office/powerpoint/2010/main" val="813149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71D8D0-2997-1D4E-B30D-E40101F81F18}"/>
              </a:ext>
            </a:extLst>
          </p:cNvPr>
          <p:cNvSpPr>
            <a:spLocks noGrp="1"/>
          </p:cNvSpPr>
          <p:nvPr>
            <p:ph type="title"/>
          </p:nvPr>
        </p:nvSpPr>
        <p:spPr>
          <a:xfrm>
            <a:off x="838200" y="365126"/>
            <a:ext cx="10515600" cy="1117986"/>
          </a:xfrm>
        </p:spPr>
        <p:txBody>
          <a:bodyPr/>
          <a:lstStyle/>
          <a:p>
            <a:r>
              <a:rPr lang="en-US" altLang="ja-JP" dirty="0"/>
              <a:t>VM</a:t>
            </a:r>
            <a:r>
              <a:rPr lang="ja-JP" altLang="en-US"/>
              <a:t>マイグレーション</a:t>
            </a:r>
          </a:p>
        </p:txBody>
      </p:sp>
      <p:sp>
        <p:nvSpPr>
          <p:cNvPr id="3" name="コンテンツ プレースホルダー 2">
            <a:extLst>
              <a:ext uri="{FF2B5EF4-FFF2-40B4-BE49-F238E27FC236}">
                <a16:creationId xmlns:a16="http://schemas.microsoft.com/office/drawing/2014/main" id="{E967C399-77EE-4741-8D48-63376280CC37}"/>
              </a:ext>
            </a:extLst>
          </p:cNvPr>
          <p:cNvSpPr>
            <a:spLocks noGrp="1"/>
          </p:cNvSpPr>
          <p:nvPr>
            <p:ph idx="1"/>
          </p:nvPr>
        </p:nvSpPr>
        <p:spPr>
          <a:xfrm>
            <a:off x="838200" y="1583473"/>
            <a:ext cx="10515600" cy="4593490"/>
          </a:xfrm>
        </p:spPr>
        <p:txBody>
          <a:bodyPr/>
          <a:lstStyle/>
          <a:p>
            <a:r>
              <a:rPr lang="en-US" altLang="ja-JP" dirty="0"/>
              <a:t>VM</a:t>
            </a:r>
            <a:r>
              <a:rPr lang="ja-JP" altLang="en-US"/>
              <a:t>を稼働させたまま別のホストへ移動</a:t>
            </a:r>
            <a:endParaRPr lang="en-US" altLang="ja-JP" dirty="0"/>
          </a:p>
          <a:p>
            <a:pPr lvl="1"/>
            <a:r>
              <a:rPr lang="ja-JP" altLang="en-US"/>
              <a:t>サービスを停止することなくホストをメンテナンス可能</a:t>
            </a:r>
            <a:endParaRPr lang="en-US" altLang="ja-JP" dirty="0"/>
          </a:p>
          <a:p>
            <a:r>
              <a:rPr lang="ja-JP" altLang="en-US"/>
              <a:t>移送先ホストに十分な空きメモリが必要</a:t>
            </a:r>
            <a:endParaRPr lang="en-US" altLang="ja-JP" dirty="0"/>
          </a:p>
          <a:p>
            <a:pPr lvl="1"/>
            <a:r>
              <a:rPr lang="ja-JP" altLang="en-US"/>
              <a:t>大容量メモリをもつ</a:t>
            </a:r>
            <a:r>
              <a:rPr lang="en-US" altLang="ja-JP" dirty="0"/>
              <a:t>VM</a:t>
            </a:r>
            <a:r>
              <a:rPr lang="ja-JP" altLang="en-US"/>
              <a:t>の場合、そのようなホストを常に確保しておくのは避けたい</a:t>
            </a:r>
            <a:endParaRPr lang="en-US" altLang="ja-JP" dirty="0"/>
          </a:p>
          <a:p>
            <a:pPr lvl="1"/>
            <a:r>
              <a:rPr lang="ja-JP" altLang="en-US" dirty="0"/>
              <a:t>コストが増加し、運用の自由度が低下</a:t>
            </a:r>
            <a:endParaRPr lang="en-US" altLang="ja-JP" dirty="0"/>
          </a:p>
          <a:p>
            <a:endParaRPr lang="en-US" altLang="ja-JP" dirty="0"/>
          </a:p>
        </p:txBody>
      </p:sp>
      <p:sp>
        <p:nvSpPr>
          <p:cNvPr id="16" name="スライド番号プレースホルダー 15">
            <a:extLst>
              <a:ext uri="{FF2B5EF4-FFF2-40B4-BE49-F238E27FC236}">
                <a16:creationId xmlns:a16="http://schemas.microsoft.com/office/drawing/2014/main" id="{DFB3B83C-8B44-A748-A603-2971B0BC66CB}"/>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23</a:t>
            </a:fld>
            <a:endParaRPr lang="ja-JP" altLang="en-US"/>
          </a:p>
        </p:txBody>
      </p:sp>
      <p:grpSp>
        <p:nvGrpSpPr>
          <p:cNvPr id="17" name="グループ化 16">
            <a:extLst>
              <a:ext uri="{FF2B5EF4-FFF2-40B4-BE49-F238E27FC236}">
                <a16:creationId xmlns:a16="http://schemas.microsoft.com/office/drawing/2014/main" id="{B810AA0C-557C-5540-8821-3C337D930291}"/>
              </a:ext>
            </a:extLst>
          </p:cNvPr>
          <p:cNvGrpSpPr/>
          <p:nvPr/>
        </p:nvGrpSpPr>
        <p:grpSpPr>
          <a:xfrm>
            <a:off x="2360663" y="4033726"/>
            <a:ext cx="7470686" cy="2489199"/>
            <a:chOff x="836264" y="3822702"/>
            <a:chExt cx="7470687" cy="2489199"/>
          </a:xfrm>
        </p:grpSpPr>
        <p:sp>
          <p:nvSpPr>
            <p:cNvPr id="5" name="角丸四角形 4">
              <a:extLst>
                <a:ext uri="{FF2B5EF4-FFF2-40B4-BE49-F238E27FC236}">
                  <a16:creationId xmlns:a16="http://schemas.microsoft.com/office/drawing/2014/main" id="{FFF17782-4796-F940-B11D-6C85861D5055}"/>
                </a:ext>
              </a:extLst>
            </p:cNvPr>
            <p:cNvSpPr/>
            <p:nvPr/>
          </p:nvSpPr>
          <p:spPr>
            <a:xfrm>
              <a:off x="836264" y="4238202"/>
              <a:ext cx="2127313" cy="2073699"/>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6" name="正方形/長方形 5">
              <a:extLst>
                <a:ext uri="{FF2B5EF4-FFF2-40B4-BE49-F238E27FC236}">
                  <a16:creationId xmlns:a16="http://schemas.microsoft.com/office/drawing/2014/main" id="{3981BBF5-1284-544A-BF41-91F11C21F675}"/>
                </a:ext>
              </a:extLst>
            </p:cNvPr>
            <p:cNvSpPr/>
            <p:nvPr/>
          </p:nvSpPr>
          <p:spPr>
            <a:xfrm>
              <a:off x="1155334" y="4499220"/>
              <a:ext cx="1558533" cy="1545002"/>
            </a:xfrm>
            <a:prstGeom prst="rect">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solidFill>
                    <a:schemeClr val="tx1"/>
                  </a:solidFill>
                  <a:latin typeface="MS PGothic" panose="020B0600070205080204" pitchFamily="34" charset="-128"/>
                  <a:ea typeface="MS PGothic" panose="020B0600070205080204" pitchFamily="34" charset="-128"/>
                </a:rPr>
                <a:t>VM</a:t>
              </a:r>
              <a:endParaRPr lang="ja-JP" altLang="en-US" sz="2400">
                <a:solidFill>
                  <a:schemeClr val="tx1"/>
                </a:solidFill>
                <a:latin typeface="MS PGothic" panose="020B0600070205080204" pitchFamily="34" charset="-128"/>
                <a:ea typeface="MS PGothic" panose="020B0600070205080204" pitchFamily="34" charset="-128"/>
              </a:endParaRPr>
            </a:p>
          </p:txBody>
        </p:sp>
        <p:sp>
          <p:nvSpPr>
            <p:cNvPr id="8" name="テキスト ボックス 7">
              <a:extLst>
                <a:ext uri="{FF2B5EF4-FFF2-40B4-BE49-F238E27FC236}">
                  <a16:creationId xmlns:a16="http://schemas.microsoft.com/office/drawing/2014/main" id="{8A76EB1A-46B3-FE46-80FA-3A760871F597}"/>
                </a:ext>
              </a:extLst>
            </p:cNvPr>
            <p:cNvSpPr txBox="1"/>
            <p:nvPr/>
          </p:nvSpPr>
          <p:spPr>
            <a:xfrm>
              <a:off x="1028217" y="3822703"/>
              <a:ext cx="1667444"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移送元ホスト</a:t>
              </a:r>
            </a:p>
          </p:txBody>
        </p:sp>
        <p:grpSp>
          <p:nvGrpSpPr>
            <p:cNvPr id="9" name="グループ化 8">
              <a:extLst>
                <a:ext uri="{FF2B5EF4-FFF2-40B4-BE49-F238E27FC236}">
                  <a16:creationId xmlns:a16="http://schemas.microsoft.com/office/drawing/2014/main" id="{621E3B57-CA99-1C46-A0C2-C9D7057D2BE5}"/>
                </a:ext>
              </a:extLst>
            </p:cNvPr>
            <p:cNvGrpSpPr/>
            <p:nvPr/>
          </p:nvGrpSpPr>
          <p:grpSpPr>
            <a:xfrm>
              <a:off x="6179638" y="3822702"/>
              <a:ext cx="2127313" cy="2489197"/>
              <a:chOff x="508000" y="1957108"/>
              <a:chExt cx="2201521" cy="2939104"/>
            </a:xfrm>
          </p:grpSpPr>
          <p:sp>
            <p:nvSpPr>
              <p:cNvPr id="12" name="角丸四角形 11">
                <a:extLst>
                  <a:ext uri="{FF2B5EF4-FFF2-40B4-BE49-F238E27FC236}">
                    <a16:creationId xmlns:a16="http://schemas.microsoft.com/office/drawing/2014/main" id="{3034DD43-4F0F-DC42-98B8-598E5EB6EE3C}"/>
                  </a:ext>
                </a:extLst>
              </p:cNvPr>
              <p:cNvSpPr/>
              <p:nvPr/>
            </p:nvSpPr>
            <p:spPr>
              <a:xfrm>
                <a:off x="508000" y="2447705"/>
                <a:ext cx="2201521" cy="2448507"/>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13" name="テキスト ボックス 12">
                <a:extLst>
                  <a:ext uri="{FF2B5EF4-FFF2-40B4-BE49-F238E27FC236}">
                    <a16:creationId xmlns:a16="http://schemas.microsoft.com/office/drawing/2014/main" id="{33FAE400-7668-ED48-A4F2-73B4106DD89A}"/>
                  </a:ext>
                </a:extLst>
              </p:cNvPr>
              <p:cNvSpPr txBox="1"/>
              <p:nvPr/>
            </p:nvSpPr>
            <p:spPr>
              <a:xfrm>
                <a:off x="706649" y="1957108"/>
                <a:ext cx="1725610" cy="490597"/>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移送先ホスト</a:t>
                </a:r>
              </a:p>
            </p:txBody>
          </p:sp>
        </p:grpSp>
        <p:sp>
          <p:nvSpPr>
            <p:cNvPr id="10" name="右矢印 9">
              <a:extLst>
                <a:ext uri="{FF2B5EF4-FFF2-40B4-BE49-F238E27FC236}">
                  <a16:creationId xmlns:a16="http://schemas.microsoft.com/office/drawing/2014/main" id="{5211B860-61FB-9649-886D-3357A9CA10AC}"/>
                </a:ext>
              </a:extLst>
            </p:cNvPr>
            <p:cNvSpPr/>
            <p:nvPr/>
          </p:nvSpPr>
          <p:spPr>
            <a:xfrm>
              <a:off x="3604352" y="4936237"/>
              <a:ext cx="1934511" cy="677624"/>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S PGothic" panose="020B0600070205080204" pitchFamily="34" charset="-128"/>
                <a:ea typeface="MS PGothic" panose="020B0600070205080204" pitchFamily="34" charset="-128"/>
              </a:endParaRPr>
            </a:p>
          </p:txBody>
        </p:sp>
        <p:sp>
          <p:nvSpPr>
            <p:cNvPr id="11" name="テキスト ボックス 10">
              <a:extLst>
                <a:ext uri="{FF2B5EF4-FFF2-40B4-BE49-F238E27FC236}">
                  <a16:creationId xmlns:a16="http://schemas.microsoft.com/office/drawing/2014/main" id="{400BA521-0F38-BE4A-81D1-8AC040B63323}"/>
                </a:ext>
              </a:extLst>
            </p:cNvPr>
            <p:cNvSpPr txBox="1"/>
            <p:nvPr/>
          </p:nvSpPr>
          <p:spPr>
            <a:xfrm>
              <a:off x="3458160" y="4601243"/>
              <a:ext cx="1947969" cy="400110"/>
            </a:xfrm>
            <a:prstGeom prst="rect">
              <a:avLst/>
            </a:prstGeom>
            <a:noFill/>
          </p:spPr>
          <p:txBody>
            <a:bodyPr wrap="none" rtlCol="0">
              <a:spAutoFit/>
            </a:bodyPr>
            <a:lstStyle/>
            <a:p>
              <a:r>
                <a:rPr lang="ja-JP" altLang="en-US" sz="2000">
                  <a:latin typeface="MS PGothic" panose="020B0600070205080204" pitchFamily="34" charset="-128"/>
                  <a:ea typeface="MS PGothic" panose="020B0600070205080204" pitchFamily="34" charset="-128"/>
                </a:rPr>
                <a:t>マイグレーション</a:t>
              </a:r>
            </a:p>
          </p:txBody>
        </p:sp>
        <p:sp>
          <p:nvSpPr>
            <p:cNvPr id="4" name="正方形/長方形 3">
              <a:extLst>
                <a:ext uri="{FF2B5EF4-FFF2-40B4-BE49-F238E27FC236}">
                  <a16:creationId xmlns:a16="http://schemas.microsoft.com/office/drawing/2014/main" id="{67E6F47D-7EBB-1B4E-B1BF-ADCAC7B96975}"/>
                </a:ext>
              </a:extLst>
            </p:cNvPr>
            <p:cNvSpPr/>
            <p:nvPr/>
          </p:nvSpPr>
          <p:spPr>
            <a:xfrm>
              <a:off x="6471760" y="4393066"/>
              <a:ext cx="1565335" cy="395502"/>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panose="020B0600070205080204" pitchFamily="34" charset="-128"/>
                  <a:ea typeface="MS PGothic" panose="020B0600070205080204" pitchFamily="34" charset="-128"/>
                </a:rPr>
                <a:t>VM1</a:t>
              </a:r>
              <a:endParaRPr lang="ja-JP" altLang="en-US">
                <a:solidFill>
                  <a:schemeClr val="tx1"/>
                </a:solidFill>
                <a:latin typeface="MS PGothic" panose="020B0600070205080204" pitchFamily="34" charset="-128"/>
                <a:ea typeface="MS PGothic" panose="020B0600070205080204" pitchFamily="34" charset="-128"/>
              </a:endParaRPr>
            </a:p>
          </p:txBody>
        </p:sp>
        <p:sp>
          <p:nvSpPr>
            <p:cNvPr id="14" name="正方形/長方形 13">
              <a:extLst>
                <a:ext uri="{FF2B5EF4-FFF2-40B4-BE49-F238E27FC236}">
                  <a16:creationId xmlns:a16="http://schemas.microsoft.com/office/drawing/2014/main" id="{28EE347B-589B-7A4C-AB6B-DA2C094D79C3}"/>
                </a:ext>
              </a:extLst>
            </p:cNvPr>
            <p:cNvSpPr/>
            <p:nvPr/>
          </p:nvSpPr>
          <p:spPr>
            <a:xfrm>
              <a:off x="6471760" y="4865459"/>
              <a:ext cx="1132198" cy="60891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panose="020B0600070205080204" pitchFamily="34" charset="-128"/>
                  <a:ea typeface="MS PGothic" panose="020B0600070205080204" pitchFamily="34" charset="-128"/>
                </a:rPr>
                <a:t>VM2</a:t>
              </a:r>
              <a:endParaRPr lang="ja-JP" altLang="en-US">
                <a:solidFill>
                  <a:schemeClr val="tx1"/>
                </a:solidFill>
                <a:latin typeface="MS PGothic" panose="020B0600070205080204" pitchFamily="34" charset="-128"/>
                <a:ea typeface="MS PGothic" panose="020B0600070205080204" pitchFamily="34" charset="-128"/>
              </a:endParaRPr>
            </a:p>
          </p:txBody>
        </p:sp>
        <p:sp>
          <p:nvSpPr>
            <p:cNvPr id="15" name="角丸四角形 14">
              <a:extLst>
                <a:ext uri="{FF2B5EF4-FFF2-40B4-BE49-F238E27FC236}">
                  <a16:creationId xmlns:a16="http://schemas.microsoft.com/office/drawing/2014/main" id="{14ED815C-AB40-C14D-857B-946BBEE795AC}"/>
                </a:ext>
              </a:extLst>
            </p:cNvPr>
            <p:cNvSpPr/>
            <p:nvPr/>
          </p:nvSpPr>
          <p:spPr>
            <a:xfrm>
              <a:off x="6421675" y="5621006"/>
              <a:ext cx="1700324" cy="563102"/>
            </a:xfrm>
            <a:prstGeom prst="roundRect">
              <a:avLst/>
            </a:prstGeom>
            <a:solidFill>
              <a:schemeClr val="bg1"/>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latin typeface="MS PGothic" panose="020B0600070205080204" pitchFamily="34" charset="-128"/>
                  <a:ea typeface="MS PGothic" panose="020B0600070205080204" pitchFamily="34" charset="-128"/>
                </a:rPr>
                <a:t>空きメモリ</a:t>
              </a:r>
            </a:p>
          </p:txBody>
        </p:sp>
      </p:grpSp>
    </p:spTree>
    <p:extLst>
      <p:ext uri="{BB962C8B-B14F-4D97-AF65-F5344CB8AC3E}">
        <p14:creationId xmlns:p14="http://schemas.microsoft.com/office/powerpoint/2010/main" val="41623017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9" name="右矢印 98">
            <a:extLst>
              <a:ext uri="{FF2B5EF4-FFF2-40B4-BE49-F238E27FC236}">
                <a16:creationId xmlns:a16="http://schemas.microsoft.com/office/drawing/2014/main" id="{B2EFEF4C-A175-B140-948C-12FB7A66088D}"/>
              </a:ext>
            </a:extLst>
          </p:cNvPr>
          <p:cNvSpPr/>
          <p:nvPr/>
        </p:nvSpPr>
        <p:spPr>
          <a:xfrm>
            <a:off x="4381170" y="5358403"/>
            <a:ext cx="1378983" cy="605197"/>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S PGothic" panose="020B0600070205080204" pitchFamily="34" charset="-128"/>
              <a:ea typeface="MS PGothic" panose="020B0600070205080204" pitchFamily="34" charset="-128"/>
            </a:endParaRPr>
          </a:p>
        </p:txBody>
      </p:sp>
      <p:sp>
        <p:nvSpPr>
          <p:cNvPr id="2" name="タイトル 1">
            <a:extLst>
              <a:ext uri="{FF2B5EF4-FFF2-40B4-BE49-F238E27FC236}">
                <a16:creationId xmlns:a16="http://schemas.microsoft.com/office/drawing/2014/main" id="{EFC2C0B3-EC9B-014C-BE40-BC8F0CBC8E4F}"/>
              </a:ext>
            </a:extLst>
          </p:cNvPr>
          <p:cNvSpPr>
            <a:spLocks noGrp="1"/>
          </p:cNvSpPr>
          <p:nvPr>
            <p:ph type="title"/>
          </p:nvPr>
        </p:nvSpPr>
        <p:spPr/>
        <p:txBody>
          <a:bodyPr/>
          <a:lstStyle/>
          <a:p>
            <a:r>
              <a:rPr lang="ja-JP" altLang="en-US"/>
              <a:t>提案：</a:t>
            </a:r>
            <a:r>
              <a:rPr lang="en-US" altLang="ja-JP"/>
              <a:t>FCtrans</a:t>
            </a:r>
            <a:endParaRPr lang="ja-JP" altLang="en-US"/>
          </a:p>
        </p:txBody>
      </p:sp>
      <p:sp>
        <p:nvSpPr>
          <p:cNvPr id="3" name="コンテンツ プレースホルダー 2">
            <a:extLst>
              <a:ext uri="{FF2B5EF4-FFF2-40B4-BE49-F238E27FC236}">
                <a16:creationId xmlns:a16="http://schemas.microsoft.com/office/drawing/2014/main" id="{34E4E208-2FCF-2846-8BE7-3CDF77ABBA0D}"/>
              </a:ext>
            </a:extLst>
          </p:cNvPr>
          <p:cNvSpPr>
            <a:spLocks noGrp="1"/>
          </p:cNvSpPr>
          <p:nvPr>
            <p:ph idx="1"/>
          </p:nvPr>
        </p:nvSpPr>
        <p:spPr/>
        <p:txBody>
          <a:bodyPr/>
          <a:lstStyle/>
          <a:p>
            <a:r>
              <a:rPr lang="en-US" altLang="ja-JP" dirty="0"/>
              <a:t>VM</a:t>
            </a:r>
            <a:r>
              <a:rPr lang="ja-JP" altLang="en-US"/>
              <a:t>の未使用メモリに着目することで複数ホストにまたがる</a:t>
            </a:r>
            <a:r>
              <a:rPr lang="en-US" altLang="ja-JP" dirty="0"/>
              <a:t>VM</a:t>
            </a:r>
            <a:r>
              <a:rPr lang="ja-JP" altLang="en-US"/>
              <a:t>の高速化を実現</a:t>
            </a:r>
            <a:endParaRPr lang="en-US" altLang="ja-JP" dirty="0"/>
          </a:p>
          <a:p>
            <a:pPr lvl="1"/>
            <a:r>
              <a:rPr lang="en-US" altLang="ja-JP" dirty="0"/>
              <a:t>VM</a:t>
            </a:r>
            <a:r>
              <a:rPr lang="ja-JP" altLang="en-US"/>
              <a:t>の未使用メモリを追跡し続ける</a:t>
            </a:r>
            <a:endParaRPr lang="en-US" altLang="ja-JP" dirty="0"/>
          </a:p>
          <a:p>
            <a:pPr lvl="1"/>
            <a:r>
              <a:rPr lang="ja-JP" altLang="en-US"/>
              <a:t>分割マイグレーション時に未使用メモリは転送しない</a:t>
            </a:r>
            <a:endParaRPr lang="en-US" altLang="ja-JP" dirty="0"/>
          </a:p>
          <a:p>
            <a:pPr lvl="1"/>
            <a:r>
              <a:rPr lang="ja-JP" altLang="en-US"/>
              <a:t>リモートページング時に未使用メモリのデータが転送されないようにする</a:t>
            </a:r>
            <a:endParaRPr lang="en-US" altLang="ja-JP" dirty="0"/>
          </a:p>
          <a:p>
            <a:endParaRPr lang="en-US" altLang="ja-JP" dirty="0"/>
          </a:p>
          <a:p>
            <a:pPr lvl="1"/>
            <a:endParaRPr lang="en-US" altLang="ja-JP" dirty="0"/>
          </a:p>
          <a:p>
            <a:endParaRPr lang="ja-JP" altLang="en-US"/>
          </a:p>
        </p:txBody>
      </p:sp>
      <p:sp>
        <p:nvSpPr>
          <p:cNvPr id="83" name="角丸四角形 82">
            <a:extLst>
              <a:ext uri="{FF2B5EF4-FFF2-40B4-BE49-F238E27FC236}">
                <a16:creationId xmlns:a16="http://schemas.microsoft.com/office/drawing/2014/main" id="{447A8FAD-A08C-4543-9C0F-8A0AAA91B303}"/>
              </a:ext>
            </a:extLst>
          </p:cNvPr>
          <p:cNvSpPr/>
          <p:nvPr/>
        </p:nvSpPr>
        <p:spPr>
          <a:xfrm>
            <a:off x="1945979" y="4788667"/>
            <a:ext cx="2224084" cy="160573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85" name="テキスト ボックス 84">
            <a:extLst>
              <a:ext uri="{FF2B5EF4-FFF2-40B4-BE49-F238E27FC236}">
                <a16:creationId xmlns:a16="http://schemas.microsoft.com/office/drawing/2014/main" id="{059854B7-EBB5-DE48-B3F0-E38563E27A78}"/>
              </a:ext>
            </a:extLst>
          </p:cNvPr>
          <p:cNvSpPr txBox="1"/>
          <p:nvPr/>
        </p:nvSpPr>
        <p:spPr>
          <a:xfrm>
            <a:off x="2172315" y="4359966"/>
            <a:ext cx="1667444"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移送元ホスト</a:t>
            </a:r>
          </a:p>
        </p:txBody>
      </p:sp>
      <p:sp>
        <p:nvSpPr>
          <p:cNvPr id="86" name="角丸四角形 85">
            <a:extLst>
              <a:ext uri="{FF2B5EF4-FFF2-40B4-BE49-F238E27FC236}">
                <a16:creationId xmlns:a16="http://schemas.microsoft.com/office/drawing/2014/main" id="{AB7967F2-75D2-4947-8F90-124FDB3814C5}"/>
              </a:ext>
            </a:extLst>
          </p:cNvPr>
          <p:cNvSpPr/>
          <p:nvPr/>
        </p:nvSpPr>
        <p:spPr>
          <a:xfrm>
            <a:off x="5951197" y="4789111"/>
            <a:ext cx="2255001" cy="160573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88" name="テキスト ボックス 87">
            <a:extLst>
              <a:ext uri="{FF2B5EF4-FFF2-40B4-BE49-F238E27FC236}">
                <a16:creationId xmlns:a16="http://schemas.microsoft.com/office/drawing/2014/main" id="{CE7CE505-6703-C845-81A0-3EFCFC073FD6}"/>
              </a:ext>
            </a:extLst>
          </p:cNvPr>
          <p:cNvSpPr txBox="1"/>
          <p:nvPr/>
        </p:nvSpPr>
        <p:spPr>
          <a:xfrm>
            <a:off x="5913194" y="4376531"/>
            <a:ext cx="2318263"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移送先メインホスト</a:t>
            </a:r>
          </a:p>
        </p:txBody>
      </p:sp>
      <p:sp>
        <p:nvSpPr>
          <p:cNvPr id="89" name="角丸四角形 88">
            <a:extLst>
              <a:ext uri="{FF2B5EF4-FFF2-40B4-BE49-F238E27FC236}">
                <a16:creationId xmlns:a16="http://schemas.microsoft.com/office/drawing/2014/main" id="{BEFDE60D-02AB-2148-84EB-2575F5D33C36}"/>
              </a:ext>
            </a:extLst>
          </p:cNvPr>
          <p:cNvSpPr/>
          <p:nvPr/>
        </p:nvSpPr>
        <p:spPr>
          <a:xfrm>
            <a:off x="8479583" y="4775463"/>
            <a:ext cx="1989260" cy="1605736"/>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90" name="テキスト ボックス 89">
            <a:extLst>
              <a:ext uri="{FF2B5EF4-FFF2-40B4-BE49-F238E27FC236}">
                <a16:creationId xmlns:a16="http://schemas.microsoft.com/office/drawing/2014/main" id="{7E0F7CE8-F103-ED4F-A90F-C1C90DBB364E}"/>
              </a:ext>
            </a:extLst>
          </p:cNvPr>
          <p:cNvSpPr txBox="1"/>
          <p:nvPr/>
        </p:nvSpPr>
        <p:spPr>
          <a:xfrm>
            <a:off x="8291646" y="4359966"/>
            <a:ext cx="2177199"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移送先サブホスト</a:t>
            </a:r>
          </a:p>
        </p:txBody>
      </p:sp>
      <p:sp>
        <p:nvSpPr>
          <p:cNvPr id="91" name="テキスト ボックス 90">
            <a:extLst>
              <a:ext uri="{FF2B5EF4-FFF2-40B4-BE49-F238E27FC236}">
                <a16:creationId xmlns:a16="http://schemas.microsoft.com/office/drawing/2014/main" id="{3FFE36B4-3E00-F348-83EE-268272F1FB19}"/>
              </a:ext>
            </a:extLst>
          </p:cNvPr>
          <p:cNvSpPr txBox="1"/>
          <p:nvPr/>
        </p:nvSpPr>
        <p:spPr>
          <a:xfrm>
            <a:off x="2069274" y="5038940"/>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92" name="テキスト ボックス 91">
            <a:extLst>
              <a:ext uri="{FF2B5EF4-FFF2-40B4-BE49-F238E27FC236}">
                <a16:creationId xmlns:a16="http://schemas.microsoft.com/office/drawing/2014/main" id="{0ECF34E4-FEF9-0E42-9FAB-42B904C5D655}"/>
              </a:ext>
            </a:extLst>
          </p:cNvPr>
          <p:cNvSpPr txBox="1"/>
          <p:nvPr/>
        </p:nvSpPr>
        <p:spPr>
          <a:xfrm>
            <a:off x="6041118" y="5037028"/>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93" name="テキスト ボックス 92">
            <a:extLst>
              <a:ext uri="{FF2B5EF4-FFF2-40B4-BE49-F238E27FC236}">
                <a16:creationId xmlns:a16="http://schemas.microsoft.com/office/drawing/2014/main" id="{0C2602CF-8F24-EA43-91EB-3EBD1EF42049}"/>
              </a:ext>
            </a:extLst>
          </p:cNvPr>
          <p:cNvSpPr txBox="1"/>
          <p:nvPr/>
        </p:nvSpPr>
        <p:spPr>
          <a:xfrm>
            <a:off x="8479583" y="4987931"/>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100" name="テキスト ボックス 99">
            <a:extLst>
              <a:ext uri="{FF2B5EF4-FFF2-40B4-BE49-F238E27FC236}">
                <a16:creationId xmlns:a16="http://schemas.microsoft.com/office/drawing/2014/main" id="{B6DB8ED0-5E5C-0E48-98E8-5BE106F64A36}"/>
              </a:ext>
            </a:extLst>
          </p:cNvPr>
          <p:cNvSpPr txBox="1"/>
          <p:nvPr/>
        </p:nvSpPr>
        <p:spPr>
          <a:xfrm>
            <a:off x="4225846" y="4907647"/>
            <a:ext cx="1836993" cy="369332"/>
          </a:xfrm>
          <a:prstGeom prst="rect">
            <a:avLst/>
          </a:prstGeom>
          <a:noFill/>
        </p:spPr>
        <p:txBody>
          <a:bodyPr wrap="square" rtlCol="0">
            <a:spAutoFit/>
          </a:bodyPr>
          <a:lstStyle/>
          <a:p>
            <a:r>
              <a:rPr lang="ja-JP" altLang="en-US">
                <a:latin typeface="MS PGothic" panose="020B0600070205080204" pitchFamily="34" charset="-128"/>
                <a:ea typeface="MS PGothic" panose="020B0600070205080204" pitchFamily="34" charset="-128"/>
              </a:rPr>
              <a:t>マイグレーション</a:t>
            </a:r>
          </a:p>
        </p:txBody>
      </p:sp>
      <p:sp>
        <p:nvSpPr>
          <p:cNvPr id="103" name="テキスト ボックス 102">
            <a:extLst>
              <a:ext uri="{FF2B5EF4-FFF2-40B4-BE49-F238E27FC236}">
                <a16:creationId xmlns:a16="http://schemas.microsoft.com/office/drawing/2014/main" id="{D6549057-BE28-4A4E-BE07-F508190771D6}"/>
              </a:ext>
            </a:extLst>
          </p:cNvPr>
          <p:cNvSpPr txBox="1"/>
          <p:nvPr/>
        </p:nvSpPr>
        <p:spPr>
          <a:xfrm>
            <a:off x="8002492" y="6411129"/>
            <a:ext cx="1340432" cy="400110"/>
          </a:xfrm>
          <a:prstGeom prst="rect">
            <a:avLst/>
          </a:prstGeom>
          <a:noFill/>
        </p:spPr>
        <p:txBody>
          <a:bodyPr wrap="none" rtlCol="0">
            <a:spAutoFit/>
          </a:bodyPr>
          <a:lstStyle/>
          <a:p>
            <a:r>
              <a:rPr lang="ja-JP" altLang="en-US" sz="2000">
                <a:solidFill>
                  <a:srgbClr val="00B050"/>
                </a:solidFill>
                <a:ea typeface="MS PGothic" panose="020B0600070205080204" pitchFamily="34" charset="-128"/>
              </a:rPr>
              <a:t>ページイン</a:t>
            </a:r>
          </a:p>
        </p:txBody>
      </p:sp>
      <p:sp>
        <p:nvSpPr>
          <p:cNvPr id="107" name="正方形/長方形 106">
            <a:extLst>
              <a:ext uri="{FF2B5EF4-FFF2-40B4-BE49-F238E27FC236}">
                <a16:creationId xmlns:a16="http://schemas.microsoft.com/office/drawing/2014/main" id="{A3EB0B62-8070-C74E-B1BE-127D26720FD4}"/>
              </a:ext>
            </a:extLst>
          </p:cNvPr>
          <p:cNvSpPr/>
          <p:nvPr/>
        </p:nvSpPr>
        <p:spPr>
          <a:xfrm>
            <a:off x="2648379" y="5401282"/>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109" name="正方形/長方形 108">
            <a:extLst>
              <a:ext uri="{FF2B5EF4-FFF2-40B4-BE49-F238E27FC236}">
                <a16:creationId xmlns:a16="http://schemas.microsoft.com/office/drawing/2014/main" id="{77B8790D-400A-2C42-8C89-F72B650640B1}"/>
              </a:ext>
            </a:extLst>
          </p:cNvPr>
          <p:cNvSpPr/>
          <p:nvPr/>
        </p:nvSpPr>
        <p:spPr>
          <a:xfrm>
            <a:off x="3341251" y="5401282"/>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grpSp>
        <p:nvGrpSpPr>
          <p:cNvPr id="110" name="グループ化 109">
            <a:extLst>
              <a:ext uri="{FF2B5EF4-FFF2-40B4-BE49-F238E27FC236}">
                <a16:creationId xmlns:a16="http://schemas.microsoft.com/office/drawing/2014/main" id="{FCAFD3C8-AAEF-A046-AA53-BE8E98F9ACD7}"/>
              </a:ext>
            </a:extLst>
          </p:cNvPr>
          <p:cNvGrpSpPr/>
          <p:nvPr/>
        </p:nvGrpSpPr>
        <p:grpSpPr>
          <a:xfrm>
            <a:off x="6717017" y="5406693"/>
            <a:ext cx="1049132" cy="514545"/>
            <a:chOff x="2404837" y="5325194"/>
            <a:chExt cx="1049132" cy="514545"/>
          </a:xfrm>
        </p:grpSpPr>
        <p:sp>
          <p:nvSpPr>
            <p:cNvPr id="112" name="正方形/長方形 111">
              <a:extLst>
                <a:ext uri="{FF2B5EF4-FFF2-40B4-BE49-F238E27FC236}">
                  <a16:creationId xmlns:a16="http://schemas.microsoft.com/office/drawing/2014/main" id="{9F113268-CF40-4744-AE0A-A83FD6089DDF}"/>
                </a:ext>
              </a:extLst>
            </p:cNvPr>
            <p:cNvSpPr/>
            <p:nvPr/>
          </p:nvSpPr>
          <p:spPr>
            <a:xfrm>
              <a:off x="2404837" y="5325194"/>
              <a:ext cx="356260" cy="514545"/>
            </a:xfrm>
            <a:prstGeom prst="rect">
              <a:avLst/>
            </a:prstGeom>
            <a:solidFill>
              <a:srgbClr val="FFFF00"/>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113" name="正方形/長方形 112">
              <a:extLst>
                <a:ext uri="{FF2B5EF4-FFF2-40B4-BE49-F238E27FC236}">
                  <a16:creationId xmlns:a16="http://schemas.microsoft.com/office/drawing/2014/main" id="{37FE90CC-3E70-994D-8080-3A06DB2C825E}"/>
                </a:ext>
              </a:extLst>
            </p:cNvPr>
            <p:cNvSpPr/>
            <p:nvPr/>
          </p:nvSpPr>
          <p:spPr>
            <a:xfrm>
              <a:off x="2759178"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14" name="正方形/長方形 113">
              <a:extLst>
                <a:ext uri="{FF2B5EF4-FFF2-40B4-BE49-F238E27FC236}">
                  <a16:creationId xmlns:a16="http://schemas.microsoft.com/office/drawing/2014/main" id="{8F2BDFB4-CC6E-C445-ADEB-CD7F3F418E64}"/>
                </a:ext>
              </a:extLst>
            </p:cNvPr>
            <p:cNvSpPr/>
            <p:nvPr/>
          </p:nvSpPr>
          <p:spPr>
            <a:xfrm>
              <a:off x="3097709"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grpSp>
      <p:grpSp>
        <p:nvGrpSpPr>
          <p:cNvPr id="115" name="グループ化 114">
            <a:extLst>
              <a:ext uri="{FF2B5EF4-FFF2-40B4-BE49-F238E27FC236}">
                <a16:creationId xmlns:a16="http://schemas.microsoft.com/office/drawing/2014/main" id="{B0333870-B78D-EA40-B06C-B20CBE02F023}"/>
              </a:ext>
            </a:extLst>
          </p:cNvPr>
          <p:cNvGrpSpPr/>
          <p:nvPr/>
        </p:nvGrpSpPr>
        <p:grpSpPr>
          <a:xfrm>
            <a:off x="8691150" y="5378486"/>
            <a:ext cx="1387663" cy="514545"/>
            <a:chOff x="2066306" y="5325194"/>
            <a:chExt cx="1387663" cy="514545"/>
          </a:xfrm>
        </p:grpSpPr>
        <p:sp>
          <p:nvSpPr>
            <p:cNvPr id="116" name="正方形/長方形 115">
              <a:extLst>
                <a:ext uri="{FF2B5EF4-FFF2-40B4-BE49-F238E27FC236}">
                  <a16:creationId xmlns:a16="http://schemas.microsoft.com/office/drawing/2014/main" id="{BCCF5E24-9071-1346-955D-3C6C5EAD4144}"/>
                </a:ext>
              </a:extLst>
            </p:cNvPr>
            <p:cNvSpPr/>
            <p:nvPr/>
          </p:nvSpPr>
          <p:spPr>
            <a:xfrm>
              <a:off x="2066306"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17" name="正方形/長方形 116">
              <a:extLst>
                <a:ext uri="{FF2B5EF4-FFF2-40B4-BE49-F238E27FC236}">
                  <a16:creationId xmlns:a16="http://schemas.microsoft.com/office/drawing/2014/main" id="{DC9059CF-1C98-5E44-A484-790258DDC32F}"/>
                </a:ext>
              </a:extLst>
            </p:cNvPr>
            <p:cNvSpPr/>
            <p:nvPr/>
          </p:nvSpPr>
          <p:spPr>
            <a:xfrm>
              <a:off x="2404837"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19" name="正方形/長方形 118">
              <a:extLst>
                <a:ext uri="{FF2B5EF4-FFF2-40B4-BE49-F238E27FC236}">
                  <a16:creationId xmlns:a16="http://schemas.microsoft.com/office/drawing/2014/main" id="{8EA58480-ADF2-4C45-9856-59C4234E9C15}"/>
                </a:ext>
              </a:extLst>
            </p:cNvPr>
            <p:cNvSpPr/>
            <p:nvPr/>
          </p:nvSpPr>
          <p:spPr>
            <a:xfrm>
              <a:off x="3097709" y="5325194"/>
              <a:ext cx="356260" cy="514545"/>
            </a:xfrm>
            <a:prstGeom prst="rect">
              <a:avLst/>
            </a:prstGeom>
            <a:solidFill>
              <a:srgbClr val="FFFF00"/>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grpSp>
      <p:sp>
        <p:nvSpPr>
          <p:cNvPr id="108" name="正方形/長方形 107">
            <a:extLst>
              <a:ext uri="{FF2B5EF4-FFF2-40B4-BE49-F238E27FC236}">
                <a16:creationId xmlns:a16="http://schemas.microsoft.com/office/drawing/2014/main" id="{A685EEDB-121C-AB4C-B140-F86CE785692B}"/>
              </a:ext>
            </a:extLst>
          </p:cNvPr>
          <p:cNvSpPr/>
          <p:nvPr/>
        </p:nvSpPr>
        <p:spPr>
          <a:xfrm>
            <a:off x="3002721" y="5401282"/>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106" name="正方形/長方形 105">
            <a:extLst>
              <a:ext uri="{FF2B5EF4-FFF2-40B4-BE49-F238E27FC236}">
                <a16:creationId xmlns:a16="http://schemas.microsoft.com/office/drawing/2014/main" id="{862F33E8-A7AB-9947-84CC-1CB305A60710}"/>
              </a:ext>
            </a:extLst>
          </p:cNvPr>
          <p:cNvSpPr/>
          <p:nvPr/>
        </p:nvSpPr>
        <p:spPr>
          <a:xfrm>
            <a:off x="2309849" y="5401282"/>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32" name="テキスト ボックス 31">
            <a:extLst>
              <a:ext uri="{FF2B5EF4-FFF2-40B4-BE49-F238E27FC236}">
                <a16:creationId xmlns:a16="http://schemas.microsoft.com/office/drawing/2014/main" id="{F050746B-6404-7545-BF2F-96FCF998F4FC}"/>
              </a:ext>
            </a:extLst>
          </p:cNvPr>
          <p:cNvSpPr txBox="1"/>
          <p:nvPr/>
        </p:nvSpPr>
        <p:spPr>
          <a:xfrm>
            <a:off x="3665887" y="5473880"/>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3" name="テキスト ボックス 32">
            <a:extLst>
              <a:ext uri="{FF2B5EF4-FFF2-40B4-BE49-F238E27FC236}">
                <a16:creationId xmlns:a16="http://schemas.microsoft.com/office/drawing/2014/main" id="{3B8A7CF2-C302-354D-82CC-98BECE0C9412}"/>
              </a:ext>
            </a:extLst>
          </p:cNvPr>
          <p:cNvSpPr txBox="1"/>
          <p:nvPr/>
        </p:nvSpPr>
        <p:spPr>
          <a:xfrm>
            <a:off x="7734463" y="5470508"/>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4" name="テキスト ボックス 33">
            <a:extLst>
              <a:ext uri="{FF2B5EF4-FFF2-40B4-BE49-F238E27FC236}">
                <a16:creationId xmlns:a16="http://schemas.microsoft.com/office/drawing/2014/main" id="{9DA27088-D4A3-7841-A74B-1797D38D4244}"/>
              </a:ext>
            </a:extLst>
          </p:cNvPr>
          <p:cNvSpPr txBox="1"/>
          <p:nvPr/>
        </p:nvSpPr>
        <p:spPr>
          <a:xfrm>
            <a:off x="10005891" y="5465516"/>
            <a:ext cx="535724" cy="369332"/>
          </a:xfrm>
          <a:prstGeom prst="rect">
            <a:avLst/>
          </a:prstGeom>
          <a:noFill/>
        </p:spPr>
        <p:txBody>
          <a:bodyPr wrap="none" rtlCol="0">
            <a:spAutoFit/>
          </a:bodyPr>
          <a:lstStyle/>
          <a:p>
            <a:r>
              <a:rPr lang="ja-JP" altLang="en-US">
                <a:ea typeface="MS PGothic" panose="020B0600070205080204" pitchFamily="34" charset="-128"/>
              </a:rPr>
              <a:t>・・・</a:t>
            </a:r>
          </a:p>
        </p:txBody>
      </p:sp>
      <p:cxnSp>
        <p:nvCxnSpPr>
          <p:cNvPr id="5" name="カギ線コネクタ 4">
            <a:extLst>
              <a:ext uri="{FF2B5EF4-FFF2-40B4-BE49-F238E27FC236}">
                <a16:creationId xmlns:a16="http://schemas.microsoft.com/office/drawing/2014/main" id="{446A4ABB-CC22-9645-9EF9-4031FE31F935}"/>
              </a:ext>
            </a:extLst>
          </p:cNvPr>
          <p:cNvCxnSpPr>
            <a:cxnSpLocks/>
            <a:stCxn id="119" idx="2"/>
            <a:endCxn id="114" idx="2"/>
          </p:cNvCxnSpPr>
          <p:nvPr/>
        </p:nvCxnSpPr>
        <p:spPr>
          <a:xfrm rot="5400000">
            <a:off x="8730244" y="4750799"/>
            <a:ext cx="28207" cy="2312656"/>
          </a:xfrm>
          <a:prstGeom prst="bentConnector3">
            <a:avLst>
              <a:gd name="adj1" fmla="val 1057825"/>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8" name="乗算記号 7">
            <a:extLst>
              <a:ext uri="{FF2B5EF4-FFF2-40B4-BE49-F238E27FC236}">
                <a16:creationId xmlns:a16="http://schemas.microsoft.com/office/drawing/2014/main" id="{8F240C2C-1EAE-7D48-88C4-D604F6E4E29B}"/>
              </a:ext>
            </a:extLst>
          </p:cNvPr>
          <p:cNvSpPr/>
          <p:nvPr/>
        </p:nvSpPr>
        <p:spPr>
          <a:xfrm>
            <a:off x="8017273" y="5591533"/>
            <a:ext cx="1396499" cy="1396499"/>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ea typeface="MS PGothic" panose="020B0600070205080204" pitchFamily="34" charset="-128"/>
            </a:endParaRPr>
          </a:p>
        </p:txBody>
      </p:sp>
      <p:cxnSp>
        <p:nvCxnSpPr>
          <p:cNvPr id="10" name="カギ線コネクタ 9">
            <a:extLst>
              <a:ext uri="{FF2B5EF4-FFF2-40B4-BE49-F238E27FC236}">
                <a16:creationId xmlns:a16="http://schemas.microsoft.com/office/drawing/2014/main" id="{A98DFA8D-5385-684B-A8CE-8E27A870BC95}"/>
              </a:ext>
            </a:extLst>
          </p:cNvPr>
          <p:cNvCxnSpPr>
            <a:stCxn id="112" idx="2"/>
            <a:endCxn id="117" idx="2"/>
          </p:cNvCxnSpPr>
          <p:nvPr/>
        </p:nvCxnSpPr>
        <p:spPr>
          <a:xfrm rot="5400000" flipH="1" flipV="1">
            <a:off x="8037372" y="4750799"/>
            <a:ext cx="28207" cy="2312656"/>
          </a:xfrm>
          <a:prstGeom prst="bentConnector3">
            <a:avLst>
              <a:gd name="adj1" fmla="val -957821"/>
            </a:avLst>
          </a:prstGeom>
          <a:ln w="635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30AF60D7-4D17-964E-92C7-ABF6A4B0F321}"/>
              </a:ext>
            </a:extLst>
          </p:cNvPr>
          <p:cNvSpPr txBox="1"/>
          <p:nvPr/>
        </p:nvSpPr>
        <p:spPr>
          <a:xfrm>
            <a:off x="7454699" y="6424775"/>
            <a:ext cx="1545616" cy="400110"/>
          </a:xfrm>
          <a:prstGeom prst="rect">
            <a:avLst/>
          </a:prstGeom>
          <a:noFill/>
        </p:spPr>
        <p:txBody>
          <a:bodyPr wrap="none" rtlCol="0">
            <a:spAutoFit/>
          </a:bodyPr>
          <a:lstStyle/>
          <a:p>
            <a:r>
              <a:rPr lang="ja-JP" altLang="en-US" sz="2000">
                <a:solidFill>
                  <a:srgbClr val="00B050"/>
                </a:solidFill>
                <a:ea typeface="MS PGothic" panose="020B0600070205080204" pitchFamily="34" charset="-128"/>
              </a:rPr>
              <a:t>ページアウト</a:t>
            </a:r>
          </a:p>
        </p:txBody>
      </p:sp>
      <p:sp>
        <p:nvSpPr>
          <p:cNvPr id="43" name="乗算記号 42">
            <a:extLst>
              <a:ext uri="{FF2B5EF4-FFF2-40B4-BE49-F238E27FC236}">
                <a16:creationId xmlns:a16="http://schemas.microsoft.com/office/drawing/2014/main" id="{023584E4-FA10-B547-A9C0-B0E720FD0786}"/>
              </a:ext>
            </a:extLst>
          </p:cNvPr>
          <p:cNvSpPr/>
          <p:nvPr/>
        </p:nvSpPr>
        <p:spPr>
          <a:xfrm>
            <a:off x="7408089" y="5646657"/>
            <a:ext cx="1396499" cy="1396499"/>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ea typeface="MS PGothic" panose="020B0600070205080204" pitchFamily="34" charset="-128"/>
            </a:endParaRPr>
          </a:p>
        </p:txBody>
      </p:sp>
    </p:spTree>
    <p:extLst>
      <p:ext uri="{BB962C8B-B14F-4D97-AF65-F5344CB8AC3E}">
        <p14:creationId xmlns:p14="http://schemas.microsoft.com/office/powerpoint/2010/main" val="4055594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1.94444E-6 0 L 0.1184 0.04005 C 0.14323 0.04907 0.18038 0.05394 0.2191 0.05394 C 0.26337 0.05394 0.29879 0.04907 0.32361 0.04005 L 0.44236 0 " pathEditMode="relative" rAng="0" ptsTypes="AAAAA">
                                      <p:cBhvr>
                                        <p:cTn id="6" dur="2000" fill="hold"/>
                                        <p:tgtEl>
                                          <p:spTgt spid="106"/>
                                        </p:tgtEl>
                                        <p:attrNameLst>
                                          <p:attrName>ppt_x</p:attrName>
                                          <p:attrName>ppt_y</p:attrName>
                                        </p:attrNameLst>
                                      </p:cBhvr>
                                      <p:rCtr x="22118" y="2685"/>
                                    </p:animMotion>
                                  </p:childTnLst>
                                </p:cTn>
                              </p:par>
                            </p:childTnLst>
                          </p:cTn>
                        </p:par>
                        <p:par>
                          <p:cTn id="7" fill="hold">
                            <p:stCondLst>
                              <p:cond delay="2000"/>
                            </p:stCondLst>
                            <p:childTnLst>
                              <p:par>
                                <p:cTn id="8" presetID="10" presetClass="entr" presetSubtype="0" fill="hold" nodeType="afterEffect">
                                  <p:stCondLst>
                                    <p:cond delay="0"/>
                                  </p:stCondLst>
                                  <p:childTnLst>
                                    <p:set>
                                      <p:cBhvr>
                                        <p:cTn id="9" dur="1" fill="hold">
                                          <p:stCondLst>
                                            <p:cond delay="0"/>
                                          </p:stCondLst>
                                        </p:cTn>
                                        <p:tgtEl>
                                          <p:spTgt spid="110"/>
                                        </p:tgtEl>
                                        <p:attrNameLst>
                                          <p:attrName>style.visibility</p:attrName>
                                        </p:attrNameLst>
                                      </p:cBhvr>
                                      <p:to>
                                        <p:strVal val="visible"/>
                                      </p:to>
                                    </p:set>
                                    <p:animEffect transition="in" filter="fade">
                                      <p:cBhvr>
                                        <p:cTn id="10" dur="500"/>
                                        <p:tgtEl>
                                          <p:spTgt spid="1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fade">
                                      <p:cBhvr>
                                        <p:cTn id="13" dur="500"/>
                                        <p:tgtEl>
                                          <p:spTgt spid="33"/>
                                        </p:tgtEl>
                                      </p:cBhvr>
                                    </p:animEffect>
                                  </p:childTnLst>
                                </p:cTn>
                              </p:par>
                            </p:childTnLst>
                          </p:cTn>
                        </p:par>
                      </p:childTnLst>
                    </p:cTn>
                  </p:par>
                  <p:par>
                    <p:cTn id="14" fill="hold">
                      <p:stCondLst>
                        <p:cond delay="indefinite"/>
                      </p:stCondLst>
                      <p:childTnLst>
                        <p:par>
                          <p:cTn id="15" fill="hold">
                            <p:stCondLst>
                              <p:cond delay="0"/>
                            </p:stCondLst>
                            <p:childTnLst>
                              <p:par>
                                <p:cTn id="16" presetID="37" presetClass="path" presetSubtype="0" accel="50000" decel="50000" fill="hold" grpId="0" nodeType="clickEffect">
                                  <p:stCondLst>
                                    <p:cond delay="0"/>
                                  </p:stCondLst>
                                  <p:childTnLst>
                                    <p:animMotion origin="layout" path="M 3.61111E-6 -0.00417 L 0.18628 0.03889 C 0.22534 0.04861 0.28402 0.05394 0.34496 0.05394 C 0.41441 0.05394 0.46996 0.04861 0.50902 0.03889 L 0.696 -0.00417 " pathEditMode="relative" rAng="0" ptsTypes="AAAAA">
                                      <p:cBhvr>
                                        <p:cTn id="17" dur="2000" fill="hold"/>
                                        <p:tgtEl>
                                          <p:spTgt spid="108"/>
                                        </p:tgtEl>
                                        <p:attrNameLst>
                                          <p:attrName>ppt_x</p:attrName>
                                          <p:attrName>ppt_y</p:attrName>
                                        </p:attrNameLst>
                                      </p:cBhvr>
                                      <p:rCtr x="34792" y="2894"/>
                                    </p:animMotion>
                                  </p:childTnLst>
                                </p:cTn>
                              </p:par>
                            </p:childTnLst>
                          </p:cTn>
                        </p:par>
                        <p:par>
                          <p:cTn id="18" fill="hold">
                            <p:stCondLst>
                              <p:cond delay="2000"/>
                            </p:stCondLst>
                            <p:childTnLst>
                              <p:par>
                                <p:cTn id="19" presetID="10" presetClass="entr" presetSubtype="0" fill="hold" nodeType="afterEffect">
                                  <p:stCondLst>
                                    <p:cond delay="0"/>
                                  </p:stCondLst>
                                  <p:childTnLst>
                                    <p:set>
                                      <p:cBhvr>
                                        <p:cTn id="20" dur="1" fill="hold">
                                          <p:stCondLst>
                                            <p:cond delay="0"/>
                                          </p:stCondLst>
                                        </p:cTn>
                                        <p:tgtEl>
                                          <p:spTgt spid="115"/>
                                        </p:tgtEl>
                                        <p:attrNameLst>
                                          <p:attrName>style.visibility</p:attrName>
                                        </p:attrNameLst>
                                      </p:cBhvr>
                                      <p:to>
                                        <p:strVal val="visible"/>
                                      </p:to>
                                    </p:set>
                                    <p:animEffect transition="in" filter="fade">
                                      <p:cBhvr>
                                        <p:cTn id="21" dur="500"/>
                                        <p:tgtEl>
                                          <p:spTgt spid="115"/>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fade">
                                      <p:cBhvr>
                                        <p:cTn id="24" dur="500"/>
                                        <p:tgtEl>
                                          <p:spTgt spid="34"/>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03"/>
                                        </p:tgtEl>
                                        <p:attrNameLst>
                                          <p:attrName>style.visibility</p:attrName>
                                        </p:attrNameLst>
                                      </p:cBhvr>
                                      <p:to>
                                        <p:strVal val="visible"/>
                                      </p:to>
                                    </p:set>
                                    <p:animEffect transition="in" filter="fade">
                                      <p:cBhvr>
                                        <p:cTn id="29" dur="500"/>
                                        <p:tgtEl>
                                          <p:spTgt spid="103"/>
                                        </p:tgtEl>
                                      </p:cBhvr>
                                    </p:animEffect>
                                  </p:childTnLst>
                                </p:cTn>
                              </p:par>
                              <p:par>
                                <p:cTn id="30" presetID="10" presetClass="entr" presetSubtype="0" fill="hold" nodeType="with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1" nodeType="clickEffect">
                                  <p:stCondLst>
                                    <p:cond delay="0"/>
                                  </p:stCondLst>
                                  <p:childTnLst>
                                    <p:animEffect transition="out" filter="fade">
                                      <p:cBhvr>
                                        <p:cTn id="41" dur="500"/>
                                        <p:tgtEl>
                                          <p:spTgt spid="103"/>
                                        </p:tgtEl>
                                      </p:cBhvr>
                                    </p:animEffect>
                                    <p:set>
                                      <p:cBhvr>
                                        <p:cTn id="42" dur="1" fill="hold">
                                          <p:stCondLst>
                                            <p:cond delay="499"/>
                                          </p:stCondLst>
                                        </p:cTn>
                                        <p:tgtEl>
                                          <p:spTgt spid="103"/>
                                        </p:tgtEl>
                                        <p:attrNameLst>
                                          <p:attrName>style.visibility</p:attrName>
                                        </p:attrNameLst>
                                      </p:cBhvr>
                                      <p:to>
                                        <p:strVal val="hidden"/>
                                      </p:to>
                                    </p:set>
                                  </p:childTnLst>
                                </p:cTn>
                              </p:par>
                              <p:par>
                                <p:cTn id="43" presetID="10" presetClass="exit" presetSubtype="0" fill="hold" grpId="1" nodeType="withEffect">
                                  <p:stCondLst>
                                    <p:cond delay="0"/>
                                  </p:stCondLst>
                                  <p:childTnLst>
                                    <p:animEffect transition="out" filter="fade">
                                      <p:cBhvr>
                                        <p:cTn id="44" dur="500"/>
                                        <p:tgtEl>
                                          <p:spTgt spid="8"/>
                                        </p:tgtEl>
                                      </p:cBhvr>
                                    </p:animEffect>
                                    <p:set>
                                      <p:cBhvr>
                                        <p:cTn id="45" dur="1" fill="hold">
                                          <p:stCondLst>
                                            <p:cond delay="499"/>
                                          </p:stCondLst>
                                        </p:cTn>
                                        <p:tgtEl>
                                          <p:spTgt spid="8"/>
                                        </p:tgtEl>
                                        <p:attrNameLst>
                                          <p:attrName>style.visibility</p:attrName>
                                        </p:attrNameLst>
                                      </p:cBhvr>
                                      <p:to>
                                        <p:strVal val="hidden"/>
                                      </p:to>
                                    </p:set>
                                  </p:childTnLst>
                                </p:cTn>
                              </p:par>
                              <p:par>
                                <p:cTn id="46" presetID="10" presetClass="exit" presetSubtype="0" fill="hold" nodeType="withEffect">
                                  <p:stCondLst>
                                    <p:cond delay="0"/>
                                  </p:stCondLst>
                                  <p:childTnLst>
                                    <p:animEffect transition="out" filter="fade">
                                      <p:cBhvr>
                                        <p:cTn id="47" dur="500"/>
                                        <p:tgtEl>
                                          <p:spTgt spid="5"/>
                                        </p:tgtEl>
                                      </p:cBhvr>
                                    </p:animEffect>
                                    <p:set>
                                      <p:cBhvr>
                                        <p:cTn id="48" dur="1" fill="hold">
                                          <p:stCondLst>
                                            <p:cond delay="499"/>
                                          </p:stCondLst>
                                        </p:cTn>
                                        <p:tgtEl>
                                          <p:spTgt spid="5"/>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fade">
                                      <p:cBhvr>
                                        <p:cTn id="53" dur="500"/>
                                        <p:tgtEl>
                                          <p:spTgt spid="10"/>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42"/>
                                        </p:tgtEl>
                                        <p:attrNameLst>
                                          <p:attrName>style.visibility</p:attrName>
                                        </p:attrNameLst>
                                      </p:cBhvr>
                                      <p:to>
                                        <p:strVal val="visible"/>
                                      </p:to>
                                    </p:set>
                                    <p:animEffect transition="in" filter="fade">
                                      <p:cBhvr>
                                        <p:cTn id="56" dur="500"/>
                                        <p:tgtEl>
                                          <p:spTgt spid="42"/>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fade">
                                      <p:cBhvr>
                                        <p:cTn id="61"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P spid="103" grpId="1"/>
      <p:bldP spid="108" grpId="0" animBg="1"/>
      <p:bldP spid="106" grpId="0" animBg="1"/>
      <p:bldP spid="33" grpId="0"/>
      <p:bldP spid="34" grpId="0"/>
      <p:bldP spid="8" grpId="0" animBg="1"/>
      <p:bldP spid="8" grpId="1" animBg="1"/>
      <p:bldP spid="42" grpId="0"/>
      <p:bldP spid="43" grpId="0" animBg="1"/>
    </p:bld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9" name="グラフ 8">
            <a:extLst>
              <a:ext uri="{FF2B5EF4-FFF2-40B4-BE49-F238E27FC236}">
                <a16:creationId xmlns:a16="http://schemas.microsoft.com/office/drawing/2014/main" id="{31114D93-9CBB-5E40-B202-93F781228B90}"/>
              </a:ext>
            </a:extLst>
          </p:cNvPr>
          <p:cNvGraphicFramePr>
            <a:graphicFrameLocks/>
          </p:cNvGraphicFramePr>
          <p:nvPr>
            <p:extLst>
              <p:ext uri="{D42A27DB-BD31-4B8C-83A1-F6EECF244321}">
                <p14:modId xmlns:p14="http://schemas.microsoft.com/office/powerpoint/2010/main" val="2691351348"/>
              </p:ext>
            </p:extLst>
          </p:nvPr>
        </p:nvGraphicFramePr>
        <p:xfrm>
          <a:off x="5989123" y="4009157"/>
          <a:ext cx="4230820" cy="2720899"/>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kumimoji="1" lang="ja-JP" altLang="en-US"/>
              <a:t>リモートページング性能</a:t>
            </a:r>
            <a:endParaRPr kumimoji="1" lang="ja-JP" altLang="en-US" strike="sngStrike">
              <a:solidFill>
                <a:srgbClr val="FF0000"/>
              </a:solidFill>
            </a:endParaRPr>
          </a:p>
        </p:txBody>
      </p:sp>
      <p:sp>
        <p:nvSpPr>
          <p:cNvPr id="3" name="Content Placeholder 2"/>
          <p:cNvSpPr>
            <a:spLocks noGrp="1"/>
          </p:cNvSpPr>
          <p:nvPr>
            <p:ph idx="1"/>
          </p:nvPr>
        </p:nvSpPr>
        <p:spPr/>
        <p:txBody>
          <a:bodyPr/>
          <a:lstStyle/>
          <a:p>
            <a:r>
              <a:rPr kumimoji="1" lang="ja-JP" altLang="en-US"/>
              <a:t>分割マイグレーション後に</a:t>
            </a:r>
            <a:r>
              <a:rPr kumimoji="1" lang="en-US" altLang="ja-JP" dirty="0"/>
              <a:t>VM</a:t>
            </a:r>
            <a:r>
              <a:rPr kumimoji="1" lang="ja-JP" altLang="en-US"/>
              <a:t>のメモリを頻繁に書き換え</a:t>
            </a:r>
            <a:r>
              <a:rPr lang="ja-JP" altLang="en-US"/>
              <a:t>るベンチマーク</a:t>
            </a:r>
            <a:r>
              <a:rPr kumimoji="1" lang="ja-JP" altLang="en-US"/>
              <a:t>の性能を測定</a:t>
            </a:r>
            <a:endParaRPr kumimoji="1" lang="en-US" altLang="ja-JP" dirty="0"/>
          </a:p>
          <a:p>
            <a:pPr lvl="1"/>
            <a:r>
              <a:rPr lang="ja-JP" altLang="en-US"/>
              <a:t>サブホストのメモリにアクセスすることでリモートページングが発生</a:t>
            </a:r>
            <a:endParaRPr lang="en-US" altLang="ja-JP" dirty="0"/>
          </a:p>
          <a:p>
            <a:pPr lvl="1"/>
            <a:r>
              <a:rPr kumimoji="1" lang="ja-JP" altLang="en-US"/>
              <a:t>実行時間が従来システムから</a:t>
            </a:r>
            <a:r>
              <a:rPr lang="en-US" altLang="ja-JP" dirty="0"/>
              <a:t>91%</a:t>
            </a:r>
            <a:r>
              <a:rPr lang="ja-JP" altLang="en-US"/>
              <a:t>減少</a:t>
            </a:r>
            <a:endParaRPr kumimoji="1" lang="en-US" altLang="ja-JP" dirty="0"/>
          </a:p>
          <a:p>
            <a:pPr lvl="1"/>
            <a:r>
              <a:rPr lang="ja-JP" altLang="en-US"/>
              <a:t>ページング回数が</a:t>
            </a:r>
            <a:r>
              <a:rPr kumimoji="1" lang="ja-JP" altLang="en-US"/>
              <a:t>従来システムから</a:t>
            </a:r>
            <a:r>
              <a:rPr kumimoji="1" lang="en-US" altLang="ja-JP" dirty="0"/>
              <a:t>99%</a:t>
            </a:r>
            <a:r>
              <a:rPr kumimoji="1" lang="ja-JP" altLang="en-US"/>
              <a:t>減少したため</a:t>
            </a:r>
          </a:p>
        </p:txBody>
      </p:sp>
      <p:sp>
        <p:nvSpPr>
          <p:cNvPr id="4" name="スライド番号プレースホルダー 3">
            <a:extLst>
              <a:ext uri="{FF2B5EF4-FFF2-40B4-BE49-F238E27FC236}">
                <a16:creationId xmlns:a16="http://schemas.microsoft.com/office/drawing/2014/main" id="{9F58C173-AA39-FF42-955C-84521EB57652}"/>
              </a:ext>
            </a:extLst>
          </p:cNvPr>
          <p:cNvSpPr>
            <a:spLocks noGrp="1"/>
          </p:cNvSpPr>
          <p:nvPr>
            <p:ph type="sldNum" sz="quarter" idx="12"/>
          </p:nvPr>
        </p:nvSpPr>
        <p:spPr>
          <a:xfrm>
            <a:off x="9461344" y="6365991"/>
            <a:ext cx="1021853" cy="210821"/>
          </a:xfrm>
        </p:spPr>
        <p:txBody>
          <a:bodyPr/>
          <a:lstStyle/>
          <a:p>
            <a:fld id="{0A8AAA2D-9842-0044-AF36-3F48C3C39054}" type="slidenum">
              <a:rPr kumimoji="1" lang="ja-JP" altLang="en-US" smtClean="0"/>
              <a:t>25</a:t>
            </a:fld>
            <a:endParaRPr kumimoji="1" lang="ja-JP" altLang="en-US"/>
          </a:p>
        </p:txBody>
      </p:sp>
      <p:sp>
        <p:nvSpPr>
          <p:cNvPr id="7" name="Down Arrow 6">
            <a:extLst>
              <a:ext uri="{FF2B5EF4-FFF2-40B4-BE49-F238E27FC236}">
                <a16:creationId xmlns:a16="http://schemas.microsoft.com/office/drawing/2014/main" id="{ED9C5B4D-62DC-D949-B30A-072C63ADD4BF}"/>
              </a:ext>
            </a:extLst>
          </p:cNvPr>
          <p:cNvSpPr/>
          <p:nvPr/>
        </p:nvSpPr>
        <p:spPr>
          <a:xfrm>
            <a:off x="8218216" y="5130374"/>
            <a:ext cx="350875" cy="478465"/>
          </a:xfrm>
          <a:prstGeom prst="downArrow">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srgbClr val="FF0000"/>
              </a:solidFill>
            </a:endParaRPr>
          </a:p>
        </p:txBody>
      </p:sp>
      <p:graphicFrame>
        <p:nvGraphicFramePr>
          <p:cNvPr id="8" name="グラフ 7">
            <a:extLst>
              <a:ext uri="{FF2B5EF4-FFF2-40B4-BE49-F238E27FC236}">
                <a16:creationId xmlns:a16="http://schemas.microsoft.com/office/drawing/2014/main" id="{6C255A21-1509-2C47-B735-B7FEA23EB74C}"/>
              </a:ext>
            </a:extLst>
          </p:cNvPr>
          <p:cNvGraphicFramePr>
            <a:graphicFrameLocks/>
          </p:cNvGraphicFramePr>
          <p:nvPr>
            <p:extLst>
              <p:ext uri="{D42A27DB-BD31-4B8C-83A1-F6EECF244321}">
                <p14:modId xmlns:p14="http://schemas.microsoft.com/office/powerpoint/2010/main" val="572933582"/>
              </p:ext>
            </p:extLst>
          </p:nvPr>
        </p:nvGraphicFramePr>
        <p:xfrm>
          <a:off x="1865189" y="4009157"/>
          <a:ext cx="3929225" cy="272089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869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ja-JP" altLang="en-US"/>
              <a:t>リモートページング性能（</a:t>
            </a:r>
            <a:r>
              <a:rPr lang="en-US" altLang="ja-JP" dirty="0"/>
              <a:t>2</a:t>
            </a:r>
            <a:r>
              <a:rPr kumimoji="1" lang="en-US" altLang="ja-JP" dirty="0"/>
              <a:t>/2</a:t>
            </a:r>
            <a:r>
              <a:rPr kumimoji="1" lang="ja-JP" altLang="en-US"/>
              <a:t>）</a:t>
            </a:r>
          </a:p>
        </p:txBody>
      </p:sp>
      <p:sp>
        <p:nvSpPr>
          <p:cNvPr id="3" name="Content Placeholder 2"/>
          <p:cNvSpPr>
            <a:spLocks noGrp="1"/>
          </p:cNvSpPr>
          <p:nvPr>
            <p:ph idx="1"/>
          </p:nvPr>
        </p:nvSpPr>
        <p:spPr/>
        <p:txBody>
          <a:bodyPr/>
          <a:lstStyle/>
          <a:p>
            <a:r>
              <a:rPr kumimoji="1" lang="ja-JP" altLang="en-US"/>
              <a:t>分割マイグレーション後に</a:t>
            </a:r>
            <a:r>
              <a:rPr kumimoji="1" lang="en-US" altLang="ja-JP" dirty="0"/>
              <a:t>VM</a:t>
            </a:r>
            <a:r>
              <a:rPr kumimoji="1" lang="ja-JP" altLang="en-US"/>
              <a:t>のメモリを頻繁に書き換えた場合の処理完了に掛かった時間を測定</a:t>
            </a:r>
            <a:endParaRPr kumimoji="1" lang="en-US" altLang="ja-JP" dirty="0"/>
          </a:p>
          <a:p>
            <a:pPr lvl="1"/>
            <a:r>
              <a:rPr kumimoji="1" lang="ja-JP" altLang="en-US"/>
              <a:t>書き換えるメモリのサイズは一定</a:t>
            </a:r>
            <a:endParaRPr kumimoji="1" lang="en-US" altLang="ja-JP" dirty="0"/>
          </a:p>
          <a:p>
            <a:r>
              <a:rPr kumimoji="1" lang="en-US" altLang="ja-JP" dirty="0" err="1"/>
              <a:t>FCtrans</a:t>
            </a:r>
            <a:r>
              <a:rPr kumimoji="1" lang="ja-JP" altLang="en-US"/>
              <a:t>では実行時間を大幅に削減</a:t>
            </a:r>
            <a:endParaRPr kumimoji="1" lang="en-US" altLang="ja-JP" dirty="0"/>
          </a:p>
          <a:p>
            <a:pPr lvl="1"/>
            <a:r>
              <a:rPr kumimoji="1" lang="ja-JP" altLang="en-US"/>
              <a:t>従来システムと比較して</a:t>
            </a:r>
            <a:r>
              <a:rPr kumimoji="1" lang="en-US" altLang="ja-JP" dirty="0"/>
              <a:t>91%</a:t>
            </a:r>
            <a:r>
              <a:rPr kumimoji="1" lang="ja-JP" altLang="en-US"/>
              <a:t>減少</a:t>
            </a:r>
          </a:p>
        </p:txBody>
      </p:sp>
      <p:sp>
        <p:nvSpPr>
          <p:cNvPr id="4" name="スライド番号プレースホルダー 3">
            <a:extLst>
              <a:ext uri="{FF2B5EF4-FFF2-40B4-BE49-F238E27FC236}">
                <a16:creationId xmlns:a16="http://schemas.microsoft.com/office/drawing/2014/main" id="{9F58C173-AA39-FF42-955C-84521EB57652}"/>
              </a:ext>
            </a:extLst>
          </p:cNvPr>
          <p:cNvSpPr>
            <a:spLocks noGrp="1"/>
          </p:cNvSpPr>
          <p:nvPr>
            <p:ph type="sldNum" sz="quarter" idx="12"/>
          </p:nvPr>
        </p:nvSpPr>
        <p:spPr>
          <a:xfrm>
            <a:off x="9461344" y="6365991"/>
            <a:ext cx="1021853" cy="210821"/>
          </a:xfrm>
        </p:spPr>
        <p:txBody>
          <a:bodyPr/>
          <a:lstStyle/>
          <a:p>
            <a:fld id="{0A8AAA2D-9842-0044-AF36-3F48C3C39054}" type="slidenum">
              <a:rPr kumimoji="1" lang="ja-JP" altLang="en-US" smtClean="0"/>
              <a:t>26</a:t>
            </a:fld>
            <a:endParaRPr kumimoji="1" lang="ja-JP" altLang="en-US"/>
          </a:p>
        </p:txBody>
      </p:sp>
      <p:graphicFrame>
        <p:nvGraphicFramePr>
          <p:cNvPr id="8" name="グラフ 7">
            <a:extLst>
              <a:ext uri="{FF2B5EF4-FFF2-40B4-BE49-F238E27FC236}">
                <a16:creationId xmlns:a16="http://schemas.microsoft.com/office/drawing/2014/main" id="{F9F62005-2656-AB4C-B771-68239752FF49}"/>
              </a:ext>
            </a:extLst>
          </p:cNvPr>
          <p:cNvGraphicFramePr>
            <a:graphicFrameLocks/>
          </p:cNvGraphicFramePr>
          <p:nvPr>
            <p:extLst>
              <p:ext uri="{D42A27DB-BD31-4B8C-83A1-F6EECF244321}">
                <p14:modId xmlns:p14="http://schemas.microsoft.com/office/powerpoint/2010/main" val="2186583172"/>
              </p:ext>
            </p:extLst>
          </p:nvPr>
        </p:nvGraphicFramePr>
        <p:xfrm>
          <a:off x="3661690" y="3635114"/>
          <a:ext cx="4876428" cy="294169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42209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76D599-9ADB-B145-B987-7444DC7B7B78}"/>
              </a:ext>
            </a:extLst>
          </p:cNvPr>
          <p:cNvSpPr>
            <a:spLocks noGrp="1"/>
          </p:cNvSpPr>
          <p:nvPr>
            <p:ph type="title"/>
          </p:nvPr>
        </p:nvSpPr>
        <p:spPr>
          <a:xfrm>
            <a:off x="838200" y="365126"/>
            <a:ext cx="10515600" cy="1117986"/>
          </a:xfrm>
        </p:spPr>
        <p:txBody>
          <a:bodyPr/>
          <a:lstStyle/>
          <a:p>
            <a:r>
              <a:rPr lang="ja-JP" altLang="en-US"/>
              <a:t>分割マイグレーション</a:t>
            </a:r>
            <a:r>
              <a:rPr lang="en-US" altLang="ja-JP" dirty="0"/>
              <a:t> [</a:t>
            </a:r>
            <a:r>
              <a:rPr lang="en-US" altLang="ja-JP" dirty="0" err="1"/>
              <a:t>Suetake</a:t>
            </a:r>
            <a:r>
              <a:rPr lang="en-US" altLang="ja-JP" dirty="0"/>
              <a:t> et al.'18]</a:t>
            </a:r>
            <a:endParaRPr lang="ja-JP" altLang="en-US"/>
          </a:p>
        </p:txBody>
      </p:sp>
      <p:sp>
        <p:nvSpPr>
          <p:cNvPr id="9" name="Content Placeholder 8">
            <a:extLst>
              <a:ext uri="{FF2B5EF4-FFF2-40B4-BE49-F238E27FC236}">
                <a16:creationId xmlns:a16="http://schemas.microsoft.com/office/drawing/2014/main" id="{0A9CAF96-D914-6F4F-8FC1-1CD644253E36}"/>
              </a:ext>
            </a:extLst>
          </p:cNvPr>
          <p:cNvSpPr>
            <a:spLocks noGrp="1"/>
          </p:cNvSpPr>
          <p:nvPr>
            <p:ph idx="1"/>
          </p:nvPr>
        </p:nvSpPr>
        <p:spPr>
          <a:xfrm>
            <a:off x="838200" y="1583473"/>
            <a:ext cx="10515600" cy="4593490"/>
          </a:xfrm>
        </p:spPr>
        <p:txBody>
          <a:bodyPr/>
          <a:lstStyle/>
          <a:p>
            <a:r>
              <a:rPr lang="en-US" altLang="ja-JP" dirty="0"/>
              <a:t>VM</a:t>
            </a:r>
            <a:r>
              <a:rPr lang="ja-JP" altLang="en-US"/>
              <a:t>を分割して複数のホストへマイグレーション</a:t>
            </a:r>
            <a:endParaRPr lang="en-US" altLang="ja-JP" dirty="0"/>
          </a:p>
          <a:p>
            <a:pPr lvl="1"/>
            <a:r>
              <a:rPr lang="ja-JP" altLang="en-US"/>
              <a:t>今後アクセスが予測されるメモリをメインホストへ転送</a:t>
            </a:r>
            <a:endParaRPr lang="en-US" altLang="ja-JP" dirty="0"/>
          </a:p>
          <a:p>
            <a:pPr lvl="1"/>
            <a:r>
              <a:rPr lang="ja-JP" altLang="en-US"/>
              <a:t>メインホストに入りきらないメモリはサブホストへ転送</a:t>
            </a:r>
            <a:endParaRPr lang="en-US" altLang="ja-JP" dirty="0"/>
          </a:p>
          <a:p>
            <a:r>
              <a:rPr lang="ja-JP" altLang="en-US"/>
              <a:t>大容量メモリ</a:t>
            </a:r>
            <a:r>
              <a:rPr lang="en-US" altLang="ja-JP" dirty="0"/>
              <a:t>VM</a:t>
            </a:r>
            <a:r>
              <a:rPr lang="ja-JP" altLang="en-US"/>
              <a:t>のマイグレーションには時間がかかる</a:t>
            </a:r>
            <a:endParaRPr lang="en-US" altLang="ja-JP" dirty="0"/>
          </a:p>
          <a:p>
            <a:pPr lvl="1"/>
            <a:r>
              <a:rPr lang="ja-JP" altLang="en-US"/>
              <a:t>転送するメモリサイズに比例</a:t>
            </a:r>
            <a:endParaRPr lang="en-US" altLang="ja-JP" dirty="0"/>
          </a:p>
          <a:p>
            <a:pPr lvl="1"/>
            <a:endParaRPr lang="en-US" altLang="ja-JP" dirty="0"/>
          </a:p>
        </p:txBody>
      </p:sp>
      <p:sp>
        <p:nvSpPr>
          <p:cNvPr id="3" name="スライド番号プレースホルダー 2">
            <a:extLst>
              <a:ext uri="{FF2B5EF4-FFF2-40B4-BE49-F238E27FC236}">
                <a16:creationId xmlns:a16="http://schemas.microsoft.com/office/drawing/2014/main" id="{C9C478E2-875A-8D4A-9CEB-E32E515E4824}"/>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3</a:t>
            </a:fld>
            <a:endParaRPr lang="ja-JP" altLang="en-US"/>
          </a:p>
        </p:txBody>
      </p:sp>
      <p:sp>
        <p:nvSpPr>
          <p:cNvPr id="4" name="角丸四角形 3">
            <a:extLst>
              <a:ext uri="{FF2B5EF4-FFF2-40B4-BE49-F238E27FC236}">
                <a16:creationId xmlns:a16="http://schemas.microsoft.com/office/drawing/2014/main" id="{7C76226B-FD6A-DB45-B683-EDCC40984D7E}"/>
              </a:ext>
            </a:extLst>
          </p:cNvPr>
          <p:cNvSpPr/>
          <p:nvPr/>
        </p:nvSpPr>
        <p:spPr>
          <a:xfrm>
            <a:off x="1154985" y="4319070"/>
            <a:ext cx="2396387" cy="160573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7" name="正方形/長方形 6">
            <a:extLst>
              <a:ext uri="{FF2B5EF4-FFF2-40B4-BE49-F238E27FC236}">
                <a16:creationId xmlns:a16="http://schemas.microsoft.com/office/drawing/2014/main" id="{FDC65E10-6CCF-AC47-9452-26752DDD7F09}"/>
              </a:ext>
            </a:extLst>
          </p:cNvPr>
          <p:cNvSpPr/>
          <p:nvPr/>
        </p:nvSpPr>
        <p:spPr>
          <a:xfrm>
            <a:off x="1479851" y="4531536"/>
            <a:ext cx="1586847" cy="41165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solidFill>
                  <a:schemeClr val="tx1"/>
                </a:solidFill>
                <a:latin typeface="MS PGothic" panose="020B0600070205080204" pitchFamily="34" charset="-128"/>
                <a:ea typeface="MS PGothic" panose="020B0600070205080204" pitchFamily="34" charset="-128"/>
              </a:rPr>
              <a:t>VM</a:t>
            </a:r>
            <a:r>
              <a:rPr lang="ja-JP" altLang="en-US" sz="2400">
                <a:solidFill>
                  <a:schemeClr val="tx1"/>
                </a:solidFill>
                <a:latin typeface="MS PGothic" panose="020B0600070205080204" pitchFamily="34" charset="-128"/>
                <a:ea typeface="MS PGothic" panose="020B0600070205080204" pitchFamily="34" charset="-128"/>
              </a:rPr>
              <a:t>コア</a:t>
            </a:r>
          </a:p>
        </p:txBody>
      </p:sp>
      <p:sp>
        <p:nvSpPr>
          <p:cNvPr id="14" name="テキスト ボックス 13">
            <a:extLst>
              <a:ext uri="{FF2B5EF4-FFF2-40B4-BE49-F238E27FC236}">
                <a16:creationId xmlns:a16="http://schemas.microsoft.com/office/drawing/2014/main" id="{F1470A11-9050-7745-9C18-A5015AEAA9BB}"/>
              </a:ext>
            </a:extLst>
          </p:cNvPr>
          <p:cNvSpPr txBox="1"/>
          <p:nvPr/>
        </p:nvSpPr>
        <p:spPr>
          <a:xfrm>
            <a:off x="1381322" y="3890370"/>
            <a:ext cx="1667444"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移送元ホスト</a:t>
            </a:r>
          </a:p>
        </p:txBody>
      </p:sp>
      <p:sp>
        <p:nvSpPr>
          <p:cNvPr id="17" name="角丸四角形 16">
            <a:extLst>
              <a:ext uri="{FF2B5EF4-FFF2-40B4-BE49-F238E27FC236}">
                <a16:creationId xmlns:a16="http://schemas.microsoft.com/office/drawing/2014/main" id="{A84F643E-4773-FE42-9E06-9BC8EF6832C2}"/>
              </a:ext>
            </a:extLst>
          </p:cNvPr>
          <p:cNvSpPr/>
          <p:nvPr/>
        </p:nvSpPr>
        <p:spPr>
          <a:xfrm>
            <a:off x="5207749" y="4319068"/>
            <a:ext cx="2333555" cy="160573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18" name="正方形/長方形 17">
            <a:extLst>
              <a:ext uri="{FF2B5EF4-FFF2-40B4-BE49-F238E27FC236}">
                <a16:creationId xmlns:a16="http://schemas.microsoft.com/office/drawing/2014/main" id="{214829F8-AA8E-FE4D-9D75-BFE6BC69F27C}"/>
              </a:ext>
            </a:extLst>
          </p:cNvPr>
          <p:cNvSpPr/>
          <p:nvPr/>
        </p:nvSpPr>
        <p:spPr>
          <a:xfrm>
            <a:off x="5532623" y="4531535"/>
            <a:ext cx="1586847" cy="41165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solidFill>
                  <a:schemeClr val="tx1"/>
                </a:solidFill>
                <a:latin typeface="MS PGothic" panose="020B0600070205080204" pitchFamily="34" charset="-128"/>
                <a:ea typeface="MS PGothic" panose="020B0600070205080204" pitchFamily="34" charset="-128"/>
              </a:rPr>
              <a:t>VM</a:t>
            </a:r>
            <a:r>
              <a:rPr lang="ja-JP" altLang="en-US" sz="2400">
                <a:solidFill>
                  <a:schemeClr val="tx1"/>
                </a:solidFill>
                <a:latin typeface="MS PGothic" panose="020B0600070205080204" pitchFamily="34" charset="-128"/>
                <a:ea typeface="MS PGothic" panose="020B0600070205080204" pitchFamily="34" charset="-128"/>
              </a:rPr>
              <a:t>コア</a:t>
            </a:r>
          </a:p>
        </p:txBody>
      </p:sp>
      <p:sp>
        <p:nvSpPr>
          <p:cNvPr id="21" name="テキスト ボックス 20">
            <a:extLst>
              <a:ext uri="{FF2B5EF4-FFF2-40B4-BE49-F238E27FC236}">
                <a16:creationId xmlns:a16="http://schemas.microsoft.com/office/drawing/2014/main" id="{7FAC7B0E-C941-DD47-9164-56B72EAF8E8F}"/>
              </a:ext>
            </a:extLst>
          </p:cNvPr>
          <p:cNvSpPr txBox="1"/>
          <p:nvPr/>
        </p:nvSpPr>
        <p:spPr>
          <a:xfrm>
            <a:off x="4991902" y="3892727"/>
            <a:ext cx="2318263"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移送先メインホスト</a:t>
            </a:r>
          </a:p>
        </p:txBody>
      </p:sp>
      <p:sp>
        <p:nvSpPr>
          <p:cNvPr id="23" name="角丸四角形 22">
            <a:extLst>
              <a:ext uri="{FF2B5EF4-FFF2-40B4-BE49-F238E27FC236}">
                <a16:creationId xmlns:a16="http://schemas.microsoft.com/office/drawing/2014/main" id="{785068D3-E3A1-8B4B-B028-29DE1B26D54B}"/>
              </a:ext>
            </a:extLst>
          </p:cNvPr>
          <p:cNvSpPr/>
          <p:nvPr/>
        </p:nvSpPr>
        <p:spPr>
          <a:xfrm>
            <a:off x="8025977" y="4319067"/>
            <a:ext cx="2349987" cy="1605736"/>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27" name="テキスト ボックス 26">
            <a:extLst>
              <a:ext uri="{FF2B5EF4-FFF2-40B4-BE49-F238E27FC236}">
                <a16:creationId xmlns:a16="http://schemas.microsoft.com/office/drawing/2014/main" id="{7F4C3666-973F-5142-BB04-2C77B68EFC7D}"/>
              </a:ext>
            </a:extLst>
          </p:cNvPr>
          <p:cNvSpPr txBox="1"/>
          <p:nvPr/>
        </p:nvSpPr>
        <p:spPr>
          <a:xfrm>
            <a:off x="7960954" y="3890370"/>
            <a:ext cx="2177199"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移送先サブホスト</a:t>
            </a:r>
          </a:p>
        </p:txBody>
      </p:sp>
      <p:sp>
        <p:nvSpPr>
          <p:cNvPr id="28" name="テキスト ボックス 7">
            <a:extLst>
              <a:ext uri="{FF2B5EF4-FFF2-40B4-BE49-F238E27FC236}">
                <a16:creationId xmlns:a16="http://schemas.microsoft.com/office/drawing/2014/main" id="{ECF4D56D-6EE6-C348-9BDC-8A9639733747}"/>
              </a:ext>
            </a:extLst>
          </p:cNvPr>
          <p:cNvSpPr txBox="1"/>
          <p:nvPr/>
        </p:nvSpPr>
        <p:spPr>
          <a:xfrm>
            <a:off x="2921841" y="6046571"/>
            <a:ext cx="2795958" cy="400110"/>
          </a:xfrm>
          <a:prstGeom prst="rect">
            <a:avLst/>
          </a:prstGeom>
          <a:noFill/>
        </p:spPr>
        <p:txBody>
          <a:bodyPr wrap="none" rtlCol="0">
            <a:spAutoFit/>
          </a:bodyPr>
          <a:lstStyle/>
          <a:p>
            <a:r>
              <a:rPr lang="ja-JP" altLang="en-US" sz="2000">
                <a:ea typeface="MS PGothic" panose="020B0600070205080204" pitchFamily="34" charset="-128"/>
              </a:rPr>
              <a:t>アクセスされそうなメモリ</a:t>
            </a:r>
          </a:p>
        </p:txBody>
      </p:sp>
      <p:cxnSp>
        <p:nvCxnSpPr>
          <p:cNvPr id="29" name="カギ線コネクタ 8">
            <a:extLst>
              <a:ext uri="{FF2B5EF4-FFF2-40B4-BE49-F238E27FC236}">
                <a16:creationId xmlns:a16="http://schemas.microsoft.com/office/drawing/2014/main" id="{0DF3446B-47B1-AA44-83C2-3BD453966B50}"/>
              </a:ext>
            </a:extLst>
          </p:cNvPr>
          <p:cNvCxnSpPr>
            <a:cxnSpLocks/>
          </p:cNvCxnSpPr>
          <p:nvPr/>
        </p:nvCxnSpPr>
        <p:spPr>
          <a:xfrm>
            <a:off x="2604605" y="5955220"/>
            <a:ext cx="3183880" cy="472929"/>
          </a:xfrm>
          <a:prstGeom prst="bentConnector3">
            <a:avLst>
              <a:gd name="adj1" fmla="val 1139"/>
            </a:avLst>
          </a:prstGeom>
          <a:ln w="793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直線矢印コネクタ 9">
            <a:extLst>
              <a:ext uri="{FF2B5EF4-FFF2-40B4-BE49-F238E27FC236}">
                <a16:creationId xmlns:a16="http://schemas.microsoft.com/office/drawing/2014/main" id="{64456EA0-5164-3A46-8090-FC7B707CBC03}"/>
              </a:ext>
            </a:extLst>
          </p:cNvPr>
          <p:cNvCxnSpPr>
            <a:cxnSpLocks/>
          </p:cNvCxnSpPr>
          <p:nvPr/>
        </p:nvCxnSpPr>
        <p:spPr>
          <a:xfrm flipV="1">
            <a:off x="5750151" y="5977121"/>
            <a:ext cx="13007" cy="488105"/>
          </a:xfrm>
          <a:prstGeom prst="straightConnector1">
            <a:avLst/>
          </a:prstGeom>
          <a:ln w="793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カギ線コネクタ 10">
            <a:extLst>
              <a:ext uri="{FF2B5EF4-FFF2-40B4-BE49-F238E27FC236}">
                <a16:creationId xmlns:a16="http://schemas.microsoft.com/office/drawing/2014/main" id="{B41F516E-08D6-CA41-BF48-BB59BBED2C33}"/>
              </a:ext>
            </a:extLst>
          </p:cNvPr>
          <p:cNvCxnSpPr>
            <a:cxnSpLocks/>
            <a:stCxn id="4" idx="2"/>
          </p:cNvCxnSpPr>
          <p:nvPr/>
        </p:nvCxnSpPr>
        <p:spPr>
          <a:xfrm rot="16200000" flipH="1">
            <a:off x="5530765" y="2747219"/>
            <a:ext cx="696854" cy="7052026"/>
          </a:xfrm>
          <a:prstGeom prst="bentConnector2">
            <a:avLst/>
          </a:prstGeom>
          <a:ln w="793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4" name="直線矢印コネクタ 11">
            <a:extLst>
              <a:ext uri="{FF2B5EF4-FFF2-40B4-BE49-F238E27FC236}">
                <a16:creationId xmlns:a16="http://schemas.microsoft.com/office/drawing/2014/main" id="{6326A1DC-05FB-5248-8A3A-B78E889B4B0F}"/>
              </a:ext>
            </a:extLst>
          </p:cNvPr>
          <p:cNvCxnSpPr>
            <a:cxnSpLocks/>
          </p:cNvCxnSpPr>
          <p:nvPr/>
        </p:nvCxnSpPr>
        <p:spPr>
          <a:xfrm flipV="1">
            <a:off x="9391639" y="5977114"/>
            <a:ext cx="0" cy="644539"/>
          </a:xfrm>
          <a:prstGeom prst="straightConnector1">
            <a:avLst/>
          </a:prstGeom>
          <a:ln w="7937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12">
            <a:extLst>
              <a:ext uri="{FF2B5EF4-FFF2-40B4-BE49-F238E27FC236}">
                <a16:creationId xmlns:a16="http://schemas.microsoft.com/office/drawing/2014/main" id="{8CDB49A1-7014-7A4A-9D86-8F781CC3A8B2}"/>
              </a:ext>
            </a:extLst>
          </p:cNvPr>
          <p:cNvSpPr txBox="1"/>
          <p:nvPr/>
        </p:nvSpPr>
        <p:spPr>
          <a:xfrm>
            <a:off x="6683148" y="6065108"/>
            <a:ext cx="2053767" cy="400110"/>
          </a:xfrm>
          <a:prstGeom prst="rect">
            <a:avLst/>
          </a:prstGeom>
          <a:noFill/>
        </p:spPr>
        <p:txBody>
          <a:bodyPr wrap="none" rtlCol="0">
            <a:spAutoFit/>
          </a:bodyPr>
          <a:lstStyle/>
          <a:p>
            <a:r>
              <a:rPr lang="ja-JP" altLang="en-US" sz="2000">
                <a:ea typeface="MS PGothic" panose="020B0600070205080204" pitchFamily="34" charset="-128"/>
              </a:rPr>
              <a:t>それ以外のメモリ</a:t>
            </a:r>
          </a:p>
        </p:txBody>
      </p:sp>
      <p:grpSp>
        <p:nvGrpSpPr>
          <p:cNvPr id="45" name="グループ化 44">
            <a:extLst>
              <a:ext uri="{FF2B5EF4-FFF2-40B4-BE49-F238E27FC236}">
                <a16:creationId xmlns:a16="http://schemas.microsoft.com/office/drawing/2014/main" id="{02F2BAEF-4FA3-114F-9901-116C61BE0690}"/>
              </a:ext>
            </a:extLst>
          </p:cNvPr>
          <p:cNvGrpSpPr/>
          <p:nvPr/>
        </p:nvGrpSpPr>
        <p:grpSpPr>
          <a:xfrm>
            <a:off x="6318839" y="5330907"/>
            <a:ext cx="694791" cy="514545"/>
            <a:chOff x="2759178" y="5325194"/>
            <a:chExt cx="694791" cy="514545"/>
          </a:xfrm>
        </p:grpSpPr>
        <p:sp>
          <p:nvSpPr>
            <p:cNvPr id="48" name="正方形/長方形 47">
              <a:extLst>
                <a:ext uri="{FF2B5EF4-FFF2-40B4-BE49-F238E27FC236}">
                  <a16:creationId xmlns:a16="http://schemas.microsoft.com/office/drawing/2014/main" id="{1C9FA8D2-678A-AF45-B3A0-189161216079}"/>
                </a:ext>
              </a:extLst>
            </p:cNvPr>
            <p:cNvSpPr/>
            <p:nvPr/>
          </p:nvSpPr>
          <p:spPr>
            <a:xfrm>
              <a:off x="2759178"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49" name="正方形/長方形 48">
              <a:extLst>
                <a:ext uri="{FF2B5EF4-FFF2-40B4-BE49-F238E27FC236}">
                  <a16:creationId xmlns:a16="http://schemas.microsoft.com/office/drawing/2014/main" id="{56EAC0D7-8F88-ED4A-B684-6ECCB0BD7288}"/>
                </a:ext>
              </a:extLst>
            </p:cNvPr>
            <p:cNvSpPr/>
            <p:nvPr/>
          </p:nvSpPr>
          <p:spPr>
            <a:xfrm>
              <a:off x="3097709"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grpSp>
      <p:grpSp>
        <p:nvGrpSpPr>
          <p:cNvPr id="50" name="グループ化 49">
            <a:extLst>
              <a:ext uri="{FF2B5EF4-FFF2-40B4-BE49-F238E27FC236}">
                <a16:creationId xmlns:a16="http://schemas.microsoft.com/office/drawing/2014/main" id="{0A985723-E603-9C46-8AAA-5518252AFCD4}"/>
              </a:ext>
            </a:extLst>
          </p:cNvPr>
          <p:cNvGrpSpPr/>
          <p:nvPr/>
        </p:nvGrpSpPr>
        <p:grpSpPr>
          <a:xfrm>
            <a:off x="8444195" y="5330906"/>
            <a:ext cx="694791" cy="514545"/>
            <a:chOff x="2066306" y="5325194"/>
            <a:chExt cx="694791" cy="514545"/>
          </a:xfrm>
        </p:grpSpPr>
        <p:sp>
          <p:nvSpPr>
            <p:cNvPr id="51" name="正方形/長方形 50">
              <a:extLst>
                <a:ext uri="{FF2B5EF4-FFF2-40B4-BE49-F238E27FC236}">
                  <a16:creationId xmlns:a16="http://schemas.microsoft.com/office/drawing/2014/main" id="{340FD564-6886-7C43-B77B-4B7FD059FC08}"/>
                </a:ext>
              </a:extLst>
            </p:cNvPr>
            <p:cNvSpPr/>
            <p:nvPr/>
          </p:nvSpPr>
          <p:spPr>
            <a:xfrm>
              <a:off x="2066306"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52" name="正方形/長方形 51">
              <a:extLst>
                <a:ext uri="{FF2B5EF4-FFF2-40B4-BE49-F238E27FC236}">
                  <a16:creationId xmlns:a16="http://schemas.microsoft.com/office/drawing/2014/main" id="{5327EBAF-8D12-D542-B204-25A7690A36F3}"/>
                </a:ext>
              </a:extLst>
            </p:cNvPr>
            <p:cNvSpPr/>
            <p:nvPr/>
          </p:nvSpPr>
          <p:spPr>
            <a:xfrm>
              <a:off x="2404837"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grpSp>
      <p:sp>
        <p:nvSpPr>
          <p:cNvPr id="33" name="テキスト ボックス 32">
            <a:extLst>
              <a:ext uri="{FF2B5EF4-FFF2-40B4-BE49-F238E27FC236}">
                <a16:creationId xmlns:a16="http://schemas.microsoft.com/office/drawing/2014/main" id="{FE490B3F-72E2-9843-8ACA-C4FFF0491DF3}"/>
              </a:ext>
            </a:extLst>
          </p:cNvPr>
          <p:cNvSpPr txBox="1"/>
          <p:nvPr/>
        </p:nvSpPr>
        <p:spPr>
          <a:xfrm>
            <a:off x="5220243" y="4954033"/>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35" name="テキスト ボックス 34">
            <a:extLst>
              <a:ext uri="{FF2B5EF4-FFF2-40B4-BE49-F238E27FC236}">
                <a16:creationId xmlns:a16="http://schemas.microsoft.com/office/drawing/2014/main" id="{C1B97EBA-003F-1C40-81B5-713152939138}"/>
              </a:ext>
            </a:extLst>
          </p:cNvPr>
          <p:cNvSpPr txBox="1"/>
          <p:nvPr/>
        </p:nvSpPr>
        <p:spPr>
          <a:xfrm>
            <a:off x="8047062" y="4941352"/>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grpSp>
        <p:nvGrpSpPr>
          <p:cNvPr id="6" name="グループ化 5">
            <a:extLst>
              <a:ext uri="{FF2B5EF4-FFF2-40B4-BE49-F238E27FC236}">
                <a16:creationId xmlns:a16="http://schemas.microsoft.com/office/drawing/2014/main" id="{DDC079D6-7118-3F4C-9078-F55A4E76A0EE}"/>
              </a:ext>
            </a:extLst>
          </p:cNvPr>
          <p:cNvGrpSpPr/>
          <p:nvPr/>
        </p:nvGrpSpPr>
        <p:grpSpPr>
          <a:xfrm>
            <a:off x="1573202" y="5323386"/>
            <a:ext cx="694791" cy="514545"/>
            <a:chOff x="803955" y="5238314"/>
            <a:chExt cx="694791" cy="514545"/>
          </a:xfrm>
        </p:grpSpPr>
        <p:sp>
          <p:nvSpPr>
            <p:cNvPr id="40" name="正方形/長方形 39">
              <a:extLst>
                <a:ext uri="{FF2B5EF4-FFF2-40B4-BE49-F238E27FC236}">
                  <a16:creationId xmlns:a16="http://schemas.microsoft.com/office/drawing/2014/main" id="{CCF26564-32CD-324B-B59C-35EB400E6AB2}"/>
                </a:ext>
              </a:extLst>
            </p:cNvPr>
            <p:cNvSpPr/>
            <p:nvPr/>
          </p:nvSpPr>
          <p:spPr>
            <a:xfrm>
              <a:off x="803955" y="5238314"/>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41" name="正方形/長方形 40">
              <a:extLst>
                <a:ext uri="{FF2B5EF4-FFF2-40B4-BE49-F238E27FC236}">
                  <a16:creationId xmlns:a16="http://schemas.microsoft.com/office/drawing/2014/main" id="{A9864B29-FDBD-FE4B-BBB6-12786923B25A}"/>
                </a:ext>
              </a:extLst>
            </p:cNvPr>
            <p:cNvSpPr/>
            <p:nvPr/>
          </p:nvSpPr>
          <p:spPr>
            <a:xfrm>
              <a:off x="1142486" y="5238314"/>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grpSp>
      <p:grpSp>
        <p:nvGrpSpPr>
          <p:cNvPr id="8" name="グループ化 7">
            <a:extLst>
              <a:ext uri="{FF2B5EF4-FFF2-40B4-BE49-F238E27FC236}">
                <a16:creationId xmlns:a16="http://schemas.microsoft.com/office/drawing/2014/main" id="{11BCD188-2396-7843-9731-01F3657A97D1}"/>
              </a:ext>
            </a:extLst>
          </p:cNvPr>
          <p:cNvGrpSpPr/>
          <p:nvPr/>
        </p:nvGrpSpPr>
        <p:grpSpPr>
          <a:xfrm>
            <a:off x="2266074" y="5323386"/>
            <a:ext cx="694791" cy="514545"/>
            <a:chOff x="1496827" y="5238314"/>
            <a:chExt cx="694791" cy="514545"/>
          </a:xfrm>
        </p:grpSpPr>
        <p:sp>
          <p:nvSpPr>
            <p:cNvPr id="42" name="正方形/長方形 41">
              <a:extLst>
                <a:ext uri="{FF2B5EF4-FFF2-40B4-BE49-F238E27FC236}">
                  <a16:creationId xmlns:a16="http://schemas.microsoft.com/office/drawing/2014/main" id="{33C36694-22EF-1843-BDE0-0F51A20D92F8}"/>
                </a:ext>
              </a:extLst>
            </p:cNvPr>
            <p:cNvSpPr/>
            <p:nvPr/>
          </p:nvSpPr>
          <p:spPr>
            <a:xfrm>
              <a:off x="1496827" y="5238314"/>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43" name="正方形/長方形 42">
              <a:extLst>
                <a:ext uri="{FF2B5EF4-FFF2-40B4-BE49-F238E27FC236}">
                  <a16:creationId xmlns:a16="http://schemas.microsoft.com/office/drawing/2014/main" id="{D21BB63A-2BDC-724E-A853-286013A81353}"/>
                </a:ext>
              </a:extLst>
            </p:cNvPr>
            <p:cNvSpPr/>
            <p:nvPr/>
          </p:nvSpPr>
          <p:spPr>
            <a:xfrm>
              <a:off x="1835358" y="5238314"/>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grpSp>
      <p:sp>
        <p:nvSpPr>
          <p:cNvPr id="5" name="テキスト ボックス 4">
            <a:extLst>
              <a:ext uri="{FF2B5EF4-FFF2-40B4-BE49-F238E27FC236}">
                <a16:creationId xmlns:a16="http://schemas.microsoft.com/office/drawing/2014/main" id="{F9236C4D-20CA-E143-BE6A-52822DB5BC39}"/>
              </a:ext>
            </a:extLst>
          </p:cNvPr>
          <p:cNvSpPr txBox="1"/>
          <p:nvPr/>
        </p:nvSpPr>
        <p:spPr>
          <a:xfrm>
            <a:off x="1200845" y="4956391"/>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10" name="テキスト ボックス 9">
            <a:extLst>
              <a:ext uri="{FF2B5EF4-FFF2-40B4-BE49-F238E27FC236}">
                <a16:creationId xmlns:a16="http://schemas.microsoft.com/office/drawing/2014/main" id="{8FF6FA67-0718-FB45-A9CC-584F9E98D8F2}"/>
              </a:ext>
            </a:extLst>
          </p:cNvPr>
          <p:cNvSpPr txBox="1"/>
          <p:nvPr/>
        </p:nvSpPr>
        <p:spPr>
          <a:xfrm>
            <a:off x="2975219" y="5403504"/>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7" name="テキスト ボックス 36">
            <a:extLst>
              <a:ext uri="{FF2B5EF4-FFF2-40B4-BE49-F238E27FC236}">
                <a16:creationId xmlns:a16="http://schemas.microsoft.com/office/drawing/2014/main" id="{74F1FB5E-7E93-6441-8522-A545374C7101}"/>
              </a:ext>
            </a:extLst>
          </p:cNvPr>
          <p:cNvSpPr txBox="1"/>
          <p:nvPr/>
        </p:nvSpPr>
        <p:spPr>
          <a:xfrm>
            <a:off x="7012011" y="5412689"/>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8" name="テキスト ボックス 37">
            <a:extLst>
              <a:ext uri="{FF2B5EF4-FFF2-40B4-BE49-F238E27FC236}">
                <a16:creationId xmlns:a16="http://schemas.microsoft.com/office/drawing/2014/main" id="{CA5791F2-D933-7849-8FC8-9F75FFC5EC05}"/>
              </a:ext>
            </a:extLst>
          </p:cNvPr>
          <p:cNvSpPr txBox="1"/>
          <p:nvPr/>
        </p:nvSpPr>
        <p:spPr>
          <a:xfrm>
            <a:off x="9803697" y="5399305"/>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Tree>
    <p:extLst>
      <p:ext uri="{BB962C8B-B14F-4D97-AF65-F5344CB8AC3E}">
        <p14:creationId xmlns:p14="http://schemas.microsoft.com/office/powerpoint/2010/main" val="328405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2.08333E-6 2.59259E-6 L 0.33294 -0.00023 " pathEditMode="relative" rAng="0" ptsTypes="AA">
                                      <p:cBhvr>
                                        <p:cTn id="6" dur="2000" fill="hold"/>
                                        <p:tgtEl>
                                          <p:spTgt spid="6"/>
                                        </p:tgtEl>
                                        <p:attrNameLst>
                                          <p:attrName>ppt_x</p:attrName>
                                          <p:attrName>ppt_y</p:attrName>
                                        </p:attrNameLst>
                                      </p:cBhvr>
                                      <p:rCtr x="16641" y="-23"/>
                                    </p:animMotion>
                                  </p:childTnLst>
                                </p:cTn>
                              </p:par>
                            </p:childTnLst>
                          </p:cTn>
                        </p:par>
                        <p:par>
                          <p:cTn id="7" fill="hold">
                            <p:stCondLst>
                              <p:cond delay="2000"/>
                            </p:stCondLst>
                            <p:childTnLst>
                              <p:par>
                                <p:cTn id="8" presetID="10" presetClass="entr" presetSubtype="0" fill="hold" nodeType="afterEffect">
                                  <p:stCondLst>
                                    <p:cond delay="0"/>
                                  </p:stCondLst>
                                  <p:childTnLst>
                                    <p:set>
                                      <p:cBhvr>
                                        <p:cTn id="9" dur="1" fill="hold">
                                          <p:stCondLst>
                                            <p:cond delay="0"/>
                                          </p:stCondLst>
                                        </p:cTn>
                                        <p:tgtEl>
                                          <p:spTgt spid="45"/>
                                        </p:tgtEl>
                                        <p:attrNameLst>
                                          <p:attrName>style.visibility</p:attrName>
                                        </p:attrNameLst>
                                      </p:cBhvr>
                                      <p:to>
                                        <p:strVal val="visible"/>
                                      </p:to>
                                    </p:set>
                                    <p:animEffect transition="in" filter="fade">
                                      <p:cBhvr>
                                        <p:cTn id="10" dur="500"/>
                                        <p:tgtEl>
                                          <p:spTgt spid="4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7"/>
                                        </p:tgtEl>
                                        <p:attrNameLst>
                                          <p:attrName>style.visibility</p:attrName>
                                        </p:attrNameLst>
                                      </p:cBhvr>
                                      <p:to>
                                        <p:strVal val="visible"/>
                                      </p:to>
                                    </p:set>
                                    <p:animEffect transition="in" filter="fade">
                                      <p:cBhvr>
                                        <p:cTn id="13" dur="500"/>
                                        <p:tgtEl>
                                          <p:spTgt spid="37"/>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path" presetSubtype="0" accel="50000" decel="50000" fill="hold" nodeType="clickEffect">
                                  <p:stCondLst>
                                    <p:cond delay="0"/>
                                  </p:stCondLst>
                                  <p:childTnLst>
                                    <p:animMotion origin="layout" path="M -2.91667E-6 2.59259E-6 L 0.56459 -0.00023 " pathEditMode="relative" rAng="0" ptsTypes="AA">
                                      <p:cBhvr>
                                        <p:cTn id="17" dur="2000" fill="hold"/>
                                        <p:tgtEl>
                                          <p:spTgt spid="8"/>
                                        </p:tgtEl>
                                        <p:attrNameLst>
                                          <p:attrName>ppt_x</p:attrName>
                                          <p:attrName>ppt_y</p:attrName>
                                        </p:attrNameLst>
                                      </p:cBhvr>
                                      <p:rCtr x="28229" y="-23"/>
                                    </p:animMotion>
                                  </p:childTnLst>
                                </p:cTn>
                              </p:par>
                            </p:childTnLst>
                          </p:cTn>
                        </p:par>
                        <p:par>
                          <p:cTn id="18" fill="hold">
                            <p:stCondLst>
                              <p:cond delay="2000"/>
                            </p:stCondLst>
                            <p:childTnLst>
                              <p:par>
                                <p:cTn id="19" presetID="10" presetClass="entr" presetSubtype="0" fill="hold" nodeType="afterEffect">
                                  <p:stCondLst>
                                    <p:cond delay="0"/>
                                  </p:stCondLst>
                                  <p:childTnLst>
                                    <p:set>
                                      <p:cBhvr>
                                        <p:cTn id="20" dur="1" fill="hold">
                                          <p:stCondLst>
                                            <p:cond delay="0"/>
                                          </p:stCondLst>
                                        </p:cTn>
                                        <p:tgtEl>
                                          <p:spTgt spid="50"/>
                                        </p:tgtEl>
                                        <p:attrNameLst>
                                          <p:attrName>style.visibility</p:attrName>
                                        </p:attrNameLst>
                                      </p:cBhvr>
                                      <p:to>
                                        <p:strVal val="visible"/>
                                      </p:to>
                                    </p:set>
                                    <p:animEffect transition="in" filter="fade">
                                      <p:cBhvr>
                                        <p:cTn id="21" dur="500"/>
                                        <p:tgtEl>
                                          <p:spTgt spid="5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8"/>
                                        </p:tgtEl>
                                        <p:attrNameLst>
                                          <p:attrName>style.visibility</p:attrName>
                                        </p:attrNameLst>
                                      </p:cBhvr>
                                      <p:to>
                                        <p:strVal val="visible"/>
                                      </p:to>
                                    </p:set>
                                    <p:animEffect transition="in" filter="fade">
                                      <p:cBhvr>
                                        <p:cTn id="24"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C11923-2DA7-1C4D-9308-390C3E1B41CA}"/>
              </a:ext>
            </a:extLst>
          </p:cNvPr>
          <p:cNvSpPr>
            <a:spLocks noGrp="1"/>
          </p:cNvSpPr>
          <p:nvPr>
            <p:ph type="title"/>
          </p:nvPr>
        </p:nvSpPr>
        <p:spPr>
          <a:xfrm>
            <a:off x="838200" y="365126"/>
            <a:ext cx="10515600" cy="1117986"/>
          </a:xfrm>
        </p:spPr>
        <p:txBody>
          <a:bodyPr/>
          <a:lstStyle/>
          <a:p>
            <a:r>
              <a:rPr lang="ja-JP" altLang="en-US"/>
              <a:t>リモートページング</a:t>
            </a:r>
          </a:p>
        </p:txBody>
      </p:sp>
      <p:sp>
        <p:nvSpPr>
          <p:cNvPr id="3" name="コンテンツ プレースホルダー 2">
            <a:extLst>
              <a:ext uri="{FF2B5EF4-FFF2-40B4-BE49-F238E27FC236}">
                <a16:creationId xmlns:a16="http://schemas.microsoft.com/office/drawing/2014/main" id="{2D9F3274-5883-9D4D-925F-98F13B9E6601}"/>
              </a:ext>
            </a:extLst>
          </p:cNvPr>
          <p:cNvSpPr>
            <a:spLocks noGrp="1"/>
          </p:cNvSpPr>
          <p:nvPr>
            <p:ph idx="1"/>
          </p:nvPr>
        </p:nvSpPr>
        <p:spPr>
          <a:xfrm>
            <a:off x="838200" y="1583473"/>
            <a:ext cx="10515600" cy="4593490"/>
          </a:xfrm>
        </p:spPr>
        <p:txBody>
          <a:bodyPr/>
          <a:lstStyle/>
          <a:p>
            <a:r>
              <a:rPr lang="ja-JP" altLang="en-US"/>
              <a:t>移送先では複数のホストにまたがって</a:t>
            </a:r>
            <a:r>
              <a:rPr lang="en-US" altLang="ja-JP" dirty="0"/>
              <a:t>VM</a:t>
            </a:r>
            <a:r>
              <a:rPr lang="ja-JP" altLang="en-US" dirty="0"/>
              <a:t>が</a:t>
            </a:r>
            <a:r>
              <a:rPr lang="ja-JP" altLang="en-US"/>
              <a:t>動作</a:t>
            </a:r>
            <a:endParaRPr lang="en-US" altLang="ja-JP" dirty="0"/>
          </a:p>
          <a:p>
            <a:pPr lvl="1"/>
            <a:r>
              <a:rPr lang="ja-JP" altLang="en-US"/>
              <a:t>必要に応じてホスト間でメモリを交換</a:t>
            </a:r>
            <a:endParaRPr lang="en-US" altLang="ja-JP" dirty="0"/>
          </a:p>
          <a:p>
            <a:pPr lvl="1"/>
            <a:r>
              <a:rPr lang="en-US" altLang="ja-JP" dirty="0"/>
              <a:t>VM</a:t>
            </a:r>
            <a:r>
              <a:rPr lang="ja-JP" altLang="en-US"/>
              <a:t>が必要とするメモリをサブホストからメインホストに転送（ページイン）</a:t>
            </a:r>
            <a:endParaRPr lang="en-US" altLang="ja-JP" dirty="0"/>
          </a:p>
          <a:p>
            <a:pPr lvl="1"/>
            <a:r>
              <a:rPr lang="ja-JP" altLang="en-US"/>
              <a:t>代わりに、不要なメモリをメインホストからサブホストに転送（ページアウト）</a:t>
            </a:r>
            <a:endParaRPr lang="en-US" altLang="ja-JP" dirty="0"/>
          </a:p>
          <a:p>
            <a:r>
              <a:rPr lang="ja-JP" altLang="en-US"/>
              <a:t>リモートページングにより</a:t>
            </a:r>
            <a:r>
              <a:rPr lang="en-US" altLang="ja-JP" dirty="0"/>
              <a:t>VM</a:t>
            </a:r>
            <a:r>
              <a:rPr lang="ja-JP" altLang="en-US"/>
              <a:t>の性能が低下</a:t>
            </a:r>
            <a:endParaRPr lang="en-US" altLang="ja-JP" dirty="0"/>
          </a:p>
          <a:p>
            <a:pPr lvl="1"/>
            <a:r>
              <a:rPr lang="ja-JP" altLang="en-US" dirty="0"/>
              <a:t>ページインが完了</a:t>
            </a:r>
            <a:r>
              <a:rPr lang="ja-JP" altLang="en-US"/>
              <a:t>するまで</a:t>
            </a:r>
            <a:r>
              <a:rPr lang="en-US" altLang="ja-JP" dirty="0"/>
              <a:t>VM</a:t>
            </a:r>
            <a:r>
              <a:rPr lang="ja-JP" altLang="en-US"/>
              <a:t>は待たされる</a:t>
            </a:r>
            <a:endParaRPr lang="en-US" altLang="ja-JP" dirty="0"/>
          </a:p>
          <a:p>
            <a:pPr lvl="1"/>
            <a:r>
              <a:rPr lang="ja-JP" altLang="en-US" dirty="0"/>
              <a:t>ページアウトが</a:t>
            </a:r>
            <a:r>
              <a:rPr lang="en-US" altLang="ja-JP" dirty="0"/>
              <a:t>VM</a:t>
            </a:r>
            <a:r>
              <a:rPr lang="ja-JP" altLang="en-US" dirty="0"/>
              <a:t>やネットワークの性能に影響</a:t>
            </a:r>
            <a:endParaRPr lang="en-US" altLang="ja-JP" dirty="0"/>
          </a:p>
          <a:p>
            <a:endParaRPr lang="ja-JP" altLang="en-US"/>
          </a:p>
        </p:txBody>
      </p:sp>
      <p:sp>
        <p:nvSpPr>
          <p:cNvPr id="4" name="スライド番号プレースホルダー 3">
            <a:extLst>
              <a:ext uri="{FF2B5EF4-FFF2-40B4-BE49-F238E27FC236}">
                <a16:creationId xmlns:a16="http://schemas.microsoft.com/office/drawing/2014/main" id="{A0548D7C-204C-4240-8A3F-3227B3E95642}"/>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4</a:t>
            </a:fld>
            <a:endParaRPr lang="ja-JP" altLang="en-US"/>
          </a:p>
        </p:txBody>
      </p:sp>
      <p:sp>
        <p:nvSpPr>
          <p:cNvPr id="29" name="正方形/長方形 28">
            <a:extLst>
              <a:ext uri="{FF2B5EF4-FFF2-40B4-BE49-F238E27FC236}">
                <a16:creationId xmlns:a16="http://schemas.microsoft.com/office/drawing/2014/main" id="{00A35AF4-B9E5-694C-98FB-53E6C3C9DA24}"/>
              </a:ext>
            </a:extLst>
          </p:cNvPr>
          <p:cNvSpPr/>
          <p:nvPr/>
        </p:nvSpPr>
        <p:spPr>
          <a:xfrm>
            <a:off x="3939113" y="5458822"/>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28" name="正方形/長方形 27">
            <a:extLst>
              <a:ext uri="{FF2B5EF4-FFF2-40B4-BE49-F238E27FC236}">
                <a16:creationId xmlns:a16="http://schemas.microsoft.com/office/drawing/2014/main" id="{A27B107B-2836-3D46-962B-B3D0EA533EFE}"/>
              </a:ext>
            </a:extLst>
          </p:cNvPr>
          <p:cNvSpPr/>
          <p:nvPr/>
        </p:nvSpPr>
        <p:spPr>
          <a:xfrm>
            <a:off x="7982203" y="5464706"/>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grpSp>
        <p:nvGrpSpPr>
          <p:cNvPr id="6" name="グループ化 5">
            <a:extLst>
              <a:ext uri="{FF2B5EF4-FFF2-40B4-BE49-F238E27FC236}">
                <a16:creationId xmlns:a16="http://schemas.microsoft.com/office/drawing/2014/main" id="{FC126C01-C60E-A44D-AA00-310638A240FF}"/>
              </a:ext>
            </a:extLst>
          </p:cNvPr>
          <p:cNvGrpSpPr/>
          <p:nvPr/>
        </p:nvGrpSpPr>
        <p:grpSpPr>
          <a:xfrm>
            <a:off x="1991099" y="4537589"/>
            <a:ext cx="3515892" cy="1719561"/>
            <a:chOff x="-736286" y="1686747"/>
            <a:chExt cx="3618887" cy="3222513"/>
          </a:xfrm>
        </p:grpSpPr>
        <p:sp>
          <p:nvSpPr>
            <p:cNvPr id="20" name="角丸四角形 19">
              <a:extLst>
                <a:ext uri="{FF2B5EF4-FFF2-40B4-BE49-F238E27FC236}">
                  <a16:creationId xmlns:a16="http://schemas.microsoft.com/office/drawing/2014/main" id="{BFD98564-A016-7D4E-A4FD-3D4842E55B6F}"/>
                </a:ext>
              </a:extLst>
            </p:cNvPr>
            <p:cNvSpPr/>
            <p:nvPr/>
          </p:nvSpPr>
          <p:spPr>
            <a:xfrm>
              <a:off x="-736286" y="2400302"/>
              <a:ext cx="3618887" cy="250895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24" name="テキスト ボックス 23">
              <a:extLst>
                <a:ext uri="{FF2B5EF4-FFF2-40B4-BE49-F238E27FC236}">
                  <a16:creationId xmlns:a16="http://schemas.microsoft.com/office/drawing/2014/main" id="{276A2746-BEC3-6F4A-8A81-067B1417824A}"/>
                </a:ext>
              </a:extLst>
            </p:cNvPr>
            <p:cNvSpPr txBox="1"/>
            <p:nvPr/>
          </p:nvSpPr>
          <p:spPr>
            <a:xfrm>
              <a:off x="288601" y="1686747"/>
              <a:ext cx="1549643" cy="778657"/>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メインホスト</a:t>
              </a:r>
            </a:p>
          </p:txBody>
        </p:sp>
      </p:grpSp>
      <p:grpSp>
        <p:nvGrpSpPr>
          <p:cNvPr id="7" name="グループ化 6">
            <a:extLst>
              <a:ext uri="{FF2B5EF4-FFF2-40B4-BE49-F238E27FC236}">
                <a16:creationId xmlns:a16="http://schemas.microsoft.com/office/drawing/2014/main" id="{BA7DA6FE-6A1E-DD46-88F8-6C7BCA7D6DCF}"/>
              </a:ext>
            </a:extLst>
          </p:cNvPr>
          <p:cNvGrpSpPr/>
          <p:nvPr/>
        </p:nvGrpSpPr>
        <p:grpSpPr>
          <a:xfrm>
            <a:off x="6764251" y="4535482"/>
            <a:ext cx="2389687" cy="1721667"/>
            <a:chOff x="441907" y="1682800"/>
            <a:chExt cx="2459692" cy="3226459"/>
          </a:xfrm>
        </p:grpSpPr>
        <p:sp>
          <p:nvSpPr>
            <p:cNvPr id="16" name="角丸四角形 15">
              <a:extLst>
                <a:ext uri="{FF2B5EF4-FFF2-40B4-BE49-F238E27FC236}">
                  <a16:creationId xmlns:a16="http://schemas.microsoft.com/office/drawing/2014/main" id="{79B339E8-886D-4140-8380-58A6460F72C3}"/>
                </a:ext>
              </a:extLst>
            </p:cNvPr>
            <p:cNvSpPr/>
            <p:nvPr/>
          </p:nvSpPr>
          <p:spPr>
            <a:xfrm>
              <a:off x="508000" y="2400301"/>
              <a:ext cx="2393599" cy="250895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19" name="テキスト ボックス 18">
              <a:extLst>
                <a:ext uri="{FF2B5EF4-FFF2-40B4-BE49-F238E27FC236}">
                  <a16:creationId xmlns:a16="http://schemas.microsoft.com/office/drawing/2014/main" id="{51611576-32E6-D44A-9FE9-D20739A223E6}"/>
                </a:ext>
              </a:extLst>
            </p:cNvPr>
            <p:cNvSpPr txBox="1"/>
            <p:nvPr/>
          </p:nvSpPr>
          <p:spPr>
            <a:xfrm>
              <a:off x="441907" y="1682800"/>
              <a:ext cx="1404448" cy="778657"/>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サブホスト</a:t>
              </a:r>
            </a:p>
          </p:txBody>
        </p:sp>
      </p:grpSp>
      <p:sp>
        <p:nvSpPr>
          <p:cNvPr id="9" name="テキスト ボックス 8">
            <a:extLst>
              <a:ext uri="{FF2B5EF4-FFF2-40B4-BE49-F238E27FC236}">
                <a16:creationId xmlns:a16="http://schemas.microsoft.com/office/drawing/2014/main" id="{68E999B1-2648-E94E-8EBA-8A7E755BC7B3}"/>
              </a:ext>
            </a:extLst>
          </p:cNvPr>
          <p:cNvSpPr txBox="1"/>
          <p:nvPr/>
        </p:nvSpPr>
        <p:spPr>
          <a:xfrm>
            <a:off x="3195150" y="5108992"/>
            <a:ext cx="729687" cy="369332"/>
          </a:xfrm>
          <a:prstGeom prst="rect">
            <a:avLst/>
          </a:prstGeom>
          <a:noFill/>
        </p:spPr>
        <p:txBody>
          <a:bodyPr wrap="none" rtlCol="0">
            <a:spAutoFit/>
          </a:bodyPr>
          <a:lstStyle/>
          <a:p>
            <a:r>
              <a:rPr lang="ja-JP" altLang="en-US">
                <a:ea typeface="MS PGothic" panose="020B0600070205080204" pitchFamily="34" charset="-128"/>
              </a:rPr>
              <a:t>メモリ</a:t>
            </a:r>
          </a:p>
        </p:txBody>
      </p:sp>
      <p:sp>
        <p:nvSpPr>
          <p:cNvPr id="37" name="テキスト ボックス 36">
            <a:extLst>
              <a:ext uri="{FF2B5EF4-FFF2-40B4-BE49-F238E27FC236}">
                <a16:creationId xmlns:a16="http://schemas.microsoft.com/office/drawing/2014/main" id="{2411B0A1-976C-364B-A28F-87D7D3027F6F}"/>
              </a:ext>
            </a:extLst>
          </p:cNvPr>
          <p:cNvSpPr txBox="1"/>
          <p:nvPr/>
        </p:nvSpPr>
        <p:spPr>
          <a:xfrm>
            <a:off x="6828460" y="5109028"/>
            <a:ext cx="729687" cy="369332"/>
          </a:xfrm>
          <a:prstGeom prst="rect">
            <a:avLst/>
          </a:prstGeom>
          <a:noFill/>
        </p:spPr>
        <p:txBody>
          <a:bodyPr wrap="none" rtlCol="0">
            <a:spAutoFit/>
          </a:bodyPr>
          <a:lstStyle/>
          <a:p>
            <a:r>
              <a:rPr lang="ja-JP" altLang="en-US">
                <a:ea typeface="MS PGothic" panose="020B0600070205080204" pitchFamily="34" charset="-128"/>
              </a:rPr>
              <a:t>メモリ</a:t>
            </a:r>
          </a:p>
        </p:txBody>
      </p:sp>
      <p:cxnSp>
        <p:nvCxnSpPr>
          <p:cNvPr id="11" name="カギ線コネクタ 10">
            <a:extLst>
              <a:ext uri="{FF2B5EF4-FFF2-40B4-BE49-F238E27FC236}">
                <a16:creationId xmlns:a16="http://schemas.microsoft.com/office/drawing/2014/main" id="{9FE71524-E948-094C-90BE-CDB30B0EEB81}"/>
              </a:ext>
            </a:extLst>
          </p:cNvPr>
          <p:cNvCxnSpPr>
            <a:cxnSpLocks/>
            <a:stCxn id="50" idx="0"/>
          </p:cNvCxnSpPr>
          <p:nvPr/>
        </p:nvCxnSpPr>
        <p:spPr>
          <a:xfrm rot="16200000" flipH="1" flipV="1">
            <a:off x="6317515" y="3623438"/>
            <a:ext cx="15840" cy="3698367"/>
          </a:xfrm>
          <a:prstGeom prst="bentConnector4">
            <a:avLst>
              <a:gd name="adj1" fmla="val -2457311"/>
              <a:gd name="adj2" fmla="val 100186"/>
            </a:avLst>
          </a:prstGeom>
          <a:ln w="4762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49AC4A0C-4726-1141-A600-18A897D6D8B9}"/>
              </a:ext>
            </a:extLst>
          </p:cNvPr>
          <p:cNvSpPr txBox="1"/>
          <p:nvPr/>
        </p:nvSpPr>
        <p:spPr>
          <a:xfrm>
            <a:off x="5377114" y="6403391"/>
            <a:ext cx="1545616" cy="400110"/>
          </a:xfrm>
          <a:prstGeom prst="rect">
            <a:avLst/>
          </a:prstGeom>
          <a:noFill/>
        </p:spPr>
        <p:txBody>
          <a:bodyPr wrap="none" rtlCol="0">
            <a:spAutoFit/>
          </a:bodyPr>
          <a:lstStyle/>
          <a:p>
            <a:r>
              <a:rPr lang="ja-JP" altLang="en-US" sz="2000">
                <a:solidFill>
                  <a:srgbClr val="00B050"/>
                </a:solidFill>
                <a:ea typeface="MS PGothic" panose="020B0600070205080204" pitchFamily="34" charset="-128"/>
              </a:rPr>
              <a:t>ページアウト</a:t>
            </a:r>
          </a:p>
        </p:txBody>
      </p:sp>
      <p:sp>
        <p:nvSpPr>
          <p:cNvPr id="39" name="テキスト ボックス 38">
            <a:extLst>
              <a:ext uri="{FF2B5EF4-FFF2-40B4-BE49-F238E27FC236}">
                <a16:creationId xmlns:a16="http://schemas.microsoft.com/office/drawing/2014/main" id="{C61FCDA8-B453-DA41-A416-B896390B6F7B}"/>
              </a:ext>
            </a:extLst>
          </p:cNvPr>
          <p:cNvSpPr txBox="1"/>
          <p:nvPr/>
        </p:nvSpPr>
        <p:spPr>
          <a:xfrm>
            <a:off x="5377113" y="4708199"/>
            <a:ext cx="1342034" cy="400110"/>
          </a:xfrm>
          <a:prstGeom prst="rect">
            <a:avLst/>
          </a:prstGeom>
          <a:noFill/>
        </p:spPr>
        <p:txBody>
          <a:bodyPr wrap="none" rtlCol="0">
            <a:spAutoFit/>
          </a:bodyPr>
          <a:lstStyle/>
          <a:p>
            <a:r>
              <a:rPr lang="ja-JP" altLang="en-US" sz="2000">
                <a:solidFill>
                  <a:srgbClr val="00B050"/>
                </a:solidFill>
                <a:ea typeface="MS PGothic" panose="020B0600070205080204" pitchFamily="34" charset="-128"/>
              </a:rPr>
              <a:t>ページイン</a:t>
            </a:r>
          </a:p>
        </p:txBody>
      </p:sp>
      <p:sp>
        <p:nvSpPr>
          <p:cNvPr id="45" name="正方形/長方形 44">
            <a:extLst>
              <a:ext uri="{FF2B5EF4-FFF2-40B4-BE49-F238E27FC236}">
                <a16:creationId xmlns:a16="http://schemas.microsoft.com/office/drawing/2014/main" id="{8628EC65-BFFC-AE4F-A2C4-1CD8E7F38DD0}"/>
              </a:ext>
            </a:extLst>
          </p:cNvPr>
          <p:cNvSpPr/>
          <p:nvPr/>
        </p:nvSpPr>
        <p:spPr>
          <a:xfrm>
            <a:off x="4297137" y="5464709"/>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43" name="正方形/長方形 42">
            <a:extLst>
              <a:ext uri="{FF2B5EF4-FFF2-40B4-BE49-F238E27FC236}">
                <a16:creationId xmlns:a16="http://schemas.microsoft.com/office/drawing/2014/main" id="{2C339092-C812-C144-A60F-74EE516C977C}"/>
              </a:ext>
            </a:extLst>
          </p:cNvPr>
          <p:cNvSpPr/>
          <p:nvPr/>
        </p:nvSpPr>
        <p:spPr>
          <a:xfrm>
            <a:off x="3604265" y="5464709"/>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46" name="正方形/長方形 45">
            <a:extLst>
              <a:ext uri="{FF2B5EF4-FFF2-40B4-BE49-F238E27FC236}">
                <a16:creationId xmlns:a16="http://schemas.microsoft.com/office/drawing/2014/main" id="{2C388D6A-A933-AC49-A7D9-BD6A8CD78CD2}"/>
              </a:ext>
            </a:extLst>
          </p:cNvPr>
          <p:cNvSpPr/>
          <p:nvPr/>
        </p:nvSpPr>
        <p:spPr>
          <a:xfrm>
            <a:off x="4635667" y="5464709"/>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48" name="正方形/長方形 47">
            <a:extLst>
              <a:ext uri="{FF2B5EF4-FFF2-40B4-BE49-F238E27FC236}">
                <a16:creationId xmlns:a16="http://schemas.microsoft.com/office/drawing/2014/main" id="{E230C492-501E-AD44-8CCF-01D0B162C8AB}"/>
              </a:ext>
            </a:extLst>
          </p:cNvPr>
          <p:cNvSpPr/>
          <p:nvPr/>
        </p:nvSpPr>
        <p:spPr>
          <a:xfrm>
            <a:off x="7303615" y="5464707"/>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49" name="正方形/長方形 48">
            <a:extLst>
              <a:ext uri="{FF2B5EF4-FFF2-40B4-BE49-F238E27FC236}">
                <a16:creationId xmlns:a16="http://schemas.microsoft.com/office/drawing/2014/main" id="{7A73D94B-16D6-424A-9695-06AA8923DF01}"/>
              </a:ext>
            </a:extLst>
          </p:cNvPr>
          <p:cNvSpPr/>
          <p:nvPr/>
        </p:nvSpPr>
        <p:spPr>
          <a:xfrm>
            <a:off x="7642147" y="5464707"/>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51" name="正方形/長方形 50">
            <a:extLst>
              <a:ext uri="{FF2B5EF4-FFF2-40B4-BE49-F238E27FC236}">
                <a16:creationId xmlns:a16="http://schemas.microsoft.com/office/drawing/2014/main" id="{1BFF811E-A03D-1345-8DAB-C35335A7D837}"/>
              </a:ext>
            </a:extLst>
          </p:cNvPr>
          <p:cNvSpPr/>
          <p:nvPr/>
        </p:nvSpPr>
        <p:spPr>
          <a:xfrm>
            <a:off x="8335019" y="5464707"/>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cxnSp>
        <p:nvCxnSpPr>
          <p:cNvPr id="65" name="カギ線コネクタ 64">
            <a:extLst>
              <a:ext uri="{FF2B5EF4-FFF2-40B4-BE49-F238E27FC236}">
                <a16:creationId xmlns:a16="http://schemas.microsoft.com/office/drawing/2014/main" id="{A5362510-FF2E-6343-88F8-0C87E0C3E0D6}"/>
              </a:ext>
            </a:extLst>
          </p:cNvPr>
          <p:cNvCxnSpPr>
            <a:cxnSpLocks/>
          </p:cNvCxnSpPr>
          <p:nvPr/>
        </p:nvCxnSpPr>
        <p:spPr>
          <a:xfrm rot="5400000" flipH="1" flipV="1">
            <a:off x="5975357" y="4133622"/>
            <a:ext cx="15840" cy="3698367"/>
          </a:xfrm>
          <a:prstGeom prst="bentConnector4">
            <a:avLst>
              <a:gd name="adj1" fmla="val -2457311"/>
              <a:gd name="adj2" fmla="val 100186"/>
            </a:avLst>
          </a:prstGeom>
          <a:ln w="4762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BB57846E-C41D-A94B-B097-F28F2EA09304}"/>
              </a:ext>
            </a:extLst>
          </p:cNvPr>
          <p:cNvSpPr/>
          <p:nvPr/>
        </p:nvSpPr>
        <p:spPr>
          <a:xfrm>
            <a:off x="3942795" y="5464709"/>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50" name="正方形/長方形 49">
            <a:extLst>
              <a:ext uri="{FF2B5EF4-FFF2-40B4-BE49-F238E27FC236}">
                <a16:creationId xmlns:a16="http://schemas.microsoft.com/office/drawing/2014/main" id="{B4AA4AEA-2848-674B-A0B8-A7BBD98C5DF7}"/>
              </a:ext>
            </a:extLst>
          </p:cNvPr>
          <p:cNvSpPr/>
          <p:nvPr/>
        </p:nvSpPr>
        <p:spPr>
          <a:xfrm>
            <a:off x="7996487" y="5464707"/>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27" name="テキスト ボックス 26">
            <a:extLst>
              <a:ext uri="{FF2B5EF4-FFF2-40B4-BE49-F238E27FC236}">
                <a16:creationId xmlns:a16="http://schemas.microsoft.com/office/drawing/2014/main" id="{F9CC8F1C-1A13-F743-8DF0-93CA8B99F179}"/>
              </a:ext>
            </a:extLst>
          </p:cNvPr>
          <p:cNvSpPr txBox="1"/>
          <p:nvPr/>
        </p:nvSpPr>
        <p:spPr>
          <a:xfrm>
            <a:off x="4968145" y="5531419"/>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0" name="テキスト ボックス 29">
            <a:extLst>
              <a:ext uri="{FF2B5EF4-FFF2-40B4-BE49-F238E27FC236}">
                <a16:creationId xmlns:a16="http://schemas.microsoft.com/office/drawing/2014/main" id="{78C4A87F-7F56-6B4F-AE1C-F5F5BCC11FCC}"/>
              </a:ext>
            </a:extLst>
          </p:cNvPr>
          <p:cNvSpPr txBox="1"/>
          <p:nvPr/>
        </p:nvSpPr>
        <p:spPr>
          <a:xfrm>
            <a:off x="8675081" y="5533401"/>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1" name="正方形/長方形 6">
            <a:extLst>
              <a:ext uri="{FF2B5EF4-FFF2-40B4-BE49-F238E27FC236}">
                <a16:creationId xmlns:a16="http://schemas.microsoft.com/office/drawing/2014/main" id="{501D4518-8AD1-574D-984B-F80BA9795DFF}"/>
              </a:ext>
            </a:extLst>
          </p:cNvPr>
          <p:cNvSpPr/>
          <p:nvPr/>
        </p:nvSpPr>
        <p:spPr>
          <a:xfrm>
            <a:off x="2182239" y="5222574"/>
            <a:ext cx="863170" cy="76815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solidFill>
                  <a:schemeClr val="tx1"/>
                </a:solidFill>
                <a:latin typeface="MS PGothic" panose="020B0600070205080204" pitchFamily="34" charset="-128"/>
                <a:ea typeface="MS PGothic" panose="020B0600070205080204" pitchFamily="34" charset="-128"/>
              </a:rPr>
              <a:t>VM</a:t>
            </a:r>
          </a:p>
          <a:p>
            <a:pPr algn="ctr"/>
            <a:r>
              <a:rPr lang="ja-JP" altLang="en-US" sz="2400">
                <a:solidFill>
                  <a:schemeClr val="tx1"/>
                </a:solidFill>
                <a:latin typeface="MS PGothic" panose="020B0600070205080204" pitchFamily="34" charset="-128"/>
                <a:ea typeface="MS PGothic" panose="020B0600070205080204" pitchFamily="34" charset="-128"/>
              </a:rPr>
              <a:t>コア</a:t>
            </a:r>
          </a:p>
        </p:txBody>
      </p:sp>
    </p:spTree>
    <p:extLst>
      <p:ext uri="{BB962C8B-B14F-4D97-AF65-F5344CB8AC3E}">
        <p14:creationId xmlns:p14="http://schemas.microsoft.com/office/powerpoint/2010/main" val="1981114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2.70833E-6 -1.48148E-6 L -0.08125 -0.06481 C -0.0983 -0.07917 -0.12383 -0.08657 -0.15039 -0.08657 C -0.1806 -0.08657 -0.20481 -0.07917 -0.222 -0.06481 L -0.30299 -1.48148E-6 " pathEditMode="relative" rAng="0" ptsTypes="AAAAA">
                                      <p:cBhvr>
                                        <p:cTn id="6" dur="2000" fill="hold"/>
                                        <p:tgtEl>
                                          <p:spTgt spid="50"/>
                                        </p:tgtEl>
                                        <p:attrNameLst>
                                          <p:attrName>ppt_x</p:attrName>
                                          <p:attrName>ppt_y</p:attrName>
                                        </p:attrNameLst>
                                      </p:cBhvr>
                                      <p:rCtr x="-15156" y="-4329"/>
                                    </p:animMotion>
                                  </p:childTnLst>
                                </p:cTn>
                              </p:par>
                            </p:childTnLst>
                          </p:cTn>
                        </p:par>
                      </p:childTnLst>
                    </p:cTn>
                  </p:par>
                  <p:par>
                    <p:cTn id="7" fill="hold">
                      <p:stCondLst>
                        <p:cond delay="indefinite"/>
                      </p:stCondLst>
                      <p:childTnLst>
                        <p:par>
                          <p:cTn id="8" fill="hold">
                            <p:stCondLst>
                              <p:cond delay="0"/>
                            </p:stCondLst>
                            <p:childTnLst>
                              <p:par>
                                <p:cTn id="9" presetID="37" presetClass="path" presetSubtype="0" accel="50000" decel="50000" fill="hold" grpId="0" nodeType="clickEffect">
                                  <p:stCondLst>
                                    <p:cond delay="0"/>
                                  </p:stCondLst>
                                  <p:childTnLst>
                                    <p:animMotion origin="layout" path="M -8.33333E-7 -4.44444E-6 L 0.08112 0.06366 C 0.09805 0.07825 0.12357 0.08635 0.15013 0.08635 C 0.18034 0.08635 0.20495 0.07825 0.22188 0.06366 L 0.30339 -4.44444E-6 " pathEditMode="relative" rAng="0" ptsTypes="AAAAA">
                                      <p:cBhvr>
                                        <p:cTn id="10" dur="2000" fill="hold"/>
                                        <p:tgtEl>
                                          <p:spTgt spid="44"/>
                                        </p:tgtEl>
                                        <p:attrNameLst>
                                          <p:attrName>ppt_x</p:attrName>
                                          <p:attrName>ppt_y</p:attrName>
                                        </p:attrNameLst>
                                      </p:cBhvr>
                                      <p:rCtr x="15169" y="430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5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C3BDA1-77AB-7543-9A0C-AB6730E4B1D2}"/>
              </a:ext>
            </a:extLst>
          </p:cNvPr>
          <p:cNvSpPr>
            <a:spLocks noGrp="1"/>
          </p:cNvSpPr>
          <p:nvPr>
            <p:ph type="title"/>
          </p:nvPr>
        </p:nvSpPr>
        <p:spPr>
          <a:xfrm>
            <a:off x="838200" y="365126"/>
            <a:ext cx="10515600" cy="1117986"/>
          </a:xfrm>
        </p:spPr>
        <p:txBody>
          <a:bodyPr/>
          <a:lstStyle/>
          <a:p>
            <a:r>
              <a:rPr lang="ja-JP" altLang="en-US"/>
              <a:t>未使用メモリの存在</a:t>
            </a:r>
          </a:p>
        </p:txBody>
      </p:sp>
      <p:sp>
        <p:nvSpPr>
          <p:cNvPr id="3" name="コンテンツ プレースホルダー 2">
            <a:extLst>
              <a:ext uri="{FF2B5EF4-FFF2-40B4-BE49-F238E27FC236}">
                <a16:creationId xmlns:a16="http://schemas.microsoft.com/office/drawing/2014/main" id="{0C31D0C4-3FA5-DC44-9B7E-4806302ED1A4}"/>
              </a:ext>
            </a:extLst>
          </p:cNvPr>
          <p:cNvSpPr>
            <a:spLocks noGrp="1"/>
          </p:cNvSpPr>
          <p:nvPr>
            <p:ph idx="1"/>
          </p:nvPr>
        </p:nvSpPr>
        <p:spPr>
          <a:xfrm>
            <a:off x="838200" y="1583473"/>
            <a:ext cx="10515600" cy="4593490"/>
          </a:xfrm>
        </p:spPr>
        <p:txBody>
          <a:bodyPr/>
          <a:lstStyle/>
          <a:p>
            <a:r>
              <a:rPr lang="en-US" altLang="ja-JP" dirty="0"/>
              <a:t>VM</a:t>
            </a:r>
            <a:r>
              <a:rPr lang="ja-JP" altLang="en-US"/>
              <a:t>のメモリの中には使われていない領域が存在することも多い</a:t>
            </a:r>
            <a:endParaRPr lang="en-US" altLang="ja-JP" dirty="0"/>
          </a:p>
          <a:p>
            <a:pPr lvl="1"/>
            <a:r>
              <a:rPr lang="ja-JP" altLang="en-US"/>
              <a:t>例：</a:t>
            </a:r>
            <a:r>
              <a:rPr lang="en-US" altLang="ja-JP" dirty="0"/>
              <a:t>Google</a:t>
            </a:r>
            <a:r>
              <a:rPr lang="ja-JP" altLang="en-US"/>
              <a:t>や</a:t>
            </a:r>
            <a:r>
              <a:rPr lang="en-US" altLang="ja-JP" dirty="0"/>
              <a:t>Alibaba</a:t>
            </a:r>
            <a:r>
              <a:rPr lang="ja-JP" altLang="en-US"/>
              <a:t>のクラスタはメモリが半分程度しか使われていない</a:t>
            </a:r>
            <a:endParaRPr lang="en-US" altLang="ja-JP" dirty="0"/>
          </a:p>
          <a:p>
            <a:pPr lvl="1"/>
            <a:r>
              <a:rPr lang="en-US" altLang="ja-JP" dirty="0"/>
              <a:t>VM</a:t>
            </a:r>
            <a:r>
              <a:rPr lang="ja-JP" altLang="en-US"/>
              <a:t>の大容量メモリのすべてが常に使われているわけではない</a:t>
            </a:r>
            <a:endParaRPr lang="en-US" altLang="ja-JP" dirty="0"/>
          </a:p>
          <a:p>
            <a:pPr lvl="1"/>
            <a:r>
              <a:rPr lang="en-US" altLang="ja-JP" dirty="0"/>
              <a:t>OS</a:t>
            </a:r>
            <a:r>
              <a:rPr lang="ja-JP" altLang="en-US"/>
              <a:t>の起動直後には</a:t>
            </a:r>
            <a:r>
              <a:rPr lang="en-US" altLang="ja-JP" dirty="0"/>
              <a:t>600MB</a:t>
            </a:r>
            <a:r>
              <a:rPr lang="ja-JP" altLang="en-US"/>
              <a:t>程度しか使われていない</a:t>
            </a:r>
            <a:endParaRPr lang="en-US" altLang="ja-JP" dirty="0"/>
          </a:p>
          <a:p>
            <a:pPr lvl="1"/>
            <a:r>
              <a:rPr lang="ja-JP" altLang="en-US"/>
              <a:t>巨大なアプリケーション終了後には大量のメモリが解放されて未使用になる</a:t>
            </a:r>
            <a:endParaRPr lang="en-US" altLang="ja-JP" dirty="0"/>
          </a:p>
          <a:p>
            <a:endParaRPr lang="ja-JP" altLang="en-US"/>
          </a:p>
        </p:txBody>
      </p:sp>
      <p:sp>
        <p:nvSpPr>
          <p:cNvPr id="42" name="スライド番号プレースホルダー 2">
            <a:extLst>
              <a:ext uri="{FF2B5EF4-FFF2-40B4-BE49-F238E27FC236}">
                <a16:creationId xmlns:a16="http://schemas.microsoft.com/office/drawing/2014/main" id="{0CEDFB05-EBE5-224E-A31D-399DF06A7615}"/>
              </a:ext>
            </a:extLst>
          </p:cNvPr>
          <p:cNvSpPr>
            <a:spLocks noGrp="1"/>
          </p:cNvSpPr>
          <p:nvPr>
            <p:ph type="sldNum" sz="quarter" idx="12"/>
          </p:nvPr>
        </p:nvSpPr>
        <p:spPr>
          <a:xfrm>
            <a:off x="9257371" y="6492875"/>
            <a:ext cx="2743200" cy="365125"/>
          </a:xfrm>
        </p:spPr>
        <p:txBody>
          <a:bodyPr/>
          <a:lstStyle/>
          <a:p>
            <a:fld id="{0A8AAA2D-9842-0044-AF36-3F48C3C39054}" type="slidenum">
              <a:rPr lang="ja-JP" altLang="en-US" smtClean="0"/>
              <a:pPr/>
              <a:t>5</a:t>
            </a:fld>
            <a:endParaRPr lang="ja-JP" altLang="en-US"/>
          </a:p>
        </p:txBody>
      </p:sp>
      <p:graphicFrame>
        <p:nvGraphicFramePr>
          <p:cNvPr id="7" name="グラフ 6">
            <a:extLst>
              <a:ext uri="{FF2B5EF4-FFF2-40B4-BE49-F238E27FC236}">
                <a16:creationId xmlns:a16="http://schemas.microsoft.com/office/drawing/2014/main" id="{3E00CBB0-1CD2-554C-B3CB-1530D3AE3DDA}"/>
              </a:ext>
            </a:extLst>
          </p:cNvPr>
          <p:cNvGraphicFramePr>
            <a:graphicFrameLocks/>
          </p:cNvGraphicFramePr>
          <p:nvPr>
            <p:extLst>
              <p:ext uri="{D42A27DB-BD31-4B8C-83A1-F6EECF244321}">
                <p14:modId xmlns:p14="http://schemas.microsoft.com/office/powerpoint/2010/main" val="3333125871"/>
              </p:ext>
            </p:extLst>
          </p:nvPr>
        </p:nvGraphicFramePr>
        <p:xfrm>
          <a:off x="6311109" y="3714612"/>
          <a:ext cx="5441950" cy="31433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a:extLst>
              <a:ext uri="{FF2B5EF4-FFF2-40B4-BE49-F238E27FC236}">
                <a16:creationId xmlns:a16="http://schemas.microsoft.com/office/drawing/2014/main" id="{48202A19-6D88-3446-8C71-BF9726C543ED}"/>
              </a:ext>
            </a:extLst>
          </p:cNvPr>
          <p:cNvGraphicFramePr>
            <a:graphicFrameLocks/>
          </p:cNvGraphicFramePr>
          <p:nvPr>
            <p:extLst>
              <p:ext uri="{D42A27DB-BD31-4B8C-83A1-F6EECF244321}">
                <p14:modId xmlns:p14="http://schemas.microsoft.com/office/powerpoint/2010/main" val="1528888597"/>
              </p:ext>
            </p:extLst>
          </p:nvPr>
        </p:nvGraphicFramePr>
        <p:xfrm>
          <a:off x="428763" y="3714612"/>
          <a:ext cx="5441950" cy="31433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986970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2C3F3-1C94-4348-BAE1-8E231DA6EF63}"/>
              </a:ext>
            </a:extLst>
          </p:cNvPr>
          <p:cNvSpPr>
            <a:spLocks noGrp="1"/>
          </p:cNvSpPr>
          <p:nvPr>
            <p:ph type="title"/>
          </p:nvPr>
        </p:nvSpPr>
        <p:spPr>
          <a:xfrm>
            <a:off x="838200" y="365126"/>
            <a:ext cx="10515600" cy="1117986"/>
          </a:xfrm>
        </p:spPr>
        <p:txBody>
          <a:bodyPr/>
          <a:lstStyle/>
          <a:p>
            <a:r>
              <a:rPr lang="ja-JP" altLang="en-US"/>
              <a:t>不要なメモリ転送</a:t>
            </a:r>
            <a:endParaRPr lang="en-US" dirty="0"/>
          </a:p>
        </p:txBody>
      </p:sp>
      <p:sp>
        <p:nvSpPr>
          <p:cNvPr id="3" name="Content Placeholder 2">
            <a:extLst>
              <a:ext uri="{FF2B5EF4-FFF2-40B4-BE49-F238E27FC236}">
                <a16:creationId xmlns:a16="http://schemas.microsoft.com/office/drawing/2014/main" id="{49B0CC4F-8EA1-044E-87EA-A15D73C65A30}"/>
              </a:ext>
            </a:extLst>
          </p:cNvPr>
          <p:cNvSpPr>
            <a:spLocks noGrp="1"/>
          </p:cNvSpPr>
          <p:nvPr>
            <p:ph idx="1"/>
          </p:nvPr>
        </p:nvSpPr>
        <p:spPr>
          <a:xfrm>
            <a:off x="838200" y="1583473"/>
            <a:ext cx="10515600" cy="4593490"/>
          </a:xfrm>
        </p:spPr>
        <p:txBody>
          <a:bodyPr/>
          <a:lstStyle/>
          <a:p>
            <a:r>
              <a:rPr lang="ja-JP" altLang="en-US"/>
              <a:t>従来手法では未使用メモリについても不要なメモリ転送を行う</a:t>
            </a:r>
            <a:endParaRPr lang="en-US" altLang="ja-JP" dirty="0"/>
          </a:p>
          <a:p>
            <a:pPr lvl="1"/>
            <a:r>
              <a:rPr lang="ja-JP" altLang="en-US"/>
              <a:t>分割マイグレーションは</a:t>
            </a:r>
            <a:r>
              <a:rPr lang="en-US" altLang="ja-JP" dirty="0"/>
              <a:t>VM</a:t>
            </a:r>
            <a:r>
              <a:rPr lang="ja-JP" altLang="en-US"/>
              <a:t>のすべてのメモリを転送</a:t>
            </a:r>
            <a:endParaRPr lang="en-US" altLang="ja-JP" dirty="0"/>
          </a:p>
          <a:p>
            <a:pPr lvl="1"/>
            <a:r>
              <a:rPr lang="en-US" altLang="ja-JP" dirty="0"/>
              <a:t>VM</a:t>
            </a:r>
            <a:r>
              <a:rPr lang="ja-JP" altLang="en-US"/>
              <a:t>がサブホストにある未使用メモリを使い始める時、その中の意味のないデータをメインホストに転送</a:t>
            </a:r>
            <a:endParaRPr lang="en-US" altLang="ja-JP" dirty="0"/>
          </a:p>
          <a:p>
            <a:pPr lvl="1"/>
            <a:r>
              <a:rPr lang="ja-JP" altLang="en-US"/>
              <a:t>メインホストにある未使用メモリをページアウトする時、その中の意味のないデータをサブホストに転送</a:t>
            </a:r>
            <a:endParaRPr lang="en-US" altLang="ja-JP" dirty="0"/>
          </a:p>
        </p:txBody>
      </p:sp>
      <p:sp>
        <p:nvSpPr>
          <p:cNvPr id="4" name="Slide Number Placeholder 3">
            <a:extLst>
              <a:ext uri="{FF2B5EF4-FFF2-40B4-BE49-F238E27FC236}">
                <a16:creationId xmlns:a16="http://schemas.microsoft.com/office/drawing/2014/main" id="{C39DA74E-BB16-214B-9127-00C9E4B48023}"/>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6</a:t>
            </a:fld>
            <a:endParaRPr lang="ja-JP" altLang="en-US"/>
          </a:p>
        </p:txBody>
      </p:sp>
      <p:grpSp>
        <p:nvGrpSpPr>
          <p:cNvPr id="44" name="グループ化 43">
            <a:extLst>
              <a:ext uri="{FF2B5EF4-FFF2-40B4-BE49-F238E27FC236}">
                <a16:creationId xmlns:a16="http://schemas.microsoft.com/office/drawing/2014/main" id="{99369F33-8D76-9048-85B2-0657F147B435}"/>
              </a:ext>
            </a:extLst>
          </p:cNvPr>
          <p:cNvGrpSpPr/>
          <p:nvPr/>
        </p:nvGrpSpPr>
        <p:grpSpPr>
          <a:xfrm>
            <a:off x="836849" y="4368756"/>
            <a:ext cx="7646634" cy="2796553"/>
            <a:chOff x="421211" y="4382653"/>
            <a:chExt cx="7646633" cy="2796554"/>
          </a:xfrm>
        </p:grpSpPr>
        <p:grpSp>
          <p:nvGrpSpPr>
            <p:cNvPr id="5" name="グループ化 8">
              <a:extLst>
                <a:ext uri="{FF2B5EF4-FFF2-40B4-BE49-F238E27FC236}">
                  <a16:creationId xmlns:a16="http://schemas.microsoft.com/office/drawing/2014/main" id="{3CB7BCDF-C40A-6043-B7CB-F19A9A893A18}"/>
                </a:ext>
              </a:extLst>
            </p:cNvPr>
            <p:cNvGrpSpPr/>
            <p:nvPr/>
          </p:nvGrpSpPr>
          <p:grpSpPr>
            <a:xfrm>
              <a:off x="421211" y="4382653"/>
              <a:ext cx="7617832" cy="1973891"/>
              <a:chOff x="232974" y="4757255"/>
              <a:chExt cx="7617832" cy="1973891"/>
            </a:xfrm>
          </p:grpSpPr>
          <p:sp>
            <p:nvSpPr>
              <p:cNvPr id="6" name="テキスト ボックス 32">
                <a:extLst>
                  <a:ext uri="{FF2B5EF4-FFF2-40B4-BE49-F238E27FC236}">
                    <a16:creationId xmlns:a16="http://schemas.microsoft.com/office/drawing/2014/main" id="{52CA2B57-657B-904C-A068-D2FBD6CC75F7}"/>
                  </a:ext>
                </a:extLst>
              </p:cNvPr>
              <p:cNvSpPr txBox="1"/>
              <p:nvPr/>
            </p:nvSpPr>
            <p:spPr>
              <a:xfrm>
                <a:off x="1249894" y="4757255"/>
                <a:ext cx="1505540"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メインホスト</a:t>
                </a:r>
              </a:p>
            </p:txBody>
          </p:sp>
          <p:sp>
            <p:nvSpPr>
              <p:cNvPr id="7" name="テキスト ボックス 34">
                <a:extLst>
                  <a:ext uri="{FF2B5EF4-FFF2-40B4-BE49-F238E27FC236}">
                    <a16:creationId xmlns:a16="http://schemas.microsoft.com/office/drawing/2014/main" id="{B544252B-9A5A-7447-BE17-E9FE65C2C1FA}"/>
                  </a:ext>
                </a:extLst>
              </p:cNvPr>
              <p:cNvSpPr txBox="1"/>
              <p:nvPr/>
            </p:nvSpPr>
            <p:spPr>
              <a:xfrm>
                <a:off x="5525933" y="4804071"/>
                <a:ext cx="1364476"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サブホスト</a:t>
                </a:r>
              </a:p>
            </p:txBody>
          </p:sp>
          <p:grpSp>
            <p:nvGrpSpPr>
              <p:cNvPr id="8" name="グループ化 7">
                <a:extLst>
                  <a:ext uri="{FF2B5EF4-FFF2-40B4-BE49-F238E27FC236}">
                    <a16:creationId xmlns:a16="http://schemas.microsoft.com/office/drawing/2014/main" id="{0D5E4EE3-3AD3-4A4C-B11A-653318D97EEB}"/>
                  </a:ext>
                </a:extLst>
              </p:cNvPr>
              <p:cNvGrpSpPr/>
              <p:nvPr/>
            </p:nvGrpSpPr>
            <p:grpSpPr>
              <a:xfrm>
                <a:off x="232974" y="5222929"/>
                <a:ext cx="3378057" cy="1508217"/>
                <a:chOff x="232974" y="5222929"/>
                <a:chExt cx="3378057" cy="1508217"/>
              </a:xfrm>
            </p:grpSpPr>
            <p:sp>
              <p:nvSpPr>
                <p:cNvPr id="17" name="角丸四角形 3">
                  <a:extLst>
                    <a:ext uri="{FF2B5EF4-FFF2-40B4-BE49-F238E27FC236}">
                      <a16:creationId xmlns:a16="http://schemas.microsoft.com/office/drawing/2014/main" id="{8C1440C9-A7B2-A746-AEF6-A36A0386F75E}"/>
                    </a:ext>
                  </a:extLst>
                </p:cNvPr>
                <p:cNvSpPr/>
                <p:nvPr/>
              </p:nvSpPr>
              <p:spPr>
                <a:xfrm>
                  <a:off x="232974" y="5222929"/>
                  <a:ext cx="3378057" cy="1508217"/>
                </a:xfrm>
                <a:prstGeom prst="roundRect">
                  <a:avLst/>
                </a:prstGeom>
                <a:solidFill>
                  <a:schemeClr val="bg1"/>
                </a:solidFill>
                <a:ln w="444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ea typeface="MS PGothic" panose="020B0600070205080204" pitchFamily="34" charset="-128"/>
                  </a:endParaRPr>
                </a:p>
              </p:txBody>
            </p:sp>
            <p:sp>
              <p:nvSpPr>
                <p:cNvPr id="18" name="テキスト ボックス 40">
                  <a:extLst>
                    <a:ext uri="{FF2B5EF4-FFF2-40B4-BE49-F238E27FC236}">
                      <a16:creationId xmlns:a16="http://schemas.microsoft.com/office/drawing/2014/main" id="{1CA517E4-455C-0942-AEB5-2BFEF582F3BC}"/>
                    </a:ext>
                  </a:extLst>
                </p:cNvPr>
                <p:cNvSpPr txBox="1"/>
                <p:nvPr/>
              </p:nvSpPr>
              <p:spPr>
                <a:xfrm>
                  <a:off x="1375590" y="5443852"/>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grpSp>
              <p:nvGrpSpPr>
                <p:cNvPr id="19" name="グループ化 42">
                  <a:extLst>
                    <a:ext uri="{FF2B5EF4-FFF2-40B4-BE49-F238E27FC236}">
                      <a16:creationId xmlns:a16="http://schemas.microsoft.com/office/drawing/2014/main" id="{CDC26A48-1943-3C49-8242-FCA961D4A502}"/>
                    </a:ext>
                  </a:extLst>
                </p:cNvPr>
                <p:cNvGrpSpPr/>
                <p:nvPr/>
              </p:nvGrpSpPr>
              <p:grpSpPr>
                <a:xfrm>
                  <a:off x="1716154" y="5858168"/>
                  <a:ext cx="1387663" cy="514546"/>
                  <a:chOff x="2066306" y="5325193"/>
                  <a:chExt cx="1387663" cy="514546"/>
                </a:xfrm>
              </p:grpSpPr>
              <p:sp>
                <p:nvSpPr>
                  <p:cNvPr id="21" name="正方形/長方形 47">
                    <a:extLst>
                      <a:ext uri="{FF2B5EF4-FFF2-40B4-BE49-F238E27FC236}">
                        <a16:creationId xmlns:a16="http://schemas.microsoft.com/office/drawing/2014/main" id="{2087D918-D038-9444-AA88-748B4C62CAFC}"/>
                      </a:ext>
                    </a:extLst>
                  </p:cNvPr>
                  <p:cNvSpPr/>
                  <p:nvPr/>
                </p:nvSpPr>
                <p:spPr>
                  <a:xfrm>
                    <a:off x="2759178"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20" name="正方形/長方形 43">
                    <a:extLst>
                      <a:ext uri="{FF2B5EF4-FFF2-40B4-BE49-F238E27FC236}">
                        <a16:creationId xmlns:a16="http://schemas.microsoft.com/office/drawing/2014/main" id="{CA72A8FE-3957-494D-A533-5293C9F2C6E8}"/>
                      </a:ext>
                    </a:extLst>
                  </p:cNvPr>
                  <p:cNvSpPr/>
                  <p:nvPr/>
                </p:nvSpPr>
                <p:spPr>
                  <a:xfrm>
                    <a:off x="2413702" y="5325193"/>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22" name="正方形/長方形 48">
                    <a:extLst>
                      <a:ext uri="{FF2B5EF4-FFF2-40B4-BE49-F238E27FC236}">
                        <a16:creationId xmlns:a16="http://schemas.microsoft.com/office/drawing/2014/main" id="{20BD455F-E2AE-4E46-B909-0F2C4192B9E4}"/>
                      </a:ext>
                    </a:extLst>
                  </p:cNvPr>
                  <p:cNvSpPr/>
                  <p:nvPr/>
                </p:nvSpPr>
                <p:spPr>
                  <a:xfrm>
                    <a:off x="3097709"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23" name="正方形/長方形 49">
                    <a:extLst>
                      <a:ext uri="{FF2B5EF4-FFF2-40B4-BE49-F238E27FC236}">
                        <a16:creationId xmlns:a16="http://schemas.microsoft.com/office/drawing/2014/main" id="{63CF073B-8148-514F-A5A9-41584E18BFD6}"/>
                      </a:ext>
                    </a:extLst>
                  </p:cNvPr>
                  <p:cNvSpPr/>
                  <p:nvPr/>
                </p:nvSpPr>
                <p:spPr>
                  <a:xfrm>
                    <a:off x="2066306" y="5325194"/>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grpSp>
          </p:grpSp>
          <p:grpSp>
            <p:nvGrpSpPr>
              <p:cNvPr id="9" name="グループ化 50">
                <a:extLst>
                  <a:ext uri="{FF2B5EF4-FFF2-40B4-BE49-F238E27FC236}">
                    <a16:creationId xmlns:a16="http://schemas.microsoft.com/office/drawing/2014/main" id="{55E6B6EB-5E8F-584C-A9D6-D72F4EB04BE6}"/>
                  </a:ext>
                </a:extLst>
              </p:cNvPr>
              <p:cNvGrpSpPr/>
              <p:nvPr/>
            </p:nvGrpSpPr>
            <p:grpSpPr>
              <a:xfrm>
                <a:off x="5545013" y="5222928"/>
                <a:ext cx="2305793" cy="1508217"/>
                <a:chOff x="1301858" y="5222929"/>
                <a:chExt cx="2305793" cy="1508217"/>
              </a:xfrm>
            </p:grpSpPr>
            <p:sp>
              <p:nvSpPr>
                <p:cNvPr id="10" name="角丸四角形 51">
                  <a:extLst>
                    <a:ext uri="{FF2B5EF4-FFF2-40B4-BE49-F238E27FC236}">
                      <a16:creationId xmlns:a16="http://schemas.microsoft.com/office/drawing/2014/main" id="{19A2C307-FBEA-304A-B030-EEB5A26C595A}"/>
                    </a:ext>
                  </a:extLst>
                </p:cNvPr>
                <p:cNvSpPr/>
                <p:nvPr/>
              </p:nvSpPr>
              <p:spPr>
                <a:xfrm>
                  <a:off x="1301858" y="5222929"/>
                  <a:ext cx="2305793" cy="1508217"/>
                </a:xfrm>
                <a:prstGeom prst="roundRect">
                  <a:avLst/>
                </a:prstGeom>
                <a:solidFill>
                  <a:schemeClr val="bg1"/>
                </a:solidFill>
                <a:ln w="444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ea typeface="MS PGothic" panose="020B0600070205080204" pitchFamily="34" charset="-128"/>
                  </a:endParaRPr>
                </a:p>
              </p:txBody>
            </p:sp>
            <p:sp>
              <p:nvSpPr>
                <p:cNvPr id="11" name="テキスト ボックス 52">
                  <a:extLst>
                    <a:ext uri="{FF2B5EF4-FFF2-40B4-BE49-F238E27FC236}">
                      <a16:creationId xmlns:a16="http://schemas.microsoft.com/office/drawing/2014/main" id="{9FFD4AB1-E002-844A-BFF3-8E6412100D66}"/>
                    </a:ext>
                  </a:extLst>
                </p:cNvPr>
                <p:cNvSpPr txBox="1"/>
                <p:nvPr/>
              </p:nvSpPr>
              <p:spPr>
                <a:xfrm>
                  <a:off x="1375590" y="5443852"/>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grpSp>
              <p:nvGrpSpPr>
                <p:cNvPr id="12" name="グループ化 53">
                  <a:extLst>
                    <a:ext uri="{FF2B5EF4-FFF2-40B4-BE49-F238E27FC236}">
                      <a16:creationId xmlns:a16="http://schemas.microsoft.com/office/drawing/2014/main" id="{51A57A6A-E7E0-AC46-B091-41C09DDD3E6F}"/>
                    </a:ext>
                  </a:extLst>
                </p:cNvPr>
                <p:cNvGrpSpPr/>
                <p:nvPr/>
              </p:nvGrpSpPr>
              <p:grpSpPr>
                <a:xfrm>
                  <a:off x="1716154" y="5858169"/>
                  <a:ext cx="1387663" cy="514545"/>
                  <a:chOff x="2066306" y="5325194"/>
                  <a:chExt cx="1387663" cy="514545"/>
                </a:xfrm>
              </p:grpSpPr>
              <p:sp>
                <p:nvSpPr>
                  <p:cNvPr id="13" name="正方形/長方形 54">
                    <a:extLst>
                      <a:ext uri="{FF2B5EF4-FFF2-40B4-BE49-F238E27FC236}">
                        <a16:creationId xmlns:a16="http://schemas.microsoft.com/office/drawing/2014/main" id="{5626EC5C-E9B6-8743-B7DC-57D8DAA80697}"/>
                      </a:ext>
                    </a:extLst>
                  </p:cNvPr>
                  <p:cNvSpPr/>
                  <p:nvPr/>
                </p:nvSpPr>
                <p:spPr>
                  <a:xfrm>
                    <a:off x="2404837"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4" name="正方形/長方形 56">
                    <a:extLst>
                      <a:ext uri="{FF2B5EF4-FFF2-40B4-BE49-F238E27FC236}">
                        <a16:creationId xmlns:a16="http://schemas.microsoft.com/office/drawing/2014/main" id="{EECF5137-490E-EE47-9731-1BB93DD5670C}"/>
                      </a:ext>
                    </a:extLst>
                  </p:cNvPr>
                  <p:cNvSpPr/>
                  <p:nvPr/>
                </p:nvSpPr>
                <p:spPr>
                  <a:xfrm>
                    <a:off x="3097709"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5" name="正方形/長方形 57">
                    <a:extLst>
                      <a:ext uri="{FF2B5EF4-FFF2-40B4-BE49-F238E27FC236}">
                        <a16:creationId xmlns:a16="http://schemas.microsoft.com/office/drawing/2014/main" id="{15A84347-6969-5842-B86B-F270B723BD4E}"/>
                      </a:ext>
                    </a:extLst>
                  </p:cNvPr>
                  <p:cNvSpPr/>
                  <p:nvPr/>
                </p:nvSpPr>
                <p:spPr>
                  <a:xfrm>
                    <a:off x="2066306"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6" name="正方形/長方形 55">
                    <a:extLst>
                      <a:ext uri="{FF2B5EF4-FFF2-40B4-BE49-F238E27FC236}">
                        <a16:creationId xmlns:a16="http://schemas.microsoft.com/office/drawing/2014/main" id="{5590DE94-C3AB-D441-9061-78219EBBE767}"/>
                      </a:ext>
                    </a:extLst>
                  </p:cNvPr>
                  <p:cNvSpPr/>
                  <p:nvPr/>
                </p:nvSpPr>
                <p:spPr>
                  <a:xfrm>
                    <a:off x="2759178" y="5325194"/>
                    <a:ext cx="356260" cy="514545"/>
                  </a:xfrm>
                  <a:prstGeom prst="rect">
                    <a:avLst/>
                  </a:prstGeom>
                  <a:solidFill>
                    <a:srgbClr val="FF0000"/>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grpSp>
          </p:grpSp>
        </p:grpSp>
        <p:sp>
          <p:nvSpPr>
            <p:cNvPr id="24" name="正方形/長方形 58">
              <a:extLst>
                <a:ext uri="{FF2B5EF4-FFF2-40B4-BE49-F238E27FC236}">
                  <a16:creationId xmlns:a16="http://schemas.microsoft.com/office/drawing/2014/main" id="{626D1F46-039B-C241-A030-8E357C16A263}"/>
                </a:ext>
              </a:extLst>
            </p:cNvPr>
            <p:cNvSpPr/>
            <p:nvPr/>
          </p:nvSpPr>
          <p:spPr>
            <a:xfrm>
              <a:off x="7198029" y="5490253"/>
              <a:ext cx="356260" cy="514545"/>
            </a:xfrm>
            <a:prstGeom prst="rect">
              <a:avLst/>
            </a:prstGeom>
            <a:solidFill>
              <a:srgbClr val="FFFF00"/>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25" name="正方形/長方形 59">
              <a:extLst>
                <a:ext uri="{FF2B5EF4-FFF2-40B4-BE49-F238E27FC236}">
                  <a16:creationId xmlns:a16="http://schemas.microsoft.com/office/drawing/2014/main" id="{6C7478EF-1A7F-434B-B43E-F2D7B8B8F0ED}"/>
                </a:ext>
              </a:extLst>
            </p:cNvPr>
            <p:cNvSpPr/>
            <p:nvPr/>
          </p:nvSpPr>
          <p:spPr>
            <a:xfrm>
              <a:off x="2271941" y="5490253"/>
              <a:ext cx="356260" cy="514545"/>
            </a:xfrm>
            <a:prstGeom prst="rect">
              <a:avLst/>
            </a:prstGeom>
            <a:solidFill>
              <a:srgbClr val="FFFF00"/>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29" name="テキスト ボックス 28">
              <a:extLst>
                <a:ext uri="{FF2B5EF4-FFF2-40B4-BE49-F238E27FC236}">
                  <a16:creationId xmlns:a16="http://schemas.microsoft.com/office/drawing/2014/main" id="{A1A0B4CF-43B6-BA44-A794-AC6CF172FA50}"/>
                </a:ext>
              </a:extLst>
            </p:cNvPr>
            <p:cNvSpPr txBox="1"/>
            <p:nvPr/>
          </p:nvSpPr>
          <p:spPr>
            <a:xfrm>
              <a:off x="3287433" y="5562858"/>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0" name="テキスト ボックス 29">
              <a:extLst>
                <a:ext uri="{FF2B5EF4-FFF2-40B4-BE49-F238E27FC236}">
                  <a16:creationId xmlns:a16="http://schemas.microsoft.com/office/drawing/2014/main" id="{E464CB8B-7442-8D4B-B884-FBE51E603931}"/>
                </a:ext>
              </a:extLst>
            </p:cNvPr>
            <p:cNvSpPr txBox="1"/>
            <p:nvPr/>
          </p:nvSpPr>
          <p:spPr>
            <a:xfrm>
              <a:off x="7532120" y="5562858"/>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3" name="テキスト ボックス 32">
              <a:extLst>
                <a:ext uri="{FF2B5EF4-FFF2-40B4-BE49-F238E27FC236}">
                  <a16:creationId xmlns:a16="http://schemas.microsoft.com/office/drawing/2014/main" id="{5EB87583-0C45-FF45-B383-DF20F2B59DF7}"/>
                </a:ext>
              </a:extLst>
            </p:cNvPr>
            <p:cNvSpPr txBox="1"/>
            <p:nvPr/>
          </p:nvSpPr>
          <p:spPr>
            <a:xfrm>
              <a:off x="1588168" y="6809875"/>
              <a:ext cx="184731" cy="369332"/>
            </a:xfrm>
            <a:prstGeom prst="rect">
              <a:avLst/>
            </a:prstGeom>
            <a:noFill/>
          </p:spPr>
          <p:txBody>
            <a:bodyPr wrap="none" rtlCol="0">
              <a:spAutoFit/>
            </a:bodyPr>
            <a:lstStyle/>
            <a:p>
              <a:endParaRPr lang="ja-JP" altLang="en-US">
                <a:ea typeface="MS PGothic" panose="020B0600070205080204" pitchFamily="34" charset="-128"/>
              </a:endParaRPr>
            </a:p>
          </p:txBody>
        </p:sp>
        <p:cxnSp>
          <p:nvCxnSpPr>
            <p:cNvPr id="36" name="カギ線コネクタ 35">
              <a:extLst>
                <a:ext uri="{FF2B5EF4-FFF2-40B4-BE49-F238E27FC236}">
                  <a16:creationId xmlns:a16="http://schemas.microsoft.com/office/drawing/2014/main" id="{56E3CB26-14D2-664F-9F3B-3C0FCE5E75C3}"/>
                </a:ext>
              </a:extLst>
            </p:cNvPr>
            <p:cNvCxnSpPr>
              <a:cxnSpLocks/>
              <a:stCxn id="24" idx="0"/>
              <a:endCxn id="22" idx="0"/>
            </p:cNvCxnSpPr>
            <p:nvPr/>
          </p:nvCxnSpPr>
          <p:spPr>
            <a:xfrm rot="16200000" flipV="1">
              <a:off x="5241699" y="3355792"/>
              <a:ext cx="6686" cy="4262235"/>
            </a:xfrm>
            <a:prstGeom prst="bentConnector3">
              <a:avLst>
                <a:gd name="adj1" fmla="val 6420087"/>
              </a:avLst>
            </a:prstGeom>
            <a:ln w="4762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024CE27F-B785-B94B-8F50-E7D7134CDAAD}"/>
                </a:ext>
              </a:extLst>
            </p:cNvPr>
            <p:cNvSpPr txBox="1"/>
            <p:nvPr/>
          </p:nvSpPr>
          <p:spPr>
            <a:xfrm>
              <a:off x="3853112" y="6403391"/>
              <a:ext cx="1545616" cy="400110"/>
            </a:xfrm>
            <a:prstGeom prst="rect">
              <a:avLst/>
            </a:prstGeom>
            <a:noFill/>
          </p:spPr>
          <p:txBody>
            <a:bodyPr wrap="none" rtlCol="0">
              <a:spAutoFit/>
            </a:bodyPr>
            <a:lstStyle/>
            <a:p>
              <a:r>
                <a:rPr lang="ja-JP" altLang="en-US" sz="2000">
                  <a:solidFill>
                    <a:srgbClr val="00B050"/>
                  </a:solidFill>
                  <a:ea typeface="MS PGothic" panose="020B0600070205080204" pitchFamily="34" charset="-128"/>
                </a:rPr>
                <a:t>ページアウト</a:t>
              </a:r>
            </a:p>
          </p:txBody>
        </p:sp>
        <p:sp>
          <p:nvSpPr>
            <p:cNvPr id="38" name="テキスト ボックス 37">
              <a:extLst>
                <a:ext uri="{FF2B5EF4-FFF2-40B4-BE49-F238E27FC236}">
                  <a16:creationId xmlns:a16="http://schemas.microsoft.com/office/drawing/2014/main" id="{AEDEFDC3-DA3D-0D47-82B5-5F297A1B771A}"/>
                </a:ext>
              </a:extLst>
            </p:cNvPr>
            <p:cNvSpPr txBox="1"/>
            <p:nvPr/>
          </p:nvSpPr>
          <p:spPr>
            <a:xfrm>
              <a:off x="3853112" y="4708198"/>
              <a:ext cx="1342034" cy="400110"/>
            </a:xfrm>
            <a:prstGeom prst="rect">
              <a:avLst/>
            </a:prstGeom>
            <a:noFill/>
          </p:spPr>
          <p:txBody>
            <a:bodyPr wrap="none" rtlCol="0">
              <a:spAutoFit/>
            </a:bodyPr>
            <a:lstStyle/>
            <a:p>
              <a:r>
                <a:rPr lang="ja-JP" altLang="en-US" sz="2000">
                  <a:solidFill>
                    <a:srgbClr val="00B050"/>
                  </a:solidFill>
                  <a:ea typeface="MS PGothic" panose="020B0600070205080204" pitchFamily="34" charset="-128"/>
                </a:rPr>
                <a:t>ページイン</a:t>
              </a:r>
            </a:p>
          </p:txBody>
        </p:sp>
        <p:cxnSp>
          <p:nvCxnSpPr>
            <p:cNvPr id="39" name="カギ線コネクタ 38">
              <a:extLst>
                <a:ext uri="{FF2B5EF4-FFF2-40B4-BE49-F238E27FC236}">
                  <a16:creationId xmlns:a16="http://schemas.microsoft.com/office/drawing/2014/main" id="{390985D8-BA6D-764D-90C9-06180D741F52}"/>
                </a:ext>
              </a:extLst>
            </p:cNvPr>
            <p:cNvCxnSpPr>
              <a:cxnSpLocks/>
              <a:stCxn id="25" idx="2"/>
              <a:endCxn id="13" idx="2"/>
            </p:cNvCxnSpPr>
            <p:nvPr/>
          </p:nvCxnSpPr>
          <p:spPr>
            <a:xfrm rot="5400000" flipH="1" flipV="1">
              <a:off x="4553795" y="3894387"/>
              <a:ext cx="6687" cy="4214136"/>
            </a:xfrm>
            <a:prstGeom prst="bentConnector3">
              <a:avLst>
                <a:gd name="adj1" fmla="val -3418573"/>
              </a:avLst>
            </a:prstGeom>
            <a:ln w="47625">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
        <p:nvSpPr>
          <p:cNvPr id="45" name="正方形/長方形 58">
            <a:extLst>
              <a:ext uri="{FF2B5EF4-FFF2-40B4-BE49-F238E27FC236}">
                <a16:creationId xmlns:a16="http://schemas.microsoft.com/office/drawing/2014/main" id="{FE78CA09-7C13-1940-BA10-3351864F77F6}"/>
              </a:ext>
            </a:extLst>
          </p:cNvPr>
          <p:cNvSpPr/>
          <p:nvPr/>
        </p:nvSpPr>
        <p:spPr>
          <a:xfrm>
            <a:off x="8814655" y="4697394"/>
            <a:ext cx="356260" cy="514545"/>
          </a:xfrm>
          <a:prstGeom prst="rect">
            <a:avLst/>
          </a:prstGeom>
          <a:solidFill>
            <a:srgbClr val="FFFF00"/>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46" name="テキスト ボックス 45">
            <a:extLst>
              <a:ext uri="{FF2B5EF4-FFF2-40B4-BE49-F238E27FC236}">
                <a16:creationId xmlns:a16="http://schemas.microsoft.com/office/drawing/2014/main" id="{A59DC82B-70DA-A74F-B995-B948CF40424E}"/>
              </a:ext>
            </a:extLst>
          </p:cNvPr>
          <p:cNvSpPr txBox="1"/>
          <p:nvPr/>
        </p:nvSpPr>
        <p:spPr>
          <a:xfrm>
            <a:off x="9168226" y="4769991"/>
            <a:ext cx="1537600" cy="369332"/>
          </a:xfrm>
          <a:prstGeom prst="rect">
            <a:avLst/>
          </a:prstGeom>
          <a:noFill/>
        </p:spPr>
        <p:txBody>
          <a:bodyPr wrap="none" rtlCol="0">
            <a:spAutoFit/>
          </a:bodyPr>
          <a:lstStyle/>
          <a:p>
            <a:r>
              <a:rPr lang="ja-JP" altLang="en-US">
                <a:ea typeface="MS PGothic" panose="020B0600070205080204" pitchFamily="34" charset="-128"/>
              </a:rPr>
              <a:t>：未使用メモリ</a:t>
            </a:r>
            <a:endParaRPr lang="en-US" altLang="ja-JP" dirty="0">
              <a:ea typeface="MS PGothic" panose="020B0600070205080204" pitchFamily="34" charset="-128"/>
            </a:endParaRPr>
          </a:p>
        </p:txBody>
      </p:sp>
      <p:sp>
        <p:nvSpPr>
          <p:cNvPr id="47" name="正方形/長方形 58">
            <a:extLst>
              <a:ext uri="{FF2B5EF4-FFF2-40B4-BE49-F238E27FC236}">
                <a16:creationId xmlns:a16="http://schemas.microsoft.com/office/drawing/2014/main" id="{0110BF15-D470-6C49-BD8D-78A0BEC6313D}"/>
              </a:ext>
            </a:extLst>
          </p:cNvPr>
          <p:cNvSpPr/>
          <p:nvPr/>
        </p:nvSpPr>
        <p:spPr>
          <a:xfrm>
            <a:off x="8814655" y="5490745"/>
            <a:ext cx="356260" cy="514545"/>
          </a:xfrm>
          <a:prstGeom prst="rect">
            <a:avLst/>
          </a:prstGeom>
          <a:solidFill>
            <a:srgbClr val="FF0000"/>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48" name="テキスト ボックス 47">
            <a:extLst>
              <a:ext uri="{FF2B5EF4-FFF2-40B4-BE49-F238E27FC236}">
                <a16:creationId xmlns:a16="http://schemas.microsoft.com/office/drawing/2014/main" id="{F90B69FA-0771-E747-8A0B-99202B75E509}"/>
              </a:ext>
            </a:extLst>
          </p:cNvPr>
          <p:cNvSpPr txBox="1"/>
          <p:nvPr/>
        </p:nvSpPr>
        <p:spPr>
          <a:xfrm>
            <a:off x="9168226" y="5563341"/>
            <a:ext cx="1537600" cy="369332"/>
          </a:xfrm>
          <a:prstGeom prst="rect">
            <a:avLst/>
          </a:prstGeom>
          <a:noFill/>
        </p:spPr>
        <p:txBody>
          <a:bodyPr wrap="none" rtlCol="0">
            <a:spAutoFit/>
          </a:bodyPr>
          <a:lstStyle/>
          <a:p>
            <a:r>
              <a:rPr lang="ja-JP" altLang="en-US">
                <a:ea typeface="MS PGothic" panose="020B0600070205080204" pitchFamily="34" charset="-128"/>
              </a:rPr>
              <a:t>：使用中メモリ</a:t>
            </a:r>
            <a:endParaRPr lang="en-US" altLang="ja-JP" dirty="0">
              <a:ea typeface="MS PGothic" panose="020B0600070205080204" pitchFamily="34" charset="-128"/>
            </a:endParaRPr>
          </a:p>
        </p:txBody>
      </p:sp>
      <p:sp>
        <p:nvSpPr>
          <p:cNvPr id="40" name="正方形/長方形 6">
            <a:extLst>
              <a:ext uri="{FF2B5EF4-FFF2-40B4-BE49-F238E27FC236}">
                <a16:creationId xmlns:a16="http://schemas.microsoft.com/office/drawing/2014/main" id="{FD75F791-45A6-7F43-B858-D5A76DDC3AFB}"/>
              </a:ext>
            </a:extLst>
          </p:cNvPr>
          <p:cNvSpPr/>
          <p:nvPr/>
        </p:nvSpPr>
        <p:spPr>
          <a:xfrm>
            <a:off x="1036094" y="5190866"/>
            <a:ext cx="863170" cy="76815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solidFill>
                  <a:schemeClr val="tx1"/>
                </a:solidFill>
                <a:latin typeface="MS PGothic" panose="020B0600070205080204" pitchFamily="34" charset="-128"/>
                <a:ea typeface="MS PGothic" panose="020B0600070205080204" pitchFamily="34" charset="-128"/>
              </a:rPr>
              <a:t>VM</a:t>
            </a:r>
          </a:p>
          <a:p>
            <a:pPr algn="ctr"/>
            <a:r>
              <a:rPr lang="ja-JP" altLang="en-US" sz="2400">
                <a:solidFill>
                  <a:schemeClr val="tx1"/>
                </a:solidFill>
                <a:latin typeface="MS PGothic" panose="020B0600070205080204" pitchFamily="34" charset="-128"/>
                <a:ea typeface="MS PGothic" panose="020B0600070205080204" pitchFamily="34" charset="-128"/>
              </a:rPr>
              <a:t>コア</a:t>
            </a:r>
          </a:p>
        </p:txBody>
      </p:sp>
    </p:spTree>
    <p:extLst>
      <p:ext uri="{BB962C8B-B14F-4D97-AF65-F5344CB8AC3E}">
        <p14:creationId xmlns:p14="http://schemas.microsoft.com/office/powerpoint/2010/main" val="3731276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右矢印 98">
            <a:extLst>
              <a:ext uri="{FF2B5EF4-FFF2-40B4-BE49-F238E27FC236}">
                <a16:creationId xmlns:a16="http://schemas.microsoft.com/office/drawing/2014/main" id="{B2EFEF4C-A175-B140-948C-12FB7A66088D}"/>
              </a:ext>
            </a:extLst>
          </p:cNvPr>
          <p:cNvSpPr/>
          <p:nvPr/>
        </p:nvSpPr>
        <p:spPr>
          <a:xfrm>
            <a:off x="4381170" y="5358403"/>
            <a:ext cx="1378983" cy="605197"/>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S PGothic" panose="020B0600070205080204" pitchFamily="34" charset="-128"/>
              <a:ea typeface="MS PGothic" panose="020B0600070205080204" pitchFamily="34" charset="-128"/>
            </a:endParaRPr>
          </a:p>
        </p:txBody>
      </p:sp>
      <p:sp>
        <p:nvSpPr>
          <p:cNvPr id="2" name="タイトル 1">
            <a:extLst>
              <a:ext uri="{FF2B5EF4-FFF2-40B4-BE49-F238E27FC236}">
                <a16:creationId xmlns:a16="http://schemas.microsoft.com/office/drawing/2014/main" id="{EFC2C0B3-EC9B-014C-BE40-BC8F0CBC8E4F}"/>
              </a:ext>
            </a:extLst>
          </p:cNvPr>
          <p:cNvSpPr>
            <a:spLocks noGrp="1"/>
          </p:cNvSpPr>
          <p:nvPr>
            <p:ph type="title"/>
          </p:nvPr>
        </p:nvSpPr>
        <p:spPr>
          <a:xfrm>
            <a:off x="838200" y="365126"/>
            <a:ext cx="10515600" cy="1117986"/>
          </a:xfrm>
        </p:spPr>
        <p:txBody>
          <a:bodyPr/>
          <a:lstStyle/>
          <a:p>
            <a:r>
              <a:rPr lang="ja-JP" altLang="en-US"/>
              <a:t>提案：</a:t>
            </a:r>
            <a:r>
              <a:rPr lang="en-US" altLang="ja-JP"/>
              <a:t>FCtrans</a:t>
            </a:r>
            <a:endParaRPr lang="ja-JP" altLang="en-US"/>
          </a:p>
        </p:txBody>
      </p:sp>
      <p:sp>
        <p:nvSpPr>
          <p:cNvPr id="3" name="コンテンツ プレースホルダー 2">
            <a:extLst>
              <a:ext uri="{FF2B5EF4-FFF2-40B4-BE49-F238E27FC236}">
                <a16:creationId xmlns:a16="http://schemas.microsoft.com/office/drawing/2014/main" id="{34E4E208-2FCF-2846-8BE7-3CDF77ABBA0D}"/>
              </a:ext>
            </a:extLst>
          </p:cNvPr>
          <p:cNvSpPr>
            <a:spLocks noGrp="1"/>
          </p:cNvSpPr>
          <p:nvPr>
            <p:ph idx="1"/>
          </p:nvPr>
        </p:nvSpPr>
        <p:spPr>
          <a:xfrm>
            <a:off x="838200" y="1583473"/>
            <a:ext cx="10515600" cy="4593490"/>
          </a:xfrm>
        </p:spPr>
        <p:txBody>
          <a:bodyPr/>
          <a:lstStyle/>
          <a:p>
            <a:r>
              <a:rPr lang="en-US" altLang="ja-JP" dirty="0"/>
              <a:t>VM</a:t>
            </a:r>
            <a:r>
              <a:rPr lang="ja-JP" altLang="en-US"/>
              <a:t>の未使用メモリに着目することで複数ホストにまたがる</a:t>
            </a:r>
            <a:r>
              <a:rPr lang="en-US" altLang="ja-JP" dirty="0"/>
              <a:t>VM</a:t>
            </a:r>
            <a:r>
              <a:rPr lang="ja-JP" altLang="en-US"/>
              <a:t>の高速化を実現</a:t>
            </a:r>
            <a:endParaRPr lang="en-US" altLang="ja-JP" dirty="0"/>
          </a:p>
          <a:p>
            <a:pPr lvl="1"/>
            <a:r>
              <a:rPr lang="en-US" altLang="ja-JP" dirty="0"/>
              <a:t>VM</a:t>
            </a:r>
            <a:r>
              <a:rPr lang="ja-JP" altLang="en-US"/>
              <a:t>の未使用メモリを追跡し続ける</a:t>
            </a:r>
            <a:endParaRPr lang="en-US" altLang="ja-JP" dirty="0"/>
          </a:p>
          <a:p>
            <a:pPr lvl="1"/>
            <a:r>
              <a:rPr lang="ja-JP" altLang="en-US"/>
              <a:t>分割マイグレーション時に未使用メモリは転送しない</a:t>
            </a:r>
            <a:endParaRPr lang="en-US" altLang="ja-JP" dirty="0"/>
          </a:p>
          <a:p>
            <a:pPr lvl="1"/>
            <a:r>
              <a:rPr lang="ja-JP" altLang="en-US"/>
              <a:t>リモートページング時に未使用メモリの転送を行わずに同様の結果を得る</a:t>
            </a:r>
            <a:endParaRPr lang="en-US" altLang="ja-JP" dirty="0"/>
          </a:p>
          <a:p>
            <a:pPr lvl="1"/>
            <a:endParaRPr lang="en-US" altLang="ja-JP" dirty="0"/>
          </a:p>
          <a:p>
            <a:endParaRPr lang="ja-JP" altLang="en-US"/>
          </a:p>
        </p:txBody>
      </p:sp>
      <p:sp>
        <p:nvSpPr>
          <p:cNvPr id="83" name="角丸四角形 82">
            <a:extLst>
              <a:ext uri="{FF2B5EF4-FFF2-40B4-BE49-F238E27FC236}">
                <a16:creationId xmlns:a16="http://schemas.microsoft.com/office/drawing/2014/main" id="{447A8FAD-A08C-4543-9C0F-8A0AAA91B303}"/>
              </a:ext>
            </a:extLst>
          </p:cNvPr>
          <p:cNvSpPr/>
          <p:nvPr/>
        </p:nvSpPr>
        <p:spPr>
          <a:xfrm>
            <a:off x="1945979" y="4788667"/>
            <a:ext cx="2224084" cy="160573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85" name="テキスト ボックス 84">
            <a:extLst>
              <a:ext uri="{FF2B5EF4-FFF2-40B4-BE49-F238E27FC236}">
                <a16:creationId xmlns:a16="http://schemas.microsoft.com/office/drawing/2014/main" id="{059854B7-EBB5-DE48-B3F0-E38563E27A78}"/>
              </a:ext>
            </a:extLst>
          </p:cNvPr>
          <p:cNvSpPr txBox="1"/>
          <p:nvPr/>
        </p:nvSpPr>
        <p:spPr>
          <a:xfrm>
            <a:off x="2172316" y="4359966"/>
            <a:ext cx="1667444"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移送元ホスト</a:t>
            </a:r>
          </a:p>
        </p:txBody>
      </p:sp>
      <p:sp>
        <p:nvSpPr>
          <p:cNvPr id="86" name="角丸四角形 85">
            <a:extLst>
              <a:ext uri="{FF2B5EF4-FFF2-40B4-BE49-F238E27FC236}">
                <a16:creationId xmlns:a16="http://schemas.microsoft.com/office/drawing/2014/main" id="{AB7967F2-75D2-4947-8F90-124FDB3814C5}"/>
              </a:ext>
            </a:extLst>
          </p:cNvPr>
          <p:cNvSpPr/>
          <p:nvPr/>
        </p:nvSpPr>
        <p:spPr>
          <a:xfrm>
            <a:off x="5951197" y="4789111"/>
            <a:ext cx="2255001" cy="160573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88" name="テキスト ボックス 87">
            <a:extLst>
              <a:ext uri="{FF2B5EF4-FFF2-40B4-BE49-F238E27FC236}">
                <a16:creationId xmlns:a16="http://schemas.microsoft.com/office/drawing/2014/main" id="{CE7CE505-6703-C845-81A0-3EFCFC073FD6}"/>
              </a:ext>
            </a:extLst>
          </p:cNvPr>
          <p:cNvSpPr txBox="1"/>
          <p:nvPr/>
        </p:nvSpPr>
        <p:spPr>
          <a:xfrm>
            <a:off x="5913194" y="4376531"/>
            <a:ext cx="2318263"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移送先メインホスト</a:t>
            </a:r>
          </a:p>
        </p:txBody>
      </p:sp>
      <p:sp>
        <p:nvSpPr>
          <p:cNvPr id="89" name="角丸四角形 88">
            <a:extLst>
              <a:ext uri="{FF2B5EF4-FFF2-40B4-BE49-F238E27FC236}">
                <a16:creationId xmlns:a16="http://schemas.microsoft.com/office/drawing/2014/main" id="{BEFDE60D-02AB-2148-84EB-2575F5D33C36}"/>
              </a:ext>
            </a:extLst>
          </p:cNvPr>
          <p:cNvSpPr/>
          <p:nvPr/>
        </p:nvSpPr>
        <p:spPr>
          <a:xfrm>
            <a:off x="8479583" y="4775463"/>
            <a:ext cx="1989260" cy="1605736"/>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90" name="テキスト ボックス 89">
            <a:extLst>
              <a:ext uri="{FF2B5EF4-FFF2-40B4-BE49-F238E27FC236}">
                <a16:creationId xmlns:a16="http://schemas.microsoft.com/office/drawing/2014/main" id="{7E0F7CE8-F103-ED4F-A90F-C1C90DBB364E}"/>
              </a:ext>
            </a:extLst>
          </p:cNvPr>
          <p:cNvSpPr txBox="1"/>
          <p:nvPr/>
        </p:nvSpPr>
        <p:spPr>
          <a:xfrm>
            <a:off x="8291647" y="4359966"/>
            <a:ext cx="2177199"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移送先サブホスト</a:t>
            </a:r>
          </a:p>
        </p:txBody>
      </p:sp>
      <p:sp>
        <p:nvSpPr>
          <p:cNvPr id="91" name="テキスト ボックス 90">
            <a:extLst>
              <a:ext uri="{FF2B5EF4-FFF2-40B4-BE49-F238E27FC236}">
                <a16:creationId xmlns:a16="http://schemas.microsoft.com/office/drawing/2014/main" id="{3FFE36B4-3E00-F348-83EE-268272F1FB19}"/>
              </a:ext>
            </a:extLst>
          </p:cNvPr>
          <p:cNvSpPr txBox="1"/>
          <p:nvPr/>
        </p:nvSpPr>
        <p:spPr>
          <a:xfrm>
            <a:off x="2069274" y="5038940"/>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92" name="テキスト ボックス 91">
            <a:extLst>
              <a:ext uri="{FF2B5EF4-FFF2-40B4-BE49-F238E27FC236}">
                <a16:creationId xmlns:a16="http://schemas.microsoft.com/office/drawing/2014/main" id="{0ECF34E4-FEF9-0E42-9FAB-42B904C5D655}"/>
              </a:ext>
            </a:extLst>
          </p:cNvPr>
          <p:cNvSpPr txBox="1"/>
          <p:nvPr/>
        </p:nvSpPr>
        <p:spPr>
          <a:xfrm>
            <a:off x="6041118" y="5037028"/>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93" name="テキスト ボックス 92">
            <a:extLst>
              <a:ext uri="{FF2B5EF4-FFF2-40B4-BE49-F238E27FC236}">
                <a16:creationId xmlns:a16="http://schemas.microsoft.com/office/drawing/2014/main" id="{0C2602CF-8F24-EA43-91EB-3EBD1EF42049}"/>
              </a:ext>
            </a:extLst>
          </p:cNvPr>
          <p:cNvSpPr txBox="1"/>
          <p:nvPr/>
        </p:nvSpPr>
        <p:spPr>
          <a:xfrm>
            <a:off x="8479583" y="4987931"/>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100" name="テキスト ボックス 99">
            <a:extLst>
              <a:ext uri="{FF2B5EF4-FFF2-40B4-BE49-F238E27FC236}">
                <a16:creationId xmlns:a16="http://schemas.microsoft.com/office/drawing/2014/main" id="{B6DB8ED0-5E5C-0E48-98E8-5BE106F64A36}"/>
              </a:ext>
            </a:extLst>
          </p:cNvPr>
          <p:cNvSpPr txBox="1"/>
          <p:nvPr/>
        </p:nvSpPr>
        <p:spPr>
          <a:xfrm>
            <a:off x="4225846" y="4907647"/>
            <a:ext cx="1836993" cy="369332"/>
          </a:xfrm>
          <a:prstGeom prst="rect">
            <a:avLst/>
          </a:prstGeom>
          <a:noFill/>
        </p:spPr>
        <p:txBody>
          <a:bodyPr wrap="square" rtlCol="0">
            <a:spAutoFit/>
          </a:bodyPr>
          <a:lstStyle/>
          <a:p>
            <a:r>
              <a:rPr lang="ja-JP" altLang="en-US">
                <a:latin typeface="MS PGothic" panose="020B0600070205080204" pitchFamily="34" charset="-128"/>
                <a:ea typeface="MS PGothic" panose="020B0600070205080204" pitchFamily="34" charset="-128"/>
              </a:rPr>
              <a:t>マイグレーション</a:t>
            </a:r>
          </a:p>
        </p:txBody>
      </p:sp>
      <p:sp>
        <p:nvSpPr>
          <p:cNvPr id="103" name="テキスト ボックス 102">
            <a:extLst>
              <a:ext uri="{FF2B5EF4-FFF2-40B4-BE49-F238E27FC236}">
                <a16:creationId xmlns:a16="http://schemas.microsoft.com/office/drawing/2014/main" id="{D6549057-BE28-4A4E-BE07-F508190771D6}"/>
              </a:ext>
            </a:extLst>
          </p:cNvPr>
          <p:cNvSpPr txBox="1"/>
          <p:nvPr/>
        </p:nvSpPr>
        <p:spPr>
          <a:xfrm>
            <a:off x="7503396" y="6397712"/>
            <a:ext cx="2207656" cy="400110"/>
          </a:xfrm>
          <a:prstGeom prst="rect">
            <a:avLst/>
          </a:prstGeom>
          <a:noFill/>
        </p:spPr>
        <p:txBody>
          <a:bodyPr wrap="none" rtlCol="0">
            <a:spAutoFit/>
          </a:bodyPr>
          <a:lstStyle/>
          <a:p>
            <a:r>
              <a:rPr lang="ja-JP" altLang="en-US" sz="2000">
                <a:solidFill>
                  <a:srgbClr val="00B050"/>
                </a:solidFill>
                <a:ea typeface="MS PGothic" panose="020B0600070205080204" pitchFamily="34" charset="-128"/>
              </a:rPr>
              <a:t>リモートページング</a:t>
            </a:r>
          </a:p>
        </p:txBody>
      </p:sp>
      <p:sp>
        <p:nvSpPr>
          <p:cNvPr id="107" name="正方形/長方形 106">
            <a:extLst>
              <a:ext uri="{FF2B5EF4-FFF2-40B4-BE49-F238E27FC236}">
                <a16:creationId xmlns:a16="http://schemas.microsoft.com/office/drawing/2014/main" id="{A3EB0B62-8070-C74E-B1BE-127D26720FD4}"/>
              </a:ext>
            </a:extLst>
          </p:cNvPr>
          <p:cNvSpPr/>
          <p:nvPr/>
        </p:nvSpPr>
        <p:spPr>
          <a:xfrm>
            <a:off x="2648379" y="5401282"/>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109" name="正方形/長方形 108">
            <a:extLst>
              <a:ext uri="{FF2B5EF4-FFF2-40B4-BE49-F238E27FC236}">
                <a16:creationId xmlns:a16="http://schemas.microsoft.com/office/drawing/2014/main" id="{77B8790D-400A-2C42-8C89-F72B650640B1}"/>
              </a:ext>
            </a:extLst>
          </p:cNvPr>
          <p:cNvSpPr/>
          <p:nvPr/>
        </p:nvSpPr>
        <p:spPr>
          <a:xfrm>
            <a:off x="3341251" y="5401282"/>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grpSp>
        <p:nvGrpSpPr>
          <p:cNvPr id="110" name="グループ化 109">
            <a:extLst>
              <a:ext uri="{FF2B5EF4-FFF2-40B4-BE49-F238E27FC236}">
                <a16:creationId xmlns:a16="http://schemas.microsoft.com/office/drawing/2014/main" id="{FCAFD3C8-AAEF-A046-AA53-BE8E98F9ACD7}"/>
              </a:ext>
            </a:extLst>
          </p:cNvPr>
          <p:cNvGrpSpPr/>
          <p:nvPr/>
        </p:nvGrpSpPr>
        <p:grpSpPr>
          <a:xfrm>
            <a:off x="6717017" y="5406693"/>
            <a:ext cx="1049132" cy="514545"/>
            <a:chOff x="2404837" y="5325194"/>
            <a:chExt cx="1049132" cy="514545"/>
          </a:xfrm>
        </p:grpSpPr>
        <p:sp>
          <p:nvSpPr>
            <p:cNvPr id="112" name="正方形/長方形 111">
              <a:extLst>
                <a:ext uri="{FF2B5EF4-FFF2-40B4-BE49-F238E27FC236}">
                  <a16:creationId xmlns:a16="http://schemas.microsoft.com/office/drawing/2014/main" id="{9F113268-CF40-4744-AE0A-A83FD6089DDF}"/>
                </a:ext>
              </a:extLst>
            </p:cNvPr>
            <p:cNvSpPr/>
            <p:nvPr/>
          </p:nvSpPr>
          <p:spPr>
            <a:xfrm>
              <a:off x="2404837" y="5325194"/>
              <a:ext cx="356260" cy="514545"/>
            </a:xfrm>
            <a:prstGeom prst="rect">
              <a:avLst/>
            </a:prstGeom>
            <a:solidFill>
              <a:srgbClr val="FFFF00"/>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113" name="正方形/長方形 112">
              <a:extLst>
                <a:ext uri="{FF2B5EF4-FFF2-40B4-BE49-F238E27FC236}">
                  <a16:creationId xmlns:a16="http://schemas.microsoft.com/office/drawing/2014/main" id="{37FE90CC-3E70-994D-8080-3A06DB2C825E}"/>
                </a:ext>
              </a:extLst>
            </p:cNvPr>
            <p:cNvSpPr/>
            <p:nvPr/>
          </p:nvSpPr>
          <p:spPr>
            <a:xfrm>
              <a:off x="2759178"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14" name="正方形/長方形 113">
              <a:extLst>
                <a:ext uri="{FF2B5EF4-FFF2-40B4-BE49-F238E27FC236}">
                  <a16:creationId xmlns:a16="http://schemas.microsoft.com/office/drawing/2014/main" id="{8F2BDFB4-CC6E-C445-ADEB-CD7F3F418E64}"/>
                </a:ext>
              </a:extLst>
            </p:cNvPr>
            <p:cNvSpPr/>
            <p:nvPr/>
          </p:nvSpPr>
          <p:spPr>
            <a:xfrm>
              <a:off x="3097709"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grpSp>
      <p:grpSp>
        <p:nvGrpSpPr>
          <p:cNvPr id="115" name="グループ化 114">
            <a:extLst>
              <a:ext uri="{FF2B5EF4-FFF2-40B4-BE49-F238E27FC236}">
                <a16:creationId xmlns:a16="http://schemas.microsoft.com/office/drawing/2014/main" id="{B0333870-B78D-EA40-B06C-B20CBE02F023}"/>
              </a:ext>
            </a:extLst>
          </p:cNvPr>
          <p:cNvGrpSpPr/>
          <p:nvPr/>
        </p:nvGrpSpPr>
        <p:grpSpPr>
          <a:xfrm>
            <a:off x="8691150" y="5378486"/>
            <a:ext cx="1387663" cy="514545"/>
            <a:chOff x="2066306" y="5325194"/>
            <a:chExt cx="1387663" cy="514545"/>
          </a:xfrm>
        </p:grpSpPr>
        <p:sp>
          <p:nvSpPr>
            <p:cNvPr id="116" name="正方形/長方形 115">
              <a:extLst>
                <a:ext uri="{FF2B5EF4-FFF2-40B4-BE49-F238E27FC236}">
                  <a16:creationId xmlns:a16="http://schemas.microsoft.com/office/drawing/2014/main" id="{BCCF5E24-9071-1346-955D-3C6C5EAD4144}"/>
                </a:ext>
              </a:extLst>
            </p:cNvPr>
            <p:cNvSpPr/>
            <p:nvPr/>
          </p:nvSpPr>
          <p:spPr>
            <a:xfrm>
              <a:off x="2066306"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17" name="正方形/長方形 116">
              <a:extLst>
                <a:ext uri="{FF2B5EF4-FFF2-40B4-BE49-F238E27FC236}">
                  <a16:creationId xmlns:a16="http://schemas.microsoft.com/office/drawing/2014/main" id="{DC9059CF-1C98-5E44-A484-790258DDC32F}"/>
                </a:ext>
              </a:extLst>
            </p:cNvPr>
            <p:cNvSpPr/>
            <p:nvPr/>
          </p:nvSpPr>
          <p:spPr>
            <a:xfrm>
              <a:off x="2404837"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19" name="正方形/長方形 118">
              <a:extLst>
                <a:ext uri="{FF2B5EF4-FFF2-40B4-BE49-F238E27FC236}">
                  <a16:creationId xmlns:a16="http://schemas.microsoft.com/office/drawing/2014/main" id="{8EA58480-ADF2-4C45-9856-59C4234E9C15}"/>
                </a:ext>
              </a:extLst>
            </p:cNvPr>
            <p:cNvSpPr/>
            <p:nvPr/>
          </p:nvSpPr>
          <p:spPr>
            <a:xfrm>
              <a:off x="3097709" y="5325194"/>
              <a:ext cx="356260" cy="514545"/>
            </a:xfrm>
            <a:prstGeom prst="rect">
              <a:avLst/>
            </a:prstGeom>
            <a:solidFill>
              <a:srgbClr val="FFFF00"/>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grpSp>
      <p:cxnSp>
        <p:nvCxnSpPr>
          <p:cNvPr id="122" name="カギ線コネクタ 121">
            <a:extLst>
              <a:ext uri="{FF2B5EF4-FFF2-40B4-BE49-F238E27FC236}">
                <a16:creationId xmlns:a16="http://schemas.microsoft.com/office/drawing/2014/main" id="{27D3352A-708D-8E48-BE6C-76EF38FB4DAE}"/>
              </a:ext>
            </a:extLst>
          </p:cNvPr>
          <p:cNvCxnSpPr>
            <a:cxnSpLocks/>
            <a:stCxn id="114" idx="2"/>
            <a:endCxn id="119" idx="2"/>
          </p:cNvCxnSpPr>
          <p:nvPr/>
        </p:nvCxnSpPr>
        <p:spPr>
          <a:xfrm rot="5400000" flipH="1" flipV="1">
            <a:off x="8730244" y="4750799"/>
            <a:ext cx="28207" cy="2312656"/>
          </a:xfrm>
          <a:prstGeom prst="bentConnector3">
            <a:avLst>
              <a:gd name="adj1" fmla="val -810466"/>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4" name="乗算記号 103">
            <a:extLst>
              <a:ext uri="{FF2B5EF4-FFF2-40B4-BE49-F238E27FC236}">
                <a16:creationId xmlns:a16="http://schemas.microsoft.com/office/drawing/2014/main" id="{B2BBDAB4-255A-5B40-8757-466D1278EBF9}"/>
              </a:ext>
            </a:extLst>
          </p:cNvPr>
          <p:cNvSpPr/>
          <p:nvPr/>
        </p:nvSpPr>
        <p:spPr>
          <a:xfrm>
            <a:off x="7773911" y="5601203"/>
            <a:ext cx="1434468" cy="1434468"/>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ea typeface="MS PGothic" panose="020B0600070205080204" pitchFamily="34" charset="-128"/>
            </a:endParaRPr>
          </a:p>
        </p:txBody>
      </p:sp>
      <p:sp>
        <p:nvSpPr>
          <p:cNvPr id="108" name="正方形/長方形 107">
            <a:extLst>
              <a:ext uri="{FF2B5EF4-FFF2-40B4-BE49-F238E27FC236}">
                <a16:creationId xmlns:a16="http://schemas.microsoft.com/office/drawing/2014/main" id="{A685EEDB-121C-AB4C-B140-F86CE785692B}"/>
              </a:ext>
            </a:extLst>
          </p:cNvPr>
          <p:cNvSpPr/>
          <p:nvPr/>
        </p:nvSpPr>
        <p:spPr>
          <a:xfrm>
            <a:off x="3002721" y="5401282"/>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106" name="正方形/長方形 105">
            <a:extLst>
              <a:ext uri="{FF2B5EF4-FFF2-40B4-BE49-F238E27FC236}">
                <a16:creationId xmlns:a16="http://schemas.microsoft.com/office/drawing/2014/main" id="{862F33E8-A7AB-9947-84CC-1CB305A60710}"/>
              </a:ext>
            </a:extLst>
          </p:cNvPr>
          <p:cNvSpPr/>
          <p:nvPr/>
        </p:nvSpPr>
        <p:spPr>
          <a:xfrm>
            <a:off x="2309849" y="5401282"/>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32" name="テキスト ボックス 31">
            <a:extLst>
              <a:ext uri="{FF2B5EF4-FFF2-40B4-BE49-F238E27FC236}">
                <a16:creationId xmlns:a16="http://schemas.microsoft.com/office/drawing/2014/main" id="{F050746B-6404-7545-BF2F-96FCF998F4FC}"/>
              </a:ext>
            </a:extLst>
          </p:cNvPr>
          <p:cNvSpPr txBox="1"/>
          <p:nvPr/>
        </p:nvSpPr>
        <p:spPr>
          <a:xfrm>
            <a:off x="3665887" y="5473880"/>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3" name="テキスト ボックス 32">
            <a:extLst>
              <a:ext uri="{FF2B5EF4-FFF2-40B4-BE49-F238E27FC236}">
                <a16:creationId xmlns:a16="http://schemas.microsoft.com/office/drawing/2014/main" id="{3B8A7CF2-C302-354D-82CC-98BECE0C9412}"/>
              </a:ext>
            </a:extLst>
          </p:cNvPr>
          <p:cNvSpPr txBox="1"/>
          <p:nvPr/>
        </p:nvSpPr>
        <p:spPr>
          <a:xfrm>
            <a:off x="7734463" y="5470508"/>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4" name="テキスト ボックス 33">
            <a:extLst>
              <a:ext uri="{FF2B5EF4-FFF2-40B4-BE49-F238E27FC236}">
                <a16:creationId xmlns:a16="http://schemas.microsoft.com/office/drawing/2014/main" id="{9DA27088-D4A3-7841-A74B-1797D38D4244}"/>
              </a:ext>
            </a:extLst>
          </p:cNvPr>
          <p:cNvSpPr txBox="1"/>
          <p:nvPr/>
        </p:nvSpPr>
        <p:spPr>
          <a:xfrm>
            <a:off x="10005891" y="5465516"/>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Tree>
    <p:extLst>
      <p:ext uri="{BB962C8B-B14F-4D97-AF65-F5344CB8AC3E}">
        <p14:creationId xmlns:p14="http://schemas.microsoft.com/office/powerpoint/2010/main" val="3081945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3.54167E-6 0 L 0.08854 0.04005 C 0.10716 0.04907 0.13489 0.05394 0.16393 0.05394 C 0.19713 0.05394 0.22369 0.04907 0.24218 0.04005 L 0.33112 0 " pathEditMode="relative" rAng="0" ptsTypes="AAAAA">
                                      <p:cBhvr>
                                        <p:cTn id="6" dur="2000" fill="hold"/>
                                        <p:tgtEl>
                                          <p:spTgt spid="106"/>
                                        </p:tgtEl>
                                        <p:attrNameLst>
                                          <p:attrName>ppt_x</p:attrName>
                                          <p:attrName>ppt_y</p:attrName>
                                        </p:attrNameLst>
                                      </p:cBhvr>
                                      <p:rCtr x="16549" y="2685"/>
                                    </p:animMotion>
                                  </p:childTnLst>
                                </p:cTn>
                              </p:par>
                            </p:childTnLst>
                          </p:cTn>
                        </p:par>
                        <p:par>
                          <p:cTn id="7" fill="hold">
                            <p:stCondLst>
                              <p:cond delay="2000"/>
                            </p:stCondLst>
                            <p:childTnLst>
                              <p:par>
                                <p:cTn id="8" presetID="10" presetClass="entr" presetSubtype="0" fill="hold" nodeType="afterEffect">
                                  <p:stCondLst>
                                    <p:cond delay="0"/>
                                  </p:stCondLst>
                                  <p:childTnLst>
                                    <p:set>
                                      <p:cBhvr>
                                        <p:cTn id="9" dur="1" fill="hold">
                                          <p:stCondLst>
                                            <p:cond delay="0"/>
                                          </p:stCondLst>
                                        </p:cTn>
                                        <p:tgtEl>
                                          <p:spTgt spid="110"/>
                                        </p:tgtEl>
                                        <p:attrNameLst>
                                          <p:attrName>style.visibility</p:attrName>
                                        </p:attrNameLst>
                                      </p:cBhvr>
                                      <p:to>
                                        <p:strVal val="visible"/>
                                      </p:to>
                                    </p:set>
                                    <p:animEffect transition="in" filter="fade">
                                      <p:cBhvr>
                                        <p:cTn id="10" dur="500"/>
                                        <p:tgtEl>
                                          <p:spTgt spid="1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fade">
                                      <p:cBhvr>
                                        <p:cTn id="13" dur="500"/>
                                        <p:tgtEl>
                                          <p:spTgt spid="33"/>
                                        </p:tgtEl>
                                      </p:cBhvr>
                                    </p:animEffect>
                                  </p:childTnLst>
                                </p:cTn>
                              </p:par>
                            </p:childTnLst>
                          </p:cTn>
                        </p:par>
                      </p:childTnLst>
                    </p:cTn>
                  </p:par>
                  <p:par>
                    <p:cTn id="14" fill="hold">
                      <p:stCondLst>
                        <p:cond delay="indefinite"/>
                      </p:stCondLst>
                      <p:childTnLst>
                        <p:par>
                          <p:cTn id="15" fill="hold">
                            <p:stCondLst>
                              <p:cond delay="0"/>
                            </p:stCondLst>
                            <p:childTnLst>
                              <p:par>
                                <p:cTn id="16" presetID="37" presetClass="path" presetSubtype="0" accel="50000" decel="50000" fill="hold" grpId="0" nodeType="clickEffect">
                                  <p:stCondLst>
                                    <p:cond delay="0"/>
                                  </p:stCondLst>
                                  <p:childTnLst>
                                    <p:animMotion origin="layout" path="M 2.70833E-6 -0.00278 L 0.13971 0.04097 C 0.16901 0.05093 0.21289 0.05671 0.25859 0.05671 C 0.3108 0.05671 0.35234 0.05093 0.38164 0.04097 L 0.522 -0.00278 " pathEditMode="relative" rAng="0" ptsTypes="AAAAA">
                                      <p:cBhvr>
                                        <p:cTn id="17" dur="2000" fill="hold"/>
                                        <p:tgtEl>
                                          <p:spTgt spid="108"/>
                                        </p:tgtEl>
                                        <p:attrNameLst>
                                          <p:attrName>ppt_x</p:attrName>
                                          <p:attrName>ppt_y</p:attrName>
                                        </p:attrNameLst>
                                      </p:cBhvr>
                                      <p:rCtr x="26094" y="2963"/>
                                    </p:animMotion>
                                  </p:childTnLst>
                                </p:cTn>
                              </p:par>
                            </p:childTnLst>
                          </p:cTn>
                        </p:par>
                        <p:par>
                          <p:cTn id="18" fill="hold">
                            <p:stCondLst>
                              <p:cond delay="2000"/>
                            </p:stCondLst>
                            <p:childTnLst>
                              <p:par>
                                <p:cTn id="19" presetID="10" presetClass="entr" presetSubtype="0" fill="hold" nodeType="afterEffect">
                                  <p:stCondLst>
                                    <p:cond delay="0"/>
                                  </p:stCondLst>
                                  <p:childTnLst>
                                    <p:set>
                                      <p:cBhvr>
                                        <p:cTn id="20" dur="1" fill="hold">
                                          <p:stCondLst>
                                            <p:cond delay="0"/>
                                          </p:stCondLst>
                                        </p:cTn>
                                        <p:tgtEl>
                                          <p:spTgt spid="115"/>
                                        </p:tgtEl>
                                        <p:attrNameLst>
                                          <p:attrName>style.visibility</p:attrName>
                                        </p:attrNameLst>
                                      </p:cBhvr>
                                      <p:to>
                                        <p:strVal val="visible"/>
                                      </p:to>
                                    </p:set>
                                    <p:animEffect transition="in" filter="fade">
                                      <p:cBhvr>
                                        <p:cTn id="21" dur="500"/>
                                        <p:tgtEl>
                                          <p:spTgt spid="115"/>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fade">
                                      <p:cBhvr>
                                        <p:cTn id="24" dur="500"/>
                                        <p:tgtEl>
                                          <p:spTgt spid="34"/>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22"/>
                                        </p:tgtEl>
                                        <p:attrNameLst>
                                          <p:attrName>style.visibility</p:attrName>
                                        </p:attrNameLst>
                                      </p:cBhvr>
                                      <p:to>
                                        <p:strVal val="visible"/>
                                      </p:to>
                                    </p:set>
                                    <p:animEffect transition="in" filter="fade">
                                      <p:cBhvr>
                                        <p:cTn id="29" dur="500"/>
                                        <p:tgtEl>
                                          <p:spTgt spid="122"/>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03"/>
                                        </p:tgtEl>
                                        <p:attrNameLst>
                                          <p:attrName>style.visibility</p:attrName>
                                        </p:attrNameLst>
                                      </p:cBhvr>
                                      <p:to>
                                        <p:strVal val="visible"/>
                                      </p:to>
                                    </p:set>
                                    <p:animEffect transition="in" filter="fade">
                                      <p:cBhvr>
                                        <p:cTn id="32" dur="500"/>
                                        <p:tgtEl>
                                          <p:spTgt spid="103"/>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4"/>
                                        </p:tgtEl>
                                        <p:attrNameLst>
                                          <p:attrName>style.visibility</p:attrName>
                                        </p:attrNameLst>
                                      </p:cBhvr>
                                      <p:to>
                                        <p:strVal val="visible"/>
                                      </p:to>
                                    </p:set>
                                    <p:anim calcmode="lin" valueType="num">
                                      <p:cBhvr additive="base">
                                        <p:cTn id="37" dur="500" fill="hold"/>
                                        <p:tgtEl>
                                          <p:spTgt spid="104"/>
                                        </p:tgtEl>
                                        <p:attrNameLst>
                                          <p:attrName>ppt_x</p:attrName>
                                        </p:attrNameLst>
                                      </p:cBhvr>
                                      <p:tavLst>
                                        <p:tav tm="0">
                                          <p:val>
                                            <p:strVal val="#ppt_x"/>
                                          </p:val>
                                        </p:tav>
                                        <p:tav tm="100000">
                                          <p:val>
                                            <p:strVal val="#ppt_x"/>
                                          </p:val>
                                        </p:tav>
                                      </p:tavLst>
                                    </p:anim>
                                    <p:anim calcmode="lin" valueType="num">
                                      <p:cBhvr additive="base">
                                        <p:cTn id="38" dur="500" fill="hold"/>
                                        <p:tgtEl>
                                          <p:spTgt spid="10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P spid="104" grpId="0" animBg="1"/>
      <p:bldP spid="108" grpId="0" animBg="1"/>
      <p:bldP spid="106" grpId="0" animBg="1"/>
      <p:bldP spid="33" grpId="0"/>
      <p:bldP spid="3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0CD389-73C5-8740-B6AB-78039DDF8ED3}"/>
              </a:ext>
            </a:extLst>
          </p:cNvPr>
          <p:cNvSpPr>
            <a:spLocks noGrp="1"/>
          </p:cNvSpPr>
          <p:nvPr>
            <p:ph type="title"/>
          </p:nvPr>
        </p:nvSpPr>
        <p:spPr>
          <a:xfrm>
            <a:off x="838200" y="365126"/>
            <a:ext cx="10515600" cy="1117986"/>
          </a:xfrm>
        </p:spPr>
        <p:txBody>
          <a:bodyPr/>
          <a:lstStyle/>
          <a:p>
            <a:r>
              <a:rPr lang="ja-JP" altLang="en-US"/>
              <a:t>未使用メモリの追跡</a:t>
            </a:r>
          </a:p>
        </p:txBody>
      </p:sp>
      <p:sp>
        <p:nvSpPr>
          <p:cNvPr id="3" name="コンテンツ プレースホルダー 2">
            <a:extLst>
              <a:ext uri="{FF2B5EF4-FFF2-40B4-BE49-F238E27FC236}">
                <a16:creationId xmlns:a16="http://schemas.microsoft.com/office/drawing/2014/main" id="{C225ECBA-10EB-3246-AAC0-8EC2B4FE54BB}"/>
              </a:ext>
            </a:extLst>
          </p:cNvPr>
          <p:cNvSpPr>
            <a:spLocks noGrp="1"/>
          </p:cNvSpPr>
          <p:nvPr>
            <p:ph idx="1"/>
          </p:nvPr>
        </p:nvSpPr>
        <p:spPr>
          <a:xfrm>
            <a:off x="838200" y="1583473"/>
            <a:ext cx="10515600" cy="4593490"/>
          </a:xfrm>
        </p:spPr>
        <p:txBody>
          <a:bodyPr/>
          <a:lstStyle/>
          <a:p>
            <a:r>
              <a:rPr lang="en-US" altLang="ja-JP" dirty="0"/>
              <a:t>4KB</a:t>
            </a:r>
            <a:r>
              <a:rPr lang="ja-JP" altLang="en-US"/>
              <a:t>単位</a:t>
            </a:r>
            <a:r>
              <a:rPr lang="ja-JP" altLang="en-US" dirty="0"/>
              <a:t>で</a:t>
            </a:r>
            <a:r>
              <a:rPr lang="en-US" altLang="ja-JP" dirty="0"/>
              <a:t>VM</a:t>
            </a:r>
            <a:r>
              <a:rPr lang="ja-JP" altLang="en-US" dirty="0"/>
              <a:t>の</a:t>
            </a:r>
            <a:r>
              <a:rPr lang="ja-JP" altLang="en-US"/>
              <a:t>メモリ使用状況を管理</a:t>
            </a:r>
            <a:endParaRPr lang="en-US" altLang="ja-JP" dirty="0"/>
          </a:p>
          <a:p>
            <a:pPr lvl="1"/>
            <a:r>
              <a:rPr lang="ja-JP" altLang="en-US"/>
              <a:t>使用ビットマップに記録（初期値は</a:t>
            </a:r>
            <a:r>
              <a:rPr lang="en-US" altLang="ja-JP" dirty="0"/>
              <a:t>0</a:t>
            </a:r>
            <a:r>
              <a:rPr lang="ja-JP" altLang="en-US"/>
              <a:t>：未使用）</a:t>
            </a:r>
            <a:endParaRPr lang="en-US" altLang="ja-JP" dirty="0"/>
          </a:p>
          <a:p>
            <a:r>
              <a:rPr lang="en-US" altLang="ja-JP" dirty="0"/>
              <a:t>VM</a:t>
            </a:r>
            <a:r>
              <a:rPr lang="ja-JP" altLang="en-US"/>
              <a:t>による未使用メモリへのアクセスを検出</a:t>
            </a:r>
            <a:endParaRPr lang="en-US" altLang="ja-JP" dirty="0"/>
          </a:p>
          <a:p>
            <a:pPr lvl="1"/>
            <a:r>
              <a:rPr lang="en-JP" altLang="ja-JP" dirty="0"/>
              <a:t>VM</a:t>
            </a:r>
            <a:r>
              <a:rPr lang="ja-JP" altLang="en-JP"/>
              <a:t>の</a:t>
            </a:r>
            <a:r>
              <a:rPr lang="ja-JP" altLang="en-US"/>
              <a:t>未使用領域にはメモリを割り当てないようにする</a:t>
            </a:r>
            <a:endParaRPr lang="en-US" altLang="ja-JP" dirty="0"/>
          </a:p>
          <a:p>
            <a:pPr lvl="1"/>
            <a:r>
              <a:rPr lang="ja-JP" altLang="en-US"/>
              <a:t>それにより初めてのアクセスを検出して、</a:t>
            </a:r>
            <a:r>
              <a:rPr lang="en-US" altLang="ja-JP" dirty="0"/>
              <a:t>VM</a:t>
            </a:r>
            <a:r>
              <a:rPr lang="ja-JP" altLang="en-US"/>
              <a:t>にメモリを割り当てる</a:t>
            </a:r>
            <a:endParaRPr lang="en-US" altLang="ja-JP" dirty="0"/>
          </a:p>
          <a:p>
            <a:pPr lvl="1"/>
            <a:r>
              <a:rPr lang="ja-JP" altLang="en-US"/>
              <a:t>使用ビットマップの対応するビット</a:t>
            </a:r>
            <a:r>
              <a:rPr lang="ja-JP" altLang="en-US" dirty="0"/>
              <a:t>を</a:t>
            </a:r>
            <a:r>
              <a:rPr lang="en-US" altLang="ja-JP" dirty="0"/>
              <a:t>1</a:t>
            </a:r>
            <a:r>
              <a:rPr lang="ja-JP" altLang="en-US"/>
              <a:t>にする</a:t>
            </a:r>
            <a:endParaRPr lang="en-US" altLang="ja-JP" dirty="0"/>
          </a:p>
        </p:txBody>
      </p:sp>
      <p:sp>
        <p:nvSpPr>
          <p:cNvPr id="5" name="スライド番号プレースホルダー 4">
            <a:extLst>
              <a:ext uri="{FF2B5EF4-FFF2-40B4-BE49-F238E27FC236}">
                <a16:creationId xmlns:a16="http://schemas.microsoft.com/office/drawing/2014/main" id="{9C008E27-A86A-B54B-83BF-6312A14473CE}"/>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8</a:t>
            </a:fld>
            <a:endParaRPr lang="ja-JP" altLang="en-US"/>
          </a:p>
        </p:txBody>
      </p:sp>
      <p:grpSp>
        <p:nvGrpSpPr>
          <p:cNvPr id="77" name="グループ化 76">
            <a:extLst>
              <a:ext uri="{FF2B5EF4-FFF2-40B4-BE49-F238E27FC236}">
                <a16:creationId xmlns:a16="http://schemas.microsoft.com/office/drawing/2014/main" id="{F954FD37-E913-E547-BB98-FE5C81992862}"/>
              </a:ext>
            </a:extLst>
          </p:cNvPr>
          <p:cNvGrpSpPr/>
          <p:nvPr/>
        </p:nvGrpSpPr>
        <p:grpSpPr>
          <a:xfrm>
            <a:off x="2069081" y="4473311"/>
            <a:ext cx="2436016" cy="2208810"/>
            <a:chOff x="1945979" y="4381995"/>
            <a:chExt cx="2436016" cy="2208810"/>
          </a:xfrm>
        </p:grpSpPr>
        <p:sp>
          <p:nvSpPr>
            <p:cNvPr id="39" name="角丸四角形 38">
              <a:extLst>
                <a:ext uri="{FF2B5EF4-FFF2-40B4-BE49-F238E27FC236}">
                  <a16:creationId xmlns:a16="http://schemas.microsoft.com/office/drawing/2014/main" id="{5F5DA150-8B56-5848-863A-55F54B8BCBE4}"/>
                </a:ext>
              </a:extLst>
            </p:cNvPr>
            <p:cNvSpPr/>
            <p:nvPr/>
          </p:nvSpPr>
          <p:spPr>
            <a:xfrm>
              <a:off x="1945979" y="4381995"/>
              <a:ext cx="2436016" cy="220881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41" name="テキスト ボックス 40">
              <a:extLst>
                <a:ext uri="{FF2B5EF4-FFF2-40B4-BE49-F238E27FC236}">
                  <a16:creationId xmlns:a16="http://schemas.microsoft.com/office/drawing/2014/main" id="{6B51E336-6251-0842-87C9-349AA6C2EAD5}"/>
                </a:ext>
              </a:extLst>
            </p:cNvPr>
            <p:cNvSpPr txBox="1"/>
            <p:nvPr/>
          </p:nvSpPr>
          <p:spPr>
            <a:xfrm>
              <a:off x="2037726" y="4511311"/>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42" name="正方形/長方形 41">
              <a:extLst>
                <a:ext uri="{FF2B5EF4-FFF2-40B4-BE49-F238E27FC236}">
                  <a16:creationId xmlns:a16="http://schemas.microsoft.com/office/drawing/2014/main" id="{D20D1084-3AF8-3847-BC3F-53040FF29C39}"/>
                </a:ext>
              </a:extLst>
            </p:cNvPr>
            <p:cNvSpPr/>
            <p:nvPr/>
          </p:nvSpPr>
          <p:spPr>
            <a:xfrm>
              <a:off x="2665193" y="4873653"/>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43" name="正方形/長方形 42">
              <a:extLst>
                <a:ext uri="{FF2B5EF4-FFF2-40B4-BE49-F238E27FC236}">
                  <a16:creationId xmlns:a16="http://schemas.microsoft.com/office/drawing/2014/main" id="{C1486C16-D342-6644-9002-6A473A7738D6}"/>
                </a:ext>
              </a:extLst>
            </p:cNvPr>
            <p:cNvSpPr/>
            <p:nvPr/>
          </p:nvSpPr>
          <p:spPr>
            <a:xfrm>
              <a:off x="3433481" y="4866813"/>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44" name="正方形/長方形 43">
              <a:extLst>
                <a:ext uri="{FF2B5EF4-FFF2-40B4-BE49-F238E27FC236}">
                  <a16:creationId xmlns:a16="http://schemas.microsoft.com/office/drawing/2014/main" id="{C41A2082-F2A9-8F49-9DD4-269FB12B8C20}"/>
                </a:ext>
              </a:extLst>
            </p:cNvPr>
            <p:cNvSpPr/>
            <p:nvPr/>
          </p:nvSpPr>
          <p:spPr>
            <a:xfrm>
              <a:off x="3052085" y="4868199"/>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45" name="正方形/長方形 44">
              <a:extLst>
                <a:ext uri="{FF2B5EF4-FFF2-40B4-BE49-F238E27FC236}">
                  <a16:creationId xmlns:a16="http://schemas.microsoft.com/office/drawing/2014/main" id="{513F76EF-3016-F645-AF75-3865EF53F647}"/>
                </a:ext>
              </a:extLst>
            </p:cNvPr>
            <p:cNvSpPr/>
            <p:nvPr/>
          </p:nvSpPr>
          <p:spPr>
            <a:xfrm>
              <a:off x="2278301" y="4873653"/>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46" name="テキスト ボックス 45">
              <a:extLst>
                <a:ext uri="{FF2B5EF4-FFF2-40B4-BE49-F238E27FC236}">
                  <a16:creationId xmlns:a16="http://schemas.microsoft.com/office/drawing/2014/main" id="{7E0EB623-9D8B-284D-8429-91CC4B9C84DA}"/>
                </a:ext>
              </a:extLst>
            </p:cNvPr>
            <p:cNvSpPr txBox="1"/>
            <p:nvPr/>
          </p:nvSpPr>
          <p:spPr>
            <a:xfrm>
              <a:off x="3801883" y="4939420"/>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47" name="テキスト ボックス 46">
              <a:extLst>
                <a:ext uri="{FF2B5EF4-FFF2-40B4-BE49-F238E27FC236}">
                  <a16:creationId xmlns:a16="http://schemas.microsoft.com/office/drawing/2014/main" id="{3BC0D855-1E62-434C-B636-A0027E7B9906}"/>
                </a:ext>
              </a:extLst>
            </p:cNvPr>
            <p:cNvSpPr txBox="1"/>
            <p:nvPr/>
          </p:nvSpPr>
          <p:spPr>
            <a:xfrm>
              <a:off x="2031789" y="5488139"/>
              <a:ext cx="1786066" cy="369332"/>
            </a:xfrm>
            <a:prstGeom prst="rect">
              <a:avLst/>
            </a:prstGeom>
            <a:noFill/>
          </p:spPr>
          <p:txBody>
            <a:bodyPr wrap="none" rtlCol="0">
              <a:spAutoFit/>
            </a:bodyPr>
            <a:lstStyle/>
            <a:p>
              <a:r>
                <a:rPr lang="ja-JP" altLang="en-US">
                  <a:latin typeface="MS PGothic" panose="020B0600070205080204" pitchFamily="34" charset="-128"/>
                  <a:ea typeface="MS PGothic" panose="020B0600070205080204" pitchFamily="34" charset="-128"/>
                </a:rPr>
                <a:t>使用ビットマップ</a:t>
              </a:r>
            </a:p>
          </p:txBody>
        </p:sp>
        <p:sp>
          <p:nvSpPr>
            <p:cNvPr id="52" name="テキスト ボックス 51">
              <a:extLst>
                <a:ext uri="{FF2B5EF4-FFF2-40B4-BE49-F238E27FC236}">
                  <a16:creationId xmlns:a16="http://schemas.microsoft.com/office/drawing/2014/main" id="{14B39CEF-8046-E64D-B43A-05A71DB7DA07}"/>
                </a:ext>
              </a:extLst>
            </p:cNvPr>
            <p:cNvSpPr txBox="1"/>
            <p:nvPr/>
          </p:nvSpPr>
          <p:spPr>
            <a:xfrm>
              <a:off x="3798480" y="5987018"/>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53" name="正方形/長方形 52">
              <a:extLst>
                <a:ext uri="{FF2B5EF4-FFF2-40B4-BE49-F238E27FC236}">
                  <a16:creationId xmlns:a16="http://schemas.microsoft.com/office/drawing/2014/main" id="{ACBBCDFA-EAAB-6A44-83FD-676F8A8006D7}"/>
                </a:ext>
              </a:extLst>
            </p:cNvPr>
            <p:cNvSpPr/>
            <p:nvPr/>
          </p:nvSpPr>
          <p:spPr>
            <a:xfrm>
              <a:off x="2665193" y="5910120"/>
              <a:ext cx="356260" cy="514545"/>
            </a:xfrm>
            <a:prstGeom prst="rect">
              <a:avLst/>
            </a:prstGeom>
            <a:no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0</a:t>
              </a:r>
              <a:endParaRPr lang="ja-JP" altLang="en-US">
                <a:solidFill>
                  <a:schemeClr val="tx1"/>
                </a:solidFill>
                <a:ea typeface="MS PGothic" panose="020B0600070205080204" pitchFamily="34" charset="-128"/>
              </a:endParaRPr>
            </a:p>
          </p:txBody>
        </p:sp>
        <p:sp>
          <p:nvSpPr>
            <p:cNvPr id="54" name="正方形/長方形 53">
              <a:extLst>
                <a:ext uri="{FF2B5EF4-FFF2-40B4-BE49-F238E27FC236}">
                  <a16:creationId xmlns:a16="http://schemas.microsoft.com/office/drawing/2014/main" id="{AB5C7E6C-C212-BC4C-9B42-A880A252AB47}"/>
                </a:ext>
              </a:extLst>
            </p:cNvPr>
            <p:cNvSpPr/>
            <p:nvPr/>
          </p:nvSpPr>
          <p:spPr>
            <a:xfrm>
              <a:off x="3426679" y="5910118"/>
              <a:ext cx="356260" cy="512804"/>
            </a:xfrm>
            <a:prstGeom prst="rect">
              <a:avLst/>
            </a:prstGeom>
            <a:no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0</a:t>
              </a:r>
              <a:endParaRPr lang="ja-JP" altLang="en-US">
                <a:solidFill>
                  <a:schemeClr val="tx1"/>
                </a:solidFill>
                <a:ea typeface="MS PGothic" panose="020B0600070205080204" pitchFamily="34" charset="-128"/>
              </a:endParaRPr>
            </a:p>
          </p:txBody>
        </p:sp>
        <p:sp>
          <p:nvSpPr>
            <p:cNvPr id="55" name="正方形/長方形 54">
              <a:extLst>
                <a:ext uri="{FF2B5EF4-FFF2-40B4-BE49-F238E27FC236}">
                  <a16:creationId xmlns:a16="http://schemas.microsoft.com/office/drawing/2014/main" id="{680FE9A4-4BAF-784E-84AD-2C4E82F870CF}"/>
                </a:ext>
              </a:extLst>
            </p:cNvPr>
            <p:cNvSpPr/>
            <p:nvPr/>
          </p:nvSpPr>
          <p:spPr>
            <a:xfrm>
              <a:off x="3053765" y="5910118"/>
              <a:ext cx="356260" cy="514545"/>
            </a:xfrm>
            <a:prstGeom prst="rect">
              <a:avLst/>
            </a:prstGeom>
            <a:no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0</a:t>
              </a:r>
              <a:endParaRPr lang="ja-JP" altLang="en-US">
                <a:solidFill>
                  <a:schemeClr val="tx1"/>
                </a:solidFill>
                <a:ea typeface="MS PGothic" panose="020B0600070205080204" pitchFamily="34" charset="-128"/>
              </a:endParaRPr>
            </a:p>
          </p:txBody>
        </p:sp>
        <p:sp>
          <p:nvSpPr>
            <p:cNvPr id="56" name="正方形/長方形 55">
              <a:extLst>
                <a:ext uri="{FF2B5EF4-FFF2-40B4-BE49-F238E27FC236}">
                  <a16:creationId xmlns:a16="http://schemas.microsoft.com/office/drawing/2014/main" id="{A63E0197-1B97-3549-AB29-3B2485EF6B58}"/>
                </a:ext>
              </a:extLst>
            </p:cNvPr>
            <p:cNvSpPr/>
            <p:nvPr/>
          </p:nvSpPr>
          <p:spPr>
            <a:xfrm>
              <a:off x="2278301" y="5910120"/>
              <a:ext cx="356260" cy="514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grpSp>
      <p:grpSp>
        <p:nvGrpSpPr>
          <p:cNvPr id="76" name="グループ化 75">
            <a:extLst>
              <a:ext uri="{FF2B5EF4-FFF2-40B4-BE49-F238E27FC236}">
                <a16:creationId xmlns:a16="http://schemas.microsoft.com/office/drawing/2014/main" id="{4C2A4E0C-9F38-9E47-8337-F5CD1FABE059}"/>
              </a:ext>
            </a:extLst>
          </p:cNvPr>
          <p:cNvGrpSpPr/>
          <p:nvPr/>
        </p:nvGrpSpPr>
        <p:grpSpPr>
          <a:xfrm>
            <a:off x="9308906" y="4635147"/>
            <a:ext cx="1891171" cy="1307896"/>
            <a:chOff x="8814655" y="4697394"/>
            <a:chExt cx="1891171" cy="1307896"/>
          </a:xfrm>
        </p:grpSpPr>
        <p:sp>
          <p:nvSpPr>
            <p:cNvPr id="70" name="正方形/長方形 58">
              <a:extLst>
                <a:ext uri="{FF2B5EF4-FFF2-40B4-BE49-F238E27FC236}">
                  <a16:creationId xmlns:a16="http://schemas.microsoft.com/office/drawing/2014/main" id="{D627A906-6350-034E-AF12-FF486F0D8793}"/>
                </a:ext>
              </a:extLst>
            </p:cNvPr>
            <p:cNvSpPr/>
            <p:nvPr/>
          </p:nvSpPr>
          <p:spPr>
            <a:xfrm>
              <a:off x="8814655" y="4697394"/>
              <a:ext cx="356260" cy="514545"/>
            </a:xfrm>
            <a:prstGeom prst="rect">
              <a:avLst/>
            </a:prstGeom>
            <a:solidFill>
              <a:srgbClr val="FFFF00"/>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71" name="テキスト ボックス 70">
              <a:extLst>
                <a:ext uri="{FF2B5EF4-FFF2-40B4-BE49-F238E27FC236}">
                  <a16:creationId xmlns:a16="http://schemas.microsoft.com/office/drawing/2014/main" id="{85F3D60F-197E-8B42-B5EB-742F4D75D58B}"/>
                </a:ext>
              </a:extLst>
            </p:cNvPr>
            <p:cNvSpPr txBox="1"/>
            <p:nvPr/>
          </p:nvSpPr>
          <p:spPr>
            <a:xfrm>
              <a:off x="9168226" y="4769991"/>
              <a:ext cx="1537600" cy="369332"/>
            </a:xfrm>
            <a:prstGeom prst="rect">
              <a:avLst/>
            </a:prstGeom>
            <a:noFill/>
          </p:spPr>
          <p:txBody>
            <a:bodyPr wrap="none" rtlCol="0">
              <a:spAutoFit/>
            </a:bodyPr>
            <a:lstStyle/>
            <a:p>
              <a:r>
                <a:rPr lang="ja-JP" altLang="en-US">
                  <a:ea typeface="MS PGothic" panose="020B0600070205080204" pitchFamily="34" charset="-128"/>
                </a:rPr>
                <a:t>：未使用メモリ</a:t>
              </a:r>
              <a:endParaRPr lang="en-US" altLang="ja-JP" dirty="0">
                <a:ea typeface="MS PGothic" panose="020B0600070205080204" pitchFamily="34" charset="-128"/>
              </a:endParaRPr>
            </a:p>
          </p:txBody>
        </p:sp>
        <p:sp>
          <p:nvSpPr>
            <p:cNvPr id="72" name="正方形/長方形 58">
              <a:extLst>
                <a:ext uri="{FF2B5EF4-FFF2-40B4-BE49-F238E27FC236}">
                  <a16:creationId xmlns:a16="http://schemas.microsoft.com/office/drawing/2014/main" id="{ABFF7ECB-3D39-574E-A88E-A0CC4D06875A}"/>
                </a:ext>
              </a:extLst>
            </p:cNvPr>
            <p:cNvSpPr/>
            <p:nvPr/>
          </p:nvSpPr>
          <p:spPr>
            <a:xfrm>
              <a:off x="8814655" y="5490745"/>
              <a:ext cx="356260" cy="514545"/>
            </a:xfrm>
            <a:prstGeom prst="rect">
              <a:avLst/>
            </a:prstGeom>
            <a:solidFill>
              <a:srgbClr val="FF0000"/>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73" name="テキスト ボックス 72">
              <a:extLst>
                <a:ext uri="{FF2B5EF4-FFF2-40B4-BE49-F238E27FC236}">
                  <a16:creationId xmlns:a16="http://schemas.microsoft.com/office/drawing/2014/main" id="{D1D5ECE0-B8D8-5F4D-B768-E87089755CB7}"/>
                </a:ext>
              </a:extLst>
            </p:cNvPr>
            <p:cNvSpPr txBox="1"/>
            <p:nvPr/>
          </p:nvSpPr>
          <p:spPr>
            <a:xfrm>
              <a:off x="9168226" y="5563341"/>
              <a:ext cx="1537600" cy="369332"/>
            </a:xfrm>
            <a:prstGeom prst="rect">
              <a:avLst/>
            </a:prstGeom>
            <a:noFill/>
          </p:spPr>
          <p:txBody>
            <a:bodyPr wrap="none" rtlCol="0">
              <a:spAutoFit/>
            </a:bodyPr>
            <a:lstStyle/>
            <a:p>
              <a:r>
                <a:rPr lang="ja-JP" altLang="en-US">
                  <a:ea typeface="MS PGothic" panose="020B0600070205080204" pitchFamily="34" charset="-128"/>
                </a:rPr>
                <a:t>：使用中メモリ</a:t>
              </a:r>
              <a:endParaRPr lang="en-US" altLang="ja-JP" dirty="0">
                <a:ea typeface="MS PGothic" panose="020B0600070205080204" pitchFamily="34" charset="-128"/>
              </a:endParaRPr>
            </a:p>
          </p:txBody>
        </p:sp>
      </p:grpSp>
      <p:sp>
        <p:nvSpPr>
          <p:cNvPr id="4" name="Rectangle 3">
            <a:extLst>
              <a:ext uri="{FF2B5EF4-FFF2-40B4-BE49-F238E27FC236}">
                <a16:creationId xmlns:a16="http://schemas.microsoft.com/office/drawing/2014/main" id="{D8BF33A7-006F-124F-9D13-CA8F2B910A67}"/>
              </a:ext>
            </a:extLst>
          </p:cNvPr>
          <p:cNvSpPr/>
          <p:nvPr/>
        </p:nvSpPr>
        <p:spPr>
          <a:xfrm>
            <a:off x="6565122" y="5044094"/>
            <a:ext cx="1619479" cy="8708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JP" dirty="0">
                <a:solidFill>
                  <a:schemeClr val="tx1"/>
                </a:solidFill>
              </a:rPr>
              <a:t>FCtrans</a:t>
            </a:r>
          </a:p>
        </p:txBody>
      </p:sp>
      <p:cxnSp>
        <p:nvCxnSpPr>
          <p:cNvPr id="7" name="Straight Arrow Connector 6">
            <a:extLst>
              <a:ext uri="{FF2B5EF4-FFF2-40B4-BE49-F238E27FC236}">
                <a16:creationId xmlns:a16="http://schemas.microsoft.com/office/drawing/2014/main" id="{69239B89-00DD-074C-96D6-E0DC2EA76EF0}"/>
              </a:ext>
            </a:extLst>
          </p:cNvPr>
          <p:cNvCxnSpPr>
            <a:cxnSpLocks/>
          </p:cNvCxnSpPr>
          <p:nvPr/>
        </p:nvCxnSpPr>
        <p:spPr>
          <a:xfrm flipH="1">
            <a:off x="4505097" y="5657629"/>
            <a:ext cx="2047885" cy="0"/>
          </a:xfrm>
          <a:prstGeom prst="straightConnector1">
            <a:avLst/>
          </a:prstGeom>
          <a:ln w="285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C7B55768-6D79-7744-A98A-9D87F91FB490}"/>
              </a:ext>
            </a:extLst>
          </p:cNvPr>
          <p:cNvSpPr txBox="1"/>
          <p:nvPr/>
        </p:nvSpPr>
        <p:spPr>
          <a:xfrm>
            <a:off x="4634863" y="4883656"/>
            <a:ext cx="1800493" cy="369332"/>
          </a:xfrm>
          <a:prstGeom prst="rect">
            <a:avLst/>
          </a:prstGeom>
          <a:noFill/>
        </p:spPr>
        <p:txBody>
          <a:bodyPr wrap="none" rtlCol="0">
            <a:spAutoFit/>
          </a:bodyPr>
          <a:lstStyle/>
          <a:p>
            <a:r>
              <a:rPr lang="en-JP" dirty="0"/>
              <a:t>アクセスを検知</a:t>
            </a:r>
          </a:p>
        </p:txBody>
      </p:sp>
      <p:cxnSp>
        <p:nvCxnSpPr>
          <p:cNvPr id="48" name="Straight Arrow Connector 47">
            <a:extLst>
              <a:ext uri="{FF2B5EF4-FFF2-40B4-BE49-F238E27FC236}">
                <a16:creationId xmlns:a16="http://schemas.microsoft.com/office/drawing/2014/main" id="{5500F55E-5168-2A4D-9EA1-FDB41320634F}"/>
              </a:ext>
            </a:extLst>
          </p:cNvPr>
          <p:cNvCxnSpPr>
            <a:cxnSpLocks/>
          </p:cNvCxnSpPr>
          <p:nvPr/>
        </p:nvCxnSpPr>
        <p:spPr>
          <a:xfrm flipH="1">
            <a:off x="4517237" y="5298910"/>
            <a:ext cx="2047885" cy="0"/>
          </a:xfrm>
          <a:prstGeom prst="straightConnector1">
            <a:avLst/>
          </a:prstGeom>
          <a:ln w="285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C30F3B33-885F-0742-954F-8A8500B7C297}"/>
              </a:ext>
            </a:extLst>
          </p:cNvPr>
          <p:cNvSpPr txBox="1"/>
          <p:nvPr/>
        </p:nvSpPr>
        <p:spPr>
          <a:xfrm>
            <a:off x="4606700" y="5764277"/>
            <a:ext cx="2031325" cy="646331"/>
          </a:xfrm>
          <a:prstGeom prst="rect">
            <a:avLst/>
          </a:prstGeom>
          <a:noFill/>
        </p:spPr>
        <p:txBody>
          <a:bodyPr wrap="none" rtlCol="0">
            <a:spAutoFit/>
          </a:bodyPr>
          <a:lstStyle/>
          <a:p>
            <a:r>
              <a:rPr lang="en-JP" dirty="0"/>
              <a:t>メモリ割り当て</a:t>
            </a:r>
          </a:p>
          <a:p>
            <a:r>
              <a:rPr lang="en-JP" dirty="0"/>
              <a:t>ビットマップ更新</a:t>
            </a:r>
          </a:p>
        </p:txBody>
      </p:sp>
      <p:sp>
        <p:nvSpPr>
          <p:cNvPr id="11" name="Down Arrow 10">
            <a:extLst>
              <a:ext uri="{FF2B5EF4-FFF2-40B4-BE49-F238E27FC236}">
                <a16:creationId xmlns:a16="http://schemas.microsoft.com/office/drawing/2014/main" id="{AA2EDF8E-114B-A14F-A92E-4616ED85F23D}"/>
              </a:ext>
            </a:extLst>
          </p:cNvPr>
          <p:cNvSpPr/>
          <p:nvPr/>
        </p:nvSpPr>
        <p:spPr>
          <a:xfrm>
            <a:off x="3556583" y="4187439"/>
            <a:ext cx="349458" cy="770690"/>
          </a:xfrm>
          <a:prstGeom prst="down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32" name="正方形/長方形 31">
            <a:extLst>
              <a:ext uri="{FF2B5EF4-FFF2-40B4-BE49-F238E27FC236}">
                <a16:creationId xmlns:a16="http://schemas.microsoft.com/office/drawing/2014/main" id="{F59E70DB-D049-E14A-AD6A-DCEB2CFCB20F}"/>
              </a:ext>
            </a:extLst>
          </p:cNvPr>
          <p:cNvSpPr/>
          <p:nvPr/>
        </p:nvSpPr>
        <p:spPr>
          <a:xfrm>
            <a:off x="3552285" y="4958128"/>
            <a:ext cx="356260" cy="514545"/>
          </a:xfrm>
          <a:prstGeom prst="rect">
            <a:avLst/>
          </a:prstGeom>
          <a:solidFill>
            <a:srgbClr val="FF00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33" name="正方形/長方形 32">
            <a:extLst>
              <a:ext uri="{FF2B5EF4-FFF2-40B4-BE49-F238E27FC236}">
                <a16:creationId xmlns:a16="http://schemas.microsoft.com/office/drawing/2014/main" id="{62DFFBF6-DDA6-1842-B588-5935CC1BFB3F}"/>
              </a:ext>
            </a:extLst>
          </p:cNvPr>
          <p:cNvSpPr/>
          <p:nvPr/>
        </p:nvSpPr>
        <p:spPr>
          <a:xfrm>
            <a:off x="3556583" y="6001434"/>
            <a:ext cx="356260" cy="514545"/>
          </a:xfrm>
          <a:prstGeom prst="rect">
            <a:avLst/>
          </a:prstGeom>
          <a:solidFill>
            <a:schemeClr val="bg1"/>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FF0000"/>
                </a:solidFill>
                <a:ea typeface="MS PGothic" panose="020B0600070205080204" pitchFamily="34" charset="-128"/>
              </a:rPr>
              <a:t>1</a:t>
            </a:r>
            <a:endParaRPr lang="ja-JP" altLang="en-US">
              <a:solidFill>
                <a:srgbClr val="FF0000"/>
              </a:solidFill>
              <a:ea typeface="MS PGothic" panose="020B0600070205080204" pitchFamily="34" charset="-128"/>
            </a:endParaRPr>
          </a:p>
        </p:txBody>
      </p:sp>
      <p:sp>
        <p:nvSpPr>
          <p:cNvPr id="34" name="テキスト ボックス 33">
            <a:extLst>
              <a:ext uri="{FF2B5EF4-FFF2-40B4-BE49-F238E27FC236}">
                <a16:creationId xmlns:a16="http://schemas.microsoft.com/office/drawing/2014/main" id="{02B4292F-CAC4-1643-9ADD-178DBD4FC0F3}"/>
              </a:ext>
            </a:extLst>
          </p:cNvPr>
          <p:cNvSpPr txBox="1"/>
          <p:nvPr/>
        </p:nvSpPr>
        <p:spPr>
          <a:xfrm>
            <a:off x="3931177" y="4205390"/>
            <a:ext cx="1459054" cy="369332"/>
          </a:xfrm>
          <a:prstGeom prst="rect">
            <a:avLst/>
          </a:prstGeom>
          <a:solidFill>
            <a:schemeClr val="bg1"/>
          </a:solidFill>
          <a:ln>
            <a:solidFill>
              <a:srgbClr val="FF0000"/>
            </a:solidFill>
          </a:ln>
        </p:spPr>
        <p:txBody>
          <a:bodyPr wrap="none" rtlCol="0">
            <a:spAutoFit/>
          </a:bodyPr>
          <a:lstStyle/>
          <a:p>
            <a:r>
              <a:rPr lang="ja-JP" altLang="en-US">
                <a:solidFill>
                  <a:srgbClr val="FF0000"/>
                </a:solidFill>
                <a:ea typeface="MS PGothic" panose="020B0600070205080204" pitchFamily="34" charset="-128"/>
              </a:rPr>
              <a:t>アクセス要求</a:t>
            </a:r>
          </a:p>
        </p:txBody>
      </p:sp>
    </p:spTree>
    <p:extLst>
      <p:ext uri="{BB962C8B-B14F-4D97-AF65-F5344CB8AC3E}">
        <p14:creationId xmlns:p14="http://schemas.microsoft.com/office/powerpoint/2010/main" val="1769969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par>
                                <p:cTn id="18" presetID="10" presetClass="entr" presetSubtype="0" fill="hold" nodeType="withEffect">
                                  <p:stCondLst>
                                    <p:cond delay="0"/>
                                  </p:stCondLst>
                                  <p:childTnLst>
                                    <p:set>
                                      <p:cBhvr>
                                        <p:cTn id="19" dur="1" fill="hold">
                                          <p:stCondLst>
                                            <p:cond delay="0"/>
                                          </p:stCondLst>
                                        </p:cTn>
                                        <p:tgtEl>
                                          <p:spTgt spid="48"/>
                                        </p:tgtEl>
                                        <p:attrNameLst>
                                          <p:attrName>style.visibility</p:attrName>
                                        </p:attrNameLst>
                                      </p:cBhvr>
                                      <p:to>
                                        <p:strVal val="visible"/>
                                      </p:to>
                                    </p:set>
                                    <p:animEffect transition="in" filter="fade">
                                      <p:cBhvr>
                                        <p:cTn id="20" dur="500"/>
                                        <p:tgtEl>
                                          <p:spTgt spid="4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500"/>
                                        <p:tgtEl>
                                          <p:spTgt spid="7"/>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fade">
                                      <p:cBhvr>
                                        <p:cTn id="33" dur="500"/>
                                        <p:tgtEl>
                                          <p:spTgt spid="32"/>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3"/>
                                        </p:tgtEl>
                                        <p:attrNameLst>
                                          <p:attrName>style.visibility</p:attrName>
                                        </p:attrNameLst>
                                      </p:cBhvr>
                                      <p:to>
                                        <p:strVal val="visible"/>
                                      </p:to>
                                    </p:set>
                                    <p:animEffect transition="in" filter="fade">
                                      <p:cBhvr>
                                        <p:cTn id="38"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animBg="1"/>
      <p:bldP spid="32" grpId="0" animBg="1"/>
      <p:bldP spid="33" grpId="0" animBg="1"/>
      <p:bldP spid="3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423DB8-67D0-C141-AFC8-4B3D573204A9}"/>
              </a:ext>
            </a:extLst>
          </p:cNvPr>
          <p:cNvSpPr>
            <a:spLocks noGrp="1"/>
          </p:cNvSpPr>
          <p:nvPr>
            <p:ph type="title"/>
          </p:nvPr>
        </p:nvSpPr>
        <p:spPr>
          <a:xfrm>
            <a:off x="838200" y="365126"/>
            <a:ext cx="10515600" cy="1117986"/>
          </a:xfrm>
        </p:spPr>
        <p:txBody>
          <a:bodyPr/>
          <a:lstStyle/>
          <a:p>
            <a:r>
              <a:rPr lang="ja-JP" altLang="en-US"/>
              <a:t>分割マイグレーションの最適化</a:t>
            </a:r>
          </a:p>
        </p:txBody>
      </p:sp>
      <p:sp>
        <p:nvSpPr>
          <p:cNvPr id="3" name="コンテンツ プレースホルダー 2">
            <a:extLst>
              <a:ext uri="{FF2B5EF4-FFF2-40B4-BE49-F238E27FC236}">
                <a16:creationId xmlns:a16="http://schemas.microsoft.com/office/drawing/2014/main" id="{8689A56E-863C-8944-9569-F796D70D9600}"/>
              </a:ext>
            </a:extLst>
          </p:cNvPr>
          <p:cNvSpPr>
            <a:spLocks noGrp="1"/>
          </p:cNvSpPr>
          <p:nvPr>
            <p:ph idx="1"/>
          </p:nvPr>
        </p:nvSpPr>
        <p:spPr>
          <a:xfrm>
            <a:off x="838200" y="1583473"/>
            <a:ext cx="10515600" cy="4593490"/>
          </a:xfrm>
        </p:spPr>
        <p:txBody>
          <a:bodyPr/>
          <a:lstStyle/>
          <a:p>
            <a:r>
              <a:rPr lang="ja-JP" altLang="en-US"/>
              <a:t>使用ビットマップを調べ、メモリが未使用なら移送先ホストにデータを転送しない</a:t>
            </a:r>
            <a:endParaRPr lang="en-US" altLang="ja-JP" dirty="0"/>
          </a:p>
          <a:p>
            <a:pPr lvl="1"/>
            <a:r>
              <a:rPr lang="ja-JP" altLang="en-US"/>
              <a:t>そのメモリについてはいかなる情報も送らない</a:t>
            </a:r>
            <a:endParaRPr lang="en-US" altLang="ja-JP" dirty="0"/>
          </a:p>
          <a:p>
            <a:pPr lvl="1"/>
            <a:r>
              <a:rPr lang="ja-JP" altLang="en-US"/>
              <a:t>メモリが使用中なら、従来通りにデータ転送を行う</a:t>
            </a:r>
            <a:endParaRPr lang="en-US" altLang="ja-JP" dirty="0"/>
          </a:p>
          <a:p>
            <a:r>
              <a:rPr lang="ja-JP" altLang="en-US"/>
              <a:t>移送先メインホストで使用ビットマップを再構築</a:t>
            </a:r>
            <a:endParaRPr lang="en-US" altLang="ja-JP" dirty="0"/>
          </a:p>
          <a:p>
            <a:pPr lvl="1"/>
            <a:r>
              <a:rPr lang="ja-JP" altLang="en-US"/>
              <a:t>メモリの情報を受信したら対応するビットを</a:t>
            </a:r>
            <a:r>
              <a:rPr lang="en-US" altLang="ja-JP" dirty="0"/>
              <a:t>1</a:t>
            </a:r>
            <a:r>
              <a:rPr lang="ja-JP" altLang="en-US"/>
              <a:t>にする</a:t>
            </a:r>
            <a:endParaRPr lang="en-US" altLang="ja-JP" dirty="0"/>
          </a:p>
        </p:txBody>
      </p:sp>
      <p:sp>
        <p:nvSpPr>
          <p:cNvPr id="5" name="スライド番号プレースホルダー 4">
            <a:extLst>
              <a:ext uri="{FF2B5EF4-FFF2-40B4-BE49-F238E27FC236}">
                <a16:creationId xmlns:a16="http://schemas.microsoft.com/office/drawing/2014/main" id="{AFFDCB88-9BF5-6B48-BA25-B7210BDE0D75}"/>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9</a:t>
            </a:fld>
            <a:endParaRPr lang="ja-JP" altLang="en-US"/>
          </a:p>
        </p:txBody>
      </p:sp>
      <p:sp>
        <p:nvSpPr>
          <p:cNvPr id="42" name="角丸四角形 41">
            <a:extLst>
              <a:ext uri="{FF2B5EF4-FFF2-40B4-BE49-F238E27FC236}">
                <a16:creationId xmlns:a16="http://schemas.microsoft.com/office/drawing/2014/main" id="{B51D4D57-F117-0641-A999-01030F65E76E}"/>
              </a:ext>
            </a:extLst>
          </p:cNvPr>
          <p:cNvSpPr/>
          <p:nvPr/>
        </p:nvSpPr>
        <p:spPr>
          <a:xfrm>
            <a:off x="1918837" y="4764423"/>
            <a:ext cx="2008449" cy="185205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49" name="テキスト ボックス 48">
            <a:extLst>
              <a:ext uri="{FF2B5EF4-FFF2-40B4-BE49-F238E27FC236}">
                <a16:creationId xmlns:a16="http://schemas.microsoft.com/office/drawing/2014/main" id="{B95E2FE0-917B-8C41-8544-B56782B91988}"/>
              </a:ext>
            </a:extLst>
          </p:cNvPr>
          <p:cNvSpPr txBox="1"/>
          <p:nvPr/>
        </p:nvSpPr>
        <p:spPr>
          <a:xfrm>
            <a:off x="2076129" y="4393327"/>
            <a:ext cx="1667444"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移送元ホスト</a:t>
            </a:r>
          </a:p>
        </p:txBody>
      </p:sp>
      <p:sp>
        <p:nvSpPr>
          <p:cNvPr id="50" name="角丸四角形 49">
            <a:extLst>
              <a:ext uri="{FF2B5EF4-FFF2-40B4-BE49-F238E27FC236}">
                <a16:creationId xmlns:a16="http://schemas.microsoft.com/office/drawing/2014/main" id="{A7AC06A5-6BF7-8743-8546-5851F1849A0B}"/>
              </a:ext>
            </a:extLst>
          </p:cNvPr>
          <p:cNvSpPr/>
          <p:nvPr/>
        </p:nvSpPr>
        <p:spPr>
          <a:xfrm>
            <a:off x="6141253" y="4760003"/>
            <a:ext cx="2012299" cy="185205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51" name="テキスト ボックス 50">
            <a:extLst>
              <a:ext uri="{FF2B5EF4-FFF2-40B4-BE49-F238E27FC236}">
                <a16:creationId xmlns:a16="http://schemas.microsoft.com/office/drawing/2014/main" id="{01EB93B2-A42B-884A-AF6A-2FE736DB5105}"/>
              </a:ext>
            </a:extLst>
          </p:cNvPr>
          <p:cNvSpPr txBox="1"/>
          <p:nvPr/>
        </p:nvSpPr>
        <p:spPr>
          <a:xfrm>
            <a:off x="5919313" y="4344682"/>
            <a:ext cx="2318263"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移送先メインホスト</a:t>
            </a:r>
          </a:p>
        </p:txBody>
      </p:sp>
      <p:sp>
        <p:nvSpPr>
          <p:cNvPr id="52" name="右矢印 51">
            <a:extLst>
              <a:ext uri="{FF2B5EF4-FFF2-40B4-BE49-F238E27FC236}">
                <a16:creationId xmlns:a16="http://schemas.microsoft.com/office/drawing/2014/main" id="{1950E1FC-0814-0541-A62D-6AA5382451FA}"/>
              </a:ext>
            </a:extLst>
          </p:cNvPr>
          <p:cNvSpPr/>
          <p:nvPr/>
        </p:nvSpPr>
        <p:spPr>
          <a:xfrm>
            <a:off x="4187196" y="5387849"/>
            <a:ext cx="1585275" cy="605197"/>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S PGothic" panose="020B0600070205080204" pitchFamily="34" charset="-128"/>
              <a:ea typeface="MS PGothic" panose="020B0600070205080204" pitchFamily="34" charset="-128"/>
            </a:endParaRPr>
          </a:p>
        </p:txBody>
      </p:sp>
      <p:sp>
        <p:nvSpPr>
          <p:cNvPr id="58" name="テキスト ボックス 57">
            <a:extLst>
              <a:ext uri="{FF2B5EF4-FFF2-40B4-BE49-F238E27FC236}">
                <a16:creationId xmlns:a16="http://schemas.microsoft.com/office/drawing/2014/main" id="{FF99EC58-5924-8945-B6C9-58A1E8DD2377}"/>
              </a:ext>
            </a:extLst>
          </p:cNvPr>
          <p:cNvSpPr txBox="1"/>
          <p:nvPr/>
        </p:nvSpPr>
        <p:spPr>
          <a:xfrm>
            <a:off x="4067404" y="5088653"/>
            <a:ext cx="1947969" cy="400110"/>
          </a:xfrm>
          <a:prstGeom prst="rect">
            <a:avLst/>
          </a:prstGeom>
          <a:noFill/>
        </p:spPr>
        <p:txBody>
          <a:bodyPr wrap="none" rtlCol="0">
            <a:spAutoFit/>
          </a:bodyPr>
          <a:lstStyle/>
          <a:p>
            <a:r>
              <a:rPr lang="ja-JP" altLang="en-US" sz="2000">
                <a:latin typeface="MS PGothic" panose="020B0600070205080204" pitchFamily="34" charset="-128"/>
                <a:ea typeface="MS PGothic" panose="020B0600070205080204" pitchFamily="34" charset="-128"/>
              </a:rPr>
              <a:t>マイグレーション</a:t>
            </a:r>
          </a:p>
        </p:txBody>
      </p:sp>
      <p:sp>
        <p:nvSpPr>
          <p:cNvPr id="70" name="角丸四角形 69">
            <a:extLst>
              <a:ext uri="{FF2B5EF4-FFF2-40B4-BE49-F238E27FC236}">
                <a16:creationId xmlns:a16="http://schemas.microsoft.com/office/drawing/2014/main" id="{8EE50411-E5DA-384C-9FE6-C7724E05FB20}"/>
              </a:ext>
            </a:extLst>
          </p:cNvPr>
          <p:cNvSpPr/>
          <p:nvPr/>
        </p:nvSpPr>
        <p:spPr>
          <a:xfrm>
            <a:off x="8331759" y="4772523"/>
            <a:ext cx="1991896" cy="185205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71" name="テキスト ボックス 70">
            <a:extLst>
              <a:ext uri="{FF2B5EF4-FFF2-40B4-BE49-F238E27FC236}">
                <a16:creationId xmlns:a16="http://schemas.microsoft.com/office/drawing/2014/main" id="{162A77A3-47C2-8A47-95BD-EE2BC14437F6}"/>
              </a:ext>
            </a:extLst>
          </p:cNvPr>
          <p:cNvSpPr txBox="1"/>
          <p:nvPr/>
        </p:nvSpPr>
        <p:spPr>
          <a:xfrm>
            <a:off x="8191280" y="4352790"/>
            <a:ext cx="2177199"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移送先サブホスト</a:t>
            </a:r>
          </a:p>
        </p:txBody>
      </p:sp>
      <p:sp>
        <p:nvSpPr>
          <p:cNvPr id="87" name="テキスト ボックス 86">
            <a:extLst>
              <a:ext uri="{FF2B5EF4-FFF2-40B4-BE49-F238E27FC236}">
                <a16:creationId xmlns:a16="http://schemas.microsoft.com/office/drawing/2014/main" id="{E93E36DC-B0F6-3942-B84D-43D75D3A346E}"/>
              </a:ext>
            </a:extLst>
          </p:cNvPr>
          <p:cNvSpPr txBox="1"/>
          <p:nvPr/>
        </p:nvSpPr>
        <p:spPr>
          <a:xfrm>
            <a:off x="2203134" y="5623705"/>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88" name="テキスト ボックス 87">
            <a:extLst>
              <a:ext uri="{FF2B5EF4-FFF2-40B4-BE49-F238E27FC236}">
                <a16:creationId xmlns:a16="http://schemas.microsoft.com/office/drawing/2014/main" id="{581EE608-A91C-6F45-8B61-B7714F7BE8EF}"/>
              </a:ext>
            </a:extLst>
          </p:cNvPr>
          <p:cNvSpPr txBox="1"/>
          <p:nvPr/>
        </p:nvSpPr>
        <p:spPr>
          <a:xfrm>
            <a:off x="6415688" y="5671896"/>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89" name="テキスト ボックス 88">
            <a:extLst>
              <a:ext uri="{FF2B5EF4-FFF2-40B4-BE49-F238E27FC236}">
                <a16:creationId xmlns:a16="http://schemas.microsoft.com/office/drawing/2014/main" id="{27311080-21DF-AD40-959C-E85DA67E6E86}"/>
              </a:ext>
            </a:extLst>
          </p:cNvPr>
          <p:cNvSpPr txBox="1"/>
          <p:nvPr/>
        </p:nvSpPr>
        <p:spPr>
          <a:xfrm>
            <a:off x="2182483" y="4815609"/>
            <a:ext cx="1284326" cy="369332"/>
          </a:xfrm>
          <a:prstGeom prst="rect">
            <a:avLst/>
          </a:prstGeom>
          <a:noFill/>
        </p:spPr>
        <p:txBody>
          <a:bodyPr wrap="none" rtlCol="0">
            <a:spAutoFit/>
          </a:bodyPr>
          <a:lstStyle/>
          <a:p>
            <a:r>
              <a:rPr lang="ja-JP" altLang="en-US">
                <a:latin typeface="MS PGothic" panose="020B0600070205080204" pitchFamily="34" charset="-128"/>
                <a:ea typeface="MS PGothic" panose="020B0600070205080204" pitchFamily="34" charset="-128"/>
              </a:rPr>
              <a:t>ビットマップ</a:t>
            </a:r>
          </a:p>
        </p:txBody>
      </p:sp>
      <p:sp>
        <p:nvSpPr>
          <p:cNvPr id="90" name="テキスト ボックス 89">
            <a:extLst>
              <a:ext uri="{FF2B5EF4-FFF2-40B4-BE49-F238E27FC236}">
                <a16:creationId xmlns:a16="http://schemas.microsoft.com/office/drawing/2014/main" id="{8A589C3F-640F-4A47-8DDA-C7CCEE4564EA}"/>
              </a:ext>
            </a:extLst>
          </p:cNvPr>
          <p:cNvSpPr txBox="1"/>
          <p:nvPr/>
        </p:nvSpPr>
        <p:spPr>
          <a:xfrm>
            <a:off x="6376989" y="4815609"/>
            <a:ext cx="1284326" cy="369332"/>
          </a:xfrm>
          <a:prstGeom prst="rect">
            <a:avLst/>
          </a:prstGeom>
          <a:noFill/>
        </p:spPr>
        <p:txBody>
          <a:bodyPr wrap="none" rtlCol="0">
            <a:spAutoFit/>
          </a:bodyPr>
          <a:lstStyle/>
          <a:p>
            <a:r>
              <a:rPr lang="ja-JP" altLang="en-US">
                <a:latin typeface="MS PGothic" panose="020B0600070205080204" pitchFamily="34" charset="-128"/>
                <a:ea typeface="MS PGothic" panose="020B0600070205080204" pitchFamily="34" charset="-128"/>
              </a:rPr>
              <a:t>ビットマップ</a:t>
            </a:r>
          </a:p>
        </p:txBody>
      </p:sp>
      <p:sp>
        <p:nvSpPr>
          <p:cNvPr id="93" name="正方形/長方形 92">
            <a:extLst>
              <a:ext uri="{FF2B5EF4-FFF2-40B4-BE49-F238E27FC236}">
                <a16:creationId xmlns:a16="http://schemas.microsoft.com/office/drawing/2014/main" id="{3513D19F-B89E-FF4D-B479-047F69FC23B9}"/>
              </a:ext>
            </a:extLst>
          </p:cNvPr>
          <p:cNvSpPr/>
          <p:nvPr/>
        </p:nvSpPr>
        <p:spPr>
          <a:xfrm>
            <a:off x="2437286" y="5968630"/>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95" name="正方形/長方形 94">
            <a:extLst>
              <a:ext uri="{FF2B5EF4-FFF2-40B4-BE49-F238E27FC236}">
                <a16:creationId xmlns:a16="http://schemas.microsoft.com/office/drawing/2014/main" id="{435841F5-F47B-874E-A594-F5439DBFF3EE}"/>
              </a:ext>
            </a:extLst>
          </p:cNvPr>
          <p:cNvSpPr/>
          <p:nvPr/>
        </p:nvSpPr>
        <p:spPr>
          <a:xfrm>
            <a:off x="3130158" y="5968630"/>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grpSp>
        <p:nvGrpSpPr>
          <p:cNvPr id="106" name="グループ化 105">
            <a:extLst>
              <a:ext uri="{FF2B5EF4-FFF2-40B4-BE49-F238E27FC236}">
                <a16:creationId xmlns:a16="http://schemas.microsoft.com/office/drawing/2014/main" id="{0ADF7189-5A5D-4643-8753-F12A8033CAC8}"/>
              </a:ext>
            </a:extLst>
          </p:cNvPr>
          <p:cNvGrpSpPr/>
          <p:nvPr/>
        </p:nvGrpSpPr>
        <p:grpSpPr>
          <a:xfrm>
            <a:off x="8509571" y="5561985"/>
            <a:ext cx="1387663" cy="514545"/>
            <a:chOff x="2066306" y="5325194"/>
            <a:chExt cx="1387663" cy="514545"/>
          </a:xfrm>
        </p:grpSpPr>
        <p:sp>
          <p:nvSpPr>
            <p:cNvPr id="108" name="正方形/長方形 107">
              <a:extLst>
                <a:ext uri="{FF2B5EF4-FFF2-40B4-BE49-F238E27FC236}">
                  <a16:creationId xmlns:a16="http://schemas.microsoft.com/office/drawing/2014/main" id="{ABDDF307-8163-FB48-93D3-DD3CEEF17029}"/>
                </a:ext>
              </a:extLst>
            </p:cNvPr>
            <p:cNvSpPr/>
            <p:nvPr/>
          </p:nvSpPr>
          <p:spPr>
            <a:xfrm>
              <a:off x="2404837"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07" name="正方形/長方形 106">
              <a:extLst>
                <a:ext uri="{FF2B5EF4-FFF2-40B4-BE49-F238E27FC236}">
                  <a16:creationId xmlns:a16="http://schemas.microsoft.com/office/drawing/2014/main" id="{944198E1-70A4-F84D-8DB4-BA8BF6F94F24}"/>
                </a:ext>
              </a:extLst>
            </p:cNvPr>
            <p:cNvSpPr/>
            <p:nvPr/>
          </p:nvSpPr>
          <p:spPr>
            <a:xfrm>
              <a:off x="2066306"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10" name="正方形/長方形 109">
              <a:extLst>
                <a:ext uri="{FF2B5EF4-FFF2-40B4-BE49-F238E27FC236}">
                  <a16:creationId xmlns:a16="http://schemas.microsoft.com/office/drawing/2014/main" id="{D593A642-AA92-784B-85EF-3A8F0EF4EC01}"/>
                </a:ext>
              </a:extLst>
            </p:cNvPr>
            <p:cNvSpPr/>
            <p:nvPr/>
          </p:nvSpPr>
          <p:spPr>
            <a:xfrm>
              <a:off x="3097709"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grpSp>
      <p:grpSp>
        <p:nvGrpSpPr>
          <p:cNvPr id="101" name="グループ化 100">
            <a:extLst>
              <a:ext uri="{FF2B5EF4-FFF2-40B4-BE49-F238E27FC236}">
                <a16:creationId xmlns:a16="http://schemas.microsoft.com/office/drawing/2014/main" id="{603F8AF9-BB96-C84B-934E-B20B24F10AC8}"/>
              </a:ext>
            </a:extLst>
          </p:cNvPr>
          <p:cNvGrpSpPr/>
          <p:nvPr/>
        </p:nvGrpSpPr>
        <p:grpSpPr>
          <a:xfrm>
            <a:off x="6725407" y="5998475"/>
            <a:ext cx="1049132" cy="514545"/>
            <a:chOff x="2404837" y="5325194"/>
            <a:chExt cx="1049132" cy="514545"/>
          </a:xfrm>
        </p:grpSpPr>
        <p:sp>
          <p:nvSpPr>
            <p:cNvPr id="104" name="正方形/長方形 103">
              <a:extLst>
                <a:ext uri="{FF2B5EF4-FFF2-40B4-BE49-F238E27FC236}">
                  <a16:creationId xmlns:a16="http://schemas.microsoft.com/office/drawing/2014/main" id="{766548A5-274E-8B4E-A642-429A559F9917}"/>
                </a:ext>
              </a:extLst>
            </p:cNvPr>
            <p:cNvSpPr/>
            <p:nvPr/>
          </p:nvSpPr>
          <p:spPr>
            <a:xfrm>
              <a:off x="2759178"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03" name="正方形/長方形 102">
              <a:extLst>
                <a:ext uri="{FF2B5EF4-FFF2-40B4-BE49-F238E27FC236}">
                  <a16:creationId xmlns:a16="http://schemas.microsoft.com/office/drawing/2014/main" id="{7C0BCF6C-AC0C-164F-AA92-614EAB13032C}"/>
                </a:ext>
              </a:extLst>
            </p:cNvPr>
            <p:cNvSpPr/>
            <p:nvPr/>
          </p:nvSpPr>
          <p:spPr>
            <a:xfrm>
              <a:off x="2404837"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05" name="正方形/長方形 104">
              <a:extLst>
                <a:ext uri="{FF2B5EF4-FFF2-40B4-BE49-F238E27FC236}">
                  <a16:creationId xmlns:a16="http://schemas.microsoft.com/office/drawing/2014/main" id="{3C97D743-5224-EA40-8954-B849EA41BD7C}"/>
                </a:ext>
              </a:extLst>
            </p:cNvPr>
            <p:cNvSpPr/>
            <p:nvPr/>
          </p:nvSpPr>
          <p:spPr>
            <a:xfrm>
              <a:off x="3097709"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grpSp>
      <p:sp>
        <p:nvSpPr>
          <p:cNvPr id="111" name="テキスト ボックス 110">
            <a:extLst>
              <a:ext uri="{FF2B5EF4-FFF2-40B4-BE49-F238E27FC236}">
                <a16:creationId xmlns:a16="http://schemas.microsoft.com/office/drawing/2014/main" id="{4D395275-34B7-D848-A082-896D447CFFE9}"/>
              </a:ext>
            </a:extLst>
          </p:cNvPr>
          <p:cNvSpPr txBox="1"/>
          <p:nvPr/>
        </p:nvSpPr>
        <p:spPr>
          <a:xfrm>
            <a:off x="8331760" y="5148637"/>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grpSp>
        <p:nvGrpSpPr>
          <p:cNvPr id="112" name="グループ化 111">
            <a:extLst>
              <a:ext uri="{FF2B5EF4-FFF2-40B4-BE49-F238E27FC236}">
                <a16:creationId xmlns:a16="http://schemas.microsoft.com/office/drawing/2014/main" id="{E00EB143-6599-E84D-B2C3-C8C8FF312864}"/>
              </a:ext>
            </a:extLst>
          </p:cNvPr>
          <p:cNvGrpSpPr/>
          <p:nvPr/>
        </p:nvGrpSpPr>
        <p:grpSpPr>
          <a:xfrm>
            <a:off x="2091635" y="5130577"/>
            <a:ext cx="1387663" cy="514545"/>
            <a:chOff x="2066306" y="5325194"/>
            <a:chExt cx="1387663" cy="514545"/>
          </a:xfrm>
          <a:solidFill>
            <a:schemeClr val="bg1"/>
          </a:solidFill>
        </p:grpSpPr>
        <p:sp>
          <p:nvSpPr>
            <p:cNvPr id="113" name="正方形/長方形 112">
              <a:extLst>
                <a:ext uri="{FF2B5EF4-FFF2-40B4-BE49-F238E27FC236}">
                  <a16:creationId xmlns:a16="http://schemas.microsoft.com/office/drawing/2014/main" id="{BDB2326B-B3EB-EC44-A4B9-E17E0A1B2A7A}"/>
                </a:ext>
              </a:extLst>
            </p:cNvPr>
            <p:cNvSpPr/>
            <p:nvPr/>
          </p:nvSpPr>
          <p:spPr>
            <a:xfrm>
              <a:off x="2066306" y="5325194"/>
              <a:ext cx="356260" cy="514545"/>
            </a:xfrm>
            <a:prstGeom prst="rect">
              <a:avLst/>
            </a:prstGeom>
            <a:gr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114" name="正方形/長方形 113">
              <a:extLst>
                <a:ext uri="{FF2B5EF4-FFF2-40B4-BE49-F238E27FC236}">
                  <a16:creationId xmlns:a16="http://schemas.microsoft.com/office/drawing/2014/main" id="{9769E435-A664-7745-83AF-03066D4F6541}"/>
                </a:ext>
              </a:extLst>
            </p:cNvPr>
            <p:cNvSpPr/>
            <p:nvPr/>
          </p:nvSpPr>
          <p:spPr>
            <a:xfrm>
              <a:off x="2404837" y="5325194"/>
              <a:ext cx="356260" cy="514545"/>
            </a:xfrm>
            <a:prstGeom prst="rect">
              <a:avLst/>
            </a:prstGeom>
            <a:gr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0</a:t>
              </a:r>
              <a:endParaRPr lang="ja-JP" altLang="en-US">
                <a:solidFill>
                  <a:schemeClr val="tx1"/>
                </a:solidFill>
                <a:ea typeface="MS PGothic" panose="020B0600070205080204" pitchFamily="34" charset="-128"/>
              </a:endParaRPr>
            </a:p>
          </p:txBody>
        </p:sp>
        <p:sp>
          <p:nvSpPr>
            <p:cNvPr id="115" name="正方形/長方形 114">
              <a:extLst>
                <a:ext uri="{FF2B5EF4-FFF2-40B4-BE49-F238E27FC236}">
                  <a16:creationId xmlns:a16="http://schemas.microsoft.com/office/drawing/2014/main" id="{B740ADC9-91A6-6A47-A221-4CADD027B89A}"/>
                </a:ext>
              </a:extLst>
            </p:cNvPr>
            <p:cNvSpPr/>
            <p:nvPr/>
          </p:nvSpPr>
          <p:spPr>
            <a:xfrm>
              <a:off x="2759178" y="5325194"/>
              <a:ext cx="356260" cy="514545"/>
            </a:xfrm>
            <a:prstGeom prst="rect">
              <a:avLst/>
            </a:prstGeom>
            <a:gr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116" name="正方形/長方形 115">
              <a:extLst>
                <a:ext uri="{FF2B5EF4-FFF2-40B4-BE49-F238E27FC236}">
                  <a16:creationId xmlns:a16="http://schemas.microsoft.com/office/drawing/2014/main" id="{E422DF4A-6191-044D-A13B-C5467101437C}"/>
                </a:ext>
              </a:extLst>
            </p:cNvPr>
            <p:cNvSpPr/>
            <p:nvPr/>
          </p:nvSpPr>
          <p:spPr>
            <a:xfrm>
              <a:off x="3097709" y="5325194"/>
              <a:ext cx="356260" cy="514545"/>
            </a:xfrm>
            <a:prstGeom prst="rect">
              <a:avLst/>
            </a:prstGeom>
            <a:gr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0</a:t>
              </a:r>
              <a:endParaRPr lang="ja-JP" altLang="en-US">
                <a:solidFill>
                  <a:schemeClr val="tx1"/>
                </a:solidFill>
                <a:ea typeface="MS PGothic" panose="020B0600070205080204" pitchFamily="34" charset="-128"/>
              </a:endParaRPr>
            </a:p>
          </p:txBody>
        </p:sp>
      </p:grpSp>
      <p:sp>
        <p:nvSpPr>
          <p:cNvPr id="118" name="正方形/長方形 117">
            <a:extLst>
              <a:ext uri="{FF2B5EF4-FFF2-40B4-BE49-F238E27FC236}">
                <a16:creationId xmlns:a16="http://schemas.microsoft.com/office/drawing/2014/main" id="{76E8EA42-6C52-0A4F-8CC4-17AD7880047B}"/>
              </a:ext>
            </a:extLst>
          </p:cNvPr>
          <p:cNvSpPr/>
          <p:nvPr/>
        </p:nvSpPr>
        <p:spPr>
          <a:xfrm>
            <a:off x="6383923" y="5144874"/>
            <a:ext cx="356260" cy="51454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0</a:t>
            </a:r>
            <a:endParaRPr lang="ja-JP" altLang="en-US">
              <a:solidFill>
                <a:schemeClr val="tx1"/>
              </a:solidFill>
              <a:ea typeface="MS PGothic" panose="020B0600070205080204" pitchFamily="34" charset="-128"/>
            </a:endParaRPr>
          </a:p>
        </p:txBody>
      </p:sp>
      <p:sp>
        <p:nvSpPr>
          <p:cNvPr id="119" name="正方形/長方形 118">
            <a:extLst>
              <a:ext uri="{FF2B5EF4-FFF2-40B4-BE49-F238E27FC236}">
                <a16:creationId xmlns:a16="http://schemas.microsoft.com/office/drawing/2014/main" id="{7D96FA1C-0A88-784F-A09F-97DF38A4CC93}"/>
              </a:ext>
            </a:extLst>
          </p:cNvPr>
          <p:cNvSpPr/>
          <p:nvPr/>
        </p:nvSpPr>
        <p:spPr>
          <a:xfrm>
            <a:off x="6722454" y="5144874"/>
            <a:ext cx="356260" cy="51454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0</a:t>
            </a:r>
            <a:endParaRPr lang="ja-JP" altLang="en-US">
              <a:solidFill>
                <a:schemeClr val="tx1"/>
              </a:solidFill>
              <a:ea typeface="MS PGothic" panose="020B0600070205080204" pitchFamily="34" charset="-128"/>
            </a:endParaRPr>
          </a:p>
        </p:txBody>
      </p:sp>
      <p:sp>
        <p:nvSpPr>
          <p:cNvPr id="120" name="正方形/長方形 119">
            <a:extLst>
              <a:ext uri="{FF2B5EF4-FFF2-40B4-BE49-F238E27FC236}">
                <a16:creationId xmlns:a16="http://schemas.microsoft.com/office/drawing/2014/main" id="{B6526EA5-78F3-A843-B3D9-D41BE9703FC5}"/>
              </a:ext>
            </a:extLst>
          </p:cNvPr>
          <p:cNvSpPr/>
          <p:nvPr/>
        </p:nvSpPr>
        <p:spPr>
          <a:xfrm>
            <a:off x="7076795" y="5144874"/>
            <a:ext cx="356260" cy="51454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0</a:t>
            </a:r>
          </a:p>
        </p:txBody>
      </p:sp>
      <p:sp>
        <p:nvSpPr>
          <p:cNvPr id="121" name="正方形/長方形 120">
            <a:extLst>
              <a:ext uri="{FF2B5EF4-FFF2-40B4-BE49-F238E27FC236}">
                <a16:creationId xmlns:a16="http://schemas.microsoft.com/office/drawing/2014/main" id="{8BA09386-44CB-3441-833A-2C148E89A96E}"/>
              </a:ext>
            </a:extLst>
          </p:cNvPr>
          <p:cNvSpPr/>
          <p:nvPr/>
        </p:nvSpPr>
        <p:spPr>
          <a:xfrm>
            <a:off x="7415326" y="5144874"/>
            <a:ext cx="356260" cy="51454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0</a:t>
            </a:r>
            <a:endParaRPr lang="ja-JP" altLang="en-US">
              <a:solidFill>
                <a:schemeClr val="tx1"/>
              </a:solidFill>
              <a:ea typeface="MS PGothic" panose="020B0600070205080204" pitchFamily="34" charset="-128"/>
            </a:endParaRPr>
          </a:p>
        </p:txBody>
      </p:sp>
      <p:sp>
        <p:nvSpPr>
          <p:cNvPr id="122" name="正方形/長方形 121">
            <a:extLst>
              <a:ext uri="{FF2B5EF4-FFF2-40B4-BE49-F238E27FC236}">
                <a16:creationId xmlns:a16="http://schemas.microsoft.com/office/drawing/2014/main" id="{227578D1-AE71-5047-934F-2C011EC597D7}"/>
              </a:ext>
            </a:extLst>
          </p:cNvPr>
          <p:cNvSpPr/>
          <p:nvPr/>
        </p:nvSpPr>
        <p:spPr>
          <a:xfrm>
            <a:off x="7076795" y="5144874"/>
            <a:ext cx="356260" cy="51454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123" name="正方形/長方形 122">
            <a:extLst>
              <a:ext uri="{FF2B5EF4-FFF2-40B4-BE49-F238E27FC236}">
                <a16:creationId xmlns:a16="http://schemas.microsoft.com/office/drawing/2014/main" id="{79BBA4E2-A825-3747-BC4F-CF65053A5993}"/>
              </a:ext>
            </a:extLst>
          </p:cNvPr>
          <p:cNvSpPr/>
          <p:nvPr/>
        </p:nvSpPr>
        <p:spPr>
          <a:xfrm>
            <a:off x="6375059" y="5144874"/>
            <a:ext cx="356260" cy="51454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92" name="正方形/長方形 91">
            <a:extLst>
              <a:ext uri="{FF2B5EF4-FFF2-40B4-BE49-F238E27FC236}">
                <a16:creationId xmlns:a16="http://schemas.microsoft.com/office/drawing/2014/main" id="{D4A27E8A-3076-5B41-B5A2-A50ED6EA585A}"/>
              </a:ext>
            </a:extLst>
          </p:cNvPr>
          <p:cNvSpPr/>
          <p:nvPr/>
        </p:nvSpPr>
        <p:spPr>
          <a:xfrm>
            <a:off x="2098755" y="5968630"/>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94" name="正方形/長方形 93">
            <a:extLst>
              <a:ext uri="{FF2B5EF4-FFF2-40B4-BE49-F238E27FC236}">
                <a16:creationId xmlns:a16="http://schemas.microsoft.com/office/drawing/2014/main" id="{FD8D12CD-FE65-D345-9587-0B18746B6695}"/>
              </a:ext>
            </a:extLst>
          </p:cNvPr>
          <p:cNvSpPr/>
          <p:nvPr/>
        </p:nvSpPr>
        <p:spPr>
          <a:xfrm>
            <a:off x="2791627" y="5968630"/>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41" name="テキスト ボックス 40">
            <a:extLst>
              <a:ext uri="{FF2B5EF4-FFF2-40B4-BE49-F238E27FC236}">
                <a16:creationId xmlns:a16="http://schemas.microsoft.com/office/drawing/2014/main" id="{F7A63617-0583-284E-9133-F46AE58B198A}"/>
              </a:ext>
            </a:extLst>
          </p:cNvPr>
          <p:cNvSpPr txBox="1"/>
          <p:nvPr/>
        </p:nvSpPr>
        <p:spPr>
          <a:xfrm>
            <a:off x="3452519" y="6030116"/>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43" name="テキスト ボックス 42">
            <a:extLst>
              <a:ext uri="{FF2B5EF4-FFF2-40B4-BE49-F238E27FC236}">
                <a16:creationId xmlns:a16="http://schemas.microsoft.com/office/drawing/2014/main" id="{927A3D73-D2EE-884C-9AD8-EC58386AEF83}"/>
              </a:ext>
            </a:extLst>
          </p:cNvPr>
          <p:cNvSpPr txBox="1"/>
          <p:nvPr/>
        </p:nvSpPr>
        <p:spPr>
          <a:xfrm>
            <a:off x="3433167" y="5201764"/>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44" name="テキスト ボックス 43">
            <a:extLst>
              <a:ext uri="{FF2B5EF4-FFF2-40B4-BE49-F238E27FC236}">
                <a16:creationId xmlns:a16="http://schemas.microsoft.com/office/drawing/2014/main" id="{1658314E-1FCF-194D-85C0-36E0AFABEEA1}"/>
              </a:ext>
            </a:extLst>
          </p:cNvPr>
          <p:cNvSpPr txBox="1"/>
          <p:nvPr/>
        </p:nvSpPr>
        <p:spPr>
          <a:xfrm>
            <a:off x="7708668" y="5215171"/>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45" name="テキスト ボックス 44">
            <a:extLst>
              <a:ext uri="{FF2B5EF4-FFF2-40B4-BE49-F238E27FC236}">
                <a16:creationId xmlns:a16="http://schemas.microsoft.com/office/drawing/2014/main" id="{BC55DD06-E87E-6440-9139-A4B58D20B1F0}"/>
              </a:ext>
            </a:extLst>
          </p:cNvPr>
          <p:cNvSpPr txBox="1"/>
          <p:nvPr/>
        </p:nvSpPr>
        <p:spPr>
          <a:xfrm>
            <a:off x="7681029" y="6063112"/>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46" name="テキスト ボックス 45">
            <a:extLst>
              <a:ext uri="{FF2B5EF4-FFF2-40B4-BE49-F238E27FC236}">
                <a16:creationId xmlns:a16="http://schemas.microsoft.com/office/drawing/2014/main" id="{A26C1FA6-1ABC-B24C-B51F-E4023341CF92}"/>
              </a:ext>
            </a:extLst>
          </p:cNvPr>
          <p:cNvSpPr txBox="1"/>
          <p:nvPr/>
        </p:nvSpPr>
        <p:spPr>
          <a:xfrm>
            <a:off x="9849381" y="5629143"/>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Tree>
    <p:extLst>
      <p:ext uri="{BB962C8B-B14F-4D97-AF65-F5344CB8AC3E}">
        <p14:creationId xmlns:p14="http://schemas.microsoft.com/office/powerpoint/2010/main" val="287655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1.25E-6 -3.7037E-7 L 0.35026 0.00324 " pathEditMode="relative" rAng="0" ptsTypes="AA">
                                      <p:cBhvr>
                                        <p:cTn id="6" dur="2000" fill="hold"/>
                                        <p:tgtEl>
                                          <p:spTgt spid="92"/>
                                        </p:tgtEl>
                                        <p:attrNameLst>
                                          <p:attrName>ppt_x</p:attrName>
                                          <p:attrName>ppt_y</p:attrName>
                                        </p:attrNameLst>
                                      </p:cBhvr>
                                      <p:rCtr x="17513" y="162"/>
                                    </p:animMotion>
                                  </p:childTnLst>
                                </p:cTn>
                              </p:par>
                            </p:childTnLst>
                          </p:cTn>
                        </p:par>
                        <p:par>
                          <p:cTn id="7" fill="hold">
                            <p:stCondLst>
                              <p:cond delay="2000"/>
                            </p:stCondLst>
                            <p:childTnLst>
                              <p:par>
                                <p:cTn id="8" presetID="10" presetClass="entr" presetSubtype="0" fill="hold" grpId="0" nodeType="afterEffect">
                                  <p:stCondLst>
                                    <p:cond delay="0"/>
                                  </p:stCondLst>
                                  <p:childTnLst>
                                    <p:set>
                                      <p:cBhvr>
                                        <p:cTn id="9" dur="1" fill="hold">
                                          <p:stCondLst>
                                            <p:cond delay="0"/>
                                          </p:stCondLst>
                                        </p:cTn>
                                        <p:tgtEl>
                                          <p:spTgt spid="123"/>
                                        </p:tgtEl>
                                        <p:attrNameLst>
                                          <p:attrName>style.visibility</p:attrName>
                                        </p:attrNameLst>
                                      </p:cBhvr>
                                      <p:to>
                                        <p:strVal val="visible"/>
                                      </p:to>
                                    </p:set>
                                    <p:animEffect transition="in" filter="fade">
                                      <p:cBhvr>
                                        <p:cTn id="10" dur="500"/>
                                        <p:tgtEl>
                                          <p:spTgt spid="123"/>
                                        </p:tgtEl>
                                      </p:cBhvr>
                                    </p:animEffect>
                                  </p:childTnLst>
                                </p:cTn>
                              </p:par>
                            </p:childTnLst>
                          </p:cTn>
                        </p:par>
                        <p:par>
                          <p:cTn id="11" fill="hold">
                            <p:stCondLst>
                              <p:cond delay="2500"/>
                            </p:stCondLst>
                            <p:childTnLst>
                              <p:par>
                                <p:cTn id="12" presetID="10" presetClass="entr" presetSubtype="0" fill="hold" nodeType="afterEffect">
                                  <p:stCondLst>
                                    <p:cond delay="0"/>
                                  </p:stCondLst>
                                  <p:childTnLst>
                                    <p:set>
                                      <p:cBhvr>
                                        <p:cTn id="13" dur="1" fill="hold">
                                          <p:stCondLst>
                                            <p:cond delay="0"/>
                                          </p:stCondLst>
                                        </p:cTn>
                                        <p:tgtEl>
                                          <p:spTgt spid="101"/>
                                        </p:tgtEl>
                                        <p:attrNameLst>
                                          <p:attrName>style.visibility</p:attrName>
                                        </p:attrNameLst>
                                      </p:cBhvr>
                                      <p:to>
                                        <p:strVal val="visible"/>
                                      </p:to>
                                    </p:set>
                                    <p:animEffect transition="in" filter="fade">
                                      <p:cBhvr>
                                        <p:cTn id="14" dur="500"/>
                                        <p:tgtEl>
                                          <p:spTgt spid="101"/>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2.08333E-7 -3.7037E-7 L 0.52526 -0.05787 " pathEditMode="relative" rAng="0" ptsTypes="AA">
                                      <p:cBhvr>
                                        <p:cTn id="18" dur="2000" fill="hold"/>
                                        <p:tgtEl>
                                          <p:spTgt spid="94"/>
                                        </p:tgtEl>
                                        <p:attrNameLst>
                                          <p:attrName>ppt_x</p:attrName>
                                          <p:attrName>ppt_y</p:attrName>
                                        </p:attrNameLst>
                                      </p:cBhvr>
                                      <p:rCtr x="26263" y="-2894"/>
                                    </p:animMotion>
                                  </p:childTnLst>
                                </p:cTn>
                              </p:par>
                            </p:childTnLst>
                          </p:cTn>
                        </p:par>
                        <p:par>
                          <p:cTn id="19" fill="hold">
                            <p:stCondLst>
                              <p:cond delay="2000"/>
                            </p:stCondLst>
                            <p:childTnLst>
                              <p:par>
                                <p:cTn id="20" presetID="10" presetClass="entr" presetSubtype="0" fill="hold" grpId="0" nodeType="afterEffect">
                                  <p:stCondLst>
                                    <p:cond delay="0"/>
                                  </p:stCondLst>
                                  <p:childTnLst>
                                    <p:set>
                                      <p:cBhvr>
                                        <p:cTn id="21" dur="1" fill="hold">
                                          <p:stCondLst>
                                            <p:cond delay="0"/>
                                          </p:stCondLst>
                                        </p:cTn>
                                        <p:tgtEl>
                                          <p:spTgt spid="122"/>
                                        </p:tgtEl>
                                        <p:attrNameLst>
                                          <p:attrName>style.visibility</p:attrName>
                                        </p:attrNameLst>
                                      </p:cBhvr>
                                      <p:to>
                                        <p:strVal val="visible"/>
                                      </p:to>
                                    </p:set>
                                    <p:animEffect transition="in" filter="fade">
                                      <p:cBhvr>
                                        <p:cTn id="22" dur="500"/>
                                        <p:tgtEl>
                                          <p:spTgt spid="122"/>
                                        </p:tgtEl>
                                      </p:cBhvr>
                                    </p:animEffect>
                                  </p:childTnLst>
                                </p:cTn>
                              </p:par>
                            </p:childTnLst>
                          </p:cTn>
                        </p:par>
                        <p:par>
                          <p:cTn id="23" fill="hold">
                            <p:stCondLst>
                              <p:cond delay="2500"/>
                            </p:stCondLst>
                            <p:childTnLst>
                              <p:par>
                                <p:cTn id="24" presetID="10" presetClass="entr" presetSubtype="0" fill="hold" nodeType="afterEffect">
                                  <p:stCondLst>
                                    <p:cond delay="0"/>
                                  </p:stCondLst>
                                  <p:childTnLst>
                                    <p:set>
                                      <p:cBhvr>
                                        <p:cTn id="25" dur="1" fill="hold">
                                          <p:stCondLst>
                                            <p:cond delay="0"/>
                                          </p:stCondLst>
                                        </p:cTn>
                                        <p:tgtEl>
                                          <p:spTgt spid="106"/>
                                        </p:tgtEl>
                                        <p:attrNameLst>
                                          <p:attrName>style.visibility</p:attrName>
                                        </p:attrNameLst>
                                      </p:cBhvr>
                                      <p:to>
                                        <p:strVal val="visible"/>
                                      </p:to>
                                    </p:set>
                                    <p:animEffect transition="in" filter="fade">
                                      <p:cBhvr>
                                        <p:cTn id="26" dur="500"/>
                                        <p:tgtEl>
                                          <p:spTgt spid="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 grpId="0" animBg="1"/>
      <p:bldP spid="123" grpId="0" animBg="1"/>
      <p:bldP spid="92" grpId="0" animBg="1"/>
      <p:bldP spid="94" grpId="0" animBg="1"/>
    </p:bldLst>
  </p:timing>
</p:sld>
</file>

<file path=ppt/theme/theme1.xml><?xml version="1.0" encoding="utf-8"?>
<a:theme xmlns:a="http://schemas.openxmlformats.org/drawingml/2006/main" name="Office テーマ">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rgbClr val="FF0000"/>
          </a:solidFill>
        </a:ln>
      </a:spPr>
      <a:bodyPr rtlCol="0" anchor="ctr"/>
      <a:lstStyle>
        <a:defPPr algn="ctr">
          <a:defRPr>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44594</TotalTime>
  <Words>2805</Words>
  <Application>Microsoft Macintosh PowerPoint</Application>
  <PresentationFormat>ワイド画面</PresentationFormat>
  <Paragraphs>584</Paragraphs>
  <Slides>26</Slides>
  <Notes>24</Notes>
  <HiddenSlides>4</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26</vt:i4>
      </vt:variant>
    </vt:vector>
  </HeadingPairs>
  <TitlesOfParts>
    <vt:vector size="36" baseType="lpstr">
      <vt:lpstr>MS PGothic</vt:lpstr>
      <vt:lpstr>MS Gothic</vt:lpstr>
      <vt:lpstr>System Font Regular</vt:lpstr>
      <vt:lpstr>游ゴシック</vt:lpstr>
      <vt:lpstr>Arial</vt:lpstr>
      <vt:lpstr>Calibri</vt:lpstr>
      <vt:lpstr>Calibri Light</vt:lpstr>
      <vt:lpstr>Courier New</vt:lpstr>
      <vt:lpstr>Wingdings</vt:lpstr>
      <vt:lpstr>Office テーマ</vt:lpstr>
      <vt:lpstr>複数ホストにまたがる大容量メモリVMの未使用メモリに着目した高速化</vt:lpstr>
      <vt:lpstr>大容量メモリを持つVM</vt:lpstr>
      <vt:lpstr>分割マイグレーション [Suetake et al.'18]</vt:lpstr>
      <vt:lpstr>リモートページング</vt:lpstr>
      <vt:lpstr>未使用メモリの存在</vt:lpstr>
      <vt:lpstr>不要なメモリ転送</vt:lpstr>
      <vt:lpstr>提案：FCtrans</vt:lpstr>
      <vt:lpstr>未使用メモリの追跡</vt:lpstr>
      <vt:lpstr>分割マイグレーションの最適化</vt:lpstr>
      <vt:lpstr>ページインの最適化</vt:lpstr>
      <vt:lpstr>ページアウトの最適化</vt:lpstr>
      <vt:lpstr>メモリ追跡の最適化</vt:lpstr>
      <vt:lpstr>ゲストOSのメモリ管理情報の統合</vt:lpstr>
      <vt:lpstr>ゲストOSのメモリ情報の取得</vt:lpstr>
      <vt:lpstr>複数ホストにまたがるVMのメモリ解放</vt:lpstr>
      <vt:lpstr>実験</vt:lpstr>
      <vt:lpstr>マイグレーション性能</vt:lpstr>
      <vt:lpstr>マイグレーション後のVM性能 (1/2)</vt:lpstr>
      <vt:lpstr>マイグレーション後のVM性能 (2/2)</vt:lpstr>
      <vt:lpstr>空きメモリの回収性能</vt:lpstr>
      <vt:lpstr>関連研究</vt:lpstr>
      <vt:lpstr>まとめ</vt:lpstr>
      <vt:lpstr>VMマイグレーション</vt:lpstr>
      <vt:lpstr>提案：FCtrans</vt:lpstr>
      <vt:lpstr>リモートページング性能</vt:lpstr>
      <vt:lpstr>リモートページング性能（2/2）</vt:lpstr>
    </vt:vector>
  </TitlesOfParts>
  <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複数ホストにまたがって 実行されるVMの高速化</dc:title>
  <dc:creator>Microsoft Office ユーザー</dc:creator>
  <cp:lastModifiedBy>Microsoft Office ユーザー</cp:lastModifiedBy>
  <cp:revision>531</cp:revision>
  <cp:lastPrinted>2019-10-24T01:19:48Z</cp:lastPrinted>
  <dcterms:created xsi:type="dcterms:W3CDTF">2018-09-17T17:34:38Z</dcterms:created>
  <dcterms:modified xsi:type="dcterms:W3CDTF">2020-12-01T09:02:37Z</dcterms:modified>
</cp:coreProperties>
</file>