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2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4323" r:id="rId1"/>
  </p:sldMasterIdLst>
  <p:notesMasterIdLst>
    <p:notesMasterId r:id="rId30"/>
  </p:notesMasterIdLst>
  <p:handoutMasterIdLst>
    <p:handoutMasterId r:id="rId31"/>
  </p:handoutMasterIdLst>
  <p:sldIdLst>
    <p:sldId id="256" r:id="rId2"/>
    <p:sldId id="335" r:id="rId3"/>
    <p:sldId id="336" r:id="rId4"/>
    <p:sldId id="337" r:id="rId5"/>
    <p:sldId id="338" r:id="rId6"/>
    <p:sldId id="339" r:id="rId7"/>
    <p:sldId id="355" r:id="rId8"/>
    <p:sldId id="340" r:id="rId9"/>
    <p:sldId id="341" r:id="rId10"/>
    <p:sldId id="342" r:id="rId11"/>
    <p:sldId id="343" r:id="rId12"/>
    <p:sldId id="345" r:id="rId13"/>
    <p:sldId id="356" r:id="rId14"/>
    <p:sldId id="344" r:id="rId15"/>
    <p:sldId id="346" r:id="rId16"/>
    <p:sldId id="347" r:id="rId17"/>
    <p:sldId id="348" r:id="rId18"/>
    <p:sldId id="365" r:id="rId19"/>
    <p:sldId id="349" r:id="rId20"/>
    <p:sldId id="358" r:id="rId21"/>
    <p:sldId id="350" r:id="rId22"/>
    <p:sldId id="360" r:id="rId23"/>
    <p:sldId id="351" r:id="rId24"/>
    <p:sldId id="362" r:id="rId25"/>
    <p:sldId id="352" r:id="rId26"/>
    <p:sldId id="364" r:id="rId27"/>
    <p:sldId id="353" r:id="rId28"/>
    <p:sldId id="35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ito"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9270"/>
    <a:srgbClr val="ADC7D6"/>
    <a:srgbClr val="F0D9A5"/>
    <a:srgbClr val="FFAB83"/>
    <a:srgbClr val="EEB5BF"/>
    <a:srgbClr val="00B6FB"/>
    <a:srgbClr val="EEA296"/>
    <a:srgbClr val="BABBB6"/>
    <a:srgbClr val="D9D9D9"/>
    <a:srgbClr val="C794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59" autoAdjust="0"/>
    <p:restoredTop sz="84146" autoAdjust="0"/>
  </p:normalViewPr>
  <p:slideViewPr>
    <p:cSldViewPr snapToGrid="0">
      <p:cViewPr varScale="1">
        <p:scale>
          <a:sx n="95" d="100"/>
          <a:sy n="95" d="100"/>
        </p:scale>
        <p:origin x="216" y="816"/>
      </p:cViewPr>
      <p:guideLst>
        <p:guide orient="horz" pos="2160"/>
        <p:guide pos="3840"/>
      </p:guideLst>
    </p:cSldViewPr>
  </p:slideViewPr>
  <p:outlineViewPr>
    <p:cViewPr>
      <p:scale>
        <a:sx n="33" d="100"/>
        <a:sy n="33" d="100"/>
      </p:scale>
      <p:origin x="0" y="0"/>
    </p:cViewPr>
  </p:outlineViewPr>
  <p:notesTextViewPr>
    <p:cViewPr>
      <p:scale>
        <a:sx n="95" d="100"/>
        <a:sy n="95" d="100"/>
      </p:scale>
      <p:origin x="0" y="0"/>
    </p:cViewPr>
  </p:notesTextViewPr>
  <p:sorterViewPr>
    <p:cViewPr>
      <p:scale>
        <a:sx n="160" d="100"/>
        <a:sy n="160" d="100"/>
      </p:scale>
      <p:origin x="0" y="0"/>
    </p:cViewPr>
  </p:sorterViewPr>
  <p:notesViewPr>
    <p:cSldViewPr snapToGrid="0">
      <p:cViewPr>
        <p:scale>
          <a:sx n="190" d="100"/>
          <a:sy n="190" d="100"/>
        </p:scale>
        <p:origin x="1680" y="-3136"/>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commentAuthors" Target="commentAuthor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Users/murata_tokito/Documents/M2/ComSys2020/&#36861;&#35352;&#12521;&#12452;&#12501;&#12441;&#12481;&#12455;&#12483;&#12463;&#12507;&#12442;&#12452;&#12531;&#12488;.xlsx"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oleObject" Target="file:////Users/murata_tokito/Documents/M2/ICCI/&#23455;&#39443;/icci-&#23455;&#39443;02.xlsx" TargetMode="External"/></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oleObject" Target="file:////Users/murata_tokito/Documents/M2/ComSys2020/&#36861;&#35352;&#12521;&#12452;&#12501;&#12441;&#12481;&#12455;&#12483;&#12463;&#12507;&#12442;&#12452;&#12531;&#12488;.xlsx" TargetMode="External"/></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oleObject" Target="file:////Users/murata_tokito/Documents/M2/ICCI/&#23455;&#39443;/icci-&#23455;&#39443;02.xlsx" TargetMode="External"/></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oleObject" Target="file:////Users/murata_tokito/Documents/M2/ComSys2020/&#36861;&#35352;&#12521;&#12452;&#12501;&#12441;&#12481;&#12455;&#12483;&#12463;&#12507;&#12442;&#12452;&#12531;&#12488;.xlsx" TargetMode="External"/></Relationships>
</file>

<file path=ppt/charts/_rels/chart6.xml.rels><?xml version="1.0" encoding="UTF-8" standalone="yes"?>
<Relationships xmlns="http://schemas.openxmlformats.org/package/2006/relationships"><Relationship Id="rId1" Type="http://schemas.microsoft.com/office/2011/relationships/chartStyle" Target="style6.xml"/><Relationship Id="rId2" Type="http://schemas.microsoft.com/office/2011/relationships/chartColorStyle" Target="colors6.xml"/><Relationship Id="rId3" Type="http://schemas.openxmlformats.org/officeDocument/2006/relationships/oleObject" Target="file:////Users/murata_tokito/Documents/M2/ICCI/&#23455;&#39443;/icci-&#23455;&#39443;02.xlsx" TargetMode="External"/></Relationships>
</file>

<file path=ppt/charts/_rels/chart7.xml.rels><?xml version="1.0" encoding="UTF-8" standalone="yes"?>
<Relationships xmlns="http://schemas.openxmlformats.org/package/2006/relationships"><Relationship Id="rId1" Type="http://schemas.microsoft.com/office/2011/relationships/chartStyle" Target="style7.xml"/><Relationship Id="rId2" Type="http://schemas.microsoft.com/office/2011/relationships/chartColorStyle" Target="colors7.xml"/><Relationship Id="rId3" Type="http://schemas.openxmlformats.org/officeDocument/2006/relationships/oleObject" Target="file:////Users/murata_tokito/Documents/M2/ComSys2020/&#36861;&#35352;&#12521;&#12452;&#12501;&#12441;&#12481;&#12455;&#12483;&#12463;&#12507;&#12442;&#12452;&#12531;&#12488;.xlsx" TargetMode="External"/></Relationships>
</file>

<file path=ppt/charts/_rels/chart8.xml.rels><?xml version="1.0" encoding="UTF-8" standalone="yes"?>
<Relationships xmlns="http://schemas.openxmlformats.org/package/2006/relationships"><Relationship Id="rId1" Type="http://schemas.microsoft.com/office/2011/relationships/chartStyle" Target="style8.xml"/><Relationship Id="rId2" Type="http://schemas.microsoft.com/office/2011/relationships/chartColorStyle" Target="colors8.xml"/><Relationship Id="rId3" Type="http://schemas.openxmlformats.org/officeDocument/2006/relationships/oleObject" Target="file:////Users/murata_tokito/Documents/M2/ICCI/&#23455;&#39443;/icci-&#23455;&#39443;0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0644417458627334"/>
          <c:w val="0.837547677928529"/>
          <c:h val="0.752705791000785"/>
        </c:manualLayout>
      </c:layout>
      <c:barChart>
        <c:barDir val="col"/>
        <c:grouping val="clustered"/>
        <c:varyColors val="0"/>
        <c:ser>
          <c:idx val="0"/>
          <c:order val="0"/>
          <c:tx>
            <c:v>従来（分割メモリVM）</c:v>
          </c:tx>
          <c:spPr>
            <a:solidFill>
              <a:schemeClr val="accent6"/>
            </a:solidFill>
            <a:ln>
              <a:noFill/>
            </a:ln>
            <a:effectLst/>
          </c:spPr>
          <c:invertIfNegative val="0"/>
          <c:errBars>
            <c:errBarType val="both"/>
            <c:errValType val="cust"/>
            <c:noEndCap val="0"/>
            <c:plus>
              <c:numRef>
                <c:f>'ライブチェックポイント時間（追記）'!$C$13:$C$14</c:f>
                <c:numCache>
                  <c:formatCode>General</c:formatCode>
                  <c:ptCount val="2"/>
                  <c:pt idx="0">
                    <c:v>0.489217061572196</c:v>
                  </c:pt>
                  <c:pt idx="1">
                    <c:v>0.0571207298428318</c:v>
                  </c:pt>
                </c:numCache>
              </c:numRef>
            </c:plus>
            <c:minus>
              <c:numRef>
                <c:f>'ライブチェックポイント時間（追記）'!$C$13:$C$14</c:f>
                <c:numCache>
                  <c:formatCode>General</c:formatCode>
                  <c:ptCount val="2"/>
                  <c:pt idx="0">
                    <c:v>0.489217061572196</c:v>
                  </c:pt>
                  <c:pt idx="1">
                    <c:v>0.0571207298428318</c:v>
                  </c:pt>
                </c:numCache>
              </c:numRef>
            </c:minus>
            <c:spPr>
              <a:noFill/>
              <a:ln w="9525" cap="flat" cmpd="sng" algn="ctr">
                <a:solidFill>
                  <a:schemeClr val="tx1">
                    <a:lumMod val="65000"/>
                    <a:lumOff val="35000"/>
                  </a:schemeClr>
                </a:solidFill>
                <a:round/>
              </a:ln>
              <a:effectLst/>
            </c:spPr>
          </c:errBars>
          <c:cat>
            <c:strLit>
              <c:ptCount val="2"/>
              <c:pt idx="0">
                <c:v>チェックポイント</c:v>
              </c:pt>
              <c:pt idx="1">
                <c:v>リストア</c:v>
              </c:pt>
            </c:strLit>
          </c:cat>
          <c:val>
            <c:numRef>
              <c:f>チェックポイント!$B$34:$C$34</c:f>
              <c:numCache>
                <c:formatCode>0.0</c:formatCode>
                <c:ptCount val="2"/>
                <c:pt idx="0" formatCode="0.00">
                  <c:v>1277.6</c:v>
                </c:pt>
                <c:pt idx="1">
                  <c:v>1232.6</c:v>
                </c:pt>
              </c:numCache>
            </c:numRef>
          </c:val>
          <c:extLst xmlns:c16r2="http://schemas.microsoft.com/office/drawing/2015/06/chart">
            <c:ext xmlns:c16="http://schemas.microsoft.com/office/drawing/2014/chart" uri="{C3380CC4-5D6E-409C-BE32-E72D297353CC}">
              <c16:uniqueId val="{00000000-6212-134A-8838-B292696AE2DA}"/>
            </c:ext>
          </c:extLst>
        </c:ser>
        <c:ser>
          <c:idx val="1"/>
          <c:order val="1"/>
          <c:tx>
            <c:v>D-CRES</c:v>
          </c:tx>
          <c:spPr>
            <a:solidFill>
              <a:schemeClr val="accent5"/>
            </a:solidFill>
            <a:ln>
              <a:noFill/>
            </a:ln>
            <a:effectLst/>
          </c:spPr>
          <c:invertIfNegative val="0"/>
          <c:errBars>
            <c:errBarType val="both"/>
            <c:errValType val="cust"/>
            <c:noEndCap val="0"/>
            <c:plus>
              <c:numRef>
                <c:f>'ライブチェックポイント時間（追記）'!$C$18:$C$19</c:f>
                <c:numCache>
                  <c:formatCode>General</c:formatCode>
                  <c:ptCount val="2"/>
                  <c:pt idx="0">
                    <c:v>0.275543100076921</c:v>
                  </c:pt>
                  <c:pt idx="1">
                    <c:v>0.088566359301938</c:v>
                  </c:pt>
                </c:numCache>
              </c:numRef>
            </c:plus>
            <c:minus>
              <c:numRef>
                <c:f>'ライブチェックポイント時間（追記）'!$C$18:$C$19</c:f>
                <c:numCache>
                  <c:formatCode>General</c:formatCode>
                  <c:ptCount val="2"/>
                  <c:pt idx="0">
                    <c:v>0.275543100076921</c:v>
                  </c:pt>
                  <c:pt idx="1">
                    <c:v>0.088566359301938</c:v>
                  </c:pt>
                </c:numCache>
              </c:numRef>
            </c:minus>
            <c:spPr>
              <a:noFill/>
              <a:ln w="9525" cap="flat" cmpd="sng" algn="ctr">
                <a:solidFill>
                  <a:schemeClr val="tx1">
                    <a:lumMod val="65000"/>
                    <a:lumOff val="35000"/>
                  </a:schemeClr>
                </a:solidFill>
                <a:round/>
              </a:ln>
              <a:effectLst/>
            </c:spPr>
          </c:errBars>
          <c:cat>
            <c:strLit>
              <c:ptCount val="2"/>
              <c:pt idx="0">
                <c:v>チェックポイント</c:v>
              </c:pt>
              <c:pt idx="1">
                <c:v>リストア</c:v>
              </c:pt>
            </c:strLit>
          </c:cat>
          <c:val>
            <c:numRef>
              <c:f>チェックポイント!$B$35:$C$35</c:f>
              <c:numCache>
                <c:formatCode>0.0</c:formatCode>
                <c:ptCount val="2"/>
                <c:pt idx="0">
                  <c:v>654.4</c:v>
                </c:pt>
                <c:pt idx="1">
                  <c:v>635.0</c:v>
                </c:pt>
              </c:numCache>
            </c:numRef>
          </c:val>
          <c:extLst xmlns:c16r2="http://schemas.microsoft.com/office/drawing/2015/06/chart">
            <c:ext xmlns:c16="http://schemas.microsoft.com/office/drawing/2014/chart" uri="{C3380CC4-5D6E-409C-BE32-E72D297353CC}">
              <c16:uniqueId val="{00000001-6212-134A-8838-B292696AE2DA}"/>
            </c:ext>
          </c:extLst>
        </c:ser>
        <c:dLbls>
          <c:showLegendKey val="0"/>
          <c:showVal val="0"/>
          <c:showCatName val="0"/>
          <c:showSerName val="0"/>
          <c:showPercent val="0"/>
          <c:showBubbleSize val="0"/>
        </c:dLbls>
        <c:gapWidth val="100"/>
        <c:overlap val="-10"/>
        <c:axId val="675045856"/>
        <c:axId val="182298752"/>
      </c:barChart>
      <c:catAx>
        <c:axId val="6750458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82298752"/>
        <c:crosses val="autoZero"/>
        <c:auto val="1"/>
        <c:lblAlgn val="ctr"/>
        <c:lblOffset val="100"/>
        <c:noMultiLvlLbl val="0"/>
      </c:catAx>
      <c:valAx>
        <c:axId val="182298752"/>
        <c:scaling>
          <c:orientation val="minMax"/>
          <c:max val="200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sz="1600"/>
                  <a:t>時間</a:t>
                </a:r>
                <a:r>
                  <a:rPr lang="en-US" sz="1600"/>
                  <a:t> (</a:t>
                </a:r>
                <a:r>
                  <a:rPr lang="ja-JP" sz="1600"/>
                  <a:t>秒</a:t>
                </a:r>
                <a:r>
                  <a:rPr lang="en-US" sz="1600"/>
                  <a:t>)</a:t>
                </a:r>
                <a:endParaRPr lang="mr-IN" sz="1600"/>
              </a:p>
            </c:rich>
          </c:tx>
          <c:layout>
            <c:manualLayout>
              <c:xMode val="edge"/>
              <c:yMode val="edge"/>
              <c:x val="0.000765338873712572"/>
              <c:y val="0.344040124420065"/>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675045856"/>
        <c:crosses val="autoZero"/>
        <c:crossBetween val="between"/>
        <c:majorUnit val="500.0"/>
      </c:valAx>
      <c:spPr>
        <a:noFill/>
        <a:ln>
          <a:solidFill>
            <a:schemeClr val="tx1"/>
          </a:solidFill>
        </a:ln>
        <a:effectLst/>
      </c:spPr>
    </c:plotArea>
    <c:legend>
      <c:legendPos val="t"/>
      <c:layout>
        <c:manualLayout>
          <c:xMode val="edge"/>
          <c:yMode val="edge"/>
          <c:x val="0.397160824179978"/>
          <c:y val="0.11667237100466"/>
          <c:w val="0.569949623676872"/>
          <c:h val="0.141661798024994"/>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145744408434362"/>
          <c:w val="0.837547677928529"/>
          <c:h val="0.653936702276637"/>
        </c:manualLayout>
      </c:layout>
      <c:barChart>
        <c:barDir val="col"/>
        <c:grouping val="clustered"/>
        <c:varyColors val="0"/>
        <c:ser>
          <c:idx val="1"/>
          <c:order val="0"/>
          <c:tx>
            <c:strRef>
              <c:f>チェックポイント・リストア時間!$E$3</c:f>
              <c:strCache>
                <c:ptCount val="1"/>
                <c:pt idx="0">
                  <c:v>従来（分割メモリVM）</c:v>
                </c:pt>
              </c:strCache>
            </c:strRef>
          </c:tx>
          <c:spPr>
            <a:solidFill>
              <a:schemeClr val="accent6"/>
            </a:solidFill>
            <a:ln>
              <a:solidFill>
                <a:schemeClr val="accent6"/>
              </a:solidFill>
            </a:ln>
            <a:effectLst/>
          </c:spPr>
          <c:invertIfNegative val="0"/>
          <c:errBars>
            <c:errBarType val="both"/>
            <c:errValType val="cust"/>
            <c:noEndCap val="0"/>
            <c:plus>
              <c:numRef>
                <c:f>チェックポイント・リストア時間!$C$21:$C$22</c:f>
                <c:numCache>
                  <c:formatCode>General</c:formatCode>
                  <c:ptCount val="2"/>
                  <c:pt idx="0">
                    <c:v>0.42463396001733</c:v>
                  </c:pt>
                  <c:pt idx="1">
                    <c:v>0.450939020267708</c:v>
                  </c:pt>
                </c:numCache>
              </c:numRef>
            </c:plus>
            <c:minus>
              <c:numRef>
                <c:f>チェックポイント・リストア時間!$C$21:$C$22</c:f>
                <c:numCache>
                  <c:formatCode>General</c:formatCode>
                  <c:ptCount val="2"/>
                  <c:pt idx="0">
                    <c:v>0.42463396001733</c:v>
                  </c:pt>
                  <c:pt idx="1">
                    <c:v>0.450939020267708</c:v>
                  </c:pt>
                </c:numCache>
              </c:numRef>
            </c:minus>
            <c:spPr>
              <a:noFill/>
              <a:ln w="9525" cap="flat" cmpd="sng" algn="ctr">
                <a:solidFill>
                  <a:schemeClr val="tx1">
                    <a:lumMod val="65000"/>
                    <a:lumOff val="35000"/>
                  </a:schemeClr>
                </a:solidFill>
                <a:round/>
              </a:ln>
              <a:effectLst/>
            </c:spPr>
          </c:errBars>
          <c:cat>
            <c:strRef>
              <c:f>チェックポイント・リストア時間!$E$2:$F$2</c:f>
              <c:strCache>
                <c:ptCount val="2"/>
                <c:pt idx="0">
                  <c:v>チェックポイント</c:v>
                </c:pt>
                <c:pt idx="1">
                  <c:v>リストア</c:v>
                </c:pt>
              </c:strCache>
            </c:strRef>
          </c:cat>
          <c:val>
            <c:numRef>
              <c:f>(チェックポイント・リストア時間!$C$8,チェックポイント・リストア時間!$C$18)</c:f>
              <c:numCache>
                <c:formatCode>0.0</c:formatCode>
                <c:ptCount val="2"/>
                <c:pt idx="0">
                  <c:v>77.772</c:v>
                </c:pt>
                <c:pt idx="1">
                  <c:v>26.604</c:v>
                </c:pt>
              </c:numCache>
            </c:numRef>
          </c:val>
          <c:extLst xmlns:c16r2="http://schemas.microsoft.com/office/drawing/2015/06/chart">
            <c:ext xmlns:c16="http://schemas.microsoft.com/office/drawing/2014/chart" uri="{C3380CC4-5D6E-409C-BE32-E72D297353CC}">
              <c16:uniqueId val="{00000000-8F54-D746-B2E8-B91301EC7AC6}"/>
            </c:ext>
          </c:extLst>
        </c:ser>
        <c:ser>
          <c:idx val="0"/>
          <c:order val="1"/>
          <c:tx>
            <c:strRef>
              <c:f>チェックポイント・リストア時間!$D$2</c:f>
              <c:strCache>
                <c:ptCount val="1"/>
                <c:pt idx="0">
                  <c:v>D-CRES</c:v>
                </c:pt>
              </c:strCache>
            </c:strRef>
          </c:tx>
          <c:spPr>
            <a:solidFill>
              <a:schemeClr val="accent5"/>
            </a:solidFill>
            <a:ln>
              <a:noFill/>
            </a:ln>
            <a:effectLst/>
          </c:spPr>
          <c:invertIfNegative val="0"/>
          <c:errBars>
            <c:errBarType val="plus"/>
            <c:errValType val="cust"/>
            <c:noEndCap val="0"/>
            <c:plus>
              <c:numRef>
                <c:f>チェックポイント・リストア時間!$D$21:$D$22</c:f>
                <c:numCache>
                  <c:formatCode>General</c:formatCode>
                  <c:ptCount val="2"/>
                  <c:pt idx="0">
                    <c:v>0.0920543317829203</c:v>
                  </c:pt>
                  <c:pt idx="1">
                    <c:v>0.0310483493925201</c:v>
                  </c:pt>
                </c:numCache>
              </c:numRef>
            </c:plus>
            <c:minus>
              <c:numRef>
                <c:f>チェックポイント・リストア時間!$D$21:$D$22</c:f>
                <c:numCache>
                  <c:formatCode>General</c:formatCode>
                  <c:ptCount val="2"/>
                  <c:pt idx="0">
                    <c:v>0.0920543317829203</c:v>
                  </c:pt>
                  <c:pt idx="1">
                    <c:v>0.0310483493925201</c:v>
                  </c:pt>
                </c:numCache>
              </c:numRef>
            </c:minus>
            <c:spPr>
              <a:noFill/>
              <a:ln w="9525" cap="flat" cmpd="sng" algn="ctr">
                <a:solidFill>
                  <a:schemeClr val="tx1">
                    <a:lumMod val="65000"/>
                    <a:lumOff val="35000"/>
                  </a:schemeClr>
                </a:solidFill>
                <a:round/>
              </a:ln>
              <a:effectLst/>
            </c:spPr>
          </c:errBars>
          <c:cat>
            <c:strRef>
              <c:f>チェックポイント・リストア時間!$E$2:$F$2</c:f>
              <c:strCache>
                <c:ptCount val="2"/>
                <c:pt idx="0">
                  <c:v>チェックポイント</c:v>
                </c:pt>
                <c:pt idx="1">
                  <c:v>リストア</c:v>
                </c:pt>
              </c:strCache>
            </c:strRef>
          </c:cat>
          <c:val>
            <c:numRef>
              <c:f>(チェックポイント・リストア時間!$D$8,チェックポイント・リストア時間!$D$18)</c:f>
              <c:numCache>
                <c:formatCode>0.0</c:formatCode>
                <c:ptCount val="2"/>
                <c:pt idx="0">
                  <c:v>14.478</c:v>
                </c:pt>
                <c:pt idx="1">
                  <c:v>13.788</c:v>
                </c:pt>
              </c:numCache>
            </c:numRef>
          </c:val>
          <c:extLst xmlns:c16r2="http://schemas.microsoft.com/office/drawing/2015/06/chart">
            <c:ext xmlns:c16="http://schemas.microsoft.com/office/drawing/2014/chart" uri="{C3380CC4-5D6E-409C-BE32-E72D297353CC}">
              <c16:uniqueId val="{00000001-8F54-D746-B2E8-B91301EC7AC6}"/>
            </c:ext>
          </c:extLst>
        </c:ser>
        <c:dLbls>
          <c:showLegendKey val="0"/>
          <c:showVal val="0"/>
          <c:showCatName val="0"/>
          <c:showSerName val="0"/>
          <c:showPercent val="0"/>
          <c:showBubbleSize val="0"/>
        </c:dLbls>
        <c:gapWidth val="100"/>
        <c:overlap val="-10"/>
        <c:axId val="277657200"/>
        <c:axId val="621971680"/>
      </c:barChart>
      <c:catAx>
        <c:axId val="2776572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621971680"/>
        <c:crosses val="autoZero"/>
        <c:auto val="1"/>
        <c:lblAlgn val="ctr"/>
        <c:lblOffset val="100"/>
        <c:noMultiLvlLbl val="0"/>
      </c:catAx>
      <c:valAx>
        <c:axId val="62197168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ltLang="en-US"/>
                  <a:t>時間</a:t>
                </a:r>
                <a:r>
                  <a:rPr lang="en-US"/>
                  <a:t> (</a:t>
                </a:r>
                <a:r>
                  <a:rPr lang="ja-JP" altLang="en-US"/>
                  <a:t>秒</a:t>
                </a:r>
                <a:r>
                  <a:rPr lang="en-US"/>
                  <a:t>)</a:t>
                </a:r>
                <a:endParaRPr lang="mr-IN"/>
              </a:p>
            </c:rich>
          </c:tx>
          <c:layout>
            <c:manualLayout>
              <c:xMode val="edge"/>
              <c:yMode val="edge"/>
              <c:x val="0.00947282963567679"/>
              <c:y val="0.361450210264157"/>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277657200"/>
        <c:crosses val="autoZero"/>
        <c:crossBetween val="between"/>
        <c:majorUnit val="20.0"/>
      </c:valAx>
      <c:spPr>
        <a:noFill/>
        <a:ln>
          <a:solidFill>
            <a:schemeClr val="tx1"/>
          </a:solidFill>
        </a:ln>
        <a:effectLst/>
      </c:spPr>
    </c:plotArea>
    <c:legend>
      <c:legendPos val="t"/>
      <c:layout>
        <c:manualLayout>
          <c:xMode val="edge"/>
          <c:yMode val="edge"/>
          <c:x val="0.28354289084568"/>
          <c:y val="0.0"/>
          <c:w val="0.536117521367521"/>
          <c:h val="0.135487936622254"/>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0644417458627334"/>
          <c:w val="0.837547677928529"/>
          <c:h val="0.752705791000785"/>
        </c:manualLayout>
      </c:layout>
      <c:barChart>
        <c:barDir val="col"/>
        <c:grouping val="clustered"/>
        <c:varyColors val="0"/>
        <c:ser>
          <c:idx val="0"/>
          <c:order val="0"/>
          <c:tx>
            <c:v>従来（通常VM）</c:v>
          </c:tx>
          <c:spPr>
            <a:solidFill>
              <a:schemeClr val="accent6"/>
            </a:solidFill>
            <a:ln>
              <a:noFill/>
            </a:ln>
            <a:effectLst/>
          </c:spPr>
          <c:invertIfNegative val="0"/>
          <c:errBars>
            <c:errBarType val="both"/>
            <c:errValType val="cust"/>
            <c:noEndCap val="0"/>
            <c:plus>
              <c:numRef>
                <c:f>'ライブチェックポイント時間（追記）'!$C$13:$C$14</c:f>
                <c:numCache>
                  <c:formatCode>General</c:formatCode>
                  <c:ptCount val="2"/>
                  <c:pt idx="0">
                    <c:v>0.489217061572196</c:v>
                  </c:pt>
                  <c:pt idx="1">
                    <c:v>0.0571207298428318</c:v>
                  </c:pt>
                </c:numCache>
              </c:numRef>
            </c:plus>
            <c:minus>
              <c:numRef>
                <c:f>'ライブチェックポイント時間（追記）'!$C$13:$C$14</c:f>
                <c:numCache>
                  <c:formatCode>General</c:formatCode>
                  <c:ptCount val="2"/>
                  <c:pt idx="0">
                    <c:v>0.489217061572196</c:v>
                  </c:pt>
                  <c:pt idx="1">
                    <c:v>0.0571207298428318</c:v>
                  </c:pt>
                </c:numCache>
              </c:numRef>
            </c:minus>
            <c:spPr>
              <a:noFill/>
              <a:ln w="9525" cap="flat" cmpd="sng" algn="ctr">
                <a:solidFill>
                  <a:schemeClr val="tx1">
                    <a:lumMod val="65000"/>
                    <a:lumOff val="35000"/>
                  </a:schemeClr>
                </a:solidFill>
                <a:round/>
              </a:ln>
              <a:effectLst/>
            </c:spPr>
          </c:errBars>
          <c:cat>
            <c:strLit>
              <c:ptCount val="2"/>
              <c:pt idx="0">
                <c:v>チェックポイント</c:v>
              </c:pt>
              <c:pt idx="1">
                <c:v>リストア</c:v>
              </c:pt>
            </c:strLit>
          </c:cat>
          <c:val>
            <c:numRef>
              <c:f>チェックポイント!$B$33:$C$33</c:f>
              <c:numCache>
                <c:formatCode>0.0</c:formatCode>
                <c:ptCount val="2"/>
                <c:pt idx="0">
                  <c:v>1040.356</c:v>
                </c:pt>
                <c:pt idx="1">
                  <c:v>1209.2</c:v>
                </c:pt>
              </c:numCache>
            </c:numRef>
          </c:val>
          <c:extLst xmlns:c16r2="http://schemas.microsoft.com/office/drawing/2015/06/chart">
            <c:ext xmlns:c16="http://schemas.microsoft.com/office/drawing/2014/chart" uri="{C3380CC4-5D6E-409C-BE32-E72D297353CC}">
              <c16:uniqueId val="{00000000-646D-414A-8A9F-A925DDBF1937}"/>
            </c:ext>
          </c:extLst>
        </c:ser>
        <c:ser>
          <c:idx val="1"/>
          <c:order val="1"/>
          <c:tx>
            <c:v>D-CRES</c:v>
          </c:tx>
          <c:spPr>
            <a:solidFill>
              <a:schemeClr val="accent5"/>
            </a:solidFill>
            <a:ln>
              <a:noFill/>
            </a:ln>
            <a:effectLst/>
          </c:spPr>
          <c:invertIfNegative val="0"/>
          <c:errBars>
            <c:errBarType val="both"/>
            <c:errValType val="cust"/>
            <c:noEndCap val="0"/>
            <c:plus>
              <c:numRef>
                <c:f>'ライブチェックポイント時間（追記）'!$C$18:$C$19</c:f>
                <c:numCache>
                  <c:formatCode>General</c:formatCode>
                  <c:ptCount val="2"/>
                  <c:pt idx="0">
                    <c:v>0.275543100076921</c:v>
                  </c:pt>
                  <c:pt idx="1">
                    <c:v>0.088566359301938</c:v>
                  </c:pt>
                </c:numCache>
              </c:numRef>
            </c:plus>
            <c:minus>
              <c:numRef>
                <c:f>'ライブチェックポイント時間（追記）'!$C$18:$C$19</c:f>
                <c:numCache>
                  <c:formatCode>General</c:formatCode>
                  <c:ptCount val="2"/>
                  <c:pt idx="0">
                    <c:v>0.275543100076921</c:v>
                  </c:pt>
                  <c:pt idx="1">
                    <c:v>0.088566359301938</c:v>
                  </c:pt>
                </c:numCache>
              </c:numRef>
            </c:minus>
            <c:spPr>
              <a:noFill/>
              <a:ln w="9525" cap="flat" cmpd="sng" algn="ctr">
                <a:solidFill>
                  <a:schemeClr val="tx1">
                    <a:lumMod val="65000"/>
                    <a:lumOff val="35000"/>
                  </a:schemeClr>
                </a:solidFill>
                <a:round/>
              </a:ln>
              <a:effectLst/>
            </c:spPr>
          </c:errBars>
          <c:cat>
            <c:strLit>
              <c:ptCount val="2"/>
              <c:pt idx="0">
                <c:v>チェックポイント</c:v>
              </c:pt>
              <c:pt idx="1">
                <c:v>リストア</c:v>
              </c:pt>
            </c:strLit>
          </c:cat>
          <c:val>
            <c:numRef>
              <c:f>チェックポイント!$B$35:$C$35</c:f>
              <c:numCache>
                <c:formatCode>0.0</c:formatCode>
                <c:ptCount val="2"/>
                <c:pt idx="0">
                  <c:v>654.4</c:v>
                </c:pt>
                <c:pt idx="1">
                  <c:v>635.0</c:v>
                </c:pt>
              </c:numCache>
            </c:numRef>
          </c:val>
          <c:extLst xmlns:c16r2="http://schemas.microsoft.com/office/drawing/2015/06/chart">
            <c:ext xmlns:c16="http://schemas.microsoft.com/office/drawing/2014/chart" uri="{C3380CC4-5D6E-409C-BE32-E72D297353CC}">
              <c16:uniqueId val="{00000001-646D-414A-8A9F-A925DDBF1937}"/>
            </c:ext>
          </c:extLst>
        </c:ser>
        <c:dLbls>
          <c:showLegendKey val="0"/>
          <c:showVal val="0"/>
          <c:showCatName val="0"/>
          <c:showSerName val="0"/>
          <c:showPercent val="0"/>
          <c:showBubbleSize val="0"/>
        </c:dLbls>
        <c:gapWidth val="100"/>
        <c:overlap val="-10"/>
        <c:axId val="254504192"/>
        <c:axId val="254551312"/>
      </c:barChart>
      <c:catAx>
        <c:axId val="2545041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254551312"/>
        <c:crosses val="autoZero"/>
        <c:auto val="1"/>
        <c:lblAlgn val="ctr"/>
        <c:lblOffset val="100"/>
        <c:noMultiLvlLbl val="0"/>
      </c:catAx>
      <c:valAx>
        <c:axId val="254551312"/>
        <c:scaling>
          <c:orientation val="minMax"/>
          <c:max val="200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sz="1600"/>
                  <a:t>時間</a:t>
                </a:r>
                <a:r>
                  <a:rPr lang="en-US" sz="1600"/>
                  <a:t> (</a:t>
                </a:r>
                <a:r>
                  <a:rPr lang="ja-JP" sz="1600"/>
                  <a:t>秒</a:t>
                </a:r>
                <a:r>
                  <a:rPr lang="en-US" sz="1600"/>
                  <a:t>)</a:t>
                </a:r>
                <a:endParaRPr lang="mr-IN" sz="1600"/>
              </a:p>
            </c:rich>
          </c:tx>
          <c:layout>
            <c:manualLayout>
              <c:xMode val="edge"/>
              <c:yMode val="edge"/>
              <c:x val="0.000777601516109001"/>
              <c:y val="0.349856147716644"/>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254504192"/>
        <c:crosses val="autoZero"/>
        <c:crossBetween val="between"/>
        <c:majorUnit val="500.0"/>
      </c:valAx>
      <c:spPr>
        <a:noFill/>
        <a:ln>
          <a:solidFill>
            <a:schemeClr val="tx1"/>
          </a:solidFill>
        </a:ln>
        <a:effectLst/>
      </c:spPr>
    </c:plotArea>
    <c:legend>
      <c:legendPos val="t"/>
      <c:layout>
        <c:manualLayout>
          <c:xMode val="edge"/>
          <c:yMode val="edge"/>
          <c:x val="0.412426972554073"/>
          <c:y val="0.122412518960064"/>
          <c:w val="0.569949623676872"/>
          <c:h val="0.141661798024994"/>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150825831232745"/>
          <c:w val="0.837547677928529"/>
          <c:h val="0.654734925779218"/>
        </c:manualLayout>
      </c:layout>
      <c:barChart>
        <c:barDir val="col"/>
        <c:grouping val="clustered"/>
        <c:varyColors val="0"/>
        <c:ser>
          <c:idx val="2"/>
          <c:order val="0"/>
          <c:tx>
            <c:strRef>
              <c:f>チェックポイント・リストア時間!$F$3</c:f>
              <c:strCache>
                <c:ptCount val="1"/>
                <c:pt idx="0">
                  <c:v>従来（通常VM）</c:v>
                </c:pt>
              </c:strCache>
            </c:strRef>
          </c:tx>
          <c:spPr>
            <a:solidFill>
              <a:schemeClr val="accent5"/>
            </a:solidFill>
            <a:ln>
              <a:noFill/>
            </a:ln>
            <a:effectLst/>
          </c:spPr>
          <c:invertIfNegative val="0"/>
          <c:errBars>
            <c:errBarType val="both"/>
            <c:errValType val="cust"/>
            <c:noEndCap val="0"/>
            <c:plus>
              <c:numRef>
                <c:f>チェックポイント・リストア時間!$B$21:$B$22</c:f>
                <c:numCache>
                  <c:formatCode>General</c:formatCode>
                  <c:ptCount val="2"/>
                  <c:pt idx="0">
                    <c:v>0.355085905099033</c:v>
                  </c:pt>
                  <c:pt idx="1">
                    <c:v>0.355085905099033</c:v>
                  </c:pt>
                </c:numCache>
              </c:numRef>
            </c:plus>
            <c:minus>
              <c:numRef>
                <c:f>チェックポイント・リストア時間!$B$21:$B$22</c:f>
                <c:numCache>
                  <c:formatCode>General</c:formatCode>
                  <c:ptCount val="2"/>
                  <c:pt idx="0">
                    <c:v>0.355085905099033</c:v>
                  </c:pt>
                  <c:pt idx="1">
                    <c:v>0.355085905099033</c:v>
                  </c:pt>
                </c:numCache>
              </c:numRef>
            </c:minus>
            <c:spPr>
              <a:noFill/>
              <a:ln w="9525" cap="flat" cmpd="sng" algn="ctr">
                <a:solidFill>
                  <a:schemeClr val="tx1">
                    <a:lumMod val="65000"/>
                    <a:lumOff val="35000"/>
                  </a:schemeClr>
                </a:solidFill>
                <a:round/>
              </a:ln>
              <a:effectLst/>
            </c:spPr>
          </c:errBars>
          <c:cat>
            <c:strRef>
              <c:f>チェックポイント・リストア時間!$E$2:$F$2</c:f>
              <c:strCache>
                <c:ptCount val="2"/>
                <c:pt idx="0">
                  <c:v>チェックポイント</c:v>
                </c:pt>
                <c:pt idx="1">
                  <c:v>リストア</c:v>
                </c:pt>
              </c:strCache>
            </c:strRef>
          </c:cat>
          <c:val>
            <c:numRef>
              <c:f>(チェックポイント・リストア時間!$B$8,チェックポイント・リストア時間!$B$18)</c:f>
              <c:numCache>
                <c:formatCode>0.0</c:formatCode>
                <c:ptCount val="2"/>
                <c:pt idx="0">
                  <c:v>25.646</c:v>
                </c:pt>
                <c:pt idx="1">
                  <c:v>26.136</c:v>
                </c:pt>
              </c:numCache>
            </c:numRef>
          </c:val>
          <c:extLst xmlns:c16r2="http://schemas.microsoft.com/office/drawing/2015/06/chart">
            <c:ext xmlns:c16="http://schemas.microsoft.com/office/drawing/2014/chart" uri="{C3380CC4-5D6E-409C-BE32-E72D297353CC}">
              <c16:uniqueId val="{00000000-F07A-E646-8AB3-A727C0AD47C7}"/>
            </c:ext>
          </c:extLst>
        </c:ser>
        <c:ser>
          <c:idx val="0"/>
          <c:order val="1"/>
          <c:tx>
            <c:strRef>
              <c:f>チェックポイント・リストア時間!$D$2</c:f>
              <c:strCache>
                <c:ptCount val="1"/>
                <c:pt idx="0">
                  <c:v>D-CRES</c:v>
                </c:pt>
              </c:strCache>
            </c:strRef>
          </c:tx>
          <c:spPr>
            <a:solidFill>
              <a:schemeClr val="accent4"/>
            </a:solidFill>
            <a:ln>
              <a:noFill/>
            </a:ln>
            <a:effectLst/>
          </c:spPr>
          <c:invertIfNegative val="0"/>
          <c:errBars>
            <c:errBarType val="plus"/>
            <c:errValType val="cust"/>
            <c:noEndCap val="0"/>
            <c:plus>
              <c:numRef>
                <c:f>チェックポイント・リストア時間!$D$21:$D$22</c:f>
                <c:numCache>
                  <c:formatCode>General</c:formatCode>
                  <c:ptCount val="2"/>
                  <c:pt idx="0">
                    <c:v>0.0920543317829203</c:v>
                  </c:pt>
                  <c:pt idx="1">
                    <c:v>0.0310483493925201</c:v>
                  </c:pt>
                </c:numCache>
              </c:numRef>
            </c:plus>
            <c:minus>
              <c:numRef>
                <c:f>チェックポイント・リストア時間!$D$21:$D$22</c:f>
                <c:numCache>
                  <c:formatCode>General</c:formatCode>
                  <c:ptCount val="2"/>
                  <c:pt idx="0">
                    <c:v>0.0920543317829203</c:v>
                  </c:pt>
                  <c:pt idx="1">
                    <c:v>0.0310483493925201</c:v>
                  </c:pt>
                </c:numCache>
              </c:numRef>
            </c:minus>
            <c:spPr>
              <a:noFill/>
              <a:ln w="9525" cap="flat" cmpd="sng" algn="ctr">
                <a:solidFill>
                  <a:schemeClr val="tx1">
                    <a:lumMod val="65000"/>
                    <a:lumOff val="35000"/>
                  </a:schemeClr>
                </a:solidFill>
                <a:round/>
              </a:ln>
              <a:effectLst/>
            </c:spPr>
          </c:errBars>
          <c:cat>
            <c:strRef>
              <c:f>チェックポイント・リストア時間!$E$2:$F$2</c:f>
              <c:strCache>
                <c:ptCount val="2"/>
                <c:pt idx="0">
                  <c:v>チェックポイント</c:v>
                </c:pt>
                <c:pt idx="1">
                  <c:v>リストア</c:v>
                </c:pt>
              </c:strCache>
            </c:strRef>
          </c:cat>
          <c:val>
            <c:numRef>
              <c:f>(チェックポイント・リストア時間!$D$8,チェックポイント・リストア時間!$D$18)</c:f>
              <c:numCache>
                <c:formatCode>0.0</c:formatCode>
                <c:ptCount val="2"/>
                <c:pt idx="0">
                  <c:v>14.478</c:v>
                </c:pt>
                <c:pt idx="1">
                  <c:v>13.788</c:v>
                </c:pt>
              </c:numCache>
            </c:numRef>
          </c:val>
          <c:extLst xmlns:c16r2="http://schemas.microsoft.com/office/drawing/2015/06/chart">
            <c:ext xmlns:c16="http://schemas.microsoft.com/office/drawing/2014/chart" uri="{C3380CC4-5D6E-409C-BE32-E72D297353CC}">
              <c16:uniqueId val="{00000001-F07A-E646-8AB3-A727C0AD47C7}"/>
            </c:ext>
          </c:extLst>
        </c:ser>
        <c:dLbls>
          <c:showLegendKey val="0"/>
          <c:showVal val="0"/>
          <c:showCatName val="0"/>
          <c:showSerName val="0"/>
          <c:showPercent val="0"/>
          <c:showBubbleSize val="0"/>
        </c:dLbls>
        <c:gapWidth val="100"/>
        <c:overlap val="-10"/>
        <c:axId val="676861920"/>
        <c:axId val="676863696"/>
      </c:barChart>
      <c:catAx>
        <c:axId val="6768619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676863696"/>
        <c:crosses val="autoZero"/>
        <c:auto val="1"/>
        <c:lblAlgn val="ctr"/>
        <c:lblOffset val="100"/>
        <c:noMultiLvlLbl val="0"/>
      </c:catAx>
      <c:valAx>
        <c:axId val="676863696"/>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dirty="0"/>
                  <a:t>時間</a:t>
                </a:r>
                <a:r>
                  <a:rPr lang="en-US" altLang="ja-JP" dirty="0"/>
                  <a:t> </a:t>
                </a:r>
                <a:r>
                  <a:rPr lang="en-US" dirty="0"/>
                  <a:t>(</a:t>
                </a:r>
                <a:r>
                  <a:rPr lang="ja-JP" dirty="0"/>
                  <a:t>秒</a:t>
                </a:r>
                <a:r>
                  <a:rPr lang="en-US" dirty="0"/>
                  <a:t>)</a:t>
                </a:r>
                <a:endParaRPr lang="mr-IN" dirty="0"/>
              </a:p>
            </c:rich>
          </c:tx>
          <c:layout>
            <c:manualLayout>
              <c:xMode val="edge"/>
              <c:yMode val="edge"/>
              <c:x val="0.00947282963567679"/>
              <c:y val="0.361450210264157"/>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676861920"/>
        <c:crosses val="autoZero"/>
        <c:crossBetween val="between"/>
        <c:majorUnit val="10.0"/>
      </c:valAx>
      <c:spPr>
        <a:noFill/>
        <a:ln>
          <a:solidFill>
            <a:schemeClr val="tx1"/>
          </a:solidFill>
        </a:ln>
        <a:effectLst/>
      </c:spPr>
    </c:plotArea>
    <c:legend>
      <c:legendPos val="t"/>
      <c:layout>
        <c:manualLayout>
          <c:xMode val="edge"/>
          <c:yMode val="edge"/>
          <c:x val="0.262908035976138"/>
          <c:y val="0.00244228383947505"/>
          <c:w val="0.536117521367521"/>
          <c:h val="0.14761773296523"/>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0644417458627334"/>
          <c:w val="0.837547677928529"/>
          <c:h val="0.752705791000785"/>
        </c:manualLayout>
      </c:layout>
      <c:barChart>
        <c:barDir val="col"/>
        <c:grouping val="clustered"/>
        <c:varyColors val="0"/>
        <c:ser>
          <c:idx val="0"/>
          <c:order val="0"/>
          <c:tx>
            <c:v>従来（通常VM）</c:v>
          </c:tx>
          <c:spPr>
            <a:solidFill>
              <a:schemeClr val="accent6"/>
            </a:solidFill>
            <a:ln>
              <a:noFill/>
            </a:ln>
            <a:effectLst/>
          </c:spPr>
          <c:invertIfNegative val="0"/>
          <c:errBars>
            <c:errBarType val="both"/>
            <c:errValType val="cust"/>
            <c:noEndCap val="0"/>
            <c:plus>
              <c:numRef>
                <c:f>'ライブチェックポイント時間（追記）'!$C$13:$C$14</c:f>
                <c:numCache>
                  <c:formatCode>General</c:formatCode>
                  <c:ptCount val="2"/>
                  <c:pt idx="0">
                    <c:v>0.489217061572196</c:v>
                  </c:pt>
                  <c:pt idx="1">
                    <c:v>0.0571207298428318</c:v>
                  </c:pt>
                </c:numCache>
              </c:numRef>
            </c:plus>
            <c:minus>
              <c:numRef>
                <c:f>'ライブチェックポイント時間（追記）'!$C$13:$C$14</c:f>
                <c:numCache>
                  <c:formatCode>General</c:formatCode>
                  <c:ptCount val="2"/>
                  <c:pt idx="0">
                    <c:v>0.489217061572196</c:v>
                  </c:pt>
                  <c:pt idx="1">
                    <c:v>0.0571207298428318</c:v>
                  </c:pt>
                </c:numCache>
              </c:numRef>
            </c:minus>
            <c:spPr>
              <a:noFill/>
              <a:ln w="9525" cap="flat" cmpd="sng" algn="ctr">
                <a:solidFill>
                  <a:schemeClr val="tx1">
                    <a:lumMod val="65000"/>
                    <a:lumOff val="35000"/>
                  </a:schemeClr>
                </a:solidFill>
                <a:round/>
              </a:ln>
              <a:effectLst/>
            </c:spPr>
          </c:errBars>
          <c:cat>
            <c:strRef>
              <c:f>チェックポイント!$K$32:$L$32</c:f>
              <c:strCache>
                <c:ptCount val="2"/>
                <c:pt idx="0">
                  <c:v>ライブチェックポイント</c:v>
                </c:pt>
                <c:pt idx="1">
                  <c:v>リストア</c:v>
                </c:pt>
              </c:strCache>
            </c:strRef>
          </c:cat>
          <c:val>
            <c:numRef>
              <c:f>チェックポイント!$K$33:$L$33</c:f>
              <c:numCache>
                <c:formatCode>0.0</c:formatCode>
                <c:ptCount val="2"/>
                <c:pt idx="0">
                  <c:v>1179.2</c:v>
                </c:pt>
                <c:pt idx="1">
                  <c:v>1388.4</c:v>
                </c:pt>
              </c:numCache>
            </c:numRef>
          </c:val>
          <c:extLst xmlns:c16r2="http://schemas.microsoft.com/office/drawing/2015/06/chart">
            <c:ext xmlns:c16="http://schemas.microsoft.com/office/drawing/2014/chart" uri="{C3380CC4-5D6E-409C-BE32-E72D297353CC}">
              <c16:uniqueId val="{00000000-E3DC-F844-AAAF-C950904BC778}"/>
            </c:ext>
          </c:extLst>
        </c:ser>
        <c:ser>
          <c:idx val="1"/>
          <c:order val="1"/>
          <c:tx>
            <c:v>D-CRES</c:v>
          </c:tx>
          <c:spPr>
            <a:solidFill>
              <a:schemeClr val="accent5"/>
            </a:solidFill>
            <a:ln>
              <a:noFill/>
            </a:ln>
            <a:effectLst/>
          </c:spPr>
          <c:invertIfNegative val="0"/>
          <c:errBars>
            <c:errBarType val="both"/>
            <c:errValType val="cust"/>
            <c:noEndCap val="0"/>
            <c:plus>
              <c:numRef>
                <c:f>'ライブチェックポイント時間（追記）'!$C$18:$C$19</c:f>
                <c:numCache>
                  <c:formatCode>General</c:formatCode>
                  <c:ptCount val="2"/>
                  <c:pt idx="0">
                    <c:v>0.275543100076921</c:v>
                  </c:pt>
                  <c:pt idx="1">
                    <c:v>0.088566359301938</c:v>
                  </c:pt>
                </c:numCache>
              </c:numRef>
            </c:plus>
            <c:minus>
              <c:numRef>
                <c:f>'ライブチェックポイント時間（追記）'!$C$18:$C$19</c:f>
                <c:numCache>
                  <c:formatCode>General</c:formatCode>
                  <c:ptCount val="2"/>
                  <c:pt idx="0">
                    <c:v>0.275543100076921</c:v>
                  </c:pt>
                  <c:pt idx="1">
                    <c:v>0.088566359301938</c:v>
                  </c:pt>
                </c:numCache>
              </c:numRef>
            </c:minus>
            <c:spPr>
              <a:noFill/>
              <a:ln w="9525" cap="flat" cmpd="sng" algn="ctr">
                <a:solidFill>
                  <a:schemeClr val="tx1">
                    <a:lumMod val="65000"/>
                    <a:lumOff val="35000"/>
                  </a:schemeClr>
                </a:solidFill>
                <a:round/>
              </a:ln>
              <a:effectLst/>
            </c:spPr>
          </c:errBars>
          <c:cat>
            <c:strRef>
              <c:f>チェックポイント!$K$32:$L$32</c:f>
              <c:strCache>
                <c:ptCount val="2"/>
                <c:pt idx="0">
                  <c:v>ライブチェックポイント</c:v>
                </c:pt>
                <c:pt idx="1">
                  <c:v>リストア</c:v>
                </c:pt>
              </c:strCache>
            </c:strRef>
          </c:cat>
          <c:val>
            <c:numRef>
              <c:f>チェックポイント!$K$34:$L$34</c:f>
              <c:numCache>
                <c:formatCode>0.0</c:formatCode>
                <c:ptCount val="2"/>
                <c:pt idx="0">
                  <c:v>755.6</c:v>
                </c:pt>
                <c:pt idx="1">
                  <c:v>638.8</c:v>
                </c:pt>
              </c:numCache>
            </c:numRef>
          </c:val>
          <c:extLst xmlns:c16r2="http://schemas.microsoft.com/office/drawing/2015/06/chart">
            <c:ext xmlns:c16="http://schemas.microsoft.com/office/drawing/2014/chart" uri="{C3380CC4-5D6E-409C-BE32-E72D297353CC}">
              <c16:uniqueId val="{00000001-E3DC-F844-AAAF-C950904BC778}"/>
            </c:ext>
          </c:extLst>
        </c:ser>
        <c:dLbls>
          <c:showLegendKey val="0"/>
          <c:showVal val="0"/>
          <c:showCatName val="0"/>
          <c:showSerName val="0"/>
          <c:showPercent val="0"/>
          <c:showBubbleSize val="0"/>
        </c:dLbls>
        <c:gapWidth val="100"/>
        <c:overlap val="-10"/>
        <c:axId val="184169200"/>
        <c:axId val="184171248"/>
      </c:barChart>
      <c:catAx>
        <c:axId val="1841692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184171248"/>
        <c:crosses val="autoZero"/>
        <c:auto val="1"/>
        <c:lblAlgn val="ctr"/>
        <c:lblOffset val="100"/>
        <c:noMultiLvlLbl val="0"/>
      </c:catAx>
      <c:valAx>
        <c:axId val="184171248"/>
        <c:scaling>
          <c:orientation val="minMax"/>
          <c:max val="200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sz="1600"/>
                  <a:t>時間</a:t>
                </a:r>
                <a:r>
                  <a:rPr lang="en-US" sz="1600"/>
                  <a:t> (</a:t>
                </a:r>
                <a:r>
                  <a:rPr lang="ja-JP" sz="1600"/>
                  <a:t>秒</a:t>
                </a:r>
                <a:r>
                  <a:rPr lang="en-US" sz="1600"/>
                  <a:t>)</a:t>
                </a:r>
                <a:endParaRPr lang="mr-IN" sz="1600"/>
              </a:p>
            </c:rich>
          </c:tx>
          <c:layout>
            <c:manualLayout>
              <c:xMode val="edge"/>
              <c:yMode val="edge"/>
              <c:x val="0.000777601516109001"/>
              <c:y val="0.361450144217449"/>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84169200"/>
        <c:crosses val="autoZero"/>
        <c:crossBetween val="between"/>
        <c:majorUnit val="500.0"/>
      </c:valAx>
      <c:spPr>
        <a:noFill/>
        <a:ln>
          <a:solidFill>
            <a:schemeClr val="tx1"/>
          </a:solidFill>
        </a:ln>
        <a:effectLst/>
      </c:spPr>
    </c:plotArea>
    <c:legend>
      <c:legendPos val="t"/>
      <c:layout>
        <c:manualLayout>
          <c:xMode val="edge"/>
          <c:yMode val="edge"/>
          <c:x val="0.402421988860616"/>
          <c:y val="0.109476047233524"/>
          <c:w val="0.569949623676872"/>
          <c:h val="0.141661798024994"/>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145744408434362"/>
          <c:w val="0.837547677928529"/>
          <c:h val="0.676484615692394"/>
        </c:manualLayout>
      </c:layout>
      <c:barChart>
        <c:barDir val="col"/>
        <c:grouping val="clustered"/>
        <c:varyColors val="0"/>
        <c:ser>
          <c:idx val="0"/>
          <c:order val="0"/>
          <c:tx>
            <c:strRef>
              <c:f>ライブチェックポイント時間!$B$26</c:f>
              <c:strCache>
                <c:ptCount val="1"/>
                <c:pt idx="0">
                  <c:v>従来（通常VM）</c:v>
                </c:pt>
              </c:strCache>
            </c:strRef>
          </c:tx>
          <c:spPr>
            <a:solidFill>
              <a:schemeClr val="accent5"/>
            </a:solidFill>
            <a:ln>
              <a:noFill/>
            </a:ln>
            <a:effectLst/>
          </c:spPr>
          <c:invertIfNegative val="0"/>
          <c:errBars>
            <c:errBarType val="both"/>
            <c:errValType val="cust"/>
            <c:noEndCap val="0"/>
            <c:plus>
              <c:numRef>
                <c:f>ライブチェックポイント時間!$B$23:$B$24</c:f>
                <c:numCache>
                  <c:formatCode>General</c:formatCode>
                  <c:ptCount val="2"/>
                  <c:pt idx="0">
                    <c:v>0.489217061572196</c:v>
                  </c:pt>
                  <c:pt idx="1">
                    <c:v>0.0571207298428318</c:v>
                  </c:pt>
                </c:numCache>
              </c:numRef>
            </c:plus>
            <c:minus>
              <c:numRef>
                <c:f>ライブチェックポイント時間!$B$23:$B$24</c:f>
                <c:numCache>
                  <c:formatCode>General</c:formatCode>
                  <c:ptCount val="2"/>
                  <c:pt idx="0">
                    <c:v>0.489217061572196</c:v>
                  </c:pt>
                  <c:pt idx="1">
                    <c:v>0.0571207298428318</c:v>
                  </c:pt>
                </c:numCache>
              </c:numRef>
            </c:minus>
            <c:spPr>
              <a:noFill/>
              <a:ln w="9525" cap="flat" cmpd="sng" algn="ctr">
                <a:solidFill>
                  <a:schemeClr val="tx1">
                    <a:lumMod val="65000"/>
                    <a:lumOff val="35000"/>
                  </a:schemeClr>
                </a:solidFill>
                <a:round/>
              </a:ln>
              <a:effectLst/>
            </c:spPr>
          </c:errBars>
          <c:cat>
            <c:strRef>
              <c:f>ライブチェックポイント時間!$B$25:$C$25</c:f>
              <c:strCache>
                <c:ptCount val="2"/>
                <c:pt idx="0">
                  <c:v>チェックポイント</c:v>
                </c:pt>
                <c:pt idx="1">
                  <c:v>リストア</c:v>
                </c:pt>
              </c:strCache>
            </c:strRef>
          </c:cat>
          <c:val>
            <c:numRef>
              <c:f>ライブチェックポイント時間!$B$20:$B$21</c:f>
              <c:numCache>
                <c:formatCode>#,##0.00_);[Red]\(#,##0.00\)</c:formatCode>
                <c:ptCount val="2"/>
                <c:pt idx="0">
                  <c:v>29.06</c:v>
                </c:pt>
                <c:pt idx="1">
                  <c:v>27.5583333333331</c:v>
                </c:pt>
              </c:numCache>
            </c:numRef>
          </c:val>
          <c:extLst xmlns:c16r2="http://schemas.microsoft.com/office/drawing/2015/06/chart">
            <c:ext xmlns:c16="http://schemas.microsoft.com/office/drawing/2014/chart" uri="{C3380CC4-5D6E-409C-BE32-E72D297353CC}">
              <c16:uniqueId val="{00000000-263A-F04B-8E43-3BFB884524A4}"/>
            </c:ext>
          </c:extLst>
        </c:ser>
        <c:ser>
          <c:idx val="1"/>
          <c:order val="1"/>
          <c:tx>
            <c:strRef>
              <c:f>ライブチェックポイント時間!$C$12</c:f>
              <c:strCache>
                <c:ptCount val="1"/>
                <c:pt idx="0">
                  <c:v>D-CRES</c:v>
                </c:pt>
              </c:strCache>
            </c:strRef>
          </c:tx>
          <c:spPr>
            <a:solidFill>
              <a:schemeClr val="accent6"/>
            </a:solidFill>
            <a:ln>
              <a:noFill/>
            </a:ln>
            <a:effectLst/>
          </c:spPr>
          <c:invertIfNegative val="0"/>
          <c:errBars>
            <c:errBarType val="both"/>
            <c:errValType val="cust"/>
            <c:noEndCap val="0"/>
            <c:plus>
              <c:numRef>
                <c:f>ライブチェックポイント時間!$C$23:$C$24</c:f>
                <c:numCache>
                  <c:formatCode>General</c:formatCode>
                  <c:ptCount val="2"/>
                  <c:pt idx="0">
                    <c:v>0.19023523449783</c:v>
                  </c:pt>
                  <c:pt idx="1">
                    <c:v>0.130624568048196</c:v>
                  </c:pt>
                </c:numCache>
              </c:numRef>
            </c:plus>
            <c:minus>
              <c:numRef>
                <c:f>ライブチェックポイント時間!$C$23:$C$24</c:f>
                <c:numCache>
                  <c:formatCode>General</c:formatCode>
                  <c:ptCount val="2"/>
                  <c:pt idx="0">
                    <c:v>0.19023523449783</c:v>
                  </c:pt>
                  <c:pt idx="1">
                    <c:v>0.130624568048196</c:v>
                  </c:pt>
                </c:numCache>
              </c:numRef>
            </c:minus>
            <c:spPr>
              <a:noFill/>
              <a:ln w="9525" cap="flat" cmpd="sng" algn="ctr">
                <a:solidFill>
                  <a:schemeClr val="tx1">
                    <a:lumMod val="65000"/>
                    <a:lumOff val="35000"/>
                  </a:schemeClr>
                </a:solidFill>
                <a:round/>
              </a:ln>
              <a:effectLst/>
            </c:spPr>
          </c:errBars>
          <c:cat>
            <c:strRef>
              <c:f>ライブチェックポイント時間!$B$25:$C$25</c:f>
              <c:strCache>
                <c:ptCount val="2"/>
                <c:pt idx="0">
                  <c:v>チェックポイント</c:v>
                </c:pt>
                <c:pt idx="1">
                  <c:v>リストア</c:v>
                </c:pt>
              </c:strCache>
            </c:strRef>
          </c:cat>
          <c:val>
            <c:numRef>
              <c:f>ライブチェックポイント時間!$C$20:$C$21</c:f>
              <c:numCache>
                <c:formatCode>#,##0.00_);[Red]\(#,##0.00\)</c:formatCode>
                <c:ptCount val="2"/>
                <c:pt idx="0">
                  <c:v>19.23166666666667</c:v>
                </c:pt>
                <c:pt idx="1">
                  <c:v>14.97833333333334</c:v>
                </c:pt>
              </c:numCache>
            </c:numRef>
          </c:val>
          <c:extLst xmlns:c16r2="http://schemas.microsoft.com/office/drawing/2015/06/chart">
            <c:ext xmlns:c16="http://schemas.microsoft.com/office/drawing/2014/chart" uri="{C3380CC4-5D6E-409C-BE32-E72D297353CC}">
              <c16:uniqueId val="{00000001-263A-F04B-8E43-3BFB884524A4}"/>
            </c:ext>
          </c:extLst>
        </c:ser>
        <c:dLbls>
          <c:showLegendKey val="0"/>
          <c:showVal val="0"/>
          <c:showCatName val="0"/>
          <c:showSerName val="0"/>
          <c:showPercent val="0"/>
          <c:showBubbleSize val="0"/>
        </c:dLbls>
        <c:gapWidth val="100"/>
        <c:overlap val="-10"/>
        <c:axId val="181913680"/>
        <c:axId val="234695424"/>
      </c:barChart>
      <c:catAx>
        <c:axId val="1819136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234695424"/>
        <c:crosses val="autoZero"/>
        <c:auto val="1"/>
        <c:lblAlgn val="ctr"/>
        <c:lblOffset val="100"/>
        <c:noMultiLvlLbl val="0"/>
      </c:catAx>
      <c:valAx>
        <c:axId val="23469542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時間</a:t>
                </a:r>
                <a:r>
                  <a:rPr lang="en-US"/>
                  <a:t> (</a:t>
                </a:r>
                <a:r>
                  <a:rPr lang="ja-JP"/>
                  <a:t>秒</a:t>
                </a:r>
                <a:r>
                  <a:rPr lang="en-US"/>
                  <a:t>)</a:t>
                </a:r>
                <a:endParaRPr lang="mr-IN"/>
              </a:p>
            </c:rich>
          </c:tx>
          <c:layout>
            <c:manualLayout>
              <c:xMode val="edge"/>
              <c:yMode val="edge"/>
              <c:x val="0.00947282963567679"/>
              <c:y val="0.361450210264157"/>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181913680"/>
        <c:crosses val="autoZero"/>
        <c:crossBetween val="between"/>
        <c:majorUnit val="10.0"/>
      </c:valAx>
      <c:spPr>
        <a:noFill/>
        <a:ln>
          <a:solidFill>
            <a:schemeClr val="tx1"/>
          </a:solidFill>
        </a:ln>
        <a:effectLst/>
      </c:spPr>
    </c:plotArea>
    <c:legend>
      <c:legendPos val="t"/>
      <c:layout>
        <c:manualLayout>
          <c:xMode val="edge"/>
          <c:yMode val="edge"/>
          <c:x val="0.255586561997584"/>
          <c:y val="0.000261673268515182"/>
          <c:w val="0.569949623676872"/>
          <c:h val="0.141661798024994"/>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0644417458627334"/>
          <c:w val="0.837547677928529"/>
          <c:h val="0.752705791000785"/>
        </c:manualLayout>
      </c:layout>
      <c:barChart>
        <c:barDir val="col"/>
        <c:grouping val="clustered"/>
        <c:varyColors val="0"/>
        <c:ser>
          <c:idx val="0"/>
          <c:order val="0"/>
          <c:tx>
            <c:strRef>
              <c:f>チェックポイント!$E$33</c:f>
              <c:strCache>
                <c:ptCount val="1"/>
                <c:pt idx="0">
                  <c:v>追記</c:v>
                </c:pt>
              </c:strCache>
            </c:strRef>
          </c:tx>
          <c:spPr>
            <a:solidFill>
              <a:schemeClr val="accent6"/>
            </a:solidFill>
            <a:ln>
              <a:noFill/>
            </a:ln>
            <a:effectLst/>
          </c:spPr>
          <c:invertIfNegative val="0"/>
          <c:errBars>
            <c:errBarType val="both"/>
            <c:errValType val="cust"/>
            <c:noEndCap val="0"/>
            <c:plus>
              <c:numRef>
                <c:f>'ライブチェックポイント時間（追記）'!$C$13:$C$14</c:f>
                <c:numCache>
                  <c:formatCode>General</c:formatCode>
                  <c:ptCount val="2"/>
                  <c:pt idx="0">
                    <c:v>0.489217061572196</c:v>
                  </c:pt>
                  <c:pt idx="1">
                    <c:v>0.0571207298428318</c:v>
                  </c:pt>
                </c:numCache>
              </c:numRef>
            </c:plus>
            <c:minus>
              <c:numRef>
                <c:f>'ライブチェックポイント時間（追記）'!$C$13:$C$14</c:f>
                <c:numCache>
                  <c:formatCode>General</c:formatCode>
                  <c:ptCount val="2"/>
                  <c:pt idx="0">
                    <c:v>0.489217061572196</c:v>
                  </c:pt>
                  <c:pt idx="1">
                    <c:v>0.0571207298428318</c:v>
                  </c:pt>
                </c:numCache>
              </c:numRef>
            </c:minus>
            <c:spPr>
              <a:noFill/>
              <a:ln w="9525" cap="flat" cmpd="sng" algn="ctr">
                <a:solidFill>
                  <a:schemeClr val="tx1">
                    <a:lumMod val="65000"/>
                    <a:lumOff val="35000"/>
                  </a:schemeClr>
                </a:solidFill>
                <a:round/>
              </a:ln>
              <a:effectLst/>
            </c:spPr>
          </c:errBars>
          <c:cat>
            <c:strRef>
              <c:f>チェックポイント!$F$32:$G$32</c:f>
              <c:strCache>
                <c:ptCount val="2"/>
                <c:pt idx="0">
                  <c:v>ライブチェックポイント</c:v>
                </c:pt>
                <c:pt idx="1">
                  <c:v>リストア</c:v>
                </c:pt>
              </c:strCache>
            </c:strRef>
          </c:cat>
          <c:val>
            <c:numRef>
              <c:f>チェックポイント!$F$33:$G$33</c:f>
              <c:numCache>
                <c:formatCode>0.0</c:formatCode>
                <c:ptCount val="2"/>
                <c:pt idx="0">
                  <c:v>755.6</c:v>
                </c:pt>
                <c:pt idx="1">
                  <c:v>801.6</c:v>
                </c:pt>
              </c:numCache>
            </c:numRef>
          </c:val>
          <c:extLst xmlns:c16r2="http://schemas.microsoft.com/office/drawing/2015/06/chart">
            <c:ext xmlns:c16="http://schemas.microsoft.com/office/drawing/2014/chart" uri="{C3380CC4-5D6E-409C-BE32-E72D297353CC}">
              <c16:uniqueId val="{00000000-6F97-A24F-8B1A-4FEA251B33F4}"/>
            </c:ext>
          </c:extLst>
        </c:ser>
        <c:ser>
          <c:idx val="1"/>
          <c:order val="1"/>
          <c:tx>
            <c:strRef>
              <c:f>チェックポイント!$E$34</c:f>
              <c:strCache>
                <c:ptCount val="1"/>
                <c:pt idx="0">
                  <c:v>上書き</c:v>
                </c:pt>
              </c:strCache>
            </c:strRef>
          </c:tx>
          <c:spPr>
            <a:solidFill>
              <a:schemeClr val="accent5"/>
            </a:solidFill>
            <a:ln>
              <a:noFill/>
            </a:ln>
            <a:effectLst/>
          </c:spPr>
          <c:invertIfNegative val="0"/>
          <c:errBars>
            <c:errBarType val="both"/>
            <c:errValType val="cust"/>
            <c:noEndCap val="0"/>
            <c:plus>
              <c:numRef>
                <c:f>'ライブチェックポイント時間（追記）'!$C$18:$C$19</c:f>
                <c:numCache>
                  <c:formatCode>General</c:formatCode>
                  <c:ptCount val="2"/>
                  <c:pt idx="0">
                    <c:v>0.275543100076921</c:v>
                  </c:pt>
                  <c:pt idx="1">
                    <c:v>0.088566359301938</c:v>
                  </c:pt>
                </c:numCache>
              </c:numRef>
            </c:plus>
            <c:minus>
              <c:numRef>
                <c:f>'ライブチェックポイント時間（追記）'!$C$18:$C$19</c:f>
                <c:numCache>
                  <c:formatCode>General</c:formatCode>
                  <c:ptCount val="2"/>
                  <c:pt idx="0">
                    <c:v>0.275543100076921</c:v>
                  </c:pt>
                  <c:pt idx="1">
                    <c:v>0.088566359301938</c:v>
                  </c:pt>
                </c:numCache>
              </c:numRef>
            </c:minus>
            <c:spPr>
              <a:noFill/>
              <a:ln w="9525" cap="flat" cmpd="sng" algn="ctr">
                <a:solidFill>
                  <a:schemeClr val="tx1">
                    <a:lumMod val="65000"/>
                    <a:lumOff val="35000"/>
                  </a:schemeClr>
                </a:solidFill>
                <a:round/>
              </a:ln>
              <a:effectLst/>
            </c:spPr>
          </c:errBars>
          <c:cat>
            <c:strRef>
              <c:f>チェックポイント!$F$32:$G$32</c:f>
              <c:strCache>
                <c:ptCount val="2"/>
                <c:pt idx="0">
                  <c:v>ライブチェックポイント</c:v>
                </c:pt>
                <c:pt idx="1">
                  <c:v>リストア</c:v>
                </c:pt>
              </c:strCache>
            </c:strRef>
          </c:cat>
          <c:val>
            <c:numRef>
              <c:f>チェックポイント!$F$34:$G$34</c:f>
              <c:numCache>
                <c:formatCode>0.0</c:formatCode>
                <c:ptCount val="2"/>
                <c:pt idx="0">
                  <c:v>921.8</c:v>
                </c:pt>
                <c:pt idx="1">
                  <c:v>638.8</c:v>
                </c:pt>
              </c:numCache>
            </c:numRef>
          </c:val>
          <c:extLst xmlns:c16r2="http://schemas.microsoft.com/office/drawing/2015/06/chart">
            <c:ext xmlns:c16="http://schemas.microsoft.com/office/drawing/2014/chart" uri="{C3380CC4-5D6E-409C-BE32-E72D297353CC}">
              <c16:uniqueId val="{00000001-6F97-A24F-8B1A-4FEA251B33F4}"/>
            </c:ext>
          </c:extLst>
        </c:ser>
        <c:dLbls>
          <c:showLegendKey val="0"/>
          <c:showVal val="0"/>
          <c:showCatName val="0"/>
          <c:showSerName val="0"/>
          <c:showPercent val="0"/>
          <c:showBubbleSize val="0"/>
        </c:dLbls>
        <c:gapWidth val="100"/>
        <c:overlap val="-10"/>
        <c:axId val="568704048"/>
        <c:axId val="622180304"/>
      </c:barChart>
      <c:catAx>
        <c:axId val="56870404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crossAx val="622180304"/>
        <c:crosses val="autoZero"/>
        <c:auto val="1"/>
        <c:lblAlgn val="ctr"/>
        <c:lblOffset val="100"/>
        <c:noMultiLvlLbl val="0"/>
      </c:catAx>
      <c:valAx>
        <c:axId val="622180304"/>
        <c:scaling>
          <c:orientation val="minMax"/>
          <c:max val="1000.0"/>
          <c:min val="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sz="1600"/>
                  <a:t>時間</a:t>
                </a:r>
                <a:r>
                  <a:rPr lang="en-US" sz="1600"/>
                  <a:t> (</a:t>
                </a:r>
                <a:r>
                  <a:rPr lang="ja-JP" sz="1600"/>
                  <a:t>秒</a:t>
                </a:r>
                <a:r>
                  <a:rPr lang="en-US" sz="1600"/>
                  <a:t>)</a:t>
                </a:r>
                <a:endParaRPr lang="mr-IN" sz="1600"/>
              </a:p>
            </c:rich>
          </c:tx>
          <c:layout>
            <c:manualLayout>
              <c:xMode val="edge"/>
              <c:yMode val="edge"/>
              <c:x val="0.00947282963567679"/>
              <c:y val="0.361450210264157"/>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568704048"/>
        <c:crosses val="autoZero"/>
        <c:crossBetween val="between"/>
        <c:majorUnit val="250.0"/>
      </c:valAx>
      <c:spPr>
        <a:noFill/>
        <a:ln>
          <a:solidFill>
            <a:schemeClr val="tx1"/>
          </a:solidFill>
        </a:ln>
        <a:effectLst/>
      </c:spPr>
    </c:plotArea>
    <c:legend>
      <c:legendPos val="t"/>
      <c:layout>
        <c:manualLayout>
          <c:xMode val="edge"/>
          <c:yMode val="edge"/>
          <c:x val="0.571113823882414"/>
          <c:y val="0.0644424293860059"/>
          <c:w val="0.41343650232339"/>
          <c:h val="0.141661798024994"/>
        </c:manualLayout>
      </c:layout>
      <c:overlay val="0"/>
      <c:spPr>
        <a:noFill/>
        <a:ln>
          <a:noFill/>
        </a:ln>
        <a:effectLst/>
      </c:spPr>
      <c:txPr>
        <a:bodyPr rot="0" spcFirstLastPara="1" vertOverflow="ellipsis" vert="horz" wrap="square" anchor="ctr" anchorCtr="1"/>
        <a:lstStyle/>
        <a:p>
          <a:pPr>
            <a:defRPr lang="ja-JP" sz="18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8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51999055322"/>
          <c:y val="0.138189893170088"/>
          <c:w val="0.837547677928529"/>
          <c:h val="0.673250110030808"/>
        </c:manualLayout>
      </c:layout>
      <c:barChart>
        <c:barDir val="col"/>
        <c:grouping val="clustered"/>
        <c:varyColors val="0"/>
        <c:ser>
          <c:idx val="1"/>
          <c:order val="0"/>
          <c:tx>
            <c:v>追記</c:v>
          </c:tx>
          <c:spPr>
            <a:solidFill>
              <a:schemeClr val="accent5"/>
            </a:solidFill>
            <a:ln>
              <a:noFill/>
            </a:ln>
            <a:effectLst/>
          </c:spPr>
          <c:invertIfNegative val="0"/>
          <c:errBars>
            <c:errBarType val="both"/>
            <c:errValType val="cust"/>
            <c:noEndCap val="0"/>
            <c:plus>
              <c:numRef>
                <c:f>'チェックポイント・リストア時間（保存形式）'!$K$9:$K$10</c:f>
                <c:numCache>
                  <c:formatCode>General</c:formatCode>
                  <c:ptCount val="2"/>
                  <c:pt idx="0">
                    <c:v>0.538846917036741</c:v>
                  </c:pt>
                  <c:pt idx="1">
                    <c:v>0.606580579972686</c:v>
                  </c:pt>
                </c:numCache>
              </c:numRef>
            </c:plus>
            <c:minus>
              <c:numRef>
                <c:f>'チェックポイント・リストア時間（保存形式）'!$K$9:$K$10</c:f>
                <c:numCache>
                  <c:formatCode>General</c:formatCode>
                  <c:ptCount val="2"/>
                  <c:pt idx="0">
                    <c:v>0.538846917036741</c:v>
                  </c:pt>
                  <c:pt idx="1">
                    <c:v>0.606580579972686</c:v>
                  </c:pt>
                </c:numCache>
              </c:numRef>
            </c:minus>
            <c:spPr>
              <a:noFill/>
              <a:ln w="9525" cap="flat" cmpd="sng" algn="ctr">
                <a:solidFill>
                  <a:schemeClr val="tx1">
                    <a:lumMod val="65000"/>
                    <a:lumOff val="35000"/>
                  </a:schemeClr>
                </a:solidFill>
                <a:round/>
              </a:ln>
              <a:effectLst/>
            </c:spPr>
          </c:errBars>
          <c:cat>
            <c:strRef>
              <c:f>'チェックポイント・リストア時間（保存形式）'!$J$2:$K$2</c:f>
              <c:strCache>
                <c:ptCount val="2"/>
                <c:pt idx="0">
                  <c:v>ライブチェックポイント</c:v>
                </c:pt>
                <c:pt idx="1">
                  <c:v>リストア</c:v>
                </c:pt>
              </c:strCache>
            </c:strRef>
          </c:cat>
          <c:val>
            <c:numRef>
              <c:f>'チェックポイント・リストア時間（保存形式）'!$K$5:$K$6</c:f>
              <c:numCache>
                <c:formatCode>0.0</c:formatCode>
                <c:ptCount val="2"/>
                <c:pt idx="0">
                  <c:v>21.264</c:v>
                </c:pt>
                <c:pt idx="1">
                  <c:v>21.06</c:v>
                </c:pt>
              </c:numCache>
            </c:numRef>
          </c:val>
          <c:extLst xmlns:c16r2="http://schemas.microsoft.com/office/drawing/2015/06/chart">
            <c:ext xmlns:c16="http://schemas.microsoft.com/office/drawing/2014/chart" uri="{C3380CC4-5D6E-409C-BE32-E72D297353CC}">
              <c16:uniqueId val="{00000000-0C5C-F946-8807-1295825460E3}"/>
            </c:ext>
          </c:extLst>
        </c:ser>
        <c:ser>
          <c:idx val="0"/>
          <c:order val="1"/>
          <c:tx>
            <c:v>上書き</c:v>
          </c:tx>
          <c:spPr>
            <a:solidFill>
              <a:schemeClr val="accent6"/>
            </a:solidFill>
            <a:ln>
              <a:noFill/>
            </a:ln>
            <a:effectLst/>
          </c:spPr>
          <c:invertIfNegative val="0"/>
          <c:errBars>
            <c:errBarType val="both"/>
            <c:errValType val="cust"/>
            <c:noEndCap val="0"/>
            <c:plus>
              <c:numRef>
                <c:f>'チェックポイント・リストア時間（保存形式）'!$J$9:$J$10</c:f>
                <c:numCache>
                  <c:formatCode>General</c:formatCode>
                  <c:ptCount val="2"/>
                  <c:pt idx="0">
                    <c:v>0.574720801781178</c:v>
                  </c:pt>
                  <c:pt idx="1">
                    <c:v>0.088566359301938</c:v>
                  </c:pt>
                </c:numCache>
              </c:numRef>
            </c:plus>
            <c:minus>
              <c:numRef>
                <c:f>'チェックポイント・リストア時間（保存形式）'!$J$9:$J$10</c:f>
                <c:numCache>
                  <c:formatCode>General</c:formatCode>
                  <c:ptCount val="2"/>
                  <c:pt idx="0">
                    <c:v>0.574720801781178</c:v>
                  </c:pt>
                  <c:pt idx="1">
                    <c:v>0.088566359301938</c:v>
                  </c:pt>
                </c:numCache>
              </c:numRef>
            </c:minus>
            <c:spPr>
              <a:noFill/>
              <a:ln w="9525" cap="flat" cmpd="sng" algn="ctr">
                <a:solidFill>
                  <a:schemeClr val="tx1">
                    <a:lumMod val="65000"/>
                    <a:lumOff val="35000"/>
                  </a:schemeClr>
                </a:solidFill>
                <a:round/>
              </a:ln>
              <a:effectLst/>
            </c:spPr>
          </c:errBars>
          <c:cat>
            <c:strRef>
              <c:f>'チェックポイント・リストア時間（保存形式）'!$J$2:$K$2</c:f>
              <c:strCache>
                <c:ptCount val="2"/>
                <c:pt idx="0">
                  <c:v>ライブチェックポイント</c:v>
                </c:pt>
                <c:pt idx="1">
                  <c:v>リストア</c:v>
                </c:pt>
              </c:strCache>
            </c:strRef>
          </c:cat>
          <c:val>
            <c:numRef>
              <c:f>'チェックポイント・リストア時間（保存形式）'!$J$5:$J$6</c:f>
              <c:numCache>
                <c:formatCode>0.0</c:formatCode>
                <c:ptCount val="2"/>
                <c:pt idx="0">
                  <c:v>29.052</c:v>
                </c:pt>
                <c:pt idx="1">
                  <c:v>14.822</c:v>
                </c:pt>
              </c:numCache>
            </c:numRef>
          </c:val>
          <c:extLst xmlns:c16r2="http://schemas.microsoft.com/office/drawing/2015/06/chart">
            <c:ext xmlns:c16="http://schemas.microsoft.com/office/drawing/2014/chart" uri="{C3380CC4-5D6E-409C-BE32-E72D297353CC}">
              <c16:uniqueId val="{00000001-0C5C-F946-8807-1295825460E3}"/>
            </c:ext>
          </c:extLst>
        </c:ser>
        <c:dLbls>
          <c:showLegendKey val="0"/>
          <c:showVal val="0"/>
          <c:showCatName val="0"/>
          <c:showSerName val="0"/>
          <c:showPercent val="0"/>
          <c:showBubbleSize val="0"/>
        </c:dLbls>
        <c:gapWidth val="100"/>
        <c:overlap val="-10"/>
        <c:axId val="277580000"/>
        <c:axId val="569319680"/>
      </c:barChart>
      <c:catAx>
        <c:axId val="2775800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569319680"/>
        <c:crosses val="autoZero"/>
        <c:auto val="1"/>
        <c:lblAlgn val="ctr"/>
        <c:lblOffset val="100"/>
        <c:noMultiLvlLbl val="0"/>
      </c:catAx>
      <c:valAx>
        <c:axId val="569319680"/>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r>
                  <a:rPr lang="ja-JP"/>
                  <a:t>時間</a:t>
                </a:r>
                <a:r>
                  <a:rPr lang="en-US"/>
                  <a:t> (</a:t>
                </a:r>
                <a:r>
                  <a:rPr lang="ja-JP"/>
                  <a:t>秒</a:t>
                </a:r>
                <a:r>
                  <a:rPr lang="en-US"/>
                  <a:t>)</a:t>
                </a:r>
                <a:endParaRPr lang="mr-IN"/>
              </a:p>
            </c:rich>
          </c:tx>
          <c:layout>
            <c:manualLayout>
              <c:xMode val="edge"/>
              <c:yMode val="edge"/>
              <c:x val="0.00947282963567679"/>
              <c:y val="0.361450210264157"/>
            </c:manualLayout>
          </c:layout>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title>
        <c:numFmt formatCode="#,##0_);[Red]\(#,##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crossAx val="277580000"/>
        <c:crosses val="autoZero"/>
        <c:crossBetween val="between"/>
        <c:majorUnit val="10.0"/>
      </c:valAx>
      <c:spPr>
        <a:noFill/>
        <a:ln>
          <a:solidFill>
            <a:schemeClr val="tx1"/>
          </a:solidFill>
        </a:ln>
        <a:effectLst/>
      </c:spPr>
    </c:plotArea>
    <c:legend>
      <c:legendPos val="t"/>
      <c:layout>
        <c:manualLayout>
          <c:xMode val="edge"/>
          <c:yMode val="edge"/>
          <c:x val="0.378180347006768"/>
          <c:y val="0.000339695114632097"/>
          <c:w val="0.281252083333333"/>
          <c:h val="0.14017037037037"/>
        </c:manualLayout>
      </c:layou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charset="-128"/>
              <a:ea typeface="MS PGothic" charset="-128"/>
              <a:cs typeface="MS PGothic" charset="-128"/>
            </a:defRPr>
          </a:pPr>
          <a:endParaRPr lang="ja-JP"/>
        </a:p>
      </c:txPr>
    </c:legend>
    <c:plotVisOnly val="1"/>
    <c:dispBlanksAs val="gap"/>
    <c:showDLblsOverMax val="0"/>
  </c:chart>
  <c:spPr>
    <a:noFill/>
    <a:ln w="9525" cap="flat" cmpd="sng" algn="ctr">
      <a:noFill/>
      <a:round/>
    </a:ln>
    <a:effectLst/>
  </c:spPr>
  <c:txPr>
    <a:bodyPr/>
    <a:lstStyle/>
    <a:p>
      <a:pPr>
        <a:defRPr sz="1600">
          <a:solidFill>
            <a:schemeClr val="tx1"/>
          </a:solidFill>
          <a:latin typeface="MS PGothic" charset="-128"/>
          <a:ea typeface="MS PGothic" charset="-128"/>
          <a:cs typeface="MS PGothic"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131E19-E841-9847-B187-6499A7716009}" type="datetimeFigureOut">
              <a:rPr kumimoji="1" lang="ja-JP" altLang="en-US" smtClean="0"/>
              <a:t>2020/11/30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56A01C-08C6-9744-BD37-7611A1CE5E39}" type="slidenum">
              <a:rPr kumimoji="1" lang="ja-JP" altLang="en-US" smtClean="0"/>
              <a:t>‹#›</a:t>
            </a:fld>
            <a:endParaRPr kumimoji="1" lang="ja-JP" altLang="en-US"/>
          </a:p>
        </p:txBody>
      </p:sp>
    </p:spTree>
    <p:extLst>
      <p:ext uri="{BB962C8B-B14F-4D97-AF65-F5344CB8AC3E}">
        <p14:creationId xmlns:p14="http://schemas.microsoft.com/office/powerpoint/2010/main" val="131521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5DE356-0AE5-4FA4-A4F0-0075F532CFA9}" type="datetimeFigureOut">
              <a:rPr kumimoji="1" lang="ja-JP" altLang="en-US" smtClean="0"/>
              <a:t>2020/11/30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AF5F0-290E-41FE-8BB5-11161E119240}" type="slidenum">
              <a:rPr kumimoji="1" lang="ja-JP" altLang="en-US" smtClean="0"/>
              <a:t>‹#›</a:t>
            </a:fld>
            <a:endParaRPr kumimoji="1" lang="ja-JP" altLang="en-US"/>
          </a:p>
        </p:txBody>
      </p:sp>
    </p:spTree>
    <p:extLst>
      <p:ext uri="{BB962C8B-B14F-4D97-AF65-F5344CB8AC3E}">
        <p14:creationId xmlns:p14="http://schemas.microsoft.com/office/powerpoint/2010/main" val="34475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a:t>
            </a:fld>
            <a:endParaRPr kumimoji="1" lang="ja-JP" altLang="en-US"/>
          </a:p>
        </p:txBody>
      </p:sp>
    </p:spTree>
    <p:extLst>
      <p:ext uri="{BB962C8B-B14F-4D97-AF65-F5344CB8AC3E}">
        <p14:creationId xmlns:p14="http://schemas.microsoft.com/office/powerpoint/2010/main" val="27716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先ほどまでの</a:t>
            </a:r>
            <a:r>
              <a:rPr kumimoji="1" lang="ja-JP" altLang="en-US" dirty="0"/>
              <a:t>チェックポイントでは、各データ保存中に</a:t>
            </a:r>
            <a:r>
              <a:rPr kumimoji="1" lang="en-US" altLang="ja-JP" dirty="0"/>
              <a:t>VM</a:t>
            </a:r>
            <a:r>
              <a:rPr kumimoji="1" lang="ja-JP" altLang="en-US" dirty="0"/>
              <a:t>を停止してチェックポイントの取得を行なっていました。</a:t>
            </a:r>
            <a:endParaRPr kumimoji="1" lang="en-US" altLang="ja-JP" dirty="0"/>
          </a:p>
          <a:p>
            <a:r>
              <a:rPr kumimoji="1" lang="ja-JP" altLang="en-US" dirty="0" smtClean="0"/>
              <a:t>けれどもその</a:t>
            </a:r>
            <a:r>
              <a:rPr kumimoji="1" lang="ja-JP" altLang="en-US" dirty="0"/>
              <a:t>場合</a:t>
            </a:r>
            <a:r>
              <a:rPr kumimoji="1" lang="ja-JP" altLang="en-US" dirty="0" smtClean="0"/>
              <a:t>は、チェックポイント中</a:t>
            </a:r>
            <a:r>
              <a:rPr kumimoji="1" lang="en-US" altLang="ja-JP" dirty="0"/>
              <a:t>VM</a:t>
            </a:r>
            <a:r>
              <a:rPr kumimoji="1" lang="ja-JP" altLang="en-US" dirty="0"/>
              <a:t>が停止してしまうため、ホスト上で稼働しているサービスも停止してしまいます。</a:t>
            </a:r>
            <a:endParaRPr kumimoji="1" lang="en-US" altLang="ja-JP" dirty="0"/>
          </a:p>
          <a:p>
            <a:r>
              <a:rPr kumimoji="1" lang="ja-JP" altLang="en-US" dirty="0"/>
              <a:t>そこで、</a:t>
            </a:r>
            <a:r>
              <a:rPr kumimoji="1" lang="en-US" altLang="ja-JP" dirty="0"/>
              <a:t>VM</a:t>
            </a:r>
            <a:r>
              <a:rPr kumimoji="1" lang="ja-JP" altLang="en-US" dirty="0"/>
              <a:t>を停止さずにチェックポイントを取得することができるライブチェックポイントをサポートすることが重要となります。</a:t>
            </a:r>
            <a:endParaRPr kumimoji="1" lang="en-US" altLang="ja-JP" dirty="0"/>
          </a:p>
          <a:p>
            <a:r>
              <a:rPr kumimoji="1" lang="ja-JP" altLang="en-US" dirty="0"/>
              <a:t>ライブチェックポイントでは、</a:t>
            </a:r>
            <a:r>
              <a:rPr kumimoji="1" lang="en-US" altLang="ja-JP" dirty="0"/>
              <a:t>VM</a:t>
            </a:r>
            <a:r>
              <a:rPr kumimoji="1" lang="ja-JP" altLang="en-US" dirty="0"/>
              <a:t>を動かしたまま</a:t>
            </a:r>
            <a:r>
              <a:rPr kumimoji="1" lang="en-US" altLang="ja-JP" dirty="0"/>
              <a:t>VM</a:t>
            </a:r>
            <a:r>
              <a:rPr kumimoji="1" lang="ja-JP" altLang="en-US" dirty="0"/>
              <a:t>のメモリを保存することができます。</a:t>
            </a:r>
            <a:endParaRPr kumimoji="1" lang="en-US" altLang="ja-JP" dirty="0"/>
          </a:p>
          <a:p>
            <a:r>
              <a:rPr kumimoji="1" lang="ja-JP" altLang="en-US" dirty="0"/>
              <a:t>メモリ保存中に</a:t>
            </a:r>
            <a:r>
              <a:rPr kumimoji="1" lang="en-US" altLang="ja-JP" dirty="0"/>
              <a:t>VM</a:t>
            </a:r>
            <a:r>
              <a:rPr kumimoji="1" lang="ja-JP" altLang="en-US" dirty="0"/>
              <a:t>自身によって更新されたメモリは繰り返し保存します。</a:t>
            </a:r>
            <a:endParaRPr kumimoji="1" lang="en-US" altLang="ja-JP" dirty="0"/>
          </a:p>
          <a:p>
            <a:r>
              <a:rPr kumimoji="1" lang="ja-JP" altLang="en-US" dirty="0"/>
              <a:t>更新中のメモリを繰り返し保存するのは、復元時にメモリ更新中の内容が失われメモリの不整合が生じてしまうのを防ぐためです。</a:t>
            </a:r>
            <a:endParaRPr kumimoji="1" lang="en-US" altLang="ja-JP" dirty="0"/>
          </a:p>
          <a:p>
            <a:r>
              <a:rPr kumimoji="1" lang="ja-JP" altLang="en-US" dirty="0"/>
              <a:t>更新されたメモリ含め、保存すべきメモリが十分に少なくなった段階で、</a:t>
            </a:r>
            <a:r>
              <a:rPr kumimoji="1" lang="en-US" altLang="ja-JP" dirty="0"/>
              <a:t>VM</a:t>
            </a:r>
            <a:r>
              <a:rPr kumimoji="1" lang="ja-JP" altLang="en-US" dirty="0"/>
              <a:t>を一時停止します。</a:t>
            </a:r>
            <a:endParaRPr kumimoji="1" lang="en-US" altLang="ja-JP" dirty="0"/>
          </a:p>
          <a:p>
            <a:r>
              <a:rPr kumimoji="1" lang="ja-JP" altLang="en-US" dirty="0"/>
              <a:t>それから、残りのメモリと</a:t>
            </a:r>
            <a:r>
              <a:rPr kumimoji="1" lang="en-US" altLang="ja-JP" dirty="0"/>
              <a:t>VM</a:t>
            </a:r>
            <a:r>
              <a:rPr kumimoji="1" lang="ja-JP" altLang="en-US" dirty="0"/>
              <a:t>本体などの状態を保存します。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10</a:t>
            </a:fld>
            <a:endParaRPr kumimoji="1" lang="ja-JP" altLang="en-US"/>
          </a:p>
        </p:txBody>
      </p:sp>
    </p:spTree>
    <p:extLst>
      <p:ext uri="{BB962C8B-B14F-4D97-AF65-F5344CB8AC3E}">
        <p14:creationId xmlns:p14="http://schemas.microsoft.com/office/powerpoint/2010/main" val="1158751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従来のライブチェックポイントの実装を分割メモリ</a:t>
            </a:r>
            <a:r>
              <a:rPr kumimoji="1" lang="en-US" altLang="ja-JP" dirty="0"/>
              <a:t>VM</a:t>
            </a:r>
            <a:r>
              <a:rPr kumimoji="1" lang="ja-JP" altLang="en-US" dirty="0"/>
              <a:t>に適用することも可能ですが、その実装をそのまま用いると</a:t>
            </a:r>
            <a:r>
              <a:rPr kumimoji="1" lang="en-US" altLang="ja-JP" dirty="0"/>
              <a:t>2</a:t>
            </a:r>
            <a:r>
              <a:rPr kumimoji="1" lang="ja-JP" altLang="en-US" dirty="0"/>
              <a:t>点問題が生じます。</a:t>
            </a:r>
            <a:endParaRPr kumimoji="1" lang="en-US" altLang="ja-JP" dirty="0"/>
          </a:p>
          <a:p>
            <a:r>
              <a:rPr kumimoji="1" lang="en-US" altLang="ja-JP" dirty="0"/>
              <a:t>1</a:t>
            </a:r>
            <a:r>
              <a:rPr kumimoji="1" lang="ja-JP" altLang="en-US" dirty="0"/>
              <a:t>つ目は、ライブチェックポイント中に</a:t>
            </a:r>
            <a:r>
              <a:rPr kumimoji="1" lang="en-US" altLang="ja-JP" dirty="0"/>
              <a:t>VM</a:t>
            </a:r>
            <a:r>
              <a:rPr kumimoji="1" lang="ja-JP" altLang="en-US" dirty="0"/>
              <a:t>がリモートページングを発生させると、保存するメモリデータに不整合が生じることです。</a:t>
            </a:r>
            <a:endParaRPr kumimoji="1" lang="en-US" altLang="ja-JP" dirty="0"/>
          </a:p>
          <a:p>
            <a:r>
              <a:rPr kumimoji="1" lang="ja-JP" altLang="en-US" dirty="0" smtClean="0"/>
              <a:t>これは、メモリの移動元・移動先ホストでの保存とスキャンのタイミングに依存します。</a:t>
            </a:r>
            <a:endParaRPr kumimoji="1" lang="en-US" altLang="ja-JP" dirty="0" smtClean="0"/>
          </a:p>
          <a:p>
            <a:r>
              <a:rPr kumimoji="1" lang="ja-JP" altLang="en-US" dirty="0" smtClean="0"/>
              <a:t>タイミングというのは、移動元ホストで当該のメモリが保存済みかどうか、もしくは、移動先ホストで当該のメモリアドレスがスキャン済みかどうか、というそれぞれ二つの条件からなります。</a:t>
            </a:r>
            <a:endParaRPr kumimoji="1" lang="en-US" altLang="ja-JP" dirty="0" smtClean="0"/>
          </a:p>
          <a:p>
            <a:r>
              <a:rPr kumimoji="1" lang="ja-JP" altLang="en-US" dirty="0" smtClean="0"/>
              <a:t>メモリアドレスをスキャンするのは、当該のメモリを保存する前にそのメモリが保存対象かどうかということを確認するために行います。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rgbClr val="FF0000"/>
                </a:solidFill>
              </a:rPr>
              <a:t>話を戻して、メモリの不整合についてですが、例えば、</a:t>
            </a:r>
            <a:r>
              <a:rPr lang="x-none" altLang="ja-JP" dirty="0" smtClean="0">
                <a:solidFill>
                  <a:srgbClr val="FF0000"/>
                </a:solidFill>
              </a:rPr>
              <a:t>移動元で</a:t>
            </a:r>
            <a:r>
              <a:rPr lang="ja-JP" altLang="en-US" dirty="0" smtClean="0">
                <a:solidFill>
                  <a:srgbClr val="FF0000"/>
                </a:solidFill>
              </a:rPr>
              <a:t>当該のメモリを</a:t>
            </a:r>
            <a:r>
              <a:rPr lang="x-none" altLang="ja-JP" dirty="0" smtClean="0">
                <a:solidFill>
                  <a:srgbClr val="FF0000"/>
                </a:solidFill>
              </a:rPr>
              <a:t>保存</a:t>
            </a:r>
            <a:r>
              <a:rPr lang="ja-JP" altLang="en-US" dirty="0" smtClean="0">
                <a:solidFill>
                  <a:srgbClr val="FF0000"/>
                </a:solidFill>
              </a:rPr>
              <a:t>する</a:t>
            </a:r>
            <a:r>
              <a:rPr lang="x-none" altLang="ja-JP" dirty="0" smtClean="0">
                <a:solidFill>
                  <a:srgbClr val="FF0000"/>
                </a:solidFill>
              </a:rPr>
              <a:t>前</a:t>
            </a:r>
            <a:r>
              <a:rPr lang="ja-JP" altLang="en-US" dirty="0" smtClean="0">
                <a:solidFill>
                  <a:srgbClr val="FF0000"/>
                </a:solidFill>
              </a:rPr>
              <a:t>にページングが発生して</a:t>
            </a:r>
            <a:r>
              <a:rPr lang="x-none" altLang="ja-JP" dirty="0" smtClean="0">
                <a:solidFill>
                  <a:srgbClr val="FF0000"/>
                </a:solidFill>
              </a:rPr>
              <a:t>、移動先で</a:t>
            </a:r>
            <a:r>
              <a:rPr lang="ja-JP" altLang="en-US" dirty="0" smtClean="0">
                <a:solidFill>
                  <a:srgbClr val="FF0000"/>
                </a:solidFill>
              </a:rPr>
              <a:t>そのメモリアドレスがすでに</a:t>
            </a:r>
            <a:r>
              <a:rPr lang="x-none" altLang="ja-JP" dirty="0" smtClean="0">
                <a:solidFill>
                  <a:srgbClr val="FF0000"/>
                </a:solidFill>
              </a:rPr>
              <a:t>スキャン後</a:t>
            </a:r>
            <a:r>
              <a:rPr lang="ja-JP" altLang="en-US" dirty="0" smtClean="0">
                <a:solidFill>
                  <a:srgbClr val="FF0000"/>
                </a:solidFill>
              </a:rPr>
              <a:t>であれば、</a:t>
            </a:r>
            <a:r>
              <a:rPr lang="x-none" altLang="ja-JP" dirty="0" smtClean="0">
                <a:solidFill>
                  <a:srgbClr val="FF0000"/>
                </a:solidFill>
              </a:rPr>
              <a:t>どちら</a:t>
            </a:r>
            <a:r>
              <a:rPr lang="ja-JP" altLang="en-US" dirty="0" smtClean="0">
                <a:solidFill>
                  <a:srgbClr val="FF0000"/>
                </a:solidFill>
              </a:rPr>
              <a:t>のホスト</a:t>
            </a:r>
            <a:r>
              <a:rPr lang="x-none" altLang="ja-JP" dirty="0" smtClean="0">
                <a:solidFill>
                  <a:srgbClr val="FF0000"/>
                </a:solidFill>
              </a:rPr>
              <a:t>でも</a:t>
            </a:r>
            <a:r>
              <a:rPr lang="ja-JP" altLang="en-US" dirty="0" smtClean="0">
                <a:solidFill>
                  <a:srgbClr val="FF0000"/>
                </a:solidFill>
              </a:rPr>
              <a:t>当該のメモリは</a:t>
            </a:r>
            <a:r>
              <a:rPr lang="x-none" altLang="ja-JP" dirty="0" smtClean="0">
                <a:solidFill>
                  <a:srgbClr val="FF0000"/>
                </a:solidFill>
              </a:rPr>
              <a:t>保存さ</a:t>
            </a:r>
            <a:r>
              <a:rPr lang="ja-JP" altLang="en-US" dirty="0" smtClean="0">
                <a:solidFill>
                  <a:srgbClr val="FF0000"/>
                </a:solidFill>
              </a:rPr>
              <a:t>れなくなります。</a:t>
            </a:r>
            <a:endParaRPr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rgbClr val="FF0000"/>
                </a:solidFill>
              </a:rPr>
              <a:t>また、移動元で当該のメモリを保存した後にページングが起こり、異動先で当該のメモリアドレスがスキャン前であれば、どちらのホストでもメモリが保存されるケースが生じます。この場合、移動元のチェックポイント・ファイルに保存したメモリというのは削除されずに残ったままとなってしまいます。</a:t>
            </a:r>
            <a:endParaRPr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smtClean="0">
                <a:solidFill>
                  <a:srgbClr val="FF0000"/>
                </a:solidFill>
              </a:rPr>
              <a:t>他にも、移動元でメモリ保存後にページング発生して、移動先ですでにメモリアドレスがスキャン済みであれば、移動元にしかメモリは保存されてない状態となります。</a:t>
            </a:r>
            <a:endParaRPr lang="x-none" altLang="ja-JP" dirty="0" smtClean="0">
              <a:solidFill>
                <a:srgbClr val="FF0000"/>
              </a:solidFill>
            </a:endParaRPr>
          </a:p>
          <a:p>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11</a:t>
            </a:fld>
            <a:endParaRPr kumimoji="1" lang="ja-JP" altLang="en-US"/>
          </a:p>
        </p:txBody>
      </p:sp>
    </p:spTree>
    <p:extLst>
      <p:ext uri="{BB962C8B-B14F-4D97-AF65-F5344CB8AC3E}">
        <p14:creationId xmlns:p14="http://schemas.microsoft.com/office/powerpoint/2010/main" val="445292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この問題を解決するために、</a:t>
            </a:r>
            <a:r>
              <a:rPr kumimoji="1" lang="en-US" altLang="ja-JP" dirty="0"/>
              <a:t>D-CRES</a:t>
            </a:r>
            <a:r>
              <a:rPr kumimoji="1" lang="ja-JP" altLang="en-US" dirty="0"/>
              <a:t>では次の二つの対策を行います。</a:t>
            </a:r>
            <a:endParaRPr kumimoji="1" lang="en-US" altLang="ja-JP" dirty="0"/>
          </a:p>
          <a:p>
            <a:r>
              <a:rPr kumimoji="1" lang="ja-JP" altLang="en-US" dirty="0"/>
              <a:t>一つ目は、ページング先のホストでは対応するダーティビットマップにページングされたメモリの記録を行うことです。</a:t>
            </a:r>
            <a:endParaRPr kumimoji="1" lang="en-US" altLang="ja-JP" dirty="0"/>
          </a:p>
          <a:p>
            <a:r>
              <a:rPr kumimoji="1" lang="ja-JP" altLang="en-US" dirty="0"/>
              <a:t>各ホストではメモリを一通り保存した後に、ダーティビットマップに記録されたメモリを再度保存するよう実装しています。</a:t>
            </a:r>
            <a:endParaRPr kumimoji="1" lang="en-US" altLang="ja-JP" dirty="0"/>
          </a:p>
          <a:p>
            <a:r>
              <a:rPr kumimoji="1" lang="ja-JP" altLang="en-US" dirty="0"/>
              <a:t>そのため、ページング先でメモリが必ず保存されることを保証することができます</a:t>
            </a:r>
            <a:r>
              <a:rPr kumimoji="1" lang="ja-JP" altLang="en-US" dirty="0" smtClean="0"/>
              <a:t>。</a:t>
            </a:r>
            <a:endParaRPr kumimoji="1" lang="en-US" altLang="ja-JP" dirty="0" smtClean="0"/>
          </a:p>
          <a:p>
            <a:r>
              <a:rPr kumimoji="1" lang="ja-JP" altLang="en-US" dirty="0" smtClean="0"/>
              <a:t>例えば、サブホストからページ番号１のメモリがメインホストにページインされた場合は、メインホストのダーティビットマップ、ページ番号１のビットをセットして対応します。</a:t>
            </a:r>
            <a:endParaRPr kumimoji="1" lang="en-US" altLang="ja-JP" dirty="0"/>
          </a:p>
          <a:p>
            <a:r>
              <a:rPr kumimoji="1" lang="ja-JP" altLang="en-US" dirty="0" smtClean="0"/>
              <a:t>二つ目の対策は</a:t>
            </a:r>
            <a:r>
              <a:rPr kumimoji="1" lang="ja-JP" altLang="en-US" dirty="0"/>
              <a:t>、ページング元のホストでは最後にメモリ管理テーブルを保存することです。</a:t>
            </a:r>
            <a:endParaRPr kumimoji="1" lang="en-US" altLang="ja-JP" dirty="0"/>
          </a:p>
          <a:p>
            <a:r>
              <a:rPr kumimoji="1" lang="ja-JP" altLang="en-US" dirty="0"/>
              <a:t>ページアウトされたメモリについて</a:t>
            </a:r>
            <a:r>
              <a:rPr kumimoji="1" lang="ja-JP" altLang="en-US" dirty="0" smtClean="0"/>
              <a:t>は管理テーブル</a:t>
            </a:r>
            <a:r>
              <a:rPr kumimoji="1" lang="ja-JP" altLang="en-US" dirty="0"/>
              <a:t>のエントリから削除</a:t>
            </a:r>
            <a:r>
              <a:rPr kumimoji="1" lang="ja-JP" altLang="en-US" dirty="0" smtClean="0"/>
              <a:t>しておきます。</a:t>
            </a:r>
            <a:r>
              <a:rPr kumimoji="1" lang="ja-JP" altLang="en-US" dirty="0"/>
              <a:t>こうすることで、リストア時にテーブルにエントリがない場合はチェックポイント・ファイル中のメモリデータを無視することで、メモリの整合性を保つことができます。</a:t>
            </a:r>
            <a:endParaRPr kumimoji="1" lang="en-US" altLang="ja-JP" dirty="0"/>
          </a:p>
          <a:p>
            <a:r>
              <a:rPr kumimoji="1" lang="ja-JP" altLang="en-US" dirty="0" smtClean="0"/>
              <a:t>例えば、メインホストからページ番号</a:t>
            </a:r>
            <a:r>
              <a:rPr kumimoji="1" lang="en-US" altLang="ja-JP" dirty="0" smtClean="0"/>
              <a:t>3</a:t>
            </a:r>
            <a:r>
              <a:rPr kumimoji="1" lang="ja-JP" altLang="en-US" dirty="0" smtClean="0"/>
              <a:t>のメモリがサブホストにページアウトされた場合は、メインホストの管理テーブルのページ番号３のエントリを削除します。</a:t>
            </a:r>
            <a:endParaRPr kumimoji="1" lang="en-US" altLang="ja-JP" dirty="0" smtClean="0"/>
          </a:p>
          <a:p>
            <a:r>
              <a:rPr kumimoji="1" lang="ja-JP" altLang="en-US" dirty="0" smtClean="0"/>
              <a:t>以上のことを行ってリモートページングに対処します。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12</a:t>
            </a:fld>
            <a:endParaRPr kumimoji="1" lang="ja-JP" altLang="en-US"/>
          </a:p>
        </p:txBody>
      </p:sp>
    </p:spTree>
    <p:extLst>
      <p:ext uri="{BB962C8B-B14F-4D97-AF65-F5344CB8AC3E}">
        <p14:creationId xmlns:p14="http://schemas.microsoft.com/office/powerpoint/2010/main" val="1024293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次に従来の</a:t>
            </a:r>
            <a:r>
              <a:rPr kumimoji="1" lang="ja-JP" altLang="en-US" dirty="0" smtClean="0"/>
              <a:t>ライブチェックポイントを用いた場合の二つ目の問題について説明します。</a:t>
            </a:r>
            <a:endParaRPr kumimoji="1" lang="en-US" altLang="ja-JP" dirty="0" smtClean="0"/>
          </a:p>
          <a:p>
            <a:r>
              <a:rPr kumimoji="1" lang="ja-JP" altLang="en-US" dirty="0" smtClean="0"/>
              <a:t>二つ目の問題は、保存中</a:t>
            </a:r>
            <a:r>
              <a:rPr kumimoji="1" lang="ja-JP" altLang="en-US" dirty="0"/>
              <a:t>に更新されたメモリ</a:t>
            </a:r>
            <a:r>
              <a:rPr kumimoji="1" lang="ja-JP" altLang="en-US" dirty="0" smtClean="0"/>
              <a:t>がチェックポイント・ファイル</a:t>
            </a:r>
            <a:r>
              <a:rPr kumimoji="1" lang="ja-JP" altLang="en-US" dirty="0"/>
              <a:t>の末尾に追記されていくことです。</a:t>
            </a:r>
            <a:endParaRPr kumimoji="1" lang="en-US" altLang="ja-JP" dirty="0"/>
          </a:p>
          <a:p>
            <a:r>
              <a:rPr kumimoji="1" lang="ja-JP" altLang="en-US" dirty="0"/>
              <a:t>これにより、メモリの更新が多い場合にはチェックポイントファイルのサイズが肥大化</a:t>
            </a:r>
            <a:r>
              <a:rPr kumimoji="1" lang="ja-JP" altLang="en-US" dirty="0" smtClean="0"/>
              <a:t>してしまいます</a:t>
            </a:r>
            <a:r>
              <a:rPr kumimoji="1" lang="ja-JP" altLang="en-US" dirty="0"/>
              <a:t>。</a:t>
            </a:r>
            <a:endParaRPr kumimoji="1" lang="en-US" altLang="ja-JP" dirty="0"/>
          </a:p>
          <a:p>
            <a:r>
              <a:rPr kumimoji="1" lang="en-US" altLang="ja-JP" dirty="0"/>
              <a:t>VM</a:t>
            </a:r>
            <a:r>
              <a:rPr kumimoji="1" lang="ja-JP" altLang="en-US" dirty="0"/>
              <a:t>のメモリサイズが大きくなると保存中の更新箇所も増えるためより肥大化が顕著なものとなります。</a:t>
            </a:r>
            <a:endParaRPr kumimoji="1" lang="en-US" altLang="ja-JP" dirty="0"/>
          </a:p>
          <a:p>
            <a:r>
              <a:rPr kumimoji="1" lang="ja-JP" altLang="en-US" dirty="0"/>
              <a:t>また、リストアを行う際に同じメモリ領域を何度も復元する可能性があり、非効率</a:t>
            </a:r>
            <a:r>
              <a:rPr kumimoji="1" lang="ja-JP" altLang="en-US" dirty="0" smtClean="0"/>
              <a:t>なリストアとなってしまいます</a:t>
            </a:r>
            <a:r>
              <a:rPr kumimoji="1" lang="ja-JP" altLang="en-US" dirty="0"/>
              <a:t>。</a:t>
            </a:r>
            <a:endParaRPr kumimoji="1" lang="en-US" altLang="ja-JP" dirty="0"/>
          </a:p>
          <a:p>
            <a:r>
              <a:rPr kumimoji="1" lang="ja-JP" altLang="en-US" dirty="0"/>
              <a:t>これは、保存された順番に古いメモリデータを復元してから新しいメモリデータで</a:t>
            </a:r>
            <a:r>
              <a:rPr kumimoji="1" lang="ja-JP" altLang="en-US" dirty="0" smtClean="0"/>
              <a:t>上書きを行うため</a:t>
            </a:r>
            <a:r>
              <a:rPr kumimoji="1" lang="ja-JP" altLang="en-US" dirty="0"/>
              <a:t>です。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13</a:t>
            </a:fld>
            <a:endParaRPr kumimoji="1" lang="ja-JP" altLang="en-US"/>
          </a:p>
        </p:txBody>
      </p:sp>
    </p:spTree>
    <p:extLst>
      <p:ext uri="{BB962C8B-B14F-4D97-AF65-F5344CB8AC3E}">
        <p14:creationId xmlns:p14="http://schemas.microsoft.com/office/powerpoint/2010/main" val="38439545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この問題を解決するために、</a:t>
            </a:r>
            <a:r>
              <a:rPr kumimoji="1" lang="en-US" altLang="ja-JP" dirty="0"/>
              <a:t>D-CRES</a:t>
            </a:r>
            <a:r>
              <a:rPr kumimoji="1" lang="ja-JP" altLang="en-US" dirty="0"/>
              <a:t>では</a:t>
            </a:r>
            <a:r>
              <a:rPr kumimoji="1" lang="ja-JP" altLang="en-US" dirty="0" smtClean="0"/>
              <a:t>チェックポイントファイル内の</a:t>
            </a:r>
            <a:r>
              <a:rPr kumimoji="1" lang="ja-JP" altLang="en-US" dirty="0"/>
              <a:t>メモリデータを専用のメモリファイルと呼ばれる</a:t>
            </a:r>
            <a:r>
              <a:rPr kumimoji="1" lang="ja-JP" altLang="en-US" dirty="0" smtClean="0"/>
              <a:t>スパースファイルへ裏で変換をしておきます。</a:t>
            </a:r>
            <a:endParaRPr kumimoji="1" lang="en-US" altLang="ja-JP" dirty="0"/>
          </a:p>
          <a:p>
            <a:r>
              <a:rPr kumimoji="1" lang="ja-JP" altLang="en-US" dirty="0"/>
              <a:t>このメモリファイルのオフセットは</a:t>
            </a:r>
            <a:r>
              <a:rPr kumimoji="1" lang="en-US" altLang="ja-JP" dirty="0"/>
              <a:t>VM</a:t>
            </a:r>
            <a:r>
              <a:rPr kumimoji="1" lang="ja-JP" altLang="en-US" dirty="0"/>
              <a:t>のメモリアドレスと１対１に対応させます</a:t>
            </a:r>
            <a:r>
              <a:rPr kumimoji="1" lang="ja-JP" altLang="en-US" dirty="0" smtClean="0"/>
              <a:t>。</a:t>
            </a:r>
            <a:endParaRPr kumimoji="1" lang="en-US" altLang="ja-JP" dirty="0" smtClean="0"/>
          </a:p>
          <a:p>
            <a:r>
              <a:rPr kumimoji="1" lang="ja-JP" altLang="en-US" dirty="0" smtClean="0"/>
              <a:t>通常であれば、左下図のようにメモリはファイルに追記されるためファイルのオフセットとメモリアドレスはバラバラになりますが、変換を行うことで右のメモリファイルのように、ファイルの先頭がページ番号</a:t>
            </a:r>
            <a:r>
              <a:rPr kumimoji="1" lang="en-US" altLang="ja-JP" dirty="0" smtClean="0"/>
              <a:t>1</a:t>
            </a:r>
            <a:r>
              <a:rPr kumimoji="1" lang="ja-JP" altLang="en-US" dirty="0" smtClean="0"/>
              <a:t>のメモリアドレスと対応し、以降も順々に各ページと対応していくような形になります。</a:t>
            </a:r>
            <a:endParaRPr kumimoji="1" lang="en-US" altLang="ja-JP" dirty="0"/>
          </a:p>
          <a:p>
            <a:r>
              <a:rPr kumimoji="1" lang="ja-JP" altLang="en-US" dirty="0"/>
              <a:t>こうすることで、最新のメモリデータだけをファイルに保存し、リストアに用いることができます。</a:t>
            </a:r>
            <a:endParaRPr kumimoji="1" lang="en-US" altLang="ja-JP" dirty="0"/>
          </a:p>
          <a:p>
            <a:endParaRPr kumimoji="1" lang="en-US" altLang="ja-JP" dirty="0"/>
          </a:p>
          <a:p>
            <a:r>
              <a:rPr kumimoji="1" lang="ja-JP" altLang="en-US" dirty="0"/>
              <a:t>また、メモリファイルの合計サイズを</a:t>
            </a:r>
            <a:r>
              <a:rPr kumimoji="1" lang="en-US" altLang="ja-JP" dirty="0"/>
              <a:t>VM</a:t>
            </a:r>
            <a:r>
              <a:rPr kumimoji="1" lang="ja-JP" altLang="en-US" dirty="0"/>
              <a:t>のメモリサイズに抑制することができるようになります。</a:t>
            </a:r>
            <a:endParaRPr kumimoji="1" lang="en-US" altLang="ja-JP" dirty="0"/>
          </a:p>
          <a:p>
            <a:r>
              <a:rPr kumimoji="1" lang="ja-JP" altLang="en-US" dirty="0"/>
              <a:t>これは、メモリデータが保存されていないファイルブロックを空にすることで</a:t>
            </a:r>
            <a:r>
              <a:rPr kumimoji="1" lang="ja-JP" altLang="en-US" dirty="0" smtClean="0"/>
              <a:t>実現します。</a:t>
            </a:r>
            <a:endParaRPr kumimoji="1" lang="en-US" altLang="ja-JP" dirty="0" smtClean="0"/>
          </a:p>
          <a:p>
            <a:r>
              <a:rPr kumimoji="1" lang="ja-JP" altLang="en-US" dirty="0" smtClean="0"/>
              <a:t>した図で言えばページ番号</a:t>
            </a:r>
            <a:r>
              <a:rPr kumimoji="1" lang="en-US" altLang="ja-JP" dirty="0" smtClean="0"/>
              <a:t>2</a:t>
            </a:r>
            <a:r>
              <a:rPr kumimoji="1" lang="ja-JP" altLang="en-US" dirty="0" smtClean="0"/>
              <a:t>と</a:t>
            </a:r>
            <a:r>
              <a:rPr kumimoji="1" lang="en-US" altLang="ja-JP" dirty="0" smtClean="0"/>
              <a:t>4</a:t>
            </a:r>
            <a:r>
              <a:rPr kumimoji="1" lang="ja-JP" altLang="en-US" dirty="0" smtClean="0"/>
              <a:t>のブロックが空のブロックに相当します。ファイルブロック</a:t>
            </a:r>
            <a:r>
              <a:rPr kumimoji="1" lang="ja-JP" altLang="en-US" dirty="0"/>
              <a:t>が空というのは、ディスク容量を</a:t>
            </a:r>
            <a:r>
              <a:rPr kumimoji="1" lang="ja-JP" altLang="en-US" dirty="0" smtClean="0"/>
              <a:t>取らないことを意味します。</a:t>
            </a:r>
            <a:endParaRPr kumimoji="1" lang="en-US" altLang="ja-JP" dirty="0"/>
          </a:p>
          <a:p>
            <a:endParaRPr kumimoji="1" lang="en-US" altLang="ja-JP" dirty="0" smtClean="0"/>
          </a:p>
          <a:p>
            <a:r>
              <a:rPr kumimoji="1" lang="ja-JP" altLang="en-US" dirty="0" smtClean="0"/>
              <a:t>この</a:t>
            </a:r>
            <a:r>
              <a:rPr kumimoji="1" lang="ja-JP" altLang="en-US" dirty="0"/>
              <a:t>ようなメモリファイルに変換することで、ファイルのサイズを抑制し</a:t>
            </a:r>
            <a:r>
              <a:rPr kumimoji="1" lang="ja-JP" altLang="en-US" dirty="0" smtClean="0"/>
              <a:t>、メモリ重複</a:t>
            </a:r>
            <a:r>
              <a:rPr kumimoji="1" lang="ja-JP" altLang="en-US" dirty="0"/>
              <a:t>のないリストアを可能にします</a:t>
            </a:r>
            <a:r>
              <a:rPr kumimoji="1" lang="ja-JP" altLang="en-US" dirty="0" smtClean="0"/>
              <a:t>。</a:t>
            </a:r>
            <a:endParaRPr kumimoji="1" lang="en-US" altLang="ja-JP" dirty="0" smtClean="0"/>
          </a:p>
          <a:p>
            <a:endParaRPr kumimoji="1" lang="en-US" altLang="ja-JP" dirty="0" smtClean="0"/>
          </a:p>
          <a:p>
            <a:r>
              <a:rPr kumimoji="1" lang="ja-JP" altLang="en-US" dirty="0" smtClean="0"/>
              <a:t>以上が従来のライブチェックポイントの対策についての説明となります。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14</a:t>
            </a:fld>
            <a:endParaRPr kumimoji="1" lang="ja-JP" altLang="en-US"/>
          </a:p>
        </p:txBody>
      </p:sp>
    </p:spTree>
    <p:extLst>
      <p:ext uri="{BB962C8B-B14F-4D97-AF65-F5344CB8AC3E}">
        <p14:creationId xmlns:p14="http://schemas.microsoft.com/office/powerpoint/2010/main" val="3459415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a:t>
            </a:r>
            <a:r>
              <a:rPr kumimoji="1" lang="en-US" altLang="ja-JP" dirty="0"/>
              <a:t>D-CRES</a:t>
            </a:r>
            <a:r>
              <a:rPr kumimoji="1" lang="ja-JP" altLang="en-US" dirty="0"/>
              <a:t>のリストアについて説明します。</a:t>
            </a:r>
            <a:endParaRPr kumimoji="1" lang="en-US" altLang="ja-JP" dirty="0"/>
          </a:p>
          <a:p>
            <a:r>
              <a:rPr kumimoji="1" lang="ja-JP" altLang="en-US" dirty="0"/>
              <a:t>障害発生により分割メモリ</a:t>
            </a:r>
            <a:r>
              <a:rPr kumimoji="1" lang="en-US" altLang="ja-JP" dirty="0"/>
              <a:t>VM</a:t>
            </a:r>
            <a:r>
              <a:rPr kumimoji="1" lang="ja-JP" altLang="en-US" dirty="0"/>
              <a:t>を復元する際には、最初に利用可能なホスト群を探します。</a:t>
            </a:r>
            <a:endParaRPr kumimoji="1" lang="en-US" altLang="ja-JP" dirty="0"/>
          </a:p>
          <a:p>
            <a:r>
              <a:rPr kumimoji="1" lang="ja-JP" altLang="en-US" dirty="0"/>
              <a:t>それらのホストが</a:t>
            </a:r>
            <a:r>
              <a:rPr kumimoji="1" lang="ja-JP" altLang="en-US" dirty="0" smtClean="0"/>
              <a:t>見つかりましたら</a:t>
            </a:r>
            <a:r>
              <a:rPr kumimoji="1" lang="ja-JP" altLang="en-US" dirty="0"/>
              <a:t>、最新のチェックポイントファイルを転送します。</a:t>
            </a:r>
            <a:endParaRPr kumimoji="1" lang="en-US" altLang="ja-JP" dirty="0"/>
          </a:p>
          <a:p>
            <a:r>
              <a:rPr kumimoji="1" lang="ja-JP" altLang="en-US" dirty="0"/>
              <a:t>それから、新しいメインホストは新たなサブホストにリストアコマンドを送信します。</a:t>
            </a:r>
            <a:endParaRPr kumimoji="1" lang="en-US" altLang="ja-JP" dirty="0"/>
          </a:p>
          <a:p>
            <a:r>
              <a:rPr kumimoji="1" lang="ja-JP" altLang="en-US" dirty="0"/>
              <a:t>各ホストはメモリファイルからメモリデータを同時に復元していきます。</a:t>
            </a:r>
            <a:endParaRPr kumimoji="1" lang="en-US" altLang="ja-JP" dirty="0"/>
          </a:p>
          <a:p>
            <a:endParaRPr kumimoji="1" lang="en-US" altLang="ja-JP" dirty="0"/>
          </a:p>
          <a:p>
            <a:r>
              <a:rPr kumimoji="1" lang="ja-JP" altLang="en-US" dirty="0"/>
              <a:t>メインホストは、メモリの復元が終わると</a:t>
            </a:r>
            <a:r>
              <a:rPr kumimoji="1" lang="en-US" altLang="ja-JP" dirty="0"/>
              <a:t>VM</a:t>
            </a:r>
            <a:r>
              <a:rPr kumimoji="1" lang="ja-JP" altLang="en-US" dirty="0"/>
              <a:t>本体や仮想ディスクの状態を復元します。</a:t>
            </a:r>
            <a:endParaRPr kumimoji="1" lang="en-US" altLang="ja-JP" dirty="0"/>
          </a:p>
          <a:p>
            <a:r>
              <a:rPr kumimoji="1" lang="ja-JP" altLang="en-US" dirty="0"/>
              <a:t>全ての復元処理が終わるとメインホストはサブホストのリストア完了を待ちます。</a:t>
            </a:r>
            <a:endParaRPr kumimoji="1" lang="en-US" altLang="ja-JP" dirty="0"/>
          </a:p>
          <a:p>
            <a:r>
              <a:rPr kumimoji="1" lang="ja-JP" altLang="en-US" dirty="0"/>
              <a:t>全てのサブホストからリストア完了の通知が</a:t>
            </a:r>
            <a:r>
              <a:rPr kumimoji="1" lang="ja-JP" altLang="en-US" dirty="0" smtClean="0"/>
              <a:t>来ましたら、</a:t>
            </a:r>
            <a:r>
              <a:rPr kumimoji="1" lang="ja-JP" altLang="en-US" dirty="0"/>
              <a:t>リモートページングのためにホスト間のネットワーク接続</a:t>
            </a:r>
            <a:r>
              <a:rPr kumimoji="1" lang="ja-JP" altLang="en-US" dirty="0" smtClean="0"/>
              <a:t>を確立します</a:t>
            </a:r>
            <a:r>
              <a:rPr kumimoji="1" lang="ja-JP" altLang="en-US" dirty="0"/>
              <a:t>。</a:t>
            </a:r>
            <a:endParaRPr kumimoji="1" lang="en-US" altLang="ja-JP" dirty="0"/>
          </a:p>
          <a:p>
            <a:r>
              <a:rPr kumimoji="1" lang="ja-JP" altLang="en-US" dirty="0"/>
              <a:t>最後に、保存されていた分割メモリ</a:t>
            </a:r>
            <a:r>
              <a:rPr kumimoji="1" lang="en-US" altLang="ja-JP" dirty="0"/>
              <a:t>VM</a:t>
            </a:r>
            <a:r>
              <a:rPr kumimoji="1" lang="ja-JP" altLang="en-US" dirty="0"/>
              <a:t>を再開させて、リストアの処理が終了します。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15</a:t>
            </a:fld>
            <a:endParaRPr kumimoji="1" lang="ja-JP" altLang="en-US"/>
          </a:p>
        </p:txBody>
      </p:sp>
    </p:spTree>
    <p:extLst>
      <p:ext uri="{BB962C8B-B14F-4D97-AF65-F5344CB8AC3E}">
        <p14:creationId xmlns:p14="http://schemas.microsoft.com/office/powerpoint/2010/main" val="4112489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リストアを行う際に、チェックポイント時と全く同じ構成のホストが存在するとは限りません。</a:t>
            </a:r>
            <a:endParaRPr kumimoji="1" lang="en-US" altLang="ja-JP" dirty="0"/>
          </a:p>
          <a:p>
            <a:r>
              <a:rPr kumimoji="1" lang="ja-JP" altLang="en-US" dirty="0" smtClean="0"/>
              <a:t>そのため、</a:t>
            </a:r>
            <a:r>
              <a:rPr kumimoji="1" lang="ja-JP" altLang="en-US" dirty="0"/>
              <a:t>リストア実行時には、各ホストに割り当てるメモリサイズを変更可能にします。</a:t>
            </a:r>
            <a:endParaRPr kumimoji="1" lang="en-US" altLang="ja-JP" dirty="0"/>
          </a:p>
          <a:p>
            <a:r>
              <a:rPr kumimoji="1" lang="ja-JP" altLang="en-US" dirty="0"/>
              <a:t>こうすることで、リストア実行の時点で利用可能なホスト群に合わせて柔軟に分割メモリ</a:t>
            </a:r>
            <a:r>
              <a:rPr kumimoji="1" lang="en-US" altLang="ja-JP" dirty="0"/>
              <a:t>VM</a:t>
            </a:r>
            <a:r>
              <a:rPr kumimoji="1" lang="ja-JP" altLang="en-US" dirty="0"/>
              <a:t>を復元することができます。</a:t>
            </a:r>
            <a:endParaRPr kumimoji="1" lang="en-US" altLang="ja-JP" dirty="0"/>
          </a:p>
          <a:p>
            <a:r>
              <a:rPr kumimoji="1" lang="ja-JP" altLang="en-US" dirty="0"/>
              <a:t>十分な空きメモリを持ったホストが存在している場合は、通常</a:t>
            </a:r>
            <a:r>
              <a:rPr kumimoji="1" lang="en-US" altLang="ja-JP" dirty="0"/>
              <a:t>VM</a:t>
            </a:r>
            <a:r>
              <a:rPr kumimoji="1" lang="ja-JP" altLang="en-US" dirty="0"/>
              <a:t>として復元することも可能です。</a:t>
            </a:r>
            <a:endParaRPr kumimoji="1" lang="en-US" altLang="ja-JP" dirty="0"/>
          </a:p>
          <a:p>
            <a:r>
              <a:rPr kumimoji="1" lang="ja-JP" altLang="en-US" dirty="0"/>
              <a:t>１台の通常</a:t>
            </a:r>
            <a:r>
              <a:rPr kumimoji="1" lang="en-US" altLang="ja-JP" dirty="0"/>
              <a:t>VM</a:t>
            </a:r>
            <a:r>
              <a:rPr kumimoji="1" lang="ja-JP" altLang="en-US" dirty="0"/>
              <a:t>として復元する</a:t>
            </a:r>
            <a:r>
              <a:rPr kumimoji="1" lang="ja-JP" altLang="en-US" dirty="0" smtClean="0"/>
              <a:t>理由は</a:t>
            </a:r>
            <a:r>
              <a:rPr kumimoji="1" lang="ja-JP" altLang="en-US" dirty="0"/>
              <a:t>、複数台のホスト上に</a:t>
            </a:r>
            <a:r>
              <a:rPr kumimoji="1" lang="ja-JP" altLang="en-US" dirty="0" smtClean="0"/>
              <a:t>復元するとリモートページング</a:t>
            </a:r>
            <a:r>
              <a:rPr kumimoji="1" lang="ja-JP" altLang="en-US" dirty="0"/>
              <a:t>が発生</a:t>
            </a:r>
            <a:r>
              <a:rPr kumimoji="1" lang="ja-JP" altLang="en-US" dirty="0" smtClean="0"/>
              <a:t>してしまうので、リモートページングによる</a:t>
            </a:r>
            <a:r>
              <a:rPr kumimoji="1" lang="en-US" altLang="ja-JP" dirty="0" smtClean="0"/>
              <a:t>VM</a:t>
            </a:r>
            <a:r>
              <a:rPr kumimoji="1" lang="ja-JP" altLang="en-US" dirty="0"/>
              <a:t>の</a:t>
            </a:r>
            <a:r>
              <a:rPr kumimoji="1" lang="ja-JP" altLang="en-US" dirty="0" smtClean="0"/>
              <a:t>性能低下を防ぐ</a:t>
            </a:r>
            <a:r>
              <a:rPr kumimoji="1" lang="ja-JP" altLang="en-US" dirty="0"/>
              <a:t>ためです。</a:t>
            </a:r>
            <a:endParaRPr kumimoji="1" lang="en-US" altLang="ja-JP" dirty="0"/>
          </a:p>
          <a:p>
            <a:endParaRPr kumimoji="1" lang="en-US" altLang="ja-JP" dirty="0"/>
          </a:p>
          <a:p>
            <a:r>
              <a:rPr kumimoji="1" lang="ja-JP" altLang="en-US" dirty="0"/>
              <a:t>実際にメモリの再配置を行うために、各ホストで作成したメモリファイル間でメモリデータの移動を行います。</a:t>
            </a:r>
            <a:endParaRPr kumimoji="1" lang="en-US" altLang="ja-JP" dirty="0"/>
          </a:p>
          <a:p>
            <a:r>
              <a:rPr kumimoji="1" lang="ja-JP" altLang="en-US" dirty="0"/>
              <a:t>その際に、アクセスされそうなメモリはできるだけメインホストへ移動します。</a:t>
            </a:r>
            <a:endParaRPr kumimoji="1" lang="en-US" altLang="ja-JP" dirty="0"/>
          </a:p>
          <a:p>
            <a:r>
              <a:rPr kumimoji="1" lang="ja-JP" altLang="en-US" dirty="0"/>
              <a:t>チェックポイント中に直近のアクセス履歴も個別に保存しているので、そちらを元にアクセスされやすさを推測します。</a:t>
            </a:r>
            <a:endParaRPr kumimoji="1" lang="en-US" altLang="ja-JP" dirty="0"/>
          </a:p>
          <a:p>
            <a:r>
              <a:rPr kumimoji="1" lang="ja-JP" altLang="en-US" dirty="0"/>
              <a:t>例えば</a:t>
            </a:r>
            <a:r>
              <a:rPr kumimoji="1" lang="ja-JP" altLang="en-US" dirty="0" smtClean="0"/>
              <a:t>、サブホストにあるメモリファイル内のブロック</a:t>
            </a:r>
            <a:r>
              <a:rPr kumimoji="1" lang="ja-JP" altLang="en-US" dirty="0"/>
              <a:t>２がブロック３よりアクセスされやすい場合は、ブロック２を優先的にメインホストのメモリファイルに移動します</a:t>
            </a:r>
            <a:r>
              <a:rPr kumimoji="1" lang="ja-JP" altLang="en-US" dirty="0" smtClean="0"/>
              <a:t>。</a:t>
            </a:r>
            <a:endParaRPr kumimoji="1" lang="en-US" altLang="ja-JP" dirty="0" smtClean="0"/>
          </a:p>
          <a:p>
            <a:r>
              <a:rPr kumimoji="1" lang="ja-JP" altLang="en-US" dirty="0" smtClean="0"/>
              <a:t>以上が、リストアの説明になります。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16</a:t>
            </a:fld>
            <a:endParaRPr kumimoji="1" lang="ja-JP" altLang="en-US"/>
          </a:p>
        </p:txBody>
      </p:sp>
    </p:spTree>
    <p:extLst>
      <p:ext uri="{BB962C8B-B14F-4D97-AF65-F5344CB8AC3E}">
        <p14:creationId xmlns:p14="http://schemas.microsoft.com/office/powerpoint/2010/main" val="81841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D-CRES</a:t>
            </a:r>
            <a:r>
              <a:rPr kumimoji="1" lang="ja-JP" altLang="en-US" dirty="0"/>
              <a:t>を用いた分割メモリ</a:t>
            </a:r>
            <a:r>
              <a:rPr kumimoji="1" lang="en-US" altLang="ja-JP" dirty="0"/>
              <a:t>VM</a:t>
            </a:r>
            <a:r>
              <a:rPr kumimoji="1" lang="ja-JP" altLang="en-US" dirty="0"/>
              <a:t>のチェックポイントリストアの性能を調査するために、いくつか実験を行いました。</a:t>
            </a:r>
            <a:endParaRPr kumimoji="1" lang="en-US" altLang="ja-JP" dirty="0"/>
          </a:p>
          <a:p>
            <a:r>
              <a:rPr kumimoji="1" lang="ja-JP" altLang="en-US" dirty="0"/>
              <a:t>比較のために、従来手法を分割メモリ</a:t>
            </a:r>
            <a:r>
              <a:rPr kumimoji="1" lang="en-US" altLang="ja-JP" dirty="0"/>
              <a:t>VM</a:t>
            </a:r>
            <a:r>
              <a:rPr kumimoji="1" lang="ja-JP" altLang="en-US" dirty="0"/>
              <a:t>に適用した場合の実験を行いました。</a:t>
            </a:r>
            <a:endParaRPr kumimoji="1" lang="en-US" altLang="ja-JP" dirty="0"/>
          </a:p>
          <a:p>
            <a:r>
              <a:rPr kumimoji="1" lang="ja-JP" altLang="en-US" dirty="0"/>
              <a:t>また、従来手法を通常</a:t>
            </a:r>
            <a:r>
              <a:rPr kumimoji="1" lang="en-US" altLang="ja-JP" dirty="0"/>
              <a:t>VM</a:t>
            </a:r>
            <a:r>
              <a:rPr kumimoji="1" lang="ja-JP" altLang="en-US" dirty="0"/>
              <a:t>に適用した場合の実験も行いました。</a:t>
            </a:r>
            <a:endParaRPr kumimoji="1" lang="en-US" altLang="ja-JP" dirty="0"/>
          </a:p>
          <a:p>
            <a:endParaRPr kumimoji="1" lang="en-US" altLang="ja-JP" dirty="0"/>
          </a:p>
          <a:p>
            <a:r>
              <a:rPr kumimoji="1" lang="ja-JP" altLang="en-US" dirty="0"/>
              <a:t>実験に用いた</a:t>
            </a:r>
            <a:r>
              <a:rPr kumimoji="1" lang="en-US" altLang="ja-JP" dirty="0"/>
              <a:t>VM</a:t>
            </a:r>
            <a:r>
              <a:rPr kumimoji="1" lang="ja-JP" altLang="en-US" dirty="0"/>
              <a:t>には、メモリサイズ</a:t>
            </a:r>
            <a:r>
              <a:rPr kumimoji="1" lang="en-US" altLang="ja-JP" dirty="0"/>
              <a:t>240GB</a:t>
            </a:r>
            <a:r>
              <a:rPr kumimoji="1" lang="ja-JP" altLang="en-US" dirty="0"/>
              <a:t>、仮想</a:t>
            </a:r>
            <a:r>
              <a:rPr kumimoji="1" lang="en-US" altLang="ja-JP" dirty="0"/>
              <a:t>CPU</a:t>
            </a:r>
            <a:r>
              <a:rPr kumimoji="1" lang="ja-JP" altLang="en-US" dirty="0"/>
              <a:t>を１つ割り当てました。</a:t>
            </a:r>
            <a:endParaRPr kumimoji="1" lang="en-US" altLang="ja-JP" dirty="0"/>
          </a:p>
          <a:p>
            <a:r>
              <a:rPr kumimoji="1" lang="ja-JP" altLang="en-US" dirty="0"/>
              <a:t>そして、メモリを２台のホストに均等に分割した後の、分割メモリ</a:t>
            </a:r>
            <a:r>
              <a:rPr kumimoji="1" lang="en-US" altLang="ja-JP" dirty="0"/>
              <a:t>VM</a:t>
            </a:r>
            <a:r>
              <a:rPr kumimoji="1" lang="ja-JP" altLang="en-US" dirty="0" smtClean="0"/>
              <a:t>に対して実験</a:t>
            </a:r>
            <a:r>
              <a:rPr kumimoji="1" lang="ja-JP" altLang="en-US" dirty="0"/>
              <a:t>を行いました。</a:t>
            </a:r>
            <a:endParaRPr kumimoji="1" lang="en-US" altLang="ja-JP" dirty="0"/>
          </a:p>
          <a:p>
            <a:r>
              <a:rPr kumimoji="1" lang="ja-JP" altLang="en-US" dirty="0"/>
              <a:t>各ホストの性能は図のようになります。それぞれに</a:t>
            </a:r>
            <a:r>
              <a:rPr kumimoji="1" lang="en-US" altLang="ja-JP" dirty="0"/>
              <a:t>D-CRES</a:t>
            </a:r>
            <a:r>
              <a:rPr kumimoji="1" lang="ja-JP" altLang="en-US" dirty="0"/>
              <a:t>を実装した</a:t>
            </a:r>
            <a:r>
              <a:rPr kumimoji="1" lang="en-US" altLang="ja-JP" dirty="0"/>
              <a:t>Linux</a:t>
            </a:r>
            <a:r>
              <a:rPr kumimoji="1" lang="ja-JP" altLang="en-US" dirty="0"/>
              <a:t>と</a:t>
            </a:r>
            <a:r>
              <a:rPr kumimoji="1" lang="en-US" altLang="ja-JP" dirty="0"/>
              <a:t>QEMU-KVM</a:t>
            </a:r>
            <a:r>
              <a:rPr kumimoji="1" lang="ja-JP" altLang="en-US" dirty="0"/>
              <a:t>を使用しました。</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17</a:t>
            </a:fld>
            <a:endParaRPr kumimoji="1" lang="ja-JP" altLang="en-US"/>
          </a:p>
        </p:txBody>
      </p:sp>
    </p:spTree>
    <p:extLst>
      <p:ext uri="{BB962C8B-B14F-4D97-AF65-F5344CB8AC3E}">
        <p14:creationId xmlns:p14="http://schemas.microsoft.com/office/powerpoint/2010/main" val="4418802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D-CRES</a:t>
            </a:r>
            <a:r>
              <a:rPr kumimoji="1" lang="ja-JP" altLang="en-US" dirty="0"/>
              <a:t>を用いた分割メモリ</a:t>
            </a:r>
            <a:r>
              <a:rPr kumimoji="1" lang="en-US" altLang="ja-JP" dirty="0"/>
              <a:t>VM</a:t>
            </a:r>
            <a:r>
              <a:rPr kumimoji="1" lang="ja-JP" altLang="en-US" dirty="0"/>
              <a:t>のチェックポイントリストアの性能を調査するために、いくつか実験を行いました。</a:t>
            </a:r>
            <a:endParaRPr kumimoji="1" lang="en-US" altLang="ja-JP" dirty="0"/>
          </a:p>
          <a:p>
            <a:r>
              <a:rPr kumimoji="1" lang="ja-JP" altLang="en-US" dirty="0"/>
              <a:t>比較のために、従来手法を分割メモリ</a:t>
            </a:r>
            <a:r>
              <a:rPr kumimoji="1" lang="en-US" altLang="ja-JP" dirty="0"/>
              <a:t>VM</a:t>
            </a:r>
            <a:r>
              <a:rPr kumimoji="1" lang="ja-JP" altLang="en-US" dirty="0"/>
              <a:t>に適用した場合の実験を行いました。</a:t>
            </a:r>
            <a:endParaRPr kumimoji="1" lang="en-US" altLang="ja-JP" dirty="0"/>
          </a:p>
          <a:p>
            <a:r>
              <a:rPr kumimoji="1" lang="ja-JP" altLang="en-US" dirty="0"/>
              <a:t>また、従来手法を通常</a:t>
            </a:r>
            <a:r>
              <a:rPr kumimoji="1" lang="en-US" altLang="ja-JP" dirty="0"/>
              <a:t>VM</a:t>
            </a:r>
            <a:r>
              <a:rPr kumimoji="1" lang="ja-JP" altLang="en-US" dirty="0"/>
              <a:t>に適用した場合の実験も行いました。</a:t>
            </a:r>
            <a:endParaRPr kumimoji="1" lang="en-US" altLang="ja-JP" dirty="0"/>
          </a:p>
          <a:p>
            <a:endParaRPr kumimoji="1" lang="en-US" altLang="ja-JP" dirty="0"/>
          </a:p>
          <a:p>
            <a:r>
              <a:rPr kumimoji="1" lang="ja-JP" altLang="en-US" dirty="0"/>
              <a:t>実験に用いた</a:t>
            </a:r>
            <a:r>
              <a:rPr kumimoji="1" lang="en-US" altLang="ja-JP" dirty="0"/>
              <a:t>VM</a:t>
            </a:r>
            <a:r>
              <a:rPr kumimoji="1" lang="ja-JP" altLang="en-US" dirty="0"/>
              <a:t>には、メモリサイズ４</a:t>
            </a:r>
            <a:r>
              <a:rPr kumimoji="1" lang="en-US" altLang="ja-JP" dirty="0"/>
              <a:t>GB</a:t>
            </a:r>
            <a:r>
              <a:rPr kumimoji="1" lang="ja-JP" altLang="en-US" dirty="0"/>
              <a:t>、仮想</a:t>
            </a:r>
            <a:r>
              <a:rPr kumimoji="1" lang="en-US" altLang="ja-JP" dirty="0"/>
              <a:t>CPU</a:t>
            </a:r>
            <a:r>
              <a:rPr kumimoji="1" lang="ja-JP" altLang="en-US" dirty="0"/>
              <a:t>を１つ割り当てました。</a:t>
            </a:r>
            <a:endParaRPr kumimoji="1" lang="en-US" altLang="ja-JP" dirty="0"/>
          </a:p>
          <a:p>
            <a:r>
              <a:rPr kumimoji="1" lang="ja-JP" altLang="en-US" dirty="0"/>
              <a:t>そして、メモリを２台のホストに均等に分割した後の、分割メモリ</a:t>
            </a:r>
            <a:r>
              <a:rPr kumimoji="1" lang="en-US" altLang="ja-JP" dirty="0"/>
              <a:t>VM</a:t>
            </a:r>
            <a:r>
              <a:rPr kumimoji="1" lang="ja-JP" altLang="en-US" dirty="0"/>
              <a:t>に足して実験を行いました。</a:t>
            </a:r>
            <a:endParaRPr kumimoji="1" lang="en-US" altLang="ja-JP" dirty="0"/>
          </a:p>
          <a:p>
            <a:r>
              <a:rPr kumimoji="1" lang="ja-JP" altLang="en-US" dirty="0"/>
              <a:t>各ホストの性能は図のようになります。それぞれに</a:t>
            </a:r>
            <a:r>
              <a:rPr kumimoji="1" lang="en-US" altLang="ja-JP" dirty="0"/>
              <a:t>D-CRES</a:t>
            </a:r>
            <a:r>
              <a:rPr kumimoji="1" lang="ja-JP" altLang="en-US" dirty="0"/>
              <a:t>を実装した</a:t>
            </a:r>
            <a:r>
              <a:rPr kumimoji="1" lang="en-US" altLang="ja-JP" dirty="0"/>
              <a:t>Linux</a:t>
            </a:r>
            <a:r>
              <a:rPr kumimoji="1" lang="ja-JP" altLang="en-US" dirty="0"/>
              <a:t>と</a:t>
            </a:r>
            <a:r>
              <a:rPr kumimoji="1" lang="en-US" altLang="ja-JP" dirty="0"/>
              <a:t>QEMU-KVM</a:t>
            </a:r>
            <a:r>
              <a:rPr kumimoji="1" lang="ja-JP" altLang="en-US" dirty="0"/>
              <a:t>を使用しました。</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18</a:t>
            </a:fld>
            <a:endParaRPr kumimoji="1" lang="ja-JP" altLang="en-US"/>
          </a:p>
        </p:txBody>
      </p:sp>
    </p:spTree>
    <p:extLst>
      <p:ext uri="{BB962C8B-B14F-4D97-AF65-F5344CB8AC3E}">
        <p14:creationId xmlns:p14="http://schemas.microsoft.com/office/powerpoint/2010/main" val="5452122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最初に、分割メモリ</a:t>
            </a:r>
            <a:r>
              <a:rPr kumimoji="1" lang="en-US" altLang="ja-JP" dirty="0"/>
              <a:t>VM</a:t>
            </a:r>
            <a:r>
              <a:rPr kumimoji="1" lang="ja-JP" altLang="en-US" dirty="0"/>
              <a:t>に</a:t>
            </a:r>
            <a:r>
              <a:rPr kumimoji="1" lang="en-US" altLang="ja-JP" dirty="0"/>
              <a:t>D-CRES</a:t>
            </a:r>
            <a:r>
              <a:rPr kumimoji="1" lang="ja-JP" altLang="en-US" dirty="0"/>
              <a:t>を適用した場合と、従来手法を適用した場合の比較を行いました。</a:t>
            </a:r>
            <a:endParaRPr kumimoji="1" lang="en-US" altLang="ja-JP" dirty="0"/>
          </a:p>
          <a:p>
            <a:r>
              <a:rPr kumimoji="1" lang="ja-JP" altLang="en-US" dirty="0"/>
              <a:t>下の図は、各手法を用いた分割メモリ</a:t>
            </a:r>
            <a:r>
              <a:rPr kumimoji="1" lang="en-US" altLang="ja-JP" dirty="0"/>
              <a:t>VM</a:t>
            </a:r>
            <a:r>
              <a:rPr kumimoji="1" lang="ja-JP" altLang="en-US" dirty="0"/>
              <a:t>のチェックポイントとリストアにかかる時間を示しています。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のチェックポイントを取得した場合は、</a:t>
            </a:r>
            <a:r>
              <a:rPr kumimoji="1" lang="en-US" altLang="ja-JP" dirty="0"/>
              <a:t>D-CRES</a:t>
            </a:r>
            <a:r>
              <a:rPr kumimoji="1" lang="ja-JP" altLang="en-US" dirty="0"/>
              <a:t>のチェックポイントは従来手法より</a:t>
            </a:r>
            <a:r>
              <a:rPr kumimoji="1" lang="en-US" altLang="ja-JP" dirty="0"/>
              <a:t>95%</a:t>
            </a:r>
            <a:r>
              <a:rPr kumimoji="1" lang="ja-JP" altLang="en-US" dirty="0"/>
              <a:t>高速になっていました。</a:t>
            </a:r>
            <a:endParaRPr kumimoji="1" lang="en-US" altLang="ja-JP" dirty="0"/>
          </a:p>
          <a:p>
            <a:r>
              <a:rPr kumimoji="1" lang="ja-JP" altLang="en-US" dirty="0"/>
              <a:t>これは、チェックポイントによるリモートページングが発生しなくなったためです。</a:t>
            </a:r>
            <a:endParaRPr kumimoji="1" lang="en-US" altLang="ja-JP" dirty="0"/>
          </a:p>
          <a:p>
            <a:r>
              <a:rPr kumimoji="1" lang="ja-JP" altLang="en-US" dirty="0"/>
              <a:t>リストアの場合、</a:t>
            </a:r>
            <a:r>
              <a:rPr kumimoji="1" lang="en-US" altLang="ja-JP" dirty="0"/>
              <a:t>D-CRES</a:t>
            </a:r>
            <a:r>
              <a:rPr kumimoji="1" lang="ja-JP" altLang="en-US" dirty="0"/>
              <a:t>のリストアは従来よりも</a:t>
            </a:r>
            <a:r>
              <a:rPr kumimoji="1" lang="en-US" altLang="ja-JP" dirty="0"/>
              <a:t>94%</a:t>
            </a:r>
            <a:r>
              <a:rPr kumimoji="1" lang="ja-JP" altLang="en-US" dirty="0"/>
              <a:t>高速になっていました。</a:t>
            </a:r>
            <a:endParaRPr kumimoji="1" lang="en-US" altLang="ja-JP" dirty="0"/>
          </a:p>
          <a:p>
            <a:r>
              <a:rPr kumimoji="1" lang="ja-JP" altLang="en-US" dirty="0"/>
              <a:t>これは、２つのホストを用いた並列処理の効果だと考えられます。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19</a:t>
            </a:fld>
            <a:endParaRPr kumimoji="1" lang="ja-JP" altLang="en-US"/>
          </a:p>
        </p:txBody>
      </p:sp>
    </p:spTree>
    <p:extLst>
      <p:ext uri="{BB962C8B-B14F-4D97-AF65-F5344CB8AC3E}">
        <p14:creationId xmlns:p14="http://schemas.microsoft.com/office/powerpoint/2010/main" val="937016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まずは背景から説明していきます。</a:t>
            </a:r>
            <a:endParaRPr kumimoji="1" lang="en-US" altLang="ja-JP" dirty="0"/>
          </a:p>
          <a:p>
            <a:r>
              <a:rPr kumimoji="1" lang="ja-JP" altLang="en-US" dirty="0"/>
              <a:t>近年</a:t>
            </a:r>
            <a:r>
              <a:rPr kumimoji="1" lang="en-US" altLang="ja-JP" dirty="0"/>
              <a:t>IaaS</a:t>
            </a:r>
            <a:r>
              <a:rPr kumimoji="1" lang="ja-JP" altLang="en-US" dirty="0"/>
              <a:t>型クラウドでは、大容量なメモリを持った仮想マシン</a:t>
            </a:r>
            <a:r>
              <a:rPr kumimoji="1" lang="en-US" altLang="ja-JP" dirty="0"/>
              <a:t>VM</a:t>
            </a:r>
            <a:r>
              <a:rPr kumimoji="1" lang="ja-JP" altLang="en-US" dirty="0"/>
              <a:t>が提供されるようになっています。</a:t>
            </a:r>
            <a:endParaRPr kumimoji="1" lang="en-US" altLang="ja-JP" dirty="0"/>
          </a:p>
          <a:p>
            <a:r>
              <a:rPr kumimoji="1" lang="ja-JP" altLang="en-US" dirty="0"/>
              <a:t>例えば、</a:t>
            </a:r>
            <a:r>
              <a:rPr kumimoji="1" lang="en-US" altLang="ja-JP" dirty="0"/>
              <a:t>AmazonEC2</a:t>
            </a:r>
            <a:r>
              <a:rPr kumimoji="1" lang="ja-JP" altLang="en-US" dirty="0"/>
              <a:t>では、２４</a:t>
            </a:r>
            <a:r>
              <a:rPr kumimoji="1" lang="en-US" altLang="ja-JP" dirty="0"/>
              <a:t>TB</a:t>
            </a:r>
            <a:r>
              <a:rPr kumimoji="1" lang="ja-JP" altLang="en-US" dirty="0"/>
              <a:t>の</a:t>
            </a:r>
            <a:r>
              <a:rPr kumimoji="1" lang="en-US" altLang="ja-JP" dirty="0"/>
              <a:t>High Memory</a:t>
            </a:r>
            <a:r>
              <a:rPr kumimoji="1" lang="ja-JP" altLang="en-US" dirty="0"/>
              <a:t>インスタンスが提供されています。</a:t>
            </a:r>
            <a:endParaRPr kumimoji="1" lang="en-US" altLang="ja-JP" dirty="0"/>
          </a:p>
          <a:p>
            <a:r>
              <a:rPr kumimoji="1" lang="ja-JP" altLang="en-US" dirty="0"/>
              <a:t>このような大容量なメモリを持った</a:t>
            </a:r>
            <a:r>
              <a:rPr kumimoji="1" lang="en-US" altLang="ja-JP" dirty="0"/>
              <a:t>VM</a:t>
            </a:r>
            <a:r>
              <a:rPr kumimoji="1" lang="ja-JP" altLang="en-US" dirty="0"/>
              <a:t>はビッグデータの解析やインメモリ・データベースなどに利用されています。</a:t>
            </a:r>
            <a:endParaRPr kumimoji="1" lang="en-US" altLang="ja-JP" dirty="0"/>
          </a:p>
          <a:p>
            <a:r>
              <a:rPr kumimoji="1" lang="en-US" altLang="ja-JP" dirty="0"/>
              <a:t>VM</a:t>
            </a:r>
            <a:r>
              <a:rPr kumimoji="1" lang="ja-JP" altLang="en-US" dirty="0"/>
              <a:t>を用いる利点の一つとしてマイグレーションが挙げられます。</a:t>
            </a:r>
            <a:endParaRPr kumimoji="1" lang="en-US" altLang="ja-JP" dirty="0"/>
          </a:p>
          <a:p>
            <a:r>
              <a:rPr kumimoji="1" lang="ja-JP" altLang="en-US" dirty="0"/>
              <a:t>マイグレーションとは、移送元となるホストから移送先となるホストに</a:t>
            </a:r>
            <a:r>
              <a:rPr kumimoji="1" lang="en-US" altLang="ja-JP" dirty="0"/>
              <a:t>VM</a:t>
            </a:r>
            <a:r>
              <a:rPr kumimoji="1" lang="ja-JP" altLang="en-US" dirty="0"/>
              <a:t>本体の状態とメモリデータを転送することで、稼働中の</a:t>
            </a:r>
            <a:r>
              <a:rPr kumimoji="1" lang="en-US" altLang="ja-JP" dirty="0"/>
              <a:t>VM</a:t>
            </a:r>
            <a:r>
              <a:rPr kumimoji="1" lang="ja-JP" altLang="en-US" dirty="0"/>
              <a:t>を別のホストに移動することです。</a:t>
            </a:r>
            <a:endParaRPr kumimoji="1" lang="en-US" altLang="ja-JP" dirty="0"/>
          </a:p>
          <a:p>
            <a:r>
              <a:rPr kumimoji="1" lang="en-US" altLang="ja-JP" dirty="0"/>
              <a:t>VM</a:t>
            </a:r>
            <a:r>
              <a:rPr kumimoji="1" lang="ja-JP" altLang="en-US" dirty="0"/>
              <a:t>のマイグレーションを利用することで、ホスト上で動作しているサービスを停止させずに移送元となるホストのメンテナンスや負荷分散が可能になります。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a:t>
            </a:fld>
            <a:endParaRPr kumimoji="1" lang="ja-JP" altLang="en-US"/>
          </a:p>
        </p:txBody>
      </p:sp>
    </p:spTree>
    <p:extLst>
      <p:ext uri="{BB962C8B-B14F-4D97-AF65-F5344CB8AC3E}">
        <p14:creationId xmlns:p14="http://schemas.microsoft.com/office/powerpoint/2010/main" val="1061296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最初に、分割メモリ</a:t>
            </a:r>
            <a:r>
              <a:rPr kumimoji="1" lang="en-US" altLang="ja-JP" dirty="0"/>
              <a:t>VM</a:t>
            </a:r>
            <a:r>
              <a:rPr kumimoji="1" lang="ja-JP" altLang="en-US" dirty="0"/>
              <a:t>に</a:t>
            </a:r>
            <a:r>
              <a:rPr kumimoji="1" lang="en-US" altLang="ja-JP" dirty="0"/>
              <a:t>D-CRES</a:t>
            </a:r>
            <a:r>
              <a:rPr kumimoji="1" lang="ja-JP" altLang="en-US" dirty="0"/>
              <a:t>を適用した場合と、従来手法を適用した場合の比較を行いました。</a:t>
            </a:r>
            <a:endParaRPr kumimoji="1" lang="en-US" altLang="ja-JP" dirty="0"/>
          </a:p>
          <a:p>
            <a:r>
              <a:rPr kumimoji="1" lang="ja-JP" altLang="en-US" dirty="0"/>
              <a:t>下の図は、各手法を用いた分割メモリ</a:t>
            </a:r>
            <a:r>
              <a:rPr kumimoji="1" lang="en-US" altLang="ja-JP" dirty="0"/>
              <a:t>VM</a:t>
            </a:r>
            <a:r>
              <a:rPr kumimoji="1" lang="ja-JP" altLang="en-US" dirty="0"/>
              <a:t>のチェックポイントとリストアにかかる時間を示しています。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のチェックポイントを取得した場合は、</a:t>
            </a:r>
            <a:r>
              <a:rPr kumimoji="1" lang="en-US" altLang="ja-JP" dirty="0"/>
              <a:t>D-CRES</a:t>
            </a:r>
            <a:r>
              <a:rPr kumimoji="1" lang="ja-JP" altLang="en-US" dirty="0"/>
              <a:t>のチェックポイントは従来手法よりも</a:t>
            </a:r>
            <a:r>
              <a:rPr kumimoji="1" lang="en-US" altLang="ja-JP" dirty="0"/>
              <a:t>5.4</a:t>
            </a:r>
            <a:r>
              <a:rPr kumimoji="1" lang="ja-JP" altLang="en-US" dirty="0"/>
              <a:t>倍高速になっていました。</a:t>
            </a:r>
            <a:endParaRPr kumimoji="1" lang="en-US" altLang="ja-JP" dirty="0"/>
          </a:p>
          <a:p>
            <a:r>
              <a:rPr kumimoji="1" lang="ja-JP" altLang="en-US" dirty="0"/>
              <a:t>これは、チェックポイントによるリモートページングが発生しなくなったためです。</a:t>
            </a:r>
            <a:endParaRPr kumimoji="1" lang="en-US" altLang="ja-JP" dirty="0"/>
          </a:p>
          <a:p>
            <a:r>
              <a:rPr kumimoji="1" lang="ja-JP" altLang="en-US" dirty="0"/>
              <a:t>リストアの場合、</a:t>
            </a:r>
            <a:r>
              <a:rPr kumimoji="1" lang="en-US" altLang="ja-JP" dirty="0"/>
              <a:t>D-CRES</a:t>
            </a:r>
            <a:r>
              <a:rPr kumimoji="1" lang="ja-JP" altLang="en-US" dirty="0"/>
              <a:t>のリストアは従来よりも</a:t>
            </a:r>
            <a:r>
              <a:rPr kumimoji="1" lang="en-US" altLang="ja-JP" dirty="0"/>
              <a:t>89%</a:t>
            </a:r>
            <a:r>
              <a:rPr kumimoji="1" lang="ja-JP" altLang="en-US" dirty="0"/>
              <a:t>高速になっていました。</a:t>
            </a:r>
            <a:endParaRPr kumimoji="1" lang="en-US" altLang="ja-JP" dirty="0"/>
          </a:p>
          <a:p>
            <a:r>
              <a:rPr kumimoji="1" lang="ja-JP" altLang="en-US" dirty="0"/>
              <a:t>これは、２つのホストを用いた並列処理の効果だと考えられます。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20</a:t>
            </a:fld>
            <a:endParaRPr kumimoji="1" lang="ja-JP" altLang="en-US"/>
          </a:p>
        </p:txBody>
      </p:sp>
    </p:spTree>
    <p:extLst>
      <p:ext uri="{BB962C8B-B14F-4D97-AF65-F5344CB8AC3E}">
        <p14:creationId xmlns:p14="http://schemas.microsoft.com/office/powerpoint/2010/main" val="827476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次に、分割メモリ</a:t>
            </a:r>
            <a:r>
              <a:rPr kumimoji="1" lang="en-US" altLang="ja-JP" dirty="0"/>
              <a:t>VM</a:t>
            </a:r>
            <a:r>
              <a:rPr kumimoji="1" lang="ja-JP" altLang="en-US" dirty="0"/>
              <a:t>に</a:t>
            </a:r>
            <a:r>
              <a:rPr kumimoji="1" lang="en-US" altLang="ja-JP" dirty="0"/>
              <a:t>D-CRES</a:t>
            </a:r>
            <a:r>
              <a:rPr kumimoji="1" lang="ja-JP" altLang="en-US" dirty="0"/>
              <a:t>を適用した場合と、通常</a:t>
            </a:r>
            <a:r>
              <a:rPr kumimoji="1" lang="en-US" altLang="ja-JP" dirty="0"/>
              <a:t>VM</a:t>
            </a:r>
            <a:r>
              <a:rPr kumimoji="1" lang="ja-JP" altLang="en-US" dirty="0"/>
              <a:t>に従来手法を適用した場合の比較を行いました。</a:t>
            </a:r>
            <a:endParaRPr kumimoji="1" lang="en-US" altLang="ja-JP" dirty="0"/>
          </a:p>
          <a:p>
            <a:r>
              <a:rPr kumimoji="1" lang="ja-JP" altLang="en-US" dirty="0"/>
              <a:t>下の図は、各</a:t>
            </a:r>
            <a:r>
              <a:rPr kumimoji="1" lang="en-US" altLang="ja-JP" dirty="0"/>
              <a:t>VM</a:t>
            </a:r>
            <a:r>
              <a:rPr kumimoji="1" lang="ja-JP" altLang="en-US" dirty="0"/>
              <a:t>に各手法を適用した時のチェックポイントとリストアにかかる時間を示しています。</a:t>
            </a:r>
            <a:endParaRPr kumimoji="1" lang="en-US" altLang="ja-JP" dirty="0"/>
          </a:p>
          <a:p>
            <a:endParaRPr kumimoji="1" lang="en-US" altLang="ja-JP" dirty="0"/>
          </a:p>
          <a:p>
            <a:r>
              <a:rPr kumimoji="1" lang="ja-JP" altLang="en-US" dirty="0"/>
              <a:t>これを見ると、</a:t>
            </a:r>
            <a:r>
              <a:rPr kumimoji="1" lang="en-US" altLang="ja-JP" dirty="0"/>
              <a:t>D-CRES</a:t>
            </a:r>
            <a:r>
              <a:rPr kumimoji="1" lang="ja-JP" altLang="en-US" dirty="0"/>
              <a:t>の</a:t>
            </a:r>
            <a:r>
              <a:rPr kumimoji="1" lang="ja-JP" altLang="en-US" dirty="0" smtClean="0"/>
              <a:t>チェックポイントは従来手法より</a:t>
            </a:r>
            <a:r>
              <a:rPr kumimoji="1" lang="ja-JP" altLang="en-US" dirty="0"/>
              <a:t>も</a:t>
            </a:r>
            <a:r>
              <a:rPr kumimoji="1" lang="en-US" altLang="ja-JP" dirty="0" smtClean="0"/>
              <a:t>59</a:t>
            </a:r>
            <a:r>
              <a:rPr kumimoji="1" lang="ja-JP" altLang="en-US" dirty="0" smtClean="0"/>
              <a:t>％、リストア</a:t>
            </a:r>
            <a:r>
              <a:rPr kumimoji="1" lang="ja-JP" altLang="en-US" dirty="0"/>
              <a:t>は</a:t>
            </a:r>
            <a:r>
              <a:rPr kumimoji="1" lang="en-US" altLang="ja-JP" dirty="0"/>
              <a:t>90%</a:t>
            </a:r>
            <a:r>
              <a:rPr kumimoji="1" lang="ja-JP" altLang="en-US" dirty="0"/>
              <a:t>高速になっていることがわかります。</a:t>
            </a:r>
            <a:endParaRPr kumimoji="1" lang="en-US" altLang="ja-JP" dirty="0"/>
          </a:p>
          <a:p>
            <a:r>
              <a:rPr kumimoji="1" lang="ja-JP" altLang="en-US" dirty="0"/>
              <a:t>これは、先ほどと同様に二つのホストを用いた並列処理の効果と考えられます。</a:t>
            </a:r>
            <a:endParaRPr kumimoji="1" lang="en-US" altLang="ja-JP" dirty="0"/>
          </a:p>
          <a:p>
            <a:r>
              <a:rPr kumimoji="1" lang="ja-JP" altLang="en-US" dirty="0"/>
              <a:t>しかし、２並列でチェックポイントとリストアを実行しているのですが、２倍実行時間</a:t>
            </a:r>
            <a:r>
              <a:rPr kumimoji="1" lang="ja-JP" altLang="en-US" dirty="0" smtClean="0"/>
              <a:t>が、特にチェックポイントが速く</a:t>
            </a:r>
            <a:r>
              <a:rPr kumimoji="1" lang="ja-JP" altLang="en-US" dirty="0"/>
              <a:t>なっていわけではありません。</a:t>
            </a:r>
            <a:endParaRPr kumimoji="1" lang="en-US" altLang="ja-JP" dirty="0"/>
          </a:p>
          <a:p>
            <a:r>
              <a:rPr kumimoji="1" lang="ja-JP" altLang="en-US" dirty="0"/>
              <a:t>これは、メインホストではメモリ以外にも</a:t>
            </a:r>
            <a:r>
              <a:rPr kumimoji="1" lang="en-US" altLang="ja-JP" dirty="0"/>
              <a:t>VM</a:t>
            </a:r>
            <a:r>
              <a:rPr kumimoji="1" lang="ja-JP" altLang="en-US" dirty="0"/>
              <a:t>本体や仮想ディスクといった様々な状態を保存、復元しているためだと考えています</a:t>
            </a:r>
            <a:r>
              <a:rPr kumimoji="1" lang="ja-JP" altLang="en-US" dirty="0" smtClean="0"/>
              <a:t>。</a:t>
            </a:r>
            <a:endParaRPr kumimoji="1" lang="en-US" altLang="ja-JP" dirty="0" smtClean="0"/>
          </a:p>
          <a:p>
            <a:r>
              <a:rPr kumimoji="1" lang="ja-JP" altLang="en-US" dirty="0" smtClean="0"/>
              <a:t>チェックポイントやリストアの実行時間の内訳を明確にまだできていませんので、通信にかかる時間やディスクの保存にかかる時間なども今後調査していきたいと思っています。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21</a:t>
            </a:fld>
            <a:endParaRPr kumimoji="1" lang="ja-JP" altLang="en-US"/>
          </a:p>
        </p:txBody>
      </p:sp>
    </p:spTree>
    <p:extLst>
      <p:ext uri="{BB962C8B-B14F-4D97-AF65-F5344CB8AC3E}">
        <p14:creationId xmlns:p14="http://schemas.microsoft.com/office/powerpoint/2010/main" val="1601944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次に、分割メモリ</a:t>
            </a:r>
            <a:r>
              <a:rPr kumimoji="1" lang="en-US" altLang="ja-JP" dirty="0"/>
              <a:t>VM</a:t>
            </a:r>
            <a:r>
              <a:rPr kumimoji="1" lang="ja-JP" altLang="en-US" dirty="0"/>
              <a:t>に</a:t>
            </a:r>
            <a:r>
              <a:rPr kumimoji="1" lang="en-US" altLang="ja-JP" dirty="0"/>
              <a:t>D-CRES</a:t>
            </a:r>
            <a:r>
              <a:rPr kumimoji="1" lang="ja-JP" altLang="en-US" dirty="0"/>
              <a:t>を適用した場合と、通常</a:t>
            </a:r>
            <a:r>
              <a:rPr kumimoji="1" lang="en-US" altLang="ja-JP" dirty="0"/>
              <a:t>VM</a:t>
            </a:r>
            <a:r>
              <a:rPr kumimoji="1" lang="ja-JP" altLang="en-US" dirty="0"/>
              <a:t>に従来手法を適用した場合の比較を行いました。</a:t>
            </a:r>
            <a:endParaRPr kumimoji="1" lang="en-US" altLang="ja-JP" dirty="0"/>
          </a:p>
          <a:p>
            <a:r>
              <a:rPr kumimoji="1" lang="ja-JP" altLang="en-US" dirty="0"/>
              <a:t>下の図は、各</a:t>
            </a:r>
            <a:r>
              <a:rPr kumimoji="1" lang="en-US" altLang="ja-JP" dirty="0"/>
              <a:t>VM</a:t>
            </a:r>
            <a:r>
              <a:rPr kumimoji="1" lang="ja-JP" altLang="en-US" dirty="0"/>
              <a:t>に各手法を適用した時のチェックポイントとリストアにかかる時間を示しています。</a:t>
            </a:r>
            <a:endParaRPr kumimoji="1" lang="en-US" altLang="ja-JP" dirty="0"/>
          </a:p>
          <a:p>
            <a:endParaRPr kumimoji="1" lang="en-US" altLang="ja-JP" dirty="0"/>
          </a:p>
          <a:p>
            <a:r>
              <a:rPr kumimoji="1" lang="ja-JP" altLang="en-US" dirty="0"/>
              <a:t>これを見ると、</a:t>
            </a:r>
            <a:r>
              <a:rPr kumimoji="1" lang="en-US" altLang="ja-JP" dirty="0"/>
              <a:t>D-CRES</a:t>
            </a:r>
            <a:r>
              <a:rPr kumimoji="1" lang="ja-JP" altLang="en-US" dirty="0"/>
              <a:t>のチェックポイントとリストアはそれぞれ従来よりも</a:t>
            </a:r>
            <a:r>
              <a:rPr kumimoji="1" lang="en-US" altLang="ja-JP" dirty="0"/>
              <a:t>77%</a:t>
            </a:r>
            <a:r>
              <a:rPr kumimoji="1" lang="ja-JP" altLang="en-US" dirty="0"/>
              <a:t>と</a:t>
            </a:r>
            <a:r>
              <a:rPr kumimoji="1" lang="en-US" altLang="ja-JP" dirty="0"/>
              <a:t>89%</a:t>
            </a:r>
            <a:r>
              <a:rPr kumimoji="1" lang="ja-JP" altLang="en-US" dirty="0"/>
              <a:t>高速になっていることがわかります。</a:t>
            </a:r>
            <a:endParaRPr kumimoji="1" lang="en-US" altLang="ja-JP" dirty="0"/>
          </a:p>
          <a:p>
            <a:r>
              <a:rPr kumimoji="1" lang="ja-JP" altLang="en-US" dirty="0"/>
              <a:t>これは、先ほどと同様に二つのホストを用いた並列処理の効果と考えられます。</a:t>
            </a:r>
            <a:endParaRPr kumimoji="1" lang="en-US" altLang="ja-JP" dirty="0"/>
          </a:p>
          <a:p>
            <a:r>
              <a:rPr kumimoji="1" lang="ja-JP" altLang="en-US" dirty="0"/>
              <a:t>しかし、２並列でチェックポイントとリストアを実行しているのですが、２倍実行時間が速くなっていわけではありません。</a:t>
            </a:r>
            <a:endParaRPr kumimoji="1" lang="en-US" altLang="ja-JP" dirty="0"/>
          </a:p>
          <a:p>
            <a:r>
              <a:rPr kumimoji="1" lang="ja-JP" altLang="en-US" dirty="0"/>
              <a:t>これは、メインホストではメモリ以外にも</a:t>
            </a:r>
            <a:r>
              <a:rPr kumimoji="1" lang="en-US" altLang="ja-JP" dirty="0"/>
              <a:t>VM</a:t>
            </a:r>
            <a:r>
              <a:rPr kumimoji="1" lang="ja-JP" altLang="en-US" dirty="0"/>
              <a:t>本体や仮想ディスクといった様々な状態を保存、復元しているためだと考えています。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22</a:t>
            </a:fld>
            <a:endParaRPr kumimoji="1" lang="ja-JP" altLang="en-US"/>
          </a:p>
        </p:txBody>
      </p:sp>
    </p:spTree>
    <p:extLst>
      <p:ext uri="{BB962C8B-B14F-4D97-AF65-F5344CB8AC3E}">
        <p14:creationId xmlns:p14="http://schemas.microsoft.com/office/powerpoint/2010/main" val="1934150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先ほどまでの二つの実験では</a:t>
            </a:r>
            <a:r>
              <a:rPr kumimoji="1" lang="en-US" altLang="ja-JP" dirty="0"/>
              <a:t>VM</a:t>
            </a:r>
            <a:r>
              <a:rPr kumimoji="1" lang="ja-JP" altLang="en-US" dirty="0"/>
              <a:t>を停止してチェックポイントとリストアを行なっていました。</a:t>
            </a:r>
            <a:endParaRPr kumimoji="1" lang="en-US" altLang="ja-JP" dirty="0"/>
          </a:p>
          <a:p>
            <a:r>
              <a:rPr kumimoji="1" lang="ja-JP" altLang="en-US" dirty="0"/>
              <a:t>これ</a:t>
            </a:r>
            <a:r>
              <a:rPr kumimoji="1" lang="ja-JP" altLang="en-US" dirty="0" smtClean="0"/>
              <a:t>以降は</a:t>
            </a:r>
            <a:r>
              <a:rPr kumimoji="1" lang="ja-JP" altLang="en-US" dirty="0"/>
              <a:t>、</a:t>
            </a:r>
            <a:r>
              <a:rPr kumimoji="1" lang="en-US" altLang="ja-JP" dirty="0"/>
              <a:t>VM</a:t>
            </a:r>
            <a:r>
              <a:rPr kumimoji="1" lang="ja-JP" altLang="en-US" dirty="0"/>
              <a:t>を停止させないで保存するライブチェックポイントとそのリストアの実験になります。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に対して</a:t>
            </a:r>
            <a:r>
              <a:rPr kumimoji="1" lang="en-US" altLang="ja-JP" dirty="0"/>
              <a:t>D-CRES</a:t>
            </a:r>
            <a:r>
              <a:rPr kumimoji="1" lang="ja-JP" altLang="en-US" dirty="0"/>
              <a:t>を適用した場合と、通常</a:t>
            </a:r>
            <a:r>
              <a:rPr kumimoji="1" lang="en-US" altLang="ja-JP" dirty="0"/>
              <a:t>VM</a:t>
            </a:r>
            <a:r>
              <a:rPr kumimoji="1" lang="ja-JP" altLang="en-US" dirty="0"/>
              <a:t>に対して従来手法を適用した場合の比較を行いました。</a:t>
            </a:r>
            <a:endParaRPr kumimoji="1" lang="en-US" altLang="ja-JP" dirty="0"/>
          </a:p>
          <a:p>
            <a:r>
              <a:rPr kumimoji="1" lang="ja-JP" altLang="en-US" dirty="0"/>
              <a:t>下の図は、各</a:t>
            </a:r>
            <a:r>
              <a:rPr kumimoji="1" lang="en-US" altLang="ja-JP" dirty="0"/>
              <a:t>VM</a:t>
            </a:r>
            <a:r>
              <a:rPr kumimoji="1" lang="ja-JP" altLang="en-US" dirty="0"/>
              <a:t>に対して各手法を用いた時の、ライブチェックポイントとリストアにかかる時間を示しています。</a:t>
            </a:r>
            <a:endParaRPr kumimoji="1" lang="en-US" altLang="ja-JP" dirty="0"/>
          </a:p>
          <a:p>
            <a:r>
              <a:rPr kumimoji="1" lang="ja-JP" altLang="en-US" dirty="0"/>
              <a:t>ライブチェックポイント中には、メモリの更新が発生するように、</a:t>
            </a:r>
            <a:r>
              <a:rPr kumimoji="1" lang="en-US" altLang="ja-JP" dirty="0"/>
              <a:t>VM</a:t>
            </a:r>
            <a:r>
              <a:rPr kumimoji="1" lang="ja-JP" altLang="en-US" dirty="0"/>
              <a:t>内で</a:t>
            </a:r>
            <a:r>
              <a:rPr kumimoji="1" lang="en-US" altLang="ja-JP" dirty="0"/>
              <a:t>16GB</a:t>
            </a:r>
            <a:r>
              <a:rPr kumimoji="1" lang="ja-JP" altLang="en-US" dirty="0"/>
              <a:t>のメモリを確保して書き換え続けるプログラムを実行しました。</a:t>
            </a:r>
            <a:endParaRPr kumimoji="1" lang="en-US" altLang="ja-JP" dirty="0"/>
          </a:p>
          <a:p>
            <a:endParaRPr kumimoji="1" lang="en-US" altLang="ja-JP" dirty="0"/>
          </a:p>
          <a:p>
            <a:r>
              <a:rPr kumimoji="1" lang="ja-JP" altLang="en-US" dirty="0"/>
              <a:t>測定結果から、</a:t>
            </a:r>
            <a:r>
              <a:rPr kumimoji="1" lang="en-US" altLang="ja-JP" dirty="0"/>
              <a:t>D-CRES</a:t>
            </a:r>
            <a:r>
              <a:rPr kumimoji="1" lang="ja-JP" altLang="en-US" dirty="0"/>
              <a:t>のライブチェックポイントは従来よりも</a:t>
            </a:r>
            <a:r>
              <a:rPr kumimoji="1" lang="en-US" altLang="ja-JP" dirty="0"/>
              <a:t>56%</a:t>
            </a:r>
            <a:r>
              <a:rPr kumimoji="1" lang="ja-JP" altLang="en-US" dirty="0"/>
              <a:t>高速になっていました。</a:t>
            </a:r>
            <a:endParaRPr kumimoji="1" lang="en-US" altLang="ja-JP" dirty="0"/>
          </a:p>
          <a:p>
            <a:r>
              <a:rPr kumimoji="1" lang="ja-JP" altLang="en-US" dirty="0"/>
              <a:t>先ほどのチェックポイントにかかった時間と比べると、</a:t>
            </a:r>
            <a:r>
              <a:rPr kumimoji="1" lang="en-US" altLang="ja-JP" dirty="0"/>
              <a:t>D-CRES</a:t>
            </a:r>
            <a:r>
              <a:rPr kumimoji="1" lang="ja-JP" altLang="en-US" dirty="0"/>
              <a:t>は</a:t>
            </a:r>
            <a:r>
              <a:rPr kumimoji="1" lang="en-US" altLang="ja-JP" dirty="0"/>
              <a:t>101</a:t>
            </a:r>
            <a:r>
              <a:rPr kumimoji="1" lang="ja-JP" altLang="en-US" dirty="0"/>
              <a:t>秒、従来手法では</a:t>
            </a:r>
            <a:r>
              <a:rPr kumimoji="1" lang="en-US" altLang="ja-JP" dirty="0"/>
              <a:t>139</a:t>
            </a:r>
            <a:r>
              <a:rPr kumimoji="1" lang="ja-JP" altLang="en-US" dirty="0"/>
              <a:t>秒時間が増加しており、これは更新されたメモリの保存に追加でそれだけの時間が</a:t>
            </a:r>
            <a:r>
              <a:rPr kumimoji="1" lang="ja-JP" altLang="en-US" dirty="0" smtClean="0"/>
              <a:t>かかったためだと考えられます。また、チェックポイントファイルをメモリファイルに変換するのには、およそ２８分を必要としていました。</a:t>
            </a:r>
            <a:endParaRPr kumimoji="1" lang="en-US" altLang="ja-JP" dirty="0"/>
          </a:p>
          <a:p>
            <a:r>
              <a:rPr kumimoji="1" lang="ja-JP" altLang="en-US" dirty="0"/>
              <a:t>一方、</a:t>
            </a:r>
            <a:r>
              <a:rPr kumimoji="1" lang="en-US" altLang="ja-JP" dirty="0"/>
              <a:t>D-CRES</a:t>
            </a:r>
            <a:r>
              <a:rPr kumimoji="1" lang="ja-JP" altLang="en-US" dirty="0"/>
              <a:t>のリストアは従来よりも</a:t>
            </a:r>
            <a:r>
              <a:rPr kumimoji="1" lang="en-US" altLang="ja-JP" dirty="0"/>
              <a:t>117%</a:t>
            </a:r>
            <a:r>
              <a:rPr kumimoji="1" lang="ja-JP" altLang="en-US" dirty="0"/>
              <a:t>高速になっていました。ライブでないチェックポイント後のリストアと比べると、</a:t>
            </a:r>
            <a:r>
              <a:rPr kumimoji="1" lang="en-US" altLang="ja-JP" dirty="0"/>
              <a:t>D-CRES</a:t>
            </a:r>
            <a:r>
              <a:rPr kumimoji="1" lang="ja-JP" altLang="en-US" dirty="0"/>
              <a:t>は４秒、従来手法では</a:t>
            </a:r>
            <a:r>
              <a:rPr kumimoji="1" lang="en-US" altLang="ja-JP" dirty="0"/>
              <a:t>156</a:t>
            </a:r>
            <a:r>
              <a:rPr kumimoji="1" lang="ja-JP" altLang="en-US" dirty="0"/>
              <a:t>秒時間が増加していました。従来手法では追記によるファイル形式のままリストアを行なっているため、メモリを重複して復元することになり、よりリストアに時間が</a:t>
            </a:r>
            <a:r>
              <a:rPr kumimoji="1" lang="ja-JP" altLang="en-US" dirty="0" smtClean="0"/>
              <a:t>かかるというような結果となっていました。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23</a:t>
            </a:fld>
            <a:endParaRPr kumimoji="1" lang="ja-JP" altLang="en-US"/>
          </a:p>
        </p:txBody>
      </p:sp>
    </p:spTree>
    <p:extLst>
      <p:ext uri="{BB962C8B-B14F-4D97-AF65-F5344CB8AC3E}">
        <p14:creationId xmlns:p14="http://schemas.microsoft.com/office/powerpoint/2010/main" val="1590490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先ほどの実験は</a:t>
            </a:r>
            <a:r>
              <a:rPr kumimoji="1" lang="en-US" altLang="ja-JP" dirty="0"/>
              <a:t>VM</a:t>
            </a:r>
            <a:r>
              <a:rPr kumimoji="1" lang="ja-JP" altLang="en-US" dirty="0"/>
              <a:t>を停止してチェックポイントとリストアを行なっていました。</a:t>
            </a:r>
            <a:endParaRPr kumimoji="1" lang="en-US" altLang="ja-JP" dirty="0"/>
          </a:p>
          <a:p>
            <a:r>
              <a:rPr kumimoji="1" lang="ja-JP" altLang="en-US" dirty="0"/>
              <a:t>これ以降は、</a:t>
            </a:r>
            <a:r>
              <a:rPr kumimoji="1" lang="en-US" altLang="ja-JP" dirty="0"/>
              <a:t>VM</a:t>
            </a:r>
            <a:r>
              <a:rPr kumimoji="1" lang="ja-JP" altLang="en-US" dirty="0"/>
              <a:t>を停止させないで保存するライブチェックポイントとそのリストアの実験になります。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に対して</a:t>
            </a:r>
            <a:r>
              <a:rPr kumimoji="1" lang="en-US" altLang="ja-JP" dirty="0"/>
              <a:t>D-CRES</a:t>
            </a:r>
            <a:r>
              <a:rPr kumimoji="1" lang="ja-JP" altLang="en-US" dirty="0"/>
              <a:t>を適用した場合と、通常</a:t>
            </a:r>
            <a:r>
              <a:rPr kumimoji="1" lang="en-US" altLang="ja-JP" dirty="0"/>
              <a:t>VM</a:t>
            </a:r>
            <a:r>
              <a:rPr kumimoji="1" lang="ja-JP" altLang="en-US" dirty="0"/>
              <a:t>に対して従来手法を適用した場合の比較を行いました。</a:t>
            </a:r>
            <a:endParaRPr kumimoji="1" lang="en-US" altLang="ja-JP" dirty="0"/>
          </a:p>
          <a:p>
            <a:r>
              <a:rPr kumimoji="1" lang="ja-JP" altLang="en-US" dirty="0"/>
              <a:t>下の図は、各</a:t>
            </a:r>
            <a:r>
              <a:rPr kumimoji="1" lang="en-US" altLang="ja-JP" dirty="0"/>
              <a:t>VM</a:t>
            </a:r>
            <a:r>
              <a:rPr kumimoji="1" lang="ja-JP" altLang="en-US" dirty="0"/>
              <a:t>に対して各手法を用いた時の、ライブチェックポイントとリストアにかかる時間を示しています。</a:t>
            </a:r>
            <a:endParaRPr kumimoji="1" lang="en-US" altLang="ja-JP" dirty="0"/>
          </a:p>
          <a:p>
            <a:r>
              <a:rPr kumimoji="1" lang="ja-JP" altLang="en-US" dirty="0"/>
              <a:t>ライブチェックポイント中には、メモリの更新が発生するように、</a:t>
            </a:r>
            <a:r>
              <a:rPr kumimoji="1" lang="en-US" altLang="ja-JP" dirty="0"/>
              <a:t>VM</a:t>
            </a:r>
            <a:r>
              <a:rPr kumimoji="1" lang="ja-JP" altLang="en-US" dirty="0"/>
              <a:t>内で２</a:t>
            </a:r>
            <a:r>
              <a:rPr kumimoji="1" lang="en-US" altLang="ja-JP" dirty="0"/>
              <a:t>GB</a:t>
            </a:r>
            <a:r>
              <a:rPr kumimoji="1" lang="ja-JP" altLang="en-US" dirty="0"/>
              <a:t>のメモリを確保して書き換え続けるプログラムを実行しました。</a:t>
            </a:r>
            <a:endParaRPr kumimoji="1" lang="en-US" altLang="ja-JP" dirty="0"/>
          </a:p>
          <a:p>
            <a:endParaRPr kumimoji="1" lang="en-US" altLang="ja-JP" dirty="0"/>
          </a:p>
          <a:p>
            <a:r>
              <a:rPr kumimoji="1" lang="ja-JP" altLang="en-US" dirty="0"/>
              <a:t>測定結果から、</a:t>
            </a:r>
            <a:r>
              <a:rPr kumimoji="1" lang="en-US" altLang="ja-JP" dirty="0"/>
              <a:t>D-CRES</a:t>
            </a:r>
            <a:r>
              <a:rPr kumimoji="1" lang="ja-JP" altLang="en-US" dirty="0"/>
              <a:t>のライブチェックポイントは従来よりも</a:t>
            </a:r>
            <a:r>
              <a:rPr kumimoji="1" lang="en-US" altLang="ja-JP" dirty="0"/>
              <a:t>51%</a:t>
            </a:r>
            <a:r>
              <a:rPr kumimoji="1" lang="ja-JP" altLang="en-US" dirty="0"/>
              <a:t>高速になっていました。</a:t>
            </a:r>
            <a:endParaRPr kumimoji="1" lang="en-US" altLang="ja-JP" dirty="0"/>
          </a:p>
          <a:p>
            <a:r>
              <a:rPr kumimoji="1" lang="ja-JP" altLang="en-US" dirty="0"/>
              <a:t>先ほどの実験と比べるとチェックポイントの高速化の割合が小さくなっています。</a:t>
            </a:r>
            <a:endParaRPr kumimoji="1" lang="en-US" altLang="ja-JP" dirty="0"/>
          </a:p>
          <a:p>
            <a:r>
              <a:rPr kumimoji="1" lang="ja-JP" altLang="en-US" dirty="0"/>
              <a:t>これは、</a:t>
            </a:r>
            <a:r>
              <a:rPr kumimoji="1" lang="en-US" altLang="ja-JP" dirty="0"/>
              <a:t>D-CRES</a:t>
            </a:r>
            <a:r>
              <a:rPr kumimoji="1" lang="ja-JP" altLang="en-US" dirty="0"/>
              <a:t>と従来の実行時間の差自体はほぼ変わっていないのですが、更新されたメモリを保存する時間がそれぞれで一定時間ずつ増加したため、高速化の割合が小さくなりました。</a:t>
            </a:r>
            <a:endParaRPr kumimoji="1" lang="en-US" altLang="ja-JP" dirty="0"/>
          </a:p>
          <a:p>
            <a:r>
              <a:rPr kumimoji="1" lang="ja-JP" altLang="en-US" dirty="0"/>
              <a:t>一方、</a:t>
            </a:r>
            <a:r>
              <a:rPr kumimoji="1" lang="en-US" altLang="ja-JP" dirty="0"/>
              <a:t>D-CRES</a:t>
            </a:r>
            <a:r>
              <a:rPr kumimoji="1" lang="ja-JP" altLang="en-US" dirty="0"/>
              <a:t>のリストは先ほどの実験と近い</a:t>
            </a:r>
            <a:r>
              <a:rPr kumimoji="1" lang="en-US" altLang="ja-JP" dirty="0"/>
              <a:t>84%</a:t>
            </a:r>
            <a:r>
              <a:rPr kumimoji="1" lang="ja-JP" altLang="en-US" dirty="0"/>
              <a:t>の高速化が見られました。</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24</a:t>
            </a:fld>
            <a:endParaRPr kumimoji="1" lang="ja-JP" altLang="en-US"/>
          </a:p>
        </p:txBody>
      </p:sp>
    </p:spTree>
    <p:extLst>
      <p:ext uri="{BB962C8B-B14F-4D97-AF65-F5344CB8AC3E}">
        <p14:creationId xmlns:p14="http://schemas.microsoft.com/office/powerpoint/2010/main" val="4743204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最後に、更新メモリを上書き保存するようにした効果について調査するために、ライブチェックポイント中に更新されたメモリを上書き保存した場合と追記した場合の比較を行いました。</a:t>
            </a:r>
            <a:endParaRPr kumimoji="1" lang="en-US" altLang="ja-JP" dirty="0"/>
          </a:p>
          <a:p>
            <a:r>
              <a:rPr kumimoji="1" lang="en-US" altLang="ja-JP" dirty="0" smtClean="0"/>
              <a:t>D-CRES</a:t>
            </a:r>
            <a:r>
              <a:rPr kumimoji="1" lang="ja-JP" altLang="en-US" dirty="0" smtClean="0"/>
              <a:t>で上書き保存を行い、従来</a:t>
            </a:r>
            <a:r>
              <a:rPr kumimoji="1" lang="ja-JP" altLang="en-US" dirty="0"/>
              <a:t>手法</a:t>
            </a:r>
            <a:r>
              <a:rPr kumimoji="1" lang="ja-JP" altLang="en-US" dirty="0" smtClean="0"/>
              <a:t>で追記</a:t>
            </a:r>
            <a:r>
              <a:rPr kumimoji="1" lang="ja-JP" altLang="en-US" dirty="0"/>
              <a:t>保存を</a:t>
            </a:r>
            <a:r>
              <a:rPr kumimoji="1" lang="ja-JP" altLang="en-US" dirty="0" smtClean="0"/>
              <a:t>行うことでそれぞれ時間を計測しました。</a:t>
            </a:r>
            <a:endParaRPr kumimoji="1" lang="en-US" altLang="ja-JP" dirty="0"/>
          </a:p>
          <a:p>
            <a:r>
              <a:rPr kumimoji="1" lang="ja-JP" altLang="en-US" dirty="0"/>
              <a:t>下の図に追記と上書きによるライブチェックポイントとリストアにかかる時間を示しています。</a:t>
            </a:r>
            <a:endParaRPr kumimoji="1" lang="en-US" altLang="ja-JP" dirty="0"/>
          </a:p>
          <a:p>
            <a:endParaRPr kumimoji="1" lang="en-US" altLang="ja-JP" dirty="0"/>
          </a:p>
          <a:p>
            <a:r>
              <a:rPr kumimoji="1" lang="en-US" altLang="ja-JP" dirty="0"/>
              <a:t>D-CRES</a:t>
            </a:r>
            <a:r>
              <a:rPr kumimoji="1" lang="ja-JP" altLang="en-US" dirty="0"/>
              <a:t>のライブチェックポイントにかかる時間は、上書き保存によって追記より</a:t>
            </a:r>
            <a:r>
              <a:rPr kumimoji="1" lang="en-US" altLang="ja-JP" dirty="0"/>
              <a:t>22%</a:t>
            </a:r>
            <a:r>
              <a:rPr kumimoji="1" lang="ja-JP" altLang="en-US" dirty="0"/>
              <a:t>増加しました。</a:t>
            </a:r>
            <a:endParaRPr kumimoji="1" lang="en-US" altLang="ja-JP" dirty="0"/>
          </a:p>
          <a:p>
            <a:r>
              <a:rPr kumimoji="1" lang="ja-JP" altLang="en-US" dirty="0"/>
              <a:t>これは、更新されたメモリのアドレスが連続でない場合に、ファイルのあちこちのブロックを上書きすることで、ハードディスクのシークが大量に発生してしまうことが大きな要因と考えています。</a:t>
            </a:r>
            <a:endParaRPr kumimoji="1" lang="en-US" altLang="ja-JP" dirty="0"/>
          </a:p>
          <a:p>
            <a:r>
              <a:rPr kumimoji="1" lang="ja-JP" altLang="en-US" dirty="0"/>
              <a:t>一方で、上書きファイルによるリストアに関しては、従来よりも</a:t>
            </a:r>
            <a:r>
              <a:rPr kumimoji="1" lang="en-US" altLang="ja-JP" dirty="0"/>
              <a:t>25%</a:t>
            </a:r>
            <a:r>
              <a:rPr kumimoji="1" lang="ja-JP" altLang="en-US" dirty="0"/>
              <a:t>短縮されていました。これは、更新されたメモリデータの復元を繰り返し</a:t>
            </a:r>
            <a:r>
              <a:rPr kumimoji="1" lang="ja-JP" altLang="en-US" dirty="0" smtClean="0"/>
              <a:t>行わないで済むようになったためだと考えています。</a:t>
            </a:r>
            <a:endParaRPr kumimoji="1" lang="en-US" altLang="ja-JP" dirty="0" smtClean="0"/>
          </a:p>
          <a:p>
            <a:r>
              <a:rPr kumimoji="1" lang="ja-JP" altLang="en-US" dirty="0" smtClean="0"/>
              <a:t>以上が実験となります。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25</a:t>
            </a:fld>
            <a:endParaRPr kumimoji="1" lang="ja-JP" altLang="en-US"/>
          </a:p>
        </p:txBody>
      </p:sp>
    </p:spTree>
    <p:extLst>
      <p:ext uri="{BB962C8B-B14F-4D97-AF65-F5344CB8AC3E}">
        <p14:creationId xmlns:p14="http://schemas.microsoft.com/office/powerpoint/2010/main" val="20674298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最後に、更新メモリを上書き保存するようにした効果について調査するために、ライブチェックポイント中に更新されたメモリを上書き保存した場合と追記した場合の比較を行いました。</a:t>
            </a:r>
            <a:endParaRPr kumimoji="1" lang="en-US" altLang="ja-JP" dirty="0"/>
          </a:p>
          <a:p>
            <a:r>
              <a:rPr kumimoji="1" lang="en-US" altLang="ja-JP" dirty="0"/>
              <a:t>D-CRES</a:t>
            </a:r>
            <a:r>
              <a:rPr kumimoji="1" lang="ja-JP" altLang="en-US" dirty="0"/>
              <a:t>では上書き保存を行い、従来手法では追記保存を行っています。</a:t>
            </a:r>
            <a:endParaRPr kumimoji="1" lang="en-US" altLang="ja-JP" dirty="0"/>
          </a:p>
          <a:p>
            <a:r>
              <a:rPr kumimoji="1" lang="ja-JP" altLang="en-US" dirty="0"/>
              <a:t>下の図に追記と上書きによるライブチェックポイントとリストアにかかる時間を示しています。</a:t>
            </a:r>
            <a:endParaRPr kumimoji="1" lang="en-US" altLang="ja-JP" dirty="0"/>
          </a:p>
          <a:p>
            <a:endParaRPr kumimoji="1" lang="en-US" altLang="ja-JP" dirty="0"/>
          </a:p>
          <a:p>
            <a:r>
              <a:rPr kumimoji="1" lang="ja-JP" altLang="en-US" dirty="0"/>
              <a:t>上書き保存を行うことで、チェックポイントのファイルサイズは最大</a:t>
            </a:r>
            <a:r>
              <a:rPr kumimoji="1" lang="en-US" altLang="ja-JP" dirty="0"/>
              <a:t>5.3GB</a:t>
            </a:r>
            <a:r>
              <a:rPr kumimoji="1" lang="ja-JP" altLang="en-US" dirty="0"/>
              <a:t>から</a:t>
            </a:r>
            <a:r>
              <a:rPr kumimoji="1" lang="en-US" altLang="ja-JP" dirty="0"/>
              <a:t>4GB</a:t>
            </a:r>
            <a:r>
              <a:rPr kumimoji="1" lang="ja-JP" altLang="en-US" dirty="0"/>
              <a:t>に削減されました。</a:t>
            </a:r>
            <a:endParaRPr kumimoji="1" lang="en-US" altLang="ja-JP" dirty="0"/>
          </a:p>
          <a:p>
            <a:r>
              <a:rPr kumimoji="1" lang="en-US" altLang="ja-JP" dirty="0"/>
              <a:t>D-CRES</a:t>
            </a:r>
            <a:r>
              <a:rPr kumimoji="1" lang="ja-JP" altLang="en-US" dirty="0"/>
              <a:t>のライブチェックポイントにかかる時間は、上書き保存によって追記より</a:t>
            </a:r>
            <a:r>
              <a:rPr kumimoji="1" lang="en-US" altLang="ja-JP" dirty="0"/>
              <a:t>37%</a:t>
            </a:r>
            <a:r>
              <a:rPr kumimoji="1" lang="ja-JP" altLang="en-US" dirty="0"/>
              <a:t>増加しました。</a:t>
            </a:r>
            <a:endParaRPr kumimoji="1" lang="en-US" altLang="ja-JP" dirty="0"/>
          </a:p>
          <a:p>
            <a:r>
              <a:rPr kumimoji="1" lang="ja-JP" altLang="en-US" dirty="0"/>
              <a:t>これは、更新されたメモリのアドレスが連続でない場合に、ファイルのあちこちのブロックを上書きすることで、ハードディスクのシークが大量に発生してしまうことが大きな要因と考えています。</a:t>
            </a:r>
            <a:endParaRPr kumimoji="1" lang="en-US" altLang="ja-JP" dirty="0"/>
          </a:p>
          <a:p>
            <a:r>
              <a:rPr kumimoji="1" lang="ja-JP" altLang="en-US" dirty="0"/>
              <a:t>一方で、上書きファイルによるリストアに関しては、従来よりも</a:t>
            </a:r>
            <a:r>
              <a:rPr kumimoji="1" lang="en-US" altLang="ja-JP" dirty="0"/>
              <a:t>30%</a:t>
            </a:r>
            <a:r>
              <a:rPr kumimoji="1" lang="ja-JP" altLang="en-US" dirty="0"/>
              <a:t>短縮されていました。これは、更新されたメモリデータの復元を繰り返し行わないですむためです。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26</a:t>
            </a:fld>
            <a:endParaRPr kumimoji="1" lang="ja-JP" altLang="en-US"/>
          </a:p>
        </p:txBody>
      </p:sp>
    </p:spTree>
    <p:extLst>
      <p:ext uri="{BB962C8B-B14F-4D97-AF65-F5344CB8AC3E}">
        <p14:creationId xmlns:p14="http://schemas.microsoft.com/office/powerpoint/2010/main" val="20616626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関連研究について説明します。</a:t>
            </a:r>
            <a:endParaRPr kumimoji="1" lang="en-US" altLang="ja-JP" dirty="0" smtClean="0"/>
          </a:p>
          <a:p>
            <a:r>
              <a:rPr kumimoji="1" lang="en-US" altLang="ja-JP" dirty="0" smtClean="0"/>
              <a:t>Remus</a:t>
            </a:r>
            <a:r>
              <a:rPr kumimoji="1" lang="ja-JP" altLang="en-US" dirty="0" smtClean="0"/>
              <a:t>では</a:t>
            </a:r>
            <a:r>
              <a:rPr kumimoji="1" lang="en-US" altLang="ja-JP" dirty="0" smtClean="0"/>
              <a:t>VM</a:t>
            </a:r>
            <a:r>
              <a:rPr kumimoji="1" lang="ja-JP" altLang="en-US" dirty="0" smtClean="0"/>
              <a:t>の状態の差分をバックアップ</a:t>
            </a:r>
            <a:r>
              <a:rPr kumimoji="1" lang="en-US" altLang="ja-JP" dirty="0" smtClean="0"/>
              <a:t>VM</a:t>
            </a:r>
            <a:r>
              <a:rPr kumimoji="1" lang="ja-JP" altLang="en-US" dirty="0" smtClean="0"/>
              <a:t>に転送して同期を行なっています。今回</a:t>
            </a:r>
            <a:r>
              <a:rPr kumimoji="1" lang="en-US" altLang="ja-JP" dirty="0" smtClean="0"/>
              <a:t>D-CRES</a:t>
            </a:r>
            <a:r>
              <a:rPr kumimoji="1" lang="ja-JP" altLang="en-US" dirty="0" smtClean="0"/>
              <a:t>で対象としている</a:t>
            </a:r>
            <a:r>
              <a:rPr kumimoji="1" lang="en-US" altLang="ja-JP" dirty="0" smtClean="0"/>
              <a:t>VM</a:t>
            </a:r>
            <a:r>
              <a:rPr kumimoji="1" lang="ja-JP" altLang="en-US" dirty="0" smtClean="0"/>
              <a:t>は大容量メモリを持った</a:t>
            </a:r>
            <a:r>
              <a:rPr kumimoji="1" lang="en-US" altLang="ja-JP" dirty="0" smtClean="0"/>
              <a:t>VM</a:t>
            </a:r>
            <a:r>
              <a:rPr kumimoji="1" lang="ja-JP" altLang="en-US" dirty="0" smtClean="0"/>
              <a:t>としていますので、そのためのバックアップ</a:t>
            </a:r>
            <a:r>
              <a:rPr kumimoji="1" lang="en-US" altLang="ja-JP" dirty="0" smtClean="0"/>
              <a:t>VM</a:t>
            </a:r>
            <a:r>
              <a:rPr kumimoji="1" lang="ja-JP" altLang="en-US" dirty="0" smtClean="0"/>
              <a:t>を用意するのは困難という問題があります。ただ、現状短い期間でチェックポイントを取得するのが</a:t>
            </a:r>
            <a:r>
              <a:rPr kumimoji="1" lang="en-US" altLang="ja-JP" dirty="0" smtClean="0"/>
              <a:t>D=CRES</a:t>
            </a:r>
            <a:r>
              <a:rPr kumimoji="1" lang="ja-JP" altLang="en-US" dirty="0" smtClean="0"/>
              <a:t>では困難であるため、</a:t>
            </a:r>
            <a:r>
              <a:rPr kumimoji="1" lang="en-US" altLang="ja-JP" dirty="0" smtClean="0"/>
              <a:t>VM</a:t>
            </a:r>
            <a:r>
              <a:rPr kumimoji="1" lang="ja-JP" altLang="en-US" dirty="0" smtClean="0"/>
              <a:t>の差分を取得して保存するということについて着目しています。</a:t>
            </a:r>
            <a:endParaRPr kumimoji="1" lang="en-US" altLang="ja-JP" dirty="0" smtClean="0"/>
          </a:p>
          <a:p>
            <a:endParaRPr kumimoji="1" lang="en-US" altLang="ja-JP" dirty="0" smtClean="0"/>
          </a:p>
          <a:p>
            <a:r>
              <a:rPr kumimoji="1" lang="ja-JP" altLang="en-US" dirty="0" smtClean="0"/>
              <a:t>次に</a:t>
            </a:r>
            <a:r>
              <a:rPr kumimoji="1" lang="en-US" altLang="ja-JP" dirty="0" err="1" smtClean="0"/>
              <a:t>Emulab</a:t>
            </a:r>
            <a:r>
              <a:rPr kumimoji="1" lang="ja-JP" altLang="en-US" dirty="0" smtClean="0"/>
              <a:t>のチェックポイントでは、複数</a:t>
            </a:r>
            <a:r>
              <a:rPr kumimoji="1" lang="en-US" altLang="ja-JP" dirty="0" smtClean="0"/>
              <a:t>VM</a:t>
            </a:r>
            <a:r>
              <a:rPr kumimoji="1" lang="ja-JP" altLang="en-US" dirty="0" smtClean="0"/>
              <a:t>の状態をネットワークの状態とともに保存を行います。分割メモリ</a:t>
            </a:r>
            <a:r>
              <a:rPr kumimoji="1" lang="en-US" altLang="ja-JP" dirty="0" smtClean="0"/>
              <a:t>VM</a:t>
            </a:r>
            <a:r>
              <a:rPr kumimoji="1" lang="ja-JP" altLang="en-US" dirty="0" smtClean="0"/>
              <a:t>ではホスト間でリモートページングが同期的に行われているため、最終的にリモートページングの同期を取るだけで送信中のパケットがない状態で保存を行うことが可能です。</a:t>
            </a:r>
            <a:endParaRPr kumimoji="1" lang="en-US" altLang="ja-JP" dirty="0" smtClean="0"/>
          </a:p>
          <a:p>
            <a:endParaRPr kumimoji="1" lang="en-US" altLang="ja-JP" dirty="0" smtClean="0"/>
          </a:p>
          <a:p>
            <a:r>
              <a:rPr kumimoji="1" lang="ja-JP" altLang="en-US" dirty="0" smtClean="0"/>
              <a:t>最後に置換マイグレーションでは、分割メモリ</a:t>
            </a:r>
            <a:r>
              <a:rPr kumimoji="1" lang="en-US" altLang="ja-JP" dirty="0" smtClean="0"/>
              <a:t>VM</a:t>
            </a:r>
            <a:r>
              <a:rPr kumimoji="1" lang="ja-JP" altLang="en-US" dirty="0" smtClean="0"/>
              <a:t>の一部のホスト上のデータだけを別のホストに転送することが可能です。マイグレーションとチェックポイントの実装は似た点が多いため、メモリファイルに関する処理以外で類似しています。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27</a:t>
            </a:fld>
            <a:endParaRPr kumimoji="1" lang="ja-JP" altLang="en-US"/>
          </a:p>
        </p:txBody>
      </p:sp>
    </p:spTree>
    <p:extLst>
      <p:ext uri="{BB962C8B-B14F-4D97-AF65-F5344CB8AC3E}">
        <p14:creationId xmlns:p14="http://schemas.microsoft.com/office/powerpoint/2010/main" val="154200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従来のマイグレーションでは、大容量なメモリを持った</a:t>
            </a:r>
            <a:r>
              <a:rPr kumimoji="1" lang="en-US" altLang="ja-JP" dirty="0"/>
              <a:t>VM</a:t>
            </a:r>
            <a:r>
              <a:rPr kumimoji="1" lang="ja-JP" altLang="en-US" dirty="0"/>
              <a:t>を移動する際に、移送先となるホストには十分な空きメモリが必要となります。</a:t>
            </a:r>
            <a:endParaRPr kumimoji="1" lang="en-US" altLang="ja-JP" dirty="0"/>
          </a:p>
          <a:p>
            <a:r>
              <a:rPr kumimoji="1" lang="ja-JP" altLang="en-US" dirty="0"/>
              <a:t>しかし、そのようなホストを常に確保しておくのは望ましくありません。</a:t>
            </a:r>
            <a:endParaRPr kumimoji="1" lang="en-US" altLang="ja-JP" dirty="0"/>
          </a:p>
          <a:p>
            <a:r>
              <a:rPr kumimoji="1" lang="ja-JP" altLang="en-US" dirty="0"/>
              <a:t>というのも、ホストを確保しておく分だけコストが増加してしまいますし、空きメモリを他の用途に使えないので運用の自由度も低下してしまうためです。</a:t>
            </a:r>
            <a:endParaRPr kumimoji="1" lang="en-US" altLang="ja-JP" dirty="0"/>
          </a:p>
          <a:p>
            <a:r>
              <a:rPr kumimoji="1" lang="ja-JP" altLang="en-US" dirty="0"/>
              <a:t>そこで、</a:t>
            </a:r>
            <a:r>
              <a:rPr kumimoji="1" lang="en-US" altLang="ja-JP" dirty="0"/>
              <a:t>VM</a:t>
            </a:r>
            <a:r>
              <a:rPr kumimoji="1" lang="ja-JP" altLang="en-US" dirty="0"/>
              <a:t>を分割して複数のホストにマイグレーションする分割マイグレーションと呼ばれる手法が提案されています。</a:t>
            </a:r>
            <a:endParaRPr kumimoji="1" lang="en-US" altLang="ja-JP" dirty="0"/>
          </a:p>
          <a:p>
            <a:r>
              <a:rPr kumimoji="1" lang="ja-JP" altLang="en-US" dirty="0"/>
              <a:t>分割マイグレーションでは、</a:t>
            </a:r>
            <a:r>
              <a:rPr kumimoji="1" lang="en-US" altLang="ja-JP" dirty="0"/>
              <a:t>VM</a:t>
            </a:r>
            <a:r>
              <a:rPr kumimoji="1" lang="ja-JP" altLang="en-US" dirty="0"/>
              <a:t>本体とアクセスされそうなメモリをメインホストに転送します。転送するメモリデータは、直近のアクセス履歴を元に推測されます。</a:t>
            </a:r>
            <a:endParaRPr kumimoji="1" lang="en-US" altLang="ja-JP" dirty="0"/>
          </a:p>
          <a:p>
            <a:r>
              <a:rPr kumimoji="1" lang="ja-JP" altLang="en-US" dirty="0"/>
              <a:t>また、メインホストに入りきらないメモリについては、サブホストに転送を行います。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3</a:t>
            </a:fld>
            <a:endParaRPr kumimoji="1" lang="ja-JP" altLang="en-US"/>
          </a:p>
        </p:txBody>
      </p:sp>
    </p:spTree>
    <p:extLst>
      <p:ext uri="{BB962C8B-B14F-4D97-AF65-F5344CB8AC3E}">
        <p14:creationId xmlns:p14="http://schemas.microsoft.com/office/powerpoint/2010/main" val="601219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分割マイグレーション後は、複数のホストにまたがって</a:t>
            </a:r>
            <a:r>
              <a:rPr kumimoji="1" lang="en-US" altLang="ja-JP" dirty="0"/>
              <a:t>VM</a:t>
            </a:r>
            <a:r>
              <a:rPr kumimoji="1" lang="ja-JP" altLang="en-US" dirty="0"/>
              <a:t>が動作します。そのような</a:t>
            </a:r>
            <a:r>
              <a:rPr kumimoji="1" lang="en-US" altLang="ja-JP" dirty="0"/>
              <a:t>VM</a:t>
            </a:r>
            <a:r>
              <a:rPr kumimoji="1" lang="ja-JP" altLang="en-US" dirty="0"/>
              <a:t>を分割メモリ</a:t>
            </a:r>
            <a:r>
              <a:rPr kumimoji="1" lang="en-US" altLang="ja-JP" dirty="0"/>
              <a:t>VM</a:t>
            </a:r>
            <a:r>
              <a:rPr kumimoji="1" lang="ja-JP" altLang="en-US" dirty="0"/>
              <a:t>と称します。</a:t>
            </a:r>
            <a:endParaRPr kumimoji="1" lang="en-US" altLang="ja-JP" dirty="0"/>
          </a:p>
          <a:p>
            <a:r>
              <a:rPr kumimoji="1" lang="ja-JP" altLang="en-US" dirty="0"/>
              <a:t>分割メモリ</a:t>
            </a:r>
            <a:r>
              <a:rPr kumimoji="1" lang="en-US" altLang="ja-JP" dirty="0"/>
              <a:t>VM</a:t>
            </a:r>
            <a:r>
              <a:rPr kumimoji="1" lang="ja-JP" altLang="en-US" dirty="0"/>
              <a:t>ではメインホスト上で</a:t>
            </a:r>
            <a:r>
              <a:rPr kumimoji="1" lang="en-US" altLang="ja-JP" dirty="0"/>
              <a:t>VM</a:t>
            </a:r>
            <a:r>
              <a:rPr kumimoji="1" lang="ja-JP" altLang="en-US" dirty="0"/>
              <a:t>が動作し、サブホストはメインホストに対して</a:t>
            </a:r>
            <a:r>
              <a:rPr kumimoji="1" lang="en-US" altLang="ja-JP" dirty="0"/>
              <a:t>VM</a:t>
            </a:r>
            <a:r>
              <a:rPr kumimoji="1" lang="ja-JP" altLang="en-US" dirty="0"/>
              <a:t>のメモリの一部を提供します。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のメインホストとサブホスト間では、リモートページングと呼ばれる処理を行いながら動作します。</a:t>
            </a:r>
            <a:endParaRPr kumimoji="1" lang="en-US" altLang="ja-JP" dirty="0"/>
          </a:p>
          <a:p>
            <a:r>
              <a:rPr kumimoji="1" lang="ja-JP" altLang="en-US" dirty="0"/>
              <a:t>リモートページングとは、</a:t>
            </a:r>
            <a:r>
              <a:rPr kumimoji="1" lang="en-US" altLang="ja-JP" dirty="0"/>
              <a:t>VM</a:t>
            </a:r>
            <a:r>
              <a:rPr kumimoji="1" lang="ja-JP" altLang="en-US" dirty="0"/>
              <a:t>がサブホストにあるメモリにアクセスした際に、その必要となるメモリをサブホストからメインホストに転送するページインのことです。</a:t>
            </a:r>
            <a:endParaRPr kumimoji="1" lang="en-US" altLang="ja-JP" dirty="0"/>
          </a:p>
          <a:p>
            <a:r>
              <a:rPr kumimoji="1" lang="ja-JP" altLang="en-US" dirty="0"/>
              <a:t>同時に、</a:t>
            </a:r>
            <a:r>
              <a:rPr kumimoji="1" lang="en-US" altLang="ja-JP" dirty="0"/>
              <a:t>VM</a:t>
            </a:r>
            <a:r>
              <a:rPr kumimoji="1" lang="ja-JP" altLang="en-US" dirty="0"/>
              <a:t>内で直近にアクセスされていないメモリをメインホストからサブホストに転送するページアウトを行います。ページアウトを行うのは、メインホストにメモリが集まらないようにするためです。</a:t>
            </a:r>
            <a:endParaRPr kumimoji="1" lang="en-US" altLang="ja-JP" dirty="0"/>
          </a:p>
          <a:p>
            <a:endParaRPr kumimoji="1" lang="en-US" altLang="ja-JP" dirty="0"/>
          </a:p>
          <a:p>
            <a:r>
              <a:rPr kumimoji="1" lang="ja-JP" altLang="en-US" dirty="0"/>
              <a:t>分割メモリ</a:t>
            </a:r>
            <a:r>
              <a:rPr kumimoji="1" lang="en-US" altLang="ja-JP" dirty="0"/>
              <a:t>VM</a:t>
            </a:r>
            <a:r>
              <a:rPr kumimoji="1" lang="ja-JP" altLang="en-US" dirty="0"/>
              <a:t>は、複数のホストとネットワークを経由して通信を行う必要があります。</a:t>
            </a:r>
            <a:endParaRPr kumimoji="1" lang="en-US" altLang="ja-JP" dirty="0"/>
          </a:p>
          <a:p>
            <a:r>
              <a:rPr kumimoji="1" lang="ja-JP" altLang="en-US" dirty="0" smtClean="0"/>
              <a:t>そのため、</a:t>
            </a:r>
            <a:r>
              <a:rPr kumimoji="1" lang="ja-JP" altLang="en-US" dirty="0"/>
              <a:t>従来の</a:t>
            </a:r>
            <a:r>
              <a:rPr kumimoji="1" lang="en-US" altLang="ja-JP" dirty="0"/>
              <a:t>VM</a:t>
            </a:r>
            <a:r>
              <a:rPr kumimoji="1" lang="ja-JP" altLang="en-US" dirty="0"/>
              <a:t>よりもホストやネットワーク障害の影響を受けやすいと言えます。</a:t>
            </a:r>
            <a:endParaRPr kumimoji="1" lang="en-US" altLang="ja-JP" dirty="0"/>
          </a:p>
          <a:p>
            <a:r>
              <a:rPr kumimoji="1" lang="ja-JP" altLang="en-US" dirty="0"/>
              <a:t>従来の</a:t>
            </a:r>
            <a:r>
              <a:rPr kumimoji="1" lang="en-US" altLang="ja-JP" dirty="0"/>
              <a:t>VM</a:t>
            </a:r>
            <a:r>
              <a:rPr kumimoji="1" lang="ja-JP" altLang="en-US" dirty="0"/>
              <a:t>では、その対策としてチェックポイント・リストアと呼ばれる手法が活用されています。</a:t>
            </a:r>
            <a:endParaRPr kumimoji="1" lang="en-US" altLang="ja-JP" dirty="0"/>
          </a:p>
          <a:p>
            <a:r>
              <a:rPr kumimoji="1" lang="ja-JP" altLang="en-US" dirty="0"/>
              <a:t>この手法では、定期的に</a:t>
            </a:r>
            <a:r>
              <a:rPr kumimoji="1" lang="en-US" altLang="ja-JP" dirty="0"/>
              <a:t>VM</a:t>
            </a:r>
            <a:r>
              <a:rPr kumimoji="1" lang="ja-JP" altLang="en-US" dirty="0"/>
              <a:t>の状態をチェックポイントと呼ばれるファイルに保存します。</a:t>
            </a:r>
            <a:endParaRPr kumimoji="1" lang="en-US" altLang="ja-JP" dirty="0"/>
          </a:p>
          <a:p>
            <a:r>
              <a:rPr kumimoji="1" lang="ja-JP" altLang="en-US" dirty="0"/>
              <a:t>実際にホストで障害が発生して、</a:t>
            </a:r>
            <a:r>
              <a:rPr kumimoji="1" lang="en-US" altLang="ja-JP" dirty="0"/>
              <a:t>VM</a:t>
            </a:r>
            <a:r>
              <a:rPr kumimoji="1" lang="ja-JP" altLang="en-US" dirty="0"/>
              <a:t>の実行が継続できなくなった場合には、他の利用可能なホストを探して、見つかったホストに最新のチェックポイントから</a:t>
            </a:r>
            <a:r>
              <a:rPr kumimoji="1" lang="en-US" altLang="ja-JP" dirty="0"/>
              <a:t>VM</a:t>
            </a:r>
            <a:r>
              <a:rPr kumimoji="1" lang="ja-JP" altLang="en-US" dirty="0"/>
              <a:t>を復元し動作を再開します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4</a:t>
            </a:fld>
            <a:endParaRPr kumimoji="1" lang="ja-JP" altLang="en-US"/>
          </a:p>
        </p:txBody>
      </p:sp>
    </p:spTree>
    <p:extLst>
      <p:ext uri="{BB962C8B-B14F-4D97-AF65-F5344CB8AC3E}">
        <p14:creationId xmlns:p14="http://schemas.microsoft.com/office/powerpoint/2010/main" val="471522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分割メモリ</a:t>
            </a:r>
            <a:r>
              <a:rPr kumimoji="1" lang="en-US" altLang="ja-JP" dirty="0"/>
              <a:t>VM</a:t>
            </a:r>
            <a:r>
              <a:rPr kumimoji="1" lang="ja-JP" altLang="en-US" dirty="0"/>
              <a:t>は、複数のホストとネットワークを経由して通信を行う必要があります。</a:t>
            </a:r>
            <a:endParaRPr kumimoji="1" lang="en-US" altLang="ja-JP" dirty="0"/>
          </a:p>
          <a:p>
            <a:r>
              <a:rPr kumimoji="1" lang="ja-JP" altLang="en-US" dirty="0"/>
              <a:t>ですので、従来の</a:t>
            </a:r>
            <a:r>
              <a:rPr kumimoji="1" lang="en-US" altLang="ja-JP" dirty="0"/>
              <a:t>VM</a:t>
            </a:r>
            <a:r>
              <a:rPr kumimoji="1" lang="ja-JP" altLang="en-US" dirty="0"/>
              <a:t>よりもホストやネットワーク障害の影響を受けやすいと言えます。</a:t>
            </a:r>
            <a:endParaRPr kumimoji="1" lang="en-US" altLang="ja-JP" dirty="0"/>
          </a:p>
          <a:p>
            <a:r>
              <a:rPr kumimoji="1" lang="ja-JP" altLang="en-US" dirty="0"/>
              <a:t>例えば、一部のホストやネットワークで障害が発生すると</a:t>
            </a:r>
            <a:r>
              <a:rPr kumimoji="1" lang="en-US" altLang="ja-JP" dirty="0"/>
              <a:t>VM</a:t>
            </a:r>
            <a:r>
              <a:rPr kumimoji="1" lang="ja-JP" altLang="en-US" dirty="0"/>
              <a:t>全体が停止してしまいます。</a:t>
            </a:r>
            <a:endParaRPr kumimoji="1" lang="en-US" altLang="ja-JP" dirty="0"/>
          </a:p>
          <a:p>
            <a:r>
              <a:rPr kumimoji="1" lang="ja-JP" altLang="en-US" dirty="0"/>
              <a:t>従来の</a:t>
            </a:r>
            <a:r>
              <a:rPr kumimoji="1" lang="en-US" altLang="ja-JP" dirty="0"/>
              <a:t>VM</a:t>
            </a:r>
            <a:r>
              <a:rPr kumimoji="1" lang="ja-JP" altLang="en-US" dirty="0"/>
              <a:t>では、その対策としてチェックポイント・リストアと呼ばれる手法が活用されています。</a:t>
            </a:r>
            <a:endParaRPr kumimoji="1" lang="en-US" altLang="ja-JP" dirty="0"/>
          </a:p>
          <a:p>
            <a:r>
              <a:rPr kumimoji="1" lang="ja-JP" altLang="en-US" dirty="0"/>
              <a:t>この手法では、定期的に</a:t>
            </a:r>
            <a:r>
              <a:rPr kumimoji="1" lang="en-US" altLang="ja-JP" dirty="0"/>
              <a:t>VM</a:t>
            </a:r>
            <a:r>
              <a:rPr kumimoji="1" lang="ja-JP" altLang="en-US" dirty="0"/>
              <a:t>の状態をチェックポイントと呼ばれるファイルに保存します。</a:t>
            </a:r>
            <a:endParaRPr kumimoji="1" lang="en-US" altLang="ja-JP" dirty="0"/>
          </a:p>
          <a:p>
            <a:r>
              <a:rPr kumimoji="1" lang="ja-JP" altLang="en-US" dirty="0"/>
              <a:t>実際にホストで障害が発生して、</a:t>
            </a:r>
            <a:r>
              <a:rPr kumimoji="1" lang="en-US" altLang="ja-JP" dirty="0"/>
              <a:t>VM</a:t>
            </a:r>
            <a:r>
              <a:rPr kumimoji="1" lang="ja-JP" altLang="en-US" dirty="0"/>
              <a:t>の実行が継続できなくなった場合には、他の利用可能なホストを探して、見つかったホストに最新のチェックポイントから</a:t>
            </a:r>
            <a:r>
              <a:rPr kumimoji="1" lang="en-US" altLang="ja-JP" dirty="0"/>
              <a:t>VM</a:t>
            </a:r>
            <a:r>
              <a:rPr kumimoji="1" lang="ja-JP" altLang="en-US" dirty="0"/>
              <a:t>を復元し動作を再開します。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5</a:t>
            </a:fld>
            <a:endParaRPr kumimoji="1" lang="ja-JP" altLang="en-US"/>
          </a:p>
        </p:txBody>
      </p:sp>
    </p:spTree>
    <p:extLst>
      <p:ext uri="{BB962C8B-B14F-4D97-AF65-F5344CB8AC3E}">
        <p14:creationId xmlns:p14="http://schemas.microsoft.com/office/powerpoint/2010/main" val="175396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しかし、従来のチェックポイント・リストアの手法を分割メモリ</a:t>
            </a:r>
            <a:r>
              <a:rPr kumimoji="1" lang="en-US" altLang="ja-JP" dirty="0"/>
              <a:t>VM</a:t>
            </a:r>
            <a:r>
              <a:rPr kumimoji="1" lang="ja-JP" altLang="en-US" dirty="0"/>
              <a:t>に適用すると二点問題が生じます。</a:t>
            </a:r>
            <a:endParaRPr kumimoji="1" lang="en-US" altLang="ja-JP" dirty="0"/>
          </a:p>
          <a:p>
            <a:r>
              <a:rPr kumimoji="1" lang="ja-JP" altLang="en-US" dirty="0"/>
              <a:t>一つ目の問題は、チェックポイント中に大量のリモートページングが発生してチェックポイント性能が低下してしまうことです。</a:t>
            </a:r>
            <a:endParaRPr kumimoji="1" lang="en-US" altLang="ja-JP" dirty="0"/>
          </a:p>
          <a:p>
            <a:r>
              <a:rPr kumimoji="1" lang="ja-JP" altLang="en-US" dirty="0"/>
              <a:t>従来手法を分割メモリ</a:t>
            </a:r>
            <a:r>
              <a:rPr kumimoji="1" lang="en-US" altLang="ja-JP" dirty="0"/>
              <a:t>VM</a:t>
            </a:r>
            <a:r>
              <a:rPr kumimoji="1" lang="ja-JP" altLang="en-US" dirty="0"/>
              <a:t>に適用した場合、メインホスト上でしかメモリの保存を行うことができません。</a:t>
            </a:r>
            <a:endParaRPr kumimoji="1" lang="en-US" altLang="ja-JP" dirty="0"/>
          </a:p>
          <a:p>
            <a:r>
              <a:rPr kumimoji="1" lang="ja-JP" altLang="en-US" dirty="0"/>
              <a:t>したがって、サブホストにある</a:t>
            </a:r>
            <a:r>
              <a:rPr kumimoji="1" lang="en-US" altLang="ja-JP" dirty="0"/>
              <a:t>VM</a:t>
            </a:r>
            <a:r>
              <a:rPr kumimoji="1" lang="ja-JP" altLang="en-US" dirty="0"/>
              <a:t>のメモリは、一旦メインホストを経由してファイルに保存されます。その際にホスト間でページインが発生します。</a:t>
            </a:r>
            <a:endParaRPr kumimoji="1" lang="en-US" altLang="ja-JP" dirty="0"/>
          </a:p>
          <a:p>
            <a:r>
              <a:rPr kumimoji="1" lang="ja-JP" altLang="en-US" dirty="0"/>
              <a:t>同時に、直近で使用されていないメモリがサブホストにページアウトされます。</a:t>
            </a:r>
            <a:endParaRPr kumimoji="1" lang="en-US" altLang="ja-JP" dirty="0"/>
          </a:p>
          <a:p>
            <a:r>
              <a:rPr kumimoji="1" lang="ja-JP" altLang="en-US" dirty="0"/>
              <a:t>また、</a:t>
            </a:r>
            <a:r>
              <a:rPr kumimoji="1" lang="en-US" altLang="ja-JP" dirty="0"/>
              <a:t>VM</a:t>
            </a:r>
            <a:r>
              <a:rPr kumimoji="1" lang="ja-JP" altLang="en-US" dirty="0"/>
              <a:t>がページアウトしたメモリを保存する際には、再度サブホストからページインを行う必要があり、結果としてリモートページングが多発してしまいます。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6</a:t>
            </a:fld>
            <a:endParaRPr kumimoji="1" lang="ja-JP" altLang="en-US"/>
          </a:p>
        </p:txBody>
      </p:sp>
    </p:spTree>
    <p:extLst>
      <p:ext uri="{BB962C8B-B14F-4D97-AF65-F5344CB8AC3E}">
        <p14:creationId xmlns:p14="http://schemas.microsoft.com/office/powerpoint/2010/main" val="19722934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二つ目の問題は、従来のリストアを用いて</a:t>
            </a:r>
            <a:r>
              <a:rPr kumimoji="1" lang="en-US" altLang="ja-JP" dirty="0"/>
              <a:t>VM</a:t>
            </a:r>
            <a:r>
              <a:rPr kumimoji="1" lang="ja-JP" altLang="en-US" dirty="0"/>
              <a:t>を復元しても、分割メモリ</a:t>
            </a:r>
            <a:r>
              <a:rPr kumimoji="1" lang="en-US" altLang="ja-JP" dirty="0"/>
              <a:t>VM</a:t>
            </a:r>
            <a:r>
              <a:rPr kumimoji="1" lang="ja-JP" altLang="en-US" dirty="0"/>
              <a:t>として復元を行うことができないことです。</a:t>
            </a:r>
            <a:endParaRPr kumimoji="1" lang="en-US" altLang="ja-JP" dirty="0"/>
          </a:p>
          <a:p>
            <a:r>
              <a:rPr kumimoji="1" lang="ja-JP" altLang="en-US" dirty="0"/>
              <a:t>というのも、保存されたチェックポイントは通常の</a:t>
            </a:r>
            <a:r>
              <a:rPr kumimoji="1" lang="en-US" altLang="ja-JP" dirty="0"/>
              <a:t>VM</a:t>
            </a:r>
            <a:r>
              <a:rPr kumimoji="1" lang="ja-JP" altLang="en-US" dirty="0"/>
              <a:t>を保存した時のものとまったく同じものだからです。</a:t>
            </a:r>
            <a:endParaRPr kumimoji="1" lang="en-US" altLang="ja-JP" dirty="0"/>
          </a:p>
          <a:p>
            <a:r>
              <a:rPr kumimoji="1" lang="ja-JP" altLang="en-US" dirty="0"/>
              <a:t>したがって、従来のリストアを分割メモリ</a:t>
            </a:r>
            <a:r>
              <a:rPr kumimoji="1" lang="en-US" altLang="ja-JP" dirty="0"/>
              <a:t>VM</a:t>
            </a:r>
            <a:r>
              <a:rPr kumimoji="1" lang="ja-JP" altLang="en-US" dirty="0"/>
              <a:t>に適用すると１台のホスト上にしか</a:t>
            </a:r>
            <a:r>
              <a:rPr kumimoji="1" lang="en-US" altLang="ja-JP" dirty="0"/>
              <a:t>VM</a:t>
            </a:r>
            <a:r>
              <a:rPr kumimoji="1" lang="ja-JP" altLang="en-US" dirty="0"/>
              <a:t>が復元されません。</a:t>
            </a:r>
            <a:endParaRPr kumimoji="1" lang="en-US" altLang="ja-JP" dirty="0"/>
          </a:p>
          <a:p>
            <a:r>
              <a:rPr kumimoji="1" lang="ja-JP" altLang="en-US" dirty="0"/>
              <a:t>分割メモリ</a:t>
            </a:r>
            <a:r>
              <a:rPr kumimoji="1" lang="en-US" altLang="ja-JP" dirty="0"/>
              <a:t>VM</a:t>
            </a:r>
            <a:r>
              <a:rPr kumimoji="1" lang="ja-JP" altLang="en-US" dirty="0"/>
              <a:t>として</a:t>
            </a:r>
            <a:r>
              <a:rPr kumimoji="1" lang="en-US" altLang="ja-JP" dirty="0"/>
              <a:t>VM</a:t>
            </a:r>
            <a:r>
              <a:rPr kumimoji="1" lang="ja-JP" altLang="en-US" dirty="0"/>
              <a:t>を復元することができないため、リストアを行う際には十分な空きメモリを持ったホストが必要となります。</a:t>
            </a:r>
            <a:endParaRPr kumimoji="1" lang="en-US" altLang="ja-JP" dirty="0"/>
          </a:p>
          <a:p>
            <a:r>
              <a:rPr kumimoji="1" lang="ja-JP" altLang="en-US" dirty="0"/>
              <a:t>けれども、大容量なメモリを持った</a:t>
            </a:r>
            <a:r>
              <a:rPr kumimoji="1" lang="en-US" altLang="ja-JP" dirty="0"/>
              <a:t>VM</a:t>
            </a:r>
            <a:r>
              <a:rPr kumimoji="1" lang="ja-JP" altLang="en-US" dirty="0"/>
              <a:t>をリストアする場合には、その</a:t>
            </a:r>
            <a:r>
              <a:rPr kumimoji="1" lang="en-US" altLang="ja-JP" dirty="0"/>
              <a:t>VM</a:t>
            </a:r>
            <a:r>
              <a:rPr kumimoji="1" lang="ja-JP" altLang="en-US" dirty="0"/>
              <a:t>に適切なホストが存在しない可能性があります。</a:t>
            </a:r>
            <a:endParaRPr kumimoji="1" lang="en-US" altLang="ja-JP" dirty="0"/>
          </a:p>
          <a:p>
            <a:r>
              <a:rPr kumimoji="1" lang="ja-JP" altLang="en-US" dirty="0"/>
              <a:t>実際にそのようなホストが存在しなければその準備を行うために時間がかかってしまい、結果障害からの復旧が遅れることになります。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7</a:t>
            </a:fld>
            <a:endParaRPr kumimoji="1" lang="ja-JP" altLang="en-US"/>
          </a:p>
        </p:txBody>
      </p:sp>
    </p:spTree>
    <p:extLst>
      <p:ext uri="{BB962C8B-B14F-4D97-AF65-F5344CB8AC3E}">
        <p14:creationId xmlns:p14="http://schemas.microsoft.com/office/powerpoint/2010/main" val="1897932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そこで、分割メモリ</a:t>
            </a:r>
            <a:r>
              <a:rPr kumimoji="1" lang="en-US" altLang="ja-JP" dirty="0"/>
              <a:t>VM</a:t>
            </a:r>
            <a:r>
              <a:rPr kumimoji="1" lang="ja-JP" altLang="en-US" dirty="0"/>
              <a:t>の効率的かつ柔軟なチェックポイント・リストアを可能にするシステム、</a:t>
            </a:r>
            <a:r>
              <a:rPr kumimoji="1" lang="en-US" altLang="ja-JP" dirty="0"/>
              <a:t>D-CRES</a:t>
            </a:r>
            <a:r>
              <a:rPr kumimoji="1" lang="ja-JP" altLang="en-US" dirty="0"/>
              <a:t>を提案します。</a:t>
            </a:r>
            <a:endParaRPr kumimoji="1" lang="en-US" altLang="ja-JP" dirty="0"/>
          </a:p>
          <a:p>
            <a:r>
              <a:rPr kumimoji="1" lang="en-US" altLang="ja-JP" dirty="0"/>
              <a:t>D-CRES</a:t>
            </a:r>
            <a:r>
              <a:rPr kumimoji="1" lang="ja-JP" altLang="en-US" dirty="0"/>
              <a:t>のチェックポイントでは、メインホストと各サブホストで独立して分割メモリ</a:t>
            </a:r>
            <a:r>
              <a:rPr kumimoji="1" lang="en-US" altLang="ja-JP" dirty="0"/>
              <a:t>VM</a:t>
            </a:r>
            <a:r>
              <a:rPr kumimoji="1" lang="ja-JP" altLang="en-US" dirty="0"/>
              <a:t>の状態を保存します。</a:t>
            </a:r>
            <a:endParaRPr kumimoji="1" lang="en-US" altLang="ja-JP" dirty="0"/>
          </a:p>
          <a:p>
            <a:r>
              <a:rPr kumimoji="1" lang="ja-JP" altLang="en-US" dirty="0"/>
              <a:t>こうすることで、チェックポイントによるリモートページングを発生させないですみます。</a:t>
            </a:r>
            <a:endParaRPr kumimoji="1" lang="en-US" altLang="ja-JP" dirty="0"/>
          </a:p>
          <a:p>
            <a:r>
              <a:rPr kumimoji="1" lang="ja-JP" altLang="en-US" dirty="0"/>
              <a:t>また、並列にメモリを保存することでチェックポイント自体の高速化も望めます。</a:t>
            </a:r>
            <a:endParaRPr kumimoji="1" lang="en-US" altLang="ja-JP" dirty="0"/>
          </a:p>
          <a:p>
            <a:r>
              <a:rPr kumimoji="1" lang="ja-JP" altLang="en-US" dirty="0"/>
              <a:t>障害が発生して</a:t>
            </a:r>
            <a:r>
              <a:rPr kumimoji="1" lang="en-US" altLang="ja-JP" dirty="0"/>
              <a:t>VM</a:t>
            </a:r>
            <a:r>
              <a:rPr kumimoji="1" lang="ja-JP" altLang="en-US" dirty="0"/>
              <a:t>の実行が継続できなくなった場合は、新しいホスト群を見つけ各ホストを用いて並列に分割メモリ</a:t>
            </a:r>
            <a:r>
              <a:rPr kumimoji="1" lang="en-US" altLang="ja-JP" dirty="0"/>
              <a:t>VM</a:t>
            </a:r>
            <a:r>
              <a:rPr kumimoji="1" lang="ja-JP" altLang="en-US" dirty="0"/>
              <a:t>として</a:t>
            </a:r>
            <a:r>
              <a:rPr kumimoji="1" lang="en-US" altLang="ja-JP" dirty="0"/>
              <a:t>VM</a:t>
            </a:r>
            <a:r>
              <a:rPr kumimoji="1" lang="ja-JP" altLang="en-US" dirty="0"/>
              <a:t>の復元を可能にします。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8</a:t>
            </a:fld>
            <a:endParaRPr kumimoji="1" lang="ja-JP" altLang="en-US"/>
          </a:p>
        </p:txBody>
      </p:sp>
    </p:spTree>
    <p:extLst>
      <p:ext uri="{BB962C8B-B14F-4D97-AF65-F5344CB8AC3E}">
        <p14:creationId xmlns:p14="http://schemas.microsoft.com/office/powerpoint/2010/main" val="35649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それでは、まず</a:t>
            </a:r>
            <a:r>
              <a:rPr kumimoji="1" lang="en-US" altLang="ja-JP" dirty="0"/>
              <a:t>D-CRES</a:t>
            </a:r>
            <a:r>
              <a:rPr kumimoji="1" lang="ja-JP" altLang="en-US" dirty="0"/>
              <a:t>のチェックポイントの実装について説明します。</a:t>
            </a:r>
            <a:endParaRPr kumimoji="1" lang="en-US" altLang="ja-JP" dirty="0"/>
          </a:p>
          <a:p>
            <a:r>
              <a:rPr kumimoji="1" lang="en-US" altLang="ja-JP" dirty="0"/>
              <a:t>D-CRES</a:t>
            </a:r>
            <a:r>
              <a:rPr kumimoji="1" lang="ja-JP" altLang="en-US" dirty="0"/>
              <a:t>がチェックポイントを開始すると、メインホストは全てのサブホストに対してチェックポイント・コマンドを送信します。</a:t>
            </a:r>
            <a:endParaRPr kumimoji="1" lang="en-US" altLang="ja-JP" dirty="0"/>
          </a:p>
          <a:p>
            <a:r>
              <a:rPr kumimoji="1" lang="ja-JP" altLang="en-US" dirty="0"/>
              <a:t>それから、各ホストでチェックポイントファイルを作成し、各々が持つメモリをチェックポイント・ファイルに保存していきます。</a:t>
            </a:r>
            <a:endParaRPr kumimoji="1" lang="en-US" altLang="ja-JP" dirty="0"/>
          </a:p>
          <a:p>
            <a:r>
              <a:rPr kumimoji="1" lang="ja-JP" altLang="en-US" dirty="0"/>
              <a:t>メインホストはメモリの保存が終わるとサブホストの保存完了を待ちます。</a:t>
            </a:r>
            <a:endParaRPr kumimoji="1" lang="en-US" altLang="ja-JP" dirty="0"/>
          </a:p>
          <a:p>
            <a:r>
              <a:rPr kumimoji="1" lang="ja-JP" altLang="en-US" dirty="0"/>
              <a:t>その後、メインホストは仮想</a:t>
            </a:r>
            <a:r>
              <a:rPr kumimoji="1" lang="en-US" altLang="ja-JP" dirty="0"/>
              <a:t>CPU</a:t>
            </a:r>
            <a:r>
              <a:rPr kumimoji="1" lang="ja-JP" altLang="en-US" dirty="0"/>
              <a:t>や仮想デバイスといった</a:t>
            </a:r>
            <a:r>
              <a:rPr kumimoji="1" lang="en-US" altLang="ja-JP" dirty="0"/>
              <a:t>VM</a:t>
            </a:r>
            <a:r>
              <a:rPr kumimoji="1" lang="ja-JP" altLang="en-US" dirty="0"/>
              <a:t>本体の状態を取得し保存します。</a:t>
            </a:r>
            <a:endParaRPr kumimoji="1" lang="en-US" altLang="ja-JP" dirty="0"/>
          </a:p>
          <a:p>
            <a:r>
              <a:rPr kumimoji="1" lang="ja-JP" altLang="en-US" dirty="0"/>
              <a:t>さらに、仮想ディスクのスナップショットも作成します。</a:t>
            </a:r>
            <a:endParaRPr kumimoji="1" lang="en-US" altLang="ja-JP" dirty="0"/>
          </a:p>
          <a:p>
            <a:r>
              <a:rPr kumimoji="1" lang="ja-JP" altLang="en-US" dirty="0"/>
              <a:t>チェックポイントの全ての処理が終わったら、ホストやネットワーク障害に備えて、保存したファイルをネットワークストレージに転送します。</a:t>
            </a:r>
          </a:p>
        </p:txBody>
      </p:sp>
      <p:sp>
        <p:nvSpPr>
          <p:cNvPr id="4" name="スライド番号プレースホルダー 3"/>
          <p:cNvSpPr>
            <a:spLocks noGrp="1"/>
          </p:cNvSpPr>
          <p:nvPr>
            <p:ph type="sldNum" sz="quarter" idx="10"/>
          </p:nvPr>
        </p:nvSpPr>
        <p:spPr/>
        <p:txBody>
          <a:bodyPr/>
          <a:lstStyle/>
          <a:p>
            <a:fld id="{F89AF5F0-290E-41FE-8BB5-11161E119240}" type="slidenum">
              <a:rPr kumimoji="1" lang="ja-JP" altLang="en-US" smtClean="0"/>
              <a:t>9</a:t>
            </a:fld>
            <a:endParaRPr kumimoji="1" lang="ja-JP" altLang="en-US"/>
          </a:p>
        </p:txBody>
      </p:sp>
    </p:spTree>
    <p:extLst>
      <p:ext uri="{BB962C8B-B14F-4D97-AF65-F5344CB8AC3E}">
        <p14:creationId xmlns:p14="http://schemas.microsoft.com/office/powerpoint/2010/main" val="373922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70892" y="1788454"/>
            <a:ext cx="8956431" cy="2098226"/>
          </a:xfrm>
        </p:spPr>
        <p:txBody>
          <a:bodyPr anchor="b">
            <a:noAutofit/>
          </a:bodyPr>
          <a:lstStyle>
            <a:lvl1pPr algn="ctr">
              <a:defRPr sz="4800" cap="none" baseline="0">
                <a:solidFill>
                  <a:schemeClr val="tx2"/>
                </a:solidFill>
                <a:latin typeface="MS PGothic" charset="-128"/>
                <a:ea typeface="MS PGothic" charset="-128"/>
                <a:cs typeface="MS PGothic" charset="-128"/>
              </a:defRPr>
            </a:lvl1pPr>
          </a:lstStyle>
          <a:p>
            <a:r>
              <a:rPr lang="en-US" dirty="0"/>
              <a:t>Click to edit Master title style</a:t>
            </a:r>
          </a:p>
        </p:txBody>
      </p:sp>
      <p:sp>
        <p:nvSpPr>
          <p:cNvPr id="3" name="Subtitle 2"/>
          <p:cNvSpPr>
            <a:spLocks noGrp="1"/>
          </p:cNvSpPr>
          <p:nvPr>
            <p:ph type="subTitle" idx="1"/>
          </p:nvPr>
        </p:nvSpPr>
        <p:spPr>
          <a:xfrm>
            <a:off x="2679906" y="4214185"/>
            <a:ext cx="6831673" cy="1086237"/>
          </a:xfrm>
        </p:spPr>
        <p:txBody>
          <a:bodyPr>
            <a:normAutofit/>
          </a:bodyPr>
          <a:lstStyle>
            <a:lvl1pPr marL="0" indent="0" algn="ctr">
              <a:lnSpc>
                <a:spcPct val="112000"/>
              </a:lnSpc>
              <a:spcBef>
                <a:spcPts val="0"/>
              </a:spcBef>
              <a:spcAft>
                <a:spcPts val="0"/>
              </a:spcAft>
              <a:buNone/>
              <a:defRPr sz="2800">
                <a:latin typeface="MS PGothic" charset="-128"/>
                <a:ea typeface="MS PGothic" charset="-128"/>
                <a:cs typeface="MS PGothic"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36E50F3-BCFC-1D49-8E1C-E1FAB3039A6A}" type="datetime1">
              <a:rPr kumimoji="1" lang="ja-JP" altLang="en-US" smtClean="0"/>
              <a:t>2020/11/30</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70CF53E-3DF7-45F1-A7BE-6F804033A15D}"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68281922"/>
      </p:ext>
    </p:extLst>
  </p:cSld>
  <p:clrMapOvr>
    <a:overrideClrMapping bg1="lt1" tx1="dk1" bg2="lt2" tx2="dk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390414295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62288193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0247" y="351693"/>
            <a:ext cx="10433538" cy="1019907"/>
          </a:xfrm>
        </p:spPr>
        <p:txBody>
          <a:bodyPr anchor="ctr"/>
          <a:lstStyle>
            <a:lvl1pPr>
              <a:defRPr>
                <a:latin typeface="MS PGothic" charset="-128"/>
                <a:ea typeface="MS PGothic" charset="-128"/>
                <a:cs typeface="MS PGothic" charset="-128"/>
              </a:defRPr>
            </a:lvl1pPr>
          </a:lstStyle>
          <a:p>
            <a:r>
              <a:rPr lang="en-US"/>
              <a:t>Click to edit Master title style</a:t>
            </a:r>
            <a:endParaRPr lang="en-US" dirty="0"/>
          </a:p>
        </p:txBody>
      </p:sp>
      <p:sp>
        <p:nvSpPr>
          <p:cNvPr id="3" name="Content Placeholder 2"/>
          <p:cNvSpPr>
            <a:spLocks noGrp="1"/>
          </p:cNvSpPr>
          <p:nvPr>
            <p:ph idx="1"/>
          </p:nvPr>
        </p:nvSpPr>
        <p:spPr>
          <a:xfrm>
            <a:off x="1090247" y="1488831"/>
            <a:ext cx="10433538" cy="4876800"/>
          </a:xfrm>
        </p:spPr>
        <p:txBody>
          <a:bodyPr>
            <a:normAutofit/>
          </a:bodyPr>
          <a:lstStyle>
            <a:lvl1pPr>
              <a:defRPr sz="2800">
                <a:latin typeface="MS PGothic" charset="-128"/>
                <a:ea typeface="MS PGothic" charset="-128"/>
                <a:cs typeface="MS PGothic" charset="-128"/>
              </a:defRPr>
            </a:lvl1pPr>
            <a:lvl2pPr>
              <a:defRPr sz="2600" i="0">
                <a:latin typeface="MS PGothic" charset="-128"/>
                <a:ea typeface="MS PGothic" charset="-128"/>
                <a:cs typeface="MS PGothic" charset="-128"/>
              </a:defRPr>
            </a:lvl2pPr>
            <a:lvl3pPr>
              <a:defRPr sz="2400">
                <a:latin typeface="MS PGothic" charset="-128"/>
                <a:ea typeface="MS PGothic" charset="-128"/>
                <a:cs typeface="MS PGothic" charset="-128"/>
              </a:defRPr>
            </a:lvl3pPr>
            <a:lvl4pPr>
              <a:defRPr sz="2200">
                <a:latin typeface="MS PGothic" charset="-128"/>
                <a:ea typeface="MS PGothic" charset="-128"/>
                <a:cs typeface="MS PGothic" charset="-128"/>
              </a:defRPr>
            </a:lvl4pPr>
            <a:lvl5pPr>
              <a:defRPr sz="2000">
                <a:latin typeface="MS PGothic" charset="-128"/>
                <a:ea typeface="MS PGothic" charset="-128"/>
                <a:cs typeface="MS PGothic"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10501923" y="6406494"/>
            <a:ext cx="1596292" cy="404614"/>
          </a:xfrm>
        </p:spPr>
        <p:txBody>
          <a:bodyPr/>
          <a:lstStyle>
            <a:lvl1pPr>
              <a:defRPr sz="1600">
                <a:latin typeface="Calibri" charset="0"/>
                <a:ea typeface="Calibri" charset="0"/>
                <a:cs typeface="Calibri" charset="0"/>
              </a:defRPr>
            </a:lvl1pPr>
          </a:lstStyle>
          <a:p>
            <a:fld id="{470CF53E-3DF7-45F1-A7BE-6F804033A15D}" type="slidenum">
              <a:rPr kumimoji="1" lang="ja-JP" altLang="en-US" smtClean="0"/>
              <a:pPr/>
              <a:t>‹#›</a:t>
            </a:fld>
            <a:endParaRPr kumimoji="1" lang="ja-JP" altLang="en-US"/>
          </a:p>
        </p:txBody>
      </p:sp>
    </p:spTree>
    <p:extLst>
      <p:ext uri="{BB962C8B-B14F-4D97-AF65-F5344CB8AC3E}">
        <p14:creationId xmlns:p14="http://schemas.microsoft.com/office/powerpoint/2010/main" val="406500190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36E50F3-BCFC-1D49-8E1C-E1FAB3039A6A}" type="datetime1">
              <a:rPr kumimoji="1" lang="ja-JP" altLang="en-US" smtClean="0"/>
              <a:t>2020/11/30</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214655288"/>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122429922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358081127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107249840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E50F3-BCFC-1D49-8E1C-E1FAB3039A6A}" type="datetime1">
              <a:rPr kumimoji="1" lang="ja-JP" altLang="en-US" smtClean="0"/>
              <a:t>2020/11/30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0CF53E-3DF7-45F1-A7BE-6F804033A15D}" type="slidenum">
              <a:rPr kumimoji="1" lang="ja-JP" altLang="en-US" smtClean="0"/>
              <a:t>‹#›</a:t>
            </a:fld>
            <a:endParaRPr kumimoji="1" lang="ja-JP" altLang="en-US"/>
          </a:p>
        </p:txBody>
      </p:sp>
    </p:spTree>
    <p:extLst>
      <p:ext uri="{BB962C8B-B14F-4D97-AF65-F5344CB8AC3E}">
        <p14:creationId xmlns:p14="http://schemas.microsoft.com/office/powerpoint/2010/main" val="1058191752"/>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6E50F3-BCFC-1D49-8E1C-E1FAB3039A6A}" type="datetime1">
              <a:rPr kumimoji="1" lang="ja-JP" altLang="en-US" smtClean="0"/>
              <a:t>2020/11/30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764360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36E50F3-BCFC-1D49-8E1C-E1FAB3039A6A}" type="datetime1">
              <a:rPr kumimoji="1" lang="ja-JP" altLang="en-US" smtClean="0"/>
              <a:t>2020/11/30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70CF53E-3DF7-45F1-A7BE-6F804033A15D}"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35234937"/>
      </p:ext>
    </p:extLst>
  </p:cSld>
  <p:clrMapOvr>
    <a:masterClrMapping/>
  </p:clrMapOvr>
  <p:hf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36E50F3-BCFC-1D49-8E1C-E1FAB3039A6A}" type="datetime1">
              <a:rPr kumimoji="1" lang="ja-JP" altLang="en-US" smtClean="0"/>
              <a:t>2020/11/30</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latin typeface="Calibri" charset="0"/>
                <a:ea typeface="Calibri" charset="0"/>
                <a:cs typeface="Calibri" charset="0"/>
              </a:defRPr>
            </a:lvl1pPr>
          </a:lstStyle>
          <a:p>
            <a:fld id="{470CF53E-3DF7-45F1-A7BE-6F804033A15D}" type="slidenum">
              <a:rPr kumimoji="1" lang="ja-JP" altLang="en-US" smtClean="0"/>
              <a:pPr/>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4302880"/>
      </p:ext>
    </p:extLst>
  </p:cSld>
  <p:clrMap bg1="lt1" tx1="dk1" bg2="lt2" tx2="dk2" accent1="accent1" accent2="accent2" accent3="accent3" accent4="accent4" accent5="accent5" accent6="accent6" hlink="hlink" folHlink="folHlink"/>
  <p:sldLayoutIdLst>
    <p:sldLayoutId id="2147484324" r:id="rId1"/>
    <p:sldLayoutId id="2147484325" r:id="rId2"/>
    <p:sldLayoutId id="2147484326" r:id="rId3"/>
    <p:sldLayoutId id="2147484327" r:id="rId4"/>
    <p:sldLayoutId id="2147484328" r:id="rId5"/>
    <p:sldLayoutId id="2147484329" r:id="rId6"/>
    <p:sldLayoutId id="2147484330" r:id="rId7"/>
    <p:sldLayoutId id="2147484331" r:id="rId8"/>
    <p:sldLayoutId id="2147484332" r:id="rId9"/>
    <p:sldLayoutId id="2147484333" r:id="rId10"/>
    <p:sldLayoutId id="2147484334"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S PGothic" charset="-128"/>
          <a:ea typeface="MS PGothic" charset="-128"/>
          <a:cs typeface="MS PGothic" charset="-128"/>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S PGothic" charset="-128"/>
          <a:ea typeface="MS PGothic" charset="-128"/>
          <a:cs typeface="MS PGothic" charset="-128"/>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S PGothic" charset="-128"/>
          <a:ea typeface="MS PGothic" charset="-128"/>
          <a:cs typeface="MS PGothic" charset="-128"/>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S PGothic" charset="-128"/>
          <a:ea typeface="MS PGothic" charset="-128"/>
          <a:cs typeface="MS PGothic" charset="-128"/>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S PGothic" charset="-128"/>
          <a:ea typeface="MS PGothic" charset="-128"/>
          <a:cs typeface="MS PGothic" charset="-128"/>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S PGothic" charset="-128"/>
          <a:ea typeface="MS PGothic" charset="-128"/>
          <a:cs typeface="MS PGothic" charset="-128"/>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2" pos="9216" userDrawn="1">
          <p15:clr>
            <a:srgbClr val="F26B43"/>
          </p15:clr>
        </p15:guide>
        <p15:guide id="13" pos="1248" userDrawn="1">
          <p15:clr>
            <a:srgbClr val="F26B43"/>
          </p15:clr>
        </p15:guide>
        <p15:guide id="14" pos="1152" userDrawn="1">
          <p15:clr>
            <a:srgbClr val="F26B43"/>
          </p15:clr>
        </p15:guide>
        <p15:guide id="15" orient="horz" pos="1368" userDrawn="1">
          <p15:clr>
            <a:srgbClr val="F26B43"/>
          </p15:clr>
        </p15:guide>
        <p15:guide id="16" orient="horz" pos="1440" userDrawn="1">
          <p15:clr>
            <a:srgbClr val="F26B43"/>
          </p15:clr>
        </p15:guide>
        <p15:guide id="17" orient="horz" pos="3696" userDrawn="1">
          <p15:clr>
            <a:srgbClr val="F26B43"/>
          </p15:clr>
        </p15:guide>
        <p15:guide id="18" orient="horz" pos="432" userDrawn="1">
          <p15:clr>
            <a:srgbClr val="F26B43"/>
          </p15:clr>
        </p15:guide>
        <p15:guide id="19" orient="horz" pos="1512" userDrawn="1">
          <p15:clr>
            <a:srgbClr val="F26B43"/>
          </p15:clr>
        </p15:guide>
        <p15:guide id="20" pos="6912" userDrawn="1">
          <p15:clr>
            <a:srgbClr val="F26B43"/>
          </p15:clr>
        </p15:guide>
        <p15:guide id="21" pos="936" userDrawn="1">
          <p15:clr>
            <a:srgbClr val="F26B43"/>
          </p15:clr>
        </p15:guide>
        <p15:guide id="22" pos="86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chart" Target="../charts/char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chart" Target="../charts/char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chart" Target="../charts/char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chart" Target="../charts/char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chart" Target="../charts/char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chart" Target="../charts/char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chart" Target="../charts/char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chart" Target="../charts/char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54BF2B97-CC6D-6142-A125-5E27B1A6447A}"/>
              </a:ext>
            </a:extLst>
          </p:cNvPr>
          <p:cNvSpPr>
            <a:spLocks noGrp="1"/>
          </p:cNvSpPr>
          <p:nvPr>
            <p:ph type="ctrTitle"/>
          </p:nvPr>
        </p:nvSpPr>
        <p:spPr>
          <a:xfrm>
            <a:off x="1570888" y="1470954"/>
            <a:ext cx="9216382" cy="2305916"/>
          </a:xfrm>
        </p:spPr>
        <p:txBody>
          <a:bodyPr/>
          <a:lstStyle/>
          <a:p>
            <a:r>
              <a:rPr lang="ja-JP" altLang="en-US" dirty="0"/>
              <a:t>分割メモリ</a:t>
            </a:r>
            <a:r>
              <a:rPr lang="en-US" altLang="ja-JP" dirty="0"/>
              <a:t>VM</a:t>
            </a:r>
            <a:r>
              <a:rPr lang="ja-JP" altLang="en-US" dirty="0"/>
              <a:t>の効率的かつ柔軟な</a:t>
            </a:r>
            <a:br>
              <a:rPr lang="ja-JP" altLang="en-US" dirty="0"/>
            </a:br>
            <a:r>
              <a:rPr lang="ja-JP" altLang="en-US" dirty="0"/>
              <a:t>ライブチェックポイント・リストア</a:t>
            </a:r>
          </a:p>
        </p:txBody>
      </p:sp>
      <p:sp>
        <p:nvSpPr>
          <p:cNvPr id="3" name="サブタイトル 2"/>
          <p:cNvSpPr>
            <a:spLocks noGrp="1"/>
          </p:cNvSpPr>
          <p:nvPr>
            <p:ph type="subTitle" idx="1"/>
          </p:nvPr>
        </p:nvSpPr>
        <p:spPr>
          <a:xfrm>
            <a:off x="2633266" y="4267680"/>
            <a:ext cx="6831673" cy="993433"/>
          </a:xfrm>
        </p:spPr>
        <p:txBody>
          <a:bodyPr>
            <a:noAutofit/>
          </a:bodyPr>
          <a:lstStyle/>
          <a:p>
            <a:r>
              <a:rPr lang="ja-JP" altLang="en-US" sz="2400" dirty="0">
                <a:solidFill>
                  <a:schemeClr val="tx1"/>
                </a:solidFill>
              </a:rPr>
              <a:t>九州工業大学</a:t>
            </a:r>
            <a:endParaRPr lang="en-US" altLang="ja-JP" sz="2400" strike="sngStrike" dirty="0">
              <a:solidFill>
                <a:srgbClr val="FF0000"/>
              </a:solidFill>
            </a:endParaRPr>
          </a:p>
          <a:p>
            <a:r>
              <a:rPr lang="ja-JP" altLang="en-US" sz="2400" dirty="0">
                <a:solidFill>
                  <a:schemeClr val="tx1"/>
                </a:solidFill>
              </a:rPr>
              <a:t>村田時人　光来健一</a:t>
            </a:r>
            <a:endParaRPr lang="en-US" altLang="ja-JP" sz="2400" dirty="0">
              <a:solidFill>
                <a:schemeClr val="tx1"/>
              </a:solidFill>
            </a:endParaRPr>
          </a:p>
        </p:txBody>
      </p:sp>
    </p:spTree>
    <p:extLst>
      <p:ext uri="{BB962C8B-B14F-4D97-AF65-F5344CB8AC3E}">
        <p14:creationId xmlns:p14="http://schemas.microsoft.com/office/powerpoint/2010/main" val="32088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ライブチェックポイント</a:t>
            </a:r>
            <a:r>
              <a:rPr kumimoji="1" lang="ja-JP" altLang="en-US" dirty="0">
                <a:solidFill>
                  <a:schemeClr val="tx1"/>
                </a:solidFill>
              </a:rPr>
              <a:t>のサポート</a:t>
            </a:r>
          </a:p>
        </p:txBody>
      </p:sp>
      <p:sp>
        <p:nvSpPr>
          <p:cNvPr id="3" name="コンテンツ プレースホルダー 2"/>
          <p:cNvSpPr>
            <a:spLocks noGrp="1"/>
          </p:cNvSpPr>
          <p:nvPr>
            <p:ph idx="1"/>
          </p:nvPr>
        </p:nvSpPr>
        <p:spPr/>
        <p:txBody>
          <a:bodyPr/>
          <a:lstStyle/>
          <a:p>
            <a:r>
              <a:rPr kumimoji="1" lang="en-US" altLang="ja-JP" dirty="0">
                <a:solidFill>
                  <a:schemeClr val="tx1"/>
                </a:solidFill>
              </a:rPr>
              <a:t>VM</a:t>
            </a:r>
            <a:r>
              <a:rPr kumimoji="1" lang="ja-JP" altLang="en-US" dirty="0">
                <a:solidFill>
                  <a:schemeClr val="tx1"/>
                </a:solidFill>
              </a:rPr>
              <a:t>を停止せずにチェックポイントを取得</a:t>
            </a:r>
            <a:endParaRPr kumimoji="1" lang="en-US" altLang="ja-JP" dirty="0">
              <a:solidFill>
                <a:schemeClr val="tx1"/>
              </a:solidFill>
            </a:endParaRPr>
          </a:p>
          <a:p>
            <a:pPr lvl="1"/>
            <a:r>
              <a:rPr kumimoji="1" lang="en-US" altLang="ja-JP" dirty="0">
                <a:solidFill>
                  <a:schemeClr val="tx1"/>
                </a:solidFill>
              </a:rPr>
              <a:t>VM</a:t>
            </a:r>
            <a:r>
              <a:rPr kumimoji="1" lang="ja-JP" altLang="en-US" dirty="0">
                <a:solidFill>
                  <a:schemeClr val="tx1"/>
                </a:solidFill>
              </a:rPr>
              <a:t>を動かしたまま</a:t>
            </a:r>
            <a:r>
              <a:rPr kumimoji="1" lang="en-US" altLang="ja-JP" dirty="0">
                <a:solidFill>
                  <a:schemeClr val="tx1"/>
                </a:solidFill>
              </a:rPr>
              <a:t>VM</a:t>
            </a:r>
            <a:r>
              <a:rPr kumimoji="1" lang="ja-JP" altLang="en-US" dirty="0">
                <a:solidFill>
                  <a:schemeClr val="tx1"/>
                </a:solidFill>
              </a:rPr>
              <a:t>のメモリを保存</a:t>
            </a:r>
            <a:endParaRPr kumimoji="1" lang="en-US" altLang="ja-JP" dirty="0">
              <a:solidFill>
                <a:schemeClr val="tx1"/>
              </a:solidFill>
            </a:endParaRPr>
          </a:p>
          <a:p>
            <a:pPr lvl="1"/>
            <a:r>
              <a:rPr kumimoji="1" lang="ja-JP" altLang="en-US" dirty="0">
                <a:solidFill>
                  <a:schemeClr val="tx1"/>
                </a:solidFill>
              </a:rPr>
              <a:t>保存中に</a:t>
            </a:r>
            <a:r>
              <a:rPr kumimoji="1" lang="en-US" altLang="ja-JP" dirty="0">
                <a:solidFill>
                  <a:schemeClr val="tx1"/>
                </a:solidFill>
              </a:rPr>
              <a:t>VM</a:t>
            </a:r>
            <a:r>
              <a:rPr kumimoji="1" lang="ja-JP" altLang="en-US" dirty="0">
                <a:solidFill>
                  <a:schemeClr val="tx1"/>
                </a:solidFill>
              </a:rPr>
              <a:t>によって更新されたメモリを繰り返し保存</a:t>
            </a:r>
            <a:endParaRPr kumimoji="1" lang="en-US" altLang="ja-JP" dirty="0">
              <a:solidFill>
                <a:schemeClr val="tx1"/>
              </a:solidFill>
            </a:endParaRPr>
          </a:p>
          <a:p>
            <a:r>
              <a:rPr kumimoji="1" lang="ja-JP" altLang="en-US" dirty="0">
                <a:solidFill>
                  <a:schemeClr val="tx1"/>
                </a:solidFill>
              </a:rPr>
              <a:t>保存すべきメモリが十分に少なくなったら</a:t>
            </a:r>
            <a:r>
              <a:rPr kumimoji="1" lang="en-US" altLang="ja-JP" dirty="0">
                <a:solidFill>
                  <a:schemeClr val="tx1"/>
                </a:solidFill>
              </a:rPr>
              <a:t>VM</a:t>
            </a:r>
            <a:r>
              <a:rPr kumimoji="1" lang="ja-JP" altLang="en-US" dirty="0">
                <a:solidFill>
                  <a:schemeClr val="tx1"/>
                </a:solidFill>
              </a:rPr>
              <a:t>を一時停止</a:t>
            </a:r>
            <a:endParaRPr kumimoji="1" lang="en-US" altLang="ja-JP" dirty="0">
              <a:solidFill>
                <a:schemeClr val="tx1"/>
              </a:solidFill>
            </a:endParaRPr>
          </a:p>
          <a:p>
            <a:pPr lvl="1"/>
            <a:r>
              <a:rPr kumimoji="1" lang="ja-JP" altLang="en-US" dirty="0">
                <a:solidFill>
                  <a:schemeClr val="tx1"/>
                </a:solidFill>
              </a:rPr>
              <a:t>残りのメモリと</a:t>
            </a:r>
            <a:r>
              <a:rPr kumimoji="1" lang="en-US" altLang="ja-JP" dirty="0">
                <a:solidFill>
                  <a:schemeClr val="tx1"/>
                </a:solidFill>
              </a:rPr>
              <a:t>VM</a:t>
            </a:r>
            <a:r>
              <a:rPr kumimoji="1" lang="ja-JP" altLang="en-US" dirty="0">
                <a:solidFill>
                  <a:schemeClr val="tx1"/>
                </a:solidFill>
              </a:rPr>
              <a:t>本体などの状態を保存</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10</a:t>
            </a:fld>
            <a:endParaRPr kumimoji="1" lang="ja-JP" altLang="en-US"/>
          </a:p>
        </p:txBody>
      </p:sp>
      <p:sp>
        <p:nvSpPr>
          <p:cNvPr id="5" name="正方形/長方形 4">
            <a:extLst>
              <a:ext uri="{FF2B5EF4-FFF2-40B4-BE49-F238E27FC236}">
                <a16:creationId xmlns="" xmlns:a16="http://schemas.microsoft.com/office/drawing/2014/main" id="{9B5BED5A-0736-9F4F-AE08-A24576A9BA6D}"/>
              </a:ext>
            </a:extLst>
          </p:cNvPr>
          <p:cNvSpPr/>
          <p:nvPr/>
        </p:nvSpPr>
        <p:spPr>
          <a:xfrm>
            <a:off x="6880669" y="4689660"/>
            <a:ext cx="2741214" cy="1782520"/>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6" name="角丸四角形 15">
            <a:extLst>
              <a:ext uri="{FF2B5EF4-FFF2-40B4-BE49-F238E27FC236}">
                <a16:creationId xmlns="" xmlns:a16="http://schemas.microsoft.com/office/drawing/2014/main" id="{0D93402C-2C06-9A49-8D04-91AC62FDEFF5}"/>
              </a:ext>
            </a:extLst>
          </p:cNvPr>
          <p:cNvSpPr/>
          <p:nvPr/>
        </p:nvSpPr>
        <p:spPr>
          <a:xfrm>
            <a:off x="3448135" y="4906851"/>
            <a:ext cx="2057597" cy="1543347"/>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7" name="テキスト ボックス 24">
            <a:extLst>
              <a:ext uri="{FF2B5EF4-FFF2-40B4-BE49-F238E27FC236}">
                <a16:creationId xmlns="" xmlns:a16="http://schemas.microsoft.com/office/drawing/2014/main" id="{160A94FE-301A-3E43-99C0-D198B024F7B8}"/>
              </a:ext>
            </a:extLst>
          </p:cNvPr>
          <p:cNvSpPr txBox="1"/>
          <p:nvPr/>
        </p:nvSpPr>
        <p:spPr>
          <a:xfrm>
            <a:off x="4099263" y="4556704"/>
            <a:ext cx="755335" cy="369332"/>
          </a:xfrm>
          <a:prstGeom prst="rect">
            <a:avLst/>
          </a:prstGeom>
          <a:noFill/>
        </p:spPr>
        <p:txBody>
          <a:bodyPr wrap="none" rtlCol="0">
            <a:spAutoFit/>
          </a:bodyPr>
          <a:lstStyle/>
          <a:p>
            <a:r>
              <a:rPr lang="ja-JP" altLang="en-US">
                <a:latin typeface="MS PGothic" charset="-128"/>
                <a:ea typeface="MS PGothic" charset="-128"/>
                <a:cs typeface="MS PGothic" charset="-128"/>
              </a:rPr>
              <a:t>ホスト</a:t>
            </a:r>
            <a:endParaRPr lang="ja-JP" altLang="en-US" dirty="0">
              <a:latin typeface="MS PGothic" charset="-128"/>
              <a:ea typeface="MS PGothic" charset="-128"/>
              <a:cs typeface="MS PGothic" charset="-128"/>
            </a:endParaRPr>
          </a:p>
        </p:txBody>
      </p:sp>
      <p:sp>
        <p:nvSpPr>
          <p:cNvPr id="8" name="正方形/長方形 16">
            <a:extLst>
              <a:ext uri="{FF2B5EF4-FFF2-40B4-BE49-F238E27FC236}">
                <a16:creationId xmlns="" xmlns:a16="http://schemas.microsoft.com/office/drawing/2014/main" id="{2DA6AFD6-7E80-064E-A553-1DEAB7CA2AB0}"/>
              </a:ext>
            </a:extLst>
          </p:cNvPr>
          <p:cNvSpPr/>
          <p:nvPr/>
        </p:nvSpPr>
        <p:spPr>
          <a:xfrm>
            <a:off x="3606404" y="5506979"/>
            <a:ext cx="1741054"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9" name="TextBox 6">
            <a:extLst>
              <a:ext uri="{FF2B5EF4-FFF2-40B4-BE49-F238E27FC236}">
                <a16:creationId xmlns="" xmlns:a16="http://schemas.microsoft.com/office/drawing/2014/main" id="{9DD7E07D-DB38-D64D-8BD3-E1CB73DA2EAF}"/>
              </a:ext>
            </a:extLst>
          </p:cNvPr>
          <p:cNvSpPr txBox="1"/>
          <p:nvPr/>
        </p:nvSpPr>
        <p:spPr>
          <a:xfrm>
            <a:off x="5821442" y="5290465"/>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0" name="テキスト ボックス 18">
            <a:extLst>
              <a:ext uri="{FF2B5EF4-FFF2-40B4-BE49-F238E27FC236}">
                <a16:creationId xmlns="" xmlns:a16="http://schemas.microsoft.com/office/drawing/2014/main" id="{61402837-DB5A-A04B-A12A-D642F370567A}"/>
              </a:ext>
            </a:extLst>
          </p:cNvPr>
          <p:cNvSpPr txBox="1"/>
          <p:nvPr/>
        </p:nvSpPr>
        <p:spPr>
          <a:xfrm>
            <a:off x="6962305" y="4702539"/>
            <a:ext cx="2577950" cy="369332"/>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チェックポイント・ファイル</a:t>
            </a:r>
          </a:p>
        </p:txBody>
      </p:sp>
      <p:sp>
        <p:nvSpPr>
          <p:cNvPr id="11" name="右矢印 38">
            <a:extLst>
              <a:ext uri="{FF2B5EF4-FFF2-40B4-BE49-F238E27FC236}">
                <a16:creationId xmlns="" xmlns:a16="http://schemas.microsoft.com/office/drawing/2014/main" id="{5ED3F68B-1506-EA4A-BAD9-DB345F957487}"/>
              </a:ext>
            </a:extLst>
          </p:cNvPr>
          <p:cNvSpPr/>
          <p:nvPr/>
        </p:nvSpPr>
        <p:spPr>
          <a:xfrm>
            <a:off x="5627812" y="5608743"/>
            <a:ext cx="1186730"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charset="-128"/>
              <a:ea typeface="MS PGothic" charset="-128"/>
              <a:cs typeface="MS PGothic" charset="-128"/>
            </a:endParaRPr>
          </a:p>
        </p:txBody>
      </p:sp>
      <p:sp>
        <p:nvSpPr>
          <p:cNvPr id="12" name="正方形/長方形 16">
            <a:extLst>
              <a:ext uri="{FF2B5EF4-FFF2-40B4-BE49-F238E27FC236}">
                <a16:creationId xmlns="" xmlns:a16="http://schemas.microsoft.com/office/drawing/2014/main" id="{A26F19EE-F7DB-CD4C-B0E0-83C8E16D3BEB}"/>
              </a:ext>
            </a:extLst>
          </p:cNvPr>
          <p:cNvSpPr/>
          <p:nvPr/>
        </p:nvSpPr>
        <p:spPr>
          <a:xfrm>
            <a:off x="7236327" y="5506979"/>
            <a:ext cx="1741054"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3" name="1 つの角を切り取った四角形 39">
            <a:extLst>
              <a:ext uri="{FF2B5EF4-FFF2-40B4-BE49-F238E27FC236}">
                <a16:creationId xmlns="" xmlns:a16="http://schemas.microsoft.com/office/drawing/2014/main" id="{F2AEA0C5-55F2-2248-8E7F-317C0E4A1CBC}"/>
              </a:ext>
            </a:extLst>
          </p:cNvPr>
          <p:cNvSpPr/>
          <p:nvPr/>
        </p:nvSpPr>
        <p:spPr>
          <a:xfrm>
            <a:off x="4838643" y="5645461"/>
            <a:ext cx="405994" cy="532449"/>
          </a:xfrm>
          <a:prstGeom prst="snip1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4" name="1 つの角を切り取った四角形 39">
            <a:extLst>
              <a:ext uri="{FF2B5EF4-FFF2-40B4-BE49-F238E27FC236}">
                <a16:creationId xmlns="" xmlns:a16="http://schemas.microsoft.com/office/drawing/2014/main" id="{F2AEA0C5-55F2-2248-8E7F-317C0E4A1CBC}"/>
              </a:ext>
            </a:extLst>
          </p:cNvPr>
          <p:cNvSpPr/>
          <p:nvPr/>
        </p:nvSpPr>
        <p:spPr>
          <a:xfrm>
            <a:off x="4838642" y="5645460"/>
            <a:ext cx="405994" cy="532449"/>
          </a:xfrm>
          <a:prstGeom prst="snip1Rect">
            <a:avLst/>
          </a:prstGeom>
          <a:solidFill>
            <a:schemeClr val="accent4"/>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5" name="正方形/長方形 16">
            <a:extLst>
              <a:ext uri="{FF2B5EF4-FFF2-40B4-BE49-F238E27FC236}">
                <a16:creationId xmlns="" xmlns:a16="http://schemas.microsoft.com/office/drawing/2014/main" id="{A26F19EE-F7DB-CD4C-B0E0-83C8E16D3BEB}"/>
              </a:ext>
            </a:extLst>
          </p:cNvPr>
          <p:cNvSpPr/>
          <p:nvPr/>
        </p:nvSpPr>
        <p:spPr>
          <a:xfrm>
            <a:off x="8939554" y="5506979"/>
            <a:ext cx="281728" cy="819922"/>
          </a:xfrm>
          <a:prstGeom prst="rect">
            <a:avLst/>
          </a:prstGeom>
          <a:solidFill>
            <a:schemeClr val="accent4"/>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6" name="正方形/長方形 15">
            <a:extLst>
              <a:ext uri="{FF2B5EF4-FFF2-40B4-BE49-F238E27FC236}">
                <a16:creationId xmlns="" xmlns:a16="http://schemas.microsoft.com/office/drawing/2014/main" id="{BC5056C1-9D18-514F-ABAE-A375675D88BC}"/>
              </a:ext>
            </a:extLst>
          </p:cNvPr>
          <p:cNvSpPr/>
          <p:nvPr/>
        </p:nvSpPr>
        <p:spPr>
          <a:xfrm>
            <a:off x="3606404" y="5075028"/>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7" name="円/楕円 16"/>
          <p:cNvSpPr/>
          <p:nvPr/>
        </p:nvSpPr>
        <p:spPr>
          <a:xfrm>
            <a:off x="2701144" y="5231932"/>
            <a:ext cx="1329700" cy="548237"/>
          </a:xfrm>
          <a:prstGeom prst="ellipse">
            <a:avLst/>
          </a:prstGeom>
          <a:solidFill>
            <a:schemeClr val="accent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更新</a:t>
            </a:r>
          </a:p>
        </p:txBody>
      </p:sp>
      <p:sp>
        <p:nvSpPr>
          <p:cNvPr id="18" name="正方形/長方形 16">
            <a:extLst>
              <a:ext uri="{FF2B5EF4-FFF2-40B4-BE49-F238E27FC236}">
                <a16:creationId xmlns="" xmlns:a16="http://schemas.microsoft.com/office/drawing/2014/main" id="{A26F19EE-F7DB-CD4C-B0E0-83C8E16D3BEB}"/>
              </a:ext>
            </a:extLst>
          </p:cNvPr>
          <p:cNvSpPr/>
          <p:nvPr/>
        </p:nvSpPr>
        <p:spPr>
          <a:xfrm>
            <a:off x="9185105" y="5506979"/>
            <a:ext cx="252621" cy="819922"/>
          </a:xfrm>
          <a:prstGeom prst="rect">
            <a:avLst/>
          </a:prstGeom>
          <a:solidFill>
            <a:schemeClr val="accent4"/>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9" name="正方形/長方形 18">
            <a:extLst>
              <a:ext uri="{FF2B5EF4-FFF2-40B4-BE49-F238E27FC236}">
                <a16:creationId xmlns="" xmlns:a16="http://schemas.microsoft.com/office/drawing/2014/main" id="{BC5056C1-9D18-514F-ABAE-A375675D88BC}"/>
              </a:ext>
            </a:extLst>
          </p:cNvPr>
          <p:cNvSpPr/>
          <p:nvPr/>
        </p:nvSpPr>
        <p:spPr>
          <a:xfrm>
            <a:off x="7229822" y="5071871"/>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0" name="角丸四角形 19"/>
          <p:cNvSpPr/>
          <p:nvPr/>
        </p:nvSpPr>
        <p:spPr>
          <a:xfrm>
            <a:off x="5071692" y="4702540"/>
            <a:ext cx="999268" cy="512552"/>
          </a:xfrm>
          <a:prstGeom prst="roundRect">
            <a:avLst/>
          </a:prstGeom>
          <a:solidFill>
            <a:schemeClr val="accent5"/>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S PGothic" charset="-128"/>
                <a:ea typeface="MS PGothic" charset="-128"/>
                <a:cs typeface="MS PGothic" charset="-128"/>
              </a:rPr>
              <a:t>停止</a:t>
            </a:r>
          </a:p>
        </p:txBody>
      </p:sp>
      <p:sp>
        <p:nvSpPr>
          <p:cNvPr id="21" name="正方形/長方形 16">
            <a:extLst>
              <a:ext uri="{FF2B5EF4-FFF2-40B4-BE49-F238E27FC236}">
                <a16:creationId xmlns="" xmlns:a16="http://schemas.microsoft.com/office/drawing/2014/main" id="{A26F19EE-F7DB-CD4C-B0E0-83C8E16D3BEB}"/>
              </a:ext>
            </a:extLst>
          </p:cNvPr>
          <p:cNvSpPr/>
          <p:nvPr/>
        </p:nvSpPr>
        <p:spPr>
          <a:xfrm>
            <a:off x="4929776" y="5506979"/>
            <a:ext cx="252621" cy="819922"/>
          </a:xfrm>
          <a:prstGeom prst="rect">
            <a:avLst/>
          </a:prstGeom>
          <a:solidFill>
            <a:schemeClr val="accent4"/>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94929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0" presetClass="path" presetSubtype="0" accel="50000" decel="50000" fill="hold" grpId="0" nodeType="afterEffect">
                                  <p:stCondLst>
                                    <p:cond delay="300"/>
                                  </p:stCondLst>
                                  <p:childTnLst>
                                    <p:animMotion origin="layout" path="M -2.22222E-6 2.96296E-6 L 0.28837 0.00277 " pathEditMode="relative" rAng="0" ptsTypes="AA">
                                      <p:cBhvr>
                                        <p:cTn id="10" dur="1000" fill="hold"/>
                                        <p:tgtEl>
                                          <p:spTgt spid="13"/>
                                        </p:tgtEl>
                                        <p:attrNameLst>
                                          <p:attrName>ppt_x</p:attrName>
                                          <p:attrName>ppt_y</p:attrName>
                                        </p:attrNameLst>
                                      </p:cBhvr>
                                      <p:rCtr x="14410" y="139"/>
                                    </p:animMotion>
                                  </p:childTnLst>
                                </p:cTn>
                              </p:par>
                            </p:childTnLst>
                          </p:cTn>
                        </p:par>
                        <p:par>
                          <p:cTn id="11" fill="hold">
                            <p:stCondLst>
                              <p:cond delay="1800"/>
                            </p:stCondLst>
                            <p:childTnLst>
                              <p:par>
                                <p:cTn id="12" presetID="10" presetClass="exit" presetSubtype="0" fill="hold" grpId="2" nodeType="afterEffect">
                                  <p:stCondLst>
                                    <p:cond delay="0"/>
                                  </p:stCondLst>
                                  <p:childTnLst>
                                    <p:animEffect transition="out" filter="fade">
                                      <p:cBhvr>
                                        <p:cTn id="13" dur="500"/>
                                        <p:tgtEl>
                                          <p:spTgt spid="13"/>
                                        </p:tgtEl>
                                      </p:cBhvr>
                                    </p:animEffect>
                                    <p:set>
                                      <p:cBhvr>
                                        <p:cTn id="14" dur="1" fill="hold">
                                          <p:stCondLst>
                                            <p:cond delay="499"/>
                                          </p:stCondLst>
                                        </p:cTn>
                                        <p:tgtEl>
                                          <p:spTgt spid="13"/>
                                        </p:tgtEl>
                                        <p:attrNameLst>
                                          <p:attrName>style.visibility</p:attrName>
                                        </p:attrNameLst>
                                      </p:cBhvr>
                                      <p:to>
                                        <p:strVal val="hidden"/>
                                      </p:to>
                                    </p:set>
                                  </p:childTnLst>
                                </p:cTn>
                              </p:par>
                            </p:childTnLst>
                          </p:cTn>
                        </p:par>
                        <p:par>
                          <p:cTn id="15" fill="hold">
                            <p:stCondLst>
                              <p:cond delay="2300"/>
                            </p:stCondLst>
                            <p:childTnLst>
                              <p:par>
                                <p:cTn id="16" presetID="10"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1"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par>
                          <p:cTn id="27" fill="hold">
                            <p:stCondLst>
                              <p:cond delay="500"/>
                            </p:stCondLst>
                            <p:childTnLst>
                              <p:par>
                                <p:cTn id="28" presetID="0" presetClass="path" presetSubtype="0" accel="50000" decel="50000" fill="hold" grpId="0" nodeType="afterEffect">
                                  <p:stCondLst>
                                    <p:cond delay="300"/>
                                  </p:stCondLst>
                                  <p:childTnLst>
                                    <p:animMotion origin="layout" path="M -2.22222E-6 2.96296E-6 L 0.2882 0.00208 " pathEditMode="relative" rAng="0" ptsTypes="AA">
                                      <p:cBhvr>
                                        <p:cTn id="29" dur="1000" fill="hold"/>
                                        <p:tgtEl>
                                          <p:spTgt spid="14"/>
                                        </p:tgtEl>
                                        <p:attrNameLst>
                                          <p:attrName>ppt_x</p:attrName>
                                          <p:attrName>ppt_y</p:attrName>
                                        </p:attrNameLst>
                                      </p:cBhvr>
                                      <p:rCtr x="14410" y="93"/>
                                    </p:animMotion>
                                  </p:childTnLst>
                                </p:cTn>
                              </p:par>
                            </p:childTnLst>
                          </p:cTn>
                        </p:par>
                        <p:par>
                          <p:cTn id="30" fill="hold">
                            <p:stCondLst>
                              <p:cond delay="1800"/>
                            </p:stCondLst>
                            <p:childTnLst>
                              <p:par>
                                <p:cTn id="31" presetID="10"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xit" presetSubtype="0" fill="hold" grpId="2" nodeType="withEffect">
                                  <p:stCondLst>
                                    <p:cond delay="0"/>
                                  </p:stCondLst>
                                  <p:childTnLst>
                                    <p:animEffect transition="out" filter="fade">
                                      <p:cBhvr>
                                        <p:cTn id="35" dur="500"/>
                                        <p:tgtEl>
                                          <p:spTgt spid="14"/>
                                        </p:tgtEl>
                                      </p:cBhvr>
                                    </p:animEffect>
                                    <p:set>
                                      <p:cBhvr>
                                        <p:cTn id="36" dur="1" fill="hold">
                                          <p:stCondLst>
                                            <p:cond delay="499"/>
                                          </p:stCondLst>
                                        </p:cTn>
                                        <p:tgtEl>
                                          <p:spTgt spid="14"/>
                                        </p:tgtEl>
                                        <p:attrNameLst>
                                          <p:attrName>style.visibility</p:attrName>
                                        </p:attrNameLst>
                                      </p:cBhvr>
                                      <p:to>
                                        <p:strVal val="hidden"/>
                                      </p:to>
                                    </p:set>
                                  </p:childTnLst>
                                </p:cTn>
                              </p:par>
                            </p:childTnLst>
                          </p:cTn>
                        </p:par>
                        <p:par>
                          <p:cTn id="37" fill="hold">
                            <p:stCondLst>
                              <p:cond delay="2300"/>
                            </p:stCondLst>
                            <p:childTnLst>
                              <p:par>
                                <p:cTn id="38" presetID="10" presetClass="entr" presetSubtype="0" fill="hold" grpId="0" nodeType="afterEffect">
                                  <p:stCondLst>
                                    <p:cond delay="50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par>
                          <p:cTn id="46" fill="hold">
                            <p:stCondLst>
                              <p:cond delay="500"/>
                            </p:stCondLst>
                            <p:childTnLst>
                              <p:par>
                                <p:cTn id="47" presetID="10" presetClass="entr" presetSubtype="0" fill="hold" grpId="0" nodeType="afterEffect">
                                  <p:stCondLst>
                                    <p:cond delay="500"/>
                                  </p:stCondLst>
                                  <p:childTnLst>
                                    <p:set>
                                      <p:cBhvr>
                                        <p:cTn id="48" dur="1" fill="hold">
                                          <p:stCondLst>
                                            <p:cond delay="0"/>
                                          </p:stCondLst>
                                        </p:cTn>
                                        <p:tgtEl>
                                          <p:spTgt spid="18"/>
                                        </p:tgtEl>
                                        <p:attrNameLst>
                                          <p:attrName>style.visibility</p:attrName>
                                        </p:attrNameLst>
                                      </p:cBhvr>
                                      <p:to>
                                        <p:strVal val="visible"/>
                                      </p:to>
                                    </p:set>
                                    <p:animEffect transition="in" filter="fade">
                                      <p:cBhvr>
                                        <p:cTn id="49" dur="500"/>
                                        <p:tgtEl>
                                          <p:spTgt spid="18"/>
                                        </p:tgtEl>
                                      </p:cBhvr>
                                    </p:animEffect>
                                  </p:childTnLst>
                                </p:cTn>
                              </p:par>
                              <p:par>
                                <p:cTn id="50" presetID="10" presetClass="entr" presetSubtype="0" fill="hold" grpId="0" nodeType="withEffect">
                                  <p:stCondLst>
                                    <p:cond delay="50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3" grpId="1" animBg="1"/>
      <p:bldP spid="13" grpId="2" animBg="1"/>
      <p:bldP spid="14" grpId="0" animBg="1"/>
      <p:bldP spid="14" grpId="1" animBg="1"/>
      <p:bldP spid="14" grpId="2" animBg="1"/>
      <p:bldP spid="15" grpId="0" animBg="1"/>
      <p:bldP spid="17" grpId="0" animBg="1"/>
      <p:bldP spid="18" grpId="0" animBg="1"/>
      <p:bldP spid="19" grpId="0" animBg="1"/>
      <p:bldP spid="20" grpId="0" animBg="1"/>
      <p:bldP spid="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chemeClr val="tx1"/>
                </a:solidFill>
              </a:rPr>
              <a:t>従来実装を用いる問題点（１）</a:t>
            </a:r>
          </a:p>
        </p:txBody>
      </p:sp>
      <p:sp>
        <p:nvSpPr>
          <p:cNvPr id="3" name="コンテンツ プレースホルダー 2"/>
          <p:cNvSpPr>
            <a:spLocks noGrp="1"/>
          </p:cNvSpPr>
          <p:nvPr>
            <p:ph idx="1"/>
          </p:nvPr>
        </p:nvSpPr>
        <p:spPr/>
        <p:txBody>
          <a:bodyPr/>
          <a:lstStyle/>
          <a:p>
            <a:r>
              <a:rPr kumimoji="1" lang="x-none" altLang="ja-JP" dirty="0" smtClean="0">
                <a:solidFill>
                  <a:schemeClr val="tx1"/>
                </a:solidFill>
              </a:rPr>
              <a:t>VM</a:t>
            </a:r>
            <a:r>
              <a:rPr kumimoji="1" lang="ja-JP" altLang="x-none" dirty="0">
                <a:solidFill>
                  <a:schemeClr val="tx1"/>
                </a:solidFill>
              </a:rPr>
              <a:t>が</a:t>
            </a:r>
            <a:r>
              <a:rPr kumimoji="1" lang="ja-JP" altLang="en-US" dirty="0">
                <a:solidFill>
                  <a:schemeClr val="tx1"/>
                </a:solidFill>
              </a:rPr>
              <a:t>リモートページングを発生させると不整合が生じる</a:t>
            </a:r>
            <a:endParaRPr kumimoji="1" lang="en-US" altLang="ja-JP" dirty="0">
              <a:solidFill>
                <a:schemeClr val="tx1"/>
              </a:solidFill>
            </a:endParaRPr>
          </a:p>
          <a:p>
            <a:pPr lvl="1"/>
            <a:r>
              <a:rPr lang="ja-JP" altLang="en-US" dirty="0">
                <a:solidFill>
                  <a:schemeClr val="tx1"/>
                </a:solidFill>
              </a:rPr>
              <a:t>メモリの移動元・移動先ホストでのタイミングに依存</a:t>
            </a:r>
            <a:endParaRPr lang="en-US" altLang="ja-JP" dirty="0">
              <a:solidFill>
                <a:schemeClr val="tx1"/>
              </a:solidFill>
            </a:endParaRPr>
          </a:p>
          <a:p>
            <a:pPr lvl="2"/>
            <a:r>
              <a:rPr lang="ja-JP" altLang="en-US" dirty="0">
                <a:solidFill>
                  <a:schemeClr val="tx1"/>
                </a:solidFill>
              </a:rPr>
              <a:t>移動元ホストで当該メモリが保存済みかどうか</a:t>
            </a:r>
            <a:endParaRPr lang="en-US" altLang="ja-JP" dirty="0">
              <a:solidFill>
                <a:schemeClr val="tx1"/>
              </a:solidFill>
            </a:endParaRPr>
          </a:p>
          <a:p>
            <a:pPr lvl="2"/>
            <a:r>
              <a:rPr lang="ja-JP" altLang="en-US" dirty="0">
                <a:solidFill>
                  <a:schemeClr val="tx1"/>
                </a:solidFill>
              </a:rPr>
              <a:t>移動先ホストで当該メモリアドレスがスキャン済みかどうか</a:t>
            </a:r>
            <a:endParaRPr lang="en-US" altLang="ja-JP" dirty="0">
              <a:solidFill>
                <a:schemeClr val="tx1"/>
              </a:solidFill>
            </a:endParaRPr>
          </a:p>
          <a:p>
            <a:pPr lvl="1"/>
            <a:r>
              <a:rPr lang="ja-JP" altLang="en-US" dirty="0">
                <a:solidFill>
                  <a:schemeClr val="tx1"/>
                </a:solidFill>
              </a:rPr>
              <a:t>移動先ホストで保存されるとは限らない</a:t>
            </a:r>
            <a:endParaRPr lang="en-US" altLang="ja-JP" dirty="0">
              <a:solidFill>
                <a:schemeClr val="tx1"/>
              </a:solidFill>
            </a:endParaRPr>
          </a:p>
          <a:p>
            <a:pPr lvl="1"/>
            <a:r>
              <a:rPr lang="ja-JP" altLang="en-US" dirty="0">
                <a:solidFill>
                  <a:schemeClr val="tx1"/>
                </a:solidFill>
              </a:rPr>
              <a:t>移動元ホストのチェックポイント・ファイルから削除されない</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11</a:t>
            </a:fld>
            <a:endParaRPr kumimoji="1" lang="ja-JP" altLang="en-US"/>
          </a:p>
        </p:txBody>
      </p:sp>
      <p:graphicFrame>
        <p:nvGraphicFramePr>
          <p:cNvPr id="22" name="Table 30">
            <a:extLst>
              <a:ext uri="{FF2B5EF4-FFF2-40B4-BE49-F238E27FC236}">
                <a16:creationId xmlns="" xmlns:a16="http://schemas.microsoft.com/office/drawing/2014/main" id="{99E4C717-F0E4-5A44-AA53-20C46F239990}"/>
              </a:ext>
            </a:extLst>
          </p:cNvPr>
          <p:cNvGraphicFramePr>
            <a:graphicFrameLocks noGrp="1"/>
          </p:cNvGraphicFramePr>
          <p:nvPr>
            <p:extLst>
              <p:ext uri="{D42A27DB-BD31-4B8C-83A1-F6EECF244321}">
                <p14:modId xmlns:p14="http://schemas.microsoft.com/office/powerpoint/2010/main" val="782293161"/>
              </p:ext>
            </p:extLst>
          </p:nvPr>
        </p:nvGraphicFramePr>
        <p:xfrm>
          <a:off x="2939562" y="4454769"/>
          <a:ext cx="6734908" cy="1828800"/>
        </p:xfrm>
        <a:graphic>
          <a:graphicData uri="http://schemas.openxmlformats.org/drawingml/2006/table">
            <a:tbl>
              <a:tblPr firstRow="1" bandRow="1">
                <a:tableStyleId>{5940675A-B579-460E-94D1-54222C63F5DA}</a:tableStyleId>
              </a:tblPr>
              <a:tblGrid>
                <a:gridCol w="1359561">
                  <a:extLst>
                    <a:ext uri="{9D8B030D-6E8A-4147-A177-3AD203B41FA5}">
                      <a16:colId xmlns="" xmlns:a16="http://schemas.microsoft.com/office/drawing/2014/main" val="2736918022"/>
                    </a:ext>
                  </a:extLst>
                </a:gridCol>
                <a:gridCol w="1422888">
                  <a:extLst>
                    <a:ext uri="{9D8B030D-6E8A-4147-A177-3AD203B41FA5}">
                      <a16:colId xmlns="" xmlns:a16="http://schemas.microsoft.com/office/drawing/2014/main" val="2933732548"/>
                    </a:ext>
                  </a:extLst>
                </a:gridCol>
                <a:gridCol w="1992039">
                  <a:extLst>
                    <a:ext uri="{9D8B030D-6E8A-4147-A177-3AD203B41FA5}">
                      <a16:colId xmlns="" xmlns:a16="http://schemas.microsoft.com/office/drawing/2014/main" val="2460383964"/>
                    </a:ext>
                  </a:extLst>
                </a:gridCol>
                <a:gridCol w="1960420">
                  <a:extLst>
                    <a:ext uri="{9D8B030D-6E8A-4147-A177-3AD203B41FA5}">
                      <a16:colId xmlns="" xmlns:a16="http://schemas.microsoft.com/office/drawing/2014/main" val="4204404035"/>
                    </a:ext>
                  </a:extLst>
                </a:gridCol>
              </a:tblGrid>
              <a:tr h="370840">
                <a:tc rowSpan="2" gridSpan="2">
                  <a:txBody>
                    <a:bodyPr/>
                    <a:lstStyle/>
                    <a:p>
                      <a:pPr algn="ctr"/>
                      <a:endParaRPr lang="x-none" sz="2400" dirty="0">
                        <a:latin typeface="MS PGothic" charset="-128"/>
                        <a:ea typeface="MS PGothic" charset="-128"/>
                        <a:cs typeface="MS PGothic" charset="-128"/>
                      </a:endParaRPr>
                    </a:p>
                  </a:txBody>
                  <a:tcPr anchor="ctr">
                    <a:solidFill>
                      <a:schemeClr val="bg1"/>
                    </a:solidFill>
                  </a:tcPr>
                </a:tc>
                <a:tc rowSpan="2" hMerge="1">
                  <a:txBody>
                    <a:bodyPr/>
                    <a:lstStyle/>
                    <a:p>
                      <a:endParaRPr lang="x-none"/>
                    </a:p>
                  </a:txBody>
                  <a:tcPr>
                    <a:solidFill>
                      <a:schemeClr val="bg1"/>
                    </a:solidFill>
                  </a:tcPr>
                </a:tc>
                <a:tc gridSpan="2">
                  <a:txBody>
                    <a:bodyPr/>
                    <a:lstStyle/>
                    <a:p>
                      <a:pPr algn="ctr"/>
                      <a:r>
                        <a:rPr lang="x-none" sz="2400" dirty="0">
                          <a:latin typeface="MS PGothic" charset="-128"/>
                          <a:ea typeface="MS PGothic" charset="-128"/>
                          <a:cs typeface="MS PGothic" charset="-128"/>
                        </a:rPr>
                        <a:t>移動先ホスト</a:t>
                      </a:r>
                    </a:p>
                  </a:txBody>
                  <a:tcPr anchor="ctr">
                    <a:solidFill>
                      <a:schemeClr val="bg1"/>
                    </a:solidFill>
                  </a:tcPr>
                </a:tc>
                <a:tc hMerge="1">
                  <a:txBody>
                    <a:bodyPr/>
                    <a:lstStyle/>
                    <a:p>
                      <a:endParaRPr lang="x-none" dirty="0"/>
                    </a:p>
                  </a:txBody>
                  <a:tcPr>
                    <a:solidFill>
                      <a:schemeClr val="bg1"/>
                    </a:solidFill>
                  </a:tcPr>
                </a:tc>
                <a:extLst>
                  <a:ext uri="{0D108BD9-81ED-4DB2-BD59-A6C34878D82A}">
                    <a16:rowId xmlns="" xmlns:a16="http://schemas.microsoft.com/office/drawing/2014/main" val="387903160"/>
                  </a:ext>
                </a:extLst>
              </a:tr>
              <a:tr h="370840">
                <a:tc gridSpan="2" vMerge="1">
                  <a:txBody>
                    <a:bodyPr/>
                    <a:lstStyle/>
                    <a:p>
                      <a:endParaRPr lang="x-none" dirty="0"/>
                    </a:p>
                  </a:txBody>
                  <a:tcPr>
                    <a:solidFill>
                      <a:schemeClr val="bg1"/>
                    </a:solidFill>
                  </a:tcPr>
                </a:tc>
                <a:tc hMerge="1" vMerge="1">
                  <a:txBody>
                    <a:bodyPr/>
                    <a:lstStyle/>
                    <a:p>
                      <a:endParaRPr lang="x-none" dirty="0"/>
                    </a:p>
                  </a:txBody>
                  <a:tcPr>
                    <a:solidFill>
                      <a:schemeClr val="bg1"/>
                    </a:solidFill>
                  </a:tcPr>
                </a:tc>
                <a:tc>
                  <a:txBody>
                    <a:bodyPr/>
                    <a:lstStyle/>
                    <a:p>
                      <a:pPr algn="ctr"/>
                      <a:r>
                        <a:rPr lang="x-none" sz="2400" dirty="0">
                          <a:latin typeface="MS PGothic" charset="-128"/>
                          <a:ea typeface="MS PGothic" charset="-128"/>
                          <a:cs typeface="MS PGothic" charset="-128"/>
                        </a:rPr>
                        <a:t>スキャン前</a:t>
                      </a:r>
                    </a:p>
                  </a:txBody>
                  <a:tcPr anchor="ctr">
                    <a:solidFill>
                      <a:schemeClr val="bg1"/>
                    </a:solidFill>
                  </a:tcPr>
                </a:tc>
                <a:tc>
                  <a:txBody>
                    <a:bodyPr/>
                    <a:lstStyle/>
                    <a:p>
                      <a:pPr algn="ctr"/>
                      <a:r>
                        <a:rPr lang="x-none" sz="2400" dirty="0">
                          <a:latin typeface="MS PGothic" charset="-128"/>
                          <a:ea typeface="MS PGothic" charset="-128"/>
                          <a:cs typeface="MS PGothic" charset="-128"/>
                        </a:rPr>
                        <a:t>スキャン後</a:t>
                      </a:r>
                    </a:p>
                  </a:txBody>
                  <a:tcPr anchor="ctr">
                    <a:solidFill>
                      <a:schemeClr val="bg1"/>
                    </a:solidFill>
                  </a:tcPr>
                </a:tc>
                <a:extLst>
                  <a:ext uri="{0D108BD9-81ED-4DB2-BD59-A6C34878D82A}">
                    <a16:rowId xmlns="" xmlns:a16="http://schemas.microsoft.com/office/drawing/2014/main" val="2674199034"/>
                  </a:ext>
                </a:extLst>
              </a:tr>
              <a:tr h="370840">
                <a:tc rowSpan="2">
                  <a:txBody>
                    <a:bodyPr/>
                    <a:lstStyle/>
                    <a:p>
                      <a:pPr algn="ctr"/>
                      <a:r>
                        <a:rPr lang="x-none" sz="2400" dirty="0">
                          <a:latin typeface="MS PGothic" charset="-128"/>
                          <a:ea typeface="MS PGothic" charset="-128"/>
                          <a:cs typeface="MS PGothic" charset="-128"/>
                        </a:rPr>
                        <a:t>移動元</a:t>
                      </a:r>
                    </a:p>
                    <a:p>
                      <a:pPr algn="ctr"/>
                      <a:r>
                        <a:rPr lang="x-none" sz="2400" dirty="0">
                          <a:latin typeface="MS PGothic" charset="-128"/>
                          <a:ea typeface="MS PGothic" charset="-128"/>
                          <a:cs typeface="MS PGothic" charset="-128"/>
                        </a:rPr>
                        <a:t>ホスト</a:t>
                      </a:r>
                    </a:p>
                  </a:txBody>
                  <a:tcPr anchor="ctr">
                    <a:solidFill>
                      <a:schemeClr val="bg1"/>
                    </a:solidFill>
                  </a:tcPr>
                </a:tc>
                <a:tc>
                  <a:txBody>
                    <a:bodyPr/>
                    <a:lstStyle/>
                    <a:p>
                      <a:pPr algn="ctr"/>
                      <a:r>
                        <a:rPr lang="x-none" sz="2400" dirty="0">
                          <a:latin typeface="MS PGothic" charset="-128"/>
                          <a:ea typeface="MS PGothic" charset="-128"/>
                          <a:cs typeface="MS PGothic" charset="-128"/>
                        </a:rPr>
                        <a:t>保存前</a:t>
                      </a:r>
                    </a:p>
                  </a:txBody>
                  <a:tcPr anchor="ctr">
                    <a:solidFill>
                      <a:schemeClr val="bg1"/>
                    </a:solidFill>
                  </a:tcPr>
                </a:tc>
                <a:tc>
                  <a:txBody>
                    <a:bodyPr/>
                    <a:lstStyle/>
                    <a:p>
                      <a:pPr algn="ctr"/>
                      <a:r>
                        <a:rPr lang="x-none" sz="2400" dirty="0">
                          <a:latin typeface="MS PGothic" charset="-128"/>
                          <a:ea typeface="MS PGothic" charset="-128"/>
                          <a:cs typeface="MS PGothic" charset="-128"/>
                        </a:rPr>
                        <a:t>○（移動先）</a:t>
                      </a:r>
                    </a:p>
                  </a:txBody>
                  <a:tcPr anchor="ctr">
                    <a:solidFill>
                      <a:schemeClr val="accent5">
                        <a:lumMod val="20000"/>
                        <a:lumOff val="80000"/>
                      </a:schemeClr>
                    </a:solidFill>
                  </a:tcPr>
                </a:tc>
                <a:tc>
                  <a:txBody>
                    <a:bodyPr/>
                    <a:lstStyle/>
                    <a:p>
                      <a:pPr algn="ctr"/>
                      <a:r>
                        <a:rPr lang="x-none" sz="2400" dirty="0">
                          <a:latin typeface="MS PGothic" charset="-128"/>
                          <a:ea typeface="MS PGothic" charset="-128"/>
                          <a:cs typeface="MS PGothic" charset="-128"/>
                        </a:rPr>
                        <a:t>×（消失）</a:t>
                      </a:r>
                    </a:p>
                  </a:txBody>
                  <a:tcPr anchor="ctr">
                    <a:solidFill>
                      <a:schemeClr val="accent6">
                        <a:lumMod val="40000"/>
                        <a:lumOff val="60000"/>
                      </a:schemeClr>
                    </a:solidFill>
                  </a:tcPr>
                </a:tc>
                <a:extLst>
                  <a:ext uri="{0D108BD9-81ED-4DB2-BD59-A6C34878D82A}">
                    <a16:rowId xmlns="" xmlns:a16="http://schemas.microsoft.com/office/drawing/2014/main" val="533426782"/>
                  </a:ext>
                </a:extLst>
              </a:tr>
              <a:tr h="370840">
                <a:tc vMerge="1">
                  <a:txBody>
                    <a:bodyPr/>
                    <a:lstStyle/>
                    <a:p>
                      <a:endParaRPr lang="x-none" dirty="0"/>
                    </a:p>
                  </a:txBody>
                  <a:tcPr>
                    <a:solidFill>
                      <a:schemeClr val="bg1"/>
                    </a:solidFill>
                  </a:tcPr>
                </a:tc>
                <a:tc>
                  <a:txBody>
                    <a:bodyPr/>
                    <a:lstStyle/>
                    <a:p>
                      <a:pPr algn="ctr"/>
                      <a:r>
                        <a:rPr lang="x-none" sz="2400" dirty="0">
                          <a:latin typeface="MS PGothic" charset="-128"/>
                          <a:ea typeface="MS PGothic" charset="-128"/>
                          <a:cs typeface="MS PGothic" charset="-128"/>
                        </a:rPr>
                        <a:t>保存後</a:t>
                      </a:r>
                    </a:p>
                  </a:txBody>
                  <a:tcPr anchor="ctr">
                    <a:solidFill>
                      <a:schemeClr val="bg1"/>
                    </a:solidFill>
                  </a:tcPr>
                </a:tc>
                <a:tc>
                  <a:txBody>
                    <a:bodyPr/>
                    <a:lstStyle/>
                    <a:p>
                      <a:pPr algn="ctr"/>
                      <a:r>
                        <a:rPr lang="x-none" sz="2400" dirty="0">
                          <a:latin typeface="MS PGothic" charset="-128"/>
                          <a:ea typeface="MS PGothic" charset="-128"/>
                          <a:cs typeface="MS PGothic" charset="-128"/>
                        </a:rPr>
                        <a:t>×（両方）</a:t>
                      </a:r>
                    </a:p>
                  </a:txBody>
                  <a:tcPr anchor="ctr">
                    <a:solidFill>
                      <a:schemeClr val="accent6">
                        <a:lumMod val="40000"/>
                        <a:lumOff val="60000"/>
                      </a:schemeClr>
                    </a:solidFill>
                  </a:tcPr>
                </a:tc>
                <a:tc>
                  <a:txBody>
                    <a:bodyPr/>
                    <a:lstStyle/>
                    <a:p>
                      <a:pPr algn="ctr"/>
                      <a:r>
                        <a:rPr lang="x-none" sz="2400" dirty="0">
                          <a:latin typeface="MS PGothic" charset="-128"/>
                          <a:ea typeface="MS PGothic" charset="-128"/>
                          <a:cs typeface="MS PGothic" charset="-128"/>
                        </a:rPr>
                        <a:t>×（移動元）</a:t>
                      </a:r>
                    </a:p>
                  </a:txBody>
                  <a:tcPr anchor="ctr">
                    <a:solidFill>
                      <a:schemeClr val="accent6">
                        <a:lumMod val="40000"/>
                        <a:lumOff val="60000"/>
                      </a:schemeClr>
                    </a:solidFill>
                  </a:tcPr>
                </a:tc>
                <a:extLst>
                  <a:ext uri="{0D108BD9-81ED-4DB2-BD59-A6C34878D82A}">
                    <a16:rowId xmlns="" xmlns:a16="http://schemas.microsoft.com/office/drawing/2014/main" val="3477750463"/>
                  </a:ext>
                </a:extLst>
              </a:tr>
            </a:tbl>
          </a:graphicData>
        </a:graphic>
      </p:graphicFrame>
    </p:spTree>
    <p:extLst>
      <p:ext uri="{BB962C8B-B14F-4D97-AF65-F5344CB8AC3E}">
        <p14:creationId xmlns:p14="http://schemas.microsoft.com/office/powerpoint/2010/main" val="2005445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リモートページングへ</a:t>
            </a:r>
            <a:r>
              <a:rPr kumimoji="1" lang="ja-JP" altLang="en-US"/>
              <a:t>の対処</a:t>
            </a:r>
            <a:endParaRPr kumimoji="1" lang="ja-JP" altLang="en-US" dirty="0">
              <a:solidFill>
                <a:srgbClr val="FF0000"/>
              </a:solidFill>
            </a:endParaRP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メモリの移動先ホストではダーティビットマップに記録</a:t>
            </a:r>
            <a:endParaRPr kumimoji="1" lang="en-US" altLang="ja-JP" dirty="0">
              <a:solidFill>
                <a:schemeClr val="tx1"/>
              </a:solidFill>
            </a:endParaRPr>
          </a:p>
          <a:p>
            <a:pPr lvl="1"/>
            <a:r>
              <a:rPr kumimoji="1" lang="ja-JP" altLang="en-US" dirty="0">
                <a:solidFill>
                  <a:schemeClr val="tx1"/>
                </a:solidFill>
              </a:rPr>
              <a:t>メモリアドレスを一通りスキャンした後、記録されたメモリを再保存</a:t>
            </a:r>
            <a:endParaRPr kumimoji="1" lang="en-US" altLang="ja-JP" dirty="0">
              <a:solidFill>
                <a:schemeClr val="tx1"/>
              </a:solidFill>
            </a:endParaRPr>
          </a:p>
          <a:p>
            <a:pPr lvl="1"/>
            <a:r>
              <a:rPr kumimoji="1" lang="ja-JP" altLang="en-US" dirty="0">
                <a:solidFill>
                  <a:schemeClr val="tx1"/>
                </a:solidFill>
              </a:rPr>
              <a:t>移動先ホストでメモリが必ず保存されることを保証</a:t>
            </a:r>
            <a:endParaRPr kumimoji="1" lang="en-US" altLang="ja-JP" dirty="0">
              <a:solidFill>
                <a:schemeClr val="tx1"/>
              </a:solidFill>
            </a:endParaRPr>
          </a:p>
          <a:p>
            <a:r>
              <a:rPr kumimoji="1" lang="ja-JP" altLang="en-US" dirty="0">
                <a:solidFill>
                  <a:schemeClr val="tx1"/>
                </a:solidFill>
              </a:rPr>
              <a:t>移動元ホストでは最後にメモリ管理テーブルを保存</a:t>
            </a:r>
            <a:endParaRPr kumimoji="1" lang="en-US" altLang="ja-JP" dirty="0">
              <a:solidFill>
                <a:schemeClr val="tx1"/>
              </a:solidFill>
            </a:endParaRPr>
          </a:p>
          <a:p>
            <a:pPr lvl="1"/>
            <a:r>
              <a:rPr kumimoji="1" lang="ja-JP" altLang="en-US" dirty="0">
                <a:solidFill>
                  <a:schemeClr val="tx1"/>
                </a:solidFill>
              </a:rPr>
              <a:t>エントリがない場合はチェックポイント・ファイル中のデータを無視</a:t>
            </a:r>
            <a:endParaRPr kumimoji="1" lang="en-US" altLang="ja-JP" strike="sngStrike"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12</a:t>
            </a:fld>
            <a:endParaRPr kumimoji="1" lang="ja-JP" altLang="en-US"/>
          </a:p>
        </p:txBody>
      </p:sp>
      <p:sp>
        <p:nvSpPr>
          <p:cNvPr id="40" name="テキスト ボックス 39"/>
          <p:cNvSpPr txBox="1"/>
          <p:nvPr/>
        </p:nvSpPr>
        <p:spPr>
          <a:xfrm>
            <a:off x="3813497" y="4136763"/>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endParaRPr kumimoji="1" lang="ja-JP" altLang="en-US" dirty="0">
              <a:latin typeface="MS PGothic" charset="-128"/>
              <a:ea typeface="MS PGothic" charset="-128"/>
              <a:cs typeface="MS PGothic" charset="-128"/>
            </a:endParaRPr>
          </a:p>
        </p:txBody>
      </p:sp>
      <p:sp>
        <p:nvSpPr>
          <p:cNvPr id="41" name="角丸四角形 40"/>
          <p:cNvSpPr/>
          <p:nvPr/>
        </p:nvSpPr>
        <p:spPr>
          <a:xfrm>
            <a:off x="1628361" y="4506095"/>
            <a:ext cx="5759411" cy="203124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42" name="正方形/長方形 41"/>
          <p:cNvSpPr/>
          <p:nvPr/>
        </p:nvSpPr>
        <p:spPr>
          <a:xfrm>
            <a:off x="5340638" y="5304781"/>
            <a:ext cx="1851126" cy="1080124"/>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43" name="正方形/長方形 42"/>
          <p:cNvSpPr/>
          <p:nvPr/>
        </p:nvSpPr>
        <p:spPr>
          <a:xfrm>
            <a:off x="5340638" y="4843275"/>
            <a:ext cx="1835944" cy="334617"/>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 </a:t>
            </a:r>
            <a:r>
              <a:rPr kumimoji="1" lang="ja-JP" altLang="en-US" dirty="0">
                <a:solidFill>
                  <a:schemeClr val="tx1"/>
                </a:solidFill>
                <a:latin typeface="MS PGothic" charset="-128"/>
                <a:ea typeface="MS PGothic" charset="-128"/>
                <a:cs typeface="MS PGothic" charset="-128"/>
              </a:rPr>
              <a:t>本体</a:t>
            </a:r>
          </a:p>
        </p:txBody>
      </p:sp>
      <p:sp>
        <p:nvSpPr>
          <p:cNvPr id="44" name="テキスト ボックス 43"/>
          <p:cNvSpPr txBox="1"/>
          <p:nvPr/>
        </p:nvSpPr>
        <p:spPr>
          <a:xfrm>
            <a:off x="9290308" y="4131356"/>
            <a:ext cx="1189749"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サブホスト</a:t>
            </a:r>
            <a:endParaRPr kumimoji="1" lang="ja-JP" altLang="en-US" dirty="0">
              <a:latin typeface="MS PGothic" charset="-128"/>
              <a:ea typeface="MS PGothic" charset="-128"/>
              <a:cs typeface="MS PGothic" charset="-128"/>
            </a:endParaRPr>
          </a:p>
        </p:txBody>
      </p:sp>
      <p:sp>
        <p:nvSpPr>
          <p:cNvPr id="45" name="角丸四角形 44"/>
          <p:cNvSpPr/>
          <p:nvPr/>
        </p:nvSpPr>
        <p:spPr>
          <a:xfrm>
            <a:off x="8769605" y="4500509"/>
            <a:ext cx="2227869" cy="2031245"/>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46" name="正方形/長方形 45"/>
          <p:cNvSpPr/>
          <p:nvPr/>
        </p:nvSpPr>
        <p:spPr>
          <a:xfrm>
            <a:off x="8956686" y="5304781"/>
            <a:ext cx="1851126" cy="1085817"/>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51" name="右矢印 38"/>
          <p:cNvSpPr/>
          <p:nvPr/>
        </p:nvSpPr>
        <p:spPr>
          <a:xfrm rot="10800000">
            <a:off x="7275463" y="5390926"/>
            <a:ext cx="1542549" cy="433660"/>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52" name="右矢印 38"/>
          <p:cNvSpPr/>
          <p:nvPr/>
        </p:nvSpPr>
        <p:spPr>
          <a:xfrm>
            <a:off x="7259619" y="5758526"/>
            <a:ext cx="1599736" cy="407320"/>
          </a:xfrm>
          <a:prstGeom prst="rightArrow">
            <a:avLst>
              <a:gd name="adj1" fmla="val 50000"/>
              <a:gd name="adj2" fmla="val 64436"/>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53" name="TextBox 17">
            <a:extLst>
              <a:ext uri="{FF2B5EF4-FFF2-40B4-BE49-F238E27FC236}">
                <a16:creationId xmlns="" xmlns:a16="http://schemas.microsoft.com/office/drawing/2014/main" id="{491B9851-658D-5C4A-ABC5-681C4B892ABF}"/>
              </a:ext>
            </a:extLst>
          </p:cNvPr>
          <p:cNvSpPr txBox="1"/>
          <p:nvPr/>
        </p:nvSpPr>
        <p:spPr>
          <a:xfrm>
            <a:off x="7496638" y="5091584"/>
            <a:ext cx="1263088" cy="369332"/>
          </a:xfrm>
          <a:prstGeom prst="rect">
            <a:avLst/>
          </a:prstGeom>
          <a:noFill/>
        </p:spPr>
        <p:txBody>
          <a:bodyPr wrap="square" rtlCol="0">
            <a:spAutoFit/>
          </a:bodyPr>
          <a:lstStyle/>
          <a:p>
            <a:r>
              <a:rPr lang="ja-JP" altLang="en-US">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55" name="1 つの角を切り取った四角形 39">
            <a:extLst>
              <a:ext uri="{FF2B5EF4-FFF2-40B4-BE49-F238E27FC236}">
                <a16:creationId xmlns="" xmlns:a16="http://schemas.microsoft.com/office/drawing/2014/main" id="{24912F15-529C-8642-9201-BA20F9CECDB5}"/>
              </a:ext>
            </a:extLst>
          </p:cNvPr>
          <p:cNvSpPr/>
          <p:nvPr/>
        </p:nvSpPr>
        <p:spPr>
          <a:xfrm>
            <a:off x="9039905" y="5663627"/>
            <a:ext cx="327679" cy="395593"/>
          </a:xfrm>
          <a:prstGeom prst="snip1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MS PGothic" charset="-128"/>
                <a:ea typeface="MS PGothic" charset="-128"/>
                <a:cs typeface="MS PGothic" charset="-128"/>
              </a:rPr>
              <a:t>1</a:t>
            </a:r>
            <a:endParaRPr kumimoji="1" lang="ja-JP" altLang="en-US" dirty="0">
              <a:solidFill>
                <a:schemeClr val="bg1"/>
              </a:solidFill>
              <a:latin typeface="MS PGothic" charset="-128"/>
              <a:ea typeface="MS PGothic" charset="-128"/>
              <a:cs typeface="MS PGothic" charset="-128"/>
            </a:endParaRPr>
          </a:p>
        </p:txBody>
      </p:sp>
      <p:sp>
        <p:nvSpPr>
          <p:cNvPr id="56" name="1 つの角を切り取った四角形 38">
            <a:extLst>
              <a:ext uri="{FF2B5EF4-FFF2-40B4-BE49-F238E27FC236}">
                <a16:creationId xmlns="" xmlns:a16="http://schemas.microsoft.com/office/drawing/2014/main" id="{D614B31B-1F38-8F44-A1F1-D41FF5A489C8}"/>
              </a:ext>
            </a:extLst>
          </p:cNvPr>
          <p:cNvSpPr/>
          <p:nvPr/>
        </p:nvSpPr>
        <p:spPr>
          <a:xfrm>
            <a:off x="6789793" y="5823198"/>
            <a:ext cx="326284" cy="371359"/>
          </a:xfrm>
          <a:prstGeom prst="snip1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bg1"/>
                </a:solidFill>
                <a:latin typeface="MS PGothic" charset="-128"/>
                <a:ea typeface="MS PGothic" charset="-128"/>
                <a:cs typeface="MS PGothic" charset="-128"/>
              </a:rPr>
              <a:t>3</a:t>
            </a:r>
            <a:endParaRPr kumimoji="1" lang="ja-JP" altLang="en-US" dirty="0">
              <a:solidFill>
                <a:schemeClr val="bg1"/>
              </a:solidFill>
              <a:latin typeface="MS PGothic" charset="-128"/>
              <a:ea typeface="MS PGothic" charset="-128"/>
              <a:cs typeface="MS PGothic" charset="-128"/>
            </a:endParaRPr>
          </a:p>
        </p:txBody>
      </p:sp>
      <p:sp>
        <p:nvSpPr>
          <p:cNvPr id="60" name="TextBox 17">
            <a:extLst>
              <a:ext uri="{FF2B5EF4-FFF2-40B4-BE49-F238E27FC236}">
                <a16:creationId xmlns="" xmlns:a16="http://schemas.microsoft.com/office/drawing/2014/main" id="{491B9851-658D-5C4A-ABC5-681C4B892ABF}"/>
              </a:ext>
            </a:extLst>
          </p:cNvPr>
          <p:cNvSpPr txBox="1"/>
          <p:nvPr/>
        </p:nvSpPr>
        <p:spPr>
          <a:xfrm>
            <a:off x="7413053" y="6101718"/>
            <a:ext cx="1484700" cy="369332"/>
          </a:xfrm>
          <a:prstGeom prst="rect">
            <a:avLst/>
          </a:prstGeom>
          <a:noFill/>
        </p:spPr>
        <p:txBody>
          <a:bodyPr wrap="square" rtlCol="0">
            <a:spAutoFit/>
          </a:bodyPr>
          <a:lstStyle/>
          <a:p>
            <a:r>
              <a:rPr lang="ja-JP" altLang="en-US" dirty="0">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582211080"/>
              </p:ext>
            </p:extLst>
          </p:nvPr>
        </p:nvGraphicFramePr>
        <p:xfrm>
          <a:off x="3732751" y="4961221"/>
          <a:ext cx="1514000" cy="1432560"/>
        </p:xfrm>
        <a:graphic>
          <a:graphicData uri="http://schemas.openxmlformats.org/drawingml/2006/table">
            <a:tbl>
              <a:tblPr firstRow="1" bandRow="1">
                <a:tableStyleId>{5C22544A-7EE6-4342-B048-85BDC9FD1C3A}</a:tableStyleId>
              </a:tblPr>
              <a:tblGrid>
                <a:gridCol w="757000">
                  <a:extLst>
                    <a:ext uri="{9D8B030D-6E8A-4147-A177-3AD203B41FA5}">
                      <a16:colId xmlns="" xmlns:a16="http://schemas.microsoft.com/office/drawing/2014/main" val="20000"/>
                    </a:ext>
                  </a:extLst>
                </a:gridCol>
                <a:gridCol w="757000">
                  <a:extLst>
                    <a:ext uri="{9D8B030D-6E8A-4147-A177-3AD203B41FA5}">
                      <a16:colId xmlns="" xmlns:a16="http://schemas.microsoft.com/office/drawing/2014/main" val="20001"/>
                    </a:ext>
                  </a:extLst>
                </a:gridCol>
              </a:tblGrid>
              <a:tr h="301522">
                <a:tc>
                  <a:txBody>
                    <a:bodyPr/>
                    <a:lstStyle/>
                    <a:p>
                      <a:pPr algn="ctr"/>
                      <a:r>
                        <a:rPr kumimoji="1" lang="ja-JP" altLang="en-US" sz="1600" b="1" dirty="0">
                          <a:solidFill>
                            <a:schemeClr val="tx1"/>
                          </a:solidFill>
                          <a:latin typeface="MS PGothic" charset="-128"/>
                          <a:ea typeface="MS PGothic" charset="-128"/>
                          <a:cs typeface="MS PGothic" charset="-128"/>
                        </a:rPr>
                        <a:t>ページ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600" b="1" dirty="0">
                          <a:solidFill>
                            <a:schemeClr val="tx1"/>
                          </a:solidFill>
                          <a:latin typeface="MS PGothic" charset="-128"/>
                          <a:ea typeface="MS PGothic" charset="-128"/>
                          <a:cs typeface="MS PGothic" charset="-128"/>
                        </a:rPr>
                        <a:t>ビット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 xmlns:a16="http://schemas.microsoft.com/office/drawing/2014/main" val="10000"/>
                  </a:ext>
                </a:extLst>
              </a:tr>
              <a:tr h="328934">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0</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1"/>
                  </a:ext>
                </a:extLst>
              </a:tr>
              <a:tr h="328934">
                <a:tc>
                  <a:txBody>
                    <a:bodyPr/>
                    <a:lstStyle/>
                    <a:p>
                      <a:pPr algn="ctr"/>
                      <a:r>
                        <a:rPr kumimoji="1" lang="en-US" altLang="ja-JP" dirty="0">
                          <a:solidFill>
                            <a:schemeClr val="tx1"/>
                          </a:solidFill>
                          <a:latin typeface="MS PGothic" charset="-128"/>
                          <a:ea typeface="MS PGothic" charset="-128"/>
                          <a:cs typeface="MS PGothic"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2"/>
                  </a:ext>
                </a:extLst>
              </a:tr>
              <a:tr h="328934">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3"/>
                  </a:ext>
                </a:extLst>
              </a:tr>
            </a:tbl>
          </a:graphicData>
        </a:graphic>
      </p:graphicFrame>
      <p:graphicFrame>
        <p:nvGraphicFramePr>
          <p:cNvPr id="61" name="表 60"/>
          <p:cNvGraphicFramePr>
            <a:graphicFrameLocks noGrp="1"/>
          </p:cNvGraphicFramePr>
          <p:nvPr>
            <p:extLst>
              <p:ext uri="{D42A27DB-BD31-4B8C-83A1-F6EECF244321}">
                <p14:modId xmlns:p14="http://schemas.microsoft.com/office/powerpoint/2010/main" val="2079104406"/>
              </p:ext>
            </p:extLst>
          </p:nvPr>
        </p:nvGraphicFramePr>
        <p:xfrm>
          <a:off x="1830959" y="4953186"/>
          <a:ext cx="1767024" cy="1432560"/>
        </p:xfrm>
        <a:graphic>
          <a:graphicData uri="http://schemas.openxmlformats.org/drawingml/2006/table">
            <a:tbl>
              <a:tblPr firstRow="1" bandRow="1">
                <a:tableStyleId>{5C22544A-7EE6-4342-B048-85BDC9FD1C3A}</a:tableStyleId>
              </a:tblPr>
              <a:tblGrid>
                <a:gridCol w="883512">
                  <a:extLst>
                    <a:ext uri="{9D8B030D-6E8A-4147-A177-3AD203B41FA5}">
                      <a16:colId xmlns="" xmlns:a16="http://schemas.microsoft.com/office/drawing/2014/main" val="20000"/>
                    </a:ext>
                  </a:extLst>
                </a:gridCol>
                <a:gridCol w="883512">
                  <a:extLst>
                    <a:ext uri="{9D8B030D-6E8A-4147-A177-3AD203B41FA5}">
                      <a16:colId xmlns="" xmlns:a16="http://schemas.microsoft.com/office/drawing/2014/main" val="20001"/>
                    </a:ext>
                  </a:extLst>
                </a:gridCol>
              </a:tblGrid>
              <a:tr h="301522">
                <a:tc>
                  <a:txBody>
                    <a:bodyPr/>
                    <a:lstStyle/>
                    <a:p>
                      <a:pPr algn="ctr"/>
                      <a:r>
                        <a:rPr kumimoji="1" lang="ja-JP" altLang="en-US" sz="1600" b="1" dirty="0">
                          <a:solidFill>
                            <a:schemeClr val="tx1"/>
                          </a:solidFill>
                          <a:latin typeface="MS PGothic" charset="-128"/>
                          <a:ea typeface="MS PGothic" charset="-128"/>
                          <a:cs typeface="MS PGothic" charset="-128"/>
                        </a:rPr>
                        <a:t>ページ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600" b="1" dirty="0">
                          <a:solidFill>
                            <a:schemeClr val="tx1"/>
                          </a:solidFill>
                          <a:latin typeface="MS PGothic" charset="-128"/>
                          <a:ea typeface="MS PGothic" charset="-128"/>
                          <a:cs typeface="MS PGothic" charset="-128"/>
                        </a:rPr>
                        <a:t>エントリ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0"/>
                  </a:ext>
                </a:extLst>
              </a:tr>
              <a:tr h="328934">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1"/>
                  </a:ext>
                </a:extLst>
              </a:tr>
              <a:tr h="328934">
                <a:tc>
                  <a:txBody>
                    <a:bodyPr/>
                    <a:lstStyle/>
                    <a:p>
                      <a:pPr algn="ctr"/>
                      <a:r>
                        <a:rPr kumimoji="1" lang="en-US" altLang="ja-JP" dirty="0">
                          <a:solidFill>
                            <a:schemeClr val="tx1"/>
                          </a:solidFill>
                          <a:latin typeface="MS PGothic" charset="-128"/>
                          <a:ea typeface="MS PGothic" charset="-128"/>
                          <a:cs typeface="MS PGothic"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2"/>
                  </a:ext>
                </a:extLst>
              </a:tr>
              <a:tr h="328934">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3"/>
                  </a:ext>
                </a:extLst>
              </a:tr>
            </a:tbl>
          </a:graphicData>
        </a:graphic>
      </p:graphicFrame>
      <p:sp>
        <p:nvSpPr>
          <p:cNvPr id="62" name="テキスト ボックス 61"/>
          <p:cNvSpPr txBox="1"/>
          <p:nvPr/>
        </p:nvSpPr>
        <p:spPr>
          <a:xfrm>
            <a:off x="1977356" y="4553835"/>
            <a:ext cx="1507144" cy="369332"/>
          </a:xfrm>
          <a:prstGeom prst="rect">
            <a:avLst/>
          </a:prstGeom>
          <a:noFill/>
        </p:spPr>
        <p:txBody>
          <a:bodyPr wrap="none" rtlCol="0">
            <a:spAutoFit/>
          </a:bodyPr>
          <a:lstStyle/>
          <a:p>
            <a:r>
              <a:rPr kumimoji="1" lang="ja-JP" altLang="en-US" dirty="0">
                <a:latin typeface="MS PGothic" charset="-128"/>
                <a:ea typeface="MS PGothic" charset="-128"/>
                <a:cs typeface="MS PGothic" charset="-128"/>
              </a:rPr>
              <a:t>管理テーブル</a:t>
            </a:r>
          </a:p>
        </p:txBody>
      </p:sp>
      <p:sp>
        <p:nvSpPr>
          <p:cNvPr id="63" name="テキスト ボックス 62"/>
          <p:cNvSpPr txBox="1"/>
          <p:nvPr/>
        </p:nvSpPr>
        <p:spPr>
          <a:xfrm>
            <a:off x="3535377" y="4584613"/>
            <a:ext cx="1867819" cy="338554"/>
          </a:xfrm>
          <a:prstGeom prst="rect">
            <a:avLst/>
          </a:prstGeom>
          <a:noFill/>
        </p:spPr>
        <p:txBody>
          <a:bodyPr wrap="none" rtlCol="0">
            <a:spAutoFit/>
          </a:bodyPr>
          <a:lstStyle/>
          <a:p>
            <a:r>
              <a:rPr kumimoji="1" lang="ja-JP" altLang="en-US" sz="1600" dirty="0">
                <a:latin typeface="MS PGothic" charset="-128"/>
                <a:ea typeface="MS PGothic" charset="-128"/>
                <a:cs typeface="MS PGothic" charset="-128"/>
              </a:rPr>
              <a:t>ダーティビットマップ</a:t>
            </a:r>
          </a:p>
        </p:txBody>
      </p:sp>
      <p:graphicFrame>
        <p:nvGraphicFramePr>
          <p:cNvPr id="64" name="表 63"/>
          <p:cNvGraphicFramePr>
            <a:graphicFrameLocks noGrp="1"/>
          </p:cNvGraphicFramePr>
          <p:nvPr>
            <p:extLst>
              <p:ext uri="{D42A27DB-BD31-4B8C-83A1-F6EECF244321}">
                <p14:modId xmlns:p14="http://schemas.microsoft.com/office/powerpoint/2010/main" val="444263024"/>
              </p:ext>
            </p:extLst>
          </p:nvPr>
        </p:nvGraphicFramePr>
        <p:xfrm>
          <a:off x="3733200" y="4960041"/>
          <a:ext cx="1514000" cy="1432560"/>
        </p:xfrm>
        <a:graphic>
          <a:graphicData uri="http://schemas.openxmlformats.org/drawingml/2006/table">
            <a:tbl>
              <a:tblPr firstRow="1" bandRow="1">
                <a:tableStyleId>{5C22544A-7EE6-4342-B048-85BDC9FD1C3A}</a:tableStyleId>
              </a:tblPr>
              <a:tblGrid>
                <a:gridCol w="757000">
                  <a:extLst>
                    <a:ext uri="{9D8B030D-6E8A-4147-A177-3AD203B41FA5}">
                      <a16:colId xmlns="" xmlns:a16="http://schemas.microsoft.com/office/drawing/2014/main" val="20000"/>
                    </a:ext>
                  </a:extLst>
                </a:gridCol>
                <a:gridCol w="757000">
                  <a:extLst>
                    <a:ext uri="{9D8B030D-6E8A-4147-A177-3AD203B41FA5}">
                      <a16:colId xmlns="" xmlns:a16="http://schemas.microsoft.com/office/drawing/2014/main" val="20001"/>
                    </a:ext>
                  </a:extLst>
                </a:gridCol>
              </a:tblGrid>
              <a:tr h="301522">
                <a:tc>
                  <a:txBody>
                    <a:bodyPr/>
                    <a:lstStyle/>
                    <a:p>
                      <a:pPr algn="ctr"/>
                      <a:r>
                        <a:rPr kumimoji="1" lang="ja-JP" altLang="en-US" sz="1600" b="1" dirty="0">
                          <a:solidFill>
                            <a:schemeClr val="tx1"/>
                          </a:solidFill>
                          <a:latin typeface="MS PGothic" charset="-128"/>
                          <a:ea typeface="MS PGothic" charset="-128"/>
                          <a:cs typeface="MS PGothic" charset="-128"/>
                        </a:rPr>
                        <a:t>ページ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600" b="1" dirty="0">
                          <a:solidFill>
                            <a:schemeClr val="tx1"/>
                          </a:solidFill>
                          <a:latin typeface="MS PGothic" charset="-128"/>
                          <a:ea typeface="MS PGothic" charset="-128"/>
                          <a:cs typeface="MS PGothic" charset="-128"/>
                        </a:rPr>
                        <a:t>ビット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 xmlns:a16="http://schemas.microsoft.com/office/drawing/2014/main" val="10000"/>
                  </a:ext>
                </a:extLst>
              </a:tr>
              <a:tr h="328934">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rgbClr val="FF0000"/>
                          </a:solidFill>
                          <a:latin typeface="MS PGothic" charset="-128"/>
                          <a:ea typeface="MS PGothic" charset="-128"/>
                          <a:cs typeface="MS PGothic" charset="-128"/>
                        </a:rPr>
                        <a:t>0</a:t>
                      </a:r>
                      <a:r>
                        <a:rPr kumimoji="1" lang="ja-JP" altLang="en-US" dirty="0">
                          <a:solidFill>
                            <a:srgbClr val="FF0000"/>
                          </a:solidFill>
                          <a:latin typeface="MS PGothic" charset="-128"/>
                          <a:ea typeface="MS PGothic" charset="-128"/>
                          <a:cs typeface="MS PGothic" charset="-128"/>
                        </a:rPr>
                        <a:t>→</a:t>
                      </a:r>
                      <a:r>
                        <a:rPr kumimoji="1" lang="en-US" altLang="ja-JP" dirty="0">
                          <a:solidFill>
                            <a:srgbClr val="FF0000"/>
                          </a:solidFill>
                          <a:latin typeface="MS PGothic" charset="-128"/>
                          <a:ea typeface="MS PGothic" charset="-128"/>
                          <a:cs typeface="MS PGothic" charset="-128"/>
                        </a:rPr>
                        <a:t>1</a:t>
                      </a:r>
                      <a:endParaRPr kumimoji="1" lang="ja-JP" altLang="en-US" dirty="0">
                        <a:solidFill>
                          <a:srgbClr val="FF0000"/>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1"/>
                  </a:ext>
                </a:extLst>
              </a:tr>
              <a:tr h="328934">
                <a:tc>
                  <a:txBody>
                    <a:bodyPr/>
                    <a:lstStyle/>
                    <a:p>
                      <a:pPr algn="ctr"/>
                      <a:r>
                        <a:rPr kumimoji="1" lang="en-US" altLang="ja-JP" dirty="0">
                          <a:solidFill>
                            <a:schemeClr val="tx1"/>
                          </a:solidFill>
                          <a:latin typeface="MS PGothic" charset="-128"/>
                          <a:ea typeface="MS PGothic" charset="-128"/>
                          <a:cs typeface="MS PGothic"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2"/>
                  </a:ext>
                </a:extLst>
              </a:tr>
              <a:tr h="328934">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3"/>
                  </a:ext>
                </a:extLst>
              </a:tr>
            </a:tbl>
          </a:graphicData>
        </a:graphic>
      </p:graphicFrame>
      <p:graphicFrame>
        <p:nvGraphicFramePr>
          <p:cNvPr id="65" name="表 64"/>
          <p:cNvGraphicFramePr>
            <a:graphicFrameLocks noGrp="1"/>
          </p:cNvGraphicFramePr>
          <p:nvPr>
            <p:extLst>
              <p:ext uri="{D42A27DB-BD31-4B8C-83A1-F6EECF244321}">
                <p14:modId xmlns:p14="http://schemas.microsoft.com/office/powerpoint/2010/main" val="239918433"/>
              </p:ext>
            </p:extLst>
          </p:nvPr>
        </p:nvGraphicFramePr>
        <p:xfrm>
          <a:off x="1832400" y="4952841"/>
          <a:ext cx="1767024" cy="1432560"/>
        </p:xfrm>
        <a:graphic>
          <a:graphicData uri="http://schemas.openxmlformats.org/drawingml/2006/table">
            <a:tbl>
              <a:tblPr firstRow="1" bandRow="1">
                <a:tableStyleId>{5C22544A-7EE6-4342-B048-85BDC9FD1C3A}</a:tableStyleId>
              </a:tblPr>
              <a:tblGrid>
                <a:gridCol w="883512">
                  <a:extLst>
                    <a:ext uri="{9D8B030D-6E8A-4147-A177-3AD203B41FA5}">
                      <a16:colId xmlns="" xmlns:a16="http://schemas.microsoft.com/office/drawing/2014/main" val="20000"/>
                    </a:ext>
                  </a:extLst>
                </a:gridCol>
                <a:gridCol w="883512">
                  <a:extLst>
                    <a:ext uri="{9D8B030D-6E8A-4147-A177-3AD203B41FA5}">
                      <a16:colId xmlns="" xmlns:a16="http://schemas.microsoft.com/office/drawing/2014/main" val="20001"/>
                    </a:ext>
                  </a:extLst>
                </a:gridCol>
              </a:tblGrid>
              <a:tr h="301522">
                <a:tc>
                  <a:txBody>
                    <a:bodyPr/>
                    <a:lstStyle/>
                    <a:p>
                      <a:pPr algn="ctr"/>
                      <a:r>
                        <a:rPr kumimoji="1" lang="ja-JP" altLang="en-US" sz="1600" b="1" dirty="0">
                          <a:solidFill>
                            <a:schemeClr val="tx1"/>
                          </a:solidFill>
                          <a:latin typeface="MS PGothic" charset="-128"/>
                          <a:ea typeface="MS PGothic" charset="-128"/>
                          <a:cs typeface="MS PGothic" charset="-128"/>
                        </a:rPr>
                        <a:t>ページ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600" b="1" dirty="0">
                          <a:solidFill>
                            <a:schemeClr val="tx1"/>
                          </a:solidFill>
                          <a:latin typeface="MS PGothic" charset="-128"/>
                          <a:ea typeface="MS PGothic" charset="-128"/>
                          <a:cs typeface="MS PGothic" charset="-128"/>
                        </a:rPr>
                        <a:t>エントリ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0"/>
                  </a:ext>
                </a:extLst>
              </a:tr>
              <a:tr h="328934">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rgbClr val="FF0000"/>
                          </a:solidFill>
                          <a:latin typeface="MS PGothic" charset="-128"/>
                          <a:ea typeface="MS PGothic" charset="-128"/>
                          <a:cs typeface="MS PGothic" charset="-128"/>
                        </a:rPr>
                        <a:t>無→有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1"/>
                  </a:ext>
                </a:extLst>
              </a:tr>
              <a:tr h="328934">
                <a:tc>
                  <a:txBody>
                    <a:bodyPr/>
                    <a:lstStyle/>
                    <a:p>
                      <a:pPr algn="ctr"/>
                      <a:r>
                        <a:rPr kumimoji="1" lang="en-US" altLang="ja-JP" dirty="0">
                          <a:solidFill>
                            <a:schemeClr val="tx1"/>
                          </a:solidFill>
                          <a:latin typeface="MS PGothic" charset="-128"/>
                          <a:ea typeface="MS PGothic" charset="-128"/>
                          <a:cs typeface="MS PGothic"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2"/>
                  </a:ext>
                </a:extLst>
              </a:tr>
              <a:tr h="328934">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3"/>
                  </a:ext>
                </a:extLst>
              </a:tr>
            </a:tbl>
          </a:graphicData>
        </a:graphic>
      </p:graphicFrame>
      <p:graphicFrame>
        <p:nvGraphicFramePr>
          <p:cNvPr id="66" name="表 65"/>
          <p:cNvGraphicFramePr>
            <a:graphicFrameLocks noGrp="1"/>
          </p:cNvGraphicFramePr>
          <p:nvPr>
            <p:extLst>
              <p:ext uri="{D42A27DB-BD31-4B8C-83A1-F6EECF244321}">
                <p14:modId xmlns:p14="http://schemas.microsoft.com/office/powerpoint/2010/main" val="992925655"/>
              </p:ext>
            </p:extLst>
          </p:nvPr>
        </p:nvGraphicFramePr>
        <p:xfrm>
          <a:off x="3733200" y="4960800"/>
          <a:ext cx="1514000" cy="1432560"/>
        </p:xfrm>
        <a:graphic>
          <a:graphicData uri="http://schemas.openxmlformats.org/drawingml/2006/table">
            <a:tbl>
              <a:tblPr firstRow="1" bandRow="1">
                <a:tableStyleId>{5C22544A-7EE6-4342-B048-85BDC9FD1C3A}</a:tableStyleId>
              </a:tblPr>
              <a:tblGrid>
                <a:gridCol w="757000">
                  <a:extLst>
                    <a:ext uri="{9D8B030D-6E8A-4147-A177-3AD203B41FA5}">
                      <a16:colId xmlns="" xmlns:a16="http://schemas.microsoft.com/office/drawing/2014/main" val="20000"/>
                    </a:ext>
                  </a:extLst>
                </a:gridCol>
                <a:gridCol w="757000">
                  <a:extLst>
                    <a:ext uri="{9D8B030D-6E8A-4147-A177-3AD203B41FA5}">
                      <a16:colId xmlns="" xmlns:a16="http://schemas.microsoft.com/office/drawing/2014/main" val="20001"/>
                    </a:ext>
                  </a:extLst>
                </a:gridCol>
              </a:tblGrid>
              <a:tr h="301522">
                <a:tc>
                  <a:txBody>
                    <a:bodyPr/>
                    <a:lstStyle/>
                    <a:p>
                      <a:pPr algn="ctr"/>
                      <a:r>
                        <a:rPr kumimoji="1" lang="ja-JP" altLang="en-US" sz="1600" b="1" dirty="0">
                          <a:solidFill>
                            <a:schemeClr val="tx1"/>
                          </a:solidFill>
                          <a:latin typeface="MS PGothic" charset="-128"/>
                          <a:ea typeface="MS PGothic" charset="-128"/>
                          <a:cs typeface="MS PGothic" charset="-128"/>
                        </a:rPr>
                        <a:t>ページ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600" b="1" dirty="0">
                          <a:solidFill>
                            <a:schemeClr val="tx1"/>
                          </a:solidFill>
                          <a:latin typeface="MS PGothic" charset="-128"/>
                          <a:ea typeface="MS PGothic" charset="-128"/>
                          <a:cs typeface="MS PGothic" charset="-128"/>
                        </a:rPr>
                        <a:t>ビット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 xmlns:a16="http://schemas.microsoft.com/office/drawing/2014/main" val="10000"/>
                  </a:ext>
                </a:extLst>
              </a:tr>
              <a:tr h="328934">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1"/>
                  </a:ext>
                </a:extLst>
              </a:tr>
              <a:tr h="328934">
                <a:tc>
                  <a:txBody>
                    <a:bodyPr/>
                    <a:lstStyle/>
                    <a:p>
                      <a:pPr algn="ctr"/>
                      <a:r>
                        <a:rPr kumimoji="1" lang="en-US" altLang="ja-JP" dirty="0">
                          <a:solidFill>
                            <a:schemeClr val="tx1"/>
                          </a:solidFill>
                          <a:latin typeface="MS PGothic" charset="-128"/>
                          <a:ea typeface="MS PGothic" charset="-128"/>
                          <a:cs typeface="MS PGothic"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2"/>
                  </a:ext>
                </a:extLst>
              </a:tr>
              <a:tr h="328934">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dirty="0">
                          <a:solidFill>
                            <a:srgbClr val="FF0000"/>
                          </a:solidFill>
                          <a:latin typeface="MS PGothic" charset="-128"/>
                          <a:ea typeface="MS PGothic" charset="-128"/>
                          <a:cs typeface="MS PGothic" charset="-128"/>
                        </a:rPr>
                        <a:t>1</a:t>
                      </a:r>
                      <a:r>
                        <a:rPr kumimoji="1" lang="ja-JP" altLang="en-US" dirty="0">
                          <a:solidFill>
                            <a:srgbClr val="FF0000"/>
                          </a:solidFill>
                          <a:latin typeface="MS PGothic" charset="-128"/>
                          <a:ea typeface="MS PGothic" charset="-128"/>
                          <a:cs typeface="MS PGothic" charset="-128"/>
                        </a:rPr>
                        <a:t>→</a:t>
                      </a:r>
                      <a:r>
                        <a:rPr kumimoji="1" lang="en-US" altLang="ja-JP" dirty="0">
                          <a:solidFill>
                            <a:srgbClr val="FF0000"/>
                          </a:solidFill>
                          <a:latin typeface="MS PGothic" charset="-128"/>
                          <a:ea typeface="MS PGothic" charset="-128"/>
                          <a:cs typeface="MS PGothic" charset="-128"/>
                        </a:rPr>
                        <a:t>0</a:t>
                      </a:r>
                      <a:endParaRPr kumimoji="1" lang="ja-JP" altLang="en-US" dirty="0">
                        <a:solidFill>
                          <a:srgbClr val="FF0000"/>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 xmlns:a16="http://schemas.microsoft.com/office/drawing/2014/main" val="10003"/>
                  </a:ext>
                </a:extLst>
              </a:tr>
            </a:tbl>
          </a:graphicData>
        </a:graphic>
      </p:graphicFrame>
      <p:graphicFrame>
        <p:nvGraphicFramePr>
          <p:cNvPr id="67" name="表 66"/>
          <p:cNvGraphicFramePr>
            <a:graphicFrameLocks noGrp="1"/>
          </p:cNvGraphicFramePr>
          <p:nvPr>
            <p:extLst>
              <p:ext uri="{D42A27DB-BD31-4B8C-83A1-F6EECF244321}">
                <p14:modId xmlns:p14="http://schemas.microsoft.com/office/powerpoint/2010/main" val="1763324326"/>
              </p:ext>
            </p:extLst>
          </p:nvPr>
        </p:nvGraphicFramePr>
        <p:xfrm>
          <a:off x="1832400" y="4953600"/>
          <a:ext cx="1767024" cy="1432560"/>
        </p:xfrm>
        <a:graphic>
          <a:graphicData uri="http://schemas.openxmlformats.org/drawingml/2006/table">
            <a:tbl>
              <a:tblPr firstRow="1" bandRow="1">
                <a:tableStyleId>{5C22544A-7EE6-4342-B048-85BDC9FD1C3A}</a:tableStyleId>
              </a:tblPr>
              <a:tblGrid>
                <a:gridCol w="883512">
                  <a:extLst>
                    <a:ext uri="{9D8B030D-6E8A-4147-A177-3AD203B41FA5}">
                      <a16:colId xmlns="" xmlns:a16="http://schemas.microsoft.com/office/drawing/2014/main" val="20000"/>
                    </a:ext>
                  </a:extLst>
                </a:gridCol>
                <a:gridCol w="883512">
                  <a:extLst>
                    <a:ext uri="{9D8B030D-6E8A-4147-A177-3AD203B41FA5}">
                      <a16:colId xmlns="" xmlns:a16="http://schemas.microsoft.com/office/drawing/2014/main" val="20001"/>
                    </a:ext>
                  </a:extLst>
                </a:gridCol>
              </a:tblGrid>
              <a:tr h="301522">
                <a:tc>
                  <a:txBody>
                    <a:bodyPr/>
                    <a:lstStyle/>
                    <a:p>
                      <a:pPr algn="ctr"/>
                      <a:r>
                        <a:rPr kumimoji="1" lang="ja-JP" altLang="en-US" sz="1600" b="1" dirty="0">
                          <a:solidFill>
                            <a:schemeClr val="tx1"/>
                          </a:solidFill>
                          <a:latin typeface="MS PGothic" charset="-128"/>
                          <a:ea typeface="MS PGothic" charset="-128"/>
                          <a:cs typeface="MS PGothic" charset="-128"/>
                        </a:rPr>
                        <a:t>ページ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600" b="1" dirty="0">
                          <a:solidFill>
                            <a:schemeClr val="tx1"/>
                          </a:solidFill>
                          <a:latin typeface="MS PGothic" charset="-128"/>
                          <a:ea typeface="MS PGothic" charset="-128"/>
                          <a:cs typeface="MS PGothic" charset="-128"/>
                        </a:rPr>
                        <a:t>エントリ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 xmlns:a16="http://schemas.microsoft.com/office/drawing/2014/main" val="10000"/>
                  </a:ext>
                </a:extLst>
              </a:tr>
              <a:tr h="328934">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1"/>
                  </a:ext>
                </a:extLst>
              </a:tr>
              <a:tr h="328934">
                <a:tc>
                  <a:txBody>
                    <a:bodyPr/>
                    <a:lstStyle/>
                    <a:p>
                      <a:pPr algn="ctr"/>
                      <a:r>
                        <a:rPr kumimoji="1" lang="en-US" altLang="ja-JP" dirty="0">
                          <a:solidFill>
                            <a:schemeClr val="tx1"/>
                          </a:solidFill>
                          <a:latin typeface="MS PGothic" charset="-128"/>
                          <a:ea typeface="MS PGothic" charset="-128"/>
                          <a:cs typeface="MS PGothic" charset="-128"/>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chemeClr val="tx1"/>
                          </a:solidFill>
                          <a:latin typeface="MS PGothic" charset="-128"/>
                          <a:ea typeface="MS PGothic" charset="-128"/>
                          <a:cs typeface="MS PGothic" charset="-128"/>
                        </a:rPr>
                        <a:t>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2"/>
                  </a:ext>
                </a:extLst>
              </a:tr>
              <a:tr h="328934">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dirty="0">
                          <a:solidFill>
                            <a:srgbClr val="FF0000"/>
                          </a:solidFill>
                          <a:latin typeface="MS PGothic" charset="-128"/>
                          <a:ea typeface="MS PGothic" charset="-128"/>
                          <a:cs typeface="MS PGothic" charset="-128"/>
                        </a:rPr>
                        <a:t>有→無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73464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29167E-6 3.7037E-7 L -0.18164 -0.00394 " pathEditMode="relative" rAng="0" ptsTypes="AA">
                                      <p:cBhvr>
                                        <p:cTn id="6" dur="1000" fill="hold"/>
                                        <p:tgtEl>
                                          <p:spTgt spid="55"/>
                                        </p:tgtEl>
                                        <p:attrNameLst>
                                          <p:attrName>ppt_x</p:attrName>
                                          <p:attrName>ppt_y</p:attrName>
                                        </p:attrNameLst>
                                      </p:cBhvr>
                                      <p:rCtr x="-9089" y="-208"/>
                                    </p:animMotion>
                                  </p:childTnLst>
                                </p:cTn>
                              </p:par>
                            </p:childTnLst>
                          </p:cTn>
                        </p:par>
                        <p:par>
                          <p:cTn id="7" fill="hold">
                            <p:stCondLst>
                              <p:cond delay="1000"/>
                            </p:stCondLst>
                            <p:childTnLst>
                              <p:par>
                                <p:cTn id="8" presetID="10" presetClass="entr" presetSubtype="0" fill="hold" nodeType="afterEffect">
                                  <p:stCondLst>
                                    <p:cond delay="0"/>
                                  </p:stCondLst>
                                  <p:childTnLst>
                                    <p:set>
                                      <p:cBhvr>
                                        <p:cTn id="9" dur="1" fill="hold">
                                          <p:stCondLst>
                                            <p:cond delay="0"/>
                                          </p:stCondLst>
                                        </p:cTn>
                                        <p:tgtEl>
                                          <p:spTgt spid="64"/>
                                        </p:tgtEl>
                                        <p:attrNameLst>
                                          <p:attrName>style.visibility</p:attrName>
                                        </p:attrNameLst>
                                      </p:cBhvr>
                                      <p:to>
                                        <p:strVal val="visible"/>
                                      </p:to>
                                    </p:set>
                                    <p:animEffect transition="in" filter="fade">
                                      <p:cBhvr>
                                        <p:cTn id="10" dur="500"/>
                                        <p:tgtEl>
                                          <p:spTgt spid="64"/>
                                        </p:tgtEl>
                                      </p:cBhvr>
                                    </p:animEffect>
                                  </p:childTnLst>
                                </p:cTn>
                              </p:par>
                              <p:par>
                                <p:cTn id="11" presetID="10" presetClass="entr" presetSubtype="0" fill="hold" nodeType="withEffect">
                                  <p:stCondLst>
                                    <p:cond delay="0"/>
                                  </p:stCondLst>
                                  <p:childTnLst>
                                    <p:set>
                                      <p:cBhvr>
                                        <p:cTn id="12" dur="1" fill="hold">
                                          <p:stCondLst>
                                            <p:cond delay="0"/>
                                          </p:stCondLst>
                                        </p:cTn>
                                        <p:tgtEl>
                                          <p:spTgt spid="65"/>
                                        </p:tgtEl>
                                        <p:attrNameLst>
                                          <p:attrName>style.visibility</p:attrName>
                                        </p:attrNameLst>
                                      </p:cBhvr>
                                      <p:to>
                                        <p:strVal val="visible"/>
                                      </p:to>
                                    </p:set>
                                    <p:animEffect transition="in" filter="fade">
                                      <p:cBhvr>
                                        <p:cTn id="13" dur="500"/>
                                        <p:tgtEl>
                                          <p:spTgt spid="6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1" nodeType="clickEffect">
                                  <p:stCondLst>
                                    <p:cond delay="0"/>
                                  </p:stCondLst>
                                  <p:childTnLst>
                                    <p:set>
                                      <p:cBhvr>
                                        <p:cTn id="17" dur="1" fill="hold">
                                          <p:stCondLst>
                                            <p:cond delay="0"/>
                                          </p:stCondLst>
                                        </p:cTn>
                                        <p:tgtEl>
                                          <p:spTgt spid="56"/>
                                        </p:tgtEl>
                                        <p:attrNameLst>
                                          <p:attrName>style.visibility</p:attrName>
                                        </p:attrNameLst>
                                      </p:cBhvr>
                                      <p:to>
                                        <p:strVal val="visible"/>
                                      </p:to>
                                    </p:set>
                                    <p:animEffect transition="in" filter="fade">
                                      <p:cBhvr>
                                        <p:cTn id="18" dur="500"/>
                                        <p:tgtEl>
                                          <p:spTgt spid="56"/>
                                        </p:tgtEl>
                                      </p:cBhvr>
                                    </p:animEffect>
                                  </p:childTnLst>
                                </p:cTn>
                              </p:par>
                              <p:par>
                                <p:cTn id="19" presetID="10" presetClass="exit" presetSubtype="0" fill="hold" grpId="1" nodeType="withEffect">
                                  <p:stCondLst>
                                    <p:cond delay="0"/>
                                  </p:stCondLst>
                                  <p:childTnLst>
                                    <p:animEffect transition="out" filter="fade">
                                      <p:cBhvr>
                                        <p:cTn id="20" dur="500"/>
                                        <p:tgtEl>
                                          <p:spTgt spid="55"/>
                                        </p:tgtEl>
                                      </p:cBhvr>
                                    </p:animEffect>
                                    <p:set>
                                      <p:cBhvr>
                                        <p:cTn id="21" dur="1" fill="hold">
                                          <p:stCondLst>
                                            <p:cond delay="499"/>
                                          </p:stCondLst>
                                        </p:cTn>
                                        <p:tgtEl>
                                          <p:spTgt spid="55"/>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0" presetClass="path" presetSubtype="0" accel="50000" decel="50000" fill="hold" grpId="0" nodeType="clickEffect">
                                  <p:stCondLst>
                                    <p:cond delay="0"/>
                                  </p:stCondLst>
                                  <p:childTnLst>
                                    <p:animMotion origin="layout" path="M -2.5E-6 2.59259E-6 L 0.18477 -0.00047 " pathEditMode="relative" rAng="0" ptsTypes="AA">
                                      <p:cBhvr>
                                        <p:cTn id="25" dur="1000" fill="hold"/>
                                        <p:tgtEl>
                                          <p:spTgt spid="56"/>
                                        </p:tgtEl>
                                        <p:attrNameLst>
                                          <p:attrName>ppt_x</p:attrName>
                                          <p:attrName>ppt_y</p:attrName>
                                        </p:attrNameLst>
                                      </p:cBhvr>
                                      <p:rCtr x="9232" y="-23"/>
                                    </p:animMotion>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500"/>
                                        <p:tgtEl>
                                          <p:spTgt spid="66"/>
                                        </p:tgtEl>
                                      </p:cBhvr>
                                    </p:animEffect>
                                  </p:childTnLst>
                                </p:cTn>
                              </p:par>
                              <p:par>
                                <p:cTn id="30" presetID="10" presetClass="entr" presetSubtype="0" fill="hold" nodeType="withEffect">
                                  <p:stCondLst>
                                    <p:cond delay="0"/>
                                  </p:stCondLst>
                                  <p:childTnLst>
                                    <p:set>
                                      <p:cBhvr>
                                        <p:cTn id="31" dur="1" fill="hold">
                                          <p:stCondLst>
                                            <p:cond delay="0"/>
                                          </p:stCondLst>
                                        </p:cTn>
                                        <p:tgtEl>
                                          <p:spTgt spid="67"/>
                                        </p:tgtEl>
                                        <p:attrNameLst>
                                          <p:attrName>style.visibility</p:attrName>
                                        </p:attrNameLst>
                                      </p:cBhvr>
                                      <p:to>
                                        <p:strVal val="visible"/>
                                      </p:to>
                                    </p:set>
                                    <p:animEffect transition="in" filter="fade">
                                      <p:cBhvr>
                                        <p:cTn id="32"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5" grpId="1" animBg="1"/>
      <p:bldP spid="56" grpId="0" animBg="1"/>
      <p:bldP spid="5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chemeClr val="tx1"/>
                </a:solidFill>
              </a:rPr>
              <a:t>従来実装を用いる問題点（２）</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保存中に更新されたメモリがファイルに追記されていく</a:t>
            </a:r>
            <a:endParaRPr kumimoji="1" lang="en-US" altLang="ja-JP" dirty="0">
              <a:solidFill>
                <a:schemeClr val="tx1"/>
              </a:solidFill>
            </a:endParaRPr>
          </a:p>
          <a:p>
            <a:pPr lvl="1"/>
            <a:r>
              <a:rPr kumimoji="1" lang="ja-JP" altLang="en-US" dirty="0">
                <a:solidFill>
                  <a:schemeClr val="tx1"/>
                </a:solidFill>
              </a:rPr>
              <a:t>メモリの更新が多いとファイルが肥大化</a:t>
            </a:r>
            <a:endParaRPr kumimoji="1" lang="en-US" altLang="ja-JP" dirty="0">
              <a:solidFill>
                <a:schemeClr val="tx1"/>
              </a:solidFill>
            </a:endParaRPr>
          </a:p>
          <a:p>
            <a:pPr lvl="2"/>
            <a:r>
              <a:rPr kumimoji="1" lang="en-US" altLang="ja-JP" dirty="0">
                <a:solidFill>
                  <a:schemeClr val="tx1"/>
                </a:solidFill>
              </a:rPr>
              <a:t>VM</a:t>
            </a:r>
            <a:r>
              <a:rPr kumimoji="1" lang="ja-JP" altLang="en-US" dirty="0">
                <a:solidFill>
                  <a:schemeClr val="tx1"/>
                </a:solidFill>
              </a:rPr>
              <a:t>のメモリサイズが大きくなると</a:t>
            </a:r>
            <a:r>
              <a:rPr kumimoji="1" lang="ja-JP" altLang="x-none" dirty="0">
                <a:solidFill>
                  <a:schemeClr val="tx1"/>
                </a:solidFill>
              </a:rPr>
              <a:t>保存</a:t>
            </a:r>
            <a:r>
              <a:rPr kumimoji="1" lang="ja-JP" altLang="en-US" dirty="0">
                <a:solidFill>
                  <a:schemeClr val="tx1"/>
                </a:solidFill>
              </a:rPr>
              <a:t>中の更新箇所も増える</a:t>
            </a:r>
            <a:endParaRPr kumimoji="1" lang="en-US" altLang="ja-JP" dirty="0">
              <a:solidFill>
                <a:schemeClr val="tx1"/>
              </a:solidFill>
            </a:endParaRPr>
          </a:p>
          <a:p>
            <a:pPr lvl="1"/>
            <a:r>
              <a:rPr kumimoji="1" lang="ja-JP" altLang="en-US" dirty="0">
                <a:solidFill>
                  <a:schemeClr val="tx1"/>
                </a:solidFill>
              </a:rPr>
              <a:t>リストア時には同じメモリ領域を何度も復元することになり非効率</a:t>
            </a:r>
            <a:endParaRPr kumimoji="1" lang="en-US" altLang="ja-JP" dirty="0">
              <a:solidFill>
                <a:schemeClr val="tx1"/>
              </a:solidFill>
            </a:endParaRPr>
          </a:p>
          <a:p>
            <a:pPr lvl="2"/>
            <a:r>
              <a:rPr kumimoji="1" lang="ja-JP" altLang="en-US" dirty="0">
                <a:solidFill>
                  <a:schemeClr val="tx1"/>
                </a:solidFill>
              </a:rPr>
              <a:t>保存された順番に、古いメモリデータを復元してから新しいメモリデータで上書き</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13</a:t>
            </a:fld>
            <a:endParaRPr kumimoji="1" lang="ja-JP" altLang="en-US"/>
          </a:p>
        </p:txBody>
      </p:sp>
      <p:sp>
        <p:nvSpPr>
          <p:cNvPr id="5" name="テキスト ボックス 24"/>
          <p:cNvSpPr txBox="1"/>
          <p:nvPr/>
        </p:nvSpPr>
        <p:spPr>
          <a:xfrm>
            <a:off x="8875804" y="5405957"/>
            <a:ext cx="1055097" cy="369332"/>
          </a:xfrm>
          <a:prstGeom prst="rect">
            <a:avLst/>
          </a:prstGeom>
          <a:noFill/>
        </p:spPr>
        <p:txBody>
          <a:bodyPr wrap="none" rtlCol="0">
            <a:spAutoFit/>
          </a:bodyPr>
          <a:lstStyle/>
          <a:p>
            <a:r>
              <a:rPr lang="en-US" altLang="ja-JP" dirty="0">
                <a:latin typeface="MS PGothic" charset="-128"/>
                <a:ea typeface="MS PGothic" charset="-128"/>
                <a:cs typeface="MS PGothic" charset="-128"/>
              </a:rPr>
              <a:t>sub-host</a:t>
            </a:r>
            <a:endParaRPr lang="ja-JP" altLang="en-US" dirty="0">
              <a:latin typeface="MS PGothic" charset="-128"/>
              <a:ea typeface="MS PGothic" charset="-128"/>
              <a:cs typeface="MS PGothic" charset="-128"/>
            </a:endParaRPr>
          </a:p>
        </p:txBody>
      </p:sp>
      <p:sp>
        <p:nvSpPr>
          <p:cNvPr id="6" name="角丸四角形 5"/>
          <p:cNvSpPr/>
          <p:nvPr/>
        </p:nvSpPr>
        <p:spPr>
          <a:xfrm>
            <a:off x="5048054" y="5018406"/>
            <a:ext cx="2020646"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7" name="テキスト ボックス 24"/>
          <p:cNvSpPr txBox="1"/>
          <p:nvPr/>
        </p:nvSpPr>
        <p:spPr>
          <a:xfrm>
            <a:off x="5379753" y="4649073"/>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8" name="TextBox 17">
            <a:extLst>
              <a:ext uri="{FF2B5EF4-FFF2-40B4-BE49-F238E27FC236}">
                <a16:creationId xmlns="" xmlns:a16="http://schemas.microsoft.com/office/drawing/2014/main" id="{491B9851-658D-5C4A-ABC5-681C4B892ABF}"/>
              </a:ext>
            </a:extLst>
          </p:cNvPr>
          <p:cNvSpPr txBox="1"/>
          <p:nvPr/>
        </p:nvSpPr>
        <p:spPr>
          <a:xfrm>
            <a:off x="7395289" y="4959893"/>
            <a:ext cx="122020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9" name="正方形/長方形 8"/>
          <p:cNvSpPr/>
          <p:nvPr/>
        </p:nvSpPr>
        <p:spPr>
          <a:xfrm>
            <a:off x="5234123" y="5137688"/>
            <a:ext cx="101857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0" name="正方形/長方形 9"/>
          <p:cNvSpPr/>
          <p:nvPr/>
        </p:nvSpPr>
        <p:spPr>
          <a:xfrm>
            <a:off x="5235854" y="5528544"/>
            <a:ext cx="1599377"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1" name="TextBox 18">
            <a:extLst>
              <a:ext uri="{FF2B5EF4-FFF2-40B4-BE49-F238E27FC236}">
                <a16:creationId xmlns="" xmlns:a16="http://schemas.microsoft.com/office/drawing/2014/main" id="{F13CABE7-A982-0F48-A727-22430537F638}"/>
              </a:ext>
            </a:extLst>
          </p:cNvPr>
          <p:cNvSpPr txBox="1"/>
          <p:nvPr/>
        </p:nvSpPr>
        <p:spPr>
          <a:xfrm>
            <a:off x="7303116" y="6074213"/>
            <a:ext cx="1404552" cy="369332"/>
          </a:xfrm>
          <a:prstGeom prst="rect">
            <a:avLst/>
          </a:prstGeom>
          <a:noFill/>
        </p:spPr>
        <p:txBody>
          <a:bodyPr wrap="none" rtlCol="0">
            <a:spAutoFit/>
          </a:bodyPr>
          <a:lstStyle/>
          <a:p>
            <a:r>
              <a:rPr lang="ja-JP" altLang="en-US">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6" name="角丸四角形 15"/>
          <p:cNvSpPr/>
          <p:nvPr/>
        </p:nvSpPr>
        <p:spPr>
          <a:xfrm>
            <a:off x="8890382" y="5018406"/>
            <a:ext cx="2020646"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7" name="正方形/長方形 16"/>
          <p:cNvSpPr/>
          <p:nvPr/>
        </p:nvSpPr>
        <p:spPr>
          <a:xfrm>
            <a:off x="9078182" y="5528544"/>
            <a:ext cx="1599377"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8" name="右矢印 38"/>
          <p:cNvSpPr/>
          <p:nvPr/>
        </p:nvSpPr>
        <p:spPr>
          <a:xfrm rot="10800000">
            <a:off x="6949531" y="5218558"/>
            <a:ext cx="2016865" cy="52090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9" name="右矢印 38"/>
          <p:cNvSpPr/>
          <p:nvPr/>
        </p:nvSpPr>
        <p:spPr>
          <a:xfrm rot="10800000" flipH="1">
            <a:off x="7031819" y="5572506"/>
            <a:ext cx="1947146" cy="568379"/>
          </a:xfrm>
          <a:prstGeom prst="rightArrow">
            <a:avLst>
              <a:gd name="adj1" fmla="val 45470"/>
              <a:gd name="adj2" fmla="val 5000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0" name="テキスト ボックス 24"/>
          <p:cNvSpPr txBox="1"/>
          <p:nvPr/>
        </p:nvSpPr>
        <p:spPr>
          <a:xfrm>
            <a:off x="9290602" y="4649073"/>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29" name="TextBox 6">
            <a:extLst>
              <a:ext uri="{FF2B5EF4-FFF2-40B4-BE49-F238E27FC236}">
                <a16:creationId xmlns="" xmlns:a16="http://schemas.microsoft.com/office/drawing/2014/main" id="{9DD7E07D-DB38-D64D-8BD3-E1CB73DA2EAF}"/>
              </a:ext>
            </a:extLst>
          </p:cNvPr>
          <p:cNvSpPr txBox="1"/>
          <p:nvPr/>
        </p:nvSpPr>
        <p:spPr>
          <a:xfrm>
            <a:off x="4308688" y="5091787"/>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31" name="正方形/長方形 30">
            <a:extLst>
              <a:ext uri="{FF2B5EF4-FFF2-40B4-BE49-F238E27FC236}">
                <a16:creationId xmlns="" xmlns:a16="http://schemas.microsoft.com/office/drawing/2014/main" id="{9B5BED5A-0736-9F4F-AE08-A24576A9BA6D}"/>
              </a:ext>
            </a:extLst>
          </p:cNvPr>
          <p:cNvSpPr/>
          <p:nvPr/>
        </p:nvSpPr>
        <p:spPr>
          <a:xfrm>
            <a:off x="1341698" y="4716460"/>
            <a:ext cx="2839116" cy="164917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32" name="テキスト ボックス 18">
            <a:extLst>
              <a:ext uri="{FF2B5EF4-FFF2-40B4-BE49-F238E27FC236}">
                <a16:creationId xmlns="" xmlns:a16="http://schemas.microsoft.com/office/drawing/2014/main" id="{61402837-DB5A-A04B-A12A-D642F370567A}"/>
              </a:ext>
            </a:extLst>
          </p:cNvPr>
          <p:cNvSpPr txBox="1"/>
          <p:nvPr/>
        </p:nvSpPr>
        <p:spPr>
          <a:xfrm>
            <a:off x="1562663" y="4737415"/>
            <a:ext cx="2577950" cy="369332"/>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チェックポイント・ファイル</a:t>
            </a:r>
          </a:p>
        </p:txBody>
      </p:sp>
      <p:sp>
        <p:nvSpPr>
          <p:cNvPr id="33" name="正方形/長方形 16">
            <a:extLst>
              <a:ext uri="{FF2B5EF4-FFF2-40B4-BE49-F238E27FC236}">
                <a16:creationId xmlns="" xmlns:a16="http://schemas.microsoft.com/office/drawing/2014/main" id="{A26F19EE-F7DB-CD4C-B0E0-83C8E16D3BEB}"/>
              </a:ext>
            </a:extLst>
          </p:cNvPr>
          <p:cNvSpPr/>
          <p:nvPr/>
        </p:nvSpPr>
        <p:spPr>
          <a:xfrm>
            <a:off x="1554660" y="5528544"/>
            <a:ext cx="1990949" cy="713618"/>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34" name="正方形/長方形 33">
            <a:extLst>
              <a:ext uri="{FF2B5EF4-FFF2-40B4-BE49-F238E27FC236}">
                <a16:creationId xmlns="" xmlns:a16="http://schemas.microsoft.com/office/drawing/2014/main" id="{BC5056C1-9D18-514F-ABAE-A375675D88BC}"/>
              </a:ext>
            </a:extLst>
          </p:cNvPr>
          <p:cNvSpPr/>
          <p:nvPr/>
        </p:nvSpPr>
        <p:spPr>
          <a:xfrm>
            <a:off x="1569822" y="5127429"/>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35" name="正方形/長方形 16">
            <a:extLst>
              <a:ext uri="{FF2B5EF4-FFF2-40B4-BE49-F238E27FC236}">
                <a16:creationId xmlns="" xmlns:a16="http://schemas.microsoft.com/office/drawing/2014/main" id="{A26F19EE-F7DB-CD4C-B0E0-83C8E16D3BEB}"/>
              </a:ext>
            </a:extLst>
          </p:cNvPr>
          <p:cNvSpPr/>
          <p:nvPr/>
        </p:nvSpPr>
        <p:spPr>
          <a:xfrm>
            <a:off x="3501320" y="5528544"/>
            <a:ext cx="522689" cy="713618"/>
          </a:xfrm>
          <a:prstGeom prst="rect">
            <a:avLst/>
          </a:prstGeom>
          <a:solidFill>
            <a:schemeClr val="accent4"/>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更新</a:t>
            </a:r>
          </a:p>
        </p:txBody>
      </p:sp>
      <p:sp>
        <p:nvSpPr>
          <p:cNvPr id="30" name="右矢印 38">
            <a:extLst>
              <a:ext uri="{FF2B5EF4-FFF2-40B4-BE49-F238E27FC236}">
                <a16:creationId xmlns="" xmlns:a16="http://schemas.microsoft.com/office/drawing/2014/main" id="{5ED3F68B-1506-EA4A-BAD9-DB345F957487}"/>
              </a:ext>
            </a:extLst>
          </p:cNvPr>
          <p:cNvSpPr/>
          <p:nvPr/>
        </p:nvSpPr>
        <p:spPr>
          <a:xfrm rot="10800000">
            <a:off x="4094334" y="5418039"/>
            <a:ext cx="984917" cy="498916"/>
          </a:xfrm>
          <a:prstGeom prst="rightArrow">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charset="-128"/>
              <a:ea typeface="MS PGothic" charset="-128"/>
              <a:cs typeface="MS PGothic" charset="-128"/>
            </a:endParaRPr>
          </a:p>
        </p:txBody>
      </p:sp>
    </p:spTree>
    <p:extLst>
      <p:ext uri="{BB962C8B-B14F-4D97-AF65-F5344CB8AC3E}">
        <p14:creationId xmlns:p14="http://schemas.microsoft.com/office/powerpoint/2010/main" val="18606633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chemeClr val="tx1"/>
                </a:solidFill>
              </a:rPr>
              <a:t>チェックポイント・ファイルの変換</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チェックポイント・ファイル内のメモリデータを専用のメモリファイルに変換</a:t>
            </a:r>
            <a:endParaRPr kumimoji="1" lang="en-US" altLang="ja-JP" dirty="0">
              <a:solidFill>
                <a:schemeClr val="tx1"/>
              </a:solidFill>
            </a:endParaRPr>
          </a:p>
          <a:p>
            <a:pPr lvl="1"/>
            <a:r>
              <a:rPr kumimoji="1" lang="ja-JP" altLang="en-US" dirty="0">
                <a:solidFill>
                  <a:schemeClr val="tx1"/>
                </a:solidFill>
              </a:rPr>
              <a:t>ファイルのオフセットをメモリアドレスと１対</a:t>
            </a:r>
            <a:r>
              <a:rPr kumimoji="1" lang="en-US" altLang="ja-JP" dirty="0">
                <a:solidFill>
                  <a:schemeClr val="tx1"/>
                </a:solidFill>
              </a:rPr>
              <a:t>1</a:t>
            </a:r>
            <a:r>
              <a:rPr kumimoji="1" lang="ja-JP" altLang="en-US" dirty="0">
                <a:solidFill>
                  <a:schemeClr val="tx1"/>
                </a:solidFill>
              </a:rPr>
              <a:t>に対応させる</a:t>
            </a:r>
            <a:endParaRPr kumimoji="1" lang="en-US" altLang="ja-JP" dirty="0">
              <a:solidFill>
                <a:schemeClr val="tx1"/>
              </a:solidFill>
            </a:endParaRPr>
          </a:p>
          <a:p>
            <a:pPr lvl="2"/>
            <a:r>
              <a:rPr kumimoji="1" lang="ja-JP" altLang="en-US" dirty="0">
                <a:solidFill>
                  <a:schemeClr val="tx1"/>
                </a:solidFill>
              </a:rPr>
              <a:t>最新のメモリデータだけが保持・リストアされる</a:t>
            </a:r>
            <a:endParaRPr kumimoji="1" lang="en-US" altLang="ja-JP" dirty="0">
              <a:solidFill>
                <a:schemeClr val="tx1"/>
              </a:solidFill>
            </a:endParaRPr>
          </a:p>
          <a:p>
            <a:pPr lvl="1"/>
            <a:r>
              <a:rPr kumimoji="1" lang="ja-JP" altLang="en-US" dirty="0">
                <a:solidFill>
                  <a:schemeClr val="tx1"/>
                </a:solidFill>
              </a:rPr>
              <a:t>メモリファイルの合計サイズを</a:t>
            </a:r>
            <a:r>
              <a:rPr kumimoji="1" lang="en-US" altLang="ja-JP" dirty="0">
                <a:solidFill>
                  <a:schemeClr val="tx1"/>
                </a:solidFill>
              </a:rPr>
              <a:t>VM</a:t>
            </a:r>
            <a:r>
              <a:rPr kumimoji="1" lang="ja-JP" altLang="en-US" dirty="0">
                <a:solidFill>
                  <a:schemeClr val="tx1"/>
                </a:solidFill>
              </a:rPr>
              <a:t>のメモリサイズに抑制</a:t>
            </a:r>
            <a:endParaRPr kumimoji="1" lang="en-US" altLang="ja-JP" dirty="0">
              <a:solidFill>
                <a:schemeClr val="tx1"/>
              </a:solidFill>
            </a:endParaRPr>
          </a:p>
          <a:p>
            <a:pPr lvl="2"/>
            <a:r>
              <a:rPr kumimoji="1" lang="ja-JP" altLang="en-US" dirty="0">
                <a:solidFill>
                  <a:schemeClr val="tx1"/>
                </a:solidFill>
              </a:rPr>
              <a:t>メモリデータが保存されていないファイルブロックは空にする</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14</a:t>
            </a:fld>
            <a:endParaRPr kumimoji="1" lang="ja-JP" altLang="en-US"/>
          </a:p>
        </p:txBody>
      </p:sp>
      <p:sp>
        <p:nvSpPr>
          <p:cNvPr id="26" name="正方形/長方形 25">
            <a:extLst>
              <a:ext uri="{FF2B5EF4-FFF2-40B4-BE49-F238E27FC236}">
                <a16:creationId xmlns="" xmlns:a16="http://schemas.microsoft.com/office/drawing/2014/main" id="{9B5BED5A-0736-9F4F-AE08-A24576A9BA6D}"/>
              </a:ext>
            </a:extLst>
          </p:cNvPr>
          <p:cNvSpPr/>
          <p:nvPr/>
        </p:nvSpPr>
        <p:spPr>
          <a:xfrm>
            <a:off x="2030811" y="4712805"/>
            <a:ext cx="2912250" cy="164917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7" name="テキスト ボックス 18">
            <a:extLst>
              <a:ext uri="{FF2B5EF4-FFF2-40B4-BE49-F238E27FC236}">
                <a16:creationId xmlns="" xmlns:a16="http://schemas.microsoft.com/office/drawing/2014/main" id="{61402837-DB5A-A04B-A12A-D642F370567A}"/>
              </a:ext>
            </a:extLst>
          </p:cNvPr>
          <p:cNvSpPr txBox="1"/>
          <p:nvPr/>
        </p:nvSpPr>
        <p:spPr>
          <a:xfrm>
            <a:off x="2197961" y="4774623"/>
            <a:ext cx="2577950" cy="369332"/>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チェックポイント・ファイル</a:t>
            </a:r>
          </a:p>
        </p:txBody>
      </p:sp>
      <p:graphicFrame>
        <p:nvGraphicFramePr>
          <p:cNvPr id="38" name="表 37"/>
          <p:cNvGraphicFramePr>
            <a:graphicFrameLocks noGrp="1"/>
          </p:cNvGraphicFramePr>
          <p:nvPr>
            <p:extLst>
              <p:ext uri="{D42A27DB-BD31-4B8C-83A1-F6EECF244321}">
                <p14:modId xmlns:p14="http://schemas.microsoft.com/office/powerpoint/2010/main" val="795464550"/>
              </p:ext>
            </p:extLst>
          </p:nvPr>
        </p:nvGraphicFramePr>
        <p:xfrm>
          <a:off x="2293242" y="5622036"/>
          <a:ext cx="2387388" cy="599091"/>
        </p:xfrm>
        <a:graphic>
          <a:graphicData uri="http://schemas.openxmlformats.org/drawingml/2006/table">
            <a:tbl>
              <a:tblPr firstRow="1" bandRow="1">
                <a:tableStyleId>{5C22544A-7EE6-4342-B048-85BDC9FD1C3A}</a:tableStyleId>
              </a:tblPr>
              <a:tblGrid>
                <a:gridCol w="397898">
                  <a:extLst>
                    <a:ext uri="{9D8B030D-6E8A-4147-A177-3AD203B41FA5}">
                      <a16:colId xmlns="" xmlns:a16="http://schemas.microsoft.com/office/drawing/2014/main" val="20000"/>
                    </a:ext>
                  </a:extLst>
                </a:gridCol>
                <a:gridCol w="397898">
                  <a:extLst>
                    <a:ext uri="{9D8B030D-6E8A-4147-A177-3AD203B41FA5}">
                      <a16:colId xmlns="" xmlns:a16="http://schemas.microsoft.com/office/drawing/2014/main" val="20001"/>
                    </a:ext>
                  </a:extLst>
                </a:gridCol>
                <a:gridCol w="397898">
                  <a:extLst>
                    <a:ext uri="{9D8B030D-6E8A-4147-A177-3AD203B41FA5}">
                      <a16:colId xmlns="" xmlns:a16="http://schemas.microsoft.com/office/drawing/2014/main" val="20002"/>
                    </a:ext>
                  </a:extLst>
                </a:gridCol>
                <a:gridCol w="397898">
                  <a:extLst>
                    <a:ext uri="{9D8B030D-6E8A-4147-A177-3AD203B41FA5}">
                      <a16:colId xmlns="" xmlns:a16="http://schemas.microsoft.com/office/drawing/2014/main" val="20003"/>
                    </a:ext>
                  </a:extLst>
                </a:gridCol>
                <a:gridCol w="397898">
                  <a:extLst>
                    <a:ext uri="{9D8B030D-6E8A-4147-A177-3AD203B41FA5}">
                      <a16:colId xmlns="" xmlns:a16="http://schemas.microsoft.com/office/drawing/2014/main" val="20004"/>
                    </a:ext>
                  </a:extLst>
                </a:gridCol>
                <a:gridCol w="397898">
                  <a:extLst>
                    <a:ext uri="{9D8B030D-6E8A-4147-A177-3AD203B41FA5}">
                      <a16:colId xmlns="" xmlns:a16="http://schemas.microsoft.com/office/drawing/2014/main" val="20005"/>
                    </a:ext>
                  </a:extLst>
                </a:gridCol>
              </a:tblGrid>
              <a:tr h="599091">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sp>
        <p:nvSpPr>
          <p:cNvPr id="39" name="正方形/長方形 38">
            <a:extLst>
              <a:ext uri="{FF2B5EF4-FFF2-40B4-BE49-F238E27FC236}">
                <a16:creationId xmlns="" xmlns:a16="http://schemas.microsoft.com/office/drawing/2014/main" id="{9B5BED5A-0736-9F4F-AE08-A24576A9BA6D}"/>
              </a:ext>
            </a:extLst>
          </p:cNvPr>
          <p:cNvSpPr/>
          <p:nvPr/>
        </p:nvSpPr>
        <p:spPr>
          <a:xfrm>
            <a:off x="7331750" y="4716460"/>
            <a:ext cx="2448354" cy="164917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40" name="テキスト ボックス 18">
            <a:extLst>
              <a:ext uri="{FF2B5EF4-FFF2-40B4-BE49-F238E27FC236}">
                <a16:creationId xmlns="" xmlns:a16="http://schemas.microsoft.com/office/drawing/2014/main" id="{61402837-DB5A-A04B-A12A-D642F370567A}"/>
              </a:ext>
            </a:extLst>
          </p:cNvPr>
          <p:cNvSpPr txBox="1"/>
          <p:nvPr/>
        </p:nvSpPr>
        <p:spPr>
          <a:xfrm>
            <a:off x="7793405" y="4793642"/>
            <a:ext cx="1502397" cy="369332"/>
          </a:xfrm>
          <a:prstGeom prst="rect">
            <a:avLst/>
          </a:prstGeom>
          <a:noFill/>
        </p:spPr>
        <p:txBody>
          <a:bodyPr wrap="square" rtlCol="0">
            <a:spAutoFit/>
          </a:bodyPr>
          <a:lstStyle/>
          <a:p>
            <a:pPr algn="ctr"/>
            <a:r>
              <a:rPr lang="ja-JP" altLang="en-US" dirty="0">
                <a:latin typeface="MS PGothic" charset="-128"/>
                <a:ea typeface="MS PGothic" charset="-128"/>
                <a:cs typeface="MS PGothic" charset="-128"/>
              </a:rPr>
              <a:t>メモリファイル</a:t>
            </a:r>
          </a:p>
        </p:txBody>
      </p:sp>
      <p:graphicFrame>
        <p:nvGraphicFramePr>
          <p:cNvPr id="41" name="表 40"/>
          <p:cNvGraphicFramePr>
            <a:graphicFrameLocks noGrp="1"/>
          </p:cNvGraphicFramePr>
          <p:nvPr>
            <p:extLst>
              <p:ext uri="{D42A27DB-BD31-4B8C-83A1-F6EECF244321}">
                <p14:modId xmlns:p14="http://schemas.microsoft.com/office/powerpoint/2010/main" val="1286989275"/>
              </p:ext>
            </p:extLst>
          </p:nvPr>
        </p:nvGraphicFramePr>
        <p:xfrm>
          <a:off x="7646502" y="5618296"/>
          <a:ext cx="1853165" cy="599091"/>
        </p:xfrm>
        <a:graphic>
          <a:graphicData uri="http://schemas.openxmlformats.org/drawingml/2006/table">
            <a:tbl>
              <a:tblPr firstRow="1" bandRow="1">
                <a:tableStyleId>{5C22544A-7EE6-4342-B048-85BDC9FD1C3A}</a:tableStyleId>
              </a:tblPr>
              <a:tblGrid>
                <a:gridCol w="370633">
                  <a:extLst>
                    <a:ext uri="{9D8B030D-6E8A-4147-A177-3AD203B41FA5}">
                      <a16:colId xmlns="" xmlns:a16="http://schemas.microsoft.com/office/drawing/2014/main" val="20000"/>
                    </a:ext>
                  </a:extLst>
                </a:gridCol>
                <a:gridCol w="370633">
                  <a:extLst>
                    <a:ext uri="{9D8B030D-6E8A-4147-A177-3AD203B41FA5}">
                      <a16:colId xmlns="" xmlns:a16="http://schemas.microsoft.com/office/drawing/2014/main" val="20001"/>
                    </a:ext>
                  </a:extLst>
                </a:gridCol>
                <a:gridCol w="370633">
                  <a:extLst>
                    <a:ext uri="{9D8B030D-6E8A-4147-A177-3AD203B41FA5}">
                      <a16:colId xmlns="" xmlns:a16="http://schemas.microsoft.com/office/drawing/2014/main" val="20002"/>
                    </a:ext>
                  </a:extLst>
                </a:gridCol>
                <a:gridCol w="370633">
                  <a:extLst>
                    <a:ext uri="{9D8B030D-6E8A-4147-A177-3AD203B41FA5}">
                      <a16:colId xmlns="" xmlns:a16="http://schemas.microsoft.com/office/drawing/2014/main" val="20003"/>
                    </a:ext>
                  </a:extLst>
                </a:gridCol>
                <a:gridCol w="370633">
                  <a:extLst>
                    <a:ext uri="{9D8B030D-6E8A-4147-A177-3AD203B41FA5}">
                      <a16:colId xmlns="" xmlns:a16="http://schemas.microsoft.com/office/drawing/2014/main" val="20004"/>
                    </a:ext>
                  </a:extLst>
                </a:gridCol>
              </a:tblGrid>
              <a:tr h="599091">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graphicFrame>
        <p:nvGraphicFramePr>
          <p:cNvPr id="42" name="表 41"/>
          <p:cNvGraphicFramePr>
            <a:graphicFrameLocks noGrp="1"/>
          </p:cNvGraphicFramePr>
          <p:nvPr>
            <p:extLst>
              <p:ext uri="{D42A27DB-BD31-4B8C-83A1-F6EECF244321}">
                <p14:modId xmlns:p14="http://schemas.microsoft.com/office/powerpoint/2010/main" val="973452341"/>
              </p:ext>
            </p:extLst>
          </p:nvPr>
        </p:nvGraphicFramePr>
        <p:xfrm>
          <a:off x="2293242" y="5222844"/>
          <a:ext cx="2387388" cy="368826"/>
        </p:xfrm>
        <a:graphic>
          <a:graphicData uri="http://schemas.openxmlformats.org/drawingml/2006/table">
            <a:tbl>
              <a:tblPr firstRow="1" bandRow="1">
                <a:tableStyleId>{5C22544A-7EE6-4342-B048-85BDC9FD1C3A}</a:tableStyleId>
              </a:tblPr>
              <a:tblGrid>
                <a:gridCol w="397898">
                  <a:extLst>
                    <a:ext uri="{9D8B030D-6E8A-4147-A177-3AD203B41FA5}">
                      <a16:colId xmlns="" xmlns:a16="http://schemas.microsoft.com/office/drawing/2014/main" val="20000"/>
                    </a:ext>
                  </a:extLst>
                </a:gridCol>
                <a:gridCol w="397898">
                  <a:extLst>
                    <a:ext uri="{9D8B030D-6E8A-4147-A177-3AD203B41FA5}">
                      <a16:colId xmlns="" xmlns:a16="http://schemas.microsoft.com/office/drawing/2014/main" val="20001"/>
                    </a:ext>
                  </a:extLst>
                </a:gridCol>
                <a:gridCol w="397898">
                  <a:extLst>
                    <a:ext uri="{9D8B030D-6E8A-4147-A177-3AD203B41FA5}">
                      <a16:colId xmlns="" xmlns:a16="http://schemas.microsoft.com/office/drawing/2014/main" val="20002"/>
                    </a:ext>
                  </a:extLst>
                </a:gridCol>
                <a:gridCol w="397898">
                  <a:extLst>
                    <a:ext uri="{9D8B030D-6E8A-4147-A177-3AD203B41FA5}">
                      <a16:colId xmlns="" xmlns:a16="http://schemas.microsoft.com/office/drawing/2014/main" val="20003"/>
                    </a:ext>
                  </a:extLst>
                </a:gridCol>
                <a:gridCol w="397898">
                  <a:extLst>
                    <a:ext uri="{9D8B030D-6E8A-4147-A177-3AD203B41FA5}">
                      <a16:colId xmlns="" xmlns:a16="http://schemas.microsoft.com/office/drawing/2014/main" val="20004"/>
                    </a:ext>
                  </a:extLst>
                </a:gridCol>
                <a:gridCol w="397898">
                  <a:extLst>
                    <a:ext uri="{9D8B030D-6E8A-4147-A177-3AD203B41FA5}">
                      <a16:colId xmlns="" xmlns:a16="http://schemas.microsoft.com/office/drawing/2014/main" val="20005"/>
                    </a:ext>
                  </a:extLst>
                </a:gridCol>
              </a:tblGrid>
              <a:tr h="368826">
                <a:tc>
                  <a:txBody>
                    <a:bodyPr/>
                    <a:lstStyle/>
                    <a:p>
                      <a:pPr algn="ctr"/>
                      <a:r>
                        <a:rPr kumimoji="1" lang="en-US" altLang="ja-JP" b="1" dirty="0">
                          <a:solidFill>
                            <a:schemeClr val="tx1"/>
                          </a:solidFill>
                          <a:latin typeface="MS PGothic" charset="-128"/>
                          <a:ea typeface="MS PGothic" charset="-128"/>
                          <a:cs typeface="MS PGothic" charset="-128"/>
                        </a:rPr>
                        <a:t>1</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1</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3</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1</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3</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b="1" dirty="0">
                          <a:solidFill>
                            <a:schemeClr val="tx1"/>
                          </a:solidFill>
                          <a:latin typeface="MS PGothic" charset="-128"/>
                          <a:ea typeface="MS PGothic" charset="-128"/>
                          <a:cs typeface="MS PGothic" charset="-128"/>
                        </a:rPr>
                        <a:t>5</a:t>
                      </a:r>
                      <a:endParaRPr kumimoji="1" lang="ja-JP" altLang="en-US" b="1"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
        <p:nvSpPr>
          <p:cNvPr id="43" name="右矢印 38"/>
          <p:cNvSpPr/>
          <p:nvPr/>
        </p:nvSpPr>
        <p:spPr>
          <a:xfrm rot="10800000" flipH="1">
            <a:off x="5163832" y="5281207"/>
            <a:ext cx="1947146" cy="752792"/>
          </a:xfrm>
          <a:prstGeom prst="rightArrow">
            <a:avLst>
              <a:gd name="adj1" fmla="val 4547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44" name="テキスト ボックス 43"/>
          <p:cNvSpPr txBox="1"/>
          <p:nvPr/>
        </p:nvSpPr>
        <p:spPr>
          <a:xfrm>
            <a:off x="5736833" y="4953231"/>
            <a:ext cx="646331" cy="369332"/>
          </a:xfrm>
          <a:prstGeom prst="rect">
            <a:avLst/>
          </a:prstGeom>
          <a:noFill/>
        </p:spPr>
        <p:txBody>
          <a:bodyPr wrap="none" rtlCol="0">
            <a:spAutoFit/>
          </a:bodyPr>
          <a:lstStyle/>
          <a:p>
            <a:r>
              <a:rPr kumimoji="1" lang="ja-JP" altLang="en-US" dirty="0">
                <a:latin typeface="MS PGothic" charset="-128"/>
                <a:ea typeface="MS PGothic" charset="-128"/>
                <a:cs typeface="MS PGothic" charset="-128"/>
              </a:rPr>
              <a:t>変換</a:t>
            </a:r>
          </a:p>
        </p:txBody>
      </p:sp>
      <p:graphicFrame>
        <p:nvGraphicFramePr>
          <p:cNvPr id="45" name="表 44"/>
          <p:cNvGraphicFramePr>
            <a:graphicFrameLocks noGrp="1"/>
          </p:cNvGraphicFramePr>
          <p:nvPr>
            <p:extLst>
              <p:ext uri="{D42A27DB-BD31-4B8C-83A1-F6EECF244321}">
                <p14:modId xmlns:p14="http://schemas.microsoft.com/office/powerpoint/2010/main" val="1283072341"/>
              </p:ext>
            </p:extLst>
          </p:nvPr>
        </p:nvGraphicFramePr>
        <p:xfrm>
          <a:off x="7646502" y="5218794"/>
          <a:ext cx="1853165" cy="599091"/>
        </p:xfrm>
        <a:graphic>
          <a:graphicData uri="http://schemas.openxmlformats.org/drawingml/2006/table">
            <a:tbl>
              <a:tblPr firstRow="1" bandRow="1">
                <a:tableStyleId>{5C22544A-7EE6-4342-B048-85BDC9FD1C3A}</a:tableStyleId>
              </a:tblPr>
              <a:tblGrid>
                <a:gridCol w="370633">
                  <a:extLst>
                    <a:ext uri="{9D8B030D-6E8A-4147-A177-3AD203B41FA5}">
                      <a16:colId xmlns="" xmlns:a16="http://schemas.microsoft.com/office/drawing/2014/main" val="20000"/>
                    </a:ext>
                  </a:extLst>
                </a:gridCol>
                <a:gridCol w="370633">
                  <a:extLst>
                    <a:ext uri="{9D8B030D-6E8A-4147-A177-3AD203B41FA5}">
                      <a16:colId xmlns="" xmlns:a16="http://schemas.microsoft.com/office/drawing/2014/main" val="20001"/>
                    </a:ext>
                  </a:extLst>
                </a:gridCol>
                <a:gridCol w="370633">
                  <a:extLst>
                    <a:ext uri="{9D8B030D-6E8A-4147-A177-3AD203B41FA5}">
                      <a16:colId xmlns="" xmlns:a16="http://schemas.microsoft.com/office/drawing/2014/main" val="20002"/>
                    </a:ext>
                  </a:extLst>
                </a:gridCol>
                <a:gridCol w="370633">
                  <a:extLst>
                    <a:ext uri="{9D8B030D-6E8A-4147-A177-3AD203B41FA5}">
                      <a16:colId xmlns="" xmlns:a16="http://schemas.microsoft.com/office/drawing/2014/main" val="20003"/>
                    </a:ext>
                  </a:extLst>
                </a:gridCol>
                <a:gridCol w="370633">
                  <a:extLst>
                    <a:ext uri="{9D8B030D-6E8A-4147-A177-3AD203B41FA5}">
                      <a16:colId xmlns="" xmlns:a16="http://schemas.microsoft.com/office/drawing/2014/main" val="20004"/>
                    </a:ext>
                  </a:extLst>
                </a:gridCol>
              </a:tblGrid>
              <a:tr h="599091">
                <a:tc>
                  <a:txBody>
                    <a:bodyPr/>
                    <a:lstStyle/>
                    <a:p>
                      <a:pPr algn="ctr"/>
                      <a:r>
                        <a:rPr kumimoji="1" lang="en-US" altLang="ja-JP" dirty="0">
                          <a:solidFill>
                            <a:schemeClr val="tx1"/>
                          </a:solidFill>
                          <a:latin typeface="MS PGothic" charset="-128"/>
                          <a:ea typeface="MS PGothic" charset="-128"/>
                          <a:cs typeface="MS PGothic" charset="-128"/>
                        </a:rPr>
                        <a:t>1</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2</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3</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4</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dirty="0">
                          <a:solidFill>
                            <a:schemeClr val="tx1"/>
                          </a:solidFill>
                          <a:latin typeface="MS PGothic" charset="-128"/>
                          <a:ea typeface="MS PGothic" charset="-128"/>
                          <a:cs typeface="MS PGothic" charset="-128"/>
                        </a:rPr>
                        <a:t>5</a:t>
                      </a:r>
                      <a:endParaRPr kumimoji="1" lang="ja-JP" altLang="en-US" dirty="0">
                        <a:solidFill>
                          <a:schemeClr val="tx1"/>
                        </a:solidFill>
                        <a:latin typeface="MS PGothic" charset="-128"/>
                        <a:ea typeface="MS PGothic" charset="-128"/>
                        <a:cs typeface="MS PGothic"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191634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分割メモリ</a:t>
            </a:r>
            <a:r>
              <a:rPr kumimoji="1" lang="en-US" altLang="ja-JP" dirty="0"/>
              <a:t>VM</a:t>
            </a:r>
            <a:r>
              <a:rPr kumimoji="1" lang="ja-JP" altLang="en-US" dirty="0"/>
              <a:t>のリストア</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新しいメインホストは新たなサブホストにリストア・コマンドを送信</a:t>
            </a:r>
            <a:endParaRPr kumimoji="1" lang="en-US" altLang="ja-JP" dirty="0">
              <a:solidFill>
                <a:schemeClr val="tx1"/>
              </a:solidFill>
            </a:endParaRPr>
          </a:p>
          <a:p>
            <a:pPr lvl="1"/>
            <a:r>
              <a:rPr kumimoji="1" lang="ja-JP" altLang="en-US" dirty="0">
                <a:solidFill>
                  <a:schemeClr val="tx1"/>
                </a:solidFill>
              </a:rPr>
              <a:t>各ホストでメモリファイルから</a:t>
            </a:r>
            <a:r>
              <a:rPr kumimoji="1" lang="en-US" altLang="ja-JP" dirty="0">
                <a:solidFill>
                  <a:schemeClr val="tx1"/>
                </a:solidFill>
              </a:rPr>
              <a:t>VM</a:t>
            </a:r>
            <a:r>
              <a:rPr kumimoji="1" lang="ja-JP" altLang="en-US" dirty="0">
                <a:solidFill>
                  <a:schemeClr val="tx1"/>
                </a:solidFill>
              </a:rPr>
              <a:t>のメモリの一部を復元</a:t>
            </a:r>
            <a:endParaRPr kumimoji="1" lang="en-US" altLang="ja-JP" dirty="0">
              <a:solidFill>
                <a:schemeClr val="tx1"/>
              </a:solidFill>
            </a:endParaRPr>
          </a:p>
          <a:p>
            <a:r>
              <a:rPr kumimoji="1" lang="en-US" altLang="ja-JP" dirty="0">
                <a:solidFill>
                  <a:schemeClr val="tx1"/>
                </a:solidFill>
              </a:rPr>
              <a:t>VM</a:t>
            </a:r>
            <a:r>
              <a:rPr kumimoji="1" lang="ja-JP" altLang="en-US" dirty="0">
                <a:solidFill>
                  <a:schemeClr val="tx1"/>
                </a:solidFill>
              </a:rPr>
              <a:t>本体と仮想ディスクの状態をメインホストで復元</a:t>
            </a:r>
            <a:endParaRPr kumimoji="1" lang="en-US" altLang="ja-JP" dirty="0">
              <a:solidFill>
                <a:schemeClr val="tx1"/>
              </a:solidFill>
            </a:endParaRPr>
          </a:p>
          <a:p>
            <a:pPr lvl="1"/>
            <a:r>
              <a:rPr kumimoji="1" lang="ja-JP" altLang="en-US" dirty="0">
                <a:solidFill>
                  <a:schemeClr val="tx1"/>
                </a:solidFill>
              </a:rPr>
              <a:t>サブホストのリストア完了を待つ</a:t>
            </a:r>
            <a:endParaRPr kumimoji="1" lang="en-US" altLang="ja-JP" dirty="0">
              <a:solidFill>
                <a:schemeClr val="tx1"/>
              </a:solidFill>
            </a:endParaRPr>
          </a:p>
          <a:p>
            <a:pPr lvl="1"/>
            <a:r>
              <a:rPr kumimoji="1" lang="ja-JP" altLang="en-US" dirty="0">
                <a:solidFill>
                  <a:schemeClr val="tx1"/>
                </a:solidFill>
              </a:rPr>
              <a:t>リモートページングのためにホスト間のネットワーク接続を確立</a:t>
            </a:r>
            <a:endParaRPr kumimoji="1" lang="en-US" altLang="ja-JP" dirty="0">
              <a:solidFill>
                <a:schemeClr val="tx1"/>
              </a:solidFill>
            </a:endParaRPr>
          </a:p>
          <a:p>
            <a:pPr lvl="1"/>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を再開</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15</a:t>
            </a:fld>
            <a:endParaRPr kumimoji="1" lang="ja-JP" altLang="en-US"/>
          </a:p>
        </p:txBody>
      </p:sp>
      <p:sp>
        <p:nvSpPr>
          <p:cNvPr id="5" name="正方形/長方形 4">
            <a:extLst>
              <a:ext uri="{FF2B5EF4-FFF2-40B4-BE49-F238E27FC236}">
                <a16:creationId xmlns="" xmlns:a16="http://schemas.microsoft.com/office/drawing/2014/main" id="{9B5BED5A-0736-9F4F-AE08-A24576A9BA6D}"/>
              </a:ext>
            </a:extLst>
          </p:cNvPr>
          <p:cNvSpPr/>
          <p:nvPr/>
        </p:nvSpPr>
        <p:spPr>
          <a:xfrm>
            <a:off x="1478075" y="6117030"/>
            <a:ext cx="1648547" cy="63890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メモリファイル</a:t>
            </a:r>
          </a:p>
        </p:txBody>
      </p:sp>
      <p:sp>
        <p:nvSpPr>
          <p:cNvPr id="6" name="テキスト ボックス 5"/>
          <p:cNvSpPr txBox="1"/>
          <p:nvPr/>
        </p:nvSpPr>
        <p:spPr>
          <a:xfrm>
            <a:off x="4122632" y="4573502"/>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7" name="角丸四角形 6"/>
          <p:cNvSpPr/>
          <p:nvPr/>
        </p:nvSpPr>
        <p:spPr>
          <a:xfrm>
            <a:off x="3221771" y="4942835"/>
            <a:ext cx="3113301" cy="1463659"/>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正方形/長方形 7"/>
          <p:cNvSpPr/>
          <p:nvPr/>
        </p:nvSpPr>
        <p:spPr>
          <a:xfrm>
            <a:off x="3352871" y="5108247"/>
            <a:ext cx="1300962" cy="314350"/>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9" name="右矢印 38"/>
          <p:cNvSpPr/>
          <p:nvPr/>
        </p:nvSpPr>
        <p:spPr>
          <a:xfrm>
            <a:off x="6485567" y="5256221"/>
            <a:ext cx="1120742" cy="455832"/>
          </a:xfrm>
          <a:prstGeom prst="rightArrow">
            <a:avLst/>
          </a:prstGeom>
          <a:solidFill>
            <a:srgbClr val="595959"/>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vert="vert" rtlCol="0" anchor="ctr">
            <a:scene3d>
              <a:camera prst="orthographicFront">
                <a:rot lat="0" lon="0" rev="10800000"/>
              </a:camera>
              <a:lightRig rig="threePt" dir="t"/>
            </a:scene3d>
          </a:bodyPr>
          <a:lstStyle/>
          <a:p>
            <a:pPr algn="ctr"/>
            <a:endParaRPr lang="ja-JP" altLang="en-US" sz="1600" dirty="0">
              <a:solidFill>
                <a:schemeClr val="bg1"/>
              </a:solidFill>
              <a:latin typeface="MS PGothic" charset="-128"/>
              <a:ea typeface="MS PGothic" charset="-128"/>
              <a:cs typeface="MS PGothic" charset="-128"/>
            </a:endParaRPr>
          </a:p>
        </p:txBody>
      </p:sp>
      <p:sp>
        <p:nvSpPr>
          <p:cNvPr id="10" name="TextBox 5">
            <a:extLst>
              <a:ext uri="{FF2B5EF4-FFF2-40B4-BE49-F238E27FC236}">
                <a16:creationId xmlns="" xmlns:a16="http://schemas.microsoft.com/office/drawing/2014/main" id="{06999C6D-FC6D-D74F-8F68-456E0F1B5840}"/>
              </a:ext>
            </a:extLst>
          </p:cNvPr>
          <p:cNvSpPr txBox="1"/>
          <p:nvPr/>
        </p:nvSpPr>
        <p:spPr>
          <a:xfrm>
            <a:off x="6454568" y="4643455"/>
            <a:ext cx="1035861" cy="646331"/>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リストア・</a:t>
            </a:r>
            <a:endParaRPr lang="en-US" altLang="ja-JP" dirty="0">
              <a:latin typeface="MS PGothic" charset="-128"/>
              <a:ea typeface="MS PGothic" charset="-128"/>
              <a:cs typeface="MS PGothic" charset="-128"/>
            </a:endParaRPr>
          </a:p>
          <a:p>
            <a:pPr algn="ctr"/>
            <a:r>
              <a:rPr lang="ja-JP" altLang="en-US" dirty="0">
                <a:latin typeface="MS PGothic" charset="-128"/>
                <a:ea typeface="MS PGothic" charset="-128"/>
                <a:cs typeface="MS PGothic" charset="-128"/>
              </a:rPr>
              <a:t>コマンド</a:t>
            </a:r>
            <a:endParaRPr lang="en-US" dirty="0">
              <a:latin typeface="MS PGothic" charset="-128"/>
              <a:ea typeface="MS PGothic" charset="-128"/>
              <a:cs typeface="MS PGothic" charset="-128"/>
            </a:endParaRPr>
          </a:p>
        </p:txBody>
      </p:sp>
      <p:sp>
        <p:nvSpPr>
          <p:cNvPr id="11" name="TextBox 40">
            <a:extLst>
              <a:ext uri="{FF2B5EF4-FFF2-40B4-BE49-F238E27FC236}">
                <a16:creationId xmlns="" xmlns:a16="http://schemas.microsoft.com/office/drawing/2014/main" id="{6329E2A7-54A2-3642-AF19-B5097B15A1C4}"/>
              </a:ext>
            </a:extLst>
          </p:cNvPr>
          <p:cNvSpPr txBox="1"/>
          <p:nvPr/>
        </p:nvSpPr>
        <p:spPr>
          <a:xfrm>
            <a:off x="2461824" y="5289786"/>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12" name="正方形/長方形 21">
            <a:extLst>
              <a:ext uri="{FF2B5EF4-FFF2-40B4-BE49-F238E27FC236}">
                <a16:creationId xmlns="" xmlns:a16="http://schemas.microsoft.com/office/drawing/2014/main" id="{CDA5ED57-7579-684D-89F9-5FC4DCFCD99A}"/>
              </a:ext>
            </a:extLst>
          </p:cNvPr>
          <p:cNvSpPr/>
          <p:nvPr/>
        </p:nvSpPr>
        <p:spPr>
          <a:xfrm>
            <a:off x="9551034" y="6074337"/>
            <a:ext cx="1709022" cy="638901"/>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メモリファイル</a:t>
            </a:r>
          </a:p>
        </p:txBody>
      </p:sp>
      <p:sp>
        <p:nvSpPr>
          <p:cNvPr id="13" name="角丸四角形 17">
            <a:extLst>
              <a:ext uri="{FF2B5EF4-FFF2-40B4-BE49-F238E27FC236}">
                <a16:creationId xmlns="" xmlns:a16="http://schemas.microsoft.com/office/drawing/2014/main" id="{827D9E79-5A5A-E847-8E4D-EB5D03A44BE6}"/>
              </a:ext>
            </a:extLst>
          </p:cNvPr>
          <p:cNvSpPr/>
          <p:nvPr/>
        </p:nvSpPr>
        <p:spPr>
          <a:xfrm>
            <a:off x="7676615" y="4942835"/>
            <a:ext cx="1804113" cy="1464314"/>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4" name="テキスト ボックス 19">
            <a:extLst>
              <a:ext uri="{FF2B5EF4-FFF2-40B4-BE49-F238E27FC236}">
                <a16:creationId xmlns="" xmlns:a16="http://schemas.microsoft.com/office/drawing/2014/main" id="{4D171A5B-FF2E-B049-AF2B-D1B6C5FA0276}"/>
              </a:ext>
            </a:extLst>
          </p:cNvPr>
          <p:cNvSpPr txBox="1"/>
          <p:nvPr/>
        </p:nvSpPr>
        <p:spPr>
          <a:xfrm>
            <a:off x="7968567" y="4573502"/>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15" name="TextBox 40">
            <a:extLst>
              <a:ext uri="{FF2B5EF4-FFF2-40B4-BE49-F238E27FC236}">
                <a16:creationId xmlns="" xmlns:a16="http://schemas.microsoft.com/office/drawing/2014/main" id="{CEF319B4-FBB5-8542-BB4F-7C7F510079C1}"/>
              </a:ext>
            </a:extLst>
          </p:cNvPr>
          <p:cNvSpPr txBox="1"/>
          <p:nvPr/>
        </p:nvSpPr>
        <p:spPr>
          <a:xfrm>
            <a:off x="9584817" y="5256424"/>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16" name="円柱 36">
            <a:extLst>
              <a:ext uri="{FF2B5EF4-FFF2-40B4-BE49-F238E27FC236}">
                <a16:creationId xmlns="" xmlns:a16="http://schemas.microsoft.com/office/drawing/2014/main" id="{46F8906D-2ACF-8141-AE44-63B9F399DBC3}"/>
              </a:ext>
            </a:extLst>
          </p:cNvPr>
          <p:cNvSpPr/>
          <p:nvPr/>
        </p:nvSpPr>
        <p:spPr>
          <a:xfrm>
            <a:off x="5180920" y="5422597"/>
            <a:ext cx="724923" cy="764579"/>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7" name="TextBox 50">
            <a:extLst>
              <a:ext uri="{FF2B5EF4-FFF2-40B4-BE49-F238E27FC236}">
                <a16:creationId xmlns="" xmlns:a16="http://schemas.microsoft.com/office/drawing/2014/main" id="{52E5DD37-B8C3-2640-B96A-D53EE633F8A8}"/>
              </a:ext>
            </a:extLst>
          </p:cNvPr>
          <p:cNvSpPr txBox="1"/>
          <p:nvPr/>
        </p:nvSpPr>
        <p:spPr>
          <a:xfrm>
            <a:off x="4889709" y="5042525"/>
            <a:ext cx="1307343" cy="338554"/>
          </a:xfrm>
          <a:prstGeom prst="rect">
            <a:avLst/>
          </a:prstGeom>
          <a:noFill/>
        </p:spPr>
        <p:txBody>
          <a:bodyPr wrap="square" rtlCol="0">
            <a:spAutoFit/>
          </a:bodyPr>
          <a:lstStyle/>
          <a:p>
            <a:pPr algn="ctr"/>
            <a:r>
              <a:rPr lang="ja-JP" altLang="en-US" sz="1600" dirty="0">
                <a:latin typeface="MS PGothic" charset="-128"/>
                <a:ea typeface="MS PGothic" charset="-128"/>
                <a:cs typeface="MS PGothic" charset="-128"/>
              </a:rPr>
              <a:t>仮想ディスク</a:t>
            </a:r>
            <a:endParaRPr lang="en-US" sz="1600" dirty="0">
              <a:latin typeface="MS PGothic" charset="-128"/>
              <a:ea typeface="MS PGothic" charset="-128"/>
              <a:cs typeface="MS PGothic" charset="-128"/>
            </a:endParaRPr>
          </a:p>
        </p:txBody>
      </p:sp>
      <p:sp>
        <p:nvSpPr>
          <p:cNvPr id="18" name="正方形/長方形 17"/>
          <p:cNvSpPr/>
          <p:nvPr/>
        </p:nvSpPr>
        <p:spPr>
          <a:xfrm>
            <a:off x="3352871" y="5539828"/>
            <a:ext cx="1576883" cy="682188"/>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9" name="正方形/長方形 18"/>
          <p:cNvSpPr/>
          <p:nvPr/>
        </p:nvSpPr>
        <p:spPr>
          <a:xfrm>
            <a:off x="7790229" y="5539828"/>
            <a:ext cx="1576883" cy="682188"/>
          </a:xfrm>
          <a:prstGeom prst="rect">
            <a:avLst/>
          </a:prstGeom>
          <a:solidFill>
            <a:srgbClr val="EEB5B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0" name="屈折矢印 19"/>
          <p:cNvSpPr/>
          <p:nvPr/>
        </p:nvSpPr>
        <p:spPr>
          <a:xfrm rot="16200000">
            <a:off x="9456622" y="5335954"/>
            <a:ext cx="763034" cy="1134813"/>
          </a:xfrm>
          <a:prstGeom prst="bentUpArrow">
            <a:avLst>
              <a:gd name="adj1" fmla="val 28363"/>
              <a:gd name="adj2" fmla="val 34992"/>
              <a:gd name="adj3" fmla="val 30931"/>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1" name="屈折矢印 20"/>
          <p:cNvSpPr/>
          <p:nvPr/>
        </p:nvSpPr>
        <p:spPr>
          <a:xfrm rot="16200000" flipV="1">
            <a:off x="2506548" y="5317862"/>
            <a:ext cx="745050" cy="1188981"/>
          </a:xfrm>
          <a:prstGeom prst="bentUpArrow">
            <a:avLst>
              <a:gd name="adj1" fmla="val 28363"/>
              <a:gd name="adj2" fmla="val 34992"/>
              <a:gd name="adj3" fmla="val 30931"/>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52018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500"/>
                                        <p:tgtEl>
                                          <p:spTgt spid="21"/>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fade">
                                      <p:cBhvr>
                                        <p:cTn id="55" dur="500"/>
                                        <p:tgtEl>
                                          <p:spTgt spid="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7"/>
                                        </p:tgtEl>
                                        <p:attrNameLst>
                                          <p:attrName>style.visibility</p:attrName>
                                        </p:attrNameLst>
                                      </p:cBhvr>
                                      <p:to>
                                        <p:strVal val="visible"/>
                                      </p:to>
                                    </p:set>
                                    <p:animEffect transition="in" filter="fade">
                                      <p:cBhvr>
                                        <p:cTn id="58" dur="500"/>
                                        <p:tgtEl>
                                          <p:spTgt spid="17"/>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P spid="9" grpId="0" animBg="1"/>
      <p:bldP spid="10" grpId="0"/>
      <p:bldP spid="11" grpId="0"/>
      <p:bldP spid="12" grpId="0" animBg="1"/>
      <p:bldP spid="13" grpId="0" animBg="1"/>
      <p:bldP spid="14" grpId="0"/>
      <p:bldP spid="15" grpId="0"/>
      <p:bldP spid="16" grpId="0" animBg="1"/>
      <p:bldP spid="17" grpId="0"/>
      <p:bldP spid="18" grpId="0" animBg="1"/>
      <p:bldP spid="19" grpId="0" animBg="1"/>
      <p:bldP spid="20" grpId="0" animBg="1"/>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solidFill>
                  <a:schemeClr val="tx1"/>
                </a:solidFill>
              </a:rPr>
              <a:t>VM</a:t>
            </a:r>
            <a:r>
              <a:rPr kumimoji="1" lang="ja-JP" altLang="en-US" dirty="0">
                <a:solidFill>
                  <a:schemeClr val="tx1"/>
                </a:solidFill>
              </a:rPr>
              <a:t>のメモリ再配置</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リストア時に各ホストに割り当てるメモリサイズを変更可能</a:t>
            </a:r>
            <a:endParaRPr kumimoji="1" lang="en-US" altLang="ja-JP" dirty="0">
              <a:solidFill>
                <a:schemeClr val="tx1"/>
              </a:solidFill>
            </a:endParaRPr>
          </a:p>
          <a:p>
            <a:pPr lvl="1"/>
            <a:r>
              <a:rPr kumimoji="1" lang="ja-JP" altLang="en-US" dirty="0">
                <a:solidFill>
                  <a:schemeClr val="tx1"/>
                </a:solidFill>
              </a:rPr>
              <a:t>利用可能なホスト群に合わせて柔軟に分割メモリ</a:t>
            </a:r>
            <a:r>
              <a:rPr kumimoji="1" lang="en-US" altLang="ja-JP" dirty="0">
                <a:solidFill>
                  <a:schemeClr val="tx1"/>
                </a:solidFill>
              </a:rPr>
              <a:t>VM</a:t>
            </a:r>
            <a:r>
              <a:rPr kumimoji="1" lang="ja-JP" altLang="en-US" dirty="0">
                <a:solidFill>
                  <a:schemeClr val="tx1"/>
                </a:solidFill>
              </a:rPr>
              <a:t>を復元</a:t>
            </a:r>
            <a:endParaRPr kumimoji="1" lang="en-US" altLang="ja-JP" dirty="0">
              <a:solidFill>
                <a:schemeClr val="tx1"/>
              </a:solidFill>
            </a:endParaRPr>
          </a:p>
          <a:p>
            <a:pPr lvl="1"/>
            <a:r>
              <a:rPr kumimoji="1" lang="ja-JP" altLang="en-US" dirty="0">
                <a:solidFill>
                  <a:schemeClr val="tx1"/>
                </a:solidFill>
              </a:rPr>
              <a:t>十分な空きメモリを持つホストがあれば通常</a:t>
            </a:r>
            <a:r>
              <a:rPr kumimoji="1" lang="en-US" altLang="ja-JP" dirty="0">
                <a:solidFill>
                  <a:schemeClr val="tx1"/>
                </a:solidFill>
              </a:rPr>
              <a:t>VM</a:t>
            </a:r>
            <a:r>
              <a:rPr kumimoji="1" lang="ja-JP" altLang="en-US" dirty="0">
                <a:solidFill>
                  <a:schemeClr val="tx1"/>
                </a:solidFill>
              </a:rPr>
              <a:t>として復元可能</a:t>
            </a:r>
            <a:endParaRPr kumimoji="1" lang="en-US" altLang="ja-JP" dirty="0">
              <a:solidFill>
                <a:schemeClr val="tx1"/>
              </a:solidFill>
            </a:endParaRPr>
          </a:p>
          <a:p>
            <a:r>
              <a:rPr kumimoji="1" lang="ja-JP" altLang="en-US" dirty="0">
                <a:solidFill>
                  <a:schemeClr val="tx1"/>
                </a:solidFill>
              </a:rPr>
              <a:t>メモリファイル間でメモリデータを移動</a:t>
            </a:r>
            <a:endParaRPr kumimoji="1" lang="en-US" altLang="ja-JP" dirty="0">
              <a:solidFill>
                <a:schemeClr val="tx1"/>
              </a:solidFill>
            </a:endParaRPr>
          </a:p>
          <a:p>
            <a:pPr lvl="1"/>
            <a:r>
              <a:rPr kumimoji="1" lang="ja-JP" altLang="en-US" dirty="0">
                <a:solidFill>
                  <a:schemeClr val="tx1"/>
                </a:solidFill>
              </a:rPr>
              <a:t>アクセスされそうなメモリはできるだけメインホストへ</a:t>
            </a:r>
            <a:endParaRPr kumimoji="1" lang="en-US" altLang="ja-JP" dirty="0">
              <a:solidFill>
                <a:schemeClr val="tx1"/>
              </a:solidFill>
            </a:endParaRPr>
          </a:p>
          <a:p>
            <a:pPr lvl="1"/>
            <a:r>
              <a:rPr kumimoji="1" lang="ja-JP" altLang="en-US" dirty="0">
                <a:solidFill>
                  <a:schemeClr val="tx1"/>
                </a:solidFill>
              </a:rPr>
              <a:t>チェックポイントに保存したメモリアクセス履歴から推測</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16</a:t>
            </a:fld>
            <a:endParaRPr kumimoji="1" lang="ja-JP" altLang="en-US"/>
          </a:p>
        </p:txBody>
      </p:sp>
      <p:sp>
        <p:nvSpPr>
          <p:cNvPr id="5" name="正方形/長方形 4">
            <a:extLst>
              <a:ext uri="{FF2B5EF4-FFF2-40B4-BE49-F238E27FC236}">
                <a16:creationId xmlns="" xmlns:a16="http://schemas.microsoft.com/office/drawing/2014/main" id="{9B5BED5A-0736-9F4F-AE08-A24576A9BA6D}"/>
              </a:ext>
            </a:extLst>
          </p:cNvPr>
          <p:cNvSpPr/>
          <p:nvPr/>
        </p:nvSpPr>
        <p:spPr>
          <a:xfrm>
            <a:off x="7335813" y="4895957"/>
            <a:ext cx="1762643" cy="1127364"/>
          </a:xfrm>
          <a:prstGeom prst="rect">
            <a:avLst/>
          </a:prstGeom>
          <a:solidFill>
            <a:srgbClr val="ADC7D6"/>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6" name="正方形/長方形 5">
            <a:extLst>
              <a:ext uri="{FF2B5EF4-FFF2-40B4-BE49-F238E27FC236}">
                <a16:creationId xmlns="" xmlns:a16="http://schemas.microsoft.com/office/drawing/2014/main" id="{9B5BED5A-0736-9F4F-AE08-A24576A9BA6D}"/>
              </a:ext>
            </a:extLst>
          </p:cNvPr>
          <p:cNvSpPr/>
          <p:nvPr/>
        </p:nvSpPr>
        <p:spPr>
          <a:xfrm>
            <a:off x="3518032" y="4887480"/>
            <a:ext cx="1762643" cy="1127364"/>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7" name="テキスト ボックス 6"/>
          <p:cNvSpPr txBox="1"/>
          <p:nvPr/>
        </p:nvSpPr>
        <p:spPr>
          <a:xfrm>
            <a:off x="3643378" y="4890059"/>
            <a:ext cx="1511953" cy="369332"/>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メモリファイル</a:t>
            </a:r>
          </a:p>
        </p:txBody>
      </p:sp>
      <p:sp>
        <p:nvSpPr>
          <p:cNvPr id="8" name="テキスト ボックス 7"/>
          <p:cNvSpPr txBox="1"/>
          <p:nvPr/>
        </p:nvSpPr>
        <p:spPr>
          <a:xfrm>
            <a:off x="7462839" y="4891629"/>
            <a:ext cx="1511953" cy="369332"/>
          </a:xfrm>
          <a:prstGeom prst="rect">
            <a:avLst/>
          </a:prstGeom>
          <a:noFill/>
        </p:spPr>
        <p:txBody>
          <a:bodyPr wrap="none" rtlCol="0">
            <a:spAutoFit/>
          </a:bodyPr>
          <a:lstStyle/>
          <a:p>
            <a:pPr algn="ctr"/>
            <a:r>
              <a:rPr lang="ja-JP" altLang="en-US" dirty="0">
                <a:latin typeface="MS PGothic" charset="-128"/>
                <a:ea typeface="MS PGothic" charset="-128"/>
                <a:cs typeface="MS PGothic" charset="-128"/>
              </a:rPr>
              <a:t>メモリファイル</a:t>
            </a:r>
          </a:p>
        </p:txBody>
      </p:sp>
      <p:sp>
        <p:nvSpPr>
          <p:cNvPr id="9" name="上下矢印 8"/>
          <p:cNvSpPr/>
          <p:nvPr/>
        </p:nvSpPr>
        <p:spPr>
          <a:xfrm rot="16200000">
            <a:off x="6005171" y="4447914"/>
            <a:ext cx="538962" cy="1850187"/>
          </a:xfrm>
          <a:prstGeom prst="upDownArrow">
            <a:avLst/>
          </a:prstGeom>
          <a:solidFill>
            <a:srgbClr val="425A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0" name="TextBox 4">
            <a:extLst>
              <a:ext uri="{FF2B5EF4-FFF2-40B4-BE49-F238E27FC236}">
                <a16:creationId xmlns="" xmlns:a16="http://schemas.microsoft.com/office/drawing/2014/main" id="{2EE79D7B-B52A-E543-98F3-F7A8B55263C7}"/>
              </a:ext>
            </a:extLst>
          </p:cNvPr>
          <p:cNvSpPr txBox="1"/>
          <p:nvPr/>
        </p:nvSpPr>
        <p:spPr>
          <a:xfrm>
            <a:off x="2137571" y="5782466"/>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en-US" dirty="0">
              <a:latin typeface="MS PGothic" charset="-128"/>
              <a:ea typeface="MS PGothic" charset="-128"/>
              <a:cs typeface="MS PGothic" charset="-128"/>
            </a:endParaRPr>
          </a:p>
        </p:txBody>
      </p:sp>
      <p:sp>
        <p:nvSpPr>
          <p:cNvPr id="11" name="TextBox 30">
            <a:extLst>
              <a:ext uri="{FF2B5EF4-FFF2-40B4-BE49-F238E27FC236}">
                <a16:creationId xmlns="" xmlns:a16="http://schemas.microsoft.com/office/drawing/2014/main" id="{C42BDA67-3960-B443-8E58-44373D02979A}"/>
              </a:ext>
            </a:extLst>
          </p:cNvPr>
          <p:cNvSpPr txBox="1"/>
          <p:nvPr/>
        </p:nvSpPr>
        <p:spPr>
          <a:xfrm>
            <a:off x="9384561" y="5782466"/>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en-US" dirty="0">
              <a:latin typeface="MS PGothic" charset="-128"/>
              <a:ea typeface="MS PGothic" charset="-128"/>
              <a:cs typeface="MS PGothic" charset="-128"/>
            </a:endParaRPr>
          </a:p>
        </p:txBody>
      </p:sp>
      <p:sp>
        <p:nvSpPr>
          <p:cNvPr id="12" name="TextBox 5">
            <a:extLst>
              <a:ext uri="{FF2B5EF4-FFF2-40B4-BE49-F238E27FC236}">
                <a16:creationId xmlns="" xmlns:a16="http://schemas.microsoft.com/office/drawing/2014/main" id="{ED1F4EF8-411D-8948-A615-1E90682BC86E}"/>
              </a:ext>
            </a:extLst>
          </p:cNvPr>
          <p:cNvSpPr txBox="1"/>
          <p:nvPr/>
        </p:nvSpPr>
        <p:spPr>
          <a:xfrm>
            <a:off x="5953265" y="480162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移動</a:t>
            </a:r>
            <a:endParaRPr lang="en-US" dirty="0">
              <a:latin typeface="MS PGothic" charset="-128"/>
              <a:ea typeface="MS PGothic" charset="-128"/>
              <a:cs typeface="MS PGothic"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007601816"/>
              </p:ext>
            </p:extLst>
          </p:nvPr>
        </p:nvGraphicFramePr>
        <p:xfrm>
          <a:off x="3798247" y="5157612"/>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 xmlns:a16="http://schemas.microsoft.com/office/drawing/2014/main" val="20000"/>
                    </a:ext>
                  </a:extLst>
                </a:gridCol>
                <a:gridCol w="276794">
                  <a:extLst>
                    <a:ext uri="{9D8B030D-6E8A-4147-A177-3AD203B41FA5}">
                      <a16:colId xmlns="" xmlns:a16="http://schemas.microsoft.com/office/drawing/2014/main" val="20001"/>
                    </a:ext>
                  </a:extLst>
                </a:gridCol>
                <a:gridCol w="276794">
                  <a:extLst>
                    <a:ext uri="{9D8B030D-6E8A-4147-A177-3AD203B41FA5}">
                      <a16:colId xmlns="" xmlns:a16="http://schemas.microsoft.com/office/drawing/2014/main" val="20002"/>
                    </a:ext>
                  </a:extLst>
                </a:gridCol>
                <a:gridCol w="276794">
                  <a:extLst>
                    <a:ext uri="{9D8B030D-6E8A-4147-A177-3AD203B41FA5}">
                      <a16:colId xmlns="" xmlns:a16="http://schemas.microsoft.com/office/drawing/2014/main" val="20003"/>
                    </a:ext>
                  </a:extLst>
                </a:gridCol>
              </a:tblGrid>
              <a:tr h="265677">
                <a:tc>
                  <a:txBody>
                    <a:bodyPr/>
                    <a:lstStyle/>
                    <a:p>
                      <a:r>
                        <a:rPr kumimoji="1" lang="en-US" altLang="ja-JP" sz="1800" b="0" dirty="0">
                          <a:solidFill>
                            <a:schemeClr val="tx1"/>
                          </a:solidFill>
                          <a:latin typeface="Calibri" charset="0"/>
                          <a:ea typeface="Calibri" charset="0"/>
                          <a:cs typeface="Calibri" charset="0"/>
                        </a:rPr>
                        <a:t>0</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1</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2</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3</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
        <p:nvSpPr>
          <p:cNvPr id="14" name="テキスト ボックス 13"/>
          <p:cNvSpPr txBox="1"/>
          <p:nvPr/>
        </p:nvSpPr>
        <p:spPr>
          <a:xfrm>
            <a:off x="4847453" y="5499648"/>
            <a:ext cx="415498" cy="369332"/>
          </a:xfrm>
          <a:prstGeom prst="rect">
            <a:avLst/>
          </a:prstGeom>
          <a:noFill/>
        </p:spPr>
        <p:txBody>
          <a:bodyPr wrap="none" rtlCol="0">
            <a:spAutoFit/>
          </a:bodyPr>
          <a:lstStyle/>
          <a:p>
            <a:r>
              <a:rPr lang="mr-IN" altLang="ja-JP" dirty="0">
                <a:latin typeface="MS PGothic" charset="-128"/>
                <a:ea typeface="MS PGothic" charset="-128"/>
                <a:cs typeface="MS PGothic" charset="-128"/>
              </a:rPr>
              <a:t>…</a:t>
            </a:r>
            <a:endParaRPr lang="ja-JP" altLang="en-US" dirty="0">
              <a:latin typeface="MS PGothic" charset="-128"/>
              <a:ea typeface="MS PGothic" charset="-128"/>
              <a:cs typeface="MS PGothic"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855164917"/>
              </p:ext>
            </p:extLst>
          </p:nvPr>
        </p:nvGraphicFramePr>
        <p:xfrm>
          <a:off x="3798848" y="5527233"/>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 xmlns:a16="http://schemas.microsoft.com/office/drawing/2014/main" val="20000"/>
                    </a:ext>
                  </a:extLst>
                </a:gridCol>
                <a:gridCol w="266263">
                  <a:extLst>
                    <a:ext uri="{9D8B030D-6E8A-4147-A177-3AD203B41FA5}">
                      <a16:colId xmlns="" xmlns:a16="http://schemas.microsoft.com/office/drawing/2014/main" val="20001"/>
                    </a:ext>
                  </a:extLst>
                </a:gridCol>
                <a:gridCol w="266263">
                  <a:extLst>
                    <a:ext uri="{9D8B030D-6E8A-4147-A177-3AD203B41FA5}">
                      <a16:colId xmlns="" xmlns:a16="http://schemas.microsoft.com/office/drawing/2014/main" val="20002"/>
                    </a:ext>
                  </a:extLst>
                </a:gridCol>
                <a:gridCol w="266263">
                  <a:extLst>
                    <a:ext uri="{9D8B030D-6E8A-4147-A177-3AD203B41FA5}">
                      <a16:colId xmlns="" xmlns:a16="http://schemas.microsoft.com/office/drawing/2014/main" val="20003"/>
                    </a:ext>
                  </a:extLst>
                </a:gridCol>
              </a:tblGrid>
              <a:tr h="36576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bl>
          </a:graphicData>
        </a:graphic>
      </p:graphicFrame>
      <p:sp>
        <p:nvSpPr>
          <p:cNvPr id="16" name="テキスト ボックス 15"/>
          <p:cNvSpPr txBox="1"/>
          <p:nvPr/>
        </p:nvSpPr>
        <p:spPr>
          <a:xfrm>
            <a:off x="8662302" y="5480514"/>
            <a:ext cx="415498" cy="369332"/>
          </a:xfrm>
          <a:prstGeom prst="rect">
            <a:avLst/>
          </a:prstGeom>
          <a:noFill/>
        </p:spPr>
        <p:txBody>
          <a:bodyPr wrap="none" rtlCol="0">
            <a:spAutoFit/>
          </a:bodyPr>
          <a:lstStyle/>
          <a:p>
            <a:r>
              <a:rPr lang="mr-IN" altLang="ja-JP" dirty="0">
                <a:latin typeface="MS PGothic" charset="-128"/>
                <a:ea typeface="MS PGothic" charset="-128"/>
                <a:cs typeface="MS PGothic" charset="-128"/>
              </a:rPr>
              <a:t>…</a:t>
            </a:r>
            <a:endParaRPr lang="ja-JP" altLang="en-US" dirty="0">
              <a:latin typeface="MS PGothic" charset="-128"/>
              <a:ea typeface="MS PGothic" charset="-128"/>
              <a:cs typeface="MS PGothic"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441689226"/>
              </p:ext>
            </p:extLst>
          </p:nvPr>
        </p:nvGraphicFramePr>
        <p:xfrm>
          <a:off x="7618468" y="5159558"/>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 xmlns:a16="http://schemas.microsoft.com/office/drawing/2014/main" val="20000"/>
                    </a:ext>
                  </a:extLst>
                </a:gridCol>
                <a:gridCol w="276794">
                  <a:extLst>
                    <a:ext uri="{9D8B030D-6E8A-4147-A177-3AD203B41FA5}">
                      <a16:colId xmlns="" xmlns:a16="http://schemas.microsoft.com/office/drawing/2014/main" val="20001"/>
                    </a:ext>
                  </a:extLst>
                </a:gridCol>
                <a:gridCol w="276794">
                  <a:extLst>
                    <a:ext uri="{9D8B030D-6E8A-4147-A177-3AD203B41FA5}">
                      <a16:colId xmlns="" xmlns:a16="http://schemas.microsoft.com/office/drawing/2014/main" val="20002"/>
                    </a:ext>
                  </a:extLst>
                </a:gridCol>
                <a:gridCol w="276794">
                  <a:extLst>
                    <a:ext uri="{9D8B030D-6E8A-4147-A177-3AD203B41FA5}">
                      <a16:colId xmlns="" xmlns:a16="http://schemas.microsoft.com/office/drawing/2014/main" val="20003"/>
                    </a:ext>
                  </a:extLst>
                </a:gridCol>
              </a:tblGrid>
              <a:tr h="265677">
                <a:tc>
                  <a:txBody>
                    <a:bodyPr/>
                    <a:lstStyle/>
                    <a:p>
                      <a:r>
                        <a:rPr kumimoji="1" lang="en-US" altLang="ja-JP" sz="1800" b="0" dirty="0">
                          <a:solidFill>
                            <a:schemeClr val="tx1"/>
                          </a:solidFill>
                          <a:latin typeface="Calibri" charset="0"/>
                          <a:ea typeface="Calibri" charset="0"/>
                          <a:cs typeface="Calibri" charset="0"/>
                        </a:rPr>
                        <a:t>0</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1</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2</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3</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767337350"/>
              </p:ext>
            </p:extLst>
          </p:nvPr>
        </p:nvGraphicFramePr>
        <p:xfrm>
          <a:off x="7621918" y="5507084"/>
          <a:ext cx="1069264" cy="379080"/>
        </p:xfrm>
        <a:graphic>
          <a:graphicData uri="http://schemas.openxmlformats.org/drawingml/2006/table">
            <a:tbl>
              <a:tblPr firstRow="1" bandRow="1">
                <a:tableStyleId>{5C22544A-7EE6-4342-B048-85BDC9FD1C3A}</a:tableStyleId>
              </a:tblPr>
              <a:tblGrid>
                <a:gridCol w="267316">
                  <a:extLst>
                    <a:ext uri="{9D8B030D-6E8A-4147-A177-3AD203B41FA5}">
                      <a16:colId xmlns="" xmlns:a16="http://schemas.microsoft.com/office/drawing/2014/main" val="20000"/>
                    </a:ext>
                  </a:extLst>
                </a:gridCol>
                <a:gridCol w="267316">
                  <a:extLst>
                    <a:ext uri="{9D8B030D-6E8A-4147-A177-3AD203B41FA5}">
                      <a16:colId xmlns="" xmlns:a16="http://schemas.microsoft.com/office/drawing/2014/main" val="20001"/>
                    </a:ext>
                  </a:extLst>
                </a:gridCol>
                <a:gridCol w="267316">
                  <a:extLst>
                    <a:ext uri="{9D8B030D-6E8A-4147-A177-3AD203B41FA5}">
                      <a16:colId xmlns="" xmlns:a16="http://schemas.microsoft.com/office/drawing/2014/main" val="20002"/>
                    </a:ext>
                  </a:extLst>
                </a:gridCol>
                <a:gridCol w="267316">
                  <a:extLst>
                    <a:ext uri="{9D8B030D-6E8A-4147-A177-3AD203B41FA5}">
                      <a16:colId xmlns="" xmlns:a16="http://schemas.microsoft.com/office/drawing/2014/main" val="20003"/>
                    </a:ext>
                  </a:extLst>
                </a:gridCol>
              </a:tblGrid>
              <a:tr h="379080">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 xmlns:a16="http://schemas.microsoft.com/office/drawing/2014/main" val="10000"/>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92519793"/>
              </p:ext>
            </p:extLst>
          </p:nvPr>
        </p:nvGraphicFramePr>
        <p:xfrm>
          <a:off x="3798848" y="5527233"/>
          <a:ext cx="1065052" cy="365760"/>
        </p:xfrm>
        <a:graphic>
          <a:graphicData uri="http://schemas.openxmlformats.org/drawingml/2006/table">
            <a:tbl>
              <a:tblPr firstRow="1" bandRow="1">
                <a:tableStyleId>{5C22544A-7EE6-4342-B048-85BDC9FD1C3A}</a:tableStyleId>
              </a:tblPr>
              <a:tblGrid>
                <a:gridCol w="266263">
                  <a:extLst>
                    <a:ext uri="{9D8B030D-6E8A-4147-A177-3AD203B41FA5}">
                      <a16:colId xmlns="" xmlns:a16="http://schemas.microsoft.com/office/drawing/2014/main" val="20000"/>
                    </a:ext>
                  </a:extLst>
                </a:gridCol>
                <a:gridCol w="266263">
                  <a:extLst>
                    <a:ext uri="{9D8B030D-6E8A-4147-A177-3AD203B41FA5}">
                      <a16:colId xmlns="" xmlns:a16="http://schemas.microsoft.com/office/drawing/2014/main" val="20001"/>
                    </a:ext>
                  </a:extLst>
                </a:gridCol>
                <a:gridCol w="266263">
                  <a:extLst>
                    <a:ext uri="{9D8B030D-6E8A-4147-A177-3AD203B41FA5}">
                      <a16:colId xmlns="" xmlns:a16="http://schemas.microsoft.com/office/drawing/2014/main" val="20002"/>
                    </a:ext>
                  </a:extLst>
                </a:gridCol>
                <a:gridCol w="266263">
                  <a:extLst>
                    <a:ext uri="{9D8B030D-6E8A-4147-A177-3AD203B41FA5}">
                      <a16:colId xmlns="" xmlns:a16="http://schemas.microsoft.com/office/drawing/2014/main" val="20003"/>
                    </a:ext>
                  </a:extLst>
                </a:gridCol>
              </a:tblGrid>
              <a:tr h="365760">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0000"/>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979560835"/>
              </p:ext>
            </p:extLst>
          </p:nvPr>
        </p:nvGraphicFramePr>
        <p:xfrm>
          <a:off x="7621918" y="5507084"/>
          <a:ext cx="1069264" cy="379080"/>
        </p:xfrm>
        <a:graphic>
          <a:graphicData uri="http://schemas.openxmlformats.org/drawingml/2006/table">
            <a:tbl>
              <a:tblPr firstRow="1" bandRow="1">
                <a:tableStyleId>{5C22544A-7EE6-4342-B048-85BDC9FD1C3A}</a:tableStyleId>
              </a:tblPr>
              <a:tblGrid>
                <a:gridCol w="267316">
                  <a:extLst>
                    <a:ext uri="{9D8B030D-6E8A-4147-A177-3AD203B41FA5}">
                      <a16:colId xmlns="" xmlns:a16="http://schemas.microsoft.com/office/drawing/2014/main" val="20000"/>
                    </a:ext>
                  </a:extLst>
                </a:gridCol>
                <a:gridCol w="267316">
                  <a:extLst>
                    <a:ext uri="{9D8B030D-6E8A-4147-A177-3AD203B41FA5}">
                      <a16:colId xmlns="" xmlns:a16="http://schemas.microsoft.com/office/drawing/2014/main" val="20001"/>
                    </a:ext>
                  </a:extLst>
                </a:gridCol>
                <a:gridCol w="267316">
                  <a:extLst>
                    <a:ext uri="{9D8B030D-6E8A-4147-A177-3AD203B41FA5}">
                      <a16:colId xmlns="" xmlns:a16="http://schemas.microsoft.com/office/drawing/2014/main" val="20002"/>
                    </a:ext>
                  </a:extLst>
                </a:gridCol>
                <a:gridCol w="267316">
                  <a:extLst>
                    <a:ext uri="{9D8B030D-6E8A-4147-A177-3AD203B41FA5}">
                      <a16:colId xmlns="" xmlns:a16="http://schemas.microsoft.com/office/drawing/2014/main" val="20003"/>
                    </a:ext>
                  </a:extLst>
                </a:gridCol>
              </a:tblGrid>
              <a:tr h="379080">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dirty="0">
                        <a:solidFill>
                          <a:schemeClr val="tx1"/>
                        </a:solidFill>
                        <a:latin typeface="Calibri" charset="0"/>
                        <a:ea typeface="Calibri" charset="0"/>
                        <a:cs typeface="Calibri"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B5BF"/>
                    </a:solidFill>
                  </a:tcPr>
                </a:tc>
                <a:extLst>
                  <a:ext uri="{0D108BD9-81ED-4DB2-BD59-A6C34878D82A}">
                    <a16:rowId xmlns="" xmlns:a16="http://schemas.microsoft.com/office/drawing/2014/main" val="10000"/>
                  </a:ext>
                </a:extLst>
              </a:tr>
            </a:tbl>
          </a:graphicData>
        </a:graphic>
      </p:graphicFrame>
      <p:graphicFrame>
        <p:nvGraphicFramePr>
          <p:cNvPr id="21" name="表 20"/>
          <p:cNvGraphicFramePr>
            <a:graphicFrameLocks noGrp="1"/>
          </p:cNvGraphicFramePr>
          <p:nvPr>
            <p:extLst>
              <p:ext uri="{D42A27DB-BD31-4B8C-83A1-F6EECF244321}">
                <p14:modId xmlns:p14="http://schemas.microsoft.com/office/powerpoint/2010/main" val="1662294521"/>
              </p:ext>
            </p:extLst>
          </p:nvPr>
        </p:nvGraphicFramePr>
        <p:xfrm>
          <a:off x="3798000" y="5158800"/>
          <a:ext cx="1065053" cy="371819"/>
        </p:xfrm>
        <a:graphic>
          <a:graphicData uri="http://schemas.openxmlformats.org/drawingml/2006/table">
            <a:tbl>
              <a:tblPr firstRow="1" bandRow="1">
                <a:tableStyleId>{5C22544A-7EE6-4342-B048-85BDC9FD1C3A}</a:tableStyleId>
              </a:tblPr>
              <a:tblGrid>
                <a:gridCol w="234671">
                  <a:extLst>
                    <a:ext uri="{9D8B030D-6E8A-4147-A177-3AD203B41FA5}">
                      <a16:colId xmlns="" xmlns:a16="http://schemas.microsoft.com/office/drawing/2014/main" val="20000"/>
                    </a:ext>
                  </a:extLst>
                </a:gridCol>
                <a:gridCol w="276794">
                  <a:extLst>
                    <a:ext uri="{9D8B030D-6E8A-4147-A177-3AD203B41FA5}">
                      <a16:colId xmlns="" xmlns:a16="http://schemas.microsoft.com/office/drawing/2014/main" val="20001"/>
                    </a:ext>
                  </a:extLst>
                </a:gridCol>
                <a:gridCol w="276794">
                  <a:extLst>
                    <a:ext uri="{9D8B030D-6E8A-4147-A177-3AD203B41FA5}">
                      <a16:colId xmlns="" xmlns:a16="http://schemas.microsoft.com/office/drawing/2014/main" val="20002"/>
                    </a:ext>
                  </a:extLst>
                </a:gridCol>
                <a:gridCol w="276794">
                  <a:extLst>
                    <a:ext uri="{9D8B030D-6E8A-4147-A177-3AD203B41FA5}">
                      <a16:colId xmlns="" xmlns:a16="http://schemas.microsoft.com/office/drawing/2014/main" val="20003"/>
                    </a:ext>
                  </a:extLst>
                </a:gridCol>
              </a:tblGrid>
              <a:tr h="371819">
                <a:tc>
                  <a:txBody>
                    <a:bodyPr/>
                    <a:lstStyle/>
                    <a:p>
                      <a:r>
                        <a:rPr kumimoji="1" lang="en-US" altLang="ja-JP" sz="1800" b="0" dirty="0">
                          <a:solidFill>
                            <a:schemeClr val="tx1"/>
                          </a:solidFill>
                          <a:latin typeface="Calibri" charset="0"/>
                          <a:ea typeface="Calibri" charset="0"/>
                          <a:cs typeface="Calibri" charset="0"/>
                        </a:rPr>
                        <a:t>0</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1</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1" dirty="0">
                          <a:solidFill>
                            <a:srgbClr val="FF0000"/>
                          </a:solidFill>
                          <a:latin typeface="Calibri" charset="0"/>
                          <a:ea typeface="Calibri" charset="0"/>
                          <a:cs typeface="Calibri" charset="0"/>
                        </a:rPr>
                        <a:t>2</a:t>
                      </a:r>
                      <a:endParaRPr kumimoji="1" lang="ja-JP" altLang="en-US" sz="1800" b="1" dirty="0">
                        <a:solidFill>
                          <a:srgbClr val="FF0000"/>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3</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graphicFrame>
        <p:nvGraphicFramePr>
          <p:cNvPr id="22" name="表 21"/>
          <p:cNvGraphicFramePr>
            <a:graphicFrameLocks noGrp="1"/>
          </p:cNvGraphicFramePr>
          <p:nvPr>
            <p:extLst>
              <p:ext uri="{D42A27DB-BD31-4B8C-83A1-F6EECF244321}">
                <p14:modId xmlns:p14="http://schemas.microsoft.com/office/powerpoint/2010/main" val="1569250624"/>
              </p:ext>
            </p:extLst>
          </p:nvPr>
        </p:nvGraphicFramePr>
        <p:xfrm>
          <a:off x="7618468" y="5157612"/>
          <a:ext cx="1065053" cy="365760"/>
        </p:xfrm>
        <a:graphic>
          <a:graphicData uri="http://schemas.openxmlformats.org/drawingml/2006/table">
            <a:tbl>
              <a:tblPr firstRow="1" bandRow="1">
                <a:tableStyleId>{5C22544A-7EE6-4342-B048-85BDC9FD1C3A}</a:tableStyleId>
              </a:tblPr>
              <a:tblGrid>
                <a:gridCol w="234671">
                  <a:extLst>
                    <a:ext uri="{9D8B030D-6E8A-4147-A177-3AD203B41FA5}">
                      <a16:colId xmlns="" xmlns:a16="http://schemas.microsoft.com/office/drawing/2014/main" val="20000"/>
                    </a:ext>
                  </a:extLst>
                </a:gridCol>
                <a:gridCol w="276794">
                  <a:extLst>
                    <a:ext uri="{9D8B030D-6E8A-4147-A177-3AD203B41FA5}">
                      <a16:colId xmlns="" xmlns:a16="http://schemas.microsoft.com/office/drawing/2014/main" val="20001"/>
                    </a:ext>
                  </a:extLst>
                </a:gridCol>
                <a:gridCol w="276794">
                  <a:extLst>
                    <a:ext uri="{9D8B030D-6E8A-4147-A177-3AD203B41FA5}">
                      <a16:colId xmlns="" xmlns:a16="http://schemas.microsoft.com/office/drawing/2014/main" val="20002"/>
                    </a:ext>
                  </a:extLst>
                </a:gridCol>
                <a:gridCol w="276794">
                  <a:extLst>
                    <a:ext uri="{9D8B030D-6E8A-4147-A177-3AD203B41FA5}">
                      <a16:colId xmlns="" xmlns:a16="http://schemas.microsoft.com/office/drawing/2014/main" val="20003"/>
                    </a:ext>
                  </a:extLst>
                </a:gridCol>
              </a:tblGrid>
              <a:tr h="265677">
                <a:tc>
                  <a:txBody>
                    <a:bodyPr/>
                    <a:lstStyle/>
                    <a:p>
                      <a:r>
                        <a:rPr kumimoji="1" lang="en-US" altLang="ja-JP" sz="1800" b="0" dirty="0">
                          <a:solidFill>
                            <a:schemeClr val="tx1"/>
                          </a:solidFill>
                          <a:latin typeface="Calibri" charset="0"/>
                          <a:ea typeface="Calibri" charset="0"/>
                          <a:cs typeface="Calibri" charset="0"/>
                        </a:rPr>
                        <a:t>0</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1</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1" dirty="0">
                          <a:solidFill>
                            <a:srgbClr val="FF0000"/>
                          </a:solidFill>
                          <a:latin typeface="Calibri" charset="0"/>
                          <a:ea typeface="Calibri" charset="0"/>
                          <a:cs typeface="Calibri" charset="0"/>
                        </a:rPr>
                        <a:t>2</a:t>
                      </a:r>
                      <a:endParaRPr kumimoji="1" lang="ja-JP" altLang="en-US" sz="1800" b="1" dirty="0">
                        <a:solidFill>
                          <a:srgbClr val="FF0000"/>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800" b="0" dirty="0">
                          <a:solidFill>
                            <a:schemeClr val="tx1"/>
                          </a:solidFill>
                          <a:latin typeface="Calibri" charset="0"/>
                          <a:ea typeface="Calibri" charset="0"/>
                          <a:cs typeface="Calibri" charset="0"/>
                        </a:rPr>
                        <a:t>3</a:t>
                      </a:r>
                      <a:endParaRPr kumimoji="1" lang="ja-JP" altLang="en-US" sz="1800" b="0" dirty="0">
                        <a:solidFill>
                          <a:schemeClr val="tx1"/>
                        </a:solidFill>
                        <a:latin typeface="Calibri" charset="0"/>
                        <a:ea typeface="Calibri" charset="0"/>
                        <a:cs typeface="Calibri"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sp>
        <p:nvSpPr>
          <p:cNvPr id="23" name="正方形/長方形 22"/>
          <p:cNvSpPr/>
          <p:nvPr/>
        </p:nvSpPr>
        <p:spPr>
          <a:xfrm>
            <a:off x="8150994" y="5499648"/>
            <a:ext cx="299235" cy="393345"/>
          </a:xfrm>
          <a:prstGeom prst="rect">
            <a:avLst/>
          </a:prstGeom>
          <a:solidFill>
            <a:srgbClr val="EEB5BF"/>
          </a:solidFill>
          <a:ln w="12700">
            <a:solidFill>
              <a:schemeClr val="tx1">
                <a:lumMod val="85000"/>
                <a:lumOff val="1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6449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0" presetClass="exit" presetSubtype="0" fill="hold" nodeType="withEffect">
                                  <p:stCondLst>
                                    <p:cond delay="0"/>
                                  </p:stCondLst>
                                  <p:childTnLst>
                                    <p:animEffect transition="out" filter="fade">
                                      <p:cBhvr>
                                        <p:cTn id="10" dur="500"/>
                                        <p:tgtEl>
                                          <p:spTgt spid="13"/>
                                        </p:tgtEl>
                                      </p:cBhvr>
                                    </p:animEffect>
                                    <p:set>
                                      <p:cBhvr>
                                        <p:cTn id="11" dur="1" fill="hold">
                                          <p:stCondLst>
                                            <p:cond delay="499"/>
                                          </p:stCondLst>
                                        </p:cTn>
                                        <p:tgtEl>
                                          <p:spTgt spid="13"/>
                                        </p:tgtEl>
                                        <p:attrNameLst>
                                          <p:attrName>style.visibility</p:attrName>
                                        </p:attrNameLst>
                                      </p:cBhvr>
                                      <p:to>
                                        <p:strVal val="hidden"/>
                                      </p:to>
                                    </p:set>
                                  </p:childTnLst>
                                </p:cTn>
                              </p:par>
                              <p:par>
                                <p:cTn id="12" presetID="10" presetClass="exit" presetSubtype="0" fill="hold" nodeType="withEffect">
                                  <p:stCondLst>
                                    <p:cond delay="0"/>
                                  </p:stCondLst>
                                  <p:childTnLst>
                                    <p:animEffect transition="out" filter="fade">
                                      <p:cBhvr>
                                        <p:cTn id="13" dur="500"/>
                                        <p:tgtEl>
                                          <p:spTgt spid="17"/>
                                        </p:tgtEl>
                                      </p:cBhvr>
                                    </p:animEffect>
                                    <p:set>
                                      <p:cBhvr>
                                        <p:cTn id="14" dur="1" fill="hold">
                                          <p:stCondLst>
                                            <p:cond delay="499"/>
                                          </p:stCondLst>
                                        </p:cTn>
                                        <p:tgtEl>
                                          <p:spTgt spid="17"/>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17"/>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par>
                          <p:cTn id="19" fill="hold">
                            <p:stCondLst>
                              <p:cond delay="500"/>
                            </p:stCondLst>
                            <p:childTnLst>
                              <p:par>
                                <p:cTn id="20" presetID="0" presetClass="path" presetSubtype="0" accel="50000" decel="50000" fill="hold" grpId="1" nodeType="afterEffect">
                                  <p:stCondLst>
                                    <p:cond delay="0"/>
                                  </p:stCondLst>
                                  <p:childTnLst>
                                    <p:animMotion origin="layout" path="M 0 0 L -0.25455 0 " pathEditMode="relative" ptsTypes="AA">
                                      <p:cBhvr>
                                        <p:cTn id="21" dur="1500" fill="hold"/>
                                        <p:tgtEl>
                                          <p:spTgt spid="23"/>
                                        </p:tgtEl>
                                        <p:attrNameLst>
                                          <p:attrName>ppt_x</p:attrName>
                                          <p:attrName>ppt_y</p:attrName>
                                        </p:attrNameLst>
                                      </p:cBhvr>
                                    </p:animMotion>
                                  </p:childTnLst>
                                </p:cTn>
                              </p:par>
                              <p:par>
                                <p:cTn id="22" presetID="10" presetClass="entr" presetSubtype="0" fill="hold"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500"/>
                                        <p:tgtEl>
                                          <p:spTgt spid="20"/>
                                        </p:tgtEl>
                                      </p:cBhvr>
                                    </p:animEffect>
                                  </p:childTnLst>
                                </p:cTn>
                              </p:par>
                            </p:childTnLst>
                          </p:cTn>
                        </p:par>
                        <p:par>
                          <p:cTn id="25" fill="hold">
                            <p:stCondLst>
                              <p:cond delay="2000"/>
                            </p:stCondLst>
                            <p:childTnLst>
                              <p:par>
                                <p:cTn id="26" presetID="10" presetClass="entr" presetSubtype="0" fill="hold" nodeType="after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par>
                          <p:cTn id="29" fill="hold">
                            <p:stCondLst>
                              <p:cond delay="2500"/>
                            </p:stCondLst>
                            <p:childTnLst>
                              <p:par>
                                <p:cTn id="30" presetID="10" presetClass="exit" presetSubtype="0" fill="hold" grpId="0" nodeType="afterEffect">
                                  <p:stCondLst>
                                    <p:cond delay="0"/>
                                  </p:stCondLst>
                                  <p:childTnLst>
                                    <p:animEffect transition="out" filter="fade">
                                      <p:cBhvr>
                                        <p:cTn id="31" dur="500"/>
                                        <p:tgtEl>
                                          <p:spTgt spid="23"/>
                                        </p:tgtEl>
                                      </p:cBhvr>
                                    </p:animEffect>
                                    <p:set>
                                      <p:cBhvr>
                                        <p:cTn id="3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3"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実験</a:t>
            </a:r>
          </a:p>
        </p:txBody>
      </p:sp>
      <p:sp>
        <p:nvSpPr>
          <p:cNvPr id="3" name="コンテンツ プレースホルダー 2"/>
          <p:cNvSpPr>
            <a:spLocks noGrp="1"/>
          </p:cNvSpPr>
          <p:nvPr>
            <p:ph idx="1"/>
          </p:nvPr>
        </p:nvSpPr>
        <p:spPr/>
        <p:txBody>
          <a:bodyPr/>
          <a:lstStyle/>
          <a:p>
            <a:r>
              <a:rPr kumimoji="1" lang="en-US" altLang="ja-JP" dirty="0"/>
              <a:t>D-CRES</a:t>
            </a:r>
            <a:r>
              <a:rPr kumimoji="1" lang="ja-JP" altLang="en-US" dirty="0"/>
              <a:t>を用いた分割メモリ</a:t>
            </a:r>
            <a:r>
              <a:rPr kumimoji="1" lang="en-US" altLang="ja-JP" dirty="0"/>
              <a:t>VM</a:t>
            </a:r>
            <a:r>
              <a:rPr kumimoji="1" lang="ja-JP" altLang="en-US" dirty="0"/>
              <a:t>のチェックポイント・リストアの性能を調査</a:t>
            </a:r>
            <a:endParaRPr kumimoji="1" lang="en-US" altLang="ja-JP" strike="sngStrike" dirty="0">
              <a:solidFill>
                <a:srgbClr val="FF0000"/>
              </a:solidFill>
            </a:endParaRPr>
          </a:p>
          <a:p>
            <a:pPr lvl="1"/>
            <a:r>
              <a:rPr kumimoji="1" lang="ja-JP" altLang="en-US" dirty="0"/>
              <a:t>従来手法を用いた場合と比較</a:t>
            </a:r>
            <a:endParaRPr kumimoji="1" lang="en-US" altLang="ja-JP" dirty="0"/>
          </a:p>
          <a:p>
            <a:pPr lvl="2"/>
            <a:r>
              <a:rPr kumimoji="1" lang="ja-JP" altLang="en-US" dirty="0"/>
              <a:t>分割メモリ</a:t>
            </a:r>
            <a:r>
              <a:rPr kumimoji="1" lang="en-US" altLang="ja-JP" dirty="0"/>
              <a:t>VM</a:t>
            </a:r>
            <a:r>
              <a:rPr kumimoji="1" lang="ja-JP" altLang="en-US" dirty="0"/>
              <a:t>と通常</a:t>
            </a:r>
            <a:r>
              <a:rPr kumimoji="1" lang="en-US" altLang="ja-JP" dirty="0"/>
              <a:t>VM</a:t>
            </a:r>
            <a:r>
              <a:rPr kumimoji="1" lang="ja-JP" altLang="en-US" dirty="0">
                <a:solidFill>
                  <a:schemeClr val="tx1"/>
                </a:solidFill>
              </a:rPr>
              <a:t>に適用</a:t>
            </a:r>
            <a:endParaRPr kumimoji="1" lang="en-US" altLang="ja-JP" dirty="0">
              <a:solidFill>
                <a:schemeClr val="tx1"/>
              </a:solidFill>
            </a:endParaRPr>
          </a:p>
          <a:p>
            <a:pPr lvl="1"/>
            <a:r>
              <a:rPr kumimoji="1" lang="en-US" altLang="ja-JP" dirty="0"/>
              <a:t>VM</a:t>
            </a:r>
            <a:r>
              <a:rPr kumimoji="1" lang="ja-JP" altLang="en-US" dirty="0"/>
              <a:t>のメモリを</a:t>
            </a:r>
            <a:r>
              <a:rPr kumimoji="1" lang="en-US" altLang="ja-JP" dirty="0"/>
              <a:t>2</a:t>
            </a:r>
            <a:r>
              <a:rPr kumimoji="1" lang="ja-JP" altLang="en-US" dirty="0"/>
              <a:t>台のホストに均等に分割</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17</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006197826"/>
              </p:ext>
            </p:extLst>
          </p:nvPr>
        </p:nvGraphicFramePr>
        <p:xfrm>
          <a:off x="1328742" y="3758857"/>
          <a:ext cx="5800722" cy="3014665"/>
        </p:xfrm>
        <a:graphic>
          <a:graphicData uri="http://schemas.openxmlformats.org/drawingml/2006/table">
            <a:tbl>
              <a:tblPr firstRow="1" firstCol="1" bandRow="1">
                <a:tableStyleId>{7DF18680-E054-41AD-8BC1-D1AEF772440D}</a:tableStyleId>
              </a:tblPr>
              <a:tblGrid>
                <a:gridCol w="1526504">
                  <a:extLst>
                    <a:ext uri="{9D8B030D-6E8A-4147-A177-3AD203B41FA5}">
                      <a16:colId xmlns="" xmlns:a16="http://schemas.microsoft.com/office/drawing/2014/main" val="20000"/>
                    </a:ext>
                  </a:extLst>
                </a:gridCol>
                <a:gridCol w="2108015">
                  <a:extLst>
                    <a:ext uri="{9D8B030D-6E8A-4147-A177-3AD203B41FA5}">
                      <a16:colId xmlns="" xmlns:a16="http://schemas.microsoft.com/office/drawing/2014/main" val="20002"/>
                    </a:ext>
                  </a:extLst>
                </a:gridCol>
                <a:gridCol w="2166203">
                  <a:extLst>
                    <a:ext uri="{9D8B030D-6E8A-4147-A177-3AD203B41FA5}">
                      <a16:colId xmlns="" xmlns:a16="http://schemas.microsoft.com/office/drawing/2014/main" val="20003"/>
                    </a:ext>
                  </a:extLst>
                </a:gridCol>
              </a:tblGrid>
              <a:tr h="400088">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メインホスト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サブホスト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94179">
                <a:tc>
                  <a:txBody>
                    <a:bodyPr/>
                    <a:lstStyle/>
                    <a:p>
                      <a:pPr algn="ctr"/>
                      <a:r>
                        <a:rPr kumimoji="1" lang="en-US" altLang="ja-JP" sz="1800" b="0" dirty="0">
                          <a:solidFill>
                            <a:schemeClr val="tx1"/>
                          </a:solidFill>
                          <a:latin typeface="MS PGothic" charset="-128"/>
                          <a:ea typeface="MS PGothic" charset="-128"/>
                          <a:cs typeface="MS PGothic" charset="-128"/>
                        </a:rPr>
                        <a:t>CPU</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Intel</a:t>
                      </a:r>
                      <a:r>
                        <a:rPr kumimoji="1" lang="en-US" altLang="ja-JP" sz="1800" b="0" baseline="0" dirty="0">
                          <a:solidFill>
                            <a:schemeClr val="tx1"/>
                          </a:solidFill>
                          <a:latin typeface="MS PGothic" charset="-128"/>
                          <a:ea typeface="MS PGothic" charset="-128"/>
                          <a:cs typeface="MS PGothic" charset="-128"/>
                        </a:rPr>
                        <a:t> </a:t>
                      </a:r>
                      <a:r>
                        <a:rPr kumimoji="1" lang="en-US" altLang="ja-JP" sz="1800" b="0" dirty="0">
                          <a:solidFill>
                            <a:schemeClr val="tx1"/>
                          </a:solidFill>
                          <a:latin typeface="MS PGothic" charset="-128"/>
                          <a:ea typeface="MS PGothic" charset="-128"/>
                          <a:cs typeface="MS PGothic" charset="-128"/>
                        </a:rPr>
                        <a:t>Xeon</a:t>
                      </a:r>
                      <a:r>
                        <a:rPr kumimoji="1" lang="en-US" altLang="ja-JP" sz="1800" b="0" baseline="0" dirty="0">
                          <a:solidFill>
                            <a:schemeClr val="tx1"/>
                          </a:solidFill>
                          <a:latin typeface="MS PGothic" charset="-128"/>
                          <a:ea typeface="MS PGothic" charset="-128"/>
                          <a:cs typeface="MS PGothic" charset="-128"/>
                        </a:rPr>
                        <a:t> </a:t>
                      </a:r>
                      <a:r>
                        <a:rPr lang="nl-NL" altLang="ja-JP" sz="1800" kern="1200" dirty="0">
                          <a:solidFill>
                            <a:schemeClr val="dk1"/>
                          </a:solidFill>
                          <a:effectLst/>
                          <a:latin typeface="MS PGothic" charset="-128"/>
                          <a:ea typeface="MS PGothic" charset="-128"/>
                          <a:cs typeface="MS PGothic" charset="-128"/>
                        </a:rPr>
                        <a:t>Silver 4110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1"/>
                  </a:ext>
                </a:extLst>
              </a:tr>
              <a:tr h="394179">
                <a:tc>
                  <a:txBody>
                    <a:bodyPr/>
                    <a:lstStyle/>
                    <a:p>
                      <a:pPr algn="ctr"/>
                      <a:r>
                        <a:rPr kumimoji="1" lang="ja-JP" altLang="en-US" sz="1800" b="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256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128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94179">
                <a:tc>
                  <a:txBody>
                    <a:bodyPr/>
                    <a:lstStyle/>
                    <a:p>
                      <a:pPr algn="ctr"/>
                      <a:r>
                        <a:rPr kumimoji="1" lang="ja-JP" altLang="en-US" sz="1800" b="0" dirty="0">
                          <a:solidFill>
                            <a:schemeClr val="tx1"/>
                          </a:solidFill>
                          <a:latin typeface="MS PGothic" charset="-128"/>
                          <a:ea typeface="MS PGothic" charset="-128"/>
                          <a:cs typeface="MS PGothic" charset="-128"/>
                        </a:rPr>
                        <a:t>ネットワーク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0" lang="en-US" altLang="ja-JP" sz="1800" dirty="0">
                          <a:solidFill>
                            <a:schemeClr val="tx1"/>
                          </a:solidFill>
                          <a:latin typeface="MS PGothic" charset="-128"/>
                          <a:ea typeface="MS PGothic" charset="-128"/>
                          <a:cs typeface="MS PGothic" charset="-128"/>
                        </a:rPr>
                        <a:t>10</a:t>
                      </a:r>
                      <a:r>
                        <a:rPr kumimoji="0" lang="ja-JP" altLang="en-US" sz="1800" dirty="0">
                          <a:solidFill>
                            <a:schemeClr val="tx1"/>
                          </a:solidFill>
                          <a:latin typeface="MS PGothic" charset="-128"/>
                          <a:ea typeface="MS PGothic" charset="-128"/>
                          <a:cs typeface="MS PGothic" charset="-128"/>
                        </a:rPr>
                        <a:t>ギガビットイーサネット</a:t>
                      </a:r>
                      <a:endParaRPr kumimoji="1" lang="en-US" altLang="ja-JP"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3"/>
                  </a:ext>
                </a:extLst>
              </a:tr>
              <a:tr h="394179">
                <a:tc>
                  <a:txBody>
                    <a:bodyPr/>
                    <a:lstStyle/>
                    <a:p>
                      <a:pPr algn="ctr"/>
                      <a:r>
                        <a:rPr kumimoji="1" lang="en-US" altLang="ja-JP" sz="1800" b="0" dirty="0">
                          <a:solidFill>
                            <a:schemeClr val="tx1"/>
                          </a:solidFill>
                          <a:latin typeface="MS PGothic" charset="-128"/>
                          <a:ea typeface="MS PGothic" charset="-128"/>
                          <a:cs typeface="MS PGothic" charset="-128"/>
                        </a:rPr>
                        <a:t>OS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4.18.17</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5"/>
                  </a:ext>
                </a:extLst>
              </a:tr>
              <a:tr h="394179">
                <a:tc>
                  <a:txBody>
                    <a:bodyPr/>
                    <a:lstStyle/>
                    <a:p>
                      <a:pPr algn="ctr"/>
                      <a:r>
                        <a:rPr kumimoji="1" lang="en-US" altLang="ja-JP" sz="1800" b="0" dirty="0">
                          <a:solidFill>
                            <a:schemeClr val="tx1"/>
                          </a:solidFill>
                          <a:latin typeface="MS PGothic" charset="-128"/>
                          <a:ea typeface="MS PGothic" charset="-128"/>
                          <a:cs typeface="MS PGothic" charset="-128"/>
                        </a:rPr>
                        <a:t>HDD</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SATA3</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6"/>
                  </a:ext>
                </a:extLst>
              </a:tr>
              <a:tr h="643682">
                <a:tc>
                  <a:txBody>
                    <a:bodyPr/>
                    <a:lstStyle/>
                    <a:p>
                      <a:pPr algn="ctr"/>
                      <a:r>
                        <a:rPr kumimoji="0" lang="ja-JP" altLang="en-US" sz="1800" b="0" dirty="0">
                          <a:solidFill>
                            <a:schemeClr val="tx1"/>
                          </a:solidFill>
                          <a:latin typeface="MS PGothic" charset="-128"/>
                          <a:ea typeface="MS PGothic" charset="-128"/>
                          <a:cs typeface="MS PGothic" charset="-128"/>
                        </a:rPr>
                        <a:t>仮想化ソフトウェア</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b="0" dirty="0">
                          <a:solidFill>
                            <a:schemeClr val="tx1"/>
                          </a:solidFill>
                          <a:latin typeface="MS PGothic" charset="-128"/>
                          <a:ea typeface="MS PGothic" charset="-128"/>
                          <a:cs typeface="MS PGothic" charset="-128"/>
                        </a:rPr>
                        <a:t>QEMU-KVM</a:t>
                      </a:r>
                      <a:r>
                        <a:rPr kumimoji="1" lang="en-US" altLang="ja-JP" sz="1800" b="0" baseline="0" dirty="0">
                          <a:solidFill>
                            <a:schemeClr val="tx1"/>
                          </a:solidFill>
                          <a:latin typeface="MS PGothic" charset="-128"/>
                          <a:ea typeface="MS PGothic" charset="-128"/>
                          <a:cs typeface="MS PGothic" charset="-128"/>
                        </a:rPr>
                        <a:t> 2.4.1</a:t>
                      </a: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 xmlns:a16="http://schemas.microsoft.com/office/drawing/2014/main" val="10004"/>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955982183"/>
              </p:ext>
            </p:extLst>
          </p:nvPr>
        </p:nvGraphicFramePr>
        <p:xfrm>
          <a:off x="7724783" y="4493160"/>
          <a:ext cx="3203683" cy="1546060"/>
        </p:xfrm>
        <a:graphic>
          <a:graphicData uri="http://schemas.openxmlformats.org/drawingml/2006/table">
            <a:tbl>
              <a:tblPr firstRow="1" firstCol="1" bandRow="1">
                <a:tableStyleId>{7DF18680-E054-41AD-8BC1-D1AEF772440D}</a:tableStyleId>
              </a:tblPr>
              <a:tblGrid>
                <a:gridCol w="1128059">
                  <a:extLst>
                    <a:ext uri="{9D8B030D-6E8A-4147-A177-3AD203B41FA5}">
                      <a16:colId xmlns="" xmlns:a16="http://schemas.microsoft.com/office/drawing/2014/main" val="20000"/>
                    </a:ext>
                  </a:extLst>
                </a:gridCol>
                <a:gridCol w="2075624">
                  <a:extLst>
                    <a:ext uri="{9D8B030D-6E8A-4147-A177-3AD203B41FA5}">
                      <a16:colId xmlns="" xmlns:a16="http://schemas.microsoft.com/office/drawing/2014/main" val="20001"/>
                    </a:ext>
                  </a:extLst>
                </a:gridCol>
              </a:tblGrid>
              <a:tr h="426309">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VM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80725">
                <a:tc>
                  <a:txBody>
                    <a:bodyPr/>
                    <a:lstStyle/>
                    <a:p>
                      <a:pPr algn="ctr"/>
                      <a:r>
                        <a:rPr kumimoji="1" lang="ja-JP" altLang="en-US" b="0" dirty="0">
                          <a:solidFill>
                            <a:schemeClr val="tx1"/>
                          </a:solidFill>
                          <a:latin typeface="MS PGothic" charset="-128"/>
                          <a:ea typeface="MS PGothic" charset="-128"/>
                          <a:cs typeface="MS PGothic" charset="-128"/>
                        </a:rPr>
                        <a:t>仮想</a:t>
                      </a:r>
                      <a:r>
                        <a:rPr kumimoji="1" lang="en-US" altLang="ja-JP" sz="1800" b="0" dirty="0">
                          <a:solidFill>
                            <a:schemeClr val="tx1"/>
                          </a:solidFill>
                          <a:latin typeface="MS PGothic" charset="-128"/>
                          <a:ea typeface="MS PGothic" charset="-128"/>
                          <a:cs typeface="MS PGothic" charset="-128"/>
                        </a:rPr>
                        <a:t>CPU</a:t>
                      </a:r>
                      <a:r>
                        <a:rPr kumimoji="1" lang="ja-JP" altLang="en-US" sz="1800" b="0" dirty="0">
                          <a:solidFill>
                            <a:schemeClr val="tx1"/>
                          </a:solidFill>
                          <a:latin typeface="MS PGothic" charset="-128"/>
                          <a:ea typeface="MS PGothic" charset="-128"/>
                          <a:cs typeface="MS PGothic" charset="-128"/>
                        </a:rPr>
                        <a:t>  </a:t>
                      </a:r>
                      <a:endParaRPr kumimoji="1" lang="en-US" altLang="ja-JP"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69513">
                <a:tc>
                  <a:txBody>
                    <a:bodyPr/>
                    <a:lstStyle/>
                    <a:p>
                      <a:pPr algn="ctr"/>
                      <a:r>
                        <a:rPr kumimoji="1" lang="ja-JP" altLang="en-US" sz="1800" b="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240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69513">
                <a:tc>
                  <a:txBody>
                    <a:bodyPr/>
                    <a:lstStyle/>
                    <a:p>
                      <a:pPr algn="ctr"/>
                      <a:r>
                        <a:rPr kumimoji="1" lang="en-US" altLang="ja-JP" sz="1800" b="0" dirty="0">
                          <a:solidFill>
                            <a:schemeClr val="tx1"/>
                          </a:solidFill>
                          <a:latin typeface="MS PGothic" charset="-128"/>
                          <a:ea typeface="MS PGothic" charset="-128"/>
                          <a:cs typeface="MS PGothic" charset="-128"/>
                        </a:rPr>
                        <a:t>OS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4.3</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51772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実験</a:t>
            </a:r>
          </a:p>
        </p:txBody>
      </p:sp>
      <p:sp>
        <p:nvSpPr>
          <p:cNvPr id="3" name="コンテンツ プレースホルダー 2"/>
          <p:cNvSpPr>
            <a:spLocks noGrp="1"/>
          </p:cNvSpPr>
          <p:nvPr>
            <p:ph idx="1"/>
          </p:nvPr>
        </p:nvSpPr>
        <p:spPr/>
        <p:txBody>
          <a:bodyPr/>
          <a:lstStyle/>
          <a:p>
            <a:r>
              <a:rPr kumimoji="1" lang="en-US" altLang="ja-JP" dirty="0"/>
              <a:t>D-CRES</a:t>
            </a:r>
            <a:r>
              <a:rPr kumimoji="1" lang="ja-JP" altLang="en-US" dirty="0"/>
              <a:t>を用いた分割メモリ</a:t>
            </a:r>
            <a:r>
              <a:rPr kumimoji="1" lang="en-US" altLang="ja-JP" dirty="0"/>
              <a:t>VM</a:t>
            </a:r>
            <a:r>
              <a:rPr kumimoji="1" lang="ja-JP" altLang="en-US" dirty="0"/>
              <a:t>のチェックポイント・リストアの性能を調査</a:t>
            </a:r>
            <a:endParaRPr kumimoji="1" lang="en-US" altLang="ja-JP" strike="sngStrike" dirty="0">
              <a:solidFill>
                <a:srgbClr val="FF0000"/>
              </a:solidFill>
            </a:endParaRPr>
          </a:p>
          <a:p>
            <a:pPr lvl="1"/>
            <a:r>
              <a:rPr kumimoji="1" lang="ja-JP" altLang="en-US" dirty="0"/>
              <a:t>従来手法を用いた場合と比較</a:t>
            </a:r>
            <a:endParaRPr kumimoji="1" lang="en-US" altLang="ja-JP" dirty="0"/>
          </a:p>
          <a:p>
            <a:pPr lvl="2"/>
            <a:r>
              <a:rPr kumimoji="1" lang="ja-JP" altLang="en-US" dirty="0"/>
              <a:t>分割メモリ</a:t>
            </a:r>
            <a:r>
              <a:rPr kumimoji="1" lang="en-US" altLang="ja-JP" dirty="0"/>
              <a:t>VM</a:t>
            </a:r>
            <a:r>
              <a:rPr kumimoji="1" lang="ja-JP" altLang="en-US" dirty="0"/>
              <a:t>と通常</a:t>
            </a:r>
            <a:r>
              <a:rPr kumimoji="1" lang="en-US" altLang="ja-JP" dirty="0"/>
              <a:t>VM</a:t>
            </a:r>
            <a:r>
              <a:rPr kumimoji="1" lang="ja-JP" altLang="en-US" dirty="0">
                <a:solidFill>
                  <a:schemeClr val="tx1"/>
                </a:solidFill>
              </a:rPr>
              <a:t>に適用</a:t>
            </a:r>
            <a:endParaRPr kumimoji="1" lang="en-US" altLang="ja-JP" dirty="0">
              <a:solidFill>
                <a:schemeClr val="tx1"/>
              </a:solidFill>
            </a:endParaRPr>
          </a:p>
          <a:p>
            <a:pPr lvl="1"/>
            <a:r>
              <a:rPr kumimoji="1" lang="en-US" altLang="ja-JP" dirty="0"/>
              <a:t>VM</a:t>
            </a:r>
            <a:r>
              <a:rPr kumimoji="1" lang="ja-JP" altLang="en-US" dirty="0"/>
              <a:t>のメモリを</a:t>
            </a:r>
            <a:r>
              <a:rPr kumimoji="1" lang="en-US" altLang="ja-JP" dirty="0"/>
              <a:t>2</a:t>
            </a:r>
            <a:r>
              <a:rPr kumimoji="1" lang="ja-JP" altLang="en-US" dirty="0"/>
              <a:t>台のホストに均等に分割</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18</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739719734"/>
              </p:ext>
            </p:extLst>
          </p:nvPr>
        </p:nvGraphicFramePr>
        <p:xfrm>
          <a:off x="2484340" y="3959838"/>
          <a:ext cx="4325338" cy="2611951"/>
        </p:xfrm>
        <a:graphic>
          <a:graphicData uri="http://schemas.openxmlformats.org/drawingml/2006/table">
            <a:tbl>
              <a:tblPr firstRow="1" firstCol="1" bandRow="1">
                <a:tableStyleId>{7DF18680-E054-41AD-8BC1-D1AEF772440D}</a:tableStyleId>
              </a:tblPr>
              <a:tblGrid>
                <a:gridCol w="1567293">
                  <a:extLst>
                    <a:ext uri="{9D8B030D-6E8A-4147-A177-3AD203B41FA5}">
                      <a16:colId xmlns="" xmlns:a16="http://schemas.microsoft.com/office/drawing/2014/main" val="20000"/>
                    </a:ext>
                  </a:extLst>
                </a:gridCol>
                <a:gridCol w="2758045">
                  <a:extLst>
                    <a:ext uri="{9D8B030D-6E8A-4147-A177-3AD203B41FA5}">
                      <a16:colId xmlns="" xmlns:a16="http://schemas.microsoft.com/office/drawing/2014/main" val="20002"/>
                    </a:ext>
                  </a:extLst>
                </a:gridCol>
              </a:tblGrid>
              <a:tr h="403979">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ja-JP" altLang="en-US" sz="1800" b="0" dirty="0">
                          <a:solidFill>
                            <a:schemeClr val="tx1"/>
                          </a:solidFill>
                          <a:latin typeface="MS PGothic" charset="-128"/>
                          <a:ea typeface="MS PGothic" charset="-128"/>
                          <a:cs typeface="MS PGothic" charset="-128"/>
                        </a:rPr>
                        <a:t>メイン</a:t>
                      </a:r>
                      <a:r>
                        <a:rPr kumimoji="1" lang="en-US" altLang="ja-JP" sz="1800" b="0" dirty="0">
                          <a:solidFill>
                            <a:schemeClr val="tx1"/>
                          </a:solidFill>
                          <a:latin typeface="MS PGothic" charset="-128"/>
                          <a:ea typeface="MS PGothic" charset="-128"/>
                          <a:cs typeface="MS PGothic" charset="-128"/>
                        </a:rPr>
                        <a:t>/</a:t>
                      </a:r>
                      <a:r>
                        <a:rPr kumimoji="1" lang="ja-JP" altLang="en-US" sz="1800" b="0" dirty="0">
                          <a:solidFill>
                            <a:schemeClr val="tx1"/>
                          </a:solidFill>
                          <a:latin typeface="MS PGothic" charset="-128"/>
                          <a:ea typeface="MS PGothic" charset="-128"/>
                          <a:cs typeface="MS PGothic" charset="-128"/>
                        </a:rPr>
                        <a:t>サブホスト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91973">
                <a:tc>
                  <a:txBody>
                    <a:bodyPr/>
                    <a:lstStyle/>
                    <a:p>
                      <a:pPr algn="ctr"/>
                      <a:r>
                        <a:rPr kumimoji="1" lang="en-US" altLang="ja-JP" sz="1800" b="0" dirty="0">
                          <a:solidFill>
                            <a:schemeClr val="tx1"/>
                          </a:solidFill>
                          <a:latin typeface="MS PGothic" charset="-128"/>
                          <a:ea typeface="MS PGothic" charset="-128"/>
                          <a:cs typeface="MS PGothic" charset="-128"/>
                        </a:rPr>
                        <a:t>CPU</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Intel</a:t>
                      </a:r>
                      <a:r>
                        <a:rPr kumimoji="1" lang="en-US" altLang="ja-JP" sz="1800" b="0" baseline="0" dirty="0">
                          <a:solidFill>
                            <a:schemeClr val="tx1"/>
                          </a:solidFill>
                          <a:latin typeface="MS PGothic" charset="-128"/>
                          <a:ea typeface="MS PGothic" charset="-128"/>
                          <a:cs typeface="MS PGothic" charset="-128"/>
                        </a:rPr>
                        <a:t> </a:t>
                      </a:r>
                      <a:r>
                        <a:rPr kumimoji="1" lang="en-US" altLang="ja-JP" sz="1800" b="0" dirty="0">
                          <a:solidFill>
                            <a:schemeClr val="tx1"/>
                          </a:solidFill>
                          <a:latin typeface="MS PGothic" charset="-128"/>
                          <a:ea typeface="MS PGothic" charset="-128"/>
                          <a:cs typeface="MS PGothic" charset="-128"/>
                        </a:rPr>
                        <a:t>Core i7-7700</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91973">
                <a:tc>
                  <a:txBody>
                    <a:bodyPr/>
                    <a:lstStyle/>
                    <a:p>
                      <a:pPr algn="ctr"/>
                      <a:r>
                        <a:rPr kumimoji="1" lang="ja-JP" altLang="en-US" sz="1800" b="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8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91973">
                <a:tc>
                  <a:txBody>
                    <a:bodyPr/>
                    <a:lstStyle/>
                    <a:p>
                      <a:pPr algn="ctr"/>
                      <a:r>
                        <a:rPr kumimoji="1" lang="ja-JP" altLang="en-US" sz="1800" b="0" dirty="0">
                          <a:solidFill>
                            <a:schemeClr val="tx1"/>
                          </a:solidFill>
                          <a:latin typeface="MS PGothic" charset="-128"/>
                          <a:ea typeface="MS PGothic" charset="-128"/>
                          <a:cs typeface="MS PGothic" charset="-128"/>
                        </a:rPr>
                        <a:t>ネットワーク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ja-JP" altLang="en-US" sz="1800" dirty="0">
                          <a:solidFill>
                            <a:schemeClr val="tx1"/>
                          </a:solidFill>
                          <a:latin typeface="MS PGothic" charset="-128"/>
                          <a:ea typeface="MS PGothic" charset="-128"/>
                          <a:cs typeface="MS PGothic" charset="-128"/>
                        </a:rPr>
                        <a:t>ギガビットイーサネット</a:t>
                      </a:r>
                      <a:endParaRPr kumimoji="1" lang="en-US" altLang="ja-JP"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91973">
                <a:tc>
                  <a:txBody>
                    <a:bodyPr/>
                    <a:lstStyle/>
                    <a:p>
                      <a:pPr algn="ctr"/>
                      <a:r>
                        <a:rPr kumimoji="1" lang="en-US" altLang="ja-JP" sz="1800" b="0" dirty="0">
                          <a:solidFill>
                            <a:schemeClr val="tx1"/>
                          </a:solidFill>
                          <a:latin typeface="MS PGothic" charset="-128"/>
                          <a:ea typeface="MS PGothic" charset="-128"/>
                          <a:cs typeface="MS PGothic" charset="-128"/>
                        </a:rPr>
                        <a:t>OS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4.4.169</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5"/>
                  </a:ext>
                </a:extLst>
              </a:tr>
              <a:tr h="637516">
                <a:tc>
                  <a:txBody>
                    <a:bodyPr/>
                    <a:lstStyle/>
                    <a:p>
                      <a:pPr algn="ctr"/>
                      <a:r>
                        <a:rPr kumimoji="0" lang="ja-JP" altLang="en-US" sz="1800" b="0" dirty="0">
                          <a:solidFill>
                            <a:schemeClr val="tx1"/>
                          </a:solidFill>
                          <a:latin typeface="MS PGothic" charset="-128"/>
                          <a:ea typeface="MS PGothic" charset="-128"/>
                          <a:cs typeface="MS PGothic" charset="-128"/>
                        </a:rPr>
                        <a:t>仮想化ソフトウェア</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800" b="0" dirty="0">
                          <a:solidFill>
                            <a:schemeClr val="tx1"/>
                          </a:solidFill>
                          <a:latin typeface="MS PGothic" charset="-128"/>
                          <a:ea typeface="MS PGothic" charset="-128"/>
                          <a:cs typeface="MS PGothic" charset="-128"/>
                        </a:rPr>
                        <a:t>QEMU-KVM</a:t>
                      </a:r>
                      <a:r>
                        <a:rPr kumimoji="1" lang="en-US" altLang="ja-JP" sz="1800" b="0" baseline="0" dirty="0">
                          <a:solidFill>
                            <a:schemeClr val="tx1"/>
                          </a:solidFill>
                          <a:latin typeface="MS PGothic" charset="-128"/>
                          <a:ea typeface="MS PGothic" charset="-128"/>
                          <a:cs typeface="MS PGothic" charset="-128"/>
                        </a:rPr>
                        <a:t> 2.4.1</a:t>
                      </a: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77625151"/>
              </p:ext>
            </p:extLst>
          </p:nvPr>
        </p:nvGraphicFramePr>
        <p:xfrm>
          <a:off x="7242431" y="4364572"/>
          <a:ext cx="3203683" cy="1546060"/>
        </p:xfrm>
        <a:graphic>
          <a:graphicData uri="http://schemas.openxmlformats.org/drawingml/2006/table">
            <a:tbl>
              <a:tblPr firstRow="1" firstCol="1" bandRow="1">
                <a:tableStyleId>{7DF18680-E054-41AD-8BC1-D1AEF772440D}</a:tableStyleId>
              </a:tblPr>
              <a:tblGrid>
                <a:gridCol w="1128059">
                  <a:extLst>
                    <a:ext uri="{9D8B030D-6E8A-4147-A177-3AD203B41FA5}">
                      <a16:colId xmlns="" xmlns:a16="http://schemas.microsoft.com/office/drawing/2014/main" val="20000"/>
                    </a:ext>
                  </a:extLst>
                </a:gridCol>
                <a:gridCol w="2075624">
                  <a:extLst>
                    <a:ext uri="{9D8B030D-6E8A-4147-A177-3AD203B41FA5}">
                      <a16:colId xmlns="" xmlns:a16="http://schemas.microsoft.com/office/drawing/2014/main" val="20001"/>
                    </a:ext>
                  </a:extLst>
                </a:gridCol>
              </a:tblGrid>
              <a:tr h="426309">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VM</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80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80725">
                <a:tc>
                  <a:txBody>
                    <a:bodyPr/>
                    <a:lstStyle/>
                    <a:p>
                      <a:pPr algn="ctr"/>
                      <a:r>
                        <a:rPr kumimoji="1" lang="ja-JP" altLang="en-US" b="0" dirty="0">
                          <a:solidFill>
                            <a:schemeClr val="tx1"/>
                          </a:solidFill>
                          <a:latin typeface="MS PGothic" charset="-128"/>
                          <a:ea typeface="MS PGothic" charset="-128"/>
                          <a:cs typeface="MS PGothic" charset="-128"/>
                        </a:rPr>
                        <a:t>仮想</a:t>
                      </a:r>
                      <a:r>
                        <a:rPr kumimoji="1" lang="en-US" altLang="ja-JP" sz="1800" b="0" dirty="0">
                          <a:solidFill>
                            <a:schemeClr val="tx1"/>
                          </a:solidFill>
                          <a:latin typeface="MS PGothic" charset="-128"/>
                          <a:ea typeface="MS PGothic" charset="-128"/>
                          <a:cs typeface="MS PGothic" charset="-128"/>
                        </a:rPr>
                        <a:t>CPU</a:t>
                      </a:r>
                      <a:r>
                        <a:rPr kumimoji="1" lang="ja-JP" altLang="en-US" sz="1800" b="0" dirty="0">
                          <a:solidFill>
                            <a:schemeClr val="tx1"/>
                          </a:solidFill>
                          <a:latin typeface="MS PGothic" charset="-128"/>
                          <a:ea typeface="MS PGothic" charset="-128"/>
                          <a:cs typeface="MS PGothic" charset="-128"/>
                        </a:rPr>
                        <a:t>  </a:t>
                      </a:r>
                      <a:endParaRPr kumimoji="1" lang="en-US" altLang="ja-JP"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1</a:t>
                      </a:r>
                      <a:endParaRPr kumimoji="1" lang="ja-JP" altLang="en-US" sz="1800" b="0" dirty="0">
                        <a:solidFill>
                          <a:schemeClr val="tx1"/>
                        </a:solidFill>
                        <a:latin typeface="MS PGothic" charset="-128"/>
                        <a:ea typeface="MS PGothic" charset="-128"/>
                        <a:cs typeface="MS PGothic"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69513">
                <a:tc>
                  <a:txBody>
                    <a:bodyPr/>
                    <a:lstStyle/>
                    <a:p>
                      <a:pPr algn="ctr"/>
                      <a:r>
                        <a:rPr kumimoji="1" lang="ja-JP" altLang="en-US" sz="1800" b="0" dirty="0">
                          <a:solidFill>
                            <a:schemeClr val="tx1"/>
                          </a:solidFill>
                          <a:latin typeface="MS PGothic" charset="-128"/>
                          <a:ea typeface="MS PGothic" charset="-128"/>
                          <a:cs typeface="MS PGothic" charset="-128"/>
                        </a:rPr>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4 GB</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69513">
                <a:tc>
                  <a:txBody>
                    <a:bodyPr/>
                    <a:lstStyle/>
                    <a:p>
                      <a:pPr algn="ctr"/>
                      <a:r>
                        <a:rPr kumimoji="1" lang="en-US" altLang="ja-JP" sz="1800" b="0" dirty="0">
                          <a:solidFill>
                            <a:schemeClr val="tx1"/>
                          </a:solidFill>
                          <a:latin typeface="MS PGothic" charset="-128"/>
                          <a:ea typeface="MS PGothic" charset="-128"/>
                          <a:cs typeface="MS PGothic" charset="-128"/>
                        </a:rPr>
                        <a:t>OS</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1" lang="en-US" altLang="ja-JP" sz="1800" b="0" dirty="0">
                          <a:solidFill>
                            <a:schemeClr val="tx1"/>
                          </a:solidFill>
                          <a:latin typeface="MS PGothic" charset="-128"/>
                          <a:ea typeface="MS PGothic" charset="-128"/>
                          <a:cs typeface="MS PGothic" charset="-128"/>
                        </a:rPr>
                        <a:t>Linux 4.3</a:t>
                      </a:r>
                      <a:endParaRPr kumimoji="1" lang="ja-JP" altLang="en-US" sz="1800" b="0" dirty="0">
                        <a:solidFill>
                          <a:schemeClr val="tx1"/>
                        </a:solidFill>
                        <a:latin typeface="MS PGothic" charset="-128"/>
                        <a:ea typeface="MS PGothic" charset="-128"/>
                        <a:cs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309579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チェックポイント</a:t>
            </a:r>
            <a:r>
              <a:rPr kumimoji="1" lang="ja-JP" altLang="en-US" dirty="0">
                <a:solidFill>
                  <a:schemeClr val="tx1"/>
                </a:solidFill>
              </a:rPr>
              <a:t>・</a:t>
            </a:r>
            <a:r>
              <a:rPr kumimoji="1" lang="ja-JP" altLang="en-US" dirty="0"/>
              <a:t>リストアにかかる時間（</a:t>
            </a:r>
            <a:r>
              <a:rPr kumimoji="1" lang="en-US" altLang="ja-JP" dirty="0"/>
              <a:t>1/2</a:t>
            </a:r>
            <a:r>
              <a:rPr kumimoji="1" lang="ja-JP" altLang="en-US" dirty="0"/>
              <a:t>）</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に従来手法を適用した場合と比較</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のチェックポイントは</a:t>
            </a:r>
            <a:r>
              <a:rPr kumimoji="1" lang="en-US" altLang="ja-JP" dirty="0">
                <a:solidFill>
                  <a:schemeClr val="tx1"/>
                </a:solidFill>
              </a:rPr>
              <a:t>95%</a:t>
            </a:r>
            <a:r>
              <a:rPr kumimoji="1" lang="ja-JP" altLang="en-US" dirty="0">
                <a:solidFill>
                  <a:schemeClr val="tx1"/>
                </a:solidFill>
              </a:rPr>
              <a:t>高速</a:t>
            </a:r>
            <a:endParaRPr kumimoji="1" lang="en-US" altLang="ja-JP" dirty="0">
              <a:solidFill>
                <a:schemeClr val="tx1"/>
              </a:solidFill>
            </a:endParaRPr>
          </a:p>
          <a:p>
            <a:pPr lvl="2"/>
            <a:r>
              <a:rPr kumimoji="1" lang="ja-JP" altLang="en-US" dirty="0">
                <a:solidFill>
                  <a:schemeClr val="tx1"/>
                </a:solidFill>
              </a:rPr>
              <a:t>チェックポイントによるリモートページングが発生しないため</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のリストアは</a:t>
            </a:r>
            <a:r>
              <a:rPr kumimoji="1" lang="en-US" altLang="ja-JP" dirty="0">
                <a:solidFill>
                  <a:schemeClr val="tx1"/>
                </a:solidFill>
              </a:rPr>
              <a:t>94%</a:t>
            </a:r>
            <a:r>
              <a:rPr kumimoji="1" lang="ja-JP" altLang="en-US" dirty="0">
                <a:solidFill>
                  <a:schemeClr val="tx1"/>
                </a:solidFill>
              </a:rPr>
              <a:t>高速</a:t>
            </a:r>
            <a:endParaRPr kumimoji="1" lang="en-US" altLang="ja-JP" dirty="0">
              <a:solidFill>
                <a:schemeClr val="tx1"/>
              </a:solidFill>
            </a:endParaRPr>
          </a:p>
          <a:p>
            <a:pPr lvl="2"/>
            <a:r>
              <a:rPr kumimoji="1" lang="ja-JP" altLang="en-US" dirty="0">
                <a:solidFill>
                  <a:schemeClr val="tx1"/>
                </a:solidFill>
              </a:rPr>
              <a:t>２つのホストを用いた並列処理の効果</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19</a:t>
            </a:fld>
            <a:endParaRPr kumimoji="1" lang="ja-JP" altLang="en-US"/>
          </a:p>
        </p:txBody>
      </p:sp>
      <p:graphicFrame>
        <p:nvGraphicFramePr>
          <p:cNvPr id="11" name="グラフ 10"/>
          <p:cNvGraphicFramePr>
            <a:graphicFrameLocks/>
          </p:cNvGraphicFramePr>
          <p:nvPr>
            <p:extLst>
              <p:ext uri="{D42A27DB-BD31-4B8C-83A1-F6EECF244321}">
                <p14:modId xmlns:p14="http://schemas.microsoft.com/office/powerpoint/2010/main" val="1662036977"/>
              </p:ext>
            </p:extLst>
          </p:nvPr>
        </p:nvGraphicFramePr>
        <p:xfrm>
          <a:off x="2742774" y="3918567"/>
          <a:ext cx="6778913" cy="2892541"/>
        </p:xfrm>
        <a:graphic>
          <a:graphicData uri="http://schemas.openxmlformats.org/drawingml/2006/chart">
            <c:chart xmlns:c="http://schemas.openxmlformats.org/drawingml/2006/chart" xmlns:r="http://schemas.openxmlformats.org/officeDocument/2006/relationships" r:id="rId3"/>
          </a:graphicData>
        </a:graphic>
      </p:graphicFrame>
      <p:sp>
        <p:nvSpPr>
          <p:cNvPr id="12" name="下矢印 11"/>
          <p:cNvSpPr/>
          <p:nvPr/>
        </p:nvSpPr>
        <p:spPr>
          <a:xfrm>
            <a:off x="4843463" y="4890052"/>
            <a:ext cx="642938" cy="755374"/>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13" name="下矢印 12"/>
          <p:cNvSpPr/>
          <p:nvPr/>
        </p:nvSpPr>
        <p:spPr>
          <a:xfrm>
            <a:off x="7587090" y="4932102"/>
            <a:ext cx="642938" cy="713324"/>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5870624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大容量メモリを持つ</a:t>
            </a:r>
            <a:r>
              <a:rPr kumimoji="1" lang="en-US" altLang="ja-JP" dirty="0"/>
              <a:t>VM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IaaS</a:t>
            </a:r>
            <a:r>
              <a:rPr kumimoji="1" lang="ja-JP" altLang="en-US" dirty="0"/>
              <a:t>型クラウドは大容量メモリを持つ仮想マシン（</a:t>
            </a:r>
            <a:r>
              <a:rPr kumimoji="1" lang="en-US" altLang="ja-JP" dirty="0"/>
              <a:t>VM</a:t>
            </a:r>
            <a:r>
              <a:rPr kumimoji="1" lang="ja-JP" altLang="en-US" dirty="0"/>
              <a:t>）を提供</a:t>
            </a:r>
            <a:endParaRPr kumimoji="1" lang="en-US" altLang="ja-JP" dirty="0"/>
          </a:p>
          <a:p>
            <a:pPr lvl="1"/>
            <a:r>
              <a:rPr kumimoji="1" lang="en-US" altLang="ja-JP" dirty="0"/>
              <a:t>AmazonEC2: 24TB</a:t>
            </a:r>
            <a:r>
              <a:rPr kumimoji="1" lang="ja-JP" altLang="en-US" dirty="0"/>
              <a:t>の</a:t>
            </a:r>
            <a:r>
              <a:rPr kumimoji="1" lang="en-US" altLang="ja-JP" dirty="0"/>
              <a:t>High Memory</a:t>
            </a:r>
            <a:r>
              <a:rPr kumimoji="1" lang="ja-JP" altLang="en-US" dirty="0"/>
              <a:t>インスタンス</a:t>
            </a:r>
            <a:endParaRPr kumimoji="1" lang="en-US" altLang="ja-JP" dirty="0"/>
          </a:p>
          <a:p>
            <a:pPr lvl="1"/>
            <a:r>
              <a:rPr kumimoji="1" lang="ja-JP" altLang="en-US" dirty="0"/>
              <a:t>ビッグデータの解析やインメモリ</a:t>
            </a:r>
            <a:r>
              <a:rPr kumimoji="1" lang="ja-JP" altLang="en-US" dirty="0">
                <a:solidFill>
                  <a:schemeClr val="tx1"/>
                </a:solidFill>
              </a:rPr>
              <a:t>・</a:t>
            </a:r>
            <a:r>
              <a:rPr kumimoji="1" lang="ja-JP" altLang="en-US" dirty="0"/>
              <a:t>データベースに利用</a:t>
            </a:r>
            <a:endParaRPr kumimoji="1" lang="en-US" altLang="ja-JP" dirty="0"/>
          </a:p>
          <a:p>
            <a:r>
              <a:rPr kumimoji="1" lang="en-US" altLang="ja-JP" dirty="0"/>
              <a:t>VM</a:t>
            </a:r>
            <a:r>
              <a:rPr kumimoji="1" lang="ja-JP" altLang="en-US" dirty="0"/>
              <a:t>の利点の一つはマイグレーション</a:t>
            </a:r>
            <a:endParaRPr kumimoji="1" lang="en-US" altLang="ja-JP" dirty="0"/>
          </a:p>
          <a:p>
            <a:pPr lvl="1"/>
            <a:r>
              <a:rPr kumimoji="1" lang="ja-JP" altLang="en-US" dirty="0"/>
              <a:t>稼働中の</a:t>
            </a:r>
            <a:r>
              <a:rPr kumimoji="1" lang="en-US" altLang="ja-JP" dirty="0"/>
              <a:t>VM</a:t>
            </a:r>
            <a:r>
              <a:rPr kumimoji="1" lang="ja-JP" altLang="en-US" dirty="0"/>
              <a:t>を別のホストに移動</a:t>
            </a:r>
            <a:endParaRPr kumimoji="1" lang="en-US" altLang="ja-JP" dirty="0"/>
          </a:p>
          <a:p>
            <a:pPr lvl="1"/>
            <a:r>
              <a:rPr kumimoji="1" lang="ja-JP" altLang="en-US" dirty="0"/>
              <a:t>サービスを停止させずにホストのメンテナンスが可能</a:t>
            </a:r>
            <a:endParaRPr kumimoji="1" lang="en-US" altLang="ja-JP" dirty="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a:t>
            </a:fld>
            <a:endParaRPr kumimoji="1" lang="ja-JP" altLang="en-US"/>
          </a:p>
        </p:txBody>
      </p:sp>
      <p:sp>
        <p:nvSpPr>
          <p:cNvPr id="15" name="角丸四角形 15">
            <a:extLst>
              <a:ext uri="{FF2B5EF4-FFF2-40B4-BE49-F238E27FC236}">
                <a16:creationId xmlns="" xmlns:a16="http://schemas.microsoft.com/office/drawing/2014/main" id="{C70E1083-207C-5749-A13D-0CFB2ED739FA}"/>
              </a:ext>
            </a:extLst>
          </p:cNvPr>
          <p:cNvSpPr/>
          <p:nvPr/>
        </p:nvSpPr>
        <p:spPr>
          <a:xfrm>
            <a:off x="3618971" y="4974809"/>
            <a:ext cx="1713858" cy="1390822"/>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16" name="右矢印 38">
            <a:extLst>
              <a:ext uri="{FF2B5EF4-FFF2-40B4-BE49-F238E27FC236}">
                <a16:creationId xmlns="" xmlns:a16="http://schemas.microsoft.com/office/drawing/2014/main" id="{68499435-66C8-8847-BC65-870E4846D058}"/>
              </a:ext>
            </a:extLst>
          </p:cNvPr>
          <p:cNvSpPr/>
          <p:nvPr/>
        </p:nvSpPr>
        <p:spPr>
          <a:xfrm>
            <a:off x="5462994" y="5431408"/>
            <a:ext cx="1979775" cy="498916"/>
          </a:xfrm>
          <a:prstGeom prst="rightArrow">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charset="-128"/>
              <a:ea typeface="MS PGothic" charset="-128"/>
              <a:cs typeface="MS PGothic" charset="-128"/>
            </a:endParaRPr>
          </a:p>
        </p:txBody>
      </p:sp>
      <p:sp>
        <p:nvSpPr>
          <p:cNvPr id="17" name="テキスト ボックス 24">
            <a:extLst>
              <a:ext uri="{FF2B5EF4-FFF2-40B4-BE49-F238E27FC236}">
                <a16:creationId xmlns="" xmlns:a16="http://schemas.microsoft.com/office/drawing/2014/main" id="{1F0C7C96-AC0C-F541-A064-F8358EE8A9EA}"/>
              </a:ext>
            </a:extLst>
          </p:cNvPr>
          <p:cNvSpPr txBox="1"/>
          <p:nvPr/>
        </p:nvSpPr>
        <p:spPr>
          <a:xfrm>
            <a:off x="3681451" y="4600759"/>
            <a:ext cx="158889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移送元ホスト</a:t>
            </a:r>
          </a:p>
        </p:txBody>
      </p:sp>
      <p:sp>
        <p:nvSpPr>
          <p:cNvPr id="18" name="正方形/長方形 16">
            <a:extLst>
              <a:ext uri="{FF2B5EF4-FFF2-40B4-BE49-F238E27FC236}">
                <a16:creationId xmlns="" xmlns:a16="http://schemas.microsoft.com/office/drawing/2014/main" id="{69AB29C0-CF96-C44A-9DE9-389B16EC0BDF}"/>
              </a:ext>
            </a:extLst>
          </p:cNvPr>
          <p:cNvSpPr/>
          <p:nvPr/>
        </p:nvSpPr>
        <p:spPr>
          <a:xfrm>
            <a:off x="3767493" y="5457669"/>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19" name="角丸四角形 18">
            <a:extLst>
              <a:ext uri="{FF2B5EF4-FFF2-40B4-BE49-F238E27FC236}">
                <a16:creationId xmlns="" xmlns:a16="http://schemas.microsoft.com/office/drawing/2014/main" id="{7A49D9CB-1B9E-B243-B762-936BA90DF7F5}"/>
              </a:ext>
            </a:extLst>
          </p:cNvPr>
          <p:cNvSpPr/>
          <p:nvPr/>
        </p:nvSpPr>
        <p:spPr>
          <a:xfrm>
            <a:off x="7587871" y="4973023"/>
            <a:ext cx="1713858" cy="13926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kumimoji="1" lang="en-US" altLang="ja-JP" dirty="0">
              <a:solidFill>
                <a:schemeClr val="tx1"/>
              </a:solidFill>
              <a:latin typeface="MS PGothic" charset="-128"/>
              <a:ea typeface="MS PGothic" charset="-128"/>
              <a:cs typeface="MS PGothic" charset="-128"/>
            </a:endParaRPr>
          </a:p>
          <a:p>
            <a:pPr algn="ctr"/>
            <a:endParaRPr kumimoji="1" lang="ja-JP" altLang="en-US" dirty="0">
              <a:solidFill>
                <a:schemeClr val="tx1"/>
              </a:solidFill>
              <a:latin typeface="MS PGothic" charset="-128"/>
              <a:ea typeface="MS PGothic" charset="-128"/>
              <a:cs typeface="MS PGothic" charset="-128"/>
            </a:endParaRPr>
          </a:p>
        </p:txBody>
      </p:sp>
      <p:sp>
        <p:nvSpPr>
          <p:cNvPr id="20" name="テキスト ボックス 24">
            <a:extLst>
              <a:ext uri="{FF2B5EF4-FFF2-40B4-BE49-F238E27FC236}">
                <a16:creationId xmlns="" xmlns:a16="http://schemas.microsoft.com/office/drawing/2014/main" id="{1A5E86B9-2CDF-0C48-81A6-87406CE219F3}"/>
              </a:ext>
            </a:extLst>
          </p:cNvPr>
          <p:cNvSpPr txBox="1"/>
          <p:nvPr/>
        </p:nvSpPr>
        <p:spPr>
          <a:xfrm>
            <a:off x="7650351" y="4600759"/>
            <a:ext cx="158889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移送先ホスト</a:t>
            </a:r>
          </a:p>
        </p:txBody>
      </p:sp>
      <p:sp>
        <p:nvSpPr>
          <p:cNvPr id="21" name="正方形/長方形 26">
            <a:extLst>
              <a:ext uri="{FF2B5EF4-FFF2-40B4-BE49-F238E27FC236}">
                <a16:creationId xmlns="" xmlns:a16="http://schemas.microsoft.com/office/drawing/2014/main" id="{55371AA4-390C-A04B-95AE-2DA0515A0B0D}"/>
              </a:ext>
            </a:extLst>
          </p:cNvPr>
          <p:cNvSpPr/>
          <p:nvPr/>
        </p:nvSpPr>
        <p:spPr>
          <a:xfrm>
            <a:off x="3767492" y="5088909"/>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endParaRPr kumimoji="1" lang="ja-JP" altLang="en-US" dirty="0">
              <a:solidFill>
                <a:schemeClr val="tx1"/>
              </a:solidFill>
              <a:latin typeface="MS PGothic" charset="-128"/>
              <a:ea typeface="MS PGothic" charset="-128"/>
              <a:cs typeface="MS PGothic" charset="-128"/>
            </a:endParaRPr>
          </a:p>
        </p:txBody>
      </p:sp>
      <p:sp>
        <p:nvSpPr>
          <p:cNvPr id="22" name="TextBox 19">
            <a:extLst>
              <a:ext uri="{FF2B5EF4-FFF2-40B4-BE49-F238E27FC236}">
                <a16:creationId xmlns="" xmlns:a16="http://schemas.microsoft.com/office/drawing/2014/main" id="{E8632CEE-1044-A848-836C-7EAE918A7FF4}"/>
              </a:ext>
            </a:extLst>
          </p:cNvPr>
          <p:cNvSpPr txBox="1"/>
          <p:nvPr/>
        </p:nvSpPr>
        <p:spPr>
          <a:xfrm>
            <a:off x="5477931" y="5060103"/>
            <a:ext cx="1999265"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マイグレーション</a:t>
            </a:r>
            <a:endParaRPr lang="en-US" altLang="ja-JP" sz="2000" dirty="0">
              <a:latin typeface="MS PGothic" charset="-128"/>
              <a:ea typeface="MS PGothic" charset="-128"/>
              <a:cs typeface="MS PGothic" charset="-128"/>
            </a:endParaRPr>
          </a:p>
        </p:txBody>
      </p:sp>
      <p:sp>
        <p:nvSpPr>
          <p:cNvPr id="23" name="正方形/長方形 16">
            <a:extLst>
              <a:ext uri="{FF2B5EF4-FFF2-40B4-BE49-F238E27FC236}">
                <a16:creationId xmlns="" xmlns:a16="http://schemas.microsoft.com/office/drawing/2014/main" id="{CE301DA3-3F1E-0E46-96E3-23B45DD25A3E}"/>
              </a:ext>
            </a:extLst>
          </p:cNvPr>
          <p:cNvSpPr/>
          <p:nvPr/>
        </p:nvSpPr>
        <p:spPr>
          <a:xfrm>
            <a:off x="7756118" y="5457669"/>
            <a:ext cx="1397089" cy="819922"/>
          </a:xfrm>
          <a:prstGeom prst="rect">
            <a:avLst/>
          </a:prstGeom>
          <a:solidFill>
            <a:srgbClr val="EEB5B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endParaRPr kumimoji="1" lang="ja-JP" altLang="en-US" dirty="0">
              <a:solidFill>
                <a:schemeClr val="tx1"/>
              </a:solidFill>
              <a:latin typeface="MS PGothic" charset="-128"/>
              <a:ea typeface="MS PGothic" charset="-128"/>
              <a:cs typeface="MS PGothic" charset="-128"/>
            </a:endParaRPr>
          </a:p>
        </p:txBody>
      </p:sp>
      <p:sp>
        <p:nvSpPr>
          <p:cNvPr id="24" name="正方形/長方形 26">
            <a:extLst>
              <a:ext uri="{FF2B5EF4-FFF2-40B4-BE49-F238E27FC236}">
                <a16:creationId xmlns="" xmlns:a16="http://schemas.microsoft.com/office/drawing/2014/main" id="{D9EDCDB2-854C-7442-BADB-E330815B452B}"/>
              </a:ext>
            </a:extLst>
          </p:cNvPr>
          <p:cNvSpPr/>
          <p:nvPr/>
        </p:nvSpPr>
        <p:spPr>
          <a:xfrm>
            <a:off x="7756117" y="5088909"/>
            <a:ext cx="10429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latin typeface="MS PGothic" charset="-128"/>
                <a:ea typeface="MS PGothic" charset="-128"/>
                <a:cs typeface="MS PGothic" charset="-128"/>
              </a:rPr>
              <a:t>VM</a:t>
            </a:r>
            <a:r>
              <a:rPr kumimoji="1" lang="ja-JP" altLang="en-US" dirty="0">
                <a:solidFill>
                  <a:schemeClr val="tx1"/>
                </a:solidFill>
                <a:latin typeface="MS PGothic" charset="-128"/>
                <a:ea typeface="MS PGothic" charset="-128"/>
                <a:cs typeface="MS PGothic" charset="-128"/>
              </a:rPr>
              <a:t>本体</a:t>
            </a:r>
          </a:p>
        </p:txBody>
      </p:sp>
    </p:spTree>
    <p:extLst>
      <p:ext uri="{BB962C8B-B14F-4D97-AF65-F5344CB8AC3E}">
        <p14:creationId xmlns:p14="http://schemas.microsoft.com/office/powerpoint/2010/main" val="49274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childTnLst>
                          </p:cTn>
                        </p:par>
                        <p:par>
                          <p:cTn id="11" fill="hold">
                            <p:stCondLst>
                              <p:cond delay="500"/>
                            </p:stCondLst>
                            <p:childTnLst>
                              <p:par>
                                <p:cTn id="12" presetID="10" presetClass="exit" presetSubtype="0" fill="hold" grpId="0" nodeType="afterEffect">
                                  <p:stCondLst>
                                    <p:cond delay="0"/>
                                  </p:stCondLst>
                                  <p:childTnLst>
                                    <p:animEffect transition="out" filter="fade">
                                      <p:cBhvr>
                                        <p:cTn id="13" dur="500"/>
                                        <p:tgtEl>
                                          <p:spTgt spid="21"/>
                                        </p:tgtEl>
                                      </p:cBhvr>
                                    </p:animEffect>
                                    <p:set>
                                      <p:cBhvr>
                                        <p:cTn id="14" dur="1" fill="hold">
                                          <p:stCondLst>
                                            <p:cond delay="499"/>
                                          </p:stCondLst>
                                        </p:cTn>
                                        <p:tgtEl>
                                          <p:spTgt spid="21"/>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500"/>
                                        <p:tgtEl>
                                          <p:spTgt spid="18"/>
                                        </p:tgtEl>
                                      </p:cBhvr>
                                    </p:animEffect>
                                    <p:set>
                                      <p:cBhvr>
                                        <p:cTn id="17"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0" animBg="1"/>
      <p:bldP spid="23" grpId="0" animBg="1"/>
      <p:bldP spid="24"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1" name="グラフ 10"/>
          <p:cNvGraphicFramePr>
            <a:graphicFrameLocks/>
          </p:cNvGraphicFramePr>
          <p:nvPr/>
        </p:nvGraphicFramePr>
        <p:xfrm>
          <a:off x="2800352" y="3933092"/>
          <a:ext cx="6884020" cy="2924908"/>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p:cNvSpPr>
            <a:spLocks noGrp="1"/>
          </p:cNvSpPr>
          <p:nvPr>
            <p:ph type="title"/>
          </p:nvPr>
        </p:nvSpPr>
        <p:spPr/>
        <p:txBody>
          <a:bodyPr>
            <a:normAutofit fontScale="90000"/>
          </a:bodyPr>
          <a:lstStyle/>
          <a:p>
            <a:r>
              <a:rPr kumimoji="1" lang="ja-JP" altLang="en-US" dirty="0"/>
              <a:t>チェックポイント</a:t>
            </a:r>
            <a:r>
              <a:rPr kumimoji="1" lang="ja-JP" altLang="en-US" dirty="0">
                <a:solidFill>
                  <a:schemeClr val="tx1"/>
                </a:solidFill>
              </a:rPr>
              <a:t>・</a:t>
            </a:r>
            <a:r>
              <a:rPr kumimoji="1" lang="ja-JP" altLang="en-US" dirty="0"/>
              <a:t>リストアにかかる時間（</a:t>
            </a:r>
            <a:r>
              <a:rPr kumimoji="1" lang="en-US" altLang="ja-JP" dirty="0"/>
              <a:t>1/2</a:t>
            </a:r>
            <a:r>
              <a:rPr kumimoji="1" lang="ja-JP" altLang="en-US" dirty="0"/>
              <a:t>）</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に従来手法を適用した場合と比較</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のチェックポイントは</a:t>
            </a:r>
            <a:r>
              <a:rPr kumimoji="1" lang="en-US" altLang="ja-JP" dirty="0">
                <a:solidFill>
                  <a:schemeClr val="tx1"/>
                </a:solidFill>
              </a:rPr>
              <a:t>5.4</a:t>
            </a:r>
            <a:r>
              <a:rPr kumimoji="1" lang="ja-JP" altLang="en-US" dirty="0">
                <a:solidFill>
                  <a:schemeClr val="tx1"/>
                </a:solidFill>
              </a:rPr>
              <a:t>倍高速</a:t>
            </a:r>
            <a:endParaRPr kumimoji="1" lang="en-US" altLang="ja-JP" dirty="0">
              <a:solidFill>
                <a:schemeClr val="tx1"/>
              </a:solidFill>
            </a:endParaRPr>
          </a:p>
          <a:p>
            <a:pPr lvl="2"/>
            <a:r>
              <a:rPr kumimoji="1" lang="ja-JP" altLang="en-US" dirty="0">
                <a:solidFill>
                  <a:schemeClr val="tx1"/>
                </a:solidFill>
              </a:rPr>
              <a:t>チェックポイントによるリモートページングが発生しないため</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のリストアは</a:t>
            </a:r>
            <a:r>
              <a:rPr kumimoji="1" lang="en-US" altLang="ja-JP" dirty="0">
                <a:solidFill>
                  <a:schemeClr val="tx1"/>
                </a:solidFill>
              </a:rPr>
              <a:t>89%</a:t>
            </a:r>
            <a:r>
              <a:rPr kumimoji="1" lang="ja-JP" altLang="en-US" dirty="0">
                <a:solidFill>
                  <a:schemeClr val="tx1"/>
                </a:solidFill>
              </a:rPr>
              <a:t>高速</a:t>
            </a:r>
            <a:endParaRPr kumimoji="1" lang="en-US" altLang="ja-JP" dirty="0">
              <a:solidFill>
                <a:schemeClr val="tx1"/>
              </a:solidFill>
            </a:endParaRPr>
          </a:p>
          <a:p>
            <a:pPr lvl="2"/>
            <a:r>
              <a:rPr kumimoji="1" lang="ja-JP" altLang="en-US" dirty="0">
                <a:solidFill>
                  <a:schemeClr val="tx1"/>
                </a:solidFill>
              </a:rPr>
              <a:t>２つのホストを用いた並列処理の効果</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20</a:t>
            </a:fld>
            <a:endParaRPr kumimoji="1" lang="ja-JP" altLang="en-US"/>
          </a:p>
        </p:txBody>
      </p:sp>
      <p:sp>
        <p:nvSpPr>
          <p:cNvPr id="6" name="下矢印 5"/>
          <p:cNvSpPr/>
          <p:nvPr/>
        </p:nvSpPr>
        <p:spPr>
          <a:xfrm>
            <a:off x="4961627" y="4785075"/>
            <a:ext cx="582179" cy="122094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
        <p:nvSpPr>
          <p:cNvPr id="7" name="下矢印 6"/>
          <p:cNvSpPr/>
          <p:nvPr/>
        </p:nvSpPr>
        <p:spPr>
          <a:xfrm>
            <a:off x="7850173" y="5783771"/>
            <a:ext cx="582179" cy="256086"/>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17136152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チェックポイント</a:t>
            </a:r>
            <a:r>
              <a:rPr kumimoji="1" lang="ja-JP" altLang="en-US" dirty="0">
                <a:solidFill>
                  <a:schemeClr val="tx1"/>
                </a:solidFill>
              </a:rPr>
              <a:t>・</a:t>
            </a:r>
            <a:r>
              <a:rPr kumimoji="1" lang="ja-JP" altLang="en-US" dirty="0"/>
              <a:t>リストアにかかる時間（</a:t>
            </a:r>
            <a:r>
              <a:rPr kumimoji="1" lang="en-US" altLang="ja-JP" dirty="0"/>
              <a:t>2/2</a:t>
            </a:r>
            <a:r>
              <a:rPr kumimoji="1" lang="ja-JP" altLang="en-US" dirty="0"/>
              <a:t>）</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21</a:t>
            </a:fld>
            <a:endParaRPr kumimoji="1" lang="ja-JP" altLang="en-US"/>
          </a:p>
        </p:txBody>
      </p:sp>
      <p:sp>
        <p:nvSpPr>
          <p:cNvPr id="9" name="コンテンツ プレースホルダー 8"/>
          <p:cNvSpPr>
            <a:spLocks noGrp="1"/>
          </p:cNvSpPr>
          <p:nvPr>
            <p:ph idx="1"/>
          </p:nvPr>
        </p:nvSpPr>
        <p:spPr/>
        <p:txBody>
          <a:bodyPr/>
          <a:lstStyle/>
          <a:p>
            <a:r>
              <a:rPr kumimoji="1" lang="ja-JP" altLang="en-US" dirty="0">
                <a:solidFill>
                  <a:schemeClr val="tx1"/>
                </a:solidFill>
              </a:rPr>
              <a:t>通常</a:t>
            </a:r>
            <a:r>
              <a:rPr kumimoji="1" lang="en-US" altLang="ja-JP" dirty="0">
                <a:solidFill>
                  <a:schemeClr val="tx1"/>
                </a:solidFill>
              </a:rPr>
              <a:t>VM</a:t>
            </a:r>
            <a:r>
              <a:rPr kumimoji="1" lang="ja-JP" altLang="en-US" dirty="0">
                <a:solidFill>
                  <a:schemeClr val="tx1"/>
                </a:solidFill>
              </a:rPr>
              <a:t>に従来手法を適用した場合と比較</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のチェックポイントは</a:t>
            </a:r>
            <a:r>
              <a:rPr kumimoji="1" lang="en-US" altLang="ja-JP" dirty="0">
                <a:solidFill>
                  <a:schemeClr val="tx1"/>
                </a:solidFill>
              </a:rPr>
              <a:t>59%</a:t>
            </a:r>
            <a:r>
              <a:rPr kumimoji="1" lang="ja-JP" altLang="en-US" dirty="0">
                <a:solidFill>
                  <a:schemeClr val="tx1"/>
                </a:solidFill>
              </a:rPr>
              <a:t>、リストアは</a:t>
            </a:r>
            <a:r>
              <a:rPr kumimoji="1" lang="en-US" altLang="ja-JP" dirty="0">
                <a:solidFill>
                  <a:schemeClr val="tx1"/>
                </a:solidFill>
              </a:rPr>
              <a:t>90%</a:t>
            </a:r>
            <a:r>
              <a:rPr kumimoji="1" lang="ja-JP" altLang="en-US" dirty="0">
                <a:solidFill>
                  <a:schemeClr val="tx1"/>
                </a:solidFill>
              </a:rPr>
              <a:t>高速</a:t>
            </a:r>
            <a:endParaRPr kumimoji="1" lang="en-US" altLang="ja-JP" dirty="0">
              <a:solidFill>
                <a:schemeClr val="tx1"/>
              </a:solidFill>
            </a:endParaRPr>
          </a:p>
          <a:p>
            <a:pPr lvl="2"/>
            <a:r>
              <a:rPr kumimoji="1" lang="ja-JP" altLang="en-US" dirty="0">
                <a:solidFill>
                  <a:schemeClr val="tx1"/>
                </a:solidFill>
              </a:rPr>
              <a:t>２つのホストを用いた並列処理の効果</a:t>
            </a:r>
            <a:endParaRPr kumimoji="1" lang="en-US" altLang="ja-JP" dirty="0">
              <a:solidFill>
                <a:schemeClr val="tx1"/>
              </a:solidFill>
            </a:endParaRPr>
          </a:p>
          <a:p>
            <a:pPr lvl="1"/>
            <a:r>
              <a:rPr kumimoji="1" lang="en-US" altLang="ja-JP" dirty="0">
                <a:solidFill>
                  <a:schemeClr val="tx1"/>
                </a:solidFill>
              </a:rPr>
              <a:t>2</a:t>
            </a:r>
            <a:r>
              <a:rPr kumimoji="1" lang="ja-JP" altLang="en-US" dirty="0">
                <a:solidFill>
                  <a:schemeClr val="tx1"/>
                </a:solidFill>
              </a:rPr>
              <a:t>並列で実行しても</a:t>
            </a:r>
            <a:r>
              <a:rPr kumimoji="1" lang="en-US" altLang="ja-JP" dirty="0">
                <a:solidFill>
                  <a:schemeClr val="tx1"/>
                </a:solidFill>
              </a:rPr>
              <a:t>2</a:t>
            </a:r>
            <a:r>
              <a:rPr kumimoji="1" lang="ja-JP" altLang="en-US" dirty="0">
                <a:solidFill>
                  <a:schemeClr val="tx1"/>
                </a:solidFill>
              </a:rPr>
              <a:t>倍速くはなっていない</a:t>
            </a:r>
            <a:endParaRPr kumimoji="1" lang="en-US" altLang="ja-JP" dirty="0">
              <a:solidFill>
                <a:schemeClr val="tx1"/>
              </a:solidFill>
            </a:endParaRPr>
          </a:p>
          <a:p>
            <a:pPr lvl="2"/>
            <a:r>
              <a:rPr kumimoji="1" lang="ja-JP" altLang="en-US" dirty="0">
                <a:solidFill>
                  <a:schemeClr val="tx1"/>
                </a:solidFill>
              </a:rPr>
              <a:t>メインホストではメモリ以外に様々な状態を保存・復元するため</a:t>
            </a:r>
          </a:p>
        </p:txBody>
      </p:sp>
      <p:graphicFrame>
        <p:nvGraphicFramePr>
          <p:cNvPr id="13" name="グラフ 12"/>
          <p:cNvGraphicFramePr>
            <a:graphicFrameLocks/>
          </p:cNvGraphicFramePr>
          <p:nvPr>
            <p:extLst>
              <p:ext uri="{D42A27DB-BD31-4B8C-83A1-F6EECF244321}">
                <p14:modId xmlns:p14="http://schemas.microsoft.com/office/powerpoint/2010/main" val="1086936026"/>
              </p:ext>
            </p:extLst>
          </p:nvPr>
        </p:nvGraphicFramePr>
        <p:xfrm>
          <a:off x="2852437" y="4045927"/>
          <a:ext cx="6454937" cy="2765181"/>
        </p:xfrm>
        <a:graphic>
          <a:graphicData uri="http://schemas.openxmlformats.org/drawingml/2006/chart">
            <c:chart xmlns:c="http://schemas.openxmlformats.org/drawingml/2006/chart" xmlns:r="http://schemas.openxmlformats.org/officeDocument/2006/relationships" r:id="rId3"/>
          </a:graphicData>
        </a:graphic>
      </p:graphicFrame>
      <p:sp>
        <p:nvSpPr>
          <p:cNvPr id="15" name="下矢印 14"/>
          <p:cNvSpPr/>
          <p:nvPr/>
        </p:nvSpPr>
        <p:spPr>
          <a:xfrm>
            <a:off x="7502387" y="5062171"/>
            <a:ext cx="642938" cy="628650"/>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16" name="下矢印 15"/>
          <p:cNvSpPr/>
          <p:nvPr/>
        </p:nvSpPr>
        <p:spPr>
          <a:xfrm>
            <a:off x="4788902" y="5219334"/>
            <a:ext cx="642938" cy="471487"/>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811752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チェックポイント</a:t>
            </a:r>
            <a:r>
              <a:rPr kumimoji="1" lang="ja-JP" altLang="en-US" dirty="0">
                <a:solidFill>
                  <a:schemeClr val="tx1"/>
                </a:solidFill>
              </a:rPr>
              <a:t>・</a:t>
            </a:r>
            <a:r>
              <a:rPr kumimoji="1" lang="ja-JP" altLang="en-US" dirty="0"/>
              <a:t>リストアにかかる時間（</a:t>
            </a:r>
            <a:r>
              <a:rPr kumimoji="1" lang="en-US" altLang="ja-JP" dirty="0"/>
              <a:t>2/2</a:t>
            </a:r>
            <a:r>
              <a:rPr kumimoji="1" lang="ja-JP" altLang="en-US" dirty="0"/>
              <a:t>）</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22</a:t>
            </a:fld>
            <a:endParaRPr kumimoji="1" lang="ja-JP" altLang="en-US"/>
          </a:p>
        </p:txBody>
      </p:sp>
      <p:sp>
        <p:nvSpPr>
          <p:cNvPr id="9" name="コンテンツ プレースホルダー 8"/>
          <p:cNvSpPr>
            <a:spLocks noGrp="1"/>
          </p:cNvSpPr>
          <p:nvPr>
            <p:ph idx="1"/>
          </p:nvPr>
        </p:nvSpPr>
        <p:spPr/>
        <p:txBody>
          <a:bodyPr/>
          <a:lstStyle/>
          <a:p>
            <a:r>
              <a:rPr kumimoji="1" lang="ja-JP" altLang="en-US" dirty="0">
                <a:solidFill>
                  <a:schemeClr val="tx1"/>
                </a:solidFill>
              </a:rPr>
              <a:t>通常</a:t>
            </a:r>
            <a:r>
              <a:rPr kumimoji="1" lang="en-US" altLang="ja-JP" dirty="0">
                <a:solidFill>
                  <a:schemeClr val="tx1"/>
                </a:solidFill>
              </a:rPr>
              <a:t>VM</a:t>
            </a:r>
            <a:r>
              <a:rPr kumimoji="1" lang="ja-JP" altLang="en-US" dirty="0">
                <a:solidFill>
                  <a:schemeClr val="tx1"/>
                </a:solidFill>
              </a:rPr>
              <a:t>に従来手法を適用した場合と比較</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のチェックポイントとリストアはそれぞれ</a:t>
            </a:r>
            <a:r>
              <a:rPr kumimoji="1" lang="en-US" altLang="ja-JP" dirty="0">
                <a:solidFill>
                  <a:schemeClr val="tx1"/>
                </a:solidFill>
              </a:rPr>
              <a:t>77%</a:t>
            </a:r>
            <a:r>
              <a:rPr kumimoji="1" lang="ja-JP" altLang="en-US" dirty="0">
                <a:solidFill>
                  <a:schemeClr val="tx1"/>
                </a:solidFill>
              </a:rPr>
              <a:t>と</a:t>
            </a:r>
            <a:r>
              <a:rPr kumimoji="1" lang="en-US" altLang="ja-JP" dirty="0">
                <a:solidFill>
                  <a:schemeClr val="tx1"/>
                </a:solidFill>
              </a:rPr>
              <a:t>89%</a:t>
            </a:r>
            <a:r>
              <a:rPr kumimoji="1" lang="ja-JP" altLang="en-US" dirty="0">
                <a:solidFill>
                  <a:schemeClr val="tx1"/>
                </a:solidFill>
              </a:rPr>
              <a:t>高速</a:t>
            </a:r>
            <a:endParaRPr kumimoji="1" lang="en-US" altLang="ja-JP" dirty="0">
              <a:solidFill>
                <a:schemeClr val="tx1"/>
              </a:solidFill>
            </a:endParaRPr>
          </a:p>
          <a:p>
            <a:pPr lvl="2"/>
            <a:r>
              <a:rPr kumimoji="1" lang="ja-JP" altLang="en-US" dirty="0">
                <a:solidFill>
                  <a:schemeClr val="tx1"/>
                </a:solidFill>
              </a:rPr>
              <a:t>２つのホストを用いた並列処理の効果</a:t>
            </a:r>
            <a:endParaRPr kumimoji="1" lang="en-US" altLang="ja-JP" dirty="0">
              <a:solidFill>
                <a:schemeClr val="tx1"/>
              </a:solidFill>
            </a:endParaRPr>
          </a:p>
          <a:p>
            <a:pPr lvl="1"/>
            <a:r>
              <a:rPr kumimoji="1" lang="en-US" altLang="ja-JP" dirty="0">
                <a:solidFill>
                  <a:schemeClr val="tx1"/>
                </a:solidFill>
              </a:rPr>
              <a:t>2</a:t>
            </a:r>
            <a:r>
              <a:rPr kumimoji="1" lang="ja-JP" altLang="en-US" dirty="0">
                <a:solidFill>
                  <a:schemeClr val="tx1"/>
                </a:solidFill>
              </a:rPr>
              <a:t>並列で実行しても</a:t>
            </a:r>
            <a:r>
              <a:rPr kumimoji="1" lang="en-US" altLang="ja-JP" dirty="0">
                <a:solidFill>
                  <a:schemeClr val="tx1"/>
                </a:solidFill>
              </a:rPr>
              <a:t>2</a:t>
            </a:r>
            <a:r>
              <a:rPr kumimoji="1" lang="ja-JP" altLang="en-US" dirty="0">
                <a:solidFill>
                  <a:schemeClr val="tx1"/>
                </a:solidFill>
              </a:rPr>
              <a:t>倍速くはなっていない</a:t>
            </a:r>
            <a:endParaRPr kumimoji="1" lang="en-US" altLang="ja-JP" dirty="0">
              <a:solidFill>
                <a:schemeClr val="tx1"/>
              </a:solidFill>
            </a:endParaRPr>
          </a:p>
          <a:p>
            <a:pPr lvl="2"/>
            <a:r>
              <a:rPr kumimoji="1" lang="ja-JP" altLang="en-US" dirty="0">
                <a:solidFill>
                  <a:schemeClr val="tx1"/>
                </a:solidFill>
              </a:rPr>
              <a:t>メインホストではメモリ以外に様々な状態を保存・復元するため</a:t>
            </a:r>
          </a:p>
        </p:txBody>
      </p:sp>
      <p:graphicFrame>
        <p:nvGraphicFramePr>
          <p:cNvPr id="10" name="グラフ 9"/>
          <p:cNvGraphicFramePr>
            <a:graphicFrameLocks/>
          </p:cNvGraphicFramePr>
          <p:nvPr/>
        </p:nvGraphicFramePr>
        <p:xfrm>
          <a:off x="2800352" y="3933092"/>
          <a:ext cx="6884020" cy="2878016"/>
        </p:xfrm>
        <a:graphic>
          <a:graphicData uri="http://schemas.openxmlformats.org/drawingml/2006/chart">
            <c:chart xmlns:c="http://schemas.openxmlformats.org/drawingml/2006/chart" xmlns:r="http://schemas.openxmlformats.org/officeDocument/2006/relationships" r:id="rId3"/>
          </a:graphicData>
        </a:graphic>
      </p:graphicFrame>
      <p:sp>
        <p:nvSpPr>
          <p:cNvPr id="11" name="下矢印 4">
            <a:extLst>
              <a:ext uri="{FF2B5EF4-FFF2-40B4-BE49-F238E27FC236}">
                <a16:creationId xmlns="" xmlns:a16="http://schemas.microsoft.com/office/drawing/2014/main" id="{E0D48337-EDF3-0642-B0BD-497E6240F9DF}"/>
              </a:ext>
            </a:extLst>
          </p:cNvPr>
          <p:cNvSpPr/>
          <p:nvPr/>
        </p:nvSpPr>
        <p:spPr>
          <a:xfrm>
            <a:off x="4903501" y="4612590"/>
            <a:ext cx="582179" cy="75951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
        <p:nvSpPr>
          <p:cNvPr id="12" name="下矢印 23">
            <a:extLst>
              <a:ext uri="{FF2B5EF4-FFF2-40B4-BE49-F238E27FC236}">
                <a16:creationId xmlns="" xmlns:a16="http://schemas.microsoft.com/office/drawing/2014/main" id="{8B422337-4BDF-234B-9E0E-471330AB129A}"/>
              </a:ext>
            </a:extLst>
          </p:cNvPr>
          <p:cNvSpPr/>
          <p:nvPr/>
        </p:nvSpPr>
        <p:spPr>
          <a:xfrm>
            <a:off x="7810867" y="4612590"/>
            <a:ext cx="582179" cy="759510"/>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7807055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ライブチェックポイント</a:t>
            </a:r>
            <a:r>
              <a:rPr kumimoji="1" lang="ja-JP" altLang="en-US" dirty="0">
                <a:solidFill>
                  <a:schemeClr val="tx1"/>
                </a:solidFill>
              </a:rPr>
              <a:t>・</a:t>
            </a:r>
            <a:r>
              <a:rPr kumimoji="1" lang="ja-JP" altLang="en-US" dirty="0"/>
              <a:t>リストアにかかる時間</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通常</a:t>
            </a:r>
            <a:r>
              <a:rPr kumimoji="1" lang="en-US" altLang="ja-JP" dirty="0">
                <a:solidFill>
                  <a:schemeClr val="tx1"/>
                </a:solidFill>
              </a:rPr>
              <a:t>VM</a:t>
            </a:r>
            <a:r>
              <a:rPr kumimoji="1" lang="ja-JP" altLang="en-US" dirty="0">
                <a:solidFill>
                  <a:schemeClr val="tx1"/>
                </a:solidFill>
              </a:rPr>
              <a:t>に従来手法を適用した場合と比較</a:t>
            </a:r>
            <a:endParaRPr kumimoji="1" lang="en-US" altLang="ja-JP" dirty="0">
              <a:solidFill>
                <a:schemeClr val="tx1"/>
              </a:solidFill>
            </a:endParaRPr>
          </a:p>
          <a:p>
            <a:pPr lvl="1"/>
            <a:r>
              <a:rPr kumimoji="1" lang="en-US" altLang="ja-JP" dirty="0">
                <a:solidFill>
                  <a:schemeClr val="tx1"/>
                </a:solidFill>
              </a:rPr>
              <a:t>VM</a:t>
            </a:r>
            <a:r>
              <a:rPr kumimoji="1" lang="ja-JP" altLang="en-US" dirty="0">
                <a:solidFill>
                  <a:schemeClr val="tx1"/>
                </a:solidFill>
              </a:rPr>
              <a:t>内で</a:t>
            </a:r>
            <a:r>
              <a:rPr kumimoji="1" lang="en-US" altLang="ja-JP" dirty="0">
                <a:solidFill>
                  <a:schemeClr val="tx1"/>
                </a:solidFill>
              </a:rPr>
              <a:t>16GB</a:t>
            </a:r>
            <a:r>
              <a:rPr kumimoji="1" lang="ja-JP" altLang="en-US" dirty="0">
                <a:solidFill>
                  <a:schemeClr val="tx1"/>
                </a:solidFill>
              </a:rPr>
              <a:t>のメモリを確保して書き換え続けた</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のライブチェックポイントは</a:t>
            </a:r>
            <a:r>
              <a:rPr kumimoji="1" lang="en-US" altLang="ja-JP" dirty="0">
                <a:solidFill>
                  <a:schemeClr val="tx1"/>
                </a:solidFill>
              </a:rPr>
              <a:t>56%</a:t>
            </a:r>
            <a:r>
              <a:rPr kumimoji="1" lang="ja-JP" altLang="en-US" dirty="0">
                <a:solidFill>
                  <a:schemeClr val="tx1"/>
                </a:solidFill>
              </a:rPr>
              <a:t>高速</a:t>
            </a:r>
            <a:endParaRPr kumimoji="1" lang="en-US" altLang="ja-JP" dirty="0">
              <a:solidFill>
                <a:schemeClr val="tx1"/>
              </a:solidFill>
            </a:endParaRPr>
          </a:p>
          <a:p>
            <a:pPr lvl="2"/>
            <a:r>
              <a:rPr kumimoji="1" lang="en-US" altLang="ja-JP" dirty="0">
                <a:solidFill>
                  <a:schemeClr val="tx1"/>
                </a:solidFill>
              </a:rPr>
              <a:t>D-CRES</a:t>
            </a:r>
            <a:r>
              <a:rPr kumimoji="1" lang="ja-JP" altLang="en-US" dirty="0">
                <a:solidFill>
                  <a:schemeClr val="tx1"/>
                </a:solidFill>
              </a:rPr>
              <a:t>で</a:t>
            </a:r>
            <a:r>
              <a:rPr kumimoji="1" lang="en-US" altLang="ja-JP" dirty="0">
                <a:solidFill>
                  <a:schemeClr val="tx1"/>
                </a:solidFill>
              </a:rPr>
              <a:t>101</a:t>
            </a:r>
            <a:r>
              <a:rPr kumimoji="1" lang="ja-JP" altLang="en-US" dirty="0">
                <a:solidFill>
                  <a:schemeClr val="tx1"/>
                </a:solidFill>
              </a:rPr>
              <a:t>秒、従来手法で</a:t>
            </a:r>
            <a:r>
              <a:rPr kumimoji="1" lang="en-US" altLang="ja-JP" dirty="0">
                <a:solidFill>
                  <a:schemeClr val="tx1"/>
                </a:solidFill>
              </a:rPr>
              <a:t>139</a:t>
            </a:r>
            <a:r>
              <a:rPr kumimoji="1" lang="ja-JP" altLang="en-US" dirty="0">
                <a:solidFill>
                  <a:schemeClr val="tx1"/>
                </a:solidFill>
              </a:rPr>
              <a:t>秒増加</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のリストアは</a:t>
            </a:r>
            <a:r>
              <a:rPr kumimoji="1" lang="en-US" altLang="ja-JP" dirty="0">
                <a:solidFill>
                  <a:schemeClr val="tx1"/>
                </a:solidFill>
              </a:rPr>
              <a:t>117%</a:t>
            </a:r>
            <a:r>
              <a:rPr kumimoji="1" lang="ja-JP" altLang="en-US" dirty="0">
                <a:solidFill>
                  <a:schemeClr val="tx1"/>
                </a:solidFill>
              </a:rPr>
              <a:t>高速</a:t>
            </a:r>
            <a:endParaRPr kumimoji="1" lang="en-US" altLang="ja-JP" dirty="0">
              <a:solidFill>
                <a:schemeClr val="tx1"/>
              </a:solidFill>
            </a:endParaRPr>
          </a:p>
          <a:p>
            <a:pPr lvl="2"/>
            <a:r>
              <a:rPr kumimoji="1" lang="en-US" altLang="ja-JP" dirty="0">
                <a:solidFill>
                  <a:schemeClr val="tx1"/>
                </a:solidFill>
              </a:rPr>
              <a:t>D-CRES</a:t>
            </a:r>
            <a:r>
              <a:rPr kumimoji="1" lang="ja-JP" altLang="en-US" dirty="0">
                <a:solidFill>
                  <a:schemeClr val="tx1"/>
                </a:solidFill>
              </a:rPr>
              <a:t>で</a:t>
            </a:r>
            <a:r>
              <a:rPr kumimoji="1" lang="en-US" altLang="ja-JP" dirty="0">
                <a:solidFill>
                  <a:schemeClr val="tx1"/>
                </a:solidFill>
              </a:rPr>
              <a:t>4</a:t>
            </a:r>
            <a:r>
              <a:rPr kumimoji="1" lang="ja-JP" altLang="en-US" dirty="0">
                <a:solidFill>
                  <a:schemeClr val="tx1"/>
                </a:solidFill>
              </a:rPr>
              <a:t>秒、従来手法で</a:t>
            </a:r>
            <a:r>
              <a:rPr kumimoji="1" lang="en-US" altLang="ja-JP" dirty="0">
                <a:solidFill>
                  <a:schemeClr val="tx1"/>
                </a:solidFill>
              </a:rPr>
              <a:t>156</a:t>
            </a:r>
            <a:r>
              <a:rPr kumimoji="1" lang="ja-JP" altLang="en-US" dirty="0">
                <a:solidFill>
                  <a:schemeClr val="tx1"/>
                </a:solidFill>
              </a:rPr>
              <a:t>秒増加</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23</a:t>
            </a:fld>
            <a:endParaRPr kumimoji="1" lang="ja-JP" altLang="en-US"/>
          </a:p>
        </p:txBody>
      </p:sp>
      <p:graphicFrame>
        <p:nvGraphicFramePr>
          <p:cNvPr id="10" name="グラフ 9"/>
          <p:cNvGraphicFramePr>
            <a:graphicFrameLocks/>
          </p:cNvGraphicFramePr>
          <p:nvPr>
            <p:extLst>
              <p:ext uri="{D42A27DB-BD31-4B8C-83A1-F6EECF244321}">
                <p14:modId xmlns:p14="http://schemas.microsoft.com/office/powerpoint/2010/main" val="1714147245"/>
              </p:ext>
            </p:extLst>
          </p:nvPr>
        </p:nvGraphicFramePr>
        <p:xfrm>
          <a:off x="2995933" y="4333461"/>
          <a:ext cx="6346850" cy="2477647"/>
        </p:xfrm>
        <a:graphic>
          <a:graphicData uri="http://schemas.openxmlformats.org/drawingml/2006/chart">
            <c:chart xmlns:c="http://schemas.openxmlformats.org/drawingml/2006/chart" xmlns:r="http://schemas.openxmlformats.org/officeDocument/2006/relationships" r:id="rId3"/>
          </a:graphicData>
        </a:graphic>
      </p:graphicFrame>
      <p:sp>
        <p:nvSpPr>
          <p:cNvPr id="11" name="下矢印 10"/>
          <p:cNvSpPr/>
          <p:nvPr/>
        </p:nvSpPr>
        <p:spPr>
          <a:xfrm>
            <a:off x="7511151" y="5068701"/>
            <a:ext cx="642938" cy="788759"/>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12" name="下矢印 11"/>
          <p:cNvSpPr/>
          <p:nvPr/>
        </p:nvSpPr>
        <p:spPr>
          <a:xfrm>
            <a:off x="4914970" y="5224541"/>
            <a:ext cx="642938" cy="477078"/>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7" name="テキスト ボックス 6"/>
          <p:cNvSpPr txBox="1"/>
          <p:nvPr/>
        </p:nvSpPr>
        <p:spPr>
          <a:xfrm>
            <a:off x="8259852" y="2801372"/>
            <a:ext cx="2798181" cy="646331"/>
          </a:xfrm>
          <a:prstGeom prst="rect">
            <a:avLst/>
          </a:prstGeom>
          <a:noFill/>
          <a:ln>
            <a:solidFill>
              <a:schemeClr val="tx1"/>
            </a:solidFill>
          </a:ln>
        </p:spPr>
        <p:txBody>
          <a:bodyPr wrap="square" rtlCol="0" anchor="ctr">
            <a:spAutoFit/>
          </a:bodyPr>
          <a:lstStyle/>
          <a:p>
            <a:pPr marL="0" lvl="2"/>
            <a:r>
              <a:rPr kumimoji="1" lang="ja-JP" altLang="en-US" dirty="0">
                <a:latin typeface="MS PGothic" charset="-128"/>
                <a:ea typeface="MS PGothic" charset="-128"/>
                <a:cs typeface="MS PGothic" charset="-128"/>
              </a:rPr>
              <a:t>チェックポイント・ファイルの</a:t>
            </a:r>
            <a:endParaRPr kumimoji="1" lang="en-US" altLang="ja-JP" dirty="0">
              <a:latin typeface="MS PGothic" charset="-128"/>
              <a:ea typeface="MS PGothic" charset="-128"/>
              <a:cs typeface="MS PGothic" charset="-128"/>
            </a:endParaRPr>
          </a:p>
          <a:p>
            <a:pPr marL="0" lvl="2" algn="ctr"/>
            <a:r>
              <a:rPr kumimoji="1" lang="ja-JP" altLang="en-US" dirty="0">
                <a:latin typeface="MS PGothic" charset="-128"/>
                <a:ea typeface="MS PGothic" charset="-128"/>
                <a:cs typeface="MS PGothic" charset="-128"/>
              </a:rPr>
              <a:t>変換に</a:t>
            </a:r>
            <a:r>
              <a:rPr kumimoji="1" lang="ja-JP" altLang="en-US" dirty="0" smtClean="0">
                <a:latin typeface="MS PGothic" charset="-128"/>
                <a:ea typeface="MS PGothic" charset="-128"/>
                <a:cs typeface="MS PGothic" charset="-128"/>
              </a:rPr>
              <a:t>は</a:t>
            </a:r>
            <a:r>
              <a:rPr kumimoji="1" lang="en-US" altLang="ja-JP" dirty="0" smtClean="0">
                <a:latin typeface="MS PGothic" charset="-128"/>
                <a:ea typeface="MS PGothic" charset="-128"/>
                <a:cs typeface="MS PGothic" charset="-128"/>
              </a:rPr>
              <a:t>28</a:t>
            </a:r>
            <a:r>
              <a:rPr kumimoji="1" lang="ja-JP" altLang="en-US" dirty="0" smtClean="0">
                <a:latin typeface="MS PGothic" charset="-128"/>
                <a:ea typeface="MS PGothic" charset="-128"/>
                <a:cs typeface="MS PGothic" charset="-128"/>
              </a:rPr>
              <a:t>分</a:t>
            </a:r>
            <a:r>
              <a:rPr kumimoji="1" lang="ja-JP" altLang="en-US" dirty="0" smtClean="0">
                <a:latin typeface="MS PGothic" charset="-128"/>
                <a:ea typeface="MS PGothic" charset="-128"/>
                <a:cs typeface="MS PGothic" charset="-128"/>
              </a:rPr>
              <a:t>要した</a:t>
            </a:r>
            <a:endParaRPr kumimoji="1" lang="en-US" altLang="ja-JP" dirty="0">
              <a:latin typeface="MS PGothic" charset="-128"/>
              <a:ea typeface="MS PGothic" charset="-128"/>
              <a:cs typeface="MS PGothic" charset="-128"/>
            </a:endParaRPr>
          </a:p>
        </p:txBody>
      </p:sp>
    </p:spTree>
    <p:extLst>
      <p:ext uri="{BB962C8B-B14F-4D97-AF65-F5344CB8AC3E}">
        <p14:creationId xmlns:p14="http://schemas.microsoft.com/office/powerpoint/2010/main" val="1813996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ライブチェックポイント</a:t>
            </a:r>
            <a:r>
              <a:rPr kumimoji="1" lang="ja-JP" altLang="en-US" dirty="0">
                <a:solidFill>
                  <a:schemeClr val="tx1"/>
                </a:solidFill>
              </a:rPr>
              <a:t>・</a:t>
            </a:r>
            <a:r>
              <a:rPr kumimoji="1" lang="ja-JP" altLang="en-US" dirty="0"/>
              <a:t>リストアにかかる時間</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通常</a:t>
            </a:r>
            <a:r>
              <a:rPr kumimoji="1" lang="en-US" altLang="ja-JP" dirty="0">
                <a:solidFill>
                  <a:schemeClr val="tx1"/>
                </a:solidFill>
              </a:rPr>
              <a:t>VM</a:t>
            </a:r>
            <a:r>
              <a:rPr kumimoji="1" lang="ja-JP" altLang="en-US" dirty="0">
                <a:solidFill>
                  <a:schemeClr val="tx1"/>
                </a:solidFill>
              </a:rPr>
              <a:t>に従来手法を適用した場合と比較</a:t>
            </a:r>
            <a:endParaRPr kumimoji="1" lang="en-US" altLang="ja-JP" dirty="0">
              <a:solidFill>
                <a:schemeClr val="tx1"/>
              </a:solidFill>
            </a:endParaRPr>
          </a:p>
          <a:p>
            <a:pPr lvl="1"/>
            <a:r>
              <a:rPr kumimoji="1" lang="en-US" altLang="ja-JP" dirty="0">
                <a:solidFill>
                  <a:schemeClr val="tx1"/>
                </a:solidFill>
              </a:rPr>
              <a:t>VM</a:t>
            </a:r>
            <a:r>
              <a:rPr kumimoji="1" lang="ja-JP" altLang="en-US" dirty="0">
                <a:solidFill>
                  <a:schemeClr val="tx1"/>
                </a:solidFill>
              </a:rPr>
              <a:t>内で</a:t>
            </a:r>
            <a:r>
              <a:rPr kumimoji="1" lang="en-US" altLang="ja-JP" dirty="0">
                <a:solidFill>
                  <a:schemeClr val="tx1"/>
                </a:solidFill>
              </a:rPr>
              <a:t>2GB</a:t>
            </a:r>
            <a:r>
              <a:rPr kumimoji="1" lang="ja-JP" altLang="en-US" dirty="0">
                <a:solidFill>
                  <a:schemeClr val="tx1"/>
                </a:solidFill>
              </a:rPr>
              <a:t>のメモリを確保して書き換え続けた</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のライブチェックポイントは</a:t>
            </a:r>
            <a:r>
              <a:rPr kumimoji="1" lang="en-US" altLang="ja-JP" dirty="0">
                <a:solidFill>
                  <a:schemeClr val="tx1"/>
                </a:solidFill>
              </a:rPr>
              <a:t>51%</a:t>
            </a:r>
            <a:r>
              <a:rPr kumimoji="1" lang="ja-JP" altLang="en-US" dirty="0">
                <a:solidFill>
                  <a:schemeClr val="tx1"/>
                </a:solidFill>
              </a:rPr>
              <a:t>高速</a:t>
            </a:r>
            <a:endParaRPr kumimoji="1" lang="en-US" altLang="ja-JP" dirty="0">
              <a:solidFill>
                <a:schemeClr val="tx1"/>
              </a:solidFill>
            </a:endParaRPr>
          </a:p>
          <a:p>
            <a:pPr lvl="2"/>
            <a:r>
              <a:rPr kumimoji="1" lang="ja-JP" altLang="en-US" dirty="0">
                <a:solidFill>
                  <a:schemeClr val="tx1"/>
                </a:solidFill>
              </a:rPr>
              <a:t>更新されたメモリを保存する時間が一定時間ずつ増加</a:t>
            </a:r>
            <a:endParaRPr kumimoji="1" lang="en-US" altLang="ja-JP" dirty="0">
              <a:solidFill>
                <a:schemeClr val="tx1"/>
              </a:solidFill>
            </a:endParaRPr>
          </a:p>
          <a:p>
            <a:pPr lvl="1"/>
            <a:r>
              <a:rPr kumimoji="1" lang="en-US" altLang="ja-JP" dirty="0">
                <a:solidFill>
                  <a:schemeClr val="tx1"/>
                </a:solidFill>
              </a:rPr>
              <a:t>D-CRES</a:t>
            </a:r>
            <a:r>
              <a:rPr kumimoji="1" lang="ja-JP" altLang="en-US" dirty="0">
                <a:solidFill>
                  <a:schemeClr val="tx1"/>
                </a:solidFill>
              </a:rPr>
              <a:t>のリストアは</a:t>
            </a:r>
            <a:r>
              <a:rPr kumimoji="1" lang="en-US" altLang="ja-JP" dirty="0">
                <a:solidFill>
                  <a:schemeClr val="tx1"/>
                </a:solidFill>
              </a:rPr>
              <a:t>84%</a:t>
            </a:r>
            <a:r>
              <a:rPr kumimoji="1" lang="ja-JP" altLang="en-US" dirty="0">
                <a:solidFill>
                  <a:schemeClr val="tx1"/>
                </a:solidFill>
              </a:rPr>
              <a:t>高速</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24</a:t>
            </a:fld>
            <a:endParaRPr kumimoji="1" lang="ja-JP" altLang="en-US"/>
          </a:p>
        </p:txBody>
      </p:sp>
      <p:graphicFrame>
        <p:nvGraphicFramePr>
          <p:cNvPr id="10" name="グラフ 9"/>
          <p:cNvGraphicFramePr>
            <a:graphicFrameLocks/>
          </p:cNvGraphicFramePr>
          <p:nvPr/>
        </p:nvGraphicFramePr>
        <p:xfrm>
          <a:off x="2800352" y="3933092"/>
          <a:ext cx="6884020" cy="2878016"/>
        </p:xfrm>
        <a:graphic>
          <a:graphicData uri="http://schemas.openxmlformats.org/drawingml/2006/chart">
            <c:chart xmlns:c="http://schemas.openxmlformats.org/drawingml/2006/chart" xmlns:r="http://schemas.openxmlformats.org/officeDocument/2006/relationships" r:id="rId3"/>
          </a:graphicData>
        </a:graphic>
      </p:graphicFrame>
      <p:sp>
        <p:nvSpPr>
          <p:cNvPr id="11" name="下矢印 10"/>
          <p:cNvSpPr/>
          <p:nvPr/>
        </p:nvSpPr>
        <p:spPr>
          <a:xfrm>
            <a:off x="4932708" y="4897203"/>
            <a:ext cx="536952" cy="521465"/>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
        <p:nvSpPr>
          <p:cNvPr id="12" name="下矢印 11"/>
          <p:cNvSpPr/>
          <p:nvPr/>
        </p:nvSpPr>
        <p:spPr>
          <a:xfrm>
            <a:off x="7837711" y="4925925"/>
            <a:ext cx="536952" cy="689063"/>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7643673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solidFill>
                  <a:schemeClr val="tx1"/>
                </a:solidFill>
              </a:rPr>
              <a:t>更新メモリを上書き保存する効果</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ライブチェックポイント中に更新されたメモリを追記した場合と上書き保存した場合を比較</a:t>
            </a:r>
            <a:endParaRPr kumimoji="1" lang="en-US" altLang="ja-JP" dirty="0">
              <a:solidFill>
                <a:schemeClr val="tx1"/>
              </a:solidFill>
            </a:endParaRPr>
          </a:p>
          <a:p>
            <a:pPr lvl="1"/>
            <a:r>
              <a:rPr kumimoji="1" lang="ja-JP" altLang="en-US" dirty="0">
                <a:solidFill>
                  <a:schemeClr val="tx1"/>
                </a:solidFill>
              </a:rPr>
              <a:t>ライブチェックポイント時間は上書きにより</a:t>
            </a:r>
            <a:r>
              <a:rPr kumimoji="1" lang="en-US" altLang="ja-JP" dirty="0">
                <a:solidFill>
                  <a:schemeClr val="tx1"/>
                </a:solidFill>
              </a:rPr>
              <a:t>22%</a:t>
            </a:r>
            <a:r>
              <a:rPr kumimoji="1" lang="ja-JP" altLang="en-US" dirty="0">
                <a:solidFill>
                  <a:schemeClr val="tx1"/>
                </a:solidFill>
              </a:rPr>
              <a:t>増加</a:t>
            </a:r>
            <a:endParaRPr kumimoji="1" lang="en-US" altLang="ja-JP" dirty="0">
              <a:solidFill>
                <a:schemeClr val="tx1"/>
              </a:solidFill>
            </a:endParaRPr>
          </a:p>
          <a:p>
            <a:pPr lvl="2"/>
            <a:r>
              <a:rPr kumimoji="1" lang="ja-JP" altLang="en-US" dirty="0">
                <a:solidFill>
                  <a:schemeClr val="tx1"/>
                </a:solidFill>
              </a:rPr>
              <a:t>ファイルの様々なブロックを上書きすることでシークが大量に発生</a:t>
            </a:r>
            <a:endParaRPr kumimoji="1" lang="en-US" altLang="ja-JP" dirty="0">
              <a:solidFill>
                <a:schemeClr val="tx1"/>
              </a:solidFill>
            </a:endParaRPr>
          </a:p>
          <a:p>
            <a:pPr lvl="1"/>
            <a:r>
              <a:rPr kumimoji="1" lang="ja-JP" altLang="en-US" dirty="0">
                <a:solidFill>
                  <a:schemeClr val="tx1"/>
                </a:solidFill>
              </a:rPr>
              <a:t>上書きファイルは効率よく復元でき、リストア時間は</a:t>
            </a:r>
            <a:r>
              <a:rPr kumimoji="1" lang="en-US" altLang="ja-JP" dirty="0">
                <a:solidFill>
                  <a:schemeClr val="tx1"/>
                </a:solidFill>
              </a:rPr>
              <a:t>25%</a:t>
            </a:r>
            <a:r>
              <a:rPr kumimoji="1" lang="ja-JP" altLang="en-US" dirty="0">
                <a:solidFill>
                  <a:schemeClr val="tx1"/>
                </a:solidFill>
              </a:rPr>
              <a:t>短縮</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25</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1175627443"/>
              </p:ext>
            </p:extLst>
          </p:nvPr>
        </p:nvGraphicFramePr>
        <p:xfrm>
          <a:off x="2936297" y="4194313"/>
          <a:ext cx="6585390" cy="2616795"/>
        </p:xfrm>
        <a:graphic>
          <a:graphicData uri="http://schemas.openxmlformats.org/drawingml/2006/chart">
            <c:chart xmlns:c="http://schemas.openxmlformats.org/drawingml/2006/chart" xmlns:r="http://schemas.openxmlformats.org/officeDocument/2006/relationships" r:id="rId3"/>
          </a:graphicData>
        </a:graphic>
      </p:graphicFrame>
      <p:sp>
        <p:nvSpPr>
          <p:cNvPr id="7" name="下矢印 6"/>
          <p:cNvSpPr/>
          <p:nvPr/>
        </p:nvSpPr>
        <p:spPr>
          <a:xfrm rot="10800000">
            <a:off x="4914970" y="4469166"/>
            <a:ext cx="642938" cy="420886"/>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
        <p:nvSpPr>
          <p:cNvPr id="8" name="下矢印 7"/>
          <p:cNvSpPr/>
          <p:nvPr/>
        </p:nvSpPr>
        <p:spPr>
          <a:xfrm>
            <a:off x="7701533" y="4731026"/>
            <a:ext cx="642938" cy="369470"/>
          </a:xfrm>
          <a:prstGeom prst="downArrow">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4035544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solidFill>
                  <a:schemeClr val="tx1"/>
                </a:solidFill>
              </a:rPr>
              <a:t>更新メモリを上書き保存した効果</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ライブチェックポイント中に更新されたメモリを上書き保存した場合と追記した場合を比較</a:t>
            </a:r>
            <a:endParaRPr kumimoji="1" lang="en-US" altLang="ja-JP" dirty="0">
              <a:solidFill>
                <a:schemeClr val="tx1"/>
              </a:solidFill>
            </a:endParaRPr>
          </a:p>
          <a:p>
            <a:pPr lvl="1"/>
            <a:r>
              <a:rPr kumimoji="1" lang="ja-JP" altLang="en-US" dirty="0">
                <a:solidFill>
                  <a:schemeClr val="tx1"/>
                </a:solidFill>
              </a:rPr>
              <a:t>上書きすることでファイルサイズを</a:t>
            </a:r>
            <a:r>
              <a:rPr kumimoji="1" lang="en-US" altLang="ja-JP" dirty="0">
                <a:solidFill>
                  <a:schemeClr val="tx1"/>
                </a:solidFill>
              </a:rPr>
              <a:t>5.3GB</a:t>
            </a:r>
            <a:r>
              <a:rPr kumimoji="1" lang="ja-JP" altLang="en-US" dirty="0">
                <a:solidFill>
                  <a:schemeClr val="tx1"/>
                </a:solidFill>
              </a:rPr>
              <a:t>から</a:t>
            </a:r>
            <a:r>
              <a:rPr kumimoji="1" lang="en-US" altLang="ja-JP" dirty="0">
                <a:solidFill>
                  <a:schemeClr val="tx1"/>
                </a:solidFill>
              </a:rPr>
              <a:t>4GB</a:t>
            </a:r>
            <a:r>
              <a:rPr kumimoji="1" lang="ja-JP" altLang="en-US" dirty="0">
                <a:solidFill>
                  <a:schemeClr val="tx1"/>
                </a:solidFill>
              </a:rPr>
              <a:t>に削減</a:t>
            </a:r>
            <a:endParaRPr kumimoji="1" lang="en-US" altLang="ja-JP" dirty="0">
              <a:solidFill>
                <a:schemeClr val="tx1"/>
              </a:solidFill>
            </a:endParaRPr>
          </a:p>
          <a:p>
            <a:pPr lvl="1"/>
            <a:r>
              <a:rPr kumimoji="1" lang="ja-JP" altLang="en-US" dirty="0">
                <a:solidFill>
                  <a:schemeClr val="tx1"/>
                </a:solidFill>
              </a:rPr>
              <a:t>ライブチェックポイント時間は上書きにより</a:t>
            </a:r>
            <a:r>
              <a:rPr kumimoji="1" lang="en-US" altLang="ja-JP" dirty="0">
                <a:solidFill>
                  <a:schemeClr val="tx1"/>
                </a:solidFill>
              </a:rPr>
              <a:t>37%</a:t>
            </a:r>
            <a:r>
              <a:rPr kumimoji="1" lang="ja-JP" altLang="en-US" dirty="0">
                <a:solidFill>
                  <a:schemeClr val="tx1"/>
                </a:solidFill>
              </a:rPr>
              <a:t>増加</a:t>
            </a:r>
            <a:endParaRPr kumimoji="1" lang="en-US" altLang="ja-JP" dirty="0">
              <a:solidFill>
                <a:schemeClr val="tx1"/>
              </a:solidFill>
            </a:endParaRPr>
          </a:p>
          <a:p>
            <a:pPr lvl="2"/>
            <a:r>
              <a:rPr kumimoji="1" lang="ja-JP" altLang="en-US" dirty="0">
                <a:solidFill>
                  <a:schemeClr val="tx1"/>
                </a:solidFill>
              </a:rPr>
              <a:t>ファイルの様々なブロックを上書きすることでシークが大量に発生</a:t>
            </a:r>
            <a:endParaRPr kumimoji="1" lang="en-US" altLang="ja-JP" dirty="0">
              <a:solidFill>
                <a:schemeClr val="tx1"/>
              </a:solidFill>
            </a:endParaRPr>
          </a:p>
          <a:p>
            <a:pPr lvl="1"/>
            <a:r>
              <a:rPr kumimoji="1" lang="ja-JP" altLang="en-US" dirty="0">
                <a:solidFill>
                  <a:schemeClr val="tx1"/>
                </a:solidFill>
              </a:rPr>
              <a:t>上書きファイルは効率よく復元でき、リストア時間は</a:t>
            </a:r>
            <a:r>
              <a:rPr kumimoji="1" lang="en-US" altLang="ja-JP" dirty="0">
                <a:solidFill>
                  <a:schemeClr val="tx1"/>
                </a:solidFill>
              </a:rPr>
              <a:t>30%</a:t>
            </a:r>
            <a:r>
              <a:rPr kumimoji="1" lang="ja-JP" altLang="en-US" dirty="0">
                <a:solidFill>
                  <a:schemeClr val="tx1"/>
                </a:solidFill>
              </a:rPr>
              <a:t>短縮</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26</a:t>
            </a:fld>
            <a:endParaRPr kumimoji="1" lang="ja-JP" altLang="en-US"/>
          </a:p>
        </p:txBody>
      </p:sp>
      <p:graphicFrame>
        <p:nvGraphicFramePr>
          <p:cNvPr id="6" name="グラフ 5"/>
          <p:cNvGraphicFramePr>
            <a:graphicFrameLocks/>
          </p:cNvGraphicFramePr>
          <p:nvPr/>
        </p:nvGraphicFramePr>
        <p:xfrm>
          <a:off x="2914650" y="4200525"/>
          <a:ext cx="6469683" cy="2663049"/>
        </p:xfrm>
        <a:graphic>
          <a:graphicData uri="http://schemas.openxmlformats.org/drawingml/2006/chart">
            <c:chart xmlns:c="http://schemas.openxmlformats.org/drawingml/2006/chart" xmlns:r="http://schemas.openxmlformats.org/officeDocument/2006/relationships" r:id="rId3"/>
          </a:graphicData>
        </a:graphic>
      </p:graphicFrame>
      <p:sp>
        <p:nvSpPr>
          <p:cNvPr id="7" name="下矢印 6"/>
          <p:cNvSpPr/>
          <p:nvPr/>
        </p:nvSpPr>
        <p:spPr>
          <a:xfrm rot="10800000">
            <a:off x="4992779" y="5036668"/>
            <a:ext cx="504634" cy="495381"/>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
        <p:nvSpPr>
          <p:cNvPr id="8" name="下矢印 7"/>
          <p:cNvSpPr/>
          <p:nvPr/>
        </p:nvSpPr>
        <p:spPr>
          <a:xfrm>
            <a:off x="7694015" y="5409519"/>
            <a:ext cx="504634" cy="455119"/>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charset="-128"/>
              <a:ea typeface="MS PGothic" charset="-128"/>
              <a:cs typeface="MS PGothic" charset="-128"/>
            </a:endParaRPr>
          </a:p>
        </p:txBody>
      </p:sp>
    </p:spTree>
    <p:extLst>
      <p:ext uri="{BB962C8B-B14F-4D97-AF65-F5344CB8AC3E}">
        <p14:creationId xmlns:p14="http://schemas.microsoft.com/office/powerpoint/2010/main" val="7150135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関連研究</a:t>
            </a:r>
          </a:p>
        </p:txBody>
      </p:sp>
      <p:sp>
        <p:nvSpPr>
          <p:cNvPr id="3" name="コンテンツ プレースホルダー 2"/>
          <p:cNvSpPr>
            <a:spLocks noGrp="1"/>
          </p:cNvSpPr>
          <p:nvPr>
            <p:ph idx="1"/>
          </p:nvPr>
        </p:nvSpPr>
        <p:spPr/>
        <p:txBody>
          <a:bodyPr/>
          <a:lstStyle/>
          <a:p>
            <a:r>
              <a:rPr kumimoji="1" lang="en-US" altLang="ja-JP" dirty="0">
                <a:solidFill>
                  <a:schemeClr val="tx1"/>
                </a:solidFill>
              </a:rPr>
              <a:t>Remus </a:t>
            </a:r>
            <a:r>
              <a:rPr lang="en-US" altLang="ja-JP" dirty="0">
                <a:solidFill>
                  <a:schemeClr val="tx1"/>
                </a:solidFill>
              </a:rPr>
              <a:t>[Cully et al.'08]</a:t>
            </a:r>
          </a:p>
          <a:p>
            <a:pPr lvl="1"/>
            <a:r>
              <a:rPr kumimoji="1" lang="en-US" altLang="ja-JP" dirty="0">
                <a:solidFill>
                  <a:schemeClr val="tx1"/>
                </a:solidFill>
              </a:rPr>
              <a:t>VM</a:t>
            </a:r>
            <a:r>
              <a:rPr kumimoji="1" lang="ja-JP" altLang="en-US" dirty="0">
                <a:solidFill>
                  <a:schemeClr val="tx1"/>
                </a:solidFill>
              </a:rPr>
              <a:t>の状態の差分をバックアップ</a:t>
            </a:r>
            <a:r>
              <a:rPr kumimoji="1" lang="en-US" altLang="ja-JP" dirty="0">
                <a:solidFill>
                  <a:schemeClr val="tx1"/>
                </a:solidFill>
              </a:rPr>
              <a:t>VM</a:t>
            </a:r>
            <a:r>
              <a:rPr lang="ja-JP" altLang="en-US" dirty="0">
                <a:solidFill>
                  <a:schemeClr val="tx1"/>
                </a:solidFill>
              </a:rPr>
              <a:t>に転送して同期</a:t>
            </a:r>
            <a:endParaRPr lang="en-US" altLang="ja-JP" dirty="0">
              <a:solidFill>
                <a:schemeClr val="tx1"/>
              </a:solidFill>
            </a:endParaRPr>
          </a:p>
          <a:p>
            <a:pPr lvl="1"/>
            <a:r>
              <a:rPr lang="ja-JP" altLang="en-US" dirty="0">
                <a:solidFill>
                  <a:schemeClr val="tx1"/>
                </a:solidFill>
              </a:rPr>
              <a:t>大容量メモリを持つバックアップ</a:t>
            </a:r>
            <a:r>
              <a:rPr lang="en-US" altLang="ja-JP" dirty="0">
                <a:solidFill>
                  <a:schemeClr val="tx1"/>
                </a:solidFill>
              </a:rPr>
              <a:t>VM</a:t>
            </a:r>
            <a:r>
              <a:rPr lang="ja-JP" altLang="en-US" dirty="0">
                <a:solidFill>
                  <a:schemeClr val="tx1"/>
                </a:solidFill>
              </a:rPr>
              <a:t>を用意するのは困難</a:t>
            </a:r>
            <a:endParaRPr lang="en-US" altLang="ja-JP" dirty="0">
              <a:solidFill>
                <a:schemeClr val="tx1"/>
              </a:solidFill>
            </a:endParaRPr>
          </a:p>
          <a:p>
            <a:r>
              <a:rPr lang="en-US" altLang="ja-JP" dirty="0" err="1">
                <a:solidFill>
                  <a:schemeClr val="tx1"/>
                </a:solidFill>
              </a:rPr>
              <a:t>Emulab</a:t>
            </a:r>
            <a:r>
              <a:rPr lang="ja-JP" altLang="en-US" dirty="0">
                <a:solidFill>
                  <a:schemeClr val="tx1"/>
                </a:solidFill>
              </a:rPr>
              <a:t>のチェックポイント</a:t>
            </a:r>
            <a:r>
              <a:rPr lang="en-US" altLang="ja-JP" dirty="0">
                <a:solidFill>
                  <a:schemeClr val="tx1"/>
                </a:solidFill>
              </a:rPr>
              <a:t> [</a:t>
            </a:r>
            <a:r>
              <a:rPr lang="en-US" altLang="ja-JP" dirty="0" err="1">
                <a:solidFill>
                  <a:schemeClr val="tx1"/>
                </a:solidFill>
              </a:rPr>
              <a:t>Burtsev</a:t>
            </a:r>
            <a:r>
              <a:rPr lang="en-US" altLang="ja-JP" dirty="0">
                <a:solidFill>
                  <a:schemeClr val="tx1"/>
                </a:solidFill>
              </a:rPr>
              <a:t> et al.'09]</a:t>
            </a:r>
          </a:p>
          <a:p>
            <a:pPr lvl="1"/>
            <a:r>
              <a:rPr lang="ja-JP" altLang="en-US" dirty="0">
                <a:solidFill>
                  <a:schemeClr val="tx1"/>
                </a:solidFill>
              </a:rPr>
              <a:t>複数</a:t>
            </a:r>
            <a:r>
              <a:rPr lang="en-US" altLang="ja-JP" dirty="0">
                <a:solidFill>
                  <a:schemeClr val="tx1"/>
                </a:solidFill>
              </a:rPr>
              <a:t>VM</a:t>
            </a:r>
            <a:r>
              <a:rPr lang="ja-JP" altLang="en-US" dirty="0">
                <a:solidFill>
                  <a:schemeClr val="tx1"/>
                </a:solidFill>
              </a:rPr>
              <a:t>の状態をネットワークの状態とともに保存</a:t>
            </a:r>
            <a:endParaRPr lang="en-US" altLang="ja-JP" dirty="0">
              <a:solidFill>
                <a:schemeClr val="tx1"/>
              </a:solidFill>
            </a:endParaRP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の保存はより容易</a:t>
            </a:r>
            <a:endParaRPr lang="en-US" altLang="ja-JP" dirty="0">
              <a:solidFill>
                <a:schemeClr val="tx1"/>
              </a:solidFill>
            </a:endParaRPr>
          </a:p>
          <a:p>
            <a:r>
              <a:rPr lang="ja-JP" altLang="en-US" dirty="0">
                <a:solidFill>
                  <a:schemeClr val="tx1"/>
                </a:solidFill>
              </a:rPr>
              <a:t>置換マイグレーション</a:t>
            </a:r>
            <a:r>
              <a:rPr lang="en-US" altLang="ja-JP" dirty="0">
                <a:solidFill>
                  <a:schemeClr val="tx1"/>
                </a:solidFill>
              </a:rPr>
              <a:t> [</a:t>
            </a:r>
            <a:r>
              <a:rPr lang="en-US" altLang="ja-JP" dirty="0" err="1">
                <a:solidFill>
                  <a:schemeClr val="tx1"/>
                </a:solidFill>
              </a:rPr>
              <a:t>Kashiwagi</a:t>
            </a:r>
            <a:r>
              <a:rPr lang="en-US" altLang="ja-JP" dirty="0">
                <a:solidFill>
                  <a:schemeClr val="tx1"/>
                </a:solidFill>
              </a:rPr>
              <a:t> et al.'20]</a:t>
            </a:r>
          </a:p>
          <a:p>
            <a:pPr lvl="1"/>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の一部のホスト上のデータだけを別のホストに転送</a:t>
            </a:r>
            <a:endParaRPr lang="en-US" altLang="ja-JP" dirty="0">
              <a:solidFill>
                <a:schemeClr val="tx1"/>
              </a:solidFill>
            </a:endParaRPr>
          </a:p>
          <a:p>
            <a:pPr lvl="1"/>
            <a:r>
              <a:rPr lang="ja-JP" altLang="en-US" dirty="0">
                <a:solidFill>
                  <a:schemeClr val="tx1"/>
                </a:solidFill>
              </a:rPr>
              <a:t>実装が</a:t>
            </a:r>
            <a:r>
              <a:rPr lang="en-US" altLang="ja-JP" dirty="0">
                <a:solidFill>
                  <a:schemeClr val="tx1"/>
                </a:solidFill>
              </a:rPr>
              <a:t>D-CRES</a:t>
            </a:r>
            <a:r>
              <a:rPr lang="ja-JP" altLang="en-US" dirty="0">
                <a:solidFill>
                  <a:schemeClr val="tx1"/>
                </a:solidFill>
              </a:rPr>
              <a:t>のチェックポイント・リストアと類似</a:t>
            </a:r>
            <a:endParaRPr lang="en-US" altLang="ja-JP" dirty="0">
              <a:solidFill>
                <a:schemeClr val="tx1"/>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27</a:t>
            </a:fld>
            <a:endParaRPr kumimoji="1" lang="ja-JP" altLang="en-US"/>
          </a:p>
        </p:txBody>
      </p:sp>
    </p:spTree>
    <p:extLst>
      <p:ext uri="{BB962C8B-B14F-4D97-AF65-F5344CB8AC3E}">
        <p14:creationId xmlns:p14="http://schemas.microsoft.com/office/powerpoint/2010/main" val="3337564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の柔軟で効率のよいチェックポイント・リストアを可能にするシステム</a:t>
            </a:r>
            <a:r>
              <a:rPr kumimoji="1" lang="en-US" altLang="ja-JP" dirty="0">
                <a:solidFill>
                  <a:schemeClr val="tx1"/>
                </a:solidFill>
              </a:rPr>
              <a:t>D-CRES</a:t>
            </a:r>
            <a:r>
              <a:rPr kumimoji="1" lang="ja-JP" altLang="en-US" dirty="0">
                <a:solidFill>
                  <a:schemeClr val="tx1"/>
                </a:solidFill>
              </a:rPr>
              <a:t>を提案</a:t>
            </a:r>
            <a:endParaRPr kumimoji="1" lang="en-US" altLang="ja-JP" dirty="0">
              <a:solidFill>
                <a:schemeClr val="tx1"/>
              </a:solidFill>
            </a:endParaRPr>
          </a:p>
          <a:p>
            <a:pPr lvl="1"/>
            <a:r>
              <a:rPr kumimoji="1" lang="ja-JP" altLang="en-US" dirty="0">
                <a:solidFill>
                  <a:schemeClr val="tx1"/>
                </a:solidFill>
              </a:rPr>
              <a:t>複数ホストで並列に</a:t>
            </a:r>
            <a:r>
              <a:rPr kumimoji="1" lang="en-US" altLang="ja-JP" dirty="0">
                <a:solidFill>
                  <a:schemeClr val="tx1"/>
                </a:solidFill>
              </a:rPr>
              <a:t>VM</a:t>
            </a:r>
            <a:r>
              <a:rPr kumimoji="1" lang="ja-JP" altLang="en-US" dirty="0">
                <a:solidFill>
                  <a:schemeClr val="tx1"/>
                </a:solidFill>
              </a:rPr>
              <a:t>のメモリを保存</a:t>
            </a:r>
            <a:endParaRPr kumimoji="1" lang="en-US" altLang="ja-JP" dirty="0">
              <a:solidFill>
                <a:schemeClr val="tx1"/>
              </a:solidFill>
            </a:endParaRPr>
          </a:p>
          <a:p>
            <a:pPr lvl="2"/>
            <a:r>
              <a:rPr kumimoji="1" lang="ja-JP" altLang="en-US" dirty="0">
                <a:solidFill>
                  <a:schemeClr val="tx1"/>
                </a:solidFill>
              </a:rPr>
              <a:t>ライブチェックポイント中のリモートページングを考慮</a:t>
            </a:r>
            <a:endParaRPr kumimoji="1" lang="en-US" altLang="ja-JP" dirty="0">
              <a:solidFill>
                <a:schemeClr val="tx1"/>
              </a:solidFill>
            </a:endParaRPr>
          </a:p>
          <a:p>
            <a:pPr lvl="1"/>
            <a:r>
              <a:rPr kumimoji="1" lang="ja-JP" altLang="en-US" dirty="0">
                <a:solidFill>
                  <a:schemeClr val="tx1"/>
                </a:solidFill>
              </a:rPr>
              <a:t>複数ホストで並列に分割メモリ</a:t>
            </a:r>
            <a:r>
              <a:rPr kumimoji="1" lang="en-US" altLang="ja-JP" dirty="0">
                <a:solidFill>
                  <a:schemeClr val="tx1"/>
                </a:solidFill>
              </a:rPr>
              <a:t>VM</a:t>
            </a:r>
            <a:r>
              <a:rPr kumimoji="1" lang="ja-JP" altLang="en-US" dirty="0">
                <a:solidFill>
                  <a:schemeClr val="tx1"/>
                </a:solidFill>
              </a:rPr>
              <a:t>を復元</a:t>
            </a:r>
            <a:endParaRPr kumimoji="1" lang="en-US" altLang="ja-JP" dirty="0">
              <a:solidFill>
                <a:schemeClr val="tx1"/>
              </a:solidFill>
            </a:endParaRPr>
          </a:p>
          <a:p>
            <a:pPr lvl="1"/>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のチェックポイント・リストアの性能向上を確認</a:t>
            </a:r>
            <a:endParaRPr kumimoji="1" lang="en-US" altLang="ja-JP" dirty="0">
              <a:solidFill>
                <a:schemeClr val="tx1"/>
              </a:solidFill>
            </a:endParaRPr>
          </a:p>
          <a:p>
            <a:r>
              <a:rPr kumimoji="1" lang="ja-JP" altLang="en-US" dirty="0">
                <a:solidFill>
                  <a:schemeClr val="tx1"/>
                </a:solidFill>
              </a:rPr>
              <a:t>今後の課題</a:t>
            </a:r>
            <a:endParaRPr kumimoji="1" lang="en-US" altLang="ja-JP" dirty="0">
              <a:solidFill>
                <a:schemeClr val="tx1"/>
              </a:solidFill>
            </a:endParaRPr>
          </a:p>
          <a:p>
            <a:pPr lvl="1"/>
            <a:r>
              <a:rPr kumimoji="1" lang="ja-JP" altLang="en-US" dirty="0">
                <a:solidFill>
                  <a:schemeClr val="tx1"/>
                </a:solidFill>
              </a:rPr>
              <a:t>大容量メモリを持つ</a:t>
            </a:r>
            <a:r>
              <a:rPr kumimoji="1" lang="en-US" altLang="ja-JP" dirty="0">
                <a:solidFill>
                  <a:schemeClr val="tx1"/>
                </a:solidFill>
              </a:rPr>
              <a:t>VM</a:t>
            </a:r>
            <a:r>
              <a:rPr kumimoji="1" lang="ja-JP" altLang="en-US" dirty="0">
                <a:solidFill>
                  <a:schemeClr val="tx1"/>
                </a:solidFill>
              </a:rPr>
              <a:t>を用いて様々な実験を行う</a:t>
            </a:r>
            <a:endParaRPr kumimoji="1" lang="en-US" altLang="ja-JP" dirty="0">
              <a:solidFill>
                <a:schemeClr val="tx1"/>
              </a:solidFill>
            </a:endParaRPr>
          </a:p>
          <a:p>
            <a:pPr lvl="2"/>
            <a:r>
              <a:rPr kumimoji="1" lang="en-US" altLang="ja-JP" dirty="0">
                <a:solidFill>
                  <a:schemeClr val="tx1"/>
                </a:solidFill>
              </a:rPr>
              <a:t>HDD</a:t>
            </a:r>
            <a:r>
              <a:rPr kumimoji="1" lang="ja-JP" altLang="en-US" dirty="0">
                <a:solidFill>
                  <a:schemeClr val="tx1"/>
                </a:solidFill>
              </a:rPr>
              <a:t>の代わりに</a:t>
            </a:r>
            <a:r>
              <a:rPr kumimoji="1" lang="en-US" altLang="ja-JP" dirty="0">
                <a:solidFill>
                  <a:schemeClr val="tx1"/>
                </a:solidFill>
              </a:rPr>
              <a:t>SSD</a:t>
            </a:r>
            <a:r>
              <a:rPr kumimoji="1" lang="ja-JP" altLang="en-US" dirty="0">
                <a:solidFill>
                  <a:schemeClr val="tx1"/>
                </a:solidFill>
              </a:rPr>
              <a:t>や</a:t>
            </a:r>
            <a:r>
              <a:rPr kumimoji="1" lang="en-US" altLang="ja-JP" dirty="0" err="1">
                <a:solidFill>
                  <a:schemeClr val="tx1"/>
                </a:solidFill>
              </a:rPr>
              <a:t>NVMe</a:t>
            </a:r>
            <a:r>
              <a:rPr kumimoji="1" lang="ja-JP" altLang="en-US" dirty="0">
                <a:solidFill>
                  <a:schemeClr val="tx1"/>
                </a:solidFill>
              </a:rPr>
              <a:t>を用いる</a:t>
            </a:r>
            <a:endParaRPr kumimoji="1" lang="en-US" altLang="ja-JP" dirty="0">
              <a:solidFill>
                <a:schemeClr val="tx1"/>
              </a:solidFill>
            </a:endParaRPr>
          </a:p>
          <a:p>
            <a:pPr lvl="1"/>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の差分チェックポイントをサポート</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28</a:t>
            </a:fld>
            <a:endParaRPr kumimoji="1" lang="ja-JP" altLang="en-US"/>
          </a:p>
        </p:txBody>
      </p:sp>
    </p:spTree>
    <p:extLst>
      <p:ext uri="{BB962C8B-B14F-4D97-AF65-F5344CB8AC3E}">
        <p14:creationId xmlns:p14="http://schemas.microsoft.com/office/powerpoint/2010/main" val="1807566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分割マイグレーション</a:t>
            </a:r>
            <a:r>
              <a:rPr kumimoji="1" lang="en-US" altLang="ja-JP" dirty="0"/>
              <a:t> </a:t>
            </a:r>
            <a:r>
              <a:rPr lang="en-US" altLang="ja-JP" dirty="0">
                <a:solidFill>
                  <a:schemeClr val="tx1"/>
                </a:solidFill>
              </a:rPr>
              <a:t>[</a:t>
            </a:r>
            <a:r>
              <a:rPr lang="en-US" altLang="ja-JP" dirty="0" err="1">
                <a:solidFill>
                  <a:schemeClr val="tx1"/>
                </a:solidFill>
              </a:rPr>
              <a:t>Suetake</a:t>
            </a:r>
            <a:r>
              <a:rPr lang="en-US" altLang="ja-JP" dirty="0">
                <a:solidFill>
                  <a:schemeClr val="tx1"/>
                </a:solidFill>
              </a:rPr>
              <a:t> et al.'18]</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従来は移送先ホストに十分な空きメモリが必要</a:t>
            </a:r>
            <a:endParaRPr kumimoji="1" lang="en-US" altLang="ja-JP" dirty="0"/>
          </a:p>
          <a:p>
            <a:pPr lvl="1"/>
            <a:r>
              <a:rPr kumimoji="1" lang="ja-JP" altLang="en-US" dirty="0"/>
              <a:t>そのようなホストを常に確保</a:t>
            </a:r>
            <a:r>
              <a:rPr kumimoji="1" lang="ja-JP" altLang="en-US" dirty="0">
                <a:solidFill>
                  <a:schemeClr val="tx1"/>
                </a:solidFill>
              </a:rPr>
              <a:t>しておく</a:t>
            </a:r>
            <a:r>
              <a:rPr kumimoji="1" lang="ja-JP" altLang="en-US" dirty="0"/>
              <a:t>のは望ましくない</a:t>
            </a:r>
            <a:endParaRPr kumimoji="1" lang="en-US" altLang="ja-JP" dirty="0"/>
          </a:p>
          <a:p>
            <a:pPr lvl="1"/>
            <a:r>
              <a:rPr kumimoji="1" lang="ja-JP" altLang="en-US" dirty="0"/>
              <a:t>コストの増加、運用の自由度低下</a:t>
            </a:r>
            <a:endParaRPr kumimoji="1" lang="en-US" altLang="ja-JP" dirty="0"/>
          </a:p>
          <a:p>
            <a:r>
              <a:rPr kumimoji="1" lang="en-US" altLang="ja-JP" dirty="0"/>
              <a:t>VM</a:t>
            </a:r>
            <a:r>
              <a:rPr kumimoji="1" lang="ja-JP" altLang="en-US" dirty="0"/>
              <a:t>を分割して複数のホストにマイグレーションする手法が提案</a:t>
            </a:r>
            <a:endParaRPr kumimoji="1" lang="en-US" altLang="ja-JP" dirty="0"/>
          </a:p>
          <a:p>
            <a:pPr lvl="1"/>
            <a:r>
              <a:rPr lang="en-US" altLang="ja-JP" dirty="0">
                <a:solidFill>
                  <a:schemeClr val="tx1"/>
                </a:solidFill>
              </a:rPr>
              <a:t>VM</a:t>
            </a:r>
            <a:r>
              <a:rPr lang="ja-JP" altLang="en-US" dirty="0">
                <a:solidFill>
                  <a:schemeClr val="tx1"/>
                </a:solidFill>
              </a:rPr>
              <a:t>本体とアクセスされそうなメモリ：メインホストに転送</a:t>
            </a:r>
            <a:endParaRPr lang="en-US" altLang="ja-JP" dirty="0">
              <a:solidFill>
                <a:schemeClr val="tx1"/>
              </a:solidFill>
            </a:endParaRPr>
          </a:p>
          <a:p>
            <a:pPr lvl="1"/>
            <a:r>
              <a:rPr lang="ja-JP" altLang="en-US" dirty="0">
                <a:solidFill>
                  <a:schemeClr val="tx1"/>
                </a:solidFill>
              </a:rPr>
              <a:t>メインホストに入りきらないメモリ：サブホストに転送</a:t>
            </a:r>
            <a:endParaRPr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3</a:t>
            </a:fld>
            <a:endParaRPr kumimoji="1" lang="ja-JP" altLang="en-US"/>
          </a:p>
        </p:txBody>
      </p:sp>
      <p:sp>
        <p:nvSpPr>
          <p:cNvPr id="18" name="角丸四角形 17"/>
          <p:cNvSpPr/>
          <p:nvPr/>
        </p:nvSpPr>
        <p:spPr>
          <a:xfrm>
            <a:off x="2872777" y="5122492"/>
            <a:ext cx="1841317"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9" name="角丸四角形 18"/>
          <p:cNvSpPr/>
          <p:nvPr/>
        </p:nvSpPr>
        <p:spPr>
          <a:xfrm>
            <a:off x="6872315" y="5128186"/>
            <a:ext cx="1698744"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0" name="角丸四角形 19"/>
          <p:cNvSpPr/>
          <p:nvPr/>
        </p:nvSpPr>
        <p:spPr>
          <a:xfrm>
            <a:off x="9029042" y="5128186"/>
            <a:ext cx="133544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1" name="正方形/長方形 20"/>
          <p:cNvSpPr/>
          <p:nvPr/>
        </p:nvSpPr>
        <p:spPr>
          <a:xfrm>
            <a:off x="7191851" y="5636368"/>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2" name="正方形/長方形 21"/>
          <p:cNvSpPr/>
          <p:nvPr/>
        </p:nvSpPr>
        <p:spPr>
          <a:xfrm>
            <a:off x="9219301" y="5636368"/>
            <a:ext cx="954921"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3" name="右矢印 38"/>
          <p:cNvSpPr/>
          <p:nvPr/>
        </p:nvSpPr>
        <p:spPr>
          <a:xfrm>
            <a:off x="4793572" y="5513804"/>
            <a:ext cx="1941470" cy="498916"/>
          </a:xfrm>
          <a:prstGeom prst="rightArrow">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charset="-128"/>
              <a:ea typeface="MS PGothic" charset="-128"/>
              <a:cs typeface="MS PGothic" charset="-128"/>
            </a:endParaRPr>
          </a:p>
        </p:txBody>
      </p:sp>
      <p:sp>
        <p:nvSpPr>
          <p:cNvPr id="24" name="正方形/長方形 23"/>
          <p:cNvSpPr/>
          <p:nvPr/>
        </p:nvSpPr>
        <p:spPr>
          <a:xfrm>
            <a:off x="2975925" y="5607399"/>
            <a:ext cx="1600896" cy="726484"/>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5" name="テキスト ボックス 24"/>
          <p:cNvSpPr txBox="1"/>
          <p:nvPr/>
        </p:nvSpPr>
        <p:spPr>
          <a:xfrm>
            <a:off x="2998986" y="4722382"/>
            <a:ext cx="1588897"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移送元ホスト</a:t>
            </a:r>
          </a:p>
        </p:txBody>
      </p:sp>
      <p:sp>
        <p:nvSpPr>
          <p:cNvPr id="26" name="テキスト ボックス 24"/>
          <p:cNvSpPr txBox="1"/>
          <p:nvPr/>
        </p:nvSpPr>
        <p:spPr>
          <a:xfrm>
            <a:off x="7003381" y="4728076"/>
            <a:ext cx="1436612"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メインホスト</a:t>
            </a:r>
            <a:endParaRPr lang="ja-JP" altLang="en-US" sz="2000" dirty="0">
              <a:latin typeface="MS PGothic" charset="-128"/>
              <a:ea typeface="MS PGothic" charset="-128"/>
              <a:cs typeface="MS PGothic" charset="-128"/>
            </a:endParaRPr>
          </a:p>
        </p:txBody>
      </p:sp>
      <p:sp>
        <p:nvSpPr>
          <p:cNvPr id="27" name="テキスト ボックス 26"/>
          <p:cNvSpPr txBox="1"/>
          <p:nvPr/>
        </p:nvSpPr>
        <p:spPr>
          <a:xfrm>
            <a:off x="9025655" y="4728076"/>
            <a:ext cx="1338828"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サブホスト</a:t>
            </a:r>
          </a:p>
        </p:txBody>
      </p:sp>
      <p:sp>
        <p:nvSpPr>
          <p:cNvPr id="28" name="正方形/長方形 27"/>
          <p:cNvSpPr/>
          <p:nvPr/>
        </p:nvSpPr>
        <p:spPr>
          <a:xfrm>
            <a:off x="2995657" y="5236429"/>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9" name="正方形/長方形 28"/>
          <p:cNvSpPr/>
          <p:nvPr/>
        </p:nvSpPr>
        <p:spPr>
          <a:xfrm>
            <a:off x="7191851" y="5255820"/>
            <a:ext cx="105967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30" name="TextBox 6">
            <a:extLst>
              <a:ext uri="{FF2B5EF4-FFF2-40B4-BE49-F238E27FC236}">
                <a16:creationId xmlns="" xmlns:a16="http://schemas.microsoft.com/office/drawing/2014/main" id="{283002BA-E3AD-CF47-8BCC-31B617A12B51}"/>
              </a:ext>
            </a:extLst>
          </p:cNvPr>
          <p:cNvSpPr txBox="1"/>
          <p:nvPr/>
        </p:nvSpPr>
        <p:spPr>
          <a:xfrm>
            <a:off x="4793572" y="5108000"/>
            <a:ext cx="1999265"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マイグレーション</a:t>
            </a:r>
            <a:endParaRPr lang="en-US" altLang="ja-JP" sz="2000" dirty="0">
              <a:latin typeface="MS PGothic" charset="-128"/>
              <a:ea typeface="MS PGothic" charset="-128"/>
              <a:cs typeface="MS PGothic" charset="-128"/>
            </a:endParaRPr>
          </a:p>
        </p:txBody>
      </p:sp>
    </p:spTree>
    <p:extLst>
      <p:ext uri="{BB962C8B-B14F-4D97-AF65-F5344CB8AC3E}">
        <p14:creationId xmlns:p14="http://schemas.microsoft.com/office/powerpoint/2010/main" val="108718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par>
                          <p:cTn id="16" fill="hold">
                            <p:stCondLst>
                              <p:cond delay="500"/>
                            </p:stCondLst>
                            <p:childTnLst>
                              <p:par>
                                <p:cTn id="17" presetID="10" presetClass="exit" presetSubtype="0" fill="hold" grpId="0" nodeType="afterEffect">
                                  <p:stCondLst>
                                    <p:cond delay="0"/>
                                  </p:stCondLst>
                                  <p:childTnLst>
                                    <p:animEffect transition="out" filter="fade">
                                      <p:cBhvr>
                                        <p:cTn id="18" dur="500"/>
                                        <p:tgtEl>
                                          <p:spTgt spid="24"/>
                                        </p:tgtEl>
                                      </p:cBhvr>
                                    </p:animEffect>
                                    <p:set>
                                      <p:cBhvr>
                                        <p:cTn id="19" dur="1" fill="hold">
                                          <p:stCondLst>
                                            <p:cond delay="499"/>
                                          </p:stCondLst>
                                        </p:cTn>
                                        <p:tgtEl>
                                          <p:spTgt spid="24"/>
                                        </p:tgtEl>
                                        <p:attrNameLst>
                                          <p:attrName>style.visibility</p:attrName>
                                        </p:attrNameLst>
                                      </p:cBhvr>
                                      <p:to>
                                        <p:strVal val="hidden"/>
                                      </p:to>
                                    </p:set>
                                  </p:childTnLst>
                                </p:cTn>
                              </p:par>
                              <p:par>
                                <p:cTn id="20" presetID="10" presetClass="exit" presetSubtype="0" fill="hold" grpId="0" nodeType="withEffect">
                                  <p:stCondLst>
                                    <p:cond delay="0"/>
                                  </p:stCondLst>
                                  <p:childTnLst>
                                    <p:animEffect transition="out" filter="fade">
                                      <p:cBhvr>
                                        <p:cTn id="21" dur="500"/>
                                        <p:tgtEl>
                                          <p:spTgt spid="28"/>
                                        </p:tgtEl>
                                      </p:cBhvr>
                                    </p:animEffect>
                                    <p:set>
                                      <p:cBhvr>
                                        <p:cTn id="22" dur="1" fill="hold">
                                          <p:stCondLst>
                                            <p:cond delay="499"/>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4" grpId="0" animBg="1"/>
      <p:bldP spid="28" grpId="0"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分割メモリ</a:t>
            </a:r>
            <a:r>
              <a:rPr kumimoji="1" lang="en-US" altLang="ja-JP" dirty="0"/>
              <a:t>VM</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solidFill>
                  <a:schemeClr val="tx1"/>
                </a:solidFill>
              </a:rPr>
              <a:t>複数ホスト間でリモートページングを行いながら動作する</a:t>
            </a:r>
            <a:r>
              <a:rPr kumimoji="1" lang="en-US" altLang="ja-JP" dirty="0">
                <a:solidFill>
                  <a:schemeClr val="tx1"/>
                </a:solidFill>
              </a:rPr>
              <a:t>VM</a:t>
            </a:r>
          </a:p>
          <a:p>
            <a:pPr lvl="1"/>
            <a:r>
              <a:rPr kumimoji="1" lang="ja-JP" altLang="en-US" dirty="0">
                <a:solidFill>
                  <a:schemeClr val="tx1"/>
                </a:solidFill>
              </a:rPr>
              <a:t>ページイン：</a:t>
            </a:r>
            <a:r>
              <a:rPr kumimoji="1" lang="en-US" altLang="ja-JP" dirty="0">
                <a:solidFill>
                  <a:schemeClr val="tx1"/>
                </a:solidFill>
              </a:rPr>
              <a:t>VM</a:t>
            </a:r>
            <a:r>
              <a:rPr kumimoji="1" lang="ja-JP" altLang="en-US" dirty="0">
                <a:solidFill>
                  <a:schemeClr val="tx1"/>
                </a:solidFill>
              </a:rPr>
              <a:t>に必要なメモリをサブホストからメインホストに転送</a:t>
            </a:r>
            <a:endParaRPr kumimoji="1" lang="en-US" altLang="ja-JP" dirty="0">
              <a:solidFill>
                <a:schemeClr val="tx1"/>
              </a:solidFill>
            </a:endParaRPr>
          </a:p>
          <a:p>
            <a:pPr lvl="1"/>
            <a:r>
              <a:rPr kumimoji="1" lang="ja-JP" altLang="en-US" dirty="0">
                <a:solidFill>
                  <a:schemeClr val="tx1"/>
                </a:solidFill>
              </a:rPr>
              <a:t>ページアウト：使われていないメモリをサブホストに転送</a:t>
            </a:r>
            <a:endParaRPr kumimoji="1" lang="en-US" altLang="ja-JP" dirty="0">
              <a:solidFill>
                <a:schemeClr val="tx1"/>
              </a:solidFill>
            </a:endParaRPr>
          </a:p>
          <a:p>
            <a:r>
              <a:rPr kumimoji="1" lang="ja-JP" altLang="en-US" dirty="0">
                <a:solidFill>
                  <a:schemeClr val="tx1"/>
                </a:solidFill>
              </a:rPr>
              <a:t>従来の</a:t>
            </a:r>
            <a:r>
              <a:rPr kumimoji="1" lang="en-US" altLang="ja-JP" dirty="0">
                <a:solidFill>
                  <a:schemeClr val="tx1"/>
                </a:solidFill>
              </a:rPr>
              <a:t>VM</a:t>
            </a:r>
            <a:r>
              <a:rPr kumimoji="1" lang="ja-JP" altLang="en-US" dirty="0">
                <a:solidFill>
                  <a:schemeClr val="tx1"/>
                </a:solidFill>
              </a:rPr>
              <a:t>よりホストやネットワーク障害の影響を受けやすい</a:t>
            </a:r>
            <a:endParaRPr kumimoji="1" lang="en-US" altLang="ja-JP" dirty="0">
              <a:solidFill>
                <a:schemeClr val="tx1"/>
              </a:solidFill>
            </a:endParaRPr>
          </a:p>
          <a:p>
            <a:pPr lvl="1"/>
            <a:r>
              <a:rPr kumimoji="1" lang="ja-JP" altLang="en-US" dirty="0">
                <a:solidFill>
                  <a:schemeClr val="tx1"/>
                </a:solidFill>
              </a:rPr>
              <a:t>従来の</a:t>
            </a:r>
            <a:r>
              <a:rPr kumimoji="1" lang="en-US" altLang="ja-JP" dirty="0">
                <a:solidFill>
                  <a:schemeClr val="tx1"/>
                </a:solidFill>
              </a:rPr>
              <a:t>VM</a:t>
            </a:r>
            <a:r>
              <a:rPr kumimoji="1" lang="ja-JP" altLang="en-US" dirty="0">
                <a:solidFill>
                  <a:schemeClr val="tx1"/>
                </a:solidFill>
              </a:rPr>
              <a:t>は対策としてチェックポイント・リストアを活用</a:t>
            </a:r>
            <a:endParaRPr kumimoji="1" lang="en-US" altLang="ja-JP" dirty="0">
              <a:solidFill>
                <a:schemeClr val="tx1"/>
              </a:solidFill>
            </a:endParaRPr>
          </a:p>
          <a:p>
            <a:pPr lvl="1"/>
            <a:r>
              <a:rPr kumimoji="1" lang="ja-JP" altLang="en-US" dirty="0">
                <a:solidFill>
                  <a:schemeClr val="tx1"/>
                </a:solidFill>
              </a:rPr>
              <a:t>定期的に</a:t>
            </a:r>
            <a:r>
              <a:rPr kumimoji="1" lang="en-US" altLang="ja-JP" dirty="0">
                <a:solidFill>
                  <a:schemeClr val="tx1"/>
                </a:solidFill>
              </a:rPr>
              <a:t>VM</a:t>
            </a:r>
            <a:r>
              <a:rPr kumimoji="1" lang="ja-JP" altLang="en-US" dirty="0">
                <a:solidFill>
                  <a:schemeClr val="tx1"/>
                </a:solidFill>
              </a:rPr>
              <a:t>の状態を保存し、障害発生時には</a:t>
            </a:r>
            <a:r>
              <a:rPr kumimoji="1" lang="en-US" altLang="ja-JP" dirty="0">
                <a:solidFill>
                  <a:schemeClr val="tx1"/>
                </a:solidFill>
              </a:rPr>
              <a:t>VM</a:t>
            </a:r>
            <a:r>
              <a:rPr kumimoji="1" lang="ja-JP" altLang="en-US" dirty="0">
                <a:solidFill>
                  <a:schemeClr val="tx1"/>
                </a:solidFill>
              </a:rPr>
              <a:t>を復元</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4</a:t>
            </a:fld>
            <a:endParaRPr kumimoji="1" lang="ja-JP" altLang="en-US"/>
          </a:p>
        </p:txBody>
      </p:sp>
      <p:sp>
        <p:nvSpPr>
          <p:cNvPr id="5" name="角丸四角形 4"/>
          <p:cNvSpPr/>
          <p:nvPr/>
        </p:nvSpPr>
        <p:spPr>
          <a:xfrm>
            <a:off x="3636933" y="4865131"/>
            <a:ext cx="1483872" cy="1304463"/>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6" name="角丸四角形 5"/>
          <p:cNvSpPr/>
          <p:nvPr/>
        </p:nvSpPr>
        <p:spPr>
          <a:xfrm>
            <a:off x="6550999" y="4852715"/>
            <a:ext cx="1579689" cy="130535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7" name="右矢印 38"/>
          <p:cNvSpPr/>
          <p:nvPr/>
        </p:nvSpPr>
        <p:spPr>
          <a:xfrm rot="10800000" flipH="1">
            <a:off x="4996465" y="5454632"/>
            <a:ext cx="1681216" cy="568379"/>
          </a:xfrm>
          <a:prstGeom prst="right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8" name="TextBox 17">
            <a:extLst>
              <a:ext uri="{FF2B5EF4-FFF2-40B4-BE49-F238E27FC236}">
                <a16:creationId xmlns="" xmlns:a16="http://schemas.microsoft.com/office/drawing/2014/main" id="{491B9851-658D-5C4A-ABC5-681C4B892ABF}"/>
              </a:ext>
            </a:extLst>
          </p:cNvPr>
          <p:cNvSpPr txBox="1"/>
          <p:nvPr/>
        </p:nvSpPr>
        <p:spPr>
          <a:xfrm>
            <a:off x="5271953" y="4771455"/>
            <a:ext cx="1220206"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9" name="TextBox 18">
            <a:extLst>
              <a:ext uri="{FF2B5EF4-FFF2-40B4-BE49-F238E27FC236}">
                <a16:creationId xmlns="" xmlns:a16="http://schemas.microsoft.com/office/drawing/2014/main" id="{F13CABE7-A982-0F48-A727-22430537F638}"/>
              </a:ext>
            </a:extLst>
          </p:cNvPr>
          <p:cNvSpPr txBox="1"/>
          <p:nvPr/>
        </p:nvSpPr>
        <p:spPr>
          <a:xfrm>
            <a:off x="5133626" y="5864812"/>
            <a:ext cx="1404552"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0" name="正方形/長方形 9"/>
          <p:cNvSpPr/>
          <p:nvPr/>
        </p:nvSpPr>
        <p:spPr>
          <a:xfrm>
            <a:off x="3770156" y="4981034"/>
            <a:ext cx="1059673" cy="329253"/>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1" name="テキスト ボックス 24"/>
          <p:cNvSpPr txBox="1"/>
          <p:nvPr/>
        </p:nvSpPr>
        <p:spPr>
          <a:xfrm>
            <a:off x="3660563" y="4497529"/>
            <a:ext cx="1436612" cy="400110"/>
          </a:xfrm>
          <a:prstGeom prst="rect">
            <a:avLst/>
          </a:prstGeom>
          <a:noFill/>
        </p:spPr>
        <p:txBody>
          <a:bodyPr wrap="none" rtlCol="0">
            <a:spAutoFit/>
          </a:bodyPr>
          <a:lstStyle/>
          <a:p>
            <a:r>
              <a:rPr lang="ja-JP" altLang="en-US" sz="2000" dirty="0">
                <a:latin typeface="MS PGothic" charset="-128"/>
                <a:ea typeface="MS PGothic" charset="-128"/>
                <a:cs typeface="MS PGothic" charset="-128"/>
              </a:rPr>
              <a:t>メインホスト</a:t>
            </a:r>
          </a:p>
        </p:txBody>
      </p:sp>
      <p:sp>
        <p:nvSpPr>
          <p:cNvPr id="12" name="テキスト ボックス 11"/>
          <p:cNvSpPr txBox="1"/>
          <p:nvPr/>
        </p:nvSpPr>
        <p:spPr>
          <a:xfrm>
            <a:off x="6666938" y="4485114"/>
            <a:ext cx="1338828" cy="400110"/>
          </a:xfrm>
          <a:prstGeom prst="rect">
            <a:avLst/>
          </a:prstGeom>
          <a:noFill/>
        </p:spPr>
        <p:txBody>
          <a:bodyPr wrap="none" rtlCol="0">
            <a:spAutoFit/>
          </a:bodyPr>
          <a:lstStyle/>
          <a:p>
            <a:r>
              <a:rPr lang="ja-JP" altLang="en-US" sz="2000">
                <a:latin typeface="MS PGothic" charset="-128"/>
                <a:ea typeface="MS PGothic" charset="-128"/>
                <a:cs typeface="MS PGothic" charset="-128"/>
              </a:rPr>
              <a:t>サブホスト</a:t>
            </a:r>
            <a:endParaRPr lang="ja-JP" altLang="en-US" sz="2000" dirty="0">
              <a:latin typeface="MS PGothic" charset="-128"/>
              <a:ea typeface="MS PGothic" charset="-128"/>
              <a:cs typeface="MS PGothic" charset="-128"/>
            </a:endParaRPr>
          </a:p>
        </p:txBody>
      </p:sp>
      <p:sp>
        <p:nvSpPr>
          <p:cNvPr id="13" name="正方形/長方形 12"/>
          <p:cNvSpPr/>
          <p:nvPr/>
        </p:nvSpPr>
        <p:spPr>
          <a:xfrm>
            <a:off x="3770155" y="5369729"/>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4" name="正方形/長方形 13"/>
          <p:cNvSpPr/>
          <p:nvPr/>
        </p:nvSpPr>
        <p:spPr>
          <a:xfrm>
            <a:off x="6806516" y="5357668"/>
            <a:ext cx="1059673"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5" name="右矢印 38"/>
          <p:cNvSpPr/>
          <p:nvPr/>
        </p:nvSpPr>
        <p:spPr>
          <a:xfrm rot="10800000">
            <a:off x="4949840" y="5015023"/>
            <a:ext cx="1717098" cy="568379"/>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6" name="正方形/長方形 15"/>
          <p:cNvSpPr/>
          <p:nvPr/>
        </p:nvSpPr>
        <p:spPr>
          <a:xfrm>
            <a:off x="6913980" y="5357312"/>
            <a:ext cx="158610" cy="682107"/>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7" name="正方形/長方形 16"/>
          <p:cNvSpPr/>
          <p:nvPr/>
        </p:nvSpPr>
        <p:spPr>
          <a:xfrm>
            <a:off x="6912291" y="5357667"/>
            <a:ext cx="158610" cy="682107"/>
          </a:xfrm>
          <a:prstGeom prst="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8" name="正方形/長方形 17"/>
          <p:cNvSpPr/>
          <p:nvPr/>
        </p:nvSpPr>
        <p:spPr>
          <a:xfrm>
            <a:off x="4001567" y="5369727"/>
            <a:ext cx="158610" cy="682107"/>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9" name="正方形/長方形 18"/>
          <p:cNvSpPr/>
          <p:nvPr/>
        </p:nvSpPr>
        <p:spPr>
          <a:xfrm>
            <a:off x="4003211" y="5369727"/>
            <a:ext cx="158610" cy="682107"/>
          </a:xfrm>
          <a:prstGeom prst="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0" name="Explosion 2 6">
            <a:extLst>
              <a:ext uri="{FF2B5EF4-FFF2-40B4-BE49-F238E27FC236}">
                <a16:creationId xmlns="" xmlns:a16="http://schemas.microsoft.com/office/drawing/2014/main" id="{920C480C-6E5C-5A4A-A2E8-84E022D98903}"/>
              </a:ext>
            </a:extLst>
          </p:cNvPr>
          <p:cNvSpPr/>
          <p:nvPr/>
        </p:nvSpPr>
        <p:spPr>
          <a:xfrm>
            <a:off x="7511637" y="4496839"/>
            <a:ext cx="1170990" cy="935367"/>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
        <p:nvSpPr>
          <p:cNvPr id="28" name="テキスト ボックス 27"/>
          <p:cNvSpPr txBox="1"/>
          <p:nvPr/>
        </p:nvSpPr>
        <p:spPr>
          <a:xfrm>
            <a:off x="12697691" y="5257800"/>
            <a:ext cx="184731" cy="369332"/>
          </a:xfrm>
          <a:prstGeom prst="rect">
            <a:avLst/>
          </a:prstGeom>
          <a:noFill/>
        </p:spPr>
        <p:txBody>
          <a:bodyPr wrap="none" rtlCol="0">
            <a:spAutoFit/>
          </a:bodyPr>
          <a:lstStyle/>
          <a:p>
            <a:endParaRPr kumimoji="1" lang="ja-JP" altLang="en-US"/>
          </a:p>
        </p:txBody>
      </p:sp>
    </p:spTree>
    <p:extLst>
      <p:ext uri="{BB962C8B-B14F-4D97-AF65-F5344CB8AC3E}">
        <p14:creationId xmlns:p14="http://schemas.microsoft.com/office/powerpoint/2010/main" val="62139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par>
                          <p:cTn id="8" fill="hold">
                            <p:stCondLst>
                              <p:cond delay="500"/>
                            </p:stCondLst>
                            <p:childTnLst>
                              <p:par>
                                <p:cTn id="9" presetID="0" presetClass="path" presetSubtype="0" accel="50000" decel="50000" fill="hold" grpId="1" nodeType="afterEffect">
                                  <p:stCondLst>
                                    <p:cond delay="0"/>
                                  </p:stCondLst>
                                  <p:childTnLst>
                                    <p:animMotion origin="layout" path="M 2.5E-6 1.48148E-6 L -0.19753 0.00162 " pathEditMode="relative" rAng="0" ptsTypes="AA">
                                      <p:cBhvr>
                                        <p:cTn id="10" dur="2000" fill="hold"/>
                                        <p:tgtEl>
                                          <p:spTgt spid="17"/>
                                        </p:tgtEl>
                                        <p:attrNameLst>
                                          <p:attrName>ppt_x</p:attrName>
                                          <p:attrName>ppt_y</p:attrName>
                                        </p:attrNameLst>
                                      </p:cBhvr>
                                      <p:rCtr x="-9883" y="69"/>
                                    </p:animMotion>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childTnLst>
                          </p:cTn>
                        </p:par>
                        <p:par>
                          <p:cTn id="19" fill="hold">
                            <p:stCondLst>
                              <p:cond delay="500"/>
                            </p:stCondLst>
                            <p:childTnLst>
                              <p:par>
                                <p:cTn id="20" presetID="0" presetClass="path" presetSubtype="0" accel="50000" decel="50000" fill="hold" grpId="1" nodeType="afterEffect">
                                  <p:stCondLst>
                                    <p:cond delay="0"/>
                                  </p:stCondLst>
                                  <p:childTnLst>
                                    <p:animMotion origin="layout" path="M 4.16667E-6 1.11111E-6 L 0.28567 1.11111E-6 " pathEditMode="relative" rAng="0" ptsTypes="AA">
                                      <p:cBhvr>
                                        <p:cTn id="21" dur="2000" fill="hold"/>
                                        <p:tgtEl>
                                          <p:spTgt spid="19"/>
                                        </p:tgtEl>
                                        <p:attrNameLst>
                                          <p:attrName>ppt_x</p:attrName>
                                          <p:attrName>ppt_y</p:attrName>
                                        </p:attrNameLst>
                                      </p:cBhvr>
                                      <p:rCtr x="14284" y="0"/>
                                    </p:animMotion>
                                  </p:childTnLst>
                                </p:cTn>
                              </p:par>
                              <p:par>
                                <p:cTn id="22" presetID="10" presetClass="entr" presetSubtype="0"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7" grpId="1" animBg="1"/>
      <p:bldP spid="18" grpId="0" animBg="1"/>
      <p:bldP spid="19" grpId="0" animBg="1"/>
      <p:bldP spid="19" grpId="1"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障害対策</a:t>
            </a:r>
          </a:p>
        </p:txBody>
      </p:sp>
      <p:sp>
        <p:nvSpPr>
          <p:cNvPr id="3" name="コンテンツ プレースホルダー 2"/>
          <p:cNvSpPr>
            <a:spLocks noGrp="1"/>
          </p:cNvSpPr>
          <p:nvPr>
            <p:ph idx="1"/>
          </p:nvPr>
        </p:nvSpPr>
        <p:spPr/>
        <p:txBody>
          <a:bodyPr/>
          <a:lstStyle/>
          <a:p>
            <a:r>
              <a:rPr kumimoji="1" lang="ja-JP" altLang="en-US" dirty="0"/>
              <a:t>分割メモリ</a:t>
            </a:r>
            <a:r>
              <a:rPr kumimoji="1" lang="en-US" altLang="ja-JP" dirty="0"/>
              <a:t>VM</a:t>
            </a:r>
            <a:r>
              <a:rPr kumimoji="1" lang="ja-JP" altLang="en-US" dirty="0"/>
              <a:t>は従来の</a:t>
            </a:r>
            <a:r>
              <a:rPr kumimoji="1" lang="en-US" altLang="ja-JP" dirty="0"/>
              <a:t>VM</a:t>
            </a:r>
            <a:r>
              <a:rPr kumimoji="1" lang="ja-JP" altLang="en-US" dirty="0"/>
              <a:t>よりもホストやネットワーク障害の影響を受けやすい</a:t>
            </a:r>
            <a:endParaRPr kumimoji="1" lang="en-US" altLang="ja-JP" dirty="0"/>
          </a:p>
          <a:p>
            <a:pPr lvl="1"/>
            <a:r>
              <a:rPr kumimoji="1" lang="ja-JP" altLang="en-US" dirty="0"/>
              <a:t>一部のホストやネットワークで障害が発生すると</a:t>
            </a:r>
            <a:r>
              <a:rPr kumimoji="1" lang="en-US" altLang="ja-JP" dirty="0"/>
              <a:t>VM</a:t>
            </a:r>
            <a:r>
              <a:rPr kumimoji="1" lang="ja-JP" altLang="en-US" dirty="0"/>
              <a:t>全体が停止</a:t>
            </a:r>
            <a:endParaRPr kumimoji="1" lang="en-US" altLang="ja-JP" dirty="0"/>
          </a:p>
          <a:p>
            <a:r>
              <a:rPr kumimoji="1" lang="ja-JP" altLang="en-US" dirty="0"/>
              <a:t>従来の</a:t>
            </a:r>
            <a:r>
              <a:rPr kumimoji="1" lang="en-US" altLang="ja-JP" dirty="0"/>
              <a:t>VM</a:t>
            </a:r>
            <a:r>
              <a:rPr kumimoji="1" lang="ja-JP" altLang="en-US" dirty="0"/>
              <a:t>は対策としてチェックポイント・リストアを活用</a:t>
            </a:r>
            <a:endParaRPr kumimoji="1" lang="en-US" altLang="ja-JP" dirty="0"/>
          </a:p>
          <a:p>
            <a:pPr lvl="1"/>
            <a:r>
              <a:rPr kumimoji="1" lang="ja-JP" altLang="en-US" dirty="0"/>
              <a:t>チェックポイントとして定期的に</a:t>
            </a:r>
            <a:r>
              <a:rPr kumimoji="1" lang="en-US" altLang="ja-JP" dirty="0"/>
              <a:t>VM</a:t>
            </a:r>
            <a:r>
              <a:rPr kumimoji="1" lang="ja-JP" altLang="en-US" dirty="0"/>
              <a:t>の状態を保存</a:t>
            </a:r>
            <a:endParaRPr kumimoji="1" lang="en-US" altLang="ja-JP" dirty="0"/>
          </a:p>
          <a:p>
            <a:pPr lvl="1"/>
            <a:r>
              <a:rPr kumimoji="1" lang="ja-JP" altLang="en-US" dirty="0"/>
              <a:t>障害発生時には最新のチェックポイントから</a:t>
            </a:r>
            <a:r>
              <a:rPr kumimoji="1" lang="en-US" altLang="ja-JP" dirty="0"/>
              <a:t>VM</a:t>
            </a:r>
            <a:r>
              <a:rPr kumimoji="1" lang="ja-JP" altLang="en-US" dirty="0"/>
              <a:t>を復元</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5</a:t>
            </a:fld>
            <a:endParaRPr kumimoji="1" lang="ja-JP" altLang="en-US"/>
          </a:p>
        </p:txBody>
      </p:sp>
      <p:sp>
        <p:nvSpPr>
          <p:cNvPr id="24" name="正方形/長方形 26">
            <a:extLst>
              <a:ext uri="{FF2B5EF4-FFF2-40B4-BE49-F238E27FC236}">
                <a16:creationId xmlns="" xmlns:a16="http://schemas.microsoft.com/office/drawing/2014/main" id="{9B5BED5A-0736-9F4F-AE08-A24576A9BA6D}"/>
              </a:ext>
            </a:extLst>
          </p:cNvPr>
          <p:cNvSpPr/>
          <p:nvPr/>
        </p:nvSpPr>
        <p:spPr>
          <a:xfrm>
            <a:off x="2637865" y="6033175"/>
            <a:ext cx="1812873" cy="680736"/>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チェックポイント・ファイル</a:t>
            </a:r>
            <a:endParaRPr lang="ja-JP" altLang="en-US" dirty="0">
              <a:solidFill>
                <a:schemeClr val="tx1"/>
              </a:solidFill>
              <a:latin typeface="MS PGothic" charset="-128"/>
              <a:ea typeface="MS PGothic" charset="-128"/>
              <a:cs typeface="MS PGothic" charset="-128"/>
            </a:endParaRPr>
          </a:p>
        </p:txBody>
      </p:sp>
      <p:sp>
        <p:nvSpPr>
          <p:cNvPr id="25" name="TextBox 8">
            <a:extLst>
              <a:ext uri="{FF2B5EF4-FFF2-40B4-BE49-F238E27FC236}">
                <a16:creationId xmlns="" xmlns:a16="http://schemas.microsoft.com/office/drawing/2014/main" id="{6D27F7D8-98E6-6340-93DE-EEDA6BC36D2C}"/>
              </a:ext>
            </a:extLst>
          </p:cNvPr>
          <p:cNvSpPr txBox="1"/>
          <p:nvPr/>
        </p:nvSpPr>
        <p:spPr>
          <a:xfrm>
            <a:off x="3804407" y="4801771"/>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26" name="角丸四角形 15">
            <a:extLst>
              <a:ext uri="{FF2B5EF4-FFF2-40B4-BE49-F238E27FC236}">
                <a16:creationId xmlns="" xmlns:a16="http://schemas.microsoft.com/office/drawing/2014/main" id="{21998E9A-DF72-F848-827F-9BDE01A004C9}"/>
              </a:ext>
            </a:extLst>
          </p:cNvPr>
          <p:cNvSpPr/>
          <p:nvPr/>
        </p:nvSpPr>
        <p:spPr>
          <a:xfrm>
            <a:off x="4831119" y="4655498"/>
            <a:ext cx="2096741" cy="137767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27" name="テキスト ボックス 24">
            <a:extLst>
              <a:ext uri="{FF2B5EF4-FFF2-40B4-BE49-F238E27FC236}">
                <a16:creationId xmlns="" xmlns:a16="http://schemas.microsoft.com/office/drawing/2014/main" id="{53C9AAE8-0976-C64B-8DCF-7B8106550503}"/>
              </a:ext>
            </a:extLst>
          </p:cNvPr>
          <p:cNvSpPr txBox="1"/>
          <p:nvPr/>
        </p:nvSpPr>
        <p:spPr>
          <a:xfrm>
            <a:off x="5501821" y="4309454"/>
            <a:ext cx="755335" cy="369332"/>
          </a:xfrm>
          <a:prstGeom prst="rect">
            <a:avLst/>
          </a:prstGeom>
          <a:noFill/>
        </p:spPr>
        <p:txBody>
          <a:bodyPr wrap="none" rtlCol="0">
            <a:spAutoFit/>
          </a:bodyPr>
          <a:lstStyle/>
          <a:p>
            <a:r>
              <a:rPr lang="ja-JP" altLang="en-US">
                <a:latin typeface="MS PGothic" charset="-128"/>
                <a:ea typeface="MS PGothic" charset="-128"/>
                <a:cs typeface="MS PGothic" charset="-128"/>
              </a:rPr>
              <a:t>ホスト</a:t>
            </a:r>
            <a:endParaRPr lang="ja-JP" altLang="en-US" dirty="0">
              <a:latin typeface="MS PGothic" charset="-128"/>
              <a:ea typeface="MS PGothic" charset="-128"/>
              <a:cs typeface="MS PGothic" charset="-128"/>
            </a:endParaRPr>
          </a:p>
        </p:txBody>
      </p:sp>
      <p:sp>
        <p:nvSpPr>
          <p:cNvPr id="28" name="正方形/長方形 20">
            <a:extLst>
              <a:ext uri="{FF2B5EF4-FFF2-40B4-BE49-F238E27FC236}">
                <a16:creationId xmlns="" xmlns:a16="http://schemas.microsoft.com/office/drawing/2014/main" id="{9493875E-6452-CA41-8EDA-13F54C157642}"/>
              </a:ext>
            </a:extLst>
          </p:cNvPr>
          <p:cNvSpPr/>
          <p:nvPr/>
        </p:nvSpPr>
        <p:spPr>
          <a:xfrm>
            <a:off x="4964342" y="5145734"/>
            <a:ext cx="1835944" cy="78628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9" name="屈折矢印 9">
            <a:extLst>
              <a:ext uri="{FF2B5EF4-FFF2-40B4-BE49-F238E27FC236}">
                <a16:creationId xmlns="" xmlns:a16="http://schemas.microsoft.com/office/drawing/2014/main" id="{363C43BB-1495-914E-9716-4AE7D0C92C2D}"/>
              </a:ext>
            </a:extLst>
          </p:cNvPr>
          <p:cNvSpPr/>
          <p:nvPr/>
        </p:nvSpPr>
        <p:spPr>
          <a:xfrm flipH="1" flipV="1">
            <a:off x="3251947" y="5210832"/>
            <a:ext cx="1679591" cy="923495"/>
          </a:xfrm>
          <a:prstGeom prst="bentUpArrow">
            <a:avLst>
              <a:gd name="adj1" fmla="val 21612"/>
              <a:gd name="adj2" fmla="val 32481"/>
              <a:gd name="adj3" fmla="val 2795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31" name="TextBox 40">
            <a:extLst>
              <a:ext uri="{FF2B5EF4-FFF2-40B4-BE49-F238E27FC236}">
                <a16:creationId xmlns="" xmlns:a16="http://schemas.microsoft.com/office/drawing/2014/main" id="{4D4CA63A-68CF-2441-ABE4-0BB0BBA40A0C}"/>
              </a:ext>
            </a:extLst>
          </p:cNvPr>
          <p:cNvSpPr txBox="1"/>
          <p:nvPr/>
        </p:nvSpPr>
        <p:spPr>
          <a:xfrm>
            <a:off x="6166286" y="6436310"/>
            <a:ext cx="646331" cy="369332"/>
          </a:xfrm>
          <a:prstGeom prst="rect">
            <a:avLst/>
          </a:prstGeom>
          <a:noFill/>
        </p:spPr>
        <p:txBody>
          <a:bodyPr wrap="none" rtlCol="0">
            <a:spAutoFit/>
          </a:bodyPr>
          <a:lstStyle/>
          <a:p>
            <a:r>
              <a:rPr lang="ja-JP" altLang="en-US">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32" name="正方形/長方形 26">
            <a:extLst>
              <a:ext uri="{FF2B5EF4-FFF2-40B4-BE49-F238E27FC236}">
                <a16:creationId xmlns="" xmlns:a16="http://schemas.microsoft.com/office/drawing/2014/main" id="{9B5BED5A-0736-9F4F-AE08-A24576A9BA6D}"/>
              </a:ext>
            </a:extLst>
          </p:cNvPr>
          <p:cNvSpPr/>
          <p:nvPr/>
        </p:nvSpPr>
        <p:spPr>
          <a:xfrm>
            <a:off x="4964343" y="4774661"/>
            <a:ext cx="116100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4" name="Explosion 2 6">
            <a:extLst>
              <a:ext uri="{FF2B5EF4-FFF2-40B4-BE49-F238E27FC236}">
                <a16:creationId xmlns="" xmlns:a16="http://schemas.microsoft.com/office/drawing/2014/main" id="{06BDEDA0-7AC6-A945-BCC6-CABB1051A9D0}"/>
              </a:ext>
            </a:extLst>
          </p:cNvPr>
          <p:cNvSpPr/>
          <p:nvPr/>
        </p:nvSpPr>
        <p:spPr>
          <a:xfrm>
            <a:off x="6247595" y="4309454"/>
            <a:ext cx="1170990" cy="935367"/>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
        <p:nvSpPr>
          <p:cNvPr id="15" name="角丸四角形 15">
            <a:extLst>
              <a:ext uri="{FF2B5EF4-FFF2-40B4-BE49-F238E27FC236}">
                <a16:creationId xmlns="" xmlns:a16="http://schemas.microsoft.com/office/drawing/2014/main" id="{21998E9A-DF72-F848-827F-9BDE01A004C9}"/>
              </a:ext>
            </a:extLst>
          </p:cNvPr>
          <p:cNvSpPr/>
          <p:nvPr/>
        </p:nvSpPr>
        <p:spPr>
          <a:xfrm>
            <a:off x="7596821" y="4640350"/>
            <a:ext cx="2096741" cy="137767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6" name="テキスト ボックス 24">
            <a:extLst>
              <a:ext uri="{FF2B5EF4-FFF2-40B4-BE49-F238E27FC236}">
                <a16:creationId xmlns="" xmlns:a16="http://schemas.microsoft.com/office/drawing/2014/main" id="{53C9AAE8-0976-C64B-8DCF-7B8106550503}"/>
              </a:ext>
            </a:extLst>
          </p:cNvPr>
          <p:cNvSpPr txBox="1"/>
          <p:nvPr/>
        </p:nvSpPr>
        <p:spPr>
          <a:xfrm>
            <a:off x="8267523" y="4294306"/>
            <a:ext cx="755335" cy="369332"/>
          </a:xfrm>
          <a:prstGeom prst="rect">
            <a:avLst/>
          </a:prstGeom>
          <a:noFill/>
        </p:spPr>
        <p:txBody>
          <a:bodyPr wrap="none" rtlCol="0">
            <a:spAutoFit/>
          </a:bodyPr>
          <a:lstStyle/>
          <a:p>
            <a:r>
              <a:rPr lang="ja-JP" altLang="en-US">
                <a:latin typeface="MS PGothic" charset="-128"/>
                <a:ea typeface="MS PGothic" charset="-128"/>
                <a:cs typeface="MS PGothic" charset="-128"/>
              </a:rPr>
              <a:t>ホスト</a:t>
            </a:r>
            <a:endParaRPr lang="ja-JP" altLang="en-US" dirty="0">
              <a:latin typeface="MS PGothic" charset="-128"/>
              <a:ea typeface="MS PGothic" charset="-128"/>
              <a:cs typeface="MS PGothic" charset="-128"/>
            </a:endParaRPr>
          </a:p>
        </p:txBody>
      </p:sp>
      <p:sp>
        <p:nvSpPr>
          <p:cNvPr id="17" name="正方形/長方形 20">
            <a:extLst>
              <a:ext uri="{FF2B5EF4-FFF2-40B4-BE49-F238E27FC236}">
                <a16:creationId xmlns="" xmlns:a16="http://schemas.microsoft.com/office/drawing/2014/main" id="{9493875E-6452-CA41-8EDA-13F54C157642}"/>
              </a:ext>
            </a:extLst>
          </p:cNvPr>
          <p:cNvSpPr/>
          <p:nvPr/>
        </p:nvSpPr>
        <p:spPr>
          <a:xfrm>
            <a:off x="7730044" y="5130586"/>
            <a:ext cx="1835944" cy="78628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9" name="正方形/長方形 26">
            <a:extLst>
              <a:ext uri="{FF2B5EF4-FFF2-40B4-BE49-F238E27FC236}">
                <a16:creationId xmlns="" xmlns:a16="http://schemas.microsoft.com/office/drawing/2014/main" id="{9B5BED5A-0736-9F4F-AE08-A24576A9BA6D}"/>
              </a:ext>
            </a:extLst>
          </p:cNvPr>
          <p:cNvSpPr/>
          <p:nvPr/>
        </p:nvSpPr>
        <p:spPr>
          <a:xfrm>
            <a:off x="7730045" y="4759513"/>
            <a:ext cx="1161003"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30" name="屈折矢印 24">
            <a:extLst>
              <a:ext uri="{FF2B5EF4-FFF2-40B4-BE49-F238E27FC236}">
                <a16:creationId xmlns="" xmlns:a16="http://schemas.microsoft.com/office/drawing/2014/main" id="{BA788244-CC03-7446-B4C6-FBA364C9ECFC}"/>
              </a:ext>
            </a:extLst>
          </p:cNvPr>
          <p:cNvSpPr/>
          <p:nvPr/>
        </p:nvSpPr>
        <p:spPr>
          <a:xfrm>
            <a:off x="4353413" y="5932021"/>
            <a:ext cx="4518050" cy="524506"/>
          </a:xfrm>
          <a:prstGeom prst="bentUpArrow">
            <a:avLst>
              <a:gd name="adj1" fmla="val 28535"/>
              <a:gd name="adj2" fmla="val 32481"/>
              <a:gd name="adj3" fmla="val 4352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33685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5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32"/>
                                        </p:tgtEl>
                                      </p:cBhvr>
                                    </p:animEffect>
                                    <p:set>
                                      <p:cBhvr>
                                        <p:cTn id="23" dur="1" fill="hold">
                                          <p:stCondLst>
                                            <p:cond delay="499"/>
                                          </p:stCondLst>
                                        </p:cTn>
                                        <p:tgtEl>
                                          <p:spTgt spid="32"/>
                                        </p:tgtEl>
                                        <p:attrNameLst>
                                          <p:attrName>style.visibility</p:attrName>
                                        </p:attrNameLst>
                                      </p:cBhvr>
                                      <p:to>
                                        <p:strVal val="hidden"/>
                                      </p:to>
                                    </p:set>
                                  </p:childTnLst>
                                </p:cTn>
                              </p:par>
                              <p:par>
                                <p:cTn id="24" presetID="10" presetClass="exit" presetSubtype="0" fill="hold" grpId="0" nodeType="withEffect">
                                  <p:stCondLst>
                                    <p:cond delay="0"/>
                                  </p:stCondLst>
                                  <p:childTnLst>
                                    <p:animEffect transition="out" filter="fade">
                                      <p:cBhvr>
                                        <p:cTn id="25" dur="500"/>
                                        <p:tgtEl>
                                          <p:spTgt spid="28"/>
                                        </p:tgtEl>
                                      </p:cBhvr>
                                    </p:animEffect>
                                    <p:set>
                                      <p:cBhvr>
                                        <p:cTn id="26" dur="1" fill="hold">
                                          <p:stCondLst>
                                            <p:cond delay="499"/>
                                          </p:stCondLst>
                                        </p:cTn>
                                        <p:tgtEl>
                                          <p:spTgt spid="28"/>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29"/>
                                        </p:tgtEl>
                                      </p:cBhvr>
                                    </p:animEffect>
                                    <p:set>
                                      <p:cBhvr>
                                        <p:cTn id="29" dur="1" fill="hold">
                                          <p:stCondLst>
                                            <p:cond delay="499"/>
                                          </p:stCondLst>
                                        </p:cTn>
                                        <p:tgtEl>
                                          <p:spTgt spid="29"/>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25"/>
                                        </p:tgtEl>
                                      </p:cBhvr>
                                    </p:animEffect>
                                    <p:set>
                                      <p:cBhvr>
                                        <p:cTn id="32" dur="1" fill="hold">
                                          <p:stCondLst>
                                            <p:cond delay="499"/>
                                          </p:stCondLst>
                                        </p:cTn>
                                        <p:tgtEl>
                                          <p:spTgt spid="25"/>
                                        </p:tgtEl>
                                        <p:attrNameLst>
                                          <p:attrName>style.visibility</p:attrName>
                                        </p:attrNameLst>
                                      </p:cBhvr>
                                      <p:to>
                                        <p:strVal val="hidden"/>
                                      </p:to>
                                    </p:set>
                                  </p:childTnLst>
                                </p:cTn>
                              </p:par>
                            </p:childTnLst>
                          </p:cTn>
                        </p:par>
                        <p:par>
                          <p:cTn id="33" fill="hold">
                            <p:stCondLst>
                              <p:cond delay="500"/>
                            </p:stCondLst>
                            <p:childTnLst>
                              <p:par>
                                <p:cTn id="34" presetID="10"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childTnLst>
                          </p:cTn>
                        </p:par>
                        <p:par>
                          <p:cTn id="48" fill="hold">
                            <p:stCondLst>
                              <p:cond delay="500"/>
                            </p:stCondLst>
                            <p:childTnLst>
                              <p:par>
                                <p:cTn id="49" presetID="10" presetClass="entr" presetSubtype="0" fill="hold" grpId="0"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5" grpId="1"/>
      <p:bldP spid="28" grpId="0" animBg="1"/>
      <p:bldP spid="29" grpId="0" animBg="1"/>
      <p:bldP spid="29" grpId="1" animBg="1"/>
      <p:bldP spid="31" grpId="0"/>
      <p:bldP spid="32" grpId="0" animBg="1"/>
      <p:bldP spid="14" grpId="0" animBg="1"/>
      <p:bldP spid="15" grpId="0" animBg="1"/>
      <p:bldP spid="16" grpId="0"/>
      <p:bldP spid="17" grpId="0" animBg="1"/>
      <p:bldP spid="19"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chemeClr val="tx1"/>
                </a:solidFill>
              </a:rPr>
              <a:t>従来のチェックポイントを用いる問題点</a:t>
            </a:r>
          </a:p>
        </p:txBody>
      </p:sp>
      <p:sp>
        <p:nvSpPr>
          <p:cNvPr id="3" name="コンテンツ プレースホルダー 2"/>
          <p:cNvSpPr>
            <a:spLocks noGrp="1"/>
          </p:cNvSpPr>
          <p:nvPr>
            <p:ph idx="1"/>
          </p:nvPr>
        </p:nvSpPr>
        <p:spPr/>
        <p:txBody>
          <a:bodyPr/>
          <a:lstStyle/>
          <a:p>
            <a:r>
              <a:rPr kumimoji="1" lang="ja-JP" altLang="en-US" dirty="0">
                <a:solidFill>
                  <a:schemeClr val="tx1"/>
                </a:solidFill>
              </a:rPr>
              <a:t>大量にリモートページングが発生してチェックポイント性能が低下</a:t>
            </a:r>
            <a:endParaRPr kumimoji="1" lang="en-US" altLang="ja-JP" dirty="0">
              <a:solidFill>
                <a:schemeClr val="tx1"/>
              </a:solidFill>
            </a:endParaRPr>
          </a:p>
          <a:p>
            <a:pPr lvl="1"/>
            <a:r>
              <a:rPr kumimoji="1" lang="ja-JP" altLang="en-US" dirty="0">
                <a:solidFill>
                  <a:schemeClr val="tx1"/>
                </a:solidFill>
              </a:rPr>
              <a:t>従来手法を適用するとメインホスト上でしかメモリを保存できない</a:t>
            </a:r>
            <a:endParaRPr kumimoji="1" lang="en-US" altLang="ja-JP" dirty="0">
              <a:solidFill>
                <a:schemeClr val="tx1"/>
              </a:solidFill>
            </a:endParaRPr>
          </a:p>
          <a:p>
            <a:pPr lvl="1"/>
            <a:r>
              <a:rPr kumimoji="1" lang="ja-JP" altLang="en-US" dirty="0">
                <a:solidFill>
                  <a:schemeClr val="tx1"/>
                </a:solidFill>
              </a:rPr>
              <a:t>サブホストにあるメモリはメインホストを経由して保存</a:t>
            </a:r>
            <a:endParaRPr kumimoji="1" lang="en-US" altLang="ja-JP" dirty="0">
              <a:solidFill>
                <a:schemeClr val="tx1"/>
              </a:solidFill>
            </a:endParaRPr>
          </a:p>
          <a:p>
            <a:pPr lvl="2"/>
            <a:r>
              <a:rPr kumimoji="1" lang="ja-JP" altLang="en-US" dirty="0">
                <a:solidFill>
                  <a:schemeClr val="tx1"/>
                </a:solidFill>
              </a:rPr>
              <a:t>ページインが発生</a:t>
            </a:r>
            <a:endParaRPr kumimoji="1" lang="en-US" altLang="ja-JP" dirty="0">
              <a:solidFill>
                <a:schemeClr val="tx1"/>
              </a:solidFill>
            </a:endParaRPr>
          </a:p>
          <a:p>
            <a:pPr lvl="2"/>
            <a:r>
              <a:rPr kumimoji="1" lang="ja-JP" altLang="en-US" dirty="0">
                <a:solidFill>
                  <a:schemeClr val="tx1"/>
                </a:solidFill>
              </a:rPr>
              <a:t>同時に、使われていないメモリがサブホストにページアウト</a:t>
            </a:r>
            <a:endParaRPr kumimoji="1" lang="en-US" altLang="ja-JP" dirty="0">
              <a:solidFill>
                <a:schemeClr val="tx1"/>
              </a:solidFill>
            </a:endParaRPr>
          </a:p>
          <a:p>
            <a:pPr lvl="1"/>
            <a:r>
              <a:rPr kumimoji="1" lang="ja-JP" altLang="en-US" dirty="0">
                <a:solidFill>
                  <a:schemeClr val="tx1"/>
                </a:solidFill>
              </a:rPr>
              <a:t>ページアウトしたメモリを保存する際には再度ページイン</a:t>
            </a:r>
            <a:endParaRPr kumimoji="1" lang="en-US" altLang="ja-JP" dirty="0">
              <a:solidFill>
                <a:schemeClr val="tx1"/>
              </a:solidFill>
            </a:endParaRP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6</a:t>
            </a:fld>
            <a:endParaRPr kumimoji="1" lang="ja-JP" altLang="en-US"/>
          </a:p>
        </p:txBody>
      </p:sp>
      <p:sp>
        <p:nvSpPr>
          <p:cNvPr id="5" name="正方形/長方形 26">
            <a:extLst>
              <a:ext uri="{FF2B5EF4-FFF2-40B4-BE49-F238E27FC236}">
                <a16:creationId xmlns="" xmlns:a16="http://schemas.microsoft.com/office/drawing/2014/main" id="{9B5BED5A-0736-9F4F-AE08-A24576A9BA6D}"/>
              </a:ext>
            </a:extLst>
          </p:cNvPr>
          <p:cNvSpPr/>
          <p:nvPr/>
        </p:nvSpPr>
        <p:spPr>
          <a:xfrm>
            <a:off x="2388781" y="5268219"/>
            <a:ext cx="1869544" cy="830430"/>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チェックポイント・ファイル</a:t>
            </a:r>
            <a:endParaRPr lang="ja-JP" altLang="en-US" dirty="0">
              <a:solidFill>
                <a:schemeClr val="tx1"/>
              </a:solidFill>
              <a:latin typeface="MS PGothic" charset="-128"/>
              <a:ea typeface="MS PGothic" charset="-128"/>
              <a:cs typeface="MS PGothic" charset="-128"/>
            </a:endParaRPr>
          </a:p>
        </p:txBody>
      </p:sp>
      <p:sp>
        <p:nvSpPr>
          <p:cNvPr id="6" name="TextBox 8">
            <a:extLst>
              <a:ext uri="{FF2B5EF4-FFF2-40B4-BE49-F238E27FC236}">
                <a16:creationId xmlns="" xmlns:a16="http://schemas.microsoft.com/office/drawing/2014/main" id="{7B09F8AE-E882-7A47-926E-AB98536887B7}"/>
              </a:ext>
            </a:extLst>
          </p:cNvPr>
          <p:cNvSpPr txBox="1"/>
          <p:nvPr/>
        </p:nvSpPr>
        <p:spPr>
          <a:xfrm>
            <a:off x="4545572" y="5088977"/>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7" name="角丸四角形 6"/>
          <p:cNvSpPr/>
          <p:nvPr/>
        </p:nvSpPr>
        <p:spPr>
          <a:xfrm>
            <a:off x="8557615" y="4956499"/>
            <a:ext cx="1319783" cy="128467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テキスト ボックス 24"/>
          <p:cNvSpPr txBox="1"/>
          <p:nvPr/>
        </p:nvSpPr>
        <p:spPr>
          <a:xfrm>
            <a:off x="8607403" y="4606507"/>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9" name="正方形/長方形 8"/>
          <p:cNvSpPr/>
          <p:nvPr/>
        </p:nvSpPr>
        <p:spPr>
          <a:xfrm>
            <a:off x="8741634" y="5473828"/>
            <a:ext cx="966296"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S PGothic" charset="-128"/>
                <a:ea typeface="MS PGothic" charset="-128"/>
                <a:cs typeface="MS PGothic" charset="-128"/>
              </a:rPr>
              <a:t>メモリ</a:t>
            </a:r>
          </a:p>
        </p:txBody>
      </p:sp>
      <p:sp>
        <p:nvSpPr>
          <p:cNvPr id="10" name="角丸四角形 9"/>
          <p:cNvSpPr/>
          <p:nvPr/>
        </p:nvSpPr>
        <p:spPr>
          <a:xfrm>
            <a:off x="5518514" y="4962862"/>
            <a:ext cx="142664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1" name="テキスト ボックス 24"/>
          <p:cNvSpPr txBox="1"/>
          <p:nvPr/>
        </p:nvSpPr>
        <p:spPr>
          <a:xfrm>
            <a:off x="5689313" y="4593530"/>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2" name="右矢印 38"/>
          <p:cNvSpPr/>
          <p:nvPr/>
        </p:nvSpPr>
        <p:spPr>
          <a:xfrm rot="10800000">
            <a:off x="6804363" y="5108444"/>
            <a:ext cx="1867552" cy="52090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3" name="TextBox 17">
            <a:extLst>
              <a:ext uri="{FF2B5EF4-FFF2-40B4-BE49-F238E27FC236}">
                <a16:creationId xmlns="" xmlns:a16="http://schemas.microsoft.com/office/drawing/2014/main" id="{491B9851-658D-5C4A-ABC5-681C4B892ABF}"/>
              </a:ext>
            </a:extLst>
          </p:cNvPr>
          <p:cNvSpPr txBox="1"/>
          <p:nvPr/>
        </p:nvSpPr>
        <p:spPr>
          <a:xfrm>
            <a:off x="7180871" y="4840457"/>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14" name="正方形/長方形 13"/>
          <p:cNvSpPr/>
          <p:nvPr/>
        </p:nvSpPr>
        <p:spPr>
          <a:xfrm>
            <a:off x="5707620" y="5095736"/>
            <a:ext cx="101857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5" name="正方形/長方形 14"/>
          <p:cNvSpPr/>
          <p:nvPr/>
        </p:nvSpPr>
        <p:spPr>
          <a:xfrm>
            <a:off x="5711356" y="5473000"/>
            <a:ext cx="1014836"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6" name="右矢印 38"/>
          <p:cNvSpPr/>
          <p:nvPr/>
        </p:nvSpPr>
        <p:spPr>
          <a:xfrm rot="10800000" flipH="1">
            <a:off x="6842925" y="5574441"/>
            <a:ext cx="1828990" cy="568379"/>
          </a:xfrm>
          <a:prstGeom prst="rightArrow">
            <a:avLst>
              <a:gd name="adj1" fmla="val 54663"/>
              <a:gd name="adj2" fmla="val 5000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17" name="TextBox 18">
            <a:extLst>
              <a:ext uri="{FF2B5EF4-FFF2-40B4-BE49-F238E27FC236}">
                <a16:creationId xmlns="" xmlns:a16="http://schemas.microsoft.com/office/drawing/2014/main" id="{F13CABE7-A982-0F48-A727-22430537F638}"/>
              </a:ext>
            </a:extLst>
          </p:cNvPr>
          <p:cNvSpPr txBox="1"/>
          <p:nvPr/>
        </p:nvSpPr>
        <p:spPr>
          <a:xfrm>
            <a:off x="7061153" y="6037162"/>
            <a:ext cx="1404552" cy="369332"/>
          </a:xfrm>
          <a:prstGeom prst="rect">
            <a:avLst/>
          </a:prstGeom>
          <a:noFill/>
        </p:spPr>
        <p:txBody>
          <a:bodyPr wrap="none" rtlCol="0">
            <a:spAutoFit/>
          </a:bodyPr>
          <a:lstStyle/>
          <a:p>
            <a:r>
              <a:rPr lang="ja-JP" altLang="en-US">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
        <p:nvSpPr>
          <p:cNvPr id="18" name="左矢印 17"/>
          <p:cNvSpPr/>
          <p:nvPr/>
        </p:nvSpPr>
        <p:spPr>
          <a:xfrm>
            <a:off x="4137218" y="5390874"/>
            <a:ext cx="1463040" cy="577258"/>
          </a:xfrm>
          <a:prstGeom prst="leftArrow">
            <a:avLst/>
          </a:prstGeom>
          <a:solidFill>
            <a:schemeClr val="accent2">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9" name="正方形/長方形 18"/>
          <p:cNvSpPr/>
          <p:nvPr/>
        </p:nvSpPr>
        <p:spPr>
          <a:xfrm>
            <a:off x="9404759" y="5472999"/>
            <a:ext cx="141424" cy="659401"/>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0" name="正方形/長方形 19"/>
          <p:cNvSpPr/>
          <p:nvPr/>
        </p:nvSpPr>
        <p:spPr>
          <a:xfrm>
            <a:off x="9404759" y="5473000"/>
            <a:ext cx="141424" cy="665452"/>
          </a:xfrm>
          <a:prstGeom prst="rect">
            <a:avLst/>
          </a:prstGeom>
          <a:solidFill>
            <a:schemeClr val="accent5">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1" name="正方形/長方形 20"/>
          <p:cNvSpPr/>
          <p:nvPr/>
        </p:nvSpPr>
        <p:spPr>
          <a:xfrm>
            <a:off x="5926081" y="5466866"/>
            <a:ext cx="145438" cy="682107"/>
          </a:xfrm>
          <a:prstGeom prst="rect">
            <a:avLst/>
          </a:prstGeom>
          <a:solidFill>
            <a:schemeClr val="bg1">
              <a:alpha val="80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2" name="正方形/長方形 21"/>
          <p:cNvSpPr/>
          <p:nvPr/>
        </p:nvSpPr>
        <p:spPr>
          <a:xfrm>
            <a:off x="5926081" y="5489655"/>
            <a:ext cx="145438" cy="665452"/>
          </a:xfrm>
          <a:prstGeom prst="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3" name="正方形/長方形 22"/>
          <p:cNvSpPr/>
          <p:nvPr/>
        </p:nvSpPr>
        <p:spPr>
          <a:xfrm>
            <a:off x="8973275" y="5489655"/>
            <a:ext cx="145438" cy="665452"/>
          </a:xfrm>
          <a:prstGeom prst="rect">
            <a:avLst/>
          </a:prstGeom>
          <a:solidFill>
            <a:schemeClr val="accent6">
              <a:lumMod val="5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24" name="1 つの角を切り取った四角形 23"/>
          <p:cNvSpPr/>
          <p:nvPr/>
        </p:nvSpPr>
        <p:spPr>
          <a:xfrm>
            <a:off x="3865502" y="5454020"/>
            <a:ext cx="267349" cy="480542"/>
          </a:xfrm>
          <a:prstGeom prst="snip1Rect">
            <a:avLst/>
          </a:prstGeom>
          <a:solidFill>
            <a:schemeClr val="accent5">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25" name="1 つの角を切り取った四角形 24"/>
          <p:cNvSpPr/>
          <p:nvPr/>
        </p:nvSpPr>
        <p:spPr>
          <a:xfrm>
            <a:off x="3528434" y="5451676"/>
            <a:ext cx="267349" cy="480542"/>
          </a:xfrm>
          <a:prstGeom prst="snip1Rect">
            <a:avLst/>
          </a:prstGeom>
          <a:solidFill>
            <a:schemeClr val="accent6">
              <a:lumMod val="5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2059438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fade">
                                      <p:cBhvr>
                                        <p:cTn id="14" dur="500"/>
                                        <p:tgtEl>
                                          <p:spTgt spid="2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par>
                          <p:cTn id="18" fill="hold">
                            <p:stCondLst>
                              <p:cond delay="1000"/>
                            </p:stCondLst>
                            <p:childTnLst>
                              <p:par>
                                <p:cTn id="19" presetID="0" presetClass="path" presetSubtype="0" accel="50000" decel="50000" fill="hold" grpId="1" nodeType="afterEffect">
                                  <p:stCondLst>
                                    <p:cond delay="0"/>
                                  </p:stCondLst>
                                  <p:childTnLst>
                                    <p:animMotion origin="layout" path="M -3.33333E-6 2.22222E-6 L -0.24583 2.22222E-6 " pathEditMode="relative" rAng="0" ptsTypes="AA">
                                      <p:cBhvr>
                                        <p:cTn id="20" dur="1000" fill="hold"/>
                                        <p:tgtEl>
                                          <p:spTgt spid="20"/>
                                        </p:tgtEl>
                                        <p:attrNameLst>
                                          <p:attrName>ppt_x</p:attrName>
                                          <p:attrName>ppt_y</p:attrName>
                                        </p:attrNameLst>
                                      </p:cBhvr>
                                      <p:rCtr x="-12292" y="0"/>
                                    </p:animMotion>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childTnLst>
                          </p:cTn>
                        </p:par>
                        <p:par>
                          <p:cTn id="42" fill="hold">
                            <p:stCondLst>
                              <p:cond delay="500"/>
                            </p:stCondLst>
                            <p:childTnLst>
                              <p:par>
                                <p:cTn id="43" presetID="0" presetClass="path" presetSubtype="0" accel="50000" decel="50000" fill="hold" grpId="1" nodeType="afterEffect">
                                  <p:stCondLst>
                                    <p:cond delay="0"/>
                                  </p:stCondLst>
                                  <p:childTnLst>
                                    <p:animMotion origin="layout" path="M 2.70833E-6 -2.59259E-6 L 0.24948 -2.59259E-6 " pathEditMode="relative" rAng="0" ptsTypes="AA">
                                      <p:cBhvr>
                                        <p:cTn id="44" dur="1000" fill="hold"/>
                                        <p:tgtEl>
                                          <p:spTgt spid="22"/>
                                        </p:tgtEl>
                                        <p:attrNameLst>
                                          <p:attrName>ppt_x</p:attrName>
                                          <p:attrName>ppt_y</p:attrName>
                                        </p:attrNameLst>
                                      </p:cBhvr>
                                      <p:rCtr x="12474" y="0"/>
                                    </p:animMotion>
                                  </p:childTnLst>
                                </p:cTn>
                              </p:par>
                              <p:par>
                                <p:cTn id="45" presetID="10"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par>
                          <p:cTn id="48" fill="hold">
                            <p:stCondLst>
                              <p:cond delay="1500"/>
                            </p:stCondLst>
                            <p:childTnLst>
                              <p:par>
                                <p:cTn id="49" presetID="1" presetClass="entr" presetSubtype="0" fill="hold" grpId="1" nodeType="afterEffect">
                                  <p:stCondLst>
                                    <p:cond delay="0"/>
                                  </p:stCondLst>
                                  <p:childTnLst>
                                    <p:set>
                                      <p:cBhvr>
                                        <p:cTn id="50" dur="1" fill="hold">
                                          <p:stCondLst>
                                            <p:cond delay="0"/>
                                          </p:stCondLst>
                                        </p:cTn>
                                        <p:tgtEl>
                                          <p:spTgt spid="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xit" presetSubtype="0" fill="hold" grpId="2" nodeType="clickEffect">
                                  <p:stCondLst>
                                    <p:cond delay="0"/>
                                  </p:stCondLst>
                                  <p:childTnLst>
                                    <p:set>
                                      <p:cBhvr>
                                        <p:cTn id="54" dur="1" fill="hold">
                                          <p:stCondLst>
                                            <p:cond delay="0"/>
                                          </p:stCondLst>
                                        </p:cTn>
                                        <p:tgtEl>
                                          <p:spTgt spid="22"/>
                                        </p:tgtEl>
                                        <p:attrNameLst>
                                          <p:attrName>style.visibility</p:attrName>
                                        </p:attrNameLst>
                                      </p:cBhvr>
                                      <p:to>
                                        <p:strVal val="hidden"/>
                                      </p:to>
                                    </p:set>
                                  </p:childTnLst>
                                </p:cTn>
                              </p:par>
                              <p:par>
                                <p:cTn id="55" presetID="0" presetClass="path" presetSubtype="0" accel="50000" decel="50000" fill="hold" grpId="0" nodeType="withEffect">
                                  <p:stCondLst>
                                    <p:cond delay="0"/>
                                  </p:stCondLst>
                                  <p:childTnLst>
                                    <p:animMotion origin="layout" path="M 2.91667E-6 -2.59259E-6 L -0.24935 -0.00162 " pathEditMode="relative" rAng="0" ptsTypes="AA">
                                      <p:cBhvr>
                                        <p:cTn id="56" dur="1000" fill="hold"/>
                                        <p:tgtEl>
                                          <p:spTgt spid="23"/>
                                        </p:tgtEl>
                                        <p:attrNameLst>
                                          <p:attrName>ppt_x</p:attrName>
                                          <p:attrName>ppt_y</p:attrName>
                                        </p:attrNameLst>
                                      </p:cBhvr>
                                      <p:rCtr x="-12474" y="-93"/>
                                    </p:animMotion>
                                  </p:childTnLst>
                                </p:cTn>
                              </p:par>
                            </p:childTnLst>
                          </p:cTn>
                        </p:par>
                        <p:par>
                          <p:cTn id="57" fill="hold">
                            <p:stCondLst>
                              <p:cond delay="1000"/>
                            </p:stCondLst>
                            <p:childTnLst>
                              <p:par>
                                <p:cTn id="58" presetID="1" presetClass="exit" presetSubtype="0" fill="hold" grpId="1" nodeType="afterEffect">
                                  <p:stCondLst>
                                    <p:cond delay="0"/>
                                  </p:stCondLst>
                                  <p:childTnLst>
                                    <p:set>
                                      <p:cBhvr>
                                        <p:cTn id="59" dur="1" fill="hold">
                                          <p:stCondLst>
                                            <p:cond delay="0"/>
                                          </p:stCondLst>
                                        </p:cTn>
                                        <p:tgtEl>
                                          <p:spTgt spid="21"/>
                                        </p:tgtEl>
                                        <p:attrNameLst>
                                          <p:attrName>style.visibility</p:attrName>
                                        </p:attrNameLst>
                                      </p:cBhvr>
                                      <p:to>
                                        <p:strVal val="hidden"/>
                                      </p:to>
                                    </p:set>
                                  </p:childTnLst>
                                </p:cTn>
                              </p:par>
                              <p:par>
                                <p:cTn id="60" presetID="10"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animBg="1"/>
      <p:bldP spid="13" grpId="0"/>
      <p:bldP spid="16" grpId="0" animBg="1"/>
      <p:bldP spid="17" grpId="0"/>
      <p:bldP spid="18" grpId="0" animBg="1"/>
      <p:bldP spid="19" grpId="0" animBg="1"/>
      <p:bldP spid="20" grpId="0" animBg="1"/>
      <p:bldP spid="20" grpId="1" animBg="1"/>
      <p:bldP spid="21" grpId="0" animBg="1"/>
      <p:bldP spid="21" grpId="1" animBg="1"/>
      <p:bldP spid="22" grpId="0" animBg="1"/>
      <p:bldP spid="22" grpId="1" animBg="1"/>
      <p:bldP spid="22" grpId="2" animBg="1"/>
      <p:bldP spid="23" grpId="0" animBg="1"/>
      <p:bldP spid="23" grpId="1"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26">
            <a:extLst>
              <a:ext uri="{FF2B5EF4-FFF2-40B4-BE49-F238E27FC236}">
                <a16:creationId xmlns="" xmlns:a16="http://schemas.microsoft.com/office/drawing/2014/main" id="{9B5BED5A-0736-9F4F-AE08-A24576A9BA6D}"/>
              </a:ext>
            </a:extLst>
          </p:cNvPr>
          <p:cNvSpPr/>
          <p:nvPr/>
        </p:nvSpPr>
        <p:spPr>
          <a:xfrm>
            <a:off x="2349895" y="5269434"/>
            <a:ext cx="1869544" cy="830430"/>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charset="-128"/>
                <a:ea typeface="MS PGothic" charset="-128"/>
                <a:cs typeface="MS PGothic" charset="-128"/>
              </a:rPr>
              <a:t>チェックポイント・ファイル</a:t>
            </a:r>
            <a:endParaRPr lang="ja-JP" altLang="en-US" dirty="0">
              <a:solidFill>
                <a:schemeClr val="tx1"/>
              </a:solidFill>
              <a:latin typeface="MS PGothic" charset="-128"/>
              <a:ea typeface="MS PGothic" charset="-128"/>
              <a:cs typeface="MS PGothic" charset="-128"/>
            </a:endParaRPr>
          </a:p>
        </p:txBody>
      </p:sp>
      <p:sp>
        <p:nvSpPr>
          <p:cNvPr id="2" name="Title 1">
            <a:extLst>
              <a:ext uri="{FF2B5EF4-FFF2-40B4-BE49-F238E27FC236}">
                <a16:creationId xmlns="" xmlns:a16="http://schemas.microsoft.com/office/drawing/2014/main" id="{BF7DB5E5-1B25-2548-8C34-8E37FA40BFB7}"/>
              </a:ext>
            </a:extLst>
          </p:cNvPr>
          <p:cNvSpPr>
            <a:spLocks noGrp="1"/>
          </p:cNvSpPr>
          <p:nvPr>
            <p:ph type="title"/>
          </p:nvPr>
        </p:nvSpPr>
        <p:spPr/>
        <p:txBody>
          <a:bodyPr/>
          <a:lstStyle/>
          <a:p>
            <a:r>
              <a:rPr kumimoji="1" lang="ja-JP" altLang="en-US" dirty="0">
                <a:solidFill>
                  <a:schemeClr val="tx1"/>
                </a:solidFill>
              </a:rPr>
              <a:t>従来のリストアを用いる問題点</a:t>
            </a:r>
            <a:endParaRPr lang="x-none" dirty="0">
              <a:solidFill>
                <a:schemeClr val="tx1"/>
              </a:solidFill>
            </a:endParaRPr>
          </a:p>
        </p:txBody>
      </p:sp>
      <p:sp>
        <p:nvSpPr>
          <p:cNvPr id="3" name="Content Placeholder 2">
            <a:extLst>
              <a:ext uri="{FF2B5EF4-FFF2-40B4-BE49-F238E27FC236}">
                <a16:creationId xmlns="" xmlns:a16="http://schemas.microsoft.com/office/drawing/2014/main" id="{7CF929FB-2AC4-3846-AD13-13973437BDAD}"/>
              </a:ext>
            </a:extLst>
          </p:cNvPr>
          <p:cNvSpPr>
            <a:spLocks noGrp="1"/>
          </p:cNvSpPr>
          <p:nvPr>
            <p:ph idx="1"/>
          </p:nvPr>
        </p:nvSpPr>
        <p:spPr/>
        <p:txBody>
          <a:bodyPr/>
          <a:lstStyle/>
          <a:p>
            <a:r>
              <a:rPr kumimoji="1" lang="ja-JP" altLang="en-US" dirty="0">
                <a:solidFill>
                  <a:schemeClr val="tx1"/>
                </a:solidFill>
              </a:rPr>
              <a:t>分割メモリ</a:t>
            </a:r>
            <a:r>
              <a:rPr kumimoji="1" lang="en-US" altLang="ja-JP" dirty="0">
                <a:solidFill>
                  <a:schemeClr val="tx1"/>
                </a:solidFill>
              </a:rPr>
              <a:t>VM</a:t>
            </a:r>
            <a:r>
              <a:rPr kumimoji="1" lang="ja-JP" altLang="en-US" dirty="0">
                <a:solidFill>
                  <a:schemeClr val="tx1"/>
                </a:solidFill>
              </a:rPr>
              <a:t>として復元することができない</a:t>
            </a:r>
            <a:endParaRPr kumimoji="1" lang="en-US" altLang="ja-JP" dirty="0">
              <a:solidFill>
                <a:schemeClr val="tx1"/>
              </a:solidFill>
            </a:endParaRPr>
          </a:p>
          <a:p>
            <a:pPr lvl="1"/>
            <a:r>
              <a:rPr kumimoji="1" lang="ja-JP" altLang="en-US" dirty="0">
                <a:solidFill>
                  <a:schemeClr val="tx1"/>
                </a:solidFill>
              </a:rPr>
              <a:t>保存されたチェックポイントは通常</a:t>
            </a:r>
            <a:r>
              <a:rPr kumimoji="1" lang="en-US" altLang="ja-JP" dirty="0">
                <a:solidFill>
                  <a:schemeClr val="tx1"/>
                </a:solidFill>
              </a:rPr>
              <a:t>VM</a:t>
            </a:r>
            <a:r>
              <a:rPr kumimoji="1" lang="ja-JP" altLang="en-US" dirty="0">
                <a:solidFill>
                  <a:schemeClr val="tx1"/>
                </a:solidFill>
              </a:rPr>
              <a:t>のものとまったく同じ</a:t>
            </a:r>
            <a:endParaRPr kumimoji="1" lang="en-US" altLang="ja-JP" dirty="0">
              <a:solidFill>
                <a:schemeClr val="tx1"/>
              </a:solidFill>
            </a:endParaRPr>
          </a:p>
          <a:p>
            <a:pPr lvl="1"/>
            <a:r>
              <a:rPr kumimoji="1" lang="ja-JP" altLang="en-US" dirty="0">
                <a:solidFill>
                  <a:schemeClr val="tx1"/>
                </a:solidFill>
              </a:rPr>
              <a:t>従来手法を適用すると１台のホスト上に</a:t>
            </a:r>
            <a:r>
              <a:rPr kumimoji="1" lang="en-US" altLang="ja-JP" dirty="0">
                <a:solidFill>
                  <a:schemeClr val="tx1"/>
                </a:solidFill>
              </a:rPr>
              <a:t>VM</a:t>
            </a:r>
            <a:r>
              <a:rPr kumimoji="1" lang="ja-JP" altLang="en-US" dirty="0">
                <a:solidFill>
                  <a:schemeClr val="tx1"/>
                </a:solidFill>
              </a:rPr>
              <a:t>が復元される</a:t>
            </a:r>
            <a:endParaRPr kumimoji="1" lang="en-US" altLang="ja-JP" dirty="0">
              <a:solidFill>
                <a:schemeClr val="tx1"/>
              </a:solidFill>
            </a:endParaRPr>
          </a:p>
          <a:p>
            <a:r>
              <a:rPr kumimoji="1" lang="ja-JP" altLang="en-US" dirty="0">
                <a:solidFill>
                  <a:schemeClr val="tx1"/>
                </a:solidFill>
              </a:rPr>
              <a:t>リストア時に十分な空きメモリを持ったホストが必要になる</a:t>
            </a:r>
            <a:endParaRPr kumimoji="1" lang="en-US" altLang="ja-JP" dirty="0">
              <a:solidFill>
                <a:schemeClr val="tx1"/>
              </a:solidFill>
            </a:endParaRPr>
          </a:p>
          <a:p>
            <a:pPr lvl="1"/>
            <a:r>
              <a:rPr kumimoji="1" lang="ja-JP" altLang="en-US" dirty="0">
                <a:solidFill>
                  <a:schemeClr val="tx1"/>
                </a:solidFill>
              </a:rPr>
              <a:t>大容量メモリを持つ</a:t>
            </a:r>
            <a:r>
              <a:rPr kumimoji="1" lang="en-US" altLang="ja-JP" dirty="0">
                <a:solidFill>
                  <a:schemeClr val="tx1"/>
                </a:solidFill>
              </a:rPr>
              <a:t>VM</a:t>
            </a:r>
            <a:r>
              <a:rPr kumimoji="1" lang="ja-JP" altLang="en-US" dirty="0">
                <a:solidFill>
                  <a:schemeClr val="tx1"/>
                </a:solidFill>
              </a:rPr>
              <a:t>の場合には適切なホストがない可能性</a:t>
            </a:r>
            <a:endParaRPr kumimoji="1" lang="en-US" altLang="ja-JP" dirty="0">
              <a:solidFill>
                <a:schemeClr val="tx1"/>
              </a:solidFill>
            </a:endParaRPr>
          </a:p>
          <a:p>
            <a:pPr lvl="1"/>
            <a:r>
              <a:rPr kumimoji="1" lang="ja-JP" altLang="en-US" dirty="0">
                <a:solidFill>
                  <a:schemeClr val="tx1"/>
                </a:solidFill>
              </a:rPr>
              <a:t>障害からの復旧が遅れる</a:t>
            </a:r>
          </a:p>
          <a:p>
            <a:endParaRPr lang="x-none" dirty="0">
              <a:solidFill>
                <a:schemeClr val="tx1"/>
              </a:solidFill>
            </a:endParaRPr>
          </a:p>
        </p:txBody>
      </p:sp>
      <p:sp>
        <p:nvSpPr>
          <p:cNvPr id="4" name="Slide Number Placeholder 3">
            <a:extLst>
              <a:ext uri="{FF2B5EF4-FFF2-40B4-BE49-F238E27FC236}">
                <a16:creationId xmlns="" xmlns:a16="http://schemas.microsoft.com/office/drawing/2014/main" id="{9B462705-9670-3D43-B1BF-0EDA91960B02}"/>
              </a:ext>
            </a:extLst>
          </p:cNvPr>
          <p:cNvSpPr>
            <a:spLocks noGrp="1"/>
          </p:cNvSpPr>
          <p:nvPr>
            <p:ph type="sldNum" sz="quarter" idx="12"/>
          </p:nvPr>
        </p:nvSpPr>
        <p:spPr/>
        <p:txBody>
          <a:bodyPr/>
          <a:lstStyle/>
          <a:p>
            <a:fld id="{470CF53E-3DF7-45F1-A7BE-6F804033A15D}" type="slidenum">
              <a:rPr kumimoji="1" lang="ja-JP" altLang="en-US" smtClean="0"/>
              <a:pPr/>
              <a:t>7</a:t>
            </a:fld>
            <a:endParaRPr kumimoji="1" lang="ja-JP" altLang="en-US"/>
          </a:p>
        </p:txBody>
      </p:sp>
      <p:sp>
        <p:nvSpPr>
          <p:cNvPr id="6" name="TextBox 8">
            <a:extLst>
              <a:ext uri="{FF2B5EF4-FFF2-40B4-BE49-F238E27FC236}">
                <a16:creationId xmlns="" xmlns:a16="http://schemas.microsoft.com/office/drawing/2014/main" id="{7B09F8AE-E882-7A47-926E-AB98536887B7}"/>
              </a:ext>
            </a:extLst>
          </p:cNvPr>
          <p:cNvSpPr txBox="1"/>
          <p:nvPr/>
        </p:nvSpPr>
        <p:spPr>
          <a:xfrm>
            <a:off x="4450012" y="5074095"/>
            <a:ext cx="646331" cy="369332"/>
          </a:xfrm>
          <a:prstGeom prst="rect">
            <a:avLst/>
          </a:prstGeom>
          <a:noFill/>
        </p:spPr>
        <p:txBody>
          <a:bodyPr wrap="none" rtlCol="0">
            <a:spAutoFit/>
          </a:bodyPr>
          <a:lstStyle/>
          <a:p>
            <a:r>
              <a:rPr lang="ja-JP" altLang="en-US">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7" name="角丸四角形 6"/>
          <p:cNvSpPr/>
          <p:nvPr/>
        </p:nvSpPr>
        <p:spPr>
          <a:xfrm>
            <a:off x="8497695" y="5037051"/>
            <a:ext cx="1319783" cy="128467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8" name="テキスト ボックス 24"/>
          <p:cNvSpPr txBox="1"/>
          <p:nvPr/>
        </p:nvSpPr>
        <p:spPr>
          <a:xfrm>
            <a:off x="8547483" y="4656700"/>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9" name="角丸四角形 8"/>
          <p:cNvSpPr/>
          <p:nvPr/>
        </p:nvSpPr>
        <p:spPr>
          <a:xfrm>
            <a:off x="5458594" y="5043414"/>
            <a:ext cx="1987571" cy="1278308"/>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0" name="テキスト ボックス 24"/>
          <p:cNvSpPr txBox="1"/>
          <p:nvPr/>
        </p:nvSpPr>
        <p:spPr>
          <a:xfrm>
            <a:off x="5777724" y="4656700"/>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11" name="正方形/長方形 10"/>
          <p:cNvSpPr/>
          <p:nvPr/>
        </p:nvSpPr>
        <p:spPr>
          <a:xfrm>
            <a:off x="5647700" y="5176288"/>
            <a:ext cx="101857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12" name="正方形/長方形 11"/>
          <p:cNvSpPr/>
          <p:nvPr/>
        </p:nvSpPr>
        <p:spPr>
          <a:xfrm>
            <a:off x="5651435" y="5553552"/>
            <a:ext cx="1564157"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3" name="左矢印 12"/>
          <p:cNvSpPr/>
          <p:nvPr/>
        </p:nvSpPr>
        <p:spPr>
          <a:xfrm rot="10800000">
            <a:off x="4102099" y="5348771"/>
            <a:ext cx="1467429" cy="577258"/>
          </a:xfrm>
          <a:prstGeom prst="leftArrow">
            <a:avLst/>
          </a:prstGeom>
          <a:solidFill>
            <a:schemeClr val="accent5">
              <a:lumMod val="75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solidFill>
                <a:srgbClr val="FF0000"/>
              </a:solidFill>
              <a:latin typeface="MS PGothic" charset="-128"/>
              <a:ea typeface="MS PGothic" charset="-128"/>
              <a:cs typeface="MS PGothic" charset="-128"/>
            </a:endParaRPr>
          </a:p>
        </p:txBody>
      </p:sp>
      <p:sp>
        <p:nvSpPr>
          <p:cNvPr id="17" name="屈折矢印 9">
            <a:extLst>
              <a:ext uri="{FF2B5EF4-FFF2-40B4-BE49-F238E27FC236}">
                <a16:creationId xmlns="" xmlns:a16="http://schemas.microsoft.com/office/drawing/2014/main" id="{363C43BB-1495-914E-9716-4AE7D0C92C2D}"/>
              </a:ext>
            </a:extLst>
          </p:cNvPr>
          <p:cNvSpPr/>
          <p:nvPr/>
        </p:nvSpPr>
        <p:spPr>
          <a:xfrm rot="16200000" flipH="1" flipV="1">
            <a:off x="5829588" y="3753155"/>
            <a:ext cx="586345" cy="4849443"/>
          </a:xfrm>
          <a:prstGeom prst="bentUpArrow">
            <a:avLst>
              <a:gd name="adj1" fmla="val 38940"/>
              <a:gd name="adj2" fmla="val 50000"/>
              <a:gd name="adj3" fmla="val 27950"/>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Tree>
    <p:extLst>
      <p:ext uri="{BB962C8B-B14F-4D97-AF65-F5344CB8AC3E}">
        <p14:creationId xmlns:p14="http://schemas.microsoft.com/office/powerpoint/2010/main" val="84686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animBg="1"/>
      <p:bldP spid="12" grpId="0" animBg="1"/>
      <p:bldP spid="13"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6">
            <a:extLst>
              <a:ext uri="{FF2B5EF4-FFF2-40B4-BE49-F238E27FC236}">
                <a16:creationId xmlns="" xmlns:a16="http://schemas.microsoft.com/office/drawing/2014/main" id="{A0504D8B-A123-9C4D-A3E7-84BAE8EBB88B}"/>
              </a:ext>
            </a:extLst>
          </p:cNvPr>
          <p:cNvSpPr/>
          <p:nvPr/>
        </p:nvSpPr>
        <p:spPr>
          <a:xfrm>
            <a:off x="8271724" y="6140481"/>
            <a:ext cx="2627501"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チェックポイント・ファイル</a:t>
            </a:r>
          </a:p>
        </p:txBody>
      </p:sp>
      <p:sp>
        <p:nvSpPr>
          <p:cNvPr id="2" name="タイトル 1"/>
          <p:cNvSpPr>
            <a:spLocks noGrp="1"/>
          </p:cNvSpPr>
          <p:nvPr>
            <p:ph type="title"/>
          </p:nvPr>
        </p:nvSpPr>
        <p:spPr/>
        <p:txBody>
          <a:bodyPr/>
          <a:lstStyle/>
          <a:p>
            <a:r>
              <a:rPr kumimoji="1" lang="ja-JP" altLang="en-US" dirty="0"/>
              <a:t>提案：</a:t>
            </a:r>
            <a:r>
              <a:rPr kumimoji="1" lang="en-US" altLang="ja-JP" dirty="0"/>
              <a:t>D-CRES</a:t>
            </a:r>
            <a:endParaRPr kumimoji="1" lang="ja-JP" altLang="en-US" dirty="0"/>
          </a:p>
        </p:txBody>
      </p:sp>
      <p:sp>
        <p:nvSpPr>
          <p:cNvPr id="3" name="コンテンツ プレースホルダー 2"/>
          <p:cNvSpPr>
            <a:spLocks noGrp="1"/>
          </p:cNvSpPr>
          <p:nvPr>
            <p:ph idx="1"/>
          </p:nvPr>
        </p:nvSpPr>
        <p:spPr/>
        <p:txBody>
          <a:bodyPr/>
          <a:lstStyle/>
          <a:p>
            <a:r>
              <a:rPr lang="ja-JP" altLang="en-US" dirty="0">
                <a:solidFill>
                  <a:schemeClr val="tx1"/>
                </a:solidFill>
              </a:rPr>
              <a:t>分割メモリ</a:t>
            </a:r>
            <a:r>
              <a:rPr lang="en-US" altLang="ja-JP" dirty="0">
                <a:solidFill>
                  <a:schemeClr val="tx1"/>
                </a:solidFill>
              </a:rPr>
              <a:t>VM</a:t>
            </a:r>
            <a:r>
              <a:rPr lang="ja-JP" altLang="en-US" dirty="0">
                <a:solidFill>
                  <a:schemeClr val="tx1"/>
                </a:solidFill>
              </a:rPr>
              <a:t>の柔軟で効率のよいチェックポイント・リストアを可能にするシステム</a:t>
            </a:r>
            <a:endParaRPr lang="en-US" altLang="ja-JP" dirty="0">
              <a:solidFill>
                <a:schemeClr val="tx1"/>
              </a:solidFill>
            </a:endParaRPr>
          </a:p>
          <a:p>
            <a:pPr lvl="1"/>
            <a:r>
              <a:rPr lang="ja-JP" altLang="en-US" dirty="0">
                <a:solidFill>
                  <a:schemeClr val="tx1"/>
                </a:solidFill>
              </a:rPr>
              <a:t>各ホストで独立して分割メモリ</a:t>
            </a:r>
            <a:r>
              <a:rPr lang="en-US" altLang="ja-JP" dirty="0">
                <a:solidFill>
                  <a:schemeClr val="tx1"/>
                </a:solidFill>
              </a:rPr>
              <a:t>VM</a:t>
            </a:r>
            <a:r>
              <a:rPr lang="ja-JP" altLang="en-US" dirty="0">
                <a:solidFill>
                  <a:schemeClr val="tx1"/>
                </a:solidFill>
              </a:rPr>
              <a:t>の状態を保存</a:t>
            </a:r>
            <a:endParaRPr lang="en-US" altLang="ja-JP" dirty="0">
              <a:solidFill>
                <a:schemeClr val="tx1"/>
              </a:solidFill>
            </a:endParaRPr>
          </a:p>
          <a:p>
            <a:pPr lvl="2"/>
            <a:r>
              <a:rPr lang="ja-JP" altLang="en-US" dirty="0">
                <a:solidFill>
                  <a:schemeClr val="tx1"/>
                </a:solidFill>
              </a:rPr>
              <a:t>チェックポイントによるリモートページングを発生させない</a:t>
            </a:r>
            <a:endParaRPr lang="en-US" altLang="ja-JP" dirty="0">
              <a:solidFill>
                <a:schemeClr val="tx1"/>
              </a:solidFill>
            </a:endParaRPr>
          </a:p>
          <a:p>
            <a:pPr lvl="2"/>
            <a:r>
              <a:rPr lang="ja-JP" altLang="en-US" dirty="0">
                <a:solidFill>
                  <a:schemeClr val="tx1"/>
                </a:solidFill>
              </a:rPr>
              <a:t>並列にメモリを保存することでチェックポイントを高速化</a:t>
            </a:r>
            <a:endParaRPr lang="en-US" altLang="ja-JP" dirty="0">
              <a:solidFill>
                <a:schemeClr val="tx1"/>
              </a:solidFill>
            </a:endParaRPr>
          </a:p>
          <a:p>
            <a:pPr lvl="1"/>
            <a:r>
              <a:rPr lang="ja-JP" altLang="en-US" dirty="0">
                <a:solidFill>
                  <a:schemeClr val="tx1"/>
                </a:solidFill>
              </a:rPr>
              <a:t>複数ホストを用いて並列に分割メモリ</a:t>
            </a:r>
            <a:r>
              <a:rPr lang="en-US" altLang="ja-JP" dirty="0">
                <a:solidFill>
                  <a:schemeClr val="tx1"/>
                </a:solidFill>
              </a:rPr>
              <a:t>VM</a:t>
            </a:r>
            <a:r>
              <a:rPr lang="ja-JP" altLang="en-US" dirty="0">
                <a:solidFill>
                  <a:schemeClr val="tx1"/>
                </a:solidFill>
              </a:rPr>
              <a:t>として復元</a:t>
            </a:r>
            <a:endParaRPr lang="en-US" altLang="ja-JP" dirty="0">
              <a:solidFill>
                <a:schemeClr val="tx1"/>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8</a:t>
            </a:fld>
            <a:endParaRPr kumimoji="1" lang="ja-JP" altLang="en-US"/>
          </a:p>
        </p:txBody>
      </p:sp>
      <p:sp>
        <p:nvSpPr>
          <p:cNvPr id="5" name="正方形/長方形 26">
            <a:extLst>
              <a:ext uri="{FF2B5EF4-FFF2-40B4-BE49-F238E27FC236}">
                <a16:creationId xmlns="" xmlns:a16="http://schemas.microsoft.com/office/drawing/2014/main" id="{A0504D8B-A123-9C4D-A3E7-84BAE8EBB88B}"/>
              </a:ext>
            </a:extLst>
          </p:cNvPr>
          <p:cNvSpPr/>
          <p:nvPr/>
        </p:nvSpPr>
        <p:spPr>
          <a:xfrm>
            <a:off x="1814249" y="6130917"/>
            <a:ext cx="2627501"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チェックポイント・ファイル</a:t>
            </a:r>
          </a:p>
        </p:txBody>
      </p:sp>
      <p:sp>
        <p:nvSpPr>
          <p:cNvPr id="6" name="TextBox 40">
            <a:extLst>
              <a:ext uri="{FF2B5EF4-FFF2-40B4-BE49-F238E27FC236}">
                <a16:creationId xmlns="" xmlns:a16="http://schemas.microsoft.com/office/drawing/2014/main" id="{6329E2A7-54A2-3642-AF19-B5097B15A1C4}"/>
              </a:ext>
            </a:extLst>
          </p:cNvPr>
          <p:cNvSpPr txBox="1"/>
          <p:nvPr/>
        </p:nvSpPr>
        <p:spPr>
          <a:xfrm>
            <a:off x="2644395" y="4489219"/>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7" name="屈折矢印 24">
            <a:extLst>
              <a:ext uri="{FF2B5EF4-FFF2-40B4-BE49-F238E27FC236}">
                <a16:creationId xmlns="" xmlns:a16="http://schemas.microsoft.com/office/drawing/2014/main" id="{BA788244-CC03-7446-B4C6-FBA364C9ECFC}"/>
              </a:ext>
            </a:extLst>
          </p:cNvPr>
          <p:cNvSpPr/>
          <p:nvPr/>
        </p:nvSpPr>
        <p:spPr>
          <a:xfrm rot="16200000" flipV="1">
            <a:off x="2436919" y="5010882"/>
            <a:ext cx="1382162" cy="1051953"/>
          </a:xfrm>
          <a:prstGeom prst="bentUpArrow">
            <a:avLst>
              <a:gd name="adj1" fmla="val 17359"/>
              <a:gd name="adj2" fmla="val 17580"/>
              <a:gd name="adj3" fmla="val 4352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0" name="テキスト ボックス 4">
            <a:extLst>
              <a:ext uri="{FF2B5EF4-FFF2-40B4-BE49-F238E27FC236}">
                <a16:creationId xmlns="" xmlns:a16="http://schemas.microsoft.com/office/drawing/2014/main" id="{33CBB41D-DD30-BC4E-8FB4-96EAA2BCC4AD}"/>
              </a:ext>
            </a:extLst>
          </p:cNvPr>
          <p:cNvSpPr txBox="1"/>
          <p:nvPr/>
        </p:nvSpPr>
        <p:spPr>
          <a:xfrm>
            <a:off x="4172058" y="4409152"/>
            <a:ext cx="1311578" cy="369332"/>
          </a:xfrm>
          <a:prstGeom prst="rect">
            <a:avLst/>
          </a:prstGeom>
          <a:noFill/>
        </p:spPr>
        <p:txBody>
          <a:bodyPr wrap="none" rtlCol="0">
            <a:spAutoFit/>
          </a:bodyPr>
          <a:lstStyle/>
          <a:p>
            <a:r>
              <a:rPr lang="ja-JP" altLang="en-US" dirty="0">
                <a:latin typeface="MS PGothic" charset="-128"/>
                <a:ea typeface="MS PGothic" charset="-128"/>
                <a:cs typeface="MS PGothic" charset="-128"/>
              </a:rPr>
              <a:t>メインホスト</a:t>
            </a:r>
          </a:p>
        </p:txBody>
      </p:sp>
      <p:sp>
        <p:nvSpPr>
          <p:cNvPr id="11" name="角丸四角形 5">
            <a:extLst>
              <a:ext uri="{FF2B5EF4-FFF2-40B4-BE49-F238E27FC236}">
                <a16:creationId xmlns="" xmlns:a16="http://schemas.microsoft.com/office/drawing/2014/main" id="{40AF95C9-8CFB-314D-BF05-0E17C9984835}"/>
              </a:ext>
            </a:extLst>
          </p:cNvPr>
          <p:cNvSpPr/>
          <p:nvPr/>
        </p:nvSpPr>
        <p:spPr>
          <a:xfrm>
            <a:off x="7498339" y="4777644"/>
            <a:ext cx="1601567" cy="122720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2" name="テキスト ボックス 7">
            <a:extLst>
              <a:ext uri="{FF2B5EF4-FFF2-40B4-BE49-F238E27FC236}">
                <a16:creationId xmlns="" xmlns:a16="http://schemas.microsoft.com/office/drawing/2014/main" id="{AB313485-8F2C-7041-ACA0-AFB754FAAB9C}"/>
              </a:ext>
            </a:extLst>
          </p:cNvPr>
          <p:cNvSpPr txBox="1"/>
          <p:nvPr/>
        </p:nvSpPr>
        <p:spPr>
          <a:xfrm>
            <a:off x="7685894" y="4408312"/>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13" name="角丸四角形 12">
            <a:extLst>
              <a:ext uri="{FF2B5EF4-FFF2-40B4-BE49-F238E27FC236}">
                <a16:creationId xmlns="" xmlns:a16="http://schemas.microsoft.com/office/drawing/2014/main" id="{759B5B2B-2CC5-5249-9C92-04E1C1B51D00}"/>
              </a:ext>
            </a:extLst>
          </p:cNvPr>
          <p:cNvSpPr/>
          <p:nvPr/>
        </p:nvSpPr>
        <p:spPr>
          <a:xfrm>
            <a:off x="3568377" y="4780319"/>
            <a:ext cx="2489452"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4" name="屈折矢印 38">
            <a:extLst>
              <a:ext uri="{FF2B5EF4-FFF2-40B4-BE49-F238E27FC236}">
                <a16:creationId xmlns="" xmlns:a16="http://schemas.microsoft.com/office/drawing/2014/main" id="{471F51BC-262A-844C-898D-ADBA630E3AEE}"/>
              </a:ext>
            </a:extLst>
          </p:cNvPr>
          <p:cNvSpPr/>
          <p:nvPr/>
        </p:nvSpPr>
        <p:spPr>
          <a:xfrm flipH="1" flipV="1">
            <a:off x="2889489" y="5495625"/>
            <a:ext cx="764488" cy="736373"/>
          </a:xfrm>
          <a:prstGeom prst="bentUpArrow">
            <a:avLst>
              <a:gd name="adj1" fmla="val 22169"/>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5" name="TextBox 64">
            <a:extLst>
              <a:ext uri="{FF2B5EF4-FFF2-40B4-BE49-F238E27FC236}">
                <a16:creationId xmlns="" xmlns:a16="http://schemas.microsoft.com/office/drawing/2014/main" id="{7DF16D6C-E81E-CA42-B361-5AFC6C077FAF}"/>
              </a:ext>
            </a:extLst>
          </p:cNvPr>
          <p:cNvSpPr txBox="1"/>
          <p:nvPr/>
        </p:nvSpPr>
        <p:spPr>
          <a:xfrm>
            <a:off x="2891775" y="5137425"/>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6" name="円柱 36">
            <a:extLst>
              <a:ext uri="{FF2B5EF4-FFF2-40B4-BE49-F238E27FC236}">
                <a16:creationId xmlns="" xmlns:a16="http://schemas.microsoft.com/office/drawing/2014/main" id="{F4617BF5-34DC-E74D-ACA7-0B8FD52B220F}"/>
              </a:ext>
            </a:extLst>
          </p:cNvPr>
          <p:cNvSpPr/>
          <p:nvPr/>
        </p:nvSpPr>
        <p:spPr>
          <a:xfrm>
            <a:off x="3918431" y="5257988"/>
            <a:ext cx="545991" cy="671966"/>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7" name="TextBox 66">
            <a:extLst>
              <a:ext uri="{FF2B5EF4-FFF2-40B4-BE49-F238E27FC236}">
                <a16:creationId xmlns="" xmlns:a16="http://schemas.microsoft.com/office/drawing/2014/main" id="{61849332-4706-F246-A2E4-1CFE50A3FF34}"/>
              </a:ext>
            </a:extLst>
          </p:cNvPr>
          <p:cNvSpPr txBox="1"/>
          <p:nvPr/>
        </p:nvSpPr>
        <p:spPr>
          <a:xfrm>
            <a:off x="3549933" y="4880382"/>
            <a:ext cx="1277914"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仮想ディスク</a:t>
            </a:r>
            <a:endParaRPr lang="en-US" sz="1600" dirty="0">
              <a:latin typeface="MS PGothic" charset="-128"/>
              <a:ea typeface="MS PGothic" charset="-128"/>
              <a:cs typeface="MS PGothic" charset="-128"/>
            </a:endParaRPr>
          </a:p>
        </p:txBody>
      </p:sp>
      <p:sp>
        <p:nvSpPr>
          <p:cNvPr id="18" name="TextBox 67">
            <a:extLst>
              <a:ext uri="{FF2B5EF4-FFF2-40B4-BE49-F238E27FC236}">
                <a16:creationId xmlns="" xmlns:a16="http://schemas.microsoft.com/office/drawing/2014/main" id="{BFF98646-3129-4248-865A-099A3A58021F}"/>
              </a:ext>
            </a:extLst>
          </p:cNvPr>
          <p:cNvSpPr txBox="1"/>
          <p:nvPr/>
        </p:nvSpPr>
        <p:spPr>
          <a:xfrm>
            <a:off x="9154788" y="5013384"/>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9" name="正方形/長方形 35">
            <a:extLst>
              <a:ext uri="{FF2B5EF4-FFF2-40B4-BE49-F238E27FC236}">
                <a16:creationId xmlns="" xmlns:a16="http://schemas.microsoft.com/office/drawing/2014/main" id="{7094AC39-401A-0C48-95FB-0EFEEAC260BE}"/>
              </a:ext>
            </a:extLst>
          </p:cNvPr>
          <p:cNvSpPr/>
          <p:nvPr/>
        </p:nvSpPr>
        <p:spPr>
          <a:xfrm>
            <a:off x="4788817" y="5241168"/>
            <a:ext cx="98946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0" name="正方形/長方形 36">
            <a:extLst>
              <a:ext uri="{FF2B5EF4-FFF2-40B4-BE49-F238E27FC236}">
                <a16:creationId xmlns="" xmlns:a16="http://schemas.microsoft.com/office/drawing/2014/main" id="{CA723CA1-2FCB-0F40-9F21-7CCCCEA47E2A}"/>
              </a:ext>
            </a:extLst>
          </p:cNvPr>
          <p:cNvSpPr/>
          <p:nvPr/>
        </p:nvSpPr>
        <p:spPr>
          <a:xfrm>
            <a:off x="7779553" y="5244671"/>
            <a:ext cx="1032887" cy="670883"/>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1" name="正方形/長方形 44">
            <a:extLst>
              <a:ext uri="{FF2B5EF4-FFF2-40B4-BE49-F238E27FC236}">
                <a16:creationId xmlns="" xmlns:a16="http://schemas.microsoft.com/office/drawing/2014/main" id="{51C7E399-680D-DE49-8079-DEEE261F8682}"/>
              </a:ext>
            </a:extLst>
          </p:cNvPr>
          <p:cNvSpPr/>
          <p:nvPr/>
        </p:nvSpPr>
        <p:spPr>
          <a:xfrm>
            <a:off x="4788816" y="4853375"/>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2" name="屈折矢印 38">
            <a:extLst>
              <a:ext uri="{FF2B5EF4-FFF2-40B4-BE49-F238E27FC236}">
                <a16:creationId xmlns="" xmlns:a16="http://schemas.microsoft.com/office/drawing/2014/main" id="{025347FE-76AE-E34B-95CE-80D96FBD5028}"/>
              </a:ext>
            </a:extLst>
          </p:cNvPr>
          <p:cNvSpPr/>
          <p:nvPr/>
        </p:nvSpPr>
        <p:spPr>
          <a:xfrm flipV="1">
            <a:off x="8979739" y="5352926"/>
            <a:ext cx="773665" cy="878518"/>
          </a:xfrm>
          <a:prstGeom prst="bentUpArrow">
            <a:avLst>
              <a:gd name="adj1" fmla="val 22169"/>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3" name="屈折矢印 22">
            <a:extLst>
              <a:ext uri="{FF2B5EF4-FFF2-40B4-BE49-F238E27FC236}">
                <a16:creationId xmlns="" xmlns:a16="http://schemas.microsoft.com/office/drawing/2014/main" id="{BA788244-CC03-7446-B4C6-FBA364C9ECFC}"/>
              </a:ext>
            </a:extLst>
          </p:cNvPr>
          <p:cNvSpPr/>
          <p:nvPr/>
        </p:nvSpPr>
        <p:spPr>
          <a:xfrm rot="16200000">
            <a:off x="8763390" y="4998580"/>
            <a:ext cx="1477586" cy="988139"/>
          </a:xfrm>
          <a:prstGeom prst="bentUpArrow">
            <a:avLst>
              <a:gd name="adj1" fmla="val 17359"/>
              <a:gd name="adj2" fmla="val 17580"/>
              <a:gd name="adj3" fmla="val 4352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5" name="TextBox 40">
            <a:extLst>
              <a:ext uri="{FF2B5EF4-FFF2-40B4-BE49-F238E27FC236}">
                <a16:creationId xmlns="" xmlns:a16="http://schemas.microsoft.com/office/drawing/2014/main" id="{6329E2A7-54A2-3642-AF19-B5097B15A1C4}"/>
              </a:ext>
            </a:extLst>
          </p:cNvPr>
          <p:cNvSpPr txBox="1"/>
          <p:nvPr/>
        </p:nvSpPr>
        <p:spPr>
          <a:xfrm>
            <a:off x="9430178" y="4416820"/>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復元</a:t>
            </a:r>
            <a:endParaRPr lang="en-US" dirty="0">
              <a:latin typeface="MS PGothic" charset="-128"/>
              <a:ea typeface="MS PGothic" charset="-128"/>
              <a:cs typeface="MS PGothic" charset="-128"/>
            </a:endParaRPr>
          </a:p>
        </p:txBody>
      </p:sp>
      <p:sp>
        <p:nvSpPr>
          <p:cNvPr id="26" name="Explosion 2 6">
            <a:extLst>
              <a:ext uri="{FF2B5EF4-FFF2-40B4-BE49-F238E27FC236}">
                <a16:creationId xmlns="" xmlns:a16="http://schemas.microsoft.com/office/drawing/2014/main" id="{06BDEDA0-7AC6-A945-BCC6-CABB1051A9D0}"/>
              </a:ext>
            </a:extLst>
          </p:cNvPr>
          <p:cNvSpPr/>
          <p:nvPr/>
        </p:nvSpPr>
        <p:spPr>
          <a:xfrm>
            <a:off x="5387266" y="4224231"/>
            <a:ext cx="1170990" cy="935367"/>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
        <p:nvSpPr>
          <p:cNvPr id="27" name="Explosion 2 6">
            <a:extLst>
              <a:ext uri="{FF2B5EF4-FFF2-40B4-BE49-F238E27FC236}">
                <a16:creationId xmlns="" xmlns:a16="http://schemas.microsoft.com/office/drawing/2014/main" id="{06BDEDA0-7AC6-A945-BCC6-CABB1051A9D0}"/>
              </a:ext>
            </a:extLst>
          </p:cNvPr>
          <p:cNvSpPr/>
          <p:nvPr/>
        </p:nvSpPr>
        <p:spPr>
          <a:xfrm>
            <a:off x="8489037" y="4298067"/>
            <a:ext cx="1170990" cy="935367"/>
          </a:xfrm>
          <a:prstGeom prst="irregularSeal2">
            <a:avLst/>
          </a:prstGeom>
          <a:solidFill>
            <a:srgbClr val="FF0000"/>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x-none" dirty="0">
              <a:solidFill>
                <a:srgbClr val="FF0000"/>
              </a:solidFill>
            </a:endParaRPr>
          </a:p>
        </p:txBody>
      </p:sp>
      <p:sp>
        <p:nvSpPr>
          <p:cNvPr id="28" name="右矢印 38"/>
          <p:cNvSpPr/>
          <p:nvPr/>
        </p:nvSpPr>
        <p:spPr>
          <a:xfrm rot="10800000">
            <a:off x="5938836" y="4882372"/>
            <a:ext cx="1680257" cy="470896"/>
          </a:xfrm>
          <a:prstGeom prst="rightArrow">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29" name="TextBox 17">
            <a:extLst>
              <a:ext uri="{FF2B5EF4-FFF2-40B4-BE49-F238E27FC236}">
                <a16:creationId xmlns="" xmlns:a16="http://schemas.microsoft.com/office/drawing/2014/main" id="{491B9851-658D-5C4A-ABC5-681C4B892ABF}"/>
              </a:ext>
            </a:extLst>
          </p:cNvPr>
          <p:cNvSpPr txBox="1"/>
          <p:nvPr/>
        </p:nvSpPr>
        <p:spPr>
          <a:xfrm>
            <a:off x="6251138" y="4639586"/>
            <a:ext cx="1405762" cy="369332"/>
          </a:xfrm>
          <a:prstGeom prst="rect">
            <a:avLst/>
          </a:prstGeom>
          <a:noFill/>
        </p:spPr>
        <p:txBody>
          <a:bodyPr wrap="square" rtlCol="0">
            <a:spAutoFit/>
          </a:bodyPr>
          <a:lstStyle/>
          <a:p>
            <a:r>
              <a:rPr lang="ja-JP" altLang="en-US">
                <a:latin typeface="MS PGothic" charset="-128"/>
                <a:ea typeface="MS PGothic" charset="-128"/>
                <a:cs typeface="MS PGothic" charset="-128"/>
              </a:rPr>
              <a:t>ページイン</a:t>
            </a:r>
            <a:endParaRPr lang="en-US" dirty="0">
              <a:latin typeface="MS PGothic" charset="-128"/>
              <a:ea typeface="MS PGothic" charset="-128"/>
              <a:cs typeface="MS PGothic" charset="-128"/>
            </a:endParaRPr>
          </a:p>
        </p:txBody>
      </p:sp>
      <p:sp>
        <p:nvSpPr>
          <p:cNvPr id="30" name="右矢印 38"/>
          <p:cNvSpPr/>
          <p:nvPr/>
        </p:nvSpPr>
        <p:spPr>
          <a:xfrm rot="10800000" flipH="1">
            <a:off x="5977398" y="5352925"/>
            <a:ext cx="1645563" cy="513811"/>
          </a:xfrm>
          <a:prstGeom prst="rightArrow">
            <a:avLst>
              <a:gd name="adj1" fmla="val 54663"/>
              <a:gd name="adj2" fmla="val 50000"/>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scene3d>
              <a:camera prst="orthographicFront">
                <a:rot lat="0" lon="0" rev="10800000"/>
              </a:camera>
              <a:lightRig rig="threePt" dir="t"/>
            </a:scene3d>
          </a:bodyPr>
          <a:lstStyle/>
          <a:p>
            <a:pPr algn="ctr"/>
            <a:endParaRPr lang="ja-JP" altLang="en-US" dirty="0">
              <a:solidFill>
                <a:schemeClr val="bg1"/>
              </a:solidFill>
              <a:latin typeface="MS PGothic" charset="-128"/>
              <a:ea typeface="MS PGothic" charset="-128"/>
              <a:cs typeface="MS PGothic" charset="-128"/>
            </a:endParaRPr>
          </a:p>
        </p:txBody>
      </p:sp>
      <p:sp>
        <p:nvSpPr>
          <p:cNvPr id="31" name="TextBox 18">
            <a:extLst>
              <a:ext uri="{FF2B5EF4-FFF2-40B4-BE49-F238E27FC236}">
                <a16:creationId xmlns="" xmlns:a16="http://schemas.microsoft.com/office/drawing/2014/main" id="{F13CABE7-A982-0F48-A727-22430537F638}"/>
              </a:ext>
            </a:extLst>
          </p:cNvPr>
          <p:cNvSpPr txBox="1"/>
          <p:nvPr/>
        </p:nvSpPr>
        <p:spPr>
          <a:xfrm>
            <a:off x="6154578" y="5799302"/>
            <a:ext cx="1503670" cy="369332"/>
          </a:xfrm>
          <a:prstGeom prst="rect">
            <a:avLst/>
          </a:prstGeom>
          <a:noFill/>
        </p:spPr>
        <p:txBody>
          <a:bodyPr wrap="square" rtlCol="0">
            <a:spAutoFit/>
          </a:bodyPr>
          <a:lstStyle/>
          <a:p>
            <a:r>
              <a:rPr lang="ja-JP" altLang="en-US">
                <a:latin typeface="MS PGothic" charset="-128"/>
                <a:ea typeface="MS PGothic" charset="-128"/>
                <a:cs typeface="MS PGothic" charset="-128"/>
              </a:rPr>
              <a:t>ページアウト</a:t>
            </a:r>
            <a:endParaRPr lang="en-US" dirty="0">
              <a:latin typeface="MS PGothic" charset="-128"/>
              <a:ea typeface="MS PGothic" charset="-128"/>
              <a:cs typeface="MS PGothic" charset="-128"/>
            </a:endParaRPr>
          </a:p>
        </p:txBody>
      </p:sp>
    </p:spTree>
    <p:extLst>
      <p:ext uri="{BB962C8B-B14F-4D97-AF65-F5344CB8AC3E}">
        <p14:creationId xmlns:p14="http://schemas.microsoft.com/office/powerpoint/2010/main" val="170644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500"/>
                                        <p:tgtEl>
                                          <p:spTgt spid="24"/>
                                        </p:tgtEl>
                                      </p:cBhvr>
                                    </p:animEffect>
                                  </p:childTnLst>
                                </p:cTn>
                              </p:par>
                              <p:par>
                                <p:cTn id="23" presetID="10" presetClass="exit" presetSubtype="0" fill="hold" grpId="0" nodeType="withEffect">
                                  <p:stCondLst>
                                    <p:cond delay="0"/>
                                  </p:stCondLst>
                                  <p:childTnLst>
                                    <p:animEffect transition="out" filter="fade">
                                      <p:cBhvr>
                                        <p:cTn id="24" dur="500"/>
                                        <p:tgtEl>
                                          <p:spTgt spid="29"/>
                                        </p:tgtEl>
                                      </p:cBhvr>
                                    </p:animEffect>
                                    <p:set>
                                      <p:cBhvr>
                                        <p:cTn id="25" dur="1" fill="hold">
                                          <p:stCondLst>
                                            <p:cond delay="499"/>
                                          </p:stCondLst>
                                        </p:cTn>
                                        <p:tgtEl>
                                          <p:spTgt spid="29"/>
                                        </p:tgtEl>
                                        <p:attrNameLst>
                                          <p:attrName>style.visibility</p:attrName>
                                        </p:attrNameLst>
                                      </p:cBhvr>
                                      <p:to>
                                        <p:strVal val="hidden"/>
                                      </p:to>
                                    </p:set>
                                  </p:childTnLst>
                                </p:cTn>
                              </p:par>
                              <p:par>
                                <p:cTn id="26" presetID="10" presetClass="exit" presetSubtype="0" fill="hold" grpId="0" nodeType="withEffect">
                                  <p:stCondLst>
                                    <p:cond delay="0"/>
                                  </p:stCondLst>
                                  <p:childTnLst>
                                    <p:animEffect transition="out" filter="fade">
                                      <p:cBhvr>
                                        <p:cTn id="27" dur="500"/>
                                        <p:tgtEl>
                                          <p:spTgt spid="30"/>
                                        </p:tgtEl>
                                      </p:cBhvr>
                                    </p:animEffect>
                                    <p:set>
                                      <p:cBhvr>
                                        <p:cTn id="28" dur="1" fill="hold">
                                          <p:stCondLst>
                                            <p:cond delay="499"/>
                                          </p:stCondLst>
                                        </p:cTn>
                                        <p:tgtEl>
                                          <p:spTgt spid="30"/>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28"/>
                                        </p:tgtEl>
                                      </p:cBhvr>
                                    </p:animEffect>
                                    <p:set>
                                      <p:cBhvr>
                                        <p:cTn id="31" dur="1" fill="hold">
                                          <p:stCondLst>
                                            <p:cond delay="499"/>
                                          </p:stCondLst>
                                        </p:cTn>
                                        <p:tgtEl>
                                          <p:spTgt spid="28"/>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31"/>
                                        </p:tgtEl>
                                      </p:cBhvr>
                                    </p:animEffect>
                                    <p:set>
                                      <p:cBhvr>
                                        <p:cTn id="34" dur="1" fill="hold">
                                          <p:stCondLst>
                                            <p:cond delay="499"/>
                                          </p:stCondLst>
                                        </p:cTn>
                                        <p:tgtEl>
                                          <p:spTgt spid="3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500"/>
                                        <p:tgtEl>
                                          <p:spTgt spid="2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grpId="0" nodeType="clickEffect">
                                  <p:stCondLst>
                                    <p:cond delay="0"/>
                                  </p:stCondLst>
                                  <p:childTnLst>
                                    <p:animEffect transition="out" filter="fade">
                                      <p:cBhvr>
                                        <p:cTn id="46" dur="500"/>
                                        <p:tgtEl>
                                          <p:spTgt spid="17"/>
                                        </p:tgtEl>
                                      </p:cBhvr>
                                    </p:animEffect>
                                    <p:set>
                                      <p:cBhvr>
                                        <p:cTn id="47" dur="1" fill="hold">
                                          <p:stCondLst>
                                            <p:cond delay="499"/>
                                          </p:stCondLst>
                                        </p:cTn>
                                        <p:tgtEl>
                                          <p:spTgt spid="17"/>
                                        </p:tgtEl>
                                        <p:attrNameLst>
                                          <p:attrName>style.visibility</p:attrName>
                                        </p:attrNameLst>
                                      </p:cBhvr>
                                      <p:to>
                                        <p:strVal val="hidden"/>
                                      </p:to>
                                    </p:set>
                                  </p:childTnLst>
                                </p:cTn>
                              </p:par>
                              <p:par>
                                <p:cTn id="48" presetID="10" presetClass="exit" presetSubtype="0" fill="hold" grpId="0" nodeType="withEffect">
                                  <p:stCondLst>
                                    <p:cond delay="0"/>
                                  </p:stCondLst>
                                  <p:childTnLst>
                                    <p:animEffect transition="out" filter="fade">
                                      <p:cBhvr>
                                        <p:cTn id="49" dur="500"/>
                                        <p:tgtEl>
                                          <p:spTgt spid="16"/>
                                        </p:tgtEl>
                                      </p:cBhvr>
                                    </p:animEffect>
                                    <p:set>
                                      <p:cBhvr>
                                        <p:cTn id="50" dur="1" fill="hold">
                                          <p:stCondLst>
                                            <p:cond delay="499"/>
                                          </p:stCondLst>
                                        </p:cTn>
                                        <p:tgtEl>
                                          <p:spTgt spid="16"/>
                                        </p:tgtEl>
                                        <p:attrNameLst>
                                          <p:attrName>style.visibility</p:attrName>
                                        </p:attrNameLst>
                                      </p:cBhvr>
                                      <p:to>
                                        <p:strVal val="hidden"/>
                                      </p:to>
                                    </p:set>
                                  </p:childTnLst>
                                </p:cTn>
                              </p:par>
                              <p:par>
                                <p:cTn id="51" presetID="10" presetClass="exit" presetSubtype="0" fill="hold" grpId="0" nodeType="withEffect">
                                  <p:stCondLst>
                                    <p:cond delay="0"/>
                                  </p:stCondLst>
                                  <p:childTnLst>
                                    <p:animEffect transition="out" filter="fade">
                                      <p:cBhvr>
                                        <p:cTn id="52" dur="500"/>
                                        <p:tgtEl>
                                          <p:spTgt spid="21"/>
                                        </p:tgtEl>
                                      </p:cBhvr>
                                    </p:animEffect>
                                    <p:set>
                                      <p:cBhvr>
                                        <p:cTn id="53" dur="1" fill="hold">
                                          <p:stCondLst>
                                            <p:cond delay="499"/>
                                          </p:stCondLst>
                                        </p:cTn>
                                        <p:tgtEl>
                                          <p:spTgt spid="21"/>
                                        </p:tgtEl>
                                        <p:attrNameLst>
                                          <p:attrName>style.visibility</p:attrName>
                                        </p:attrNameLst>
                                      </p:cBhvr>
                                      <p:to>
                                        <p:strVal val="hidden"/>
                                      </p:to>
                                    </p:set>
                                  </p:childTnLst>
                                </p:cTn>
                              </p:par>
                              <p:par>
                                <p:cTn id="54" presetID="10" presetClass="exit" presetSubtype="0" fill="hold" grpId="0" nodeType="withEffect">
                                  <p:stCondLst>
                                    <p:cond delay="0"/>
                                  </p:stCondLst>
                                  <p:childTnLst>
                                    <p:animEffect transition="out" filter="fade">
                                      <p:cBhvr>
                                        <p:cTn id="55" dur="500"/>
                                        <p:tgtEl>
                                          <p:spTgt spid="19"/>
                                        </p:tgtEl>
                                      </p:cBhvr>
                                    </p:animEffect>
                                    <p:set>
                                      <p:cBhvr>
                                        <p:cTn id="56" dur="1" fill="hold">
                                          <p:stCondLst>
                                            <p:cond delay="499"/>
                                          </p:stCondLst>
                                        </p:cTn>
                                        <p:tgtEl>
                                          <p:spTgt spid="19"/>
                                        </p:tgtEl>
                                        <p:attrNameLst>
                                          <p:attrName>style.visibility</p:attrName>
                                        </p:attrNameLst>
                                      </p:cBhvr>
                                      <p:to>
                                        <p:strVal val="hidden"/>
                                      </p:to>
                                    </p:set>
                                  </p:childTnLst>
                                </p:cTn>
                              </p:par>
                              <p:par>
                                <p:cTn id="57" presetID="10" presetClass="exit" presetSubtype="0" fill="hold" grpId="0" nodeType="withEffect">
                                  <p:stCondLst>
                                    <p:cond delay="0"/>
                                  </p:stCondLst>
                                  <p:childTnLst>
                                    <p:animEffect transition="out" filter="fade">
                                      <p:cBhvr>
                                        <p:cTn id="58" dur="500"/>
                                        <p:tgtEl>
                                          <p:spTgt spid="13"/>
                                        </p:tgtEl>
                                      </p:cBhvr>
                                    </p:animEffect>
                                    <p:set>
                                      <p:cBhvr>
                                        <p:cTn id="59" dur="1" fill="hold">
                                          <p:stCondLst>
                                            <p:cond delay="499"/>
                                          </p:stCondLst>
                                        </p:cTn>
                                        <p:tgtEl>
                                          <p:spTgt spid="13"/>
                                        </p:tgtEl>
                                        <p:attrNameLst>
                                          <p:attrName>style.visibility</p:attrName>
                                        </p:attrNameLst>
                                      </p:cBhvr>
                                      <p:to>
                                        <p:strVal val="hidden"/>
                                      </p:to>
                                    </p:set>
                                  </p:childTnLst>
                                </p:cTn>
                              </p:par>
                              <p:par>
                                <p:cTn id="60" presetID="10" presetClass="exit" presetSubtype="0" fill="hold" grpId="0" nodeType="withEffect">
                                  <p:stCondLst>
                                    <p:cond delay="0"/>
                                  </p:stCondLst>
                                  <p:childTnLst>
                                    <p:animEffect transition="out" filter="fade">
                                      <p:cBhvr>
                                        <p:cTn id="61" dur="500"/>
                                        <p:tgtEl>
                                          <p:spTgt spid="10"/>
                                        </p:tgtEl>
                                      </p:cBhvr>
                                    </p:animEffect>
                                    <p:set>
                                      <p:cBhvr>
                                        <p:cTn id="62" dur="1" fill="hold">
                                          <p:stCondLst>
                                            <p:cond delay="499"/>
                                          </p:stCondLst>
                                        </p:cTn>
                                        <p:tgtEl>
                                          <p:spTgt spid="10"/>
                                        </p:tgtEl>
                                        <p:attrNameLst>
                                          <p:attrName>style.visibility</p:attrName>
                                        </p:attrNameLst>
                                      </p:cBhvr>
                                      <p:to>
                                        <p:strVal val="hidden"/>
                                      </p:to>
                                    </p:set>
                                  </p:childTnLst>
                                </p:cTn>
                              </p:par>
                              <p:par>
                                <p:cTn id="63" presetID="10" presetClass="exit" presetSubtype="0" fill="hold" grpId="0" nodeType="withEffect">
                                  <p:stCondLst>
                                    <p:cond delay="0"/>
                                  </p:stCondLst>
                                  <p:childTnLst>
                                    <p:animEffect transition="out" filter="fade">
                                      <p:cBhvr>
                                        <p:cTn id="64" dur="500"/>
                                        <p:tgtEl>
                                          <p:spTgt spid="12"/>
                                        </p:tgtEl>
                                      </p:cBhvr>
                                    </p:animEffect>
                                    <p:set>
                                      <p:cBhvr>
                                        <p:cTn id="65" dur="1" fill="hold">
                                          <p:stCondLst>
                                            <p:cond delay="499"/>
                                          </p:stCondLst>
                                        </p:cTn>
                                        <p:tgtEl>
                                          <p:spTgt spid="12"/>
                                        </p:tgtEl>
                                        <p:attrNameLst>
                                          <p:attrName>style.visibility</p:attrName>
                                        </p:attrNameLst>
                                      </p:cBhvr>
                                      <p:to>
                                        <p:strVal val="hidden"/>
                                      </p:to>
                                    </p:set>
                                  </p:childTnLst>
                                </p:cTn>
                              </p:par>
                              <p:par>
                                <p:cTn id="66" presetID="10" presetClass="exit" presetSubtype="0" fill="hold" grpId="0" nodeType="withEffect">
                                  <p:stCondLst>
                                    <p:cond delay="0"/>
                                  </p:stCondLst>
                                  <p:childTnLst>
                                    <p:animEffect transition="out" filter="fade">
                                      <p:cBhvr>
                                        <p:cTn id="67" dur="500"/>
                                        <p:tgtEl>
                                          <p:spTgt spid="11"/>
                                        </p:tgtEl>
                                      </p:cBhvr>
                                    </p:animEffect>
                                    <p:set>
                                      <p:cBhvr>
                                        <p:cTn id="68" dur="1" fill="hold">
                                          <p:stCondLst>
                                            <p:cond delay="499"/>
                                          </p:stCondLst>
                                        </p:cTn>
                                        <p:tgtEl>
                                          <p:spTgt spid="11"/>
                                        </p:tgtEl>
                                        <p:attrNameLst>
                                          <p:attrName>style.visibility</p:attrName>
                                        </p:attrNameLst>
                                      </p:cBhvr>
                                      <p:to>
                                        <p:strVal val="hidden"/>
                                      </p:to>
                                    </p:set>
                                  </p:childTnLst>
                                </p:cTn>
                              </p:par>
                              <p:par>
                                <p:cTn id="69" presetID="10" presetClass="exit" presetSubtype="0" fill="hold" grpId="0" nodeType="withEffect">
                                  <p:stCondLst>
                                    <p:cond delay="0"/>
                                  </p:stCondLst>
                                  <p:childTnLst>
                                    <p:animEffect transition="out" filter="fade">
                                      <p:cBhvr>
                                        <p:cTn id="70" dur="500"/>
                                        <p:tgtEl>
                                          <p:spTgt spid="20"/>
                                        </p:tgtEl>
                                      </p:cBhvr>
                                    </p:animEffect>
                                    <p:set>
                                      <p:cBhvr>
                                        <p:cTn id="71" dur="1" fill="hold">
                                          <p:stCondLst>
                                            <p:cond delay="499"/>
                                          </p:stCondLst>
                                        </p:cTn>
                                        <p:tgtEl>
                                          <p:spTgt spid="20"/>
                                        </p:tgtEl>
                                        <p:attrNameLst>
                                          <p:attrName>style.visibility</p:attrName>
                                        </p:attrNameLst>
                                      </p:cBhvr>
                                      <p:to>
                                        <p:strVal val="hidden"/>
                                      </p:to>
                                    </p:set>
                                  </p:childTnLst>
                                </p:cTn>
                              </p:par>
                              <p:par>
                                <p:cTn id="72" presetID="10" presetClass="exit" presetSubtype="0" fill="hold" grpId="1" nodeType="withEffect">
                                  <p:stCondLst>
                                    <p:cond delay="0"/>
                                  </p:stCondLst>
                                  <p:childTnLst>
                                    <p:animEffect transition="out" filter="fade">
                                      <p:cBhvr>
                                        <p:cTn id="73" dur="500"/>
                                        <p:tgtEl>
                                          <p:spTgt spid="26"/>
                                        </p:tgtEl>
                                      </p:cBhvr>
                                    </p:animEffect>
                                    <p:set>
                                      <p:cBhvr>
                                        <p:cTn id="74" dur="1" fill="hold">
                                          <p:stCondLst>
                                            <p:cond delay="499"/>
                                          </p:stCondLst>
                                        </p:cTn>
                                        <p:tgtEl>
                                          <p:spTgt spid="26"/>
                                        </p:tgtEl>
                                        <p:attrNameLst>
                                          <p:attrName>style.visibility</p:attrName>
                                        </p:attrNameLst>
                                      </p:cBhvr>
                                      <p:to>
                                        <p:strVal val="hidden"/>
                                      </p:to>
                                    </p:set>
                                  </p:childTnLst>
                                </p:cTn>
                              </p:par>
                              <p:par>
                                <p:cTn id="75" presetID="10" presetClass="exit" presetSubtype="0" fill="hold" grpId="1" nodeType="withEffect">
                                  <p:stCondLst>
                                    <p:cond delay="0"/>
                                  </p:stCondLst>
                                  <p:childTnLst>
                                    <p:animEffect transition="out" filter="fade">
                                      <p:cBhvr>
                                        <p:cTn id="76" dur="500"/>
                                        <p:tgtEl>
                                          <p:spTgt spid="27"/>
                                        </p:tgtEl>
                                      </p:cBhvr>
                                    </p:animEffect>
                                    <p:set>
                                      <p:cBhvr>
                                        <p:cTn id="77" dur="1" fill="hold">
                                          <p:stCondLst>
                                            <p:cond delay="499"/>
                                          </p:stCondLst>
                                        </p:cTn>
                                        <p:tgtEl>
                                          <p:spTgt spid="27"/>
                                        </p:tgtEl>
                                        <p:attrNameLst>
                                          <p:attrName>style.visibility</p:attrName>
                                        </p:attrNameLst>
                                      </p:cBhvr>
                                      <p:to>
                                        <p:strVal val="hidden"/>
                                      </p:to>
                                    </p:set>
                                  </p:childTnLst>
                                </p:cTn>
                              </p:par>
                              <p:par>
                                <p:cTn id="78" presetID="10" presetClass="exit" presetSubtype="0" fill="hold" grpId="1" nodeType="withEffect">
                                  <p:stCondLst>
                                    <p:cond delay="0"/>
                                  </p:stCondLst>
                                  <p:childTnLst>
                                    <p:animEffect transition="out" filter="fade">
                                      <p:cBhvr>
                                        <p:cTn id="79" dur="500"/>
                                        <p:tgtEl>
                                          <p:spTgt spid="14"/>
                                        </p:tgtEl>
                                      </p:cBhvr>
                                    </p:animEffect>
                                    <p:set>
                                      <p:cBhvr>
                                        <p:cTn id="80" dur="1" fill="hold">
                                          <p:stCondLst>
                                            <p:cond delay="499"/>
                                          </p:stCondLst>
                                        </p:cTn>
                                        <p:tgtEl>
                                          <p:spTgt spid="14"/>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500"/>
                                        <p:tgtEl>
                                          <p:spTgt spid="22"/>
                                        </p:tgtEl>
                                      </p:cBhvr>
                                    </p:animEffect>
                                    <p:set>
                                      <p:cBhvr>
                                        <p:cTn id="83" dur="1" fill="hold">
                                          <p:stCondLst>
                                            <p:cond delay="499"/>
                                          </p:stCondLst>
                                        </p:cTn>
                                        <p:tgtEl>
                                          <p:spTgt spid="22"/>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500"/>
                                        <p:tgtEl>
                                          <p:spTgt spid="15"/>
                                        </p:tgtEl>
                                      </p:cBhvr>
                                    </p:animEffect>
                                    <p:set>
                                      <p:cBhvr>
                                        <p:cTn id="86" dur="1" fill="hold">
                                          <p:stCondLst>
                                            <p:cond delay="499"/>
                                          </p:stCondLst>
                                        </p:cTn>
                                        <p:tgtEl>
                                          <p:spTgt spid="15"/>
                                        </p:tgtEl>
                                        <p:attrNameLst>
                                          <p:attrName>style.visibility</p:attrName>
                                        </p:attrNameLst>
                                      </p:cBhvr>
                                      <p:to>
                                        <p:strVal val="hidden"/>
                                      </p:to>
                                    </p:set>
                                  </p:childTnLst>
                                </p:cTn>
                              </p:par>
                              <p:par>
                                <p:cTn id="87" presetID="10" presetClass="exit" presetSubtype="0" fill="hold" grpId="1" nodeType="withEffect">
                                  <p:stCondLst>
                                    <p:cond delay="0"/>
                                  </p:stCondLst>
                                  <p:childTnLst>
                                    <p:animEffect transition="out" filter="fade">
                                      <p:cBhvr>
                                        <p:cTn id="88" dur="500"/>
                                        <p:tgtEl>
                                          <p:spTgt spid="18"/>
                                        </p:tgtEl>
                                      </p:cBhvr>
                                    </p:animEffect>
                                    <p:set>
                                      <p:cBhvr>
                                        <p:cTn id="89" dur="1" fill="hold">
                                          <p:stCondLst>
                                            <p:cond delay="499"/>
                                          </p:stCondLst>
                                        </p:cTn>
                                        <p:tgtEl>
                                          <p:spTgt spid="18"/>
                                        </p:tgtEl>
                                        <p:attrNameLst>
                                          <p:attrName>style.visibility</p:attrName>
                                        </p:attrNameLst>
                                      </p:cBhvr>
                                      <p:to>
                                        <p:strVal val="hidden"/>
                                      </p:to>
                                    </p:se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1" nodeType="click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fade">
                                      <p:cBhvr>
                                        <p:cTn id="94" dur="500"/>
                                        <p:tgtEl>
                                          <p:spTgt spid="13"/>
                                        </p:tgtEl>
                                      </p:cBhvr>
                                    </p:animEffect>
                                  </p:childTnLst>
                                </p:cTn>
                              </p:par>
                              <p:par>
                                <p:cTn id="95" presetID="10" presetClass="entr" presetSubtype="0" fill="hold" grpId="1" nodeType="with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fade">
                                      <p:cBhvr>
                                        <p:cTn id="97" dur="500"/>
                                        <p:tgtEl>
                                          <p:spTgt spid="10"/>
                                        </p:tgtEl>
                                      </p:cBhvr>
                                    </p:animEffect>
                                  </p:childTnLst>
                                </p:cTn>
                              </p:par>
                              <p:par>
                                <p:cTn id="98" presetID="10" presetClass="entr" presetSubtype="0" fill="hold" grpId="1" nodeType="withEffect">
                                  <p:stCondLst>
                                    <p:cond delay="0"/>
                                  </p:stCondLst>
                                  <p:childTnLst>
                                    <p:set>
                                      <p:cBhvr>
                                        <p:cTn id="99" dur="1" fill="hold">
                                          <p:stCondLst>
                                            <p:cond delay="0"/>
                                          </p:stCondLst>
                                        </p:cTn>
                                        <p:tgtEl>
                                          <p:spTgt spid="12"/>
                                        </p:tgtEl>
                                        <p:attrNameLst>
                                          <p:attrName>style.visibility</p:attrName>
                                        </p:attrNameLst>
                                      </p:cBhvr>
                                      <p:to>
                                        <p:strVal val="visible"/>
                                      </p:to>
                                    </p:set>
                                    <p:animEffect transition="in" filter="fade">
                                      <p:cBhvr>
                                        <p:cTn id="100" dur="500"/>
                                        <p:tgtEl>
                                          <p:spTgt spid="12"/>
                                        </p:tgtEl>
                                      </p:cBhvr>
                                    </p:animEffect>
                                  </p:childTnLst>
                                </p:cTn>
                              </p:par>
                              <p:par>
                                <p:cTn id="101" presetID="10" presetClass="entr" presetSubtype="0" fill="hold" grpId="1" nodeType="withEffect">
                                  <p:stCondLst>
                                    <p:cond delay="0"/>
                                  </p:stCondLst>
                                  <p:childTnLst>
                                    <p:set>
                                      <p:cBhvr>
                                        <p:cTn id="102" dur="1" fill="hold">
                                          <p:stCondLst>
                                            <p:cond delay="0"/>
                                          </p:stCondLst>
                                        </p:cTn>
                                        <p:tgtEl>
                                          <p:spTgt spid="11"/>
                                        </p:tgtEl>
                                        <p:attrNameLst>
                                          <p:attrName>style.visibility</p:attrName>
                                        </p:attrNameLst>
                                      </p:cBhvr>
                                      <p:to>
                                        <p:strVal val="visible"/>
                                      </p:to>
                                    </p:set>
                                    <p:animEffect transition="in" filter="fade">
                                      <p:cBhvr>
                                        <p:cTn id="103" dur="500"/>
                                        <p:tgtEl>
                                          <p:spTgt spid="11"/>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7"/>
                                        </p:tgtEl>
                                        <p:attrNameLst>
                                          <p:attrName>style.visibility</p:attrName>
                                        </p:attrNameLst>
                                      </p:cBhvr>
                                      <p:to>
                                        <p:strVal val="visible"/>
                                      </p:to>
                                    </p:set>
                                    <p:animEffect transition="in" filter="fade">
                                      <p:cBhvr>
                                        <p:cTn id="108" dur="500"/>
                                        <p:tgtEl>
                                          <p:spTgt spid="7"/>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6"/>
                                        </p:tgtEl>
                                        <p:attrNameLst>
                                          <p:attrName>style.visibility</p:attrName>
                                        </p:attrNameLst>
                                      </p:cBhvr>
                                      <p:to>
                                        <p:strVal val="visible"/>
                                      </p:to>
                                    </p:set>
                                    <p:animEffect transition="in" filter="fade">
                                      <p:cBhvr>
                                        <p:cTn id="111" dur="500"/>
                                        <p:tgtEl>
                                          <p:spTgt spid="6"/>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3"/>
                                        </p:tgtEl>
                                        <p:attrNameLst>
                                          <p:attrName>style.visibility</p:attrName>
                                        </p:attrNameLst>
                                      </p:cBhvr>
                                      <p:to>
                                        <p:strVal val="visible"/>
                                      </p:to>
                                    </p:set>
                                    <p:animEffect transition="in" filter="fade">
                                      <p:cBhvr>
                                        <p:cTn id="114" dur="500"/>
                                        <p:tgtEl>
                                          <p:spTgt spid="23"/>
                                        </p:tgtEl>
                                      </p:cBhvr>
                                    </p:animEffect>
                                  </p:childTnLst>
                                </p:cTn>
                              </p:par>
                              <p:par>
                                <p:cTn id="115" presetID="10" presetClass="entr" presetSubtype="0" fill="hold" grpId="0" nodeType="with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500"/>
                                        <p:tgtEl>
                                          <p:spTgt spid="25"/>
                                        </p:tgtEl>
                                      </p:cBhvr>
                                    </p:animEffect>
                                  </p:childTnLst>
                                </p:cTn>
                              </p:par>
                            </p:childTnLst>
                          </p:cTn>
                        </p:par>
                        <p:par>
                          <p:cTn id="118" fill="hold">
                            <p:stCondLst>
                              <p:cond delay="500"/>
                            </p:stCondLst>
                            <p:childTnLst>
                              <p:par>
                                <p:cTn id="119" presetID="10" presetClass="entr" presetSubtype="0" fill="hold" grpId="1" nodeType="after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fade">
                                      <p:cBhvr>
                                        <p:cTn id="121" dur="500"/>
                                        <p:tgtEl>
                                          <p:spTgt spid="16"/>
                                        </p:tgtEl>
                                      </p:cBhvr>
                                    </p:animEffect>
                                  </p:childTnLst>
                                </p:cTn>
                              </p:par>
                              <p:par>
                                <p:cTn id="122" presetID="10" presetClass="entr" presetSubtype="0" fill="hold" grpId="1" nodeType="with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fade">
                                      <p:cBhvr>
                                        <p:cTn id="124" dur="500"/>
                                        <p:tgtEl>
                                          <p:spTgt spid="17"/>
                                        </p:tgtEl>
                                      </p:cBhvr>
                                    </p:animEffect>
                                  </p:childTnLst>
                                </p:cTn>
                              </p:par>
                              <p:par>
                                <p:cTn id="125" presetID="10" presetClass="entr" presetSubtype="0" fill="hold" grpId="1" nodeType="withEffect">
                                  <p:stCondLst>
                                    <p:cond delay="0"/>
                                  </p:stCondLst>
                                  <p:childTnLst>
                                    <p:set>
                                      <p:cBhvr>
                                        <p:cTn id="126" dur="1" fill="hold">
                                          <p:stCondLst>
                                            <p:cond delay="0"/>
                                          </p:stCondLst>
                                        </p:cTn>
                                        <p:tgtEl>
                                          <p:spTgt spid="21"/>
                                        </p:tgtEl>
                                        <p:attrNameLst>
                                          <p:attrName>style.visibility</p:attrName>
                                        </p:attrNameLst>
                                      </p:cBhvr>
                                      <p:to>
                                        <p:strVal val="visible"/>
                                      </p:to>
                                    </p:set>
                                    <p:animEffect transition="in" filter="fade">
                                      <p:cBhvr>
                                        <p:cTn id="127" dur="500"/>
                                        <p:tgtEl>
                                          <p:spTgt spid="21"/>
                                        </p:tgtEl>
                                      </p:cBhvr>
                                    </p:animEffect>
                                  </p:childTnLst>
                                </p:cTn>
                              </p:par>
                              <p:par>
                                <p:cTn id="128" presetID="10" presetClass="entr" presetSubtype="0" fill="hold" grpId="1" nodeType="withEffect">
                                  <p:stCondLst>
                                    <p:cond delay="0"/>
                                  </p:stCondLst>
                                  <p:childTnLst>
                                    <p:set>
                                      <p:cBhvr>
                                        <p:cTn id="129" dur="1" fill="hold">
                                          <p:stCondLst>
                                            <p:cond delay="0"/>
                                          </p:stCondLst>
                                        </p:cTn>
                                        <p:tgtEl>
                                          <p:spTgt spid="19"/>
                                        </p:tgtEl>
                                        <p:attrNameLst>
                                          <p:attrName>style.visibility</p:attrName>
                                        </p:attrNameLst>
                                      </p:cBhvr>
                                      <p:to>
                                        <p:strVal val="visible"/>
                                      </p:to>
                                    </p:set>
                                    <p:animEffect transition="in" filter="fade">
                                      <p:cBhvr>
                                        <p:cTn id="130" dur="500"/>
                                        <p:tgtEl>
                                          <p:spTgt spid="19"/>
                                        </p:tgtEl>
                                      </p:cBhvr>
                                    </p:animEffect>
                                  </p:childTnLst>
                                </p:cTn>
                              </p:par>
                              <p:par>
                                <p:cTn id="131" presetID="10" presetClass="entr" presetSubtype="0" fill="hold" grpId="1" nodeType="withEffect">
                                  <p:stCondLst>
                                    <p:cond delay="0"/>
                                  </p:stCondLst>
                                  <p:childTnLst>
                                    <p:set>
                                      <p:cBhvr>
                                        <p:cTn id="132" dur="1" fill="hold">
                                          <p:stCondLst>
                                            <p:cond delay="0"/>
                                          </p:stCondLst>
                                        </p:cTn>
                                        <p:tgtEl>
                                          <p:spTgt spid="20"/>
                                        </p:tgtEl>
                                        <p:attrNameLst>
                                          <p:attrName>style.visibility</p:attrName>
                                        </p:attrNameLst>
                                      </p:cBhvr>
                                      <p:to>
                                        <p:strVal val="visible"/>
                                      </p:to>
                                    </p:set>
                                    <p:animEffect transition="in" filter="fade">
                                      <p:cBhvr>
                                        <p:cTn id="1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5" grpId="0" animBg="1"/>
      <p:bldP spid="6" grpId="0"/>
      <p:bldP spid="7" grpId="0" animBg="1"/>
      <p:bldP spid="10" grpId="0"/>
      <p:bldP spid="10" grpId="1"/>
      <p:bldP spid="11" grpId="0" animBg="1"/>
      <p:bldP spid="11" grpId="1" animBg="1"/>
      <p:bldP spid="12" grpId="0"/>
      <p:bldP spid="12" grpId="1"/>
      <p:bldP spid="13" grpId="0" animBg="1"/>
      <p:bldP spid="13" grpId="1" animBg="1"/>
      <p:bldP spid="14" grpId="0" animBg="1"/>
      <p:bldP spid="14" grpId="1" animBg="1"/>
      <p:bldP spid="15" grpId="0"/>
      <p:bldP spid="15" grpId="1"/>
      <p:bldP spid="16" grpId="0" animBg="1"/>
      <p:bldP spid="16" grpId="1" animBg="1"/>
      <p:bldP spid="17" grpId="0"/>
      <p:bldP spid="17" grpId="1"/>
      <p:bldP spid="18" grpId="0"/>
      <p:bldP spid="18" grpId="1"/>
      <p:bldP spid="19" grpId="0" animBg="1"/>
      <p:bldP spid="19" grpId="1" animBg="1"/>
      <p:bldP spid="20" grpId="0" animBg="1"/>
      <p:bldP spid="20" grpId="1" animBg="1"/>
      <p:bldP spid="21" grpId="0" animBg="1"/>
      <p:bldP spid="21" grpId="1" animBg="1"/>
      <p:bldP spid="22" grpId="0" animBg="1"/>
      <p:bldP spid="22" grpId="1" animBg="1"/>
      <p:bldP spid="23" grpId="0" animBg="1"/>
      <p:bldP spid="25" grpId="0"/>
      <p:bldP spid="26" grpId="0" animBg="1"/>
      <p:bldP spid="26" grpId="1" animBg="1"/>
      <p:bldP spid="27" grpId="0" animBg="1"/>
      <p:bldP spid="27" grpId="1" animBg="1"/>
      <p:bldP spid="28" grpId="0" animBg="1"/>
      <p:bldP spid="29" grpId="0"/>
      <p:bldP spid="30" grpId="0" animBg="1"/>
      <p:bldP spid="3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分割メモリ</a:t>
            </a:r>
            <a:r>
              <a:rPr kumimoji="1" lang="en-US" altLang="ja-JP" dirty="0"/>
              <a:t>VM</a:t>
            </a:r>
            <a:r>
              <a:rPr kumimoji="1" lang="ja-JP" altLang="en-US" dirty="0"/>
              <a:t>のチェックポイント</a:t>
            </a:r>
          </a:p>
        </p:txBody>
      </p:sp>
      <p:sp>
        <p:nvSpPr>
          <p:cNvPr id="3" name="コンテンツ プレースホルダー 2"/>
          <p:cNvSpPr>
            <a:spLocks noGrp="1"/>
          </p:cNvSpPr>
          <p:nvPr>
            <p:ph idx="1"/>
          </p:nvPr>
        </p:nvSpPr>
        <p:spPr/>
        <p:txBody>
          <a:bodyPr/>
          <a:lstStyle/>
          <a:p>
            <a:r>
              <a:rPr kumimoji="1" lang="ja-JP" altLang="en-US" dirty="0"/>
              <a:t>メインホストはサブホストにチェックポイント・コマンドを送信</a:t>
            </a:r>
            <a:endParaRPr kumimoji="1" lang="en-US" altLang="ja-JP" dirty="0"/>
          </a:p>
          <a:p>
            <a:pPr lvl="1"/>
            <a:r>
              <a:rPr kumimoji="1" lang="ja-JP" altLang="en-US" dirty="0"/>
              <a:t>各ホストでチェックポイント・ファイルに</a:t>
            </a:r>
            <a:r>
              <a:rPr kumimoji="1" lang="en-US" altLang="ja-JP" dirty="0"/>
              <a:t>VM</a:t>
            </a:r>
            <a:r>
              <a:rPr kumimoji="1" lang="ja-JP" altLang="en-US" dirty="0"/>
              <a:t>のメモリを保存</a:t>
            </a:r>
            <a:endParaRPr kumimoji="1" lang="en-US" altLang="ja-JP" dirty="0"/>
          </a:p>
          <a:p>
            <a:pPr lvl="1"/>
            <a:r>
              <a:rPr kumimoji="1" lang="ja-JP" altLang="en-US" dirty="0"/>
              <a:t>サブホストの保存完了を待つ</a:t>
            </a:r>
            <a:endParaRPr kumimoji="1" lang="en-US" altLang="ja-JP" dirty="0"/>
          </a:p>
          <a:p>
            <a:r>
              <a:rPr kumimoji="1" lang="en-US" altLang="ja-JP" dirty="0"/>
              <a:t>VM</a:t>
            </a:r>
            <a:r>
              <a:rPr kumimoji="1" lang="ja-JP" altLang="en-US" dirty="0"/>
              <a:t>本体と仮想ディスク</a:t>
            </a:r>
            <a:r>
              <a:rPr kumimoji="1" lang="ja-JP" altLang="en-US" dirty="0">
                <a:solidFill>
                  <a:schemeClr val="tx1"/>
                </a:solidFill>
              </a:rPr>
              <a:t>の状態をメインホストで保存</a:t>
            </a:r>
            <a:endParaRPr kumimoji="1" lang="en-US" altLang="ja-JP" dirty="0">
              <a:solidFill>
                <a:schemeClr val="tx1"/>
              </a:solidFill>
            </a:endParaRPr>
          </a:p>
          <a:p>
            <a:pPr lvl="1"/>
            <a:r>
              <a:rPr kumimoji="1" lang="ja-JP" altLang="en-US" dirty="0">
                <a:solidFill>
                  <a:schemeClr val="tx1"/>
                </a:solidFill>
              </a:rPr>
              <a:t>仮想</a:t>
            </a:r>
            <a:r>
              <a:rPr kumimoji="1" lang="en-US" altLang="ja-JP" dirty="0">
                <a:solidFill>
                  <a:schemeClr val="tx1"/>
                </a:solidFill>
              </a:rPr>
              <a:t>CPU</a:t>
            </a:r>
            <a:r>
              <a:rPr kumimoji="1" lang="ja-JP" altLang="en-US" dirty="0">
                <a:solidFill>
                  <a:schemeClr val="tx1"/>
                </a:solidFill>
              </a:rPr>
              <a:t>や仮想デバイスの状態を取得</a:t>
            </a:r>
            <a:endParaRPr kumimoji="1" lang="en-US" altLang="ja-JP" dirty="0">
              <a:solidFill>
                <a:schemeClr val="tx1"/>
              </a:solidFill>
            </a:endParaRPr>
          </a:p>
          <a:p>
            <a:pPr lvl="1"/>
            <a:r>
              <a:rPr kumimoji="1" lang="ja-JP" altLang="en-US" dirty="0">
                <a:solidFill>
                  <a:schemeClr val="tx1"/>
                </a:solidFill>
              </a:rPr>
              <a:t>仮想ディスクのスナップショットを作成</a:t>
            </a:r>
          </a:p>
        </p:txBody>
      </p:sp>
      <p:sp>
        <p:nvSpPr>
          <p:cNvPr id="4" name="スライド番号プレースホルダー 3"/>
          <p:cNvSpPr>
            <a:spLocks noGrp="1"/>
          </p:cNvSpPr>
          <p:nvPr>
            <p:ph type="sldNum" sz="quarter" idx="12"/>
          </p:nvPr>
        </p:nvSpPr>
        <p:spPr/>
        <p:txBody>
          <a:bodyPr/>
          <a:lstStyle/>
          <a:p>
            <a:fld id="{470CF53E-3DF7-45F1-A7BE-6F804033A15D}" type="slidenum">
              <a:rPr kumimoji="1" lang="ja-JP" altLang="en-US" smtClean="0"/>
              <a:pPr/>
              <a:t>9</a:t>
            </a:fld>
            <a:endParaRPr kumimoji="1" lang="ja-JP" altLang="en-US"/>
          </a:p>
        </p:txBody>
      </p:sp>
      <p:sp>
        <p:nvSpPr>
          <p:cNvPr id="5" name="正方形/長方形 26">
            <a:extLst>
              <a:ext uri="{FF2B5EF4-FFF2-40B4-BE49-F238E27FC236}">
                <a16:creationId xmlns="" xmlns:a16="http://schemas.microsoft.com/office/drawing/2014/main" id="{A0504D8B-A123-9C4D-A3E7-84BAE8EBB88B}"/>
              </a:ext>
            </a:extLst>
          </p:cNvPr>
          <p:cNvSpPr/>
          <p:nvPr/>
        </p:nvSpPr>
        <p:spPr>
          <a:xfrm>
            <a:off x="8193533" y="6201143"/>
            <a:ext cx="2627501"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チェックポイント・ファイル</a:t>
            </a:r>
          </a:p>
        </p:txBody>
      </p:sp>
      <p:sp>
        <p:nvSpPr>
          <p:cNvPr id="6" name="正方形/長方形 26">
            <a:extLst>
              <a:ext uri="{FF2B5EF4-FFF2-40B4-BE49-F238E27FC236}">
                <a16:creationId xmlns="" xmlns:a16="http://schemas.microsoft.com/office/drawing/2014/main" id="{A0504D8B-A123-9C4D-A3E7-84BAE8EBB88B}"/>
              </a:ext>
            </a:extLst>
          </p:cNvPr>
          <p:cNvSpPr/>
          <p:nvPr/>
        </p:nvSpPr>
        <p:spPr>
          <a:xfrm>
            <a:off x="1483839" y="6192102"/>
            <a:ext cx="2627501" cy="453581"/>
          </a:xfrm>
          <a:prstGeom prst="rect">
            <a:avLst/>
          </a:prstGeom>
          <a:solidFill>
            <a:srgbClr val="FFAB83"/>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チェックポイント・ファイル</a:t>
            </a:r>
          </a:p>
        </p:txBody>
      </p:sp>
      <p:sp>
        <p:nvSpPr>
          <p:cNvPr id="9" name="テキスト ボックス 4">
            <a:extLst>
              <a:ext uri="{FF2B5EF4-FFF2-40B4-BE49-F238E27FC236}">
                <a16:creationId xmlns="" xmlns:a16="http://schemas.microsoft.com/office/drawing/2014/main" id="{33CBB41D-DD30-BC4E-8FB4-96EAA2BCC4AD}"/>
              </a:ext>
            </a:extLst>
          </p:cNvPr>
          <p:cNvSpPr txBox="1"/>
          <p:nvPr/>
        </p:nvSpPr>
        <p:spPr>
          <a:xfrm>
            <a:off x="4009691" y="4454505"/>
            <a:ext cx="1311578" cy="369332"/>
          </a:xfrm>
          <a:prstGeom prst="rect">
            <a:avLst/>
          </a:prstGeom>
          <a:noFill/>
        </p:spPr>
        <p:txBody>
          <a:bodyPr wrap="none" rtlCol="0">
            <a:spAutoFit/>
          </a:bodyPr>
          <a:lstStyle/>
          <a:p>
            <a:r>
              <a:rPr lang="ja-JP" altLang="en-US">
                <a:latin typeface="MS PGothic" charset="-128"/>
                <a:ea typeface="MS PGothic" charset="-128"/>
                <a:cs typeface="MS PGothic" charset="-128"/>
              </a:rPr>
              <a:t>メインホスト</a:t>
            </a:r>
            <a:endParaRPr lang="ja-JP" altLang="en-US" dirty="0">
              <a:latin typeface="MS PGothic" charset="-128"/>
              <a:ea typeface="MS PGothic" charset="-128"/>
              <a:cs typeface="MS PGothic" charset="-128"/>
            </a:endParaRPr>
          </a:p>
        </p:txBody>
      </p:sp>
      <p:sp>
        <p:nvSpPr>
          <p:cNvPr id="10" name="角丸四角形 5">
            <a:extLst>
              <a:ext uri="{FF2B5EF4-FFF2-40B4-BE49-F238E27FC236}">
                <a16:creationId xmlns="" xmlns:a16="http://schemas.microsoft.com/office/drawing/2014/main" id="{40AF95C9-8CFB-314D-BF05-0E17C9984835}"/>
              </a:ext>
            </a:extLst>
          </p:cNvPr>
          <p:cNvSpPr/>
          <p:nvPr/>
        </p:nvSpPr>
        <p:spPr>
          <a:xfrm>
            <a:off x="7373797" y="4822997"/>
            <a:ext cx="1601567" cy="1227201"/>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1" name="テキスト ボックス 10">
            <a:extLst>
              <a:ext uri="{FF2B5EF4-FFF2-40B4-BE49-F238E27FC236}">
                <a16:creationId xmlns="" xmlns:a16="http://schemas.microsoft.com/office/drawing/2014/main" id="{AB313485-8F2C-7041-ACA0-AFB754FAAB9C}"/>
              </a:ext>
            </a:extLst>
          </p:cNvPr>
          <p:cNvSpPr txBox="1"/>
          <p:nvPr/>
        </p:nvSpPr>
        <p:spPr>
          <a:xfrm>
            <a:off x="7561352" y="4453665"/>
            <a:ext cx="1220206" cy="369332"/>
          </a:xfrm>
          <a:prstGeom prst="rect">
            <a:avLst/>
          </a:prstGeom>
          <a:noFill/>
        </p:spPr>
        <p:txBody>
          <a:bodyPr wrap="none" rtlCol="0">
            <a:spAutoFit/>
          </a:bodyPr>
          <a:lstStyle/>
          <a:p>
            <a:r>
              <a:rPr lang="ja-JP" altLang="en-US">
                <a:latin typeface="MS PGothic" charset="-128"/>
                <a:ea typeface="MS PGothic" charset="-128"/>
                <a:cs typeface="MS PGothic" charset="-128"/>
              </a:rPr>
              <a:t>サブホスト</a:t>
            </a:r>
            <a:endParaRPr lang="ja-JP" altLang="en-US" dirty="0">
              <a:latin typeface="MS PGothic" charset="-128"/>
              <a:ea typeface="MS PGothic" charset="-128"/>
              <a:cs typeface="MS PGothic" charset="-128"/>
            </a:endParaRPr>
          </a:p>
        </p:txBody>
      </p:sp>
      <p:sp>
        <p:nvSpPr>
          <p:cNvPr id="12" name="角丸四角形 11">
            <a:extLst>
              <a:ext uri="{FF2B5EF4-FFF2-40B4-BE49-F238E27FC236}">
                <a16:creationId xmlns="" xmlns:a16="http://schemas.microsoft.com/office/drawing/2014/main" id="{759B5B2B-2CC5-5249-9C92-04E1C1B51D00}"/>
              </a:ext>
            </a:extLst>
          </p:cNvPr>
          <p:cNvSpPr/>
          <p:nvPr/>
        </p:nvSpPr>
        <p:spPr>
          <a:xfrm>
            <a:off x="3406010" y="4825672"/>
            <a:ext cx="2489452" cy="1224526"/>
          </a:xfrm>
          <a:prstGeom prst="roundRect">
            <a:avLst/>
          </a:prstGeom>
          <a:solidFill>
            <a:srgbClr val="D1DDD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latin typeface="MS PGothic" charset="-128"/>
              <a:ea typeface="MS PGothic" charset="-128"/>
              <a:cs typeface="MS PGothic" charset="-128"/>
            </a:endParaRPr>
          </a:p>
          <a:p>
            <a:pPr algn="ctr"/>
            <a:endParaRPr lang="en-US" altLang="ja-JP" dirty="0">
              <a:solidFill>
                <a:schemeClr val="tx1"/>
              </a:solidFill>
              <a:latin typeface="MS PGothic" charset="-128"/>
              <a:ea typeface="MS PGothic" charset="-128"/>
              <a:cs typeface="MS PGothic" charset="-128"/>
            </a:endParaRPr>
          </a:p>
          <a:p>
            <a:pPr algn="ctr"/>
            <a:endParaRPr lang="ja-JP" altLang="en-US" dirty="0">
              <a:solidFill>
                <a:schemeClr val="tx1"/>
              </a:solidFill>
              <a:latin typeface="MS PGothic" charset="-128"/>
              <a:ea typeface="MS PGothic" charset="-128"/>
              <a:cs typeface="MS PGothic" charset="-128"/>
            </a:endParaRPr>
          </a:p>
        </p:txBody>
      </p:sp>
      <p:sp>
        <p:nvSpPr>
          <p:cNvPr id="13" name="屈折矢印 38">
            <a:extLst>
              <a:ext uri="{FF2B5EF4-FFF2-40B4-BE49-F238E27FC236}">
                <a16:creationId xmlns="" xmlns:a16="http://schemas.microsoft.com/office/drawing/2014/main" id="{471F51BC-262A-844C-898D-ADBA630E3AEE}"/>
              </a:ext>
            </a:extLst>
          </p:cNvPr>
          <p:cNvSpPr/>
          <p:nvPr/>
        </p:nvSpPr>
        <p:spPr>
          <a:xfrm flipH="1" flipV="1">
            <a:off x="2430392" y="5303340"/>
            <a:ext cx="1061217" cy="974009"/>
          </a:xfrm>
          <a:prstGeom prst="bentUpArrow">
            <a:avLst>
              <a:gd name="adj1" fmla="val 22169"/>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14" name="TextBox 64">
            <a:extLst>
              <a:ext uri="{FF2B5EF4-FFF2-40B4-BE49-F238E27FC236}">
                <a16:creationId xmlns="" xmlns:a16="http://schemas.microsoft.com/office/drawing/2014/main" id="{7DF16D6C-E81E-CA42-B361-5AFC6C077FAF}"/>
              </a:ext>
            </a:extLst>
          </p:cNvPr>
          <p:cNvSpPr txBox="1"/>
          <p:nvPr/>
        </p:nvSpPr>
        <p:spPr>
          <a:xfrm>
            <a:off x="2732013" y="4898728"/>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5" name="円柱 36">
            <a:extLst>
              <a:ext uri="{FF2B5EF4-FFF2-40B4-BE49-F238E27FC236}">
                <a16:creationId xmlns="" xmlns:a16="http://schemas.microsoft.com/office/drawing/2014/main" id="{F4617BF5-34DC-E74D-ACA7-0B8FD52B220F}"/>
              </a:ext>
            </a:extLst>
          </p:cNvPr>
          <p:cNvSpPr/>
          <p:nvPr/>
        </p:nvSpPr>
        <p:spPr>
          <a:xfrm>
            <a:off x="3756064" y="5303341"/>
            <a:ext cx="545991" cy="671966"/>
          </a:xfrm>
          <a:prstGeom prst="can">
            <a:avLst/>
          </a:prstGeom>
          <a:solidFill>
            <a:srgbClr val="BABBB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MS PGothic" charset="-128"/>
              <a:ea typeface="MS PGothic" charset="-128"/>
              <a:cs typeface="MS PGothic" charset="-128"/>
            </a:endParaRPr>
          </a:p>
        </p:txBody>
      </p:sp>
      <p:sp>
        <p:nvSpPr>
          <p:cNvPr id="16" name="TextBox 66">
            <a:extLst>
              <a:ext uri="{FF2B5EF4-FFF2-40B4-BE49-F238E27FC236}">
                <a16:creationId xmlns="" xmlns:a16="http://schemas.microsoft.com/office/drawing/2014/main" id="{61849332-4706-F246-A2E4-1CFE50A3FF34}"/>
              </a:ext>
            </a:extLst>
          </p:cNvPr>
          <p:cNvSpPr txBox="1"/>
          <p:nvPr/>
        </p:nvSpPr>
        <p:spPr>
          <a:xfrm>
            <a:off x="3387566" y="4925735"/>
            <a:ext cx="1277914" cy="338554"/>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仮想ディスク</a:t>
            </a:r>
            <a:endParaRPr lang="en-US" sz="1600" dirty="0">
              <a:latin typeface="MS PGothic" charset="-128"/>
              <a:ea typeface="MS PGothic" charset="-128"/>
              <a:cs typeface="MS PGothic" charset="-128"/>
            </a:endParaRPr>
          </a:p>
        </p:txBody>
      </p:sp>
      <p:sp>
        <p:nvSpPr>
          <p:cNvPr id="17" name="TextBox 67">
            <a:extLst>
              <a:ext uri="{FF2B5EF4-FFF2-40B4-BE49-F238E27FC236}">
                <a16:creationId xmlns="" xmlns:a16="http://schemas.microsoft.com/office/drawing/2014/main" id="{BFF98646-3129-4248-865A-099A3A58021F}"/>
              </a:ext>
            </a:extLst>
          </p:cNvPr>
          <p:cNvSpPr txBox="1"/>
          <p:nvPr/>
        </p:nvSpPr>
        <p:spPr>
          <a:xfrm>
            <a:off x="9075342" y="4898460"/>
            <a:ext cx="646331" cy="369332"/>
          </a:xfrm>
          <a:prstGeom prst="rect">
            <a:avLst/>
          </a:prstGeom>
          <a:noFill/>
        </p:spPr>
        <p:txBody>
          <a:bodyPr wrap="none" rtlCol="0">
            <a:spAutoFit/>
          </a:bodyPr>
          <a:lstStyle/>
          <a:p>
            <a:r>
              <a:rPr lang="ja-JP" altLang="en-US" dirty="0">
                <a:latin typeface="MS PGothic" charset="-128"/>
                <a:ea typeface="MS PGothic" charset="-128"/>
                <a:cs typeface="MS PGothic" charset="-128"/>
              </a:rPr>
              <a:t>保存</a:t>
            </a:r>
            <a:endParaRPr lang="en-US" dirty="0">
              <a:latin typeface="MS PGothic" charset="-128"/>
              <a:ea typeface="MS PGothic" charset="-128"/>
              <a:cs typeface="MS PGothic" charset="-128"/>
            </a:endParaRPr>
          </a:p>
        </p:txBody>
      </p:sp>
      <p:sp>
        <p:nvSpPr>
          <p:cNvPr id="18" name="正方形/長方形 35">
            <a:extLst>
              <a:ext uri="{FF2B5EF4-FFF2-40B4-BE49-F238E27FC236}">
                <a16:creationId xmlns="" xmlns:a16="http://schemas.microsoft.com/office/drawing/2014/main" id="{7094AC39-401A-0C48-95FB-0EFEEAC260BE}"/>
              </a:ext>
            </a:extLst>
          </p:cNvPr>
          <p:cNvSpPr/>
          <p:nvPr/>
        </p:nvSpPr>
        <p:spPr>
          <a:xfrm>
            <a:off x="4626450" y="5286521"/>
            <a:ext cx="989469" cy="682107"/>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19" name="正方形/長方形 36">
            <a:extLst>
              <a:ext uri="{FF2B5EF4-FFF2-40B4-BE49-F238E27FC236}">
                <a16:creationId xmlns="" xmlns:a16="http://schemas.microsoft.com/office/drawing/2014/main" id="{CA723CA1-2FCB-0F40-9F21-7CCCCEA47E2A}"/>
              </a:ext>
            </a:extLst>
          </p:cNvPr>
          <p:cNvSpPr/>
          <p:nvPr/>
        </p:nvSpPr>
        <p:spPr>
          <a:xfrm>
            <a:off x="7655011" y="5290024"/>
            <a:ext cx="1032887" cy="670883"/>
          </a:xfrm>
          <a:prstGeom prst="rect">
            <a:avLst/>
          </a:prstGeom>
          <a:solidFill>
            <a:schemeClr val="accent6">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S PGothic" charset="-128"/>
                <a:ea typeface="MS PGothic" charset="-128"/>
                <a:cs typeface="MS PGothic" charset="-128"/>
              </a:rPr>
              <a:t>メモリ</a:t>
            </a:r>
          </a:p>
        </p:txBody>
      </p:sp>
      <p:sp>
        <p:nvSpPr>
          <p:cNvPr id="20" name="正方形/長方形 44">
            <a:extLst>
              <a:ext uri="{FF2B5EF4-FFF2-40B4-BE49-F238E27FC236}">
                <a16:creationId xmlns="" xmlns:a16="http://schemas.microsoft.com/office/drawing/2014/main" id="{51C7E399-680D-DE49-8079-DEEE261F8682}"/>
              </a:ext>
            </a:extLst>
          </p:cNvPr>
          <p:cNvSpPr/>
          <p:nvPr/>
        </p:nvSpPr>
        <p:spPr>
          <a:xfrm>
            <a:off x="4626449" y="4898728"/>
            <a:ext cx="991542" cy="342499"/>
          </a:xfrm>
          <a:prstGeom prst="rect">
            <a:avLst/>
          </a:prstGeom>
          <a:solidFill>
            <a:srgbClr val="F0D9A5"/>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charset="-128"/>
                <a:ea typeface="MS PGothic" charset="-128"/>
                <a:cs typeface="MS PGothic" charset="-128"/>
              </a:rPr>
              <a:t>VM</a:t>
            </a:r>
            <a:r>
              <a:rPr lang="ja-JP" altLang="en-US" dirty="0">
                <a:solidFill>
                  <a:schemeClr val="tx1"/>
                </a:solidFill>
                <a:latin typeface="MS PGothic" charset="-128"/>
                <a:ea typeface="MS PGothic" charset="-128"/>
                <a:cs typeface="MS PGothic" charset="-128"/>
              </a:rPr>
              <a:t>本体</a:t>
            </a:r>
          </a:p>
        </p:txBody>
      </p:sp>
      <p:sp>
        <p:nvSpPr>
          <p:cNvPr id="21" name="屈折矢印 38">
            <a:extLst>
              <a:ext uri="{FF2B5EF4-FFF2-40B4-BE49-F238E27FC236}">
                <a16:creationId xmlns="" xmlns:a16="http://schemas.microsoft.com/office/drawing/2014/main" id="{025347FE-76AE-E34B-95CE-80D96FBD5028}"/>
              </a:ext>
            </a:extLst>
          </p:cNvPr>
          <p:cNvSpPr/>
          <p:nvPr/>
        </p:nvSpPr>
        <p:spPr>
          <a:xfrm flipV="1">
            <a:off x="8855197" y="5290024"/>
            <a:ext cx="966455" cy="986773"/>
          </a:xfrm>
          <a:prstGeom prst="bentUpArrow">
            <a:avLst>
              <a:gd name="adj1" fmla="val 22169"/>
              <a:gd name="adj2" fmla="val 33789"/>
              <a:gd name="adj3" fmla="val 33080"/>
            </a:avLst>
          </a:prstGeom>
          <a:solidFill>
            <a:srgbClr val="C79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latin typeface="MS PGothic" charset="-128"/>
              <a:ea typeface="MS PGothic" charset="-128"/>
              <a:cs typeface="MS PGothic" charset="-128"/>
            </a:endParaRPr>
          </a:p>
        </p:txBody>
      </p:sp>
      <p:sp>
        <p:nvSpPr>
          <p:cNvPr id="24" name="右矢印 38">
            <a:extLst>
              <a:ext uri="{FF2B5EF4-FFF2-40B4-BE49-F238E27FC236}">
                <a16:creationId xmlns="" xmlns:a16="http://schemas.microsoft.com/office/drawing/2014/main" id="{8F969C32-4559-FC45-AAD5-E67887D74A66}"/>
              </a:ext>
            </a:extLst>
          </p:cNvPr>
          <p:cNvSpPr/>
          <p:nvPr/>
        </p:nvSpPr>
        <p:spPr>
          <a:xfrm>
            <a:off x="6031707" y="5208681"/>
            <a:ext cx="1278899" cy="455832"/>
          </a:xfrm>
          <a:prstGeom prst="rightArrow">
            <a:avLst/>
          </a:prstGeom>
          <a:solidFill>
            <a:srgbClr val="595959"/>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vert="vert" rtlCol="0" anchor="ctr">
            <a:scene3d>
              <a:camera prst="orthographicFront">
                <a:rot lat="0" lon="0" rev="10800000"/>
              </a:camera>
              <a:lightRig rig="threePt" dir="t"/>
            </a:scene3d>
          </a:bodyPr>
          <a:lstStyle/>
          <a:p>
            <a:pPr algn="ctr"/>
            <a:endParaRPr lang="ja-JP" altLang="en-US" sz="1600" dirty="0">
              <a:solidFill>
                <a:schemeClr val="bg1"/>
              </a:solidFill>
              <a:latin typeface="Calibri" charset="0"/>
              <a:ea typeface="Calibri" charset="0"/>
              <a:cs typeface="Calibri" charset="0"/>
            </a:endParaRPr>
          </a:p>
        </p:txBody>
      </p:sp>
      <p:sp>
        <p:nvSpPr>
          <p:cNvPr id="25" name="TextBox 47">
            <a:extLst>
              <a:ext uri="{FF2B5EF4-FFF2-40B4-BE49-F238E27FC236}">
                <a16:creationId xmlns="" xmlns:a16="http://schemas.microsoft.com/office/drawing/2014/main" id="{A0F47CED-2776-504F-A241-E45B433DFB4A}"/>
              </a:ext>
            </a:extLst>
          </p:cNvPr>
          <p:cNvSpPr txBox="1"/>
          <p:nvPr/>
        </p:nvSpPr>
        <p:spPr>
          <a:xfrm>
            <a:off x="5874051" y="4672052"/>
            <a:ext cx="1619354" cy="584775"/>
          </a:xfrm>
          <a:prstGeom prst="rect">
            <a:avLst/>
          </a:prstGeom>
          <a:noFill/>
        </p:spPr>
        <p:txBody>
          <a:bodyPr wrap="none" rtlCol="0">
            <a:spAutoFit/>
          </a:bodyPr>
          <a:lstStyle/>
          <a:p>
            <a:pPr algn="ctr"/>
            <a:r>
              <a:rPr lang="ja-JP" altLang="en-US" sz="1600" dirty="0">
                <a:latin typeface="MS PGothic" charset="-128"/>
                <a:ea typeface="MS PGothic" charset="-128"/>
                <a:cs typeface="MS PGothic" charset="-128"/>
              </a:rPr>
              <a:t>チェックポイント・</a:t>
            </a:r>
            <a:endParaRPr lang="en-US" altLang="ja-JP" sz="1600" dirty="0">
              <a:latin typeface="MS PGothic" charset="-128"/>
              <a:ea typeface="MS PGothic" charset="-128"/>
              <a:cs typeface="MS PGothic" charset="-128"/>
            </a:endParaRPr>
          </a:p>
          <a:p>
            <a:pPr algn="ctr"/>
            <a:r>
              <a:rPr lang="ja-JP" altLang="en-US" sz="1600" dirty="0">
                <a:latin typeface="MS PGothic" charset="-128"/>
                <a:ea typeface="MS PGothic" charset="-128"/>
                <a:cs typeface="MS PGothic" charset="-128"/>
              </a:rPr>
              <a:t>コマンド</a:t>
            </a:r>
            <a:endParaRPr lang="en-US" sz="1600" dirty="0">
              <a:latin typeface="MS PGothic" charset="-128"/>
              <a:ea typeface="MS PGothic" charset="-128"/>
              <a:cs typeface="MS PGothic" charset="-128"/>
            </a:endParaRPr>
          </a:p>
        </p:txBody>
      </p:sp>
    </p:spTree>
    <p:extLst>
      <p:ext uri="{BB962C8B-B14F-4D97-AF65-F5344CB8AC3E}">
        <p14:creationId xmlns:p14="http://schemas.microsoft.com/office/powerpoint/2010/main" val="1291345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fade">
                                      <p:cBhvr>
                                        <p:cTn id="24" dur="500"/>
                                        <p:tgtEl>
                                          <p:spTgt spid="21"/>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3" grpId="0" animBg="1"/>
      <p:bldP spid="14" grpId="0"/>
      <p:bldP spid="17" grpId="0"/>
      <p:bldP spid="21" grpId="0" animBg="1"/>
      <p:bldP spid="24" grpId="0" animBg="1"/>
      <p:bldP spid="25" grpId="0"/>
    </p:bld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45739</TotalTime>
  <Words>6870</Words>
  <Application>Microsoft Macintosh PowerPoint</Application>
  <PresentationFormat>ワイド画面</PresentationFormat>
  <Paragraphs>727</Paragraphs>
  <Slides>28</Slides>
  <Notes>27</Notes>
  <HiddenSlides>6</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28</vt:i4>
      </vt:variant>
    </vt:vector>
  </HeadingPairs>
  <TitlesOfParts>
    <vt:vector size="35" baseType="lpstr">
      <vt:lpstr>Calibri</vt:lpstr>
      <vt:lpstr>Franklin Gothic Book</vt:lpstr>
      <vt:lpstr>MS PGothic</vt:lpstr>
      <vt:lpstr>ＭＳ Ｐゴシック</vt:lpstr>
      <vt:lpstr>Yu Gothic</vt:lpstr>
      <vt:lpstr>メイリオ</vt:lpstr>
      <vt:lpstr>Crop</vt:lpstr>
      <vt:lpstr>分割メモリVMの効率的かつ柔軟な ライブチェックポイント・リストア</vt:lpstr>
      <vt:lpstr>大容量メモリを持つVM</vt:lpstr>
      <vt:lpstr>分割マイグレーション [Suetake et al.'18]</vt:lpstr>
      <vt:lpstr>分割メモリVM</vt:lpstr>
      <vt:lpstr>障害対策</vt:lpstr>
      <vt:lpstr>従来のチェックポイントを用いる問題点</vt:lpstr>
      <vt:lpstr>従来のリストアを用いる問題点</vt:lpstr>
      <vt:lpstr>提案：D-CRES</vt:lpstr>
      <vt:lpstr>分割メモリVMのチェックポイント</vt:lpstr>
      <vt:lpstr>ライブチェックポイントのサポート</vt:lpstr>
      <vt:lpstr>従来実装を用いる問題点（１）</vt:lpstr>
      <vt:lpstr>リモートページングへの対処</vt:lpstr>
      <vt:lpstr>従来実装を用いる問題点（２）</vt:lpstr>
      <vt:lpstr>チェックポイント・ファイルの変換</vt:lpstr>
      <vt:lpstr>分割メモリVMのリストア</vt:lpstr>
      <vt:lpstr>VMのメモリ再配置</vt:lpstr>
      <vt:lpstr>実験</vt:lpstr>
      <vt:lpstr>実験</vt:lpstr>
      <vt:lpstr>チェックポイント・リストアにかかる時間（1/2）</vt:lpstr>
      <vt:lpstr>チェックポイント・リストアにかかる時間（1/2）</vt:lpstr>
      <vt:lpstr>チェックポイント・リストアにかかる時間（2/2）</vt:lpstr>
      <vt:lpstr>チェックポイント・リストアにかかる時間（2/2）</vt:lpstr>
      <vt:lpstr>ライブチェックポイント・リストアにかかる時間</vt:lpstr>
      <vt:lpstr>ライブチェックポイント・リストアにかかる時間</vt:lpstr>
      <vt:lpstr>更新メモリを上書き保存する効果</vt:lpstr>
      <vt:lpstr>更新メモリを上書き保存した効果</vt:lpstr>
      <vt:lpstr>関連研究</vt:lpstr>
      <vt:lpstr>まとめ</vt:lpstr>
    </vt:vector>
  </TitlesOfParts>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複数ホストにまたがるVMの障害対策</dc:title>
  <dc:creator>tokito</dc:creator>
  <cp:lastModifiedBy>Microsoft Office ユーザー</cp:lastModifiedBy>
  <cp:revision>934</cp:revision>
  <cp:lastPrinted>2019-02-21T04:57:35Z</cp:lastPrinted>
  <dcterms:modified xsi:type="dcterms:W3CDTF">2020-12-01T03:13:17Z</dcterms:modified>
</cp:coreProperties>
</file>