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323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315" r:id="rId4"/>
    <p:sldId id="289" r:id="rId5"/>
    <p:sldId id="290" r:id="rId6"/>
    <p:sldId id="319" r:id="rId7"/>
    <p:sldId id="278" r:id="rId8"/>
    <p:sldId id="261" r:id="rId9"/>
    <p:sldId id="318" r:id="rId10"/>
    <p:sldId id="295" r:id="rId11"/>
    <p:sldId id="320" r:id="rId12"/>
    <p:sldId id="306" r:id="rId13"/>
    <p:sldId id="302" r:id="rId14"/>
    <p:sldId id="293" r:id="rId15"/>
    <p:sldId id="303" r:id="rId16"/>
    <p:sldId id="264" r:id="rId17"/>
    <p:sldId id="265" r:id="rId18"/>
    <p:sldId id="313" r:id="rId19"/>
    <p:sldId id="321" r:id="rId20"/>
    <p:sldId id="323" r:id="rId21"/>
    <p:sldId id="325" r:id="rId22"/>
    <p:sldId id="334" r:id="rId23"/>
    <p:sldId id="327" r:id="rId24"/>
    <p:sldId id="329" r:id="rId25"/>
    <p:sldId id="330" r:id="rId26"/>
    <p:sldId id="331" r:id="rId27"/>
    <p:sldId id="33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kito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9270"/>
    <a:srgbClr val="ADC7D6"/>
    <a:srgbClr val="F0D9A5"/>
    <a:srgbClr val="FFAB83"/>
    <a:srgbClr val="EEB5BF"/>
    <a:srgbClr val="00B6FB"/>
    <a:srgbClr val="EEA296"/>
    <a:srgbClr val="BABBB6"/>
    <a:srgbClr val="D9D9D9"/>
    <a:srgbClr val="C794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59" autoAdjust="0"/>
    <p:restoredTop sz="72703" autoAdjust="0"/>
  </p:normalViewPr>
  <p:slideViewPr>
    <p:cSldViewPr snapToGrid="0">
      <p:cViewPr varScale="1">
        <p:scale>
          <a:sx n="95" d="100"/>
          <a:sy n="95" d="100"/>
        </p:scale>
        <p:origin x="216" y="4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>
        <p:scale>
          <a:sx n="190" d="100"/>
          <a:sy n="190" d="100"/>
        </p:scale>
        <p:origin x="1992" y="-12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commentAuthors" Target="commentAuthors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murata_tokito/.Trash/icci-&#23455;&#39443;0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murata_tokito/.Trash/icci-&#23455;&#39443;0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Users/murata_tokito/.Trash/icci-&#23455;&#39443;0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/Users/murata_tokito/Documents/M2/ICCI/&#23455;&#39443;/icci-&#23455;&#39443;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/Users/murata_tokito/.Trash/icci-&#23455;&#39443;0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/Users/murata_tokito/Documents/M2/ICCI/&#23455;&#39443;/icci-&#23455;&#39443;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929789963"/>
          <c:y val="0.183835215842366"/>
          <c:w val="0.824137775511124"/>
          <c:h val="0.62473350177511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チェックポイント・リストア時間!$C$2</c:f>
              <c:strCache>
                <c:ptCount val="1"/>
                <c:pt idx="0">
                  <c:v>traditional (split-memory VM)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チェックポイント・リストア時間!$C$21:$C$22</c:f>
                <c:numCache>
                  <c:formatCode>General</c:formatCode>
                  <c:ptCount val="2"/>
                  <c:pt idx="0">
                    <c:v>0.42463396001733</c:v>
                  </c:pt>
                  <c:pt idx="1">
                    <c:v>0.450939020267708</c:v>
                  </c:pt>
                </c:numCache>
              </c:numRef>
            </c:plus>
            <c:minus>
              <c:numRef>
                <c:f>チェックポイント・リストア時間!$C$21:$C$22</c:f>
                <c:numCache>
                  <c:formatCode>General</c:formatCode>
                  <c:ptCount val="2"/>
                  <c:pt idx="0">
                    <c:v>0.42463396001733</c:v>
                  </c:pt>
                  <c:pt idx="1">
                    <c:v>0.450939020267708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チェックポイント・リストア時間!$E$1:$F$1</c:f>
              <c:strCache>
                <c:ptCount val="2"/>
                <c:pt idx="0">
                  <c:v>checkpoint</c:v>
                </c:pt>
                <c:pt idx="1">
                  <c:v>restore</c:v>
                </c:pt>
              </c:strCache>
            </c:strRef>
          </c:cat>
          <c:val>
            <c:numRef>
              <c:f>(チェックポイント・リストア時間!$C$8,チェックポイント・リストア時間!$C$18)</c:f>
              <c:numCache>
                <c:formatCode>0.0</c:formatCode>
                <c:ptCount val="2"/>
                <c:pt idx="0">
                  <c:v>77.772</c:v>
                </c:pt>
                <c:pt idx="1">
                  <c:v>26.604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086-494D-A02A-C37B951DA35D}"/>
            </c:ext>
          </c:extLst>
        </c:ser>
        <c:ser>
          <c:idx val="0"/>
          <c:order val="1"/>
          <c:tx>
            <c:strRef>
              <c:f>チェックポイント・リストア時間!$D$2</c:f>
              <c:strCache>
                <c:ptCount val="1"/>
                <c:pt idx="0">
                  <c:v>D-CRES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チェックポイント・リストア時間!$D$21:$D$22</c:f>
                <c:numCache>
                  <c:formatCode>General</c:formatCode>
                  <c:ptCount val="2"/>
                  <c:pt idx="0">
                    <c:v>0.0920543317829203</c:v>
                  </c:pt>
                  <c:pt idx="1">
                    <c:v>0.0310483493925201</c:v>
                  </c:pt>
                </c:numCache>
              </c:numRef>
            </c:plus>
            <c:minus>
              <c:numRef>
                <c:f>チェックポイント・リストア時間!$D$21:$D$22</c:f>
                <c:numCache>
                  <c:formatCode>General</c:formatCode>
                  <c:ptCount val="2"/>
                  <c:pt idx="0">
                    <c:v>0.0920543317829203</c:v>
                  </c:pt>
                  <c:pt idx="1">
                    <c:v>0.0310483493925201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チェックポイント・リストア時間!$E$1:$F$1</c:f>
              <c:strCache>
                <c:ptCount val="2"/>
                <c:pt idx="0">
                  <c:v>checkpoint</c:v>
                </c:pt>
                <c:pt idx="1">
                  <c:v>restore</c:v>
                </c:pt>
              </c:strCache>
            </c:strRef>
          </c:cat>
          <c:val>
            <c:numRef>
              <c:f>(チェックポイント・リストア時間!$D$8,チェックポイント・リストア時間!$D$18)</c:f>
              <c:numCache>
                <c:formatCode>0.0</c:formatCode>
                <c:ptCount val="2"/>
                <c:pt idx="0">
                  <c:v>14.478</c:v>
                </c:pt>
                <c:pt idx="1">
                  <c:v>13.788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086-494D-A02A-C37B951DA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"/>
        <c:axId val="504903456"/>
        <c:axId val="90193792"/>
      </c:barChart>
      <c:catAx>
        <c:axId val="50490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90193792"/>
        <c:crosses val="autoZero"/>
        <c:auto val="1"/>
        <c:lblAlgn val="ctr"/>
        <c:lblOffset val="100"/>
        <c:noMultiLvlLbl val="0"/>
      </c:catAx>
      <c:valAx>
        <c:axId val="9019379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2000" b="0" i="0" u="none" strike="noStrike" kern="1200" baseline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pPr>
                <a:r>
                  <a:rPr lang="en-US"/>
                  <a:t>time (s)</a:t>
                </a:r>
                <a:endParaRPr lang="mr-IN"/>
              </a:p>
            </c:rich>
          </c:tx>
          <c:layout>
            <c:manualLayout>
              <c:xMode val="edge"/>
              <c:yMode val="edge"/>
              <c:x val="0.00133847694485872"/>
              <c:y val="0.3560739565179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2000" b="0" i="0" u="none" strike="noStrike" kern="1200" baseline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defRPr>
              </a:pPr>
              <a:endParaRPr lang="ja-JP"/>
            </a:p>
          </c:txPr>
        </c:title>
        <c:numFmt formatCode="0_);[Red]\(0\)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504903456"/>
        <c:crosses val="autoZero"/>
        <c:crossBetween val="between"/>
        <c:majorUnit val="20.0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214579306793277"/>
          <c:y val="0.00933472790738186"/>
          <c:w val="0.708706648559587"/>
          <c:h val="0.1463647561011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000" b="0" i="0" u="none" strike="noStrike" kern="1200" baseline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503223070585"/>
          <c:y val="0.185548070077214"/>
          <c:w val="0.823564450873144"/>
          <c:h val="0.620246057677759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チェックポイント・リストア時間!$B$2</c:f>
              <c:strCache>
                <c:ptCount val="1"/>
                <c:pt idx="0">
                  <c:v>traditional (normal VM)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チェックポイント・リストア時間!$B$21:$B$22</c:f>
                <c:numCache>
                  <c:formatCode>General</c:formatCode>
                  <c:ptCount val="2"/>
                  <c:pt idx="0">
                    <c:v>0.355085905099033</c:v>
                  </c:pt>
                  <c:pt idx="1">
                    <c:v>0.355085905099033</c:v>
                  </c:pt>
                </c:numCache>
              </c:numRef>
            </c:plus>
            <c:minus>
              <c:numRef>
                <c:f>チェックポイント・リストア時間!$B$21:$B$22</c:f>
                <c:numCache>
                  <c:formatCode>General</c:formatCode>
                  <c:ptCount val="2"/>
                  <c:pt idx="0">
                    <c:v>0.355085905099033</c:v>
                  </c:pt>
                  <c:pt idx="1">
                    <c:v>0.355085905099033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チェックポイント・リストア時間!$E$1:$F$1</c:f>
              <c:strCache>
                <c:ptCount val="2"/>
                <c:pt idx="0">
                  <c:v>checkpoint</c:v>
                </c:pt>
                <c:pt idx="1">
                  <c:v>restore</c:v>
                </c:pt>
              </c:strCache>
            </c:strRef>
          </c:cat>
          <c:val>
            <c:numRef>
              <c:f>(チェックポイント・リストア時間!$B$8,チェックポイント・リストア時間!$B$18)</c:f>
              <c:numCache>
                <c:formatCode>0.0</c:formatCode>
                <c:ptCount val="2"/>
                <c:pt idx="0">
                  <c:v>25.646</c:v>
                </c:pt>
                <c:pt idx="1">
                  <c:v>26.136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A0-0A48-8D2A-00CDD555F31D}"/>
            </c:ext>
          </c:extLst>
        </c:ser>
        <c:ser>
          <c:idx val="0"/>
          <c:order val="1"/>
          <c:tx>
            <c:strRef>
              <c:f>チェックポイント・リストア時間!$D$2</c:f>
              <c:strCache>
                <c:ptCount val="1"/>
                <c:pt idx="0">
                  <c:v>D-CRES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チェックポイント・リストア時間!$D$21:$D$22</c:f>
                <c:numCache>
                  <c:formatCode>General</c:formatCode>
                  <c:ptCount val="2"/>
                  <c:pt idx="0">
                    <c:v>0.0920543317829203</c:v>
                  </c:pt>
                  <c:pt idx="1">
                    <c:v>0.0310483493925201</c:v>
                  </c:pt>
                </c:numCache>
              </c:numRef>
            </c:plus>
            <c:minus>
              <c:numRef>
                <c:f>チェックポイント・リストア時間!$D$21:$D$22</c:f>
                <c:numCache>
                  <c:formatCode>General</c:formatCode>
                  <c:ptCount val="2"/>
                  <c:pt idx="0">
                    <c:v>0.0920543317829203</c:v>
                  </c:pt>
                  <c:pt idx="1">
                    <c:v>0.0310483493925201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チェックポイント・リストア時間!$E$1:$F$1</c:f>
              <c:strCache>
                <c:ptCount val="2"/>
                <c:pt idx="0">
                  <c:v>checkpoint</c:v>
                </c:pt>
                <c:pt idx="1">
                  <c:v>restore</c:v>
                </c:pt>
              </c:strCache>
            </c:strRef>
          </c:cat>
          <c:val>
            <c:numRef>
              <c:f>(チェックポイント・リストア時間!$D$8,チェックポイント・リストア時間!$D$18)</c:f>
              <c:numCache>
                <c:formatCode>0.0</c:formatCode>
                <c:ptCount val="2"/>
                <c:pt idx="0">
                  <c:v>14.478</c:v>
                </c:pt>
                <c:pt idx="1">
                  <c:v>13.788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5A0-0A48-8D2A-00CDD555F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"/>
        <c:axId val="120708576"/>
        <c:axId val="511372320"/>
      </c:barChart>
      <c:catAx>
        <c:axId val="12070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511372320"/>
        <c:crosses val="autoZero"/>
        <c:auto val="1"/>
        <c:lblAlgn val="ctr"/>
        <c:lblOffset val="100"/>
        <c:noMultiLvlLbl val="0"/>
      </c:catAx>
      <c:valAx>
        <c:axId val="51137232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2000" b="0" i="0" u="none" strike="noStrike" kern="1200" baseline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pPr>
                <a:r>
                  <a:rPr lang="en-US"/>
                  <a:t>time (s)</a:t>
                </a:r>
                <a:endParaRPr lang="mr-IN"/>
              </a:p>
            </c:rich>
          </c:tx>
          <c:layout>
            <c:manualLayout>
              <c:xMode val="edge"/>
              <c:yMode val="edge"/>
              <c:x val="0.00947282963567679"/>
              <c:y val="0.3614502102641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2000" b="0" i="0" u="none" strike="noStrike" kern="1200" baseline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defRPr>
              </a:pPr>
              <a:endParaRPr lang="ja-JP"/>
            </a:p>
          </c:txPr>
        </c:title>
        <c:numFmt formatCode="#,##0_);[Red]\(#,##0\)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120708576"/>
        <c:crosses val="autoZero"/>
        <c:crossBetween val="between"/>
        <c:majorUnit val="10.0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69185692026798"/>
          <c:y val="0.00537623840590971"/>
          <c:w val="0.749053809911347"/>
          <c:h val="0.158314732166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000" b="0" i="0" u="none" strike="noStrike" kern="1200" baseline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059794126552"/>
          <c:y val="0.178735350838155"/>
          <c:w val="0.82400787163185"/>
          <c:h val="0.6270927903871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ライブチェックポイント時間!$B$12</c:f>
              <c:strCache>
                <c:ptCount val="1"/>
                <c:pt idx="0">
                  <c:v>traditional (normal VM)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ライブチェックポイント時間!$B$23:$B$24</c:f>
                <c:numCache>
                  <c:formatCode>General</c:formatCode>
                  <c:ptCount val="2"/>
                  <c:pt idx="0">
                    <c:v>0.489217061572196</c:v>
                  </c:pt>
                  <c:pt idx="1">
                    <c:v>0.0571207298428318</c:v>
                  </c:pt>
                </c:numCache>
              </c:numRef>
            </c:plus>
            <c:minus>
              <c:numRef>
                <c:f>ライブチェックポイント時間!$B$23:$B$24</c:f>
                <c:numCache>
                  <c:formatCode>General</c:formatCode>
                  <c:ptCount val="2"/>
                  <c:pt idx="0">
                    <c:v>0.489217061572196</c:v>
                  </c:pt>
                  <c:pt idx="1">
                    <c:v>0.0571207298428318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ライブチェックポイント時間!$I$1:$J$1</c:f>
              <c:strCache>
                <c:ptCount val="2"/>
                <c:pt idx="0">
                  <c:v>live checkpoint</c:v>
                </c:pt>
                <c:pt idx="1">
                  <c:v>restore</c:v>
                </c:pt>
              </c:strCache>
            </c:strRef>
          </c:cat>
          <c:val>
            <c:numRef>
              <c:f>ライブチェックポイント時間!$B$20:$B$21</c:f>
              <c:numCache>
                <c:formatCode>#,##0.00_);[Red]\(#,##0.00\)</c:formatCode>
                <c:ptCount val="2"/>
                <c:pt idx="0">
                  <c:v>29.06</c:v>
                </c:pt>
                <c:pt idx="1">
                  <c:v>27.55833333333323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14-4242-AADC-6520589FD393}"/>
            </c:ext>
          </c:extLst>
        </c:ser>
        <c:ser>
          <c:idx val="1"/>
          <c:order val="1"/>
          <c:tx>
            <c:strRef>
              <c:f>ライブチェックポイント時間!$C$12</c:f>
              <c:strCache>
                <c:ptCount val="1"/>
                <c:pt idx="0">
                  <c:v>D-CRES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ライブチェックポイント時間!$C$23:$C$24</c:f>
                <c:numCache>
                  <c:formatCode>General</c:formatCode>
                  <c:ptCount val="2"/>
                  <c:pt idx="0">
                    <c:v>0.19023523449783</c:v>
                  </c:pt>
                  <c:pt idx="1">
                    <c:v>0.130624568048196</c:v>
                  </c:pt>
                </c:numCache>
              </c:numRef>
            </c:plus>
            <c:minus>
              <c:numRef>
                <c:f>ライブチェックポイント時間!$C$23:$C$24</c:f>
                <c:numCache>
                  <c:formatCode>General</c:formatCode>
                  <c:ptCount val="2"/>
                  <c:pt idx="0">
                    <c:v>0.19023523449783</c:v>
                  </c:pt>
                  <c:pt idx="1">
                    <c:v>0.130624568048196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ライブチェックポイント時間!$I$1:$J$1</c:f>
              <c:strCache>
                <c:ptCount val="2"/>
                <c:pt idx="0">
                  <c:v>live checkpoint</c:v>
                </c:pt>
                <c:pt idx="1">
                  <c:v>restore</c:v>
                </c:pt>
              </c:strCache>
            </c:strRef>
          </c:cat>
          <c:val>
            <c:numRef>
              <c:f>ライブチェックポイント時間!$C$20:$C$21</c:f>
              <c:numCache>
                <c:formatCode>#,##0.00_);[Red]\(#,##0.00\)</c:formatCode>
                <c:ptCount val="2"/>
                <c:pt idx="0">
                  <c:v>19.23166666666667</c:v>
                </c:pt>
                <c:pt idx="1">
                  <c:v>14.97833333333334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14-4242-AADC-6520589FD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"/>
        <c:axId val="507627392"/>
        <c:axId val="58518480"/>
      </c:barChart>
      <c:catAx>
        <c:axId val="50762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58518480"/>
        <c:crosses val="autoZero"/>
        <c:auto val="1"/>
        <c:lblAlgn val="ctr"/>
        <c:lblOffset val="100"/>
        <c:noMultiLvlLbl val="0"/>
      </c:catAx>
      <c:valAx>
        <c:axId val="5851848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2000" b="0" i="0" u="none" strike="noStrike" kern="1200" baseline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pPr>
                <a:r>
                  <a:rPr lang="en-US"/>
                  <a:t>time (s)</a:t>
                </a:r>
                <a:endParaRPr lang="mr-IN"/>
              </a:p>
            </c:rich>
          </c:tx>
          <c:layout>
            <c:manualLayout>
              <c:xMode val="edge"/>
              <c:yMode val="edge"/>
              <c:x val="0.00947282963567679"/>
              <c:y val="0.3614502102641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2000" b="0" i="0" u="none" strike="noStrike" kern="1200" baseline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defRPr>
              </a:pPr>
              <a:endParaRPr lang="ja-JP"/>
            </a:p>
          </c:txPr>
        </c:title>
        <c:numFmt formatCode="#,##0_);[Red]\(#,##0\)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507627392"/>
        <c:crosses val="autoZero"/>
        <c:crossBetween val="between"/>
        <c:majorUnit val="10.0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9137587042083"/>
          <c:y val="0.0141299510458389"/>
          <c:w val="0.680239679042673"/>
          <c:h val="0.1416617980249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000" b="0" i="0" u="none" strike="noStrike" kern="1200" baseline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754-E54C-BCC0-F893977B9D1E}"/>
              </c:ext>
            </c:extLst>
          </c:dPt>
          <c:cat>
            <c:strRef>
              <c:f>ファイルサイズ!$G$1:$H$1</c:f>
              <c:strCache>
                <c:ptCount val="2"/>
                <c:pt idx="0">
                  <c:v>append</c:v>
                </c:pt>
                <c:pt idx="1">
                  <c:v>overwrite</c:v>
                </c:pt>
              </c:strCache>
            </c:strRef>
          </c:cat>
          <c:val>
            <c:numRef>
              <c:f>ファイルサイズ!$G$2:$H$2</c:f>
              <c:numCache>
                <c:formatCode>#,##0.00_);[Red]\(#,##0.00\)</c:formatCode>
                <c:ptCount val="2"/>
                <c:pt idx="0">
                  <c:v>5.30475997924804</c:v>
                </c:pt>
                <c:pt idx="1">
                  <c:v>4.008621215820312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754-E54C-BCC0-F893977B9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"/>
        <c:axId val="86242768"/>
        <c:axId val="450798368"/>
      </c:barChart>
      <c:catAx>
        <c:axId val="8624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450798368"/>
        <c:crosses val="autoZero"/>
        <c:auto val="1"/>
        <c:lblAlgn val="ctr"/>
        <c:lblOffset val="100"/>
        <c:noMultiLvlLbl val="0"/>
      </c:catAx>
      <c:valAx>
        <c:axId val="450798368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2000" b="0" i="0" u="none" strike="noStrike" kern="1200" baseline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pPr>
                <a:r>
                  <a:rPr lang="en-US"/>
                  <a:t>total size (GB)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0.0208181351883367"/>
              <c:y val="0.1410533872619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2000" b="0" i="0" u="none" strike="noStrike" kern="1200" baseline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defRPr>
              </a:pPr>
              <a:endParaRPr lang="ja-JP"/>
            </a:p>
          </c:txPr>
        </c:title>
        <c:numFmt formatCode="#,##0_);[Red]\(#,##0\)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86242768"/>
        <c:crosses val="autoZero"/>
        <c:crossBetween val="between"/>
        <c:majorUnit val="2.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500756887678"/>
          <c:y val="0.179956608811749"/>
          <c:w val="0.822167726309416"/>
          <c:h val="0.635827770360481"/>
        </c:manualLayout>
      </c:layout>
      <c:barChart>
        <c:barDir val="col"/>
        <c:grouping val="clustered"/>
        <c:varyColors val="0"/>
        <c:ser>
          <c:idx val="1"/>
          <c:order val="0"/>
          <c:tx>
            <c:v>append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'チェックポイント・リストア時間（保存形式）'!$K$9:$K$10</c:f>
                <c:numCache>
                  <c:formatCode>General</c:formatCode>
                  <c:ptCount val="2"/>
                  <c:pt idx="0">
                    <c:v>0.538846917036741</c:v>
                  </c:pt>
                  <c:pt idx="1">
                    <c:v>0.606580579972686</c:v>
                  </c:pt>
                </c:numCache>
              </c:numRef>
            </c:plus>
            <c:minus>
              <c:numRef>
                <c:f>'チェックポイント・リストア時間（保存形式）'!$K$9:$K$10</c:f>
                <c:numCache>
                  <c:formatCode>General</c:formatCode>
                  <c:ptCount val="2"/>
                  <c:pt idx="0">
                    <c:v>0.538846917036741</c:v>
                  </c:pt>
                  <c:pt idx="1">
                    <c:v>0.606580579972686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'チェックポイント・リストア時間（保存形式）'!$J$1:$K$1</c:f>
              <c:strCache>
                <c:ptCount val="2"/>
                <c:pt idx="0">
                  <c:v>live checkpoint</c:v>
                </c:pt>
                <c:pt idx="1">
                  <c:v>restore</c:v>
                </c:pt>
              </c:strCache>
            </c:strRef>
          </c:cat>
          <c:val>
            <c:numRef>
              <c:f>'チェックポイント・リストア時間（保存形式）'!$K$5:$K$6</c:f>
              <c:numCache>
                <c:formatCode>0.0</c:formatCode>
                <c:ptCount val="2"/>
                <c:pt idx="0">
                  <c:v>21.264</c:v>
                </c:pt>
                <c:pt idx="1">
                  <c:v>21.06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FB-F742-AAAB-E4D278A01A9C}"/>
            </c:ext>
          </c:extLst>
        </c:ser>
        <c:ser>
          <c:idx val="0"/>
          <c:order val="1"/>
          <c:tx>
            <c:v>overwrite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'チェックポイント・リストア時間（保存形式）'!$J$9:$J$10</c:f>
                <c:numCache>
                  <c:formatCode>General</c:formatCode>
                  <c:ptCount val="2"/>
                  <c:pt idx="0">
                    <c:v>0.574720801781178</c:v>
                  </c:pt>
                  <c:pt idx="1">
                    <c:v>0.088566359301938</c:v>
                  </c:pt>
                </c:numCache>
              </c:numRef>
            </c:plus>
            <c:minus>
              <c:numRef>
                <c:f>'チェックポイント・リストア時間（保存形式）'!$J$9:$J$10</c:f>
                <c:numCache>
                  <c:formatCode>General</c:formatCode>
                  <c:ptCount val="2"/>
                  <c:pt idx="0">
                    <c:v>0.574720801781178</c:v>
                  </c:pt>
                  <c:pt idx="1">
                    <c:v>0.088566359301938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'チェックポイント・リストア時間（保存形式）'!$J$1:$K$1</c:f>
              <c:strCache>
                <c:ptCount val="2"/>
                <c:pt idx="0">
                  <c:v>live checkpoint</c:v>
                </c:pt>
                <c:pt idx="1">
                  <c:v>restore</c:v>
                </c:pt>
              </c:strCache>
            </c:strRef>
          </c:cat>
          <c:val>
            <c:numRef>
              <c:f>'チェックポイント・リストア時間（保存形式）'!$J$5:$J$6</c:f>
              <c:numCache>
                <c:formatCode>0.0</c:formatCode>
                <c:ptCount val="2"/>
                <c:pt idx="0">
                  <c:v>29.052</c:v>
                </c:pt>
                <c:pt idx="1">
                  <c:v>14.822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4FB-F742-AAAB-E4D278A01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"/>
        <c:axId val="86103968"/>
        <c:axId val="119390672"/>
      </c:barChart>
      <c:catAx>
        <c:axId val="8610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119390672"/>
        <c:crosses val="autoZero"/>
        <c:auto val="1"/>
        <c:lblAlgn val="ctr"/>
        <c:lblOffset val="100"/>
        <c:noMultiLvlLbl val="0"/>
      </c:catAx>
      <c:valAx>
        <c:axId val="11939067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2000" b="0" i="0" u="none" strike="noStrike" kern="1200" baseline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pPr>
                <a:r>
                  <a:rPr lang="en-US"/>
                  <a:t>time (s)</a:t>
                </a:r>
                <a:endParaRPr lang="mr-IN"/>
              </a:p>
            </c:rich>
          </c:tx>
          <c:layout>
            <c:manualLayout>
              <c:xMode val="edge"/>
              <c:yMode val="edge"/>
              <c:x val="0.00947282963567679"/>
              <c:y val="0.3614502102641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2000" b="0" i="0" u="none" strike="noStrike" kern="1200" baseline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defRPr>
              </a:pPr>
              <a:endParaRPr lang="ja-JP"/>
            </a:p>
          </c:txPr>
        </c:title>
        <c:numFmt formatCode="#,##0_);[Red]\(#,##0\)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86103968"/>
        <c:crosses val="autoZero"/>
        <c:crossBetween val="between"/>
        <c:majorUnit val="10.0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336942476536482"/>
          <c:y val="0.0376798694555704"/>
          <c:w val="0.417073266727218"/>
          <c:h val="0.102640186915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000" b="0" i="0" u="none" strike="noStrike" kern="1200" baseline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51999055322"/>
          <c:y val="0.157634202808252"/>
          <c:w val="0.837547677928529"/>
          <c:h val="0.573898474797146"/>
        </c:manualLayout>
      </c:layout>
      <c:lineChart>
        <c:grouping val="standard"/>
        <c:varyColors val="0"/>
        <c:ser>
          <c:idx val="0"/>
          <c:order val="0"/>
          <c:tx>
            <c:v>checkpoint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メモリ分割!$B$10:$H$10</c:f>
                <c:numCache>
                  <c:formatCode>General</c:formatCode>
                  <c:ptCount val="7"/>
                  <c:pt idx="0">
                    <c:v>0.17171487996094</c:v>
                  </c:pt>
                  <c:pt idx="1">
                    <c:v>0.167050890449587</c:v>
                  </c:pt>
                  <c:pt idx="2">
                    <c:v>0.100069975517135</c:v>
                  </c:pt>
                  <c:pt idx="3">
                    <c:v>0.113639781766774</c:v>
                  </c:pt>
                  <c:pt idx="4">
                    <c:v>0.0606630035524123</c:v>
                  </c:pt>
                  <c:pt idx="5">
                    <c:v>0.109772492000501</c:v>
                  </c:pt>
                  <c:pt idx="6">
                    <c:v>0.181256724013207</c:v>
                  </c:pt>
                </c:numCache>
              </c:numRef>
            </c:plus>
            <c:minus>
              <c:numRef>
                <c:f>メモリ分割!$B$10:$H$10</c:f>
                <c:numCache>
                  <c:formatCode>General</c:formatCode>
                  <c:ptCount val="7"/>
                  <c:pt idx="0">
                    <c:v>0.17171487996094</c:v>
                  </c:pt>
                  <c:pt idx="1">
                    <c:v>0.167050890449587</c:v>
                  </c:pt>
                  <c:pt idx="2">
                    <c:v>0.100069975517135</c:v>
                  </c:pt>
                  <c:pt idx="3">
                    <c:v>0.113639781766774</c:v>
                  </c:pt>
                  <c:pt idx="4">
                    <c:v>0.0606630035524123</c:v>
                  </c:pt>
                  <c:pt idx="5">
                    <c:v>0.109772492000501</c:v>
                  </c:pt>
                  <c:pt idx="6">
                    <c:v>0.181256724013207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メモリ分割!$B$3:$H$3</c:f>
              <c:numCache>
                <c:formatCode>#,##0_);[Red]\(#,##0\)</c:formatCode>
                <c:ptCount val="7"/>
                <c:pt idx="0">
                  <c:v>20.0</c:v>
                </c:pt>
                <c:pt idx="1">
                  <c:v>30.0</c:v>
                </c:pt>
                <c:pt idx="2" formatCode="General">
                  <c:v>40.0</c:v>
                </c:pt>
                <c:pt idx="3" formatCode="General">
                  <c:v>50.0</c:v>
                </c:pt>
                <c:pt idx="4" formatCode="General">
                  <c:v>60.0</c:v>
                </c:pt>
                <c:pt idx="5" formatCode="General">
                  <c:v>70.0</c:v>
                </c:pt>
                <c:pt idx="6" formatCode="General">
                  <c:v>80.0</c:v>
                </c:pt>
              </c:numCache>
            </c:numRef>
          </c:cat>
          <c:val>
            <c:numRef>
              <c:f>メモリ分割!$B$9:$H$9</c:f>
              <c:numCache>
                <c:formatCode>0.0</c:formatCode>
                <c:ptCount val="7"/>
                <c:pt idx="0" formatCode="General">
                  <c:v>22.576</c:v>
                </c:pt>
                <c:pt idx="1">
                  <c:v>20.046</c:v>
                </c:pt>
                <c:pt idx="2">
                  <c:v>17.082</c:v>
                </c:pt>
                <c:pt idx="3">
                  <c:v>14.918</c:v>
                </c:pt>
                <c:pt idx="4">
                  <c:v>11.79</c:v>
                </c:pt>
                <c:pt idx="5">
                  <c:v>11.42</c:v>
                </c:pt>
                <c:pt idx="6">
                  <c:v>14.638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FC0-034A-BBB0-125CC64899EC}"/>
            </c:ext>
          </c:extLst>
        </c:ser>
        <c:ser>
          <c:idx val="1"/>
          <c:order val="1"/>
          <c:tx>
            <c:v>restore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メモリ分割!$B$19:$H$19</c:f>
                <c:numCache>
                  <c:formatCode>General</c:formatCode>
                  <c:ptCount val="7"/>
                  <c:pt idx="0">
                    <c:v>0.0947945146092325</c:v>
                  </c:pt>
                  <c:pt idx="1">
                    <c:v>0.0357770876399967</c:v>
                  </c:pt>
                  <c:pt idx="2">
                    <c:v>0.027820855486487</c:v>
                  </c:pt>
                  <c:pt idx="3">
                    <c:v>0.0646529195009785</c:v>
                  </c:pt>
                  <c:pt idx="4">
                    <c:v>0.0782048591840688</c:v>
                  </c:pt>
                  <c:pt idx="5">
                    <c:v>0.195994897892777</c:v>
                  </c:pt>
                  <c:pt idx="6">
                    <c:v>0.0863365507765975</c:v>
                  </c:pt>
                </c:numCache>
              </c:numRef>
            </c:plus>
            <c:minus>
              <c:numRef>
                <c:f>メモリ分割!$B$19:$H$19</c:f>
                <c:numCache>
                  <c:formatCode>General</c:formatCode>
                  <c:ptCount val="7"/>
                  <c:pt idx="0">
                    <c:v>0.0947945146092325</c:v>
                  </c:pt>
                  <c:pt idx="1">
                    <c:v>0.0357770876399967</c:v>
                  </c:pt>
                  <c:pt idx="2">
                    <c:v>0.027820855486487</c:v>
                  </c:pt>
                  <c:pt idx="3">
                    <c:v>0.0646529195009785</c:v>
                  </c:pt>
                  <c:pt idx="4">
                    <c:v>0.0782048591840688</c:v>
                  </c:pt>
                  <c:pt idx="5">
                    <c:v>0.195994897892777</c:v>
                  </c:pt>
                  <c:pt idx="6">
                    <c:v>0.0863365507765975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メモリ分割!$B$3:$H$3</c:f>
              <c:numCache>
                <c:formatCode>#,##0_);[Red]\(#,##0\)</c:formatCode>
                <c:ptCount val="7"/>
                <c:pt idx="0">
                  <c:v>20.0</c:v>
                </c:pt>
                <c:pt idx="1">
                  <c:v>30.0</c:v>
                </c:pt>
                <c:pt idx="2" formatCode="General">
                  <c:v>40.0</c:v>
                </c:pt>
                <c:pt idx="3" formatCode="General">
                  <c:v>50.0</c:v>
                </c:pt>
                <c:pt idx="4" formatCode="General">
                  <c:v>60.0</c:v>
                </c:pt>
                <c:pt idx="5" formatCode="General">
                  <c:v>70.0</c:v>
                </c:pt>
                <c:pt idx="6" formatCode="General">
                  <c:v>80.0</c:v>
                </c:pt>
              </c:numCache>
            </c:numRef>
          </c:cat>
          <c:val>
            <c:numRef>
              <c:f>メモリ分割!$B$18:$H$18</c:f>
              <c:numCache>
                <c:formatCode>0.0</c:formatCode>
                <c:ptCount val="7"/>
                <c:pt idx="0" formatCode="General">
                  <c:v>21.744</c:v>
                </c:pt>
                <c:pt idx="1">
                  <c:v>18.92</c:v>
                </c:pt>
                <c:pt idx="2">
                  <c:v>16.29799999999999</c:v>
                </c:pt>
                <c:pt idx="3">
                  <c:v>13.8</c:v>
                </c:pt>
                <c:pt idx="4">
                  <c:v>11.014</c:v>
                </c:pt>
                <c:pt idx="5">
                  <c:v>8.798</c:v>
                </c:pt>
                <c:pt idx="6">
                  <c:v>14.142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FC0-034A-BBB0-125CC6489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4366304"/>
        <c:axId val="58582496"/>
      </c:lineChart>
      <c:catAx>
        <c:axId val="504366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ctr" rtl="0">
                  <a:defRPr lang="ja-JP" sz="2000" b="0" i="0" u="none" strike="noStrike" kern="1200" baseline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pPr>
                <a:r>
                  <a:rPr lang="en-US"/>
                  <a:t>memory ratio at the sub-host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 rtl="0">
                <a:defRPr lang="ja-JP" sz="2000" b="0" i="0" u="none" strike="noStrike" kern="1200" baseline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defRPr>
              </a:pPr>
              <a:endParaRPr lang="ja-JP"/>
            </a:p>
          </c:txPr>
        </c:title>
        <c:numFmt formatCode="#,##0_);[Red]\(#,##0\)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58582496"/>
        <c:crosses val="autoZero"/>
        <c:auto val="1"/>
        <c:lblAlgn val="ctr"/>
        <c:lblOffset val="100"/>
        <c:noMultiLvlLbl val="0"/>
      </c:catAx>
      <c:valAx>
        <c:axId val="58582496"/>
        <c:scaling>
          <c:orientation val="minMax"/>
          <c:max val="25.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2000" b="0" i="0" u="none" strike="noStrike" kern="1200" baseline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pPr>
                <a:r>
                  <a:rPr lang="en-US"/>
                  <a:t>time (s)</a:t>
                </a:r>
                <a:endParaRPr lang="mr-IN"/>
              </a:p>
            </c:rich>
          </c:tx>
          <c:layout>
            <c:manualLayout>
              <c:xMode val="edge"/>
              <c:yMode val="edge"/>
              <c:x val="0.00947282963567679"/>
              <c:y val="0.3614502102641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2000" b="0" i="0" u="none" strike="noStrike" kern="1200" baseline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pPr>
            <a:endParaRPr lang="ja-JP"/>
          </a:p>
        </c:txPr>
        <c:crossAx val="504366304"/>
        <c:crosses val="autoZero"/>
        <c:crossBetween val="between"/>
        <c:majorUnit val="5.0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328988729022691"/>
          <c:y val="0.0"/>
          <c:w val="0.419338194444444"/>
          <c:h val="0.1186041517537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000" b="0" i="0" u="none" strike="noStrike" kern="1200" baseline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31E19-E841-9847-B187-6499A7716009}" type="datetimeFigureOut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6A01C-08C6-9744-BD37-7611A1CE5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216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DE356-0AE5-4FA4-A4F0-0075F532CFA9}" type="datetimeFigureOut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AF5F0-290E-41FE-8BB5-11161E119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Tokito</a:t>
            </a:r>
            <a:r>
              <a:rPr kumimoji="1" lang="en-US" altLang="ja-JP" dirty="0"/>
              <a:t> Murata from Kyushu</a:t>
            </a:r>
            <a:r>
              <a:rPr kumimoji="1" lang="en-US" altLang="ja-JP" baseline="0" dirty="0"/>
              <a:t> Institute of Technology in Japan.</a:t>
            </a:r>
          </a:p>
          <a:p>
            <a:r>
              <a:rPr kumimoji="1" lang="en-US" altLang="ja-JP" baseline="0" dirty="0"/>
              <a:t>I’m going to talk about </a:t>
            </a:r>
            <a:r>
              <a:rPr lang="en-US" altLang="ja-JP" dirty="0"/>
              <a:t>Efficient and Flexible Checkpoint/Restore of Split-memory Virtual Machines.</a:t>
            </a:r>
            <a:endParaRPr kumimoji="1" lang="en-US" altLang="ja-JP" baseline="0" dirty="0"/>
          </a:p>
          <a:p>
            <a:endParaRPr kumimoji="1" lang="en-US" altLang="ja-JP" baseline="0" dirty="0"/>
          </a:p>
          <a:p>
            <a:endParaRPr kumimoji="1" lang="en-US" altLang="ja-JP" baseline="0" dirty="0"/>
          </a:p>
          <a:p>
            <a:endParaRPr kumimoji="1" lang="en-US" altLang="ja-JP" baseline="0" dirty="0"/>
          </a:p>
          <a:p>
            <a:endParaRPr kumimoji="1" lang="en-US" altLang="ja-JP" baseline="0" dirty="0"/>
          </a:p>
          <a:p>
            <a:endParaRPr kumimoji="1" lang="en-US" altLang="ja-JP" baseline="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60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To address these issues, we propose</a:t>
            </a:r>
            <a:r>
              <a:rPr kumimoji="1" lang="en-US" altLang="ja-JP" baseline="0" dirty="0"/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D-CRES, which enables efficient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flexible checkpoint/restore of split-memory VMs.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D-CRES independently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saves the state of a split-memory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 at each host.</a:t>
            </a:r>
          </a:p>
          <a:p>
            <a:pPr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completely avoids remote paging </a:t>
            </a:r>
            <a:r>
              <a:rPr lang="en-US" altLang="ja-JP" dirty="0"/>
              <a:t>caused between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 host and sub-hosts </a:t>
            </a:r>
            <a:r>
              <a:rPr lang="en-US" altLang="ja-JP" dirty="0"/>
              <a:t>by 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also achieves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fast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saving memory data in parallel at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the hosts.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Upon a host or network failure, D-CRES restores a split-memory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 </a:t>
            </a:r>
            <a:r>
              <a:rPr lang="en-US" altLang="ja-JP" dirty="0">
                <a:solidFill>
                  <a:schemeClr val="tx1"/>
                </a:solidFill>
              </a:rPr>
              <a:t>across multiple hosts</a:t>
            </a:r>
            <a:r>
              <a:rPr lang="en-US" altLang="ja-JP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latest checkpoint in parallel at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 hosts.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flexibility, it can use an arbitrary set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hosts whose free memory is different from that on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443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D-CRES starts checkpointing, the main host first sends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checkpoint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commands to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the sub-hosts.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Then, every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host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creates a checkpoint file and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</a:t>
            </a:r>
            <a:r>
              <a:rPr lang="en-US" altLang="ja-JP" dirty="0">
                <a:solidFill>
                  <a:schemeClr val="tx1"/>
                </a:solidFill>
              </a:rPr>
              <a:t>aves part of the VM's memory to the</a:t>
            </a:r>
            <a:r>
              <a:rPr lang="en-US" altLang="ja-JP" baseline="0" dirty="0">
                <a:solidFill>
                  <a:schemeClr val="tx1"/>
                </a:solidFill>
              </a:rPr>
              <a:t> file </a:t>
            </a:r>
            <a:r>
              <a:rPr lang="en-US" altLang="ja-JP" dirty="0">
                <a:solidFill>
                  <a:schemeClr val="tx1"/>
                </a:solidFill>
              </a:rPr>
              <a:t>at each host.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 main host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completes to save </a:t>
            </a:r>
            <a:r>
              <a:rPr lang="en-US" altLang="ja-JP" dirty="0"/>
              <a:t>the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memory,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waits for the completion of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sub-hosts.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Then, the main host</a:t>
            </a:r>
            <a:r>
              <a:rPr lang="en-US" altLang="ja-JP" baseline="0" dirty="0">
                <a:solidFill>
                  <a:schemeClr val="tx1"/>
                </a:solidFill>
              </a:rPr>
              <a:t> saves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state of the VM core such as virtual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CPUs and devices.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addition, </a:t>
            </a:r>
            <a:r>
              <a:rPr lang="en-US" altLang="ja-JP" dirty="0"/>
              <a:t>a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snapshot of the virtual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disk is taken like that of a normal VM.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completed when all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states are saved at the main host and all the sub-hosts.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preparation for host or network failures, the saved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 is transferred to redundant network storage.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091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Supporting live checkpoint is important because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ja-JP" dirty="0"/>
              <a:t>live checkpoint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can take a checkpoint without stopping a VM.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saves the memory while the VM is running.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Then, it additionally repeats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save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updated by the VM itself during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 amount of updated memory becomes small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enough, live checkpoint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temporarily stops the VM.</a:t>
            </a:r>
          </a:p>
          <a:p>
            <a:r>
              <a:rPr lang="en-US" altLang="ja-JP" dirty="0"/>
              <a:t>Then, it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saves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remaining memory and the state of the VM core.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378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However, there are two issues to apply traditional live checkpoint to split-memory VMs.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First, it appends the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updated during checkpointing to the end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a checkpoint file.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increases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size of checkpoint files.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Also, it is inefficient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ja-JP" baseline="0" dirty="0">
                <a:solidFill>
                  <a:schemeClr val="tx1"/>
                </a:solidFill>
              </a:rPr>
              <a:t>to </a:t>
            </a:r>
            <a:r>
              <a:rPr lang="en-US" altLang="ja-JP" dirty="0">
                <a:solidFill>
                  <a:schemeClr val="tx1"/>
                </a:solidFill>
              </a:rPr>
              <a:t>restore the same memory several times by older data and the latest one.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Second, a taken checkpoint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be inconsistent because traditional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live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does not consider remote paging caused by a VM.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memory is paged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to the main host during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may not be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saved at the main host correctly.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 when memory is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paged out to a sub-host, it is not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removed from a checkpoint file.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6411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address these issues, D-CRES saves VM’s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memory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an independent sparse file called a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file offset in a memory file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corresponds to the memory address one-to-one.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enables easily overwriting updated memory data </a:t>
            </a:r>
            <a:r>
              <a:rPr lang="en-US" altLang="ja-JP" dirty="0"/>
              <a:t>to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this file.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maximum size of this file is limited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VM’s memory size even if updated memory is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saved. 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 sparse file, the file block in which data is not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saved is empty.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 result,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real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size of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memory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files saved in all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hosts is equal to VM’s memory size.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144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D-CRES saves the memory without excess or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deficiency by considering remote paging between hosts.</a:t>
            </a:r>
          </a:p>
          <a:p>
            <a:r>
              <a:rPr lang="en-US" altLang="ja-JP" dirty="0"/>
              <a:t>When a page-in occurs, the main host saves the paged-in memory to the corresponding block of the memory file.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Let's consider memory page 1 is paged in to the main host.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this time, the main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host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saves page 1 to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file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block 1.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If memory page 1 has been already saved,</a:t>
            </a:r>
            <a:r>
              <a:rPr lang="en-US" altLang="ja-JP" baseline="0" dirty="0">
                <a:solidFill>
                  <a:schemeClr val="tx1"/>
                </a:solidFill>
              </a:rPr>
              <a:t> </a:t>
            </a:r>
            <a:r>
              <a:rPr lang="en-US" altLang="ja-JP" dirty="0"/>
              <a:t>the main host</a:t>
            </a:r>
            <a:r>
              <a:rPr lang="en-US" altLang="ja-JP" baseline="0" dirty="0">
                <a:solidFill>
                  <a:schemeClr val="tx1"/>
                </a:solidFill>
              </a:rPr>
              <a:t> o</a:t>
            </a:r>
            <a:r>
              <a:rPr lang="en-US" altLang="ja-JP" dirty="0">
                <a:solidFill>
                  <a:schemeClr val="tx1"/>
                </a:solidFill>
              </a:rPr>
              <a:t>verwrites file block 1.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ja-JP" dirty="0"/>
          </a:p>
          <a:p>
            <a:r>
              <a:rPr lang="en-US" altLang="ja-JP" dirty="0"/>
              <a:t>In contrast, when a page-out occurs, the main host makes the block corresponding to the paged-out memory empty.</a:t>
            </a:r>
          </a:p>
          <a:p>
            <a:r>
              <a:rPr lang="en-US" altLang="ja-JP" dirty="0"/>
              <a:t>For example, when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memory page 3 is paged out from the host,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main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host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removes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data in file block 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273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On the other hand, </a:t>
            </a:r>
            <a:r>
              <a:rPr lang="en-US" altLang="ja-JP" dirty="0">
                <a:solidFill>
                  <a:schemeClr val="tx1"/>
                </a:solidFill>
              </a:rPr>
              <a:t>when a sub-host receives a paging request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lang="en-US" altLang="ja-JP" dirty="0">
                <a:solidFill>
                  <a:schemeClr val="tx1"/>
                </a:solidFill>
              </a:rPr>
              <a:t>,</a:t>
            </a:r>
            <a:r>
              <a:rPr lang="en-US" altLang="ja-JP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baseline="0" dirty="0">
                <a:solidFill>
                  <a:schemeClr val="tx1"/>
                </a:solidFill>
              </a:rPr>
              <a:t>it </a:t>
            </a:r>
            <a:r>
              <a:rPr kumimoji="1" lang="en-US" altLang="ja-JP" dirty="0">
                <a:solidFill>
                  <a:schemeClr val="tx1"/>
                </a:solidFill>
              </a:rPr>
              <a:t>u</a:t>
            </a:r>
            <a:r>
              <a:rPr lang="en-US" altLang="ja-JP" dirty="0">
                <a:solidFill>
                  <a:schemeClr val="tx1"/>
                </a:solidFill>
              </a:rPr>
              <a:t>pdates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the memory file.</a:t>
            </a:r>
            <a:endParaRPr kumimoji="1" lang="en-US" altLang="ja-JP" dirty="0"/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it receives a page-out request, it saves the paged-out memory to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corresponding block of the memory file.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Let's consider memory page 3 is paged out.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this time, the sub-host saves page 3 to file block 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contrast, when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ja-JP" baseline="0" dirty="0"/>
              <a:t>the sub-host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receives a page-in request, it makes the block corresponding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the paged-in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empty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example, when memory page 1 is paged in, the sub-host removes the memory data in file block 1.</a:t>
            </a:r>
            <a:endParaRPr lang="en-US" altLang="ja-JP" dirty="0">
              <a:solidFill>
                <a:schemeClr val="tx1"/>
              </a:solidFill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8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When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D-CRES restores a split-memory VM on a failure, it first transfers the latest checkpoint files to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new set of hosts.</a:t>
            </a:r>
          </a:p>
          <a:p>
            <a:r>
              <a:rPr lang="en-US" altLang="ja-JP" baseline="0" dirty="0"/>
              <a:t>Then, a new main host 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sends </a:t>
            </a:r>
            <a:r>
              <a:rPr lang="en-US" altLang="ja-JP" dirty="0">
                <a:solidFill>
                  <a:schemeClr val="tx1"/>
                </a:solidFill>
              </a:rPr>
              <a:t>the restore commands to new sub-hosts.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 host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</a:t>
            </a:r>
            <a:r>
              <a:rPr lang="en-US" altLang="ja-JP" dirty="0">
                <a:solidFill>
                  <a:schemeClr val="tx1"/>
                </a:solidFill>
              </a:rPr>
              <a:t>estores VM's memory from the memory file at each host.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aseline="0" dirty="0">
              <a:solidFill>
                <a:schemeClr val="tx1"/>
              </a:solidFill>
            </a:endParaRPr>
          </a:p>
          <a:p>
            <a:pPr marL="0" lvl="1">
              <a:defRPr/>
            </a:pPr>
            <a:r>
              <a:rPr lang="en-US" altLang="ja-JP" dirty="0"/>
              <a:t>When the main host completes to restore the memory, it</a:t>
            </a:r>
            <a:r>
              <a:rPr lang="en-US" altLang="ja-JP" dirty="0">
                <a:solidFill>
                  <a:schemeClr val="tx1"/>
                </a:solidFill>
              </a:rPr>
              <a:t> restores the VM core and the virtual disk.</a:t>
            </a:r>
          </a:p>
          <a:p>
            <a:r>
              <a:rPr lang="en-US" altLang="ja-JP" dirty="0"/>
              <a:t>After that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</a:t>
            </a:r>
            <a:r>
              <a:rPr lang="en-US" altLang="ja-JP" dirty="0"/>
              <a:t>waits for the completion of the sub-hosts.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ja-JP" dirty="0"/>
              <a:t>Then,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establishes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 connections for remote paging between the new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 host and each new sub-host.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 it restarts a restored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split-memory VM.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477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D-CRES a</a:t>
            </a:r>
            <a:r>
              <a:rPr lang="en-US" altLang="ja-JP" dirty="0">
                <a:solidFill>
                  <a:schemeClr val="tx1"/>
                </a:solidFill>
              </a:rPr>
              <a:t>llows changing how to split VM's memory into new hosts.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</a:t>
            </a:r>
            <a:r>
              <a:rPr lang="en-US" altLang="ja-JP" dirty="0">
                <a:solidFill>
                  <a:schemeClr val="tx1"/>
                </a:solidFill>
              </a:rPr>
              <a:t>lexibly restores a split-memory VM according to an available set of hosts.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If there is one large host</a:t>
            </a:r>
            <a:r>
              <a:rPr kumimoji="1" lang="en-US" altLang="ja-JP" dirty="0">
                <a:solidFill>
                  <a:schemeClr val="tx1"/>
                </a:solidFill>
              </a:rPr>
              <a:t>,</a:t>
            </a:r>
            <a:r>
              <a:rPr kumimoji="1" lang="en-US" altLang="ja-JP" baseline="0" dirty="0">
                <a:solidFill>
                  <a:schemeClr val="tx1"/>
                </a:solidFill>
              </a:rPr>
              <a:t> </a:t>
            </a:r>
            <a:r>
              <a:rPr lang="en-US" altLang="ja-JP" dirty="0"/>
              <a:t>D-CRES</a:t>
            </a:r>
            <a:r>
              <a:rPr kumimoji="1" lang="en-US" altLang="ja-JP" baseline="0" dirty="0">
                <a:solidFill>
                  <a:schemeClr val="tx1"/>
                </a:solidFill>
              </a:rPr>
              <a:t> can </a:t>
            </a:r>
            <a:r>
              <a:rPr lang="en-US" altLang="ja-JP" dirty="0">
                <a:solidFill>
                  <a:schemeClr val="tx1"/>
                </a:solidFill>
              </a:rPr>
              <a:t>restore a VM as a normal VM.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do this, </a:t>
            </a:r>
            <a:r>
              <a:rPr lang="en-US" altLang="ja-JP" dirty="0">
                <a:solidFill>
                  <a:schemeClr val="tx1"/>
                </a:solidFill>
              </a:rPr>
              <a:t>D-CRES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moves memory data among the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files before restoring.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this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time, it moves l</a:t>
            </a:r>
            <a:r>
              <a:rPr lang="en-US" altLang="ja-JP" dirty="0">
                <a:solidFill>
                  <a:schemeClr val="tx1"/>
                </a:solidFill>
              </a:rPr>
              <a:t>ikely accessed memory to the memory file of the main host as much as possible.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For example, i</a:t>
            </a:r>
            <a:r>
              <a:rPr lang="en-US" altLang="ja-JP" baseline="0" dirty="0">
                <a:solidFill>
                  <a:schemeClr val="tx1"/>
                </a:solidFill>
              </a:rPr>
              <a:t>f memory page 3 is more l</a:t>
            </a:r>
            <a:r>
              <a:rPr lang="en-US" altLang="ja-JP" dirty="0">
                <a:solidFill>
                  <a:schemeClr val="tx1"/>
                </a:solidFill>
              </a:rPr>
              <a:t>ikely </a:t>
            </a:r>
            <a:r>
              <a:rPr lang="en-US" altLang="ja-JP" baseline="0" dirty="0">
                <a:solidFill>
                  <a:schemeClr val="tx1"/>
                </a:solidFill>
              </a:rPr>
              <a:t>accessed than page 2, page 2 is preferentially moved to the memory file of the main host.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Currently,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D-CRES supports only the relocation of the entire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from all the sub-hosts to the main host.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928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To</a:t>
            </a:r>
            <a:r>
              <a:rPr kumimoji="1" lang="en-US" altLang="ja-JP" baseline="0" dirty="0"/>
              <a:t> examine the performance of </a:t>
            </a:r>
            <a:r>
              <a:rPr lang="en-US" altLang="ja-JP" dirty="0">
                <a:solidFill>
                  <a:schemeClr val="tx1"/>
                </a:solidFill>
              </a:rPr>
              <a:t>checkpoint/restore of a split-memory VM using D-CRES</a:t>
            </a:r>
            <a:r>
              <a:rPr kumimoji="1" lang="en-US" altLang="ja-JP" baseline="0" dirty="0"/>
              <a:t>, we conducted several experiments.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For comparison, we applied the traditional </a:t>
            </a:r>
            <a:r>
              <a:rPr lang="en-US" altLang="ja-JP" dirty="0">
                <a:solidFill>
                  <a:schemeClr val="tx1"/>
                </a:solidFill>
              </a:rPr>
              <a:t>checkpoint/restore </a:t>
            </a:r>
            <a:r>
              <a:rPr lang="en-US" altLang="ja-JP" dirty="0"/>
              <a:t>to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split-memory VM.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also applied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traditional mechanism to a normal VM running on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host.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1">
              <a:defRPr/>
            </a:pPr>
            <a:r>
              <a:rPr lang="en-US" altLang="ja-JP" dirty="0"/>
              <a:t>We assigned one virtual CPU and 4 GB of memory to a VM and equally split the memory into two hosts.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spec of the two hosts is like this table.</a:t>
            </a:r>
          </a:p>
          <a:p>
            <a:r>
              <a:rPr lang="en-US" altLang="ja-JP" dirty="0"/>
              <a:t>We used Linux and QEMU-KVM where we have implemented D-CRES.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02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Infrastructure-as</a:t>
            </a:r>
            <a:r>
              <a:rPr kumimoji="1" lang="en-US" altLang="ja-JP" baseline="0" dirty="0"/>
              <a:t>-a-Service clouds </a:t>
            </a:r>
            <a:r>
              <a:rPr lang="nl-NL" altLang="ja-JP" dirty="0" err="1">
                <a:solidFill>
                  <a:schemeClr val="tx1"/>
                </a:solidFill>
              </a:rPr>
              <a:t>provide</a:t>
            </a:r>
            <a:r>
              <a:rPr lang="nl-NL" altLang="ja-JP" dirty="0">
                <a:solidFill>
                  <a:schemeClr val="tx1"/>
                </a:solidFill>
              </a:rPr>
              <a:t> virtual machines </a:t>
            </a:r>
            <a:r>
              <a:rPr lang="nl-NL" altLang="ja-JP" dirty="0" err="1">
                <a:solidFill>
                  <a:schemeClr val="tx1"/>
                </a:solidFill>
              </a:rPr>
              <a:t>to</a:t>
            </a:r>
            <a:r>
              <a:rPr lang="nl-NL" altLang="ja-JP" dirty="0">
                <a:solidFill>
                  <a:schemeClr val="tx1"/>
                </a:solidFill>
              </a:rPr>
              <a:t> users,</a:t>
            </a:r>
            <a:endParaRPr kumimoji="1" lang="en-US" altLang="ja-JP" baseline="0" dirty="0"/>
          </a:p>
          <a:p>
            <a:r>
              <a:rPr lang="en-US" altLang="ja-JP" dirty="0"/>
              <a:t>f</a:t>
            </a:r>
            <a:r>
              <a:rPr kumimoji="1" lang="en-US" altLang="ja-JP" baseline="0" dirty="0"/>
              <a:t>or example, Amazon EC2, </a:t>
            </a:r>
            <a:r>
              <a:rPr lang="nl-NL" altLang="ja-JP" dirty="0">
                <a:solidFill>
                  <a:schemeClr val="tx1"/>
                </a:solidFill>
              </a:rPr>
              <a:t>Google </a:t>
            </a:r>
            <a:r>
              <a:rPr lang="nl-NL" altLang="ja-JP" dirty="0" err="1">
                <a:solidFill>
                  <a:schemeClr val="tx1"/>
                </a:solidFill>
              </a:rPr>
              <a:t>Compute</a:t>
            </a:r>
            <a:r>
              <a:rPr lang="nl-NL" altLang="ja-JP" dirty="0">
                <a:solidFill>
                  <a:schemeClr val="tx1"/>
                </a:solidFill>
              </a:rPr>
              <a:t> Engine,</a:t>
            </a:r>
            <a:r>
              <a:rPr lang="nl-NL" altLang="ja-JP" baseline="0" dirty="0">
                <a:solidFill>
                  <a:schemeClr val="tx1"/>
                </a:solidFill>
              </a:rPr>
              <a:t> </a:t>
            </a:r>
            <a:r>
              <a:rPr lang="nl-NL" altLang="ja-JP" baseline="0" dirty="0" err="1">
                <a:solidFill>
                  <a:schemeClr val="tx1"/>
                </a:solidFill>
              </a:rPr>
              <a:t>and</a:t>
            </a:r>
            <a:r>
              <a:rPr lang="nl-NL" altLang="ja-JP" baseline="0" dirty="0">
                <a:solidFill>
                  <a:schemeClr val="tx1"/>
                </a:solidFill>
              </a:rPr>
              <a:t> </a:t>
            </a:r>
            <a:r>
              <a:rPr lang="nl-NL" altLang="ja-JP" baseline="0" dirty="0" err="1">
                <a:solidFill>
                  <a:schemeClr val="tx1"/>
                </a:solidFill>
              </a:rPr>
              <a:t>so</a:t>
            </a:r>
            <a:r>
              <a:rPr lang="nl-NL" altLang="ja-JP" baseline="0" dirty="0">
                <a:solidFill>
                  <a:schemeClr val="tx1"/>
                </a:solidFill>
              </a:rPr>
              <a:t> on.</a:t>
            </a:r>
            <a:endParaRPr kumimoji="1" lang="en-US" altLang="ja-JP" baseline="0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altLang="ja-JP" dirty="0">
                <a:solidFill>
                  <a:schemeClr val="tx1"/>
                </a:solidFill>
              </a:rPr>
              <a:t>Users </a:t>
            </a:r>
            <a:r>
              <a:rPr lang="nl-NL" altLang="ja-JP" dirty="0" err="1">
                <a:solidFill>
                  <a:schemeClr val="tx1"/>
                </a:solidFill>
              </a:rPr>
              <a:t>can</a:t>
            </a:r>
            <a:r>
              <a:rPr lang="nl-NL" altLang="ja-JP" dirty="0">
                <a:solidFill>
                  <a:schemeClr val="tx1"/>
                </a:solidFill>
              </a:rPr>
              <a:t> construct </a:t>
            </a:r>
            <a:r>
              <a:rPr lang="nl-NL" altLang="ja-JP" dirty="0" err="1">
                <a:solidFill>
                  <a:schemeClr val="tx1"/>
                </a:solidFill>
              </a:rPr>
              <a:t>their</a:t>
            </a:r>
            <a:r>
              <a:rPr lang="nl-NL" altLang="ja-JP" dirty="0">
                <a:solidFill>
                  <a:schemeClr val="tx1"/>
                </a:solidFill>
              </a:rPr>
              <a:t> systems in </a:t>
            </a:r>
            <a:r>
              <a:rPr lang="en-US" altLang="ja-JP" dirty="0">
                <a:solidFill>
                  <a:schemeClr val="tx1"/>
                </a:solidFill>
              </a:rPr>
              <a:t>VMs </a:t>
            </a:r>
            <a:r>
              <a:rPr lang="nl-NL" altLang="ja-JP" dirty="0">
                <a:solidFill>
                  <a:schemeClr val="tx1"/>
                </a:solidFill>
              </a:rPr>
              <a:t>as </a:t>
            </a:r>
            <a:r>
              <a:rPr lang="nl-NL" altLang="ja-JP" dirty="0" err="1">
                <a:solidFill>
                  <a:schemeClr val="tx1"/>
                </a:solidFill>
              </a:rPr>
              <a:t>needed</a:t>
            </a:r>
            <a:r>
              <a:rPr lang="nl-NL" altLang="ja-JP" dirty="0">
                <a:solidFill>
                  <a:schemeClr val="tx1"/>
                </a:solidFill>
              </a:rPr>
              <a:t>.</a:t>
            </a:r>
          </a:p>
          <a:p>
            <a:endParaRPr kumimoji="1" lang="en-US" altLang="ja-JP" baseline="0" dirty="0"/>
          </a:p>
          <a:p>
            <a:r>
              <a:rPr lang="en-US" altLang="ja-JP" dirty="0"/>
              <a:t>Recently, </a:t>
            </a:r>
            <a:r>
              <a:rPr kumimoji="1" lang="en-US" altLang="ja-JP" baseline="0" dirty="0"/>
              <a:t>IaaS clouds provide VMs with a large amount of memory.</a:t>
            </a:r>
          </a:p>
          <a:p>
            <a:r>
              <a:rPr kumimoji="1" lang="en-US" altLang="ja-JP" baseline="0" dirty="0"/>
              <a:t>As an example, Amazon EC2 provides instances with 24 TB of memory.</a:t>
            </a:r>
          </a:p>
          <a:p>
            <a:r>
              <a:rPr kumimoji="1" lang="en-US" altLang="ja-JP" baseline="0" dirty="0"/>
              <a:t>Such large-memory VMs are used for big data analysis and in-memory database.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967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compared the checkpoint/restore time of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split-memory VM.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figure shows the time for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restoring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split-memory VM.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we took a checkpoint of the split-memory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VM, the D-CRES checkpoint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5.4 times faster than the traditional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one.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because the D-CRES could avoid remote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paging caused by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restoring, the D-CRES restore was 89% faster than the traditional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altLang="ja-JP" dirty="0"/>
              <a:t>This is</a:t>
            </a:r>
            <a:r>
              <a:rPr kumimoji="1" lang="en-US" altLang="ja-JP" baseline="0" dirty="0"/>
              <a:t> thanks to parallel processing at each host.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794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Next</a:t>
            </a:r>
            <a:r>
              <a:rPr lang="en-US" altLang="ja-JP" dirty="0">
                <a:solidFill>
                  <a:schemeClr val="tx1"/>
                </a:solidFill>
              </a:rPr>
              <a:t>,</a:t>
            </a:r>
            <a:r>
              <a:rPr lang="en-US" altLang="ja-JP" baseline="0" dirty="0">
                <a:solidFill>
                  <a:schemeClr val="tx1"/>
                </a:solidFill>
              </a:rPr>
              <a:t> </a:t>
            </a:r>
            <a:r>
              <a:rPr lang="en-US" altLang="ja-JP" baseline="0" dirty="0"/>
              <a:t>w</a:t>
            </a:r>
            <a:r>
              <a:rPr lang="en-US" altLang="ja-JP" dirty="0">
                <a:solidFill>
                  <a:schemeClr val="tx1"/>
                </a:solidFill>
              </a:rPr>
              <a:t>e compared the D-CRES checkpoint/restore of a split-memory VM with the traditional checkpoint/restore of a normal VM.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figure shows the time for checkpointing and restoring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ja-JP" baseline="0" dirty="0"/>
              <a:t>each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The D-CRES checkpoint/restore was 77% and 89% faster than traditional one,</a:t>
            </a:r>
            <a:r>
              <a:rPr lang="en-US" altLang="ja-JP" baseline="0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respectively.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This is</a:t>
            </a:r>
            <a:r>
              <a:rPr kumimoji="1" lang="en-US" altLang="ja-JP" baseline="0" dirty="0"/>
              <a:t> also thanks to parallel processing.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amount of memory to be saved and restored was reduced to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half at each host,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but the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D-CRES checkpoint/restore was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 twice faster.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due to saving and restoring various states at the main host.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3048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We measured the live checkpoint/restore time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a split-memory VM in D-CRES.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ran a program that allocated 2 GB of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and modified it in the VM.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comparison,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performed the traditional live checkpoint/restore of a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normal VM.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figure shows the time for live checkpoint/restore.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The D-CRES live checkpoint was 51% faster than the traditional one.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 checkpoint increased the checkpoint time constantly, compared with non-live checkpoint.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On the other hand, the D-CRES restore was 84% faster.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The restore time was </a:t>
            </a:r>
            <a:r>
              <a:rPr lang="en-US" altLang="ja-JP" dirty="0">
                <a:solidFill>
                  <a:schemeClr val="tx1"/>
                </a:solidFill>
              </a:rPr>
              <a:t>almost the same as when we used non-live checkpoint.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6725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examine the impact of the checkpoint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 format, we first measured the total size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checkpoint files in live checkpoint.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D-CRES uses the file format for overwriting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updated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memory.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comparison, we used a file format for appending updated memory, as used in the traditional mechanism.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experiment, the VM modified 1 GB of memory.</a:t>
            </a:r>
          </a:p>
          <a:p>
            <a:endParaRPr kumimoji="1" lang="en-US" altLang="ja-JP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figure shows the total size of checkpoint files.</a:t>
            </a:r>
          </a:p>
          <a:p>
            <a:r>
              <a:rPr lang="en-US" altLang="ja-JP" dirty="0"/>
              <a:t>Since D-CRES overwrote updated memory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total </a:t>
            </a:r>
            <a:r>
              <a:rPr lang="en-US" altLang="ja-JP" dirty="0"/>
              <a:t>size was always 4 GB regardless of the amount of updated memory.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ja-JP" dirty="0"/>
              <a:t>In contrast, when we appended updated memory,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size increased to 5.3 GB.</a:t>
            </a:r>
            <a:endParaRPr kumimoji="1" lang="en-US" altLang="ja-JP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such, D-CRES could reduce the total size of checkpoint files.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5014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Next,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compared the live checkpoint/restore time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 the two checkpoint file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formats.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figure shows the result.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D-CRES, the live checkpoint time became 37% longer.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because many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seek operations occurred to overwrite specific blocks in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files.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On the other hand, the restore time became 30% shorter</a:t>
            </a:r>
            <a:endParaRPr lang="en-US" altLang="ja-JP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because VM's memory was restored without redundancy.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such, there is a trade-off between the two formats.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5248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 we measured the checkpoint/restore time when we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changed the ratio of VM’s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split into two hosts. </a:t>
            </a:r>
          </a:p>
          <a:p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figure shows the time for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memory-split ratio.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checkpoint/restore time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minimized when we assigned 70% of the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the sub-host.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because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main host saved and restored not only the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also the other states of the VM and its load </a:t>
            </a:r>
            <a:r>
              <a:rPr lang="en-US" altLang="ja-JP" dirty="0"/>
              <a:t>wa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higher.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632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Remus synchronizes the state of an active VM with that of a backup VM frequently.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B</a:t>
            </a:r>
            <a:r>
              <a:rPr kumimoji="1" lang="en-US" altLang="ja-JP" baseline="0" dirty="0"/>
              <a:t>ut </a:t>
            </a:r>
            <a:r>
              <a:rPr kumimoji="1" lang="en-US" altLang="ja-JP" baseline="0" dirty="0">
                <a:solidFill>
                  <a:schemeClr val="tx1"/>
                </a:solidFill>
              </a:rPr>
              <a:t>p</a:t>
            </a:r>
            <a:r>
              <a:rPr lang="en-US" altLang="ja-JP" dirty="0">
                <a:solidFill>
                  <a:schemeClr val="tx1"/>
                </a:solidFill>
              </a:rPr>
              <a:t>reparing a backup VM may be difficult for a large-memory VM.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Checkpointing in </a:t>
            </a:r>
            <a:r>
              <a:rPr lang="en-US" altLang="ja-JP" dirty="0" err="1">
                <a:solidFill>
                  <a:schemeClr val="tx1"/>
                </a:solidFill>
              </a:rPr>
              <a:t>Emulab</a:t>
            </a:r>
            <a:r>
              <a:rPr lang="en-US" altLang="ja-JP" dirty="0">
                <a:solidFill>
                  <a:schemeClr val="tx1"/>
                </a:solidFill>
              </a:rPr>
              <a:t> saves the states of multiple VMs with the state of the network.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In D-CERS, it is easier to checkpoint a split-memory VM across multiple hosts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because remote paging is performed only synchronously between hosts.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VM migration has a similarity to checkpoint/restore.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err="1">
                <a:solidFill>
                  <a:schemeClr val="tx1"/>
                </a:solidFill>
              </a:rPr>
              <a:t>Subst</a:t>
            </a:r>
            <a:r>
              <a:rPr lang="en-US" altLang="ja-JP" dirty="0">
                <a:solidFill>
                  <a:schemeClr val="tx1"/>
                </a:solidFill>
              </a:rPr>
              <a:t> migration moves part of a split-memory VM on one host to a new host.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That implementation is similar to checkpoint/restore in D-CRES, but D-CRES required large modifications.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136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In conclusion,</a:t>
            </a:r>
            <a:r>
              <a:rPr lang="en-US" altLang="ja-JP" baseline="0" dirty="0"/>
              <a:t> we proposed </a:t>
            </a:r>
            <a:r>
              <a:rPr lang="en-US" altLang="ja-JP" dirty="0">
                <a:solidFill>
                  <a:schemeClr val="tx1"/>
                </a:solidFill>
              </a:rPr>
              <a:t>D-CRES for efficient and flexible checkpoint/restore of split-memory VMs.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D-CRES saves VM’s memory in parallel at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 hosts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avoids remote paging caused by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addition, it considers remote paging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caused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a VM itself </a:t>
            </a:r>
            <a:r>
              <a:rPr lang="en-US" altLang="ja-JP" dirty="0">
                <a:solidFill>
                  <a:schemeClr val="tx1"/>
                </a:solidFill>
              </a:rPr>
              <a:t>during live checkpoint.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Upon a host or network failure,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it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restores a split-memory VM in parallel at multiple hosts.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this time, it can relocate the memory of a split-memory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 among hosts.</a:t>
            </a:r>
          </a:p>
          <a:p>
            <a:r>
              <a:rPr lang="en-US" altLang="ja-JP" dirty="0"/>
              <a:t>D-CRES could improve the performance of checkpoint/restore of a split-memory VM.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Our future work is to </a:t>
            </a:r>
            <a:r>
              <a:rPr kumimoji="1" lang="en-US" altLang="ja-JP" baseline="0" dirty="0">
                <a:solidFill>
                  <a:schemeClr val="tx1"/>
                </a:solidFill>
              </a:rPr>
              <a:t>a</a:t>
            </a:r>
            <a:r>
              <a:rPr lang="en-US" altLang="ja-JP" dirty="0">
                <a:solidFill>
                  <a:schemeClr val="tx1"/>
                </a:solidFill>
              </a:rPr>
              <a:t>lways use the best checkpoint format by converting it to take a tra</a:t>
            </a:r>
            <a:r>
              <a:rPr lang="en-US" altLang="ja-JP" dirty="0"/>
              <a:t>de-off</a:t>
            </a:r>
            <a:r>
              <a:rPr lang="en-US" altLang="ja-JP" dirty="0">
                <a:solidFill>
                  <a:schemeClr val="tx1"/>
                </a:solidFill>
              </a:rPr>
              <a:t>.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We will support incremental </a:t>
            </a:r>
            <a:r>
              <a:rPr lang="en-US" altLang="ja-JP" dirty="0" err="1">
                <a:solidFill>
                  <a:schemeClr val="tx1"/>
                </a:solidFill>
              </a:rPr>
              <a:t>checkpointing</a:t>
            </a:r>
            <a:r>
              <a:rPr lang="en-US" altLang="ja-JP" dirty="0">
                <a:solidFill>
                  <a:schemeClr val="tx1"/>
                </a:solidFill>
              </a:rPr>
              <a:t> of split-memory VMs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reduce the overhead of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Thank you for listening. </a:t>
            </a:r>
            <a:endParaRPr lang="en-US" altLang="ja-JP" dirty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050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In IaaS clouds, VMs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be migrated from one host to another in various reasons, for example,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maintenance and load balancing.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 migration transfers the </a:t>
            </a:r>
            <a:r>
              <a:rPr lang="en-US" altLang="ja-JP" dirty="0">
                <a:solidFill>
                  <a:schemeClr val="tx1"/>
                </a:solidFill>
              </a:rPr>
              <a:t>state of a VM from the source to destination host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continues their execution.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VM migration transfers the entire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a VM,</a:t>
            </a:r>
            <a:r>
              <a:rPr kumimoji="1" lang="ja-JP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requires a destination host with sufficient free</a:t>
            </a:r>
            <a:r>
              <a:rPr kumimoji="1" lang="ja-JP" alt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it is neither cost-efficient nor flexible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always preserve such large hosts as the destinations of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occasional VM migration.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298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make the migration of such VMs easier, split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migration has been proposed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 migration migrates a large-memory VM to multiple smaller destination hosts.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divides the memory of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VM into small pieces and transfers them to multiple hosts.</a:t>
            </a:r>
          </a:p>
          <a:p>
            <a:pPr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Specifically, it transfers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ja-JP" dirty="0"/>
              <a:t>likely accessed in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near future to one main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future memory access is predicted on the basis of access history.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Also, it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transfers the memory that cannot be accommodated in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 host to one or more sub-hosts.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The state of the VM core is transferred to the main</a:t>
            </a:r>
            <a:r>
              <a:rPr lang="en-US" altLang="ja-JP" baseline="0" dirty="0">
                <a:solidFill>
                  <a:schemeClr val="tx1"/>
                </a:solidFill>
              </a:rPr>
              <a:t> host.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For example, i</a:t>
            </a:r>
            <a:r>
              <a:rPr lang="en-US" altLang="ja-JP" baseline="0" dirty="0">
                <a:solidFill>
                  <a:schemeClr val="tx1"/>
                </a:solidFill>
              </a:rPr>
              <a:t>t includes the states of </a:t>
            </a:r>
            <a:r>
              <a:rPr lang="en-US" altLang="ja-JP" dirty="0">
                <a:solidFill>
                  <a:schemeClr val="tx1"/>
                </a:solidFill>
              </a:rPr>
              <a:t>virtual CPUs and devices.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782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split migration, t</a:t>
            </a:r>
            <a:r>
              <a:rPr lang="en-US" altLang="ja-JP" dirty="0">
                <a:solidFill>
                  <a:schemeClr val="tx1"/>
                </a:solidFill>
              </a:rPr>
              <a:t>he VM runs across multiple hosts.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a VM is called a split-memory VM.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main host runs the VM core.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Meanwhile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</a:t>
            </a:r>
            <a:r>
              <a:rPr lang="en-US" altLang="ja-JP" dirty="0">
                <a:solidFill>
                  <a:schemeClr val="tx1"/>
                </a:solidFill>
              </a:rPr>
              <a:t>he sub-hosts provide the main host with part of the VM's memory.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 split-memory VM exchanges </a:t>
            </a:r>
            <a:r>
              <a:rPr lang="en-US" altLang="ja-JP" dirty="0">
                <a:solidFill>
                  <a:schemeClr val="tx1"/>
                </a:solidFill>
              </a:rPr>
              <a:t>memory data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 hosts using remote paging.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it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requires the memory existing in a sub-host, the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paged in to the main host via the network.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same time, unlikely accessed memory in the main host is paged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 to that sub-host to balance the amount of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 the two hosts.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461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a split-memory VM needs network communication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among multiple hosts, it is inherently subject to host and network failures,</a:t>
            </a:r>
          </a:p>
          <a:p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ompared with a normal VM running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one host.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For example,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one of the sub-hosts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suffers from a failure and stops, part of the VM’s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lost and the execution of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 cannot continue. 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 network failure occurs, a split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 cannot be executed until the network is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recovered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 the memory data required by remote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paging cannot be transferred to the main host.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335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Traditionally,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checkpoint/restore mechanism has been used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a countermeasure against such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failures.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The checkpoint mechanism </a:t>
            </a:r>
            <a:r>
              <a:rPr kumimoji="1" lang="en-US" altLang="ja-JP" baseline="0" dirty="0">
                <a:solidFill>
                  <a:schemeClr val="tx1"/>
                </a:solidFill>
              </a:rPr>
              <a:t>p</a:t>
            </a:r>
            <a:r>
              <a:rPr lang="en-US" altLang="ja-JP" dirty="0">
                <a:solidFill>
                  <a:schemeClr val="tx1"/>
                </a:solidFill>
              </a:rPr>
              <a:t>eriodically saves the state of a VM to a file as a backup</a:t>
            </a:r>
            <a:r>
              <a:rPr lang="en-US" altLang="ja-JP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called a checkpoint.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state of a VM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consists of those of virtual CPUs and devices, memory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data, disk data, and so on.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a failure occurs,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restore mechanism creates a new VM on another host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restores the saved state of a VM from the latest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Compared with booting a new VM from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scratch, this mechanism can shorten the recovery time and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minimize lost data due to failures.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026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two issues arise when the traditional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checkpoint/restore mechanism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applied to split-memory VMs.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issue is that remote paging is frequently caused by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checkpointing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The traditional checkpoint mechanism saves memory data only in the main host</a:t>
            </a:r>
            <a:r>
              <a:rPr lang="en-US" altLang="ja-JP" baseline="0" dirty="0">
                <a:solidFill>
                  <a:schemeClr val="tx1"/>
                </a:solidFill>
              </a:rPr>
              <a:t> as usual.</a:t>
            </a:r>
            <a:endParaRPr lang="en-US" altLang="ja-JP" dirty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Conversely,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</a:t>
            </a:r>
            <a:r>
              <a:rPr lang="en-US" altLang="ja-JP" dirty="0">
                <a:solidFill>
                  <a:schemeClr val="tx1"/>
                </a:solidFill>
              </a:rPr>
              <a:t>he memory existing in the sub-hosts is first moved to the main host</a:t>
            </a:r>
            <a:r>
              <a:rPr lang="en-US" altLang="ja-JP" baseline="0" dirty="0">
                <a:solidFill>
                  <a:schemeClr val="tx1"/>
                </a:solidFill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is then saved to checkpoint file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because the state of a VM is saved only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one host, where the checkpoint mechanism runs.</a:t>
            </a:r>
            <a:endParaRPr kumimoji="1" lang="en-US" altLang="ja-JP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same time, unlikely accessed memory in the main host is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paged out to that sub-host to prepare free memory for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paged-in memory.</a:t>
            </a:r>
            <a:endParaRPr kumimoji="1" lang="en-US" altLang="ja-JP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If the paged-out memory is saved later,</a:t>
            </a:r>
            <a:r>
              <a:rPr lang="en-US" altLang="ja-JP" baseline="0" dirty="0">
                <a:solidFill>
                  <a:schemeClr val="tx1"/>
                </a:solidFill>
              </a:rPr>
              <a:t> it</a:t>
            </a:r>
            <a:r>
              <a:rPr lang="en-US" altLang="ja-JP" dirty="0">
                <a:solidFill>
                  <a:schemeClr val="tx1"/>
                </a:solidFill>
              </a:rPr>
              <a:t> is paged in to the main host again.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chemeClr val="tx1"/>
                </a:solidFill>
              </a:rPr>
              <a:t>The checkpoint performance largely degrades</a:t>
            </a:r>
            <a:r>
              <a:rPr lang="en-US" altLang="ja-JP" baseline="0" dirty="0">
                <a:solidFill>
                  <a:schemeClr val="tx1"/>
                </a:solidFill>
              </a:rPr>
              <a:t> by this.</a:t>
            </a:r>
            <a:endParaRPr lang="en-US" altLang="ja-JP" dirty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037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issue is that the traditional restore mechanism cannot restore a VM as a split-memory VM.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 split-memory VM is checkpointed,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ja-JP" dirty="0"/>
              <a:t>the mechanism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always restores a VM running on only one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I mentioned, the traditional checkpoint mechanism saves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entire memory of a VM to one checkpoint file at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 host.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Therefore,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checkpoint file cannot be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distinguished from that for a normal VM.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 result,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traditional restore mechanism requires a large host with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sufficient free memory to accommodate the entire VM’s memory.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often difficult for a large-memory VM.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AF5F0-290E-41FE-8BB5-11161E11924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67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0892" y="1788454"/>
            <a:ext cx="8956431" cy="2098226"/>
          </a:xfrm>
        </p:spPr>
        <p:txBody>
          <a:bodyPr anchor="b">
            <a:noAutofit/>
          </a:bodyPr>
          <a:lstStyle>
            <a:lvl1pPr algn="ctr">
              <a:defRPr sz="4800" cap="none" baseline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214185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latin typeface="Calibri" charset="0"/>
                <a:ea typeface="Calibri" charset="0"/>
                <a:cs typeface="Calibri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68281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14295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8819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 anchor="ctr"/>
          <a:lstStyle>
            <a:lvl1pPr>
              <a:defRPr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>
            <a:lvl1pPr>
              <a:defRPr sz="2800">
                <a:latin typeface="Calibri" charset="0"/>
                <a:ea typeface="Calibri" charset="0"/>
                <a:cs typeface="Calibri" charset="0"/>
              </a:defRPr>
            </a:lvl1pPr>
            <a:lvl2pPr>
              <a:defRPr sz="2600" i="0">
                <a:latin typeface="Calibri" charset="0"/>
                <a:ea typeface="Calibri" charset="0"/>
                <a:cs typeface="Calibri" charset="0"/>
              </a:defRPr>
            </a:lvl2pPr>
            <a:lvl3pPr>
              <a:defRPr sz="2400">
                <a:latin typeface="Calibri" charset="0"/>
                <a:ea typeface="Calibri" charset="0"/>
                <a:cs typeface="Calibri" charset="0"/>
              </a:defRPr>
            </a:lvl3pPr>
            <a:lvl4pPr>
              <a:defRPr sz="2200">
                <a:latin typeface="Calibri" charset="0"/>
                <a:ea typeface="Calibri" charset="0"/>
                <a:cs typeface="Calibri" charset="0"/>
              </a:defRPr>
            </a:lvl4pPr>
            <a:lvl5pPr>
              <a:defRPr sz="2000"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>
            <a:lvl1pPr>
              <a:defRPr sz="16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470CF53E-3DF7-45F1-A7BE-6F804033A15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00190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14655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9922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81127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49840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19175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764360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0CF53E-3DF7-45F1-A7BE-6F804033A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523493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6E50F3-BCFC-1D49-8E1C-E1FAB3039A6A}" type="datetime1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470CF53E-3DF7-45F1-A7BE-6F804033A15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430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Calibri" charset="0"/>
          <a:ea typeface="Calibri" charset="0"/>
          <a:cs typeface="Calibri" charset="0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Calibri" charset="0"/>
          <a:ea typeface="Calibri" charset="0"/>
          <a:cs typeface="Calibri" charset="0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Calibri" charset="0"/>
          <a:ea typeface="Calibri" charset="0"/>
          <a:cs typeface="Calibri" charset="0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Calibri" charset="0"/>
          <a:ea typeface="Calibri" charset="0"/>
          <a:cs typeface="Calibri" charset="0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Calibri" charset="0"/>
          <a:ea typeface="Calibri" charset="0"/>
          <a:cs typeface="Calibri" charset="0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Calibri" charset="0"/>
          <a:ea typeface="Calibri" charset="0"/>
          <a:cs typeface="Calibri" charset="0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2" pos="9216" userDrawn="1">
          <p15:clr>
            <a:srgbClr val="F26B43"/>
          </p15:clr>
        </p15:guide>
        <p15:guide id="13" pos="1248" userDrawn="1">
          <p15:clr>
            <a:srgbClr val="F26B43"/>
          </p15:clr>
        </p15:guide>
        <p15:guide id="14" pos="1152" userDrawn="1">
          <p15:clr>
            <a:srgbClr val="F26B43"/>
          </p15:clr>
        </p15:guide>
        <p15:guide id="15" orient="horz" pos="1368" userDrawn="1">
          <p15:clr>
            <a:srgbClr val="F26B43"/>
          </p15:clr>
        </p15:guide>
        <p15:guide id="16" orient="horz" pos="1440" userDrawn="1">
          <p15:clr>
            <a:srgbClr val="F26B43"/>
          </p15:clr>
        </p15:guide>
        <p15:guide id="17" orient="horz" pos="3696" userDrawn="1">
          <p15:clr>
            <a:srgbClr val="F26B43"/>
          </p15:clr>
        </p15:guide>
        <p15:guide id="18" orient="horz" pos="432" userDrawn="1">
          <p15:clr>
            <a:srgbClr val="F26B43"/>
          </p15:clr>
        </p15:guide>
        <p15:guide id="19" orient="horz" pos="1512" userDrawn="1">
          <p15:clr>
            <a:srgbClr val="F26B43"/>
          </p15:clr>
        </p15:guide>
        <p15:guide id="20" pos="6912" userDrawn="1">
          <p15:clr>
            <a:srgbClr val="F26B43"/>
          </p15:clr>
        </p15:guide>
        <p15:guide id="21" pos="936" userDrawn="1">
          <p15:clr>
            <a:srgbClr val="F26B43"/>
          </p15:clr>
        </p15:guide>
        <p15:guide id="22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54BF2B97-CC6D-6142-A125-5E27B1A64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0892" y="1788454"/>
            <a:ext cx="8956431" cy="2098226"/>
          </a:xfrm>
        </p:spPr>
        <p:txBody>
          <a:bodyPr/>
          <a:lstStyle/>
          <a:p>
            <a:r>
              <a:rPr lang="en-US" altLang="ja-JP" dirty="0"/>
              <a:t>Efficient and Flexible Checkpoint/Restore of </a:t>
            </a:r>
            <a:br>
              <a:rPr lang="en-US" altLang="ja-JP" dirty="0"/>
            </a:br>
            <a:r>
              <a:rPr lang="en-US" altLang="ja-JP" dirty="0"/>
              <a:t>Split-memory Virtual Machines</a:t>
            </a:r>
            <a:endParaRPr lang="x-none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79906" y="4214185"/>
            <a:ext cx="6831673" cy="1086237"/>
          </a:xfrm>
        </p:spPr>
        <p:txBody>
          <a:bodyPr>
            <a:noAutofit/>
          </a:bodyPr>
          <a:lstStyle/>
          <a:p>
            <a:r>
              <a:rPr lang="en-US" altLang="ja-JP" dirty="0" err="1">
                <a:solidFill>
                  <a:schemeClr val="tx1"/>
                </a:solidFill>
              </a:rPr>
              <a:t>Tokito</a:t>
            </a:r>
            <a:r>
              <a:rPr lang="en-US" altLang="ja-JP" dirty="0">
                <a:solidFill>
                  <a:schemeClr val="tx1"/>
                </a:solidFill>
              </a:rPr>
              <a:t> Murata and Kenichi Kourai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32088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26">
            <a:extLst>
              <a:ext uri="{FF2B5EF4-FFF2-40B4-BE49-F238E27FC236}">
                <a16:creationId xmlns="" xmlns:a16="http://schemas.microsoft.com/office/drawing/2014/main" id="{A0504D8B-A123-9C4D-A3E7-84BAE8EBB88B}"/>
              </a:ext>
            </a:extLst>
          </p:cNvPr>
          <p:cNvSpPr/>
          <p:nvPr/>
        </p:nvSpPr>
        <p:spPr>
          <a:xfrm>
            <a:off x="2347911" y="6144089"/>
            <a:ext cx="1703892" cy="453581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checkpoint file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Enables efficient and flexible checkpoint/restore of split-memory VMs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Save the state of a split-memory VM at each host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Avoid remote paging caused by checkpointing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Fast </a:t>
            </a:r>
            <a:r>
              <a:rPr lang="en-US" altLang="ja-JP" dirty="0" err="1">
                <a:solidFill>
                  <a:schemeClr val="tx1"/>
                </a:solidFill>
              </a:rPr>
              <a:t>checkpointing</a:t>
            </a:r>
            <a:r>
              <a:rPr lang="en-US" altLang="ja-JP" dirty="0">
                <a:solidFill>
                  <a:schemeClr val="tx1"/>
                </a:solidFill>
              </a:rPr>
              <a:t> by saving memory data in parallel</a:t>
            </a:r>
            <a:endParaRPr lang="en-US" altLang="ja-JP" strike="sngStrike" dirty="0">
              <a:solidFill>
                <a:schemeClr val="tx1"/>
              </a:solidFill>
            </a:endParaRP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Restore a split-memory VM across multiple hosts</a:t>
            </a:r>
          </a:p>
          <a:p>
            <a:pPr lvl="2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>
            <a:normAutofit/>
          </a:bodyPr>
          <a:lstStyle/>
          <a:p>
            <a:r>
              <a:rPr lang="en-US" altLang="ja-JP" dirty="0"/>
              <a:t>Our Approach : D-CRES</a:t>
            </a: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0" name="TextBox 40">
            <a:extLst>
              <a:ext uri="{FF2B5EF4-FFF2-40B4-BE49-F238E27FC236}">
                <a16:creationId xmlns="" xmlns:a16="http://schemas.microsoft.com/office/drawing/2014/main" id="{6329E2A7-54A2-3642-AF19-B5097B15A1C4}"/>
              </a:ext>
            </a:extLst>
          </p:cNvPr>
          <p:cNvSpPr txBox="1"/>
          <p:nvPr/>
        </p:nvSpPr>
        <p:spPr>
          <a:xfrm>
            <a:off x="2631436" y="4485691"/>
            <a:ext cx="85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restore</a:t>
            </a:r>
          </a:p>
        </p:txBody>
      </p:sp>
      <p:sp>
        <p:nvSpPr>
          <p:cNvPr id="53" name="屈折矢印 24">
            <a:extLst>
              <a:ext uri="{FF2B5EF4-FFF2-40B4-BE49-F238E27FC236}">
                <a16:creationId xmlns="" xmlns:a16="http://schemas.microsoft.com/office/drawing/2014/main" id="{BA788244-CC03-7446-B4C6-FBA364C9ECFC}"/>
              </a:ext>
            </a:extLst>
          </p:cNvPr>
          <p:cNvSpPr/>
          <p:nvPr/>
        </p:nvSpPr>
        <p:spPr>
          <a:xfrm rot="16200000" flipV="1">
            <a:off x="2436919" y="5010882"/>
            <a:ext cx="1382162" cy="1051953"/>
          </a:xfrm>
          <a:prstGeom prst="bentUpArrow">
            <a:avLst>
              <a:gd name="adj1" fmla="val 17359"/>
              <a:gd name="adj2" fmla="val 17580"/>
              <a:gd name="adj3" fmla="val 4352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6" name="TextBox 40">
            <a:extLst>
              <a:ext uri="{FF2B5EF4-FFF2-40B4-BE49-F238E27FC236}">
                <a16:creationId xmlns="" xmlns:a16="http://schemas.microsoft.com/office/drawing/2014/main" id="{6329E2A7-54A2-3642-AF19-B5097B15A1C4}"/>
              </a:ext>
            </a:extLst>
          </p:cNvPr>
          <p:cNvSpPr txBox="1"/>
          <p:nvPr/>
        </p:nvSpPr>
        <p:spPr>
          <a:xfrm>
            <a:off x="8719615" y="4418149"/>
            <a:ext cx="85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restore</a:t>
            </a:r>
          </a:p>
        </p:txBody>
      </p:sp>
      <p:sp>
        <p:nvSpPr>
          <p:cNvPr id="42" name="正方形/長方形 32">
            <a:extLst>
              <a:ext uri="{FF2B5EF4-FFF2-40B4-BE49-F238E27FC236}">
                <a16:creationId xmlns="" xmlns:a16="http://schemas.microsoft.com/office/drawing/2014/main" id="{75DBFE40-EE7E-3F4E-94BC-BA7B54952732}"/>
              </a:ext>
            </a:extLst>
          </p:cNvPr>
          <p:cNvSpPr/>
          <p:nvPr/>
        </p:nvSpPr>
        <p:spPr>
          <a:xfrm>
            <a:off x="8117857" y="6144089"/>
            <a:ext cx="1703892" cy="453581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checkpoint file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テキスト ボックス 4">
            <a:extLst>
              <a:ext uri="{FF2B5EF4-FFF2-40B4-BE49-F238E27FC236}">
                <a16:creationId xmlns="" xmlns:a16="http://schemas.microsoft.com/office/drawing/2014/main" id="{33CBB41D-DD30-BC4E-8FB4-96EAA2BCC4AD}"/>
              </a:ext>
            </a:extLst>
          </p:cNvPr>
          <p:cNvSpPr txBox="1"/>
          <p:nvPr/>
        </p:nvSpPr>
        <p:spPr>
          <a:xfrm>
            <a:off x="4255579" y="4424328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5" name="角丸四角形 5">
            <a:extLst>
              <a:ext uri="{FF2B5EF4-FFF2-40B4-BE49-F238E27FC236}">
                <a16:creationId xmlns="" xmlns:a16="http://schemas.microsoft.com/office/drawing/2014/main" id="{40AF95C9-8CFB-314D-BF05-0E17C9984835}"/>
              </a:ext>
            </a:extLst>
          </p:cNvPr>
          <p:cNvSpPr/>
          <p:nvPr/>
        </p:nvSpPr>
        <p:spPr>
          <a:xfrm>
            <a:off x="7072663" y="4774141"/>
            <a:ext cx="1601567" cy="1227201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8" name="テキスト ボックス 7">
            <a:extLst>
              <a:ext uri="{FF2B5EF4-FFF2-40B4-BE49-F238E27FC236}">
                <a16:creationId xmlns="" xmlns:a16="http://schemas.microsoft.com/office/drawing/2014/main" id="{AB313485-8F2C-7041-ACA0-AFB754FAAB9C}"/>
              </a:ext>
            </a:extLst>
          </p:cNvPr>
          <p:cNvSpPr txBox="1"/>
          <p:nvPr/>
        </p:nvSpPr>
        <p:spPr>
          <a:xfrm>
            <a:off x="7372107" y="4418149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角丸四角形 9">
            <a:extLst>
              <a:ext uri="{FF2B5EF4-FFF2-40B4-BE49-F238E27FC236}">
                <a16:creationId xmlns="" xmlns:a16="http://schemas.microsoft.com/office/drawing/2014/main" id="{759B5B2B-2CC5-5249-9C92-04E1C1B51D00}"/>
              </a:ext>
            </a:extLst>
          </p:cNvPr>
          <p:cNvSpPr/>
          <p:nvPr/>
        </p:nvSpPr>
        <p:spPr>
          <a:xfrm>
            <a:off x="3568377" y="4780319"/>
            <a:ext cx="2489452" cy="1224526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2" name="屈折矢印 38">
            <a:extLst>
              <a:ext uri="{FF2B5EF4-FFF2-40B4-BE49-F238E27FC236}">
                <a16:creationId xmlns="" xmlns:a16="http://schemas.microsoft.com/office/drawing/2014/main" id="{471F51BC-262A-844C-898D-ADBA630E3AEE}"/>
              </a:ext>
            </a:extLst>
          </p:cNvPr>
          <p:cNvSpPr/>
          <p:nvPr/>
        </p:nvSpPr>
        <p:spPr>
          <a:xfrm flipH="1" flipV="1">
            <a:off x="2889489" y="5495625"/>
            <a:ext cx="764488" cy="736373"/>
          </a:xfrm>
          <a:prstGeom prst="bentUpArrow">
            <a:avLst>
              <a:gd name="adj1" fmla="val 22169"/>
              <a:gd name="adj2" fmla="val 33789"/>
              <a:gd name="adj3" fmla="val 33080"/>
            </a:avLst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7DF16D6C-E81E-CA42-B361-5AFC6C077FAF}"/>
              </a:ext>
            </a:extLst>
          </p:cNvPr>
          <p:cNvSpPr txBox="1"/>
          <p:nvPr/>
        </p:nvSpPr>
        <p:spPr>
          <a:xfrm>
            <a:off x="2985490" y="5144785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save</a:t>
            </a:r>
          </a:p>
        </p:txBody>
      </p:sp>
      <p:sp>
        <p:nvSpPr>
          <p:cNvPr id="66" name="円柱 36">
            <a:extLst>
              <a:ext uri="{FF2B5EF4-FFF2-40B4-BE49-F238E27FC236}">
                <a16:creationId xmlns="" xmlns:a16="http://schemas.microsoft.com/office/drawing/2014/main" id="{F4617BF5-34DC-E74D-ACA7-0B8FD52B220F}"/>
              </a:ext>
            </a:extLst>
          </p:cNvPr>
          <p:cNvSpPr/>
          <p:nvPr/>
        </p:nvSpPr>
        <p:spPr>
          <a:xfrm>
            <a:off x="3889249" y="5254794"/>
            <a:ext cx="545991" cy="671966"/>
          </a:xfrm>
          <a:prstGeom prst="can">
            <a:avLst/>
          </a:prstGeom>
          <a:solidFill>
            <a:srgbClr val="BABB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61849332-4706-F246-A2E4-1CFE50A3FF34}"/>
              </a:ext>
            </a:extLst>
          </p:cNvPr>
          <p:cNvSpPr txBox="1"/>
          <p:nvPr/>
        </p:nvSpPr>
        <p:spPr>
          <a:xfrm>
            <a:off x="3613587" y="4866539"/>
            <a:ext cx="1090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Calibri" charset="0"/>
                <a:ea typeface="Calibri" charset="0"/>
                <a:cs typeface="Calibri" charset="0"/>
              </a:rPr>
              <a:t>virtual 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disk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BFF98646-3129-4248-865A-099A3A58021F}"/>
              </a:ext>
            </a:extLst>
          </p:cNvPr>
          <p:cNvSpPr txBox="1"/>
          <p:nvPr/>
        </p:nvSpPr>
        <p:spPr>
          <a:xfrm>
            <a:off x="8670362" y="5007500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save</a:t>
            </a:r>
          </a:p>
        </p:txBody>
      </p:sp>
      <p:sp>
        <p:nvSpPr>
          <p:cNvPr id="71" name="正方形/長方形 35">
            <a:extLst>
              <a:ext uri="{FF2B5EF4-FFF2-40B4-BE49-F238E27FC236}">
                <a16:creationId xmlns="" xmlns:a16="http://schemas.microsoft.com/office/drawing/2014/main" id="{7094AC39-401A-0C48-95FB-0EFEEAC260BE}"/>
              </a:ext>
            </a:extLst>
          </p:cNvPr>
          <p:cNvSpPr/>
          <p:nvPr/>
        </p:nvSpPr>
        <p:spPr>
          <a:xfrm>
            <a:off x="4738491" y="5254793"/>
            <a:ext cx="989469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2" name="正方形/長方形 36">
            <a:extLst>
              <a:ext uri="{FF2B5EF4-FFF2-40B4-BE49-F238E27FC236}">
                <a16:creationId xmlns="" xmlns:a16="http://schemas.microsoft.com/office/drawing/2014/main" id="{CA723CA1-2FCB-0F40-9F21-7CCCCEA47E2A}"/>
              </a:ext>
            </a:extLst>
          </p:cNvPr>
          <p:cNvSpPr/>
          <p:nvPr/>
        </p:nvSpPr>
        <p:spPr>
          <a:xfrm>
            <a:off x="7353878" y="5244819"/>
            <a:ext cx="1032887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3" name="正方形/長方形 44">
            <a:extLst>
              <a:ext uri="{FF2B5EF4-FFF2-40B4-BE49-F238E27FC236}">
                <a16:creationId xmlns="" xmlns:a16="http://schemas.microsoft.com/office/drawing/2014/main" id="{51C7E399-680D-DE49-8079-DEEE261F8682}"/>
              </a:ext>
            </a:extLst>
          </p:cNvPr>
          <p:cNvSpPr/>
          <p:nvPr/>
        </p:nvSpPr>
        <p:spPr>
          <a:xfrm>
            <a:off x="4738490" y="4867000"/>
            <a:ext cx="991542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4" name="屈折矢印 38">
            <a:extLst>
              <a:ext uri="{FF2B5EF4-FFF2-40B4-BE49-F238E27FC236}">
                <a16:creationId xmlns="" xmlns:a16="http://schemas.microsoft.com/office/drawing/2014/main" id="{025347FE-76AE-E34B-95CE-80D96FBD5028}"/>
              </a:ext>
            </a:extLst>
          </p:cNvPr>
          <p:cNvSpPr/>
          <p:nvPr/>
        </p:nvSpPr>
        <p:spPr>
          <a:xfrm flipV="1">
            <a:off x="8489565" y="5349423"/>
            <a:ext cx="838163" cy="878518"/>
          </a:xfrm>
          <a:prstGeom prst="bentUpArrow">
            <a:avLst>
              <a:gd name="adj1" fmla="val 22169"/>
              <a:gd name="adj2" fmla="val 33789"/>
              <a:gd name="adj3" fmla="val 33080"/>
            </a:avLst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屈折矢印 24">
            <a:extLst>
              <a:ext uri="{FF2B5EF4-FFF2-40B4-BE49-F238E27FC236}">
                <a16:creationId xmlns="" xmlns:a16="http://schemas.microsoft.com/office/drawing/2014/main" id="{BA788244-CC03-7446-B4C6-FBA364C9ECFC}"/>
              </a:ext>
            </a:extLst>
          </p:cNvPr>
          <p:cNvSpPr/>
          <p:nvPr/>
        </p:nvSpPr>
        <p:spPr>
          <a:xfrm rot="16200000">
            <a:off x="8337714" y="4995077"/>
            <a:ext cx="1477586" cy="988139"/>
          </a:xfrm>
          <a:prstGeom prst="bentUpArrow">
            <a:avLst>
              <a:gd name="adj1" fmla="val 17359"/>
              <a:gd name="adj2" fmla="val 17580"/>
              <a:gd name="adj3" fmla="val 4352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27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Checkpointing a Split-memory 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Send the checkpoint commands to the sub-hosts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Save part of the VM's memory to a checkpoint file at each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Wait for the completion of the sub-hosts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Save the VM core and the virtual disk at the main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states of virtual CPUs and devices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A snapshot of the virtual disk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18" name="正方形/長方形 32">
            <a:extLst>
              <a:ext uri="{FF2B5EF4-FFF2-40B4-BE49-F238E27FC236}">
                <a16:creationId xmlns="" xmlns:a16="http://schemas.microsoft.com/office/drawing/2014/main" id="{86DDA687-E5AF-1940-86E7-8F92F9A76AC9}"/>
              </a:ext>
            </a:extLst>
          </p:cNvPr>
          <p:cNvSpPr/>
          <p:nvPr/>
        </p:nvSpPr>
        <p:spPr>
          <a:xfrm>
            <a:off x="8328389" y="6151247"/>
            <a:ext cx="1703892" cy="453581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checkpoint file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正方形/長方形 26">
            <a:extLst>
              <a:ext uri="{FF2B5EF4-FFF2-40B4-BE49-F238E27FC236}">
                <a16:creationId xmlns="" xmlns:a16="http://schemas.microsoft.com/office/drawing/2014/main" id="{B6357FE2-1ED0-6441-982B-DC5C4D1716D2}"/>
              </a:ext>
            </a:extLst>
          </p:cNvPr>
          <p:cNvSpPr/>
          <p:nvPr/>
        </p:nvSpPr>
        <p:spPr>
          <a:xfrm>
            <a:off x="2351098" y="6145068"/>
            <a:ext cx="1703892" cy="453581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checkpoint file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3" name="テキスト ボックス 4">
            <a:extLst>
              <a:ext uri="{FF2B5EF4-FFF2-40B4-BE49-F238E27FC236}">
                <a16:creationId xmlns="" xmlns:a16="http://schemas.microsoft.com/office/drawing/2014/main" id="{3C81CD89-B09A-C640-A151-061C16EEDCD9}"/>
              </a:ext>
            </a:extLst>
          </p:cNvPr>
          <p:cNvSpPr txBox="1"/>
          <p:nvPr/>
        </p:nvSpPr>
        <p:spPr>
          <a:xfrm>
            <a:off x="4258766" y="4425307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4" name="角丸四角形 5">
            <a:extLst>
              <a:ext uri="{FF2B5EF4-FFF2-40B4-BE49-F238E27FC236}">
                <a16:creationId xmlns="" xmlns:a16="http://schemas.microsoft.com/office/drawing/2014/main" id="{F62EB878-B090-DD4B-8BDB-099BF4AA411E}"/>
              </a:ext>
            </a:extLst>
          </p:cNvPr>
          <p:cNvSpPr/>
          <p:nvPr/>
        </p:nvSpPr>
        <p:spPr>
          <a:xfrm>
            <a:off x="7283195" y="4781299"/>
            <a:ext cx="1601567" cy="1227201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テキスト ボックス 7">
            <a:extLst>
              <a:ext uri="{FF2B5EF4-FFF2-40B4-BE49-F238E27FC236}">
                <a16:creationId xmlns="" xmlns:a16="http://schemas.microsoft.com/office/drawing/2014/main" id="{D769FC96-105A-F74B-BE79-89FB185F29A5}"/>
              </a:ext>
            </a:extLst>
          </p:cNvPr>
          <p:cNvSpPr txBox="1"/>
          <p:nvPr/>
        </p:nvSpPr>
        <p:spPr>
          <a:xfrm>
            <a:off x="7582639" y="4425307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角丸四角形 9">
            <a:extLst>
              <a:ext uri="{FF2B5EF4-FFF2-40B4-BE49-F238E27FC236}">
                <a16:creationId xmlns="" xmlns:a16="http://schemas.microsoft.com/office/drawing/2014/main" id="{E4ACDE7B-3F95-1E46-B6BC-074FC5C84C2E}"/>
              </a:ext>
            </a:extLst>
          </p:cNvPr>
          <p:cNvSpPr/>
          <p:nvPr/>
        </p:nvSpPr>
        <p:spPr>
          <a:xfrm>
            <a:off x="3571564" y="4781298"/>
            <a:ext cx="2489452" cy="1224526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屈折矢印 38">
            <a:extLst>
              <a:ext uri="{FF2B5EF4-FFF2-40B4-BE49-F238E27FC236}">
                <a16:creationId xmlns="" xmlns:a16="http://schemas.microsoft.com/office/drawing/2014/main" id="{75D5A8FE-4FAA-6E4A-A3FB-51FE9DC48B8C}"/>
              </a:ext>
            </a:extLst>
          </p:cNvPr>
          <p:cNvSpPr/>
          <p:nvPr/>
        </p:nvSpPr>
        <p:spPr>
          <a:xfrm flipH="1" flipV="1">
            <a:off x="2892676" y="5354460"/>
            <a:ext cx="764488" cy="878518"/>
          </a:xfrm>
          <a:prstGeom prst="bentUpArrow">
            <a:avLst>
              <a:gd name="adj1" fmla="val 22169"/>
              <a:gd name="adj2" fmla="val 33789"/>
              <a:gd name="adj3" fmla="val 33080"/>
            </a:avLst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4F3F42D8-A8AE-6E4B-87AB-E6834141E714}"/>
              </a:ext>
            </a:extLst>
          </p:cNvPr>
          <p:cNvSpPr txBox="1"/>
          <p:nvPr/>
        </p:nvSpPr>
        <p:spPr>
          <a:xfrm>
            <a:off x="2935243" y="4985128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save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5BED51CC-AB44-8448-869A-A21D271DC849}"/>
              </a:ext>
            </a:extLst>
          </p:cNvPr>
          <p:cNvSpPr txBox="1"/>
          <p:nvPr/>
        </p:nvSpPr>
        <p:spPr>
          <a:xfrm>
            <a:off x="8854948" y="4980979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save</a:t>
            </a:r>
          </a:p>
        </p:txBody>
      </p:sp>
      <p:sp>
        <p:nvSpPr>
          <p:cNvPr id="43" name="正方形/長方形 35">
            <a:extLst>
              <a:ext uri="{FF2B5EF4-FFF2-40B4-BE49-F238E27FC236}">
                <a16:creationId xmlns="" xmlns:a16="http://schemas.microsoft.com/office/drawing/2014/main" id="{A90016F3-04B1-4A45-B80A-4A4B71389BC4}"/>
              </a:ext>
            </a:extLst>
          </p:cNvPr>
          <p:cNvSpPr/>
          <p:nvPr/>
        </p:nvSpPr>
        <p:spPr>
          <a:xfrm>
            <a:off x="4741678" y="5255772"/>
            <a:ext cx="989469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正方形/長方形 36">
            <a:extLst>
              <a:ext uri="{FF2B5EF4-FFF2-40B4-BE49-F238E27FC236}">
                <a16:creationId xmlns="" xmlns:a16="http://schemas.microsoft.com/office/drawing/2014/main" id="{9B584DBC-7BA5-FE4E-8923-EA1C252568C2}"/>
              </a:ext>
            </a:extLst>
          </p:cNvPr>
          <p:cNvSpPr/>
          <p:nvPr/>
        </p:nvSpPr>
        <p:spPr>
          <a:xfrm>
            <a:off x="7564410" y="5251977"/>
            <a:ext cx="1032887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="" xmlns:a16="http://schemas.microsoft.com/office/drawing/2014/main" id="{BC5056C1-9D18-514F-ABAE-A375675D88BC}"/>
              </a:ext>
            </a:extLst>
          </p:cNvPr>
          <p:cNvSpPr/>
          <p:nvPr/>
        </p:nvSpPr>
        <p:spPr>
          <a:xfrm>
            <a:off x="4741677" y="4867979"/>
            <a:ext cx="991542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6" name="屈折矢印 38">
            <a:extLst>
              <a:ext uri="{FF2B5EF4-FFF2-40B4-BE49-F238E27FC236}">
                <a16:creationId xmlns="" xmlns:a16="http://schemas.microsoft.com/office/drawing/2014/main" id="{9CC78138-B5F6-A64D-9DE9-B92169838FDF}"/>
              </a:ext>
            </a:extLst>
          </p:cNvPr>
          <p:cNvSpPr/>
          <p:nvPr/>
        </p:nvSpPr>
        <p:spPr>
          <a:xfrm flipV="1">
            <a:off x="8700097" y="5356581"/>
            <a:ext cx="838163" cy="878518"/>
          </a:xfrm>
          <a:prstGeom prst="bentUpArrow">
            <a:avLst>
              <a:gd name="adj1" fmla="val 22169"/>
              <a:gd name="adj2" fmla="val 33789"/>
              <a:gd name="adj3" fmla="val 33080"/>
            </a:avLst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7" name="右矢印 38">
            <a:extLst>
              <a:ext uri="{FF2B5EF4-FFF2-40B4-BE49-F238E27FC236}">
                <a16:creationId xmlns="" xmlns:a16="http://schemas.microsoft.com/office/drawing/2014/main" id="{8F969C32-4559-FC45-AAD5-E67887D74A66}"/>
              </a:ext>
            </a:extLst>
          </p:cNvPr>
          <p:cNvSpPr/>
          <p:nvPr/>
        </p:nvSpPr>
        <p:spPr>
          <a:xfrm>
            <a:off x="6158913" y="5165645"/>
            <a:ext cx="1072864" cy="455832"/>
          </a:xfrm>
          <a:prstGeom prst="rightArrow">
            <a:avLst/>
          </a:prstGeom>
          <a:solidFill>
            <a:srgbClr val="595959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sz="16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A0F47CED-2776-504F-A241-E45B433DFB4A}"/>
              </a:ext>
            </a:extLst>
          </p:cNvPr>
          <p:cNvSpPr txBox="1"/>
          <p:nvPr/>
        </p:nvSpPr>
        <p:spPr>
          <a:xfrm>
            <a:off x="6078853" y="4605646"/>
            <a:ext cx="1214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checkpoint</a:t>
            </a:r>
          </a:p>
          <a:p>
            <a:pPr algn="ctr"/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command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" name="円柱 36">
            <a:extLst>
              <a:ext uri="{FF2B5EF4-FFF2-40B4-BE49-F238E27FC236}">
                <a16:creationId xmlns="" xmlns:a16="http://schemas.microsoft.com/office/drawing/2014/main" id="{F4617BF5-34DC-E74D-ACA7-0B8FD52B220F}"/>
              </a:ext>
            </a:extLst>
          </p:cNvPr>
          <p:cNvSpPr/>
          <p:nvPr/>
        </p:nvSpPr>
        <p:spPr>
          <a:xfrm>
            <a:off x="3889249" y="5254794"/>
            <a:ext cx="545991" cy="671966"/>
          </a:xfrm>
          <a:prstGeom prst="can">
            <a:avLst/>
          </a:prstGeom>
          <a:solidFill>
            <a:srgbClr val="BABB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TextBox 66">
            <a:extLst>
              <a:ext uri="{FF2B5EF4-FFF2-40B4-BE49-F238E27FC236}">
                <a16:creationId xmlns="" xmlns:a16="http://schemas.microsoft.com/office/drawing/2014/main" id="{61849332-4706-F246-A2E4-1CFE50A3FF34}"/>
              </a:ext>
            </a:extLst>
          </p:cNvPr>
          <p:cNvSpPr txBox="1"/>
          <p:nvPr/>
        </p:nvSpPr>
        <p:spPr>
          <a:xfrm>
            <a:off x="3613587" y="4866539"/>
            <a:ext cx="1090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>
                <a:latin typeface="Calibri" charset="0"/>
                <a:ea typeface="Calibri" charset="0"/>
                <a:cs typeface="Calibri" charset="0"/>
              </a:rPr>
              <a:t>virtual 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disk</a:t>
            </a:r>
          </a:p>
        </p:txBody>
      </p:sp>
    </p:spTree>
    <p:extLst>
      <p:ext uri="{BB962C8B-B14F-4D97-AF65-F5344CB8AC3E}">
        <p14:creationId xmlns:p14="http://schemas.microsoft.com/office/powerpoint/2010/main" val="2581682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6880669" y="4689660"/>
            <a:ext cx="2741214" cy="1782520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150D49-227A-A441-BA43-6F6100A1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>
            <a:normAutofit/>
          </a:bodyPr>
          <a:lstStyle/>
          <a:p>
            <a:r>
              <a:rPr lang="en-US" altLang="ja-JP" dirty="0"/>
              <a:t>Live Checkpoint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4F839E-763D-804E-B0EA-0C9CCB5BF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Take a checkpoint without stopping a VM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Save the memory while a VM is running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Repeat to save the memory updated by the VM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Stop the VM temporarily when the amount of updated memory becomes small enough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Save the remaining memory and the VM core</a:t>
            </a:r>
          </a:p>
          <a:p>
            <a:pPr lvl="1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44E7ABF-A03E-AB48-B986-40780F07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32" name="角丸四角形 15">
            <a:extLst>
              <a:ext uri="{FF2B5EF4-FFF2-40B4-BE49-F238E27FC236}">
                <a16:creationId xmlns="" xmlns:a16="http://schemas.microsoft.com/office/drawing/2014/main" id="{0D93402C-2C06-9A49-8D04-91AC62FDEFF5}"/>
              </a:ext>
            </a:extLst>
          </p:cNvPr>
          <p:cNvSpPr/>
          <p:nvPr/>
        </p:nvSpPr>
        <p:spPr>
          <a:xfrm>
            <a:off x="3448135" y="4906851"/>
            <a:ext cx="2057597" cy="1543347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テキスト ボックス 24">
            <a:extLst>
              <a:ext uri="{FF2B5EF4-FFF2-40B4-BE49-F238E27FC236}">
                <a16:creationId xmlns="" xmlns:a16="http://schemas.microsoft.com/office/drawing/2014/main" id="{160A94FE-301A-3E43-99C0-D198B024F7B8}"/>
              </a:ext>
            </a:extLst>
          </p:cNvPr>
          <p:cNvSpPr txBox="1"/>
          <p:nvPr/>
        </p:nvSpPr>
        <p:spPr>
          <a:xfrm>
            <a:off x="4180696" y="4537519"/>
            <a:ext cx="592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>
                <a:latin typeface="Calibri" charset="0"/>
                <a:ea typeface="Calibri" charset="0"/>
                <a:cs typeface="Calibri" charset="0"/>
              </a:rPr>
              <a:t>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4" name="正方形/長方形 16">
            <a:extLst>
              <a:ext uri="{FF2B5EF4-FFF2-40B4-BE49-F238E27FC236}">
                <a16:creationId xmlns="" xmlns:a16="http://schemas.microsoft.com/office/drawing/2014/main" id="{2DA6AFD6-7E80-064E-A553-1DEAB7CA2AB0}"/>
              </a:ext>
            </a:extLst>
          </p:cNvPr>
          <p:cNvSpPr/>
          <p:nvPr/>
        </p:nvSpPr>
        <p:spPr>
          <a:xfrm>
            <a:off x="3606404" y="5506979"/>
            <a:ext cx="1741054" cy="819922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DD7E07D-DB38-D64D-8BD3-E1CB73DA2EAF}"/>
              </a:ext>
            </a:extLst>
          </p:cNvPr>
          <p:cNvSpPr txBox="1"/>
          <p:nvPr/>
        </p:nvSpPr>
        <p:spPr>
          <a:xfrm>
            <a:off x="5821442" y="5290465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save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4" name="テキスト ボックス 18">
            <a:extLst>
              <a:ext uri="{FF2B5EF4-FFF2-40B4-BE49-F238E27FC236}">
                <a16:creationId xmlns="" xmlns:a16="http://schemas.microsoft.com/office/drawing/2014/main" id="{61402837-DB5A-A04B-A12A-D642F370567A}"/>
              </a:ext>
            </a:extLst>
          </p:cNvPr>
          <p:cNvSpPr txBox="1"/>
          <p:nvPr/>
        </p:nvSpPr>
        <p:spPr>
          <a:xfrm>
            <a:off x="7471479" y="4702539"/>
            <a:ext cx="1559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checkpoint file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0" name="右矢印 38">
            <a:extLst>
              <a:ext uri="{FF2B5EF4-FFF2-40B4-BE49-F238E27FC236}">
                <a16:creationId xmlns="" xmlns:a16="http://schemas.microsoft.com/office/drawing/2014/main" id="{5ED3F68B-1506-EA4A-BAD9-DB345F957487}"/>
              </a:ext>
            </a:extLst>
          </p:cNvPr>
          <p:cNvSpPr/>
          <p:nvPr/>
        </p:nvSpPr>
        <p:spPr>
          <a:xfrm>
            <a:off x="5627812" y="5608743"/>
            <a:ext cx="1186730" cy="498916"/>
          </a:xfrm>
          <a:prstGeom prst="rightArrow">
            <a:avLst/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" name="正方形/長方形 16">
            <a:extLst>
              <a:ext uri="{FF2B5EF4-FFF2-40B4-BE49-F238E27FC236}">
                <a16:creationId xmlns="" xmlns:a16="http://schemas.microsoft.com/office/drawing/2014/main" id="{A26F19EE-F7DB-CD4C-B0E0-83C8E16D3BEB}"/>
              </a:ext>
            </a:extLst>
          </p:cNvPr>
          <p:cNvSpPr/>
          <p:nvPr/>
        </p:nvSpPr>
        <p:spPr>
          <a:xfrm>
            <a:off x="7236327" y="5506979"/>
            <a:ext cx="1741054" cy="819922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1 つの角を切り取った四角形 39">
            <a:extLst>
              <a:ext uri="{FF2B5EF4-FFF2-40B4-BE49-F238E27FC236}">
                <a16:creationId xmlns="" xmlns:a16="http://schemas.microsoft.com/office/drawing/2014/main" id="{F2AEA0C5-55F2-2248-8E7F-317C0E4A1CBC}"/>
              </a:ext>
            </a:extLst>
          </p:cNvPr>
          <p:cNvSpPr/>
          <p:nvPr/>
        </p:nvSpPr>
        <p:spPr>
          <a:xfrm>
            <a:off x="4838643" y="5645461"/>
            <a:ext cx="405994" cy="532449"/>
          </a:xfrm>
          <a:prstGeom prst="snip1Rect">
            <a:avLst/>
          </a:prstGeom>
          <a:solidFill>
            <a:srgbClr val="EEB5B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1 つの角を切り取った四角形 39">
            <a:extLst>
              <a:ext uri="{FF2B5EF4-FFF2-40B4-BE49-F238E27FC236}">
                <a16:creationId xmlns="" xmlns:a16="http://schemas.microsoft.com/office/drawing/2014/main" id="{F2AEA0C5-55F2-2248-8E7F-317C0E4A1CBC}"/>
              </a:ext>
            </a:extLst>
          </p:cNvPr>
          <p:cNvSpPr/>
          <p:nvPr/>
        </p:nvSpPr>
        <p:spPr>
          <a:xfrm>
            <a:off x="4838642" y="5645460"/>
            <a:ext cx="405994" cy="532449"/>
          </a:xfrm>
          <a:prstGeom prst="snip1Rect">
            <a:avLst/>
          </a:prstGeom>
          <a:solidFill>
            <a:schemeClr val="accent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正方形/長方形 16">
            <a:extLst>
              <a:ext uri="{FF2B5EF4-FFF2-40B4-BE49-F238E27FC236}">
                <a16:creationId xmlns="" xmlns:a16="http://schemas.microsoft.com/office/drawing/2014/main" id="{A26F19EE-F7DB-CD4C-B0E0-83C8E16D3BEB}"/>
              </a:ext>
            </a:extLst>
          </p:cNvPr>
          <p:cNvSpPr/>
          <p:nvPr/>
        </p:nvSpPr>
        <p:spPr>
          <a:xfrm>
            <a:off x="8939554" y="5506979"/>
            <a:ext cx="281728" cy="819922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="" xmlns:a16="http://schemas.microsoft.com/office/drawing/2014/main" id="{BC5056C1-9D18-514F-ABAE-A375675D88BC}"/>
              </a:ext>
            </a:extLst>
          </p:cNvPr>
          <p:cNvSpPr/>
          <p:nvPr/>
        </p:nvSpPr>
        <p:spPr>
          <a:xfrm>
            <a:off x="3606404" y="5075028"/>
            <a:ext cx="991542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2701144" y="5231932"/>
            <a:ext cx="1329700" cy="548237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update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859000" y="82486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1" name="正方形/長方形 16">
            <a:extLst>
              <a:ext uri="{FF2B5EF4-FFF2-40B4-BE49-F238E27FC236}">
                <a16:creationId xmlns="" xmlns:a16="http://schemas.microsoft.com/office/drawing/2014/main" id="{A26F19EE-F7DB-CD4C-B0E0-83C8E16D3BEB}"/>
              </a:ext>
            </a:extLst>
          </p:cNvPr>
          <p:cNvSpPr/>
          <p:nvPr/>
        </p:nvSpPr>
        <p:spPr>
          <a:xfrm>
            <a:off x="9185105" y="5506979"/>
            <a:ext cx="252621" cy="819922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="" xmlns:a16="http://schemas.microsoft.com/office/drawing/2014/main" id="{BC5056C1-9D18-514F-ABAE-A375675D88BC}"/>
              </a:ext>
            </a:extLst>
          </p:cNvPr>
          <p:cNvSpPr/>
          <p:nvPr/>
        </p:nvSpPr>
        <p:spPr>
          <a:xfrm>
            <a:off x="7229822" y="5071871"/>
            <a:ext cx="991542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071692" y="4702540"/>
            <a:ext cx="999268" cy="512552"/>
          </a:xfrm>
          <a:prstGeom prst="round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stop</a:t>
            </a:r>
            <a:endParaRPr kumimoji="1"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正方形/長方形 16">
            <a:extLst>
              <a:ext uri="{FF2B5EF4-FFF2-40B4-BE49-F238E27FC236}">
                <a16:creationId xmlns="" xmlns:a16="http://schemas.microsoft.com/office/drawing/2014/main" id="{A26F19EE-F7DB-CD4C-B0E0-83C8E16D3BEB}"/>
              </a:ext>
            </a:extLst>
          </p:cNvPr>
          <p:cNvSpPr/>
          <p:nvPr/>
        </p:nvSpPr>
        <p:spPr>
          <a:xfrm>
            <a:off x="4929776" y="5506979"/>
            <a:ext cx="252621" cy="819922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2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22222E-6 2.96296E-6 L 0.28837 0.0027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10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22222E-6 2.96296E-6 L 0.2882 0.00208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1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3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8" grpId="1" animBg="1"/>
      <p:bldP spid="28" grpId="2" animBg="1"/>
      <p:bldP spid="17" grpId="0" animBg="1"/>
      <p:bldP spid="17" grpId="1" animBg="1"/>
      <p:bldP spid="17" grpId="2" animBg="1"/>
      <p:bldP spid="15" grpId="0" animBg="1"/>
      <p:bldP spid="5" grpId="0" animBg="1"/>
      <p:bldP spid="21" grpId="0" animBg="1"/>
      <p:bldP spid="22" grpId="0" animBg="1"/>
      <p:bldP spid="8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46">
            <a:extLst>
              <a:ext uri="{FF2B5EF4-FFF2-40B4-BE49-F238E27FC236}">
                <a16:creationId xmlns="" xmlns:a16="http://schemas.microsoft.com/office/drawing/2014/main" id="{8EFCCB61-1FDB-0143-8C0D-57FF8430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Issues of Using Traditional Live Checkpoint</a:t>
            </a: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4F839E-763D-804E-B0EA-0C9CCB5BF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Append updated memory data to checkpoint files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Increase the total size of checkpoint files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Inefficient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to restore the same memory several times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Inconsistent due to remote paging caused by a VM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Paged-in memory may not be saved correctly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Paged-out memory is not removed from a checkpoint file</a:t>
            </a:r>
          </a:p>
          <a:p>
            <a:pPr lvl="1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44E7ABF-A03E-AB48-B986-40780F07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>
                <a:latin typeface="Calibri" charset="0"/>
                <a:ea typeface="Calibri" charset="0"/>
                <a:cs typeface="Calibri" charset="0"/>
              </a:rPr>
              <a:pPr/>
              <a:t>13</a:t>
            </a:fld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9" name="テキスト ボックス 24"/>
          <p:cNvSpPr txBox="1"/>
          <p:nvPr/>
        </p:nvSpPr>
        <p:spPr>
          <a:xfrm>
            <a:off x="8875804" y="5405957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048054" y="5018406"/>
            <a:ext cx="2020646" cy="1278308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5" name="テキスト ボックス 24"/>
          <p:cNvSpPr txBox="1"/>
          <p:nvPr/>
        </p:nvSpPr>
        <p:spPr>
          <a:xfrm>
            <a:off x="5472003" y="4636920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TextBox 17">
            <a:extLst>
              <a:ext uri="{FF2B5EF4-FFF2-40B4-BE49-F238E27FC236}">
                <a16:creationId xmlns="" xmlns:a16="http://schemas.microsoft.com/office/drawing/2014/main" id="{491B9851-658D-5C4A-ABC5-681C4B892ABF}"/>
              </a:ext>
            </a:extLst>
          </p:cNvPr>
          <p:cNvSpPr txBox="1"/>
          <p:nvPr/>
        </p:nvSpPr>
        <p:spPr>
          <a:xfrm>
            <a:off x="7618460" y="4880644"/>
            <a:ext cx="884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page-in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234123" y="5137688"/>
            <a:ext cx="1018572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235854" y="5528544"/>
            <a:ext cx="1599377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3" name="TextBox 18">
            <a:extLst>
              <a:ext uri="{FF2B5EF4-FFF2-40B4-BE49-F238E27FC236}">
                <a16:creationId xmlns="" xmlns:a16="http://schemas.microsoft.com/office/drawing/2014/main" id="{F13CABE7-A982-0F48-A727-22430537F638}"/>
              </a:ext>
            </a:extLst>
          </p:cNvPr>
          <p:cNvSpPr txBox="1"/>
          <p:nvPr/>
        </p:nvSpPr>
        <p:spPr>
          <a:xfrm>
            <a:off x="7555502" y="6075581"/>
            <a:ext cx="1030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page-out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1698171" y="4716460"/>
            <a:ext cx="3030213" cy="1649171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5" name="テキスト ボックス 18">
            <a:extLst>
              <a:ext uri="{FF2B5EF4-FFF2-40B4-BE49-F238E27FC236}">
                <a16:creationId xmlns="" xmlns:a16="http://schemas.microsoft.com/office/drawing/2014/main" id="{61402837-DB5A-A04B-A12A-D642F370567A}"/>
              </a:ext>
            </a:extLst>
          </p:cNvPr>
          <p:cNvSpPr txBox="1"/>
          <p:nvPr/>
        </p:nvSpPr>
        <p:spPr>
          <a:xfrm>
            <a:off x="2428311" y="4737415"/>
            <a:ext cx="1559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checkpoint file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6" name="正方形/長方形 16">
            <a:extLst>
              <a:ext uri="{FF2B5EF4-FFF2-40B4-BE49-F238E27FC236}">
                <a16:creationId xmlns="" xmlns:a16="http://schemas.microsoft.com/office/drawing/2014/main" id="{A26F19EE-F7DB-CD4C-B0E0-83C8E16D3BEB}"/>
              </a:ext>
            </a:extLst>
          </p:cNvPr>
          <p:cNvSpPr/>
          <p:nvPr/>
        </p:nvSpPr>
        <p:spPr>
          <a:xfrm>
            <a:off x="2092933" y="5497033"/>
            <a:ext cx="1990949" cy="713618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="" xmlns:a16="http://schemas.microsoft.com/office/drawing/2014/main" id="{BC5056C1-9D18-514F-ABAE-A375675D88BC}"/>
              </a:ext>
            </a:extLst>
          </p:cNvPr>
          <p:cNvSpPr/>
          <p:nvPr/>
        </p:nvSpPr>
        <p:spPr>
          <a:xfrm>
            <a:off x="2108095" y="5095918"/>
            <a:ext cx="991542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8890382" y="5018406"/>
            <a:ext cx="2020646" cy="1278308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9078182" y="5528544"/>
            <a:ext cx="1599377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6" name="右矢印 38"/>
          <p:cNvSpPr/>
          <p:nvPr/>
        </p:nvSpPr>
        <p:spPr>
          <a:xfrm rot="10800000">
            <a:off x="6949531" y="5218558"/>
            <a:ext cx="2016865" cy="520906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2" name="右矢印 38"/>
          <p:cNvSpPr/>
          <p:nvPr/>
        </p:nvSpPr>
        <p:spPr>
          <a:xfrm rot="10800000" flipH="1">
            <a:off x="7031819" y="5572506"/>
            <a:ext cx="1947146" cy="568379"/>
          </a:xfrm>
          <a:prstGeom prst="rightArrow">
            <a:avLst>
              <a:gd name="adj1" fmla="val 45470"/>
              <a:gd name="adj2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4" name="テキスト ボックス 24"/>
          <p:cNvSpPr txBox="1"/>
          <p:nvPr/>
        </p:nvSpPr>
        <p:spPr>
          <a:xfrm>
            <a:off x="9374017" y="4636920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4295707" y="5497033"/>
            <a:ext cx="165804" cy="71361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乗算記号 1"/>
          <p:cNvSpPr/>
          <p:nvPr/>
        </p:nvSpPr>
        <p:spPr>
          <a:xfrm>
            <a:off x="4130639" y="5575081"/>
            <a:ext cx="517865" cy="567463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9423094" y="5528543"/>
            <a:ext cx="158610" cy="682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6568207" y="5528541"/>
            <a:ext cx="158610" cy="682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9419058" y="5528542"/>
            <a:ext cx="158610" cy="68210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557452" y="5528543"/>
            <a:ext cx="158610" cy="6821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3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641 0 " pathEditMode="relative" ptsTypes="AA">
                                      <p:cBhvr>
                                        <p:cTn id="1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0196 0 " pathEditMode="relative" ptsTypes="AA">
                                      <p:cBhvr>
                                        <p:cTn id="2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2" grpId="0" animBg="1"/>
      <p:bldP spid="69" grpId="0" animBg="1"/>
      <p:bldP spid="70" grpId="0" animBg="1"/>
      <p:bldP spid="60" grpId="1" animBg="1"/>
      <p:bldP spid="60" grpId="2" animBg="1"/>
      <p:bldP spid="67" grpId="1" animBg="1"/>
      <p:bldP spid="67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1506321" y="5053425"/>
            <a:ext cx="1711311" cy="1316629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Using Sparse Files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Save VM's memory to an independent sparse file called a memory file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file offset corresponds to the memory address one-to-one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Easily overwrite updated memory data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maximum size is limited to VM's memory size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The file block in which data is not saved is empty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The total size of the memory files is equal to VM's memory size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707783" y="5170853"/>
            <a:ext cx="13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memory file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757727"/>
              </p:ext>
            </p:extLst>
          </p:nvPr>
        </p:nvGraphicFramePr>
        <p:xfrm>
          <a:off x="1781614" y="5497624"/>
          <a:ext cx="106505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5677"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テキスト ボックス 30"/>
          <p:cNvSpPr txBox="1"/>
          <p:nvPr/>
        </p:nvSpPr>
        <p:spPr>
          <a:xfrm>
            <a:off x="2832358" y="583807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altLang="ja-JP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角丸四角形 15">
            <a:extLst>
              <a:ext uri="{FF2B5EF4-FFF2-40B4-BE49-F238E27FC236}">
                <a16:creationId xmlns="" xmlns:a16="http://schemas.microsoft.com/office/drawing/2014/main" id="{B381329A-5E6A-2747-BDAA-3ACA3BCE5834}"/>
              </a:ext>
            </a:extLst>
          </p:cNvPr>
          <p:cNvSpPr/>
          <p:nvPr/>
        </p:nvSpPr>
        <p:spPr>
          <a:xfrm>
            <a:off x="4190450" y="5016328"/>
            <a:ext cx="1713858" cy="1390822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テキスト ボックス 24">
            <a:extLst>
              <a:ext uri="{FF2B5EF4-FFF2-40B4-BE49-F238E27FC236}">
                <a16:creationId xmlns="" xmlns:a16="http://schemas.microsoft.com/office/drawing/2014/main" id="{44177D2D-4573-1B46-9259-56ABD680D9F6}"/>
              </a:ext>
            </a:extLst>
          </p:cNvPr>
          <p:cNvSpPr txBox="1"/>
          <p:nvPr/>
        </p:nvSpPr>
        <p:spPr>
          <a:xfrm>
            <a:off x="4487771" y="4646995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5" name="正方形/長方形 16">
            <a:extLst>
              <a:ext uri="{FF2B5EF4-FFF2-40B4-BE49-F238E27FC236}">
                <a16:creationId xmlns="" xmlns:a16="http://schemas.microsoft.com/office/drawing/2014/main" id="{5018EB16-BAF8-3B46-B085-CEE7B59435D0}"/>
              </a:ext>
            </a:extLst>
          </p:cNvPr>
          <p:cNvSpPr/>
          <p:nvPr/>
        </p:nvSpPr>
        <p:spPr>
          <a:xfrm>
            <a:off x="4350917" y="5540184"/>
            <a:ext cx="1397089" cy="750629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6" name="右矢印 38">
            <a:extLst>
              <a:ext uri="{FF2B5EF4-FFF2-40B4-BE49-F238E27FC236}">
                <a16:creationId xmlns="" xmlns:a16="http://schemas.microsoft.com/office/drawing/2014/main" id="{63711208-CC41-5944-BFF0-2FB566A6AEF2}"/>
              </a:ext>
            </a:extLst>
          </p:cNvPr>
          <p:cNvSpPr/>
          <p:nvPr/>
        </p:nvSpPr>
        <p:spPr>
          <a:xfrm flipH="1">
            <a:off x="3291463" y="5583416"/>
            <a:ext cx="821978" cy="498916"/>
          </a:xfrm>
          <a:prstGeom prst="rightArrow">
            <a:avLst/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43C48682-2FD5-754A-8064-2B932BA2D9DB}"/>
              </a:ext>
            </a:extLst>
          </p:cNvPr>
          <p:cNvSpPr txBox="1"/>
          <p:nvPr/>
        </p:nvSpPr>
        <p:spPr>
          <a:xfrm>
            <a:off x="3399516" y="5248876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save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68195"/>
              </p:ext>
            </p:extLst>
          </p:nvPr>
        </p:nvGraphicFramePr>
        <p:xfrm>
          <a:off x="1774217" y="5831885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角丸四角形 15">
            <a:extLst>
              <a:ext uri="{FF2B5EF4-FFF2-40B4-BE49-F238E27FC236}">
                <a16:creationId xmlns="" xmlns:a16="http://schemas.microsoft.com/office/drawing/2014/main" id="{B381329A-5E6A-2747-BDAA-3ACA3BCE5834}"/>
              </a:ext>
            </a:extLst>
          </p:cNvPr>
          <p:cNvSpPr/>
          <p:nvPr/>
        </p:nvSpPr>
        <p:spPr>
          <a:xfrm>
            <a:off x="6411063" y="5015672"/>
            <a:ext cx="1713858" cy="1390822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テキスト ボックス 24">
            <a:extLst>
              <a:ext uri="{FF2B5EF4-FFF2-40B4-BE49-F238E27FC236}">
                <a16:creationId xmlns="" xmlns:a16="http://schemas.microsoft.com/office/drawing/2014/main" id="{44177D2D-4573-1B46-9259-56ABD680D9F6}"/>
              </a:ext>
            </a:extLst>
          </p:cNvPr>
          <p:cNvSpPr txBox="1"/>
          <p:nvPr/>
        </p:nvSpPr>
        <p:spPr>
          <a:xfrm>
            <a:off x="6769778" y="4646340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正方形/長方形 16">
            <a:extLst>
              <a:ext uri="{FF2B5EF4-FFF2-40B4-BE49-F238E27FC236}">
                <a16:creationId xmlns="" xmlns:a16="http://schemas.microsoft.com/office/drawing/2014/main" id="{5018EB16-BAF8-3B46-B085-CEE7B59435D0}"/>
              </a:ext>
            </a:extLst>
          </p:cNvPr>
          <p:cNvSpPr/>
          <p:nvPr/>
        </p:nvSpPr>
        <p:spPr>
          <a:xfrm>
            <a:off x="6569446" y="5540184"/>
            <a:ext cx="1397089" cy="750630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350917" y="5128393"/>
            <a:ext cx="1018572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9216562" y="5049002"/>
            <a:ext cx="1711311" cy="13166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418024" y="5166430"/>
            <a:ext cx="13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memory file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514790"/>
              </p:ext>
            </p:extLst>
          </p:nvPr>
        </p:nvGraphicFramePr>
        <p:xfrm>
          <a:off x="9491855" y="5493201"/>
          <a:ext cx="106505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5677"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テキスト ボックス 50"/>
          <p:cNvSpPr txBox="1"/>
          <p:nvPr/>
        </p:nvSpPr>
        <p:spPr>
          <a:xfrm>
            <a:off x="10542599" y="583365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altLang="ja-JP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2" name="右矢印 38">
            <a:extLst>
              <a:ext uri="{FF2B5EF4-FFF2-40B4-BE49-F238E27FC236}">
                <a16:creationId xmlns="" xmlns:a16="http://schemas.microsoft.com/office/drawing/2014/main" id="{63711208-CC41-5944-BFF0-2FB566A6AEF2}"/>
              </a:ext>
            </a:extLst>
          </p:cNvPr>
          <p:cNvSpPr/>
          <p:nvPr/>
        </p:nvSpPr>
        <p:spPr>
          <a:xfrm rot="10800000" flipH="1">
            <a:off x="8205675" y="5588620"/>
            <a:ext cx="821978" cy="498916"/>
          </a:xfrm>
          <a:prstGeom prst="rightArrow">
            <a:avLst/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3" name="TextBox 36">
            <a:extLst>
              <a:ext uri="{FF2B5EF4-FFF2-40B4-BE49-F238E27FC236}">
                <a16:creationId xmlns="" xmlns:a16="http://schemas.microsoft.com/office/drawing/2014/main" id="{43C48682-2FD5-754A-8064-2B932BA2D9DB}"/>
              </a:ext>
            </a:extLst>
          </p:cNvPr>
          <p:cNvSpPr txBox="1"/>
          <p:nvPr/>
        </p:nvSpPr>
        <p:spPr>
          <a:xfrm>
            <a:off x="8313728" y="5254080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save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55" name="表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898999"/>
              </p:ext>
            </p:extLst>
          </p:nvPr>
        </p:nvGraphicFramePr>
        <p:xfrm>
          <a:off x="9497894" y="5828451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568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2470833" y="5161294"/>
            <a:ext cx="1711311" cy="1316629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3291DF-57EC-DA4A-B801-AA1E0D4C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Dealing with Remote Paging (Main Host)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3AD08A0-B9B2-BA44-A76A-ED16CC512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Save the memory without excess or deficiency even when remote paging is caused by a VM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Page-in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Save paged-in memory to the corresponding block of the memory file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Overwrite the block if the memory has been already saved 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Page-out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Make the block corresponding to paged-out memory empty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81DE948-CC17-204F-8682-F38FD6D7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5628" y="4806572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788843" y="5141349"/>
            <a:ext cx="2227869" cy="1224526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973052" y="5605797"/>
            <a:ext cx="1576883" cy="672786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973052" y="5229558"/>
            <a:ext cx="1089483" cy="31966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239407" y="4806572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841524" y="5141349"/>
            <a:ext cx="2247831" cy="1224526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025733" y="5606041"/>
            <a:ext cx="1497090" cy="672541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4" name="テキスト ボックス 18">
            <a:extLst>
              <a:ext uri="{FF2B5EF4-FFF2-40B4-BE49-F238E27FC236}">
                <a16:creationId xmlns="" xmlns:a16="http://schemas.microsoft.com/office/drawing/2014/main" id="{F9B2A740-6D01-4D4F-8C99-EF950D8BF3B8}"/>
              </a:ext>
            </a:extLst>
          </p:cNvPr>
          <p:cNvSpPr txBox="1"/>
          <p:nvPr/>
        </p:nvSpPr>
        <p:spPr>
          <a:xfrm>
            <a:off x="2664220" y="5229559"/>
            <a:ext cx="13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memory file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792762"/>
              </p:ext>
            </p:extLst>
          </p:nvPr>
        </p:nvGraphicFramePr>
        <p:xfrm>
          <a:off x="2763895" y="5968273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09521"/>
              </p:ext>
            </p:extLst>
          </p:nvPr>
        </p:nvGraphicFramePr>
        <p:xfrm>
          <a:off x="2764110" y="5606041"/>
          <a:ext cx="106505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5677"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テキスト ボックス 29"/>
          <p:cNvSpPr txBox="1"/>
          <p:nvPr/>
        </p:nvSpPr>
        <p:spPr>
          <a:xfrm>
            <a:off x="3813316" y="594807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altLang="ja-JP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右矢印 38"/>
          <p:cNvSpPr/>
          <p:nvPr/>
        </p:nvSpPr>
        <p:spPr>
          <a:xfrm rot="10800000">
            <a:off x="6887348" y="5560790"/>
            <a:ext cx="1091061" cy="433660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右矢印 38"/>
          <p:cNvSpPr/>
          <p:nvPr/>
        </p:nvSpPr>
        <p:spPr>
          <a:xfrm>
            <a:off x="6904840" y="5928390"/>
            <a:ext cx="1073570" cy="407320"/>
          </a:xfrm>
          <a:prstGeom prst="rightArrow">
            <a:avLst>
              <a:gd name="adj1" fmla="val 50000"/>
              <a:gd name="adj2" fmla="val 64436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4" name="TextBox 17">
            <a:extLst>
              <a:ext uri="{FF2B5EF4-FFF2-40B4-BE49-F238E27FC236}">
                <a16:creationId xmlns="" xmlns:a16="http://schemas.microsoft.com/office/drawing/2014/main" id="{491B9851-658D-5C4A-ABC5-681C4B892ABF}"/>
              </a:ext>
            </a:extLst>
          </p:cNvPr>
          <p:cNvSpPr txBox="1"/>
          <p:nvPr/>
        </p:nvSpPr>
        <p:spPr>
          <a:xfrm>
            <a:off x="6997460" y="5161293"/>
            <a:ext cx="883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Calibri" charset="0"/>
                <a:ea typeface="Calibri" charset="0"/>
                <a:cs typeface="Calibri" charset="0"/>
              </a:rPr>
              <a:t>page-in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5" name="TextBox 18">
            <a:extLst>
              <a:ext uri="{FF2B5EF4-FFF2-40B4-BE49-F238E27FC236}">
                <a16:creationId xmlns="" xmlns:a16="http://schemas.microsoft.com/office/drawing/2014/main" id="{F13CABE7-A982-0F48-A727-22430537F638}"/>
              </a:ext>
            </a:extLst>
          </p:cNvPr>
          <p:cNvSpPr txBox="1"/>
          <p:nvPr/>
        </p:nvSpPr>
        <p:spPr>
          <a:xfrm>
            <a:off x="6904839" y="6284889"/>
            <a:ext cx="107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Calibri" charset="0"/>
                <a:ea typeface="Calibri" charset="0"/>
                <a:cs typeface="Calibri" charset="0"/>
              </a:rPr>
              <a:t>page-out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34823"/>
              </p:ext>
            </p:extLst>
          </p:nvPr>
        </p:nvGraphicFramePr>
        <p:xfrm>
          <a:off x="2763895" y="5968273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" name="右矢印 38">
            <a:extLst>
              <a:ext uri="{FF2B5EF4-FFF2-40B4-BE49-F238E27FC236}">
                <a16:creationId xmlns="" xmlns:a16="http://schemas.microsoft.com/office/drawing/2014/main" id="{63711208-CC41-5944-BFF0-2FB566A6AEF2}"/>
              </a:ext>
            </a:extLst>
          </p:cNvPr>
          <p:cNvSpPr/>
          <p:nvPr/>
        </p:nvSpPr>
        <p:spPr>
          <a:xfrm flipH="1">
            <a:off x="4088037" y="5692913"/>
            <a:ext cx="762191" cy="498916"/>
          </a:xfrm>
          <a:prstGeom prst="rightArrow">
            <a:avLst/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9" name="TextBox 36">
            <a:extLst>
              <a:ext uri="{FF2B5EF4-FFF2-40B4-BE49-F238E27FC236}">
                <a16:creationId xmlns="" xmlns:a16="http://schemas.microsoft.com/office/drawing/2014/main" id="{43C48682-2FD5-754A-8064-2B932BA2D9DB}"/>
              </a:ext>
            </a:extLst>
          </p:cNvPr>
          <p:cNvSpPr txBox="1"/>
          <p:nvPr/>
        </p:nvSpPr>
        <p:spPr>
          <a:xfrm>
            <a:off x="4205806" y="5367463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save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9373"/>
              </p:ext>
            </p:extLst>
          </p:nvPr>
        </p:nvGraphicFramePr>
        <p:xfrm>
          <a:off x="2762188" y="5968273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" name="正方形/長方形 42"/>
          <p:cNvSpPr/>
          <p:nvPr/>
        </p:nvSpPr>
        <p:spPr>
          <a:xfrm>
            <a:off x="8179767" y="5608443"/>
            <a:ext cx="323517" cy="672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179767" y="5605797"/>
            <a:ext cx="323517" cy="67278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1</a:t>
            </a:r>
            <a:endParaRPr lang="ja-JP" altLang="en-US" sz="2400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007157" y="5604313"/>
            <a:ext cx="323517" cy="672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007157" y="5605832"/>
            <a:ext cx="323517" cy="6727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3</a:t>
            </a:r>
            <a:endParaRPr lang="ja-JP" altLang="en-US" sz="2400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40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3815 0 " pathEditMode="relative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3828 0 " pathEditMode="relative" ptsTypes="AA">
                                      <p:cBhvr>
                                        <p:cTn id="2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1" grpId="0" animBg="1"/>
      <p:bldP spid="44" grpId="0" animBg="1"/>
      <p:bldP spid="42" grpId="0" animBg="1"/>
      <p:bldP spid="4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Dealing with Remote Paging (Sub-host)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Update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the memory file when a sub-host receives a paging request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Page-out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Save paged-out memory to the corresponding block of the memory file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Page-in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Make the block corresponding to paged-in memory empty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8166223" y="4896525"/>
            <a:ext cx="1711311" cy="13166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14943" y="4653851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568158" y="4988628"/>
            <a:ext cx="2227869" cy="1224526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752367" y="5453076"/>
            <a:ext cx="1576883" cy="672786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752367" y="5076837"/>
            <a:ext cx="1089483" cy="31966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18722" y="4653851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5620840" y="4988628"/>
            <a:ext cx="1941004" cy="1224526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805048" y="5453320"/>
            <a:ext cx="1497090" cy="672541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6" name="テキスト ボックス 18">
            <a:extLst>
              <a:ext uri="{FF2B5EF4-FFF2-40B4-BE49-F238E27FC236}">
                <a16:creationId xmlns="" xmlns:a16="http://schemas.microsoft.com/office/drawing/2014/main" id="{F9B2A740-6D01-4D4F-8C99-EF950D8BF3B8}"/>
              </a:ext>
            </a:extLst>
          </p:cNvPr>
          <p:cNvSpPr txBox="1"/>
          <p:nvPr/>
        </p:nvSpPr>
        <p:spPr>
          <a:xfrm>
            <a:off x="8359610" y="4964790"/>
            <a:ext cx="13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memory file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966391"/>
              </p:ext>
            </p:extLst>
          </p:nvPr>
        </p:nvGraphicFramePr>
        <p:xfrm>
          <a:off x="8459285" y="5703504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94543"/>
              </p:ext>
            </p:extLst>
          </p:nvPr>
        </p:nvGraphicFramePr>
        <p:xfrm>
          <a:off x="8459500" y="5341272"/>
          <a:ext cx="106505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5677"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" name="テキスト ボックス 38"/>
          <p:cNvSpPr txBox="1"/>
          <p:nvPr/>
        </p:nvSpPr>
        <p:spPr>
          <a:xfrm>
            <a:off x="9508706" y="568330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altLang="ja-JP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0" name="右矢印 38"/>
          <p:cNvSpPr/>
          <p:nvPr/>
        </p:nvSpPr>
        <p:spPr>
          <a:xfrm rot="10800000">
            <a:off x="4666663" y="5408069"/>
            <a:ext cx="1091061" cy="433660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右矢印 38"/>
          <p:cNvSpPr/>
          <p:nvPr/>
        </p:nvSpPr>
        <p:spPr>
          <a:xfrm>
            <a:off x="4684155" y="5775669"/>
            <a:ext cx="1073570" cy="407320"/>
          </a:xfrm>
          <a:prstGeom prst="rightArrow">
            <a:avLst>
              <a:gd name="adj1" fmla="val 50000"/>
              <a:gd name="adj2" fmla="val 64436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2" name="TextBox 17">
            <a:extLst>
              <a:ext uri="{FF2B5EF4-FFF2-40B4-BE49-F238E27FC236}">
                <a16:creationId xmlns="" xmlns:a16="http://schemas.microsoft.com/office/drawing/2014/main" id="{491B9851-658D-5C4A-ABC5-681C4B892ABF}"/>
              </a:ext>
            </a:extLst>
          </p:cNvPr>
          <p:cNvSpPr txBox="1"/>
          <p:nvPr/>
        </p:nvSpPr>
        <p:spPr>
          <a:xfrm>
            <a:off x="4776775" y="5008572"/>
            <a:ext cx="883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Calibri" charset="0"/>
                <a:ea typeface="Calibri" charset="0"/>
                <a:cs typeface="Calibri" charset="0"/>
              </a:rPr>
              <a:t>page-in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3" name="TextBox 18">
            <a:extLst>
              <a:ext uri="{FF2B5EF4-FFF2-40B4-BE49-F238E27FC236}">
                <a16:creationId xmlns="" xmlns:a16="http://schemas.microsoft.com/office/drawing/2014/main" id="{F13CABE7-A982-0F48-A727-22430537F638}"/>
              </a:ext>
            </a:extLst>
          </p:cNvPr>
          <p:cNvSpPr txBox="1"/>
          <p:nvPr/>
        </p:nvSpPr>
        <p:spPr>
          <a:xfrm>
            <a:off x="4684154" y="6132168"/>
            <a:ext cx="107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>
                <a:latin typeface="Calibri" charset="0"/>
                <a:ea typeface="Calibri" charset="0"/>
                <a:cs typeface="Calibri" charset="0"/>
              </a:rPr>
              <a:t>page-out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5" name="右矢印 38">
            <a:extLst>
              <a:ext uri="{FF2B5EF4-FFF2-40B4-BE49-F238E27FC236}">
                <a16:creationId xmlns="" xmlns:a16="http://schemas.microsoft.com/office/drawing/2014/main" id="{63711208-CC41-5944-BFF0-2FB566A6AEF2}"/>
              </a:ext>
            </a:extLst>
          </p:cNvPr>
          <p:cNvSpPr/>
          <p:nvPr/>
        </p:nvSpPr>
        <p:spPr>
          <a:xfrm rot="10800000" flipH="1">
            <a:off x="7477465" y="5425553"/>
            <a:ext cx="762191" cy="498916"/>
          </a:xfrm>
          <a:prstGeom prst="rightArrow">
            <a:avLst/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6" name="TextBox 36">
            <a:extLst>
              <a:ext uri="{FF2B5EF4-FFF2-40B4-BE49-F238E27FC236}">
                <a16:creationId xmlns="" xmlns:a16="http://schemas.microsoft.com/office/drawing/2014/main" id="{43C48682-2FD5-754A-8064-2B932BA2D9DB}"/>
              </a:ext>
            </a:extLst>
          </p:cNvPr>
          <p:cNvSpPr txBox="1"/>
          <p:nvPr/>
        </p:nvSpPr>
        <p:spPr>
          <a:xfrm>
            <a:off x="7555680" y="5088410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save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51" name="表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733551"/>
              </p:ext>
            </p:extLst>
          </p:nvPr>
        </p:nvGraphicFramePr>
        <p:xfrm>
          <a:off x="8459285" y="5702622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正方形/長方形 51"/>
          <p:cNvSpPr/>
          <p:nvPr/>
        </p:nvSpPr>
        <p:spPr>
          <a:xfrm>
            <a:off x="5959082" y="5455722"/>
            <a:ext cx="323517" cy="672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786472" y="5451592"/>
            <a:ext cx="323517" cy="6727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3786472" y="5453111"/>
            <a:ext cx="323517" cy="67278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3</a:t>
            </a:r>
            <a:endParaRPr lang="ja-JP" altLang="en-US" sz="2400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232589"/>
              </p:ext>
            </p:extLst>
          </p:nvPr>
        </p:nvGraphicFramePr>
        <p:xfrm>
          <a:off x="8459285" y="5707829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" name="正方形/長方形 60"/>
          <p:cNvSpPr/>
          <p:nvPr/>
        </p:nvSpPr>
        <p:spPr>
          <a:xfrm>
            <a:off x="5959082" y="5453076"/>
            <a:ext cx="323517" cy="67278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1</a:t>
            </a:r>
            <a:endParaRPr lang="ja-JP" altLang="en-US" sz="2400" b="1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004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96296E-6 L 0.23828 -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-0.23815 -2.96296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14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62" grpId="0" animBg="1"/>
      <p:bldP spid="73" grpId="1" animBg="1"/>
      <p:bldP spid="61" grpId="0" animBg="1"/>
      <p:bldP spid="6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1478075" y="6117030"/>
            <a:ext cx="1648547" cy="638901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 file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Restoring a Split-memory VM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A new main host sends the restore commands to new sub-hosts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Restore VM's memory from the memory file at each host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Restore the VM core and the virtual disk at the main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Wait for the completion of the sub-hosts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Establish network connections for remote paging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Restart a split-memory VM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198828" y="4606750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221771" y="4942835"/>
            <a:ext cx="3113301" cy="1463659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352871" y="5108247"/>
            <a:ext cx="1300962" cy="314350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右矢印 38"/>
          <p:cNvSpPr/>
          <p:nvPr/>
        </p:nvSpPr>
        <p:spPr>
          <a:xfrm>
            <a:off x="6485567" y="5256221"/>
            <a:ext cx="1120742" cy="455832"/>
          </a:xfrm>
          <a:prstGeom prst="rightArrow">
            <a:avLst/>
          </a:prstGeom>
          <a:solidFill>
            <a:srgbClr val="595959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sz="16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6999C6D-FC6D-D74F-8F68-456E0F1B5840}"/>
              </a:ext>
            </a:extLst>
          </p:cNvPr>
          <p:cNvSpPr txBox="1"/>
          <p:nvPr/>
        </p:nvSpPr>
        <p:spPr>
          <a:xfrm>
            <a:off x="6409843" y="4643455"/>
            <a:ext cx="1125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restore</a:t>
            </a:r>
          </a:p>
          <a:p>
            <a:pPr algn="ctr"/>
            <a:r>
              <a:rPr lang="en-US" dirty="0">
                <a:latin typeface="Calibri" charset="0"/>
                <a:ea typeface="Calibri" charset="0"/>
                <a:cs typeface="Calibri" charset="0"/>
              </a:rPr>
              <a:t>command</a:t>
            </a:r>
          </a:p>
        </p:txBody>
      </p:sp>
      <p:sp>
        <p:nvSpPr>
          <p:cNvPr id="21" name="TextBox 40">
            <a:extLst>
              <a:ext uri="{FF2B5EF4-FFF2-40B4-BE49-F238E27FC236}">
                <a16:creationId xmlns="" xmlns:a16="http://schemas.microsoft.com/office/drawing/2014/main" id="{6329E2A7-54A2-3642-AF19-B5097B15A1C4}"/>
              </a:ext>
            </a:extLst>
          </p:cNvPr>
          <p:cNvSpPr txBox="1"/>
          <p:nvPr/>
        </p:nvSpPr>
        <p:spPr>
          <a:xfrm>
            <a:off x="2348657" y="5256424"/>
            <a:ext cx="85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restore</a:t>
            </a:r>
          </a:p>
        </p:txBody>
      </p:sp>
      <p:sp>
        <p:nvSpPr>
          <p:cNvPr id="38" name="正方形/長方形 21">
            <a:extLst>
              <a:ext uri="{FF2B5EF4-FFF2-40B4-BE49-F238E27FC236}">
                <a16:creationId xmlns="" xmlns:a16="http://schemas.microsoft.com/office/drawing/2014/main" id="{CDA5ED57-7579-684D-89F9-5FC4DCFCD99A}"/>
              </a:ext>
            </a:extLst>
          </p:cNvPr>
          <p:cNvSpPr/>
          <p:nvPr/>
        </p:nvSpPr>
        <p:spPr>
          <a:xfrm>
            <a:off x="9551034" y="6074337"/>
            <a:ext cx="1709022" cy="6389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 file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9" name="角丸四角形 17">
            <a:extLst>
              <a:ext uri="{FF2B5EF4-FFF2-40B4-BE49-F238E27FC236}">
                <a16:creationId xmlns="" xmlns:a16="http://schemas.microsoft.com/office/drawing/2014/main" id="{827D9E79-5A5A-E847-8E4D-EB5D03A44BE6}"/>
              </a:ext>
            </a:extLst>
          </p:cNvPr>
          <p:cNvSpPr/>
          <p:nvPr/>
        </p:nvSpPr>
        <p:spPr>
          <a:xfrm>
            <a:off x="7676615" y="4942835"/>
            <a:ext cx="1804113" cy="1464314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テキスト ボックス 19">
            <a:extLst>
              <a:ext uri="{FF2B5EF4-FFF2-40B4-BE49-F238E27FC236}">
                <a16:creationId xmlns="" xmlns:a16="http://schemas.microsoft.com/office/drawing/2014/main" id="{4D171A5B-FF2E-B049-AF2B-D1B6C5FA0276}"/>
              </a:ext>
            </a:extLst>
          </p:cNvPr>
          <p:cNvSpPr txBox="1"/>
          <p:nvPr/>
        </p:nvSpPr>
        <p:spPr>
          <a:xfrm>
            <a:off x="7993692" y="4573502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3" name="TextBox 40">
            <a:extLst>
              <a:ext uri="{FF2B5EF4-FFF2-40B4-BE49-F238E27FC236}">
                <a16:creationId xmlns="" xmlns:a16="http://schemas.microsoft.com/office/drawing/2014/main" id="{CEF319B4-FBB5-8542-BB4F-7C7F510079C1}"/>
              </a:ext>
            </a:extLst>
          </p:cNvPr>
          <p:cNvSpPr txBox="1"/>
          <p:nvPr/>
        </p:nvSpPr>
        <p:spPr>
          <a:xfrm>
            <a:off x="9551034" y="5256424"/>
            <a:ext cx="85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restore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円柱 36">
            <a:extLst>
              <a:ext uri="{FF2B5EF4-FFF2-40B4-BE49-F238E27FC236}">
                <a16:creationId xmlns="" xmlns:a16="http://schemas.microsoft.com/office/drawing/2014/main" id="{46F8906D-2ACF-8141-AE44-63B9F399DBC3}"/>
              </a:ext>
            </a:extLst>
          </p:cNvPr>
          <p:cNvSpPr/>
          <p:nvPr/>
        </p:nvSpPr>
        <p:spPr>
          <a:xfrm>
            <a:off x="5180920" y="5422597"/>
            <a:ext cx="724923" cy="764579"/>
          </a:xfrm>
          <a:prstGeom prst="can">
            <a:avLst/>
          </a:prstGeom>
          <a:solidFill>
            <a:srgbClr val="BABB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52E5DD37-B8C3-2640-B96A-D53EE633F8A8}"/>
              </a:ext>
            </a:extLst>
          </p:cNvPr>
          <p:cNvSpPr txBox="1"/>
          <p:nvPr/>
        </p:nvSpPr>
        <p:spPr>
          <a:xfrm>
            <a:off x="4961038" y="5045150"/>
            <a:ext cx="1159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Calibri" charset="0"/>
                <a:ea typeface="Calibri" charset="0"/>
                <a:cs typeface="Calibri" charset="0"/>
              </a:rPr>
              <a:t>Virtual 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disk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3352871" y="5539828"/>
            <a:ext cx="1576883" cy="682188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790229" y="5539828"/>
            <a:ext cx="1576883" cy="682188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" name="屈折矢印 26"/>
          <p:cNvSpPr/>
          <p:nvPr/>
        </p:nvSpPr>
        <p:spPr>
          <a:xfrm rot="16200000">
            <a:off x="9456622" y="5335954"/>
            <a:ext cx="763034" cy="1134813"/>
          </a:xfrm>
          <a:prstGeom prst="bentUpArrow">
            <a:avLst>
              <a:gd name="adj1" fmla="val 28363"/>
              <a:gd name="adj2" fmla="val 34992"/>
              <a:gd name="adj3" fmla="val 30931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3" name="屈折矢印 52"/>
          <p:cNvSpPr/>
          <p:nvPr/>
        </p:nvSpPr>
        <p:spPr>
          <a:xfrm rot="16200000" flipV="1">
            <a:off x="2506548" y="5317862"/>
            <a:ext cx="745050" cy="1188981"/>
          </a:xfrm>
          <a:prstGeom prst="bentUpArrow">
            <a:avLst>
              <a:gd name="adj1" fmla="val 28363"/>
              <a:gd name="adj2" fmla="val 34992"/>
              <a:gd name="adj3" fmla="val 30931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13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正方形/長方形 61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7335813" y="4895957"/>
            <a:ext cx="1762643" cy="1127364"/>
          </a:xfrm>
          <a:prstGeom prst="rect">
            <a:avLst/>
          </a:prstGeom>
          <a:solidFill>
            <a:srgbClr val="ADC7D6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3518032" y="4887480"/>
            <a:ext cx="1762643" cy="1127364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Relocating VM's Memory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Allow changing how to split VM's memory into new hosts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Flexibly restore a split-memory VM according to an available set of hosts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Can restore a VM as a normal VM if there is one large host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Move memory data among the memory files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Likely accessed memory to the main host as much as possible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02458" y="4890059"/>
            <a:ext cx="1193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>
                <a:latin typeface="Calibri" charset="0"/>
                <a:ea typeface="Calibri" charset="0"/>
                <a:cs typeface="Calibri" charset="0"/>
              </a:rPr>
              <a:t>memory file</a:t>
            </a:r>
            <a:endParaRPr lang="ja-JP" alt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621919" y="4891629"/>
            <a:ext cx="1193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>
                <a:latin typeface="Calibri" charset="0"/>
                <a:ea typeface="Calibri" charset="0"/>
                <a:cs typeface="Calibri" charset="0"/>
              </a:rPr>
              <a:t>memory file</a:t>
            </a:r>
            <a:endParaRPr lang="ja-JP" alt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0" name="上下矢印 39"/>
          <p:cNvSpPr/>
          <p:nvPr/>
        </p:nvSpPr>
        <p:spPr>
          <a:xfrm rot="16200000">
            <a:off x="6005171" y="4447914"/>
            <a:ext cx="538962" cy="1850187"/>
          </a:xfrm>
          <a:prstGeom prst="upDownArrow">
            <a:avLst/>
          </a:prstGeom>
          <a:solidFill>
            <a:srgbClr val="425A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EE79D7B-B52A-E543-98F3-F7A8B55263C7}"/>
              </a:ext>
            </a:extLst>
          </p:cNvPr>
          <p:cNvSpPr txBox="1"/>
          <p:nvPr/>
        </p:nvSpPr>
        <p:spPr>
          <a:xfrm>
            <a:off x="2379409" y="5782466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C42BDA67-3960-B443-8E58-44373D02979A}"/>
              </a:ext>
            </a:extLst>
          </p:cNvPr>
          <p:cNvSpPr txBox="1"/>
          <p:nvPr/>
        </p:nvSpPr>
        <p:spPr>
          <a:xfrm>
            <a:off x="9228911" y="5782466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D1F4EF8-411D-8948-A615-1E90682BC86E}"/>
              </a:ext>
            </a:extLst>
          </p:cNvPr>
          <p:cNvSpPr txBox="1"/>
          <p:nvPr/>
        </p:nvSpPr>
        <p:spPr>
          <a:xfrm>
            <a:off x="5953265" y="4801629"/>
            <a:ext cx="707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move</a:t>
            </a: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195521"/>
              </p:ext>
            </p:extLst>
          </p:nvPr>
        </p:nvGraphicFramePr>
        <p:xfrm>
          <a:off x="3798247" y="5157612"/>
          <a:ext cx="106505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5677"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テキスト ボックス 34"/>
          <p:cNvSpPr txBox="1"/>
          <p:nvPr/>
        </p:nvSpPr>
        <p:spPr>
          <a:xfrm>
            <a:off x="4847453" y="549964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altLang="ja-JP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13134"/>
              </p:ext>
            </p:extLst>
          </p:nvPr>
        </p:nvGraphicFramePr>
        <p:xfrm>
          <a:off x="3798848" y="5527233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テキスト ボックス 44"/>
          <p:cNvSpPr txBox="1"/>
          <p:nvPr/>
        </p:nvSpPr>
        <p:spPr>
          <a:xfrm>
            <a:off x="8662302" y="548051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altLang="ja-JP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570437"/>
              </p:ext>
            </p:extLst>
          </p:nvPr>
        </p:nvGraphicFramePr>
        <p:xfrm>
          <a:off x="7618468" y="5159558"/>
          <a:ext cx="106505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5677"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51981"/>
              </p:ext>
            </p:extLst>
          </p:nvPr>
        </p:nvGraphicFramePr>
        <p:xfrm>
          <a:off x="7621918" y="5507084"/>
          <a:ext cx="1069264" cy="37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73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7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73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908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62989"/>
              </p:ext>
            </p:extLst>
          </p:nvPr>
        </p:nvGraphicFramePr>
        <p:xfrm>
          <a:off x="3798848" y="5527233"/>
          <a:ext cx="10650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表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65440"/>
              </p:ext>
            </p:extLst>
          </p:nvPr>
        </p:nvGraphicFramePr>
        <p:xfrm>
          <a:off x="7621918" y="5507084"/>
          <a:ext cx="1069264" cy="37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73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7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73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908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B5B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75000"/>
              </p:ext>
            </p:extLst>
          </p:nvPr>
        </p:nvGraphicFramePr>
        <p:xfrm>
          <a:off x="3798000" y="5158800"/>
          <a:ext cx="1065053" cy="371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1819"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kumimoji="1" lang="ja-JP" altLang="en-US" sz="1800" b="1" dirty="0">
                        <a:solidFill>
                          <a:srgbClr val="FF0000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68912"/>
              </p:ext>
            </p:extLst>
          </p:nvPr>
        </p:nvGraphicFramePr>
        <p:xfrm>
          <a:off x="7618468" y="5157612"/>
          <a:ext cx="106505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5677"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kumimoji="1" lang="ja-JP" altLang="en-US" sz="1800" b="1" dirty="0">
                        <a:solidFill>
                          <a:srgbClr val="FF0000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" name="正方形/長方形 48"/>
          <p:cNvSpPr/>
          <p:nvPr/>
        </p:nvSpPr>
        <p:spPr>
          <a:xfrm>
            <a:off x="8150994" y="5499648"/>
            <a:ext cx="299235" cy="393345"/>
          </a:xfrm>
          <a:prstGeom prst="rect">
            <a:avLst/>
          </a:prstGeom>
          <a:solidFill>
            <a:srgbClr val="EEB5BF"/>
          </a:solidFill>
          <a:ln w="12700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455 0 " pathEditMode="relative" ptsTypes="AA">
                                      <p:cBhvr>
                                        <p:cTn id="21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1" animBg="1"/>
      <p:bldP spid="49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/>
              <a:t>Experiments</a:t>
            </a:r>
            <a:endParaRPr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We examined the performance of checkpoint/restore of a split-memory VM using D-CRES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Compared with traditional checkpoint/restore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A split-memory VM and a normal VM running on one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Equally split VM's memory into two hosts</a:t>
            </a:r>
          </a:p>
          <a:p>
            <a:pPr lvl="1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936320"/>
              </p:ext>
            </p:extLst>
          </p:nvPr>
        </p:nvGraphicFramePr>
        <p:xfrm>
          <a:off x="2484340" y="3959838"/>
          <a:ext cx="4325338" cy="261195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5672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80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3979"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baseline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source/destination hosts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19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CPU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Intel</a:t>
                      </a:r>
                      <a:r>
                        <a:rPr kumimoji="1" lang="en-US" altLang="ja-JP" sz="1800" b="0" baseline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Core i7-7700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19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memory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8 GB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19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network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Gigabit Ethernet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19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OS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Linux 4.4.169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75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virtualization software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QEMU-KVM</a:t>
                      </a:r>
                      <a:r>
                        <a:rPr kumimoji="1" lang="en-US" altLang="ja-JP" sz="1800" b="0" baseline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2.4.1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736413"/>
              </p:ext>
            </p:extLst>
          </p:nvPr>
        </p:nvGraphicFramePr>
        <p:xfrm>
          <a:off x="7139530" y="3959838"/>
          <a:ext cx="2785664" cy="180541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9808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47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6309"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VM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729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virtual CPU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95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memory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 GB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95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OS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Linux 4.3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27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/>
              <a:t>Large-memory VMs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nl-NL" altLang="ja-JP" dirty="0">
                <a:solidFill>
                  <a:schemeClr val="tx1"/>
                </a:solidFill>
              </a:rPr>
              <a:t>IaaS </a:t>
            </a:r>
            <a:r>
              <a:rPr lang="nl-NL" altLang="ja-JP" dirty="0" err="1">
                <a:solidFill>
                  <a:schemeClr val="tx1"/>
                </a:solidFill>
              </a:rPr>
              <a:t>clouds</a:t>
            </a:r>
            <a:r>
              <a:rPr lang="nl-NL" altLang="ja-JP" dirty="0">
                <a:solidFill>
                  <a:schemeClr val="tx1"/>
                </a:solidFill>
              </a:rPr>
              <a:t> </a:t>
            </a:r>
            <a:r>
              <a:rPr lang="nl-NL" altLang="ja-JP" dirty="0" err="1">
                <a:solidFill>
                  <a:schemeClr val="tx1"/>
                </a:solidFill>
              </a:rPr>
              <a:t>provide</a:t>
            </a:r>
            <a:r>
              <a:rPr lang="nl-NL" altLang="ja-JP" dirty="0">
                <a:solidFill>
                  <a:schemeClr val="tx1"/>
                </a:solidFill>
              </a:rPr>
              <a:t> virtual machines (</a:t>
            </a:r>
            <a:r>
              <a:rPr lang="nl-NL" altLang="ja-JP" dirty="0" err="1">
                <a:solidFill>
                  <a:schemeClr val="tx1"/>
                </a:solidFill>
              </a:rPr>
              <a:t>VMs</a:t>
            </a:r>
            <a:r>
              <a:rPr lang="nl-NL" altLang="ja-JP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nl-NL" altLang="ja-JP" dirty="0">
                <a:solidFill>
                  <a:schemeClr val="tx1"/>
                </a:solidFill>
              </a:rPr>
              <a:t>E.g., Amazon EC2, Google </a:t>
            </a:r>
            <a:r>
              <a:rPr lang="nl-NL" altLang="ja-JP" dirty="0" err="1">
                <a:solidFill>
                  <a:schemeClr val="tx1"/>
                </a:solidFill>
              </a:rPr>
              <a:t>Compute</a:t>
            </a:r>
            <a:r>
              <a:rPr lang="nl-NL" altLang="ja-JP" dirty="0">
                <a:solidFill>
                  <a:schemeClr val="tx1"/>
                </a:solidFill>
              </a:rPr>
              <a:t> Engine (GCE), ...</a:t>
            </a:r>
          </a:p>
          <a:p>
            <a:pPr lvl="1"/>
            <a:r>
              <a:rPr lang="nl-NL" altLang="ja-JP" dirty="0">
                <a:solidFill>
                  <a:schemeClr val="tx1"/>
                </a:solidFill>
              </a:rPr>
              <a:t>Users </a:t>
            </a:r>
            <a:r>
              <a:rPr lang="nl-NL" altLang="ja-JP" dirty="0" err="1">
                <a:solidFill>
                  <a:schemeClr val="tx1"/>
                </a:solidFill>
              </a:rPr>
              <a:t>can</a:t>
            </a:r>
            <a:r>
              <a:rPr lang="nl-NL" altLang="ja-JP" dirty="0">
                <a:solidFill>
                  <a:schemeClr val="tx1"/>
                </a:solidFill>
              </a:rPr>
              <a:t> construct </a:t>
            </a:r>
            <a:r>
              <a:rPr lang="nl-NL" altLang="ja-JP" dirty="0" err="1">
                <a:solidFill>
                  <a:schemeClr val="tx1"/>
                </a:solidFill>
              </a:rPr>
              <a:t>their</a:t>
            </a:r>
            <a:r>
              <a:rPr lang="nl-NL" altLang="ja-JP" dirty="0">
                <a:solidFill>
                  <a:schemeClr val="tx1"/>
                </a:solidFill>
              </a:rPr>
              <a:t> systems in </a:t>
            </a:r>
            <a:r>
              <a:rPr lang="nl-NL" altLang="ja-JP" dirty="0" err="1">
                <a:solidFill>
                  <a:schemeClr val="tx1"/>
                </a:solidFill>
              </a:rPr>
              <a:t>VMs</a:t>
            </a:r>
            <a:r>
              <a:rPr lang="nl-NL" altLang="ja-JP" dirty="0">
                <a:solidFill>
                  <a:schemeClr val="tx1"/>
                </a:solidFill>
              </a:rPr>
              <a:t> as </a:t>
            </a:r>
            <a:r>
              <a:rPr lang="nl-NL" altLang="ja-JP" dirty="0" err="1">
                <a:solidFill>
                  <a:schemeClr val="tx1"/>
                </a:solidFill>
              </a:rPr>
              <a:t>needed</a:t>
            </a:r>
            <a:endParaRPr lang="nl-NL" altLang="ja-JP" dirty="0">
              <a:solidFill>
                <a:schemeClr val="tx1"/>
              </a:solidFill>
            </a:endParaRPr>
          </a:p>
          <a:p>
            <a:r>
              <a:rPr lang="nl-NL" altLang="ja-JP" dirty="0" err="1">
                <a:solidFill>
                  <a:schemeClr val="tx1"/>
                </a:solidFill>
              </a:rPr>
              <a:t>VMs</a:t>
            </a:r>
            <a:r>
              <a:rPr lang="nl-NL" altLang="ja-JP" dirty="0">
                <a:solidFill>
                  <a:schemeClr val="tx1"/>
                </a:solidFill>
              </a:rPr>
              <a:t> </a:t>
            </a:r>
            <a:r>
              <a:rPr lang="nl-NL" altLang="ja-JP" dirty="0" err="1">
                <a:solidFill>
                  <a:schemeClr val="tx1"/>
                </a:solidFill>
              </a:rPr>
              <a:t>with</a:t>
            </a:r>
            <a:r>
              <a:rPr lang="nl-NL" altLang="ja-JP" dirty="0">
                <a:solidFill>
                  <a:schemeClr val="tx1"/>
                </a:solidFill>
              </a:rPr>
              <a:t> a large </a:t>
            </a:r>
            <a:r>
              <a:rPr lang="nl-NL" altLang="ja-JP" dirty="0" err="1">
                <a:solidFill>
                  <a:schemeClr val="tx1"/>
                </a:solidFill>
              </a:rPr>
              <a:t>amount</a:t>
            </a:r>
            <a:r>
              <a:rPr lang="nl-NL" altLang="ja-JP" dirty="0">
                <a:solidFill>
                  <a:schemeClr val="tx1"/>
                </a:solidFill>
              </a:rPr>
              <a:t> of memory are </a:t>
            </a:r>
            <a:r>
              <a:rPr lang="nl-NL" altLang="ja-JP" dirty="0" err="1">
                <a:solidFill>
                  <a:schemeClr val="tx1"/>
                </a:solidFill>
              </a:rPr>
              <a:t>recently</a:t>
            </a:r>
            <a:r>
              <a:rPr lang="nl-NL" altLang="ja-JP" dirty="0">
                <a:solidFill>
                  <a:schemeClr val="tx1"/>
                </a:solidFill>
              </a:rPr>
              <a:t> </a:t>
            </a:r>
            <a:r>
              <a:rPr lang="nl-NL" altLang="ja-JP" dirty="0" err="1">
                <a:solidFill>
                  <a:schemeClr val="tx1"/>
                </a:solidFill>
              </a:rPr>
              <a:t>used</a:t>
            </a:r>
            <a:endParaRPr lang="nl-NL" altLang="ja-JP" dirty="0">
              <a:solidFill>
                <a:schemeClr val="tx1"/>
              </a:solidFill>
            </a:endParaRP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E.g., instances with 24 TB of memory in Amazon EC2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For big data analysis and in-memory database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3" name="Cloud 42">
            <a:extLst>
              <a:ext uri="{FF2B5EF4-FFF2-40B4-BE49-F238E27FC236}">
                <a16:creationId xmlns="" xmlns:a16="http://schemas.microsoft.com/office/drawing/2014/main" id="{F9F45A41-03C7-CB47-8059-E4ED810CEEB2}"/>
              </a:ext>
            </a:extLst>
          </p:cNvPr>
          <p:cNvSpPr/>
          <p:nvPr/>
        </p:nvSpPr>
        <p:spPr>
          <a:xfrm>
            <a:off x="4064960" y="4594351"/>
            <a:ext cx="4883727" cy="1888511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正方形/長方形 26">
            <a:extLst>
              <a:ext uri="{FF2B5EF4-FFF2-40B4-BE49-F238E27FC236}">
                <a16:creationId xmlns="" xmlns:a16="http://schemas.microsoft.com/office/drawing/2014/main" id="{1FC509C7-B115-E844-AC54-2D1950219C9B}"/>
              </a:ext>
            </a:extLst>
          </p:cNvPr>
          <p:cNvSpPr/>
          <p:nvPr/>
        </p:nvSpPr>
        <p:spPr>
          <a:xfrm>
            <a:off x="5143586" y="5106808"/>
            <a:ext cx="1059673" cy="924214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5" name="正方形/長方形 26">
            <a:extLst>
              <a:ext uri="{FF2B5EF4-FFF2-40B4-BE49-F238E27FC236}">
                <a16:creationId xmlns="" xmlns:a16="http://schemas.microsoft.com/office/drawing/2014/main" id="{48C9738A-EDD8-324A-A564-23CCDC9F5C5A}"/>
              </a:ext>
            </a:extLst>
          </p:cNvPr>
          <p:cNvSpPr/>
          <p:nvPr/>
        </p:nvSpPr>
        <p:spPr>
          <a:xfrm>
            <a:off x="6687127" y="4924603"/>
            <a:ext cx="1059673" cy="924214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793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515391"/>
              </p:ext>
            </p:extLst>
          </p:nvPr>
        </p:nvGraphicFramePr>
        <p:xfrm>
          <a:off x="2533135" y="4090086"/>
          <a:ext cx="6629451" cy="2721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Checkpoint/Restore Time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We compared the checkpoint/restore time of a split-memory VM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D-CRES checkpoint was 5.4 times faster than the traditional one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Avoided remote paging caused by checkpointing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D-CRES restore was 89% faster 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Thanks to parallel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21" name="下矢印 20"/>
          <p:cNvSpPr/>
          <p:nvPr/>
        </p:nvSpPr>
        <p:spPr>
          <a:xfrm>
            <a:off x="4682368" y="4955059"/>
            <a:ext cx="520495" cy="109975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24" name="下矢印 23"/>
          <p:cNvSpPr/>
          <p:nvPr/>
        </p:nvSpPr>
        <p:spPr>
          <a:xfrm>
            <a:off x="7439436" y="5820032"/>
            <a:ext cx="520495" cy="23477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039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8F71FC-0F74-764F-805E-8495C566C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Checkpoint/Restore Time (2/2)</a:t>
            </a: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4F13B3-211F-6043-9D0A-B994C7451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We compared D-CRES with the traditional checkpoint/restore of a normal VM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D-CRES checkpoint/restore was 77% and 89% faster, respectively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Thanks to </a:t>
            </a:r>
            <a:r>
              <a:rPr lang="x-none" altLang="ja-JP" dirty="0">
                <a:solidFill>
                  <a:schemeClr val="tx1"/>
                </a:solidFill>
              </a:rPr>
              <a:t>parallel processing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But it was not twice faster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Due to saving/restoring various states at the main host</a:t>
            </a:r>
          </a:p>
          <a:p>
            <a:pPr lvl="2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E2102EE-7471-DA43-BA6B-A9E254EB2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graphicFrame>
        <p:nvGraphicFramePr>
          <p:cNvPr id="5" name="グラフ 11">
            <a:extLst>
              <a:ext uri="{FF2B5EF4-FFF2-40B4-BE49-F238E27FC236}">
                <a16:creationId xmlns="" xmlns:a16="http://schemas.microsoft.com/office/drawing/2014/main" id="{580971CE-2316-1246-9F73-FDDF01EE6D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463682"/>
              </p:ext>
            </p:extLst>
          </p:nvPr>
        </p:nvGraphicFramePr>
        <p:xfrm>
          <a:off x="2533135" y="4114800"/>
          <a:ext cx="6604737" cy="2696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下矢印 4">
            <a:extLst>
              <a:ext uri="{FF2B5EF4-FFF2-40B4-BE49-F238E27FC236}">
                <a16:creationId xmlns="" xmlns:a16="http://schemas.microsoft.com/office/drawing/2014/main" id="{E0D48337-EDF3-0642-B0BD-497E6240F9DF}"/>
              </a:ext>
            </a:extLst>
          </p:cNvPr>
          <p:cNvSpPr/>
          <p:nvPr/>
        </p:nvSpPr>
        <p:spPr>
          <a:xfrm>
            <a:off x="4724569" y="4857135"/>
            <a:ext cx="520495" cy="65397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1" name="下矢印 23">
            <a:extLst>
              <a:ext uri="{FF2B5EF4-FFF2-40B4-BE49-F238E27FC236}">
                <a16:creationId xmlns="" xmlns:a16="http://schemas.microsoft.com/office/drawing/2014/main" id="{8B422337-4BDF-234B-9E0E-471330AB129A}"/>
              </a:ext>
            </a:extLst>
          </p:cNvPr>
          <p:cNvSpPr/>
          <p:nvPr/>
        </p:nvSpPr>
        <p:spPr>
          <a:xfrm>
            <a:off x="7436497" y="4831491"/>
            <a:ext cx="520495" cy="67962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9790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/>
              <a:t>Live Checkpoint/Restore Time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We measured the live checkpoint/restore time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VM modified 2 GB of memory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D-CRES live checkpoint was 51% faster than the traditional one applied to a normal VM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The checkpoint time increased constantly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D-CRES restore was 84% faster</a:t>
            </a:r>
          </a:p>
          <a:p>
            <a:pPr lvl="1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78207"/>
              </p:ext>
            </p:extLst>
          </p:nvPr>
        </p:nvGraphicFramePr>
        <p:xfrm>
          <a:off x="2534399" y="4114800"/>
          <a:ext cx="6606000" cy="269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下矢印 13"/>
          <p:cNvSpPr/>
          <p:nvPr/>
        </p:nvSpPr>
        <p:spPr>
          <a:xfrm>
            <a:off x="4720757" y="5050971"/>
            <a:ext cx="480060" cy="452846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7456844" y="5117935"/>
            <a:ext cx="480060" cy="542636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3725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CFD1CF-0277-6F44-A378-2D536F04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Size of Checkpoint Files</a:t>
            </a: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2BF2BF-0F03-A340-BD1B-99BBA1655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We measured the total size of checkpoint files in the D-CRES live checkpoint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D-CRES uses the file format for overwriting updated memory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Compared with a file format for appending like traditional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VM modified 1 GB of memory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total size was reduced from 5.3 GB to 4.0 GB by </a:t>
            </a:r>
            <a:r>
              <a:rPr lang="en-US" altLang="ja-JP" dirty="0" smtClean="0">
                <a:solidFill>
                  <a:schemeClr val="tx1"/>
                </a:solidFill>
              </a:rPr>
              <a:t>overwriting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4B9BC56-C92B-6948-8818-B1FAB2C41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152726"/>
              </p:ext>
            </p:extLst>
          </p:nvPr>
        </p:nvGraphicFramePr>
        <p:xfrm>
          <a:off x="3373395" y="4337222"/>
          <a:ext cx="5152767" cy="2473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6738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681008"/>
              </p:ext>
            </p:extLst>
          </p:nvPr>
        </p:nvGraphicFramePr>
        <p:xfrm>
          <a:off x="2534400" y="4114800"/>
          <a:ext cx="6606000" cy="269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>
            <a:normAutofit/>
          </a:bodyPr>
          <a:lstStyle/>
          <a:p>
            <a:r>
              <a:rPr lang="en-US" altLang="ja-JP" dirty="0"/>
              <a:t>Impact of Checkpoint File Formats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We compared the live checkpoint/restore time between the two checkpoint file formats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live checkpoint time became 37% longer by overwriting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Many seek operations occurred to overwrite specific blocks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restore time became 30% shorter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VM's memory was restored without redundancy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11" name="下矢印 10"/>
          <p:cNvSpPr/>
          <p:nvPr/>
        </p:nvSpPr>
        <p:spPr>
          <a:xfrm rot="10800000">
            <a:off x="4715358" y="5048912"/>
            <a:ext cx="480060" cy="41408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7437336" y="5404766"/>
            <a:ext cx="480060" cy="380433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573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>
            <a:normAutofit/>
          </a:bodyPr>
          <a:lstStyle/>
          <a:p>
            <a:r>
              <a:rPr lang="en-US" altLang="ja-JP" dirty="0"/>
              <a:t>Impact of Memory-split Ratios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We changed the ratio of VM's memory split into two hosts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checkpoint/restore time was minimized when we assigned 70% of the memory to the sub-host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main host saved and restored not only the memory but also the other states</a:t>
            </a:r>
          </a:p>
          <a:p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325631"/>
              </p:ext>
            </p:extLst>
          </p:nvPr>
        </p:nvGraphicFramePr>
        <p:xfrm>
          <a:off x="2557849" y="3813015"/>
          <a:ext cx="6660292" cy="2998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5">
            <a:extLst>
              <a:ext uri="{FF2B5EF4-FFF2-40B4-BE49-F238E27FC236}">
                <a16:creationId xmlns="" xmlns:a16="http://schemas.microsoft.com/office/drawing/2014/main" id="{3C8474E6-F2D9-744B-8968-2F68D73D217F}"/>
              </a:ext>
            </a:extLst>
          </p:cNvPr>
          <p:cNvSpPr/>
          <p:nvPr/>
        </p:nvSpPr>
        <p:spPr>
          <a:xfrm>
            <a:off x="7608277" y="4771292"/>
            <a:ext cx="550985" cy="973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68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/>
              <a:t>Related Work</a:t>
            </a:r>
            <a:endParaRPr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Remus [Cully et al.'08]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Synchronize the state of an active VM with that of a backup VM 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Preparing a backup VM may be difficult for a large-memory VM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Checkpointing in </a:t>
            </a:r>
            <a:r>
              <a:rPr lang="en-US" altLang="ja-JP" dirty="0" err="1">
                <a:solidFill>
                  <a:schemeClr val="tx1"/>
                </a:solidFill>
              </a:rPr>
              <a:t>Emulab</a:t>
            </a:r>
            <a:r>
              <a:rPr lang="en-US" altLang="ja-JP" dirty="0">
                <a:solidFill>
                  <a:schemeClr val="tx1"/>
                </a:solidFill>
              </a:rPr>
              <a:t> [</a:t>
            </a:r>
            <a:r>
              <a:rPr lang="en-US" altLang="ja-JP" dirty="0" err="1">
                <a:solidFill>
                  <a:schemeClr val="tx1"/>
                </a:solidFill>
              </a:rPr>
              <a:t>Burtsev</a:t>
            </a:r>
            <a:r>
              <a:rPr lang="en-US" altLang="ja-JP" dirty="0">
                <a:solidFill>
                  <a:schemeClr val="tx1"/>
                </a:solidFill>
              </a:rPr>
              <a:t> et al.'09]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Save the states of multiple VMs with the state of the network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Easier to checkpoint a split-memory VM across multiple hosts</a:t>
            </a:r>
          </a:p>
          <a:p>
            <a:r>
              <a:rPr lang="en-US" altLang="ja-JP" dirty="0" err="1">
                <a:solidFill>
                  <a:schemeClr val="tx1"/>
                </a:solidFill>
              </a:rPr>
              <a:t>Subst</a:t>
            </a:r>
            <a:r>
              <a:rPr lang="en-US" altLang="ja-JP" dirty="0">
                <a:solidFill>
                  <a:schemeClr val="tx1"/>
                </a:solidFill>
              </a:rPr>
              <a:t> migration [</a:t>
            </a:r>
            <a:r>
              <a:rPr lang="en-US" altLang="ja-JP" dirty="0" err="1">
                <a:solidFill>
                  <a:schemeClr val="tx1"/>
                </a:solidFill>
              </a:rPr>
              <a:t>Kashiwagi</a:t>
            </a:r>
            <a:r>
              <a:rPr lang="en-US" altLang="ja-JP" dirty="0">
                <a:solidFill>
                  <a:schemeClr val="tx1"/>
                </a:solidFill>
              </a:rPr>
              <a:t> et al.'20]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Move part of a split-memory VM on one host to a new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implementation is similar to checkpoint/restore in D-CRES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26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403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/>
              <a:t>Conclusion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We proposed D-CRES for efficient and flexible checkpoint/restore of split-memory VMs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Save VM's memory in parallel at multiple hosts 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Consider remote paging during live checkpoint</a:t>
            </a:r>
            <a:endParaRPr lang="en-US" altLang="ja-JP" strike="sngStrike" dirty="0">
              <a:solidFill>
                <a:schemeClr val="tx1"/>
              </a:solidFill>
            </a:endParaRP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Restore a split-memory VM in parallel at multiple hosts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Improved the performance of checkpoint/restore of a split-memory VM</a:t>
            </a:r>
            <a:endParaRPr lang="en-US" altLang="ja-JP" strike="sngStrike" dirty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Future work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Always use the best checkpoint format by converting it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Support incremental checkpointing of split-memory VMs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27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250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505230-13D5-434E-9AF7-2D6EBFE2C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>
                <a:solidFill>
                  <a:schemeClr val="tx1"/>
                </a:solidFill>
              </a:rPr>
              <a:t>VM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EF03C7-6B12-964C-AC3A-65023E0B2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VMs can be migrated in IaaS clouds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For host maintenance and load balancing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Transfer the state of a VM from the source to destination host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Require a destination host with sufficient free memory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Neither cost-efficient nor flexible to always preserve such large hosts </a:t>
            </a:r>
          </a:p>
          <a:p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317B700-37EE-8E4B-A727-36FCD8ACE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13" name="角丸四角形 15">
            <a:extLst>
              <a:ext uri="{FF2B5EF4-FFF2-40B4-BE49-F238E27FC236}">
                <a16:creationId xmlns="" xmlns:a16="http://schemas.microsoft.com/office/drawing/2014/main" id="{C70E1083-207C-5749-A13D-0CFB2ED739FA}"/>
              </a:ext>
            </a:extLst>
          </p:cNvPr>
          <p:cNvSpPr/>
          <p:nvPr/>
        </p:nvSpPr>
        <p:spPr>
          <a:xfrm>
            <a:off x="3511394" y="4809682"/>
            <a:ext cx="1713858" cy="1390822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右矢印 38">
            <a:extLst>
              <a:ext uri="{FF2B5EF4-FFF2-40B4-BE49-F238E27FC236}">
                <a16:creationId xmlns="" xmlns:a16="http://schemas.microsoft.com/office/drawing/2014/main" id="{68499435-66C8-8847-BC65-870E4846D058}"/>
              </a:ext>
            </a:extLst>
          </p:cNvPr>
          <p:cNvSpPr/>
          <p:nvPr/>
        </p:nvSpPr>
        <p:spPr>
          <a:xfrm>
            <a:off x="5355417" y="5266281"/>
            <a:ext cx="1979775" cy="498916"/>
          </a:xfrm>
          <a:prstGeom prst="rightArrow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テキスト ボックス 24">
            <a:extLst>
              <a:ext uri="{FF2B5EF4-FFF2-40B4-BE49-F238E27FC236}">
                <a16:creationId xmlns="" xmlns:a16="http://schemas.microsoft.com/office/drawing/2014/main" id="{1F0C7C96-AC0C-F541-A064-F8358EE8A9EA}"/>
              </a:ext>
            </a:extLst>
          </p:cNvPr>
          <p:cNvSpPr txBox="1"/>
          <p:nvPr/>
        </p:nvSpPr>
        <p:spPr>
          <a:xfrm>
            <a:off x="3678735" y="4438564"/>
            <a:ext cx="1390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alibri" charset="0"/>
                <a:ea typeface="Calibri" charset="0"/>
                <a:cs typeface="Calibri" charset="0"/>
              </a:rPr>
              <a:t>source host</a:t>
            </a:r>
            <a:endParaRPr lang="ja-JP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正方形/長方形 16">
            <a:extLst>
              <a:ext uri="{FF2B5EF4-FFF2-40B4-BE49-F238E27FC236}">
                <a16:creationId xmlns="" xmlns:a16="http://schemas.microsoft.com/office/drawing/2014/main" id="{69AB29C0-CF96-C44A-9DE9-389B16EC0BDF}"/>
              </a:ext>
            </a:extLst>
          </p:cNvPr>
          <p:cNvSpPr/>
          <p:nvPr/>
        </p:nvSpPr>
        <p:spPr>
          <a:xfrm>
            <a:off x="3659916" y="5292542"/>
            <a:ext cx="1397089" cy="819922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kumimoji="1"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角丸四角形 18">
            <a:extLst>
              <a:ext uri="{FF2B5EF4-FFF2-40B4-BE49-F238E27FC236}">
                <a16:creationId xmlns="" xmlns:a16="http://schemas.microsoft.com/office/drawing/2014/main" id="{7A49D9CB-1B9E-B243-B762-936BA90DF7F5}"/>
              </a:ext>
            </a:extLst>
          </p:cNvPr>
          <p:cNvSpPr/>
          <p:nvPr/>
        </p:nvSpPr>
        <p:spPr>
          <a:xfrm>
            <a:off x="7480294" y="4807896"/>
            <a:ext cx="1713858" cy="1392608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テキスト ボックス 24">
            <a:extLst>
              <a:ext uri="{FF2B5EF4-FFF2-40B4-BE49-F238E27FC236}">
                <a16:creationId xmlns="" xmlns:a16="http://schemas.microsoft.com/office/drawing/2014/main" id="{1A5E86B9-2CDF-0C48-81A6-87406CE219F3}"/>
              </a:ext>
            </a:extLst>
          </p:cNvPr>
          <p:cNvSpPr txBox="1"/>
          <p:nvPr/>
        </p:nvSpPr>
        <p:spPr>
          <a:xfrm>
            <a:off x="7400075" y="4438564"/>
            <a:ext cx="1874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alibri" charset="0"/>
                <a:ea typeface="Calibri" charset="0"/>
                <a:cs typeface="Calibri" charset="0"/>
              </a:rPr>
              <a:t>destination host</a:t>
            </a:r>
            <a:endParaRPr lang="ja-JP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正方形/長方形 26">
            <a:extLst>
              <a:ext uri="{FF2B5EF4-FFF2-40B4-BE49-F238E27FC236}">
                <a16:creationId xmlns="" xmlns:a16="http://schemas.microsoft.com/office/drawing/2014/main" id="{55371AA4-390C-A04B-95AE-2DA0515A0B0D}"/>
              </a:ext>
            </a:extLst>
          </p:cNvPr>
          <p:cNvSpPr/>
          <p:nvPr/>
        </p:nvSpPr>
        <p:spPr>
          <a:xfrm>
            <a:off x="3659915" y="4923782"/>
            <a:ext cx="1059673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</a:t>
            </a:r>
            <a:r>
              <a:rPr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core</a:t>
            </a:r>
            <a:endParaRPr kumimoji="1"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8632CEE-1044-A848-836C-7EAE918A7FF4}"/>
              </a:ext>
            </a:extLst>
          </p:cNvPr>
          <p:cNvSpPr txBox="1"/>
          <p:nvPr/>
        </p:nvSpPr>
        <p:spPr>
          <a:xfrm>
            <a:off x="5689964" y="4926571"/>
            <a:ext cx="1190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alibri" charset="0"/>
                <a:ea typeface="Calibri" charset="0"/>
                <a:cs typeface="Calibri" charset="0"/>
              </a:rPr>
              <a:t>migration</a:t>
            </a:r>
          </a:p>
        </p:txBody>
      </p:sp>
      <p:sp>
        <p:nvSpPr>
          <p:cNvPr id="21" name="正方形/長方形 16">
            <a:extLst>
              <a:ext uri="{FF2B5EF4-FFF2-40B4-BE49-F238E27FC236}">
                <a16:creationId xmlns="" xmlns:a16="http://schemas.microsoft.com/office/drawing/2014/main" id="{CE301DA3-3F1E-0E46-96E3-23B45DD25A3E}"/>
              </a:ext>
            </a:extLst>
          </p:cNvPr>
          <p:cNvSpPr/>
          <p:nvPr/>
        </p:nvSpPr>
        <p:spPr>
          <a:xfrm>
            <a:off x="7648541" y="5292542"/>
            <a:ext cx="1397089" cy="819922"/>
          </a:xfrm>
          <a:prstGeom prst="rect">
            <a:avLst/>
          </a:prstGeom>
          <a:solidFill>
            <a:srgbClr val="EEB5B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kumimoji="1"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正方形/長方形 26">
            <a:extLst>
              <a:ext uri="{FF2B5EF4-FFF2-40B4-BE49-F238E27FC236}">
                <a16:creationId xmlns="" xmlns:a16="http://schemas.microsoft.com/office/drawing/2014/main" id="{D9EDCDB2-854C-7442-BADB-E330815B452B}"/>
              </a:ext>
            </a:extLst>
          </p:cNvPr>
          <p:cNvSpPr/>
          <p:nvPr/>
        </p:nvSpPr>
        <p:spPr>
          <a:xfrm>
            <a:off x="7648540" y="4923782"/>
            <a:ext cx="1042973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kumimoji="1"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Split Migration [</a:t>
            </a:r>
            <a:r>
              <a:rPr lang="en-US" altLang="ja-JP" dirty="0" err="1">
                <a:solidFill>
                  <a:schemeClr val="tx1"/>
                </a:solidFill>
              </a:rPr>
              <a:t>Suetake</a:t>
            </a:r>
            <a:r>
              <a:rPr lang="en-US" altLang="ja-JP" dirty="0">
                <a:solidFill>
                  <a:schemeClr val="tx1"/>
                </a:solidFill>
              </a:rPr>
              <a:t> et al.'18]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Migrate a VM to multiple smaller destination hosts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Divide the memory of a VM into small pieces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Transfer likely accessed memory to one main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rest of the memory is transferred to one or more sub-hosts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Transfer the state of the VM core to the main host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E.g., virtual CPUs and devices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2785922" y="4907700"/>
            <a:ext cx="1841317" cy="1278308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6602923" y="4907700"/>
            <a:ext cx="1698744" cy="1278308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8759650" y="4907700"/>
            <a:ext cx="1335441" cy="1278308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922459" y="5415882"/>
            <a:ext cx="1059673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8949909" y="5415882"/>
            <a:ext cx="954921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sz="16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0" name="右矢印 38"/>
          <p:cNvSpPr/>
          <p:nvPr/>
        </p:nvSpPr>
        <p:spPr>
          <a:xfrm>
            <a:off x="4706717" y="5299012"/>
            <a:ext cx="1768754" cy="4989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889070" y="5392607"/>
            <a:ext cx="1600896" cy="7264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テキスト ボックス 24"/>
          <p:cNvSpPr txBox="1"/>
          <p:nvPr/>
        </p:nvSpPr>
        <p:spPr>
          <a:xfrm>
            <a:off x="3011517" y="4507590"/>
            <a:ext cx="1390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alibri" charset="0"/>
                <a:ea typeface="Calibri" charset="0"/>
                <a:cs typeface="Calibri" charset="0"/>
              </a:rPr>
              <a:t>source host</a:t>
            </a:r>
            <a:endParaRPr lang="ja-JP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3" name="テキスト ボックス 24"/>
          <p:cNvSpPr txBox="1"/>
          <p:nvPr/>
        </p:nvSpPr>
        <p:spPr>
          <a:xfrm>
            <a:off x="6842801" y="4514578"/>
            <a:ext cx="1218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883597" y="4514578"/>
            <a:ext cx="1087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908802" y="5021637"/>
            <a:ext cx="1059673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922459" y="5035334"/>
            <a:ext cx="1059673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TextBox 6">
            <a:extLst>
              <a:ext uri="{FF2B5EF4-FFF2-40B4-BE49-F238E27FC236}">
                <a16:creationId xmlns="" xmlns:a16="http://schemas.microsoft.com/office/drawing/2014/main" id="{283002BA-E3AD-CF47-8BCC-31B617A12B51}"/>
              </a:ext>
            </a:extLst>
          </p:cNvPr>
          <p:cNvSpPr txBox="1"/>
          <p:nvPr/>
        </p:nvSpPr>
        <p:spPr>
          <a:xfrm>
            <a:off x="4867117" y="4992007"/>
            <a:ext cx="1190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alibri" charset="0"/>
                <a:ea typeface="Calibri" charset="0"/>
                <a:cs typeface="Calibri" charset="0"/>
              </a:rPr>
              <a:t>migration</a:t>
            </a:r>
          </a:p>
        </p:txBody>
      </p:sp>
    </p:spTree>
    <p:extLst>
      <p:ext uri="{BB962C8B-B14F-4D97-AF65-F5344CB8AC3E}">
        <p14:creationId xmlns:p14="http://schemas.microsoft.com/office/powerpoint/2010/main" val="99251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4" grpId="0" animBg="1"/>
      <p:bldP spid="27" grpId="1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pl-PL" altLang="ja-JP" dirty="0"/>
              <a:t>Split-</a:t>
            </a:r>
            <a:r>
              <a:rPr lang="pl-PL" altLang="ja-JP" dirty="0" err="1"/>
              <a:t>memory</a:t>
            </a:r>
            <a:r>
              <a:rPr lang="pl-PL" altLang="ja-JP" dirty="0"/>
              <a:t> 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The VM runs across multiple hosts after split migration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main host runs the VM core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sub-hosts provide the main host with part of the VM's memory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Exchange memory data using remote paging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Page-in: the memory in a sub-host is transferred to the main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Page-out: unlikely accessed memory is transferred to the sub-host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3737450" y="4959713"/>
            <a:ext cx="1483872" cy="1304463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148534" y="4959712"/>
            <a:ext cx="1579689" cy="1305356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右矢印 38"/>
          <p:cNvSpPr/>
          <p:nvPr/>
        </p:nvSpPr>
        <p:spPr>
          <a:xfrm rot="10800000" flipH="1">
            <a:off x="5110193" y="5705499"/>
            <a:ext cx="2184610" cy="568379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91B9851-658D-5C4A-ABC5-681C4B892ABF}"/>
              </a:ext>
            </a:extLst>
          </p:cNvPr>
          <p:cNvSpPr txBox="1"/>
          <p:nvPr/>
        </p:nvSpPr>
        <p:spPr>
          <a:xfrm>
            <a:off x="5760036" y="4959712"/>
            <a:ext cx="884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page-in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F13CABE7-A982-0F48-A727-22430537F638}"/>
              </a:ext>
            </a:extLst>
          </p:cNvPr>
          <p:cNvSpPr txBox="1"/>
          <p:nvPr/>
        </p:nvSpPr>
        <p:spPr>
          <a:xfrm>
            <a:off x="5683743" y="6180965"/>
            <a:ext cx="1030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page-out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870673" y="5075616"/>
            <a:ext cx="1059673" cy="329253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テキスト ボックス 24"/>
          <p:cNvSpPr txBox="1"/>
          <p:nvPr/>
        </p:nvSpPr>
        <p:spPr>
          <a:xfrm>
            <a:off x="3862725" y="4594144"/>
            <a:ext cx="1218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90115" y="4592111"/>
            <a:ext cx="1087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870672" y="5464311"/>
            <a:ext cx="1059673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404051" y="5464665"/>
            <a:ext cx="1059673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右矢印 38"/>
          <p:cNvSpPr/>
          <p:nvPr/>
        </p:nvSpPr>
        <p:spPr>
          <a:xfrm rot="10800000">
            <a:off x="5063568" y="5265890"/>
            <a:ext cx="2231235" cy="568379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511515" y="5464309"/>
            <a:ext cx="158610" cy="68210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509826" y="5464664"/>
            <a:ext cx="158610" cy="68210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102084" y="5464309"/>
            <a:ext cx="158610" cy="68210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103728" y="5464309"/>
            <a:ext cx="158610" cy="6821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50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22222E-6 L -0.24584 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76 0 " pathEditMode="relative" ptsTypes="AA">
                                      <p:cBhvr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1" animBg="1"/>
      <p:bldP spid="28" grpId="2" animBg="1"/>
      <p:bldP spid="31" grpId="0" animBg="1"/>
      <p:bldP spid="24" grpId="1" animBg="1"/>
      <p:bldP spid="24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D53858-4A1E-C44D-9937-EF76C5786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>
                <a:solidFill>
                  <a:schemeClr val="tx1"/>
                </a:solidFill>
              </a:rPr>
              <a:t>Host/Network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C27D90-8DCB-CB4B-A2D2-88386C2E4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A split-memory VM is inherently subject to host and network failures</a:t>
            </a:r>
            <a:r>
              <a:rPr lang="en-US" altLang="ja-JP" strike="sngStrike" dirty="0">
                <a:solidFill>
                  <a:schemeClr val="tx1"/>
                </a:solidFill>
              </a:rPr>
              <a:t> </a:t>
            </a:r>
            <a:endParaRPr lang="en-US" altLang="ja-JP" dirty="0">
              <a:solidFill>
                <a:schemeClr val="tx1"/>
              </a:solidFill>
            </a:endParaRP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Compared with a normal VM running on one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Host failures</a:t>
            </a:r>
          </a:p>
          <a:p>
            <a:pPr lvl="2"/>
            <a:r>
              <a:rPr lang="x-none" dirty="0">
                <a:solidFill>
                  <a:schemeClr val="tx1"/>
                </a:solidFill>
              </a:rPr>
              <a:t>Part of the VM's memory is lost when one of the hosts stops</a:t>
            </a:r>
          </a:p>
          <a:p>
            <a:pPr lvl="1"/>
            <a:r>
              <a:rPr lang="x-none" dirty="0">
                <a:solidFill>
                  <a:schemeClr val="tx1"/>
                </a:solidFill>
              </a:rPr>
              <a:t>Network failures</a:t>
            </a:r>
          </a:p>
          <a:p>
            <a:pPr lvl="2"/>
            <a:r>
              <a:rPr lang="x-none" dirty="0">
                <a:solidFill>
                  <a:schemeClr val="tx1"/>
                </a:solidFill>
              </a:rPr>
              <a:t>The execution of a VM stops when remote paging is not performed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2ED33F8-3EB9-0E4A-B9A5-96FBEDF5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3657586" y="5101138"/>
            <a:ext cx="1483872" cy="1304463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238500" y="5101138"/>
            <a:ext cx="1579689" cy="1305356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790809" y="5217041"/>
            <a:ext cx="1059673" cy="329253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テキスト ボックス 24"/>
          <p:cNvSpPr txBox="1"/>
          <p:nvPr/>
        </p:nvSpPr>
        <p:spPr>
          <a:xfrm>
            <a:off x="3782861" y="4735569"/>
            <a:ext cx="1218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480081" y="4733537"/>
            <a:ext cx="1087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790808" y="5605736"/>
            <a:ext cx="1059673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494017" y="5606091"/>
            <a:ext cx="1059673" cy="682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右矢印 38"/>
          <p:cNvSpPr/>
          <p:nvPr/>
        </p:nvSpPr>
        <p:spPr>
          <a:xfrm rot="10800000" flipH="1">
            <a:off x="5001849" y="5732523"/>
            <a:ext cx="2388014" cy="62564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3" name="TextBox 17">
            <a:extLst>
              <a:ext uri="{FF2B5EF4-FFF2-40B4-BE49-F238E27FC236}">
                <a16:creationId xmlns="" xmlns:a16="http://schemas.microsoft.com/office/drawing/2014/main" id="{491B9851-658D-5C4A-ABC5-681C4B892ABF}"/>
              </a:ext>
            </a:extLst>
          </p:cNvPr>
          <p:cNvSpPr txBox="1"/>
          <p:nvPr/>
        </p:nvSpPr>
        <p:spPr>
          <a:xfrm>
            <a:off x="5777064" y="4933048"/>
            <a:ext cx="884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page-in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4" name="TextBox 18">
            <a:extLst>
              <a:ext uri="{FF2B5EF4-FFF2-40B4-BE49-F238E27FC236}">
                <a16:creationId xmlns="" xmlns:a16="http://schemas.microsoft.com/office/drawing/2014/main" id="{F13CABE7-A982-0F48-A727-22430537F638}"/>
              </a:ext>
            </a:extLst>
          </p:cNvPr>
          <p:cNvSpPr txBox="1"/>
          <p:nvPr/>
        </p:nvSpPr>
        <p:spPr>
          <a:xfrm>
            <a:off x="5704127" y="6278425"/>
            <a:ext cx="1030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page-out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右矢印 38"/>
          <p:cNvSpPr/>
          <p:nvPr/>
        </p:nvSpPr>
        <p:spPr>
          <a:xfrm rot="10800000">
            <a:off x="5001847" y="5292914"/>
            <a:ext cx="2388015" cy="62564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Explosion 2 6">
            <a:extLst>
              <a:ext uri="{FF2B5EF4-FFF2-40B4-BE49-F238E27FC236}">
                <a16:creationId xmlns="" xmlns:a16="http://schemas.microsoft.com/office/drawing/2014/main" id="{06BDEDA0-7AC6-A945-BCC6-CABB1051A9D0}"/>
              </a:ext>
            </a:extLst>
          </p:cNvPr>
          <p:cNvSpPr/>
          <p:nvPr/>
        </p:nvSpPr>
        <p:spPr>
          <a:xfrm>
            <a:off x="8370259" y="4851140"/>
            <a:ext cx="1146426" cy="799475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dirty="0">
              <a:solidFill>
                <a:srgbClr val="FF0000"/>
              </a:solidFill>
            </a:endParaRPr>
          </a:p>
        </p:txBody>
      </p:sp>
      <p:sp>
        <p:nvSpPr>
          <p:cNvPr id="17" name="Explosion 2 16">
            <a:extLst>
              <a:ext uri="{FF2B5EF4-FFF2-40B4-BE49-F238E27FC236}">
                <a16:creationId xmlns="" xmlns:a16="http://schemas.microsoft.com/office/drawing/2014/main" id="{136C4CBF-7F00-4E42-9709-D10CDC34E272}"/>
              </a:ext>
            </a:extLst>
          </p:cNvPr>
          <p:cNvSpPr/>
          <p:nvPr/>
        </p:nvSpPr>
        <p:spPr>
          <a:xfrm>
            <a:off x="5733803" y="5390730"/>
            <a:ext cx="1146426" cy="799475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56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26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3444995" y="5870033"/>
            <a:ext cx="1651532" cy="680736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checkpoint file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Countermeasure: Checkpoint/Restore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Checkpoint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Periodically save the state of a VM to a file as a backup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state of the VM core, memory data, and disk data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Restore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Restore the saved state of a VM from the latest checkpoint when a failure occurs</a:t>
            </a:r>
          </a:p>
          <a:p>
            <a:pPr lvl="1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23" name="TextBox 8">
            <a:extLst>
              <a:ext uri="{FF2B5EF4-FFF2-40B4-BE49-F238E27FC236}">
                <a16:creationId xmlns="" xmlns:a16="http://schemas.microsoft.com/office/drawing/2014/main" id="{6D27F7D8-98E6-6340-93DE-EEDA6BC36D2C}"/>
              </a:ext>
            </a:extLst>
          </p:cNvPr>
          <p:cNvSpPr txBox="1"/>
          <p:nvPr/>
        </p:nvSpPr>
        <p:spPr>
          <a:xfrm>
            <a:off x="4514860" y="4638629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save</a:t>
            </a:r>
          </a:p>
        </p:txBody>
      </p:sp>
      <p:sp>
        <p:nvSpPr>
          <p:cNvPr id="24" name="角丸四角形 15">
            <a:extLst>
              <a:ext uri="{FF2B5EF4-FFF2-40B4-BE49-F238E27FC236}">
                <a16:creationId xmlns="" xmlns:a16="http://schemas.microsoft.com/office/drawing/2014/main" id="{21998E9A-DF72-F848-827F-9BDE01A004C9}"/>
              </a:ext>
            </a:extLst>
          </p:cNvPr>
          <p:cNvSpPr/>
          <p:nvPr/>
        </p:nvSpPr>
        <p:spPr>
          <a:xfrm>
            <a:off x="5541572" y="4492356"/>
            <a:ext cx="2096741" cy="1377676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テキスト ボックス 24">
            <a:extLst>
              <a:ext uri="{FF2B5EF4-FFF2-40B4-BE49-F238E27FC236}">
                <a16:creationId xmlns="" xmlns:a16="http://schemas.microsoft.com/office/drawing/2014/main" id="{53C9AAE8-0976-C64B-8DCF-7B8106550503}"/>
              </a:ext>
            </a:extLst>
          </p:cNvPr>
          <p:cNvSpPr txBox="1"/>
          <p:nvPr/>
        </p:nvSpPr>
        <p:spPr>
          <a:xfrm>
            <a:off x="6287615" y="414103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正方形/長方形 20">
            <a:extLst>
              <a:ext uri="{FF2B5EF4-FFF2-40B4-BE49-F238E27FC236}">
                <a16:creationId xmlns="" xmlns:a16="http://schemas.microsoft.com/office/drawing/2014/main" id="{9493875E-6452-CA41-8EDA-13F54C157642}"/>
              </a:ext>
            </a:extLst>
          </p:cNvPr>
          <p:cNvSpPr/>
          <p:nvPr/>
        </p:nvSpPr>
        <p:spPr>
          <a:xfrm>
            <a:off x="5674795" y="4982592"/>
            <a:ext cx="1835944" cy="7862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屈折矢印 9">
            <a:extLst>
              <a:ext uri="{FF2B5EF4-FFF2-40B4-BE49-F238E27FC236}">
                <a16:creationId xmlns="" xmlns:a16="http://schemas.microsoft.com/office/drawing/2014/main" id="{363C43BB-1495-914E-9716-4AE7D0C92C2D}"/>
              </a:ext>
            </a:extLst>
          </p:cNvPr>
          <p:cNvSpPr/>
          <p:nvPr/>
        </p:nvSpPr>
        <p:spPr>
          <a:xfrm flipH="1" flipV="1">
            <a:off x="3962400" y="5047690"/>
            <a:ext cx="1679591" cy="923495"/>
          </a:xfrm>
          <a:prstGeom prst="bentUpArrow">
            <a:avLst>
              <a:gd name="adj1" fmla="val 21612"/>
              <a:gd name="adj2" fmla="val 32481"/>
              <a:gd name="adj3" fmla="val 27950"/>
            </a:avLst>
          </a:prstGeom>
          <a:solidFill>
            <a:srgbClr val="C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1" name="屈折矢印 24">
            <a:extLst>
              <a:ext uri="{FF2B5EF4-FFF2-40B4-BE49-F238E27FC236}">
                <a16:creationId xmlns="" xmlns:a16="http://schemas.microsoft.com/office/drawing/2014/main" id="{BA788244-CC03-7446-B4C6-FBA364C9ECFC}"/>
              </a:ext>
            </a:extLst>
          </p:cNvPr>
          <p:cNvSpPr/>
          <p:nvPr/>
        </p:nvSpPr>
        <p:spPr>
          <a:xfrm>
            <a:off x="4980803" y="5768878"/>
            <a:ext cx="1793717" cy="638676"/>
          </a:xfrm>
          <a:prstGeom prst="bentUpArrow">
            <a:avLst>
              <a:gd name="adj1" fmla="val 28535"/>
              <a:gd name="adj2" fmla="val 32481"/>
              <a:gd name="adj3" fmla="val 4352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40">
            <a:extLst>
              <a:ext uri="{FF2B5EF4-FFF2-40B4-BE49-F238E27FC236}">
                <a16:creationId xmlns="" xmlns:a16="http://schemas.microsoft.com/office/drawing/2014/main" id="{4D4CA63A-68CF-2441-ABE4-0BB0BBA40A0C}"/>
              </a:ext>
            </a:extLst>
          </p:cNvPr>
          <p:cNvSpPr txBox="1"/>
          <p:nvPr/>
        </p:nvSpPr>
        <p:spPr>
          <a:xfrm>
            <a:off x="5374928" y="5870032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restore</a:t>
            </a:r>
          </a:p>
        </p:txBody>
      </p:sp>
      <p:sp>
        <p:nvSpPr>
          <p:cNvPr id="33" name="正方形/長方形 26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5674796" y="4611519"/>
            <a:ext cx="1161003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9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6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2235200" y="5140878"/>
            <a:ext cx="1737558" cy="680736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checkpoint file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1090247" y="351693"/>
            <a:ext cx="10433538" cy="1019907"/>
          </a:xfrm>
        </p:spPr>
        <p:txBody>
          <a:bodyPr>
            <a:no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Issue of Using Traditional Checkpoint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0247" y="1488831"/>
            <a:ext cx="10433538" cy="48768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Remote paging is frequently caused by </a:t>
            </a:r>
            <a:r>
              <a:rPr lang="en-US" altLang="ja-JP" dirty="0" err="1">
                <a:solidFill>
                  <a:schemeClr val="tx1"/>
                </a:solidFill>
              </a:rPr>
              <a:t>checkpointing</a:t>
            </a:r>
            <a:endParaRPr lang="en-US" altLang="ja-JP" dirty="0">
              <a:solidFill>
                <a:schemeClr val="tx1"/>
              </a:solidFill>
            </a:endParaRP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traditional checkpoint saves memory data only in the main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memory existing in the sub-hosts is first moved to the main host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Unlikely accessed memory in the main host is paged-out</a:t>
            </a:r>
          </a:p>
          <a:p>
            <a:pPr lvl="2"/>
            <a:r>
              <a:rPr lang="en-US" altLang="ja-JP" dirty="0">
                <a:solidFill>
                  <a:schemeClr val="tx1"/>
                </a:solidFill>
              </a:rPr>
              <a:t>Paged-in again if the paged-out memory is saved later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checkpoint performance largely degrades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501923" y="6406494"/>
            <a:ext cx="1596292" cy="404614"/>
          </a:xfrm>
        </p:spPr>
        <p:txBody>
          <a:bodyPr/>
          <a:lstStyle/>
          <a:p>
            <a:fld id="{470CF53E-3DF7-45F1-A7BE-6F804033A15D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38" name="TextBox 8">
            <a:extLst>
              <a:ext uri="{FF2B5EF4-FFF2-40B4-BE49-F238E27FC236}">
                <a16:creationId xmlns="" xmlns:a16="http://schemas.microsoft.com/office/drawing/2014/main" id="{7B09F8AE-E882-7A47-926E-AB98536887B7}"/>
              </a:ext>
            </a:extLst>
          </p:cNvPr>
          <p:cNvSpPr txBox="1"/>
          <p:nvPr/>
        </p:nvSpPr>
        <p:spPr>
          <a:xfrm>
            <a:off x="4399066" y="4911249"/>
            <a:ext cx="598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save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8296856" y="4842625"/>
            <a:ext cx="1319783" cy="1284671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テキスト ボックス 24"/>
          <p:cNvSpPr txBox="1"/>
          <p:nvPr/>
        </p:nvSpPr>
        <p:spPr>
          <a:xfrm>
            <a:off x="8465691" y="4473292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8480875" y="5359954"/>
            <a:ext cx="966296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sz="16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257756" y="4848988"/>
            <a:ext cx="1441146" cy="1278308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テキスト ボックス 24"/>
          <p:cNvSpPr txBox="1"/>
          <p:nvPr/>
        </p:nvSpPr>
        <p:spPr>
          <a:xfrm>
            <a:off x="5428554" y="4479656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右矢印 38"/>
          <p:cNvSpPr/>
          <p:nvPr/>
        </p:nvSpPr>
        <p:spPr>
          <a:xfrm rot="10800000">
            <a:off x="6543604" y="4994570"/>
            <a:ext cx="1867552" cy="520906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7" name="TextBox 17">
            <a:extLst>
              <a:ext uri="{FF2B5EF4-FFF2-40B4-BE49-F238E27FC236}">
                <a16:creationId xmlns="" xmlns:a16="http://schemas.microsoft.com/office/drawing/2014/main" id="{491B9851-658D-5C4A-ABC5-681C4B892ABF}"/>
              </a:ext>
            </a:extLst>
          </p:cNvPr>
          <p:cNvSpPr txBox="1"/>
          <p:nvPr/>
        </p:nvSpPr>
        <p:spPr>
          <a:xfrm>
            <a:off x="7063220" y="4711226"/>
            <a:ext cx="884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page-in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446861" y="4981862"/>
            <a:ext cx="1018572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450597" y="5359126"/>
            <a:ext cx="1014836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右矢印 38"/>
          <p:cNvSpPr/>
          <p:nvPr/>
        </p:nvSpPr>
        <p:spPr>
          <a:xfrm rot="10800000" flipH="1">
            <a:off x="6582166" y="5460567"/>
            <a:ext cx="1828990" cy="568379"/>
          </a:xfrm>
          <a:prstGeom prst="rightArrow">
            <a:avLst>
              <a:gd name="adj1" fmla="val 54663"/>
              <a:gd name="adj2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endParaRPr lang="ja-JP" alt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TextBox 18">
            <a:extLst>
              <a:ext uri="{FF2B5EF4-FFF2-40B4-BE49-F238E27FC236}">
                <a16:creationId xmlns="" xmlns:a16="http://schemas.microsoft.com/office/drawing/2014/main" id="{F13CABE7-A982-0F48-A727-22430537F638}"/>
              </a:ext>
            </a:extLst>
          </p:cNvPr>
          <p:cNvSpPr txBox="1"/>
          <p:nvPr/>
        </p:nvSpPr>
        <p:spPr>
          <a:xfrm>
            <a:off x="7000262" y="5906163"/>
            <a:ext cx="1030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page-out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左矢印 1"/>
          <p:cNvSpPr/>
          <p:nvPr/>
        </p:nvSpPr>
        <p:spPr>
          <a:xfrm>
            <a:off x="3905651" y="5154345"/>
            <a:ext cx="1463040" cy="577258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9144000" y="5359125"/>
            <a:ext cx="141424" cy="65940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9144000" y="5359126"/>
            <a:ext cx="141424" cy="66545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65322" y="5352992"/>
            <a:ext cx="145438" cy="68210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665322" y="5346858"/>
            <a:ext cx="145438" cy="66545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712516" y="5375781"/>
            <a:ext cx="145438" cy="66545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1 つの角を切り取った四角形 5"/>
          <p:cNvSpPr/>
          <p:nvPr/>
        </p:nvSpPr>
        <p:spPr>
          <a:xfrm>
            <a:off x="3579935" y="5263607"/>
            <a:ext cx="267349" cy="393919"/>
          </a:xfrm>
          <a:prstGeom prst="snip1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8" name="1 つの角を切り取った四角形 27"/>
          <p:cNvSpPr/>
          <p:nvPr/>
        </p:nvSpPr>
        <p:spPr>
          <a:xfrm>
            <a:off x="3242867" y="5261263"/>
            <a:ext cx="267349" cy="393919"/>
          </a:xfrm>
          <a:prstGeom prst="snip1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4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11111E-6 L -0.24583 -1.11111E-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7.40741E-7 L 0.24948 7.40741E-7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74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4935 -0.00162 " pathEditMode="relative" ptsTypes="AA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29" grpId="0" animBg="1"/>
      <p:bldP spid="37" grpId="0"/>
      <p:bldP spid="20" grpId="0" animBg="1"/>
      <p:bldP spid="22" grpId="0"/>
      <p:bldP spid="2" grpId="0" animBg="1"/>
      <p:bldP spid="25" grpId="0" animBg="1"/>
      <p:bldP spid="23" grpId="0" animBg="1"/>
      <p:bldP spid="23" grpId="1" animBg="1"/>
      <p:bldP spid="26" grpId="0" animBg="1"/>
      <p:bldP spid="26" grpId="1" animBg="1"/>
      <p:bldP spid="24" grpId="0" animBg="1"/>
      <p:bldP spid="24" grpId="1" animBg="1"/>
      <p:bldP spid="24" grpId="2" animBg="1"/>
      <p:bldP spid="27" grpId="0" animBg="1"/>
      <p:bldP spid="27" grpId="1" animBg="1"/>
      <p:bldP spid="6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26">
            <a:extLst>
              <a:ext uri="{FF2B5EF4-FFF2-40B4-BE49-F238E27FC236}">
                <a16:creationId xmlns="" xmlns:a16="http://schemas.microsoft.com/office/drawing/2014/main" id="{9B5BED5A-0736-9F4F-AE08-A24576A9BA6D}"/>
              </a:ext>
            </a:extLst>
          </p:cNvPr>
          <p:cNvSpPr/>
          <p:nvPr/>
        </p:nvSpPr>
        <p:spPr>
          <a:xfrm>
            <a:off x="2235200" y="5140878"/>
            <a:ext cx="1737558" cy="680736"/>
          </a:xfrm>
          <a:prstGeom prst="rect">
            <a:avLst/>
          </a:prstGeom>
          <a:solidFill>
            <a:srgbClr val="FFAB83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checkpoint file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469687-77F9-2345-B3CE-C7951FCC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Issue of Using Traditional Restore</a:t>
            </a: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0BD01C2-60ED-5B4B-BA7D-192DBA92E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Cannot restore a VM as a split-memory VM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The traditional restore can restore a VM on only one host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Require a large host with sufficient free memory t</a:t>
            </a:r>
            <a:r>
              <a:rPr lang="x-none" dirty="0">
                <a:solidFill>
                  <a:schemeClr val="tx1"/>
                </a:solidFill>
              </a:rPr>
              <a:t>o accommodate the entire VM's memory</a:t>
            </a:r>
          </a:p>
          <a:p>
            <a:pPr lvl="2"/>
            <a:r>
              <a:rPr lang="x-none" dirty="0">
                <a:solidFill>
                  <a:schemeClr val="tx1"/>
                </a:solidFill>
              </a:rPr>
              <a:t>Often difficult for a large-memory VM</a:t>
            </a:r>
          </a:p>
          <a:p>
            <a:pPr lvl="2"/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843722C-CCDE-3647-A594-CED01EDCB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F53E-3DF7-45F1-A7BE-6F804033A15D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24" name="TextBox 8">
            <a:extLst>
              <a:ext uri="{FF2B5EF4-FFF2-40B4-BE49-F238E27FC236}">
                <a16:creationId xmlns="" xmlns:a16="http://schemas.microsoft.com/office/drawing/2014/main" id="{7B09F8AE-E882-7A47-926E-AB98536887B7}"/>
              </a:ext>
            </a:extLst>
          </p:cNvPr>
          <p:cNvSpPr txBox="1"/>
          <p:nvPr/>
        </p:nvSpPr>
        <p:spPr>
          <a:xfrm>
            <a:off x="4127234" y="4905446"/>
            <a:ext cx="85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charset="0"/>
                <a:ea typeface="Calibri" charset="0"/>
                <a:cs typeface="Calibri" charset="0"/>
              </a:rPr>
              <a:t>restore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8296856" y="4842625"/>
            <a:ext cx="1319783" cy="1284671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テキスト ボックス 24"/>
          <p:cNvSpPr txBox="1"/>
          <p:nvPr/>
        </p:nvSpPr>
        <p:spPr>
          <a:xfrm>
            <a:off x="8465691" y="4473292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sub-host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257755" y="4848988"/>
            <a:ext cx="1987571" cy="1278308"/>
          </a:xfrm>
          <a:prstGeom prst="roundRect">
            <a:avLst/>
          </a:prstGeom>
          <a:solidFill>
            <a:srgbClr val="D1DDD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9" name="テキスト ボックス 24"/>
          <p:cNvSpPr txBox="1"/>
          <p:nvPr/>
        </p:nvSpPr>
        <p:spPr>
          <a:xfrm>
            <a:off x="5428554" y="4479656"/>
            <a:ext cx="11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Calibri" charset="0"/>
                <a:ea typeface="Calibri" charset="0"/>
                <a:cs typeface="Calibri" charset="0"/>
              </a:rPr>
              <a:t>main host</a:t>
            </a:r>
            <a:endParaRPr lang="ja-JP" alt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446861" y="4981862"/>
            <a:ext cx="1018572" cy="342499"/>
          </a:xfrm>
          <a:prstGeom prst="rect">
            <a:avLst/>
          </a:prstGeom>
          <a:solidFill>
            <a:srgbClr val="F0D9A5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VM core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450596" y="5359126"/>
            <a:ext cx="1564157" cy="682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memory</a:t>
            </a:r>
            <a:endParaRPr lang="ja-JP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6" name="左矢印 35"/>
          <p:cNvSpPr/>
          <p:nvPr/>
        </p:nvSpPr>
        <p:spPr>
          <a:xfrm rot="10800000">
            <a:off x="3826932" y="5154345"/>
            <a:ext cx="1541758" cy="577258"/>
          </a:xfrm>
          <a:prstGeom prst="lef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0547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31830</TotalTime>
  <Words>4313</Words>
  <Application>Microsoft Macintosh PowerPoint</Application>
  <PresentationFormat>ワイド画面</PresentationFormat>
  <Paragraphs>681</Paragraphs>
  <Slides>27</Slides>
  <Notes>27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4" baseType="lpstr">
      <vt:lpstr>Calibri</vt:lpstr>
      <vt:lpstr>Franklin Gothic Book</vt:lpstr>
      <vt:lpstr>MS PGothic</vt:lpstr>
      <vt:lpstr>ＭＳ Ｐゴシック</vt:lpstr>
      <vt:lpstr>Yu Gothic</vt:lpstr>
      <vt:lpstr>メイリオ</vt:lpstr>
      <vt:lpstr>Crop</vt:lpstr>
      <vt:lpstr>Efficient and Flexible Checkpoint/Restore of  Split-memory Virtual Machines</vt:lpstr>
      <vt:lpstr>Large-memory VMs</vt:lpstr>
      <vt:lpstr>VM Migration</vt:lpstr>
      <vt:lpstr>Split Migration [Suetake et al.'18]</vt:lpstr>
      <vt:lpstr>Split-memory VM</vt:lpstr>
      <vt:lpstr>Host/Network Failures</vt:lpstr>
      <vt:lpstr>Countermeasure: Checkpoint/Restore</vt:lpstr>
      <vt:lpstr>Issue of Using Traditional Checkpoint</vt:lpstr>
      <vt:lpstr>Issue of Using Traditional Restore</vt:lpstr>
      <vt:lpstr>Our Approach : D-CRES</vt:lpstr>
      <vt:lpstr>Checkpointing a Split-memory VM</vt:lpstr>
      <vt:lpstr>Live Checkpoint</vt:lpstr>
      <vt:lpstr>Issues of Using Traditional Live Checkpoint</vt:lpstr>
      <vt:lpstr>Using Sparse Files</vt:lpstr>
      <vt:lpstr>Dealing with Remote Paging (Main Host)</vt:lpstr>
      <vt:lpstr>Dealing with Remote Paging (Sub-host)</vt:lpstr>
      <vt:lpstr>Restoring a Split-memory VM</vt:lpstr>
      <vt:lpstr>Relocating VM's Memory</vt:lpstr>
      <vt:lpstr>Experiments</vt:lpstr>
      <vt:lpstr>Checkpoint/Restore Time (1/2)</vt:lpstr>
      <vt:lpstr>Checkpoint/Restore Time (2/2)</vt:lpstr>
      <vt:lpstr>Live Checkpoint/Restore Time</vt:lpstr>
      <vt:lpstr>Size of Checkpoint Files</vt:lpstr>
      <vt:lpstr>Impact of Checkpoint File Formats</vt:lpstr>
      <vt:lpstr>Impact of Memory-split Ratios</vt:lpstr>
      <vt:lpstr>Related Work</vt:lpstr>
      <vt:lpstr>Conclusion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複数ホストにまたがるVMの障害対策</dc:title>
  <dc:creator>tokito</dc:creator>
  <cp:lastModifiedBy>Microsoft Office ユーザー</cp:lastModifiedBy>
  <cp:revision>767</cp:revision>
  <cp:lastPrinted>2019-02-21T04:57:35Z</cp:lastPrinted>
  <dcterms:modified xsi:type="dcterms:W3CDTF">2020-10-10T03:54:32Z</dcterms:modified>
</cp:coreProperties>
</file>