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17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857" r:id="rId1"/>
  </p:sldMasterIdLst>
  <p:notesMasterIdLst>
    <p:notesMasterId r:id="rId21"/>
  </p:notesMasterIdLst>
  <p:handoutMasterIdLst>
    <p:handoutMasterId r:id="rId22"/>
  </p:handoutMasterIdLst>
  <p:sldIdLst>
    <p:sldId id="256" r:id="rId2"/>
    <p:sldId id="280" r:id="rId3"/>
    <p:sldId id="257" r:id="rId4"/>
    <p:sldId id="279" r:id="rId5"/>
    <p:sldId id="269" r:id="rId6"/>
    <p:sldId id="271" r:id="rId7"/>
    <p:sldId id="272" r:id="rId8"/>
    <p:sldId id="281" r:id="rId9"/>
    <p:sldId id="282" r:id="rId10"/>
    <p:sldId id="275" r:id="rId11"/>
    <p:sldId id="273" r:id="rId12"/>
    <p:sldId id="274" r:id="rId13"/>
    <p:sldId id="283" r:id="rId14"/>
    <p:sldId id="276" r:id="rId15"/>
    <p:sldId id="277" r:id="rId16"/>
    <p:sldId id="284" r:id="rId17"/>
    <p:sldId id="278" r:id="rId18"/>
    <p:sldId id="285" r:id="rId19"/>
    <p:sldId id="268" r:id="rId20"/>
  </p:sldIdLst>
  <p:sldSz cx="12192000" cy="6858000"/>
  <p:notesSz cx="6858000" cy="9144000"/>
  <p:defaultTextStyle>
    <a:defPPr>
      <a:defRPr lang="ja-JP"/>
    </a:defPPr>
    <a:lvl1pPr marL="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3D7FF"/>
    <a:srgbClr val="AC1F79"/>
    <a:srgbClr val="D7ACD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F5AB1C69-6EDB-4FF4-983F-18BD219EF322}" styleName="中間 2 - アクセント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9342"/>
    <p:restoredTop sz="70952"/>
  </p:normalViewPr>
  <p:slideViewPr>
    <p:cSldViewPr snapToGrid="0" snapToObjects="1">
      <p:cViewPr varScale="1">
        <p:scale>
          <a:sx n="87" d="100"/>
          <a:sy n="87" d="100"/>
        </p:scale>
        <p:origin x="216" y="736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" d="1"/>
        <a:sy n="1" d="1"/>
      </p:scale>
      <p:origin x="0" y="0"/>
    </p:cViewPr>
  </p:sorterViewPr>
  <p:notesViewPr>
    <p:cSldViewPr snapToGrid="0" snapToObjects="1">
      <p:cViewPr varScale="1">
        <p:scale>
          <a:sx n="107" d="100"/>
          <a:sy n="107" d="100"/>
        </p:scale>
        <p:origin x="2032" y="17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save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serial</c:v>
                </c:pt>
                <c:pt idx="1">
                  <c:v>keyboard</c:v>
                </c:pt>
                <c:pt idx="2">
                  <c:v>mouse</c:v>
                </c:pt>
                <c:pt idx="3">
                  <c:v>video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0.32800000000000001</c:v>
                </c:pt>
                <c:pt idx="1">
                  <c:v>0.35699999999999998</c:v>
                </c:pt>
                <c:pt idx="2">
                  <c:v>0.39300000000000002</c:v>
                </c:pt>
                <c:pt idx="3">
                  <c:v>0.41899999999999998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15C-1548-B05E-48AE5805C9A6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restore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serial</c:v>
                </c:pt>
                <c:pt idx="1">
                  <c:v>keyboard</c:v>
                </c:pt>
                <c:pt idx="2">
                  <c:v>mouse</c:v>
                </c:pt>
                <c:pt idx="3">
                  <c:v>video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0.23599999999999999</c:v>
                </c:pt>
                <c:pt idx="1">
                  <c:v>0.27300000000000002</c:v>
                </c:pt>
                <c:pt idx="2">
                  <c:v>0.25700000000000001</c:v>
                </c:pt>
                <c:pt idx="3">
                  <c:v>0.41199999999999998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15C-1548-B05E-48AE5805C9A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916519728"/>
        <c:axId val="1916521360"/>
      </c:barChart>
      <c:catAx>
        <c:axId val="191651972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JP"/>
          </a:p>
        </c:txPr>
        <c:crossAx val="1916521360"/>
        <c:crosses val="autoZero"/>
        <c:auto val="1"/>
        <c:lblAlgn val="ctr"/>
        <c:lblOffset val="100"/>
        <c:noMultiLvlLbl val="0"/>
      </c:catAx>
      <c:valAx>
        <c:axId val="191652136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dirty="0"/>
                  <a:t>time</a:t>
                </a:r>
                <a:r>
                  <a:rPr lang="en-US" baseline="0" dirty="0"/>
                  <a:t> (</a:t>
                </a:r>
                <a:r>
                  <a:rPr lang="en-US" baseline="0" dirty="0" err="1"/>
                  <a:t>ms</a:t>
                </a:r>
                <a:r>
                  <a:rPr lang="en-US" baseline="0" dirty="0"/>
                  <a:t>)</a:t>
                </a:r>
                <a:endParaRPr lang="en-US" dirty="0"/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600" b="0" i="0" u="none" strike="noStrik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en-JP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JP"/>
          </a:p>
        </c:txPr>
        <c:crossAx val="191651972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JP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600">
          <a:solidFill>
            <a:schemeClr val="tx1"/>
          </a:solidFill>
        </a:defRPr>
      </a:pPr>
      <a:endParaRPr lang="en-JP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VSBypass</c:v>
                </c:pt>
              </c:strCache>
            </c:strRef>
          </c:tx>
          <c:spPr>
            <a:solidFill>
              <a:srgbClr val="00B050"/>
            </a:solidFill>
            <a:ln>
              <a:solidFill>
                <a:srgbClr val="00B050"/>
              </a:solidFill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256 MB</c:v>
                </c:pt>
                <c:pt idx="1">
                  <c:v>512 MB</c:v>
                </c:pt>
                <c:pt idx="2">
                  <c:v>1 GB</c:v>
                </c:pt>
                <c:pt idx="3">
                  <c:v>2 GB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341</c:v>
                </c:pt>
                <c:pt idx="1">
                  <c:v>384</c:v>
                </c:pt>
                <c:pt idx="2">
                  <c:v>360</c:v>
                </c:pt>
                <c:pt idx="3">
                  <c:v>380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49B-4040-9F0B-DB369BBC8B44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USShadow</c:v>
                </c:pt>
              </c:strCache>
            </c:strRef>
          </c:tx>
          <c:spPr>
            <a:solidFill>
              <a:schemeClr val="tx2"/>
            </a:solidFill>
            <a:ln>
              <a:solidFill>
                <a:schemeClr val="tx2"/>
              </a:solidFill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256 MB</c:v>
                </c:pt>
                <c:pt idx="1">
                  <c:v>512 MB</c:v>
                </c:pt>
                <c:pt idx="2">
                  <c:v>1 GB</c:v>
                </c:pt>
                <c:pt idx="3">
                  <c:v>2 GB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341</c:v>
                </c:pt>
                <c:pt idx="1">
                  <c:v>367</c:v>
                </c:pt>
                <c:pt idx="2">
                  <c:v>361</c:v>
                </c:pt>
                <c:pt idx="3">
                  <c:v>417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49B-4040-9F0B-DB369BBC8B4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146802304"/>
        <c:axId val="2146804080"/>
      </c:barChart>
      <c:catAx>
        <c:axId val="214680230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JP"/>
          </a:p>
        </c:txPr>
        <c:crossAx val="2146804080"/>
        <c:crosses val="autoZero"/>
        <c:auto val="1"/>
        <c:lblAlgn val="ctr"/>
        <c:lblOffset val="100"/>
        <c:noMultiLvlLbl val="0"/>
      </c:catAx>
      <c:valAx>
        <c:axId val="214680408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dirty="0"/>
                  <a:t>time (</a:t>
                </a:r>
                <a:r>
                  <a:rPr lang="en-US" dirty="0" err="1"/>
                  <a:t>ms</a:t>
                </a:r>
                <a:r>
                  <a:rPr lang="en-US" dirty="0"/>
                  <a:t>)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600" b="0" i="0" u="none" strike="noStrik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en-JP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JP"/>
          </a:p>
        </c:txPr>
        <c:crossAx val="214680230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JP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600">
          <a:solidFill>
            <a:schemeClr val="tx1"/>
          </a:solidFill>
          <a:latin typeface="+mn-lt"/>
        </a:defRPr>
      </a:pPr>
      <a:endParaRPr lang="en-JP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VSBypass</c:v>
                </c:pt>
              </c:strCache>
            </c:strRef>
          </c:tx>
          <c:spPr>
            <a:solidFill>
              <a:srgbClr val="00B050"/>
            </a:solidFill>
            <a:ln>
              <a:solidFill>
                <a:srgbClr val="00B050"/>
              </a:solidFill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256 MB</c:v>
                </c:pt>
                <c:pt idx="1">
                  <c:v>512 MB</c:v>
                </c:pt>
                <c:pt idx="2">
                  <c:v>1 GB</c:v>
                </c:pt>
                <c:pt idx="3">
                  <c:v>2 GB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2.4500000000000002</c:v>
                </c:pt>
                <c:pt idx="1">
                  <c:v>4.79</c:v>
                </c:pt>
                <c:pt idx="2">
                  <c:v>9.34</c:v>
                </c:pt>
                <c:pt idx="3">
                  <c:v>18.59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49B-4040-9F0B-DB369BBC8B44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USShadow</c:v>
                </c:pt>
              </c:strCache>
            </c:strRef>
          </c:tx>
          <c:spPr>
            <a:solidFill>
              <a:schemeClr val="tx2"/>
            </a:solidFill>
            <a:ln>
              <a:solidFill>
                <a:schemeClr val="tx2"/>
              </a:solidFill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256 MB</c:v>
                </c:pt>
                <c:pt idx="1">
                  <c:v>512 MB</c:v>
                </c:pt>
                <c:pt idx="2">
                  <c:v>1 GB</c:v>
                </c:pt>
                <c:pt idx="3">
                  <c:v>2 GB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2.46</c:v>
                </c:pt>
                <c:pt idx="1">
                  <c:v>4.78</c:v>
                </c:pt>
                <c:pt idx="2">
                  <c:v>9.35</c:v>
                </c:pt>
                <c:pt idx="3">
                  <c:v>18.670000000000002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49B-4040-9F0B-DB369BBC8B4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146802304"/>
        <c:axId val="2146804080"/>
      </c:barChart>
      <c:catAx>
        <c:axId val="214680230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JP"/>
          </a:p>
        </c:txPr>
        <c:crossAx val="2146804080"/>
        <c:crosses val="autoZero"/>
        <c:auto val="1"/>
        <c:lblAlgn val="ctr"/>
        <c:lblOffset val="100"/>
        <c:noMultiLvlLbl val="0"/>
      </c:catAx>
      <c:valAx>
        <c:axId val="214680408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dirty="0"/>
                  <a:t>time (sec)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600" b="0" i="0" u="none" strike="noStrik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en-JP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JP"/>
          </a:p>
        </c:txPr>
        <c:crossAx val="214680230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JP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600">
          <a:solidFill>
            <a:schemeClr val="tx1"/>
          </a:solidFill>
          <a:latin typeface="+mn-lt"/>
        </a:defRPr>
      </a:pPr>
      <a:endParaRPr lang="en-JP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3">
  <a:schemeClr val="accent6"/>
  <a:schemeClr val="accent5"/>
  <a:schemeClr val="accent4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F856EED-7446-B449-95F5-54A40F559C28}" type="datetimeFigureOut">
              <a:rPr kumimoji="1" lang="ja-JP" altLang="en-US" smtClean="0"/>
              <a:t>2020/10/7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B81FF87-A0FA-744E-99AC-2A270291097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70415982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999D9B7-1707-9149-8299-9DC14D42B111}" type="datetimeFigureOut">
              <a:rPr kumimoji="1" lang="ja-JP" altLang="en-US" smtClean="0"/>
              <a:t>2020/10/7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1F1B9D0-55A2-ED4B-88D2-EABFA36E430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8396179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ja-JP" dirty="0"/>
              <a:t>I’m Kenichi Kourai from Kyushu Institute of Technology.</a:t>
            </a:r>
          </a:p>
          <a:p>
            <a:r>
              <a:rPr lang="en-US" altLang="ja-JP" dirty="0"/>
              <a:t>I’m </a:t>
            </a:r>
            <a:r>
              <a:rPr lang="en-US" altLang="ja-JP" dirty="0" err="1"/>
              <a:t>gonna</a:t>
            </a:r>
            <a:r>
              <a:rPr lang="en-US" altLang="ja-JP" dirty="0"/>
              <a:t> talk about VM Migration for Secure Out-of-band Remote Management with Nested Virtualization.</a:t>
            </a:r>
          </a:p>
          <a:p>
            <a:r>
              <a:rPr lang="en-US" altLang="ja-JP" dirty="0"/>
              <a:t>This is joint work with my student.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F1B9D0-55A2-ED4B-88D2-EABFA36E430D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4159056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To transparently save and restore the states of shadow devices without any modifications to the migration managers, pseudo devices are used.</a:t>
            </a:r>
          </a:p>
          <a:p>
            <a:r>
              <a:rPr lang="en-US" dirty="0"/>
              <a:t>USShadow additionally runs pseudo devices inside the virtualized system.</a:t>
            </a:r>
          </a:p>
          <a:p>
            <a:r>
              <a:rPr lang="en-US" dirty="0"/>
              <a:t>Then, the migration manager can access the states of shadow devices as those of pseudo devices.</a:t>
            </a:r>
          </a:p>
          <a:p>
            <a:r>
              <a:rPr lang="en-US" dirty="0"/>
              <a:t>When the migration manager attempts to save the state of a pseudo device like a normal virtual device, the pseudo device communicates with the corresponding shadow device and obtains its state.</a:t>
            </a:r>
          </a:p>
          <a:p>
            <a:r>
              <a:rPr lang="en-US" dirty="0"/>
              <a:t>Similarly, when the migration manager attempts to restore the state of a pseudo device, the pseudo device restores the state of the corresponding shadow device.</a:t>
            </a:r>
          </a:p>
          <a:p>
            <a:r>
              <a:rPr lang="en-US" dirty="0"/>
              <a:t>The state is transferred like that of a virtual device.</a:t>
            </a:r>
            <a:endParaRPr lang="en-JP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1F1B9D0-55A2-ED4B-88D2-EABFA36E430D}" type="slidenum">
              <a:rPr kumimoji="1" lang="ja-JP" altLang="en-US" smtClean="0"/>
              <a:t>10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8880557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It is not easy to securely and efficiently communicate between pseudo and shadow devices.</a:t>
            </a:r>
          </a:p>
          <a:p>
            <a:r>
              <a:rPr lang="en-US" dirty="0"/>
              <a:t>Traditionally, inter-process communication is used, but it cannot be used because these devices run on top of completely different operating systems.</a:t>
            </a:r>
          </a:p>
          <a:p>
            <a:endParaRPr lang="en-US" dirty="0"/>
          </a:p>
          <a:p>
            <a:r>
              <a:rPr lang="en-US" dirty="0"/>
              <a:t>Communication with a virtual network is possible.</a:t>
            </a:r>
          </a:p>
          <a:p>
            <a:r>
              <a:rPr lang="en-US" dirty="0"/>
              <a:t>But this increases the risk of attacks against shadow devices from untrusted cloud operators inside the virtualized system.</a:t>
            </a:r>
          </a:p>
          <a:p>
            <a:r>
              <a:rPr lang="en-US" dirty="0"/>
              <a:t>In addition, the overhead of the virtual network can affect the performance of saving and restoring the states of shadow devices.</a:t>
            </a:r>
          </a:p>
          <a:p>
            <a:endParaRPr lang="en-US" dirty="0"/>
          </a:p>
          <a:p>
            <a:r>
              <a:rPr lang="en-US" dirty="0"/>
              <a:t>So, USShadow uses more secure and fast shared memory between those devices.</a:t>
            </a:r>
          </a:p>
          <a:p>
            <a:r>
              <a:rPr lang="en-US" dirty="0"/>
              <a:t>The question is how to establish shared memory without involving the virtualized system running pseudo devices.</a:t>
            </a:r>
            <a:endParaRPr lang="en-JP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1F1B9D0-55A2-ED4B-88D2-EABFA36E430D}" type="slidenum">
              <a:rPr kumimoji="1" lang="ja-JP" altLang="en-US" smtClean="0"/>
              <a:t>11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3286181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In USShadow, a pseudo device directly invokes the cloud hypervisor underlying the virtualized system using a mechanism called an ultracall.</a:t>
            </a:r>
          </a:p>
          <a:p>
            <a:r>
              <a:rPr lang="en-US" dirty="0"/>
              <a:t>An ultracall causes a VM exit and directly transfers the control to the cloud hypervisor.</a:t>
            </a:r>
          </a:p>
          <a:p>
            <a:r>
              <a:rPr lang="en-US" dirty="0"/>
              <a:t>This completely bypasses the virtualized system.</a:t>
            </a:r>
          </a:p>
          <a:p>
            <a:r>
              <a:rPr lang="en-US" dirty="0"/>
              <a:t>So, it does not require any modifications to the existing virtualized system.</a:t>
            </a:r>
          </a:p>
          <a:p>
            <a:r>
              <a:rPr lang="en-US" dirty="0"/>
              <a:t>Also, it is not affected by the overhead of the virtualized system.</a:t>
            </a:r>
          </a:p>
          <a:p>
            <a:r>
              <a:rPr lang="en-US" dirty="0"/>
              <a:t>After that, the cloud hypervisor invokes the corresponding shadow device.</a:t>
            </a:r>
          </a:p>
          <a:p>
            <a:endParaRPr lang="en-US" dirty="0"/>
          </a:p>
          <a:p>
            <a:r>
              <a:rPr lang="en-US" dirty="0"/>
              <a:t>Next, the shadow device shares the memory of the pseudo device.</a:t>
            </a:r>
          </a:p>
          <a:p>
            <a:r>
              <a:rPr lang="en-US" dirty="0"/>
              <a:t>Since it does not use its own memory for the communication, it can prevent the buffer overflow attack.</a:t>
            </a:r>
            <a:endParaRPr lang="en-JP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1F1B9D0-55A2-ED4B-88D2-EABFA36E430D}" type="slidenum">
              <a:rPr kumimoji="1" lang="ja-JP" altLang="en-US" smtClean="0"/>
              <a:t>12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0902546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When a shadow device writes its state to the shared memory, it encrypts the state by itself.</a:t>
            </a:r>
          </a:p>
          <a:p>
            <a:r>
              <a:rPr lang="en-US" dirty="0"/>
              <a:t>This prevents information leakage from the states of shadow devices to cloud operators.</a:t>
            </a:r>
          </a:p>
          <a:p>
            <a:endParaRPr lang="en-US" dirty="0"/>
          </a:p>
          <a:p>
            <a:r>
              <a:rPr lang="en-US" dirty="0"/>
              <a:t>Upon state save at the source host, shadow devices obtain and encrypt the values of device registers and internal states.</a:t>
            </a:r>
          </a:p>
          <a:p>
            <a:r>
              <a:rPr lang="en-US" dirty="0"/>
              <a:t>The migration manager obtains the encrypted states via pseudo devices and transfers them.</a:t>
            </a:r>
          </a:p>
          <a:p>
            <a:r>
              <a:rPr lang="en-US" dirty="0"/>
              <a:t>Upon state restore at the destination host, shadow devices decrypt the encrypted states and overwrite device registers and internal states.</a:t>
            </a:r>
          </a:p>
          <a:p>
            <a:r>
              <a:rPr lang="en-US" dirty="0"/>
              <a:t>As such, USShadow provides end-to-end encryption between shadow devices in the source and destination hosts.</a:t>
            </a:r>
            <a:endParaRPr lang="en-JP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1F1B9D0-55A2-ED4B-88D2-EABFA36E430D}" type="slidenum">
              <a:rPr kumimoji="1" lang="ja-JP" altLang="en-US" smtClean="0"/>
              <a:t>13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5387629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We have implemented USShadow by extending VSBypass, which is based on Xen.</a:t>
            </a:r>
          </a:p>
          <a:p>
            <a:r>
              <a:rPr lang="en-US" dirty="0"/>
              <a:t>Currently, USShadow supports virtual serial console via virtual serial devices and out-of-band VNC via virtual keyboards, mice, and video cards.</a:t>
            </a:r>
          </a:p>
          <a:p>
            <a:r>
              <a:rPr lang="en-US" dirty="0"/>
              <a:t>As a virtualized system running in a VM, it supports Xen and KVM.</a:t>
            </a:r>
          </a:p>
          <a:p>
            <a:endParaRPr lang="en-US" dirty="0"/>
          </a:p>
          <a:p>
            <a:r>
              <a:rPr lang="en-US" dirty="0"/>
              <a:t>We conducted several experiments to show the effectiveness of USShadow.</a:t>
            </a:r>
          </a:p>
          <a:p>
            <a:r>
              <a:rPr lang="en-US" dirty="0"/>
              <a:t>For comparison, we used VSBypass, which also provides secure out-of-band remote management but does not support VM migration.</a:t>
            </a:r>
          </a:p>
          <a:p>
            <a:r>
              <a:rPr lang="en-US" dirty="0"/>
              <a:t>The experimental setup is like this.</a:t>
            </a:r>
            <a:endParaRPr lang="en-JP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1F1B9D0-55A2-ED4B-88D2-EABFA36E430D}" type="slidenum">
              <a:rPr kumimoji="1" lang="ja-JP" altLang="en-US" smtClean="0"/>
              <a:t>14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7562981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To examine secure out-of-band remote management could be continued after VM migration, we migrated a VM while using virtual serial console and out-of-band VNC.</a:t>
            </a:r>
          </a:p>
          <a:p>
            <a:r>
              <a:rPr lang="en-US" dirty="0"/>
              <a:t>First, we logged in to the source host using SSH and logged in to a target VM via the virtual serial console.</a:t>
            </a:r>
          </a:p>
          <a:p>
            <a:endParaRPr lang="en-US" dirty="0"/>
          </a:p>
          <a:p>
            <a:r>
              <a:rPr lang="en-US" dirty="0"/>
              <a:t>Then, we migrated the VM.</a:t>
            </a:r>
          </a:p>
          <a:p>
            <a:r>
              <a:rPr lang="en-US" dirty="0"/>
              <a:t>After the migration, we connected to the virtual serial console again.</a:t>
            </a:r>
          </a:p>
          <a:p>
            <a:r>
              <a:rPr lang="en-US" dirty="0"/>
              <a:t>In USShadow, the login session was preserved and we could continue to access the target VM.</a:t>
            </a:r>
          </a:p>
          <a:p>
            <a:r>
              <a:rPr lang="en-US" dirty="0"/>
              <a:t>However, we could not continue the access in VSBypass.</a:t>
            </a:r>
          </a:p>
          <a:p>
            <a:endParaRPr lang="en-US" dirty="0"/>
          </a:p>
          <a:p>
            <a:r>
              <a:rPr lang="en-US" dirty="0"/>
              <a:t>For out-of-band VNC, the result was the same.</a:t>
            </a:r>
            <a:endParaRPr lang="en-JP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1F1B9D0-55A2-ED4B-88D2-EABFA36E430D}" type="slidenum">
              <a:rPr kumimoji="1" lang="ja-JP" altLang="en-US" smtClean="0"/>
              <a:t>15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2148645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We examined the performance of saving and restoring the states of shadow devices.</a:t>
            </a:r>
          </a:p>
          <a:p>
            <a:r>
              <a:rPr lang="en-US" dirty="0"/>
              <a:t>For shadow serial device, keyboard, mouse, and video card, we directly issued </a:t>
            </a:r>
            <a:r>
              <a:rPr lang="en-US" dirty="0" err="1"/>
              <a:t>ultracalls</a:t>
            </a:r>
            <a:r>
              <a:rPr lang="en-US" dirty="0"/>
              <a:t> to save and restore the states without using pseudo devices.</a:t>
            </a:r>
          </a:p>
          <a:p>
            <a:r>
              <a:rPr lang="en-US" dirty="0"/>
              <a:t>As shown in the left-hand side table, even the total size of these states was 2.0 KB.</a:t>
            </a:r>
          </a:p>
          <a:p>
            <a:r>
              <a:rPr lang="en-US" dirty="0"/>
              <a:t>These sizes did not depend on the virtualized system.</a:t>
            </a:r>
          </a:p>
          <a:p>
            <a:endParaRPr lang="en-US" dirty="0"/>
          </a:p>
          <a:p>
            <a:r>
              <a:rPr lang="en-US" dirty="0"/>
              <a:t>The right-hand side figure shows the save and restore time when we used KVM as a virtualized system.</a:t>
            </a:r>
          </a:p>
          <a:p>
            <a:r>
              <a:rPr lang="en-US" dirty="0"/>
              <a:t>The total time was 2.7 </a:t>
            </a:r>
            <a:r>
              <a:rPr lang="en-US" dirty="0" err="1"/>
              <a:t>ms.</a:t>
            </a:r>
            <a:endParaRPr lang="en-US" dirty="0"/>
          </a:p>
          <a:p>
            <a:r>
              <a:rPr lang="en-US" dirty="0"/>
              <a:t>Each time was not proportional to the size of the state of a shadow device.</a:t>
            </a:r>
          </a:p>
          <a:p>
            <a:r>
              <a:rPr lang="en-US" dirty="0"/>
              <a:t>Restore was faster than save, but the reason was under investigation.</a:t>
            </a:r>
            <a:endParaRPr lang="en-JP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1F1B9D0-55A2-ED4B-88D2-EABFA36E430D}" type="slidenum">
              <a:rPr kumimoji="1" lang="ja-JP" altLang="en-US" smtClean="0"/>
              <a:t>16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65924139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We examined the migration performance.</a:t>
            </a:r>
          </a:p>
          <a:p>
            <a:r>
              <a:rPr lang="en-US" dirty="0"/>
              <a:t>We used the four shadow devices.</a:t>
            </a:r>
          </a:p>
          <a:p>
            <a:endParaRPr lang="en-US" dirty="0"/>
          </a:p>
          <a:p>
            <a:r>
              <a:rPr lang="en-US" dirty="0"/>
              <a:t>The left-hand side figure shows the migration time when we used KVM as a virtualized system.</a:t>
            </a:r>
          </a:p>
          <a:p>
            <a:r>
              <a:rPr lang="en-US" dirty="0"/>
              <a:t>Compared with VSBypass, the average increase was only 24 </a:t>
            </a:r>
            <a:r>
              <a:rPr lang="en-US" dirty="0" err="1"/>
              <a:t>ms.</a:t>
            </a:r>
            <a:endParaRPr lang="en-US" dirty="0"/>
          </a:p>
          <a:p>
            <a:r>
              <a:rPr lang="en-US" dirty="0"/>
              <a:t>In contrast, the increase was 743 </a:t>
            </a:r>
            <a:r>
              <a:rPr lang="en-US" dirty="0" err="1"/>
              <a:t>ms</a:t>
            </a:r>
            <a:r>
              <a:rPr lang="en-US" dirty="0"/>
              <a:t> when we used Xen.</a:t>
            </a:r>
          </a:p>
          <a:p>
            <a:r>
              <a:rPr lang="en-US" dirty="0"/>
              <a:t>The difference came from the difference of the overhead of nested virtualization.</a:t>
            </a:r>
          </a:p>
          <a:p>
            <a:r>
              <a:rPr lang="en-US" dirty="0"/>
              <a:t>The overhead in Xen was much larger than that in KVM.</a:t>
            </a:r>
          </a:p>
          <a:p>
            <a:endParaRPr lang="en-US" dirty="0"/>
          </a:p>
          <a:p>
            <a:r>
              <a:rPr lang="en-US" dirty="0"/>
              <a:t>The right-hand side figure shows the downtime when we used KVM.</a:t>
            </a:r>
          </a:p>
          <a:p>
            <a:r>
              <a:rPr lang="en-US" dirty="0"/>
              <a:t>The average increase was only 6 </a:t>
            </a:r>
            <a:r>
              <a:rPr lang="en-US" dirty="0" err="1"/>
              <a:t>ms.</a:t>
            </a:r>
            <a:endParaRPr lang="en-US" dirty="0"/>
          </a:p>
          <a:p>
            <a:r>
              <a:rPr lang="en-US" dirty="0"/>
              <a:t>When we used Xen, the downtime was decreased by 46 </a:t>
            </a:r>
            <a:r>
              <a:rPr lang="en-US" dirty="0" err="1"/>
              <a:t>ms.</a:t>
            </a:r>
            <a:endParaRPr lang="en-US" dirty="0"/>
          </a:p>
          <a:p>
            <a:r>
              <a:rPr lang="en-US" dirty="0"/>
              <a:t>This is probably due to measurement errors.</a:t>
            </a:r>
            <a:endParaRPr lang="en-JP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1F1B9D0-55A2-ED4B-88D2-EABFA36E430D}" type="slidenum">
              <a:rPr kumimoji="1" lang="ja-JP" altLang="en-US" smtClean="0"/>
              <a:t>17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73937855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 shadow device in USShadow is a kind of passthrough device.</a:t>
            </a:r>
          </a:p>
          <a:p>
            <a:r>
              <a:rPr lang="en-US" dirty="0"/>
              <a:t>A passthrough device is a virtual device that can directly access hardware.</a:t>
            </a:r>
          </a:p>
          <a:p>
            <a:r>
              <a:rPr lang="en-US" dirty="0" err="1"/>
              <a:t>CompSC</a:t>
            </a:r>
            <a:r>
              <a:rPr lang="en-US" dirty="0"/>
              <a:t> restores the states of passthrough NICs after VM migration by recording access to the NICs.</a:t>
            </a:r>
          </a:p>
          <a:p>
            <a:r>
              <a:rPr lang="en-US" dirty="0"/>
              <a:t>In contrast, the states of shadow devices can be restored more easily in USShadow.</a:t>
            </a:r>
          </a:p>
          <a:p>
            <a:endParaRPr lang="en-US" dirty="0"/>
          </a:p>
          <a:p>
            <a:r>
              <a:rPr lang="en-US" dirty="0"/>
              <a:t>D-MORE enables traditional out-of-band remote management to be continued after VM migration.</a:t>
            </a:r>
          </a:p>
          <a:p>
            <a:r>
              <a:rPr lang="en-US" dirty="0"/>
              <a:t>It migrates a VM running virtual devices together with a target VM.</a:t>
            </a:r>
          </a:p>
          <a:p>
            <a:r>
              <a:rPr lang="en-US" dirty="0"/>
              <a:t>If we apply this mechanism to secure out-of-band remote management, we would need to migrate a VM running shadow devices outside the virtualized system together.</a:t>
            </a:r>
          </a:p>
          <a:p>
            <a:endParaRPr lang="en-US" dirty="0"/>
          </a:p>
          <a:p>
            <a:r>
              <a:rPr lang="en-US" dirty="0"/>
              <a:t>Xen-Blanket achieves fast communication in nested virtualization by modifying only the virtualized system.</a:t>
            </a:r>
          </a:p>
          <a:p>
            <a:r>
              <a:rPr lang="en-US" dirty="0"/>
              <a:t>In contrast, the design policy of USShadow is to modify no virtualized system.</a:t>
            </a:r>
            <a:endParaRPr lang="en-JP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1F1B9D0-55A2-ED4B-88D2-EABFA36E430D}" type="slidenum">
              <a:rPr kumimoji="1" lang="ja-JP" altLang="en-US" smtClean="0"/>
              <a:t>18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19435049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In conclusion, we </a:t>
            </a:r>
            <a:r>
              <a:rPr lang="en-US" dirty="0"/>
              <a:t>proposed USShadow for continuing secure out-of-band remote management with shadow devices after VM migration.</a:t>
            </a:r>
          </a:p>
          <a:p>
            <a:r>
              <a:rPr lang="en-US" dirty="0"/>
              <a:t>USShadow transparently and securely saves and restores the states of shadow devices via pseudo devices running inside the virtualized system.</a:t>
            </a:r>
          </a:p>
          <a:p>
            <a:r>
              <a:rPr lang="en-US" dirty="0"/>
              <a:t>It provides the efficient communication mechanism between pseudo and shadow devices.</a:t>
            </a:r>
          </a:p>
          <a:p>
            <a:r>
              <a:rPr lang="en-US" dirty="0"/>
              <a:t>Our experiments showed the overhead of state save and restore was small.</a:t>
            </a:r>
          </a:p>
          <a:p>
            <a:endParaRPr lang="en-US" dirty="0"/>
          </a:p>
          <a:p>
            <a:r>
              <a:rPr lang="en-US" dirty="0"/>
              <a:t>One of our future work is to support other remote management tools, for example, SPICE.</a:t>
            </a:r>
          </a:p>
          <a:p>
            <a:r>
              <a:rPr lang="en-US" dirty="0"/>
              <a:t>Another direction is to support other virtualized systems.</a:t>
            </a:r>
          </a:p>
          <a:p>
            <a:r>
              <a:rPr lang="en-US" dirty="0"/>
              <a:t>Currently, USShadow supports Xen and KVM and assumes QEMU as a device emulator.</a:t>
            </a:r>
          </a:p>
          <a:p>
            <a:r>
              <a:rPr lang="en-US" dirty="0"/>
              <a:t>It is necessary to confirm USShadow is applicable to other types of virtualized systems, for example, Hyper-V.</a:t>
            </a:r>
            <a:endParaRPr lang="en-JP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1F1B9D0-55A2-ED4B-88D2-EABFA36E430D}" type="slidenum">
              <a:rPr kumimoji="1" lang="ja-JP" altLang="en-US" smtClean="0"/>
              <a:t>19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9678155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Infrastructure-as-a-Service clouds provide virtual machines to users.</a:t>
            </a:r>
          </a:p>
          <a:p>
            <a:r>
              <a:rPr lang="en-US" dirty="0"/>
              <a:t>Inside clouds, the virtualized system runs at each host.</a:t>
            </a:r>
          </a:p>
          <a:p>
            <a:r>
              <a:rPr lang="en-US" dirty="0"/>
              <a:t>The virtualized system consists of the hypervisor, virtual devices, and so on.</a:t>
            </a:r>
          </a:p>
          <a:p>
            <a:r>
              <a:rPr lang="en-US" dirty="0"/>
              <a:t>Users can use the necessary number of VMs to construct their systems as needed.</a:t>
            </a:r>
          </a:p>
          <a:p>
            <a:endParaRPr lang="en-US" dirty="0"/>
          </a:p>
          <a:p>
            <a:r>
              <a:rPr lang="en-US" dirty="0"/>
              <a:t>To manage their systems in VMs, users access VMs from remote hosts by using remote management software, for example, SSH and VNC.</a:t>
            </a:r>
          </a:p>
          <a:p>
            <a:r>
              <a:rPr lang="en-US" dirty="0"/>
              <a:t>Inside target VMs, they run remote management servers by themselves.</a:t>
            </a:r>
          </a:p>
          <a:p>
            <a:r>
              <a:rPr lang="en-US" dirty="0"/>
              <a:t>Then, they connect to the servers via the networks of the VMs.</a:t>
            </a:r>
            <a:endParaRPr lang="en-JP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1F1B9D0-55A2-ED4B-88D2-EABFA36E430D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8941793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In addition to such a direct management method, clouds provide another method called out-of-band remote management.</a:t>
            </a:r>
          </a:p>
          <a:p>
            <a:r>
              <a:rPr lang="en-US" dirty="0"/>
              <a:t>In this method, remote users can access virtual devices running outside VMs to manage the systems in VMs.</a:t>
            </a:r>
          </a:p>
          <a:p>
            <a:r>
              <a:rPr lang="en-US" dirty="0"/>
              <a:t>For example, they can access the virtual serial console of their VMs via virtual serial devices.</a:t>
            </a:r>
          </a:p>
          <a:p>
            <a:r>
              <a:rPr lang="en-US" dirty="0"/>
              <a:t>They can also access out-of-band VNC via virtual keyboards, mice, and video cards to perform the GUI management.</a:t>
            </a:r>
          </a:p>
          <a:p>
            <a:endParaRPr lang="en-US" dirty="0"/>
          </a:p>
          <a:p>
            <a:r>
              <a:rPr lang="en-US" dirty="0"/>
              <a:t>One advantage of this method is that users can continue to manage the systems in VMs in case of emergency.</a:t>
            </a:r>
          </a:p>
          <a:p>
            <a:r>
              <a:rPr lang="en-US" dirty="0"/>
              <a:t>One example is a failure of the virtual networks and remote management servers in VMs.</a:t>
            </a:r>
          </a:p>
          <a:p>
            <a:r>
              <a:rPr lang="en-US" dirty="0"/>
              <a:t>Out-of-band remote management does not rely on the states inside VMs.</a:t>
            </a:r>
            <a:endParaRPr lang="en-JP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1F1B9D0-55A2-ED4B-88D2-EABFA36E430D}" type="slidenum">
              <a:rPr kumimoji="1" lang="ja-JP" altLang="en-US" smtClean="0"/>
              <a:t>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0016295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However, virtual devices are not sufficiently protected in clouds.</a:t>
            </a:r>
          </a:p>
          <a:p>
            <a:r>
              <a:rPr lang="en-US" dirty="0"/>
              <a:t>For example, they are accessible to all the cloud operators.</a:t>
            </a:r>
          </a:p>
          <a:p>
            <a:r>
              <a:rPr lang="en-US" dirty="0"/>
              <a:t>Cloud operators are system administrators responsible for managing the entire virtualized systems.</a:t>
            </a:r>
          </a:p>
          <a:p>
            <a:r>
              <a:rPr lang="en-US" dirty="0"/>
              <a:t>Sensitive information can be obtained from the inputs and outputs of virtual devices.</a:t>
            </a:r>
          </a:p>
          <a:p>
            <a:r>
              <a:rPr lang="en-US" dirty="0"/>
              <a:t>For example, it may include a password typed by a remote user and confidential data displayed by a VM.</a:t>
            </a:r>
          </a:p>
          <a:p>
            <a:endParaRPr lang="en-US" dirty="0"/>
          </a:p>
          <a:p>
            <a:r>
              <a:rPr lang="en-US" dirty="0"/>
              <a:t>Unfortunately, not all the cloud operators are always trusted.</a:t>
            </a:r>
          </a:p>
          <a:p>
            <a:r>
              <a:rPr lang="en-US" dirty="0"/>
              <a:t>In fact, it is reported that 35% of system administrators have accessed sensitive information without authorization.</a:t>
            </a:r>
          </a:p>
          <a:p>
            <a:r>
              <a:rPr lang="en-US" dirty="0"/>
              <a:t>Also, it is revealed that 28% of cybercrimes are insider attacks.</a:t>
            </a:r>
            <a:endParaRPr lang="en-JP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1F1B9D0-55A2-ED4B-88D2-EABFA36E430D}" type="slidenum">
              <a:rPr kumimoji="1" lang="ja-JP" altLang="en-US" smtClean="0"/>
              <a:t>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8868474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For such clouds, VSBypass has been proposed to achieve secure out-of-band remote management.</a:t>
            </a:r>
          </a:p>
          <a:p>
            <a:r>
              <a:rPr lang="en-US" dirty="0"/>
              <a:t>It moves virtual devices to the outside of the virtualized system.</a:t>
            </a:r>
          </a:p>
          <a:p>
            <a:r>
              <a:rPr lang="en-US" dirty="0"/>
              <a:t>Those moved virtual devices are called shadow devices.</a:t>
            </a:r>
          </a:p>
          <a:p>
            <a:r>
              <a:rPr lang="en-US" dirty="0"/>
              <a:t>To enable this, VSBypass runs the entire virtualized system in a VM using a technique called nested virtualization.</a:t>
            </a:r>
          </a:p>
          <a:p>
            <a:endParaRPr lang="en-US" dirty="0"/>
          </a:p>
          <a:p>
            <a:r>
              <a:rPr lang="en-US" dirty="0"/>
              <a:t>VSBypass uses shadow devices for out-of-band remote management, instead of virtual devices.</a:t>
            </a:r>
          </a:p>
          <a:p>
            <a:r>
              <a:rPr lang="en-US" dirty="0"/>
              <a:t>Remote users can access their VMs via shadow devices in a similar manner to the traditional system.</a:t>
            </a:r>
          </a:p>
          <a:p>
            <a:r>
              <a:rPr lang="en-US" dirty="0"/>
              <a:t>VSBypass confines cloud operators in the virtualized system.</a:t>
            </a:r>
          </a:p>
          <a:p>
            <a:r>
              <a:rPr lang="en-US" dirty="0"/>
              <a:t>This prevents them from accessing shadow devices outside it.</a:t>
            </a:r>
            <a:endParaRPr lang="en-JP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1F1B9D0-55A2-ED4B-88D2-EABFA36E430D}" type="slidenum">
              <a:rPr kumimoji="1" lang="ja-JP" altLang="en-US" smtClean="0"/>
              <a:t>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9393054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Usually, to migrate a VM, the migration manager running inside the virtualized system transfers the state of the VM from a source to destination host.</a:t>
            </a:r>
          </a:p>
          <a:p>
            <a:endParaRPr lang="en-US" dirty="0"/>
          </a:p>
          <a:p>
            <a:r>
              <a:rPr lang="en-US" dirty="0"/>
              <a:t>However, secure out-of-band remote management with shadow devices stops functioning after VM migration.</a:t>
            </a:r>
          </a:p>
          <a:p>
            <a:r>
              <a:rPr lang="en-US" dirty="0"/>
              <a:t>This is because the migration manager cannot transfer the states of shadow devices.</a:t>
            </a:r>
          </a:p>
          <a:p>
            <a:r>
              <a:rPr lang="en-US" dirty="0"/>
              <a:t>The migration manager runs inside the virtualized system, while shadow devices run outside it.</a:t>
            </a:r>
          </a:p>
          <a:p>
            <a:r>
              <a:rPr lang="en-US" dirty="0"/>
              <a:t>Since the migration manager can access only the inside of the virtualized system, it cannot save the states of shadow devices.</a:t>
            </a:r>
          </a:p>
          <a:p>
            <a:r>
              <a:rPr lang="en-US" dirty="0"/>
              <a:t>As a result, the states are lost at the destination host.</a:t>
            </a:r>
          </a:p>
          <a:p>
            <a:r>
              <a:rPr lang="en-US" dirty="0"/>
              <a:t>After VM migration, users cannot access shadow devices correctly.</a:t>
            </a:r>
            <a:endParaRPr lang="en-JP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1F1B9D0-55A2-ED4B-88D2-EABFA36E430D}" type="slidenum">
              <a:rPr kumimoji="1" lang="ja-JP" altLang="en-US" smtClean="0"/>
              <a:t>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5132196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To address this migration issue, we propose USShadow for enabling the secure out-of-band remote management with shadow devices after VM migration.</a:t>
            </a:r>
          </a:p>
          <a:p>
            <a:r>
              <a:rPr lang="en-US" dirty="0"/>
              <a:t>In USShadow, the migration manager inside the virtualized system can handle the states of shadow devices outside it.</a:t>
            </a:r>
          </a:p>
          <a:p>
            <a:r>
              <a:rPr lang="en-US" dirty="0"/>
              <a:t>This is done transparently and securely.</a:t>
            </a:r>
          </a:p>
          <a:p>
            <a:r>
              <a:rPr lang="en-US" dirty="0"/>
              <a:t>No modifications to the migration manager in the virtualized system.</a:t>
            </a:r>
          </a:p>
          <a:p>
            <a:r>
              <a:rPr lang="en-US" dirty="0"/>
              <a:t>No information leakage from the states of shadow devices.</a:t>
            </a:r>
          </a:p>
          <a:p>
            <a:endParaRPr lang="en-US" dirty="0"/>
          </a:p>
          <a:p>
            <a:r>
              <a:rPr lang="en-US" dirty="0"/>
              <a:t>At the source host, the migration manager saves the states of shadow devices outside the virtualized system.</a:t>
            </a:r>
          </a:p>
          <a:p>
            <a:r>
              <a:rPr lang="en-US" dirty="0"/>
              <a:t>Then, it transfers the saved states to the migration manager at the destination host.</a:t>
            </a:r>
          </a:p>
          <a:p>
            <a:r>
              <a:rPr lang="en-US" dirty="0"/>
              <a:t>At the destination host, the migration manager restores the states of the new shadow devices using them.</a:t>
            </a:r>
            <a:endParaRPr lang="en-JP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1F1B9D0-55A2-ED4B-88D2-EABFA36E430D}" type="slidenum">
              <a:rPr kumimoji="1" lang="ja-JP" altLang="en-US" smtClean="0"/>
              <a:t>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6889311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We use the same threat model as used in VSBypass.</a:t>
            </a:r>
          </a:p>
          <a:p>
            <a:r>
              <a:rPr lang="en-US" dirty="0"/>
              <a:t>We assume that cloud operators who perform daily management may be untrusted.</a:t>
            </a:r>
          </a:p>
          <a:p>
            <a:r>
              <a:rPr lang="en-US" dirty="0"/>
              <a:t>They have full control over the entire virtualized system.</a:t>
            </a:r>
          </a:p>
          <a:p>
            <a:endParaRPr lang="en-US" dirty="0"/>
          </a:p>
          <a:p>
            <a:r>
              <a:rPr lang="en-US" dirty="0"/>
              <a:t>In contrast, we assume that cloud providers are trusted.</a:t>
            </a:r>
          </a:p>
          <a:p>
            <a:r>
              <a:rPr lang="en-US" dirty="0"/>
              <a:t>They maintain the trusted computing base, for example, hardware, the cloud hypervisor, and shadow devices, outside the virtualized system.</a:t>
            </a:r>
          </a:p>
          <a:p>
            <a:r>
              <a:rPr lang="en-US" dirty="0"/>
              <a:t>This maintenance is done by a few trusted system administrators.</a:t>
            </a:r>
          </a:p>
          <a:p>
            <a:r>
              <a:rPr lang="en-US" dirty="0"/>
              <a:t>We assume that these administrators are rewarded adequately and do not perform malicious activities.</a:t>
            </a:r>
          </a:p>
          <a:p>
            <a:r>
              <a:rPr lang="en-US" dirty="0"/>
              <a:t>A few trusted administrators and many untrusted operators form an administrative hierarchy.</a:t>
            </a:r>
            <a:endParaRPr lang="en-JP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1F1B9D0-55A2-ED4B-88D2-EABFA36E430D}" type="slidenum">
              <a:rPr kumimoji="1" lang="ja-JP" altLang="en-US" smtClean="0"/>
              <a:t>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8424940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In USShadow, the migration manager needs to handle the states of shadow devices.</a:t>
            </a:r>
          </a:p>
          <a:p>
            <a:r>
              <a:rPr lang="en-US" dirty="0"/>
              <a:t>A naive design is to provide a new interface to the migration manager.</a:t>
            </a:r>
          </a:p>
          <a:p>
            <a:r>
              <a:rPr lang="en-US" dirty="0"/>
              <a:t>Using this </a:t>
            </a:r>
            <a:r>
              <a:rPr lang="en-US" dirty="0" err="1"/>
              <a:t>inteface</a:t>
            </a:r>
            <a:r>
              <a:rPr lang="en-US" dirty="0"/>
              <a:t>, the migration manager directly saves and restores the states of shadow devices.</a:t>
            </a:r>
          </a:p>
          <a:p>
            <a:endParaRPr lang="en-US" dirty="0"/>
          </a:p>
          <a:p>
            <a:r>
              <a:rPr lang="en-US" dirty="0"/>
              <a:t>However, providing such a new interface requires modifications to the migration manager.</a:t>
            </a:r>
          </a:p>
          <a:p>
            <a:r>
              <a:rPr lang="en-US" dirty="0"/>
              <a:t>First, the migration manager strongly depends on the virtualized system.</a:t>
            </a:r>
          </a:p>
          <a:p>
            <a:r>
              <a:rPr lang="en-US" dirty="0"/>
              <a:t>If USShadow supports a new virtualized system, we would have to analyze and modify the migration manager so that it uses the new interface.</a:t>
            </a:r>
          </a:p>
          <a:p>
            <a:r>
              <a:rPr lang="en-US" dirty="0"/>
              <a:t>Second, the migration protocol needs to be extended to handle the states of shadow devices.</a:t>
            </a:r>
          </a:p>
          <a:p>
            <a:r>
              <a:rPr lang="en-US" dirty="0"/>
              <a:t>To do this, we would have to modify the migration manager.</a:t>
            </a:r>
            <a:endParaRPr lang="en-JP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1F1B9D0-55A2-ED4B-88D2-EABFA36E430D}" type="slidenum">
              <a:rPr kumimoji="1" lang="ja-JP" altLang="en-US" smtClean="0"/>
              <a:t>9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217523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599" y="228601"/>
            <a:ext cx="10993967" cy="4571999"/>
          </a:xfrm>
        </p:spPr>
        <p:txBody>
          <a:bodyPr anchor="ctr">
            <a:noAutofit/>
          </a:bodyPr>
          <a:lstStyle>
            <a:lvl1pPr>
              <a:lnSpc>
                <a:spcPct val="100000"/>
              </a:lnSpc>
              <a:defRPr sz="3600" cap="none" spc="-80" baseline="0">
                <a:solidFill>
                  <a:schemeClr val="tx1"/>
                </a:solidFill>
                <a:latin typeface="Tahoma" charset="0"/>
                <a:ea typeface="MS PGothic" charset="-128"/>
                <a:cs typeface="Tahoma" charset="0"/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9600" y="4800600"/>
            <a:ext cx="10993965" cy="1371601"/>
          </a:xfrm>
        </p:spPr>
        <p:txBody>
          <a:bodyPr>
            <a:normAutofit/>
          </a:bodyPr>
          <a:lstStyle>
            <a:lvl1pPr marL="0" indent="0" algn="l">
              <a:buNone/>
              <a:defRPr sz="2400" b="0" cap="none" spc="120" baseline="0">
                <a:solidFill>
                  <a:srgbClr val="C00000"/>
                </a:solidFill>
                <a:latin typeface="Tahoma" charset="0"/>
                <a:ea typeface="MS PGothic" charset="-128"/>
                <a:cs typeface="Tahoma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09600" y="6172201"/>
            <a:ext cx="4572000" cy="304800"/>
          </a:xfrm>
          <a:prstGeom prst="rect">
            <a:avLst/>
          </a:prstGeom>
        </p:spPr>
        <p:txBody>
          <a:bodyPr/>
          <a:lstStyle/>
          <a:p>
            <a:fld id="{B4D39169-43CC-354D-B33E-6809D8D3D472}" type="datetime1">
              <a:rPr kumimoji="1" lang="en-US" altLang="ja-JP" smtClean="0"/>
              <a:t>10/7/20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09600" y="6492876"/>
            <a:ext cx="4572000" cy="28384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9" name="Rectangle 8"/>
          <p:cNvSpPr/>
          <p:nvPr/>
        </p:nvSpPr>
        <p:spPr>
          <a:xfrm>
            <a:off x="12054116" y="4846320"/>
            <a:ext cx="147600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0" name="Rectangle 9"/>
          <p:cNvSpPr/>
          <p:nvPr/>
        </p:nvSpPr>
        <p:spPr>
          <a:xfrm>
            <a:off x="12054232" y="0"/>
            <a:ext cx="147600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2754ED01-E2A0-4C1E-8E21-014B9904157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09600" y="6172201"/>
            <a:ext cx="4572000" cy="304800"/>
          </a:xfrm>
          <a:prstGeom prst="rect">
            <a:avLst/>
          </a:prstGeom>
        </p:spPr>
        <p:txBody>
          <a:bodyPr/>
          <a:lstStyle/>
          <a:p>
            <a:fld id="{26B80597-8588-E24B-8D6F-BA0818DFC19A}" type="datetime1">
              <a:rPr kumimoji="1" lang="en-US" altLang="ja-JP" smtClean="0"/>
              <a:t>10/7/20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09600" y="6492876"/>
            <a:ext cx="4572000" cy="28384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57A23-CB21-D340-80A0-623F78F268E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09600" y="6172201"/>
            <a:ext cx="4572000" cy="304800"/>
          </a:xfrm>
          <a:prstGeom prst="rect">
            <a:avLst/>
          </a:prstGeom>
        </p:spPr>
        <p:txBody>
          <a:bodyPr/>
          <a:lstStyle/>
          <a:p>
            <a:fld id="{00327C5A-2C66-EB4C-938C-B2F6D2764303}" type="datetime1">
              <a:rPr kumimoji="1" lang="en-US" altLang="ja-JP" smtClean="0"/>
              <a:t>10/7/20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09600" y="6492876"/>
            <a:ext cx="4572000" cy="28384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57A23-CB21-D340-80A0-623F78F268E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52719"/>
            <a:ext cx="10992899" cy="1108523"/>
          </a:xfrm>
        </p:spPr>
        <p:txBody>
          <a:bodyPr>
            <a:noAutofit/>
          </a:bodyPr>
          <a:lstStyle>
            <a:lvl1pPr>
              <a:defRPr sz="4000" cap="none" baseline="0">
                <a:solidFill>
                  <a:srgbClr val="C00000"/>
                </a:solidFill>
                <a:latin typeface="Tahoma" charset="0"/>
                <a:ea typeface="MS PGothic" charset="-128"/>
                <a:cs typeface="MS PGothic" charset="-128"/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524001"/>
            <a:ext cx="10992899" cy="4967235"/>
          </a:xfrm>
        </p:spPr>
        <p:txBody>
          <a:bodyPr lIns="108000" rIns="108000"/>
          <a:lstStyle>
            <a:lvl1pPr marL="276225" indent="-277813"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130000"/>
              <a:buFont typeface="Arial"/>
              <a:buChar char="•"/>
              <a:defRPr sz="2800">
                <a:latin typeface="Tahoma" charset="0"/>
                <a:ea typeface="MS PGothic" charset="-128"/>
                <a:cs typeface="MS PGothic" charset="-128"/>
              </a:defRPr>
            </a:lvl1pPr>
            <a:lvl2pPr marL="622300" indent="-260350">
              <a:buClr>
                <a:schemeClr val="tx2"/>
              </a:buClr>
              <a:buSzPct val="130000"/>
              <a:buFont typeface="Arial"/>
              <a:buChar char="•"/>
              <a:defRPr sz="2600">
                <a:latin typeface="Tahoma" charset="0"/>
                <a:ea typeface="MS PGothic" charset="-128"/>
                <a:cs typeface="MS PGothic" charset="-128"/>
              </a:defRPr>
            </a:lvl2pPr>
            <a:lvl3pPr marL="984250" indent="-261938">
              <a:buClr>
                <a:schemeClr val="tx2"/>
              </a:buClr>
              <a:buSzPct val="130000"/>
              <a:buFont typeface="Arial"/>
              <a:buChar char="•"/>
              <a:defRPr sz="2400">
                <a:latin typeface="Tahoma" charset="0"/>
                <a:ea typeface="MS PGothic" charset="-128"/>
                <a:cs typeface="MS PGothic" charset="-128"/>
              </a:defRPr>
            </a:lvl3pPr>
            <a:lvl4pPr marL="1344613" indent="-247650">
              <a:buClr>
                <a:schemeClr val="tx2"/>
              </a:buClr>
              <a:buSzPct val="130000"/>
              <a:buFont typeface="Arial"/>
              <a:buChar char="•"/>
              <a:defRPr sz="2200">
                <a:latin typeface="Tahoma" charset="0"/>
                <a:ea typeface="MS PGothic" charset="-128"/>
                <a:cs typeface="MS PGothic" charset="-128"/>
              </a:defRPr>
            </a:lvl4pPr>
            <a:lvl5pPr marL="1792288" indent="-260350">
              <a:buClr>
                <a:schemeClr val="tx2"/>
              </a:buClr>
              <a:buSzPct val="130000"/>
              <a:buFont typeface="Arial"/>
              <a:buChar char="•"/>
              <a:tabLst>
                <a:tab pos="1792288" algn="l"/>
              </a:tabLst>
              <a:defRPr sz="2000">
                <a:latin typeface="Tahoma" charset="0"/>
                <a:ea typeface="MS PGothic" charset="-128"/>
                <a:cs typeface="MS PGothic" charset="-128"/>
              </a:defRPr>
            </a:lvl5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 dirty="0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 dirty="0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 dirty="0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 dirty="0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57A23-CB21-D340-80A0-623F78F268E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47801"/>
            <a:ext cx="10993967" cy="4321175"/>
          </a:xfrm>
        </p:spPr>
        <p:txBody>
          <a:bodyPr anchor="ctr">
            <a:noAutofit/>
          </a:bodyPr>
          <a:lstStyle>
            <a:lvl1pPr algn="l">
              <a:lnSpc>
                <a:spcPct val="100000"/>
              </a:lnSpc>
              <a:defRPr sz="4800" b="0" cap="none" spc="-80" baseline="0">
                <a:solidFill>
                  <a:schemeClr val="tx1"/>
                </a:solidFill>
              </a:defRPr>
            </a:lvl1pPr>
          </a:lstStyle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228601"/>
            <a:ext cx="10363200" cy="1066800"/>
          </a:xfrm>
        </p:spPr>
        <p:txBody>
          <a:bodyPr anchor="b"/>
          <a:lstStyle>
            <a:lvl1pPr marL="0" indent="0">
              <a:buNone/>
              <a:defRPr sz="2000"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609600" y="6172201"/>
            <a:ext cx="4572000" cy="304800"/>
          </a:xfrm>
          <a:prstGeom prst="rect">
            <a:avLst/>
          </a:prstGeom>
        </p:spPr>
        <p:txBody>
          <a:bodyPr/>
          <a:lstStyle/>
          <a:p>
            <a:fld id="{05FE8C84-541C-3D44-B9FE-2AF890D7F35E}" type="datetime1">
              <a:rPr kumimoji="1" lang="en-US" altLang="ja-JP" smtClean="0"/>
              <a:t>10/7/20</a:t>
            </a:fld>
            <a:endParaRPr kumimoji="1" lang="ja-JP" alt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6F57A23-CB21-D340-80A0-623F78F268E8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>
          <a:xfrm>
            <a:off x="609600" y="6492876"/>
            <a:ext cx="4572000" cy="28384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174240" y="1574800"/>
            <a:ext cx="438912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86880" y="1574800"/>
            <a:ext cx="438912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09600" y="6172201"/>
            <a:ext cx="4572000" cy="304800"/>
          </a:xfrm>
          <a:prstGeom prst="rect">
            <a:avLst/>
          </a:prstGeom>
        </p:spPr>
        <p:txBody>
          <a:bodyPr/>
          <a:lstStyle/>
          <a:p>
            <a:fld id="{EAAF463E-FBB7-B04E-A671-4BEF2652EC21}" type="datetime1">
              <a:rPr kumimoji="1" lang="en-US" altLang="ja-JP" smtClean="0"/>
              <a:t>10/7/20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09600" y="6492876"/>
            <a:ext cx="4572000" cy="28384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57A23-CB21-D340-80A0-623F78F268E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70176" y="1572768"/>
            <a:ext cx="4389120" cy="639762"/>
          </a:xfrm>
        </p:spPr>
        <p:txBody>
          <a:bodyPr anchor="b">
            <a:noAutofit/>
          </a:bodyPr>
          <a:lstStyle>
            <a:lvl1pPr marL="0" indent="0">
              <a:buNone/>
              <a:defRPr sz="1800" b="0" cap="all" spc="10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170176" y="2259366"/>
            <a:ext cx="438912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790944" y="1572768"/>
            <a:ext cx="4389120" cy="639762"/>
          </a:xfrm>
        </p:spPr>
        <p:txBody>
          <a:bodyPr anchor="b">
            <a:noAutofit/>
          </a:bodyPr>
          <a:lstStyle>
            <a:lvl1pPr marL="0" indent="0">
              <a:buNone/>
              <a:defRPr lang="en-US" sz="1800" b="0" kern="1200" cap="all" spc="100" baseline="0" dirty="0" smtClean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</a:pPr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790944" y="2259366"/>
            <a:ext cx="438912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609600" y="6172201"/>
            <a:ext cx="4572000" cy="304800"/>
          </a:xfrm>
          <a:prstGeom prst="rect">
            <a:avLst/>
          </a:prstGeom>
        </p:spPr>
        <p:txBody>
          <a:bodyPr/>
          <a:lstStyle/>
          <a:p>
            <a:fld id="{AF0D4B2B-C88E-7444-A00C-F80CD9119F05}" type="datetime1">
              <a:rPr kumimoji="1" lang="en-US" altLang="ja-JP" smtClean="0"/>
              <a:t>10/7/20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609600" y="6492876"/>
            <a:ext cx="4572000" cy="28384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57A23-CB21-D340-80A0-623F78F268E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09600" y="6172201"/>
            <a:ext cx="4572000" cy="304800"/>
          </a:xfrm>
          <a:prstGeom prst="rect">
            <a:avLst/>
          </a:prstGeom>
        </p:spPr>
        <p:txBody>
          <a:bodyPr/>
          <a:lstStyle/>
          <a:p>
            <a:fld id="{B41709F7-5939-B84F-8A8E-17CF51F38FB0}" type="datetime1">
              <a:rPr kumimoji="1" lang="en-US" altLang="ja-JP" smtClean="0"/>
              <a:t>10/7/20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609600" y="6492876"/>
            <a:ext cx="4572000" cy="28384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57A23-CB21-D340-80A0-623F78F268E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609600" y="6172201"/>
            <a:ext cx="4572000" cy="304800"/>
          </a:xfrm>
          <a:prstGeom prst="rect">
            <a:avLst/>
          </a:prstGeom>
        </p:spPr>
        <p:txBody>
          <a:bodyPr/>
          <a:lstStyle/>
          <a:p>
            <a:fld id="{7101A9B3-1295-5247-8BE8-AA52927A28E9}" type="datetime1">
              <a:rPr kumimoji="1" lang="en-US" altLang="ja-JP" smtClean="0"/>
              <a:t>10/7/20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609600" y="6492876"/>
            <a:ext cx="4572000" cy="28384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57A23-CB21-D340-80A0-623F78F268E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1600200"/>
            <a:ext cx="6815667" cy="44805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600200"/>
            <a:ext cx="4011084" cy="4480560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09600" y="6172201"/>
            <a:ext cx="4572000" cy="304800"/>
          </a:xfrm>
          <a:prstGeom prst="rect">
            <a:avLst/>
          </a:prstGeom>
        </p:spPr>
        <p:txBody>
          <a:bodyPr/>
          <a:lstStyle/>
          <a:p>
            <a:fld id="{D1357784-8B35-DB4F-AB5D-63C2CCF9BD3F}" type="datetime1">
              <a:rPr kumimoji="1" lang="en-US" altLang="ja-JP" smtClean="0"/>
              <a:t>10/7/20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09600" y="6492876"/>
            <a:ext cx="4572000" cy="28384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4ED01-E2A0-4C1E-8E21-014B9904157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2001499" y="4846320"/>
            <a:ext cx="190501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-1" y="0"/>
            <a:ext cx="12001169" cy="4846320"/>
          </a:xfrm>
          <a:solidFill>
            <a:schemeClr val="bg1">
              <a:lumMod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プレースホルダーまでドラッグするかアイコンをクリックして図を追加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5715000"/>
            <a:ext cx="10871200" cy="4572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09600" y="6172201"/>
            <a:ext cx="4572000" cy="304800"/>
          </a:xfrm>
          <a:prstGeom prst="rect">
            <a:avLst/>
          </a:prstGeom>
        </p:spPr>
        <p:txBody>
          <a:bodyPr/>
          <a:lstStyle/>
          <a:p>
            <a:fld id="{1552B714-0073-CB4B-9192-BD9D6D8133DA}" type="datetime1">
              <a:rPr kumimoji="1" lang="en-US" altLang="ja-JP" smtClean="0"/>
              <a:t>10/7/20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09600" y="6492876"/>
            <a:ext cx="4572000" cy="28384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6F57A23-CB21-D340-80A0-623F78F268E8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609600" y="4953000"/>
            <a:ext cx="10871200" cy="762000"/>
          </a:xfrm>
        </p:spPr>
        <p:txBody>
          <a:bodyPr anchor="t">
            <a:normAutofit/>
          </a:bodyPr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12001499" y="0"/>
            <a:ext cx="190501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152718"/>
            <a:ext cx="11100079" cy="13716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752600"/>
            <a:ext cx="11100077" cy="47687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116162" y="66077"/>
            <a:ext cx="9178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 b="1">
                <a:solidFill>
                  <a:schemeClr val="tx2"/>
                </a:solidFill>
              </a:defRPr>
            </a:lvl1pPr>
          </a:lstStyle>
          <a:p>
            <a:fld id="{D6F57A23-CB21-D340-80A0-623F78F268E8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  <p:sp>
        <p:nvSpPr>
          <p:cNvPr id="7" name="Rectangle 6"/>
          <p:cNvSpPr/>
          <p:nvPr/>
        </p:nvSpPr>
        <p:spPr>
          <a:xfrm>
            <a:off x="12057864" y="0"/>
            <a:ext cx="144000" cy="13716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8" name="Rectangle 7"/>
          <p:cNvSpPr/>
          <p:nvPr/>
        </p:nvSpPr>
        <p:spPr>
          <a:xfrm>
            <a:off x="12057864" y="1371600"/>
            <a:ext cx="144000" cy="54864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58" r:id="rId1"/>
    <p:sldLayoutId id="2147483859" r:id="rId2"/>
    <p:sldLayoutId id="2147483860" r:id="rId3"/>
    <p:sldLayoutId id="2147483861" r:id="rId4"/>
    <p:sldLayoutId id="2147483862" r:id="rId5"/>
    <p:sldLayoutId id="2147483863" r:id="rId6"/>
    <p:sldLayoutId id="2147483864" r:id="rId7"/>
    <p:sldLayoutId id="2147483865" r:id="rId8"/>
    <p:sldLayoutId id="2147483866" r:id="rId9"/>
    <p:sldLayoutId id="2147483867" r:id="rId10"/>
    <p:sldLayoutId id="2147483868" r:id="rId11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kumimoji="1" sz="3600" kern="1200" cap="all" spc="-6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spcAft>
          <a:spcPts val="600"/>
        </a:spcAft>
        <a:buFont typeface="Arial" pitchFamily="34" charset="0"/>
        <a:buNone/>
        <a:defRPr kumimoji="1" sz="20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kumimoji="1" sz="18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wmf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gif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ja-JP" sz="4400" dirty="0"/>
              <a:t>VM Migration for Secure Out-of-band Remote Management with Nested Virtualization</a:t>
            </a:r>
            <a:endParaRPr lang="ja-JP" altLang="en-US" sz="4400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pPr algn="r"/>
            <a:r>
              <a:rPr lang="en-US" altLang="ja-JP" dirty="0" err="1">
                <a:solidFill>
                  <a:schemeClr val="tx1"/>
                </a:solidFill>
                <a:latin typeface="Tahoma"/>
                <a:cs typeface="Tahoma"/>
              </a:rPr>
              <a:t>Tomoya</a:t>
            </a:r>
            <a:r>
              <a:rPr lang="en-US" altLang="ja-JP" dirty="0">
                <a:solidFill>
                  <a:schemeClr val="tx1"/>
                </a:solidFill>
                <a:latin typeface="Tahoma"/>
                <a:cs typeface="Tahoma"/>
              </a:rPr>
              <a:t> </a:t>
            </a:r>
            <a:r>
              <a:rPr lang="en-US" altLang="ja-JP" dirty="0" err="1">
                <a:solidFill>
                  <a:schemeClr val="tx1"/>
                </a:solidFill>
                <a:latin typeface="Tahoma"/>
                <a:cs typeface="Tahoma"/>
              </a:rPr>
              <a:t>Unoki</a:t>
            </a:r>
            <a:r>
              <a:rPr lang="en-US" altLang="ja-JP" dirty="0">
                <a:solidFill>
                  <a:schemeClr val="tx1"/>
                </a:solidFill>
                <a:latin typeface="Tahoma"/>
                <a:cs typeface="Tahoma"/>
              </a:rPr>
              <a:t> and </a:t>
            </a:r>
            <a:r>
              <a:rPr lang="en-US" altLang="ja-JP" u="sng" dirty="0">
                <a:solidFill>
                  <a:schemeClr val="tx1"/>
                </a:solidFill>
                <a:latin typeface="Tahoma"/>
                <a:cs typeface="Tahoma"/>
              </a:rPr>
              <a:t>Kenichi Kourai</a:t>
            </a:r>
          </a:p>
          <a:p>
            <a:pPr algn="r"/>
            <a:r>
              <a:rPr lang="en-US" altLang="ja-JP" dirty="0">
                <a:solidFill>
                  <a:schemeClr val="tx1"/>
                </a:solidFill>
                <a:latin typeface="Tahoma"/>
                <a:cs typeface="Tahoma"/>
              </a:rPr>
              <a:t>Kyushu Institute of Technology, Japan</a:t>
            </a:r>
          </a:p>
          <a:p>
            <a:pPr algn="r"/>
            <a:endParaRPr kumimoji="1" lang="ja-JP" alt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59959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4864"/>
    </mc:Choice>
    <mc:Fallback xmlns="">
      <p:transition spd="slow" advTm="14864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388C9F-AF67-9243-9946-49C5BD6993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JP" dirty="0"/>
              <a:t>Save/restore via Pseudo Devices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9749F2-F2B4-C344-A7B1-205697FECF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JP" dirty="0"/>
              <a:t>Provide pseudo devices inside the virtualized system</a:t>
            </a:r>
          </a:p>
          <a:p>
            <a:pPr lvl="1"/>
            <a:r>
              <a:rPr lang="en-JP" dirty="0"/>
              <a:t>Transparently access the states of shadow devices as those of pseudo devices</a:t>
            </a:r>
          </a:p>
          <a:p>
            <a:pPr lvl="1"/>
            <a:r>
              <a:rPr lang="en-JP" dirty="0"/>
              <a:t>The migration manager saves/restores the states of pseudo devices</a:t>
            </a:r>
          </a:p>
          <a:p>
            <a:pPr lvl="1"/>
            <a:r>
              <a:rPr lang="en-JP" dirty="0"/>
              <a:t>Pseudo devices communicate with shadow devices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7B8CBF7-C895-2748-BB2E-20BD9BE556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57A23-CB21-D340-80A0-623F78F268E8}" type="slidenum">
              <a:rPr kumimoji="1" lang="ja-JP" altLang="en-US" smtClean="0"/>
              <a:t>10</a:t>
            </a:fld>
            <a:endParaRPr kumimoji="1" lang="ja-JP" alt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F7910F0-CD0E-6345-A330-C7A88C818322}"/>
              </a:ext>
            </a:extLst>
          </p:cNvPr>
          <p:cNvSpPr/>
          <p:nvPr/>
        </p:nvSpPr>
        <p:spPr>
          <a:xfrm>
            <a:off x="589501" y="4057191"/>
            <a:ext cx="4921207" cy="216843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JP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DBDA009-56A9-1C4B-9A4F-4E2F416A1D23}"/>
              </a:ext>
            </a:extLst>
          </p:cNvPr>
          <p:cNvSpPr/>
          <p:nvPr/>
        </p:nvSpPr>
        <p:spPr>
          <a:xfrm>
            <a:off x="6599422" y="4057190"/>
            <a:ext cx="4921207" cy="216843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JP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54C3F16-5E1E-BB46-BF79-D9436A292FBC}"/>
              </a:ext>
            </a:extLst>
          </p:cNvPr>
          <p:cNvSpPr/>
          <p:nvPr/>
        </p:nvSpPr>
        <p:spPr>
          <a:xfrm>
            <a:off x="2150020" y="4557489"/>
            <a:ext cx="3156179" cy="1448741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D69CC44E-EE37-3C4B-989F-48B6E5F9C852}"/>
              </a:ext>
            </a:extLst>
          </p:cNvPr>
          <p:cNvSpPr/>
          <p:nvPr/>
        </p:nvSpPr>
        <p:spPr>
          <a:xfrm>
            <a:off x="811550" y="4896755"/>
            <a:ext cx="1113821" cy="764297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/>
              <a:t>shadow</a:t>
            </a:r>
          </a:p>
          <a:p>
            <a:pPr algn="ctr"/>
            <a:r>
              <a:rPr lang="en-US" altLang="ja-JP"/>
              <a:t>devices</a:t>
            </a:r>
            <a:endParaRPr kumimoji="1" lang="ja-JP" altLang="en-US"/>
          </a:p>
        </p:txBody>
      </p:sp>
      <p:sp>
        <p:nvSpPr>
          <p:cNvPr id="10" name="Rounded Rectangle 9">
            <a:extLst>
              <a:ext uri="{FF2B5EF4-FFF2-40B4-BE49-F238E27FC236}">
                <a16:creationId xmlns:a16="http://schemas.microsoft.com/office/drawing/2014/main" id="{C2FB2E36-E832-4A4F-82C4-50FA1F0AB7CC}"/>
              </a:ext>
            </a:extLst>
          </p:cNvPr>
          <p:cNvSpPr/>
          <p:nvPr/>
        </p:nvSpPr>
        <p:spPr>
          <a:xfrm>
            <a:off x="3754257" y="4870708"/>
            <a:ext cx="1280160" cy="816390"/>
          </a:xfrm>
          <a:prstGeom prst="roundRect">
            <a:avLst/>
          </a:prstGeom>
          <a:solidFill>
            <a:srgbClr val="92D050"/>
          </a:solidFill>
          <a:ln>
            <a:solidFill>
              <a:srgbClr val="00B050"/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JP" dirty="0"/>
              <a:t>migration</a:t>
            </a:r>
          </a:p>
          <a:p>
            <a:pPr algn="ctr"/>
            <a:r>
              <a:rPr lang="en-JP" dirty="0"/>
              <a:t>manager</a:t>
            </a:r>
          </a:p>
        </p:txBody>
      </p: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57496834-530F-B047-846B-E018225E8257}"/>
              </a:ext>
            </a:extLst>
          </p:cNvPr>
          <p:cNvCxnSpPr>
            <a:cxnSpLocks/>
          </p:cNvCxnSpPr>
          <p:nvPr/>
        </p:nvCxnSpPr>
        <p:spPr>
          <a:xfrm>
            <a:off x="3417480" y="5278903"/>
            <a:ext cx="336777" cy="2958"/>
          </a:xfrm>
          <a:prstGeom prst="straightConnector1">
            <a:avLst/>
          </a:prstGeom>
          <a:ln w="28575" cmpd="sng">
            <a:solidFill>
              <a:srgbClr val="FF0000"/>
            </a:solidFill>
            <a:headEnd type="none" w="med" len="med"/>
            <a:tailEnd type="arrow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Rectangle 11">
            <a:extLst>
              <a:ext uri="{FF2B5EF4-FFF2-40B4-BE49-F238E27FC236}">
                <a16:creationId xmlns:a16="http://schemas.microsoft.com/office/drawing/2014/main" id="{AA8349A2-DFC4-194B-BA5D-806486DCDBBD}"/>
              </a:ext>
            </a:extLst>
          </p:cNvPr>
          <p:cNvSpPr/>
          <p:nvPr/>
        </p:nvSpPr>
        <p:spPr>
          <a:xfrm>
            <a:off x="6803931" y="4557489"/>
            <a:ext cx="3156179" cy="1448741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Rounded Rectangle 12">
            <a:extLst>
              <a:ext uri="{FF2B5EF4-FFF2-40B4-BE49-F238E27FC236}">
                <a16:creationId xmlns:a16="http://schemas.microsoft.com/office/drawing/2014/main" id="{B3C61BEE-68AF-874F-B240-9B7F922FE91C}"/>
              </a:ext>
            </a:extLst>
          </p:cNvPr>
          <p:cNvSpPr/>
          <p:nvPr/>
        </p:nvSpPr>
        <p:spPr>
          <a:xfrm>
            <a:off x="7101860" y="4870708"/>
            <a:ext cx="1280160" cy="816390"/>
          </a:xfrm>
          <a:prstGeom prst="roundRect">
            <a:avLst/>
          </a:prstGeom>
          <a:solidFill>
            <a:srgbClr val="92D050"/>
          </a:solidFill>
          <a:ln>
            <a:solidFill>
              <a:srgbClr val="00B050"/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JP" dirty="0"/>
              <a:t>migration</a:t>
            </a:r>
          </a:p>
          <a:p>
            <a:pPr algn="ctr"/>
            <a:r>
              <a:rPr lang="en-JP" dirty="0"/>
              <a:t>manager</a:t>
            </a:r>
          </a:p>
        </p:txBody>
      </p: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72747121-6560-7C48-BBAA-2E0A5CAE183A}"/>
              </a:ext>
            </a:extLst>
          </p:cNvPr>
          <p:cNvCxnSpPr>
            <a:cxnSpLocks/>
          </p:cNvCxnSpPr>
          <p:nvPr/>
        </p:nvCxnSpPr>
        <p:spPr>
          <a:xfrm>
            <a:off x="8382020" y="5277758"/>
            <a:ext cx="338372" cy="5249"/>
          </a:xfrm>
          <a:prstGeom prst="straightConnector1">
            <a:avLst/>
          </a:prstGeom>
          <a:ln w="28575" cmpd="sng">
            <a:solidFill>
              <a:srgbClr val="FF0000"/>
            </a:solidFill>
            <a:headEnd type="none" w="med" len="med"/>
            <a:tailEnd type="arrow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8ABA7D04-0EB4-194A-B4EC-316FAFD895FB}"/>
              </a:ext>
            </a:extLst>
          </p:cNvPr>
          <p:cNvCxnSpPr>
            <a:cxnSpLocks/>
          </p:cNvCxnSpPr>
          <p:nvPr/>
        </p:nvCxnSpPr>
        <p:spPr>
          <a:xfrm>
            <a:off x="5034417" y="5278903"/>
            <a:ext cx="2067443" cy="0"/>
          </a:xfrm>
          <a:prstGeom prst="straightConnector1">
            <a:avLst/>
          </a:prstGeom>
          <a:ln w="28575" cmpd="sng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Rectangle 16">
            <a:extLst>
              <a:ext uri="{FF2B5EF4-FFF2-40B4-BE49-F238E27FC236}">
                <a16:creationId xmlns:a16="http://schemas.microsoft.com/office/drawing/2014/main" id="{2211307B-EE8E-4C40-847D-C535A9ACFA74}"/>
              </a:ext>
            </a:extLst>
          </p:cNvPr>
          <p:cNvSpPr/>
          <p:nvPr/>
        </p:nvSpPr>
        <p:spPr>
          <a:xfrm>
            <a:off x="10186830" y="4896755"/>
            <a:ext cx="1113821" cy="764297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/>
              <a:t>shadow</a:t>
            </a:r>
          </a:p>
          <a:p>
            <a:pPr algn="ctr"/>
            <a:r>
              <a:rPr lang="en-US" altLang="ja-JP"/>
              <a:t>devices</a:t>
            </a:r>
            <a:endParaRPr kumimoji="1" lang="ja-JP" altLang="en-US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CB4E14F8-B56A-ED49-852D-83275F9FE670}"/>
              </a:ext>
            </a:extLst>
          </p:cNvPr>
          <p:cNvSpPr txBox="1"/>
          <p:nvPr/>
        </p:nvSpPr>
        <p:spPr>
          <a:xfrm>
            <a:off x="2436730" y="4164602"/>
            <a:ext cx="25827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/>
              <a:t>virtualized </a:t>
            </a:r>
            <a:r>
              <a:rPr lang="en-US" altLang="ja-JP" dirty="0"/>
              <a:t>system (VM)</a:t>
            </a:r>
            <a:endParaRPr kumimoji="1" lang="ja-JP" altLang="en-US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01B0AEB3-9E73-1E4B-B295-844788E86511}"/>
              </a:ext>
            </a:extLst>
          </p:cNvPr>
          <p:cNvSpPr txBox="1"/>
          <p:nvPr/>
        </p:nvSpPr>
        <p:spPr>
          <a:xfrm>
            <a:off x="7090641" y="4170677"/>
            <a:ext cx="25827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/>
              <a:t>virtualized </a:t>
            </a:r>
            <a:r>
              <a:rPr lang="en-US" altLang="ja-JP" dirty="0"/>
              <a:t>system (VM)</a:t>
            </a:r>
            <a:endParaRPr kumimoji="1" lang="ja-JP" altLang="en-US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351C443F-27E2-5F4C-A916-2D7B44D528C6}"/>
              </a:ext>
            </a:extLst>
          </p:cNvPr>
          <p:cNvSpPr txBox="1"/>
          <p:nvPr/>
        </p:nvSpPr>
        <p:spPr>
          <a:xfrm>
            <a:off x="2361454" y="6272736"/>
            <a:ext cx="13773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/>
              <a:t>source host</a:t>
            </a:r>
            <a:endParaRPr kumimoji="1" lang="ja-JP" altLang="en-US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BBDD6F64-A488-3A42-9336-C7EB0DE690F0}"/>
              </a:ext>
            </a:extLst>
          </p:cNvPr>
          <p:cNvSpPr txBox="1"/>
          <p:nvPr/>
        </p:nvSpPr>
        <p:spPr>
          <a:xfrm>
            <a:off x="8274945" y="6272736"/>
            <a:ext cx="18004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/>
              <a:t>destination host</a:t>
            </a:r>
            <a:endParaRPr kumimoji="1" lang="ja-JP" altLang="en-US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1B9F346B-E2C3-D449-B6AB-48BD4D0024E0}"/>
              </a:ext>
            </a:extLst>
          </p:cNvPr>
          <p:cNvSpPr txBox="1"/>
          <p:nvPr/>
        </p:nvSpPr>
        <p:spPr>
          <a:xfrm>
            <a:off x="5604128" y="4874613"/>
            <a:ext cx="9669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JP" dirty="0"/>
              <a:t>transfer</a:t>
            </a:r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7339F959-B1B1-EC4E-9ADF-F96EC18F5EE7}"/>
              </a:ext>
            </a:extLst>
          </p:cNvPr>
          <p:cNvSpPr/>
          <p:nvPr/>
        </p:nvSpPr>
        <p:spPr>
          <a:xfrm>
            <a:off x="675762" y="4567246"/>
            <a:ext cx="881526" cy="444009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none" rtlCol="0" anchor="ctr"/>
          <a:lstStyle/>
          <a:p>
            <a:pPr algn="ctr"/>
            <a:r>
              <a:rPr lang="en-JP" dirty="0"/>
              <a:t>state</a:t>
            </a:r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id="{4A20588A-9E76-9A47-8429-980AA284FAC7}"/>
              </a:ext>
            </a:extLst>
          </p:cNvPr>
          <p:cNvSpPr/>
          <p:nvPr/>
        </p:nvSpPr>
        <p:spPr>
          <a:xfrm>
            <a:off x="10536452" y="4577622"/>
            <a:ext cx="881526" cy="444009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none" rtlCol="0" anchor="ctr"/>
          <a:lstStyle/>
          <a:p>
            <a:pPr algn="ctr"/>
            <a:r>
              <a:rPr lang="en-JP" dirty="0"/>
              <a:t>state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3348C743-EBCF-6C49-9F25-764EB1A75F29}"/>
              </a:ext>
            </a:extLst>
          </p:cNvPr>
          <p:cNvSpPr txBox="1"/>
          <p:nvPr/>
        </p:nvSpPr>
        <p:spPr>
          <a:xfrm>
            <a:off x="3256266" y="5641341"/>
            <a:ext cx="6719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JP" dirty="0">
                <a:solidFill>
                  <a:srgbClr val="FF0000"/>
                </a:solidFill>
              </a:rPr>
              <a:t>save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36FCFD06-3897-B44D-BDEE-1EC5D2A3C708}"/>
              </a:ext>
            </a:extLst>
          </p:cNvPr>
          <p:cNvSpPr txBox="1"/>
          <p:nvPr/>
        </p:nvSpPr>
        <p:spPr>
          <a:xfrm>
            <a:off x="8099800" y="5692347"/>
            <a:ext cx="9028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JP" dirty="0">
                <a:solidFill>
                  <a:srgbClr val="FF0000"/>
                </a:solidFill>
              </a:rPr>
              <a:t>restore</a:t>
            </a: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A3C21C18-43A4-D148-A89B-EF4492EBDC84}"/>
              </a:ext>
            </a:extLst>
          </p:cNvPr>
          <p:cNvSpPr/>
          <p:nvPr/>
        </p:nvSpPr>
        <p:spPr>
          <a:xfrm>
            <a:off x="2393793" y="4896755"/>
            <a:ext cx="1023687" cy="764297"/>
          </a:xfrm>
          <a:prstGeom prst="rect">
            <a:avLst/>
          </a:prstGeom>
          <a:solidFill>
            <a:srgbClr val="D7ACD6"/>
          </a:solidFill>
          <a:ln>
            <a:solidFill>
              <a:srgbClr val="AC1F79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dirty="0"/>
              <a:t>pseudo</a:t>
            </a:r>
          </a:p>
          <a:p>
            <a:pPr algn="ctr"/>
            <a:r>
              <a:rPr lang="en-US" altLang="ja-JP" dirty="0"/>
              <a:t>devices</a:t>
            </a:r>
            <a:endParaRPr kumimoji="1" lang="ja-JP" altLang="en-US"/>
          </a:p>
        </p:txBody>
      </p:sp>
      <p:cxnSp>
        <p:nvCxnSpPr>
          <p:cNvPr id="31" name="Straight Arrow Connector 30">
            <a:extLst>
              <a:ext uri="{FF2B5EF4-FFF2-40B4-BE49-F238E27FC236}">
                <a16:creationId xmlns:a16="http://schemas.microsoft.com/office/drawing/2014/main" id="{AFD09175-426D-CB47-9D99-C575B6CC711D}"/>
              </a:ext>
            </a:extLst>
          </p:cNvPr>
          <p:cNvCxnSpPr>
            <a:cxnSpLocks/>
          </p:cNvCxnSpPr>
          <p:nvPr/>
        </p:nvCxnSpPr>
        <p:spPr>
          <a:xfrm>
            <a:off x="1925371" y="5278902"/>
            <a:ext cx="468422" cy="0"/>
          </a:xfrm>
          <a:prstGeom prst="straightConnector1">
            <a:avLst/>
          </a:prstGeom>
          <a:ln w="28575" cmpd="sng">
            <a:solidFill>
              <a:srgbClr val="FF0000"/>
            </a:solidFill>
            <a:headEnd type="none" w="med" len="med"/>
            <a:tailEnd type="arrow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4" name="Rectangle 33">
            <a:extLst>
              <a:ext uri="{FF2B5EF4-FFF2-40B4-BE49-F238E27FC236}">
                <a16:creationId xmlns:a16="http://schemas.microsoft.com/office/drawing/2014/main" id="{5B581891-50C6-AD46-8366-A2ACF9B67E84}"/>
              </a:ext>
            </a:extLst>
          </p:cNvPr>
          <p:cNvSpPr/>
          <p:nvPr/>
        </p:nvSpPr>
        <p:spPr>
          <a:xfrm>
            <a:off x="8720392" y="4896755"/>
            <a:ext cx="1023687" cy="764297"/>
          </a:xfrm>
          <a:prstGeom prst="rect">
            <a:avLst/>
          </a:prstGeom>
          <a:solidFill>
            <a:srgbClr val="D7ACD6"/>
          </a:solidFill>
          <a:ln>
            <a:solidFill>
              <a:srgbClr val="AC1F79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dirty="0"/>
              <a:t>pseudo</a:t>
            </a:r>
          </a:p>
          <a:p>
            <a:pPr algn="ctr"/>
            <a:r>
              <a:rPr lang="en-US" altLang="ja-JP" dirty="0"/>
              <a:t>devices</a:t>
            </a:r>
            <a:endParaRPr kumimoji="1" lang="ja-JP" altLang="en-US"/>
          </a:p>
        </p:txBody>
      </p:sp>
      <p:cxnSp>
        <p:nvCxnSpPr>
          <p:cNvPr id="39" name="Straight Arrow Connector 38">
            <a:extLst>
              <a:ext uri="{FF2B5EF4-FFF2-40B4-BE49-F238E27FC236}">
                <a16:creationId xmlns:a16="http://schemas.microsoft.com/office/drawing/2014/main" id="{9306596A-6885-F540-9E8B-E3C5CA87F51D}"/>
              </a:ext>
            </a:extLst>
          </p:cNvPr>
          <p:cNvCxnSpPr>
            <a:cxnSpLocks/>
          </p:cNvCxnSpPr>
          <p:nvPr/>
        </p:nvCxnSpPr>
        <p:spPr>
          <a:xfrm>
            <a:off x="9744079" y="5278903"/>
            <a:ext cx="442751" cy="0"/>
          </a:xfrm>
          <a:prstGeom prst="straightConnector1">
            <a:avLst/>
          </a:prstGeom>
          <a:ln w="28575" cmpd="sng">
            <a:solidFill>
              <a:srgbClr val="FF0000"/>
            </a:solidFill>
            <a:headEnd type="none" w="med" len="med"/>
            <a:tailEnd type="arrow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422299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53758"/>
    </mc:Choice>
    <mc:Fallback xmlns="">
      <p:transition spd="slow" advTm="53758"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1B2B4E-F1CF-9C46-B8E3-1C8011B934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JP" dirty="0"/>
              <a:t>Communication with Shadow Devices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385D78-3FC7-CF48-997A-ACCDAC7AF7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JP" dirty="0"/>
              <a:t>Not easy to securely and efficiently communicate between pseudo and shadow devices</a:t>
            </a:r>
          </a:p>
          <a:p>
            <a:pPr lvl="1"/>
            <a:r>
              <a:rPr lang="en-JP" dirty="0"/>
              <a:t>Inter-process communication cannot be used</a:t>
            </a:r>
          </a:p>
          <a:p>
            <a:pPr lvl="1"/>
            <a:r>
              <a:rPr lang="en-JP" dirty="0"/>
              <a:t>Virtual network affects security and performance</a:t>
            </a:r>
          </a:p>
          <a:p>
            <a:r>
              <a:rPr lang="en-JP" dirty="0"/>
              <a:t>Use more secure and fast shared memory</a:t>
            </a:r>
          </a:p>
          <a:p>
            <a:pPr lvl="1"/>
            <a:r>
              <a:rPr lang="en-JP" dirty="0"/>
              <a:t>How to establish it without involving the virtualized system?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47B7E70-C274-9F42-A90C-3E1E1A9537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57A23-CB21-D340-80A0-623F78F268E8}" type="slidenum">
              <a:rPr kumimoji="1" lang="ja-JP" altLang="en-US" smtClean="0"/>
              <a:t>11</a:t>
            </a:fld>
            <a:endParaRPr kumimoji="1" lang="ja-JP" alt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F4A5051-72B3-4D48-B038-9847CE17B648}"/>
              </a:ext>
            </a:extLst>
          </p:cNvPr>
          <p:cNvSpPr/>
          <p:nvPr/>
        </p:nvSpPr>
        <p:spPr>
          <a:xfrm>
            <a:off x="5885998" y="4788495"/>
            <a:ext cx="3156179" cy="1448741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E6D97BF-0823-E74E-A5D4-EE2CFD922E45}"/>
              </a:ext>
            </a:extLst>
          </p:cNvPr>
          <p:cNvSpPr/>
          <p:nvPr/>
        </p:nvSpPr>
        <p:spPr>
          <a:xfrm>
            <a:off x="2656689" y="5127761"/>
            <a:ext cx="1113821" cy="764297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/>
              <a:t>shadow</a:t>
            </a:r>
          </a:p>
          <a:p>
            <a:pPr algn="ctr"/>
            <a:r>
              <a:rPr lang="en-US" altLang="ja-JP"/>
              <a:t>devices</a:t>
            </a:r>
            <a:endParaRPr kumimoji="1" lang="ja-JP" alt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F8EABC2-D6E3-2241-A71E-171D78D212F7}"/>
              </a:ext>
            </a:extLst>
          </p:cNvPr>
          <p:cNvSpPr txBox="1"/>
          <p:nvPr/>
        </p:nvSpPr>
        <p:spPr>
          <a:xfrm>
            <a:off x="7792639" y="4863578"/>
            <a:ext cx="122341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en-US" altLang="ja-JP" dirty="0"/>
              <a:t>virtualized</a:t>
            </a:r>
          </a:p>
          <a:p>
            <a:pPr algn="ctr"/>
            <a:r>
              <a:rPr lang="en-US" altLang="ja-JP" dirty="0"/>
              <a:t>system</a:t>
            </a:r>
          </a:p>
          <a:p>
            <a:pPr algn="ctr"/>
            <a:r>
              <a:rPr kumimoji="1" lang="en-US" altLang="ja-JP" dirty="0"/>
              <a:t>(VM)</a:t>
            </a:r>
            <a:endParaRPr kumimoji="1" lang="ja-JP" alt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7A077D69-B2B6-0B43-BCC1-67B2EC8460C5}"/>
              </a:ext>
            </a:extLst>
          </p:cNvPr>
          <p:cNvSpPr/>
          <p:nvPr/>
        </p:nvSpPr>
        <p:spPr>
          <a:xfrm>
            <a:off x="6129771" y="5127761"/>
            <a:ext cx="1023687" cy="764297"/>
          </a:xfrm>
          <a:prstGeom prst="rect">
            <a:avLst/>
          </a:prstGeom>
          <a:solidFill>
            <a:srgbClr val="D7ACD6"/>
          </a:solidFill>
          <a:ln>
            <a:solidFill>
              <a:srgbClr val="AC1F79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dirty="0"/>
              <a:t>pseudo</a:t>
            </a:r>
          </a:p>
          <a:p>
            <a:pPr algn="ctr"/>
            <a:r>
              <a:rPr lang="en-US" altLang="ja-JP" dirty="0"/>
              <a:t>devices</a:t>
            </a:r>
            <a:endParaRPr kumimoji="1" lang="ja-JP" altLang="en-US"/>
          </a:p>
        </p:txBody>
      </p:sp>
      <p:sp>
        <p:nvSpPr>
          <p:cNvPr id="9" name="Rounded Rectangle 8">
            <a:extLst>
              <a:ext uri="{FF2B5EF4-FFF2-40B4-BE49-F238E27FC236}">
                <a16:creationId xmlns:a16="http://schemas.microsoft.com/office/drawing/2014/main" id="{700E249A-522D-4F46-B549-B76BBE5EB23F}"/>
              </a:ext>
            </a:extLst>
          </p:cNvPr>
          <p:cNvSpPr/>
          <p:nvPr/>
        </p:nvSpPr>
        <p:spPr>
          <a:xfrm>
            <a:off x="4409691" y="5127761"/>
            <a:ext cx="1113821" cy="764297"/>
          </a:xfrm>
          <a:prstGeom prst="roundRect">
            <a:avLst/>
          </a:prstGeom>
          <a:solidFill>
            <a:srgbClr val="B3D7FF"/>
          </a:solidFill>
          <a:ln>
            <a:solidFill>
              <a:srgbClr val="0070C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JP" dirty="0"/>
              <a:t>shared</a:t>
            </a:r>
          </a:p>
          <a:p>
            <a:pPr algn="ctr"/>
            <a:r>
              <a:rPr lang="en-JP" dirty="0"/>
              <a:t>memory</a:t>
            </a:r>
          </a:p>
        </p:txBody>
      </p: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9A299A06-0C16-C649-AF61-75E49282F035}"/>
              </a:ext>
            </a:extLst>
          </p:cNvPr>
          <p:cNvCxnSpPr>
            <a:stCxn id="6" idx="3"/>
            <a:endCxn id="9" idx="1"/>
          </p:cNvCxnSpPr>
          <p:nvPr/>
        </p:nvCxnSpPr>
        <p:spPr>
          <a:xfrm>
            <a:off x="3770510" y="5509910"/>
            <a:ext cx="639181" cy="0"/>
          </a:xfrm>
          <a:prstGeom prst="straightConnector1">
            <a:avLst/>
          </a:prstGeom>
          <a:ln w="28575" cmpd="sng">
            <a:solidFill>
              <a:srgbClr val="FF0000"/>
            </a:solidFill>
            <a:headEnd type="arrow" w="med" len="med"/>
            <a:tailEnd type="arrow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FFC840A1-7D97-594F-97B2-9350EF420422}"/>
              </a:ext>
            </a:extLst>
          </p:cNvPr>
          <p:cNvCxnSpPr>
            <a:cxnSpLocks/>
            <a:stCxn id="9" idx="3"/>
            <a:endCxn id="8" idx="1"/>
          </p:cNvCxnSpPr>
          <p:nvPr/>
        </p:nvCxnSpPr>
        <p:spPr>
          <a:xfrm>
            <a:off x="5523512" y="5509910"/>
            <a:ext cx="606259" cy="0"/>
          </a:xfrm>
          <a:prstGeom prst="straightConnector1">
            <a:avLst/>
          </a:prstGeom>
          <a:ln w="28575" cmpd="sng">
            <a:solidFill>
              <a:srgbClr val="FF0000"/>
            </a:solidFill>
            <a:headEnd type="arrow" w="med" len="med"/>
            <a:tailEnd type="arrow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300528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58972"/>
    </mc:Choice>
    <mc:Fallback xmlns="">
      <p:transition spd="slow" advTm="58972"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4FCD12-4727-7645-A66C-BEFFFE23AD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JP" dirty="0"/>
              <a:t>Shared Memory with Ultracall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325AD9-7E71-124C-8CBB-1275B4A42F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JP" dirty="0"/>
              <a:t>A pseudo device directly invokes the cloud hypervisor</a:t>
            </a:r>
          </a:p>
          <a:p>
            <a:pPr lvl="1"/>
            <a:r>
              <a:rPr lang="en-JP" dirty="0"/>
              <a:t>Using the ultracall mechanism [Futagami+, ACSAC'18]</a:t>
            </a:r>
          </a:p>
          <a:p>
            <a:pPr lvl="1"/>
            <a:r>
              <a:rPr lang="en-JP" dirty="0"/>
              <a:t>Completely bypass the virtualized system</a:t>
            </a:r>
          </a:p>
          <a:p>
            <a:pPr lvl="2"/>
            <a:r>
              <a:rPr lang="en-JP" dirty="0"/>
              <a:t>No modification, no performance degradation</a:t>
            </a:r>
          </a:p>
          <a:p>
            <a:r>
              <a:rPr lang="en-JP" dirty="0"/>
              <a:t>A shadow device shares the memory of the pseudo device</a:t>
            </a:r>
          </a:p>
          <a:p>
            <a:pPr lvl="1"/>
            <a:endParaRPr lang="en-JP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A8BA442-3645-764D-B7D6-20FA0A8CF9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57A23-CB21-D340-80A0-623F78F268E8}" type="slidenum">
              <a:rPr kumimoji="1" lang="ja-JP" altLang="en-US" smtClean="0"/>
              <a:t>12</a:t>
            </a:fld>
            <a:endParaRPr kumimoji="1" lang="ja-JP" alt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56882B4-6238-A94F-9627-0F016BCEDB74}"/>
              </a:ext>
            </a:extLst>
          </p:cNvPr>
          <p:cNvSpPr/>
          <p:nvPr/>
        </p:nvSpPr>
        <p:spPr>
          <a:xfrm>
            <a:off x="4990011" y="4609629"/>
            <a:ext cx="3542714" cy="1268658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57A9258-90D2-B245-85B0-D253232A68B8}"/>
              </a:ext>
            </a:extLst>
          </p:cNvPr>
          <p:cNvSpPr/>
          <p:nvPr/>
        </p:nvSpPr>
        <p:spPr>
          <a:xfrm>
            <a:off x="2581357" y="4834622"/>
            <a:ext cx="1113821" cy="764297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/>
              <a:t>shadow</a:t>
            </a:r>
          </a:p>
          <a:p>
            <a:pPr algn="ctr"/>
            <a:r>
              <a:rPr lang="en-US" altLang="ja-JP"/>
              <a:t>devices</a:t>
            </a:r>
            <a:endParaRPr kumimoji="1" lang="ja-JP" alt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67BFBF8-0573-3342-84F1-859457917E21}"/>
              </a:ext>
            </a:extLst>
          </p:cNvPr>
          <p:cNvSpPr txBox="1"/>
          <p:nvPr/>
        </p:nvSpPr>
        <p:spPr>
          <a:xfrm>
            <a:off x="8645083" y="4705086"/>
            <a:ext cx="201850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en-US" altLang="ja-JP" dirty="0"/>
              <a:t>virtualized </a:t>
            </a:r>
            <a:r>
              <a:rPr lang="en-US" altLang="ja-JP" dirty="0"/>
              <a:t>system</a:t>
            </a:r>
          </a:p>
          <a:p>
            <a:pPr algn="ctr"/>
            <a:r>
              <a:rPr lang="en-US" altLang="ja-JP" dirty="0"/>
              <a:t>(VM)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B2AB5C65-3919-9E4B-A17A-22964E53E72E}"/>
              </a:ext>
            </a:extLst>
          </p:cNvPr>
          <p:cNvSpPr/>
          <p:nvPr/>
        </p:nvSpPr>
        <p:spPr>
          <a:xfrm>
            <a:off x="6699921" y="4834622"/>
            <a:ext cx="1023687" cy="764297"/>
          </a:xfrm>
          <a:prstGeom prst="rect">
            <a:avLst/>
          </a:prstGeom>
          <a:solidFill>
            <a:srgbClr val="D7ACD6"/>
          </a:solidFill>
          <a:ln>
            <a:solidFill>
              <a:srgbClr val="AC1F79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dirty="0"/>
              <a:t>pseudo</a:t>
            </a:r>
          </a:p>
          <a:p>
            <a:pPr algn="ctr"/>
            <a:r>
              <a:rPr lang="en-US" altLang="ja-JP" dirty="0"/>
              <a:t>devices</a:t>
            </a:r>
            <a:endParaRPr kumimoji="1" lang="ja-JP" altLang="en-US"/>
          </a:p>
        </p:txBody>
      </p:sp>
      <p:sp>
        <p:nvSpPr>
          <p:cNvPr id="9" name="Rounded Rectangle 8">
            <a:extLst>
              <a:ext uri="{FF2B5EF4-FFF2-40B4-BE49-F238E27FC236}">
                <a16:creationId xmlns:a16="http://schemas.microsoft.com/office/drawing/2014/main" id="{8ACA8FD0-FDA2-3B47-BD76-95AE0E7D1FF5}"/>
              </a:ext>
            </a:extLst>
          </p:cNvPr>
          <p:cNvSpPr/>
          <p:nvPr/>
        </p:nvSpPr>
        <p:spPr>
          <a:xfrm>
            <a:off x="5434585" y="4834622"/>
            <a:ext cx="1113821" cy="764297"/>
          </a:xfrm>
          <a:prstGeom prst="roundRect">
            <a:avLst/>
          </a:prstGeom>
          <a:solidFill>
            <a:srgbClr val="B3D7FF"/>
          </a:solidFill>
          <a:ln>
            <a:solidFill>
              <a:srgbClr val="0070C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JP" dirty="0"/>
              <a:t>memory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EC885B19-9192-2447-A376-2F09AFD984F8}"/>
              </a:ext>
            </a:extLst>
          </p:cNvPr>
          <p:cNvSpPr/>
          <p:nvPr/>
        </p:nvSpPr>
        <p:spPr>
          <a:xfrm>
            <a:off x="2581356" y="6113048"/>
            <a:ext cx="5951368" cy="3781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JP" dirty="0"/>
              <a:t>cloud hypervisor</a:t>
            </a:r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F7166AFF-564B-3144-988C-A10C765DC28C}"/>
              </a:ext>
            </a:extLst>
          </p:cNvPr>
          <p:cNvCxnSpPr>
            <a:cxnSpLocks/>
            <a:stCxn id="8" idx="2"/>
          </p:cNvCxnSpPr>
          <p:nvPr/>
        </p:nvCxnSpPr>
        <p:spPr>
          <a:xfrm flipH="1">
            <a:off x="7211764" y="5598919"/>
            <a:ext cx="1" cy="514129"/>
          </a:xfrm>
          <a:prstGeom prst="straightConnector1">
            <a:avLst/>
          </a:prstGeom>
          <a:ln w="28575" cmpd="sng">
            <a:solidFill>
              <a:srgbClr val="FF0000"/>
            </a:solidFill>
            <a:headEnd type="none" w="med" len="med"/>
            <a:tailEnd type="arrow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TextBox 17">
            <a:extLst>
              <a:ext uri="{FF2B5EF4-FFF2-40B4-BE49-F238E27FC236}">
                <a16:creationId xmlns:a16="http://schemas.microsoft.com/office/drawing/2014/main" id="{F16EE31A-17C1-DE4E-A89C-970B69696741}"/>
              </a:ext>
            </a:extLst>
          </p:cNvPr>
          <p:cNvSpPr txBox="1"/>
          <p:nvPr/>
        </p:nvSpPr>
        <p:spPr>
          <a:xfrm>
            <a:off x="7233730" y="5678402"/>
            <a:ext cx="9797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JP" dirty="0">
                <a:solidFill>
                  <a:srgbClr val="FF0000"/>
                </a:solidFill>
              </a:rPr>
              <a:t>ultracall</a:t>
            </a:r>
          </a:p>
        </p:txBody>
      </p: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7169F9EF-660F-A44B-8554-6BBAD928999A}"/>
              </a:ext>
            </a:extLst>
          </p:cNvPr>
          <p:cNvCxnSpPr/>
          <p:nvPr/>
        </p:nvCxnSpPr>
        <p:spPr>
          <a:xfrm>
            <a:off x="3695178" y="5055325"/>
            <a:ext cx="1739407" cy="0"/>
          </a:xfrm>
          <a:prstGeom prst="straightConnector1">
            <a:avLst/>
          </a:prstGeom>
          <a:ln w="28575" cmpd="sng">
            <a:solidFill>
              <a:srgbClr val="FF0000"/>
            </a:solidFill>
            <a:headEnd type="none" w="med" len="med"/>
            <a:tailEnd type="arrow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DBDCAB3B-6913-1B47-9CB3-7A0F69717D3B}"/>
              </a:ext>
            </a:extLst>
          </p:cNvPr>
          <p:cNvCxnSpPr/>
          <p:nvPr/>
        </p:nvCxnSpPr>
        <p:spPr>
          <a:xfrm>
            <a:off x="3695178" y="5351417"/>
            <a:ext cx="1739407" cy="0"/>
          </a:xfrm>
          <a:prstGeom prst="straightConnector1">
            <a:avLst/>
          </a:prstGeom>
          <a:ln w="28575" cmpd="sng">
            <a:solidFill>
              <a:srgbClr val="FF0000"/>
            </a:solidFill>
            <a:headEnd type="arrow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B2C3572F-BECA-A147-9F59-16D71F706EE4}"/>
              </a:ext>
            </a:extLst>
          </p:cNvPr>
          <p:cNvCxnSpPr>
            <a:cxnSpLocks/>
          </p:cNvCxnSpPr>
          <p:nvPr/>
        </p:nvCxnSpPr>
        <p:spPr>
          <a:xfrm flipH="1">
            <a:off x="3138267" y="5598919"/>
            <a:ext cx="1" cy="514129"/>
          </a:xfrm>
          <a:prstGeom prst="straightConnector1">
            <a:avLst/>
          </a:prstGeom>
          <a:ln w="28575" cmpd="sng">
            <a:solidFill>
              <a:srgbClr val="FF0000"/>
            </a:solidFill>
            <a:headEnd type="arrow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287589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55654"/>
    </mc:Choice>
    <mc:Fallback xmlns="">
      <p:transition spd="slow" advTm="55654"/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157EF7-587C-9046-A310-19084A0595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JP" dirty="0"/>
              <a:t>State Encryption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32E54A-3C31-2A47-A29C-9CCE9DBF6C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JP" dirty="0"/>
              <a:t>Shadow devices encrypt/decrypt their own states on save/restore</a:t>
            </a:r>
          </a:p>
          <a:p>
            <a:pPr lvl="1"/>
            <a:r>
              <a:rPr lang="en-JP" dirty="0"/>
              <a:t>Prevent information leakage from the states to cloud operators</a:t>
            </a:r>
          </a:p>
          <a:p>
            <a:pPr lvl="1"/>
            <a:r>
              <a:rPr lang="en-JP" dirty="0"/>
              <a:t>Upon save: Obtain and encrypt register values and internal states</a:t>
            </a:r>
          </a:p>
          <a:p>
            <a:pPr lvl="1"/>
            <a:r>
              <a:rPr lang="en-JP" dirty="0"/>
              <a:t>Upon restore: Decrypt states and overwrite registers and internal states</a:t>
            </a:r>
          </a:p>
          <a:p>
            <a:pPr lvl="2"/>
            <a:endParaRPr lang="en-JP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0D41141-081F-CF4A-8F0D-6582935B0A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57A23-CB21-D340-80A0-623F78F268E8}" type="slidenum">
              <a:rPr kumimoji="1" lang="ja-JP" altLang="en-US" smtClean="0"/>
              <a:t>13</a:t>
            </a:fld>
            <a:endParaRPr kumimoji="1" lang="ja-JP" alt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CCCB056-F745-6D47-B686-E7D8AD48012E}"/>
              </a:ext>
            </a:extLst>
          </p:cNvPr>
          <p:cNvSpPr/>
          <p:nvPr/>
        </p:nvSpPr>
        <p:spPr>
          <a:xfrm>
            <a:off x="4621709" y="4924170"/>
            <a:ext cx="5004891" cy="1366975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70AEC4D-FA85-DD45-BC6B-77C840612E31}"/>
              </a:ext>
            </a:extLst>
          </p:cNvPr>
          <p:cNvSpPr/>
          <p:nvPr/>
        </p:nvSpPr>
        <p:spPr>
          <a:xfrm>
            <a:off x="2213057" y="5225510"/>
            <a:ext cx="1113821" cy="764297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/>
              <a:t>shadow</a:t>
            </a:r>
          </a:p>
          <a:p>
            <a:pPr algn="ctr"/>
            <a:r>
              <a:rPr lang="en-US" altLang="ja-JP"/>
              <a:t>devices</a:t>
            </a:r>
            <a:endParaRPr kumimoji="1" lang="ja-JP" alt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14B586A-7913-FE48-A1AD-2325620A511A}"/>
              </a:ext>
            </a:extLst>
          </p:cNvPr>
          <p:cNvSpPr/>
          <p:nvPr/>
        </p:nvSpPr>
        <p:spPr>
          <a:xfrm>
            <a:off x="6525896" y="5225510"/>
            <a:ext cx="1023687" cy="764297"/>
          </a:xfrm>
          <a:prstGeom prst="rect">
            <a:avLst/>
          </a:prstGeom>
          <a:solidFill>
            <a:srgbClr val="D7ACD6"/>
          </a:solidFill>
          <a:ln>
            <a:solidFill>
              <a:srgbClr val="AC1F79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dirty="0"/>
              <a:t>pseudo</a:t>
            </a:r>
          </a:p>
          <a:p>
            <a:pPr algn="ctr"/>
            <a:r>
              <a:rPr lang="en-US" altLang="ja-JP" dirty="0"/>
              <a:t>devices</a:t>
            </a:r>
            <a:endParaRPr kumimoji="1" lang="ja-JP" altLang="en-US"/>
          </a:p>
        </p:txBody>
      </p:sp>
      <p:sp>
        <p:nvSpPr>
          <p:cNvPr id="8" name="Rounded Rectangle 7">
            <a:extLst>
              <a:ext uri="{FF2B5EF4-FFF2-40B4-BE49-F238E27FC236}">
                <a16:creationId xmlns:a16="http://schemas.microsoft.com/office/drawing/2014/main" id="{169136D4-18F8-EF40-9C54-F2A5BF2ADC41}"/>
              </a:ext>
            </a:extLst>
          </p:cNvPr>
          <p:cNvSpPr/>
          <p:nvPr/>
        </p:nvSpPr>
        <p:spPr>
          <a:xfrm>
            <a:off x="4955318" y="5225510"/>
            <a:ext cx="1113821" cy="764297"/>
          </a:xfrm>
          <a:prstGeom prst="roundRect">
            <a:avLst/>
          </a:prstGeom>
          <a:solidFill>
            <a:srgbClr val="B3D7FF"/>
          </a:solidFill>
          <a:ln>
            <a:solidFill>
              <a:srgbClr val="0070C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JP" dirty="0"/>
              <a:t>memory</a:t>
            </a:r>
          </a:p>
        </p:txBody>
      </p: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582D2FEF-5621-5C41-83A6-9164975A96CD}"/>
              </a:ext>
            </a:extLst>
          </p:cNvPr>
          <p:cNvCxnSpPr>
            <a:cxnSpLocks/>
          </p:cNvCxnSpPr>
          <p:nvPr/>
        </p:nvCxnSpPr>
        <p:spPr>
          <a:xfrm>
            <a:off x="3326878" y="5446213"/>
            <a:ext cx="1628440" cy="0"/>
          </a:xfrm>
          <a:prstGeom prst="straightConnector1">
            <a:avLst/>
          </a:prstGeom>
          <a:ln w="28575" cmpd="sng">
            <a:solidFill>
              <a:srgbClr val="FF0000"/>
            </a:solidFill>
            <a:headEnd type="none" w="med" len="med"/>
            <a:tailEnd type="arrow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5E94B301-6B3C-784E-82FA-9060729C5E35}"/>
              </a:ext>
            </a:extLst>
          </p:cNvPr>
          <p:cNvCxnSpPr>
            <a:cxnSpLocks/>
          </p:cNvCxnSpPr>
          <p:nvPr/>
        </p:nvCxnSpPr>
        <p:spPr>
          <a:xfrm>
            <a:off x="3326878" y="5742305"/>
            <a:ext cx="1628440" cy="0"/>
          </a:xfrm>
          <a:prstGeom prst="straightConnector1">
            <a:avLst/>
          </a:prstGeom>
          <a:ln w="28575" cmpd="sng">
            <a:solidFill>
              <a:srgbClr val="0070C0"/>
            </a:solidFill>
            <a:headEnd type="arrow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3B65D61E-A510-4448-B6CF-F22AA8007860}"/>
              </a:ext>
            </a:extLst>
          </p:cNvPr>
          <p:cNvSpPr txBox="1"/>
          <p:nvPr/>
        </p:nvSpPr>
        <p:spPr>
          <a:xfrm>
            <a:off x="3503653" y="5056928"/>
            <a:ext cx="9412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JP" dirty="0">
                <a:solidFill>
                  <a:srgbClr val="FF0000"/>
                </a:solidFill>
              </a:rPr>
              <a:t>encrypt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E7D2CDA7-E781-8343-8742-190B626E37CD}"/>
              </a:ext>
            </a:extLst>
          </p:cNvPr>
          <p:cNvSpPr txBox="1"/>
          <p:nvPr/>
        </p:nvSpPr>
        <p:spPr>
          <a:xfrm>
            <a:off x="3503652" y="5764075"/>
            <a:ext cx="9412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JP" dirty="0">
                <a:solidFill>
                  <a:srgbClr val="0070C0"/>
                </a:solidFill>
              </a:rPr>
              <a:t>decrypt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5B7B0E48-893D-9F4B-8739-8697A11A07B6}"/>
              </a:ext>
            </a:extLst>
          </p:cNvPr>
          <p:cNvSpPr txBox="1"/>
          <p:nvPr/>
        </p:nvSpPr>
        <p:spPr>
          <a:xfrm>
            <a:off x="5832775" y="4490259"/>
            <a:ext cx="25827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en-US" altLang="ja-JP" dirty="0"/>
              <a:t>virtualized </a:t>
            </a:r>
            <a:r>
              <a:rPr lang="en-US" altLang="ja-JP" dirty="0"/>
              <a:t>system (VM)</a:t>
            </a:r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4E17D36F-3B29-7143-B0D3-8E46E096DD27}"/>
              </a:ext>
            </a:extLst>
          </p:cNvPr>
          <p:cNvCxnSpPr>
            <a:cxnSpLocks/>
          </p:cNvCxnSpPr>
          <p:nvPr/>
        </p:nvCxnSpPr>
        <p:spPr>
          <a:xfrm>
            <a:off x="6069139" y="5446213"/>
            <a:ext cx="456757" cy="0"/>
          </a:xfrm>
          <a:prstGeom prst="straightConnector1">
            <a:avLst/>
          </a:prstGeom>
          <a:ln w="28575" cmpd="sng">
            <a:solidFill>
              <a:srgbClr val="FF0000"/>
            </a:solidFill>
            <a:headEnd type="none" w="med" len="med"/>
            <a:tailEnd type="arrow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1A37F3A2-29A7-7141-A5B5-0A40F3A9A862}"/>
              </a:ext>
            </a:extLst>
          </p:cNvPr>
          <p:cNvCxnSpPr>
            <a:cxnSpLocks/>
          </p:cNvCxnSpPr>
          <p:nvPr/>
        </p:nvCxnSpPr>
        <p:spPr>
          <a:xfrm>
            <a:off x="6069139" y="5742305"/>
            <a:ext cx="456757" cy="0"/>
          </a:xfrm>
          <a:prstGeom prst="straightConnector1">
            <a:avLst/>
          </a:prstGeom>
          <a:ln w="28575" cmpd="sng">
            <a:solidFill>
              <a:srgbClr val="0070C0"/>
            </a:solidFill>
            <a:headEnd type="arrow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Rounded Rectangle 20">
            <a:extLst>
              <a:ext uri="{FF2B5EF4-FFF2-40B4-BE49-F238E27FC236}">
                <a16:creationId xmlns:a16="http://schemas.microsoft.com/office/drawing/2014/main" id="{C1DC6105-8044-C24C-A32F-F9A9F7D2CC33}"/>
              </a:ext>
            </a:extLst>
          </p:cNvPr>
          <p:cNvSpPr/>
          <p:nvPr/>
        </p:nvSpPr>
        <p:spPr>
          <a:xfrm>
            <a:off x="8006340" y="5225510"/>
            <a:ext cx="1280160" cy="816390"/>
          </a:xfrm>
          <a:prstGeom prst="roundRect">
            <a:avLst/>
          </a:prstGeom>
          <a:solidFill>
            <a:srgbClr val="92D050"/>
          </a:solidFill>
          <a:ln>
            <a:solidFill>
              <a:srgbClr val="00B050"/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JP" dirty="0"/>
              <a:t>migration</a:t>
            </a:r>
          </a:p>
          <a:p>
            <a:pPr algn="ctr"/>
            <a:r>
              <a:rPr lang="en-JP" dirty="0"/>
              <a:t>manager</a:t>
            </a:r>
          </a:p>
        </p:txBody>
      </p: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A5823DCE-704E-AC4E-9AD3-599716D823AA}"/>
              </a:ext>
            </a:extLst>
          </p:cNvPr>
          <p:cNvCxnSpPr>
            <a:cxnSpLocks/>
          </p:cNvCxnSpPr>
          <p:nvPr/>
        </p:nvCxnSpPr>
        <p:spPr>
          <a:xfrm>
            <a:off x="7549583" y="5446213"/>
            <a:ext cx="456757" cy="0"/>
          </a:xfrm>
          <a:prstGeom prst="straightConnector1">
            <a:avLst/>
          </a:prstGeom>
          <a:ln w="28575" cmpd="sng">
            <a:solidFill>
              <a:srgbClr val="FF0000"/>
            </a:solidFill>
            <a:headEnd type="none" w="med" len="med"/>
            <a:tailEnd type="arrow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CBF61136-A085-4543-B5CC-F2697A9281BD}"/>
              </a:ext>
            </a:extLst>
          </p:cNvPr>
          <p:cNvCxnSpPr>
            <a:cxnSpLocks/>
          </p:cNvCxnSpPr>
          <p:nvPr/>
        </p:nvCxnSpPr>
        <p:spPr>
          <a:xfrm>
            <a:off x="7549583" y="5742305"/>
            <a:ext cx="456757" cy="0"/>
          </a:xfrm>
          <a:prstGeom prst="straightConnector1">
            <a:avLst/>
          </a:prstGeom>
          <a:ln w="28575" cmpd="sng">
            <a:solidFill>
              <a:srgbClr val="0070C0"/>
            </a:solidFill>
            <a:headEnd type="arrow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787927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52009"/>
    </mc:Choice>
    <mc:Fallback xmlns="">
      <p:transition spd="slow" advTm="52009"/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57DABF-8E93-154F-95B4-8D9228775B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JP" dirty="0"/>
              <a:t>Experiments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9B0E74-7625-2047-AEC6-BA9502EF0C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JP" dirty="0"/>
              <a:t>We have implemented USShadow in Xen 4.8</a:t>
            </a:r>
          </a:p>
          <a:p>
            <a:pPr lvl="1"/>
            <a:r>
              <a:rPr lang="en-JP" dirty="0"/>
              <a:t>Support virtual serial console and out-of-band VNC</a:t>
            </a:r>
          </a:p>
          <a:p>
            <a:pPr lvl="1"/>
            <a:r>
              <a:rPr lang="en-JP" dirty="0"/>
              <a:t>Support Xen and KVM as a virtualized system in a VM</a:t>
            </a:r>
          </a:p>
          <a:p>
            <a:r>
              <a:rPr lang="en-JP" dirty="0"/>
              <a:t>We conducted several experiments using USShadow</a:t>
            </a:r>
          </a:p>
          <a:p>
            <a:pPr lvl="1"/>
            <a:r>
              <a:rPr lang="en-JP" dirty="0"/>
              <a:t>Compared with VSBypass (no migration support)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1BBDDF5-4F58-2C4F-8E78-F4A4CBEE27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57A23-CB21-D340-80A0-623F78F268E8}" type="slidenum">
              <a:rPr kumimoji="1" lang="ja-JP" altLang="en-US" smtClean="0"/>
              <a:t>14</a:t>
            </a:fld>
            <a:endParaRPr kumimoji="1" lang="ja-JP" alt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6639C56-F567-EA4F-A7F1-AFE65620AB7C}"/>
              </a:ext>
            </a:extLst>
          </p:cNvPr>
          <p:cNvSpPr txBox="1"/>
          <p:nvPr/>
        </p:nvSpPr>
        <p:spPr>
          <a:xfrm>
            <a:off x="7812069" y="5658191"/>
            <a:ext cx="2582758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kumimoji="1" lang="en-US" altLang="ja-JP" dirty="0"/>
              <a:t>CPU: Xeon E3-1226 v3</a:t>
            </a:r>
          </a:p>
          <a:p>
            <a:r>
              <a:rPr lang="en-US" altLang="ja-JP" dirty="0"/>
              <a:t>Memory: 8 GB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F9E0E08-D251-F145-B1A1-53CEEC5C3C31}"/>
              </a:ext>
            </a:extLst>
          </p:cNvPr>
          <p:cNvSpPr txBox="1"/>
          <p:nvPr/>
        </p:nvSpPr>
        <p:spPr>
          <a:xfrm>
            <a:off x="7226012" y="4862787"/>
            <a:ext cx="1672253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kumimoji="1" lang="en-US" altLang="ja-JP" dirty="0"/>
              <a:t>vCPU: 2</a:t>
            </a:r>
          </a:p>
          <a:p>
            <a:r>
              <a:rPr lang="en-US" altLang="ja-JP" dirty="0"/>
              <a:t>Memory: 3 GB</a:t>
            </a:r>
            <a:endParaRPr kumimoji="1" lang="ja-JP" alt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374609D-2C1B-4848-8CA8-E15CB040D340}"/>
              </a:ext>
            </a:extLst>
          </p:cNvPr>
          <p:cNvSpPr txBox="1"/>
          <p:nvPr/>
        </p:nvSpPr>
        <p:spPr>
          <a:xfrm>
            <a:off x="9320851" y="4862787"/>
            <a:ext cx="1672253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kumimoji="1" lang="en-US" altLang="ja-JP" dirty="0"/>
              <a:t>vCPU: 2</a:t>
            </a:r>
          </a:p>
          <a:p>
            <a:r>
              <a:rPr lang="en-US" altLang="ja-JP" dirty="0"/>
              <a:t>Memory: 1 GB</a:t>
            </a:r>
            <a:endParaRPr kumimoji="1" lang="ja-JP" altLang="en-US" dirty="0"/>
          </a:p>
        </p:txBody>
      </p:sp>
      <p:pic>
        <p:nvPicPr>
          <p:cNvPr id="9" name="Picture 2">
            <a:extLst>
              <a:ext uri="{FF2B5EF4-FFF2-40B4-BE49-F238E27FC236}">
                <a16:creationId xmlns:a16="http://schemas.microsoft.com/office/drawing/2014/main" id="{40A5A019-E1C5-EC4D-8B3C-C9C8BEE27C6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6998" y="4709244"/>
            <a:ext cx="865472" cy="8546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図 22">
            <a:extLst>
              <a:ext uri="{FF2B5EF4-FFF2-40B4-BE49-F238E27FC236}">
                <a16:creationId xmlns:a16="http://schemas.microsoft.com/office/drawing/2014/main" id="{84B47CC9-E944-1740-B0E3-4EDFA4D2AD6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76281" y="4652063"/>
            <a:ext cx="711266" cy="9911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9AE8EC93-5816-F34B-A36F-167CF10239E0}"/>
              </a:ext>
            </a:extLst>
          </p:cNvPr>
          <p:cNvSpPr txBox="1"/>
          <p:nvPr/>
        </p:nvSpPr>
        <p:spPr>
          <a:xfrm>
            <a:off x="7020827" y="4191079"/>
            <a:ext cx="208262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en-US" altLang="ja-JP" dirty="0"/>
              <a:t>VM running the</a:t>
            </a:r>
          </a:p>
          <a:p>
            <a:pPr algn="ctr"/>
            <a:r>
              <a:rPr lang="en-US" altLang="ja-JP" dirty="0"/>
              <a:t>virtualized system</a:t>
            </a:r>
            <a:endParaRPr kumimoji="1" lang="ja-JP" altLang="en-US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60D6AEDF-4E75-5B46-860B-8D6016F313E7}"/>
              </a:ext>
            </a:extLst>
          </p:cNvPr>
          <p:cNvSpPr txBox="1"/>
          <p:nvPr/>
        </p:nvSpPr>
        <p:spPr>
          <a:xfrm>
            <a:off x="9564507" y="4468078"/>
            <a:ext cx="11849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/>
              <a:t>target VM</a:t>
            </a:r>
            <a:endParaRPr kumimoji="1" lang="ja-JP" altLang="en-US" dirty="0"/>
          </a:p>
        </p:txBody>
      </p: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F88E4E61-2F63-5042-9D6B-3CBB1BECD6B6}"/>
              </a:ext>
            </a:extLst>
          </p:cNvPr>
          <p:cNvCxnSpPr>
            <a:stCxn id="9" idx="3"/>
            <a:endCxn id="10" idx="1"/>
          </p:cNvCxnSpPr>
          <p:nvPr/>
        </p:nvCxnSpPr>
        <p:spPr>
          <a:xfrm>
            <a:off x="2062470" y="5136548"/>
            <a:ext cx="2113811" cy="11081"/>
          </a:xfrm>
          <a:prstGeom prst="straightConnector1">
            <a:avLst/>
          </a:prstGeom>
          <a:ln w="38100" cmpd="sng">
            <a:solidFill>
              <a:schemeClr val="tx1"/>
            </a:solidFill>
            <a:headEnd type="arrow" w="med" len="med"/>
            <a:tailEnd type="arrow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TextBox 13">
            <a:extLst>
              <a:ext uri="{FF2B5EF4-FFF2-40B4-BE49-F238E27FC236}">
                <a16:creationId xmlns:a16="http://schemas.microsoft.com/office/drawing/2014/main" id="{817330D5-DD0A-C54A-A4ED-C7A933A3190D}"/>
              </a:ext>
            </a:extLst>
          </p:cNvPr>
          <p:cNvSpPr txBox="1"/>
          <p:nvPr/>
        </p:nvSpPr>
        <p:spPr>
          <a:xfrm>
            <a:off x="2199689" y="4659328"/>
            <a:ext cx="18517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/>
              <a:t>Gigabit Ethernet</a:t>
            </a:r>
            <a:endParaRPr kumimoji="1" lang="ja-JP" altLang="en-US" dirty="0"/>
          </a:p>
        </p:txBody>
      </p:sp>
      <p:pic>
        <p:nvPicPr>
          <p:cNvPr id="15" name="図 22">
            <a:extLst>
              <a:ext uri="{FF2B5EF4-FFF2-40B4-BE49-F238E27FC236}">
                <a16:creationId xmlns:a16="http://schemas.microsoft.com/office/drawing/2014/main" id="{E89DECA4-8AFB-214F-87FB-F7C9D067593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8870" y="4659328"/>
            <a:ext cx="711266" cy="9911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C480A14B-8198-8849-A4EE-684D32B037D6}"/>
              </a:ext>
            </a:extLst>
          </p:cNvPr>
          <p:cNvCxnSpPr>
            <a:cxnSpLocks/>
          </p:cNvCxnSpPr>
          <p:nvPr/>
        </p:nvCxnSpPr>
        <p:spPr>
          <a:xfrm>
            <a:off x="4887547" y="5152930"/>
            <a:ext cx="985677" cy="0"/>
          </a:xfrm>
          <a:prstGeom prst="straightConnector1">
            <a:avLst/>
          </a:prstGeom>
          <a:ln w="38100" cmpd="sng">
            <a:solidFill>
              <a:schemeClr val="tx1"/>
            </a:solidFill>
            <a:headEnd type="arrow" w="med" len="med"/>
            <a:tailEnd type="arrow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TextBox 18">
            <a:extLst>
              <a:ext uri="{FF2B5EF4-FFF2-40B4-BE49-F238E27FC236}">
                <a16:creationId xmlns:a16="http://schemas.microsoft.com/office/drawing/2014/main" id="{86AA5199-8CCB-0D41-B9AB-4E8EC53C1826}"/>
              </a:ext>
            </a:extLst>
          </p:cNvPr>
          <p:cNvSpPr txBox="1"/>
          <p:nvPr/>
        </p:nvSpPr>
        <p:spPr>
          <a:xfrm>
            <a:off x="4093332" y="5691306"/>
            <a:ext cx="87716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JP" dirty="0"/>
              <a:t>source</a:t>
            </a:r>
          </a:p>
          <a:p>
            <a:pPr algn="ctr"/>
            <a:r>
              <a:rPr lang="en-JP" dirty="0"/>
              <a:t>host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E91D3E42-7FAD-A144-97B1-855545ACAF80}"/>
              </a:ext>
            </a:extLst>
          </p:cNvPr>
          <p:cNvSpPr txBox="1"/>
          <p:nvPr/>
        </p:nvSpPr>
        <p:spPr>
          <a:xfrm>
            <a:off x="5521122" y="5695998"/>
            <a:ext cx="130035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JP" dirty="0"/>
              <a:t>destination</a:t>
            </a:r>
          </a:p>
          <a:p>
            <a:pPr algn="ctr"/>
            <a:r>
              <a:rPr lang="en-JP" dirty="0"/>
              <a:t>host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DA4CF5FA-66B8-CF48-B3EB-6DC36D9EAD9F}"/>
              </a:ext>
            </a:extLst>
          </p:cNvPr>
          <p:cNvSpPr txBox="1"/>
          <p:nvPr/>
        </p:nvSpPr>
        <p:spPr>
          <a:xfrm>
            <a:off x="1178328" y="5689873"/>
            <a:ext cx="90281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JP" dirty="0"/>
              <a:t>remote</a:t>
            </a:r>
          </a:p>
          <a:p>
            <a:pPr algn="ctr"/>
            <a:r>
              <a:rPr lang="en-JP" dirty="0"/>
              <a:t>host</a:t>
            </a:r>
          </a:p>
        </p:txBody>
      </p:sp>
    </p:spTree>
    <p:extLst>
      <p:ext uri="{BB962C8B-B14F-4D97-AF65-F5344CB8AC3E}">
        <p14:creationId xmlns:p14="http://schemas.microsoft.com/office/powerpoint/2010/main" val="31430555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51119"/>
    </mc:Choice>
    <mc:Fallback xmlns="">
      <p:transition spd="slow" advTm="51119"/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3E69F4-E1C0-DD4E-A7CA-13EBAB51E8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JP" dirty="0"/>
              <a:t>Secure Remote Management after Migration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FA6B9F-FAB7-A548-8987-0ECFB5C04D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JP" dirty="0"/>
              <a:t>We re-connected the VM using virtual serial console via SSH after VM migration</a:t>
            </a:r>
          </a:p>
          <a:p>
            <a:pPr lvl="1"/>
            <a:r>
              <a:rPr lang="en-JP" dirty="0"/>
              <a:t>We logged in to the VM before migration</a:t>
            </a:r>
          </a:p>
          <a:p>
            <a:pPr lvl="1"/>
            <a:r>
              <a:rPr lang="en-JP" dirty="0"/>
              <a:t>The login session was preserved after migration in USShadow</a:t>
            </a:r>
          </a:p>
          <a:p>
            <a:pPr lvl="2"/>
            <a:r>
              <a:rPr lang="en-JP" dirty="0"/>
              <a:t>We could not continue the access in VSBypass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8C4190C-337F-8244-B145-448DA99862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57A23-CB21-D340-80A0-623F78F268E8}" type="slidenum">
              <a:rPr kumimoji="1" lang="ja-JP" altLang="en-US" smtClean="0"/>
              <a:t>15</a:t>
            </a:fld>
            <a:endParaRPr kumimoji="1" lang="ja-JP" altLang="en-US"/>
          </a:p>
        </p:txBody>
      </p:sp>
      <p:pic>
        <p:nvPicPr>
          <p:cNvPr id="5" name="図 2">
            <a:extLst>
              <a:ext uri="{FF2B5EF4-FFF2-40B4-BE49-F238E27FC236}">
                <a16:creationId xmlns:a16="http://schemas.microsoft.com/office/drawing/2014/main" id="{F765E0EB-DDFB-A44C-B6F6-DC4A85B3F34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27668" y="3972074"/>
            <a:ext cx="5813011" cy="1357644"/>
          </a:xfrm>
          <a:prstGeom prst="rect">
            <a:avLst/>
          </a:prstGeom>
        </p:spPr>
      </p:pic>
      <p:pic>
        <p:nvPicPr>
          <p:cNvPr id="6" name="図 4">
            <a:extLst>
              <a:ext uri="{FF2B5EF4-FFF2-40B4-BE49-F238E27FC236}">
                <a16:creationId xmlns:a16="http://schemas.microsoft.com/office/drawing/2014/main" id="{A8CC50F8-707A-8742-8198-B6EFD0409AAA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t="26872"/>
          <a:stretch/>
        </p:blipFill>
        <p:spPr>
          <a:xfrm>
            <a:off x="2427668" y="5592477"/>
            <a:ext cx="6281592" cy="898759"/>
          </a:xfrm>
          <a:prstGeom prst="rect">
            <a:avLst/>
          </a:prstGeom>
        </p:spPr>
      </p:pic>
      <p:sp>
        <p:nvSpPr>
          <p:cNvPr id="9" name="Rounded Rectangular Callout 8">
            <a:extLst>
              <a:ext uri="{FF2B5EF4-FFF2-40B4-BE49-F238E27FC236}">
                <a16:creationId xmlns:a16="http://schemas.microsoft.com/office/drawing/2014/main" id="{F155957C-9BBB-E24D-BB1B-AD092185210F}"/>
              </a:ext>
            </a:extLst>
          </p:cNvPr>
          <p:cNvSpPr/>
          <p:nvPr/>
        </p:nvSpPr>
        <p:spPr>
          <a:xfrm>
            <a:off x="8983362" y="3940559"/>
            <a:ext cx="1383957" cy="908845"/>
          </a:xfrm>
          <a:prstGeom prst="wedgeRoundRectCallout">
            <a:avLst>
              <a:gd name="adj1" fmla="val -86012"/>
              <a:gd name="adj2" fmla="val 32589"/>
              <a:gd name="adj3" fmla="val 16667"/>
            </a:avLst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JP" dirty="0"/>
              <a:t>before migration</a:t>
            </a:r>
          </a:p>
        </p:txBody>
      </p:sp>
      <p:sp>
        <p:nvSpPr>
          <p:cNvPr id="10" name="Rounded Rectangular Callout 9">
            <a:extLst>
              <a:ext uri="{FF2B5EF4-FFF2-40B4-BE49-F238E27FC236}">
                <a16:creationId xmlns:a16="http://schemas.microsoft.com/office/drawing/2014/main" id="{16CDEB82-101D-EA45-85C9-A1DBB1BBBF99}"/>
              </a:ext>
            </a:extLst>
          </p:cNvPr>
          <p:cNvSpPr/>
          <p:nvPr/>
        </p:nvSpPr>
        <p:spPr>
          <a:xfrm>
            <a:off x="9463901" y="5215897"/>
            <a:ext cx="1383957" cy="908845"/>
          </a:xfrm>
          <a:prstGeom prst="wedgeRoundRectCallout">
            <a:avLst>
              <a:gd name="adj1" fmla="val -86012"/>
              <a:gd name="adj2" fmla="val 32589"/>
              <a:gd name="adj3" fmla="val 16667"/>
            </a:avLst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JP" dirty="0"/>
              <a:t>after migration</a:t>
            </a:r>
          </a:p>
        </p:txBody>
      </p:sp>
    </p:spTree>
    <p:extLst>
      <p:ext uri="{BB962C8B-B14F-4D97-AF65-F5344CB8AC3E}">
        <p14:creationId xmlns:p14="http://schemas.microsoft.com/office/powerpoint/2010/main" val="6573419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5381"/>
    </mc:Choice>
    <mc:Fallback xmlns="">
      <p:transition spd="slow" advTm="45381"/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D5B726-507A-904A-A4D4-276C19C6A1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JP" dirty="0"/>
              <a:t>Save/Restore Time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916955-8844-FB49-8A7A-445FD72219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JP" dirty="0"/>
              <a:t>The total state size of four shadow devices was 2 KB</a:t>
            </a:r>
          </a:p>
          <a:p>
            <a:pPr lvl="1"/>
            <a:r>
              <a:rPr lang="en-JP" dirty="0"/>
              <a:t>Not depend on the virtualized system</a:t>
            </a:r>
          </a:p>
          <a:p>
            <a:r>
              <a:rPr lang="en-JP" dirty="0"/>
              <a:t>The total save/restore time was 2.7 ms</a:t>
            </a:r>
          </a:p>
          <a:p>
            <a:pPr lvl="1"/>
            <a:r>
              <a:rPr lang="en-JP" dirty="0"/>
              <a:t>Each save/restore time was not proportional to the state size</a:t>
            </a:r>
          </a:p>
          <a:p>
            <a:pPr lvl="1"/>
            <a:r>
              <a:rPr lang="en-JP" dirty="0"/>
              <a:t>Restore was faster than save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7241C34-E093-3044-BB66-C6EED87F86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57A23-CB21-D340-80A0-623F78F268E8}" type="slidenum">
              <a:rPr kumimoji="1" lang="ja-JP" altLang="en-US" smtClean="0"/>
              <a:t>16</a:t>
            </a:fld>
            <a:endParaRPr kumimoji="1" lang="ja-JP" altLang="en-US"/>
          </a:p>
        </p:txBody>
      </p:sp>
      <p:graphicFrame>
        <p:nvGraphicFramePr>
          <p:cNvPr id="6" name="Table 6">
            <a:extLst>
              <a:ext uri="{FF2B5EF4-FFF2-40B4-BE49-F238E27FC236}">
                <a16:creationId xmlns:a16="http://schemas.microsoft.com/office/drawing/2014/main" id="{C409D3C3-9880-2C47-B4C9-18886873A56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95704462"/>
              </p:ext>
            </p:extLst>
          </p:nvPr>
        </p:nvGraphicFramePr>
        <p:xfrm>
          <a:off x="1339851" y="4343399"/>
          <a:ext cx="4140200" cy="198120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2273300">
                  <a:extLst>
                    <a:ext uri="{9D8B030D-6E8A-4147-A177-3AD203B41FA5}">
                      <a16:colId xmlns:a16="http://schemas.microsoft.com/office/drawing/2014/main" val="870292764"/>
                    </a:ext>
                  </a:extLst>
                </a:gridCol>
                <a:gridCol w="1866900">
                  <a:extLst>
                    <a:ext uri="{9D8B030D-6E8A-4147-A177-3AD203B41FA5}">
                      <a16:colId xmlns:a16="http://schemas.microsoft.com/office/drawing/2014/main" val="183529703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JP" sz="2000" dirty="0"/>
                        <a:t>device type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JP" sz="2000" dirty="0"/>
                        <a:t>size (byte)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6912061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JP" sz="2000" dirty="0"/>
                        <a:t>serial device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JP" sz="2000" dirty="0"/>
                        <a:t>16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3899907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JP" sz="2000" dirty="0"/>
                        <a:t>keyboard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JP" sz="2000" dirty="0"/>
                        <a:t>288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2706282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JP" sz="2000" dirty="0"/>
                        <a:t>mouse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JP" sz="2000" dirty="0"/>
                        <a:t>304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9263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JP" sz="2000" dirty="0"/>
                        <a:t>video card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JP" sz="2000" dirty="0"/>
                        <a:t>1408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79345062"/>
                  </a:ext>
                </a:extLst>
              </a:tr>
            </a:tbl>
          </a:graphicData>
        </a:graphic>
      </p:graphicFrame>
      <p:graphicFrame>
        <p:nvGraphicFramePr>
          <p:cNvPr id="7" name="Chart 6">
            <a:extLst>
              <a:ext uri="{FF2B5EF4-FFF2-40B4-BE49-F238E27FC236}">
                <a16:creationId xmlns:a16="http://schemas.microsoft.com/office/drawing/2014/main" id="{30997666-D8A2-374E-8611-9A79FCC3591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549642982"/>
              </p:ext>
            </p:extLst>
          </p:nvPr>
        </p:nvGraphicFramePr>
        <p:xfrm>
          <a:off x="6210302" y="3752849"/>
          <a:ext cx="5016500" cy="28490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59366D6D-C884-9241-BD52-8A10DC998F67}"/>
              </a:ext>
            </a:extLst>
          </p:cNvPr>
          <p:cNvSpPr txBox="1"/>
          <p:nvPr/>
        </p:nvSpPr>
        <p:spPr>
          <a:xfrm>
            <a:off x="7462016" y="3752849"/>
            <a:ext cx="684803" cy="36933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JP" dirty="0"/>
              <a:t>KVM</a:t>
            </a:r>
          </a:p>
        </p:txBody>
      </p:sp>
    </p:spTree>
    <p:extLst>
      <p:ext uri="{BB962C8B-B14F-4D97-AF65-F5344CB8AC3E}">
        <p14:creationId xmlns:p14="http://schemas.microsoft.com/office/powerpoint/2010/main" val="8290076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57586"/>
    </mc:Choice>
    <mc:Fallback xmlns="">
      <p:transition spd="slow" advTm="57586"/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421C53-26C1-9147-BA87-C0FE3F6584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JP" dirty="0"/>
              <a:t>Migration Performance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654666-2C92-0C44-AB40-4BC363E71E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JP" dirty="0"/>
              <a:t>The migration time slightly increased</a:t>
            </a:r>
          </a:p>
          <a:p>
            <a:pPr lvl="1"/>
            <a:r>
              <a:rPr lang="en-JP" dirty="0"/>
              <a:t>24 ms (KVM) and 743 ms (Xen) on average</a:t>
            </a:r>
          </a:p>
          <a:p>
            <a:r>
              <a:rPr lang="en-JP" dirty="0"/>
              <a:t>The downtime slightly increased of decreased</a:t>
            </a:r>
          </a:p>
          <a:p>
            <a:pPr lvl="1"/>
            <a:r>
              <a:rPr lang="en-JP" dirty="0"/>
              <a:t>+6 ms (KVM) and -46 ms (Xen) on average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712C662-0A34-6748-83D4-9C48910F44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57A23-CB21-D340-80A0-623F78F268E8}" type="slidenum">
              <a:rPr kumimoji="1" lang="ja-JP" altLang="en-US" smtClean="0"/>
              <a:t>17</a:t>
            </a:fld>
            <a:endParaRPr kumimoji="1" lang="ja-JP" altLang="en-US"/>
          </a:p>
        </p:txBody>
      </p:sp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80E91100-0471-4746-BC4B-764EF5A0C1C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411917878"/>
              </p:ext>
            </p:extLst>
          </p:nvPr>
        </p:nvGraphicFramePr>
        <p:xfrm>
          <a:off x="6529305" y="3708349"/>
          <a:ext cx="4746071" cy="289132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923687C0-BB06-2A40-801C-A1D845FB689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018540309"/>
              </p:ext>
            </p:extLst>
          </p:nvPr>
        </p:nvGraphicFramePr>
        <p:xfrm>
          <a:off x="1518593" y="3708349"/>
          <a:ext cx="4746071" cy="288315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17BC00F5-85E0-914F-A276-CDEA3CD1C7A0}"/>
              </a:ext>
            </a:extLst>
          </p:cNvPr>
          <p:cNvSpPr txBox="1"/>
          <p:nvPr/>
        </p:nvSpPr>
        <p:spPr>
          <a:xfrm>
            <a:off x="654816" y="3747538"/>
            <a:ext cx="684803" cy="36933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JP" dirty="0"/>
              <a:t>KVM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B132867-409D-B64B-9007-60EC0B9E610D}"/>
              </a:ext>
            </a:extLst>
          </p:cNvPr>
          <p:cNvSpPr txBox="1"/>
          <p:nvPr/>
        </p:nvSpPr>
        <p:spPr>
          <a:xfrm>
            <a:off x="2664823" y="3932204"/>
            <a:ext cx="16337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JP" u="sng" dirty="0"/>
              <a:t>migration time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01830DD-79A2-6F4F-B5AA-30157902388A}"/>
              </a:ext>
            </a:extLst>
          </p:cNvPr>
          <p:cNvSpPr txBox="1"/>
          <p:nvPr/>
        </p:nvSpPr>
        <p:spPr>
          <a:xfrm>
            <a:off x="8724735" y="3747538"/>
            <a:ext cx="11721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JP" u="sng" dirty="0"/>
              <a:t>downtime</a:t>
            </a:r>
          </a:p>
        </p:txBody>
      </p:sp>
    </p:spTree>
    <p:extLst>
      <p:ext uri="{BB962C8B-B14F-4D97-AF65-F5344CB8AC3E}">
        <p14:creationId xmlns:p14="http://schemas.microsoft.com/office/powerpoint/2010/main" val="39359800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60104"/>
    </mc:Choice>
    <mc:Fallback xmlns="">
      <p:transition spd="slow" advTm="60104"/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2509D8-EA23-EC44-8E53-BE79A21539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JP" dirty="0"/>
              <a:t>Related Work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77B20F-C9CF-EC4A-9DFC-22EB45BDF5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JP" dirty="0"/>
              <a:t>CompSC [Pan+, VEE'12]</a:t>
            </a:r>
          </a:p>
          <a:p>
            <a:pPr lvl="1"/>
            <a:r>
              <a:rPr lang="en-JP" dirty="0"/>
              <a:t>Restore the states of passthrough NICs after VM migration</a:t>
            </a:r>
          </a:p>
          <a:p>
            <a:pPr lvl="1"/>
            <a:r>
              <a:rPr lang="en-JP" dirty="0"/>
              <a:t>Easier to restore the states of shadow devices</a:t>
            </a:r>
          </a:p>
          <a:p>
            <a:r>
              <a:rPr lang="en-JP" dirty="0"/>
              <a:t>D-MORE [Kawahara+, UCC'14]</a:t>
            </a:r>
          </a:p>
          <a:p>
            <a:pPr lvl="1"/>
            <a:r>
              <a:rPr lang="en-JP" dirty="0"/>
              <a:t>Achieve migration-transparent out-of-band remote management</a:t>
            </a:r>
          </a:p>
          <a:p>
            <a:pPr lvl="1"/>
            <a:r>
              <a:rPr lang="en-JP" dirty="0"/>
              <a:t>Need to migrate a VM outside the virtualized system together</a:t>
            </a:r>
          </a:p>
          <a:p>
            <a:r>
              <a:rPr lang="en-JP" dirty="0"/>
              <a:t>Xen-Blanket [Williams+, EuroSys'12]</a:t>
            </a:r>
          </a:p>
          <a:p>
            <a:pPr lvl="1"/>
            <a:r>
              <a:rPr lang="en-JP" dirty="0"/>
              <a:t>Achieve fast communication by modifying the virtualized system</a:t>
            </a:r>
          </a:p>
          <a:p>
            <a:pPr lvl="1"/>
            <a:r>
              <a:rPr lang="en-JP" dirty="0"/>
              <a:t>The design policy of USShadow is not to modify it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D980BA4-BE9E-A043-BE90-DF777999E5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57A23-CB21-D340-80A0-623F78F268E8}" type="slidenum">
              <a:rPr kumimoji="1" lang="ja-JP" altLang="en-US" smtClean="0"/>
              <a:t>18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34836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68539"/>
    </mc:Choice>
    <mc:Fallback xmlns="">
      <p:transition spd="slow" advTm="68539"/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07F415-13A7-0E48-B3A8-BADE57B5DF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JP"/>
              <a:t>Conclusion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042BF9-D9FD-574B-B72B-CD9FA4CD63F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JP" dirty="0"/>
              <a:t>USShadow continues secure out-of-band remote management after VM migration</a:t>
            </a:r>
          </a:p>
          <a:p>
            <a:pPr lvl="1"/>
            <a:r>
              <a:rPr lang="en-JP" dirty="0"/>
              <a:t>Transparently and securely save/restore the states of shadow devices </a:t>
            </a:r>
          </a:p>
          <a:p>
            <a:pPr lvl="2"/>
            <a:r>
              <a:rPr lang="en-JP" dirty="0"/>
              <a:t>Via pseudo devices in the virtualized system</a:t>
            </a:r>
          </a:p>
          <a:p>
            <a:pPr lvl="1"/>
            <a:r>
              <a:rPr lang="en-JP" dirty="0"/>
              <a:t>Efficiently communicate between pseudo and shadow devices</a:t>
            </a:r>
          </a:p>
          <a:p>
            <a:pPr lvl="1"/>
            <a:r>
              <a:rPr lang="en-JP" dirty="0"/>
              <a:t>The overhead of state save/restore was small</a:t>
            </a:r>
          </a:p>
          <a:p>
            <a:r>
              <a:rPr lang="en-JP" dirty="0"/>
              <a:t>Future work</a:t>
            </a:r>
          </a:p>
          <a:p>
            <a:pPr lvl="1"/>
            <a:r>
              <a:rPr lang="en-JP" dirty="0"/>
              <a:t>Support other remote management tools</a:t>
            </a:r>
          </a:p>
          <a:p>
            <a:pPr lvl="1"/>
            <a:r>
              <a:rPr lang="en-JP" dirty="0"/>
              <a:t>Support other virtualized systems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E3B7276-9ADB-5C41-9C01-453C9550CA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57A23-CB21-D340-80A0-623F78F268E8}" type="slidenum">
              <a:rPr kumimoji="1" lang="ja-JP" altLang="en-US" smtClean="0"/>
              <a:t>19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434086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58980"/>
    </mc:Choice>
    <mc:Fallback xmlns="">
      <p:transition spd="slow" advTm="58980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937109-F317-2744-8AD7-EFE7CA2383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JP" dirty="0"/>
              <a:t>Remote Management in Clouds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C84E1F-2090-4447-8039-335220ACCF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JP" dirty="0"/>
              <a:t>IaaS clouds provide virtual machines (VMs)</a:t>
            </a:r>
          </a:p>
          <a:p>
            <a:pPr lvl="1"/>
            <a:r>
              <a:rPr lang="en-JP" dirty="0"/>
              <a:t>Run the virtualized system at each host</a:t>
            </a:r>
          </a:p>
          <a:p>
            <a:pPr lvl="1"/>
            <a:r>
              <a:rPr lang="en-JP" dirty="0"/>
              <a:t>Users can use VMs to construct their systems as needed</a:t>
            </a:r>
          </a:p>
          <a:p>
            <a:r>
              <a:rPr lang="en-JP" dirty="0"/>
              <a:t>Users access the systems in VMs from remote hosts</a:t>
            </a:r>
          </a:p>
          <a:p>
            <a:pPr lvl="1"/>
            <a:r>
              <a:rPr lang="en-JP" dirty="0"/>
              <a:t>Run remote management servers in VMs</a:t>
            </a:r>
          </a:p>
          <a:p>
            <a:pPr lvl="1"/>
            <a:r>
              <a:rPr lang="en-JP" dirty="0"/>
              <a:t>E.g., SSH and VNC</a:t>
            </a:r>
          </a:p>
          <a:p>
            <a:endParaRPr lang="en-JP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F9EC3E2-7A8E-8547-9F8A-DC2A7F110E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57A23-CB21-D340-80A0-623F78F268E8}" type="slidenum">
              <a:rPr kumimoji="1" lang="ja-JP" altLang="en-US" smtClean="0"/>
              <a:t>2</a:t>
            </a:fld>
            <a:endParaRPr kumimoji="1" lang="ja-JP" altLang="en-US"/>
          </a:p>
        </p:txBody>
      </p:sp>
      <p:sp>
        <p:nvSpPr>
          <p:cNvPr id="6" name="Cloud 5">
            <a:extLst>
              <a:ext uri="{FF2B5EF4-FFF2-40B4-BE49-F238E27FC236}">
                <a16:creationId xmlns:a16="http://schemas.microsoft.com/office/drawing/2014/main" id="{3450C5D1-AFC7-B349-9DF3-2560A0934D47}"/>
              </a:ext>
            </a:extLst>
          </p:cNvPr>
          <p:cNvSpPr/>
          <p:nvPr/>
        </p:nvSpPr>
        <p:spPr>
          <a:xfrm>
            <a:off x="4264147" y="5511829"/>
            <a:ext cx="5615353" cy="892228"/>
          </a:xfrm>
          <a:prstGeom prst="cloud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A4B34C4-B6E3-AC42-B417-CE052E6B6E49}"/>
              </a:ext>
            </a:extLst>
          </p:cNvPr>
          <p:cNvSpPr txBox="1"/>
          <p:nvPr/>
        </p:nvSpPr>
        <p:spPr>
          <a:xfrm>
            <a:off x="9575357" y="6099046"/>
            <a:ext cx="7360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/>
              <a:t>cloud</a:t>
            </a:r>
            <a:endParaRPr kumimoji="1" lang="ja-JP" alt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BF1B0E92-1F20-C544-ADDD-277E41D6D114}"/>
              </a:ext>
            </a:extLst>
          </p:cNvPr>
          <p:cNvSpPr/>
          <p:nvPr/>
        </p:nvSpPr>
        <p:spPr>
          <a:xfrm>
            <a:off x="5252642" y="4548438"/>
            <a:ext cx="3887339" cy="1545965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162B8BB6-DA16-2447-B5EA-4ECF2DDDA5A2}"/>
              </a:ext>
            </a:extLst>
          </p:cNvPr>
          <p:cNvSpPr/>
          <p:nvPr/>
        </p:nvSpPr>
        <p:spPr>
          <a:xfrm>
            <a:off x="6031766" y="4786871"/>
            <a:ext cx="1338469" cy="1069098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A9A717F-C683-6F47-97E5-41D85DD17047}"/>
              </a:ext>
            </a:extLst>
          </p:cNvPr>
          <p:cNvSpPr txBox="1"/>
          <p:nvPr/>
        </p:nvSpPr>
        <p:spPr>
          <a:xfrm>
            <a:off x="9197509" y="4571889"/>
            <a:ext cx="122341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/>
              <a:t>virtualized</a:t>
            </a:r>
          </a:p>
          <a:p>
            <a:r>
              <a:rPr lang="en-US" altLang="ja-JP" dirty="0"/>
              <a:t>system</a:t>
            </a:r>
            <a:endParaRPr kumimoji="1" lang="ja-JP" altLang="en-US"/>
          </a:p>
        </p:txBody>
      </p:sp>
      <p:sp>
        <p:nvSpPr>
          <p:cNvPr id="11" name="Rounded Rectangle 10">
            <a:extLst>
              <a:ext uri="{FF2B5EF4-FFF2-40B4-BE49-F238E27FC236}">
                <a16:creationId xmlns:a16="http://schemas.microsoft.com/office/drawing/2014/main" id="{E8DFFB4B-2AB2-0841-B55D-7EB339E6F0C3}"/>
              </a:ext>
            </a:extLst>
          </p:cNvPr>
          <p:cNvSpPr/>
          <p:nvPr/>
        </p:nvSpPr>
        <p:spPr>
          <a:xfrm>
            <a:off x="6283805" y="5110007"/>
            <a:ext cx="834390" cy="447983"/>
          </a:xfrm>
          <a:prstGeom prst="roundRect">
            <a:avLst/>
          </a:prstGeom>
          <a:solidFill>
            <a:srgbClr val="92D050"/>
          </a:solidFill>
          <a:ln>
            <a:solidFill>
              <a:srgbClr val="00B050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JP" dirty="0">
                <a:solidFill>
                  <a:schemeClr val="tx1"/>
                </a:solidFill>
              </a:rPr>
              <a:t>sshd</a:t>
            </a:r>
          </a:p>
        </p:txBody>
      </p:sp>
      <p:pic>
        <p:nvPicPr>
          <p:cNvPr id="12" name="Picture 2">
            <a:extLst>
              <a:ext uri="{FF2B5EF4-FFF2-40B4-BE49-F238E27FC236}">
                <a16:creationId xmlns:a16="http://schemas.microsoft.com/office/drawing/2014/main" id="{BE1820B2-DFF1-B343-A791-A16E1205FD0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21752" y="4847999"/>
            <a:ext cx="984356" cy="97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98358E1D-14D1-D24F-8613-FA4AB3AC3A28}"/>
              </a:ext>
            </a:extLst>
          </p:cNvPr>
          <p:cNvCxnSpPr>
            <a:cxnSpLocks/>
            <a:stCxn id="12" idx="3"/>
            <a:endCxn id="11" idx="1"/>
          </p:cNvCxnSpPr>
          <p:nvPr/>
        </p:nvCxnSpPr>
        <p:spPr>
          <a:xfrm>
            <a:off x="3006108" y="5333999"/>
            <a:ext cx="3277697" cy="0"/>
          </a:xfrm>
          <a:prstGeom prst="straightConnector1">
            <a:avLst/>
          </a:prstGeom>
          <a:ln w="38100" cmpd="sng">
            <a:solidFill>
              <a:schemeClr val="tx1"/>
            </a:solidFill>
            <a:headEnd type="arrow" w="med" len="med"/>
            <a:tailEnd type="arrow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TextBox 14">
            <a:extLst>
              <a:ext uri="{FF2B5EF4-FFF2-40B4-BE49-F238E27FC236}">
                <a16:creationId xmlns:a16="http://schemas.microsoft.com/office/drawing/2014/main" id="{D82674A1-44C2-074F-BDA3-EE2B4BCECA48}"/>
              </a:ext>
            </a:extLst>
          </p:cNvPr>
          <p:cNvSpPr txBox="1"/>
          <p:nvPr/>
        </p:nvSpPr>
        <p:spPr>
          <a:xfrm>
            <a:off x="2197176" y="5855969"/>
            <a:ext cx="6335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/>
              <a:t>user</a:t>
            </a:r>
            <a:endParaRPr kumimoji="1" lang="ja-JP" altLang="en-US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1808E726-3C1B-064F-846A-6F3B679441DC}"/>
              </a:ext>
            </a:extLst>
          </p:cNvPr>
          <p:cNvSpPr txBox="1"/>
          <p:nvPr/>
        </p:nvSpPr>
        <p:spPr>
          <a:xfrm>
            <a:off x="7427763" y="4825450"/>
            <a:ext cx="5309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JP" dirty="0"/>
              <a:t>VM</a:t>
            </a:r>
          </a:p>
        </p:txBody>
      </p:sp>
    </p:spTree>
    <p:extLst>
      <p:ext uri="{BB962C8B-B14F-4D97-AF65-F5344CB8AC3E}">
        <p14:creationId xmlns:p14="http://schemas.microsoft.com/office/powerpoint/2010/main" val="35410806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6624"/>
    </mc:Choice>
    <mc:Fallback xmlns="">
      <p:transition spd="slow" advTm="36624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04ACFF-F9A8-BF46-945C-71C97A0F6E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JP" dirty="0"/>
              <a:t>Out-of-band Remote Management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3BBA14-4DC3-D948-BCFE-CF7FE47F91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JP" dirty="0"/>
              <a:t>IaaS clouds provide out-of-band remote management</a:t>
            </a:r>
          </a:p>
          <a:p>
            <a:pPr lvl="1"/>
            <a:r>
              <a:rPr lang="en-JP" dirty="0"/>
              <a:t>Users access virtual devices to manage the systems in VMs</a:t>
            </a:r>
          </a:p>
          <a:p>
            <a:pPr lvl="2"/>
            <a:r>
              <a:rPr lang="en-JP" dirty="0"/>
              <a:t>E.g., virtual serial console via virtual serial devices</a:t>
            </a:r>
          </a:p>
          <a:p>
            <a:pPr lvl="2"/>
            <a:r>
              <a:rPr lang="en-JP" dirty="0"/>
              <a:t>E.g., out-of-band VNC via virtual keyboards, mice, and video cards</a:t>
            </a:r>
          </a:p>
          <a:p>
            <a:pPr lvl="1"/>
            <a:r>
              <a:rPr lang="en-JP" dirty="0"/>
              <a:t>Can continue the system management in case of emergency</a:t>
            </a:r>
          </a:p>
          <a:p>
            <a:pPr lvl="2"/>
            <a:r>
              <a:rPr lang="en-JP" dirty="0"/>
              <a:t>E.g., failures of virtual networks and remote management servers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9306950-27D9-9348-B482-44B5595E86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57A23-CB21-D340-80A0-623F78F268E8}" type="slidenum">
              <a:rPr kumimoji="1" lang="ja-JP" altLang="en-US" smtClean="0"/>
              <a:t>3</a:t>
            </a:fld>
            <a:endParaRPr kumimoji="1" lang="ja-JP" altLang="en-US"/>
          </a:p>
        </p:txBody>
      </p:sp>
      <p:pic>
        <p:nvPicPr>
          <p:cNvPr id="5" name="Picture 2">
            <a:extLst>
              <a:ext uri="{FF2B5EF4-FFF2-40B4-BE49-F238E27FC236}">
                <a16:creationId xmlns:a16="http://schemas.microsoft.com/office/drawing/2014/main" id="{45B9C623-8443-FE42-9D12-70F24A95E69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35905" y="4791306"/>
            <a:ext cx="984356" cy="97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9153276F-7514-1E49-A910-73C1740871B2}"/>
              </a:ext>
            </a:extLst>
          </p:cNvPr>
          <p:cNvSpPr txBox="1"/>
          <p:nvPr/>
        </p:nvSpPr>
        <p:spPr>
          <a:xfrm>
            <a:off x="2111329" y="5763306"/>
            <a:ext cx="6335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/>
              <a:t>user</a:t>
            </a:r>
            <a:endParaRPr kumimoji="1" lang="ja-JP" altLang="en-US"/>
          </a:p>
        </p:txBody>
      </p:sp>
      <p:sp>
        <p:nvSpPr>
          <p:cNvPr id="7" name="Cloud 6">
            <a:extLst>
              <a:ext uri="{FF2B5EF4-FFF2-40B4-BE49-F238E27FC236}">
                <a16:creationId xmlns:a16="http://schemas.microsoft.com/office/drawing/2014/main" id="{2354B16B-D6DE-4840-A35F-16255F957583}"/>
              </a:ext>
            </a:extLst>
          </p:cNvPr>
          <p:cNvSpPr/>
          <p:nvPr/>
        </p:nvSpPr>
        <p:spPr>
          <a:xfrm>
            <a:off x="4264147" y="5511829"/>
            <a:ext cx="5615353" cy="892228"/>
          </a:xfrm>
          <a:prstGeom prst="cloud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5D4120F3-DDCA-624C-9874-BC9A5D1E4D43}"/>
              </a:ext>
            </a:extLst>
          </p:cNvPr>
          <p:cNvSpPr/>
          <p:nvPr/>
        </p:nvSpPr>
        <p:spPr>
          <a:xfrm>
            <a:off x="5252642" y="4548438"/>
            <a:ext cx="3887339" cy="1545965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EE09DC72-A5A0-F540-83B3-B2CE8F67B022}"/>
              </a:ext>
            </a:extLst>
          </p:cNvPr>
          <p:cNvSpPr/>
          <p:nvPr/>
        </p:nvSpPr>
        <p:spPr>
          <a:xfrm>
            <a:off x="7492261" y="4791305"/>
            <a:ext cx="1338469" cy="1069098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dirty="0"/>
              <a:t>VM</a:t>
            </a:r>
            <a:endParaRPr kumimoji="1" lang="ja-JP" alt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99456B6-D6AB-A646-83F6-AE86D7AA0F40}"/>
              </a:ext>
            </a:extLst>
          </p:cNvPr>
          <p:cNvSpPr/>
          <p:nvPr/>
        </p:nvSpPr>
        <p:spPr>
          <a:xfrm>
            <a:off x="5537566" y="4791305"/>
            <a:ext cx="1113821" cy="764297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/>
              <a:t>virtual</a:t>
            </a:r>
          </a:p>
          <a:p>
            <a:pPr algn="ctr"/>
            <a:r>
              <a:rPr lang="en-US" altLang="ja-JP"/>
              <a:t>devices</a:t>
            </a:r>
            <a:endParaRPr kumimoji="1" lang="ja-JP" alt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EDF69A9D-E7FC-124D-AE4A-AD52D2B9642B}"/>
              </a:ext>
            </a:extLst>
          </p:cNvPr>
          <p:cNvSpPr txBox="1"/>
          <p:nvPr/>
        </p:nvSpPr>
        <p:spPr>
          <a:xfrm>
            <a:off x="9197509" y="4571889"/>
            <a:ext cx="122341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/>
              <a:t>virtualized</a:t>
            </a:r>
          </a:p>
          <a:p>
            <a:r>
              <a:rPr lang="en-US" altLang="ja-JP" dirty="0"/>
              <a:t>system</a:t>
            </a:r>
            <a:endParaRPr kumimoji="1" lang="ja-JP" altLang="en-US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4B33C882-C66B-A042-B21A-1571D7B35E30}"/>
              </a:ext>
            </a:extLst>
          </p:cNvPr>
          <p:cNvSpPr txBox="1"/>
          <p:nvPr/>
        </p:nvSpPr>
        <p:spPr>
          <a:xfrm>
            <a:off x="9575357" y="6099046"/>
            <a:ext cx="7360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/>
              <a:t>cloud</a:t>
            </a:r>
            <a:endParaRPr kumimoji="1" lang="ja-JP" altLang="en-US"/>
          </a:p>
        </p:txBody>
      </p: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6F086C38-7B5F-714C-A300-63885DAB9920}"/>
              </a:ext>
            </a:extLst>
          </p:cNvPr>
          <p:cNvCxnSpPr>
            <a:endCxn id="10" idx="1"/>
          </p:cNvCxnSpPr>
          <p:nvPr/>
        </p:nvCxnSpPr>
        <p:spPr>
          <a:xfrm>
            <a:off x="2920261" y="5173454"/>
            <a:ext cx="2617305" cy="0"/>
          </a:xfrm>
          <a:prstGeom prst="straightConnector1">
            <a:avLst/>
          </a:prstGeom>
          <a:ln w="38100" cmpd="sng">
            <a:solidFill>
              <a:schemeClr val="tx1"/>
            </a:solidFill>
            <a:headEnd type="arrow" w="med" len="med"/>
            <a:tailEnd type="arrow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TextBox 13">
            <a:extLst>
              <a:ext uri="{FF2B5EF4-FFF2-40B4-BE49-F238E27FC236}">
                <a16:creationId xmlns:a16="http://schemas.microsoft.com/office/drawing/2014/main" id="{FC6D12E4-DC6E-0348-B3C5-F988AE5B6565}"/>
              </a:ext>
            </a:extLst>
          </p:cNvPr>
          <p:cNvSpPr txBox="1"/>
          <p:nvPr/>
        </p:nvSpPr>
        <p:spPr>
          <a:xfrm>
            <a:off x="3840230" y="4726029"/>
            <a:ext cx="4924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/>
              <a:t>I/O</a:t>
            </a:r>
            <a:endParaRPr kumimoji="1" lang="ja-JP" altLang="en-US"/>
          </a:p>
        </p:txBody>
      </p: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AE7CF098-8C8B-4040-8F17-353B6FD575A3}"/>
              </a:ext>
            </a:extLst>
          </p:cNvPr>
          <p:cNvCxnSpPr>
            <a:stCxn id="10" idx="3"/>
          </p:cNvCxnSpPr>
          <p:nvPr/>
        </p:nvCxnSpPr>
        <p:spPr>
          <a:xfrm>
            <a:off x="6651387" y="5173454"/>
            <a:ext cx="840874" cy="0"/>
          </a:xfrm>
          <a:prstGeom prst="straightConnector1">
            <a:avLst/>
          </a:prstGeom>
          <a:ln w="38100" cmpd="sng">
            <a:solidFill>
              <a:schemeClr val="tx1"/>
            </a:solidFill>
            <a:headEnd type="arrow" w="med" len="med"/>
            <a:tailEnd type="arrow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6" name="Picture 2" descr="「ビデオカード」の画像検索結果">
            <a:extLst>
              <a:ext uri="{FF2B5EF4-FFF2-40B4-BE49-F238E27FC236}">
                <a16:creationId xmlns:a16="http://schemas.microsoft.com/office/drawing/2014/main" id="{A802498A-DB29-1D4E-987B-E017033933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85721" y="5608652"/>
            <a:ext cx="960000" cy="54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8" descr="「キーボード」の画像検索結果">
            <a:extLst>
              <a:ext uri="{FF2B5EF4-FFF2-40B4-BE49-F238E27FC236}">
                <a16:creationId xmlns:a16="http://schemas.microsoft.com/office/drawing/2014/main" id="{60271D16-6D93-5442-9E48-34740CAF5C1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57157" y="5626403"/>
            <a:ext cx="1175441" cy="46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8" name="Elbow Connector 17">
            <a:extLst>
              <a:ext uri="{FF2B5EF4-FFF2-40B4-BE49-F238E27FC236}">
                <a16:creationId xmlns:a16="http://schemas.microsoft.com/office/drawing/2014/main" id="{A24E19FE-A3F5-BA4A-B627-4D2769E70515}"/>
              </a:ext>
            </a:extLst>
          </p:cNvPr>
          <p:cNvCxnSpPr>
            <a:cxnSpLocks/>
            <a:stCxn id="6" idx="2"/>
            <a:endCxn id="9" idx="2"/>
          </p:cNvCxnSpPr>
          <p:nvPr/>
        </p:nvCxnSpPr>
        <p:spPr>
          <a:xfrm rot="5400000" flipH="1" flipV="1">
            <a:off x="5158671" y="3129814"/>
            <a:ext cx="272235" cy="5733413"/>
          </a:xfrm>
          <a:prstGeom prst="bentConnector3">
            <a:avLst>
              <a:gd name="adj1" fmla="val -138306"/>
            </a:avLst>
          </a:prstGeom>
          <a:ln w="28575" cmpd="sng">
            <a:solidFill>
              <a:schemeClr val="tx1"/>
            </a:solidFill>
            <a:prstDash val="sysDash"/>
            <a:headEnd type="arrow" w="med" len="med"/>
            <a:tailEnd type="arrow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45739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56579"/>
    </mc:Choice>
    <mc:Fallback xmlns="">
      <p:transition spd="slow" advTm="56579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6C11C6-1463-4D48-BC79-7CB8A343DE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JP" dirty="0"/>
              <a:t>Information Leakage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9FF6C2-9782-A447-A4DC-C04D8AB702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JP" dirty="0"/>
              <a:t>Virtual devices are not sufficiently protected</a:t>
            </a:r>
          </a:p>
          <a:p>
            <a:pPr lvl="1"/>
            <a:r>
              <a:rPr lang="en-JP" dirty="0"/>
              <a:t>Accessible to all the cloud operators</a:t>
            </a:r>
          </a:p>
          <a:p>
            <a:pPr lvl="1"/>
            <a:r>
              <a:rPr lang="en-JP" dirty="0"/>
              <a:t>Sensitive information can be obtained from their inputs and outputs</a:t>
            </a:r>
          </a:p>
          <a:p>
            <a:r>
              <a:rPr lang="en-JP" dirty="0"/>
              <a:t>Not all the cloud operators are always trusted</a:t>
            </a:r>
          </a:p>
          <a:p>
            <a:pPr lvl="1"/>
            <a:r>
              <a:rPr lang="en-JP" dirty="0"/>
              <a:t>35% of system admins have accessed sensitive information without authorization [CyberArk'09]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94C7E98-C3F6-C344-B073-A70AA91695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57A23-CB21-D340-80A0-623F78F268E8}" type="slidenum">
              <a:rPr kumimoji="1" lang="ja-JP" altLang="en-US" smtClean="0"/>
              <a:t>4</a:t>
            </a:fld>
            <a:endParaRPr kumimoji="1" lang="ja-JP" altLang="en-US"/>
          </a:p>
        </p:txBody>
      </p:sp>
      <p:pic>
        <p:nvPicPr>
          <p:cNvPr id="5" name="Picture 2">
            <a:extLst>
              <a:ext uri="{FF2B5EF4-FFF2-40B4-BE49-F238E27FC236}">
                <a16:creationId xmlns:a16="http://schemas.microsoft.com/office/drawing/2014/main" id="{107C7006-DD32-C249-9E25-8BBF6E5DC22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82073" y="5200931"/>
            <a:ext cx="984356" cy="97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D75EC994-B5E2-FD45-BF4A-70E9BC4DD192}"/>
              </a:ext>
            </a:extLst>
          </p:cNvPr>
          <p:cNvSpPr txBox="1"/>
          <p:nvPr/>
        </p:nvSpPr>
        <p:spPr>
          <a:xfrm>
            <a:off x="1957497" y="6172931"/>
            <a:ext cx="6335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/>
              <a:t>user</a:t>
            </a:r>
            <a:endParaRPr kumimoji="1" lang="ja-JP" altLang="en-US"/>
          </a:p>
        </p:txBody>
      </p:sp>
      <p:sp>
        <p:nvSpPr>
          <p:cNvPr id="7" name="Cloud 6">
            <a:extLst>
              <a:ext uri="{FF2B5EF4-FFF2-40B4-BE49-F238E27FC236}">
                <a16:creationId xmlns:a16="http://schemas.microsoft.com/office/drawing/2014/main" id="{B0C3AF3C-6BA5-F845-86D2-DD8A29B3C15C}"/>
              </a:ext>
            </a:extLst>
          </p:cNvPr>
          <p:cNvSpPr/>
          <p:nvPr/>
        </p:nvSpPr>
        <p:spPr>
          <a:xfrm>
            <a:off x="4250700" y="5733982"/>
            <a:ext cx="5615353" cy="892228"/>
          </a:xfrm>
          <a:prstGeom prst="cloud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8D52AE53-33D7-9543-B398-51987F4E8EAA}"/>
              </a:ext>
            </a:extLst>
          </p:cNvPr>
          <p:cNvSpPr/>
          <p:nvPr/>
        </p:nvSpPr>
        <p:spPr>
          <a:xfrm>
            <a:off x="5239195" y="4486625"/>
            <a:ext cx="3887339" cy="1897907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ED78A8DF-4F97-3244-918B-6095231B9D4C}"/>
              </a:ext>
            </a:extLst>
          </p:cNvPr>
          <p:cNvSpPr/>
          <p:nvPr/>
        </p:nvSpPr>
        <p:spPr>
          <a:xfrm>
            <a:off x="7478814" y="5081433"/>
            <a:ext cx="1338469" cy="1069098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dirty="0"/>
              <a:t>VM</a:t>
            </a:r>
            <a:endParaRPr kumimoji="1" lang="ja-JP" alt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29A9B3EA-502A-F943-A90A-44C9824BF887}"/>
              </a:ext>
            </a:extLst>
          </p:cNvPr>
          <p:cNvSpPr/>
          <p:nvPr/>
        </p:nvSpPr>
        <p:spPr>
          <a:xfrm>
            <a:off x="5537786" y="5386234"/>
            <a:ext cx="1113821" cy="764297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/>
              <a:t>virtual</a:t>
            </a:r>
          </a:p>
          <a:p>
            <a:pPr algn="ctr"/>
            <a:r>
              <a:rPr lang="en-US" altLang="ja-JP"/>
              <a:t>devices</a:t>
            </a:r>
            <a:endParaRPr kumimoji="1" lang="ja-JP" alt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E18CB3B4-E271-044F-98E1-5C383A5E4A12}"/>
              </a:ext>
            </a:extLst>
          </p:cNvPr>
          <p:cNvSpPr txBox="1"/>
          <p:nvPr/>
        </p:nvSpPr>
        <p:spPr>
          <a:xfrm>
            <a:off x="9254347" y="4486625"/>
            <a:ext cx="122341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/>
              <a:t>virtualized</a:t>
            </a:r>
          </a:p>
          <a:p>
            <a:r>
              <a:rPr lang="en-US" altLang="ja-JP"/>
              <a:t>system</a:t>
            </a:r>
            <a:endParaRPr kumimoji="1" lang="ja-JP" altLang="en-US"/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0A2F3B59-5725-DC49-BD31-AACEEA80A052}"/>
              </a:ext>
            </a:extLst>
          </p:cNvPr>
          <p:cNvCxnSpPr>
            <a:endCxn id="10" idx="1"/>
          </p:cNvCxnSpPr>
          <p:nvPr/>
        </p:nvCxnSpPr>
        <p:spPr>
          <a:xfrm>
            <a:off x="2906814" y="5768382"/>
            <a:ext cx="2630972" cy="1"/>
          </a:xfrm>
          <a:prstGeom prst="straightConnector1">
            <a:avLst/>
          </a:prstGeom>
          <a:ln w="38100" cmpd="sng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A62C3B4F-D5B8-B444-9419-E5E9808C91AF}"/>
              </a:ext>
            </a:extLst>
          </p:cNvPr>
          <p:cNvSpPr txBox="1"/>
          <p:nvPr/>
        </p:nvSpPr>
        <p:spPr>
          <a:xfrm>
            <a:off x="3416754" y="5347450"/>
            <a:ext cx="11721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/>
              <a:t>password</a:t>
            </a:r>
            <a:endParaRPr kumimoji="1" lang="ja-JP" altLang="en-US"/>
          </a:p>
        </p:txBody>
      </p: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23F80BEB-1A24-AF4D-BA5F-4ADFDACBCE38}"/>
              </a:ext>
            </a:extLst>
          </p:cNvPr>
          <p:cNvCxnSpPr/>
          <p:nvPr/>
        </p:nvCxnSpPr>
        <p:spPr>
          <a:xfrm flipV="1">
            <a:off x="6651607" y="5801957"/>
            <a:ext cx="827207" cy="2"/>
          </a:xfrm>
          <a:prstGeom prst="straightConnector1">
            <a:avLst/>
          </a:prstGeom>
          <a:ln w="38100" cmpd="sng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TextBox 14">
            <a:extLst>
              <a:ext uri="{FF2B5EF4-FFF2-40B4-BE49-F238E27FC236}">
                <a16:creationId xmlns:a16="http://schemas.microsoft.com/office/drawing/2014/main" id="{716F33B7-98D8-1441-A39C-136DB38A31DD}"/>
              </a:ext>
            </a:extLst>
          </p:cNvPr>
          <p:cNvSpPr txBox="1"/>
          <p:nvPr/>
        </p:nvSpPr>
        <p:spPr>
          <a:xfrm>
            <a:off x="5649636" y="4567098"/>
            <a:ext cx="11592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/>
              <a:t>operators</a:t>
            </a:r>
            <a:endParaRPr kumimoji="1" lang="ja-JP" altLang="en-US"/>
          </a:p>
        </p:txBody>
      </p:sp>
      <p:cxnSp>
        <p:nvCxnSpPr>
          <p:cNvPr id="16" name="直線矢印コネクタ 10">
            <a:extLst>
              <a:ext uri="{FF2B5EF4-FFF2-40B4-BE49-F238E27FC236}">
                <a16:creationId xmlns:a16="http://schemas.microsoft.com/office/drawing/2014/main" id="{E647A635-24BD-0140-A48E-2A54AAE69C3A}"/>
              </a:ext>
            </a:extLst>
          </p:cNvPr>
          <p:cNvCxnSpPr>
            <a:endCxn id="10" idx="0"/>
          </p:cNvCxnSpPr>
          <p:nvPr/>
        </p:nvCxnSpPr>
        <p:spPr bwMode="auto">
          <a:xfrm flipH="1">
            <a:off x="6094697" y="5081433"/>
            <a:ext cx="621454" cy="304801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FF0000"/>
            </a:solidFill>
            <a:prstDash val="solid"/>
            <a:round/>
            <a:headEnd type="arrow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pic>
        <p:nvPicPr>
          <p:cNvPr id="17" name="図 10" descr="point-query-user-icone-6173-128.png">
            <a:extLst>
              <a:ext uri="{FF2B5EF4-FFF2-40B4-BE49-F238E27FC236}">
                <a16:creationId xmlns:a16="http://schemas.microsoft.com/office/drawing/2014/main" id="{A83DB1F7-0D95-784C-B034-9C108058F58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714309" y="4612488"/>
            <a:ext cx="610358" cy="6068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21985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8573"/>
    </mc:Choice>
    <mc:Fallback xmlns="">
      <p:transition spd="slow" advTm="38573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B0E0C6-5978-2848-A169-67B1D00D1B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JP" dirty="0"/>
              <a:t>VSBypass </a:t>
            </a:r>
            <a:r>
              <a:rPr lang="en-JP" sz="3600" dirty="0"/>
              <a:t>[Futagami+, ACSAC'18]</a:t>
            </a:r>
            <a:endParaRPr lang="en-JP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474B53-9E02-5346-8026-1C6B4C14B8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JP" dirty="0"/>
              <a:t>Achieve secure out-of-band remote management</a:t>
            </a:r>
          </a:p>
          <a:p>
            <a:pPr lvl="1"/>
            <a:r>
              <a:rPr lang="en-JP" dirty="0"/>
              <a:t>Move virtual devices outside the virtualized system</a:t>
            </a:r>
          </a:p>
          <a:p>
            <a:pPr lvl="2"/>
            <a:r>
              <a:rPr lang="en-JP" dirty="0"/>
              <a:t>Called shadow devices</a:t>
            </a:r>
          </a:p>
          <a:p>
            <a:pPr lvl="2"/>
            <a:r>
              <a:rPr lang="en-JP" dirty="0"/>
              <a:t>Run the virtualized system in a VM using nested virtualization</a:t>
            </a:r>
          </a:p>
          <a:p>
            <a:pPr lvl="1"/>
            <a:r>
              <a:rPr lang="en-JP" dirty="0"/>
              <a:t>Confine cloud operators in the virtualized system</a:t>
            </a:r>
          </a:p>
          <a:p>
            <a:pPr lvl="2"/>
            <a:r>
              <a:rPr lang="en-JP" dirty="0"/>
              <a:t>Prevent them from accessing shadow devices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3E547AE-E7A8-4041-9CFB-FA3487B48C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57A23-CB21-D340-80A0-623F78F268E8}" type="slidenum">
              <a:rPr kumimoji="1" lang="ja-JP" altLang="en-US" smtClean="0"/>
              <a:t>5</a:t>
            </a:fld>
            <a:endParaRPr kumimoji="1" lang="ja-JP" altLang="en-US"/>
          </a:p>
        </p:txBody>
      </p:sp>
      <p:pic>
        <p:nvPicPr>
          <p:cNvPr id="5" name="Picture 2">
            <a:extLst>
              <a:ext uri="{FF2B5EF4-FFF2-40B4-BE49-F238E27FC236}">
                <a16:creationId xmlns:a16="http://schemas.microsoft.com/office/drawing/2014/main" id="{FEE6E7B2-39B9-CB44-B005-FD3E3D0DC77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61610" y="4790720"/>
            <a:ext cx="984356" cy="97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8C639342-3CA5-9346-A5D2-CE9296E32E07}"/>
              </a:ext>
            </a:extLst>
          </p:cNvPr>
          <p:cNvSpPr txBox="1"/>
          <p:nvPr/>
        </p:nvSpPr>
        <p:spPr>
          <a:xfrm>
            <a:off x="1052314" y="5775537"/>
            <a:ext cx="14029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/>
              <a:t>remote host</a:t>
            </a:r>
            <a:endParaRPr kumimoji="1" lang="ja-JP" altLang="en-US" dirty="0"/>
          </a:p>
        </p:txBody>
      </p:sp>
      <p:sp>
        <p:nvSpPr>
          <p:cNvPr id="7" name="Cloud 6">
            <a:extLst>
              <a:ext uri="{FF2B5EF4-FFF2-40B4-BE49-F238E27FC236}">
                <a16:creationId xmlns:a16="http://schemas.microsoft.com/office/drawing/2014/main" id="{17275D5C-727D-A445-96EB-CD33CF2A854E}"/>
              </a:ext>
            </a:extLst>
          </p:cNvPr>
          <p:cNvSpPr/>
          <p:nvPr/>
        </p:nvSpPr>
        <p:spPr>
          <a:xfrm>
            <a:off x="3589851" y="5511243"/>
            <a:ext cx="6276623" cy="892228"/>
          </a:xfrm>
          <a:prstGeom prst="cloud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D5191EC0-C31E-784D-B5DC-48E42BE94654}"/>
              </a:ext>
            </a:extLst>
          </p:cNvPr>
          <p:cNvSpPr/>
          <p:nvPr/>
        </p:nvSpPr>
        <p:spPr>
          <a:xfrm>
            <a:off x="5703088" y="4530027"/>
            <a:ext cx="3647571" cy="1448741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2218992D-912E-6449-82DA-1770F9D10FD6}"/>
              </a:ext>
            </a:extLst>
          </p:cNvPr>
          <p:cNvSpPr/>
          <p:nvPr/>
        </p:nvSpPr>
        <p:spPr>
          <a:xfrm>
            <a:off x="7766006" y="4753571"/>
            <a:ext cx="1338469" cy="989826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dirty="0"/>
              <a:t>VM</a:t>
            </a:r>
            <a:endParaRPr kumimoji="1" lang="ja-JP" alt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6D48DC57-08B6-2A44-9AE2-7996C25E5859}"/>
              </a:ext>
            </a:extLst>
          </p:cNvPr>
          <p:cNvSpPr/>
          <p:nvPr/>
        </p:nvSpPr>
        <p:spPr>
          <a:xfrm>
            <a:off x="5988012" y="4772894"/>
            <a:ext cx="1113821" cy="764297"/>
          </a:xfrm>
          <a:prstGeom prst="rect">
            <a:avLst/>
          </a:prstGeom>
          <a:noFill/>
          <a:ln w="28575">
            <a:solidFill>
              <a:schemeClr val="tx1">
                <a:lumMod val="65000"/>
                <a:lumOff val="35000"/>
              </a:schemeClr>
            </a:solidFill>
            <a:prstDash val="sysDash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>
                <a:solidFill>
                  <a:schemeClr val="tx1">
                    <a:lumMod val="65000"/>
                    <a:lumOff val="35000"/>
                  </a:schemeClr>
                </a:solidFill>
              </a:rPr>
              <a:t>virtual</a:t>
            </a:r>
          </a:p>
          <a:p>
            <a:pPr algn="ctr"/>
            <a:r>
              <a:rPr lang="en-US" altLang="ja-JP">
                <a:solidFill>
                  <a:schemeClr val="tx1">
                    <a:lumMod val="65000"/>
                    <a:lumOff val="35000"/>
                  </a:schemeClr>
                </a:solidFill>
              </a:rPr>
              <a:t>devices</a:t>
            </a:r>
            <a:endParaRPr kumimoji="1" lang="ja-JP" altLang="en-US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F37B8A98-561D-9748-9CB2-4ED9920E3456}"/>
              </a:ext>
            </a:extLst>
          </p:cNvPr>
          <p:cNvSpPr txBox="1"/>
          <p:nvPr/>
        </p:nvSpPr>
        <p:spPr>
          <a:xfrm>
            <a:off x="9405452" y="4525353"/>
            <a:ext cx="201850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/>
              <a:t>virtualized </a:t>
            </a:r>
            <a:r>
              <a:rPr lang="en-US" altLang="ja-JP" dirty="0"/>
              <a:t>system</a:t>
            </a:r>
          </a:p>
          <a:p>
            <a:r>
              <a:rPr lang="en-US" altLang="ja-JP" dirty="0"/>
              <a:t>in a VM</a:t>
            </a:r>
            <a:endParaRPr kumimoji="1" lang="ja-JP" altLang="en-US"/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DA3839EF-6734-C04F-B7F6-E01EE5BB824E}"/>
              </a:ext>
            </a:extLst>
          </p:cNvPr>
          <p:cNvCxnSpPr>
            <a:endCxn id="14" idx="1"/>
          </p:cNvCxnSpPr>
          <p:nvPr/>
        </p:nvCxnSpPr>
        <p:spPr>
          <a:xfrm>
            <a:off x="2245966" y="5155043"/>
            <a:ext cx="1807861" cy="0"/>
          </a:xfrm>
          <a:prstGeom prst="straightConnector1">
            <a:avLst/>
          </a:prstGeom>
          <a:ln w="38100" cmpd="sng">
            <a:solidFill>
              <a:schemeClr val="tx1"/>
            </a:solidFill>
            <a:headEnd type="arrow" w="med" len="med"/>
            <a:tailEnd type="arrow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E9DEF495-72E1-2B45-979E-62B4DEA4D5C8}"/>
              </a:ext>
            </a:extLst>
          </p:cNvPr>
          <p:cNvSpPr txBox="1"/>
          <p:nvPr/>
        </p:nvSpPr>
        <p:spPr>
          <a:xfrm>
            <a:off x="2894726" y="4772894"/>
            <a:ext cx="4924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/>
              <a:t>I/O</a:t>
            </a:r>
            <a:endParaRPr kumimoji="1" lang="ja-JP" alt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BB2F54AD-2444-6743-ABE1-9F9D9FA504C5}"/>
              </a:ext>
            </a:extLst>
          </p:cNvPr>
          <p:cNvSpPr/>
          <p:nvPr/>
        </p:nvSpPr>
        <p:spPr>
          <a:xfrm>
            <a:off x="4053827" y="4772894"/>
            <a:ext cx="1113821" cy="764297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/>
              <a:t>shadow</a:t>
            </a:r>
          </a:p>
          <a:p>
            <a:pPr algn="ctr"/>
            <a:r>
              <a:rPr lang="en-US" altLang="ja-JP"/>
              <a:t>devices</a:t>
            </a:r>
            <a:endParaRPr kumimoji="1" lang="ja-JP" altLang="en-US"/>
          </a:p>
        </p:txBody>
      </p:sp>
      <p:cxnSp>
        <p:nvCxnSpPr>
          <p:cNvPr id="15" name="Elbow Connector 14">
            <a:extLst>
              <a:ext uri="{FF2B5EF4-FFF2-40B4-BE49-F238E27FC236}">
                <a16:creationId xmlns:a16="http://schemas.microsoft.com/office/drawing/2014/main" id="{535A8B49-96C0-964D-93EB-4563568C0E54}"/>
              </a:ext>
            </a:extLst>
          </p:cNvPr>
          <p:cNvCxnSpPr>
            <a:stCxn id="14" idx="2"/>
            <a:endCxn id="9" idx="2"/>
          </p:cNvCxnSpPr>
          <p:nvPr/>
        </p:nvCxnSpPr>
        <p:spPr>
          <a:xfrm rot="16200000" flipH="1">
            <a:off x="6419886" y="3728042"/>
            <a:ext cx="206206" cy="3824503"/>
          </a:xfrm>
          <a:prstGeom prst="bentConnector3">
            <a:avLst>
              <a:gd name="adj1" fmla="val 301822"/>
            </a:avLst>
          </a:prstGeom>
          <a:ln w="38100" cmpd="sng">
            <a:solidFill>
              <a:schemeClr val="tx1"/>
            </a:solidFill>
            <a:headEnd type="arrow" w="med" len="med"/>
            <a:tailEnd type="arrow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6EB09BED-0384-D247-B4A6-70230E3F5CF5}"/>
              </a:ext>
            </a:extLst>
          </p:cNvPr>
          <p:cNvCxnSpPr/>
          <p:nvPr/>
        </p:nvCxnSpPr>
        <p:spPr>
          <a:xfrm>
            <a:off x="7101833" y="5142226"/>
            <a:ext cx="664173" cy="0"/>
          </a:xfrm>
          <a:prstGeom prst="straightConnector1">
            <a:avLst/>
          </a:prstGeom>
          <a:ln w="19050" cmpd="sng">
            <a:solidFill>
              <a:schemeClr val="tx1">
                <a:lumMod val="65000"/>
                <a:lumOff val="35000"/>
              </a:schemeClr>
            </a:solidFill>
            <a:prstDash val="sysDash"/>
            <a:headEnd type="arrow" w="med" len="med"/>
            <a:tailEnd type="arrow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8" name="図 10" descr="point-query-user-icone-6173-128.png">
            <a:extLst>
              <a:ext uri="{FF2B5EF4-FFF2-40B4-BE49-F238E27FC236}">
                <a16:creationId xmlns:a16="http://schemas.microsoft.com/office/drawing/2014/main" id="{82F88883-C2A0-8742-BA36-B967CBBFD31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081578" y="5318950"/>
            <a:ext cx="610358" cy="6068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24249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52347"/>
    </mc:Choice>
    <mc:Fallback xmlns="">
      <p:transition spd="slow" advTm="52347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53C58A-E6E5-2042-A7E5-69745FF029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JP" dirty="0"/>
              <a:t>Migration Issues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615C88-4ED7-E843-BE33-1732A4E4E1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JP" dirty="0"/>
              <a:t>VM migration disables the secure remote management</a:t>
            </a:r>
          </a:p>
          <a:p>
            <a:pPr lvl="1"/>
            <a:r>
              <a:rPr lang="en-JP" dirty="0"/>
              <a:t>The migration manager inside the virtualized system cannot transfer the states of shadow devices outside it</a:t>
            </a:r>
          </a:p>
          <a:p>
            <a:pPr lvl="1"/>
            <a:r>
              <a:rPr lang="en-JP" dirty="0"/>
              <a:t>The states are lost at the destination host</a:t>
            </a:r>
          </a:p>
          <a:p>
            <a:pPr lvl="1"/>
            <a:r>
              <a:rPr lang="en-JP" dirty="0"/>
              <a:t>Users cannot access shadow devices correctly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8319367-C346-BF45-A2FC-4B76A3EB2E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57A23-CB21-D340-80A0-623F78F268E8}" type="slidenum">
              <a:rPr kumimoji="1" lang="ja-JP" altLang="en-US" smtClean="0"/>
              <a:t>6</a:t>
            </a:fld>
            <a:endParaRPr kumimoji="1" lang="ja-JP" altLang="en-US"/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A2B1D4D1-4A88-7C4C-9715-252CBF3D3A95}"/>
              </a:ext>
            </a:extLst>
          </p:cNvPr>
          <p:cNvSpPr/>
          <p:nvPr/>
        </p:nvSpPr>
        <p:spPr>
          <a:xfrm>
            <a:off x="589501" y="4057191"/>
            <a:ext cx="4921207" cy="216843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JP"/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B0B9A9A1-97E4-5C48-8009-E3C955F5769D}"/>
              </a:ext>
            </a:extLst>
          </p:cNvPr>
          <p:cNvSpPr/>
          <p:nvPr/>
        </p:nvSpPr>
        <p:spPr>
          <a:xfrm>
            <a:off x="6599422" y="4057190"/>
            <a:ext cx="4921207" cy="216843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JP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2D038E4-C38A-0844-80A7-A6CC0E43CB36}"/>
              </a:ext>
            </a:extLst>
          </p:cNvPr>
          <p:cNvSpPr/>
          <p:nvPr/>
        </p:nvSpPr>
        <p:spPr>
          <a:xfrm>
            <a:off x="2150020" y="4557489"/>
            <a:ext cx="3156179" cy="1448741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168774B-B6AB-8545-BA7C-F2C9822CF6B6}"/>
              </a:ext>
            </a:extLst>
          </p:cNvPr>
          <p:cNvSpPr/>
          <p:nvPr/>
        </p:nvSpPr>
        <p:spPr>
          <a:xfrm>
            <a:off x="2453959" y="4783989"/>
            <a:ext cx="819386" cy="989826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dirty="0"/>
              <a:t>VM</a:t>
            </a:r>
            <a:endParaRPr kumimoji="1" lang="ja-JP" alt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3BCDB854-DC48-3E40-955A-B015BFCE0592}"/>
              </a:ext>
            </a:extLst>
          </p:cNvPr>
          <p:cNvSpPr/>
          <p:nvPr/>
        </p:nvSpPr>
        <p:spPr>
          <a:xfrm>
            <a:off x="811550" y="4896754"/>
            <a:ext cx="1113821" cy="764297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/>
              <a:t>shadow</a:t>
            </a:r>
          </a:p>
          <a:p>
            <a:pPr algn="ctr"/>
            <a:r>
              <a:rPr lang="en-US" altLang="ja-JP"/>
              <a:t>devices</a:t>
            </a:r>
            <a:endParaRPr kumimoji="1" lang="ja-JP" altLang="en-US"/>
          </a:p>
        </p:txBody>
      </p:sp>
      <p:sp>
        <p:nvSpPr>
          <p:cNvPr id="14" name="Rounded Rectangle 13">
            <a:extLst>
              <a:ext uri="{FF2B5EF4-FFF2-40B4-BE49-F238E27FC236}">
                <a16:creationId xmlns:a16="http://schemas.microsoft.com/office/drawing/2014/main" id="{39B047D2-2E4B-AB4C-A4BD-C598FD0393A3}"/>
              </a:ext>
            </a:extLst>
          </p:cNvPr>
          <p:cNvSpPr/>
          <p:nvPr/>
        </p:nvSpPr>
        <p:spPr>
          <a:xfrm>
            <a:off x="3754257" y="4870707"/>
            <a:ext cx="1280160" cy="816390"/>
          </a:xfrm>
          <a:prstGeom prst="roundRect">
            <a:avLst/>
          </a:prstGeom>
          <a:solidFill>
            <a:srgbClr val="92D050"/>
          </a:solidFill>
          <a:ln>
            <a:solidFill>
              <a:srgbClr val="00B050"/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JP" dirty="0"/>
              <a:t>migration</a:t>
            </a:r>
          </a:p>
          <a:p>
            <a:pPr algn="ctr"/>
            <a:r>
              <a:rPr lang="en-JP" dirty="0"/>
              <a:t>manager</a:t>
            </a:r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A1F9E6DB-7236-FC4B-9033-4CDC28FE413B}"/>
              </a:ext>
            </a:extLst>
          </p:cNvPr>
          <p:cNvCxnSpPr>
            <a:cxnSpLocks/>
          </p:cNvCxnSpPr>
          <p:nvPr/>
        </p:nvCxnSpPr>
        <p:spPr>
          <a:xfrm>
            <a:off x="3273345" y="5278902"/>
            <a:ext cx="480912" cy="0"/>
          </a:xfrm>
          <a:prstGeom prst="straightConnector1">
            <a:avLst/>
          </a:prstGeom>
          <a:ln w="28575" cmpd="sng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Rectangle 18">
            <a:extLst>
              <a:ext uri="{FF2B5EF4-FFF2-40B4-BE49-F238E27FC236}">
                <a16:creationId xmlns:a16="http://schemas.microsoft.com/office/drawing/2014/main" id="{295A4022-21FF-734C-854A-49EBA21E289B}"/>
              </a:ext>
            </a:extLst>
          </p:cNvPr>
          <p:cNvSpPr/>
          <p:nvPr/>
        </p:nvSpPr>
        <p:spPr>
          <a:xfrm>
            <a:off x="6803931" y="4557489"/>
            <a:ext cx="3156179" cy="1448741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" name="Rounded Rectangle 19">
            <a:extLst>
              <a:ext uri="{FF2B5EF4-FFF2-40B4-BE49-F238E27FC236}">
                <a16:creationId xmlns:a16="http://schemas.microsoft.com/office/drawing/2014/main" id="{C1977420-D5BE-8844-AB27-810F01EC90D6}"/>
              </a:ext>
            </a:extLst>
          </p:cNvPr>
          <p:cNvSpPr/>
          <p:nvPr/>
        </p:nvSpPr>
        <p:spPr>
          <a:xfrm>
            <a:off x="7101860" y="4870707"/>
            <a:ext cx="1280160" cy="816390"/>
          </a:xfrm>
          <a:prstGeom prst="roundRect">
            <a:avLst/>
          </a:prstGeom>
          <a:solidFill>
            <a:srgbClr val="92D050"/>
          </a:solidFill>
          <a:ln>
            <a:solidFill>
              <a:srgbClr val="00B050"/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JP" dirty="0"/>
              <a:t>migration</a:t>
            </a:r>
          </a:p>
          <a:p>
            <a:pPr algn="ctr"/>
            <a:r>
              <a:rPr lang="en-JP" dirty="0"/>
              <a:t>manager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B8167603-B7D0-734F-8628-7AB97DD21A33}"/>
              </a:ext>
            </a:extLst>
          </p:cNvPr>
          <p:cNvSpPr/>
          <p:nvPr/>
        </p:nvSpPr>
        <p:spPr>
          <a:xfrm>
            <a:off x="8862932" y="4783989"/>
            <a:ext cx="819386" cy="989826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dirty="0"/>
              <a:t>VM</a:t>
            </a:r>
            <a:endParaRPr kumimoji="1" lang="ja-JP" altLang="en-US"/>
          </a:p>
        </p:txBody>
      </p: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7856D98D-D005-F842-AC3B-3927CF513EE7}"/>
              </a:ext>
            </a:extLst>
          </p:cNvPr>
          <p:cNvCxnSpPr>
            <a:cxnSpLocks/>
          </p:cNvCxnSpPr>
          <p:nvPr/>
        </p:nvCxnSpPr>
        <p:spPr>
          <a:xfrm flipV="1">
            <a:off x="8382020" y="5278902"/>
            <a:ext cx="480912" cy="2957"/>
          </a:xfrm>
          <a:prstGeom prst="straightConnector1">
            <a:avLst/>
          </a:prstGeom>
          <a:ln w="28575" cmpd="sng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77BCEF26-4CA8-D547-9270-045AA9E7EA41}"/>
              </a:ext>
            </a:extLst>
          </p:cNvPr>
          <p:cNvCxnSpPr>
            <a:cxnSpLocks/>
          </p:cNvCxnSpPr>
          <p:nvPr/>
        </p:nvCxnSpPr>
        <p:spPr>
          <a:xfrm>
            <a:off x="5034417" y="5275944"/>
            <a:ext cx="2067443" cy="0"/>
          </a:xfrm>
          <a:prstGeom prst="straightConnector1">
            <a:avLst/>
          </a:prstGeom>
          <a:ln w="28575" cmpd="sng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9" name="Rectangle 28">
            <a:extLst>
              <a:ext uri="{FF2B5EF4-FFF2-40B4-BE49-F238E27FC236}">
                <a16:creationId xmlns:a16="http://schemas.microsoft.com/office/drawing/2014/main" id="{3D1E9071-E8B2-754F-8817-1FBA573F8EF0}"/>
              </a:ext>
            </a:extLst>
          </p:cNvPr>
          <p:cNvSpPr/>
          <p:nvPr/>
        </p:nvSpPr>
        <p:spPr>
          <a:xfrm>
            <a:off x="10186830" y="4896754"/>
            <a:ext cx="1113821" cy="764297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/>
              <a:t>shadow</a:t>
            </a:r>
          </a:p>
          <a:p>
            <a:pPr algn="ctr"/>
            <a:r>
              <a:rPr lang="en-US" altLang="ja-JP"/>
              <a:t>devices</a:t>
            </a:r>
            <a:endParaRPr kumimoji="1" lang="ja-JP" altLang="en-US"/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62B8064F-6A08-694A-A72F-A826162BCA82}"/>
              </a:ext>
            </a:extLst>
          </p:cNvPr>
          <p:cNvSpPr txBox="1"/>
          <p:nvPr/>
        </p:nvSpPr>
        <p:spPr>
          <a:xfrm>
            <a:off x="2462878" y="4164602"/>
            <a:ext cx="25827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/>
              <a:t>virtualized </a:t>
            </a:r>
            <a:r>
              <a:rPr lang="en-US" altLang="ja-JP" dirty="0"/>
              <a:t>system (VM)</a:t>
            </a:r>
            <a:endParaRPr kumimoji="1" lang="ja-JP" altLang="en-US"/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17259392-5C1F-6543-A00C-6A4347C83739}"/>
              </a:ext>
            </a:extLst>
          </p:cNvPr>
          <p:cNvSpPr txBox="1"/>
          <p:nvPr/>
        </p:nvSpPr>
        <p:spPr>
          <a:xfrm>
            <a:off x="7090524" y="4185199"/>
            <a:ext cx="25827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/>
              <a:t>virtualized </a:t>
            </a:r>
            <a:r>
              <a:rPr lang="en-US" altLang="ja-JP" dirty="0"/>
              <a:t>system (VM)</a:t>
            </a:r>
            <a:endParaRPr kumimoji="1" lang="ja-JP" altLang="en-US"/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A68402A6-0633-6F41-96CF-D633CD83A668}"/>
              </a:ext>
            </a:extLst>
          </p:cNvPr>
          <p:cNvSpPr txBox="1"/>
          <p:nvPr/>
        </p:nvSpPr>
        <p:spPr>
          <a:xfrm>
            <a:off x="2361454" y="6272736"/>
            <a:ext cx="13773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/>
              <a:t>source host</a:t>
            </a:r>
            <a:endParaRPr kumimoji="1" lang="ja-JP" altLang="en-US"/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F833C638-44AB-B34A-9626-AB94291B61B4}"/>
              </a:ext>
            </a:extLst>
          </p:cNvPr>
          <p:cNvSpPr txBox="1"/>
          <p:nvPr/>
        </p:nvSpPr>
        <p:spPr>
          <a:xfrm>
            <a:off x="8274945" y="6272736"/>
            <a:ext cx="18004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/>
              <a:t>destination host</a:t>
            </a:r>
            <a:endParaRPr kumimoji="1" lang="ja-JP" altLang="en-US"/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0E33C5BE-E5A8-F24C-BC53-854A71A3DCE1}"/>
              </a:ext>
            </a:extLst>
          </p:cNvPr>
          <p:cNvSpPr txBox="1"/>
          <p:nvPr/>
        </p:nvSpPr>
        <p:spPr>
          <a:xfrm>
            <a:off x="5604128" y="4874613"/>
            <a:ext cx="9669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JP" dirty="0"/>
              <a:t>transfer</a:t>
            </a:r>
          </a:p>
        </p:txBody>
      </p:sp>
      <p:sp>
        <p:nvSpPr>
          <p:cNvPr id="43" name="Oval 42">
            <a:extLst>
              <a:ext uri="{FF2B5EF4-FFF2-40B4-BE49-F238E27FC236}">
                <a16:creationId xmlns:a16="http://schemas.microsoft.com/office/drawing/2014/main" id="{62DEEEEA-02D3-AD45-91DE-77DBD0DCEDD8}"/>
              </a:ext>
            </a:extLst>
          </p:cNvPr>
          <p:cNvSpPr/>
          <p:nvPr/>
        </p:nvSpPr>
        <p:spPr>
          <a:xfrm>
            <a:off x="675762" y="4567246"/>
            <a:ext cx="881526" cy="444009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none" rtlCol="0" anchor="ctr"/>
          <a:lstStyle/>
          <a:p>
            <a:pPr algn="ctr"/>
            <a:r>
              <a:rPr lang="en-JP" dirty="0"/>
              <a:t>state</a:t>
            </a:r>
          </a:p>
        </p:txBody>
      </p:sp>
      <p:sp>
        <p:nvSpPr>
          <p:cNvPr id="44" name="Oval 43">
            <a:extLst>
              <a:ext uri="{FF2B5EF4-FFF2-40B4-BE49-F238E27FC236}">
                <a16:creationId xmlns:a16="http://schemas.microsoft.com/office/drawing/2014/main" id="{34E8D1E3-A6E5-5C47-A91B-F5E4FA16369F}"/>
              </a:ext>
            </a:extLst>
          </p:cNvPr>
          <p:cNvSpPr/>
          <p:nvPr/>
        </p:nvSpPr>
        <p:spPr>
          <a:xfrm>
            <a:off x="10546792" y="4567245"/>
            <a:ext cx="881526" cy="444009"/>
          </a:xfrm>
          <a:prstGeom prst="ellipse">
            <a:avLst/>
          </a:prstGeom>
          <a:solidFill>
            <a:schemeClr val="bg1"/>
          </a:solidFill>
          <a:ln w="28575">
            <a:prstDash val="sysDash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none" rtlCol="0" anchor="ctr"/>
          <a:lstStyle/>
          <a:p>
            <a:pPr algn="ctr"/>
            <a:endParaRPr lang="en-JP" dirty="0"/>
          </a:p>
        </p:txBody>
      </p:sp>
    </p:spTree>
    <p:extLst>
      <p:ext uri="{BB962C8B-B14F-4D97-AF65-F5344CB8AC3E}">
        <p14:creationId xmlns:p14="http://schemas.microsoft.com/office/powerpoint/2010/main" val="22579768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53533"/>
    </mc:Choice>
    <mc:Fallback xmlns="">
      <p:transition spd="slow" advTm="53533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3E6970-9A12-6741-9296-62B2D0ADC6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JP" dirty="0"/>
              <a:t>Our Approach: USShadow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E07F0F-6218-AD47-A5FA-D63D16CAB70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JP" dirty="0"/>
              <a:t>Enable secure remote management after VM migration</a:t>
            </a:r>
          </a:p>
          <a:p>
            <a:pPr lvl="1"/>
            <a:r>
              <a:rPr lang="en-JP" dirty="0"/>
              <a:t>The migration manager can handle the states of shadow devices</a:t>
            </a:r>
          </a:p>
          <a:p>
            <a:pPr lvl="1"/>
            <a:r>
              <a:rPr lang="en-JP" dirty="0"/>
              <a:t>Transparently and securely</a:t>
            </a:r>
          </a:p>
          <a:p>
            <a:pPr lvl="2"/>
            <a:r>
              <a:rPr lang="en-JP" dirty="0"/>
              <a:t>No modifications to the migration manager</a:t>
            </a:r>
          </a:p>
          <a:p>
            <a:pPr lvl="2"/>
            <a:r>
              <a:rPr lang="en-JP" dirty="0"/>
              <a:t>No information leakage from the states</a:t>
            </a:r>
          </a:p>
          <a:p>
            <a:pPr lvl="2"/>
            <a:endParaRPr lang="en-JP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D9A1929-3035-4841-9F13-C2F04D1FB3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57A23-CB21-D340-80A0-623F78F268E8}" type="slidenum">
              <a:rPr kumimoji="1" lang="ja-JP" altLang="en-US" smtClean="0"/>
              <a:t>7</a:t>
            </a:fld>
            <a:endParaRPr kumimoji="1" lang="ja-JP" alt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A951CF0-55FC-664C-B8E2-59A3ACF770F6}"/>
              </a:ext>
            </a:extLst>
          </p:cNvPr>
          <p:cNvSpPr/>
          <p:nvPr/>
        </p:nvSpPr>
        <p:spPr>
          <a:xfrm>
            <a:off x="589501" y="4057191"/>
            <a:ext cx="4921207" cy="216843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JP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931E04C-6829-BC4B-979A-D6CB41237CB8}"/>
              </a:ext>
            </a:extLst>
          </p:cNvPr>
          <p:cNvSpPr/>
          <p:nvPr/>
        </p:nvSpPr>
        <p:spPr>
          <a:xfrm>
            <a:off x="6599422" y="4057190"/>
            <a:ext cx="4921207" cy="216843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JP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750DE0A-AC20-8940-B278-B8E49C68A9C7}"/>
              </a:ext>
            </a:extLst>
          </p:cNvPr>
          <p:cNvSpPr/>
          <p:nvPr/>
        </p:nvSpPr>
        <p:spPr>
          <a:xfrm>
            <a:off x="2150020" y="4557489"/>
            <a:ext cx="3156179" cy="1448741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DFDB9DE0-174C-294B-BB96-8DEE47F8D1D7}"/>
              </a:ext>
            </a:extLst>
          </p:cNvPr>
          <p:cNvSpPr/>
          <p:nvPr/>
        </p:nvSpPr>
        <p:spPr>
          <a:xfrm>
            <a:off x="2453959" y="4783989"/>
            <a:ext cx="819386" cy="989826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dirty="0"/>
              <a:t>VM</a:t>
            </a:r>
            <a:endParaRPr kumimoji="1" lang="ja-JP" alt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7E78FB25-5B6C-734B-A863-C88CEDB726D6}"/>
              </a:ext>
            </a:extLst>
          </p:cNvPr>
          <p:cNvSpPr/>
          <p:nvPr/>
        </p:nvSpPr>
        <p:spPr>
          <a:xfrm>
            <a:off x="811550" y="4896754"/>
            <a:ext cx="1113821" cy="764297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/>
              <a:t>shadow</a:t>
            </a:r>
          </a:p>
          <a:p>
            <a:pPr algn="ctr"/>
            <a:r>
              <a:rPr lang="en-US" altLang="ja-JP"/>
              <a:t>devices</a:t>
            </a:r>
            <a:endParaRPr kumimoji="1" lang="ja-JP" altLang="en-US"/>
          </a:p>
        </p:txBody>
      </p:sp>
      <p:sp>
        <p:nvSpPr>
          <p:cNvPr id="10" name="Rounded Rectangle 9">
            <a:extLst>
              <a:ext uri="{FF2B5EF4-FFF2-40B4-BE49-F238E27FC236}">
                <a16:creationId xmlns:a16="http://schemas.microsoft.com/office/drawing/2014/main" id="{31413742-BD1D-A14E-B4CF-6C5719D7158F}"/>
              </a:ext>
            </a:extLst>
          </p:cNvPr>
          <p:cNvSpPr/>
          <p:nvPr/>
        </p:nvSpPr>
        <p:spPr>
          <a:xfrm>
            <a:off x="3754257" y="4870707"/>
            <a:ext cx="1280160" cy="816390"/>
          </a:xfrm>
          <a:prstGeom prst="roundRect">
            <a:avLst/>
          </a:prstGeom>
          <a:solidFill>
            <a:srgbClr val="92D050"/>
          </a:solidFill>
          <a:ln>
            <a:solidFill>
              <a:srgbClr val="00B050"/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JP" dirty="0"/>
              <a:t>migration</a:t>
            </a:r>
          </a:p>
          <a:p>
            <a:pPr algn="ctr"/>
            <a:r>
              <a:rPr lang="en-JP" dirty="0"/>
              <a:t>manager</a:t>
            </a:r>
          </a:p>
        </p:txBody>
      </p: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6D2E8572-9653-4C48-B5D9-46FAE76BCF70}"/>
              </a:ext>
            </a:extLst>
          </p:cNvPr>
          <p:cNvCxnSpPr>
            <a:cxnSpLocks/>
          </p:cNvCxnSpPr>
          <p:nvPr/>
        </p:nvCxnSpPr>
        <p:spPr>
          <a:xfrm>
            <a:off x="3273345" y="5278902"/>
            <a:ext cx="480912" cy="0"/>
          </a:xfrm>
          <a:prstGeom prst="straightConnector1">
            <a:avLst/>
          </a:prstGeom>
          <a:ln w="28575" cmpd="sng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Rectangle 11">
            <a:extLst>
              <a:ext uri="{FF2B5EF4-FFF2-40B4-BE49-F238E27FC236}">
                <a16:creationId xmlns:a16="http://schemas.microsoft.com/office/drawing/2014/main" id="{D36D8A0F-FAFE-124C-A173-C8C0EDABC5D3}"/>
              </a:ext>
            </a:extLst>
          </p:cNvPr>
          <p:cNvSpPr/>
          <p:nvPr/>
        </p:nvSpPr>
        <p:spPr>
          <a:xfrm>
            <a:off x="6803931" y="4557489"/>
            <a:ext cx="3156179" cy="1448741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Rounded Rectangle 12">
            <a:extLst>
              <a:ext uri="{FF2B5EF4-FFF2-40B4-BE49-F238E27FC236}">
                <a16:creationId xmlns:a16="http://schemas.microsoft.com/office/drawing/2014/main" id="{1B0B48FF-641D-7849-B4B2-740C1AD9AAD2}"/>
              </a:ext>
            </a:extLst>
          </p:cNvPr>
          <p:cNvSpPr/>
          <p:nvPr/>
        </p:nvSpPr>
        <p:spPr>
          <a:xfrm>
            <a:off x="7101860" y="4870707"/>
            <a:ext cx="1280160" cy="816390"/>
          </a:xfrm>
          <a:prstGeom prst="roundRect">
            <a:avLst/>
          </a:prstGeom>
          <a:solidFill>
            <a:srgbClr val="92D050"/>
          </a:solidFill>
          <a:ln>
            <a:solidFill>
              <a:srgbClr val="00B050"/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JP" dirty="0"/>
              <a:t>migration</a:t>
            </a:r>
          </a:p>
          <a:p>
            <a:pPr algn="ctr"/>
            <a:r>
              <a:rPr lang="en-JP" dirty="0"/>
              <a:t>manager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EDAF59EF-1B65-5A4A-A8F4-65F0824E72FB}"/>
              </a:ext>
            </a:extLst>
          </p:cNvPr>
          <p:cNvSpPr/>
          <p:nvPr/>
        </p:nvSpPr>
        <p:spPr>
          <a:xfrm>
            <a:off x="8862932" y="4783989"/>
            <a:ext cx="819386" cy="989826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dirty="0"/>
              <a:t>VM</a:t>
            </a:r>
            <a:endParaRPr kumimoji="1" lang="ja-JP" altLang="en-US"/>
          </a:p>
        </p:txBody>
      </p: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8361021C-A6C4-8E44-AB4B-82AEFA848879}"/>
              </a:ext>
            </a:extLst>
          </p:cNvPr>
          <p:cNvCxnSpPr>
            <a:cxnSpLocks/>
          </p:cNvCxnSpPr>
          <p:nvPr/>
        </p:nvCxnSpPr>
        <p:spPr>
          <a:xfrm flipV="1">
            <a:off x="8382020" y="5278902"/>
            <a:ext cx="480912" cy="2957"/>
          </a:xfrm>
          <a:prstGeom prst="straightConnector1">
            <a:avLst/>
          </a:prstGeom>
          <a:ln w="28575" cmpd="sng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E786B9B5-41FA-6745-99D1-398885CF60B6}"/>
              </a:ext>
            </a:extLst>
          </p:cNvPr>
          <p:cNvCxnSpPr>
            <a:cxnSpLocks/>
          </p:cNvCxnSpPr>
          <p:nvPr/>
        </p:nvCxnSpPr>
        <p:spPr>
          <a:xfrm>
            <a:off x="5034417" y="5275944"/>
            <a:ext cx="2067443" cy="0"/>
          </a:xfrm>
          <a:prstGeom prst="straightConnector1">
            <a:avLst/>
          </a:prstGeom>
          <a:ln w="28575" cmpd="sng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Rectangle 16">
            <a:extLst>
              <a:ext uri="{FF2B5EF4-FFF2-40B4-BE49-F238E27FC236}">
                <a16:creationId xmlns:a16="http://schemas.microsoft.com/office/drawing/2014/main" id="{B1A3ADE9-BCFC-9B4F-9E69-C5D4B4C332CC}"/>
              </a:ext>
            </a:extLst>
          </p:cNvPr>
          <p:cNvSpPr/>
          <p:nvPr/>
        </p:nvSpPr>
        <p:spPr>
          <a:xfrm>
            <a:off x="10186830" y="4896754"/>
            <a:ext cx="1113821" cy="764297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/>
              <a:t>shadow</a:t>
            </a:r>
          </a:p>
          <a:p>
            <a:pPr algn="ctr"/>
            <a:r>
              <a:rPr lang="en-US" altLang="ja-JP"/>
              <a:t>devices</a:t>
            </a:r>
            <a:endParaRPr kumimoji="1" lang="ja-JP" altLang="en-US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B33570B0-73CB-924A-BB49-D2DE8251369F}"/>
              </a:ext>
            </a:extLst>
          </p:cNvPr>
          <p:cNvSpPr txBox="1"/>
          <p:nvPr/>
        </p:nvSpPr>
        <p:spPr>
          <a:xfrm>
            <a:off x="2436730" y="4164602"/>
            <a:ext cx="25827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/>
              <a:t>virtualized </a:t>
            </a:r>
            <a:r>
              <a:rPr lang="en-US" altLang="ja-JP" dirty="0"/>
              <a:t>system (VM)</a:t>
            </a:r>
            <a:endParaRPr kumimoji="1" lang="ja-JP" altLang="en-US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CB313A0A-1D01-6043-9EEA-A41C30A7FE15}"/>
              </a:ext>
            </a:extLst>
          </p:cNvPr>
          <p:cNvSpPr txBox="1"/>
          <p:nvPr/>
        </p:nvSpPr>
        <p:spPr>
          <a:xfrm>
            <a:off x="7088392" y="4170166"/>
            <a:ext cx="25827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/>
              <a:t>virtualized </a:t>
            </a:r>
            <a:r>
              <a:rPr lang="en-US" altLang="ja-JP" dirty="0"/>
              <a:t>system (VM)</a:t>
            </a:r>
            <a:endParaRPr kumimoji="1" lang="ja-JP" altLang="en-US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96872668-CBBD-2C43-8670-1C526D7A370B}"/>
              </a:ext>
            </a:extLst>
          </p:cNvPr>
          <p:cNvSpPr txBox="1"/>
          <p:nvPr/>
        </p:nvSpPr>
        <p:spPr>
          <a:xfrm>
            <a:off x="2361454" y="6272736"/>
            <a:ext cx="13773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/>
              <a:t>source host</a:t>
            </a:r>
            <a:endParaRPr kumimoji="1" lang="ja-JP" altLang="en-US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D13FF533-2F13-DB48-B751-3A5EFFE4B219}"/>
              </a:ext>
            </a:extLst>
          </p:cNvPr>
          <p:cNvSpPr txBox="1"/>
          <p:nvPr/>
        </p:nvSpPr>
        <p:spPr>
          <a:xfrm>
            <a:off x="8274945" y="6272736"/>
            <a:ext cx="18004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/>
              <a:t>destination host</a:t>
            </a:r>
            <a:endParaRPr kumimoji="1" lang="ja-JP" altLang="en-US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8C71C3D0-59A7-F24F-B3A1-A855DE24972B}"/>
              </a:ext>
            </a:extLst>
          </p:cNvPr>
          <p:cNvSpPr txBox="1"/>
          <p:nvPr/>
        </p:nvSpPr>
        <p:spPr>
          <a:xfrm>
            <a:off x="5604128" y="4874613"/>
            <a:ext cx="9669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JP" dirty="0"/>
              <a:t>transfer</a:t>
            </a:r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112AF41E-9F03-2743-BBBA-02D3901FAF5B}"/>
              </a:ext>
            </a:extLst>
          </p:cNvPr>
          <p:cNvSpPr/>
          <p:nvPr/>
        </p:nvSpPr>
        <p:spPr>
          <a:xfrm>
            <a:off x="675762" y="4567246"/>
            <a:ext cx="881526" cy="444009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none" rtlCol="0" anchor="ctr"/>
          <a:lstStyle/>
          <a:p>
            <a:pPr algn="ctr"/>
            <a:r>
              <a:rPr lang="en-JP" dirty="0"/>
              <a:t>state</a:t>
            </a:r>
          </a:p>
        </p:txBody>
      </p:sp>
      <p:cxnSp>
        <p:nvCxnSpPr>
          <p:cNvPr id="26" name="Elbow Connector 25">
            <a:extLst>
              <a:ext uri="{FF2B5EF4-FFF2-40B4-BE49-F238E27FC236}">
                <a16:creationId xmlns:a16="http://schemas.microsoft.com/office/drawing/2014/main" id="{FC07A12F-4291-D940-B250-023F05AC761E}"/>
              </a:ext>
            </a:extLst>
          </p:cNvPr>
          <p:cNvCxnSpPr>
            <a:cxnSpLocks/>
            <a:stCxn id="9" idx="2"/>
            <a:endCxn id="10" idx="2"/>
          </p:cNvCxnSpPr>
          <p:nvPr/>
        </p:nvCxnSpPr>
        <p:spPr>
          <a:xfrm rot="16200000" flipH="1">
            <a:off x="2868376" y="4161136"/>
            <a:ext cx="26046" cy="3025876"/>
          </a:xfrm>
          <a:prstGeom prst="bentConnector3">
            <a:avLst>
              <a:gd name="adj1" fmla="val 1723704"/>
            </a:avLst>
          </a:prstGeom>
          <a:ln w="28575" cmpd="sng">
            <a:solidFill>
              <a:srgbClr val="FF0000"/>
            </a:solidFill>
            <a:headEnd type="none" w="med" len="med"/>
            <a:tailEnd type="arrow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Elbow Connector 26">
            <a:extLst>
              <a:ext uri="{FF2B5EF4-FFF2-40B4-BE49-F238E27FC236}">
                <a16:creationId xmlns:a16="http://schemas.microsoft.com/office/drawing/2014/main" id="{115F7CC5-4BA8-E843-B312-8BC16DA6A4CC}"/>
              </a:ext>
            </a:extLst>
          </p:cNvPr>
          <p:cNvCxnSpPr>
            <a:cxnSpLocks/>
            <a:stCxn id="13" idx="2"/>
            <a:endCxn id="17" idx="2"/>
          </p:cNvCxnSpPr>
          <p:nvPr/>
        </p:nvCxnSpPr>
        <p:spPr>
          <a:xfrm rot="5400000" flipH="1" flipV="1">
            <a:off x="9229817" y="4173173"/>
            <a:ext cx="26046" cy="3001801"/>
          </a:xfrm>
          <a:prstGeom prst="bentConnector3">
            <a:avLst>
              <a:gd name="adj1" fmla="val -1623712"/>
            </a:avLst>
          </a:prstGeom>
          <a:ln w="28575" cmpd="sng">
            <a:solidFill>
              <a:srgbClr val="FF0000"/>
            </a:solidFill>
            <a:headEnd type="none" w="med" len="med"/>
            <a:tailEnd type="arrow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0" name="Oval 29">
            <a:extLst>
              <a:ext uri="{FF2B5EF4-FFF2-40B4-BE49-F238E27FC236}">
                <a16:creationId xmlns:a16="http://schemas.microsoft.com/office/drawing/2014/main" id="{5E387F77-AD13-794F-9131-A058DEA41EE8}"/>
              </a:ext>
            </a:extLst>
          </p:cNvPr>
          <p:cNvSpPr/>
          <p:nvPr/>
        </p:nvSpPr>
        <p:spPr>
          <a:xfrm>
            <a:off x="10536452" y="4577622"/>
            <a:ext cx="881526" cy="444009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none" rtlCol="0" anchor="ctr"/>
          <a:lstStyle/>
          <a:p>
            <a:pPr algn="ctr"/>
            <a:r>
              <a:rPr lang="en-JP" dirty="0"/>
              <a:t>state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05A252D1-609B-1448-8AB9-133624B1294C}"/>
              </a:ext>
            </a:extLst>
          </p:cNvPr>
          <p:cNvSpPr txBox="1"/>
          <p:nvPr/>
        </p:nvSpPr>
        <p:spPr>
          <a:xfrm>
            <a:off x="4432885" y="5692894"/>
            <a:ext cx="6719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JP" dirty="0">
                <a:solidFill>
                  <a:srgbClr val="FF0000"/>
                </a:solidFill>
              </a:rPr>
              <a:t>save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A7A320B4-2581-8F48-8BE5-30F36527B962}"/>
              </a:ext>
            </a:extLst>
          </p:cNvPr>
          <p:cNvSpPr txBox="1"/>
          <p:nvPr/>
        </p:nvSpPr>
        <p:spPr>
          <a:xfrm>
            <a:off x="6800581" y="5688819"/>
            <a:ext cx="9028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JP" dirty="0">
                <a:solidFill>
                  <a:srgbClr val="FF0000"/>
                </a:solidFill>
              </a:rPr>
              <a:t>restore</a:t>
            </a:r>
          </a:p>
        </p:txBody>
      </p:sp>
    </p:spTree>
    <p:extLst>
      <p:ext uri="{BB962C8B-B14F-4D97-AF65-F5344CB8AC3E}">
        <p14:creationId xmlns:p14="http://schemas.microsoft.com/office/powerpoint/2010/main" val="4442927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55615"/>
    </mc:Choice>
    <mc:Fallback xmlns="">
      <p:transition spd="slow" advTm="55615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18C97D-0629-CC4D-9E4D-30323A6E10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JP" dirty="0"/>
              <a:t>Threat Model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0B9F87-015A-4140-B1D4-A287C0266DD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JP" dirty="0"/>
              <a:t>Use the same threat model as VSBypass</a:t>
            </a:r>
          </a:p>
          <a:p>
            <a:pPr lvl="1"/>
            <a:r>
              <a:rPr lang="en-JP" dirty="0"/>
              <a:t>Some of the cloud operators may be untrusted</a:t>
            </a:r>
          </a:p>
          <a:p>
            <a:pPr lvl="2"/>
            <a:r>
              <a:rPr lang="en-JP" dirty="0"/>
              <a:t>Assume full control over the virtualized system</a:t>
            </a:r>
          </a:p>
          <a:p>
            <a:pPr lvl="1"/>
            <a:r>
              <a:rPr lang="en-JP" dirty="0"/>
              <a:t>Cloud providers are trusted</a:t>
            </a:r>
          </a:p>
          <a:p>
            <a:pPr lvl="2"/>
            <a:r>
              <a:rPr lang="en-JP" dirty="0"/>
              <a:t>Maintain hardware, the cloud hypervisor, and shadow devices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48D93CB-E399-9B4E-845F-0954E0AAF2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57A23-CB21-D340-80A0-623F78F268E8}" type="slidenum">
              <a:rPr kumimoji="1" lang="ja-JP" altLang="en-US" smtClean="0"/>
              <a:t>8</a:t>
            </a:fld>
            <a:endParaRPr kumimoji="1" lang="ja-JP" alt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5DCD3B8-0CC3-9347-9C67-1715ECB28E3C}"/>
              </a:ext>
            </a:extLst>
          </p:cNvPr>
          <p:cNvSpPr/>
          <p:nvPr/>
        </p:nvSpPr>
        <p:spPr>
          <a:xfrm>
            <a:off x="4042320" y="4316189"/>
            <a:ext cx="3615780" cy="1448741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C8FC410A-8D09-FD49-9C42-832CE02C7707}"/>
              </a:ext>
            </a:extLst>
          </p:cNvPr>
          <p:cNvSpPr/>
          <p:nvPr/>
        </p:nvSpPr>
        <p:spPr>
          <a:xfrm>
            <a:off x="4346259" y="4542689"/>
            <a:ext cx="819386" cy="989826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dirty="0"/>
              <a:t>VM</a:t>
            </a:r>
            <a:endParaRPr kumimoji="1" lang="ja-JP" alt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0D2438EB-1D1E-F04A-BBD4-4D96DBFF75B3}"/>
              </a:ext>
            </a:extLst>
          </p:cNvPr>
          <p:cNvSpPr/>
          <p:nvPr/>
        </p:nvSpPr>
        <p:spPr>
          <a:xfrm>
            <a:off x="2523558" y="4655453"/>
            <a:ext cx="1113821" cy="764297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/>
              <a:t>shadow</a:t>
            </a:r>
          </a:p>
          <a:p>
            <a:pPr algn="ctr"/>
            <a:r>
              <a:rPr lang="en-US" altLang="ja-JP"/>
              <a:t>devices</a:t>
            </a:r>
            <a:endParaRPr kumimoji="1" lang="ja-JP" altLang="en-US"/>
          </a:p>
        </p:txBody>
      </p:sp>
      <p:sp>
        <p:nvSpPr>
          <p:cNvPr id="10" name="Rounded Rectangle 9">
            <a:extLst>
              <a:ext uri="{FF2B5EF4-FFF2-40B4-BE49-F238E27FC236}">
                <a16:creationId xmlns:a16="http://schemas.microsoft.com/office/drawing/2014/main" id="{39455EFA-B8AA-5043-B68D-CD3940DDA430}"/>
              </a:ext>
            </a:extLst>
          </p:cNvPr>
          <p:cNvSpPr/>
          <p:nvPr/>
        </p:nvSpPr>
        <p:spPr>
          <a:xfrm>
            <a:off x="6085139" y="4629407"/>
            <a:ext cx="1280160" cy="816390"/>
          </a:xfrm>
          <a:prstGeom prst="roundRect">
            <a:avLst/>
          </a:prstGeom>
          <a:solidFill>
            <a:srgbClr val="92D050"/>
          </a:solidFill>
          <a:ln>
            <a:solidFill>
              <a:srgbClr val="00B050"/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JP" dirty="0"/>
              <a:t>migration</a:t>
            </a:r>
          </a:p>
          <a:p>
            <a:pPr algn="ctr"/>
            <a:r>
              <a:rPr lang="en-JP" dirty="0"/>
              <a:t>manager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35974E3B-028D-F047-8602-437C0F49C910}"/>
              </a:ext>
            </a:extLst>
          </p:cNvPr>
          <p:cNvSpPr txBox="1"/>
          <p:nvPr/>
        </p:nvSpPr>
        <p:spPr>
          <a:xfrm>
            <a:off x="7812668" y="4443323"/>
            <a:ext cx="208262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/>
              <a:t>VM running the</a:t>
            </a:r>
          </a:p>
          <a:p>
            <a:r>
              <a:rPr kumimoji="1" lang="en-US" altLang="ja-JP" dirty="0"/>
              <a:t>virtualized </a:t>
            </a:r>
            <a:r>
              <a:rPr lang="en-US" altLang="ja-JP" dirty="0"/>
              <a:t>system</a:t>
            </a:r>
            <a:endParaRPr kumimoji="1" lang="ja-JP" alt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A7EDC0D-EFB5-9943-AFD8-A3D76524C611}"/>
              </a:ext>
            </a:extLst>
          </p:cNvPr>
          <p:cNvSpPr/>
          <p:nvPr/>
        </p:nvSpPr>
        <p:spPr>
          <a:xfrm>
            <a:off x="2523558" y="5947948"/>
            <a:ext cx="5134542" cy="3781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JP" dirty="0"/>
              <a:t>cloud hypervisor</a:t>
            </a:r>
          </a:p>
        </p:txBody>
      </p:sp>
      <p:pic>
        <p:nvPicPr>
          <p:cNvPr id="17" name="図 10" descr="point-query-user-icone-6173-128.png">
            <a:extLst>
              <a:ext uri="{FF2B5EF4-FFF2-40B4-BE49-F238E27FC236}">
                <a16:creationId xmlns:a16="http://schemas.microsoft.com/office/drawing/2014/main" id="{583E9C20-4B7B-5F44-9F90-2D40A44EBA4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20213" y="5089654"/>
            <a:ext cx="610358" cy="6068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03311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53181"/>
    </mc:Choice>
    <mc:Fallback xmlns="">
      <p:transition spd="slow" advTm="53181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064A36-056D-3146-95C2-69D21787CC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JP" dirty="0"/>
              <a:t>Interface to Shadow Devices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A956F6-1227-A341-9315-8073519BE9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JP" dirty="0"/>
              <a:t>A naive design is to provide a new interface</a:t>
            </a:r>
          </a:p>
          <a:p>
            <a:pPr lvl="1"/>
            <a:r>
              <a:rPr lang="en-JP" dirty="0"/>
              <a:t>The migration manager directly saves and restores the states of shadow devices</a:t>
            </a:r>
          </a:p>
          <a:p>
            <a:r>
              <a:rPr lang="en-JP" dirty="0"/>
              <a:t>Require modifications to the migration manager</a:t>
            </a:r>
          </a:p>
          <a:p>
            <a:pPr lvl="1"/>
            <a:r>
              <a:rPr lang="en-JP" dirty="0"/>
              <a:t>The migration manager strongly depends on the virtualized system</a:t>
            </a:r>
          </a:p>
          <a:p>
            <a:pPr lvl="1"/>
            <a:r>
              <a:rPr lang="en-JP" dirty="0"/>
              <a:t>Need to extend the migration protocol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4CAA1AE-9547-044D-A878-6E66F7EE02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57A23-CB21-D340-80A0-623F78F268E8}" type="slidenum">
              <a:rPr kumimoji="1" lang="ja-JP" altLang="en-US" smtClean="0"/>
              <a:t>9</a:t>
            </a:fld>
            <a:endParaRPr kumimoji="1" lang="ja-JP" alt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9675EB0-2152-6A4E-BBDE-C15A7DCD3687}"/>
              </a:ext>
            </a:extLst>
          </p:cNvPr>
          <p:cNvSpPr/>
          <p:nvPr/>
        </p:nvSpPr>
        <p:spPr>
          <a:xfrm>
            <a:off x="4505280" y="4949919"/>
            <a:ext cx="2741340" cy="1448741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BCF06DB-2712-DD4A-84D1-E225EA4D67F2}"/>
              </a:ext>
            </a:extLst>
          </p:cNvPr>
          <p:cNvSpPr/>
          <p:nvPr/>
        </p:nvSpPr>
        <p:spPr>
          <a:xfrm>
            <a:off x="2681090" y="5288723"/>
            <a:ext cx="1113821" cy="764297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/>
              <a:t>shadow</a:t>
            </a:r>
          </a:p>
          <a:p>
            <a:pPr algn="ctr"/>
            <a:r>
              <a:rPr lang="en-US" altLang="ja-JP"/>
              <a:t>devices</a:t>
            </a:r>
            <a:endParaRPr kumimoji="1" lang="ja-JP" altLang="en-US"/>
          </a:p>
        </p:txBody>
      </p:sp>
      <p:sp>
        <p:nvSpPr>
          <p:cNvPr id="8" name="Rounded Rectangle 7">
            <a:extLst>
              <a:ext uri="{FF2B5EF4-FFF2-40B4-BE49-F238E27FC236}">
                <a16:creationId xmlns:a16="http://schemas.microsoft.com/office/drawing/2014/main" id="{05B82434-EA63-5E4A-927D-8E3102A5BA86}"/>
              </a:ext>
            </a:extLst>
          </p:cNvPr>
          <p:cNvSpPr/>
          <p:nvPr/>
        </p:nvSpPr>
        <p:spPr>
          <a:xfrm>
            <a:off x="5223359" y="5262677"/>
            <a:ext cx="1280160" cy="816390"/>
          </a:xfrm>
          <a:prstGeom prst="roundRect">
            <a:avLst/>
          </a:prstGeom>
          <a:solidFill>
            <a:srgbClr val="92D050"/>
          </a:solidFill>
          <a:ln>
            <a:solidFill>
              <a:srgbClr val="00B050"/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JP" dirty="0"/>
              <a:t>migration</a:t>
            </a:r>
          </a:p>
          <a:p>
            <a:pPr algn="ctr"/>
            <a:r>
              <a:rPr lang="en-JP" dirty="0"/>
              <a:t>manager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E25C1728-AF69-2E4B-A559-2FC03D113C52}"/>
              </a:ext>
            </a:extLst>
          </p:cNvPr>
          <p:cNvSpPr txBox="1"/>
          <p:nvPr/>
        </p:nvSpPr>
        <p:spPr>
          <a:xfrm>
            <a:off x="4584571" y="4561156"/>
            <a:ext cx="25827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en-US" altLang="ja-JP" dirty="0"/>
              <a:t>virtualized </a:t>
            </a:r>
            <a:r>
              <a:rPr lang="en-US" altLang="ja-JP" dirty="0"/>
              <a:t>system </a:t>
            </a:r>
            <a:r>
              <a:rPr kumimoji="1" lang="en-US" altLang="ja-JP" dirty="0"/>
              <a:t>(VM)</a:t>
            </a:r>
            <a:endParaRPr kumimoji="1" lang="ja-JP" altLang="en-US"/>
          </a:p>
        </p:txBody>
      </p: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13849574-B73D-8943-B896-00306906E501}"/>
              </a:ext>
            </a:extLst>
          </p:cNvPr>
          <p:cNvCxnSpPr>
            <a:cxnSpLocks/>
            <a:stCxn id="7" idx="3"/>
            <a:endCxn id="8" idx="1"/>
          </p:cNvCxnSpPr>
          <p:nvPr/>
        </p:nvCxnSpPr>
        <p:spPr>
          <a:xfrm>
            <a:off x="3794911" y="5670872"/>
            <a:ext cx="1428448" cy="0"/>
          </a:xfrm>
          <a:prstGeom prst="straightConnector1">
            <a:avLst/>
          </a:prstGeom>
          <a:ln w="28575" cmpd="sng">
            <a:solidFill>
              <a:srgbClr val="FF0000"/>
            </a:solidFill>
            <a:headEnd type="arrow" w="med" len="med"/>
            <a:tailEnd type="arrow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Rectangle 11">
            <a:extLst>
              <a:ext uri="{FF2B5EF4-FFF2-40B4-BE49-F238E27FC236}">
                <a16:creationId xmlns:a16="http://schemas.microsoft.com/office/drawing/2014/main" id="{7529FC82-3D6C-1A40-AA93-D354704ACF40}"/>
              </a:ext>
            </a:extLst>
          </p:cNvPr>
          <p:cNvSpPr/>
          <p:nvPr/>
        </p:nvSpPr>
        <p:spPr>
          <a:xfrm>
            <a:off x="4423410" y="5440680"/>
            <a:ext cx="171450" cy="445770"/>
          </a:xfrm>
          <a:prstGeom prst="rect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JP"/>
          </a:p>
        </p:txBody>
      </p: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0396371F-4CC6-054D-B85D-0CE0D5BF34AD}"/>
              </a:ext>
            </a:extLst>
          </p:cNvPr>
          <p:cNvCxnSpPr>
            <a:cxnSpLocks/>
            <a:stCxn id="8" idx="3"/>
          </p:cNvCxnSpPr>
          <p:nvPr/>
        </p:nvCxnSpPr>
        <p:spPr>
          <a:xfrm>
            <a:off x="6503519" y="5670872"/>
            <a:ext cx="2055450" cy="0"/>
          </a:xfrm>
          <a:prstGeom prst="straightConnector1">
            <a:avLst/>
          </a:prstGeom>
          <a:ln w="28575" cmpd="sng">
            <a:solidFill>
              <a:srgbClr val="FF0000"/>
            </a:solidFill>
            <a:headEnd type="arrow" w="med" len="med"/>
            <a:tailEnd type="arrow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TextBox 17">
            <a:extLst>
              <a:ext uri="{FF2B5EF4-FFF2-40B4-BE49-F238E27FC236}">
                <a16:creationId xmlns:a16="http://schemas.microsoft.com/office/drawing/2014/main" id="{62C34AD2-5FD3-C544-B2BC-E77810007B78}"/>
              </a:ext>
            </a:extLst>
          </p:cNvPr>
          <p:cNvSpPr txBox="1"/>
          <p:nvPr/>
        </p:nvSpPr>
        <p:spPr>
          <a:xfrm>
            <a:off x="7419329" y="5274145"/>
            <a:ext cx="9669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JP" dirty="0"/>
              <a:t>transfer</a:t>
            </a:r>
          </a:p>
        </p:txBody>
      </p:sp>
    </p:spTree>
    <p:extLst>
      <p:ext uri="{BB962C8B-B14F-4D97-AF65-F5344CB8AC3E}">
        <p14:creationId xmlns:p14="http://schemas.microsoft.com/office/powerpoint/2010/main" val="1948672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55785"/>
    </mc:Choice>
    <mc:Fallback xmlns="">
      <p:transition spd="slow" advTm="55785"/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エッセンシャル">
  <a:themeElements>
    <a:clrScheme name="エッセンシャル">
      <a:dk1>
        <a:srgbClr val="000000"/>
      </a:dk1>
      <a:lt1>
        <a:srgbClr val="FFFFFF"/>
      </a:lt1>
      <a:dk2>
        <a:srgbClr val="D1282E"/>
      </a:dk2>
      <a:lt2>
        <a:srgbClr val="C8C8B1"/>
      </a:lt2>
      <a:accent1>
        <a:srgbClr val="7A7A7A"/>
      </a:accent1>
      <a:accent2>
        <a:srgbClr val="F5C201"/>
      </a:accent2>
      <a:accent3>
        <a:srgbClr val="526DB0"/>
      </a:accent3>
      <a:accent4>
        <a:srgbClr val="989AAC"/>
      </a:accent4>
      <a:accent5>
        <a:srgbClr val="DC5924"/>
      </a:accent5>
      <a:accent6>
        <a:srgbClr val="B4B392"/>
      </a:accent6>
      <a:hlink>
        <a:srgbClr val="CC9900"/>
      </a:hlink>
      <a:folHlink>
        <a:srgbClr val="969696"/>
      </a:folHlink>
    </a:clrScheme>
    <a:fontScheme name="エッセンシャル">
      <a:majorFont>
        <a:latin typeface="Arial Black"/>
        <a:ea typeface=""/>
        <a:cs typeface=""/>
        <a:font script="Jpan" typeface="ＭＳ Ｐゴシック"/>
        <a:font script="Hang" typeface="HY견고딕"/>
        <a:font script="Hans" typeface="微软雅黑"/>
        <a:font script="Hant" typeface="微軟正黑體"/>
        <a:font script="Arab" typeface="Tahoma"/>
        <a:font script="Hebr" typeface="Ta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エッセンシャル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250000"/>
              </a:schemeClr>
            </a:gs>
            <a:gs pos="35000">
              <a:schemeClr val="phClr">
                <a:tint val="47000"/>
                <a:satMod val="275000"/>
              </a:schemeClr>
            </a:gs>
            <a:gs pos="100000">
              <a:schemeClr val="phClr">
                <a:tint val="25000"/>
                <a:satMod val="300000"/>
              </a:schemeClr>
            </a:gs>
          </a:gsLst>
          <a:lin ang="16200000" scaled="1"/>
        </a:gradFill>
        <a:solidFill>
          <a:schemeClr val="phClr">
            <a:satMod val="110000"/>
          </a:schemeClr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4127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9999" dist="23000" algn="bl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19050" algn="bl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l"/>
          </a:scene3d>
          <a:sp3d prstMaterial="plastic">
            <a:bevelT w="38100" h="31750"/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6000"/>
              </a:schemeClr>
              <a:schemeClr val="phClr">
                <a:shade val="94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84000"/>
                <a:satMod val="110000"/>
              </a:schemeClr>
            </a:gs>
            <a:gs pos="44000">
              <a:schemeClr val="phClr">
                <a:tint val="93000"/>
                <a:satMod val="115000"/>
              </a:schemeClr>
            </a:gs>
            <a:gs pos="100000">
              <a:schemeClr val="phClr">
                <a:tint val="100000"/>
                <a:shade val="59000"/>
                <a:satMod val="120000"/>
              </a:schemeClr>
            </a:gs>
          </a:gsLst>
          <a:path path="circle">
            <a:fillToRect l="40000" t="60000" r="60000" b="40000"/>
          </a:path>
        </a:gradFill>
      </a:bgFillStyleLst>
    </a:fmtScheme>
  </a:themeElements>
  <a:objectDefaults>
    <a:lnDef>
      <a:spPr>
        <a:ln w="28575" cmpd="sng">
          <a:solidFill>
            <a:schemeClr val="tx1"/>
          </a:solidFill>
          <a:headEnd type="none" w="med" len="med"/>
          <a:tailEnd type="arrow" w="med" len="med"/>
        </a:ln>
      </a:spPr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ホワイ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ホワイ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エッセンシャル.thmx</Template>
  <TotalTime>130389</TotalTime>
  <Words>3300</Words>
  <Application>Microsoft Macintosh PowerPoint</Application>
  <PresentationFormat>Widescreen</PresentationFormat>
  <Paragraphs>478</Paragraphs>
  <Slides>19</Slides>
  <Notes>19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4" baseType="lpstr">
      <vt:lpstr>Arial</vt:lpstr>
      <vt:lpstr>Arial Black</vt:lpstr>
      <vt:lpstr>Calibri</vt:lpstr>
      <vt:lpstr>Tahoma</vt:lpstr>
      <vt:lpstr>エッセンシャル</vt:lpstr>
      <vt:lpstr>VM Migration for Secure Out-of-band Remote Management with Nested Virtualization</vt:lpstr>
      <vt:lpstr>Remote Management in Clouds</vt:lpstr>
      <vt:lpstr>Out-of-band Remote Management</vt:lpstr>
      <vt:lpstr>Information Leakage</vt:lpstr>
      <vt:lpstr>VSBypass [Futagami+, ACSAC'18]</vt:lpstr>
      <vt:lpstr>Migration Issues</vt:lpstr>
      <vt:lpstr>Our Approach: USShadow</vt:lpstr>
      <vt:lpstr>Threat Model</vt:lpstr>
      <vt:lpstr>Interface to Shadow Devices</vt:lpstr>
      <vt:lpstr>Save/restore via Pseudo Devices</vt:lpstr>
      <vt:lpstr>Communication with Shadow Devices</vt:lpstr>
      <vt:lpstr>Shared Memory with Ultracall</vt:lpstr>
      <vt:lpstr>State Encryption</vt:lpstr>
      <vt:lpstr>Experiments</vt:lpstr>
      <vt:lpstr>Secure Remote Management after Migration</vt:lpstr>
      <vt:lpstr>Save/Restore Time</vt:lpstr>
      <vt:lpstr>Migration Performance</vt:lpstr>
      <vt:lpstr>Related Work</vt:lpstr>
      <vt:lpstr>Conclusion</vt:lpstr>
    </vt:vector>
  </TitlesOfParts>
  <Company>Kyushu Institute of Technology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クラウドにおける 仮想マシン・セキュリティ</dc:title>
  <dc:creator>Kourai Kenichi</dc:creator>
  <cp:lastModifiedBy>Microsoft Office User</cp:lastModifiedBy>
  <cp:revision>2044</cp:revision>
  <cp:lastPrinted>2019-08-17T14:50:09Z</cp:lastPrinted>
  <dcterms:created xsi:type="dcterms:W3CDTF">2014-07-04T01:06:17Z</dcterms:created>
  <dcterms:modified xsi:type="dcterms:W3CDTF">2020-10-07T04:36:31Z</dcterms:modified>
</cp:coreProperties>
</file>