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74" r:id="rId10"/>
    <p:sldId id="266" r:id="rId11"/>
    <p:sldId id="272"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p:restoredTop sz="95840"/>
  </p:normalViewPr>
  <p:slideViewPr>
    <p:cSldViewPr snapToGrid="0" snapToObjects="1">
      <p:cViewPr varScale="1">
        <p:scale>
          <a:sx n="57" d="100"/>
          <a:sy n="57" d="100"/>
        </p:scale>
        <p:origin x="168" y="12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6" d="100"/>
          <a:sy n="96" d="100"/>
        </p:scale>
        <p:origin x="368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Users/horio/Desktop/&#23455;&#39443;/&#23455;&#39443;&#12463;&#12441;&#12521;&#125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horio/Desktop/&#23455;&#39443;/&#23455;&#39443;&#12463;&#12441;&#12521;&#1250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Users/horio/Desktop/&#23455;&#39443;/&#23455;&#39443;%2010GB.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76618099544917"/>
          <c:y val="3.2062973226904157E-2"/>
          <c:w val="0.60222886861833658"/>
          <c:h val="0.75884738572154187"/>
        </c:manualLayout>
      </c:layout>
      <c:scatterChart>
        <c:scatterStyle val="lineMarker"/>
        <c:varyColors val="0"/>
        <c:ser>
          <c:idx val="7"/>
          <c:order val="0"/>
          <c:tx>
            <c:strRef>
              <c:f>マイグレーション時間!$B$48</c:f>
              <c:strCache>
                <c:ptCount val="1"/>
                <c:pt idx="0">
                  <c:v>ベース</c:v>
                </c:pt>
              </c:strCache>
            </c:strRef>
          </c:tx>
          <c:spPr>
            <a:ln>
              <a:solidFill>
                <a:schemeClr val="accent2"/>
              </a:solidFill>
              <a:miter lim="800000"/>
            </a:ln>
          </c:spPr>
          <c:marker>
            <c:symbol val="none"/>
          </c:marker>
          <c:xVal>
            <c:numRef>
              <c:f>マイグレーション時間!$A$49:$A$53</c:f>
              <c:numCache>
                <c:formatCode>General</c:formatCode>
                <c:ptCount val="5"/>
                <c:pt idx="0">
                  <c:v>1</c:v>
                </c:pt>
                <c:pt idx="1">
                  <c:v>5</c:v>
                </c:pt>
                <c:pt idx="2">
                  <c:v>10</c:v>
                </c:pt>
                <c:pt idx="3">
                  <c:v>15</c:v>
                </c:pt>
                <c:pt idx="4">
                  <c:v>18</c:v>
                </c:pt>
              </c:numCache>
            </c:numRef>
          </c:xVal>
          <c:yVal>
            <c:numRef>
              <c:f>マイグレーション時間!$B$49:$B$53</c:f>
              <c:numCache>
                <c:formatCode>General</c:formatCode>
                <c:ptCount val="5"/>
                <c:pt idx="0">
                  <c:v>148.67500000000001</c:v>
                </c:pt>
                <c:pt idx="1">
                  <c:v>147.857</c:v>
                </c:pt>
                <c:pt idx="2">
                  <c:v>147.83099999999999</c:v>
                </c:pt>
                <c:pt idx="3">
                  <c:v>148.244</c:v>
                </c:pt>
                <c:pt idx="4">
                  <c:v>150.666</c:v>
                </c:pt>
              </c:numCache>
            </c:numRef>
          </c:yVal>
          <c:smooth val="0"/>
          <c:extLst>
            <c:ext xmlns:c16="http://schemas.microsoft.com/office/drawing/2014/chart" uri="{C3380CC4-5D6E-409C-BE32-E72D297353CC}">
              <c16:uniqueId val="{00000000-653E-4445-92A4-FEA38DD75946}"/>
            </c:ext>
          </c:extLst>
        </c:ser>
        <c:ser>
          <c:idx val="8"/>
          <c:order val="1"/>
          <c:tx>
            <c:strRef>
              <c:f>マイグレーション時間!$C$48</c:f>
              <c:strCache>
                <c:ptCount val="1"/>
                <c:pt idx="0">
                  <c:v>SEmigrate</c:v>
                </c:pt>
              </c:strCache>
            </c:strRef>
          </c:tx>
          <c:spPr>
            <a:ln>
              <a:solidFill>
                <a:srgbClr val="FF0000"/>
              </a:solidFill>
              <a:miter lim="800000"/>
            </a:ln>
          </c:spPr>
          <c:marker>
            <c:symbol val="none"/>
          </c:marker>
          <c:xVal>
            <c:numRef>
              <c:f>マイグレーション時間!$A$49:$A$53</c:f>
              <c:numCache>
                <c:formatCode>General</c:formatCode>
                <c:ptCount val="5"/>
                <c:pt idx="0">
                  <c:v>1</c:v>
                </c:pt>
                <c:pt idx="1">
                  <c:v>5</c:v>
                </c:pt>
                <c:pt idx="2">
                  <c:v>10</c:v>
                </c:pt>
                <c:pt idx="3">
                  <c:v>15</c:v>
                </c:pt>
                <c:pt idx="4">
                  <c:v>18</c:v>
                </c:pt>
              </c:numCache>
            </c:numRef>
          </c:xVal>
          <c:yVal>
            <c:numRef>
              <c:f>マイグレーション時間!$C$49:$C$53</c:f>
              <c:numCache>
                <c:formatCode>General</c:formatCode>
                <c:ptCount val="5"/>
                <c:pt idx="0">
                  <c:v>35.216000000000001</c:v>
                </c:pt>
                <c:pt idx="1">
                  <c:v>33.527000000000001</c:v>
                </c:pt>
                <c:pt idx="2">
                  <c:v>35.948</c:v>
                </c:pt>
                <c:pt idx="3">
                  <c:v>36.469000000000001</c:v>
                </c:pt>
                <c:pt idx="4">
                  <c:v>32.808999999999997</c:v>
                </c:pt>
              </c:numCache>
            </c:numRef>
          </c:yVal>
          <c:smooth val="0"/>
          <c:extLst>
            <c:ext xmlns:c16="http://schemas.microsoft.com/office/drawing/2014/chart" uri="{C3380CC4-5D6E-409C-BE32-E72D297353CC}">
              <c16:uniqueId val="{00000001-653E-4445-92A4-FEA38DD75946}"/>
            </c:ext>
          </c:extLst>
        </c:ser>
        <c:ser>
          <c:idx val="9"/>
          <c:order val="2"/>
          <c:tx>
            <c:strRef>
              <c:f>マイグレーション時間!$D$48</c:f>
              <c:strCache>
                <c:ptCount val="1"/>
                <c:pt idx="0">
                  <c:v>非暗号</c:v>
                </c:pt>
              </c:strCache>
            </c:strRef>
          </c:tx>
          <c:spPr>
            <a:ln>
              <a:solidFill>
                <a:schemeClr val="accent1"/>
              </a:solidFill>
              <a:miter lim="800000"/>
            </a:ln>
          </c:spPr>
          <c:marker>
            <c:symbol val="none"/>
          </c:marker>
          <c:xVal>
            <c:numRef>
              <c:f>マイグレーション時間!$A$49:$A$53</c:f>
              <c:numCache>
                <c:formatCode>General</c:formatCode>
                <c:ptCount val="5"/>
                <c:pt idx="0">
                  <c:v>1</c:v>
                </c:pt>
                <c:pt idx="1">
                  <c:v>5</c:v>
                </c:pt>
                <c:pt idx="2">
                  <c:v>10</c:v>
                </c:pt>
                <c:pt idx="3">
                  <c:v>15</c:v>
                </c:pt>
                <c:pt idx="4">
                  <c:v>18</c:v>
                </c:pt>
              </c:numCache>
            </c:numRef>
          </c:xVal>
          <c:yVal>
            <c:numRef>
              <c:f>マイグレーション時間!$D$49:$D$53</c:f>
              <c:numCache>
                <c:formatCode>General</c:formatCode>
                <c:ptCount val="5"/>
                <c:pt idx="0">
                  <c:v>21.332999999999998</c:v>
                </c:pt>
                <c:pt idx="1">
                  <c:v>21.777999999999999</c:v>
                </c:pt>
                <c:pt idx="2">
                  <c:v>21.773</c:v>
                </c:pt>
                <c:pt idx="3">
                  <c:v>21.126999999999999</c:v>
                </c:pt>
                <c:pt idx="4">
                  <c:v>21.077999999999999</c:v>
                </c:pt>
              </c:numCache>
            </c:numRef>
          </c:yVal>
          <c:smooth val="0"/>
          <c:extLst>
            <c:ext xmlns:c16="http://schemas.microsoft.com/office/drawing/2014/chart" uri="{C3380CC4-5D6E-409C-BE32-E72D297353CC}">
              <c16:uniqueId val="{00000002-653E-4445-92A4-FEA38DD75946}"/>
            </c:ext>
          </c:extLst>
        </c:ser>
        <c:dLbls>
          <c:showLegendKey val="0"/>
          <c:showVal val="0"/>
          <c:showCatName val="0"/>
          <c:showSerName val="0"/>
          <c:showPercent val="0"/>
          <c:showBubbleSize val="0"/>
        </c:dLbls>
        <c:axId val="2081954032"/>
        <c:axId val="424908671"/>
      </c:scatterChart>
      <c:valAx>
        <c:axId val="2081954032"/>
        <c:scaling>
          <c:orientation val="minMax"/>
          <c:max val="19"/>
          <c:min val="0"/>
        </c:scaling>
        <c:delete val="0"/>
        <c:axPos val="b"/>
        <c:title>
          <c:tx>
            <c:rich>
              <a:bodyPr/>
              <a:lstStyle/>
              <a:p>
                <a:pPr>
                  <a:defRPr sz="1400" b="0" i="0">
                    <a:latin typeface="Yu Gothic Medium" panose="020B0400000000000000" pitchFamily="34" charset="-128"/>
                    <a:ea typeface="Yu Gothic Medium" panose="020B0400000000000000" pitchFamily="34" charset="-128"/>
                  </a:defRPr>
                </a:pPr>
                <a:r>
                  <a:rPr lang="ja-JP" altLang="en-US" sz="1400" b="0" i="0">
                    <a:latin typeface="Yu Gothic Medium" panose="020B0400000000000000" pitchFamily="34" charset="-128"/>
                    <a:ea typeface="Yu Gothic Medium" panose="020B0400000000000000" pitchFamily="34" charset="-128"/>
                  </a:rPr>
                  <a:t>アプリケーションの使用メモリ量</a:t>
                </a:r>
                <a:r>
                  <a:rPr lang="en-US" altLang="ja-JP" sz="1400" b="0" i="0" dirty="0">
                    <a:latin typeface="Yu Gothic Medium" panose="020B0400000000000000" pitchFamily="34" charset="-128"/>
                    <a:ea typeface="Yu Gothic Medium" panose="020B0400000000000000" pitchFamily="34" charset="-128"/>
                  </a:rPr>
                  <a:t>[GB]</a:t>
                </a:r>
                <a:endParaRPr lang="ja-JP" altLang="en-US" sz="1400" b="0" i="0">
                  <a:latin typeface="Yu Gothic Medium" panose="020B0400000000000000" pitchFamily="34" charset="-128"/>
                  <a:ea typeface="Yu Gothic Medium" panose="020B0400000000000000" pitchFamily="34" charset="-128"/>
                </a:endParaRPr>
              </a:p>
            </c:rich>
          </c:tx>
          <c:layout>
            <c:manualLayout>
              <c:xMode val="edge"/>
              <c:yMode val="edge"/>
              <c:x val="0.17547317002041413"/>
              <c:y val="0.87380210289559967"/>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424908671"/>
        <c:crosses val="autoZero"/>
        <c:crossBetween val="midCat"/>
      </c:valAx>
      <c:valAx>
        <c:axId val="4249086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時間</a:t>
                </a:r>
                <a:r>
                  <a:rPr lang="en-US" altLang="ja-JP" sz="1600" dirty="0">
                    <a:solidFill>
                      <a:schemeClr val="tx1"/>
                    </a:solidFill>
                  </a:rPr>
                  <a:t>[s]</a:t>
                </a:r>
                <a:endParaRPr lang="ja-JP" altLang="en-US" sz="1600"/>
              </a:p>
            </c:rich>
          </c:tx>
          <c:layout>
            <c:manualLayout>
              <c:xMode val="edge"/>
              <c:yMode val="edge"/>
              <c:x val="2.5367885671791018E-2"/>
              <c:y val="0.24711434744832034"/>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2081954032"/>
        <c:crosses val="autoZero"/>
        <c:crossBetween val="midCat"/>
      </c:valAx>
      <c:spPr>
        <a:noFill/>
        <a:ln>
          <a:solidFill>
            <a:schemeClr val="tx1"/>
          </a:solidFill>
        </a:ln>
        <a:effectLst/>
      </c:spPr>
    </c:plotArea>
    <c:legend>
      <c:legendPos val="b"/>
      <c:layout>
        <c:manualLayout>
          <c:xMode val="edge"/>
          <c:yMode val="edge"/>
          <c:x val="0.76659717582330389"/>
          <c:y val="0.14500241935756752"/>
          <c:w val="0.21542237911030693"/>
          <c:h val="0.57328435215168672"/>
        </c:manualLayout>
      </c:layout>
      <c:overlay val="0"/>
      <c:spPr>
        <a:no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zero"/>
    <c:showDLblsOverMax val="0"/>
    <c:extLst/>
  </c:chart>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47347034624186"/>
          <c:y val="0.12278919190804796"/>
          <c:w val="0.5655295604595949"/>
          <c:h val="0.59558983155804357"/>
        </c:manualLayout>
      </c:layout>
      <c:scatterChart>
        <c:scatterStyle val="lineMarker"/>
        <c:varyColors val="0"/>
        <c:ser>
          <c:idx val="1"/>
          <c:order val="0"/>
          <c:tx>
            <c:strRef>
              <c:f>暗号化しないページ数!$B$52</c:f>
              <c:strCache>
                <c:ptCount val="1"/>
                <c:pt idx="0">
                  <c:v>未使用</c:v>
                </c:pt>
              </c:strCache>
            </c:strRef>
          </c:tx>
          <c:spPr>
            <a:ln>
              <a:solidFill>
                <a:schemeClr val="tx1"/>
              </a:solidFill>
            </a:ln>
          </c:spPr>
          <c:marker>
            <c:symbol val="none"/>
          </c:marker>
          <c:xVal>
            <c:numRef>
              <c:f>暗号化しないページ数!$A$53:$A$57</c:f>
              <c:numCache>
                <c:formatCode>General</c:formatCode>
                <c:ptCount val="5"/>
                <c:pt idx="0">
                  <c:v>1</c:v>
                </c:pt>
                <c:pt idx="1">
                  <c:v>5</c:v>
                </c:pt>
                <c:pt idx="2">
                  <c:v>10</c:v>
                </c:pt>
                <c:pt idx="3">
                  <c:v>15</c:v>
                </c:pt>
                <c:pt idx="4">
                  <c:v>18</c:v>
                </c:pt>
              </c:numCache>
            </c:numRef>
          </c:xVal>
          <c:yVal>
            <c:numRef>
              <c:f>暗号化しないページ数!$B$53:$B$57</c:f>
              <c:numCache>
                <c:formatCode>General</c:formatCode>
                <c:ptCount val="5"/>
                <c:pt idx="0">
                  <c:v>16.252588480710983</c:v>
                </c:pt>
                <c:pt idx="1">
                  <c:v>12.302599847316742</c:v>
                </c:pt>
                <c:pt idx="2">
                  <c:v>7.438119500875473</c:v>
                </c:pt>
                <c:pt idx="3">
                  <c:v>2.5530792772769928</c:v>
                </c:pt>
                <c:pt idx="4">
                  <c:v>0.21828338503837585</c:v>
                </c:pt>
              </c:numCache>
            </c:numRef>
          </c:yVal>
          <c:smooth val="0"/>
          <c:extLst>
            <c:ext xmlns:c16="http://schemas.microsoft.com/office/drawing/2014/chart" uri="{C3380CC4-5D6E-409C-BE32-E72D297353CC}">
              <c16:uniqueId val="{00000000-0F7D-6848-AD64-884DBD641AA6}"/>
            </c:ext>
          </c:extLst>
        </c:ser>
        <c:ser>
          <c:idx val="0"/>
          <c:order val="1"/>
          <c:tx>
            <c:strRef>
              <c:f>暗号化しないページ数!$C$52</c:f>
              <c:strCache>
                <c:ptCount val="1"/>
                <c:pt idx="0">
                  <c:v>アプリ</c:v>
                </c:pt>
              </c:strCache>
            </c:strRef>
          </c:tx>
          <c:spPr>
            <a:ln>
              <a:solidFill>
                <a:schemeClr val="accent6"/>
              </a:solidFill>
            </a:ln>
          </c:spPr>
          <c:marker>
            <c:symbol val="none"/>
          </c:marker>
          <c:xVal>
            <c:numRef>
              <c:f>暗号化しないページ数!$A$53:$A$57</c:f>
              <c:numCache>
                <c:formatCode>General</c:formatCode>
                <c:ptCount val="5"/>
                <c:pt idx="0">
                  <c:v>1</c:v>
                </c:pt>
                <c:pt idx="1">
                  <c:v>5</c:v>
                </c:pt>
                <c:pt idx="2">
                  <c:v>10</c:v>
                </c:pt>
                <c:pt idx="3">
                  <c:v>15</c:v>
                </c:pt>
                <c:pt idx="4">
                  <c:v>18</c:v>
                </c:pt>
              </c:numCache>
            </c:numRef>
          </c:xVal>
          <c:yVal>
            <c:numRef>
              <c:f>暗号化しないページ数!$C$53:$C$57</c:f>
              <c:numCache>
                <c:formatCode>General</c:formatCode>
                <c:ptCount val="5"/>
                <c:pt idx="0">
                  <c:v>0.9765625</c:v>
                </c:pt>
                <c:pt idx="1">
                  <c:v>4.8828125</c:v>
                </c:pt>
                <c:pt idx="2">
                  <c:v>9.765625</c:v>
                </c:pt>
                <c:pt idx="3">
                  <c:v>14.6484375</c:v>
                </c:pt>
                <c:pt idx="4">
                  <c:v>17.578125</c:v>
                </c:pt>
              </c:numCache>
            </c:numRef>
          </c:yVal>
          <c:smooth val="0"/>
          <c:extLst>
            <c:ext xmlns:c16="http://schemas.microsoft.com/office/drawing/2014/chart" uri="{C3380CC4-5D6E-409C-BE32-E72D297353CC}">
              <c16:uniqueId val="{00000001-0F7D-6848-AD64-884DBD641AA6}"/>
            </c:ext>
          </c:extLst>
        </c:ser>
        <c:ser>
          <c:idx val="2"/>
          <c:order val="2"/>
          <c:tx>
            <c:strRef>
              <c:f>暗号化しないページ数!$D$52</c:f>
              <c:strCache>
                <c:ptCount val="1"/>
                <c:pt idx="0">
                  <c:v>SEmigrate</c:v>
                </c:pt>
              </c:strCache>
            </c:strRef>
          </c:tx>
          <c:spPr>
            <a:ln>
              <a:solidFill>
                <a:srgbClr val="FF0000"/>
              </a:solidFill>
            </a:ln>
          </c:spPr>
          <c:marker>
            <c:symbol val="none"/>
          </c:marker>
          <c:xVal>
            <c:numRef>
              <c:f>暗号化しないページ数!$A$53:$A$57</c:f>
              <c:numCache>
                <c:formatCode>General</c:formatCode>
                <c:ptCount val="5"/>
                <c:pt idx="0">
                  <c:v>1</c:v>
                </c:pt>
                <c:pt idx="1">
                  <c:v>5</c:v>
                </c:pt>
                <c:pt idx="2">
                  <c:v>10</c:v>
                </c:pt>
                <c:pt idx="3">
                  <c:v>15</c:v>
                </c:pt>
                <c:pt idx="4">
                  <c:v>18</c:v>
                </c:pt>
              </c:numCache>
            </c:numRef>
          </c:xVal>
          <c:yVal>
            <c:numRef>
              <c:f>暗号化しないページ数!$D$53:$D$57</c:f>
              <c:numCache>
                <c:formatCode>General</c:formatCode>
                <c:ptCount val="5"/>
                <c:pt idx="0">
                  <c:v>17.211940139532089</c:v>
                </c:pt>
                <c:pt idx="1">
                  <c:v>17.212305217981339</c:v>
                </c:pt>
                <c:pt idx="2">
                  <c:v>16.980566084384918</c:v>
                </c:pt>
                <c:pt idx="3">
                  <c:v>17.208725214004517</c:v>
                </c:pt>
                <c:pt idx="4">
                  <c:v>17.755765467882156</c:v>
                </c:pt>
              </c:numCache>
            </c:numRef>
          </c:yVal>
          <c:smooth val="0"/>
          <c:extLst>
            <c:ext xmlns:c16="http://schemas.microsoft.com/office/drawing/2014/chart" uri="{C3380CC4-5D6E-409C-BE32-E72D297353CC}">
              <c16:uniqueId val="{00000002-0F7D-6848-AD64-884DBD641AA6}"/>
            </c:ext>
          </c:extLst>
        </c:ser>
        <c:dLbls>
          <c:showLegendKey val="0"/>
          <c:showVal val="0"/>
          <c:showCatName val="0"/>
          <c:showSerName val="0"/>
          <c:showPercent val="0"/>
          <c:showBubbleSize val="0"/>
        </c:dLbls>
        <c:axId val="424044687"/>
        <c:axId val="2082051792"/>
      </c:scatterChart>
      <c:valAx>
        <c:axId val="424044687"/>
        <c:scaling>
          <c:orientation val="minMax"/>
          <c:max val="19"/>
          <c:min val="0"/>
        </c:scaling>
        <c:delete val="0"/>
        <c:axPos val="b"/>
        <c:title>
          <c:tx>
            <c:rich>
              <a:bodyPr/>
              <a:lstStyle/>
              <a:p>
                <a:pPr>
                  <a:defRPr sz="1400" b="0" i="0">
                    <a:latin typeface="Yu Gothic Medium" panose="020B0400000000000000" pitchFamily="34" charset="-128"/>
                    <a:ea typeface="Yu Gothic Medium" panose="020B0400000000000000" pitchFamily="34" charset="-128"/>
                  </a:defRPr>
                </a:pPr>
                <a:r>
                  <a:rPr lang="ja-JP" altLang="en-US" sz="1400" b="0" i="0">
                    <a:latin typeface="Yu Gothic Medium" panose="020B0400000000000000" pitchFamily="34" charset="-128"/>
                    <a:ea typeface="Yu Gothic Medium" panose="020B0400000000000000" pitchFamily="34" charset="-128"/>
                  </a:rPr>
                  <a:t>アプリケーションの使用メモリ量</a:t>
                </a:r>
                <a:r>
                  <a:rPr lang="en-US" altLang="ja-JP" sz="1400" b="0" i="0" dirty="0">
                    <a:latin typeface="Yu Gothic Medium" panose="020B0400000000000000" pitchFamily="34" charset="-128"/>
                    <a:ea typeface="Yu Gothic Medium" panose="020B0400000000000000" pitchFamily="34" charset="-128"/>
                  </a:rPr>
                  <a:t>[GB]</a:t>
                </a:r>
                <a:endParaRPr lang="ja-JP" altLang="en-US" sz="1400" b="0" i="0">
                  <a:latin typeface="Yu Gothic Medium" panose="020B0400000000000000" pitchFamily="34" charset="-128"/>
                  <a:ea typeface="Yu Gothic Medium" panose="020B0400000000000000" pitchFamily="34" charset="-128"/>
                </a:endParaRPr>
              </a:p>
            </c:rich>
          </c:tx>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2082051792"/>
        <c:crosses val="autoZero"/>
        <c:crossBetween val="midCat"/>
      </c:valAx>
      <c:valAx>
        <c:axId val="2082051792"/>
        <c:scaling>
          <c:orientation val="minMax"/>
          <c:max val="1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暗号化されなかった</a:t>
                </a:r>
                <a:endParaRPr lang="en-US" altLang="ja-JP" sz="1600" dirty="0">
                  <a:solidFill>
                    <a:schemeClr val="tx1"/>
                  </a:solidFill>
                </a:endParaRPr>
              </a:p>
              <a:p>
                <a:pPr>
                  <a:defRPr sz="16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メモリ量</a:t>
                </a:r>
                <a:r>
                  <a:rPr lang="en-US" altLang="ja-JP" sz="1600" dirty="0">
                    <a:solidFill>
                      <a:schemeClr val="tx1"/>
                    </a:solidFill>
                  </a:rPr>
                  <a:t>(GB)</a:t>
                </a:r>
                <a:endParaRPr lang="ja-JP" altLang="en-US" sz="1600">
                  <a:solidFill>
                    <a:schemeClr val="tx1"/>
                  </a:solidFill>
                </a:endParaRPr>
              </a:p>
            </c:rich>
          </c:tx>
          <c:layout>
            <c:manualLayout>
              <c:xMode val="edge"/>
              <c:yMode val="edge"/>
              <c:x val="1.4659789018668833E-2"/>
              <c:y val="9.3574910345792989E-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424044687"/>
        <c:crosses val="autoZero"/>
        <c:crossBetween val="midCat"/>
      </c:valAx>
      <c:spPr>
        <a:noFill/>
        <a:ln>
          <a:solidFill>
            <a:schemeClr val="tx1"/>
          </a:solidFill>
        </a:ln>
        <a:effectLst/>
      </c:spPr>
    </c:plotArea>
    <c:legend>
      <c:legendPos val="r"/>
      <c:layout>
        <c:manualLayout>
          <c:xMode val="edge"/>
          <c:yMode val="edge"/>
          <c:x val="0.78752849935165892"/>
          <c:y val="0.21364155637093526"/>
          <c:w val="0.2018306253478909"/>
          <c:h val="0.37400293713285837"/>
        </c:manualLayout>
      </c:layout>
      <c:overlay val="0"/>
      <c:spPr>
        <a:ln>
          <a:solidFill>
            <a:schemeClr val="tx1"/>
          </a:solidFill>
        </a:ln>
      </c:spPr>
      <c:txPr>
        <a:bodyPr/>
        <a:lstStyle/>
        <a:p>
          <a:pPr>
            <a:defRPr sz="1400"/>
          </a:pPr>
          <a:endParaRPr lang="ja-JP"/>
        </a:p>
      </c:txPr>
    </c:legend>
    <c:plotVisOnly val="1"/>
    <c:dispBlanksAs val="gap"/>
    <c:showDLblsOverMax val="0"/>
    <c:extLst/>
  </c:chart>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19404518107541"/>
          <c:y val="5.0493750810990362E-2"/>
          <c:w val="0.71273061892061562"/>
          <c:h val="0.93136403625065078"/>
        </c:manualLayout>
      </c:layout>
      <c:barChart>
        <c:barDir val="col"/>
        <c:grouping val="clustered"/>
        <c:varyColors val="0"/>
        <c:ser>
          <c:idx val="0"/>
          <c:order val="0"/>
          <c:tx>
            <c:strRef>
              <c:f>'benchmark time'!$B$32</c:f>
              <c:strCache>
                <c:ptCount val="1"/>
                <c:pt idx="0">
                  <c:v>ベース</c:v>
                </c:pt>
              </c:strCache>
            </c:strRef>
          </c:tx>
          <c:spPr>
            <a:solidFill>
              <a:schemeClr val="accent2"/>
            </a:solidFill>
            <a:ln>
              <a:solidFill>
                <a:schemeClr val="tx1"/>
              </a:solidFill>
            </a:ln>
            <a:effectLst/>
          </c:spPr>
          <c:invertIfNegative val="0"/>
          <c:cat>
            <c:strRef>
              <c:f>'benchmark time'!$A$33</c:f>
              <c:strCache>
                <c:ptCount val="1"/>
                <c:pt idx="0">
                  <c:v>時間[s]</c:v>
                </c:pt>
              </c:strCache>
            </c:strRef>
          </c:cat>
          <c:val>
            <c:numRef>
              <c:f>'benchmark time'!$B$33</c:f>
              <c:numCache>
                <c:formatCode>General</c:formatCode>
                <c:ptCount val="1"/>
                <c:pt idx="0">
                  <c:v>906.77611000000002</c:v>
                </c:pt>
              </c:numCache>
            </c:numRef>
          </c:val>
          <c:extLst>
            <c:ext xmlns:c16="http://schemas.microsoft.com/office/drawing/2014/chart" uri="{C3380CC4-5D6E-409C-BE32-E72D297353CC}">
              <c16:uniqueId val="{00000000-BBB8-DA4B-9523-8ECC1C1B09BF}"/>
            </c:ext>
          </c:extLst>
        </c:ser>
        <c:ser>
          <c:idx val="1"/>
          <c:order val="1"/>
          <c:tx>
            <c:strRef>
              <c:f>'benchmark time'!$C$32</c:f>
              <c:strCache>
                <c:ptCount val="1"/>
                <c:pt idx="0">
                  <c:v>SEmigrate</c:v>
                </c:pt>
              </c:strCache>
            </c:strRef>
          </c:tx>
          <c:spPr>
            <a:solidFill>
              <a:srgbClr val="FF0000"/>
            </a:solidFill>
            <a:ln>
              <a:solidFill>
                <a:schemeClr val="tx1"/>
              </a:solidFill>
            </a:ln>
            <a:effectLst/>
          </c:spPr>
          <c:invertIfNegative val="0"/>
          <c:cat>
            <c:strRef>
              <c:f>'benchmark time'!$A$33</c:f>
              <c:strCache>
                <c:ptCount val="1"/>
                <c:pt idx="0">
                  <c:v>時間[s]</c:v>
                </c:pt>
              </c:strCache>
            </c:strRef>
          </c:cat>
          <c:val>
            <c:numRef>
              <c:f>'benchmark time'!$C$33</c:f>
              <c:numCache>
                <c:formatCode>General</c:formatCode>
                <c:ptCount val="1"/>
                <c:pt idx="0">
                  <c:v>185.24906199999998</c:v>
                </c:pt>
              </c:numCache>
            </c:numRef>
          </c:val>
          <c:extLst>
            <c:ext xmlns:c16="http://schemas.microsoft.com/office/drawing/2014/chart" uri="{C3380CC4-5D6E-409C-BE32-E72D297353CC}">
              <c16:uniqueId val="{00000001-BBB8-DA4B-9523-8ECC1C1B09BF}"/>
            </c:ext>
          </c:extLst>
        </c:ser>
        <c:ser>
          <c:idx val="2"/>
          <c:order val="2"/>
          <c:tx>
            <c:strRef>
              <c:f>'benchmark time'!$D$32</c:f>
              <c:strCache>
                <c:ptCount val="1"/>
                <c:pt idx="0">
                  <c:v>非暗号</c:v>
                </c:pt>
              </c:strCache>
            </c:strRef>
          </c:tx>
          <c:spPr>
            <a:solidFill>
              <a:schemeClr val="accent1"/>
            </a:solidFill>
            <a:ln>
              <a:solidFill>
                <a:schemeClr val="tx1"/>
              </a:solidFill>
            </a:ln>
            <a:effectLst/>
          </c:spPr>
          <c:invertIfNegative val="0"/>
          <c:cat>
            <c:strRef>
              <c:f>'benchmark time'!$A$33</c:f>
              <c:strCache>
                <c:ptCount val="1"/>
                <c:pt idx="0">
                  <c:v>時間[s]</c:v>
                </c:pt>
              </c:strCache>
            </c:strRef>
          </c:cat>
          <c:val>
            <c:numRef>
              <c:f>'benchmark time'!$D$33</c:f>
              <c:numCache>
                <c:formatCode>General</c:formatCode>
                <c:ptCount val="1"/>
                <c:pt idx="0">
                  <c:v>120.97306400000001</c:v>
                </c:pt>
              </c:numCache>
            </c:numRef>
          </c:val>
          <c:extLst>
            <c:ext xmlns:c16="http://schemas.microsoft.com/office/drawing/2014/chart" uri="{C3380CC4-5D6E-409C-BE32-E72D297353CC}">
              <c16:uniqueId val="{00000002-BBB8-DA4B-9523-8ECC1C1B09BF}"/>
            </c:ext>
          </c:extLst>
        </c:ser>
        <c:dLbls>
          <c:showLegendKey val="0"/>
          <c:showVal val="0"/>
          <c:showCatName val="0"/>
          <c:showSerName val="0"/>
          <c:showPercent val="0"/>
          <c:showBubbleSize val="0"/>
        </c:dLbls>
        <c:gapWidth val="100"/>
        <c:overlap val="-27"/>
        <c:axId val="1643057391"/>
        <c:axId val="1643059039"/>
      </c:barChart>
      <c:catAx>
        <c:axId val="1643057391"/>
        <c:scaling>
          <c:orientation val="minMax"/>
        </c:scaling>
        <c:delete val="1"/>
        <c:axPos val="b"/>
        <c:numFmt formatCode="General" sourceLinked="1"/>
        <c:majorTickMark val="none"/>
        <c:minorTickMark val="none"/>
        <c:tickLblPos val="nextTo"/>
        <c:crossAx val="1643059039"/>
        <c:crosses val="autoZero"/>
        <c:auto val="1"/>
        <c:lblAlgn val="ctr"/>
        <c:lblOffset val="100"/>
        <c:noMultiLvlLbl val="0"/>
      </c:catAx>
      <c:valAx>
        <c:axId val="16430590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ja-JP" altLang="en-US" sz="1800">
                    <a:solidFill>
                      <a:schemeClr val="tx1"/>
                    </a:solidFill>
                  </a:rPr>
                  <a:t>時間</a:t>
                </a:r>
                <a:r>
                  <a:rPr lang="en-US" altLang="ja-JP" sz="1800">
                    <a:solidFill>
                      <a:schemeClr val="tx1"/>
                    </a:solidFill>
                  </a:rPr>
                  <a:t>[s]</a:t>
                </a:r>
                <a:endParaRPr lang="ja-JP" altLang="en-US" sz="1800">
                  <a:solidFill>
                    <a:schemeClr val="tx1"/>
                  </a:solidFill>
                </a:endParaRPr>
              </a:p>
            </c:rich>
          </c:tx>
          <c:layout>
            <c:manualLayout>
              <c:xMode val="edge"/>
              <c:yMode val="edge"/>
              <c:x val="2.105983851145371E-2"/>
              <c:y val="0.31435455916228033"/>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1643057391"/>
        <c:crosses val="autoZero"/>
        <c:crossBetween val="between"/>
      </c:valAx>
      <c:spPr>
        <a:noFill/>
        <a:ln>
          <a:solidFill>
            <a:schemeClr val="tx1"/>
          </a:solidFill>
        </a:ln>
        <a:effectLst/>
      </c:spPr>
    </c:plotArea>
    <c:legend>
      <c:legendPos val="r"/>
      <c:layout>
        <c:manualLayout>
          <c:xMode val="edge"/>
          <c:yMode val="edge"/>
          <c:x val="0.67302619054990209"/>
          <c:y val="0.13673214302273426"/>
          <c:w val="0.20306733157083706"/>
          <c:h val="0.44141145659716552"/>
        </c:manualLayout>
      </c:layout>
      <c:overlay val="0"/>
      <c:spPr>
        <a:no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8FDDA5-6597-D84E-A1D7-0C503F254EE1}" type="datetimeFigureOut">
              <a:rPr kumimoji="1" lang="ja-JP" altLang="en-US" smtClean="0"/>
              <a:t>2021/2/21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07B8AC-7219-5E4B-951C-2EB54252C481}" type="slidenum">
              <a:rPr kumimoji="1" lang="ja-JP" altLang="en-US" smtClean="0"/>
              <a:t>‹#›</a:t>
            </a:fld>
            <a:endParaRPr kumimoji="1" lang="ja-JP" altLang="en-US"/>
          </a:p>
        </p:txBody>
      </p:sp>
    </p:spTree>
    <p:extLst>
      <p:ext uri="{BB962C8B-B14F-4D97-AF65-F5344CB8AC3E}">
        <p14:creationId xmlns:p14="http://schemas.microsoft.com/office/powerpoint/2010/main" val="2221596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080EB99-7301-C049-BE15-CBCB8CC447DA}"/>
              </a:ext>
            </a:extLst>
          </p:cNvPr>
          <p:cNvSpPr/>
          <p:nvPr userDrawn="1"/>
        </p:nvSpPr>
        <p:spPr>
          <a:xfrm>
            <a:off x="-22412" y="-12447"/>
            <a:ext cx="12192000" cy="130628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hasCustomPrompt="1"/>
          </p:nvPr>
        </p:nvSpPr>
        <p:spPr>
          <a:xfrm>
            <a:off x="838200" y="67235"/>
            <a:ext cx="10515600" cy="1314790"/>
          </a:xfrm>
          <a:noFill/>
        </p:spPr>
        <p:txBody>
          <a:bodyPr/>
          <a:lstStyle>
            <a:lvl1pPr>
              <a:defRPr b="1" i="0">
                <a:solidFill>
                  <a:schemeClr val="bg1"/>
                </a:solidFill>
                <a:latin typeface="Yu Gothic" panose="020B0400000000000000" pitchFamily="34" charset="-128"/>
                <a:ea typeface="Yu Gothic" panose="020B0400000000000000" pitchFamily="34" charset="-128"/>
              </a:defRPr>
            </a:lvl1pPr>
          </a:lstStyle>
          <a:p>
            <a:r>
              <a:rPr lang="ja-JP" altLang="en-US"/>
              <a:t>　マスター タイトルの書式設定</a:t>
            </a:r>
            <a:endParaRPr lang="en-US" dirty="0"/>
          </a:p>
        </p:txBody>
      </p:sp>
      <p:sp>
        <p:nvSpPr>
          <p:cNvPr id="4" name="Date Placeholder 3"/>
          <p:cNvSpPr>
            <a:spLocks noGrp="1"/>
          </p:cNvSpPr>
          <p:nvPr>
            <p:ph type="dt" sz="half" idx="10"/>
          </p:nvPr>
        </p:nvSpPr>
        <p:spPr/>
        <p:txBody>
          <a:bodyPr/>
          <a:lstStyle/>
          <a:p>
            <a:fld id="{F8238A2A-B8F8-B642-A18D-AE10789D6345}" type="datetime1">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
        <p:nvSpPr>
          <p:cNvPr id="8" name="Text Placeholder 2">
            <a:extLst>
              <a:ext uri="{FF2B5EF4-FFF2-40B4-BE49-F238E27FC236}">
                <a16:creationId xmlns:a16="http://schemas.microsoft.com/office/drawing/2014/main" id="{0063A616-9BF0-0846-976F-9214393C69EE}"/>
              </a:ext>
            </a:extLst>
          </p:cNvPr>
          <p:cNvSpPr>
            <a:spLocks noGrp="1"/>
          </p:cNvSpPr>
          <p:nvPr>
            <p:ph idx="1"/>
          </p:nvPr>
        </p:nvSpPr>
        <p:spPr>
          <a:xfrm>
            <a:off x="838200" y="1537855"/>
            <a:ext cx="10515600" cy="4639108"/>
          </a:xfrm>
          <a:prstGeom prst="rect">
            <a:avLst/>
          </a:prstGeom>
        </p:spPr>
        <p:txBody>
          <a:bodyPr vert="horz" lIns="91440" tIns="45720" rIns="91440" bIns="45720" rtlCol="0">
            <a:normAutofit/>
          </a:bodyPr>
          <a:lstStyle>
            <a:lvl1pPr>
              <a:lnSpc>
                <a:spcPct val="100000"/>
              </a:lnSpc>
              <a:spcAft>
                <a:spcPts val="0"/>
              </a:spcAft>
              <a:defRPr b="0" i="0">
                <a:latin typeface="Yu Gothic Medium" panose="020B0400000000000000" pitchFamily="34" charset="-128"/>
                <a:ea typeface="Yu Gothic Medium" panose="020B0400000000000000" pitchFamily="34" charset="-128"/>
              </a:defRPr>
            </a:lvl1pPr>
            <a:lvl2pPr>
              <a:defRPr b="0" i="0">
                <a:latin typeface="Yu Gothic Medium" panose="020B0400000000000000" pitchFamily="34" charset="-128"/>
                <a:ea typeface="Yu Gothic Medium" panose="020B0400000000000000" pitchFamily="34" charset="-128"/>
              </a:defRPr>
            </a:lvl2pPr>
            <a:lvl3pPr>
              <a:defRPr sz="2200" b="0" i="0">
                <a:latin typeface="Yu Gothic Medium" panose="020B0400000000000000" pitchFamily="34" charset="-128"/>
                <a:ea typeface="Yu Gothic Medium" panose="020B0400000000000000" pitchFamily="34" charset="-128"/>
              </a:defRPr>
            </a:lvl3pPr>
            <a:lvl4pPr>
              <a:defRPr b="0" i="0">
                <a:latin typeface="Yu Gothic Medium" panose="020B0400000000000000" pitchFamily="34" charset="-128"/>
                <a:ea typeface="Yu Gothic Medium" panose="020B0400000000000000" pitchFamily="34" charset="-128"/>
              </a:defRPr>
            </a:lvl4pPr>
            <a:lvl5pPr>
              <a:defRPr b="0" i="0">
                <a:latin typeface="Yu Gothic Medium" panose="020B0400000000000000" pitchFamily="34" charset="-128"/>
                <a:ea typeface="Yu Gothic Medium" panose="020B0400000000000000" pitchFamily="34" charset="-128"/>
              </a:defRPr>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Tree>
    <p:extLst>
      <p:ext uri="{BB962C8B-B14F-4D97-AF65-F5344CB8AC3E}">
        <p14:creationId xmlns:p14="http://schemas.microsoft.com/office/powerpoint/2010/main" val="1352130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AEC00E-C467-764F-94C7-E4C41F1A959D}" type="datetime1">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94452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07F0D6-D24D-4448-B445-B00769AA978F}" type="datetime1">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8030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i="0">
                <a:latin typeface="Yu Gothic" panose="020B0400000000000000" pitchFamily="34" charset="-128"/>
                <a:ea typeface="Yu Gothic" panose="020B0400000000000000"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0" i="0">
                <a:latin typeface="Yu Gothic Medium" panose="020B0400000000000000" pitchFamily="34" charset="-128"/>
                <a:ea typeface="Yu Gothic Medium" panose="020B0400000000000000"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0B172A-4B82-654A-96C8-6F7394E84713}" type="datetime1">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79192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99DB54-426A-DA43-9722-234ABA730471}" type="datetime1">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54639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FE2FBBD-80DD-3643-A7D4-B500C40A6B5A}" type="datetime1">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39658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4A104B-F758-3645-ACEF-A8A18C8908D1}" type="datetime1">
              <a:rPr kumimoji="1" lang="ja-JP" altLang="en-US" smtClean="0"/>
              <a:t>2021/2/21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01075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216609-A2AF-3545-A37E-B8FD48C5CEA5}" type="datetime1">
              <a:rPr kumimoji="1" lang="ja-JP" altLang="en-US" smtClean="0"/>
              <a:t>2021/2/21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86777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3CA665-B3C2-B84D-BABA-2AC83FA3FBC2}" type="datetime1">
              <a:rPr kumimoji="1" lang="ja-JP" altLang="en-US" smtClean="0"/>
              <a:t>2021/2/21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631173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9435FD-A1C4-C647-904A-1EB1405D5592}" type="datetime1">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245423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65259-A61D-5A4C-B6A2-4EAF091D4C54}" type="datetime1">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451933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C99C5C-2ACE-0E4D-83F9-67C4971C16C0}" type="datetime1">
              <a:rPr kumimoji="1" lang="ja-JP" altLang="en-US" smtClean="0"/>
              <a:t>2021/2/21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517232037"/>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0"/>
        </a:spcAft>
        <a:buFont typeface="Arial" panose="020B0604020202020204" pitchFamily="34" charset="0"/>
        <a:buChar char="•"/>
        <a:defRPr kumimoji="1" sz="2800" b="0" i="0" kern="1200" baseline="0">
          <a:solidFill>
            <a:schemeClr val="tx1"/>
          </a:solidFill>
          <a:latin typeface="Yu Gothic" panose="020B0400000000000000" pitchFamily="34" charset="-128"/>
          <a:ea typeface="Yu Gothic"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tx1"/>
          </a:solidFill>
          <a:latin typeface="Yu Gothic" panose="020B0400000000000000" pitchFamily="34" charset="-128"/>
          <a:ea typeface="Yu Gothic"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tx1"/>
          </a:solidFill>
          <a:latin typeface="Yu Gothic" panose="020B0400000000000000" pitchFamily="34" charset="-128"/>
          <a:ea typeface="Yu Gothic"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panose="020B0400000000000000" pitchFamily="34" charset="-128"/>
          <a:ea typeface="Yu Gothic"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panose="020B0400000000000000" pitchFamily="34" charset="-128"/>
          <a:ea typeface="Yu Gothic"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149854-D85A-164D-8ED0-5B476ED22FAC}"/>
              </a:ext>
            </a:extLst>
          </p:cNvPr>
          <p:cNvSpPr>
            <a:spLocks noGrp="1"/>
          </p:cNvSpPr>
          <p:nvPr>
            <p:ph type="ctrTitle"/>
          </p:nvPr>
        </p:nvSpPr>
        <p:spPr>
          <a:xfrm>
            <a:off x="1524000" y="1122363"/>
            <a:ext cx="9464566" cy="2387600"/>
          </a:xfrm>
        </p:spPr>
        <p:txBody>
          <a:bodyPr>
            <a:normAutofit/>
          </a:bodyPr>
          <a:lstStyle/>
          <a:p>
            <a:r>
              <a:rPr lang="ja-JP" altLang="en-US" sz="4800"/>
              <a:t>複数ホストにまたがる仮想マシンの選択的なメモリ暗号化</a:t>
            </a:r>
            <a:endParaRPr kumimoji="1" lang="ja-JP" altLang="en-US" sz="4800"/>
          </a:p>
        </p:txBody>
      </p:sp>
      <p:sp>
        <p:nvSpPr>
          <p:cNvPr id="3" name="字幕 2">
            <a:extLst>
              <a:ext uri="{FF2B5EF4-FFF2-40B4-BE49-F238E27FC236}">
                <a16:creationId xmlns:a16="http://schemas.microsoft.com/office/drawing/2014/main" id="{300CBE97-8636-4D48-ABE1-BDBBB7651479}"/>
              </a:ext>
            </a:extLst>
          </p:cNvPr>
          <p:cNvSpPr>
            <a:spLocks noGrp="1"/>
          </p:cNvSpPr>
          <p:nvPr>
            <p:ph type="subTitle" idx="1"/>
          </p:nvPr>
        </p:nvSpPr>
        <p:spPr/>
        <p:txBody>
          <a:bodyPr>
            <a:normAutofit fontScale="92500" lnSpcReduction="20000"/>
          </a:bodyPr>
          <a:lstStyle/>
          <a:p>
            <a:pPr algn="r"/>
            <a:r>
              <a:rPr kumimoji="1" lang="ja-JP" altLang="en-US"/>
              <a:t>九州工業大学　情報工学部機械情報工学科</a:t>
            </a:r>
            <a:endParaRPr kumimoji="1" lang="en-US" altLang="ja-JP" dirty="0"/>
          </a:p>
          <a:p>
            <a:pPr algn="r"/>
            <a:r>
              <a:rPr lang="ja-JP" altLang="en-US"/>
              <a:t>光来研究室</a:t>
            </a:r>
            <a:endParaRPr lang="en-US" altLang="ja-JP" dirty="0"/>
          </a:p>
          <a:p>
            <a:pPr algn="r"/>
            <a:r>
              <a:rPr kumimoji="1" lang="ja-JP" altLang="en-US"/>
              <a:t>学籍番号　</a:t>
            </a:r>
            <a:r>
              <a:rPr kumimoji="1" lang="en-US" altLang="ja-JP" dirty="0"/>
              <a:t>17237061</a:t>
            </a:r>
          </a:p>
          <a:p>
            <a:pPr algn="r"/>
            <a:r>
              <a:rPr lang="ja-JP" altLang="en-US"/>
              <a:t>堀尾周平</a:t>
            </a:r>
            <a:endParaRPr kumimoji="1" lang="ja-JP" altLang="en-US"/>
          </a:p>
        </p:txBody>
      </p:sp>
      <p:sp>
        <p:nvSpPr>
          <p:cNvPr id="4" name="スライド番号プレースホルダー 3">
            <a:extLst>
              <a:ext uri="{FF2B5EF4-FFF2-40B4-BE49-F238E27FC236}">
                <a16:creationId xmlns:a16="http://schemas.microsoft.com/office/drawing/2014/main" id="{EF066E4B-4DCA-1747-A1A7-5E73DF7AE5A4}"/>
              </a:ext>
            </a:extLst>
          </p:cNvPr>
          <p:cNvSpPr>
            <a:spLocks noGrp="1"/>
          </p:cNvSpPr>
          <p:nvPr>
            <p:ph type="sldNum" sz="quarter" idx="12"/>
          </p:nvPr>
        </p:nvSpPr>
        <p:spPr/>
        <p:txBody>
          <a:bodyPr/>
          <a:lstStyle/>
          <a:p>
            <a:fld id="{8E1EBD39-E449-DF4E-9D6C-E1C55755AFC2}" type="slidenum">
              <a:rPr kumimoji="1" lang="ja-JP" altLang="en-US" smtClean="0"/>
              <a:t>1</a:t>
            </a:fld>
            <a:endParaRPr kumimoji="1" lang="ja-JP" altLang="en-US"/>
          </a:p>
        </p:txBody>
      </p:sp>
    </p:spTree>
    <p:extLst>
      <p:ext uri="{BB962C8B-B14F-4D97-AF65-F5344CB8AC3E}">
        <p14:creationId xmlns:p14="http://schemas.microsoft.com/office/powerpoint/2010/main" val="2358091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CA45F7-B9D7-AF42-9484-F600E5D56DB6}"/>
              </a:ext>
            </a:extLst>
          </p:cNvPr>
          <p:cNvSpPr>
            <a:spLocks noGrp="1"/>
          </p:cNvSpPr>
          <p:nvPr>
            <p:ph type="title"/>
          </p:nvPr>
        </p:nvSpPr>
        <p:spPr>
          <a:xfrm>
            <a:off x="838200" y="0"/>
            <a:ext cx="10515600" cy="1314790"/>
          </a:xfrm>
        </p:spPr>
        <p:txBody>
          <a:bodyPr/>
          <a:lstStyle/>
          <a:p>
            <a:r>
              <a:rPr lang="ja-JP" altLang="en-US"/>
              <a:t>実験</a:t>
            </a:r>
          </a:p>
        </p:txBody>
      </p:sp>
      <p:sp>
        <p:nvSpPr>
          <p:cNvPr id="6" name="スライド番号プレースホルダー 5">
            <a:extLst>
              <a:ext uri="{FF2B5EF4-FFF2-40B4-BE49-F238E27FC236}">
                <a16:creationId xmlns:a16="http://schemas.microsoft.com/office/drawing/2014/main" id="{EE67E042-29D2-4046-AFE2-A49123CE70D0}"/>
              </a:ext>
            </a:extLst>
          </p:cNvPr>
          <p:cNvSpPr>
            <a:spLocks noGrp="1"/>
          </p:cNvSpPr>
          <p:nvPr>
            <p:ph type="sldNum" sz="quarter" idx="12"/>
          </p:nvPr>
        </p:nvSpPr>
        <p:spPr>
          <a:xfrm>
            <a:off x="8722110" y="6400954"/>
            <a:ext cx="2743200" cy="365125"/>
          </a:xfrm>
        </p:spPr>
        <p:txBody>
          <a:bodyPr/>
          <a:lstStyle/>
          <a:p>
            <a:fld id="{8E1EBD39-E449-DF4E-9D6C-E1C55755AFC2}" type="slidenum">
              <a:rPr lang="ja-JP" altLang="en-US" smtClean="0"/>
              <a:pPr/>
              <a:t>10</a:t>
            </a:fld>
            <a:endParaRPr lang="ja-JP" altLang="en-US"/>
          </a:p>
        </p:txBody>
      </p:sp>
      <p:sp>
        <p:nvSpPr>
          <p:cNvPr id="3" name="コンテンツ プレースホルダー 2">
            <a:extLst>
              <a:ext uri="{FF2B5EF4-FFF2-40B4-BE49-F238E27FC236}">
                <a16:creationId xmlns:a16="http://schemas.microsoft.com/office/drawing/2014/main" id="{A36A3F1E-FFDE-7F4C-9C14-0A870C816F25}"/>
              </a:ext>
            </a:extLst>
          </p:cNvPr>
          <p:cNvSpPr>
            <a:spLocks noGrp="1"/>
          </p:cNvSpPr>
          <p:nvPr>
            <p:ph idx="1"/>
          </p:nvPr>
        </p:nvSpPr>
        <p:spPr>
          <a:xfrm>
            <a:off x="838200" y="1538288"/>
            <a:ext cx="10515600" cy="4638675"/>
          </a:xfrm>
        </p:spPr>
        <p:txBody>
          <a:bodyPr>
            <a:normAutofit/>
          </a:bodyPr>
          <a:lstStyle/>
          <a:p>
            <a:r>
              <a:rPr lang="en-US" altLang="ja-JP" dirty="0" err="1"/>
              <a:t>SEmigrate</a:t>
            </a:r>
            <a:r>
              <a:rPr lang="ja-JP" altLang="en-US"/>
              <a:t>による性能向上を調べる実験を行った</a:t>
            </a:r>
            <a:endParaRPr lang="en-US" altLang="ja-JP" dirty="0"/>
          </a:p>
          <a:p>
            <a:pPr lvl="1"/>
            <a:r>
              <a:rPr lang="en-US" altLang="ja-JP" dirty="0"/>
              <a:t>VM</a:t>
            </a:r>
            <a:r>
              <a:rPr lang="ja-JP" altLang="en-US"/>
              <a:t>の</a:t>
            </a:r>
            <a:r>
              <a:rPr lang="en-US" altLang="ja-JP" dirty="0"/>
              <a:t>20GB</a:t>
            </a:r>
            <a:r>
              <a:rPr lang="ja-JP" altLang="en-US"/>
              <a:t>のメモリを半分ずつに分割してマイグレーション</a:t>
            </a:r>
            <a:endParaRPr lang="en-US" altLang="ja-JP" dirty="0"/>
          </a:p>
          <a:p>
            <a:r>
              <a:rPr lang="ja-JP" altLang="en-US"/>
              <a:t>比較対象</a:t>
            </a:r>
            <a:endParaRPr lang="en-US" altLang="ja-JP" dirty="0"/>
          </a:p>
          <a:p>
            <a:pPr lvl="1"/>
            <a:r>
              <a:rPr lang="ja-JP" altLang="en-US"/>
              <a:t>サブホストで復号を行わない最適化のみ（ベース）</a:t>
            </a:r>
            <a:endParaRPr lang="en-US" altLang="ja-JP" dirty="0"/>
          </a:p>
          <a:p>
            <a:pPr lvl="1"/>
            <a:r>
              <a:rPr lang="ja-JP" altLang="en-US"/>
              <a:t>暗号化を行わない場合（非暗号）</a:t>
            </a:r>
            <a:endParaRPr lang="en-US" altLang="ja-JP" dirty="0"/>
          </a:p>
          <a:p>
            <a:pPr lvl="1"/>
            <a:endParaRPr lang="en-US" altLang="ja-JP" dirty="0"/>
          </a:p>
          <a:p>
            <a:pPr lvl="1"/>
            <a:endParaRPr lang="ja-JP" altLang="en-US"/>
          </a:p>
        </p:txBody>
      </p:sp>
      <p:sp>
        <p:nvSpPr>
          <p:cNvPr id="4" name="テキスト ボックス 3">
            <a:extLst>
              <a:ext uri="{FF2B5EF4-FFF2-40B4-BE49-F238E27FC236}">
                <a16:creationId xmlns:a16="http://schemas.microsoft.com/office/drawing/2014/main" id="{0D881D06-D7CF-6F40-A5FE-A8937E887A68}"/>
              </a:ext>
            </a:extLst>
          </p:cNvPr>
          <p:cNvSpPr txBox="1"/>
          <p:nvPr/>
        </p:nvSpPr>
        <p:spPr>
          <a:xfrm>
            <a:off x="1342016" y="4349967"/>
            <a:ext cx="3636876" cy="1938992"/>
          </a:xfrm>
          <a:prstGeom prst="rect">
            <a:avLst/>
          </a:prstGeom>
          <a:solidFill>
            <a:schemeClr val="bg1"/>
          </a:solidFill>
          <a:ln w="12700">
            <a:solidFill>
              <a:schemeClr val="tx1"/>
            </a:solidFill>
          </a:ln>
        </p:spPr>
        <p:txBody>
          <a:bodyPr wrap="square" rtlCol="0">
            <a:spAutoFit/>
          </a:bodyPr>
          <a:lstStyle/>
          <a:p>
            <a:r>
              <a:rPr lang="ja-JP" altLang="en-US" sz="2000" b="1" u="sng">
                <a:latin typeface="Yu Gothic" panose="020B0400000000000000" pitchFamily="34" charset="-128"/>
                <a:ea typeface="Yu Gothic" panose="020B0400000000000000" pitchFamily="34" charset="-128"/>
              </a:rPr>
              <a:t>移送元ホスト、メインホスト</a:t>
            </a:r>
            <a:endParaRPr lang="en-US" altLang="ja-JP" sz="2000" b="1" u="sng" dirty="0">
              <a:latin typeface="Yu Gothic" panose="020B0400000000000000" pitchFamily="34" charset="-128"/>
              <a:ea typeface="Yu Gothic" panose="020B0400000000000000" pitchFamily="34" charset="-128"/>
            </a:endParaRPr>
          </a:p>
          <a:p>
            <a:r>
              <a:rPr lang="en-US" altLang="ja-JP" sz="2000" dirty="0">
                <a:latin typeface="Yu Gothic Medium" panose="020B0400000000000000" pitchFamily="34" charset="-128"/>
                <a:ea typeface="Yu Gothic Medium" panose="020B0400000000000000" pitchFamily="34" charset="-128"/>
              </a:rPr>
              <a:t>CPU</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Intel Core i7-8700</a:t>
            </a:r>
          </a:p>
          <a:p>
            <a:r>
              <a:rPr lang="ja-JP" altLang="en-US" sz="2000" dirty="0">
                <a:latin typeface="Yu Gothic Medium" panose="020B0400000000000000" pitchFamily="34" charset="-128"/>
                <a:ea typeface="Yu Gothic Medium" panose="020B0400000000000000" pitchFamily="34" charset="-128"/>
              </a:rPr>
              <a:t>メモリ</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32GB</a:t>
            </a:r>
          </a:p>
          <a:p>
            <a:r>
              <a:rPr lang="ja-JP" altLang="en-US" sz="2000" dirty="0">
                <a:latin typeface="Yu Gothic Medium" panose="020B0400000000000000" pitchFamily="34" charset="-128"/>
                <a:ea typeface="Yu Gothic Medium" panose="020B0400000000000000" pitchFamily="34" charset="-128"/>
              </a:rPr>
              <a:t>ネットワーク</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10GbE</a:t>
            </a:r>
          </a:p>
          <a:p>
            <a:r>
              <a:rPr lang="en-US" altLang="ja-JP" sz="2000" dirty="0">
                <a:latin typeface="Yu Gothic Medium" panose="020B0400000000000000" pitchFamily="34" charset="-128"/>
                <a:ea typeface="Yu Gothic Medium" panose="020B0400000000000000" pitchFamily="34" charset="-128"/>
              </a:rPr>
              <a:t>OS: Linux 4.18.17</a:t>
            </a:r>
          </a:p>
          <a:p>
            <a:r>
              <a:rPr lang="en-US" altLang="ja-JP" sz="2000" dirty="0">
                <a:latin typeface="Yu Gothic Medium" panose="020B0400000000000000" pitchFamily="34" charset="-128"/>
                <a:ea typeface="Yu Gothic Medium" panose="020B0400000000000000" pitchFamily="34" charset="-128"/>
              </a:rPr>
              <a:t>QEMU-KVM</a:t>
            </a:r>
            <a:r>
              <a:rPr kumimoji="1" lang="en-US" altLang="ja-JP" sz="2000" dirty="0">
                <a:latin typeface="Yu Gothic Medium" panose="020B0400000000000000" pitchFamily="34" charset="-128"/>
                <a:ea typeface="Yu Gothic Medium" panose="020B0400000000000000" pitchFamily="34" charset="-128"/>
              </a:rPr>
              <a:t> 2.11.2</a:t>
            </a:r>
          </a:p>
        </p:txBody>
      </p:sp>
      <p:sp>
        <p:nvSpPr>
          <p:cNvPr id="5" name="テキスト ボックス 7">
            <a:extLst>
              <a:ext uri="{FF2B5EF4-FFF2-40B4-BE49-F238E27FC236}">
                <a16:creationId xmlns:a16="http://schemas.microsoft.com/office/drawing/2014/main" id="{ECF31E5A-309F-9A4E-BDAD-9F4D233E2495}"/>
              </a:ext>
            </a:extLst>
          </p:cNvPr>
          <p:cNvSpPr txBox="1"/>
          <p:nvPr/>
        </p:nvSpPr>
        <p:spPr>
          <a:xfrm>
            <a:off x="6347908" y="4601745"/>
            <a:ext cx="3636876" cy="1631216"/>
          </a:xfrm>
          <a:prstGeom prst="rect">
            <a:avLst/>
          </a:prstGeom>
          <a:solidFill>
            <a:schemeClr val="bg1"/>
          </a:solidFill>
          <a:ln w="12700">
            <a:solidFill>
              <a:schemeClr val="tx1"/>
            </a:solidFill>
          </a:ln>
        </p:spPr>
        <p:txBody>
          <a:bodyPr wrap="square" rtlCol="0">
            <a:spAutoFit/>
          </a:bodyPr>
          <a:lstStyle/>
          <a:p>
            <a:r>
              <a:rPr lang="ja-JP" altLang="en-US" sz="2000" b="1" u="sng">
                <a:latin typeface="Yu Gothic" panose="020B0400000000000000" pitchFamily="34" charset="-128"/>
                <a:ea typeface="Yu Gothic" panose="020B0400000000000000" pitchFamily="34" charset="-128"/>
              </a:rPr>
              <a:t>サブホスト</a:t>
            </a:r>
            <a:endParaRPr lang="en-US" altLang="ja-JP" sz="2000" b="1" u="sng" dirty="0">
              <a:latin typeface="Yu Gothic" panose="020B0400000000000000" pitchFamily="34" charset="-128"/>
              <a:ea typeface="Yu Gothic" panose="020B0400000000000000" pitchFamily="34" charset="-128"/>
            </a:endParaRPr>
          </a:p>
          <a:p>
            <a:r>
              <a:rPr lang="en-US" altLang="ja-JP" sz="2000" dirty="0">
                <a:latin typeface="Yu Gothic Medium" panose="020B0400000000000000" pitchFamily="34" charset="-128"/>
                <a:ea typeface="Yu Gothic Medium" panose="020B0400000000000000" pitchFamily="34" charset="-128"/>
              </a:rPr>
              <a:t>CPU</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Intel Xeon E3-1226 v3</a:t>
            </a:r>
          </a:p>
          <a:p>
            <a:r>
              <a:rPr lang="ja-JP" altLang="en-US" sz="2000">
                <a:latin typeface="Yu Gothic Medium" panose="020B0400000000000000" pitchFamily="34" charset="-128"/>
                <a:ea typeface="Yu Gothic Medium" panose="020B0400000000000000" pitchFamily="34" charset="-128"/>
              </a:rPr>
              <a:t>メモリ：</a:t>
            </a:r>
            <a:r>
              <a:rPr lang="en-US" altLang="ja-JP" sz="2000" dirty="0">
                <a:latin typeface="Yu Gothic Medium" panose="020B0400000000000000" pitchFamily="34" charset="-128"/>
                <a:ea typeface="Yu Gothic Medium" panose="020B0400000000000000" pitchFamily="34" charset="-128"/>
              </a:rPr>
              <a:t>16GB</a:t>
            </a:r>
          </a:p>
          <a:p>
            <a:r>
              <a:rPr lang="ja-JP" altLang="en-US" sz="2000" dirty="0">
                <a:latin typeface="Yu Gothic Medium" panose="020B0400000000000000" pitchFamily="34" charset="-128"/>
                <a:ea typeface="Yu Gothic Medium" panose="020B0400000000000000" pitchFamily="34" charset="-128"/>
              </a:rPr>
              <a:t>ネットワーク</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10GbE</a:t>
            </a:r>
          </a:p>
          <a:p>
            <a:r>
              <a:rPr lang="en-US" altLang="ja-JP" sz="2000" dirty="0">
                <a:latin typeface="Yu Gothic Medium" panose="020B0400000000000000" pitchFamily="34" charset="-128"/>
                <a:ea typeface="Yu Gothic Medium" panose="020B0400000000000000" pitchFamily="34" charset="-128"/>
              </a:rPr>
              <a:t>OS: Linux 4.18.17</a:t>
            </a:r>
          </a:p>
        </p:txBody>
      </p:sp>
    </p:spTree>
    <p:extLst>
      <p:ext uri="{BB962C8B-B14F-4D97-AF65-F5344CB8AC3E}">
        <p14:creationId xmlns:p14="http://schemas.microsoft.com/office/powerpoint/2010/main" val="389624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E1D720-6067-8F42-A986-3B82E8B6DCFE}"/>
              </a:ext>
            </a:extLst>
          </p:cNvPr>
          <p:cNvSpPr>
            <a:spLocks noGrp="1"/>
          </p:cNvSpPr>
          <p:nvPr>
            <p:ph type="title"/>
          </p:nvPr>
        </p:nvSpPr>
        <p:spPr>
          <a:xfrm>
            <a:off x="838200" y="67235"/>
            <a:ext cx="10515600" cy="1314790"/>
          </a:xfrm>
        </p:spPr>
        <p:txBody>
          <a:bodyPr/>
          <a:lstStyle/>
          <a:p>
            <a:r>
              <a:rPr lang="ja-JP" altLang="en-US"/>
              <a:t>分割マイグレーション性能</a:t>
            </a:r>
          </a:p>
        </p:txBody>
      </p:sp>
      <p:sp>
        <p:nvSpPr>
          <p:cNvPr id="4" name="スライド番号プレースホルダー 3">
            <a:extLst>
              <a:ext uri="{FF2B5EF4-FFF2-40B4-BE49-F238E27FC236}">
                <a16:creationId xmlns:a16="http://schemas.microsoft.com/office/drawing/2014/main" id="{56C60CBC-AEE9-E34A-99D6-B0A22D6B6BBC}"/>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11</a:t>
            </a:fld>
            <a:endParaRPr lang="ja-JP" altLang="en-US"/>
          </a:p>
        </p:txBody>
      </p:sp>
      <p:sp>
        <p:nvSpPr>
          <p:cNvPr id="3" name="コンテンツ プレースホルダー 2">
            <a:extLst>
              <a:ext uri="{FF2B5EF4-FFF2-40B4-BE49-F238E27FC236}">
                <a16:creationId xmlns:a16="http://schemas.microsoft.com/office/drawing/2014/main" id="{F3D655DC-7F81-8548-806F-2A1D1518AD88}"/>
              </a:ext>
            </a:extLst>
          </p:cNvPr>
          <p:cNvSpPr>
            <a:spLocks noGrp="1"/>
          </p:cNvSpPr>
          <p:nvPr>
            <p:ph idx="1"/>
          </p:nvPr>
        </p:nvSpPr>
        <p:spPr>
          <a:xfrm>
            <a:off x="838200" y="1537855"/>
            <a:ext cx="10515600" cy="4639108"/>
          </a:xfrm>
        </p:spPr>
        <p:txBody>
          <a:bodyPr/>
          <a:lstStyle/>
          <a:p>
            <a:r>
              <a:rPr lang="ja-JP" altLang="en-US"/>
              <a:t>分割マイグレーションにかかる時間を測定</a:t>
            </a:r>
            <a:endParaRPr lang="en-US" altLang="ja-JP" dirty="0"/>
          </a:p>
          <a:p>
            <a:pPr lvl="1"/>
            <a:r>
              <a:rPr lang="ja-JP" altLang="en-US"/>
              <a:t>暗号化しないアプリケーションの使用メモリを</a:t>
            </a:r>
            <a:r>
              <a:rPr lang="en-US" altLang="ja-JP" dirty="0"/>
              <a:t>1〜18GB</a:t>
            </a:r>
            <a:r>
              <a:rPr lang="ja-JP" altLang="en-US"/>
              <a:t>で変化させた</a:t>
            </a:r>
            <a:endParaRPr lang="en-US" altLang="ja-JP" dirty="0"/>
          </a:p>
          <a:p>
            <a:r>
              <a:rPr lang="ja-JP" altLang="en-US"/>
              <a:t>選択的暗号化を行わない場合と比べて常に</a:t>
            </a:r>
            <a:r>
              <a:rPr lang="en-US" altLang="ja-JP" dirty="0"/>
              <a:t>75%</a:t>
            </a:r>
            <a:r>
              <a:rPr lang="ja-JP" altLang="en-US"/>
              <a:t>高速化</a:t>
            </a:r>
            <a:endParaRPr lang="en-US" altLang="ja-JP" dirty="0"/>
          </a:p>
          <a:p>
            <a:pPr lvl="1"/>
            <a:r>
              <a:rPr lang="ja-JP" altLang="en-US"/>
              <a:t>暗号化を行わない場合と比べても</a:t>
            </a:r>
            <a:r>
              <a:rPr lang="en-US" altLang="ja-JP" dirty="0"/>
              <a:t>1.7</a:t>
            </a:r>
            <a:r>
              <a:rPr lang="ja-JP" altLang="en-US"/>
              <a:t>倍に抑えられた</a:t>
            </a:r>
            <a:endParaRPr lang="en-US" altLang="ja-JP" dirty="0"/>
          </a:p>
          <a:p>
            <a:pPr lvl="1"/>
            <a:r>
              <a:rPr lang="ja-JP" altLang="en-US"/>
              <a:t>常に</a:t>
            </a:r>
            <a:r>
              <a:rPr lang="en-US" altLang="ja-JP" dirty="0"/>
              <a:t>18GB</a:t>
            </a:r>
            <a:r>
              <a:rPr lang="ja-JP" altLang="en-US"/>
              <a:t>近くのメモリが暗号化されなかった</a:t>
            </a:r>
            <a:endParaRPr lang="en-US" altLang="ja-JP" dirty="0"/>
          </a:p>
          <a:p>
            <a:endParaRPr lang="ja-JP" altLang="en-US"/>
          </a:p>
        </p:txBody>
      </p:sp>
      <p:graphicFrame>
        <p:nvGraphicFramePr>
          <p:cNvPr id="9" name="グラフ 8">
            <a:extLst>
              <a:ext uri="{FF2B5EF4-FFF2-40B4-BE49-F238E27FC236}">
                <a16:creationId xmlns:a16="http://schemas.microsoft.com/office/drawing/2014/main" id="{588812E9-8688-D34E-A87C-87467B8088EF}"/>
              </a:ext>
            </a:extLst>
          </p:cNvPr>
          <p:cNvGraphicFramePr>
            <a:graphicFrameLocks/>
          </p:cNvGraphicFramePr>
          <p:nvPr>
            <p:extLst>
              <p:ext uri="{D42A27DB-BD31-4B8C-83A1-F6EECF244321}">
                <p14:modId xmlns:p14="http://schemas.microsoft.com/office/powerpoint/2010/main" val="2004097018"/>
              </p:ext>
            </p:extLst>
          </p:nvPr>
        </p:nvGraphicFramePr>
        <p:xfrm>
          <a:off x="349624" y="3989813"/>
          <a:ext cx="5486400" cy="27316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4A3E71E9-8633-4B42-96CD-09D9D1DC4322}"/>
              </a:ext>
            </a:extLst>
          </p:cNvPr>
          <p:cNvGraphicFramePr>
            <a:graphicFrameLocks/>
          </p:cNvGraphicFramePr>
          <p:nvPr>
            <p:extLst>
              <p:ext uri="{D42A27DB-BD31-4B8C-83A1-F6EECF244321}">
                <p14:modId xmlns:p14="http://schemas.microsoft.com/office/powerpoint/2010/main" val="2352922767"/>
              </p:ext>
            </p:extLst>
          </p:nvPr>
        </p:nvGraphicFramePr>
        <p:xfrm>
          <a:off x="6158752" y="3751729"/>
          <a:ext cx="5369859" cy="3371844"/>
        </p:xfrm>
        <a:graphic>
          <a:graphicData uri="http://schemas.openxmlformats.org/drawingml/2006/chart">
            <c:chart xmlns:c="http://schemas.openxmlformats.org/drawingml/2006/chart" xmlns:r="http://schemas.openxmlformats.org/officeDocument/2006/relationships" r:id="rId3"/>
          </a:graphicData>
        </a:graphic>
      </p:graphicFrame>
      <p:sp>
        <p:nvSpPr>
          <p:cNvPr id="17" name="下矢印 16">
            <a:extLst>
              <a:ext uri="{FF2B5EF4-FFF2-40B4-BE49-F238E27FC236}">
                <a16:creationId xmlns:a16="http://schemas.microsoft.com/office/drawing/2014/main" id="{FD06CBD1-609C-534F-8C7A-17C97D22B552}"/>
              </a:ext>
            </a:extLst>
          </p:cNvPr>
          <p:cNvSpPr/>
          <p:nvPr/>
        </p:nvSpPr>
        <p:spPr>
          <a:xfrm>
            <a:off x="2635624" y="4523251"/>
            <a:ext cx="457200" cy="914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1DE6286-B1A3-4E4E-A2C4-40C1DE191922}"/>
              </a:ext>
            </a:extLst>
          </p:cNvPr>
          <p:cNvSpPr txBox="1"/>
          <p:nvPr/>
        </p:nvSpPr>
        <p:spPr>
          <a:xfrm>
            <a:off x="1264024" y="6201056"/>
            <a:ext cx="256802" cy="261610"/>
          </a:xfrm>
          <a:prstGeom prst="rect">
            <a:avLst/>
          </a:prstGeom>
          <a:noFill/>
        </p:spPr>
        <p:txBody>
          <a:bodyPr wrap="none" rtlCol="0">
            <a:spAutoFit/>
          </a:bodyPr>
          <a:lstStyle/>
          <a:p>
            <a:r>
              <a:rPr kumimoji="1" lang="en-US" altLang="ja-JP" sz="1100" dirty="0"/>
              <a:t>1</a:t>
            </a:r>
          </a:p>
        </p:txBody>
      </p:sp>
      <p:sp>
        <p:nvSpPr>
          <p:cNvPr id="19" name="テキスト ボックス 18">
            <a:extLst>
              <a:ext uri="{FF2B5EF4-FFF2-40B4-BE49-F238E27FC236}">
                <a16:creationId xmlns:a16="http://schemas.microsoft.com/office/drawing/2014/main" id="{BA1D5BB0-2BFB-6F4C-9B74-8459A265E8E1}"/>
              </a:ext>
            </a:extLst>
          </p:cNvPr>
          <p:cNvSpPr txBox="1"/>
          <p:nvPr/>
        </p:nvSpPr>
        <p:spPr>
          <a:xfrm>
            <a:off x="7360023" y="6225545"/>
            <a:ext cx="256802" cy="261610"/>
          </a:xfrm>
          <a:prstGeom prst="rect">
            <a:avLst/>
          </a:prstGeom>
          <a:noFill/>
        </p:spPr>
        <p:txBody>
          <a:bodyPr wrap="none" rtlCol="0">
            <a:spAutoFit/>
          </a:bodyPr>
          <a:lstStyle/>
          <a:p>
            <a:r>
              <a:rPr kumimoji="1" lang="en-US" altLang="ja-JP" sz="1100" dirty="0"/>
              <a:t>1</a:t>
            </a:r>
          </a:p>
        </p:txBody>
      </p:sp>
      <p:sp>
        <p:nvSpPr>
          <p:cNvPr id="20" name="テキスト ボックス 19">
            <a:extLst>
              <a:ext uri="{FF2B5EF4-FFF2-40B4-BE49-F238E27FC236}">
                <a16:creationId xmlns:a16="http://schemas.microsoft.com/office/drawing/2014/main" id="{7D7EAE78-695F-834B-8E31-D38E0227D996}"/>
              </a:ext>
            </a:extLst>
          </p:cNvPr>
          <p:cNvSpPr txBox="1"/>
          <p:nvPr/>
        </p:nvSpPr>
        <p:spPr>
          <a:xfrm>
            <a:off x="4161690" y="6201056"/>
            <a:ext cx="328936" cy="261610"/>
          </a:xfrm>
          <a:prstGeom prst="rect">
            <a:avLst/>
          </a:prstGeom>
          <a:noFill/>
        </p:spPr>
        <p:txBody>
          <a:bodyPr wrap="none" rtlCol="0">
            <a:spAutoFit/>
          </a:bodyPr>
          <a:lstStyle/>
          <a:p>
            <a:r>
              <a:rPr kumimoji="1" lang="en-US" altLang="ja-JP" sz="1100" dirty="0"/>
              <a:t>18</a:t>
            </a:r>
            <a:endParaRPr kumimoji="1" lang="ja-JP" altLang="en-US" sz="1100"/>
          </a:p>
        </p:txBody>
      </p:sp>
      <p:sp>
        <p:nvSpPr>
          <p:cNvPr id="21" name="テキスト ボックス 20">
            <a:extLst>
              <a:ext uri="{FF2B5EF4-FFF2-40B4-BE49-F238E27FC236}">
                <a16:creationId xmlns:a16="http://schemas.microsoft.com/office/drawing/2014/main" id="{834F5A12-9745-8D4E-A0B0-CD00AAD18031}"/>
              </a:ext>
            </a:extLst>
          </p:cNvPr>
          <p:cNvSpPr txBox="1"/>
          <p:nvPr/>
        </p:nvSpPr>
        <p:spPr>
          <a:xfrm>
            <a:off x="10005990" y="6215180"/>
            <a:ext cx="328936" cy="261610"/>
          </a:xfrm>
          <a:prstGeom prst="rect">
            <a:avLst/>
          </a:prstGeom>
          <a:noFill/>
        </p:spPr>
        <p:txBody>
          <a:bodyPr wrap="none" rtlCol="0">
            <a:spAutoFit/>
          </a:bodyPr>
          <a:lstStyle/>
          <a:p>
            <a:r>
              <a:rPr kumimoji="1" lang="en-US" altLang="ja-JP" sz="1100" dirty="0"/>
              <a:t>18</a:t>
            </a:r>
            <a:endParaRPr kumimoji="1" lang="ja-JP" altLang="en-US" sz="1100"/>
          </a:p>
        </p:txBody>
      </p:sp>
    </p:spTree>
    <p:extLst>
      <p:ext uri="{BB962C8B-B14F-4D97-AF65-F5344CB8AC3E}">
        <p14:creationId xmlns:p14="http://schemas.microsoft.com/office/powerpoint/2010/main" val="1511448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396B8-1F92-F444-B452-9385BFA2A0BC}"/>
              </a:ext>
            </a:extLst>
          </p:cNvPr>
          <p:cNvSpPr>
            <a:spLocks noGrp="1"/>
          </p:cNvSpPr>
          <p:nvPr>
            <p:ph type="title"/>
          </p:nvPr>
        </p:nvSpPr>
        <p:spPr>
          <a:xfrm>
            <a:off x="838200" y="67235"/>
            <a:ext cx="10515600" cy="1314790"/>
          </a:xfrm>
        </p:spPr>
        <p:txBody>
          <a:bodyPr/>
          <a:lstStyle/>
          <a:p>
            <a:r>
              <a:rPr lang="ja-JP" altLang="en-US"/>
              <a:t>リモートページング性能</a:t>
            </a:r>
          </a:p>
        </p:txBody>
      </p:sp>
      <p:sp>
        <p:nvSpPr>
          <p:cNvPr id="8" name="スライド番号プレースホルダー 7">
            <a:extLst>
              <a:ext uri="{FF2B5EF4-FFF2-40B4-BE49-F238E27FC236}">
                <a16:creationId xmlns:a16="http://schemas.microsoft.com/office/drawing/2014/main" id="{44B58D81-C19C-744B-AE9D-F1D0F142C7DE}"/>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12</a:t>
            </a:fld>
            <a:endParaRPr lang="ja-JP" altLang="en-US"/>
          </a:p>
        </p:txBody>
      </p:sp>
      <p:sp>
        <p:nvSpPr>
          <p:cNvPr id="3" name="コンテンツ プレースホルダー 2">
            <a:extLst>
              <a:ext uri="{FF2B5EF4-FFF2-40B4-BE49-F238E27FC236}">
                <a16:creationId xmlns:a16="http://schemas.microsoft.com/office/drawing/2014/main" id="{3DF2B5B7-AFE0-5F44-A4D7-4A21B6F9BDCB}"/>
              </a:ext>
            </a:extLst>
          </p:cNvPr>
          <p:cNvSpPr>
            <a:spLocks noGrp="1"/>
          </p:cNvSpPr>
          <p:nvPr>
            <p:ph idx="1"/>
          </p:nvPr>
        </p:nvSpPr>
        <p:spPr>
          <a:xfrm>
            <a:off x="838200" y="1537855"/>
            <a:ext cx="10515600" cy="4639108"/>
          </a:xfrm>
        </p:spPr>
        <p:txBody>
          <a:bodyPr/>
          <a:lstStyle/>
          <a:p>
            <a:r>
              <a:rPr lang="ja-JP" altLang="en-US"/>
              <a:t>分割マイグレーション後に</a:t>
            </a:r>
            <a:r>
              <a:rPr lang="en-US" altLang="ja-JP" dirty="0"/>
              <a:t>VM</a:t>
            </a:r>
            <a:r>
              <a:rPr lang="ja-JP" altLang="en-US"/>
              <a:t>内で動かしたベンチマークの実行時間</a:t>
            </a:r>
            <a:endParaRPr lang="en-US" altLang="ja-JP" dirty="0"/>
          </a:p>
          <a:p>
            <a:pPr lvl="1"/>
            <a:r>
              <a:rPr lang="ja-JP" altLang="en-US"/>
              <a:t>ベンチマークが使う</a:t>
            </a:r>
            <a:r>
              <a:rPr lang="en-US" altLang="ja-JP" dirty="0"/>
              <a:t>10GB</a:t>
            </a:r>
            <a:r>
              <a:rPr lang="ja-JP" altLang="en-US"/>
              <a:t>のメモリを暗号化しないようにした</a:t>
            </a:r>
            <a:endParaRPr lang="en-US" altLang="ja-JP" dirty="0"/>
          </a:p>
          <a:p>
            <a:r>
              <a:rPr lang="ja-JP" altLang="en-US"/>
              <a:t>選択的暗号化を行わない場合と比べて</a:t>
            </a:r>
            <a:r>
              <a:rPr lang="en-US" altLang="ja-JP" dirty="0"/>
              <a:t>79%</a:t>
            </a:r>
            <a:r>
              <a:rPr lang="ja-JP" altLang="en-US"/>
              <a:t>高速化</a:t>
            </a:r>
            <a:endParaRPr lang="en-US" altLang="ja-JP" dirty="0"/>
          </a:p>
          <a:p>
            <a:pPr lvl="1"/>
            <a:r>
              <a:rPr lang="ja-JP" altLang="en-US"/>
              <a:t>暗号化を行わない場合の</a:t>
            </a:r>
            <a:r>
              <a:rPr lang="en-US" altLang="ja-JP" dirty="0"/>
              <a:t>1.5</a:t>
            </a:r>
            <a:r>
              <a:rPr lang="ja-JP" altLang="en-US"/>
              <a:t>倍に抑えられた</a:t>
            </a:r>
          </a:p>
        </p:txBody>
      </p:sp>
      <p:graphicFrame>
        <p:nvGraphicFramePr>
          <p:cNvPr id="20" name="グラフ 19">
            <a:extLst>
              <a:ext uri="{FF2B5EF4-FFF2-40B4-BE49-F238E27FC236}">
                <a16:creationId xmlns:a16="http://schemas.microsoft.com/office/drawing/2014/main" id="{34BA681C-2B73-8942-A324-057DC3E56F65}"/>
              </a:ext>
            </a:extLst>
          </p:cNvPr>
          <p:cNvGraphicFramePr>
            <a:graphicFrameLocks/>
          </p:cNvGraphicFramePr>
          <p:nvPr>
            <p:extLst>
              <p:ext uri="{D42A27DB-BD31-4B8C-83A1-F6EECF244321}">
                <p14:modId xmlns:p14="http://schemas.microsoft.com/office/powerpoint/2010/main" val="2704713902"/>
              </p:ext>
            </p:extLst>
          </p:nvPr>
        </p:nvGraphicFramePr>
        <p:xfrm>
          <a:off x="2898183" y="3857409"/>
          <a:ext cx="5237647" cy="2875616"/>
        </p:xfrm>
        <a:graphic>
          <a:graphicData uri="http://schemas.openxmlformats.org/drawingml/2006/chart">
            <c:chart xmlns:c="http://schemas.openxmlformats.org/drawingml/2006/chart" xmlns:r="http://schemas.openxmlformats.org/officeDocument/2006/relationships" r:id="rId2"/>
          </a:graphicData>
        </a:graphic>
      </p:graphicFrame>
      <p:cxnSp>
        <p:nvCxnSpPr>
          <p:cNvPr id="11" name="直線矢印コネクタ 10">
            <a:extLst>
              <a:ext uri="{FF2B5EF4-FFF2-40B4-BE49-F238E27FC236}">
                <a16:creationId xmlns:a16="http://schemas.microsoft.com/office/drawing/2014/main" id="{BC5A0264-F117-3E4C-8326-05065019F0D2}"/>
              </a:ext>
            </a:extLst>
          </p:cNvPr>
          <p:cNvCxnSpPr>
            <a:cxnSpLocks/>
          </p:cNvCxnSpPr>
          <p:nvPr/>
        </p:nvCxnSpPr>
        <p:spPr>
          <a:xfrm>
            <a:off x="5424407" y="4572000"/>
            <a:ext cx="433952" cy="1348353"/>
          </a:xfrm>
          <a:prstGeom prst="straightConnector1">
            <a:avLst/>
          </a:prstGeom>
          <a:ln w="63500" cap="rnd">
            <a:solidFill>
              <a:srgbClr val="FF0000"/>
            </a:solidFill>
            <a:miter lim="800000"/>
            <a:headEnd type="none"/>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88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E42834-4A17-9646-B005-B17FB4E37A86}"/>
              </a:ext>
            </a:extLst>
          </p:cNvPr>
          <p:cNvSpPr>
            <a:spLocks noGrp="1"/>
          </p:cNvSpPr>
          <p:nvPr>
            <p:ph type="title"/>
          </p:nvPr>
        </p:nvSpPr>
        <p:spPr>
          <a:xfrm>
            <a:off x="838200" y="67235"/>
            <a:ext cx="10515600" cy="1314790"/>
          </a:xfrm>
        </p:spPr>
        <p:txBody>
          <a:bodyPr/>
          <a:lstStyle/>
          <a:p>
            <a:r>
              <a:rPr lang="ja-JP" altLang="en-US"/>
              <a:t>まとめ</a:t>
            </a:r>
          </a:p>
        </p:txBody>
      </p:sp>
      <p:sp>
        <p:nvSpPr>
          <p:cNvPr id="4" name="スライド番号プレースホルダー 3">
            <a:extLst>
              <a:ext uri="{FF2B5EF4-FFF2-40B4-BE49-F238E27FC236}">
                <a16:creationId xmlns:a16="http://schemas.microsoft.com/office/drawing/2014/main" id="{0B1C2305-513D-9B4E-B2F7-65DC0F59FC98}"/>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13</a:t>
            </a:fld>
            <a:endParaRPr lang="ja-JP" altLang="en-US"/>
          </a:p>
        </p:txBody>
      </p:sp>
      <p:sp>
        <p:nvSpPr>
          <p:cNvPr id="3" name="コンテンツ プレースホルダー 2">
            <a:extLst>
              <a:ext uri="{FF2B5EF4-FFF2-40B4-BE49-F238E27FC236}">
                <a16:creationId xmlns:a16="http://schemas.microsoft.com/office/drawing/2014/main" id="{14F6A391-2FF9-BC4C-948A-96CB6E18C08C}"/>
              </a:ext>
            </a:extLst>
          </p:cNvPr>
          <p:cNvSpPr>
            <a:spLocks noGrp="1"/>
          </p:cNvSpPr>
          <p:nvPr>
            <p:ph idx="1"/>
          </p:nvPr>
        </p:nvSpPr>
        <p:spPr>
          <a:xfrm>
            <a:off x="838200" y="1537855"/>
            <a:ext cx="10515600" cy="4639108"/>
          </a:xfrm>
        </p:spPr>
        <p:txBody>
          <a:bodyPr>
            <a:normAutofit/>
          </a:bodyPr>
          <a:lstStyle/>
          <a:p>
            <a:r>
              <a:rPr lang="en-US" altLang="ja-JP" dirty="0"/>
              <a:t>VM</a:t>
            </a:r>
            <a:r>
              <a:rPr lang="ja-JP" altLang="en-US"/>
              <a:t>内の様々な情報を用いて選択的なメモリ暗号化を行う</a:t>
            </a:r>
            <a:r>
              <a:rPr lang="en-US" altLang="ja-JP" dirty="0" err="1"/>
              <a:t>SEmigrate</a:t>
            </a:r>
            <a:r>
              <a:rPr lang="ja-JP" altLang="en-US"/>
              <a:t>を提案</a:t>
            </a:r>
            <a:endParaRPr lang="en-US" altLang="ja-JP" dirty="0"/>
          </a:p>
          <a:p>
            <a:pPr lvl="1"/>
            <a:r>
              <a:rPr lang="en-US" altLang="ja-JP" dirty="0"/>
              <a:t>VM</a:t>
            </a:r>
            <a:r>
              <a:rPr lang="ja-JP" altLang="en-US"/>
              <a:t>内のメモリ属性やアプリケーション情報に基づいて機密情報の有無を判定</a:t>
            </a:r>
            <a:endParaRPr lang="en-US" altLang="ja-JP" dirty="0"/>
          </a:p>
          <a:p>
            <a:pPr lvl="1"/>
            <a:r>
              <a:rPr lang="ja-JP" altLang="en-US"/>
              <a:t>機密情報が含まれない場合にはメモリデータの暗号化を行わない</a:t>
            </a:r>
            <a:endParaRPr lang="en-US" altLang="ja-JP" dirty="0"/>
          </a:p>
          <a:p>
            <a:pPr lvl="2"/>
            <a:r>
              <a:rPr lang="ja-JP" altLang="en-US"/>
              <a:t>未使用領域、指定されたアプリケーションやそのメモリ領域の一部</a:t>
            </a:r>
            <a:endParaRPr lang="en-US" altLang="ja-JP" dirty="0"/>
          </a:p>
          <a:p>
            <a:pPr lvl="1"/>
            <a:r>
              <a:rPr lang="ja-JP" altLang="en-US"/>
              <a:t>メモリデータを暗号化する際のマイグレーション性能とリモートページング性能を大幅に改善</a:t>
            </a:r>
            <a:endParaRPr lang="en-US" altLang="ja-JP" dirty="0"/>
          </a:p>
          <a:p>
            <a:r>
              <a:rPr lang="ja-JP" altLang="en-US"/>
              <a:t>今後の課題</a:t>
            </a:r>
            <a:endParaRPr lang="en-US" altLang="ja-JP" dirty="0"/>
          </a:p>
          <a:p>
            <a:pPr lvl="1"/>
            <a:r>
              <a:rPr lang="ja-JP" altLang="en-US"/>
              <a:t>様々なメモリ使用状況の</a:t>
            </a:r>
            <a:r>
              <a:rPr lang="en-US" altLang="ja-JP" dirty="0"/>
              <a:t>VM</a:t>
            </a:r>
            <a:r>
              <a:rPr lang="ja-JP" altLang="en-US"/>
              <a:t>を用いて実験を行う</a:t>
            </a:r>
            <a:endParaRPr lang="en-US" altLang="ja-JP" dirty="0"/>
          </a:p>
        </p:txBody>
      </p:sp>
    </p:spTree>
    <p:extLst>
      <p:ext uri="{BB962C8B-B14F-4D97-AF65-F5344CB8AC3E}">
        <p14:creationId xmlns:p14="http://schemas.microsoft.com/office/powerpoint/2010/main" val="394480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A080EE-1946-6A42-BB49-5B321C155810}"/>
              </a:ext>
            </a:extLst>
          </p:cNvPr>
          <p:cNvSpPr>
            <a:spLocks noGrp="1"/>
          </p:cNvSpPr>
          <p:nvPr>
            <p:ph type="title"/>
          </p:nvPr>
        </p:nvSpPr>
        <p:spPr>
          <a:xfrm>
            <a:off x="838200" y="67235"/>
            <a:ext cx="10515600" cy="1314790"/>
          </a:xfrm>
        </p:spPr>
        <p:txBody>
          <a:bodyPr/>
          <a:lstStyle/>
          <a:p>
            <a:r>
              <a:rPr lang="ja-JP" altLang="en-US"/>
              <a:t>大容量メモリを持つ</a:t>
            </a:r>
            <a:r>
              <a:rPr lang="en-US" altLang="ja-JP" dirty="0"/>
              <a:t>VM</a:t>
            </a:r>
            <a:endParaRPr lang="ja-JP" altLang="en-US"/>
          </a:p>
        </p:txBody>
      </p:sp>
      <p:sp>
        <p:nvSpPr>
          <p:cNvPr id="14" name="スライド番号プレースホルダー 13">
            <a:extLst>
              <a:ext uri="{FF2B5EF4-FFF2-40B4-BE49-F238E27FC236}">
                <a16:creationId xmlns:a16="http://schemas.microsoft.com/office/drawing/2014/main" id="{CE5ECB2C-D67C-2044-9790-C6E98590F1B9}"/>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2</a:t>
            </a:fld>
            <a:endParaRPr lang="ja-JP" altLang="en-US"/>
          </a:p>
        </p:txBody>
      </p:sp>
      <p:sp>
        <p:nvSpPr>
          <p:cNvPr id="3" name="コンテンツ プレースホルダー 2">
            <a:extLst>
              <a:ext uri="{FF2B5EF4-FFF2-40B4-BE49-F238E27FC236}">
                <a16:creationId xmlns:a16="http://schemas.microsoft.com/office/drawing/2014/main" id="{56EEE253-1F29-2441-8A7D-9BF92317F207}"/>
              </a:ext>
            </a:extLst>
          </p:cNvPr>
          <p:cNvSpPr>
            <a:spLocks noGrp="1"/>
          </p:cNvSpPr>
          <p:nvPr>
            <p:ph idx="1"/>
          </p:nvPr>
        </p:nvSpPr>
        <p:spPr>
          <a:xfrm>
            <a:off x="838200" y="1537855"/>
            <a:ext cx="10515600" cy="4639108"/>
          </a:xfrm>
        </p:spPr>
        <p:txBody>
          <a:bodyPr/>
          <a:lstStyle/>
          <a:p>
            <a:r>
              <a:rPr lang="ja-JP" altLang="en-US"/>
              <a:t>大容量メモリを持つ仮想マシン</a:t>
            </a:r>
            <a:r>
              <a:rPr lang="en-US" altLang="ja-JP" dirty="0"/>
              <a:t>(VM)</a:t>
            </a:r>
            <a:r>
              <a:rPr lang="ja-JP" altLang="en-US"/>
              <a:t>が利用されるようになってきている</a:t>
            </a:r>
            <a:endParaRPr lang="en-US" altLang="ja-JP" dirty="0"/>
          </a:p>
          <a:p>
            <a:pPr lvl="1"/>
            <a:r>
              <a:rPr lang="ja-JP" altLang="en-US"/>
              <a:t>例：</a:t>
            </a:r>
            <a:r>
              <a:rPr lang="en-US" altLang="ja-JP" dirty="0"/>
              <a:t>Amazon EC2</a:t>
            </a:r>
            <a:r>
              <a:rPr lang="ja-JP" altLang="en-US"/>
              <a:t>は</a:t>
            </a:r>
            <a:r>
              <a:rPr lang="en-US" altLang="ja-JP" dirty="0"/>
              <a:t>24TB</a:t>
            </a:r>
            <a:r>
              <a:rPr lang="ja-JP" altLang="en-US"/>
              <a:t>のメモリを持つ</a:t>
            </a:r>
            <a:r>
              <a:rPr lang="en-US" altLang="ja-JP" dirty="0"/>
              <a:t>VM</a:t>
            </a:r>
            <a:r>
              <a:rPr lang="ja-JP" altLang="en-US"/>
              <a:t>を提供</a:t>
            </a:r>
            <a:endParaRPr lang="en-US" altLang="ja-JP" dirty="0"/>
          </a:p>
          <a:p>
            <a:r>
              <a:rPr lang="en-US" altLang="ja-JP" dirty="0"/>
              <a:t>VM</a:t>
            </a:r>
            <a:r>
              <a:rPr lang="ja-JP" altLang="en-US"/>
              <a:t>マイグレーションが難しくなっている</a:t>
            </a:r>
            <a:endParaRPr lang="en-US" altLang="ja-JP" dirty="0"/>
          </a:p>
          <a:p>
            <a:pPr lvl="1"/>
            <a:r>
              <a:rPr lang="ja-JP" altLang="en-US"/>
              <a:t>ホストのメンテナンス時などに</a:t>
            </a:r>
            <a:r>
              <a:rPr lang="en-US" altLang="ja-JP" dirty="0"/>
              <a:t>VM</a:t>
            </a:r>
            <a:r>
              <a:rPr lang="ja-JP" altLang="en-US"/>
              <a:t>を動かしたまま別のホストに移動</a:t>
            </a:r>
            <a:endParaRPr lang="en-US" altLang="ja-JP" dirty="0"/>
          </a:p>
          <a:p>
            <a:pPr lvl="1"/>
            <a:r>
              <a:rPr lang="ja-JP" altLang="en-US"/>
              <a:t>十分なメモリを持つ移送先ホストがあるとは限らない</a:t>
            </a:r>
            <a:endParaRPr lang="en-US" altLang="ja-JP" dirty="0"/>
          </a:p>
          <a:p>
            <a:pPr lvl="1"/>
            <a:endParaRPr lang="ja-JP" altLang="en-US"/>
          </a:p>
        </p:txBody>
      </p:sp>
      <p:sp>
        <p:nvSpPr>
          <p:cNvPr id="4" name="角丸四角形 3">
            <a:extLst>
              <a:ext uri="{FF2B5EF4-FFF2-40B4-BE49-F238E27FC236}">
                <a16:creationId xmlns:a16="http://schemas.microsoft.com/office/drawing/2014/main" id="{A5842951-FF67-9F4F-AAFB-2A58B7D1A579}"/>
              </a:ext>
            </a:extLst>
          </p:cNvPr>
          <p:cNvSpPr/>
          <p:nvPr/>
        </p:nvSpPr>
        <p:spPr>
          <a:xfrm>
            <a:off x="3252750" y="4906005"/>
            <a:ext cx="1908523" cy="165295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a:extLst>
              <a:ext uri="{FF2B5EF4-FFF2-40B4-BE49-F238E27FC236}">
                <a16:creationId xmlns:a16="http://schemas.microsoft.com/office/drawing/2014/main" id="{C7BDE211-EFC0-6C49-992F-316548A680BC}"/>
              </a:ext>
            </a:extLst>
          </p:cNvPr>
          <p:cNvSpPr/>
          <p:nvPr/>
        </p:nvSpPr>
        <p:spPr>
          <a:xfrm>
            <a:off x="6710786" y="4880202"/>
            <a:ext cx="1563454" cy="16529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a:extLst>
              <a:ext uri="{FF2B5EF4-FFF2-40B4-BE49-F238E27FC236}">
                <a16:creationId xmlns:a16="http://schemas.microsoft.com/office/drawing/2014/main" id="{D0DB1873-C606-CA4B-8E7B-84AF92170560}"/>
              </a:ext>
            </a:extLst>
          </p:cNvPr>
          <p:cNvSpPr/>
          <p:nvPr/>
        </p:nvSpPr>
        <p:spPr>
          <a:xfrm>
            <a:off x="3700876" y="5055162"/>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D039FE52-8687-F541-8E7F-ACB83D74EF2E}"/>
              </a:ext>
            </a:extLst>
          </p:cNvPr>
          <p:cNvSpPr txBox="1"/>
          <p:nvPr/>
        </p:nvSpPr>
        <p:spPr>
          <a:xfrm>
            <a:off x="3479034" y="4494781"/>
            <a:ext cx="1569660" cy="369332"/>
          </a:xfrm>
          <a:prstGeom prst="rect">
            <a:avLst/>
          </a:prstGeom>
          <a:noFill/>
        </p:spPr>
        <p:txBody>
          <a:bodyPr wrap="none" rtlCol="0">
            <a:spAutoFit/>
          </a:bodyPr>
          <a:lstStyle/>
          <a:p>
            <a:r>
              <a:rPr kumimoji="1" lang="ja-JP" altLang="en-US"/>
              <a:t>移送元ホスト</a:t>
            </a:r>
          </a:p>
        </p:txBody>
      </p:sp>
      <p:sp>
        <p:nvSpPr>
          <p:cNvPr id="8" name="角丸四角形 7">
            <a:extLst>
              <a:ext uri="{FF2B5EF4-FFF2-40B4-BE49-F238E27FC236}">
                <a16:creationId xmlns:a16="http://schemas.microsoft.com/office/drawing/2014/main" id="{40D2ED35-0AE1-8B4A-8BF4-99BA90733D0C}"/>
              </a:ext>
            </a:extLst>
          </p:cNvPr>
          <p:cNvSpPr/>
          <p:nvPr/>
        </p:nvSpPr>
        <p:spPr>
          <a:xfrm>
            <a:off x="3359440" y="5643238"/>
            <a:ext cx="1652954"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24TB</a:t>
            </a:r>
            <a:endParaRPr kumimoji="1" lang="ja-JP" altLang="en-US">
              <a:solidFill>
                <a:schemeClr val="tx1"/>
              </a:solidFill>
            </a:endParaRPr>
          </a:p>
        </p:txBody>
      </p:sp>
      <p:sp>
        <p:nvSpPr>
          <p:cNvPr id="9" name="角丸四角形 8">
            <a:extLst>
              <a:ext uri="{FF2B5EF4-FFF2-40B4-BE49-F238E27FC236}">
                <a16:creationId xmlns:a16="http://schemas.microsoft.com/office/drawing/2014/main" id="{ECB51890-B39D-4641-BE33-3F01B7ADCC49}"/>
              </a:ext>
            </a:extLst>
          </p:cNvPr>
          <p:cNvSpPr/>
          <p:nvPr/>
        </p:nvSpPr>
        <p:spPr>
          <a:xfrm>
            <a:off x="6994728" y="5055162"/>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10" name="角丸四角形 9">
            <a:extLst>
              <a:ext uri="{FF2B5EF4-FFF2-40B4-BE49-F238E27FC236}">
                <a16:creationId xmlns:a16="http://schemas.microsoft.com/office/drawing/2014/main" id="{428285F2-07DD-494F-8343-7CB73AD8A949}"/>
              </a:ext>
            </a:extLst>
          </p:cNvPr>
          <p:cNvSpPr/>
          <p:nvPr/>
        </p:nvSpPr>
        <p:spPr>
          <a:xfrm>
            <a:off x="6880171" y="5633554"/>
            <a:ext cx="1236784" cy="718403"/>
          </a:xfrm>
          <a:prstGeom prst="roundRect">
            <a:avLst/>
          </a:prstGeom>
          <a:solidFill>
            <a:schemeClr val="bg1"/>
          </a:solidFill>
          <a:ln w="508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a:extLst>
              <a:ext uri="{FF2B5EF4-FFF2-40B4-BE49-F238E27FC236}">
                <a16:creationId xmlns:a16="http://schemas.microsoft.com/office/drawing/2014/main" id="{A52BC89D-65B4-384E-B4D1-625FA1B277EB}"/>
              </a:ext>
            </a:extLst>
          </p:cNvPr>
          <p:cNvSpPr txBox="1"/>
          <p:nvPr/>
        </p:nvSpPr>
        <p:spPr>
          <a:xfrm>
            <a:off x="6710786" y="4454025"/>
            <a:ext cx="1569660" cy="369332"/>
          </a:xfrm>
          <a:prstGeom prst="rect">
            <a:avLst/>
          </a:prstGeom>
          <a:noFill/>
        </p:spPr>
        <p:txBody>
          <a:bodyPr wrap="none" rtlCol="0">
            <a:spAutoFit/>
          </a:bodyPr>
          <a:lstStyle/>
          <a:p>
            <a:r>
              <a:rPr kumimoji="1" lang="ja-JP" altLang="en-US"/>
              <a:t>移送先ホスト</a:t>
            </a:r>
          </a:p>
        </p:txBody>
      </p:sp>
      <p:sp>
        <p:nvSpPr>
          <p:cNvPr id="12" name="右矢印 11">
            <a:extLst>
              <a:ext uri="{FF2B5EF4-FFF2-40B4-BE49-F238E27FC236}">
                <a16:creationId xmlns:a16="http://schemas.microsoft.com/office/drawing/2014/main" id="{0F54578E-FCBB-1940-B7B6-769BD9D49761}"/>
              </a:ext>
            </a:extLst>
          </p:cNvPr>
          <p:cNvSpPr/>
          <p:nvPr/>
        </p:nvSpPr>
        <p:spPr>
          <a:xfrm>
            <a:off x="5376965" y="5470381"/>
            <a:ext cx="1176536"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C3B6F66-2A0C-7B46-A164-0C0475CABFDE}"/>
              </a:ext>
            </a:extLst>
          </p:cNvPr>
          <p:cNvSpPr txBox="1"/>
          <p:nvPr/>
        </p:nvSpPr>
        <p:spPr>
          <a:xfrm>
            <a:off x="5131454" y="5066586"/>
            <a:ext cx="1620957" cy="307777"/>
          </a:xfrm>
          <a:prstGeom prst="rect">
            <a:avLst/>
          </a:prstGeom>
          <a:noFill/>
        </p:spPr>
        <p:txBody>
          <a:bodyPr wrap="none" rtlCol="0">
            <a:spAutoFit/>
          </a:bodyPr>
          <a:lstStyle/>
          <a:p>
            <a:r>
              <a:rPr kumimoji="1" lang="ja-JP" altLang="en-US" sz="1400"/>
              <a:t>マイグレーション</a:t>
            </a:r>
          </a:p>
        </p:txBody>
      </p:sp>
    </p:spTree>
    <p:extLst>
      <p:ext uri="{BB962C8B-B14F-4D97-AF65-F5344CB8AC3E}">
        <p14:creationId xmlns:p14="http://schemas.microsoft.com/office/powerpoint/2010/main" val="35571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E980F9-38C0-6749-91A3-44857B282703}"/>
              </a:ext>
            </a:extLst>
          </p:cNvPr>
          <p:cNvSpPr>
            <a:spLocks noGrp="1"/>
          </p:cNvSpPr>
          <p:nvPr>
            <p:ph type="title"/>
          </p:nvPr>
        </p:nvSpPr>
        <p:spPr>
          <a:xfrm>
            <a:off x="838200" y="67235"/>
            <a:ext cx="10515600" cy="1314790"/>
          </a:xfrm>
        </p:spPr>
        <p:txBody>
          <a:bodyPr/>
          <a:lstStyle/>
          <a:p>
            <a:r>
              <a:rPr lang="ja-JP" altLang="en-US"/>
              <a:t>分割マイグレーション</a:t>
            </a:r>
            <a:r>
              <a:rPr lang="en-US" altLang="ja-JP" sz="4000" dirty="0"/>
              <a:t>[</a:t>
            </a:r>
            <a:r>
              <a:rPr lang="en-US" altLang="ja-JP" sz="4000" dirty="0" err="1"/>
              <a:t>Suetake</a:t>
            </a:r>
            <a:r>
              <a:rPr lang="en-US" altLang="ja-JP" sz="4000" dirty="0"/>
              <a:t> et al.'18]</a:t>
            </a:r>
            <a:endParaRPr lang="ja-JP" altLang="en-US" sz="4000"/>
          </a:p>
        </p:txBody>
      </p:sp>
      <p:sp>
        <p:nvSpPr>
          <p:cNvPr id="22" name="スライド番号プレースホルダー 21">
            <a:extLst>
              <a:ext uri="{FF2B5EF4-FFF2-40B4-BE49-F238E27FC236}">
                <a16:creationId xmlns:a16="http://schemas.microsoft.com/office/drawing/2014/main" id="{AF3B3E71-1B5C-0F49-8FDB-EBC95CF8AA0F}"/>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3</a:t>
            </a:fld>
            <a:endParaRPr lang="ja-JP" altLang="en-US"/>
          </a:p>
        </p:txBody>
      </p:sp>
      <p:sp>
        <p:nvSpPr>
          <p:cNvPr id="3" name="コンテンツ プレースホルダー 2">
            <a:extLst>
              <a:ext uri="{FF2B5EF4-FFF2-40B4-BE49-F238E27FC236}">
                <a16:creationId xmlns:a16="http://schemas.microsoft.com/office/drawing/2014/main" id="{B88156C3-C303-334D-9F79-2AB6AF4BDA2A}"/>
              </a:ext>
            </a:extLst>
          </p:cNvPr>
          <p:cNvSpPr>
            <a:spLocks noGrp="1"/>
          </p:cNvSpPr>
          <p:nvPr>
            <p:ph idx="1"/>
          </p:nvPr>
        </p:nvSpPr>
        <p:spPr>
          <a:xfrm>
            <a:off x="838200" y="1537855"/>
            <a:ext cx="10515600" cy="4639108"/>
          </a:xfrm>
        </p:spPr>
        <p:txBody>
          <a:bodyPr/>
          <a:lstStyle/>
          <a:p>
            <a:r>
              <a:rPr lang="en-US" altLang="ja-JP" dirty="0"/>
              <a:t>VM</a:t>
            </a:r>
            <a:r>
              <a:rPr lang="ja-JP" altLang="en-US"/>
              <a:t>のメモリを分割して複数のホストにマイグレーション</a:t>
            </a:r>
            <a:endParaRPr lang="en-US" altLang="ja-JP" dirty="0"/>
          </a:p>
          <a:p>
            <a:pPr lvl="1"/>
            <a:r>
              <a:rPr lang="ja-JP" altLang="en-US"/>
              <a:t>メインホスト：アクセスされそうなメモリと</a:t>
            </a:r>
            <a:r>
              <a:rPr lang="en-US" altLang="ja-JP" dirty="0"/>
              <a:t>VM</a:t>
            </a:r>
            <a:r>
              <a:rPr lang="ja-JP" altLang="en-US"/>
              <a:t>本体の状態を転送</a:t>
            </a:r>
            <a:endParaRPr lang="en-US" altLang="ja-JP" dirty="0"/>
          </a:p>
          <a:p>
            <a:pPr lvl="1"/>
            <a:r>
              <a:rPr lang="ja-JP" altLang="en-US"/>
              <a:t>サブホスト群：それ以外のメモリを転送</a:t>
            </a:r>
            <a:endParaRPr lang="en-US" altLang="ja-JP" dirty="0"/>
          </a:p>
          <a:p>
            <a:r>
              <a:rPr lang="ja-JP" altLang="en-US"/>
              <a:t>ホスト間でリモートページングを行いながら</a:t>
            </a:r>
            <a:r>
              <a:rPr lang="en-US" altLang="ja-JP" dirty="0"/>
              <a:t>VM</a:t>
            </a:r>
            <a:r>
              <a:rPr lang="ja-JP" altLang="en-US"/>
              <a:t>を実行</a:t>
            </a:r>
            <a:endParaRPr lang="en-US" altLang="ja-JP" dirty="0"/>
          </a:p>
          <a:p>
            <a:pPr lvl="1"/>
            <a:r>
              <a:rPr lang="en-US" altLang="ja-JP" dirty="0"/>
              <a:t>VM</a:t>
            </a:r>
            <a:r>
              <a:rPr lang="ja-JP" altLang="en-US"/>
              <a:t>が必要としたメモリデータをメインホストへ転送</a:t>
            </a:r>
            <a:r>
              <a:rPr lang="en-US" altLang="ja-JP" dirty="0"/>
              <a:t>(</a:t>
            </a:r>
            <a:r>
              <a:rPr lang="ja-JP" altLang="en-US"/>
              <a:t>ページイン</a:t>
            </a:r>
            <a:r>
              <a:rPr lang="en-US" altLang="ja-JP" dirty="0"/>
              <a:t>)</a:t>
            </a:r>
          </a:p>
          <a:p>
            <a:pPr lvl="1"/>
            <a:r>
              <a:rPr lang="ja-JP" altLang="en-US"/>
              <a:t>代わりに、不要なメモリデータをサブホストへ転送</a:t>
            </a:r>
            <a:r>
              <a:rPr lang="en-US" altLang="ja-JP" dirty="0"/>
              <a:t>(</a:t>
            </a:r>
            <a:r>
              <a:rPr lang="ja-JP" altLang="en-US"/>
              <a:t>ページアウト</a:t>
            </a:r>
            <a:r>
              <a:rPr lang="en-US" altLang="ja-JP" dirty="0"/>
              <a:t>)</a:t>
            </a:r>
            <a:endParaRPr lang="ja-JP" altLang="en-US"/>
          </a:p>
          <a:p>
            <a:endParaRPr lang="en-US" altLang="ja-JP" dirty="0"/>
          </a:p>
          <a:p>
            <a:endParaRPr lang="en-US" altLang="ja-JP" dirty="0"/>
          </a:p>
        </p:txBody>
      </p:sp>
      <p:sp>
        <p:nvSpPr>
          <p:cNvPr id="4" name="角丸四角形 3">
            <a:extLst>
              <a:ext uri="{FF2B5EF4-FFF2-40B4-BE49-F238E27FC236}">
                <a16:creationId xmlns:a16="http://schemas.microsoft.com/office/drawing/2014/main" id="{F3E27AC7-5B52-9745-92A5-F793E0541E94}"/>
              </a:ext>
            </a:extLst>
          </p:cNvPr>
          <p:cNvSpPr/>
          <p:nvPr/>
        </p:nvSpPr>
        <p:spPr>
          <a:xfrm>
            <a:off x="2145318" y="4695754"/>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a:extLst>
              <a:ext uri="{FF2B5EF4-FFF2-40B4-BE49-F238E27FC236}">
                <a16:creationId xmlns:a16="http://schemas.microsoft.com/office/drawing/2014/main" id="{EED05B2B-7BA1-6348-8E93-96AE02EDAE3F}"/>
              </a:ext>
            </a:extLst>
          </p:cNvPr>
          <p:cNvSpPr/>
          <p:nvPr/>
        </p:nvSpPr>
        <p:spPr>
          <a:xfrm>
            <a:off x="6213462" y="4692288"/>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a:extLst>
              <a:ext uri="{FF2B5EF4-FFF2-40B4-BE49-F238E27FC236}">
                <a16:creationId xmlns:a16="http://schemas.microsoft.com/office/drawing/2014/main" id="{0E03DE5E-C4E9-594D-8102-9477F8DFCC6C}"/>
              </a:ext>
            </a:extLst>
          </p:cNvPr>
          <p:cNvSpPr/>
          <p:nvPr/>
        </p:nvSpPr>
        <p:spPr>
          <a:xfrm>
            <a:off x="2734235" y="4810354"/>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A78E3482-241E-1244-BB1D-4B4F677626CB}"/>
              </a:ext>
            </a:extLst>
          </p:cNvPr>
          <p:cNvSpPr txBox="1"/>
          <p:nvPr/>
        </p:nvSpPr>
        <p:spPr>
          <a:xfrm>
            <a:off x="2458149" y="4326422"/>
            <a:ext cx="1569660"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B137F074-A21E-8548-9B16-E68AEEFFE291}"/>
              </a:ext>
            </a:extLst>
          </p:cNvPr>
          <p:cNvSpPr txBox="1"/>
          <p:nvPr/>
        </p:nvSpPr>
        <p:spPr>
          <a:xfrm>
            <a:off x="5824698" y="4322956"/>
            <a:ext cx="2542633" cy="369332"/>
          </a:xfrm>
          <a:prstGeom prst="rect">
            <a:avLst/>
          </a:prstGeom>
          <a:noFill/>
        </p:spPr>
        <p:txBody>
          <a:bodyPr wrap="square" rtlCol="0">
            <a:spAutoFit/>
          </a:bodyPr>
          <a:lstStyle/>
          <a:p>
            <a:r>
              <a:rPr kumimoji="1" lang="ja-JP" altLang="en-US"/>
              <a:t>移送先メインホスト</a:t>
            </a:r>
          </a:p>
        </p:txBody>
      </p:sp>
      <p:sp>
        <p:nvSpPr>
          <p:cNvPr id="9" name="右矢印 8">
            <a:extLst>
              <a:ext uri="{FF2B5EF4-FFF2-40B4-BE49-F238E27FC236}">
                <a16:creationId xmlns:a16="http://schemas.microsoft.com/office/drawing/2014/main" id="{081FF7E1-53DE-4A4A-B66B-9A73C1A3F60B}"/>
              </a:ext>
            </a:extLst>
          </p:cNvPr>
          <p:cNvSpPr/>
          <p:nvPr/>
        </p:nvSpPr>
        <p:spPr>
          <a:xfrm>
            <a:off x="4469300" y="5371342"/>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99F49BE-13AF-BD4D-A740-699F89B1A892}"/>
              </a:ext>
            </a:extLst>
          </p:cNvPr>
          <p:cNvSpPr txBox="1"/>
          <p:nvPr/>
        </p:nvSpPr>
        <p:spPr>
          <a:xfrm>
            <a:off x="4356157" y="5097905"/>
            <a:ext cx="1611910" cy="307777"/>
          </a:xfrm>
          <a:prstGeom prst="rect">
            <a:avLst/>
          </a:prstGeom>
          <a:noFill/>
        </p:spPr>
        <p:txBody>
          <a:bodyPr wrap="square" rtlCol="0">
            <a:spAutoFit/>
          </a:bodyPr>
          <a:lstStyle/>
          <a:p>
            <a:r>
              <a:rPr kumimoji="1" lang="ja-JP" altLang="en-US" sz="1400"/>
              <a:t>マイグレーション</a:t>
            </a:r>
          </a:p>
        </p:txBody>
      </p:sp>
      <p:sp>
        <p:nvSpPr>
          <p:cNvPr id="11" name="角丸四角形 10">
            <a:extLst>
              <a:ext uri="{FF2B5EF4-FFF2-40B4-BE49-F238E27FC236}">
                <a16:creationId xmlns:a16="http://schemas.microsoft.com/office/drawing/2014/main" id="{AF4F8D88-0243-104F-AFBF-B50F4D8F76D3}"/>
              </a:ext>
            </a:extLst>
          </p:cNvPr>
          <p:cNvSpPr/>
          <p:nvPr/>
        </p:nvSpPr>
        <p:spPr>
          <a:xfrm>
            <a:off x="8576482" y="5103043"/>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4607678-F2B8-514E-BC51-6FC824FC0C9F}"/>
              </a:ext>
            </a:extLst>
          </p:cNvPr>
          <p:cNvSpPr txBox="1"/>
          <p:nvPr/>
        </p:nvSpPr>
        <p:spPr>
          <a:xfrm>
            <a:off x="2074848" y="5336648"/>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13" name="角丸四角形 12">
            <a:extLst>
              <a:ext uri="{FF2B5EF4-FFF2-40B4-BE49-F238E27FC236}">
                <a16:creationId xmlns:a16="http://schemas.microsoft.com/office/drawing/2014/main" id="{606E51DE-DF1B-B649-848E-B49C9ACF2ACF}"/>
              </a:ext>
            </a:extLst>
          </p:cNvPr>
          <p:cNvSpPr/>
          <p:nvPr/>
        </p:nvSpPr>
        <p:spPr>
          <a:xfrm>
            <a:off x="2242186" y="561410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a:extLst>
              <a:ext uri="{FF2B5EF4-FFF2-40B4-BE49-F238E27FC236}">
                <a16:creationId xmlns:a16="http://schemas.microsoft.com/office/drawing/2014/main" id="{61F98675-6B7B-3744-85FD-BC5896911668}"/>
              </a:ext>
            </a:extLst>
          </p:cNvPr>
          <p:cNvSpPr/>
          <p:nvPr/>
        </p:nvSpPr>
        <p:spPr>
          <a:xfrm>
            <a:off x="2716707" y="561410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a:extLst>
              <a:ext uri="{FF2B5EF4-FFF2-40B4-BE49-F238E27FC236}">
                <a16:creationId xmlns:a16="http://schemas.microsoft.com/office/drawing/2014/main" id="{A334FA73-465A-3E47-B087-2BC4741B34CD}"/>
              </a:ext>
            </a:extLst>
          </p:cNvPr>
          <p:cNvSpPr/>
          <p:nvPr/>
        </p:nvSpPr>
        <p:spPr>
          <a:xfrm>
            <a:off x="3200105" y="5622520"/>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a:extLst>
              <a:ext uri="{FF2B5EF4-FFF2-40B4-BE49-F238E27FC236}">
                <a16:creationId xmlns:a16="http://schemas.microsoft.com/office/drawing/2014/main" id="{A6BDED75-7891-3241-AF45-9B9EC0667E21}"/>
              </a:ext>
            </a:extLst>
          </p:cNvPr>
          <p:cNvSpPr/>
          <p:nvPr/>
        </p:nvSpPr>
        <p:spPr>
          <a:xfrm>
            <a:off x="3681894" y="561378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a:extLst>
              <a:ext uri="{FF2B5EF4-FFF2-40B4-BE49-F238E27FC236}">
                <a16:creationId xmlns:a16="http://schemas.microsoft.com/office/drawing/2014/main" id="{015B47FB-37BD-BC45-8174-A01A26DBA0C0}"/>
              </a:ext>
            </a:extLst>
          </p:cNvPr>
          <p:cNvSpPr/>
          <p:nvPr/>
        </p:nvSpPr>
        <p:spPr>
          <a:xfrm>
            <a:off x="6608963" y="4794369"/>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18" name="テキスト ボックス 17">
            <a:extLst>
              <a:ext uri="{FF2B5EF4-FFF2-40B4-BE49-F238E27FC236}">
                <a16:creationId xmlns:a16="http://schemas.microsoft.com/office/drawing/2014/main" id="{9680DD19-92A6-F044-A986-CEDA61F7DF06}"/>
              </a:ext>
            </a:extLst>
          </p:cNvPr>
          <p:cNvSpPr txBox="1"/>
          <p:nvPr/>
        </p:nvSpPr>
        <p:spPr>
          <a:xfrm>
            <a:off x="7683432" y="6220600"/>
            <a:ext cx="1107996" cy="276999"/>
          </a:xfrm>
          <a:prstGeom prst="rect">
            <a:avLst/>
          </a:prstGeom>
          <a:noFill/>
        </p:spPr>
        <p:txBody>
          <a:bodyPr wrap="none" rtlCol="0">
            <a:spAutoFit/>
          </a:bodyPr>
          <a:lstStyle/>
          <a:p>
            <a:r>
              <a:rPr lang="ja-JP" altLang="en-US" sz="1200"/>
              <a:t>ページアウト</a:t>
            </a:r>
            <a:endParaRPr lang="en-US" altLang="ja-JP" sz="1200" dirty="0"/>
          </a:p>
        </p:txBody>
      </p:sp>
      <p:sp>
        <p:nvSpPr>
          <p:cNvPr id="19" name="テキスト ボックス 18">
            <a:extLst>
              <a:ext uri="{FF2B5EF4-FFF2-40B4-BE49-F238E27FC236}">
                <a16:creationId xmlns:a16="http://schemas.microsoft.com/office/drawing/2014/main" id="{056F96E0-6EBC-BB47-A42A-6E6EA80BE5BA}"/>
              </a:ext>
            </a:extLst>
          </p:cNvPr>
          <p:cNvSpPr txBox="1"/>
          <p:nvPr/>
        </p:nvSpPr>
        <p:spPr>
          <a:xfrm>
            <a:off x="7692067" y="5060067"/>
            <a:ext cx="954107" cy="276999"/>
          </a:xfrm>
          <a:prstGeom prst="rect">
            <a:avLst/>
          </a:prstGeom>
          <a:noFill/>
        </p:spPr>
        <p:txBody>
          <a:bodyPr wrap="square" rtlCol="0">
            <a:spAutoFit/>
          </a:bodyPr>
          <a:lstStyle/>
          <a:p>
            <a:r>
              <a:rPr lang="ja-JP" altLang="en-US" sz="1200"/>
              <a:t>ページイン</a:t>
            </a:r>
            <a:endParaRPr kumimoji="1" lang="ja-JP" altLang="en-US" sz="1200"/>
          </a:p>
        </p:txBody>
      </p:sp>
      <p:sp>
        <p:nvSpPr>
          <p:cNvPr id="20" name="右カーブ矢印 19">
            <a:extLst>
              <a:ext uri="{FF2B5EF4-FFF2-40B4-BE49-F238E27FC236}">
                <a16:creationId xmlns:a16="http://schemas.microsoft.com/office/drawing/2014/main" id="{6B707B4D-15DD-D342-8174-88CB81EA62E9}"/>
              </a:ext>
            </a:extLst>
          </p:cNvPr>
          <p:cNvSpPr/>
          <p:nvPr/>
        </p:nvSpPr>
        <p:spPr>
          <a:xfrm rot="5400000">
            <a:off x="8133886" y="4110721"/>
            <a:ext cx="439340" cy="2031324"/>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右カーブ矢印 20">
            <a:extLst>
              <a:ext uri="{FF2B5EF4-FFF2-40B4-BE49-F238E27FC236}">
                <a16:creationId xmlns:a16="http://schemas.microsoft.com/office/drawing/2014/main" id="{92E13E4C-B456-934E-BEC5-48D82F59AFB9}"/>
              </a:ext>
            </a:extLst>
          </p:cNvPr>
          <p:cNvSpPr/>
          <p:nvPr/>
        </p:nvSpPr>
        <p:spPr>
          <a:xfrm rot="16200000">
            <a:off x="7942242" y="5052672"/>
            <a:ext cx="322904" cy="2743199"/>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16">
            <a:extLst>
              <a:ext uri="{FF2B5EF4-FFF2-40B4-BE49-F238E27FC236}">
                <a16:creationId xmlns:a16="http://schemas.microsoft.com/office/drawing/2014/main" id="{B80C8013-6260-5543-A519-A6A1A38808FC}"/>
              </a:ext>
            </a:extLst>
          </p:cNvPr>
          <p:cNvSpPr txBox="1"/>
          <p:nvPr/>
        </p:nvSpPr>
        <p:spPr>
          <a:xfrm>
            <a:off x="8295432" y="4670341"/>
            <a:ext cx="2055053" cy="369332"/>
          </a:xfrm>
          <a:prstGeom prst="rect">
            <a:avLst/>
          </a:prstGeom>
          <a:noFill/>
        </p:spPr>
        <p:txBody>
          <a:bodyPr wrap="square" rtlCol="0">
            <a:spAutoFit/>
          </a:bodyPr>
          <a:lstStyle/>
          <a:p>
            <a:r>
              <a:rPr kumimoji="1" lang="ja-JP" altLang="en-US"/>
              <a:t>移送先サブホスト</a:t>
            </a:r>
          </a:p>
        </p:txBody>
      </p:sp>
    </p:spTree>
    <p:extLst>
      <p:ext uri="{BB962C8B-B14F-4D97-AF65-F5344CB8AC3E}">
        <p14:creationId xmlns:p14="http://schemas.microsoft.com/office/powerpoint/2010/main" val="371923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2" nodeType="clickEffect">
                                  <p:stCondLst>
                                    <p:cond delay="0"/>
                                  </p:stCondLst>
                                  <p:childTnLst>
                                    <p:animMotion origin="layout" path="M 0 0 C 0.07135 0.03866 0.14271 0.07731 0.19961 0.07245 C 0.25638 0.06759 0.29857 0.01921 0.34075 -0.02917 " pathEditMode="relative" ptsTypes="AAA">
                                      <p:cBhvr>
                                        <p:cTn id="16" dur="2000" fill="hold"/>
                                        <p:tgtEl>
                                          <p:spTgt spid="13"/>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C 0.07135 0.03866 0.14271 0.07731 0.19961 0.07245 C 0.25638 0.06759 0.29857 0.01921 0.34075 -0.02917 " pathEditMode="relative" ptsTypes="AAA">
                                      <p:cBhvr>
                                        <p:cTn id="18" dur="2000" fill="hold"/>
                                        <p:tgtEl>
                                          <p:spTgt spid="14"/>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37" presetClass="path" presetSubtype="0" accel="50000" decel="50000" fill="hold" grpId="0" nodeType="clickEffect">
                                  <p:stCondLst>
                                    <p:cond delay="0"/>
                                  </p:stCondLst>
                                  <p:childTnLst>
                                    <p:animMotion origin="layout" path="M -1.66667E-6 4.44444E-6 C 0.04063 0.02106 0.08216 0.00879 0.12292 0.02986 C 0.14831 0.04421 0.18659 0.05231 0.22656 0.05231 C 0.27214 0.05231 0.30873 0.04421 0.33412 0.02986 L 0.45625 -0.03334 " pathEditMode="relative" rAng="0" ptsTypes="AAAAA">
                                      <p:cBhvr>
                                        <p:cTn id="22" dur="2000" fill="hold"/>
                                        <p:tgtEl>
                                          <p:spTgt spid="15"/>
                                        </p:tgtEl>
                                        <p:attrNameLst>
                                          <p:attrName>ppt_x</p:attrName>
                                          <p:attrName>ppt_y</p:attrName>
                                        </p:attrNameLst>
                                      </p:cBhvr>
                                      <p:rCtr x="22813" y="949"/>
                                    </p:animMotion>
                                  </p:childTnLst>
                                </p:cTn>
                              </p:par>
                              <p:par>
                                <p:cTn id="23" presetID="37" presetClass="path" presetSubtype="0" accel="50000" decel="50000" fill="hold" grpId="0" nodeType="withEffect">
                                  <p:stCondLst>
                                    <p:cond delay="0"/>
                                  </p:stCondLst>
                                  <p:childTnLst>
                                    <p:animMotion origin="layout" path="M 5E-6 3.33333E-6 C 0.04063 0.02106 0.08217 0.00879 0.12292 0.02986 C 0.14831 0.04421 0.18659 0.05231 0.22657 0.05231 C 0.27214 0.05231 0.30873 0.04421 0.33412 0.02986 L 0.45626 -0.03334 " pathEditMode="relative" rAng="0" ptsTypes="AAAAA">
                                      <p:cBhvr>
                                        <p:cTn id="24" dur="2000" fill="hold"/>
                                        <p:tgtEl>
                                          <p:spTgt spid="16"/>
                                        </p:tgtEl>
                                        <p:attrNameLst>
                                          <p:attrName>ppt_x</p:attrName>
                                          <p:attrName>ppt_y</p:attrName>
                                        </p:attrNameLst>
                                      </p:cBhvr>
                                      <p:rCtr x="22813" y="949"/>
                                    </p:animMotion>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linds(horizontal)">
                                      <p:cBhvr>
                                        <p:cTn id="29" dur="500"/>
                                        <p:tgtEl>
                                          <p:spTgt spid="19"/>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linds(horizontal)">
                                      <p:cBhvr>
                                        <p:cTn id="35" dur="500"/>
                                        <p:tgtEl>
                                          <p:spTgt spid="2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linds(horizontal)">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1" nodeType="clickEffect">
                                  <p:stCondLst>
                                    <p:cond delay="0"/>
                                  </p:stCondLst>
                                  <p:childTnLst>
                                    <p:animMotion origin="layout" path="M 0.45625 -0.03333 C 0.42813 -0.05277 0.40013 -0.07268 0.37448 -0.07152 C 0.3487 -0.0706 0.32539 -0.04861 0.30208 -0.02662 " pathEditMode="relative" rAng="0" ptsTypes="AAA">
                                      <p:cBhvr>
                                        <p:cTn id="42" dur="2000" fill="hold"/>
                                        <p:tgtEl>
                                          <p:spTgt spid="16"/>
                                        </p:tgtEl>
                                        <p:attrNameLst>
                                          <p:attrName>ppt_x</p:attrName>
                                          <p:attrName>ppt_y</p:attrName>
                                        </p:attrNameLst>
                                      </p:cBhvr>
                                      <p:rCtr x="-7708" y="-1574"/>
                                    </p:animMotion>
                                  </p:childTnLst>
                                </p:cTn>
                              </p:par>
                            </p:childTnLst>
                          </p:cTn>
                        </p:par>
                      </p:childTnLst>
                    </p:cTn>
                  </p:par>
                  <p:par>
                    <p:cTn id="43" fill="hold">
                      <p:stCondLst>
                        <p:cond delay="indefinite"/>
                      </p:stCondLst>
                      <p:childTnLst>
                        <p:par>
                          <p:cTn id="44" fill="hold">
                            <p:stCondLst>
                              <p:cond delay="0"/>
                            </p:stCondLst>
                            <p:childTnLst>
                              <p:par>
                                <p:cTn id="45" presetID="37" presetClass="path" presetSubtype="0" accel="50000" decel="50000" fill="hold" grpId="1" nodeType="clickEffect">
                                  <p:stCondLst>
                                    <p:cond delay="0"/>
                                  </p:stCondLst>
                                  <p:childTnLst>
                                    <p:animMotion origin="layout" path="M 0.33828 -0.02061 L 0.40117 0.01944 C 0.41419 0.02847 0.43411 0.03356 0.45455 0.03356 C 0.47825 0.03356 0.49713 0.02847 0.51015 0.01944 C 0.53125 0.00625 0.55221 -0.02061 0.57343 -0.0338 " pathEditMode="relative" rAng="0" ptsTypes="AAAAA">
                                      <p:cBhvr>
                                        <p:cTn id="46" dur="2000" fill="hold"/>
                                        <p:tgtEl>
                                          <p:spTgt spid="13"/>
                                        </p:tgtEl>
                                        <p:attrNameLst>
                                          <p:attrName>ppt_x</p:attrName>
                                          <p:attrName>ppt_y</p:attrName>
                                        </p:attrNameLst>
                                      </p:cBhvr>
                                      <p:rCtr x="11758" y="20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2" animBg="1"/>
      <p:bldP spid="13" grpId="1" animBg="1"/>
      <p:bldP spid="13" grpId="2" animBg="1"/>
      <p:bldP spid="14" grpId="0" animBg="1"/>
      <p:bldP spid="15" grpId="0" animBg="1"/>
      <p:bldP spid="16" grpId="0" uiExpand="1" animBg="1"/>
      <p:bldP spid="16" grpId="1" animBg="1"/>
      <p:bldP spid="17" grpId="0" animBg="1"/>
      <p:bldP spid="18" grpId="0"/>
      <p:bldP spid="19" grpId="0"/>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93AAF-E8C4-5E4D-8B55-27A563DAA763}"/>
              </a:ext>
            </a:extLst>
          </p:cNvPr>
          <p:cNvSpPr>
            <a:spLocks noGrp="1"/>
          </p:cNvSpPr>
          <p:nvPr>
            <p:ph type="title"/>
          </p:nvPr>
        </p:nvSpPr>
        <p:spPr>
          <a:xfrm>
            <a:off x="838200" y="67235"/>
            <a:ext cx="10515600" cy="1314790"/>
          </a:xfrm>
        </p:spPr>
        <p:txBody>
          <a:bodyPr/>
          <a:lstStyle/>
          <a:p>
            <a:r>
              <a:rPr lang="ja-JP" altLang="en-US"/>
              <a:t>メモリデータの盗聴</a:t>
            </a:r>
          </a:p>
        </p:txBody>
      </p:sp>
      <p:sp>
        <p:nvSpPr>
          <p:cNvPr id="4" name="スライド番号プレースホルダー 3">
            <a:extLst>
              <a:ext uri="{FF2B5EF4-FFF2-40B4-BE49-F238E27FC236}">
                <a16:creationId xmlns:a16="http://schemas.microsoft.com/office/drawing/2014/main" id="{16F1B873-49D7-4344-ABB9-D306A8B9BDEF}"/>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4</a:t>
            </a:fld>
            <a:endParaRPr lang="ja-JP" altLang="en-US"/>
          </a:p>
        </p:txBody>
      </p:sp>
      <p:sp>
        <p:nvSpPr>
          <p:cNvPr id="3" name="コンテンツ プレースホルダー 2">
            <a:extLst>
              <a:ext uri="{FF2B5EF4-FFF2-40B4-BE49-F238E27FC236}">
                <a16:creationId xmlns:a16="http://schemas.microsoft.com/office/drawing/2014/main" id="{F5A22B63-8244-C343-B715-98141068AAC8}"/>
              </a:ext>
            </a:extLst>
          </p:cNvPr>
          <p:cNvSpPr>
            <a:spLocks noGrp="1"/>
          </p:cNvSpPr>
          <p:nvPr>
            <p:ph idx="1"/>
          </p:nvPr>
        </p:nvSpPr>
        <p:spPr>
          <a:xfrm>
            <a:off x="838200" y="1537855"/>
            <a:ext cx="10515600" cy="4639108"/>
          </a:xfrm>
        </p:spPr>
        <p:txBody>
          <a:bodyPr/>
          <a:lstStyle/>
          <a:p>
            <a:r>
              <a:rPr lang="ja-JP" altLang="en-US"/>
              <a:t>実行環境によってはメモリデータを盗聴される危険性がある</a:t>
            </a:r>
            <a:endParaRPr lang="en-US" altLang="ja-JP" dirty="0"/>
          </a:p>
          <a:p>
            <a:pPr lvl="1"/>
            <a:r>
              <a:rPr lang="ja-JP" altLang="en-US"/>
              <a:t>データセンタ間やクラウド間などで転送中のメモリデータ</a:t>
            </a:r>
            <a:endParaRPr lang="en-US" altLang="ja-JP" dirty="0"/>
          </a:p>
          <a:p>
            <a:pPr lvl="1"/>
            <a:r>
              <a:rPr lang="ja-JP" altLang="en-US"/>
              <a:t>管理者が異なるサブホストに格納されたメモリデータ</a:t>
            </a:r>
            <a:endParaRPr lang="en-US" altLang="ja-JP" dirty="0"/>
          </a:p>
          <a:p>
            <a:r>
              <a:rPr lang="ja-JP" altLang="en-US"/>
              <a:t>メモリデータの暗号化で保護できるがオーバヘッドが大きい</a:t>
            </a:r>
            <a:endParaRPr lang="en-US" altLang="ja-JP" dirty="0"/>
          </a:p>
          <a:p>
            <a:pPr lvl="1"/>
            <a:r>
              <a:rPr lang="ja-JP" altLang="en-US"/>
              <a:t>送信時に暗号化、受信時に復号化を繰り返すことになる</a:t>
            </a:r>
            <a:endParaRPr lang="en-US" altLang="ja-JP" dirty="0"/>
          </a:p>
          <a:p>
            <a:pPr lvl="1"/>
            <a:r>
              <a:rPr lang="ja-JP" altLang="en-US"/>
              <a:t>すべてのメモリデータが一律に暗号化される</a:t>
            </a:r>
            <a:endParaRPr lang="en-US" altLang="ja-JP" dirty="0"/>
          </a:p>
          <a:p>
            <a:endParaRPr lang="ja-JP" altLang="en-US"/>
          </a:p>
        </p:txBody>
      </p:sp>
      <p:sp>
        <p:nvSpPr>
          <p:cNvPr id="39" name="角丸四角形 7">
            <a:extLst>
              <a:ext uri="{FF2B5EF4-FFF2-40B4-BE49-F238E27FC236}">
                <a16:creationId xmlns:a16="http://schemas.microsoft.com/office/drawing/2014/main" id="{33074A11-39F2-E943-9CC7-44CF1A16E8E9}"/>
              </a:ext>
            </a:extLst>
          </p:cNvPr>
          <p:cNvSpPr/>
          <p:nvPr/>
        </p:nvSpPr>
        <p:spPr>
          <a:xfrm>
            <a:off x="2087546" y="4588951"/>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8">
            <a:extLst>
              <a:ext uri="{FF2B5EF4-FFF2-40B4-BE49-F238E27FC236}">
                <a16:creationId xmlns:a16="http://schemas.microsoft.com/office/drawing/2014/main" id="{8225A7C7-486F-4146-BF08-34D8BD177A6F}"/>
              </a:ext>
            </a:extLst>
          </p:cNvPr>
          <p:cNvSpPr/>
          <p:nvPr/>
        </p:nvSpPr>
        <p:spPr>
          <a:xfrm>
            <a:off x="6135056" y="4634539"/>
            <a:ext cx="1663010" cy="17021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9">
            <a:extLst>
              <a:ext uri="{FF2B5EF4-FFF2-40B4-BE49-F238E27FC236}">
                <a16:creationId xmlns:a16="http://schemas.microsoft.com/office/drawing/2014/main" id="{1E80F21C-8A6F-5643-88E9-E247A8DF2B74}"/>
              </a:ext>
            </a:extLst>
          </p:cNvPr>
          <p:cNvSpPr/>
          <p:nvPr/>
        </p:nvSpPr>
        <p:spPr>
          <a:xfrm>
            <a:off x="2611777" y="4684233"/>
            <a:ext cx="916058" cy="48242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42" name="テキスト ボックス 10">
            <a:extLst>
              <a:ext uri="{FF2B5EF4-FFF2-40B4-BE49-F238E27FC236}">
                <a16:creationId xmlns:a16="http://schemas.microsoft.com/office/drawing/2014/main" id="{724E9E00-D114-A44E-ABAF-D44FB4ED6EAC}"/>
              </a:ext>
            </a:extLst>
          </p:cNvPr>
          <p:cNvSpPr txBox="1"/>
          <p:nvPr/>
        </p:nvSpPr>
        <p:spPr>
          <a:xfrm>
            <a:off x="2288696" y="4249182"/>
            <a:ext cx="1621370" cy="369332"/>
          </a:xfrm>
          <a:prstGeom prst="rect">
            <a:avLst/>
          </a:prstGeom>
          <a:noFill/>
        </p:spPr>
        <p:txBody>
          <a:bodyPr wrap="square" rtlCol="0">
            <a:spAutoFit/>
          </a:bodyPr>
          <a:lstStyle/>
          <a:p>
            <a:r>
              <a:rPr kumimoji="1" lang="ja-JP" altLang="en-US"/>
              <a:t>移送元ホスト</a:t>
            </a:r>
          </a:p>
        </p:txBody>
      </p:sp>
      <p:sp>
        <p:nvSpPr>
          <p:cNvPr id="43" name="角丸四角形 11">
            <a:extLst>
              <a:ext uri="{FF2B5EF4-FFF2-40B4-BE49-F238E27FC236}">
                <a16:creationId xmlns:a16="http://schemas.microsoft.com/office/drawing/2014/main" id="{A97BE33A-A965-C947-A346-FB1BFB7C89CE}"/>
              </a:ext>
            </a:extLst>
          </p:cNvPr>
          <p:cNvSpPr/>
          <p:nvPr/>
        </p:nvSpPr>
        <p:spPr>
          <a:xfrm>
            <a:off x="6527104" y="4684233"/>
            <a:ext cx="916058" cy="48242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44" name="テキスト ボックス 12">
            <a:extLst>
              <a:ext uri="{FF2B5EF4-FFF2-40B4-BE49-F238E27FC236}">
                <a16:creationId xmlns:a16="http://schemas.microsoft.com/office/drawing/2014/main" id="{353050CE-2FA2-6E42-8AD5-E4D54A5E4203}"/>
              </a:ext>
            </a:extLst>
          </p:cNvPr>
          <p:cNvSpPr txBox="1"/>
          <p:nvPr/>
        </p:nvSpPr>
        <p:spPr>
          <a:xfrm>
            <a:off x="5878780" y="4257969"/>
            <a:ext cx="2401031" cy="369332"/>
          </a:xfrm>
          <a:prstGeom prst="rect">
            <a:avLst/>
          </a:prstGeom>
          <a:noFill/>
        </p:spPr>
        <p:txBody>
          <a:bodyPr wrap="square" rtlCol="0">
            <a:spAutoFit/>
          </a:bodyPr>
          <a:lstStyle/>
          <a:p>
            <a:r>
              <a:rPr kumimoji="1" lang="ja-JP" altLang="en-US"/>
              <a:t>移送先メインホスト</a:t>
            </a:r>
          </a:p>
        </p:txBody>
      </p:sp>
      <p:sp>
        <p:nvSpPr>
          <p:cNvPr id="45" name="右矢印 13">
            <a:extLst>
              <a:ext uri="{FF2B5EF4-FFF2-40B4-BE49-F238E27FC236}">
                <a16:creationId xmlns:a16="http://schemas.microsoft.com/office/drawing/2014/main" id="{CB2B6AE2-58AB-D54A-88EE-FAE67607C5EB}"/>
              </a:ext>
            </a:extLst>
          </p:cNvPr>
          <p:cNvSpPr/>
          <p:nvPr/>
        </p:nvSpPr>
        <p:spPr>
          <a:xfrm>
            <a:off x="4376126" y="5243359"/>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14">
            <a:extLst>
              <a:ext uri="{FF2B5EF4-FFF2-40B4-BE49-F238E27FC236}">
                <a16:creationId xmlns:a16="http://schemas.microsoft.com/office/drawing/2014/main" id="{F76AA551-ED59-6247-901F-A10078F5D13F}"/>
              </a:ext>
            </a:extLst>
          </p:cNvPr>
          <p:cNvSpPr txBox="1"/>
          <p:nvPr/>
        </p:nvSpPr>
        <p:spPr>
          <a:xfrm>
            <a:off x="4224698" y="4959445"/>
            <a:ext cx="1690759" cy="307777"/>
          </a:xfrm>
          <a:prstGeom prst="rect">
            <a:avLst/>
          </a:prstGeom>
          <a:noFill/>
        </p:spPr>
        <p:txBody>
          <a:bodyPr wrap="square" rtlCol="0">
            <a:spAutoFit/>
          </a:bodyPr>
          <a:lstStyle/>
          <a:p>
            <a:r>
              <a:rPr kumimoji="1" lang="ja-JP" altLang="en-US" sz="1400"/>
              <a:t>マイグレーション</a:t>
            </a:r>
          </a:p>
        </p:txBody>
      </p:sp>
      <p:sp>
        <p:nvSpPr>
          <p:cNvPr id="47" name="角丸四角形 15">
            <a:extLst>
              <a:ext uri="{FF2B5EF4-FFF2-40B4-BE49-F238E27FC236}">
                <a16:creationId xmlns:a16="http://schemas.microsoft.com/office/drawing/2014/main" id="{1A0FBE88-B0D4-994B-B9D9-648E1CA144CA}"/>
              </a:ext>
            </a:extLst>
          </p:cNvPr>
          <p:cNvSpPr/>
          <p:nvPr/>
        </p:nvSpPr>
        <p:spPr>
          <a:xfrm>
            <a:off x="8600165" y="4922249"/>
            <a:ext cx="1159891" cy="11339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16">
            <a:extLst>
              <a:ext uri="{FF2B5EF4-FFF2-40B4-BE49-F238E27FC236}">
                <a16:creationId xmlns:a16="http://schemas.microsoft.com/office/drawing/2014/main" id="{B69D3B74-922F-514D-8032-70227DFED131}"/>
              </a:ext>
            </a:extLst>
          </p:cNvPr>
          <p:cNvSpPr txBox="1"/>
          <p:nvPr/>
        </p:nvSpPr>
        <p:spPr>
          <a:xfrm>
            <a:off x="8295432" y="4476068"/>
            <a:ext cx="2055053" cy="369332"/>
          </a:xfrm>
          <a:prstGeom prst="rect">
            <a:avLst/>
          </a:prstGeom>
          <a:noFill/>
        </p:spPr>
        <p:txBody>
          <a:bodyPr wrap="square" rtlCol="0">
            <a:spAutoFit/>
          </a:bodyPr>
          <a:lstStyle/>
          <a:p>
            <a:r>
              <a:rPr kumimoji="1" lang="ja-JP" altLang="en-US"/>
              <a:t>移送先サブホスト</a:t>
            </a:r>
          </a:p>
        </p:txBody>
      </p:sp>
      <p:sp>
        <p:nvSpPr>
          <p:cNvPr id="49" name="テキスト ボックス 17">
            <a:extLst>
              <a:ext uri="{FF2B5EF4-FFF2-40B4-BE49-F238E27FC236}">
                <a16:creationId xmlns:a16="http://schemas.microsoft.com/office/drawing/2014/main" id="{3FCA5C5B-4AE0-9F4E-A430-01976ABEBC8C}"/>
              </a:ext>
            </a:extLst>
          </p:cNvPr>
          <p:cNvSpPr txBox="1"/>
          <p:nvPr/>
        </p:nvSpPr>
        <p:spPr>
          <a:xfrm>
            <a:off x="2060542" y="5177452"/>
            <a:ext cx="1505291" cy="369332"/>
          </a:xfrm>
          <a:prstGeom prst="rect">
            <a:avLst/>
          </a:prstGeom>
          <a:noFill/>
        </p:spPr>
        <p:txBody>
          <a:bodyPr wrap="square" rtlCol="0">
            <a:spAutoFit/>
          </a:bodyPr>
          <a:lstStyle/>
          <a:p>
            <a:r>
              <a:rPr kumimoji="1" lang="en-US" altLang="ja-JP" dirty="0"/>
              <a:t>VM</a:t>
            </a:r>
            <a:r>
              <a:rPr kumimoji="1" lang="ja-JP" altLang="en-US"/>
              <a:t>のメモリ</a:t>
            </a:r>
          </a:p>
        </p:txBody>
      </p:sp>
      <p:sp>
        <p:nvSpPr>
          <p:cNvPr id="50" name="角丸四角形 18">
            <a:extLst>
              <a:ext uri="{FF2B5EF4-FFF2-40B4-BE49-F238E27FC236}">
                <a16:creationId xmlns:a16="http://schemas.microsoft.com/office/drawing/2014/main" id="{8A60832E-DBEE-C74B-85A0-D9DED315A98B}"/>
              </a:ext>
            </a:extLst>
          </p:cNvPr>
          <p:cNvSpPr/>
          <p:nvPr/>
        </p:nvSpPr>
        <p:spPr>
          <a:xfrm>
            <a:off x="2193757" y="5500613"/>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19">
            <a:extLst>
              <a:ext uri="{FF2B5EF4-FFF2-40B4-BE49-F238E27FC236}">
                <a16:creationId xmlns:a16="http://schemas.microsoft.com/office/drawing/2014/main" id="{3A47ECDB-1C95-614A-9867-856787FB2636}"/>
              </a:ext>
            </a:extLst>
          </p:cNvPr>
          <p:cNvSpPr/>
          <p:nvPr/>
        </p:nvSpPr>
        <p:spPr>
          <a:xfrm>
            <a:off x="2655578" y="5500613"/>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20">
            <a:extLst>
              <a:ext uri="{FF2B5EF4-FFF2-40B4-BE49-F238E27FC236}">
                <a16:creationId xmlns:a16="http://schemas.microsoft.com/office/drawing/2014/main" id="{335DF555-2861-4C49-B2D3-9D2F2ED49269}"/>
              </a:ext>
            </a:extLst>
          </p:cNvPr>
          <p:cNvSpPr/>
          <p:nvPr/>
        </p:nvSpPr>
        <p:spPr>
          <a:xfrm>
            <a:off x="3100876" y="5509027"/>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21">
            <a:extLst>
              <a:ext uri="{FF2B5EF4-FFF2-40B4-BE49-F238E27FC236}">
                <a16:creationId xmlns:a16="http://schemas.microsoft.com/office/drawing/2014/main" id="{423D102E-E76A-C542-996E-B457314A5D81}"/>
              </a:ext>
            </a:extLst>
          </p:cNvPr>
          <p:cNvSpPr/>
          <p:nvPr/>
        </p:nvSpPr>
        <p:spPr>
          <a:xfrm>
            <a:off x="3557265" y="5500292"/>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スライド番号プレースホルダー 44">
            <a:extLst>
              <a:ext uri="{FF2B5EF4-FFF2-40B4-BE49-F238E27FC236}">
                <a16:creationId xmlns:a16="http://schemas.microsoft.com/office/drawing/2014/main" id="{67A8AAA4-44CD-694A-9EAB-090CF139D939}"/>
              </a:ext>
            </a:extLst>
          </p:cNvPr>
          <p:cNvSpPr txBox="1">
            <a:spLocks/>
          </p:cNvSpPr>
          <p:nvPr/>
        </p:nvSpPr>
        <p:spPr>
          <a:xfrm>
            <a:off x="7434745" y="6024980"/>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57" name="テキスト ボックス 25">
            <a:extLst>
              <a:ext uri="{FF2B5EF4-FFF2-40B4-BE49-F238E27FC236}">
                <a16:creationId xmlns:a16="http://schemas.microsoft.com/office/drawing/2014/main" id="{D34F913E-0562-884B-BD9A-196D7667AB72}"/>
              </a:ext>
            </a:extLst>
          </p:cNvPr>
          <p:cNvSpPr txBox="1"/>
          <p:nvPr/>
        </p:nvSpPr>
        <p:spPr>
          <a:xfrm>
            <a:off x="7729497" y="4938318"/>
            <a:ext cx="1065160" cy="276999"/>
          </a:xfrm>
          <a:prstGeom prst="rect">
            <a:avLst/>
          </a:prstGeom>
          <a:noFill/>
        </p:spPr>
        <p:txBody>
          <a:bodyPr wrap="square" rtlCol="0">
            <a:spAutoFit/>
          </a:bodyPr>
          <a:lstStyle/>
          <a:p>
            <a:r>
              <a:rPr lang="ja-JP" altLang="en-US" sz="1200"/>
              <a:t>ページイン</a:t>
            </a:r>
            <a:endParaRPr kumimoji="1" lang="ja-JP" altLang="en-US" sz="1200"/>
          </a:p>
        </p:txBody>
      </p:sp>
      <p:pic>
        <p:nvPicPr>
          <p:cNvPr id="58" name="図 26">
            <a:extLst>
              <a:ext uri="{FF2B5EF4-FFF2-40B4-BE49-F238E27FC236}">
                <a16:creationId xmlns:a16="http://schemas.microsoft.com/office/drawing/2014/main" id="{5AE3F13D-A306-AF40-8223-BBECCB7214D6}"/>
              </a:ext>
            </a:extLst>
          </p:cNvPr>
          <p:cNvPicPr>
            <a:picLocks noChangeAspect="1"/>
          </p:cNvPicPr>
          <p:nvPr/>
        </p:nvPicPr>
        <p:blipFill>
          <a:blip r:embed="rId2"/>
          <a:stretch>
            <a:fillRect/>
          </a:stretch>
        </p:blipFill>
        <p:spPr>
          <a:xfrm>
            <a:off x="4649735" y="5585796"/>
            <a:ext cx="764193" cy="764193"/>
          </a:xfrm>
          <a:prstGeom prst="rect">
            <a:avLst/>
          </a:prstGeom>
        </p:spPr>
      </p:pic>
      <p:pic>
        <p:nvPicPr>
          <p:cNvPr id="59" name="図 27">
            <a:extLst>
              <a:ext uri="{FF2B5EF4-FFF2-40B4-BE49-F238E27FC236}">
                <a16:creationId xmlns:a16="http://schemas.microsoft.com/office/drawing/2014/main" id="{3E856C0A-6529-CB4D-A5AB-0D73DD041552}"/>
              </a:ext>
            </a:extLst>
          </p:cNvPr>
          <p:cNvPicPr>
            <a:picLocks noChangeAspect="1"/>
          </p:cNvPicPr>
          <p:nvPr/>
        </p:nvPicPr>
        <p:blipFill>
          <a:blip r:embed="rId2"/>
          <a:stretch>
            <a:fillRect/>
          </a:stretch>
        </p:blipFill>
        <p:spPr>
          <a:xfrm>
            <a:off x="7783227" y="5292689"/>
            <a:ext cx="691131" cy="691131"/>
          </a:xfrm>
          <a:prstGeom prst="rect">
            <a:avLst/>
          </a:prstGeom>
        </p:spPr>
      </p:pic>
      <p:sp>
        <p:nvSpPr>
          <p:cNvPr id="60" name="右カーブ矢印 28">
            <a:extLst>
              <a:ext uri="{FF2B5EF4-FFF2-40B4-BE49-F238E27FC236}">
                <a16:creationId xmlns:a16="http://schemas.microsoft.com/office/drawing/2014/main" id="{F30DE251-320D-0641-BDDB-0589BE564807}"/>
              </a:ext>
            </a:extLst>
          </p:cNvPr>
          <p:cNvSpPr/>
          <p:nvPr/>
        </p:nvSpPr>
        <p:spPr>
          <a:xfrm rot="5400000">
            <a:off x="7835418" y="3888373"/>
            <a:ext cx="442695" cy="2205588"/>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右カーブ矢印 29">
            <a:extLst>
              <a:ext uri="{FF2B5EF4-FFF2-40B4-BE49-F238E27FC236}">
                <a16:creationId xmlns:a16="http://schemas.microsoft.com/office/drawing/2014/main" id="{B1E004BF-4C6E-784C-8F7A-CB6DA712AC8E}"/>
              </a:ext>
            </a:extLst>
          </p:cNvPr>
          <p:cNvSpPr/>
          <p:nvPr/>
        </p:nvSpPr>
        <p:spPr>
          <a:xfrm rot="16200000">
            <a:off x="7913056" y="5097231"/>
            <a:ext cx="535080" cy="220558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テキスト ボックス 31">
            <a:extLst>
              <a:ext uri="{FF2B5EF4-FFF2-40B4-BE49-F238E27FC236}">
                <a16:creationId xmlns:a16="http://schemas.microsoft.com/office/drawing/2014/main" id="{E1D44ED8-94C3-284F-A686-9918169F0FFA}"/>
              </a:ext>
            </a:extLst>
          </p:cNvPr>
          <p:cNvSpPr txBox="1"/>
          <p:nvPr/>
        </p:nvSpPr>
        <p:spPr>
          <a:xfrm>
            <a:off x="7689132" y="6125931"/>
            <a:ext cx="1107996" cy="276999"/>
          </a:xfrm>
          <a:prstGeom prst="rect">
            <a:avLst/>
          </a:prstGeom>
          <a:noFill/>
        </p:spPr>
        <p:txBody>
          <a:bodyPr wrap="none" rtlCol="0">
            <a:spAutoFit/>
          </a:bodyPr>
          <a:lstStyle/>
          <a:p>
            <a:r>
              <a:rPr kumimoji="1" lang="ja-JP" altLang="en-US" sz="1200"/>
              <a:t>ページアウト</a:t>
            </a:r>
          </a:p>
        </p:txBody>
      </p:sp>
    </p:spTree>
    <p:extLst>
      <p:ext uri="{BB962C8B-B14F-4D97-AF65-F5344CB8AC3E}">
        <p14:creationId xmlns:p14="http://schemas.microsoft.com/office/powerpoint/2010/main" val="308818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0"/>
                                        </p:tgtEl>
                                        <p:attrNameLst>
                                          <p:attrName>fillcolor</p:attrName>
                                        </p:attrNameLst>
                                      </p:cBhvr>
                                      <p:to>
                                        <a:srgbClr val="FF2600"/>
                                      </p:to>
                                    </p:animClr>
                                    <p:set>
                                      <p:cBhvr>
                                        <p:cTn id="7" dur="2000" fill="hold"/>
                                        <p:tgtEl>
                                          <p:spTgt spid="50"/>
                                        </p:tgtEl>
                                        <p:attrNameLst>
                                          <p:attrName>fill.type</p:attrName>
                                        </p:attrNameLst>
                                      </p:cBhvr>
                                      <p:to>
                                        <p:strVal val="solid"/>
                                      </p:to>
                                    </p:set>
                                    <p:set>
                                      <p:cBhvr>
                                        <p:cTn id="8" dur="2000" fill="hold"/>
                                        <p:tgtEl>
                                          <p:spTgt spid="50"/>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51"/>
                                        </p:tgtEl>
                                        <p:attrNameLst>
                                          <p:attrName>fillcolor</p:attrName>
                                        </p:attrNameLst>
                                      </p:cBhvr>
                                      <p:to>
                                        <a:srgbClr val="FF2600"/>
                                      </p:to>
                                    </p:animClr>
                                    <p:set>
                                      <p:cBhvr>
                                        <p:cTn id="11" dur="2000" fill="hold"/>
                                        <p:tgtEl>
                                          <p:spTgt spid="51"/>
                                        </p:tgtEl>
                                        <p:attrNameLst>
                                          <p:attrName>fill.type</p:attrName>
                                        </p:attrNameLst>
                                      </p:cBhvr>
                                      <p:to>
                                        <p:strVal val="solid"/>
                                      </p:to>
                                    </p:set>
                                    <p:set>
                                      <p:cBhvr>
                                        <p:cTn id="12" dur="2000" fill="hold"/>
                                        <p:tgtEl>
                                          <p:spTgt spid="51"/>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52"/>
                                        </p:tgtEl>
                                        <p:attrNameLst>
                                          <p:attrName>fillcolor</p:attrName>
                                        </p:attrNameLst>
                                      </p:cBhvr>
                                      <p:to>
                                        <a:srgbClr val="FF2600"/>
                                      </p:to>
                                    </p:animClr>
                                    <p:set>
                                      <p:cBhvr>
                                        <p:cTn id="15" dur="2000" fill="hold"/>
                                        <p:tgtEl>
                                          <p:spTgt spid="52"/>
                                        </p:tgtEl>
                                        <p:attrNameLst>
                                          <p:attrName>fill.type</p:attrName>
                                        </p:attrNameLst>
                                      </p:cBhvr>
                                      <p:to>
                                        <p:strVal val="solid"/>
                                      </p:to>
                                    </p:set>
                                    <p:set>
                                      <p:cBhvr>
                                        <p:cTn id="16" dur="2000" fill="hold"/>
                                        <p:tgtEl>
                                          <p:spTgt spid="52"/>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53"/>
                                        </p:tgtEl>
                                        <p:attrNameLst>
                                          <p:attrName>fillcolor</p:attrName>
                                        </p:attrNameLst>
                                      </p:cBhvr>
                                      <p:to>
                                        <a:srgbClr val="FF2600"/>
                                      </p:to>
                                    </p:animClr>
                                    <p:set>
                                      <p:cBhvr>
                                        <p:cTn id="19" dur="2000" fill="hold"/>
                                        <p:tgtEl>
                                          <p:spTgt spid="53"/>
                                        </p:tgtEl>
                                        <p:attrNameLst>
                                          <p:attrName>fill.type</p:attrName>
                                        </p:attrNameLst>
                                      </p:cBhvr>
                                      <p:to>
                                        <p:strVal val="solid"/>
                                      </p:to>
                                    </p:set>
                                    <p:set>
                                      <p:cBhvr>
                                        <p:cTn id="20" dur="2000" fill="hold"/>
                                        <p:tgtEl>
                                          <p:spTgt spid="53"/>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0 0 C 0.06601 0.07223 0.13216 0.14445 0.18802 0.13912 C 0.24375 0.1338 0.28919 0.05093 0.33463 -0.03171 " pathEditMode="relative" ptsTypes="AAA">
                                      <p:cBhvr>
                                        <p:cTn id="24" dur="2000" fill="hold"/>
                                        <p:tgtEl>
                                          <p:spTgt spid="50"/>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C 0.06601 0.07223 0.13216 0.14445 0.18802 0.13912 C 0.24375 0.1338 0.28919 0.05093 0.33463 -0.03171 " pathEditMode="relative" ptsTypes="AAA">
                                      <p:cBhvr>
                                        <p:cTn id="26" dur="2000" fill="hold"/>
                                        <p:tgtEl>
                                          <p:spTgt spid="51"/>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C 0.08086 0.0662 0.16185 0.13264 0.23841 0.12523 C 0.31484 0.11805 0.38685 0.03703 0.45898 -0.04375 " pathEditMode="relative" ptsTypes="AAA">
                                      <p:cBhvr>
                                        <p:cTn id="28" dur="2000" fill="hold"/>
                                        <p:tgtEl>
                                          <p:spTgt spid="52"/>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C 0.08086 0.0662 0.16185 0.13264 0.23841 0.12523 C 0.31484 0.11805 0.38685 0.03703 0.45898 -0.04375 " pathEditMode="relative" ptsTypes="AAA">
                                      <p:cBhvr>
                                        <p:cTn id="30" dur="2000" fill="hold"/>
                                        <p:tgtEl>
                                          <p:spTgt spid="53"/>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50"/>
                                        </p:tgtEl>
                                        <p:attrNameLst>
                                          <p:attrName>fillcolor</p:attrName>
                                        </p:attrNameLst>
                                      </p:cBhvr>
                                      <p:to>
                                        <a:srgbClr val="FCE795"/>
                                      </p:to>
                                    </p:animClr>
                                    <p:set>
                                      <p:cBhvr>
                                        <p:cTn id="35" dur="2000" fill="hold"/>
                                        <p:tgtEl>
                                          <p:spTgt spid="50"/>
                                        </p:tgtEl>
                                        <p:attrNameLst>
                                          <p:attrName>fill.type</p:attrName>
                                        </p:attrNameLst>
                                      </p:cBhvr>
                                      <p:to>
                                        <p:strVal val="solid"/>
                                      </p:to>
                                    </p:set>
                                    <p:set>
                                      <p:cBhvr>
                                        <p:cTn id="36" dur="2000" fill="hold"/>
                                        <p:tgtEl>
                                          <p:spTgt spid="50"/>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51"/>
                                        </p:tgtEl>
                                        <p:attrNameLst>
                                          <p:attrName>fillcolor</p:attrName>
                                        </p:attrNameLst>
                                      </p:cBhvr>
                                      <p:to>
                                        <a:srgbClr val="FCE795"/>
                                      </p:to>
                                    </p:animClr>
                                    <p:set>
                                      <p:cBhvr>
                                        <p:cTn id="39" dur="2000" fill="hold"/>
                                        <p:tgtEl>
                                          <p:spTgt spid="51"/>
                                        </p:tgtEl>
                                        <p:attrNameLst>
                                          <p:attrName>fill.type</p:attrName>
                                        </p:attrNameLst>
                                      </p:cBhvr>
                                      <p:to>
                                        <p:strVal val="solid"/>
                                      </p:to>
                                    </p:set>
                                    <p:set>
                                      <p:cBhvr>
                                        <p:cTn id="40" dur="2000" fill="hold"/>
                                        <p:tgtEl>
                                          <p:spTgt spid="51"/>
                                        </p:tgtEl>
                                        <p:attrNameLst>
                                          <p:attrName>fill.on</p:attrName>
                                        </p:attrNameLst>
                                      </p:cBhvr>
                                      <p:to>
                                        <p:strVal val="true"/>
                                      </p:to>
                                    </p:set>
                                  </p:childTnLst>
                                </p:cTn>
                              </p:par>
                              <p:par>
                                <p:cTn id="41" presetID="1" presetClass="emph" presetSubtype="2" fill="hold" nodeType="withEffect">
                                  <p:stCondLst>
                                    <p:cond delay="0"/>
                                  </p:stCondLst>
                                  <p:childTnLst>
                                    <p:animClr clrSpc="rgb" dir="cw">
                                      <p:cBhvr>
                                        <p:cTn id="42" dur="2000" fill="hold"/>
                                        <p:tgtEl>
                                          <p:spTgt spid="52"/>
                                        </p:tgtEl>
                                        <p:attrNameLst>
                                          <p:attrName>fillcolor</p:attrName>
                                        </p:attrNameLst>
                                      </p:cBhvr>
                                      <p:to>
                                        <a:srgbClr val="FCE795"/>
                                      </p:to>
                                    </p:animClr>
                                    <p:set>
                                      <p:cBhvr>
                                        <p:cTn id="43" dur="2000" fill="hold"/>
                                        <p:tgtEl>
                                          <p:spTgt spid="52"/>
                                        </p:tgtEl>
                                        <p:attrNameLst>
                                          <p:attrName>fill.type</p:attrName>
                                        </p:attrNameLst>
                                      </p:cBhvr>
                                      <p:to>
                                        <p:strVal val="solid"/>
                                      </p:to>
                                    </p:set>
                                    <p:set>
                                      <p:cBhvr>
                                        <p:cTn id="44" dur="2000" fill="hold"/>
                                        <p:tgtEl>
                                          <p:spTgt spid="52"/>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2000" fill="hold"/>
                                        <p:tgtEl>
                                          <p:spTgt spid="53"/>
                                        </p:tgtEl>
                                        <p:attrNameLst>
                                          <p:attrName>fillcolor</p:attrName>
                                        </p:attrNameLst>
                                      </p:cBhvr>
                                      <p:to>
                                        <a:srgbClr val="FCE795"/>
                                      </p:to>
                                    </p:animClr>
                                    <p:set>
                                      <p:cBhvr>
                                        <p:cTn id="47" dur="2000" fill="hold"/>
                                        <p:tgtEl>
                                          <p:spTgt spid="53"/>
                                        </p:tgtEl>
                                        <p:attrNameLst>
                                          <p:attrName>fill.type</p:attrName>
                                        </p:attrNameLst>
                                      </p:cBhvr>
                                      <p:to>
                                        <p:strVal val="solid"/>
                                      </p:to>
                                    </p:set>
                                    <p:set>
                                      <p:cBhvr>
                                        <p:cTn id="48" dur="2000" fill="hold"/>
                                        <p:tgtEl>
                                          <p:spTgt spid="53"/>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dir="cw">
                                      <p:cBhvr>
                                        <p:cTn id="52" dur="2000" fill="hold"/>
                                        <p:tgtEl>
                                          <p:spTgt spid="52"/>
                                        </p:tgtEl>
                                        <p:attrNameLst>
                                          <p:attrName>fillcolor</p:attrName>
                                        </p:attrNameLst>
                                      </p:cBhvr>
                                      <p:to>
                                        <a:srgbClr val="FF2600"/>
                                      </p:to>
                                    </p:animClr>
                                    <p:set>
                                      <p:cBhvr>
                                        <p:cTn id="53" dur="2000" fill="hold"/>
                                        <p:tgtEl>
                                          <p:spTgt spid="52"/>
                                        </p:tgtEl>
                                        <p:attrNameLst>
                                          <p:attrName>fill.type</p:attrName>
                                        </p:attrNameLst>
                                      </p:cBhvr>
                                      <p:to>
                                        <p:strVal val="solid"/>
                                      </p:to>
                                    </p:set>
                                    <p:set>
                                      <p:cBhvr>
                                        <p:cTn id="54" dur="2000" fill="hold"/>
                                        <p:tgtEl>
                                          <p:spTgt spid="52"/>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0" presetClass="path" presetSubtype="0" accel="50000" decel="50000" fill="hold" grpId="1" nodeType="clickEffect">
                                  <p:stCondLst>
                                    <p:cond delay="0"/>
                                  </p:stCondLst>
                                  <p:childTnLst>
                                    <p:animMotion origin="layout" path="M 0.45899 -0.04375 C 0.44115 -0.07361 0.42344 -0.1037 0.40287 -0.10139 C 0.38243 -0.09907 0.35912 -0.06435 0.33581 -0.02963 " pathEditMode="relative" rAng="0" ptsTypes="AAA">
                                      <p:cBhvr>
                                        <p:cTn id="58" dur="2000" fill="hold"/>
                                        <p:tgtEl>
                                          <p:spTgt spid="52"/>
                                        </p:tgtEl>
                                        <p:attrNameLst>
                                          <p:attrName>ppt_x</p:attrName>
                                          <p:attrName>ppt_y</p:attrName>
                                        </p:attrNameLst>
                                      </p:cBhvr>
                                      <p:rCtr x="-6159" y="-2199"/>
                                    </p:animMotion>
                                  </p:childTnLst>
                                </p:cTn>
                              </p:par>
                            </p:childTnLst>
                          </p:cTn>
                        </p:par>
                      </p:childTnLst>
                    </p:cTn>
                  </p:par>
                  <p:par>
                    <p:cTn id="59" fill="hold">
                      <p:stCondLst>
                        <p:cond delay="indefinite"/>
                      </p:stCondLst>
                      <p:childTnLst>
                        <p:par>
                          <p:cTn id="60" fill="hold">
                            <p:stCondLst>
                              <p:cond delay="0"/>
                            </p:stCondLst>
                            <p:childTnLst>
                              <p:par>
                                <p:cTn id="61" presetID="1" presetClass="emph" presetSubtype="2" fill="hold" nodeType="clickEffect">
                                  <p:stCondLst>
                                    <p:cond delay="0"/>
                                  </p:stCondLst>
                                  <p:childTnLst>
                                    <p:animClr clrSpc="rgb" dir="cw">
                                      <p:cBhvr>
                                        <p:cTn id="62" dur="2000" fill="hold"/>
                                        <p:tgtEl>
                                          <p:spTgt spid="52"/>
                                        </p:tgtEl>
                                        <p:attrNameLst>
                                          <p:attrName>fillcolor</p:attrName>
                                        </p:attrNameLst>
                                      </p:cBhvr>
                                      <p:to>
                                        <a:srgbClr val="FCE795"/>
                                      </p:to>
                                    </p:animClr>
                                    <p:set>
                                      <p:cBhvr>
                                        <p:cTn id="63" dur="2000" fill="hold"/>
                                        <p:tgtEl>
                                          <p:spTgt spid="52"/>
                                        </p:tgtEl>
                                        <p:attrNameLst>
                                          <p:attrName>fill.type</p:attrName>
                                        </p:attrNameLst>
                                      </p:cBhvr>
                                      <p:to>
                                        <p:strVal val="solid"/>
                                      </p:to>
                                    </p:set>
                                    <p:set>
                                      <p:cBhvr>
                                        <p:cTn id="64" dur="2000" fill="hold"/>
                                        <p:tgtEl>
                                          <p:spTgt spid="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2" grpId="1" animBg="1"/>
      <p:bldP spid="5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6F7555-F1AE-064B-91F7-8198DC8C1E63}"/>
              </a:ext>
            </a:extLst>
          </p:cNvPr>
          <p:cNvSpPr>
            <a:spLocks noGrp="1"/>
          </p:cNvSpPr>
          <p:nvPr>
            <p:ph type="title"/>
          </p:nvPr>
        </p:nvSpPr>
        <p:spPr>
          <a:xfrm>
            <a:off x="838200" y="67235"/>
            <a:ext cx="10515600" cy="1314790"/>
          </a:xfrm>
        </p:spPr>
        <p:txBody>
          <a:bodyPr/>
          <a:lstStyle/>
          <a:p>
            <a:r>
              <a:rPr lang="ja-JP" altLang="en-US"/>
              <a:t>先行研究</a:t>
            </a:r>
            <a:r>
              <a:rPr lang="en-US" altLang="ja-JP" dirty="0"/>
              <a:t> [</a:t>
            </a:r>
            <a:r>
              <a:rPr lang="ja-JP" altLang="en-US"/>
              <a:t>高橋</a:t>
            </a:r>
            <a:r>
              <a:rPr lang="en-US" altLang="ja-JP" dirty="0"/>
              <a:t>, </a:t>
            </a:r>
            <a:r>
              <a:rPr lang="ja-JP" altLang="en-US"/>
              <a:t>卒論</a:t>
            </a:r>
            <a:r>
              <a:rPr lang="en-US" altLang="ja-JP" dirty="0"/>
              <a:t>'20]</a:t>
            </a:r>
            <a:endParaRPr lang="ja-JP" altLang="en-US"/>
          </a:p>
        </p:txBody>
      </p:sp>
      <p:sp>
        <p:nvSpPr>
          <p:cNvPr id="21" name="スライド番号プレースホルダー 20">
            <a:extLst>
              <a:ext uri="{FF2B5EF4-FFF2-40B4-BE49-F238E27FC236}">
                <a16:creationId xmlns:a16="http://schemas.microsoft.com/office/drawing/2014/main" id="{A52FC470-A81A-2443-870B-2644D4B12854}"/>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5</a:t>
            </a:fld>
            <a:endParaRPr lang="ja-JP" altLang="en-US"/>
          </a:p>
        </p:txBody>
      </p:sp>
      <p:sp>
        <p:nvSpPr>
          <p:cNvPr id="3" name="コンテンツ プレースホルダー 2">
            <a:extLst>
              <a:ext uri="{FF2B5EF4-FFF2-40B4-BE49-F238E27FC236}">
                <a16:creationId xmlns:a16="http://schemas.microsoft.com/office/drawing/2014/main" id="{B4CF59EE-4941-C547-85D9-C4433920D0FB}"/>
              </a:ext>
            </a:extLst>
          </p:cNvPr>
          <p:cNvSpPr>
            <a:spLocks noGrp="1"/>
          </p:cNvSpPr>
          <p:nvPr>
            <p:ph idx="1"/>
          </p:nvPr>
        </p:nvSpPr>
        <p:spPr>
          <a:xfrm>
            <a:off x="838200" y="1537855"/>
            <a:ext cx="10515600" cy="4639108"/>
          </a:xfrm>
        </p:spPr>
        <p:txBody>
          <a:bodyPr/>
          <a:lstStyle/>
          <a:p>
            <a:r>
              <a:rPr lang="ja-JP" altLang="en-US"/>
              <a:t>分割マイグレーションとリモートページングにおけるメモリデータの暗号化を最適化</a:t>
            </a:r>
            <a:endParaRPr lang="en-US" altLang="ja-JP" dirty="0"/>
          </a:p>
          <a:p>
            <a:pPr lvl="1"/>
            <a:r>
              <a:rPr lang="ja-JP" altLang="en-US"/>
              <a:t>サブホストでは受信時にメモリ</a:t>
            </a:r>
            <a:r>
              <a:rPr lang="ja-JP" altLang="en-JP"/>
              <a:t>データ</a:t>
            </a:r>
            <a:r>
              <a:rPr lang="ja-JP" altLang="en-US"/>
              <a:t>を復号しない</a:t>
            </a:r>
            <a:endParaRPr lang="en-US" altLang="ja-JP" dirty="0"/>
          </a:p>
          <a:p>
            <a:pPr lvl="1"/>
            <a:r>
              <a:rPr lang="ja-JP" altLang="en-US"/>
              <a:t>リモートページング時にはメインホスト</a:t>
            </a:r>
            <a:r>
              <a:rPr lang="ja-JP" altLang="en-JP"/>
              <a:t>だけ</a:t>
            </a:r>
            <a:r>
              <a:rPr lang="ja-JP" altLang="en-US"/>
              <a:t>で暗号化・復号化を行う</a:t>
            </a:r>
            <a:endParaRPr lang="en-US" altLang="ja-JP" dirty="0"/>
          </a:p>
          <a:p>
            <a:r>
              <a:rPr lang="ja-JP" altLang="en-US"/>
              <a:t>加えて、保護する必要のないメモリは暗号化せずに転送</a:t>
            </a:r>
            <a:endParaRPr lang="en-US" altLang="ja-JP" dirty="0"/>
          </a:p>
          <a:p>
            <a:pPr lvl="1"/>
            <a:r>
              <a:rPr lang="ja-JP" altLang="en-US"/>
              <a:t>限定的かつ不十分な実装にとどまっている</a:t>
            </a:r>
            <a:endParaRPr lang="en-US" altLang="ja-JP" dirty="0"/>
          </a:p>
          <a:p>
            <a:endParaRPr lang="ja-JP" altLang="en-US"/>
          </a:p>
        </p:txBody>
      </p:sp>
      <p:sp>
        <p:nvSpPr>
          <p:cNvPr id="37" name="角丸四角形 36">
            <a:extLst>
              <a:ext uri="{FF2B5EF4-FFF2-40B4-BE49-F238E27FC236}">
                <a16:creationId xmlns:a16="http://schemas.microsoft.com/office/drawing/2014/main" id="{BEC9477B-678D-454B-A687-9BC9195E9413}"/>
              </a:ext>
            </a:extLst>
          </p:cNvPr>
          <p:cNvSpPr/>
          <p:nvPr/>
        </p:nvSpPr>
        <p:spPr>
          <a:xfrm>
            <a:off x="2119994" y="4681693"/>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a:extLst>
              <a:ext uri="{FF2B5EF4-FFF2-40B4-BE49-F238E27FC236}">
                <a16:creationId xmlns:a16="http://schemas.microsoft.com/office/drawing/2014/main" id="{C99ECA5B-D49F-F644-9B81-C984A4DE7CE2}"/>
              </a:ext>
            </a:extLst>
          </p:cNvPr>
          <p:cNvSpPr/>
          <p:nvPr/>
        </p:nvSpPr>
        <p:spPr>
          <a:xfrm>
            <a:off x="6188138" y="4678226"/>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CD863281-B696-EB4F-935E-F8E10874378A}"/>
              </a:ext>
            </a:extLst>
          </p:cNvPr>
          <p:cNvSpPr txBox="1"/>
          <p:nvPr/>
        </p:nvSpPr>
        <p:spPr>
          <a:xfrm>
            <a:off x="2432824" y="4312360"/>
            <a:ext cx="1569660" cy="369332"/>
          </a:xfrm>
          <a:prstGeom prst="rect">
            <a:avLst/>
          </a:prstGeom>
          <a:noFill/>
        </p:spPr>
        <p:txBody>
          <a:bodyPr wrap="square" rtlCol="0">
            <a:spAutoFit/>
          </a:bodyPr>
          <a:lstStyle/>
          <a:p>
            <a:r>
              <a:rPr kumimoji="1" lang="ja-JP" altLang="en-US"/>
              <a:t>移送元ホスト</a:t>
            </a:r>
          </a:p>
        </p:txBody>
      </p:sp>
      <p:sp>
        <p:nvSpPr>
          <p:cNvPr id="40" name="テキスト ボックス 39">
            <a:extLst>
              <a:ext uri="{FF2B5EF4-FFF2-40B4-BE49-F238E27FC236}">
                <a16:creationId xmlns:a16="http://schemas.microsoft.com/office/drawing/2014/main" id="{5F3EF4FF-44B7-E240-9A8F-B8C8F946F556}"/>
              </a:ext>
            </a:extLst>
          </p:cNvPr>
          <p:cNvSpPr txBox="1"/>
          <p:nvPr/>
        </p:nvSpPr>
        <p:spPr>
          <a:xfrm>
            <a:off x="5799374" y="4308894"/>
            <a:ext cx="2542633" cy="369332"/>
          </a:xfrm>
          <a:prstGeom prst="rect">
            <a:avLst/>
          </a:prstGeom>
          <a:noFill/>
        </p:spPr>
        <p:txBody>
          <a:bodyPr wrap="square" rtlCol="0">
            <a:spAutoFit/>
          </a:bodyPr>
          <a:lstStyle/>
          <a:p>
            <a:r>
              <a:rPr kumimoji="1" lang="ja-JP" altLang="en-US"/>
              <a:t>移送先メインホスト</a:t>
            </a:r>
          </a:p>
        </p:txBody>
      </p:sp>
      <p:sp>
        <p:nvSpPr>
          <p:cNvPr id="41" name="右矢印 40">
            <a:extLst>
              <a:ext uri="{FF2B5EF4-FFF2-40B4-BE49-F238E27FC236}">
                <a16:creationId xmlns:a16="http://schemas.microsoft.com/office/drawing/2014/main" id="{EE3A09B2-2263-7543-A0E1-7CDB0B182D1B}"/>
              </a:ext>
            </a:extLst>
          </p:cNvPr>
          <p:cNvSpPr/>
          <p:nvPr/>
        </p:nvSpPr>
        <p:spPr>
          <a:xfrm>
            <a:off x="4443976" y="5357281"/>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E41E151A-5152-1B46-957D-6DFE2FAB09D9}"/>
              </a:ext>
            </a:extLst>
          </p:cNvPr>
          <p:cNvSpPr txBox="1"/>
          <p:nvPr/>
        </p:nvSpPr>
        <p:spPr>
          <a:xfrm>
            <a:off x="4450769" y="5083844"/>
            <a:ext cx="1415772" cy="276999"/>
          </a:xfrm>
          <a:prstGeom prst="rect">
            <a:avLst/>
          </a:prstGeom>
          <a:noFill/>
        </p:spPr>
        <p:txBody>
          <a:bodyPr wrap="square" rtlCol="0">
            <a:spAutoFit/>
          </a:bodyPr>
          <a:lstStyle/>
          <a:p>
            <a:r>
              <a:rPr kumimoji="1" lang="ja-JP" altLang="en-US" sz="1200"/>
              <a:t>マイグレーション</a:t>
            </a:r>
          </a:p>
        </p:txBody>
      </p:sp>
      <p:sp>
        <p:nvSpPr>
          <p:cNvPr id="43" name="角丸四角形 42">
            <a:extLst>
              <a:ext uri="{FF2B5EF4-FFF2-40B4-BE49-F238E27FC236}">
                <a16:creationId xmlns:a16="http://schemas.microsoft.com/office/drawing/2014/main" id="{DFE7932A-076C-0844-A3FA-3E8E31011D84}"/>
              </a:ext>
            </a:extLst>
          </p:cNvPr>
          <p:cNvSpPr/>
          <p:nvPr/>
        </p:nvSpPr>
        <p:spPr>
          <a:xfrm>
            <a:off x="8682918" y="4997788"/>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80716F52-01AD-884E-AA08-14BA0C54D445}"/>
              </a:ext>
            </a:extLst>
          </p:cNvPr>
          <p:cNvSpPr txBox="1"/>
          <p:nvPr/>
        </p:nvSpPr>
        <p:spPr>
          <a:xfrm>
            <a:off x="8341714" y="4603669"/>
            <a:ext cx="2031325" cy="369332"/>
          </a:xfrm>
          <a:prstGeom prst="rect">
            <a:avLst/>
          </a:prstGeom>
          <a:noFill/>
        </p:spPr>
        <p:txBody>
          <a:bodyPr wrap="none" rtlCol="0">
            <a:spAutoFit/>
          </a:bodyPr>
          <a:lstStyle/>
          <a:p>
            <a:r>
              <a:rPr kumimoji="1" lang="ja-JP" altLang="en-US"/>
              <a:t>移送先サブホスト</a:t>
            </a:r>
          </a:p>
        </p:txBody>
      </p:sp>
      <p:sp>
        <p:nvSpPr>
          <p:cNvPr id="45" name="テキスト ボックス 44">
            <a:extLst>
              <a:ext uri="{FF2B5EF4-FFF2-40B4-BE49-F238E27FC236}">
                <a16:creationId xmlns:a16="http://schemas.microsoft.com/office/drawing/2014/main" id="{DC6A4652-B1FF-E740-8BD4-BD82F65167B0}"/>
              </a:ext>
            </a:extLst>
          </p:cNvPr>
          <p:cNvSpPr txBox="1"/>
          <p:nvPr/>
        </p:nvSpPr>
        <p:spPr>
          <a:xfrm>
            <a:off x="2088067" y="4869794"/>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46" name="角丸四角形 45">
            <a:extLst>
              <a:ext uri="{FF2B5EF4-FFF2-40B4-BE49-F238E27FC236}">
                <a16:creationId xmlns:a16="http://schemas.microsoft.com/office/drawing/2014/main" id="{37554488-1DA0-AA42-96F5-39D85914F94D}"/>
              </a:ext>
            </a:extLst>
          </p:cNvPr>
          <p:cNvSpPr/>
          <p:nvPr/>
        </p:nvSpPr>
        <p:spPr>
          <a:xfrm>
            <a:off x="2216862" y="534712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a:extLst>
              <a:ext uri="{FF2B5EF4-FFF2-40B4-BE49-F238E27FC236}">
                <a16:creationId xmlns:a16="http://schemas.microsoft.com/office/drawing/2014/main" id="{CB6A3B1C-26AF-3843-BC06-A9BE300C6F44}"/>
              </a:ext>
            </a:extLst>
          </p:cNvPr>
          <p:cNvSpPr/>
          <p:nvPr/>
        </p:nvSpPr>
        <p:spPr>
          <a:xfrm>
            <a:off x="2691383" y="534712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a:extLst>
              <a:ext uri="{FF2B5EF4-FFF2-40B4-BE49-F238E27FC236}">
                <a16:creationId xmlns:a16="http://schemas.microsoft.com/office/drawing/2014/main" id="{A820602F-03CB-EE4D-9C1F-71DBB552EA0A}"/>
              </a:ext>
            </a:extLst>
          </p:cNvPr>
          <p:cNvSpPr/>
          <p:nvPr/>
        </p:nvSpPr>
        <p:spPr>
          <a:xfrm>
            <a:off x="3174781" y="5355540"/>
            <a:ext cx="485041" cy="74737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a:extLst>
              <a:ext uri="{FF2B5EF4-FFF2-40B4-BE49-F238E27FC236}">
                <a16:creationId xmlns:a16="http://schemas.microsoft.com/office/drawing/2014/main" id="{9800588E-5773-2043-A6A6-2750B26ADC86}"/>
              </a:ext>
            </a:extLst>
          </p:cNvPr>
          <p:cNvSpPr/>
          <p:nvPr/>
        </p:nvSpPr>
        <p:spPr>
          <a:xfrm>
            <a:off x="3656570" y="53468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62" name="テキスト ボックス 25">
            <a:extLst>
              <a:ext uri="{FF2B5EF4-FFF2-40B4-BE49-F238E27FC236}">
                <a16:creationId xmlns:a16="http://schemas.microsoft.com/office/drawing/2014/main" id="{812FD01E-2FCB-8742-82DD-F6698E3A9BD5}"/>
              </a:ext>
            </a:extLst>
          </p:cNvPr>
          <p:cNvSpPr txBox="1"/>
          <p:nvPr/>
        </p:nvSpPr>
        <p:spPr>
          <a:xfrm>
            <a:off x="7818201" y="5030995"/>
            <a:ext cx="1065160" cy="276999"/>
          </a:xfrm>
          <a:prstGeom prst="rect">
            <a:avLst/>
          </a:prstGeom>
          <a:noFill/>
        </p:spPr>
        <p:txBody>
          <a:bodyPr wrap="square" rtlCol="0">
            <a:spAutoFit/>
          </a:bodyPr>
          <a:lstStyle/>
          <a:p>
            <a:r>
              <a:rPr lang="ja-JP" altLang="en-US" sz="1200"/>
              <a:t>ページイン</a:t>
            </a:r>
            <a:endParaRPr kumimoji="1" lang="ja-JP" altLang="en-US" sz="1200"/>
          </a:p>
        </p:txBody>
      </p:sp>
      <p:sp>
        <p:nvSpPr>
          <p:cNvPr id="63" name="右カーブ矢印 28">
            <a:extLst>
              <a:ext uri="{FF2B5EF4-FFF2-40B4-BE49-F238E27FC236}">
                <a16:creationId xmlns:a16="http://schemas.microsoft.com/office/drawing/2014/main" id="{3F104C9C-ECAA-3547-9A46-7CC4DD8B2300}"/>
              </a:ext>
            </a:extLst>
          </p:cNvPr>
          <p:cNvSpPr/>
          <p:nvPr/>
        </p:nvSpPr>
        <p:spPr>
          <a:xfrm rot="5400000">
            <a:off x="7924122" y="3981050"/>
            <a:ext cx="442695" cy="2205588"/>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右カーブ矢印 29">
            <a:extLst>
              <a:ext uri="{FF2B5EF4-FFF2-40B4-BE49-F238E27FC236}">
                <a16:creationId xmlns:a16="http://schemas.microsoft.com/office/drawing/2014/main" id="{D2B6BB74-64DE-C84C-8755-1DE0F351E8AD}"/>
              </a:ext>
            </a:extLst>
          </p:cNvPr>
          <p:cNvSpPr/>
          <p:nvPr/>
        </p:nvSpPr>
        <p:spPr>
          <a:xfrm rot="16200000">
            <a:off x="7980291" y="5352724"/>
            <a:ext cx="535080" cy="220558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5" name="テキスト ボックス 31">
            <a:extLst>
              <a:ext uri="{FF2B5EF4-FFF2-40B4-BE49-F238E27FC236}">
                <a16:creationId xmlns:a16="http://schemas.microsoft.com/office/drawing/2014/main" id="{966C251C-66F6-4B43-B7CA-92B7E61165CC}"/>
              </a:ext>
            </a:extLst>
          </p:cNvPr>
          <p:cNvSpPr txBox="1"/>
          <p:nvPr/>
        </p:nvSpPr>
        <p:spPr>
          <a:xfrm>
            <a:off x="7756367" y="6381424"/>
            <a:ext cx="1107996" cy="276999"/>
          </a:xfrm>
          <a:prstGeom prst="rect">
            <a:avLst/>
          </a:prstGeom>
          <a:noFill/>
        </p:spPr>
        <p:txBody>
          <a:bodyPr wrap="none" rtlCol="0">
            <a:spAutoFit/>
          </a:bodyPr>
          <a:lstStyle/>
          <a:p>
            <a:r>
              <a:rPr kumimoji="1" lang="ja-JP" altLang="en-US" sz="1200"/>
              <a:t>ページアウト</a:t>
            </a:r>
          </a:p>
        </p:txBody>
      </p:sp>
    </p:spTree>
    <p:extLst>
      <p:ext uri="{BB962C8B-B14F-4D97-AF65-F5344CB8AC3E}">
        <p14:creationId xmlns:p14="http://schemas.microsoft.com/office/powerpoint/2010/main" val="183977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46"/>
                                        </p:tgtEl>
                                        <p:attrNameLst>
                                          <p:attrName>fillcolor</p:attrName>
                                        </p:attrNameLst>
                                      </p:cBhvr>
                                      <p:to>
                                        <a:srgbClr val="FF2600"/>
                                      </p:to>
                                    </p:animClr>
                                    <p:set>
                                      <p:cBhvr>
                                        <p:cTn id="7" dur="2000" fill="hold"/>
                                        <p:tgtEl>
                                          <p:spTgt spid="46"/>
                                        </p:tgtEl>
                                        <p:attrNameLst>
                                          <p:attrName>fill.type</p:attrName>
                                        </p:attrNameLst>
                                      </p:cBhvr>
                                      <p:to>
                                        <p:strVal val="solid"/>
                                      </p:to>
                                    </p:set>
                                    <p:set>
                                      <p:cBhvr>
                                        <p:cTn id="8" dur="2000" fill="hold"/>
                                        <p:tgtEl>
                                          <p:spTgt spid="46"/>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47"/>
                                        </p:tgtEl>
                                        <p:attrNameLst>
                                          <p:attrName>fillcolor</p:attrName>
                                        </p:attrNameLst>
                                      </p:cBhvr>
                                      <p:to>
                                        <a:srgbClr val="FF2600"/>
                                      </p:to>
                                    </p:animClr>
                                    <p:set>
                                      <p:cBhvr>
                                        <p:cTn id="11" dur="2000" fill="hold"/>
                                        <p:tgtEl>
                                          <p:spTgt spid="47"/>
                                        </p:tgtEl>
                                        <p:attrNameLst>
                                          <p:attrName>fill.type</p:attrName>
                                        </p:attrNameLst>
                                      </p:cBhvr>
                                      <p:to>
                                        <p:strVal val="solid"/>
                                      </p:to>
                                    </p:set>
                                    <p:set>
                                      <p:cBhvr>
                                        <p:cTn id="12" dur="2000" fill="hold"/>
                                        <p:tgtEl>
                                          <p:spTgt spid="47"/>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50"/>
                                        </p:tgtEl>
                                        <p:attrNameLst>
                                          <p:attrName>fillcolor</p:attrName>
                                        </p:attrNameLst>
                                      </p:cBhvr>
                                      <p:to>
                                        <a:srgbClr val="FF2600"/>
                                      </p:to>
                                    </p:animClr>
                                    <p:set>
                                      <p:cBhvr>
                                        <p:cTn id="15" dur="2000" fill="hold"/>
                                        <p:tgtEl>
                                          <p:spTgt spid="50"/>
                                        </p:tgtEl>
                                        <p:attrNameLst>
                                          <p:attrName>fill.type</p:attrName>
                                        </p:attrNameLst>
                                      </p:cBhvr>
                                      <p:to>
                                        <p:strVal val="solid"/>
                                      </p:to>
                                    </p:set>
                                    <p:set>
                                      <p:cBhvr>
                                        <p:cTn id="16" dur="2000" fill="hold"/>
                                        <p:tgtEl>
                                          <p:spTgt spid="50"/>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51"/>
                                        </p:tgtEl>
                                        <p:attrNameLst>
                                          <p:attrName>fillcolor</p:attrName>
                                        </p:attrNameLst>
                                      </p:cBhvr>
                                      <p:to>
                                        <a:srgbClr val="FF2600"/>
                                      </p:to>
                                    </p:animClr>
                                    <p:set>
                                      <p:cBhvr>
                                        <p:cTn id="19" dur="2000" fill="hold"/>
                                        <p:tgtEl>
                                          <p:spTgt spid="51"/>
                                        </p:tgtEl>
                                        <p:attrNameLst>
                                          <p:attrName>fill.type</p:attrName>
                                        </p:attrNameLst>
                                      </p:cBhvr>
                                      <p:to>
                                        <p:strVal val="solid"/>
                                      </p:to>
                                    </p:set>
                                    <p:set>
                                      <p:cBhvr>
                                        <p:cTn id="20" dur="2000" fill="hold"/>
                                        <p:tgtEl>
                                          <p:spTgt spid="51"/>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7" presetClass="path" presetSubtype="0" accel="50000" decel="50000" fill="hold" grpId="0" nodeType="clickEffect">
                                  <p:stCondLst>
                                    <p:cond delay="0"/>
                                  </p:stCondLst>
                                  <p:childTnLst>
                                    <p:animMotion origin="layout" path="M -2.70833E-6 1.85185E-6 L 0.09011 0.04791 C 0.10886 0.05879 0.13711 0.06481 0.1668 0.06481 C 0.20039 0.06481 0.22748 0.05879 0.24623 0.04791 L 0.33659 1.85185E-6 " pathEditMode="relative" rAng="0" ptsTypes="AAAAA">
                                      <p:cBhvr>
                                        <p:cTn id="24" dur="2000" fill="hold"/>
                                        <p:tgtEl>
                                          <p:spTgt spid="46"/>
                                        </p:tgtEl>
                                        <p:attrNameLst>
                                          <p:attrName>ppt_x</p:attrName>
                                          <p:attrName>ppt_y</p:attrName>
                                        </p:attrNameLst>
                                      </p:cBhvr>
                                      <p:rCtr x="16823" y="3241"/>
                                    </p:animMotion>
                                  </p:childTnLst>
                                </p:cTn>
                              </p:par>
                              <p:par>
                                <p:cTn id="25" presetID="37" presetClass="path" presetSubtype="0" accel="50000" decel="50000" fill="hold" grpId="0" nodeType="withEffect">
                                  <p:stCondLst>
                                    <p:cond delay="0"/>
                                  </p:stCondLst>
                                  <p:childTnLst>
                                    <p:animMotion origin="layout" path="M 5E-6 1.85185E-6 L 0.09011 0.04791 C 0.10886 0.05879 0.13711 0.06481 0.1668 0.06481 C 0.2004 0.06481 0.22748 0.05879 0.24623 0.04791 L 0.33659 1.85185E-6 " pathEditMode="relative" rAng="0" ptsTypes="AAAAA">
                                      <p:cBhvr>
                                        <p:cTn id="26" dur="2000" fill="hold"/>
                                        <p:tgtEl>
                                          <p:spTgt spid="47"/>
                                        </p:tgtEl>
                                        <p:attrNameLst>
                                          <p:attrName>ppt_x</p:attrName>
                                          <p:attrName>ppt_y</p:attrName>
                                        </p:attrNameLst>
                                      </p:cBhvr>
                                      <p:rCtr x="16823" y="3241"/>
                                    </p:animMotion>
                                  </p:childTnLst>
                                </p:cTn>
                              </p:par>
                              <p:par>
                                <p:cTn id="27" presetID="37" presetClass="path" presetSubtype="0" accel="50000" decel="50000" fill="hold" grpId="0" nodeType="withEffect">
                                  <p:stCondLst>
                                    <p:cond delay="0"/>
                                  </p:stCondLst>
                                  <p:childTnLst>
                                    <p:animMotion origin="layout" path="M 1.66667E-6 3.33333E-6 L 0.12318 0.04004 C 0.1487 0.04907 0.18724 0.05393 0.22773 0.05393 C 0.27357 0.05393 0.31055 0.04907 0.33607 0.04004 L 0.4595 3.33333E-6 " pathEditMode="relative" rAng="0" ptsTypes="AAAAA">
                                      <p:cBhvr>
                                        <p:cTn id="28" dur="2000" fill="hold"/>
                                        <p:tgtEl>
                                          <p:spTgt spid="50"/>
                                        </p:tgtEl>
                                        <p:attrNameLst>
                                          <p:attrName>ppt_x</p:attrName>
                                          <p:attrName>ppt_y</p:attrName>
                                        </p:attrNameLst>
                                      </p:cBhvr>
                                      <p:rCtr x="22969" y="2685"/>
                                    </p:animMotion>
                                  </p:childTnLst>
                                </p:cTn>
                              </p:par>
                              <p:par>
                                <p:cTn id="29" presetID="37" presetClass="path" presetSubtype="0" accel="50000" decel="50000" fill="hold" grpId="0" nodeType="withEffect">
                                  <p:stCondLst>
                                    <p:cond delay="0"/>
                                  </p:stCondLst>
                                  <p:childTnLst>
                                    <p:animMotion origin="layout" path="M -1.66667E-6 2.22222E-6 L 0.12318 0.04004 C 0.1487 0.04907 0.18724 0.05393 0.22774 0.05393 C 0.27357 0.05393 0.31055 0.04907 0.33607 0.04004 L 0.45951 2.22222E-6 " pathEditMode="relative" rAng="0" ptsTypes="AAAAA">
                                      <p:cBhvr>
                                        <p:cTn id="30" dur="2000" fill="hold"/>
                                        <p:tgtEl>
                                          <p:spTgt spid="51"/>
                                        </p:tgtEl>
                                        <p:attrNameLst>
                                          <p:attrName>ppt_x</p:attrName>
                                          <p:attrName>ppt_y</p:attrName>
                                        </p:attrNameLst>
                                      </p:cBhvr>
                                      <p:rCtr x="22969" y="2685"/>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46"/>
                                        </p:tgtEl>
                                        <p:attrNameLst>
                                          <p:attrName>fillcolor</p:attrName>
                                        </p:attrNameLst>
                                      </p:cBhvr>
                                      <p:to>
                                        <a:srgbClr val="FCE795"/>
                                      </p:to>
                                    </p:animClr>
                                    <p:set>
                                      <p:cBhvr>
                                        <p:cTn id="35" dur="2000" fill="hold"/>
                                        <p:tgtEl>
                                          <p:spTgt spid="46"/>
                                        </p:tgtEl>
                                        <p:attrNameLst>
                                          <p:attrName>fill.type</p:attrName>
                                        </p:attrNameLst>
                                      </p:cBhvr>
                                      <p:to>
                                        <p:strVal val="solid"/>
                                      </p:to>
                                    </p:set>
                                    <p:set>
                                      <p:cBhvr>
                                        <p:cTn id="36" dur="2000" fill="hold"/>
                                        <p:tgtEl>
                                          <p:spTgt spid="46"/>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47"/>
                                        </p:tgtEl>
                                        <p:attrNameLst>
                                          <p:attrName>fillcolor</p:attrName>
                                        </p:attrNameLst>
                                      </p:cBhvr>
                                      <p:to>
                                        <a:srgbClr val="FCE795"/>
                                      </p:to>
                                    </p:animClr>
                                    <p:set>
                                      <p:cBhvr>
                                        <p:cTn id="39" dur="2000" fill="hold"/>
                                        <p:tgtEl>
                                          <p:spTgt spid="47"/>
                                        </p:tgtEl>
                                        <p:attrNameLst>
                                          <p:attrName>fill.type</p:attrName>
                                        </p:attrNameLst>
                                      </p:cBhvr>
                                      <p:to>
                                        <p:strVal val="solid"/>
                                      </p:to>
                                    </p:set>
                                    <p:set>
                                      <p:cBhvr>
                                        <p:cTn id="40" dur="2000" fill="hold"/>
                                        <p:tgtEl>
                                          <p:spTgt spid="47"/>
                                        </p:tgtEl>
                                        <p:attrNameLst>
                                          <p:attrName>fill.on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37" presetClass="path" presetSubtype="0" accel="50000" decel="50000" fill="hold" grpId="1" nodeType="clickEffect">
                                  <p:stCondLst>
                                    <p:cond delay="0"/>
                                  </p:stCondLst>
                                  <p:childTnLst>
                                    <p:animMotion origin="layout" path="M 0.4595 2.22222E-6 L 0.42565 -0.04005 C 0.41862 -0.04908 0.40794 -0.05394 0.39687 -0.05394 C 0.38424 -0.05394 0.37409 -0.04908 0.36705 -0.04005 L 0.33294 2.22222E-6 " pathEditMode="relative" rAng="10800000" ptsTypes="AAAAA">
                                      <p:cBhvr>
                                        <p:cTn id="44" dur="2000" fill="hold"/>
                                        <p:tgtEl>
                                          <p:spTgt spid="50"/>
                                        </p:tgtEl>
                                        <p:attrNameLst>
                                          <p:attrName>ppt_x</p:attrName>
                                          <p:attrName>ppt_y</p:attrName>
                                        </p:attrNameLst>
                                      </p:cBhvr>
                                      <p:rCtr x="-6328" y="-2685"/>
                                    </p:animMotion>
                                  </p:childTnLst>
                                </p:cTn>
                              </p:par>
                            </p:childTnLst>
                          </p:cTn>
                        </p:par>
                      </p:childTnLst>
                    </p:cTn>
                  </p:par>
                  <p:par>
                    <p:cTn id="45" fill="hold">
                      <p:stCondLst>
                        <p:cond delay="indefinite"/>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50"/>
                                        </p:tgtEl>
                                        <p:attrNameLst>
                                          <p:attrName>fillcolor</p:attrName>
                                        </p:attrNameLst>
                                      </p:cBhvr>
                                      <p:to>
                                        <a:srgbClr val="FCE795"/>
                                      </p:to>
                                    </p:animClr>
                                    <p:set>
                                      <p:cBhvr>
                                        <p:cTn id="49" dur="2000" fill="hold"/>
                                        <p:tgtEl>
                                          <p:spTgt spid="50"/>
                                        </p:tgtEl>
                                        <p:attrNameLst>
                                          <p:attrName>fill.type</p:attrName>
                                        </p:attrNameLst>
                                      </p:cBhvr>
                                      <p:to>
                                        <p:strVal val="solid"/>
                                      </p:to>
                                    </p:set>
                                    <p:set>
                                      <p:cBhvr>
                                        <p:cTn id="50" dur="2000" fill="hold"/>
                                        <p:tgtEl>
                                          <p:spTgt spid="50"/>
                                        </p:tgtEl>
                                        <p:attrNameLst>
                                          <p:attrName>fill.on</p:attrName>
                                        </p:attrNameLst>
                                      </p:cBhvr>
                                      <p:to>
                                        <p:strVal val="true"/>
                                      </p:to>
                                    </p:set>
                                  </p:childTnLst>
                                </p:cTn>
                              </p:par>
                            </p:childTnLst>
                          </p:cTn>
                        </p:par>
                      </p:childTnLst>
                    </p:cTn>
                  </p:par>
                  <p:par>
                    <p:cTn id="51" fill="hold">
                      <p:stCondLst>
                        <p:cond delay="indefinite"/>
                      </p:stCondLst>
                      <p:childTnLst>
                        <p:par>
                          <p:cTn id="52" fill="hold">
                            <p:stCondLst>
                              <p:cond delay="0"/>
                            </p:stCondLst>
                            <p:childTnLst>
                              <p:par>
                                <p:cTn id="53" presetID="1" presetClass="emph" presetSubtype="2" fill="hold" nodeType="clickEffect">
                                  <p:stCondLst>
                                    <p:cond delay="0"/>
                                  </p:stCondLst>
                                  <p:childTnLst>
                                    <p:animClr clrSpc="rgb" dir="cw">
                                      <p:cBhvr>
                                        <p:cTn id="54" dur="2000" fill="hold"/>
                                        <p:tgtEl>
                                          <p:spTgt spid="46"/>
                                        </p:tgtEl>
                                        <p:attrNameLst>
                                          <p:attrName>fillcolor</p:attrName>
                                        </p:attrNameLst>
                                      </p:cBhvr>
                                      <p:to>
                                        <a:srgbClr val="FF2600"/>
                                      </p:to>
                                    </p:animClr>
                                    <p:set>
                                      <p:cBhvr>
                                        <p:cTn id="55" dur="2000" fill="hold"/>
                                        <p:tgtEl>
                                          <p:spTgt spid="46"/>
                                        </p:tgtEl>
                                        <p:attrNameLst>
                                          <p:attrName>fill.type</p:attrName>
                                        </p:attrNameLst>
                                      </p:cBhvr>
                                      <p:to>
                                        <p:strVal val="solid"/>
                                      </p:to>
                                    </p:set>
                                    <p:set>
                                      <p:cBhvr>
                                        <p:cTn id="56" dur="2000" fill="hold"/>
                                        <p:tgtEl>
                                          <p:spTgt spid="46"/>
                                        </p:tgtEl>
                                        <p:attrNameLst>
                                          <p:attrName>fill.on</p:attrName>
                                        </p:attrNameLst>
                                      </p:cBhvr>
                                      <p:to>
                                        <p:strVal val="true"/>
                                      </p:to>
                                    </p:set>
                                  </p:childTnLst>
                                </p:cTn>
                              </p:par>
                            </p:childTnLst>
                          </p:cTn>
                        </p:par>
                      </p:childTnLst>
                    </p:cTn>
                  </p:par>
                  <p:par>
                    <p:cTn id="57" fill="hold">
                      <p:stCondLst>
                        <p:cond delay="indefinite"/>
                      </p:stCondLst>
                      <p:childTnLst>
                        <p:par>
                          <p:cTn id="58" fill="hold">
                            <p:stCondLst>
                              <p:cond delay="0"/>
                            </p:stCondLst>
                            <p:childTnLst>
                              <p:par>
                                <p:cTn id="59" presetID="37" presetClass="path" presetSubtype="0" accel="50000" decel="50000" fill="hold" grpId="1" nodeType="clickEffect">
                                  <p:stCondLst>
                                    <p:cond delay="0"/>
                                  </p:stCondLst>
                                  <p:childTnLst>
                                    <p:animMotion origin="layout" path="M 0.33659 2.22222E-6 L 0.39037 0.04004 C 0.40157 0.04907 0.41836 0.05393 0.43607 0.05393 C 0.45625 0.05393 0.47227 0.04907 0.4836 0.04004 L 0.5375 2.22222E-6 " pathEditMode="relative" rAng="0" ptsTypes="AAAAA">
                                      <p:cBhvr>
                                        <p:cTn id="60" dur="2000" fill="hold"/>
                                        <p:tgtEl>
                                          <p:spTgt spid="46"/>
                                        </p:tgtEl>
                                        <p:attrNameLst>
                                          <p:attrName>ppt_x</p:attrName>
                                          <p:attrName>ppt_y</p:attrName>
                                        </p:attrNameLst>
                                      </p:cBhvr>
                                      <p:rCtr x="10039"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7" grpId="0" animBg="1"/>
      <p:bldP spid="50" grpId="0" animBg="1"/>
      <p:bldP spid="50" grpId="1"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C84E4-82D1-054A-80C3-CA0DADAB7DAE}"/>
              </a:ext>
            </a:extLst>
          </p:cNvPr>
          <p:cNvSpPr>
            <a:spLocks noGrp="1"/>
          </p:cNvSpPr>
          <p:nvPr>
            <p:ph type="title"/>
          </p:nvPr>
        </p:nvSpPr>
        <p:spPr>
          <a:xfrm>
            <a:off x="838200" y="67235"/>
            <a:ext cx="10515600" cy="1314790"/>
          </a:xfrm>
        </p:spPr>
        <p:txBody>
          <a:bodyPr/>
          <a:lstStyle/>
          <a:p>
            <a:r>
              <a:rPr lang="ja-JP" altLang="en-US"/>
              <a:t>提案：</a:t>
            </a:r>
            <a:r>
              <a:rPr lang="en-US" altLang="ja-JP" dirty="0" err="1"/>
              <a:t>SEmigrate</a:t>
            </a:r>
            <a:endParaRPr lang="ja-JP" altLang="en-US"/>
          </a:p>
        </p:txBody>
      </p:sp>
      <p:sp>
        <p:nvSpPr>
          <p:cNvPr id="16" name="スライド番号プレースホルダー 15">
            <a:extLst>
              <a:ext uri="{FF2B5EF4-FFF2-40B4-BE49-F238E27FC236}">
                <a16:creationId xmlns:a16="http://schemas.microsoft.com/office/drawing/2014/main" id="{1C57E220-227D-A64B-B36E-77058BF2E2C3}"/>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6</a:t>
            </a:fld>
            <a:endParaRPr lang="ja-JP" altLang="en-US"/>
          </a:p>
        </p:txBody>
      </p:sp>
      <p:sp>
        <p:nvSpPr>
          <p:cNvPr id="3" name="コンテンツ プレースホルダー 2">
            <a:extLst>
              <a:ext uri="{FF2B5EF4-FFF2-40B4-BE49-F238E27FC236}">
                <a16:creationId xmlns:a16="http://schemas.microsoft.com/office/drawing/2014/main" id="{BEC424C9-BE83-194C-A4A5-1D9B18210569}"/>
              </a:ext>
            </a:extLst>
          </p:cNvPr>
          <p:cNvSpPr>
            <a:spLocks noGrp="1"/>
          </p:cNvSpPr>
          <p:nvPr>
            <p:ph idx="1"/>
          </p:nvPr>
        </p:nvSpPr>
        <p:spPr>
          <a:xfrm>
            <a:off x="838200" y="1537855"/>
            <a:ext cx="10515600" cy="4639108"/>
          </a:xfrm>
        </p:spPr>
        <p:txBody>
          <a:bodyPr/>
          <a:lstStyle/>
          <a:p>
            <a:r>
              <a:rPr lang="ja-JP" altLang="en-US"/>
              <a:t>分割マイグレーションとリモートページングにおける</a:t>
            </a:r>
            <a:r>
              <a:rPr lang="en-US" altLang="ja-JP" dirty="0"/>
              <a:t>VM</a:t>
            </a:r>
            <a:r>
              <a:rPr lang="ja-JP" altLang="en-US"/>
              <a:t>内の様々な情報を用いた選択的なメモリ暗号化</a:t>
            </a:r>
            <a:endParaRPr lang="en-US" altLang="ja-JP" dirty="0"/>
          </a:p>
          <a:p>
            <a:pPr lvl="1"/>
            <a:r>
              <a:rPr lang="en-US" altLang="ja-JP" dirty="0"/>
              <a:t>VM</a:t>
            </a:r>
            <a:r>
              <a:rPr lang="ja-JP" altLang="en-US"/>
              <a:t>内の</a:t>
            </a:r>
            <a:r>
              <a:rPr lang="en-US" altLang="ja-JP" dirty="0"/>
              <a:t>OS</a:t>
            </a:r>
            <a:r>
              <a:rPr lang="ja-JP" altLang="en-US"/>
              <a:t>が持つ情報を解析して利用</a:t>
            </a:r>
            <a:endParaRPr lang="en-US" altLang="ja-JP" dirty="0"/>
          </a:p>
          <a:p>
            <a:pPr lvl="1"/>
            <a:r>
              <a:rPr lang="en-US" altLang="ja-JP" dirty="0"/>
              <a:t>VM</a:t>
            </a:r>
            <a:r>
              <a:rPr lang="ja-JP" altLang="en-US"/>
              <a:t>内のアプリケーション情報を解析して利用</a:t>
            </a:r>
            <a:endParaRPr lang="en-US" altLang="ja-JP" dirty="0"/>
          </a:p>
          <a:p>
            <a:r>
              <a:rPr lang="ja-JP" altLang="en-US"/>
              <a:t>機密情報が含まれないメモリ領域のデータは暗号化せずに転送</a:t>
            </a:r>
            <a:endParaRPr lang="en-US" altLang="ja-JP" dirty="0"/>
          </a:p>
          <a:p>
            <a:pPr lvl="1"/>
            <a:r>
              <a:rPr lang="ja-JP" altLang="en-US"/>
              <a:t>暗号化・復号化のオーバヘッドを削減</a:t>
            </a:r>
            <a:endParaRPr lang="en-US" altLang="ja-JP" dirty="0"/>
          </a:p>
          <a:p>
            <a:endParaRPr lang="ja-JP" altLang="en-US"/>
          </a:p>
        </p:txBody>
      </p:sp>
      <p:sp>
        <p:nvSpPr>
          <p:cNvPr id="21" name="角丸四角形 20">
            <a:extLst>
              <a:ext uri="{FF2B5EF4-FFF2-40B4-BE49-F238E27FC236}">
                <a16:creationId xmlns:a16="http://schemas.microsoft.com/office/drawing/2014/main" id="{A6447ADB-893B-F842-A3C2-2CF1EFACF267}"/>
              </a:ext>
            </a:extLst>
          </p:cNvPr>
          <p:cNvSpPr/>
          <p:nvPr/>
        </p:nvSpPr>
        <p:spPr>
          <a:xfrm>
            <a:off x="2119994" y="4712672"/>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a:extLst>
              <a:ext uri="{FF2B5EF4-FFF2-40B4-BE49-F238E27FC236}">
                <a16:creationId xmlns:a16="http://schemas.microsoft.com/office/drawing/2014/main" id="{F03DCF24-B510-F94D-B23E-BFE8BEA6B284}"/>
              </a:ext>
            </a:extLst>
          </p:cNvPr>
          <p:cNvSpPr/>
          <p:nvPr/>
        </p:nvSpPr>
        <p:spPr>
          <a:xfrm>
            <a:off x="6188138" y="4709205"/>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91A3982B-B945-6649-A3CB-785DEF281E4E}"/>
              </a:ext>
            </a:extLst>
          </p:cNvPr>
          <p:cNvSpPr txBox="1"/>
          <p:nvPr/>
        </p:nvSpPr>
        <p:spPr>
          <a:xfrm>
            <a:off x="2432824" y="4343339"/>
            <a:ext cx="1569660" cy="369332"/>
          </a:xfrm>
          <a:prstGeom prst="rect">
            <a:avLst/>
          </a:prstGeom>
          <a:noFill/>
        </p:spPr>
        <p:txBody>
          <a:bodyPr wrap="square" rtlCol="0">
            <a:spAutoFit/>
          </a:bodyPr>
          <a:lstStyle/>
          <a:p>
            <a:r>
              <a:rPr kumimoji="1" lang="ja-JP" altLang="en-US"/>
              <a:t>移送元ホスト</a:t>
            </a:r>
          </a:p>
        </p:txBody>
      </p:sp>
      <p:sp>
        <p:nvSpPr>
          <p:cNvPr id="24" name="テキスト ボックス 23">
            <a:extLst>
              <a:ext uri="{FF2B5EF4-FFF2-40B4-BE49-F238E27FC236}">
                <a16:creationId xmlns:a16="http://schemas.microsoft.com/office/drawing/2014/main" id="{31108711-007C-B14A-B7EA-C9DFF75CAC28}"/>
              </a:ext>
            </a:extLst>
          </p:cNvPr>
          <p:cNvSpPr txBox="1"/>
          <p:nvPr/>
        </p:nvSpPr>
        <p:spPr>
          <a:xfrm>
            <a:off x="5799374" y="4339873"/>
            <a:ext cx="2542633" cy="369332"/>
          </a:xfrm>
          <a:prstGeom prst="rect">
            <a:avLst/>
          </a:prstGeom>
          <a:noFill/>
        </p:spPr>
        <p:txBody>
          <a:bodyPr wrap="square" rtlCol="0">
            <a:spAutoFit/>
          </a:bodyPr>
          <a:lstStyle/>
          <a:p>
            <a:r>
              <a:rPr kumimoji="1" lang="ja-JP" altLang="en-US"/>
              <a:t>移送先メインホスト</a:t>
            </a:r>
          </a:p>
        </p:txBody>
      </p:sp>
      <p:sp>
        <p:nvSpPr>
          <p:cNvPr id="25" name="右矢印 24">
            <a:extLst>
              <a:ext uri="{FF2B5EF4-FFF2-40B4-BE49-F238E27FC236}">
                <a16:creationId xmlns:a16="http://schemas.microsoft.com/office/drawing/2014/main" id="{EFEE8B8E-2050-B848-B9C4-7356052A4DA8}"/>
              </a:ext>
            </a:extLst>
          </p:cNvPr>
          <p:cNvSpPr/>
          <p:nvPr/>
        </p:nvSpPr>
        <p:spPr>
          <a:xfrm>
            <a:off x="4443976" y="5388260"/>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EE51986-C7EA-1349-A173-11D9340DF049}"/>
              </a:ext>
            </a:extLst>
          </p:cNvPr>
          <p:cNvSpPr txBox="1"/>
          <p:nvPr/>
        </p:nvSpPr>
        <p:spPr>
          <a:xfrm>
            <a:off x="4353174" y="5114823"/>
            <a:ext cx="1614968" cy="307777"/>
          </a:xfrm>
          <a:prstGeom prst="rect">
            <a:avLst/>
          </a:prstGeom>
          <a:noFill/>
        </p:spPr>
        <p:txBody>
          <a:bodyPr wrap="square" rtlCol="0">
            <a:spAutoFit/>
          </a:bodyPr>
          <a:lstStyle/>
          <a:p>
            <a:r>
              <a:rPr kumimoji="1" lang="ja-JP" altLang="en-US" sz="1400"/>
              <a:t>マイグレーション</a:t>
            </a:r>
          </a:p>
        </p:txBody>
      </p:sp>
      <p:sp>
        <p:nvSpPr>
          <p:cNvPr id="27" name="角丸四角形 26">
            <a:extLst>
              <a:ext uri="{FF2B5EF4-FFF2-40B4-BE49-F238E27FC236}">
                <a16:creationId xmlns:a16="http://schemas.microsoft.com/office/drawing/2014/main" id="{4E5B4BB3-6A3E-614F-8404-7A8A3D391D68}"/>
              </a:ext>
            </a:extLst>
          </p:cNvPr>
          <p:cNvSpPr/>
          <p:nvPr/>
        </p:nvSpPr>
        <p:spPr>
          <a:xfrm>
            <a:off x="8682918" y="5028767"/>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708AD4E-C852-FB42-BA14-8B395E96DF5D}"/>
              </a:ext>
            </a:extLst>
          </p:cNvPr>
          <p:cNvSpPr txBox="1"/>
          <p:nvPr/>
        </p:nvSpPr>
        <p:spPr>
          <a:xfrm>
            <a:off x="8341714" y="4634648"/>
            <a:ext cx="2031325" cy="369332"/>
          </a:xfrm>
          <a:prstGeom prst="rect">
            <a:avLst/>
          </a:prstGeom>
          <a:noFill/>
        </p:spPr>
        <p:txBody>
          <a:bodyPr wrap="none" rtlCol="0">
            <a:spAutoFit/>
          </a:bodyPr>
          <a:lstStyle/>
          <a:p>
            <a:r>
              <a:rPr kumimoji="1" lang="ja-JP" altLang="en-US"/>
              <a:t>移送先サブホスト</a:t>
            </a:r>
          </a:p>
        </p:txBody>
      </p:sp>
      <p:sp>
        <p:nvSpPr>
          <p:cNvPr id="29" name="テキスト ボックス 28">
            <a:extLst>
              <a:ext uri="{FF2B5EF4-FFF2-40B4-BE49-F238E27FC236}">
                <a16:creationId xmlns:a16="http://schemas.microsoft.com/office/drawing/2014/main" id="{EAC6FD9A-8B92-2341-8B21-610163D66596}"/>
              </a:ext>
            </a:extLst>
          </p:cNvPr>
          <p:cNvSpPr txBox="1"/>
          <p:nvPr/>
        </p:nvSpPr>
        <p:spPr>
          <a:xfrm>
            <a:off x="2088067" y="4900773"/>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30" name="角丸四角形 29">
            <a:extLst>
              <a:ext uri="{FF2B5EF4-FFF2-40B4-BE49-F238E27FC236}">
                <a16:creationId xmlns:a16="http://schemas.microsoft.com/office/drawing/2014/main" id="{8DC854AD-60A7-8241-BC7F-454CD8725C1C}"/>
              </a:ext>
            </a:extLst>
          </p:cNvPr>
          <p:cNvSpPr/>
          <p:nvPr/>
        </p:nvSpPr>
        <p:spPr>
          <a:xfrm>
            <a:off x="2216862"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a:extLst>
              <a:ext uri="{FF2B5EF4-FFF2-40B4-BE49-F238E27FC236}">
                <a16:creationId xmlns:a16="http://schemas.microsoft.com/office/drawing/2014/main" id="{8AAD6A8E-97C9-7542-8290-DD37D8E66EBB}"/>
              </a:ext>
            </a:extLst>
          </p:cNvPr>
          <p:cNvSpPr/>
          <p:nvPr/>
        </p:nvSpPr>
        <p:spPr>
          <a:xfrm>
            <a:off x="2691383"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秘</a:t>
            </a:r>
          </a:p>
        </p:txBody>
      </p:sp>
      <p:sp>
        <p:nvSpPr>
          <p:cNvPr id="32" name="角丸四角形 31">
            <a:extLst>
              <a:ext uri="{FF2B5EF4-FFF2-40B4-BE49-F238E27FC236}">
                <a16:creationId xmlns:a16="http://schemas.microsoft.com/office/drawing/2014/main" id="{87E636C0-F9BC-604C-A8B6-6B1D890A1A65}"/>
              </a:ext>
            </a:extLst>
          </p:cNvPr>
          <p:cNvSpPr/>
          <p:nvPr/>
        </p:nvSpPr>
        <p:spPr>
          <a:xfrm>
            <a:off x="3174781" y="5386519"/>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a:extLst>
              <a:ext uri="{FF2B5EF4-FFF2-40B4-BE49-F238E27FC236}">
                <a16:creationId xmlns:a16="http://schemas.microsoft.com/office/drawing/2014/main" id="{9FFC9B26-1C01-0946-A0F8-86620DEB67D0}"/>
              </a:ext>
            </a:extLst>
          </p:cNvPr>
          <p:cNvSpPr/>
          <p:nvPr/>
        </p:nvSpPr>
        <p:spPr>
          <a:xfrm>
            <a:off x="3656570" y="537778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秘</a:t>
            </a:r>
          </a:p>
        </p:txBody>
      </p:sp>
      <p:sp>
        <p:nvSpPr>
          <p:cNvPr id="39" name="テキスト ボックス 38">
            <a:extLst>
              <a:ext uri="{FF2B5EF4-FFF2-40B4-BE49-F238E27FC236}">
                <a16:creationId xmlns:a16="http://schemas.microsoft.com/office/drawing/2014/main" id="{5359E2C2-9DB1-824F-8340-4880AD8D136C}"/>
              </a:ext>
            </a:extLst>
          </p:cNvPr>
          <p:cNvSpPr txBox="1"/>
          <p:nvPr/>
        </p:nvSpPr>
        <p:spPr>
          <a:xfrm>
            <a:off x="774276" y="5421910"/>
            <a:ext cx="1234373" cy="646331"/>
          </a:xfrm>
          <a:prstGeom prst="rect">
            <a:avLst/>
          </a:prstGeom>
          <a:noFill/>
        </p:spPr>
        <p:txBody>
          <a:bodyPr wrap="square" rtlCol="0">
            <a:spAutoFit/>
          </a:bodyPr>
          <a:lstStyle/>
          <a:p>
            <a:r>
              <a:rPr kumimoji="1" lang="ja-JP" altLang="en-US"/>
              <a:t>秘：機密情報有</a:t>
            </a:r>
            <a:endParaRPr kumimoji="1" lang="en-US" altLang="ja-JP" dirty="0"/>
          </a:p>
        </p:txBody>
      </p:sp>
      <p:sp>
        <p:nvSpPr>
          <p:cNvPr id="19" name="テキスト ボックス 25">
            <a:extLst>
              <a:ext uri="{FF2B5EF4-FFF2-40B4-BE49-F238E27FC236}">
                <a16:creationId xmlns:a16="http://schemas.microsoft.com/office/drawing/2014/main" id="{20C2C9D7-42CD-2C4A-BA8A-4F2B351E0C2C}"/>
              </a:ext>
            </a:extLst>
          </p:cNvPr>
          <p:cNvSpPr txBox="1"/>
          <p:nvPr/>
        </p:nvSpPr>
        <p:spPr>
          <a:xfrm>
            <a:off x="7818201" y="5030995"/>
            <a:ext cx="1065160" cy="276999"/>
          </a:xfrm>
          <a:prstGeom prst="rect">
            <a:avLst/>
          </a:prstGeom>
          <a:noFill/>
        </p:spPr>
        <p:txBody>
          <a:bodyPr wrap="square" rtlCol="0">
            <a:spAutoFit/>
          </a:bodyPr>
          <a:lstStyle/>
          <a:p>
            <a:r>
              <a:rPr lang="ja-JP" altLang="en-US" sz="1200"/>
              <a:t>ページイン</a:t>
            </a:r>
            <a:endParaRPr kumimoji="1" lang="ja-JP" altLang="en-US" sz="1200"/>
          </a:p>
        </p:txBody>
      </p:sp>
      <p:sp>
        <p:nvSpPr>
          <p:cNvPr id="20" name="右カーブ矢印 28">
            <a:extLst>
              <a:ext uri="{FF2B5EF4-FFF2-40B4-BE49-F238E27FC236}">
                <a16:creationId xmlns:a16="http://schemas.microsoft.com/office/drawing/2014/main" id="{0C980C15-A9B2-4440-9CB4-E3F3F6D30E5F}"/>
              </a:ext>
            </a:extLst>
          </p:cNvPr>
          <p:cNvSpPr/>
          <p:nvPr/>
        </p:nvSpPr>
        <p:spPr>
          <a:xfrm rot="5400000">
            <a:off x="8039996" y="4309678"/>
            <a:ext cx="442695" cy="154833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94544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1"/>
                                        </p:tgtEl>
                                        <p:attrNameLst>
                                          <p:attrName>fillcolor</p:attrName>
                                        </p:attrNameLst>
                                      </p:cBhvr>
                                      <p:to>
                                        <a:srgbClr val="FF2600"/>
                                      </p:to>
                                    </p:animClr>
                                    <p:set>
                                      <p:cBhvr>
                                        <p:cTn id="7" dur="2000" fill="hold"/>
                                        <p:tgtEl>
                                          <p:spTgt spid="31"/>
                                        </p:tgtEl>
                                        <p:attrNameLst>
                                          <p:attrName>fill.type</p:attrName>
                                        </p:attrNameLst>
                                      </p:cBhvr>
                                      <p:to>
                                        <p:strVal val="solid"/>
                                      </p:to>
                                    </p:set>
                                    <p:set>
                                      <p:cBhvr>
                                        <p:cTn id="8" dur="2000" fill="hold"/>
                                        <p:tgtEl>
                                          <p:spTgt spid="31"/>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33"/>
                                        </p:tgtEl>
                                        <p:attrNameLst>
                                          <p:attrName>fillcolor</p:attrName>
                                        </p:attrNameLst>
                                      </p:cBhvr>
                                      <p:to>
                                        <a:srgbClr val="FF2600"/>
                                      </p:to>
                                    </p:animClr>
                                    <p:set>
                                      <p:cBhvr>
                                        <p:cTn id="11" dur="2000" fill="hold"/>
                                        <p:tgtEl>
                                          <p:spTgt spid="33"/>
                                        </p:tgtEl>
                                        <p:attrNameLst>
                                          <p:attrName>fill.type</p:attrName>
                                        </p:attrNameLst>
                                      </p:cBhvr>
                                      <p:to>
                                        <p:strVal val="solid"/>
                                      </p:to>
                                    </p:set>
                                    <p:set>
                                      <p:cBhvr>
                                        <p:cTn id="12" dur="2000" fill="hold"/>
                                        <p:tgtEl>
                                          <p:spTgt spid="33"/>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70833E-6 2.59259E-6 L 0.09011 0.04791 C 0.10886 0.05879 0.13711 0.06481 0.1668 0.06481 C 0.20039 0.06481 0.22748 0.05879 0.24623 0.04791 L 0.33659 2.59259E-6 " pathEditMode="relative" rAng="0" ptsTypes="AAAAA">
                                      <p:cBhvr>
                                        <p:cTn id="16" dur="2000" fill="hold"/>
                                        <p:tgtEl>
                                          <p:spTgt spid="30"/>
                                        </p:tgtEl>
                                        <p:attrNameLst>
                                          <p:attrName>ppt_x</p:attrName>
                                          <p:attrName>ppt_y</p:attrName>
                                        </p:attrNameLst>
                                      </p:cBhvr>
                                      <p:rCtr x="16823" y="3241"/>
                                    </p:animMotion>
                                  </p:childTnLst>
                                </p:cTn>
                              </p:par>
                              <p:par>
                                <p:cTn id="17" presetID="37" presetClass="path" presetSubtype="0" accel="50000" decel="50000" fill="hold" grpId="0" nodeType="withEffect">
                                  <p:stCondLst>
                                    <p:cond delay="0"/>
                                  </p:stCondLst>
                                  <p:childTnLst>
                                    <p:animMotion origin="layout" path="M 5E-6 2.59259E-6 L 0.09011 0.04791 C 0.10886 0.05879 0.13711 0.06481 0.1668 0.06481 C 0.2004 0.06481 0.22748 0.05879 0.24623 0.04791 L 0.33659 2.59259E-6 " pathEditMode="relative" rAng="0" ptsTypes="AAAAA">
                                      <p:cBhvr>
                                        <p:cTn id="18" dur="2000" fill="hold"/>
                                        <p:tgtEl>
                                          <p:spTgt spid="31"/>
                                        </p:tgtEl>
                                        <p:attrNameLst>
                                          <p:attrName>ppt_x</p:attrName>
                                          <p:attrName>ppt_y</p:attrName>
                                        </p:attrNameLst>
                                      </p:cBhvr>
                                      <p:rCtr x="16823" y="3241"/>
                                    </p:animMotion>
                                  </p:childTnLst>
                                </p:cTn>
                              </p:par>
                              <p:par>
                                <p:cTn id="19" presetID="37" presetClass="path" presetSubtype="0" accel="50000" decel="50000" fill="hold" grpId="0" nodeType="withEffect">
                                  <p:stCondLst>
                                    <p:cond delay="0"/>
                                  </p:stCondLst>
                                  <p:childTnLst>
                                    <p:animMotion origin="layout" path="M 1.66667E-6 -4.81481E-6 L 0.12318 0.04005 C 0.1487 0.04908 0.18724 0.05394 0.22773 0.05394 C 0.27357 0.05394 0.31055 0.04908 0.33607 0.04005 L 0.4595 -4.81481E-6 " pathEditMode="relative" rAng="0" ptsTypes="AAAAA">
                                      <p:cBhvr>
                                        <p:cTn id="20" dur="2000" fill="hold"/>
                                        <p:tgtEl>
                                          <p:spTgt spid="32"/>
                                        </p:tgtEl>
                                        <p:attrNameLst>
                                          <p:attrName>ppt_x</p:attrName>
                                          <p:attrName>ppt_y</p:attrName>
                                        </p:attrNameLst>
                                      </p:cBhvr>
                                      <p:rCtr x="22969" y="2685"/>
                                    </p:animMotion>
                                  </p:childTnLst>
                                </p:cTn>
                              </p:par>
                              <p:par>
                                <p:cTn id="21" presetID="37" presetClass="path" presetSubtype="0" accel="50000" decel="50000" fill="hold" grpId="0" nodeType="withEffect">
                                  <p:stCondLst>
                                    <p:cond delay="0"/>
                                  </p:stCondLst>
                                  <p:childTnLst>
                                    <p:animMotion origin="layout" path="M -1.66667E-6 2.59259E-6 L 0.12318 0.04004 C 0.1487 0.04907 0.18724 0.05393 0.22774 0.05393 C 0.27357 0.05393 0.31055 0.04907 0.33607 0.04004 L 0.45951 2.59259E-6 " pathEditMode="relative" rAng="0" ptsTypes="AAAAA">
                                      <p:cBhvr>
                                        <p:cTn id="22" dur="2000" fill="hold"/>
                                        <p:tgtEl>
                                          <p:spTgt spid="33"/>
                                        </p:tgtEl>
                                        <p:attrNameLst>
                                          <p:attrName>ppt_x</p:attrName>
                                          <p:attrName>ppt_y</p:attrName>
                                        </p:attrNameLst>
                                      </p:cBhvr>
                                      <p:rCtr x="22969" y="2685"/>
                                    </p:animMotion>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2000" fill="hold"/>
                                        <p:tgtEl>
                                          <p:spTgt spid="31"/>
                                        </p:tgtEl>
                                        <p:attrNameLst>
                                          <p:attrName>fillcolor</p:attrName>
                                        </p:attrNameLst>
                                      </p:cBhvr>
                                      <p:to>
                                        <a:srgbClr val="FCE795"/>
                                      </p:to>
                                    </p:animClr>
                                    <p:set>
                                      <p:cBhvr>
                                        <p:cTn id="27" dur="2000" fill="hold"/>
                                        <p:tgtEl>
                                          <p:spTgt spid="31"/>
                                        </p:tgtEl>
                                        <p:attrNameLst>
                                          <p:attrName>fill.type</p:attrName>
                                        </p:attrNameLst>
                                      </p:cBhvr>
                                      <p:to>
                                        <p:strVal val="solid"/>
                                      </p:to>
                                    </p:set>
                                    <p:set>
                                      <p:cBhvr>
                                        <p:cTn id="28" dur="2000" fill="hold"/>
                                        <p:tgtEl>
                                          <p:spTgt spid="31"/>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grpId="1" nodeType="clickEffect">
                                  <p:stCondLst>
                                    <p:cond delay="0"/>
                                  </p:stCondLst>
                                  <p:childTnLst>
                                    <p:animMotion origin="layout" path="M 0.45638 -4.81481E-6 C 0.43528 -0.04097 0.41419 -0.08217 0.39401 -0.08125 C 0.37396 -0.08055 0.35482 -0.03796 0.33568 0.00463 " pathEditMode="relative" rAng="0" ptsTypes="AAA">
                                      <p:cBhvr>
                                        <p:cTn id="32" dur="2000" fill="hold"/>
                                        <p:tgtEl>
                                          <p:spTgt spid="32"/>
                                        </p:tgtEl>
                                        <p:attrNameLst>
                                          <p:attrName>ppt_x</p:attrName>
                                          <p:attrName>ppt_y</p:attrName>
                                        </p:attrNameLst>
                                      </p:cBhvr>
                                      <p:rCtr x="-6042" y="-3843"/>
                                    </p:animMotion>
                                  </p:childTnLst>
                                </p:cTn>
                              </p:par>
                              <p:par>
                                <p:cTn id="33" presetID="3" presetClass="entr" presetSubtype="1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linds(horizontal)">
                                      <p:cBhvr>
                                        <p:cTn id="35" dur="500"/>
                                        <p:tgtEl>
                                          <p:spTgt spid="2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linds(horizontal)">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2" grpId="1" animBg="1"/>
      <p:bldP spid="33" grpId="0" animBg="1"/>
      <p:bldP spid="19" grpId="0"/>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9F2C-3AFA-F143-9A3A-8CD604ED43A1}"/>
              </a:ext>
            </a:extLst>
          </p:cNvPr>
          <p:cNvSpPr>
            <a:spLocks noGrp="1"/>
          </p:cNvSpPr>
          <p:nvPr>
            <p:ph type="title"/>
          </p:nvPr>
        </p:nvSpPr>
        <p:spPr>
          <a:xfrm>
            <a:off x="838200" y="67235"/>
            <a:ext cx="10515600" cy="1314790"/>
          </a:xfrm>
        </p:spPr>
        <p:txBody>
          <a:bodyPr/>
          <a:lstStyle/>
          <a:p>
            <a:r>
              <a:rPr lang="en-JP" altLang="ja-JP"/>
              <a:t>メモリ属性に基づく選択的暗号化</a:t>
            </a:r>
            <a:endParaRPr lang="ja-JP" altLang="en-US"/>
          </a:p>
        </p:txBody>
      </p:sp>
      <p:sp>
        <p:nvSpPr>
          <p:cNvPr id="10" name="スライド番号プレースホルダー 9">
            <a:extLst>
              <a:ext uri="{FF2B5EF4-FFF2-40B4-BE49-F238E27FC236}">
                <a16:creationId xmlns:a16="http://schemas.microsoft.com/office/drawing/2014/main" id="{A9FC1F23-C227-ED4D-A664-CD3088093B2F}"/>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7</a:t>
            </a:fld>
            <a:endParaRPr lang="ja-JP" altLang="en-US"/>
          </a:p>
        </p:txBody>
      </p:sp>
      <p:sp>
        <p:nvSpPr>
          <p:cNvPr id="3" name="コンテンツ プレースホルダー 2">
            <a:extLst>
              <a:ext uri="{FF2B5EF4-FFF2-40B4-BE49-F238E27FC236}">
                <a16:creationId xmlns:a16="http://schemas.microsoft.com/office/drawing/2014/main" id="{3D213F09-63F7-DC4F-8D91-ACAA168F0EDB}"/>
              </a:ext>
            </a:extLst>
          </p:cNvPr>
          <p:cNvSpPr>
            <a:spLocks noGrp="1"/>
          </p:cNvSpPr>
          <p:nvPr>
            <p:ph idx="1"/>
          </p:nvPr>
        </p:nvSpPr>
        <p:spPr>
          <a:xfrm>
            <a:off x="838200" y="1537855"/>
            <a:ext cx="10515600" cy="4639108"/>
          </a:xfrm>
        </p:spPr>
        <p:txBody>
          <a:bodyPr/>
          <a:lstStyle/>
          <a:p>
            <a:r>
              <a:rPr lang="en-US" altLang="ja-JP" dirty="0"/>
              <a:t>VM</a:t>
            </a:r>
            <a:r>
              <a:rPr lang="ja-JP" altLang="en-US"/>
              <a:t>内で使用されていないメモリは暗号化しない</a:t>
            </a:r>
            <a:endParaRPr lang="en-US" altLang="ja-JP" dirty="0"/>
          </a:p>
          <a:p>
            <a:pPr lvl="1"/>
            <a:r>
              <a:rPr lang="ja-JP" altLang="en-US"/>
              <a:t>先行研究は未使用メモリの一部を正しく判定できていなかった</a:t>
            </a:r>
            <a:endParaRPr lang="en-US" altLang="ja-JP" dirty="0"/>
          </a:p>
          <a:p>
            <a:r>
              <a:rPr lang="ja-JP" altLang="en-US"/>
              <a:t>転送するメモリデータが</a:t>
            </a:r>
            <a:r>
              <a:rPr lang="en-US" altLang="ja-JP" dirty="0"/>
              <a:t>OS</a:t>
            </a:r>
            <a:r>
              <a:rPr lang="ja-JP" altLang="en-US"/>
              <a:t>の未使用領域に含まれるかを判定</a:t>
            </a:r>
            <a:endParaRPr lang="en-US" altLang="ja-JP" dirty="0"/>
          </a:p>
          <a:p>
            <a:pPr lvl="1"/>
            <a:r>
              <a:rPr lang="ja-JP" altLang="en-US"/>
              <a:t>未使用領域の途中のデータが未使用かを判定するのは容易ではない</a:t>
            </a:r>
            <a:endParaRPr lang="en-US" altLang="ja-JP" dirty="0"/>
          </a:p>
          <a:p>
            <a:pPr lvl="2"/>
            <a:r>
              <a:rPr lang="en-US" altLang="ja-JP" dirty="0"/>
              <a:t>OS</a:t>
            </a:r>
            <a:r>
              <a:rPr lang="ja-JP" altLang="en-US"/>
              <a:t>は未使用領域の先頭にだけ管理情報を格納しているため</a:t>
            </a:r>
            <a:endParaRPr lang="en-US" altLang="ja-JP" dirty="0"/>
          </a:p>
          <a:p>
            <a:pPr lvl="1"/>
            <a:r>
              <a:rPr lang="ja-JP" altLang="en-US"/>
              <a:t>分割マイグレーションではデータが順番に転送されることを利用</a:t>
            </a:r>
            <a:endParaRPr lang="en-US" altLang="ja-JP" dirty="0"/>
          </a:p>
          <a:p>
            <a:pPr lvl="2"/>
            <a:r>
              <a:rPr lang="ja-JP" altLang="en-US"/>
              <a:t>先に取得した管理情報を記録しておき、効率よく判定</a:t>
            </a:r>
            <a:endParaRPr lang="en-US" altLang="ja-JP" dirty="0"/>
          </a:p>
        </p:txBody>
      </p:sp>
      <p:sp>
        <p:nvSpPr>
          <p:cNvPr id="32" name="Rectangle 5">
            <a:extLst>
              <a:ext uri="{FF2B5EF4-FFF2-40B4-BE49-F238E27FC236}">
                <a16:creationId xmlns:a16="http://schemas.microsoft.com/office/drawing/2014/main" id="{B5EDF024-30FF-034B-A2B7-83392BC4B086}"/>
              </a:ext>
            </a:extLst>
          </p:cNvPr>
          <p:cNvSpPr/>
          <p:nvPr/>
        </p:nvSpPr>
        <p:spPr>
          <a:xfrm>
            <a:off x="4653441" y="5095285"/>
            <a:ext cx="632178" cy="417689"/>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3" name="Rectangle 6">
            <a:extLst>
              <a:ext uri="{FF2B5EF4-FFF2-40B4-BE49-F238E27FC236}">
                <a16:creationId xmlns:a16="http://schemas.microsoft.com/office/drawing/2014/main" id="{ACFEE182-D090-524B-A933-70525075C22D}"/>
              </a:ext>
            </a:extLst>
          </p:cNvPr>
          <p:cNvSpPr/>
          <p:nvPr/>
        </p:nvSpPr>
        <p:spPr>
          <a:xfrm>
            <a:off x="5285619" y="5095284"/>
            <a:ext cx="632178" cy="4176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4" name="Rectangle 7">
            <a:extLst>
              <a:ext uri="{FF2B5EF4-FFF2-40B4-BE49-F238E27FC236}">
                <a16:creationId xmlns:a16="http://schemas.microsoft.com/office/drawing/2014/main" id="{9C2B2D0F-0B0A-434E-AACF-5F3FD8E5B987}"/>
              </a:ext>
            </a:extLst>
          </p:cNvPr>
          <p:cNvSpPr/>
          <p:nvPr/>
        </p:nvSpPr>
        <p:spPr>
          <a:xfrm>
            <a:off x="5904350" y="5095283"/>
            <a:ext cx="632178" cy="4176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5" name="Rectangle 8">
            <a:extLst>
              <a:ext uri="{FF2B5EF4-FFF2-40B4-BE49-F238E27FC236}">
                <a16:creationId xmlns:a16="http://schemas.microsoft.com/office/drawing/2014/main" id="{0C9E72F5-D3CF-D34C-9B28-C8A2B1D76EEF}"/>
              </a:ext>
            </a:extLst>
          </p:cNvPr>
          <p:cNvSpPr/>
          <p:nvPr/>
        </p:nvSpPr>
        <p:spPr>
          <a:xfrm>
            <a:off x="6536528" y="5095282"/>
            <a:ext cx="632178" cy="4176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6" name="Rectangle 9">
            <a:extLst>
              <a:ext uri="{FF2B5EF4-FFF2-40B4-BE49-F238E27FC236}">
                <a16:creationId xmlns:a16="http://schemas.microsoft.com/office/drawing/2014/main" id="{0C50AAAF-FE11-5A49-A66F-4002CB077893}"/>
              </a:ext>
            </a:extLst>
          </p:cNvPr>
          <p:cNvSpPr/>
          <p:nvPr/>
        </p:nvSpPr>
        <p:spPr>
          <a:xfrm>
            <a:off x="7168706" y="5095281"/>
            <a:ext cx="632178" cy="4176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7" name="Rectangle 10">
            <a:extLst>
              <a:ext uri="{FF2B5EF4-FFF2-40B4-BE49-F238E27FC236}">
                <a16:creationId xmlns:a16="http://schemas.microsoft.com/office/drawing/2014/main" id="{3C123A7F-7E78-DC46-A289-649D8D6470BB}"/>
              </a:ext>
            </a:extLst>
          </p:cNvPr>
          <p:cNvSpPr/>
          <p:nvPr/>
        </p:nvSpPr>
        <p:spPr>
          <a:xfrm>
            <a:off x="7800884" y="5095280"/>
            <a:ext cx="632178" cy="417689"/>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8" name="TextBox 18">
            <a:extLst>
              <a:ext uri="{FF2B5EF4-FFF2-40B4-BE49-F238E27FC236}">
                <a16:creationId xmlns:a16="http://schemas.microsoft.com/office/drawing/2014/main" id="{42D4C8AB-25E2-8A41-B733-6ECC4F870CE3}"/>
              </a:ext>
            </a:extLst>
          </p:cNvPr>
          <p:cNvSpPr txBox="1"/>
          <p:nvPr/>
        </p:nvSpPr>
        <p:spPr>
          <a:xfrm>
            <a:off x="2439911" y="5155984"/>
            <a:ext cx="1699472" cy="369332"/>
          </a:xfrm>
          <a:prstGeom prst="rect">
            <a:avLst/>
          </a:prstGeom>
          <a:noFill/>
        </p:spPr>
        <p:txBody>
          <a:bodyPr wrap="square" rtlCol="0">
            <a:spAutoFit/>
          </a:bodyPr>
          <a:lstStyle/>
          <a:p>
            <a:r>
              <a:rPr lang="en-US" dirty="0">
                <a:latin typeface="Yu Gothic Medium" panose="020B0400000000000000" pitchFamily="34" charset="-128"/>
                <a:ea typeface="Yu Gothic Medium" panose="020B0400000000000000" pitchFamily="34" charset="-128"/>
              </a:rPr>
              <a:t>VM</a:t>
            </a:r>
            <a:r>
              <a:rPr lang="ja-JP" altLang="en-US">
                <a:latin typeface="Yu Gothic Medium" panose="020B0400000000000000" pitchFamily="34" charset="-128"/>
                <a:ea typeface="Yu Gothic Medium" panose="020B0400000000000000" pitchFamily="34" charset="-128"/>
              </a:rPr>
              <a:t>内のメモリ</a:t>
            </a:r>
            <a:endParaRPr lang="en-JP" dirty="0">
              <a:latin typeface="Yu Gothic Medium" panose="020B0400000000000000" pitchFamily="34" charset="-128"/>
              <a:ea typeface="Yu Gothic Medium" panose="020B0400000000000000" pitchFamily="34" charset="-128"/>
            </a:endParaRPr>
          </a:p>
        </p:txBody>
      </p:sp>
      <p:sp>
        <p:nvSpPr>
          <p:cNvPr id="39" name="TextBox 19">
            <a:extLst>
              <a:ext uri="{FF2B5EF4-FFF2-40B4-BE49-F238E27FC236}">
                <a16:creationId xmlns:a16="http://schemas.microsoft.com/office/drawing/2014/main" id="{64726CA3-A383-BD4E-8F23-3167FC630B29}"/>
              </a:ext>
            </a:extLst>
          </p:cNvPr>
          <p:cNvSpPr txBox="1"/>
          <p:nvPr/>
        </p:nvSpPr>
        <p:spPr>
          <a:xfrm>
            <a:off x="4528491" y="5869964"/>
            <a:ext cx="2148345" cy="646331"/>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未使用フラグ</a:t>
            </a:r>
          </a:p>
          <a:p>
            <a:r>
              <a:rPr lang="en-JP" dirty="0">
                <a:latin typeface="Yu Gothic Medium" panose="020B0400000000000000" pitchFamily="34" charset="-128"/>
                <a:ea typeface="Yu Gothic Medium" panose="020B0400000000000000" pitchFamily="34" charset="-128"/>
              </a:rPr>
              <a:t>未使用ページ数：4</a:t>
            </a:r>
          </a:p>
        </p:txBody>
      </p:sp>
      <p:cxnSp>
        <p:nvCxnSpPr>
          <p:cNvPr id="40" name="Straight Arrow Connector 21">
            <a:extLst>
              <a:ext uri="{FF2B5EF4-FFF2-40B4-BE49-F238E27FC236}">
                <a16:creationId xmlns:a16="http://schemas.microsoft.com/office/drawing/2014/main" id="{36C1F9CC-B39A-AA4F-A48B-A5F6615A4BD8}"/>
              </a:ext>
            </a:extLst>
          </p:cNvPr>
          <p:cNvCxnSpPr>
            <a:cxnSpLocks/>
            <a:stCxn id="33" idx="2"/>
            <a:endCxn id="39" idx="0"/>
          </p:cNvCxnSpPr>
          <p:nvPr/>
        </p:nvCxnSpPr>
        <p:spPr>
          <a:xfrm>
            <a:off x="5601708" y="5512973"/>
            <a:ext cx="956" cy="3569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24">
            <a:extLst>
              <a:ext uri="{FF2B5EF4-FFF2-40B4-BE49-F238E27FC236}">
                <a16:creationId xmlns:a16="http://schemas.microsoft.com/office/drawing/2014/main" id="{8C29CFAC-8D0A-824C-9E46-F087536767AC}"/>
              </a:ext>
            </a:extLst>
          </p:cNvPr>
          <p:cNvSpPr txBox="1"/>
          <p:nvPr/>
        </p:nvSpPr>
        <p:spPr>
          <a:xfrm>
            <a:off x="8583906" y="5119458"/>
            <a:ext cx="362600" cy="369332"/>
          </a:xfrm>
          <a:prstGeom prst="rect">
            <a:avLst/>
          </a:prstGeom>
          <a:noFill/>
          <a:ln>
            <a:noFill/>
          </a:ln>
        </p:spPr>
        <p:txBody>
          <a:bodyPr wrap="none" rtlCol="0">
            <a:spAutoFit/>
          </a:bodyPr>
          <a:lstStyle/>
          <a:p>
            <a:r>
              <a:rPr lang="en-JP" dirty="0">
                <a:latin typeface="Yu Gothic Medium" panose="020B0400000000000000" pitchFamily="34" charset="-128"/>
                <a:ea typeface="Yu Gothic Medium" panose="020B0400000000000000" pitchFamily="34" charset="-128"/>
              </a:rPr>
              <a:t>...</a:t>
            </a:r>
          </a:p>
        </p:txBody>
      </p:sp>
      <p:sp>
        <p:nvSpPr>
          <p:cNvPr id="42" name="TextBox 26">
            <a:extLst>
              <a:ext uri="{FF2B5EF4-FFF2-40B4-BE49-F238E27FC236}">
                <a16:creationId xmlns:a16="http://schemas.microsoft.com/office/drawing/2014/main" id="{A416FD1B-8493-9F4E-A6B9-E366C8D98F04}"/>
              </a:ext>
            </a:extLst>
          </p:cNvPr>
          <p:cNvSpPr txBox="1"/>
          <p:nvPr/>
        </p:nvSpPr>
        <p:spPr>
          <a:xfrm>
            <a:off x="5904350" y="4637389"/>
            <a:ext cx="1338828"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未使用領域</a:t>
            </a:r>
          </a:p>
        </p:txBody>
      </p:sp>
      <p:sp>
        <p:nvSpPr>
          <p:cNvPr id="43" name="TextBox 27">
            <a:extLst>
              <a:ext uri="{FF2B5EF4-FFF2-40B4-BE49-F238E27FC236}">
                <a16:creationId xmlns:a16="http://schemas.microsoft.com/office/drawing/2014/main" id="{785969F0-89E4-8444-A3A9-D63DF8F0BC0E}"/>
              </a:ext>
            </a:extLst>
          </p:cNvPr>
          <p:cNvSpPr txBox="1"/>
          <p:nvPr/>
        </p:nvSpPr>
        <p:spPr>
          <a:xfrm>
            <a:off x="4187010" y="5095280"/>
            <a:ext cx="362600" cy="369332"/>
          </a:xfrm>
          <a:prstGeom prst="rect">
            <a:avLst/>
          </a:prstGeom>
          <a:noFill/>
          <a:ln>
            <a:noFill/>
          </a:ln>
        </p:spPr>
        <p:txBody>
          <a:bodyPr wrap="none" rtlCol="0">
            <a:spAutoFit/>
          </a:bodyPr>
          <a:lstStyle/>
          <a:p>
            <a:r>
              <a:rPr lang="en-JP" dirty="0">
                <a:latin typeface="Yu Gothic Medium" panose="020B0400000000000000" pitchFamily="34" charset="-128"/>
                <a:ea typeface="Yu Gothic Medium" panose="020B0400000000000000" pitchFamily="34" charset="-128"/>
              </a:rPr>
              <a:t>...</a:t>
            </a:r>
          </a:p>
        </p:txBody>
      </p:sp>
    </p:spTree>
    <p:extLst>
      <p:ext uri="{BB962C8B-B14F-4D97-AF65-F5344CB8AC3E}">
        <p14:creationId xmlns:p14="http://schemas.microsoft.com/office/powerpoint/2010/main" val="144073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BDA498-D3A6-AA4E-B94E-5398B6E7AEB1}"/>
              </a:ext>
            </a:extLst>
          </p:cNvPr>
          <p:cNvSpPr>
            <a:spLocks noGrp="1"/>
          </p:cNvSpPr>
          <p:nvPr>
            <p:ph type="title"/>
          </p:nvPr>
        </p:nvSpPr>
        <p:spPr>
          <a:xfrm>
            <a:off x="838200" y="67235"/>
            <a:ext cx="10515600" cy="1314790"/>
          </a:xfrm>
        </p:spPr>
        <p:txBody>
          <a:bodyPr/>
          <a:lstStyle/>
          <a:p>
            <a:r>
              <a:rPr lang="en-JP" altLang="ja-JP"/>
              <a:t>アプリケーションに基づく選択的暗号化</a:t>
            </a:r>
            <a:endParaRPr lang="ja-JP" altLang="en-US"/>
          </a:p>
        </p:txBody>
      </p:sp>
      <p:sp>
        <p:nvSpPr>
          <p:cNvPr id="12" name="スライド番号プレースホルダー 11">
            <a:extLst>
              <a:ext uri="{FF2B5EF4-FFF2-40B4-BE49-F238E27FC236}">
                <a16:creationId xmlns:a16="http://schemas.microsoft.com/office/drawing/2014/main" id="{3E70D5DD-2191-6A4C-953D-AFEB5D3673F0}"/>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8</a:t>
            </a:fld>
            <a:endParaRPr lang="ja-JP" altLang="en-US"/>
          </a:p>
        </p:txBody>
      </p:sp>
      <p:sp>
        <p:nvSpPr>
          <p:cNvPr id="3" name="コンテンツ プレースホルダー 2">
            <a:extLst>
              <a:ext uri="{FF2B5EF4-FFF2-40B4-BE49-F238E27FC236}">
                <a16:creationId xmlns:a16="http://schemas.microsoft.com/office/drawing/2014/main" id="{99D847A3-B448-CA4C-BA08-EC7492E72DE8}"/>
              </a:ext>
            </a:extLst>
          </p:cNvPr>
          <p:cNvSpPr>
            <a:spLocks noGrp="1"/>
          </p:cNvSpPr>
          <p:nvPr>
            <p:ph idx="1"/>
          </p:nvPr>
        </p:nvSpPr>
        <p:spPr>
          <a:xfrm>
            <a:off x="838200" y="1537855"/>
            <a:ext cx="10515600" cy="4639108"/>
          </a:xfrm>
        </p:spPr>
        <p:txBody>
          <a:bodyPr/>
          <a:lstStyle/>
          <a:p>
            <a:r>
              <a:rPr lang="ja-JP" altLang="en-US"/>
              <a:t>機密情報を扱わないアプリケーションのメモリは暗号化しない</a:t>
            </a:r>
            <a:endParaRPr lang="en-US" altLang="ja-JP" dirty="0"/>
          </a:p>
          <a:p>
            <a:pPr lvl="1"/>
            <a:r>
              <a:rPr lang="ja-JP" altLang="en-US"/>
              <a:t>例：暗号化された情報しか扱わないデータベース</a:t>
            </a:r>
            <a:endParaRPr lang="en-US" altLang="ja-JP" dirty="0"/>
          </a:p>
          <a:p>
            <a:pPr lvl="1"/>
            <a:r>
              <a:rPr lang="en-US" altLang="ja-JP" dirty="0"/>
              <a:t>VM</a:t>
            </a:r>
            <a:r>
              <a:rPr lang="ja-JP" altLang="en-US"/>
              <a:t>の利用者がこのようなアプリケーションを指定</a:t>
            </a:r>
            <a:endParaRPr lang="en-US" altLang="ja-JP" dirty="0"/>
          </a:p>
          <a:p>
            <a:r>
              <a:rPr lang="ja-JP" altLang="en-US"/>
              <a:t>転送するメモリデータが含まれる</a:t>
            </a:r>
            <a:r>
              <a:rPr lang="en-US" altLang="ja-JP" dirty="0"/>
              <a:t>OS</a:t>
            </a:r>
            <a:r>
              <a:rPr lang="ja-JP" altLang="en-US"/>
              <a:t>のメモリ領域を特定し、それを使用している</a:t>
            </a:r>
            <a:r>
              <a:rPr lang="en-US" altLang="ja-JP" dirty="0"/>
              <a:t>OS</a:t>
            </a:r>
            <a:r>
              <a:rPr lang="ja-JP" altLang="en-US"/>
              <a:t>のプロセスを見つける</a:t>
            </a:r>
            <a:endParaRPr lang="en-US" altLang="ja-JP" dirty="0"/>
          </a:p>
          <a:p>
            <a:pPr lvl="1"/>
            <a:r>
              <a:rPr lang="ja-JP" altLang="en-US"/>
              <a:t>指定されたアプリケーションとプロセスの名前や</a:t>
            </a:r>
            <a:r>
              <a:rPr lang="en-US" altLang="ja-JP" dirty="0"/>
              <a:t>ID</a:t>
            </a:r>
            <a:r>
              <a:rPr lang="ja-JP" altLang="en-US"/>
              <a:t>が一致するか判定</a:t>
            </a:r>
            <a:endParaRPr lang="en-US" altLang="ja-JP" dirty="0"/>
          </a:p>
        </p:txBody>
      </p:sp>
      <p:sp>
        <p:nvSpPr>
          <p:cNvPr id="5" name="Rounded Rectangle 4">
            <a:extLst>
              <a:ext uri="{FF2B5EF4-FFF2-40B4-BE49-F238E27FC236}">
                <a16:creationId xmlns:a16="http://schemas.microsoft.com/office/drawing/2014/main" id="{1BA09E56-33B7-1E4E-859F-ECD6699967A5}"/>
              </a:ext>
            </a:extLst>
          </p:cNvPr>
          <p:cNvSpPr/>
          <p:nvPr/>
        </p:nvSpPr>
        <p:spPr>
          <a:xfrm>
            <a:off x="4639236" y="4523827"/>
            <a:ext cx="3571954" cy="1141746"/>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6" name="TextBox 6">
            <a:extLst>
              <a:ext uri="{FF2B5EF4-FFF2-40B4-BE49-F238E27FC236}">
                <a16:creationId xmlns:a16="http://schemas.microsoft.com/office/drawing/2014/main" id="{26B4DDEF-237D-4249-94D2-84BF636E9BC9}"/>
              </a:ext>
            </a:extLst>
          </p:cNvPr>
          <p:cNvSpPr txBox="1"/>
          <p:nvPr/>
        </p:nvSpPr>
        <p:spPr>
          <a:xfrm>
            <a:off x="5974773" y="4164729"/>
            <a:ext cx="54694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VM</a:t>
            </a:r>
          </a:p>
        </p:txBody>
      </p:sp>
      <p:sp>
        <p:nvSpPr>
          <p:cNvPr id="7" name="TextBox 10">
            <a:extLst>
              <a:ext uri="{FF2B5EF4-FFF2-40B4-BE49-F238E27FC236}">
                <a16:creationId xmlns:a16="http://schemas.microsoft.com/office/drawing/2014/main" id="{206F6764-8F38-F142-AA25-FF2056A73394}"/>
              </a:ext>
            </a:extLst>
          </p:cNvPr>
          <p:cNvSpPr txBox="1"/>
          <p:nvPr/>
        </p:nvSpPr>
        <p:spPr>
          <a:xfrm>
            <a:off x="4716431" y="4570154"/>
            <a:ext cx="3185487"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rPr>
              <a:t>指定されたアプリケーション</a:t>
            </a:r>
            <a:endParaRPr lang="en-JP" dirty="0">
              <a:latin typeface="Yu Gothic Medium" panose="020B0400000000000000" pitchFamily="34" charset="-128"/>
              <a:ea typeface="Yu Gothic Medium" panose="020B0400000000000000" pitchFamily="34" charset="-128"/>
            </a:endParaRPr>
          </a:p>
        </p:txBody>
      </p:sp>
      <p:sp>
        <p:nvSpPr>
          <p:cNvPr id="10" name="TextBox 13">
            <a:extLst>
              <a:ext uri="{FF2B5EF4-FFF2-40B4-BE49-F238E27FC236}">
                <a16:creationId xmlns:a16="http://schemas.microsoft.com/office/drawing/2014/main" id="{C1F010FC-5F28-2C4B-BA49-4BA82BCF3F89}"/>
              </a:ext>
            </a:extLst>
          </p:cNvPr>
          <p:cNvSpPr txBox="1"/>
          <p:nvPr/>
        </p:nvSpPr>
        <p:spPr>
          <a:xfrm>
            <a:off x="2374793" y="6058897"/>
            <a:ext cx="2492990" cy="369332"/>
          </a:xfrm>
          <a:prstGeom prst="rect">
            <a:avLst/>
          </a:prstGeom>
          <a:noFill/>
        </p:spPr>
        <p:txBody>
          <a:bodyPr wrap="none" rtlCol="0">
            <a:spAutoFit/>
          </a:bodyPr>
          <a:lstStyle/>
          <a:p>
            <a:r>
              <a:rPr lang="en-JP">
                <a:latin typeface="Yu Gothic Medium" panose="020B0400000000000000" pitchFamily="34" charset="-128"/>
                <a:ea typeface="Yu Gothic Medium" panose="020B0400000000000000" pitchFamily="34" charset="-128"/>
              </a:rPr>
              <a:t>転送する</a:t>
            </a:r>
            <a:r>
              <a:rPr lang="ja-JP" altLang="en-US">
                <a:latin typeface="Yu Gothic Medium" panose="020B0400000000000000" pitchFamily="34" charset="-128"/>
                <a:ea typeface="Yu Gothic Medium" panose="020B0400000000000000" pitchFamily="34" charset="-128"/>
              </a:rPr>
              <a:t>メモリデータ</a:t>
            </a:r>
            <a:endParaRPr lang="en-JP" dirty="0">
              <a:latin typeface="Yu Gothic Medium" panose="020B0400000000000000" pitchFamily="34" charset="-128"/>
              <a:ea typeface="Yu Gothic Medium" panose="020B0400000000000000" pitchFamily="34" charset="-128"/>
            </a:endParaRPr>
          </a:p>
        </p:txBody>
      </p:sp>
      <p:sp>
        <p:nvSpPr>
          <p:cNvPr id="14" name="正方形/長方形 13">
            <a:extLst>
              <a:ext uri="{FF2B5EF4-FFF2-40B4-BE49-F238E27FC236}">
                <a16:creationId xmlns:a16="http://schemas.microsoft.com/office/drawing/2014/main" id="{97E8AEFB-3F2E-2C49-9634-9FF4C1914946}"/>
              </a:ext>
            </a:extLst>
          </p:cNvPr>
          <p:cNvSpPr/>
          <p:nvPr/>
        </p:nvSpPr>
        <p:spPr>
          <a:xfrm>
            <a:off x="5329532" y="4970996"/>
            <a:ext cx="1667405" cy="541465"/>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TextBox 21">
            <a:extLst>
              <a:ext uri="{FF2B5EF4-FFF2-40B4-BE49-F238E27FC236}">
                <a16:creationId xmlns:a16="http://schemas.microsoft.com/office/drawing/2014/main" id="{E415C732-5163-2C4A-8968-2E69D166606E}"/>
              </a:ext>
            </a:extLst>
          </p:cNvPr>
          <p:cNvSpPr txBox="1"/>
          <p:nvPr/>
        </p:nvSpPr>
        <p:spPr>
          <a:xfrm>
            <a:off x="5621791" y="6517954"/>
            <a:ext cx="1107996" cy="369332"/>
          </a:xfrm>
          <a:prstGeom prst="rect">
            <a:avLst/>
          </a:prstGeom>
          <a:noFill/>
          <a:ln>
            <a:noFill/>
          </a:ln>
        </p:spPr>
        <p:txBody>
          <a:bodyPr wrap="none" rtlCol="0">
            <a:spAutoFit/>
          </a:bodyPr>
          <a:lstStyle/>
          <a:p>
            <a:r>
              <a:rPr lang="ja-JP" altLang="en-US">
                <a:latin typeface="Yu Gothic Medium" panose="020B0400000000000000" pitchFamily="34" charset="-128"/>
                <a:ea typeface="Yu Gothic Medium" panose="020B0400000000000000" pitchFamily="34" charset="-128"/>
              </a:rPr>
              <a:t>非</a:t>
            </a:r>
            <a:r>
              <a:rPr lang="en-JP">
                <a:latin typeface="Yu Gothic Medium" panose="020B0400000000000000" pitchFamily="34" charset="-128"/>
                <a:ea typeface="Yu Gothic Medium" panose="020B0400000000000000" pitchFamily="34" charset="-128"/>
              </a:rPr>
              <a:t>暗号化</a:t>
            </a:r>
            <a:endParaRPr lang="en-JP" dirty="0">
              <a:latin typeface="Yu Gothic Medium" panose="020B0400000000000000" pitchFamily="34" charset="-128"/>
              <a:ea typeface="Yu Gothic Medium" panose="020B0400000000000000" pitchFamily="34" charset="-128"/>
            </a:endParaRPr>
          </a:p>
        </p:txBody>
      </p:sp>
      <p:cxnSp>
        <p:nvCxnSpPr>
          <p:cNvPr id="29" name="直線矢印コネクタ 28">
            <a:extLst>
              <a:ext uri="{FF2B5EF4-FFF2-40B4-BE49-F238E27FC236}">
                <a16:creationId xmlns:a16="http://schemas.microsoft.com/office/drawing/2014/main" id="{CD19F0AC-B378-2D49-B28E-B2E4B8251665}"/>
              </a:ext>
            </a:extLst>
          </p:cNvPr>
          <p:cNvCxnSpPr>
            <a:cxnSpLocks/>
          </p:cNvCxnSpPr>
          <p:nvPr/>
        </p:nvCxnSpPr>
        <p:spPr>
          <a:xfrm flipV="1">
            <a:off x="6163235" y="5497444"/>
            <a:ext cx="0" cy="4268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12">
            <a:extLst>
              <a:ext uri="{FF2B5EF4-FFF2-40B4-BE49-F238E27FC236}">
                <a16:creationId xmlns:a16="http://schemas.microsoft.com/office/drawing/2014/main" id="{7AF08AF8-3198-5D4A-B7D5-578CBE3714AD}"/>
              </a:ext>
            </a:extLst>
          </p:cNvPr>
          <p:cNvSpPr/>
          <p:nvPr/>
        </p:nvSpPr>
        <p:spPr>
          <a:xfrm>
            <a:off x="5858159" y="5936305"/>
            <a:ext cx="632178" cy="541465"/>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4" name="Rectangle 12">
            <a:extLst>
              <a:ext uri="{FF2B5EF4-FFF2-40B4-BE49-F238E27FC236}">
                <a16:creationId xmlns:a16="http://schemas.microsoft.com/office/drawing/2014/main" id="{DF4CABE4-A412-D54B-A7C7-C6182304A31D}"/>
              </a:ext>
            </a:extLst>
          </p:cNvPr>
          <p:cNvSpPr/>
          <p:nvPr/>
        </p:nvSpPr>
        <p:spPr>
          <a:xfrm>
            <a:off x="7234379" y="5936305"/>
            <a:ext cx="632178" cy="541465"/>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6" name="TextBox 21">
            <a:extLst>
              <a:ext uri="{FF2B5EF4-FFF2-40B4-BE49-F238E27FC236}">
                <a16:creationId xmlns:a16="http://schemas.microsoft.com/office/drawing/2014/main" id="{6F3822EF-AE08-574A-AFDE-80BE60EDACFE}"/>
              </a:ext>
            </a:extLst>
          </p:cNvPr>
          <p:cNvSpPr txBox="1"/>
          <p:nvPr/>
        </p:nvSpPr>
        <p:spPr>
          <a:xfrm>
            <a:off x="7104047" y="6502585"/>
            <a:ext cx="877163" cy="369332"/>
          </a:xfrm>
          <a:prstGeom prst="rect">
            <a:avLst/>
          </a:prstGeom>
          <a:noFill/>
          <a:ln>
            <a:noFill/>
          </a:ln>
        </p:spPr>
        <p:txBody>
          <a:bodyPr wrap="none" rtlCol="0">
            <a:spAutoFit/>
          </a:bodyPr>
          <a:lstStyle/>
          <a:p>
            <a:r>
              <a:rPr lang="en-JP">
                <a:latin typeface="Yu Gothic Medium" panose="020B0400000000000000" pitchFamily="34" charset="-128"/>
                <a:ea typeface="Yu Gothic Medium" panose="020B0400000000000000" pitchFamily="34" charset="-128"/>
              </a:rPr>
              <a:t>暗号化</a:t>
            </a:r>
            <a:endParaRPr lang="en-JP" dirty="0">
              <a:latin typeface="Yu Gothic Medium" panose="020B0400000000000000" pitchFamily="34" charset="-128"/>
              <a:ea typeface="Yu Gothic Medium" panose="020B0400000000000000" pitchFamily="34" charset="-128"/>
            </a:endParaRPr>
          </a:p>
        </p:txBody>
      </p:sp>
      <p:cxnSp>
        <p:nvCxnSpPr>
          <p:cNvPr id="39" name="曲線コネクタ 38">
            <a:extLst>
              <a:ext uri="{FF2B5EF4-FFF2-40B4-BE49-F238E27FC236}">
                <a16:creationId xmlns:a16="http://schemas.microsoft.com/office/drawing/2014/main" id="{0C463FA1-C64F-A04A-9C4B-CF5AA5436CE0}"/>
              </a:ext>
            </a:extLst>
          </p:cNvPr>
          <p:cNvCxnSpPr>
            <a:cxnSpLocks/>
            <a:stCxn id="34" idx="0"/>
          </p:cNvCxnSpPr>
          <p:nvPr/>
        </p:nvCxnSpPr>
        <p:spPr>
          <a:xfrm rot="5400000" flipH="1" flipV="1">
            <a:off x="7331038" y="5716875"/>
            <a:ext cx="438861" cy="1"/>
          </a:xfrm>
          <a:prstGeom prst="curvedConnector3">
            <a:avLst>
              <a:gd name="adj1" fmla="val 50000"/>
            </a:avLst>
          </a:prstGeom>
          <a:ln w="254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94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2000" fill="hold"/>
                                        <p:tgtEl>
                                          <p:spTgt spid="27"/>
                                        </p:tgtEl>
                                        <p:attrNameLst>
                                          <p:attrName>fillcolor</p:attrName>
                                        </p:attrNameLst>
                                      </p:cBhvr>
                                      <p:to>
                                        <a:srgbClr val="FCE795"/>
                                      </p:to>
                                    </p:animClr>
                                    <p:set>
                                      <p:cBhvr>
                                        <p:cTn id="12" dur="2000" fill="hold"/>
                                        <p:tgtEl>
                                          <p:spTgt spid="27"/>
                                        </p:tgtEl>
                                        <p:attrNameLst>
                                          <p:attrName>fill.type</p:attrName>
                                        </p:attrNameLst>
                                      </p:cBhvr>
                                      <p:to>
                                        <p:strVal val="solid"/>
                                      </p:to>
                                    </p:set>
                                    <p:set>
                                      <p:cBhvr>
                                        <p:cTn id="13" dur="2000" fill="hold"/>
                                        <p:tgtEl>
                                          <p:spTgt spid="27"/>
                                        </p:tgtEl>
                                        <p:attrNameLst>
                                          <p:attrName>fill.on</p:attrName>
                                        </p:attrNameLst>
                                      </p:cBhvr>
                                      <p:to>
                                        <p:strVal val="true"/>
                                      </p:to>
                                    </p:se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blinds(horizontal)">
                                      <p:cBhvr>
                                        <p:cTn id="21" dur="500"/>
                                        <p:tgtEl>
                                          <p:spTgt spid="39"/>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mph" presetSubtype="2" fill="hold" nodeType="clickEffect">
                                  <p:stCondLst>
                                    <p:cond delay="0"/>
                                  </p:stCondLst>
                                  <p:childTnLst>
                                    <p:animClr clrSpc="rgb" dir="cw">
                                      <p:cBhvr>
                                        <p:cTn id="25" dur="2000" fill="hold"/>
                                        <p:tgtEl>
                                          <p:spTgt spid="34"/>
                                        </p:tgtEl>
                                        <p:attrNameLst>
                                          <p:attrName>fillcolor</p:attrName>
                                        </p:attrNameLst>
                                      </p:cBhvr>
                                      <p:to>
                                        <a:srgbClr val="FF2600"/>
                                      </p:to>
                                    </p:animClr>
                                    <p:set>
                                      <p:cBhvr>
                                        <p:cTn id="26" dur="2000" fill="hold"/>
                                        <p:tgtEl>
                                          <p:spTgt spid="34"/>
                                        </p:tgtEl>
                                        <p:attrNameLst>
                                          <p:attrName>fill.type</p:attrName>
                                        </p:attrNameLst>
                                      </p:cBhvr>
                                      <p:to>
                                        <p:strVal val="solid"/>
                                      </p:to>
                                    </p:set>
                                    <p:set>
                                      <p:cBhvr>
                                        <p:cTn id="27" dur="2000" fill="hold"/>
                                        <p:tgtEl>
                                          <p:spTgt spid="34"/>
                                        </p:tgtEl>
                                        <p:attrNameLst>
                                          <p:attrName>fill.on</p:attrName>
                                        </p:attrNameLst>
                                      </p:cBhvr>
                                      <p:to>
                                        <p:strVal val="true"/>
                                      </p:to>
                                    </p:set>
                                  </p:childTnLst>
                                </p:cTn>
                              </p:par>
                              <p:par>
                                <p:cTn id="28" presetID="3" presetClass="entr" presetSubtype="1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linds(horizontal)">
                                      <p:cBhvr>
                                        <p:cTn id="3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F47ECA-DFDE-B74C-8CFF-2E32F8E3C5B6}"/>
              </a:ext>
            </a:extLst>
          </p:cNvPr>
          <p:cNvSpPr>
            <a:spLocks noGrp="1"/>
          </p:cNvSpPr>
          <p:nvPr>
            <p:ph type="title"/>
          </p:nvPr>
        </p:nvSpPr>
        <p:spPr>
          <a:xfrm>
            <a:off x="838200" y="67235"/>
            <a:ext cx="10515600" cy="1314790"/>
          </a:xfrm>
        </p:spPr>
        <p:txBody>
          <a:bodyPr/>
          <a:lstStyle/>
          <a:p>
            <a:r>
              <a:rPr lang="ja-JP" altLang="en-US"/>
              <a:t>アプリケーションの内部情報の利用</a:t>
            </a:r>
          </a:p>
        </p:txBody>
      </p:sp>
      <p:sp>
        <p:nvSpPr>
          <p:cNvPr id="3" name="スライド番号プレースホルダー 2">
            <a:extLst>
              <a:ext uri="{FF2B5EF4-FFF2-40B4-BE49-F238E27FC236}">
                <a16:creationId xmlns:a16="http://schemas.microsoft.com/office/drawing/2014/main" id="{8F0B66D7-33E8-A64D-BD43-57C4F9C7FE23}"/>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9</a:t>
            </a:fld>
            <a:endParaRPr lang="ja-JP" altLang="en-US"/>
          </a:p>
        </p:txBody>
      </p:sp>
      <p:sp>
        <p:nvSpPr>
          <p:cNvPr id="4" name="コンテンツ プレースホルダー 3">
            <a:extLst>
              <a:ext uri="{FF2B5EF4-FFF2-40B4-BE49-F238E27FC236}">
                <a16:creationId xmlns:a16="http://schemas.microsoft.com/office/drawing/2014/main" id="{E1BC420C-AD45-1B47-8291-A225B2752251}"/>
              </a:ext>
            </a:extLst>
          </p:cNvPr>
          <p:cNvSpPr>
            <a:spLocks noGrp="1"/>
          </p:cNvSpPr>
          <p:nvPr>
            <p:ph idx="1"/>
          </p:nvPr>
        </p:nvSpPr>
        <p:spPr>
          <a:xfrm>
            <a:off x="838200" y="1537855"/>
            <a:ext cx="10515600" cy="4639108"/>
          </a:xfrm>
        </p:spPr>
        <p:txBody>
          <a:bodyPr/>
          <a:lstStyle/>
          <a:p>
            <a:r>
              <a:rPr lang="ja-JP" altLang="en-US"/>
              <a:t>アプリケーション内の機密情報が含まれないメモリ領域だけを暗号化しないこともできる</a:t>
            </a:r>
            <a:endParaRPr lang="en-US" altLang="ja-JP" dirty="0"/>
          </a:p>
          <a:p>
            <a:pPr lvl="1"/>
            <a:r>
              <a:rPr lang="ja-JP" altLang="en-US"/>
              <a:t>例：暗号データの領域は暗号化しないが、それを復号する鍵は暗号化</a:t>
            </a:r>
            <a:endParaRPr lang="en-US" altLang="ja-JP" dirty="0"/>
          </a:p>
          <a:p>
            <a:pPr lvl="1"/>
            <a:r>
              <a:rPr lang="en-US" altLang="ja-JP" dirty="0"/>
              <a:t>VM</a:t>
            </a:r>
            <a:r>
              <a:rPr lang="ja-JP" altLang="en-US"/>
              <a:t>の利用者がこのようなメモリ領域を指定</a:t>
            </a:r>
            <a:endParaRPr lang="en-US" altLang="ja-JP" dirty="0"/>
          </a:p>
          <a:p>
            <a:r>
              <a:rPr lang="ja-JP" altLang="en-US"/>
              <a:t>転送するメモリデータのアプリケーション内アドレスを計算</a:t>
            </a:r>
            <a:endParaRPr lang="en-US" altLang="ja-JP" dirty="0"/>
          </a:p>
          <a:p>
            <a:pPr lvl="1"/>
            <a:r>
              <a:rPr lang="ja-JP" altLang="en-US"/>
              <a:t>指定されたメモリ領域のアドレス範囲に含まれているかどうかを判定</a:t>
            </a:r>
          </a:p>
        </p:txBody>
      </p:sp>
      <p:sp>
        <p:nvSpPr>
          <p:cNvPr id="22" name="Rounded Rectangle 4">
            <a:extLst>
              <a:ext uri="{FF2B5EF4-FFF2-40B4-BE49-F238E27FC236}">
                <a16:creationId xmlns:a16="http://schemas.microsoft.com/office/drawing/2014/main" id="{66897903-5909-8E4D-B087-0E0AAF55F1EE}"/>
              </a:ext>
            </a:extLst>
          </p:cNvPr>
          <p:cNvSpPr/>
          <p:nvPr/>
        </p:nvSpPr>
        <p:spPr>
          <a:xfrm>
            <a:off x="4030131" y="4628106"/>
            <a:ext cx="4233335" cy="1109181"/>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23" name="Rectangle 9">
            <a:extLst>
              <a:ext uri="{FF2B5EF4-FFF2-40B4-BE49-F238E27FC236}">
                <a16:creationId xmlns:a16="http://schemas.microsoft.com/office/drawing/2014/main" id="{188E9418-70DE-5E43-BB51-A1E5505AD8DC}"/>
              </a:ext>
            </a:extLst>
          </p:cNvPr>
          <p:cNvSpPr/>
          <p:nvPr/>
        </p:nvSpPr>
        <p:spPr>
          <a:xfrm>
            <a:off x="4357511" y="5045795"/>
            <a:ext cx="3443111" cy="54351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24" name="TextBox 6">
            <a:extLst>
              <a:ext uri="{FF2B5EF4-FFF2-40B4-BE49-F238E27FC236}">
                <a16:creationId xmlns:a16="http://schemas.microsoft.com/office/drawing/2014/main" id="{36BD4B1C-0893-8543-B8B7-817988E8CCBB}"/>
              </a:ext>
            </a:extLst>
          </p:cNvPr>
          <p:cNvSpPr txBox="1"/>
          <p:nvPr/>
        </p:nvSpPr>
        <p:spPr>
          <a:xfrm>
            <a:off x="5819538" y="4259893"/>
            <a:ext cx="54694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VM</a:t>
            </a:r>
          </a:p>
        </p:txBody>
      </p:sp>
      <p:sp>
        <p:nvSpPr>
          <p:cNvPr id="25" name="Rectangle 8">
            <a:extLst>
              <a:ext uri="{FF2B5EF4-FFF2-40B4-BE49-F238E27FC236}">
                <a16:creationId xmlns:a16="http://schemas.microsoft.com/office/drawing/2014/main" id="{A59362FD-0F4A-2B4B-8745-28BE5AEE283E}"/>
              </a:ext>
            </a:extLst>
          </p:cNvPr>
          <p:cNvSpPr/>
          <p:nvPr/>
        </p:nvSpPr>
        <p:spPr>
          <a:xfrm>
            <a:off x="4771150" y="5041961"/>
            <a:ext cx="1595333" cy="543511"/>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非機密情報</a:t>
            </a:r>
            <a:endParaRPr lang="en-JP" dirty="0">
              <a:solidFill>
                <a:schemeClr val="tx1"/>
              </a:solidFill>
              <a:latin typeface="Yu Gothic Medium" panose="020B0400000000000000" pitchFamily="34" charset="-128"/>
              <a:ea typeface="Yu Gothic Medium" panose="020B0400000000000000" pitchFamily="34" charset="-128"/>
            </a:endParaRPr>
          </a:p>
        </p:txBody>
      </p:sp>
      <p:sp>
        <p:nvSpPr>
          <p:cNvPr id="26" name="TextBox 10">
            <a:extLst>
              <a:ext uri="{FF2B5EF4-FFF2-40B4-BE49-F238E27FC236}">
                <a16:creationId xmlns:a16="http://schemas.microsoft.com/office/drawing/2014/main" id="{3726C77C-7164-1143-90D3-9FC30366DB83}"/>
              </a:ext>
            </a:extLst>
          </p:cNvPr>
          <p:cNvSpPr txBox="1"/>
          <p:nvPr/>
        </p:nvSpPr>
        <p:spPr>
          <a:xfrm>
            <a:off x="4662647" y="4628107"/>
            <a:ext cx="3185487"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rPr>
              <a:t>指定されたアプリケーション</a:t>
            </a:r>
            <a:endParaRPr lang="en-JP" dirty="0">
              <a:latin typeface="Yu Gothic Medium" panose="020B0400000000000000" pitchFamily="34" charset="-128"/>
              <a:ea typeface="Yu Gothic Medium" panose="020B0400000000000000" pitchFamily="34" charset="-128"/>
            </a:endParaRPr>
          </a:p>
        </p:txBody>
      </p:sp>
      <p:sp>
        <p:nvSpPr>
          <p:cNvPr id="27" name="Rectangle 11">
            <a:extLst>
              <a:ext uri="{FF2B5EF4-FFF2-40B4-BE49-F238E27FC236}">
                <a16:creationId xmlns:a16="http://schemas.microsoft.com/office/drawing/2014/main" id="{3648366E-1EB6-7343-B784-6B00EB38EEF3}"/>
              </a:ext>
            </a:extLst>
          </p:cNvPr>
          <p:cNvSpPr/>
          <p:nvPr/>
        </p:nvSpPr>
        <p:spPr>
          <a:xfrm>
            <a:off x="6476818" y="6023307"/>
            <a:ext cx="632178" cy="41768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28" name="Rectangle 12">
            <a:extLst>
              <a:ext uri="{FF2B5EF4-FFF2-40B4-BE49-F238E27FC236}">
                <a16:creationId xmlns:a16="http://schemas.microsoft.com/office/drawing/2014/main" id="{FB247432-6599-5340-B937-77AFDE8E6FD3}"/>
              </a:ext>
            </a:extLst>
          </p:cNvPr>
          <p:cNvSpPr/>
          <p:nvPr/>
        </p:nvSpPr>
        <p:spPr>
          <a:xfrm>
            <a:off x="5062132" y="6023307"/>
            <a:ext cx="632178" cy="41768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29" name="TextBox 13">
            <a:extLst>
              <a:ext uri="{FF2B5EF4-FFF2-40B4-BE49-F238E27FC236}">
                <a16:creationId xmlns:a16="http://schemas.microsoft.com/office/drawing/2014/main" id="{ECAACF0B-2783-3B48-A433-D2666A4A5038}"/>
              </a:ext>
            </a:extLst>
          </p:cNvPr>
          <p:cNvSpPr txBox="1"/>
          <p:nvPr/>
        </p:nvSpPr>
        <p:spPr>
          <a:xfrm>
            <a:off x="2168993" y="6071664"/>
            <a:ext cx="2492990" cy="369332"/>
          </a:xfrm>
          <a:prstGeom prst="rect">
            <a:avLst/>
          </a:prstGeom>
          <a:noFill/>
        </p:spPr>
        <p:txBody>
          <a:bodyPr wrap="none" rtlCol="0">
            <a:spAutoFit/>
          </a:bodyPr>
          <a:lstStyle/>
          <a:p>
            <a:r>
              <a:rPr lang="en-JP">
                <a:latin typeface="Yu Gothic Medium" panose="020B0400000000000000" pitchFamily="34" charset="-128"/>
                <a:ea typeface="Yu Gothic Medium" panose="020B0400000000000000" pitchFamily="34" charset="-128"/>
              </a:rPr>
              <a:t>転送する</a:t>
            </a:r>
            <a:r>
              <a:rPr lang="ja-JP" altLang="en-US">
                <a:latin typeface="Yu Gothic Medium" panose="020B0400000000000000" pitchFamily="34" charset="-128"/>
                <a:ea typeface="Yu Gothic Medium" panose="020B0400000000000000" pitchFamily="34" charset="-128"/>
              </a:rPr>
              <a:t>メモリデータ</a:t>
            </a:r>
            <a:endParaRPr lang="en-JP" dirty="0">
              <a:latin typeface="Yu Gothic Medium" panose="020B0400000000000000" pitchFamily="34" charset="-128"/>
              <a:ea typeface="Yu Gothic Medium" panose="020B0400000000000000" pitchFamily="34" charset="-128"/>
            </a:endParaRPr>
          </a:p>
        </p:txBody>
      </p:sp>
      <p:sp>
        <p:nvSpPr>
          <p:cNvPr id="34" name="TextBox 21">
            <a:extLst>
              <a:ext uri="{FF2B5EF4-FFF2-40B4-BE49-F238E27FC236}">
                <a16:creationId xmlns:a16="http://schemas.microsoft.com/office/drawing/2014/main" id="{D781AE66-AABF-E943-B2B8-58F7601FEB12}"/>
              </a:ext>
            </a:extLst>
          </p:cNvPr>
          <p:cNvSpPr txBox="1"/>
          <p:nvPr/>
        </p:nvSpPr>
        <p:spPr>
          <a:xfrm>
            <a:off x="4769014" y="6479444"/>
            <a:ext cx="1107996" cy="369332"/>
          </a:xfrm>
          <a:prstGeom prst="rect">
            <a:avLst/>
          </a:prstGeom>
          <a:noFill/>
          <a:ln>
            <a:noFill/>
          </a:ln>
        </p:spPr>
        <p:txBody>
          <a:bodyPr wrap="none" rtlCol="0">
            <a:spAutoFit/>
          </a:bodyPr>
          <a:lstStyle/>
          <a:p>
            <a:r>
              <a:rPr lang="ja-JP" altLang="en-US">
                <a:latin typeface="Yu Gothic Medium" panose="020B0400000000000000" pitchFamily="34" charset="-128"/>
                <a:ea typeface="Yu Gothic Medium" panose="020B0400000000000000" pitchFamily="34" charset="-128"/>
              </a:rPr>
              <a:t>非</a:t>
            </a:r>
            <a:r>
              <a:rPr lang="en-JP">
                <a:latin typeface="Yu Gothic Medium" panose="020B0400000000000000" pitchFamily="34" charset="-128"/>
                <a:ea typeface="Yu Gothic Medium" panose="020B0400000000000000" pitchFamily="34" charset="-128"/>
              </a:rPr>
              <a:t>暗号化</a:t>
            </a:r>
            <a:endParaRPr lang="en-JP" dirty="0">
              <a:latin typeface="Yu Gothic Medium" panose="020B0400000000000000" pitchFamily="34" charset="-128"/>
              <a:ea typeface="Yu Gothic Medium" panose="020B0400000000000000" pitchFamily="34" charset="-128"/>
            </a:endParaRPr>
          </a:p>
        </p:txBody>
      </p:sp>
      <p:sp>
        <p:nvSpPr>
          <p:cNvPr id="35" name="TextBox 22">
            <a:extLst>
              <a:ext uri="{FF2B5EF4-FFF2-40B4-BE49-F238E27FC236}">
                <a16:creationId xmlns:a16="http://schemas.microsoft.com/office/drawing/2014/main" id="{8B0FD9AB-1265-9040-8961-35928B1A28DD}"/>
              </a:ext>
            </a:extLst>
          </p:cNvPr>
          <p:cNvSpPr txBox="1"/>
          <p:nvPr/>
        </p:nvSpPr>
        <p:spPr>
          <a:xfrm>
            <a:off x="6354908" y="6454392"/>
            <a:ext cx="877163" cy="369332"/>
          </a:xfrm>
          <a:prstGeom prst="rect">
            <a:avLst/>
          </a:prstGeom>
          <a:noFill/>
          <a:ln>
            <a:noFill/>
          </a:ln>
        </p:spPr>
        <p:txBody>
          <a:bodyPr wrap="none" rtlCol="0">
            <a:spAutoFit/>
          </a:bodyPr>
          <a:lstStyle/>
          <a:p>
            <a:r>
              <a:rPr lang="en-JP">
                <a:latin typeface="Yu Gothic Medium" panose="020B0400000000000000" pitchFamily="34" charset="-128"/>
                <a:ea typeface="Yu Gothic Medium" panose="020B0400000000000000" pitchFamily="34" charset="-128"/>
              </a:rPr>
              <a:t>暗号化</a:t>
            </a:r>
            <a:endParaRPr lang="en-JP" dirty="0">
              <a:latin typeface="Yu Gothic Medium" panose="020B0400000000000000" pitchFamily="34" charset="-128"/>
              <a:ea typeface="Yu Gothic Medium" panose="020B0400000000000000" pitchFamily="34" charset="-128"/>
            </a:endParaRPr>
          </a:p>
        </p:txBody>
      </p:sp>
      <p:cxnSp>
        <p:nvCxnSpPr>
          <p:cNvPr id="37" name="Straight Arrow Connector 26">
            <a:extLst>
              <a:ext uri="{FF2B5EF4-FFF2-40B4-BE49-F238E27FC236}">
                <a16:creationId xmlns:a16="http://schemas.microsoft.com/office/drawing/2014/main" id="{9D42B5CE-5F6B-5F47-8E79-2DC386E44F5A}"/>
              </a:ext>
            </a:extLst>
          </p:cNvPr>
          <p:cNvCxnSpPr>
            <a:cxnSpLocks/>
            <a:endCxn id="23" idx="1"/>
          </p:cNvCxnSpPr>
          <p:nvPr/>
        </p:nvCxnSpPr>
        <p:spPr>
          <a:xfrm>
            <a:off x="3589867" y="5317551"/>
            <a:ext cx="76764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27">
            <a:extLst>
              <a:ext uri="{FF2B5EF4-FFF2-40B4-BE49-F238E27FC236}">
                <a16:creationId xmlns:a16="http://schemas.microsoft.com/office/drawing/2014/main" id="{F49389F6-23C7-6740-A849-B50B5097FDFD}"/>
              </a:ext>
            </a:extLst>
          </p:cNvPr>
          <p:cNvSpPr txBox="1"/>
          <p:nvPr/>
        </p:nvSpPr>
        <p:spPr>
          <a:xfrm>
            <a:off x="2930640" y="5129050"/>
            <a:ext cx="646331"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解析</a:t>
            </a:r>
          </a:p>
        </p:txBody>
      </p:sp>
      <p:cxnSp>
        <p:nvCxnSpPr>
          <p:cNvPr id="42" name="直線矢印コネクタ 41">
            <a:extLst>
              <a:ext uri="{FF2B5EF4-FFF2-40B4-BE49-F238E27FC236}">
                <a16:creationId xmlns:a16="http://schemas.microsoft.com/office/drawing/2014/main" id="{1C92B81D-02BD-CC4C-8125-75D17750B096}"/>
              </a:ext>
            </a:extLst>
          </p:cNvPr>
          <p:cNvCxnSpPr>
            <a:cxnSpLocks/>
          </p:cNvCxnSpPr>
          <p:nvPr/>
        </p:nvCxnSpPr>
        <p:spPr>
          <a:xfrm flipV="1">
            <a:off x="5369858" y="5596474"/>
            <a:ext cx="0" cy="4268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178F764B-70C8-8244-80B0-C4B2033F40F5}"/>
              </a:ext>
            </a:extLst>
          </p:cNvPr>
          <p:cNvCxnSpPr>
            <a:cxnSpLocks/>
          </p:cNvCxnSpPr>
          <p:nvPr/>
        </p:nvCxnSpPr>
        <p:spPr>
          <a:xfrm flipV="1">
            <a:off x="6781800" y="5596474"/>
            <a:ext cx="0" cy="4268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93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2000" fill="hold"/>
                                        <p:tgtEl>
                                          <p:spTgt spid="28"/>
                                        </p:tgtEl>
                                        <p:attrNameLst>
                                          <p:attrName>fillcolor</p:attrName>
                                        </p:attrNameLst>
                                      </p:cBhvr>
                                      <p:to>
                                        <a:srgbClr val="FCE795"/>
                                      </p:to>
                                    </p:animClr>
                                    <p:set>
                                      <p:cBhvr>
                                        <p:cTn id="12" dur="2000" fill="hold"/>
                                        <p:tgtEl>
                                          <p:spTgt spid="28"/>
                                        </p:tgtEl>
                                        <p:attrNameLst>
                                          <p:attrName>fill.type</p:attrName>
                                        </p:attrNameLst>
                                      </p:cBhvr>
                                      <p:to>
                                        <p:strVal val="solid"/>
                                      </p:to>
                                    </p:set>
                                    <p:set>
                                      <p:cBhvr>
                                        <p:cTn id="13" dur="2000" fill="hold"/>
                                        <p:tgtEl>
                                          <p:spTgt spid="28"/>
                                        </p:tgtEl>
                                        <p:attrNameLst>
                                          <p:attrName>fill.on</p:attrName>
                                        </p:attrNameLst>
                                      </p:cBhvr>
                                      <p:to>
                                        <p:strVal val="true"/>
                                      </p:to>
                                    </p:set>
                                  </p:childTnLst>
                                </p:cTn>
                              </p:par>
                              <p:par>
                                <p:cTn id="14" presetID="3" presetClass="entr" presetSubtype="1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blinds(horizontal)">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blinds(horizontal)">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blinds(horizontal)">
                                      <p:cBhvr>
                                        <p:cTn id="26" dur="500"/>
                                        <p:tgtEl>
                                          <p:spTgt spid="35"/>
                                        </p:tgtEl>
                                      </p:cBhvr>
                                    </p:animEffect>
                                  </p:childTnLst>
                                </p:cTn>
                              </p:par>
                              <p:par>
                                <p:cTn id="27" presetID="1" presetClass="emph" presetSubtype="2" fill="hold" nodeType="withEffect">
                                  <p:stCondLst>
                                    <p:cond delay="0"/>
                                  </p:stCondLst>
                                  <p:childTnLst>
                                    <p:animClr clrSpc="rgb" dir="cw">
                                      <p:cBhvr>
                                        <p:cTn id="28" dur="2000" fill="hold"/>
                                        <p:tgtEl>
                                          <p:spTgt spid="27"/>
                                        </p:tgtEl>
                                        <p:attrNameLst>
                                          <p:attrName>fillcolor</p:attrName>
                                        </p:attrNameLst>
                                      </p:cBhvr>
                                      <p:to>
                                        <a:srgbClr val="FF2600"/>
                                      </p:to>
                                    </p:animClr>
                                    <p:set>
                                      <p:cBhvr>
                                        <p:cTn id="29" dur="2000" fill="hold"/>
                                        <p:tgtEl>
                                          <p:spTgt spid="27"/>
                                        </p:tgtEl>
                                        <p:attrNameLst>
                                          <p:attrName>fill.type</p:attrName>
                                        </p:attrNameLst>
                                      </p:cBhvr>
                                      <p:to>
                                        <p:strVal val="solid"/>
                                      </p:to>
                                    </p:set>
                                    <p:set>
                                      <p:cBhvr>
                                        <p:cTn id="30" dur="2000" fill="hold"/>
                                        <p:tgtEl>
                                          <p:spTgt spid="2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34407</TotalTime>
  <Words>999</Words>
  <Application>Microsoft Macintosh PowerPoint</Application>
  <PresentationFormat>ワイド画面</PresentationFormat>
  <Paragraphs>174</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Yu Gothic Medium</vt:lpstr>
      <vt:lpstr>游ゴシック</vt:lpstr>
      <vt:lpstr>游ゴシック</vt:lpstr>
      <vt:lpstr>Arial</vt:lpstr>
      <vt:lpstr>Calibri</vt:lpstr>
      <vt:lpstr>Office テーマ</vt:lpstr>
      <vt:lpstr>複数ホストにまたがる仮想マシンの選択的なメモリ暗号化</vt:lpstr>
      <vt:lpstr>大容量メモリを持つVM</vt:lpstr>
      <vt:lpstr>分割マイグレーション[Suetake et al.'18]</vt:lpstr>
      <vt:lpstr>メモリデータの盗聴</vt:lpstr>
      <vt:lpstr>先行研究 [高橋, 卒論'20]</vt:lpstr>
      <vt:lpstr>提案：SEmigrate</vt:lpstr>
      <vt:lpstr>メモリ属性に基づく選択的暗号化</vt:lpstr>
      <vt:lpstr>アプリケーションに基づく選択的暗号化</vt:lpstr>
      <vt:lpstr>アプリケーションの内部情報の利用</vt:lpstr>
      <vt:lpstr>実験</vt:lpstr>
      <vt:lpstr>分割マイグレーション性能</vt:lpstr>
      <vt:lpstr>リモートページング性能</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複数ホストにまたがる仮想マシンのデータ暗号化のさらなる最適化</dc:title>
  <dc:creator>HORIO Shuhei</dc:creator>
  <cp:lastModifiedBy>HORIO Shuhei</cp:lastModifiedBy>
  <cp:revision>158</cp:revision>
  <dcterms:created xsi:type="dcterms:W3CDTF">2020-12-15T09:44:44Z</dcterms:created>
  <dcterms:modified xsi:type="dcterms:W3CDTF">2021-02-21T22:56:10Z</dcterms:modified>
</cp:coreProperties>
</file>