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947"/>
    <p:restoredTop sz="95865"/>
  </p:normalViewPr>
  <p:slideViewPr>
    <p:cSldViewPr snapToGrid="0" snapToObjects="1">
      <p:cViewPr varScale="1">
        <p:scale>
          <a:sx n="36" d="100"/>
          <a:sy n="36" d="100"/>
        </p:scale>
        <p:origin x="91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1FB7C5-A32F-0F47-9C9B-EA8C98736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4402" y="3499590"/>
            <a:ext cx="22706410" cy="7444669"/>
          </a:xfrm>
          <a:prstGeom prst="rect">
            <a:avLst/>
          </a:prstGeom>
        </p:spPr>
        <p:txBody>
          <a:bodyPr anchor="b"/>
          <a:lstStyle>
            <a:lvl1pPr algn="ctr">
              <a:defRPr sz="1489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195C93D-147E-9C43-93B0-FC7E8DE30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960"/>
            </a:lvl1pPr>
            <a:lvl2pPr marL="1135319" indent="0" algn="ctr">
              <a:buNone/>
              <a:defRPr sz="4966"/>
            </a:lvl2pPr>
            <a:lvl3pPr marL="2270638" indent="0" algn="ctr">
              <a:buNone/>
              <a:defRPr sz="4470"/>
            </a:lvl3pPr>
            <a:lvl4pPr marL="3405957" indent="0" algn="ctr">
              <a:buNone/>
              <a:defRPr sz="3973"/>
            </a:lvl4pPr>
            <a:lvl5pPr marL="4541276" indent="0" algn="ctr">
              <a:buNone/>
              <a:defRPr sz="3973"/>
            </a:lvl5pPr>
            <a:lvl6pPr marL="5676595" indent="0" algn="ctr">
              <a:buNone/>
              <a:defRPr sz="3973"/>
            </a:lvl6pPr>
            <a:lvl7pPr marL="6811914" indent="0" algn="ctr">
              <a:buNone/>
              <a:defRPr sz="3973"/>
            </a:lvl7pPr>
            <a:lvl8pPr marL="7947233" indent="0" algn="ctr">
              <a:buNone/>
              <a:defRPr sz="3973"/>
            </a:lvl8pPr>
            <a:lvl9pPr marL="9082552" indent="0" algn="ctr">
              <a:buNone/>
              <a:defRPr sz="397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0246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DED502-BB78-944B-A037-04B33A209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1138482"/>
            <a:ext cx="26112371" cy="413317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58B375-BF30-7544-994D-2C54222C5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282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F9C041B-7459-5B4F-9FD2-8AAB62BFA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5699" y="1138480"/>
            <a:ext cx="6528093" cy="18121634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74A6EB-4B2C-E347-BF6F-5A5C0F1B2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421" y="1138480"/>
            <a:ext cx="19205838" cy="1812163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2321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81421" y="209643"/>
            <a:ext cx="26112371" cy="4099588"/>
          </a:xfrm>
          <a:noFill/>
        </p:spPr>
        <p:txBody>
          <a:bodyPr/>
          <a:lstStyle>
            <a:lvl1pPr>
              <a:defRPr b="1" i="0">
                <a:solidFill>
                  <a:schemeClr val="tx1"/>
                </a:solidFill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defRPr>
            </a:lvl1pPr>
          </a:lstStyle>
          <a:p>
            <a:r>
              <a:rPr lang="en-US" altLang="ja-JP" dirty="0"/>
              <a:t>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46C9-6E87-984D-B644-F6D1047449C0}" type="datetime1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BD39-E449-DF4E-9D6C-E1C55755A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063A616-9BF0-0846-976F-9214393C6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1421" y="4795118"/>
            <a:ext cx="26112371" cy="14464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135319" indent="-1135319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l"/>
              <a:defRPr b="1" i="0"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defRPr>
            </a:lvl1pPr>
            <a:lvl2pPr>
              <a:buClr>
                <a:schemeClr val="accent1"/>
              </a:buClr>
              <a:defRPr b="0" i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defRPr>
            </a:lvl2pPr>
            <a:lvl3pPr marL="2838298" indent="-567660">
              <a:buClr>
                <a:schemeClr val="accent1"/>
              </a:buClr>
              <a:buFont typeface="Arial" panose="020B0604020202020204" pitchFamily="34" charset="0"/>
              <a:buChar char="•"/>
              <a:defRPr sz="5463" b="0" i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defRPr>
            </a:lvl3pPr>
            <a:lvl4pPr>
              <a:buClr>
                <a:schemeClr val="accent1"/>
              </a:buClr>
              <a:defRPr b="0" i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defRPr>
            </a:lvl4pPr>
            <a:lvl5pPr>
              <a:buClr>
                <a:schemeClr val="accent1"/>
              </a:buClr>
              <a:defRPr b="0" i="0">
                <a:latin typeface="Arial" panose="020B0604020202020204" pitchFamily="34" charset="0"/>
                <a:ea typeface="Yu Gothic Medium" panose="020B0400000000000000" pitchFamily="34" charset="-128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EA5B000-68E4-3342-84F3-7EC789904BBA}"/>
              </a:ext>
            </a:extLst>
          </p:cNvPr>
          <p:cNvCxnSpPr>
            <a:cxnSpLocks/>
          </p:cNvCxnSpPr>
          <p:nvPr userDrawn="1"/>
        </p:nvCxnSpPr>
        <p:spPr>
          <a:xfrm>
            <a:off x="0" y="3901928"/>
            <a:ext cx="30275213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093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7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291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21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7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85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544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59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1BD5D2-8E74-834D-BD01-ED7D587E7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1138482"/>
            <a:ext cx="26112371" cy="413317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C9270-C408-4B4E-8C03-B07B0C15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729377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787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431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884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57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7F8CEC-0EFC-A346-98C8-5744857B6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653" y="5331060"/>
            <a:ext cx="26112371" cy="8894992"/>
          </a:xfrm>
          <a:prstGeom prst="rect">
            <a:avLst/>
          </a:prstGeom>
        </p:spPr>
        <p:txBody>
          <a:bodyPr anchor="b"/>
          <a:lstStyle>
            <a:lvl1pPr>
              <a:defRPr sz="1489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B9DC17-04D2-884F-92FA-84779F440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653" y="14310202"/>
            <a:ext cx="26112371" cy="4677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1pPr>
            <a:lvl2pPr marL="1135319" indent="0">
              <a:buNone/>
              <a:defRPr sz="4966">
                <a:solidFill>
                  <a:schemeClr val="tx1">
                    <a:tint val="75000"/>
                  </a:schemeClr>
                </a:solidFill>
              </a:defRPr>
            </a:lvl2pPr>
            <a:lvl3pPr marL="2270638" indent="0">
              <a:buNone/>
              <a:defRPr sz="4470">
                <a:solidFill>
                  <a:schemeClr val="tx1">
                    <a:tint val="75000"/>
                  </a:schemeClr>
                </a:solidFill>
              </a:defRPr>
            </a:lvl3pPr>
            <a:lvl4pPr marL="3405957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4pPr>
            <a:lvl5pPr marL="4541276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5pPr>
            <a:lvl6pPr marL="5676595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6pPr>
            <a:lvl7pPr marL="6811914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7pPr>
            <a:lvl8pPr marL="7947233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8pPr>
            <a:lvl9pPr marL="9082552" indent="0">
              <a:buNone/>
              <a:defRPr sz="3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2467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FFE9D-D58B-EF4D-A0A0-6B51823F2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1138482"/>
            <a:ext cx="26112371" cy="413317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8A465E-1C97-3E4E-A8BA-A5E0B5F81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EABA30-38CB-D749-B74A-E033EB6C8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3840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7CFF5-1D62-1941-A2C2-91BBA5327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4" y="1138482"/>
            <a:ext cx="26112371" cy="413317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9431FC-D414-CD49-BAEA-3A603D3A2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365" y="5241960"/>
            <a:ext cx="12807833" cy="256900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D7D2EA-1A24-A84A-88AE-E7B7D7576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5365" y="7810963"/>
            <a:ext cx="12807833" cy="11488750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B760E3-A50E-4D42-AAF2-EF5AEA2AEA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6827" y="5241960"/>
            <a:ext cx="12870909" cy="256900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960" b="1"/>
            </a:lvl1pPr>
            <a:lvl2pPr marL="1135319" indent="0">
              <a:buNone/>
              <a:defRPr sz="4966" b="1"/>
            </a:lvl2pPr>
            <a:lvl3pPr marL="2270638" indent="0">
              <a:buNone/>
              <a:defRPr sz="4470" b="1"/>
            </a:lvl3pPr>
            <a:lvl4pPr marL="3405957" indent="0">
              <a:buNone/>
              <a:defRPr sz="3973" b="1"/>
            </a:lvl4pPr>
            <a:lvl5pPr marL="4541276" indent="0">
              <a:buNone/>
              <a:defRPr sz="3973" b="1"/>
            </a:lvl5pPr>
            <a:lvl6pPr marL="5676595" indent="0">
              <a:buNone/>
              <a:defRPr sz="3973" b="1"/>
            </a:lvl6pPr>
            <a:lvl7pPr marL="6811914" indent="0">
              <a:buNone/>
              <a:defRPr sz="3973" b="1"/>
            </a:lvl7pPr>
            <a:lvl8pPr marL="7947233" indent="0">
              <a:buNone/>
              <a:defRPr sz="3973" b="1"/>
            </a:lvl8pPr>
            <a:lvl9pPr marL="9082552" indent="0">
              <a:buNone/>
              <a:defRPr sz="397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5258AA-F403-C540-A18C-5B3527ABC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6827" y="7810963"/>
            <a:ext cx="12870909" cy="11488750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8625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210338-D4BE-A544-BFDD-505F02782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421" y="1138482"/>
            <a:ext cx="26112371" cy="413317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2386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89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BEF610-A4DC-C142-AA9C-46CBCCD3F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6" y="1425575"/>
            <a:ext cx="9764543" cy="4989513"/>
          </a:xfrm>
          <a:prstGeom prst="rect">
            <a:avLst/>
          </a:prstGeom>
        </p:spPr>
        <p:txBody>
          <a:bodyPr anchor="b"/>
          <a:lstStyle>
            <a:lvl1pPr>
              <a:defRPr sz="794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EFF1E7-A857-1D41-BA1D-B965C8B6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0909" y="3078847"/>
            <a:ext cx="15326827" cy="15196234"/>
          </a:xfrm>
          <a:prstGeom prst="rect">
            <a:avLst/>
          </a:prstGeom>
        </p:spPr>
        <p:txBody>
          <a:bodyPr/>
          <a:lstStyle>
            <a:lvl1pPr>
              <a:defRPr sz="7946"/>
            </a:lvl1pPr>
            <a:lvl2pPr>
              <a:defRPr sz="6953"/>
            </a:lvl2pPr>
            <a:lvl3pPr>
              <a:defRPr sz="5960"/>
            </a:lvl3pPr>
            <a:lvl4pPr>
              <a:defRPr sz="4966"/>
            </a:lvl4pPr>
            <a:lvl5pPr>
              <a:defRPr sz="4966"/>
            </a:lvl5pPr>
            <a:lvl6pPr>
              <a:defRPr sz="4966"/>
            </a:lvl6pPr>
            <a:lvl7pPr>
              <a:defRPr sz="4966"/>
            </a:lvl7pPr>
            <a:lvl8pPr>
              <a:defRPr sz="4966"/>
            </a:lvl8pPr>
            <a:lvl9pPr>
              <a:defRPr sz="496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4DBCA1-F417-5548-968E-5F9F40D53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6" y="6415088"/>
            <a:ext cx="9764543" cy="118847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738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D2412B-339C-8648-B8B0-5F2AD60D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6" y="1425575"/>
            <a:ext cx="9764543" cy="4989513"/>
          </a:xfrm>
          <a:prstGeom prst="rect">
            <a:avLst/>
          </a:prstGeom>
        </p:spPr>
        <p:txBody>
          <a:bodyPr anchor="b"/>
          <a:lstStyle>
            <a:lvl1pPr>
              <a:defRPr sz="794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4348229-3204-4940-BC57-72BCD289E2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0909" y="3078847"/>
            <a:ext cx="15326827" cy="151962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6"/>
            </a:lvl1pPr>
            <a:lvl2pPr marL="1135319" indent="0">
              <a:buNone/>
              <a:defRPr sz="6953"/>
            </a:lvl2pPr>
            <a:lvl3pPr marL="2270638" indent="0">
              <a:buNone/>
              <a:defRPr sz="5960"/>
            </a:lvl3pPr>
            <a:lvl4pPr marL="3405957" indent="0">
              <a:buNone/>
              <a:defRPr sz="4966"/>
            </a:lvl4pPr>
            <a:lvl5pPr marL="4541276" indent="0">
              <a:buNone/>
              <a:defRPr sz="4966"/>
            </a:lvl5pPr>
            <a:lvl6pPr marL="5676595" indent="0">
              <a:buNone/>
              <a:defRPr sz="4966"/>
            </a:lvl6pPr>
            <a:lvl7pPr marL="6811914" indent="0">
              <a:buNone/>
              <a:defRPr sz="4966"/>
            </a:lvl7pPr>
            <a:lvl8pPr marL="7947233" indent="0">
              <a:buNone/>
              <a:defRPr sz="4966"/>
            </a:lvl8pPr>
            <a:lvl9pPr marL="9082552" indent="0">
              <a:buNone/>
              <a:defRPr sz="496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0FE759-0DE8-6849-8F7C-8F1E7BB65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6" y="6415088"/>
            <a:ext cx="9764543" cy="118847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73"/>
            </a:lvl1pPr>
            <a:lvl2pPr marL="1135319" indent="0">
              <a:buNone/>
              <a:defRPr sz="3476"/>
            </a:lvl2pPr>
            <a:lvl3pPr marL="2270638" indent="0">
              <a:buNone/>
              <a:defRPr sz="2980"/>
            </a:lvl3pPr>
            <a:lvl4pPr marL="3405957" indent="0">
              <a:buNone/>
              <a:defRPr sz="2483"/>
            </a:lvl4pPr>
            <a:lvl5pPr marL="4541276" indent="0">
              <a:buNone/>
              <a:defRPr sz="2483"/>
            </a:lvl5pPr>
            <a:lvl6pPr marL="5676595" indent="0">
              <a:buNone/>
              <a:defRPr sz="2483"/>
            </a:lvl6pPr>
            <a:lvl7pPr marL="6811914" indent="0">
              <a:buNone/>
              <a:defRPr sz="2483"/>
            </a:lvl7pPr>
            <a:lvl8pPr marL="7947233" indent="0">
              <a:buNone/>
              <a:defRPr sz="2483"/>
            </a:lvl8pPr>
            <a:lvl9pPr marL="9082552" indent="0">
              <a:buNone/>
              <a:defRPr sz="248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1771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CE730-EA9A-ED4B-B9CA-4C8187CFB38E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5DFBB-66C3-6548-9557-CDD75A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71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kumimoji="1"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kumimoji="1"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1341F74-ECCB-BC4B-B7A9-BE9BA25C228C}"/>
              </a:ext>
            </a:extLst>
          </p:cNvPr>
          <p:cNvSpPr/>
          <p:nvPr/>
        </p:nvSpPr>
        <p:spPr>
          <a:xfrm>
            <a:off x="0" y="5076497"/>
            <a:ext cx="14768936" cy="59962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E64315-BA4E-C94D-938B-8225B9D04FBA}"/>
              </a:ext>
            </a:extLst>
          </p:cNvPr>
          <p:cNvSpPr txBox="1"/>
          <p:nvPr/>
        </p:nvSpPr>
        <p:spPr>
          <a:xfrm>
            <a:off x="617220" y="548640"/>
            <a:ext cx="192860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b="1">
                <a:latin typeface="Yu Gothic" panose="020B0400000000000000" pitchFamily="34" charset="-128"/>
                <a:ea typeface="Yu Gothic" panose="020B0400000000000000" pitchFamily="34" charset="-128"/>
              </a:rPr>
              <a:t>複数ホストにまたがる</a:t>
            </a:r>
            <a:r>
              <a:rPr kumimoji="1" lang="en-US" altLang="ja-JP" sz="66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VM</a:t>
            </a:r>
            <a:r>
              <a:rPr kumimoji="1" lang="ja-JP" altLang="en-US" sz="6600" b="1">
                <a:latin typeface="Yu Gothic" panose="020B0400000000000000" pitchFamily="34" charset="-128"/>
                <a:ea typeface="Yu Gothic" panose="020B0400000000000000" pitchFamily="34" charset="-128"/>
              </a:rPr>
              <a:t>のデータ暗号化の最適化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F6D920-FAE5-E34C-AB27-8CF2906ADECC}"/>
              </a:ext>
            </a:extLst>
          </p:cNvPr>
          <p:cNvSpPr/>
          <p:nvPr/>
        </p:nvSpPr>
        <p:spPr>
          <a:xfrm>
            <a:off x="14928764" y="4819136"/>
            <a:ext cx="15346448" cy="61669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FF6221B-3BA0-1741-98E6-A43110F2FE8C}"/>
              </a:ext>
            </a:extLst>
          </p:cNvPr>
          <p:cNvSpPr/>
          <p:nvPr/>
        </p:nvSpPr>
        <p:spPr>
          <a:xfrm>
            <a:off x="0" y="14136625"/>
            <a:ext cx="14768945" cy="25237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3FC176-F058-CE4A-AF32-66112A5F7383}"/>
              </a:ext>
            </a:extLst>
          </p:cNvPr>
          <p:cNvSpPr txBox="1"/>
          <p:nvPr/>
        </p:nvSpPr>
        <p:spPr>
          <a:xfrm>
            <a:off x="19903269" y="548640"/>
            <a:ext cx="99469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堀尾周平，高橋孝汰，光来健一</a:t>
            </a:r>
            <a:r>
              <a:rPr kumimoji="1"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(</a:t>
            </a:r>
            <a:r>
              <a:rPr kumimoji="1"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九州工業大学</a:t>
            </a:r>
            <a:r>
              <a:rPr kumimoji="1"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)</a:t>
            </a:r>
          </a:p>
          <a:p>
            <a:r>
              <a:rPr kumimoji="1"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Lukman Ab. Rahim(</a:t>
            </a:r>
            <a:r>
              <a:rPr kumimoji="1" lang="en-US" altLang="ja-JP" sz="3200" b="1" dirty="0" err="1">
                <a:latin typeface="Yu Gothic" panose="020B0400000000000000" pitchFamily="34" charset="-128"/>
                <a:ea typeface="Yu Gothic" panose="020B0400000000000000" pitchFamily="34" charset="-128"/>
              </a:rPr>
              <a:t>Universiti</a:t>
            </a:r>
            <a:r>
              <a:rPr kumimoji="1"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kumimoji="1" lang="en-US" altLang="ja-JP" sz="3200" b="1" dirty="0" err="1">
                <a:latin typeface="Yu Gothic" panose="020B0400000000000000" pitchFamily="34" charset="-128"/>
                <a:ea typeface="Yu Gothic" panose="020B0400000000000000" pitchFamily="34" charset="-128"/>
              </a:rPr>
              <a:t>Teknologi</a:t>
            </a:r>
            <a:r>
              <a:rPr kumimoji="1"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kumimoji="1" lang="en-US" altLang="ja-JP" sz="3200" b="1" dirty="0" err="1">
                <a:latin typeface="Yu Gothic" panose="020B0400000000000000" pitchFamily="34" charset="-128"/>
                <a:ea typeface="Yu Gothic" panose="020B0400000000000000" pitchFamily="34" charset="-128"/>
              </a:rPr>
              <a:t>Petrons</a:t>
            </a:r>
            <a:r>
              <a:rPr kumimoji="1"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)</a:t>
            </a:r>
            <a:endParaRPr kumimoji="1" lang="ja-JP" altLang="en-US" sz="3200"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9039656-84E9-8144-B413-FACEEBD7CF58}"/>
              </a:ext>
            </a:extLst>
          </p:cNvPr>
          <p:cNvSpPr txBox="1"/>
          <p:nvPr/>
        </p:nvSpPr>
        <p:spPr>
          <a:xfrm>
            <a:off x="15506269" y="2205916"/>
            <a:ext cx="141517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サブホストにおける暗号化の最適化</a:t>
            </a:r>
            <a:endParaRPr kumimoji="1" lang="en-US" altLang="ja-JP" sz="40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kumimoji="1"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分割マイグレーション時に移送先サブホストでは復号しない</a:t>
            </a: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移送元ホストで暗号化し，サブホストではそのまま保持する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Wingdings" pitchFamily="2" charset="2"/>
              <a:buChar char="Ø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サブホストで復号したデータを再暗号化する必要もなくなる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kumimoji="1"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リモートページング時にはメインホストでのみ暗号化・復号化を行う</a:t>
            </a: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kumimoji="1" lang="en-US" altLang="ja-JP" sz="40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VM</a:t>
            </a:r>
            <a:r>
              <a:rPr kumimoji="1" lang="ja-JP" altLang="en-US" sz="40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内情報に基づく選択的な暗号化</a:t>
            </a:r>
            <a:endParaRPr kumimoji="1" lang="en-US" altLang="ja-JP" sz="40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kumimoji="1"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分割マイグレーション時は機密情報を含むメモリデータだけを暗号化</a:t>
            </a: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kumimoji="1"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リモートページング時は必要に応じてメインホストで暗号化・復号化を行う</a:t>
            </a: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サブホストでは暗号化の有無にかかわらずそのまま保持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3" name="図 2" descr="グラフ, 棒グラフ&#10;&#10;自動的に生成された説明">
            <a:extLst>
              <a:ext uri="{FF2B5EF4-FFF2-40B4-BE49-F238E27FC236}">
                <a16:creationId xmlns:a16="http://schemas.microsoft.com/office/drawing/2014/main" id="{67D73562-DD23-4E48-8F0B-EE80AFFCC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6366" y="16272634"/>
            <a:ext cx="11517154" cy="3053591"/>
          </a:xfrm>
          <a:prstGeom prst="rect">
            <a:avLst/>
          </a:prstGeom>
        </p:spPr>
      </p:pic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932DC787-3ACB-1A4F-9309-38A753EE6C5E}"/>
              </a:ext>
            </a:extLst>
          </p:cNvPr>
          <p:cNvCxnSpPr>
            <a:cxnSpLocks/>
          </p:cNvCxnSpPr>
          <p:nvPr/>
        </p:nvCxnSpPr>
        <p:spPr>
          <a:xfrm>
            <a:off x="0" y="2059672"/>
            <a:ext cx="30275213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5AF206B-A33D-3544-9E86-33EA1DD79703}"/>
              </a:ext>
            </a:extLst>
          </p:cNvPr>
          <p:cNvCxnSpPr>
            <a:cxnSpLocks/>
          </p:cNvCxnSpPr>
          <p:nvPr/>
        </p:nvCxnSpPr>
        <p:spPr>
          <a:xfrm>
            <a:off x="14848850" y="2059672"/>
            <a:ext cx="0" cy="19326224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513244-4ED9-0C45-8B10-F9473BAF2E36}"/>
              </a:ext>
            </a:extLst>
          </p:cNvPr>
          <p:cNvSpPr txBox="1"/>
          <p:nvPr/>
        </p:nvSpPr>
        <p:spPr>
          <a:xfrm>
            <a:off x="617220" y="2205916"/>
            <a:ext cx="14151725" cy="195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1. </a:t>
            </a:r>
            <a:r>
              <a:rPr kumimoji="1" lang="ja-JP" altLang="en-US" sz="60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背景</a:t>
            </a:r>
            <a:endParaRPr kumimoji="1" lang="en-US" altLang="ja-JP" sz="60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近年，大容量メモリを持つ</a:t>
            </a:r>
            <a:r>
              <a:rPr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VM</a:t>
            </a:r>
            <a:r>
              <a:rPr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が利用されるようになってきている</a:t>
            </a: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742950" lvl="1" indent="-285750">
              <a:buFont typeface="Wingdings" pitchFamily="2" charset="2"/>
              <a:buChar char="p"/>
            </a:pP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(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例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)Amazon EC2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では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24TB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を提供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VM</a:t>
            </a:r>
            <a:r>
              <a:rPr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はマイグレーションによりサービスを提供し続けることができる</a:t>
            </a: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十分なメモリを持つ移送先ホストがあるとは限らない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40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分割マイグレーション</a:t>
            </a:r>
            <a:endParaRPr lang="en-US" altLang="ja-JP" sz="40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VM</a:t>
            </a:r>
            <a:r>
              <a:rPr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のメモリを分割して複数のホストにマイグレーション</a:t>
            </a: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分割マイグレーション後リモートページングを行い，</a:t>
            </a:r>
            <a:r>
              <a:rPr lang="en-US" altLang="ja-JP" sz="3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VM</a:t>
            </a:r>
            <a:r>
              <a:rPr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を実行</a:t>
            </a: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が必要としたメモリデータをメインホストに転送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(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ページイン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)</a:t>
            </a:r>
          </a:p>
          <a:p>
            <a:pPr marL="914400" lvl="1" indent="-457200">
              <a:buFont typeface="Wingdings" pitchFamily="2" charset="2"/>
              <a:buChar char="p"/>
            </a:pP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代わりに，不要なメモリデータをサブホストに転送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(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ページアウト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)</a:t>
            </a:r>
          </a:p>
          <a:p>
            <a:pPr marL="914400" lvl="1" indent="-457200">
              <a:buFont typeface="Wingdings" pitchFamily="2" charset="2"/>
              <a:buChar char="p"/>
            </a:pP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lvl="1"/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lvl="0"/>
            <a:r>
              <a:rPr lang="en-US" altLang="ja-JP" sz="4000" b="1" dirty="0">
                <a:solidFill>
                  <a:srgbClr val="4472C4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VM</a:t>
            </a:r>
            <a:r>
              <a:rPr lang="ja-JP" altLang="en-US" sz="4000" b="1">
                <a:solidFill>
                  <a:srgbClr val="4472C4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のメモリデータの盗聴</a:t>
            </a:r>
            <a:endParaRPr lang="en-US" altLang="ja-JP" sz="4000" b="1" dirty="0">
              <a:solidFill>
                <a:srgbClr val="4472C4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実行環境によってはメモリデータを盗聴される危険性がある</a:t>
            </a: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メモリデータの暗号化で保護することができる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送信時に暗号化，受信時に復号化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サブホストでは暗号化して保持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メインホストでは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のメモリ保護機構を利用</a:t>
            </a:r>
            <a:r>
              <a:rPr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 [Li+,CLOUD’10]</a:t>
            </a:r>
          </a:p>
          <a:p>
            <a:pPr lvl="0"/>
            <a:r>
              <a:rPr lang="ja-JP" altLang="en-US" sz="4000" b="1">
                <a:solidFill>
                  <a:srgbClr val="4472C4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メモリデータ暗号化の問題点</a:t>
            </a:r>
            <a:endParaRPr lang="en-US" altLang="ja-JP" sz="4000" b="1" dirty="0">
              <a:solidFill>
                <a:srgbClr val="4472C4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転送する度に暗号化するのはオーバヘッドが大きい</a:t>
            </a: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まだサブホストでメモリデータを盗聴される危険性</a:t>
            </a:r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71550" lvl="1" indent="-514350">
              <a:buFont typeface="Wingdings" pitchFamily="2" charset="2"/>
              <a:buChar char="p"/>
            </a:pP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復号されてから再暗号化するまでの間に盗聴される可能性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71550" lvl="1" indent="-514350">
              <a:buFont typeface="Wingdings" pitchFamily="2" charset="2"/>
              <a:buChar char="p"/>
            </a:pPr>
            <a:r>
              <a:rPr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悪意のある管理者に暗号鍵を盗まれる可能性</a:t>
            </a:r>
            <a:endParaRPr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kumimoji="1" lang="en-US" altLang="ja-JP" sz="60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2. </a:t>
            </a:r>
            <a:r>
              <a:rPr kumimoji="1" lang="en-US" altLang="ja-JP" sz="6000" b="1" dirty="0" err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SEmigrate</a:t>
            </a:r>
            <a:endParaRPr kumimoji="1" lang="en-US" altLang="ja-JP" sz="60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kumimoji="1"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分割マイグレーションとリモートページングにおけるメモリデータの暗号化を最適化する</a:t>
            </a: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サブホストではメモリデータを復号化しない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Wingdings" pitchFamily="2" charset="2"/>
              <a:buChar char="Ø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暗号化のオーバヘッドを削減し，情報漏洩を完全に防ぐ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機密情報が含まれるメモリだけを選択的に暗号化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内の</a:t>
            </a: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のメモリを解析してメモリ属性やプロセス情報を利用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内のアプリケーションのメモリも解析してその情報を利用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1"/>
            <a:endParaRPr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45" name="図 44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8C1B8A4E-F369-0E47-8CED-AF6AA2310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739" y="7569543"/>
            <a:ext cx="10731781" cy="3354652"/>
          </a:xfrm>
          <a:prstGeom prst="rect">
            <a:avLst/>
          </a:prstGeom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515B64F-2842-7947-B3C6-325F0055E0FF}"/>
              </a:ext>
            </a:extLst>
          </p:cNvPr>
          <p:cNvSpPr txBox="1"/>
          <p:nvPr/>
        </p:nvSpPr>
        <p:spPr>
          <a:xfrm>
            <a:off x="15506269" y="10924195"/>
            <a:ext cx="14151726" cy="12311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3. </a:t>
            </a:r>
            <a:r>
              <a:rPr kumimoji="1" lang="ja-JP" altLang="en-US" sz="6000" b="1">
                <a:solidFill>
                  <a:schemeClr val="accent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実験</a:t>
            </a:r>
            <a:endParaRPr kumimoji="1" lang="en-US" altLang="ja-JP" sz="6000" b="1" dirty="0">
              <a:solidFill>
                <a:schemeClr val="accent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kumimoji="1" lang="en-US" altLang="ja-JP" sz="3200" b="1" dirty="0" err="1">
                <a:latin typeface="Yu Gothic" panose="020B0400000000000000" pitchFamily="34" charset="-128"/>
                <a:ea typeface="Yu Gothic" panose="020B0400000000000000" pitchFamily="34" charset="-128"/>
              </a:rPr>
              <a:t>SEmigrate</a:t>
            </a:r>
            <a:r>
              <a:rPr kumimoji="1" lang="ja-JP" altLang="en-US" sz="3200" b="1">
                <a:latin typeface="Yu Gothic" panose="020B0400000000000000" pitchFamily="34" charset="-128"/>
                <a:ea typeface="Yu Gothic" panose="020B0400000000000000" pitchFamily="34" charset="-128"/>
              </a:rPr>
              <a:t>による性能向上を調べる実験を行った</a:t>
            </a: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VM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</a:t>
            </a: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20GB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のメモリを半分ずつに分割してマイグレーション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比較対象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常に暗号化の場合</a:t>
            </a: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(</a:t>
            </a:r>
            <a:r>
              <a:rPr kumimoji="1" lang="en-US" altLang="ja-JP" sz="3200" dirty="0" err="1">
                <a:latin typeface="Yu Gothic Medium" panose="020B0400000000000000" pitchFamily="34" charset="-128"/>
                <a:ea typeface="Yu Gothic Medium" panose="020B0400000000000000" pitchFamily="34" charset="-128"/>
              </a:rPr>
              <a:t>AllENC</a:t>
            </a: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)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，暗号化を行わない場合</a:t>
            </a: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(</a:t>
            </a:r>
            <a:r>
              <a:rPr kumimoji="1" lang="en-US" altLang="ja-JP" sz="3200" dirty="0" err="1">
                <a:latin typeface="Yu Gothic Medium" panose="020B0400000000000000" pitchFamily="34" charset="-128"/>
                <a:ea typeface="Yu Gothic Medium" panose="020B0400000000000000" pitchFamily="34" charset="-128"/>
              </a:rPr>
              <a:t>NoENC</a:t>
            </a: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)</a:t>
            </a:r>
          </a:p>
          <a:p>
            <a:pPr marL="914400" lvl="1" indent="-457200">
              <a:buFont typeface="Wingdings" pitchFamily="2" charset="2"/>
              <a:buChar char="p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マイグレーション性能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CPU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使用率は常に暗号化する場合と比べて</a:t>
            </a: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4〜27%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削減できた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選択的に暗号化するためのオーバヘッドは小さくない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lvl="1" indent="-457200">
              <a:buFont typeface="Wingdings" pitchFamily="2" charset="2"/>
              <a:buChar char="p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リモートページング性能</a:t>
            </a:r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サブホストにて</a:t>
            </a: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CPU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使用率を常に暗号化する場合と比べ，</a:t>
            </a:r>
            <a:r>
              <a:rPr kumimoji="1" lang="en-US" altLang="ja-JP" sz="32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20%</a:t>
            </a:r>
            <a:r>
              <a:rPr kumimoji="1" lang="ja-JP" altLang="en-US" sz="3200">
                <a:latin typeface="Yu Gothic Medium" panose="020B0400000000000000" pitchFamily="34" charset="-128"/>
                <a:ea typeface="Yu Gothic Medium" panose="020B0400000000000000" pitchFamily="34" charset="-128"/>
              </a:rPr>
              <a:t>削減</a:t>
            </a:r>
            <a:endParaRPr kumimoji="1" lang="en-US" altLang="ja-JP" sz="1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kumimoji="1" lang="en-US" altLang="ja-JP" sz="10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lvl="2"/>
            <a:endParaRPr kumimoji="1" lang="en-US" altLang="ja-JP" sz="3200" dirty="0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lvl="0"/>
            <a:r>
              <a:rPr kumimoji="1" lang="en-US" altLang="ja-JP" sz="6000" b="1" dirty="0">
                <a:solidFill>
                  <a:srgbClr val="4472C4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4. </a:t>
            </a:r>
            <a:r>
              <a:rPr kumimoji="1" lang="ja-JP" altLang="en-US" sz="6000" b="1">
                <a:solidFill>
                  <a:srgbClr val="4472C4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今後の課題</a:t>
            </a:r>
            <a:endParaRPr kumimoji="1" lang="en-US" altLang="ja-JP" sz="6000" b="1" dirty="0">
              <a:solidFill>
                <a:srgbClr val="4472C4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514350" lvl="0" indent="-514350">
              <a:buFont typeface="+mj-lt"/>
              <a:buAutoNum type="arabicPeriod"/>
            </a:pPr>
            <a:r>
              <a:rPr kumimoji="1" lang="ja-JP" altLang="en-US" sz="3200" b="1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メモリデータの整合性検査の最適化</a:t>
            </a:r>
            <a:endParaRPr kumimoji="1" lang="en-US" altLang="ja-JP" sz="3200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514350" lvl="0" indent="-514350">
              <a:buFont typeface="+mj-lt"/>
              <a:buAutoNum type="arabicPeriod"/>
            </a:pPr>
            <a:r>
              <a:rPr kumimoji="1" lang="ja-JP" altLang="en-US" sz="3200" b="1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実アプリケーションの内部情報を用いた選択的暗号化</a:t>
            </a:r>
            <a:endParaRPr kumimoji="1" lang="en-US" altLang="ja-JP" sz="3200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lvl="0"/>
            <a:endParaRPr kumimoji="1" lang="en-US" altLang="ja-JP" sz="6600" dirty="0">
              <a:solidFill>
                <a:srgbClr val="4472C4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endParaRPr kumimoji="1" lang="en-US" altLang="ja-JP" sz="3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47" name="図 46" descr="グラフィカル ユーザー インターフェイス, アイコン&#10;&#10;自動的に生成された説明">
            <a:extLst>
              <a:ext uri="{FF2B5EF4-FFF2-40B4-BE49-F238E27FC236}">
                <a16:creationId xmlns:a16="http://schemas.microsoft.com/office/drawing/2014/main" id="{CC4BD7A8-349B-B340-84CC-1F879B3744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5365" y="6793884"/>
            <a:ext cx="10573533" cy="40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4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2757</TotalTime>
  <Words>510</Words>
  <Application>Microsoft Macintosh PowerPoint</Application>
  <PresentationFormat>ユーザー設定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Yu Gothic</vt:lpstr>
      <vt:lpstr>Yu Gothic Medium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HORIO Shuhei</dc:creator>
  <cp:lastModifiedBy>HORIO Shuhei</cp:lastModifiedBy>
  <cp:revision>25</cp:revision>
  <dcterms:created xsi:type="dcterms:W3CDTF">2021-11-27T07:20:19Z</dcterms:created>
  <dcterms:modified xsi:type="dcterms:W3CDTF">2021-12-02T08:14:06Z</dcterms:modified>
</cp:coreProperties>
</file>