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2" r:id="rId1"/>
  </p:sldMasterIdLst>
  <p:notesMasterIdLst>
    <p:notesMasterId r:id="rId26"/>
  </p:notesMasterIdLst>
  <p:sldIdLst>
    <p:sldId id="256" r:id="rId2"/>
    <p:sldId id="257" r:id="rId3"/>
    <p:sldId id="258" r:id="rId4"/>
    <p:sldId id="259" r:id="rId5"/>
    <p:sldId id="275" r:id="rId6"/>
    <p:sldId id="260" r:id="rId7"/>
    <p:sldId id="277" r:id="rId8"/>
    <p:sldId id="261" r:id="rId9"/>
    <p:sldId id="278" r:id="rId10"/>
    <p:sldId id="279" r:id="rId11"/>
    <p:sldId id="262" r:id="rId12"/>
    <p:sldId id="280" r:id="rId13"/>
    <p:sldId id="281" r:id="rId14"/>
    <p:sldId id="282" r:id="rId15"/>
    <p:sldId id="283" r:id="rId16"/>
    <p:sldId id="284" r:id="rId17"/>
    <p:sldId id="285" r:id="rId18"/>
    <p:sldId id="266" r:id="rId19"/>
    <p:sldId id="272" r:id="rId20"/>
    <p:sldId id="286" r:id="rId21"/>
    <p:sldId id="287" r:id="rId22"/>
    <p:sldId id="267" r:id="rId23"/>
    <p:sldId id="288" r:id="rId24"/>
    <p:sldId id="268"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254"/>
    <p:restoredTop sz="95840"/>
  </p:normalViewPr>
  <p:slideViewPr>
    <p:cSldViewPr snapToGrid="0" snapToObjects="1">
      <p:cViewPr>
        <p:scale>
          <a:sx n="107" d="100"/>
          <a:sy n="107" d="100"/>
        </p:scale>
        <p:origin x="168" y="2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Users/horio/Desktop/&#21330;&#35542;/&#23455;&#39443;/&#23455;&#39443;&#12463;&#12441;&#12521;&#125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horio/Desktop/&#21330;&#35542;/&#23455;&#39443;/&#23455;&#39443;&#12463;&#12441;&#12521;&#125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horio/Desktop/&#23455;&#39443;&#32080;&#2652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horio/Desktop/&#23455;&#39443;&#32080;&#2652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horio/Desktop/&#21330;&#35542;/&#23455;&#39443;/&#23455;&#39443;&#12463;&#12441;&#12521;&#1250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horio/Desktop/&#21330;&#35542;/&#23455;&#39443;/&#23455;&#39443;&#12463;&#12441;&#12521;&#1250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horio/Desktop/&#23455;&#39443;&#32080;&#26524;.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53922262526172"/>
          <c:y val="0.12659085580934556"/>
          <c:w val="0.56120259370668557"/>
          <c:h val="0.78079695970834206"/>
        </c:manualLayout>
      </c:layout>
      <c:barChart>
        <c:barDir val="col"/>
        <c:grouping val="clustered"/>
        <c:varyColors val="0"/>
        <c:ser>
          <c:idx val="0"/>
          <c:order val="0"/>
          <c:tx>
            <c:strRef>
              <c:f>マイグレーション時間!$M$18</c:f>
              <c:strCache>
                <c:ptCount val="1"/>
                <c:pt idx="0">
                  <c:v>暗号化なし</c:v>
                </c:pt>
              </c:strCache>
            </c:strRef>
          </c:tx>
          <c:spPr>
            <a:solidFill>
              <a:schemeClr val="accent1"/>
            </a:solidFill>
            <a:ln>
              <a:solidFill>
                <a:schemeClr val="tx1"/>
              </a:solidFill>
            </a:ln>
            <a:effectLst/>
          </c:spPr>
          <c:invertIfNegative val="0"/>
          <c:cat>
            <c:strRef>
              <c:f>マイグレーション時間!$N$17:$O$17</c:f>
              <c:strCache>
                <c:ptCount val="2"/>
                <c:pt idx="0">
                  <c:v>GbE</c:v>
                </c:pt>
                <c:pt idx="1">
                  <c:v>10GbE</c:v>
                </c:pt>
              </c:strCache>
            </c:strRef>
          </c:cat>
          <c:val>
            <c:numRef>
              <c:f>マイグレーション時間!$N$18:$O$18</c:f>
              <c:numCache>
                <c:formatCode>General</c:formatCode>
                <c:ptCount val="2"/>
                <c:pt idx="0">
                  <c:v>183.56899999999999</c:v>
                </c:pt>
                <c:pt idx="1">
                  <c:v>21.719000000000001</c:v>
                </c:pt>
              </c:numCache>
            </c:numRef>
          </c:val>
          <c:extLst>
            <c:ext xmlns:c16="http://schemas.microsoft.com/office/drawing/2014/chart" uri="{C3380CC4-5D6E-409C-BE32-E72D297353CC}">
              <c16:uniqueId val="{00000000-E925-D541-8480-3E207EC600E1}"/>
            </c:ext>
          </c:extLst>
        </c:ser>
        <c:ser>
          <c:idx val="1"/>
          <c:order val="1"/>
          <c:tx>
            <c:strRef>
              <c:f>マイグレーション時間!$M$19</c:f>
              <c:strCache>
                <c:ptCount val="1"/>
                <c:pt idx="0">
                  <c:v>暗号化あり</c:v>
                </c:pt>
              </c:strCache>
            </c:strRef>
          </c:tx>
          <c:spPr>
            <a:solidFill>
              <a:srgbClr val="FF0000"/>
            </a:solidFill>
            <a:ln>
              <a:solidFill>
                <a:schemeClr val="tx1"/>
              </a:solidFill>
            </a:ln>
            <a:effectLst/>
          </c:spPr>
          <c:invertIfNegative val="0"/>
          <c:cat>
            <c:strRef>
              <c:f>マイグレーション時間!$N$17:$O$17</c:f>
              <c:strCache>
                <c:ptCount val="2"/>
                <c:pt idx="0">
                  <c:v>GbE</c:v>
                </c:pt>
                <c:pt idx="1">
                  <c:v>10GbE</c:v>
                </c:pt>
              </c:strCache>
            </c:strRef>
          </c:cat>
          <c:val>
            <c:numRef>
              <c:f>マイグレーション時間!$N$19:$O$19</c:f>
              <c:numCache>
                <c:formatCode>General</c:formatCode>
                <c:ptCount val="2"/>
                <c:pt idx="0">
                  <c:v>195.73099999999999</c:v>
                </c:pt>
                <c:pt idx="1">
                  <c:v>177.553</c:v>
                </c:pt>
              </c:numCache>
            </c:numRef>
          </c:val>
          <c:extLst>
            <c:ext xmlns:c16="http://schemas.microsoft.com/office/drawing/2014/chart" uri="{C3380CC4-5D6E-409C-BE32-E72D297353CC}">
              <c16:uniqueId val="{00000001-E925-D541-8480-3E207EC600E1}"/>
            </c:ext>
          </c:extLst>
        </c:ser>
        <c:dLbls>
          <c:showLegendKey val="0"/>
          <c:showVal val="0"/>
          <c:showCatName val="0"/>
          <c:showSerName val="0"/>
          <c:showPercent val="0"/>
          <c:showBubbleSize val="0"/>
        </c:dLbls>
        <c:gapWidth val="219"/>
        <c:overlap val="-27"/>
        <c:axId val="757396303"/>
        <c:axId val="758034495"/>
      </c:barChart>
      <c:catAx>
        <c:axId val="7573963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758034495"/>
        <c:crosses val="autoZero"/>
        <c:auto val="1"/>
        <c:lblAlgn val="ctr"/>
        <c:lblOffset val="100"/>
        <c:noMultiLvlLbl val="0"/>
      </c:catAx>
      <c:valAx>
        <c:axId val="758034495"/>
        <c:scaling>
          <c:orientation val="minMax"/>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ja-JP" altLang="en-US" sz="1800">
                    <a:solidFill>
                      <a:schemeClr val="tx1"/>
                    </a:solidFill>
                  </a:rPr>
                  <a:t>時間</a:t>
                </a:r>
                <a:r>
                  <a:rPr lang="en-US" altLang="ja-JP" sz="1800">
                    <a:solidFill>
                      <a:schemeClr val="tx1"/>
                    </a:solidFill>
                  </a:rPr>
                  <a:t>[s]</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757396303"/>
        <c:crosses val="autoZero"/>
        <c:crossBetween val="between"/>
      </c:valAx>
      <c:spPr>
        <a:noFill/>
        <a:ln>
          <a:solidFill>
            <a:schemeClr val="tx1"/>
          </a:solidFill>
        </a:ln>
        <a:effectLst/>
      </c:spPr>
    </c:plotArea>
    <c:legend>
      <c:legendPos val="r"/>
      <c:legendEntry>
        <c:idx val="0"/>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Entry>
      <c:legendEntry>
        <c:idx val="1"/>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Entry>
      <c:layout>
        <c:manualLayout>
          <c:xMode val="edge"/>
          <c:yMode val="edge"/>
          <c:x val="0.77252384669228014"/>
          <c:y val="0.30881087305268967"/>
          <c:w val="0.20890439064423472"/>
          <c:h val="0.37147128238834509"/>
        </c:manualLayout>
      </c:layout>
      <c:overlay val="0"/>
      <c:spPr>
        <a:solidFill>
          <a:schemeClr val="bg1"/>
        </a:solidFill>
        <a:ln>
          <a:solidFill>
            <a:schemeClr val="tx1"/>
          </a:solid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660833556253999"/>
          <c:y val="5.8771474364815321E-2"/>
          <c:w val="0.63136850233307951"/>
          <c:h val="0.75097443323182567"/>
        </c:manualLayout>
      </c:layout>
      <c:scatterChart>
        <c:scatterStyle val="lineMarker"/>
        <c:varyColors val="0"/>
        <c:ser>
          <c:idx val="0"/>
          <c:order val="0"/>
          <c:tx>
            <c:strRef>
              <c:f>マイグレーション時間!$B$2</c:f>
              <c:strCache>
                <c:ptCount val="1"/>
                <c:pt idx="0">
                  <c:v>常暗号</c:v>
                </c:pt>
              </c:strCache>
            </c:strRef>
          </c:tx>
          <c:spPr>
            <a:ln w="19050" cap="rnd">
              <a:solidFill>
                <a:schemeClr val="accent1"/>
              </a:solidFill>
              <a:round/>
            </a:ln>
            <a:effectLst/>
          </c:spPr>
          <c:marker>
            <c:symbol val="none"/>
          </c:marker>
          <c:xVal>
            <c:numRef>
              <c:f>マイグレーション時間!$A$3:$A$7</c:f>
              <c:numCache>
                <c:formatCode>General</c:formatCode>
                <c:ptCount val="5"/>
                <c:pt idx="0">
                  <c:v>1</c:v>
                </c:pt>
                <c:pt idx="1">
                  <c:v>5</c:v>
                </c:pt>
                <c:pt idx="2">
                  <c:v>10</c:v>
                </c:pt>
                <c:pt idx="3">
                  <c:v>15</c:v>
                </c:pt>
                <c:pt idx="4">
                  <c:v>18</c:v>
                </c:pt>
              </c:numCache>
            </c:numRef>
          </c:xVal>
          <c:yVal>
            <c:numRef>
              <c:f>マイグレーション時間!$B$3:$B$7</c:f>
              <c:numCache>
                <c:formatCode>General</c:formatCode>
                <c:ptCount val="5"/>
                <c:pt idx="0">
                  <c:v>183.35499999999999</c:v>
                </c:pt>
                <c:pt idx="1">
                  <c:v>183.45500000000001</c:v>
                </c:pt>
                <c:pt idx="2">
                  <c:v>184.83099999999999</c:v>
                </c:pt>
                <c:pt idx="3">
                  <c:v>185.77199999999999</c:v>
                </c:pt>
                <c:pt idx="4">
                  <c:v>186.27199999999999</c:v>
                </c:pt>
              </c:numCache>
            </c:numRef>
          </c:yVal>
          <c:smooth val="0"/>
          <c:extLst>
            <c:ext xmlns:c16="http://schemas.microsoft.com/office/drawing/2014/chart" uri="{C3380CC4-5D6E-409C-BE32-E72D297353CC}">
              <c16:uniqueId val="{00000000-EA1F-D544-98E8-54CF7970DD88}"/>
            </c:ext>
          </c:extLst>
        </c:ser>
        <c:ser>
          <c:idx val="1"/>
          <c:order val="1"/>
          <c:tx>
            <c:strRef>
              <c:f>マイグレーション時間!$C$2</c:f>
              <c:strCache>
                <c:ptCount val="1"/>
                <c:pt idx="0">
                  <c:v>復号略</c:v>
                </c:pt>
              </c:strCache>
            </c:strRef>
          </c:tx>
          <c:spPr>
            <a:ln w="19050" cap="rnd">
              <a:solidFill>
                <a:schemeClr val="accent2"/>
              </a:solidFill>
              <a:round/>
            </a:ln>
            <a:effectLst/>
          </c:spPr>
          <c:marker>
            <c:symbol val="none"/>
          </c:marker>
          <c:xVal>
            <c:numRef>
              <c:f>マイグレーション時間!$A$3:$A$7</c:f>
              <c:numCache>
                <c:formatCode>General</c:formatCode>
                <c:ptCount val="5"/>
                <c:pt idx="0">
                  <c:v>1</c:v>
                </c:pt>
                <c:pt idx="1">
                  <c:v>5</c:v>
                </c:pt>
                <c:pt idx="2">
                  <c:v>10</c:v>
                </c:pt>
                <c:pt idx="3">
                  <c:v>15</c:v>
                </c:pt>
                <c:pt idx="4">
                  <c:v>18</c:v>
                </c:pt>
              </c:numCache>
            </c:numRef>
          </c:xVal>
          <c:yVal>
            <c:numRef>
              <c:f>マイグレーション時間!$C$3:$C$7</c:f>
              <c:numCache>
                <c:formatCode>General</c:formatCode>
                <c:ptCount val="5"/>
                <c:pt idx="0">
                  <c:v>148.67500000000001</c:v>
                </c:pt>
                <c:pt idx="1">
                  <c:v>147.857</c:v>
                </c:pt>
                <c:pt idx="2">
                  <c:v>147.83099999999999</c:v>
                </c:pt>
                <c:pt idx="3">
                  <c:v>148.244</c:v>
                </c:pt>
                <c:pt idx="4">
                  <c:v>150.666</c:v>
                </c:pt>
              </c:numCache>
            </c:numRef>
          </c:yVal>
          <c:smooth val="0"/>
          <c:extLst>
            <c:ext xmlns:c16="http://schemas.microsoft.com/office/drawing/2014/chart" uri="{C3380CC4-5D6E-409C-BE32-E72D297353CC}">
              <c16:uniqueId val="{00000001-EA1F-D544-98E8-54CF7970DD88}"/>
            </c:ext>
          </c:extLst>
        </c:ser>
        <c:ser>
          <c:idx val="2"/>
          <c:order val="2"/>
          <c:tx>
            <c:strRef>
              <c:f>マイグレーション時間!$D$2</c:f>
              <c:strCache>
                <c:ptCount val="1"/>
                <c:pt idx="0">
                  <c:v>未使用</c:v>
                </c:pt>
              </c:strCache>
            </c:strRef>
          </c:tx>
          <c:spPr>
            <a:ln w="19050" cap="rnd">
              <a:solidFill>
                <a:schemeClr val="tx1">
                  <a:lumMod val="50000"/>
                  <a:lumOff val="50000"/>
                </a:schemeClr>
              </a:solidFill>
              <a:round/>
            </a:ln>
            <a:effectLst/>
          </c:spPr>
          <c:marker>
            <c:symbol val="none"/>
          </c:marker>
          <c:xVal>
            <c:numRef>
              <c:f>マイグレーション時間!$A$3:$A$7</c:f>
              <c:numCache>
                <c:formatCode>General</c:formatCode>
                <c:ptCount val="5"/>
                <c:pt idx="0">
                  <c:v>1</c:v>
                </c:pt>
                <c:pt idx="1">
                  <c:v>5</c:v>
                </c:pt>
                <c:pt idx="2">
                  <c:v>10</c:v>
                </c:pt>
                <c:pt idx="3">
                  <c:v>15</c:v>
                </c:pt>
                <c:pt idx="4">
                  <c:v>18</c:v>
                </c:pt>
              </c:numCache>
            </c:numRef>
          </c:xVal>
          <c:yVal>
            <c:numRef>
              <c:f>マイグレーション時間!$D$3:$D$7</c:f>
              <c:numCache>
                <c:formatCode>General</c:formatCode>
                <c:ptCount val="5"/>
                <c:pt idx="0">
                  <c:v>45.347999999999999</c:v>
                </c:pt>
                <c:pt idx="1">
                  <c:v>65.421000000000006</c:v>
                </c:pt>
                <c:pt idx="2">
                  <c:v>94.222999999999999</c:v>
                </c:pt>
                <c:pt idx="3">
                  <c:v>129.816</c:v>
                </c:pt>
                <c:pt idx="4">
                  <c:v>149.43899999999999</c:v>
                </c:pt>
              </c:numCache>
            </c:numRef>
          </c:yVal>
          <c:smooth val="0"/>
          <c:extLst>
            <c:ext xmlns:c16="http://schemas.microsoft.com/office/drawing/2014/chart" uri="{C3380CC4-5D6E-409C-BE32-E72D297353CC}">
              <c16:uniqueId val="{00000002-EA1F-D544-98E8-54CF7970DD88}"/>
            </c:ext>
          </c:extLst>
        </c:ser>
        <c:ser>
          <c:idx val="3"/>
          <c:order val="3"/>
          <c:tx>
            <c:strRef>
              <c:f>マイグレーション時間!$E$2</c:f>
              <c:strCache>
                <c:ptCount val="1"/>
                <c:pt idx="0">
                  <c:v>コード</c:v>
                </c:pt>
              </c:strCache>
            </c:strRef>
          </c:tx>
          <c:spPr>
            <a:ln w="19050" cap="rnd">
              <a:solidFill>
                <a:schemeClr val="accent4"/>
              </a:solidFill>
              <a:round/>
            </a:ln>
            <a:effectLst/>
          </c:spPr>
          <c:marker>
            <c:symbol val="none"/>
          </c:marker>
          <c:xVal>
            <c:numRef>
              <c:f>マイグレーション時間!$A$3:$A$7</c:f>
              <c:numCache>
                <c:formatCode>General</c:formatCode>
                <c:ptCount val="5"/>
                <c:pt idx="0">
                  <c:v>1</c:v>
                </c:pt>
                <c:pt idx="1">
                  <c:v>5</c:v>
                </c:pt>
                <c:pt idx="2">
                  <c:v>10</c:v>
                </c:pt>
                <c:pt idx="3">
                  <c:v>15</c:v>
                </c:pt>
                <c:pt idx="4">
                  <c:v>18</c:v>
                </c:pt>
              </c:numCache>
            </c:numRef>
          </c:xVal>
          <c:yVal>
            <c:numRef>
              <c:f>マイグレーション時間!$E$3:$E$7</c:f>
              <c:numCache>
                <c:formatCode>General</c:formatCode>
                <c:ptCount val="5"/>
                <c:pt idx="0">
                  <c:v>148.142</c:v>
                </c:pt>
                <c:pt idx="1">
                  <c:v>151.447</c:v>
                </c:pt>
                <c:pt idx="2">
                  <c:v>149.63999999999999</c:v>
                </c:pt>
                <c:pt idx="3">
                  <c:v>148.08799999999999</c:v>
                </c:pt>
                <c:pt idx="4">
                  <c:v>150.39699999999999</c:v>
                </c:pt>
              </c:numCache>
            </c:numRef>
          </c:yVal>
          <c:smooth val="0"/>
          <c:extLst>
            <c:ext xmlns:c16="http://schemas.microsoft.com/office/drawing/2014/chart" uri="{C3380CC4-5D6E-409C-BE32-E72D297353CC}">
              <c16:uniqueId val="{00000003-EA1F-D544-98E8-54CF7970DD88}"/>
            </c:ext>
          </c:extLst>
        </c:ser>
        <c:ser>
          <c:idx val="4"/>
          <c:order val="4"/>
          <c:tx>
            <c:strRef>
              <c:f>マイグレーション時間!$F$2</c:f>
              <c:strCache>
                <c:ptCount val="1"/>
                <c:pt idx="0">
                  <c:v>アプリ</c:v>
                </c:pt>
              </c:strCache>
            </c:strRef>
          </c:tx>
          <c:spPr>
            <a:ln w="19050" cap="rnd">
              <a:solidFill>
                <a:srgbClr val="7030A0"/>
              </a:solidFill>
              <a:round/>
            </a:ln>
            <a:effectLst/>
          </c:spPr>
          <c:marker>
            <c:symbol val="none"/>
          </c:marker>
          <c:xVal>
            <c:numRef>
              <c:f>マイグレーション時間!$A$3:$A$7</c:f>
              <c:numCache>
                <c:formatCode>General</c:formatCode>
                <c:ptCount val="5"/>
                <c:pt idx="0">
                  <c:v>1</c:v>
                </c:pt>
                <c:pt idx="1">
                  <c:v>5</c:v>
                </c:pt>
                <c:pt idx="2">
                  <c:v>10</c:v>
                </c:pt>
                <c:pt idx="3">
                  <c:v>15</c:v>
                </c:pt>
                <c:pt idx="4">
                  <c:v>18</c:v>
                </c:pt>
              </c:numCache>
            </c:numRef>
          </c:xVal>
          <c:yVal>
            <c:numRef>
              <c:f>マイグレーション時間!$F$3:$F$7</c:f>
              <c:numCache>
                <c:formatCode>General</c:formatCode>
                <c:ptCount val="5"/>
                <c:pt idx="0">
                  <c:v>145.124</c:v>
                </c:pt>
                <c:pt idx="1">
                  <c:v>122.489</c:v>
                </c:pt>
                <c:pt idx="2">
                  <c:v>92.561999999999998</c:v>
                </c:pt>
                <c:pt idx="3">
                  <c:v>56.625</c:v>
                </c:pt>
                <c:pt idx="4">
                  <c:v>32.244999999999997</c:v>
                </c:pt>
              </c:numCache>
            </c:numRef>
          </c:yVal>
          <c:smooth val="0"/>
          <c:extLst>
            <c:ext xmlns:c16="http://schemas.microsoft.com/office/drawing/2014/chart" uri="{C3380CC4-5D6E-409C-BE32-E72D297353CC}">
              <c16:uniqueId val="{00000004-EA1F-D544-98E8-54CF7970DD88}"/>
            </c:ext>
          </c:extLst>
        </c:ser>
        <c:ser>
          <c:idx val="5"/>
          <c:order val="5"/>
          <c:tx>
            <c:strRef>
              <c:f>マイグレーション時間!$G$2</c:f>
              <c:strCache>
                <c:ptCount val="1"/>
                <c:pt idx="0">
                  <c:v>データ</c:v>
                </c:pt>
              </c:strCache>
            </c:strRef>
          </c:tx>
          <c:spPr>
            <a:ln w="19050" cap="rnd">
              <a:solidFill>
                <a:schemeClr val="accent6"/>
              </a:solidFill>
              <a:round/>
            </a:ln>
            <a:effectLst/>
          </c:spPr>
          <c:marker>
            <c:symbol val="none"/>
          </c:marker>
          <c:xVal>
            <c:numRef>
              <c:f>マイグレーション時間!$A$3:$A$7</c:f>
              <c:numCache>
                <c:formatCode>General</c:formatCode>
                <c:ptCount val="5"/>
                <c:pt idx="0">
                  <c:v>1</c:v>
                </c:pt>
                <c:pt idx="1">
                  <c:v>5</c:v>
                </c:pt>
                <c:pt idx="2">
                  <c:v>10</c:v>
                </c:pt>
                <c:pt idx="3">
                  <c:v>15</c:v>
                </c:pt>
                <c:pt idx="4">
                  <c:v>18</c:v>
                </c:pt>
              </c:numCache>
            </c:numRef>
          </c:xVal>
          <c:yVal>
            <c:numRef>
              <c:f>マイグレーション時間!$G$3:$G$7</c:f>
              <c:numCache>
                <c:formatCode>General</c:formatCode>
                <c:ptCount val="5"/>
                <c:pt idx="0">
                  <c:v>146.11199999999999</c:v>
                </c:pt>
                <c:pt idx="1">
                  <c:v>123.34099999999999</c:v>
                </c:pt>
                <c:pt idx="2">
                  <c:v>93.429000000000002</c:v>
                </c:pt>
                <c:pt idx="3">
                  <c:v>58.252000000000002</c:v>
                </c:pt>
                <c:pt idx="4">
                  <c:v>32.079000000000001</c:v>
                </c:pt>
              </c:numCache>
            </c:numRef>
          </c:yVal>
          <c:smooth val="0"/>
          <c:extLst>
            <c:ext xmlns:c16="http://schemas.microsoft.com/office/drawing/2014/chart" uri="{C3380CC4-5D6E-409C-BE32-E72D297353CC}">
              <c16:uniqueId val="{00000005-EA1F-D544-98E8-54CF7970DD88}"/>
            </c:ext>
          </c:extLst>
        </c:ser>
        <c:ser>
          <c:idx val="6"/>
          <c:order val="6"/>
          <c:tx>
            <c:strRef>
              <c:f>マイグレーション時間!$H$2</c:f>
              <c:strCache>
                <c:ptCount val="1"/>
                <c:pt idx="0">
                  <c:v>SEmigrate</c:v>
                </c:pt>
              </c:strCache>
            </c:strRef>
          </c:tx>
          <c:spPr>
            <a:ln w="19050" cap="rnd">
              <a:solidFill>
                <a:srgbClr val="FF0000"/>
              </a:solidFill>
              <a:round/>
            </a:ln>
            <a:effectLst/>
          </c:spPr>
          <c:marker>
            <c:symbol val="none"/>
          </c:marker>
          <c:xVal>
            <c:numRef>
              <c:f>マイグレーション時間!$A$3:$A$7</c:f>
              <c:numCache>
                <c:formatCode>General</c:formatCode>
                <c:ptCount val="5"/>
                <c:pt idx="0">
                  <c:v>1</c:v>
                </c:pt>
                <c:pt idx="1">
                  <c:v>5</c:v>
                </c:pt>
                <c:pt idx="2">
                  <c:v>10</c:v>
                </c:pt>
                <c:pt idx="3">
                  <c:v>15</c:v>
                </c:pt>
                <c:pt idx="4">
                  <c:v>18</c:v>
                </c:pt>
              </c:numCache>
            </c:numRef>
          </c:xVal>
          <c:yVal>
            <c:numRef>
              <c:f>マイグレーション時間!$H$3:$H$7</c:f>
              <c:numCache>
                <c:formatCode>General</c:formatCode>
                <c:ptCount val="5"/>
                <c:pt idx="0">
                  <c:v>35.216000000000001</c:v>
                </c:pt>
                <c:pt idx="1">
                  <c:v>33.527000000000001</c:v>
                </c:pt>
                <c:pt idx="2">
                  <c:v>35.948</c:v>
                </c:pt>
                <c:pt idx="3">
                  <c:v>36.469000000000001</c:v>
                </c:pt>
                <c:pt idx="4">
                  <c:v>32.808999999999997</c:v>
                </c:pt>
              </c:numCache>
            </c:numRef>
          </c:yVal>
          <c:smooth val="0"/>
          <c:extLst>
            <c:ext xmlns:c16="http://schemas.microsoft.com/office/drawing/2014/chart" uri="{C3380CC4-5D6E-409C-BE32-E72D297353CC}">
              <c16:uniqueId val="{00000006-EA1F-D544-98E8-54CF7970DD88}"/>
            </c:ext>
          </c:extLst>
        </c:ser>
        <c:ser>
          <c:idx val="7"/>
          <c:order val="7"/>
          <c:tx>
            <c:strRef>
              <c:f>マイグレーション時間!$I$2</c:f>
              <c:strCache>
                <c:ptCount val="1"/>
                <c:pt idx="0">
                  <c:v>非暗号</c:v>
                </c:pt>
              </c:strCache>
            </c:strRef>
          </c:tx>
          <c:spPr>
            <a:ln w="19050" cap="rnd">
              <a:solidFill>
                <a:schemeClr val="accent2">
                  <a:lumMod val="60000"/>
                </a:schemeClr>
              </a:solidFill>
              <a:round/>
            </a:ln>
            <a:effectLst/>
          </c:spPr>
          <c:marker>
            <c:symbol val="none"/>
          </c:marker>
          <c:xVal>
            <c:numRef>
              <c:f>マイグレーション時間!$A$3:$A$7</c:f>
              <c:numCache>
                <c:formatCode>General</c:formatCode>
                <c:ptCount val="5"/>
                <c:pt idx="0">
                  <c:v>1</c:v>
                </c:pt>
                <c:pt idx="1">
                  <c:v>5</c:v>
                </c:pt>
                <c:pt idx="2">
                  <c:v>10</c:v>
                </c:pt>
                <c:pt idx="3">
                  <c:v>15</c:v>
                </c:pt>
                <c:pt idx="4">
                  <c:v>18</c:v>
                </c:pt>
              </c:numCache>
            </c:numRef>
          </c:xVal>
          <c:yVal>
            <c:numRef>
              <c:f>マイグレーション時間!$I$3:$I$7</c:f>
              <c:numCache>
                <c:formatCode>General</c:formatCode>
                <c:ptCount val="5"/>
                <c:pt idx="0">
                  <c:v>21.332999999999998</c:v>
                </c:pt>
                <c:pt idx="1">
                  <c:v>21.777999999999999</c:v>
                </c:pt>
                <c:pt idx="2">
                  <c:v>21.773</c:v>
                </c:pt>
                <c:pt idx="3">
                  <c:v>21.126999999999999</c:v>
                </c:pt>
                <c:pt idx="4">
                  <c:v>21.077999999999999</c:v>
                </c:pt>
              </c:numCache>
            </c:numRef>
          </c:yVal>
          <c:smooth val="0"/>
          <c:extLst>
            <c:ext xmlns:c16="http://schemas.microsoft.com/office/drawing/2014/chart" uri="{C3380CC4-5D6E-409C-BE32-E72D297353CC}">
              <c16:uniqueId val="{00000007-EA1F-D544-98E8-54CF7970DD88}"/>
            </c:ext>
          </c:extLst>
        </c:ser>
        <c:dLbls>
          <c:showLegendKey val="0"/>
          <c:showVal val="0"/>
          <c:showCatName val="0"/>
          <c:showSerName val="0"/>
          <c:showPercent val="0"/>
          <c:showBubbleSize val="0"/>
        </c:dLbls>
        <c:axId val="698156303"/>
        <c:axId val="335743487"/>
      </c:scatterChart>
      <c:valAx>
        <c:axId val="698156303"/>
        <c:scaling>
          <c:orientation val="minMax"/>
          <c:max val="19"/>
          <c:min val="0"/>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ja-JP" altLang="en-US" sz="1200" b="1" i="0">
                    <a:solidFill>
                      <a:schemeClr val="tx1"/>
                    </a:solidFill>
                    <a:latin typeface="Yu Gothic" panose="020B0400000000000000" pitchFamily="34" charset="-128"/>
                    <a:ea typeface="Yu Gothic" panose="020B0400000000000000" pitchFamily="34" charset="-128"/>
                  </a:rPr>
                  <a:t>アプリケーションの使用メモリ</a:t>
                </a:r>
                <a:r>
                  <a:rPr lang="en-US" altLang="ja-JP" sz="1200" b="1" i="0">
                    <a:solidFill>
                      <a:schemeClr val="tx1"/>
                    </a:solidFill>
                    <a:latin typeface="Yu Gothic" panose="020B0400000000000000" pitchFamily="34" charset="-128"/>
                    <a:ea typeface="Yu Gothic" panose="020B0400000000000000" pitchFamily="34" charset="-128"/>
                  </a:rPr>
                  <a:t>[GB]</a:t>
                </a:r>
                <a:endParaRPr lang="ja-JP" altLang="en-US">
                  <a:solidFill>
                    <a:schemeClr val="tx1"/>
                  </a:solidFill>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335743487"/>
        <c:crosses val="autoZero"/>
        <c:crossBetween val="midCat"/>
        <c:majorUnit val="3"/>
      </c:valAx>
      <c:valAx>
        <c:axId val="3357434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600" b="1" i="0">
                    <a:solidFill>
                      <a:schemeClr val="tx1"/>
                    </a:solidFill>
                    <a:latin typeface="Yu Gothic" panose="020B0400000000000000" pitchFamily="34" charset="-128"/>
                    <a:ea typeface="Yu Gothic" panose="020B0400000000000000" pitchFamily="34" charset="-128"/>
                  </a:rPr>
                  <a:t>時間</a:t>
                </a:r>
                <a:r>
                  <a:rPr lang="en-US" altLang="ja-JP" sz="1600" b="1" i="0">
                    <a:solidFill>
                      <a:schemeClr val="tx1"/>
                    </a:solidFill>
                    <a:latin typeface="Yu Gothic" panose="020B0400000000000000" pitchFamily="34" charset="-128"/>
                    <a:ea typeface="Yu Gothic" panose="020B0400000000000000" pitchFamily="34" charset="-128"/>
                  </a:rPr>
                  <a:t>[s]</a:t>
                </a:r>
                <a:endParaRPr lang="ja-JP" altLang="en-US" sz="16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7.9118122695767451E-4"/>
              <c:y val="0.33997534534889789"/>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698156303"/>
        <c:crosses val="autoZero"/>
        <c:crossBetween val="midCat"/>
      </c:valAx>
      <c:spPr>
        <a:noFill/>
        <a:ln>
          <a:solidFill>
            <a:schemeClr val="tx1"/>
          </a:solidFill>
        </a:ln>
        <a:effectLst/>
      </c:spPr>
    </c:plotArea>
    <c:legend>
      <c:legendPos val="b"/>
      <c:layout>
        <c:manualLayout>
          <c:xMode val="edge"/>
          <c:yMode val="edge"/>
          <c:x val="0.79491177872626451"/>
          <c:y val="9.8687793106025809E-2"/>
          <c:w val="0.17022821578397099"/>
          <c:h val="0.74948996501337584"/>
        </c:manualLayout>
      </c:layout>
      <c:overlay val="0"/>
      <c:spPr>
        <a:noFill/>
        <a:ln>
          <a:solidFill>
            <a:schemeClr val="tx1"/>
          </a:solid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ja-JP" altLang="en-US">
                <a:solidFill>
                  <a:schemeClr val="tx1"/>
                </a:solidFill>
              </a:rPr>
              <a:t>移送先メインホスト</a:t>
            </a:r>
          </a:p>
        </c:rich>
      </c:tx>
      <c:layout>
        <c:manualLayout>
          <c:xMode val="edge"/>
          <c:yMode val="edge"/>
          <c:x val="0.27209477468360393"/>
          <c:y val="3.399998691164108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15721489047487364"/>
          <c:y val="0.16977792484282422"/>
          <c:w val="0.79391616694898437"/>
          <c:h val="0.64896604939189695"/>
        </c:manualLayout>
      </c:layout>
      <c:scatterChart>
        <c:scatterStyle val="lineMarker"/>
        <c:varyColors val="0"/>
        <c:ser>
          <c:idx val="0"/>
          <c:order val="0"/>
          <c:tx>
            <c:strRef>
              <c:f>CPUdest!$C$1</c:f>
              <c:strCache>
                <c:ptCount val="1"/>
                <c:pt idx="0">
                  <c:v>常暗号</c:v>
                </c:pt>
              </c:strCache>
            </c:strRef>
          </c:tx>
          <c:spPr>
            <a:ln w="19050" cap="rnd">
              <a:solidFill>
                <a:schemeClr val="accent1"/>
              </a:solidFill>
              <a:round/>
            </a:ln>
            <a:effectLst/>
          </c:spPr>
          <c:marker>
            <c:symbol val="none"/>
          </c:marker>
          <c:xVal>
            <c:numRef>
              <c:f>CPUdest!$B$2:$B$9</c:f>
              <c:numCache>
                <c:formatCode>General</c:formatCode>
                <c:ptCount val="8"/>
                <c:pt idx="0">
                  <c:v>1</c:v>
                </c:pt>
                <c:pt idx="1">
                  <c:v>6</c:v>
                </c:pt>
                <c:pt idx="2">
                  <c:v>9</c:v>
                </c:pt>
                <c:pt idx="3">
                  <c:v>12</c:v>
                </c:pt>
                <c:pt idx="4">
                  <c:v>18</c:v>
                </c:pt>
              </c:numCache>
            </c:numRef>
          </c:xVal>
          <c:yVal>
            <c:numRef>
              <c:f>CPUdest!$C$2:$C$9</c:f>
              <c:numCache>
                <c:formatCode>General</c:formatCode>
                <c:ptCount val="8"/>
                <c:pt idx="0">
                  <c:v>100</c:v>
                </c:pt>
                <c:pt idx="1">
                  <c:v>99.9</c:v>
                </c:pt>
                <c:pt idx="2">
                  <c:v>99</c:v>
                </c:pt>
                <c:pt idx="3">
                  <c:v>100</c:v>
                </c:pt>
                <c:pt idx="4">
                  <c:v>100</c:v>
                </c:pt>
              </c:numCache>
            </c:numRef>
          </c:yVal>
          <c:smooth val="0"/>
          <c:extLst>
            <c:ext xmlns:c16="http://schemas.microsoft.com/office/drawing/2014/chart" uri="{C3380CC4-5D6E-409C-BE32-E72D297353CC}">
              <c16:uniqueId val="{00000000-F286-D44A-8392-D0681383AD69}"/>
            </c:ext>
          </c:extLst>
        </c:ser>
        <c:ser>
          <c:idx val="5"/>
          <c:order val="1"/>
          <c:tx>
            <c:strRef>
              <c:f>CPUdest!$F$1</c:f>
              <c:strCache>
                <c:ptCount val="1"/>
                <c:pt idx="0">
                  <c:v>コード</c:v>
                </c:pt>
              </c:strCache>
            </c:strRef>
          </c:tx>
          <c:spPr>
            <a:ln w="19050" cap="rnd">
              <a:solidFill>
                <a:schemeClr val="accent4"/>
              </a:solidFill>
              <a:round/>
            </a:ln>
            <a:effectLst/>
          </c:spPr>
          <c:marker>
            <c:symbol val="none"/>
          </c:marker>
          <c:xVal>
            <c:numRef>
              <c:f>CPUdest!$B$2:$B$9</c:f>
              <c:numCache>
                <c:formatCode>General</c:formatCode>
                <c:ptCount val="8"/>
                <c:pt idx="0">
                  <c:v>1</c:v>
                </c:pt>
                <c:pt idx="1">
                  <c:v>6</c:v>
                </c:pt>
                <c:pt idx="2">
                  <c:v>9</c:v>
                </c:pt>
                <c:pt idx="3">
                  <c:v>12</c:v>
                </c:pt>
                <c:pt idx="4">
                  <c:v>18</c:v>
                </c:pt>
              </c:numCache>
            </c:numRef>
          </c:xVal>
          <c:yVal>
            <c:numRef>
              <c:f>CPUdest!$F$2:$F$9</c:f>
              <c:numCache>
                <c:formatCode>General</c:formatCode>
                <c:ptCount val="8"/>
              </c:numCache>
            </c:numRef>
          </c:yVal>
          <c:smooth val="0"/>
          <c:extLst>
            <c:ext xmlns:c16="http://schemas.microsoft.com/office/drawing/2014/chart" uri="{C3380CC4-5D6E-409C-BE32-E72D297353CC}">
              <c16:uniqueId val="{00000003-F286-D44A-8392-D0681383AD69}"/>
            </c:ext>
          </c:extLst>
        </c:ser>
        <c:ser>
          <c:idx val="2"/>
          <c:order val="2"/>
          <c:tx>
            <c:strRef>
              <c:f>CPUdest!$C$11</c:f>
              <c:strCache>
                <c:ptCount val="1"/>
                <c:pt idx="0">
                  <c:v>SEmigrate</c:v>
                </c:pt>
              </c:strCache>
            </c:strRef>
          </c:tx>
          <c:spPr>
            <a:ln w="19050" cap="rnd">
              <a:solidFill>
                <a:srgbClr val="FF0000"/>
              </a:solidFill>
              <a:round/>
            </a:ln>
            <a:effectLst/>
          </c:spPr>
          <c:marker>
            <c:symbol val="none"/>
          </c:marker>
          <c:xVal>
            <c:numRef>
              <c:f>CPUdest!$B$12:$B$16</c:f>
              <c:numCache>
                <c:formatCode>General</c:formatCode>
                <c:ptCount val="5"/>
                <c:pt idx="0">
                  <c:v>1</c:v>
                </c:pt>
                <c:pt idx="1">
                  <c:v>6</c:v>
                </c:pt>
                <c:pt idx="2">
                  <c:v>9</c:v>
                </c:pt>
                <c:pt idx="3">
                  <c:v>12</c:v>
                </c:pt>
                <c:pt idx="4">
                  <c:v>18</c:v>
                </c:pt>
              </c:numCache>
            </c:numRef>
          </c:xVal>
          <c:yVal>
            <c:numRef>
              <c:f>CPUdest!$C$12:$C$16</c:f>
              <c:numCache>
                <c:formatCode>General</c:formatCode>
                <c:ptCount val="5"/>
                <c:pt idx="0">
                  <c:v>47.77</c:v>
                </c:pt>
                <c:pt idx="1">
                  <c:v>51.25</c:v>
                </c:pt>
                <c:pt idx="2">
                  <c:v>48.21</c:v>
                </c:pt>
                <c:pt idx="3">
                  <c:v>46.96</c:v>
                </c:pt>
                <c:pt idx="4">
                  <c:v>48.98</c:v>
                </c:pt>
              </c:numCache>
            </c:numRef>
          </c:yVal>
          <c:smooth val="0"/>
          <c:extLst>
            <c:ext xmlns:c16="http://schemas.microsoft.com/office/drawing/2014/chart" uri="{C3380CC4-5D6E-409C-BE32-E72D297353CC}">
              <c16:uniqueId val="{00000006-F286-D44A-8392-D0681383AD69}"/>
            </c:ext>
          </c:extLst>
        </c:ser>
        <c:ser>
          <c:idx val="3"/>
          <c:order val="3"/>
          <c:tx>
            <c:strRef>
              <c:f>CPUdest!$D$11</c:f>
              <c:strCache>
                <c:ptCount val="1"/>
                <c:pt idx="0">
                  <c:v>非暗号</c:v>
                </c:pt>
              </c:strCache>
            </c:strRef>
          </c:tx>
          <c:spPr>
            <a:ln w="19050" cap="rnd">
              <a:solidFill>
                <a:schemeClr val="accent2">
                  <a:lumMod val="75000"/>
                </a:schemeClr>
              </a:solidFill>
              <a:round/>
            </a:ln>
            <a:effectLst/>
          </c:spPr>
          <c:marker>
            <c:symbol val="none"/>
          </c:marker>
          <c:xVal>
            <c:numRef>
              <c:f>CPUdest!$B$12:$B$16</c:f>
              <c:numCache>
                <c:formatCode>General</c:formatCode>
                <c:ptCount val="5"/>
                <c:pt idx="0">
                  <c:v>1</c:v>
                </c:pt>
                <c:pt idx="1">
                  <c:v>6</c:v>
                </c:pt>
                <c:pt idx="2">
                  <c:v>9</c:v>
                </c:pt>
                <c:pt idx="3">
                  <c:v>12</c:v>
                </c:pt>
                <c:pt idx="4">
                  <c:v>18</c:v>
                </c:pt>
              </c:numCache>
            </c:numRef>
          </c:xVal>
          <c:yVal>
            <c:numRef>
              <c:f>CPUdest!$D$12:$D$16</c:f>
              <c:numCache>
                <c:formatCode>General</c:formatCode>
                <c:ptCount val="5"/>
                <c:pt idx="0">
                  <c:v>39.700000000000003</c:v>
                </c:pt>
                <c:pt idx="1">
                  <c:v>44.97</c:v>
                </c:pt>
                <c:pt idx="2">
                  <c:v>42.34</c:v>
                </c:pt>
                <c:pt idx="3">
                  <c:v>42.84</c:v>
                </c:pt>
                <c:pt idx="4">
                  <c:v>42.02</c:v>
                </c:pt>
              </c:numCache>
            </c:numRef>
          </c:yVal>
          <c:smooth val="0"/>
          <c:extLst>
            <c:ext xmlns:c16="http://schemas.microsoft.com/office/drawing/2014/chart" uri="{C3380CC4-5D6E-409C-BE32-E72D297353CC}">
              <c16:uniqueId val="{00000007-F286-D44A-8392-D0681383AD69}"/>
            </c:ext>
          </c:extLst>
        </c:ser>
        <c:dLbls>
          <c:showLegendKey val="0"/>
          <c:showVal val="0"/>
          <c:showCatName val="0"/>
          <c:showSerName val="0"/>
          <c:showPercent val="0"/>
          <c:showBubbleSize val="0"/>
        </c:dLbls>
        <c:axId val="698156303"/>
        <c:axId val="335743487"/>
      </c:scatterChart>
      <c:valAx>
        <c:axId val="698156303"/>
        <c:scaling>
          <c:orientation val="minMax"/>
          <c:max val="19"/>
          <c:min val="0"/>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ja-JP" altLang="en-US" sz="1200" b="1" i="0">
                    <a:solidFill>
                      <a:schemeClr val="tx1"/>
                    </a:solidFill>
                    <a:latin typeface="Yu Gothic" panose="020B0400000000000000" pitchFamily="34" charset="-128"/>
                    <a:ea typeface="Yu Gothic" panose="020B0400000000000000" pitchFamily="34" charset="-128"/>
                  </a:rPr>
                  <a:t>アプリケーションの使用メモリ</a:t>
                </a:r>
                <a:r>
                  <a:rPr lang="en-US" altLang="ja-JP" sz="1200" b="1" i="0">
                    <a:solidFill>
                      <a:schemeClr val="tx1"/>
                    </a:solidFill>
                    <a:latin typeface="Yu Gothic" panose="020B0400000000000000" pitchFamily="34" charset="-128"/>
                    <a:ea typeface="Yu Gothic" panose="020B0400000000000000" pitchFamily="34" charset="-128"/>
                  </a:rPr>
                  <a:t>[GB]</a:t>
                </a:r>
                <a:endParaRPr lang="ja-JP" altLang="en-US">
                  <a:solidFill>
                    <a:schemeClr val="tx1"/>
                  </a:solidFill>
                </a:endParaRPr>
              </a:p>
            </c:rich>
          </c:tx>
          <c:layout>
            <c:manualLayout>
              <c:xMode val="edge"/>
              <c:yMode val="edge"/>
              <c:x val="0.17429969228234712"/>
              <c:y val="0.9109930978974782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335743487"/>
        <c:crosses val="autoZero"/>
        <c:crossBetween val="midCat"/>
        <c:majorUnit val="3"/>
      </c:valAx>
      <c:valAx>
        <c:axId val="335743487"/>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698156303"/>
        <c:crosses val="autoZero"/>
        <c:crossBetween val="midCat"/>
      </c:valAx>
      <c:spPr>
        <a:noFill/>
        <a:ln>
          <a:solidFill>
            <a:schemeClr val="tx1"/>
          </a:solidFill>
        </a:ln>
        <a:effectLst/>
      </c:spPr>
    </c:plotArea>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ja-JP" altLang="en-US">
                <a:solidFill>
                  <a:schemeClr val="tx1"/>
                </a:solidFill>
              </a:rPr>
              <a:t>サブホスト</a:t>
            </a:r>
          </a:p>
        </c:rich>
      </c:tx>
      <c:layout>
        <c:manualLayout>
          <c:xMode val="edge"/>
          <c:yMode val="edge"/>
          <c:x val="0.3612329389566763"/>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12868049270558937"/>
          <c:y val="0.14893388474139321"/>
          <c:w val="0.76169516397736514"/>
          <c:h val="0.66081181440538128"/>
        </c:manualLayout>
      </c:layout>
      <c:scatterChart>
        <c:scatterStyle val="lineMarker"/>
        <c:varyColors val="0"/>
        <c:ser>
          <c:idx val="0"/>
          <c:order val="0"/>
          <c:tx>
            <c:strRef>
              <c:f>CPUsub!$C$1</c:f>
              <c:strCache>
                <c:ptCount val="1"/>
                <c:pt idx="0">
                  <c:v>常暗号</c:v>
                </c:pt>
              </c:strCache>
            </c:strRef>
          </c:tx>
          <c:spPr>
            <a:ln w="19050" cap="rnd">
              <a:solidFill>
                <a:schemeClr val="accent1"/>
              </a:solidFill>
              <a:round/>
            </a:ln>
            <a:effectLst/>
          </c:spPr>
          <c:marker>
            <c:symbol val="none"/>
          </c:marker>
          <c:xVal>
            <c:numRef>
              <c:f>CPUsub!$B$2:$B$8</c:f>
              <c:numCache>
                <c:formatCode>General</c:formatCode>
                <c:ptCount val="7"/>
                <c:pt idx="0">
                  <c:v>1</c:v>
                </c:pt>
                <c:pt idx="1">
                  <c:v>6</c:v>
                </c:pt>
                <c:pt idx="2">
                  <c:v>9</c:v>
                </c:pt>
                <c:pt idx="3">
                  <c:v>12</c:v>
                </c:pt>
                <c:pt idx="4">
                  <c:v>18</c:v>
                </c:pt>
                <c:pt idx="6">
                  <c:v>10</c:v>
                </c:pt>
              </c:numCache>
            </c:numRef>
          </c:xVal>
          <c:yVal>
            <c:numRef>
              <c:f>CPUsub!$C$2:$C$8</c:f>
              <c:numCache>
                <c:formatCode>General</c:formatCode>
                <c:ptCount val="7"/>
                <c:pt idx="0">
                  <c:v>95.65</c:v>
                </c:pt>
                <c:pt idx="1">
                  <c:v>96.67</c:v>
                </c:pt>
                <c:pt idx="2">
                  <c:v>94.78</c:v>
                </c:pt>
                <c:pt idx="3">
                  <c:v>93.890000000000015</c:v>
                </c:pt>
                <c:pt idx="4">
                  <c:v>97.75</c:v>
                </c:pt>
              </c:numCache>
            </c:numRef>
          </c:yVal>
          <c:smooth val="0"/>
          <c:extLst>
            <c:ext xmlns:c16="http://schemas.microsoft.com/office/drawing/2014/chart" uri="{C3380CC4-5D6E-409C-BE32-E72D297353CC}">
              <c16:uniqueId val="{00000000-4A14-E24B-82EA-C543AEB7A8DD}"/>
            </c:ext>
          </c:extLst>
        </c:ser>
        <c:ser>
          <c:idx val="6"/>
          <c:order val="1"/>
          <c:tx>
            <c:strRef>
              <c:f>CPUsub!$I$1</c:f>
              <c:strCache>
                <c:ptCount val="1"/>
                <c:pt idx="0">
                  <c:v>SEmigrate</c:v>
                </c:pt>
              </c:strCache>
            </c:strRef>
          </c:tx>
          <c:spPr>
            <a:ln w="19050" cap="rnd">
              <a:solidFill>
                <a:srgbClr val="FF0000"/>
              </a:solidFill>
              <a:round/>
            </a:ln>
            <a:effectLst/>
          </c:spPr>
          <c:marker>
            <c:symbol val="none"/>
          </c:marker>
          <c:xVal>
            <c:numRef>
              <c:f>CPUsub!$B$2:$B$8</c:f>
              <c:numCache>
                <c:formatCode>General</c:formatCode>
                <c:ptCount val="7"/>
                <c:pt idx="0">
                  <c:v>1</c:v>
                </c:pt>
                <c:pt idx="1">
                  <c:v>6</c:v>
                </c:pt>
                <c:pt idx="2">
                  <c:v>9</c:v>
                </c:pt>
                <c:pt idx="3">
                  <c:v>12</c:v>
                </c:pt>
                <c:pt idx="4">
                  <c:v>18</c:v>
                </c:pt>
                <c:pt idx="6">
                  <c:v>10</c:v>
                </c:pt>
              </c:numCache>
            </c:numRef>
          </c:xVal>
          <c:yVal>
            <c:numRef>
              <c:f>CPUsub!$I$2:$I$8</c:f>
              <c:numCache>
                <c:formatCode>General</c:formatCode>
                <c:ptCount val="7"/>
                <c:pt idx="0">
                  <c:v>55.62</c:v>
                </c:pt>
                <c:pt idx="1">
                  <c:v>57.97</c:v>
                </c:pt>
                <c:pt idx="2">
                  <c:v>58.01</c:v>
                </c:pt>
                <c:pt idx="3">
                  <c:v>58.79</c:v>
                </c:pt>
                <c:pt idx="4">
                  <c:v>63.79</c:v>
                </c:pt>
              </c:numCache>
            </c:numRef>
          </c:yVal>
          <c:smooth val="0"/>
          <c:extLst>
            <c:ext xmlns:c16="http://schemas.microsoft.com/office/drawing/2014/chart" uri="{C3380CC4-5D6E-409C-BE32-E72D297353CC}">
              <c16:uniqueId val="{00000006-4A14-E24B-82EA-C543AEB7A8DD}"/>
            </c:ext>
          </c:extLst>
        </c:ser>
        <c:ser>
          <c:idx val="7"/>
          <c:order val="2"/>
          <c:tx>
            <c:strRef>
              <c:f>CPUsub!$J$1</c:f>
              <c:strCache>
                <c:ptCount val="1"/>
                <c:pt idx="0">
                  <c:v>非暗号</c:v>
                </c:pt>
              </c:strCache>
            </c:strRef>
          </c:tx>
          <c:spPr>
            <a:ln w="19050" cap="rnd">
              <a:solidFill>
                <a:schemeClr val="accent2">
                  <a:lumMod val="60000"/>
                </a:schemeClr>
              </a:solidFill>
              <a:round/>
            </a:ln>
            <a:effectLst/>
          </c:spPr>
          <c:marker>
            <c:symbol val="none"/>
          </c:marker>
          <c:xVal>
            <c:numRef>
              <c:f>CPUsub!$B$2:$B$8</c:f>
              <c:numCache>
                <c:formatCode>General</c:formatCode>
                <c:ptCount val="7"/>
                <c:pt idx="0">
                  <c:v>1</c:v>
                </c:pt>
                <c:pt idx="1">
                  <c:v>6</c:v>
                </c:pt>
                <c:pt idx="2">
                  <c:v>9</c:v>
                </c:pt>
                <c:pt idx="3">
                  <c:v>12</c:v>
                </c:pt>
                <c:pt idx="4">
                  <c:v>18</c:v>
                </c:pt>
                <c:pt idx="6">
                  <c:v>10</c:v>
                </c:pt>
              </c:numCache>
            </c:numRef>
          </c:xVal>
          <c:yVal>
            <c:numRef>
              <c:f>CPUsub!$J$2:$J$8</c:f>
              <c:numCache>
                <c:formatCode>General</c:formatCode>
                <c:ptCount val="7"/>
                <c:pt idx="0">
                  <c:v>65.81</c:v>
                </c:pt>
                <c:pt idx="1">
                  <c:v>68.69</c:v>
                </c:pt>
                <c:pt idx="2">
                  <c:v>70.650000000000006</c:v>
                </c:pt>
                <c:pt idx="3">
                  <c:v>68.459999999999994</c:v>
                </c:pt>
                <c:pt idx="4">
                  <c:v>71.09</c:v>
                </c:pt>
              </c:numCache>
            </c:numRef>
          </c:yVal>
          <c:smooth val="0"/>
          <c:extLst>
            <c:ext xmlns:c16="http://schemas.microsoft.com/office/drawing/2014/chart" uri="{C3380CC4-5D6E-409C-BE32-E72D297353CC}">
              <c16:uniqueId val="{00000007-4A14-E24B-82EA-C543AEB7A8DD}"/>
            </c:ext>
          </c:extLst>
        </c:ser>
        <c:dLbls>
          <c:showLegendKey val="0"/>
          <c:showVal val="0"/>
          <c:showCatName val="0"/>
          <c:showSerName val="0"/>
          <c:showPercent val="0"/>
          <c:showBubbleSize val="0"/>
        </c:dLbls>
        <c:axId val="698156303"/>
        <c:axId val="335743487"/>
      </c:scatterChart>
      <c:valAx>
        <c:axId val="698156303"/>
        <c:scaling>
          <c:orientation val="minMax"/>
          <c:max val="19"/>
          <c:min val="0"/>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ja-JP" altLang="en-US" sz="1200" b="1" i="0">
                    <a:solidFill>
                      <a:schemeClr val="tx1"/>
                    </a:solidFill>
                    <a:latin typeface="Yu Gothic" panose="020B0400000000000000" pitchFamily="34" charset="-128"/>
                    <a:ea typeface="Yu Gothic" panose="020B0400000000000000" pitchFamily="34" charset="-128"/>
                  </a:rPr>
                  <a:t>アプリケーションの使用メモリ</a:t>
                </a:r>
                <a:r>
                  <a:rPr lang="en-US" altLang="ja-JP" sz="1200" b="1" i="0">
                    <a:solidFill>
                      <a:schemeClr val="tx1"/>
                    </a:solidFill>
                    <a:latin typeface="Yu Gothic" panose="020B0400000000000000" pitchFamily="34" charset="-128"/>
                    <a:ea typeface="Yu Gothic" panose="020B0400000000000000" pitchFamily="34" charset="-128"/>
                  </a:rPr>
                  <a:t>[GB]</a:t>
                </a:r>
                <a:endParaRPr lang="ja-JP" altLang="en-US">
                  <a:solidFill>
                    <a:schemeClr val="tx1"/>
                  </a:solidFill>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335743487"/>
        <c:crosses val="autoZero"/>
        <c:crossBetween val="midCat"/>
        <c:majorUnit val="3"/>
      </c:valAx>
      <c:valAx>
        <c:axId val="335743487"/>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698156303"/>
        <c:crosses val="autoZero"/>
        <c:crossBetween val="midCat"/>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ja-JP" altLang="en-US">
                <a:solidFill>
                  <a:schemeClr val="tx1"/>
                </a:solidFill>
              </a:rPr>
              <a:t>移送元ホスト</a:t>
            </a:r>
          </a:p>
        </c:rich>
      </c:tx>
      <c:layout>
        <c:manualLayout>
          <c:xMode val="edge"/>
          <c:yMode val="edge"/>
          <c:x val="0.51790557204797594"/>
          <c:y val="1.198656749381323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3483485189148558"/>
          <c:y val="0.17064624902235542"/>
          <c:w val="0.61860071094987279"/>
          <c:h val="0.64427632344438468"/>
        </c:manualLayout>
      </c:layout>
      <c:scatterChart>
        <c:scatterStyle val="lineMarker"/>
        <c:varyColors val="0"/>
        <c:ser>
          <c:idx val="0"/>
          <c:order val="0"/>
          <c:tx>
            <c:strRef>
              <c:f>'CPU main'!$B$2</c:f>
              <c:strCache>
                <c:ptCount val="1"/>
                <c:pt idx="0">
                  <c:v>常暗号</c:v>
                </c:pt>
              </c:strCache>
            </c:strRef>
          </c:tx>
          <c:spPr>
            <a:ln w="19050" cap="rnd">
              <a:solidFill>
                <a:schemeClr val="accent1"/>
              </a:solidFill>
              <a:round/>
            </a:ln>
            <a:effectLst/>
          </c:spPr>
          <c:marker>
            <c:symbol val="none"/>
          </c:marker>
          <c:xVal>
            <c:numRef>
              <c:f>'CPU main'!$A$3:$A$7</c:f>
              <c:numCache>
                <c:formatCode>General</c:formatCode>
                <c:ptCount val="5"/>
                <c:pt idx="0">
                  <c:v>1</c:v>
                </c:pt>
                <c:pt idx="1">
                  <c:v>5</c:v>
                </c:pt>
                <c:pt idx="2">
                  <c:v>10</c:v>
                </c:pt>
                <c:pt idx="3">
                  <c:v>15</c:v>
                </c:pt>
                <c:pt idx="4">
                  <c:v>18</c:v>
                </c:pt>
              </c:numCache>
            </c:numRef>
          </c:xVal>
          <c:yVal>
            <c:numRef>
              <c:f>'CPU main'!$B$3:$B$7</c:f>
              <c:numCache>
                <c:formatCode>General</c:formatCode>
                <c:ptCount val="5"/>
                <c:pt idx="0">
                  <c:v>74.333333332999999</c:v>
                </c:pt>
                <c:pt idx="1">
                  <c:v>74.5</c:v>
                </c:pt>
                <c:pt idx="2">
                  <c:v>74.3</c:v>
                </c:pt>
                <c:pt idx="3">
                  <c:v>74.599999999999994</c:v>
                </c:pt>
                <c:pt idx="4">
                  <c:v>74.333333330000002</c:v>
                </c:pt>
              </c:numCache>
            </c:numRef>
          </c:yVal>
          <c:smooth val="0"/>
          <c:extLst>
            <c:ext xmlns:c16="http://schemas.microsoft.com/office/drawing/2014/chart" uri="{C3380CC4-5D6E-409C-BE32-E72D297353CC}">
              <c16:uniqueId val="{00000000-EF22-A74B-8FCD-655B9EB3F400}"/>
            </c:ext>
          </c:extLst>
        </c:ser>
        <c:ser>
          <c:idx val="6"/>
          <c:order val="1"/>
          <c:tx>
            <c:strRef>
              <c:f>'CPU main'!$H$2</c:f>
              <c:strCache>
                <c:ptCount val="1"/>
                <c:pt idx="0">
                  <c:v>SEmigrate</c:v>
                </c:pt>
              </c:strCache>
            </c:strRef>
          </c:tx>
          <c:spPr>
            <a:ln w="19050" cap="rnd">
              <a:solidFill>
                <a:srgbClr val="FF0000"/>
              </a:solidFill>
              <a:round/>
            </a:ln>
            <a:effectLst/>
          </c:spPr>
          <c:marker>
            <c:symbol val="none"/>
          </c:marker>
          <c:xVal>
            <c:numRef>
              <c:f>'CPU main'!$A$3:$A$7</c:f>
              <c:numCache>
                <c:formatCode>General</c:formatCode>
                <c:ptCount val="5"/>
                <c:pt idx="0">
                  <c:v>1</c:v>
                </c:pt>
                <c:pt idx="1">
                  <c:v>5</c:v>
                </c:pt>
                <c:pt idx="2">
                  <c:v>10</c:v>
                </c:pt>
                <c:pt idx="3">
                  <c:v>15</c:v>
                </c:pt>
                <c:pt idx="4">
                  <c:v>18</c:v>
                </c:pt>
              </c:numCache>
            </c:numRef>
          </c:xVal>
          <c:yVal>
            <c:numRef>
              <c:f>'CPU main'!$H$3:$H$7</c:f>
              <c:numCache>
                <c:formatCode>General</c:formatCode>
                <c:ptCount val="5"/>
                <c:pt idx="0">
                  <c:v>33.854545454545445</c:v>
                </c:pt>
                <c:pt idx="1">
                  <c:v>43.463636363636368</c:v>
                </c:pt>
                <c:pt idx="2">
                  <c:v>54.136363636363633</c:v>
                </c:pt>
                <c:pt idx="3">
                  <c:v>66.509090900000004</c:v>
                </c:pt>
                <c:pt idx="4">
                  <c:v>77.790909099999993</c:v>
                </c:pt>
              </c:numCache>
            </c:numRef>
          </c:yVal>
          <c:smooth val="0"/>
          <c:extLst>
            <c:ext xmlns:c16="http://schemas.microsoft.com/office/drawing/2014/chart" uri="{C3380CC4-5D6E-409C-BE32-E72D297353CC}">
              <c16:uniqueId val="{00000006-EF22-A74B-8FCD-655B9EB3F400}"/>
            </c:ext>
          </c:extLst>
        </c:ser>
        <c:ser>
          <c:idx val="7"/>
          <c:order val="2"/>
          <c:tx>
            <c:strRef>
              <c:f>'CPU main'!$I$2</c:f>
              <c:strCache>
                <c:ptCount val="1"/>
                <c:pt idx="0">
                  <c:v>非暗号</c:v>
                </c:pt>
              </c:strCache>
            </c:strRef>
          </c:tx>
          <c:spPr>
            <a:ln w="19050" cap="rnd">
              <a:solidFill>
                <a:schemeClr val="accent2">
                  <a:lumMod val="60000"/>
                </a:schemeClr>
              </a:solidFill>
              <a:round/>
            </a:ln>
            <a:effectLst/>
          </c:spPr>
          <c:marker>
            <c:symbol val="none"/>
          </c:marker>
          <c:xVal>
            <c:numRef>
              <c:f>'CPU main'!$A$3:$A$7</c:f>
              <c:numCache>
                <c:formatCode>General</c:formatCode>
                <c:ptCount val="5"/>
                <c:pt idx="0">
                  <c:v>1</c:v>
                </c:pt>
                <c:pt idx="1">
                  <c:v>5</c:v>
                </c:pt>
                <c:pt idx="2">
                  <c:v>10</c:v>
                </c:pt>
                <c:pt idx="3">
                  <c:v>15</c:v>
                </c:pt>
                <c:pt idx="4">
                  <c:v>18</c:v>
                </c:pt>
              </c:numCache>
            </c:numRef>
          </c:xVal>
          <c:yVal>
            <c:numRef>
              <c:f>'CPU main'!$I$3:$I$7</c:f>
              <c:numCache>
                <c:formatCode>General</c:formatCode>
                <c:ptCount val="5"/>
                <c:pt idx="0">
                  <c:v>33.327272727272721</c:v>
                </c:pt>
                <c:pt idx="1">
                  <c:v>36.063636363636355</c:v>
                </c:pt>
                <c:pt idx="2">
                  <c:v>33.045454545454547</c:v>
                </c:pt>
                <c:pt idx="3">
                  <c:v>33.1</c:v>
                </c:pt>
                <c:pt idx="4">
                  <c:v>38.581818200000001</c:v>
                </c:pt>
              </c:numCache>
            </c:numRef>
          </c:yVal>
          <c:smooth val="0"/>
          <c:extLst>
            <c:ext xmlns:c16="http://schemas.microsoft.com/office/drawing/2014/chart" uri="{C3380CC4-5D6E-409C-BE32-E72D297353CC}">
              <c16:uniqueId val="{00000007-EF22-A74B-8FCD-655B9EB3F400}"/>
            </c:ext>
          </c:extLst>
        </c:ser>
        <c:dLbls>
          <c:showLegendKey val="0"/>
          <c:showVal val="0"/>
          <c:showCatName val="0"/>
          <c:showSerName val="0"/>
          <c:showPercent val="0"/>
          <c:showBubbleSize val="0"/>
        </c:dLbls>
        <c:axId val="698156303"/>
        <c:axId val="335743487"/>
      </c:scatterChart>
      <c:valAx>
        <c:axId val="698156303"/>
        <c:scaling>
          <c:orientation val="minMax"/>
          <c:max val="19"/>
          <c:min val="0"/>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ja-JP" altLang="en-US" sz="1200" b="1" i="0">
                    <a:solidFill>
                      <a:schemeClr val="tx1"/>
                    </a:solidFill>
                    <a:latin typeface="Yu Gothic" panose="020B0400000000000000" pitchFamily="34" charset="-128"/>
                    <a:ea typeface="Yu Gothic" panose="020B0400000000000000" pitchFamily="34" charset="-128"/>
                  </a:rPr>
                  <a:t>アプリケーションの使用メモリ</a:t>
                </a:r>
                <a:r>
                  <a:rPr lang="en-US" altLang="ja-JP" sz="1200" b="1" i="0">
                    <a:solidFill>
                      <a:schemeClr val="tx1"/>
                    </a:solidFill>
                    <a:latin typeface="Yu Gothic" panose="020B0400000000000000" pitchFamily="34" charset="-128"/>
                    <a:ea typeface="Yu Gothic" panose="020B0400000000000000" pitchFamily="34" charset="-128"/>
                  </a:rPr>
                  <a:t>[GB]</a:t>
                </a:r>
                <a:endParaRPr lang="ja-JP" altLang="en-US">
                  <a:solidFill>
                    <a:schemeClr val="tx1"/>
                  </a:solidFill>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335743487"/>
        <c:crosses val="autoZero"/>
        <c:crossBetween val="midCat"/>
        <c:majorUnit val="3"/>
      </c:valAx>
      <c:valAx>
        <c:axId val="3357434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en-US" altLang="ja-JP" sz="1200" b="1" i="0" dirty="0">
                    <a:solidFill>
                      <a:schemeClr val="tx1"/>
                    </a:solidFill>
                    <a:latin typeface="Yu Gothic" panose="020B0400000000000000" pitchFamily="34" charset="-128"/>
                    <a:ea typeface="Yu Gothic" panose="020B0400000000000000" pitchFamily="34" charset="-128"/>
                  </a:rPr>
                  <a:t>CPU</a:t>
                </a:r>
                <a:r>
                  <a:rPr lang="ja-JP" altLang="en-US" sz="1200" b="1" i="0">
                    <a:solidFill>
                      <a:schemeClr val="tx1"/>
                    </a:solidFill>
                    <a:latin typeface="Yu Gothic" panose="020B0400000000000000" pitchFamily="34" charset="-128"/>
                    <a:ea typeface="Yu Gothic" panose="020B0400000000000000" pitchFamily="34" charset="-128"/>
                  </a:rPr>
                  <a:t>使用率</a:t>
                </a:r>
                <a:r>
                  <a:rPr lang="en-US" altLang="ja-JP" sz="1200" b="1" i="0" dirty="0">
                    <a:solidFill>
                      <a:schemeClr val="tx1"/>
                    </a:solidFill>
                    <a:latin typeface="Yu Gothic" panose="020B0400000000000000" pitchFamily="34" charset="-128"/>
                    <a:ea typeface="Yu Gothic" panose="020B0400000000000000" pitchFamily="34" charset="-128"/>
                  </a:rPr>
                  <a:t>[%]</a:t>
                </a:r>
                <a:endParaRPr lang="ja-JP" altLang="en-US" sz="12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0.20964159046685066"/>
              <c:y val="0.31627848351164395"/>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698156303"/>
        <c:crosses val="autoZero"/>
        <c:crossBetween val="midCat"/>
      </c:valAx>
      <c:spPr>
        <a:noFill/>
        <a:ln>
          <a:solidFill>
            <a:schemeClr val="tx1"/>
          </a:solidFill>
        </a:ln>
        <a:effectLst/>
      </c:spPr>
    </c:plotArea>
    <c:legend>
      <c:legendPos val="b"/>
      <c:layout>
        <c:manualLayout>
          <c:xMode val="edge"/>
          <c:yMode val="edge"/>
          <c:x val="0"/>
          <c:y val="0.39045763445432385"/>
          <c:w val="0.20774467678850783"/>
          <c:h val="0.22586078861646633"/>
        </c:manualLayout>
      </c:layout>
      <c:overlay val="0"/>
      <c:spPr>
        <a:noFill/>
        <a:ln>
          <a:solidFill>
            <a:schemeClr val="tx1"/>
          </a:solid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455203234730793"/>
          <c:y val="6.3549210741841347E-2"/>
          <c:w val="0.5972272409808741"/>
          <c:h val="0.70663176058093635"/>
        </c:manualLayout>
      </c:layout>
      <c:scatterChart>
        <c:scatterStyle val="lineMarker"/>
        <c:varyColors val="0"/>
        <c:ser>
          <c:idx val="0"/>
          <c:order val="0"/>
          <c:tx>
            <c:strRef>
              <c:f>downrime!$N$24</c:f>
              <c:strCache>
                <c:ptCount val="1"/>
                <c:pt idx="0">
                  <c:v>常暗号</c:v>
                </c:pt>
              </c:strCache>
            </c:strRef>
          </c:tx>
          <c:spPr>
            <a:ln w="19050" cap="rnd">
              <a:solidFill>
                <a:schemeClr val="accent1"/>
              </a:solidFill>
              <a:round/>
            </a:ln>
            <a:effectLst/>
          </c:spPr>
          <c:marker>
            <c:symbol val="none"/>
          </c:marker>
          <c:xVal>
            <c:numRef>
              <c:f>downrime!$M$25:$M$30</c:f>
              <c:numCache>
                <c:formatCode>General</c:formatCode>
                <c:ptCount val="6"/>
                <c:pt idx="0">
                  <c:v>1</c:v>
                </c:pt>
                <c:pt idx="1">
                  <c:v>5</c:v>
                </c:pt>
                <c:pt idx="2">
                  <c:v>10</c:v>
                </c:pt>
                <c:pt idx="3">
                  <c:v>15</c:v>
                </c:pt>
                <c:pt idx="4">
                  <c:v>18</c:v>
                </c:pt>
              </c:numCache>
            </c:numRef>
          </c:xVal>
          <c:yVal>
            <c:numRef>
              <c:f>downrime!$N$25:$N$30</c:f>
              <c:numCache>
                <c:formatCode>General</c:formatCode>
                <c:ptCount val="6"/>
                <c:pt idx="0">
                  <c:v>208</c:v>
                </c:pt>
                <c:pt idx="1">
                  <c:v>177</c:v>
                </c:pt>
                <c:pt idx="2">
                  <c:v>190</c:v>
                </c:pt>
                <c:pt idx="3">
                  <c:v>198</c:v>
                </c:pt>
                <c:pt idx="4">
                  <c:v>208</c:v>
                </c:pt>
              </c:numCache>
            </c:numRef>
          </c:yVal>
          <c:smooth val="0"/>
          <c:extLst>
            <c:ext xmlns:c16="http://schemas.microsoft.com/office/drawing/2014/chart" uri="{C3380CC4-5D6E-409C-BE32-E72D297353CC}">
              <c16:uniqueId val="{00000000-2078-8940-946E-C67626CB8B55}"/>
            </c:ext>
          </c:extLst>
        </c:ser>
        <c:ser>
          <c:idx val="6"/>
          <c:order val="1"/>
          <c:tx>
            <c:strRef>
              <c:f>downrime!$T$24</c:f>
              <c:strCache>
                <c:ptCount val="1"/>
                <c:pt idx="0">
                  <c:v>SEmigrate</c:v>
                </c:pt>
              </c:strCache>
            </c:strRef>
          </c:tx>
          <c:spPr>
            <a:ln w="19050" cap="rnd">
              <a:solidFill>
                <a:srgbClr val="FF0000"/>
              </a:solidFill>
              <a:round/>
            </a:ln>
            <a:effectLst/>
          </c:spPr>
          <c:marker>
            <c:symbol val="none"/>
          </c:marker>
          <c:xVal>
            <c:numRef>
              <c:f>downrime!$M$25:$M$30</c:f>
              <c:numCache>
                <c:formatCode>General</c:formatCode>
                <c:ptCount val="6"/>
                <c:pt idx="0">
                  <c:v>1</c:v>
                </c:pt>
                <c:pt idx="1">
                  <c:v>5</c:v>
                </c:pt>
                <c:pt idx="2">
                  <c:v>10</c:v>
                </c:pt>
                <c:pt idx="3">
                  <c:v>15</c:v>
                </c:pt>
                <c:pt idx="4">
                  <c:v>18</c:v>
                </c:pt>
              </c:numCache>
            </c:numRef>
          </c:xVal>
          <c:yVal>
            <c:numRef>
              <c:f>downrime!$T$25:$T$30</c:f>
              <c:numCache>
                <c:formatCode>General</c:formatCode>
                <c:ptCount val="6"/>
                <c:pt idx="0">
                  <c:v>90</c:v>
                </c:pt>
                <c:pt idx="1">
                  <c:v>52</c:v>
                </c:pt>
                <c:pt idx="2">
                  <c:v>92</c:v>
                </c:pt>
                <c:pt idx="3">
                  <c:v>71</c:v>
                </c:pt>
                <c:pt idx="4">
                  <c:v>206</c:v>
                </c:pt>
              </c:numCache>
            </c:numRef>
          </c:yVal>
          <c:smooth val="0"/>
          <c:extLst>
            <c:ext xmlns:c16="http://schemas.microsoft.com/office/drawing/2014/chart" uri="{C3380CC4-5D6E-409C-BE32-E72D297353CC}">
              <c16:uniqueId val="{00000006-2078-8940-946E-C67626CB8B55}"/>
            </c:ext>
          </c:extLst>
        </c:ser>
        <c:ser>
          <c:idx val="7"/>
          <c:order val="2"/>
          <c:tx>
            <c:strRef>
              <c:f>downrime!$U$24</c:f>
              <c:strCache>
                <c:ptCount val="1"/>
                <c:pt idx="0">
                  <c:v>非暗号</c:v>
                </c:pt>
              </c:strCache>
            </c:strRef>
          </c:tx>
          <c:spPr>
            <a:ln w="19050" cap="rnd">
              <a:solidFill>
                <a:schemeClr val="accent2">
                  <a:lumMod val="60000"/>
                </a:schemeClr>
              </a:solidFill>
              <a:round/>
            </a:ln>
            <a:effectLst/>
          </c:spPr>
          <c:marker>
            <c:symbol val="none"/>
          </c:marker>
          <c:xVal>
            <c:numRef>
              <c:f>downrime!$M$25:$M$30</c:f>
              <c:numCache>
                <c:formatCode>General</c:formatCode>
                <c:ptCount val="6"/>
                <c:pt idx="0">
                  <c:v>1</c:v>
                </c:pt>
                <c:pt idx="1">
                  <c:v>5</c:v>
                </c:pt>
                <c:pt idx="2">
                  <c:v>10</c:v>
                </c:pt>
                <c:pt idx="3">
                  <c:v>15</c:v>
                </c:pt>
                <c:pt idx="4">
                  <c:v>18</c:v>
                </c:pt>
              </c:numCache>
            </c:numRef>
          </c:xVal>
          <c:yVal>
            <c:numRef>
              <c:f>downrime!$U$25:$U$30</c:f>
              <c:numCache>
                <c:formatCode>General</c:formatCode>
                <c:ptCount val="6"/>
                <c:pt idx="0">
                  <c:v>43</c:v>
                </c:pt>
                <c:pt idx="1">
                  <c:v>49</c:v>
                </c:pt>
                <c:pt idx="2">
                  <c:v>49</c:v>
                </c:pt>
                <c:pt idx="3">
                  <c:v>50</c:v>
                </c:pt>
                <c:pt idx="4">
                  <c:v>42</c:v>
                </c:pt>
              </c:numCache>
            </c:numRef>
          </c:yVal>
          <c:smooth val="0"/>
          <c:extLst>
            <c:ext xmlns:c16="http://schemas.microsoft.com/office/drawing/2014/chart" uri="{C3380CC4-5D6E-409C-BE32-E72D297353CC}">
              <c16:uniqueId val="{00000007-2078-8940-946E-C67626CB8B55}"/>
            </c:ext>
          </c:extLst>
        </c:ser>
        <c:dLbls>
          <c:showLegendKey val="0"/>
          <c:showVal val="0"/>
          <c:showCatName val="0"/>
          <c:showSerName val="0"/>
          <c:showPercent val="0"/>
          <c:showBubbleSize val="0"/>
        </c:dLbls>
        <c:axId val="698156303"/>
        <c:axId val="335743487"/>
      </c:scatterChart>
      <c:valAx>
        <c:axId val="698156303"/>
        <c:scaling>
          <c:orientation val="minMax"/>
          <c:max val="19"/>
          <c:min val="0"/>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ja-JP" altLang="en-US" sz="1200" b="1" i="0">
                    <a:solidFill>
                      <a:schemeClr val="tx1"/>
                    </a:solidFill>
                    <a:latin typeface="Yu Gothic" panose="020B0400000000000000" pitchFamily="34" charset="-128"/>
                    <a:ea typeface="Yu Gothic" panose="020B0400000000000000" pitchFamily="34" charset="-128"/>
                  </a:rPr>
                  <a:t>アプリケーションの使用メモリ</a:t>
                </a:r>
                <a:r>
                  <a:rPr lang="en-US" altLang="ja-JP" sz="1200" b="1" i="0">
                    <a:solidFill>
                      <a:schemeClr val="tx1"/>
                    </a:solidFill>
                    <a:latin typeface="Yu Gothic" panose="020B0400000000000000" pitchFamily="34" charset="-128"/>
                    <a:ea typeface="Yu Gothic" panose="020B0400000000000000" pitchFamily="34" charset="-128"/>
                  </a:rPr>
                  <a:t>[GB]</a:t>
                </a:r>
                <a:endParaRPr lang="ja-JP" altLang="en-US">
                  <a:solidFill>
                    <a:schemeClr val="tx1"/>
                  </a:solidFill>
                </a:endParaRPr>
              </a:p>
            </c:rich>
          </c:tx>
          <c:layout>
            <c:manualLayout>
              <c:xMode val="edge"/>
              <c:yMode val="edge"/>
              <c:x val="0.25016595674482667"/>
              <c:y val="0.8801965593091982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335743487"/>
        <c:crosses val="autoZero"/>
        <c:crossBetween val="midCat"/>
        <c:majorUnit val="3"/>
      </c:valAx>
      <c:valAx>
        <c:axId val="3357434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a:solidFill>
                      <a:schemeClr val="tx1"/>
                    </a:solidFill>
                    <a:latin typeface="Yu Gothic" panose="020B0400000000000000" pitchFamily="34" charset="-128"/>
                    <a:ea typeface="Yu Gothic" panose="020B0400000000000000" pitchFamily="34" charset="-128"/>
                  </a:rPr>
                  <a:t>ダウンタイム</a:t>
                </a:r>
                <a:r>
                  <a:rPr lang="en-US" altLang="ja-JP" sz="1400" b="1" i="0">
                    <a:solidFill>
                      <a:schemeClr val="tx1"/>
                    </a:solidFill>
                    <a:latin typeface="Yu Gothic" panose="020B0400000000000000" pitchFamily="34" charset="-128"/>
                    <a:ea typeface="Yu Gothic" panose="020B0400000000000000" pitchFamily="34" charset="-128"/>
                  </a:rPr>
                  <a:t>[ms]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8.9196830398014151E-3"/>
              <c:y val="0.20141911848522023"/>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698156303"/>
        <c:crosses val="autoZero"/>
        <c:crossBetween val="midCat"/>
      </c:valAx>
      <c:spPr>
        <a:noFill/>
        <a:ln>
          <a:solidFill>
            <a:schemeClr val="tx1"/>
          </a:solidFill>
        </a:ln>
        <a:effectLst/>
      </c:spPr>
    </c:plotArea>
    <c:legend>
      <c:legendPos val="b"/>
      <c:layout>
        <c:manualLayout>
          <c:xMode val="edge"/>
          <c:yMode val="edge"/>
          <c:x val="0.75861778387804912"/>
          <c:y val="0.32232811674032658"/>
          <c:w val="0.14649734453961907"/>
          <c:h val="0.30637108223064696"/>
        </c:manualLayout>
      </c:layout>
      <c:overlay val="0"/>
      <c:spPr>
        <a:noFill/>
        <a:ln>
          <a:solidFill>
            <a:schemeClr val="tx1"/>
          </a:solid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984480617249281"/>
          <c:y val="0.1018834067441455"/>
          <c:w val="0.59874955343360292"/>
          <c:h val="0.87900374016848848"/>
        </c:manualLayout>
      </c:layout>
      <c:barChart>
        <c:barDir val="col"/>
        <c:grouping val="clustered"/>
        <c:varyColors val="0"/>
        <c:ser>
          <c:idx val="0"/>
          <c:order val="0"/>
          <c:tx>
            <c:strRef>
              <c:f>benchmarktime!$C$1</c:f>
              <c:strCache>
                <c:ptCount val="1"/>
                <c:pt idx="0">
                  <c:v>常暗号</c:v>
                </c:pt>
              </c:strCache>
            </c:strRef>
          </c:tx>
          <c:spPr>
            <a:solidFill>
              <a:schemeClr val="accent1"/>
            </a:solidFill>
            <a:ln>
              <a:noFill/>
            </a:ln>
            <a:effectLst/>
          </c:spPr>
          <c:invertIfNegative val="0"/>
          <c:val>
            <c:numRef>
              <c:f>benchmarktime!$C$2</c:f>
              <c:numCache>
                <c:formatCode>General</c:formatCode>
                <c:ptCount val="1"/>
                <c:pt idx="0">
                  <c:v>2117.1904060000002</c:v>
                </c:pt>
              </c:numCache>
            </c:numRef>
          </c:val>
          <c:extLst>
            <c:ext xmlns:c16="http://schemas.microsoft.com/office/drawing/2014/chart" uri="{C3380CC4-5D6E-409C-BE32-E72D297353CC}">
              <c16:uniqueId val="{00000000-CAE5-8F41-8B42-BA2898351D69}"/>
            </c:ext>
          </c:extLst>
        </c:ser>
        <c:ser>
          <c:idx val="1"/>
          <c:order val="1"/>
          <c:tx>
            <c:strRef>
              <c:f>benchmarktime!$D$1</c:f>
              <c:strCache>
                <c:ptCount val="1"/>
                <c:pt idx="0">
                  <c:v>復号略</c:v>
                </c:pt>
              </c:strCache>
            </c:strRef>
          </c:tx>
          <c:spPr>
            <a:solidFill>
              <a:schemeClr val="accent2"/>
            </a:solidFill>
            <a:ln>
              <a:noFill/>
            </a:ln>
            <a:effectLst/>
          </c:spPr>
          <c:invertIfNegative val="0"/>
          <c:val>
            <c:numRef>
              <c:f>benchmarktime!$D$2</c:f>
              <c:numCache>
                <c:formatCode>General</c:formatCode>
                <c:ptCount val="1"/>
                <c:pt idx="0">
                  <c:v>906.77611000000002</c:v>
                </c:pt>
              </c:numCache>
            </c:numRef>
          </c:val>
          <c:extLst>
            <c:ext xmlns:c16="http://schemas.microsoft.com/office/drawing/2014/chart" uri="{C3380CC4-5D6E-409C-BE32-E72D297353CC}">
              <c16:uniqueId val="{00000001-CAE5-8F41-8B42-BA2898351D69}"/>
            </c:ext>
          </c:extLst>
        </c:ser>
        <c:ser>
          <c:idx val="2"/>
          <c:order val="2"/>
          <c:tx>
            <c:strRef>
              <c:f>benchmarktime!$E$1</c:f>
              <c:strCache>
                <c:ptCount val="1"/>
                <c:pt idx="0">
                  <c:v>未使用</c:v>
                </c:pt>
              </c:strCache>
            </c:strRef>
          </c:tx>
          <c:spPr>
            <a:solidFill>
              <a:schemeClr val="accent3"/>
            </a:solidFill>
            <a:ln>
              <a:noFill/>
            </a:ln>
            <a:effectLst/>
          </c:spPr>
          <c:invertIfNegative val="0"/>
          <c:val>
            <c:numRef>
              <c:f>benchmarktime!$E$2</c:f>
              <c:numCache>
                <c:formatCode>General</c:formatCode>
                <c:ptCount val="1"/>
                <c:pt idx="0">
                  <c:v>924.48774000000003</c:v>
                </c:pt>
              </c:numCache>
            </c:numRef>
          </c:val>
          <c:extLst>
            <c:ext xmlns:c16="http://schemas.microsoft.com/office/drawing/2014/chart" uri="{C3380CC4-5D6E-409C-BE32-E72D297353CC}">
              <c16:uniqueId val="{00000002-CAE5-8F41-8B42-BA2898351D69}"/>
            </c:ext>
          </c:extLst>
        </c:ser>
        <c:ser>
          <c:idx val="3"/>
          <c:order val="3"/>
          <c:tx>
            <c:strRef>
              <c:f>benchmarktime!$F$1</c:f>
              <c:strCache>
                <c:ptCount val="1"/>
                <c:pt idx="0">
                  <c:v>コード</c:v>
                </c:pt>
              </c:strCache>
            </c:strRef>
          </c:tx>
          <c:spPr>
            <a:solidFill>
              <a:schemeClr val="accent4"/>
            </a:solidFill>
            <a:ln>
              <a:noFill/>
            </a:ln>
            <a:effectLst/>
          </c:spPr>
          <c:invertIfNegative val="0"/>
          <c:val>
            <c:numRef>
              <c:f>benchmarktime!$F$2</c:f>
              <c:numCache>
                <c:formatCode>General</c:formatCode>
                <c:ptCount val="1"/>
                <c:pt idx="0">
                  <c:v>900.76911400000006</c:v>
                </c:pt>
              </c:numCache>
            </c:numRef>
          </c:val>
          <c:extLst>
            <c:ext xmlns:c16="http://schemas.microsoft.com/office/drawing/2014/chart" uri="{C3380CC4-5D6E-409C-BE32-E72D297353CC}">
              <c16:uniqueId val="{00000003-CAE5-8F41-8B42-BA2898351D69}"/>
            </c:ext>
          </c:extLst>
        </c:ser>
        <c:ser>
          <c:idx val="4"/>
          <c:order val="4"/>
          <c:tx>
            <c:strRef>
              <c:f>benchmarktime!$G$1</c:f>
              <c:strCache>
                <c:ptCount val="1"/>
                <c:pt idx="0">
                  <c:v>アプリ</c:v>
                </c:pt>
              </c:strCache>
            </c:strRef>
          </c:tx>
          <c:spPr>
            <a:solidFill>
              <a:schemeClr val="accent5"/>
            </a:solidFill>
            <a:ln>
              <a:noFill/>
            </a:ln>
            <a:effectLst/>
          </c:spPr>
          <c:invertIfNegative val="0"/>
          <c:dPt>
            <c:idx val="0"/>
            <c:invertIfNegative val="0"/>
            <c:bubble3D val="0"/>
            <c:spPr>
              <a:solidFill>
                <a:srgbClr val="7030A0"/>
              </a:solidFill>
              <a:ln>
                <a:noFill/>
              </a:ln>
              <a:effectLst/>
            </c:spPr>
            <c:extLst>
              <c:ext xmlns:c16="http://schemas.microsoft.com/office/drawing/2014/chart" uri="{C3380CC4-5D6E-409C-BE32-E72D297353CC}">
                <c16:uniqueId val="{00000005-CAE5-8F41-8B42-BA2898351D69}"/>
              </c:ext>
            </c:extLst>
          </c:dPt>
          <c:val>
            <c:numRef>
              <c:f>benchmarktime!$G$2</c:f>
              <c:numCache>
                <c:formatCode>General</c:formatCode>
                <c:ptCount val="1"/>
                <c:pt idx="0">
                  <c:v>228.610322</c:v>
                </c:pt>
              </c:numCache>
            </c:numRef>
          </c:val>
          <c:extLst>
            <c:ext xmlns:c16="http://schemas.microsoft.com/office/drawing/2014/chart" uri="{C3380CC4-5D6E-409C-BE32-E72D297353CC}">
              <c16:uniqueId val="{00000006-CAE5-8F41-8B42-BA2898351D69}"/>
            </c:ext>
          </c:extLst>
        </c:ser>
        <c:ser>
          <c:idx val="5"/>
          <c:order val="5"/>
          <c:tx>
            <c:strRef>
              <c:f>benchmarktime!$H$1</c:f>
              <c:strCache>
                <c:ptCount val="1"/>
                <c:pt idx="0">
                  <c:v>データ</c:v>
                </c:pt>
              </c:strCache>
            </c:strRef>
          </c:tx>
          <c:spPr>
            <a:solidFill>
              <a:schemeClr val="accent6"/>
            </a:solidFill>
            <a:ln>
              <a:noFill/>
            </a:ln>
            <a:effectLst/>
          </c:spPr>
          <c:invertIfNegative val="0"/>
          <c:val>
            <c:numRef>
              <c:f>benchmarktime!$H$2</c:f>
              <c:numCache>
                <c:formatCode>General</c:formatCode>
                <c:ptCount val="1"/>
                <c:pt idx="0">
                  <c:v>238.80236600000001</c:v>
                </c:pt>
              </c:numCache>
            </c:numRef>
          </c:val>
          <c:extLst>
            <c:ext xmlns:c16="http://schemas.microsoft.com/office/drawing/2014/chart" uri="{C3380CC4-5D6E-409C-BE32-E72D297353CC}">
              <c16:uniqueId val="{00000007-CAE5-8F41-8B42-BA2898351D69}"/>
            </c:ext>
          </c:extLst>
        </c:ser>
        <c:ser>
          <c:idx val="6"/>
          <c:order val="6"/>
          <c:tx>
            <c:strRef>
              <c:f>benchmarktime!$I$1</c:f>
              <c:strCache>
                <c:ptCount val="1"/>
                <c:pt idx="0">
                  <c:v>SEmigrate</c:v>
                </c:pt>
              </c:strCache>
            </c:strRef>
          </c:tx>
          <c:spPr>
            <a:solidFill>
              <a:srgbClr val="FF0000"/>
            </a:solidFill>
            <a:ln>
              <a:noFill/>
            </a:ln>
            <a:effectLst/>
          </c:spPr>
          <c:invertIfNegative val="0"/>
          <c:val>
            <c:numRef>
              <c:f>benchmarktime!$I$2</c:f>
              <c:numCache>
                <c:formatCode>General</c:formatCode>
                <c:ptCount val="1"/>
                <c:pt idx="0">
                  <c:v>185.24906199999998</c:v>
                </c:pt>
              </c:numCache>
            </c:numRef>
          </c:val>
          <c:extLst>
            <c:ext xmlns:c16="http://schemas.microsoft.com/office/drawing/2014/chart" uri="{C3380CC4-5D6E-409C-BE32-E72D297353CC}">
              <c16:uniqueId val="{00000008-CAE5-8F41-8B42-BA2898351D69}"/>
            </c:ext>
          </c:extLst>
        </c:ser>
        <c:ser>
          <c:idx val="7"/>
          <c:order val="7"/>
          <c:tx>
            <c:strRef>
              <c:f>benchmarktime!$J$1</c:f>
              <c:strCache>
                <c:ptCount val="1"/>
                <c:pt idx="0">
                  <c:v>非暗号</c:v>
                </c:pt>
              </c:strCache>
            </c:strRef>
          </c:tx>
          <c:spPr>
            <a:solidFill>
              <a:schemeClr val="accent2">
                <a:lumMod val="60000"/>
              </a:schemeClr>
            </a:solidFill>
            <a:ln>
              <a:noFill/>
            </a:ln>
            <a:effectLst/>
          </c:spPr>
          <c:invertIfNegative val="0"/>
          <c:val>
            <c:numRef>
              <c:f>benchmarktime!$J$2</c:f>
              <c:numCache>
                <c:formatCode>General</c:formatCode>
                <c:ptCount val="1"/>
                <c:pt idx="0">
                  <c:v>120.97306400000001</c:v>
                </c:pt>
              </c:numCache>
            </c:numRef>
          </c:val>
          <c:extLst>
            <c:ext xmlns:c16="http://schemas.microsoft.com/office/drawing/2014/chart" uri="{C3380CC4-5D6E-409C-BE32-E72D297353CC}">
              <c16:uniqueId val="{00000009-CAE5-8F41-8B42-BA2898351D69}"/>
            </c:ext>
          </c:extLst>
        </c:ser>
        <c:dLbls>
          <c:showLegendKey val="0"/>
          <c:showVal val="0"/>
          <c:showCatName val="0"/>
          <c:showSerName val="0"/>
          <c:showPercent val="0"/>
          <c:showBubbleSize val="0"/>
        </c:dLbls>
        <c:gapWidth val="100"/>
        <c:overlap val="-27"/>
        <c:axId val="1643057391"/>
        <c:axId val="1643059039"/>
      </c:barChart>
      <c:catAx>
        <c:axId val="1643057391"/>
        <c:scaling>
          <c:orientation val="minMax"/>
        </c:scaling>
        <c:delete val="1"/>
        <c:axPos val="b"/>
        <c:numFmt formatCode="General" sourceLinked="1"/>
        <c:majorTickMark val="none"/>
        <c:minorTickMark val="none"/>
        <c:tickLblPos val="nextTo"/>
        <c:crossAx val="1643059039"/>
        <c:crosses val="autoZero"/>
        <c:auto val="1"/>
        <c:lblAlgn val="ctr"/>
        <c:lblOffset val="100"/>
        <c:noMultiLvlLbl val="0"/>
      </c:catAx>
      <c:valAx>
        <c:axId val="16430590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600" b="1" i="0">
                    <a:solidFill>
                      <a:schemeClr val="tx1"/>
                    </a:solidFill>
                    <a:latin typeface="Yu Gothic" panose="020B0400000000000000" pitchFamily="34" charset="-128"/>
                    <a:ea typeface="Yu Gothic" panose="020B0400000000000000" pitchFamily="34" charset="-128"/>
                  </a:rPr>
                  <a:t>時間</a:t>
                </a:r>
                <a:r>
                  <a:rPr lang="en-US" altLang="ja-JP" sz="1600" b="1" i="0">
                    <a:solidFill>
                      <a:schemeClr val="tx1"/>
                    </a:solidFill>
                    <a:latin typeface="Yu Gothic" panose="020B0400000000000000" pitchFamily="34" charset="-128"/>
                    <a:ea typeface="Yu Gothic" panose="020B0400000000000000" pitchFamily="34" charset="-128"/>
                  </a:rPr>
                  <a:t>[s]</a:t>
                </a:r>
                <a:endParaRPr lang="ja-JP" altLang="en-US" sz="1600" b="1" i="0">
                  <a:solidFill>
                    <a:schemeClr val="tx1"/>
                  </a:solidFill>
                  <a:latin typeface="Yu Gothic" panose="020B0400000000000000" pitchFamily="34" charset="-128"/>
                  <a:ea typeface="Yu Gothic" panose="020B0400000000000000" pitchFamily="34" charset="-128"/>
                </a:endParaRPr>
              </a:p>
            </c:rich>
          </c:tx>
          <c:overlay val="0"/>
          <c:spPr>
            <a:noFill/>
            <a:ln>
              <a:noFill/>
            </a:ln>
            <a:effectLst/>
          </c:spPr>
          <c:txPr>
            <a:bodyPr rot="-5400000" spcFirstLastPara="1" vertOverflow="ellipsis" vert="horz" wrap="square" anchor="ctr" anchorCtr="1"/>
            <a:lstStyle/>
            <a:p>
              <a:pPr>
                <a:defRPr sz="16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1643057391"/>
        <c:crosses val="autoZero"/>
        <c:crossBetween val="between"/>
      </c:valAx>
      <c:spPr>
        <a:noFill/>
        <a:ln>
          <a:solidFill>
            <a:schemeClr val="tx1"/>
          </a:solidFill>
        </a:ln>
        <a:effectLst/>
      </c:spPr>
    </c:plotArea>
    <c:legend>
      <c:legendPos val="r"/>
      <c:overlay val="0"/>
      <c:spPr>
        <a:noFill/>
        <a:ln>
          <a:solidFill>
            <a:schemeClr val="tx1"/>
          </a:solid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0B26EE-608A-4E48-9715-E57674C09135}" type="datetimeFigureOut">
              <a:rPr kumimoji="1" lang="ja-JP" altLang="en-US" smtClean="0"/>
              <a:t>2021/5/26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3CA42C-107D-CB4F-8C18-F559321379F7}" type="slidenum">
              <a:rPr kumimoji="1" lang="ja-JP" altLang="en-US" smtClean="0"/>
              <a:t>‹#›</a:t>
            </a:fld>
            <a:endParaRPr kumimoji="1" lang="ja-JP" altLang="en-US"/>
          </a:p>
        </p:txBody>
      </p:sp>
    </p:spTree>
    <p:extLst>
      <p:ext uri="{BB962C8B-B14F-4D97-AF65-F5344CB8AC3E}">
        <p14:creationId xmlns:p14="http://schemas.microsoft.com/office/powerpoint/2010/main" val="29409328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4080EB99-7301-C049-BE15-CBCB8CC447DA}"/>
              </a:ext>
            </a:extLst>
          </p:cNvPr>
          <p:cNvSpPr/>
          <p:nvPr userDrawn="1"/>
        </p:nvSpPr>
        <p:spPr>
          <a:xfrm>
            <a:off x="-22413" y="-12447"/>
            <a:ext cx="12214413" cy="130628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hasCustomPrompt="1"/>
          </p:nvPr>
        </p:nvSpPr>
        <p:spPr>
          <a:xfrm>
            <a:off x="838200" y="67235"/>
            <a:ext cx="10515600" cy="1314790"/>
          </a:xfrm>
          <a:noFill/>
        </p:spPr>
        <p:txBody>
          <a:bodyPr/>
          <a:lstStyle>
            <a:lvl1pPr>
              <a:defRPr b="1" i="0">
                <a:solidFill>
                  <a:schemeClr val="bg1"/>
                </a:solidFill>
                <a:latin typeface="Yu Gothic" panose="020B0400000000000000" pitchFamily="34" charset="-128"/>
                <a:ea typeface="Yu Gothic" panose="020B0400000000000000" pitchFamily="34" charset="-128"/>
              </a:defRPr>
            </a:lvl1pPr>
          </a:lstStyle>
          <a:p>
            <a:r>
              <a:rPr lang="ja-JP" altLang="en-US"/>
              <a:t>　マスター タイトルの書式設定</a:t>
            </a:r>
            <a:endParaRPr lang="en-US" dirty="0"/>
          </a:p>
        </p:txBody>
      </p:sp>
      <p:sp>
        <p:nvSpPr>
          <p:cNvPr id="4" name="Date Placeholder 3"/>
          <p:cNvSpPr>
            <a:spLocks noGrp="1"/>
          </p:cNvSpPr>
          <p:nvPr>
            <p:ph type="dt" sz="half" idx="10"/>
          </p:nvPr>
        </p:nvSpPr>
        <p:spPr/>
        <p:txBody>
          <a:bodyPr/>
          <a:lstStyle/>
          <a:p>
            <a:fld id="{E6640EF0-68C1-3943-852D-BD6999804551}" type="datetime1">
              <a:rPr kumimoji="1" lang="ja-JP" altLang="en-US" smtClean="0"/>
              <a:t>2021/5/26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
        <p:nvSpPr>
          <p:cNvPr id="8" name="Text Placeholder 2">
            <a:extLst>
              <a:ext uri="{FF2B5EF4-FFF2-40B4-BE49-F238E27FC236}">
                <a16:creationId xmlns:a16="http://schemas.microsoft.com/office/drawing/2014/main" id="{0063A616-9BF0-0846-976F-9214393C69EE}"/>
              </a:ext>
            </a:extLst>
          </p:cNvPr>
          <p:cNvSpPr>
            <a:spLocks noGrp="1"/>
          </p:cNvSpPr>
          <p:nvPr>
            <p:ph idx="1"/>
          </p:nvPr>
        </p:nvSpPr>
        <p:spPr>
          <a:xfrm>
            <a:off x="838200" y="1537855"/>
            <a:ext cx="10515600" cy="4639108"/>
          </a:xfrm>
          <a:prstGeom prst="rect">
            <a:avLst/>
          </a:prstGeom>
        </p:spPr>
        <p:txBody>
          <a:bodyPr vert="horz" lIns="91440" tIns="45720" rIns="91440" bIns="45720" rtlCol="0">
            <a:normAutofit/>
          </a:bodyPr>
          <a:lstStyle>
            <a:lvl1pPr marL="228600" indent="-228600">
              <a:lnSpc>
                <a:spcPct val="100000"/>
              </a:lnSpc>
              <a:spcAft>
                <a:spcPts val="0"/>
              </a:spcAft>
              <a:buFont typeface="Wingdings" pitchFamily="2" charset="2"/>
              <a:buChar char="l"/>
              <a:defRPr b="0" i="0">
                <a:latin typeface="Yu Gothic Medium" panose="020B0400000000000000" pitchFamily="34" charset="-128"/>
                <a:ea typeface="Yu Gothic Medium" panose="020B0400000000000000" pitchFamily="34" charset="-128"/>
              </a:defRPr>
            </a:lvl1pPr>
            <a:lvl2pPr>
              <a:defRPr b="0" i="0">
                <a:latin typeface="Yu Gothic Medium" panose="020B0400000000000000" pitchFamily="34" charset="-128"/>
                <a:ea typeface="Yu Gothic Medium" panose="020B0400000000000000" pitchFamily="34" charset="-128"/>
              </a:defRPr>
            </a:lvl2pPr>
            <a:lvl3pPr>
              <a:defRPr sz="2200" b="0" i="0">
                <a:latin typeface="Yu Gothic Medium" panose="020B0400000000000000" pitchFamily="34" charset="-128"/>
                <a:ea typeface="Yu Gothic Medium" panose="020B0400000000000000" pitchFamily="34" charset="-128"/>
              </a:defRPr>
            </a:lvl3pPr>
            <a:lvl4pPr>
              <a:defRPr b="0" i="0">
                <a:latin typeface="Yu Gothic Medium" panose="020B0400000000000000" pitchFamily="34" charset="-128"/>
                <a:ea typeface="Yu Gothic Medium" panose="020B0400000000000000" pitchFamily="34" charset="-128"/>
              </a:defRPr>
            </a:lvl4pPr>
            <a:lvl5pPr>
              <a:defRPr b="0" i="0">
                <a:latin typeface="Yu Gothic Medium" panose="020B0400000000000000" pitchFamily="34" charset="-128"/>
                <a:ea typeface="Yu Gothic Medium" panose="020B0400000000000000" pitchFamily="34" charset="-128"/>
              </a:defRPr>
            </a:lvl5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Tree>
    <p:extLst>
      <p:ext uri="{BB962C8B-B14F-4D97-AF65-F5344CB8AC3E}">
        <p14:creationId xmlns:p14="http://schemas.microsoft.com/office/powerpoint/2010/main" val="3815324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EEBB541-4259-DC47-B14F-96013C7BE11D}" type="datetime1">
              <a:rPr kumimoji="1" lang="ja-JP" altLang="en-US" smtClean="0"/>
              <a:t>2021/5/26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252397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B0A793-9042-A349-910A-8FE0544E9C50}" type="datetime1">
              <a:rPr kumimoji="1" lang="ja-JP" altLang="en-US" smtClean="0"/>
              <a:t>2021/5/26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3699482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i="0">
                <a:latin typeface="Yu Gothic" panose="020B0400000000000000" pitchFamily="34" charset="-128"/>
                <a:ea typeface="Yu Gothic" panose="020B0400000000000000" pitchFamily="34" charset="-128"/>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b="0" i="0">
                <a:latin typeface="Yu Gothic Medium" panose="020B0400000000000000" pitchFamily="34" charset="-128"/>
                <a:ea typeface="Yu Gothic Medium" panose="020B0400000000000000" pitchFamily="34"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768A223-8EC2-FE46-B359-258EC5B439D1}" type="datetime1">
              <a:rPr kumimoji="1" lang="ja-JP" altLang="en-US" smtClean="0"/>
              <a:t>2021/5/26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383343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94ED07D-6BFB-5A42-9000-D5DDBFC6DF1C}" type="datetime1">
              <a:rPr kumimoji="1" lang="ja-JP" altLang="en-US" smtClean="0"/>
              <a:t>2021/5/26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4110351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B5C6881-C7FC-CB40-B75D-47075D1D9C7B}" type="datetime1">
              <a:rPr kumimoji="1" lang="ja-JP" altLang="en-US" smtClean="0"/>
              <a:t>2021/5/26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2548444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88CA1D2-4AD2-5B4B-8791-595C92198FE3}" type="datetime1">
              <a:rPr kumimoji="1" lang="ja-JP" altLang="en-US" smtClean="0"/>
              <a:t>2021/5/26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1431088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5FB2C2-7668-124F-8F94-32A91268AE7C}" type="datetime1">
              <a:rPr kumimoji="1" lang="ja-JP" altLang="en-US" smtClean="0"/>
              <a:t>2021/5/26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19602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5C1463-2A2A-FB44-9442-AAA1757BE7D1}" type="datetime1">
              <a:rPr kumimoji="1" lang="ja-JP" altLang="en-US" smtClean="0"/>
              <a:t>2021/5/26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4195235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F05FB2-E90D-464A-961C-648E5909A465}" type="datetime1">
              <a:rPr kumimoji="1" lang="ja-JP" altLang="en-US" smtClean="0"/>
              <a:t>2021/5/26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2562405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02E237-7380-2840-8036-63DC6052C151}" type="datetime1">
              <a:rPr kumimoji="1" lang="ja-JP" altLang="en-US" smtClean="0"/>
              <a:t>2021/5/26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322281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9F68F4-5470-DF44-84E8-24CE1408E854}" type="datetime1">
              <a:rPr kumimoji="1" lang="ja-JP" altLang="en-US" smtClean="0"/>
              <a:t>2021/5/26</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188173094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0"/>
        </a:spcAft>
        <a:buFont typeface="Arial" panose="020B0604020202020204" pitchFamily="34" charset="0"/>
        <a:buChar char="•"/>
        <a:defRPr kumimoji="1" sz="2800" b="0" i="0" kern="1200" baseline="0">
          <a:solidFill>
            <a:schemeClr val="tx1"/>
          </a:solidFill>
          <a:latin typeface="Yu Gothic" panose="020B0400000000000000" pitchFamily="34" charset="-128"/>
          <a:ea typeface="Yu Gothic" panose="020B0400000000000000"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tx1"/>
          </a:solidFill>
          <a:latin typeface="Yu Gothic" panose="020B0400000000000000" pitchFamily="34" charset="-128"/>
          <a:ea typeface="Yu Gothic" panose="020B0400000000000000"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tx1"/>
          </a:solidFill>
          <a:latin typeface="Yu Gothic" panose="020B0400000000000000" pitchFamily="34" charset="-128"/>
          <a:ea typeface="Yu Gothic" panose="020B0400000000000000"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tx1"/>
          </a:solidFill>
          <a:latin typeface="Yu Gothic" panose="020B0400000000000000" pitchFamily="34" charset="-128"/>
          <a:ea typeface="Yu Gothic" panose="020B0400000000000000"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tx1"/>
          </a:solidFill>
          <a:latin typeface="Yu Gothic" panose="020B0400000000000000" pitchFamily="34" charset="-128"/>
          <a:ea typeface="Yu Gothic" panose="020B04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 Id="rId4" Type="http://schemas.openxmlformats.org/officeDocument/2006/relationships/chart" Target="../charts/chart5.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149854-D85A-164D-8ED0-5B476ED22FAC}"/>
              </a:ext>
            </a:extLst>
          </p:cNvPr>
          <p:cNvSpPr>
            <a:spLocks noGrp="1"/>
          </p:cNvSpPr>
          <p:nvPr>
            <p:ph type="ctrTitle"/>
          </p:nvPr>
        </p:nvSpPr>
        <p:spPr>
          <a:xfrm>
            <a:off x="1524000" y="1122363"/>
            <a:ext cx="9464566" cy="2387600"/>
          </a:xfrm>
        </p:spPr>
        <p:txBody>
          <a:bodyPr>
            <a:normAutofit/>
          </a:bodyPr>
          <a:lstStyle/>
          <a:p>
            <a:r>
              <a:rPr lang="ja-JP" altLang="en-US" sz="4800"/>
              <a:t>複数ホストにまたがる</a:t>
            </a:r>
            <a:r>
              <a:rPr lang="en-US" altLang="ja-JP" sz="4800" dirty="0"/>
              <a:t>VM</a:t>
            </a:r>
            <a:r>
              <a:rPr lang="ja-JP" altLang="en-US" sz="4800"/>
              <a:t>の</a:t>
            </a:r>
            <a:br>
              <a:rPr lang="en-US" altLang="ja-JP" sz="4800" dirty="0"/>
            </a:br>
            <a:r>
              <a:rPr lang="ja-JP" altLang="en-US" sz="4800"/>
              <a:t>データ暗号化の最適化</a:t>
            </a:r>
            <a:endParaRPr kumimoji="1" lang="ja-JP" altLang="en-US" sz="4800"/>
          </a:p>
        </p:txBody>
      </p:sp>
      <p:sp>
        <p:nvSpPr>
          <p:cNvPr id="3" name="字幕 2">
            <a:extLst>
              <a:ext uri="{FF2B5EF4-FFF2-40B4-BE49-F238E27FC236}">
                <a16:creationId xmlns:a16="http://schemas.microsoft.com/office/drawing/2014/main" id="{300CBE97-8636-4D48-ABE1-BDBBB7651479}"/>
              </a:ext>
            </a:extLst>
          </p:cNvPr>
          <p:cNvSpPr>
            <a:spLocks noGrp="1"/>
          </p:cNvSpPr>
          <p:nvPr>
            <p:ph type="subTitle" idx="1"/>
          </p:nvPr>
        </p:nvSpPr>
        <p:spPr>
          <a:xfrm>
            <a:off x="1524000" y="3602037"/>
            <a:ext cx="9144000" cy="1935877"/>
          </a:xfrm>
        </p:spPr>
        <p:txBody>
          <a:bodyPr>
            <a:normAutofit/>
          </a:bodyPr>
          <a:lstStyle/>
          <a:p>
            <a:pPr algn="r"/>
            <a:endParaRPr lang="en-US" altLang="ja-JP" dirty="0"/>
          </a:p>
          <a:p>
            <a:pPr algn="r"/>
            <a:r>
              <a:rPr lang="ja-JP" altLang="en-US"/>
              <a:t>堀尾周平，高橋孝汰，光来健一（九州工業大学）</a:t>
            </a:r>
            <a:endParaRPr lang="en" altLang="ja-JP" dirty="0"/>
          </a:p>
          <a:p>
            <a:pPr algn="r"/>
            <a:r>
              <a:rPr kumimoji="1" lang="en" altLang="ja-JP" dirty="0"/>
              <a:t>Lukman Ab. Rahim</a:t>
            </a:r>
            <a:r>
              <a:rPr kumimoji="1" lang="ja-JP" altLang="en-US"/>
              <a:t>（</a:t>
            </a:r>
            <a:r>
              <a:rPr lang="en" altLang="ja-JP" dirty="0" err="1"/>
              <a:t>Universiti</a:t>
            </a:r>
            <a:r>
              <a:rPr lang="en" altLang="ja-JP" dirty="0"/>
              <a:t> </a:t>
            </a:r>
            <a:r>
              <a:rPr lang="en" altLang="ja-JP" dirty="0" err="1"/>
              <a:t>Teknologi</a:t>
            </a:r>
            <a:r>
              <a:rPr lang="en" altLang="ja-JP" dirty="0"/>
              <a:t> Petronas</a:t>
            </a:r>
            <a:r>
              <a:rPr lang="ja-JP" altLang="en-US"/>
              <a:t>）</a:t>
            </a:r>
            <a:endParaRPr lang="en" altLang="ja-JP" dirty="0"/>
          </a:p>
          <a:p>
            <a:pPr algn="r"/>
            <a:endParaRPr kumimoji="1" lang="en" altLang="ja-JP" dirty="0"/>
          </a:p>
          <a:p>
            <a:pPr algn="r"/>
            <a:endParaRPr kumimoji="1" lang="en" altLang="ja-JP" dirty="0"/>
          </a:p>
          <a:p>
            <a:pPr algn="r"/>
            <a:endParaRPr kumimoji="1" lang="ja-JP" altLang="en-US"/>
          </a:p>
        </p:txBody>
      </p:sp>
    </p:spTree>
    <p:extLst>
      <p:ext uri="{BB962C8B-B14F-4D97-AF65-F5344CB8AC3E}">
        <p14:creationId xmlns:p14="http://schemas.microsoft.com/office/powerpoint/2010/main" val="2358091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EE8580-529A-EA4A-B1C1-6CB1F2141F1C}"/>
              </a:ext>
            </a:extLst>
          </p:cNvPr>
          <p:cNvSpPr>
            <a:spLocks noGrp="1"/>
          </p:cNvSpPr>
          <p:nvPr>
            <p:ph type="title"/>
          </p:nvPr>
        </p:nvSpPr>
        <p:spPr/>
        <p:txBody>
          <a:bodyPr/>
          <a:lstStyle/>
          <a:p>
            <a:r>
              <a:rPr kumimoji="1" lang="en-US" altLang="ja-JP" dirty="0" err="1"/>
              <a:t>SEmigrate</a:t>
            </a:r>
            <a:r>
              <a:rPr kumimoji="1" lang="ja-JP" altLang="en-US"/>
              <a:t>の実装</a:t>
            </a:r>
          </a:p>
        </p:txBody>
      </p:sp>
      <p:sp>
        <p:nvSpPr>
          <p:cNvPr id="4" name="コンテンツ プレースホルダー 3">
            <a:extLst>
              <a:ext uri="{FF2B5EF4-FFF2-40B4-BE49-F238E27FC236}">
                <a16:creationId xmlns:a16="http://schemas.microsoft.com/office/drawing/2014/main" id="{C815FBA0-85AE-AF4A-9A20-78E9FDB89A75}"/>
              </a:ext>
            </a:extLst>
          </p:cNvPr>
          <p:cNvSpPr>
            <a:spLocks noGrp="1"/>
          </p:cNvSpPr>
          <p:nvPr>
            <p:ph idx="1"/>
          </p:nvPr>
        </p:nvSpPr>
        <p:spPr/>
        <p:txBody>
          <a:bodyPr/>
          <a:lstStyle/>
          <a:p>
            <a:r>
              <a:rPr kumimoji="1" lang="en-US" altLang="ja-JP" dirty="0" err="1"/>
              <a:t>SEmigrate</a:t>
            </a:r>
            <a:r>
              <a:rPr kumimoji="1" lang="ja-JP" altLang="en-US"/>
              <a:t>を</a:t>
            </a:r>
            <a:r>
              <a:rPr kumimoji="1" lang="en-US" altLang="ja-JP" dirty="0"/>
              <a:t>QEMU-KVM 2.11.2</a:t>
            </a:r>
            <a:r>
              <a:rPr kumimoji="1" lang="ja-JP" altLang="en-US"/>
              <a:t>に実装した</a:t>
            </a:r>
            <a:endParaRPr kumimoji="1" lang="en-US" altLang="ja-JP" dirty="0"/>
          </a:p>
          <a:p>
            <a:pPr lvl="1"/>
            <a:r>
              <a:rPr lang="ja-JP" altLang="en-US"/>
              <a:t>暗号化ビットマップを用いてページ単位で暗号化の有無を管理</a:t>
            </a:r>
            <a:endParaRPr lang="en-US" altLang="ja-JP" dirty="0"/>
          </a:p>
          <a:p>
            <a:pPr lvl="1"/>
            <a:r>
              <a:rPr lang="ja-JP" altLang="en-US"/>
              <a:t>暗号化せずに転送する際には非暗号化フラグを送信</a:t>
            </a:r>
            <a:endParaRPr lang="en-US" altLang="ja-JP" dirty="0"/>
          </a:p>
          <a:p>
            <a:r>
              <a:rPr lang="en-US" altLang="ja-JP" dirty="0"/>
              <a:t>VM</a:t>
            </a:r>
            <a:r>
              <a:rPr lang="ja-JP" altLang="en-US"/>
              <a:t>イントロスペクション</a:t>
            </a:r>
            <a:r>
              <a:rPr lang="en-US" altLang="ja-JP" dirty="0"/>
              <a:t>[Garfinkel+,NDSS’03]</a:t>
            </a:r>
            <a:r>
              <a:rPr lang="ja-JP" altLang="en-US"/>
              <a:t>を用いて</a:t>
            </a:r>
            <a:r>
              <a:rPr lang="en-US" altLang="ja-JP" dirty="0"/>
              <a:t>VM</a:t>
            </a:r>
            <a:r>
              <a:rPr lang="ja-JP" altLang="en-US"/>
              <a:t>のメモリを解析</a:t>
            </a:r>
            <a:endParaRPr lang="en-US" altLang="ja-JP" dirty="0"/>
          </a:p>
          <a:p>
            <a:pPr lvl="1"/>
            <a:r>
              <a:rPr lang="ja-JP" altLang="en-US"/>
              <a:t>対象となるゲスト</a:t>
            </a:r>
            <a:r>
              <a:rPr lang="en-US" altLang="ja-JP" dirty="0"/>
              <a:t>OS</a:t>
            </a:r>
            <a:r>
              <a:rPr lang="ja-JP" altLang="en-US"/>
              <a:t>として</a:t>
            </a:r>
            <a:r>
              <a:rPr lang="en-US" altLang="ja-JP" dirty="0"/>
              <a:t>Linux 4.18</a:t>
            </a:r>
            <a:r>
              <a:rPr lang="ja-JP" altLang="en-US"/>
              <a:t>を用いた</a:t>
            </a:r>
            <a:endParaRPr lang="en-US" altLang="ja-JP" dirty="0"/>
          </a:p>
          <a:p>
            <a:pPr marL="457200" lvl="1" indent="0">
              <a:buNone/>
            </a:pPr>
            <a:endParaRPr lang="en-US" altLang="ja-JP" dirty="0"/>
          </a:p>
          <a:p>
            <a:pPr lvl="1"/>
            <a:endParaRPr kumimoji="1" lang="ja-JP" altLang="en-US"/>
          </a:p>
        </p:txBody>
      </p:sp>
      <p:sp>
        <p:nvSpPr>
          <p:cNvPr id="3" name="スライド番号プレースホルダー 2">
            <a:extLst>
              <a:ext uri="{FF2B5EF4-FFF2-40B4-BE49-F238E27FC236}">
                <a16:creationId xmlns:a16="http://schemas.microsoft.com/office/drawing/2014/main" id="{B9C12D88-4B40-0248-A526-34DD6B7DE3B9}"/>
              </a:ext>
            </a:extLst>
          </p:cNvPr>
          <p:cNvSpPr>
            <a:spLocks noGrp="1"/>
          </p:cNvSpPr>
          <p:nvPr>
            <p:ph type="sldNum" sz="quarter" idx="12"/>
          </p:nvPr>
        </p:nvSpPr>
        <p:spPr/>
        <p:txBody>
          <a:bodyPr/>
          <a:lstStyle/>
          <a:p>
            <a:fld id="{8E1EBD39-E449-DF4E-9D6C-E1C55755AFC2}" type="slidenum">
              <a:rPr kumimoji="1" lang="ja-JP" altLang="en-US" smtClean="0"/>
              <a:t>9</a:t>
            </a:fld>
            <a:endParaRPr kumimoji="1" lang="ja-JP" altLang="en-US"/>
          </a:p>
        </p:txBody>
      </p:sp>
      <p:sp>
        <p:nvSpPr>
          <p:cNvPr id="32" name="角丸四角形 31">
            <a:extLst>
              <a:ext uri="{FF2B5EF4-FFF2-40B4-BE49-F238E27FC236}">
                <a16:creationId xmlns:a16="http://schemas.microsoft.com/office/drawing/2014/main" id="{77BE3840-A7A2-7245-A55A-D3AE7E379AF1}"/>
              </a:ext>
            </a:extLst>
          </p:cNvPr>
          <p:cNvSpPr/>
          <p:nvPr/>
        </p:nvSpPr>
        <p:spPr>
          <a:xfrm>
            <a:off x="2119994" y="4712672"/>
            <a:ext cx="2357413" cy="18198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30F118BD-F391-8A4E-8341-66B71696F18F}"/>
              </a:ext>
            </a:extLst>
          </p:cNvPr>
          <p:cNvSpPr txBox="1"/>
          <p:nvPr/>
        </p:nvSpPr>
        <p:spPr>
          <a:xfrm>
            <a:off x="2558951" y="4343339"/>
            <a:ext cx="1569660" cy="369332"/>
          </a:xfrm>
          <a:prstGeom prst="rect">
            <a:avLst/>
          </a:prstGeom>
          <a:noFill/>
        </p:spPr>
        <p:txBody>
          <a:bodyPr wrap="square" rtlCol="0">
            <a:spAutoFit/>
          </a:bodyPr>
          <a:lstStyle/>
          <a:p>
            <a:r>
              <a:rPr kumimoji="1" lang="ja-JP" altLang="en-US"/>
              <a:t>移送元ホスト</a:t>
            </a:r>
          </a:p>
        </p:txBody>
      </p:sp>
      <p:sp>
        <p:nvSpPr>
          <p:cNvPr id="43" name="角丸四角形 42">
            <a:extLst>
              <a:ext uri="{FF2B5EF4-FFF2-40B4-BE49-F238E27FC236}">
                <a16:creationId xmlns:a16="http://schemas.microsoft.com/office/drawing/2014/main" id="{9AF639EA-EB09-2F47-A75F-7B05718429CE}"/>
              </a:ext>
            </a:extLst>
          </p:cNvPr>
          <p:cNvSpPr/>
          <p:nvPr/>
        </p:nvSpPr>
        <p:spPr>
          <a:xfrm>
            <a:off x="7035468" y="4712671"/>
            <a:ext cx="2357413" cy="18198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739D4CED-5D5C-FD42-BB76-FB159ED7C23D}"/>
              </a:ext>
            </a:extLst>
          </p:cNvPr>
          <p:cNvSpPr txBox="1"/>
          <p:nvPr/>
        </p:nvSpPr>
        <p:spPr>
          <a:xfrm>
            <a:off x="7091872" y="4343338"/>
            <a:ext cx="2357413" cy="369332"/>
          </a:xfrm>
          <a:prstGeom prst="rect">
            <a:avLst/>
          </a:prstGeom>
          <a:noFill/>
        </p:spPr>
        <p:txBody>
          <a:bodyPr wrap="square" rtlCol="0">
            <a:spAutoFit/>
          </a:bodyPr>
          <a:lstStyle/>
          <a:p>
            <a:r>
              <a:rPr kumimoji="1" lang="ja-JP" altLang="en-US"/>
              <a:t>移送先メインホスト</a:t>
            </a:r>
          </a:p>
        </p:txBody>
      </p:sp>
      <p:sp>
        <p:nvSpPr>
          <p:cNvPr id="45" name="正方形/長方形 44">
            <a:extLst>
              <a:ext uri="{FF2B5EF4-FFF2-40B4-BE49-F238E27FC236}">
                <a16:creationId xmlns:a16="http://schemas.microsoft.com/office/drawing/2014/main" id="{7F9598A6-297B-714D-822A-FD7AE9EBA9CF}"/>
              </a:ext>
            </a:extLst>
          </p:cNvPr>
          <p:cNvSpPr/>
          <p:nvPr/>
        </p:nvSpPr>
        <p:spPr>
          <a:xfrm>
            <a:off x="7217998" y="5122940"/>
            <a:ext cx="483797" cy="7252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0</a:t>
            </a:r>
            <a:endParaRPr kumimoji="1" lang="ja-JP" altLang="en-US">
              <a:solidFill>
                <a:schemeClr val="tx1"/>
              </a:solidFill>
            </a:endParaRPr>
          </a:p>
        </p:txBody>
      </p:sp>
      <p:sp>
        <p:nvSpPr>
          <p:cNvPr id="46" name="正方形/長方形 45">
            <a:extLst>
              <a:ext uri="{FF2B5EF4-FFF2-40B4-BE49-F238E27FC236}">
                <a16:creationId xmlns:a16="http://schemas.microsoft.com/office/drawing/2014/main" id="{310A8CE9-4E18-034F-9B09-76704735DD3C}"/>
              </a:ext>
            </a:extLst>
          </p:cNvPr>
          <p:cNvSpPr/>
          <p:nvPr/>
        </p:nvSpPr>
        <p:spPr>
          <a:xfrm>
            <a:off x="7708725" y="5122940"/>
            <a:ext cx="483797" cy="7252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a:t>
            </a:r>
            <a:endParaRPr kumimoji="1" lang="ja-JP" altLang="en-US">
              <a:solidFill>
                <a:schemeClr val="tx1"/>
              </a:solidFill>
            </a:endParaRPr>
          </a:p>
        </p:txBody>
      </p:sp>
      <p:sp>
        <p:nvSpPr>
          <p:cNvPr id="47" name="正方形/長方形 46">
            <a:extLst>
              <a:ext uri="{FF2B5EF4-FFF2-40B4-BE49-F238E27FC236}">
                <a16:creationId xmlns:a16="http://schemas.microsoft.com/office/drawing/2014/main" id="{A8299978-E0EB-D14E-A7BF-D139E0B41B8A}"/>
              </a:ext>
            </a:extLst>
          </p:cNvPr>
          <p:cNvSpPr/>
          <p:nvPr/>
        </p:nvSpPr>
        <p:spPr>
          <a:xfrm>
            <a:off x="8199452" y="5122940"/>
            <a:ext cx="483797" cy="7252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0</a:t>
            </a:r>
            <a:endParaRPr kumimoji="1" lang="ja-JP" altLang="en-US">
              <a:solidFill>
                <a:schemeClr val="tx1"/>
              </a:solidFill>
            </a:endParaRPr>
          </a:p>
        </p:txBody>
      </p:sp>
      <p:sp>
        <p:nvSpPr>
          <p:cNvPr id="48" name="正方形/長方形 47">
            <a:extLst>
              <a:ext uri="{FF2B5EF4-FFF2-40B4-BE49-F238E27FC236}">
                <a16:creationId xmlns:a16="http://schemas.microsoft.com/office/drawing/2014/main" id="{6402D587-A80E-4544-BF55-41956C26FEBF}"/>
              </a:ext>
            </a:extLst>
          </p:cNvPr>
          <p:cNvSpPr/>
          <p:nvPr/>
        </p:nvSpPr>
        <p:spPr>
          <a:xfrm>
            <a:off x="8690179" y="5122940"/>
            <a:ext cx="483797" cy="7252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a:t>
            </a:r>
            <a:endParaRPr kumimoji="1" lang="ja-JP" altLang="en-US">
              <a:solidFill>
                <a:schemeClr val="tx1"/>
              </a:solidFill>
            </a:endParaRPr>
          </a:p>
        </p:txBody>
      </p:sp>
      <p:sp>
        <p:nvSpPr>
          <p:cNvPr id="6" name="テキスト ボックス 5">
            <a:extLst>
              <a:ext uri="{FF2B5EF4-FFF2-40B4-BE49-F238E27FC236}">
                <a16:creationId xmlns:a16="http://schemas.microsoft.com/office/drawing/2014/main" id="{D8D0CBEE-EBCE-C14A-8A73-205714817EC0}"/>
              </a:ext>
            </a:extLst>
          </p:cNvPr>
          <p:cNvSpPr txBox="1"/>
          <p:nvPr/>
        </p:nvSpPr>
        <p:spPr>
          <a:xfrm>
            <a:off x="7091872" y="6027540"/>
            <a:ext cx="2262158" cy="369332"/>
          </a:xfrm>
          <a:prstGeom prst="rect">
            <a:avLst/>
          </a:prstGeom>
          <a:noFill/>
        </p:spPr>
        <p:txBody>
          <a:bodyPr wrap="none" rtlCol="0">
            <a:spAutoFit/>
          </a:bodyPr>
          <a:lstStyle/>
          <a:p>
            <a:r>
              <a:rPr kumimoji="1" lang="ja-JP" altLang="en-US"/>
              <a:t>暗号化ビットマップ</a:t>
            </a:r>
          </a:p>
        </p:txBody>
      </p:sp>
      <p:sp>
        <p:nvSpPr>
          <p:cNvPr id="53" name="角丸四角形 52">
            <a:extLst>
              <a:ext uri="{FF2B5EF4-FFF2-40B4-BE49-F238E27FC236}">
                <a16:creationId xmlns:a16="http://schemas.microsoft.com/office/drawing/2014/main" id="{F7E4FD13-8C99-1F49-8477-9C22074FEC00}"/>
              </a:ext>
            </a:extLst>
          </p:cNvPr>
          <p:cNvSpPr/>
          <p:nvPr/>
        </p:nvSpPr>
        <p:spPr>
          <a:xfrm>
            <a:off x="2978231" y="5486400"/>
            <a:ext cx="441435" cy="690563"/>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a:extLst>
              <a:ext uri="{FF2B5EF4-FFF2-40B4-BE49-F238E27FC236}">
                <a16:creationId xmlns:a16="http://schemas.microsoft.com/office/drawing/2014/main" id="{95800513-6CF9-554B-949B-9AF2FAE2AF3D}"/>
              </a:ext>
            </a:extLst>
          </p:cNvPr>
          <p:cNvSpPr txBox="1"/>
          <p:nvPr/>
        </p:nvSpPr>
        <p:spPr>
          <a:xfrm>
            <a:off x="4827989" y="4357068"/>
            <a:ext cx="1800493" cy="369332"/>
          </a:xfrm>
          <a:prstGeom prst="rect">
            <a:avLst/>
          </a:prstGeom>
          <a:noFill/>
        </p:spPr>
        <p:txBody>
          <a:bodyPr wrap="none" rtlCol="0">
            <a:spAutoFit/>
          </a:bodyPr>
          <a:lstStyle/>
          <a:p>
            <a:r>
              <a:rPr kumimoji="1" lang="ja-JP" altLang="en-US"/>
              <a:t>非暗号化フラグ</a:t>
            </a:r>
          </a:p>
        </p:txBody>
      </p:sp>
      <p:sp>
        <p:nvSpPr>
          <p:cNvPr id="56" name="正方形/長方形 55">
            <a:extLst>
              <a:ext uri="{FF2B5EF4-FFF2-40B4-BE49-F238E27FC236}">
                <a16:creationId xmlns:a16="http://schemas.microsoft.com/office/drawing/2014/main" id="{67024382-C703-2B45-A105-8F3896845AC2}"/>
              </a:ext>
            </a:extLst>
          </p:cNvPr>
          <p:cNvSpPr/>
          <p:nvPr/>
        </p:nvSpPr>
        <p:spPr>
          <a:xfrm>
            <a:off x="3830044" y="4890421"/>
            <a:ext cx="394138" cy="2325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7" name="下カーブ矢印 56">
            <a:extLst>
              <a:ext uri="{FF2B5EF4-FFF2-40B4-BE49-F238E27FC236}">
                <a16:creationId xmlns:a16="http://schemas.microsoft.com/office/drawing/2014/main" id="{692F452A-858F-C442-AA79-58E6B9BD4855}"/>
              </a:ext>
            </a:extLst>
          </p:cNvPr>
          <p:cNvSpPr/>
          <p:nvPr/>
        </p:nvSpPr>
        <p:spPr>
          <a:xfrm>
            <a:off x="4319752" y="4712670"/>
            <a:ext cx="2715716" cy="486462"/>
          </a:xfrm>
          <a:prstGeom prst="curvedDown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8" name="テキスト ボックス 57">
            <a:extLst>
              <a:ext uri="{FF2B5EF4-FFF2-40B4-BE49-F238E27FC236}">
                <a16:creationId xmlns:a16="http://schemas.microsoft.com/office/drawing/2014/main" id="{5FBA9091-6A75-A747-BA29-84A5447CAD70}"/>
              </a:ext>
            </a:extLst>
          </p:cNvPr>
          <p:cNvSpPr txBox="1"/>
          <p:nvPr/>
        </p:nvSpPr>
        <p:spPr>
          <a:xfrm>
            <a:off x="5326298" y="4885333"/>
            <a:ext cx="646331" cy="369332"/>
          </a:xfrm>
          <a:prstGeom prst="rect">
            <a:avLst/>
          </a:prstGeom>
          <a:noFill/>
        </p:spPr>
        <p:txBody>
          <a:bodyPr wrap="none" rtlCol="0">
            <a:spAutoFit/>
          </a:bodyPr>
          <a:lstStyle/>
          <a:p>
            <a:r>
              <a:rPr lang="ja-JP" altLang="en-US"/>
              <a:t>送信</a:t>
            </a:r>
            <a:endParaRPr kumimoji="1" lang="ja-JP" altLang="en-US"/>
          </a:p>
        </p:txBody>
      </p:sp>
      <p:sp>
        <p:nvSpPr>
          <p:cNvPr id="59" name="テキスト ボックス 58">
            <a:extLst>
              <a:ext uri="{FF2B5EF4-FFF2-40B4-BE49-F238E27FC236}">
                <a16:creationId xmlns:a16="http://schemas.microsoft.com/office/drawing/2014/main" id="{7CBE5698-792F-C34C-87BF-EA498F771F9E}"/>
              </a:ext>
            </a:extLst>
          </p:cNvPr>
          <p:cNvSpPr txBox="1"/>
          <p:nvPr/>
        </p:nvSpPr>
        <p:spPr>
          <a:xfrm>
            <a:off x="2298701" y="6212206"/>
            <a:ext cx="1800493" cy="369332"/>
          </a:xfrm>
          <a:prstGeom prst="rect">
            <a:avLst/>
          </a:prstGeom>
          <a:noFill/>
        </p:spPr>
        <p:txBody>
          <a:bodyPr wrap="none" rtlCol="0">
            <a:spAutoFit/>
          </a:bodyPr>
          <a:lstStyle/>
          <a:p>
            <a:r>
              <a:rPr kumimoji="1" lang="ja-JP" altLang="en-US"/>
              <a:t>転送するページ</a:t>
            </a:r>
          </a:p>
        </p:txBody>
      </p:sp>
      <p:cxnSp>
        <p:nvCxnSpPr>
          <p:cNvPr id="7" name="直線コネクタ 6">
            <a:extLst>
              <a:ext uri="{FF2B5EF4-FFF2-40B4-BE49-F238E27FC236}">
                <a16:creationId xmlns:a16="http://schemas.microsoft.com/office/drawing/2014/main" id="{78295C70-F231-B74F-9688-50668AB51B64}"/>
              </a:ext>
            </a:extLst>
          </p:cNvPr>
          <p:cNvCxnSpPr>
            <a:cxnSpLocks/>
          </p:cNvCxnSpPr>
          <p:nvPr/>
        </p:nvCxnSpPr>
        <p:spPr>
          <a:xfrm>
            <a:off x="3821151" y="4885333"/>
            <a:ext cx="8893" cy="5450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5043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859F2C-3AFA-F143-9A3A-8CD604ED43A1}"/>
              </a:ext>
            </a:extLst>
          </p:cNvPr>
          <p:cNvSpPr>
            <a:spLocks noGrp="1"/>
          </p:cNvSpPr>
          <p:nvPr>
            <p:ph type="title"/>
          </p:nvPr>
        </p:nvSpPr>
        <p:spPr>
          <a:xfrm>
            <a:off x="838200" y="67235"/>
            <a:ext cx="10515600" cy="1314790"/>
          </a:xfrm>
        </p:spPr>
        <p:txBody>
          <a:bodyPr/>
          <a:lstStyle/>
          <a:p>
            <a:r>
              <a:rPr lang="ja-JP" altLang="en-US"/>
              <a:t>空きメモリの判定</a:t>
            </a:r>
            <a:r>
              <a:rPr lang="en-US" altLang="ja-JP" dirty="0"/>
              <a:t>(1/2)</a:t>
            </a:r>
            <a:endParaRPr lang="ja-JP" altLang="en-US"/>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3D213F09-63F7-DC4F-8D91-ACAA168F0EDB}"/>
                  </a:ext>
                </a:extLst>
              </p:cNvPr>
              <p:cNvSpPr>
                <a:spLocks noGrp="1"/>
              </p:cNvSpPr>
              <p:nvPr>
                <p:ph idx="1"/>
              </p:nvPr>
            </p:nvSpPr>
            <p:spPr>
              <a:xfrm>
                <a:off x="838200" y="1537855"/>
                <a:ext cx="10515600" cy="4639108"/>
              </a:xfrm>
            </p:spPr>
            <p:txBody>
              <a:bodyPr/>
              <a:lstStyle/>
              <a:p>
                <a:r>
                  <a:rPr lang="en-US" altLang="ja-JP" dirty="0"/>
                  <a:t>Linux</a:t>
                </a:r>
                <a:r>
                  <a:rPr lang="ja-JP" altLang="en-US"/>
                  <a:t>は空きメモリを</a:t>
                </a:r>
                <a14:m>
                  <m:oMath xmlns:m="http://schemas.openxmlformats.org/officeDocument/2006/math">
                    <m:sSup>
                      <m:sSupPr>
                        <m:ctrlPr>
                          <a:rPr lang="en-US" altLang="ja-JP" i="1" smtClean="0">
                            <a:latin typeface="Cambria Math" panose="02040503050406030204" pitchFamily="18" charset="0"/>
                          </a:rPr>
                        </m:ctrlPr>
                      </m:sSupPr>
                      <m:e>
                        <m:r>
                          <a:rPr lang="en-US" altLang="ja-JP" b="0" i="1" smtClean="0">
                            <a:latin typeface="Cambria Math" panose="02040503050406030204" pitchFamily="18" charset="0"/>
                          </a:rPr>
                          <m:t>2</m:t>
                        </m:r>
                      </m:e>
                      <m:sup>
                        <m:r>
                          <a:rPr lang="en-US" altLang="ja-JP" b="0" i="1" smtClean="0">
                            <a:latin typeface="Cambria Math" panose="02040503050406030204" pitchFamily="18" charset="0"/>
                          </a:rPr>
                          <m:t>𝑛</m:t>
                        </m:r>
                      </m:sup>
                    </m:sSup>
                    <m:r>
                      <a:rPr lang="ja-JP" altLang="en-US" i="1">
                        <a:latin typeface="Cambria Math" panose="02040503050406030204" pitchFamily="18" charset="0"/>
                      </a:rPr>
                      <m:t>ページの</m:t>
                    </m:r>
                  </m:oMath>
                </a14:m>
                <a:r>
                  <a:rPr lang="ja-JP" altLang="en-US"/>
                  <a:t>空きメモリ領域として管理</a:t>
                </a:r>
                <a:endParaRPr lang="en-US" altLang="ja-JP" dirty="0"/>
              </a:p>
              <a:p>
                <a:pPr lvl="1"/>
                <a:r>
                  <a:rPr lang="ja-JP" altLang="en-US"/>
                  <a:t>空きメモリ領域の先頭ページのページ構造体にのみ管理情報を格納</a:t>
                </a:r>
                <a:endParaRPr lang="en-US" altLang="ja-JP" dirty="0"/>
              </a:p>
              <a:p>
                <a:pPr lvl="1"/>
                <a:r>
                  <a:rPr lang="ja-JP" altLang="en-US"/>
                  <a:t>それ以外のページについては空きメモリの判定が容易ではない</a:t>
                </a:r>
                <a:endParaRPr lang="en-US" altLang="ja-JP" dirty="0"/>
              </a:p>
              <a:p>
                <a:r>
                  <a:rPr lang="ja-JP" altLang="en-US"/>
                  <a:t>ページが順に転送される場合は効率よく判定</a:t>
                </a:r>
                <a:endParaRPr lang="en-US" altLang="ja-JP" dirty="0"/>
              </a:p>
              <a:p>
                <a:pPr lvl="1"/>
                <a:r>
                  <a:rPr lang="ja-JP" altLang="en-US"/>
                  <a:t>空きメモリ領域の先頭ページを転送する際に領域のページ範囲を記録</a:t>
                </a:r>
                <a:endParaRPr lang="en-US" altLang="ja-JP" dirty="0"/>
              </a:p>
              <a:p>
                <a:pPr lvl="1"/>
                <a:r>
                  <a:rPr lang="ja-JP" altLang="en-US"/>
                  <a:t>転送するページがそのページ範囲に入っていれば空きメモリと判定</a:t>
                </a:r>
                <a:endParaRPr lang="en-US" altLang="ja-JP" dirty="0"/>
              </a:p>
              <a:p>
                <a:pPr lvl="1"/>
                <a:endParaRPr lang="en-US" altLang="ja-JP" dirty="0"/>
              </a:p>
            </p:txBody>
          </p:sp>
        </mc:Choice>
        <mc:Fallback xmlns="">
          <p:sp>
            <p:nvSpPr>
              <p:cNvPr id="3" name="コンテンツ プレースホルダー 2">
                <a:extLst>
                  <a:ext uri="{FF2B5EF4-FFF2-40B4-BE49-F238E27FC236}">
                    <a16:creationId xmlns:a16="http://schemas.microsoft.com/office/drawing/2014/main" id="{3D213F09-63F7-DC4F-8D91-ACAA168F0EDB}"/>
                  </a:ext>
                </a:extLst>
              </p:cNvPr>
              <p:cNvSpPr>
                <a:spLocks noGrp="1" noRot="1" noChangeAspect="1" noMove="1" noResize="1" noEditPoints="1" noAdjustHandles="1" noChangeArrowheads="1" noChangeShapeType="1" noTextEdit="1"/>
              </p:cNvSpPr>
              <p:nvPr>
                <p:ph idx="1"/>
              </p:nvPr>
            </p:nvSpPr>
            <p:spPr>
              <a:xfrm>
                <a:off x="838200" y="1537855"/>
                <a:ext cx="10515600" cy="4639108"/>
              </a:xfrm>
              <a:blipFill>
                <a:blip r:embed="rId2"/>
                <a:stretch>
                  <a:fillRect l="-1086" t="-1090"/>
                </a:stretch>
              </a:blipFill>
            </p:spPr>
            <p:txBody>
              <a:bodyPr/>
              <a:lstStyle/>
              <a:p>
                <a:r>
                  <a:rPr lang="ja-JP" altLang="en-US">
                    <a:noFill/>
                  </a:rPr>
                  <a:t> </a:t>
                </a:r>
              </a:p>
            </p:txBody>
          </p:sp>
        </mc:Fallback>
      </mc:AlternateContent>
      <p:sp>
        <p:nvSpPr>
          <p:cNvPr id="17" name="Rectangle 3">
            <a:extLst>
              <a:ext uri="{FF2B5EF4-FFF2-40B4-BE49-F238E27FC236}">
                <a16:creationId xmlns:a16="http://schemas.microsoft.com/office/drawing/2014/main" id="{C846EB11-608E-CB4A-A682-2299BF775C8F}"/>
              </a:ext>
            </a:extLst>
          </p:cNvPr>
          <p:cNvSpPr/>
          <p:nvPr/>
        </p:nvSpPr>
        <p:spPr>
          <a:xfrm>
            <a:off x="4770418" y="4638626"/>
            <a:ext cx="654908" cy="457200"/>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sp>
        <p:nvSpPr>
          <p:cNvPr id="18" name="Rectangle 4">
            <a:extLst>
              <a:ext uri="{FF2B5EF4-FFF2-40B4-BE49-F238E27FC236}">
                <a16:creationId xmlns:a16="http://schemas.microsoft.com/office/drawing/2014/main" id="{4A8AA8B0-D090-FB42-B889-EB3776BA830F}"/>
              </a:ext>
            </a:extLst>
          </p:cNvPr>
          <p:cNvSpPr/>
          <p:nvPr/>
        </p:nvSpPr>
        <p:spPr>
          <a:xfrm>
            <a:off x="5425326" y="4638626"/>
            <a:ext cx="654908" cy="457200"/>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19" name="Rectangle 5">
            <a:extLst>
              <a:ext uri="{FF2B5EF4-FFF2-40B4-BE49-F238E27FC236}">
                <a16:creationId xmlns:a16="http://schemas.microsoft.com/office/drawing/2014/main" id="{F96D4557-B583-FC4E-9649-2379F1F1DA55}"/>
              </a:ext>
            </a:extLst>
          </p:cNvPr>
          <p:cNvSpPr/>
          <p:nvPr/>
        </p:nvSpPr>
        <p:spPr>
          <a:xfrm>
            <a:off x="6080234" y="4638626"/>
            <a:ext cx="654908" cy="457200"/>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20" name="Rectangle 6">
            <a:extLst>
              <a:ext uri="{FF2B5EF4-FFF2-40B4-BE49-F238E27FC236}">
                <a16:creationId xmlns:a16="http://schemas.microsoft.com/office/drawing/2014/main" id="{1E630FCE-CAF1-D640-A4C1-CF6E98772AAD}"/>
              </a:ext>
            </a:extLst>
          </p:cNvPr>
          <p:cNvSpPr/>
          <p:nvPr/>
        </p:nvSpPr>
        <p:spPr>
          <a:xfrm>
            <a:off x="6735142" y="4638626"/>
            <a:ext cx="654908" cy="457200"/>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21" name="Rectangle 7">
            <a:extLst>
              <a:ext uri="{FF2B5EF4-FFF2-40B4-BE49-F238E27FC236}">
                <a16:creationId xmlns:a16="http://schemas.microsoft.com/office/drawing/2014/main" id="{E92C8927-BB3B-CA49-BBAA-FF56A5B03A69}"/>
              </a:ext>
            </a:extLst>
          </p:cNvPr>
          <p:cNvSpPr/>
          <p:nvPr/>
        </p:nvSpPr>
        <p:spPr>
          <a:xfrm>
            <a:off x="7390050" y="4638626"/>
            <a:ext cx="654908" cy="457200"/>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22" name="Rectangle 8">
            <a:extLst>
              <a:ext uri="{FF2B5EF4-FFF2-40B4-BE49-F238E27FC236}">
                <a16:creationId xmlns:a16="http://schemas.microsoft.com/office/drawing/2014/main" id="{0022E5F0-E8BA-0A46-A28B-4A78F9B23942}"/>
              </a:ext>
            </a:extLst>
          </p:cNvPr>
          <p:cNvSpPr/>
          <p:nvPr/>
        </p:nvSpPr>
        <p:spPr>
          <a:xfrm>
            <a:off x="8044958" y="4638626"/>
            <a:ext cx="654908" cy="457200"/>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sp>
        <p:nvSpPr>
          <p:cNvPr id="26" name="Rectangle 19">
            <a:extLst>
              <a:ext uri="{FF2B5EF4-FFF2-40B4-BE49-F238E27FC236}">
                <a16:creationId xmlns:a16="http://schemas.microsoft.com/office/drawing/2014/main" id="{0EB6EC41-106B-3647-9BE8-B101FD073D24}"/>
              </a:ext>
            </a:extLst>
          </p:cNvPr>
          <p:cNvSpPr/>
          <p:nvPr/>
        </p:nvSpPr>
        <p:spPr>
          <a:xfrm>
            <a:off x="3460602" y="4644977"/>
            <a:ext cx="654908" cy="4572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cxnSp>
        <p:nvCxnSpPr>
          <p:cNvPr id="28" name="Straight Arrow Connector 31">
            <a:extLst>
              <a:ext uri="{FF2B5EF4-FFF2-40B4-BE49-F238E27FC236}">
                <a16:creationId xmlns:a16="http://schemas.microsoft.com/office/drawing/2014/main" id="{F58C50BE-5C63-924F-B849-AABF7C9674E8}"/>
              </a:ext>
            </a:extLst>
          </p:cNvPr>
          <p:cNvCxnSpPr>
            <a:cxnSpLocks/>
            <a:stCxn id="18" idx="2"/>
          </p:cNvCxnSpPr>
          <p:nvPr/>
        </p:nvCxnSpPr>
        <p:spPr>
          <a:xfrm>
            <a:off x="5752780" y="5095826"/>
            <a:ext cx="0" cy="58772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32">
            <a:extLst>
              <a:ext uri="{FF2B5EF4-FFF2-40B4-BE49-F238E27FC236}">
                <a16:creationId xmlns:a16="http://schemas.microsoft.com/office/drawing/2014/main" id="{B2BB440A-CDD5-F747-857C-B454023ECEF0}"/>
              </a:ext>
            </a:extLst>
          </p:cNvPr>
          <p:cNvSpPr txBox="1"/>
          <p:nvPr/>
        </p:nvSpPr>
        <p:spPr>
          <a:xfrm>
            <a:off x="5069693" y="5683549"/>
            <a:ext cx="2395207" cy="830997"/>
          </a:xfrm>
          <a:prstGeom prst="rect">
            <a:avLst/>
          </a:prstGeom>
          <a:noFill/>
        </p:spPr>
        <p:txBody>
          <a:bodyPr wrap="square" rtlCol="0">
            <a:spAutoFit/>
          </a:bodyPr>
          <a:lstStyle/>
          <a:p>
            <a:r>
              <a:rPr lang="en-JP" sz="1600" dirty="0"/>
              <a:t>先頭ページ</a:t>
            </a:r>
          </a:p>
          <a:p>
            <a:r>
              <a:rPr lang="ja-JP" altLang="en-US" sz="1600"/>
              <a:t>　</a:t>
            </a:r>
            <a:r>
              <a:rPr lang="en-JP" sz="1600" dirty="0"/>
              <a:t>Buddyページフラグ</a:t>
            </a:r>
          </a:p>
          <a:p>
            <a:r>
              <a:rPr lang="ja-JP" altLang="en-US" sz="1600"/>
              <a:t>　</a:t>
            </a:r>
            <a:r>
              <a:rPr lang="en-JP" sz="1600" dirty="0"/>
              <a:t>空きページ数：4</a:t>
            </a:r>
          </a:p>
        </p:txBody>
      </p:sp>
      <p:sp>
        <p:nvSpPr>
          <p:cNvPr id="30" name="TextBox 33">
            <a:extLst>
              <a:ext uri="{FF2B5EF4-FFF2-40B4-BE49-F238E27FC236}">
                <a16:creationId xmlns:a16="http://schemas.microsoft.com/office/drawing/2014/main" id="{716515F2-F00D-644C-AA0A-2DD11E6668C2}"/>
              </a:ext>
            </a:extLst>
          </p:cNvPr>
          <p:cNvSpPr txBox="1"/>
          <p:nvPr/>
        </p:nvSpPr>
        <p:spPr>
          <a:xfrm>
            <a:off x="6027682" y="5251656"/>
            <a:ext cx="1800493" cy="338554"/>
          </a:xfrm>
          <a:prstGeom prst="rect">
            <a:avLst/>
          </a:prstGeom>
          <a:noFill/>
        </p:spPr>
        <p:txBody>
          <a:bodyPr wrap="square" rtlCol="0">
            <a:spAutoFit/>
          </a:bodyPr>
          <a:lstStyle/>
          <a:p>
            <a:r>
              <a:rPr lang="en-JP" sz="1600" dirty="0"/>
              <a:t>空きメモリ領域</a:t>
            </a:r>
          </a:p>
        </p:txBody>
      </p:sp>
      <p:sp>
        <p:nvSpPr>
          <p:cNvPr id="31" name="TextBox 34">
            <a:extLst>
              <a:ext uri="{FF2B5EF4-FFF2-40B4-BE49-F238E27FC236}">
                <a16:creationId xmlns:a16="http://schemas.microsoft.com/office/drawing/2014/main" id="{11B3E13E-BC38-2E4C-ABA7-C69F73A465DE}"/>
              </a:ext>
            </a:extLst>
          </p:cNvPr>
          <p:cNvSpPr txBox="1"/>
          <p:nvPr/>
        </p:nvSpPr>
        <p:spPr>
          <a:xfrm>
            <a:off x="3003226" y="4638625"/>
            <a:ext cx="1569660" cy="584775"/>
          </a:xfrm>
          <a:prstGeom prst="rect">
            <a:avLst/>
          </a:prstGeom>
          <a:noFill/>
        </p:spPr>
        <p:txBody>
          <a:bodyPr wrap="square" rtlCol="0">
            <a:spAutoFit/>
          </a:bodyPr>
          <a:lstStyle/>
          <a:p>
            <a:pPr algn="ctr"/>
            <a:r>
              <a:rPr lang="en-JP" sz="1600" dirty="0"/>
              <a:t>ページ構造体</a:t>
            </a:r>
          </a:p>
          <a:p>
            <a:pPr algn="ctr"/>
            <a:r>
              <a:rPr lang="en-JP" sz="1600" dirty="0"/>
              <a:t>の配列</a:t>
            </a:r>
          </a:p>
        </p:txBody>
      </p:sp>
      <p:sp>
        <p:nvSpPr>
          <p:cNvPr id="5" name="スライド番号プレースホルダー 4">
            <a:extLst>
              <a:ext uri="{FF2B5EF4-FFF2-40B4-BE49-F238E27FC236}">
                <a16:creationId xmlns:a16="http://schemas.microsoft.com/office/drawing/2014/main" id="{0A0BEF74-20A1-E74E-A82A-573F5E9719A5}"/>
              </a:ext>
            </a:extLst>
          </p:cNvPr>
          <p:cNvSpPr>
            <a:spLocks noGrp="1"/>
          </p:cNvSpPr>
          <p:nvPr>
            <p:ph type="sldNum" sz="quarter" idx="12"/>
          </p:nvPr>
        </p:nvSpPr>
        <p:spPr/>
        <p:txBody>
          <a:bodyPr/>
          <a:lstStyle/>
          <a:p>
            <a:fld id="{8E1EBD39-E449-DF4E-9D6C-E1C55755AFC2}" type="slidenum">
              <a:rPr kumimoji="1" lang="ja-JP" altLang="en-US" smtClean="0"/>
              <a:t>10</a:t>
            </a:fld>
            <a:endParaRPr kumimoji="1" lang="ja-JP" altLang="en-US"/>
          </a:p>
        </p:txBody>
      </p:sp>
    </p:spTree>
    <p:extLst>
      <p:ext uri="{BB962C8B-B14F-4D97-AF65-F5344CB8AC3E}">
        <p14:creationId xmlns:p14="http://schemas.microsoft.com/office/powerpoint/2010/main" val="1440732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0D50B8-CA89-3E43-ABC1-294A1EE95E09}"/>
              </a:ext>
            </a:extLst>
          </p:cNvPr>
          <p:cNvSpPr>
            <a:spLocks noGrp="1"/>
          </p:cNvSpPr>
          <p:nvPr>
            <p:ph type="title"/>
          </p:nvPr>
        </p:nvSpPr>
        <p:spPr/>
        <p:txBody>
          <a:bodyPr/>
          <a:lstStyle/>
          <a:p>
            <a:r>
              <a:rPr kumimoji="1" lang="ja-JP" altLang="en-US"/>
              <a:t>空きメモリの判定（</a:t>
            </a:r>
            <a:r>
              <a:rPr kumimoji="1" lang="en-US" altLang="ja-JP" dirty="0"/>
              <a:t>2/2</a:t>
            </a:r>
            <a:r>
              <a:rPr kumimoji="1" lang="ja-JP" altLang="en-US"/>
              <a:t>）</a:t>
            </a:r>
          </a:p>
        </p:txBody>
      </p:sp>
      <mc:AlternateContent xmlns:mc="http://schemas.openxmlformats.org/markup-compatibility/2006" xmlns:a14="http://schemas.microsoft.com/office/drawing/2010/main">
        <mc:Choice Requires="a14">
          <p:sp>
            <p:nvSpPr>
              <p:cNvPr id="4" name="コンテンツ プレースホルダー 3">
                <a:extLst>
                  <a:ext uri="{FF2B5EF4-FFF2-40B4-BE49-F238E27FC236}">
                    <a16:creationId xmlns:a16="http://schemas.microsoft.com/office/drawing/2014/main" id="{2F9D8D8D-F640-A048-8720-20AB2379FD23}"/>
                  </a:ext>
                </a:extLst>
              </p:cNvPr>
              <p:cNvSpPr>
                <a:spLocks noGrp="1"/>
              </p:cNvSpPr>
              <p:nvPr>
                <p:ph idx="1"/>
              </p:nvPr>
            </p:nvSpPr>
            <p:spPr/>
            <p:txBody>
              <a:bodyPr/>
              <a:lstStyle/>
              <a:p>
                <a:r>
                  <a:rPr lang="ja-JP" altLang="en-US"/>
                  <a:t>ページが順に転送されない場合でもできるだけ高速に判定</a:t>
                </a:r>
                <a:endParaRPr lang="en-US" altLang="ja-JP" dirty="0"/>
              </a:p>
              <a:p>
                <a:pPr lvl="1"/>
                <a:r>
                  <a:rPr kumimoji="1" lang="ja-JP" altLang="en-US"/>
                  <a:t>空きメモリ領域に含まれるページ数が</a:t>
                </a:r>
                <a14:m>
                  <m:oMath xmlns:m="http://schemas.openxmlformats.org/officeDocument/2006/math">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2</m:t>
                        </m:r>
                      </m:e>
                      <m:sup>
                        <m:r>
                          <a:rPr kumimoji="1" lang="en-US" altLang="ja-JP" b="0" i="1" smtClean="0">
                            <a:latin typeface="Cambria Math" panose="02040503050406030204" pitchFamily="18" charset="0"/>
                          </a:rPr>
                          <m:t>𝑛</m:t>
                        </m:r>
                      </m:sup>
                    </m:sSup>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𝑛</m:t>
                    </m:r>
                    <m:r>
                      <a:rPr kumimoji="1" lang="en-US" altLang="ja-JP" b="0" i="1" smtClean="0">
                        <a:latin typeface="Cambria Math" panose="02040503050406030204" pitchFamily="18" charset="0"/>
                      </a:rPr>
                      <m:t>=0</m:t>
                    </m:r>
                    <m:r>
                      <a:rPr lang="en-US" altLang="ja-JP" i="1">
                        <a:latin typeface="Cambria Math" panose="02040503050406030204" pitchFamily="18" charset="0"/>
                      </a:rPr>
                      <m:t>〜</m:t>
                    </m:r>
                    <m:r>
                      <a:rPr kumimoji="1" lang="en-US" altLang="ja-JP" b="0" i="1" smtClean="0">
                        <a:latin typeface="Cambria Math" panose="02040503050406030204" pitchFamily="18" charset="0"/>
                      </a:rPr>
                      <m:t>10)</m:t>
                    </m:r>
                  </m:oMath>
                </a14:m>
                <a:r>
                  <a:rPr kumimoji="1" lang="ja-JP" altLang="en-US"/>
                  <a:t>であることを利用</a:t>
                </a:r>
                <a:endParaRPr kumimoji="1" lang="en-US" altLang="ja-JP" dirty="0"/>
              </a:p>
              <a:p>
                <a:r>
                  <a:rPr lang="ja-JP" altLang="en-US"/>
                  <a:t>転送するページが含まれうる空きメモリ領域を探索</a:t>
                </a:r>
                <a:endParaRPr lang="en-US" altLang="ja-JP" dirty="0"/>
              </a:p>
              <a:p>
                <a:pPr lvl="1"/>
                <a:r>
                  <a:rPr kumimoji="1" lang="ja-JP" altLang="en-US"/>
                  <a:t>ページ番号の下位</a:t>
                </a:r>
                <a14:m>
                  <m:oMath xmlns:m="http://schemas.openxmlformats.org/officeDocument/2006/math">
                    <m:r>
                      <a:rPr kumimoji="1" lang="en-US" altLang="ja-JP" b="0" i="1" smtClean="0">
                        <a:latin typeface="Cambria Math" panose="02040503050406030204" pitchFamily="18" charset="0"/>
                      </a:rPr>
                      <m:t>𝑛</m:t>
                    </m:r>
                  </m:oMath>
                </a14:m>
                <a:r>
                  <a:rPr kumimoji="1" lang="ja-JP" altLang="en-US"/>
                  <a:t>ビットを０に</a:t>
                </a:r>
                <a:r>
                  <a:rPr lang="ja-JP" altLang="en-US"/>
                  <a:t>マスクしたものが先頭ページの候補</a:t>
                </a:r>
                <a:endParaRPr lang="en-US" altLang="ja-JP" dirty="0"/>
              </a:p>
              <a:p>
                <a:pPr lvl="1"/>
                <a:r>
                  <a:rPr kumimoji="1" lang="ja-JP" altLang="en-US"/>
                  <a:t>実際に先頭ページであり，転送するページがその空きメモリ領域に含まれる場合，空きメモリと判定</a:t>
                </a:r>
                <a:endParaRPr kumimoji="1" lang="en-US" altLang="ja-JP" dirty="0"/>
              </a:p>
            </p:txBody>
          </p:sp>
        </mc:Choice>
        <mc:Fallback xmlns="">
          <p:sp>
            <p:nvSpPr>
              <p:cNvPr id="4" name="コンテンツ プレースホルダー 3">
                <a:extLst>
                  <a:ext uri="{FF2B5EF4-FFF2-40B4-BE49-F238E27FC236}">
                    <a16:creationId xmlns:a16="http://schemas.microsoft.com/office/drawing/2014/main" id="{2F9D8D8D-F640-A048-8720-20AB2379FD23}"/>
                  </a:ext>
                </a:extLst>
              </p:cNvPr>
              <p:cNvSpPr>
                <a:spLocks noGrp="1" noRot="1" noChangeAspect="1" noMove="1" noResize="1" noEditPoints="1" noAdjustHandles="1" noChangeArrowheads="1" noChangeShapeType="1" noTextEdit="1"/>
              </p:cNvSpPr>
              <p:nvPr>
                <p:ph idx="1"/>
              </p:nvPr>
            </p:nvSpPr>
            <p:spPr>
              <a:blipFill>
                <a:blip r:embed="rId2"/>
                <a:stretch>
                  <a:fillRect l="-1086" t="-1090" r="-362"/>
                </a:stretch>
              </a:blipFill>
            </p:spPr>
            <p:txBody>
              <a:bodyPr/>
              <a:lstStyle/>
              <a:p>
                <a:r>
                  <a:rPr lang="ja-JP" altLang="en-US">
                    <a:noFill/>
                  </a:rPr>
                  <a:t> </a:t>
                </a:r>
              </a:p>
            </p:txBody>
          </p:sp>
        </mc:Fallback>
      </mc:AlternateContent>
      <p:sp>
        <p:nvSpPr>
          <p:cNvPr id="14" name="Rectangle 3">
            <a:extLst>
              <a:ext uri="{FF2B5EF4-FFF2-40B4-BE49-F238E27FC236}">
                <a16:creationId xmlns:a16="http://schemas.microsoft.com/office/drawing/2014/main" id="{A3433BD0-6563-DC4C-97F1-48639C147C37}"/>
              </a:ext>
            </a:extLst>
          </p:cNvPr>
          <p:cNvSpPr/>
          <p:nvPr/>
        </p:nvSpPr>
        <p:spPr>
          <a:xfrm>
            <a:off x="4161185" y="5096598"/>
            <a:ext cx="654908" cy="457200"/>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sp>
        <p:nvSpPr>
          <p:cNvPr id="15" name="Rectangle 4">
            <a:extLst>
              <a:ext uri="{FF2B5EF4-FFF2-40B4-BE49-F238E27FC236}">
                <a16:creationId xmlns:a16="http://schemas.microsoft.com/office/drawing/2014/main" id="{951F6AC7-B9CD-FF46-B1B8-A342C75EA9DE}"/>
              </a:ext>
            </a:extLst>
          </p:cNvPr>
          <p:cNvSpPr/>
          <p:nvPr/>
        </p:nvSpPr>
        <p:spPr>
          <a:xfrm>
            <a:off x="4816093" y="5096598"/>
            <a:ext cx="654908" cy="457200"/>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17" name="Rectangle 5">
            <a:extLst>
              <a:ext uri="{FF2B5EF4-FFF2-40B4-BE49-F238E27FC236}">
                <a16:creationId xmlns:a16="http://schemas.microsoft.com/office/drawing/2014/main" id="{EC53735B-7C06-C04C-AA4F-B8CE91ACAF65}"/>
              </a:ext>
            </a:extLst>
          </p:cNvPr>
          <p:cNvSpPr/>
          <p:nvPr/>
        </p:nvSpPr>
        <p:spPr>
          <a:xfrm>
            <a:off x="5471001" y="5096598"/>
            <a:ext cx="654908" cy="457200"/>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18" name="Rectangle 6">
            <a:extLst>
              <a:ext uri="{FF2B5EF4-FFF2-40B4-BE49-F238E27FC236}">
                <a16:creationId xmlns:a16="http://schemas.microsoft.com/office/drawing/2014/main" id="{04F1C5CE-1D8E-E242-92ED-673C8AE9A640}"/>
              </a:ext>
            </a:extLst>
          </p:cNvPr>
          <p:cNvSpPr/>
          <p:nvPr/>
        </p:nvSpPr>
        <p:spPr>
          <a:xfrm>
            <a:off x="6125909" y="5096598"/>
            <a:ext cx="654908" cy="457200"/>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19" name="Rectangle 7">
            <a:extLst>
              <a:ext uri="{FF2B5EF4-FFF2-40B4-BE49-F238E27FC236}">
                <a16:creationId xmlns:a16="http://schemas.microsoft.com/office/drawing/2014/main" id="{A2186FF1-598A-2A45-A5FA-7947BFA3F9C3}"/>
              </a:ext>
            </a:extLst>
          </p:cNvPr>
          <p:cNvSpPr/>
          <p:nvPr/>
        </p:nvSpPr>
        <p:spPr>
          <a:xfrm>
            <a:off x="6780817" y="5096598"/>
            <a:ext cx="654908" cy="457200"/>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20" name="Rectangle 8">
            <a:extLst>
              <a:ext uri="{FF2B5EF4-FFF2-40B4-BE49-F238E27FC236}">
                <a16:creationId xmlns:a16="http://schemas.microsoft.com/office/drawing/2014/main" id="{F23A4479-2AC7-B540-B038-E04A12275C55}"/>
              </a:ext>
            </a:extLst>
          </p:cNvPr>
          <p:cNvSpPr/>
          <p:nvPr/>
        </p:nvSpPr>
        <p:spPr>
          <a:xfrm>
            <a:off x="7435725" y="5096598"/>
            <a:ext cx="654908" cy="457200"/>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cxnSp>
        <p:nvCxnSpPr>
          <p:cNvPr id="21" name="Elbow Connector 11">
            <a:extLst>
              <a:ext uri="{FF2B5EF4-FFF2-40B4-BE49-F238E27FC236}">
                <a16:creationId xmlns:a16="http://schemas.microsoft.com/office/drawing/2014/main" id="{D92F4E07-0A4C-7F42-9EA1-8330D1714FD0}"/>
              </a:ext>
            </a:extLst>
          </p:cNvPr>
          <p:cNvCxnSpPr>
            <a:cxnSpLocks/>
            <a:endCxn id="18" idx="0"/>
          </p:cNvCxnSpPr>
          <p:nvPr/>
        </p:nvCxnSpPr>
        <p:spPr>
          <a:xfrm rot="10800000">
            <a:off x="6453363" y="5096599"/>
            <a:ext cx="500706" cy="6351"/>
          </a:xfrm>
          <a:prstGeom prst="bentConnector4">
            <a:avLst>
              <a:gd name="adj1" fmla="val 17301"/>
              <a:gd name="adj2" fmla="val 369943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Elbow Connector 13">
            <a:extLst>
              <a:ext uri="{FF2B5EF4-FFF2-40B4-BE49-F238E27FC236}">
                <a16:creationId xmlns:a16="http://schemas.microsoft.com/office/drawing/2014/main" id="{94E0D763-E4BD-6C48-B309-11386E4E98DA}"/>
              </a:ext>
            </a:extLst>
          </p:cNvPr>
          <p:cNvCxnSpPr>
            <a:stCxn id="19" idx="0"/>
            <a:endCxn id="15" idx="0"/>
          </p:cNvCxnSpPr>
          <p:nvPr/>
        </p:nvCxnSpPr>
        <p:spPr>
          <a:xfrm rot="16200000" flipV="1">
            <a:off x="6125909" y="4114236"/>
            <a:ext cx="12700" cy="1964724"/>
          </a:xfrm>
          <a:prstGeom prst="bentConnector3">
            <a:avLst>
              <a:gd name="adj1" fmla="val 2800134"/>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Elbow Connector 15">
            <a:extLst>
              <a:ext uri="{FF2B5EF4-FFF2-40B4-BE49-F238E27FC236}">
                <a16:creationId xmlns:a16="http://schemas.microsoft.com/office/drawing/2014/main" id="{D7F7066C-99ED-DE43-8A5C-4B2375A58AA2}"/>
              </a:ext>
            </a:extLst>
          </p:cNvPr>
          <p:cNvCxnSpPr>
            <a:cxnSpLocks/>
            <a:endCxn id="29" idx="0"/>
          </p:cNvCxnSpPr>
          <p:nvPr/>
        </p:nvCxnSpPr>
        <p:spPr>
          <a:xfrm rot="10800000">
            <a:off x="3178823" y="5102949"/>
            <a:ext cx="4158048" cy="6350"/>
          </a:xfrm>
          <a:prstGeom prst="bentConnector4">
            <a:avLst>
              <a:gd name="adj1" fmla="val 1783"/>
              <a:gd name="adj2" fmla="val 7781969"/>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Rectangle 19">
            <a:extLst>
              <a:ext uri="{FF2B5EF4-FFF2-40B4-BE49-F238E27FC236}">
                <a16:creationId xmlns:a16="http://schemas.microsoft.com/office/drawing/2014/main" id="{EDD3BE2D-1FCE-4146-B32B-296CEB2E9C2D}"/>
              </a:ext>
            </a:extLst>
          </p:cNvPr>
          <p:cNvSpPr/>
          <p:nvPr/>
        </p:nvSpPr>
        <p:spPr>
          <a:xfrm>
            <a:off x="2851369" y="5102949"/>
            <a:ext cx="654908" cy="4572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sp>
        <p:nvSpPr>
          <p:cNvPr id="31" name="TextBox 27">
            <a:extLst>
              <a:ext uri="{FF2B5EF4-FFF2-40B4-BE49-F238E27FC236}">
                <a16:creationId xmlns:a16="http://schemas.microsoft.com/office/drawing/2014/main" id="{71979DC3-88C9-F24A-94CB-C394CDC10E83}"/>
              </a:ext>
            </a:extLst>
          </p:cNvPr>
          <p:cNvSpPr txBox="1"/>
          <p:nvPr/>
        </p:nvSpPr>
        <p:spPr>
          <a:xfrm>
            <a:off x="4405299" y="4234045"/>
            <a:ext cx="2031325" cy="338554"/>
          </a:xfrm>
          <a:prstGeom prst="rect">
            <a:avLst/>
          </a:prstGeom>
          <a:noFill/>
        </p:spPr>
        <p:txBody>
          <a:bodyPr wrap="square" rtlCol="0">
            <a:spAutoFit/>
          </a:bodyPr>
          <a:lstStyle/>
          <a:p>
            <a:r>
              <a:rPr lang="en-JP" sz="1600" dirty="0"/>
              <a:t>先頭ページの候補</a:t>
            </a:r>
          </a:p>
        </p:txBody>
      </p:sp>
      <p:cxnSp>
        <p:nvCxnSpPr>
          <p:cNvPr id="32" name="Straight Arrow Connector 31">
            <a:extLst>
              <a:ext uri="{FF2B5EF4-FFF2-40B4-BE49-F238E27FC236}">
                <a16:creationId xmlns:a16="http://schemas.microsoft.com/office/drawing/2014/main" id="{8534F4D7-7943-DD46-AE6D-62EE612A1C15}"/>
              </a:ext>
            </a:extLst>
          </p:cNvPr>
          <p:cNvCxnSpPr>
            <a:cxnSpLocks/>
            <a:stCxn id="15" idx="2"/>
          </p:cNvCxnSpPr>
          <p:nvPr/>
        </p:nvCxnSpPr>
        <p:spPr>
          <a:xfrm>
            <a:off x="5143547" y="5553798"/>
            <a:ext cx="6350" cy="40597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3C904B6F-FFFB-1B47-8264-E5091E7457E8}"/>
              </a:ext>
            </a:extLst>
          </p:cNvPr>
          <p:cNvSpPr txBox="1"/>
          <p:nvPr/>
        </p:nvSpPr>
        <p:spPr>
          <a:xfrm>
            <a:off x="4558862" y="5959768"/>
            <a:ext cx="2395207" cy="830997"/>
          </a:xfrm>
          <a:prstGeom prst="rect">
            <a:avLst/>
          </a:prstGeom>
          <a:noFill/>
        </p:spPr>
        <p:txBody>
          <a:bodyPr wrap="square" rtlCol="0">
            <a:spAutoFit/>
          </a:bodyPr>
          <a:lstStyle/>
          <a:p>
            <a:r>
              <a:rPr lang="en-JP" sz="1600" dirty="0"/>
              <a:t>先頭ページ</a:t>
            </a:r>
          </a:p>
          <a:p>
            <a:r>
              <a:rPr lang="ja-JP" altLang="en-US" sz="1600"/>
              <a:t>　</a:t>
            </a:r>
            <a:r>
              <a:rPr lang="en-JP" sz="1600" dirty="0"/>
              <a:t>Buddyページフラグ</a:t>
            </a:r>
          </a:p>
          <a:p>
            <a:r>
              <a:rPr lang="ja-JP" altLang="en-US" sz="1600"/>
              <a:t>　</a:t>
            </a:r>
            <a:r>
              <a:rPr lang="en-JP" sz="1600" dirty="0"/>
              <a:t>空きページ数：4</a:t>
            </a:r>
          </a:p>
        </p:txBody>
      </p:sp>
      <p:sp>
        <p:nvSpPr>
          <p:cNvPr id="34" name="TextBox 33">
            <a:extLst>
              <a:ext uri="{FF2B5EF4-FFF2-40B4-BE49-F238E27FC236}">
                <a16:creationId xmlns:a16="http://schemas.microsoft.com/office/drawing/2014/main" id="{550B38E2-F593-CD42-88C8-527C67FE33A3}"/>
              </a:ext>
            </a:extLst>
          </p:cNvPr>
          <p:cNvSpPr txBox="1"/>
          <p:nvPr/>
        </p:nvSpPr>
        <p:spPr>
          <a:xfrm>
            <a:off x="5536378" y="5590436"/>
            <a:ext cx="1800493" cy="338554"/>
          </a:xfrm>
          <a:prstGeom prst="rect">
            <a:avLst/>
          </a:prstGeom>
          <a:noFill/>
        </p:spPr>
        <p:txBody>
          <a:bodyPr wrap="square" rtlCol="0">
            <a:spAutoFit/>
          </a:bodyPr>
          <a:lstStyle/>
          <a:p>
            <a:r>
              <a:rPr lang="en-JP" sz="1600" dirty="0"/>
              <a:t>空きメモリ領域</a:t>
            </a:r>
          </a:p>
        </p:txBody>
      </p:sp>
      <p:sp>
        <p:nvSpPr>
          <p:cNvPr id="35" name="TextBox 34">
            <a:extLst>
              <a:ext uri="{FF2B5EF4-FFF2-40B4-BE49-F238E27FC236}">
                <a16:creationId xmlns:a16="http://schemas.microsoft.com/office/drawing/2014/main" id="{A0FE89BF-AEF1-2B4C-AC4B-0AF8BC7FA4A7}"/>
              </a:ext>
            </a:extLst>
          </p:cNvPr>
          <p:cNvSpPr txBox="1"/>
          <p:nvPr/>
        </p:nvSpPr>
        <p:spPr>
          <a:xfrm>
            <a:off x="8126185" y="5039161"/>
            <a:ext cx="1569660" cy="584775"/>
          </a:xfrm>
          <a:prstGeom prst="rect">
            <a:avLst/>
          </a:prstGeom>
          <a:noFill/>
        </p:spPr>
        <p:txBody>
          <a:bodyPr wrap="square" rtlCol="0">
            <a:spAutoFit/>
          </a:bodyPr>
          <a:lstStyle/>
          <a:p>
            <a:pPr algn="ctr"/>
            <a:r>
              <a:rPr lang="en-JP" sz="1600" dirty="0"/>
              <a:t>ページ構造体</a:t>
            </a:r>
          </a:p>
          <a:p>
            <a:pPr algn="ctr"/>
            <a:r>
              <a:rPr lang="en-JP" sz="1600" dirty="0"/>
              <a:t>の配列</a:t>
            </a:r>
          </a:p>
        </p:txBody>
      </p:sp>
      <p:sp>
        <p:nvSpPr>
          <p:cNvPr id="3" name="スライド番号プレースホルダー 2">
            <a:extLst>
              <a:ext uri="{FF2B5EF4-FFF2-40B4-BE49-F238E27FC236}">
                <a16:creationId xmlns:a16="http://schemas.microsoft.com/office/drawing/2014/main" id="{BC2E3222-54BC-D949-95AD-EA7A19101868}"/>
              </a:ext>
            </a:extLst>
          </p:cNvPr>
          <p:cNvSpPr>
            <a:spLocks noGrp="1"/>
          </p:cNvSpPr>
          <p:nvPr>
            <p:ph type="sldNum" sz="quarter" idx="12"/>
          </p:nvPr>
        </p:nvSpPr>
        <p:spPr/>
        <p:txBody>
          <a:bodyPr/>
          <a:lstStyle/>
          <a:p>
            <a:fld id="{8E1EBD39-E449-DF4E-9D6C-E1C55755AFC2}" type="slidenum">
              <a:rPr kumimoji="1" lang="ja-JP" altLang="en-US" smtClean="0"/>
              <a:t>11</a:t>
            </a:fld>
            <a:endParaRPr kumimoji="1" lang="ja-JP" altLang="en-US"/>
          </a:p>
        </p:txBody>
      </p:sp>
    </p:spTree>
    <p:extLst>
      <p:ext uri="{BB962C8B-B14F-4D97-AF65-F5344CB8AC3E}">
        <p14:creationId xmlns:p14="http://schemas.microsoft.com/office/powerpoint/2010/main" val="1422274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3EC4D0-346E-8A44-8BE9-A19C31DE1032}"/>
              </a:ext>
            </a:extLst>
          </p:cNvPr>
          <p:cNvSpPr>
            <a:spLocks noGrp="1"/>
          </p:cNvSpPr>
          <p:nvPr>
            <p:ph type="title"/>
          </p:nvPr>
        </p:nvSpPr>
        <p:spPr/>
        <p:txBody>
          <a:bodyPr/>
          <a:lstStyle/>
          <a:p>
            <a:r>
              <a:rPr kumimoji="1" lang="ja-JP" altLang="en-US"/>
              <a:t>コード領域の判定</a:t>
            </a:r>
          </a:p>
        </p:txBody>
      </p:sp>
      <p:sp>
        <p:nvSpPr>
          <p:cNvPr id="4" name="コンテンツ プレースホルダー 3">
            <a:extLst>
              <a:ext uri="{FF2B5EF4-FFF2-40B4-BE49-F238E27FC236}">
                <a16:creationId xmlns:a16="http://schemas.microsoft.com/office/drawing/2014/main" id="{BBC7C8C4-30DF-6349-B29D-2111C6F39A89}"/>
              </a:ext>
            </a:extLst>
          </p:cNvPr>
          <p:cNvSpPr>
            <a:spLocks noGrp="1"/>
          </p:cNvSpPr>
          <p:nvPr>
            <p:ph idx="1"/>
          </p:nvPr>
        </p:nvSpPr>
        <p:spPr/>
        <p:txBody>
          <a:bodyPr/>
          <a:lstStyle/>
          <a:p>
            <a:r>
              <a:rPr lang="ja-JP" altLang="en-US"/>
              <a:t>転送するページが含まれる仮想メモリ領域を探索</a:t>
            </a:r>
            <a:endParaRPr lang="en-US" altLang="ja-JP" dirty="0"/>
          </a:p>
          <a:p>
            <a:pPr lvl="1"/>
            <a:r>
              <a:rPr kumimoji="1" lang="ja-JP" altLang="en-US"/>
              <a:t>ページ構造体から赤黒木におけるインデックスを取得する</a:t>
            </a:r>
            <a:endParaRPr kumimoji="1" lang="en-US" altLang="ja-JP" dirty="0"/>
          </a:p>
          <a:p>
            <a:pPr lvl="2"/>
            <a:r>
              <a:rPr lang="en-US" altLang="ja-JP" dirty="0"/>
              <a:t>Linux</a:t>
            </a:r>
            <a:r>
              <a:rPr lang="ja-JP" altLang="en-US"/>
              <a:t>では赤黒木は仮想メモリ領域を管理するために用いられる</a:t>
            </a:r>
            <a:endParaRPr kumimoji="1" lang="en-US" altLang="ja-JP" dirty="0"/>
          </a:p>
          <a:p>
            <a:pPr lvl="1"/>
            <a:r>
              <a:rPr kumimoji="1" lang="ja-JP" altLang="en-US"/>
              <a:t>インデックスを基に赤黒木を探索して目的の仮想メモリ領域を見つける</a:t>
            </a:r>
            <a:endParaRPr kumimoji="1" lang="en-US" altLang="ja-JP" dirty="0"/>
          </a:p>
          <a:p>
            <a:r>
              <a:rPr lang="ja-JP" altLang="en-US"/>
              <a:t>仮想メモリ領域の属性が実行可能であればコード領域と判定</a:t>
            </a:r>
            <a:endParaRPr kumimoji="1" lang="ja-JP" altLang="en-US"/>
          </a:p>
        </p:txBody>
      </p:sp>
      <p:sp>
        <p:nvSpPr>
          <p:cNvPr id="5" name="Oval 4">
            <a:extLst>
              <a:ext uri="{FF2B5EF4-FFF2-40B4-BE49-F238E27FC236}">
                <a16:creationId xmlns:a16="http://schemas.microsoft.com/office/drawing/2014/main" id="{EFB38EFC-F970-2243-A347-8DD2EAA7C271}"/>
              </a:ext>
            </a:extLst>
          </p:cNvPr>
          <p:cNvSpPr/>
          <p:nvPr/>
        </p:nvSpPr>
        <p:spPr>
          <a:xfrm>
            <a:off x="5602302" y="4433994"/>
            <a:ext cx="406400" cy="383822"/>
          </a:xfrm>
          <a:prstGeom prst="ellipse">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sp>
        <p:nvSpPr>
          <p:cNvPr id="6" name="Oval 5">
            <a:extLst>
              <a:ext uri="{FF2B5EF4-FFF2-40B4-BE49-F238E27FC236}">
                <a16:creationId xmlns:a16="http://schemas.microsoft.com/office/drawing/2014/main" id="{79B8347A-300A-8245-805F-25B1331EDF43}"/>
              </a:ext>
            </a:extLst>
          </p:cNvPr>
          <p:cNvSpPr/>
          <p:nvPr/>
        </p:nvSpPr>
        <p:spPr>
          <a:xfrm>
            <a:off x="5251467" y="4927601"/>
            <a:ext cx="406400" cy="383822"/>
          </a:xfrm>
          <a:prstGeom prst="ellipse">
            <a:avLst/>
          </a:prstGeom>
          <a:solidFill>
            <a:srgbClr val="FF00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sp>
        <p:nvSpPr>
          <p:cNvPr id="7" name="Oval 6">
            <a:extLst>
              <a:ext uri="{FF2B5EF4-FFF2-40B4-BE49-F238E27FC236}">
                <a16:creationId xmlns:a16="http://schemas.microsoft.com/office/drawing/2014/main" id="{79A820FE-5475-9D4E-8AB8-FAC9696EDA3A}"/>
              </a:ext>
            </a:extLst>
          </p:cNvPr>
          <p:cNvSpPr/>
          <p:nvPr/>
        </p:nvSpPr>
        <p:spPr>
          <a:xfrm>
            <a:off x="5932909" y="4927601"/>
            <a:ext cx="406400" cy="383822"/>
          </a:xfrm>
          <a:prstGeom prst="ellipse">
            <a:avLst/>
          </a:prstGeom>
          <a:solidFill>
            <a:srgbClr val="FF00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sp>
        <p:nvSpPr>
          <p:cNvPr id="8" name="Oval 7">
            <a:extLst>
              <a:ext uri="{FF2B5EF4-FFF2-40B4-BE49-F238E27FC236}">
                <a16:creationId xmlns:a16="http://schemas.microsoft.com/office/drawing/2014/main" id="{C73F13D1-ABEA-6540-A8D7-5C34C5ACC37D}"/>
              </a:ext>
            </a:extLst>
          </p:cNvPr>
          <p:cNvSpPr/>
          <p:nvPr/>
        </p:nvSpPr>
        <p:spPr>
          <a:xfrm>
            <a:off x="5586025" y="5638801"/>
            <a:ext cx="406400" cy="383822"/>
          </a:xfrm>
          <a:prstGeom prst="ellipse">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sp>
        <p:nvSpPr>
          <p:cNvPr id="9" name="Oval 8">
            <a:extLst>
              <a:ext uri="{FF2B5EF4-FFF2-40B4-BE49-F238E27FC236}">
                <a16:creationId xmlns:a16="http://schemas.microsoft.com/office/drawing/2014/main" id="{349574D3-75A7-6E43-843A-5A28DA09F6EE}"/>
              </a:ext>
            </a:extLst>
          </p:cNvPr>
          <p:cNvSpPr/>
          <p:nvPr/>
        </p:nvSpPr>
        <p:spPr>
          <a:xfrm>
            <a:off x="6252071" y="5638801"/>
            <a:ext cx="406400" cy="383822"/>
          </a:xfrm>
          <a:prstGeom prst="ellipse">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cxnSp>
        <p:nvCxnSpPr>
          <p:cNvPr id="10" name="Straight Connector 10">
            <a:extLst>
              <a:ext uri="{FF2B5EF4-FFF2-40B4-BE49-F238E27FC236}">
                <a16:creationId xmlns:a16="http://schemas.microsoft.com/office/drawing/2014/main" id="{2410132D-7E08-EF4F-80FD-7FE91008F86C}"/>
              </a:ext>
            </a:extLst>
          </p:cNvPr>
          <p:cNvCxnSpPr>
            <a:cxnSpLocks/>
            <a:stCxn id="5" idx="4"/>
            <a:endCxn id="6" idx="7"/>
          </p:cNvCxnSpPr>
          <p:nvPr/>
        </p:nvCxnSpPr>
        <p:spPr>
          <a:xfrm flipH="1">
            <a:off x="5598351" y="4817816"/>
            <a:ext cx="207151" cy="1659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1">
            <a:extLst>
              <a:ext uri="{FF2B5EF4-FFF2-40B4-BE49-F238E27FC236}">
                <a16:creationId xmlns:a16="http://schemas.microsoft.com/office/drawing/2014/main" id="{F38CAEC6-CB1A-3F4D-99F7-87B0635A21D7}"/>
              </a:ext>
            </a:extLst>
          </p:cNvPr>
          <p:cNvCxnSpPr>
            <a:cxnSpLocks/>
            <a:stCxn id="5" idx="4"/>
            <a:endCxn id="7" idx="1"/>
          </p:cNvCxnSpPr>
          <p:nvPr/>
        </p:nvCxnSpPr>
        <p:spPr>
          <a:xfrm>
            <a:off x="5805502" y="4817816"/>
            <a:ext cx="186923" cy="1659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9">
            <a:extLst>
              <a:ext uri="{FF2B5EF4-FFF2-40B4-BE49-F238E27FC236}">
                <a16:creationId xmlns:a16="http://schemas.microsoft.com/office/drawing/2014/main" id="{6958896F-26FD-2341-8B26-E8C4409C8ADC}"/>
              </a:ext>
            </a:extLst>
          </p:cNvPr>
          <p:cNvCxnSpPr>
            <a:cxnSpLocks/>
            <a:stCxn id="7" idx="4"/>
            <a:endCxn id="9" idx="1"/>
          </p:cNvCxnSpPr>
          <p:nvPr/>
        </p:nvCxnSpPr>
        <p:spPr>
          <a:xfrm>
            <a:off x="6136109" y="5311423"/>
            <a:ext cx="175478" cy="383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22">
            <a:extLst>
              <a:ext uri="{FF2B5EF4-FFF2-40B4-BE49-F238E27FC236}">
                <a16:creationId xmlns:a16="http://schemas.microsoft.com/office/drawing/2014/main" id="{02C04CB4-1581-5044-A26B-3E185C8F543D}"/>
              </a:ext>
            </a:extLst>
          </p:cNvPr>
          <p:cNvCxnSpPr>
            <a:cxnSpLocks/>
            <a:stCxn id="7" idx="4"/>
            <a:endCxn id="8" idx="7"/>
          </p:cNvCxnSpPr>
          <p:nvPr/>
        </p:nvCxnSpPr>
        <p:spPr>
          <a:xfrm flipH="1">
            <a:off x="5932909" y="5311423"/>
            <a:ext cx="203200" cy="383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26">
            <a:extLst>
              <a:ext uri="{FF2B5EF4-FFF2-40B4-BE49-F238E27FC236}">
                <a16:creationId xmlns:a16="http://schemas.microsoft.com/office/drawing/2014/main" id="{C797B80F-089E-0240-8FC4-DD423F835175}"/>
              </a:ext>
            </a:extLst>
          </p:cNvPr>
          <p:cNvSpPr/>
          <p:nvPr/>
        </p:nvSpPr>
        <p:spPr>
          <a:xfrm>
            <a:off x="5951379" y="6237348"/>
            <a:ext cx="1007783" cy="440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dirty="0"/>
          </a:p>
        </p:txBody>
      </p:sp>
      <p:cxnSp>
        <p:nvCxnSpPr>
          <p:cNvPr id="15" name="Straight Connector 27">
            <a:extLst>
              <a:ext uri="{FF2B5EF4-FFF2-40B4-BE49-F238E27FC236}">
                <a16:creationId xmlns:a16="http://schemas.microsoft.com/office/drawing/2014/main" id="{FA899FFC-537B-0C4F-8021-E904C060306A}"/>
              </a:ext>
            </a:extLst>
          </p:cNvPr>
          <p:cNvCxnSpPr>
            <a:cxnSpLocks/>
            <a:stCxn id="9" idx="4"/>
            <a:endCxn id="14" idx="0"/>
          </p:cNvCxnSpPr>
          <p:nvPr/>
        </p:nvCxnSpPr>
        <p:spPr>
          <a:xfrm>
            <a:off x="6455271" y="6022623"/>
            <a:ext cx="0" cy="2147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31">
            <a:extLst>
              <a:ext uri="{FF2B5EF4-FFF2-40B4-BE49-F238E27FC236}">
                <a16:creationId xmlns:a16="http://schemas.microsoft.com/office/drawing/2014/main" id="{AA88ADE1-C428-2D4A-8B3A-454E93283CC0}"/>
              </a:ext>
            </a:extLst>
          </p:cNvPr>
          <p:cNvSpPr txBox="1"/>
          <p:nvPr/>
        </p:nvSpPr>
        <p:spPr>
          <a:xfrm>
            <a:off x="4134764" y="6319675"/>
            <a:ext cx="1800493" cy="369332"/>
          </a:xfrm>
          <a:prstGeom prst="rect">
            <a:avLst/>
          </a:prstGeom>
          <a:noFill/>
        </p:spPr>
        <p:txBody>
          <a:bodyPr wrap="none" rtlCol="0">
            <a:spAutoFit/>
          </a:bodyPr>
          <a:lstStyle/>
          <a:p>
            <a:r>
              <a:rPr lang="en-JP" dirty="0"/>
              <a:t>仮想メモリ領域</a:t>
            </a:r>
          </a:p>
        </p:txBody>
      </p:sp>
      <p:sp>
        <p:nvSpPr>
          <p:cNvPr id="17" name="Rectangle 32">
            <a:extLst>
              <a:ext uri="{FF2B5EF4-FFF2-40B4-BE49-F238E27FC236}">
                <a16:creationId xmlns:a16="http://schemas.microsoft.com/office/drawing/2014/main" id="{E1855298-099F-A541-A9EA-DEA2DEA797F7}"/>
              </a:ext>
            </a:extLst>
          </p:cNvPr>
          <p:cNvSpPr/>
          <p:nvPr/>
        </p:nvSpPr>
        <p:spPr>
          <a:xfrm>
            <a:off x="3075181" y="4927601"/>
            <a:ext cx="1007783" cy="440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dirty="0"/>
          </a:p>
        </p:txBody>
      </p:sp>
      <p:sp>
        <p:nvSpPr>
          <p:cNvPr id="18" name="TextBox 33">
            <a:extLst>
              <a:ext uri="{FF2B5EF4-FFF2-40B4-BE49-F238E27FC236}">
                <a16:creationId xmlns:a16="http://schemas.microsoft.com/office/drawing/2014/main" id="{C0CF0696-9155-4546-9A54-6323983CC534}"/>
              </a:ext>
            </a:extLst>
          </p:cNvPr>
          <p:cNvSpPr txBox="1"/>
          <p:nvPr/>
        </p:nvSpPr>
        <p:spPr>
          <a:xfrm>
            <a:off x="2794242" y="4510622"/>
            <a:ext cx="1569660" cy="369332"/>
          </a:xfrm>
          <a:prstGeom prst="rect">
            <a:avLst/>
          </a:prstGeom>
          <a:noFill/>
        </p:spPr>
        <p:txBody>
          <a:bodyPr wrap="none" rtlCol="0">
            <a:spAutoFit/>
          </a:bodyPr>
          <a:lstStyle/>
          <a:p>
            <a:r>
              <a:rPr lang="en-JP" dirty="0"/>
              <a:t>ページ構造体</a:t>
            </a:r>
          </a:p>
        </p:txBody>
      </p:sp>
      <p:cxnSp>
        <p:nvCxnSpPr>
          <p:cNvPr id="19" name="Straight Connector 34">
            <a:extLst>
              <a:ext uri="{FF2B5EF4-FFF2-40B4-BE49-F238E27FC236}">
                <a16:creationId xmlns:a16="http://schemas.microsoft.com/office/drawing/2014/main" id="{2BD7E894-42F7-BC4B-B97C-AD1DA998C106}"/>
              </a:ext>
            </a:extLst>
          </p:cNvPr>
          <p:cNvCxnSpPr>
            <a:cxnSpLocks/>
          </p:cNvCxnSpPr>
          <p:nvPr/>
        </p:nvCxnSpPr>
        <p:spPr>
          <a:xfrm flipH="1">
            <a:off x="4075266" y="5169842"/>
            <a:ext cx="749681" cy="0"/>
          </a:xfrm>
          <a:prstGeom prst="line">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TextBox 36">
            <a:extLst>
              <a:ext uri="{FF2B5EF4-FFF2-40B4-BE49-F238E27FC236}">
                <a16:creationId xmlns:a16="http://schemas.microsoft.com/office/drawing/2014/main" id="{12D8771E-2755-364A-B052-8F3639CED4A2}"/>
              </a:ext>
            </a:extLst>
          </p:cNvPr>
          <p:cNvSpPr txBox="1"/>
          <p:nvPr/>
        </p:nvSpPr>
        <p:spPr>
          <a:xfrm>
            <a:off x="3686822" y="5421208"/>
            <a:ext cx="1569660" cy="369332"/>
          </a:xfrm>
          <a:prstGeom prst="rect">
            <a:avLst/>
          </a:prstGeom>
          <a:noFill/>
        </p:spPr>
        <p:txBody>
          <a:bodyPr wrap="none" rtlCol="0">
            <a:spAutoFit/>
          </a:bodyPr>
          <a:lstStyle/>
          <a:p>
            <a:r>
              <a:rPr lang="en-JP" dirty="0"/>
              <a:t>インデックス</a:t>
            </a:r>
          </a:p>
        </p:txBody>
      </p:sp>
      <p:sp>
        <p:nvSpPr>
          <p:cNvPr id="21" name="TextBox 37">
            <a:extLst>
              <a:ext uri="{FF2B5EF4-FFF2-40B4-BE49-F238E27FC236}">
                <a16:creationId xmlns:a16="http://schemas.microsoft.com/office/drawing/2014/main" id="{F990C280-500F-214C-9167-AD26E7EA516B}"/>
              </a:ext>
            </a:extLst>
          </p:cNvPr>
          <p:cNvSpPr txBox="1"/>
          <p:nvPr/>
        </p:nvSpPr>
        <p:spPr>
          <a:xfrm>
            <a:off x="6183299" y="4404033"/>
            <a:ext cx="877163" cy="369332"/>
          </a:xfrm>
          <a:prstGeom prst="rect">
            <a:avLst/>
          </a:prstGeom>
          <a:noFill/>
        </p:spPr>
        <p:txBody>
          <a:bodyPr wrap="none" rtlCol="0">
            <a:spAutoFit/>
          </a:bodyPr>
          <a:lstStyle/>
          <a:p>
            <a:r>
              <a:rPr lang="en-JP" dirty="0"/>
              <a:t>赤黒木</a:t>
            </a:r>
          </a:p>
        </p:txBody>
      </p:sp>
      <p:sp>
        <p:nvSpPr>
          <p:cNvPr id="22" name="Rectangle 38">
            <a:extLst>
              <a:ext uri="{FF2B5EF4-FFF2-40B4-BE49-F238E27FC236}">
                <a16:creationId xmlns:a16="http://schemas.microsoft.com/office/drawing/2014/main" id="{9F0C2D1C-17E3-DE45-86C0-99E5E2C14009}"/>
              </a:ext>
            </a:extLst>
          </p:cNvPr>
          <p:cNvSpPr/>
          <p:nvPr/>
        </p:nvSpPr>
        <p:spPr>
          <a:xfrm>
            <a:off x="7840382" y="6242258"/>
            <a:ext cx="1007783" cy="440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dirty="0"/>
          </a:p>
        </p:txBody>
      </p:sp>
      <p:cxnSp>
        <p:nvCxnSpPr>
          <p:cNvPr id="23" name="Straight Connector 39">
            <a:extLst>
              <a:ext uri="{FF2B5EF4-FFF2-40B4-BE49-F238E27FC236}">
                <a16:creationId xmlns:a16="http://schemas.microsoft.com/office/drawing/2014/main" id="{B063D15D-E97A-E847-985B-18CC270AB397}"/>
              </a:ext>
            </a:extLst>
          </p:cNvPr>
          <p:cNvCxnSpPr>
            <a:cxnSpLocks/>
            <a:stCxn id="22" idx="1"/>
            <a:endCxn id="14" idx="3"/>
          </p:cNvCxnSpPr>
          <p:nvPr/>
        </p:nvCxnSpPr>
        <p:spPr>
          <a:xfrm flipH="1" flipV="1">
            <a:off x="6959162" y="6457481"/>
            <a:ext cx="881220" cy="4910"/>
          </a:xfrm>
          <a:prstGeom prst="line">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41">
            <a:extLst>
              <a:ext uri="{FF2B5EF4-FFF2-40B4-BE49-F238E27FC236}">
                <a16:creationId xmlns:a16="http://schemas.microsoft.com/office/drawing/2014/main" id="{3C0B41A2-9271-6243-8EED-0CC202220CA6}"/>
              </a:ext>
            </a:extLst>
          </p:cNvPr>
          <p:cNvSpPr txBox="1"/>
          <p:nvPr/>
        </p:nvSpPr>
        <p:spPr>
          <a:xfrm>
            <a:off x="7398844" y="5890893"/>
            <a:ext cx="1800493" cy="369332"/>
          </a:xfrm>
          <a:prstGeom prst="rect">
            <a:avLst/>
          </a:prstGeom>
          <a:noFill/>
        </p:spPr>
        <p:txBody>
          <a:bodyPr wrap="none" rtlCol="0">
            <a:spAutoFit/>
          </a:bodyPr>
          <a:lstStyle/>
          <a:p>
            <a:r>
              <a:rPr lang="en-JP" dirty="0"/>
              <a:t>プロセス構造体</a:t>
            </a:r>
          </a:p>
        </p:txBody>
      </p:sp>
      <p:sp>
        <p:nvSpPr>
          <p:cNvPr id="3" name="スライド番号プレースホルダー 2">
            <a:extLst>
              <a:ext uri="{FF2B5EF4-FFF2-40B4-BE49-F238E27FC236}">
                <a16:creationId xmlns:a16="http://schemas.microsoft.com/office/drawing/2014/main" id="{15FFD2D9-9E7F-CF4C-A1FF-4B8F9079FC2F}"/>
              </a:ext>
            </a:extLst>
          </p:cNvPr>
          <p:cNvSpPr>
            <a:spLocks noGrp="1"/>
          </p:cNvSpPr>
          <p:nvPr>
            <p:ph type="sldNum" sz="quarter" idx="12"/>
          </p:nvPr>
        </p:nvSpPr>
        <p:spPr/>
        <p:txBody>
          <a:bodyPr/>
          <a:lstStyle/>
          <a:p>
            <a:fld id="{8E1EBD39-E449-DF4E-9D6C-E1C55755AFC2}" type="slidenum">
              <a:rPr kumimoji="1" lang="ja-JP" altLang="en-US" smtClean="0"/>
              <a:t>12</a:t>
            </a:fld>
            <a:endParaRPr kumimoji="1" lang="ja-JP" altLang="en-US"/>
          </a:p>
        </p:txBody>
      </p:sp>
    </p:spTree>
    <p:extLst>
      <p:ext uri="{BB962C8B-B14F-4D97-AF65-F5344CB8AC3E}">
        <p14:creationId xmlns:p14="http://schemas.microsoft.com/office/powerpoint/2010/main" val="3448098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A2141A-7933-E04B-9464-67E6657B1B37}"/>
              </a:ext>
            </a:extLst>
          </p:cNvPr>
          <p:cNvSpPr>
            <a:spLocks noGrp="1"/>
          </p:cNvSpPr>
          <p:nvPr>
            <p:ph type="title"/>
          </p:nvPr>
        </p:nvSpPr>
        <p:spPr/>
        <p:txBody>
          <a:bodyPr/>
          <a:lstStyle/>
          <a:p>
            <a:r>
              <a:rPr kumimoji="1" lang="ja-JP" altLang="en-US"/>
              <a:t>プロセスメモリ領域の判定</a:t>
            </a:r>
          </a:p>
        </p:txBody>
      </p:sp>
      <p:sp>
        <p:nvSpPr>
          <p:cNvPr id="4" name="コンテンツ プレースホルダー 3">
            <a:extLst>
              <a:ext uri="{FF2B5EF4-FFF2-40B4-BE49-F238E27FC236}">
                <a16:creationId xmlns:a16="http://schemas.microsoft.com/office/drawing/2014/main" id="{B1F57DC3-F309-8846-9A00-4030EAE10B2B}"/>
              </a:ext>
            </a:extLst>
          </p:cNvPr>
          <p:cNvSpPr>
            <a:spLocks noGrp="1"/>
          </p:cNvSpPr>
          <p:nvPr>
            <p:ph idx="1"/>
          </p:nvPr>
        </p:nvSpPr>
        <p:spPr/>
        <p:txBody>
          <a:bodyPr/>
          <a:lstStyle/>
          <a:p>
            <a:r>
              <a:rPr kumimoji="1" lang="ja-JP" altLang="en-US"/>
              <a:t>転送するページを所有するプロセスを探索</a:t>
            </a:r>
            <a:endParaRPr kumimoji="1" lang="en-US" altLang="ja-JP" dirty="0"/>
          </a:p>
          <a:p>
            <a:pPr lvl="1"/>
            <a:r>
              <a:rPr lang="ja-JP" altLang="en-US"/>
              <a:t>当該ページが含まれる仮想メモリ領域を見つける</a:t>
            </a:r>
            <a:endParaRPr lang="en-US" altLang="ja-JP" dirty="0"/>
          </a:p>
          <a:p>
            <a:pPr lvl="2"/>
            <a:r>
              <a:rPr kumimoji="1" lang="ja-JP" altLang="en-US"/>
              <a:t>コード領域の判定と同様に赤黒木を探索</a:t>
            </a:r>
            <a:endParaRPr kumimoji="1" lang="en-US" altLang="ja-JP" dirty="0"/>
          </a:p>
          <a:p>
            <a:pPr lvl="1"/>
            <a:r>
              <a:rPr lang="ja-JP" altLang="en-US"/>
              <a:t>仮想メモリ領域を所有しているプロセスを見つける</a:t>
            </a:r>
            <a:endParaRPr lang="en-US" altLang="ja-JP" dirty="0"/>
          </a:p>
          <a:p>
            <a:r>
              <a:rPr lang="ja-JP" altLang="en-US"/>
              <a:t>プロセス名が指定されたものと一致すれば暗号化を除外するプロセスのメモリと判定</a:t>
            </a:r>
            <a:endParaRPr kumimoji="1" lang="ja-JP" altLang="en-US"/>
          </a:p>
        </p:txBody>
      </p:sp>
      <p:sp>
        <p:nvSpPr>
          <p:cNvPr id="5" name="Oval 4">
            <a:extLst>
              <a:ext uri="{FF2B5EF4-FFF2-40B4-BE49-F238E27FC236}">
                <a16:creationId xmlns:a16="http://schemas.microsoft.com/office/drawing/2014/main" id="{C248032C-01DA-8E40-BC83-C21D7643790D}"/>
              </a:ext>
            </a:extLst>
          </p:cNvPr>
          <p:cNvSpPr/>
          <p:nvPr/>
        </p:nvSpPr>
        <p:spPr>
          <a:xfrm>
            <a:off x="5602302" y="4433994"/>
            <a:ext cx="406400" cy="383822"/>
          </a:xfrm>
          <a:prstGeom prst="ellipse">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sp>
        <p:nvSpPr>
          <p:cNvPr id="6" name="Oval 5">
            <a:extLst>
              <a:ext uri="{FF2B5EF4-FFF2-40B4-BE49-F238E27FC236}">
                <a16:creationId xmlns:a16="http://schemas.microsoft.com/office/drawing/2014/main" id="{5D1EE0E7-7B0E-0047-BBEF-2AF6D94DC62F}"/>
              </a:ext>
            </a:extLst>
          </p:cNvPr>
          <p:cNvSpPr/>
          <p:nvPr/>
        </p:nvSpPr>
        <p:spPr>
          <a:xfrm>
            <a:off x="5251467" y="4927601"/>
            <a:ext cx="406400" cy="383822"/>
          </a:xfrm>
          <a:prstGeom prst="ellipse">
            <a:avLst/>
          </a:prstGeom>
          <a:solidFill>
            <a:srgbClr val="FF00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sp>
        <p:nvSpPr>
          <p:cNvPr id="7" name="Oval 6">
            <a:extLst>
              <a:ext uri="{FF2B5EF4-FFF2-40B4-BE49-F238E27FC236}">
                <a16:creationId xmlns:a16="http://schemas.microsoft.com/office/drawing/2014/main" id="{1966DFF0-70F2-4B4E-B455-323EDDE06476}"/>
              </a:ext>
            </a:extLst>
          </p:cNvPr>
          <p:cNvSpPr/>
          <p:nvPr/>
        </p:nvSpPr>
        <p:spPr>
          <a:xfrm>
            <a:off x="5932909" y="4927601"/>
            <a:ext cx="406400" cy="383822"/>
          </a:xfrm>
          <a:prstGeom prst="ellipse">
            <a:avLst/>
          </a:prstGeom>
          <a:solidFill>
            <a:srgbClr val="FF00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sp>
        <p:nvSpPr>
          <p:cNvPr id="8" name="Oval 7">
            <a:extLst>
              <a:ext uri="{FF2B5EF4-FFF2-40B4-BE49-F238E27FC236}">
                <a16:creationId xmlns:a16="http://schemas.microsoft.com/office/drawing/2014/main" id="{74D4F622-F887-1347-B3F5-B8F87D23083F}"/>
              </a:ext>
            </a:extLst>
          </p:cNvPr>
          <p:cNvSpPr/>
          <p:nvPr/>
        </p:nvSpPr>
        <p:spPr>
          <a:xfrm>
            <a:off x="5586025" y="5638801"/>
            <a:ext cx="406400" cy="383822"/>
          </a:xfrm>
          <a:prstGeom prst="ellipse">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sp>
        <p:nvSpPr>
          <p:cNvPr id="9" name="Oval 8">
            <a:extLst>
              <a:ext uri="{FF2B5EF4-FFF2-40B4-BE49-F238E27FC236}">
                <a16:creationId xmlns:a16="http://schemas.microsoft.com/office/drawing/2014/main" id="{72678A66-8EA1-B04C-A9CA-F1F02C0354A0}"/>
              </a:ext>
            </a:extLst>
          </p:cNvPr>
          <p:cNvSpPr/>
          <p:nvPr/>
        </p:nvSpPr>
        <p:spPr>
          <a:xfrm>
            <a:off x="6252071" y="5638801"/>
            <a:ext cx="406400" cy="383822"/>
          </a:xfrm>
          <a:prstGeom prst="ellipse">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p>
        </p:txBody>
      </p:sp>
      <p:cxnSp>
        <p:nvCxnSpPr>
          <p:cNvPr id="10" name="Straight Connector 10">
            <a:extLst>
              <a:ext uri="{FF2B5EF4-FFF2-40B4-BE49-F238E27FC236}">
                <a16:creationId xmlns:a16="http://schemas.microsoft.com/office/drawing/2014/main" id="{9CDCC770-8569-BB40-BB3A-5CC76C22A2EE}"/>
              </a:ext>
            </a:extLst>
          </p:cNvPr>
          <p:cNvCxnSpPr>
            <a:cxnSpLocks/>
            <a:stCxn id="5" idx="4"/>
            <a:endCxn id="6" idx="7"/>
          </p:cNvCxnSpPr>
          <p:nvPr/>
        </p:nvCxnSpPr>
        <p:spPr>
          <a:xfrm flipH="1">
            <a:off x="5598351" y="4817816"/>
            <a:ext cx="207151" cy="1659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1">
            <a:extLst>
              <a:ext uri="{FF2B5EF4-FFF2-40B4-BE49-F238E27FC236}">
                <a16:creationId xmlns:a16="http://schemas.microsoft.com/office/drawing/2014/main" id="{DD84752F-0A7B-084F-AE48-1019EFE41059}"/>
              </a:ext>
            </a:extLst>
          </p:cNvPr>
          <p:cNvCxnSpPr>
            <a:cxnSpLocks/>
            <a:stCxn id="5" idx="4"/>
            <a:endCxn id="7" idx="1"/>
          </p:cNvCxnSpPr>
          <p:nvPr/>
        </p:nvCxnSpPr>
        <p:spPr>
          <a:xfrm>
            <a:off x="5805502" y="4817816"/>
            <a:ext cx="186923" cy="1659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9">
            <a:extLst>
              <a:ext uri="{FF2B5EF4-FFF2-40B4-BE49-F238E27FC236}">
                <a16:creationId xmlns:a16="http://schemas.microsoft.com/office/drawing/2014/main" id="{E33E3AE2-1915-004A-B3FE-0954B7CB32C2}"/>
              </a:ext>
            </a:extLst>
          </p:cNvPr>
          <p:cNvCxnSpPr>
            <a:cxnSpLocks/>
            <a:stCxn id="7" idx="4"/>
            <a:endCxn id="9" idx="1"/>
          </p:cNvCxnSpPr>
          <p:nvPr/>
        </p:nvCxnSpPr>
        <p:spPr>
          <a:xfrm>
            <a:off x="6136109" y="5311423"/>
            <a:ext cx="175478" cy="383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22">
            <a:extLst>
              <a:ext uri="{FF2B5EF4-FFF2-40B4-BE49-F238E27FC236}">
                <a16:creationId xmlns:a16="http://schemas.microsoft.com/office/drawing/2014/main" id="{D55D9526-B70A-C24C-9A77-4DD9F8240541}"/>
              </a:ext>
            </a:extLst>
          </p:cNvPr>
          <p:cNvCxnSpPr>
            <a:cxnSpLocks/>
            <a:stCxn id="7" idx="4"/>
            <a:endCxn id="8" idx="7"/>
          </p:cNvCxnSpPr>
          <p:nvPr/>
        </p:nvCxnSpPr>
        <p:spPr>
          <a:xfrm flipH="1">
            <a:off x="5932909" y="5311423"/>
            <a:ext cx="203200" cy="383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26">
            <a:extLst>
              <a:ext uri="{FF2B5EF4-FFF2-40B4-BE49-F238E27FC236}">
                <a16:creationId xmlns:a16="http://schemas.microsoft.com/office/drawing/2014/main" id="{6AC24B6A-3FF8-D948-9BE2-C6AEB51076BC}"/>
              </a:ext>
            </a:extLst>
          </p:cNvPr>
          <p:cNvSpPr/>
          <p:nvPr/>
        </p:nvSpPr>
        <p:spPr>
          <a:xfrm>
            <a:off x="5951379" y="6237348"/>
            <a:ext cx="1007783" cy="440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dirty="0"/>
          </a:p>
        </p:txBody>
      </p:sp>
      <p:cxnSp>
        <p:nvCxnSpPr>
          <p:cNvPr id="15" name="Straight Connector 27">
            <a:extLst>
              <a:ext uri="{FF2B5EF4-FFF2-40B4-BE49-F238E27FC236}">
                <a16:creationId xmlns:a16="http://schemas.microsoft.com/office/drawing/2014/main" id="{8919367C-3F47-1A43-9E70-228843E28176}"/>
              </a:ext>
            </a:extLst>
          </p:cNvPr>
          <p:cNvCxnSpPr>
            <a:cxnSpLocks/>
            <a:stCxn id="9" idx="4"/>
            <a:endCxn id="14" idx="0"/>
          </p:cNvCxnSpPr>
          <p:nvPr/>
        </p:nvCxnSpPr>
        <p:spPr>
          <a:xfrm>
            <a:off x="6455271" y="6022623"/>
            <a:ext cx="0" cy="2147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31">
            <a:extLst>
              <a:ext uri="{FF2B5EF4-FFF2-40B4-BE49-F238E27FC236}">
                <a16:creationId xmlns:a16="http://schemas.microsoft.com/office/drawing/2014/main" id="{C05CB579-9480-EB41-9E22-A729EAEC63E5}"/>
              </a:ext>
            </a:extLst>
          </p:cNvPr>
          <p:cNvSpPr txBox="1"/>
          <p:nvPr/>
        </p:nvSpPr>
        <p:spPr>
          <a:xfrm>
            <a:off x="4134764" y="6319675"/>
            <a:ext cx="1800493" cy="369332"/>
          </a:xfrm>
          <a:prstGeom prst="rect">
            <a:avLst/>
          </a:prstGeom>
          <a:noFill/>
        </p:spPr>
        <p:txBody>
          <a:bodyPr wrap="none" rtlCol="0">
            <a:spAutoFit/>
          </a:bodyPr>
          <a:lstStyle/>
          <a:p>
            <a:r>
              <a:rPr lang="en-JP" dirty="0"/>
              <a:t>仮想メモリ領域</a:t>
            </a:r>
          </a:p>
        </p:txBody>
      </p:sp>
      <p:sp>
        <p:nvSpPr>
          <p:cNvPr id="17" name="Rectangle 32">
            <a:extLst>
              <a:ext uri="{FF2B5EF4-FFF2-40B4-BE49-F238E27FC236}">
                <a16:creationId xmlns:a16="http://schemas.microsoft.com/office/drawing/2014/main" id="{F422E01E-C0BA-524E-A98E-1C103876F9DF}"/>
              </a:ext>
            </a:extLst>
          </p:cNvPr>
          <p:cNvSpPr/>
          <p:nvPr/>
        </p:nvSpPr>
        <p:spPr>
          <a:xfrm>
            <a:off x="3075181" y="4927601"/>
            <a:ext cx="1007783" cy="440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dirty="0"/>
          </a:p>
        </p:txBody>
      </p:sp>
      <p:sp>
        <p:nvSpPr>
          <p:cNvPr id="18" name="TextBox 33">
            <a:extLst>
              <a:ext uri="{FF2B5EF4-FFF2-40B4-BE49-F238E27FC236}">
                <a16:creationId xmlns:a16="http://schemas.microsoft.com/office/drawing/2014/main" id="{C34E9099-2A25-FC44-87D1-7FB016E9C5BF}"/>
              </a:ext>
            </a:extLst>
          </p:cNvPr>
          <p:cNvSpPr txBox="1"/>
          <p:nvPr/>
        </p:nvSpPr>
        <p:spPr>
          <a:xfrm>
            <a:off x="2794242" y="4510622"/>
            <a:ext cx="1569660" cy="369332"/>
          </a:xfrm>
          <a:prstGeom prst="rect">
            <a:avLst/>
          </a:prstGeom>
          <a:noFill/>
        </p:spPr>
        <p:txBody>
          <a:bodyPr wrap="none" rtlCol="0">
            <a:spAutoFit/>
          </a:bodyPr>
          <a:lstStyle/>
          <a:p>
            <a:r>
              <a:rPr lang="en-JP" dirty="0"/>
              <a:t>ページ構造体</a:t>
            </a:r>
          </a:p>
        </p:txBody>
      </p:sp>
      <p:cxnSp>
        <p:nvCxnSpPr>
          <p:cNvPr id="19" name="Straight Connector 34">
            <a:extLst>
              <a:ext uri="{FF2B5EF4-FFF2-40B4-BE49-F238E27FC236}">
                <a16:creationId xmlns:a16="http://schemas.microsoft.com/office/drawing/2014/main" id="{A8B0FA8C-2C7C-FF46-9A31-57B631DF21F3}"/>
              </a:ext>
            </a:extLst>
          </p:cNvPr>
          <p:cNvCxnSpPr>
            <a:cxnSpLocks/>
          </p:cNvCxnSpPr>
          <p:nvPr/>
        </p:nvCxnSpPr>
        <p:spPr>
          <a:xfrm flipH="1">
            <a:off x="4075266" y="5169842"/>
            <a:ext cx="749681" cy="0"/>
          </a:xfrm>
          <a:prstGeom prst="line">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TextBox 36">
            <a:extLst>
              <a:ext uri="{FF2B5EF4-FFF2-40B4-BE49-F238E27FC236}">
                <a16:creationId xmlns:a16="http://schemas.microsoft.com/office/drawing/2014/main" id="{3495A248-422D-494A-B4EE-35CC9E7F2F0C}"/>
              </a:ext>
            </a:extLst>
          </p:cNvPr>
          <p:cNvSpPr txBox="1"/>
          <p:nvPr/>
        </p:nvSpPr>
        <p:spPr>
          <a:xfrm>
            <a:off x="3686822" y="5421208"/>
            <a:ext cx="1569660" cy="369332"/>
          </a:xfrm>
          <a:prstGeom prst="rect">
            <a:avLst/>
          </a:prstGeom>
          <a:noFill/>
        </p:spPr>
        <p:txBody>
          <a:bodyPr wrap="none" rtlCol="0">
            <a:spAutoFit/>
          </a:bodyPr>
          <a:lstStyle/>
          <a:p>
            <a:r>
              <a:rPr lang="en-JP" dirty="0"/>
              <a:t>インデックス</a:t>
            </a:r>
          </a:p>
        </p:txBody>
      </p:sp>
      <p:sp>
        <p:nvSpPr>
          <p:cNvPr id="21" name="TextBox 37">
            <a:extLst>
              <a:ext uri="{FF2B5EF4-FFF2-40B4-BE49-F238E27FC236}">
                <a16:creationId xmlns:a16="http://schemas.microsoft.com/office/drawing/2014/main" id="{CD00B521-DBA3-2D42-9071-0F0D4E67BA28}"/>
              </a:ext>
            </a:extLst>
          </p:cNvPr>
          <p:cNvSpPr txBox="1"/>
          <p:nvPr/>
        </p:nvSpPr>
        <p:spPr>
          <a:xfrm>
            <a:off x="6183299" y="4404033"/>
            <a:ext cx="877163" cy="369332"/>
          </a:xfrm>
          <a:prstGeom prst="rect">
            <a:avLst/>
          </a:prstGeom>
          <a:noFill/>
        </p:spPr>
        <p:txBody>
          <a:bodyPr wrap="none" rtlCol="0">
            <a:spAutoFit/>
          </a:bodyPr>
          <a:lstStyle/>
          <a:p>
            <a:r>
              <a:rPr lang="en-JP" dirty="0"/>
              <a:t>赤黒木</a:t>
            </a:r>
          </a:p>
        </p:txBody>
      </p:sp>
      <p:sp>
        <p:nvSpPr>
          <p:cNvPr id="22" name="Rectangle 38">
            <a:extLst>
              <a:ext uri="{FF2B5EF4-FFF2-40B4-BE49-F238E27FC236}">
                <a16:creationId xmlns:a16="http://schemas.microsoft.com/office/drawing/2014/main" id="{AF3D6751-8A9C-734E-A6FC-CA76B99F92AA}"/>
              </a:ext>
            </a:extLst>
          </p:cNvPr>
          <p:cNvSpPr/>
          <p:nvPr/>
        </p:nvSpPr>
        <p:spPr>
          <a:xfrm>
            <a:off x="7840382" y="6242258"/>
            <a:ext cx="1007783" cy="440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dirty="0"/>
          </a:p>
        </p:txBody>
      </p:sp>
      <p:cxnSp>
        <p:nvCxnSpPr>
          <p:cNvPr id="23" name="Straight Connector 39">
            <a:extLst>
              <a:ext uri="{FF2B5EF4-FFF2-40B4-BE49-F238E27FC236}">
                <a16:creationId xmlns:a16="http://schemas.microsoft.com/office/drawing/2014/main" id="{14CED9C4-637A-524B-AF6D-338C7234DEEC}"/>
              </a:ext>
            </a:extLst>
          </p:cNvPr>
          <p:cNvCxnSpPr>
            <a:cxnSpLocks/>
            <a:stCxn id="22" idx="1"/>
            <a:endCxn id="14" idx="3"/>
          </p:cNvCxnSpPr>
          <p:nvPr/>
        </p:nvCxnSpPr>
        <p:spPr>
          <a:xfrm flipH="1" flipV="1">
            <a:off x="6959162" y="6457481"/>
            <a:ext cx="881220" cy="4910"/>
          </a:xfrm>
          <a:prstGeom prst="line">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41">
            <a:extLst>
              <a:ext uri="{FF2B5EF4-FFF2-40B4-BE49-F238E27FC236}">
                <a16:creationId xmlns:a16="http://schemas.microsoft.com/office/drawing/2014/main" id="{099BBB9A-40CE-4B4D-BF0C-098471E59B10}"/>
              </a:ext>
            </a:extLst>
          </p:cNvPr>
          <p:cNvSpPr txBox="1"/>
          <p:nvPr/>
        </p:nvSpPr>
        <p:spPr>
          <a:xfrm>
            <a:off x="7398844" y="5890893"/>
            <a:ext cx="1800493" cy="369332"/>
          </a:xfrm>
          <a:prstGeom prst="rect">
            <a:avLst/>
          </a:prstGeom>
          <a:noFill/>
        </p:spPr>
        <p:txBody>
          <a:bodyPr wrap="none" rtlCol="0">
            <a:spAutoFit/>
          </a:bodyPr>
          <a:lstStyle/>
          <a:p>
            <a:r>
              <a:rPr lang="en-JP" dirty="0"/>
              <a:t>プロセス構造体</a:t>
            </a:r>
          </a:p>
        </p:txBody>
      </p:sp>
      <p:cxnSp>
        <p:nvCxnSpPr>
          <p:cNvPr id="25" name="Straight Connector 39">
            <a:extLst>
              <a:ext uri="{FF2B5EF4-FFF2-40B4-BE49-F238E27FC236}">
                <a16:creationId xmlns:a16="http://schemas.microsoft.com/office/drawing/2014/main" id="{7A27CD5A-9AA6-A643-B93C-ED005AE86CA4}"/>
              </a:ext>
            </a:extLst>
          </p:cNvPr>
          <p:cNvCxnSpPr>
            <a:cxnSpLocks/>
          </p:cNvCxnSpPr>
          <p:nvPr/>
        </p:nvCxnSpPr>
        <p:spPr>
          <a:xfrm flipH="1" flipV="1">
            <a:off x="8848165" y="6458835"/>
            <a:ext cx="881220" cy="4910"/>
          </a:xfrm>
          <a:prstGeom prst="line">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465394F2-860E-5146-8EFE-E8997FB7EDDE}"/>
              </a:ext>
            </a:extLst>
          </p:cNvPr>
          <p:cNvSpPr txBox="1"/>
          <p:nvPr/>
        </p:nvSpPr>
        <p:spPr>
          <a:xfrm>
            <a:off x="9855948" y="6303575"/>
            <a:ext cx="1338828" cy="369332"/>
          </a:xfrm>
          <a:prstGeom prst="rect">
            <a:avLst/>
          </a:prstGeom>
          <a:noFill/>
        </p:spPr>
        <p:txBody>
          <a:bodyPr wrap="none" rtlCol="0">
            <a:spAutoFit/>
          </a:bodyPr>
          <a:lstStyle/>
          <a:p>
            <a:r>
              <a:rPr kumimoji="1" lang="ja-JP" altLang="en-US"/>
              <a:t>プロセス名</a:t>
            </a:r>
          </a:p>
        </p:txBody>
      </p:sp>
      <p:sp>
        <p:nvSpPr>
          <p:cNvPr id="3" name="スライド番号プレースホルダー 2">
            <a:extLst>
              <a:ext uri="{FF2B5EF4-FFF2-40B4-BE49-F238E27FC236}">
                <a16:creationId xmlns:a16="http://schemas.microsoft.com/office/drawing/2014/main" id="{1DF50001-488F-AD42-AD89-BAA16EE1A738}"/>
              </a:ext>
            </a:extLst>
          </p:cNvPr>
          <p:cNvSpPr>
            <a:spLocks noGrp="1"/>
          </p:cNvSpPr>
          <p:nvPr>
            <p:ph type="sldNum" sz="quarter" idx="12"/>
          </p:nvPr>
        </p:nvSpPr>
        <p:spPr/>
        <p:txBody>
          <a:bodyPr/>
          <a:lstStyle/>
          <a:p>
            <a:fld id="{8E1EBD39-E449-DF4E-9D6C-E1C55755AFC2}" type="slidenum">
              <a:rPr kumimoji="1" lang="ja-JP" altLang="en-US" smtClean="0"/>
              <a:t>13</a:t>
            </a:fld>
            <a:endParaRPr kumimoji="1" lang="ja-JP" altLang="en-US"/>
          </a:p>
        </p:txBody>
      </p:sp>
    </p:spTree>
    <p:extLst>
      <p:ext uri="{BB962C8B-B14F-4D97-AF65-F5344CB8AC3E}">
        <p14:creationId xmlns:p14="http://schemas.microsoft.com/office/powerpoint/2010/main" val="2189496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02DA18-BDE5-2A4D-A4E1-23037DA5F841}"/>
              </a:ext>
            </a:extLst>
          </p:cNvPr>
          <p:cNvSpPr>
            <a:spLocks noGrp="1"/>
          </p:cNvSpPr>
          <p:nvPr>
            <p:ph type="title"/>
          </p:nvPr>
        </p:nvSpPr>
        <p:spPr/>
        <p:txBody>
          <a:bodyPr/>
          <a:lstStyle/>
          <a:p>
            <a:r>
              <a:rPr kumimoji="1" lang="ja-JP" altLang="en-US"/>
              <a:t>プロセスの特定メモリ領域の判定</a:t>
            </a:r>
          </a:p>
        </p:txBody>
      </p:sp>
      <p:sp>
        <p:nvSpPr>
          <p:cNvPr id="4" name="コンテンツ プレースホルダー 3">
            <a:extLst>
              <a:ext uri="{FF2B5EF4-FFF2-40B4-BE49-F238E27FC236}">
                <a16:creationId xmlns:a16="http://schemas.microsoft.com/office/drawing/2014/main" id="{FBB1A779-A621-E744-A257-8FA9B0B4ABC0}"/>
              </a:ext>
            </a:extLst>
          </p:cNvPr>
          <p:cNvSpPr>
            <a:spLocks noGrp="1"/>
          </p:cNvSpPr>
          <p:nvPr>
            <p:ph idx="1"/>
          </p:nvPr>
        </p:nvSpPr>
        <p:spPr/>
        <p:txBody>
          <a:bodyPr/>
          <a:lstStyle/>
          <a:p>
            <a:r>
              <a:rPr kumimoji="1" lang="ja-JP" altLang="en-US"/>
              <a:t>転送</a:t>
            </a:r>
            <a:r>
              <a:rPr lang="ja-JP" altLang="en-US"/>
              <a:t>す</a:t>
            </a:r>
            <a:r>
              <a:rPr kumimoji="1" lang="ja-JP" altLang="en-US"/>
              <a:t>るページに割り当てられた仮想アドレスを取得</a:t>
            </a:r>
            <a:endParaRPr kumimoji="1" lang="en-US" altLang="ja-JP" dirty="0"/>
          </a:p>
          <a:p>
            <a:pPr lvl="1"/>
            <a:r>
              <a:rPr lang="ja-JP" altLang="en-US"/>
              <a:t>当該ページを所有しているプロセスを見つける</a:t>
            </a:r>
            <a:endParaRPr lang="en-US" altLang="ja-JP" dirty="0"/>
          </a:p>
          <a:p>
            <a:pPr lvl="2"/>
            <a:r>
              <a:rPr kumimoji="1" lang="ja-JP" altLang="en-US"/>
              <a:t>プロセスメモリの判定と同様</a:t>
            </a:r>
            <a:endParaRPr kumimoji="1" lang="en-US" altLang="ja-JP" dirty="0"/>
          </a:p>
          <a:p>
            <a:pPr lvl="2"/>
            <a:r>
              <a:rPr lang="ja-JP" altLang="en-US"/>
              <a:t>プロセス名が指定されたものと一致するかどうか調べる</a:t>
            </a:r>
            <a:endParaRPr lang="en-US" altLang="ja-JP" dirty="0"/>
          </a:p>
          <a:p>
            <a:pPr lvl="1"/>
            <a:r>
              <a:rPr kumimoji="1" lang="ja-JP" altLang="en-US"/>
              <a:t>プロセス内での当該ページの仮想アドレスを計算</a:t>
            </a:r>
            <a:endParaRPr kumimoji="1" lang="en-US" altLang="ja-JP" dirty="0"/>
          </a:p>
          <a:p>
            <a:r>
              <a:rPr lang="ja-JP" altLang="en-US"/>
              <a:t>仮想アドレスが指定されたアドレス範囲に入っていれば暗号化を除外するメモリ領域と判定</a:t>
            </a:r>
            <a:endParaRPr kumimoji="1" lang="en-US" altLang="ja-JP" dirty="0"/>
          </a:p>
        </p:txBody>
      </p:sp>
      <p:sp>
        <p:nvSpPr>
          <p:cNvPr id="5" name="Rectangle 2">
            <a:extLst>
              <a:ext uri="{FF2B5EF4-FFF2-40B4-BE49-F238E27FC236}">
                <a16:creationId xmlns:a16="http://schemas.microsoft.com/office/drawing/2014/main" id="{47B6C3F6-B677-CB42-A855-B05081DF0B45}"/>
              </a:ext>
            </a:extLst>
          </p:cNvPr>
          <p:cNvSpPr/>
          <p:nvPr/>
        </p:nvSpPr>
        <p:spPr>
          <a:xfrm>
            <a:off x="3737251" y="5032494"/>
            <a:ext cx="4409440" cy="599440"/>
          </a:xfrm>
          <a:prstGeom prst="rect">
            <a:avLst/>
          </a:prstGeom>
          <a:solidFill>
            <a:schemeClr val="bg2">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6" name="Rectangle 4">
            <a:extLst>
              <a:ext uri="{FF2B5EF4-FFF2-40B4-BE49-F238E27FC236}">
                <a16:creationId xmlns:a16="http://schemas.microsoft.com/office/drawing/2014/main" id="{CBDB6A79-EF22-B14E-858D-EF9019CC6C03}"/>
              </a:ext>
            </a:extLst>
          </p:cNvPr>
          <p:cNvSpPr/>
          <p:nvPr/>
        </p:nvSpPr>
        <p:spPr>
          <a:xfrm>
            <a:off x="4954617" y="5032494"/>
            <a:ext cx="1554480" cy="599440"/>
          </a:xfrm>
          <a:prstGeom prst="rect">
            <a:avLst/>
          </a:prstGeom>
          <a:solidFill>
            <a:schemeClr val="accent4">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メモリ領域</a:t>
            </a:r>
            <a:endParaRPr lang="en-JP" dirty="0">
              <a:solidFill>
                <a:srgbClr val="FF0000"/>
              </a:solidFill>
            </a:endParaRPr>
          </a:p>
        </p:txBody>
      </p:sp>
      <p:cxnSp>
        <p:nvCxnSpPr>
          <p:cNvPr id="7" name="Straight Arrow Connector 6">
            <a:extLst>
              <a:ext uri="{FF2B5EF4-FFF2-40B4-BE49-F238E27FC236}">
                <a16:creationId xmlns:a16="http://schemas.microsoft.com/office/drawing/2014/main" id="{8F947E14-18BB-584F-A306-23738FC3ECEB}"/>
              </a:ext>
            </a:extLst>
          </p:cNvPr>
          <p:cNvCxnSpPr/>
          <p:nvPr/>
        </p:nvCxnSpPr>
        <p:spPr>
          <a:xfrm flipV="1">
            <a:off x="5545731" y="5642094"/>
            <a:ext cx="0" cy="35528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3532BF5E-00CE-034B-BC5D-EBB4CA7D24EE}"/>
              </a:ext>
            </a:extLst>
          </p:cNvPr>
          <p:cNvSpPr txBox="1"/>
          <p:nvPr/>
        </p:nvSpPr>
        <p:spPr>
          <a:xfrm>
            <a:off x="4760901" y="6021586"/>
            <a:ext cx="1569660" cy="369332"/>
          </a:xfrm>
          <a:prstGeom prst="rect">
            <a:avLst/>
          </a:prstGeom>
          <a:noFill/>
        </p:spPr>
        <p:txBody>
          <a:bodyPr wrap="none" rtlCol="0">
            <a:spAutoFit/>
          </a:bodyPr>
          <a:lstStyle/>
          <a:p>
            <a:r>
              <a:rPr lang="en-JP" dirty="0"/>
              <a:t>仮想アドレス</a:t>
            </a:r>
          </a:p>
        </p:txBody>
      </p:sp>
      <p:sp>
        <p:nvSpPr>
          <p:cNvPr id="9" name="TextBox 9">
            <a:extLst>
              <a:ext uri="{FF2B5EF4-FFF2-40B4-BE49-F238E27FC236}">
                <a16:creationId xmlns:a16="http://schemas.microsoft.com/office/drawing/2014/main" id="{19B51216-AD18-234B-BDBC-DD77EF75CA49}"/>
              </a:ext>
            </a:extLst>
          </p:cNvPr>
          <p:cNvSpPr txBox="1"/>
          <p:nvPr/>
        </p:nvSpPr>
        <p:spPr>
          <a:xfrm>
            <a:off x="1869632" y="5140559"/>
            <a:ext cx="1800493" cy="369332"/>
          </a:xfrm>
          <a:prstGeom prst="rect">
            <a:avLst/>
          </a:prstGeom>
          <a:noFill/>
        </p:spPr>
        <p:txBody>
          <a:bodyPr wrap="none" rtlCol="0">
            <a:spAutoFit/>
          </a:bodyPr>
          <a:lstStyle/>
          <a:p>
            <a:r>
              <a:rPr lang="en-JP" dirty="0"/>
              <a:t>プロセスメモリ</a:t>
            </a:r>
          </a:p>
        </p:txBody>
      </p:sp>
      <p:sp>
        <p:nvSpPr>
          <p:cNvPr id="3" name="スライド番号プレースホルダー 2">
            <a:extLst>
              <a:ext uri="{FF2B5EF4-FFF2-40B4-BE49-F238E27FC236}">
                <a16:creationId xmlns:a16="http://schemas.microsoft.com/office/drawing/2014/main" id="{BB4A8C64-73C0-4F40-A977-F0E55AB9320A}"/>
              </a:ext>
            </a:extLst>
          </p:cNvPr>
          <p:cNvSpPr>
            <a:spLocks noGrp="1"/>
          </p:cNvSpPr>
          <p:nvPr>
            <p:ph type="sldNum" sz="quarter" idx="12"/>
          </p:nvPr>
        </p:nvSpPr>
        <p:spPr/>
        <p:txBody>
          <a:bodyPr/>
          <a:lstStyle/>
          <a:p>
            <a:fld id="{8E1EBD39-E449-DF4E-9D6C-E1C55755AFC2}" type="slidenum">
              <a:rPr kumimoji="1" lang="ja-JP" altLang="en-US" smtClean="0"/>
              <a:t>14</a:t>
            </a:fld>
            <a:endParaRPr kumimoji="1" lang="ja-JP" altLang="en-US"/>
          </a:p>
        </p:txBody>
      </p:sp>
    </p:spTree>
    <p:extLst>
      <p:ext uri="{BB962C8B-B14F-4D97-AF65-F5344CB8AC3E}">
        <p14:creationId xmlns:p14="http://schemas.microsoft.com/office/powerpoint/2010/main" val="3283145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9E3718-C286-634F-BFFF-2AC58ADF1186}"/>
              </a:ext>
            </a:extLst>
          </p:cNvPr>
          <p:cNvSpPr>
            <a:spLocks noGrp="1"/>
          </p:cNvSpPr>
          <p:nvPr>
            <p:ph type="title"/>
          </p:nvPr>
        </p:nvSpPr>
        <p:spPr/>
        <p:txBody>
          <a:bodyPr/>
          <a:lstStyle/>
          <a:p>
            <a:r>
              <a:rPr lang="ja-JP" altLang="en-US"/>
              <a:t>プロセス内の</a:t>
            </a:r>
            <a:r>
              <a:rPr kumimoji="1" lang="ja-JP" altLang="en-US"/>
              <a:t>メモリ領域の</a:t>
            </a:r>
            <a:r>
              <a:rPr lang="ja-JP" altLang="en-US"/>
              <a:t>特定</a:t>
            </a:r>
            <a:endParaRPr kumimoji="1" lang="ja-JP" altLang="en-US"/>
          </a:p>
        </p:txBody>
      </p:sp>
      <p:sp>
        <p:nvSpPr>
          <p:cNvPr id="4" name="コンテンツ プレースホルダー 3">
            <a:extLst>
              <a:ext uri="{FF2B5EF4-FFF2-40B4-BE49-F238E27FC236}">
                <a16:creationId xmlns:a16="http://schemas.microsoft.com/office/drawing/2014/main" id="{01455AF0-4376-8649-BB99-DE7ECBB331C9}"/>
              </a:ext>
            </a:extLst>
          </p:cNvPr>
          <p:cNvSpPr>
            <a:spLocks noGrp="1"/>
          </p:cNvSpPr>
          <p:nvPr>
            <p:ph idx="1"/>
          </p:nvPr>
        </p:nvSpPr>
        <p:spPr/>
        <p:txBody>
          <a:bodyPr/>
          <a:lstStyle/>
          <a:p>
            <a:r>
              <a:rPr kumimoji="1" lang="ja-JP" altLang="en-US"/>
              <a:t>指定されたメモリ領域はプロセスメモリを解析することで特定</a:t>
            </a:r>
            <a:endParaRPr kumimoji="1" lang="en-US" altLang="ja-JP" dirty="0"/>
          </a:p>
          <a:p>
            <a:pPr lvl="1"/>
            <a:r>
              <a:rPr lang="ja-JP" altLang="en-US"/>
              <a:t>例：メモリ領域を指すポインタとそのサイズが大域変数に格納されている場合</a:t>
            </a:r>
            <a:endParaRPr lang="en-US" altLang="ja-JP" dirty="0"/>
          </a:p>
          <a:p>
            <a:pPr lvl="1"/>
            <a:r>
              <a:rPr lang="ja-JP" altLang="en-US"/>
              <a:t>バイナリファイルから大域変数のアドレスを取得</a:t>
            </a:r>
            <a:endParaRPr lang="en-US" altLang="ja-JP" dirty="0"/>
          </a:p>
          <a:p>
            <a:pPr lvl="1"/>
            <a:r>
              <a:rPr lang="ja-JP" altLang="en-US"/>
              <a:t>実行時の仮想アドレスを計算</a:t>
            </a:r>
            <a:endParaRPr lang="en-US" altLang="ja-JP" dirty="0"/>
          </a:p>
          <a:p>
            <a:pPr lvl="1"/>
            <a:r>
              <a:rPr lang="ja-JP" altLang="en-US"/>
              <a:t>仮想アドレスを物理アドレスに変換してポインタ値を取得</a:t>
            </a:r>
            <a:endParaRPr lang="en-US" altLang="ja-JP" dirty="0"/>
          </a:p>
          <a:p>
            <a:pPr lvl="2"/>
            <a:r>
              <a:rPr lang="ja-JP" altLang="en-US"/>
              <a:t>プロセスのページテーブルを利用</a:t>
            </a:r>
            <a:endParaRPr lang="en-US" altLang="ja-JP" dirty="0"/>
          </a:p>
        </p:txBody>
      </p:sp>
      <p:sp>
        <p:nvSpPr>
          <p:cNvPr id="7" name="Rectangle 2">
            <a:extLst>
              <a:ext uri="{FF2B5EF4-FFF2-40B4-BE49-F238E27FC236}">
                <a16:creationId xmlns:a16="http://schemas.microsoft.com/office/drawing/2014/main" id="{39D23BB4-C82E-B64E-AE00-3C39CF32AE8E}"/>
              </a:ext>
            </a:extLst>
          </p:cNvPr>
          <p:cNvSpPr/>
          <p:nvPr/>
        </p:nvSpPr>
        <p:spPr>
          <a:xfrm>
            <a:off x="5566051" y="5158618"/>
            <a:ext cx="4409440" cy="599440"/>
          </a:xfrm>
          <a:prstGeom prst="rect">
            <a:avLst/>
          </a:prstGeom>
          <a:solidFill>
            <a:schemeClr val="bg2">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8" name="Rectangle 4">
            <a:extLst>
              <a:ext uri="{FF2B5EF4-FFF2-40B4-BE49-F238E27FC236}">
                <a16:creationId xmlns:a16="http://schemas.microsoft.com/office/drawing/2014/main" id="{C59BE3D9-8D8A-7E48-A77C-9B34BF0E2474}"/>
              </a:ext>
            </a:extLst>
          </p:cNvPr>
          <p:cNvSpPr/>
          <p:nvPr/>
        </p:nvSpPr>
        <p:spPr>
          <a:xfrm>
            <a:off x="6783417" y="5158618"/>
            <a:ext cx="1554480" cy="599440"/>
          </a:xfrm>
          <a:prstGeom prst="rect">
            <a:avLst/>
          </a:prstGeom>
          <a:solidFill>
            <a:schemeClr val="accent4">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メモリ領域</a:t>
            </a:r>
            <a:endParaRPr lang="en-JP" dirty="0">
              <a:solidFill>
                <a:srgbClr val="FF0000"/>
              </a:solidFill>
            </a:endParaRPr>
          </a:p>
        </p:txBody>
      </p:sp>
      <p:cxnSp>
        <p:nvCxnSpPr>
          <p:cNvPr id="9" name="Straight Arrow Connector 6">
            <a:extLst>
              <a:ext uri="{FF2B5EF4-FFF2-40B4-BE49-F238E27FC236}">
                <a16:creationId xmlns:a16="http://schemas.microsoft.com/office/drawing/2014/main" id="{923CBAB9-BFD8-DF4B-826D-D2F281DAC024}"/>
              </a:ext>
            </a:extLst>
          </p:cNvPr>
          <p:cNvCxnSpPr/>
          <p:nvPr/>
        </p:nvCxnSpPr>
        <p:spPr>
          <a:xfrm flipV="1">
            <a:off x="6801058" y="5781023"/>
            <a:ext cx="0" cy="35528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7">
            <a:extLst>
              <a:ext uri="{FF2B5EF4-FFF2-40B4-BE49-F238E27FC236}">
                <a16:creationId xmlns:a16="http://schemas.microsoft.com/office/drawing/2014/main" id="{915F76D3-4C80-1143-A10F-FDAB3EC7C70E}"/>
              </a:ext>
            </a:extLst>
          </p:cNvPr>
          <p:cNvSpPr txBox="1"/>
          <p:nvPr/>
        </p:nvSpPr>
        <p:spPr>
          <a:xfrm>
            <a:off x="6275978" y="6148127"/>
            <a:ext cx="1050159" cy="369332"/>
          </a:xfrm>
          <a:prstGeom prst="rect">
            <a:avLst/>
          </a:prstGeom>
          <a:noFill/>
        </p:spPr>
        <p:txBody>
          <a:bodyPr wrap="none" rtlCol="0">
            <a:spAutoFit/>
          </a:bodyPr>
          <a:lstStyle/>
          <a:p>
            <a:r>
              <a:rPr lang="en-US" dirty="0" err="1"/>
              <a:t>enc_data</a:t>
            </a:r>
            <a:endParaRPr lang="en-JP" dirty="0"/>
          </a:p>
        </p:txBody>
      </p:sp>
      <p:sp>
        <p:nvSpPr>
          <p:cNvPr id="11" name="Left Brace 19">
            <a:extLst>
              <a:ext uri="{FF2B5EF4-FFF2-40B4-BE49-F238E27FC236}">
                <a16:creationId xmlns:a16="http://schemas.microsoft.com/office/drawing/2014/main" id="{51E2AB11-CE9B-814B-ACC5-76475E42E2C0}"/>
              </a:ext>
            </a:extLst>
          </p:cNvPr>
          <p:cNvSpPr/>
          <p:nvPr/>
        </p:nvSpPr>
        <p:spPr>
          <a:xfrm rot="5400000">
            <a:off x="7523200" y="4197298"/>
            <a:ext cx="120355" cy="1564639"/>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JP"/>
          </a:p>
        </p:txBody>
      </p:sp>
      <p:sp>
        <p:nvSpPr>
          <p:cNvPr id="12" name="TextBox 20">
            <a:extLst>
              <a:ext uri="{FF2B5EF4-FFF2-40B4-BE49-F238E27FC236}">
                <a16:creationId xmlns:a16="http://schemas.microsoft.com/office/drawing/2014/main" id="{3DB78601-4A08-F34E-A03C-0E6F728EBD26}"/>
              </a:ext>
            </a:extLst>
          </p:cNvPr>
          <p:cNvSpPr txBox="1"/>
          <p:nvPr/>
        </p:nvSpPr>
        <p:spPr>
          <a:xfrm>
            <a:off x="7081669" y="4514569"/>
            <a:ext cx="979371" cy="369332"/>
          </a:xfrm>
          <a:prstGeom prst="rect">
            <a:avLst/>
          </a:prstGeom>
          <a:noFill/>
        </p:spPr>
        <p:txBody>
          <a:bodyPr wrap="none" rtlCol="0">
            <a:spAutoFit/>
          </a:bodyPr>
          <a:lstStyle/>
          <a:p>
            <a:r>
              <a:rPr lang="en-JP"/>
              <a:t>en</a:t>
            </a:r>
            <a:r>
              <a:rPr lang="en-US" dirty="0"/>
              <a:t>c</a:t>
            </a:r>
            <a:r>
              <a:rPr lang="en-JP"/>
              <a:t>_</a:t>
            </a:r>
            <a:r>
              <a:rPr lang="en-JP" dirty="0"/>
              <a:t>size</a:t>
            </a:r>
          </a:p>
        </p:txBody>
      </p:sp>
      <p:sp>
        <p:nvSpPr>
          <p:cNvPr id="13" name="Folded Corner 21">
            <a:extLst>
              <a:ext uri="{FF2B5EF4-FFF2-40B4-BE49-F238E27FC236}">
                <a16:creationId xmlns:a16="http://schemas.microsoft.com/office/drawing/2014/main" id="{2BC96053-6117-7243-9967-4CD53EB12138}"/>
              </a:ext>
            </a:extLst>
          </p:cNvPr>
          <p:cNvSpPr/>
          <p:nvPr/>
        </p:nvSpPr>
        <p:spPr>
          <a:xfrm>
            <a:off x="2236391" y="5061334"/>
            <a:ext cx="1207580" cy="929361"/>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JP" dirty="0">
                <a:solidFill>
                  <a:schemeClr val="tx1"/>
                </a:solidFill>
              </a:rPr>
              <a:t>enc_data</a:t>
            </a:r>
          </a:p>
          <a:p>
            <a:r>
              <a:rPr lang="en-JP" dirty="0">
                <a:solidFill>
                  <a:schemeClr val="tx1"/>
                </a:solidFill>
              </a:rPr>
              <a:t>enc_size</a:t>
            </a:r>
          </a:p>
        </p:txBody>
      </p:sp>
      <p:sp>
        <p:nvSpPr>
          <p:cNvPr id="14" name="TextBox 22">
            <a:extLst>
              <a:ext uri="{FF2B5EF4-FFF2-40B4-BE49-F238E27FC236}">
                <a16:creationId xmlns:a16="http://schemas.microsoft.com/office/drawing/2014/main" id="{F58BAD35-5729-354F-B57D-157E6CF3F5E5}"/>
              </a:ext>
            </a:extLst>
          </p:cNvPr>
          <p:cNvSpPr txBox="1"/>
          <p:nvPr/>
        </p:nvSpPr>
        <p:spPr>
          <a:xfrm>
            <a:off x="1860795" y="6059712"/>
            <a:ext cx="2031325" cy="369332"/>
          </a:xfrm>
          <a:prstGeom prst="rect">
            <a:avLst/>
          </a:prstGeom>
          <a:noFill/>
        </p:spPr>
        <p:txBody>
          <a:bodyPr wrap="none" rtlCol="0">
            <a:spAutoFit/>
          </a:bodyPr>
          <a:lstStyle/>
          <a:p>
            <a:r>
              <a:rPr lang="en-JP" dirty="0"/>
              <a:t>バイナリファイル</a:t>
            </a:r>
          </a:p>
        </p:txBody>
      </p:sp>
      <p:sp>
        <p:nvSpPr>
          <p:cNvPr id="5" name="スライド番号プレースホルダー 4">
            <a:extLst>
              <a:ext uri="{FF2B5EF4-FFF2-40B4-BE49-F238E27FC236}">
                <a16:creationId xmlns:a16="http://schemas.microsoft.com/office/drawing/2014/main" id="{B6E95E63-A378-D440-BA19-AEBB1ED6A469}"/>
              </a:ext>
            </a:extLst>
          </p:cNvPr>
          <p:cNvSpPr>
            <a:spLocks noGrp="1"/>
          </p:cNvSpPr>
          <p:nvPr>
            <p:ph type="sldNum" sz="quarter" idx="12"/>
          </p:nvPr>
        </p:nvSpPr>
        <p:spPr/>
        <p:txBody>
          <a:bodyPr/>
          <a:lstStyle/>
          <a:p>
            <a:fld id="{8E1EBD39-E449-DF4E-9D6C-E1C55755AFC2}" type="slidenum">
              <a:rPr kumimoji="1" lang="ja-JP" altLang="en-US" smtClean="0"/>
              <a:t>15</a:t>
            </a:fld>
            <a:endParaRPr kumimoji="1" lang="ja-JP" altLang="en-US"/>
          </a:p>
        </p:txBody>
      </p:sp>
    </p:spTree>
    <p:extLst>
      <p:ext uri="{BB962C8B-B14F-4D97-AF65-F5344CB8AC3E}">
        <p14:creationId xmlns:p14="http://schemas.microsoft.com/office/powerpoint/2010/main" val="1321722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042DA7-CF55-454F-B548-0839583D3ABA}"/>
              </a:ext>
            </a:extLst>
          </p:cNvPr>
          <p:cNvSpPr>
            <a:spLocks noGrp="1"/>
          </p:cNvSpPr>
          <p:nvPr>
            <p:ph type="title"/>
          </p:nvPr>
        </p:nvSpPr>
        <p:spPr/>
        <p:txBody>
          <a:bodyPr/>
          <a:lstStyle/>
          <a:p>
            <a:r>
              <a:rPr kumimoji="1" lang="en-US" altLang="ja-JP" dirty="0"/>
              <a:t>VM</a:t>
            </a:r>
            <a:r>
              <a:rPr kumimoji="1" lang="ja-JP" altLang="en-US"/>
              <a:t>内情報へのアクセス</a:t>
            </a:r>
          </a:p>
        </p:txBody>
      </p:sp>
      <p:sp>
        <p:nvSpPr>
          <p:cNvPr id="4" name="コンテンツ プレースホルダー 3">
            <a:extLst>
              <a:ext uri="{FF2B5EF4-FFF2-40B4-BE49-F238E27FC236}">
                <a16:creationId xmlns:a16="http://schemas.microsoft.com/office/drawing/2014/main" id="{8DF72894-223F-CE4D-BE2E-A8D6F630A6CE}"/>
              </a:ext>
            </a:extLst>
          </p:cNvPr>
          <p:cNvSpPr>
            <a:spLocks noGrp="1"/>
          </p:cNvSpPr>
          <p:nvPr>
            <p:ph idx="1"/>
          </p:nvPr>
        </p:nvSpPr>
        <p:spPr/>
        <p:txBody>
          <a:bodyPr/>
          <a:lstStyle/>
          <a:p>
            <a:r>
              <a:rPr lang="en-US" altLang="ja-JP" dirty="0" err="1"/>
              <a:t>LLView</a:t>
            </a:r>
            <a:r>
              <a:rPr lang="en-US" altLang="ja-JP" dirty="0"/>
              <a:t>[Ozaki+,APSys’19]</a:t>
            </a:r>
            <a:r>
              <a:rPr lang="ja-JP" altLang="en-US"/>
              <a:t>を用いて</a:t>
            </a:r>
            <a:r>
              <a:rPr lang="en-US" altLang="ja-JP" dirty="0"/>
              <a:t>QEMU-KVM</a:t>
            </a:r>
            <a:r>
              <a:rPr lang="ja-JP" altLang="en-US"/>
              <a:t>から</a:t>
            </a:r>
            <a:r>
              <a:rPr lang="en-US" altLang="ja-JP" dirty="0"/>
              <a:t>VM</a:t>
            </a:r>
            <a:r>
              <a:rPr lang="ja-JP" altLang="en-US"/>
              <a:t>内の情報を透過的に取得</a:t>
            </a:r>
            <a:endParaRPr lang="en-US" altLang="ja-JP" dirty="0"/>
          </a:p>
          <a:p>
            <a:pPr lvl="1"/>
            <a:r>
              <a:rPr kumimoji="1" lang="en-US" altLang="ja-JP" dirty="0"/>
              <a:t>OS</a:t>
            </a:r>
            <a:r>
              <a:rPr kumimoji="1" lang="ja-JP" altLang="en-US"/>
              <a:t>のソースコードを用いて</a:t>
            </a:r>
            <a:r>
              <a:rPr kumimoji="1" lang="en-US" altLang="ja-JP" dirty="0"/>
              <a:t>OS</a:t>
            </a:r>
            <a:r>
              <a:rPr kumimoji="1" lang="ja-JP" altLang="en-US"/>
              <a:t>データを取得するプログラムを記述</a:t>
            </a:r>
            <a:endParaRPr kumimoji="1" lang="en-US" altLang="ja-JP" dirty="0"/>
          </a:p>
          <a:p>
            <a:r>
              <a:rPr kumimoji="1" lang="en-US" altLang="ja-JP" dirty="0"/>
              <a:t>VM</a:t>
            </a:r>
            <a:r>
              <a:rPr kumimoji="1" lang="ja-JP" altLang="en-US"/>
              <a:t>の仮想ハードウェアによるメモリ再マップに対応</a:t>
            </a:r>
            <a:endParaRPr kumimoji="1" lang="en-US" altLang="ja-JP" dirty="0"/>
          </a:p>
          <a:p>
            <a:pPr lvl="1"/>
            <a:r>
              <a:rPr lang="en-US" altLang="ja-JP" dirty="0"/>
              <a:t>VM</a:t>
            </a:r>
            <a:r>
              <a:rPr lang="ja-JP" altLang="en-US"/>
              <a:t>内では</a:t>
            </a:r>
            <a:r>
              <a:rPr lang="en-US" altLang="ja-JP" dirty="0"/>
              <a:t>3〜4GB</a:t>
            </a:r>
            <a:r>
              <a:rPr lang="ja-JP" altLang="en-US"/>
              <a:t>の物理メモリアドレスは</a:t>
            </a:r>
            <a:r>
              <a:rPr lang="en-US" altLang="ja-JP" dirty="0"/>
              <a:t>PCI</a:t>
            </a:r>
            <a:r>
              <a:rPr lang="ja-JP" altLang="en-US"/>
              <a:t>の</a:t>
            </a:r>
            <a:r>
              <a:rPr lang="en-US" altLang="ja-JP" dirty="0"/>
              <a:t>MMIO</a:t>
            </a:r>
            <a:r>
              <a:rPr lang="ja-JP" altLang="en-US"/>
              <a:t>領域に使用</a:t>
            </a:r>
            <a:endParaRPr lang="en-US" altLang="ja-JP" dirty="0"/>
          </a:p>
          <a:p>
            <a:pPr lvl="1"/>
            <a:r>
              <a:rPr kumimoji="1" lang="en-US" altLang="ja-JP" dirty="0"/>
              <a:t>1GB</a:t>
            </a:r>
            <a:r>
              <a:rPr kumimoji="1" lang="ja-JP" altLang="en-US"/>
              <a:t>分のずれを考慮して</a:t>
            </a:r>
            <a:r>
              <a:rPr kumimoji="1" lang="en-US" altLang="ja-JP" dirty="0"/>
              <a:t>VM</a:t>
            </a:r>
            <a:r>
              <a:rPr kumimoji="1" lang="ja-JP" altLang="en-US"/>
              <a:t>に割り当てたメモリにアクセス</a:t>
            </a:r>
          </a:p>
        </p:txBody>
      </p:sp>
      <p:sp>
        <p:nvSpPr>
          <p:cNvPr id="12" name="正方形/長方形 11">
            <a:extLst>
              <a:ext uri="{FF2B5EF4-FFF2-40B4-BE49-F238E27FC236}">
                <a16:creationId xmlns:a16="http://schemas.microsoft.com/office/drawing/2014/main" id="{9D17BB6B-23D2-264F-AFB2-6FF093F8CDE2}"/>
              </a:ext>
            </a:extLst>
          </p:cNvPr>
          <p:cNvSpPr/>
          <p:nvPr/>
        </p:nvSpPr>
        <p:spPr>
          <a:xfrm>
            <a:off x="2981960" y="4623563"/>
            <a:ext cx="7264400" cy="705730"/>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D87FE78A-6467-D74A-A6B0-D1B7E99873EF}"/>
              </a:ext>
            </a:extLst>
          </p:cNvPr>
          <p:cNvSpPr/>
          <p:nvPr/>
        </p:nvSpPr>
        <p:spPr>
          <a:xfrm>
            <a:off x="4785360" y="4623563"/>
            <a:ext cx="1333500" cy="70573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PCI</a:t>
            </a:r>
            <a:endParaRPr kumimoji="1" lang="ja-JP" altLang="en-US">
              <a:solidFill>
                <a:schemeClr val="tx1"/>
              </a:solidFill>
            </a:endParaRPr>
          </a:p>
        </p:txBody>
      </p:sp>
      <p:sp>
        <p:nvSpPr>
          <p:cNvPr id="14" name="正方形/長方形 13">
            <a:extLst>
              <a:ext uri="{FF2B5EF4-FFF2-40B4-BE49-F238E27FC236}">
                <a16:creationId xmlns:a16="http://schemas.microsoft.com/office/drawing/2014/main" id="{F42F32F7-C724-3F45-B526-A32E1E965EC0}"/>
              </a:ext>
            </a:extLst>
          </p:cNvPr>
          <p:cNvSpPr/>
          <p:nvPr/>
        </p:nvSpPr>
        <p:spPr>
          <a:xfrm>
            <a:off x="2981960" y="5810497"/>
            <a:ext cx="6228083" cy="610340"/>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B4DBF77A-86EB-EC40-BB7B-AA3D3A65967F}"/>
              </a:ext>
            </a:extLst>
          </p:cNvPr>
          <p:cNvSpPr txBox="1"/>
          <p:nvPr/>
        </p:nvSpPr>
        <p:spPr>
          <a:xfrm>
            <a:off x="3445079" y="4791762"/>
            <a:ext cx="877163" cy="369332"/>
          </a:xfrm>
          <a:prstGeom prst="rect">
            <a:avLst/>
          </a:prstGeom>
          <a:noFill/>
        </p:spPr>
        <p:txBody>
          <a:bodyPr wrap="none" rtlCol="0">
            <a:spAutoFit/>
          </a:bodyPr>
          <a:lstStyle/>
          <a:p>
            <a:r>
              <a:rPr kumimoji="1" lang="ja-JP" altLang="en-US"/>
              <a:t>メモリ</a:t>
            </a:r>
          </a:p>
        </p:txBody>
      </p:sp>
      <p:sp>
        <p:nvSpPr>
          <p:cNvPr id="16" name="テキスト ボックス 15">
            <a:extLst>
              <a:ext uri="{FF2B5EF4-FFF2-40B4-BE49-F238E27FC236}">
                <a16:creationId xmlns:a16="http://schemas.microsoft.com/office/drawing/2014/main" id="{23CAFE7E-1532-A349-B178-09CA04BE88CC}"/>
              </a:ext>
            </a:extLst>
          </p:cNvPr>
          <p:cNvSpPr txBox="1"/>
          <p:nvPr/>
        </p:nvSpPr>
        <p:spPr>
          <a:xfrm>
            <a:off x="7744028" y="4805408"/>
            <a:ext cx="877163" cy="369332"/>
          </a:xfrm>
          <a:prstGeom prst="rect">
            <a:avLst/>
          </a:prstGeom>
          <a:noFill/>
        </p:spPr>
        <p:txBody>
          <a:bodyPr wrap="none" rtlCol="0">
            <a:spAutoFit/>
          </a:bodyPr>
          <a:lstStyle/>
          <a:p>
            <a:r>
              <a:rPr kumimoji="1" lang="ja-JP" altLang="en-US"/>
              <a:t>メモリ</a:t>
            </a:r>
          </a:p>
        </p:txBody>
      </p:sp>
      <p:sp>
        <p:nvSpPr>
          <p:cNvPr id="17" name="テキスト ボックス 16">
            <a:extLst>
              <a:ext uri="{FF2B5EF4-FFF2-40B4-BE49-F238E27FC236}">
                <a16:creationId xmlns:a16="http://schemas.microsoft.com/office/drawing/2014/main" id="{F68AC559-520A-C34B-8892-F8FC880F4D32}"/>
              </a:ext>
            </a:extLst>
          </p:cNvPr>
          <p:cNvSpPr txBox="1"/>
          <p:nvPr/>
        </p:nvSpPr>
        <p:spPr>
          <a:xfrm>
            <a:off x="5680278" y="5973718"/>
            <a:ext cx="877163" cy="369332"/>
          </a:xfrm>
          <a:prstGeom prst="rect">
            <a:avLst/>
          </a:prstGeom>
          <a:noFill/>
        </p:spPr>
        <p:txBody>
          <a:bodyPr wrap="none" rtlCol="0">
            <a:spAutoFit/>
          </a:bodyPr>
          <a:lstStyle/>
          <a:p>
            <a:r>
              <a:rPr kumimoji="1" lang="ja-JP" altLang="en-US"/>
              <a:t>メモリ</a:t>
            </a:r>
          </a:p>
        </p:txBody>
      </p:sp>
      <p:sp>
        <p:nvSpPr>
          <p:cNvPr id="18" name="テキスト ボックス 17">
            <a:extLst>
              <a:ext uri="{FF2B5EF4-FFF2-40B4-BE49-F238E27FC236}">
                <a16:creationId xmlns:a16="http://schemas.microsoft.com/office/drawing/2014/main" id="{6FF17BEB-AF4D-B748-BBCA-C85682A0B3B5}"/>
              </a:ext>
            </a:extLst>
          </p:cNvPr>
          <p:cNvSpPr txBox="1"/>
          <p:nvPr/>
        </p:nvSpPr>
        <p:spPr>
          <a:xfrm>
            <a:off x="2049567" y="4801353"/>
            <a:ext cx="776175" cy="369332"/>
          </a:xfrm>
          <a:prstGeom prst="rect">
            <a:avLst/>
          </a:prstGeom>
          <a:noFill/>
        </p:spPr>
        <p:txBody>
          <a:bodyPr wrap="none" rtlCol="0">
            <a:spAutoFit/>
          </a:bodyPr>
          <a:lstStyle/>
          <a:p>
            <a:r>
              <a:rPr kumimoji="1" lang="en-US" altLang="ja-JP" dirty="0"/>
              <a:t>VM</a:t>
            </a:r>
            <a:r>
              <a:rPr kumimoji="1" lang="ja-JP" altLang="en-US"/>
              <a:t>内</a:t>
            </a:r>
          </a:p>
        </p:txBody>
      </p:sp>
      <p:sp>
        <p:nvSpPr>
          <p:cNvPr id="19" name="テキスト ボックス 18">
            <a:extLst>
              <a:ext uri="{FF2B5EF4-FFF2-40B4-BE49-F238E27FC236}">
                <a16:creationId xmlns:a16="http://schemas.microsoft.com/office/drawing/2014/main" id="{78B98D90-F7A9-8142-B40F-B80909194734}"/>
              </a:ext>
            </a:extLst>
          </p:cNvPr>
          <p:cNvSpPr txBox="1"/>
          <p:nvPr/>
        </p:nvSpPr>
        <p:spPr>
          <a:xfrm>
            <a:off x="1688090" y="5908948"/>
            <a:ext cx="1499128" cy="369332"/>
          </a:xfrm>
          <a:prstGeom prst="rect">
            <a:avLst/>
          </a:prstGeom>
          <a:noFill/>
        </p:spPr>
        <p:txBody>
          <a:bodyPr wrap="none" rtlCol="0">
            <a:spAutoFit/>
          </a:bodyPr>
          <a:lstStyle/>
          <a:p>
            <a:r>
              <a:rPr kumimoji="1" lang="en-US" altLang="ja-JP" dirty="0"/>
              <a:t>QEMU-KVM</a:t>
            </a:r>
            <a:endParaRPr kumimoji="1" lang="ja-JP" altLang="en-US"/>
          </a:p>
        </p:txBody>
      </p:sp>
      <p:sp>
        <p:nvSpPr>
          <p:cNvPr id="20" name="テキスト ボックス 19">
            <a:extLst>
              <a:ext uri="{FF2B5EF4-FFF2-40B4-BE49-F238E27FC236}">
                <a16:creationId xmlns:a16="http://schemas.microsoft.com/office/drawing/2014/main" id="{82A691AF-2E0B-3C42-8677-1E80C19E1EF6}"/>
              </a:ext>
            </a:extLst>
          </p:cNvPr>
          <p:cNvSpPr txBox="1"/>
          <p:nvPr/>
        </p:nvSpPr>
        <p:spPr>
          <a:xfrm>
            <a:off x="4628907" y="4300398"/>
            <a:ext cx="312906" cy="369332"/>
          </a:xfrm>
          <a:prstGeom prst="rect">
            <a:avLst/>
          </a:prstGeom>
          <a:noFill/>
        </p:spPr>
        <p:txBody>
          <a:bodyPr wrap="none" rtlCol="0">
            <a:spAutoFit/>
          </a:bodyPr>
          <a:lstStyle/>
          <a:p>
            <a:r>
              <a:rPr lang="en-US" altLang="ja-JP" dirty="0">
                <a:latin typeface="Yu Gothic Medium" panose="020B0400000000000000" pitchFamily="34" charset="-128"/>
                <a:ea typeface="Yu Gothic Medium" panose="020B0400000000000000" pitchFamily="34" charset="-128"/>
              </a:rPr>
              <a:t>3</a:t>
            </a:r>
            <a:endParaRPr kumimoji="1" lang="ja-JP" altLang="en-US">
              <a:latin typeface="Yu Gothic Medium" panose="020B0400000000000000" pitchFamily="34" charset="-128"/>
              <a:ea typeface="Yu Gothic Medium" panose="020B0400000000000000" pitchFamily="34" charset="-128"/>
            </a:endParaRPr>
          </a:p>
        </p:txBody>
      </p:sp>
      <p:sp>
        <p:nvSpPr>
          <p:cNvPr id="21" name="テキスト ボックス 20">
            <a:extLst>
              <a:ext uri="{FF2B5EF4-FFF2-40B4-BE49-F238E27FC236}">
                <a16:creationId xmlns:a16="http://schemas.microsoft.com/office/drawing/2014/main" id="{A7A061C0-15F0-EE43-B66E-757594723345}"/>
              </a:ext>
            </a:extLst>
          </p:cNvPr>
          <p:cNvSpPr txBox="1"/>
          <p:nvPr/>
        </p:nvSpPr>
        <p:spPr>
          <a:xfrm>
            <a:off x="5947409" y="4300398"/>
            <a:ext cx="312906" cy="369332"/>
          </a:xfrm>
          <a:prstGeom prst="rect">
            <a:avLst/>
          </a:prstGeom>
          <a:noFill/>
        </p:spPr>
        <p:txBody>
          <a:bodyPr wrap="none" rtlCol="0">
            <a:spAutoFit/>
          </a:bodyPr>
          <a:lstStyle/>
          <a:p>
            <a:r>
              <a:rPr kumimoji="1" lang="en-US" altLang="ja-JP" dirty="0"/>
              <a:t>4</a:t>
            </a:r>
            <a:endParaRPr kumimoji="1" lang="ja-JP" altLang="en-US"/>
          </a:p>
        </p:txBody>
      </p:sp>
      <p:sp>
        <p:nvSpPr>
          <p:cNvPr id="22" name="テキスト ボックス 21">
            <a:extLst>
              <a:ext uri="{FF2B5EF4-FFF2-40B4-BE49-F238E27FC236}">
                <a16:creationId xmlns:a16="http://schemas.microsoft.com/office/drawing/2014/main" id="{14A84934-286E-584C-AD38-227EB389124D}"/>
              </a:ext>
            </a:extLst>
          </p:cNvPr>
          <p:cNvSpPr txBox="1"/>
          <p:nvPr/>
        </p:nvSpPr>
        <p:spPr>
          <a:xfrm>
            <a:off x="10025788" y="4277315"/>
            <a:ext cx="441146" cy="369332"/>
          </a:xfrm>
          <a:prstGeom prst="rect">
            <a:avLst/>
          </a:prstGeom>
          <a:noFill/>
        </p:spPr>
        <p:txBody>
          <a:bodyPr wrap="none" rtlCol="0">
            <a:spAutoFit/>
          </a:bodyPr>
          <a:lstStyle/>
          <a:p>
            <a:r>
              <a:rPr kumimoji="1" lang="en-US" altLang="ja-JP" dirty="0"/>
              <a:t>21</a:t>
            </a:r>
            <a:endParaRPr kumimoji="1" lang="ja-JP" altLang="en-US"/>
          </a:p>
        </p:txBody>
      </p:sp>
      <p:sp>
        <p:nvSpPr>
          <p:cNvPr id="23" name="テキスト ボックス 22">
            <a:extLst>
              <a:ext uri="{FF2B5EF4-FFF2-40B4-BE49-F238E27FC236}">
                <a16:creationId xmlns:a16="http://schemas.microsoft.com/office/drawing/2014/main" id="{71BB20ED-093D-5B4A-BF52-1DF9CBCFA07E}"/>
              </a:ext>
            </a:extLst>
          </p:cNvPr>
          <p:cNvSpPr txBox="1"/>
          <p:nvPr/>
        </p:nvSpPr>
        <p:spPr>
          <a:xfrm>
            <a:off x="8879101" y="5482979"/>
            <a:ext cx="441146" cy="369332"/>
          </a:xfrm>
          <a:prstGeom prst="rect">
            <a:avLst/>
          </a:prstGeom>
          <a:noFill/>
        </p:spPr>
        <p:txBody>
          <a:bodyPr wrap="none" rtlCol="0">
            <a:spAutoFit/>
          </a:bodyPr>
          <a:lstStyle/>
          <a:p>
            <a:r>
              <a:rPr kumimoji="1" lang="en-US" altLang="ja-JP" dirty="0"/>
              <a:t>20</a:t>
            </a:r>
            <a:endParaRPr kumimoji="1" lang="ja-JP" altLang="en-US"/>
          </a:p>
        </p:txBody>
      </p:sp>
      <p:cxnSp>
        <p:nvCxnSpPr>
          <p:cNvPr id="24" name="直線コネクタ 23">
            <a:extLst>
              <a:ext uri="{FF2B5EF4-FFF2-40B4-BE49-F238E27FC236}">
                <a16:creationId xmlns:a16="http://schemas.microsoft.com/office/drawing/2014/main" id="{AFD2788B-F35C-2D47-B7C2-F9F5EDA9EFBD}"/>
              </a:ext>
            </a:extLst>
          </p:cNvPr>
          <p:cNvCxnSpPr>
            <a:cxnSpLocks/>
          </p:cNvCxnSpPr>
          <p:nvPr/>
        </p:nvCxnSpPr>
        <p:spPr>
          <a:xfrm>
            <a:off x="4785359" y="5327058"/>
            <a:ext cx="0" cy="1093779"/>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057EBBF6-B3A6-5E4F-8FE1-31F95D7E6AA2}"/>
              </a:ext>
            </a:extLst>
          </p:cNvPr>
          <p:cNvCxnSpPr>
            <a:cxnSpLocks/>
          </p:cNvCxnSpPr>
          <p:nvPr/>
        </p:nvCxnSpPr>
        <p:spPr>
          <a:xfrm flipH="1">
            <a:off x="4785360" y="5354483"/>
            <a:ext cx="1306356" cy="45601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B4F69D00-F8AD-B148-A88C-393E12EF9634}"/>
              </a:ext>
            </a:extLst>
          </p:cNvPr>
          <p:cNvCxnSpPr>
            <a:cxnSpLocks/>
          </p:cNvCxnSpPr>
          <p:nvPr/>
        </p:nvCxnSpPr>
        <p:spPr>
          <a:xfrm flipH="1">
            <a:off x="9210040" y="5327058"/>
            <a:ext cx="1036320" cy="483439"/>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7E39EC92-01C4-2840-994A-CF68613D8E84}"/>
              </a:ext>
            </a:extLst>
          </p:cNvPr>
          <p:cNvSpPr>
            <a:spLocks noGrp="1"/>
          </p:cNvSpPr>
          <p:nvPr>
            <p:ph type="sldNum" sz="quarter" idx="12"/>
          </p:nvPr>
        </p:nvSpPr>
        <p:spPr/>
        <p:txBody>
          <a:bodyPr/>
          <a:lstStyle/>
          <a:p>
            <a:fld id="{8E1EBD39-E449-DF4E-9D6C-E1C55755AFC2}" type="slidenum">
              <a:rPr kumimoji="1" lang="ja-JP" altLang="en-US" smtClean="0"/>
              <a:t>16</a:t>
            </a:fld>
            <a:endParaRPr kumimoji="1" lang="ja-JP" altLang="en-US"/>
          </a:p>
        </p:txBody>
      </p:sp>
    </p:spTree>
    <p:extLst>
      <p:ext uri="{BB962C8B-B14F-4D97-AF65-F5344CB8AC3E}">
        <p14:creationId xmlns:p14="http://schemas.microsoft.com/office/powerpoint/2010/main" val="3436069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CA45F7-B9D7-AF42-9484-F600E5D56DB6}"/>
              </a:ext>
            </a:extLst>
          </p:cNvPr>
          <p:cNvSpPr>
            <a:spLocks noGrp="1"/>
          </p:cNvSpPr>
          <p:nvPr>
            <p:ph type="title"/>
          </p:nvPr>
        </p:nvSpPr>
        <p:spPr>
          <a:xfrm>
            <a:off x="838200" y="80211"/>
            <a:ext cx="10515600" cy="1283888"/>
          </a:xfrm>
        </p:spPr>
        <p:txBody>
          <a:bodyPr/>
          <a:lstStyle/>
          <a:p>
            <a:r>
              <a:rPr lang="ja-JP" altLang="en-US"/>
              <a:t>実験</a:t>
            </a:r>
          </a:p>
        </p:txBody>
      </p:sp>
      <p:sp>
        <p:nvSpPr>
          <p:cNvPr id="3" name="コンテンツ プレースホルダー 2">
            <a:extLst>
              <a:ext uri="{FF2B5EF4-FFF2-40B4-BE49-F238E27FC236}">
                <a16:creationId xmlns:a16="http://schemas.microsoft.com/office/drawing/2014/main" id="{A36A3F1E-FFDE-7F4C-9C14-0A870C816F25}"/>
              </a:ext>
            </a:extLst>
          </p:cNvPr>
          <p:cNvSpPr>
            <a:spLocks noGrp="1"/>
          </p:cNvSpPr>
          <p:nvPr>
            <p:ph idx="1"/>
          </p:nvPr>
        </p:nvSpPr>
        <p:spPr>
          <a:xfrm>
            <a:off x="838200" y="1538288"/>
            <a:ext cx="10515600" cy="4638675"/>
          </a:xfrm>
        </p:spPr>
        <p:txBody>
          <a:bodyPr>
            <a:normAutofit/>
          </a:bodyPr>
          <a:lstStyle/>
          <a:p>
            <a:r>
              <a:rPr lang="en-US" altLang="ja-JP" dirty="0" err="1"/>
              <a:t>SEmigrate</a:t>
            </a:r>
            <a:r>
              <a:rPr lang="ja-JP" altLang="en-US"/>
              <a:t>による性能向上を調べる実験を行った</a:t>
            </a:r>
            <a:endParaRPr lang="en-US" altLang="ja-JP" dirty="0"/>
          </a:p>
          <a:p>
            <a:pPr lvl="1"/>
            <a:r>
              <a:rPr lang="en-US" altLang="ja-JP" dirty="0"/>
              <a:t>VM</a:t>
            </a:r>
            <a:r>
              <a:rPr lang="ja-JP" altLang="en-US"/>
              <a:t>の</a:t>
            </a:r>
            <a:r>
              <a:rPr lang="en-US" altLang="ja-JP" dirty="0"/>
              <a:t>20GB</a:t>
            </a:r>
            <a:r>
              <a:rPr lang="ja-JP" altLang="en-US"/>
              <a:t>のメモリを半分ずつに分割してマイグレーション</a:t>
            </a:r>
            <a:endParaRPr lang="en-US" altLang="ja-JP" dirty="0"/>
          </a:p>
          <a:p>
            <a:r>
              <a:rPr lang="ja-JP" altLang="en-US"/>
              <a:t>比較対象</a:t>
            </a:r>
            <a:endParaRPr lang="en-US" altLang="ja-JP" dirty="0"/>
          </a:p>
          <a:p>
            <a:pPr marL="457200" lvl="1" indent="0">
              <a:buNone/>
            </a:pPr>
            <a:endParaRPr lang="en-US" altLang="ja-JP" dirty="0"/>
          </a:p>
          <a:p>
            <a:pPr lvl="1"/>
            <a:endParaRPr lang="ja-JP" altLang="en-US"/>
          </a:p>
        </p:txBody>
      </p:sp>
      <p:sp>
        <p:nvSpPr>
          <p:cNvPr id="4" name="テキスト ボックス 3">
            <a:extLst>
              <a:ext uri="{FF2B5EF4-FFF2-40B4-BE49-F238E27FC236}">
                <a16:creationId xmlns:a16="http://schemas.microsoft.com/office/drawing/2014/main" id="{0D881D06-D7CF-6F40-A5FE-A8937E887A68}"/>
              </a:ext>
            </a:extLst>
          </p:cNvPr>
          <p:cNvSpPr txBox="1"/>
          <p:nvPr/>
        </p:nvSpPr>
        <p:spPr>
          <a:xfrm>
            <a:off x="7929928" y="2561104"/>
            <a:ext cx="3636876" cy="1938992"/>
          </a:xfrm>
          <a:prstGeom prst="rect">
            <a:avLst/>
          </a:prstGeom>
          <a:solidFill>
            <a:schemeClr val="bg1"/>
          </a:solidFill>
          <a:ln w="12700">
            <a:solidFill>
              <a:schemeClr val="tx1"/>
            </a:solidFill>
          </a:ln>
        </p:spPr>
        <p:txBody>
          <a:bodyPr wrap="square" rtlCol="0">
            <a:spAutoFit/>
          </a:bodyPr>
          <a:lstStyle/>
          <a:p>
            <a:r>
              <a:rPr lang="ja-JP" altLang="en-US" sz="2000" b="1" u="sng">
                <a:latin typeface="Yu Gothic" panose="020B0400000000000000" pitchFamily="34" charset="-128"/>
                <a:ea typeface="Yu Gothic" panose="020B0400000000000000" pitchFamily="34" charset="-128"/>
              </a:rPr>
              <a:t>移送元ホスト、メインホスト</a:t>
            </a:r>
            <a:endParaRPr lang="en-US" altLang="ja-JP" sz="2000" b="1" u="sng" dirty="0">
              <a:latin typeface="Yu Gothic" panose="020B0400000000000000" pitchFamily="34" charset="-128"/>
              <a:ea typeface="Yu Gothic" panose="020B0400000000000000" pitchFamily="34" charset="-128"/>
            </a:endParaRPr>
          </a:p>
          <a:p>
            <a:r>
              <a:rPr lang="en-US" altLang="ja-JP" sz="2000" dirty="0">
                <a:latin typeface="Yu Gothic Medium" panose="020B0400000000000000" pitchFamily="34" charset="-128"/>
                <a:ea typeface="Yu Gothic Medium" panose="020B0400000000000000" pitchFamily="34" charset="-128"/>
              </a:rPr>
              <a:t>CPU</a:t>
            </a:r>
            <a:r>
              <a:rPr lang="ja-JP" altLang="en-US" sz="2000">
                <a:latin typeface="Yu Gothic Medium" panose="020B0400000000000000" pitchFamily="34" charset="-128"/>
                <a:ea typeface="Yu Gothic Medium" panose="020B0400000000000000" pitchFamily="34" charset="-128"/>
              </a:rPr>
              <a:t>：</a:t>
            </a:r>
            <a:r>
              <a:rPr lang="en-US" altLang="ja-JP" sz="2000" dirty="0">
                <a:latin typeface="Yu Gothic Medium" panose="020B0400000000000000" pitchFamily="34" charset="-128"/>
                <a:ea typeface="Yu Gothic Medium" panose="020B0400000000000000" pitchFamily="34" charset="-128"/>
              </a:rPr>
              <a:t>Intel Core i7-8700</a:t>
            </a:r>
          </a:p>
          <a:p>
            <a:r>
              <a:rPr lang="ja-JP" altLang="en-US" sz="2000" dirty="0">
                <a:latin typeface="Yu Gothic Medium" panose="020B0400000000000000" pitchFamily="34" charset="-128"/>
                <a:ea typeface="Yu Gothic Medium" panose="020B0400000000000000" pitchFamily="34" charset="-128"/>
              </a:rPr>
              <a:t>メモリ</a:t>
            </a:r>
            <a:r>
              <a:rPr lang="ja-JP" altLang="en-US" sz="2000">
                <a:latin typeface="Yu Gothic Medium" panose="020B0400000000000000" pitchFamily="34" charset="-128"/>
                <a:ea typeface="Yu Gothic Medium" panose="020B0400000000000000" pitchFamily="34" charset="-128"/>
              </a:rPr>
              <a:t>：</a:t>
            </a:r>
            <a:r>
              <a:rPr lang="en-US" altLang="ja-JP" sz="2000" dirty="0">
                <a:latin typeface="Yu Gothic Medium" panose="020B0400000000000000" pitchFamily="34" charset="-128"/>
                <a:ea typeface="Yu Gothic Medium" panose="020B0400000000000000" pitchFamily="34" charset="-128"/>
              </a:rPr>
              <a:t> 64GB</a:t>
            </a:r>
          </a:p>
          <a:p>
            <a:r>
              <a:rPr lang="ja-JP" altLang="en-US" sz="2000" dirty="0">
                <a:latin typeface="Yu Gothic Medium" panose="020B0400000000000000" pitchFamily="34" charset="-128"/>
                <a:ea typeface="Yu Gothic Medium" panose="020B0400000000000000" pitchFamily="34" charset="-128"/>
              </a:rPr>
              <a:t>ネットワーク</a:t>
            </a:r>
            <a:r>
              <a:rPr lang="ja-JP" altLang="en-US" sz="2000">
                <a:latin typeface="Yu Gothic Medium" panose="020B0400000000000000" pitchFamily="34" charset="-128"/>
                <a:ea typeface="Yu Gothic Medium" panose="020B0400000000000000" pitchFamily="34" charset="-128"/>
              </a:rPr>
              <a:t>：</a:t>
            </a:r>
            <a:r>
              <a:rPr lang="en-US" altLang="ja-JP" sz="2000" dirty="0">
                <a:latin typeface="Yu Gothic Medium" panose="020B0400000000000000" pitchFamily="34" charset="-128"/>
                <a:ea typeface="Yu Gothic Medium" panose="020B0400000000000000" pitchFamily="34" charset="-128"/>
              </a:rPr>
              <a:t> 10GbE</a:t>
            </a:r>
          </a:p>
          <a:p>
            <a:r>
              <a:rPr lang="en-US" altLang="ja-JP" sz="2000" dirty="0">
                <a:latin typeface="Yu Gothic Medium" panose="020B0400000000000000" pitchFamily="34" charset="-128"/>
                <a:ea typeface="Yu Gothic Medium" panose="020B0400000000000000" pitchFamily="34" charset="-128"/>
              </a:rPr>
              <a:t>OS: Linux 4.18.17</a:t>
            </a:r>
          </a:p>
          <a:p>
            <a:r>
              <a:rPr lang="en-US" altLang="ja-JP" sz="2000" dirty="0">
                <a:latin typeface="Yu Gothic Medium" panose="020B0400000000000000" pitchFamily="34" charset="-128"/>
                <a:ea typeface="Yu Gothic Medium" panose="020B0400000000000000" pitchFamily="34" charset="-128"/>
              </a:rPr>
              <a:t>QEMU-KVM</a:t>
            </a:r>
            <a:r>
              <a:rPr kumimoji="1" lang="en-US" altLang="ja-JP" sz="2000" dirty="0">
                <a:latin typeface="Yu Gothic Medium" panose="020B0400000000000000" pitchFamily="34" charset="-128"/>
                <a:ea typeface="Yu Gothic Medium" panose="020B0400000000000000" pitchFamily="34" charset="-128"/>
              </a:rPr>
              <a:t> 2.11.2</a:t>
            </a:r>
          </a:p>
        </p:txBody>
      </p:sp>
      <p:sp>
        <p:nvSpPr>
          <p:cNvPr id="5" name="テキスト ボックス 7">
            <a:extLst>
              <a:ext uri="{FF2B5EF4-FFF2-40B4-BE49-F238E27FC236}">
                <a16:creationId xmlns:a16="http://schemas.microsoft.com/office/drawing/2014/main" id="{ECF31E5A-309F-9A4E-BDAD-9F4D233E2495}"/>
              </a:ext>
            </a:extLst>
          </p:cNvPr>
          <p:cNvSpPr txBox="1"/>
          <p:nvPr/>
        </p:nvSpPr>
        <p:spPr>
          <a:xfrm>
            <a:off x="7929928" y="4719936"/>
            <a:ext cx="3636876" cy="1631216"/>
          </a:xfrm>
          <a:prstGeom prst="rect">
            <a:avLst/>
          </a:prstGeom>
          <a:solidFill>
            <a:schemeClr val="bg1"/>
          </a:solidFill>
          <a:ln w="12700">
            <a:solidFill>
              <a:schemeClr val="tx1"/>
            </a:solidFill>
          </a:ln>
        </p:spPr>
        <p:txBody>
          <a:bodyPr wrap="square" rtlCol="0">
            <a:spAutoFit/>
          </a:bodyPr>
          <a:lstStyle/>
          <a:p>
            <a:r>
              <a:rPr lang="ja-JP" altLang="en-US" sz="2000" b="1" u="sng">
                <a:latin typeface="Yu Gothic" panose="020B0400000000000000" pitchFamily="34" charset="-128"/>
                <a:ea typeface="Yu Gothic" panose="020B0400000000000000" pitchFamily="34" charset="-128"/>
              </a:rPr>
              <a:t>サブホスト</a:t>
            </a:r>
            <a:endParaRPr lang="en-US" altLang="ja-JP" sz="2000" b="1" u="sng" dirty="0">
              <a:latin typeface="Yu Gothic" panose="020B0400000000000000" pitchFamily="34" charset="-128"/>
              <a:ea typeface="Yu Gothic" panose="020B0400000000000000" pitchFamily="34" charset="-128"/>
            </a:endParaRPr>
          </a:p>
          <a:p>
            <a:r>
              <a:rPr lang="en-US" altLang="ja-JP" sz="2000" dirty="0">
                <a:latin typeface="Yu Gothic Medium" panose="020B0400000000000000" pitchFamily="34" charset="-128"/>
                <a:ea typeface="Yu Gothic Medium" panose="020B0400000000000000" pitchFamily="34" charset="-128"/>
              </a:rPr>
              <a:t>CPU</a:t>
            </a:r>
            <a:r>
              <a:rPr lang="ja-JP" altLang="en-US" sz="2000">
                <a:latin typeface="Yu Gothic Medium" panose="020B0400000000000000" pitchFamily="34" charset="-128"/>
                <a:ea typeface="Yu Gothic Medium" panose="020B0400000000000000" pitchFamily="34" charset="-128"/>
              </a:rPr>
              <a:t>：</a:t>
            </a:r>
            <a:r>
              <a:rPr lang="en-US" altLang="ja-JP" sz="2000" dirty="0">
                <a:latin typeface="Yu Gothic Medium" panose="020B0400000000000000" pitchFamily="34" charset="-128"/>
                <a:ea typeface="Yu Gothic Medium" panose="020B0400000000000000" pitchFamily="34" charset="-128"/>
              </a:rPr>
              <a:t>Intel Xeon E3-1226 v3</a:t>
            </a:r>
          </a:p>
          <a:p>
            <a:r>
              <a:rPr lang="ja-JP" altLang="en-US" sz="2000">
                <a:latin typeface="Yu Gothic Medium" panose="020B0400000000000000" pitchFamily="34" charset="-128"/>
                <a:ea typeface="Yu Gothic Medium" panose="020B0400000000000000" pitchFamily="34" charset="-128"/>
              </a:rPr>
              <a:t>メモリ：</a:t>
            </a:r>
            <a:r>
              <a:rPr lang="en-US" altLang="ja-JP" sz="2000" dirty="0">
                <a:latin typeface="Yu Gothic Medium" panose="020B0400000000000000" pitchFamily="34" charset="-128"/>
                <a:ea typeface="Yu Gothic Medium" panose="020B0400000000000000" pitchFamily="34" charset="-128"/>
              </a:rPr>
              <a:t>32GB</a:t>
            </a:r>
          </a:p>
          <a:p>
            <a:r>
              <a:rPr lang="ja-JP" altLang="en-US" sz="2000" dirty="0">
                <a:latin typeface="Yu Gothic Medium" panose="020B0400000000000000" pitchFamily="34" charset="-128"/>
                <a:ea typeface="Yu Gothic Medium" panose="020B0400000000000000" pitchFamily="34" charset="-128"/>
              </a:rPr>
              <a:t>ネットワーク</a:t>
            </a:r>
            <a:r>
              <a:rPr lang="ja-JP" altLang="en-US" sz="2000">
                <a:latin typeface="Yu Gothic Medium" panose="020B0400000000000000" pitchFamily="34" charset="-128"/>
                <a:ea typeface="Yu Gothic Medium" panose="020B0400000000000000" pitchFamily="34" charset="-128"/>
              </a:rPr>
              <a:t>：</a:t>
            </a:r>
            <a:r>
              <a:rPr lang="en-US" altLang="ja-JP" sz="2000" dirty="0">
                <a:latin typeface="Yu Gothic Medium" panose="020B0400000000000000" pitchFamily="34" charset="-128"/>
                <a:ea typeface="Yu Gothic Medium" panose="020B0400000000000000" pitchFamily="34" charset="-128"/>
              </a:rPr>
              <a:t> 10GbE</a:t>
            </a:r>
          </a:p>
          <a:p>
            <a:r>
              <a:rPr lang="en-US" altLang="ja-JP" sz="2000" dirty="0">
                <a:latin typeface="Yu Gothic Medium" panose="020B0400000000000000" pitchFamily="34" charset="-128"/>
                <a:ea typeface="Yu Gothic Medium" panose="020B0400000000000000" pitchFamily="34" charset="-128"/>
              </a:rPr>
              <a:t>OS: Linux 4.18.17</a:t>
            </a:r>
          </a:p>
        </p:txBody>
      </p:sp>
      <p:sp>
        <p:nvSpPr>
          <p:cNvPr id="7" name="スライド番号プレースホルダー 6">
            <a:extLst>
              <a:ext uri="{FF2B5EF4-FFF2-40B4-BE49-F238E27FC236}">
                <a16:creationId xmlns:a16="http://schemas.microsoft.com/office/drawing/2014/main" id="{F027232C-8C8E-A74E-8304-081E300AB8EA}"/>
              </a:ext>
            </a:extLst>
          </p:cNvPr>
          <p:cNvSpPr>
            <a:spLocks noGrp="1"/>
          </p:cNvSpPr>
          <p:nvPr>
            <p:ph type="sldNum" sz="quarter" idx="12"/>
          </p:nvPr>
        </p:nvSpPr>
        <p:spPr/>
        <p:txBody>
          <a:bodyPr/>
          <a:lstStyle/>
          <a:p>
            <a:fld id="{8E1EBD39-E449-DF4E-9D6C-E1C55755AFC2}" type="slidenum">
              <a:rPr kumimoji="1" lang="ja-JP" altLang="en-US" smtClean="0"/>
              <a:t>17</a:t>
            </a:fld>
            <a:endParaRPr kumimoji="1" lang="ja-JP" altLang="en-US"/>
          </a:p>
        </p:txBody>
      </p:sp>
      <p:graphicFrame>
        <p:nvGraphicFramePr>
          <p:cNvPr id="8" name="Table 7">
            <a:extLst>
              <a:ext uri="{FF2B5EF4-FFF2-40B4-BE49-F238E27FC236}">
                <a16:creationId xmlns:a16="http://schemas.microsoft.com/office/drawing/2014/main" id="{EC5186F2-ECD8-F14C-8CF1-9EC4EFBC7EF0}"/>
              </a:ext>
            </a:extLst>
          </p:cNvPr>
          <p:cNvGraphicFramePr>
            <a:graphicFrameLocks noGrp="1"/>
          </p:cNvGraphicFramePr>
          <p:nvPr>
            <p:extLst>
              <p:ext uri="{D42A27DB-BD31-4B8C-83A1-F6EECF244321}">
                <p14:modId xmlns:p14="http://schemas.microsoft.com/office/powerpoint/2010/main" val="2751634252"/>
              </p:ext>
            </p:extLst>
          </p:nvPr>
        </p:nvGraphicFramePr>
        <p:xfrm>
          <a:off x="660246" y="3250872"/>
          <a:ext cx="6980073" cy="3169920"/>
        </p:xfrm>
        <a:graphic>
          <a:graphicData uri="http://schemas.openxmlformats.org/drawingml/2006/table">
            <a:tbl>
              <a:tblPr firstRow="1" bandRow="1">
                <a:tableStyleId>{5C22544A-7EE6-4342-B048-85BDC9FD1C3A}</a:tableStyleId>
              </a:tblPr>
              <a:tblGrid>
                <a:gridCol w="1304779">
                  <a:extLst>
                    <a:ext uri="{9D8B030D-6E8A-4147-A177-3AD203B41FA5}">
                      <a16:colId xmlns:a16="http://schemas.microsoft.com/office/drawing/2014/main" val="2071491288"/>
                    </a:ext>
                  </a:extLst>
                </a:gridCol>
                <a:gridCol w="5675294">
                  <a:extLst>
                    <a:ext uri="{9D8B030D-6E8A-4147-A177-3AD203B41FA5}">
                      <a16:colId xmlns:a16="http://schemas.microsoft.com/office/drawing/2014/main" val="4051627356"/>
                    </a:ext>
                  </a:extLst>
                </a:gridCol>
              </a:tblGrid>
              <a:tr h="370840">
                <a:tc>
                  <a:txBody>
                    <a:bodyPr/>
                    <a:lstStyle/>
                    <a:p>
                      <a:r>
                        <a:rPr lang="en-JP" sz="2000" b="0" i="0" dirty="0">
                          <a:latin typeface="Yu Gothic Medium" panose="020B0400000000000000" pitchFamily="34" charset="-128"/>
                          <a:ea typeface="Yu Gothic Medium" panose="020B0400000000000000" pitchFamily="34" charset="-128"/>
                        </a:rPr>
                        <a:t>最適化</a:t>
                      </a:r>
                    </a:p>
                  </a:txBody>
                  <a:tcPr/>
                </a:tc>
                <a:tc>
                  <a:txBody>
                    <a:bodyPr/>
                    <a:lstStyle/>
                    <a:p>
                      <a:r>
                        <a:rPr lang="en-JP" sz="2000" b="0" i="0" dirty="0">
                          <a:latin typeface="Yu Gothic Medium" panose="020B0400000000000000" pitchFamily="34" charset="-128"/>
                          <a:ea typeface="Yu Gothic Medium" panose="020B0400000000000000" pitchFamily="34" charset="-128"/>
                        </a:rPr>
                        <a:t>内容</a:t>
                      </a:r>
                    </a:p>
                  </a:txBody>
                  <a:tcPr/>
                </a:tc>
                <a:extLst>
                  <a:ext uri="{0D108BD9-81ED-4DB2-BD59-A6C34878D82A}">
                    <a16:rowId xmlns:a16="http://schemas.microsoft.com/office/drawing/2014/main" val="2756514071"/>
                  </a:ext>
                </a:extLst>
              </a:tr>
              <a:tr h="370840">
                <a:tc>
                  <a:txBody>
                    <a:bodyPr/>
                    <a:lstStyle/>
                    <a:p>
                      <a:r>
                        <a:rPr lang="en-JP" sz="2000" b="0" i="0" dirty="0">
                          <a:latin typeface="Yu Gothic Medium" panose="020B0400000000000000" pitchFamily="34" charset="-128"/>
                          <a:ea typeface="Yu Gothic Medium" panose="020B0400000000000000" pitchFamily="34" charset="-128"/>
                        </a:rPr>
                        <a:t>常暗号</a:t>
                      </a:r>
                    </a:p>
                  </a:txBody>
                  <a:tcPr/>
                </a:tc>
                <a:tc>
                  <a:txBody>
                    <a:bodyPr/>
                    <a:lstStyle/>
                    <a:p>
                      <a:r>
                        <a:rPr lang="en-JP" sz="2000" b="0" i="0" dirty="0">
                          <a:latin typeface="Yu Gothic Medium" panose="020B0400000000000000" pitchFamily="34" charset="-128"/>
                          <a:ea typeface="Yu Gothic Medium" panose="020B0400000000000000" pitchFamily="34" charset="-128"/>
                        </a:rPr>
                        <a:t>常に暗号化する</a:t>
                      </a:r>
                    </a:p>
                  </a:txBody>
                  <a:tcPr/>
                </a:tc>
                <a:extLst>
                  <a:ext uri="{0D108BD9-81ED-4DB2-BD59-A6C34878D82A}">
                    <a16:rowId xmlns:a16="http://schemas.microsoft.com/office/drawing/2014/main" val="577783973"/>
                  </a:ext>
                </a:extLst>
              </a:tr>
              <a:tr h="370840">
                <a:tc>
                  <a:txBody>
                    <a:bodyPr/>
                    <a:lstStyle/>
                    <a:p>
                      <a:r>
                        <a:rPr lang="en-JP" sz="2000" b="0" i="0" dirty="0">
                          <a:latin typeface="Yu Gothic Medium" panose="020B0400000000000000" pitchFamily="34" charset="-128"/>
                          <a:ea typeface="Yu Gothic Medium" panose="020B0400000000000000" pitchFamily="34" charset="-128"/>
                        </a:rPr>
                        <a:t>復号略</a:t>
                      </a:r>
                    </a:p>
                  </a:txBody>
                  <a:tcPr/>
                </a:tc>
                <a:tc>
                  <a:txBody>
                    <a:bodyPr/>
                    <a:lstStyle/>
                    <a:p>
                      <a:r>
                        <a:rPr lang="ja-JP" altLang="en-US" sz="2000" b="0" i="0">
                          <a:latin typeface="Yu Gothic Medium" panose="020B0400000000000000" pitchFamily="34" charset="-128"/>
                          <a:ea typeface="Yu Gothic Medium" panose="020B0400000000000000" pitchFamily="34" charset="-128"/>
                        </a:rPr>
                        <a:t>サブホストで復号しない</a:t>
                      </a:r>
                      <a:endParaRPr lang="en-JP" sz="2000" b="0" i="0" dirty="0">
                        <a:latin typeface="Yu Gothic Medium" panose="020B0400000000000000" pitchFamily="34" charset="-128"/>
                        <a:ea typeface="Yu Gothic Medium" panose="020B0400000000000000" pitchFamily="34" charset="-128"/>
                      </a:endParaRPr>
                    </a:p>
                  </a:txBody>
                  <a:tcPr/>
                </a:tc>
                <a:extLst>
                  <a:ext uri="{0D108BD9-81ED-4DB2-BD59-A6C34878D82A}">
                    <a16:rowId xmlns:a16="http://schemas.microsoft.com/office/drawing/2014/main" val="1563068294"/>
                  </a:ext>
                </a:extLst>
              </a:tr>
              <a:tr h="370840">
                <a:tc>
                  <a:txBody>
                    <a:bodyPr/>
                    <a:lstStyle/>
                    <a:p>
                      <a:r>
                        <a:rPr lang="ja-JP" altLang="en-US" sz="2000" b="0" i="0">
                          <a:latin typeface="Yu Gothic Medium" panose="020B0400000000000000" pitchFamily="34" charset="-128"/>
                          <a:ea typeface="Yu Gothic Medium" panose="020B0400000000000000" pitchFamily="34" charset="-128"/>
                        </a:rPr>
                        <a:t>　</a:t>
                      </a:r>
                      <a:r>
                        <a:rPr lang="en-JP" sz="2000" b="0" i="0">
                          <a:latin typeface="Yu Gothic Medium" panose="020B0400000000000000" pitchFamily="34" charset="-128"/>
                          <a:ea typeface="Yu Gothic Medium" panose="020B0400000000000000" pitchFamily="34" charset="-128"/>
                        </a:rPr>
                        <a:t>未使用</a:t>
                      </a:r>
                      <a:endParaRPr lang="en-JP" sz="2000" b="0" i="0" dirty="0">
                        <a:latin typeface="Yu Gothic Medium" panose="020B0400000000000000" pitchFamily="34" charset="-128"/>
                        <a:ea typeface="Yu Gothic Medium" panose="020B0400000000000000" pitchFamily="34" charset="-128"/>
                      </a:endParaRPr>
                    </a:p>
                  </a:txBody>
                  <a:tcPr/>
                </a:tc>
                <a:tc>
                  <a:txBody>
                    <a:bodyPr/>
                    <a:lstStyle/>
                    <a:p>
                      <a:r>
                        <a:rPr lang="en-JP" sz="2000" b="0" i="0" dirty="0">
                          <a:latin typeface="Yu Gothic Medium" panose="020B0400000000000000" pitchFamily="34" charset="-128"/>
                          <a:ea typeface="Yu Gothic Medium" panose="020B0400000000000000" pitchFamily="34" charset="-128"/>
                        </a:rPr>
                        <a:t>空きメモリを暗号化しない</a:t>
                      </a:r>
                    </a:p>
                  </a:txBody>
                  <a:tcPr/>
                </a:tc>
                <a:extLst>
                  <a:ext uri="{0D108BD9-81ED-4DB2-BD59-A6C34878D82A}">
                    <a16:rowId xmlns:a16="http://schemas.microsoft.com/office/drawing/2014/main" val="908843161"/>
                  </a:ext>
                </a:extLst>
              </a:tr>
              <a:tr h="370840">
                <a:tc>
                  <a:txBody>
                    <a:bodyPr/>
                    <a:lstStyle/>
                    <a:p>
                      <a:r>
                        <a:rPr lang="ja-JP" altLang="en-US" sz="2000" b="0" i="0">
                          <a:latin typeface="Yu Gothic Medium" panose="020B0400000000000000" pitchFamily="34" charset="-128"/>
                          <a:ea typeface="Yu Gothic Medium" panose="020B0400000000000000" pitchFamily="34" charset="-128"/>
                        </a:rPr>
                        <a:t>　</a:t>
                      </a:r>
                      <a:r>
                        <a:rPr lang="en-JP" sz="2000" b="0" i="0" dirty="0">
                          <a:latin typeface="Yu Gothic Medium" panose="020B0400000000000000" pitchFamily="34" charset="-128"/>
                          <a:ea typeface="Yu Gothic Medium" panose="020B0400000000000000" pitchFamily="34" charset="-128"/>
                        </a:rPr>
                        <a:t>コード</a:t>
                      </a:r>
                    </a:p>
                  </a:txBody>
                  <a:tcPr/>
                </a:tc>
                <a:tc>
                  <a:txBody>
                    <a:bodyPr/>
                    <a:lstStyle/>
                    <a:p>
                      <a:r>
                        <a:rPr lang="en-JP" sz="2000" b="0" i="0" dirty="0">
                          <a:latin typeface="Yu Gothic Medium" panose="020B0400000000000000" pitchFamily="34" charset="-128"/>
                          <a:ea typeface="Yu Gothic Medium" panose="020B0400000000000000" pitchFamily="34" charset="-128"/>
                        </a:rPr>
                        <a:t>コード領域を暗号化しない</a:t>
                      </a:r>
                    </a:p>
                  </a:txBody>
                  <a:tcPr/>
                </a:tc>
                <a:extLst>
                  <a:ext uri="{0D108BD9-81ED-4DB2-BD59-A6C34878D82A}">
                    <a16:rowId xmlns:a16="http://schemas.microsoft.com/office/drawing/2014/main" val="3734986614"/>
                  </a:ext>
                </a:extLst>
              </a:tr>
              <a:tr h="370840">
                <a:tc>
                  <a:txBody>
                    <a:bodyPr/>
                    <a:lstStyle/>
                    <a:p>
                      <a:r>
                        <a:rPr lang="ja-JP" altLang="en-US" sz="2000" b="0" i="0">
                          <a:latin typeface="Yu Gothic Medium" panose="020B0400000000000000" pitchFamily="34" charset="-128"/>
                          <a:ea typeface="Yu Gothic Medium" panose="020B0400000000000000" pitchFamily="34" charset="-128"/>
                        </a:rPr>
                        <a:t>　</a:t>
                      </a:r>
                      <a:r>
                        <a:rPr lang="en-JP" sz="2000" b="0" i="0" dirty="0">
                          <a:latin typeface="Yu Gothic Medium" panose="020B0400000000000000" pitchFamily="34" charset="-128"/>
                          <a:ea typeface="Yu Gothic Medium" panose="020B0400000000000000" pitchFamily="34" charset="-128"/>
                        </a:rPr>
                        <a:t>アプリ</a:t>
                      </a:r>
                    </a:p>
                  </a:txBody>
                  <a:tcPr/>
                </a:tc>
                <a:tc>
                  <a:txBody>
                    <a:bodyPr/>
                    <a:lstStyle/>
                    <a:p>
                      <a:r>
                        <a:rPr lang="en-JP" sz="2000" b="0" i="0" dirty="0">
                          <a:latin typeface="Yu Gothic Medium" panose="020B0400000000000000" pitchFamily="34" charset="-128"/>
                          <a:ea typeface="Yu Gothic Medium" panose="020B0400000000000000" pitchFamily="34" charset="-128"/>
                        </a:rPr>
                        <a:t>特定プロセスのメモリを暗号化しない</a:t>
                      </a:r>
                    </a:p>
                  </a:txBody>
                  <a:tcPr/>
                </a:tc>
                <a:extLst>
                  <a:ext uri="{0D108BD9-81ED-4DB2-BD59-A6C34878D82A}">
                    <a16:rowId xmlns:a16="http://schemas.microsoft.com/office/drawing/2014/main" val="2838161353"/>
                  </a:ext>
                </a:extLst>
              </a:tr>
              <a:tr h="370840">
                <a:tc>
                  <a:txBody>
                    <a:bodyPr/>
                    <a:lstStyle/>
                    <a:p>
                      <a:r>
                        <a:rPr lang="ja-JP" altLang="en-US" sz="2000" b="0" i="0">
                          <a:latin typeface="Yu Gothic Medium" panose="020B0400000000000000" pitchFamily="34" charset="-128"/>
                          <a:ea typeface="Yu Gothic Medium" panose="020B0400000000000000" pitchFamily="34" charset="-128"/>
                        </a:rPr>
                        <a:t>　</a:t>
                      </a:r>
                      <a:r>
                        <a:rPr lang="en-JP" sz="2000" b="0" i="0" dirty="0">
                          <a:latin typeface="Yu Gothic Medium" panose="020B0400000000000000" pitchFamily="34" charset="-128"/>
                          <a:ea typeface="Yu Gothic Medium" panose="020B0400000000000000" pitchFamily="34" charset="-128"/>
                        </a:rPr>
                        <a:t>データ</a:t>
                      </a:r>
                    </a:p>
                  </a:txBody>
                  <a:tcPr/>
                </a:tc>
                <a:tc>
                  <a:txBody>
                    <a:bodyPr/>
                    <a:lstStyle/>
                    <a:p>
                      <a:r>
                        <a:rPr lang="en-JP" sz="2000" b="0" i="0" dirty="0">
                          <a:latin typeface="Yu Gothic Medium" panose="020B0400000000000000" pitchFamily="34" charset="-128"/>
                          <a:ea typeface="Yu Gothic Medium" panose="020B0400000000000000" pitchFamily="34" charset="-128"/>
                        </a:rPr>
                        <a:t>特定プロセスの特定メモリ領域を暗号化しない</a:t>
                      </a:r>
                    </a:p>
                  </a:txBody>
                  <a:tcPr/>
                </a:tc>
                <a:extLst>
                  <a:ext uri="{0D108BD9-81ED-4DB2-BD59-A6C34878D82A}">
                    <a16:rowId xmlns:a16="http://schemas.microsoft.com/office/drawing/2014/main" val="1244320565"/>
                  </a:ext>
                </a:extLst>
              </a:tr>
              <a:tr h="370840">
                <a:tc>
                  <a:txBody>
                    <a:bodyPr/>
                    <a:lstStyle/>
                    <a:p>
                      <a:r>
                        <a:rPr lang="en-JP" sz="2000" b="0" i="0" dirty="0">
                          <a:latin typeface="Yu Gothic Medium" panose="020B0400000000000000" pitchFamily="34" charset="-128"/>
                          <a:ea typeface="Yu Gothic Medium" panose="020B0400000000000000" pitchFamily="34" charset="-128"/>
                        </a:rPr>
                        <a:t>非暗号</a:t>
                      </a:r>
                    </a:p>
                  </a:txBody>
                  <a:tcPr/>
                </a:tc>
                <a:tc>
                  <a:txBody>
                    <a:bodyPr/>
                    <a:lstStyle/>
                    <a:p>
                      <a:r>
                        <a:rPr lang="ja-JP" altLang="en-US" sz="2000" b="0" i="0">
                          <a:latin typeface="Yu Gothic Medium" panose="020B0400000000000000" pitchFamily="34" charset="-128"/>
                          <a:ea typeface="Yu Gothic Medium" panose="020B0400000000000000" pitchFamily="34" charset="-128"/>
                        </a:rPr>
                        <a:t>暗号化しない</a:t>
                      </a:r>
                      <a:endParaRPr lang="en-JP" sz="2000" b="0" i="0" dirty="0">
                        <a:latin typeface="Yu Gothic Medium" panose="020B0400000000000000" pitchFamily="34" charset="-128"/>
                        <a:ea typeface="Yu Gothic Medium" panose="020B0400000000000000" pitchFamily="34" charset="-128"/>
                      </a:endParaRPr>
                    </a:p>
                  </a:txBody>
                  <a:tcPr/>
                </a:tc>
                <a:extLst>
                  <a:ext uri="{0D108BD9-81ED-4DB2-BD59-A6C34878D82A}">
                    <a16:rowId xmlns:a16="http://schemas.microsoft.com/office/drawing/2014/main" val="1505693173"/>
                  </a:ext>
                </a:extLst>
              </a:tr>
            </a:tbl>
          </a:graphicData>
        </a:graphic>
      </p:graphicFrame>
    </p:spTree>
    <p:extLst>
      <p:ext uri="{BB962C8B-B14F-4D97-AF65-F5344CB8AC3E}">
        <p14:creationId xmlns:p14="http://schemas.microsoft.com/office/powerpoint/2010/main" val="3896246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E1D720-6067-8F42-A986-3B82E8B6DCFE}"/>
              </a:ext>
            </a:extLst>
          </p:cNvPr>
          <p:cNvSpPr>
            <a:spLocks noGrp="1"/>
          </p:cNvSpPr>
          <p:nvPr>
            <p:ph type="title"/>
          </p:nvPr>
        </p:nvSpPr>
        <p:spPr>
          <a:xfrm>
            <a:off x="838200" y="67235"/>
            <a:ext cx="10515600" cy="1314790"/>
          </a:xfrm>
        </p:spPr>
        <p:txBody>
          <a:bodyPr/>
          <a:lstStyle/>
          <a:p>
            <a:r>
              <a:rPr lang="ja-JP" altLang="en-US"/>
              <a:t>分割マイグレーション時間</a:t>
            </a:r>
          </a:p>
        </p:txBody>
      </p:sp>
      <p:sp>
        <p:nvSpPr>
          <p:cNvPr id="3" name="コンテンツ プレースホルダー 2">
            <a:extLst>
              <a:ext uri="{FF2B5EF4-FFF2-40B4-BE49-F238E27FC236}">
                <a16:creationId xmlns:a16="http://schemas.microsoft.com/office/drawing/2014/main" id="{F3D655DC-7F81-8548-806F-2A1D1518AD88}"/>
              </a:ext>
            </a:extLst>
          </p:cNvPr>
          <p:cNvSpPr>
            <a:spLocks noGrp="1"/>
          </p:cNvSpPr>
          <p:nvPr>
            <p:ph idx="1"/>
          </p:nvPr>
        </p:nvSpPr>
        <p:spPr>
          <a:xfrm>
            <a:off x="838200" y="1537855"/>
            <a:ext cx="10515600" cy="4639108"/>
          </a:xfrm>
        </p:spPr>
        <p:txBody>
          <a:bodyPr/>
          <a:lstStyle/>
          <a:p>
            <a:r>
              <a:rPr lang="ja-JP" altLang="en-US"/>
              <a:t>分割マイグレーションにかかる時間を測定</a:t>
            </a:r>
            <a:endParaRPr lang="en-US" altLang="ja-JP" dirty="0"/>
          </a:p>
          <a:p>
            <a:pPr lvl="1"/>
            <a:r>
              <a:rPr lang="ja-JP" altLang="en-US"/>
              <a:t>暗号化しないアプリケーションの使用メモリを</a:t>
            </a:r>
            <a:r>
              <a:rPr lang="en-US" altLang="ja-JP" dirty="0"/>
              <a:t>1〜18GB</a:t>
            </a:r>
            <a:r>
              <a:rPr lang="ja-JP" altLang="en-US"/>
              <a:t>で変化させた</a:t>
            </a:r>
          </a:p>
          <a:p>
            <a:r>
              <a:rPr lang="ja-JP" altLang="en-US"/>
              <a:t>常に暗号化する場合と比べて常に</a:t>
            </a:r>
            <a:r>
              <a:rPr lang="en-US" altLang="ja-JP" dirty="0"/>
              <a:t>82%</a:t>
            </a:r>
            <a:r>
              <a:rPr lang="ja-JP" altLang="en-US"/>
              <a:t>高速化</a:t>
            </a:r>
            <a:endParaRPr lang="en-US" altLang="ja-JP" dirty="0"/>
          </a:p>
          <a:p>
            <a:pPr lvl="1"/>
            <a:r>
              <a:rPr lang="ja-JP" altLang="en-US"/>
              <a:t>サブホストで復号しないと</a:t>
            </a:r>
            <a:r>
              <a:rPr lang="en-US" altLang="ja-JP" dirty="0"/>
              <a:t>24%</a:t>
            </a:r>
            <a:r>
              <a:rPr lang="ja-JP" altLang="en-US"/>
              <a:t>高速化</a:t>
            </a:r>
            <a:endParaRPr lang="en-US" altLang="ja-JP" dirty="0"/>
          </a:p>
          <a:p>
            <a:pPr lvl="1"/>
            <a:r>
              <a:rPr lang="ja-JP" altLang="en-US"/>
              <a:t>空きメモリを暗号化しないと</a:t>
            </a:r>
            <a:endParaRPr lang="en-US" altLang="ja-JP" dirty="0"/>
          </a:p>
          <a:p>
            <a:pPr marL="457200" lvl="1" indent="0">
              <a:buNone/>
            </a:pPr>
            <a:r>
              <a:rPr lang="ja-JP" altLang="en-US"/>
              <a:t>　</a:t>
            </a:r>
            <a:r>
              <a:rPr lang="en-US" altLang="ja-JP" dirty="0"/>
              <a:t>20〜75%</a:t>
            </a:r>
            <a:r>
              <a:rPr lang="ja-JP" altLang="en-US"/>
              <a:t>高速化</a:t>
            </a:r>
            <a:endParaRPr lang="en-US" altLang="ja-JP" dirty="0"/>
          </a:p>
          <a:p>
            <a:pPr lvl="1"/>
            <a:r>
              <a:rPr lang="ja-JP" altLang="en-US"/>
              <a:t>アプリケーションメモリを暗号化</a:t>
            </a:r>
            <a:endParaRPr lang="en-US" altLang="ja-JP" dirty="0"/>
          </a:p>
          <a:p>
            <a:pPr marL="457200" lvl="1" indent="0">
              <a:buNone/>
            </a:pPr>
            <a:r>
              <a:rPr lang="ja-JP" altLang="en-US"/>
              <a:t>　しないと</a:t>
            </a:r>
            <a:r>
              <a:rPr lang="en-US" altLang="ja-JP" dirty="0"/>
              <a:t>20〜82%</a:t>
            </a:r>
            <a:r>
              <a:rPr lang="ja-JP" altLang="en-US"/>
              <a:t>高速化</a:t>
            </a:r>
            <a:endParaRPr lang="en-US" altLang="ja-JP" dirty="0"/>
          </a:p>
          <a:p>
            <a:pPr lvl="1"/>
            <a:r>
              <a:rPr lang="ja-JP" altLang="en-US"/>
              <a:t>暗号化しない場合と比べると</a:t>
            </a:r>
            <a:endParaRPr lang="en-US" altLang="ja-JP" dirty="0"/>
          </a:p>
          <a:p>
            <a:pPr marL="457200" lvl="1" indent="0">
              <a:buNone/>
            </a:pPr>
            <a:r>
              <a:rPr lang="ja-JP" altLang="en-US"/>
              <a:t>　</a:t>
            </a:r>
            <a:r>
              <a:rPr lang="en-US" altLang="ja-JP" dirty="0"/>
              <a:t>1.6</a:t>
            </a:r>
            <a:r>
              <a:rPr lang="ja-JP" altLang="en-US"/>
              <a:t>倍</a:t>
            </a:r>
            <a:endParaRPr lang="en-US" altLang="ja-JP" dirty="0"/>
          </a:p>
          <a:p>
            <a:endParaRPr lang="ja-JP" altLang="en-US"/>
          </a:p>
        </p:txBody>
      </p:sp>
      <p:graphicFrame>
        <p:nvGraphicFramePr>
          <p:cNvPr id="13" name="グラフ 12">
            <a:extLst>
              <a:ext uri="{FF2B5EF4-FFF2-40B4-BE49-F238E27FC236}">
                <a16:creationId xmlns:a16="http://schemas.microsoft.com/office/drawing/2014/main" id="{CA91EC74-EE9C-8144-B523-63EBFE90E690}"/>
              </a:ext>
            </a:extLst>
          </p:cNvPr>
          <p:cNvGraphicFramePr/>
          <p:nvPr>
            <p:extLst>
              <p:ext uri="{D42A27DB-BD31-4B8C-83A1-F6EECF244321}">
                <p14:modId xmlns:p14="http://schemas.microsoft.com/office/powerpoint/2010/main" val="3623770185"/>
              </p:ext>
            </p:extLst>
          </p:nvPr>
        </p:nvGraphicFramePr>
        <p:xfrm>
          <a:off x="6239435" y="3429000"/>
          <a:ext cx="5667188" cy="32375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1448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A080EE-1946-6A42-BB49-5B321C155810}"/>
              </a:ext>
            </a:extLst>
          </p:cNvPr>
          <p:cNvSpPr>
            <a:spLocks noGrp="1"/>
          </p:cNvSpPr>
          <p:nvPr>
            <p:ph type="title"/>
          </p:nvPr>
        </p:nvSpPr>
        <p:spPr>
          <a:xfrm>
            <a:off x="838200" y="67235"/>
            <a:ext cx="10515600" cy="1314790"/>
          </a:xfrm>
        </p:spPr>
        <p:txBody>
          <a:bodyPr/>
          <a:lstStyle/>
          <a:p>
            <a:r>
              <a:rPr lang="ja-JP" altLang="en-US"/>
              <a:t>大容量メモリを持つ</a:t>
            </a:r>
            <a:r>
              <a:rPr lang="en-US" altLang="ja-JP" dirty="0"/>
              <a:t>VM</a:t>
            </a:r>
            <a:endParaRPr lang="ja-JP" altLang="en-US"/>
          </a:p>
        </p:txBody>
      </p:sp>
      <p:sp>
        <p:nvSpPr>
          <p:cNvPr id="3" name="コンテンツ プレースホルダー 2">
            <a:extLst>
              <a:ext uri="{FF2B5EF4-FFF2-40B4-BE49-F238E27FC236}">
                <a16:creationId xmlns:a16="http://schemas.microsoft.com/office/drawing/2014/main" id="{56EEE253-1F29-2441-8A7D-9BF92317F207}"/>
              </a:ext>
            </a:extLst>
          </p:cNvPr>
          <p:cNvSpPr>
            <a:spLocks noGrp="1"/>
          </p:cNvSpPr>
          <p:nvPr>
            <p:ph idx="1"/>
          </p:nvPr>
        </p:nvSpPr>
        <p:spPr>
          <a:xfrm>
            <a:off x="838200" y="1537855"/>
            <a:ext cx="10515600" cy="4639108"/>
          </a:xfrm>
        </p:spPr>
        <p:txBody>
          <a:bodyPr/>
          <a:lstStyle/>
          <a:p>
            <a:r>
              <a:rPr lang="ja-JP" altLang="en-US"/>
              <a:t>大容量メモリを持つ仮想マシン</a:t>
            </a:r>
            <a:r>
              <a:rPr lang="en-US" altLang="ja-JP" dirty="0"/>
              <a:t>(VM)</a:t>
            </a:r>
            <a:r>
              <a:rPr lang="ja-JP" altLang="en-US"/>
              <a:t>が利用されるようになってきている</a:t>
            </a:r>
            <a:endParaRPr lang="en-US" altLang="ja-JP" dirty="0"/>
          </a:p>
          <a:p>
            <a:pPr lvl="1"/>
            <a:r>
              <a:rPr lang="ja-JP" altLang="en-US"/>
              <a:t>例：</a:t>
            </a:r>
            <a:r>
              <a:rPr lang="en-US" altLang="ja-JP" dirty="0"/>
              <a:t>Amazon EC2</a:t>
            </a:r>
            <a:r>
              <a:rPr lang="ja-JP" altLang="en-US"/>
              <a:t>は</a:t>
            </a:r>
            <a:r>
              <a:rPr lang="en-US" altLang="ja-JP" dirty="0"/>
              <a:t>24TB</a:t>
            </a:r>
            <a:r>
              <a:rPr lang="ja-JP" altLang="en-US"/>
              <a:t>のメモリを持つ</a:t>
            </a:r>
            <a:r>
              <a:rPr lang="en-US" altLang="ja-JP" dirty="0"/>
              <a:t>VM</a:t>
            </a:r>
            <a:r>
              <a:rPr lang="ja-JP" altLang="en-US"/>
              <a:t>を提供</a:t>
            </a:r>
            <a:endParaRPr lang="en-US" altLang="ja-JP" dirty="0"/>
          </a:p>
          <a:p>
            <a:r>
              <a:rPr lang="en-US" altLang="ja-JP" dirty="0"/>
              <a:t>VM</a:t>
            </a:r>
            <a:r>
              <a:rPr lang="ja-JP" altLang="en-US"/>
              <a:t>マイグレーションが難しくなっている</a:t>
            </a:r>
            <a:endParaRPr lang="en-US" altLang="ja-JP" dirty="0"/>
          </a:p>
          <a:p>
            <a:pPr lvl="1"/>
            <a:r>
              <a:rPr lang="ja-JP" altLang="en-US"/>
              <a:t>ホストのメンテナンス時などに</a:t>
            </a:r>
            <a:r>
              <a:rPr lang="en-US" altLang="ja-JP" dirty="0"/>
              <a:t>VM</a:t>
            </a:r>
            <a:r>
              <a:rPr lang="ja-JP" altLang="en-US"/>
              <a:t>を動かしたまま別のホストに移動</a:t>
            </a:r>
            <a:endParaRPr lang="en-US" altLang="ja-JP" dirty="0"/>
          </a:p>
          <a:p>
            <a:pPr lvl="1"/>
            <a:r>
              <a:rPr lang="ja-JP" altLang="en-US"/>
              <a:t>十分なメモリを持つ移送先ホストがあるとは限らない</a:t>
            </a:r>
            <a:endParaRPr lang="en-US" altLang="ja-JP" dirty="0"/>
          </a:p>
          <a:p>
            <a:pPr lvl="1"/>
            <a:endParaRPr lang="ja-JP" altLang="en-US"/>
          </a:p>
        </p:txBody>
      </p:sp>
      <p:sp>
        <p:nvSpPr>
          <p:cNvPr id="4" name="角丸四角形 3">
            <a:extLst>
              <a:ext uri="{FF2B5EF4-FFF2-40B4-BE49-F238E27FC236}">
                <a16:creationId xmlns:a16="http://schemas.microsoft.com/office/drawing/2014/main" id="{A5842951-FF67-9F4F-AAFB-2A58B7D1A579}"/>
              </a:ext>
            </a:extLst>
          </p:cNvPr>
          <p:cNvSpPr/>
          <p:nvPr/>
        </p:nvSpPr>
        <p:spPr>
          <a:xfrm>
            <a:off x="3252750" y="4906005"/>
            <a:ext cx="1908523" cy="165295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5" name="角丸四角形 4">
            <a:extLst>
              <a:ext uri="{FF2B5EF4-FFF2-40B4-BE49-F238E27FC236}">
                <a16:creationId xmlns:a16="http://schemas.microsoft.com/office/drawing/2014/main" id="{C7BDE211-EFC0-6C49-992F-316548A680BC}"/>
              </a:ext>
            </a:extLst>
          </p:cNvPr>
          <p:cNvSpPr/>
          <p:nvPr/>
        </p:nvSpPr>
        <p:spPr>
          <a:xfrm>
            <a:off x="6710786" y="4880202"/>
            <a:ext cx="1563454" cy="16529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6" name="角丸四角形 5">
            <a:extLst>
              <a:ext uri="{FF2B5EF4-FFF2-40B4-BE49-F238E27FC236}">
                <a16:creationId xmlns:a16="http://schemas.microsoft.com/office/drawing/2014/main" id="{D0DB1873-C606-CA4B-8E7B-84AF92170560}"/>
              </a:ext>
            </a:extLst>
          </p:cNvPr>
          <p:cNvSpPr/>
          <p:nvPr/>
        </p:nvSpPr>
        <p:spPr>
          <a:xfrm>
            <a:off x="3700876" y="5055162"/>
            <a:ext cx="970083"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34" charset="-128"/>
                <a:cs typeface="+mn-cs"/>
              </a:rPr>
              <a:t>VM</a:t>
            </a: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7" name="テキスト ボックス 6">
            <a:extLst>
              <a:ext uri="{FF2B5EF4-FFF2-40B4-BE49-F238E27FC236}">
                <a16:creationId xmlns:a16="http://schemas.microsoft.com/office/drawing/2014/main" id="{D039FE52-8687-F541-8E7F-ACB83D74EF2E}"/>
              </a:ext>
            </a:extLst>
          </p:cNvPr>
          <p:cNvSpPr txBox="1"/>
          <p:nvPr/>
        </p:nvSpPr>
        <p:spPr>
          <a:xfrm>
            <a:off x="3479034" y="4494781"/>
            <a:ext cx="1569660"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rPr>
              <a:t>移送元ホスト</a:t>
            </a:r>
          </a:p>
        </p:txBody>
      </p:sp>
      <p:sp>
        <p:nvSpPr>
          <p:cNvPr id="8" name="角丸四角形 7">
            <a:extLst>
              <a:ext uri="{FF2B5EF4-FFF2-40B4-BE49-F238E27FC236}">
                <a16:creationId xmlns:a16="http://schemas.microsoft.com/office/drawing/2014/main" id="{40D2ED35-0AE1-8B4A-8BF4-99BA90733D0C}"/>
              </a:ext>
            </a:extLst>
          </p:cNvPr>
          <p:cNvSpPr/>
          <p:nvPr/>
        </p:nvSpPr>
        <p:spPr>
          <a:xfrm>
            <a:off x="3359440" y="5643238"/>
            <a:ext cx="1652954"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34" charset="-128"/>
                <a:cs typeface="+mn-cs"/>
              </a:rPr>
              <a:t>24TB</a:t>
            </a: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9" name="角丸四角形 8">
            <a:extLst>
              <a:ext uri="{FF2B5EF4-FFF2-40B4-BE49-F238E27FC236}">
                <a16:creationId xmlns:a16="http://schemas.microsoft.com/office/drawing/2014/main" id="{ECB51890-B39D-4641-BE33-3F01B7ADCC49}"/>
              </a:ext>
            </a:extLst>
          </p:cNvPr>
          <p:cNvSpPr/>
          <p:nvPr/>
        </p:nvSpPr>
        <p:spPr>
          <a:xfrm>
            <a:off x="6994728" y="5055162"/>
            <a:ext cx="970083"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34" charset="-128"/>
                <a:cs typeface="+mn-cs"/>
              </a:rPr>
              <a:t>VM</a:t>
            </a: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10" name="角丸四角形 9">
            <a:extLst>
              <a:ext uri="{FF2B5EF4-FFF2-40B4-BE49-F238E27FC236}">
                <a16:creationId xmlns:a16="http://schemas.microsoft.com/office/drawing/2014/main" id="{428285F2-07DD-494F-8343-7CB73AD8A949}"/>
              </a:ext>
            </a:extLst>
          </p:cNvPr>
          <p:cNvSpPr/>
          <p:nvPr/>
        </p:nvSpPr>
        <p:spPr>
          <a:xfrm>
            <a:off x="6880171" y="5633554"/>
            <a:ext cx="1236784" cy="718403"/>
          </a:xfrm>
          <a:prstGeom prst="roundRect">
            <a:avLst/>
          </a:prstGeom>
          <a:solidFill>
            <a:schemeClr val="bg1"/>
          </a:solidFill>
          <a:ln w="508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11" name="テキスト ボックス 10">
            <a:extLst>
              <a:ext uri="{FF2B5EF4-FFF2-40B4-BE49-F238E27FC236}">
                <a16:creationId xmlns:a16="http://schemas.microsoft.com/office/drawing/2014/main" id="{A52BC89D-65B4-384E-B4D1-625FA1B277EB}"/>
              </a:ext>
            </a:extLst>
          </p:cNvPr>
          <p:cNvSpPr txBox="1"/>
          <p:nvPr/>
        </p:nvSpPr>
        <p:spPr>
          <a:xfrm>
            <a:off x="6710786" y="4454025"/>
            <a:ext cx="1569660"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rPr>
              <a:t>移送先ホスト</a:t>
            </a:r>
          </a:p>
        </p:txBody>
      </p:sp>
      <p:sp>
        <p:nvSpPr>
          <p:cNvPr id="12" name="右矢印 11">
            <a:extLst>
              <a:ext uri="{FF2B5EF4-FFF2-40B4-BE49-F238E27FC236}">
                <a16:creationId xmlns:a16="http://schemas.microsoft.com/office/drawing/2014/main" id="{0F54578E-FCBB-1940-B7B6-769BD9D49761}"/>
              </a:ext>
            </a:extLst>
          </p:cNvPr>
          <p:cNvSpPr/>
          <p:nvPr/>
        </p:nvSpPr>
        <p:spPr>
          <a:xfrm>
            <a:off x="5376965" y="5470381"/>
            <a:ext cx="1176536"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13" name="テキスト ボックス 12">
            <a:extLst>
              <a:ext uri="{FF2B5EF4-FFF2-40B4-BE49-F238E27FC236}">
                <a16:creationId xmlns:a16="http://schemas.microsoft.com/office/drawing/2014/main" id="{3C3B6F66-2A0C-7B46-A164-0C0475CABFDE}"/>
              </a:ext>
            </a:extLst>
          </p:cNvPr>
          <p:cNvSpPr txBox="1"/>
          <p:nvPr/>
        </p:nvSpPr>
        <p:spPr>
          <a:xfrm>
            <a:off x="5131454" y="5066586"/>
            <a:ext cx="1620957"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rPr>
              <a:t>マイグレーション</a:t>
            </a:r>
          </a:p>
        </p:txBody>
      </p:sp>
      <p:sp>
        <p:nvSpPr>
          <p:cNvPr id="14" name="スライド番号プレースホルダー 13">
            <a:extLst>
              <a:ext uri="{FF2B5EF4-FFF2-40B4-BE49-F238E27FC236}">
                <a16:creationId xmlns:a16="http://schemas.microsoft.com/office/drawing/2014/main" id="{338EC932-450F-B447-B146-C3429C02E604}"/>
              </a:ext>
            </a:extLst>
          </p:cNvPr>
          <p:cNvSpPr>
            <a:spLocks noGrp="1"/>
          </p:cNvSpPr>
          <p:nvPr>
            <p:ph type="sldNum" sz="quarter" idx="12"/>
          </p:nvPr>
        </p:nvSpPr>
        <p:spPr/>
        <p:txBody>
          <a:bodyPr/>
          <a:lstStyle/>
          <a:p>
            <a:fld id="{8E1EBD39-E449-DF4E-9D6C-E1C55755AFC2}" type="slidenum">
              <a:rPr kumimoji="1" lang="ja-JP" altLang="en-US" smtClean="0"/>
              <a:t>1</a:t>
            </a:fld>
            <a:endParaRPr kumimoji="1" lang="ja-JP" altLang="en-US"/>
          </a:p>
        </p:txBody>
      </p:sp>
    </p:spTree>
    <p:extLst>
      <p:ext uri="{BB962C8B-B14F-4D97-AF65-F5344CB8AC3E}">
        <p14:creationId xmlns:p14="http://schemas.microsoft.com/office/powerpoint/2010/main" val="355719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B5C28A-AF30-AE4C-A717-34FC3F13024C}"/>
              </a:ext>
            </a:extLst>
          </p:cNvPr>
          <p:cNvSpPr>
            <a:spLocks noGrp="1"/>
          </p:cNvSpPr>
          <p:nvPr>
            <p:ph type="title"/>
          </p:nvPr>
        </p:nvSpPr>
        <p:spPr/>
        <p:txBody>
          <a:bodyPr/>
          <a:lstStyle/>
          <a:p>
            <a:r>
              <a:rPr kumimoji="1" lang="en-US" altLang="ja-JP" dirty="0"/>
              <a:t>CPU</a:t>
            </a:r>
            <a:r>
              <a:rPr kumimoji="1" lang="ja-JP" altLang="en-US"/>
              <a:t>使用率</a:t>
            </a:r>
          </a:p>
        </p:txBody>
      </p:sp>
      <p:sp>
        <p:nvSpPr>
          <p:cNvPr id="4" name="コンテンツ プレースホルダー 3">
            <a:extLst>
              <a:ext uri="{FF2B5EF4-FFF2-40B4-BE49-F238E27FC236}">
                <a16:creationId xmlns:a16="http://schemas.microsoft.com/office/drawing/2014/main" id="{55CF874C-55B4-C84E-B937-ED4AD997B777}"/>
              </a:ext>
            </a:extLst>
          </p:cNvPr>
          <p:cNvSpPr>
            <a:spLocks noGrp="1"/>
          </p:cNvSpPr>
          <p:nvPr>
            <p:ph idx="1"/>
          </p:nvPr>
        </p:nvSpPr>
        <p:spPr/>
        <p:txBody>
          <a:bodyPr/>
          <a:lstStyle/>
          <a:p>
            <a:r>
              <a:rPr kumimoji="1" lang="ja-JP" altLang="en-US"/>
              <a:t>分割マイグレーション中の</a:t>
            </a:r>
            <a:r>
              <a:rPr kumimoji="1" lang="en-US" altLang="ja-JP" dirty="0"/>
              <a:t>CPU</a:t>
            </a:r>
            <a:r>
              <a:rPr kumimoji="1" lang="ja-JP" altLang="en-US"/>
              <a:t>使用率を測定</a:t>
            </a:r>
            <a:endParaRPr kumimoji="1" lang="en-US" altLang="ja-JP" dirty="0"/>
          </a:p>
          <a:p>
            <a:pPr lvl="1"/>
            <a:r>
              <a:rPr lang="ja-JP" altLang="en-US"/>
              <a:t>移送元ホストではアプリケーションの使用メモリ量に比例</a:t>
            </a:r>
            <a:endParaRPr lang="en-US" altLang="ja-JP" dirty="0"/>
          </a:p>
          <a:p>
            <a:pPr lvl="1"/>
            <a:r>
              <a:rPr kumimoji="1" lang="ja-JP" altLang="en-US"/>
              <a:t>メインホストでは常に暗号化する場合の約半分</a:t>
            </a:r>
            <a:endParaRPr kumimoji="1" lang="en-US" altLang="ja-JP" dirty="0"/>
          </a:p>
          <a:p>
            <a:pPr lvl="1"/>
            <a:r>
              <a:rPr lang="ja-JP" altLang="en-US"/>
              <a:t>サブホストでは常に暗号化する場合の</a:t>
            </a:r>
            <a:r>
              <a:rPr lang="en-US" altLang="ja-JP" dirty="0"/>
              <a:t>56%</a:t>
            </a:r>
            <a:endParaRPr kumimoji="1" lang="en-US" altLang="ja-JP" dirty="0"/>
          </a:p>
        </p:txBody>
      </p:sp>
      <p:graphicFrame>
        <p:nvGraphicFramePr>
          <p:cNvPr id="5" name="グラフ 4">
            <a:extLst>
              <a:ext uri="{FF2B5EF4-FFF2-40B4-BE49-F238E27FC236}">
                <a16:creationId xmlns:a16="http://schemas.microsoft.com/office/drawing/2014/main" id="{38654854-DEBE-914B-A598-65E717D51775}"/>
              </a:ext>
            </a:extLst>
          </p:cNvPr>
          <p:cNvGraphicFramePr>
            <a:graphicFrameLocks/>
          </p:cNvGraphicFramePr>
          <p:nvPr>
            <p:extLst>
              <p:ext uri="{D42A27DB-BD31-4B8C-83A1-F6EECF244321}">
                <p14:modId xmlns:p14="http://schemas.microsoft.com/office/powerpoint/2010/main" val="2321790733"/>
              </p:ext>
            </p:extLst>
          </p:nvPr>
        </p:nvGraphicFramePr>
        <p:xfrm>
          <a:off x="5165124" y="3428999"/>
          <a:ext cx="3399220" cy="336176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a:extLst>
              <a:ext uri="{FF2B5EF4-FFF2-40B4-BE49-F238E27FC236}">
                <a16:creationId xmlns:a16="http://schemas.microsoft.com/office/drawing/2014/main" id="{00000000-0008-0000-0400-000003000000}"/>
              </a:ext>
            </a:extLst>
          </p:cNvPr>
          <p:cNvGraphicFramePr>
            <a:graphicFrameLocks/>
          </p:cNvGraphicFramePr>
          <p:nvPr>
            <p:extLst>
              <p:ext uri="{D42A27DB-BD31-4B8C-83A1-F6EECF244321}">
                <p14:modId xmlns:p14="http://schemas.microsoft.com/office/powerpoint/2010/main" val="797311124"/>
              </p:ext>
            </p:extLst>
          </p:nvPr>
        </p:nvGraphicFramePr>
        <p:xfrm>
          <a:off x="8439664" y="3551059"/>
          <a:ext cx="3752335" cy="32397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a:extLst>
              <a:ext uri="{FF2B5EF4-FFF2-40B4-BE49-F238E27FC236}">
                <a16:creationId xmlns:a16="http://schemas.microsoft.com/office/drawing/2014/main" id="{2EF1095D-AA79-9846-ABF0-DA4711F48FD3}"/>
              </a:ext>
            </a:extLst>
          </p:cNvPr>
          <p:cNvGraphicFramePr>
            <a:graphicFrameLocks/>
          </p:cNvGraphicFramePr>
          <p:nvPr>
            <p:extLst>
              <p:ext uri="{D42A27DB-BD31-4B8C-83A1-F6EECF244321}">
                <p14:modId xmlns:p14="http://schemas.microsoft.com/office/powerpoint/2010/main" val="3064780136"/>
              </p:ext>
            </p:extLst>
          </p:nvPr>
        </p:nvGraphicFramePr>
        <p:xfrm>
          <a:off x="200217" y="3514772"/>
          <a:ext cx="4964907" cy="3292475"/>
        </p:xfrm>
        <a:graphic>
          <a:graphicData uri="http://schemas.openxmlformats.org/drawingml/2006/chart">
            <c:chart xmlns:c="http://schemas.openxmlformats.org/drawingml/2006/chart" xmlns:r="http://schemas.openxmlformats.org/officeDocument/2006/relationships" r:id="rId4"/>
          </a:graphicData>
        </a:graphic>
      </p:graphicFrame>
      <p:sp>
        <p:nvSpPr>
          <p:cNvPr id="3" name="スライド番号プレースホルダー 2">
            <a:extLst>
              <a:ext uri="{FF2B5EF4-FFF2-40B4-BE49-F238E27FC236}">
                <a16:creationId xmlns:a16="http://schemas.microsoft.com/office/drawing/2014/main" id="{94E822DE-0362-6E44-97AD-235BC7EA3CA5}"/>
              </a:ext>
            </a:extLst>
          </p:cNvPr>
          <p:cNvSpPr>
            <a:spLocks noGrp="1"/>
          </p:cNvSpPr>
          <p:nvPr>
            <p:ph type="sldNum" sz="quarter" idx="12"/>
          </p:nvPr>
        </p:nvSpPr>
        <p:spPr/>
        <p:txBody>
          <a:bodyPr/>
          <a:lstStyle/>
          <a:p>
            <a:fld id="{8E1EBD39-E449-DF4E-9D6C-E1C55755AFC2}" type="slidenum">
              <a:rPr kumimoji="1" lang="ja-JP" altLang="en-US" smtClean="0"/>
              <a:t>19</a:t>
            </a:fld>
            <a:endParaRPr kumimoji="1" lang="ja-JP" altLang="en-US"/>
          </a:p>
        </p:txBody>
      </p:sp>
    </p:spTree>
    <p:extLst>
      <p:ext uri="{BB962C8B-B14F-4D97-AF65-F5344CB8AC3E}">
        <p14:creationId xmlns:p14="http://schemas.microsoft.com/office/powerpoint/2010/main" val="3214407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D15547-630B-734F-B9AE-CD2B71EE83CC}"/>
              </a:ext>
            </a:extLst>
          </p:cNvPr>
          <p:cNvSpPr>
            <a:spLocks noGrp="1"/>
          </p:cNvSpPr>
          <p:nvPr>
            <p:ph type="title"/>
          </p:nvPr>
        </p:nvSpPr>
        <p:spPr/>
        <p:txBody>
          <a:bodyPr/>
          <a:lstStyle/>
          <a:p>
            <a:r>
              <a:rPr kumimoji="1" lang="ja-JP" altLang="en-US"/>
              <a:t>ダウンタイム</a:t>
            </a:r>
          </a:p>
        </p:txBody>
      </p:sp>
      <p:sp>
        <p:nvSpPr>
          <p:cNvPr id="4" name="コンテンツ プレースホルダー 3">
            <a:extLst>
              <a:ext uri="{FF2B5EF4-FFF2-40B4-BE49-F238E27FC236}">
                <a16:creationId xmlns:a16="http://schemas.microsoft.com/office/drawing/2014/main" id="{D32F1FA7-9738-3547-B309-9DD6952430F9}"/>
              </a:ext>
            </a:extLst>
          </p:cNvPr>
          <p:cNvSpPr>
            <a:spLocks noGrp="1"/>
          </p:cNvSpPr>
          <p:nvPr>
            <p:ph idx="1"/>
          </p:nvPr>
        </p:nvSpPr>
        <p:spPr/>
        <p:txBody>
          <a:bodyPr/>
          <a:lstStyle/>
          <a:p>
            <a:r>
              <a:rPr kumimoji="1" lang="ja-JP" altLang="en-US"/>
              <a:t>分割マイグレーション中のダウンタイムを測定</a:t>
            </a:r>
            <a:endParaRPr kumimoji="1" lang="en-US" altLang="ja-JP" dirty="0"/>
          </a:p>
          <a:p>
            <a:pPr lvl="1"/>
            <a:r>
              <a:rPr lang="ja-JP" altLang="en-US"/>
              <a:t>常に暗号化する場合よりも大幅に短くなった</a:t>
            </a:r>
            <a:endParaRPr lang="en-US" altLang="ja-JP" dirty="0"/>
          </a:p>
          <a:p>
            <a:pPr lvl="2"/>
            <a:r>
              <a:rPr kumimoji="1" lang="en-US" altLang="ja-JP" dirty="0"/>
              <a:t>VM</a:t>
            </a:r>
            <a:r>
              <a:rPr kumimoji="1" lang="ja-JP" altLang="en-US"/>
              <a:t>が一時停止している間にメモリデータの一部を暗号化しないため</a:t>
            </a:r>
            <a:endParaRPr kumimoji="1" lang="en-US" altLang="ja-JP" dirty="0"/>
          </a:p>
          <a:p>
            <a:pPr lvl="1"/>
            <a:r>
              <a:rPr lang="ja-JP" altLang="en-US"/>
              <a:t>暗号化しない場合と比べると少し長くなった</a:t>
            </a:r>
            <a:endParaRPr lang="en-US" altLang="ja-JP" dirty="0"/>
          </a:p>
          <a:p>
            <a:pPr lvl="1"/>
            <a:r>
              <a:rPr lang="ja-JP" altLang="en-US"/>
              <a:t>アプリケーションの使用メモリが</a:t>
            </a:r>
            <a:r>
              <a:rPr lang="en-US" altLang="ja-JP" dirty="0"/>
              <a:t>18GB</a:t>
            </a:r>
            <a:r>
              <a:rPr lang="ja-JP" altLang="en-US"/>
              <a:t>の時だけ大幅に増加</a:t>
            </a:r>
            <a:endParaRPr lang="en-US" altLang="ja-JP" dirty="0"/>
          </a:p>
          <a:p>
            <a:pPr lvl="2"/>
            <a:r>
              <a:rPr kumimoji="1" lang="ja-JP" altLang="en-US"/>
              <a:t>この原因は現在調査中</a:t>
            </a:r>
          </a:p>
        </p:txBody>
      </p:sp>
      <p:graphicFrame>
        <p:nvGraphicFramePr>
          <p:cNvPr id="5" name="グラフ 4">
            <a:extLst>
              <a:ext uri="{FF2B5EF4-FFF2-40B4-BE49-F238E27FC236}">
                <a16:creationId xmlns:a16="http://schemas.microsoft.com/office/drawing/2014/main" id="{E4CC3256-499E-8742-A00B-1D9C5942D02F}"/>
              </a:ext>
            </a:extLst>
          </p:cNvPr>
          <p:cNvGraphicFramePr>
            <a:graphicFrameLocks/>
          </p:cNvGraphicFramePr>
          <p:nvPr>
            <p:extLst>
              <p:ext uri="{D42A27DB-BD31-4B8C-83A1-F6EECF244321}">
                <p14:modId xmlns:p14="http://schemas.microsoft.com/office/powerpoint/2010/main" val="2756568662"/>
              </p:ext>
            </p:extLst>
          </p:nvPr>
        </p:nvGraphicFramePr>
        <p:xfrm>
          <a:off x="4316507" y="3857409"/>
          <a:ext cx="6558938" cy="2864066"/>
        </p:xfrm>
        <a:graphic>
          <a:graphicData uri="http://schemas.openxmlformats.org/drawingml/2006/chart">
            <c:chart xmlns:c="http://schemas.openxmlformats.org/drawingml/2006/chart" xmlns:r="http://schemas.openxmlformats.org/officeDocument/2006/relationships" r:id="rId2"/>
          </a:graphicData>
        </a:graphic>
      </p:graphicFrame>
      <p:sp>
        <p:nvSpPr>
          <p:cNvPr id="3" name="スライド番号プレースホルダー 2">
            <a:extLst>
              <a:ext uri="{FF2B5EF4-FFF2-40B4-BE49-F238E27FC236}">
                <a16:creationId xmlns:a16="http://schemas.microsoft.com/office/drawing/2014/main" id="{59B5055D-9CD9-4542-BDEA-3C8CDEB0B350}"/>
              </a:ext>
            </a:extLst>
          </p:cNvPr>
          <p:cNvSpPr>
            <a:spLocks noGrp="1"/>
          </p:cNvSpPr>
          <p:nvPr>
            <p:ph type="sldNum" sz="quarter" idx="12"/>
          </p:nvPr>
        </p:nvSpPr>
        <p:spPr/>
        <p:txBody>
          <a:bodyPr/>
          <a:lstStyle/>
          <a:p>
            <a:fld id="{8E1EBD39-E449-DF4E-9D6C-E1C55755AFC2}" type="slidenum">
              <a:rPr kumimoji="1" lang="ja-JP" altLang="en-US" smtClean="0"/>
              <a:t>20</a:t>
            </a:fld>
            <a:endParaRPr kumimoji="1" lang="ja-JP" altLang="en-US"/>
          </a:p>
        </p:txBody>
      </p:sp>
    </p:spTree>
    <p:extLst>
      <p:ext uri="{BB962C8B-B14F-4D97-AF65-F5344CB8AC3E}">
        <p14:creationId xmlns:p14="http://schemas.microsoft.com/office/powerpoint/2010/main" val="78722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E396B8-1F92-F444-B452-9385BFA2A0BC}"/>
              </a:ext>
            </a:extLst>
          </p:cNvPr>
          <p:cNvSpPr>
            <a:spLocks noGrp="1"/>
          </p:cNvSpPr>
          <p:nvPr>
            <p:ph type="title"/>
          </p:nvPr>
        </p:nvSpPr>
        <p:spPr>
          <a:xfrm>
            <a:off x="838200" y="67235"/>
            <a:ext cx="10515600" cy="1314790"/>
          </a:xfrm>
        </p:spPr>
        <p:txBody>
          <a:bodyPr/>
          <a:lstStyle/>
          <a:p>
            <a:r>
              <a:rPr lang="ja-JP" altLang="en-US"/>
              <a:t>分割マイグレーション後の</a:t>
            </a:r>
            <a:r>
              <a:rPr lang="en-US" altLang="ja-JP" dirty="0"/>
              <a:t>VM</a:t>
            </a:r>
            <a:r>
              <a:rPr lang="ja-JP" altLang="en-US"/>
              <a:t>の性能</a:t>
            </a:r>
          </a:p>
        </p:txBody>
      </p:sp>
      <p:sp>
        <p:nvSpPr>
          <p:cNvPr id="3" name="コンテンツ プレースホルダー 2">
            <a:extLst>
              <a:ext uri="{FF2B5EF4-FFF2-40B4-BE49-F238E27FC236}">
                <a16:creationId xmlns:a16="http://schemas.microsoft.com/office/drawing/2014/main" id="{3DF2B5B7-AFE0-5F44-A4D7-4A21B6F9BDCB}"/>
              </a:ext>
            </a:extLst>
          </p:cNvPr>
          <p:cNvSpPr>
            <a:spLocks noGrp="1"/>
          </p:cNvSpPr>
          <p:nvPr>
            <p:ph idx="1"/>
          </p:nvPr>
        </p:nvSpPr>
        <p:spPr>
          <a:xfrm>
            <a:off x="838200" y="1537855"/>
            <a:ext cx="10704226" cy="4639108"/>
          </a:xfrm>
        </p:spPr>
        <p:txBody>
          <a:bodyPr/>
          <a:lstStyle/>
          <a:p>
            <a:r>
              <a:rPr lang="ja-JP" altLang="en-US"/>
              <a:t>マイグレーションした</a:t>
            </a:r>
            <a:r>
              <a:rPr lang="en-US" altLang="ja-JP" dirty="0"/>
              <a:t>VM</a:t>
            </a:r>
            <a:r>
              <a:rPr lang="ja-JP" altLang="en-US"/>
              <a:t>内でのベンチマークの実行時間を測定</a:t>
            </a:r>
            <a:endParaRPr lang="en-US" altLang="ja-JP" dirty="0"/>
          </a:p>
          <a:p>
            <a:pPr lvl="1"/>
            <a:r>
              <a:rPr lang="ja-JP" altLang="en-US"/>
              <a:t>ベンチマークが使う</a:t>
            </a:r>
            <a:r>
              <a:rPr lang="en-US" altLang="ja-JP" dirty="0"/>
              <a:t>10GB</a:t>
            </a:r>
            <a:r>
              <a:rPr lang="ja-JP" altLang="en-US"/>
              <a:t>のメモリを暗号化しないようにした</a:t>
            </a:r>
            <a:endParaRPr lang="en-US" altLang="ja-JP" dirty="0"/>
          </a:p>
          <a:p>
            <a:r>
              <a:rPr lang="ja-JP" altLang="en-US"/>
              <a:t>常に暗号化する場合と比べて</a:t>
            </a:r>
            <a:r>
              <a:rPr lang="en-US" altLang="ja-JP" dirty="0"/>
              <a:t>91%</a:t>
            </a:r>
            <a:r>
              <a:rPr lang="ja-JP" altLang="en-US"/>
              <a:t>高速化</a:t>
            </a:r>
            <a:endParaRPr lang="en-US" altLang="ja-JP" dirty="0"/>
          </a:p>
          <a:p>
            <a:pPr lvl="1"/>
            <a:r>
              <a:rPr lang="ja-JP" altLang="en-US"/>
              <a:t>サブホストで復号しないようする</a:t>
            </a:r>
            <a:endParaRPr lang="en-US" altLang="ja-JP" dirty="0"/>
          </a:p>
          <a:p>
            <a:pPr marL="457200" lvl="1" indent="0">
              <a:buNone/>
            </a:pPr>
            <a:r>
              <a:rPr lang="ja-JP" altLang="en-US"/>
              <a:t>　だけで</a:t>
            </a:r>
            <a:r>
              <a:rPr lang="en-US" altLang="ja-JP" dirty="0"/>
              <a:t>57%</a:t>
            </a:r>
            <a:r>
              <a:rPr lang="ja-JP" altLang="en-US"/>
              <a:t>高速化</a:t>
            </a:r>
            <a:endParaRPr lang="en-US" altLang="ja-JP" dirty="0"/>
          </a:p>
          <a:p>
            <a:pPr lvl="1"/>
            <a:r>
              <a:rPr lang="ja-JP" altLang="en-US"/>
              <a:t>空きメモリを暗号化しない最適化は</a:t>
            </a:r>
            <a:endParaRPr lang="en-US" altLang="ja-JP" dirty="0"/>
          </a:p>
          <a:p>
            <a:pPr marL="457200" lvl="1" indent="0">
              <a:buNone/>
            </a:pPr>
            <a:r>
              <a:rPr lang="ja-JP" altLang="en-US"/>
              <a:t>　効果がなかった</a:t>
            </a:r>
            <a:endParaRPr lang="en-US" altLang="ja-JP" dirty="0"/>
          </a:p>
          <a:p>
            <a:pPr lvl="1"/>
            <a:r>
              <a:rPr lang="ja-JP" altLang="en-US"/>
              <a:t>暗号化を行わない場合と比べると</a:t>
            </a:r>
            <a:endParaRPr lang="en-US" altLang="ja-JP" dirty="0"/>
          </a:p>
          <a:p>
            <a:pPr marL="457200" lvl="1" indent="0">
              <a:buNone/>
            </a:pPr>
            <a:r>
              <a:rPr lang="ja-JP" altLang="en-US"/>
              <a:t>　</a:t>
            </a:r>
            <a:r>
              <a:rPr lang="en-US" altLang="ja-JP" dirty="0"/>
              <a:t>1.5</a:t>
            </a:r>
            <a:r>
              <a:rPr lang="ja-JP" altLang="en-US"/>
              <a:t>倍</a:t>
            </a:r>
            <a:endParaRPr lang="en-US" altLang="ja-JP" dirty="0"/>
          </a:p>
        </p:txBody>
      </p:sp>
      <p:sp>
        <p:nvSpPr>
          <p:cNvPr id="4" name="スライド番号プレースホルダー 3">
            <a:extLst>
              <a:ext uri="{FF2B5EF4-FFF2-40B4-BE49-F238E27FC236}">
                <a16:creationId xmlns:a16="http://schemas.microsoft.com/office/drawing/2014/main" id="{5DC42E8B-8674-044D-AD72-CF9B2DA202A6}"/>
              </a:ext>
            </a:extLst>
          </p:cNvPr>
          <p:cNvSpPr>
            <a:spLocks noGrp="1"/>
          </p:cNvSpPr>
          <p:nvPr>
            <p:ph type="sldNum" sz="quarter" idx="12"/>
          </p:nvPr>
        </p:nvSpPr>
        <p:spPr/>
        <p:txBody>
          <a:bodyPr/>
          <a:lstStyle/>
          <a:p>
            <a:fld id="{8E1EBD39-E449-DF4E-9D6C-E1C55755AFC2}" type="slidenum">
              <a:rPr kumimoji="1" lang="ja-JP" altLang="en-US" smtClean="0"/>
              <a:t>21</a:t>
            </a:fld>
            <a:endParaRPr kumimoji="1" lang="ja-JP" altLang="en-US"/>
          </a:p>
        </p:txBody>
      </p:sp>
      <p:graphicFrame>
        <p:nvGraphicFramePr>
          <p:cNvPr id="6" name="グラフ 5">
            <a:extLst>
              <a:ext uri="{FF2B5EF4-FFF2-40B4-BE49-F238E27FC236}">
                <a16:creationId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486741790"/>
              </p:ext>
            </p:extLst>
          </p:nvPr>
        </p:nvGraphicFramePr>
        <p:xfrm>
          <a:off x="6816435" y="3271657"/>
          <a:ext cx="4946073" cy="30611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3882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4DA4E6-9FD7-F049-B8C7-E91175B8247D}"/>
              </a:ext>
            </a:extLst>
          </p:cNvPr>
          <p:cNvSpPr>
            <a:spLocks noGrp="1"/>
          </p:cNvSpPr>
          <p:nvPr>
            <p:ph type="title"/>
          </p:nvPr>
        </p:nvSpPr>
        <p:spPr/>
        <p:txBody>
          <a:bodyPr/>
          <a:lstStyle/>
          <a:p>
            <a:r>
              <a:rPr kumimoji="1" lang="ja-JP" altLang="en-US"/>
              <a:t>関連研究</a:t>
            </a:r>
          </a:p>
        </p:txBody>
      </p:sp>
      <p:sp>
        <p:nvSpPr>
          <p:cNvPr id="4" name="コンテンツ プレースホルダー 3">
            <a:extLst>
              <a:ext uri="{FF2B5EF4-FFF2-40B4-BE49-F238E27FC236}">
                <a16:creationId xmlns:a16="http://schemas.microsoft.com/office/drawing/2014/main" id="{A7242AA5-C3E6-AD47-80BF-F8DEB5547167}"/>
              </a:ext>
            </a:extLst>
          </p:cNvPr>
          <p:cNvSpPr>
            <a:spLocks noGrp="1"/>
          </p:cNvSpPr>
          <p:nvPr>
            <p:ph idx="1"/>
          </p:nvPr>
        </p:nvSpPr>
        <p:spPr/>
        <p:txBody>
          <a:bodyPr/>
          <a:lstStyle/>
          <a:p>
            <a:r>
              <a:rPr lang="en-US" altLang="ja-JP" dirty="0"/>
              <a:t>MiG [Rai+, ATC’13]</a:t>
            </a:r>
          </a:p>
          <a:p>
            <a:pPr lvl="1"/>
            <a:r>
              <a:rPr kumimoji="1" lang="en-US" altLang="ja-JP" dirty="0"/>
              <a:t>VM</a:t>
            </a:r>
            <a:r>
              <a:rPr lang="ja-JP" altLang="en-US"/>
              <a:t>内のゲスト</a:t>
            </a:r>
            <a:r>
              <a:rPr lang="en-US" altLang="ja-JP" dirty="0"/>
              <a:t>OS</a:t>
            </a:r>
            <a:r>
              <a:rPr lang="ja-JP" altLang="en-US"/>
              <a:t>からメモリ属性を取得し，メモリ圧縮を最適化</a:t>
            </a:r>
            <a:endParaRPr lang="en-US" altLang="ja-JP" dirty="0"/>
          </a:p>
          <a:p>
            <a:pPr lvl="1"/>
            <a:r>
              <a:rPr kumimoji="1" lang="ja-JP" altLang="en-US"/>
              <a:t>ライブマイグレーションには対応できていない</a:t>
            </a:r>
            <a:endParaRPr kumimoji="1" lang="en-US" altLang="ja-JP" dirty="0"/>
          </a:p>
          <a:p>
            <a:r>
              <a:rPr lang="en-US" altLang="ja-JP" dirty="0" err="1"/>
              <a:t>IntroMigrate</a:t>
            </a:r>
            <a:r>
              <a:rPr lang="en-US" altLang="ja-JP" dirty="0"/>
              <a:t> [Chiang+, VEE’13]</a:t>
            </a:r>
          </a:p>
          <a:p>
            <a:pPr lvl="1"/>
            <a:r>
              <a:rPr kumimoji="1" lang="en-US" altLang="ja-JP" dirty="0"/>
              <a:t>VM</a:t>
            </a:r>
            <a:r>
              <a:rPr kumimoji="1" lang="ja-JP" altLang="en-US"/>
              <a:t>内の空きメモリを特定し，そのデータを転送しないようにする</a:t>
            </a:r>
            <a:endParaRPr kumimoji="1" lang="en-US" altLang="ja-JP" dirty="0"/>
          </a:p>
          <a:p>
            <a:pPr lvl="1"/>
            <a:r>
              <a:rPr kumimoji="1" lang="en-US" altLang="ja-JP" dirty="0"/>
              <a:t>Linux</a:t>
            </a:r>
            <a:r>
              <a:rPr kumimoji="1" lang="ja-JP" altLang="en-US"/>
              <a:t>の空きメモリを一括で特定するのは容易</a:t>
            </a:r>
            <a:endParaRPr kumimoji="1" lang="en-US" altLang="ja-JP" dirty="0"/>
          </a:p>
          <a:p>
            <a:r>
              <a:rPr lang="en-US" altLang="ja-JP" dirty="0" err="1"/>
              <a:t>FCtrans</a:t>
            </a:r>
            <a:r>
              <a:rPr lang="en-US" altLang="ja-JP" dirty="0"/>
              <a:t> [</a:t>
            </a:r>
            <a:r>
              <a:rPr lang="ja-JP" altLang="en-US"/>
              <a:t>田内</a:t>
            </a:r>
            <a:r>
              <a:rPr lang="en-US" altLang="ja-JP" dirty="0"/>
              <a:t>+, ComSys’20]</a:t>
            </a:r>
          </a:p>
          <a:p>
            <a:pPr lvl="1"/>
            <a:r>
              <a:rPr kumimoji="1" lang="ja-JP" altLang="en-US"/>
              <a:t>分割マイグレーションやリモートページングの際に</a:t>
            </a:r>
            <a:r>
              <a:rPr kumimoji="1" lang="en-US" altLang="ja-JP" dirty="0"/>
              <a:t>VM</a:t>
            </a:r>
            <a:r>
              <a:rPr kumimoji="1" lang="ja-JP" altLang="en-US"/>
              <a:t>の未使用メモリを転送しない</a:t>
            </a:r>
            <a:endParaRPr kumimoji="1" lang="en-US" altLang="ja-JP" dirty="0"/>
          </a:p>
          <a:p>
            <a:pPr lvl="1"/>
            <a:r>
              <a:rPr lang="ja-JP" altLang="en-US"/>
              <a:t>本研究と組み合わせることでさらなる最適化が期待できる</a:t>
            </a:r>
            <a:endParaRPr kumimoji="1" lang="ja-JP" altLang="en-US"/>
          </a:p>
        </p:txBody>
      </p:sp>
      <p:sp>
        <p:nvSpPr>
          <p:cNvPr id="3" name="スライド番号プレースホルダー 2">
            <a:extLst>
              <a:ext uri="{FF2B5EF4-FFF2-40B4-BE49-F238E27FC236}">
                <a16:creationId xmlns:a16="http://schemas.microsoft.com/office/drawing/2014/main" id="{0D5AAD22-BC1B-9E4B-AA86-EE0D82191C67}"/>
              </a:ext>
            </a:extLst>
          </p:cNvPr>
          <p:cNvSpPr>
            <a:spLocks noGrp="1"/>
          </p:cNvSpPr>
          <p:nvPr>
            <p:ph type="sldNum" sz="quarter" idx="12"/>
          </p:nvPr>
        </p:nvSpPr>
        <p:spPr/>
        <p:txBody>
          <a:bodyPr/>
          <a:lstStyle/>
          <a:p>
            <a:fld id="{8E1EBD39-E449-DF4E-9D6C-E1C55755AFC2}" type="slidenum">
              <a:rPr kumimoji="1" lang="ja-JP" altLang="en-US" smtClean="0"/>
              <a:t>22</a:t>
            </a:fld>
            <a:endParaRPr kumimoji="1" lang="ja-JP" altLang="en-US"/>
          </a:p>
        </p:txBody>
      </p:sp>
    </p:spTree>
    <p:extLst>
      <p:ext uri="{BB962C8B-B14F-4D97-AF65-F5344CB8AC3E}">
        <p14:creationId xmlns:p14="http://schemas.microsoft.com/office/powerpoint/2010/main" val="320071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E42834-4A17-9646-B005-B17FB4E37A86}"/>
              </a:ext>
            </a:extLst>
          </p:cNvPr>
          <p:cNvSpPr>
            <a:spLocks noGrp="1"/>
          </p:cNvSpPr>
          <p:nvPr>
            <p:ph type="title"/>
          </p:nvPr>
        </p:nvSpPr>
        <p:spPr>
          <a:xfrm>
            <a:off x="838200" y="67235"/>
            <a:ext cx="10515600" cy="1314790"/>
          </a:xfrm>
        </p:spPr>
        <p:txBody>
          <a:bodyPr/>
          <a:lstStyle/>
          <a:p>
            <a:r>
              <a:rPr lang="ja-JP" altLang="en-US"/>
              <a:t>まとめ</a:t>
            </a:r>
          </a:p>
        </p:txBody>
      </p:sp>
      <p:sp>
        <p:nvSpPr>
          <p:cNvPr id="3" name="コンテンツ プレースホルダー 2">
            <a:extLst>
              <a:ext uri="{FF2B5EF4-FFF2-40B4-BE49-F238E27FC236}">
                <a16:creationId xmlns:a16="http://schemas.microsoft.com/office/drawing/2014/main" id="{14F6A391-2FF9-BC4C-948A-96CB6E18C08C}"/>
              </a:ext>
            </a:extLst>
          </p:cNvPr>
          <p:cNvSpPr>
            <a:spLocks noGrp="1"/>
          </p:cNvSpPr>
          <p:nvPr>
            <p:ph idx="1"/>
          </p:nvPr>
        </p:nvSpPr>
        <p:spPr>
          <a:xfrm>
            <a:off x="838200" y="1537855"/>
            <a:ext cx="10515600" cy="4639108"/>
          </a:xfrm>
        </p:spPr>
        <p:txBody>
          <a:bodyPr>
            <a:normAutofit/>
          </a:bodyPr>
          <a:lstStyle/>
          <a:p>
            <a:r>
              <a:rPr lang="ja-JP" altLang="en-US"/>
              <a:t>分割マイグレーションおよびリモートページングにおいてメモリ暗号化を最適化する</a:t>
            </a:r>
            <a:r>
              <a:rPr lang="en-US" altLang="ja-JP" dirty="0" err="1"/>
              <a:t>SEmigrate</a:t>
            </a:r>
            <a:r>
              <a:rPr lang="ja-JP" altLang="en-US"/>
              <a:t>を提案</a:t>
            </a:r>
            <a:endParaRPr lang="en-US" altLang="ja-JP" dirty="0"/>
          </a:p>
          <a:p>
            <a:pPr lvl="1"/>
            <a:r>
              <a:rPr lang="ja-JP" altLang="en-US"/>
              <a:t>サブホストにおいて復号を行わない</a:t>
            </a:r>
            <a:endParaRPr lang="en-US" altLang="ja-JP" dirty="0"/>
          </a:p>
          <a:p>
            <a:pPr lvl="1"/>
            <a:r>
              <a:rPr lang="ja-JP" altLang="en-US"/>
              <a:t>機密情報が含まれるメモリのみ選択的に暗号化</a:t>
            </a:r>
            <a:endParaRPr lang="en-US" altLang="ja-JP" dirty="0"/>
          </a:p>
          <a:p>
            <a:pPr lvl="2"/>
            <a:r>
              <a:rPr lang="en-US" altLang="ja-JP" dirty="0"/>
              <a:t>VM</a:t>
            </a:r>
            <a:r>
              <a:rPr lang="ja-JP" altLang="en-US"/>
              <a:t>内のゲスト</a:t>
            </a:r>
            <a:r>
              <a:rPr lang="en-US" altLang="ja-JP" dirty="0"/>
              <a:t>OS</a:t>
            </a:r>
            <a:r>
              <a:rPr lang="ja-JP" altLang="en-US"/>
              <a:t>やアプリケーションのメモリを解析</a:t>
            </a:r>
            <a:endParaRPr lang="en-US" altLang="ja-JP" dirty="0"/>
          </a:p>
          <a:p>
            <a:pPr lvl="1"/>
            <a:r>
              <a:rPr lang="ja-JP" altLang="en-US"/>
              <a:t>メモリデータを暗号化する分割マイグレーションとリモートページングの性能を大幅に改善</a:t>
            </a:r>
            <a:endParaRPr lang="en-US" altLang="ja-JP" dirty="0"/>
          </a:p>
          <a:p>
            <a:r>
              <a:rPr lang="ja-JP" altLang="en-US"/>
              <a:t>今後の課題</a:t>
            </a:r>
            <a:endParaRPr lang="en-US" altLang="ja-JP" dirty="0"/>
          </a:p>
          <a:p>
            <a:pPr lvl="1"/>
            <a:r>
              <a:rPr lang="ja-JP" altLang="en-US"/>
              <a:t>実アプリケーションの内部情報を用いた選択的暗号化</a:t>
            </a:r>
            <a:endParaRPr lang="en-US" altLang="ja-JP" dirty="0"/>
          </a:p>
          <a:p>
            <a:pPr lvl="1"/>
            <a:r>
              <a:rPr lang="en-US" altLang="ja-JP" dirty="0"/>
              <a:t>VM</a:t>
            </a:r>
            <a:r>
              <a:rPr lang="ja-JP" altLang="en-US"/>
              <a:t>のメモリの使用状況が変わった場合への対処</a:t>
            </a:r>
            <a:endParaRPr lang="en-US" altLang="ja-JP" dirty="0"/>
          </a:p>
        </p:txBody>
      </p:sp>
      <p:sp>
        <p:nvSpPr>
          <p:cNvPr id="4" name="スライド番号プレースホルダー 3">
            <a:extLst>
              <a:ext uri="{FF2B5EF4-FFF2-40B4-BE49-F238E27FC236}">
                <a16:creationId xmlns:a16="http://schemas.microsoft.com/office/drawing/2014/main" id="{295AD445-4D04-8E40-93FE-604C1169BE5C}"/>
              </a:ext>
            </a:extLst>
          </p:cNvPr>
          <p:cNvSpPr>
            <a:spLocks noGrp="1"/>
          </p:cNvSpPr>
          <p:nvPr>
            <p:ph type="sldNum" sz="quarter" idx="12"/>
          </p:nvPr>
        </p:nvSpPr>
        <p:spPr/>
        <p:txBody>
          <a:bodyPr/>
          <a:lstStyle/>
          <a:p>
            <a:fld id="{8E1EBD39-E449-DF4E-9D6C-E1C55755AFC2}" type="slidenum">
              <a:rPr kumimoji="1" lang="ja-JP" altLang="en-US" smtClean="0"/>
              <a:t>23</a:t>
            </a:fld>
            <a:endParaRPr kumimoji="1" lang="ja-JP" altLang="en-US"/>
          </a:p>
        </p:txBody>
      </p:sp>
    </p:spTree>
    <p:extLst>
      <p:ext uri="{BB962C8B-B14F-4D97-AF65-F5344CB8AC3E}">
        <p14:creationId xmlns:p14="http://schemas.microsoft.com/office/powerpoint/2010/main" val="3944808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E980F9-38C0-6749-91A3-44857B282703}"/>
              </a:ext>
            </a:extLst>
          </p:cNvPr>
          <p:cNvSpPr>
            <a:spLocks noGrp="1"/>
          </p:cNvSpPr>
          <p:nvPr>
            <p:ph type="title"/>
          </p:nvPr>
        </p:nvSpPr>
        <p:spPr>
          <a:xfrm>
            <a:off x="838200" y="67235"/>
            <a:ext cx="10515600" cy="1314790"/>
          </a:xfrm>
        </p:spPr>
        <p:txBody>
          <a:bodyPr/>
          <a:lstStyle/>
          <a:p>
            <a:r>
              <a:rPr lang="ja-JP" altLang="en-US"/>
              <a:t>分割マイグレーション</a:t>
            </a:r>
            <a:r>
              <a:rPr lang="en-US" altLang="ja-JP" sz="4000" dirty="0"/>
              <a:t>[</a:t>
            </a:r>
            <a:r>
              <a:rPr lang="en-US" altLang="ja-JP" sz="4000" dirty="0" err="1"/>
              <a:t>Suetake</a:t>
            </a:r>
            <a:r>
              <a:rPr lang="en-US" altLang="ja-JP" sz="4000" dirty="0"/>
              <a:t> et al.'18]</a:t>
            </a:r>
            <a:endParaRPr lang="ja-JP" altLang="en-US" sz="4000"/>
          </a:p>
        </p:txBody>
      </p:sp>
      <p:sp>
        <p:nvSpPr>
          <p:cNvPr id="3" name="コンテンツ プレースホルダー 2">
            <a:extLst>
              <a:ext uri="{FF2B5EF4-FFF2-40B4-BE49-F238E27FC236}">
                <a16:creationId xmlns:a16="http://schemas.microsoft.com/office/drawing/2014/main" id="{B88156C3-C303-334D-9F79-2AB6AF4BDA2A}"/>
              </a:ext>
            </a:extLst>
          </p:cNvPr>
          <p:cNvSpPr>
            <a:spLocks noGrp="1"/>
          </p:cNvSpPr>
          <p:nvPr>
            <p:ph idx="1"/>
          </p:nvPr>
        </p:nvSpPr>
        <p:spPr>
          <a:xfrm>
            <a:off x="838200" y="1537855"/>
            <a:ext cx="10515600" cy="4639108"/>
          </a:xfrm>
        </p:spPr>
        <p:txBody>
          <a:bodyPr/>
          <a:lstStyle/>
          <a:p>
            <a:r>
              <a:rPr lang="en-US" altLang="ja-JP" dirty="0"/>
              <a:t>VM</a:t>
            </a:r>
            <a:r>
              <a:rPr lang="ja-JP" altLang="en-US"/>
              <a:t>のメモリを分割して複数のホストにマイグレーション</a:t>
            </a:r>
            <a:endParaRPr lang="en-US" altLang="ja-JP" dirty="0"/>
          </a:p>
          <a:p>
            <a:pPr lvl="1"/>
            <a:r>
              <a:rPr lang="ja-JP" altLang="en-US"/>
              <a:t>メインホスト：アクセスされそうなメモリと</a:t>
            </a:r>
            <a:r>
              <a:rPr lang="en-US" altLang="ja-JP" dirty="0"/>
              <a:t>VM</a:t>
            </a:r>
            <a:r>
              <a:rPr lang="ja-JP" altLang="en-US"/>
              <a:t>コアの状態を転送</a:t>
            </a:r>
            <a:endParaRPr lang="en-US" altLang="ja-JP" dirty="0"/>
          </a:p>
          <a:p>
            <a:pPr lvl="1"/>
            <a:r>
              <a:rPr lang="ja-JP" altLang="en-US"/>
              <a:t>サブホスト群：それ以外のメモリを転送</a:t>
            </a:r>
            <a:endParaRPr lang="en-US" altLang="ja-JP" dirty="0"/>
          </a:p>
          <a:p>
            <a:r>
              <a:rPr lang="ja-JP" altLang="en-US"/>
              <a:t>ホスト間でリモートページングを行いながら</a:t>
            </a:r>
            <a:r>
              <a:rPr lang="en-US" altLang="ja-JP" dirty="0"/>
              <a:t>VM</a:t>
            </a:r>
            <a:r>
              <a:rPr lang="ja-JP" altLang="en-US"/>
              <a:t>を実行</a:t>
            </a:r>
            <a:endParaRPr lang="en-US" altLang="ja-JP" dirty="0"/>
          </a:p>
          <a:p>
            <a:pPr lvl="1"/>
            <a:r>
              <a:rPr lang="en-US" altLang="ja-JP" dirty="0"/>
              <a:t>VM</a:t>
            </a:r>
            <a:r>
              <a:rPr lang="ja-JP" altLang="en-US"/>
              <a:t>が必要としたメモリデータをメインホストへ転送</a:t>
            </a:r>
            <a:r>
              <a:rPr lang="en-US" altLang="ja-JP" dirty="0"/>
              <a:t>(</a:t>
            </a:r>
            <a:r>
              <a:rPr lang="ja-JP" altLang="en-US"/>
              <a:t>ページイン</a:t>
            </a:r>
            <a:r>
              <a:rPr lang="en-US" altLang="ja-JP" dirty="0"/>
              <a:t>)</a:t>
            </a:r>
          </a:p>
          <a:p>
            <a:pPr lvl="1"/>
            <a:r>
              <a:rPr lang="ja-JP" altLang="en-US"/>
              <a:t>代わりに、不要なメモリデータをサブホストへ転送</a:t>
            </a:r>
            <a:r>
              <a:rPr lang="en-US" altLang="ja-JP" dirty="0"/>
              <a:t>(</a:t>
            </a:r>
            <a:r>
              <a:rPr lang="ja-JP" altLang="en-US"/>
              <a:t>ページアウト</a:t>
            </a:r>
            <a:r>
              <a:rPr lang="en-US" altLang="ja-JP" dirty="0"/>
              <a:t>)</a:t>
            </a:r>
            <a:endParaRPr lang="ja-JP" altLang="en-US"/>
          </a:p>
          <a:p>
            <a:endParaRPr lang="en-US" altLang="ja-JP" dirty="0"/>
          </a:p>
          <a:p>
            <a:endParaRPr lang="en-US" altLang="ja-JP" dirty="0"/>
          </a:p>
        </p:txBody>
      </p:sp>
      <p:sp>
        <p:nvSpPr>
          <p:cNvPr id="4" name="角丸四角形 3">
            <a:extLst>
              <a:ext uri="{FF2B5EF4-FFF2-40B4-BE49-F238E27FC236}">
                <a16:creationId xmlns:a16="http://schemas.microsoft.com/office/drawing/2014/main" id="{F3E27AC7-5B52-9745-92A5-F793E0541E94}"/>
              </a:ext>
            </a:extLst>
          </p:cNvPr>
          <p:cNvSpPr/>
          <p:nvPr/>
        </p:nvSpPr>
        <p:spPr>
          <a:xfrm>
            <a:off x="2145318" y="4695754"/>
            <a:ext cx="2131579" cy="18198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a:extLst>
              <a:ext uri="{FF2B5EF4-FFF2-40B4-BE49-F238E27FC236}">
                <a16:creationId xmlns:a16="http://schemas.microsoft.com/office/drawing/2014/main" id="{EED05B2B-7BA1-6348-8E93-96AE02EDAE3F}"/>
              </a:ext>
            </a:extLst>
          </p:cNvPr>
          <p:cNvSpPr/>
          <p:nvPr/>
        </p:nvSpPr>
        <p:spPr>
          <a:xfrm>
            <a:off x="6213462" y="4692288"/>
            <a:ext cx="1761087" cy="17975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a:extLst>
              <a:ext uri="{FF2B5EF4-FFF2-40B4-BE49-F238E27FC236}">
                <a16:creationId xmlns:a16="http://schemas.microsoft.com/office/drawing/2014/main" id="{0E03DE5E-C4E9-594D-8102-9477F8DFCC6C}"/>
              </a:ext>
            </a:extLst>
          </p:cNvPr>
          <p:cNvSpPr/>
          <p:nvPr/>
        </p:nvSpPr>
        <p:spPr>
          <a:xfrm>
            <a:off x="2458149" y="4810354"/>
            <a:ext cx="1246169"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VM</a:t>
            </a:r>
            <a:r>
              <a:rPr kumimoji="1" lang="ja-JP" altLang="en-US">
                <a:solidFill>
                  <a:schemeClr val="tx1"/>
                </a:solidFill>
              </a:rPr>
              <a:t>コア</a:t>
            </a:r>
          </a:p>
        </p:txBody>
      </p:sp>
      <p:sp>
        <p:nvSpPr>
          <p:cNvPr id="7" name="テキスト ボックス 6">
            <a:extLst>
              <a:ext uri="{FF2B5EF4-FFF2-40B4-BE49-F238E27FC236}">
                <a16:creationId xmlns:a16="http://schemas.microsoft.com/office/drawing/2014/main" id="{A78E3482-241E-1244-BB1D-4B4F677626CB}"/>
              </a:ext>
            </a:extLst>
          </p:cNvPr>
          <p:cNvSpPr txBox="1"/>
          <p:nvPr/>
        </p:nvSpPr>
        <p:spPr>
          <a:xfrm>
            <a:off x="2458149" y="4326422"/>
            <a:ext cx="1569660" cy="369332"/>
          </a:xfrm>
          <a:prstGeom prst="rect">
            <a:avLst/>
          </a:prstGeom>
          <a:noFill/>
        </p:spPr>
        <p:txBody>
          <a:bodyPr wrap="square" rtlCol="0">
            <a:spAutoFit/>
          </a:bodyPr>
          <a:lstStyle/>
          <a:p>
            <a:r>
              <a:rPr kumimoji="1" lang="ja-JP" altLang="en-US"/>
              <a:t>移送元ホスト</a:t>
            </a:r>
          </a:p>
        </p:txBody>
      </p:sp>
      <p:sp>
        <p:nvSpPr>
          <p:cNvPr id="8" name="テキスト ボックス 7">
            <a:extLst>
              <a:ext uri="{FF2B5EF4-FFF2-40B4-BE49-F238E27FC236}">
                <a16:creationId xmlns:a16="http://schemas.microsoft.com/office/drawing/2014/main" id="{B137F074-A21E-8548-9B16-E68AEEFFE291}"/>
              </a:ext>
            </a:extLst>
          </p:cNvPr>
          <p:cNvSpPr txBox="1"/>
          <p:nvPr/>
        </p:nvSpPr>
        <p:spPr>
          <a:xfrm>
            <a:off x="5824698" y="4322956"/>
            <a:ext cx="2542633" cy="369332"/>
          </a:xfrm>
          <a:prstGeom prst="rect">
            <a:avLst/>
          </a:prstGeom>
          <a:noFill/>
        </p:spPr>
        <p:txBody>
          <a:bodyPr wrap="square" rtlCol="0">
            <a:spAutoFit/>
          </a:bodyPr>
          <a:lstStyle/>
          <a:p>
            <a:r>
              <a:rPr kumimoji="1" lang="ja-JP" altLang="en-US"/>
              <a:t>移送先メインホスト</a:t>
            </a:r>
          </a:p>
        </p:txBody>
      </p:sp>
      <p:sp>
        <p:nvSpPr>
          <p:cNvPr id="9" name="右矢印 8">
            <a:extLst>
              <a:ext uri="{FF2B5EF4-FFF2-40B4-BE49-F238E27FC236}">
                <a16:creationId xmlns:a16="http://schemas.microsoft.com/office/drawing/2014/main" id="{081FF7E1-53DE-4A4A-B66B-9A73C1A3F60B}"/>
              </a:ext>
            </a:extLst>
          </p:cNvPr>
          <p:cNvSpPr/>
          <p:nvPr/>
        </p:nvSpPr>
        <p:spPr>
          <a:xfrm>
            <a:off x="4469300" y="5371342"/>
            <a:ext cx="1495901"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699F49BE-13AF-BD4D-A740-699F89B1A892}"/>
              </a:ext>
            </a:extLst>
          </p:cNvPr>
          <p:cNvSpPr txBox="1"/>
          <p:nvPr/>
        </p:nvSpPr>
        <p:spPr>
          <a:xfrm>
            <a:off x="4356157" y="5097905"/>
            <a:ext cx="1611910" cy="307777"/>
          </a:xfrm>
          <a:prstGeom prst="rect">
            <a:avLst/>
          </a:prstGeom>
          <a:noFill/>
        </p:spPr>
        <p:txBody>
          <a:bodyPr wrap="square" rtlCol="0">
            <a:spAutoFit/>
          </a:bodyPr>
          <a:lstStyle/>
          <a:p>
            <a:r>
              <a:rPr kumimoji="1" lang="ja-JP" altLang="en-US" sz="1400"/>
              <a:t>マイグレーション</a:t>
            </a:r>
          </a:p>
        </p:txBody>
      </p:sp>
      <p:sp>
        <p:nvSpPr>
          <p:cNvPr id="11" name="角丸四角形 10">
            <a:extLst>
              <a:ext uri="{FF2B5EF4-FFF2-40B4-BE49-F238E27FC236}">
                <a16:creationId xmlns:a16="http://schemas.microsoft.com/office/drawing/2014/main" id="{AF4F8D88-0243-104F-AFBF-B50F4D8F76D3}"/>
              </a:ext>
            </a:extLst>
          </p:cNvPr>
          <p:cNvSpPr/>
          <p:nvPr/>
        </p:nvSpPr>
        <p:spPr>
          <a:xfrm>
            <a:off x="8576482" y="5103043"/>
            <a:ext cx="1228296" cy="1197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64607678-F2B8-514E-BC51-6FC824FC0C9F}"/>
              </a:ext>
            </a:extLst>
          </p:cNvPr>
          <p:cNvSpPr txBox="1"/>
          <p:nvPr/>
        </p:nvSpPr>
        <p:spPr>
          <a:xfrm>
            <a:off x="2074848" y="5336648"/>
            <a:ext cx="1468672" cy="369332"/>
          </a:xfrm>
          <a:prstGeom prst="rect">
            <a:avLst/>
          </a:prstGeom>
          <a:noFill/>
        </p:spPr>
        <p:txBody>
          <a:bodyPr wrap="none" rtlCol="0">
            <a:spAutoFit/>
          </a:bodyPr>
          <a:lstStyle/>
          <a:p>
            <a:r>
              <a:rPr kumimoji="1" lang="en-US" altLang="ja-JP" dirty="0"/>
              <a:t>VM</a:t>
            </a:r>
            <a:r>
              <a:rPr kumimoji="1" lang="ja-JP" altLang="en-US"/>
              <a:t>のメモリ</a:t>
            </a:r>
          </a:p>
        </p:txBody>
      </p:sp>
      <p:sp>
        <p:nvSpPr>
          <p:cNvPr id="13" name="角丸四角形 12">
            <a:extLst>
              <a:ext uri="{FF2B5EF4-FFF2-40B4-BE49-F238E27FC236}">
                <a16:creationId xmlns:a16="http://schemas.microsoft.com/office/drawing/2014/main" id="{606E51DE-DF1B-B649-848E-B49C9ACF2ACF}"/>
              </a:ext>
            </a:extLst>
          </p:cNvPr>
          <p:cNvSpPr/>
          <p:nvPr/>
        </p:nvSpPr>
        <p:spPr>
          <a:xfrm>
            <a:off x="2242186" y="5614106"/>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a:extLst>
              <a:ext uri="{FF2B5EF4-FFF2-40B4-BE49-F238E27FC236}">
                <a16:creationId xmlns:a16="http://schemas.microsoft.com/office/drawing/2014/main" id="{61F98675-6B7B-3744-85FD-BC5896911668}"/>
              </a:ext>
            </a:extLst>
          </p:cNvPr>
          <p:cNvSpPr/>
          <p:nvPr/>
        </p:nvSpPr>
        <p:spPr>
          <a:xfrm>
            <a:off x="2716707" y="5614106"/>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a:extLst>
              <a:ext uri="{FF2B5EF4-FFF2-40B4-BE49-F238E27FC236}">
                <a16:creationId xmlns:a16="http://schemas.microsoft.com/office/drawing/2014/main" id="{A334FA73-465A-3E47-B087-2BC4741B34CD}"/>
              </a:ext>
            </a:extLst>
          </p:cNvPr>
          <p:cNvSpPr/>
          <p:nvPr/>
        </p:nvSpPr>
        <p:spPr>
          <a:xfrm>
            <a:off x="3200105" y="5622520"/>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a:extLst>
              <a:ext uri="{FF2B5EF4-FFF2-40B4-BE49-F238E27FC236}">
                <a16:creationId xmlns:a16="http://schemas.microsoft.com/office/drawing/2014/main" id="{A6BDED75-7891-3241-AF45-9B9EC0667E21}"/>
              </a:ext>
            </a:extLst>
          </p:cNvPr>
          <p:cNvSpPr/>
          <p:nvPr/>
        </p:nvSpPr>
        <p:spPr>
          <a:xfrm>
            <a:off x="3681894" y="5613785"/>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a:extLst>
              <a:ext uri="{FF2B5EF4-FFF2-40B4-BE49-F238E27FC236}">
                <a16:creationId xmlns:a16="http://schemas.microsoft.com/office/drawing/2014/main" id="{015B47FB-37BD-BC45-8174-A01A26DBA0C0}"/>
              </a:ext>
            </a:extLst>
          </p:cNvPr>
          <p:cNvSpPr/>
          <p:nvPr/>
        </p:nvSpPr>
        <p:spPr>
          <a:xfrm>
            <a:off x="6462551" y="4794369"/>
            <a:ext cx="1116496"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VM</a:t>
            </a:r>
            <a:r>
              <a:rPr kumimoji="1" lang="ja-JP" altLang="en-US">
                <a:solidFill>
                  <a:schemeClr val="tx1"/>
                </a:solidFill>
              </a:rPr>
              <a:t>コア</a:t>
            </a:r>
          </a:p>
        </p:txBody>
      </p:sp>
      <p:sp>
        <p:nvSpPr>
          <p:cNvPr id="18" name="テキスト ボックス 17">
            <a:extLst>
              <a:ext uri="{FF2B5EF4-FFF2-40B4-BE49-F238E27FC236}">
                <a16:creationId xmlns:a16="http://schemas.microsoft.com/office/drawing/2014/main" id="{9680DD19-92A6-F044-A986-CEDA61F7DF06}"/>
              </a:ext>
            </a:extLst>
          </p:cNvPr>
          <p:cNvSpPr txBox="1"/>
          <p:nvPr/>
        </p:nvSpPr>
        <p:spPr>
          <a:xfrm>
            <a:off x="7683432" y="6220600"/>
            <a:ext cx="1107996" cy="276999"/>
          </a:xfrm>
          <a:prstGeom prst="rect">
            <a:avLst/>
          </a:prstGeom>
          <a:noFill/>
        </p:spPr>
        <p:txBody>
          <a:bodyPr wrap="none" rtlCol="0">
            <a:spAutoFit/>
          </a:bodyPr>
          <a:lstStyle/>
          <a:p>
            <a:r>
              <a:rPr lang="ja-JP" altLang="en-US" sz="1200"/>
              <a:t>ページアウト</a:t>
            </a:r>
            <a:endParaRPr lang="en-US" altLang="ja-JP" sz="1200" dirty="0"/>
          </a:p>
        </p:txBody>
      </p:sp>
      <p:sp>
        <p:nvSpPr>
          <p:cNvPr id="19" name="テキスト ボックス 18">
            <a:extLst>
              <a:ext uri="{FF2B5EF4-FFF2-40B4-BE49-F238E27FC236}">
                <a16:creationId xmlns:a16="http://schemas.microsoft.com/office/drawing/2014/main" id="{056F96E0-6EBC-BB47-A42A-6E6EA80BE5BA}"/>
              </a:ext>
            </a:extLst>
          </p:cNvPr>
          <p:cNvSpPr txBox="1"/>
          <p:nvPr/>
        </p:nvSpPr>
        <p:spPr>
          <a:xfrm>
            <a:off x="7692067" y="5060067"/>
            <a:ext cx="954107" cy="276999"/>
          </a:xfrm>
          <a:prstGeom prst="rect">
            <a:avLst/>
          </a:prstGeom>
          <a:noFill/>
        </p:spPr>
        <p:txBody>
          <a:bodyPr wrap="square" rtlCol="0">
            <a:spAutoFit/>
          </a:bodyPr>
          <a:lstStyle/>
          <a:p>
            <a:r>
              <a:rPr lang="ja-JP" altLang="en-US" sz="1200"/>
              <a:t>ページイン</a:t>
            </a:r>
            <a:endParaRPr kumimoji="1" lang="ja-JP" altLang="en-US" sz="1200"/>
          </a:p>
        </p:txBody>
      </p:sp>
      <p:sp>
        <p:nvSpPr>
          <p:cNvPr id="20" name="右カーブ矢印 19">
            <a:extLst>
              <a:ext uri="{FF2B5EF4-FFF2-40B4-BE49-F238E27FC236}">
                <a16:creationId xmlns:a16="http://schemas.microsoft.com/office/drawing/2014/main" id="{6B707B4D-15DD-D342-8174-88CB81EA62E9}"/>
              </a:ext>
            </a:extLst>
          </p:cNvPr>
          <p:cNvSpPr/>
          <p:nvPr/>
        </p:nvSpPr>
        <p:spPr>
          <a:xfrm rot="5400000">
            <a:off x="8133886" y="4110721"/>
            <a:ext cx="439340" cy="2031324"/>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右カーブ矢印 20">
            <a:extLst>
              <a:ext uri="{FF2B5EF4-FFF2-40B4-BE49-F238E27FC236}">
                <a16:creationId xmlns:a16="http://schemas.microsoft.com/office/drawing/2014/main" id="{92E13E4C-B456-934E-BEC5-48D82F59AFB9}"/>
              </a:ext>
            </a:extLst>
          </p:cNvPr>
          <p:cNvSpPr/>
          <p:nvPr/>
        </p:nvSpPr>
        <p:spPr>
          <a:xfrm rot="16200000">
            <a:off x="7942242" y="5052672"/>
            <a:ext cx="322904" cy="2743199"/>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テキスト ボックス 16">
            <a:extLst>
              <a:ext uri="{FF2B5EF4-FFF2-40B4-BE49-F238E27FC236}">
                <a16:creationId xmlns:a16="http://schemas.microsoft.com/office/drawing/2014/main" id="{B80C8013-6260-5543-A519-A6A1A38808FC}"/>
              </a:ext>
            </a:extLst>
          </p:cNvPr>
          <p:cNvSpPr txBox="1"/>
          <p:nvPr/>
        </p:nvSpPr>
        <p:spPr>
          <a:xfrm>
            <a:off x="8295432" y="4670341"/>
            <a:ext cx="2055053" cy="369332"/>
          </a:xfrm>
          <a:prstGeom prst="rect">
            <a:avLst/>
          </a:prstGeom>
          <a:noFill/>
        </p:spPr>
        <p:txBody>
          <a:bodyPr wrap="square" rtlCol="0">
            <a:spAutoFit/>
          </a:bodyPr>
          <a:lstStyle/>
          <a:p>
            <a:r>
              <a:rPr kumimoji="1" lang="ja-JP" altLang="en-US"/>
              <a:t>移送先サブホスト</a:t>
            </a:r>
          </a:p>
        </p:txBody>
      </p:sp>
      <p:sp>
        <p:nvSpPr>
          <p:cNvPr id="22" name="スライド番号プレースホルダー 21">
            <a:extLst>
              <a:ext uri="{FF2B5EF4-FFF2-40B4-BE49-F238E27FC236}">
                <a16:creationId xmlns:a16="http://schemas.microsoft.com/office/drawing/2014/main" id="{11378A08-89AB-AA4C-85C2-F261FF8AE1EA}"/>
              </a:ext>
            </a:extLst>
          </p:cNvPr>
          <p:cNvSpPr>
            <a:spLocks noGrp="1"/>
          </p:cNvSpPr>
          <p:nvPr>
            <p:ph type="sldNum" sz="quarter" idx="12"/>
          </p:nvPr>
        </p:nvSpPr>
        <p:spPr/>
        <p:txBody>
          <a:bodyPr/>
          <a:lstStyle/>
          <a:p>
            <a:fld id="{8E1EBD39-E449-DF4E-9D6C-E1C55755AFC2}" type="slidenum">
              <a:rPr kumimoji="1" lang="ja-JP" altLang="en-US" smtClean="0"/>
              <a:t>2</a:t>
            </a:fld>
            <a:endParaRPr kumimoji="1" lang="ja-JP" altLang="en-US"/>
          </a:p>
        </p:txBody>
      </p:sp>
    </p:spTree>
    <p:extLst>
      <p:ext uri="{BB962C8B-B14F-4D97-AF65-F5344CB8AC3E}">
        <p14:creationId xmlns:p14="http://schemas.microsoft.com/office/powerpoint/2010/main" val="371923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1" nodeType="clickEffect">
                                  <p:stCondLst>
                                    <p:cond delay="0"/>
                                  </p:stCondLst>
                                  <p:childTnLst>
                                    <p:animMotion origin="layout" path="M 0 0 C 0.07135 0.03866 0.14271 0.07731 0.19961 0.07245 C 0.25638 0.06759 0.29857 0.01921 0.34075 -0.02917 " pathEditMode="relative" ptsTypes="AAA">
                                      <p:cBhvr>
                                        <p:cTn id="16" dur="2000" fill="hold"/>
                                        <p:tgtEl>
                                          <p:spTgt spid="13"/>
                                        </p:tgtEl>
                                        <p:attrNameLst>
                                          <p:attrName>ppt_x</p:attrName>
                                          <p:attrName>ppt_y</p:attrName>
                                        </p:attrNameLst>
                                      </p:cBhvr>
                                    </p:animMotion>
                                  </p:childTnLst>
                                </p:cTn>
                              </p:par>
                              <p:par>
                                <p:cTn id="17" presetID="0" presetClass="path" presetSubtype="0" accel="50000" decel="50000" fill="hold" grpId="0" nodeType="withEffect">
                                  <p:stCondLst>
                                    <p:cond delay="0"/>
                                  </p:stCondLst>
                                  <p:childTnLst>
                                    <p:animMotion origin="layout" path="M 0 0 C 0.07135 0.03866 0.14271 0.07731 0.19961 0.07245 C 0.25638 0.06759 0.29857 0.01921 0.34075 -0.02917 " pathEditMode="relative" ptsTypes="AAA">
                                      <p:cBhvr>
                                        <p:cTn id="18" dur="2000" fill="hold"/>
                                        <p:tgtEl>
                                          <p:spTgt spid="14"/>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37" presetClass="path" presetSubtype="0" accel="50000" decel="50000" fill="hold" grpId="0" nodeType="clickEffect">
                                  <p:stCondLst>
                                    <p:cond delay="0"/>
                                  </p:stCondLst>
                                  <p:childTnLst>
                                    <p:animMotion origin="layout" path="M -1.66667E-6 4.44444E-6 C 0.04063 0.02106 0.08216 0.00879 0.12292 0.02986 C 0.14831 0.04421 0.18659 0.05231 0.22656 0.05231 C 0.27214 0.05231 0.30873 0.04421 0.33412 0.02986 L 0.45625 -0.03334 " pathEditMode="relative" rAng="0" ptsTypes="AAAAA">
                                      <p:cBhvr>
                                        <p:cTn id="22" dur="2000" fill="hold"/>
                                        <p:tgtEl>
                                          <p:spTgt spid="15"/>
                                        </p:tgtEl>
                                        <p:attrNameLst>
                                          <p:attrName>ppt_x</p:attrName>
                                          <p:attrName>ppt_y</p:attrName>
                                        </p:attrNameLst>
                                      </p:cBhvr>
                                      <p:rCtr x="22813" y="949"/>
                                    </p:animMotion>
                                  </p:childTnLst>
                                </p:cTn>
                              </p:par>
                              <p:par>
                                <p:cTn id="23" presetID="37" presetClass="path" presetSubtype="0" accel="50000" decel="50000" fill="hold" grpId="0" nodeType="withEffect">
                                  <p:stCondLst>
                                    <p:cond delay="0"/>
                                  </p:stCondLst>
                                  <p:childTnLst>
                                    <p:animMotion origin="layout" path="M 5E-6 3.33333E-6 C 0.04063 0.02106 0.08217 0.00879 0.12292 0.02986 C 0.14831 0.04421 0.18659 0.05231 0.22657 0.05231 C 0.27214 0.05231 0.30873 0.04421 0.33412 0.02986 L 0.45626 -0.03334 " pathEditMode="relative" rAng="0" ptsTypes="AAAAA">
                                      <p:cBhvr>
                                        <p:cTn id="24" dur="2000" fill="hold"/>
                                        <p:tgtEl>
                                          <p:spTgt spid="16"/>
                                        </p:tgtEl>
                                        <p:attrNameLst>
                                          <p:attrName>ppt_x</p:attrName>
                                          <p:attrName>ppt_y</p:attrName>
                                        </p:attrNameLst>
                                      </p:cBhvr>
                                      <p:rCtr x="22813" y="949"/>
                                    </p:animMotion>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blinds(horizontal)">
                                      <p:cBhvr>
                                        <p:cTn id="29" dur="500"/>
                                        <p:tgtEl>
                                          <p:spTgt spid="19"/>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linds(horizontal)">
                                      <p:cBhvr>
                                        <p:cTn id="32" dur="500"/>
                                        <p:tgtEl>
                                          <p:spTgt spid="18"/>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blinds(horizontal)">
                                      <p:cBhvr>
                                        <p:cTn id="35" dur="500"/>
                                        <p:tgtEl>
                                          <p:spTgt spid="20"/>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blinds(horizontal)">
                                      <p:cBhvr>
                                        <p:cTn id="38" dur="500"/>
                                        <p:tgtEl>
                                          <p:spTgt spid="21"/>
                                        </p:tgtEl>
                                      </p:cBhvr>
                                    </p:animEffect>
                                  </p:childTnLst>
                                </p:cTn>
                              </p:par>
                            </p:childTnLst>
                          </p:cTn>
                        </p:par>
                      </p:childTnLst>
                    </p:cTn>
                  </p:par>
                  <p:par>
                    <p:cTn id="39" fill="hold">
                      <p:stCondLst>
                        <p:cond delay="indefinite"/>
                      </p:stCondLst>
                      <p:childTnLst>
                        <p:par>
                          <p:cTn id="40" fill="hold">
                            <p:stCondLst>
                              <p:cond delay="0"/>
                            </p:stCondLst>
                            <p:childTnLst>
                              <p:par>
                                <p:cTn id="41" presetID="0" presetClass="path" presetSubtype="0" accel="50000" decel="50000" fill="hold" grpId="1" nodeType="clickEffect">
                                  <p:stCondLst>
                                    <p:cond delay="0"/>
                                  </p:stCondLst>
                                  <p:childTnLst>
                                    <p:animMotion origin="layout" path="M 0.45625 -0.03333 C 0.42813 -0.05277 0.40013 -0.07268 0.37448 -0.07152 C 0.3487 -0.0706 0.32539 -0.04861 0.30208 -0.02662 " pathEditMode="relative" rAng="0" ptsTypes="AAA">
                                      <p:cBhvr>
                                        <p:cTn id="42" dur="2000" fill="hold"/>
                                        <p:tgtEl>
                                          <p:spTgt spid="16"/>
                                        </p:tgtEl>
                                        <p:attrNameLst>
                                          <p:attrName>ppt_x</p:attrName>
                                          <p:attrName>ppt_y</p:attrName>
                                        </p:attrNameLst>
                                      </p:cBhvr>
                                      <p:rCtr x="-7708" y="-1574"/>
                                    </p:animMotion>
                                  </p:childTnLst>
                                </p:cTn>
                              </p:par>
                            </p:childTnLst>
                          </p:cTn>
                        </p:par>
                      </p:childTnLst>
                    </p:cTn>
                  </p:par>
                  <p:par>
                    <p:cTn id="43" fill="hold">
                      <p:stCondLst>
                        <p:cond delay="indefinite"/>
                      </p:stCondLst>
                      <p:childTnLst>
                        <p:par>
                          <p:cTn id="44" fill="hold">
                            <p:stCondLst>
                              <p:cond delay="0"/>
                            </p:stCondLst>
                            <p:childTnLst>
                              <p:par>
                                <p:cTn id="45" presetID="37" presetClass="path" presetSubtype="0" accel="50000" decel="50000" fill="hold" grpId="0" nodeType="clickEffect">
                                  <p:stCondLst>
                                    <p:cond delay="0"/>
                                  </p:stCondLst>
                                  <p:childTnLst>
                                    <p:animMotion origin="layout" path="M 0.33828 -0.02061 L 0.40117 0.01944 C 0.41419 0.02847 0.43411 0.03356 0.45455 0.03356 C 0.47825 0.03356 0.49713 0.02847 0.51015 0.01944 C 0.53125 0.00625 0.55221 -0.02061 0.57343 -0.0338 " pathEditMode="relative" rAng="0" ptsTypes="AAAAA">
                                      <p:cBhvr>
                                        <p:cTn id="46" dur="2000" fill="hold"/>
                                        <p:tgtEl>
                                          <p:spTgt spid="13"/>
                                        </p:tgtEl>
                                        <p:attrNameLst>
                                          <p:attrName>ppt_x</p:attrName>
                                          <p:attrName>ppt_y</p:attrName>
                                        </p:attrNameLst>
                                      </p:cBhvr>
                                      <p:rCtr x="11758" y="203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2" animBg="1"/>
      <p:bldP spid="13" grpId="0" animBg="1"/>
      <p:bldP spid="13" grpId="1" animBg="1"/>
      <p:bldP spid="14" grpId="0" animBg="1"/>
      <p:bldP spid="15" grpId="0" animBg="1"/>
      <p:bldP spid="16" grpId="0" uiExpand="1" animBg="1"/>
      <p:bldP spid="16" grpId="1" animBg="1"/>
      <p:bldP spid="17" grpId="0" animBg="1"/>
      <p:bldP spid="18" grpId="0"/>
      <p:bldP spid="19" grpId="0"/>
      <p:bldP spid="20" grpId="0"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793AAF-E8C4-5E4D-8B55-27A563DAA763}"/>
              </a:ext>
            </a:extLst>
          </p:cNvPr>
          <p:cNvSpPr>
            <a:spLocks noGrp="1"/>
          </p:cNvSpPr>
          <p:nvPr>
            <p:ph type="title"/>
          </p:nvPr>
        </p:nvSpPr>
        <p:spPr>
          <a:xfrm>
            <a:off x="838200" y="67235"/>
            <a:ext cx="10515600" cy="1314790"/>
          </a:xfrm>
        </p:spPr>
        <p:txBody>
          <a:bodyPr/>
          <a:lstStyle/>
          <a:p>
            <a:r>
              <a:rPr lang="en-US" altLang="ja-JP" dirty="0"/>
              <a:t>VM</a:t>
            </a:r>
            <a:r>
              <a:rPr lang="ja-JP" altLang="en-US"/>
              <a:t>のメモリデータの暗号化</a:t>
            </a:r>
          </a:p>
        </p:txBody>
      </p:sp>
      <p:sp>
        <p:nvSpPr>
          <p:cNvPr id="3" name="コンテンツ プレースホルダー 2">
            <a:extLst>
              <a:ext uri="{FF2B5EF4-FFF2-40B4-BE49-F238E27FC236}">
                <a16:creationId xmlns:a16="http://schemas.microsoft.com/office/drawing/2014/main" id="{F5A22B63-8244-C343-B715-98141068AAC8}"/>
              </a:ext>
            </a:extLst>
          </p:cNvPr>
          <p:cNvSpPr>
            <a:spLocks noGrp="1"/>
          </p:cNvSpPr>
          <p:nvPr>
            <p:ph idx="1"/>
          </p:nvPr>
        </p:nvSpPr>
        <p:spPr>
          <a:xfrm>
            <a:off x="838200" y="1537855"/>
            <a:ext cx="10515600" cy="4639108"/>
          </a:xfrm>
        </p:spPr>
        <p:txBody>
          <a:bodyPr/>
          <a:lstStyle/>
          <a:p>
            <a:r>
              <a:rPr lang="ja-JP" altLang="en-US"/>
              <a:t>実行環境によってはメモリデータを盗聴される危険性がある</a:t>
            </a:r>
            <a:endParaRPr lang="en-US" altLang="ja-JP" dirty="0"/>
          </a:p>
          <a:p>
            <a:pPr lvl="1"/>
            <a:r>
              <a:rPr lang="ja-JP" altLang="en-US"/>
              <a:t>安全とは限らないネットワーク，信頼できるとは限らないホスト</a:t>
            </a:r>
            <a:endParaRPr lang="en-US" altLang="ja-JP" dirty="0"/>
          </a:p>
          <a:p>
            <a:r>
              <a:rPr lang="ja-JP" altLang="en-US"/>
              <a:t>メモリデータの暗号化で保護することができる</a:t>
            </a:r>
            <a:endParaRPr lang="en-US" altLang="ja-JP" dirty="0"/>
          </a:p>
          <a:p>
            <a:pPr lvl="1"/>
            <a:r>
              <a:rPr lang="ja-JP" altLang="en-US"/>
              <a:t>暗号通信路を用いて送信時に暗号化、受信時に復号化</a:t>
            </a:r>
            <a:endParaRPr lang="en-US" altLang="ja-JP" dirty="0"/>
          </a:p>
          <a:p>
            <a:pPr lvl="1"/>
            <a:r>
              <a:rPr lang="ja-JP" altLang="en-US"/>
              <a:t>サブホストでは再暗号化して安全に保持</a:t>
            </a:r>
            <a:endParaRPr lang="en-US" altLang="ja-JP" dirty="0"/>
          </a:p>
          <a:p>
            <a:pPr lvl="1"/>
            <a:r>
              <a:rPr lang="ja-JP" altLang="en-US"/>
              <a:t>メインホストでは</a:t>
            </a:r>
            <a:r>
              <a:rPr lang="en-US" altLang="ja-JP" dirty="0"/>
              <a:t>VM</a:t>
            </a:r>
            <a:r>
              <a:rPr lang="ja-JP" altLang="en-US"/>
              <a:t>のメモリ保護機構を利用可能</a:t>
            </a:r>
            <a:r>
              <a:rPr lang="en-US" altLang="ja-JP" dirty="0"/>
              <a:t>[Li+,CLOUD’10]</a:t>
            </a:r>
          </a:p>
          <a:p>
            <a:endParaRPr lang="ja-JP" altLang="en-US"/>
          </a:p>
        </p:txBody>
      </p:sp>
      <p:sp>
        <p:nvSpPr>
          <p:cNvPr id="39" name="角丸四角形 7">
            <a:extLst>
              <a:ext uri="{FF2B5EF4-FFF2-40B4-BE49-F238E27FC236}">
                <a16:creationId xmlns:a16="http://schemas.microsoft.com/office/drawing/2014/main" id="{33074A11-39F2-E943-9CC7-44CF1A16E8E9}"/>
              </a:ext>
            </a:extLst>
          </p:cNvPr>
          <p:cNvSpPr/>
          <p:nvPr/>
        </p:nvSpPr>
        <p:spPr>
          <a:xfrm>
            <a:off x="2087546" y="4588951"/>
            <a:ext cx="2012869" cy="172329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8">
            <a:extLst>
              <a:ext uri="{FF2B5EF4-FFF2-40B4-BE49-F238E27FC236}">
                <a16:creationId xmlns:a16="http://schemas.microsoft.com/office/drawing/2014/main" id="{8225A7C7-486F-4146-BF08-34D8BD177A6F}"/>
              </a:ext>
            </a:extLst>
          </p:cNvPr>
          <p:cNvSpPr/>
          <p:nvPr/>
        </p:nvSpPr>
        <p:spPr>
          <a:xfrm>
            <a:off x="6135056" y="4634539"/>
            <a:ext cx="1663010" cy="17021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9">
            <a:extLst>
              <a:ext uri="{FF2B5EF4-FFF2-40B4-BE49-F238E27FC236}">
                <a16:creationId xmlns:a16="http://schemas.microsoft.com/office/drawing/2014/main" id="{1E80F21C-8A6F-5643-88E9-E247A8DF2B74}"/>
              </a:ext>
            </a:extLst>
          </p:cNvPr>
          <p:cNvSpPr/>
          <p:nvPr/>
        </p:nvSpPr>
        <p:spPr>
          <a:xfrm>
            <a:off x="2611777" y="4684233"/>
            <a:ext cx="916058" cy="482421"/>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VM</a:t>
            </a:r>
            <a:endParaRPr kumimoji="1" lang="ja-JP" altLang="en-US">
              <a:solidFill>
                <a:schemeClr val="tx1"/>
              </a:solidFill>
            </a:endParaRPr>
          </a:p>
        </p:txBody>
      </p:sp>
      <p:sp>
        <p:nvSpPr>
          <p:cNvPr id="42" name="テキスト ボックス 10">
            <a:extLst>
              <a:ext uri="{FF2B5EF4-FFF2-40B4-BE49-F238E27FC236}">
                <a16:creationId xmlns:a16="http://schemas.microsoft.com/office/drawing/2014/main" id="{724E9E00-D114-A44E-ABAF-D44FB4ED6EAC}"/>
              </a:ext>
            </a:extLst>
          </p:cNvPr>
          <p:cNvSpPr txBox="1"/>
          <p:nvPr/>
        </p:nvSpPr>
        <p:spPr>
          <a:xfrm>
            <a:off x="2288696" y="4249182"/>
            <a:ext cx="1621370" cy="369332"/>
          </a:xfrm>
          <a:prstGeom prst="rect">
            <a:avLst/>
          </a:prstGeom>
          <a:noFill/>
        </p:spPr>
        <p:txBody>
          <a:bodyPr wrap="square" rtlCol="0">
            <a:spAutoFit/>
          </a:bodyPr>
          <a:lstStyle/>
          <a:p>
            <a:r>
              <a:rPr kumimoji="1" lang="ja-JP" altLang="en-US"/>
              <a:t>移送元ホスト</a:t>
            </a:r>
          </a:p>
        </p:txBody>
      </p:sp>
      <p:sp>
        <p:nvSpPr>
          <p:cNvPr id="43" name="角丸四角形 11">
            <a:extLst>
              <a:ext uri="{FF2B5EF4-FFF2-40B4-BE49-F238E27FC236}">
                <a16:creationId xmlns:a16="http://schemas.microsoft.com/office/drawing/2014/main" id="{A97BE33A-A965-C947-A346-FB1BFB7C89CE}"/>
              </a:ext>
            </a:extLst>
          </p:cNvPr>
          <p:cNvSpPr/>
          <p:nvPr/>
        </p:nvSpPr>
        <p:spPr>
          <a:xfrm>
            <a:off x="6527104" y="4684233"/>
            <a:ext cx="916058" cy="482421"/>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VM</a:t>
            </a:r>
            <a:endParaRPr kumimoji="1" lang="ja-JP" altLang="en-US">
              <a:solidFill>
                <a:schemeClr val="tx1"/>
              </a:solidFill>
            </a:endParaRPr>
          </a:p>
        </p:txBody>
      </p:sp>
      <p:sp>
        <p:nvSpPr>
          <p:cNvPr id="44" name="テキスト ボックス 12">
            <a:extLst>
              <a:ext uri="{FF2B5EF4-FFF2-40B4-BE49-F238E27FC236}">
                <a16:creationId xmlns:a16="http://schemas.microsoft.com/office/drawing/2014/main" id="{353050CE-2FA2-6E42-8AD5-E4D54A5E4203}"/>
              </a:ext>
            </a:extLst>
          </p:cNvPr>
          <p:cNvSpPr txBox="1"/>
          <p:nvPr/>
        </p:nvSpPr>
        <p:spPr>
          <a:xfrm>
            <a:off x="5878780" y="4257969"/>
            <a:ext cx="2401031" cy="369332"/>
          </a:xfrm>
          <a:prstGeom prst="rect">
            <a:avLst/>
          </a:prstGeom>
          <a:noFill/>
        </p:spPr>
        <p:txBody>
          <a:bodyPr wrap="square" rtlCol="0">
            <a:spAutoFit/>
          </a:bodyPr>
          <a:lstStyle/>
          <a:p>
            <a:r>
              <a:rPr kumimoji="1" lang="ja-JP" altLang="en-US"/>
              <a:t>移送先メインホスト</a:t>
            </a:r>
          </a:p>
        </p:txBody>
      </p:sp>
      <p:sp>
        <p:nvSpPr>
          <p:cNvPr id="45" name="右矢印 13">
            <a:extLst>
              <a:ext uri="{FF2B5EF4-FFF2-40B4-BE49-F238E27FC236}">
                <a16:creationId xmlns:a16="http://schemas.microsoft.com/office/drawing/2014/main" id="{CB2B6AE2-58AB-D54A-88EE-FAE67607C5EB}"/>
              </a:ext>
            </a:extLst>
          </p:cNvPr>
          <p:cNvSpPr/>
          <p:nvPr/>
        </p:nvSpPr>
        <p:spPr>
          <a:xfrm>
            <a:off x="4376126" y="5243359"/>
            <a:ext cx="1412593" cy="4492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14">
            <a:extLst>
              <a:ext uri="{FF2B5EF4-FFF2-40B4-BE49-F238E27FC236}">
                <a16:creationId xmlns:a16="http://schemas.microsoft.com/office/drawing/2014/main" id="{F76AA551-ED59-6247-901F-A10078F5D13F}"/>
              </a:ext>
            </a:extLst>
          </p:cNvPr>
          <p:cNvSpPr txBox="1"/>
          <p:nvPr/>
        </p:nvSpPr>
        <p:spPr>
          <a:xfrm>
            <a:off x="4224698" y="4959445"/>
            <a:ext cx="1690759" cy="307777"/>
          </a:xfrm>
          <a:prstGeom prst="rect">
            <a:avLst/>
          </a:prstGeom>
          <a:noFill/>
        </p:spPr>
        <p:txBody>
          <a:bodyPr wrap="square" rtlCol="0">
            <a:spAutoFit/>
          </a:bodyPr>
          <a:lstStyle/>
          <a:p>
            <a:r>
              <a:rPr kumimoji="1" lang="ja-JP" altLang="en-US" sz="1400"/>
              <a:t>マイグレーション</a:t>
            </a:r>
          </a:p>
        </p:txBody>
      </p:sp>
      <p:sp>
        <p:nvSpPr>
          <p:cNvPr id="47" name="角丸四角形 15">
            <a:extLst>
              <a:ext uri="{FF2B5EF4-FFF2-40B4-BE49-F238E27FC236}">
                <a16:creationId xmlns:a16="http://schemas.microsoft.com/office/drawing/2014/main" id="{1A0FBE88-B0D4-994B-B9D9-648E1CA144CA}"/>
              </a:ext>
            </a:extLst>
          </p:cNvPr>
          <p:cNvSpPr/>
          <p:nvPr/>
        </p:nvSpPr>
        <p:spPr>
          <a:xfrm>
            <a:off x="8600165" y="4922249"/>
            <a:ext cx="1159891" cy="11339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16">
            <a:extLst>
              <a:ext uri="{FF2B5EF4-FFF2-40B4-BE49-F238E27FC236}">
                <a16:creationId xmlns:a16="http://schemas.microsoft.com/office/drawing/2014/main" id="{B69D3B74-922F-514D-8032-70227DFED131}"/>
              </a:ext>
            </a:extLst>
          </p:cNvPr>
          <p:cNvSpPr txBox="1"/>
          <p:nvPr/>
        </p:nvSpPr>
        <p:spPr>
          <a:xfrm>
            <a:off x="8295432" y="4476068"/>
            <a:ext cx="2055053" cy="369332"/>
          </a:xfrm>
          <a:prstGeom prst="rect">
            <a:avLst/>
          </a:prstGeom>
          <a:noFill/>
        </p:spPr>
        <p:txBody>
          <a:bodyPr wrap="square" rtlCol="0">
            <a:spAutoFit/>
          </a:bodyPr>
          <a:lstStyle/>
          <a:p>
            <a:r>
              <a:rPr kumimoji="1" lang="ja-JP" altLang="en-US"/>
              <a:t>移送先サブホスト</a:t>
            </a:r>
          </a:p>
        </p:txBody>
      </p:sp>
      <p:sp>
        <p:nvSpPr>
          <p:cNvPr id="49" name="テキスト ボックス 17">
            <a:extLst>
              <a:ext uri="{FF2B5EF4-FFF2-40B4-BE49-F238E27FC236}">
                <a16:creationId xmlns:a16="http://schemas.microsoft.com/office/drawing/2014/main" id="{3FCA5C5B-4AE0-9F4E-A430-01976ABEBC8C}"/>
              </a:ext>
            </a:extLst>
          </p:cNvPr>
          <p:cNvSpPr txBox="1"/>
          <p:nvPr/>
        </p:nvSpPr>
        <p:spPr>
          <a:xfrm>
            <a:off x="2060542" y="5177452"/>
            <a:ext cx="1505291" cy="369332"/>
          </a:xfrm>
          <a:prstGeom prst="rect">
            <a:avLst/>
          </a:prstGeom>
          <a:noFill/>
        </p:spPr>
        <p:txBody>
          <a:bodyPr wrap="square" rtlCol="0">
            <a:spAutoFit/>
          </a:bodyPr>
          <a:lstStyle/>
          <a:p>
            <a:r>
              <a:rPr kumimoji="1" lang="en-US" altLang="ja-JP" dirty="0"/>
              <a:t>VM</a:t>
            </a:r>
            <a:r>
              <a:rPr kumimoji="1" lang="ja-JP" altLang="en-US"/>
              <a:t>のメモリ</a:t>
            </a:r>
          </a:p>
        </p:txBody>
      </p:sp>
      <p:sp>
        <p:nvSpPr>
          <p:cNvPr id="50" name="角丸四角形 18">
            <a:extLst>
              <a:ext uri="{FF2B5EF4-FFF2-40B4-BE49-F238E27FC236}">
                <a16:creationId xmlns:a16="http://schemas.microsoft.com/office/drawing/2014/main" id="{8A60832E-DBEE-C74B-85A0-D9DED315A98B}"/>
              </a:ext>
            </a:extLst>
          </p:cNvPr>
          <p:cNvSpPr/>
          <p:nvPr/>
        </p:nvSpPr>
        <p:spPr>
          <a:xfrm>
            <a:off x="2193757" y="5500613"/>
            <a:ext cx="458029"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角丸四角形 19">
            <a:extLst>
              <a:ext uri="{FF2B5EF4-FFF2-40B4-BE49-F238E27FC236}">
                <a16:creationId xmlns:a16="http://schemas.microsoft.com/office/drawing/2014/main" id="{3A47ECDB-1C95-614A-9867-856787FB2636}"/>
              </a:ext>
            </a:extLst>
          </p:cNvPr>
          <p:cNvSpPr/>
          <p:nvPr/>
        </p:nvSpPr>
        <p:spPr>
          <a:xfrm>
            <a:off x="2655578" y="5500613"/>
            <a:ext cx="458029"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角丸四角形 20">
            <a:extLst>
              <a:ext uri="{FF2B5EF4-FFF2-40B4-BE49-F238E27FC236}">
                <a16:creationId xmlns:a16="http://schemas.microsoft.com/office/drawing/2014/main" id="{335DF555-2861-4C49-B2D3-9D2F2ED49269}"/>
              </a:ext>
            </a:extLst>
          </p:cNvPr>
          <p:cNvSpPr/>
          <p:nvPr/>
        </p:nvSpPr>
        <p:spPr>
          <a:xfrm>
            <a:off x="3100876" y="5509027"/>
            <a:ext cx="458029"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21">
            <a:extLst>
              <a:ext uri="{FF2B5EF4-FFF2-40B4-BE49-F238E27FC236}">
                <a16:creationId xmlns:a16="http://schemas.microsoft.com/office/drawing/2014/main" id="{423D102E-E76A-C542-996E-B457314A5D81}"/>
              </a:ext>
            </a:extLst>
          </p:cNvPr>
          <p:cNvSpPr/>
          <p:nvPr/>
        </p:nvSpPr>
        <p:spPr>
          <a:xfrm>
            <a:off x="3557265" y="5500292"/>
            <a:ext cx="458029"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スライド番号プレースホルダー 44">
            <a:extLst>
              <a:ext uri="{FF2B5EF4-FFF2-40B4-BE49-F238E27FC236}">
                <a16:creationId xmlns:a16="http://schemas.microsoft.com/office/drawing/2014/main" id="{67A8AAA4-44CD-694A-9EAB-090CF139D939}"/>
              </a:ext>
            </a:extLst>
          </p:cNvPr>
          <p:cNvSpPr txBox="1">
            <a:spLocks/>
          </p:cNvSpPr>
          <p:nvPr/>
        </p:nvSpPr>
        <p:spPr>
          <a:xfrm>
            <a:off x="7434745" y="6024980"/>
            <a:ext cx="2590428" cy="345744"/>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a:p>
        </p:txBody>
      </p:sp>
      <p:sp>
        <p:nvSpPr>
          <p:cNvPr id="57" name="テキスト ボックス 25">
            <a:extLst>
              <a:ext uri="{FF2B5EF4-FFF2-40B4-BE49-F238E27FC236}">
                <a16:creationId xmlns:a16="http://schemas.microsoft.com/office/drawing/2014/main" id="{D34F913E-0562-884B-BD9A-196D7667AB72}"/>
              </a:ext>
            </a:extLst>
          </p:cNvPr>
          <p:cNvSpPr txBox="1"/>
          <p:nvPr/>
        </p:nvSpPr>
        <p:spPr>
          <a:xfrm>
            <a:off x="7729497" y="4938318"/>
            <a:ext cx="1065160" cy="276999"/>
          </a:xfrm>
          <a:prstGeom prst="rect">
            <a:avLst/>
          </a:prstGeom>
          <a:noFill/>
        </p:spPr>
        <p:txBody>
          <a:bodyPr wrap="square" rtlCol="0">
            <a:spAutoFit/>
          </a:bodyPr>
          <a:lstStyle/>
          <a:p>
            <a:r>
              <a:rPr lang="ja-JP" altLang="en-US" sz="1200"/>
              <a:t>ページイン</a:t>
            </a:r>
            <a:endParaRPr kumimoji="1" lang="ja-JP" altLang="en-US" sz="1200"/>
          </a:p>
        </p:txBody>
      </p:sp>
      <p:pic>
        <p:nvPicPr>
          <p:cNvPr id="58" name="図 26">
            <a:extLst>
              <a:ext uri="{FF2B5EF4-FFF2-40B4-BE49-F238E27FC236}">
                <a16:creationId xmlns:a16="http://schemas.microsoft.com/office/drawing/2014/main" id="{5AE3F13D-A306-AF40-8223-BBECCB7214D6}"/>
              </a:ext>
            </a:extLst>
          </p:cNvPr>
          <p:cNvPicPr>
            <a:picLocks noChangeAspect="1"/>
          </p:cNvPicPr>
          <p:nvPr/>
        </p:nvPicPr>
        <p:blipFill>
          <a:blip r:embed="rId2"/>
          <a:stretch>
            <a:fillRect/>
          </a:stretch>
        </p:blipFill>
        <p:spPr>
          <a:xfrm>
            <a:off x="4649735" y="5585796"/>
            <a:ext cx="764193" cy="764193"/>
          </a:xfrm>
          <a:prstGeom prst="rect">
            <a:avLst/>
          </a:prstGeom>
        </p:spPr>
      </p:pic>
      <p:pic>
        <p:nvPicPr>
          <p:cNvPr id="59" name="図 27">
            <a:extLst>
              <a:ext uri="{FF2B5EF4-FFF2-40B4-BE49-F238E27FC236}">
                <a16:creationId xmlns:a16="http://schemas.microsoft.com/office/drawing/2014/main" id="{3E856C0A-6529-CB4D-A5AB-0D73DD041552}"/>
              </a:ext>
            </a:extLst>
          </p:cNvPr>
          <p:cNvPicPr>
            <a:picLocks noChangeAspect="1"/>
          </p:cNvPicPr>
          <p:nvPr/>
        </p:nvPicPr>
        <p:blipFill>
          <a:blip r:embed="rId2"/>
          <a:stretch>
            <a:fillRect/>
          </a:stretch>
        </p:blipFill>
        <p:spPr>
          <a:xfrm>
            <a:off x="7783227" y="5292689"/>
            <a:ext cx="691131" cy="691131"/>
          </a:xfrm>
          <a:prstGeom prst="rect">
            <a:avLst/>
          </a:prstGeom>
        </p:spPr>
      </p:pic>
      <p:sp>
        <p:nvSpPr>
          <p:cNvPr id="60" name="右カーブ矢印 28">
            <a:extLst>
              <a:ext uri="{FF2B5EF4-FFF2-40B4-BE49-F238E27FC236}">
                <a16:creationId xmlns:a16="http://schemas.microsoft.com/office/drawing/2014/main" id="{F30DE251-320D-0641-BDDB-0589BE564807}"/>
              </a:ext>
            </a:extLst>
          </p:cNvPr>
          <p:cNvSpPr/>
          <p:nvPr/>
        </p:nvSpPr>
        <p:spPr>
          <a:xfrm rot="5400000">
            <a:off x="7838493" y="4159665"/>
            <a:ext cx="442695" cy="1663009"/>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1" name="右カーブ矢印 29">
            <a:extLst>
              <a:ext uri="{FF2B5EF4-FFF2-40B4-BE49-F238E27FC236}">
                <a16:creationId xmlns:a16="http://schemas.microsoft.com/office/drawing/2014/main" id="{B1E004BF-4C6E-784C-8F7A-CB6DA712AC8E}"/>
              </a:ext>
            </a:extLst>
          </p:cNvPr>
          <p:cNvSpPr/>
          <p:nvPr/>
        </p:nvSpPr>
        <p:spPr>
          <a:xfrm rot="16200000">
            <a:off x="7448228" y="5024446"/>
            <a:ext cx="535080" cy="2351155"/>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2" name="テキスト ボックス 31">
            <a:extLst>
              <a:ext uri="{FF2B5EF4-FFF2-40B4-BE49-F238E27FC236}">
                <a16:creationId xmlns:a16="http://schemas.microsoft.com/office/drawing/2014/main" id="{E1D44ED8-94C3-284F-A686-9918169F0FFA}"/>
              </a:ext>
            </a:extLst>
          </p:cNvPr>
          <p:cNvSpPr txBox="1"/>
          <p:nvPr/>
        </p:nvSpPr>
        <p:spPr>
          <a:xfrm>
            <a:off x="7574794" y="6484443"/>
            <a:ext cx="1107996" cy="276999"/>
          </a:xfrm>
          <a:prstGeom prst="rect">
            <a:avLst/>
          </a:prstGeom>
          <a:noFill/>
        </p:spPr>
        <p:txBody>
          <a:bodyPr wrap="none" rtlCol="0">
            <a:spAutoFit/>
          </a:bodyPr>
          <a:lstStyle/>
          <a:p>
            <a:r>
              <a:rPr kumimoji="1" lang="ja-JP" altLang="en-US" sz="1200"/>
              <a:t>ページアウト</a:t>
            </a:r>
          </a:p>
        </p:txBody>
      </p:sp>
      <p:sp>
        <p:nvSpPr>
          <p:cNvPr id="4" name="スライド番号プレースホルダー 3">
            <a:extLst>
              <a:ext uri="{FF2B5EF4-FFF2-40B4-BE49-F238E27FC236}">
                <a16:creationId xmlns:a16="http://schemas.microsoft.com/office/drawing/2014/main" id="{C35E7A7F-561E-6B4E-A26F-46DEDF7D778F}"/>
              </a:ext>
            </a:extLst>
          </p:cNvPr>
          <p:cNvSpPr>
            <a:spLocks noGrp="1"/>
          </p:cNvSpPr>
          <p:nvPr>
            <p:ph type="sldNum" sz="quarter" idx="12"/>
          </p:nvPr>
        </p:nvSpPr>
        <p:spPr/>
        <p:txBody>
          <a:bodyPr/>
          <a:lstStyle/>
          <a:p>
            <a:fld id="{8E1EBD39-E449-DF4E-9D6C-E1C55755AFC2}" type="slidenum">
              <a:rPr kumimoji="1" lang="ja-JP" altLang="en-US" smtClean="0"/>
              <a:t>3</a:t>
            </a:fld>
            <a:endParaRPr kumimoji="1" lang="ja-JP" altLang="en-US"/>
          </a:p>
        </p:txBody>
      </p:sp>
    </p:spTree>
    <p:extLst>
      <p:ext uri="{BB962C8B-B14F-4D97-AF65-F5344CB8AC3E}">
        <p14:creationId xmlns:p14="http://schemas.microsoft.com/office/powerpoint/2010/main" val="3088186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0"/>
                                        </p:tgtEl>
                                        <p:attrNameLst>
                                          <p:attrName>fillcolor</p:attrName>
                                        </p:attrNameLst>
                                      </p:cBhvr>
                                      <p:to>
                                        <a:srgbClr val="FF2600"/>
                                      </p:to>
                                    </p:animClr>
                                    <p:set>
                                      <p:cBhvr>
                                        <p:cTn id="7" dur="2000" fill="hold"/>
                                        <p:tgtEl>
                                          <p:spTgt spid="50"/>
                                        </p:tgtEl>
                                        <p:attrNameLst>
                                          <p:attrName>fill.type</p:attrName>
                                        </p:attrNameLst>
                                      </p:cBhvr>
                                      <p:to>
                                        <p:strVal val="solid"/>
                                      </p:to>
                                    </p:set>
                                    <p:set>
                                      <p:cBhvr>
                                        <p:cTn id="8" dur="2000" fill="hold"/>
                                        <p:tgtEl>
                                          <p:spTgt spid="50"/>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51"/>
                                        </p:tgtEl>
                                        <p:attrNameLst>
                                          <p:attrName>fillcolor</p:attrName>
                                        </p:attrNameLst>
                                      </p:cBhvr>
                                      <p:to>
                                        <a:srgbClr val="FF2600"/>
                                      </p:to>
                                    </p:animClr>
                                    <p:set>
                                      <p:cBhvr>
                                        <p:cTn id="11" dur="2000" fill="hold"/>
                                        <p:tgtEl>
                                          <p:spTgt spid="51"/>
                                        </p:tgtEl>
                                        <p:attrNameLst>
                                          <p:attrName>fill.type</p:attrName>
                                        </p:attrNameLst>
                                      </p:cBhvr>
                                      <p:to>
                                        <p:strVal val="solid"/>
                                      </p:to>
                                    </p:set>
                                    <p:set>
                                      <p:cBhvr>
                                        <p:cTn id="12" dur="2000" fill="hold"/>
                                        <p:tgtEl>
                                          <p:spTgt spid="51"/>
                                        </p:tgtEl>
                                        <p:attrNameLst>
                                          <p:attrName>fill.on</p:attrName>
                                        </p:attrNameLst>
                                      </p:cBhvr>
                                      <p:to>
                                        <p:strVal val="true"/>
                                      </p:to>
                                    </p:set>
                                  </p:childTnLst>
                                </p:cTn>
                              </p:par>
                              <p:par>
                                <p:cTn id="13" presetID="1" presetClass="emph" presetSubtype="2" fill="hold" nodeType="withEffect">
                                  <p:stCondLst>
                                    <p:cond delay="0"/>
                                  </p:stCondLst>
                                  <p:childTnLst>
                                    <p:animClr clrSpc="rgb" dir="cw">
                                      <p:cBhvr>
                                        <p:cTn id="14" dur="2000" fill="hold"/>
                                        <p:tgtEl>
                                          <p:spTgt spid="52"/>
                                        </p:tgtEl>
                                        <p:attrNameLst>
                                          <p:attrName>fillcolor</p:attrName>
                                        </p:attrNameLst>
                                      </p:cBhvr>
                                      <p:to>
                                        <a:srgbClr val="FF2600"/>
                                      </p:to>
                                    </p:animClr>
                                    <p:set>
                                      <p:cBhvr>
                                        <p:cTn id="15" dur="2000" fill="hold"/>
                                        <p:tgtEl>
                                          <p:spTgt spid="52"/>
                                        </p:tgtEl>
                                        <p:attrNameLst>
                                          <p:attrName>fill.type</p:attrName>
                                        </p:attrNameLst>
                                      </p:cBhvr>
                                      <p:to>
                                        <p:strVal val="solid"/>
                                      </p:to>
                                    </p:set>
                                    <p:set>
                                      <p:cBhvr>
                                        <p:cTn id="16" dur="2000" fill="hold"/>
                                        <p:tgtEl>
                                          <p:spTgt spid="52"/>
                                        </p:tgtEl>
                                        <p:attrNameLst>
                                          <p:attrName>fill.on</p:attrName>
                                        </p:attrNameLst>
                                      </p:cBhvr>
                                      <p:to>
                                        <p:strVal val="true"/>
                                      </p:to>
                                    </p:set>
                                  </p:childTnLst>
                                </p:cTn>
                              </p:par>
                              <p:par>
                                <p:cTn id="17" presetID="1" presetClass="emph" presetSubtype="2" fill="hold" nodeType="withEffect">
                                  <p:stCondLst>
                                    <p:cond delay="0"/>
                                  </p:stCondLst>
                                  <p:childTnLst>
                                    <p:animClr clrSpc="rgb" dir="cw">
                                      <p:cBhvr>
                                        <p:cTn id="18" dur="2000" fill="hold"/>
                                        <p:tgtEl>
                                          <p:spTgt spid="53"/>
                                        </p:tgtEl>
                                        <p:attrNameLst>
                                          <p:attrName>fillcolor</p:attrName>
                                        </p:attrNameLst>
                                      </p:cBhvr>
                                      <p:to>
                                        <a:srgbClr val="FF2600"/>
                                      </p:to>
                                    </p:animClr>
                                    <p:set>
                                      <p:cBhvr>
                                        <p:cTn id="19" dur="2000" fill="hold"/>
                                        <p:tgtEl>
                                          <p:spTgt spid="53"/>
                                        </p:tgtEl>
                                        <p:attrNameLst>
                                          <p:attrName>fill.type</p:attrName>
                                        </p:attrNameLst>
                                      </p:cBhvr>
                                      <p:to>
                                        <p:strVal val="solid"/>
                                      </p:to>
                                    </p:set>
                                    <p:set>
                                      <p:cBhvr>
                                        <p:cTn id="20" dur="2000" fill="hold"/>
                                        <p:tgtEl>
                                          <p:spTgt spid="53"/>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0" nodeType="clickEffect">
                                  <p:stCondLst>
                                    <p:cond delay="0"/>
                                  </p:stCondLst>
                                  <p:childTnLst>
                                    <p:animMotion origin="layout" path="M 0 0 C 0.06601 0.07223 0.13216 0.14445 0.18802 0.13912 C 0.24375 0.1338 0.28919 0.05093 0.33463 -0.03171 " pathEditMode="relative" ptsTypes="AAA">
                                      <p:cBhvr>
                                        <p:cTn id="24" dur="2000" fill="hold"/>
                                        <p:tgtEl>
                                          <p:spTgt spid="50"/>
                                        </p:tgtEl>
                                        <p:attrNameLst>
                                          <p:attrName>ppt_x</p:attrName>
                                          <p:attrName>ppt_y</p:attrName>
                                        </p:attrNameLst>
                                      </p:cBhvr>
                                    </p:animMotion>
                                  </p:childTnLst>
                                </p:cTn>
                              </p:par>
                              <p:par>
                                <p:cTn id="25" presetID="0" presetClass="path" presetSubtype="0" accel="50000" decel="50000" fill="hold" grpId="0" nodeType="withEffect">
                                  <p:stCondLst>
                                    <p:cond delay="0"/>
                                  </p:stCondLst>
                                  <p:childTnLst>
                                    <p:animMotion origin="layout" path="M 0 0 C 0.06601 0.07223 0.13216 0.14445 0.18802 0.13912 C 0.24375 0.1338 0.28919 0.05093 0.33463 -0.03171 " pathEditMode="relative" ptsTypes="AAA">
                                      <p:cBhvr>
                                        <p:cTn id="26" dur="2000" fill="hold"/>
                                        <p:tgtEl>
                                          <p:spTgt spid="51"/>
                                        </p:tgtEl>
                                        <p:attrNameLst>
                                          <p:attrName>ppt_x</p:attrName>
                                          <p:attrName>ppt_y</p:attrName>
                                        </p:attrNameLst>
                                      </p:cBhvr>
                                    </p:animMotion>
                                  </p:childTnLst>
                                </p:cTn>
                              </p:par>
                              <p:par>
                                <p:cTn id="27" presetID="0" presetClass="path" presetSubtype="0" accel="50000" decel="50000" fill="hold" grpId="0" nodeType="withEffect">
                                  <p:stCondLst>
                                    <p:cond delay="0"/>
                                  </p:stCondLst>
                                  <p:childTnLst>
                                    <p:animMotion origin="layout" path="M 0 0 C 0.08086 0.0662 0.16185 0.13264 0.23841 0.12523 C 0.31484 0.11805 0.38685 0.03703 0.45898 -0.04375 " pathEditMode="relative" ptsTypes="AAA">
                                      <p:cBhvr>
                                        <p:cTn id="28" dur="2000" fill="hold"/>
                                        <p:tgtEl>
                                          <p:spTgt spid="52"/>
                                        </p:tgtEl>
                                        <p:attrNameLst>
                                          <p:attrName>ppt_x</p:attrName>
                                          <p:attrName>ppt_y</p:attrName>
                                        </p:attrNameLst>
                                      </p:cBhvr>
                                    </p:animMotion>
                                  </p:childTnLst>
                                </p:cTn>
                              </p:par>
                              <p:par>
                                <p:cTn id="29" presetID="0" presetClass="path" presetSubtype="0" accel="50000" decel="50000" fill="hold" grpId="0" nodeType="withEffect">
                                  <p:stCondLst>
                                    <p:cond delay="0"/>
                                  </p:stCondLst>
                                  <p:childTnLst>
                                    <p:animMotion origin="layout" path="M 0 0 C 0.08086 0.0662 0.16185 0.13264 0.23841 0.12523 C 0.31484 0.11805 0.38685 0.03703 0.45898 -0.04375 " pathEditMode="relative" ptsTypes="AAA">
                                      <p:cBhvr>
                                        <p:cTn id="30" dur="2000" fill="hold"/>
                                        <p:tgtEl>
                                          <p:spTgt spid="53"/>
                                        </p:tgtEl>
                                        <p:attrNameLst>
                                          <p:attrName>ppt_x</p:attrName>
                                          <p:attrName>ppt_y</p:attrName>
                                        </p:attrNameLst>
                                      </p:cBhvr>
                                    </p:animMotion>
                                  </p:childTnLst>
                                </p:cTn>
                              </p:par>
                            </p:childTnLst>
                          </p:cTn>
                        </p:par>
                      </p:childTnLst>
                    </p:cTn>
                  </p:par>
                  <p:par>
                    <p:cTn id="31" fill="hold">
                      <p:stCondLst>
                        <p:cond delay="indefinite"/>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50"/>
                                        </p:tgtEl>
                                        <p:attrNameLst>
                                          <p:attrName>fillcolor</p:attrName>
                                        </p:attrNameLst>
                                      </p:cBhvr>
                                      <p:to>
                                        <a:srgbClr val="FCE795"/>
                                      </p:to>
                                    </p:animClr>
                                    <p:set>
                                      <p:cBhvr>
                                        <p:cTn id="35" dur="2000" fill="hold"/>
                                        <p:tgtEl>
                                          <p:spTgt spid="50"/>
                                        </p:tgtEl>
                                        <p:attrNameLst>
                                          <p:attrName>fill.type</p:attrName>
                                        </p:attrNameLst>
                                      </p:cBhvr>
                                      <p:to>
                                        <p:strVal val="solid"/>
                                      </p:to>
                                    </p:set>
                                    <p:set>
                                      <p:cBhvr>
                                        <p:cTn id="36" dur="2000" fill="hold"/>
                                        <p:tgtEl>
                                          <p:spTgt spid="50"/>
                                        </p:tgtEl>
                                        <p:attrNameLst>
                                          <p:attrName>fill.on</p:attrName>
                                        </p:attrNameLst>
                                      </p:cBhvr>
                                      <p:to>
                                        <p:strVal val="true"/>
                                      </p:to>
                                    </p:set>
                                  </p:childTnLst>
                                </p:cTn>
                              </p:par>
                              <p:par>
                                <p:cTn id="37" presetID="1" presetClass="emph" presetSubtype="2" fill="hold" nodeType="withEffect">
                                  <p:stCondLst>
                                    <p:cond delay="0"/>
                                  </p:stCondLst>
                                  <p:childTnLst>
                                    <p:animClr clrSpc="rgb" dir="cw">
                                      <p:cBhvr>
                                        <p:cTn id="38" dur="2000" fill="hold"/>
                                        <p:tgtEl>
                                          <p:spTgt spid="51"/>
                                        </p:tgtEl>
                                        <p:attrNameLst>
                                          <p:attrName>fillcolor</p:attrName>
                                        </p:attrNameLst>
                                      </p:cBhvr>
                                      <p:to>
                                        <a:srgbClr val="FCE795"/>
                                      </p:to>
                                    </p:animClr>
                                    <p:set>
                                      <p:cBhvr>
                                        <p:cTn id="39" dur="2000" fill="hold"/>
                                        <p:tgtEl>
                                          <p:spTgt spid="51"/>
                                        </p:tgtEl>
                                        <p:attrNameLst>
                                          <p:attrName>fill.type</p:attrName>
                                        </p:attrNameLst>
                                      </p:cBhvr>
                                      <p:to>
                                        <p:strVal val="solid"/>
                                      </p:to>
                                    </p:set>
                                    <p:set>
                                      <p:cBhvr>
                                        <p:cTn id="40" dur="2000" fill="hold"/>
                                        <p:tgtEl>
                                          <p:spTgt spid="51"/>
                                        </p:tgtEl>
                                        <p:attrNameLst>
                                          <p:attrName>fill.on</p:attrName>
                                        </p:attrNameLst>
                                      </p:cBhvr>
                                      <p:to>
                                        <p:strVal val="true"/>
                                      </p:to>
                                    </p:set>
                                  </p:childTnLst>
                                </p:cTn>
                              </p:par>
                              <p:par>
                                <p:cTn id="41" presetID="1" presetClass="emph" presetSubtype="2" fill="hold" nodeType="withEffect">
                                  <p:stCondLst>
                                    <p:cond delay="0"/>
                                  </p:stCondLst>
                                  <p:childTnLst>
                                    <p:animClr clrSpc="rgb" dir="cw">
                                      <p:cBhvr>
                                        <p:cTn id="42" dur="2000" fill="hold"/>
                                        <p:tgtEl>
                                          <p:spTgt spid="52"/>
                                        </p:tgtEl>
                                        <p:attrNameLst>
                                          <p:attrName>fillcolor</p:attrName>
                                        </p:attrNameLst>
                                      </p:cBhvr>
                                      <p:to>
                                        <a:srgbClr val="FCE795"/>
                                      </p:to>
                                    </p:animClr>
                                    <p:set>
                                      <p:cBhvr>
                                        <p:cTn id="43" dur="2000" fill="hold"/>
                                        <p:tgtEl>
                                          <p:spTgt spid="52"/>
                                        </p:tgtEl>
                                        <p:attrNameLst>
                                          <p:attrName>fill.type</p:attrName>
                                        </p:attrNameLst>
                                      </p:cBhvr>
                                      <p:to>
                                        <p:strVal val="solid"/>
                                      </p:to>
                                    </p:set>
                                    <p:set>
                                      <p:cBhvr>
                                        <p:cTn id="44" dur="2000" fill="hold"/>
                                        <p:tgtEl>
                                          <p:spTgt spid="52"/>
                                        </p:tgtEl>
                                        <p:attrNameLst>
                                          <p:attrName>fill.on</p:attrName>
                                        </p:attrNameLst>
                                      </p:cBhvr>
                                      <p:to>
                                        <p:strVal val="true"/>
                                      </p:to>
                                    </p:set>
                                  </p:childTnLst>
                                </p:cTn>
                              </p:par>
                              <p:par>
                                <p:cTn id="45" presetID="1" presetClass="emph" presetSubtype="2" fill="hold" nodeType="withEffect">
                                  <p:stCondLst>
                                    <p:cond delay="0"/>
                                  </p:stCondLst>
                                  <p:childTnLst>
                                    <p:animClr clrSpc="rgb" dir="cw">
                                      <p:cBhvr>
                                        <p:cTn id="46" dur="2000" fill="hold"/>
                                        <p:tgtEl>
                                          <p:spTgt spid="53"/>
                                        </p:tgtEl>
                                        <p:attrNameLst>
                                          <p:attrName>fillcolor</p:attrName>
                                        </p:attrNameLst>
                                      </p:cBhvr>
                                      <p:to>
                                        <a:srgbClr val="FCE795"/>
                                      </p:to>
                                    </p:animClr>
                                    <p:set>
                                      <p:cBhvr>
                                        <p:cTn id="47" dur="2000" fill="hold"/>
                                        <p:tgtEl>
                                          <p:spTgt spid="53"/>
                                        </p:tgtEl>
                                        <p:attrNameLst>
                                          <p:attrName>fill.type</p:attrName>
                                        </p:attrNameLst>
                                      </p:cBhvr>
                                      <p:to>
                                        <p:strVal val="solid"/>
                                      </p:to>
                                    </p:set>
                                    <p:set>
                                      <p:cBhvr>
                                        <p:cTn id="48" dur="2000" fill="hold"/>
                                        <p:tgtEl>
                                          <p:spTgt spid="53"/>
                                        </p:tgtEl>
                                        <p:attrNameLst>
                                          <p:attrName>fill.on</p:attrName>
                                        </p:attrNameLst>
                                      </p:cBhvr>
                                      <p:to>
                                        <p:strVal val="true"/>
                                      </p:to>
                                    </p:set>
                                  </p:childTnLst>
                                </p:cTn>
                              </p:par>
                            </p:childTnLst>
                          </p:cTn>
                        </p:par>
                      </p:childTnLst>
                    </p:cTn>
                  </p:par>
                  <p:par>
                    <p:cTn id="49" fill="hold">
                      <p:stCondLst>
                        <p:cond delay="indefinite"/>
                      </p:stCondLst>
                      <p:childTnLst>
                        <p:par>
                          <p:cTn id="50" fill="hold">
                            <p:stCondLst>
                              <p:cond delay="0"/>
                            </p:stCondLst>
                            <p:childTnLst>
                              <p:par>
                                <p:cTn id="51" presetID="1" presetClass="emph" presetSubtype="2" fill="hold" nodeType="clickEffect">
                                  <p:stCondLst>
                                    <p:cond delay="0"/>
                                  </p:stCondLst>
                                  <p:childTnLst>
                                    <p:animClr clrSpc="rgb" dir="cw">
                                      <p:cBhvr>
                                        <p:cTn id="52" dur="2000" fill="hold"/>
                                        <p:tgtEl>
                                          <p:spTgt spid="52"/>
                                        </p:tgtEl>
                                        <p:attrNameLst>
                                          <p:attrName>fillcolor</p:attrName>
                                        </p:attrNameLst>
                                      </p:cBhvr>
                                      <p:to>
                                        <a:srgbClr val="7A81FF"/>
                                      </p:to>
                                    </p:animClr>
                                    <p:set>
                                      <p:cBhvr>
                                        <p:cTn id="53" dur="2000" fill="hold"/>
                                        <p:tgtEl>
                                          <p:spTgt spid="52"/>
                                        </p:tgtEl>
                                        <p:attrNameLst>
                                          <p:attrName>fill.type</p:attrName>
                                        </p:attrNameLst>
                                      </p:cBhvr>
                                      <p:to>
                                        <p:strVal val="solid"/>
                                      </p:to>
                                    </p:set>
                                    <p:set>
                                      <p:cBhvr>
                                        <p:cTn id="54" dur="2000" fill="hold"/>
                                        <p:tgtEl>
                                          <p:spTgt spid="52"/>
                                        </p:tgtEl>
                                        <p:attrNameLst>
                                          <p:attrName>fill.on</p:attrName>
                                        </p:attrNameLst>
                                      </p:cBhvr>
                                      <p:to>
                                        <p:strVal val="true"/>
                                      </p:to>
                                    </p:set>
                                  </p:childTnLst>
                                </p:cTn>
                              </p:par>
                              <p:par>
                                <p:cTn id="55" presetID="1" presetClass="emph" presetSubtype="2" fill="hold" nodeType="withEffect">
                                  <p:stCondLst>
                                    <p:cond delay="0"/>
                                  </p:stCondLst>
                                  <p:childTnLst>
                                    <p:animClr clrSpc="rgb" dir="cw">
                                      <p:cBhvr>
                                        <p:cTn id="56" dur="2000" fill="hold"/>
                                        <p:tgtEl>
                                          <p:spTgt spid="53"/>
                                        </p:tgtEl>
                                        <p:attrNameLst>
                                          <p:attrName>fillcolor</p:attrName>
                                        </p:attrNameLst>
                                      </p:cBhvr>
                                      <p:to>
                                        <a:srgbClr val="7A81FF"/>
                                      </p:to>
                                    </p:animClr>
                                    <p:set>
                                      <p:cBhvr>
                                        <p:cTn id="57" dur="2000" fill="hold"/>
                                        <p:tgtEl>
                                          <p:spTgt spid="53"/>
                                        </p:tgtEl>
                                        <p:attrNameLst>
                                          <p:attrName>fill.type</p:attrName>
                                        </p:attrNameLst>
                                      </p:cBhvr>
                                      <p:to>
                                        <p:strVal val="solid"/>
                                      </p:to>
                                    </p:set>
                                    <p:set>
                                      <p:cBhvr>
                                        <p:cTn id="58" dur="2000" fill="hold"/>
                                        <p:tgtEl>
                                          <p:spTgt spid="53"/>
                                        </p:tgtEl>
                                        <p:attrNameLst>
                                          <p:attrName>fill.on</p:attrName>
                                        </p:attrNameLst>
                                      </p:cBhvr>
                                      <p:to>
                                        <p:strVal val="true"/>
                                      </p:to>
                                    </p:set>
                                  </p:childTnLst>
                                </p:cTn>
                              </p:par>
                            </p:childTnLst>
                          </p:cTn>
                        </p:par>
                      </p:childTnLst>
                    </p:cTn>
                  </p:par>
                  <p:par>
                    <p:cTn id="59" fill="hold">
                      <p:stCondLst>
                        <p:cond delay="indefinite"/>
                      </p:stCondLst>
                      <p:childTnLst>
                        <p:par>
                          <p:cTn id="60" fill="hold">
                            <p:stCondLst>
                              <p:cond delay="0"/>
                            </p:stCondLst>
                            <p:childTnLst>
                              <p:par>
                                <p:cTn id="61" presetID="1" presetClass="emph" presetSubtype="2" fill="hold" nodeType="clickEffect">
                                  <p:stCondLst>
                                    <p:cond delay="0"/>
                                  </p:stCondLst>
                                  <p:childTnLst>
                                    <p:animClr clrSpc="rgb" dir="cw">
                                      <p:cBhvr>
                                        <p:cTn id="62" dur="2000" fill="hold"/>
                                        <p:tgtEl>
                                          <p:spTgt spid="52"/>
                                        </p:tgtEl>
                                        <p:attrNameLst>
                                          <p:attrName>fillcolor</p:attrName>
                                        </p:attrNameLst>
                                      </p:cBhvr>
                                      <p:to>
                                        <a:srgbClr val="FEE484"/>
                                      </p:to>
                                    </p:animClr>
                                    <p:set>
                                      <p:cBhvr>
                                        <p:cTn id="63" dur="2000" fill="hold"/>
                                        <p:tgtEl>
                                          <p:spTgt spid="52"/>
                                        </p:tgtEl>
                                        <p:attrNameLst>
                                          <p:attrName>fill.type</p:attrName>
                                        </p:attrNameLst>
                                      </p:cBhvr>
                                      <p:to>
                                        <p:strVal val="solid"/>
                                      </p:to>
                                    </p:set>
                                    <p:set>
                                      <p:cBhvr>
                                        <p:cTn id="64" dur="2000" fill="hold"/>
                                        <p:tgtEl>
                                          <p:spTgt spid="52"/>
                                        </p:tgtEl>
                                        <p:attrNameLst>
                                          <p:attrName>fill.on</p:attrName>
                                        </p:attrNameLst>
                                      </p:cBhvr>
                                      <p:to>
                                        <p:strVal val="true"/>
                                      </p:to>
                                    </p:set>
                                  </p:childTnLst>
                                </p:cTn>
                              </p:par>
                            </p:childTnLst>
                          </p:cTn>
                        </p:par>
                      </p:childTnLst>
                    </p:cTn>
                  </p:par>
                  <p:par>
                    <p:cTn id="65" fill="hold">
                      <p:stCondLst>
                        <p:cond delay="indefinite"/>
                      </p:stCondLst>
                      <p:childTnLst>
                        <p:par>
                          <p:cTn id="66" fill="hold">
                            <p:stCondLst>
                              <p:cond delay="0"/>
                            </p:stCondLst>
                            <p:childTnLst>
                              <p:par>
                                <p:cTn id="67" presetID="1" presetClass="emph" presetSubtype="2" fill="hold" nodeType="clickEffect">
                                  <p:stCondLst>
                                    <p:cond delay="0"/>
                                  </p:stCondLst>
                                  <p:childTnLst>
                                    <p:animClr clrSpc="rgb" dir="cw">
                                      <p:cBhvr>
                                        <p:cTn id="68" dur="2000" fill="hold"/>
                                        <p:tgtEl>
                                          <p:spTgt spid="52"/>
                                        </p:tgtEl>
                                        <p:attrNameLst>
                                          <p:attrName>fillcolor</p:attrName>
                                        </p:attrNameLst>
                                      </p:cBhvr>
                                      <p:to>
                                        <a:srgbClr val="FF2600"/>
                                      </p:to>
                                    </p:animClr>
                                    <p:set>
                                      <p:cBhvr>
                                        <p:cTn id="69" dur="2000" fill="hold"/>
                                        <p:tgtEl>
                                          <p:spTgt spid="52"/>
                                        </p:tgtEl>
                                        <p:attrNameLst>
                                          <p:attrName>fill.type</p:attrName>
                                        </p:attrNameLst>
                                      </p:cBhvr>
                                      <p:to>
                                        <p:strVal val="solid"/>
                                      </p:to>
                                    </p:set>
                                    <p:set>
                                      <p:cBhvr>
                                        <p:cTn id="70" dur="2000" fill="hold"/>
                                        <p:tgtEl>
                                          <p:spTgt spid="52"/>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0" presetClass="path" presetSubtype="0" accel="50000" decel="50000" fill="hold" grpId="1" nodeType="clickEffect">
                                  <p:stCondLst>
                                    <p:cond delay="0"/>
                                  </p:stCondLst>
                                  <p:childTnLst>
                                    <p:animMotion origin="layout" path="M 0.46041 -0.03449 C 0.44101 -0.06736 0.42174 -0.1 0.40065 -0.1 C 0.37942 -0.1 0.35638 -0.06736 0.33333 -0.03449 " pathEditMode="relative" ptsTypes="AAA">
                                      <p:cBhvr>
                                        <p:cTn id="74" dur="2000" fill="hold"/>
                                        <p:tgtEl>
                                          <p:spTgt spid="52"/>
                                        </p:tgtEl>
                                        <p:attrNameLst>
                                          <p:attrName>ppt_x</p:attrName>
                                          <p:attrName>ppt_y</p:attrName>
                                        </p:attrNameLst>
                                      </p:cBhvr>
                                    </p:animMotion>
                                  </p:childTnLst>
                                </p:cTn>
                              </p:par>
                            </p:childTnLst>
                          </p:cTn>
                        </p:par>
                      </p:childTnLst>
                    </p:cTn>
                  </p:par>
                  <p:par>
                    <p:cTn id="75" fill="hold">
                      <p:stCondLst>
                        <p:cond delay="indefinite"/>
                      </p:stCondLst>
                      <p:childTnLst>
                        <p:par>
                          <p:cTn id="76" fill="hold">
                            <p:stCondLst>
                              <p:cond delay="0"/>
                            </p:stCondLst>
                            <p:childTnLst>
                              <p:par>
                                <p:cTn id="77" presetID="1" presetClass="emph" presetSubtype="2" fill="hold" nodeType="clickEffect">
                                  <p:stCondLst>
                                    <p:cond delay="0"/>
                                  </p:stCondLst>
                                  <p:childTnLst>
                                    <p:animClr clrSpc="rgb" dir="cw">
                                      <p:cBhvr>
                                        <p:cTn id="78" dur="2000" fill="hold"/>
                                        <p:tgtEl>
                                          <p:spTgt spid="52"/>
                                        </p:tgtEl>
                                        <p:attrNameLst>
                                          <p:attrName>fillcolor</p:attrName>
                                        </p:attrNameLst>
                                      </p:cBhvr>
                                      <p:to>
                                        <a:srgbClr val="FCE795"/>
                                      </p:to>
                                    </p:animClr>
                                    <p:set>
                                      <p:cBhvr>
                                        <p:cTn id="79" dur="2000" fill="hold"/>
                                        <p:tgtEl>
                                          <p:spTgt spid="52"/>
                                        </p:tgtEl>
                                        <p:attrNameLst>
                                          <p:attrName>fill.type</p:attrName>
                                        </p:attrNameLst>
                                      </p:cBhvr>
                                      <p:to>
                                        <p:strVal val="solid"/>
                                      </p:to>
                                    </p:set>
                                    <p:set>
                                      <p:cBhvr>
                                        <p:cTn id="80" dur="2000" fill="hold"/>
                                        <p:tgtEl>
                                          <p:spTgt spid="52"/>
                                        </p:tgtEl>
                                        <p:attrNameLst>
                                          <p:attrName>fill.on</p:attrName>
                                        </p:attrNameLst>
                                      </p:cBhvr>
                                      <p:to>
                                        <p:strVal val="true"/>
                                      </p:to>
                                    </p:set>
                                  </p:childTnLst>
                                </p:cTn>
                              </p:par>
                            </p:childTnLst>
                          </p:cTn>
                        </p:par>
                      </p:childTnLst>
                    </p:cTn>
                  </p:par>
                  <p:par>
                    <p:cTn id="81" fill="hold">
                      <p:stCondLst>
                        <p:cond delay="indefinite"/>
                      </p:stCondLst>
                      <p:childTnLst>
                        <p:par>
                          <p:cTn id="82" fill="hold">
                            <p:stCondLst>
                              <p:cond delay="0"/>
                            </p:stCondLst>
                            <p:childTnLst>
                              <p:par>
                                <p:cTn id="83" presetID="1" presetClass="emph" presetSubtype="2" fill="hold" nodeType="clickEffect">
                                  <p:stCondLst>
                                    <p:cond delay="0"/>
                                  </p:stCondLst>
                                  <p:childTnLst>
                                    <p:animClr clrSpc="rgb" dir="cw">
                                      <p:cBhvr>
                                        <p:cTn id="84" dur="2000" fill="hold"/>
                                        <p:tgtEl>
                                          <p:spTgt spid="50"/>
                                        </p:tgtEl>
                                        <p:attrNameLst>
                                          <p:attrName>fillcolor</p:attrName>
                                        </p:attrNameLst>
                                      </p:cBhvr>
                                      <p:to>
                                        <a:srgbClr val="FF2600"/>
                                      </p:to>
                                    </p:animClr>
                                    <p:set>
                                      <p:cBhvr>
                                        <p:cTn id="85" dur="2000" fill="hold"/>
                                        <p:tgtEl>
                                          <p:spTgt spid="50"/>
                                        </p:tgtEl>
                                        <p:attrNameLst>
                                          <p:attrName>fill.type</p:attrName>
                                        </p:attrNameLst>
                                      </p:cBhvr>
                                      <p:to>
                                        <p:strVal val="solid"/>
                                      </p:to>
                                    </p:set>
                                    <p:set>
                                      <p:cBhvr>
                                        <p:cTn id="86" dur="2000" fill="hold"/>
                                        <p:tgtEl>
                                          <p:spTgt spid="50"/>
                                        </p:tgtEl>
                                        <p:attrNameLst>
                                          <p:attrName>fill.on</p:attrName>
                                        </p:attrNameLst>
                                      </p:cBhvr>
                                      <p:to>
                                        <p:strVal val="true"/>
                                      </p:to>
                                    </p:set>
                                  </p:childTnLst>
                                </p:cTn>
                              </p:par>
                            </p:childTnLst>
                          </p:cTn>
                        </p:par>
                      </p:childTnLst>
                    </p:cTn>
                  </p:par>
                  <p:par>
                    <p:cTn id="87" fill="hold">
                      <p:stCondLst>
                        <p:cond delay="indefinite"/>
                      </p:stCondLst>
                      <p:childTnLst>
                        <p:par>
                          <p:cTn id="88" fill="hold">
                            <p:stCondLst>
                              <p:cond delay="0"/>
                            </p:stCondLst>
                            <p:childTnLst>
                              <p:par>
                                <p:cTn id="89" presetID="0" presetClass="path" presetSubtype="0" accel="50000" decel="50000" fill="hold" grpId="1" nodeType="clickEffect">
                                  <p:stCondLst>
                                    <p:cond delay="0"/>
                                  </p:stCondLst>
                                  <p:childTnLst>
                                    <p:animMotion origin="layout" path="M 0.33464 -0.03171 C 0.36758 0.02592 0.40052 0.08356 0.43373 0.08125 C 0.46706 0.07893 0.50065 0.0169 0.53425 -0.04514 " pathEditMode="relative" rAng="0" ptsTypes="AAA">
                                      <p:cBhvr>
                                        <p:cTn id="90" dur="2000" fill="hold"/>
                                        <p:tgtEl>
                                          <p:spTgt spid="50"/>
                                        </p:tgtEl>
                                        <p:attrNameLst>
                                          <p:attrName>ppt_x</p:attrName>
                                          <p:attrName>ppt_y</p:attrName>
                                        </p:attrNameLst>
                                      </p:cBhvr>
                                      <p:rCtr x="9974" y="4977"/>
                                    </p:animMotion>
                                  </p:childTnLst>
                                </p:cTn>
                              </p:par>
                            </p:childTnLst>
                          </p:cTn>
                        </p:par>
                      </p:childTnLst>
                    </p:cTn>
                  </p:par>
                  <p:par>
                    <p:cTn id="91" fill="hold">
                      <p:stCondLst>
                        <p:cond delay="indefinite"/>
                      </p:stCondLst>
                      <p:childTnLst>
                        <p:par>
                          <p:cTn id="92" fill="hold">
                            <p:stCondLst>
                              <p:cond delay="0"/>
                            </p:stCondLst>
                            <p:childTnLst>
                              <p:par>
                                <p:cTn id="93" presetID="1" presetClass="emph" presetSubtype="2" fill="hold" nodeType="clickEffect">
                                  <p:stCondLst>
                                    <p:cond delay="0"/>
                                  </p:stCondLst>
                                  <p:childTnLst>
                                    <p:animClr clrSpc="rgb" dir="cw">
                                      <p:cBhvr>
                                        <p:cTn id="94" dur="2000" fill="hold"/>
                                        <p:tgtEl>
                                          <p:spTgt spid="50"/>
                                        </p:tgtEl>
                                        <p:attrNameLst>
                                          <p:attrName>fillcolor</p:attrName>
                                        </p:attrNameLst>
                                      </p:cBhvr>
                                      <p:to>
                                        <a:srgbClr val="FEE484"/>
                                      </p:to>
                                    </p:animClr>
                                    <p:set>
                                      <p:cBhvr>
                                        <p:cTn id="95" dur="2000" fill="hold"/>
                                        <p:tgtEl>
                                          <p:spTgt spid="50"/>
                                        </p:tgtEl>
                                        <p:attrNameLst>
                                          <p:attrName>fill.type</p:attrName>
                                        </p:attrNameLst>
                                      </p:cBhvr>
                                      <p:to>
                                        <p:strVal val="solid"/>
                                      </p:to>
                                    </p:set>
                                    <p:set>
                                      <p:cBhvr>
                                        <p:cTn id="96" dur="2000" fill="hold"/>
                                        <p:tgtEl>
                                          <p:spTgt spid="50"/>
                                        </p:tgtEl>
                                        <p:attrNameLst>
                                          <p:attrName>fill.on</p:attrName>
                                        </p:attrNameLst>
                                      </p:cBhvr>
                                      <p:to>
                                        <p:strVal val="true"/>
                                      </p:to>
                                    </p:set>
                                  </p:childTnLst>
                                </p:cTn>
                              </p:par>
                            </p:childTnLst>
                          </p:cTn>
                        </p:par>
                      </p:childTnLst>
                    </p:cTn>
                  </p:par>
                  <p:par>
                    <p:cTn id="97" fill="hold">
                      <p:stCondLst>
                        <p:cond delay="indefinite"/>
                      </p:stCondLst>
                      <p:childTnLst>
                        <p:par>
                          <p:cTn id="98" fill="hold">
                            <p:stCondLst>
                              <p:cond delay="0"/>
                            </p:stCondLst>
                            <p:childTnLst>
                              <p:par>
                                <p:cTn id="99" presetID="1" presetClass="emph" presetSubtype="2" fill="hold" nodeType="clickEffect">
                                  <p:stCondLst>
                                    <p:cond delay="0"/>
                                  </p:stCondLst>
                                  <p:childTnLst>
                                    <p:animClr clrSpc="rgb" dir="cw">
                                      <p:cBhvr>
                                        <p:cTn id="100" dur="2000" fill="hold"/>
                                        <p:tgtEl>
                                          <p:spTgt spid="50"/>
                                        </p:tgtEl>
                                        <p:attrNameLst>
                                          <p:attrName>fillcolor</p:attrName>
                                        </p:attrNameLst>
                                      </p:cBhvr>
                                      <p:to>
                                        <a:srgbClr val="7A81FF"/>
                                      </p:to>
                                    </p:animClr>
                                    <p:set>
                                      <p:cBhvr>
                                        <p:cTn id="101" dur="2000" fill="hold"/>
                                        <p:tgtEl>
                                          <p:spTgt spid="50"/>
                                        </p:tgtEl>
                                        <p:attrNameLst>
                                          <p:attrName>fill.type</p:attrName>
                                        </p:attrNameLst>
                                      </p:cBhvr>
                                      <p:to>
                                        <p:strVal val="solid"/>
                                      </p:to>
                                    </p:set>
                                    <p:set>
                                      <p:cBhvr>
                                        <p:cTn id="102" dur="2000" fill="hold"/>
                                        <p:tgtEl>
                                          <p:spTgt spid="5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0" grpId="1" animBg="1"/>
      <p:bldP spid="51" grpId="0" animBg="1"/>
      <p:bldP spid="52" grpId="0" animBg="1"/>
      <p:bldP spid="52" grpId="1" animBg="1"/>
      <p:bldP spid="5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5EBBE1-A1E0-8D42-9436-9191F21FE24C}"/>
              </a:ext>
            </a:extLst>
          </p:cNvPr>
          <p:cNvSpPr>
            <a:spLocks noGrp="1"/>
          </p:cNvSpPr>
          <p:nvPr>
            <p:ph type="title"/>
          </p:nvPr>
        </p:nvSpPr>
        <p:spPr/>
        <p:txBody>
          <a:bodyPr/>
          <a:lstStyle/>
          <a:p>
            <a:r>
              <a:rPr kumimoji="1" lang="ja-JP" altLang="en-US"/>
              <a:t>メモリデータの暗号化の問題点</a:t>
            </a:r>
          </a:p>
        </p:txBody>
      </p:sp>
      <p:sp>
        <p:nvSpPr>
          <p:cNvPr id="12" name="角丸四角形 8">
            <a:extLst>
              <a:ext uri="{FF2B5EF4-FFF2-40B4-BE49-F238E27FC236}">
                <a16:creationId xmlns:a16="http://schemas.microsoft.com/office/drawing/2014/main" id="{FEC3B785-162F-A24B-A13E-47A68EA16296}"/>
              </a:ext>
            </a:extLst>
          </p:cNvPr>
          <p:cNvSpPr/>
          <p:nvPr/>
        </p:nvSpPr>
        <p:spPr>
          <a:xfrm>
            <a:off x="822501" y="4682876"/>
            <a:ext cx="1663010" cy="17021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コンテンツ プレースホルダー 3">
            <a:extLst>
              <a:ext uri="{FF2B5EF4-FFF2-40B4-BE49-F238E27FC236}">
                <a16:creationId xmlns:a16="http://schemas.microsoft.com/office/drawing/2014/main" id="{7AB33156-4FD5-C047-9AFA-8C3506392854}"/>
              </a:ext>
            </a:extLst>
          </p:cNvPr>
          <p:cNvSpPr>
            <a:spLocks noGrp="1"/>
          </p:cNvSpPr>
          <p:nvPr>
            <p:ph idx="1"/>
          </p:nvPr>
        </p:nvSpPr>
        <p:spPr/>
        <p:txBody>
          <a:bodyPr/>
          <a:lstStyle/>
          <a:p>
            <a:r>
              <a:rPr lang="ja-JP" altLang="en-US"/>
              <a:t>ネットワークが高速化すると暗号化のオーバヘッドが</a:t>
            </a:r>
            <a:r>
              <a:rPr kumimoji="1" lang="ja-JP" altLang="en-US"/>
              <a:t>顕著に</a:t>
            </a:r>
            <a:endParaRPr kumimoji="1" lang="en-US" altLang="ja-JP" dirty="0"/>
          </a:p>
          <a:p>
            <a:pPr lvl="1"/>
            <a:r>
              <a:rPr lang="en-US" altLang="ja-JP" dirty="0"/>
              <a:t>10GbE</a:t>
            </a:r>
            <a:r>
              <a:rPr lang="ja-JP" altLang="en-US"/>
              <a:t>の場合は暗号化しない場合の約</a:t>
            </a:r>
            <a:r>
              <a:rPr lang="en-US" altLang="ja-JP" dirty="0"/>
              <a:t>8</a:t>
            </a:r>
            <a:r>
              <a:rPr lang="ja-JP" altLang="en-US"/>
              <a:t>倍のマイグレーション時間</a:t>
            </a:r>
            <a:endParaRPr lang="en-US" altLang="ja-JP" dirty="0"/>
          </a:p>
          <a:p>
            <a:pPr lvl="1"/>
            <a:r>
              <a:rPr lang="ja-JP" altLang="en-US"/>
              <a:t>すべてのメモリデータが一律に暗号化されることも原因</a:t>
            </a:r>
            <a:endParaRPr lang="en-US" altLang="ja-JP" dirty="0"/>
          </a:p>
          <a:p>
            <a:r>
              <a:rPr kumimoji="1" lang="ja-JP" altLang="en-US"/>
              <a:t>まだサブホストでメモリデータを盗聴される危険性</a:t>
            </a:r>
            <a:endParaRPr kumimoji="1" lang="en-US" altLang="ja-JP" dirty="0"/>
          </a:p>
          <a:p>
            <a:pPr lvl="1"/>
            <a:r>
              <a:rPr lang="ja-JP" altLang="en-US"/>
              <a:t>復号されてから再暗号化するまでの間に盗聴される可能性</a:t>
            </a:r>
            <a:endParaRPr lang="en-US" altLang="ja-JP" dirty="0"/>
          </a:p>
          <a:p>
            <a:pPr lvl="1"/>
            <a:r>
              <a:rPr lang="ja-JP" altLang="en-US"/>
              <a:t>管理者に復号鍵を盗まれる可能性</a:t>
            </a:r>
            <a:endParaRPr kumimoji="1" lang="ja-JP" altLang="en-US"/>
          </a:p>
        </p:txBody>
      </p:sp>
      <p:graphicFrame>
        <p:nvGraphicFramePr>
          <p:cNvPr id="7" name="グラフ 6">
            <a:extLst>
              <a:ext uri="{FF2B5EF4-FFF2-40B4-BE49-F238E27FC236}">
                <a16:creationId xmlns:a16="http://schemas.microsoft.com/office/drawing/2014/main" id="{4D4D403B-64DE-3A4C-9A3A-FB06E3C6722B}"/>
              </a:ext>
            </a:extLst>
          </p:cNvPr>
          <p:cNvGraphicFramePr/>
          <p:nvPr>
            <p:extLst>
              <p:ext uri="{D42A27DB-BD31-4B8C-83A1-F6EECF244321}">
                <p14:modId xmlns:p14="http://schemas.microsoft.com/office/powerpoint/2010/main" val="3887562923"/>
              </p:ext>
            </p:extLst>
          </p:nvPr>
        </p:nvGraphicFramePr>
        <p:xfrm>
          <a:off x="6267796" y="4017033"/>
          <a:ext cx="5425440" cy="2606223"/>
        </p:xfrm>
        <a:graphic>
          <a:graphicData uri="http://schemas.openxmlformats.org/drawingml/2006/chart">
            <c:chart xmlns:c="http://schemas.openxmlformats.org/drawingml/2006/chart" xmlns:r="http://schemas.openxmlformats.org/officeDocument/2006/relationships" r:id="rId2"/>
          </a:graphicData>
        </a:graphic>
      </p:graphicFrame>
      <p:sp>
        <p:nvSpPr>
          <p:cNvPr id="3" name="スライド番号プレースホルダー 2">
            <a:extLst>
              <a:ext uri="{FF2B5EF4-FFF2-40B4-BE49-F238E27FC236}">
                <a16:creationId xmlns:a16="http://schemas.microsoft.com/office/drawing/2014/main" id="{774B9622-BD45-CA41-9CF9-A6397FBF37C0}"/>
              </a:ext>
            </a:extLst>
          </p:cNvPr>
          <p:cNvSpPr>
            <a:spLocks noGrp="1"/>
          </p:cNvSpPr>
          <p:nvPr>
            <p:ph type="sldNum" sz="quarter" idx="12"/>
          </p:nvPr>
        </p:nvSpPr>
        <p:spPr/>
        <p:txBody>
          <a:bodyPr/>
          <a:lstStyle/>
          <a:p>
            <a:fld id="{8E1EBD39-E449-DF4E-9D6C-E1C55755AFC2}" type="slidenum">
              <a:rPr kumimoji="1" lang="ja-JP" altLang="en-US" smtClean="0"/>
              <a:t>4</a:t>
            </a:fld>
            <a:endParaRPr kumimoji="1" lang="ja-JP" altLang="en-US"/>
          </a:p>
        </p:txBody>
      </p:sp>
      <p:sp>
        <p:nvSpPr>
          <p:cNvPr id="6" name="角丸四角形 15">
            <a:extLst>
              <a:ext uri="{FF2B5EF4-FFF2-40B4-BE49-F238E27FC236}">
                <a16:creationId xmlns:a16="http://schemas.microsoft.com/office/drawing/2014/main" id="{6C7BB40A-B327-804E-97E9-F7D542930CD7}"/>
              </a:ext>
            </a:extLst>
          </p:cNvPr>
          <p:cNvSpPr/>
          <p:nvPr/>
        </p:nvSpPr>
        <p:spPr>
          <a:xfrm>
            <a:off x="3089052" y="5043094"/>
            <a:ext cx="1159891" cy="11339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16">
            <a:extLst>
              <a:ext uri="{FF2B5EF4-FFF2-40B4-BE49-F238E27FC236}">
                <a16:creationId xmlns:a16="http://schemas.microsoft.com/office/drawing/2014/main" id="{69D2237D-9EC6-E549-B140-1EE9E65AF179}"/>
              </a:ext>
            </a:extLst>
          </p:cNvPr>
          <p:cNvSpPr txBox="1"/>
          <p:nvPr/>
        </p:nvSpPr>
        <p:spPr>
          <a:xfrm>
            <a:off x="2784319" y="4596913"/>
            <a:ext cx="2055053" cy="369332"/>
          </a:xfrm>
          <a:prstGeom prst="rect">
            <a:avLst/>
          </a:prstGeom>
          <a:noFill/>
        </p:spPr>
        <p:txBody>
          <a:bodyPr wrap="square" rtlCol="0">
            <a:spAutoFit/>
          </a:bodyPr>
          <a:lstStyle/>
          <a:p>
            <a:r>
              <a:rPr kumimoji="1" lang="ja-JP" altLang="en-US"/>
              <a:t>移送先サブホスト</a:t>
            </a:r>
          </a:p>
        </p:txBody>
      </p:sp>
      <p:sp>
        <p:nvSpPr>
          <p:cNvPr id="9" name="角丸四角形 20">
            <a:extLst>
              <a:ext uri="{FF2B5EF4-FFF2-40B4-BE49-F238E27FC236}">
                <a16:creationId xmlns:a16="http://schemas.microsoft.com/office/drawing/2014/main" id="{11505C08-5941-5F4E-BDF2-F23D65314D45}"/>
              </a:ext>
            </a:extLst>
          </p:cNvPr>
          <p:cNvSpPr/>
          <p:nvPr/>
        </p:nvSpPr>
        <p:spPr>
          <a:xfrm>
            <a:off x="1164263" y="5466040"/>
            <a:ext cx="458029" cy="7077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21">
            <a:extLst>
              <a:ext uri="{FF2B5EF4-FFF2-40B4-BE49-F238E27FC236}">
                <a16:creationId xmlns:a16="http://schemas.microsoft.com/office/drawing/2014/main" id="{D6E937D5-3815-2E4A-8E58-17E5B599555B}"/>
              </a:ext>
            </a:extLst>
          </p:cNvPr>
          <p:cNvSpPr/>
          <p:nvPr/>
        </p:nvSpPr>
        <p:spPr>
          <a:xfrm>
            <a:off x="1620652" y="5457305"/>
            <a:ext cx="458029" cy="7077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26">
            <a:extLst>
              <a:ext uri="{FF2B5EF4-FFF2-40B4-BE49-F238E27FC236}">
                <a16:creationId xmlns:a16="http://schemas.microsoft.com/office/drawing/2014/main" id="{A4D341E1-8C13-A64E-9A7A-E5CA0003A671}"/>
              </a:ext>
            </a:extLst>
          </p:cNvPr>
          <p:cNvPicPr>
            <a:picLocks noChangeAspect="1"/>
          </p:cNvPicPr>
          <p:nvPr/>
        </p:nvPicPr>
        <p:blipFill>
          <a:blip r:embed="rId3"/>
          <a:stretch>
            <a:fillRect/>
          </a:stretch>
        </p:blipFill>
        <p:spPr>
          <a:xfrm>
            <a:off x="4248943" y="5595650"/>
            <a:ext cx="764193" cy="764193"/>
          </a:xfrm>
          <a:prstGeom prst="rect">
            <a:avLst/>
          </a:prstGeom>
        </p:spPr>
      </p:pic>
      <p:sp>
        <p:nvSpPr>
          <p:cNvPr id="13" name="角丸四角形 11">
            <a:extLst>
              <a:ext uri="{FF2B5EF4-FFF2-40B4-BE49-F238E27FC236}">
                <a16:creationId xmlns:a16="http://schemas.microsoft.com/office/drawing/2014/main" id="{FC836460-8383-EA46-8282-665D48651395}"/>
              </a:ext>
            </a:extLst>
          </p:cNvPr>
          <p:cNvSpPr/>
          <p:nvPr/>
        </p:nvSpPr>
        <p:spPr>
          <a:xfrm>
            <a:off x="1195977" y="4801883"/>
            <a:ext cx="916058" cy="482421"/>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VM</a:t>
            </a:r>
            <a:endParaRPr kumimoji="1" lang="ja-JP" altLang="en-US">
              <a:solidFill>
                <a:schemeClr val="tx1"/>
              </a:solidFill>
            </a:endParaRPr>
          </a:p>
        </p:txBody>
      </p:sp>
      <p:sp>
        <p:nvSpPr>
          <p:cNvPr id="14" name="テキスト ボックス 12">
            <a:extLst>
              <a:ext uri="{FF2B5EF4-FFF2-40B4-BE49-F238E27FC236}">
                <a16:creationId xmlns:a16="http://schemas.microsoft.com/office/drawing/2014/main" id="{176ACEE1-A9BB-2041-8B72-33C7D06A1D70}"/>
              </a:ext>
            </a:extLst>
          </p:cNvPr>
          <p:cNvSpPr txBox="1"/>
          <p:nvPr/>
        </p:nvSpPr>
        <p:spPr>
          <a:xfrm>
            <a:off x="536864" y="4311164"/>
            <a:ext cx="2401031" cy="369332"/>
          </a:xfrm>
          <a:prstGeom prst="rect">
            <a:avLst/>
          </a:prstGeom>
          <a:noFill/>
        </p:spPr>
        <p:txBody>
          <a:bodyPr wrap="square" rtlCol="0">
            <a:spAutoFit/>
          </a:bodyPr>
          <a:lstStyle/>
          <a:p>
            <a:r>
              <a:rPr kumimoji="1" lang="ja-JP" altLang="en-US"/>
              <a:t>移送先メインホスト</a:t>
            </a:r>
          </a:p>
        </p:txBody>
      </p:sp>
      <p:pic>
        <p:nvPicPr>
          <p:cNvPr id="15" name="図 14">
            <a:extLst>
              <a:ext uri="{FF2B5EF4-FFF2-40B4-BE49-F238E27FC236}">
                <a16:creationId xmlns:a16="http://schemas.microsoft.com/office/drawing/2014/main" id="{CBB9A124-29FB-A949-B2BB-AF837DEFDA55}"/>
              </a:ext>
            </a:extLst>
          </p:cNvPr>
          <p:cNvPicPr>
            <a:picLocks noChangeAspect="1"/>
          </p:cNvPicPr>
          <p:nvPr/>
        </p:nvPicPr>
        <p:blipFill>
          <a:blip r:embed="rId4"/>
          <a:stretch>
            <a:fillRect/>
          </a:stretch>
        </p:blipFill>
        <p:spPr>
          <a:xfrm>
            <a:off x="4364659" y="5067598"/>
            <a:ext cx="474713" cy="474713"/>
          </a:xfrm>
          <a:prstGeom prst="rect">
            <a:avLst/>
          </a:prstGeom>
        </p:spPr>
      </p:pic>
    </p:spTree>
    <p:extLst>
      <p:ext uri="{BB962C8B-B14F-4D97-AF65-F5344CB8AC3E}">
        <p14:creationId xmlns:p14="http://schemas.microsoft.com/office/powerpoint/2010/main" val="3296544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C 0.02669 0.04838 0.05338 0.09699 0.0806 0.0919 C 0.10781 0.0868 0.13541 0.02847 0.16315 -0.02986 " pathEditMode="relative" ptsTypes="AAA">
                                      <p:cBhvr>
                                        <p:cTn id="6" dur="2000" fill="hold"/>
                                        <p:tgtEl>
                                          <p:spTgt spid="9"/>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0 0 C 0.02669 0.04838 0.05338 0.09699 0.0806 0.0919 C 0.10781 0.0868 0.13541 0.02847 0.16315 -0.02986 " pathEditMode="relative" ptsTypes="AAA">
                                      <p:cBhvr>
                                        <p:cTn id="8" dur="2000" fill="hold"/>
                                        <p:tgtEl>
                                          <p:spTgt spid="10"/>
                                        </p:tgtEl>
                                        <p:attrNameLst>
                                          <p:attrName>ppt_x</p:attrName>
                                          <p:attrName>ppt_y</p:attrName>
                                        </p:attrNameLst>
                                      </p:cBhvr>
                                    </p:animMotion>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dir="cw">
                                      <p:cBhvr>
                                        <p:cTn id="12" dur="2000" fill="hold"/>
                                        <p:tgtEl>
                                          <p:spTgt spid="9"/>
                                        </p:tgtEl>
                                        <p:attrNameLst>
                                          <p:attrName>fillcolor</p:attrName>
                                        </p:attrNameLst>
                                      </p:cBhvr>
                                      <p:to>
                                        <a:srgbClr val="FEE484"/>
                                      </p:to>
                                    </p:animClr>
                                    <p:set>
                                      <p:cBhvr>
                                        <p:cTn id="13" dur="2000" fill="hold"/>
                                        <p:tgtEl>
                                          <p:spTgt spid="9"/>
                                        </p:tgtEl>
                                        <p:attrNameLst>
                                          <p:attrName>fill.type</p:attrName>
                                        </p:attrNameLst>
                                      </p:cBhvr>
                                      <p:to>
                                        <p:strVal val="solid"/>
                                      </p:to>
                                    </p:set>
                                    <p:set>
                                      <p:cBhvr>
                                        <p:cTn id="14" dur="2000" fill="hold"/>
                                        <p:tgtEl>
                                          <p:spTgt spid="9"/>
                                        </p:tgtEl>
                                        <p:attrNameLst>
                                          <p:attrName>fill.on</p:attrName>
                                        </p:attrNameLst>
                                      </p:cBhvr>
                                      <p:to>
                                        <p:strVal val="true"/>
                                      </p:to>
                                    </p:set>
                                  </p:childTnLst>
                                </p:cTn>
                              </p:par>
                              <p:par>
                                <p:cTn id="15" presetID="1" presetClass="emph" presetSubtype="2" fill="hold" nodeType="withEffect">
                                  <p:stCondLst>
                                    <p:cond delay="0"/>
                                  </p:stCondLst>
                                  <p:childTnLst>
                                    <p:animClr clrSpc="rgb" dir="cw">
                                      <p:cBhvr>
                                        <p:cTn id="16" dur="2000" fill="hold"/>
                                        <p:tgtEl>
                                          <p:spTgt spid="10"/>
                                        </p:tgtEl>
                                        <p:attrNameLst>
                                          <p:attrName>fillcolor</p:attrName>
                                        </p:attrNameLst>
                                      </p:cBhvr>
                                      <p:to>
                                        <a:srgbClr val="FEE484"/>
                                      </p:to>
                                    </p:animClr>
                                    <p:set>
                                      <p:cBhvr>
                                        <p:cTn id="17" dur="2000" fill="hold"/>
                                        <p:tgtEl>
                                          <p:spTgt spid="10"/>
                                        </p:tgtEl>
                                        <p:attrNameLst>
                                          <p:attrName>fill.type</p:attrName>
                                        </p:attrNameLst>
                                      </p:cBhvr>
                                      <p:to>
                                        <p:strVal val="solid"/>
                                      </p:to>
                                    </p:set>
                                    <p:set>
                                      <p:cBhvr>
                                        <p:cTn id="18" dur="2000" fill="hold"/>
                                        <p:tgtEl>
                                          <p:spTgt spid="10"/>
                                        </p:tgtEl>
                                        <p:attrNameLst>
                                          <p:attrName>fill.on</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linds(horizontal)">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9"/>
                                        </p:tgtEl>
                                        <p:attrNameLst>
                                          <p:attrName>fillcolor</p:attrName>
                                        </p:attrNameLst>
                                      </p:cBhvr>
                                      <p:to>
                                        <a:srgbClr val="7A81FF"/>
                                      </p:to>
                                    </p:animClr>
                                    <p:set>
                                      <p:cBhvr>
                                        <p:cTn id="28" dur="2000" fill="hold"/>
                                        <p:tgtEl>
                                          <p:spTgt spid="9"/>
                                        </p:tgtEl>
                                        <p:attrNameLst>
                                          <p:attrName>fill.type</p:attrName>
                                        </p:attrNameLst>
                                      </p:cBhvr>
                                      <p:to>
                                        <p:strVal val="solid"/>
                                      </p:to>
                                    </p:set>
                                    <p:set>
                                      <p:cBhvr>
                                        <p:cTn id="29" dur="2000" fill="hold"/>
                                        <p:tgtEl>
                                          <p:spTgt spid="9"/>
                                        </p:tgtEl>
                                        <p:attrNameLst>
                                          <p:attrName>fill.on</p:attrName>
                                        </p:attrNameLst>
                                      </p:cBhvr>
                                      <p:to>
                                        <p:strVal val="true"/>
                                      </p:to>
                                    </p:set>
                                  </p:childTnLst>
                                </p:cTn>
                              </p:par>
                              <p:par>
                                <p:cTn id="30" presetID="1" presetClass="emph" presetSubtype="2" fill="hold" nodeType="withEffect">
                                  <p:stCondLst>
                                    <p:cond delay="0"/>
                                  </p:stCondLst>
                                  <p:childTnLst>
                                    <p:animClr clrSpc="rgb" dir="cw">
                                      <p:cBhvr>
                                        <p:cTn id="31" dur="2000" fill="hold"/>
                                        <p:tgtEl>
                                          <p:spTgt spid="10"/>
                                        </p:tgtEl>
                                        <p:attrNameLst>
                                          <p:attrName>fillcolor</p:attrName>
                                        </p:attrNameLst>
                                      </p:cBhvr>
                                      <p:to>
                                        <a:srgbClr val="7A81FF"/>
                                      </p:to>
                                    </p:animClr>
                                    <p:set>
                                      <p:cBhvr>
                                        <p:cTn id="32" dur="2000" fill="hold"/>
                                        <p:tgtEl>
                                          <p:spTgt spid="10"/>
                                        </p:tgtEl>
                                        <p:attrNameLst>
                                          <p:attrName>fill.type</p:attrName>
                                        </p:attrNameLst>
                                      </p:cBhvr>
                                      <p:to>
                                        <p:strVal val="solid"/>
                                      </p:to>
                                    </p:set>
                                    <p:set>
                                      <p:cBhvr>
                                        <p:cTn id="33" dur="2000" fill="hold"/>
                                        <p:tgtEl>
                                          <p:spTgt spid="1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6F7555-F1AE-064B-91F7-8198DC8C1E63}"/>
              </a:ext>
            </a:extLst>
          </p:cNvPr>
          <p:cNvSpPr>
            <a:spLocks noGrp="1"/>
          </p:cNvSpPr>
          <p:nvPr>
            <p:ph type="title"/>
          </p:nvPr>
        </p:nvSpPr>
        <p:spPr>
          <a:xfrm>
            <a:off x="838200" y="67235"/>
            <a:ext cx="10515600" cy="1314790"/>
          </a:xfrm>
        </p:spPr>
        <p:txBody>
          <a:bodyPr/>
          <a:lstStyle/>
          <a:p>
            <a:r>
              <a:rPr lang="ja-JP" altLang="en-US"/>
              <a:t>提案：</a:t>
            </a:r>
            <a:r>
              <a:rPr lang="en-US" altLang="ja-JP" dirty="0" err="1"/>
              <a:t>SEmigrate</a:t>
            </a:r>
            <a:endParaRPr lang="ja-JP" altLang="en-US"/>
          </a:p>
        </p:txBody>
      </p:sp>
      <p:sp>
        <p:nvSpPr>
          <p:cNvPr id="3" name="コンテンツ プレースホルダー 2">
            <a:extLst>
              <a:ext uri="{FF2B5EF4-FFF2-40B4-BE49-F238E27FC236}">
                <a16:creationId xmlns:a16="http://schemas.microsoft.com/office/drawing/2014/main" id="{B4CF59EE-4941-C547-85D9-C4433920D0FB}"/>
              </a:ext>
            </a:extLst>
          </p:cNvPr>
          <p:cNvSpPr>
            <a:spLocks noGrp="1"/>
          </p:cNvSpPr>
          <p:nvPr>
            <p:ph idx="1"/>
          </p:nvPr>
        </p:nvSpPr>
        <p:spPr>
          <a:xfrm>
            <a:off x="838200" y="1537855"/>
            <a:ext cx="10515600" cy="4639108"/>
          </a:xfrm>
        </p:spPr>
        <p:txBody>
          <a:bodyPr/>
          <a:lstStyle/>
          <a:p>
            <a:r>
              <a:rPr lang="ja-JP" altLang="en-US"/>
              <a:t>分割マイグレーションとリモートページングにおけるメモリデータの暗号化を最適化</a:t>
            </a:r>
            <a:endParaRPr lang="en-US" altLang="ja-JP" dirty="0"/>
          </a:p>
          <a:p>
            <a:pPr lvl="1"/>
            <a:r>
              <a:rPr lang="ja-JP" altLang="en-US"/>
              <a:t>サブホストではメモリ</a:t>
            </a:r>
            <a:r>
              <a:rPr lang="ja-JP" altLang="en-JP"/>
              <a:t>データ</a:t>
            </a:r>
            <a:r>
              <a:rPr lang="ja-JP" altLang="en-US"/>
              <a:t>を復号しない</a:t>
            </a:r>
            <a:endParaRPr lang="en-US" altLang="ja-JP" dirty="0"/>
          </a:p>
          <a:p>
            <a:pPr lvl="2">
              <a:buFont typeface="Wingdings" pitchFamily="2" charset="2"/>
              <a:buChar char="Ø"/>
            </a:pPr>
            <a:r>
              <a:rPr lang="ja-JP" altLang="en-US"/>
              <a:t>暗号化のオーバヘッドを削減し，情報漏洩を完全に防ぐ</a:t>
            </a:r>
            <a:endParaRPr lang="en-US" altLang="ja-JP" dirty="0"/>
          </a:p>
          <a:p>
            <a:pPr lvl="1"/>
            <a:r>
              <a:rPr lang="ja-JP" altLang="en-US"/>
              <a:t>機密情報が含まれるメモリだけを選択的に暗号化</a:t>
            </a:r>
            <a:endParaRPr lang="en-US" altLang="ja-JP" dirty="0"/>
          </a:p>
          <a:p>
            <a:pPr lvl="2"/>
            <a:r>
              <a:rPr lang="en-US" altLang="ja-JP" dirty="0"/>
              <a:t>VM</a:t>
            </a:r>
            <a:r>
              <a:rPr lang="ja-JP" altLang="en-US"/>
              <a:t>内のゲスト</a:t>
            </a:r>
            <a:r>
              <a:rPr lang="en-US" altLang="ja-JP" dirty="0"/>
              <a:t>OS</a:t>
            </a:r>
            <a:r>
              <a:rPr lang="ja-JP" altLang="en-US"/>
              <a:t>のメモリを解析してメモリ属性やプロセス情報を利用</a:t>
            </a:r>
            <a:endParaRPr lang="en-US" altLang="ja-JP" dirty="0"/>
          </a:p>
          <a:p>
            <a:pPr lvl="2"/>
            <a:r>
              <a:rPr lang="en-US" altLang="ja-JP" dirty="0"/>
              <a:t>VM</a:t>
            </a:r>
            <a:r>
              <a:rPr lang="ja-JP" altLang="en-US"/>
              <a:t>内のアプリケーションのメモリも解析してその情報を利用</a:t>
            </a:r>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E76B6FFA-EB06-7040-9485-F345D4DD7370}"/>
              </a:ext>
            </a:extLst>
          </p:cNvPr>
          <p:cNvSpPr>
            <a:spLocks noGrp="1"/>
          </p:cNvSpPr>
          <p:nvPr>
            <p:ph type="sldNum" sz="quarter" idx="12"/>
          </p:nvPr>
        </p:nvSpPr>
        <p:spPr/>
        <p:txBody>
          <a:bodyPr/>
          <a:lstStyle/>
          <a:p>
            <a:fld id="{8E1EBD39-E449-DF4E-9D6C-E1C55755AFC2}" type="slidenum">
              <a:rPr kumimoji="1" lang="ja-JP" altLang="en-US" smtClean="0"/>
              <a:t>5</a:t>
            </a:fld>
            <a:endParaRPr kumimoji="1" lang="ja-JP" altLang="en-US"/>
          </a:p>
        </p:txBody>
      </p:sp>
      <p:sp>
        <p:nvSpPr>
          <p:cNvPr id="6" name="角丸四角形 5">
            <a:extLst>
              <a:ext uri="{FF2B5EF4-FFF2-40B4-BE49-F238E27FC236}">
                <a16:creationId xmlns:a16="http://schemas.microsoft.com/office/drawing/2014/main" id="{25DB37BB-4F69-7845-AA5E-28A94C398F50}"/>
              </a:ext>
            </a:extLst>
          </p:cNvPr>
          <p:cNvSpPr/>
          <p:nvPr/>
        </p:nvSpPr>
        <p:spPr>
          <a:xfrm>
            <a:off x="2145318" y="4695754"/>
            <a:ext cx="2131579" cy="18198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a:extLst>
              <a:ext uri="{FF2B5EF4-FFF2-40B4-BE49-F238E27FC236}">
                <a16:creationId xmlns:a16="http://schemas.microsoft.com/office/drawing/2014/main" id="{43E26437-0E1C-3A4E-9027-7419A96224BE}"/>
              </a:ext>
            </a:extLst>
          </p:cNvPr>
          <p:cNvSpPr/>
          <p:nvPr/>
        </p:nvSpPr>
        <p:spPr>
          <a:xfrm>
            <a:off x="6081210" y="4692288"/>
            <a:ext cx="1922693" cy="17975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a:extLst>
              <a:ext uri="{FF2B5EF4-FFF2-40B4-BE49-F238E27FC236}">
                <a16:creationId xmlns:a16="http://schemas.microsoft.com/office/drawing/2014/main" id="{0344EADC-5143-E846-BE63-6EA9DE5BBF34}"/>
              </a:ext>
            </a:extLst>
          </p:cNvPr>
          <p:cNvSpPr/>
          <p:nvPr/>
        </p:nvSpPr>
        <p:spPr>
          <a:xfrm>
            <a:off x="2458149" y="4810354"/>
            <a:ext cx="1246169"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VM</a:t>
            </a:r>
            <a:endParaRPr kumimoji="1" lang="ja-JP" altLang="en-US">
              <a:solidFill>
                <a:schemeClr val="tx1"/>
              </a:solidFill>
            </a:endParaRPr>
          </a:p>
        </p:txBody>
      </p:sp>
      <p:sp>
        <p:nvSpPr>
          <p:cNvPr id="10" name="テキスト ボックス 9">
            <a:extLst>
              <a:ext uri="{FF2B5EF4-FFF2-40B4-BE49-F238E27FC236}">
                <a16:creationId xmlns:a16="http://schemas.microsoft.com/office/drawing/2014/main" id="{25BC215B-160D-4048-BC63-8FA465F806C8}"/>
              </a:ext>
            </a:extLst>
          </p:cNvPr>
          <p:cNvSpPr txBox="1"/>
          <p:nvPr/>
        </p:nvSpPr>
        <p:spPr>
          <a:xfrm>
            <a:off x="2458149" y="4326422"/>
            <a:ext cx="1569660" cy="369332"/>
          </a:xfrm>
          <a:prstGeom prst="rect">
            <a:avLst/>
          </a:prstGeom>
          <a:noFill/>
        </p:spPr>
        <p:txBody>
          <a:bodyPr wrap="square" rtlCol="0">
            <a:spAutoFit/>
          </a:bodyPr>
          <a:lstStyle/>
          <a:p>
            <a:r>
              <a:rPr kumimoji="1" lang="ja-JP" altLang="en-US"/>
              <a:t>移送元ホスト</a:t>
            </a:r>
          </a:p>
        </p:txBody>
      </p:sp>
      <p:sp>
        <p:nvSpPr>
          <p:cNvPr id="11" name="テキスト ボックス 10">
            <a:extLst>
              <a:ext uri="{FF2B5EF4-FFF2-40B4-BE49-F238E27FC236}">
                <a16:creationId xmlns:a16="http://schemas.microsoft.com/office/drawing/2014/main" id="{B905B34B-DBCB-2348-BB67-0FB6C100DCD5}"/>
              </a:ext>
            </a:extLst>
          </p:cNvPr>
          <p:cNvSpPr txBox="1"/>
          <p:nvPr/>
        </p:nvSpPr>
        <p:spPr>
          <a:xfrm>
            <a:off x="5824698" y="4322956"/>
            <a:ext cx="2542633" cy="369332"/>
          </a:xfrm>
          <a:prstGeom prst="rect">
            <a:avLst/>
          </a:prstGeom>
          <a:noFill/>
        </p:spPr>
        <p:txBody>
          <a:bodyPr wrap="square" rtlCol="0">
            <a:spAutoFit/>
          </a:bodyPr>
          <a:lstStyle/>
          <a:p>
            <a:r>
              <a:rPr kumimoji="1" lang="ja-JP" altLang="en-US"/>
              <a:t>移送先メインホスト</a:t>
            </a:r>
          </a:p>
        </p:txBody>
      </p:sp>
      <p:sp>
        <p:nvSpPr>
          <p:cNvPr id="12" name="右矢印 11">
            <a:extLst>
              <a:ext uri="{FF2B5EF4-FFF2-40B4-BE49-F238E27FC236}">
                <a16:creationId xmlns:a16="http://schemas.microsoft.com/office/drawing/2014/main" id="{7CEB1690-8BD8-5749-865E-68B8FC68EBEE}"/>
              </a:ext>
            </a:extLst>
          </p:cNvPr>
          <p:cNvSpPr/>
          <p:nvPr/>
        </p:nvSpPr>
        <p:spPr>
          <a:xfrm>
            <a:off x="4469300" y="5371342"/>
            <a:ext cx="1495901"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6553B794-A2C7-B94C-B192-0CED66D5560B}"/>
              </a:ext>
            </a:extLst>
          </p:cNvPr>
          <p:cNvSpPr txBox="1"/>
          <p:nvPr/>
        </p:nvSpPr>
        <p:spPr>
          <a:xfrm>
            <a:off x="4356157" y="5097905"/>
            <a:ext cx="1611910" cy="307777"/>
          </a:xfrm>
          <a:prstGeom prst="rect">
            <a:avLst/>
          </a:prstGeom>
          <a:noFill/>
        </p:spPr>
        <p:txBody>
          <a:bodyPr wrap="square" rtlCol="0">
            <a:spAutoFit/>
          </a:bodyPr>
          <a:lstStyle/>
          <a:p>
            <a:r>
              <a:rPr kumimoji="1" lang="ja-JP" altLang="en-US" sz="1400"/>
              <a:t>マイグレーション</a:t>
            </a:r>
          </a:p>
        </p:txBody>
      </p:sp>
      <p:sp>
        <p:nvSpPr>
          <p:cNvPr id="14" name="角丸四角形 13">
            <a:extLst>
              <a:ext uri="{FF2B5EF4-FFF2-40B4-BE49-F238E27FC236}">
                <a16:creationId xmlns:a16="http://schemas.microsoft.com/office/drawing/2014/main" id="{480D13A0-C65F-ED43-AAAA-E8B1AF22F35D}"/>
              </a:ext>
            </a:extLst>
          </p:cNvPr>
          <p:cNvSpPr/>
          <p:nvPr/>
        </p:nvSpPr>
        <p:spPr>
          <a:xfrm>
            <a:off x="8931877" y="5107236"/>
            <a:ext cx="1878421" cy="1197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94F14D5E-F7F0-B34C-A482-FD788BDD2BF2}"/>
              </a:ext>
            </a:extLst>
          </p:cNvPr>
          <p:cNvSpPr txBox="1"/>
          <p:nvPr/>
        </p:nvSpPr>
        <p:spPr>
          <a:xfrm>
            <a:off x="2074848" y="5336648"/>
            <a:ext cx="1468672" cy="369332"/>
          </a:xfrm>
          <a:prstGeom prst="rect">
            <a:avLst/>
          </a:prstGeom>
          <a:noFill/>
        </p:spPr>
        <p:txBody>
          <a:bodyPr wrap="none" rtlCol="0">
            <a:spAutoFit/>
          </a:bodyPr>
          <a:lstStyle/>
          <a:p>
            <a:r>
              <a:rPr kumimoji="1" lang="en-US" altLang="ja-JP" dirty="0"/>
              <a:t>VM</a:t>
            </a:r>
            <a:r>
              <a:rPr kumimoji="1" lang="ja-JP" altLang="en-US"/>
              <a:t>のメモリ</a:t>
            </a:r>
          </a:p>
        </p:txBody>
      </p:sp>
      <p:sp>
        <p:nvSpPr>
          <p:cNvPr id="16" name="角丸四角形 15">
            <a:extLst>
              <a:ext uri="{FF2B5EF4-FFF2-40B4-BE49-F238E27FC236}">
                <a16:creationId xmlns:a16="http://schemas.microsoft.com/office/drawing/2014/main" id="{6525B771-8893-D84E-BF56-9F25382645AC}"/>
              </a:ext>
            </a:extLst>
          </p:cNvPr>
          <p:cNvSpPr/>
          <p:nvPr/>
        </p:nvSpPr>
        <p:spPr>
          <a:xfrm>
            <a:off x="2387223" y="5614106"/>
            <a:ext cx="430118"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a:extLst>
              <a:ext uri="{FF2B5EF4-FFF2-40B4-BE49-F238E27FC236}">
                <a16:creationId xmlns:a16="http://schemas.microsoft.com/office/drawing/2014/main" id="{C301F6BC-E0C4-CC4A-ADBC-D11A21CF00A0}"/>
              </a:ext>
            </a:extLst>
          </p:cNvPr>
          <p:cNvSpPr/>
          <p:nvPr/>
        </p:nvSpPr>
        <p:spPr>
          <a:xfrm>
            <a:off x="6462551" y="4794369"/>
            <a:ext cx="1116496"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VM</a:t>
            </a:r>
            <a:endParaRPr kumimoji="1" lang="ja-JP" altLang="en-US">
              <a:solidFill>
                <a:schemeClr val="tx1"/>
              </a:solidFill>
            </a:endParaRPr>
          </a:p>
        </p:txBody>
      </p:sp>
      <p:sp>
        <p:nvSpPr>
          <p:cNvPr id="25" name="テキスト ボックス 16">
            <a:extLst>
              <a:ext uri="{FF2B5EF4-FFF2-40B4-BE49-F238E27FC236}">
                <a16:creationId xmlns:a16="http://schemas.microsoft.com/office/drawing/2014/main" id="{0A52B1E9-4D52-334D-9F4E-B98B0C0383AD}"/>
              </a:ext>
            </a:extLst>
          </p:cNvPr>
          <p:cNvSpPr txBox="1"/>
          <p:nvPr/>
        </p:nvSpPr>
        <p:spPr>
          <a:xfrm>
            <a:off x="8887605" y="4558517"/>
            <a:ext cx="2055053" cy="369332"/>
          </a:xfrm>
          <a:prstGeom prst="rect">
            <a:avLst/>
          </a:prstGeom>
          <a:noFill/>
        </p:spPr>
        <p:txBody>
          <a:bodyPr wrap="square" rtlCol="0">
            <a:spAutoFit/>
          </a:bodyPr>
          <a:lstStyle/>
          <a:p>
            <a:r>
              <a:rPr kumimoji="1" lang="ja-JP" altLang="en-US"/>
              <a:t>移送先サブホスト</a:t>
            </a:r>
          </a:p>
        </p:txBody>
      </p:sp>
      <p:sp>
        <p:nvSpPr>
          <p:cNvPr id="30" name="角丸四角形 29">
            <a:extLst>
              <a:ext uri="{FF2B5EF4-FFF2-40B4-BE49-F238E27FC236}">
                <a16:creationId xmlns:a16="http://schemas.microsoft.com/office/drawing/2014/main" id="{49C95138-16F7-174D-8F53-878C5EC2D8C3}"/>
              </a:ext>
            </a:extLst>
          </p:cNvPr>
          <p:cNvSpPr/>
          <p:nvPr/>
        </p:nvSpPr>
        <p:spPr>
          <a:xfrm>
            <a:off x="2817341" y="5617621"/>
            <a:ext cx="430118"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a:extLst>
              <a:ext uri="{FF2B5EF4-FFF2-40B4-BE49-F238E27FC236}">
                <a16:creationId xmlns:a16="http://schemas.microsoft.com/office/drawing/2014/main" id="{93A222CC-4637-D645-A928-79AE6B4A1506}"/>
              </a:ext>
            </a:extLst>
          </p:cNvPr>
          <p:cNvSpPr/>
          <p:nvPr/>
        </p:nvSpPr>
        <p:spPr>
          <a:xfrm>
            <a:off x="3242979" y="5624846"/>
            <a:ext cx="430118"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a:extLst>
              <a:ext uri="{FF2B5EF4-FFF2-40B4-BE49-F238E27FC236}">
                <a16:creationId xmlns:a16="http://schemas.microsoft.com/office/drawing/2014/main" id="{054EBC95-4561-714B-80D2-78BBC3832B64}"/>
              </a:ext>
            </a:extLst>
          </p:cNvPr>
          <p:cNvSpPr/>
          <p:nvPr/>
        </p:nvSpPr>
        <p:spPr>
          <a:xfrm>
            <a:off x="3679528" y="5617621"/>
            <a:ext cx="430118"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a:extLst>
              <a:ext uri="{FF2B5EF4-FFF2-40B4-BE49-F238E27FC236}">
                <a16:creationId xmlns:a16="http://schemas.microsoft.com/office/drawing/2014/main" id="{733C214B-7492-244C-9250-35CFB4DE1B5C}"/>
              </a:ext>
            </a:extLst>
          </p:cNvPr>
          <p:cNvSpPr/>
          <p:nvPr/>
        </p:nvSpPr>
        <p:spPr>
          <a:xfrm>
            <a:off x="6153428" y="5468534"/>
            <a:ext cx="430118"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a:extLst>
              <a:ext uri="{FF2B5EF4-FFF2-40B4-BE49-F238E27FC236}">
                <a16:creationId xmlns:a16="http://schemas.microsoft.com/office/drawing/2014/main" id="{8C50FCD2-C905-1042-9261-7C22B6E8C024}"/>
              </a:ext>
            </a:extLst>
          </p:cNvPr>
          <p:cNvSpPr/>
          <p:nvPr/>
        </p:nvSpPr>
        <p:spPr>
          <a:xfrm>
            <a:off x="6583546" y="5472049"/>
            <a:ext cx="430118"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a:extLst>
              <a:ext uri="{FF2B5EF4-FFF2-40B4-BE49-F238E27FC236}">
                <a16:creationId xmlns:a16="http://schemas.microsoft.com/office/drawing/2014/main" id="{C6D13AC6-BAAF-BA4D-91C7-F950D0B14838}"/>
              </a:ext>
            </a:extLst>
          </p:cNvPr>
          <p:cNvSpPr/>
          <p:nvPr/>
        </p:nvSpPr>
        <p:spPr>
          <a:xfrm>
            <a:off x="7009184" y="5479274"/>
            <a:ext cx="430118"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a:extLst>
              <a:ext uri="{FF2B5EF4-FFF2-40B4-BE49-F238E27FC236}">
                <a16:creationId xmlns:a16="http://schemas.microsoft.com/office/drawing/2014/main" id="{8D512A3E-BC75-D346-8AC4-99994EAD0257}"/>
              </a:ext>
            </a:extLst>
          </p:cNvPr>
          <p:cNvSpPr/>
          <p:nvPr/>
        </p:nvSpPr>
        <p:spPr>
          <a:xfrm>
            <a:off x="7445733" y="5472049"/>
            <a:ext cx="430118"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a:extLst>
              <a:ext uri="{FF2B5EF4-FFF2-40B4-BE49-F238E27FC236}">
                <a16:creationId xmlns:a16="http://schemas.microsoft.com/office/drawing/2014/main" id="{2B49CB70-52CE-824E-BA0A-17EA0B8F738E}"/>
              </a:ext>
            </a:extLst>
          </p:cNvPr>
          <p:cNvSpPr/>
          <p:nvPr/>
        </p:nvSpPr>
        <p:spPr>
          <a:xfrm>
            <a:off x="9011127" y="5367827"/>
            <a:ext cx="430118" cy="74737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a:extLst>
              <a:ext uri="{FF2B5EF4-FFF2-40B4-BE49-F238E27FC236}">
                <a16:creationId xmlns:a16="http://schemas.microsoft.com/office/drawing/2014/main" id="{D2C694D1-2BB3-2646-8619-8B74F7D564D4}"/>
              </a:ext>
            </a:extLst>
          </p:cNvPr>
          <p:cNvSpPr/>
          <p:nvPr/>
        </p:nvSpPr>
        <p:spPr>
          <a:xfrm>
            <a:off x="9441245" y="5371342"/>
            <a:ext cx="430118"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a:extLst>
              <a:ext uri="{FF2B5EF4-FFF2-40B4-BE49-F238E27FC236}">
                <a16:creationId xmlns:a16="http://schemas.microsoft.com/office/drawing/2014/main" id="{E4B9AD8F-57E8-E847-9BE2-69A2E2330BAA}"/>
              </a:ext>
            </a:extLst>
          </p:cNvPr>
          <p:cNvSpPr/>
          <p:nvPr/>
        </p:nvSpPr>
        <p:spPr>
          <a:xfrm>
            <a:off x="9866883" y="5378567"/>
            <a:ext cx="430118" cy="74737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a:extLst>
              <a:ext uri="{FF2B5EF4-FFF2-40B4-BE49-F238E27FC236}">
                <a16:creationId xmlns:a16="http://schemas.microsoft.com/office/drawing/2014/main" id="{FAE1E181-19A9-5D46-A398-48D6496089B8}"/>
              </a:ext>
            </a:extLst>
          </p:cNvPr>
          <p:cNvSpPr/>
          <p:nvPr/>
        </p:nvSpPr>
        <p:spPr>
          <a:xfrm>
            <a:off x="10303432" y="5371342"/>
            <a:ext cx="430118"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8" name="カギ線コネクタ 47">
            <a:extLst>
              <a:ext uri="{FF2B5EF4-FFF2-40B4-BE49-F238E27FC236}">
                <a16:creationId xmlns:a16="http://schemas.microsoft.com/office/drawing/2014/main" id="{A4C3905C-AB94-A74D-B61D-C374762D6274}"/>
              </a:ext>
            </a:extLst>
          </p:cNvPr>
          <p:cNvCxnSpPr>
            <a:cxnSpLocks/>
            <a:endCxn id="14" idx="2"/>
          </p:cNvCxnSpPr>
          <p:nvPr/>
        </p:nvCxnSpPr>
        <p:spPr>
          <a:xfrm flipV="1">
            <a:off x="8464378" y="6304724"/>
            <a:ext cx="1406710" cy="416752"/>
          </a:xfrm>
          <a:prstGeom prst="bentConnector2">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カギ線コネクタ 49">
            <a:extLst>
              <a:ext uri="{FF2B5EF4-FFF2-40B4-BE49-F238E27FC236}">
                <a16:creationId xmlns:a16="http://schemas.microsoft.com/office/drawing/2014/main" id="{427C7E88-148A-CB42-AD12-1AD17A2B2C7C}"/>
              </a:ext>
            </a:extLst>
          </p:cNvPr>
          <p:cNvCxnSpPr>
            <a:cxnSpLocks/>
          </p:cNvCxnSpPr>
          <p:nvPr/>
        </p:nvCxnSpPr>
        <p:spPr>
          <a:xfrm rot="10800000">
            <a:off x="7198800" y="6338796"/>
            <a:ext cx="1574223" cy="384032"/>
          </a:xfrm>
          <a:prstGeom prst="bentConnector2">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0680D3B3-1FC5-8C4F-891C-51B2C06375A1}"/>
              </a:ext>
            </a:extLst>
          </p:cNvPr>
          <p:cNvSpPr txBox="1"/>
          <p:nvPr/>
        </p:nvSpPr>
        <p:spPr>
          <a:xfrm>
            <a:off x="7445733" y="6356349"/>
            <a:ext cx="2262158" cy="369332"/>
          </a:xfrm>
          <a:prstGeom prst="rect">
            <a:avLst/>
          </a:prstGeom>
          <a:noFill/>
        </p:spPr>
        <p:txBody>
          <a:bodyPr wrap="none" rtlCol="0">
            <a:spAutoFit/>
          </a:bodyPr>
          <a:lstStyle/>
          <a:p>
            <a:r>
              <a:rPr kumimoji="1" lang="ja-JP" altLang="en-US"/>
              <a:t>リモートページング</a:t>
            </a:r>
          </a:p>
        </p:txBody>
      </p:sp>
    </p:spTree>
    <p:extLst>
      <p:ext uri="{BB962C8B-B14F-4D97-AF65-F5344CB8AC3E}">
        <p14:creationId xmlns:p14="http://schemas.microsoft.com/office/powerpoint/2010/main" val="1839775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0BA971-3596-7D47-9B6A-17CAFB6EC74A}"/>
              </a:ext>
            </a:extLst>
          </p:cNvPr>
          <p:cNvSpPr>
            <a:spLocks noGrp="1"/>
          </p:cNvSpPr>
          <p:nvPr>
            <p:ph type="title"/>
          </p:nvPr>
        </p:nvSpPr>
        <p:spPr/>
        <p:txBody>
          <a:bodyPr/>
          <a:lstStyle/>
          <a:p>
            <a:r>
              <a:rPr kumimoji="1" lang="ja-JP" altLang="en-US"/>
              <a:t>サブホストにおける暗号化の最適化</a:t>
            </a:r>
          </a:p>
        </p:txBody>
      </p:sp>
      <p:sp>
        <p:nvSpPr>
          <p:cNvPr id="4" name="コンテンツ プレースホルダー 3">
            <a:extLst>
              <a:ext uri="{FF2B5EF4-FFF2-40B4-BE49-F238E27FC236}">
                <a16:creationId xmlns:a16="http://schemas.microsoft.com/office/drawing/2014/main" id="{A2BCEAAC-919E-C748-9977-0F88E5F57913}"/>
              </a:ext>
            </a:extLst>
          </p:cNvPr>
          <p:cNvSpPr>
            <a:spLocks noGrp="1"/>
          </p:cNvSpPr>
          <p:nvPr>
            <p:ph idx="1"/>
          </p:nvPr>
        </p:nvSpPr>
        <p:spPr/>
        <p:txBody>
          <a:bodyPr/>
          <a:lstStyle/>
          <a:p>
            <a:r>
              <a:rPr kumimoji="1" lang="ja-JP" altLang="en-US"/>
              <a:t>分割マイグレーション時でのメモリデータ受信時</a:t>
            </a:r>
            <a:endParaRPr kumimoji="1" lang="en-US" altLang="ja-JP" dirty="0"/>
          </a:p>
          <a:p>
            <a:pPr lvl="1"/>
            <a:r>
              <a:rPr lang="ja-JP" altLang="en-US"/>
              <a:t>サブホストでは暗号化された状態のまま保持する</a:t>
            </a:r>
            <a:endParaRPr lang="en-US" altLang="ja-JP" dirty="0"/>
          </a:p>
          <a:p>
            <a:pPr lvl="1"/>
            <a:r>
              <a:rPr lang="ja-JP" altLang="en-US"/>
              <a:t>復号しないため，復号鍵を保持する必要もない</a:t>
            </a:r>
            <a:endParaRPr lang="en-US" altLang="ja-JP" dirty="0"/>
          </a:p>
          <a:p>
            <a:r>
              <a:rPr kumimoji="1" lang="ja-JP" altLang="en-US"/>
              <a:t>リモートページング時</a:t>
            </a:r>
            <a:endParaRPr kumimoji="1" lang="en-US" altLang="ja-JP" dirty="0"/>
          </a:p>
          <a:p>
            <a:pPr lvl="1"/>
            <a:r>
              <a:rPr kumimoji="1" lang="ja-JP" altLang="en-US"/>
              <a:t>ページイン時には復号せずにメインホストに転送してから復号</a:t>
            </a:r>
            <a:endParaRPr kumimoji="1" lang="en-US" altLang="ja-JP" dirty="0"/>
          </a:p>
          <a:p>
            <a:pPr lvl="1"/>
            <a:r>
              <a:rPr lang="ja-JP" altLang="en-US"/>
              <a:t>ページアウト時にはメインホストで暗号化してから転送</a:t>
            </a:r>
            <a:endParaRPr kumimoji="1" lang="en-US" altLang="ja-JP" dirty="0"/>
          </a:p>
          <a:p>
            <a:pPr lvl="1"/>
            <a:endParaRPr kumimoji="1" lang="ja-JP" altLang="en-US"/>
          </a:p>
        </p:txBody>
      </p:sp>
      <p:sp>
        <p:nvSpPr>
          <p:cNvPr id="5" name="角丸四角形 4">
            <a:extLst>
              <a:ext uri="{FF2B5EF4-FFF2-40B4-BE49-F238E27FC236}">
                <a16:creationId xmlns:a16="http://schemas.microsoft.com/office/drawing/2014/main" id="{D1E812DF-AAA7-FE48-842D-6A2B2AD8D7EE}"/>
              </a:ext>
            </a:extLst>
          </p:cNvPr>
          <p:cNvSpPr/>
          <p:nvPr/>
        </p:nvSpPr>
        <p:spPr>
          <a:xfrm>
            <a:off x="2119994" y="4681693"/>
            <a:ext cx="2131579" cy="18198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a:extLst>
              <a:ext uri="{FF2B5EF4-FFF2-40B4-BE49-F238E27FC236}">
                <a16:creationId xmlns:a16="http://schemas.microsoft.com/office/drawing/2014/main" id="{AA19D3EB-C025-A943-88BF-F2EF194CCDB4}"/>
              </a:ext>
            </a:extLst>
          </p:cNvPr>
          <p:cNvSpPr/>
          <p:nvPr/>
        </p:nvSpPr>
        <p:spPr>
          <a:xfrm>
            <a:off x="6188138" y="4678226"/>
            <a:ext cx="1761087" cy="17975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0A985193-F934-3A45-BA56-20106CB144AC}"/>
              </a:ext>
            </a:extLst>
          </p:cNvPr>
          <p:cNvSpPr txBox="1"/>
          <p:nvPr/>
        </p:nvSpPr>
        <p:spPr>
          <a:xfrm>
            <a:off x="2432824" y="4312360"/>
            <a:ext cx="1569660" cy="369332"/>
          </a:xfrm>
          <a:prstGeom prst="rect">
            <a:avLst/>
          </a:prstGeom>
          <a:noFill/>
        </p:spPr>
        <p:txBody>
          <a:bodyPr wrap="square" rtlCol="0">
            <a:spAutoFit/>
          </a:bodyPr>
          <a:lstStyle/>
          <a:p>
            <a:r>
              <a:rPr kumimoji="1" lang="ja-JP" altLang="en-US"/>
              <a:t>移送元ホスト</a:t>
            </a:r>
          </a:p>
        </p:txBody>
      </p:sp>
      <p:sp>
        <p:nvSpPr>
          <p:cNvPr id="8" name="テキスト ボックス 7">
            <a:extLst>
              <a:ext uri="{FF2B5EF4-FFF2-40B4-BE49-F238E27FC236}">
                <a16:creationId xmlns:a16="http://schemas.microsoft.com/office/drawing/2014/main" id="{B09D6871-B896-1D4E-ACB4-86CCAA9E337F}"/>
              </a:ext>
            </a:extLst>
          </p:cNvPr>
          <p:cNvSpPr txBox="1"/>
          <p:nvPr/>
        </p:nvSpPr>
        <p:spPr>
          <a:xfrm>
            <a:off x="5799374" y="4308894"/>
            <a:ext cx="2542633" cy="369332"/>
          </a:xfrm>
          <a:prstGeom prst="rect">
            <a:avLst/>
          </a:prstGeom>
          <a:noFill/>
        </p:spPr>
        <p:txBody>
          <a:bodyPr wrap="square" rtlCol="0">
            <a:spAutoFit/>
          </a:bodyPr>
          <a:lstStyle/>
          <a:p>
            <a:r>
              <a:rPr kumimoji="1" lang="ja-JP" altLang="en-US"/>
              <a:t>移送先メインホスト</a:t>
            </a:r>
          </a:p>
        </p:txBody>
      </p:sp>
      <p:sp>
        <p:nvSpPr>
          <p:cNvPr id="9" name="右矢印 8">
            <a:extLst>
              <a:ext uri="{FF2B5EF4-FFF2-40B4-BE49-F238E27FC236}">
                <a16:creationId xmlns:a16="http://schemas.microsoft.com/office/drawing/2014/main" id="{723B01B8-2197-E740-99AD-7BE401CEF658}"/>
              </a:ext>
            </a:extLst>
          </p:cNvPr>
          <p:cNvSpPr/>
          <p:nvPr/>
        </p:nvSpPr>
        <p:spPr>
          <a:xfrm>
            <a:off x="4443976" y="5357281"/>
            <a:ext cx="1495901"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06A90C40-3C7F-6743-8222-9DC20CFCFE84}"/>
              </a:ext>
            </a:extLst>
          </p:cNvPr>
          <p:cNvSpPr txBox="1"/>
          <p:nvPr/>
        </p:nvSpPr>
        <p:spPr>
          <a:xfrm>
            <a:off x="4450769" y="5083844"/>
            <a:ext cx="1415772" cy="276999"/>
          </a:xfrm>
          <a:prstGeom prst="rect">
            <a:avLst/>
          </a:prstGeom>
          <a:noFill/>
        </p:spPr>
        <p:txBody>
          <a:bodyPr wrap="square" rtlCol="0">
            <a:spAutoFit/>
          </a:bodyPr>
          <a:lstStyle/>
          <a:p>
            <a:r>
              <a:rPr kumimoji="1" lang="ja-JP" altLang="en-US" sz="1200"/>
              <a:t>マイグレーション</a:t>
            </a:r>
          </a:p>
        </p:txBody>
      </p:sp>
      <p:sp>
        <p:nvSpPr>
          <p:cNvPr id="11" name="角丸四角形 10">
            <a:extLst>
              <a:ext uri="{FF2B5EF4-FFF2-40B4-BE49-F238E27FC236}">
                <a16:creationId xmlns:a16="http://schemas.microsoft.com/office/drawing/2014/main" id="{F846BE1D-B9B3-3C49-B577-2CB55B6963FC}"/>
              </a:ext>
            </a:extLst>
          </p:cNvPr>
          <p:cNvSpPr/>
          <p:nvPr/>
        </p:nvSpPr>
        <p:spPr>
          <a:xfrm>
            <a:off x="8682918" y="4997788"/>
            <a:ext cx="1228296" cy="1197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562368D7-96FF-734C-BFED-5555F37E7F55}"/>
              </a:ext>
            </a:extLst>
          </p:cNvPr>
          <p:cNvSpPr txBox="1"/>
          <p:nvPr/>
        </p:nvSpPr>
        <p:spPr>
          <a:xfrm>
            <a:off x="8341714" y="4603669"/>
            <a:ext cx="2031325" cy="369332"/>
          </a:xfrm>
          <a:prstGeom prst="rect">
            <a:avLst/>
          </a:prstGeom>
          <a:noFill/>
        </p:spPr>
        <p:txBody>
          <a:bodyPr wrap="none" rtlCol="0">
            <a:spAutoFit/>
          </a:bodyPr>
          <a:lstStyle/>
          <a:p>
            <a:r>
              <a:rPr kumimoji="1" lang="ja-JP" altLang="en-US"/>
              <a:t>移送先サブホスト</a:t>
            </a:r>
          </a:p>
        </p:txBody>
      </p:sp>
      <p:sp>
        <p:nvSpPr>
          <p:cNvPr id="13" name="テキスト ボックス 12">
            <a:extLst>
              <a:ext uri="{FF2B5EF4-FFF2-40B4-BE49-F238E27FC236}">
                <a16:creationId xmlns:a16="http://schemas.microsoft.com/office/drawing/2014/main" id="{53E3A741-2DA3-4F41-85B3-9ECDA98C70D2}"/>
              </a:ext>
            </a:extLst>
          </p:cNvPr>
          <p:cNvSpPr txBox="1"/>
          <p:nvPr/>
        </p:nvSpPr>
        <p:spPr>
          <a:xfrm>
            <a:off x="2088067" y="4869794"/>
            <a:ext cx="1468672" cy="369332"/>
          </a:xfrm>
          <a:prstGeom prst="rect">
            <a:avLst/>
          </a:prstGeom>
          <a:noFill/>
        </p:spPr>
        <p:txBody>
          <a:bodyPr wrap="none" rtlCol="0">
            <a:spAutoFit/>
          </a:bodyPr>
          <a:lstStyle/>
          <a:p>
            <a:r>
              <a:rPr kumimoji="1" lang="en-US" altLang="ja-JP" dirty="0"/>
              <a:t>VM</a:t>
            </a:r>
            <a:r>
              <a:rPr kumimoji="1" lang="ja-JP" altLang="en-US"/>
              <a:t>のメモリ</a:t>
            </a:r>
          </a:p>
        </p:txBody>
      </p:sp>
      <p:sp>
        <p:nvSpPr>
          <p:cNvPr id="14" name="角丸四角形 13">
            <a:extLst>
              <a:ext uri="{FF2B5EF4-FFF2-40B4-BE49-F238E27FC236}">
                <a16:creationId xmlns:a16="http://schemas.microsoft.com/office/drawing/2014/main" id="{30D77601-0558-6A49-A5C6-D07D0898583B}"/>
              </a:ext>
            </a:extLst>
          </p:cNvPr>
          <p:cNvSpPr/>
          <p:nvPr/>
        </p:nvSpPr>
        <p:spPr>
          <a:xfrm>
            <a:off x="2216862" y="5347126"/>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a:extLst>
              <a:ext uri="{FF2B5EF4-FFF2-40B4-BE49-F238E27FC236}">
                <a16:creationId xmlns:a16="http://schemas.microsoft.com/office/drawing/2014/main" id="{A79C7956-6BDC-D34D-97BC-37D08217D283}"/>
              </a:ext>
            </a:extLst>
          </p:cNvPr>
          <p:cNvSpPr/>
          <p:nvPr/>
        </p:nvSpPr>
        <p:spPr>
          <a:xfrm>
            <a:off x="2691383" y="5347126"/>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a:extLst>
              <a:ext uri="{FF2B5EF4-FFF2-40B4-BE49-F238E27FC236}">
                <a16:creationId xmlns:a16="http://schemas.microsoft.com/office/drawing/2014/main" id="{9C8307CD-06DD-2D49-86CB-A082E2A04E79}"/>
              </a:ext>
            </a:extLst>
          </p:cNvPr>
          <p:cNvSpPr/>
          <p:nvPr/>
        </p:nvSpPr>
        <p:spPr>
          <a:xfrm>
            <a:off x="3174781" y="5355540"/>
            <a:ext cx="485041" cy="747371"/>
          </a:xfrm>
          <a:prstGeom prst="round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a:extLst>
              <a:ext uri="{FF2B5EF4-FFF2-40B4-BE49-F238E27FC236}">
                <a16:creationId xmlns:a16="http://schemas.microsoft.com/office/drawing/2014/main" id="{0456A05F-F91E-8C47-B639-029617909FF6}"/>
              </a:ext>
            </a:extLst>
          </p:cNvPr>
          <p:cNvSpPr/>
          <p:nvPr/>
        </p:nvSpPr>
        <p:spPr>
          <a:xfrm>
            <a:off x="3656570" y="5346805"/>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8" name="テキスト ボックス 25">
            <a:extLst>
              <a:ext uri="{FF2B5EF4-FFF2-40B4-BE49-F238E27FC236}">
                <a16:creationId xmlns:a16="http://schemas.microsoft.com/office/drawing/2014/main" id="{0D3DCB53-C487-994A-9F7D-48D4497DA417}"/>
              </a:ext>
            </a:extLst>
          </p:cNvPr>
          <p:cNvSpPr txBox="1"/>
          <p:nvPr/>
        </p:nvSpPr>
        <p:spPr>
          <a:xfrm>
            <a:off x="7818201" y="5030995"/>
            <a:ext cx="1065160" cy="276999"/>
          </a:xfrm>
          <a:prstGeom prst="rect">
            <a:avLst/>
          </a:prstGeom>
          <a:noFill/>
        </p:spPr>
        <p:txBody>
          <a:bodyPr wrap="square" rtlCol="0">
            <a:spAutoFit/>
          </a:bodyPr>
          <a:lstStyle/>
          <a:p>
            <a:r>
              <a:rPr lang="ja-JP" altLang="en-US" sz="1200"/>
              <a:t>ページイン</a:t>
            </a:r>
            <a:endParaRPr kumimoji="1" lang="ja-JP" altLang="en-US" sz="1200"/>
          </a:p>
        </p:txBody>
      </p:sp>
      <p:sp>
        <p:nvSpPr>
          <p:cNvPr id="19" name="右カーブ矢印 28">
            <a:extLst>
              <a:ext uri="{FF2B5EF4-FFF2-40B4-BE49-F238E27FC236}">
                <a16:creationId xmlns:a16="http://schemas.microsoft.com/office/drawing/2014/main" id="{2446EB0E-787E-E944-B59D-9BEF70B26E0E}"/>
              </a:ext>
            </a:extLst>
          </p:cNvPr>
          <p:cNvSpPr/>
          <p:nvPr/>
        </p:nvSpPr>
        <p:spPr>
          <a:xfrm rot="5400000">
            <a:off x="8201927" y="4083135"/>
            <a:ext cx="442695" cy="2031326"/>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右カーブ矢印 29">
            <a:extLst>
              <a:ext uri="{FF2B5EF4-FFF2-40B4-BE49-F238E27FC236}">
                <a16:creationId xmlns:a16="http://schemas.microsoft.com/office/drawing/2014/main" id="{C7FE3FB9-D7BE-A74C-8530-89EC8873B900}"/>
              </a:ext>
            </a:extLst>
          </p:cNvPr>
          <p:cNvSpPr/>
          <p:nvPr/>
        </p:nvSpPr>
        <p:spPr>
          <a:xfrm rot="16200000">
            <a:off x="7592674" y="5202727"/>
            <a:ext cx="535080" cy="2505579"/>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テキスト ボックス 31">
            <a:extLst>
              <a:ext uri="{FF2B5EF4-FFF2-40B4-BE49-F238E27FC236}">
                <a16:creationId xmlns:a16="http://schemas.microsoft.com/office/drawing/2014/main" id="{4D7273C7-6B9F-1440-8E8B-14B46CE84A26}"/>
              </a:ext>
            </a:extLst>
          </p:cNvPr>
          <p:cNvSpPr txBox="1"/>
          <p:nvPr/>
        </p:nvSpPr>
        <p:spPr>
          <a:xfrm>
            <a:off x="7756367" y="6381424"/>
            <a:ext cx="1107996" cy="276999"/>
          </a:xfrm>
          <a:prstGeom prst="rect">
            <a:avLst/>
          </a:prstGeom>
          <a:noFill/>
        </p:spPr>
        <p:txBody>
          <a:bodyPr wrap="none" rtlCol="0">
            <a:spAutoFit/>
          </a:bodyPr>
          <a:lstStyle/>
          <a:p>
            <a:r>
              <a:rPr kumimoji="1" lang="ja-JP" altLang="en-US" sz="1200"/>
              <a:t>ページアウト</a:t>
            </a:r>
          </a:p>
        </p:txBody>
      </p:sp>
      <p:sp>
        <p:nvSpPr>
          <p:cNvPr id="3" name="スライド番号プレースホルダー 2">
            <a:extLst>
              <a:ext uri="{FF2B5EF4-FFF2-40B4-BE49-F238E27FC236}">
                <a16:creationId xmlns:a16="http://schemas.microsoft.com/office/drawing/2014/main" id="{01E0B952-A09A-F246-87B5-64E007033AC5}"/>
              </a:ext>
            </a:extLst>
          </p:cNvPr>
          <p:cNvSpPr>
            <a:spLocks noGrp="1"/>
          </p:cNvSpPr>
          <p:nvPr>
            <p:ph type="sldNum" sz="quarter" idx="12"/>
          </p:nvPr>
        </p:nvSpPr>
        <p:spPr/>
        <p:txBody>
          <a:bodyPr/>
          <a:lstStyle/>
          <a:p>
            <a:fld id="{8E1EBD39-E449-DF4E-9D6C-E1C55755AFC2}" type="slidenum">
              <a:rPr kumimoji="1" lang="ja-JP" altLang="en-US" smtClean="0"/>
              <a:t>6</a:t>
            </a:fld>
            <a:endParaRPr kumimoji="1" lang="ja-JP" altLang="en-US"/>
          </a:p>
        </p:txBody>
      </p:sp>
    </p:spTree>
    <p:extLst>
      <p:ext uri="{BB962C8B-B14F-4D97-AF65-F5344CB8AC3E}">
        <p14:creationId xmlns:p14="http://schemas.microsoft.com/office/powerpoint/2010/main" val="27527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4"/>
                                        </p:tgtEl>
                                        <p:attrNameLst>
                                          <p:attrName>fillcolor</p:attrName>
                                        </p:attrNameLst>
                                      </p:cBhvr>
                                      <p:to>
                                        <a:srgbClr val="FF2600"/>
                                      </p:to>
                                    </p:animClr>
                                    <p:set>
                                      <p:cBhvr>
                                        <p:cTn id="7" dur="2000" fill="hold"/>
                                        <p:tgtEl>
                                          <p:spTgt spid="14"/>
                                        </p:tgtEl>
                                        <p:attrNameLst>
                                          <p:attrName>fill.type</p:attrName>
                                        </p:attrNameLst>
                                      </p:cBhvr>
                                      <p:to>
                                        <p:strVal val="solid"/>
                                      </p:to>
                                    </p:set>
                                    <p:set>
                                      <p:cBhvr>
                                        <p:cTn id="8" dur="2000" fill="hold"/>
                                        <p:tgtEl>
                                          <p:spTgt spid="14"/>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15"/>
                                        </p:tgtEl>
                                        <p:attrNameLst>
                                          <p:attrName>fillcolor</p:attrName>
                                        </p:attrNameLst>
                                      </p:cBhvr>
                                      <p:to>
                                        <a:srgbClr val="FF2600"/>
                                      </p:to>
                                    </p:animClr>
                                    <p:set>
                                      <p:cBhvr>
                                        <p:cTn id="11" dur="2000" fill="hold"/>
                                        <p:tgtEl>
                                          <p:spTgt spid="15"/>
                                        </p:tgtEl>
                                        <p:attrNameLst>
                                          <p:attrName>fill.type</p:attrName>
                                        </p:attrNameLst>
                                      </p:cBhvr>
                                      <p:to>
                                        <p:strVal val="solid"/>
                                      </p:to>
                                    </p:set>
                                    <p:set>
                                      <p:cBhvr>
                                        <p:cTn id="12" dur="2000" fill="hold"/>
                                        <p:tgtEl>
                                          <p:spTgt spid="15"/>
                                        </p:tgtEl>
                                        <p:attrNameLst>
                                          <p:attrName>fill.on</p:attrName>
                                        </p:attrNameLst>
                                      </p:cBhvr>
                                      <p:to>
                                        <p:strVal val="true"/>
                                      </p:to>
                                    </p:set>
                                  </p:childTnLst>
                                </p:cTn>
                              </p:par>
                              <p:par>
                                <p:cTn id="13" presetID="1" presetClass="emph" presetSubtype="2" fill="hold" nodeType="withEffect">
                                  <p:stCondLst>
                                    <p:cond delay="0"/>
                                  </p:stCondLst>
                                  <p:childTnLst>
                                    <p:animClr clrSpc="rgb" dir="cw">
                                      <p:cBhvr>
                                        <p:cTn id="14" dur="2000" fill="hold"/>
                                        <p:tgtEl>
                                          <p:spTgt spid="16"/>
                                        </p:tgtEl>
                                        <p:attrNameLst>
                                          <p:attrName>fillcolor</p:attrName>
                                        </p:attrNameLst>
                                      </p:cBhvr>
                                      <p:to>
                                        <a:srgbClr val="FF2600"/>
                                      </p:to>
                                    </p:animClr>
                                    <p:set>
                                      <p:cBhvr>
                                        <p:cTn id="15" dur="2000" fill="hold"/>
                                        <p:tgtEl>
                                          <p:spTgt spid="16"/>
                                        </p:tgtEl>
                                        <p:attrNameLst>
                                          <p:attrName>fill.type</p:attrName>
                                        </p:attrNameLst>
                                      </p:cBhvr>
                                      <p:to>
                                        <p:strVal val="solid"/>
                                      </p:to>
                                    </p:set>
                                    <p:set>
                                      <p:cBhvr>
                                        <p:cTn id="16" dur="2000" fill="hold"/>
                                        <p:tgtEl>
                                          <p:spTgt spid="16"/>
                                        </p:tgtEl>
                                        <p:attrNameLst>
                                          <p:attrName>fill.on</p:attrName>
                                        </p:attrNameLst>
                                      </p:cBhvr>
                                      <p:to>
                                        <p:strVal val="true"/>
                                      </p:to>
                                    </p:set>
                                  </p:childTnLst>
                                </p:cTn>
                              </p:par>
                              <p:par>
                                <p:cTn id="17" presetID="1" presetClass="emph" presetSubtype="2" fill="hold" nodeType="withEffect">
                                  <p:stCondLst>
                                    <p:cond delay="0"/>
                                  </p:stCondLst>
                                  <p:childTnLst>
                                    <p:animClr clrSpc="rgb" dir="cw">
                                      <p:cBhvr>
                                        <p:cTn id="18" dur="2000" fill="hold"/>
                                        <p:tgtEl>
                                          <p:spTgt spid="17"/>
                                        </p:tgtEl>
                                        <p:attrNameLst>
                                          <p:attrName>fillcolor</p:attrName>
                                        </p:attrNameLst>
                                      </p:cBhvr>
                                      <p:to>
                                        <a:srgbClr val="FF2600"/>
                                      </p:to>
                                    </p:animClr>
                                    <p:set>
                                      <p:cBhvr>
                                        <p:cTn id="19" dur="2000" fill="hold"/>
                                        <p:tgtEl>
                                          <p:spTgt spid="17"/>
                                        </p:tgtEl>
                                        <p:attrNameLst>
                                          <p:attrName>fill.type</p:attrName>
                                        </p:attrNameLst>
                                      </p:cBhvr>
                                      <p:to>
                                        <p:strVal val="solid"/>
                                      </p:to>
                                    </p:set>
                                    <p:set>
                                      <p:cBhvr>
                                        <p:cTn id="20" dur="2000" fill="hold"/>
                                        <p:tgtEl>
                                          <p:spTgt spid="17"/>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37" presetClass="path" presetSubtype="0" accel="50000" decel="50000" fill="hold" grpId="0" nodeType="clickEffect">
                                  <p:stCondLst>
                                    <p:cond delay="0"/>
                                  </p:stCondLst>
                                  <p:childTnLst>
                                    <p:animMotion origin="layout" path="M -2.70833E-6 1.85185E-6 L 0.09011 0.04791 C 0.10886 0.05879 0.13711 0.06481 0.1668 0.06481 C 0.20039 0.06481 0.22748 0.05879 0.24623 0.04791 L 0.33659 1.85185E-6 " pathEditMode="relative" rAng="0" ptsTypes="AAAAA">
                                      <p:cBhvr>
                                        <p:cTn id="24" dur="2000" fill="hold"/>
                                        <p:tgtEl>
                                          <p:spTgt spid="14"/>
                                        </p:tgtEl>
                                        <p:attrNameLst>
                                          <p:attrName>ppt_x</p:attrName>
                                          <p:attrName>ppt_y</p:attrName>
                                        </p:attrNameLst>
                                      </p:cBhvr>
                                      <p:rCtr x="16823" y="3241"/>
                                    </p:animMotion>
                                  </p:childTnLst>
                                </p:cTn>
                              </p:par>
                              <p:par>
                                <p:cTn id="25" presetID="37" presetClass="path" presetSubtype="0" accel="50000" decel="50000" fill="hold" grpId="0" nodeType="withEffect">
                                  <p:stCondLst>
                                    <p:cond delay="0"/>
                                  </p:stCondLst>
                                  <p:childTnLst>
                                    <p:animMotion origin="layout" path="M 5E-6 1.85185E-6 L 0.09011 0.04791 C 0.10886 0.05879 0.13711 0.06481 0.1668 0.06481 C 0.2004 0.06481 0.22748 0.05879 0.24623 0.04791 L 0.33659 1.85185E-6 " pathEditMode="relative" rAng="0" ptsTypes="AAAAA">
                                      <p:cBhvr>
                                        <p:cTn id="26" dur="2000" fill="hold"/>
                                        <p:tgtEl>
                                          <p:spTgt spid="15"/>
                                        </p:tgtEl>
                                        <p:attrNameLst>
                                          <p:attrName>ppt_x</p:attrName>
                                          <p:attrName>ppt_y</p:attrName>
                                        </p:attrNameLst>
                                      </p:cBhvr>
                                      <p:rCtr x="16823" y="3241"/>
                                    </p:animMotion>
                                  </p:childTnLst>
                                </p:cTn>
                              </p:par>
                              <p:par>
                                <p:cTn id="27" presetID="37" presetClass="path" presetSubtype="0" accel="50000" decel="50000" fill="hold" grpId="0" nodeType="withEffect">
                                  <p:stCondLst>
                                    <p:cond delay="0"/>
                                  </p:stCondLst>
                                  <p:childTnLst>
                                    <p:animMotion origin="layout" path="M 1.66667E-6 3.33333E-6 L 0.12318 0.04004 C 0.1487 0.04907 0.18724 0.05393 0.22773 0.05393 C 0.27357 0.05393 0.31055 0.04907 0.33607 0.04004 L 0.4595 3.33333E-6 " pathEditMode="relative" rAng="0" ptsTypes="AAAAA">
                                      <p:cBhvr>
                                        <p:cTn id="28" dur="2000" fill="hold"/>
                                        <p:tgtEl>
                                          <p:spTgt spid="16"/>
                                        </p:tgtEl>
                                        <p:attrNameLst>
                                          <p:attrName>ppt_x</p:attrName>
                                          <p:attrName>ppt_y</p:attrName>
                                        </p:attrNameLst>
                                      </p:cBhvr>
                                      <p:rCtr x="22969" y="2685"/>
                                    </p:animMotion>
                                  </p:childTnLst>
                                </p:cTn>
                              </p:par>
                              <p:par>
                                <p:cTn id="29" presetID="37" presetClass="path" presetSubtype="0" accel="50000" decel="50000" fill="hold" grpId="0" nodeType="withEffect">
                                  <p:stCondLst>
                                    <p:cond delay="0"/>
                                  </p:stCondLst>
                                  <p:childTnLst>
                                    <p:animMotion origin="layout" path="M -1.66667E-6 2.22222E-6 L 0.12318 0.04004 C 0.1487 0.04907 0.18724 0.05393 0.22774 0.05393 C 0.27357 0.05393 0.31055 0.04907 0.33607 0.04004 L 0.45951 2.22222E-6 " pathEditMode="relative" rAng="0" ptsTypes="AAAAA">
                                      <p:cBhvr>
                                        <p:cTn id="30" dur="2000" fill="hold"/>
                                        <p:tgtEl>
                                          <p:spTgt spid="17"/>
                                        </p:tgtEl>
                                        <p:attrNameLst>
                                          <p:attrName>ppt_x</p:attrName>
                                          <p:attrName>ppt_y</p:attrName>
                                        </p:attrNameLst>
                                      </p:cBhvr>
                                      <p:rCtr x="22969" y="2685"/>
                                    </p:animMotion>
                                  </p:childTnLst>
                                </p:cTn>
                              </p:par>
                            </p:childTnLst>
                          </p:cTn>
                        </p:par>
                      </p:childTnLst>
                    </p:cTn>
                  </p:par>
                  <p:par>
                    <p:cTn id="31" fill="hold">
                      <p:stCondLst>
                        <p:cond delay="indefinite"/>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14"/>
                                        </p:tgtEl>
                                        <p:attrNameLst>
                                          <p:attrName>fillcolor</p:attrName>
                                        </p:attrNameLst>
                                      </p:cBhvr>
                                      <p:to>
                                        <a:srgbClr val="FCE795"/>
                                      </p:to>
                                    </p:animClr>
                                    <p:set>
                                      <p:cBhvr>
                                        <p:cTn id="35" dur="2000" fill="hold"/>
                                        <p:tgtEl>
                                          <p:spTgt spid="14"/>
                                        </p:tgtEl>
                                        <p:attrNameLst>
                                          <p:attrName>fill.type</p:attrName>
                                        </p:attrNameLst>
                                      </p:cBhvr>
                                      <p:to>
                                        <p:strVal val="solid"/>
                                      </p:to>
                                    </p:set>
                                    <p:set>
                                      <p:cBhvr>
                                        <p:cTn id="36" dur="2000" fill="hold"/>
                                        <p:tgtEl>
                                          <p:spTgt spid="14"/>
                                        </p:tgtEl>
                                        <p:attrNameLst>
                                          <p:attrName>fill.on</p:attrName>
                                        </p:attrNameLst>
                                      </p:cBhvr>
                                      <p:to>
                                        <p:strVal val="true"/>
                                      </p:to>
                                    </p:set>
                                  </p:childTnLst>
                                </p:cTn>
                              </p:par>
                              <p:par>
                                <p:cTn id="37" presetID="1" presetClass="emph" presetSubtype="2" fill="hold" nodeType="withEffect">
                                  <p:stCondLst>
                                    <p:cond delay="0"/>
                                  </p:stCondLst>
                                  <p:childTnLst>
                                    <p:animClr clrSpc="rgb" dir="cw">
                                      <p:cBhvr>
                                        <p:cTn id="38" dur="2000" fill="hold"/>
                                        <p:tgtEl>
                                          <p:spTgt spid="15"/>
                                        </p:tgtEl>
                                        <p:attrNameLst>
                                          <p:attrName>fillcolor</p:attrName>
                                        </p:attrNameLst>
                                      </p:cBhvr>
                                      <p:to>
                                        <a:srgbClr val="FCE795"/>
                                      </p:to>
                                    </p:animClr>
                                    <p:set>
                                      <p:cBhvr>
                                        <p:cTn id="39" dur="2000" fill="hold"/>
                                        <p:tgtEl>
                                          <p:spTgt spid="15"/>
                                        </p:tgtEl>
                                        <p:attrNameLst>
                                          <p:attrName>fill.type</p:attrName>
                                        </p:attrNameLst>
                                      </p:cBhvr>
                                      <p:to>
                                        <p:strVal val="solid"/>
                                      </p:to>
                                    </p:set>
                                    <p:set>
                                      <p:cBhvr>
                                        <p:cTn id="40" dur="2000" fill="hold"/>
                                        <p:tgtEl>
                                          <p:spTgt spid="15"/>
                                        </p:tgtEl>
                                        <p:attrNameLst>
                                          <p:attrName>fill.on</p:attrName>
                                        </p:attrNameLst>
                                      </p:cBhvr>
                                      <p:to>
                                        <p:strVal val="true"/>
                                      </p:to>
                                    </p:set>
                                  </p:childTnLst>
                                </p:cTn>
                              </p:par>
                            </p:childTnLst>
                          </p:cTn>
                        </p:par>
                      </p:childTnLst>
                    </p:cTn>
                  </p:par>
                  <p:par>
                    <p:cTn id="41" fill="hold">
                      <p:stCondLst>
                        <p:cond delay="indefinite"/>
                      </p:stCondLst>
                      <p:childTnLst>
                        <p:par>
                          <p:cTn id="42" fill="hold">
                            <p:stCondLst>
                              <p:cond delay="0"/>
                            </p:stCondLst>
                            <p:childTnLst>
                              <p:par>
                                <p:cTn id="43" presetID="37" presetClass="path" presetSubtype="0" accel="50000" decel="50000" fill="hold" grpId="1" nodeType="clickEffect">
                                  <p:stCondLst>
                                    <p:cond delay="0"/>
                                  </p:stCondLst>
                                  <p:childTnLst>
                                    <p:animMotion origin="layout" path="M 0.4595 2.22222E-6 L 0.42565 -0.04005 C 0.41862 -0.04908 0.40794 -0.05394 0.39687 -0.05394 C 0.38424 -0.05394 0.37409 -0.04908 0.36705 -0.04005 L 0.33294 2.22222E-6 " pathEditMode="relative" rAng="10800000" ptsTypes="AAAAA">
                                      <p:cBhvr>
                                        <p:cTn id="44" dur="2000" fill="hold"/>
                                        <p:tgtEl>
                                          <p:spTgt spid="16"/>
                                        </p:tgtEl>
                                        <p:attrNameLst>
                                          <p:attrName>ppt_x</p:attrName>
                                          <p:attrName>ppt_y</p:attrName>
                                        </p:attrNameLst>
                                      </p:cBhvr>
                                      <p:rCtr x="-6328" y="-2685"/>
                                    </p:animMotion>
                                  </p:childTnLst>
                                </p:cTn>
                              </p:par>
                            </p:childTnLst>
                          </p:cTn>
                        </p:par>
                      </p:childTnLst>
                    </p:cTn>
                  </p:par>
                  <p:par>
                    <p:cTn id="45" fill="hold">
                      <p:stCondLst>
                        <p:cond delay="indefinite"/>
                      </p:stCondLst>
                      <p:childTnLst>
                        <p:par>
                          <p:cTn id="46" fill="hold">
                            <p:stCondLst>
                              <p:cond delay="0"/>
                            </p:stCondLst>
                            <p:childTnLst>
                              <p:par>
                                <p:cTn id="47" presetID="1" presetClass="emph" presetSubtype="2" fill="hold" nodeType="clickEffect">
                                  <p:stCondLst>
                                    <p:cond delay="0"/>
                                  </p:stCondLst>
                                  <p:childTnLst>
                                    <p:animClr clrSpc="rgb" dir="cw">
                                      <p:cBhvr>
                                        <p:cTn id="48" dur="2000" fill="hold"/>
                                        <p:tgtEl>
                                          <p:spTgt spid="16"/>
                                        </p:tgtEl>
                                        <p:attrNameLst>
                                          <p:attrName>fillcolor</p:attrName>
                                        </p:attrNameLst>
                                      </p:cBhvr>
                                      <p:to>
                                        <a:srgbClr val="FCE795"/>
                                      </p:to>
                                    </p:animClr>
                                    <p:set>
                                      <p:cBhvr>
                                        <p:cTn id="49" dur="2000" fill="hold"/>
                                        <p:tgtEl>
                                          <p:spTgt spid="16"/>
                                        </p:tgtEl>
                                        <p:attrNameLst>
                                          <p:attrName>fill.type</p:attrName>
                                        </p:attrNameLst>
                                      </p:cBhvr>
                                      <p:to>
                                        <p:strVal val="solid"/>
                                      </p:to>
                                    </p:set>
                                    <p:set>
                                      <p:cBhvr>
                                        <p:cTn id="50" dur="2000" fill="hold"/>
                                        <p:tgtEl>
                                          <p:spTgt spid="16"/>
                                        </p:tgtEl>
                                        <p:attrNameLst>
                                          <p:attrName>fill.on</p:attrName>
                                        </p:attrNameLst>
                                      </p:cBhvr>
                                      <p:to>
                                        <p:strVal val="true"/>
                                      </p:to>
                                    </p:set>
                                  </p:childTnLst>
                                </p:cTn>
                              </p:par>
                            </p:childTnLst>
                          </p:cTn>
                        </p:par>
                      </p:childTnLst>
                    </p:cTn>
                  </p:par>
                  <p:par>
                    <p:cTn id="51" fill="hold">
                      <p:stCondLst>
                        <p:cond delay="indefinite"/>
                      </p:stCondLst>
                      <p:childTnLst>
                        <p:par>
                          <p:cTn id="52" fill="hold">
                            <p:stCondLst>
                              <p:cond delay="0"/>
                            </p:stCondLst>
                            <p:childTnLst>
                              <p:par>
                                <p:cTn id="53" presetID="1" presetClass="emph" presetSubtype="2" fill="hold" nodeType="clickEffect">
                                  <p:stCondLst>
                                    <p:cond delay="0"/>
                                  </p:stCondLst>
                                  <p:childTnLst>
                                    <p:animClr clrSpc="rgb" dir="cw">
                                      <p:cBhvr>
                                        <p:cTn id="54" dur="2000" fill="hold"/>
                                        <p:tgtEl>
                                          <p:spTgt spid="14"/>
                                        </p:tgtEl>
                                        <p:attrNameLst>
                                          <p:attrName>fillcolor</p:attrName>
                                        </p:attrNameLst>
                                      </p:cBhvr>
                                      <p:to>
                                        <a:srgbClr val="FF2600"/>
                                      </p:to>
                                    </p:animClr>
                                    <p:set>
                                      <p:cBhvr>
                                        <p:cTn id="55" dur="2000" fill="hold"/>
                                        <p:tgtEl>
                                          <p:spTgt spid="14"/>
                                        </p:tgtEl>
                                        <p:attrNameLst>
                                          <p:attrName>fill.type</p:attrName>
                                        </p:attrNameLst>
                                      </p:cBhvr>
                                      <p:to>
                                        <p:strVal val="solid"/>
                                      </p:to>
                                    </p:set>
                                    <p:set>
                                      <p:cBhvr>
                                        <p:cTn id="56" dur="2000" fill="hold"/>
                                        <p:tgtEl>
                                          <p:spTgt spid="14"/>
                                        </p:tgtEl>
                                        <p:attrNameLst>
                                          <p:attrName>fill.on</p:attrName>
                                        </p:attrNameLst>
                                      </p:cBhvr>
                                      <p:to>
                                        <p:strVal val="true"/>
                                      </p:to>
                                    </p:set>
                                  </p:childTnLst>
                                </p:cTn>
                              </p:par>
                            </p:childTnLst>
                          </p:cTn>
                        </p:par>
                      </p:childTnLst>
                    </p:cTn>
                  </p:par>
                  <p:par>
                    <p:cTn id="57" fill="hold">
                      <p:stCondLst>
                        <p:cond delay="indefinite"/>
                      </p:stCondLst>
                      <p:childTnLst>
                        <p:par>
                          <p:cTn id="58" fill="hold">
                            <p:stCondLst>
                              <p:cond delay="0"/>
                            </p:stCondLst>
                            <p:childTnLst>
                              <p:par>
                                <p:cTn id="59" presetID="37" presetClass="path" presetSubtype="0" accel="50000" decel="50000" fill="hold" grpId="1" nodeType="clickEffect">
                                  <p:stCondLst>
                                    <p:cond delay="0"/>
                                  </p:stCondLst>
                                  <p:childTnLst>
                                    <p:animMotion origin="layout" path="M 0.33659 2.22222E-6 L 0.39037 0.04004 C 0.40157 0.04907 0.41836 0.05393 0.43607 0.05393 C 0.45625 0.05393 0.47227 0.04907 0.4836 0.04004 L 0.5375 2.22222E-6 " pathEditMode="relative" rAng="0" ptsTypes="AAAAA">
                                      <p:cBhvr>
                                        <p:cTn id="60" dur="2000" fill="hold"/>
                                        <p:tgtEl>
                                          <p:spTgt spid="14"/>
                                        </p:tgtEl>
                                        <p:attrNameLst>
                                          <p:attrName>ppt_x</p:attrName>
                                          <p:attrName>ppt_y</p:attrName>
                                        </p:attrNameLst>
                                      </p:cBhvr>
                                      <p:rCtr x="10039"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5" grpId="0" animBg="1"/>
      <p:bldP spid="16" grpId="0" animBg="1"/>
      <p:bldP spid="16" grpId="1"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7C84E4-82D1-054A-80C3-CA0DADAB7DAE}"/>
              </a:ext>
            </a:extLst>
          </p:cNvPr>
          <p:cNvSpPr>
            <a:spLocks noGrp="1"/>
          </p:cNvSpPr>
          <p:nvPr>
            <p:ph type="title"/>
          </p:nvPr>
        </p:nvSpPr>
        <p:spPr>
          <a:xfrm>
            <a:off x="838200" y="67235"/>
            <a:ext cx="10515600" cy="1314790"/>
          </a:xfrm>
        </p:spPr>
        <p:txBody>
          <a:bodyPr/>
          <a:lstStyle/>
          <a:p>
            <a:r>
              <a:rPr lang="en-US" altLang="ja-JP" dirty="0"/>
              <a:t>VM</a:t>
            </a:r>
            <a:r>
              <a:rPr lang="ja-JP" altLang="en-US"/>
              <a:t>内情報に基づく選択的な暗号化</a:t>
            </a:r>
          </a:p>
        </p:txBody>
      </p:sp>
      <p:sp>
        <p:nvSpPr>
          <p:cNvPr id="16" name="スライド番号プレースホルダー 15">
            <a:extLst>
              <a:ext uri="{FF2B5EF4-FFF2-40B4-BE49-F238E27FC236}">
                <a16:creationId xmlns:a16="http://schemas.microsoft.com/office/drawing/2014/main" id="{1C57E220-227D-A64B-B36E-77058BF2E2C3}"/>
              </a:ext>
            </a:extLst>
          </p:cNvPr>
          <p:cNvSpPr>
            <a:spLocks noGrp="1"/>
          </p:cNvSpPr>
          <p:nvPr>
            <p:ph type="sldNum" sz="quarter" idx="12"/>
          </p:nvPr>
        </p:nvSpPr>
        <p:spPr>
          <a:xfrm>
            <a:off x="8610600" y="6356350"/>
            <a:ext cx="2743200" cy="365125"/>
          </a:xfrm>
        </p:spPr>
        <p:txBody>
          <a:bodyPr/>
          <a:lstStyle/>
          <a:p>
            <a:fld id="{8E1EBD39-E449-DF4E-9D6C-E1C55755AFC2}" type="slidenum">
              <a:rPr lang="ja-JP" altLang="en-US" smtClean="0"/>
              <a:pPr/>
              <a:t>7</a:t>
            </a:fld>
            <a:endParaRPr lang="ja-JP" altLang="en-US"/>
          </a:p>
        </p:txBody>
      </p:sp>
      <p:sp>
        <p:nvSpPr>
          <p:cNvPr id="3" name="コンテンツ プレースホルダー 2">
            <a:extLst>
              <a:ext uri="{FF2B5EF4-FFF2-40B4-BE49-F238E27FC236}">
                <a16:creationId xmlns:a16="http://schemas.microsoft.com/office/drawing/2014/main" id="{BEC424C9-BE83-194C-A4A5-1D9B18210569}"/>
              </a:ext>
            </a:extLst>
          </p:cNvPr>
          <p:cNvSpPr>
            <a:spLocks noGrp="1"/>
          </p:cNvSpPr>
          <p:nvPr>
            <p:ph idx="1"/>
          </p:nvPr>
        </p:nvSpPr>
        <p:spPr>
          <a:xfrm>
            <a:off x="838200" y="1537855"/>
            <a:ext cx="10515600" cy="4639108"/>
          </a:xfrm>
        </p:spPr>
        <p:txBody>
          <a:bodyPr/>
          <a:lstStyle/>
          <a:p>
            <a:r>
              <a:rPr lang="ja-JP" altLang="en-US"/>
              <a:t>移送元ホストとメインホストで</a:t>
            </a:r>
            <a:r>
              <a:rPr lang="en-US" altLang="ja-JP" dirty="0"/>
              <a:t>VM</a:t>
            </a:r>
            <a:r>
              <a:rPr lang="ja-JP" altLang="en-US"/>
              <a:t>のメモリを選択的に暗号化</a:t>
            </a:r>
            <a:endParaRPr lang="en-US" altLang="ja-JP" dirty="0"/>
          </a:p>
          <a:p>
            <a:pPr lvl="1"/>
            <a:r>
              <a:rPr lang="en-US" altLang="ja-JP" dirty="0"/>
              <a:t>VM</a:t>
            </a:r>
            <a:r>
              <a:rPr lang="ja-JP" altLang="en-US"/>
              <a:t>内の</a:t>
            </a:r>
            <a:r>
              <a:rPr lang="en-US" altLang="ja-JP" dirty="0"/>
              <a:t>OS</a:t>
            </a:r>
            <a:r>
              <a:rPr lang="ja-JP" altLang="en-US"/>
              <a:t>が持つ情報を解析して利用</a:t>
            </a:r>
            <a:endParaRPr lang="en-US" altLang="ja-JP" dirty="0"/>
          </a:p>
          <a:p>
            <a:pPr lvl="1"/>
            <a:r>
              <a:rPr lang="ja-JP" altLang="en-US"/>
              <a:t>分割マイグレーション時</a:t>
            </a:r>
            <a:endParaRPr lang="en-US" altLang="ja-JP" dirty="0"/>
          </a:p>
          <a:p>
            <a:pPr lvl="2"/>
            <a:r>
              <a:rPr lang="ja-JP" altLang="en-US"/>
              <a:t>メインホストでは復号が不要になり，サブホストではそのまま保持</a:t>
            </a:r>
            <a:endParaRPr lang="en-US" altLang="ja-JP" dirty="0"/>
          </a:p>
          <a:p>
            <a:pPr lvl="1"/>
            <a:r>
              <a:rPr lang="ja-JP" altLang="en-US"/>
              <a:t>リモートページング時</a:t>
            </a:r>
            <a:endParaRPr lang="en-US" altLang="ja-JP" dirty="0"/>
          </a:p>
          <a:p>
            <a:pPr lvl="2"/>
            <a:r>
              <a:rPr lang="ja-JP" altLang="en-US"/>
              <a:t>サブホストからそのまま転送し，メインホストでの復号が不要に</a:t>
            </a:r>
          </a:p>
        </p:txBody>
      </p:sp>
      <p:sp>
        <p:nvSpPr>
          <p:cNvPr id="21" name="角丸四角形 20">
            <a:extLst>
              <a:ext uri="{FF2B5EF4-FFF2-40B4-BE49-F238E27FC236}">
                <a16:creationId xmlns:a16="http://schemas.microsoft.com/office/drawing/2014/main" id="{A6447ADB-893B-F842-A3C2-2CF1EFACF267}"/>
              </a:ext>
            </a:extLst>
          </p:cNvPr>
          <p:cNvSpPr/>
          <p:nvPr/>
        </p:nvSpPr>
        <p:spPr>
          <a:xfrm>
            <a:off x="2119994" y="4712672"/>
            <a:ext cx="2131579" cy="18198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a:extLst>
              <a:ext uri="{FF2B5EF4-FFF2-40B4-BE49-F238E27FC236}">
                <a16:creationId xmlns:a16="http://schemas.microsoft.com/office/drawing/2014/main" id="{F03DCF24-B510-F94D-B23E-BFE8BEA6B284}"/>
              </a:ext>
            </a:extLst>
          </p:cNvPr>
          <p:cNvSpPr/>
          <p:nvPr/>
        </p:nvSpPr>
        <p:spPr>
          <a:xfrm>
            <a:off x="6188138" y="4709205"/>
            <a:ext cx="1761087" cy="17975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91A3982B-B945-6649-A3CB-785DEF281E4E}"/>
              </a:ext>
            </a:extLst>
          </p:cNvPr>
          <p:cNvSpPr txBox="1"/>
          <p:nvPr/>
        </p:nvSpPr>
        <p:spPr>
          <a:xfrm>
            <a:off x="2432824" y="4343339"/>
            <a:ext cx="1569660" cy="369332"/>
          </a:xfrm>
          <a:prstGeom prst="rect">
            <a:avLst/>
          </a:prstGeom>
          <a:noFill/>
        </p:spPr>
        <p:txBody>
          <a:bodyPr wrap="square" rtlCol="0">
            <a:spAutoFit/>
          </a:bodyPr>
          <a:lstStyle/>
          <a:p>
            <a:r>
              <a:rPr kumimoji="1" lang="ja-JP" altLang="en-US"/>
              <a:t>移送元ホスト</a:t>
            </a:r>
          </a:p>
        </p:txBody>
      </p:sp>
      <p:sp>
        <p:nvSpPr>
          <p:cNvPr id="24" name="テキスト ボックス 23">
            <a:extLst>
              <a:ext uri="{FF2B5EF4-FFF2-40B4-BE49-F238E27FC236}">
                <a16:creationId xmlns:a16="http://schemas.microsoft.com/office/drawing/2014/main" id="{31108711-007C-B14A-B7EA-C9DFF75CAC28}"/>
              </a:ext>
            </a:extLst>
          </p:cNvPr>
          <p:cNvSpPr txBox="1"/>
          <p:nvPr/>
        </p:nvSpPr>
        <p:spPr>
          <a:xfrm>
            <a:off x="5799374" y="4339873"/>
            <a:ext cx="2542633" cy="369332"/>
          </a:xfrm>
          <a:prstGeom prst="rect">
            <a:avLst/>
          </a:prstGeom>
          <a:noFill/>
        </p:spPr>
        <p:txBody>
          <a:bodyPr wrap="square" rtlCol="0">
            <a:spAutoFit/>
          </a:bodyPr>
          <a:lstStyle/>
          <a:p>
            <a:r>
              <a:rPr kumimoji="1" lang="ja-JP" altLang="en-US"/>
              <a:t>移送先メインホスト</a:t>
            </a:r>
          </a:p>
        </p:txBody>
      </p:sp>
      <p:sp>
        <p:nvSpPr>
          <p:cNvPr id="25" name="右矢印 24">
            <a:extLst>
              <a:ext uri="{FF2B5EF4-FFF2-40B4-BE49-F238E27FC236}">
                <a16:creationId xmlns:a16="http://schemas.microsoft.com/office/drawing/2014/main" id="{EFEE8B8E-2050-B848-B9C4-7356052A4DA8}"/>
              </a:ext>
            </a:extLst>
          </p:cNvPr>
          <p:cNvSpPr/>
          <p:nvPr/>
        </p:nvSpPr>
        <p:spPr>
          <a:xfrm>
            <a:off x="4443976" y="5388260"/>
            <a:ext cx="1495901"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CEE51986-C7EA-1349-A173-11D9340DF049}"/>
              </a:ext>
            </a:extLst>
          </p:cNvPr>
          <p:cNvSpPr txBox="1"/>
          <p:nvPr/>
        </p:nvSpPr>
        <p:spPr>
          <a:xfrm>
            <a:off x="4353174" y="5114823"/>
            <a:ext cx="1614968" cy="307777"/>
          </a:xfrm>
          <a:prstGeom prst="rect">
            <a:avLst/>
          </a:prstGeom>
          <a:noFill/>
        </p:spPr>
        <p:txBody>
          <a:bodyPr wrap="square" rtlCol="0">
            <a:spAutoFit/>
          </a:bodyPr>
          <a:lstStyle/>
          <a:p>
            <a:r>
              <a:rPr kumimoji="1" lang="ja-JP" altLang="en-US" sz="1400"/>
              <a:t>マイグレーション</a:t>
            </a:r>
          </a:p>
        </p:txBody>
      </p:sp>
      <p:sp>
        <p:nvSpPr>
          <p:cNvPr id="27" name="角丸四角形 26">
            <a:extLst>
              <a:ext uri="{FF2B5EF4-FFF2-40B4-BE49-F238E27FC236}">
                <a16:creationId xmlns:a16="http://schemas.microsoft.com/office/drawing/2014/main" id="{4E5B4BB3-6A3E-614F-8404-7A8A3D391D68}"/>
              </a:ext>
            </a:extLst>
          </p:cNvPr>
          <p:cNvSpPr/>
          <p:nvPr/>
        </p:nvSpPr>
        <p:spPr>
          <a:xfrm>
            <a:off x="8682918" y="5028767"/>
            <a:ext cx="1228296" cy="1197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0708AD4E-C852-FB42-BA14-8B395E96DF5D}"/>
              </a:ext>
            </a:extLst>
          </p:cNvPr>
          <p:cNvSpPr txBox="1"/>
          <p:nvPr/>
        </p:nvSpPr>
        <p:spPr>
          <a:xfrm>
            <a:off x="8341714" y="4634648"/>
            <a:ext cx="2031325" cy="369332"/>
          </a:xfrm>
          <a:prstGeom prst="rect">
            <a:avLst/>
          </a:prstGeom>
          <a:noFill/>
        </p:spPr>
        <p:txBody>
          <a:bodyPr wrap="none" rtlCol="0">
            <a:spAutoFit/>
          </a:bodyPr>
          <a:lstStyle/>
          <a:p>
            <a:r>
              <a:rPr kumimoji="1" lang="ja-JP" altLang="en-US"/>
              <a:t>移送先サブホスト</a:t>
            </a:r>
          </a:p>
        </p:txBody>
      </p:sp>
      <p:sp>
        <p:nvSpPr>
          <p:cNvPr id="29" name="テキスト ボックス 28">
            <a:extLst>
              <a:ext uri="{FF2B5EF4-FFF2-40B4-BE49-F238E27FC236}">
                <a16:creationId xmlns:a16="http://schemas.microsoft.com/office/drawing/2014/main" id="{EAC6FD9A-8B92-2341-8B21-610163D66596}"/>
              </a:ext>
            </a:extLst>
          </p:cNvPr>
          <p:cNvSpPr txBox="1"/>
          <p:nvPr/>
        </p:nvSpPr>
        <p:spPr>
          <a:xfrm>
            <a:off x="2088067" y="4900773"/>
            <a:ext cx="1468672" cy="369332"/>
          </a:xfrm>
          <a:prstGeom prst="rect">
            <a:avLst/>
          </a:prstGeom>
          <a:noFill/>
        </p:spPr>
        <p:txBody>
          <a:bodyPr wrap="none" rtlCol="0">
            <a:spAutoFit/>
          </a:bodyPr>
          <a:lstStyle/>
          <a:p>
            <a:r>
              <a:rPr kumimoji="1" lang="en-US" altLang="ja-JP" dirty="0"/>
              <a:t>VM</a:t>
            </a:r>
            <a:r>
              <a:rPr kumimoji="1" lang="ja-JP" altLang="en-US"/>
              <a:t>のメモリ</a:t>
            </a:r>
          </a:p>
        </p:txBody>
      </p:sp>
      <p:sp>
        <p:nvSpPr>
          <p:cNvPr id="30" name="角丸四角形 29">
            <a:extLst>
              <a:ext uri="{FF2B5EF4-FFF2-40B4-BE49-F238E27FC236}">
                <a16:creationId xmlns:a16="http://schemas.microsoft.com/office/drawing/2014/main" id="{8DC854AD-60A7-8241-BC7F-454CD8725C1C}"/>
              </a:ext>
            </a:extLst>
          </p:cNvPr>
          <p:cNvSpPr/>
          <p:nvPr/>
        </p:nvSpPr>
        <p:spPr>
          <a:xfrm>
            <a:off x="2216862" y="5378105"/>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a:extLst>
              <a:ext uri="{FF2B5EF4-FFF2-40B4-BE49-F238E27FC236}">
                <a16:creationId xmlns:a16="http://schemas.microsoft.com/office/drawing/2014/main" id="{8AAD6A8E-97C9-7542-8290-DD37D8E66EBB}"/>
              </a:ext>
            </a:extLst>
          </p:cNvPr>
          <p:cNvSpPr/>
          <p:nvPr/>
        </p:nvSpPr>
        <p:spPr>
          <a:xfrm>
            <a:off x="2691383" y="5378105"/>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秘</a:t>
            </a:r>
          </a:p>
        </p:txBody>
      </p:sp>
      <p:sp>
        <p:nvSpPr>
          <p:cNvPr id="32" name="角丸四角形 31">
            <a:extLst>
              <a:ext uri="{FF2B5EF4-FFF2-40B4-BE49-F238E27FC236}">
                <a16:creationId xmlns:a16="http://schemas.microsoft.com/office/drawing/2014/main" id="{87E636C0-F9BC-604C-A8B6-6B1D890A1A65}"/>
              </a:ext>
            </a:extLst>
          </p:cNvPr>
          <p:cNvSpPr/>
          <p:nvPr/>
        </p:nvSpPr>
        <p:spPr>
          <a:xfrm>
            <a:off x="3174781" y="5386519"/>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a:extLst>
              <a:ext uri="{FF2B5EF4-FFF2-40B4-BE49-F238E27FC236}">
                <a16:creationId xmlns:a16="http://schemas.microsoft.com/office/drawing/2014/main" id="{9FFC9B26-1C01-0946-A0F8-86620DEB67D0}"/>
              </a:ext>
            </a:extLst>
          </p:cNvPr>
          <p:cNvSpPr/>
          <p:nvPr/>
        </p:nvSpPr>
        <p:spPr>
          <a:xfrm>
            <a:off x="3656570" y="5377784"/>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秘</a:t>
            </a:r>
          </a:p>
        </p:txBody>
      </p:sp>
      <p:sp>
        <p:nvSpPr>
          <p:cNvPr id="39" name="テキスト ボックス 38">
            <a:extLst>
              <a:ext uri="{FF2B5EF4-FFF2-40B4-BE49-F238E27FC236}">
                <a16:creationId xmlns:a16="http://schemas.microsoft.com/office/drawing/2014/main" id="{5359E2C2-9DB1-824F-8340-4880AD8D136C}"/>
              </a:ext>
            </a:extLst>
          </p:cNvPr>
          <p:cNvSpPr txBox="1"/>
          <p:nvPr/>
        </p:nvSpPr>
        <p:spPr>
          <a:xfrm>
            <a:off x="774276" y="5421910"/>
            <a:ext cx="1234373" cy="646331"/>
          </a:xfrm>
          <a:prstGeom prst="rect">
            <a:avLst/>
          </a:prstGeom>
          <a:noFill/>
        </p:spPr>
        <p:txBody>
          <a:bodyPr wrap="square" rtlCol="0">
            <a:spAutoFit/>
          </a:bodyPr>
          <a:lstStyle/>
          <a:p>
            <a:r>
              <a:rPr kumimoji="1" lang="ja-JP" altLang="en-US"/>
              <a:t>秘：機密情報有</a:t>
            </a:r>
            <a:endParaRPr kumimoji="1" lang="en-US" altLang="ja-JP" dirty="0"/>
          </a:p>
        </p:txBody>
      </p:sp>
      <p:sp>
        <p:nvSpPr>
          <p:cNvPr id="19" name="テキスト ボックス 25">
            <a:extLst>
              <a:ext uri="{FF2B5EF4-FFF2-40B4-BE49-F238E27FC236}">
                <a16:creationId xmlns:a16="http://schemas.microsoft.com/office/drawing/2014/main" id="{20C2C9D7-42CD-2C4A-BA8A-4F2B351E0C2C}"/>
              </a:ext>
            </a:extLst>
          </p:cNvPr>
          <p:cNvSpPr txBox="1"/>
          <p:nvPr/>
        </p:nvSpPr>
        <p:spPr>
          <a:xfrm>
            <a:off x="7818201" y="5030995"/>
            <a:ext cx="1065160" cy="276999"/>
          </a:xfrm>
          <a:prstGeom prst="rect">
            <a:avLst/>
          </a:prstGeom>
          <a:noFill/>
        </p:spPr>
        <p:txBody>
          <a:bodyPr wrap="square" rtlCol="0">
            <a:spAutoFit/>
          </a:bodyPr>
          <a:lstStyle/>
          <a:p>
            <a:r>
              <a:rPr lang="ja-JP" altLang="en-US" sz="1200"/>
              <a:t>ページイン</a:t>
            </a:r>
            <a:endParaRPr kumimoji="1" lang="ja-JP" altLang="en-US" sz="1200"/>
          </a:p>
        </p:txBody>
      </p:sp>
      <p:sp>
        <p:nvSpPr>
          <p:cNvPr id="20" name="右カーブ矢印 28">
            <a:extLst>
              <a:ext uri="{FF2B5EF4-FFF2-40B4-BE49-F238E27FC236}">
                <a16:creationId xmlns:a16="http://schemas.microsoft.com/office/drawing/2014/main" id="{0C980C15-A9B2-4440-9CB4-E3F3F6D30E5F}"/>
              </a:ext>
            </a:extLst>
          </p:cNvPr>
          <p:cNvSpPr/>
          <p:nvPr/>
        </p:nvSpPr>
        <p:spPr>
          <a:xfrm rot="5400000">
            <a:off x="8039996" y="4309678"/>
            <a:ext cx="442695" cy="1548336"/>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94544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31"/>
                                        </p:tgtEl>
                                        <p:attrNameLst>
                                          <p:attrName>fillcolor</p:attrName>
                                        </p:attrNameLst>
                                      </p:cBhvr>
                                      <p:to>
                                        <a:srgbClr val="FF2600"/>
                                      </p:to>
                                    </p:animClr>
                                    <p:set>
                                      <p:cBhvr>
                                        <p:cTn id="7" dur="2000" fill="hold"/>
                                        <p:tgtEl>
                                          <p:spTgt spid="31"/>
                                        </p:tgtEl>
                                        <p:attrNameLst>
                                          <p:attrName>fill.type</p:attrName>
                                        </p:attrNameLst>
                                      </p:cBhvr>
                                      <p:to>
                                        <p:strVal val="solid"/>
                                      </p:to>
                                    </p:set>
                                    <p:set>
                                      <p:cBhvr>
                                        <p:cTn id="8" dur="2000" fill="hold"/>
                                        <p:tgtEl>
                                          <p:spTgt spid="31"/>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33"/>
                                        </p:tgtEl>
                                        <p:attrNameLst>
                                          <p:attrName>fillcolor</p:attrName>
                                        </p:attrNameLst>
                                      </p:cBhvr>
                                      <p:to>
                                        <a:srgbClr val="FF2600"/>
                                      </p:to>
                                    </p:animClr>
                                    <p:set>
                                      <p:cBhvr>
                                        <p:cTn id="11" dur="2000" fill="hold"/>
                                        <p:tgtEl>
                                          <p:spTgt spid="33"/>
                                        </p:tgtEl>
                                        <p:attrNameLst>
                                          <p:attrName>fill.type</p:attrName>
                                        </p:attrNameLst>
                                      </p:cBhvr>
                                      <p:to>
                                        <p:strVal val="solid"/>
                                      </p:to>
                                    </p:set>
                                    <p:set>
                                      <p:cBhvr>
                                        <p:cTn id="12" dur="2000" fill="hold"/>
                                        <p:tgtEl>
                                          <p:spTgt spid="33"/>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37" presetClass="path" presetSubtype="0" accel="50000" decel="50000" fill="hold" grpId="0" nodeType="clickEffect">
                                  <p:stCondLst>
                                    <p:cond delay="0"/>
                                  </p:stCondLst>
                                  <p:childTnLst>
                                    <p:animMotion origin="layout" path="M -2.70833E-6 2.59259E-6 L 0.09011 0.04791 C 0.10886 0.05879 0.13711 0.06481 0.1668 0.06481 C 0.20039 0.06481 0.22748 0.05879 0.24623 0.04791 L 0.33659 2.59259E-6 " pathEditMode="relative" rAng="0" ptsTypes="AAAAA">
                                      <p:cBhvr>
                                        <p:cTn id="16" dur="2000" fill="hold"/>
                                        <p:tgtEl>
                                          <p:spTgt spid="30"/>
                                        </p:tgtEl>
                                        <p:attrNameLst>
                                          <p:attrName>ppt_x</p:attrName>
                                          <p:attrName>ppt_y</p:attrName>
                                        </p:attrNameLst>
                                      </p:cBhvr>
                                      <p:rCtr x="16823" y="3241"/>
                                    </p:animMotion>
                                  </p:childTnLst>
                                </p:cTn>
                              </p:par>
                              <p:par>
                                <p:cTn id="17" presetID="37" presetClass="path" presetSubtype="0" accel="50000" decel="50000" fill="hold" grpId="0" nodeType="withEffect">
                                  <p:stCondLst>
                                    <p:cond delay="0"/>
                                  </p:stCondLst>
                                  <p:childTnLst>
                                    <p:animMotion origin="layout" path="M 5E-6 2.59259E-6 L 0.09011 0.04791 C 0.10886 0.05879 0.13711 0.06481 0.1668 0.06481 C 0.2004 0.06481 0.22748 0.05879 0.24623 0.04791 L 0.33659 2.59259E-6 " pathEditMode="relative" rAng="0" ptsTypes="AAAAA">
                                      <p:cBhvr>
                                        <p:cTn id="18" dur="2000" fill="hold"/>
                                        <p:tgtEl>
                                          <p:spTgt spid="31"/>
                                        </p:tgtEl>
                                        <p:attrNameLst>
                                          <p:attrName>ppt_x</p:attrName>
                                          <p:attrName>ppt_y</p:attrName>
                                        </p:attrNameLst>
                                      </p:cBhvr>
                                      <p:rCtr x="16823" y="3241"/>
                                    </p:animMotion>
                                  </p:childTnLst>
                                </p:cTn>
                              </p:par>
                              <p:par>
                                <p:cTn id="19" presetID="37" presetClass="path" presetSubtype="0" accel="50000" decel="50000" fill="hold" grpId="0" nodeType="withEffect">
                                  <p:stCondLst>
                                    <p:cond delay="0"/>
                                  </p:stCondLst>
                                  <p:childTnLst>
                                    <p:animMotion origin="layout" path="M 1.66667E-6 -4.81481E-6 L 0.12318 0.04005 C 0.1487 0.04908 0.18724 0.05394 0.22773 0.05394 C 0.27357 0.05394 0.31055 0.04908 0.33607 0.04005 L 0.4595 -4.81481E-6 " pathEditMode="relative" rAng="0" ptsTypes="AAAAA">
                                      <p:cBhvr>
                                        <p:cTn id="20" dur="2000" fill="hold"/>
                                        <p:tgtEl>
                                          <p:spTgt spid="32"/>
                                        </p:tgtEl>
                                        <p:attrNameLst>
                                          <p:attrName>ppt_x</p:attrName>
                                          <p:attrName>ppt_y</p:attrName>
                                        </p:attrNameLst>
                                      </p:cBhvr>
                                      <p:rCtr x="22969" y="2685"/>
                                    </p:animMotion>
                                  </p:childTnLst>
                                </p:cTn>
                              </p:par>
                              <p:par>
                                <p:cTn id="21" presetID="37" presetClass="path" presetSubtype="0" accel="50000" decel="50000" fill="hold" grpId="0" nodeType="withEffect">
                                  <p:stCondLst>
                                    <p:cond delay="0"/>
                                  </p:stCondLst>
                                  <p:childTnLst>
                                    <p:animMotion origin="layout" path="M -1.66667E-6 2.59259E-6 L 0.12318 0.04004 C 0.1487 0.04907 0.18724 0.05393 0.22774 0.05393 C 0.27357 0.05393 0.31055 0.04907 0.33607 0.04004 L 0.45951 2.59259E-6 " pathEditMode="relative" rAng="0" ptsTypes="AAAAA">
                                      <p:cBhvr>
                                        <p:cTn id="22" dur="2000" fill="hold"/>
                                        <p:tgtEl>
                                          <p:spTgt spid="33"/>
                                        </p:tgtEl>
                                        <p:attrNameLst>
                                          <p:attrName>ppt_x</p:attrName>
                                          <p:attrName>ppt_y</p:attrName>
                                        </p:attrNameLst>
                                      </p:cBhvr>
                                      <p:rCtr x="22969" y="2685"/>
                                    </p:animMotion>
                                  </p:childTnLst>
                                </p:cTn>
                              </p:par>
                            </p:childTnLst>
                          </p:cTn>
                        </p:par>
                      </p:childTnLst>
                    </p:cTn>
                  </p:par>
                  <p:par>
                    <p:cTn id="23" fill="hold">
                      <p:stCondLst>
                        <p:cond delay="indefinite"/>
                      </p:stCondLst>
                      <p:childTnLst>
                        <p:par>
                          <p:cTn id="24" fill="hold">
                            <p:stCondLst>
                              <p:cond delay="0"/>
                            </p:stCondLst>
                            <p:childTnLst>
                              <p:par>
                                <p:cTn id="25" presetID="1" presetClass="emph" presetSubtype="2" fill="hold" nodeType="clickEffect">
                                  <p:stCondLst>
                                    <p:cond delay="0"/>
                                  </p:stCondLst>
                                  <p:childTnLst>
                                    <p:animClr clrSpc="rgb" dir="cw">
                                      <p:cBhvr>
                                        <p:cTn id="26" dur="2000" fill="hold"/>
                                        <p:tgtEl>
                                          <p:spTgt spid="31"/>
                                        </p:tgtEl>
                                        <p:attrNameLst>
                                          <p:attrName>fillcolor</p:attrName>
                                        </p:attrNameLst>
                                      </p:cBhvr>
                                      <p:to>
                                        <a:srgbClr val="FCE795"/>
                                      </p:to>
                                    </p:animClr>
                                    <p:set>
                                      <p:cBhvr>
                                        <p:cTn id="27" dur="2000" fill="hold"/>
                                        <p:tgtEl>
                                          <p:spTgt spid="31"/>
                                        </p:tgtEl>
                                        <p:attrNameLst>
                                          <p:attrName>fill.type</p:attrName>
                                        </p:attrNameLst>
                                      </p:cBhvr>
                                      <p:to>
                                        <p:strVal val="solid"/>
                                      </p:to>
                                    </p:set>
                                    <p:set>
                                      <p:cBhvr>
                                        <p:cTn id="28" dur="2000" fill="hold"/>
                                        <p:tgtEl>
                                          <p:spTgt spid="31"/>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0" presetClass="path" presetSubtype="0" accel="50000" decel="50000" fill="hold" grpId="1" nodeType="clickEffect">
                                  <p:stCondLst>
                                    <p:cond delay="0"/>
                                  </p:stCondLst>
                                  <p:childTnLst>
                                    <p:animMotion origin="layout" path="M 0.45951 -4.07407E-6 C 0.44167 -0.04513 0.42383 -0.09004 0.40352 -0.09027 C 0.38308 -0.09074 0.36016 -0.04652 0.3375 -0.00231 " pathEditMode="relative" rAng="0" ptsTypes="AAA">
                                      <p:cBhvr>
                                        <p:cTn id="32" dur="2000" fill="hold"/>
                                        <p:tgtEl>
                                          <p:spTgt spid="32"/>
                                        </p:tgtEl>
                                        <p:attrNameLst>
                                          <p:attrName>ppt_x</p:attrName>
                                          <p:attrName>ppt_y</p:attrName>
                                        </p:attrNameLst>
                                      </p:cBhvr>
                                      <p:rCtr x="-6107" y="-4537"/>
                                    </p:animMotion>
                                  </p:childTnLst>
                                </p:cTn>
                              </p:par>
                              <p:par>
                                <p:cTn id="33" presetID="3" presetClass="entr" presetSubtype="1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blinds(horizontal)">
                                      <p:cBhvr>
                                        <p:cTn id="35" dur="500"/>
                                        <p:tgtEl>
                                          <p:spTgt spid="20"/>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blinds(horizontal)">
                                      <p:cBhvr>
                                        <p:cTn id="3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2" grpId="1" animBg="1"/>
      <p:bldP spid="33" grpId="0" animBg="1"/>
      <p:bldP spid="19" grpId="0"/>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2FFE32-4FDF-3446-9F23-9BABB4637955}"/>
              </a:ext>
            </a:extLst>
          </p:cNvPr>
          <p:cNvSpPr>
            <a:spLocks noGrp="1"/>
          </p:cNvSpPr>
          <p:nvPr>
            <p:ph type="title"/>
          </p:nvPr>
        </p:nvSpPr>
        <p:spPr/>
        <p:txBody>
          <a:bodyPr/>
          <a:lstStyle/>
          <a:p>
            <a:r>
              <a:rPr kumimoji="1" lang="ja-JP" altLang="en-US"/>
              <a:t>暗号化を除外するメモリ領域</a:t>
            </a:r>
          </a:p>
        </p:txBody>
      </p:sp>
      <p:sp>
        <p:nvSpPr>
          <p:cNvPr id="3" name="スライド番号プレースホルダー 2">
            <a:extLst>
              <a:ext uri="{FF2B5EF4-FFF2-40B4-BE49-F238E27FC236}">
                <a16:creationId xmlns:a16="http://schemas.microsoft.com/office/drawing/2014/main" id="{E120DA23-0ABF-2845-8BD9-552467A664C0}"/>
              </a:ext>
            </a:extLst>
          </p:cNvPr>
          <p:cNvSpPr>
            <a:spLocks noGrp="1"/>
          </p:cNvSpPr>
          <p:nvPr>
            <p:ph type="sldNum" sz="quarter" idx="12"/>
          </p:nvPr>
        </p:nvSpPr>
        <p:spPr/>
        <p:txBody>
          <a:bodyPr/>
          <a:lstStyle/>
          <a:p>
            <a:fld id="{8E1EBD39-E449-DF4E-9D6C-E1C55755AFC2}" type="slidenum">
              <a:rPr kumimoji="1" lang="ja-JP" altLang="en-US" smtClean="0"/>
              <a:t>8</a:t>
            </a:fld>
            <a:endParaRPr kumimoji="1" lang="ja-JP" altLang="en-US"/>
          </a:p>
        </p:txBody>
      </p:sp>
      <p:sp>
        <p:nvSpPr>
          <p:cNvPr id="4" name="コンテンツ プレースホルダー 3">
            <a:extLst>
              <a:ext uri="{FF2B5EF4-FFF2-40B4-BE49-F238E27FC236}">
                <a16:creationId xmlns:a16="http://schemas.microsoft.com/office/drawing/2014/main" id="{4517627B-8CA9-1845-9574-F3828C1D4F9B}"/>
              </a:ext>
            </a:extLst>
          </p:cNvPr>
          <p:cNvSpPr>
            <a:spLocks noGrp="1"/>
          </p:cNvSpPr>
          <p:nvPr>
            <p:ph idx="1"/>
          </p:nvPr>
        </p:nvSpPr>
        <p:spPr>
          <a:xfrm>
            <a:off x="838200" y="1537855"/>
            <a:ext cx="10515600" cy="4639108"/>
          </a:xfrm>
        </p:spPr>
        <p:txBody>
          <a:bodyPr/>
          <a:lstStyle/>
          <a:p>
            <a:r>
              <a:rPr kumimoji="1" lang="ja-JP" altLang="en-US"/>
              <a:t>ゲスト</a:t>
            </a:r>
            <a:r>
              <a:rPr kumimoji="1" lang="en-US" altLang="ja-JP" dirty="0"/>
              <a:t>OS</a:t>
            </a:r>
            <a:r>
              <a:rPr kumimoji="1" lang="ja-JP" altLang="en-US"/>
              <a:t>の空きメモリやコード領域</a:t>
            </a:r>
            <a:endParaRPr kumimoji="1" lang="en-US" altLang="ja-JP" dirty="0"/>
          </a:p>
          <a:p>
            <a:pPr lvl="1"/>
            <a:r>
              <a:rPr lang="ja-JP" altLang="en-US"/>
              <a:t>基本的に機密情報は格納されない</a:t>
            </a:r>
            <a:endParaRPr kumimoji="1" lang="en-US" altLang="ja-JP" dirty="0"/>
          </a:p>
          <a:p>
            <a:r>
              <a:rPr kumimoji="1" lang="ja-JP" altLang="en-US"/>
              <a:t>機密情報を扱わないプロセスのメモリ</a:t>
            </a:r>
            <a:endParaRPr kumimoji="1" lang="en-US" altLang="ja-JP" dirty="0"/>
          </a:p>
          <a:p>
            <a:pPr lvl="1"/>
            <a:r>
              <a:rPr lang="ja-JP" altLang="en-US"/>
              <a:t>例：暗号化されたデータしか扱わないインメモリ・データベース</a:t>
            </a:r>
            <a:endParaRPr lang="en-US" altLang="ja-JP" dirty="0"/>
          </a:p>
          <a:p>
            <a:r>
              <a:rPr kumimoji="1" lang="ja-JP" altLang="en-US"/>
              <a:t>アプリケーション内の機密情報を含まないメモリ領域</a:t>
            </a:r>
            <a:endParaRPr kumimoji="1" lang="en-US" altLang="ja-JP" dirty="0"/>
          </a:p>
          <a:p>
            <a:pPr lvl="1"/>
            <a:r>
              <a:rPr lang="ja-JP" altLang="en-US"/>
              <a:t>例：インメモリ・データベースが暗号化して保持しているデータ</a:t>
            </a:r>
            <a:endParaRPr kumimoji="1" lang="ja-JP" altLang="en-US"/>
          </a:p>
        </p:txBody>
      </p:sp>
      <p:sp>
        <p:nvSpPr>
          <p:cNvPr id="30" name="Rounded Rectangle 4">
            <a:extLst>
              <a:ext uri="{FF2B5EF4-FFF2-40B4-BE49-F238E27FC236}">
                <a16:creationId xmlns:a16="http://schemas.microsoft.com/office/drawing/2014/main" id="{91F63142-3B68-2347-9B45-C4C88AFDA466}"/>
              </a:ext>
            </a:extLst>
          </p:cNvPr>
          <p:cNvSpPr/>
          <p:nvPr/>
        </p:nvSpPr>
        <p:spPr>
          <a:xfrm>
            <a:off x="4377265" y="4707696"/>
            <a:ext cx="4233335" cy="1109181"/>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31" name="Rectangle 9">
            <a:extLst>
              <a:ext uri="{FF2B5EF4-FFF2-40B4-BE49-F238E27FC236}">
                <a16:creationId xmlns:a16="http://schemas.microsoft.com/office/drawing/2014/main" id="{9F573075-B7B9-EA4D-883E-EB6CE22C977C}"/>
              </a:ext>
            </a:extLst>
          </p:cNvPr>
          <p:cNvSpPr/>
          <p:nvPr/>
        </p:nvSpPr>
        <p:spPr>
          <a:xfrm>
            <a:off x="4704645" y="5059695"/>
            <a:ext cx="3443111" cy="609201"/>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32" name="TextBox 6">
            <a:extLst>
              <a:ext uri="{FF2B5EF4-FFF2-40B4-BE49-F238E27FC236}">
                <a16:creationId xmlns:a16="http://schemas.microsoft.com/office/drawing/2014/main" id="{A9899DDD-7B59-954C-BAED-300CF3FCEC63}"/>
              </a:ext>
            </a:extLst>
          </p:cNvPr>
          <p:cNvSpPr txBox="1"/>
          <p:nvPr/>
        </p:nvSpPr>
        <p:spPr>
          <a:xfrm>
            <a:off x="6163936" y="4322335"/>
            <a:ext cx="546945"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VM</a:t>
            </a:r>
          </a:p>
        </p:txBody>
      </p:sp>
      <p:sp>
        <p:nvSpPr>
          <p:cNvPr id="33" name="Rectangle 8">
            <a:extLst>
              <a:ext uri="{FF2B5EF4-FFF2-40B4-BE49-F238E27FC236}">
                <a16:creationId xmlns:a16="http://schemas.microsoft.com/office/drawing/2014/main" id="{74249AB5-99AE-5E4F-84C6-08AA5D4263A6}"/>
              </a:ext>
            </a:extLst>
          </p:cNvPr>
          <p:cNvSpPr/>
          <p:nvPr/>
        </p:nvSpPr>
        <p:spPr>
          <a:xfrm>
            <a:off x="5118284" y="5061110"/>
            <a:ext cx="1214143" cy="603952"/>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暗号鍵</a:t>
            </a:r>
            <a:endParaRPr lang="en-JP" dirty="0">
              <a:solidFill>
                <a:schemeClr val="tx1"/>
              </a:solidFill>
              <a:latin typeface="Yu Gothic Medium" panose="020B0400000000000000" pitchFamily="34" charset="-128"/>
              <a:ea typeface="Yu Gothic Medium" panose="020B0400000000000000" pitchFamily="34" charset="-128"/>
            </a:endParaRPr>
          </a:p>
        </p:txBody>
      </p:sp>
      <p:sp>
        <p:nvSpPr>
          <p:cNvPr id="34" name="TextBox 10">
            <a:extLst>
              <a:ext uri="{FF2B5EF4-FFF2-40B4-BE49-F238E27FC236}">
                <a16:creationId xmlns:a16="http://schemas.microsoft.com/office/drawing/2014/main" id="{EF43DA60-14B1-5449-9724-66B22F601493}"/>
              </a:ext>
            </a:extLst>
          </p:cNvPr>
          <p:cNvSpPr txBox="1"/>
          <p:nvPr/>
        </p:nvSpPr>
        <p:spPr>
          <a:xfrm>
            <a:off x="5009781" y="4707697"/>
            <a:ext cx="2954655"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アプリケーションのメモリ</a:t>
            </a:r>
          </a:p>
        </p:txBody>
      </p:sp>
      <p:sp>
        <p:nvSpPr>
          <p:cNvPr id="35" name="Rectangle 11">
            <a:extLst>
              <a:ext uri="{FF2B5EF4-FFF2-40B4-BE49-F238E27FC236}">
                <a16:creationId xmlns:a16="http://schemas.microsoft.com/office/drawing/2014/main" id="{D2CE4732-F0A6-154F-A2BB-CC05A706CAC5}"/>
              </a:ext>
            </a:extLst>
          </p:cNvPr>
          <p:cNvSpPr/>
          <p:nvPr/>
        </p:nvSpPr>
        <p:spPr>
          <a:xfrm>
            <a:off x="6844826" y="5964380"/>
            <a:ext cx="632178" cy="417689"/>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36" name="Rectangle 12">
            <a:extLst>
              <a:ext uri="{FF2B5EF4-FFF2-40B4-BE49-F238E27FC236}">
                <a16:creationId xmlns:a16="http://schemas.microsoft.com/office/drawing/2014/main" id="{6E1FDBD3-8578-2F44-A7EC-44CCCF978AA4}"/>
              </a:ext>
            </a:extLst>
          </p:cNvPr>
          <p:cNvSpPr/>
          <p:nvPr/>
        </p:nvSpPr>
        <p:spPr>
          <a:xfrm>
            <a:off x="5409266" y="5922782"/>
            <a:ext cx="632178" cy="417689"/>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37" name="TextBox 13">
            <a:extLst>
              <a:ext uri="{FF2B5EF4-FFF2-40B4-BE49-F238E27FC236}">
                <a16:creationId xmlns:a16="http://schemas.microsoft.com/office/drawing/2014/main" id="{7E66A8AC-B1AD-BF46-BF12-946375DF009D}"/>
              </a:ext>
            </a:extLst>
          </p:cNvPr>
          <p:cNvSpPr txBox="1"/>
          <p:nvPr/>
        </p:nvSpPr>
        <p:spPr>
          <a:xfrm>
            <a:off x="3617406" y="5883980"/>
            <a:ext cx="1569660" cy="646331"/>
          </a:xfrm>
          <a:prstGeom prst="rect">
            <a:avLst/>
          </a:prstGeom>
          <a:noFill/>
        </p:spPr>
        <p:txBody>
          <a:bodyPr wrap="none" rtlCol="0">
            <a:spAutoFit/>
          </a:bodyPr>
          <a:lstStyle/>
          <a:p>
            <a:pPr algn="ctr"/>
            <a:r>
              <a:rPr lang="en-JP">
                <a:latin typeface="Yu Gothic Medium" panose="020B0400000000000000" pitchFamily="34" charset="-128"/>
                <a:ea typeface="Yu Gothic Medium" panose="020B0400000000000000" pitchFamily="34" charset="-128"/>
              </a:rPr>
              <a:t>転送する</a:t>
            </a:r>
            <a:endParaRPr lang="en-US" dirty="0">
              <a:latin typeface="Yu Gothic Medium" panose="020B0400000000000000" pitchFamily="34" charset="-128"/>
              <a:ea typeface="Yu Gothic Medium" panose="020B0400000000000000" pitchFamily="34" charset="-128"/>
            </a:endParaRPr>
          </a:p>
          <a:p>
            <a:r>
              <a:rPr lang="ja-JP" altLang="en-US">
                <a:latin typeface="Yu Gothic Medium" panose="020B0400000000000000" pitchFamily="34" charset="-128"/>
                <a:ea typeface="Yu Gothic Medium" panose="020B0400000000000000" pitchFamily="34" charset="-128"/>
              </a:rPr>
              <a:t>メモリデータ</a:t>
            </a:r>
            <a:endParaRPr lang="en-JP" dirty="0">
              <a:latin typeface="Yu Gothic Medium" panose="020B0400000000000000" pitchFamily="34" charset="-128"/>
              <a:ea typeface="Yu Gothic Medium" panose="020B0400000000000000" pitchFamily="34" charset="-128"/>
            </a:endParaRPr>
          </a:p>
        </p:txBody>
      </p:sp>
      <p:cxnSp>
        <p:nvCxnSpPr>
          <p:cNvPr id="38" name="Straight Connector 16">
            <a:extLst>
              <a:ext uri="{FF2B5EF4-FFF2-40B4-BE49-F238E27FC236}">
                <a16:creationId xmlns:a16="http://schemas.microsoft.com/office/drawing/2014/main" id="{D0C57C86-8F9B-904F-9295-1E551A2DC819}"/>
              </a:ext>
            </a:extLst>
          </p:cNvPr>
          <p:cNvCxnSpPr>
            <a:cxnSpLocks/>
          </p:cNvCxnSpPr>
          <p:nvPr/>
        </p:nvCxnSpPr>
        <p:spPr>
          <a:xfrm flipV="1">
            <a:off x="5409266" y="5665063"/>
            <a:ext cx="142046" cy="25771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17">
            <a:extLst>
              <a:ext uri="{FF2B5EF4-FFF2-40B4-BE49-F238E27FC236}">
                <a16:creationId xmlns:a16="http://schemas.microsoft.com/office/drawing/2014/main" id="{39B3B8D7-0C28-1B48-8175-29879679D5B6}"/>
              </a:ext>
            </a:extLst>
          </p:cNvPr>
          <p:cNvCxnSpPr>
            <a:cxnSpLocks/>
          </p:cNvCxnSpPr>
          <p:nvPr/>
        </p:nvCxnSpPr>
        <p:spPr>
          <a:xfrm flipH="1" flipV="1">
            <a:off x="5895474" y="5674962"/>
            <a:ext cx="145970" cy="24782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19">
            <a:extLst>
              <a:ext uri="{FF2B5EF4-FFF2-40B4-BE49-F238E27FC236}">
                <a16:creationId xmlns:a16="http://schemas.microsoft.com/office/drawing/2014/main" id="{C5FF7F4E-C908-9148-85E3-0AF39474AE14}"/>
              </a:ext>
            </a:extLst>
          </p:cNvPr>
          <p:cNvCxnSpPr>
            <a:cxnSpLocks/>
          </p:cNvCxnSpPr>
          <p:nvPr/>
        </p:nvCxnSpPr>
        <p:spPr>
          <a:xfrm flipV="1">
            <a:off x="6844826" y="5674961"/>
            <a:ext cx="121328" cy="28941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20">
            <a:extLst>
              <a:ext uri="{FF2B5EF4-FFF2-40B4-BE49-F238E27FC236}">
                <a16:creationId xmlns:a16="http://schemas.microsoft.com/office/drawing/2014/main" id="{8749B42B-96E6-824C-B914-33AD327C1653}"/>
              </a:ext>
            </a:extLst>
          </p:cNvPr>
          <p:cNvCxnSpPr>
            <a:cxnSpLocks/>
          </p:cNvCxnSpPr>
          <p:nvPr/>
        </p:nvCxnSpPr>
        <p:spPr>
          <a:xfrm flipH="1" flipV="1">
            <a:off x="7314084" y="5665063"/>
            <a:ext cx="162920" cy="299317"/>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TextBox 21">
            <a:extLst>
              <a:ext uri="{FF2B5EF4-FFF2-40B4-BE49-F238E27FC236}">
                <a16:creationId xmlns:a16="http://schemas.microsoft.com/office/drawing/2014/main" id="{A7CAB9D7-46B0-3440-81D7-2CD42546CFE3}"/>
              </a:ext>
            </a:extLst>
          </p:cNvPr>
          <p:cNvSpPr txBox="1"/>
          <p:nvPr/>
        </p:nvSpPr>
        <p:spPr>
          <a:xfrm>
            <a:off x="5286773" y="6421433"/>
            <a:ext cx="877163" cy="369332"/>
          </a:xfrm>
          <a:prstGeom prst="rect">
            <a:avLst/>
          </a:prstGeom>
          <a:noFill/>
          <a:ln>
            <a:noFill/>
          </a:ln>
        </p:spPr>
        <p:txBody>
          <a:bodyPr wrap="none" rtlCol="0">
            <a:spAutoFit/>
          </a:bodyPr>
          <a:lstStyle/>
          <a:p>
            <a:r>
              <a:rPr lang="en-JP" dirty="0">
                <a:latin typeface="Yu Gothic Medium" panose="020B0400000000000000" pitchFamily="34" charset="-128"/>
                <a:ea typeface="Yu Gothic Medium" panose="020B0400000000000000" pitchFamily="34" charset="-128"/>
              </a:rPr>
              <a:t>暗号化</a:t>
            </a:r>
          </a:p>
        </p:txBody>
      </p:sp>
      <p:sp>
        <p:nvSpPr>
          <p:cNvPr id="43" name="TextBox 22">
            <a:extLst>
              <a:ext uri="{FF2B5EF4-FFF2-40B4-BE49-F238E27FC236}">
                <a16:creationId xmlns:a16="http://schemas.microsoft.com/office/drawing/2014/main" id="{DA020461-5D0C-8449-A010-92D9C2A4CB10}"/>
              </a:ext>
            </a:extLst>
          </p:cNvPr>
          <p:cNvSpPr txBox="1"/>
          <p:nvPr/>
        </p:nvSpPr>
        <p:spPr>
          <a:xfrm>
            <a:off x="6592417" y="6398733"/>
            <a:ext cx="1107996" cy="369332"/>
          </a:xfrm>
          <a:prstGeom prst="rect">
            <a:avLst/>
          </a:prstGeom>
          <a:noFill/>
          <a:ln>
            <a:noFill/>
          </a:ln>
        </p:spPr>
        <p:txBody>
          <a:bodyPr wrap="none" rtlCol="0">
            <a:spAutoFit/>
          </a:bodyPr>
          <a:lstStyle/>
          <a:p>
            <a:r>
              <a:rPr lang="en-JP" dirty="0">
                <a:latin typeface="Yu Gothic Medium" panose="020B0400000000000000" pitchFamily="34" charset="-128"/>
                <a:ea typeface="Yu Gothic Medium" panose="020B0400000000000000" pitchFamily="34" charset="-128"/>
              </a:rPr>
              <a:t>非暗号化</a:t>
            </a:r>
          </a:p>
        </p:txBody>
      </p:sp>
      <p:sp>
        <p:nvSpPr>
          <p:cNvPr id="44" name="Rectangle 23">
            <a:extLst>
              <a:ext uri="{FF2B5EF4-FFF2-40B4-BE49-F238E27FC236}">
                <a16:creationId xmlns:a16="http://schemas.microsoft.com/office/drawing/2014/main" id="{A8C6F1FC-2302-F24B-88C6-A2479B654BCF}"/>
              </a:ext>
            </a:extLst>
          </p:cNvPr>
          <p:cNvSpPr/>
          <p:nvPr/>
        </p:nvSpPr>
        <p:spPr>
          <a:xfrm>
            <a:off x="6592417" y="5061110"/>
            <a:ext cx="1214143" cy="609200"/>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暗号化</a:t>
            </a:r>
            <a:endParaRPr lang="en-US" altLang="ja-JP" dirty="0">
              <a:solidFill>
                <a:schemeClr val="tx1"/>
              </a:solidFill>
              <a:latin typeface="Yu Gothic Medium" panose="020B0400000000000000" pitchFamily="34" charset="-128"/>
              <a:ea typeface="Yu Gothic Medium" panose="020B0400000000000000" pitchFamily="34" charset="-128"/>
            </a:endParaRPr>
          </a:p>
          <a:p>
            <a:pPr algn="ctr"/>
            <a:r>
              <a:rPr lang="ja-JP" altLang="en-US">
                <a:solidFill>
                  <a:schemeClr val="tx1"/>
                </a:solidFill>
                <a:latin typeface="Yu Gothic Medium" panose="020B0400000000000000" pitchFamily="34" charset="-128"/>
                <a:ea typeface="Yu Gothic Medium" panose="020B0400000000000000" pitchFamily="34" charset="-128"/>
              </a:rPr>
              <a:t>データ</a:t>
            </a:r>
            <a:endParaRPr lang="en-JP" dirty="0">
              <a:solidFill>
                <a:schemeClr val="tx1"/>
              </a:solidFill>
              <a:latin typeface="Yu Gothic Medium" panose="020B0400000000000000" pitchFamily="34" charset="-128"/>
              <a:ea typeface="Yu Gothic Medium" panose="020B0400000000000000" pitchFamily="34" charset="-128"/>
            </a:endParaRPr>
          </a:p>
        </p:txBody>
      </p:sp>
      <p:cxnSp>
        <p:nvCxnSpPr>
          <p:cNvPr id="45" name="Straight Arrow Connector 26">
            <a:extLst>
              <a:ext uri="{FF2B5EF4-FFF2-40B4-BE49-F238E27FC236}">
                <a16:creationId xmlns:a16="http://schemas.microsoft.com/office/drawing/2014/main" id="{7F89911D-CC89-664B-A392-380A1531DFC3}"/>
              </a:ext>
            </a:extLst>
          </p:cNvPr>
          <p:cNvCxnSpPr>
            <a:cxnSpLocks/>
            <a:endCxn id="31" idx="1"/>
          </p:cNvCxnSpPr>
          <p:nvPr/>
        </p:nvCxnSpPr>
        <p:spPr>
          <a:xfrm flipV="1">
            <a:off x="3937001" y="5364296"/>
            <a:ext cx="767644" cy="3284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27">
            <a:extLst>
              <a:ext uri="{FF2B5EF4-FFF2-40B4-BE49-F238E27FC236}">
                <a16:creationId xmlns:a16="http://schemas.microsoft.com/office/drawing/2014/main" id="{15FBFED0-15B8-AD46-8E32-09111B767844}"/>
              </a:ext>
            </a:extLst>
          </p:cNvPr>
          <p:cNvSpPr txBox="1"/>
          <p:nvPr/>
        </p:nvSpPr>
        <p:spPr>
          <a:xfrm>
            <a:off x="3277774" y="5208640"/>
            <a:ext cx="646331"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解析</a:t>
            </a:r>
          </a:p>
        </p:txBody>
      </p:sp>
    </p:spTree>
    <p:extLst>
      <p:ext uri="{BB962C8B-B14F-4D97-AF65-F5344CB8AC3E}">
        <p14:creationId xmlns:p14="http://schemas.microsoft.com/office/powerpoint/2010/main" val="3250765511"/>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6302</TotalTime>
  <Words>1948</Words>
  <Application>Microsoft Macintosh PowerPoint</Application>
  <PresentationFormat>ワイド画面</PresentationFormat>
  <Paragraphs>343</Paragraphs>
  <Slides>24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24</vt:i4>
      </vt:variant>
    </vt:vector>
  </HeadingPairs>
  <TitlesOfParts>
    <vt:vector size="32" baseType="lpstr">
      <vt:lpstr>Yu Gothic Medium</vt:lpstr>
      <vt:lpstr>游ゴシック</vt:lpstr>
      <vt:lpstr>游ゴシック</vt:lpstr>
      <vt:lpstr>Arial</vt:lpstr>
      <vt:lpstr>Calibri</vt:lpstr>
      <vt:lpstr>Cambria Math</vt:lpstr>
      <vt:lpstr>Wingdings</vt:lpstr>
      <vt:lpstr>1_Office テーマ</vt:lpstr>
      <vt:lpstr>複数ホストにまたがるVMの データ暗号化の最適化</vt:lpstr>
      <vt:lpstr>大容量メモリを持つVM</vt:lpstr>
      <vt:lpstr>分割マイグレーション[Suetake et al.'18]</vt:lpstr>
      <vt:lpstr>VMのメモリデータの暗号化</vt:lpstr>
      <vt:lpstr>メモリデータの暗号化の問題点</vt:lpstr>
      <vt:lpstr>提案：SEmigrate</vt:lpstr>
      <vt:lpstr>サブホストにおける暗号化の最適化</vt:lpstr>
      <vt:lpstr>VM内情報に基づく選択的な暗号化</vt:lpstr>
      <vt:lpstr>暗号化を除外するメモリ領域</vt:lpstr>
      <vt:lpstr>SEmigrateの実装</vt:lpstr>
      <vt:lpstr>空きメモリの判定(1/2)</vt:lpstr>
      <vt:lpstr>空きメモリの判定（2/2）</vt:lpstr>
      <vt:lpstr>コード領域の判定</vt:lpstr>
      <vt:lpstr>プロセスメモリ領域の判定</vt:lpstr>
      <vt:lpstr>プロセスの特定メモリ領域の判定</vt:lpstr>
      <vt:lpstr>プロセス内のメモリ領域の特定</vt:lpstr>
      <vt:lpstr>VM内情報へのアクセス</vt:lpstr>
      <vt:lpstr>実験</vt:lpstr>
      <vt:lpstr>分割マイグレーション時間</vt:lpstr>
      <vt:lpstr>CPU使用率</vt:lpstr>
      <vt:lpstr>ダウンタイム</vt:lpstr>
      <vt:lpstr>分割マイグレーション後のVMの性能</vt:lpstr>
      <vt:lpstr>関連研究</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複数ホストにまたがる仮想マシンの選択的なメモリ暗号化</dc:title>
  <dc:creator>HORIO Shuhei</dc:creator>
  <cp:lastModifiedBy>HORIO Shuhei</cp:lastModifiedBy>
  <cp:revision>91</cp:revision>
  <dcterms:created xsi:type="dcterms:W3CDTF">2021-05-22T12:46:23Z</dcterms:created>
  <dcterms:modified xsi:type="dcterms:W3CDTF">2021-05-27T03:16:57Z</dcterms:modified>
</cp:coreProperties>
</file>