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9"/>
    <p:restoredTop sz="76917"/>
  </p:normalViewPr>
  <p:slideViewPr>
    <p:cSldViewPr snapToGrid="0" snapToObjects="1">
      <p:cViewPr>
        <p:scale>
          <a:sx n="152" d="100"/>
          <a:sy n="152" d="100"/>
        </p:scale>
        <p:origin x="-2360" y="-1872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horio/Desktop/&#23455;&#39443;&#32080;&#26524;_new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57880037550476"/>
          <c:y val="0.10633687093461143"/>
          <c:w val="0.71945515431260743"/>
          <c:h val="0.780796959708342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CE-7440-B71D-EF6F4C72E4B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CE-7440-B71D-EF6F4C72E4B5}"/>
              </c:ext>
            </c:extLst>
          </c:dPt>
          <c:cat>
            <c:strRef>
              <c:f>CPUSmain!$C$5:$D$5</c:f>
              <c:strCache>
                <c:ptCount val="2"/>
                <c:pt idx="0">
                  <c:v>unencrypted</c:v>
                </c:pt>
                <c:pt idx="1">
                  <c:v>encrypted</c:v>
                </c:pt>
              </c:strCache>
            </c:strRef>
          </c:cat>
          <c:val>
            <c:numRef>
              <c:f>CPUSmain!$C$6:$D$6</c:f>
              <c:numCache>
                <c:formatCode>General</c:formatCode>
                <c:ptCount val="2"/>
                <c:pt idx="0">
                  <c:v>22.75</c:v>
                </c:pt>
                <c:pt idx="1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CE-7440-B71D-EF6F4C72E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36"/>
        <c:axId val="757396303"/>
        <c:axId val="758034495"/>
      </c:barChart>
      <c:catAx>
        <c:axId val="757396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defRPr>
                </a:pPr>
                <a:r>
                  <a:rPr lang="en-US" altLang="ja-JP" sz="1600" b="0" i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CPU</a:t>
                </a:r>
                <a:r>
                  <a:rPr lang="en-US" altLang="ja-JP" sz="1600" b="0" i="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 utilization</a:t>
                </a:r>
                <a:r>
                  <a:rPr lang="en-US" altLang="ja-JP" sz="1600" b="0" i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Yu Gothic Medium" panose="020B0400000000000000" pitchFamily="34" charset="-128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6216072345167718"/>
          <c:y val="0.15868024649092777"/>
          <c:w val="0.32761570093895698"/>
          <c:h val="0.2348134200616227"/>
        </c:manualLayout>
      </c:layout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ln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46364961235342"/>
          <c:y val="0.10627966772485987"/>
          <c:w val="0.73094936305164482"/>
          <c:h val="0.78079695970834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benchmarkt!$R$20</c:f>
              <c:strCache>
                <c:ptCount val="1"/>
                <c:pt idx="0">
                  <c:v>unencrypted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benchmarkt!$R$21</c:f>
              <c:numCache>
                <c:formatCode>General</c:formatCode>
                <c:ptCount val="1"/>
                <c:pt idx="0">
                  <c:v>21.72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91-6248-B633-F540047C60C5}"/>
            </c:ext>
          </c:extLst>
        </c:ser>
        <c:ser>
          <c:idx val="1"/>
          <c:order val="1"/>
          <c:tx>
            <c:strRef>
              <c:f>benchmarkt!$S$20</c:f>
              <c:strCache>
                <c:ptCount val="1"/>
                <c:pt idx="0">
                  <c:v>encrypted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benchmarkt!$S$21</c:f>
              <c:numCache>
                <c:formatCode>General</c:formatCode>
                <c:ptCount val="1"/>
                <c:pt idx="0">
                  <c:v>49.07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91-6248-B633-F540047C6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100"/>
        <c:axId val="757396303"/>
        <c:axId val="758034495"/>
      </c:barChart>
      <c:catAx>
        <c:axId val="757396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execution time[sec]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  <c:majorUnit val="10"/>
        <c:minorUnit val="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418665559867946"/>
          <c:y val="0.16210591819064168"/>
          <c:w val="0.30114178622381571"/>
          <c:h val="0.26390698620339942"/>
        </c:manualLayout>
      </c:layout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50102293436025"/>
          <c:y val="9.3641962325660882E-2"/>
          <c:w val="0.71945521621343866"/>
          <c:h val="0.77244981793803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CPUSmain!$C$27</c:f>
              <c:strCache>
                <c:ptCount val="1"/>
                <c:pt idx="0">
                  <c:v>AllEnc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CPUSmain!$B$28:$B$30</c:f>
              <c:strCache>
                <c:ptCount val="3"/>
                <c:pt idx="0">
                  <c:v>source host</c:v>
                </c:pt>
                <c:pt idx="1">
                  <c:v>main host</c:v>
                </c:pt>
                <c:pt idx="2">
                  <c:v>sub-host</c:v>
                </c:pt>
              </c:strCache>
            </c:strRef>
          </c:cat>
          <c:val>
            <c:numRef>
              <c:f>CPUSmain!$C$28:$C$30</c:f>
              <c:numCache>
                <c:formatCode>General</c:formatCode>
                <c:ptCount val="3"/>
                <c:pt idx="0">
                  <c:v>42.34</c:v>
                </c:pt>
                <c:pt idx="1">
                  <c:v>54.32</c:v>
                </c:pt>
                <c:pt idx="2">
                  <c:v>90.31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6-7C49-B6F0-8B55B90176FB}"/>
            </c:ext>
          </c:extLst>
        </c:ser>
        <c:ser>
          <c:idx val="1"/>
          <c:order val="1"/>
          <c:tx>
            <c:strRef>
              <c:f>CPUSmain!$D$27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CPUSmain!$B$28:$B$30</c:f>
              <c:strCache>
                <c:ptCount val="3"/>
                <c:pt idx="0">
                  <c:v>source host</c:v>
                </c:pt>
                <c:pt idx="1">
                  <c:v>main host</c:v>
                </c:pt>
                <c:pt idx="2">
                  <c:v>sub-host</c:v>
                </c:pt>
              </c:strCache>
            </c:strRef>
          </c:cat>
          <c:val>
            <c:numRef>
              <c:f>CPUSmain!$D$28:$D$30</c:f>
              <c:numCache>
                <c:formatCode>General</c:formatCode>
                <c:ptCount val="3"/>
                <c:pt idx="0">
                  <c:v>36.26</c:v>
                </c:pt>
                <c:pt idx="1">
                  <c:v>41.58</c:v>
                </c:pt>
                <c:pt idx="2">
                  <c:v>69.98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66-7C49-B6F0-8B55B90176FB}"/>
            </c:ext>
          </c:extLst>
        </c:ser>
        <c:ser>
          <c:idx val="2"/>
          <c:order val="2"/>
          <c:tx>
            <c:strRef>
              <c:f>CPUSmain!$E$27</c:f>
              <c:strCache>
                <c:ptCount val="1"/>
                <c:pt idx="0">
                  <c:v>NoEnc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CPUSmain!$B$28:$B$30</c:f>
              <c:strCache>
                <c:ptCount val="3"/>
                <c:pt idx="0">
                  <c:v>source host</c:v>
                </c:pt>
                <c:pt idx="1">
                  <c:v>main host</c:v>
                </c:pt>
                <c:pt idx="2">
                  <c:v>sub-host</c:v>
                </c:pt>
              </c:strCache>
            </c:strRef>
          </c:cat>
          <c:val>
            <c:numRef>
              <c:f>CPUSmain!$E$28:$E$30</c:f>
              <c:numCache>
                <c:formatCode>General</c:formatCode>
                <c:ptCount val="3"/>
                <c:pt idx="0">
                  <c:v>24.9</c:v>
                </c:pt>
                <c:pt idx="1">
                  <c:v>42.25</c:v>
                </c:pt>
                <c:pt idx="2">
                  <c:v>67.19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66-7C49-B6F0-8B55B9017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36"/>
        <c:axId val="757396303"/>
        <c:axId val="758034495"/>
      </c:barChart>
      <c:catAx>
        <c:axId val="75739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defRPr>
                </a:pPr>
                <a:r>
                  <a:rPr lang="en-US" altLang="ja-JP" sz="1800" b="0" i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CPU</a:t>
                </a:r>
                <a:r>
                  <a:rPr lang="en-US" altLang="ja-JP" sz="1800" b="0" i="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 utilization</a:t>
                </a:r>
                <a:r>
                  <a:rPr lang="en-US" altLang="ja-JP" sz="1800" b="0" i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Yu Gothic Medium" panose="020B0400000000000000" pitchFamily="34" charset="-128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  <c:majorUnit val="20"/>
        <c:minorUnit val="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6268309665440293"/>
          <c:y val="0.14019395843466145"/>
          <c:w val="0.25207509541656636"/>
          <c:h val="0.25672216160792921"/>
        </c:manualLayout>
      </c:layout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ln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05059281382931"/>
          <c:y val="0.10198913155870483"/>
          <c:w val="0.66032732977343345"/>
          <c:h val="0.780796959708342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8B-504C-82F3-E982185A0F5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8B-504C-82F3-E982185A0F5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8B-504C-82F3-E982185A0F53}"/>
              </c:ext>
            </c:extLst>
          </c:dPt>
          <c:cat>
            <c:strRef>
              <c:f>マイグレーション時間!$C$5:$E$5</c:f>
              <c:strCache>
                <c:ptCount val="3"/>
                <c:pt idx="0">
                  <c:v>AllEnc</c:v>
                </c:pt>
                <c:pt idx="1">
                  <c:v>SEmigrate</c:v>
                </c:pt>
                <c:pt idx="2">
                  <c:v>NoEnc</c:v>
                </c:pt>
              </c:strCache>
            </c:strRef>
          </c:cat>
          <c:val>
            <c:numRef>
              <c:f>マイグレーション時間!$C$6:$E$6</c:f>
              <c:numCache>
                <c:formatCode>General</c:formatCode>
                <c:ptCount val="3"/>
                <c:pt idx="0">
                  <c:v>19.503</c:v>
                </c:pt>
                <c:pt idx="1">
                  <c:v>19.175000000000001</c:v>
                </c:pt>
                <c:pt idx="2">
                  <c:v>19.145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8B-504C-82F3-E982185A0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36"/>
        <c:axId val="757396303"/>
        <c:axId val="758034495"/>
      </c:barChart>
      <c:catAx>
        <c:axId val="757396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defRPr>
                </a:pPr>
                <a:r>
                  <a:rPr lang="en-US" altLang="ja-JP" sz="1800" b="0" i="0" baseline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migration time[sec</a:t>
                </a:r>
                <a:r>
                  <a:rPr lang="en-US" altLang="ja-JP" sz="1800" b="0" i="0">
                    <a:solidFill>
                      <a:schemeClr val="tx1"/>
                    </a:solidFill>
                    <a:latin typeface="Arial" panose="020B0604020202020204" pitchFamily="34" charset="0"/>
                    <a:ea typeface="Yu Gothic Medium" panose="020B0400000000000000" pitchFamily="34" charset="-128"/>
                    <a:cs typeface="Arial" panose="020B0604020202020204" pitchFamily="34" charset="0"/>
                  </a:rPr>
                  <a:t>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Yu Gothic Medium" panose="020B0400000000000000" pitchFamily="34" charset="-128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  <c:majorUnit val="10"/>
        <c:minorUnit val="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1027506023961632"/>
          <c:y val="0.11989417842846656"/>
          <c:w val="0.36798629036719338"/>
          <c:h val="0.22977679296856129"/>
        </c:manualLayout>
      </c:layout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ln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46364961235342"/>
          <c:y val="9.1095942639648098E-2"/>
          <c:w val="0.72943184768982483"/>
          <c:h val="0.852015608081168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benchmarkt!$M$20</c:f>
              <c:strCache>
                <c:ptCount val="1"/>
                <c:pt idx="0">
                  <c:v>AllEnc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benchmarkt!$M$21</c:f>
              <c:numCache>
                <c:formatCode>General</c:formatCode>
                <c:ptCount val="1"/>
                <c:pt idx="0">
                  <c:v>49.07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B-F543-8EAF-BDC3B1EE5257}"/>
            </c:ext>
          </c:extLst>
        </c:ser>
        <c:ser>
          <c:idx val="1"/>
          <c:order val="1"/>
          <c:tx>
            <c:strRef>
              <c:f>benchmarkt!$N$20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benchmarkt!$N$21</c:f>
              <c:numCache>
                <c:formatCode>General</c:formatCode>
                <c:ptCount val="1"/>
                <c:pt idx="0">
                  <c:v>25.83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7B-F543-8EAF-BDC3B1EE5257}"/>
            </c:ext>
          </c:extLst>
        </c:ser>
        <c:ser>
          <c:idx val="2"/>
          <c:order val="2"/>
          <c:tx>
            <c:strRef>
              <c:f>benchmarkt!$O$20</c:f>
              <c:strCache>
                <c:ptCount val="1"/>
                <c:pt idx="0">
                  <c:v>NoEnc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benchmarkt!$O$21</c:f>
              <c:numCache>
                <c:formatCode>General</c:formatCode>
                <c:ptCount val="1"/>
                <c:pt idx="0">
                  <c:v>21.72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B-F543-8EAF-BDC3B1EE5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36"/>
        <c:axId val="757396303"/>
        <c:axId val="758034495"/>
      </c:barChart>
      <c:catAx>
        <c:axId val="757396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execution time[sec]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  <c:majorUnit val="10"/>
        <c:minorUnit val="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9955392265633034"/>
          <c:y val="0.12741792769364665"/>
          <c:w val="0.31925677861074514"/>
          <c:h val="0.34574458016490778"/>
        </c:manualLayout>
      </c:layout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50102293436025"/>
          <c:y val="4.3558489871570731E-2"/>
          <c:w val="0.71945521621343866"/>
          <c:h val="0.82253329039212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bCPUmain!$C$26</c:f>
              <c:strCache>
                <c:ptCount val="1"/>
                <c:pt idx="0">
                  <c:v>AllEnc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bCPUmain!$B$27:$B$28</c:f>
              <c:strCache>
                <c:ptCount val="2"/>
                <c:pt idx="0">
                  <c:v>main host</c:v>
                </c:pt>
                <c:pt idx="1">
                  <c:v>sub-host</c:v>
                </c:pt>
              </c:strCache>
            </c:strRef>
          </c:cat>
          <c:val>
            <c:numRef>
              <c:f>bCPUmain!$C$27:$C$28</c:f>
              <c:numCache>
                <c:formatCode>General</c:formatCode>
                <c:ptCount val="2"/>
                <c:pt idx="0">
                  <c:v>134.88999999999999</c:v>
                </c:pt>
                <c:pt idx="1">
                  <c:v>79.62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E-CE45-A54F-F1C6A1CF773C}"/>
            </c:ext>
          </c:extLst>
        </c:ser>
        <c:ser>
          <c:idx val="1"/>
          <c:order val="1"/>
          <c:tx>
            <c:strRef>
              <c:f>bCPUmain!$D$26</c:f>
              <c:strCache>
                <c:ptCount val="1"/>
                <c:pt idx="0">
                  <c:v>SEmigrate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bCPUmain!$B$27:$B$28</c:f>
              <c:strCache>
                <c:ptCount val="2"/>
                <c:pt idx="0">
                  <c:v>main host</c:v>
                </c:pt>
                <c:pt idx="1">
                  <c:v>sub-host</c:v>
                </c:pt>
              </c:strCache>
            </c:strRef>
          </c:cat>
          <c:val>
            <c:numRef>
              <c:f>bCPUmain!$D$27:$D$28</c:f>
              <c:numCache>
                <c:formatCode>General</c:formatCode>
                <c:ptCount val="2"/>
                <c:pt idx="0">
                  <c:v>128.76</c:v>
                </c:pt>
                <c:pt idx="1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E-CE45-A54F-F1C6A1CF773C}"/>
            </c:ext>
          </c:extLst>
        </c:ser>
        <c:ser>
          <c:idx val="2"/>
          <c:order val="2"/>
          <c:tx>
            <c:strRef>
              <c:f>bCPUmain!$E$26</c:f>
              <c:strCache>
                <c:ptCount val="1"/>
                <c:pt idx="0">
                  <c:v>NoEnc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bCPUmain!$B$27:$B$28</c:f>
              <c:strCache>
                <c:ptCount val="2"/>
                <c:pt idx="0">
                  <c:v>main host</c:v>
                </c:pt>
                <c:pt idx="1">
                  <c:v>sub-host</c:v>
                </c:pt>
              </c:strCache>
            </c:strRef>
          </c:cat>
          <c:val>
            <c:numRef>
              <c:f>bCPUmain!$E$27:$E$28</c:f>
              <c:numCache>
                <c:formatCode>General</c:formatCode>
                <c:ptCount val="2"/>
                <c:pt idx="0">
                  <c:v>133.65</c:v>
                </c:pt>
                <c:pt idx="1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E-CE45-A54F-F1C6A1CF7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36"/>
        <c:axId val="757396303"/>
        <c:axId val="758034495"/>
      </c:barChart>
      <c:catAx>
        <c:axId val="75739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8034495"/>
        <c:crosses val="autoZero"/>
        <c:auto val="1"/>
        <c:lblAlgn val="ctr"/>
        <c:lblOffset val="100"/>
        <c:noMultiLvlLbl val="0"/>
      </c:catAx>
      <c:valAx>
        <c:axId val="758034495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CPU utilization[%]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57396303"/>
        <c:crosses val="autoZero"/>
        <c:crossBetween val="between"/>
        <c:majorUnit val="25"/>
        <c:minorUnit val="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1748659010418461"/>
          <c:y val="9.0119805123117125E-2"/>
          <c:w val="0.28755544476154454"/>
          <c:h val="0.31134851017827386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0.48509</cdr:x>
      <cdr:y>0.2706</cdr:y>
    </cdr:from>
    <cdr:to>
      <cdr:x>0.56418</cdr:x>
      <cdr:y>0.53158</cdr:y>
    </cdr:to>
    <cdr:cxnSp macro="">
      <cdr:nvCxnSpPr>
        <cdr:cNvPr id="3" name="直線矢印コネクタ 2">
          <a:extLst xmlns:a="http://schemas.openxmlformats.org/drawingml/2006/main">
            <a:ext uri="{FF2B5EF4-FFF2-40B4-BE49-F238E27FC236}">
              <a16:creationId xmlns:a16="http://schemas.microsoft.com/office/drawing/2014/main" id="{D7456612-4236-3445-92ED-4E0F95674ACB}"/>
            </a:ext>
          </a:extLst>
        </cdr:cNvPr>
        <cdr:cNvCxnSpPr/>
      </cdr:nvCxnSpPr>
      <cdr:spPr>
        <a:xfrm xmlns:a="http://schemas.openxmlformats.org/drawingml/2006/main">
          <a:off x="1987200" y="671899"/>
          <a:ext cx="324000" cy="64800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EBF60-8886-EE42-BAF7-08FB9BF429C3}" type="datetimeFigureOut">
              <a:rPr kumimoji="1" lang="ja-JP" altLang="en-US" smtClean="0"/>
              <a:t>2021/8/27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AF7B4-AAAE-A649-B904-80DB1423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071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I’m </a:t>
            </a:r>
            <a:r>
              <a:rPr kumimoji="1" lang="en-US" altLang="ja-JP" dirty="0" err="1"/>
              <a:t>Shuhei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Horio</a:t>
            </a:r>
            <a:r>
              <a:rPr kumimoji="1" lang="en-US" altLang="ja-JP" dirty="0"/>
              <a:t> from Kyushu Institute of Technology.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kumimoji="1" lang="en-US" altLang="ja-JP" sz="1200" dirty="0"/>
              <a:t>Optimized Memory Encryption for VMs across Multiple Hosts </a:t>
            </a:r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00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considers various memory regions in a VM to be non-sensitive.</a:t>
            </a: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</a:t>
            </a:r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does not encrypt free memory of the guest OS in a VM.</a:t>
            </a:r>
          </a:p>
          <a:p>
            <a:r>
              <a:rPr lang="en" altLang="ja-JP" dirty="0"/>
              <a:t>Free memory is t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memory region </a:t>
            </a:r>
            <a:r>
              <a:rPr kumimoji="1" lang="en-US" altLang="ja-JP" dirty="0"/>
              <a:t>that is not used by the guest OS.</a:t>
            </a:r>
          </a:p>
          <a:p>
            <a:r>
              <a:rPr lang="en-US" altLang="ja-JP" dirty="0"/>
              <a:t>However, old sensitive data may be left after used memory is released.</a:t>
            </a:r>
          </a:p>
          <a:p>
            <a:pPr lvl="0">
              <a:defRPr/>
            </a:pPr>
            <a:r>
              <a:rPr kumimoji="1" lang="en-US" altLang="ja-JP" dirty="0"/>
              <a:t>Therefore,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</a:t>
            </a:r>
            <a:r>
              <a:rPr lang="en-US" altLang="ja-JP" dirty="0"/>
              <a:t>transfers zero-filled data instead of actual data of free memory.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To examine whether transferred data is free memory or not,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obtains its memory attribute from the guest OS using VM introspection.</a:t>
            </a:r>
          </a:p>
          <a:p>
            <a:pPr lvl="0">
              <a:defRPr/>
            </a:pPr>
            <a:r>
              <a:rPr kumimoji="1" lang="en-US" altLang="ja-JP" dirty="0"/>
              <a:t>In Linux, </a:t>
            </a:r>
            <a:r>
              <a:rPr lang="en" altLang="ja-JP" dirty="0"/>
              <a:t>all </a:t>
            </a:r>
            <a:r>
              <a:rPr lang="en-US" altLang="ja-JP" dirty="0"/>
              <a:t>memory regions are managed by the buddy system.</a:t>
            </a:r>
          </a:p>
          <a:p>
            <a:pPr lvl="0">
              <a:defRPr/>
            </a:pPr>
            <a:r>
              <a:rPr lang="en-US" altLang="ja-JP" dirty="0" err="1"/>
              <a:t>SEmigrate</a:t>
            </a:r>
            <a:r>
              <a:rPr lang="en-US" altLang="ja-JP" dirty="0"/>
              <a:t> finds the corresponding memory region by analyzing that data structure.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559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user specifies an application that does not deal with sensitive information in a VM, </a:t>
            </a:r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does not encrypt the memory of the corresponding processes.</a:t>
            </a: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if an in-memory database deals with only encrypted data, its memory data does not need to be encrypted when it is transferred.</a:t>
            </a: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Therefore, </a:t>
            </a:r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transfers memory data already encrypted by the specified application as it is.</a:t>
            </a:r>
          </a:p>
          <a:p>
            <a:endParaRPr kumimoji="1" lang="en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" altLang="ja-JP" dirty="0"/>
              <a:t>To examine whether transferred data is part of the specified application, </a:t>
            </a:r>
            <a:r>
              <a:rPr lang="en" altLang="ja-JP" dirty="0" err="1"/>
              <a:t>SEmigrate</a:t>
            </a:r>
            <a:r>
              <a:rPr lang="en" altLang="ja-JP" dirty="0"/>
              <a:t> obtains the process information from the guest OS using VM introspection.</a:t>
            </a: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memory data is transferred, </a:t>
            </a:r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finds the memory region to which that data belongs.</a:t>
            </a:r>
          </a:p>
          <a:p>
            <a:r>
              <a:rPr lang="en" altLang="ja-JP" dirty="0"/>
              <a:t>Then, it 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identifies the process that owns that memory region.</a:t>
            </a:r>
          </a:p>
          <a:p>
            <a:endParaRPr kumimoji="1" lang="en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85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have implemented </a:t>
            </a:r>
            <a:r>
              <a:rPr kumimoji="1" lang="en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SEmigrate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QEMU-KVM 2.11.2 running at the source host and the main host and the memory server running at sub-hosts.</a:t>
            </a:r>
          </a:p>
          <a:p>
            <a:r>
              <a:rPr lang="en-US" altLang="ja-JP" dirty="0"/>
              <a:t>We used AES-ECB with AES-NI in OpenSSL and a 128-bit key for data encryption.</a:t>
            </a:r>
            <a:endParaRPr lang="en" altLang="ja-JP" dirty="0"/>
          </a:p>
          <a:p>
            <a:r>
              <a:rPr lang="en-US" altLang="ja-JP" dirty="0"/>
              <a:t>We have ported the </a:t>
            </a:r>
            <a:r>
              <a:rPr lang="en-US" altLang="ja-JP" dirty="0" err="1"/>
              <a:t>LLView</a:t>
            </a:r>
            <a:r>
              <a:rPr lang="en-US" altLang="ja-JP" dirty="0"/>
              <a:t> framework to QEMU-KVM for selective encryption.</a:t>
            </a:r>
          </a:p>
          <a:p>
            <a:r>
              <a:rPr lang="en" altLang="ja-JP" dirty="0" err="1"/>
              <a:t>LLView</a:t>
            </a:r>
            <a:r>
              <a:rPr lang="en" altLang="ja-JP" dirty="0"/>
              <a:t> enables VM introspection using the source code of Linux.</a:t>
            </a:r>
          </a:p>
          <a:p>
            <a:pPr lvl="0">
              <a:defRPr/>
            </a:pPr>
            <a:r>
              <a:rPr lang="en-US" altLang="ja-JP" dirty="0" err="1"/>
              <a:t>SEmigrate</a:t>
            </a:r>
            <a:r>
              <a:rPr lang="en-US" altLang="ja-JP" dirty="0"/>
              <a:t> supports Linux 4.18 as a guest OS currently.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289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conducted several experiments to </a:t>
            </a:r>
            <a:r>
              <a:rPr kumimoji="1" lang="en-US" altLang="ja-JP" dirty="0"/>
              <a:t>examine performance </a:t>
            </a:r>
            <a:r>
              <a:rPr lang="en-US" altLang="ja-JP" dirty="0"/>
              <a:t>improvement by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in encrypted split migration and remote paging.</a:t>
            </a:r>
          </a:p>
          <a:p>
            <a:r>
              <a:rPr kumimoji="1" lang="en-US" altLang="ja-JP" dirty="0"/>
              <a:t>In the experiments, w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ran an application using 10 GB of memory in </a:t>
            </a:r>
            <a:r>
              <a:rPr lang="en" altLang="ja-JP" dirty="0"/>
              <a:t>a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VM.</a:t>
            </a:r>
          </a:p>
          <a:p>
            <a:r>
              <a:rPr lang="en" altLang="ja-JP" dirty="0"/>
              <a:t>Then, we configured selective encryption so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</a:t>
            </a:r>
            <a:r>
              <a:rPr lang="en" altLang="ja-JP" dirty="0"/>
              <a:t>the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 of this application was not encrypted.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For comparison, we used two methods.</a:t>
            </a:r>
          </a:p>
          <a:p>
            <a:r>
              <a:rPr lang="en-US" altLang="ja-JP" dirty="0"/>
              <a:t>One is </a:t>
            </a:r>
            <a:r>
              <a:rPr lang="en-US" altLang="ja-JP" dirty="0" err="1"/>
              <a:t>AllEnc</a:t>
            </a:r>
            <a:r>
              <a:rPr lang="en-US" altLang="ja-JP" dirty="0"/>
              <a:t>, which encrypts all the memory data.</a:t>
            </a:r>
          </a:p>
          <a:p>
            <a:r>
              <a:rPr lang="en-US" altLang="ja-JP" dirty="0"/>
              <a:t>This is the baseline.</a:t>
            </a:r>
          </a:p>
          <a:p>
            <a:r>
              <a:rPr lang="en-US" altLang="ja-JP" dirty="0"/>
              <a:t>The other is </a:t>
            </a:r>
            <a:r>
              <a:rPr lang="en-US" altLang="ja-JP" dirty="0" err="1"/>
              <a:t>NoEnc</a:t>
            </a:r>
            <a:r>
              <a:rPr lang="en-US" altLang="ja-JP" dirty="0"/>
              <a:t>, which encrypts no memory data.</a:t>
            </a:r>
          </a:p>
          <a:p>
            <a:endParaRPr kumimoji="1" lang="en-US" altLang="ja-JP" dirty="0"/>
          </a:p>
          <a:p>
            <a:r>
              <a:rPr lang="en-US" altLang="ja-JP" dirty="0"/>
              <a:t>We ran a VM with 20 GB of memory and used 10 Gigabit Ethernet.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026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First, we performed split migration of the VM.</a:t>
            </a:r>
          </a:p>
          <a:p>
            <a:r>
              <a:rPr kumimoji="1" lang="en-US" altLang="ja-JP" dirty="0"/>
              <a:t>As shown in the left figure, the migration time was almost unchanged regardless of encryption.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However,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could reduce the CPU utilization during split migration.</a:t>
            </a:r>
          </a:p>
          <a:p>
            <a:r>
              <a:rPr kumimoji="1" lang="en-US" altLang="ja-JP" dirty="0"/>
              <a:t>The right figure shows the CPU utilization.</a:t>
            </a:r>
          </a:p>
          <a:p>
            <a:r>
              <a:rPr kumimoji="1" lang="en-US" altLang="ja-JP" dirty="0"/>
              <a:t>The reduction from </a:t>
            </a:r>
            <a:r>
              <a:rPr kumimoji="1" lang="en-US" altLang="ja-JP" dirty="0" err="1"/>
              <a:t>AllEnc</a:t>
            </a:r>
            <a:r>
              <a:rPr kumimoji="1" lang="en-US" altLang="ja-JP" dirty="0"/>
              <a:t> was 6% point at the source host, 13% point at the main host, and 20% point at the sub-host.</a:t>
            </a:r>
          </a:p>
          <a:p>
            <a:endParaRPr lang="en-US" altLang="ja-JP" dirty="0"/>
          </a:p>
          <a:p>
            <a:r>
              <a:rPr kumimoji="1" lang="en-US" altLang="ja-JP" dirty="0"/>
              <a:t>Compared with </a:t>
            </a:r>
            <a:r>
              <a:rPr kumimoji="1" lang="en-US" altLang="ja-JP" dirty="0" err="1"/>
              <a:t>NoEnc</a:t>
            </a:r>
            <a:r>
              <a:rPr lang="en-US" altLang="ja-JP" dirty="0"/>
              <a:t> at the source host, the overhead of selective encryption in </a:t>
            </a:r>
            <a:r>
              <a:rPr lang="en-US" altLang="ja-JP" dirty="0" err="1"/>
              <a:t>SEmigrate</a:t>
            </a:r>
            <a:r>
              <a:rPr lang="en-US" altLang="ja-JP" dirty="0"/>
              <a:t> was not small.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39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Next, we examined the performance of the application in the VM after split migration.</a:t>
            </a:r>
          </a:p>
          <a:p>
            <a:r>
              <a:rPr lang="en-US" altLang="ja-JP" dirty="0"/>
              <a:t>We measured the execution time of this application.</a:t>
            </a:r>
            <a:endParaRPr kumimoji="1" lang="en-US" altLang="ja-JP" dirty="0"/>
          </a:p>
          <a:p>
            <a:r>
              <a:rPr lang="en-US" altLang="ja-JP" dirty="0"/>
              <a:t>While the application is running, it caused a lot of remote paging because it accessed 10 GB of memory.</a:t>
            </a:r>
          </a:p>
          <a:p>
            <a:endParaRPr lang="en-US" altLang="ja-JP" dirty="0"/>
          </a:p>
          <a:p>
            <a:r>
              <a:rPr kumimoji="1" lang="en-US" altLang="ja-JP" dirty="0"/>
              <a:t>As shown in the left figure,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could reduce the execution time by 47% thanks to the optimizing of memory encryption in remote paging.</a:t>
            </a:r>
          </a:p>
          <a:p>
            <a:r>
              <a:rPr kumimoji="1" lang="en-US" altLang="ja-JP" dirty="0"/>
              <a:t>The performance was comparable to </a:t>
            </a:r>
            <a:r>
              <a:rPr lang="en-US" altLang="ja-JP" dirty="0"/>
              <a:t>that of </a:t>
            </a:r>
            <a:r>
              <a:rPr lang="en-US" altLang="ja-JP" dirty="0" err="1"/>
              <a:t>NoEnc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 </a:t>
            </a:r>
          </a:p>
          <a:p>
            <a:r>
              <a:rPr kumimoji="1" lang="en-US" altLang="ja-JP" dirty="0"/>
              <a:t>The right figure shows the CPU utilization at the main host and the sub-host.</a:t>
            </a:r>
          </a:p>
          <a:p>
            <a:r>
              <a:rPr lang="en-US" altLang="ja-JP" dirty="0"/>
              <a:t>The CPU utilization</a:t>
            </a:r>
            <a:r>
              <a:rPr kumimoji="1" lang="en-US" altLang="ja-JP" dirty="0"/>
              <a:t> was almost unchanged at the main host.</a:t>
            </a:r>
          </a:p>
          <a:p>
            <a:r>
              <a:rPr lang="en-US" altLang="ja-JP" dirty="0"/>
              <a:t>But it was </a:t>
            </a:r>
            <a:r>
              <a:rPr kumimoji="1" lang="en-US" altLang="ja-JP" dirty="0"/>
              <a:t>26% point less than </a:t>
            </a:r>
            <a:r>
              <a:rPr kumimoji="1" lang="en-US" altLang="ja-JP" dirty="0" err="1"/>
              <a:t>AllEnc</a:t>
            </a:r>
            <a:r>
              <a:rPr kumimoji="1" lang="en-US" altLang="ja-JP" dirty="0"/>
              <a:t> at the sub-host.</a:t>
            </a:r>
          </a:p>
          <a:p>
            <a:r>
              <a:rPr kumimoji="1" lang="en-US" altLang="ja-JP" dirty="0"/>
              <a:t>This is because the sub-host avoided encryption and decryption completely.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39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In conclusion, we proposed </a:t>
            </a:r>
            <a:r>
              <a:rPr lang="en-US" altLang="ja-JP" dirty="0" err="1"/>
              <a:t>SEmigrate</a:t>
            </a:r>
            <a:r>
              <a:rPr lang="en-US" altLang="ja-JP" dirty="0"/>
              <a:t> for optimizing memory encryption in split migration and remote paging.</a:t>
            </a:r>
          </a:p>
          <a:p>
            <a:r>
              <a:rPr kumimoji="1" lang="en-US" altLang="ja-JP" dirty="0" err="1"/>
              <a:t>SEmigrate</a:t>
            </a:r>
            <a:r>
              <a:rPr kumimoji="1" lang="en-US" altLang="ja-JP" dirty="0"/>
              <a:t> avoids decrypting the memory data of a VM to reduce encryption overhead and completely prevent information leakage at sub-hosts.</a:t>
            </a:r>
          </a:p>
          <a:p>
            <a:r>
              <a:rPr kumimoji="1" lang="en-US" altLang="ja-JP" dirty="0"/>
              <a:t>In addition, it selectively encrypts only the memory data that contains sensitive information to further reduce encryption overhead.</a:t>
            </a:r>
          </a:p>
          <a:p>
            <a:r>
              <a:rPr kumimoji="1" lang="en-US" altLang="ja-JP" dirty="0"/>
              <a:t>We examined performance improvement by experiments.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One of future work is to extend the target of our selective encryption to other memory regions.</a:t>
            </a:r>
          </a:p>
          <a:p>
            <a:r>
              <a:rPr kumimoji="1" lang="en-US" altLang="ja-JP" dirty="0"/>
              <a:t>For example, we can avoid encrypting the code area and specified data in applications.</a:t>
            </a:r>
          </a:p>
          <a:p>
            <a:r>
              <a:rPr kumimoji="1" lang="en-US" altLang="ja-JP" dirty="0"/>
              <a:t>After that, we are planning to apply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to real applications.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27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Recently, virtual machines with a large amount of memory are being widely used.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For example, Amazon EC2 provides High Memory instances with 24 TB of memory.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Upon host maintenance, VMs are migrated to other hosts.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However, it becomes more difficult to migrate a larger-memory VM.</a:t>
            </a:r>
          </a:p>
          <a:p>
            <a:r>
              <a:rPr kumimoji="1" lang="en-US" altLang="ja-JP" dirty="0"/>
              <a:t>It requires one large destination host with sufficient memory.</a:t>
            </a:r>
          </a:p>
          <a:p>
            <a:r>
              <a:rPr lang="en-US" altLang="ja-JP" dirty="0"/>
              <a:t>I</a:t>
            </a:r>
            <a:r>
              <a:rPr kumimoji="1" lang="en-US" altLang="ja-JP" dirty="0"/>
              <a:t>t is not cost-efficient to always preserve such a large host for occasional VM migration.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0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To address this issue, split migration migrates a large-memory VM to multiple small destination hosts.</a:t>
            </a:r>
          </a:p>
          <a:p>
            <a:r>
              <a:rPr lang="en-US" altLang="ja-JP" dirty="0"/>
              <a:t>It divides the memory of a VM into small pieces and transfers them to different hosts.</a:t>
            </a:r>
          </a:p>
          <a:p>
            <a:r>
              <a:rPr lang="en-US" altLang="ja-JP" dirty="0"/>
              <a:t>The host running the VM core is called the main host.</a:t>
            </a:r>
          </a:p>
          <a:p>
            <a:r>
              <a:rPr lang="en-US" altLang="ja-JP" dirty="0"/>
              <a:t>The other hosts are called sub-hosts.</a:t>
            </a:r>
          </a:p>
          <a:p>
            <a:endParaRPr kumimoji="1" lang="en-US" altLang="ja-JP" dirty="0"/>
          </a:p>
          <a:p>
            <a:r>
              <a:rPr lang="en-US" altLang="ja-JP" dirty="0"/>
              <a:t>After split migration, the migrated VM runs across multiple hosts.</a:t>
            </a:r>
          </a:p>
          <a:p>
            <a:r>
              <a:rPr lang="en-US" altLang="ja-JP" dirty="0"/>
              <a:t>The VM core at the main host accesses memory in sub-hosts by performing remote paging using networks.</a:t>
            </a:r>
          </a:p>
          <a:p>
            <a:r>
              <a:rPr lang="en-US" altLang="ja-JP" dirty="0"/>
              <a:t>When the VM core requires the memory in a sub-host, that memory is moved to the main host.</a:t>
            </a:r>
          </a:p>
          <a:p>
            <a:r>
              <a:rPr lang="en-US" altLang="ja-JP" dirty="0"/>
              <a:t>This is called a page-in.</a:t>
            </a:r>
          </a:p>
          <a:p>
            <a:r>
              <a:rPr lang="en-US" altLang="ja-JP" dirty="0"/>
              <a:t>In exchange, unnecessary memory is moved to that sub-host.</a:t>
            </a:r>
          </a:p>
          <a:p>
            <a:r>
              <a:rPr lang="en-US" altLang="ja-JP" dirty="0"/>
              <a:t>This is called a page-out.</a:t>
            </a:r>
            <a:endParaRPr lang="en-JP" altLang="ja-JP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10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However, </a:t>
            </a:r>
            <a:r>
              <a:rPr lang="en-US" altLang="ja-JP" dirty="0"/>
              <a:t>in an untrusted execution environment, information </a:t>
            </a:r>
            <a:r>
              <a:rPr kumimoji="1" lang="en-US" altLang="ja-JP" dirty="0"/>
              <a:t>leakage can occur during split migration and remote paging.</a:t>
            </a:r>
          </a:p>
          <a:p>
            <a:r>
              <a:rPr kumimoji="1" lang="en-US" altLang="ja-JP" dirty="0"/>
              <a:t>For example, memory data </a:t>
            </a:r>
            <a:r>
              <a:rPr lang="en-US" altLang="ja-JP" dirty="0"/>
              <a:t>can be stolen in untrusted networks.</a:t>
            </a:r>
          </a:p>
          <a:p>
            <a:r>
              <a:rPr kumimoji="1" lang="en-US" altLang="ja-JP" dirty="0"/>
              <a:t>If the administrators of sub-hosts are untrusted, they can steal memory data held in sub-hosts.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In general, such information leakage can be prevented by encrypting memory data.</a:t>
            </a:r>
          </a:p>
          <a:p>
            <a:endParaRPr lang="en-US" altLang="ja-JP" dirty="0"/>
          </a:p>
          <a:p>
            <a:r>
              <a:rPr kumimoji="1" lang="en-US" altLang="ja-JP" dirty="0"/>
              <a:t>Split migration can transfer memory data using secure communication channels such as SSL.</a:t>
            </a:r>
          </a:p>
          <a:p>
            <a:r>
              <a:rPr kumimoji="1" lang="en-US" altLang="ja-JP" dirty="0"/>
              <a:t>Memory data is encrypted at the source host and decrypted at the destination host. </a:t>
            </a:r>
          </a:p>
          <a:p>
            <a:r>
              <a:rPr kumimoji="1" lang="en-US" altLang="ja-JP" dirty="0"/>
              <a:t>After that, the sub-hosts re-encrypt the decrypted memory data to securely hold memory data.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20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When a page-in is performed, memory data held in a sub-host is first decrypted.</a:t>
            </a:r>
          </a:p>
          <a:p>
            <a:r>
              <a:rPr kumimoji="1" lang="en-US" altLang="ja-JP" dirty="0"/>
              <a:t>Then, the decrypted data is re-encrypted at the sub-host by using SSL.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The re-encrypted data</a:t>
            </a:r>
            <a:r>
              <a:rPr kumimoji="1" lang="en-US" altLang="ja-JP" dirty="0"/>
              <a:t> is transferred to the main host </a:t>
            </a:r>
            <a:r>
              <a:rPr lang="en-US" altLang="ja-JP" dirty="0"/>
              <a:t>and decrypted by SSL.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When a page-out is performed, </a:t>
            </a:r>
            <a:r>
              <a:rPr kumimoji="1" lang="en-US" altLang="ja-JP" dirty="0"/>
              <a:t>unnecessary memory data is first encrypted at the main host by using SSL.</a:t>
            </a:r>
          </a:p>
          <a:p>
            <a:r>
              <a:rPr lang="en-US" altLang="ja-JP" dirty="0"/>
              <a:t>Then, the encrypted data is transferred to the sub-host.</a:t>
            </a:r>
          </a:p>
          <a:p>
            <a:r>
              <a:rPr lang="en-US" altLang="ja-JP" dirty="0"/>
              <a:t>It is decrypted at the sub-host by SSL and the decrypted data is re-encrypted to be securely held.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155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using SSL imposes a large overhead because encryption and decryption are always performed whenever memory data is transferred.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shown in the left figure, </a:t>
            </a:r>
            <a:r>
              <a:rPr lang="en" altLang="ja-JP" dirty="0"/>
              <a:t>the 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 utilization becomes 1.7 times higher by encrypting all the memory data during split migration.</a:t>
            </a: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right figure shows VM performance after split migration.</a:t>
            </a:r>
          </a:p>
          <a:p>
            <a:r>
              <a:rPr lang="en" altLang="ja-JP" dirty="0"/>
              <a:t>The execution time</a:t>
            </a:r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a memory benchmark becomes 2.2 times lower by encrypting all the memory data in remote paging.</a:t>
            </a:r>
          </a:p>
          <a:p>
            <a:endParaRPr kumimoji="1" lang="en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security, the memory data of a VM is still exposed at sub-hosts.</a:t>
            </a:r>
          </a:p>
          <a:p>
            <a:r>
              <a:rPr kumimoji="1" lang="en-US" altLang="ja-JP" dirty="0"/>
              <a:t>Since received data is decrypted once by SSL at sub-hosts, attackers can steal the decrypted data.</a:t>
            </a:r>
          </a:p>
          <a:p>
            <a:r>
              <a:rPr kumimoji="1" lang="en-US" altLang="ja-JP" dirty="0"/>
              <a:t>Even re-encrypted data is easily decrypted with keys stored in sub-hosts.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42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address these two issues, we propose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for </a:t>
            </a:r>
            <a:r>
              <a:rPr lang="en-US" altLang="ja-JP" dirty="0"/>
              <a:t>o</a:t>
            </a:r>
            <a:r>
              <a:rPr kumimoji="1" lang="en-US" altLang="ja-JP" sz="1200" dirty="0"/>
              <a:t>ptimizing </a:t>
            </a:r>
            <a:r>
              <a:rPr lang="en-US" altLang="ja-JP" dirty="0"/>
              <a:t>m</a:t>
            </a:r>
            <a:r>
              <a:rPr kumimoji="1" lang="en-US" altLang="ja-JP" sz="1200" dirty="0"/>
              <a:t>emory encryption in split migration and remote paging.</a:t>
            </a:r>
            <a:endParaRPr lang="en-US" altLang="ja-JP" dirty="0"/>
          </a:p>
          <a:p>
            <a:r>
              <a:rPr kumimoji="1" lang="en-US" altLang="ja-JP" sz="1200" dirty="0" err="1"/>
              <a:t>SEmigrate</a:t>
            </a:r>
            <a:r>
              <a:rPr kumimoji="1" lang="en-US" altLang="ja-JP" sz="1200" dirty="0"/>
              <a:t> avoids decrypting the memory data of a VM at sub-hosts.</a:t>
            </a:r>
          </a:p>
          <a:p>
            <a:r>
              <a:rPr lang="en-US" altLang="ja-JP" dirty="0"/>
              <a:t>This</a:t>
            </a:r>
            <a:r>
              <a:rPr kumimoji="1" lang="en-US" altLang="ja-JP" sz="1200" dirty="0"/>
              <a:t> reduces encryption overhead and completely prevents information leakage.</a:t>
            </a:r>
          </a:p>
          <a:p>
            <a:r>
              <a:rPr kumimoji="1" lang="en-US" altLang="ja-JP" sz="1200" dirty="0"/>
              <a:t>To further reduce the overhead, </a:t>
            </a:r>
            <a:r>
              <a:rPr lang="en-US" altLang="ja-JP" dirty="0" err="1"/>
              <a:t>SEmigrate</a:t>
            </a:r>
            <a:r>
              <a:rPr kumimoji="1" lang="en-US" altLang="ja-JP" sz="1200" dirty="0"/>
              <a:t> selectively encrypts only the memory containing sensitive information such as confidential </a:t>
            </a:r>
            <a:r>
              <a:rPr lang="en-US" altLang="ja-JP" dirty="0"/>
              <a:t>data.</a:t>
            </a:r>
            <a:endParaRPr kumimoji="1" lang="en-US" altLang="ja-JP" sz="1200" dirty="0"/>
          </a:p>
          <a:p>
            <a:r>
              <a:rPr kumimoji="1" lang="en-US" altLang="ja-JP" sz="1200" dirty="0"/>
              <a:t>For this selective encryption, </a:t>
            </a:r>
            <a:r>
              <a:rPr kumimoji="1" lang="en-US" altLang="ja-JP" sz="1200" dirty="0" err="1"/>
              <a:t>SEmigrate</a:t>
            </a:r>
            <a:r>
              <a:rPr kumimoji="1" lang="en-US" altLang="ja-JP" sz="1200" dirty="0"/>
              <a:t> analyzes the memory of a VM using a technique called VM introspection.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151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As the first optimization,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does not decrypt or re-encrypt memory data at sub-hosts.</a:t>
            </a:r>
          </a:p>
          <a:p>
            <a:r>
              <a:rPr kumimoji="1" lang="en-US" altLang="ja-JP" dirty="0"/>
              <a:t>When split migration is performed, </a:t>
            </a:r>
            <a:r>
              <a:rPr lang="en-US" altLang="ja-JP" dirty="0"/>
              <a:t>memory data is encrypted</a:t>
            </a:r>
            <a:r>
              <a:rPr kumimoji="1" lang="en-US" altLang="ja-JP" dirty="0"/>
              <a:t> at the source host without SSL.</a:t>
            </a:r>
          </a:p>
          <a:p>
            <a:r>
              <a:rPr lang="en-US" altLang="ja-JP" dirty="0"/>
              <a:t>The encrypted data is transferred to the destination hosts.</a:t>
            </a:r>
          </a:p>
          <a:p>
            <a:r>
              <a:rPr lang="en-US" altLang="ja-JP" dirty="0"/>
              <a:t>It is decrypted at the main host, but it is held without decryption at sub-hosts.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When a page-in is performed, the encrypted data held at a sub-host is transferred to the main host as it is.</a:t>
            </a:r>
          </a:p>
          <a:p>
            <a:r>
              <a:rPr lang="en-US" altLang="ja-JP" dirty="0"/>
              <a:t>It is decrypted at the main host.</a:t>
            </a:r>
          </a:p>
          <a:p>
            <a:endParaRPr lang="en-US" altLang="ja-JP" dirty="0"/>
          </a:p>
          <a:p>
            <a:r>
              <a:rPr lang="en-US" altLang="ja-JP" dirty="0"/>
              <a:t>When a page-out is performed, unnecessary memory data is encrypted at the main host.</a:t>
            </a:r>
          </a:p>
          <a:p>
            <a:r>
              <a:rPr lang="en-US" altLang="ja-JP" dirty="0"/>
              <a:t>The encrypted data is transferred to the sub-host and held without decryption.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893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For selective encryption,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does not encrypt the memory that contains no sensitive data.</a:t>
            </a:r>
          </a:p>
          <a:p>
            <a:r>
              <a:rPr lang="en-US" altLang="ja-JP" dirty="0"/>
              <a:t>When split migration is performed, non-sensitive memory data is </a:t>
            </a:r>
            <a:r>
              <a:rPr kumimoji="1" lang="en-US" altLang="ja-JP" dirty="0"/>
              <a:t>transferred to the destination hosts without encryption.</a:t>
            </a:r>
          </a:p>
          <a:p>
            <a:r>
              <a:rPr lang="en-US" altLang="ja-JP" dirty="0"/>
              <a:t>The unencrypted data is held as it is at sub-hosts.</a:t>
            </a:r>
          </a:p>
          <a:p>
            <a:endParaRPr kumimoji="1" lang="en-US" altLang="ja-JP" dirty="0"/>
          </a:p>
          <a:p>
            <a:r>
              <a:rPr lang="en-US" altLang="ja-JP" dirty="0"/>
              <a:t>When a page-in is performed, the unencrypted data at a sub-host is transferred to the main host without encryption.</a:t>
            </a:r>
          </a:p>
          <a:p>
            <a:r>
              <a:rPr lang="en-US" altLang="ja-JP" dirty="0"/>
              <a:t>It is used as it is at the main host.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When a page-out is performed, non-sensitive memory data is transferred without encryption to the sub-host.</a:t>
            </a:r>
          </a:p>
          <a:p>
            <a:r>
              <a:rPr lang="en-US" altLang="ja-JP" dirty="0"/>
              <a:t>The unencrypted data is held as it is at the sub-host.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AF7B4-AAAE-A649-B904-80DB1423C54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39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defRPr>
            </a:lvl1pPr>
          </a:lstStyle>
          <a:p>
            <a:r>
              <a:rPr lang="en-US" altLang="ja-JP" dirty="0"/>
              <a:t>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56E48-5337-1644-AF03-234CDF11DB44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F770D-9400-AD46-87EE-698342FD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D06A25-3AD6-EC49-8663-7DCB4F390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3037B1-0CFE-9442-8673-B4403F379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D8C18A-5409-DF4D-8588-C191193B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CDE7-EA56-FE40-A9B4-B4C41E22AB0A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288849-D37E-8949-B743-0B80C3E5F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190EC3-AA41-0D48-93C5-85DC0C56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0E29D0-6BC8-CC4B-A5D4-EE57E9400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CE61F0-E1AC-B843-87BC-7A3DF67C9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079041-FB68-AA4C-BF57-DBE6AB8EC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92F019-81F7-AD4F-BF46-C48611B8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7802-88F4-8246-923F-C0BBCE3261D3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C68BF4-387F-514F-BDC2-9214823E8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26E4F2-C0EA-CC4C-8291-74793A90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46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52E75-CAAD-E444-A27A-319A39C5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6A6E7C-53C4-5B40-B8E2-3E066E824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23700-537A-4C45-9818-D848D5A5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AB95-54EB-4540-B958-EC936C0B7361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65D6C-8FA5-5B4A-82EA-DFE15EAC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5FA979-C7C7-4646-8EA2-872668ED7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699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846F72-0069-AA48-B2AD-3970D44FA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D956AF-6A71-5D40-854F-2A21272E6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B34ACA-7DBA-CF40-A519-7B6753AD4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1D72-4275-FC4B-9FE3-C523B269A9ED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425A99-76CB-9440-B5D7-02B74B97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1FE9C1-820F-A045-9DF4-DF8810A4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04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7235"/>
            <a:ext cx="10515600" cy="1314790"/>
          </a:xfrm>
          <a:noFill/>
        </p:spPr>
        <p:txBody>
          <a:bodyPr/>
          <a:lstStyle>
            <a:lvl1pPr>
              <a:defRPr b="1" i="0">
                <a:solidFill>
                  <a:schemeClr val="tx1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defRPr>
            </a:lvl1pPr>
          </a:lstStyle>
          <a:p>
            <a:r>
              <a:rPr lang="en-US" altLang="ja-JP" dirty="0"/>
              <a:t>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46C9-6E87-984D-B644-F6D1047449C0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063A616-9BF0-0846-976F-9214393C6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639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l"/>
              <a:defRPr b="1" i="0"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200"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EA5B000-68E4-3342-84F3-7EC789904BBA}"/>
              </a:ext>
            </a:extLst>
          </p:cNvPr>
          <p:cNvCxnSpPr>
            <a:cxnSpLocks/>
          </p:cNvCxnSpPr>
          <p:nvPr userDrawn="1"/>
        </p:nvCxnSpPr>
        <p:spPr>
          <a:xfrm>
            <a:off x="0" y="1251398"/>
            <a:ext cx="12192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22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84A715-F7ED-1141-A84C-421614C52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050B81-BB52-2F45-8A19-3B511E94A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855E93-8A00-0447-B16C-184ABBCC8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B260-AAE9-E347-834D-042EABA5CD36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BD1338-6F64-ED40-BCC2-A983361F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E8A182-70E6-5B4A-AE6B-98B64CD5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3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61E04-873B-5A4C-94EB-D8F23536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9A0C9-D7DD-CF4E-B609-D5913D1F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A2B32F-9CF5-0548-89ED-5762DC44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95BE-AEB7-6842-9916-4CB2BB8679F0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5D9F64-1503-B840-A75B-453F007E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085C35-4CB5-CB4A-8DE4-025DE607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69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A97A5-35DE-0B40-AF86-D53106F8E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B11476-8114-3C4C-AE1C-D9735CA82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42F91-1E12-DF41-BB97-C83D8807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74C6-1B6E-A64D-94BC-0581A3DE1666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8803DF-EA6B-3B49-86B5-0827D9DD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B9CBE-2D00-E842-8AB4-2F9B0302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6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B68A87-3383-2D42-9F50-DE86492E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7C79BB-6EEC-034F-BADE-48430C0B2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434862-8237-1A4C-975B-4CC308612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2C8761-B66C-C746-803F-95A1D1EFA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D72F-487C-7645-8C0D-264A35D392AB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174B04-B9C7-454D-834F-437E4079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01F437-B77F-1848-A446-E9BEFDD1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33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2C37A5-1F34-624E-8ABB-E6B005802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216521-5BD2-8144-ABE3-4DFFC4171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C3ED8C-0221-C24E-B16B-7120DED79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F48E01-9D94-A045-BD33-105774777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4A54A7-1DE0-DE48-A1AA-59D1995BA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D29F6B-60E6-C149-B46F-2521D02E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9A51-9E4E-9941-A5AE-4910F953B74D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A0C089-B6C8-174A-8261-94DC1EA8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07A2E8-CF77-124B-99FF-1F4844A8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89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292AF2-D189-834E-AA8A-7B56E5F4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AD5EB1-4CD3-7642-AD23-F5B2992F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8F1F-089B-9F4C-B8F8-4081F20E04AB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DE995D-7CB2-6246-96C5-423E4C265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BAB60D-A5DF-1041-AE79-B9DA4D45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96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703808-C3AD-234A-BA66-B0391B089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9FB6-88A2-4A4C-BDA6-5CAC736F0ECE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A0D1BF-9E5E-9847-AC52-CA58608A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E96059-01BC-D548-9B63-F46FC64F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1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6CC29B-70A1-454E-BAD8-7030E176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9CC2DD-3760-344F-A140-B60A71E02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E12575-091F-FF4E-AEEA-E58F37719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899F8-DB1E-A84E-9422-2F0C859B30CE}" type="datetime1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B2AD08-4950-8449-98C2-AA4CE8D28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9DD643-366C-5941-9BAC-D0F8C4EB3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4606-1C68-AC4F-9F24-7F4105CDE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6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4CA9F-8744-684A-8BBE-E81E35809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Optimized Memory Encryption for VMs across Multiple Hosts</a:t>
            </a:r>
            <a:endParaRPr kumimoji="1" lang="ja-JP" altLang="en-US" sz="4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字幕 2">
                <a:extLst>
                  <a:ext uri="{FF2B5EF4-FFF2-40B4-BE49-F238E27FC236}">
                    <a16:creationId xmlns:a16="http://schemas.microsoft.com/office/drawing/2014/main" id="{B980F6B6-9CEE-5B44-9E89-CD07E7D61961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4131731"/>
                <a:ext cx="9144000" cy="2133601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𝑆h𝑢h𝑒𝑖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𝐻𝑜𝑟𝑖𝑜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𝐾𝑜𝑢𝑡𝑎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𝑇𝑎𝑘𝑎h𝑎𝑠h𝑖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1" lang="en-US" altLang="ja-JP" dirty="0"/>
                  <a:t>,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𝐾𝑒𝑛𝑖𝑐h𝑖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𝐾𝑜𝑢𝑟𝑎𝑖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𝑎𝑛𝑑</m:t>
                    </m:r>
                  </m:oMath>
                </a14:m>
                <a:r>
                  <a:rPr kumimoji="1" lang="en-US" altLang="ja-JP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𝐿𝑢𝑘𝑚𝑎𝑛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𝐴𝑏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𝑅𝑎h𝑖𝑚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dirty="0"/>
              </a:p>
              <a:p>
                <a:endParaRPr lang="en-US" altLang="ja-JP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𝐾𝑦𝑢𝑠h𝑢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𝐼𝑛𝑠𝑡𝑖𝑡𝑢𝑡𝑒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000" i="1" dirty="0" smtClean="0">
                        <a:latin typeface="Cambria Math" panose="02040503050406030204" pitchFamily="18" charset="0"/>
                      </a:rPr>
                      <m:t>𝑇𝑒𝑐h𝑛𝑜𝑙𝑜𝑔𝑦</m:t>
                    </m:r>
                    <m:r>
                      <a:rPr lang="en-US" altLang="ja-JP" sz="2000" b="0" i="1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ja-JP" sz="2000" b="0" i="1" dirty="0" smtClean="0">
                        <a:latin typeface="Cambria Math" panose="02040503050406030204" pitchFamily="18" charset="0"/>
                      </a:rPr>
                      <m:t>𝐽𝑎𝑝𝑎𝑛</m:t>
                    </m:r>
                  </m:oMath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ja-JP" sz="2000" i="1" dirty="0" err="1" smtClean="0">
                        <a:latin typeface="Cambria Math" panose="02040503050406030204" pitchFamily="18" charset="0"/>
                      </a:rPr>
                      <m:t>𝑈𝑛𝑖𝑣𝑒𝑟𝑠𝑖𝑡𝑖</m:t>
                    </m:r>
                    <m:r>
                      <a:rPr kumimoji="1" lang="en-US" altLang="ja-JP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000" i="1" dirty="0" err="1" smtClean="0">
                        <a:latin typeface="Cambria Math" panose="02040503050406030204" pitchFamily="18" charset="0"/>
                      </a:rPr>
                      <m:t>𝑇𝑒𝑘𝑛𝑜𝑙𝑜𝑔𝑖</m:t>
                    </m:r>
                    <m:r>
                      <a:rPr kumimoji="1" lang="en-US" altLang="ja-JP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000" i="1" dirty="0" smtClean="0">
                        <a:latin typeface="Cambria Math" panose="02040503050406030204" pitchFamily="18" charset="0"/>
                      </a:rPr>
                      <m:t>𝑃𝑒𝑡𝑟𝑜𝑛𝑎𝑠</m:t>
                    </m:r>
                    <m:r>
                      <a:rPr kumimoji="1" lang="en-US" altLang="ja-JP" sz="2000" b="0" i="1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kumimoji="1" lang="en-US" altLang="ja-JP" sz="2000" b="0" i="1" dirty="0" smtClean="0">
                        <a:latin typeface="Cambria Math" panose="02040503050406030204" pitchFamily="18" charset="0"/>
                      </a:rPr>
                      <m:t>𝑀𝑎𝑙𝑎𝑦𝑠𝑖𝑎</m:t>
                    </m:r>
                  </m:oMath>
                </a14:m>
                <a:endParaRPr kumimoji="1" lang="ja-JP" altLang="en-US" sz="2000"/>
              </a:p>
            </p:txBody>
          </p:sp>
        </mc:Choice>
        <mc:Fallback xmlns="">
          <p:sp>
            <p:nvSpPr>
              <p:cNvPr id="3" name="字幕 2">
                <a:extLst>
                  <a:ext uri="{FF2B5EF4-FFF2-40B4-BE49-F238E27FC236}">
                    <a16:creationId xmlns:a16="http://schemas.microsoft.com/office/drawing/2014/main" id="{B980F6B6-9CEE-5B44-9E89-CD07E7D619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4131731"/>
                <a:ext cx="9144000" cy="2133601"/>
              </a:xfrm>
              <a:blipFill>
                <a:blip r:embed="rId3"/>
                <a:stretch>
                  <a:fillRect t="-53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91311-34E3-6340-BC1A-D99935276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64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6203B4-EC3A-6844-BA12-88A8C5832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encrypt free memory</a:t>
            </a:r>
          </a:p>
          <a:p>
            <a:pPr lvl="1"/>
            <a:r>
              <a:rPr kumimoji="1" lang="en-US" altLang="ja-JP" dirty="0"/>
              <a:t>The memory regions that are not used by the guest OS in a VM</a:t>
            </a:r>
          </a:p>
          <a:p>
            <a:pPr lvl="1"/>
            <a:r>
              <a:rPr kumimoji="1" lang="en-US" altLang="ja-JP" dirty="0"/>
              <a:t>Transfer zero-filled data because old sensitive data may be </a:t>
            </a:r>
            <a:r>
              <a:rPr lang="en-US" altLang="ja-JP" dirty="0"/>
              <a:t>left</a:t>
            </a:r>
            <a:endParaRPr kumimoji="1" lang="en-US" altLang="ja-JP" dirty="0"/>
          </a:p>
          <a:p>
            <a:r>
              <a:rPr lang="en-US" altLang="ja-JP" dirty="0"/>
              <a:t>Obtain the memory attribute from the guest OS</a:t>
            </a:r>
          </a:p>
          <a:p>
            <a:pPr lvl="1"/>
            <a:r>
              <a:rPr kumimoji="1" lang="en-US" altLang="ja-JP" dirty="0"/>
              <a:t>All memory regions are managed by the buddy system in Linux</a:t>
            </a:r>
          </a:p>
          <a:p>
            <a:pPr lvl="1"/>
            <a:r>
              <a:rPr lang="en-US" altLang="ja-JP" dirty="0"/>
              <a:t>Find the memory region by analyzing its data structure</a:t>
            </a:r>
            <a:endParaRPr kumimoji="1" lang="en-US" altLang="ja-JP" dirty="0"/>
          </a:p>
          <a:p>
            <a:pPr lvl="1"/>
            <a:endParaRPr kumimoji="1" lang="ja-JP" altLang="en-US"/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21984FD7-3BCE-5349-8C4E-331F7BC44737}"/>
              </a:ext>
            </a:extLst>
          </p:cNvPr>
          <p:cNvSpPr/>
          <p:nvPr/>
        </p:nvSpPr>
        <p:spPr>
          <a:xfrm>
            <a:off x="5028681" y="4736606"/>
            <a:ext cx="2132487" cy="14403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1E84F1B9-5E00-704A-90F3-75A151DF7EC7}"/>
              </a:ext>
            </a:extLst>
          </p:cNvPr>
          <p:cNvSpPr/>
          <p:nvPr/>
        </p:nvSpPr>
        <p:spPr>
          <a:xfrm>
            <a:off x="6084219" y="5549991"/>
            <a:ext cx="430760" cy="5272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49E2595A-3A35-1C49-8550-213ED505DA0D}"/>
              </a:ext>
            </a:extLst>
          </p:cNvPr>
          <p:cNvSpPr/>
          <p:nvPr/>
        </p:nvSpPr>
        <p:spPr>
          <a:xfrm>
            <a:off x="6515028" y="5549991"/>
            <a:ext cx="430760" cy="5272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7C78F56A-1112-0440-A7CF-42913021B183}"/>
              </a:ext>
            </a:extLst>
          </p:cNvPr>
          <p:cNvSpPr/>
          <p:nvPr/>
        </p:nvSpPr>
        <p:spPr>
          <a:xfrm>
            <a:off x="5220568" y="5549991"/>
            <a:ext cx="430760" cy="5272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CC55E414-B8B6-7041-8ABE-DEAAAED2C15F}"/>
              </a:ext>
            </a:extLst>
          </p:cNvPr>
          <p:cNvSpPr/>
          <p:nvPr/>
        </p:nvSpPr>
        <p:spPr>
          <a:xfrm>
            <a:off x="5651377" y="5549991"/>
            <a:ext cx="430760" cy="5272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F3DC1D5-EFC7-D348-BFD4-2878A513463A}"/>
              </a:ext>
            </a:extLst>
          </p:cNvPr>
          <p:cNvSpPr txBox="1"/>
          <p:nvPr/>
        </p:nvSpPr>
        <p:spPr>
          <a:xfrm>
            <a:off x="3114351" y="5297445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</a:t>
            </a:r>
          </a:p>
          <a:p>
            <a:pPr algn="ctr"/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introspection</a:t>
            </a:r>
            <a:endParaRPr kumimoji="1" lang="ja-JP" altLang="en-US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BB5E50A0-08F4-B549-9619-C0F50B032DA3}"/>
              </a:ext>
            </a:extLst>
          </p:cNvPr>
          <p:cNvSpPr/>
          <p:nvPr/>
        </p:nvSpPr>
        <p:spPr>
          <a:xfrm>
            <a:off x="8168954" y="5549992"/>
            <a:ext cx="430760" cy="5272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0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7B99FC1-DF42-314D-8F56-E5B7F19ECB8A}"/>
              </a:ext>
            </a:extLst>
          </p:cNvPr>
          <p:cNvSpPr txBox="1"/>
          <p:nvPr/>
        </p:nvSpPr>
        <p:spPr>
          <a:xfrm>
            <a:off x="7563946" y="5003822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zero-filled data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1C526FD6-05A0-144A-B25F-98E5167C1D6D}"/>
              </a:ext>
            </a:extLst>
          </p:cNvPr>
          <p:cNvSpPr/>
          <p:nvPr/>
        </p:nvSpPr>
        <p:spPr>
          <a:xfrm>
            <a:off x="1404855" y="4917895"/>
            <a:ext cx="1583872" cy="488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SEmigrate</a:t>
            </a:r>
            <a:endParaRPr kumimoji="1"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53368F63-5BA0-0348-A06A-32B8A8279BCC}"/>
              </a:ext>
            </a:extLst>
          </p:cNvPr>
          <p:cNvSpPr/>
          <p:nvPr/>
        </p:nvSpPr>
        <p:spPr>
          <a:xfrm>
            <a:off x="5143499" y="4917895"/>
            <a:ext cx="1829147" cy="5069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guest OS</a:t>
            </a:r>
            <a:endParaRPr kumimoji="1"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5BB376B-9DA6-E24D-886D-3AA9EE1F0C2F}"/>
              </a:ext>
            </a:extLst>
          </p:cNvPr>
          <p:cNvSpPr txBox="1"/>
          <p:nvPr/>
        </p:nvSpPr>
        <p:spPr>
          <a:xfrm>
            <a:off x="5773182" y="433649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VM</a:t>
            </a: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0665DA50-0762-2647-96F2-942411DE5B18}"/>
              </a:ext>
            </a:extLst>
          </p:cNvPr>
          <p:cNvSpPr/>
          <p:nvPr/>
        </p:nvSpPr>
        <p:spPr>
          <a:xfrm>
            <a:off x="3041877" y="4958237"/>
            <a:ext cx="2101623" cy="44823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085C89-E34D-E44B-A925-093C0758AF05}"/>
              </a:ext>
            </a:extLst>
          </p:cNvPr>
          <p:cNvSpPr txBox="1"/>
          <p:nvPr/>
        </p:nvSpPr>
        <p:spPr>
          <a:xfrm>
            <a:off x="5602623" y="631469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free memory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09279AE-EDED-3345-AD99-8B98A47121A9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5866757" y="6077237"/>
            <a:ext cx="215380" cy="2771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5D1BCB2C-37A7-2246-966B-130496ADDF93}"/>
              </a:ext>
            </a:extLst>
          </p:cNvPr>
          <p:cNvCxnSpPr>
            <a:cxnSpLocks/>
            <a:stCxn id="30" idx="2"/>
          </p:cNvCxnSpPr>
          <p:nvPr/>
        </p:nvCxnSpPr>
        <p:spPr>
          <a:xfrm flipH="1">
            <a:off x="6514979" y="6077237"/>
            <a:ext cx="215429" cy="2771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AB27C567-1CCA-DB49-943B-B54000F2A66F}"/>
              </a:ext>
            </a:extLst>
          </p:cNvPr>
          <p:cNvCxnSpPr>
            <a:cxnSpLocks/>
          </p:cNvCxnSpPr>
          <p:nvPr/>
        </p:nvCxnSpPr>
        <p:spPr>
          <a:xfrm>
            <a:off x="6803136" y="5813614"/>
            <a:ext cx="1365818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450CD11-89FB-6B46-B5C3-A969BE096E96}"/>
              </a:ext>
            </a:extLst>
          </p:cNvPr>
          <p:cNvSpPr txBox="1"/>
          <p:nvPr/>
        </p:nvSpPr>
        <p:spPr>
          <a:xfrm>
            <a:off x="7161168" y="5906629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4A6F520-A2F9-E743-8BA1-9F9EEEED9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Unencrypted Memory Regions (1/2)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93BF77-5FEC-EE4A-93F8-3BF009F4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F7A72B-5F78-F543-9EA9-A26427BB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Unencrypted Memory Regions (2/2)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4D12A-6D24-E146-9B93-CB358939C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encrypt the memory of the specified applications</a:t>
            </a:r>
            <a:endParaRPr kumimoji="1" lang="en-US" altLang="ja-JP" dirty="0"/>
          </a:p>
          <a:p>
            <a:pPr lvl="1"/>
            <a:r>
              <a:rPr lang="en-US" altLang="ja-JP" dirty="0"/>
              <a:t>E.g., in-memory databases that deal with only encrypted data</a:t>
            </a:r>
          </a:p>
          <a:p>
            <a:pPr lvl="1"/>
            <a:r>
              <a:rPr lang="en-US" altLang="ja-JP" dirty="0"/>
              <a:t>Transfer already encrypted memory data as it is</a:t>
            </a:r>
          </a:p>
          <a:p>
            <a:r>
              <a:rPr lang="en-US" altLang="ja-JP" dirty="0"/>
              <a:t>Obtain the process information from the guest OS </a:t>
            </a:r>
          </a:p>
          <a:p>
            <a:pPr lvl="1"/>
            <a:r>
              <a:rPr kumimoji="1" lang="en-US" altLang="ja-JP" dirty="0"/>
              <a:t>Find the memory region to which transferred memory data belongs</a:t>
            </a:r>
          </a:p>
          <a:p>
            <a:pPr lvl="1"/>
            <a:r>
              <a:rPr lang="en-US" altLang="ja-JP" dirty="0"/>
              <a:t>Identify the process that owns that memory region</a:t>
            </a:r>
            <a:endParaRPr kumimoji="1" lang="ja-JP" altLang="en-US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F56E2ABD-4B7C-A645-BB29-B676A827287A}"/>
              </a:ext>
            </a:extLst>
          </p:cNvPr>
          <p:cNvSpPr/>
          <p:nvPr/>
        </p:nvSpPr>
        <p:spPr>
          <a:xfrm>
            <a:off x="5028681" y="4585446"/>
            <a:ext cx="2132487" cy="19767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6A061925-4EAD-EB4C-958C-7DF69379849B}"/>
              </a:ext>
            </a:extLst>
          </p:cNvPr>
          <p:cNvSpPr/>
          <p:nvPr/>
        </p:nvSpPr>
        <p:spPr>
          <a:xfrm>
            <a:off x="6084219" y="5899613"/>
            <a:ext cx="430760" cy="52724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790DD889-517E-174D-8F5A-EFCF2A6C5B49}"/>
              </a:ext>
            </a:extLst>
          </p:cNvPr>
          <p:cNvSpPr/>
          <p:nvPr/>
        </p:nvSpPr>
        <p:spPr>
          <a:xfrm>
            <a:off x="6515028" y="5899613"/>
            <a:ext cx="430760" cy="52724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D64A3218-26F8-2640-B3E3-D964D357D315}"/>
              </a:ext>
            </a:extLst>
          </p:cNvPr>
          <p:cNvSpPr/>
          <p:nvPr/>
        </p:nvSpPr>
        <p:spPr>
          <a:xfrm>
            <a:off x="5220568" y="5899613"/>
            <a:ext cx="430760" cy="5272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CF04B98E-5B60-1A43-B0A6-F4571BFDD08D}"/>
              </a:ext>
            </a:extLst>
          </p:cNvPr>
          <p:cNvSpPr/>
          <p:nvPr/>
        </p:nvSpPr>
        <p:spPr>
          <a:xfrm>
            <a:off x="5651377" y="5899613"/>
            <a:ext cx="430760" cy="5272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EBB8100-8FA2-5D41-A2A3-C7ED4CF9792F}"/>
              </a:ext>
            </a:extLst>
          </p:cNvPr>
          <p:cNvSpPr txBox="1"/>
          <p:nvPr/>
        </p:nvSpPr>
        <p:spPr>
          <a:xfrm>
            <a:off x="3114351" y="5647067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</a:t>
            </a:r>
          </a:p>
          <a:p>
            <a:pPr algn="ctr"/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introspection</a:t>
            </a:r>
            <a:endParaRPr kumimoji="1" lang="ja-JP" altLang="en-US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EA122902-9FEB-DE4F-BC23-85D23BF1E1A5}"/>
              </a:ext>
            </a:extLst>
          </p:cNvPr>
          <p:cNvSpPr/>
          <p:nvPr/>
        </p:nvSpPr>
        <p:spPr>
          <a:xfrm>
            <a:off x="8645282" y="5899613"/>
            <a:ext cx="430760" cy="52724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3A5A3C38-B8D1-434D-AB45-FD4BC9F2F70E}"/>
              </a:ext>
            </a:extLst>
          </p:cNvPr>
          <p:cNvSpPr/>
          <p:nvPr/>
        </p:nvSpPr>
        <p:spPr>
          <a:xfrm>
            <a:off x="1404855" y="5267518"/>
            <a:ext cx="1583872" cy="488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SEmigrate</a:t>
            </a:r>
            <a:endParaRPr kumimoji="1"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1DD798E6-BFAE-644E-A8D2-1581A7D47310}"/>
              </a:ext>
            </a:extLst>
          </p:cNvPr>
          <p:cNvSpPr/>
          <p:nvPr/>
        </p:nvSpPr>
        <p:spPr>
          <a:xfrm>
            <a:off x="5143499" y="5267517"/>
            <a:ext cx="1829147" cy="5069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guest OS</a:t>
            </a:r>
            <a:endParaRPr kumimoji="1"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右矢印 32">
            <a:extLst>
              <a:ext uri="{FF2B5EF4-FFF2-40B4-BE49-F238E27FC236}">
                <a16:creationId xmlns:a16="http://schemas.microsoft.com/office/drawing/2014/main" id="{80C5DA74-F309-6A4E-9B93-F88110965FB7}"/>
              </a:ext>
            </a:extLst>
          </p:cNvPr>
          <p:cNvSpPr/>
          <p:nvPr/>
        </p:nvSpPr>
        <p:spPr>
          <a:xfrm>
            <a:off x="3041877" y="5267518"/>
            <a:ext cx="2101623" cy="44823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907180F1-E01F-AC47-8C1A-78078A23E452}"/>
              </a:ext>
            </a:extLst>
          </p:cNvPr>
          <p:cNvCxnSpPr>
            <a:cxnSpLocks/>
          </p:cNvCxnSpPr>
          <p:nvPr/>
        </p:nvCxnSpPr>
        <p:spPr>
          <a:xfrm>
            <a:off x="6803136" y="6176963"/>
            <a:ext cx="1796578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BFEC7E7-E944-9443-AB9A-7CF3CA241580}"/>
              </a:ext>
            </a:extLst>
          </p:cNvPr>
          <p:cNvSpPr txBox="1"/>
          <p:nvPr/>
        </p:nvSpPr>
        <p:spPr>
          <a:xfrm>
            <a:off x="7295638" y="6200767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37C87273-0C35-5F46-ABBA-12ECC7DC4D6E}"/>
              </a:ext>
            </a:extLst>
          </p:cNvPr>
          <p:cNvSpPr/>
          <p:nvPr/>
        </p:nvSpPr>
        <p:spPr>
          <a:xfrm>
            <a:off x="6082137" y="4682696"/>
            <a:ext cx="940515" cy="5069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</a:t>
            </a:r>
            <a:endParaRPr kumimoji="1"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2D5B854-35F9-5140-94EB-A8F9196AC3E6}"/>
              </a:ext>
            </a:extLst>
          </p:cNvPr>
          <p:cNvSpPr txBox="1"/>
          <p:nvPr/>
        </p:nvSpPr>
        <p:spPr>
          <a:xfrm>
            <a:off x="5785401" y="4197101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VM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BDBBA69-6A07-A447-BF90-CFFA047C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8F86675B-115A-E248-9746-0E5500E42AAC}"/>
              </a:ext>
            </a:extLst>
          </p:cNvPr>
          <p:cNvSpPr/>
          <p:nvPr/>
        </p:nvSpPr>
        <p:spPr>
          <a:xfrm>
            <a:off x="8405399" y="5021032"/>
            <a:ext cx="200859" cy="34799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DD4BFB7-F2DE-2840-9A04-279F5F4ECD85}"/>
              </a:ext>
            </a:extLst>
          </p:cNvPr>
          <p:cNvSpPr txBox="1"/>
          <p:nvPr/>
        </p:nvSpPr>
        <p:spPr>
          <a:xfrm>
            <a:off x="8605680" y="499586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encrypted by DB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6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4A4B64-B269-3848-8564-D8CF0063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We have implemented </a:t>
            </a:r>
            <a:r>
              <a:rPr kumimoji="1" lang="en-US" altLang="ja-JP" dirty="0" err="1"/>
              <a:t>SEmigrate</a:t>
            </a:r>
            <a:r>
              <a:rPr kumimoji="1" lang="en-US" altLang="ja-JP" dirty="0"/>
              <a:t> in QEMU-KVM 2.11.2</a:t>
            </a:r>
            <a:r>
              <a:rPr lang="en-US" altLang="ja-JP" dirty="0"/>
              <a:t> and the memory server</a:t>
            </a:r>
          </a:p>
          <a:p>
            <a:pPr lvl="1"/>
            <a:r>
              <a:rPr lang="en-US" altLang="ja-JP" dirty="0"/>
              <a:t>Used AES-ECB with AES-NI in OpenSSL and a 128-bit key</a:t>
            </a:r>
          </a:p>
          <a:p>
            <a:pPr lvl="1"/>
            <a:r>
              <a:rPr lang="en-US" altLang="ja-JP" dirty="0"/>
              <a:t>Ported the </a:t>
            </a:r>
            <a:r>
              <a:rPr lang="en-US" altLang="ja-JP" dirty="0" err="1"/>
              <a:t>LLView</a:t>
            </a:r>
            <a:r>
              <a:rPr lang="en-US" altLang="ja-JP" dirty="0"/>
              <a:t> framework [Ozaki+, APSys’19] to QEMU-KVM</a:t>
            </a:r>
          </a:p>
          <a:p>
            <a:pPr lvl="2"/>
            <a:r>
              <a:rPr lang="en-US" altLang="ja-JP" dirty="0"/>
              <a:t>Enable VM introspection using the source code of Linux</a:t>
            </a:r>
          </a:p>
          <a:p>
            <a:pPr lvl="2"/>
            <a:r>
              <a:rPr lang="en-US" altLang="ja-JP" dirty="0"/>
              <a:t>Support Linux 4.18 as a guest OS currently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9A5FC22-791C-3649-B456-102763801156}"/>
              </a:ext>
            </a:extLst>
          </p:cNvPr>
          <p:cNvSpPr/>
          <p:nvPr/>
        </p:nvSpPr>
        <p:spPr>
          <a:xfrm>
            <a:off x="1440575" y="4646067"/>
            <a:ext cx="1986523" cy="1716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965188-7369-7B43-BE57-58B02BC21D0A}"/>
              </a:ext>
            </a:extLst>
          </p:cNvPr>
          <p:cNvSpPr txBox="1"/>
          <p:nvPr/>
        </p:nvSpPr>
        <p:spPr>
          <a:xfrm>
            <a:off x="1545949" y="4135245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40AAF1-C702-2448-9B4F-C1CDB53138C4}"/>
              </a:ext>
            </a:extLst>
          </p:cNvPr>
          <p:cNvSpPr txBox="1"/>
          <p:nvPr/>
        </p:nvSpPr>
        <p:spPr>
          <a:xfrm>
            <a:off x="5417575" y="415956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右矢印 7">
            <a:extLst>
              <a:ext uri="{FF2B5EF4-FFF2-40B4-BE49-F238E27FC236}">
                <a16:creationId xmlns:a16="http://schemas.microsoft.com/office/drawing/2014/main" id="{4817C0F0-EC9D-2E4A-B7BB-85357BFE825B}"/>
              </a:ext>
            </a:extLst>
          </p:cNvPr>
          <p:cNvSpPr/>
          <p:nvPr/>
        </p:nvSpPr>
        <p:spPr>
          <a:xfrm>
            <a:off x="3564790" y="5315374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01380C-C286-AD4C-8CC5-8E1567726227}"/>
              </a:ext>
            </a:extLst>
          </p:cNvPr>
          <p:cNvSpPr txBox="1"/>
          <p:nvPr/>
        </p:nvSpPr>
        <p:spPr>
          <a:xfrm>
            <a:off x="3676311" y="4607488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split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83D66096-FD54-284B-BEAF-DC9C0AB3CA3C}"/>
              </a:ext>
            </a:extLst>
          </p:cNvPr>
          <p:cNvSpPr/>
          <p:nvPr/>
        </p:nvSpPr>
        <p:spPr>
          <a:xfrm>
            <a:off x="8467488" y="4678344"/>
            <a:ext cx="1703479" cy="1611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29DE85-E84C-FD4C-856B-79F2166C4FE5}"/>
              </a:ext>
            </a:extLst>
          </p:cNvPr>
          <p:cNvSpPr txBox="1"/>
          <p:nvPr/>
        </p:nvSpPr>
        <p:spPr>
          <a:xfrm>
            <a:off x="8621679" y="4216679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sub-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F00FB315-ACC4-1B40-AD31-4C963DD2A94B}"/>
              </a:ext>
            </a:extLst>
          </p:cNvPr>
          <p:cNvSpPr/>
          <p:nvPr/>
        </p:nvSpPr>
        <p:spPr>
          <a:xfrm>
            <a:off x="1545949" y="4722027"/>
            <a:ext cx="1713953" cy="9243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VM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9D1C6525-1B16-1E44-95C8-776061148E74}"/>
              </a:ext>
            </a:extLst>
          </p:cNvPr>
          <p:cNvSpPr/>
          <p:nvPr/>
        </p:nvSpPr>
        <p:spPr>
          <a:xfrm>
            <a:off x="1729243" y="5078363"/>
            <a:ext cx="1267310" cy="462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guest OS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8F286C3F-00C7-B14F-8D51-BEAE07BF6513}"/>
              </a:ext>
            </a:extLst>
          </p:cNvPr>
          <p:cNvSpPr/>
          <p:nvPr/>
        </p:nvSpPr>
        <p:spPr>
          <a:xfrm>
            <a:off x="1606687" y="5751588"/>
            <a:ext cx="1559085" cy="462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QEMU-KVM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67ED0FD9-F4AC-6E40-95CA-B9E1AB8A8167}"/>
              </a:ext>
            </a:extLst>
          </p:cNvPr>
          <p:cNvSpPr/>
          <p:nvPr/>
        </p:nvSpPr>
        <p:spPr>
          <a:xfrm>
            <a:off x="5209589" y="4625879"/>
            <a:ext cx="1986523" cy="17163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5CD58880-7F8E-6D41-9D1A-1E9646607F4F}"/>
              </a:ext>
            </a:extLst>
          </p:cNvPr>
          <p:cNvSpPr/>
          <p:nvPr/>
        </p:nvSpPr>
        <p:spPr>
          <a:xfrm>
            <a:off x="5314963" y="4701839"/>
            <a:ext cx="1713953" cy="9243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VM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56929421-4EAE-0C47-9EC6-3D3863F079AB}"/>
              </a:ext>
            </a:extLst>
          </p:cNvPr>
          <p:cNvSpPr/>
          <p:nvPr/>
        </p:nvSpPr>
        <p:spPr>
          <a:xfrm>
            <a:off x="5498257" y="5058175"/>
            <a:ext cx="1267310" cy="462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guest OS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1773CE3A-C624-9E4A-8897-7B2098A2F50A}"/>
              </a:ext>
            </a:extLst>
          </p:cNvPr>
          <p:cNvSpPr/>
          <p:nvPr/>
        </p:nvSpPr>
        <p:spPr>
          <a:xfrm>
            <a:off x="5375701" y="5731400"/>
            <a:ext cx="1559085" cy="462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QEMU-KVM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屈折矢印 13">
            <a:extLst>
              <a:ext uri="{FF2B5EF4-FFF2-40B4-BE49-F238E27FC236}">
                <a16:creationId xmlns:a16="http://schemas.microsoft.com/office/drawing/2014/main" id="{5E255CAD-D332-9F47-84F7-16F7AA7C605F}"/>
              </a:ext>
            </a:extLst>
          </p:cNvPr>
          <p:cNvSpPr/>
          <p:nvPr/>
        </p:nvSpPr>
        <p:spPr>
          <a:xfrm flipH="1">
            <a:off x="6096000" y="6198380"/>
            <a:ext cx="1434945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屈折矢印 12">
            <a:extLst>
              <a:ext uri="{FF2B5EF4-FFF2-40B4-BE49-F238E27FC236}">
                <a16:creationId xmlns:a16="http://schemas.microsoft.com/office/drawing/2014/main" id="{C0B46841-4994-124B-88E8-9A8284E62ADD}"/>
              </a:ext>
            </a:extLst>
          </p:cNvPr>
          <p:cNvSpPr/>
          <p:nvPr/>
        </p:nvSpPr>
        <p:spPr>
          <a:xfrm>
            <a:off x="7531916" y="6197452"/>
            <a:ext cx="1920465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ADF710-459E-384C-B9E3-08B62CCC8278}"/>
              </a:ext>
            </a:extLst>
          </p:cNvPr>
          <p:cNvSpPr txBox="1"/>
          <p:nvPr/>
        </p:nvSpPr>
        <p:spPr>
          <a:xfrm>
            <a:off x="7297137" y="5768052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remote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paging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2CA749-AEFE-6C46-A532-9BF8C744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Implementation</a:t>
            </a:r>
            <a:endParaRPr kumimoji="1" lang="ja-JP" altLang="en-US"/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197C443B-8546-A54C-BBE1-4808B23804F3}"/>
              </a:ext>
            </a:extLst>
          </p:cNvPr>
          <p:cNvSpPr/>
          <p:nvPr/>
        </p:nvSpPr>
        <p:spPr>
          <a:xfrm>
            <a:off x="8525177" y="4857669"/>
            <a:ext cx="1559085" cy="4623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VM memory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7D91425F-CB4D-F142-AAE1-A31ED8BBA8AA}"/>
              </a:ext>
            </a:extLst>
          </p:cNvPr>
          <p:cNvSpPr/>
          <p:nvPr/>
        </p:nvSpPr>
        <p:spPr>
          <a:xfrm>
            <a:off x="8539684" y="5528745"/>
            <a:ext cx="1559085" cy="615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memory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server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47A539-226B-8242-BD50-3EA43298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95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E13DC-2E35-5F4A-948A-53D36DA1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Experiments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E43DC-2664-8243-BAB4-96ACFA236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examined performance </a:t>
            </a:r>
            <a:r>
              <a:rPr lang="en-US" altLang="ja-JP" dirty="0"/>
              <a:t>improvement by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SEmigrate</a:t>
            </a:r>
            <a:endParaRPr lang="en-US" altLang="ja-JP" dirty="0"/>
          </a:p>
          <a:p>
            <a:pPr lvl="1"/>
            <a:r>
              <a:rPr lang="en-US" altLang="ja-JP" dirty="0"/>
              <a:t>Run an application using 10 GB of memory in a VM</a:t>
            </a:r>
          </a:p>
          <a:p>
            <a:pPr lvl="1"/>
            <a:r>
              <a:rPr kumimoji="1" lang="en-US" altLang="ja-JP" dirty="0"/>
              <a:t>Configure sel</a:t>
            </a:r>
            <a:r>
              <a:rPr lang="en-US" altLang="ja-JP" dirty="0"/>
              <a:t>ective encryption so that its memory was not encrypted</a:t>
            </a:r>
            <a:endParaRPr kumimoji="1" lang="en-US" altLang="ja-JP" dirty="0"/>
          </a:p>
          <a:p>
            <a:r>
              <a:rPr lang="en-US" altLang="ja-JP" dirty="0"/>
              <a:t>Comparisons</a:t>
            </a:r>
          </a:p>
          <a:p>
            <a:pPr lvl="1"/>
            <a:r>
              <a:rPr lang="en-US" altLang="ja-JP" dirty="0"/>
              <a:t>Encrypt all the memory data (</a:t>
            </a:r>
            <a:r>
              <a:rPr lang="en-US" altLang="ja-JP" dirty="0" err="1">
                <a:ea typeface="Hiragino Kaku Gothic StdN W8" panose="020B0800000000000000" pitchFamily="34" charset="-128"/>
              </a:rPr>
              <a:t>AllEnc</a:t>
            </a:r>
            <a:r>
              <a:rPr lang="en-US" altLang="ja-JP" dirty="0">
                <a:ea typeface="Hiragino Kaku Gothic StdN W8" panose="020B0800000000000000" pitchFamily="34" charset="-128"/>
              </a:rPr>
              <a:t>, baseline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/>
              <a:t>Encrypt no memory data (</a:t>
            </a:r>
            <a:r>
              <a:rPr lang="en-US" altLang="ja-JP" dirty="0" err="1">
                <a:ea typeface="Hiragino Kaku Gothic StdN W8" panose="020B0800000000000000" pitchFamily="34" charset="-128"/>
              </a:rPr>
              <a:t>NoEnc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endParaRPr lang="en-US" altLang="ja-JP" dirty="0"/>
          </a:p>
          <a:p>
            <a:pPr lvl="1"/>
            <a:endParaRPr lang="en-US" altLang="ja-JP" dirty="0"/>
          </a:p>
          <a:p>
            <a:endParaRPr kumimoji="1" lang="en-US" altLang="ja-JP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30FC319-FECA-0240-B7C8-993A93F17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801834"/>
              </p:ext>
            </p:extLst>
          </p:nvPr>
        </p:nvGraphicFramePr>
        <p:xfrm>
          <a:off x="351266" y="4248656"/>
          <a:ext cx="4158164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1443">
                  <a:extLst>
                    <a:ext uri="{9D8B030D-6E8A-4147-A177-3AD203B41FA5}">
                      <a16:colId xmlns:a16="http://schemas.microsoft.com/office/drawing/2014/main" val="2927016946"/>
                    </a:ext>
                  </a:extLst>
                </a:gridCol>
                <a:gridCol w="2486721">
                  <a:extLst>
                    <a:ext uri="{9D8B030D-6E8A-4147-A177-3AD203B41FA5}">
                      <a16:colId xmlns:a16="http://schemas.microsoft.com/office/drawing/2014/main" val="4136541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source/main hosts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16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CPU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 Core i7-8700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2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GB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2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GbE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79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Linux 4.18.17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602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QEMU-KVM 2.11.2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135348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CEE2A29-7000-CA49-AA52-219FE9E33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90417"/>
              </p:ext>
            </p:extLst>
          </p:nvPr>
        </p:nvGraphicFramePr>
        <p:xfrm>
          <a:off x="4996364" y="4248656"/>
          <a:ext cx="3603084" cy="185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1627">
                  <a:extLst>
                    <a:ext uri="{9D8B030D-6E8A-4147-A177-3AD203B41FA5}">
                      <a16:colId xmlns:a16="http://schemas.microsoft.com/office/drawing/2014/main" val="2927016946"/>
                    </a:ext>
                  </a:extLst>
                </a:gridCol>
                <a:gridCol w="2271457">
                  <a:extLst>
                    <a:ext uri="{9D8B030D-6E8A-4147-A177-3AD203B41FA5}">
                      <a16:colId xmlns:a16="http://schemas.microsoft.com/office/drawing/2014/main" val="4136541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host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16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CPU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 Core i7-8700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2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GB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2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GbE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79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Linux 4.18.17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60214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EDAD8EC-0D5A-6E48-BB11-20E7A0B29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13760"/>
              </p:ext>
            </p:extLst>
          </p:nvPr>
        </p:nvGraphicFramePr>
        <p:xfrm>
          <a:off x="9086382" y="4248656"/>
          <a:ext cx="2886306" cy="14833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31627">
                  <a:extLst>
                    <a:ext uri="{9D8B030D-6E8A-4147-A177-3AD203B41FA5}">
                      <a16:colId xmlns:a16="http://schemas.microsoft.com/office/drawing/2014/main" val="2927016946"/>
                    </a:ext>
                  </a:extLst>
                </a:gridCol>
                <a:gridCol w="1554679">
                  <a:extLst>
                    <a:ext uri="{9D8B030D-6E8A-4147-A177-3AD203B41FA5}">
                      <a16:colId xmlns:a16="http://schemas.microsoft.com/office/drawing/2014/main" val="4136541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16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CPU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2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GB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2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Linux 4.18.0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602147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1FF7B1-1981-3A4A-96D3-F015A7C7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43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A04348-7C6D-DA4B-92B0-14F59415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Migration Time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74352D-6A9E-584E-A915-722E66AC3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2561705"/>
          </a:xfrm>
        </p:spPr>
        <p:txBody>
          <a:bodyPr>
            <a:normAutofit/>
          </a:bodyPr>
          <a:lstStyle/>
          <a:p>
            <a:r>
              <a:rPr lang="en-US" altLang="ja-JP" dirty="0"/>
              <a:t>We performed split migration of the VM</a:t>
            </a:r>
          </a:p>
          <a:p>
            <a:pPr lvl="1"/>
            <a:r>
              <a:rPr lang="en-US" altLang="ja-JP" dirty="0"/>
              <a:t>The migration time was almost unchanged regardless of</a:t>
            </a:r>
            <a:r>
              <a:rPr kumimoji="1" lang="en-US" altLang="ja-JP" dirty="0"/>
              <a:t> encryption</a:t>
            </a:r>
          </a:p>
          <a:p>
            <a:r>
              <a:rPr lang="en-US" altLang="ja-JP" dirty="0" err="1"/>
              <a:t>SEmigrate</a:t>
            </a:r>
            <a:r>
              <a:rPr lang="en-US" altLang="ja-JP" dirty="0"/>
              <a:t> could reduce the CPU utilization</a:t>
            </a:r>
          </a:p>
          <a:p>
            <a:pPr lvl="1"/>
            <a:r>
              <a:rPr lang="en-US" altLang="ja-JP" dirty="0"/>
              <a:t>6-20% point less than </a:t>
            </a:r>
            <a:r>
              <a:rPr lang="en-US" altLang="ja-JP" dirty="0" err="1"/>
              <a:t>AllEnc</a:t>
            </a:r>
            <a:endParaRPr lang="en-US" altLang="ja-JP" dirty="0"/>
          </a:p>
          <a:p>
            <a:pPr lvl="1"/>
            <a:r>
              <a:rPr lang="en-US" altLang="ja-JP" dirty="0"/>
              <a:t>The overhead of selective encryption was not small at the source host</a:t>
            </a:r>
          </a:p>
          <a:p>
            <a:pPr lvl="1"/>
            <a:endParaRPr lang="en-US" altLang="ja-JP" dirty="0"/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8E4F7D9D-2B43-DA4A-B666-0D7657955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886252"/>
              </p:ext>
            </p:extLst>
          </p:nvPr>
        </p:nvGraphicFramePr>
        <p:xfrm>
          <a:off x="8327870" y="4521407"/>
          <a:ext cx="319024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3410">
                  <a:extLst>
                    <a:ext uri="{9D8B030D-6E8A-4147-A177-3AD203B41FA5}">
                      <a16:colId xmlns:a16="http://schemas.microsoft.com/office/drawing/2014/main" val="2216663017"/>
                    </a:ext>
                  </a:extLst>
                </a:gridCol>
                <a:gridCol w="1276830">
                  <a:extLst>
                    <a:ext uri="{9D8B030D-6E8A-4147-A177-3AD203B41FA5}">
                      <a16:colId xmlns:a16="http://schemas.microsoft.com/office/drawing/2014/main" val="233495785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from  </a:t>
                      </a:r>
                      <a:r>
                        <a:rPr kumimoji="1" lang="en-US" altLang="ja-JP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AllEnc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01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host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 point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162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host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 point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0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host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point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79303"/>
                  </a:ext>
                </a:extLst>
              </a:tr>
            </a:tbl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5D7EB776-80BF-4548-A867-6767668059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040537"/>
              </p:ext>
            </p:extLst>
          </p:nvPr>
        </p:nvGraphicFramePr>
        <p:xfrm>
          <a:off x="3604409" y="3741627"/>
          <a:ext cx="4653280" cy="3042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11EF2611-294C-A047-8B5B-076B3E6CE6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670331"/>
              </p:ext>
            </p:extLst>
          </p:nvPr>
        </p:nvGraphicFramePr>
        <p:xfrm>
          <a:off x="520221" y="3897923"/>
          <a:ext cx="3308039" cy="2960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0FF2574D-58ED-6B44-A14E-39D95313CD80}"/>
              </a:ext>
            </a:extLst>
          </p:cNvPr>
          <p:cNvCxnSpPr/>
          <p:nvPr/>
        </p:nvCxnSpPr>
        <p:spPr>
          <a:xfrm>
            <a:off x="7301753" y="4255390"/>
            <a:ext cx="188259" cy="3765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D58997-97AA-8F43-8F16-F9AFC8BD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29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F069D-0BD4-F34E-9812-13597B28D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VM Performance after Split Migration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8BD4C5-6B98-354F-858A-6E7C692D6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1018520" cy="4639108"/>
          </a:xfrm>
        </p:spPr>
        <p:txBody>
          <a:bodyPr/>
          <a:lstStyle/>
          <a:p>
            <a:r>
              <a:rPr lang="en-US" altLang="ja-JP" dirty="0"/>
              <a:t>We examined application </a:t>
            </a:r>
            <a:r>
              <a:rPr kumimoji="1" lang="en-US" altLang="ja-JP" dirty="0"/>
              <a:t>performance after migration</a:t>
            </a:r>
          </a:p>
          <a:p>
            <a:pPr lvl="1"/>
            <a:r>
              <a:rPr lang="en-US" altLang="ja-JP" dirty="0"/>
              <a:t>The application caused a lot of remote paging</a:t>
            </a:r>
          </a:p>
          <a:p>
            <a:r>
              <a:rPr kumimoji="1" lang="en-US" altLang="ja-JP" dirty="0" err="1"/>
              <a:t>SEmigrate</a:t>
            </a:r>
            <a:r>
              <a:rPr kumimoji="1" lang="en-US" altLang="ja-JP" dirty="0"/>
              <a:t> could reduce the execution time by 47%</a:t>
            </a:r>
          </a:p>
          <a:p>
            <a:pPr lvl="1"/>
            <a:r>
              <a:rPr kumimoji="1" lang="en-US" altLang="ja-JP" dirty="0"/>
              <a:t>CPU utilization was almost unchanged at the main host </a:t>
            </a:r>
          </a:p>
          <a:p>
            <a:pPr lvl="1"/>
            <a:r>
              <a:rPr lang="en-US" altLang="ja-JP" dirty="0"/>
              <a:t>It was 26% point less than </a:t>
            </a:r>
            <a:r>
              <a:rPr lang="en-US" altLang="ja-JP" dirty="0" err="1"/>
              <a:t>AllEnc</a:t>
            </a:r>
            <a:r>
              <a:rPr lang="en-US" altLang="ja-JP" dirty="0"/>
              <a:t> at the sub-host</a:t>
            </a:r>
            <a:endParaRPr kumimoji="1" lang="en-US" altLang="ja-JP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AEDA7AB5-2A7C-074A-8D1E-99A9C2E311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551591"/>
              </p:ext>
            </p:extLst>
          </p:nvPr>
        </p:nvGraphicFramePr>
        <p:xfrm>
          <a:off x="1131200" y="4000901"/>
          <a:ext cx="4096599" cy="248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E2E35BF0-3944-8B47-8404-41925484D6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183535"/>
              </p:ext>
            </p:extLst>
          </p:nvPr>
        </p:nvGraphicFramePr>
        <p:xfrm>
          <a:off x="6159979" y="4000901"/>
          <a:ext cx="4653280" cy="278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F64AB1B9-6AFA-EA45-B390-0FCEB0288808}"/>
              </a:ext>
            </a:extLst>
          </p:cNvPr>
          <p:cNvCxnSpPr/>
          <p:nvPr/>
        </p:nvCxnSpPr>
        <p:spPr>
          <a:xfrm>
            <a:off x="9547200" y="5242383"/>
            <a:ext cx="180000" cy="2800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FA54BE-FAA1-514F-BDA3-390C521D354F}"/>
              </a:ext>
            </a:extLst>
          </p:cNvPr>
          <p:cNvSpPr txBox="1"/>
          <p:nvPr/>
        </p:nvSpPr>
        <p:spPr>
          <a:xfrm>
            <a:off x="3006090" y="4343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</a:t>
            </a:r>
            <a:endParaRPr kumimoji="1" lang="ja-JP" alt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7C5AC05-2A54-DF42-B9A6-55F30565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75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F0236B-E57C-204A-A960-590F4940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26550C-BE31-7849-9A29-A0DB44F2F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We proposed </a:t>
            </a:r>
            <a:r>
              <a:rPr lang="en-US" altLang="ja-JP" dirty="0" err="1"/>
              <a:t>SEmigrate</a:t>
            </a:r>
            <a:r>
              <a:rPr lang="en-US" altLang="ja-JP" dirty="0"/>
              <a:t> for optimizing memory encryption in split migration and remote paging</a:t>
            </a:r>
          </a:p>
          <a:p>
            <a:pPr lvl="1"/>
            <a:r>
              <a:rPr lang="en-US" altLang="ja-JP" dirty="0"/>
              <a:t>Avoid decrypting the memory data of a VM at sub-hosts</a:t>
            </a:r>
          </a:p>
          <a:p>
            <a:pPr lvl="2"/>
            <a:r>
              <a:rPr lang="en-US" altLang="ja-JP" dirty="0"/>
              <a:t>Reduce encryption overhead</a:t>
            </a:r>
          </a:p>
          <a:p>
            <a:pPr lvl="2"/>
            <a:r>
              <a:rPr lang="en-US" altLang="ja-JP" dirty="0"/>
              <a:t>Completely prevent information leakage</a:t>
            </a:r>
          </a:p>
          <a:p>
            <a:pPr lvl="1"/>
            <a:r>
              <a:rPr lang="en-US" altLang="ja-JP" dirty="0"/>
              <a:t>Selectively encrypt only the memory containing sensitive information</a:t>
            </a:r>
          </a:p>
          <a:p>
            <a:pPr lvl="2"/>
            <a:r>
              <a:rPr lang="en-US" altLang="ja-JP" dirty="0"/>
              <a:t>Further reduce encryption overhead</a:t>
            </a:r>
          </a:p>
          <a:p>
            <a:pPr lvl="1"/>
            <a:r>
              <a:rPr lang="en-US" altLang="ja-JP" dirty="0"/>
              <a:t>Examined performance improvement by experiments</a:t>
            </a:r>
          </a:p>
          <a:p>
            <a:r>
              <a:rPr lang="en-US" altLang="ja-JP" dirty="0"/>
              <a:t>Future work</a:t>
            </a:r>
          </a:p>
          <a:p>
            <a:pPr lvl="1"/>
            <a:r>
              <a:rPr lang="en-US" altLang="ja-JP" dirty="0"/>
              <a:t>Extend the target of selective encryption to other memory regions</a:t>
            </a:r>
          </a:p>
          <a:p>
            <a:pPr lvl="1"/>
            <a:r>
              <a:rPr lang="en-US" altLang="ja-JP" dirty="0"/>
              <a:t>Apply </a:t>
            </a:r>
            <a:r>
              <a:rPr lang="en-US" altLang="ja-JP" dirty="0" err="1"/>
              <a:t>SEmigrate</a:t>
            </a:r>
            <a:r>
              <a:rPr lang="en-US" altLang="ja-JP" dirty="0"/>
              <a:t> to real applications 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97FA55C-F333-3A48-85BB-D58EE693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62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38E97-6994-0C48-A3E0-F35C192D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Large-memory VMs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4AC66A-B081-E44C-906E-0A8996814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/>
              <a:t>irtual machines (VMs) with a large amount of memory are widely used</a:t>
            </a:r>
          </a:p>
          <a:p>
            <a:pPr lvl="1"/>
            <a:r>
              <a:rPr lang="en-US" altLang="ja-JP" dirty="0"/>
              <a:t>E.g., Amazon EC2 provides VMs with 24 TB of memory</a:t>
            </a:r>
          </a:p>
          <a:p>
            <a:r>
              <a:rPr lang="en-US" altLang="ja-JP" dirty="0"/>
              <a:t>VMs are migrated to other hosts upon host maintenance</a:t>
            </a:r>
          </a:p>
          <a:p>
            <a:pPr lvl="1"/>
            <a:r>
              <a:rPr lang="en-US" altLang="ja-JP" dirty="0"/>
              <a:t>More difficult to migrate a larger-memory VM</a:t>
            </a:r>
            <a:endParaRPr lang="en-JP" altLang="ja-JP"/>
          </a:p>
          <a:p>
            <a:pPr lvl="1"/>
            <a:r>
              <a:rPr lang="en-US" altLang="ja-JP" dirty="0"/>
              <a:t>Require one large destination host with sufficient memory</a:t>
            </a:r>
          </a:p>
          <a:p>
            <a:endParaRPr lang="en-US" altLang="ja-JP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5A0B86F-9ED6-1946-A673-7EE708ED50DF}"/>
              </a:ext>
            </a:extLst>
          </p:cNvPr>
          <p:cNvSpPr/>
          <p:nvPr/>
        </p:nvSpPr>
        <p:spPr>
          <a:xfrm>
            <a:off x="3252750" y="4906005"/>
            <a:ext cx="1908523" cy="16529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C8A6DB17-4993-9F43-8DF0-BA005202029F}"/>
              </a:ext>
            </a:extLst>
          </p:cNvPr>
          <p:cNvSpPr/>
          <p:nvPr/>
        </p:nvSpPr>
        <p:spPr>
          <a:xfrm>
            <a:off x="7144337" y="4906005"/>
            <a:ext cx="1703479" cy="16529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1C72C36-1456-4141-8A47-044A5A0E2824}"/>
              </a:ext>
            </a:extLst>
          </p:cNvPr>
          <p:cNvSpPr/>
          <p:nvPr/>
        </p:nvSpPr>
        <p:spPr>
          <a:xfrm>
            <a:off x="3575539" y="5070271"/>
            <a:ext cx="1186852" cy="5094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VM core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030927-2ADC-C14F-AD1C-54FCF96AE3FD}"/>
              </a:ext>
            </a:extLst>
          </p:cNvPr>
          <p:cNvSpPr txBox="1"/>
          <p:nvPr/>
        </p:nvSpPr>
        <p:spPr>
          <a:xfrm>
            <a:off x="3276063" y="4395182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74884093-D1E7-B742-96E8-28428E4BF131}"/>
              </a:ext>
            </a:extLst>
          </p:cNvPr>
          <p:cNvSpPr/>
          <p:nvPr/>
        </p:nvSpPr>
        <p:spPr>
          <a:xfrm>
            <a:off x="3380534" y="5678050"/>
            <a:ext cx="1652954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24TB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9554A3A6-FDD1-E944-8B8A-81570F323B1A}"/>
              </a:ext>
            </a:extLst>
          </p:cNvPr>
          <p:cNvSpPr/>
          <p:nvPr/>
        </p:nvSpPr>
        <p:spPr>
          <a:xfrm>
            <a:off x="7303911" y="5734285"/>
            <a:ext cx="1349021" cy="66216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6B90F2-CE58-FF40-8272-6526FF8A27BE}"/>
              </a:ext>
            </a:extLst>
          </p:cNvPr>
          <p:cNvSpPr txBox="1"/>
          <p:nvPr/>
        </p:nvSpPr>
        <p:spPr>
          <a:xfrm>
            <a:off x="6875491" y="4403693"/>
            <a:ext cx="2342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destination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右矢印 11">
            <a:extLst>
              <a:ext uri="{FF2B5EF4-FFF2-40B4-BE49-F238E27FC236}">
                <a16:creationId xmlns:a16="http://schemas.microsoft.com/office/drawing/2014/main" id="{CEE3F0A9-AA33-8142-BF40-031E7420D993}"/>
              </a:ext>
            </a:extLst>
          </p:cNvPr>
          <p:cNvSpPr/>
          <p:nvPr/>
        </p:nvSpPr>
        <p:spPr>
          <a:xfrm>
            <a:off x="5376965" y="5470381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F00B72-BB1D-084E-8BE5-5CEBD3F34295}"/>
              </a:ext>
            </a:extLst>
          </p:cNvPr>
          <p:cNvSpPr txBox="1"/>
          <p:nvPr/>
        </p:nvSpPr>
        <p:spPr>
          <a:xfrm>
            <a:off x="5544162" y="5070271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892606-0155-484E-8787-54284922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0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4F7A27-EE78-EF42-B17F-252BFC876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altLang="ja-JP"/>
              <a:t>Migrate a VM to multiple </a:t>
            </a:r>
            <a:r>
              <a:rPr lang="en-US" altLang="ja-JP" dirty="0"/>
              <a:t>small </a:t>
            </a:r>
            <a:r>
              <a:rPr lang="en-JP" altLang="ja-JP"/>
              <a:t>destination hosts</a:t>
            </a:r>
          </a:p>
          <a:p>
            <a:pPr lvl="1"/>
            <a:r>
              <a:rPr lang="en-JP" altLang="ja-JP"/>
              <a:t>Divide </a:t>
            </a:r>
            <a:r>
              <a:rPr lang="en-US" altLang="ja-JP" dirty="0"/>
              <a:t>the</a:t>
            </a:r>
            <a:r>
              <a:rPr lang="en-JP" altLang="ja-JP"/>
              <a:t> memory </a:t>
            </a:r>
            <a:r>
              <a:rPr lang="en-US" altLang="ja-JP" dirty="0"/>
              <a:t>of a VM </a:t>
            </a:r>
            <a:r>
              <a:rPr lang="en-JP" altLang="ja-JP"/>
              <a:t>into small </a:t>
            </a:r>
            <a:r>
              <a:rPr lang="en-US" altLang="ja-JP" dirty="0"/>
              <a:t>pieces</a:t>
            </a:r>
            <a:endParaRPr lang="en-JP" altLang="ja-JP"/>
          </a:p>
          <a:p>
            <a:pPr lvl="1"/>
            <a:r>
              <a:rPr lang="en-JP" altLang="ja-JP"/>
              <a:t>Transfer them to the main host </a:t>
            </a:r>
            <a:r>
              <a:rPr lang="en-US" altLang="ja-JP" dirty="0"/>
              <a:t>or</a:t>
            </a:r>
            <a:r>
              <a:rPr lang="en-JP" altLang="ja-JP"/>
              <a:t> sub-hosts</a:t>
            </a:r>
            <a:endParaRPr lang="en-US" altLang="ja-JP" dirty="0"/>
          </a:p>
          <a:p>
            <a:r>
              <a:rPr lang="en-US" altLang="ja-JP" dirty="0"/>
              <a:t>Perform remote paging to access memory in sub-hosts</a:t>
            </a:r>
            <a:endParaRPr lang="en-JP" altLang="ja-JP"/>
          </a:p>
          <a:p>
            <a:pPr lvl="1"/>
            <a:r>
              <a:rPr lang="en-US" altLang="ja-JP" dirty="0"/>
              <a:t>Run the VM core at the main host</a:t>
            </a:r>
            <a:endParaRPr lang="en-JP" altLang="ja-JP"/>
          </a:p>
          <a:p>
            <a:pPr lvl="1"/>
            <a:r>
              <a:rPr lang="en-US" altLang="ja-JP" dirty="0"/>
              <a:t>Move data from a sub-host (page-in) and to a sub-host (page-out)</a:t>
            </a:r>
            <a:endParaRPr lang="en-JP" altLang="ja-JP"/>
          </a:p>
          <a:p>
            <a:pPr lvl="1"/>
            <a:endParaRPr kumimoji="1" lang="ja-JP" altLang="en-US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29903E62-6AC9-9A4A-BA73-DE0BDFF56C24}"/>
              </a:ext>
            </a:extLst>
          </p:cNvPr>
          <p:cNvSpPr/>
          <p:nvPr/>
        </p:nvSpPr>
        <p:spPr>
          <a:xfrm>
            <a:off x="1440575" y="4834325"/>
            <a:ext cx="1986523" cy="1716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E8701809-8766-3B4B-981C-266BAAEA9092}"/>
              </a:ext>
            </a:extLst>
          </p:cNvPr>
          <p:cNvSpPr/>
          <p:nvPr/>
        </p:nvSpPr>
        <p:spPr>
          <a:xfrm>
            <a:off x="5332162" y="4939256"/>
            <a:ext cx="1703479" cy="1577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17DEC9-3A20-5E49-99BD-211618F9E0FF}"/>
              </a:ext>
            </a:extLst>
          </p:cNvPr>
          <p:cNvSpPr txBox="1"/>
          <p:nvPr/>
        </p:nvSpPr>
        <p:spPr>
          <a:xfrm>
            <a:off x="1545949" y="4323503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06B5BE9-4B9D-1341-9AA7-22FA27120AE9}"/>
              </a:ext>
            </a:extLst>
          </p:cNvPr>
          <p:cNvSpPr txBox="1"/>
          <p:nvPr/>
        </p:nvSpPr>
        <p:spPr>
          <a:xfrm>
            <a:off x="5434582" y="4428432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右矢印 11">
            <a:extLst>
              <a:ext uri="{FF2B5EF4-FFF2-40B4-BE49-F238E27FC236}">
                <a16:creationId xmlns:a16="http://schemas.microsoft.com/office/drawing/2014/main" id="{4F3E4964-E2EB-6F41-AA96-5F287F7CC0F4}"/>
              </a:ext>
            </a:extLst>
          </p:cNvPr>
          <p:cNvSpPr/>
          <p:nvPr/>
        </p:nvSpPr>
        <p:spPr>
          <a:xfrm>
            <a:off x="3564790" y="5503632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169BF7-1D72-634F-A982-674D70616584}"/>
              </a:ext>
            </a:extLst>
          </p:cNvPr>
          <p:cNvSpPr txBox="1"/>
          <p:nvPr/>
        </p:nvSpPr>
        <p:spPr>
          <a:xfrm>
            <a:off x="3676311" y="4795746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split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D5E03B2-3EDB-804E-8A2E-AB0C2631F7FC}"/>
              </a:ext>
            </a:extLst>
          </p:cNvPr>
          <p:cNvSpPr/>
          <p:nvPr/>
        </p:nvSpPr>
        <p:spPr>
          <a:xfrm>
            <a:off x="8032469" y="4939256"/>
            <a:ext cx="1703479" cy="1611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969996-D607-744F-9107-193B5A5513BA}"/>
              </a:ext>
            </a:extLst>
          </p:cNvPr>
          <p:cNvSpPr txBox="1"/>
          <p:nvPr/>
        </p:nvSpPr>
        <p:spPr>
          <a:xfrm>
            <a:off x="8242305" y="4428432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sub-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23EB39A-606A-B341-89B8-31E83236D9BE}"/>
              </a:ext>
            </a:extLst>
          </p:cNvPr>
          <p:cNvSpPr txBox="1"/>
          <p:nvPr/>
        </p:nvSpPr>
        <p:spPr>
          <a:xfrm>
            <a:off x="7053514" y="5524680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remote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paging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屈折矢印 32">
            <a:extLst>
              <a:ext uri="{FF2B5EF4-FFF2-40B4-BE49-F238E27FC236}">
                <a16:creationId xmlns:a16="http://schemas.microsoft.com/office/drawing/2014/main" id="{648B5566-C0B4-F746-A267-EEB6421BE373}"/>
              </a:ext>
            </a:extLst>
          </p:cNvPr>
          <p:cNvSpPr/>
          <p:nvPr/>
        </p:nvSpPr>
        <p:spPr>
          <a:xfrm>
            <a:off x="7531917" y="6385710"/>
            <a:ext cx="871328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屈折矢印 33">
            <a:extLst>
              <a:ext uri="{FF2B5EF4-FFF2-40B4-BE49-F238E27FC236}">
                <a16:creationId xmlns:a16="http://schemas.microsoft.com/office/drawing/2014/main" id="{6A500D00-C90F-6640-A0B9-56509D579BAC}"/>
              </a:ext>
            </a:extLst>
          </p:cNvPr>
          <p:cNvSpPr/>
          <p:nvPr/>
        </p:nvSpPr>
        <p:spPr>
          <a:xfrm flipH="1">
            <a:off x="6602485" y="6386638"/>
            <a:ext cx="928460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1C03A57-1C56-2648-9FB4-8A3FB15FF737}"/>
              </a:ext>
            </a:extLst>
          </p:cNvPr>
          <p:cNvSpPr txBox="1"/>
          <p:nvPr/>
        </p:nvSpPr>
        <p:spPr>
          <a:xfrm>
            <a:off x="1431491" y="5404768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7A5775A-3225-3F4D-8948-80576E1840D7}"/>
              </a:ext>
            </a:extLst>
          </p:cNvPr>
          <p:cNvSpPr txBox="1"/>
          <p:nvPr/>
        </p:nvSpPr>
        <p:spPr>
          <a:xfrm>
            <a:off x="5322974" y="5465278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93E84FE-E250-9348-8EAD-71BE3F894F1A}"/>
              </a:ext>
            </a:extLst>
          </p:cNvPr>
          <p:cNvSpPr txBox="1"/>
          <p:nvPr/>
        </p:nvSpPr>
        <p:spPr>
          <a:xfrm>
            <a:off x="7991833" y="54008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3AF023D4-5606-FB4C-8940-098D966FF38B}"/>
              </a:ext>
            </a:extLst>
          </p:cNvPr>
          <p:cNvSpPr/>
          <p:nvPr/>
        </p:nvSpPr>
        <p:spPr>
          <a:xfrm>
            <a:off x="2422056" y="573877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754D669F-C0EE-7646-9213-67F67F21CBBB}"/>
              </a:ext>
            </a:extLst>
          </p:cNvPr>
          <p:cNvSpPr/>
          <p:nvPr/>
        </p:nvSpPr>
        <p:spPr>
          <a:xfrm>
            <a:off x="2852865" y="573877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23BD6C5-A95D-3841-9920-4B7E88C511D9}"/>
              </a:ext>
            </a:extLst>
          </p:cNvPr>
          <p:cNvSpPr/>
          <p:nvPr/>
        </p:nvSpPr>
        <p:spPr>
          <a:xfrm>
            <a:off x="1717049" y="4910286"/>
            <a:ext cx="1298759" cy="5094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VM core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F3889C12-5FE2-C548-BC4D-C998CE4CA3C1}"/>
              </a:ext>
            </a:extLst>
          </p:cNvPr>
          <p:cNvSpPr/>
          <p:nvPr/>
        </p:nvSpPr>
        <p:spPr>
          <a:xfrm>
            <a:off x="1558405" y="573877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7DCF5BBE-8120-CE45-9987-CDB9B1BB107D}"/>
              </a:ext>
            </a:extLst>
          </p:cNvPr>
          <p:cNvSpPr/>
          <p:nvPr/>
        </p:nvSpPr>
        <p:spPr>
          <a:xfrm>
            <a:off x="1989214" y="573877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0E24AB-F8EE-9349-A760-3FC9DE19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r>
              <a:rPr lang="en-US" altLang="ja-JP" dirty="0"/>
              <a:t>lit Migration</a:t>
            </a:r>
            <a:r>
              <a:rPr lang="en-JP" altLang="ja-JP"/>
              <a:t> </a:t>
            </a:r>
            <a:r>
              <a:rPr lang="en-JP" altLang="ja-JP" sz="3200"/>
              <a:t>[Suetake+, CLOUD'18]</a:t>
            </a:r>
            <a:endParaRPr kumimoji="1" lang="ja-JP" altLang="en-US" sz="320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500F295-6DDC-9B43-8D42-604C1F7E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16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7.40741E-7 L 0.08477 -0.04907 C 0.10234 -0.06019 0.12904 -0.06597 0.1569 -0.06597 C 0.18854 -0.06597 0.21406 -0.06019 0.23164 -0.04907 C 0.26003 -0.03287 0.28281 -0.00602 0.3112 0.01088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60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0.08789 0.04005 C 0.10612 0.04907 0.1336 0.05394 0.1625 0.05394 C 0.19519 0.05394 0.22149 0.04907 0.23972 0.04005 L 0.32774 -3.7037E-7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0.08789 0.04005 C 0.10612 0.04907 0.13359 0.05394 0.1625 0.05394 C 0.19518 0.05394 0.22148 0.04907 0.23971 0.04005 L 0.32773 -3.7037E-7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7 L 0.12851 0.04005 C 0.1552 0.04907 0.19531 0.05394 0.2375 0.05394 C 0.28541 0.05394 0.32382 0.04907 0.35052 0.04005 L 0.47916 -3.7037E-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12852 0.04005 C 0.15521 0.04907 0.19532 0.05394 0.2375 0.05394 C 0.28542 0.05394 0.32383 0.04907 0.35052 0.04005 L 0.47917 -3.7037E-7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916 -3.7037E-7 L 0.4375 -0.07407 C 0.42877 -0.08981 0.41614 -0.09861 0.40247 -0.09861 C 0.38711 -0.09861 0.37474 -0.08981 0.36601 -0.07407 C 0.35234 -0.04931 0.34062 -0.02639 0.32721 -0.00116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74 -3.7037E-7 L 0.38724 0.04005 C 0.39974 0.04907 0.41836 0.05394 0.43815 0.05394 C 0.46016 0.05394 0.478 0.04907 0.4905 0.04005 L 0.54974 -3.7037E-7 " pathEditMode="relative" rAng="0" ptsTypes="AAA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 animBg="1"/>
      <p:bldP spid="34" grpId="0" animBg="1"/>
      <p:bldP spid="39" grpId="0" animBg="1"/>
      <p:bldP spid="39" grpId="1" animBg="1"/>
      <p:bldP spid="40" grpId="0" animBg="1"/>
      <p:bldP spid="6" grpId="0" animBg="1"/>
      <p:bldP spid="8" grpId="0" animBg="1"/>
      <p:bldP spid="8" grpId="1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F93982-A411-014C-9EE5-E465A06E1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Information leakage can occur from memory data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Data transmission in untrusted networks</a:t>
            </a:r>
          </a:p>
          <a:p>
            <a:pPr lvl="1"/>
            <a:r>
              <a:rPr lang="en-US" altLang="ja-JP" dirty="0"/>
              <a:t>Untrusted administrators at sub-hosts</a:t>
            </a:r>
            <a:endParaRPr kumimoji="1" lang="en-US" altLang="ja-JP" dirty="0"/>
          </a:p>
          <a:p>
            <a:r>
              <a:rPr kumimoji="1" lang="en-US" altLang="ja-JP" dirty="0"/>
              <a:t>Encrypt memory data upon split migration</a:t>
            </a:r>
          </a:p>
          <a:p>
            <a:pPr lvl="1"/>
            <a:r>
              <a:rPr kumimoji="1" lang="en-US" altLang="ja-JP" dirty="0"/>
              <a:t>Tra</a:t>
            </a:r>
            <a:r>
              <a:rPr lang="en-US" altLang="ja-JP" dirty="0"/>
              <a:t>nsfer memory data using secure communication channels (SSL)</a:t>
            </a:r>
          </a:p>
          <a:p>
            <a:pPr lvl="1"/>
            <a:r>
              <a:rPr lang="en-US" altLang="ja-JP" dirty="0"/>
              <a:t>Re-encrypt the data to securely hold it at sub-hosts</a:t>
            </a:r>
          </a:p>
          <a:p>
            <a:pPr lvl="1"/>
            <a:endParaRPr kumimoji="1" lang="ja-JP" altLang="en-US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1A4E4A4-6287-6B43-95CF-329A8C4865DF}"/>
              </a:ext>
            </a:extLst>
          </p:cNvPr>
          <p:cNvSpPr/>
          <p:nvPr/>
        </p:nvSpPr>
        <p:spPr>
          <a:xfrm>
            <a:off x="1440575" y="4865592"/>
            <a:ext cx="1986523" cy="11437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pic>
        <p:nvPicPr>
          <p:cNvPr id="29" name="図 26">
            <a:extLst>
              <a:ext uri="{FF2B5EF4-FFF2-40B4-BE49-F238E27FC236}">
                <a16:creationId xmlns:a16="http://schemas.microsoft.com/office/drawing/2014/main" id="{DA750640-C840-C64B-AAC6-86FCDB04E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965" y="5838683"/>
            <a:ext cx="764193" cy="764193"/>
          </a:xfrm>
          <a:prstGeom prst="rect">
            <a:avLst/>
          </a:prstGeom>
        </p:spPr>
      </p:pic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EBBE3F84-AF3A-A848-B916-5C38AE620BF2}"/>
              </a:ext>
            </a:extLst>
          </p:cNvPr>
          <p:cNvSpPr/>
          <p:nvPr/>
        </p:nvSpPr>
        <p:spPr>
          <a:xfrm>
            <a:off x="7977425" y="4957373"/>
            <a:ext cx="1703479" cy="1053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B381FEF5-38E0-0048-963D-D63AA5C2AADA}"/>
              </a:ext>
            </a:extLst>
          </p:cNvPr>
          <p:cNvSpPr/>
          <p:nvPr/>
        </p:nvSpPr>
        <p:spPr>
          <a:xfrm>
            <a:off x="5276392" y="4977792"/>
            <a:ext cx="1703479" cy="1053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27A844-5008-6F4D-8A9A-2B65B6B545AB}"/>
              </a:ext>
            </a:extLst>
          </p:cNvPr>
          <p:cNvSpPr txBox="1"/>
          <p:nvPr/>
        </p:nvSpPr>
        <p:spPr>
          <a:xfrm>
            <a:off x="1581118" y="4443669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FEFE75-CBB7-174E-A2AD-A09700B203FE}"/>
              </a:ext>
            </a:extLst>
          </p:cNvPr>
          <p:cNvSpPr txBox="1"/>
          <p:nvPr/>
        </p:nvSpPr>
        <p:spPr>
          <a:xfrm>
            <a:off x="5409182" y="4586698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右矢印 7">
            <a:extLst>
              <a:ext uri="{FF2B5EF4-FFF2-40B4-BE49-F238E27FC236}">
                <a16:creationId xmlns:a16="http://schemas.microsoft.com/office/drawing/2014/main" id="{CD622556-0814-EE45-A538-577EFDD166A4}"/>
              </a:ext>
            </a:extLst>
          </p:cNvPr>
          <p:cNvSpPr/>
          <p:nvPr/>
        </p:nvSpPr>
        <p:spPr>
          <a:xfrm>
            <a:off x="3564790" y="5458698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D580F6-F305-5840-80E5-E885F089952A}"/>
              </a:ext>
            </a:extLst>
          </p:cNvPr>
          <p:cNvSpPr txBox="1"/>
          <p:nvPr/>
        </p:nvSpPr>
        <p:spPr>
          <a:xfrm>
            <a:off x="3960568" y="501477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SSL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99B0B0-EB22-5C4B-8C37-10B18B395A8D}"/>
              </a:ext>
            </a:extLst>
          </p:cNvPr>
          <p:cNvSpPr txBox="1"/>
          <p:nvPr/>
        </p:nvSpPr>
        <p:spPr>
          <a:xfrm>
            <a:off x="1431491" y="4902634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8E84B-527E-D84E-AE55-8D442F96F26A}"/>
              </a:ext>
            </a:extLst>
          </p:cNvPr>
          <p:cNvSpPr txBox="1"/>
          <p:nvPr/>
        </p:nvSpPr>
        <p:spPr>
          <a:xfrm>
            <a:off x="5259474" y="4950444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5CE89F8C-0AC9-F84C-9C69-9BFAE31A3EBC}"/>
              </a:ext>
            </a:extLst>
          </p:cNvPr>
          <p:cNvSpPr/>
          <p:nvPr/>
        </p:nvSpPr>
        <p:spPr>
          <a:xfrm>
            <a:off x="1558405" y="5236639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C06447CC-D411-8A42-9E8B-3010A1CD5D8B}"/>
              </a:ext>
            </a:extLst>
          </p:cNvPr>
          <p:cNvSpPr/>
          <p:nvPr/>
        </p:nvSpPr>
        <p:spPr>
          <a:xfrm>
            <a:off x="1989214" y="5236639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64A47A-D024-BA49-BDBA-3C0E64D94B57}"/>
              </a:ext>
            </a:extLst>
          </p:cNvPr>
          <p:cNvSpPr txBox="1"/>
          <p:nvPr/>
        </p:nvSpPr>
        <p:spPr>
          <a:xfrm>
            <a:off x="8110215" y="4566279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 sub-host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D78984-362D-9A4B-A422-D3D0F91780C4}"/>
              </a:ext>
            </a:extLst>
          </p:cNvPr>
          <p:cNvSpPr txBox="1"/>
          <p:nvPr/>
        </p:nvSpPr>
        <p:spPr>
          <a:xfrm>
            <a:off x="7960507" y="493002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755B8357-A0E6-9244-930D-5E71284008BC}"/>
              </a:ext>
            </a:extLst>
          </p:cNvPr>
          <p:cNvSpPr/>
          <p:nvPr/>
        </p:nvSpPr>
        <p:spPr>
          <a:xfrm>
            <a:off x="2422056" y="5236639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34F7C05D-8640-F04A-B8CF-46CB0BFFEE72}"/>
              </a:ext>
            </a:extLst>
          </p:cNvPr>
          <p:cNvSpPr/>
          <p:nvPr/>
        </p:nvSpPr>
        <p:spPr>
          <a:xfrm>
            <a:off x="2852865" y="5236639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BCD8E5E-CE8C-BE4B-A93D-175C892A5D1C}"/>
              </a:ext>
            </a:extLst>
          </p:cNvPr>
          <p:cNvSpPr txBox="1"/>
          <p:nvPr/>
        </p:nvSpPr>
        <p:spPr>
          <a:xfrm>
            <a:off x="10379664" y="4516120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774EE53-A61B-9646-B499-7CD43B494858}"/>
              </a:ext>
            </a:extLst>
          </p:cNvPr>
          <p:cNvSpPr txBox="1"/>
          <p:nvPr/>
        </p:nvSpPr>
        <p:spPr>
          <a:xfrm>
            <a:off x="10316737" y="5195878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unencrypted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768CFEB5-2C80-D945-B8EA-B549FCA623B1}"/>
              </a:ext>
            </a:extLst>
          </p:cNvPr>
          <p:cNvSpPr/>
          <p:nvPr/>
        </p:nvSpPr>
        <p:spPr>
          <a:xfrm>
            <a:off x="10141611" y="4568240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76A8FEC2-3524-2C4E-B26F-C250D7269E4A}"/>
              </a:ext>
            </a:extLst>
          </p:cNvPr>
          <p:cNvSpPr/>
          <p:nvPr/>
        </p:nvSpPr>
        <p:spPr>
          <a:xfrm>
            <a:off x="10134716" y="5250300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B0097B-81D8-A740-98C1-EE62A4FA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Encrypted Split Migration</a:t>
            </a:r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39683B66-8D02-8E4F-8271-46DB0DFC1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30" name="図 26">
            <a:extLst>
              <a:ext uri="{FF2B5EF4-FFF2-40B4-BE49-F238E27FC236}">
                <a16:creationId xmlns:a16="http://schemas.microsoft.com/office/drawing/2014/main" id="{4402B592-5AE3-4542-B34E-C2FA0342D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4627" y="5508636"/>
            <a:ext cx="764193" cy="764193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47BA0EA-DA4F-DA45-B3D4-4039597EDA17}"/>
              </a:ext>
            </a:extLst>
          </p:cNvPr>
          <p:cNvSpPr txBox="1"/>
          <p:nvPr/>
        </p:nvSpPr>
        <p:spPr>
          <a:xfrm>
            <a:off x="10334484" y="5852383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re-encrypted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3B43E3FC-82BA-6A43-8794-BD58209FB84F}"/>
              </a:ext>
            </a:extLst>
          </p:cNvPr>
          <p:cNvSpPr/>
          <p:nvPr/>
        </p:nvSpPr>
        <p:spPr>
          <a:xfrm>
            <a:off x="10138635" y="5904503"/>
            <a:ext cx="200859" cy="34799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70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6 L 0.08555 0.04004 C 0.10339 0.04907 0.13008 0.05393 0.15821 0.05393 C 0.19011 0.05393 0.21576 0.04907 0.2336 0.04004 L 0.31927 3.7037E-6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64" y="268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08555 0.04004 C 0.10338 0.04907 0.13008 0.05393 0.1582 0.05393 C 0.1901 0.05393 0.21575 0.04907 0.23359 0.04004 L 0.31927 3.7037E-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6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6 L 0.13046 0.04004 C 0.15755 0.04907 0.1983 0.05393 0.24114 0.05393 C 0.28984 0.05393 0.32877 0.04907 0.35586 0.04004 L 0.48645 3.7037E-6 " pathEditMode="relative" rAng="0" ptsTypes="AAAAA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23" y="268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0.13047 0.04004 C 0.15755 0.04907 0.19831 0.05393 0.24115 0.05393 C 0.28985 0.05393 0.32878 0.04907 0.35586 0.04004 L 0.48646 3.7037E-6 " pathEditMode="relative" rAng="0" ptsTypes="AAA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2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2CA403-C27B-5448-9AE9-767547DC8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3960256"/>
          </a:xfrm>
        </p:spPr>
        <p:txBody>
          <a:bodyPr>
            <a:normAutofit/>
          </a:bodyPr>
          <a:lstStyle/>
          <a:p>
            <a:r>
              <a:rPr lang="en-US" altLang="ja-JP" dirty="0"/>
              <a:t>Encrypt memory data upon a page-in</a:t>
            </a:r>
          </a:p>
          <a:p>
            <a:pPr lvl="1"/>
            <a:r>
              <a:rPr lang="en-US" altLang="ja-JP" dirty="0"/>
              <a:t>Decrypt requested data at a sub-host</a:t>
            </a:r>
          </a:p>
          <a:p>
            <a:pPr lvl="1"/>
            <a:r>
              <a:rPr lang="en-US" altLang="ja-JP" dirty="0"/>
              <a:t>Re-encrypt it at the sub-host and decrypt it at the main host using SSL</a:t>
            </a:r>
          </a:p>
          <a:p>
            <a:r>
              <a:rPr lang="en-US" altLang="ja-JP" dirty="0"/>
              <a:t>Encrypt memory data upon a page-out</a:t>
            </a:r>
          </a:p>
          <a:p>
            <a:pPr lvl="1"/>
            <a:r>
              <a:rPr lang="en-US" altLang="ja-JP" dirty="0"/>
              <a:t>Transfer unnecessary data from the main host to a sub-host using SSL</a:t>
            </a:r>
          </a:p>
          <a:p>
            <a:pPr lvl="1"/>
            <a:r>
              <a:rPr lang="en-US" altLang="ja-JP" dirty="0"/>
              <a:t>Re-encrypt it at the sub-host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06B35582-C271-E84A-A984-E96A8F0A6E70}"/>
              </a:ext>
            </a:extLst>
          </p:cNvPr>
          <p:cNvSpPr/>
          <p:nvPr/>
        </p:nvSpPr>
        <p:spPr>
          <a:xfrm>
            <a:off x="6847125" y="4929167"/>
            <a:ext cx="1703479" cy="14189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A6B4E762-F088-CF41-852C-E03CDD5CAEF8}"/>
              </a:ext>
            </a:extLst>
          </p:cNvPr>
          <p:cNvSpPr/>
          <p:nvPr/>
        </p:nvSpPr>
        <p:spPr>
          <a:xfrm>
            <a:off x="3472992" y="4949586"/>
            <a:ext cx="1703479" cy="14189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pic>
        <p:nvPicPr>
          <p:cNvPr id="21" name="図 26">
            <a:extLst>
              <a:ext uri="{FF2B5EF4-FFF2-40B4-BE49-F238E27FC236}">
                <a16:creationId xmlns:a16="http://schemas.microsoft.com/office/drawing/2014/main" id="{13BAA951-E452-A147-A408-7216EF5BD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850" y="5233838"/>
            <a:ext cx="765710" cy="76571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5FA80E-89C7-8E48-8483-B70DC44E8A3A}"/>
              </a:ext>
            </a:extLst>
          </p:cNvPr>
          <p:cNvSpPr txBox="1"/>
          <p:nvPr/>
        </p:nvSpPr>
        <p:spPr>
          <a:xfrm>
            <a:off x="3605782" y="4472395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53ADEDF-5C81-8848-8792-86BEA5EFA444}"/>
              </a:ext>
            </a:extLst>
          </p:cNvPr>
          <p:cNvSpPr txBox="1"/>
          <p:nvPr/>
        </p:nvSpPr>
        <p:spPr>
          <a:xfrm>
            <a:off x="3456074" y="4950441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D8FF3C9-2D06-D74B-8A65-28B124FC4D06}"/>
              </a:ext>
            </a:extLst>
          </p:cNvPr>
          <p:cNvSpPr txBox="1"/>
          <p:nvPr/>
        </p:nvSpPr>
        <p:spPr>
          <a:xfrm>
            <a:off x="6984558" y="4467502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 sub-host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B525948-AD50-A641-8D0B-CC4A19EDC565}"/>
              </a:ext>
            </a:extLst>
          </p:cNvPr>
          <p:cNvSpPr txBox="1"/>
          <p:nvPr/>
        </p:nvSpPr>
        <p:spPr>
          <a:xfrm>
            <a:off x="6830207" y="4930022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7" name="環状矢印 36">
            <a:extLst>
              <a:ext uri="{FF2B5EF4-FFF2-40B4-BE49-F238E27FC236}">
                <a16:creationId xmlns:a16="http://schemas.microsoft.com/office/drawing/2014/main" id="{9F18DA0A-1892-EC42-9594-EE6D3CD28F8F}"/>
              </a:ext>
            </a:extLst>
          </p:cNvPr>
          <p:cNvSpPr/>
          <p:nvPr/>
        </p:nvSpPr>
        <p:spPr>
          <a:xfrm flipV="1">
            <a:off x="5147299" y="5749716"/>
            <a:ext cx="1680334" cy="939855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1264D69-6DE0-C049-A1B7-DEF328BB4BA0}"/>
              </a:ext>
            </a:extLst>
          </p:cNvPr>
          <p:cNvSpPr txBox="1"/>
          <p:nvPr/>
        </p:nvSpPr>
        <p:spPr>
          <a:xfrm>
            <a:off x="5379292" y="593030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page-out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環状矢印 35">
            <a:extLst>
              <a:ext uri="{FF2B5EF4-FFF2-40B4-BE49-F238E27FC236}">
                <a16:creationId xmlns:a16="http://schemas.microsoft.com/office/drawing/2014/main" id="{7D75FB37-5558-D940-BA9B-3C23DFBBD01C}"/>
              </a:ext>
            </a:extLst>
          </p:cNvPr>
          <p:cNvSpPr/>
          <p:nvPr/>
        </p:nvSpPr>
        <p:spPr>
          <a:xfrm flipH="1">
            <a:off x="5147299" y="4564600"/>
            <a:ext cx="1680334" cy="978408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3E6ACFF-CF0E-3944-8B01-07546E9289F4}"/>
              </a:ext>
            </a:extLst>
          </p:cNvPr>
          <p:cNvSpPr txBox="1"/>
          <p:nvPr/>
        </p:nvSpPr>
        <p:spPr>
          <a:xfrm>
            <a:off x="5450380" y="4886391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page-in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845A68-5B96-AB46-B382-45D48D4E0878}"/>
              </a:ext>
            </a:extLst>
          </p:cNvPr>
          <p:cNvSpPr txBox="1"/>
          <p:nvPr/>
        </p:nvSpPr>
        <p:spPr>
          <a:xfrm>
            <a:off x="5666184" y="4225682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kumimoji="1" lang="ja-JP" altLang="en-US" sz="2000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C245C5FB-02DD-A148-842C-6A8214FAFB0E}"/>
              </a:ext>
            </a:extLst>
          </p:cNvPr>
          <p:cNvSpPr/>
          <p:nvPr/>
        </p:nvSpPr>
        <p:spPr>
          <a:xfrm>
            <a:off x="7423690" y="5379785"/>
            <a:ext cx="430760" cy="71840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AD7CFD14-64B7-F14F-ADBB-873092A59326}"/>
              </a:ext>
            </a:extLst>
          </p:cNvPr>
          <p:cNvSpPr/>
          <p:nvPr/>
        </p:nvSpPr>
        <p:spPr>
          <a:xfrm>
            <a:off x="4060203" y="5429126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5BC3A7B0-C6A1-B64E-9F11-E7B9619173A2}"/>
              </a:ext>
            </a:extLst>
          </p:cNvPr>
          <p:cNvSpPr/>
          <p:nvPr/>
        </p:nvSpPr>
        <p:spPr>
          <a:xfrm>
            <a:off x="6992881" y="5379785"/>
            <a:ext cx="430760" cy="71840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1564D749-B153-6E42-B8ED-A8DD9522E188}"/>
              </a:ext>
            </a:extLst>
          </p:cNvPr>
          <p:cNvSpPr/>
          <p:nvPr/>
        </p:nvSpPr>
        <p:spPr>
          <a:xfrm>
            <a:off x="3629394" y="5429126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CDB23D1-262E-4C4E-B674-8F06CA82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Encrypted Remote Paging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5AE7E6-C09A-EF4C-9339-22D9FCA7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26" name="図 26">
            <a:extLst>
              <a:ext uri="{FF2B5EF4-FFF2-40B4-BE49-F238E27FC236}">
                <a16:creationId xmlns:a16="http://schemas.microsoft.com/office/drawing/2014/main" id="{A1F7DA62-FF49-4A49-AB49-19F8714F4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252" y="5905210"/>
            <a:ext cx="764193" cy="764193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87D6D9-5D35-D148-96C1-CD6DB2AF7739}"/>
              </a:ext>
            </a:extLst>
          </p:cNvPr>
          <p:cNvSpPr txBox="1"/>
          <p:nvPr/>
        </p:nvSpPr>
        <p:spPr>
          <a:xfrm>
            <a:off x="9324588" y="460052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C4CD4A6-7A6A-0347-B639-8843B1419BAF}"/>
              </a:ext>
            </a:extLst>
          </p:cNvPr>
          <p:cNvSpPr txBox="1"/>
          <p:nvPr/>
        </p:nvSpPr>
        <p:spPr>
          <a:xfrm>
            <a:off x="9261661" y="5280286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unencrypted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A68EB9BD-9BC1-0147-8824-BBC09B41348F}"/>
              </a:ext>
            </a:extLst>
          </p:cNvPr>
          <p:cNvSpPr/>
          <p:nvPr/>
        </p:nvSpPr>
        <p:spPr>
          <a:xfrm>
            <a:off x="9086535" y="4652648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826A41F-DD91-5D46-BDA7-4FE033C88604}"/>
              </a:ext>
            </a:extLst>
          </p:cNvPr>
          <p:cNvSpPr/>
          <p:nvPr/>
        </p:nvSpPr>
        <p:spPr>
          <a:xfrm>
            <a:off x="9079640" y="5334708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15F2ED5-111A-714C-8E04-5A33D4EBDEA8}"/>
              </a:ext>
            </a:extLst>
          </p:cNvPr>
          <p:cNvSpPr txBox="1"/>
          <p:nvPr/>
        </p:nvSpPr>
        <p:spPr>
          <a:xfrm>
            <a:off x="9279408" y="5936791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re-encrypted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8652EA5E-FAEE-864C-ABED-16C17337A164}"/>
              </a:ext>
            </a:extLst>
          </p:cNvPr>
          <p:cNvSpPr/>
          <p:nvPr/>
        </p:nvSpPr>
        <p:spPr>
          <a:xfrm>
            <a:off x="9083559" y="5988911"/>
            <a:ext cx="200859" cy="34799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42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023 L -0.05534 -0.07384 C -0.06667 -0.09051 -0.08386 -0.09907 -0.10196 -0.09907 C -0.12266 -0.09907 -0.13907 -0.09051 -0.15039 -0.07384 C -0.16862 -0.0493 -0.18646 -0.02129 -0.20456 0.00348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34" y="-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0.00023 L 0.09271 0.04005 C 0.11198 0.04907 0.14089 0.05393 0.17149 0.05393 C 0.20612 0.05393 0.23386 0.04907 0.25326 0.04005 C 0.28412 0.02662 0.31511 0.00486 0.3461 -0.00833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5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CAA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0" grpId="0"/>
      <p:bldP spid="36" grpId="0" animBg="1"/>
      <p:bldP spid="19" grpId="0"/>
      <p:bldP spid="12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E070B-2D09-F943-9428-00B31A801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Issues of Data Encryption with SSL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2BC04F-8C80-1B4B-9732-CB80EBC2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797540" cy="4639108"/>
          </a:xfrm>
        </p:spPr>
        <p:txBody>
          <a:bodyPr/>
          <a:lstStyle/>
          <a:p>
            <a:r>
              <a:rPr lang="en-US" altLang="ja-JP" dirty="0"/>
              <a:t>L</a:t>
            </a:r>
            <a:r>
              <a:rPr kumimoji="1" lang="en-US" altLang="ja-JP" dirty="0"/>
              <a:t>arge overhead due to always encrypting transferred data</a:t>
            </a:r>
          </a:p>
          <a:p>
            <a:pPr lvl="1"/>
            <a:r>
              <a:rPr lang="en-US" altLang="ja-JP" dirty="0"/>
              <a:t>CPU utilization becomes 1.7x higher during split migration</a:t>
            </a:r>
          </a:p>
          <a:p>
            <a:pPr lvl="1"/>
            <a:r>
              <a:rPr lang="en-US" altLang="ja-JP" dirty="0"/>
              <a:t>VM performance becomes</a:t>
            </a:r>
            <a:r>
              <a:rPr kumimoji="1" lang="en-US" altLang="ja-JP" dirty="0"/>
              <a:t> 2.2x lower after split migration</a:t>
            </a:r>
          </a:p>
          <a:p>
            <a:r>
              <a:rPr lang="en-US" altLang="ja-JP" dirty="0"/>
              <a:t>Insufficient security at sub-hosts</a:t>
            </a:r>
          </a:p>
          <a:p>
            <a:pPr lvl="1"/>
            <a:r>
              <a:rPr kumimoji="1" lang="en-US" altLang="ja-JP" dirty="0"/>
              <a:t>Received data is decrypted once by SSL at sub-hosts</a:t>
            </a:r>
          </a:p>
          <a:p>
            <a:pPr lvl="1"/>
            <a:r>
              <a:rPr kumimoji="1" lang="en-US" altLang="ja-JP" dirty="0"/>
              <a:t>Re-encrypted data is easily decrypted with the keys stored in sub-hosts</a:t>
            </a:r>
            <a:endParaRPr kumimoji="1" lang="ja-JP" altLang="en-US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0662CE5-2FB4-0C4C-BD8C-2A2CB25A10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389835"/>
              </p:ext>
            </p:extLst>
          </p:nvPr>
        </p:nvGraphicFramePr>
        <p:xfrm>
          <a:off x="309864" y="4250046"/>
          <a:ext cx="4099016" cy="254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A30DDBC4-7262-744E-B56D-E77571A79A32}"/>
              </a:ext>
            </a:extLst>
          </p:cNvPr>
          <p:cNvCxnSpPr>
            <a:cxnSpLocks/>
          </p:cNvCxnSpPr>
          <p:nvPr/>
        </p:nvCxnSpPr>
        <p:spPr>
          <a:xfrm flipV="1">
            <a:off x="2359372" y="5252456"/>
            <a:ext cx="598279" cy="387696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7EE44152-6987-5840-B967-F7E9CE0009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130976"/>
              </p:ext>
            </p:extLst>
          </p:nvPr>
        </p:nvGraphicFramePr>
        <p:xfrm>
          <a:off x="4477205" y="4250046"/>
          <a:ext cx="4099016" cy="2540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B1915806-11D6-1B40-BC61-6158597F5B80}"/>
              </a:ext>
            </a:extLst>
          </p:cNvPr>
          <p:cNvCxnSpPr>
            <a:cxnSpLocks/>
          </p:cNvCxnSpPr>
          <p:nvPr/>
        </p:nvCxnSpPr>
        <p:spPr>
          <a:xfrm flipV="1">
            <a:off x="6526713" y="5080000"/>
            <a:ext cx="487326" cy="560153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4C94FE-0152-EB48-A2F0-2A48275577E9}"/>
              </a:ext>
            </a:extLst>
          </p:cNvPr>
          <p:cNvSpPr txBox="1"/>
          <p:nvPr/>
        </p:nvSpPr>
        <p:spPr>
          <a:xfrm>
            <a:off x="2311568" y="564015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1.7x</a:t>
            </a:r>
            <a:endParaRPr kumimoji="1" lang="ja-JP" alt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6AF1AB-541D-A44E-9200-19173DBCF47A}"/>
              </a:ext>
            </a:extLst>
          </p:cNvPr>
          <p:cNvSpPr txBox="1"/>
          <p:nvPr/>
        </p:nvSpPr>
        <p:spPr>
          <a:xfrm>
            <a:off x="6526713" y="553922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kumimoji="1" lang="ja-JP" alt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8C57FD-6469-494E-9AE9-6085D57A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4" y="6353054"/>
            <a:ext cx="2743200" cy="365125"/>
          </a:xfrm>
        </p:spPr>
        <p:txBody>
          <a:bodyPr/>
          <a:lstStyle/>
          <a:p>
            <a:fld id="{8E1EBD39-E449-DF4E-9D6C-E1C55755AFC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189EF72E-7CB0-5646-B69B-A5EC34963080}"/>
              </a:ext>
            </a:extLst>
          </p:cNvPr>
          <p:cNvSpPr/>
          <p:nvPr/>
        </p:nvSpPr>
        <p:spPr>
          <a:xfrm>
            <a:off x="9254241" y="4810916"/>
            <a:ext cx="1703479" cy="14189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511CE5-EEBA-2343-B85B-748F39FF7A71}"/>
              </a:ext>
            </a:extLst>
          </p:cNvPr>
          <p:cNvSpPr txBox="1"/>
          <p:nvPr/>
        </p:nvSpPr>
        <p:spPr>
          <a:xfrm>
            <a:off x="9361993" y="4354961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 sub-host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FBF5AC-36A6-C448-84A8-B7FEA1C1F931}"/>
              </a:ext>
            </a:extLst>
          </p:cNvPr>
          <p:cNvSpPr txBox="1"/>
          <p:nvPr/>
        </p:nvSpPr>
        <p:spPr>
          <a:xfrm>
            <a:off x="9503066" y="4887818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389C695B-8FBD-F945-8331-B1F40971A7AC}"/>
              </a:ext>
            </a:extLst>
          </p:cNvPr>
          <p:cNvSpPr/>
          <p:nvPr/>
        </p:nvSpPr>
        <p:spPr>
          <a:xfrm>
            <a:off x="10096549" y="5337581"/>
            <a:ext cx="430760" cy="71840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363B92A9-1086-7C4A-B124-B1CC41ADB259}"/>
              </a:ext>
            </a:extLst>
          </p:cNvPr>
          <p:cNvSpPr/>
          <p:nvPr/>
        </p:nvSpPr>
        <p:spPr>
          <a:xfrm>
            <a:off x="9665740" y="5337581"/>
            <a:ext cx="430760" cy="71840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pic>
        <p:nvPicPr>
          <p:cNvPr id="17" name="図 26">
            <a:extLst>
              <a:ext uri="{FF2B5EF4-FFF2-40B4-BE49-F238E27FC236}">
                <a16:creationId xmlns:a16="http://schemas.microsoft.com/office/drawing/2014/main" id="{9B6E7D28-9031-B84E-A6BB-51C1177D13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4422" y="5750465"/>
            <a:ext cx="764193" cy="76419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EB44653-0CBD-2346-8B3D-1E73332532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09161" y="5275752"/>
            <a:ext cx="474713" cy="47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199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19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6471 0.0231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2" y="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199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199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D08D8-3A34-4041-AFE9-6E1EC19A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Approach: </a:t>
            </a:r>
            <a:r>
              <a:rPr kumimoji="1" lang="en-US" altLang="ja-JP" dirty="0" err="1"/>
              <a:t>SEmigrate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DFF624-1E4E-5645-9F3F-024EBC63F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Optimize memory encryption in split migration and remote paging</a:t>
            </a:r>
          </a:p>
          <a:p>
            <a:pPr lvl="1"/>
            <a:r>
              <a:rPr kumimoji="1" lang="en-US" altLang="ja-JP" dirty="0"/>
              <a:t>Avoid decrypting memory data at sub-hosts</a:t>
            </a:r>
          </a:p>
          <a:p>
            <a:pPr lvl="2"/>
            <a:r>
              <a:rPr lang="en-US" altLang="ja-JP" dirty="0"/>
              <a:t>Reduce the overhead and prevent information leakage completely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Selectively encrypt only the memory containing sensitive information</a:t>
            </a:r>
          </a:p>
          <a:p>
            <a:pPr lvl="2"/>
            <a:r>
              <a:rPr kumimoji="1" lang="en-US" altLang="ja-JP" dirty="0"/>
              <a:t>Analyze the memory of a VM using VM introspection </a:t>
            </a:r>
            <a:r>
              <a:rPr kumimoji="1" lang="en-US" altLang="ja-JP" sz="2000" dirty="0"/>
              <a:t>[Garfinkel+,NDSS’03]</a:t>
            </a:r>
          </a:p>
          <a:p>
            <a:pPr lvl="1"/>
            <a:endParaRPr kumimoji="1" lang="en-US" altLang="ja-JP" dirty="0"/>
          </a:p>
          <a:p>
            <a:pPr lvl="2"/>
            <a:endParaRPr kumimoji="1" lang="ja-JP" altLang="en-US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20E505A4-D62B-0546-A52E-4D8348C17495}"/>
              </a:ext>
            </a:extLst>
          </p:cNvPr>
          <p:cNvSpPr/>
          <p:nvPr/>
        </p:nvSpPr>
        <p:spPr>
          <a:xfrm>
            <a:off x="1326271" y="4637963"/>
            <a:ext cx="1986523" cy="1716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4C8431FC-12F0-8748-893C-EA1CD59D29DC}"/>
              </a:ext>
            </a:extLst>
          </p:cNvPr>
          <p:cNvSpPr/>
          <p:nvPr/>
        </p:nvSpPr>
        <p:spPr>
          <a:xfrm>
            <a:off x="5217858" y="4742894"/>
            <a:ext cx="1703479" cy="1577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D914AF-4820-3D41-A415-9ED9FD848985}"/>
              </a:ext>
            </a:extLst>
          </p:cNvPr>
          <p:cNvSpPr txBox="1"/>
          <p:nvPr/>
        </p:nvSpPr>
        <p:spPr>
          <a:xfrm>
            <a:off x="1466814" y="4127141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8A34FF-392F-EC47-AFAE-5FEE56645102}"/>
              </a:ext>
            </a:extLst>
          </p:cNvPr>
          <p:cNvSpPr txBox="1"/>
          <p:nvPr/>
        </p:nvSpPr>
        <p:spPr>
          <a:xfrm>
            <a:off x="5320278" y="4232070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右矢印 7">
            <a:extLst>
              <a:ext uri="{FF2B5EF4-FFF2-40B4-BE49-F238E27FC236}">
                <a16:creationId xmlns:a16="http://schemas.microsoft.com/office/drawing/2014/main" id="{2DC8F067-C63C-0544-918F-8AD2CAF94041}"/>
              </a:ext>
            </a:extLst>
          </p:cNvPr>
          <p:cNvSpPr/>
          <p:nvPr/>
        </p:nvSpPr>
        <p:spPr>
          <a:xfrm>
            <a:off x="3450486" y="5307270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819FE-849F-0143-86BA-9716FADA45AD}"/>
              </a:ext>
            </a:extLst>
          </p:cNvPr>
          <p:cNvSpPr txBox="1"/>
          <p:nvPr/>
        </p:nvSpPr>
        <p:spPr>
          <a:xfrm>
            <a:off x="3562007" y="4599384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split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ECEA2690-C09E-2E49-8243-0DE31A8663D7}"/>
              </a:ext>
            </a:extLst>
          </p:cNvPr>
          <p:cNvSpPr/>
          <p:nvPr/>
        </p:nvSpPr>
        <p:spPr>
          <a:xfrm>
            <a:off x="7918165" y="4742894"/>
            <a:ext cx="1703479" cy="1611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86CEF9F-B088-544B-8878-64BD1BBF6812}"/>
              </a:ext>
            </a:extLst>
          </p:cNvPr>
          <p:cNvSpPr txBox="1"/>
          <p:nvPr/>
        </p:nvSpPr>
        <p:spPr>
          <a:xfrm>
            <a:off x="8128001" y="423207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sub-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919BBD-AED9-0C48-9182-141DCB760E2A}"/>
              </a:ext>
            </a:extLst>
          </p:cNvPr>
          <p:cNvSpPr txBox="1"/>
          <p:nvPr/>
        </p:nvSpPr>
        <p:spPr>
          <a:xfrm>
            <a:off x="6939210" y="532831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remote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paging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3" name="屈折矢印 12">
            <a:extLst>
              <a:ext uri="{FF2B5EF4-FFF2-40B4-BE49-F238E27FC236}">
                <a16:creationId xmlns:a16="http://schemas.microsoft.com/office/drawing/2014/main" id="{272D0769-5AC9-7E40-9D9B-0EFF52D2A3BF}"/>
              </a:ext>
            </a:extLst>
          </p:cNvPr>
          <p:cNvSpPr/>
          <p:nvPr/>
        </p:nvSpPr>
        <p:spPr>
          <a:xfrm>
            <a:off x="7417613" y="6189348"/>
            <a:ext cx="871328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屈折矢印 13">
            <a:extLst>
              <a:ext uri="{FF2B5EF4-FFF2-40B4-BE49-F238E27FC236}">
                <a16:creationId xmlns:a16="http://schemas.microsoft.com/office/drawing/2014/main" id="{719F9B73-D55C-6043-AF94-9FF064FC4D35}"/>
              </a:ext>
            </a:extLst>
          </p:cNvPr>
          <p:cNvSpPr/>
          <p:nvPr/>
        </p:nvSpPr>
        <p:spPr>
          <a:xfrm flipH="1">
            <a:off x="6488181" y="6190276"/>
            <a:ext cx="928460" cy="401080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441A53-7377-F348-852D-633643B99DE6}"/>
              </a:ext>
            </a:extLst>
          </p:cNvPr>
          <p:cNvSpPr txBox="1"/>
          <p:nvPr/>
        </p:nvSpPr>
        <p:spPr>
          <a:xfrm>
            <a:off x="1587601" y="4742894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82B03C-172D-D94C-A9B9-E5322B60974A}"/>
              </a:ext>
            </a:extLst>
          </p:cNvPr>
          <p:cNvSpPr txBox="1"/>
          <p:nvPr/>
        </p:nvSpPr>
        <p:spPr>
          <a:xfrm>
            <a:off x="5308686" y="4783138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3BF3728C-09E2-E448-9E61-AE925CA93BE2}"/>
              </a:ext>
            </a:extLst>
          </p:cNvPr>
          <p:cNvSpPr/>
          <p:nvPr/>
        </p:nvSpPr>
        <p:spPr>
          <a:xfrm>
            <a:off x="3587663" y="5841161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3B784025-E69A-C44D-924D-CAFCC20E5030}"/>
              </a:ext>
            </a:extLst>
          </p:cNvPr>
          <p:cNvSpPr/>
          <p:nvPr/>
        </p:nvSpPr>
        <p:spPr>
          <a:xfrm>
            <a:off x="1569021" y="5176438"/>
            <a:ext cx="1521364" cy="95999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797E1C1A-EF29-D949-A1E0-A13D3118B896}"/>
              </a:ext>
            </a:extLst>
          </p:cNvPr>
          <p:cNvSpPr/>
          <p:nvPr/>
        </p:nvSpPr>
        <p:spPr>
          <a:xfrm>
            <a:off x="1687697" y="5573856"/>
            <a:ext cx="654052" cy="4313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OS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2A903E6D-AD52-6145-A451-0D5AA0D5459E}"/>
              </a:ext>
            </a:extLst>
          </p:cNvPr>
          <p:cNvSpPr/>
          <p:nvPr/>
        </p:nvSpPr>
        <p:spPr>
          <a:xfrm>
            <a:off x="3914220" y="5841160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6C48214-6E10-604B-870E-A70E561B4EC0}"/>
              </a:ext>
            </a:extLst>
          </p:cNvPr>
          <p:cNvSpPr txBox="1"/>
          <p:nvPr/>
        </p:nvSpPr>
        <p:spPr>
          <a:xfrm>
            <a:off x="10379664" y="4839676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617C582-E5D8-D74C-B102-B137C03CDAF9}"/>
              </a:ext>
            </a:extLst>
          </p:cNvPr>
          <p:cNvSpPr txBox="1"/>
          <p:nvPr/>
        </p:nvSpPr>
        <p:spPr>
          <a:xfrm>
            <a:off x="10316737" y="5533502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unencrypted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2941682-59E7-0944-A207-41F4765D0A57}"/>
              </a:ext>
            </a:extLst>
          </p:cNvPr>
          <p:cNvSpPr txBox="1"/>
          <p:nvPr/>
        </p:nvSpPr>
        <p:spPr>
          <a:xfrm>
            <a:off x="8018555" y="4792660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3EEE44DD-E111-694E-9EAB-34FA9D555C0A}"/>
              </a:ext>
            </a:extLst>
          </p:cNvPr>
          <p:cNvSpPr/>
          <p:nvPr/>
        </p:nvSpPr>
        <p:spPr>
          <a:xfrm>
            <a:off x="5338732" y="5348207"/>
            <a:ext cx="1387346" cy="64633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B4FF0138-EBC8-9A43-B972-C7C791DC35D7}"/>
              </a:ext>
            </a:extLst>
          </p:cNvPr>
          <p:cNvSpPr/>
          <p:nvPr/>
        </p:nvSpPr>
        <p:spPr>
          <a:xfrm>
            <a:off x="8076231" y="5372119"/>
            <a:ext cx="342485" cy="64633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A0372BFF-E80E-6442-A0D3-EB6E32FB29F3}"/>
              </a:ext>
            </a:extLst>
          </p:cNvPr>
          <p:cNvSpPr/>
          <p:nvPr/>
        </p:nvSpPr>
        <p:spPr>
          <a:xfrm>
            <a:off x="8413423" y="5372119"/>
            <a:ext cx="342485" cy="64633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0BFAB229-309F-6F45-82A6-5D2E73B27087}"/>
              </a:ext>
            </a:extLst>
          </p:cNvPr>
          <p:cNvSpPr/>
          <p:nvPr/>
        </p:nvSpPr>
        <p:spPr>
          <a:xfrm>
            <a:off x="8752168" y="5358848"/>
            <a:ext cx="342485" cy="64633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01CC4AE1-5973-9449-9E14-D97E73ADC1FB}"/>
              </a:ext>
            </a:extLst>
          </p:cNvPr>
          <p:cNvSpPr/>
          <p:nvPr/>
        </p:nvSpPr>
        <p:spPr>
          <a:xfrm>
            <a:off x="9082623" y="5372119"/>
            <a:ext cx="459658" cy="64633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8E89489F-07C4-7645-B246-8A4750D11462}"/>
              </a:ext>
            </a:extLst>
          </p:cNvPr>
          <p:cNvSpPr/>
          <p:nvPr/>
        </p:nvSpPr>
        <p:spPr>
          <a:xfrm>
            <a:off x="4308248" y="5848928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4EF2F007-9293-C140-BF24-308A8F3FF47B}"/>
              </a:ext>
            </a:extLst>
          </p:cNvPr>
          <p:cNvSpPr/>
          <p:nvPr/>
        </p:nvSpPr>
        <p:spPr>
          <a:xfrm>
            <a:off x="7056257" y="6015155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9ECA4A7F-790C-1144-9C20-EA39D449A0B0}"/>
              </a:ext>
            </a:extLst>
          </p:cNvPr>
          <p:cNvSpPr/>
          <p:nvPr/>
        </p:nvSpPr>
        <p:spPr>
          <a:xfrm>
            <a:off x="10141611" y="4891796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DB152056-B5B3-7345-A6A3-BF017D587331}"/>
              </a:ext>
            </a:extLst>
          </p:cNvPr>
          <p:cNvSpPr/>
          <p:nvPr/>
        </p:nvSpPr>
        <p:spPr>
          <a:xfrm>
            <a:off x="4684448" y="5861602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E936AA7D-58BE-664B-AF36-D9DC531584F0}"/>
              </a:ext>
            </a:extLst>
          </p:cNvPr>
          <p:cNvSpPr/>
          <p:nvPr/>
        </p:nvSpPr>
        <p:spPr>
          <a:xfrm>
            <a:off x="7484020" y="6026651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DBFAB530-210C-B84A-ACF3-4C344A555086}"/>
              </a:ext>
            </a:extLst>
          </p:cNvPr>
          <p:cNvSpPr/>
          <p:nvPr/>
        </p:nvSpPr>
        <p:spPr>
          <a:xfrm>
            <a:off x="10134716" y="5573856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64805A94-4BBA-0247-8890-DA4E7FA3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10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333B59-096E-364C-97EC-28314DA9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decrypt or re-encrypt memory </a:t>
            </a:r>
            <a:r>
              <a:rPr kumimoji="1" lang="en-US" altLang="ja-JP" dirty="0"/>
              <a:t>data at sub-hosts</a:t>
            </a:r>
          </a:p>
          <a:p>
            <a:pPr lvl="1"/>
            <a:r>
              <a:rPr lang="en-US" altLang="ja-JP" dirty="0"/>
              <a:t>Encrypt data at the source host without SSL upon split migration</a:t>
            </a:r>
          </a:p>
          <a:p>
            <a:pPr lvl="2"/>
            <a:r>
              <a:rPr lang="en-US" altLang="ja-JP" dirty="0"/>
              <a:t>Hold it without decryption at sub-hosts</a:t>
            </a:r>
          </a:p>
          <a:p>
            <a:pPr lvl="1"/>
            <a:r>
              <a:rPr lang="en-US" altLang="ja-JP" dirty="0"/>
              <a:t>Transfer encrypted data as it is to the main host upon a page-in</a:t>
            </a:r>
          </a:p>
          <a:p>
            <a:pPr lvl="1"/>
            <a:r>
              <a:rPr lang="en-US" altLang="ja-JP" dirty="0"/>
              <a:t>Encrypt data at the main host upon a page-out</a:t>
            </a:r>
          </a:p>
          <a:p>
            <a:pPr lvl="2"/>
            <a:r>
              <a:rPr lang="en-US" altLang="ja-JP" dirty="0"/>
              <a:t>Hold it without decryption at a sub-host</a:t>
            </a:r>
          </a:p>
          <a:p>
            <a:pPr lvl="1"/>
            <a:endParaRPr lang="en-US" altLang="ja-JP" dirty="0"/>
          </a:p>
          <a:p>
            <a:pPr lvl="3">
              <a:buFont typeface="Wingdings" pitchFamily="2" charset="2"/>
              <a:buChar char="Ø"/>
            </a:pPr>
            <a:endParaRPr kumimoji="1" lang="ja-JP" altLang="en-US"/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307BE1A3-721F-4E4E-9FD8-110F835EEC5C}"/>
              </a:ext>
            </a:extLst>
          </p:cNvPr>
          <p:cNvSpPr/>
          <p:nvPr/>
        </p:nvSpPr>
        <p:spPr>
          <a:xfrm>
            <a:off x="1426712" y="4696356"/>
            <a:ext cx="1986523" cy="1534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E3EA5C3B-107A-7B49-B784-550165E1D374}"/>
              </a:ext>
            </a:extLst>
          </p:cNvPr>
          <p:cNvSpPr/>
          <p:nvPr/>
        </p:nvSpPr>
        <p:spPr>
          <a:xfrm>
            <a:off x="8282489" y="4854355"/>
            <a:ext cx="1703479" cy="12145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D8E78F29-11AE-4E4B-A5D1-7FE8660D3863}"/>
              </a:ext>
            </a:extLst>
          </p:cNvPr>
          <p:cNvSpPr/>
          <p:nvPr/>
        </p:nvSpPr>
        <p:spPr>
          <a:xfrm>
            <a:off x="5374879" y="4882458"/>
            <a:ext cx="1703479" cy="11864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3CD9BDE-1B75-BB47-AFC0-E619B6B005C5}"/>
              </a:ext>
            </a:extLst>
          </p:cNvPr>
          <p:cNvSpPr txBox="1"/>
          <p:nvPr/>
        </p:nvSpPr>
        <p:spPr>
          <a:xfrm>
            <a:off x="5492730" y="4284699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7" name="右矢印 26">
            <a:extLst>
              <a:ext uri="{FF2B5EF4-FFF2-40B4-BE49-F238E27FC236}">
                <a16:creationId xmlns:a16="http://schemas.microsoft.com/office/drawing/2014/main" id="{2A4DC546-BEC9-2140-9E8D-64380C2F357E}"/>
              </a:ext>
            </a:extLst>
          </p:cNvPr>
          <p:cNvSpPr/>
          <p:nvPr/>
        </p:nvSpPr>
        <p:spPr>
          <a:xfrm>
            <a:off x="3564790" y="5357327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4DE3182-A871-4742-AF01-96AECAE531FC}"/>
              </a:ext>
            </a:extLst>
          </p:cNvPr>
          <p:cNvSpPr txBox="1"/>
          <p:nvPr/>
        </p:nvSpPr>
        <p:spPr>
          <a:xfrm>
            <a:off x="3676311" y="4649441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split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0759EF9-902C-CD42-82E2-C51EC3F63BB9}"/>
              </a:ext>
            </a:extLst>
          </p:cNvPr>
          <p:cNvSpPr txBox="1"/>
          <p:nvPr/>
        </p:nvSpPr>
        <p:spPr>
          <a:xfrm>
            <a:off x="5440385" y="4854355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6A1E402-B6E4-BC49-8C42-0DC11D448C99}"/>
              </a:ext>
            </a:extLst>
          </p:cNvPr>
          <p:cNvSpPr txBox="1"/>
          <p:nvPr/>
        </p:nvSpPr>
        <p:spPr>
          <a:xfrm>
            <a:off x="8407931" y="4333280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 sub-host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0E32B47-14DF-9242-8473-CD113A887B83}"/>
              </a:ext>
            </a:extLst>
          </p:cNvPr>
          <p:cNvSpPr txBox="1"/>
          <p:nvPr/>
        </p:nvSpPr>
        <p:spPr>
          <a:xfrm>
            <a:off x="8364267" y="4854355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3DB30BE-9583-4D43-B3BF-775D93253CF7}"/>
              </a:ext>
            </a:extLst>
          </p:cNvPr>
          <p:cNvSpPr txBox="1"/>
          <p:nvPr/>
        </p:nvSpPr>
        <p:spPr>
          <a:xfrm>
            <a:off x="1581118" y="4154040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2" name="環状矢印 41">
            <a:extLst>
              <a:ext uri="{FF2B5EF4-FFF2-40B4-BE49-F238E27FC236}">
                <a16:creationId xmlns:a16="http://schemas.microsoft.com/office/drawing/2014/main" id="{D176A99A-29D9-F34D-B03A-3B23717C7639}"/>
              </a:ext>
            </a:extLst>
          </p:cNvPr>
          <p:cNvSpPr/>
          <p:nvPr/>
        </p:nvSpPr>
        <p:spPr>
          <a:xfrm flipV="1">
            <a:off x="6808297" y="5578370"/>
            <a:ext cx="1680334" cy="939855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32663AE-8809-9D43-8147-5D03D2521BFF}"/>
              </a:ext>
            </a:extLst>
          </p:cNvPr>
          <p:cNvSpPr txBox="1"/>
          <p:nvPr/>
        </p:nvSpPr>
        <p:spPr>
          <a:xfrm>
            <a:off x="7026222" y="5674551"/>
            <a:ext cx="119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page-out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4" name="環状矢印 43">
            <a:extLst>
              <a:ext uri="{FF2B5EF4-FFF2-40B4-BE49-F238E27FC236}">
                <a16:creationId xmlns:a16="http://schemas.microsoft.com/office/drawing/2014/main" id="{B532218F-9091-864D-BBAA-273C99B07790}"/>
              </a:ext>
            </a:extLst>
          </p:cNvPr>
          <p:cNvSpPr/>
          <p:nvPr/>
        </p:nvSpPr>
        <p:spPr>
          <a:xfrm flipH="1">
            <a:off x="6808297" y="4393254"/>
            <a:ext cx="1680334" cy="978408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6997EEC-D379-7E4F-A34F-2AA5B70B272C}"/>
              </a:ext>
            </a:extLst>
          </p:cNvPr>
          <p:cNvSpPr txBox="1"/>
          <p:nvPr/>
        </p:nvSpPr>
        <p:spPr>
          <a:xfrm>
            <a:off x="7055106" y="4926062"/>
            <a:ext cx="103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page-in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F1A3442-A9F3-8447-9FF3-9C5D79AC2ECE}"/>
              </a:ext>
            </a:extLst>
          </p:cNvPr>
          <p:cNvSpPr txBox="1"/>
          <p:nvPr/>
        </p:nvSpPr>
        <p:spPr>
          <a:xfrm>
            <a:off x="1450789" y="4882458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45844536-2C7C-124A-BFAD-9A25A0F8BD9E}"/>
              </a:ext>
            </a:extLst>
          </p:cNvPr>
          <p:cNvSpPr/>
          <p:nvPr/>
        </p:nvSpPr>
        <p:spPr>
          <a:xfrm>
            <a:off x="2441354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C5398B53-4866-2D43-B2E5-F6501217B285}"/>
              </a:ext>
            </a:extLst>
          </p:cNvPr>
          <p:cNvSpPr/>
          <p:nvPr/>
        </p:nvSpPr>
        <p:spPr>
          <a:xfrm>
            <a:off x="2872163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B515A592-67FB-EF45-9FA5-7C111D51D02C}"/>
              </a:ext>
            </a:extLst>
          </p:cNvPr>
          <p:cNvSpPr/>
          <p:nvPr/>
        </p:nvSpPr>
        <p:spPr>
          <a:xfrm>
            <a:off x="2008512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F74A9E62-B837-EF46-A616-295A7730C47F}"/>
              </a:ext>
            </a:extLst>
          </p:cNvPr>
          <p:cNvSpPr/>
          <p:nvPr/>
        </p:nvSpPr>
        <p:spPr>
          <a:xfrm>
            <a:off x="1577703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5BD0E00-D30F-984F-822E-F4F9F55D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No Decryption at Sub-hosts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655AF6-25E0-7947-AF01-658E6B37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3F17723-3118-A248-80A4-455DC9B217F8}"/>
              </a:ext>
            </a:extLst>
          </p:cNvPr>
          <p:cNvSpPr txBox="1"/>
          <p:nvPr/>
        </p:nvSpPr>
        <p:spPr>
          <a:xfrm>
            <a:off x="10379664" y="4867811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D78AFB0-93B3-2E4E-924C-E4460010B420}"/>
              </a:ext>
            </a:extLst>
          </p:cNvPr>
          <p:cNvSpPr txBox="1"/>
          <p:nvPr/>
        </p:nvSpPr>
        <p:spPr>
          <a:xfrm>
            <a:off x="10316737" y="5547569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unencrypted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4FE559CD-9EFF-5B40-862F-472E10E1C042}"/>
              </a:ext>
            </a:extLst>
          </p:cNvPr>
          <p:cNvSpPr/>
          <p:nvPr/>
        </p:nvSpPr>
        <p:spPr>
          <a:xfrm>
            <a:off x="10141611" y="4919931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286887E5-C888-A44E-8D3F-9206C70CE5A7}"/>
              </a:ext>
            </a:extLst>
          </p:cNvPr>
          <p:cNvSpPr/>
          <p:nvPr/>
        </p:nvSpPr>
        <p:spPr>
          <a:xfrm>
            <a:off x="10134716" y="5601991"/>
            <a:ext cx="207754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8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L 0.08737 0.04005 C 0.10559 0.04907 0.13294 0.05394 0.16158 0.05394 C 0.19414 0.05394 0.22031 0.04907 0.23854 0.04005 L 0.32604 0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2" y="268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0.08737 0.04005 C 0.1056 0.04907 0.13294 0.05394 0.16159 0.05394 C 0.19414 0.05394 0.22031 0.04907 0.23854 0.04005 L 0.32604 0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2" y="268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0 L 0.13229 0.04005 C 0.15976 0.04907 0.20117 0.05394 0.24466 0.05394 C 0.29401 0.05394 0.33359 0.04907 0.36107 0.04005 L 0.49349 0 " pathEditMode="relative" rAng="0" ptsTypes="AAAAA">
                                      <p:cBhvr>
                                        <p:cTn id="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68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L 0.13229 0.04005 C 0.15976 0.04907 0.20117 0.05394 0.24466 0.05394 C 0.29401 0.05394 0.33359 0.04907 0.36106 0.04005 L 0.49348 0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349 0 L 0.44792 -0.03704 C 0.43841 -0.04537 0.42435 -0.04954 0.4095 -0.04954 C 0.39245 -0.04954 0.3789 -0.04537 0.36953 -0.03704 L 0.32422 0 " pathEditMode="relative" rAng="0" ptsTypes="AAAAA">
                                      <p:cBhvr>
                                        <p:cTn id="5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64" y="-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493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04 0 L 0.40781 0.04005 C 0.42487 0.04907 0.45039 0.05394 0.47721 0.05394 C 0.50794 0.05394 0.53229 0.04907 0.54934 0.04005 L 0.63138 0 " pathEditMode="relative" rAng="0" ptsTypes="AAAAA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 animBg="1"/>
      <p:bldP spid="45" grpId="0"/>
      <p:bldP spid="30" grpId="0" animBg="1"/>
      <p:bldP spid="30" grpId="1" animBg="1"/>
      <p:bldP spid="31" grpId="0" animBg="1"/>
      <p:bldP spid="34" grpId="0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219E8-32EE-824B-9875-F675A03D1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encrypt the </a:t>
            </a:r>
            <a:r>
              <a:rPr kumimoji="1" lang="en-US" altLang="ja-JP" dirty="0"/>
              <a:t>memory that contains no sensitive data</a:t>
            </a:r>
          </a:p>
          <a:p>
            <a:pPr lvl="1"/>
            <a:r>
              <a:rPr lang="en-US" altLang="ja-JP" dirty="0"/>
              <a:t>Transfer data without encryption upon split migration</a:t>
            </a:r>
          </a:p>
          <a:p>
            <a:pPr lvl="2"/>
            <a:r>
              <a:rPr lang="en-US" altLang="ja-JP" dirty="0"/>
              <a:t>Hold it as it is at sub-hosts</a:t>
            </a:r>
          </a:p>
          <a:p>
            <a:pPr lvl="1"/>
            <a:r>
              <a:rPr lang="en-US" altLang="ja-JP" dirty="0"/>
              <a:t>T</a:t>
            </a:r>
            <a:r>
              <a:rPr kumimoji="1" lang="en-US" altLang="ja-JP" dirty="0"/>
              <a:t>ransfer unencrypted data to the main host </a:t>
            </a:r>
            <a:r>
              <a:rPr lang="en-US" altLang="ja-JP" dirty="0"/>
              <a:t>upon a page-in</a:t>
            </a:r>
            <a:endParaRPr kumimoji="1" lang="en-US" altLang="ja-JP" dirty="0"/>
          </a:p>
          <a:p>
            <a:pPr lvl="1"/>
            <a:r>
              <a:rPr lang="en-US" altLang="ja-JP" dirty="0"/>
              <a:t>Transfer </a:t>
            </a:r>
            <a:r>
              <a:rPr kumimoji="1" lang="en-US" altLang="ja-JP" dirty="0"/>
              <a:t>data without encryption to a sub-host upon a page-out</a:t>
            </a:r>
          </a:p>
          <a:p>
            <a:pPr lvl="2"/>
            <a:r>
              <a:rPr lang="en-US" altLang="ja-JP" dirty="0"/>
              <a:t>Hold it as it is at the sub-host</a:t>
            </a:r>
            <a:endParaRPr kumimoji="1" lang="ja-JP" altLang="en-US"/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05B0E47E-B2FE-C54F-BAA8-0D908DA632BB}"/>
              </a:ext>
            </a:extLst>
          </p:cNvPr>
          <p:cNvSpPr/>
          <p:nvPr/>
        </p:nvSpPr>
        <p:spPr>
          <a:xfrm>
            <a:off x="1379820" y="4696356"/>
            <a:ext cx="1986523" cy="1534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6845F54F-85C6-DC43-86B0-B9B34448C8B7}"/>
              </a:ext>
            </a:extLst>
          </p:cNvPr>
          <p:cNvSpPr/>
          <p:nvPr/>
        </p:nvSpPr>
        <p:spPr>
          <a:xfrm>
            <a:off x="8235597" y="4854355"/>
            <a:ext cx="1703479" cy="12145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09DBB703-2183-8749-896D-B3630F920992}"/>
              </a:ext>
            </a:extLst>
          </p:cNvPr>
          <p:cNvSpPr/>
          <p:nvPr/>
        </p:nvSpPr>
        <p:spPr>
          <a:xfrm>
            <a:off x="5327987" y="4882458"/>
            <a:ext cx="1703479" cy="11864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81090E6C-F9FE-FE4D-9615-F839EFFA6F15}"/>
              </a:ext>
            </a:extLst>
          </p:cNvPr>
          <p:cNvCxnSpPr>
            <a:cxnSpLocks/>
          </p:cNvCxnSpPr>
          <p:nvPr/>
        </p:nvCxnSpPr>
        <p:spPr>
          <a:xfrm>
            <a:off x="2182419" y="5934866"/>
            <a:ext cx="168067" cy="4281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ECEDDFD-A79D-194A-8A33-AFB04D3E608F}"/>
              </a:ext>
            </a:extLst>
          </p:cNvPr>
          <p:cNvSpPr txBox="1"/>
          <p:nvPr/>
        </p:nvSpPr>
        <p:spPr>
          <a:xfrm>
            <a:off x="5445838" y="4284699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main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4549D88-05C9-CB42-A189-72B8BD5D51E5}"/>
              </a:ext>
            </a:extLst>
          </p:cNvPr>
          <p:cNvCxnSpPr>
            <a:cxnSpLocks/>
          </p:cNvCxnSpPr>
          <p:nvPr/>
        </p:nvCxnSpPr>
        <p:spPr>
          <a:xfrm flipH="1">
            <a:off x="2878722" y="5934866"/>
            <a:ext cx="158959" cy="3979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右矢印 26">
            <a:extLst>
              <a:ext uri="{FF2B5EF4-FFF2-40B4-BE49-F238E27FC236}">
                <a16:creationId xmlns:a16="http://schemas.microsoft.com/office/drawing/2014/main" id="{1796CF2B-1BE7-694E-8F54-3A3125E1A3D8}"/>
              </a:ext>
            </a:extLst>
          </p:cNvPr>
          <p:cNvSpPr/>
          <p:nvPr/>
        </p:nvSpPr>
        <p:spPr>
          <a:xfrm>
            <a:off x="3517898" y="5357327"/>
            <a:ext cx="160017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64B1C8B-296B-B842-AF53-E764D67B86D4}"/>
              </a:ext>
            </a:extLst>
          </p:cNvPr>
          <p:cNvSpPr txBox="1"/>
          <p:nvPr/>
        </p:nvSpPr>
        <p:spPr>
          <a:xfrm>
            <a:off x="1890804" y="6337676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sensitive data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18A0F8E-2E79-854E-92B1-1B6A43DB5618}"/>
              </a:ext>
            </a:extLst>
          </p:cNvPr>
          <p:cNvSpPr txBox="1"/>
          <p:nvPr/>
        </p:nvSpPr>
        <p:spPr>
          <a:xfrm>
            <a:off x="3629419" y="4649441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split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migration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078FBA-4328-E447-BBCB-F3B97997E2ED}"/>
              </a:ext>
            </a:extLst>
          </p:cNvPr>
          <p:cNvSpPr txBox="1"/>
          <p:nvPr/>
        </p:nvSpPr>
        <p:spPr>
          <a:xfrm>
            <a:off x="5393493" y="4854355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5BB3C57-8C20-9F43-8E47-0EF75D22F2D6}"/>
              </a:ext>
            </a:extLst>
          </p:cNvPr>
          <p:cNvSpPr txBox="1"/>
          <p:nvPr/>
        </p:nvSpPr>
        <p:spPr>
          <a:xfrm>
            <a:off x="8419654" y="4333280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 sub-host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C621101-B396-2C4F-B601-9D4FC1762ED6}"/>
              </a:ext>
            </a:extLst>
          </p:cNvPr>
          <p:cNvSpPr txBox="1"/>
          <p:nvPr/>
        </p:nvSpPr>
        <p:spPr>
          <a:xfrm>
            <a:off x="8317375" y="4854355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FCF973A-F105-3045-B64C-8FE80467854D}"/>
              </a:ext>
            </a:extLst>
          </p:cNvPr>
          <p:cNvSpPr txBox="1"/>
          <p:nvPr/>
        </p:nvSpPr>
        <p:spPr>
          <a:xfrm>
            <a:off x="1534226" y="4154040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source host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3" name="環状矢印 32">
            <a:extLst>
              <a:ext uri="{FF2B5EF4-FFF2-40B4-BE49-F238E27FC236}">
                <a16:creationId xmlns:a16="http://schemas.microsoft.com/office/drawing/2014/main" id="{C20B2130-7F7D-D640-8850-05368737A07B}"/>
              </a:ext>
            </a:extLst>
          </p:cNvPr>
          <p:cNvSpPr/>
          <p:nvPr/>
        </p:nvSpPr>
        <p:spPr>
          <a:xfrm flipV="1">
            <a:off x="6761405" y="5578370"/>
            <a:ext cx="1680334" cy="939855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8A8BC9C-988F-7741-B79B-C4E2ED05FF16}"/>
              </a:ext>
            </a:extLst>
          </p:cNvPr>
          <p:cNvSpPr txBox="1"/>
          <p:nvPr/>
        </p:nvSpPr>
        <p:spPr>
          <a:xfrm>
            <a:off x="6979330" y="5674551"/>
            <a:ext cx="119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page-out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5" name="環状矢印 34">
            <a:extLst>
              <a:ext uri="{FF2B5EF4-FFF2-40B4-BE49-F238E27FC236}">
                <a16:creationId xmlns:a16="http://schemas.microsoft.com/office/drawing/2014/main" id="{3B17977C-0392-7C48-8D81-89C563522472}"/>
              </a:ext>
            </a:extLst>
          </p:cNvPr>
          <p:cNvSpPr/>
          <p:nvPr/>
        </p:nvSpPr>
        <p:spPr>
          <a:xfrm flipH="1">
            <a:off x="6761405" y="4393254"/>
            <a:ext cx="1680334" cy="978408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B64A69A-2941-624E-9DFE-9E19D14CC1CE}"/>
              </a:ext>
            </a:extLst>
          </p:cNvPr>
          <p:cNvSpPr txBox="1"/>
          <p:nvPr/>
        </p:nvSpPr>
        <p:spPr>
          <a:xfrm>
            <a:off x="7008214" y="4926062"/>
            <a:ext cx="103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page-in</a:t>
            </a:r>
            <a:endParaRPr kumimoji="1" lang="ja-JP" altLang="en-US" b="1">
              <a:solidFill>
                <a:srgbClr val="FF000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F8519A3-F87F-0C4E-A33D-036E9465692C}"/>
              </a:ext>
            </a:extLst>
          </p:cNvPr>
          <p:cNvSpPr txBox="1"/>
          <p:nvPr/>
        </p:nvSpPr>
        <p:spPr>
          <a:xfrm>
            <a:off x="1403897" y="4882458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rPr>
              <a:t>VM memory</a:t>
            </a:r>
            <a:endParaRPr kumimoji="1" lang="ja-JP" altLang="en-US">
              <a:latin typeface="Arial" panose="020B0604020202020204" pitchFamily="34" charset="0"/>
              <a:ea typeface="Yu Gothic Medium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1B49AAA1-A9C7-0948-B8F8-6C91F2322D77}"/>
              </a:ext>
            </a:extLst>
          </p:cNvPr>
          <p:cNvSpPr/>
          <p:nvPr/>
        </p:nvSpPr>
        <p:spPr>
          <a:xfrm>
            <a:off x="2394462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E1788274-32F7-BA4C-983F-6ADDE891EC28}"/>
              </a:ext>
            </a:extLst>
          </p:cNvPr>
          <p:cNvSpPr/>
          <p:nvPr/>
        </p:nvSpPr>
        <p:spPr>
          <a:xfrm>
            <a:off x="2825271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$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882B789B-EADE-A44A-8BAB-089A549FBFBD}"/>
              </a:ext>
            </a:extLst>
          </p:cNvPr>
          <p:cNvSpPr/>
          <p:nvPr/>
        </p:nvSpPr>
        <p:spPr>
          <a:xfrm>
            <a:off x="1961620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$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0ABB923D-EF59-C44A-917A-6AB7983590DF}"/>
              </a:ext>
            </a:extLst>
          </p:cNvPr>
          <p:cNvSpPr/>
          <p:nvPr/>
        </p:nvSpPr>
        <p:spPr>
          <a:xfrm>
            <a:off x="1530811" y="5216463"/>
            <a:ext cx="430760" cy="7184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CF71C24-9020-984C-A0B2-6308C217C594}"/>
              </a:ext>
            </a:extLst>
          </p:cNvPr>
          <p:cNvSpPr txBox="1"/>
          <p:nvPr/>
        </p:nvSpPr>
        <p:spPr>
          <a:xfrm>
            <a:off x="10448209" y="4896920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97507E5-2B9D-FD42-BF58-86568A597A3B}"/>
              </a:ext>
            </a:extLst>
          </p:cNvPr>
          <p:cNvSpPr txBox="1"/>
          <p:nvPr/>
        </p:nvSpPr>
        <p:spPr>
          <a:xfrm>
            <a:off x="10385282" y="5590746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34" charset="-128"/>
                <a:cs typeface="Arial" panose="020B0604020202020204" pitchFamily="34" charset="0"/>
              </a:rPr>
              <a:t>unencrypted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98B1887F-1611-D845-A244-B6F0E7320551}"/>
              </a:ext>
            </a:extLst>
          </p:cNvPr>
          <p:cNvSpPr/>
          <p:nvPr/>
        </p:nvSpPr>
        <p:spPr>
          <a:xfrm>
            <a:off x="10210156" y="4949040"/>
            <a:ext cx="200859" cy="3479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0D462337-3E4A-8546-A5A7-6694B181563C}"/>
              </a:ext>
            </a:extLst>
          </p:cNvPr>
          <p:cNvSpPr/>
          <p:nvPr/>
        </p:nvSpPr>
        <p:spPr>
          <a:xfrm>
            <a:off x="10210155" y="5641871"/>
            <a:ext cx="200860" cy="3479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34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5A44AFA-A052-FC4E-8097-986E40E3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Selective Encryption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30EE69-F344-2249-B878-AF610368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2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L 0.08737 0.04005 C 0.10559 0.04907 0.13294 0.05394 0.16158 0.05394 C 0.19414 0.05394 0.22031 0.04907 0.23854 0.04005 L 0.32604 0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2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0.08737 0.04005 C 0.1056 0.04907 0.13294 0.05394 0.16159 0.05394 C 0.19414 0.05394 0.22031 0.04907 0.23854 0.04005 L 0.32604 0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2" y="268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0 L 0.13229 0.04005 C 0.15976 0.04907 0.20117 0.05394 0.24466 0.05394 C 0.29401 0.05394 0.33359 0.04907 0.36107 0.04005 L 0.49349 0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68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L 0.13229 0.04005 C 0.15976 0.04907 0.20117 0.05394 0.24466 0.05394 C 0.29401 0.05394 0.33359 0.04907 0.36106 0.04005 L 0.49348 0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E199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349 0 L 0.44792 -0.03704 C 0.43841 -0.04537 0.42435 -0.04954 0.4095 -0.04954 C 0.39245 -0.04954 0.3789 -0.04537 0.36953 -0.03704 L 0.32422 0 " pathEditMode="relative" rAng="0" ptsTypes="AAAAA">
                                      <p:cBhvr>
                                        <p:cTn id="4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64" y="-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04 0 L 0.40781 0.04005 C 0.42487 0.04907 0.45039 0.05394 0.47721 0.05394 C 0.50794 0.05394 0.53229 0.04907 0.54934 0.04005 L 0.63138 0 " pathEditMode="relative" rAng="0" ptsTypes="AAAAA">
                                      <p:cBhvr>
                                        <p:cTn id="5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animBg="1"/>
      <p:bldP spid="36" grpId="0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8617</TotalTime>
  <Words>2722</Words>
  <Application>Microsoft Macintosh PowerPoint</Application>
  <PresentationFormat>ワイド画面</PresentationFormat>
  <Paragraphs>425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Yu Gothic Medium</vt:lpstr>
      <vt:lpstr>游ゴシック</vt:lpstr>
      <vt:lpstr>游ゴシック Light</vt:lpstr>
      <vt:lpstr>Arial</vt:lpstr>
      <vt:lpstr>Calibri</vt:lpstr>
      <vt:lpstr>Cambria Math</vt:lpstr>
      <vt:lpstr>Wingdings</vt:lpstr>
      <vt:lpstr>Office テーマ</vt:lpstr>
      <vt:lpstr>Optimized Memory Encryption for VMs across Multiple Hosts</vt:lpstr>
      <vt:lpstr>Large-memory VMs</vt:lpstr>
      <vt:lpstr>Split Migration [Suetake+, CLOUD'18]</vt:lpstr>
      <vt:lpstr>Encrypted Split Migration</vt:lpstr>
      <vt:lpstr>Encrypted Remote Paging</vt:lpstr>
      <vt:lpstr>Issues of Data Encryption with SSL</vt:lpstr>
      <vt:lpstr>Our Approach: SEmigrate</vt:lpstr>
      <vt:lpstr>No Decryption at Sub-hosts</vt:lpstr>
      <vt:lpstr>Selective Encryption</vt:lpstr>
      <vt:lpstr>Unencrypted Memory Regions (1/2)</vt:lpstr>
      <vt:lpstr>Unencrypted Memory Regions (2/2)</vt:lpstr>
      <vt:lpstr>Implementation</vt:lpstr>
      <vt:lpstr>Experiments</vt:lpstr>
      <vt:lpstr>Migration Time</vt:lpstr>
      <vt:lpstr>VM Performance after Split Migration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HORIO Shuhei</dc:creator>
  <cp:lastModifiedBy>HORIO Shuhei</cp:lastModifiedBy>
  <cp:revision>143</cp:revision>
  <dcterms:created xsi:type="dcterms:W3CDTF">2021-08-18T14:53:57Z</dcterms:created>
  <dcterms:modified xsi:type="dcterms:W3CDTF">2021-09-01T00:19:56Z</dcterms:modified>
</cp:coreProperties>
</file>