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tiff" ContentType="image/tiff"/>
  <Default Extension="vml" ContentType="application/vnd.openxmlformats-officedocument.vmlDrawing"/>
  <Default Extension="wdp" ContentType="image/vnd.ms-photo"/>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21.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22.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23.xml" ContentType="application/vnd.openxmlformats-officedocument.presentationml.notesSlide+xml"/>
  <Override PartName="/ppt/charts/chartEx1.xml" ContentType="application/vnd.ms-office.chartex+xml"/>
  <Override PartName="/ppt/charts/style7.xml" ContentType="application/vnd.ms-office.chartstyle+xml"/>
  <Override PartName="/ppt/charts/colors7.xml" ContentType="application/vnd.ms-office.chartcolorstyle+xml"/>
  <Override PartName="/ppt/notesSlides/notesSlide24.xml" ContentType="application/vnd.openxmlformats-officedocument.presentationml.notesSlide+xml"/>
  <Override PartName="/ppt/charts/chartEx2.xml" ContentType="application/vnd.ms-office.chartex+xml"/>
  <Override PartName="/ppt/charts/style8.xml" ContentType="application/vnd.ms-office.chartstyle+xml"/>
  <Override PartName="/ppt/charts/colors8.xml" ContentType="application/vnd.ms-office.chartcolorstyle+xml"/>
  <Override PartName="/ppt/notesSlides/notesSlide25.xml" ContentType="application/vnd.openxmlformats-officedocument.presentationml.notesSlide+xml"/>
  <Override PartName="/ppt/charts/chartEx3.xml" ContentType="application/vnd.ms-office.chartex+xml"/>
  <Override PartName="/ppt/charts/style9.xml" ContentType="application/vnd.ms-office.chartstyle+xml"/>
  <Override PartName="/ppt/charts/colors9.xml" ContentType="application/vnd.ms-office.chartcolorstyl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29"/>
  </p:notesMasterIdLst>
  <p:handoutMasterIdLst>
    <p:handoutMasterId r:id="rId30"/>
  </p:handoutMasterIdLst>
  <p:sldIdLst>
    <p:sldId id="256" r:id="rId2"/>
    <p:sldId id="314" r:id="rId3"/>
    <p:sldId id="315" r:id="rId4"/>
    <p:sldId id="318" r:id="rId5"/>
    <p:sldId id="343" r:id="rId6"/>
    <p:sldId id="316" r:id="rId7"/>
    <p:sldId id="320" r:id="rId8"/>
    <p:sldId id="319" r:id="rId9"/>
    <p:sldId id="323" r:id="rId10"/>
    <p:sldId id="348" r:id="rId11"/>
    <p:sldId id="326" r:id="rId12"/>
    <p:sldId id="327" r:id="rId13"/>
    <p:sldId id="341" r:id="rId14"/>
    <p:sldId id="325" r:id="rId15"/>
    <p:sldId id="342" r:id="rId16"/>
    <p:sldId id="328" r:id="rId17"/>
    <p:sldId id="330" r:id="rId18"/>
    <p:sldId id="321" r:id="rId19"/>
    <p:sldId id="331" r:id="rId20"/>
    <p:sldId id="346" r:id="rId21"/>
    <p:sldId id="339" r:id="rId22"/>
    <p:sldId id="347" r:id="rId23"/>
    <p:sldId id="335" r:id="rId24"/>
    <p:sldId id="332" r:id="rId25"/>
    <p:sldId id="333" r:id="rId26"/>
    <p:sldId id="280" r:id="rId27"/>
    <p:sldId id="338" r:id="rId28"/>
  </p:sldIdLst>
  <p:sldSz cx="12192000" cy="6858000"/>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300"/>
    <a:srgbClr val="19EF98"/>
    <a:srgbClr val="41C76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655" autoAdjust="0"/>
    <p:restoredTop sz="73967" autoAdjust="0"/>
  </p:normalViewPr>
  <p:slideViewPr>
    <p:cSldViewPr snapToGrid="0">
      <p:cViewPr varScale="1">
        <p:scale>
          <a:sx n="92" d="100"/>
          <a:sy n="92" d="100"/>
        </p:scale>
        <p:origin x="1264" y="168"/>
      </p:cViewPr>
      <p:guideLst/>
    </p:cSldViewPr>
  </p:slideViewPr>
  <p:outlineViewPr>
    <p:cViewPr>
      <p:scale>
        <a:sx n="33" d="100"/>
        <a:sy n="33" d="100"/>
      </p:scale>
      <p:origin x="0" y="0"/>
    </p:cViewPr>
  </p:outlineViewPr>
  <p:notesTextViewPr>
    <p:cViewPr>
      <p:scale>
        <a:sx n="140" d="100"/>
        <a:sy n="140" d="100"/>
      </p:scale>
      <p:origin x="0" y="0"/>
    </p:cViewPr>
  </p:notesTextViewPr>
  <p:sorterViewPr>
    <p:cViewPr>
      <p:scale>
        <a:sx n="160" d="100"/>
        <a:sy n="160" d="100"/>
      </p:scale>
      <p:origin x="0" y="0"/>
    </p:cViewPr>
  </p:sorterViewPr>
  <p:notesViewPr>
    <p:cSldViewPr snapToGrid="0">
      <p:cViewPr varScale="1">
        <p:scale>
          <a:sx n="123" d="100"/>
          <a:sy n="123" d="100"/>
        </p:scale>
        <p:origin x="1128" y="9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oleObject" Target="file:////Users/kimuraketo/Desktop/Tex/ComSys2021/Comsys2021_&#23455;&#39443;.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Users/kimuraketo/Desktop/Tex/ComSys2021/Comsys2021_&#23455;&#39443;.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Users/kimuraketo/Desktop/Tex/ComSys2021/Comsys2021_&#23455;&#39443;.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Users/kimuraketo/Desktop/Tex/ComSys2021/Comsys2021_&#23455;&#39443;.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Users/kimuraketo/Desktop/Tex/ComSys2021/Comsys2021_&#23455;&#39443;.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Users/kimuraketo/Desktop/Tex/ComSys2021/Comsys2021_&#23455;&#39443;.xlsx" TargetMode="External"/><Relationship Id="rId2" Type="http://schemas.microsoft.com/office/2011/relationships/chartColorStyle" Target="colors6.xml"/><Relationship Id="rId1" Type="http://schemas.microsoft.com/office/2011/relationships/chartStyle" Target="style6.xml"/></Relationships>
</file>

<file path=ppt/charts/_rels/chartEx1.xml.rels><?xml version="1.0" encoding="UTF-8" standalone="yes"?>
<Relationships xmlns="http://schemas.openxmlformats.org/package/2006/relationships"><Relationship Id="rId3" Type="http://schemas.microsoft.com/office/2011/relationships/chartColorStyle" Target="colors7.xml"/><Relationship Id="rId2" Type="http://schemas.microsoft.com/office/2011/relationships/chartStyle" Target="style7.xml"/><Relationship Id="rId1" Type="http://schemas.openxmlformats.org/officeDocument/2006/relationships/oleObject" Target="file:////Users/kimuraketo/Desktop/Tex/ComSys2021/Comsys2021_&#23455;&#39443;.xlsx" TargetMode="External"/></Relationships>
</file>

<file path=ppt/charts/_rels/chartEx2.xml.rels><?xml version="1.0" encoding="UTF-8" standalone="yes"?>
<Relationships xmlns="http://schemas.openxmlformats.org/package/2006/relationships"><Relationship Id="rId3" Type="http://schemas.microsoft.com/office/2011/relationships/chartColorStyle" Target="colors8.xml"/><Relationship Id="rId2" Type="http://schemas.microsoft.com/office/2011/relationships/chartStyle" Target="style8.xml"/><Relationship Id="rId1" Type="http://schemas.openxmlformats.org/officeDocument/2006/relationships/oleObject" Target="file:////Users/kimuraketo/Desktop/Tex/ComSys2021/Comsys2021_&#23455;&#39443;.xlsx" TargetMode="External"/></Relationships>
</file>

<file path=ppt/charts/_rels/chartEx3.xml.rels><?xml version="1.0" encoding="UTF-8" standalone="yes"?>
<Relationships xmlns="http://schemas.openxmlformats.org/package/2006/relationships"><Relationship Id="rId3" Type="http://schemas.microsoft.com/office/2011/relationships/chartColorStyle" Target="colors9.xml"/><Relationship Id="rId2" Type="http://schemas.microsoft.com/office/2011/relationships/chartStyle" Target="style9.xml"/><Relationship Id="rId1" Type="http://schemas.openxmlformats.org/officeDocument/2006/relationships/oleObject" Target="file:////Users/kimuraketo/Desktop/Tex/ComSys2021/Comsys2021_&#23455;&#39443;.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9689488636363636E-2"/>
          <c:y val="5.0925925925925923E-2"/>
          <c:w val="0.37084393939393939"/>
          <c:h val="0.54511987674836027"/>
        </c:manualLayout>
      </c:layout>
      <c:lineChart>
        <c:grouping val="standard"/>
        <c:varyColors val="0"/>
        <c:ser>
          <c:idx val="0"/>
          <c:order val="0"/>
          <c:tx>
            <c:v>GPUfas</c:v>
          </c:tx>
          <c:spPr>
            <a:ln w="38100" cap="rnd">
              <a:solidFill>
                <a:srgbClr val="0070C0"/>
              </a:solidFill>
              <a:round/>
            </a:ln>
            <a:effectLst/>
          </c:spPr>
          <c:marker>
            <c:symbol val="circle"/>
            <c:size val="10"/>
            <c:spPr>
              <a:solidFill>
                <a:srgbClr val="0070C0"/>
              </a:solidFill>
              <a:ln w="9525">
                <a:solidFill>
                  <a:srgbClr val="0070C0"/>
                </a:solidFill>
              </a:ln>
              <a:effectLst/>
            </c:spPr>
          </c:marker>
          <c:cat>
            <c:numRef>
              <c:f>('複数プロセス2(復旧支援機構)'!$A$3,'複数プロセス2(復旧支援機構)'!$A$5,'複数プロセス2(復旧支援機構)'!$A$7,'複数プロセス2(復旧支援機構)'!$A$9,'複数プロセス2(復旧支援機構)'!$A$11,'複数プロセス2(復旧支援機構)'!$A$13,'複数プロセス2(復旧支援機構)'!$A$15,'複数プロセス2(復旧支援機構)'!$A$17,'複数プロセス2(復旧支援機構)'!$A$19,'複数プロセス2(復旧支援機構)'!$A$21)</c:f>
              <c:numCache>
                <c:formatCode>General</c:formatCode>
                <c:ptCount val="10"/>
                <c:pt idx="0">
                  <c:v>100</c:v>
                </c:pt>
                <c:pt idx="1">
                  <c:v>200</c:v>
                </c:pt>
                <c:pt idx="2">
                  <c:v>300</c:v>
                </c:pt>
                <c:pt idx="3">
                  <c:v>400</c:v>
                </c:pt>
                <c:pt idx="4">
                  <c:v>500</c:v>
                </c:pt>
                <c:pt idx="5">
                  <c:v>600</c:v>
                </c:pt>
                <c:pt idx="6">
                  <c:v>700</c:v>
                </c:pt>
                <c:pt idx="7">
                  <c:v>800</c:v>
                </c:pt>
                <c:pt idx="8">
                  <c:v>900</c:v>
                </c:pt>
                <c:pt idx="9">
                  <c:v>1000</c:v>
                </c:pt>
              </c:numCache>
            </c:numRef>
          </c:cat>
          <c:val>
            <c:numRef>
              <c:f>('複数プロセス2(復旧支援機構)'!$C$4,'複数プロセス2(復旧支援機構)'!$C$6,'複数プロセス2(復旧支援機構)'!$C$8,'複数プロセス2(復旧支援機構)'!$C$10,'複数プロセス2(復旧支援機構)'!$C$12,'複数プロセス2(復旧支援機構)'!$C$14,'複数プロセス2(復旧支援機構)'!$C$16,'複数プロセス2(復旧支援機構)'!$C$18,'複数プロセス2(復旧支援機構)'!$C$20,'複数プロセス2(復旧支援機構)'!$C$22)</c:f>
              <c:numCache>
                <c:formatCode>General</c:formatCode>
                <c:ptCount val="10"/>
                <c:pt idx="0">
                  <c:v>11</c:v>
                </c:pt>
                <c:pt idx="1">
                  <c:v>14</c:v>
                </c:pt>
                <c:pt idx="2">
                  <c:v>16</c:v>
                </c:pt>
                <c:pt idx="3">
                  <c:v>19</c:v>
                </c:pt>
                <c:pt idx="4">
                  <c:v>21</c:v>
                </c:pt>
                <c:pt idx="5">
                  <c:v>24</c:v>
                </c:pt>
                <c:pt idx="6">
                  <c:v>26</c:v>
                </c:pt>
                <c:pt idx="7">
                  <c:v>29</c:v>
                </c:pt>
                <c:pt idx="8">
                  <c:v>31</c:v>
                </c:pt>
                <c:pt idx="9">
                  <c:v>34</c:v>
                </c:pt>
              </c:numCache>
            </c:numRef>
          </c:val>
          <c:smooth val="0"/>
          <c:extLst>
            <c:ext xmlns:c16="http://schemas.microsoft.com/office/drawing/2014/chart" uri="{C3380CC4-5D6E-409C-BE32-E72D297353CC}">
              <c16:uniqueId val="{00000000-69B5-4F46-860D-8F4026B0FEC7}"/>
            </c:ext>
          </c:extLst>
        </c:ser>
        <c:ser>
          <c:idx val="2"/>
          <c:order val="1"/>
          <c:tx>
            <c:v>復旧プロセス</c:v>
          </c:tx>
          <c:spPr>
            <a:ln w="38100" cap="rnd">
              <a:solidFill>
                <a:schemeClr val="bg1">
                  <a:lumMod val="50000"/>
                </a:schemeClr>
              </a:solidFill>
              <a:round/>
            </a:ln>
            <a:effectLst/>
          </c:spPr>
          <c:marker>
            <c:symbol val="circle"/>
            <c:size val="10"/>
            <c:spPr>
              <a:solidFill>
                <a:schemeClr val="bg1">
                  <a:lumMod val="50000"/>
                </a:schemeClr>
              </a:solidFill>
              <a:ln w="19050">
                <a:solidFill>
                  <a:schemeClr val="bg1">
                    <a:lumMod val="50000"/>
                  </a:schemeClr>
                </a:solidFill>
              </a:ln>
              <a:effectLst/>
            </c:spPr>
          </c:marker>
          <c:val>
            <c:numRef>
              <c:f>('複数プロセス2(復旧支援機構)'!$E$4,'複数プロセス2(復旧支援機構)'!$E$6,'複数プロセス2(復旧支援機構)'!$E$8,'複数プロセス2(復旧支援機構)'!$E$10,'複数プロセス2(復旧支援機構)'!$E$12,'複数プロセス2(復旧支援機構)'!$E$14,'複数プロセス2(復旧支援機構)'!$E$16,'複数プロセス2(復旧支援機構)'!$E$18,'複数プロセス2(復旧支援機構)'!$E$20,'複数プロセス2(復旧支援機構)'!$E$22)</c:f>
              <c:numCache>
                <c:formatCode>General</c:formatCode>
                <c:ptCount val="10"/>
                <c:pt idx="0">
                  <c:v>74.7</c:v>
                </c:pt>
                <c:pt idx="1">
                  <c:v>85.771000000000001</c:v>
                </c:pt>
                <c:pt idx="2">
                  <c:v>116.509</c:v>
                </c:pt>
                <c:pt idx="3">
                  <c:v>116.568</c:v>
                </c:pt>
                <c:pt idx="4">
                  <c:v>97.53</c:v>
                </c:pt>
                <c:pt idx="5">
                  <c:v>72.031999999999996</c:v>
                </c:pt>
                <c:pt idx="6">
                  <c:v>88.965000000000003</c:v>
                </c:pt>
                <c:pt idx="7">
                  <c:v>86.08</c:v>
                </c:pt>
                <c:pt idx="8">
                  <c:v>75.069000000000003</c:v>
                </c:pt>
                <c:pt idx="9">
                  <c:v>77.725999999999999</c:v>
                </c:pt>
              </c:numCache>
            </c:numRef>
          </c:val>
          <c:smooth val="0"/>
          <c:extLst>
            <c:ext xmlns:c16="http://schemas.microsoft.com/office/drawing/2014/chart" uri="{C3380CC4-5D6E-409C-BE32-E72D297353CC}">
              <c16:uniqueId val="{00000002-69B5-4F46-860D-8F4026B0FEC7}"/>
            </c:ext>
          </c:extLst>
        </c:ser>
        <c:dLbls>
          <c:showLegendKey val="0"/>
          <c:showVal val="0"/>
          <c:showCatName val="0"/>
          <c:showSerName val="0"/>
          <c:showPercent val="0"/>
          <c:showBubbleSize val="0"/>
        </c:dLbls>
        <c:marker val="1"/>
        <c:smooth val="0"/>
        <c:axId val="1280241488"/>
        <c:axId val="1279672768"/>
      </c:lineChart>
      <c:catAx>
        <c:axId val="1280241488"/>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r>
                  <a:rPr lang="ja-JP" altLang="en-US" sz="1400">
                    <a:solidFill>
                      <a:schemeClr val="tx1"/>
                    </a:solidFill>
                    <a:latin typeface="MS PGothic" panose="020B0600070205080204" pitchFamily="34" charset="-128"/>
                    <a:ea typeface="MS PGothic" panose="020B0600070205080204" pitchFamily="34" charset="-128"/>
                  </a:rPr>
                  <a:t>プロセス数</a:t>
                </a:r>
              </a:p>
            </c:rich>
          </c:tx>
          <c:layout>
            <c:manualLayout>
              <c:xMode val="edge"/>
              <c:yMode val="edge"/>
              <c:x val="0.23654545454545456"/>
              <c:y val="0.71447397096079968"/>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ja-JP"/>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MS PGothic" panose="020B0600070205080204" pitchFamily="34" charset="-128"/>
                <a:ea typeface="MS PGothic" panose="020B0600070205080204" pitchFamily="34" charset="-128"/>
                <a:cs typeface="+mn-cs"/>
              </a:defRPr>
            </a:pPr>
            <a:endParaRPr lang="ja-JP"/>
          </a:p>
        </c:txPr>
        <c:crossAx val="1279672768"/>
        <c:crosses val="autoZero"/>
        <c:auto val="1"/>
        <c:lblAlgn val="ctr"/>
        <c:lblOffset val="100"/>
        <c:noMultiLvlLbl val="0"/>
      </c:catAx>
      <c:valAx>
        <c:axId val="127967276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solidFill>
                    <a:latin typeface="MS PGothic" panose="020B0600070205080204" pitchFamily="34" charset="-128"/>
                    <a:ea typeface="MS PGothic" panose="020B0600070205080204" pitchFamily="34" charset="-128"/>
                    <a:cs typeface="+mn-cs"/>
                  </a:defRPr>
                </a:pPr>
                <a:r>
                  <a:rPr lang="ja-JP" altLang="en-US" sz="1400">
                    <a:solidFill>
                      <a:schemeClr val="tx1"/>
                    </a:solidFill>
                    <a:latin typeface="MS PGothic" panose="020B0600070205080204" pitchFamily="34" charset="-128"/>
                    <a:ea typeface="MS PGothic" panose="020B0600070205080204" pitchFamily="34" charset="-128"/>
                  </a:rPr>
                  <a:t>復旧時間</a:t>
                </a:r>
                <a:r>
                  <a:rPr lang="en-US" altLang="ja-JP" sz="1400" dirty="0">
                    <a:solidFill>
                      <a:schemeClr val="tx1"/>
                    </a:solidFill>
                    <a:latin typeface="MS PGothic" panose="020B0600070205080204" pitchFamily="34" charset="-128"/>
                    <a:ea typeface="MS PGothic" panose="020B0600070205080204" pitchFamily="34" charset="-128"/>
                  </a:rPr>
                  <a:t>[</a:t>
                </a:r>
                <a:r>
                  <a:rPr lang="en-US" altLang="ja-JP" sz="1400" dirty="0" err="1">
                    <a:solidFill>
                      <a:schemeClr val="tx1"/>
                    </a:solidFill>
                    <a:latin typeface="MS PGothic" panose="020B0600070205080204" pitchFamily="34" charset="-128"/>
                    <a:ea typeface="MS PGothic" panose="020B0600070205080204" pitchFamily="34" charset="-128"/>
                  </a:rPr>
                  <a:t>ms</a:t>
                </a:r>
                <a:r>
                  <a:rPr lang="en-US" altLang="ja-JP" sz="1400" dirty="0">
                    <a:solidFill>
                      <a:schemeClr val="tx1"/>
                    </a:solidFill>
                    <a:latin typeface="MS PGothic" panose="020B0600070205080204" pitchFamily="34" charset="-128"/>
                    <a:ea typeface="MS PGothic" panose="020B0600070205080204" pitchFamily="34" charset="-128"/>
                  </a:rPr>
                  <a:t>]</a:t>
                </a:r>
                <a:endParaRPr lang="ja-JP" altLang="en-US" sz="1400">
                  <a:solidFill>
                    <a:schemeClr val="tx1"/>
                  </a:solidFill>
                  <a:latin typeface="MS PGothic" panose="020B0600070205080204" pitchFamily="34" charset="-128"/>
                  <a:ea typeface="MS PGothic" panose="020B0600070205080204" pitchFamily="34" charset="-128"/>
                </a:endParaRPr>
              </a:p>
            </c:rich>
          </c:tx>
          <c:overlay val="0"/>
          <c:spPr>
            <a:noFill/>
            <a:ln>
              <a:noFill/>
            </a:ln>
            <a:effectLst/>
          </c:spPr>
          <c:txPr>
            <a:bodyPr rot="-5400000" spcFirstLastPara="1" vertOverflow="ellipsis" vert="horz" wrap="square" anchor="ctr" anchorCtr="1"/>
            <a:lstStyle/>
            <a:p>
              <a:pPr>
                <a:defRPr sz="1400" b="0" i="0" u="none" strike="noStrike" kern="1200" baseline="0">
                  <a:solidFill>
                    <a:schemeClr val="tx1"/>
                  </a:solidFill>
                  <a:latin typeface="MS PGothic" panose="020B0600070205080204" pitchFamily="34" charset="-128"/>
                  <a:ea typeface="MS PGothic" panose="020B0600070205080204" pitchFamily="34" charset="-128"/>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solidFill>
                <a:latin typeface="MS PGothic" panose="020B0600070205080204" pitchFamily="34" charset="-128"/>
                <a:ea typeface="MS PGothic" panose="020B0600070205080204" pitchFamily="34" charset="-128"/>
                <a:cs typeface="+mn-cs"/>
              </a:defRPr>
            </a:pPr>
            <a:endParaRPr lang="ja-JP"/>
          </a:p>
        </c:txPr>
        <c:crossAx val="1280241488"/>
        <c:crosses val="autoZero"/>
        <c:crossBetween val="midCat"/>
      </c:valAx>
      <c:spPr>
        <a:noFill/>
        <a:ln w="19050">
          <a:solidFill>
            <a:schemeClr val="tx1"/>
          </a:solidFill>
        </a:ln>
        <a:effectLst/>
      </c:spPr>
    </c:plotArea>
    <c:legend>
      <c:legendPos val="r"/>
      <c:layout>
        <c:manualLayout>
          <c:xMode val="edge"/>
          <c:yMode val="edge"/>
          <c:x val="0.21244583333333333"/>
          <c:y val="0.85173708536507853"/>
          <c:w val="0.53959365530303016"/>
          <c:h val="0.10982244741677033"/>
        </c:manualLayout>
      </c:layout>
      <c:overlay val="0"/>
      <c:spPr>
        <a:solidFill>
          <a:schemeClr val="bg1"/>
        </a:solidFill>
        <a:ln w="19050">
          <a:solidFill>
            <a:schemeClr val="tx1"/>
          </a:solidFill>
        </a:ln>
        <a:effectLst/>
      </c:spPr>
      <c:txPr>
        <a:bodyPr rot="0" spcFirstLastPara="1" vertOverflow="ellipsis" vert="horz" wrap="square" anchor="ctr" anchorCtr="1"/>
        <a:lstStyle/>
        <a:p>
          <a:pPr>
            <a:defRPr sz="1400" b="0" i="0" u="none" strike="noStrike" kern="1200" baseline="0">
              <a:solidFill>
                <a:schemeClr val="tx1"/>
              </a:solidFill>
              <a:latin typeface="MS PGothic" panose="020B0600070205080204" pitchFamily="34" charset="-128"/>
              <a:ea typeface="MS PGothic" panose="020B0600070205080204" pitchFamily="34" charset="-128"/>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7615346011156061"/>
          <c:y val="5.6984160150883242E-2"/>
          <c:w val="0.76923164584778436"/>
          <c:h val="0.6582172035467303"/>
        </c:manualLayout>
      </c:layout>
      <c:lineChart>
        <c:grouping val="standard"/>
        <c:varyColors val="0"/>
        <c:ser>
          <c:idx val="0"/>
          <c:order val="0"/>
          <c:tx>
            <c:v>GPUfas(シグナル疑似送信)</c:v>
          </c:tx>
          <c:spPr>
            <a:ln w="38100" cap="rnd">
              <a:solidFill>
                <a:srgbClr val="0070C0"/>
              </a:solidFill>
              <a:round/>
            </a:ln>
            <a:effectLst/>
          </c:spPr>
          <c:marker>
            <c:symbol val="circle"/>
            <c:size val="10"/>
            <c:spPr>
              <a:solidFill>
                <a:srgbClr val="0070C0"/>
              </a:solidFill>
              <a:ln w="9525">
                <a:solidFill>
                  <a:srgbClr val="0070C0"/>
                </a:solidFill>
              </a:ln>
              <a:effectLst/>
            </c:spPr>
          </c:marker>
          <c:cat>
            <c:numRef>
              <c:f>('複数プロセス2(復旧支援機構)'!$G$3,'複数プロセス2(復旧支援機構)'!$G$5,'複数プロセス2(復旧支援機構)'!$G$7,'複数プロセス2(復旧支援機構)'!$G$9,'複数プロセス2(復旧支援機構)'!$G$11,'複数プロセス2(復旧支援機構)'!$G$13,'複数プロセス2(復旧支援機構)'!$G$15,'複数プロセス2(復旧支援機構)'!$G$17,'複数プロセス2(復旧支援機構)'!$G$19,'複数プロセス2(復旧支援機構)'!$G$21)</c:f>
              <c:numCache>
                <c:formatCode>General</c:formatCode>
                <c:ptCount val="10"/>
                <c:pt idx="0">
                  <c:v>100</c:v>
                </c:pt>
                <c:pt idx="1">
                  <c:v>200</c:v>
                </c:pt>
                <c:pt idx="2">
                  <c:v>300</c:v>
                </c:pt>
                <c:pt idx="3">
                  <c:v>400</c:v>
                </c:pt>
                <c:pt idx="4">
                  <c:v>500</c:v>
                </c:pt>
                <c:pt idx="5">
                  <c:v>600</c:v>
                </c:pt>
                <c:pt idx="6">
                  <c:v>700</c:v>
                </c:pt>
                <c:pt idx="7">
                  <c:v>800</c:v>
                </c:pt>
                <c:pt idx="8">
                  <c:v>900</c:v>
                </c:pt>
                <c:pt idx="9">
                  <c:v>1000</c:v>
                </c:pt>
              </c:numCache>
            </c:numRef>
          </c:cat>
          <c:val>
            <c:numRef>
              <c:f>('複数プロセス2(復旧支援機構)'!$I$4,'複数プロセス2(復旧支援機構)'!$I$6,'複数プロセス2(復旧支援機構)'!$I$8,'複数プロセス2(復旧支援機構)'!$I$10,'複数プロセス2(復旧支援機構)'!$I$12,'複数プロセス2(復旧支援機構)'!$I$14,'複数プロセス2(復旧支援機構)'!$I$16,'複数プロセス2(復旧支援機構)'!$I$18,'複数プロセス2(復旧支援機構)'!$I$20,'複数プロセス2(復旧支援機構)'!$I$22)</c:f>
              <c:numCache>
                <c:formatCode>General</c:formatCode>
                <c:ptCount val="10"/>
                <c:pt idx="0">
                  <c:v>1094</c:v>
                </c:pt>
                <c:pt idx="1">
                  <c:v>1095</c:v>
                </c:pt>
                <c:pt idx="2">
                  <c:v>1093</c:v>
                </c:pt>
                <c:pt idx="3">
                  <c:v>1095</c:v>
                </c:pt>
                <c:pt idx="4">
                  <c:v>1100</c:v>
                </c:pt>
                <c:pt idx="5">
                  <c:v>1090</c:v>
                </c:pt>
                <c:pt idx="6">
                  <c:v>1095</c:v>
                </c:pt>
                <c:pt idx="7">
                  <c:v>1090</c:v>
                </c:pt>
                <c:pt idx="8">
                  <c:v>1093</c:v>
                </c:pt>
                <c:pt idx="9">
                  <c:v>1094</c:v>
                </c:pt>
              </c:numCache>
            </c:numRef>
          </c:val>
          <c:smooth val="0"/>
          <c:extLst>
            <c:ext xmlns:c16="http://schemas.microsoft.com/office/drawing/2014/chart" uri="{C3380CC4-5D6E-409C-BE32-E72D297353CC}">
              <c16:uniqueId val="{00000000-F4B2-6C40-B628-FE3DE74DD483}"/>
            </c:ext>
          </c:extLst>
        </c:ser>
        <c:ser>
          <c:idx val="2"/>
          <c:order val="1"/>
          <c:tx>
            <c:strRef>
              <c:f>'複数プロセス2(復旧支援機構)'!$K$2</c:f>
              <c:strCache>
                <c:ptCount val="1"/>
                <c:pt idx="0">
                  <c:v>プロセス版</c:v>
                </c:pt>
              </c:strCache>
            </c:strRef>
          </c:tx>
          <c:spPr>
            <a:ln w="38100" cap="rnd">
              <a:solidFill>
                <a:schemeClr val="bg1">
                  <a:lumMod val="50000"/>
                </a:schemeClr>
              </a:solidFill>
              <a:round/>
            </a:ln>
            <a:effectLst/>
          </c:spPr>
          <c:marker>
            <c:symbol val="circle"/>
            <c:size val="10"/>
            <c:spPr>
              <a:solidFill>
                <a:schemeClr val="bg1">
                  <a:lumMod val="50000"/>
                </a:schemeClr>
              </a:solidFill>
              <a:ln w="9525">
                <a:solidFill>
                  <a:schemeClr val="bg1">
                    <a:lumMod val="50000"/>
                  </a:schemeClr>
                </a:solidFill>
              </a:ln>
              <a:effectLst/>
            </c:spPr>
          </c:marker>
          <c:val>
            <c:numRef>
              <c:f>('複数プロセス2(復旧支援機構)'!$K$4,'複数プロセス2(復旧支援機構)'!$K$6,'複数プロセス2(復旧支援機構)'!$K$8,'複数プロセス2(復旧支援機構)'!$K$10,'複数プロセス2(復旧支援機構)'!$K$12,'複数プロセス2(復旧支援機構)'!$K$14,'複数プロセス2(復旧支援機構)'!$K$16,'複数プロセス2(復旧支援機構)'!$K$18,'複数プロセス2(復旧支援機構)'!$K$20,'複数プロセス2(復旧支援機構)'!$K$22)</c:f>
              <c:numCache>
                <c:formatCode>General</c:formatCode>
                <c:ptCount val="10"/>
                <c:pt idx="0">
                  <c:v>37.962000000000003</c:v>
                </c:pt>
                <c:pt idx="1">
                  <c:v>37.868000000000002</c:v>
                </c:pt>
                <c:pt idx="2">
                  <c:v>39.328000000000003</c:v>
                </c:pt>
                <c:pt idx="3">
                  <c:v>39.204999999999998</c:v>
                </c:pt>
                <c:pt idx="4">
                  <c:v>38.478999999999999</c:v>
                </c:pt>
                <c:pt idx="5">
                  <c:v>38.393000000000001</c:v>
                </c:pt>
                <c:pt idx="6">
                  <c:v>38.554000000000002</c:v>
                </c:pt>
                <c:pt idx="7">
                  <c:v>78.256</c:v>
                </c:pt>
                <c:pt idx="8">
                  <c:v>39.308</c:v>
                </c:pt>
                <c:pt idx="9">
                  <c:v>39.457000000000001</c:v>
                </c:pt>
              </c:numCache>
            </c:numRef>
          </c:val>
          <c:smooth val="0"/>
          <c:extLst>
            <c:ext xmlns:c16="http://schemas.microsoft.com/office/drawing/2014/chart" uri="{C3380CC4-5D6E-409C-BE32-E72D297353CC}">
              <c16:uniqueId val="{00000002-F4B2-6C40-B628-FE3DE74DD483}"/>
            </c:ext>
          </c:extLst>
        </c:ser>
        <c:dLbls>
          <c:showLegendKey val="0"/>
          <c:showVal val="0"/>
          <c:showCatName val="0"/>
          <c:showSerName val="0"/>
          <c:showPercent val="0"/>
          <c:showBubbleSize val="0"/>
        </c:dLbls>
        <c:marker val="1"/>
        <c:smooth val="0"/>
        <c:axId val="1280241488"/>
        <c:axId val="1279672768"/>
      </c:lineChart>
      <c:catAx>
        <c:axId val="1280241488"/>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r>
                  <a:rPr lang="ja-JP" altLang="en-US" sz="1400">
                    <a:solidFill>
                      <a:schemeClr val="tx1"/>
                    </a:solidFill>
                    <a:latin typeface="MS PGothic" panose="020B0600070205080204" pitchFamily="34" charset="-128"/>
                    <a:ea typeface="MS PGothic" panose="020B0600070205080204" pitchFamily="34" charset="-128"/>
                  </a:rPr>
                  <a:t>プロセス数</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ja-JP"/>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MS PGothic" panose="020B0600070205080204" pitchFamily="34" charset="-128"/>
                <a:ea typeface="MS PGothic" panose="020B0600070205080204" pitchFamily="34" charset="-128"/>
                <a:cs typeface="+mn-cs"/>
              </a:defRPr>
            </a:pPr>
            <a:endParaRPr lang="ja-JP"/>
          </a:p>
        </c:txPr>
        <c:crossAx val="1279672768"/>
        <c:crosses val="autoZero"/>
        <c:auto val="1"/>
        <c:lblAlgn val="ctr"/>
        <c:lblOffset val="100"/>
        <c:noMultiLvlLbl val="0"/>
      </c:catAx>
      <c:valAx>
        <c:axId val="127967276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ja-JP" altLang="en-US" sz="1400">
                    <a:solidFill>
                      <a:schemeClr val="tx1"/>
                    </a:solidFill>
                    <a:latin typeface="+mn-ea"/>
                    <a:ea typeface="+mn-ea"/>
                  </a:rPr>
                  <a:t>復旧時間</a:t>
                </a:r>
                <a:r>
                  <a:rPr lang="en-US" altLang="ja-JP" sz="1400" dirty="0">
                    <a:solidFill>
                      <a:schemeClr val="tx1"/>
                    </a:solidFill>
                    <a:latin typeface="+mn-ea"/>
                    <a:ea typeface="+mn-ea"/>
                  </a:rPr>
                  <a:t>[</a:t>
                </a:r>
                <a:r>
                  <a:rPr lang="en-US" altLang="ja-JP" sz="1400" dirty="0" err="1">
                    <a:solidFill>
                      <a:schemeClr val="tx1"/>
                    </a:solidFill>
                    <a:latin typeface="+mn-ea"/>
                    <a:ea typeface="+mn-ea"/>
                  </a:rPr>
                  <a:t>ms</a:t>
                </a:r>
                <a:r>
                  <a:rPr lang="en-US" altLang="ja-JP" sz="1400" dirty="0">
                    <a:solidFill>
                      <a:schemeClr val="tx1"/>
                    </a:solidFill>
                    <a:latin typeface="+mn-ea"/>
                    <a:ea typeface="+mn-ea"/>
                  </a:rPr>
                  <a:t>]</a:t>
                </a:r>
                <a:endParaRPr lang="ja-JP" altLang="en-US" sz="1400">
                  <a:solidFill>
                    <a:schemeClr val="tx1"/>
                  </a:solidFill>
                  <a:latin typeface="+mn-ea"/>
                  <a:ea typeface="+mn-ea"/>
                </a:endParaRP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solidFill>
                <a:latin typeface="MS PGothic" panose="020B0600070205080204" pitchFamily="34" charset="-128"/>
                <a:ea typeface="MS PGothic" panose="020B0600070205080204" pitchFamily="34" charset="-128"/>
                <a:cs typeface="+mn-cs"/>
              </a:defRPr>
            </a:pPr>
            <a:endParaRPr lang="ja-JP"/>
          </a:p>
        </c:txPr>
        <c:crossAx val="1280241488"/>
        <c:crosses val="autoZero"/>
        <c:crossBetween val="midCat"/>
      </c:valAx>
      <c:spPr>
        <a:noFill/>
        <a:ln w="19050">
          <a:solidFill>
            <a:schemeClr val="tx1"/>
          </a:solid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9689488636363636E-2"/>
          <c:y val="5.0925925925925923E-2"/>
          <c:w val="0.37084393939393939"/>
          <c:h val="0.54511987674836027"/>
        </c:manualLayout>
      </c:layout>
      <c:lineChart>
        <c:grouping val="standard"/>
        <c:varyColors val="0"/>
        <c:ser>
          <c:idx val="0"/>
          <c:order val="0"/>
          <c:tx>
            <c:v>GPUfas(復旧支援機構なし)</c:v>
          </c:tx>
          <c:spPr>
            <a:ln w="38100" cap="rnd">
              <a:solidFill>
                <a:srgbClr val="0070C0"/>
              </a:solidFill>
              <a:round/>
            </a:ln>
            <a:effectLst/>
          </c:spPr>
          <c:marker>
            <c:symbol val="circle"/>
            <c:size val="10"/>
            <c:spPr>
              <a:solidFill>
                <a:srgbClr val="0070C0"/>
              </a:solidFill>
              <a:ln w="9525">
                <a:solidFill>
                  <a:srgbClr val="0070C0"/>
                </a:solidFill>
              </a:ln>
              <a:effectLst/>
            </c:spPr>
          </c:marker>
          <c:cat>
            <c:numRef>
              <c:f>('複数プロセス2(復旧支援機構)'!$A$3,'複数プロセス2(復旧支援機構)'!$A$5,'複数プロセス2(復旧支援機構)'!$A$7,'複数プロセス2(復旧支援機構)'!$A$9,'複数プロセス2(復旧支援機構)'!$A$11,'複数プロセス2(復旧支援機構)'!$A$13,'複数プロセス2(復旧支援機構)'!$A$15,'複数プロセス2(復旧支援機構)'!$A$17,'複数プロセス2(復旧支援機構)'!$A$19,'複数プロセス2(復旧支援機構)'!$A$21)</c:f>
              <c:numCache>
                <c:formatCode>General</c:formatCode>
                <c:ptCount val="10"/>
                <c:pt idx="0">
                  <c:v>100</c:v>
                </c:pt>
                <c:pt idx="1">
                  <c:v>200</c:v>
                </c:pt>
                <c:pt idx="2">
                  <c:v>300</c:v>
                </c:pt>
                <c:pt idx="3">
                  <c:v>400</c:v>
                </c:pt>
                <c:pt idx="4">
                  <c:v>500</c:v>
                </c:pt>
                <c:pt idx="5">
                  <c:v>600</c:v>
                </c:pt>
                <c:pt idx="6">
                  <c:v>700</c:v>
                </c:pt>
                <c:pt idx="7">
                  <c:v>800</c:v>
                </c:pt>
                <c:pt idx="8">
                  <c:v>900</c:v>
                </c:pt>
                <c:pt idx="9">
                  <c:v>1000</c:v>
                </c:pt>
              </c:numCache>
            </c:numRef>
          </c:cat>
          <c:val>
            <c:numRef>
              <c:f>('複数プロセス2(復旧支援機構)'!$C$4,'複数プロセス2(復旧支援機構)'!$C$6,'複数プロセス2(復旧支援機構)'!$C$8,'複数プロセス2(復旧支援機構)'!$C$10,'複数プロセス2(復旧支援機構)'!$C$12,'複数プロセス2(復旧支援機構)'!$C$14,'複数プロセス2(復旧支援機構)'!$C$16,'複数プロセス2(復旧支援機構)'!$C$18,'複数プロセス2(復旧支援機構)'!$C$20,'複数プロセス2(復旧支援機構)'!$C$22)</c:f>
              <c:numCache>
                <c:formatCode>General</c:formatCode>
                <c:ptCount val="10"/>
                <c:pt idx="0">
                  <c:v>11</c:v>
                </c:pt>
                <c:pt idx="1">
                  <c:v>14</c:v>
                </c:pt>
                <c:pt idx="2">
                  <c:v>16</c:v>
                </c:pt>
                <c:pt idx="3">
                  <c:v>19</c:v>
                </c:pt>
                <c:pt idx="4">
                  <c:v>21</c:v>
                </c:pt>
                <c:pt idx="5">
                  <c:v>24</c:v>
                </c:pt>
                <c:pt idx="6">
                  <c:v>26</c:v>
                </c:pt>
                <c:pt idx="7">
                  <c:v>29</c:v>
                </c:pt>
                <c:pt idx="8">
                  <c:v>31</c:v>
                </c:pt>
                <c:pt idx="9">
                  <c:v>34</c:v>
                </c:pt>
              </c:numCache>
            </c:numRef>
          </c:val>
          <c:smooth val="0"/>
          <c:extLst>
            <c:ext xmlns:c16="http://schemas.microsoft.com/office/drawing/2014/chart" uri="{C3380CC4-5D6E-409C-BE32-E72D297353CC}">
              <c16:uniqueId val="{00000000-945F-C947-9B49-CABB95C4CB87}"/>
            </c:ext>
          </c:extLst>
        </c:ser>
        <c:ser>
          <c:idx val="1"/>
          <c:order val="1"/>
          <c:tx>
            <c:v>GPUfas(復旧支援機構あり)</c:v>
          </c:tx>
          <c:spPr>
            <a:ln w="38100" cap="rnd">
              <a:solidFill>
                <a:srgbClr val="FF9300"/>
              </a:solidFill>
              <a:round/>
            </a:ln>
            <a:effectLst/>
          </c:spPr>
          <c:marker>
            <c:symbol val="circle"/>
            <c:size val="10"/>
            <c:spPr>
              <a:solidFill>
                <a:srgbClr val="FF9300"/>
              </a:solidFill>
              <a:ln w="12700">
                <a:solidFill>
                  <a:srgbClr val="FF9300"/>
                </a:solidFill>
              </a:ln>
              <a:effectLst/>
            </c:spPr>
          </c:marker>
          <c:cat>
            <c:numRef>
              <c:f>('複数プロセス2(復旧支援機構)'!$A$3,'複数プロセス2(復旧支援機構)'!$A$5,'複数プロセス2(復旧支援機構)'!$A$7,'複数プロセス2(復旧支援機構)'!$A$9,'複数プロセス2(復旧支援機構)'!$A$11,'複数プロセス2(復旧支援機構)'!$A$13,'複数プロセス2(復旧支援機構)'!$A$15,'複数プロセス2(復旧支援機構)'!$A$17,'複数プロセス2(復旧支援機構)'!$A$19,'複数プロセス2(復旧支援機構)'!$A$21)</c:f>
              <c:numCache>
                <c:formatCode>General</c:formatCode>
                <c:ptCount val="10"/>
                <c:pt idx="0">
                  <c:v>100</c:v>
                </c:pt>
                <c:pt idx="1">
                  <c:v>200</c:v>
                </c:pt>
                <c:pt idx="2">
                  <c:v>300</c:v>
                </c:pt>
                <c:pt idx="3">
                  <c:v>400</c:v>
                </c:pt>
                <c:pt idx="4">
                  <c:v>500</c:v>
                </c:pt>
                <c:pt idx="5">
                  <c:v>600</c:v>
                </c:pt>
                <c:pt idx="6">
                  <c:v>700</c:v>
                </c:pt>
                <c:pt idx="7">
                  <c:v>800</c:v>
                </c:pt>
                <c:pt idx="8">
                  <c:v>900</c:v>
                </c:pt>
                <c:pt idx="9">
                  <c:v>1000</c:v>
                </c:pt>
              </c:numCache>
            </c:numRef>
          </c:cat>
          <c:val>
            <c:numRef>
              <c:f>('複数プロセス2(復旧支援機構)'!$D$4,'複数プロセス2(復旧支援機構)'!$D$6,'複数プロセス2(復旧支援機構)'!$D$8,'複数プロセス2(復旧支援機構)'!$D$10,'複数プロセス2(復旧支援機構)'!$D$12,'複数プロセス2(復旧支援機構)'!$D$14,'複数プロセス2(復旧支援機構)'!$D$16,'複数プロセス2(復旧支援機構)'!$D$18,'複数プロセス2(復旧支援機構)'!$D$20,'複数プロセス2(復旧支援機構)'!$D$22)</c:f>
              <c:numCache>
                <c:formatCode>General</c:formatCode>
                <c:ptCount val="10"/>
                <c:pt idx="0">
                  <c:v>44</c:v>
                </c:pt>
                <c:pt idx="1">
                  <c:v>78</c:v>
                </c:pt>
                <c:pt idx="2">
                  <c:v>113</c:v>
                </c:pt>
                <c:pt idx="3">
                  <c:v>147</c:v>
                </c:pt>
                <c:pt idx="4">
                  <c:v>181</c:v>
                </c:pt>
                <c:pt idx="5">
                  <c:v>215</c:v>
                </c:pt>
                <c:pt idx="6">
                  <c:v>249</c:v>
                </c:pt>
                <c:pt idx="7">
                  <c:v>284</c:v>
                </c:pt>
                <c:pt idx="8">
                  <c:v>319</c:v>
                </c:pt>
                <c:pt idx="9">
                  <c:v>353</c:v>
                </c:pt>
              </c:numCache>
            </c:numRef>
          </c:val>
          <c:smooth val="0"/>
          <c:extLst>
            <c:ext xmlns:c16="http://schemas.microsoft.com/office/drawing/2014/chart" uri="{C3380CC4-5D6E-409C-BE32-E72D297353CC}">
              <c16:uniqueId val="{00000001-945F-C947-9B49-CABB95C4CB87}"/>
            </c:ext>
          </c:extLst>
        </c:ser>
        <c:ser>
          <c:idx val="2"/>
          <c:order val="2"/>
          <c:tx>
            <c:v>復旧プロセス</c:v>
          </c:tx>
          <c:spPr>
            <a:ln w="38100" cap="rnd">
              <a:solidFill>
                <a:schemeClr val="bg1">
                  <a:lumMod val="50000"/>
                </a:schemeClr>
              </a:solidFill>
              <a:round/>
            </a:ln>
            <a:effectLst/>
          </c:spPr>
          <c:marker>
            <c:symbol val="circle"/>
            <c:size val="10"/>
            <c:spPr>
              <a:solidFill>
                <a:schemeClr val="bg1">
                  <a:lumMod val="50000"/>
                </a:schemeClr>
              </a:solidFill>
              <a:ln w="19050">
                <a:solidFill>
                  <a:schemeClr val="bg1">
                    <a:lumMod val="50000"/>
                  </a:schemeClr>
                </a:solidFill>
              </a:ln>
              <a:effectLst/>
            </c:spPr>
          </c:marker>
          <c:val>
            <c:numRef>
              <c:f>('複数プロセス2(復旧支援機構)'!$E$4,'複数プロセス2(復旧支援機構)'!$E$6,'複数プロセス2(復旧支援機構)'!$E$8,'複数プロセス2(復旧支援機構)'!$E$10,'複数プロセス2(復旧支援機構)'!$E$12,'複数プロセス2(復旧支援機構)'!$E$14,'複数プロセス2(復旧支援機構)'!$E$16,'複数プロセス2(復旧支援機構)'!$E$18,'複数プロセス2(復旧支援機構)'!$E$20,'複数プロセス2(復旧支援機構)'!$E$22)</c:f>
              <c:numCache>
                <c:formatCode>General</c:formatCode>
                <c:ptCount val="10"/>
                <c:pt idx="0">
                  <c:v>74.7</c:v>
                </c:pt>
                <c:pt idx="1">
                  <c:v>85.771000000000001</c:v>
                </c:pt>
                <c:pt idx="2">
                  <c:v>116.509</c:v>
                </c:pt>
                <c:pt idx="3">
                  <c:v>116.568</c:v>
                </c:pt>
                <c:pt idx="4">
                  <c:v>97.53</c:v>
                </c:pt>
                <c:pt idx="5">
                  <c:v>72.031999999999996</c:v>
                </c:pt>
                <c:pt idx="6">
                  <c:v>88.965000000000003</c:v>
                </c:pt>
                <c:pt idx="7">
                  <c:v>86.08</c:v>
                </c:pt>
                <c:pt idx="8">
                  <c:v>75.069000000000003</c:v>
                </c:pt>
                <c:pt idx="9">
                  <c:v>77.725999999999999</c:v>
                </c:pt>
              </c:numCache>
            </c:numRef>
          </c:val>
          <c:smooth val="0"/>
          <c:extLst>
            <c:ext xmlns:c16="http://schemas.microsoft.com/office/drawing/2014/chart" uri="{C3380CC4-5D6E-409C-BE32-E72D297353CC}">
              <c16:uniqueId val="{00000000-E99C-9D49-8AD1-49FAF63C58D9}"/>
            </c:ext>
          </c:extLst>
        </c:ser>
        <c:dLbls>
          <c:showLegendKey val="0"/>
          <c:showVal val="0"/>
          <c:showCatName val="0"/>
          <c:showSerName val="0"/>
          <c:showPercent val="0"/>
          <c:showBubbleSize val="0"/>
        </c:dLbls>
        <c:marker val="1"/>
        <c:smooth val="0"/>
        <c:axId val="1280241488"/>
        <c:axId val="1279672768"/>
      </c:lineChart>
      <c:catAx>
        <c:axId val="1280241488"/>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r>
                  <a:rPr lang="ja-JP" altLang="en-US" sz="1400">
                    <a:solidFill>
                      <a:schemeClr val="tx1"/>
                    </a:solidFill>
                    <a:latin typeface="MS PGothic" panose="020B0600070205080204" pitchFamily="34" charset="-128"/>
                    <a:ea typeface="MS PGothic" panose="020B0600070205080204" pitchFamily="34" charset="-128"/>
                  </a:rPr>
                  <a:t>プロセス数</a:t>
                </a:r>
              </a:p>
            </c:rich>
          </c:tx>
          <c:layout>
            <c:manualLayout>
              <c:xMode val="edge"/>
              <c:yMode val="edge"/>
              <c:x val="0.23654545454545456"/>
              <c:y val="0.71447397096079968"/>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ja-JP"/>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MS PGothic" panose="020B0600070205080204" pitchFamily="34" charset="-128"/>
                <a:ea typeface="MS PGothic" panose="020B0600070205080204" pitchFamily="34" charset="-128"/>
                <a:cs typeface="+mn-cs"/>
              </a:defRPr>
            </a:pPr>
            <a:endParaRPr lang="ja-JP"/>
          </a:p>
        </c:txPr>
        <c:crossAx val="1279672768"/>
        <c:crosses val="autoZero"/>
        <c:auto val="1"/>
        <c:lblAlgn val="ctr"/>
        <c:lblOffset val="100"/>
        <c:noMultiLvlLbl val="0"/>
      </c:catAx>
      <c:valAx>
        <c:axId val="127967276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solidFill>
                    <a:latin typeface="MS PGothic" panose="020B0600070205080204" pitchFamily="34" charset="-128"/>
                    <a:ea typeface="MS PGothic" panose="020B0600070205080204" pitchFamily="34" charset="-128"/>
                    <a:cs typeface="+mn-cs"/>
                  </a:defRPr>
                </a:pPr>
                <a:r>
                  <a:rPr lang="ja-JP" altLang="en-US" sz="1400">
                    <a:solidFill>
                      <a:schemeClr val="tx1"/>
                    </a:solidFill>
                    <a:latin typeface="MS PGothic" panose="020B0600070205080204" pitchFamily="34" charset="-128"/>
                    <a:ea typeface="MS PGothic" panose="020B0600070205080204" pitchFamily="34" charset="-128"/>
                  </a:rPr>
                  <a:t>復旧時間</a:t>
                </a:r>
                <a:r>
                  <a:rPr lang="en-US" altLang="ja-JP" sz="1400" dirty="0">
                    <a:solidFill>
                      <a:schemeClr val="tx1"/>
                    </a:solidFill>
                    <a:latin typeface="MS PGothic" panose="020B0600070205080204" pitchFamily="34" charset="-128"/>
                    <a:ea typeface="MS PGothic" panose="020B0600070205080204" pitchFamily="34" charset="-128"/>
                  </a:rPr>
                  <a:t>[</a:t>
                </a:r>
                <a:r>
                  <a:rPr lang="en-US" altLang="ja-JP" sz="1400" dirty="0" err="1">
                    <a:solidFill>
                      <a:schemeClr val="tx1"/>
                    </a:solidFill>
                    <a:latin typeface="MS PGothic" panose="020B0600070205080204" pitchFamily="34" charset="-128"/>
                    <a:ea typeface="MS PGothic" panose="020B0600070205080204" pitchFamily="34" charset="-128"/>
                  </a:rPr>
                  <a:t>ms</a:t>
                </a:r>
                <a:r>
                  <a:rPr lang="en-US" altLang="ja-JP" sz="1400" dirty="0">
                    <a:solidFill>
                      <a:schemeClr val="tx1"/>
                    </a:solidFill>
                    <a:latin typeface="MS PGothic" panose="020B0600070205080204" pitchFamily="34" charset="-128"/>
                    <a:ea typeface="MS PGothic" panose="020B0600070205080204" pitchFamily="34" charset="-128"/>
                  </a:rPr>
                  <a:t>]</a:t>
                </a:r>
                <a:endParaRPr lang="ja-JP" altLang="en-US" sz="1400">
                  <a:solidFill>
                    <a:schemeClr val="tx1"/>
                  </a:solidFill>
                  <a:latin typeface="MS PGothic" panose="020B0600070205080204" pitchFamily="34" charset="-128"/>
                  <a:ea typeface="MS PGothic" panose="020B0600070205080204" pitchFamily="34" charset="-128"/>
                </a:endParaRPr>
              </a:p>
            </c:rich>
          </c:tx>
          <c:overlay val="0"/>
          <c:spPr>
            <a:noFill/>
            <a:ln>
              <a:noFill/>
            </a:ln>
            <a:effectLst/>
          </c:spPr>
          <c:txPr>
            <a:bodyPr rot="-5400000" spcFirstLastPara="1" vertOverflow="ellipsis" vert="horz" wrap="square" anchor="ctr" anchorCtr="1"/>
            <a:lstStyle/>
            <a:p>
              <a:pPr>
                <a:defRPr sz="1400" b="0" i="0" u="none" strike="noStrike" kern="1200" baseline="0">
                  <a:solidFill>
                    <a:schemeClr val="tx1"/>
                  </a:solidFill>
                  <a:latin typeface="MS PGothic" panose="020B0600070205080204" pitchFamily="34" charset="-128"/>
                  <a:ea typeface="MS PGothic" panose="020B0600070205080204" pitchFamily="34" charset="-128"/>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solidFill>
                <a:latin typeface="MS PGothic" panose="020B0600070205080204" pitchFamily="34" charset="-128"/>
                <a:ea typeface="MS PGothic" panose="020B0600070205080204" pitchFamily="34" charset="-128"/>
                <a:cs typeface="+mn-cs"/>
              </a:defRPr>
            </a:pPr>
            <a:endParaRPr lang="ja-JP"/>
          </a:p>
        </c:txPr>
        <c:crossAx val="1280241488"/>
        <c:crosses val="autoZero"/>
        <c:crossBetween val="midCat"/>
      </c:valAx>
      <c:spPr>
        <a:noFill/>
        <a:ln w="19050">
          <a:solidFill>
            <a:schemeClr val="tx1"/>
          </a:solidFill>
        </a:ln>
        <a:effectLst/>
      </c:spPr>
    </c:plotArea>
    <c:legend>
      <c:legendPos val="r"/>
      <c:layout>
        <c:manualLayout>
          <c:xMode val="edge"/>
          <c:yMode val="edge"/>
          <c:x val="0.21244583333333333"/>
          <c:y val="0.8036865013423895"/>
          <c:w val="0.6334004734848484"/>
          <c:h val="0.15787295779766769"/>
        </c:manualLayout>
      </c:layout>
      <c:overlay val="0"/>
      <c:spPr>
        <a:solidFill>
          <a:schemeClr val="bg1"/>
        </a:solidFill>
        <a:ln w="19050">
          <a:solidFill>
            <a:schemeClr val="tx1"/>
          </a:solidFill>
        </a:ln>
        <a:effectLst/>
      </c:spPr>
      <c:txPr>
        <a:bodyPr rot="0" spcFirstLastPara="1" vertOverflow="ellipsis" vert="horz" wrap="square" anchor="ctr" anchorCtr="1"/>
        <a:lstStyle/>
        <a:p>
          <a:pPr>
            <a:defRPr sz="1400" b="0" i="0" u="none" strike="noStrike" kern="1200" baseline="0">
              <a:solidFill>
                <a:schemeClr val="tx1"/>
              </a:solidFill>
              <a:latin typeface="MS PGothic" panose="020B0600070205080204" pitchFamily="34" charset="-128"/>
              <a:ea typeface="MS PGothic" panose="020B0600070205080204" pitchFamily="34" charset="-128"/>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7615346011156061"/>
          <c:y val="5.6984160150883242E-2"/>
          <c:w val="0.76923164584778436"/>
          <c:h val="0.6582172035467303"/>
        </c:manualLayout>
      </c:layout>
      <c:lineChart>
        <c:grouping val="standard"/>
        <c:varyColors val="0"/>
        <c:ser>
          <c:idx val="0"/>
          <c:order val="0"/>
          <c:tx>
            <c:v>GPUfas(シグナル疑似送信)</c:v>
          </c:tx>
          <c:spPr>
            <a:ln w="38100" cap="rnd">
              <a:solidFill>
                <a:srgbClr val="0070C0"/>
              </a:solidFill>
              <a:round/>
            </a:ln>
            <a:effectLst/>
          </c:spPr>
          <c:marker>
            <c:symbol val="circle"/>
            <c:size val="10"/>
            <c:spPr>
              <a:solidFill>
                <a:srgbClr val="0070C0"/>
              </a:solidFill>
              <a:ln w="9525">
                <a:solidFill>
                  <a:srgbClr val="0070C0"/>
                </a:solidFill>
              </a:ln>
              <a:effectLst/>
            </c:spPr>
          </c:marker>
          <c:cat>
            <c:numRef>
              <c:f>('複数プロセス2(復旧支援機構)'!$G$3,'複数プロセス2(復旧支援機構)'!$G$5,'複数プロセス2(復旧支援機構)'!$G$7,'複数プロセス2(復旧支援機構)'!$G$9,'複数プロセス2(復旧支援機構)'!$G$11,'複数プロセス2(復旧支援機構)'!$G$13,'複数プロセス2(復旧支援機構)'!$G$15,'複数プロセス2(復旧支援機構)'!$G$17,'複数プロセス2(復旧支援機構)'!$G$19,'複数プロセス2(復旧支援機構)'!$G$21)</c:f>
              <c:numCache>
                <c:formatCode>General</c:formatCode>
                <c:ptCount val="10"/>
                <c:pt idx="0">
                  <c:v>100</c:v>
                </c:pt>
                <c:pt idx="1">
                  <c:v>200</c:v>
                </c:pt>
                <c:pt idx="2">
                  <c:v>300</c:v>
                </c:pt>
                <c:pt idx="3">
                  <c:v>400</c:v>
                </c:pt>
                <c:pt idx="4">
                  <c:v>500</c:v>
                </c:pt>
                <c:pt idx="5">
                  <c:v>600</c:v>
                </c:pt>
                <c:pt idx="6">
                  <c:v>700</c:v>
                </c:pt>
                <c:pt idx="7">
                  <c:v>800</c:v>
                </c:pt>
                <c:pt idx="8">
                  <c:v>900</c:v>
                </c:pt>
                <c:pt idx="9">
                  <c:v>1000</c:v>
                </c:pt>
              </c:numCache>
            </c:numRef>
          </c:cat>
          <c:val>
            <c:numRef>
              <c:f>('複数プロセス2(復旧支援機構)'!$I$4,'複数プロセス2(復旧支援機構)'!$I$6,'複数プロセス2(復旧支援機構)'!$I$8,'複数プロセス2(復旧支援機構)'!$I$10,'複数プロセス2(復旧支援機構)'!$I$12,'複数プロセス2(復旧支援機構)'!$I$14,'複数プロセス2(復旧支援機構)'!$I$16,'複数プロセス2(復旧支援機構)'!$I$18,'複数プロセス2(復旧支援機構)'!$I$20,'複数プロセス2(復旧支援機構)'!$I$22)</c:f>
              <c:numCache>
                <c:formatCode>General</c:formatCode>
                <c:ptCount val="10"/>
                <c:pt idx="0">
                  <c:v>1094</c:v>
                </c:pt>
                <c:pt idx="1">
                  <c:v>1095</c:v>
                </c:pt>
                <c:pt idx="2">
                  <c:v>1093</c:v>
                </c:pt>
                <c:pt idx="3">
                  <c:v>1095</c:v>
                </c:pt>
                <c:pt idx="4">
                  <c:v>1100</c:v>
                </c:pt>
                <c:pt idx="5">
                  <c:v>1090</c:v>
                </c:pt>
                <c:pt idx="6">
                  <c:v>1095</c:v>
                </c:pt>
                <c:pt idx="7">
                  <c:v>1090</c:v>
                </c:pt>
                <c:pt idx="8">
                  <c:v>1093</c:v>
                </c:pt>
                <c:pt idx="9">
                  <c:v>1094</c:v>
                </c:pt>
              </c:numCache>
            </c:numRef>
          </c:val>
          <c:smooth val="0"/>
          <c:extLst>
            <c:ext xmlns:c16="http://schemas.microsoft.com/office/drawing/2014/chart" uri="{C3380CC4-5D6E-409C-BE32-E72D297353CC}">
              <c16:uniqueId val="{00000000-461A-7B4B-814C-EEFC945A17CD}"/>
            </c:ext>
          </c:extLst>
        </c:ser>
        <c:ser>
          <c:idx val="1"/>
          <c:order val="1"/>
          <c:tx>
            <c:v>GPUfas(シグナル疑似送信+復旧支援機構&lt;wakeup+kick&gt;)</c:v>
          </c:tx>
          <c:spPr>
            <a:ln w="38100" cap="rnd">
              <a:solidFill>
                <a:srgbClr val="FF9300"/>
              </a:solidFill>
              <a:round/>
            </a:ln>
            <a:effectLst/>
          </c:spPr>
          <c:marker>
            <c:symbol val="circle"/>
            <c:size val="10"/>
            <c:spPr>
              <a:solidFill>
                <a:srgbClr val="FF9300"/>
              </a:solidFill>
              <a:ln w="12700">
                <a:solidFill>
                  <a:srgbClr val="FF9300"/>
                </a:solidFill>
              </a:ln>
              <a:effectLst/>
            </c:spPr>
          </c:marker>
          <c:cat>
            <c:numRef>
              <c:f>('複数プロセス2(復旧支援機構)'!$G$3,'複数プロセス2(復旧支援機構)'!$G$5,'複数プロセス2(復旧支援機構)'!$G$7,'複数プロセス2(復旧支援機構)'!$G$9,'複数プロセス2(復旧支援機構)'!$G$11,'複数プロセス2(復旧支援機構)'!$G$13,'複数プロセス2(復旧支援機構)'!$G$15,'複数プロセス2(復旧支援機構)'!$G$17,'複数プロセス2(復旧支援機構)'!$G$19,'複数プロセス2(復旧支援機構)'!$G$21)</c:f>
              <c:numCache>
                <c:formatCode>General</c:formatCode>
                <c:ptCount val="10"/>
                <c:pt idx="0">
                  <c:v>100</c:v>
                </c:pt>
                <c:pt idx="1">
                  <c:v>200</c:v>
                </c:pt>
                <c:pt idx="2">
                  <c:v>300</c:v>
                </c:pt>
                <c:pt idx="3">
                  <c:v>400</c:v>
                </c:pt>
                <c:pt idx="4">
                  <c:v>500</c:v>
                </c:pt>
                <c:pt idx="5">
                  <c:v>600</c:v>
                </c:pt>
                <c:pt idx="6">
                  <c:v>700</c:v>
                </c:pt>
                <c:pt idx="7">
                  <c:v>800</c:v>
                </c:pt>
                <c:pt idx="8">
                  <c:v>900</c:v>
                </c:pt>
                <c:pt idx="9">
                  <c:v>1000</c:v>
                </c:pt>
              </c:numCache>
            </c:numRef>
          </c:cat>
          <c:val>
            <c:numRef>
              <c:f>('複数プロセス2(復旧支援機構)'!$J$4,'複数プロセス2(復旧支援機構)'!$J$6,'複数プロセス2(復旧支援機構)'!$J$8,'複数プロセス2(復旧支援機構)'!$J$10,'複数プロセス2(復旧支援機構)'!$J$12,'複数プロセス2(復旧支援機構)'!$J$14,'複数プロセス2(復旧支援機構)'!$J$16,'複数プロセス2(復旧支援機構)'!$J$18,'複数プロセス2(復旧支援機構)'!$J$20,'複数プロセス2(復旧支援機構)'!$J$22)</c:f>
              <c:numCache>
                <c:formatCode>General</c:formatCode>
                <c:ptCount val="10"/>
                <c:pt idx="0">
                  <c:v>50</c:v>
                </c:pt>
                <c:pt idx="1">
                  <c:v>94</c:v>
                </c:pt>
                <c:pt idx="2">
                  <c:v>144</c:v>
                </c:pt>
                <c:pt idx="3">
                  <c:v>160</c:v>
                </c:pt>
                <c:pt idx="4">
                  <c:v>196</c:v>
                </c:pt>
                <c:pt idx="5">
                  <c:v>232</c:v>
                </c:pt>
                <c:pt idx="6">
                  <c:v>269</c:v>
                </c:pt>
                <c:pt idx="7">
                  <c:v>306</c:v>
                </c:pt>
                <c:pt idx="8">
                  <c:v>397</c:v>
                </c:pt>
                <c:pt idx="9">
                  <c:v>378</c:v>
                </c:pt>
              </c:numCache>
            </c:numRef>
          </c:val>
          <c:smooth val="0"/>
          <c:extLst>
            <c:ext xmlns:c16="http://schemas.microsoft.com/office/drawing/2014/chart" uri="{C3380CC4-5D6E-409C-BE32-E72D297353CC}">
              <c16:uniqueId val="{00000001-461A-7B4B-814C-EEFC945A17CD}"/>
            </c:ext>
          </c:extLst>
        </c:ser>
        <c:ser>
          <c:idx val="2"/>
          <c:order val="2"/>
          <c:tx>
            <c:strRef>
              <c:f>'複数プロセス2(復旧支援機構)'!$K$2</c:f>
              <c:strCache>
                <c:ptCount val="1"/>
                <c:pt idx="0">
                  <c:v>プロセス版</c:v>
                </c:pt>
              </c:strCache>
            </c:strRef>
          </c:tx>
          <c:spPr>
            <a:ln w="38100" cap="rnd">
              <a:solidFill>
                <a:schemeClr val="bg1">
                  <a:lumMod val="50000"/>
                </a:schemeClr>
              </a:solidFill>
              <a:round/>
            </a:ln>
            <a:effectLst/>
          </c:spPr>
          <c:marker>
            <c:symbol val="circle"/>
            <c:size val="10"/>
            <c:spPr>
              <a:solidFill>
                <a:schemeClr val="bg1">
                  <a:lumMod val="50000"/>
                </a:schemeClr>
              </a:solidFill>
              <a:ln w="9525">
                <a:solidFill>
                  <a:schemeClr val="bg1">
                    <a:lumMod val="50000"/>
                  </a:schemeClr>
                </a:solidFill>
              </a:ln>
              <a:effectLst/>
            </c:spPr>
          </c:marker>
          <c:val>
            <c:numRef>
              <c:f>('複数プロセス2(復旧支援機構)'!$K$4,'複数プロセス2(復旧支援機構)'!$K$6,'複数プロセス2(復旧支援機構)'!$K$8,'複数プロセス2(復旧支援機構)'!$K$10,'複数プロセス2(復旧支援機構)'!$K$12,'複数プロセス2(復旧支援機構)'!$K$14,'複数プロセス2(復旧支援機構)'!$K$16,'複数プロセス2(復旧支援機構)'!$K$18,'複数プロセス2(復旧支援機構)'!$K$20,'複数プロセス2(復旧支援機構)'!$K$22)</c:f>
              <c:numCache>
                <c:formatCode>General</c:formatCode>
                <c:ptCount val="10"/>
                <c:pt idx="0">
                  <c:v>37.962000000000003</c:v>
                </c:pt>
                <c:pt idx="1">
                  <c:v>37.868000000000002</c:v>
                </c:pt>
                <c:pt idx="2">
                  <c:v>39.328000000000003</c:v>
                </c:pt>
                <c:pt idx="3">
                  <c:v>39.204999999999998</c:v>
                </c:pt>
                <c:pt idx="4">
                  <c:v>38.478999999999999</c:v>
                </c:pt>
                <c:pt idx="5">
                  <c:v>38.393000000000001</c:v>
                </c:pt>
                <c:pt idx="6">
                  <c:v>38.554000000000002</c:v>
                </c:pt>
                <c:pt idx="7">
                  <c:v>78.256</c:v>
                </c:pt>
                <c:pt idx="8">
                  <c:v>39.308</c:v>
                </c:pt>
                <c:pt idx="9">
                  <c:v>39.457000000000001</c:v>
                </c:pt>
              </c:numCache>
            </c:numRef>
          </c:val>
          <c:smooth val="0"/>
          <c:extLst>
            <c:ext xmlns:c16="http://schemas.microsoft.com/office/drawing/2014/chart" uri="{C3380CC4-5D6E-409C-BE32-E72D297353CC}">
              <c16:uniqueId val="{00000000-CA2F-6445-BA77-5910FD02E528}"/>
            </c:ext>
          </c:extLst>
        </c:ser>
        <c:dLbls>
          <c:showLegendKey val="0"/>
          <c:showVal val="0"/>
          <c:showCatName val="0"/>
          <c:showSerName val="0"/>
          <c:showPercent val="0"/>
          <c:showBubbleSize val="0"/>
        </c:dLbls>
        <c:marker val="1"/>
        <c:smooth val="0"/>
        <c:axId val="1280241488"/>
        <c:axId val="1279672768"/>
      </c:lineChart>
      <c:catAx>
        <c:axId val="1280241488"/>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r>
                  <a:rPr lang="ja-JP" altLang="en-US" sz="1400">
                    <a:solidFill>
                      <a:schemeClr val="tx1"/>
                    </a:solidFill>
                    <a:latin typeface="MS PGothic" panose="020B0600070205080204" pitchFamily="34" charset="-128"/>
                    <a:ea typeface="MS PGothic" panose="020B0600070205080204" pitchFamily="34" charset="-128"/>
                  </a:rPr>
                  <a:t>プロセス数</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ja-JP"/>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MS PGothic" panose="020B0600070205080204" pitchFamily="34" charset="-128"/>
                <a:ea typeface="MS PGothic" panose="020B0600070205080204" pitchFamily="34" charset="-128"/>
                <a:cs typeface="+mn-cs"/>
              </a:defRPr>
            </a:pPr>
            <a:endParaRPr lang="ja-JP"/>
          </a:p>
        </c:txPr>
        <c:crossAx val="1279672768"/>
        <c:crosses val="autoZero"/>
        <c:auto val="1"/>
        <c:lblAlgn val="ctr"/>
        <c:lblOffset val="100"/>
        <c:noMultiLvlLbl val="0"/>
      </c:catAx>
      <c:valAx>
        <c:axId val="127967276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ja-JP" altLang="en-US" sz="1400">
                    <a:solidFill>
                      <a:schemeClr val="tx1"/>
                    </a:solidFill>
                    <a:latin typeface="+mn-ea"/>
                    <a:ea typeface="+mn-ea"/>
                  </a:rPr>
                  <a:t>復旧時間</a:t>
                </a:r>
                <a:r>
                  <a:rPr lang="en-US" altLang="ja-JP" sz="1400" dirty="0">
                    <a:solidFill>
                      <a:schemeClr val="tx1"/>
                    </a:solidFill>
                    <a:latin typeface="+mn-ea"/>
                    <a:ea typeface="+mn-ea"/>
                  </a:rPr>
                  <a:t>[</a:t>
                </a:r>
                <a:r>
                  <a:rPr lang="en-US" altLang="ja-JP" sz="1400" dirty="0" err="1">
                    <a:solidFill>
                      <a:schemeClr val="tx1"/>
                    </a:solidFill>
                    <a:latin typeface="+mn-ea"/>
                    <a:ea typeface="+mn-ea"/>
                  </a:rPr>
                  <a:t>ms</a:t>
                </a:r>
                <a:r>
                  <a:rPr lang="en-US" altLang="ja-JP" sz="1400" dirty="0">
                    <a:solidFill>
                      <a:schemeClr val="tx1"/>
                    </a:solidFill>
                    <a:latin typeface="+mn-ea"/>
                    <a:ea typeface="+mn-ea"/>
                  </a:rPr>
                  <a:t>]</a:t>
                </a:r>
                <a:endParaRPr lang="ja-JP" altLang="en-US" sz="1400">
                  <a:solidFill>
                    <a:schemeClr val="tx1"/>
                  </a:solidFill>
                  <a:latin typeface="+mn-ea"/>
                  <a:ea typeface="+mn-ea"/>
                </a:endParaRP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solidFill>
                <a:latin typeface="MS PGothic" panose="020B0600070205080204" pitchFamily="34" charset="-128"/>
                <a:ea typeface="MS PGothic" panose="020B0600070205080204" pitchFamily="34" charset="-128"/>
                <a:cs typeface="+mn-cs"/>
              </a:defRPr>
            </a:pPr>
            <a:endParaRPr lang="ja-JP"/>
          </a:p>
        </c:txPr>
        <c:crossAx val="1280241488"/>
        <c:crosses val="autoZero"/>
        <c:crossBetween val="midCat"/>
      </c:valAx>
      <c:spPr>
        <a:noFill/>
        <a:ln w="19050">
          <a:solidFill>
            <a:schemeClr val="tx1"/>
          </a:solid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ja-JP"/>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5340381558028615"/>
          <c:y val="8.2644804311623105E-2"/>
          <c:w val="0.77705317081787673"/>
          <c:h val="0.55204988554274981"/>
        </c:manualLayout>
      </c:layout>
      <c:lineChart>
        <c:grouping val="standard"/>
        <c:varyColors val="0"/>
        <c:ser>
          <c:idx val="3"/>
          <c:order val="0"/>
          <c:tx>
            <c:v>GPUfas-VM(復旧支援機構)</c:v>
          </c:tx>
          <c:spPr>
            <a:ln w="38100" cap="rnd">
              <a:solidFill>
                <a:srgbClr val="FF9300"/>
              </a:solidFill>
              <a:round/>
            </a:ln>
            <a:effectLst/>
          </c:spPr>
          <c:marker>
            <c:symbol val="circle"/>
            <c:size val="10"/>
            <c:spPr>
              <a:solidFill>
                <a:srgbClr val="FF9300"/>
              </a:solidFill>
              <a:ln w="9525">
                <a:solidFill>
                  <a:srgbClr val="FF9300"/>
                </a:solidFill>
              </a:ln>
              <a:effectLst/>
            </c:spPr>
          </c:marker>
          <c:cat>
            <c:numRef>
              <c:f>('複数プロセス_VM '!$R$3,'複数プロセス_VM '!$R$5,'複数プロセス_VM '!$R$7,'複数プロセス_VM '!$R$9,'複数プロセス_VM '!$R$11,'複数プロセス_VM '!$R$13,'複数プロセス_VM '!$R$15,'複数プロセス_VM '!$R$17,'複数プロセス_VM '!$R$19,'複数プロセス_VM '!$R$21)</c:f>
              <c:numCache>
                <c:formatCode>General</c:formatCode>
                <c:ptCount val="10"/>
                <c:pt idx="0">
                  <c:v>100</c:v>
                </c:pt>
                <c:pt idx="1">
                  <c:v>200</c:v>
                </c:pt>
                <c:pt idx="2">
                  <c:v>300</c:v>
                </c:pt>
                <c:pt idx="3">
                  <c:v>400</c:v>
                </c:pt>
                <c:pt idx="4">
                  <c:v>500</c:v>
                </c:pt>
                <c:pt idx="5">
                  <c:v>600</c:v>
                </c:pt>
                <c:pt idx="6">
                  <c:v>700</c:v>
                </c:pt>
                <c:pt idx="7">
                  <c:v>800</c:v>
                </c:pt>
                <c:pt idx="8">
                  <c:v>900</c:v>
                </c:pt>
                <c:pt idx="9">
                  <c:v>1000</c:v>
                </c:pt>
              </c:numCache>
            </c:numRef>
          </c:cat>
          <c:val>
            <c:numRef>
              <c:f>('複数プロセス_VM '!$X$4,'複数プロセス_VM '!$X$6,'複数プロセス_VM '!$X$8,'複数プロセス_VM '!$X$10,'複数プロセス_VM '!$X$12,'複数プロセス_VM '!$X$14,'複数プロセス_VM '!$X$16,'複数プロセス_VM '!$X$18,'複数プロセス_VM '!$X$20,'複数プロセス_VM '!$X$22)</c:f>
              <c:numCache>
                <c:formatCode>General</c:formatCode>
                <c:ptCount val="10"/>
                <c:pt idx="0">
                  <c:v>12</c:v>
                </c:pt>
                <c:pt idx="1">
                  <c:v>14</c:v>
                </c:pt>
                <c:pt idx="2">
                  <c:v>13</c:v>
                </c:pt>
                <c:pt idx="3">
                  <c:v>16</c:v>
                </c:pt>
                <c:pt idx="4">
                  <c:v>22</c:v>
                </c:pt>
                <c:pt idx="5">
                  <c:v>25</c:v>
                </c:pt>
                <c:pt idx="6">
                  <c:v>30</c:v>
                </c:pt>
                <c:pt idx="7">
                  <c:v>27</c:v>
                </c:pt>
                <c:pt idx="8">
                  <c:v>28</c:v>
                </c:pt>
                <c:pt idx="9">
                  <c:v>31</c:v>
                </c:pt>
              </c:numCache>
            </c:numRef>
          </c:val>
          <c:smooth val="0"/>
          <c:extLst>
            <c:ext xmlns:c16="http://schemas.microsoft.com/office/drawing/2014/chart" uri="{C3380CC4-5D6E-409C-BE32-E72D297353CC}">
              <c16:uniqueId val="{00000000-F15C-5447-A3CA-05CB4AA2A4AC}"/>
            </c:ext>
          </c:extLst>
        </c:ser>
        <c:ser>
          <c:idx val="0"/>
          <c:order val="1"/>
          <c:tx>
            <c:v>復旧プロセス</c:v>
          </c:tx>
          <c:spPr>
            <a:ln w="38100" cap="rnd">
              <a:solidFill>
                <a:schemeClr val="bg1">
                  <a:lumMod val="50000"/>
                </a:schemeClr>
              </a:solidFill>
              <a:round/>
            </a:ln>
            <a:effectLst/>
          </c:spPr>
          <c:marker>
            <c:symbol val="square"/>
            <c:size val="10"/>
            <c:spPr>
              <a:solidFill>
                <a:schemeClr val="bg1">
                  <a:lumMod val="50000"/>
                </a:schemeClr>
              </a:solidFill>
              <a:ln w="9525">
                <a:solidFill>
                  <a:schemeClr val="bg1">
                    <a:lumMod val="50000"/>
                  </a:schemeClr>
                </a:solidFill>
              </a:ln>
              <a:effectLst/>
            </c:spPr>
          </c:marker>
          <c:cat>
            <c:numRef>
              <c:f>('複数プロセス_VM '!$R$3,'複数プロセス_VM '!$R$5,'複数プロセス_VM '!$R$7,'複数プロセス_VM '!$R$9,'複数プロセス_VM '!$R$11,'複数プロセス_VM '!$R$13,'複数プロセス_VM '!$R$15,'複数プロセス_VM '!$R$17,'複数プロセス_VM '!$R$19,'複数プロセス_VM '!$R$21)</c:f>
              <c:numCache>
                <c:formatCode>General</c:formatCode>
                <c:ptCount val="10"/>
                <c:pt idx="0">
                  <c:v>100</c:v>
                </c:pt>
                <c:pt idx="1">
                  <c:v>200</c:v>
                </c:pt>
                <c:pt idx="2">
                  <c:v>300</c:v>
                </c:pt>
                <c:pt idx="3">
                  <c:v>400</c:v>
                </c:pt>
                <c:pt idx="4">
                  <c:v>500</c:v>
                </c:pt>
                <c:pt idx="5">
                  <c:v>600</c:v>
                </c:pt>
                <c:pt idx="6">
                  <c:v>700</c:v>
                </c:pt>
                <c:pt idx="7">
                  <c:v>800</c:v>
                </c:pt>
                <c:pt idx="8">
                  <c:v>900</c:v>
                </c:pt>
                <c:pt idx="9">
                  <c:v>1000</c:v>
                </c:pt>
              </c:numCache>
            </c:numRef>
          </c:cat>
          <c:val>
            <c:numRef>
              <c:f>('複数プロセス_VM '!$Y$4,'複数プロセス_VM '!$Y$6,'複数プロセス_VM '!$Y$8,'複数プロセス_VM '!$Y$10,'複数プロセス_VM '!$Y$12,'複数プロセス_VM '!$Y$14,'複数プロセス_VM '!$Y$16,'複数プロセス_VM '!$Y$18,'複数プロセス_VM '!$Y$20,'複数プロセス_VM '!$Y$22)</c:f>
              <c:numCache>
                <c:formatCode>General</c:formatCode>
                <c:ptCount val="10"/>
                <c:pt idx="0">
                  <c:v>42.488999999999997</c:v>
                </c:pt>
                <c:pt idx="1">
                  <c:v>63.896999999999998</c:v>
                </c:pt>
                <c:pt idx="2">
                  <c:v>43.865000000000002</c:v>
                </c:pt>
                <c:pt idx="3">
                  <c:v>46.564999999999998</c:v>
                </c:pt>
                <c:pt idx="4">
                  <c:v>45.892000000000003</c:v>
                </c:pt>
                <c:pt idx="5">
                  <c:v>48.536999999999999</c:v>
                </c:pt>
                <c:pt idx="6">
                  <c:v>47.996000000000002</c:v>
                </c:pt>
                <c:pt idx="7">
                  <c:v>49.445999999999998</c:v>
                </c:pt>
                <c:pt idx="8">
                  <c:v>50.215000000000003</c:v>
                </c:pt>
                <c:pt idx="9">
                  <c:v>53.048999999999999</c:v>
                </c:pt>
              </c:numCache>
            </c:numRef>
          </c:val>
          <c:smooth val="0"/>
          <c:extLst>
            <c:ext xmlns:c16="http://schemas.microsoft.com/office/drawing/2014/chart" uri="{C3380CC4-5D6E-409C-BE32-E72D297353CC}">
              <c16:uniqueId val="{00000001-F15C-5447-A3CA-05CB4AA2A4AC}"/>
            </c:ext>
          </c:extLst>
        </c:ser>
        <c:dLbls>
          <c:showLegendKey val="0"/>
          <c:showVal val="0"/>
          <c:showCatName val="0"/>
          <c:showSerName val="0"/>
          <c:showPercent val="0"/>
          <c:showBubbleSize val="0"/>
        </c:dLbls>
        <c:marker val="1"/>
        <c:smooth val="0"/>
        <c:axId val="1264811440"/>
        <c:axId val="1386530928"/>
      </c:lineChart>
      <c:catAx>
        <c:axId val="1264811440"/>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ja-JP" altLang="en-US" sz="1400">
                    <a:solidFill>
                      <a:schemeClr val="tx1"/>
                    </a:solidFill>
                    <a:latin typeface="MS PGothic" panose="020B0600070205080204" pitchFamily="34" charset="-128"/>
                    <a:ea typeface="MS PGothic" panose="020B0600070205080204" pitchFamily="34" charset="-128"/>
                  </a:rPr>
                  <a:t>プロセス数</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ja-JP"/>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MS PGothic" panose="020B0600070205080204" pitchFamily="34" charset="-128"/>
                <a:ea typeface="MS PGothic" panose="020B0600070205080204" pitchFamily="34" charset="-128"/>
                <a:cs typeface="+mn-cs"/>
              </a:defRPr>
            </a:pPr>
            <a:endParaRPr lang="ja-JP"/>
          </a:p>
        </c:txPr>
        <c:crossAx val="1386530928"/>
        <c:crosses val="autoZero"/>
        <c:auto val="1"/>
        <c:lblAlgn val="ctr"/>
        <c:lblOffset val="100"/>
        <c:noMultiLvlLbl val="0"/>
      </c:catAx>
      <c:valAx>
        <c:axId val="1386530928"/>
        <c:scaling>
          <c:orientation val="minMax"/>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S PGothic" panose="020B0600070205080204" pitchFamily="34" charset="-128"/>
                    <a:ea typeface="MS PGothic" panose="020B0600070205080204" pitchFamily="34" charset="-128"/>
                    <a:cs typeface="+mn-cs"/>
                  </a:defRPr>
                </a:pPr>
                <a:r>
                  <a:rPr lang="ja-JP" altLang="en-US" sz="1400">
                    <a:solidFill>
                      <a:schemeClr val="tx1"/>
                    </a:solidFill>
                    <a:latin typeface="MS PGothic" panose="020B0600070205080204" pitchFamily="34" charset="-128"/>
                    <a:ea typeface="MS PGothic" panose="020B0600070205080204" pitchFamily="34" charset="-128"/>
                  </a:rPr>
                  <a:t>復旧時間</a:t>
                </a:r>
                <a:r>
                  <a:rPr lang="en-US" altLang="ja-JP" sz="1400">
                    <a:solidFill>
                      <a:schemeClr val="tx1"/>
                    </a:solidFill>
                    <a:latin typeface="MS PGothic" panose="020B0600070205080204" pitchFamily="34" charset="-128"/>
                    <a:ea typeface="MS PGothic" panose="020B0600070205080204" pitchFamily="34" charset="-128"/>
                  </a:rPr>
                  <a:t>[ms]</a:t>
                </a:r>
                <a:endParaRPr lang="ja-JP" altLang="en-US" sz="1400">
                  <a:solidFill>
                    <a:schemeClr val="tx1"/>
                  </a:solidFill>
                  <a:latin typeface="MS PGothic" panose="020B0600070205080204" pitchFamily="34" charset="-128"/>
                  <a:ea typeface="MS PGothic" panose="020B0600070205080204" pitchFamily="34" charset="-128"/>
                </a:endParaRPr>
              </a:p>
            </c:rich>
          </c:tx>
          <c:layout>
            <c:manualLayout>
              <c:xMode val="edge"/>
              <c:yMode val="edge"/>
              <c:x val="2.1657304363186688E-2"/>
              <c:y val="0.19840148411532815"/>
            </c:manualLayout>
          </c:layout>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S PGothic" panose="020B0600070205080204" pitchFamily="34" charset="-128"/>
                  <a:ea typeface="MS PGothic" panose="020B0600070205080204" pitchFamily="34" charset="-128"/>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solidFill>
                <a:latin typeface="MS PGothic" panose="020B0600070205080204" pitchFamily="34" charset="-128"/>
                <a:ea typeface="MS PGothic" panose="020B0600070205080204" pitchFamily="34" charset="-128"/>
                <a:cs typeface="+mn-cs"/>
              </a:defRPr>
            </a:pPr>
            <a:endParaRPr lang="ja-JP"/>
          </a:p>
        </c:txPr>
        <c:crossAx val="1264811440"/>
        <c:crosses val="autoZero"/>
        <c:crossBetween val="midCat"/>
      </c:valAx>
      <c:spPr>
        <a:noFill/>
        <a:ln w="19050">
          <a:solidFill>
            <a:schemeClr val="tx1"/>
          </a:solidFill>
        </a:ln>
        <a:effectLst/>
      </c:spPr>
    </c:plotArea>
    <c:legend>
      <c:legendPos val="b"/>
      <c:layout>
        <c:manualLayout>
          <c:xMode val="edge"/>
          <c:yMode val="edge"/>
          <c:x val="0.1217186668294192"/>
          <c:y val="0.84214385097008582"/>
          <c:w val="0.75967554542382054"/>
          <c:h val="0.12176238695215275"/>
        </c:manualLayout>
      </c:layout>
      <c:overlay val="0"/>
      <c:spPr>
        <a:noFill/>
        <a:ln w="19050">
          <a:solidFill>
            <a:schemeClr val="tx1"/>
          </a:solidFill>
        </a:ln>
        <a:effectLst/>
      </c:spPr>
      <c:txPr>
        <a:bodyPr rot="0" spcFirstLastPara="1" vertOverflow="ellipsis" vert="horz" wrap="square" anchor="ctr" anchorCtr="1"/>
        <a:lstStyle/>
        <a:p>
          <a:pPr>
            <a:defRPr sz="1400" b="0" i="0" u="none" strike="noStrike" kern="1200" baseline="0">
              <a:solidFill>
                <a:schemeClr val="tx1"/>
              </a:solidFill>
              <a:latin typeface="MS PGothic" panose="020B0600070205080204" pitchFamily="34" charset="-128"/>
              <a:ea typeface="MS PGothic" panose="020B0600070205080204" pitchFamily="34" charset="-128"/>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ja-JP"/>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5967630548915043"/>
          <c:y val="5.6984160150883242E-2"/>
          <c:w val="0.78570891069950444"/>
          <c:h val="0.58695777404377758"/>
        </c:manualLayout>
      </c:layout>
      <c:lineChart>
        <c:grouping val="standard"/>
        <c:varyColors val="0"/>
        <c:ser>
          <c:idx val="1"/>
          <c:order val="0"/>
          <c:tx>
            <c:v>GPUfas(復旧支援機構)</c:v>
          </c:tx>
          <c:spPr>
            <a:ln w="38100" cap="rnd">
              <a:solidFill>
                <a:srgbClr val="FF9300"/>
              </a:solidFill>
              <a:round/>
            </a:ln>
            <a:effectLst/>
          </c:spPr>
          <c:marker>
            <c:symbol val="circle"/>
            <c:size val="10"/>
            <c:spPr>
              <a:solidFill>
                <a:srgbClr val="FF9300"/>
              </a:solidFill>
              <a:ln w="12700">
                <a:solidFill>
                  <a:srgbClr val="FF9300"/>
                </a:solidFill>
              </a:ln>
              <a:effectLst/>
            </c:spPr>
          </c:marker>
          <c:cat>
            <c:numRef>
              <c:f>('複数プロセス2(復旧支援機構)'!$G$3,'複数プロセス2(復旧支援機構)'!$G$5,'複数プロセス2(復旧支援機構)'!$G$7,'複数プロセス2(復旧支援機構)'!$G$9,'複数プロセス2(復旧支援機構)'!$G$11,'複数プロセス2(復旧支援機構)'!$G$13,'複数プロセス2(復旧支援機構)'!$G$15,'複数プロセス2(復旧支援機構)'!$G$17,'複数プロセス2(復旧支援機構)'!$G$19,'複数プロセス2(復旧支援機構)'!$G$21)</c:f>
              <c:numCache>
                <c:formatCode>General</c:formatCode>
                <c:ptCount val="10"/>
                <c:pt idx="0">
                  <c:v>100</c:v>
                </c:pt>
                <c:pt idx="1">
                  <c:v>200</c:v>
                </c:pt>
                <c:pt idx="2">
                  <c:v>300</c:v>
                </c:pt>
                <c:pt idx="3">
                  <c:v>400</c:v>
                </c:pt>
                <c:pt idx="4">
                  <c:v>500</c:v>
                </c:pt>
                <c:pt idx="5">
                  <c:v>600</c:v>
                </c:pt>
                <c:pt idx="6">
                  <c:v>700</c:v>
                </c:pt>
                <c:pt idx="7">
                  <c:v>800</c:v>
                </c:pt>
                <c:pt idx="8">
                  <c:v>900</c:v>
                </c:pt>
                <c:pt idx="9">
                  <c:v>1000</c:v>
                </c:pt>
              </c:numCache>
            </c:numRef>
          </c:cat>
          <c:val>
            <c:numRef>
              <c:f>('複数プロセス2(復旧支援機構)'!$J$4,'複数プロセス2(復旧支援機構)'!$J$6,'複数プロセス2(復旧支援機構)'!$J$8,'複数プロセス2(復旧支援機構)'!$J$10,'複数プロセス2(復旧支援機構)'!$J$12,'複数プロセス2(復旧支援機構)'!$J$14,'複数プロセス2(復旧支援機構)'!$J$16,'複数プロセス2(復旧支援機構)'!$J$18,'複数プロセス2(復旧支援機構)'!$J$20,'複数プロセス2(復旧支援機構)'!$J$22)</c:f>
              <c:numCache>
                <c:formatCode>General</c:formatCode>
                <c:ptCount val="10"/>
                <c:pt idx="0">
                  <c:v>50</c:v>
                </c:pt>
                <c:pt idx="1">
                  <c:v>94</c:v>
                </c:pt>
                <c:pt idx="2">
                  <c:v>144</c:v>
                </c:pt>
                <c:pt idx="3">
                  <c:v>160</c:v>
                </c:pt>
                <c:pt idx="4">
                  <c:v>196</c:v>
                </c:pt>
                <c:pt idx="5">
                  <c:v>232</c:v>
                </c:pt>
                <c:pt idx="6">
                  <c:v>269</c:v>
                </c:pt>
                <c:pt idx="7">
                  <c:v>306</c:v>
                </c:pt>
                <c:pt idx="8">
                  <c:v>397</c:v>
                </c:pt>
                <c:pt idx="9">
                  <c:v>378</c:v>
                </c:pt>
              </c:numCache>
            </c:numRef>
          </c:val>
          <c:smooth val="0"/>
          <c:extLst>
            <c:ext xmlns:c16="http://schemas.microsoft.com/office/drawing/2014/chart" uri="{C3380CC4-5D6E-409C-BE32-E72D297353CC}">
              <c16:uniqueId val="{00000001-DC24-C04B-AEE8-588FC0FEBED3}"/>
            </c:ext>
          </c:extLst>
        </c:ser>
        <c:ser>
          <c:idx val="2"/>
          <c:order val="1"/>
          <c:tx>
            <c:v>復旧プロセス</c:v>
          </c:tx>
          <c:spPr>
            <a:ln w="38100" cap="rnd">
              <a:solidFill>
                <a:schemeClr val="bg1">
                  <a:lumMod val="50000"/>
                </a:schemeClr>
              </a:solidFill>
              <a:round/>
            </a:ln>
            <a:effectLst/>
          </c:spPr>
          <c:marker>
            <c:symbol val="circle"/>
            <c:size val="10"/>
            <c:spPr>
              <a:solidFill>
                <a:schemeClr val="bg1">
                  <a:lumMod val="50000"/>
                </a:schemeClr>
              </a:solidFill>
              <a:ln w="9525">
                <a:solidFill>
                  <a:schemeClr val="bg1">
                    <a:lumMod val="50000"/>
                  </a:schemeClr>
                </a:solidFill>
              </a:ln>
              <a:effectLst/>
            </c:spPr>
          </c:marker>
          <c:val>
            <c:numRef>
              <c:f>('複数プロセス2(復旧支援機構)'!$K$4,'複数プロセス2(復旧支援機構)'!$K$6,'複数プロセス2(復旧支援機構)'!$K$8,'複数プロセス2(復旧支援機構)'!$K$10,'複数プロセス2(復旧支援機構)'!$K$12,'複数プロセス2(復旧支援機構)'!$K$14,'複数プロセス2(復旧支援機構)'!$K$16,'複数プロセス2(復旧支援機構)'!$K$18,'複数プロセス2(復旧支援機構)'!$K$20,'複数プロセス2(復旧支援機構)'!$K$22)</c:f>
              <c:numCache>
                <c:formatCode>General</c:formatCode>
                <c:ptCount val="10"/>
                <c:pt idx="0">
                  <c:v>37.962000000000003</c:v>
                </c:pt>
                <c:pt idx="1">
                  <c:v>37.868000000000002</c:v>
                </c:pt>
                <c:pt idx="2">
                  <c:v>39.328000000000003</c:v>
                </c:pt>
                <c:pt idx="3">
                  <c:v>39.204999999999998</c:v>
                </c:pt>
                <c:pt idx="4">
                  <c:v>38.478999999999999</c:v>
                </c:pt>
                <c:pt idx="5">
                  <c:v>38.393000000000001</c:v>
                </c:pt>
                <c:pt idx="6">
                  <c:v>38.554000000000002</c:v>
                </c:pt>
                <c:pt idx="7">
                  <c:v>78.256</c:v>
                </c:pt>
                <c:pt idx="8">
                  <c:v>39.308</c:v>
                </c:pt>
                <c:pt idx="9">
                  <c:v>39.457000000000001</c:v>
                </c:pt>
              </c:numCache>
            </c:numRef>
          </c:val>
          <c:smooth val="0"/>
          <c:extLst>
            <c:ext xmlns:c16="http://schemas.microsoft.com/office/drawing/2014/chart" uri="{C3380CC4-5D6E-409C-BE32-E72D297353CC}">
              <c16:uniqueId val="{00000002-DC24-C04B-AEE8-588FC0FEBED3}"/>
            </c:ext>
          </c:extLst>
        </c:ser>
        <c:dLbls>
          <c:showLegendKey val="0"/>
          <c:showVal val="0"/>
          <c:showCatName val="0"/>
          <c:showSerName val="0"/>
          <c:showPercent val="0"/>
          <c:showBubbleSize val="0"/>
        </c:dLbls>
        <c:marker val="1"/>
        <c:smooth val="0"/>
        <c:axId val="1280241488"/>
        <c:axId val="1279672768"/>
      </c:lineChart>
      <c:catAx>
        <c:axId val="1280241488"/>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r>
                  <a:rPr lang="ja-JP" altLang="en-US" sz="1400">
                    <a:solidFill>
                      <a:schemeClr val="tx1"/>
                    </a:solidFill>
                    <a:latin typeface="MS PGothic" panose="020B0600070205080204" pitchFamily="34" charset="-128"/>
                    <a:ea typeface="MS PGothic" panose="020B0600070205080204" pitchFamily="34" charset="-128"/>
                  </a:rPr>
                  <a:t>プロセス数</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ja-JP"/>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MS PGothic" panose="020B0600070205080204" pitchFamily="34" charset="-128"/>
                <a:ea typeface="MS PGothic" panose="020B0600070205080204" pitchFamily="34" charset="-128"/>
                <a:cs typeface="+mn-cs"/>
              </a:defRPr>
            </a:pPr>
            <a:endParaRPr lang="ja-JP"/>
          </a:p>
        </c:txPr>
        <c:crossAx val="1279672768"/>
        <c:crosses val="autoZero"/>
        <c:auto val="1"/>
        <c:lblAlgn val="ctr"/>
        <c:lblOffset val="100"/>
        <c:noMultiLvlLbl val="0"/>
      </c:catAx>
      <c:valAx>
        <c:axId val="127967276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ja-JP" altLang="en-US" sz="1400">
                    <a:solidFill>
                      <a:schemeClr val="tx1"/>
                    </a:solidFill>
                    <a:latin typeface="+mn-ea"/>
                    <a:ea typeface="+mn-ea"/>
                  </a:rPr>
                  <a:t>復旧時間</a:t>
                </a:r>
                <a:r>
                  <a:rPr lang="en-US" altLang="ja-JP" sz="1400" dirty="0">
                    <a:solidFill>
                      <a:schemeClr val="tx1"/>
                    </a:solidFill>
                    <a:latin typeface="+mn-ea"/>
                    <a:ea typeface="+mn-ea"/>
                  </a:rPr>
                  <a:t>[</a:t>
                </a:r>
                <a:r>
                  <a:rPr lang="en-US" altLang="ja-JP" sz="1400" dirty="0" err="1">
                    <a:solidFill>
                      <a:schemeClr val="tx1"/>
                    </a:solidFill>
                    <a:latin typeface="+mn-ea"/>
                    <a:ea typeface="+mn-ea"/>
                  </a:rPr>
                  <a:t>ms</a:t>
                </a:r>
                <a:r>
                  <a:rPr lang="en-US" altLang="ja-JP" sz="1400" dirty="0">
                    <a:solidFill>
                      <a:schemeClr val="tx1"/>
                    </a:solidFill>
                    <a:latin typeface="+mn-ea"/>
                    <a:ea typeface="+mn-ea"/>
                  </a:rPr>
                  <a:t>]</a:t>
                </a:r>
                <a:endParaRPr lang="ja-JP" altLang="en-US" sz="1400">
                  <a:solidFill>
                    <a:schemeClr val="tx1"/>
                  </a:solidFill>
                  <a:latin typeface="+mn-ea"/>
                  <a:ea typeface="+mn-ea"/>
                </a:endParaRPr>
              </a:p>
            </c:rich>
          </c:tx>
          <c:layout>
            <c:manualLayout>
              <c:xMode val="edge"/>
              <c:yMode val="edge"/>
              <c:x val="1.6481060606060603E-2"/>
              <c:y val="0.1553432196225534"/>
            </c:manualLayout>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solidFill>
                <a:latin typeface="MS PGothic" panose="020B0600070205080204" pitchFamily="34" charset="-128"/>
                <a:ea typeface="MS PGothic" panose="020B0600070205080204" pitchFamily="34" charset="-128"/>
                <a:cs typeface="+mn-cs"/>
              </a:defRPr>
            </a:pPr>
            <a:endParaRPr lang="ja-JP"/>
          </a:p>
        </c:txPr>
        <c:crossAx val="1280241488"/>
        <c:crosses val="autoZero"/>
        <c:crossBetween val="midCat"/>
      </c:valAx>
      <c:spPr>
        <a:noFill/>
        <a:ln w="19050">
          <a:solidFill>
            <a:schemeClr val="tx1"/>
          </a:solidFill>
        </a:ln>
        <a:effectLst/>
      </c:spPr>
    </c:plotArea>
    <c:legend>
      <c:legendPos val="b"/>
      <c:overlay val="0"/>
      <c:spPr>
        <a:noFill/>
        <a:ln w="19050">
          <a:solidFill>
            <a:schemeClr val="tx1"/>
          </a:solidFill>
        </a:ln>
        <a:effectLst/>
      </c:spPr>
      <c:txPr>
        <a:bodyPr rot="0" spcFirstLastPara="1" vertOverflow="ellipsis" vert="horz" wrap="square" anchor="ctr" anchorCtr="1"/>
        <a:lstStyle/>
        <a:p>
          <a:pPr>
            <a:defRPr sz="1400" b="0" i="0" u="none" strike="noStrike" kern="1200" baseline="0">
              <a:solidFill>
                <a:schemeClr val="tx1"/>
              </a:solidFill>
              <a:latin typeface="+mn-ea"/>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ja-JP"/>
    </a:p>
  </c:txPr>
  <c:externalData r:id="rId3">
    <c:autoUpdate val="0"/>
  </c:externalData>
</c:chartSpace>
</file>

<file path=ppt/charts/chartEx1.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at">
        <cx:f>複数プロセス_VM_1000!$Z$53:$Z$62</cx:f>
        <cx:lvl ptCount="10">
          <cx:pt idx="0">GPUfas-VM(疑似スケジューリング)</cx:pt>
          <cx:pt idx="1">GPUfas-VM(疑似スケジューリング)</cx:pt>
          <cx:pt idx="2">GPUfas-VM(疑似スケジューリング)</cx:pt>
          <cx:pt idx="3">GPUfas-VM(疑似スケジューリング)</cx:pt>
          <cx:pt idx="4">GPUfas-VM(疑似スケジューリング)</cx:pt>
          <cx:pt idx="5">GPUfas-VM(疑似スケジューリング)</cx:pt>
          <cx:pt idx="6">GPUfas-VM(疑似スケジューリング)</cx:pt>
          <cx:pt idx="7">GPUfas-VM(疑似スケジューリング)</cx:pt>
          <cx:pt idx="8">GPUfas-VM(疑似スケジューリング)</cx:pt>
          <cx:pt idx="9">GPUfas-VM(疑似スケジューリング)</cx:pt>
        </cx:lvl>
      </cx:strDim>
      <cx:numDim type="val">
        <cx:f>複数プロセス_VM_1000!$AA$53:$AA$62</cx:f>
        <cx:lvl ptCount="10" formatCode="G/標準">
          <cx:pt idx="0">268</cx:pt>
          <cx:pt idx="1">638</cx:pt>
          <cx:pt idx="2">168</cx:pt>
          <cx:pt idx="3">76</cx:pt>
          <cx:pt idx="4">438</cx:pt>
          <cx:pt idx="5">994</cx:pt>
          <cx:pt idx="6">160</cx:pt>
          <cx:pt idx="7">812</cx:pt>
          <cx:pt idx="8">731</cx:pt>
          <cx:pt idx="9">370</cx:pt>
        </cx:lvl>
      </cx:numDim>
    </cx:data>
    <cx:data id="1">
      <cx:strDim type="cat">
        <cx:f>複数プロセス_VM_1000!$AB$53:$AB$62</cx:f>
        <cx:lvl ptCount="10">
          <cx:pt idx="0">GPUfas-VM(疑似スケジューリング+kick_process)</cx:pt>
          <cx:pt idx="1">GPUfas-VM(疑似スケジューリング+kick_process)</cx:pt>
          <cx:pt idx="2">GPUfas-VM(疑似スケジューリング+kick_process)</cx:pt>
          <cx:pt idx="3">GPUfas-VM(疑似スケジューリング+kick_process)</cx:pt>
          <cx:pt idx="4">GPUfas-VM(疑似スケジューリング+kick_process)</cx:pt>
          <cx:pt idx="5">GPUfas-VM(疑似スケジューリング+kick_process)</cx:pt>
          <cx:pt idx="6">GPUfas-VM(疑似スケジューリング+kick_process)</cx:pt>
          <cx:pt idx="7">GPUfas-VM(疑似スケジューリング+kick_process)</cx:pt>
          <cx:pt idx="8">GPUfas-VM(疑似スケジューリング+kick_process)</cx:pt>
          <cx:pt idx="9">GPUfas-VM(疑似スケジューリング+kick_process)</cx:pt>
        </cx:lvl>
      </cx:strDim>
      <cx:numDim type="val">
        <cx:f>複数プロセス_VM_1000!$AC$53:$AC$62</cx:f>
        <cx:lvl ptCount="10" formatCode="G/標準">
          <cx:pt idx="0">91</cx:pt>
          <cx:pt idx="1">250</cx:pt>
          <cx:pt idx="2">306</cx:pt>
          <cx:pt idx="3">315</cx:pt>
          <cx:pt idx="4">860</cx:pt>
          <cx:pt idx="5">436</cx:pt>
          <cx:pt idx="6">110</cx:pt>
          <cx:pt idx="7">744</cx:pt>
          <cx:pt idx="8">658</cx:pt>
          <cx:pt idx="9">507</cx:pt>
        </cx:lvl>
      </cx:numDim>
    </cx:data>
    <cx:data id="2">
      <cx:strDim type="cat">
        <cx:f>複数プロセス_VM_1000!$AD$53:$AD$62</cx:f>
        <cx:lvl ptCount="10">
          <cx:pt idx="0">GPUfas-VM(カーネルがスケジューリング)</cx:pt>
          <cx:pt idx="1">GPUfas-VM(カーネルがスケジューリング)</cx:pt>
          <cx:pt idx="2">GPUfas-VM(カーネルがスケジューリング)</cx:pt>
          <cx:pt idx="3">GPUfas-VM(カーネルがスケジューリング)</cx:pt>
          <cx:pt idx="4">GPUfas-VM(カーネルがスケジューリング)</cx:pt>
          <cx:pt idx="5">GPUfas-VM(カーネルがスケジューリング)</cx:pt>
          <cx:pt idx="6">GPUfas-VM(カーネルがスケジューリング)</cx:pt>
          <cx:pt idx="7">GPUfas-VM(カーネルがスケジューリング)</cx:pt>
          <cx:pt idx="8">GPUfas-VM(カーネルがスケジューリング)</cx:pt>
          <cx:pt idx="9">GPUfas-VM(カーネルがスケジューリング)</cx:pt>
        </cx:lvl>
      </cx:strDim>
      <cx:numDim type="val">
        <cx:f>複数プロセス_VM_1000!$AE$53:$AE$62</cx:f>
        <cx:lvl ptCount="10" formatCode="G/標準">
          <cx:pt idx="0">33</cx:pt>
          <cx:pt idx="1">35</cx:pt>
          <cx:pt idx="2">35</cx:pt>
          <cx:pt idx="3">29</cx:pt>
          <cx:pt idx="4">150</cx:pt>
          <cx:pt idx="5">46</cx:pt>
          <cx:pt idx="6">41</cx:pt>
          <cx:pt idx="7">38</cx:pt>
          <cx:pt idx="8">32</cx:pt>
          <cx:pt idx="9">34</cx:pt>
        </cx:lvl>
      </cx:numDim>
    </cx:data>
  </cx:chartData>
  <cx:chart>
    <cx:plotArea>
      <cx:plotAreaRegion>
        <cx:plotSurface>
          <cx:spPr>
            <a:ln w="19050">
              <a:solidFill>
                <a:schemeClr val="tx1"/>
              </a:solidFill>
            </a:ln>
          </cx:spPr>
        </cx:plotSurface>
        <cx:series layoutId="boxWhisker" uniqueId="{5F56125F-2051-A849-BE4D-8C8B5651B579}" formatIdx="0">
          <cx:tx>
            <cx:txData>
              <cx:f>複数プロセス_VM_1000!$Z$64</cx:f>
              <cx:v>疑似スケジューリング</cx:v>
            </cx:txData>
          </cx:tx>
          <cx:spPr>
            <a:solidFill>
              <a:srgbClr val="00B0F0"/>
            </a:solidFill>
            <a:ln w="25400">
              <a:solidFill>
                <a:schemeClr val="tx1"/>
              </a:solidFill>
            </a:ln>
          </cx:spPr>
          <cx:dataId val="0"/>
          <cx:layoutPr>
            <cx:visibility meanLine="0" meanMarker="1" nonoutliers="0" outliers="0"/>
            <cx:statistics quartileMethod="exclusive"/>
          </cx:layoutPr>
        </cx:series>
        <cx:series layoutId="boxWhisker" uniqueId="{00000001-EA54-2047-85C2-D86443389F6A}" formatIdx="1">
          <cx:tx>
            <cx:txData>
              <cx:f>複数プロセス_VM_1000!$AB$64</cx:f>
              <cx:v>疑似スケジューリング
+復旧支援(プリエンプション)</cx:v>
            </cx:txData>
          </cx:tx>
          <cx:spPr>
            <a:solidFill>
              <a:srgbClr val="92D050"/>
            </a:solidFill>
            <a:ln w="25400">
              <a:solidFill>
                <a:schemeClr val="tx1"/>
              </a:solidFill>
            </a:ln>
          </cx:spPr>
          <cx:dataId val="1"/>
          <cx:layoutPr>
            <cx:visibility nonoutliers="0" outliers="0"/>
            <cx:statistics quartileMethod="exclusive"/>
          </cx:layoutPr>
        </cx:series>
        <cx:series layoutId="boxWhisker" uniqueId="{00000003-EA54-2047-85C2-D86443389F6A}" formatIdx="2">
          <cx:tx>
            <cx:txData>
              <cx:f>複数プロセス_VM_1000!$AD$64</cx:f>
              <cx:v>復旧支援(スケジューリング
+プリエンプション)</cx:v>
            </cx:txData>
          </cx:tx>
          <cx:spPr>
            <a:solidFill>
              <a:srgbClr val="FF0000"/>
            </a:solidFill>
            <a:ln w="25400">
              <a:solidFill>
                <a:schemeClr val="tx1"/>
              </a:solidFill>
            </a:ln>
          </cx:spPr>
          <cx:dataId val="2"/>
          <cx:layoutPr>
            <cx:visibility nonoutliers="0" outliers="0"/>
            <cx:statistics quartileMethod="exclusive"/>
          </cx:layoutPr>
        </cx:series>
      </cx:plotAreaRegion>
      <cx:axis id="0" hidden="1">
        <cx:catScaling gapWidth="1"/>
        <cx:majorGridlines/>
        <cx:tickLabels/>
      </cx:axis>
      <cx:axis id="1">
        <cx:valScaling/>
        <cx:title>
          <cx:tx>
            <cx:rich>
              <a:bodyPr spcFirstLastPara="1" vertOverflow="ellipsis" horzOverflow="overflow" wrap="square" lIns="0" tIns="0" rIns="0" bIns="0" anchor="ctr" anchorCtr="1"/>
              <a:lstStyle/>
              <a:p>
                <a:pPr algn="ctr" rtl="0">
                  <a:defRPr/>
                </a:pPr>
                <a:r>
                  <a:rPr lang="ja-JP" altLang="en-US" sz="1400" b="0" i="0" u="none" strike="noStrike" baseline="0">
                    <a:solidFill>
                      <a:schemeClr val="tx1"/>
                    </a:solidFill>
                    <a:latin typeface="MS PGothic" panose="020B0600070205080204" pitchFamily="34" charset="-128"/>
                    <a:ea typeface="MS PGothic" panose="020B0600070205080204" pitchFamily="34" charset="-128"/>
                  </a:rPr>
                  <a:t>復旧時間</a:t>
                </a:r>
                <a:r>
                  <a:rPr lang="en-US" altLang="ja-JP" sz="1400" b="0" i="0" u="none" strike="noStrike" baseline="0">
                    <a:solidFill>
                      <a:schemeClr val="tx1"/>
                    </a:solidFill>
                    <a:latin typeface="MS PGothic" panose="020B0600070205080204" pitchFamily="34" charset="-128"/>
                    <a:ea typeface="MS PGothic" panose="020B0600070205080204" pitchFamily="34" charset="-128"/>
                  </a:rPr>
                  <a:t>[ms]</a:t>
                </a:r>
                <a:endParaRPr lang="ja-JP" altLang="en-US" sz="1400" b="0" i="0" u="none" strike="noStrike" baseline="0">
                  <a:solidFill>
                    <a:schemeClr val="tx1"/>
                  </a:solidFill>
                  <a:latin typeface="MS PGothic" panose="020B0600070205080204" pitchFamily="34" charset="-128"/>
                  <a:ea typeface="MS PGothic" panose="020B0600070205080204" pitchFamily="34" charset="-128"/>
                </a:endParaRPr>
              </a:p>
            </cx:rich>
          </cx:tx>
        </cx:title>
        <cx:majorGridlines/>
        <cx:tickLabels/>
        <cx:txPr>
          <a:bodyPr spcFirstLastPara="1" vertOverflow="ellipsis" horzOverflow="overflow" wrap="square" lIns="0" tIns="0" rIns="0" bIns="0" anchor="ctr" anchorCtr="1"/>
          <a:lstStyle/>
          <a:p>
            <a:pPr algn="ctr" rtl="0">
              <a:defRPr sz="1400">
                <a:solidFill>
                  <a:schemeClr val="tx1"/>
                </a:solidFill>
                <a:latin typeface="MS PGothic" panose="020B0600070205080204" pitchFamily="34" charset="-128"/>
                <a:ea typeface="MS PGothic" panose="020B0600070205080204" pitchFamily="34" charset="-128"/>
                <a:cs typeface="MS PGothic" panose="020B0600070205080204" pitchFamily="34" charset="-128"/>
              </a:defRPr>
            </a:pPr>
            <a:endParaRPr lang="ja-JP" altLang="en-US" sz="1400" b="0" i="0" u="none" strike="noStrike" baseline="0">
              <a:solidFill>
                <a:schemeClr val="tx1"/>
              </a:solidFill>
              <a:latin typeface="MS PGothic" panose="020B0600070205080204" pitchFamily="34" charset="-128"/>
              <a:ea typeface="MS PGothic" panose="020B0600070205080204" pitchFamily="34" charset="-128"/>
            </a:endParaRPr>
          </a:p>
        </cx:txPr>
      </cx:axis>
    </cx:plotArea>
    <cx:legend pos="r" align="ctr" overlay="0">
      <cx:spPr>
        <a:ln w="19050">
          <a:solidFill>
            <a:schemeClr val="tx1"/>
          </a:solidFill>
        </a:ln>
      </cx:spPr>
      <cx:txPr>
        <a:bodyPr spcFirstLastPara="1" vertOverflow="ellipsis" horzOverflow="overflow" wrap="square" lIns="0" tIns="0" rIns="0" bIns="0" anchor="ctr" anchorCtr="1"/>
        <a:lstStyle/>
        <a:p>
          <a:pPr algn="ctr" rtl="0">
            <a:defRPr sz="1400">
              <a:solidFill>
                <a:schemeClr val="tx1"/>
              </a:solidFill>
              <a:latin typeface="MS PGothic" panose="020B0600070205080204" pitchFamily="34" charset="-128"/>
              <a:ea typeface="MS PGothic" panose="020B0600070205080204" pitchFamily="34" charset="-128"/>
              <a:cs typeface="MS PGothic" panose="020B0600070205080204" pitchFamily="34" charset="-128"/>
            </a:defRPr>
          </a:pPr>
          <a:endParaRPr lang="ja-JP" altLang="en-US" sz="1400" b="0" i="0" u="none" strike="noStrike" baseline="0">
            <a:solidFill>
              <a:schemeClr val="tx1"/>
            </a:solidFill>
            <a:latin typeface="MS PGothic" panose="020B0600070205080204" pitchFamily="34" charset="-128"/>
            <a:ea typeface="MS PGothic" panose="020B0600070205080204" pitchFamily="34" charset="-128"/>
          </a:endParaRPr>
        </a:p>
      </cx:txPr>
    </cx:legend>
  </cx:chart>
  <cx:spPr>
    <a:ln>
      <a:noFill/>
    </a:ln>
  </cx:spPr>
</cx:chartSpace>
</file>

<file path=ppt/charts/chartEx2.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at">
        <cx:f>メモリページング_グラフ!$D$2:$D$11</cx:f>
        <cx:lvl ptCount="10">
          <cx:pt idx="0">GPUfas(スケジューリングなし)</cx:pt>
          <cx:pt idx="1">GPUfas(スケジューリングなし)</cx:pt>
          <cx:pt idx="2">GPUfas(スケジューリングなし)</cx:pt>
          <cx:pt idx="3">GPUfas(スケジューリングなし)</cx:pt>
          <cx:pt idx="4">GPUfas(スケジューリングなし)</cx:pt>
          <cx:pt idx="5">GPUfas(スケジューリングなし)</cx:pt>
          <cx:pt idx="6">GPUfas(スケジューリングなし)</cx:pt>
          <cx:pt idx="7">GPUfas(スケジューリングなし)</cx:pt>
          <cx:pt idx="8">GPUfas(スケジューリングなし)</cx:pt>
          <cx:pt idx="9">GPUfas(スケジューリングなし)</cx:pt>
        </cx:lvl>
      </cx:strDim>
      <cx:numDim type="val">
        <cx:f>メモリページング_グラフ!$E$2:$E$11</cx:f>
        <cx:lvl ptCount="10" formatCode="G/標準">
          <cx:pt idx="0">495</cx:pt>
          <cx:pt idx="1">2027</cx:pt>
          <cx:pt idx="2">1161</cx:pt>
          <cx:pt idx="3">576</cx:pt>
          <cx:pt idx="4">624</cx:pt>
          <cx:pt idx="5">693</cx:pt>
          <cx:pt idx="6">530</cx:pt>
          <cx:pt idx="7">1340</cx:pt>
          <cx:pt idx="8">692</cx:pt>
          <cx:pt idx="9">420</cx:pt>
        </cx:lvl>
      </cx:numDim>
    </cx:data>
    <cx:data id="1">
      <cx:strDim type="cat">
        <cx:f>メモリページング_グラフ!$B$2:$B$11</cx:f>
        <cx:lvl ptCount="10">
          <cx:pt idx="0">GPUfas(スケジューリングあり)</cx:pt>
          <cx:pt idx="1">GPUfas(スケジューリングあり)</cx:pt>
          <cx:pt idx="2">GPUfas(スケジューリングあり)</cx:pt>
          <cx:pt idx="3">GPUfas(スケジューリングあり)</cx:pt>
          <cx:pt idx="4">GPUfas(スケジューリングあり)</cx:pt>
          <cx:pt idx="5">GPUfas(スケジューリングあり)</cx:pt>
          <cx:pt idx="6">GPUfas(スケジューリングあり)</cx:pt>
          <cx:pt idx="7">GPUfas(スケジューリングあり)</cx:pt>
          <cx:pt idx="8">GPUfas(スケジューリングあり)</cx:pt>
          <cx:pt idx="9">GPUfas(スケジューリングあり)</cx:pt>
        </cx:lvl>
      </cx:strDim>
      <cx:numDim type="val">
        <cx:f>メモリページング_グラフ!$C$2:$C$11</cx:f>
        <cx:lvl ptCount="10" formatCode="G/標準">
          <cx:pt idx="0">484</cx:pt>
          <cx:pt idx="1">541</cx:pt>
          <cx:pt idx="2">463</cx:pt>
          <cx:pt idx="3">549</cx:pt>
          <cx:pt idx="4">506</cx:pt>
          <cx:pt idx="5">653</cx:pt>
          <cx:pt idx="6">516</cx:pt>
          <cx:pt idx="7">662</cx:pt>
          <cx:pt idx="8">739</cx:pt>
          <cx:pt idx="9">504</cx:pt>
        </cx:lvl>
      </cx:numDim>
    </cx:data>
    <cx:data id="2">
      <cx:strDim type="cat">
        <cx:f>メモリページング_グラフ!$F$2:$F$11</cx:f>
        <cx:lvl ptCount="10">
          <cx:pt idx="0">プロセス版</cx:pt>
          <cx:pt idx="1">プロセス版</cx:pt>
          <cx:pt idx="2">プロセス版</cx:pt>
          <cx:pt idx="3">プロセス版</cx:pt>
          <cx:pt idx="4">プロセス版</cx:pt>
          <cx:pt idx="5">プロセス版</cx:pt>
          <cx:pt idx="6">プロセス版</cx:pt>
          <cx:pt idx="7">プロセス版</cx:pt>
          <cx:pt idx="8">プロセス版</cx:pt>
          <cx:pt idx="9">プロセス版</cx:pt>
        </cx:lvl>
      </cx:strDim>
      <cx:numDim type="val">
        <cx:f>メモリページング_グラフ!$G$2:$G$11</cx:f>
        <cx:lvl ptCount="10" formatCode="G/標準">
          <cx:pt idx="0">2262.7289999999998</cx:pt>
          <cx:pt idx="1">481.63</cx:pt>
          <cx:pt idx="2">574.34100000000001</cx:pt>
          <cx:pt idx="3">454.435</cx:pt>
          <cx:pt idx="4">733.245</cx:pt>
          <cx:pt idx="5">492.33199999999999</cx:pt>
          <cx:pt idx="6">2331.0329999999999</cx:pt>
          <cx:pt idx="7">1187.192</cx:pt>
          <cx:pt idx="8">1247.22</cx:pt>
          <cx:pt idx="9">604.952</cx:pt>
        </cx:lvl>
      </cx:numDim>
    </cx:data>
    <cx:data id="3">
      <cx:strDim type="cat">
        <cx:f>メモリページング_グラフ!$H$2:$H$11</cx:f>
        <cx:lvl ptCount="10">
          <cx:pt idx="0">カーネル版</cx:pt>
          <cx:pt idx="1">カーネル版</cx:pt>
          <cx:pt idx="2">カーネル版</cx:pt>
          <cx:pt idx="3">カーネル版</cx:pt>
          <cx:pt idx="4">カーネル版</cx:pt>
          <cx:pt idx="5">カーネル版</cx:pt>
          <cx:pt idx="6">カーネル版</cx:pt>
          <cx:pt idx="7">カーネル版</cx:pt>
          <cx:pt idx="8">カーネル版</cx:pt>
          <cx:pt idx="9">カーネル版</cx:pt>
        </cx:lvl>
      </cx:strDim>
      <cx:numDim type="val">
        <cx:f>メモリページング_グラフ!$I$2:$I$11</cx:f>
        <cx:lvl ptCount="10" formatCode="G/標準">
          <cx:pt idx="0">1700</cx:pt>
          <cx:pt idx="1">526</cx:pt>
          <cx:pt idx="2">580</cx:pt>
          <cx:pt idx="3">533</cx:pt>
          <cx:pt idx="4">1264</cx:pt>
          <cx:pt idx="5">1362</cx:pt>
          <cx:pt idx="6">529</cx:pt>
          <cx:pt idx="7">553</cx:pt>
          <cx:pt idx="8">685</cx:pt>
          <cx:pt idx="9">405</cx:pt>
        </cx:lvl>
      </cx:numDim>
    </cx:data>
  </cx:chartData>
  <cx:chart>
    <cx:plotArea>
      <cx:plotAreaRegion>
        <cx:plotSurface>
          <cx:spPr>
            <a:solidFill>
              <a:schemeClr val="bg1"/>
            </a:solidFill>
            <a:ln w="31750">
              <a:solidFill>
                <a:schemeClr val="tx1"/>
              </a:solidFill>
            </a:ln>
          </cx:spPr>
        </cx:plotSurface>
        <cx:series layoutId="boxWhisker" uniqueId="{00000005-BB93-A942-8108-538E0AC6DBE5}">
          <cx:tx>
            <cx:txData>
              <cx:f/>
              <cx:v>GPUfas(復旧支援機構なし)</cx:v>
            </cx:txData>
          </cx:tx>
          <cx:spPr>
            <a:solidFill>
              <a:srgbClr val="0070C0"/>
            </a:solidFill>
            <a:ln w="19050">
              <a:solidFill>
                <a:schemeClr val="tx1"/>
              </a:solidFill>
            </a:ln>
          </cx:spPr>
          <cx:dataId val="0"/>
          <cx:layoutPr>
            <cx:visibility meanLine="0" nonoutliers="0" outliers="0"/>
            <cx:statistics quartileMethod="exclusive"/>
          </cx:layoutPr>
        </cx:series>
        <cx:series layoutId="boxWhisker" uniqueId="{00000006-BB93-A942-8108-538E0AC6DBE5}">
          <cx:tx>
            <cx:txData>
              <cx:f/>
              <cx:v>GPUfas(復旧支援機構あり)</cx:v>
            </cx:txData>
          </cx:tx>
          <cx:spPr>
            <a:solidFill>
              <a:srgbClr val="FF9300"/>
            </a:solidFill>
            <a:ln w="19050">
              <a:solidFill>
                <a:schemeClr val="tx1"/>
              </a:solidFill>
            </a:ln>
          </cx:spPr>
          <cx:dataId val="1"/>
          <cx:layoutPr>
            <cx:visibility nonoutliers="0" outliers="0"/>
            <cx:statistics quartileMethod="exclusive"/>
          </cx:layoutPr>
        </cx:series>
        <cx:series layoutId="boxWhisker" uniqueId="{00000007-BB93-A942-8108-538E0AC6DBE5}">
          <cx:tx>
            <cx:txData>
              <cx:f>メモリページング_グラフ!$F$1</cx:f>
              <cx:v>復旧プロセス</cx:v>
            </cx:txData>
          </cx:tx>
          <cx:spPr>
            <a:solidFill>
              <a:schemeClr val="bg1">
                <a:lumMod val="75000"/>
              </a:schemeClr>
            </a:solidFill>
            <a:ln w="19050">
              <a:solidFill>
                <a:schemeClr val="tx1"/>
              </a:solidFill>
            </a:ln>
          </cx:spPr>
          <cx:dataId val="2"/>
          <cx:layoutPr>
            <cx:visibility nonoutliers="0" outliers="0"/>
            <cx:statistics quartileMethod="exclusive"/>
          </cx:layoutPr>
        </cx:series>
        <cx:series layoutId="boxWhisker" uniqueId="{00000008-BB93-A942-8108-538E0AC6DBE5}">
          <cx:tx>
            <cx:txData>
              <cx:f>メモリページング_グラフ!$H$1</cx:f>
              <cx:v>カーネル内</cx:v>
            </cx:txData>
          </cx:tx>
          <cx:spPr>
            <a:solidFill>
              <a:srgbClr val="FFC000"/>
            </a:solidFill>
            <a:ln w="19050">
              <a:solidFill>
                <a:schemeClr val="tx1"/>
              </a:solidFill>
            </a:ln>
          </cx:spPr>
          <cx:dataId val="3"/>
          <cx:layoutPr>
            <cx:visibility nonoutliers="0" outliers="0"/>
            <cx:statistics quartileMethod="exclusive"/>
          </cx:layoutPr>
        </cx:series>
      </cx:plotAreaRegion>
      <cx:axis id="0" hidden="1">
        <cx:catScaling gapWidth="1"/>
        <cx:majorGridlines/>
        <cx:tickLabels/>
        <cx:txPr>
          <a:bodyPr spcFirstLastPara="1" vertOverflow="ellipsis" horzOverflow="overflow" wrap="square" lIns="0" tIns="0" rIns="0" bIns="0" anchor="ctr" anchorCtr="1"/>
          <a:lstStyle/>
          <a:p>
            <a:pPr algn="ctr" rtl="0">
              <a:defRPr sz="1400">
                <a:latin typeface="MS PGothic" panose="020B0600070205080204" pitchFamily="34" charset="-128"/>
                <a:ea typeface="MS PGothic" panose="020B0600070205080204" pitchFamily="34" charset="-128"/>
                <a:cs typeface="MS PGothic" panose="020B0600070205080204" pitchFamily="34" charset="-128"/>
              </a:defRPr>
            </a:pPr>
            <a:endParaRPr lang="ja-JP" altLang="en-US" sz="1400" b="0" i="0" u="none" strike="noStrike" baseline="0">
              <a:solidFill>
                <a:sysClr val="windowText" lastClr="000000">
                  <a:lumMod val="65000"/>
                  <a:lumOff val="35000"/>
                </a:sysClr>
              </a:solidFill>
              <a:latin typeface="MS PGothic" panose="020B0600070205080204" pitchFamily="34" charset="-128"/>
              <a:ea typeface="MS PGothic" panose="020B0600070205080204" pitchFamily="34" charset="-128"/>
            </a:endParaRPr>
          </a:p>
        </cx:txPr>
      </cx:axis>
      <cx:axis id="1">
        <cx:valScaling/>
        <cx:title>
          <cx:tx>
            <cx:rich>
              <a:bodyPr spcFirstLastPara="1" vertOverflow="ellipsis" horzOverflow="overflow" wrap="square" lIns="0" tIns="0" rIns="0" bIns="0" anchor="ctr" anchorCtr="1"/>
              <a:lstStyle/>
              <a:p>
                <a:pPr algn="ctr" rtl="0">
                  <a:defRPr/>
                </a:pPr>
                <a:r>
                  <a:rPr lang="ja-JP" altLang="en-US" sz="1400" b="0" i="0" u="none" strike="noStrike" baseline="0">
                    <a:solidFill>
                      <a:schemeClr val="tx1"/>
                    </a:solidFill>
                    <a:latin typeface="MS PGothic" panose="020B0600070205080204" pitchFamily="34" charset="-128"/>
                    <a:ea typeface="MS PGothic" panose="020B0600070205080204" pitchFamily="34" charset="-128"/>
                  </a:rPr>
                  <a:t>復旧時間</a:t>
                </a:r>
                <a:r>
                  <a:rPr lang="en-US" altLang="ja-JP" sz="1400" b="0" i="0" u="none" strike="noStrike" baseline="0">
                    <a:solidFill>
                      <a:schemeClr val="tx1"/>
                    </a:solidFill>
                    <a:latin typeface="MS PGothic" panose="020B0600070205080204" pitchFamily="34" charset="-128"/>
                    <a:ea typeface="MS PGothic" panose="020B0600070205080204" pitchFamily="34" charset="-128"/>
                  </a:rPr>
                  <a:t>[ms]</a:t>
                </a:r>
                <a:endParaRPr lang="ja-JP" altLang="en-US" sz="1400" b="0" i="0" u="none" strike="noStrike" baseline="0">
                  <a:solidFill>
                    <a:schemeClr val="tx1"/>
                  </a:solidFill>
                  <a:latin typeface="MS PGothic" panose="020B0600070205080204" pitchFamily="34" charset="-128"/>
                  <a:ea typeface="MS PGothic" panose="020B0600070205080204" pitchFamily="34" charset="-128"/>
                </a:endParaRPr>
              </a:p>
            </cx:rich>
          </cx:tx>
        </cx:title>
        <cx:majorGridlines/>
        <cx:tickLabels/>
        <cx:txPr>
          <a:bodyPr spcFirstLastPara="1" vertOverflow="ellipsis" horzOverflow="overflow" wrap="square" lIns="0" tIns="0" rIns="0" bIns="0" anchor="ctr" anchorCtr="1"/>
          <a:lstStyle/>
          <a:p>
            <a:pPr algn="ctr" rtl="0">
              <a:defRPr sz="1400">
                <a:solidFill>
                  <a:schemeClr val="tx1"/>
                </a:solidFill>
                <a:latin typeface="MS PGothic" panose="020B0600070205080204" pitchFamily="34" charset="-128"/>
                <a:ea typeface="MS PGothic" panose="020B0600070205080204" pitchFamily="34" charset="-128"/>
                <a:cs typeface="MS PGothic" panose="020B0600070205080204" pitchFamily="34" charset="-128"/>
              </a:defRPr>
            </a:pPr>
            <a:endParaRPr lang="ja-JP" altLang="en-US" sz="1400" b="0" i="0" u="none" strike="noStrike" baseline="0">
              <a:solidFill>
                <a:schemeClr val="tx1"/>
              </a:solidFill>
              <a:latin typeface="MS PGothic" panose="020B0600070205080204" pitchFamily="34" charset="-128"/>
              <a:ea typeface="MS PGothic" panose="020B0600070205080204" pitchFamily="34" charset="-128"/>
            </a:endParaRPr>
          </a:p>
        </cx:txPr>
      </cx:axis>
    </cx:plotArea>
    <cx:legend pos="b" align="ctr" overlay="0">
      <cx:spPr>
        <a:ln w="19050">
          <a:solidFill>
            <a:schemeClr val="tx1"/>
          </a:solidFill>
        </a:ln>
      </cx:spPr>
      <cx:txPr>
        <a:bodyPr spcFirstLastPara="1" vertOverflow="ellipsis" horzOverflow="overflow" wrap="square" lIns="0" tIns="0" rIns="0" bIns="0" anchor="ctr" anchorCtr="1"/>
        <a:lstStyle/>
        <a:p>
          <a:pPr algn="ctr" rtl="0">
            <a:defRPr sz="1400">
              <a:solidFill>
                <a:schemeClr val="tx1"/>
              </a:solidFill>
              <a:latin typeface="MS PGothic" panose="020B0600070205080204" pitchFamily="34" charset="-128"/>
              <a:ea typeface="MS PGothic" panose="020B0600070205080204" pitchFamily="34" charset="-128"/>
              <a:cs typeface="MS PGothic" panose="020B0600070205080204" pitchFamily="34" charset="-128"/>
            </a:defRPr>
          </a:pPr>
          <a:endParaRPr lang="ja-JP" altLang="en-US" sz="1400" b="0" i="0" u="none" strike="noStrike" baseline="0">
            <a:solidFill>
              <a:schemeClr val="tx1"/>
            </a:solidFill>
            <a:latin typeface="MS PGothic" panose="020B0600070205080204" pitchFamily="34" charset="-128"/>
            <a:ea typeface="MS PGothic" panose="020B0600070205080204" pitchFamily="34" charset="-128"/>
          </a:endParaRPr>
        </a:p>
      </cx:txPr>
    </cx:legend>
  </cx:chart>
  <cx:spPr>
    <a:ln>
      <a:noFill/>
    </a:ln>
  </cx:spPr>
</cx:chartSpace>
</file>

<file path=ppt/charts/chartEx3.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at">
        <cx:f>メモリページング_VM!$B$26:$B$35</cx:f>
        <cx:lvl ptCount="10">
          <cx:pt idx="0">GPUfas-VM(シグナル疑似送信)</cx:pt>
          <cx:pt idx="1">GPUfas-VM(シグナル疑似送信)</cx:pt>
          <cx:pt idx="2">GPUfas-VM(シグナル疑似送信)</cx:pt>
          <cx:pt idx="3">GPUfas-VM(シグナル疑似送信)</cx:pt>
          <cx:pt idx="4">GPUfas-VM(シグナル疑似送信)</cx:pt>
          <cx:pt idx="5">GPUfas-VM(シグナル疑似送信)</cx:pt>
          <cx:pt idx="6">GPUfas-VM(シグナル疑似送信)</cx:pt>
          <cx:pt idx="7">GPUfas-VM(シグナル疑似送信)</cx:pt>
          <cx:pt idx="8">GPUfas-VM(シグナル疑似送信)</cx:pt>
          <cx:pt idx="9">GPUfas-VM(シグナル疑似送信)</cx:pt>
        </cx:lvl>
      </cx:strDim>
      <cx:numDim type="val">
        <cx:f>メモリページング_VM!$C$26:$C$35</cx:f>
        <cx:lvl ptCount="10" formatCode="G/標準">
          <cx:pt idx="0">115</cx:pt>
          <cx:pt idx="1">820</cx:pt>
          <cx:pt idx="2">252</cx:pt>
          <cx:pt idx="3">436</cx:pt>
          <cx:pt idx="4">122</cx:pt>
          <cx:pt idx="5">154</cx:pt>
          <cx:pt idx="6">363</cx:pt>
          <cx:pt idx="7">269</cx:pt>
          <cx:pt idx="8">457</cx:pt>
          <cx:pt idx="9">128</cx:pt>
        </cx:lvl>
      </cx:numDim>
    </cx:data>
    <cx:data id="1">
      <cx:strDim type="cat">
        <cx:f>メモリページング_VM!$J$26:$J$35</cx:f>
        <cx:lvl ptCount="10">
          <cx:pt idx="0">GPUfas(シグナル疑似送信+疑似スケジューリング)</cx:pt>
          <cx:pt idx="1">GPUfas(シグナル疑似送信+疑似スケジューリング)</cx:pt>
          <cx:pt idx="2">GPUfas(シグナル疑似送信+疑似スケジューリング)</cx:pt>
          <cx:pt idx="3">GPUfas(シグナル疑似送信+疑似スケジューリング)</cx:pt>
          <cx:pt idx="4">GPUfas(シグナル疑似送信+疑似スケジューリング)</cx:pt>
          <cx:pt idx="5">GPUfas(シグナル疑似送信+疑似スケジューリング)</cx:pt>
          <cx:pt idx="6">GPUfas(シグナル疑似送信+疑似スケジューリング)</cx:pt>
          <cx:pt idx="7">GPUfas(シグナル疑似送信+疑似スケジューリング)</cx:pt>
          <cx:pt idx="8">GPUfas(シグナル疑似送信+疑似スケジューリング)</cx:pt>
          <cx:pt idx="9">GPUfas(シグナル疑似送信+疑似スケジューリング)</cx:pt>
        </cx:lvl>
      </cx:strDim>
      <cx:numDim type="val">
        <cx:f>メモリページング_VM!$K$26:$K$35</cx:f>
        <cx:lvl ptCount="10" formatCode="G/標準">
          <cx:pt idx="0">122</cx:pt>
          <cx:pt idx="1">212</cx:pt>
          <cx:pt idx="2">317</cx:pt>
          <cx:pt idx="3">302</cx:pt>
          <cx:pt idx="4">281</cx:pt>
          <cx:pt idx="5">297</cx:pt>
          <cx:pt idx="6">150</cx:pt>
          <cx:pt idx="7">600</cx:pt>
          <cx:pt idx="8">256</cx:pt>
          <cx:pt idx="9">258</cx:pt>
        </cx:lvl>
      </cx:numDim>
    </cx:data>
    <cx:data id="2">
      <cx:strDim type="cat">
        <cx:f>メモリページング_VM!$D$26:$D$35</cx:f>
        <cx:lvl ptCount="10">
          <cx:pt idx="0">GPUfas(シグナル疑似送信+復旧支援機構&lt;wakeup+kick&gt;)</cx:pt>
          <cx:pt idx="1">GPUfas(シグナル疑似送信+復旧支援機構&lt;wakeup+kick&gt;)</cx:pt>
          <cx:pt idx="2">GPUfas(シグナル疑似送信+復旧支援機構&lt;wakeup+kick&gt;)</cx:pt>
          <cx:pt idx="3">GPUfas(シグナル疑似送信+復旧支援機構&lt;wakeup+kick&gt;)</cx:pt>
          <cx:pt idx="4">GPUfas(シグナル疑似送信+復旧支援機構&lt;wakeup+kick&gt;)</cx:pt>
          <cx:pt idx="5">GPUfas(シグナル疑似送信+復旧支援機構&lt;wakeup+kick&gt;)</cx:pt>
          <cx:pt idx="6">GPUfas(シグナル疑似送信+復旧支援機構&lt;wakeup+kick&gt;)</cx:pt>
          <cx:pt idx="7">GPUfas(シグナル疑似送信+復旧支援機構&lt;wakeup+kick&gt;)</cx:pt>
          <cx:pt idx="8">GPUfas(シグナル疑似送信+復旧支援機構&lt;wakeup+kick&gt;)</cx:pt>
          <cx:pt idx="9">GPUfas(シグナル疑似送信+復旧支援機構&lt;wakeup+kick&gt;)</cx:pt>
        </cx:lvl>
      </cx:strDim>
      <cx:numDim type="val">
        <cx:f>メモリページング_VM!$E$26:$E$35</cx:f>
        <cx:lvl ptCount="10" formatCode="G/標準">
          <cx:pt idx="0">122</cx:pt>
          <cx:pt idx="1">161</cx:pt>
          <cx:pt idx="2">154</cx:pt>
          <cx:pt idx="3">148</cx:pt>
          <cx:pt idx="4">213</cx:pt>
          <cx:pt idx="5">134</cx:pt>
          <cx:pt idx="6">173</cx:pt>
          <cx:pt idx="7">602</cx:pt>
          <cx:pt idx="8">463</cx:pt>
          <cx:pt idx="9">301</cx:pt>
        </cx:lvl>
      </cx:numDim>
    </cx:data>
    <cx:data id="3">
      <cx:strDim type="cat">
        <cx:f>メモリページング_VM!$F$26:$F$35</cx:f>
        <cx:lvl ptCount="10">
          <cx:pt idx="0">プロセス版</cx:pt>
          <cx:pt idx="1">プロセス版</cx:pt>
          <cx:pt idx="2">プロセス版</cx:pt>
          <cx:pt idx="3">プロセス版</cx:pt>
          <cx:pt idx="4">プロセス版</cx:pt>
          <cx:pt idx="5">プロセス版</cx:pt>
          <cx:pt idx="6">プロセス版</cx:pt>
          <cx:pt idx="7">プロセス版</cx:pt>
          <cx:pt idx="8">プロセス版</cx:pt>
          <cx:pt idx="9">プロセス版</cx:pt>
        </cx:lvl>
      </cx:strDim>
      <cx:numDim type="val">
        <cx:f>メモリページング_VM!$G$26:$G$35</cx:f>
        <cx:lvl ptCount="10" formatCode="G/標準">
          <cx:pt idx="0">142.56899999999999</cx:pt>
          <cx:pt idx="1">122.628</cx:pt>
          <cx:pt idx="2">173.589</cx:pt>
          <cx:pt idx="3">153.643</cx:pt>
          <cx:pt idx="4">608.41499999999996</cx:pt>
          <cx:pt idx="5">649.60299999999995</cx:pt>
          <cx:pt idx="6">298.42200000000003</cx:pt>
          <cx:pt idx="7">260.26299999999998</cx:pt>
          <cx:pt idx="8">379.98200000000003</cx:pt>
          <cx:pt idx="9">333.84800000000001</cx:pt>
        </cx:lvl>
      </cx:numDim>
    </cx:data>
    <cx:data id="4">
      <cx:strDim type="cat">
        <cx:f>メモリページング_VM!$H$26:$H$35</cx:f>
        <cx:lvl ptCount="10">
          <cx:pt idx="0">カーネル版</cx:pt>
          <cx:pt idx="1">カーネル版</cx:pt>
          <cx:pt idx="2">カーネル版</cx:pt>
          <cx:pt idx="3">カーネル版</cx:pt>
          <cx:pt idx="4">カーネル版</cx:pt>
          <cx:pt idx="5">カーネル版</cx:pt>
          <cx:pt idx="6">カーネル版</cx:pt>
          <cx:pt idx="7">カーネル版</cx:pt>
          <cx:pt idx="8">カーネル版</cx:pt>
          <cx:pt idx="9">カーネル版</cx:pt>
        </cx:lvl>
      </cx:strDim>
      <cx:numDim type="val">
        <cx:f>メモリページング_VM!$I$26:$I$35</cx:f>
        <cx:lvl ptCount="10" formatCode="G/標準">
          <cx:pt idx="0">224</cx:pt>
          <cx:pt idx="1">1721</cx:pt>
          <cx:pt idx="2">485</cx:pt>
          <cx:pt idx="3">133</cx:pt>
          <cx:pt idx="4">126</cx:pt>
          <cx:pt idx="5">1061</cx:pt>
          <cx:pt idx="6">149</cx:pt>
          <cx:pt idx="7">341</cx:pt>
          <cx:pt idx="8">109</cx:pt>
          <cx:pt idx="9">1540</cx:pt>
        </cx:lvl>
      </cx:numDim>
    </cx:data>
  </cx:chartData>
  <cx:chart>
    <cx:plotArea>
      <cx:plotAreaRegion>
        <cx:plotSurface>
          <cx:spPr>
            <a:solidFill>
              <a:schemeClr val="bg1"/>
            </a:solidFill>
            <a:ln w="31750">
              <a:solidFill>
                <a:schemeClr val="tx1"/>
              </a:solidFill>
            </a:ln>
          </cx:spPr>
        </cx:plotSurface>
        <cx:series layoutId="boxWhisker" uniqueId="{00000001-D647-744D-A5A0-56B1198B9ACA}" formatIdx="0">
          <cx:tx>
            <cx:txData>
              <cx:f>メモリページング_VM!$B$37</cx:f>
              <cx:v>GPUfas-VM
(スケジューリングなし)</cx:v>
            </cx:txData>
          </cx:tx>
          <cx:spPr>
            <a:solidFill>
              <a:srgbClr val="0070C0"/>
            </a:solidFill>
            <a:ln w="19050">
              <a:solidFill>
                <a:schemeClr val="tx1"/>
              </a:solidFill>
            </a:ln>
          </cx:spPr>
          <cx:dataId val="0"/>
          <cx:layoutPr>
            <cx:visibility nonoutliers="0" outliers="0"/>
            <cx:statistics quartileMethod="exclusive"/>
          </cx:layoutPr>
        </cx:series>
        <cx:series layoutId="boxWhisker" uniqueId="{00000002-D647-744D-A5A0-56B1198B9ACA}" formatIdx="1">
          <cx:tx>
            <cx:txData>
              <cx:f>メモリページング_VM!$J$37</cx:f>
              <cx:v>GPUfas-VM
(疑似スケジューリング)</cx:v>
            </cx:txData>
          </cx:tx>
          <cx:spPr>
            <a:solidFill>
              <a:srgbClr val="00B0F0"/>
            </a:solidFill>
            <a:ln w="19050">
              <a:solidFill>
                <a:schemeClr val="tx1"/>
              </a:solidFill>
            </a:ln>
          </cx:spPr>
          <cx:dataId val="1"/>
          <cx:layoutPr>
            <cx:visibility nonoutliers="0" outliers="0"/>
            <cx:statistics quartileMethod="exclusive"/>
          </cx:layoutPr>
        </cx:series>
        <cx:series layoutId="boxWhisker" uniqueId="{00000004-D647-744D-A5A0-56B1198B9ACA}" formatIdx="3">
          <cx:tx>
            <cx:txData>
              <cx:f>メモリページング_VM!$D$37</cx:f>
              <cx:v>GPUfas-VM
(復旧支援機構)</cx:v>
            </cx:txData>
          </cx:tx>
          <cx:spPr>
            <a:solidFill>
              <a:schemeClr val="accent1"/>
            </a:solidFill>
            <a:ln w="19050">
              <a:solidFill>
                <a:schemeClr val="tx1"/>
              </a:solidFill>
            </a:ln>
          </cx:spPr>
          <cx:dataId val="2"/>
          <cx:layoutPr>
            <cx:visibility nonoutliers="0" outliers="0"/>
            <cx:statistics quartileMethod="exclusive"/>
          </cx:layoutPr>
        </cx:series>
        <cx:series layoutId="boxWhisker" uniqueId="{00000005-D647-744D-A5A0-56B1198B9ACA}" formatIdx="4">
          <cx:tx>
            <cx:txData>
              <cx:f>メモリページング_VM!$F$25</cx:f>
              <cx:v>復旧プロセス</cx:v>
            </cx:txData>
          </cx:tx>
          <cx:spPr>
            <a:solidFill>
              <a:schemeClr val="bg1">
                <a:lumMod val="75000"/>
              </a:schemeClr>
            </a:solidFill>
            <a:ln w="19050">
              <a:solidFill>
                <a:schemeClr val="tx1"/>
              </a:solidFill>
            </a:ln>
          </cx:spPr>
          <cx:dataId val="3"/>
          <cx:layoutPr>
            <cx:visibility nonoutliers="0" outliers="0"/>
            <cx:statistics quartileMethod="exclusive"/>
          </cx:layoutPr>
        </cx:series>
        <cx:series layoutId="boxWhisker" uniqueId="{00000006-D647-744D-A5A0-56B1198B9ACA}" formatIdx="5">
          <cx:tx>
            <cx:txData>
              <cx:f>メモリページング_VM!$H$25</cx:f>
              <cx:v>カーネル内</cx:v>
            </cx:txData>
          </cx:tx>
          <cx:spPr>
            <a:solidFill>
              <a:srgbClr val="FFC000"/>
            </a:solidFill>
            <a:ln w="19050">
              <a:solidFill>
                <a:schemeClr val="tx1"/>
              </a:solidFill>
            </a:ln>
          </cx:spPr>
          <cx:dataId val="4"/>
          <cx:layoutPr>
            <cx:visibility nonoutliers="0" outliers="0"/>
            <cx:statistics quartileMethod="exclusive"/>
          </cx:layoutPr>
        </cx:series>
      </cx:plotAreaRegion>
      <cx:axis id="0" hidden="1">
        <cx:catScaling gapWidth="1"/>
        <cx:majorGridlines/>
        <cx:tickLabels/>
        <cx:txPr>
          <a:bodyPr spcFirstLastPara="1" vertOverflow="ellipsis" horzOverflow="overflow" wrap="square" lIns="0" tIns="0" rIns="0" bIns="0" anchor="ctr" anchorCtr="1"/>
          <a:lstStyle/>
          <a:p>
            <a:pPr algn="ctr" rtl="0">
              <a:defRPr sz="1400">
                <a:latin typeface="MS PGothic" panose="020B0600070205080204" pitchFamily="34" charset="-128"/>
                <a:ea typeface="MS PGothic" panose="020B0600070205080204" pitchFamily="34" charset="-128"/>
                <a:cs typeface="MS PGothic" panose="020B0600070205080204" pitchFamily="34" charset="-128"/>
              </a:defRPr>
            </a:pPr>
            <a:endParaRPr lang="ja-JP" altLang="en-US" sz="1400" b="0" i="0" u="none" strike="noStrike" baseline="0">
              <a:solidFill>
                <a:sysClr val="windowText" lastClr="000000">
                  <a:lumMod val="65000"/>
                  <a:lumOff val="35000"/>
                </a:sysClr>
              </a:solidFill>
              <a:latin typeface="MS PGothic" panose="020B0600070205080204" pitchFamily="34" charset="-128"/>
              <a:ea typeface="MS PGothic" panose="020B0600070205080204" pitchFamily="34" charset="-128"/>
            </a:endParaRPr>
          </a:p>
        </cx:txPr>
      </cx:axis>
      <cx:axis id="1">
        <cx:valScaling max="1800"/>
        <cx:title>
          <cx:tx>
            <cx:rich>
              <a:bodyPr spcFirstLastPara="1" vertOverflow="ellipsis" horzOverflow="overflow" wrap="square" lIns="0" tIns="0" rIns="0" bIns="0" anchor="ctr" anchorCtr="1"/>
              <a:lstStyle/>
              <a:p>
                <a:pPr algn="ctr" rtl="0">
                  <a:defRPr/>
                </a:pPr>
                <a:r>
                  <a:rPr lang="ja-JP" altLang="en-US" sz="1400" b="0" i="0" u="none" strike="noStrike" baseline="0">
                    <a:solidFill>
                      <a:schemeClr val="tx1"/>
                    </a:solidFill>
                    <a:latin typeface="MS PGothic" panose="020B0600070205080204" pitchFamily="34" charset="-128"/>
                    <a:ea typeface="MS PGothic" panose="020B0600070205080204" pitchFamily="34" charset="-128"/>
                  </a:rPr>
                  <a:t>復旧時間</a:t>
                </a:r>
                <a:r>
                  <a:rPr lang="en-US" altLang="ja-JP" sz="1400" b="0" i="0" u="none" strike="noStrike" baseline="0">
                    <a:solidFill>
                      <a:schemeClr val="tx1"/>
                    </a:solidFill>
                    <a:latin typeface="MS PGothic" panose="020B0600070205080204" pitchFamily="34" charset="-128"/>
                    <a:ea typeface="MS PGothic" panose="020B0600070205080204" pitchFamily="34" charset="-128"/>
                  </a:rPr>
                  <a:t>[ms]</a:t>
                </a:r>
                <a:endParaRPr lang="ja-JP" altLang="en-US" sz="1400" b="0" i="0" u="none" strike="noStrike" baseline="0">
                  <a:solidFill>
                    <a:schemeClr val="tx1"/>
                  </a:solidFill>
                  <a:latin typeface="MS PGothic" panose="020B0600070205080204" pitchFamily="34" charset="-128"/>
                  <a:ea typeface="MS PGothic" panose="020B0600070205080204" pitchFamily="34" charset="-128"/>
                </a:endParaRPr>
              </a:p>
            </cx:rich>
          </cx:tx>
        </cx:title>
        <cx:majorGridlines/>
        <cx:tickLabels/>
        <cx:txPr>
          <a:bodyPr spcFirstLastPara="1" vertOverflow="ellipsis" horzOverflow="overflow" wrap="square" lIns="0" tIns="0" rIns="0" bIns="0" anchor="ctr" anchorCtr="1"/>
          <a:lstStyle/>
          <a:p>
            <a:pPr algn="ctr" rtl="0">
              <a:defRPr sz="1400">
                <a:solidFill>
                  <a:schemeClr val="tx1"/>
                </a:solidFill>
                <a:latin typeface="MS PGothic" panose="020B0600070205080204" pitchFamily="34" charset="-128"/>
                <a:ea typeface="MS PGothic" panose="020B0600070205080204" pitchFamily="34" charset="-128"/>
                <a:cs typeface="MS PGothic" panose="020B0600070205080204" pitchFamily="34" charset="-128"/>
              </a:defRPr>
            </a:pPr>
            <a:endParaRPr lang="ja-JP" altLang="en-US" sz="1400" b="0" i="0" u="none" strike="noStrike" baseline="0">
              <a:solidFill>
                <a:schemeClr val="tx1"/>
              </a:solidFill>
              <a:latin typeface="MS PGothic" panose="020B0600070205080204" pitchFamily="34" charset="-128"/>
              <a:ea typeface="MS PGothic" panose="020B0600070205080204" pitchFamily="34" charset="-128"/>
            </a:endParaRPr>
          </a:p>
        </cx:txPr>
      </cx:axis>
    </cx:plotArea>
    <cx:legend pos="b" align="ctr" overlay="0">
      <cx:spPr>
        <a:ln w="19050">
          <a:solidFill>
            <a:schemeClr val="tx1"/>
          </a:solidFill>
        </a:ln>
      </cx:spPr>
      <cx:txPr>
        <a:bodyPr spcFirstLastPara="1" vertOverflow="ellipsis" horzOverflow="overflow" wrap="square" lIns="0" tIns="0" rIns="0" bIns="0" anchor="ctr" anchorCtr="1"/>
        <a:lstStyle/>
        <a:p>
          <a:pPr algn="ctr" rtl="0">
            <a:defRPr sz="1400">
              <a:solidFill>
                <a:schemeClr val="tx1"/>
              </a:solidFill>
              <a:latin typeface="MS PGothic" panose="020B0600070205080204" pitchFamily="34" charset="-128"/>
              <a:ea typeface="MS PGothic" panose="020B0600070205080204" pitchFamily="34" charset="-128"/>
              <a:cs typeface="MS PGothic" panose="020B0600070205080204" pitchFamily="34" charset="-128"/>
            </a:defRPr>
          </a:pPr>
          <a:endParaRPr lang="ja-JP" altLang="en-US" sz="1400" b="0" i="0" u="none" strike="noStrike" baseline="0">
            <a:solidFill>
              <a:schemeClr val="tx1"/>
            </a:solidFill>
            <a:latin typeface="MS PGothic" panose="020B0600070205080204" pitchFamily="34" charset="-128"/>
            <a:ea typeface="MS PGothic" panose="020B0600070205080204" pitchFamily="34" charset="-128"/>
          </a:endParaRPr>
        </a:p>
      </cx:txPr>
    </cx:legend>
  </cx:chart>
  <cx:spPr>
    <a:ln>
      <a:noFill/>
    </a:ln>
  </cx:spPr>
</cx: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406">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tx1">
        <a:lumMod val="65000"/>
        <a:lumOff val="35000"/>
      </a:schemeClr>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tx1"/>
    </cs:fontRef>
    <cs:spPr>
      <a:solidFill>
        <a:schemeClr val="phClr"/>
      </a:solidFill>
      <a:ln>
        <a:solidFill>
          <a:schemeClr val="phClr"/>
        </a:solidFill>
      </a:ln>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charts/style8.xml><?xml version="1.0" encoding="utf-8"?>
<cs:chartStyle xmlns:cs="http://schemas.microsoft.com/office/drawing/2012/chartStyle" xmlns:a="http://schemas.openxmlformats.org/drawingml/2006/main" id="406">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tx1">
        <a:lumMod val="65000"/>
        <a:lumOff val="35000"/>
      </a:schemeClr>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tx1"/>
    </cs:fontRef>
    <cs:spPr>
      <a:solidFill>
        <a:schemeClr val="phClr"/>
      </a:solidFill>
      <a:ln>
        <a:solidFill>
          <a:schemeClr val="phClr"/>
        </a:solidFill>
      </a:ln>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charts/style9.xml><?xml version="1.0" encoding="utf-8"?>
<cs:chartStyle xmlns:cs="http://schemas.microsoft.com/office/drawing/2012/chartStyle" xmlns:a="http://schemas.openxmlformats.org/drawingml/2006/main" id="406">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tx1">
        <a:lumMod val="65000"/>
        <a:lumOff val="35000"/>
      </a:schemeClr>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tx1"/>
    </cs:fontRef>
    <cs:spPr>
      <a:solidFill>
        <a:schemeClr val="phClr"/>
      </a:solidFill>
      <a:ln>
        <a:solidFill>
          <a:schemeClr val="phClr"/>
        </a:solidFill>
      </a:ln>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9.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39C4619C-20BA-4091-A60E-E172953DBDC1}"/>
              </a:ext>
            </a:extLst>
          </p:cNvPr>
          <p:cNvSpPr>
            <a:spLocks noGrp="1"/>
          </p:cNvSpPr>
          <p:nvPr>
            <p:ph type="hdr" sz="quarter"/>
          </p:nvPr>
        </p:nvSpPr>
        <p:spPr>
          <a:xfrm>
            <a:off x="0" y="0"/>
            <a:ext cx="2918830"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C4F2D4D6-196D-4742-828E-45952F6662DC}"/>
              </a:ext>
            </a:extLst>
          </p:cNvPr>
          <p:cNvSpPr>
            <a:spLocks noGrp="1"/>
          </p:cNvSpPr>
          <p:nvPr>
            <p:ph type="dt" sz="quarter" idx="1"/>
          </p:nvPr>
        </p:nvSpPr>
        <p:spPr>
          <a:xfrm>
            <a:off x="3815374" y="0"/>
            <a:ext cx="2918830" cy="495029"/>
          </a:xfrm>
          <a:prstGeom prst="rect">
            <a:avLst/>
          </a:prstGeom>
        </p:spPr>
        <p:txBody>
          <a:bodyPr vert="horz" lIns="91440" tIns="45720" rIns="91440" bIns="45720" rtlCol="0"/>
          <a:lstStyle>
            <a:lvl1pPr algn="r">
              <a:defRPr sz="1200"/>
            </a:lvl1pPr>
          </a:lstStyle>
          <a:p>
            <a:fld id="{9C2263B9-4B89-42F4-BF92-EBF7C0696D7E}" type="datetimeFigureOut">
              <a:rPr kumimoji="1" lang="ja-JP" altLang="en-US" smtClean="0"/>
              <a:t>2021/12/7</a:t>
            </a:fld>
            <a:endParaRPr kumimoji="1" lang="ja-JP" altLang="en-US"/>
          </a:p>
        </p:txBody>
      </p:sp>
      <p:sp>
        <p:nvSpPr>
          <p:cNvPr id="4" name="フッター プレースホルダー 3">
            <a:extLst>
              <a:ext uri="{FF2B5EF4-FFF2-40B4-BE49-F238E27FC236}">
                <a16:creationId xmlns:a16="http://schemas.microsoft.com/office/drawing/2014/main" id="{227EDD4A-9CED-46DB-8852-277270C0BA50}"/>
              </a:ext>
            </a:extLst>
          </p:cNvPr>
          <p:cNvSpPr>
            <a:spLocks noGrp="1"/>
          </p:cNvSpPr>
          <p:nvPr>
            <p:ph type="ftr" sz="quarter" idx="2"/>
          </p:nvPr>
        </p:nvSpPr>
        <p:spPr>
          <a:xfrm>
            <a:off x="0" y="9371287"/>
            <a:ext cx="2918830" cy="495028"/>
          </a:xfrm>
          <a:prstGeom prst="rect">
            <a:avLst/>
          </a:prstGeom>
        </p:spPr>
        <p:txBody>
          <a:bodyPr vert="horz" lIns="91440" tIns="45720" rIns="91440" bIns="45720" rtlCol="0" anchor="b"/>
          <a:lstStyle>
            <a:lvl1pPr algn="l">
              <a:defRPr sz="1200"/>
            </a:lvl1pPr>
          </a:lstStyle>
          <a:p>
            <a:endParaRPr kumimoji="1" lang="ja-JP" altLang="en-US"/>
          </a:p>
        </p:txBody>
      </p:sp>
    </p:spTree>
    <p:extLst>
      <p:ext uri="{BB962C8B-B14F-4D97-AF65-F5344CB8AC3E}">
        <p14:creationId xmlns:p14="http://schemas.microsoft.com/office/powerpoint/2010/main" val="11667763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0"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4" y="0"/>
            <a:ext cx="2918830" cy="495029"/>
          </a:xfrm>
          <a:prstGeom prst="rect">
            <a:avLst/>
          </a:prstGeom>
        </p:spPr>
        <p:txBody>
          <a:bodyPr vert="horz" lIns="91440" tIns="45720" rIns="91440" bIns="45720" rtlCol="0"/>
          <a:lstStyle>
            <a:lvl1pPr algn="r">
              <a:defRPr sz="1200"/>
            </a:lvl1pPr>
          </a:lstStyle>
          <a:p>
            <a:fld id="{3C98369D-D6DF-48A3-BA85-3E8C1A155EB4}" type="datetimeFigureOut">
              <a:rPr kumimoji="1" lang="ja-JP" altLang="en-US" smtClean="0"/>
              <a:t>2021/12/7</a:t>
            </a:fld>
            <a:endParaRPr kumimoji="1" lang="ja-JP" altLang="en-US"/>
          </a:p>
        </p:txBody>
      </p:sp>
      <p:sp>
        <p:nvSpPr>
          <p:cNvPr id="4" name="スライド イメージ プレースホルダー 3"/>
          <p:cNvSpPr>
            <a:spLocks noGrp="1" noRot="1" noChangeAspect="1"/>
          </p:cNvSpPr>
          <p:nvPr>
            <p:ph type="sldImg" idx="2"/>
          </p:nvPr>
        </p:nvSpPr>
        <p:spPr>
          <a:xfrm>
            <a:off x="407988" y="1231900"/>
            <a:ext cx="5919787" cy="333057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48167"/>
            <a:ext cx="5388610" cy="388486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7"/>
            <a:ext cx="2918830"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4" y="9371287"/>
            <a:ext cx="2918830" cy="495028"/>
          </a:xfrm>
          <a:prstGeom prst="rect">
            <a:avLst/>
          </a:prstGeom>
        </p:spPr>
        <p:txBody>
          <a:bodyPr vert="horz" lIns="91440" tIns="45720" rIns="91440" bIns="45720" rtlCol="0" anchor="b"/>
          <a:lstStyle>
            <a:lvl1pPr algn="r">
              <a:defRPr sz="1200"/>
            </a:lvl1pPr>
          </a:lstStyle>
          <a:p>
            <a:fld id="{21BA86B0-B2D3-472A-962F-A8A61837D642}" type="slidenum">
              <a:rPr kumimoji="1" lang="ja-JP" altLang="en-US" smtClean="0"/>
              <a:t>‹#›</a:t>
            </a:fld>
            <a:endParaRPr kumimoji="1" lang="ja-JP" altLang="en-US"/>
          </a:p>
        </p:txBody>
      </p:sp>
    </p:spTree>
    <p:extLst>
      <p:ext uri="{BB962C8B-B14F-4D97-AF65-F5344CB8AC3E}">
        <p14:creationId xmlns:p14="http://schemas.microsoft.com/office/powerpoint/2010/main" val="20297587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dirty="0">
              <a:latin typeface="+mj-ea"/>
            </a:endParaRPr>
          </a:p>
        </p:txBody>
      </p:sp>
      <p:sp>
        <p:nvSpPr>
          <p:cNvPr id="4" name="スライド番号プレースホルダー 3"/>
          <p:cNvSpPr>
            <a:spLocks noGrp="1"/>
          </p:cNvSpPr>
          <p:nvPr>
            <p:ph type="sldNum" sz="quarter" idx="5"/>
          </p:nvPr>
        </p:nvSpPr>
        <p:spPr/>
        <p:txBody>
          <a:bodyPr/>
          <a:lstStyle/>
          <a:p>
            <a:fld id="{21BA86B0-B2D3-472A-962F-A8A61837D642}" type="slidenum">
              <a:rPr kumimoji="1" lang="ja-JP" altLang="en-US" smtClean="0"/>
              <a:t>1</a:t>
            </a:fld>
            <a:endParaRPr kumimoji="1" lang="ja-JP" altLang="en-US"/>
          </a:p>
        </p:txBody>
      </p:sp>
    </p:spTree>
    <p:extLst>
      <p:ext uri="{BB962C8B-B14F-4D97-AF65-F5344CB8AC3E}">
        <p14:creationId xmlns:p14="http://schemas.microsoft.com/office/powerpoint/2010/main" val="21434937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1BA86B0-B2D3-472A-962F-A8A61837D642}" type="slidenum">
              <a:rPr kumimoji="1" lang="ja-JP" altLang="en-US" smtClean="0"/>
              <a:t>10</a:t>
            </a:fld>
            <a:endParaRPr kumimoji="1" lang="ja-JP" altLang="en-US"/>
          </a:p>
        </p:txBody>
      </p:sp>
    </p:spTree>
    <p:extLst>
      <p:ext uri="{BB962C8B-B14F-4D97-AF65-F5344CB8AC3E}">
        <p14:creationId xmlns:p14="http://schemas.microsoft.com/office/powerpoint/2010/main" val="32807130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1BA86B0-B2D3-472A-962F-A8A61837D642}" type="slidenum">
              <a:rPr kumimoji="1" lang="ja-JP" altLang="en-US" smtClean="0"/>
              <a:t>11</a:t>
            </a:fld>
            <a:endParaRPr kumimoji="1" lang="ja-JP" altLang="en-US"/>
          </a:p>
        </p:txBody>
      </p:sp>
    </p:spTree>
    <p:extLst>
      <p:ext uri="{BB962C8B-B14F-4D97-AF65-F5344CB8AC3E}">
        <p14:creationId xmlns:p14="http://schemas.microsoft.com/office/powerpoint/2010/main" val="1148344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1BA86B0-B2D3-472A-962F-A8A61837D642}" type="slidenum">
              <a:rPr kumimoji="1" lang="ja-JP" altLang="en-US" smtClean="0"/>
              <a:t>12</a:t>
            </a:fld>
            <a:endParaRPr kumimoji="1" lang="ja-JP" altLang="en-US"/>
          </a:p>
        </p:txBody>
      </p:sp>
    </p:spTree>
    <p:extLst>
      <p:ext uri="{BB962C8B-B14F-4D97-AF65-F5344CB8AC3E}">
        <p14:creationId xmlns:p14="http://schemas.microsoft.com/office/powerpoint/2010/main" val="12185508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1BA86B0-B2D3-472A-962F-A8A61837D642}" type="slidenum">
              <a:rPr kumimoji="1" lang="ja-JP" altLang="en-US" smtClean="0"/>
              <a:t>13</a:t>
            </a:fld>
            <a:endParaRPr kumimoji="1" lang="ja-JP" altLang="en-US"/>
          </a:p>
        </p:txBody>
      </p:sp>
    </p:spTree>
    <p:extLst>
      <p:ext uri="{BB962C8B-B14F-4D97-AF65-F5344CB8AC3E}">
        <p14:creationId xmlns:p14="http://schemas.microsoft.com/office/powerpoint/2010/main" val="17601495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1BA86B0-B2D3-472A-962F-A8A61837D642}" type="slidenum">
              <a:rPr kumimoji="1" lang="ja-JP" altLang="en-US" smtClean="0"/>
              <a:t>14</a:t>
            </a:fld>
            <a:endParaRPr kumimoji="1" lang="ja-JP" altLang="en-US"/>
          </a:p>
        </p:txBody>
      </p:sp>
    </p:spTree>
    <p:extLst>
      <p:ext uri="{BB962C8B-B14F-4D97-AF65-F5344CB8AC3E}">
        <p14:creationId xmlns:p14="http://schemas.microsoft.com/office/powerpoint/2010/main" val="8614501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sz="1200" kern="1200">
              <a:solidFill>
                <a:schemeClr val="tx1"/>
              </a:solidFill>
              <a:effectLst/>
              <a:latin typeface="+mn-lt"/>
              <a:ea typeface="+mn-ea"/>
              <a:cs typeface="+mn-cs"/>
            </a:endParaRPr>
          </a:p>
        </p:txBody>
      </p:sp>
      <p:sp>
        <p:nvSpPr>
          <p:cNvPr id="4" name="スライド番号プレースホルダー 3"/>
          <p:cNvSpPr>
            <a:spLocks noGrp="1"/>
          </p:cNvSpPr>
          <p:nvPr>
            <p:ph type="sldNum" sz="quarter" idx="5"/>
          </p:nvPr>
        </p:nvSpPr>
        <p:spPr/>
        <p:txBody>
          <a:bodyPr/>
          <a:lstStyle/>
          <a:p>
            <a:fld id="{21BA86B0-B2D3-472A-962F-A8A61837D642}" type="slidenum">
              <a:rPr kumimoji="1" lang="ja-JP" altLang="en-US" smtClean="0"/>
              <a:t>15</a:t>
            </a:fld>
            <a:endParaRPr kumimoji="1" lang="ja-JP" altLang="en-US"/>
          </a:p>
        </p:txBody>
      </p:sp>
    </p:spTree>
    <p:extLst>
      <p:ext uri="{BB962C8B-B14F-4D97-AF65-F5344CB8AC3E}">
        <p14:creationId xmlns:p14="http://schemas.microsoft.com/office/powerpoint/2010/main" val="25866980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1BA86B0-B2D3-472A-962F-A8A61837D642}" type="slidenum">
              <a:rPr kumimoji="1" lang="ja-JP" altLang="en-US" smtClean="0"/>
              <a:t>16</a:t>
            </a:fld>
            <a:endParaRPr kumimoji="1" lang="ja-JP" altLang="en-US"/>
          </a:p>
        </p:txBody>
      </p:sp>
    </p:spTree>
    <p:extLst>
      <p:ext uri="{BB962C8B-B14F-4D97-AF65-F5344CB8AC3E}">
        <p14:creationId xmlns:p14="http://schemas.microsoft.com/office/powerpoint/2010/main" val="16545571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1BA86B0-B2D3-472A-962F-A8A61837D642}" type="slidenum">
              <a:rPr kumimoji="1" lang="ja-JP" altLang="en-US" smtClean="0"/>
              <a:t>17</a:t>
            </a:fld>
            <a:endParaRPr kumimoji="1" lang="ja-JP" altLang="en-US"/>
          </a:p>
        </p:txBody>
      </p:sp>
    </p:spTree>
    <p:extLst>
      <p:ext uri="{BB962C8B-B14F-4D97-AF65-F5344CB8AC3E}">
        <p14:creationId xmlns:p14="http://schemas.microsoft.com/office/powerpoint/2010/main" val="18611667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1BA86B0-B2D3-472A-962F-A8A61837D642}" type="slidenum">
              <a:rPr kumimoji="1" lang="ja-JP" altLang="en-US" smtClean="0"/>
              <a:t>18</a:t>
            </a:fld>
            <a:endParaRPr kumimoji="1" lang="ja-JP" altLang="en-US"/>
          </a:p>
        </p:txBody>
      </p:sp>
    </p:spTree>
    <p:extLst>
      <p:ext uri="{BB962C8B-B14F-4D97-AF65-F5344CB8AC3E}">
        <p14:creationId xmlns:p14="http://schemas.microsoft.com/office/powerpoint/2010/main" val="8812783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1BA86B0-B2D3-472A-962F-A8A61837D642}" type="slidenum">
              <a:rPr kumimoji="1" lang="ja-JP" altLang="en-US" smtClean="0"/>
              <a:t>19</a:t>
            </a:fld>
            <a:endParaRPr kumimoji="1" lang="ja-JP" altLang="en-US"/>
          </a:p>
        </p:txBody>
      </p:sp>
    </p:spTree>
    <p:extLst>
      <p:ext uri="{BB962C8B-B14F-4D97-AF65-F5344CB8AC3E}">
        <p14:creationId xmlns:p14="http://schemas.microsoft.com/office/powerpoint/2010/main" val="34890911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1BA86B0-B2D3-472A-962F-A8A61837D642}" type="slidenum">
              <a:rPr kumimoji="1" lang="ja-JP" altLang="en-US" smtClean="0"/>
              <a:t>2</a:t>
            </a:fld>
            <a:endParaRPr kumimoji="1" lang="ja-JP" altLang="en-US"/>
          </a:p>
        </p:txBody>
      </p:sp>
    </p:spTree>
    <p:extLst>
      <p:ext uri="{BB962C8B-B14F-4D97-AF65-F5344CB8AC3E}">
        <p14:creationId xmlns:p14="http://schemas.microsoft.com/office/powerpoint/2010/main" val="226626852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dirty="0"/>
          </a:p>
        </p:txBody>
      </p:sp>
      <p:sp>
        <p:nvSpPr>
          <p:cNvPr id="4" name="スライド番号プレースホルダー 3"/>
          <p:cNvSpPr>
            <a:spLocks noGrp="1"/>
          </p:cNvSpPr>
          <p:nvPr>
            <p:ph type="sldNum" sz="quarter" idx="5"/>
          </p:nvPr>
        </p:nvSpPr>
        <p:spPr/>
        <p:txBody>
          <a:bodyPr/>
          <a:lstStyle/>
          <a:p>
            <a:fld id="{21BA86B0-B2D3-472A-962F-A8A61837D642}" type="slidenum">
              <a:rPr kumimoji="1" lang="ja-JP" altLang="en-US" smtClean="0"/>
              <a:t>20</a:t>
            </a:fld>
            <a:endParaRPr kumimoji="1" lang="ja-JP" altLang="en-US"/>
          </a:p>
        </p:txBody>
      </p:sp>
    </p:spTree>
    <p:extLst>
      <p:ext uri="{BB962C8B-B14F-4D97-AF65-F5344CB8AC3E}">
        <p14:creationId xmlns:p14="http://schemas.microsoft.com/office/powerpoint/2010/main" val="23323418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1BA86B0-B2D3-472A-962F-A8A61837D642}" type="slidenum">
              <a:rPr kumimoji="1" lang="ja-JP" altLang="en-US" smtClean="0"/>
              <a:t>21</a:t>
            </a:fld>
            <a:endParaRPr kumimoji="1" lang="ja-JP" altLang="en-US"/>
          </a:p>
        </p:txBody>
      </p:sp>
    </p:spTree>
    <p:extLst>
      <p:ext uri="{BB962C8B-B14F-4D97-AF65-F5344CB8AC3E}">
        <p14:creationId xmlns:p14="http://schemas.microsoft.com/office/powerpoint/2010/main" val="156468020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a:p>
        </p:txBody>
      </p:sp>
      <p:sp>
        <p:nvSpPr>
          <p:cNvPr id="4" name="スライド番号プレースホルダー 3"/>
          <p:cNvSpPr>
            <a:spLocks noGrp="1"/>
          </p:cNvSpPr>
          <p:nvPr>
            <p:ph type="sldNum" sz="quarter" idx="5"/>
          </p:nvPr>
        </p:nvSpPr>
        <p:spPr/>
        <p:txBody>
          <a:bodyPr/>
          <a:lstStyle/>
          <a:p>
            <a:fld id="{21BA86B0-B2D3-472A-962F-A8A61837D642}" type="slidenum">
              <a:rPr kumimoji="1" lang="ja-JP" altLang="en-US" smtClean="0"/>
              <a:t>22</a:t>
            </a:fld>
            <a:endParaRPr kumimoji="1" lang="ja-JP" altLang="en-US"/>
          </a:p>
        </p:txBody>
      </p:sp>
    </p:spTree>
    <p:extLst>
      <p:ext uri="{BB962C8B-B14F-4D97-AF65-F5344CB8AC3E}">
        <p14:creationId xmlns:p14="http://schemas.microsoft.com/office/powerpoint/2010/main" val="112114165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1BA86B0-B2D3-472A-962F-A8A61837D642}" type="slidenum">
              <a:rPr kumimoji="1" lang="ja-JP" altLang="en-US" smtClean="0"/>
              <a:t>23</a:t>
            </a:fld>
            <a:endParaRPr kumimoji="1" lang="ja-JP" altLang="en-US"/>
          </a:p>
        </p:txBody>
      </p:sp>
    </p:spTree>
    <p:extLst>
      <p:ext uri="{BB962C8B-B14F-4D97-AF65-F5344CB8AC3E}">
        <p14:creationId xmlns:p14="http://schemas.microsoft.com/office/powerpoint/2010/main" val="220879588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1BA86B0-B2D3-472A-962F-A8A61837D642}" type="slidenum">
              <a:rPr kumimoji="1" lang="ja-JP" altLang="en-US" smtClean="0"/>
              <a:t>24</a:t>
            </a:fld>
            <a:endParaRPr kumimoji="1" lang="ja-JP" altLang="en-US"/>
          </a:p>
        </p:txBody>
      </p:sp>
    </p:spTree>
    <p:extLst>
      <p:ext uri="{BB962C8B-B14F-4D97-AF65-F5344CB8AC3E}">
        <p14:creationId xmlns:p14="http://schemas.microsoft.com/office/powerpoint/2010/main" val="78767145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1BA86B0-B2D3-472A-962F-A8A61837D642}" type="slidenum">
              <a:rPr kumimoji="1" lang="ja-JP" altLang="en-US" smtClean="0"/>
              <a:t>25</a:t>
            </a:fld>
            <a:endParaRPr kumimoji="1" lang="ja-JP" altLang="en-US"/>
          </a:p>
        </p:txBody>
      </p:sp>
    </p:spTree>
    <p:extLst>
      <p:ext uri="{BB962C8B-B14F-4D97-AF65-F5344CB8AC3E}">
        <p14:creationId xmlns:p14="http://schemas.microsoft.com/office/powerpoint/2010/main" val="26941316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7988" y="1231900"/>
            <a:ext cx="5919787" cy="3330575"/>
          </a:xfrm>
        </p:spPr>
      </p:sp>
      <p:sp>
        <p:nvSpPr>
          <p:cNvPr id="3" name="ノート プレースホルダー 2"/>
          <p:cNvSpPr>
            <a:spLocks noGrp="1"/>
          </p:cNvSpPr>
          <p:nvPr>
            <p:ph type="body" idx="1"/>
          </p:nvPr>
        </p:nvSpPr>
        <p:spPr/>
        <p:txBody>
          <a:bodyPr/>
          <a:lstStyle/>
          <a:p>
            <a:endParaRPr kumimoji="1" lang="en-US" altLang="ja-JP" sz="1200" kern="1200" dirty="0">
              <a:solidFill>
                <a:schemeClr val="tx1"/>
              </a:solidFill>
              <a:effectLst/>
              <a:latin typeface="+mn-lt"/>
              <a:ea typeface="+mn-ea"/>
              <a:cs typeface="+mn-cs"/>
            </a:endParaRPr>
          </a:p>
        </p:txBody>
      </p:sp>
      <p:sp>
        <p:nvSpPr>
          <p:cNvPr id="4" name="スライド番号プレースホルダー 3"/>
          <p:cNvSpPr>
            <a:spLocks noGrp="1"/>
          </p:cNvSpPr>
          <p:nvPr>
            <p:ph type="sldNum" sz="quarter" idx="5"/>
          </p:nvPr>
        </p:nvSpPr>
        <p:spPr/>
        <p:txBody>
          <a:bodyPr/>
          <a:lstStyle/>
          <a:p>
            <a:fld id="{21BA86B0-B2D3-472A-962F-A8A61837D642}" type="slidenum">
              <a:rPr kumimoji="1" lang="ja-JP" altLang="en-US" smtClean="0"/>
              <a:t>26</a:t>
            </a:fld>
            <a:endParaRPr kumimoji="1" lang="ja-JP" altLang="en-US"/>
          </a:p>
        </p:txBody>
      </p:sp>
    </p:spTree>
    <p:extLst>
      <p:ext uri="{BB962C8B-B14F-4D97-AF65-F5344CB8AC3E}">
        <p14:creationId xmlns:p14="http://schemas.microsoft.com/office/powerpoint/2010/main" val="345271725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1BA86B0-B2D3-472A-962F-A8A61837D642}" type="slidenum">
              <a:rPr kumimoji="1" lang="ja-JP" altLang="en-US" smtClean="0"/>
              <a:t>27</a:t>
            </a:fld>
            <a:endParaRPr kumimoji="1" lang="ja-JP" altLang="en-US"/>
          </a:p>
        </p:txBody>
      </p:sp>
    </p:spTree>
    <p:extLst>
      <p:ext uri="{BB962C8B-B14F-4D97-AF65-F5344CB8AC3E}">
        <p14:creationId xmlns:p14="http://schemas.microsoft.com/office/powerpoint/2010/main" val="6845212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1BA86B0-B2D3-472A-962F-A8A61837D642}" type="slidenum">
              <a:rPr kumimoji="1" lang="ja-JP" altLang="en-US" smtClean="0"/>
              <a:t>3</a:t>
            </a:fld>
            <a:endParaRPr kumimoji="1" lang="ja-JP" altLang="en-US"/>
          </a:p>
        </p:txBody>
      </p:sp>
    </p:spTree>
    <p:extLst>
      <p:ext uri="{BB962C8B-B14F-4D97-AF65-F5344CB8AC3E}">
        <p14:creationId xmlns:p14="http://schemas.microsoft.com/office/powerpoint/2010/main" val="11209213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1BA86B0-B2D3-472A-962F-A8A61837D642}" type="slidenum">
              <a:rPr kumimoji="1" lang="ja-JP" altLang="en-US" smtClean="0"/>
              <a:t>4</a:t>
            </a:fld>
            <a:endParaRPr kumimoji="1" lang="ja-JP" altLang="en-US"/>
          </a:p>
        </p:txBody>
      </p:sp>
    </p:spTree>
    <p:extLst>
      <p:ext uri="{BB962C8B-B14F-4D97-AF65-F5344CB8AC3E}">
        <p14:creationId xmlns:p14="http://schemas.microsoft.com/office/powerpoint/2010/main" val="4677285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tx1"/>
              </a:solidFill>
              <a:effectLst/>
              <a:latin typeface="+mn-lt"/>
              <a:ea typeface="+mn-ea"/>
              <a:cs typeface="+mn-cs"/>
            </a:endParaRPr>
          </a:p>
        </p:txBody>
      </p:sp>
      <p:sp>
        <p:nvSpPr>
          <p:cNvPr id="4" name="スライド番号プレースホルダー 3"/>
          <p:cNvSpPr>
            <a:spLocks noGrp="1"/>
          </p:cNvSpPr>
          <p:nvPr>
            <p:ph type="sldNum" sz="quarter" idx="5"/>
          </p:nvPr>
        </p:nvSpPr>
        <p:spPr/>
        <p:txBody>
          <a:bodyPr/>
          <a:lstStyle/>
          <a:p>
            <a:fld id="{21BA86B0-B2D3-472A-962F-A8A61837D642}" type="slidenum">
              <a:rPr kumimoji="1" lang="ja-JP" altLang="en-US" smtClean="0"/>
              <a:t>5</a:t>
            </a:fld>
            <a:endParaRPr kumimoji="1" lang="ja-JP" altLang="en-US"/>
          </a:p>
        </p:txBody>
      </p:sp>
    </p:spTree>
    <p:extLst>
      <p:ext uri="{BB962C8B-B14F-4D97-AF65-F5344CB8AC3E}">
        <p14:creationId xmlns:p14="http://schemas.microsoft.com/office/powerpoint/2010/main" val="4733731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1BA86B0-B2D3-472A-962F-A8A61837D642}" type="slidenum">
              <a:rPr kumimoji="1" lang="ja-JP" altLang="en-US" smtClean="0"/>
              <a:t>6</a:t>
            </a:fld>
            <a:endParaRPr kumimoji="1" lang="ja-JP" altLang="en-US"/>
          </a:p>
        </p:txBody>
      </p:sp>
    </p:spTree>
    <p:extLst>
      <p:ext uri="{BB962C8B-B14F-4D97-AF65-F5344CB8AC3E}">
        <p14:creationId xmlns:p14="http://schemas.microsoft.com/office/powerpoint/2010/main" val="10719279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1BA86B0-B2D3-472A-962F-A8A61837D642}" type="slidenum">
              <a:rPr kumimoji="1" lang="ja-JP" altLang="en-US" smtClean="0"/>
              <a:t>7</a:t>
            </a:fld>
            <a:endParaRPr kumimoji="1" lang="ja-JP" altLang="en-US"/>
          </a:p>
        </p:txBody>
      </p:sp>
    </p:spTree>
    <p:extLst>
      <p:ext uri="{BB962C8B-B14F-4D97-AF65-F5344CB8AC3E}">
        <p14:creationId xmlns:p14="http://schemas.microsoft.com/office/powerpoint/2010/main" val="28733926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1BA86B0-B2D3-472A-962F-A8A61837D642}" type="slidenum">
              <a:rPr kumimoji="1" lang="ja-JP" altLang="en-US" smtClean="0"/>
              <a:t>8</a:t>
            </a:fld>
            <a:endParaRPr kumimoji="1" lang="ja-JP" altLang="en-US"/>
          </a:p>
        </p:txBody>
      </p:sp>
    </p:spTree>
    <p:extLst>
      <p:ext uri="{BB962C8B-B14F-4D97-AF65-F5344CB8AC3E}">
        <p14:creationId xmlns:p14="http://schemas.microsoft.com/office/powerpoint/2010/main" val="10115128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 altLang="ja-JP" sz="1200" kern="1200" dirty="0">
              <a:solidFill>
                <a:schemeClr val="tx1"/>
              </a:solidFill>
              <a:effectLst/>
              <a:latin typeface="+mn-lt"/>
              <a:ea typeface="+mn-ea"/>
              <a:cs typeface="+mn-cs"/>
            </a:endParaRPr>
          </a:p>
        </p:txBody>
      </p:sp>
      <p:sp>
        <p:nvSpPr>
          <p:cNvPr id="4" name="スライド番号プレースホルダー 3"/>
          <p:cNvSpPr>
            <a:spLocks noGrp="1"/>
          </p:cNvSpPr>
          <p:nvPr>
            <p:ph type="sldNum" sz="quarter" idx="5"/>
          </p:nvPr>
        </p:nvSpPr>
        <p:spPr/>
        <p:txBody>
          <a:bodyPr/>
          <a:lstStyle/>
          <a:p>
            <a:fld id="{21BA86B0-B2D3-472A-962F-A8A61837D642}" type="slidenum">
              <a:rPr kumimoji="1" lang="ja-JP" altLang="en-US" smtClean="0"/>
              <a:t>9</a:t>
            </a:fld>
            <a:endParaRPr kumimoji="1" lang="ja-JP" altLang="en-US"/>
          </a:p>
        </p:txBody>
      </p:sp>
    </p:spTree>
    <p:extLst>
      <p:ext uri="{BB962C8B-B14F-4D97-AF65-F5344CB8AC3E}">
        <p14:creationId xmlns:p14="http://schemas.microsoft.com/office/powerpoint/2010/main" val="127973498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cstate="email">
            <a:duotone>
              <a:schemeClr val="accent5">
                <a:shade val="45000"/>
                <a:satMod val="135000"/>
              </a:schemeClr>
              <a:prstClr val="white"/>
            </a:duotone>
            <a:extLst>
              <a:ext uri="{28A0092B-C50C-407E-A947-70E740481C1C}">
                <a14:useLocalDpi xmlns:a14="http://schemas.microsoft.com/office/drawing/2010/main"/>
              </a:ext>
            </a:extLst>
          </a:blip>
          <a:stretch>
            <a:fillRect/>
          </a:stretch>
        </p:blipFill>
        <p:spPr>
          <a:xfrm>
            <a:off x="0" y="4995862"/>
            <a:ext cx="12192000" cy="1862138"/>
          </a:xfrm>
          <a:prstGeom prst="rect">
            <a:avLst/>
          </a:prstGeom>
        </p:spPr>
      </p:pic>
      <p:sp>
        <p:nvSpPr>
          <p:cNvPr id="2" name="Title 1"/>
          <p:cNvSpPr>
            <a:spLocks noGrp="1"/>
          </p:cNvSpPr>
          <p:nvPr>
            <p:ph type="ctrTitle"/>
          </p:nvPr>
        </p:nvSpPr>
        <p:spPr>
          <a:xfrm>
            <a:off x="1217635" y="1631741"/>
            <a:ext cx="9756721" cy="1825096"/>
          </a:xfrm>
        </p:spPr>
        <p:txBody>
          <a:bodyPr anchor="b">
            <a:noAutofit/>
          </a:bodyPr>
          <a:lstStyle>
            <a:lvl1pPr algn="l">
              <a:defRPr sz="4400">
                <a:solidFill>
                  <a:schemeClr val="tx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217635" y="4277658"/>
            <a:ext cx="9756720" cy="1056769"/>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a:xfrm>
            <a:off x="8070296" y="4969302"/>
            <a:ext cx="2486589" cy="365125"/>
          </a:xfrm>
        </p:spPr>
        <p:txBody>
          <a:bodyPr/>
          <a:lstStyle/>
          <a:p>
            <a:fld id="{08A4E440-5CAB-4C93-AD6A-A1C9D2D84DD0}" type="datetime1">
              <a:rPr kumimoji="1" lang="ja-JP" altLang="en-US" smtClean="0"/>
              <a:t>2021/12/7</a:t>
            </a:fld>
            <a:endParaRPr kumimoji="1" lang="ja-JP" altLang="en-US"/>
          </a:p>
        </p:txBody>
      </p:sp>
      <p:sp>
        <p:nvSpPr>
          <p:cNvPr id="5" name="Footer Placeholder 4"/>
          <p:cNvSpPr>
            <a:spLocks noGrp="1"/>
          </p:cNvSpPr>
          <p:nvPr>
            <p:ph type="ftr" sz="quarter" idx="11"/>
          </p:nvPr>
        </p:nvSpPr>
        <p:spPr>
          <a:xfrm>
            <a:off x="1831711" y="4969303"/>
            <a:ext cx="5282458" cy="365125"/>
          </a:xfrm>
        </p:spPr>
        <p:txBody>
          <a:bodyPr/>
          <a:lstStyle/>
          <a:p>
            <a:endParaRPr kumimoji="1" lang="ja-JP" altLang="en-US"/>
          </a:p>
        </p:txBody>
      </p:sp>
      <p:sp>
        <p:nvSpPr>
          <p:cNvPr id="6" name="Slide Number Placeholder 5"/>
          <p:cNvSpPr>
            <a:spLocks noGrp="1"/>
          </p:cNvSpPr>
          <p:nvPr>
            <p:ph type="sldNum" sz="quarter" idx="12"/>
          </p:nvPr>
        </p:nvSpPr>
        <p:spPr>
          <a:xfrm>
            <a:off x="8456760" y="396816"/>
            <a:ext cx="2895600" cy="398513"/>
          </a:xfrm>
        </p:spPr>
        <p:txBody>
          <a:bodyPr/>
          <a:lstStyle>
            <a:lvl1pPr>
              <a:defRPr sz="2800">
                <a:solidFill>
                  <a:srgbClr val="0070C0"/>
                </a:solidFill>
              </a:defRPr>
            </a:lvl1pPr>
          </a:lstStyle>
          <a:p>
            <a:fld id="{DB15B789-B4AB-4945-84F3-7B2ECC227000}" type="slidenum">
              <a:rPr kumimoji="1" lang="ja-JP" altLang="en-US" smtClean="0"/>
              <a:pPr/>
              <a:t>‹#›</a:t>
            </a:fld>
            <a:endParaRPr kumimoji="1" lang="ja-JP" altLang="en-US" dirty="0"/>
          </a:p>
        </p:txBody>
      </p:sp>
    </p:spTree>
    <p:extLst>
      <p:ext uri="{BB962C8B-B14F-4D97-AF65-F5344CB8AC3E}">
        <p14:creationId xmlns:p14="http://schemas.microsoft.com/office/powerpoint/2010/main" val="33939519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792473" y="4697362"/>
            <a:ext cx="10608643" cy="819355"/>
          </a:xfrm>
        </p:spPr>
        <p:txBody>
          <a:bodyPr anchor="b"/>
          <a:lstStyle>
            <a:lvl1pPr algn="l">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792473" y="977035"/>
            <a:ext cx="10600347" cy="340697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792480" y="5516716"/>
            <a:ext cx="10607040" cy="746924"/>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CB9CCAD-8D2F-4CD7-8A79-8BCD5425603B}" type="datetime1">
              <a:rPr kumimoji="1" lang="ja-JP" altLang="en-US" smtClean="0"/>
              <a:t>2021/12/7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B15B789-B4AB-4945-84F3-7B2ECC227000}" type="slidenum">
              <a:rPr kumimoji="1" lang="ja-JP" altLang="en-US" smtClean="0"/>
              <a:t>‹#›</a:t>
            </a:fld>
            <a:endParaRPr kumimoji="1" lang="ja-JP" altLang="en-US"/>
          </a:p>
        </p:txBody>
      </p:sp>
    </p:spTree>
    <p:extLst>
      <p:ext uri="{BB962C8B-B14F-4D97-AF65-F5344CB8AC3E}">
        <p14:creationId xmlns:p14="http://schemas.microsoft.com/office/powerpoint/2010/main" val="30517804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タイトルとキャプション">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cstate="email">
            <a:duotone>
              <a:schemeClr val="accent5">
                <a:shade val="45000"/>
                <a:satMod val="135000"/>
              </a:schemeClr>
              <a:prstClr val="white"/>
            </a:duotone>
            <a:extLst>
              <a:ext uri="{28A0092B-C50C-407E-A947-70E740481C1C}">
                <a14:useLocalDpi xmlns:a14="http://schemas.microsoft.com/office/drawing/2010/main"/>
              </a:ext>
            </a:extLst>
          </a:blip>
          <a:stretch>
            <a:fillRect/>
          </a:stretch>
        </p:blipFill>
        <p:spPr>
          <a:xfrm>
            <a:off x="0" y="4995862"/>
            <a:ext cx="12192000" cy="1862138"/>
          </a:xfrm>
          <a:prstGeom prst="rect">
            <a:avLst/>
          </a:prstGeom>
        </p:spPr>
      </p:pic>
      <p:sp>
        <p:nvSpPr>
          <p:cNvPr id="2" name="Title 1"/>
          <p:cNvSpPr>
            <a:spLocks noGrp="1"/>
          </p:cNvSpPr>
          <p:nvPr>
            <p:ph type="title"/>
          </p:nvPr>
        </p:nvSpPr>
        <p:spPr>
          <a:xfrm>
            <a:off x="792480" y="753534"/>
            <a:ext cx="10607040" cy="2802467"/>
          </a:xfrm>
        </p:spPr>
        <p:txBody>
          <a:bodyPr anchor="ctr"/>
          <a:lstStyle>
            <a:lvl1pPr algn="l">
              <a:defRPr sz="3200"/>
            </a:lvl1pPr>
          </a:lstStyle>
          <a:p>
            <a:r>
              <a:rPr lang="ja-JP" altLang="en-US"/>
              <a:t>マスター タイトルの書式設定</a:t>
            </a:r>
            <a:endParaRPr lang="en-US" dirty="0"/>
          </a:p>
        </p:txBody>
      </p:sp>
      <p:sp>
        <p:nvSpPr>
          <p:cNvPr id="4" name="Text Placeholder 3"/>
          <p:cNvSpPr>
            <a:spLocks noGrp="1"/>
          </p:cNvSpPr>
          <p:nvPr>
            <p:ph type="body" sz="half" idx="2"/>
          </p:nvPr>
        </p:nvSpPr>
        <p:spPr>
          <a:xfrm>
            <a:off x="914400" y="3649134"/>
            <a:ext cx="10363200" cy="1330852"/>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a:xfrm>
            <a:off x="7416235" y="381002"/>
            <a:ext cx="2910840" cy="365125"/>
          </a:xfrm>
        </p:spPr>
        <p:txBody>
          <a:bodyPr/>
          <a:lstStyle>
            <a:lvl1pPr algn="r">
              <a:defRPr/>
            </a:lvl1pPr>
          </a:lstStyle>
          <a:p>
            <a:fld id="{7DBC0107-2831-4B0F-AF76-35C52AB2F85B}" type="datetime1">
              <a:rPr kumimoji="1" lang="ja-JP" altLang="en-US" smtClean="0"/>
              <a:t>2021/12/7</a:t>
            </a:fld>
            <a:endParaRPr kumimoji="1" lang="ja-JP" altLang="en-US"/>
          </a:p>
        </p:txBody>
      </p:sp>
      <p:sp>
        <p:nvSpPr>
          <p:cNvPr id="6" name="Footer Placeholder 5"/>
          <p:cNvSpPr>
            <a:spLocks noGrp="1"/>
          </p:cNvSpPr>
          <p:nvPr>
            <p:ph type="ftr" sz="quarter" idx="11"/>
          </p:nvPr>
        </p:nvSpPr>
        <p:spPr>
          <a:xfrm>
            <a:off x="792480" y="381002"/>
            <a:ext cx="6440875" cy="365125"/>
          </a:xfrm>
        </p:spPr>
        <p:txBody>
          <a:bodyPr/>
          <a:lstStyle/>
          <a:p>
            <a:endParaRPr kumimoji="1" lang="ja-JP" altLang="en-US"/>
          </a:p>
        </p:txBody>
      </p:sp>
      <p:sp>
        <p:nvSpPr>
          <p:cNvPr id="7" name="Slide Number Placeholder 6"/>
          <p:cNvSpPr>
            <a:spLocks noGrp="1"/>
          </p:cNvSpPr>
          <p:nvPr>
            <p:ph type="sldNum" sz="quarter" idx="12"/>
          </p:nvPr>
        </p:nvSpPr>
        <p:spPr>
          <a:xfrm>
            <a:off x="10509955" y="381002"/>
            <a:ext cx="889565" cy="365125"/>
          </a:xfrm>
        </p:spPr>
        <p:txBody>
          <a:bodyPr/>
          <a:lstStyle/>
          <a:p>
            <a:fld id="{DB15B789-B4AB-4945-84F3-7B2ECC227000}" type="slidenum">
              <a:rPr kumimoji="1" lang="ja-JP" altLang="en-US" smtClean="0"/>
              <a:t>‹#›</a:t>
            </a:fld>
            <a:endParaRPr kumimoji="1" lang="ja-JP" altLang="en-US"/>
          </a:p>
        </p:txBody>
      </p:sp>
    </p:spTree>
    <p:extLst>
      <p:ext uri="{BB962C8B-B14F-4D97-AF65-F5344CB8AC3E}">
        <p14:creationId xmlns:p14="http://schemas.microsoft.com/office/powerpoint/2010/main" val="32251021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引用 (キャプション付き)">
    <p:spTree>
      <p:nvGrpSpPr>
        <p:cNvPr id="1" name=""/>
        <p:cNvGrpSpPr/>
        <p:nvPr/>
      </p:nvGrpSpPr>
      <p:grpSpPr>
        <a:xfrm>
          <a:off x="0" y="0"/>
          <a:ext cx="0" cy="0"/>
          <a:chOff x="0" y="0"/>
          <a:chExt cx="0" cy="0"/>
        </a:xfrm>
      </p:grpSpPr>
      <p:pic>
        <p:nvPicPr>
          <p:cNvPr id="15" name="Picture 14" descr="C2-HD-BTM.png"/>
          <p:cNvPicPr>
            <a:picLocks noChangeAspect="1"/>
          </p:cNvPicPr>
          <p:nvPr/>
        </p:nvPicPr>
        <p:blipFill>
          <a:blip r:embed="rId2" cstate="email">
            <a:duotone>
              <a:schemeClr val="accent5">
                <a:shade val="45000"/>
                <a:satMod val="135000"/>
              </a:schemeClr>
              <a:prstClr val="white"/>
            </a:duotone>
            <a:extLst>
              <a:ext uri="{28A0092B-C50C-407E-A947-70E740481C1C}">
                <a14:useLocalDpi xmlns:a14="http://schemas.microsoft.com/office/drawing/2010/main"/>
              </a:ext>
            </a:extLst>
          </a:blip>
          <a:stretch>
            <a:fillRect/>
          </a:stretch>
        </p:blipFill>
        <p:spPr>
          <a:xfrm>
            <a:off x="0" y="4995862"/>
            <a:ext cx="12192000" cy="1862138"/>
          </a:xfrm>
          <a:prstGeom prst="rect">
            <a:avLst/>
          </a:prstGeom>
        </p:spPr>
      </p:pic>
      <p:sp>
        <p:nvSpPr>
          <p:cNvPr id="2" name="Title 1"/>
          <p:cNvSpPr>
            <a:spLocks noGrp="1"/>
          </p:cNvSpPr>
          <p:nvPr>
            <p:ph type="title"/>
          </p:nvPr>
        </p:nvSpPr>
        <p:spPr>
          <a:xfrm>
            <a:off x="1024468" y="753534"/>
            <a:ext cx="10151533" cy="2756234"/>
          </a:xfrm>
        </p:spPr>
        <p:txBody>
          <a:bodyPr anchor="ctr"/>
          <a:lstStyle>
            <a:lvl1pPr algn="l">
              <a:defRPr sz="3200"/>
            </a:lvl1pPr>
          </a:lstStyle>
          <a:p>
            <a:r>
              <a:rPr lang="ja-JP" altLang="en-US"/>
              <a:t>マスター タイトルの書式設定</a:t>
            </a:r>
            <a:endParaRPr lang="en-US" dirty="0"/>
          </a:p>
        </p:txBody>
      </p:sp>
      <p:sp>
        <p:nvSpPr>
          <p:cNvPr id="12" name="Text Placeholder 3"/>
          <p:cNvSpPr>
            <a:spLocks noGrp="1"/>
          </p:cNvSpPr>
          <p:nvPr>
            <p:ph type="body" sz="half" idx="13"/>
          </p:nvPr>
        </p:nvSpPr>
        <p:spPr>
          <a:xfrm>
            <a:off x="1303865" y="3509768"/>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4" name="Text Placeholder 3"/>
          <p:cNvSpPr>
            <a:spLocks noGrp="1"/>
          </p:cNvSpPr>
          <p:nvPr>
            <p:ph type="body" sz="half" idx="2"/>
          </p:nvPr>
        </p:nvSpPr>
        <p:spPr>
          <a:xfrm>
            <a:off x="914400" y="4174598"/>
            <a:ext cx="10371669" cy="821265"/>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a:xfrm>
            <a:off x="7416235" y="381002"/>
            <a:ext cx="2910840" cy="365125"/>
          </a:xfrm>
        </p:spPr>
        <p:txBody>
          <a:bodyPr/>
          <a:lstStyle>
            <a:lvl1pPr algn="r">
              <a:defRPr/>
            </a:lvl1pPr>
          </a:lstStyle>
          <a:p>
            <a:fld id="{F0A141AA-CAFF-450D-9B32-ED26CC687CAD}" type="datetime1">
              <a:rPr kumimoji="1" lang="ja-JP" altLang="en-US" smtClean="0"/>
              <a:t>2021/12/7</a:t>
            </a:fld>
            <a:endParaRPr kumimoji="1" lang="ja-JP" altLang="en-US"/>
          </a:p>
        </p:txBody>
      </p:sp>
      <p:sp>
        <p:nvSpPr>
          <p:cNvPr id="6" name="Footer Placeholder 5"/>
          <p:cNvSpPr>
            <a:spLocks noGrp="1"/>
          </p:cNvSpPr>
          <p:nvPr>
            <p:ph type="ftr" sz="quarter" idx="11"/>
          </p:nvPr>
        </p:nvSpPr>
        <p:spPr>
          <a:xfrm>
            <a:off x="792480" y="379439"/>
            <a:ext cx="6440875" cy="365125"/>
          </a:xfrm>
        </p:spPr>
        <p:txBody>
          <a:bodyPr/>
          <a:lstStyle/>
          <a:p>
            <a:endParaRPr kumimoji="1" lang="ja-JP" altLang="en-US"/>
          </a:p>
        </p:txBody>
      </p:sp>
      <p:sp>
        <p:nvSpPr>
          <p:cNvPr id="7" name="Slide Number Placeholder 6"/>
          <p:cNvSpPr>
            <a:spLocks noGrp="1"/>
          </p:cNvSpPr>
          <p:nvPr>
            <p:ph type="sldNum" sz="quarter" idx="12"/>
          </p:nvPr>
        </p:nvSpPr>
        <p:spPr>
          <a:xfrm>
            <a:off x="10509955" y="381002"/>
            <a:ext cx="889565" cy="365125"/>
          </a:xfrm>
        </p:spPr>
        <p:txBody>
          <a:bodyPr/>
          <a:lstStyle/>
          <a:p>
            <a:fld id="{DB15B789-B4AB-4945-84F3-7B2ECC227000}" type="slidenum">
              <a:rPr kumimoji="1" lang="ja-JP" altLang="en-US" smtClean="0"/>
              <a:t>‹#›</a:t>
            </a:fld>
            <a:endParaRPr kumimoji="1" lang="ja-JP" altLang="en-US"/>
          </a:p>
        </p:txBody>
      </p:sp>
      <p:sp>
        <p:nvSpPr>
          <p:cNvPr id="13" name="TextBox 12"/>
          <p:cNvSpPr txBox="1"/>
          <p:nvPr/>
        </p:nvSpPr>
        <p:spPr>
          <a:xfrm>
            <a:off x="308611" y="80772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862311" y="302133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9481371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名札">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cstate="email">
            <a:duotone>
              <a:schemeClr val="accent5">
                <a:shade val="45000"/>
                <a:satMod val="135000"/>
              </a:schemeClr>
              <a:prstClr val="white"/>
            </a:duotone>
            <a:extLst>
              <a:ext uri="{28A0092B-C50C-407E-A947-70E740481C1C}">
                <a14:useLocalDpi xmlns:a14="http://schemas.microsoft.com/office/drawing/2010/main"/>
              </a:ext>
            </a:extLst>
          </a:blip>
          <a:stretch>
            <a:fillRect/>
          </a:stretch>
        </p:blipFill>
        <p:spPr>
          <a:xfrm>
            <a:off x="0" y="4995862"/>
            <a:ext cx="12192000" cy="1862138"/>
          </a:xfrm>
          <a:prstGeom prst="rect">
            <a:avLst/>
          </a:prstGeom>
        </p:spPr>
      </p:pic>
      <p:sp>
        <p:nvSpPr>
          <p:cNvPr id="2" name="Title 1"/>
          <p:cNvSpPr>
            <a:spLocks noGrp="1"/>
          </p:cNvSpPr>
          <p:nvPr>
            <p:ph type="title"/>
          </p:nvPr>
        </p:nvSpPr>
        <p:spPr>
          <a:xfrm>
            <a:off x="914400" y="1124703"/>
            <a:ext cx="10366376" cy="2511835"/>
          </a:xfrm>
        </p:spPr>
        <p:txBody>
          <a:bodyPr anchor="b"/>
          <a:lstStyle>
            <a:lvl1pPr algn="l">
              <a:defRPr sz="3200"/>
            </a:lvl1pPr>
          </a:lstStyle>
          <a:p>
            <a:r>
              <a:rPr lang="ja-JP" altLang="en-US"/>
              <a:t>マスター タイトルの書式設定</a:t>
            </a:r>
            <a:endParaRPr lang="en-US" dirty="0"/>
          </a:p>
        </p:txBody>
      </p:sp>
      <p:sp>
        <p:nvSpPr>
          <p:cNvPr id="4" name="Text Placeholder 3"/>
          <p:cNvSpPr>
            <a:spLocks noGrp="1"/>
          </p:cNvSpPr>
          <p:nvPr>
            <p:ph type="body" sz="half" idx="2"/>
          </p:nvPr>
        </p:nvSpPr>
        <p:spPr>
          <a:xfrm>
            <a:off x="914389" y="3648317"/>
            <a:ext cx="10364811"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a:xfrm>
            <a:off x="7416235" y="378885"/>
            <a:ext cx="2910840" cy="365125"/>
          </a:xfrm>
        </p:spPr>
        <p:txBody>
          <a:bodyPr/>
          <a:lstStyle>
            <a:lvl1pPr algn="r">
              <a:defRPr/>
            </a:lvl1pPr>
          </a:lstStyle>
          <a:p>
            <a:fld id="{09501337-1901-4A18-938A-2B0BD0442183}" type="datetime1">
              <a:rPr kumimoji="1" lang="ja-JP" altLang="en-US" smtClean="0"/>
              <a:t>2021/12/7</a:t>
            </a:fld>
            <a:endParaRPr kumimoji="1" lang="ja-JP" altLang="en-US"/>
          </a:p>
        </p:txBody>
      </p:sp>
      <p:sp>
        <p:nvSpPr>
          <p:cNvPr id="6" name="Footer Placeholder 5"/>
          <p:cNvSpPr>
            <a:spLocks noGrp="1"/>
          </p:cNvSpPr>
          <p:nvPr>
            <p:ph type="ftr" sz="quarter" idx="11"/>
          </p:nvPr>
        </p:nvSpPr>
        <p:spPr>
          <a:xfrm>
            <a:off x="792480" y="378885"/>
            <a:ext cx="6440875" cy="365125"/>
          </a:xfrm>
        </p:spPr>
        <p:txBody>
          <a:bodyPr/>
          <a:lstStyle/>
          <a:p>
            <a:endParaRPr kumimoji="1" lang="ja-JP" altLang="en-US"/>
          </a:p>
        </p:txBody>
      </p:sp>
      <p:sp>
        <p:nvSpPr>
          <p:cNvPr id="7" name="Slide Number Placeholder 6"/>
          <p:cNvSpPr>
            <a:spLocks noGrp="1"/>
          </p:cNvSpPr>
          <p:nvPr>
            <p:ph type="sldNum" sz="quarter" idx="12"/>
          </p:nvPr>
        </p:nvSpPr>
        <p:spPr>
          <a:xfrm>
            <a:off x="10509955" y="381002"/>
            <a:ext cx="889565" cy="365125"/>
          </a:xfrm>
        </p:spPr>
        <p:txBody>
          <a:bodyPr/>
          <a:lstStyle/>
          <a:p>
            <a:fld id="{DB15B789-B4AB-4945-84F3-7B2ECC227000}" type="slidenum">
              <a:rPr kumimoji="1" lang="ja-JP" altLang="en-US" smtClean="0"/>
              <a:t>‹#›</a:t>
            </a:fld>
            <a:endParaRPr kumimoji="1" lang="ja-JP" altLang="en-US"/>
          </a:p>
        </p:txBody>
      </p:sp>
    </p:spTree>
    <p:extLst>
      <p:ext uri="{BB962C8B-B14F-4D97-AF65-F5344CB8AC3E}">
        <p14:creationId xmlns:p14="http://schemas.microsoft.com/office/powerpoint/2010/main" val="22531314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段">
    <p:spTree>
      <p:nvGrpSpPr>
        <p:cNvPr id="1" name=""/>
        <p:cNvGrpSpPr/>
        <p:nvPr/>
      </p:nvGrpSpPr>
      <p:grpSpPr>
        <a:xfrm>
          <a:off x="0" y="0"/>
          <a:ext cx="0" cy="0"/>
          <a:chOff x="0" y="0"/>
          <a:chExt cx="0" cy="0"/>
        </a:xfrm>
      </p:grpSpPr>
      <p:sp>
        <p:nvSpPr>
          <p:cNvPr id="15" name="Title 1"/>
          <p:cNvSpPr>
            <a:spLocks noGrp="1"/>
          </p:cNvSpPr>
          <p:nvPr>
            <p:ph type="title"/>
          </p:nvPr>
        </p:nvSpPr>
        <p:spPr>
          <a:xfrm>
            <a:off x="2895602" y="762001"/>
            <a:ext cx="8503919" cy="1303867"/>
          </a:xfrm>
        </p:spPr>
        <p:txBody>
          <a:bodyPr/>
          <a:lstStyle/>
          <a:p>
            <a:r>
              <a:rPr lang="ja-JP" altLang="en-US"/>
              <a:t>マスター タイトルの書式設定</a:t>
            </a:r>
            <a:endParaRPr lang="en-US" dirty="0"/>
          </a:p>
        </p:txBody>
      </p:sp>
      <p:sp>
        <p:nvSpPr>
          <p:cNvPr id="7" name="Text Placeholder 2"/>
          <p:cNvSpPr>
            <a:spLocks noGrp="1"/>
          </p:cNvSpPr>
          <p:nvPr>
            <p:ph type="body" idx="1"/>
          </p:nvPr>
        </p:nvSpPr>
        <p:spPr>
          <a:xfrm>
            <a:off x="792481" y="2202080"/>
            <a:ext cx="3413760"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8" name="Text Placeholder 3"/>
          <p:cNvSpPr>
            <a:spLocks noGrp="1"/>
          </p:cNvSpPr>
          <p:nvPr>
            <p:ph type="body" sz="half" idx="15"/>
          </p:nvPr>
        </p:nvSpPr>
        <p:spPr>
          <a:xfrm>
            <a:off x="792480" y="2904565"/>
            <a:ext cx="3413760" cy="335907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9" name="Text Placeholder 4"/>
          <p:cNvSpPr>
            <a:spLocks noGrp="1"/>
          </p:cNvSpPr>
          <p:nvPr>
            <p:ph type="body" sz="quarter" idx="3"/>
          </p:nvPr>
        </p:nvSpPr>
        <p:spPr>
          <a:xfrm>
            <a:off x="4402983" y="2201333"/>
            <a:ext cx="3413760"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0" name="Text Placeholder 3"/>
          <p:cNvSpPr>
            <a:spLocks noGrp="1"/>
          </p:cNvSpPr>
          <p:nvPr>
            <p:ph type="body" sz="half" idx="16"/>
          </p:nvPr>
        </p:nvSpPr>
        <p:spPr>
          <a:xfrm>
            <a:off x="4401041" y="2904068"/>
            <a:ext cx="3413760" cy="335957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11" name="Text Placeholder 4"/>
          <p:cNvSpPr>
            <a:spLocks noGrp="1"/>
          </p:cNvSpPr>
          <p:nvPr>
            <p:ph type="body" sz="quarter" idx="13"/>
          </p:nvPr>
        </p:nvSpPr>
        <p:spPr>
          <a:xfrm>
            <a:off x="7985759" y="2192866"/>
            <a:ext cx="3413760"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2" name="Text Placeholder 3"/>
          <p:cNvSpPr>
            <a:spLocks noGrp="1"/>
          </p:cNvSpPr>
          <p:nvPr>
            <p:ph type="body" sz="half" idx="17"/>
          </p:nvPr>
        </p:nvSpPr>
        <p:spPr>
          <a:xfrm>
            <a:off x="7985760" y="2904565"/>
            <a:ext cx="3413760" cy="335907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3" name="Date Placeholder 2"/>
          <p:cNvSpPr>
            <a:spLocks noGrp="1"/>
          </p:cNvSpPr>
          <p:nvPr>
            <p:ph type="dt" sz="half" idx="10"/>
          </p:nvPr>
        </p:nvSpPr>
        <p:spPr/>
        <p:txBody>
          <a:bodyPr/>
          <a:lstStyle/>
          <a:p>
            <a:fld id="{0D54C723-33E2-49F7-BD66-CDE5EE7E5EC2}" type="datetime1">
              <a:rPr kumimoji="1" lang="ja-JP" altLang="en-US" smtClean="0"/>
              <a:t>2021/12/7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B15B789-B4AB-4945-84F3-7B2ECC227000}" type="slidenum">
              <a:rPr kumimoji="1" lang="ja-JP" altLang="en-US" smtClean="0"/>
              <a:t>‹#›</a:t>
            </a:fld>
            <a:endParaRPr kumimoji="1" lang="ja-JP" altLang="en-US"/>
          </a:p>
        </p:txBody>
      </p:sp>
    </p:spTree>
    <p:extLst>
      <p:ext uri="{BB962C8B-B14F-4D97-AF65-F5344CB8AC3E}">
        <p14:creationId xmlns:p14="http://schemas.microsoft.com/office/powerpoint/2010/main" val="4293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つの画像列">
    <p:spTree>
      <p:nvGrpSpPr>
        <p:cNvPr id="1" name=""/>
        <p:cNvGrpSpPr/>
        <p:nvPr/>
      </p:nvGrpSpPr>
      <p:grpSpPr>
        <a:xfrm>
          <a:off x="0" y="0"/>
          <a:ext cx="0" cy="0"/>
          <a:chOff x="0" y="0"/>
          <a:chExt cx="0" cy="0"/>
        </a:xfrm>
      </p:grpSpPr>
      <p:sp>
        <p:nvSpPr>
          <p:cNvPr id="30" name="Title 1"/>
          <p:cNvSpPr>
            <a:spLocks noGrp="1"/>
          </p:cNvSpPr>
          <p:nvPr>
            <p:ph type="title"/>
          </p:nvPr>
        </p:nvSpPr>
        <p:spPr>
          <a:xfrm>
            <a:off x="2895603" y="762000"/>
            <a:ext cx="8509312" cy="1295400"/>
          </a:xfrm>
        </p:spPr>
        <p:txBody>
          <a:bodyPr/>
          <a:lstStyle/>
          <a:p>
            <a:r>
              <a:rPr lang="ja-JP" altLang="en-US"/>
              <a:t>マスター タイトルの書式設定</a:t>
            </a:r>
            <a:endParaRPr lang="en-US" dirty="0"/>
          </a:p>
        </p:txBody>
      </p:sp>
      <p:sp>
        <p:nvSpPr>
          <p:cNvPr id="19" name="Text Placeholder 2"/>
          <p:cNvSpPr>
            <a:spLocks noGrp="1"/>
          </p:cNvSpPr>
          <p:nvPr>
            <p:ph type="body" idx="1"/>
          </p:nvPr>
        </p:nvSpPr>
        <p:spPr>
          <a:xfrm>
            <a:off x="792480" y="4113341"/>
            <a:ext cx="3413760"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20" name="Picture Placeholder 2"/>
          <p:cNvSpPr>
            <a:spLocks noGrp="1" noChangeAspect="1"/>
          </p:cNvSpPr>
          <p:nvPr>
            <p:ph type="pic" idx="15"/>
          </p:nvPr>
        </p:nvSpPr>
        <p:spPr>
          <a:xfrm>
            <a:off x="792480" y="2331720"/>
            <a:ext cx="3413760" cy="15073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21" name="Text Placeholder 3"/>
          <p:cNvSpPr>
            <a:spLocks noGrp="1"/>
          </p:cNvSpPr>
          <p:nvPr>
            <p:ph type="body" sz="half" idx="18"/>
          </p:nvPr>
        </p:nvSpPr>
        <p:spPr>
          <a:xfrm>
            <a:off x="792480" y="4796104"/>
            <a:ext cx="3413760" cy="146753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22" name="Text Placeholder 4"/>
          <p:cNvSpPr>
            <a:spLocks noGrp="1"/>
          </p:cNvSpPr>
          <p:nvPr>
            <p:ph type="body" sz="quarter" idx="3"/>
          </p:nvPr>
        </p:nvSpPr>
        <p:spPr>
          <a:xfrm>
            <a:off x="4389164" y="4113341"/>
            <a:ext cx="3413760"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23" name="Picture Placeholder 2"/>
          <p:cNvSpPr>
            <a:spLocks noGrp="1" noChangeAspect="1"/>
          </p:cNvSpPr>
          <p:nvPr>
            <p:ph type="pic" idx="21"/>
          </p:nvPr>
        </p:nvSpPr>
        <p:spPr>
          <a:xfrm>
            <a:off x="4389163" y="2331720"/>
            <a:ext cx="3413760" cy="1509862"/>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24" name="Text Placeholder 3"/>
          <p:cNvSpPr>
            <a:spLocks noGrp="1"/>
          </p:cNvSpPr>
          <p:nvPr>
            <p:ph type="body" sz="half" idx="19"/>
          </p:nvPr>
        </p:nvSpPr>
        <p:spPr>
          <a:xfrm>
            <a:off x="4387811" y="4796103"/>
            <a:ext cx="3413760" cy="146753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25" name="Text Placeholder 4"/>
          <p:cNvSpPr>
            <a:spLocks noGrp="1"/>
          </p:cNvSpPr>
          <p:nvPr>
            <p:ph type="body" sz="quarter" idx="13"/>
          </p:nvPr>
        </p:nvSpPr>
        <p:spPr>
          <a:xfrm>
            <a:off x="7991153" y="4113341"/>
            <a:ext cx="3413760"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26" name="Picture Placeholder 2"/>
          <p:cNvSpPr>
            <a:spLocks noGrp="1" noChangeAspect="1"/>
          </p:cNvSpPr>
          <p:nvPr>
            <p:ph type="pic" idx="22"/>
          </p:nvPr>
        </p:nvSpPr>
        <p:spPr>
          <a:xfrm>
            <a:off x="7991152" y="2331722"/>
            <a:ext cx="3413760" cy="1508919"/>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27" name="Text Placeholder 3"/>
          <p:cNvSpPr>
            <a:spLocks noGrp="1"/>
          </p:cNvSpPr>
          <p:nvPr>
            <p:ph type="body" sz="half" idx="20"/>
          </p:nvPr>
        </p:nvSpPr>
        <p:spPr>
          <a:xfrm>
            <a:off x="7991029" y="4796101"/>
            <a:ext cx="3413760" cy="146753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3" name="Date Placeholder 2"/>
          <p:cNvSpPr>
            <a:spLocks noGrp="1"/>
          </p:cNvSpPr>
          <p:nvPr>
            <p:ph type="dt" sz="half" idx="10"/>
          </p:nvPr>
        </p:nvSpPr>
        <p:spPr/>
        <p:txBody>
          <a:bodyPr/>
          <a:lstStyle/>
          <a:p>
            <a:fld id="{52BB79E9-3847-40D2-AD1E-F0CB694F729B}" type="datetime1">
              <a:rPr kumimoji="1" lang="ja-JP" altLang="en-US" smtClean="0"/>
              <a:t>2021/12/7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B15B789-B4AB-4945-84F3-7B2ECC227000}" type="slidenum">
              <a:rPr kumimoji="1" lang="ja-JP" altLang="en-US" smtClean="0"/>
              <a:t>‹#›</a:t>
            </a:fld>
            <a:endParaRPr kumimoji="1" lang="ja-JP" altLang="en-US"/>
          </a:p>
        </p:txBody>
      </p:sp>
    </p:spTree>
    <p:extLst>
      <p:ext uri="{BB962C8B-B14F-4D97-AF65-F5344CB8AC3E}">
        <p14:creationId xmlns:p14="http://schemas.microsoft.com/office/powerpoint/2010/main" val="11853669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792480" y="2194560"/>
            <a:ext cx="10607040" cy="406908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DE760D5-F89E-4DAA-98EF-2513000394FC}" type="datetime1">
              <a:rPr kumimoji="1" lang="ja-JP" altLang="en-US" smtClean="0"/>
              <a:t>2021/12/7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B15B789-B4AB-4945-84F3-7B2ECC227000}" type="slidenum">
              <a:rPr kumimoji="1" lang="ja-JP" altLang="en-US" smtClean="0"/>
              <a:t>‹#›</a:t>
            </a:fld>
            <a:endParaRPr kumimoji="1" lang="ja-JP" altLang="en-US"/>
          </a:p>
        </p:txBody>
      </p:sp>
    </p:spTree>
    <p:extLst>
      <p:ext uri="{BB962C8B-B14F-4D97-AF65-F5344CB8AC3E}">
        <p14:creationId xmlns:p14="http://schemas.microsoft.com/office/powerpoint/2010/main" val="34357751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cstate="email">
            <a:duotone>
              <a:schemeClr val="accent5">
                <a:shade val="45000"/>
                <a:satMod val="135000"/>
              </a:schemeClr>
              <a:prstClr val="white"/>
            </a:duotone>
            <a:extLst>
              <a:ext uri="{28A0092B-C50C-407E-A947-70E740481C1C}">
                <a14:useLocalDpi xmlns:a14="http://schemas.microsoft.com/office/drawing/2010/main"/>
              </a:ext>
            </a:extLst>
          </a:blip>
          <a:stretch>
            <a:fillRect/>
          </a:stretch>
        </p:blipFill>
        <p:spPr>
          <a:xfrm>
            <a:off x="0" y="4995862"/>
            <a:ext cx="12192000" cy="1862138"/>
          </a:xfrm>
          <a:prstGeom prst="rect">
            <a:avLst/>
          </a:prstGeom>
        </p:spPr>
      </p:pic>
      <p:sp>
        <p:nvSpPr>
          <p:cNvPr id="2" name="Vertical Title 1"/>
          <p:cNvSpPr>
            <a:spLocks noGrp="1"/>
          </p:cNvSpPr>
          <p:nvPr>
            <p:ph type="title" orient="vert"/>
          </p:nvPr>
        </p:nvSpPr>
        <p:spPr>
          <a:xfrm>
            <a:off x="9342120" y="747184"/>
            <a:ext cx="2057400" cy="4248675"/>
          </a:xfrm>
        </p:spPr>
        <p:txBody>
          <a:bodyPr vert="eaVert"/>
          <a:lstStyle>
            <a:lvl1pPr algn="l">
              <a:defRPr/>
            </a:lvl1p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792481" y="746126"/>
            <a:ext cx="8370713" cy="4249732"/>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7416235" y="381002"/>
            <a:ext cx="2910840" cy="365125"/>
          </a:xfrm>
        </p:spPr>
        <p:txBody>
          <a:bodyPr/>
          <a:lstStyle>
            <a:lvl1pPr algn="r">
              <a:defRPr/>
            </a:lvl1pPr>
          </a:lstStyle>
          <a:p>
            <a:fld id="{B0F7552D-6BCA-49C8-8354-6B18D4E09D2A}" type="datetime1">
              <a:rPr kumimoji="1" lang="ja-JP" altLang="en-US" smtClean="0"/>
              <a:t>2021/12/7</a:t>
            </a:fld>
            <a:endParaRPr kumimoji="1" lang="ja-JP" altLang="en-US"/>
          </a:p>
        </p:txBody>
      </p:sp>
      <p:sp>
        <p:nvSpPr>
          <p:cNvPr id="5" name="Footer Placeholder 4"/>
          <p:cNvSpPr>
            <a:spLocks noGrp="1"/>
          </p:cNvSpPr>
          <p:nvPr>
            <p:ph type="ftr" sz="quarter" idx="11"/>
          </p:nvPr>
        </p:nvSpPr>
        <p:spPr>
          <a:xfrm>
            <a:off x="792480" y="381002"/>
            <a:ext cx="6440875" cy="365125"/>
          </a:xfrm>
        </p:spPr>
        <p:txBody>
          <a:bodyPr/>
          <a:lstStyle/>
          <a:p>
            <a:endParaRPr kumimoji="1" lang="ja-JP" altLang="en-US"/>
          </a:p>
        </p:txBody>
      </p:sp>
      <p:sp>
        <p:nvSpPr>
          <p:cNvPr id="6" name="Slide Number Placeholder 5"/>
          <p:cNvSpPr>
            <a:spLocks noGrp="1"/>
          </p:cNvSpPr>
          <p:nvPr>
            <p:ph type="sldNum" sz="quarter" idx="12"/>
          </p:nvPr>
        </p:nvSpPr>
        <p:spPr>
          <a:xfrm>
            <a:off x="10509955" y="381002"/>
            <a:ext cx="889565" cy="365125"/>
          </a:xfrm>
        </p:spPr>
        <p:txBody>
          <a:bodyPr/>
          <a:lstStyle/>
          <a:p>
            <a:fld id="{DB15B789-B4AB-4945-84F3-7B2ECC227000}" type="slidenum">
              <a:rPr kumimoji="1" lang="ja-JP" altLang="en-US" smtClean="0"/>
              <a:t>‹#›</a:t>
            </a:fld>
            <a:endParaRPr kumimoji="1" lang="ja-JP" altLang="en-US"/>
          </a:p>
        </p:txBody>
      </p:sp>
    </p:spTree>
    <p:extLst>
      <p:ext uri="{BB962C8B-B14F-4D97-AF65-F5344CB8AC3E}">
        <p14:creationId xmlns:p14="http://schemas.microsoft.com/office/powerpoint/2010/main" val="22180781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16000" y="292959"/>
            <a:ext cx="10560000" cy="1293028"/>
          </a:xfrm>
        </p:spPr>
        <p:txBody>
          <a:bodyPr anchor="ctr"/>
          <a:lstStyle/>
          <a:p>
            <a:r>
              <a:rPr lang="ja-JP" altLang="en-US"/>
              <a:t>マスター タイトルの書式設定</a:t>
            </a:r>
            <a:endParaRPr lang="en-US" dirty="0"/>
          </a:p>
        </p:txBody>
      </p:sp>
      <p:sp>
        <p:nvSpPr>
          <p:cNvPr id="3" name="Content Placeholder 2"/>
          <p:cNvSpPr>
            <a:spLocks noGrp="1"/>
          </p:cNvSpPr>
          <p:nvPr>
            <p:ph idx="1"/>
          </p:nvPr>
        </p:nvSpPr>
        <p:spPr>
          <a:xfrm>
            <a:off x="816000" y="1671919"/>
            <a:ext cx="10560000" cy="4585447"/>
          </a:xfrm>
        </p:spPr>
        <p:txBody>
          <a:bodyPr/>
          <a:lstStyle>
            <a:lvl1pPr>
              <a:defRPr b="1"/>
            </a:lvl1pPr>
          </a:lstStyle>
          <a:p>
            <a:pPr lvl="0"/>
            <a:r>
              <a:rPr lang="ja-JP" altLang="en-US"/>
              <a:t>マスター テキストの書式設定</a:t>
            </a:r>
          </a:p>
          <a:p>
            <a:pPr lvl="1"/>
            <a:r>
              <a:rPr lang="ja-JP" altLang="en-US"/>
              <a:t>第 </a:t>
            </a:r>
            <a:r>
              <a:rPr lang="en-US" altLang="ja-JP" dirty="0"/>
              <a:t>2 </a:t>
            </a:r>
            <a:r>
              <a:rPr lang="ja-JP" altLang="en-US"/>
              <a:t>レベル</a:t>
            </a:r>
          </a:p>
          <a:p>
            <a:pPr lvl="2"/>
            <a:r>
              <a:rPr lang="ja-JP" altLang="en-US"/>
              <a:t>第 </a:t>
            </a:r>
            <a:r>
              <a:rPr lang="en-US" altLang="ja-JP" dirty="0"/>
              <a:t>3 </a:t>
            </a:r>
            <a:r>
              <a:rPr lang="ja-JP" altLang="en-US"/>
              <a:t>レベル</a:t>
            </a:r>
          </a:p>
          <a:p>
            <a:pPr lvl="3"/>
            <a:r>
              <a:rPr lang="ja-JP" altLang="en-US"/>
              <a:t>第 </a:t>
            </a:r>
            <a:r>
              <a:rPr lang="en-US" altLang="ja-JP" dirty="0"/>
              <a:t>4 </a:t>
            </a:r>
            <a:r>
              <a:rPr lang="ja-JP" altLang="en-US"/>
              <a:t>レベル</a:t>
            </a:r>
          </a:p>
          <a:p>
            <a:pPr lvl="4"/>
            <a:r>
              <a:rPr lang="ja-JP" altLang="en-US"/>
              <a:t>第 </a:t>
            </a:r>
            <a:r>
              <a:rPr lang="en-US" altLang="ja-JP" dirty="0"/>
              <a:t>5 </a:t>
            </a:r>
            <a:r>
              <a:rPr lang="ja-JP" altLang="en-US"/>
              <a:t>レベル</a:t>
            </a:r>
            <a:endParaRPr lang="en-US" dirty="0"/>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8496000" y="292960"/>
            <a:ext cx="2880000" cy="365125"/>
          </a:xfrm>
        </p:spPr>
        <p:txBody>
          <a:bodyPr/>
          <a:lstStyle/>
          <a:p>
            <a:fld id="{DB15B789-B4AB-4945-84F3-7B2ECC227000}" type="slidenum">
              <a:rPr kumimoji="1" lang="ja-JP" altLang="en-US" smtClean="0"/>
              <a:t>‹#›</a:t>
            </a:fld>
            <a:endParaRPr kumimoji="1" lang="ja-JP" altLang="en-US"/>
          </a:p>
        </p:txBody>
      </p:sp>
    </p:spTree>
    <p:extLst>
      <p:ext uri="{BB962C8B-B14F-4D97-AF65-F5344CB8AC3E}">
        <p14:creationId xmlns:p14="http://schemas.microsoft.com/office/powerpoint/2010/main" val="24476175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cstate="email">
            <a:duotone>
              <a:schemeClr val="accent5">
                <a:shade val="45000"/>
                <a:satMod val="135000"/>
              </a:schemeClr>
              <a:prstClr val="white"/>
            </a:duotone>
            <a:extLst>
              <a:ext uri="{28A0092B-C50C-407E-A947-70E740481C1C}">
                <a14:useLocalDpi xmlns:a14="http://schemas.microsoft.com/office/drawing/2010/main"/>
              </a:ext>
            </a:extLst>
          </a:blip>
          <a:stretch>
            <a:fillRect/>
          </a:stretch>
        </p:blipFill>
        <p:spPr>
          <a:xfrm>
            <a:off x="0" y="4995862"/>
            <a:ext cx="12192000" cy="1862138"/>
          </a:xfrm>
          <a:prstGeom prst="rect">
            <a:avLst/>
          </a:prstGeom>
        </p:spPr>
      </p:pic>
      <p:sp>
        <p:nvSpPr>
          <p:cNvPr id="2" name="Title 1"/>
          <p:cNvSpPr>
            <a:spLocks noGrp="1"/>
          </p:cNvSpPr>
          <p:nvPr>
            <p:ph type="title"/>
          </p:nvPr>
        </p:nvSpPr>
        <p:spPr>
          <a:xfrm>
            <a:off x="792480" y="753535"/>
            <a:ext cx="10607040" cy="2801935"/>
          </a:xfrm>
        </p:spPr>
        <p:txBody>
          <a:bodyPr anchor="b">
            <a:normAutofit/>
          </a:bodyPr>
          <a:lstStyle>
            <a:lvl1pPr algn="r">
              <a:defRPr sz="4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792481" y="3641726"/>
            <a:ext cx="10607041" cy="1354134"/>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a:xfrm>
            <a:off x="7416235" y="381002"/>
            <a:ext cx="2910840" cy="365125"/>
          </a:xfrm>
        </p:spPr>
        <p:txBody>
          <a:bodyPr/>
          <a:lstStyle>
            <a:lvl1pPr algn="r">
              <a:defRPr/>
            </a:lvl1pPr>
          </a:lstStyle>
          <a:p>
            <a:fld id="{64A3DCA9-07F9-4729-87E6-1F164BF6AF6C}" type="datetime1">
              <a:rPr kumimoji="1" lang="ja-JP" altLang="en-US" smtClean="0"/>
              <a:t>2021/12/7</a:t>
            </a:fld>
            <a:endParaRPr kumimoji="1" lang="ja-JP" altLang="en-US"/>
          </a:p>
        </p:txBody>
      </p:sp>
      <p:sp>
        <p:nvSpPr>
          <p:cNvPr id="5" name="Footer Placeholder 4"/>
          <p:cNvSpPr>
            <a:spLocks noGrp="1"/>
          </p:cNvSpPr>
          <p:nvPr>
            <p:ph type="ftr" sz="quarter" idx="11"/>
          </p:nvPr>
        </p:nvSpPr>
        <p:spPr>
          <a:xfrm>
            <a:off x="792480" y="381002"/>
            <a:ext cx="6440875" cy="365125"/>
          </a:xfrm>
        </p:spPr>
        <p:txBody>
          <a:bodyPr/>
          <a:lstStyle/>
          <a:p>
            <a:endParaRPr kumimoji="1" lang="ja-JP" altLang="en-US"/>
          </a:p>
        </p:txBody>
      </p:sp>
      <p:sp>
        <p:nvSpPr>
          <p:cNvPr id="6" name="Slide Number Placeholder 5"/>
          <p:cNvSpPr>
            <a:spLocks noGrp="1"/>
          </p:cNvSpPr>
          <p:nvPr>
            <p:ph type="sldNum" sz="quarter" idx="12"/>
          </p:nvPr>
        </p:nvSpPr>
        <p:spPr>
          <a:xfrm>
            <a:off x="10509955" y="381002"/>
            <a:ext cx="889564" cy="365125"/>
          </a:xfrm>
        </p:spPr>
        <p:txBody>
          <a:bodyPr/>
          <a:lstStyle/>
          <a:p>
            <a:fld id="{DB15B789-B4AB-4945-84F3-7B2ECC227000}" type="slidenum">
              <a:rPr kumimoji="1" lang="ja-JP" altLang="en-US" smtClean="0"/>
              <a:t>‹#›</a:t>
            </a:fld>
            <a:endParaRPr kumimoji="1" lang="ja-JP" altLang="en-US"/>
          </a:p>
        </p:txBody>
      </p:sp>
    </p:spTree>
    <p:extLst>
      <p:ext uri="{BB962C8B-B14F-4D97-AF65-F5344CB8AC3E}">
        <p14:creationId xmlns:p14="http://schemas.microsoft.com/office/powerpoint/2010/main" val="34120674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792481" y="2194560"/>
            <a:ext cx="5214105" cy="406908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89466" y="2194560"/>
            <a:ext cx="5210053" cy="406908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7D1F31D-EFC2-4473-84E0-6058DE905FDB}" type="datetime1">
              <a:rPr kumimoji="1" lang="ja-JP" altLang="en-US" smtClean="0"/>
              <a:t>2021/12/7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B15B789-B4AB-4945-84F3-7B2ECC227000}" type="slidenum">
              <a:rPr kumimoji="1" lang="ja-JP" altLang="en-US" smtClean="0"/>
              <a:t>‹#›</a:t>
            </a:fld>
            <a:endParaRPr kumimoji="1" lang="ja-JP" altLang="en-US"/>
          </a:p>
        </p:txBody>
      </p:sp>
    </p:spTree>
    <p:extLst>
      <p:ext uri="{BB962C8B-B14F-4D97-AF65-F5344CB8AC3E}">
        <p14:creationId xmlns:p14="http://schemas.microsoft.com/office/powerpoint/2010/main" val="3886776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503920" cy="129540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95039" y="2183802"/>
            <a:ext cx="4911545"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792480" y="3132668"/>
            <a:ext cx="5214105" cy="31309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92025" y="2183802"/>
            <a:ext cx="4907495"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89465" y="3132668"/>
            <a:ext cx="5210055" cy="31309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6DFA038-8BC8-4033-8469-478A9F48E607}" type="datetime1">
              <a:rPr kumimoji="1" lang="ja-JP" altLang="en-US" smtClean="0"/>
              <a:t>2021/12/7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B15B789-B4AB-4945-84F3-7B2ECC227000}" type="slidenum">
              <a:rPr kumimoji="1" lang="ja-JP" altLang="en-US" smtClean="0"/>
              <a:t>‹#›</a:t>
            </a:fld>
            <a:endParaRPr kumimoji="1" lang="ja-JP" altLang="en-US"/>
          </a:p>
        </p:txBody>
      </p:sp>
    </p:spTree>
    <p:extLst>
      <p:ext uri="{BB962C8B-B14F-4D97-AF65-F5344CB8AC3E}">
        <p14:creationId xmlns:p14="http://schemas.microsoft.com/office/powerpoint/2010/main" val="16794641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E7F8B98-A18E-4C40-A042-DFAD216F9717}" type="datetime1">
              <a:rPr kumimoji="1" lang="ja-JP" altLang="en-US" smtClean="0"/>
              <a:t>2021/12/7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B15B789-B4AB-4945-84F3-7B2ECC227000}" type="slidenum">
              <a:rPr kumimoji="1" lang="ja-JP" altLang="en-US" smtClean="0"/>
              <a:t>‹#›</a:t>
            </a:fld>
            <a:endParaRPr kumimoji="1" lang="ja-JP" altLang="en-US"/>
          </a:p>
        </p:txBody>
      </p:sp>
    </p:spTree>
    <p:extLst>
      <p:ext uri="{BB962C8B-B14F-4D97-AF65-F5344CB8AC3E}">
        <p14:creationId xmlns:p14="http://schemas.microsoft.com/office/powerpoint/2010/main" val="20383396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A3B0BD-77CC-4E0C-BC96-EFC8944D288F}" type="datetime1">
              <a:rPr kumimoji="1" lang="ja-JP" altLang="en-US" smtClean="0"/>
              <a:t>2021/12/7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B15B789-B4AB-4945-84F3-7B2ECC227000}" type="slidenum">
              <a:rPr kumimoji="1" lang="ja-JP" altLang="en-US" smtClean="0"/>
              <a:t>‹#›</a:t>
            </a:fld>
            <a:endParaRPr kumimoji="1" lang="ja-JP" altLang="en-US"/>
          </a:p>
        </p:txBody>
      </p:sp>
    </p:spTree>
    <p:extLst>
      <p:ext uri="{BB962C8B-B14F-4D97-AF65-F5344CB8AC3E}">
        <p14:creationId xmlns:p14="http://schemas.microsoft.com/office/powerpoint/2010/main" val="16302677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92480" y="1524000"/>
            <a:ext cx="4114800" cy="1600200"/>
          </a:xfrm>
        </p:spPr>
        <p:txBody>
          <a:bodyPr anchor="b"/>
          <a:lstStyle>
            <a:lvl1pPr algn="l">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5181600" y="746760"/>
            <a:ext cx="6217920" cy="5516880"/>
          </a:xfrm>
        </p:spPr>
        <p:txBody>
          <a:bodyPr anchor="ct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92480" y="3124200"/>
            <a:ext cx="4114800" cy="313944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BEB7510-4DE7-4274-AE67-AFC6A193E54E}" type="datetime1">
              <a:rPr kumimoji="1" lang="ja-JP" altLang="en-US" smtClean="0"/>
              <a:t>2021/12/7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B15B789-B4AB-4945-84F3-7B2ECC227000}" type="slidenum">
              <a:rPr kumimoji="1" lang="ja-JP" altLang="en-US" smtClean="0"/>
              <a:t>‹#›</a:t>
            </a:fld>
            <a:endParaRPr kumimoji="1" lang="ja-JP" altLang="en-US"/>
          </a:p>
        </p:txBody>
      </p:sp>
    </p:spTree>
    <p:extLst>
      <p:ext uri="{BB962C8B-B14F-4D97-AF65-F5344CB8AC3E}">
        <p14:creationId xmlns:p14="http://schemas.microsoft.com/office/powerpoint/2010/main" val="7420548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792480" y="1524000"/>
            <a:ext cx="5434307" cy="1600200"/>
          </a:xfrm>
        </p:spPr>
        <p:txBody>
          <a:bodyPr anchor="b"/>
          <a:lstStyle>
            <a:lvl1pPr algn="l">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503365" y="751242"/>
            <a:ext cx="4898979" cy="5512398"/>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792480" y="3124200"/>
            <a:ext cx="5434307" cy="313944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062F1AB-CCD5-4C76-B4B7-ED422FF57DA4}" type="datetime1">
              <a:rPr kumimoji="1" lang="ja-JP" altLang="en-US" smtClean="0"/>
              <a:t>2021/12/7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B15B789-B4AB-4945-84F3-7B2ECC227000}" type="slidenum">
              <a:rPr kumimoji="1" lang="ja-JP" altLang="en-US" smtClean="0"/>
              <a:t>‹#›</a:t>
            </a:fld>
            <a:endParaRPr kumimoji="1" lang="ja-JP" altLang="en-US"/>
          </a:p>
        </p:txBody>
      </p:sp>
    </p:spTree>
    <p:extLst>
      <p:ext uri="{BB962C8B-B14F-4D97-AF65-F5344CB8AC3E}">
        <p14:creationId xmlns:p14="http://schemas.microsoft.com/office/powerpoint/2010/main" val="12682333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microsoft.com/office/2007/relationships/hdphoto" Target="../media/hdphoto1.wdp"/><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6000" y="815575"/>
            <a:ext cx="10560000" cy="1293028"/>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pic>
        <p:nvPicPr>
          <p:cNvPr id="8" name="Picture 7" descr="C2-HD-TOP.png"/>
          <p:cNvPicPr>
            <a:picLocks noChangeAspect="1"/>
          </p:cNvPicPr>
          <p:nvPr/>
        </p:nvPicPr>
        <p:blipFill>
          <a:blip r:embed="rId19" cstate="email">
            <a:duotone>
              <a:schemeClr val="accent5">
                <a:shade val="45000"/>
                <a:satMod val="135000"/>
              </a:schemeClr>
              <a:prstClr val="white"/>
            </a:duotone>
            <a:alphaModFix amt="35000"/>
            <a:extLst>
              <a:ext uri="{BEBA8EAE-BF5A-486C-A8C5-ECC9F3942E4B}">
                <a14:imgProps xmlns:a14="http://schemas.microsoft.com/office/drawing/2010/main">
                  <a14:imgLayer r:embed="rId20">
                    <a14:imgEffect>
                      <a14:sharpenSoften amount="100000"/>
                    </a14:imgEffect>
                    <a14:imgEffect>
                      <a14:brightnessContrast contrast="-45000"/>
                    </a14:imgEffect>
                  </a14:imgLayer>
                </a14:imgProps>
              </a:ext>
              <a:ext uri="{28A0092B-C50C-407E-A947-70E740481C1C}">
                <a14:useLocalDpi xmlns:a14="http://schemas.microsoft.com/office/drawing/2010/main"/>
              </a:ext>
            </a:extLst>
          </a:blip>
          <a:stretch>
            <a:fillRect/>
          </a:stretch>
        </p:blipFill>
        <p:spPr>
          <a:xfrm flipH="1">
            <a:off x="0" y="0"/>
            <a:ext cx="12192000" cy="1081088"/>
          </a:xfrm>
          <a:prstGeom prst="rect">
            <a:avLst/>
          </a:prstGeom>
          <a:solidFill>
            <a:schemeClr val="bg1"/>
          </a:solidFill>
        </p:spPr>
      </p:pic>
      <p:sp>
        <p:nvSpPr>
          <p:cNvPr id="3" name="Text Placeholder 2"/>
          <p:cNvSpPr>
            <a:spLocks noGrp="1"/>
          </p:cNvSpPr>
          <p:nvPr>
            <p:ph type="body" idx="1"/>
          </p:nvPr>
        </p:nvSpPr>
        <p:spPr>
          <a:xfrm>
            <a:off x="816000" y="2178052"/>
            <a:ext cx="10560000" cy="4069080"/>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2"/>
          </p:nvPr>
        </p:nvSpPr>
        <p:spPr>
          <a:xfrm>
            <a:off x="8549640" y="6356352"/>
            <a:ext cx="284988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17865CAD-B2D3-4825-9C1B-3BF60A308FE6}" type="datetime1">
              <a:rPr kumimoji="1" lang="ja-JP" altLang="en-US" smtClean="0"/>
              <a:t>2021/12/7</a:t>
            </a:fld>
            <a:endParaRPr kumimoji="1" lang="ja-JP" altLang="en-US"/>
          </a:p>
        </p:txBody>
      </p:sp>
      <p:sp>
        <p:nvSpPr>
          <p:cNvPr id="5" name="Footer Placeholder 4"/>
          <p:cNvSpPr>
            <a:spLocks noGrp="1"/>
          </p:cNvSpPr>
          <p:nvPr>
            <p:ph type="ftr" sz="quarter" idx="3"/>
          </p:nvPr>
        </p:nvSpPr>
        <p:spPr>
          <a:xfrm>
            <a:off x="792480" y="6355847"/>
            <a:ext cx="757428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763000" y="381002"/>
            <a:ext cx="2880000" cy="365125"/>
          </a:xfrm>
          <a:prstGeom prst="rect">
            <a:avLst/>
          </a:prstGeom>
        </p:spPr>
        <p:txBody>
          <a:bodyPr vert="horz" lIns="91440" tIns="45720" rIns="91440" bIns="45720" rtlCol="0" anchor="ctr"/>
          <a:lstStyle>
            <a:lvl1pPr algn="r">
              <a:defRPr sz="2800">
                <a:solidFill>
                  <a:srgbClr val="0070C0"/>
                </a:solidFill>
                <a:latin typeface="+mj-ea"/>
                <a:ea typeface="+mj-ea"/>
              </a:defRPr>
            </a:lvl1pPr>
          </a:lstStyle>
          <a:p>
            <a:r>
              <a:rPr kumimoji="1" lang="en-US" altLang="ja-JP" dirty="0"/>
              <a:t>1</a:t>
            </a:r>
            <a:endParaRPr kumimoji="1" lang="ja-JP" altLang="en-US" dirty="0"/>
          </a:p>
        </p:txBody>
      </p:sp>
    </p:spTree>
    <p:extLst>
      <p:ext uri="{BB962C8B-B14F-4D97-AF65-F5344CB8AC3E}">
        <p14:creationId xmlns:p14="http://schemas.microsoft.com/office/powerpoint/2010/main" val="540615923"/>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2" r:id="rId12"/>
    <p:sldLayoutId id="2147483733" r:id="rId13"/>
    <p:sldLayoutId id="2147483734" r:id="rId14"/>
    <p:sldLayoutId id="2147483735" r:id="rId15"/>
    <p:sldLayoutId id="2147483736" r:id="rId16"/>
    <p:sldLayoutId id="2147483737" r:id="rId17"/>
  </p:sldLayoutIdLst>
  <p:hf hdr="0" ftr="0" dt="0"/>
  <p:txStyles>
    <p:titleStyle>
      <a:lvl1pPr algn="l" defTabSz="914400" rtl="0" eaLnBrk="1" latinLnBrk="0" hangingPunct="1">
        <a:lnSpc>
          <a:spcPct val="90000"/>
        </a:lnSpc>
        <a:spcBef>
          <a:spcPct val="0"/>
        </a:spcBef>
        <a:buNone/>
        <a:defRPr kumimoji="1" sz="4000" kern="1200" cap="none" baseline="0">
          <a:solidFill>
            <a:srgbClr val="0070C0"/>
          </a:solidFill>
          <a:latin typeface="ＭＳ Ｐゴシック" panose="020B0600070205080204" pitchFamily="34" charset="-128"/>
          <a:ea typeface="ＭＳ Ｐゴシック" panose="020B0600070205080204" pitchFamily="34" charset="-128"/>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ea"/>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600" kern="1200">
          <a:solidFill>
            <a:schemeClr val="tx1"/>
          </a:solidFill>
          <a:latin typeface="+mn-ea"/>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ea"/>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2200" kern="1200">
          <a:solidFill>
            <a:schemeClr val="tx1"/>
          </a:solidFill>
          <a:latin typeface="+mn-ea"/>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ea"/>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6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21.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22.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chart" Target="../charts/chart6.xml"/></Relationships>
</file>

<file path=ppt/slides/_rels/slide23.xml.rels><?xml version="1.0" encoding="UTF-8" standalone="yes"?>
<Relationships xmlns="http://schemas.openxmlformats.org/package/2006/relationships"><Relationship Id="rId3" Type="http://schemas.microsoft.com/office/2014/relationships/chartEx" Target="../charts/chartEx1.xml"/><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24.xml.rels><?xml version="1.0" encoding="UTF-8" standalone="yes"?>
<Relationships xmlns="http://schemas.openxmlformats.org/package/2006/relationships"><Relationship Id="rId3" Type="http://schemas.microsoft.com/office/2014/relationships/chartEx" Target="../charts/chartEx2.xml"/><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25.xml.rels><?xml version="1.0" encoding="UTF-8" standalone="yes"?>
<Relationships xmlns="http://schemas.openxmlformats.org/package/2006/relationships"><Relationship Id="rId3" Type="http://schemas.microsoft.com/office/2014/relationships/chartEx" Target="../charts/chartEx3.xml"/><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5.wmf"/><Relationship Id="rId7"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microsoft.com/office/2007/relationships/hdphoto" Target="../media/hdphoto2.wdp"/><Relationship Id="rId5" Type="http://schemas.openxmlformats.org/officeDocument/2006/relationships/image" Target="../media/image7.png"/><Relationship Id="rId4" Type="http://schemas.openxmlformats.org/officeDocument/2006/relationships/image" Target="../media/image6.tiff"/></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microsoft.com/office/2007/relationships/hdphoto" Target="../media/hdphoto4.wdp"/><Relationship Id="rId3" Type="http://schemas.openxmlformats.org/officeDocument/2006/relationships/notesSlide" Target="../notesSlides/notesSlide6.xml"/><Relationship Id="rId7" Type="http://schemas.openxmlformats.org/officeDocument/2006/relationships/image" Target="../media/image10.png"/><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9.emf"/><Relationship Id="rId5" Type="http://schemas.openxmlformats.org/officeDocument/2006/relationships/oleObject" Target="../embeddings/oleObject1.bin"/><Relationship Id="rId4" Type="http://schemas.openxmlformats.org/officeDocument/2006/relationships/image" Target="../media/image5.wmf"/></Relationships>
</file>

<file path=ppt/slides/_rels/slide7.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13.jpeg"/><Relationship Id="rId4" Type="http://schemas.openxmlformats.org/officeDocument/2006/relationships/image" Target="../media/image12.jpe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4BA86D0-74DF-B546-947E-E0EFF46A2217}"/>
              </a:ext>
            </a:extLst>
          </p:cNvPr>
          <p:cNvSpPr>
            <a:spLocks noGrp="1"/>
          </p:cNvSpPr>
          <p:nvPr>
            <p:ph type="ctrTitle"/>
          </p:nvPr>
        </p:nvSpPr>
        <p:spPr/>
        <p:txBody>
          <a:bodyPr/>
          <a:lstStyle/>
          <a:p>
            <a:r>
              <a:rPr lang="ja-JP" altLang="en-US">
                <a:latin typeface="+mj-ea"/>
              </a:rPr>
              <a:t>システム外部からの</a:t>
            </a:r>
            <a:r>
              <a:rPr lang="en" altLang="ja-JP" dirty="0">
                <a:latin typeface="+mj-ea"/>
              </a:rPr>
              <a:t>OS</a:t>
            </a:r>
            <a:r>
              <a:rPr lang="ja-JP" altLang="en-US">
                <a:latin typeface="+mj-ea"/>
              </a:rPr>
              <a:t>メモリの書き換えによるシステム障害からの復旧</a:t>
            </a:r>
            <a:endParaRPr kumimoji="1" lang="ja-JP" altLang="en-US">
              <a:latin typeface="+mj-ea"/>
            </a:endParaRPr>
          </a:p>
        </p:txBody>
      </p:sp>
      <p:sp>
        <p:nvSpPr>
          <p:cNvPr id="3" name="字幕 2">
            <a:extLst>
              <a:ext uri="{FF2B5EF4-FFF2-40B4-BE49-F238E27FC236}">
                <a16:creationId xmlns:a16="http://schemas.microsoft.com/office/drawing/2014/main" id="{8459773E-C027-1A4C-8159-8B009CBA9B98}"/>
              </a:ext>
            </a:extLst>
          </p:cNvPr>
          <p:cNvSpPr>
            <a:spLocks noGrp="1"/>
          </p:cNvSpPr>
          <p:nvPr>
            <p:ph type="subTitle" idx="1"/>
          </p:nvPr>
        </p:nvSpPr>
        <p:spPr/>
        <p:txBody>
          <a:bodyPr>
            <a:noAutofit/>
          </a:bodyPr>
          <a:lstStyle/>
          <a:p>
            <a:pPr algn="r"/>
            <a:r>
              <a:rPr lang="ja-JP" altLang="en-US"/>
              <a:t>九州工業大学</a:t>
            </a:r>
            <a:endParaRPr lang="en-US" altLang="ja-JP"/>
          </a:p>
          <a:p>
            <a:pPr algn="r"/>
            <a:r>
              <a:rPr lang="ja-JP" altLang="en-US"/>
              <a:t>木村健人　光来健一</a:t>
            </a:r>
          </a:p>
        </p:txBody>
      </p:sp>
      <p:sp>
        <p:nvSpPr>
          <p:cNvPr id="4" name="スライド番号プレースホルダー 3">
            <a:extLst>
              <a:ext uri="{FF2B5EF4-FFF2-40B4-BE49-F238E27FC236}">
                <a16:creationId xmlns:a16="http://schemas.microsoft.com/office/drawing/2014/main" id="{9A933632-CA18-1841-A073-52631516B254}"/>
              </a:ext>
            </a:extLst>
          </p:cNvPr>
          <p:cNvSpPr>
            <a:spLocks noGrp="1"/>
          </p:cNvSpPr>
          <p:nvPr>
            <p:ph type="sldNum" sz="quarter" idx="12"/>
          </p:nvPr>
        </p:nvSpPr>
        <p:spPr/>
        <p:txBody>
          <a:bodyPr/>
          <a:lstStyle/>
          <a:p>
            <a:fld id="{DB15B789-B4AB-4945-84F3-7B2ECC227000}" type="slidenum">
              <a:rPr kumimoji="1" lang="ja-JP" altLang="en-US" smtClean="0"/>
              <a:pPr/>
              <a:t>1</a:t>
            </a:fld>
            <a:endParaRPr kumimoji="1" lang="ja-JP" altLang="en-US" dirty="0"/>
          </a:p>
        </p:txBody>
      </p:sp>
    </p:spTree>
    <p:extLst>
      <p:ext uri="{BB962C8B-B14F-4D97-AF65-F5344CB8AC3E}">
        <p14:creationId xmlns:p14="http://schemas.microsoft.com/office/powerpoint/2010/main" val="28641841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F2603EA-759E-EC44-AA3C-E47C63B8F0ED}"/>
              </a:ext>
            </a:extLst>
          </p:cNvPr>
          <p:cNvSpPr>
            <a:spLocks noGrp="1"/>
          </p:cNvSpPr>
          <p:nvPr>
            <p:ph type="title"/>
          </p:nvPr>
        </p:nvSpPr>
        <p:spPr>
          <a:xfrm>
            <a:off x="816000" y="292959"/>
            <a:ext cx="10560000" cy="1293028"/>
          </a:xfrm>
        </p:spPr>
        <p:txBody>
          <a:bodyPr/>
          <a:lstStyle/>
          <a:p>
            <a:r>
              <a:rPr lang="ja-JP" altLang="en-US"/>
              <a:t>完全な復旧が行えない場合</a:t>
            </a:r>
          </a:p>
        </p:txBody>
      </p:sp>
      <p:sp>
        <p:nvSpPr>
          <p:cNvPr id="3" name="コンテンツ プレースホルダー 2">
            <a:extLst>
              <a:ext uri="{FF2B5EF4-FFF2-40B4-BE49-F238E27FC236}">
                <a16:creationId xmlns:a16="http://schemas.microsoft.com/office/drawing/2014/main" id="{12172930-DBA6-C54B-9DCD-AC4F013DFB9A}"/>
              </a:ext>
            </a:extLst>
          </p:cNvPr>
          <p:cNvSpPr>
            <a:spLocks noGrp="1"/>
          </p:cNvSpPr>
          <p:nvPr>
            <p:ph idx="1"/>
          </p:nvPr>
        </p:nvSpPr>
        <p:spPr>
          <a:xfrm>
            <a:off x="816000" y="1671919"/>
            <a:ext cx="10560000" cy="4585447"/>
          </a:xfrm>
        </p:spPr>
        <p:txBody>
          <a:bodyPr>
            <a:normAutofit/>
          </a:bodyPr>
          <a:lstStyle/>
          <a:p>
            <a:r>
              <a:rPr lang="ja-JP" altLang="en-US"/>
              <a:t>障害からの部分的な復旧しか行えない場合</a:t>
            </a:r>
            <a:endParaRPr lang="en-US" altLang="ja-JP" dirty="0"/>
          </a:p>
          <a:p>
            <a:pPr lvl="1"/>
            <a:r>
              <a:rPr lang="ja-JP" altLang="en-US"/>
              <a:t>例：プロセスを強制終了させたことによりサービスが停止</a:t>
            </a:r>
            <a:endParaRPr lang="en-US" altLang="ja-JP" dirty="0"/>
          </a:p>
          <a:p>
            <a:pPr lvl="1"/>
            <a:r>
              <a:rPr lang="ja-JP" altLang="en-US"/>
              <a:t>管理者がリモートログインしてデータを保存し，再起動を行う</a:t>
            </a:r>
            <a:endParaRPr lang="en-US" altLang="ja-JP" dirty="0"/>
          </a:p>
          <a:p>
            <a:r>
              <a:rPr lang="ja-JP" altLang="en-US"/>
              <a:t>システムが応答しない場合</a:t>
            </a:r>
            <a:endParaRPr lang="en-US" altLang="ja-JP" dirty="0"/>
          </a:p>
          <a:p>
            <a:pPr lvl="1"/>
            <a:r>
              <a:rPr lang="ja-JP" altLang="en-US"/>
              <a:t>リモートホストに全メモリデータを送信し，ハードウェアリセットを行う</a:t>
            </a:r>
            <a:endParaRPr lang="en-US" altLang="ja-JP" dirty="0"/>
          </a:p>
          <a:p>
            <a:pPr lvl="1"/>
            <a:r>
              <a:rPr lang="ja-JP" altLang="en-US"/>
              <a:t>メモリデータの解析を行うことでデータの復元が可能</a:t>
            </a:r>
          </a:p>
        </p:txBody>
      </p:sp>
      <p:sp>
        <p:nvSpPr>
          <p:cNvPr id="4" name="スライド番号プレースホルダー 3">
            <a:extLst>
              <a:ext uri="{FF2B5EF4-FFF2-40B4-BE49-F238E27FC236}">
                <a16:creationId xmlns:a16="http://schemas.microsoft.com/office/drawing/2014/main" id="{DFBEB5E1-C67A-EA4B-8CA3-7AA6635AA120}"/>
              </a:ext>
            </a:extLst>
          </p:cNvPr>
          <p:cNvSpPr>
            <a:spLocks noGrp="1"/>
          </p:cNvSpPr>
          <p:nvPr>
            <p:ph type="sldNum" sz="quarter" idx="12"/>
          </p:nvPr>
        </p:nvSpPr>
        <p:spPr>
          <a:xfrm>
            <a:off x="8496000" y="292960"/>
            <a:ext cx="2880000" cy="365125"/>
          </a:xfrm>
        </p:spPr>
        <p:txBody>
          <a:bodyPr/>
          <a:lstStyle/>
          <a:p>
            <a:fld id="{DB15B789-B4AB-4945-84F3-7B2ECC227000}" type="slidenum">
              <a:rPr lang="ja-JP" altLang="en-US" smtClean="0"/>
              <a:pPr/>
              <a:t>10</a:t>
            </a:fld>
            <a:endParaRPr lang="ja-JP" altLang="en-US"/>
          </a:p>
        </p:txBody>
      </p:sp>
      <p:grpSp>
        <p:nvGrpSpPr>
          <p:cNvPr id="48" name="グループ化 47">
            <a:extLst>
              <a:ext uri="{FF2B5EF4-FFF2-40B4-BE49-F238E27FC236}">
                <a16:creationId xmlns:a16="http://schemas.microsoft.com/office/drawing/2014/main" id="{F0ECEA1F-285C-A948-8F6C-ED52A99E500D}"/>
              </a:ext>
            </a:extLst>
          </p:cNvPr>
          <p:cNvGrpSpPr/>
          <p:nvPr/>
        </p:nvGrpSpPr>
        <p:grpSpPr>
          <a:xfrm>
            <a:off x="2001389" y="4608945"/>
            <a:ext cx="8189222" cy="1955367"/>
            <a:chOff x="2001389" y="4608945"/>
            <a:chExt cx="8189222" cy="1955367"/>
          </a:xfrm>
        </p:grpSpPr>
        <p:grpSp>
          <p:nvGrpSpPr>
            <p:cNvPr id="17" name="グループ化 16">
              <a:extLst>
                <a:ext uri="{FF2B5EF4-FFF2-40B4-BE49-F238E27FC236}">
                  <a16:creationId xmlns:a16="http://schemas.microsoft.com/office/drawing/2014/main" id="{343F1C3F-D208-EB42-828B-3FD352AFEC8A}"/>
                </a:ext>
              </a:extLst>
            </p:cNvPr>
            <p:cNvGrpSpPr/>
            <p:nvPr/>
          </p:nvGrpSpPr>
          <p:grpSpPr>
            <a:xfrm>
              <a:off x="2001389" y="4608945"/>
              <a:ext cx="8189222" cy="1955367"/>
              <a:chOff x="1050590" y="4871381"/>
              <a:chExt cx="8189222" cy="1955367"/>
            </a:xfrm>
          </p:grpSpPr>
          <p:sp>
            <p:nvSpPr>
              <p:cNvPr id="18" name="四角形: 角を丸くする 4">
                <a:extLst>
                  <a:ext uri="{FF2B5EF4-FFF2-40B4-BE49-F238E27FC236}">
                    <a16:creationId xmlns:a16="http://schemas.microsoft.com/office/drawing/2014/main" id="{594F5A78-664A-C444-9788-1EB0CCB23A56}"/>
                  </a:ext>
                </a:extLst>
              </p:cNvPr>
              <p:cNvSpPr/>
              <p:nvPr/>
            </p:nvSpPr>
            <p:spPr>
              <a:xfrm>
                <a:off x="1050590" y="4871381"/>
                <a:ext cx="5072686" cy="1955367"/>
              </a:xfrm>
              <a:prstGeom prst="roundRect">
                <a:avLst/>
              </a:prstGeom>
              <a:solidFill>
                <a:schemeClr val="bg1"/>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algn="r"/>
                <a:r>
                  <a:rPr kumimoji="1" lang="en-US" altLang="ja-JP" sz="2000"/>
                  <a:t>		</a:t>
                </a:r>
                <a:r>
                  <a:rPr kumimoji="1" lang="ja-JP" altLang="en-US" sz="2000"/>
                  <a:t>　　　　　　　　　　　</a:t>
                </a:r>
                <a:endParaRPr kumimoji="1" lang="ja-JP" altLang="en-US" sz="2000" dirty="0"/>
              </a:p>
            </p:txBody>
          </p:sp>
          <p:sp>
            <p:nvSpPr>
              <p:cNvPr id="19" name="四角形: 角を丸くする 3">
                <a:extLst>
                  <a:ext uri="{FF2B5EF4-FFF2-40B4-BE49-F238E27FC236}">
                    <a16:creationId xmlns:a16="http://schemas.microsoft.com/office/drawing/2014/main" id="{B69C89B4-0A2E-324C-878F-56BA3461BAE2}"/>
                  </a:ext>
                </a:extLst>
              </p:cNvPr>
              <p:cNvSpPr/>
              <p:nvPr/>
            </p:nvSpPr>
            <p:spPr>
              <a:xfrm>
                <a:off x="4709379" y="6247628"/>
                <a:ext cx="1211825" cy="439155"/>
              </a:xfrm>
              <a:prstGeom prst="roundRect">
                <a:avLst/>
              </a:prstGeom>
              <a:solidFill>
                <a:srgbClr val="00B05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algn="ctr"/>
                <a:r>
                  <a:rPr kumimoji="1" lang="en-US" altLang="ja-JP" sz="2000" dirty="0">
                    <a:solidFill>
                      <a:schemeClr val="bg1"/>
                    </a:solidFill>
                    <a:latin typeface="+mn-ea"/>
                  </a:rPr>
                  <a:t>GPU</a:t>
                </a:r>
                <a:endParaRPr kumimoji="1" lang="ja-JP" altLang="en-US" sz="2000" dirty="0">
                  <a:solidFill>
                    <a:schemeClr val="bg1"/>
                  </a:solidFill>
                  <a:latin typeface="+mn-ea"/>
                </a:endParaRPr>
              </a:p>
            </p:txBody>
          </p:sp>
          <p:sp>
            <p:nvSpPr>
              <p:cNvPr id="20" name="四角形: 角を丸くする 5">
                <a:extLst>
                  <a:ext uri="{FF2B5EF4-FFF2-40B4-BE49-F238E27FC236}">
                    <a16:creationId xmlns:a16="http://schemas.microsoft.com/office/drawing/2014/main" id="{4AB85D00-354B-9D41-830B-F3130F9CF624}"/>
                  </a:ext>
                </a:extLst>
              </p:cNvPr>
              <p:cNvSpPr/>
              <p:nvPr/>
            </p:nvSpPr>
            <p:spPr>
              <a:xfrm>
                <a:off x="4729873" y="5536669"/>
                <a:ext cx="1211825" cy="646698"/>
              </a:xfrm>
              <a:prstGeom prst="roundRect">
                <a:avLst/>
              </a:prstGeom>
              <a:solidFill>
                <a:srgbClr val="FFFF0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2000">
                    <a:solidFill>
                      <a:schemeClr val="tx1"/>
                    </a:solidFill>
                  </a:rPr>
                  <a:t>復旧</a:t>
                </a:r>
                <a:endParaRPr kumimoji="1" lang="en-US" altLang="ja-JP" sz="2000" dirty="0">
                  <a:solidFill>
                    <a:schemeClr val="tx1"/>
                  </a:solidFill>
                </a:endParaRPr>
              </a:p>
              <a:p>
                <a:pPr algn="ctr"/>
                <a:r>
                  <a:rPr kumimoji="1" lang="ja-JP" altLang="en-US" sz="2000"/>
                  <a:t>システム</a:t>
                </a:r>
                <a:endParaRPr kumimoji="1" lang="ja-JP" altLang="en-US" sz="2000" dirty="0"/>
              </a:p>
            </p:txBody>
          </p:sp>
          <p:sp>
            <p:nvSpPr>
              <p:cNvPr id="22" name="テキスト ボックス 21">
                <a:extLst>
                  <a:ext uri="{FF2B5EF4-FFF2-40B4-BE49-F238E27FC236}">
                    <a16:creationId xmlns:a16="http://schemas.microsoft.com/office/drawing/2014/main" id="{93A7EA5F-DE1C-8245-A0D7-C88F512A2ABF}"/>
                  </a:ext>
                </a:extLst>
              </p:cNvPr>
              <p:cNvSpPr txBox="1"/>
              <p:nvPr/>
            </p:nvSpPr>
            <p:spPr>
              <a:xfrm>
                <a:off x="4311662" y="5018181"/>
                <a:ext cx="1003629" cy="400110"/>
              </a:xfrm>
              <a:prstGeom prst="rect">
                <a:avLst/>
              </a:prstGeom>
              <a:noFill/>
            </p:spPr>
            <p:txBody>
              <a:bodyPr wrap="square" rtlCol="0">
                <a:spAutoFit/>
              </a:bodyPr>
              <a:lstStyle/>
              <a:p>
                <a:pPr algn="ctr"/>
                <a:r>
                  <a:rPr kumimoji="1" lang="ja-JP" altLang="en-US" sz="2000"/>
                  <a:t>ホスト</a:t>
                </a:r>
              </a:p>
            </p:txBody>
          </p:sp>
          <p:sp>
            <p:nvSpPr>
              <p:cNvPr id="23" name="四角形: 角を丸くする 4">
                <a:extLst>
                  <a:ext uri="{FF2B5EF4-FFF2-40B4-BE49-F238E27FC236}">
                    <a16:creationId xmlns:a16="http://schemas.microsoft.com/office/drawing/2014/main" id="{F80191C9-8CCF-524F-A63D-2F3B22C14983}"/>
                  </a:ext>
                </a:extLst>
              </p:cNvPr>
              <p:cNvSpPr/>
              <p:nvPr/>
            </p:nvSpPr>
            <p:spPr>
              <a:xfrm>
                <a:off x="7444220" y="4871381"/>
                <a:ext cx="1750267" cy="1925093"/>
              </a:xfrm>
              <a:prstGeom prst="roundRect">
                <a:avLst/>
              </a:prstGeom>
              <a:solidFill>
                <a:schemeClr val="bg1"/>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algn="r"/>
                <a:r>
                  <a:rPr kumimoji="1" lang="en-US" altLang="ja-JP" sz="2000" dirty="0"/>
                  <a:t>		</a:t>
                </a:r>
                <a:r>
                  <a:rPr kumimoji="1" lang="ja-JP" altLang="en-US" sz="2000"/>
                  <a:t>　　　　　　　　　　　</a:t>
                </a:r>
                <a:endParaRPr kumimoji="1" lang="ja-JP" altLang="en-US" sz="2000" dirty="0"/>
              </a:p>
            </p:txBody>
          </p:sp>
          <p:sp>
            <p:nvSpPr>
              <p:cNvPr id="24" name="テキスト ボックス 23">
                <a:extLst>
                  <a:ext uri="{FF2B5EF4-FFF2-40B4-BE49-F238E27FC236}">
                    <a16:creationId xmlns:a16="http://schemas.microsoft.com/office/drawing/2014/main" id="{545F805F-6743-544D-8E74-4640E592E62C}"/>
                  </a:ext>
                </a:extLst>
              </p:cNvPr>
              <p:cNvSpPr txBox="1"/>
              <p:nvPr/>
            </p:nvSpPr>
            <p:spPr>
              <a:xfrm>
                <a:off x="7509565" y="4942454"/>
                <a:ext cx="1730247" cy="400110"/>
              </a:xfrm>
              <a:prstGeom prst="rect">
                <a:avLst/>
              </a:prstGeom>
              <a:noFill/>
            </p:spPr>
            <p:txBody>
              <a:bodyPr wrap="square" rtlCol="0">
                <a:spAutoFit/>
              </a:bodyPr>
              <a:lstStyle/>
              <a:p>
                <a:pPr algn="ctr"/>
                <a:r>
                  <a:rPr kumimoji="1" lang="ja-JP" altLang="en-US" sz="2000"/>
                  <a:t>リモートホスト</a:t>
                </a:r>
              </a:p>
            </p:txBody>
          </p:sp>
          <p:sp>
            <p:nvSpPr>
              <p:cNvPr id="26" name="四角形: 角を丸くする 5">
                <a:extLst>
                  <a:ext uri="{FF2B5EF4-FFF2-40B4-BE49-F238E27FC236}">
                    <a16:creationId xmlns:a16="http://schemas.microsoft.com/office/drawing/2014/main" id="{F052E0CC-303E-EC47-8A82-54154A289724}"/>
                  </a:ext>
                </a:extLst>
              </p:cNvPr>
              <p:cNvSpPr/>
              <p:nvPr/>
            </p:nvSpPr>
            <p:spPr>
              <a:xfrm>
                <a:off x="7509565" y="5535733"/>
                <a:ext cx="1619575" cy="646698"/>
              </a:xfrm>
              <a:prstGeom prst="roundRect">
                <a:avLst/>
              </a:prstGeom>
              <a:solidFill>
                <a:srgbClr val="FFFF0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2000">
                    <a:solidFill>
                      <a:schemeClr val="tx1"/>
                    </a:solidFill>
                  </a:rPr>
                  <a:t>リモート復旧</a:t>
                </a:r>
                <a:endParaRPr kumimoji="1" lang="en-US" altLang="ja-JP" sz="2000" dirty="0">
                  <a:solidFill>
                    <a:schemeClr val="tx1"/>
                  </a:solidFill>
                </a:endParaRPr>
              </a:p>
              <a:p>
                <a:pPr algn="ctr"/>
                <a:r>
                  <a:rPr kumimoji="1" lang="ja-JP" altLang="en-US" sz="2000"/>
                  <a:t>システム</a:t>
                </a:r>
                <a:endParaRPr kumimoji="1" lang="ja-JP" altLang="en-US" sz="2000" dirty="0"/>
              </a:p>
            </p:txBody>
          </p:sp>
          <p:grpSp>
            <p:nvGrpSpPr>
              <p:cNvPr id="31" name="グループ化 30">
                <a:extLst>
                  <a:ext uri="{FF2B5EF4-FFF2-40B4-BE49-F238E27FC236}">
                    <a16:creationId xmlns:a16="http://schemas.microsoft.com/office/drawing/2014/main" id="{A8E60FF2-14D8-B543-9927-C9CB1EE558A1}"/>
                  </a:ext>
                </a:extLst>
              </p:cNvPr>
              <p:cNvGrpSpPr/>
              <p:nvPr/>
            </p:nvGrpSpPr>
            <p:grpSpPr>
              <a:xfrm>
                <a:off x="1249391" y="5151196"/>
                <a:ext cx="2528982" cy="1548356"/>
                <a:chOff x="1630811" y="5151063"/>
                <a:chExt cx="2528982" cy="1548356"/>
              </a:xfrm>
            </p:grpSpPr>
            <p:sp>
              <p:nvSpPr>
                <p:cNvPr id="34" name="四角形: 角を丸くする 4">
                  <a:extLst>
                    <a:ext uri="{FF2B5EF4-FFF2-40B4-BE49-F238E27FC236}">
                      <a16:creationId xmlns:a16="http://schemas.microsoft.com/office/drawing/2014/main" id="{BA9ED8FD-A623-414C-9110-984E3A830824}"/>
                    </a:ext>
                  </a:extLst>
                </p:cNvPr>
                <p:cNvSpPr/>
                <p:nvPr/>
              </p:nvSpPr>
              <p:spPr>
                <a:xfrm>
                  <a:off x="1630811" y="5151063"/>
                  <a:ext cx="2528982" cy="994054"/>
                </a:xfrm>
                <a:prstGeom prst="roundRect">
                  <a:avLst/>
                </a:prstGeom>
                <a:solidFill>
                  <a:schemeClr val="accent6">
                    <a:lumMod val="20000"/>
                    <a:lumOff val="80000"/>
                  </a:schemeClr>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algn="ctr"/>
                  <a:r>
                    <a:rPr kumimoji="1" lang="ja-JP" altLang="en-US" sz="2000"/>
                    <a:t>復旧対象システム</a:t>
                  </a:r>
                  <a:r>
                    <a:rPr kumimoji="1" lang="en-US" altLang="ja-JP" sz="2000" dirty="0"/>
                    <a:t>	</a:t>
                  </a:r>
                  <a:r>
                    <a:rPr kumimoji="1" lang="ja-JP" altLang="en-US" sz="2000"/>
                    <a:t>　　　　　　　　　　　</a:t>
                  </a:r>
                  <a:endParaRPr kumimoji="1" lang="ja-JP" altLang="en-US" sz="2000" dirty="0"/>
                </a:p>
              </p:txBody>
            </p:sp>
            <p:sp>
              <p:nvSpPr>
                <p:cNvPr id="35" name="四角形: 角を丸くする 8">
                  <a:extLst>
                    <a:ext uri="{FF2B5EF4-FFF2-40B4-BE49-F238E27FC236}">
                      <a16:creationId xmlns:a16="http://schemas.microsoft.com/office/drawing/2014/main" id="{11F8BECD-F028-6C4A-AEF0-45CD05A0CBDE}"/>
                    </a:ext>
                  </a:extLst>
                </p:cNvPr>
                <p:cNvSpPr/>
                <p:nvPr/>
              </p:nvSpPr>
              <p:spPr>
                <a:xfrm>
                  <a:off x="1630811" y="6275004"/>
                  <a:ext cx="886598" cy="409250"/>
                </a:xfrm>
                <a:prstGeom prst="roundRect">
                  <a:avLst/>
                </a:prstGeom>
                <a:solidFill>
                  <a:srgbClr val="FFC00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2000" dirty="0">
                      <a:latin typeface="+mn-ea"/>
                    </a:rPr>
                    <a:t>CPU</a:t>
                  </a:r>
                  <a:endParaRPr kumimoji="1" lang="ja-JP" altLang="en-US" sz="2000" dirty="0">
                    <a:latin typeface="+mn-ea"/>
                  </a:endParaRPr>
                </a:p>
              </p:txBody>
            </p:sp>
            <p:sp>
              <p:nvSpPr>
                <p:cNvPr id="36" name="四角形: 角を丸くする 9">
                  <a:extLst>
                    <a:ext uri="{FF2B5EF4-FFF2-40B4-BE49-F238E27FC236}">
                      <a16:creationId xmlns:a16="http://schemas.microsoft.com/office/drawing/2014/main" id="{BD6AA277-D828-4041-A285-5301C2155D6D}"/>
                    </a:ext>
                  </a:extLst>
                </p:cNvPr>
                <p:cNvSpPr/>
                <p:nvPr/>
              </p:nvSpPr>
              <p:spPr>
                <a:xfrm>
                  <a:off x="2607220" y="6275233"/>
                  <a:ext cx="1552573" cy="424186"/>
                </a:xfrm>
                <a:prstGeom prst="roundRect">
                  <a:avLst/>
                </a:prstGeom>
                <a:solidFill>
                  <a:srgbClr val="0070C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algn="ctr"/>
                  <a:r>
                    <a:rPr kumimoji="1" lang="ja-JP" altLang="en-US" sz="2000" dirty="0">
                      <a:solidFill>
                        <a:schemeClr val="bg1"/>
                      </a:solidFill>
                    </a:rPr>
                    <a:t>メインメモリ</a:t>
                  </a:r>
                </a:p>
              </p:txBody>
            </p:sp>
            <p:sp>
              <p:nvSpPr>
                <p:cNvPr id="37" name="四角形: 角を丸くする 10">
                  <a:extLst>
                    <a:ext uri="{FF2B5EF4-FFF2-40B4-BE49-F238E27FC236}">
                      <a16:creationId xmlns:a16="http://schemas.microsoft.com/office/drawing/2014/main" id="{961B7EA3-C5BD-5247-8558-C70B01521630}"/>
                    </a:ext>
                  </a:extLst>
                </p:cNvPr>
                <p:cNvSpPr/>
                <p:nvPr/>
              </p:nvSpPr>
              <p:spPr>
                <a:xfrm>
                  <a:off x="1752471" y="5640074"/>
                  <a:ext cx="2263332" cy="387696"/>
                </a:xfrm>
                <a:prstGeom prst="roundRect">
                  <a:avLst/>
                </a:prstGeom>
                <a:solidFill>
                  <a:srgbClr val="00B0F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2000" dirty="0">
                      <a:latin typeface="+mn-ea"/>
                    </a:rPr>
                    <a:t>OS</a:t>
                  </a:r>
                  <a:endParaRPr kumimoji="1" lang="ja-JP" altLang="en-US" sz="2000" dirty="0">
                    <a:latin typeface="+mn-ea"/>
                  </a:endParaRPr>
                </a:p>
              </p:txBody>
            </p:sp>
          </p:grpSp>
        </p:grpSp>
        <p:cxnSp>
          <p:nvCxnSpPr>
            <p:cNvPr id="27" name="直線矢印コネクタ 26">
              <a:extLst>
                <a:ext uri="{FF2B5EF4-FFF2-40B4-BE49-F238E27FC236}">
                  <a16:creationId xmlns:a16="http://schemas.microsoft.com/office/drawing/2014/main" id="{0648658C-0BCC-1F4F-83D7-332A26C9E098}"/>
                </a:ext>
              </a:extLst>
            </p:cNvPr>
            <p:cNvCxnSpPr>
              <a:cxnSpLocks/>
              <a:stCxn id="20" idx="3"/>
              <a:endCxn id="26" idx="1"/>
            </p:cNvCxnSpPr>
            <p:nvPr/>
          </p:nvCxnSpPr>
          <p:spPr>
            <a:xfrm flipV="1">
              <a:off x="6892497" y="5596646"/>
              <a:ext cx="1567867" cy="936"/>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40" name="テキスト ボックス 39">
              <a:extLst>
                <a:ext uri="{FF2B5EF4-FFF2-40B4-BE49-F238E27FC236}">
                  <a16:creationId xmlns:a16="http://schemas.microsoft.com/office/drawing/2014/main" id="{C0EC7DB3-C427-1649-9FA9-2DF5355EDFCD}"/>
                </a:ext>
              </a:extLst>
            </p:cNvPr>
            <p:cNvSpPr txBox="1"/>
            <p:nvPr/>
          </p:nvSpPr>
          <p:spPr>
            <a:xfrm>
              <a:off x="6957842" y="4888760"/>
              <a:ext cx="1619575" cy="707886"/>
            </a:xfrm>
            <a:prstGeom prst="rect">
              <a:avLst/>
            </a:prstGeom>
            <a:noFill/>
          </p:spPr>
          <p:txBody>
            <a:bodyPr wrap="square" rtlCol="0">
              <a:spAutoFit/>
            </a:bodyPr>
            <a:lstStyle/>
            <a:p>
              <a:pPr algn="ctr"/>
              <a:r>
                <a:rPr lang="en" altLang="ja-JP" sz="2000" dirty="0" err="1">
                  <a:latin typeface="+mn-ea"/>
                </a:rPr>
                <a:t>GPUDirect</a:t>
              </a:r>
              <a:r>
                <a:rPr lang="en" altLang="ja-JP" sz="2000" dirty="0">
                  <a:latin typeface="+mn-ea"/>
                </a:rPr>
                <a:t> RDMA</a:t>
              </a:r>
              <a:endParaRPr kumimoji="1" lang="ja-JP" altLang="en-US" sz="2000">
                <a:ln w="0"/>
                <a:effectLst>
                  <a:outerShdw blurRad="38100" dist="19050" dir="2700000" algn="tl" rotWithShape="0">
                    <a:schemeClr val="dk1">
                      <a:alpha val="40000"/>
                    </a:schemeClr>
                  </a:outerShdw>
                </a:effectLst>
                <a:latin typeface="+mn-ea"/>
              </a:endParaRPr>
            </a:p>
          </p:txBody>
        </p:sp>
        <p:cxnSp>
          <p:nvCxnSpPr>
            <p:cNvPr id="41" name="カギ線コネクタ 40">
              <a:extLst>
                <a:ext uri="{FF2B5EF4-FFF2-40B4-BE49-F238E27FC236}">
                  <a16:creationId xmlns:a16="http://schemas.microsoft.com/office/drawing/2014/main" id="{3474DC25-C63B-8D49-909F-0E6EC5D863F3}"/>
                </a:ext>
              </a:extLst>
            </p:cNvPr>
            <p:cNvCxnSpPr>
              <a:cxnSpLocks/>
              <a:stCxn id="36" idx="3"/>
            </p:cNvCxnSpPr>
            <p:nvPr/>
          </p:nvCxnSpPr>
          <p:spPr>
            <a:xfrm flipV="1">
              <a:off x="4729172" y="5642214"/>
              <a:ext cx="951500" cy="582809"/>
            </a:xfrm>
            <a:prstGeom prst="bentConnector3">
              <a:avLst/>
            </a:prstGeom>
            <a:ln w="76200">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9223820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3304D51-1CC5-1846-A0B9-AD0662C7B2C6}"/>
              </a:ext>
            </a:extLst>
          </p:cNvPr>
          <p:cNvSpPr>
            <a:spLocks noGrp="1"/>
          </p:cNvSpPr>
          <p:nvPr>
            <p:ph type="title"/>
          </p:nvPr>
        </p:nvSpPr>
        <p:spPr>
          <a:xfrm>
            <a:off x="816000" y="292959"/>
            <a:ext cx="10560000" cy="1293028"/>
          </a:xfrm>
        </p:spPr>
        <p:txBody>
          <a:bodyPr/>
          <a:lstStyle/>
          <a:p>
            <a:r>
              <a:rPr lang="ja-JP" altLang="en-US"/>
              <a:t>例：シグナル送信による復旧</a:t>
            </a:r>
          </a:p>
        </p:txBody>
      </p:sp>
      <p:sp>
        <p:nvSpPr>
          <p:cNvPr id="3" name="コンテンツ プレースホルダー 2">
            <a:extLst>
              <a:ext uri="{FF2B5EF4-FFF2-40B4-BE49-F238E27FC236}">
                <a16:creationId xmlns:a16="http://schemas.microsoft.com/office/drawing/2014/main" id="{4EE95145-F5F0-494D-BDAD-2FF55AACE135}"/>
              </a:ext>
            </a:extLst>
          </p:cNvPr>
          <p:cNvSpPr>
            <a:spLocks noGrp="1"/>
          </p:cNvSpPr>
          <p:nvPr>
            <p:ph idx="1"/>
          </p:nvPr>
        </p:nvSpPr>
        <p:spPr>
          <a:xfrm>
            <a:off x="816000" y="1671919"/>
            <a:ext cx="10560000" cy="4585447"/>
          </a:xfrm>
        </p:spPr>
        <p:txBody>
          <a:bodyPr/>
          <a:lstStyle/>
          <a:p>
            <a:r>
              <a:rPr lang="ja-JP" altLang="en-US"/>
              <a:t>障害を引き起こしたプロセスにシグナルを送って停止・終了させる</a:t>
            </a:r>
            <a:endParaRPr lang="en-US" altLang="ja-JP" dirty="0"/>
          </a:p>
          <a:p>
            <a:pPr lvl="1"/>
            <a:r>
              <a:rPr lang="ja-JP" altLang="en-US"/>
              <a:t>大量にメモリを使っているプロセスを強制終了させ、メモリ不足を解消</a:t>
            </a:r>
            <a:endParaRPr lang="en-US" altLang="ja-JP" dirty="0"/>
          </a:p>
          <a:p>
            <a:pPr lvl="1"/>
            <a:r>
              <a:rPr lang="en-US" altLang="ja-JP" dirty="0"/>
              <a:t>CPU</a:t>
            </a:r>
            <a:r>
              <a:rPr lang="ja-JP" altLang="en-US"/>
              <a:t>使用率の高いプロセスを一時停止させ、</a:t>
            </a:r>
            <a:r>
              <a:rPr lang="en-US" altLang="ja-JP" dirty="0"/>
              <a:t>CPU</a:t>
            </a:r>
            <a:r>
              <a:rPr lang="ja-JP" altLang="en-US"/>
              <a:t>負荷を下げる</a:t>
            </a:r>
            <a:endParaRPr lang="en-US" altLang="ja-JP" dirty="0"/>
          </a:p>
          <a:p>
            <a:r>
              <a:rPr lang="en" altLang="ja-JP" dirty="0"/>
              <a:t>GPU</a:t>
            </a:r>
            <a:r>
              <a:rPr lang="ja-JP" altLang="en-US"/>
              <a:t>からプロセスに直接シグナルを送信するのは不可能</a:t>
            </a:r>
            <a:endParaRPr lang="en-US" altLang="ja-JP" dirty="0"/>
          </a:p>
          <a:p>
            <a:pPr lvl="1"/>
            <a:r>
              <a:rPr lang="en-US" altLang="ja-JP" dirty="0"/>
              <a:t>OS</a:t>
            </a:r>
            <a:r>
              <a:rPr lang="ja-JP" altLang="en-US"/>
              <a:t>上ではシステムコールを呼び出</a:t>
            </a:r>
            <a:r>
              <a:rPr lang="ja-JP" altLang="en-JP"/>
              <a:t>す</a:t>
            </a:r>
            <a:r>
              <a:rPr lang="ja-JP" altLang="en-US"/>
              <a:t>ことによりシグナルを送信</a:t>
            </a:r>
            <a:endParaRPr lang="en-US" altLang="ja-JP" dirty="0"/>
          </a:p>
          <a:p>
            <a:pPr lvl="1"/>
            <a:r>
              <a:rPr lang="en-US" altLang="ja-JP" dirty="0"/>
              <a:t>GPU</a:t>
            </a:r>
            <a:r>
              <a:rPr lang="ja-JP" altLang="en-US"/>
              <a:t>から</a:t>
            </a:r>
            <a:r>
              <a:rPr lang="en-US" altLang="ja-JP" dirty="0"/>
              <a:t>OS</a:t>
            </a:r>
            <a:r>
              <a:rPr lang="ja-JP" altLang="en-US"/>
              <a:t>のシステムコールを呼び出すことはできない</a:t>
            </a:r>
          </a:p>
          <a:p>
            <a:endParaRPr lang="ja-JP" altLang="en-US"/>
          </a:p>
        </p:txBody>
      </p:sp>
      <p:sp>
        <p:nvSpPr>
          <p:cNvPr id="4" name="スライド番号プレースホルダー 3">
            <a:extLst>
              <a:ext uri="{FF2B5EF4-FFF2-40B4-BE49-F238E27FC236}">
                <a16:creationId xmlns:a16="http://schemas.microsoft.com/office/drawing/2014/main" id="{F4C8AFE7-7854-0B4E-9906-0DB4DD6356E5}"/>
              </a:ext>
            </a:extLst>
          </p:cNvPr>
          <p:cNvSpPr>
            <a:spLocks noGrp="1"/>
          </p:cNvSpPr>
          <p:nvPr>
            <p:ph type="sldNum" sz="quarter" idx="12"/>
          </p:nvPr>
        </p:nvSpPr>
        <p:spPr>
          <a:xfrm>
            <a:off x="8496000" y="292960"/>
            <a:ext cx="2880000" cy="365125"/>
          </a:xfrm>
        </p:spPr>
        <p:txBody>
          <a:bodyPr/>
          <a:lstStyle/>
          <a:p>
            <a:fld id="{DB15B789-B4AB-4945-84F3-7B2ECC227000}" type="slidenum">
              <a:rPr lang="ja-JP" altLang="en-US" smtClean="0"/>
              <a:pPr/>
              <a:t>11</a:t>
            </a:fld>
            <a:endParaRPr lang="ja-JP" altLang="en-US"/>
          </a:p>
        </p:txBody>
      </p:sp>
      <p:sp>
        <p:nvSpPr>
          <p:cNvPr id="5" name="四角形: 角を丸くする 10">
            <a:extLst>
              <a:ext uri="{FF2B5EF4-FFF2-40B4-BE49-F238E27FC236}">
                <a16:creationId xmlns:a16="http://schemas.microsoft.com/office/drawing/2014/main" id="{F2547DE0-61AF-834B-B918-7EE8C165534C}"/>
              </a:ext>
            </a:extLst>
          </p:cNvPr>
          <p:cNvSpPr/>
          <p:nvPr/>
        </p:nvSpPr>
        <p:spPr>
          <a:xfrm>
            <a:off x="4020497" y="5898771"/>
            <a:ext cx="4122871" cy="359154"/>
          </a:xfrm>
          <a:prstGeom prst="roundRect">
            <a:avLst/>
          </a:prstGeom>
          <a:solidFill>
            <a:srgbClr val="00B0F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b" anchorCtr="0" forceAA="0" compatLnSpc="1">
            <a:prstTxWarp prst="textNoShape">
              <a:avLst/>
            </a:prstTxWarp>
            <a:noAutofit/>
          </a:bodyPr>
          <a:lstStyle/>
          <a:p>
            <a:pPr algn="ctr"/>
            <a:r>
              <a:rPr kumimoji="1" lang="en-US" altLang="ja-JP" sz="2000" dirty="0">
                <a:latin typeface="+mn-ea"/>
              </a:rPr>
              <a:t>OS</a:t>
            </a:r>
            <a:endParaRPr kumimoji="1" lang="ja-JP" altLang="en-US" sz="2000" dirty="0">
              <a:latin typeface="+mn-ea"/>
            </a:endParaRPr>
          </a:p>
        </p:txBody>
      </p:sp>
      <p:sp>
        <p:nvSpPr>
          <p:cNvPr id="6" name="四角形: 角を丸くする 10">
            <a:extLst>
              <a:ext uri="{FF2B5EF4-FFF2-40B4-BE49-F238E27FC236}">
                <a16:creationId xmlns:a16="http://schemas.microsoft.com/office/drawing/2014/main" id="{5E4C69EE-11F8-2948-816E-06B0C714115C}"/>
              </a:ext>
            </a:extLst>
          </p:cNvPr>
          <p:cNvSpPr/>
          <p:nvPr/>
        </p:nvSpPr>
        <p:spPr>
          <a:xfrm>
            <a:off x="4020497" y="4949952"/>
            <a:ext cx="1836000" cy="451512"/>
          </a:xfrm>
          <a:prstGeom prst="roundRect">
            <a:avLst/>
          </a:prstGeom>
          <a:solidFill>
            <a:schemeClr val="accent5">
              <a:lumMod val="40000"/>
              <a:lumOff val="60000"/>
            </a:schemeClr>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2000" dirty="0">
                <a:latin typeface="+mn-ea"/>
              </a:rPr>
              <a:t>kill</a:t>
            </a:r>
            <a:r>
              <a:rPr kumimoji="1" lang="ja-JP" altLang="en-US" sz="2000">
                <a:latin typeface="+mn-ea"/>
              </a:rPr>
              <a:t>コマンド</a:t>
            </a:r>
            <a:endParaRPr kumimoji="1" lang="ja-JP" altLang="en-US" sz="2000" dirty="0">
              <a:latin typeface="+mn-ea"/>
            </a:endParaRPr>
          </a:p>
        </p:txBody>
      </p:sp>
      <p:sp>
        <p:nvSpPr>
          <p:cNvPr id="7" name="四角形: 角を丸くする 10">
            <a:extLst>
              <a:ext uri="{FF2B5EF4-FFF2-40B4-BE49-F238E27FC236}">
                <a16:creationId xmlns:a16="http://schemas.microsoft.com/office/drawing/2014/main" id="{E0E14435-3943-FB46-8B69-DE58474198C8}"/>
              </a:ext>
            </a:extLst>
          </p:cNvPr>
          <p:cNvSpPr/>
          <p:nvPr/>
        </p:nvSpPr>
        <p:spPr>
          <a:xfrm>
            <a:off x="5983367" y="4949952"/>
            <a:ext cx="2160001" cy="451512"/>
          </a:xfrm>
          <a:prstGeom prst="roundRect">
            <a:avLst/>
          </a:prstGeom>
          <a:solidFill>
            <a:schemeClr val="accent5">
              <a:lumMod val="40000"/>
              <a:lumOff val="60000"/>
            </a:schemeClr>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2000">
                <a:latin typeface="+mn-ea"/>
              </a:rPr>
              <a:t>障害原因プロセス</a:t>
            </a:r>
            <a:endParaRPr kumimoji="1" lang="ja-JP" altLang="en-US" sz="2000" dirty="0">
              <a:latin typeface="+mn-ea"/>
            </a:endParaRPr>
          </a:p>
        </p:txBody>
      </p:sp>
      <p:cxnSp>
        <p:nvCxnSpPr>
          <p:cNvPr id="11" name="直線矢印コネクタ 10">
            <a:extLst>
              <a:ext uri="{FF2B5EF4-FFF2-40B4-BE49-F238E27FC236}">
                <a16:creationId xmlns:a16="http://schemas.microsoft.com/office/drawing/2014/main" id="{29D78408-D867-2B49-BBAF-D576E5F6D80C}"/>
              </a:ext>
            </a:extLst>
          </p:cNvPr>
          <p:cNvCxnSpPr>
            <a:cxnSpLocks/>
            <a:stCxn id="6" idx="2"/>
          </p:cNvCxnSpPr>
          <p:nvPr/>
        </p:nvCxnSpPr>
        <p:spPr>
          <a:xfrm>
            <a:off x="4938497" y="5401464"/>
            <a:ext cx="0" cy="462877"/>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13" name="直線矢印コネクタ 12">
            <a:extLst>
              <a:ext uri="{FF2B5EF4-FFF2-40B4-BE49-F238E27FC236}">
                <a16:creationId xmlns:a16="http://schemas.microsoft.com/office/drawing/2014/main" id="{24CDC65A-8A4D-5542-B315-8A0A1F9FA389}"/>
              </a:ext>
            </a:extLst>
          </p:cNvPr>
          <p:cNvCxnSpPr>
            <a:cxnSpLocks/>
          </p:cNvCxnSpPr>
          <p:nvPr/>
        </p:nvCxnSpPr>
        <p:spPr>
          <a:xfrm flipV="1">
            <a:off x="7076426" y="5404796"/>
            <a:ext cx="0" cy="519936"/>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15" name="テキスト ボックス 14">
            <a:extLst>
              <a:ext uri="{FF2B5EF4-FFF2-40B4-BE49-F238E27FC236}">
                <a16:creationId xmlns:a16="http://schemas.microsoft.com/office/drawing/2014/main" id="{44447591-89ED-D44B-A69C-C103330D00CD}"/>
              </a:ext>
            </a:extLst>
          </p:cNvPr>
          <p:cNvSpPr txBox="1"/>
          <p:nvPr/>
        </p:nvSpPr>
        <p:spPr>
          <a:xfrm>
            <a:off x="3121952" y="5452946"/>
            <a:ext cx="1836000" cy="400110"/>
          </a:xfrm>
          <a:prstGeom prst="rect">
            <a:avLst/>
          </a:prstGeom>
          <a:noFill/>
        </p:spPr>
        <p:txBody>
          <a:bodyPr wrap="square" rtlCol="0">
            <a:spAutoFit/>
          </a:bodyPr>
          <a:lstStyle/>
          <a:p>
            <a:r>
              <a:rPr kumimoji="1" lang="ja-JP" altLang="en-US" sz="2000">
                <a:ln w="0"/>
                <a:effectLst>
                  <a:outerShdw blurRad="38100" dist="19050" dir="2700000" algn="tl" rotWithShape="0">
                    <a:schemeClr val="dk1">
                      <a:alpha val="40000"/>
                    </a:schemeClr>
                  </a:outerShdw>
                </a:effectLst>
              </a:rPr>
              <a:t>システムコール</a:t>
            </a:r>
          </a:p>
        </p:txBody>
      </p:sp>
      <p:sp>
        <p:nvSpPr>
          <p:cNvPr id="16" name="テキスト ボックス 15">
            <a:extLst>
              <a:ext uri="{FF2B5EF4-FFF2-40B4-BE49-F238E27FC236}">
                <a16:creationId xmlns:a16="http://schemas.microsoft.com/office/drawing/2014/main" id="{34ADECAA-1434-2641-8CDF-64C63DA7BB38}"/>
              </a:ext>
            </a:extLst>
          </p:cNvPr>
          <p:cNvSpPr txBox="1"/>
          <p:nvPr/>
        </p:nvSpPr>
        <p:spPr>
          <a:xfrm>
            <a:off x="7147493" y="5464709"/>
            <a:ext cx="692997" cy="400110"/>
          </a:xfrm>
          <a:prstGeom prst="rect">
            <a:avLst/>
          </a:prstGeom>
          <a:noFill/>
        </p:spPr>
        <p:txBody>
          <a:bodyPr wrap="square" rtlCol="0">
            <a:spAutoFit/>
          </a:bodyPr>
          <a:lstStyle/>
          <a:p>
            <a:r>
              <a:rPr kumimoji="1" lang="ja-JP" altLang="en-US" sz="2000">
                <a:ln w="0"/>
                <a:effectLst>
                  <a:outerShdw blurRad="38100" dist="19050" dir="2700000" algn="tl" rotWithShape="0">
                    <a:schemeClr val="dk1">
                      <a:alpha val="40000"/>
                    </a:schemeClr>
                  </a:outerShdw>
                </a:effectLst>
              </a:rPr>
              <a:t>処理</a:t>
            </a:r>
            <a:endParaRPr kumimoji="1" lang="en-US" altLang="ja-JP" sz="2000" dirty="0">
              <a:ln w="0"/>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6598522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64C48F7-77E4-374F-B266-971E29764012}"/>
              </a:ext>
            </a:extLst>
          </p:cNvPr>
          <p:cNvSpPr>
            <a:spLocks noGrp="1"/>
          </p:cNvSpPr>
          <p:nvPr>
            <p:ph type="title"/>
          </p:nvPr>
        </p:nvSpPr>
        <p:spPr>
          <a:xfrm>
            <a:off x="816000" y="292959"/>
            <a:ext cx="10560000" cy="1293028"/>
          </a:xfrm>
        </p:spPr>
        <p:txBody>
          <a:bodyPr/>
          <a:lstStyle/>
          <a:p>
            <a:r>
              <a:rPr lang="ja-JP" altLang="en-US"/>
              <a:t>シグナル疑似送信</a:t>
            </a:r>
          </a:p>
        </p:txBody>
      </p:sp>
      <p:sp>
        <p:nvSpPr>
          <p:cNvPr id="3" name="コンテンツ プレースホルダー 2">
            <a:extLst>
              <a:ext uri="{FF2B5EF4-FFF2-40B4-BE49-F238E27FC236}">
                <a16:creationId xmlns:a16="http://schemas.microsoft.com/office/drawing/2014/main" id="{56401C42-2C63-A148-A072-4B4396C2ADD6}"/>
              </a:ext>
            </a:extLst>
          </p:cNvPr>
          <p:cNvSpPr>
            <a:spLocks noGrp="1"/>
          </p:cNvSpPr>
          <p:nvPr>
            <p:ph idx="1"/>
          </p:nvPr>
        </p:nvSpPr>
        <p:spPr>
          <a:xfrm>
            <a:off x="816000" y="1671919"/>
            <a:ext cx="10560000" cy="4585447"/>
          </a:xfrm>
        </p:spPr>
        <p:txBody>
          <a:bodyPr/>
          <a:lstStyle/>
          <a:p>
            <a:r>
              <a:rPr lang="en-JP" altLang="ja-JP"/>
              <a:t>GPU</a:t>
            </a:r>
            <a:r>
              <a:rPr lang="ja-JP" altLang="en-JP"/>
              <a:t>から</a:t>
            </a:r>
            <a:r>
              <a:rPr lang="ja-JP" altLang="en-US"/>
              <a:t>プロセスへのシグナル送信を疑似的に実現</a:t>
            </a:r>
            <a:endParaRPr lang="en-US" altLang="ja-JP" dirty="0"/>
          </a:p>
          <a:p>
            <a:pPr lvl="1"/>
            <a:r>
              <a:rPr lang="ja-JP" altLang="en-US"/>
              <a:t>カーネルがシグナル送信に用いるデータ構造を書き換えることでシグナルが送られた状態に変更</a:t>
            </a:r>
            <a:endParaRPr lang="en-US" altLang="ja-JP" dirty="0"/>
          </a:p>
          <a:p>
            <a:pPr lvl="2"/>
            <a:r>
              <a:rPr lang="ja-JP" altLang="en-US"/>
              <a:t>シグナルビットマップの対応するビットをセット</a:t>
            </a:r>
            <a:endParaRPr lang="en-US" altLang="ja-JP" dirty="0"/>
          </a:p>
          <a:p>
            <a:pPr lvl="2"/>
            <a:r>
              <a:rPr lang="ja-JP" altLang="en-US"/>
              <a:t>シグナルの未処理フラグをセット</a:t>
            </a:r>
            <a:endParaRPr lang="en-US" altLang="ja-JP" dirty="0"/>
          </a:p>
          <a:p>
            <a:pPr lvl="1"/>
            <a:r>
              <a:rPr lang="ja-JP" altLang="en-US"/>
              <a:t>カーネルからプロセスに実行が遷移する際にシグナルが処理される</a:t>
            </a:r>
            <a:endParaRPr lang="en-US" altLang="ja-JP" dirty="0"/>
          </a:p>
          <a:p>
            <a:pPr lvl="1"/>
            <a:endParaRPr lang="en-US" altLang="ja-JP" dirty="0"/>
          </a:p>
          <a:p>
            <a:endParaRPr lang="en-US" altLang="ja-JP" dirty="0"/>
          </a:p>
          <a:p>
            <a:endParaRPr lang="ja-JP" altLang="en-US"/>
          </a:p>
        </p:txBody>
      </p:sp>
      <p:sp>
        <p:nvSpPr>
          <p:cNvPr id="4" name="スライド番号プレースホルダー 3">
            <a:extLst>
              <a:ext uri="{FF2B5EF4-FFF2-40B4-BE49-F238E27FC236}">
                <a16:creationId xmlns:a16="http://schemas.microsoft.com/office/drawing/2014/main" id="{3005C03E-B252-7A4B-B908-5D83BA8F6FBE}"/>
              </a:ext>
            </a:extLst>
          </p:cNvPr>
          <p:cNvSpPr>
            <a:spLocks noGrp="1"/>
          </p:cNvSpPr>
          <p:nvPr>
            <p:ph type="sldNum" sz="quarter" idx="12"/>
          </p:nvPr>
        </p:nvSpPr>
        <p:spPr>
          <a:xfrm>
            <a:off x="8496000" y="292960"/>
            <a:ext cx="2880000" cy="365125"/>
          </a:xfrm>
        </p:spPr>
        <p:txBody>
          <a:bodyPr/>
          <a:lstStyle/>
          <a:p>
            <a:fld id="{DB15B789-B4AB-4945-84F3-7B2ECC227000}" type="slidenum">
              <a:rPr lang="ja-JP" altLang="en-US" smtClean="0"/>
              <a:pPr/>
              <a:t>12</a:t>
            </a:fld>
            <a:endParaRPr lang="ja-JP" altLang="en-US"/>
          </a:p>
        </p:txBody>
      </p:sp>
      <p:sp>
        <p:nvSpPr>
          <p:cNvPr id="6" name="四角形: 角を丸くする 10">
            <a:extLst>
              <a:ext uri="{FF2B5EF4-FFF2-40B4-BE49-F238E27FC236}">
                <a16:creationId xmlns:a16="http://schemas.microsoft.com/office/drawing/2014/main" id="{C02F4F03-12DC-6C41-843E-77AA1D19B66D}"/>
              </a:ext>
            </a:extLst>
          </p:cNvPr>
          <p:cNvSpPr/>
          <p:nvPr/>
        </p:nvSpPr>
        <p:spPr>
          <a:xfrm>
            <a:off x="2069258" y="5204198"/>
            <a:ext cx="4700606" cy="1421102"/>
          </a:xfrm>
          <a:prstGeom prst="roundRect">
            <a:avLst/>
          </a:prstGeom>
          <a:solidFill>
            <a:srgbClr val="00B0F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kumimoji="1" lang="en-US" altLang="ja-JP" sz="2000" dirty="0">
                <a:latin typeface="+mn-ea"/>
              </a:rPr>
              <a:t> </a:t>
            </a:r>
            <a:r>
              <a:rPr kumimoji="1" lang="ja-JP" altLang="en-US" sz="2000">
                <a:latin typeface="+mn-ea"/>
              </a:rPr>
              <a:t>カーネル</a:t>
            </a:r>
            <a:endParaRPr kumimoji="1" lang="ja-JP" altLang="en-US" sz="2000" dirty="0">
              <a:latin typeface="+mn-ea"/>
            </a:endParaRPr>
          </a:p>
        </p:txBody>
      </p:sp>
      <p:sp>
        <p:nvSpPr>
          <p:cNvPr id="7" name="四角形: 角を丸くする 10">
            <a:extLst>
              <a:ext uri="{FF2B5EF4-FFF2-40B4-BE49-F238E27FC236}">
                <a16:creationId xmlns:a16="http://schemas.microsoft.com/office/drawing/2014/main" id="{165D60B5-AA14-AD4F-A09D-A46616465207}"/>
              </a:ext>
            </a:extLst>
          </p:cNvPr>
          <p:cNvSpPr/>
          <p:nvPr/>
        </p:nvSpPr>
        <p:spPr>
          <a:xfrm>
            <a:off x="3290145" y="5349972"/>
            <a:ext cx="3294661" cy="1151295"/>
          </a:xfrm>
          <a:prstGeom prst="roundRect">
            <a:avLst/>
          </a:prstGeom>
          <a:solidFill>
            <a:schemeClr val="accent6">
              <a:lumMod val="20000"/>
              <a:lumOff val="80000"/>
            </a:schemeClr>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kumimoji="1" lang="en-US" altLang="ja-JP" sz="2000" dirty="0">
                <a:latin typeface="+mn-ea"/>
              </a:rPr>
              <a:t> </a:t>
            </a:r>
            <a:endParaRPr kumimoji="1" lang="ja-JP" altLang="en-US" sz="2000" dirty="0">
              <a:latin typeface="+mn-ea"/>
            </a:endParaRPr>
          </a:p>
        </p:txBody>
      </p:sp>
      <p:sp>
        <p:nvSpPr>
          <p:cNvPr id="8" name="正方形/長方形 7">
            <a:extLst>
              <a:ext uri="{FF2B5EF4-FFF2-40B4-BE49-F238E27FC236}">
                <a16:creationId xmlns:a16="http://schemas.microsoft.com/office/drawing/2014/main" id="{EDDBE194-AEDF-0444-BBF5-F8AF71748448}"/>
              </a:ext>
            </a:extLst>
          </p:cNvPr>
          <p:cNvSpPr/>
          <p:nvPr/>
        </p:nvSpPr>
        <p:spPr>
          <a:xfrm>
            <a:off x="5891516" y="5507828"/>
            <a:ext cx="519953" cy="394443"/>
          </a:xfrm>
          <a:prstGeom prst="rect">
            <a:avLst/>
          </a:prstGeom>
          <a:ln w="381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2000" b="1" dirty="0">
                <a:solidFill>
                  <a:schemeClr val="tx1"/>
                </a:solidFill>
                <a:latin typeface="+mn-ea"/>
              </a:rPr>
              <a:t>0</a:t>
            </a:r>
            <a:endParaRPr kumimoji="1" lang="ja-JP" altLang="en-US" sz="2000" b="1">
              <a:solidFill>
                <a:schemeClr val="tx1"/>
              </a:solidFill>
              <a:latin typeface="+mn-ea"/>
            </a:endParaRPr>
          </a:p>
        </p:txBody>
      </p:sp>
      <p:sp>
        <p:nvSpPr>
          <p:cNvPr id="9" name="正方形/長方形 8">
            <a:extLst>
              <a:ext uri="{FF2B5EF4-FFF2-40B4-BE49-F238E27FC236}">
                <a16:creationId xmlns:a16="http://schemas.microsoft.com/office/drawing/2014/main" id="{71145B81-6D51-E746-86CB-8839CD0A73EC}"/>
              </a:ext>
            </a:extLst>
          </p:cNvPr>
          <p:cNvSpPr/>
          <p:nvPr/>
        </p:nvSpPr>
        <p:spPr>
          <a:xfrm>
            <a:off x="4372049" y="5508186"/>
            <a:ext cx="1519466" cy="394447"/>
          </a:xfrm>
          <a:prstGeom prst="rect">
            <a:avLst/>
          </a:prstGeom>
          <a:ln w="381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000" b="1">
                <a:solidFill>
                  <a:schemeClr val="tx1"/>
                </a:solidFill>
              </a:rPr>
              <a:t>ビットマップ</a:t>
            </a:r>
          </a:p>
        </p:txBody>
      </p:sp>
      <p:sp>
        <p:nvSpPr>
          <p:cNvPr id="10" name="正方形/長方形 9">
            <a:extLst>
              <a:ext uri="{FF2B5EF4-FFF2-40B4-BE49-F238E27FC236}">
                <a16:creationId xmlns:a16="http://schemas.microsoft.com/office/drawing/2014/main" id="{9D61C1AE-198F-7745-913A-F8674E797184}"/>
              </a:ext>
            </a:extLst>
          </p:cNvPr>
          <p:cNvSpPr/>
          <p:nvPr/>
        </p:nvSpPr>
        <p:spPr>
          <a:xfrm>
            <a:off x="5893533" y="5508009"/>
            <a:ext cx="519953" cy="394443"/>
          </a:xfrm>
          <a:prstGeom prst="rect">
            <a:avLst/>
          </a:prstGeom>
          <a:ln w="381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2000" b="1" dirty="0">
                <a:solidFill>
                  <a:schemeClr val="tx1"/>
                </a:solidFill>
                <a:latin typeface="+mn-ea"/>
              </a:rPr>
              <a:t>1</a:t>
            </a:r>
            <a:endParaRPr kumimoji="1" lang="ja-JP" altLang="en-US" sz="2000" b="1">
              <a:solidFill>
                <a:schemeClr val="tx1"/>
              </a:solidFill>
              <a:latin typeface="+mn-ea"/>
            </a:endParaRPr>
          </a:p>
        </p:txBody>
      </p:sp>
      <p:sp>
        <p:nvSpPr>
          <p:cNvPr id="11" name="正方形/長方形 10">
            <a:extLst>
              <a:ext uri="{FF2B5EF4-FFF2-40B4-BE49-F238E27FC236}">
                <a16:creationId xmlns:a16="http://schemas.microsoft.com/office/drawing/2014/main" id="{C77C78D8-F213-FB4C-8046-2F6C7C473414}"/>
              </a:ext>
            </a:extLst>
          </p:cNvPr>
          <p:cNvSpPr/>
          <p:nvPr/>
        </p:nvSpPr>
        <p:spPr>
          <a:xfrm>
            <a:off x="4361636" y="6017491"/>
            <a:ext cx="2051851" cy="355880"/>
          </a:xfrm>
          <a:prstGeom prst="rect">
            <a:avLst/>
          </a:prstGeom>
          <a:ln w="381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2000" b="1">
              <a:solidFill>
                <a:schemeClr val="tx1"/>
              </a:solidFill>
            </a:endParaRPr>
          </a:p>
        </p:txBody>
      </p:sp>
      <p:sp>
        <p:nvSpPr>
          <p:cNvPr id="12" name="正方形/長方形 11">
            <a:extLst>
              <a:ext uri="{FF2B5EF4-FFF2-40B4-BE49-F238E27FC236}">
                <a16:creationId xmlns:a16="http://schemas.microsoft.com/office/drawing/2014/main" id="{864846E9-D98D-2843-82A1-8A39568AF5EB}"/>
              </a:ext>
            </a:extLst>
          </p:cNvPr>
          <p:cNvSpPr/>
          <p:nvPr/>
        </p:nvSpPr>
        <p:spPr>
          <a:xfrm>
            <a:off x="4361636" y="6017491"/>
            <a:ext cx="2051851" cy="355880"/>
          </a:xfrm>
          <a:prstGeom prst="rect">
            <a:avLst/>
          </a:prstGeom>
          <a:ln w="381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000" b="1">
                <a:solidFill>
                  <a:schemeClr val="tx1"/>
                </a:solidFill>
              </a:rPr>
              <a:t>フラグ</a:t>
            </a:r>
          </a:p>
        </p:txBody>
      </p:sp>
      <p:sp>
        <p:nvSpPr>
          <p:cNvPr id="13" name="四角形: 角を丸くする 10">
            <a:extLst>
              <a:ext uri="{FF2B5EF4-FFF2-40B4-BE49-F238E27FC236}">
                <a16:creationId xmlns:a16="http://schemas.microsoft.com/office/drawing/2014/main" id="{D5176927-5BCA-3247-804C-C0A4548EB23D}"/>
              </a:ext>
            </a:extLst>
          </p:cNvPr>
          <p:cNvSpPr/>
          <p:nvPr/>
        </p:nvSpPr>
        <p:spPr>
          <a:xfrm>
            <a:off x="4307559" y="4349765"/>
            <a:ext cx="2160001" cy="451512"/>
          </a:xfrm>
          <a:prstGeom prst="roundRect">
            <a:avLst/>
          </a:prstGeom>
          <a:solidFill>
            <a:schemeClr val="accent5">
              <a:lumMod val="40000"/>
              <a:lumOff val="60000"/>
            </a:schemeClr>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2000">
                <a:latin typeface="+mn-ea"/>
              </a:rPr>
              <a:t>障害原因プロセス</a:t>
            </a:r>
            <a:endParaRPr kumimoji="1" lang="ja-JP" altLang="en-US" sz="2000" dirty="0">
              <a:latin typeface="+mn-ea"/>
            </a:endParaRPr>
          </a:p>
        </p:txBody>
      </p:sp>
      <p:sp>
        <p:nvSpPr>
          <p:cNvPr id="15" name="四角形: 角を丸くする 5">
            <a:extLst>
              <a:ext uri="{FF2B5EF4-FFF2-40B4-BE49-F238E27FC236}">
                <a16:creationId xmlns:a16="http://schemas.microsoft.com/office/drawing/2014/main" id="{D9C636B8-B660-8D42-8FB3-D7777ECDFB67}"/>
              </a:ext>
            </a:extLst>
          </p:cNvPr>
          <p:cNvSpPr/>
          <p:nvPr/>
        </p:nvSpPr>
        <p:spPr>
          <a:xfrm>
            <a:off x="8570232" y="5529243"/>
            <a:ext cx="1552508" cy="762178"/>
          </a:xfrm>
          <a:prstGeom prst="roundRect">
            <a:avLst/>
          </a:prstGeom>
          <a:solidFill>
            <a:srgbClr val="FFFF0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2000">
                <a:solidFill>
                  <a:schemeClr val="tx1"/>
                </a:solidFill>
              </a:rPr>
              <a:t>復旧</a:t>
            </a:r>
            <a:endParaRPr kumimoji="1" lang="en-US" altLang="ja-JP" sz="2000" dirty="0">
              <a:solidFill>
                <a:schemeClr val="tx1"/>
              </a:solidFill>
            </a:endParaRPr>
          </a:p>
          <a:p>
            <a:pPr algn="ctr"/>
            <a:r>
              <a:rPr kumimoji="1" lang="ja-JP" altLang="en-US" sz="2000"/>
              <a:t>システム</a:t>
            </a:r>
            <a:endParaRPr kumimoji="1" lang="ja-JP" altLang="en-US" sz="2000" dirty="0"/>
          </a:p>
        </p:txBody>
      </p:sp>
      <p:grpSp>
        <p:nvGrpSpPr>
          <p:cNvPr id="14" name="グループ化 13">
            <a:extLst>
              <a:ext uri="{FF2B5EF4-FFF2-40B4-BE49-F238E27FC236}">
                <a16:creationId xmlns:a16="http://schemas.microsoft.com/office/drawing/2014/main" id="{F2C5CC8A-EC4E-7444-9344-651F4F071FEC}"/>
              </a:ext>
            </a:extLst>
          </p:cNvPr>
          <p:cNvGrpSpPr/>
          <p:nvPr/>
        </p:nvGrpSpPr>
        <p:grpSpPr>
          <a:xfrm>
            <a:off x="6438934" y="5348310"/>
            <a:ext cx="2120884" cy="400110"/>
            <a:chOff x="6438934" y="5348310"/>
            <a:chExt cx="2120884" cy="400110"/>
          </a:xfrm>
        </p:grpSpPr>
        <p:cxnSp>
          <p:nvCxnSpPr>
            <p:cNvPr id="16" name="直線矢印コネクタ 15">
              <a:extLst>
                <a:ext uri="{FF2B5EF4-FFF2-40B4-BE49-F238E27FC236}">
                  <a16:creationId xmlns:a16="http://schemas.microsoft.com/office/drawing/2014/main" id="{002384CB-A5A0-4940-BB81-A37E2A031A42}"/>
                </a:ext>
              </a:extLst>
            </p:cNvPr>
            <p:cNvCxnSpPr>
              <a:cxnSpLocks/>
            </p:cNvCxnSpPr>
            <p:nvPr/>
          </p:nvCxnSpPr>
          <p:spPr>
            <a:xfrm flipH="1">
              <a:off x="6438934" y="5724277"/>
              <a:ext cx="2120884" cy="0"/>
            </a:xfrm>
            <a:prstGeom prst="straightConnector1">
              <a:avLst/>
            </a:prstGeom>
            <a:ln w="88900">
              <a:tailEnd type="triangle"/>
            </a:ln>
          </p:spPr>
          <p:style>
            <a:lnRef idx="1">
              <a:schemeClr val="accent1"/>
            </a:lnRef>
            <a:fillRef idx="0">
              <a:schemeClr val="accent1"/>
            </a:fillRef>
            <a:effectRef idx="0">
              <a:schemeClr val="accent1"/>
            </a:effectRef>
            <a:fontRef idx="minor">
              <a:schemeClr val="tx1"/>
            </a:fontRef>
          </p:style>
        </p:cxnSp>
        <p:sp>
          <p:nvSpPr>
            <p:cNvPr id="18" name="テキスト ボックス 17">
              <a:extLst>
                <a:ext uri="{FF2B5EF4-FFF2-40B4-BE49-F238E27FC236}">
                  <a16:creationId xmlns:a16="http://schemas.microsoft.com/office/drawing/2014/main" id="{64ECFB0A-B80A-3943-9088-DF5D63396C47}"/>
                </a:ext>
              </a:extLst>
            </p:cNvPr>
            <p:cNvSpPr txBox="1"/>
            <p:nvPr/>
          </p:nvSpPr>
          <p:spPr>
            <a:xfrm>
              <a:off x="6660106" y="5348310"/>
              <a:ext cx="1838703" cy="400110"/>
            </a:xfrm>
            <a:prstGeom prst="rect">
              <a:avLst/>
            </a:prstGeom>
            <a:noFill/>
          </p:spPr>
          <p:txBody>
            <a:bodyPr wrap="square" rtlCol="0">
              <a:spAutoFit/>
            </a:bodyPr>
            <a:lstStyle/>
            <a:p>
              <a:pPr algn="ctr"/>
              <a:r>
                <a:rPr kumimoji="1" lang="ja-JP" altLang="en-US" sz="2000"/>
                <a:t>シグナル番号</a:t>
              </a:r>
              <a:endParaRPr kumimoji="1" lang="ja-JP" altLang="en-US" sz="2000" dirty="0"/>
            </a:p>
          </p:txBody>
        </p:sp>
      </p:grpSp>
      <p:grpSp>
        <p:nvGrpSpPr>
          <p:cNvPr id="23" name="グループ化 22">
            <a:extLst>
              <a:ext uri="{FF2B5EF4-FFF2-40B4-BE49-F238E27FC236}">
                <a16:creationId xmlns:a16="http://schemas.microsoft.com/office/drawing/2014/main" id="{4AF409E8-3E27-6640-B3B6-BBE7205D0487}"/>
              </a:ext>
            </a:extLst>
          </p:cNvPr>
          <p:cNvGrpSpPr/>
          <p:nvPr/>
        </p:nvGrpSpPr>
        <p:grpSpPr>
          <a:xfrm>
            <a:off x="6438934" y="6129472"/>
            <a:ext cx="2120884" cy="400110"/>
            <a:chOff x="6438934" y="6129472"/>
            <a:chExt cx="2120884" cy="400110"/>
          </a:xfrm>
        </p:grpSpPr>
        <p:cxnSp>
          <p:nvCxnSpPr>
            <p:cNvPr id="17" name="直線矢印コネクタ 16">
              <a:extLst>
                <a:ext uri="{FF2B5EF4-FFF2-40B4-BE49-F238E27FC236}">
                  <a16:creationId xmlns:a16="http://schemas.microsoft.com/office/drawing/2014/main" id="{DA547126-E0BD-BB44-AE34-8A4668CD3ACE}"/>
                </a:ext>
              </a:extLst>
            </p:cNvPr>
            <p:cNvCxnSpPr>
              <a:cxnSpLocks/>
            </p:cNvCxnSpPr>
            <p:nvPr/>
          </p:nvCxnSpPr>
          <p:spPr>
            <a:xfrm flipH="1">
              <a:off x="6438934" y="6158069"/>
              <a:ext cx="2120884" cy="0"/>
            </a:xfrm>
            <a:prstGeom prst="straightConnector1">
              <a:avLst/>
            </a:prstGeom>
            <a:ln w="88900">
              <a:tailEnd type="triangle"/>
            </a:ln>
          </p:spPr>
          <p:style>
            <a:lnRef idx="1">
              <a:schemeClr val="accent1"/>
            </a:lnRef>
            <a:fillRef idx="0">
              <a:schemeClr val="accent1"/>
            </a:fillRef>
            <a:effectRef idx="0">
              <a:schemeClr val="accent1"/>
            </a:effectRef>
            <a:fontRef idx="minor">
              <a:schemeClr val="tx1"/>
            </a:fontRef>
          </p:style>
        </p:cxnSp>
        <p:sp>
          <p:nvSpPr>
            <p:cNvPr id="19" name="テキスト ボックス 18">
              <a:extLst>
                <a:ext uri="{FF2B5EF4-FFF2-40B4-BE49-F238E27FC236}">
                  <a16:creationId xmlns:a16="http://schemas.microsoft.com/office/drawing/2014/main" id="{FE56A7F9-1B7F-CC44-8686-604900F0F1F7}"/>
                </a:ext>
              </a:extLst>
            </p:cNvPr>
            <p:cNvSpPr txBox="1"/>
            <p:nvPr/>
          </p:nvSpPr>
          <p:spPr>
            <a:xfrm>
              <a:off x="6693628" y="6129472"/>
              <a:ext cx="1838703" cy="400110"/>
            </a:xfrm>
            <a:prstGeom prst="rect">
              <a:avLst/>
            </a:prstGeom>
            <a:noFill/>
          </p:spPr>
          <p:txBody>
            <a:bodyPr wrap="square" rtlCol="0">
              <a:spAutoFit/>
            </a:bodyPr>
            <a:lstStyle/>
            <a:p>
              <a:pPr algn="ctr"/>
              <a:r>
                <a:rPr kumimoji="1" lang="ja-JP" altLang="en-US" sz="2000"/>
                <a:t>未処理フラグ</a:t>
              </a:r>
              <a:endParaRPr kumimoji="1" lang="ja-JP" altLang="en-US" sz="2000" dirty="0"/>
            </a:p>
          </p:txBody>
        </p:sp>
      </p:grpSp>
      <p:sp>
        <p:nvSpPr>
          <p:cNvPr id="20" name="四角形: 角を丸くする 3">
            <a:extLst>
              <a:ext uri="{FF2B5EF4-FFF2-40B4-BE49-F238E27FC236}">
                <a16:creationId xmlns:a16="http://schemas.microsoft.com/office/drawing/2014/main" id="{45FCE38A-51E5-FC4D-AB95-7C886D9602C5}"/>
              </a:ext>
            </a:extLst>
          </p:cNvPr>
          <p:cNvSpPr/>
          <p:nvPr/>
        </p:nvSpPr>
        <p:spPr>
          <a:xfrm>
            <a:off x="8570233" y="6364577"/>
            <a:ext cx="1552508" cy="411359"/>
          </a:xfrm>
          <a:prstGeom prst="roundRect">
            <a:avLst/>
          </a:prstGeom>
          <a:solidFill>
            <a:srgbClr val="00B05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algn="ctr"/>
            <a:r>
              <a:rPr kumimoji="1" lang="en-US" altLang="ja-JP" sz="2000" dirty="0">
                <a:solidFill>
                  <a:schemeClr val="bg1"/>
                </a:solidFill>
                <a:latin typeface="+mn-ea"/>
              </a:rPr>
              <a:t>GPU</a:t>
            </a:r>
            <a:endParaRPr kumimoji="1" lang="ja-JP" altLang="en-US" sz="2000" dirty="0">
              <a:solidFill>
                <a:schemeClr val="bg1"/>
              </a:solidFill>
              <a:latin typeface="+mn-ea"/>
            </a:endParaRPr>
          </a:p>
        </p:txBody>
      </p:sp>
      <p:sp>
        <p:nvSpPr>
          <p:cNvPr id="21" name="テキスト ボックス 20">
            <a:extLst>
              <a:ext uri="{FF2B5EF4-FFF2-40B4-BE49-F238E27FC236}">
                <a16:creationId xmlns:a16="http://schemas.microsoft.com/office/drawing/2014/main" id="{03FC7449-C457-484B-B706-647A91546398}"/>
              </a:ext>
            </a:extLst>
          </p:cNvPr>
          <p:cNvSpPr txBox="1"/>
          <p:nvPr/>
        </p:nvSpPr>
        <p:spPr>
          <a:xfrm>
            <a:off x="3300751" y="5577629"/>
            <a:ext cx="1096775" cy="707886"/>
          </a:xfrm>
          <a:prstGeom prst="rect">
            <a:avLst/>
          </a:prstGeom>
          <a:noFill/>
        </p:spPr>
        <p:txBody>
          <a:bodyPr wrap="none" rtlCol="0">
            <a:spAutoFit/>
          </a:bodyPr>
          <a:lstStyle/>
          <a:p>
            <a:pPr algn="ctr"/>
            <a:r>
              <a:rPr kumimoji="1" lang="ja-JP" altLang="en-US" sz="2000"/>
              <a:t>プロセス</a:t>
            </a:r>
            <a:br>
              <a:rPr kumimoji="1" lang="en-US" altLang="ja-JP" sz="2000" dirty="0"/>
            </a:br>
            <a:r>
              <a:rPr kumimoji="1" lang="ja-JP" altLang="en-US" sz="2000"/>
              <a:t>構造体</a:t>
            </a:r>
          </a:p>
        </p:txBody>
      </p:sp>
      <p:grpSp>
        <p:nvGrpSpPr>
          <p:cNvPr id="25" name="グループ化 24">
            <a:extLst>
              <a:ext uri="{FF2B5EF4-FFF2-40B4-BE49-F238E27FC236}">
                <a16:creationId xmlns:a16="http://schemas.microsoft.com/office/drawing/2014/main" id="{78493E87-0A12-0E4D-A3CD-DBE97FC89054}"/>
              </a:ext>
            </a:extLst>
          </p:cNvPr>
          <p:cNvGrpSpPr/>
          <p:nvPr/>
        </p:nvGrpSpPr>
        <p:grpSpPr>
          <a:xfrm>
            <a:off x="4840858" y="4820549"/>
            <a:ext cx="1838703" cy="513147"/>
            <a:chOff x="4840858" y="4820549"/>
            <a:chExt cx="1838703" cy="513147"/>
          </a:xfrm>
        </p:grpSpPr>
        <p:sp>
          <p:nvSpPr>
            <p:cNvPr id="22" name="テキスト ボックス 21">
              <a:extLst>
                <a:ext uri="{FF2B5EF4-FFF2-40B4-BE49-F238E27FC236}">
                  <a16:creationId xmlns:a16="http://schemas.microsoft.com/office/drawing/2014/main" id="{FC6F370C-3D2E-594C-AC36-0F6A51D6685F}"/>
                </a:ext>
              </a:extLst>
            </p:cNvPr>
            <p:cNvSpPr txBox="1"/>
            <p:nvPr/>
          </p:nvSpPr>
          <p:spPr>
            <a:xfrm>
              <a:off x="4840858" y="4820549"/>
              <a:ext cx="1838703" cy="400110"/>
            </a:xfrm>
            <a:prstGeom prst="rect">
              <a:avLst/>
            </a:prstGeom>
            <a:noFill/>
          </p:spPr>
          <p:txBody>
            <a:bodyPr wrap="square" rtlCol="0">
              <a:spAutoFit/>
            </a:bodyPr>
            <a:lstStyle/>
            <a:p>
              <a:pPr algn="ctr"/>
              <a:r>
                <a:rPr kumimoji="1" lang="ja-JP" altLang="en-US" sz="2000"/>
                <a:t>処理</a:t>
              </a:r>
              <a:endParaRPr kumimoji="1" lang="ja-JP" altLang="en-US" sz="2000" dirty="0"/>
            </a:p>
          </p:txBody>
        </p:sp>
        <p:cxnSp>
          <p:nvCxnSpPr>
            <p:cNvPr id="24" name="直線矢印コネクタ 23">
              <a:extLst>
                <a:ext uri="{FF2B5EF4-FFF2-40B4-BE49-F238E27FC236}">
                  <a16:creationId xmlns:a16="http://schemas.microsoft.com/office/drawing/2014/main" id="{EC5C645F-DF75-1B45-BD8B-4D9E2383C0C8}"/>
                </a:ext>
              </a:extLst>
            </p:cNvPr>
            <p:cNvCxnSpPr>
              <a:cxnSpLocks/>
            </p:cNvCxnSpPr>
            <p:nvPr/>
          </p:nvCxnSpPr>
          <p:spPr>
            <a:xfrm flipV="1">
              <a:off x="5387559" y="4861261"/>
              <a:ext cx="0" cy="472435"/>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866343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fade">
                                      <p:cBhvr>
                                        <p:cTn id="17" dur="500"/>
                                        <p:tgtEl>
                                          <p:spTgt spid="2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fade">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5"/>
                                        </p:tgtEl>
                                        <p:attrNameLst>
                                          <p:attrName>style.visibility</p:attrName>
                                        </p:attrNameLst>
                                      </p:cBhvr>
                                      <p:to>
                                        <p:strVal val="visible"/>
                                      </p:to>
                                    </p:set>
                                    <p:animEffect transition="in" filter="fade">
                                      <p:cBhvr>
                                        <p:cTn id="2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0BF214C-03C1-8543-97DB-548F230BFC09}"/>
              </a:ext>
            </a:extLst>
          </p:cNvPr>
          <p:cNvSpPr>
            <a:spLocks noGrp="1"/>
          </p:cNvSpPr>
          <p:nvPr>
            <p:ph type="title"/>
          </p:nvPr>
        </p:nvSpPr>
        <p:spPr>
          <a:xfrm>
            <a:off x="816000" y="292959"/>
            <a:ext cx="10560000" cy="1293028"/>
          </a:xfrm>
        </p:spPr>
        <p:txBody>
          <a:bodyPr/>
          <a:lstStyle/>
          <a:p>
            <a:r>
              <a:rPr lang="ja-JP" altLang="en-US"/>
              <a:t>疑似スケジューリング</a:t>
            </a:r>
          </a:p>
        </p:txBody>
      </p:sp>
      <p:sp>
        <p:nvSpPr>
          <p:cNvPr id="3" name="コンテンツ プレースホルダー 2">
            <a:extLst>
              <a:ext uri="{FF2B5EF4-FFF2-40B4-BE49-F238E27FC236}">
                <a16:creationId xmlns:a16="http://schemas.microsoft.com/office/drawing/2014/main" id="{C420B5BB-BF7B-0E4A-A4DD-78F959D6A69B}"/>
              </a:ext>
            </a:extLst>
          </p:cNvPr>
          <p:cNvSpPr>
            <a:spLocks noGrp="1"/>
          </p:cNvSpPr>
          <p:nvPr>
            <p:ph idx="1"/>
          </p:nvPr>
        </p:nvSpPr>
        <p:spPr>
          <a:xfrm>
            <a:off x="816000" y="1671919"/>
            <a:ext cx="10560000" cy="4585447"/>
          </a:xfrm>
        </p:spPr>
        <p:txBody>
          <a:bodyPr/>
          <a:lstStyle/>
          <a:p>
            <a:r>
              <a:rPr lang="ja-JP" altLang="en-US"/>
              <a:t>停止中のプロセスがシグナルを処理できるように、</a:t>
            </a:r>
            <a:r>
              <a:rPr lang="en-US" altLang="ja-JP" dirty="0"/>
              <a:t>GPU</a:t>
            </a:r>
            <a:r>
              <a:rPr lang="ja-JP" altLang="en-US"/>
              <a:t>からプロセスのスケジューリングを疑似的に実現</a:t>
            </a:r>
            <a:endParaRPr lang="en-US" altLang="ja-JP" dirty="0"/>
          </a:p>
          <a:p>
            <a:pPr lvl="1"/>
            <a:r>
              <a:rPr lang="ja-JP" altLang="en-US"/>
              <a:t>プロセススケジューラのデータ構造を書き換えることで対象プロセスが実行される状態に変更</a:t>
            </a:r>
            <a:endParaRPr lang="en-US" altLang="ja-JP" dirty="0"/>
          </a:p>
          <a:p>
            <a:pPr lvl="2"/>
            <a:r>
              <a:rPr lang="ja-JP" altLang="en-US"/>
              <a:t>プロセスをスケジューラの実行キューに追加</a:t>
            </a:r>
            <a:endParaRPr lang="en-US" altLang="ja-JP" dirty="0"/>
          </a:p>
          <a:p>
            <a:pPr lvl="2"/>
            <a:r>
              <a:rPr lang="ja-JP" altLang="en-US"/>
              <a:t>プロセスを実行可能状態に変更</a:t>
            </a:r>
          </a:p>
        </p:txBody>
      </p:sp>
      <p:sp>
        <p:nvSpPr>
          <p:cNvPr id="4" name="スライド番号プレースホルダー 3">
            <a:extLst>
              <a:ext uri="{FF2B5EF4-FFF2-40B4-BE49-F238E27FC236}">
                <a16:creationId xmlns:a16="http://schemas.microsoft.com/office/drawing/2014/main" id="{A2308C63-9D2D-DF4C-8B00-4BEEE0496D44}"/>
              </a:ext>
            </a:extLst>
          </p:cNvPr>
          <p:cNvSpPr>
            <a:spLocks noGrp="1"/>
          </p:cNvSpPr>
          <p:nvPr>
            <p:ph type="sldNum" sz="quarter" idx="12"/>
          </p:nvPr>
        </p:nvSpPr>
        <p:spPr>
          <a:xfrm>
            <a:off x="8496000" y="292960"/>
            <a:ext cx="2880000" cy="365125"/>
          </a:xfrm>
        </p:spPr>
        <p:txBody>
          <a:bodyPr/>
          <a:lstStyle/>
          <a:p>
            <a:fld id="{DB15B789-B4AB-4945-84F3-7B2ECC227000}" type="slidenum">
              <a:rPr lang="ja-JP" altLang="en-US" smtClean="0"/>
              <a:pPr/>
              <a:t>13</a:t>
            </a:fld>
            <a:endParaRPr lang="ja-JP" altLang="en-US"/>
          </a:p>
        </p:txBody>
      </p:sp>
      <p:sp>
        <p:nvSpPr>
          <p:cNvPr id="6" name="四角形: 角を丸くする 10">
            <a:extLst>
              <a:ext uri="{FF2B5EF4-FFF2-40B4-BE49-F238E27FC236}">
                <a16:creationId xmlns:a16="http://schemas.microsoft.com/office/drawing/2014/main" id="{29E55664-E012-7A41-BD1D-AA32AC3B001A}"/>
              </a:ext>
            </a:extLst>
          </p:cNvPr>
          <p:cNvSpPr/>
          <p:nvPr/>
        </p:nvSpPr>
        <p:spPr>
          <a:xfrm>
            <a:off x="2069259" y="5204198"/>
            <a:ext cx="4700605" cy="1421102"/>
          </a:xfrm>
          <a:prstGeom prst="roundRect">
            <a:avLst/>
          </a:prstGeom>
          <a:solidFill>
            <a:srgbClr val="00B0F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kumimoji="1" lang="en-US" altLang="ja-JP" sz="2000" dirty="0">
                <a:latin typeface="+mn-ea"/>
              </a:rPr>
              <a:t> </a:t>
            </a:r>
            <a:r>
              <a:rPr kumimoji="1" lang="ja-JP" altLang="en-US" sz="2000">
                <a:latin typeface="+mn-ea"/>
              </a:rPr>
              <a:t>カーネル</a:t>
            </a:r>
            <a:endParaRPr kumimoji="1" lang="ja-JP" altLang="en-US" sz="2000" dirty="0">
              <a:latin typeface="+mn-ea"/>
            </a:endParaRPr>
          </a:p>
        </p:txBody>
      </p:sp>
      <p:sp>
        <p:nvSpPr>
          <p:cNvPr id="7" name="四角形: 角を丸くする 10">
            <a:extLst>
              <a:ext uri="{FF2B5EF4-FFF2-40B4-BE49-F238E27FC236}">
                <a16:creationId xmlns:a16="http://schemas.microsoft.com/office/drawing/2014/main" id="{1A773CD7-2275-954E-B541-AE216794A032}"/>
              </a:ext>
            </a:extLst>
          </p:cNvPr>
          <p:cNvSpPr/>
          <p:nvPr/>
        </p:nvSpPr>
        <p:spPr>
          <a:xfrm>
            <a:off x="3346041" y="5349972"/>
            <a:ext cx="3238766" cy="1151295"/>
          </a:xfrm>
          <a:prstGeom prst="roundRect">
            <a:avLst/>
          </a:prstGeom>
          <a:solidFill>
            <a:schemeClr val="accent6">
              <a:lumMod val="20000"/>
              <a:lumOff val="80000"/>
            </a:schemeClr>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kumimoji="1" lang="en-US" altLang="ja-JP" sz="2000" dirty="0">
                <a:latin typeface="+mn-ea"/>
              </a:rPr>
              <a:t> </a:t>
            </a:r>
            <a:endParaRPr kumimoji="1" lang="ja-JP" altLang="en-US" sz="2000" dirty="0">
              <a:latin typeface="+mn-ea"/>
            </a:endParaRPr>
          </a:p>
        </p:txBody>
      </p:sp>
      <p:sp>
        <p:nvSpPr>
          <p:cNvPr id="23" name="正方形/長方形 22">
            <a:extLst>
              <a:ext uri="{FF2B5EF4-FFF2-40B4-BE49-F238E27FC236}">
                <a16:creationId xmlns:a16="http://schemas.microsoft.com/office/drawing/2014/main" id="{418CA079-1F4A-E04B-964D-5997E26FDC68}"/>
              </a:ext>
            </a:extLst>
          </p:cNvPr>
          <p:cNvSpPr/>
          <p:nvPr/>
        </p:nvSpPr>
        <p:spPr>
          <a:xfrm>
            <a:off x="4891049" y="5516884"/>
            <a:ext cx="1480286" cy="394447"/>
          </a:xfrm>
          <a:prstGeom prst="rect">
            <a:avLst/>
          </a:prstGeom>
          <a:ln w="381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2000" b="1">
              <a:solidFill>
                <a:schemeClr val="tx1"/>
              </a:solidFill>
            </a:endParaRPr>
          </a:p>
        </p:txBody>
      </p:sp>
      <p:sp>
        <p:nvSpPr>
          <p:cNvPr id="9" name="正方形/長方形 8">
            <a:extLst>
              <a:ext uri="{FF2B5EF4-FFF2-40B4-BE49-F238E27FC236}">
                <a16:creationId xmlns:a16="http://schemas.microsoft.com/office/drawing/2014/main" id="{5B71C98F-6EA5-724D-BA43-7E878DADA6F1}"/>
              </a:ext>
            </a:extLst>
          </p:cNvPr>
          <p:cNvSpPr/>
          <p:nvPr/>
        </p:nvSpPr>
        <p:spPr>
          <a:xfrm>
            <a:off x="4883349" y="5511836"/>
            <a:ext cx="1494576" cy="405086"/>
          </a:xfrm>
          <a:prstGeom prst="rect">
            <a:avLst/>
          </a:prstGeom>
          <a:ln w="381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000" b="1">
                <a:solidFill>
                  <a:schemeClr val="tx1"/>
                </a:solidFill>
              </a:rPr>
              <a:t>実行キュー</a:t>
            </a:r>
          </a:p>
        </p:txBody>
      </p:sp>
      <p:sp>
        <p:nvSpPr>
          <p:cNvPr id="24" name="正方形/長方形 23">
            <a:extLst>
              <a:ext uri="{FF2B5EF4-FFF2-40B4-BE49-F238E27FC236}">
                <a16:creationId xmlns:a16="http://schemas.microsoft.com/office/drawing/2014/main" id="{7001F756-CA46-3C40-8A06-74F9319C5A2F}"/>
              </a:ext>
            </a:extLst>
          </p:cNvPr>
          <p:cNvSpPr/>
          <p:nvPr/>
        </p:nvSpPr>
        <p:spPr>
          <a:xfrm>
            <a:off x="4886471" y="6012440"/>
            <a:ext cx="1520228" cy="355880"/>
          </a:xfrm>
          <a:prstGeom prst="rect">
            <a:avLst/>
          </a:prstGeom>
          <a:ln w="381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2000" b="1">
              <a:solidFill>
                <a:schemeClr val="tx1"/>
              </a:solidFill>
            </a:endParaRPr>
          </a:p>
        </p:txBody>
      </p:sp>
      <p:sp>
        <p:nvSpPr>
          <p:cNvPr id="12" name="正方形/長方形 11">
            <a:extLst>
              <a:ext uri="{FF2B5EF4-FFF2-40B4-BE49-F238E27FC236}">
                <a16:creationId xmlns:a16="http://schemas.microsoft.com/office/drawing/2014/main" id="{5A3188CA-6549-7445-B236-4BFFAB6733DD}"/>
              </a:ext>
            </a:extLst>
          </p:cNvPr>
          <p:cNvSpPr/>
          <p:nvPr/>
        </p:nvSpPr>
        <p:spPr>
          <a:xfrm>
            <a:off x="4893259" y="6017491"/>
            <a:ext cx="1520228" cy="355880"/>
          </a:xfrm>
          <a:prstGeom prst="rect">
            <a:avLst/>
          </a:prstGeom>
          <a:ln w="381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000" b="1">
                <a:solidFill>
                  <a:schemeClr val="tx1"/>
                </a:solidFill>
              </a:rPr>
              <a:t>状態</a:t>
            </a:r>
          </a:p>
        </p:txBody>
      </p:sp>
      <p:sp>
        <p:nvSpPr>
          <p:cNvPr id="13" name="四角形: 角を丸くする 10">
            <a:extLst>
              <a:ext uri="{FF2B5EF4-FFF2-40B4-BE49-F238E27FC236}">
                <a16:creationId xmlns:a16="http://schemas.microsoft.com/office/drawing/2014/main" id="{761EE1B2-1909-DF48-8DBC-948CEB008268}"/>
              </a:ext>
            </a:extLst>
          </p:cNvPr>
          <p:cNvSpPr/>
          <p:nvPr/>
        </p:nvSpPr>
        <p:spPr>
          <a:xfrm>
            <a:off x="4307559" y="4349765"/>
            <a:ext cx="2160001" cy="451512"/>
          </a:xfrm>
          <a:prstGeom prst="roundRect">
            <a:avLst/>
          </a:prstGeom>
          <a:solidFill>
            <a:schemeClr val="accent5">
              <a:lumMod val="40000"/>
              <a:lumOff val="60000"/>
            </a:schemeClr>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2000">
                <a:latin typeface="+mn-ea"/>
              </a:rPr>
              <a:t>障害原因プロセス</a:t>
            </a:r>
            <a:endParaRPr kumimoji="1" lang="ja-JP" altLang="en-US" sz="2000" dirty="0">
              <a:latin typeface="+mn-ea"/>
            </a:endParaRPr>
          </a:p>
        </p:txBody>
      </p:sp>
      <p:sp>
        <p:nvSpPr>
          <p:cNvPr id="14" name="四角形: 角を丸くする 5">
            <a:extLst>
              <a:ext uri="{FF2B5EF4-FFF2-40B4-BE49-F238E27FC236}">
                <a16:creationId xmlns:a16="http://schemas.microsoft.com/office/drawing/2014/main" id="{47D6CBC6-8B7E-D44F-8B5A-EDC3EA78E44D}"/>
              </a:ext>
            </a:extLst>
          </p:cNvPr>
          <p:cNvSpPr/>
          <p:nvPr/>
        </p:nvSpPr>
        <p:spPr>
          <a:xfrm>
            <a:off x="8570232" y="5529243"/>
            <a:ext cx="1552508" cy="762178"/>
          </a:xfrm>
          <a:prstGeom prst="roundRect">
            <a:avLst/>
          </a:prstGeom>
          <a:solidFill>
            <a:srgbClr val="FFFF0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2000">
                <a:solidFill>
                  <a:schemeClr val="tx1"/>
                </a:solidFill>
              </a:rPr>
              <a:t>復旧</a:t>
            </a:r>
            <a:endParaRPr kumimoji="1" lang="en-US" altLang="ja-JP" sz="2000" dirty="0">
              <a:solidFill>
                <a:schemeClr val="tx1"/>
              </a:solidFill>
            </a:endParaRPr>
          </a:p>
          <a:p>
            <a:pPr algn="ctr"/>
            <a:r>
              <a:rPr kumimoji="1" lang="ja-JP" altLang="en-US" sz="2000"/>
              <a:t>システム</a:t>
            </a:r>
            <a:endParaRPr kumimoji="1" lang="ja-JP" altLang="en-US" sz="2000" dirty="0"/>
          </a:p>
        </p:txBody>
      </p:sp>
      <p:grpSp>
        <p:nvGrpSpPr>
          <p:cNvPr id="8" name="グループ化 7">
            <a:extLst>
              <a:ext uri="{FF2B5EF4-FFF2-40B4-BE49-F238E27FC236}">
                <a16:creationId xmlns:a16="http://schemas.microsoft.com/office/drawing/2014/main" id="{1257BFB0-8D89-E44C-BFB6-A1702B058144}"/>
              </a:ext>
            </a:extLst>
          </p:cNvPr>
          <p:cNvGrpSpPr/>
          <p:nvPr/>
        </p:nvGrpSpPr>
        <p:grpSpPr>
          <a:xfrm>
            <a:off x="6438934" y="5348310"/>
            <a:ext cx="2120884" cy="400110"/>
            <a:chOff x="6438934" y="5348310"/>
            <a:chExt cx="2120884" cy="400110"/>
          </a:xfrm>
        </p:grpSpPr>
        <p:cxnSp>
          <p:nvCxnSpPr>
            <p:cNvPr id="15" name="直線矢印コネクタ 14">
              <a:extLst>
                <a:ext uri="{FF2B5EF4-FFF2-40B4-BE49-F238E27FC236}">
                  <a16:creationId xmlns:a16="http://schemas.microsoft.com/office/drawing/2014/main" id="{7D38D37E-39EA-2D40-96C8-E02A2F8B3653}"/>
                </a:ext>
              </a:extLst>
            </p:cNvPr>
            <p:cNvCxnSpPr>
              <a:cxnSpLocks/>
            </p:cNvCxnSpPr>
            <p:nvPr/>
          </p:nvCxnSpPr>
          <p:spPr>
            <a:xfrm flipH="1">
              <a:off x="6438934" y="5724277"/>
              <a:ext cx="2120884" cy="0"/>
            </a:xfrm>
            <a:prstGeom prst="straightConnector1">
              <a:avLst/>
            </a:prstGeom>
            <a:ln w="88900">
              <a:tailEnd type="triangle"/>
            </a:ln>
          </p:spPr>
          <p:style>
            <a:lnRef idx="1">
              <a:schemeClr val="accent1"/>
            </a:lnRef>
            <a:fillRef idx="0">
              <a:schemeClr val="accent1"/>
            </a:fillRef>
            <a:effectRef idx="0">
              <a:schemeClr val="accent1"/>
            </a:effectRef>
            <a:fontRef idx="minor">
              <a:schemeClr val="tx1"/>
            </a:fontRef>
          </p:style>
        </p:cxnSp>
        <p:sp>
          <p:nvSpPr>
            <p:cNvPr id="17" name="テキスト ボックス 16">
              <a:extLst>
                <a:ext uri="{FF2B5EF4-FFF2-40B4-BE49-F238E27FC236}">
                  <a16:creationId xmlns:a16="http://schemas.microsoft.com/office/drawing/2014/main" id="{F93A7D97-CDB9-A64D-B549-F6766E66B5EC}"/>
                </a:ext>
              </a:extLst>
            </p:cNvPr>
            <p:cNvSpPr txBox="1"/>
            <p:nvPr/>
          </p:nvSpPr>
          <p:spPr>
            <a:xfrm>
              <a:off x="6660106" y="5348310"/>
              <a:ext cx="1838703" cy="400110"/>
            </a:xfrm>
            <a:prstGeom prst="rect">
              <a:avLst/>
            </a:prstGeom>
            <a:noFill/>
          </p:spPr>
          <p:txBody>
            <a:bodyPr wrap="square" rtlCol="0">
              <a:spAutoFit/>
            </a:bodyPr>
            <a:lstStyle/>
            <a:p>
              <a:pPr algn="ctr"/>
              <a:r>
                <a:rPr kumimoji="1" lang="ja-JP" altLang="en-US" sz="2000"/>
                <a:t>プロセス情報</a:t>
              </a:r>
              <a:endParaRPr kumimoji="1" lang="ja-JP" altLang="en-US" sz="2000" dirty="0"/>
            </a:p>
          </p:txBody>
        </p:sp>
      </p:grpSp>
      <p:grpSp>
        <p:nvGrpSpPr>
          <p:cNvPr id="10" name="グループ化 9">
            <a:extLst>
              <a:ext uri="{FF2B5EF4-FFF2-40B4-BE49-F238E27FC236}">
                <a16:creationId xmlns:a16="http://schemas.microsoft.com/office/drawing/2014/main" id="{48DEA5F8-9258-2042-BE78-E1EA2C28C9D6}"/>
              </a:ext>
            </a:extLst>
          </p:cNvPr>
          <p:cNvGrpSpPr/>
          <p:nvPr/>
        </p:nvGrpSpPr>
        <p:grpSpPr>
          <a:xfrm>
            <a:off x="6438934" y="6129472"/>
            <a:ext cx="2120884" cy="400110"/>
            <a:chOff x="6438934" y="6129472"/>
            <a:chExt cx="2120884" cy="400110"/>
          </a:xfrm>
        </p:grpSpPr>
        <p:cxnSp>
          <p:nvCxnSpPr>
            <p:cNvPr id="16" name="直線矢印コネクタ 15">
              <a:extLst>
                <a:ext uri="{FF2B5EF4-FFF2-40B4-BE49-F238E27FC236}">
                  <a16:creationId xmlns:a16="http://schemas.microsoft.com/office/drawing/2014/main" id="{32380FD4-779B-0B45-BE08-A92079A06C67}"/>
                </a:ext>
              </a:extLst>
            </p:cNvPr>
            <p:cNvCxnSpPr>
              <a:cxnSpLocks/>
            </p:cNvCxnSpPr>
            <p:nvPr/>
          </p:nvCxnSpPr>
          <p:spPr>
            <a:xfrm flipH="1">
              <a:off x="6438934" y="6158069"/>
              <a:ext cx="2120884" cy="0"/>
            </a:xfrm>
            <a:prstGeom prst="straightConnector1">
              <a:avLst/>
            </a:prstGeom>
            <a:ln w="88900">
              <a:tailEnd type="triangle"/>
            </a:ln>
          </p:spPr>
          <p:style>
            <a:lnRef idx="1">
              <a:schemeClr val="accent1"/>
            </a:lnRef>
            <a:fillRef idx="0">
              <a:schemeClr val="accent1"/>
            </a:fillRef>
            <a:effectRef idx="0">
              <a:schemeClr val="accent1"/>
            </a:effectRef>
            <a:fontRef idx="minor">
              <a:schemeClr val="tx1"/>
            </a:fontRef>
          </p:style>
        </p:cxnSp>
        <p:sp>
          <p:nvSpPr>
            <p:cNvPr id="18" name="テキスト ボックス 17">
              <a:extLst>
                <a:ext uri="{FF2B5EF4-FFF2-40B4-BE49-F238E27FC236}">
                  <a16:creationId xmlns:a16="http://schemas.microsoft.com/office/drawing/2014/main" id="{BAB842F3-574A-ED42-95A6-22CD64B1C27E}"/>
                </a:ext>
              </a:extLst>
            </p:cNvPr>
            <p:cNvSpPr txBox="1"/>
            <p:nvPr/>
          </p:nvSpPr>
          <p:spPr>
            <a:xfrm>
              <a:off x="6693628" y="6129472"/>
              <a:ext cx="1838703" cy="400110"/>
            </a:xfrm>
            <a:prstGeom prst="rect">
              <a:avLst/>
            </a:prstGeom>
            <a:noFill/>
          </p:spPr>
          <p:txBody>
            <a:bodyPr wrap="square" rtlCol="0">
              <a:spAutoFit/>
            </a:bodyPr>
            <a:lstStyle/>
            <a:p>
              <a:pPr algn="ctr"/>
              <a:r>
                <a:rPr kumimoji="1" lang="ja-JP" altLang="en-US" sz="2000"/>
                <a:t>状態変更</a:t>
              </a:r>
              <a:endParaRPr kumimoji="1" lang="ja-JP" altLang="en-US" sz="2000" dirty="0"/>
            </a:p>
          </p:txBody>
        </p:sp>
      </p:grpSp>
      <p:sp>
        <p:nvSpPr>
          <p:cNvPr id="19" name="四角形: 角を丸くする 3">
            <a:extLst>
              <a:ext uri="{FF2B5EF4-FFF2-40B4-BE49-F238E27FC236}">
                <a16:creationId xmlns:a16="http://schemas.microsoft.com/office/drawing/2014/main" id="{8F1B4A5C-E540-3F47-9E4F-9D9C95FCDAB9}"/>
              </a:ext>
            </a:extLst>
          </p:cNvPr>
          <p:cNvSpPr/>
          <p:nvPr/>
        </p:nvSpPr>
        <p:spPr>
          <a:xfrm>
            <a:off x="8570233" y="6364577"/>
            <a:ext cx="1552508" cy="411359"/>
          </a:xfrm>
          <a:prstGeom prst="roundRect">
            <a:avLst/>
          </a:prstGeom>
          <a:solidFill>
            <a:srgbClr val="00B05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algn="ctr"/>
            <a:r>
              <a:rPr kumimoji="1" lang="en-US" altLang="ja-JP" sz="2000" dirty="0">
                <a:solidFill>
                  <a:schemeClr val="bg1"/>
                </a:solidFill>
                <a:latin typeface="+mn-ea"/>
              </a:rPr>
              <a:t>GPU</a:t>
            </a:r>
            <a:endParaRPr kumimoji="1" lang="ja-JP" altLang="en-US" sz="2000" dirty="0">
              <a:solidFill>
                <a:schemeClr val="bg1"/>
              </a:solidFill>
              <a:latin typeface="+mn-ea"/>
            </a:endParaRPr>
          </a:p>
        </p:txBody>
      </p:sp>
      <p:sp>
        <p:nvSpPr>
          <p:cNvPr id="20" name="テキスト ボックス 19">
            <a:extLst>
              <a:ext uri="{FF2B5EF4-FFF2-40B4-BE49-F238E27FC236}">
                <a16:creationId xmlns:a16="http://schemas.microsoft.com/office/drawing/2014/main" id="{0EFE6ECE-974A-FA41-9CE2-CE8DA08531D9}"/>
              </a:ext>
            </a:extLst>
          </p:cNvPr>
          <p:cNvSpPr txBox="1"/>
          <p:nvPr/>
        </p:nvSpPr>
        <p:spPr>
          <a:xfrm>
            <a:off x="3346041" y="5719218"/>
            <a:ext cx="1547218" cy="400110"/>
          </a:xfrm>
          <a:prstGeom prst="rect">
            <a:avLst/>
          </a:prstGeom>
          <a:noFill/>
        </p:spPr>
        <p:txBody>
          <a:bodyPr wrap="none" rtlCol="0">
            <a:spAutoFit/>
          </a:bodyPr>
          <a:lstStyle/>
          <a:p>
            <a:pPr algn="ctr"/>
            <a:r>
              <a:rPr kumimoji="1" lang="ja-JP" altLang="en-US" sz="2000"/>
              <a:t>スケジューラ</a:t>
            </a:r>
          </a:p>
        </p:txBody>
      </p:sp>
      <p:grpSp>
        <p:nvGrpSpPr>
          <p:cNvPr id="25" name="グループ化 24">
            <a:extLst>
              <a:ext uri="{FF2B5EF4-FFF2-40B4-BE49-F238E27FC236}">
                <a16:creationId xmlns:a16="http://schemas.microsoft.com/office/drawing/2014/main" id="{5EABCC45-8257-5740-BCD3-17EF3A1ED257}"/>
              </a:ext>
            </a:extLst>
          </p:cNvPr>
          <p:cNvGrpSpPr/>
          <p:nvPr/>
        </p:nvGrpSpPr>
        <p:grpSpPr>
          <a:xfrm>
            <a:off x="3290145" y="4818854"/>
            <a:ext cx="2120884" cy="514842"/>
            <a:chOff x="3290145" y="4818854"/>
            <a:chExt cx="2120884" cy="514842"/>
          </a:xfrm>
        </p:grpSpPr>
        <p:sp>
          <p:nvSpPr>
            <p:cNvPr id="21" name="テキスト ボックス 20">
              <a:extLst>
                <a:ext uri="{FF2B5EF4-FFF2-40B4-BE49-F238E27FC236}">
                  <a16:creationId xmlns:a16="http://schemas.microsoft.com/office/drawing/2014/main" id="{2C3193D9-4615-4D40-9F32-F9C75F938A2E}"/>
                </a:ext>
              </a:extLst>
            </p:cNvPr>
            <p:cNvSpPr txBox="1"/>
            <p:nvPr/>
          </p:nvSpPr>
          <p:spPr>
            <a:xfrm>
              <a:off x="3290145" y="4818854"/>
              <a:ext cx="2120884" cy="400110"/>
            </a:xfrm>
            <a:prstGeom prst="rect">
              <a:avLst/>
            </a:prstGeom>
            <a:noFill/>
          </p:spPr>
          <p:txBody>
            <a:bodyPr wrap="square" rtlCol="0">
              <a:spAutoFit/>
            </a:bodyPr>
            <a:lstStyle/>
            <a:p>
              <a:pPr algn="ctr"/>
              <a:r>
                <a:rPr kumimoji="1" lang="ja-JP" altLang="en-US" sz="2000"/>
                <a:t>スケジューリング</a:t>
              </a:r>
              <a:endParaRPr kumimoji="1" lang="ja-JP" altLang="en-US" sz="2000" dirty="0"/>
            </a:p>
          </p:txBody>
        </p:sp>
        <p:cxnSp>
          <p:nvCxnSpPr>
            <p:cNvPr id="22" name="直線矢印コネクタ 21">
              <a:extLst>
                <a:ext uri="{FF2B5EF4-FFF2-40B4-BE49-F238E27FC236}">
                  <a16:creationId xmlns:a16="http://schemas.microsoft.com/office/drawing/2014/main" id="{8C1BA8B5-FCC9-264F-9E6F-D71B9847152E}"/>
                </a:ext>
              </a:extLst>
            </p:cNvPr>
            <p:cNvCxnSpPr>
              <a:cxnSpLocks/>
            </p:cNvCxnSpPr>
            <p:nvPr/>
          </p:nvCxnSpPr>
          <p:spPr>
            <a:xfrm flipV="1">
              <a:off x="5387559" y="4861261"/>
              <a:ext cx="0" cy="472435"/>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461047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fade">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5"/>
                                        </p:tgtEl>
                                        <p:attrNameLst>
                                          <p:attrName>style.visibility</p:attrName>
                                        </p:attrNameLst>
                                      </p:cBhvr>
                                      <p:to>
                                        <p:strVal val="visible"/>
                                      </p:to>
                                    </p:set>
                                    <p:animEffect transition="in" filter="fade">
                                      <p:cBhvr>
                                        <p:cTn id="2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E519A3C-B9FD-3C4E-AB36-2E5C282562EF}"/>
              </a:ext>
            </a:extLst>
          </p:cNvPr>
          <p:cNvSpPr>
            <a:spLocks noGrp="1"/>
          </p:cNvSpPr>
          <p:nvPr>
            <p:ph type="title"/>
          </p:nvPr>
        </p:nvSpPr>
        <p:spPr>
          <a:xfrm>
            <a:off x="816000" y="292959"/>
            <a:ext cx="10560000" cy="1293028"/>
          </a:xfrm>
        </p:spPr>
        <p:txBody>
          <a:bodyPr/>
          <a:lstStyle/>
          <a:p>
            <a:r>
              <a:rPr lang="ja-JP" altLang="en-US"/>
              <a:t>復旧支援機構</a:t>
            </a:r>
          </a:p>
        </p:txBody>
      </p:sp>
      <p:sp>
        <p:nvSpPr>
          <p:cNvPr id="3" name="コンテンツ プレースホルダー 2">
            <a:extLst>
              <a:ext uri="{FF2B5EF4-FFF2-40B4-BE49-F238E27FC236}">
                <a16:creationId xmlns:a16="http://schemas.microsoft.com/office/drawing/2014/main" id="{C423F5DE-E704-5046-B9A4-E219E1BAA961}"/>
              </a:ext>
            </a:extLst>
          </p:cNvPr>
          <p:cNvSpPr>
            <a:spLocks noGrp="1"/>
          </p:cNvSpPr>
          <p:nvPr>
            <p:ph idx="1"/>
          </p:nvPr>
        </p:nvSpPr>
        <p:spPr>
          <a:xfrm>
            <a:off x="816000" y="1671919"/>
            <a:ext cx="10560000" cy="4585447"/>
          </a:xfrm>
        </p:spPr>
        <p:txBody>
          <a:bodyPr/>
          <a:lstStyle/>
          <a:p>
            <a:r>
              <a:rPr lang="ja-JP" altLang="en-US"/>
              <a:t>カーネル内に組み込んだ復旧支援機構と連携</a:t>
            </a:r>
            <a:endParaRPr lang="en-US" altLang="ja-JP" dirty="0"/>
          </a:p>
          <a:p>
            <a:pPr lvl="1"/>
            <a:r>
              <a:rPr lang="ja-JP" altLang="en-US"/>
              <a:t>メモリ書き換えだけでは実現が難しい機能を実行</a:t>
            </a:r>
          </a:p>
          <a:p>
            <a:pPr lvl="2"/>
            <a:r>
              <a:rPr lang="en" altLang="ja-JP" dirty="0"/>
              <a:t>CPU</a:t>
            </a:r>
            <a:r>
              <a:rPr lang="ja-JP" altLang="en-US"/>
              <a:t>のプロセッサ間割り込みを必要とするプロセスのプリエンプション</a:t>
            </a:r>
            <a:endParaRPr lang="en-US" altLang="ja-JP" dirty="0"/>
          </a:p>
          <a:p>
            <a:pPr lvl="2"/>
            <a:r>
              <a:rPr lang="en" altLang="ja-JP" dirty="0"/>
              <a:t>CPU</a:t>
            </a:r>
            <a:r>
              <a:rPr lang="ja-JP" altLang="en-US"/>
              <a:t>のアトミック操作命令を必要とするロックの獲得</a:t>
            </a:r>
            <a:endParaRPr lang="en-US" altLang="ja-JP" dirty="0"/>
          </a:p>
          <a:p>
            <a:pPr lvl="1"/>
            <a:r>
              <a:rPr lang="en-US" altLang="ja-JP" dirty="0"/>
              <a:t>GPU</a:t>
            </a:r>
            <a:r>
              <a:rPr lang="ja-JP" altLang="en-US"/>
              <a:t>に実装するには複雑な機能や性能が低下する機能を実行</a:t>
            </a:r>
            <a:endParaRPr lang="en-US" altLang="ja-JP" dirty="0"/>
          </a:p>
          <a:p>
            <a:r>
              <a:rPr lang="ja-JP" altLang="en-US"/>
              <a:t>耐障害性や実装の容易さ、性能などのトレードオフの考慮が必要</a:t>
            </a:r>
            <a:endParaRPr lang="en-US" altLang="ja-JP" dirty="0"/>
          </a:p>
        </p:txBody>
      </p:sp>
      <p:sp>
        <p:nvSpPr>
          <p:cNvPr id="4" name="スライド番号プレースホルダー 3">
            <a:extLst>
              <a:ext uri="{FF2B5EF4-FFF2-40B4-BE49-F238E27FC236}">
                <a16:creationId xmlns:a16="http://schemas.microsoft.com/office/drawing/2014/main" id="{B51C13B4-3EF7-A944-B2C9-CB1AC9F0BC66}"/>
              </a:ext>
            </a:extLst>
          </p:cNvPr>
          <p:cNvSpPr>
            <a:spLocks noGrp="1"/>
          </p:cNvSpPr>
          <p:nvPr>
            <p:ph type="sldNum" sz="quarter" idx="12"/>
          </p:nvPr>
        </p:nvSpPr>
        <p:spPr>
          <a:xfrm>
            <a:off x="8496000" y="292960"/>
            <a:ext cx="2880000" cy="365125"/>
          </a:xfrm>
        </p:spPr>
        <p:txBody>
          <a:bodyPr/>
          <a:lstStyle/>
          <a:p>
            <a:fld id="{DB15B789-B4AB-4945-84F3-7B2ECC227000}" type="slidenum">
              <a:rPr lang="ja-JP" altLang="en-US" smtClean="0"/>
              <a:pPr/>
              <a:t>14</a:t>
            </a:fld>
            <a:endParaRPr lang="ja-JP" altLang="en-US"/>
          </a:p>
        </p:txBody>
      </p:sp>
      <p:sp>
        <p:nvSpPr>
          <p:cNvPr id="5" name="四角形: 角を丸くする 10">
            <a:extLst>
              <a:ext uri="{FF2B5EF4-FFF2-40B4-BE49-F238E27FC236}">
                <a16:creationId xmlns:a16="http://schemas.microsoft.com/office/drawing/2014/main" id="{F682F572-6E77-9644-9A66-5FE97E5FC1C0}"/>
              </a:ext>
            </a:extLst>
          </p:cNvPr>
          <p:cNvSpPr/>
          <p:nvPr/>
        </p:nvSpPr>
        <p:spPr>
          <a:xfrm>
            <a:off x="2850924" y="5716145"/>
            <a:ext cx="3245077" cy="688850"/>
          </a:xfrm>
          <a:prstGeom prst="roundRect">
            <a:avLst/>
          </a:prstGeom>
          <a:solidFill>
            <a:srgbClr val="00B0F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kumimoji="1" lang="en-US" altLang="ja-JP" sz="2000" dirty="0">
                <a:latin typeface="+mn-ea"/>
              </a:rPr>
              <a:t> </a:t>
            </a:r>
            <a:r>
              <a:rPr kumimoji="1" lang="ja-JP" altLang="en-US" sz="2000">
                <a:latin typeface="+mn-ea"/>
              </a:rPr>
              <a:t>カーネル</a:t>
            </a:r>
            <a:endParaRPr kumimoji="1" lang="ja-JP" altLang="en-US" sz="2000" dirty="0">
              <a:latin typeface="+mn-ea"/>
            </a:endParaRPr>
          </a:p>
        </p:txBody>
      </p:sp>
      <p:sp>
        <p:nvSpPr>
          <p:cNvPr id="6" name="四角形: 角を丸くする 10">
            <a:extLst>
              <a:ext uri="{FF2B5EF4-FFF2-40B4-BE49-F238E27FC236}">
                <a16:creationId xmlns:a16="http://schemas.microsoft.com/office/drawing/2014/main" id="{4CF9BFAB-174A-C045-BEF8-796866AC92A0}"/>
              </a:ext>
            </a:extLst>
          </p:cNvPr>
          <p:cNvSpPr/>
          <p:nvPr/>
        </p:nvSpPr>
        <p:spPr>
          <a:xfrm>
            <a:off x="4113704" y="5840008"/>
            <a:ext cx="1847625" cy="451512"/>
          </a:xfrm>
          <a:prstGeom prst="roundRect">
            <a:avLst/>
          </a:prstGeom>
          <a:solidFill>
            <a:schemeClr val="accent6">
              <a:lumMod val="20000"/>
              <a:lumOff val="80000"/>
            </a:schemeClr>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algn="ctr"/>
            <a:r>
              <a:rPr kumimoji="1" lang="ja-JP" altLang="en-US" sz="2000">
                <a:latin typeface="+mn-ea"/>
              </a:rPr>
              <a:t>復旧支援機構</a:t>
            </a:r>
            <a:endParaRPr kumimoji="1" lang="ja-JP" altLang="en-US" sz="2000" dirty="0">
              <a:latin typeface="+mn-ea"/>
            </a:endParaRPr>
          </a:p>
        </p:txBody>
      </p:sp>
      <p:sp>
        <p:nvSpPr>
          <p:cNvPr id="7" name="四角形: 角を丸くする 10">
            <a:extLst>
              <a:ext uri="{FF2B5EF4-FFF2-40B4-BE49-F238E27FC236}">
                <a16:creationId xmlns:a16="http://schemas.microsoft.com/office/drawing/2014/main" id="{EF27DD6E-61A0-584D-BB4A-267B5040E6C4}"/>
              </a:ext>
            </a:extLst>
          </p:cNvPr>
          <p:cNvSpPr/>
          <p:nvPr/>
        </p:nvSpPr>
        <p:spPr>
          <a:xfrm>
            <a:off x="2850924" y="4882608"/>
            <a:ext cx="3245076" cy="454200"/>
          </a:xfrm>
          <a:prstGeom prst="roundRect">
            <a:avLst/>
          </a:prstGeom>
          <a:solidFill>
            <a:schemeClr val="accent5">
              <a:lumMod val="40000"/>
              <a:lumOff val="60000"/>
            </a:schemeClr>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2000">
                <a:latin typeface="+mn-ea"/>
              </a:rPr>
              <a:t>障害原因プロセス</a:t>
            </a:r>
            <a:endParaRPr kumimoji="1" lang="ja-JP" altLang="en-US" sz="2000" dirty="0">
              <a:latin typeface="+mn-ea"/>
            </a:endParaRPr>
          </a:p>
        </p:txBody>
      </p:sp>
      <p:sp>
        <p:nvSpPr>
          <p:cNvPr id="9" name="四角形: 角を丸くする 5">
            <a:extLst>
              <a:ext uri="{FF2B5EF4-FFF2-40B4-BE49-F238E27FC236}">
                <a16:creationId xmlns:a16="http://schemas.microsoft.com/office/drawing/2014/main" id="{15CCE4FA-AA20-2040-B561-D08E0D38F2C7}"/>
              </a:ext>
            </a:extLst>
          </p:cNvPr>
          <p:cNvSpPr/>
          <p:nvPr/>
        </p:nvSpPr>
        <p:spPr>
          <a:xfrm>
            <a:off x="7032936" y="5658190"/>
            <a:ext cx="1552508" cy="762178"/>
          </a:xfrm>
          <a:prstGeom prst="roundRect">
            <a:avLst/>
          </a:prstGeom>
          <a:solidFill>
            <a:srgbClr val="FFFF0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2000">
                <a:solidFill>
                  <a:schemeClr val="tx1"/>
                </a:solidFill>
              </a:rPr>
              <a:t>復旧</a:t>
            </a:r>
            <a:endParaRPr kumimoji="1" lang="en-US" altLang="ja-JP" sz="2000" dirty="0">
              <a:solidFill>
                <a:schemeClr val="tx1"/>
              </a:solidFill>
            </a:endParaRPr>
          </a:p>
          <a:p>
            <a:pPr algn="ctr"/>
            <a:r>
              <a:rPr kumimoji="1" lang="ja-JP" altLang="en-US" sz="2000"/>
              <a:t>システム</a:t>
            </a:r>
            <a:endParaRPr kumimoji="1" lang="ja-JP" altLang="en-US" sz="2000" dirty="0"/>
          </a:p>
        </p:txBody>
      </p:sp>
      <p:cxnSp>
        <p:nvCxnSpPr>
          <p:cNvPr id="10" name="直線矢印コネクタ 9">
            <a:extLst>
              <a:ext uri="{FF2B5EF4-FFF2-40B4-BE49-F238E27FC236}">
                <a16:creationId xmlns:a16="http://schemas.microsoft.com/office/drawing/2014/main" id="{D47D8DEF-3959-F544-B8BE-B9210C462262}"/>
              </a:ext>
            </a:extLst>
          </p:cNvPr>
          <p:cNvCxnSpPr>
            <a:cxnSpLocks/>
          </p:cNvCxnSpPr>
          <p:nvPr/>
        </p:nvCxnSpPr>
        <p:spPr>
          <a:xfrm flipH="1">
            <a:off x="5961329" y="6046770"/>
            <a:ext cx="1071607" cy="0"/>
          </a:xfrm>
          <a:prstGeom prst="straightConnector1">
            <a:avLst/>
          </a:prstGeom>
          <a:ln w="88900">
            <a:tailEnd type="triangle"/>
          </a:ln>
        </p:spPr>
        <p:style>
          <a:lnRef idx="1">
            <a:schemeClr val="accent1"/>
          </a:lnRef>
          <a:fillRef idx="0">
            <a:schemeClr val="accent1"/>
          </a:fillRef>
          <a:effectRef idx="0">
            <a:schemeClr val="accent1"/>
          </a:effectRef>
          <a:fontRef idx="minor">
            <a:schemeClr val="tx1"/>
          </a:fontRef>
        </p:style>
      </p:cxnSp>
      <p:sp>
        <p:nvSpPr>
          <p:cNvPr id="18" name="テキスト ボックス 17">
            <a:extLst>
              <a:ext uri="{FF2B5EF4-FFF2-40B4-BE49-F238E27FC236}">
                <a16:creationId xmlns:a16="http://schemas.microsoft.com/office/drawing/2014/main" id="{F920349A-BF67-0B42-9235-6E579D25B97E}"/>
              </a:ext>
            </a:extLst>
          </p:cNvPr>
          <p:cNvSpPr txBox="1"/>
          <p:nvPr/>
        </p:nvSpPr>
        <p:spPr>
          <a:xfrm>
            <a:off x="4501111" y="5302607"/>
            <a:ext cx="1838703" cy="400110"/>
          </a:xfrm>
          <a:prstGeom prst="rect">
            <a:avLst/>
          </a:prstGeom>
          <a:noFill/>
        </p:spPr>
        <p:txBody>
          <a:bodyPr wrap="square" rtlCol="0">
            <a:spAutoFit/>
          </a:bodyPr>
          <a:lstStyle/>
          <a:p>
            <a:pPr algn="ctr"/>
            <a:r>
              <a:rPr kumimoji="1" lang="ja-JP" altLang="en-US" sz="2000"/>
              <a:t>処理</a:t>
            </a:r>
            <a:endParaRPr kumimoji="1" lang="ja-JP" altLang="en-US" sz="2000" dirty="0"/>
          </a:p>
        </p:txBody>
      </p:sp>
      <p:cxnSp>
        <p:nvCxnSpPr>
          <p:cNvPr id="19" name="直線矢印コネクタ 18">
            <a:extLst>
              <a:ext uri="{FF2B5EF4-FFF2-40B4-BE49-F238E27FC236}">
                <a16:creationId xmlns:a16="http://schemas.microsoft.com/office/drawing/2014/main" id="{BDFEC241-63A7-194F-BD00-0B67428E844E}"/>
              </a:ext>
            </a:extLst>
          </p:cNvPr>
          <p:cNvCxnSpPr>
            <a:cxnSpLocks/>
          </p:cNvCxnSpPr>
          <p:nvPr/>
        </p:nvCxnSpPr>
        <p:spPr>
          <a:xfrm flipV="1">
            <a:off x="5047812" y="5343319"/>
            <a:ext cx="0" cy="472435"/>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90195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63E3828-7ABC-994D-A2DD-8B314F88639D}"/>
              </a:ext>
            </a:extLst>
          </p:cNvPr>
          <p:cNvSpPr>
            <a:spLocks noGrp="1"/>
          </p:cNvSpPr>
          <p:nvPr>
            <p:ph type="title"/>
          </p:nvPr>
        </p:nvSpPr>
        <p:spPr>
          <a:xfrm>
            <a:off x="816000" y="292959"/>
            <a:ext cx="10560000" cy="1293028"/>
          </a:xfrm>
        </p:spPr>
        <p:txBody>
          <a:bodyPr/>
          <a:lstStyle/>
          <a:p>
            <a:r>
              <a:rPr lang="ja-JP" altLang="en-US"/>
              <a:t>復旧支援機構への要求</a:t>
            </a:r>
          </a:p>
        </p:txBody>
      </p:sp>
      <p:sp>
        <p:nvSpPr>
          <p:cNvPr id="3" name="コンテンツ プレースホルダー 2">
            <a:extLst>
              <a:ext uri="{FF2B5EF4-FFF2-40B4-BE49-F238E27FC236}">
                <a16:creationId xmlns:a16="http://schemas.microsoft.com/office/drawing/2014/main" id="{1088A8C0-B036-DA47-A7FD-F9948E810E2C}"/>
              </a:ext>
            </a:extLst>
          </p:cNvPr>
          <p:cNvSpPr>
            <a:spLocks noGrp="1"/>
          </p:cNvSpPr>
          <p:nvPr>
            <p:ph idx="1"/>
          </p:nvPr>
        </p:nvSpPr>
        <p:spPr>
          <a:xfrm>
            <a:off x="816000" y="1671919"/>
            <a:ext cx="10560000" cy="4585447"/>
          </a:xfrm>
        </p:spPr>
        <p:txBody>
          <a:bodyPr>
            <a:normAutofit/>
          </a:bodyPr>
          <a:lstStyle/>
          <a:p>
            <a:r>
              <a:rPr lang="en" altLang="ja-JP" dirty="0"/>
              <a:t>GPU</a:t>
            </a:r>
            <a:r>
              <a:rPr lang="ja-JP" altLang="en-US"/>
              <a:t>はカーネル内の復旧支援機構と通信して要求を送信</a:t>
            </a:r>
            <a:endParaRPr lang="en-US" altLang="ja-JP" dirty="0"/>
          </a:p>
          <a:p>
            <a:pPr lvl="1"/>
            <a:r>
              <a:rPr lang="en-US" altLang="ja-JP" dirty="0"/>
              <a:t>GPU</a:t>
            </a:r>
            <a:r>
              <a:rPr lang="ja-JP" altLang="en-US"/>
              <a:t>がカーネルメモリ上のバッファに要求を書き込む</a:t>
            </a:r>
            <a:endParaRPr lang="en-US" altLang="ja-JP" dirty="0"/>
          </a:p>
          <a:p>
            <a:pPr lvl="1"/>
            <a:r>
              <a:rPr lang="ja-JP" altLang="en-US"/>
              <a:t>制御用フラグを用いて排他制御</a:t>
            </a:r>
            <a:endParaRPr lang="en-US" altLang="ja-JP" dirty="0"/>
          </a:p>
          <a:p>
            <a:r>
              <a:rPr lang="ja-JP" altLang="en-US"/>
              <a:t>復旧支援機構はタイマ割込みで１ミリ秒ごとに要求をチェック</a:t>
            </a:r>
            <a:endParaRPr lang="en-US" altLang="ja-JP" dirty="0"/>
          </a:p>
          <a:p>
            <a:pPr lvl="1"/>
            <a:r>
              <a:rPr lang="ja-JP" altLang="en-US"/>
              <a:t>要求が送信されていれば要求に合わせた処理を実行</a:t>
            </a:r>
          </a:p>
        </p:txBody>
      </p:sp>
      <p:sp>
        <p:nvSpPr>
          <p:cNvPr id="4" name="スライド番号プレースホルダー 3">
            <a:extLst>
              <a:ext uri="{FF2B5EF4-FFF2-40B4-BE49-F238E27FC236}">
                <a16:creationId xmlns:a16="http://schemas.microsoft.com/office/drawing/2014/main" id="{C024C409-50FC-C945-BA88-59AC6C577280}"/>
              </a:ext>
            </a:extLst>
          </p:cNvPr>
          <p:cNvSpPr>
            <a:spLocks noGrp="1"/>
          </p:cNvSpPr>
          <p:nvPr>
            <p:ph type="sldNum" sz="quarter" idx="12"/>
          </p:nvPr>
        </p:nvSpPr>
        <p:spPr>
          <a:xfrm>
            <a:off x="8496000" y="292960"/>
            <a:ext cx="2880000" cy="365125"/>
          </a:xfrm>
        </p:spPr>
        <p:txBody>
          <a:bodyPr/>
          <a:lstStyle/>
          <a:p>
            <a:fld id="{DB15B789-B4AB-4945-84F3-7B2ECC227000}" type="slidenum">
              <a:rPr lang="ja-JP" altLang="en-US" smtClean="0"/>
              <a:pPr/>
              <a:t>15</a:t>
            </a:fld>
            <a:endParaRPr lang="ja-JP" altLang="en-US"/>
          </a:p>
        </p:txBody>
      </p:sp>
      <p:sp>
        <p:nvSpPr>
          <p:cNvPr id="6" name="四角形: 角を丸くする 10">
            <a:extLst>
              <a:ext uri="{FF2B5EF4-FFF2-40B4-BE49-F238E27FC236}">
                <a16:creationId xmlns:a16="http://schemas.microsoft.com/office/drawing/2014/main" id="{4B42D0E8-6D04-6D42-AD4E-2DBA4F22FBCA}"/>
              </a:ext>
            </a:extLst>
          </p:cNvPr>
          <p:cNvSpPr/>
          <p:nvPr/>
        </p:nvSpPr>
        <p:spPr>
          <a:xfrm>
            <a:off x="2724150" y="4963385"/>
            <a:ext cx="3414425" cy="1610765"/>
          </a:xfrm>
          <a:prstGeom prst="roundRect">
            <a:avLst/>
          </a:prstGeom>
          <a:solidFill>
            <a:srgbClr val="00B0F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kumimoji="1" lang="en-US" altLang="ja-JP" sz="2000" dirty="0">
                <a:latin typeface="+mn-ea"/>
              </a:rPr>
              <a:t> </a:t>
            </a:r>
            <a:r>
              <a:rPr kumimoji="1" lang="ja-JP" altLang="en-US" sz="2000">
                <a:latin typeface="+mn-ea"/>
              </a:rPr>
              <a:t>カーネル</a:t>
            </a:r>
            <a:endParaRPr kumimoji="1" lang="ja-JP" altLang="en-US" sz="2000" dirty="0">
              <a:latin typeface="+mn-ea"/>
            </a:endParaRPr>
          </a:p>
        </p:txBody>
      </p:sp>
      <p:sp>
        <p:nvSpPr>
          <p:cNvPr id="7" name="四角形: 角を丸くする 10">
            <a:extLst>
              <a:ext uri="{FF2B5EF4-FFF2-40B4-BE49-F238E27FC236}">
                <a16:creationId xmlns:a16="http://schemas.microsoft.com/office/drawing/2014/main" id="{02138D70-00C5-5F49-A006-F04592AC52EC}"/>
              </a:ext>
            </a:extLst>
          </p:cNvPr>
          <p:cNvSpPr/>
          <p:nvPr/>
        </p:nvSpPr>
        <p:spPr>
          <a:xfrm>
            <a:off x="3984121" y="5068368"/>
            <a:ext cx="2030511" cy="1413456"/>
          </a:xfrm>
          <a:prstGeom prst="roundRect">
            <a:avLst/>
          </a:prstGeom>
          <a:solidFill>
            <a:schemeClr val="accent6">
              <a:lumMod val="20000"/>
              <a:lumOff val="80000"/>
            </a:schemeClr>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algn="ctr"/>
            <a:r>
              <a:rPr kumimoji="1" lang="ja-JP" altLang="en-US" sz="2000">
                <a:latin typeface="+mn-ea"/>
              </a:rPr>
              <a:t>復旧支援機構</a:t>
            </a:r>
            <a:endParaRPr kumimoji="1" lang="ja-JP" altLang="en-US" sz="2000" dirty="0">
              <a:latin typeface="+mn-ea"/>
            </a:endParaRPr>
          </a:p>
        </p:txBody>
      </p:sp>
      <p:sp>
        <p:nvSpPr>
          <p:cNvPr id="25" name="正方形/長方形 24">
            <a:extLst>
              <a:ext uri="{FF2B5EF4-FFF2-40B4-BE49-F238E27FC236}">
                <a16:creationId xmlns:a16="http://schemas.microsoft.com/office/drawing/2014/main" id="{64E44B30-E6FE-864B-A53E-5E7DB95B8287}"/>
              </a:ext>
            </a:extLst>
          </p:cNvPr>
          <p:cNvSpPr/>
          <p:nvPr/>
        </p:nvSpPr>
        <p:spPr>
          <a:xfrm>
            <a:off x="4284134" y="5488757"/>
            <a:ext cx="1544263" cy="366819"/>
          </a:xfrm>
          <a:prstGeom prst="rect">
            <a:avLst/>
          </a:prstGeom>
          <a:ln w="381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2000" b="1">
              <a:solidFill>
                <a:schemeClr val="tx1"/>
              </a:solidFill>
            </a:endParaRPr>
          </a:p>
        </p:txBody>
      </p:sp>
      <p:sp>
        <p:nvSpPr>
          <p:cNvPr id="8" name="正方形/長方形 7">
            <a:extLst>
              <a:ext uri="{FF2B5EF4-FFF2-40B4-BE49-F238E27FC236}">
                <a16:creationId xmlns:a16="http://schemas.microsoft.com/office/drawing/2014/main" id="{9DDC1524-2648-B947-B038-F060263E8DC2}"/>
              </a:ext>
            </a:extLst>
          </p:cNvPr>
          <p:cNvSpPr/>
          <p:nvPr/>
        </p:nvSpPr>
        <p:spPr>
          <a:xfrm>
            <a:off x="4284135" y="5488756"/>
            <a:ext cx="1544597" cy="366820"/>
          </a:xfrm>
          <a:prstGeom prst="rect">
            <a:avLst/>
          </a:prstGeom>
          <a:ln w="381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000" b="1">
                <a:solidFill>
                  <a:schemeClr val="tx1"/>
                </a:solidFill>
              </a:rPr>
              <a:t>バッファ</a:t>
            </a:r>
          </a:p>
        </p:txBody>
      </p:sp>
      <p:sp>
        <p:nvSpPr>
          <p:cNvPr id="26" name="正方形/長方形 25">
            <a:extLst>
              <a:ext uri="{FF2B5EF4-FFF2-40B4-BE49-F238E27FC236}">
                <a16:creationId xmlns:a16="http://schemas.microsoft.com/office/drawing/2014/main" id="{B896A6B1-AC08-154B-8426-542A1EE3B6C1}"/>
              </a:ext>
            </a:extLst>
          </p:cNvPr>
          <p:cNvSpPr/>
          <p:nvPr/>
        </p:nvSpPr>
        <p:spPr>
          <a:xfrm>
            <a:off x="4284466" y="6011314"/>
            <a:ext cx="1544266" cy="346273"/>
          </a:xfrm>
          <a:prstGeom prst="rect">
            <a:avLst/>
          </a:prstGeom>
          <a:ln w="381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2000" b="1">
              <a:solidFill>
                <a:schemeClr val="tx1"/>
              </a:solidFill>
            </a:endParaRPr>
          </a:p>
        </p:txBody>
      </p:sp>
      <p:sp>
        <p:nvSpPr>
          <p:cNvPr id="15" name="正方形/長方形 14">
            <a:extLst>
              <a:ext uri="{FF2B5EF4-FFF2-40B4-BE49-F238E27FC236}">
                <a16:creationId xmlns:a16="http://schemas.microsoft.com/office/drawing/2014/main" id="{482B0B29-6ACB-0C48-97B6-1467CAFE3129}"/>
              </a:ext>
            </a:extLst>
          </p:cNvPr>
          <p:cNvSpPr/>
          <p:nvPr/>
        </p:nvSpPr>
        <p:spPr>
          <a:xfrm>
            <a:off x="4284135" y="5997026"/>
            <a:ext cx="1544598" cy="366820"/>
          </a:xfrm>
          <a:prstGeom prst="rect">
            <a:avLst/>
          </a:prstGeom>
          <a:ln w="381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000" b="1">
                <a:solidFill>
                  <a:schemeClr val="tx1"/>
                </a:solidFill>
              </a:rPr>
              <a:t>フラグ</a:t>
            </a:r>
          </a:p>
        </p:txBody>
      </p:sp>
      <p:sp>
        <p:nvSpPr>
          <p:cNvPr id="9" name="四角形: 角を丸くする 10">
            <a:extLst>
              <a:ext uri="{FF2B5EF4-FFF2-40B4-BE49-F238E27FC236}">
                <a16:creationId xmlns:a16="http://schemas.microsoft.com/office/drawing/2014/main" id="{5676323B-BD45-F54C-9B7E-66DA6095D9FB}"/>
              </a:ext>
            </a:extLst>
          </p:cNvPr>
          <p:cNvSpPr/>
          <p:nvPr/>
        </p:nvSpPr>
        <p:spPr>
          <a:xfrm>
            <a:off x="3919375" y="4080341"/>
            <a:ext cx="2160001" cy="451512"/>
          </a:xfrm>
          <a:prstGeom prst="roundRect">
            <a:avLst/>
          </a:prstGeom>
          <a:solidFill>
            <a:schemeClr val="accent5">
              <a:lumMod val="40000"/>
              <a:lumOff val="60000"/>
            </a:schemeClr>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2000">
                <a:latin typeface="+mn-ea"/>
              </a:rPr>
              <a:t>障害原因プロセス</a:t>
            </a:r>
            <a:endParaRPr kumimoji="1" lang="ja-JP" altLang="en-US" sz="2000" dirty="0">
              <a:latin typeface="+mn-ea"/>
            </a:endParaRPr>
          </a:p>
        </p:txBody>
      </p:sp>
      <p:sp>
        <p:nvSpPr>
          <p:cNvPr id="11" name="四角形: 角を丸くする 5">
            <a:extLst>
              <a:ext uri="{FF2B5EF4-FFF2-40B4-BE49-F238E27FC236}">
                <a16:creationId xmlns:a16="http://schemas.microsoft.com/office/drawing/2014/main" id="{DF495FDC-9152-384A-B1BD-34E890699FE7}"/>
              </a:ext>
            </a:extLst>
          </p:cNvPr>
          <p:cNvSpPr/>
          <p:nvPr/>
        </p:nvSpPr>
        <p:spPr>
          <a:xfrm>
            <a:off x="7683237" y="5499378"/>
            <a:ext cx="1552508" cy="762178"/>
          </a:xfrm>
          <a:prstGeom prst="roundRect">
            <a:avLst/>
          </a:prstGeom>
          <a:solidFill>
            <a:srgbClr val="FFFF0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2000">
                <a:solidFill>
                  <a:schemeClr val="tx1"/>
                </a:solidFill>
              </a:rPr>
              <a:t>復旧</a:t>
            </a:r>
            <a:endParaRPr kumimoji="1" lang="en-US" altLang="ja-JP" sz="2000" dirty="0">
              <a:solidFill>
                <a:schemeClr val="tx1"/>
              </a:solidFill>
            </a:endParaRPr>
          </a:p>
          <a:p>
            <a:pPr algn="ctr"/>
            <a:r>
              <a:rPr kumimoji="1" lang="ja-JP" altLang="en-US" sz="2000"/>
              <a:t>システム</a:t>
            </a:r>
            <a:endParaRPr kumimoji="1" lang="ja-JP" altLang="en-US" sz="2000" dirty="0"/>
          </a:p>
        </p:txBody>
      </p:sp>
      <p:grpSp>
        <p:nvGrpSpPr>
          <p:cNvPr id="24" name="グループ化 23">
            <a:extLst>
              <a:ext uri="{FF2B5EF4-FFF2-40B4-BE49-F238E27FC236}">
                <a16:creationId xmlns:a16="http://schemas.microsoft.com/office/drawing/2014/main" id="{6EDA00A1-8D36-2449-98C9-36F6FEA25DDE}"/>
              </a:ext>
            </a:extLst>
          </p:cNvPr>
          <p:cNvGrpSpPr/>
          <p:nvPr/>
        </p:nvGrpSpPr>
        <p:grpSpPr>
          <a:xfrm>
            <a:off x="5838628" y="5261985"/>
            <a:ext cx="1979793" cy="413748"/>
            <a:chOff x="5838628" y="5261985"/>
            <a:chExt cx="1979793" cy="413748"/>
          </a:xfrm>
        </p:grpSpPr>
        <p:cxnSp>
          <p:nvCxnSpPr>
            <p:cNvPr id="12" name="直線矢印コネクタ 11">
              <a:extLst>
                <a:ext uri="{FF2B5EF4-FFF2-40B4-BE49-F238E27FC236}">
                  <a16:creationId xmlns:a16="http://schemas.microsoft.com/office/drawing/2014/main" id="{F5902E56-4812-6642-AECE-85BC5BED2FEB}"/>
                </a:ext>
              </a:extLst>
            </p:cNvPr>
            <p:cNvCxnSpPr>
              <a:cxnSpLocks/>
            </p:cNvCxnSpPr>
            <p:nvPr/>
          </p:nvCxnSpPr>
          <p:spPr>
            <a:xfrm flipH="1" flipV="1">
              <a:off x="5838628" y="5666697"/>
              <a:ext cx="1844609" cy="9036"/>
            </a:xfrm>
            <a:prstGeom prst="straightConnector1">
              <a:avLst/>
            </a:prstGeom>
            <a:ln w="88900">
              <a:tailEnd type="triangle"/>
            </a:ln>
          </p:spPr>
          <p:style>
            <a:lnRef idx="1">
              <a:schemeClr val="accent1"/>
            </a:lnRef>
            <a:fillRef idx="0">
              <a:schemeClr val="accent1"/>
            </a:fillRef>
            <a:effectRef idx="0">
              <a:schemeClr val="accent1"/>
            </a:effectRef>
            <a:fontRef idx="minor">
              <a:schemeClr val="tx1"/>
            </a:fontRef>
          </p:style>
        </p:cxnSp>
        <p:sp>
          <p:nvSpPr>
            <p:cNvPr id="13" name="テキスト ボックス 12">
              <a:extLst>
                <a:ext uri="{FF2B5EF4-FFF2-40B4-BE49-F238E27FC236}">
                  <a16:creationId xmlns:a16="http://schemas.microsoft.com/office/drawing/2014/main" id="{AA1517BF-1C47-F046-BEDB-1DA3F9225302}"/>
                </a:ext>
              </a:extLst>
            </p:cNvPr>
            <p:cNvSpPr txBox="1"/>
            <p:nvPr/>
          </p:nvSpPr>
          <p:spPr>
            <a:xfrm>
              <a:off x="5979718" y="5261985"/>
              <a:ext cx="1838703" cy="400110"/>
            </a:xfrm>
            <a:prstGeom prst="rect">
              <a:avLst/>
            </a:prstGeom>
            <a:noFill/>
          </p:spPr>
          <p:txBody>
            <a:bodyPr wrap="square" rtlCol="0">
              <a:spAutoFit/>
            </a:bodyPr>
            <a:lstStyle/>
            <a:p>
              <a:pPr algn="ctr"/>
              <a:r>
                <a:rPr kumimoji="1" lang="ja-JP" altLang="en-US" sz="2000"/>
                <a:t>要求</a:t>
              </a:r>
              <a:endParaRPr kumimoji="1" lang="ja-JP" altLang="en-US" sz="2000" dirty="0"/>
            </a:p>
          </p:txBody>
        </p:sp>
      </p:grpSp>
      <p:sp>
        <p:nvSpPr>
          <p:cNvPr id="14" name="四角形: 角を丸くする 3">
            <a:extLst>
              <a:ext uri="{FF2B5EF4-FFF2-40B4-BE49-F238E27FC236}">
                <a16:creationId xmlns:a16="http://schemas.microsoft.com/office/drawing/2014/main" id="{7C5201C6-53E5-104E-AFC0-CB996D73148E}"/>
              </a:ext>
            </a:extLst>
          </p:cNvPr>
          <p:cNvSpPr/>
          <p:nvPr/>
        </p:nvSpPr>
        <p:spPr>
          <a:xfrm>
            <a:off x="7683237" y="6349629"/>
            <a:ext cx="1552508" cy="387051"/>
          </a:xfrm>
          <a:prstGeom prst="roundRect">
            <a:avLst/>
          </a:prstGeom>
          <a:solidFill>
            <a:srgbClr val="00B05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algn="ctr"/>
            <a:r>
              <a:rPr kumimoji="1" lang="en-US" altLang="ja-JP" sz="2000" dirty="0">
                <a:solidFill>
                  <a:schemeClr val="bg1"/>
                </a:solidFill>
                <a:latin typeface="+mn-ea"/>
              </a:rPr>
              <a:t>GPU</a:t>
            </a:r>
            <a:endParaRPr kumimoji="1" lang="ja-JP" altLang="en-US" sz="2000" dirty="0">
              <a:solidFill>
                <a:schemeClr val="bg1"/>
              </a:solidFill>
              <a:latin typeface="+mn-ea"/>
            </a:endParaRPr>
          </a:p>
        </p:txBody>
      </p:sp>
      <p:grpSp>
        <p:nvGrpSpPr>
          <p:cNvPr id="23" name="グループ化 22">
            <a:extLst>
              <a:ext uri="{FF2B5EF4-FFF2-40B4-BE49-F238E27FC236}">
                <a16:creationId xmlns:a16="http://schemas.microsoft.com/office/drawing/2014/main" id="{4100480F-9492-F140-9854-B0AA10A43E0A}"/>
              </a:ext>
            </a:extLst>
          </p:cNvPr>
          <p:cNvGrpSpPr/>
          <p:nvPr/>
        </p:nvGrpSpPr>
        <p:grpSpPr>
          <a:xfrm>
            <a:off x="5838627" y="5775096"/>
            <a:ext cx="1967890" cy="400110"/>
            <a:chOff x="5838627" y="5775096"/>
            <a:chExt cx="1967890" cy="400110"/>
          </a:xfrm>
        </p:grpSpPr>
        <p:cxnSp>
          <p:nvCxnSpPr>
            <p:cNvPr id="16" name="直線矢印コネクタ 15">
              <a:extLst>
                <a:ext uri="{FF2B5EF4-FFF2-40B4-BE49-F238E27FC236}">
                  <a16:creationId xmlns:a16="http://schemas.microsoft.com/office/drawing/2014/main" id="{8EC859BF-40BC-D245-9E3F-6F8A84C21CB3}"/>
                </a:ext>
              </a:extLst>
            </p:cNvPr>
            <p:cNvCxnSpPr>
              <a:cxnSpLocks/>
            </p:cNvCxnSpPr>
            <p:nvPr/>
          </p:nvCxnSpPr>
          <p:spPr>
            <a:xfrm flipH="1" flipV="1">
              <a:off x="5838627" y="6142953"/>
              <a:ext cx="1844609" cy="9036"/>
            </a:xfrm>
            <a:prstGeom prst="straightConnector1">
              <a:avLst/>
            </a:prstGeom>
            <a:ln w="88900">
              <a:tailEnd type="triangle"/>
            </a:ln>
          </p:spPr>
          <p:style>
            <a:lnRef idx="1">
              <a:schemeClr val="accent1"/>
            </a:lnRef>
            <a:fillRef idx="0">
              <a:schemeClr val="accent1"/>
            </a:fillRef>
            <a:effectRef idx="0">
              <a:schemeClr val="accent1"/>
            </a:effectRef>
            <a:fontRef idx="minor">
              <a:schemeClr val="tx1"/>
            </a:fontRef>
          </p:style>
        </p:cxnSp>
        <p:sp>
          <p:nvSpPr>
            <p:cNvPr id="17" name="テキスト ボックス 16">
              <a:extLst>
                <a:ext uri="{FF2B5EF4-FFF2-40B4-BE49-F238E27FC236}">
                  <a16:creationId xmlns:a16="http://schemas.microsoft.com/office/drawing/2014/main" id="{0FCD58C6-1614-DD44-B8FE-11DE1DFA2DF9}"/>
                </a:ext>
              </a:extLst>
            </p:cNvPr>
            <p:cNvSpPr txBox="1"/>
            <p:nvPr/>
          </p:nvSpPr>
          <p:spPr>
            <a:xfrm>
              <a:off x="5967814" y="5775096"/>
              <a:ext cx="1838703" cy="400110"/>
            </a:xfrm>
            <a:prstGeom prst="rect">
              <a:avLst/>
            </a:prstGeom>
            <a:noFill/>
          </p:spPr>
          <p:txBody>
            <a:bodyPr wrap="square" rtlCol="0">
              <a:spAutoFit/>
            </a:bodyPr>
            <a:lstStyle/>
            <a:p>
              <a:pPr algn="ctr"/>
              <a:r>
                <a:rPr kumimoji="1" lang="ja-JP" altLang="en-US" sz="2000"/>
                <a:t>制御用フラグ</a:t>
              </a:r>
              <a:endParaRPr kumimoji="1" lang="ja-JP" altLang="en-US" sz="2000" dirty="0"/>
            </a:p>
          </p:txBody>
        </p:sp>
      </p:grpSp>
      <p:grpSp>
        <p:nvGrpSpPr>
          <p:cNvPr id="18" name="グループ化 17">
            <a:extLst>
              <a:ext uri="{FF2B5EF4-FFF2-40B4-BE49-F238E27FC236}">
                <a16:creationId xmlns:a16="http://schemas.microsoft.com/office/drawing/2014/main" id="{A329BD1C-51E5-E44A-8E67-0C0523B1313D}"/>
              </a:ext>
            </a:extLst>
          </p:cNvPr>
          <p:cNvGrpSpPr/>
          <p:nvPr/>
        </p:nvGrpSpPr>
        <p:grpSpPr>
          <a:xfrm>
            <a:off x="3984121" y="4531853"/>
            <a:ext cx="1249305" cy="536515"/>
            <a:chOff x="4226470" y="4853743"/>
            <a:chExt cx="1249305" cy="536515"/>
          </a:xfrm>
        </p:grpSpPr>
        <p:sp>
          <p:nvSpPr>
            <p:cNvPr id="19" name="テキスト ボックス 18">
              <a:extLst>
                <a:ext uri="{FF2B5EF4-FFF2-40B4-BE49-F238E27FC236}">
                  <a16:creationId xmlns:a16="http://schemas.microsoft.com/office/drawing/2014/main" id="{4CC0950D-8F5D-1743-93A5-2F1D6232FA39}"/>
                </a:ext>
              </a:extLst>
            </p:cNvPr>
            <p:cNvSpPr txBox="1"/>
            <p:nvPr/>
          </p:nvSpPr>
          <p:spPr>
            <a:xfrm>
              <a:off x="4226470" y="4889173"/>
              <a:ext cx="1249305" cy="400110"/>
            </a:xfrm>
            <a:prstGeom prst="rect">
              <a:avLst/>
            </a:prstGeom>
            <a:noFill/>
          </p:spPr>
          <p:txBody>
            <a:bodyPr wrap="square" rtlCol="0">
              <a:spAutoFit/>
            </a:bodyPr>
            <a:lstStyle/>
            <a:p>
              <a:pPr algn="ctr"/>
              <a:r>
                <a:rPr kumimoji="1" lang="ja-JP" altLang="en-US" sz="2000"/>
                <a:t>処理</a:t>
              </a:r>
              <a:endParaRPr kumimoji="1" lang="ja-JP" altLang="en-US" sz="2000" dirty="0"/>
            </a:p>
          </p:txBody>
        </p:sp>
        <p:cxnSp>
          <p:nvCxnSpPr>
            <p:cNvPr id="20" name="直線矢印コネクタ 19">
              <a:extLst>
                <a:ext uri="{FF2B5EF4-FFF2-40B4-BE49-F238E27FC236}">
                  <a16:creationId xmlns:a16="http://schemas.microsoft.com/office/drawing/2014/main" id="{DCC664B4-452F-7045-BDF0-566C2BE2CE08}"/>
                </a:ext>
              </a:extLst>
            </p:cNvPr>
            <p:cNvCxnSpPr>
              <a:cxnSpLocks/>
              <a:stCxn id="7" idx="0"/>
              <a:endCxn id="9" idx="2"/>
            </p:cNvCxnSpPr>
            <p:nvPr/>
          </p:nvCxnSpPr>
          <p:spPr>
            <a:xfrm flipH="1" flipV="1">
              <a:off x="5241725" y="4853743"/>
              <a:ext cx="1" cy="536515"/>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68044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fade">
                                      <p:cBhvr>
                                        <p:cTn id="17" dur="500"/>
                                        <p:tgtEl>
                                          <p:spTgt spid="2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fade">
                                      <p:cBhvr>
                                        <p:cTn id="22" dur="500"/>
                                        <p:tgtEl>
                                          <p:spTgt spid="1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fade">
                                      <p:cBhvr>
                                        <p:cTn id="2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AFC6F45-46C7-3A4F-B887-14A42914FF39}"/>
              </a:ext>
            </a:extLst>
          </p:cNvPr>
          <p:cNvSpPr>
            <a:spLocks noGrp="1"/>
          </p:cNvSpPr>
          <p:nvPr>
            <p:ph type="title"/>
          </p:nvPr>
        </p:nvSpPr>
        <p:spPr>
          <a:xfrm>
            <a:off x="816000" y="292959"/>
            <a:ext cx="10560000" cy="1293028"/>
          </a:xfrm>
        </p:spPr>
        <p:txBody>
          <a:bodyPr/>
          <a:lstStyle/>
          <a:p>
            <a:r>
              <a:rPr lang="en" altLang="ja-JP" dirty="0"/>
              <a:t>GPU</a:t>
            </a:r>
            <a:r>
              <a:rPr lang="ja-JP" altLang="en-US"/>
              <a:t>からのメインメモリ書き換え</a:t>
            </a:r>
          </a:p>
        </p:txBody>
      </p:sp>
      <p:sp>
        <p:nvSpPr>
          <p:cNvPr id="3" name="コンテンツ プレースホルダー 2">
            <a:extLst>
              <a:ext uri="{FF2B5EF4-FFF2-40B4-BE49-F238E27FC236}">
                <a16:creationId xmlns:a16="http://schemas.microsoft.com/office/drawing/2014/main" id="{2D887DF3-8BDA-7943-93FD-AA0AE2EC6699}"/>
              </a:ext>
            </a:extLst>
          </p:cNvPr>
          <p:cNvSpPr>
            <a:spLocks noGrp="1"/>
          </p:cNvSpPr>
          <p:nvPr>
            <p:ph idx="1"/>
          </p:nvPr>
        </p:nvSpPr>
        <p:spPr>
          <a:xfrm>
            <a:off x="816000" y="1671919"/>
            <a:ext cx="10560000" cy="4585447"/>
          </a:xfrm>
        </p:spPr>
        <p:txBody>
          <a:bodyPr/>
          <a:lstStyle/>
          <a:p>
            <a:r>
              <a:rPr lang="ja-JP" altLang="en-US"/>
              <a:t>メインメモリ全体を</a:t>
            </a:r>
            <a:r>
              <a:rPr lang="en-US" altLang="ja-JP" dirty="0" err="1"/>
              <a:t>GPUfas</a:t>
            </a:r>
            <a:r>
              <a:rPr lang="ja-JP" altLang="en-US"/>
              <a:t>プロセス経由で</a:t>
            </a:r>
            <a:r>
              <a:rPr lang="en-US" altLang="ja-JP" dirty="0"/>
              <a:t>GPU</a:t>
            </a:r>
            <a:r>
              <a:rPr lang="ja-JP" altLang="en-US"/>
              <a:t>メモリ上にマッピング</a:t>
            </a:r>
            <a:endParaRPr lang="en-US" altLang="ja-JP" dirty="0"/>
          </a:p>
          <a:p>
            <a:pPr lvl="1"/>
            <a:r>
              <a:rPr lang="ja-JP" altLang="en-US"/>
              <a:t>全メモリが使用中になるのを防ぐために</a:t>
            </a:r>
            <a:r>
              <a:rPr lang="en-US" altLang="ja-JP" dirty="0"/>
              <a:t>OS</a:t>
            </a:r>
            <a:r>
              <a:rPr lang="ja-JP" altLang="en-US"/>
              <a:t>のメモリ管理機構を拡張</a:t>
            </a:r>
          </a:p>
          <a:p>
            <a:pPr lvl="1"/>
            <a:r>
              <a:rPr lang="en-US" altLang="ja-JP" dirty="0"/>
              <a:t>GPU</a:t>
            </a:r>
            <a:r>
              <a:rPr lang="ja-JP" altLang="en-US"/>
              <a:t>が自動的にメインメモリと</a:t>
            </a:r>
            <a:r>
              <a:rPr lang="en-US" altLang="ja-JP" dirty="0"/>
              <a:t>GPU</a:t>
            </a:r>
            <a:r>
              <a:rPr lang="ja-JP" altLang="en-US"/>
              <a:t>メモリ間で</a:t>
            </a:r>
            <a:r>
              <a:rPr lang="en-US" altLang="ja-JP" dirty="0"/>
              <a:t>DMA</a:t>
            </a:r>
            <a:r>
              <a:rPr lang="ja-JP" altLang="en-US"/>
              <a:t>転送を行う</a:t>
            </a:r>
            <a:endParaRPr lang="en-US" altLang="ja-JP" dirty="0"/>
          </a:p>
          <a:p>
            <a:r>
              <a:rPr lang="ja-JP" altLang="en-US"/>
              <a:t>機密情報が含まれるメモリをマッピングする際の安全性を担保</a:t>
            </a:r>
            <a:endParaRPr lang="en-US" altLang="ja-JP" dirty="0"/>
          </a:p>
          <a:p>
            <a:pPr lvl="1"/>
            <a:r>
              <a:rPr lang="en-US" altLang="ja-JP" dirty="0" err="1"/>
              <a:t>GPUfas</a:t>
            </a:r>
            <a:r>
              <a:rPr lang="ja-JP" altLang="en-US"/>
              <a:t>プロセス</a:t>
            </a:r>
            <a:r>
              <a:rPr lang="ja-JP" altLang="en-JP"/>
              <a:t>か</a:t>
            </a:r>
            <a:r>
              <a:rPr lang="ja-JP" altLang="en-US"/>
              <a:t>らはアクセスできないように</a:t>
            </a:r>
            <a:r>
              <a:rPr lang="en-US" altLang="ja-JP" dirty="0"/>
              <a:t>OS</a:t>
            </a:r>
            <a:r>
              <a:rPr lang="ja-JP" altLang="en-US"/>
              <a:t>が制限</a:t>
            </a:r>
            <a:endParaRPr lang="en-US" altLang="ja-JP" dirty="0"/>
          </a:p>
          <a:p>
            <a:pPr lvl="1"/>
            <a:r>
              <a:rPr lang="ja-JP" altLang="en-US"/>
              <a:t>攻撃者がマッピングできないようにマッピング回数を１回に制限</a:t>
            </a:r>
            <a:endParaRPr lang="en-US" altLang="ja-JP" dirty="0"/>
          </a:p>
          <a:p>
            <a:endParaRPr lang="ja-JP" altLang="en-US"/>
          </a:p>
        </p:txBody>
      </p:sp>
      <p:sp>
        <p:nvSpPr>
          <p:cNvPr id="4" name="スライド番号プレースホルダー 3">
            <a:extLst>
              <a:ext uri="{FF2B5EF4-FFF2-40B4-BE49-F238E27FC236}">
                <a16:creationId xmlns:a16="http://schemas.microsoft.com/office/drawing/2014/main" id="{F7F6A525-3DEB-4747-B5FC-A11247FCE22C}"/>
              </a:ext>
            </a:extLst>
          </p:cNvPr>
          <p:cNvSpPr>
            <a:spLocks noGrp="1"/>
          </p:cNvSpPr>
          <p:nvPr>
            <p:ph type="sldNum" sz="quarter" idx="12"/>
          </p:nvPr>
        </p:nvSpPr>
        <p:spPr>
          <a:xfrm>
            <a:off x="8496000" y="292960"/>
            <a:ext cx="2880000" cy="365125"/>
          </a:xfrm>
        </p:spPr>
        <p:txBody>
          <a:bodyPr/>
          <a:lstStyle/>
          <a:p>
            <a:fld id="{DB15B789-B4AB-4945-84F3-7B2ECC227000}" type="slidenum">
              <a:rPr lang="ja-JP" altLang="en-US" smtClean="0"/>
              <a:pPr/>
              <a:t>16</a:t>
            </a:fld>
            <a:endParaRPr lang="ja-JP" altLang="en-US"/>
          </a:p>
        </p:txBody>
      </p:sp>
      <p:grpSp>
        <p:nvGrpSpPr>
          <p:cNvPr id="73" name="グループ化 72">
            <a:extLst>
              <a:ext uri="{FF2B5EF4-FFF2-40B4-BE49-F238E27FC236}">
                <a16:creationId xmlns:a16="http://schemas.microsoft.com/office/drawing/2014/main" id="{8DBBAEA4-FD97-A948-9952-4CE45A9B8F57}"/>
              </a:ext>
            </a:extLst>
          </p:cNvPr>
          <p:cNvGrpSpPr/>
          <p:nvPr/>
        </p:nvGrpSpPr>
        <p:grpSpPr>
          <a:xfrm>
            <a:off x="2121109" y="4422278"/>
            <a:ext cx="7519693" cy="2142034"/>
            <a:chOff x="1140711" y="4432199"/>
            <a:chExt cx="7519693" cy="2142034"/>
          </a:xfrm>
        </p:grpSpPr>
        <p:grpSp>
          <p:nvGrpSpPr>
            <p:cNvPr id="15" name="グループ化 14">
              <a:extLst>
                <a:ext uri="{FF2B5EF4-FFF2-40B4-BE49-F238E27FC236}">
                  <a16:creationId xmlns:a16="http://schemas.microsoft.com/office/drawing/2014/main" id="{B8F9CEC1-4ADD-8B48-88A2-7BECC599D441}"/>
                </a:ext>
              </a:extLst>
            </p:cNvPr>
            <p:cNvGrpSpPr/>
            <p:nvPr/>
          </p:nvGrpSpPr>
          <p:grpSpPr>
            <a:xfrm>
              <a:off x="5015340" y="4564979"/>
              <a:ext cx="3645064" cy="1999333"/>
              <a:chOff x="4680712" y="4621751"/>
              <a:chExt cx="3645064" cy="1999333"/>
            </a:xfrm>
          </p:grpSpPr>
          <p:grpSp>
            <p:nvGrpSpPr>
              <p:cNvPr id="20" name="グループ化 19">
                <a:extLst>
                  <a:ext uri="{FF2B5EF4-FFF2-40B4-BE49-F238E27FC236}">
                    <a16:creationId xmlns:a16="http://schemas.microsoft.com/office/drawing/2014/main" id="{A9EC360E-3DBD-8144-A0B8-C48689C22BC9}"/>
                  </a:ext>
                </a:extLst>
              </p:cNvPr>
              <p:cNvGrpSpPr/>
              <p:nvPr/>
            </p:nvGrpSpPr>
            <p:grpSpPr>
              <a:xfrm>
                <a:off x="4680713" y="4621751"/>
                <a:ext cx="1595576" cy="1504290"/>
                <a:chOff x="4680713" y="4621751"/>
                <a:chExt cx="1595576" cy="1504290"/>
              </a:xfrm>
            </p:grpSpPr>
            <p:sp>
              <p:nvSpPr>
                <p:cNvPr id="23" name="正方形/長方形 22">
                  <a:extLst>
                    <a:ext uri="{FF2B5EF4-FFF2-40B4-BE49-F238E27FC236}">
                      <a16:creationId xmlns:a16="http://schemas.microsoft.com/office/drawing/2014/main" id="{4B921FBD-90B7-7A4A-87E0-A35F4BAB1CA8}"/>
                    </a:ext>
                  </a:extLst>
                </p:cNvPr>
                <p:cNvSpPr/>
                <p:nvPr/>
              </p:nvSpPr>
              <p:spPr>
                <a:xfrm>
                  <a:off x="4680713" y="4621751"/>
                  <a:ext cx="1595576" cy="1504290"/>
                </a:xfrm>
                <a:prstGeom prst="rect">
                  <a:avLst/>
                </a:prstGeom>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t"/>
                <a:lstStyle/>
                <a:p>
                  <a:pPr algn="ctr"/>
                  <a:endParaRPr kumimoji="1" lang="ja-JP" altLang="en-US" sz="2000" dirty="0"/>
                </a:p>
              </p:txBody>
            </p:sp>
            <p:sp>
              <p:nvSpPr>
                <p:cNvPr id="24" name="テキスト ボックス 23">
                  <a:extLst>
                    <a:ext uri="{FF2B5EF4-FFF2-40B4-BE49-F238E27FC236}">
                      <a16:creationId xmlns:a16="http://schemas.microsoft.com/office/drawing/2014/main" id="{DD90E00B-515A-DF4E-A681-C989B2D13774}"/>
                    </a:ext>
                  </a:extLst>
                </p:cNvPr>
                <p:cNvSpPr txBox="1"/>
                <p:nvPr/>
              </p:nvSpPr>
              <p:spPr>
                <a:xfrm>
                  <a:off x="4781531" y="4632253"/>
                  <a:ext cx="1393939" cy="400110"/>
                </a:xfrm>
                <a:prstGeom prst="rect">
                  <a:avLst/>
                </a:prstGeom>
                <a:noFill/>
              </p:spPr>
              <p:txBody>
                <a:bodyPr wrap="square" rtlCol="0">
                  <a:spAutoFit/>
                </a:bodyPr>
                <a:lstStyle/>
                <a:p>
                  <a:pPr algn="ctr"/>
                  <a:r>
                    <a:rPr kumimoji="1" lang="en-US" altLang="ja-JP" sz="2000" dirty="0">
                      <a:latin typeface="+mn-ea"/>
                    </a:rPr>
                    <a:t>GPU</a:t>
                  </a:r>
                  <a:r>
                    <a:rPr kumimoji="1" lang="ja-JP" altLang="en-US" sz="2000">
                      <a:latin typeface="+mn-ea"/>
                    </a:rPr>
                    <a:t>メモリ</a:t>
                  </a:r>
                  <a:endParaRPr kumimoji="1" lang="ja-JP" altLang="en-US" sz="2000" dirty="0">
                    <a:latin typeface="+mn-ea"/>
                  </a:endParaRPr>
                </a:p>
              </p:txBody>
            </p:sp>
          </p:grpSp>
          <p:sp>
            <p:nvSpPr>
              <p:cNvPr id="21" name="四角形: 角を丸くする 9">
                <a:extLst>
                  <a:ext uri="{FF2B5EF4-FFF2-40B4-BE49-F238E27FC236}">
                    <a16:creationId xmlns:a16="http://schemas.microsoft.com/office/drawing/2014/main" id="{8BC9B95F-A8FC-3546-B5DA-3EA03EE0ADB6}"/>
                  </a:ext>
                </a:extLst>
              </p:cNvPr>
              <p:cNvSpPr/>
              <p:nvPr/>
            </p:nvSpPr>
            <p:spPr>
              <a:xfrm>
                <a:off x="4680712" y="6323055"/>
                <a:ext cx="3645064" cy="298029"/>
              </a:xfrm>
              <a:prstGeom prst="roundRect">
                <a:avLst/>
              </a:prstGeom>
              <a:solidFill>
                <a:srgbClr val="00B05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2000" dirty="0">
                    <a:solidFill>
                      <a:schemeClr val="bg1"/>
                    </a:solidFill>
                    <a:latin typeface="+mn-ea"/>
                  </a:rPr>
                  <a:t>GPU</a:t>
                </a:r>
                <a:endParaRPr kumimoji="1" lang="ja-JP" altLang="en-US" sz="2000" dirty="0">
                  <a:solidFill>
                    <a:schemeClr val="bg1"/>
                  </a:solidFill>
                  <a:latin typeface="+mn-ea"/>
                </a:endParaRPr>
              </a:p>
            </p:txBody>
          </p:sp>
          <p:sp>
            <p:nvSpPr>
              <p:cNvPr id="22" name="四角形: 角を丸くする 15">
                <a:extLst>
                  <a:ext uri="{FF2B5EF4-FFF2-40B4-BE49-F238E27FC236}">
                    <a16:creationId xmlns:a16="http://schemas.microsoft.com/office/drawing/2014/main" id="{01335F80-F972-AA44-AD47-AEBBFD821B9F}"/>
                  </a:ext>
                </a:extLst>
              </p:cNvPr>
              <p:cNvSpPr/>
              <p:nvPr/>
            </p:nvSpPr>
            <p:spPr>
              <a:xfrm>
                <a:off x="7142658" y="5070364"/>
                <a:ext cx="1183118" cy="1150506"/>
              </a:xfrm>
              <a:prstGeom prst="roundRect">
                <a:avLst/>
              </a:prstGeom>
              <a:solidFill>
                <a:srgbClr val="FFFF0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2000">
                    <a:solidFill>
                      <a:schemeClr val="tx1"/>
                    </a:solidFill>
                    <a:latin typeface="+mn-ea"/>
                  </a:rPr>
                  <a:t>復旧</a:t>
                </a:r>
                <a:endParaRPr kumimoji="1" lang="en-US" altLang="ja-JP" sz="2000" dirty="0">
                  <a:solidFill>
                    <a:schemeClr val="tx1"/>
                  </a:solidFill>
                  <a:latin typeface="+mn-ea"/>
                </a:endParaRPr>
              </a:p>
              <a:p>
                <a:pPr algn="ctr"/>
                <a:r>
                  <a:rPr kumimoji="1" lang="ja-JP" altLang="en-US" sz="2000" dirty="0">
                    <a:latin typeface="+mn-ea"/>
                  </a:rPr>
                  <a:t>システム</a:t>
                </a:r>
                <a:endParaRPr kumimoji="1" lang="en-US" altLang="ja-JP" sz="2000" dirty="0">
                  <a:latin typeface="+mn-ea"/>
                </a:endParaRPr>
              </a:p>
            </p:txBody>
          </p:sp>
        </p:grpSp>
        <p:sp>
          <p:nvSpPr>
            <p:cNvPr id="16" name="正方形/長方形 15">
              <a:extLst>
                <a:ext uri="{FF2B5EF4-FFF2-40B4-BE49-F238E27FC236}">
                  <a16:creationId xmlns:a16="http://schemas.microsoft.com/office/drawing/2014/main" id="{4262B13E-1131-AA4D-A7F8-0CF0045794BB}"/>
                </a:ext>
              </a:extLst>
            </p:cNvPr>
            <p:cNvSpPr/>
            <p:nvPr/>
          </p:nvSpPr>
          <p:spPr>
            <a:xfrm>
              <a:off x="5021721" y="5212349"/>
              <a:ext cx="1582813" cy="325874"/>
            </a:xfrm>
            <a:prstGeom prst="rect">
              <a:avLst/>
            </a:prstGeom>
            <a:solidFill>
              <a:srgbClr val="0070C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t"/>
            <a:lstStyle/>
            <a:p>
              <a:pPr algn="ctr"/>
              <a:endParaRPr kumimoji="1" lang="ja-JP" altLang="en-US" sz="2000" dirty="0"/>
            </a:p>
          </p:txBody>
        </p:sp>
        <p:grpSp>
          <p:nvGrpSpPr>
            <p:cNvPr id="17" name="グループ化 16">
              <a:extLst>
                <a:ext uri="{FF2B5EF4-FFF2-40B4-BE49-F238E27FC236}">
                  <a16:creationId xmlns:a16="http://schemas.microsoft.com/office/drawing/2014/main" id="{200172B7-9FA4-BA42-BA18-771D647DCA7F}"/>
                </a:ext>
              </a:extLst>
            </p:cNvPr>
            <p:cNvGrpSpPr/>
            <p:nvPr/>
          </p:nvGrpSpPr>
          <p:grpSpPr>
            <a:xfrm>
              <a:off x="3402218" y="5212348"/>
              <a:ext cx="3166278" cy="330595"/>
              <a:chOff x="3024583" y="5393832"/>
              <a:chExt cx="2545161" cy="534731"/>
            </a:xfrm>
          </p:grpSpPr>
          <p:cxnSp>
            <p:nvCxnSpPr>
              <p:cNvPr id="18" name="直線コネクタ 17">
                <a:extLst>
                  <a:ext uri="{FF2B5EF4-FFF2-40B4-BE49-F238E27FC236}">
                    <a16:creationId xmlns:a16="http://schemas.microsoft.com/office/drawing/2014/main" id="{EA229BD2-3E2E-0944-B603-E8864E43EADB}"/>
                  </a:ext>
                </a:extLst>
              </p:cNvPr>
              <p:cNvCxnSpPr>
                <a:cxnSpLocks/>
                <a:stCxn id="42" idx="0"/>
              </p:cNvCxnSpPr>
              <p:nvPr/>
            </p:nvCxnSpPr>
            <p:spPr>
              <a:xfrm>
                <a:off x="3024583" y="5393832"/>
                <a:ext cx="2545161" cy="0"/>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9" name="直線コネクタ 18">
                <a:extLst>
                  <a:ext uri="{FF2B5EF4-FFF2-40B4-BE49-F238E27FC236}">
                    <a16:creationId xmlns:a16="http://schemas.microsoft.com/office/drawing/2014/main" id="{97FA546C-8988-4D4E-8E34-DE0963399AFC}"/>
                  </a:ext>
                </a:extLst>
              </p:cNvPr>
              <p:cNvCxnSpPr>
                <a:cxnSpLocks/>
              </p:cNvCxnSpPr>
              <p:nvPr/>
            </p:nvCxnSpPr>
            <p:spPr>
              <a:xfrm>
                <a:off x="3024583" y="5928563"/>
                <a:ext cx="2545161" cy="0"/>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grpSp>
        <p:grpSp>
          <p:nvGrpSpPr>
            <p:cNvPr id="7" name="グループ化 6">
              <a:extLst>
                <a:ext uri="{FF2B5EF4-FFF2-40B4-BE49-F238E27FC236}">
                  <a16:creationId xmlns:a16="http://schemas.microsoft.com/office/drawing/2014/main" id="{A52A8040-F562-4A48-AD8F-CC00AC69D8FC}"/>
                </a:ext>
              </a:extLst>
            </p:cNvPr>
            <p:cNvGrpSpPr/>
            <p:nvPr/>
          </p:nvGrpSpPr>
          <p:grpSpPr>
            <a:xfrm>
              <a:off x="1140711" y="4432199"/>
              <a:ext cx="6336575" cy="951031"/>
              <a:chOff x="1670666" y="5834756"/>
              <a:chExt cx="6336575" cy="951031"/>
            </a:xfrm>
          </p:grpSpPr>
          <p:cxnSp>
            <p:nvCxnSpPr>
              <p:cNvPr id="8" name="直線矢印コネクタ 7">
                <a:extLst>
                  <a:ext uri="{FF2B5EF4-FFF2-40B4-BE49-F238E27FC236}">
                    <a16:creationId xmlns:a16="http://schemas.microsoft.com/office/drawing/2014/main" id="{5044D6AC-7C4E-1249-9D93-D02F6355AB96}"/>
                  </a:ext>
                </a:extLst>
              </p:cNvPr>
              <p:cNvCxnSpPr>
                <a:cxnSpLocks/>
                <a:endCxn id="16" idx="3"/>
              </p:cNvCxnSpPr>
              <p:nvPr/>
            </p:nvCxnSpPr>
            <p:spPr>
              <a:xfrm flipH="1" flipV="1">
                <a:off x="7134489" y="6777843"/>
                <a:ext cx="872752" cy="7944"/>
              </a:xfrm>
              <a:prstGeom prst="straightConnector1">
                <a:avLst/>
              </a:prstGeom>
              <a:ln w="76200">
                <a:solidFill>
                  <a:srgbClr val="FF0000"/>
                </a:solidFill>
                <a:tailEnd type="triangle"/>
              </a:ln>
            </p:spPr>
            <p:style>
              <a:lnRef idx="1">
                <a:schemeClr val="dk1"/>
              </a:lnRef>
              <a:fillRef idx="0">
                <a:schemeClr val="dk1"/>
              </a:fillRef>
              <a:effectRef idx="0">
                <a:schemeClr val="dk1"/>
              </a:effectRef>
              <a:fontRef idx="minor">
                <a:schemeClr val="tx1"/>
              </a:fontRef>
            </p:style>
          </p:cxnSp>
          <p:sp>
            <p:nvSpPr>
              <p:cNvPr id="9" name="テキスト ボックス 8">
                <a:extLst>
                  <a:ext uri="{FF2B5EF4-FFF2-40B4-BE49-F238E27FC236}">
                    <a16:creationId xmlns:a16="http://schemas.microsoft.com/office/drawing/2014/main" id="{E54BC673-3760-604F-BB7A-64E172A5D38F}"/>
                  </a:ext>
                </a:extLst>
              </p:cNvPr>
              <p:cNvSpPr txBox="1"/>
              <p:nvPr/>
            </p:nvSpPr>
            <p:spPr>
              <a:xfrm>
                <a:off x="7229314" y="6108416"/>
                <a:ext cx="702307" cy="646331"/>
              </a:xfrm>
              <a:prstGeom prst="rect">
                <a:avLst/>
              </a:prstGeom>
              <a:noFill/>
            </p:spPr>
            <p:txBody>
              <a:bodyPr wrap="square" rtlCol="0">
                <a:spAutoFit/>
              </a:bodyPr>
              <a:lstStyle/>
              <a:p>
                <a:pPr algn="r"/>
                <a:r>
                  <a:rPr kumimoji="1" lang="ja-JP" altLang="en-US"/>
                  <a:t>書き換え</a:t>
                </a:r>
                <a:endParaRPr kumimoji="1" lang="ja-JP" altLang="en-US" dirty="0"/>
              </a:p>
            </p:txBody>
          </p:sp>
          <p:sp>
            <p:nvSpPr>
              <p:cNvPr id="12" name="テキスト ボックス 11">
                <a:extLst>
                  <a:ext uri="{FF2B5EF4-FFF2-40B4-BE49-F238E27FC236}">
                    <a16:creationId xmlns:a16="http://schemas.microsoft.com/office/drawing/2014/main" id="{6A9BC653-A6D7-1347-8764-09208A982F18}"/>
                  </a:ext>
                </a:extLst>
              </p:cNvPr>
              <p:cNvSpPr txBox="1"/>
              <p:nvPr/>
            </p:nvSpPr>
            <p:spPr>
              <a:xfrm>
                <a:off x="1670666" y="5834756"/>
                <a:ext cx="839478" cy="400110"/>
              </a:xfrm>
              <a:prstGeom prst="rect">
                <a:avLst/>
              </a:prstGeom>
              <a:noFill/>
            </p:spPr>
            <p:txBody>
              <a:bodyPr wrap="square" rtlCol="0">
                <a:spAutoFit/>
              </a:bodyPr>
              <a:lstStyle/>
              <a:p>
                <a:pPr algn="r"/>
                <a:r>
                  <a:rPr kumimoji="1" lang="en-US" altLang="ja-JP" sz="2000" dirty="0">
                    <a:latin typeface="+mn-ea"/>
                  </a:rPr>
                  <a:t>DMA</a:t>
                </a:r>
                <a:endParaRPr kumimoji="1" lang="ja-JP" altLang="en-US" sz="2000" dirty="0">
                  <a:latin typeface="+mn-ea"/>
                </a:endParaRPr>
              </a:p>
            </p:txBody>
          </p:sp>
        </p:grpSp>
        <p:grpSp>
          <p:nvGrpSpPr>
            <p:cNvPr id="50" name="グループ化 49">
              <a:extLst>
                <a:ext uri="{FF2B5EF4-FFF2-40B4-BE49-F238E27FC236}">
                  <a16:creationId xmlns:a16="http://schemas.microsoft.com/office/drawing/2014/main" id="{8492A097-984D-2F41-913F-0DFF8A0CDF16}"/>
                </a:ext>
              </a:extLst>
            </p:cNvPr>
            <p:cNvGrpSpPr/>
            <p:nvPr/>
          </p:nvGrpSpPr>
          <p:grpSpPr>
            <a:xfrm>
              <a:off x="1570799" y="4620692"/>
              <a:ext cx="2675781" cy="1953541"/>
              <a:chOff x="633302" y="4556414"/>
              <a:chExt cx="2675781" cy="1953541"/>
            </a:xfrm>
          </p:grpSpPr>
          <p:sp>
            <p:nvSpPr>
              <p:cNvPr id="29" name="テキスト ボックス 28">
                <a:extLst>
                  <a:ext uri="{FF2B5EF4-FFF2-40B4-BE49-F238E27FC236}">
                    <a16:creationId xmlns:a16="http://schemas.microsoft.com/office/drawing/2014/main" id="{98B6D15E-6CEE-4443-902E-F03959E49257}"/>
                  </a:ext>
                </a:extLst>
              </p:cNvPr>
              <p:cNvSpPr txBox="1"/>
              <p:nvPr/>
            </p:nvSpPr>
            <p:spPr>
              <a:xfrm>
                <a:off x="1412380" y="4556414"/>
                <a:ext cx="1896703" cy="400110"/>
              </a:xfrm>
              <a:prstGeom prst="rect">
                <a:avLst/>
              </a:prstGeom>
              <a:noFill/>
            </p:spPr>
            <p:txBody>
              <a:bodyPr wrap="square" rtlCol="0">
                <a:spAutoFit/>
              </a:bodyPr>
              <a:lstStyle/>
              <a:p>
                <a:pPr algn="ctr"/>
                <a:r>
                  <a:rPr kumimoji="1" lang="en-US" altLang="ja-JP" sz="2000" dirty="0" err="1">
                    <a:latin typeface="+mn-ea"/>
                  </a:rPr>
                  <a:t>GPUfas</a:t>
                </a:r>
                <a:r>
                  <a:rPr kumimoji="1" lang="ja-JP" altLang="en-US" sz="2000">
                    <a:latin typeface="+mn-ea"/>
                  </a:rPr>
                  <a:t>プロセス</a:t>
                </a:r>
                <a:endParaRPr kumimoji="1" lang="ja-JP" altLang="en-US" sz="2000" dirty="0">
                  <a:latin typeface="+mn-ea"/>
                </a:endParaRPr>
              </a:p>
            </p:txBody>
          </p:sp>
          <p:sp>
            <p:nvSpPr>
              <p:cNvPr id="30" name="四角形: 角を丸くする 5">
                <a:extLst>
                  <a:ext uri="{FF2B5EF4-FFF2-40B4-BE49-F238E27FC236}">
                    <a16:creationId xmlns:a16="http://schemas.microsoft.com/office/drawing/2014/main" id="{A9ED45F3-12BA-344A-8D6A-08B79C5022A5}"/>
                  </a:ext>
                </a:extLst>
              </p:cNvPr>
              <p:cNvSpPr/>
              <p:nvPr/>
            </p:nvSpPr>
            <p:spPr>
              <a:xfrm>
                <a:off x="652233" y="6202006"/>
                <a:ext cx="2535751" cy="307949"/>
              </a:xfrm>
              <a:prstGeom prst="roundRect">
                <a:avLst/>
              </a:prstGeom>
              <a:solidFill>
                <a:srgbClr val="FFC00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2000" dirty="0">
                    <a:latin typeface="+mn-ea"/>
                  </a:rPr>
                  <a:t>CPU</a:t>
                </a:r>
                <a:endParaRPr kumimoji="1" lang="ja-JP" altLang="en-US" sz="2000" dirty="0">
                  <a:latin typeface="+mn-ea"/>
                </a:endParaRPr>
              </a:p>
            </p:txBody>
          </p:sp>
          <p:sp>
            <p:nvSpPr>
              <p:cNvPr id="31" name="四角形: 角を丸くする 6">
                <a:extLst>
                  <a:ext uri="{FF2B5EF4-FFF2-40B4-BE49-F238E27FC236}">
                    <a16:creationId xmlns:a16="http://schemas.microsoft.com/office/drawing/2014/main" id="{946CF232-FE37-3044-B57B-8617668FE4AB}"/>
                  </a:ext>
                </a:extLst>
              </p:cNvPr>
              <p:cNvSpPr/>
              <p:nvPr/>
            </p:nvSpPr>
            <p:spPr>
              <a:xfrm>
                <a:off x="633302" y="4949314"/>
                <a:ext cx="839478" cy="1169475"/>
              </a:xfrm>
              <a:prstGeom prst="roundRect">
                <a:avLst/>
              </a:prstGeom>
              <a:solidFill>
                <a:srgbClr val="0070C0"/>
              </a:solidFill>
              <a:ln w="38100" cmpd="sng">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2000">
                    <a:solidFill>
                      <a:schemeClr val="bg1"/>
                    </a:solidFill>
                  </a:rPr>
                  <a:t>メイン</a:t>
                </a:r>
                <a:br>
                  <a:rPr kumimoji="1" lang="en-US" altLang="ja-JP" sz="2000" dirty="0">
                    <a:solidFill>
                      <a:schemeClr val="bg1"/>
                    </a:solidFill>
                  </a:rPr>
                </a:br>
                <a:r>
                  <a:rPr kumimoji="1" lang="ja-JP" altLang="en-US" sz="2000">
                    <a:solidFill>
                      <a:schemeClr val="bg1"/>
                    </a:solidFill>
                  </a:rPr>
                  <a:t>メモリ</a:t>
                </a:r>
                <a:endParaRPr kumimoji="1" lang="ja-JP" altLang="en-US" sz="2000" dirty="0">
                  <a:solidFill>
                    <a:schemeClr val="bg1"/>
                  </a:solidFill>
                </a:endParaRPr>
              </a:p>
            </p:txBody>
          </p:sp>
          <p:cxnSp>
            <p:nvCxnSpPr>
              <p:cNvPr id="35" name="直線コネクタ 34">
                <a:extLst>
                  <a:ext uri="{FF2B5EF4-FFF2-40B4-BE49-F238E27FC236}">
                    <a16:creationId xmlns:a16="http://schemas.microsoft.com/office/drawing/2014/main" id="{76A2A4A8-0FB3-5449-9009-9DE399A8B25C}"/>
                  </a:ext>
                </a:extLst>
              </p:cNvPr>
              <p:cNvCxnSpPr>
                <a:cxnSpLocks/>
              </p:cNvCxnSpPr>
              <p:nvPr/>
            </p:nvCxnSpPr>
            <p:spPr>
              <a:xfrm>
                <a:off x="1446534" y="5055903"/>
                <a:ext cx="291329" cy="92168"/>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6" name="直線コネクタ 35">
                <a:extLst>
                  <a:ext uri="{FF2B5EF4-FFF2-40B4-BE49-F238E27FC236}">
                    <a16:creationId xmlns:a16="http://schemas.microsoft.com/office/drawing/2014/main" id="{D978B5DD-71D4-7447-8EAA-0F0E73FB84D1}"/>
                  </a:ext>
                </a:extLst>
              </p:cNvPr>
              <p:cNvCxnSpPr>
                <a:cxnSpLocks/>
              </p:cNvCxnSpPr>
              <p:nvPr/>
            </p:nvCxnSpPr>
            <p:spPr>
              <a:xfrm flipV="1">
                <a:off x="1463852" y="5463952"/>
                <a:ext cx="311335" cy="555412"/>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9" name="四角形: 角を丸くする 10">
                <a:extLst>
                  <a:ext uri="{FF2B5EF4-FFF2-40B4-BE49-F238E27FC236}">
                    <a16:creationId xmlns:a16="http://schemas.microsoft.com/office/drawing/2014/main" id="{4F41BF14-76F6-AD43-A497-EB7EA5FE4522}"/>
                  </a:ext>
                </a:extLst>
              </p:cNvPr>
              <p:cNvSpPr/>
              <p:nvPr/>
            </p:nvSpPr>
            <p:spPr>
              <a:xfrm>
                <a:off x="1731283" y="5699711"/>
                <a:ext cx="1437771" cy="400109"/>
              </a:xfrm>
              <a:prstGeom prst="roundRect">
                <a:avLst/>
              </a:prstGeom>
              <a:solidFill>
                <a:srgbClr val="00B0F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2000" dirty="0" err="1">
                    <a:latin typeface="+mn-ea"/>
                  </a:rPr>
                  <a:t>GPUfas</a:t>
                </a:r>
                <a:r>
                  <a:rPr kumimoji="1" lang="en-US" altLang="ja-JP" sz="2000" dirty="0">
                    <a:latin typeface="+mn-ea"/>
                  </a:rPr>
                  <a:t> OS</a:t>
                </a:r>
                <a:endParaRPr kumimoji="1" lang="ja-JP" altLang="en-US" sz="2000" dirty="0">
                  <a:latin typeface="+mn-ea"/>
                </a:endParaRPr>
              </a:p>
            </p:txBody>
          </p:sp>
          <p:sp>
            <p:nvSpPr>
              <p:cNvPr id="40" name="四角形: 角を丸くする 10">
                <a:extLst>
                  <a:ext uri="{FF2B5EF4-FFF2-40B4-BE49-F238E27FC236}">
                    <a16:creationId xmlns:a16="http://schemas.microsoft.com/office/drawing/2014/main" id="{9DEC9C21-0229-2A48-903A-5D9ECAAE1BE9}"/>
                  </a:ext>
                </a:extLst>
              </p:cNvPr>
              <p:cNvSpPr/>
              <p:nvPr/>
            </p:nvSpPr>
            <p:spPr>
              <a:xfrm>
                <a:off x="1749144" y="4949314"/>
                <a:ext cx="1431151" cy="677196"/>
              </a:xfrm>
              <a:prstGeom prst="roundRect">
                <a:avLst/>
              </a:prstGeom>
              <a:solidFill>
                <a:schemeClr val="accent5">
                  <a:lumMod val="40000"/>
                  <a:lumOff val="60000"/>
                </a:schemeClr>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2000" dirty="0">
                  <a:latin typeface="+mn-ea"/>
                </a:endParaRPr>
              </a:p>
            </p:txBody>
          </p:sp>
          <p:sp>
            <p:nvSpPr>
              <p:cNvPr id="42" name="正方形/長方形 41">
                <a:extLst>
                  <a:ext uri="{FF2B5EF4-FFF2-40B4-BE49-F238E27FC236}">
                    <a16:creationId xmlns:a16="http://schemas.microsoft.com/office/drawing/2014/main" id="{EBF29DC8-A01F-C34E-9505-2B87A400C09B}"/>
                  </a:ext>
                </a:extLst>
              </p:cNvPr>
              <p:cNvSpPr/>
              <p:nvPr/>
            </p:nvSpPr>
            <p:spPr>
              <a:xfrm>
                <a:off x="1749144" y="5148072"/>
                <a:ext cx="1431152" cy="316308"/>
              </a:xfrm>
              <a:prstGeom prst="rect">
                <a:avLst/>
              </a:prstGeom>
              <a:solidFill>
                <a:srgbClr val="0070C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t"/>
              <a:lstStyle/>
              <a:p>
                <a:pPr algn="ctr"/>
                <a:endParaRPr kumimoji="1" lang="ja-JP" altLang="en-US" sz="2000" dirty="0"/>
              </a:p>
            </p:txBody>
          </p:sp>
        </p:grpSp>
      </p:grpSp>
      <p:cxnSp>
        <p:nvCxnSpPr>
          <p:cNvPr id="111" name="Elbow Connector 5">
            <a:extLst>
              <a:ext uri="{FF2B5EF4-FFF2-40B4-BE49-F238E27FC236}">
                <a16:creationId xmlns:a16="http://schemas.microsoft.com/office/drawing/2014/main" id="{8FEE6E41-C8C5-0847-A40D-1CA706A3F26E}"/>
              </a:ext>
            </a:extLst>
          </p:cNvPr>
          <p:cNvCxnSpPr>
            <a:cxnSpLocks/>
            <a:endCxn id="31" idx="0"/>
          </p:cNvCxnSpPr>
          <p:nvPr/>
        </p:nvCxnSpPr>
        <p:spPr>
          <a:xfrm rot="10800000">
            <a:off x="2970937" y="5003672"/>
            <a:ext cx="3031187" cy="351709"/>
          </a:xfrm>
          <a:prstGeom prst="bentConnector4">
            <a:avLst>
              <a:gd name="adj1" fmla="val 18852"/>
              <a:gd name="adj2" fmla="val 235903"/>
            </a:avLst>
          </a:prstGeom>
          <a:ln w="76200">
            <a:solidFill>
              <a:srgbClr val="FF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212550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644FF71-7C10-554C-A75C-4CA52B62BE7F}"/>
              </a:ext>
            </a:extLst>
          </p:cNvPr>
          <p:cNvSpPr>
            <a:spLocks noGrp="1"/>
          </p:cNvSpPr>
          <p:nvPr>
            <p:ph type="title"/>
          </p:nvPr>
        </p:nvSpPr>
        <p:spPr>
          <a:xfrm>
            <a:off x="816000" y="292959"/>
            <a:ext cx="10560000" cy="1293028"/>
          </a:xfrm>
        </p:spPr>
        <p:txBody>
          <a:bodyPr/>
          <a:lstStyle/>
          <a:p>
            <a:r>
              <a:rPr lang="ja-JP" altLang="en-US"/>
              <a:t>透過的なメモリ書き換え</a:t>
            </a:r>
          </a:p>
        </p:txBody>
      </p:sp>
      <p:sp>
        <p:nvSpPr>
          <p:cNvPr id="3" name="コンテンツ プレースホルダー 2">
            <a:extLst>
              <a:ext uri="{FF2B5EF4-FFF2-40B4-BE49-F238E27FC236}">
                <a16:creationId xmlns:a16="http://schemas.microsoft.com/office/drawing/2014/main" id="{CBE13255-E02F-FC45-9707-9487D3077DB5}"/>
              </a:ext>
            </a:extLst>
          </p:cNvPr>
          <p:cNvSpPr>
            <a:spLocks noGrp="1"/>
          </p:cNvSpPr>
          <p:nvPr>
            <p:ph idx="1"/>
          </p:nvPr>
        </p:nvSpPr>
        <p:spPr>
          <a:xfrm>
            <a:off x="816000" y="1671919"/>
            <a:ext cx="10560000" cy="4585447"/>
          </a:xfrm>
        </p:spPr>
        <p:txBody>
          <a:bodyPr/>
          <a:lstStyle/>
          <a:p>
            <a:r>
              <a:rPr lang="en-US" altLang="ja-JP" dirty="0"/>
              <a:t>OS</a:t>
            </a:r>
            <a:r>
              <a:rPr lang="ja-JP" altLang="en-US"/>
              <a:t>データを書き換える箇所すべてでアドレス変換が必要</a:t>
            </a:r>
            <a:endParaRPr lang="en-US" altLang="ja-JP" dirty="0"/>
          </a:p>
          <a:p>
            <a:pPr lvl="1"/>
            <a:r>
              <a:rPr lang="en-US" altLang="ja-JP" dirty="0"/>
              <a:t>OS</a:t>
            </a:r>
            <a:r>
              <a:rPr lang="ja-JP" altLang="en-US"/>
              <a:t>データの仮想アドレスを物理アドレスに変換し、</a:t>
            </a:r>
            <a:r>
              <a:rPr lang="en-US" altLang="ja-JP" dirty="0"/>
              <a:t>GPU</a:t>
            </a:r>
            <a:r>
              <a:rPr lang="ja-JP" altLang="en-US"/>
              <a:t>アドレスに</a:t>
            </a:r>
            <a:r>
              <a:rPr lang="ja-JP" altLang="en-JP"/>
              <a:t>変換</a:t>
            </a:r>
            <a:endParaRPr lang="en-US" altLang="ja-JP" dirty="0"/>
          </a:p>
          <a:p>
            <a:pPr lvl="1"/>
            <a:r>
              <a:rPr lang="ja-JP" altLang="en-US"/>
              <a:t>手動では復旧システムの開発者の負担が大きい</a:t>
            </a:r>
            <a:endParaRPr lang="en-US" altLang="ja-JP" dirty="0"/>
          </a:p>
          <a:p>
            <a:r>
              <a:rPr lang="en-US" altLang="ja-JP" dirty="0" err="1"/>
              <a:t>LLView</a:t>
            </a:r>
            <a:r>
              <a:rPr lang="en-US" altLang="ja-JP" dirty="0"/>
              <a:t> [Ozaki et al.'19] </a:t>
            </a:r>
            <a:r>
              <a:rPr lang="ja-JP" altLang="en-US"/>
              <a:t>を拡張して自動化</a:t>
            </a:r>
            <a:endParaRPr lang="en-US" altLang="ja-JP" dirty="0"/>
          </a:p>
          <a:p>
            <a:pPr lvl="1"/>
            <a:r>
              <a:rPr lang="en-US" altLang="ja-JP" dirty="0"/>
              <a:t>LLVM</a:t>
            </a:r>
            <a:r>
              <a:rPr lang="ja-JP" altLang="en-US"/>
              <a:t>の中間表現のメモリ読み込み命令に加えて、書き込み命令の前にもアドレス変換処理を挿入</a:t>
            </a:r>
            <a:endParaRPr lang="en-US" altLang="ja-JP" dirty="0"/>
          </a:p>
          <a:p>
            <a:endParaRPr lang="ja-JP" altLang="en-US"/>
          </a:p>
        </p:txBody>
      </p:sp>
      <p:sp>
        <p:nvSpPr>
          <p:cNvPr id="4" name="スライド番号プレースホルダー 3">
            <a:extLst>
              <a:ext uri="{FF2B5EF4-FFF2-40B4-BE49-F238E27FC236}">
                <a16:creationId xmlns:a16="http://schemas.microsoft.com/office/drawing/2014/main" id="{494642A8-6AA0-7D46-9958-4BB9CB739475}"/>
              </a:ext>
            </a:extLst>
          </p:cNvPr>
          <p:cNvSpPr>
            <a:spLocks noGrp="1"/>
          </p:cNvSpPr>
          <p:nvPr>
            <p:ph type="sldNum" sz="quarter" idx="12"/>
          </p:nvPr>
        </p:nvSpPr>
        <p:spPr>
          <a:xfrm>
            <a:off x="8496000" y="292960"/>
            <a:ext cx="2880000" cy="365125"/>
          </a:xfrm>
        </p:spPr>
        <p:txBody>
          <a:bodyPr/>
          <a:lstStyle/>
          <a:p>
            <a:fld id="{DB15B789-B4AB-4945-84F3-7B2ECC227000}" type="slidenum">
              <a:rPr lang="ja-JP" altLang="en-US" smtClean="0"/>
              <a:pPr/>
              <a:t>17</a:t>
            </a:fld>
            <a:endParaRPr lang="ja-JP" altLang="en-US"/>
          </a:p>
        </p:txBody>
      </p:sp>
      <p:sp>
        <p:nvSpPr>
          <p:cNvPr id="5" name="TextBox 6">
            <a:extLst>
              <a:ext uri="{FF2B5EF4-FFF2-40B4-BE49-F238E27FC236}">
                <a16:creationId xmlns:a16="http://schemas.microsoft.com/office/drawing/2014/main" id="{FC65259D-81BB-3449-922B-B36AC149D57A}"/>
              </a:ext>
            </a:extLst>
          </p:cNvPr>
          <p:cNvSpPr txBox="1"/>
          <p:nvPr/>
        </p:nvSpPr>
        <p:spPr>
          <a:xfrm>
            <a:off x="2426165" y="4629296"/>
            <a:ext cx="3134191" cy="400110"/>
          </a:xfrm>
          <a:prstGeom prst="rect">
            <a:avLst/>
          </a:prstGeom>
          <a:noFill/>
          <a:ln w="38100">
            <a:solidFill>
              <a:schemeClr val="tx1"/>
            </a:solidFill>
          </a:ln>
        </p:spPr>
        <p:txBody>
          <a:bodyPr wrap="square" rtlCol="0">
            <a:spAutoFit/>
          </a:bodyPr>
          <a:lstStyle/>
          <a:p>
            <a:r>
              <a:rPr lang="en" altLang="ja-JP" sz="2000" dirty="0">
                <a:latin typeface="+mn-ea"/>
              </a:rPr>
              <a:t>set-&gt;sig[0] |= 1UL &lt;&lt; sig;</a:t>
            </a:r>
          </a:p>
        </p:txBody>
      </p:sp>
      <p:sp>
        <p:nvSpPr>
          <p:cNvPr id="6" name="TextBox 7">
            <a:extLst>
              <a:ext uri="{FF2B5EF4-FFF2-40B4-BE49-F238E27FC236}">
                <a16:creationId xmlns:a16="http://schemas.microsoft.com/office/drawing/2014/main" id="{E5BA0648-3063-0447-80CB-EE385E935463}"/>
              </a:ext>
            </a:extLst>
          </p:cNvPr>
          <p:cNvSpPr txBox="1"/>
          <p:nvPr/>
        </p:nvSpPr>
        <p:spPr>
          <a:xfrm>
            <a:off x="2426165" y="5418759"/>
            <a:ext cx="3134191" cy="646331"/>
          </a:xfrm>
          <a:prstGeom prst="rect">
            <a:avLst/>
          </a:prstGeom>
          <a:noFill/>
          <a:ln w="38100">
            <a:solidFill>
              <a:schemeClr val="tx1"/>
            </a:solidFill>
          </a:ln>
        </p:spPr>
        <p:txBody>
          <a:bodyPr wrap="none" rtlCol="0">
            <a:spAutoFit/>
          </a:bodyPr>
          <a:lstStyle/>
          <a:p>
            <a:r>
              <a:rPr lang="en-US" dirty="0">
                <a:latin typeface="+mn-ea"/>
                <a:cs typeface="Arial" panose="020B0604020202020204" pitchFamily="34" charset="0"/>
              </a:rPr>
              <a:t>  :</a:t>
            </a:r>
          </a:p>
          <a:p>
            <a:r>
              <a:rPr lang="en-US" dirty="0">
                <a:latin typeface="+mn-ea"/>
                <a:cs typeface="Arial" panose="020B0604020202020204" pitchFamily="34" charset="0"/>
              </a:rPr>
              <a:t>store i64 512, i64* %</a:t>
            </a:r>
            <a:r>
              <a:rPr lang="en-US" dirty="0" err="1">
                <a:latin typeface="+mn-ea"/>
                <a:cs typeface="Arial" panose="020B0604020202020204" pitchFamily="34" charset="0"/>
              </a:rPr>
              <a:t>arrayidx</a:t>
            </a:r>
            <a:endParaRPr lang="en-US" dirty="0">
              <a:latin typeface="+mn-ea"/>
              <a:cs typeface="Arial" panose="020B0604020202020204" pitchFamily="34" charset="0"/>
            </a:endParaRPr>
          </a:p>
        </p:txBody>
      </p:sp>
      <p:sp>
        <p:nvSpPr>
          <p:cNvPr id="7" name="TextBox 11">
            <a:extLst>
              <a:ext uri="{FF2B5EF4-FFF2-40B4-BE49-F238E27FC236}">
                <a16:creationId xmlns:a16="http://schemas.microsoft.com/office/drawing/2014/main" id="{F96B0CFE-2ABA-A441-88FF-7E5E826B3B78}"/>
              </a:ext>
            </a:extLst>
          </p:cNvPr>
          <p:cNvSpPr txBox="1"/>
          <p:nvPr/>
        </p:nvSpPr>
        <p:spPr>
          <a:xfrm>
            <a:off x="6530358" y="5128314"/>
            <a:ext cx="3589444" cy="1200329"/>
          </a:xfrm>
          <a:prstGeom prst="rect">
            <a:avLst/>
          </a:prstGeom>
          <a:solidFill>
            <a:schemeClr val="bg1"/>
          </a:solidFill>
          <a:ln w="38100">
            <a:solidFill>
              <a:schemeClr val="tx1"/>
            </a:solidFill>
          </a:ln>
        </p:spPr>
        <p:txBody>
          <a:bodyPr wrap="none" rtlCol="0">
            <a:spAutoFit/>
          </a:bodyPr>
          <a:lstStyle/>
          <a:p>
            <a:r>
              <a:rPr lang="en-US" dirty="0">
                <a:solidFill>
                  <a:srgbClr val="FF0000"/>
                </a:solidFill>
                <a:latin typeface="+mn-ea"/>
                <a:cs typeface="Arial" panose="020B0604020202020204" pitchFamily="34" charset="0"/>
              </a:rPr>
              <a:t>%3 = </a:t>
            </a:r>
            <a:r>
              <a:rPr lang="en-US" dirty="0" err="1">
                <a:solidFill>
                  <a:srgbClr val="FF0000"/>
                </a:solidFill>
                <a:latin typeface="+mn-ea"/>
                <a:cs typeface="Arial" panose="020B0604020202020204" pitchFamily="34" charset="0"/>
              </a:rPr>
              <a:t>bitcast</a:t>
            </a:r>
            <a:r>
              <a:rPr lang="en-US" dirty="0">
                <a:solidFill>
                  <a:srgbClr val="FF0000"/>
                </a:solidFill>
                <a:latin typeface="+mn-ea"/>
                <a:cs typeface="Arial" panose="020B0604020202020204" pitchFamily="34" charset="0"/>
              </a:rPr>
              <a:t> i64* %</a:t>
            </a:r>
            <a:r>
              <a:rPr lang="en-US" dirty="0" err="1">
                <a:solidFill>
                  <a:srgbClr val="FF0000"/>
                </a:solidFill>
                <a:latin typeface="+mn-ea"/>
                <a:cs typeface="Arial" panose="020B0604020202020204" pitchFamily="34" charset="0"/>
              </a:rPr>
              <a:t>arrayidx</a:t>
            </a:r>
            <a:r>
              <a:rPr lang="en-US" dirty="0">
                <a:solidFill>
                  <a:srgbClr val="FF0000"/>
                </a:solidFill>
                <a:latin typeface="+mn-ea"/>
                <a:cs typeface="Arial" panose="020B0604020202020204" pitchFamily="34" charset="0"/>
              </a:rPr>
              <a:t> to i8*</a:t>
            </a:r>
          </a:p>
          <a:p>
            <a:r>
              <a:rPr lang="en-US" dirty="0">
                <a:solidFill>
                  <a:srgbClr val="FF0000"/>
                </a:solidFill>
                <a:latin typeface="+mn-ea"/>
                <a:cs typeface="Arial" panose="020B0604020202020204" pitchFamily="34" charset="0"/>
              </a:rPr>
              <a:t>%4 = call i8* @g_map(i8* %3)</a:t>
            </a:r>
          </a:p>
          <a:p>
            <a:r>
              <a:rPr lang="en-US" dirty="0">
                <a:solidFill>
                  <a:srgbClr val="FF0000"/>
                </a:solidFill>
                <a:latin typeface="+mn-ea"/>
                <a:cs typeface="Arial" panose="020B0604020202020204" pitchFamily="34" charset="0"/>
              </a:rPr>
              <a:t>%5 = </a:t>
            </a:r>
            <a:r>
              <a:rPr lang="en-US" dirty="0" err="1">
                <a:solidFill>
                  <a:srgbClr val="FF0000"/>
                </a:solidFill>
                <a:latin typeface="+mn-ea"/>
                <a:cs typeface="Arial" panose="020B0604020202020204" pitchFamily="34" charset="0"/>
              </a:rPr>
              <a:t>bitcast</a:t>
            </a:r>
            <a:r>
              <a:rPr lang="en-US" dirty="0">
                <a:solidFill>
                  <a:srgbClr val="FF0000"/>
                </a:solidFill>
                <a:latin typeface="+mn-ea"/>
                <a:cs typeface="Arial" panose="020B0604020202020204" pitchFamily="34" charset="0"/>
              </a:rPr>
              <a:t> i8* %4 to i64*</a:t>
            </a:r>
          </a:p>
          <a:p>
            <a:r>
              <a:rPr lang="en-US" dirty="0">
                <a:latin typeface="+mn-ea"/>
                <a:cs typeface="Arial" panose="020B0604020202020204" pitchFamily="34" charset="0"/>
              </a:rPr>
              <a:t>store i64 512, i64* %5</a:t>
            </a:r>
          </a:p>
        </p:txBody>
      </p:sp>
      <p:sp>
        <p:nvSpPr>
          <p:cNvPr id="8" name="Down Arrow 12">
            <a:extLst>
              <a:ext uri="{FF2B5EF4-FFF2-40B4-BE49-F238E27FC236}">
                <a16:creationId xmlns:a16="http://schemas.microsoft.com/office/drawing/2014/main" id="{4F77E673-27AD-8645-BBFE-A4D9B971F2F4}"/>
              </a:ext>
            </a:extLst>
          </p:cNvPr>
          <p:cNvSpPr/>
          <p:nvPr/>
        </p:nvSpPr>
        <p:spPr>
          <a:xfrm>
            <a:off x="3822701" y="5121787"/>
            <a:ext cx="388241" cy="231484"/>
          </a:xfrm>
          <a:prstGeom prst="downArrow">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solidFill>
                <a:srgbClr val="FF0000"/>
              </a:solidFill>
            </a:endParaRPr>
          </a:p>
        </p:txBody>
      </p:sp>
      <p:sp>
        <p:nvSpPr>
          <p:cNvPr id="9" name="Right Arrow 13">
            <a:extLst>
              <a:ext uri="{FF2B5EF4-FFF2-40B4-BE49-F238E27FC236}">
                <a16:creationId xmlns:a16="http://schemas.microsoft.com/office/drawing/2014/main" id="{4C5117EE-1AAE-B84E-853E-8A8C42CE7325}"/>
              </a:ext>
            </a:extLst>
          </p:cNvPr>
          <p:cNvSpPr/>
          <p:nvPr/>
        </p:nvSpPr>
        <p:spPr>
          <a:xfrm>
            <a:off x="5851236" y="5533801"/>
            <a:ext cx="525320" cy="386902"/>
          </a:xfrm>
          <a:prstGeom prst="rightArrow">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solidFill>
                <a:srgbClr val="FF0000"/>
              </a:solidFill>
            </a:endParaRPr>
          </a:p>
        </p:txBody>
      </p:sp>
      <p:sp>
        <p:nvSpPr>
          <p:cNvPr id="10" name="正方形/長方形 9">
            <a:extLst>
              <a:ext uri="{FF2B5EF4-FFF2-40B4-BE49-F238E27FC236}">
                <a16:creationId xmlns:a16="http://schemas.microsoft.com/office/drawing/2014/main" id="{BC85D67F-A873-E949-A1F5-38DB9C25BE84}"/>
              </a:ext>
            </a:extLst>
          </p:cNvPr>
          <p:cNvSpPr/>
          <p:nvPr/>
        </p:nvSpPr>
        <p:spPr>
          <a:xfrm>
            <a:off x="7924801" y="5462980"/>
            <a:ext cx="1798320" cy="288000"/>
          </a:xfrm>
          <a:prstGeom prst="rect">
            <a:avLst/>
          </a:prstGeom>
          <a:noFill/>
          <a:ln w="38100">
            <a:solidFill>
              <a:srgbClr val="00B0F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b="1">
              <a:solidFill>
                <a:srgbClr val="FF0000"/>
              </a:solidFill>
            </a:endParaRPr>
          </a:p>
        </p:txBody>
      </p:sp>
    </p:spTree>
    <p:extLst>
      <p:ext uri="{BB962C8B-B14F-4D97-AF65-F5344CB8AC3E}">
        <p14:creationId xmlns:p14="http://schemas.microsoft.com/office/powerpoint/2010/main" val="2556666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AAC9FD7-A610-8A44-9A2A-45CCE6FD251D}"/>
              </a:ext>
            </a:extLst>
          </p:cNvPr>
          <p:cNvSpPr>
            <a:spLocks noGrp="1"/>
          </p:cNvSpPr>
          <p:nvPr>
            <p:ph type="title"/>
          </p:nvPr>
        </p:nvSpPr>
        <p:spPr>
          <a:xfrm>
            <a:off x="816000" y="292959"/>
            <a:ext cx="10560000" cy="1293028"/>
          </a:xfrm>
        </p:spPr>
        <p:txBody>
          <a:bodyPr/>
          <a:lstStyle/>
          <a:p>
            <a:r>
              <a:rPr lang="en-US" altLang="ja-JP" dirty="0" err="1"/>
              <a:t>GPUfas</a:t>
            </a:r>
            <a:r>
              <a:rPr lang="en-US" altLang="ja-JP" dirty="0"/>
              <a:t>-VM</a:t>
            </a:r>
            <a:endParaRPr lang="ja-JP" altLang="en-US"/>
          </a:p>
        </p:txBody>
      </p:sp>
      <p:sp>
        <p:nvSpPr>
          <p:cNvPr id="3" name="コンテンツ プレースホルダー 2">
            <a:extLst>
              <a:ext uri="{FF2B5EF4-FFF2-40B4-BE49-F238E27FC236}">
                <a16:creationId xmlns:a16="http://schemas.microsoft.com/office/drawing/2014/main" id="{E6391C19-50D7-7346-BF4A-0FF0EFCF89AB}"/>
              </a:ext>
            </a:extLst>
          </p:cNvPr>
          <p:cNvSpPr>
            <a:spLocks noGrp="1"/>
          </p:cNvSpPr>
          <p:nvPr>
            <p:ph idx="1"/>
          </p:nvPr>
        </p:nvSpPr>
        <p:spPr>
          <a:xfrm>
            <a:off x="816000" y="1671919"/>
            <a:ext cx="10560000" cy="4585447"/>
          </a:xfrm>
        </p:spPr>
        <p:txBody>
          <a:bodyPr/>
          <a:lstStyle/>
          <a:p>
            <a:r>
              <a:rPr lang="en" altLang="ja-JP" dirty="0"/>
              <a:t>VM</a:t>
            </a:r>
            <a:r>
              <a:rPr lang="ja-JP" altLang="en-US"/>
              <a:t>内のシステムについては</a:t>
            </a:r>
            <a:r>
              <a:rPr lang="en-US" altLang="ja-JP" dirty="0"/>
              <a:t>VM</a:t>
            </a:r>
            <a:r>
              <a:rPr lang="ja-JP" altLang="en-US"/>
              <a:t>外部からゲスト</a:t>
            </a:r>
            <a:r>
              <a:rPr lang="en-US" altLang="ja-JP" dirty="0"/>
              <a:t>OS</a:t>
            </a:r>
            <a:r>
              <a:rPr lang="ja-JP" altLang="en-US"/>
              <a:t>のデータを変更することで障害から復旧</a:t>
            </a:r>
            <a:endParaRPr lang="en" altLang="ja-JP" dirty="0"/>
          </a:p>
          <a:p>
            <a:pPr lvl="1"/>
            <a:r>
              <a:rPr lang="en" altLang="ja-JP" dirty="0"/>
              <a:t>VM</a:t>
            </a:r>
            <a:r>
              <a:rPr lang="ja-JP" altLang="en-US"/>
              <a:t>イントロスペクションを拡張して</a:t>
            </a:r>
            <a:r>
              <a:rPr lang="en-US" altLang="ja-JP" dirty="0"/>
              <a:t>VM</a:t>
            </a:r>
            <a:r>
              <a:rPr lang="ja-JP" altLang="en-US"/>
              <a:t>のメモリを書き換え</a:t>
            </a:r>
            <a:endParaRPr lang="en-US" altLang="ja-JP" dirty="0"/>
          </a:p>
          <a:p>
            <a:pPr lvl="1"/>
            <a:r>
              <a:rPr lang="ja-JP" altLang="en-US"/>
              <a:t>復旧システムはホスト</a:t>
            </a:r>
            <a:r>
              <a:rPr lang="en" altLang="ja-JP" dirty="0"/>
              <a:t>OS</a:t>
            </a:r>
            <a:r>
              <a:rPr lang="ja-JP" altLang="en-US"/>
              <a:t>のプロセスとして動作</a:t>
            </a:r>
            <a:endParaRPr lang="en-US" altLang="ja-JP" dirty="0"/>
          </a:p>
          <a:p>
            <a:pPr lvl="1"/>
            <a:r>
              <a:rPr lang="ja-JP" altLang="en-US"/>
              <a:t>ホスト</a:t>
            </a:r>
            <a:r>
              <a:rPr lang="en-US" altLang="ja-JP" dirty="0"/>
              <a:t>OS</a:t>
            </a:r>
            <a:r>
              <a:rPr lang="ja-JP" altLang="en-US"/>
              <a:t>のネットワーク機能を利用して通信しながら復旧が可能</a:t>
            </a:r>
            <a:endParaRPr lang="en-US" altLang="ja-JP" dirty="0"/>
          </a:p>
          <a:p>
            <a:endParaRPr lang="ja-JP" altLang="en-US"/>
          </a:p>
        </p:txBody>
      </p:sp>
      <p:sp>
        <p:nvSpPr>
          <p:cNvPr id="4" name="スライド番号プレースホルダー 3">
            <a:extLst>
              <a:ext uri="{FF2B5EF4-FFF2-40B4-BE49-F238E27FC236}">
                <a16:creationId xmlns:a16="http://schemas.microsoft.com/office/drawing/2014/main" id="{A2A35C38-1E8D-F646-9FA4-B46CD33AEC39}"/>
              </a:ext>
            </a:extLst>
          </p:cNvPr>
          <p:cNvSpPr>
            <a:spLocks noGrp="1"/>
          </p:cNvSpPr>
          <p:nvPr>
            <p:ph type="sldNum" sz="quarter" idx="12"/>
          </p:nvPr>
        </p:nvSpPr>
        <p:spPr>
          <a:xfrm>
            <a:off x="8496000" y="292960"/>
            <a:ext cx="2880000" cy="365125"/>
          </a:xfrm>
        </p:spPr>
        <p:txBody>
          <a:bodyPr/>
          <a:lstStyle/>
          <a:p>
            <a:fld id="{DB15B789-B4AB-4945-84F3-7B2ECC227000}" type="slidenum">
              <a:rPr lang="ja-JP" altLang="en-US" smtClean="0"/>
              <a:pPr/>
              <a:t>18</a:t>
            </a:fld>
            <a:endParaRPr lang="ja-JP" altLang="en-US"/>
          </a:p>
        </p:txBody>
      </p:sp>
      <p:grpSp>
        <p:nvGrpSpPr>
          <p:cNvPr id="5" name="グループ化 4">
            <a:extLst>
              <a:ext uri="{FF2B5EF4-FFF2-40B4-BE49-F238E27FC236}">
                <a16:creationId xmlns:a16="http://schemas.microsoft.com/office/drawing/2014/main" id="{8E1C19DF-027C-3847-A312-AD83D3B0F948}"/>
              </a:ext>
            </a:extLst>
          </p:cNvPr>
          <p:cNvGrpSpPr/>
          <p:nvPr/>
        </p:nvGrpSpPr>
        <p:grpSpPr>
          <a:xfrm>
            <a:off x="2336660" y="4057650"/>
            <a:ext cx="7518679" cy="2699198"/>
            <a:chOff x="1870486" y="3383147"/>
            <a:chExt cx="7518679" cy="2699198"/>
          </a:xfrm>
        </p:grpSpPr>
        <p:sp>
          <p:nvSpPr>
            <p:cNvPr id="6" name="四角形: 角を丸くする 4">
              <a:extLst>
                <a:ext uri="{FF2B5EF4-FFF2-40B4-BE49-F238E27FC236}">
                  <a16:creationId xmlns:a16="http://schemas.microsoft.com/office/drawing/2014/main" id="{55948E09-FE0A-9B4B-A389-2399C0C11BCE}"/>
                </a:ext>
              </a:extLst>
            </p:cNvPr>
            <p:cNvSpPr/>
            <p:nvPr/>
          </p:nvSpPr>
          <p:spPr>
            <a:xfrm>
              <a:off x="2663688" y="3383147"/>
              <a:ext cx="4276810" cy="2699198"/>
            </a:xfrm>
            <a:prstGeom prst="roundRect">
              <a:avLst/>
            </a:prstGeom>
            <a:solidFill>
              <a:schemeClr val="bg1"/>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algn="r"/>
              <a:r>
                <a:rPr kumimoji="1" lang="en-US" altLang="ja-JP" sz="2000" dirty="0"/>
                <a:t>		</a:t>
              </a:r>
              <a:r>
                <a:rPr kumimoji="1" lang="ja-JP" altLang="en-US" sz="2000"/>
                <a:t>　　　　　　　　　　　</a:t>
              </a:r>
              <a:endParaRPr kumimoji="1" lang="ja-JP" altLang="en-US" sz="2000" dirty="0"/>
            </a:p>
          </p:txBody>
        </p:sp>
        <p:sp>
          <p:nvSpPr>
            <p:cNvPr id="7" name="四角形: 角を丸くする 4">
              <a:extLst>
                <a:ext uri="{FF2B5EF4-FFF2-40B4-BE49-F238E27FC236}">
                  <a16:creationId xmlns:a16="http://schemas.microsoft.com/office/drawing/2014/main" id="{6E9D31C2-F695-754D-AEE9-B005C1550B0E}"/>
                </a:ext>
              </a:extLst>
            </p:cNvPr>
            <p:cNvSpPr/>
            <p:nvPr/>
          </p:nvSpPr>
          <p:spPr>
            <a:xfrm>
              <a:off x="3000619" y="3547459"/>
              <a:ext cx="2065965" cy="1385667"/>
            </a:xfrm>
            <a:prstGeom prst="roundRect">
              <a:avLst/>
            </a:prstGeom>
            <a:solidFill>
              <a:schemeClr val="accent5">
                <a:lumMod val="20000"/>
                <a:lumOff val="80000"/>
              </a:schemeClr>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algn="ctr"/>
              <a:r>
                <a:rPr kumimoji="1" lang="ja-JP" altLang="en-US" sz="2000"/>
                <a:t>復旧対象</a:t>
              </a:r>
              <a:r>
                <a:rPr kumimoji="1" lang="en-US" altLang="ja-JP" sz="2000" dirty="0">
                  <a:latin typeface="+mn-ea"/>
                </a:rPr>
                <a:t>VM</a:t>
              </a:r>
              <a:r>
                <a:rPr kumimoji="1" lang="ja-JP" altLang="en-US" sz="2000"/>
                <a:t>　　　　　　　　　　</a:t>
              </a:r>
              <a:endParaRPr kumimoji="1" lang="ja-JP" altLang="en-US" sz="2000" dirty="0"/>
            </a:p>
          </p:txBody>
        </p:sp>
        <p:sp>
          <p:nvSpPr>
            <p:cNvPr id="8" name="四角形: 角を丸くする 9">
              <a:extLst>
                <a:ext uri="{FF2B5EF4-FFF2-40B4-BE49-F238E27FC236}">
                  <a16:creationId xmlns:a16="http://schemas.microsoft.com/office/drawing/2014/main" id="{42A79E4F-35E8-0045-BA45-A4C678067394}"/>
                </a:ext>
              </a:extLst>
            </p:cNvPr>
            <p:cNvSpPr/>
            <p:nvPr/>
          </p:nvSpPr>
          <p:spPr>
            <a:xfrm>
              <a:off x="3000619" y="5003577"/>
              <a:ext cx="2065965" cy="370343"/>
            </a:xfrm>
            <a:prstGeom prst="roundRect">
              <a:avLst/>
            </a:prstGeom>
            <a:solidFill>
              <a:srgbClr val="0070C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algn="ctr"/>
              <a:r>
                <a:rPr kumimoji="1" lang="en-US" altLang="ja-JP" sz="2000" dirty="0">
                  <a:solidFill>
                    <a:schemeClr val="bg1"/>
                  </a:solidFill>
                </a:rPr>
                <a:t>VM</a:t>
              </a:r>
              <a:r>
                <a:rPr kumimoji="1" lang="ja-JP" altLang="en-US" sz="2000">
                  <a:solidFill>
                    <a:schemeClr val="bg1"/>
                  </a:solidFill>
                </a:rPr>
                <a:t>メモリ</a:t>
              </a:r>
              <a:endParaRPr kumimoji="1" lang="ja-JP" altLang="en-US" sz="2000" dirty="0">
                <a:solidFill>
                  <a:schemeClr val="bg1"/>
                </a:solidFill>
              </a:endParaRPr>
            </a:p>
          </p:txBody>
        </p:sp>
        <p:sp>
          <p:nvSpPr>
            <p:cNvPr id="9" name="四角形: 角を丸くする 10">
              <a:extLst>
                <a:ext uri="{FF2B5EF4-FFF2-40B4-BE49-F238E27FC236}">
                  <a16:creationId xmlns:a16="http://schemas.microsoft.com/office/drawing/2014/main" id="{29045556-A197-624C-AD2F-02557B43C733}"/>
                </a:ext>
              </a:extLst>
            </p:cNvPr>
            <p:cNvSpPr/>
            <p:nvPr/>
          </p:nvSpPr>
          <p:spPr>
            <a:xfrm>
              <a:off x="3128504" y="4443388"/>
              <a:ext cx="1814388" cy="407383"/>
            </a:xfrm>
            <a:prstGeom prst="roundRect">
              <a:avLst/>
            </a:prstGeom>
            <a:solidFill>
              <a:schemeClr val="accent6"/>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2000">
                  <a:solidFill>
                    <a:schemeClr val="bg1"/>
                  </a:solidFill>
                  <a:latin typeface="+mn-ea"/>
                </a:rPr>
                <a:t>ゲスト</a:t>
              </a:r>
              <a:r>
                <a:rPr kumimoji="1" lang="en-US" altLang="ja-JP" sz="2000" dirty="0">
                  <a:solidFill>
                    <a:schemeClr val="bg1"/>
                  </a:solidFill>
                  <a:latin typeface="+mn-ea"/>
                </a:rPr>
                <a:t>OS</a:t>
              </a:r>
              <a:endParaRPr kumimoji="1" lang="ja-JP" altLang="en-US" sz="2000" dirty="0">
                <a:solidFill>
                  <a:schemeClr val="bg1"/>
                </a:solidFill>
                <a:latin typeface="+mn-ea"/>
              </a:endParaRPr>
            </a:p>
          </p:txBody>
        </p:sp>
        <p:sp>
          <p:nvSpPr>
            <p:cNvPr id="10" name="四角形: 角を丸くする 5">
              <a:extLst>
                <a:ext uri="{FF2B5EF4-FFF2-40B4-BE49-F238E27FC236}">
                  <a16:creationId xmlns:a16="http://schemas.microsoft.com/office/drawing/2014/main" id="{3265B237-260C-6747-9781-37498BEA31F8}"/>
                </a:ext>
              </a:extLst>
            </p:cNvPr>
            <p:cNvSpPr/>
            <p:nvPr/>
          </p:nvSpPr>
          <p:spPr>
            <a:xfrm>
              <a:off x="5166957" y="4192788"/>
              <a:ext cx="1211825" cy="646698"/>
            </a:xfrm>
            <a:prstGeom prst="roundRect">
              <a:avLst/>
            </a:prstGeom>
            <a:solidFill>
              <a:srgbClr val="FFFF0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2000">
                  <a:solidFill>
                    <a:schemeClr val="tx1"/>
                  </a:solidFill>
                </a:rPr>
                <a:t>復旧</a:t>
              </a:r>
              <a:endParaRPr kumimoji="1" lang="en-US" altLang="ja-JP" sz="2000" dirty="0">
                <a:solidFill>
                  <a:schemeClr val="tx1"/>
                </a:solidFill>
              </a:endParaRPr>
            </a:p>
            <a:p>
              <a:pPr algn="ctr"/>
              <a:r>
                <a:rPr kumimoji="1" lang="ja-JP" altLang="en-US" sz="2000"/>
                <a:t>システム</a:t>
              </a:r>
              <a:endParaRPr kumimoji="1" lang="ja-JP" altLang="en-US" sz="2000" dirty="0"/>
            </a:p>
          </p:txBody>
        </p:sp>
        <p:sp>
          <p:nvSpPr>
            <p:cNvPr id="11" name="テキスト ボックス 10">
              <a:extLst>
                <a:ext uri="{FF2B5EF4-FFF2-40B4-BE49-F238E27FC236}">
                  <a16:creationId xmlns:a16="http://schemas.microsoft.com/office/drawing/2014/main" id="{E4E07369-41FC-904C-8F40-CE8563CF634B}"/>
                </a:ext>
              </a:extLst>
            </p:cNvPr>
            <p:cNvSpPr txBox="1"/>
            <p:nvPr/>
          </p:nvSpPr>
          <p:spPr>
            <a:xfrm>
              <a:off x="5763859" y="4969510"/>
              <a:ext cx="1211825" cy="400110"/>
            </a:xfrm>
            <a:prstGeom prst="rect">
              <a:avLst/>
            </a:prstGeom>
            <a:noFill/>
          </p:spPr>
          <p:txBody>
            <a:bodyPr wrap="square" rtlCol="0">
              <a:spAutoFit/>
            </a:bodyPr>
            <a:lstStyle/>
            <a:p>
              <a:r>
                <a:rPr kumimoji="1" lang="ja-JP" altLang="en-US" sz="2000">
                  <a:ln w="0"/>
                  <a:effectLst>
                    <a:outerShdw blurRad="38100" dist="19050" dir="2700000" algn="tl" rotWithShape="0">
                      <a:schemeClr val="dk1">
                        <a:alpha val="40000"/>
                      </a:schemeClr>
                    </a:outerShdw>
                  </a:effectLst>
                </a:rPr>
                <a:t>書き換え</a:t>
              </a:r>
            </a:p>
          </p:txBody>
        </p:sp>
        <p:cxnSp>
          <p:nvCxnSpPr>
            <p:cNvPr id="12" name="カギ線コネクタ 11">
              <a:extLst>
                <a:ext uri="{FF2B5EF4-FFF2-40B4-BE49-F238E27FC236}">
                  <a16:creationId xmlns:a16="http://schemas.microsoft.com/office/drawing/2014/main" id="{0C6DC885-F316-8540-8486-DE288D3C76FC}"/>
                </a:ext>
              </a:extLst>
            </p:cNvPr>
            <p:cNvCxnSpPr>
              <a:cxnSpLocks/>
              <a:stCxn id="10" idx="2"/>
              <a:endCxn id="8" idx="3"/>
            </p:cNvCxnSpPr>
            <p:nvPr/>
          </p:nvCxnSpPr>
          <p:spPr>
            <a:xfrm rot="5400000">
              <a:off x="5245096" y="4660974"/>
              <a:ext cx="349263" cy="706286"/>
            </a:xfrm>
            <a:prstGeom prst="bentConnector2">
              <a:avLst/>
            </a:prstGeom>
            <a:ln w="76200">
              <a:solidFill>
                <a:srgbClr val="FF0000"/>
              </a:solidFill>
              <a:tailEnd type="triangle"/>
            </a:ln>
          </p:spPr>
          <p:style>
            <a:lnRef idx="1">
              <a:schemeClr val="dk1"/>
            </a:lnRef>
            <a:fillRef idx="0">
              <a:schemeClr val="dk1"/>
            </a:fillRef>
            <a:effectRef idx="0">
              <a:schemeClr val="dk1"/>
            </a:effectRef>
            <a:fontRef idx="minor">
              <a:schemeClr val="tx1"/>
            </a:fontRef>
          </p:style>
        </p:cxnSp>
        <p:sp>
          <p:nvSpPr>
            <p:cNvPr id="13" name="テキスト ボックス 12">
              <a:extLst>
                <a:ext uri="{FF2B5EF4-FFF2-40B4-BE49-F238E27FC236}">
                  <a16:creationId xmlns:a16="http://schemas.microsoft.com/office/drawing/2014/main" id="{6195C97D-0359-D043-AE3B-25C1731BDBB2}"/>
                </a:ext>
              </a:extLst>
            </p:cNvPr>
            <p:cNvSpPr txBox="1"/>
            <p:nvPr/>
          </p:nvSpPr>
          <p:spPr>
            <a:xfrm>
              <a:off x="5403515" y="3547459"/>
              <a:ext cx="1133476" cy="400110"/>
            </a:xfrm>
            <a:prstGeom prst="rect">
              <a:avLst/>
            </a:prstGeom>
            <a:noFill/>
          </p:spPr>
          <p:txBody>
            <a:bodyPr wrap="square" rtlCol="0">
              <a:spAutoFit/>
            </a:bodyPr>
            <a:lstStyle/>
            <a:p>
              <a:pPr algn="ctr"/>
              <a:r>
                <a:rPr kumimoji="1" lang="ja-JP" altLang="en-US" sz="2000"/>
                <a:t>システム</a:t>
              </a:r>
            </a:p>
          </p:txBody>
        </p:sp>
        <p:pic>
          <p:nvPicPr>
            <p:cNvPr id="14" name="図 50">
              <a:extLst>
                <a:ext uri="{FF2B5EF4-FFF2-40B4-BE49-F238E27FC236}">
                  <a16:creationId xmlns:a16="http://schemas.microsoft.com/office/drawing/2014/main" id="{4385592A-DA59-2D4C-A19D-B345205939C8}"/>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870486" y="4704099"/>
              <a:ext cx="980147" cy="136581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5" name="四角形: 角を丸くする 10">
              <a:extLst>
                <a:ext uri="{FF2B5EF4-FFF2-40B4-BE49-F238E27FC236}">
                  <a16:creationId xmlns:a16="http://schemas.microsoft.com/office/drawing/2014/main" id="{0B79EE4C-1B2C-624B-BB92-43EE7CF4BC19}"/>
                </a:ext>
              </a:extLst>
            </p:cNvPr>
            <p:cNvSpPr/>
            <p:nvPr/>
          </p:nvSpPr>
          <p:spPr>
            <a:xfrm>
              <a:off x="4070111" y="3976974"/>
              <a:ext cx="872780" cy="386923"/>
            </a:xfrm>
            <a:prstGeom prst="roundRect">
              <a:avLst/>
            </a:prstGeom>
            <a:solidFill>
              <a:schemeClr val="bg1"/>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2000">
                  <a:latin typeface="+mn-ea"/>
                </a:rPr>
                <a:t>データ</a:t>
              </a:r>
              <a:endParaRPr kumimoji="1" lang="ja-JP" altLang="en-US" sz="2000" dirty="0">
                <a:latin typeface="+mn-ea"/>
              </a:endParaRPr>
            </a:p>
          </p:txBody>
        </p:sp>
        <p:sp>
          <p:nvSpPr>
            <p:cNvPr id="16" name="四角形: 角を丸くする 10">
              <a:extLst>
                <a:ext uri="{FF2B5EF4-FFF2-40B4-BE49-F238E27FC236}">
                  <a16:creationId xmlns:a16="http://schemas.microsoft.com/office/drawing/2014/main" id="{B6F8B740-2620-B34C-BFF9-93359B9E289A}"/>
                </a:ext>
              </a:extLst>
            </p:cNvPr>
            <p:cNvSpPr/>
            <p:nvPr/>
          </p:nvSpPr>
          <p:spPr>
            <a:xfrm>
              <a:off x="3128503" y="3962389"/>
              <a:ext cx="872780" cy="386923"/>
            </a:xfrm>
            <a:prstGeom prst="roundRect">
              <a:avLst/>
            </a:prstGeom>
            <a:solidFill>
              <a:schemeClr val="bg1"/>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2000">
                  <a:latin typeface="+mn-ea"/>
                </a:rPr>
                <a:t>状態</a:t>
              </a:r>
              <a:endParaRPr kumimoji="1" lang="ja-JP" altLang="en-US" sz="2000" dirty="0">
                <a:latin typeface="+mn-ea"/>
              </a:endParaRPr>
            </a:p>
          </p:txBody>
        </p:sp>
        <p:sp>
          <p:nvSpPr>
            <p:cNvPr id="17" name="四角形: 角を丸くする 4">
              <a:extLst>
                <a:ext uri="{FF2B5EF4-FFF2-40B4-BE49-F238E27FC236}">
                  <a16:creationId xmlns:a16="http://schemas.microsoft.com/office/drawing/2014/main" id="{A129C8AA-EEC4-0546-85B5-3637D57BC3C3}"/>
                </a:ext>
              </a:extLst>
            </p:cNvPr>
            <p:cNvSpPr/>
            <p:nvPr/>
          </p:nvSpPr>
          <p:spPr>
            <a:xfrm>
              <a:off x="7277428" y="3383147"/>
              <a:ext cx="2111737" cy="2699198"/>
            </a:xfrm>
            <a:prstGeom prst="roundRect">
              <a:avLst/>
            </a:prstGeom>
            <a:solidFill>
              <a:schemeClr val="bg1"/>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algn="r"/>
              <a:r>
                <a:rPr kumimoji="1" lang="en-US" altLang="ja-JP" sz="2000" dirty="0"/>
                <a:t>		</a:t>
              </a:r>
              <a:r>
                <a:rPr kumimoji="1" lang="ja-JP" altLang="en-US" sz="2000"/>
                <a:t>　　　　　　　　　　　</a:t>
              </a:r>
              <a:endParaRPr kumimoji="1" lang="ja-JP" altLang="en-US" sz="2000" dirty="0"/>
            </a:p>
          </p:txBody>
        </p:sp>
        <p:sp>
          <p:nvSpPr>
            <p:cNvPr id="18" name="テキスト ボックス 17">
              <a:extLst>
                <a:ext uri="{FF2B5EF4-FFF2-40B4-BE49-F238E27FC236}">
                  <a16:creationId xmlns:a16="http://schemas.microsoft.com/office/drawing/2014/main" id="{4F5F604A-A3CC-5D42-B5AC-F6269C6CC854}"/>
                </a:ext>
              </a:extLst>
            </p:cNvPr>
            <p:cNvSpPr txBox="1"/>
            <p:nvPr/>
          </p:nvSpPr>
          <p:spPr>
            <a:xfrm>
              <a:off x="7435637" y="3547459"/>
              <a:ext cx="1730247" cy="400110"/>
            </a:xfrm>
            <a:prstGeom prst="rect">
              <a:avLst/>
            </a:prstGeom>
            <a:noFill/>
          </p:spPr>
          <p:txBody>
            <a:bodyPr wrap="square" rtlCol="0">
              <a:spAutoFit/>
            </a:bodyPr>
            <a:lstStyle/>
            <a:p>
              <a:pPr algn="ctr"/>
              <a:r>
                <a:rPr kumimoji="1" lang="ja-JP" altLang="en-US" sz="2000"/>
                <a:t>リモートホスト</a:t>
              </a:r>
            </a:p>
          </p:txBody>
        </p:sp>
        <p:sp>
          <p:nvSpPr>
            <p:cNvPr id="19" name="四角形: 角を丸くする 10">
              <a:extLst>
                <a:ext uri="{FF2B5EF4-FFF2-40B4-BE49-F238E27FC236}">
                  <a16:creationId xmlns:a16="http://schemas.microsoft.com/office/drawing/2014/main" id="{A6CC0F9D-07F1-0E4A-9D9F-7A7F3C611670}"/>
                </a:ext>
              </a:extLst>
            </p:cNvPr>
            <p:cNvSpPr/>
            <p:nvPr/>
          </p:nvSpPr>
          <p:spPr>
            <a:xfrm>
              <a:off x="7715940" y="5459950"/>
              <a:ext cx="1169643" cy="478454"/>
            </a:xfrm>
            <a:prstGeom prst="roundRect">
              <a:avLst/>
            </a:prstGeom>
            <a:solidFill>
              <a:srgbClr val="00B0F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2000" dirty="0">
                  <a:latin typeface="+mn-ea"/>
                </a:rPr>
                <a:t>OS</a:t>
              </a:r>
              <a:endParaRPr kumimoji="1" lang="ja-JP" altLang="en-US" sz="2000" dirty="0">
                <a:latin typeface="+mn-ea"/>
              </a:endParaRPr>
            </a:p>
          </p:txBody>
        </p:sp>
        <p:sp>
          <p:nvSpPr>
            <p:cNvPr id="20" name="四角形: 角を丸くする 10">
              <a:extLst>
                <a:ext uri="{FF2B5EF4-FFF2-40B4-BE49-F238E27FC236}">
                  <a16:creationId xmlns:a16="http://schemas.microsoft.com/office/drawing/2014/main" id="{0BAC82E4-860D-A441-9346-125BB1DAFDDB}"/>
                </a:ext>
              </a:extLst>
            </p:cNvPr>
            <p:cNvSpPr/>
            <p:nvPr/>
          </p:nvSpPr>
          <p:spPr>
            <a:xfrm>
              <a:off x="2906837" y="5459949"/>
              <a:ext cx="3471945" cy="478454"/>
            </a:xfrm>
            <a:prstGeom prst="roundRect">
              <a:avLst/>
            </a:prstGeom>
            <a:solidFill>
              <a:srgbClr val="00B0F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2000" dirty="0">
                  <a:latin typeface="+mn-ea"/>
                </a:rPr>
                <a:t>OS</a:t>
              </a:r>
              <a:endParaRPr kumimoji="1" lang="ja-JP" altLang="en-US" sz="2000" dirty="0">
                <a:latin typeface="+mn-ea"/>
              </a:endParaRPr>
            </a:p>
          </p:txBody>
        </p:sp>
        <p:cxnSp>
          <p:nvCxnSpPr>
            <p:cNvPr id="21" name="直線矢印コネクタ 20">
              <a:extLst>
                <a:ext uri="{FF2B5EF4-FFF2-40B4-BE49-F238E27FC236}">
                  <a16:creationId xmlns:a16="http://schemas.microsoft.com/office/drawing/2014/main" id="{6B7E1F73-188B-1A46-B650-4DBC722134A3}"/>
                </a:ext>
              </a:extLst>
            </p:cNvPr>
            <p:cNvCxnSpPr>
              <a:stCxn id="20" idx="3"/>
              <a:endCxn id="19" idx="1"/>
            </p:cNvCxnSpPr>
            <p:nvPr/>
          </p:nvCxnSpPr>
          <p:spPr>
            <a:xfrm>
              <a:off x="6378782" y="5699176"/>
              <a:ext cx="1337158" cy="1"/>
            </a:xfrm>
            <a:prstGeom prst="straightConnector1">
              <a:avLst/>
            </a:prstGeom>
            <a:ln w="76200">
              <a:headEnd type="triangle"/>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1222555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A718A2D-E337-A545-A38E-C1D3CA4CCC02}"/>
              </a:ext>
            </a:extLst>
          </p:cNvPr>
          <p:cNvSpPr>
            <a:spLocks noGrp="1"/>
          </p:cNvSpPr>
          <p:nvPr>
            <p:ph type="title"/>
          </p:nvPr>
        </p:nvSpPr>
        <p:spPr>
          <a:xfrm>
            <a:off x="816000" y="292959"/>
            <a:ext cx="10560000" cy="1293028"/>
          </a:xfrm>
        </p:spPr>
        <p:txBody>
          <a:bodyPr/>
          <a:lstStyle/>
          <a:p>
            <a:r>
              <a:rPr lang="ja-JP" altLang="en-US"/>
              <a:t>実験</a:t>
            </a:r>
          </a:p>
        </p:txBody>
      </p:sp>
      <p:sp>
        <p:nvSpPr>
          <p:cNvPr id="3" name="コンテンツ プレースホルダー 2">
            <a:extLst>
              <a:ext uri="{FF2B5EF4-FFF2-40B4-BE49-F238E27FC236}">
                <a16:creationId xmlns:a16="http://schemas.microsoft.com/office/drawing/2014/main" id="{16A136A2-0F5C-C24C-B506-E6FBCA7A1612}"/>
              </a:ext>
            </a:extLst>
          </p:cNvPr>
          <p:cNvSpPr>
            <a:spLocks noGrp="1"/>
          </p:cNvSpPr>
          <p:nvPr>
            <p:ph idx="1"/>
          </p:nvPr>
        </p:nvSpPr>
        <p:spPr>
          <a:xfrm>
            <a:off x="816000" y="1671919"/>
            <a:ext cx="10560000" cy="4585447"/>
          </a:xfrm>
        </p:spPr>
        <p:txBody>
          <a:bodyPr/>
          <a:lstStyle/>
          <a:p>
            <a:r>
              <a:rPr lang="en" altLang="ja-JP" dirty="0" err="1"/>
              <a:t>GPUfas</a:t>
            </a:r>
            <a:r>
              <a:rPr lang="en" altLang="ja-JP" dirty="0"/>
              <a:t>/</a:t>
            </a:r>
            <a:r>
              <a:rPr lang="en" altLang="ja-JP" dirty="0" err="1"/>
              <a:t>GPUfas</a:t>
            </a:r>
            <a:r>
              <a:rPr lang="en" altLang="ja-JP" dirty="0"/>
              <a:t>-VM</a:t>
            </a:r>
            <a:r>
              <a:rPr lang="ja-JP" altLang="en-US"/>
              <a:t>の有用性を確かめるための実験を行った</a:t>
            </a:r>
            <a:endParaRPr lang="en-US" altLang="ja-JP" dirty="0"/>
          </a:p>
          <a:p>
            <a:pPr lvl="1"/>
            <a:r>
              <a:rPr lang="ja-JP" altLang="en-US"/>
              <a:t>シグナル疑似送信の性能を測定</a:t>
            </a:r>
            <a:endParaRPr lang="en-US" altLang="ja-JP" dirty="0"/>
          </a:p>
          <a:p>
            <a:pPr lvl="1"/>
            <a:r>
              <a:rPr lang="ja-JP" altLang="en-US"/>
              <a:t>メモリ不足からの復旧性能を測定</a:t>
            </a:r>
            <a:endParaRPr lang="en-US" altLang="ja-JP" dirty="0"/>
          </a:p>
          <a:p>
            <a:pPr lvl="1"/>
            <a:r>
              <a:rPr lang="ja-JP" altLang="en-US"/>
              <a:t>プロセスを用いた復旧およびカーネル内での復旧と比較</a:t>
            </a:r>
            <a:endParaRPr lang="en-US" altLang="ja-JP" dirty="0"/>
          </a:p>
          <a:p>
            <a:pPr lvl="1"/>
            <a:endParaRPr lang="en-US" altLang="ja-JP" dirty="0"/>
          </a:p>
        </p:txBody>
      </p:sp>
      <p:sp>
        <p:nvSpPr>
          <p:cNvPr id="4" name="スライド番号プレースホルダー 3">
            <a:extLst>
              <a:ext uri="{FF2B5EF4-FFF2-40B4-BE49-F238E27FC236}">
                <a16:creationId xmlns:a16="http://schemas.microsoft.com/office/drawing/2014/main" id="{A3D85BB0-6BA3-AC47-A5E0-EAB5CEA5BB79}"/>
              </a:ext>
            </a:extLst>
          </p:cNvPr>
          <p:cNvSpPr>
            <a:spLocks noGrp="1"/>
          </p:cNvSpPr>
          <p:nvPr>
            <p:ph type="sldNum" sz="quarter" idx="12"/>
          </p:nvPr>
        </p:nvSpPr>
        <p:spPr>
          <a:xfrm>
            <a:off x="8496000" y="292960"/>
            <a:ext cx="2880000" cy="365125"/>
          </a:xfrm>
        </p:spPr>
        <p:txBody>
          <a:bodyPr/>
          <a:lstStyle/>
          <a:p>
            <a:fld id="{DB15B789-B4AB-4945-84F3-7B2ECC227000}" type="slidenum">
              <a:rPr lang="ja-JP" altLang="en-US" smtClean="0"/>
              <a:pPr/>
              <a:t>19</a:t>
            </a:fld>
            <a:endParaRPr lang="ja-JP" altLang="en-US"/>
          </a:p>
        </p:txBody>
      </p:sp>
      <p:graphicFrame>
        <p:nvGraphicFramePr>
          <p:cNvPr id="5" name="表 4">
            <a:extLst>
              <a:ext uri="{FF2B5EF4-FFF2-40B4-BE49-F238E27FC236}">
                <a16:creationId xmlns:a16="http://schemas.microsoft.com/office/drawing/2014/main" id="{EA4B4CC2-DDF3-F048-B19E-BFA049512DE8}"/>
              </a:ext>
            </a:extLst>
          </p:cNvPr>
          <p:cNvGraphicFramePr>
            <a:graphicFrameLocks noGrp="1"/>
          </p:cNvGraphicFramePr>
          <p:nvPr>
            <p:extLst>
              <p:ext uri="{D42A27DB-BD31-4B8C-83A1-F6EECF244321}">
                <p14:modId xmlns:p14="http://schemas.microsoft.com/office/powerpoint/2010/main" val="384924636"/>
              </p:ext>
            </p:extLst>
          </p:nvPr>
        </p:nvGraphicFramePr>
        <p:xfrm>
          <a:off x="5934824" y="3916680"/>
          <a:ext cx="4001176" cy="2377440"/>
        </p:xfrm>
        <a:graphic>
          <a:graphicData uri="http://schemas.openxmlformats.org/drawingml/2006/table">
            <a:tbl>
              <a:tblPr>
                <a:tableStyleId>{073A0DAA-6AF3-43AB-8588-CEC1D06C72B9}</a:tableStyleId>
              </a:tblPr>
              <a:tblGrid>
                <a:gridCol w="1725567">
                  <a:extLst>
                    <a:ext uri="{9D8B030D-6E8A-4147-A177-3AD203B41FA5}">
                      <a16:colId xmlns:a16="http://schemas.microsoft.com/office/drawing/2014/main" val="1125766833"/>
                    </a:ext>
                  </a:extLst>
                </a:gridCol>
                <a:gridCol w="2275609">
                  <a:extLst>
                    <a:ext uri="{9D8B030D-6E8A-4147-A177-3AD203B41FA5}">
                      <a16:colId xmlns:a16="http://schemas.microsoft.com/office/drawing/2014/main" val="1764964261"/>
                    </a:ext>
                  </a:extLst>
                </a:gridCol>
              </a:tblGrid>
              <a:tr h="0">
                <a:tc gridSpan="2">
                  <a:txBody>
                    <a:bodyPr/>
                    <a:lstStyle/>
                    <a:p>
                      <a:pPr algn="ctr"/>
                      <a:r>
                        <a:rPr kumimoji="1" lang="ja-JP" altLang="en-US" sz="2000">
                          <a:latin typeface="+mn-ea"/>
                          <a:ea typeface="+mn-ea"/>
                        </a:rPr>
                        <a:t>復旧対象</a:t>
                      </a:r>
                      <a:r>
                        <a:rPr kumimoji="1" lang="en-US" altLang="ja-JP" sz="2000" dirty="0">
                          <a:latin typeface="+mn-ea"/>
                          <a:ea typeface="+mn-ea"/>
                        </a:rPr>
                        <a:t>VM</a:t>
                      </a:r>
                      <a:endParaRPr kumimoji="1" lang="ja-JP" altLang="en-US" sz="200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 altLang="ja-JP" sz="1800" kern="1200" dirty="0">
                        <a:solidFill>
                          <a:schemeClr val="dk1"/>
                        </a:solidFill>
                        <a:effectLst/>
                        <a:latin typeface="+mn-ea"/>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33057966"/>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kern="1200">
                          <a:solidFill>
                            <a:schemeClr val="dk1"/>
                          </a:solidFill>
                          <a:effectLst/>
                          <a:latin typeface="+mn-ea"/>
                          <a:ea typeface="+mn-ea"/>
                          <a:cs typeface="+mn-cs"/>
                        </a:rPr>
                        <a:t>仮想</a:t>
                      </a:r>
                      <a:r>
                        <a:rPr kumimoji="1" lang="en-US" altLang="ja-JP" sz="2000" kern="1200" dirty="0">
                          <a:solidFill>
                            <a:schemeClr val="dk1"/>
                          </a:solidFill>
                          <a:effectLst/>
                          <a:latin typeface="+mn-ea"/>
                          <a:ea typeface="+mn-ea"/>
                          <a:cs typeface="+mn-cs"/>
                        </a:rPr>
                        <a:t>CPU</a:t>
                      </a:r>
                      <a:endParaRPr kumimoji="1" lang="ja-JP" altLang="en-US" sz="200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 altLang="ja-JP" sz="2000" kern="1200" dirty="0">
                          <a:solidFill>
                            <a:schemeClr val="dk1"/>
                          </a:solidFill>
                          <a:effectLst/>
                          <a:latin typeface="+mn-ea"/>
                          <a:ea typeface="+mn-ea"/>
                          <a:cs typeface="+mn-cs"/>
                        </a:rPr>
                        <a:t>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71115367"/>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a:latin typeface="+mn-ea"/>
                          <a:ea typeface="+mn-ea"/>
                        </a:rPr>
                        <a:t>メモリ</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 altLang="ja-JP" sz="2000" kern="1200" dirty="0">
                          <a:solidFill>
                            <a:schemeClr val="dk1"/>
                          </a:solidFill>
                          <a:effectLst/>
                          <a:latin typeface="+mn-ea"/>
                          <a:ea typeface="+mn-ea"/>
                          <a:cs typeface="+mn-cs"/>
                        </a:rPr>
                        <a:t>2GB</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3192780"/>
                  </a:ext>
                </a:extLst>
              </a:tr>
              <a:tr h="0">
                <a:tc>
                  <a:txBody>
                    <a:bodyPr/>
                    <a:lstStyle/>
                    <a:p>
                      <a:pPr algn="ctr"/>
                      <a:r>
                        <a:rPr kumimoji="1" lang="ja-JP" altLang="en-US" sz="2000">
                          <a:latin typeface="+mn-ea"/>
                          <a:ea typeface="+mn-ea"/>
                        </a:rPr>
                        <a:t>スワップ領域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 altLang="ja-JP" sz="2000" kern="1200" dirty="0">
                          <a:solidFill>
                            <a:schemeClr val="dk1"/>
                          </a:solidFill>
                          <a:effectLst/>
                          <a:latin typeface="+mn-ea"/>
                          <a:ea typeface="+mn-ea"/>
                          <a:cs typeface="+mn-cs"/>
                        </a:rPr>
                        <a:t>4GB</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26700886"/>
                  </a:ext>
                </a:extLst>
              </a:tr>
              <a:tr h="0">
                <a:tc>
                  <a:txBody>
                    <a:bodyPr/>
                    <a:lstStyle/>
                    <a:p>
                      <a:pPr algn="ctr"/>
                      <a:r>
                        <a:rPr kumimoji="1" lang="ja-JP" altLang="en-US" sz="2000">
                          <a:latin typeface="+mn-ea"/>
                          <a:ea typeface="+mn-ea"/>
                        </a:rPr>
                        <a:t>ゲスト</a:t>
                      </a:r>
                      <a:r>
                        <a:rPr kumimoji="1" lang="en-US" altLang="ja-JP" sz="2000" dirty="0">
                          <a:latin typeface="+mn-ea"/>
                          <a:ea typeface="+mn-ea"/>
                        </a:rPr>
                        <a:t>OS</a:t>
                      </a:r>
                      <a:endParaRPr kumimoji="1" lang="ja-JP" altLang="en-US" sz="200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 altLang="ja-JP" sz="2000" kern="1200" dirty="0">
                          <a:solidFill>
                            <a:schemeClr val="dk1"/>
                          </a:solidFill>
                          <a:effectLst/>
                          <a:latin typeface="+mn-ea"/>
                          <a:ea typeface="+mn-ea"/>
                          <a:cs typeface="+mn-cs"/>
                        </a:rPr>
                        <a:t>Linux 4.15.0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35173889"/>
                  </a:ext>
                </a:extLst>
              </a:tr>
              <a:tr h="0">
                <a:tc>
                  <a:txBody>
                    <a:bodyPr/>
                    <a:lstStyle/>
                    <a:p>
                      <a:pPr algn="ctr"/>
                      <a:r>
                        <a:rPr kumimoji="1" lang="ja-JP" altLang="en-US" sz="2000">
                          <a:latin typeface="+mn-ea"/>
                          <a:ea typeface="+mn-ea"/>
                        </a:rPr>
                        <a:t>ソフトウェア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 altLang="ja-JP" sz="1800" kern="1200" dirty="0">
                          <a:solidFill>
                            <a:schemeClr val="dk1"/>
                          </a:solidFill>
                          <a:effectLst/>
                          <a:latin typeface="+mn-ea"/>
                          <a:ea typeface="+mn-ea"/>
                          <a:cs typeface="+mn-cs"/>
                        </a:rPr>
                        <a:t>QEMU-KVM 2.11.2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47269468"/>
                  </a:ext>
                </a:extLst>
              </a:tr>
            </a:tbl>
          </a:graphicData>
        </a:graphic>
      </p:graphicFrame>
      <p:graphicFrame>
        <p:nvGraphicFramePr>
          <p:cNvPr id="6" name="表 5">
            <a:extLst>
              <a:ext uri="{FF2B5EF4-FFF2-40B4-BE49-F238E27FC236}">
                <a16:creationId xmlns:a16="http://schemas.microsoft.com/office/drawing/2014/main" id="{10F14A13-159C-8741-9E37-7436BD923A41}"/>
              </a:ext>
            </a:extLst>
          </p:cNvPr>
          <p:cNvGraphicFramePr>
            <a:graphicFrameLocks noGrp="1"/>
          </p:cNvGraphicFramePr>
          <p:nvPr>
            <p:extLst>
              <p:ext uri="{D42A27DB-BD31-4B8C-83A1-F6EECF244321}">
                <p14:modId xmlns:p14="http://schemas.microsoft.com/office/powerpoint/2010/main" val="3033992410"/>
              </p:ext>
            </p:extLst>
          </p:nvPr>
        </p:nvGraphicFramePr>
        <p:xfrm>
          <a:off x="816000" y="3580015"/>
          <a:ext cx="4684850" cy="3078480"/>
        </p:xfrm>
        <a:graphic>
          <a:graphicData uri="http://schemas.openxmlformats.org/drawingml/2006/table">
            <a:tbl>
              <a:tblPr>
                <a:tableStyleId>{073A0DAA-6AF3-43AB-8588-CEC1D06C72B9}</a:tableStyleId>
              </a:tblPr>
              <a:tblGrid>
                <a:gridCol w="1658454">
                  <a:extLst>
                    <a:ext uri="{9D8B030D-6E8A-4147-A177-3AD203B41FA5}">
                      <a16:colId xmlns:a16="http://schemas.microsoft.com/office/drawing/2014/main" val="1125766833"/>
                    </a:ext>
                  </a:extLst>
                </a:gridCol>
                <a:gridCol w="3026396">
                  <a:extLst>
                    <a:ext uri="{9D8B030D-6E8A-4147-A177-3AD203B41FA5}">
                      <a16:colId xmlns:a16="http://schemas.microsoft.com/office/drawing/2014/main" val="1764964261"/>
                    </a:ext>
                  </a:extLst>
                </a:gridCol>
              </a:tblGrid>
              <a:tr h="0">
                <a:tc gridSpan="2">
                  <a:txBody>
                    <a:bodyPr/>
                    <a:lstStyle/>
                    <a:p>
                      <a:pPr algn="ctr"/>
                      <a:r>
                        <a:rPr kumimoji="1" lang="ja-JP" altLang="en-US" sz="2000">
                          <a:latin typeface="+mn-ea"/>
                          <a:ea typeface="+mn-ea"/>
                        </a:rPr>
                        <a:t>ホスト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 altLang="ja-JP" sz="2000" kern="1200" dirty="0">
                        <a:solidFill>
                          <a:schemeClr val="dk1"/>
                        </a:solidFill>
                        <a:effectLst/>
                        <a:latin typeface="+mn-ea"/>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29512431"/>
                  </a:ext>
                </a:extLst>
              </a:tr>
              <a:tr h="0">
                <a:tc>
                  <a:txBody>
                    <a:bodyPr/>
                    <a:lstStyle/>
                    <a:p>
                      <a:pPr algn="ctr"/>
                      <a:r>
                        <a:rPr kumimoji="1" lang="en-US" altLang="ja-JP" sz="2000" dirty="0">
                          <a:latin typeface="+mn-ea"/>
                          <a:ea typeface="+mn-ea"/>
                        </a:rPr>
                        <a:t>CPU</a:t>
                      </a:r>
                      <a:endParaRPr kumimoji="1" lang="ja-JP" altLang="en-US" sz="200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2000" b="0" i="0" kern="1200" dirty="0">
                          <a:solidFill>
                            <a:schemeClr val="tx1"/>
                          </a:solidFill>
                          <a:effectLst/>
                          <a:latin typeface="+mn-ea"/>
                          <a:ea typeface="+mn-ea"/>
                          <a:cs typeface="+mn-cs"/>
                        </a:rPr>
                        <a:t>Intel Core i7-9700</a:t>
                      </a:r>
                      <a:endParaRPr kumimoji="1" lang="ja-JP" altLang="en-US" sz="200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12673685"/>
                  </a:ext>
                </a:extLst>
              </a:tr>
              <a:tr h="0">
                <a:tc>
                  <a:txBody>
                    <a:bodyPr/>
                    <a:lstStyle/>
                    <a:p>
                      <a:pPr algn="ctr"/>
                      <a:r>
                        <a:rPr kumimoji="1" lang="ja-JP" altLang="en-US" sz="2000">
                          <a:latin typeface="+mn-ea"/>
                          <a:ea typeface="+mn-ea"/>
                        </a:rPr>
                        <a:t>メモリ</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2000" dirty="0">
                          <a:solidFill>
                            <a:schemeClr val="tx1"/>
                          </a:solidFill>
                          <a:latin typeface="+mn-ea"/>
                          <a:ea typeface="+mn-ea"/>
                        </a:rPr>
                        <a:t>16GB</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66382054"/>
                  </a:ext>
                </a:extLst>
              </a:tr>
              <a:tr h="0">
                <a:tc>
                  <a:txBody>
                    <a:bodyPr/>
                    <a:lstStyle/>
                    <a:p>
                      <a:pPr algn="ctr"/>
                      <a:r>
                        <a:rPr kumimoji="1" lang="ja-JP" altLang="en-US" sz="2000">
                          <a:latin typeface="+mn-ea"/>
                          <a:ea typeface="+mn-ea"/>
                        </a:rPr>
                        <a:t>スワップ領域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 altLang="ja-JP" sz="2000" kern="1200" dirty="0">
                          <a:solidFill>
                            <a:schemeClr val="dk1"/>
                          </a:solidFill>
                          <a:effectLst/>
                          <a:latin typeface="+mn-ea"/>
                          <a:ea typeface="+mn-ea"/>
                          <a:cs typeface="+mn-cs"/>
                        </a:rPr>
                        <a:t>7GB</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71246688"/>
                  </a:ext>
                </a:extLst>
              </a:tr>
              <a:tr h="0">
                <a:tc>
                  <a:txBody>
                    <a:bodyPr/>
                    <a:lstStyle/>
                    <a:p>
                      <a:pPr algn="ctr"/>
                      <a:r>
                        <a:rPr kumimoji="1" lang="en-US" altLang="ja-JP" sz="2000" dirty="0">
                          <a:latin typeface="+mn-ea"/>
                          <a:ea typeface="+mn-ea"/>
                        </a:rPr>
                        <a:t>GPU</a:t>
                      </a:r>
                      <a:endParaRPr kumimoji="1" lang="ja-JP" altLang="en-US" sz="200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 altLang="ja-JP" sz="2000" kern="1200" dirty="0">
                          <a:solidFill>
                            <a:schemeClr val="dk1"/>
                          </a:solidFill>
                          <a:effectLst/>
                          <a:latin typeface="+mn-ea"/>
                          <a:ea typeface="+mn-ea"/>
                          <a:cs typeface="+mn-cs"/>
                        </a:rPr>
                        <a:t>NVIDIA GeForce GTX 960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69884530"/>
                  </a:ext>
                </a:extLst>
              </a:tr>
              <a:tr h="0">
                <a:tc>
                  <a:txBody>
                    <a:bodyPr/>
                    <a:lstStyle/>
                    <a:p>
                      <a:pPr algn="ctr"/>
                      <a:r>
                        <a:rPr kumimoji="1" lang="en-US" altLang="ja-JP" sz="2000" dirty="0">
                          <a:latin typeface="+mn-ea"/>
                          <a:ea typeface="+mn-ea"/>
                        </a:rPr>
                        <a:t>OS</a:t>
                      </a:r>
                      <a:endParaRPr kumimoji="1" lang="ja-JP" altLang="en-US" sz="200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 altLang="ja-JP" sz="2000" kern="1200" dirty="0">
                          <a:solidFill>
                            <a:schemeClr val="dk1"/>
                          </a:solidFill>
                          <a:effectLst/>
                          <a:latin typeface="+mn-ea"/>
                          <a:ea typeface="+mn-ea"/>
                          <a:cs typeface="+mn-cs"/>
                        </a:rPr>
                        <a:t>Linux 4.18.0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35173889"/>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a:latin typeface="+mn-ea"/>
                          <a:ea typeface="+mn-ea"/>
                        </a:rPr>
                        <a:t>ソフトウェア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 altLang="ja-JP" sz="2000" kern="1200" dirty="0">
                          <a:solidFill>
                            <a:schemeClr val="dk1"/>
                          </a:solidFill>
                          <a:effectLst/>
                          <a:latin typeface="+mn-ea"/>
                          <a:ea typeface="+mn-ea"/>
                          <a:cs typeface="+mn-cs"/>
                        </a:rPr>
                        <a:t>CUDA 10.0.130</a:t>
                      </a:r>
                      <a:br>
                        <a:rPr kumimoji="1" lang="en-US" altLang="ja-JP" sz="2000" kern="1200" dirty="0">
                          <a:solidFill>
                            <a:schemeClr val="dk1"/>
                          </a:solidFill>
                          <a:effectLst/>
                          <a:latin typeface="+mn-ea"/>
                          <a:ea typeface="+mn-ea"/>
                          <a:cs typeface="+mn-cs"/>
                        </a:rPr>
                      </a:br>
                      <a:r>
                        <a:rPr kumimoji="1" lang="en" altLang="ja-JP" sz="2000" kern="1200" dirty="0">
                          <a:solidFill>
                            <a:schemeClr val="dk1"/>
                          </a:solidFill>
                          <a:effectLst/>
                          <a:latin typeface="+mn-ea"/>
                          <a:ea typeface="+mn-ea"/>
                          <a:cs typeface="+mn-cs"/>
                        </a:rPr>
                        <a:t>LLVM 8.0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20499381"/>
                  </a:ext>
                </a:extLst>
              </a:tr>
            </a:tbl>
          </a:graphicData>
        </a:graphic>
      </p:graphicFrame>
    </p:spTree>
    <p:extLst>
      <p:ext uri="{BB962C8B-B14F-4D97-AF65-F5344CB8AC3E}">
        <p14:creationId xmlns:p14="http://schemas.microsoft.com/office/powerpoint/2010/main" val="2660006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48DF977-C9D1-EA42-878E-F7DE9FB94168}"/>
              </a:ext>
            </a:extLst>
          </p:cNvPr>
          <p:cNvSpPr>
            <a:spLocks noGrp="1"/>
          </p:cNvSpPr>
          <p:nvPr>
            <p:ph type="title"/>
          </p:nvPr>
        </p:nvSpPr>
        <p:spPr>
          <a:xfrm>
            <a:off x="816000" y="292959"/>
            <a:ext cx="10560000" cy="1293028"/>
          </a:xfrm>
        </p:spPr>
        <p:txBody>
          <a:bodyPr/>
          <a:lstStyle/>
          <a:p>
            <a:r>
              <a:rPr lang="ja-JP" altLang="en-US"/>
              <a:t>システム障害</a:t>
            </a:r>
          </a:p>
        </p:txBody>
      </p:sp>
      <p:sp>
        <p:nvSpPr>
          <p:cNvPr id="3" name="コンテンツ プレースホルダー 2">
            <a:extLst>
              <a:ext uri="{FF2B5EF4-FFF2-40B4-BE49-F238E27FC236}">
                <a16:creationId xmlns:a16="http://schemas.microsoft.com/office/drawing/2014/main" id="{028C0D92-6205-764D-AFC4-B4B125A5EAA3}"/>
              </a:ext>
            </a:extLst>
          </p:cNvPr>
          <p:cNvSpPr>
            <a:spLocks noGrp="1"/>
          </p:cNvSpPr>
          <p:nvPr>
            <p:ph idx="1"/>
          </p:nvPr>
        </p:nvSpPr>
        <p:spPr>
          <a:xfrm>
            <a:off x="816000" y="1671919"/>
            <a:ext cx="10560000" cy="4585447"/>
          </a:xfrm>
        </p:spPr>
        <p:txBody>
          <a:bodyPr>
            <a:normAutofit/>
          </a:bodyPr>
          <a:lstStyle/>
          <a:p>
            <a:r>
              <a:rPr lang="ja-JP" altLang="en-US"/>
              <a:t>近年の大規模かつ複雑なシステムにおいてシステム障害を回避するのは難しい</a:t>
            </a:r>
            <a:endParaRPr lang="en-US" altLang="ja-JP" dirty="0"/>
          </a:p>
          <a:p>
            <a:pPr lvl="1"/>
            <a:r>
              <a:rPr lang="ja-JP" altLang="en-US"/>
              <a:t>ソフトウェアの不具合や性能・容量不足</a:t>
            </a:r>
            <a:endParaRPr lang="en-US" altLang="ja-JP" dirty="0"/>
          </a:p>
          <a:p>
            <a:pPr lvl="2"/>
            <a:r>
              <a:rPr lang="en-US" altLang="ja-JP" dirty="0"/>
              <a:t>AWS</a:t>
            </a:r>
            <a:r>
              <a:rPr lang="ja-JP" altLang="en-US"/>
              <a:t>のサーバ内のスレッド数が</a:t>
            </a:r>
            <a:r>
              <a:rPr lang="en" altLang="ja-JP" dirty="0"/>
              <a:t>OS</a:t>
            </a:r>
            <a:r>
              <a:rPr lang="ja-JP" altLang="en-US"/>
              <a:t>の限界値を超えた</a:t>
            </a:r>
            <a:r>
              <a:rPr lang="en-US" altLang="ja-JP" dirty="0"/>
              <a:t>(2020</a:t>
            </a:r>
            <a:r>
              <a:rPr lang="ja-JP" altLang="en-US"/>
              <a:t>年</a:t>
            </a:r>
            <a:r>
              <a:rPr lang="en-US" altLang="ja-JP" dirty="0"/>
              <a:t>)</a:t>
            </a:r>
          </a:p>
          <a:p>
            <a:pPr lvl="1"/>
            <a:r>
              <a:rPr lang="ja-JP" altLang="en-US"/>
              <a:t>管理者の設定ミス</a:t>
            </a:r>
            <a:endParaRPr lang="en-US" altLang="ja-JP" dirty="0"/>
          </a:p>
          <a:p>
            <a:pPr lvl="2"/>
            <a:r>
              <a:rPr lang="ja-JP" altLang="en-US"/>
              <a:t>東証のシステムをバックアップに切り替える設定がオフだった</a:t>
            </a:r>
            <a:r>
              <a:rPr lang="en-US" altLang="ja-JP" dirty="0"/>
              <a:t>(2020</a:t>
            </a:r>
            <a:r>
              <a:rPr lang="ja-JP" altLang="en-US"/>
              <a:t>年</a:t>
            </a:r>
            <a:r>
              <a:rPr lang="en-US" altLang="ja-JP" dirty="0"/>
              <a:t>)</a:t>
            </a:r>
          </a:p>
          <a:p>
            <a:r>
              <a:rPr lang="ja-JP" altLang="en-US"/>
              <a:t>システム障害は大きな損失を発生させるため迅速に障害を検知して復旧を行うことが重要</a:t>
            </a:r>
          </a:p>
        </p:txBody>
      </p:sp>
      <p:sp>
        <p:nvSpPr>
          <p:cNvPr id="4" name="スライド番号プレースホルダー 3">
            <a:extLst>
              <a:ext uri="{FF2B5EF4-FFF2-40B4-BE49-F238E27FC236}">
                <a16:creationId xmlns:a16="http://schemas.microsoft.com/office/drawing/2014/main" id="{9AEC879A-0DC4-A54C-90C5-F4BBEDAA167C}"/>
              </a:ext>
            </a:extLst>
          </p:cNvPr>
          <p:cNvSpPr>
            <a:spLocks noGrp="1"/>
          </p:cNvSpPr>
          <p:nvPr>
            <p:ph type="sldNum" sz="quarter" idx="12"/>
          </p:nvPr>
        </p:nvSpPr>
        <p:spPr>
          <a:xfrm>
            <a:off x="8496000" y="292960"/>
            <a:ext cx="2880000" cy="365125"/>
          </a:xfrm>
        </p:spPr>
        <p:txBody>
          <a:bodyPr/>
          <a:lstStyle/>
          <a:p>
            <a:fld id="{DB15B789-B4AB-4945-84F3-7B2ECC227000}" type="slidenum">
              <a:rPr lang="ja-JP" altLang="en-US" smtClean="0"/>
              <a:pPr/>
              <a:t>2</a:t>
            </a:fld>
            <a:endParaRPr lang="ja-JP" altLang="en-US"/>
          </a:p>
        </p:txBody>
      </p:sp>
      <p:pic>
        <p:nvPicPr>
          <p:cNvPr id="6" name="図 5">
            <a:extLst>
              <a:ext uri="{FF2B5EF4-FFF2-40B4-BE49-F238E27FC236}">
                <a16:creationId xmlns:a16="http://schemas.microsoft.com/office/drawing/2014/main" id="{F75B1C44-CB33-4542-8243-2F0A6D131C74}"/>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365052" y="5366381"/>
            <a:ext cx="2130948" cy="1198658"/>
          </a:xfrm>
          <a:prstGeom prst="rect">
            <a:avLst/>
          </a:prstGeom>
        </p:spPr>
      </p:pic>
      <p:pic>
        <p:nvPicPr>
          <p:cNvPr id="7" name="Picture 4" descr="Amazon Web Services - Wikipedia">
            <a:extLst>
              <a:ext uri="{FF2B5EF4-FFF2-40B4-BE49-F238E27FC236}">
                <a16:creationId xmlns:a16="http://schemas.microsoft.com/office/drawing/2014/main" id="{E0618426-AECB-5646-8B49-731DF3015151}"/>
              </a:ext>
            </a:extLst>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3874772" y="5366382"/>
            <a:ext cx="2003312" cy="11986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238066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5D5285B-479F-3D47-8667-549F7F1E9AA4}"/>
              </a:ext>
            </a:extLst>
          </p:cNvPr>
          <p:cNvSpPr>
            <a:spLocks noGrp="1"/>
          </p:cNvSpPr>
          <p:nvPr>
            <p:ph type="title"/>
          </p:nvPr>
        </p:nvSpPr>
        <p:spPr>
          <a:xfrm>
            <a:off x="816000" y="292959"/>
            <a:ext cx="10560000" cy="1293028"/>
          </a:xfrm>
        </p:spPr>
        <p:txBody>
          <a:bodyPr/>
          <a:lstStyle/>
          <a:p>
            <a:r>
              <a:rPr lang="en-JP" altLang="ja-JP"/>
              <a:t>シグナル疑似送信の性能</a:t>
            </a:r>
            <a:r>
              <a:rPr lang="ja-JP" altLang="en-US"/>
              <a:t>（</a:t>
            </a:r>
            <a:r>
              <a:rPr lang="en-US" altLang="ja-JP" dirty="0" err="1"/>
              <a:t>GPUfas</a:t>
            </a:r>
            <a:r>
              <a:rPr lang="ja-JP" altLang="en-US"/>
              <a:t>）</a:t>
            </a:r>
          </a:p>
        </p:txBody>
      </p:sp>
      <p:sp>
        <p:nvSpPr>
          <p:cNvPr id="3" name="コンテンツ プレースホルダー 2">
            <a:extLst>
              <a:ext uri="{FF2B5EF4-FFF2-40B4-BE49-F238E27FC236}">
                <a16:creationId xmlns:a16="http://schemas.microsoft.com/office/drawing/2014/main" id="{6A66EA91-1C30-064A-B554-F44A45368EF3}"/>
              </a:ext>
            </a:extLst>
          </p:cNvPr>
          <p:cNvSpPr>
            <a:spLocks noGrp="1"/>
          </p:cNvSpPr>
          <p:nvPr>
            <p:ph idx="1"/>
          </p:nvPr>
        </p:nvSpPr>
        <p:spPr>
          <a:xfrm>
            <a:off x="816000" y="1671919"/>
            <a:ext cx="10560000" cy="4585447"/>
          </a:xfrm>
        </p:spPr>
        <p:txBody>
          <a:bodyPr/>
          <a:lstStyle/>
          <a:p>
            <a:r>
              <a:rPr lang="ja-JP" altLang="en-US"/>
              <a:t>大量のプロセスに</a:t>
            </a:r>
            <a:r>
              <a:rPr lang="en" altLang="ja-JP" dirty="0"/>
              <a:t>KILL</a:t>
            </a:r>
            <a:r>
              <a:rPr lang="ja-JP" altLang="en-US"/>
              <a:t>シグナルを送り、終了するまでの時間を測定</a:t>
            </a:r>
          </a:p>
          <a:p>
            <a:pPr lvl="1"/>
            <a:r>
              <a:rPr lang="ja-JP" altLang="en-US"/>
              <a:t>これらのプロセスは実行と</a:t>
            </a:r>
            <a:r>
              <a:rPr lang="en-US" altLang="ja-JP" dirty="0"/>
              <a:t>10ms</a:t>
            </a:r>
            <a:r>
              <a:rPr lang="ja-JP" altLang="en-US"/>
              <a:t>または</a:t>
            </a:r>
            <a:r>
              <a:rPr lang="en-US" altLang="ja-JP" dirty="0"/>
              <a:t>1</a:t>
            </a:r>
            <a:r>
              <a:rPr lang="ja-JP" altLang="en-US"/>
              <a:t>秒の停止を繰り返した</a:t>
            </a:r>
            <a:endParaRPr lang="en-US" altLang="ja-JP" dirty="0"/>
          </a:p>
          <a:p>
            <a:pPr lvl="1"/>
            <a:r>
              <a:rPr lang="ja-JP" altLang="en-US"/>
              <a:t>停止時間が短い場合はプロセスを用いた復旧より高速</a:t>
            </a:r>
            <a:endParaRPr lang="en-US" altLang="ja-JP" dirty="0"/>
          </a:p>
          <a:p>
            <a:pPr lvl="1"/>
            <a:r>
              <a:rPr lang="ja-JP" altLang="en-US"/>
              <a:t>長い場合は</a:t>
            </a:r>
            <a:r>
              <a:rPr lang="en-US" altLang="ja-JP" dirty="0" err="1"/>
              <a:t>GPUfas</a:t>
            </a:r>
            <a:r>
              <a:rPr lang="ja-JP" altLang="en-US"/>
              <a:t>のほうが大幅に時間がかかった</a:t>
            </a:r>
            <a:endParaRPr lang="en-US" altLang="ja-JP" dirty="0"/>
          </a:p>
          <a:p>
            <a:pPr lvl="2"/>
            <a:r>
              <a:rPr lang="ja-JP" altLang="en-US"/>
              <a:t>スケジュールされるまでシグナルが配送されないため</a:t>
            </a:r>
            <a:endParaRPr lang="en-US" altLang="ja-JP" dirty="0"/>
          </a:p>
          <a:p>
            <a:endParaRPr lang="ja-JP" altLang="en-US"/>
          </a:p>
        </p:txBody>
      </p:sp>
      <p:sp>
        <p:nvSpPr>
          <p:cNvPr id="4" name="スライド番号プレースホルダー 3">
            <a:extLst>
              <a:ext uri="{FF2B5EF4-FFF2-40B4-BE49-F238E27FC236}">
                <a16:creationId xmlns:a16="http://schemas.microsoft.com/office/drawing/2014/main" id="{C03A8455-0C34-164B-858A-3A6495AFBD75}"/>
              </a:ext>
            </a:extLst>
          </p:cNvPr>
          <p:cNvSpPr>
            <a:spLocks noGrp="1"/>
          </p:cNvSpPr>
          <p:nvPr>
            <p:ph type="sldNum" sz="quarter" idx="12"/>
          </p:nvPr>
        </p:nvSpPr>
        <p:spPr>
          <a:xfrm>
            <a:off x="8496000" y="292960"/>
            <a:ext cx="2880000" cy="365125"/>
          </a:xfrm>
        </p:spPr>
        <p:txBody>
          <a:bodyPr/>
          <a:lstStyle/>
          <a:p>
            <a:fld id="{DB15B789-B4AB-4945-84F3-7B2ECC227000}" type="slidenum">
              <a:rPr lang="ja-JP" altLang="en-US" smtClean="0"/>
              <a:pPr/>
              <a:t>20</a:t>
            </a:fld>
            <a:endParaRPr lang="ja-JP" altLang="en-US"/>
          </a:p>
        </p:txBody>
      </p:sp>
      <p:graphicFrame>
        <p:nvGraphicFramePr>
          <p:cNvPr id="5" name="グラフ 4">
            <a:extLst>
              <a:ext uri="{FF2B5EF4-FFF2-40B4-BE49-F238E27FC236}">
                <a16:creationId xmlns:a16="http://schemas.microsoft.com/office/drawing/2014/main" id="{4784C4AA-3A58-0F46-916F-C8887CD6EC88}"/>
              </a:ext>
            </a:extLst>
          </p:cNvPr>
          <p:cNvGraphicFramePr>
            <a:graphicFrameLocks/>
          </p:cNvGraphicFramePr>
          <p:nvPr>
            <p:extLst>
              <p:ext uri="{D42A27DB-BD31-4B8C-83A1-F6EECF244321}">
                <p14:modId xmlns:p14="http://schemas.microsoft.com/office/powerpoint/2010/main" val="786848511"/>
              </p:ext>
            </p:extLst>
          </p:nvPr>
        </p:nvGraphicFramePr>
        <p:xfrm>
          <a:off x="816000" y="3971979"/>
          <a:ext cx="10560000" cy="264304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グラフ 5">
            <a:extLst>
              <a:ext uri="{FF2B5EF4-FFF2-40B4-BE49-F238E27FC236}">
                <a16:creationId xmlns:a16="http://schemas.microsoft.com/office/drawing/2014/main" id="{7D41CE81-931A-D545-A324-A376190E6FBE}"/>
              </a:ext>
            </a:extLst>
          </p:cNvPr>
          <p:cNvGraphicFramePr>
            <a:graphicFrameLocks/>
          </p:cNvGraphicFramePr>
          <p:nvPr>
            <p:extLst>
              <p:ext uri="{D42A27DB-BD31-4B8C-83A1-F6EECF244321}">
                <p14:modId xmlns:p14="http://schemas.microsoft.com/office/powerpoint/2010/main" val="3443685278"/>
              </p:ext>
            </p:extLst>
          </p:nvPr>
        </p:nvGraphicFramePr>
        <p:xfrm>
          <a:off x="5788049" y="3981695"/>
          <a:ext cx="4650746" cy="2152405"/>
        </p:xfrm>
        <a:graphic>
          <a:graphicData uri="http://schemas.openxmlformats.org/drawingml/2006/chart">
            <c:chart xmlns:c="http://schemas.openxmlformats.org/drawingml/2006/chart" xmlns:r="http://schemas.openxmlformats.org/officeDocument/2006/relationships" r:id="rId4"/>
          </a:graphicData>
        </a:graphic>
      </p:graphicFrame>
      <p:sp>
        <p:nvSpPr>
          <p:cNvPr id="7" name="テキスト ボックス 6">
            <a:extLst>
              <a:ext uri="{FF2B5EF4-FFF2-40B4-BE49-F238E27FC236}">
                <a16:creationId xmlns:a16="http://schemas.microsoft.com/office/drawing/2014/main" id="{21272814-FEAB-4B4F-AB80-4613B09DBE92}"/>
              </a:ext>
            </a:extLst>
          </p:cNvPr>
          <p:cNvSpPr txBox="1"/>
          <p:nvPr/>
        </p:nvSpPr>
        <p:spPr>
          <a:xfrm>
            <a:off x="3713467" y="4057874"/>
            <a:ext cx="1765508" cy="369332"/>
          </a:xfrm>
          <a:prstGeom prst="rect">
            <a:avLst/>
          </a:prstGeom>
          <a:solidFill>
            <a:schemeClr val="bg1"/>
          </a:solidFill>
          <a:ln w="38100">
            <a:solidFill>
              <a:schemeClr val="tx1"/>
            </a:solidFill>
          </a:ln>
        </p:spPr>
        <p:txBody>
          <a:bodyPr wrap="square" rtlCol="0" anchor="ctr">
            <a:spAutoFit/>
          </a:bodyPr>
          <a:lstStyle/>
          <a:p>
            <a:pPr algn="ctr"/>
            <a:r>
              <a:rPr lang="ja-JP" altLang="en-US">
                <a:latin typeface="+mn-ea"/>
              </a:rPr>
              <a:t>停止時間：</a:t>
            </a:r>
            <a:r>
              <a:rPr lang="en" altLang="ja-JP" dirty="0">
                <a:latin typeface="+mn-ea"/>
              </a:rPr>
              <a:t>10ms</a:t>
            </a:r>
            <a:endParaRPr lang="ja-JP" altLang="en-US">
              <a:latin typeface="+mn-ea"/>
            </a:endParaRPr>
          </a:p>
        </p:txBody>
      </p:sp>
      <p:sp>
        <p:nvSpPr>
          <p:cNvPr id="8" name="テキスト ボックス 7">
            <a:extLst>
              <a:ext uri="{FF2B5EF4-FFF2-40B4-BE49-F238E27FC236}">
                <a16:creationId xmlns:a16="http://schemas.microsoft.com/office/drawing/2014/main" id="{6CD66B11-3AE7-B749-A1B7-E29ED7028353}"/>
              </a:ext>
            </a:extLst>
          </p:cNvPr>
          <p:cNvSpPr txBox="1"/>
          <p:nvPr/>
        </p:nvSpPr>
        <p:spPr>
          <a:xfrm>
            <a:off x="9053245" y="4560745"/>
            <a:ext cx="1765509" cy="369332"/>
          </a:xfrm>
          <a:prstGeom prst="rect">
            <a:avLst/>
          </a:prstGeom>
          <a:solidFill>
            <a:schemeClr val="bg1"/>
          </a:solidFill>
          <a:ln w="38100">
            <a:solidFill>
              <a:schemeClr val="tx1"/>
            </a:solidFill>
          </a:ln>
        </p:spPr>
        <p:txBody>
          <a:bodyPr wrap="square" rtlCol="0" anchor="ctr">
            <a:spAutoFit/>
          </a:bodyPr>
          <a:lstStyle/>
          <a:p>
            <a:pPr algn="ctr"/>
            <a:r>
              <a:rPr lang="ja-JP" altLang="en-US">
                <a:latin typeface="+mn-ea"/>
              </a:rPr>
              <a:t>停止時間：</a:t>
            </a:r>
            <a:r>
              <a:rPr lang="en-US" altLang="ja-JP" dirty="0">
                <a:latin typeface="+mn-ea"/>
              </a:rPr>
              <a:t>1</a:t>
            </a:r>
            <a:r>
              <a:rPr lang="ja-JP" altLang="en-US">
                <a:latin typeface="+mn-ea"/>
              </a:rPr>
              <a:t>秒</a:t>
            </a:r>
          </a:p>
        </p:txBody>
      </p:sp>
      <p:sp>
        <p:nvSpPr>
          <p:cNvPr id="9" name="Down Arrow 13">
            <a:extLst>
              <a:ext uri="{FF2B5EF4-FFF2-40B4-BE49-F238E27FC236}">
                <a16:creationId xmlns:a16="http://schemas.microsoft.com/office/drawing/2014/main" id="{A46230DD-8C7E-BA47-98DE-23377339E219}"/>
              </a:ext>
            </a:extLst>
          </p:cNvPr>
          <p:cNvSpPr/>
          <p:nvPr/>
        </p:nvSpPr>
        <p:spPr>
          <a:xfrm>
            <a:off x="2427667" y="4638954"/>
            <a:ext cx="416583" cy="582245"/>
          </a:xfrm>
          <a:prstGeom prst="downArrow">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n-JP" b="1">
              <a:solidFill>
                <a:srgbClr val="FF0000"/>
              </a:solidFill>
            </a:endParaRPr>
          </a:p>
        </p:txBody>
      </p:sp>
      <p:sp>
        <p:nvSpPr>
          <p:cNvPr id="10" name="Down Arrow 14">
            <a:extLst>
              <a:ext uri="{FF2B5EF4-FFF2-40B4-BE49-F238E27FC236}">
                <a16:creationId xmlns:a16="http://schemas.microsoft.com/office/drawing/2014/main" id="{9B8DC95D-4CE8-1B4E-93BD-1505D377811F}"/>
              </a:ext>
            </a:extLst>
          </p:cNvPr>
          <p:cNvSpPr/>
          <p:nvPr/>
        </p:nvSpPr>
        <p:spPr>
          <a:xfrm flipV="1">
            <a:off x="8171706" y="4351027"/>
            <a:ext cx="416583" cy="1000774"/>
          </a:xfrm>
          <a:prstGeom prst="downArrow">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JP" b="1">
              <a:solidFill>
                <a:srgbClr val="FF0000"/>
              </a:solidFill>
            </a:endParaRPr>
          </a:p>
        </p:txBody>
      </p:sp>
    </p:spTree>
    <p:extLst>
      <p:ext uri="{BB962C8B-B14F-4D97-AF65-F5344CB8AC3E}">
        <p14:creationId xmlns:p14="http://schemas.microsoft.com/office/powerpoint/2010/main" val="23039895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57BDBFC-5E9D-AC48-A1F1-E84FFA30DC12}"/>
              </a:ext>
            </a:extLst>
          </p:cNvPr>
          <p:cNvSpPr>
            <a:spLocks noGrp="1"/>
          </p:cNvSpPr>
          <p:nvPr>
            <p:ph type="title"/>
          </p:nvPr>
        </p:nvSpPr>
        <p:spPr>
          <a:xfrm>
            <a:off x="816000" y="292959"/>
            <a:ext cx="10560000" cy="1293028"/>
          </a:xfrm>
        </p:spPr>
        <p:txBody>
          <a:bodyPr/>
          <a:lstStyle/>
          <a:p>
            <a:r>
              <a:rPr lang="ja-JP" altLang="en-US"/>
              <a:t>復旧支援機構の性能（</a:t>
            </a:r>
            <a:r>
              <a:rPr lang="en-US" altLang="ja-JP" dirty="0" err="1"/>
              <a:t>GPUfas</a:t>
            </a:r>
            <a:r>
              <a:rPr lang="ja-JP" altLang="en-US"/>
              <a:t>）</a:t>
            </a:r>
          </a:p>
        </p:txBody>
      </p:sp>
      <p:sp>
        <p:nvSpPr>
          <p:cNvPr id="3" name="コンテンツ プレースホルダー 2">
            <a:extLst>
              <a:ext uri="{FF2B5EF4-FFF2-40B4-BE49-F238E27FC236}">
                <a16:creationId xmlns:a16="http://schemas.microsoft.com/office/drawing/2014/main" id="{AED8564A-A81A-E744-8B01-C0E3614FC4B3}"/>
              </a:ext>
            </a:extLst>
          </p:cNvPr>
          <p:cNvSpPr>
            <a:spLocks noGrp="1"/>
          </p:cNvSpPr>
          <p:nvPr>
            <p:ph idx="1"/>
          </p:nvPr>
        </p:nvSpPr>
        <p:spPr>
          <a:xfrm>
            <a:off x="816000" y="1671919"/>
            <a:ext cx="10560000" cy="4585447"/>
          </a:xfrm>
        </p:spPr>
        <p:txBody>
          <a:bodyPr/>
          <a:lstStyle/>
          <a:p>
            <a:r>
              <a:rPr lang="ja-JP" altLang="en-US"/>
              <a:t>復旧支援機構を併用してスケジューリングとプリエンプションを実行</a:t>
            </a:r>
            <a:endParaRPr lang="en-US" altLang="ja-JP" dirty="0"/>
          </a:p>
          <a:p>
            <a:pPr lvl="1"/>
            <a:r>
              <a:rPr lang="ja-JP" altLang="en-US"/>
              <a:t>プロセスの停止時間が長い場合は大幅に高速化</a:t>
            </a:r>
            <a:endParaRPr lang="en-US" altLang="ja-JP" dirty="0"/>
          </a:p>
          <a:p>
            <a:pPr lvl="2"/>
            <a:r>
              <a:rPr lang="ja-JP" altLang="en-US"/>
              <a:t>プロセスを用いた復旧よりは低速</a:t>
            </a:r>
          </a:p>
          <a:p>
            <a:pPr lvl="1"/>
            <a:r>
              <a:rPr lang="ja-JP" altLang="en-US"/>
              <a:t>短い場合は復旧支援機構を呼び出すオーバヘッドが大きい</a:t>
            </a:r>
            <a:endParaRPr lang="en-US" altLang="ja-JP" dirty="0"/>
          </a:p>
          <a:p>
            <a:pPr lvl="2"/>
            <a:r>
              <a:rPr lang="ja-JP" altLang="en-US"/>
              <a:t>バッファをリングバッファに変更することで高速化できる可能性</a:t>
            </a:r>
            <a:endParaRPr lang="en-US" altLang="ja-JP" dirty="0"/>
          </a:p>
        </p:txBody>
      </p:sp>
      <p:sp>
        <p:nvSpPr>
          <p:cNvPr id="4" name="スライド番号プレースホルダー 3">
            <a:extLst>
              <a:ext uri="{FF2B5EF4-FFF2-40B4-BE49-F238E27FC236}">
                <a16:creationId xmlns:a16="http://schemas.microsoft.com/office/drawing/2014/main" id="{E1DB5DBA-0EDB-764A-813C-4F1ABA92FE8B}"/>
              </a:ext>
            </a:extLst>
          </p:cNvPr>
          <p:cNvSpPr>
            <a:spLocks noGrp="1"/>
          </p:cNvSpPr>
          <p:nvPr>
            <p:ph type="sldNum" sz="quarter" idx="12"/>
          </p:nvPr>
        </p:nvSpPr>
        <p:spPr>
          <a:xfrm>
            <a:off x="8496000" y="292960"/>
            <a:ext cx="2880000" cy="365125"/>
          </a:xfrm>
        </p:spPr>
        <p:txBody>
          <a:bodyPr/>
          <a:lstStyle/>
          <a:p>
            <a:fld id="{DB15B789-B4AB-4945-84F3-7B2ECC227000}" type="slidenum">
              <a:rPr lang="ja-JP" altLang="en-US" smtClean="0"/>
              <a:pPr/>
              <a:t>21</a:t>
            </a:fld>
            <a:endParaRPr lang="ja-JP" altLang="en-US"/>
          </a:p>
        </p:txBody>
      </p:sp>
      <p:graphicFrame>
        <p:nvGraphicFramePr>
          <p:cNvPr id="6" name="グラフ 5">
            <a:extLst>
              <a:ext uri="{FF2B5EF4-FFF2-40B4-BE49-F238E27FC236}">
                <a16:creationId xmlns:a16="http://schemas.microsoft.com/office/drawing/2014/main" id="{E81F1A85-9416-EB44-BF92-0441FC27D0DB}"/>
              </a:ext>
            </a:extLst>
          </p:cNvPr>
          <p:cNvGraphicFramePr>
            <a:graphicFrameLocks/>
          </p:cNvGraphicFramePr>
          <p:nvPr>
            <p:extLst>
              <p:ext uri="{D42A27DB-BD31-4B8C-83A1-F6EECF244321}">
                <p14:modId xmlns:p14="http://schemas.microsoft.com/office/powerpoint/2010/main" val="568788558"/>
              </p:ext>
            </p:extLst>
          </p:nvPr>
        </p:nvGraphicFramePr>
        <p:xfrm>
          <a:off x="816000" y="4048179"/>
          <a:ext cx="10560000" cy="264304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グラフ 4">
            <a:extLst>
              <a:ext uri="{FF2B5EF4-FFF2-40B4-BE49-F238E27FC236}">
                <a16:creationId xmlns:a16="http://schemas.microsoft.com/office/drawing/2014/main" id="{83E0C9EA-884D-C148-9867-0BC5756309E9}"/>
              </a:ext>
            </a:extLst>
          </p:cNvPr>
          <p:cNvGraphicFramePr>
            <a:graphicFrameLocks/>
          </p:cNvGraphicFramePr>
          <p:nvPr>
            <p:extLst>
              <p:ext uri="{D42A27DB-BD31-4B8C-83A1-F6EECF244321}">
                <p14:modId xmlns:p14="http://schemas.microsoft.com/office/powerpoint/2010/main" val="4196592612"/>
              </p:ext>
            </p:extLst>
          </p:nvPr>
        </p:nvGraphicFramePr>
        <p:xfrm>
          <a:off x="5788049" y="4057895"/>
          <a:ext cx="4650746" cy="2152405"/>
        </p:xfrm>
        <a:graphic>
          <a:graphicData uri="http://schemas.openxmlformats.org/drawingml/2006/chart">
            <c:chart xmlns:c="http://schemas.openxmlformats.org/drawingml/2006/chart" xmlns:r="http://schemas.openxmlformats.org/officeDocument/2006/relationships" r:id="rId4"/>
          </a:graphicData>
        </a:graphic>
      </p:graphicFrame>
      <p:sp>
        <p:nvSpPr>
          <p:cNvPr id="8" name="テキスト ボックス 7">
            <a:extLst>
              <a:ext uri="{FF2B5EF4-FFF2-40B4-BE49-F238E27FC236}">
                <a16:creationId xmlns:a16="http://schemas.microsoft.com/office/drawing/2014/main" id="{FA1E4BC5-6D7F-8642-845D-00329AE055B3}"/>
              </a:ext>
            </a:extLst>
          </p:cNvPr>
          <p:cNvSpPr txBox="1"/>
          <p:nvPr/>
        </p:nvSpPr>
        <p:spPr>
          <a:xfrm>
            <a:off x="1753205" y="4057895"/>
            <a:ext cx="1765508" cy="369332"/>
          </a:xfrm>
          <a:prstGeom prst="rect">
            <a:avLst/>
          </a:prstGeom>
          <a:solidFill>
            <a:schemeClr val="bg1"/>
          </a:solidFill>
          <a:ln w="38100">
            <a:solidFill>
              <a:schemeClr val="tx1"/>
            </a:solidFill>
          </a:ln>
        </p:spPr>
        <p:txBody>
          <a:bodyPr wrap="square" rtlCol="0" anchor="ctr">
            <a:spAutoFit/>
          </a:bodyPr>
          <a:lstStyle/>
          <a:p>
            <a:pPr algn="ctr"/>
            <a:r>
              <a:rPr lang="ja-JP" altLang="en-US">
                <a:latin typeface="+mn-ea"/>
              </a:rPr>
              <a:t>停止時間：</a:t>
            </a:r>
            <a:r>
              <a:rPr lang="en" altLang="ja-JP" dirty="0">
                <a:latin typeface="+mn-ea"/>
              </a:rPr>
              <a:t>10ms</a:t>
            </a:r>
            <a:endParaRPr lang="ja-JP" altLang="en-US">
              <a:latin typeface="+mn-ea"/>
            </a:endParaRPr>
          </a:p>
        </p:txBody>
      </p:sp>
      <p:sp>
        <p:nvSpPr>
          <p:cNvPr id="9" name="テキスト ボックス 8">
            <a:extLst>
              <a:ext uri="{FF2B5EF4-FFF2-40B4-BE49-F238E27FC236}">
                <a16:creationId xmlns:a16="http://schemas.microsoft.com/office/drawing/2014/main" id="{0205497B-3B9F-5246-AF6F-1DE8E75A20DF}"/>
              </a:ext>
            </a:extLst>
          </p:cNvPr>
          <p:cNvSpPr txBox="1"/>
          <p:nvPr/>
        </p:nvSpPr>
        <p:spPr>
          <a:xfrm>
            <a:off x="9141888" y="4564687"/>
            <a:ext cx="1765509" cy="369332"/>
          </a:xfrm>
          <a:prstGeom prst="rect">
            <a:avLst/>
          </a:prstGeom>
          <a:solidFill>
            <a:schemeClr val="bg1"/>
          </a:solidFill>
          <a:ln w="38100">
            <a:solidFill>
              <a:schemeClr val="tx1"/>
            </a:solidFill>
          </a:ln>
        </p:spPr>
        <p:txBody>
          <a:bodyPr wrap="square" rtlCol="0" anchor="ctr">
            <a:spAutoFit/>
          </a:bodyPr>
          <a:lstStyle/>
          <a:p>
            <a:pPr algn="ctr"/>
            <a:r>
              <a:rPr lang="ja-JP" altLang="en-US">
                <a:latin typeface="+mn-ea"/>
              </a:rPr>
              <a:t>停止時間：</a:t>
            </a:r>
            <a:r>
              <a:rPr lang="en-US" altLang="ja-JP" dirty="0">
                <a:latin typeface="+mn-ea"/>
              </a:rPr>
              <a:t>1</a:t>
            </a:r>
            <a:r>
              <a:rPr lang="ja-JP" altLang="en-US">
                <a:latin typeface="+mn-ea"/>
              </a:rPr>
              <a:t>秒</a:t>
            </a:r>
          </a:p>
        </p:txBody>
      </p:sp>
      <p:sp>
        <p:nvSpPr>
          <p:cNvPr id="10" name="Down Arrow 13">
            <a:extLst>
              <a:ext uri="{FF2B5EF4-FFF2-40B4-BE49-F238E27FC236}">
                <a16:creationId xmlns:a16="http://schemas.microsoft.com/office/drawing/2014/main" id="{45C5BF22-0369-0241-9C4A-E5470DD51336}"/>
              </a:ext>
            </a:extLst>
          </p:cNvPr>
          <p:cNvSpPr/>
          <p:nvPr/>
        </p:nvSpPr>
        <p:spPr>
          <a:xfrm>
            <a:off x="8113422" y="4688124"/>
            <a:ext cx="416583" cy="534262"/>
          </a:xfrm>
          <a:prstGeom prst="downArrow">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n-JP" b="1">
              <a:solidFill>
                <a:srgbClr val="FF0000"/>
              </a:solidFill>
            </a:endParaRPr>
          </a:p>
        </p:txBody>
      </p:sp>
      <p:sp>
        <p:nvSpPr>
          <p:cNvPr id="11" name="Down Arrow 14">
            <a:extLst>
              <a:ext uri="{FF2B5EF4-FFF2-40B4-BE49-F238E27FC236}">
                <a16:creationId xmlns:a16="http://schemas.microsoft.com/office/drawing/2014/main" id="{C302FB33-0C9F-6740-A15D-C6CA5D58CAEC}"/>
              </a:ext>
            </a:extLst>
          </p:cNvPr>
          <p:cNvSpPr/>
          <p:nvPr/>
        </p:nvSpPr>
        <p:spPr>
          <a:xfrm flipV="1">
            <a:off x="4677430" y="4636945"/>
            <a:ext cx="416583" cy="485162"/>
          </a:xfrm>
          <a:prstGeom prst="downArrow">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JP" b="1">
              <a:solidFill>
                <a:srgbClr val="FF0000"/>
              </a:solidFill>
            </a:endParaRPr>
          </a:p>
        </p:txBody>
      </p:sp>
    </p:spTree>
    <p:extLst>
      <p:ext uri="{BB962C8B-B14F-4D97-AF65-F5344CB8AC3E}">
        <p14:creationId xmlns:p14="http://schemas.microsoft.com/office/powerpoint/2010/main" val="32102205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448A4A1-AA33-DF41-98F0-810C83480555}"/>
              </a:ext>
            </a:extLst>
          </p:cNvPr>
          <p:cNvSpPr>
            <a:spLocks noGrp="1"/>
          </p:cNvSpPr>
          <p:nvPr>
            <p:ph type="title"/>
          </p:nvPr>
        </p:nvSpPr>
        <p:spPr>
          <a:xfrm>
            <a:off x="816000" y="292959"/>
            <a:ext cx="10560000" cy="1293028"/>
          </a:xfrm>
        </p:spPr>
        <p:txBody>
          <a:bodyPr/>
          <a:lstStyle/>
          <a:p>
            <a:r>
              <a:rPr lang="en-JP" altLang="ja-JP"/>
              <a:t>シグナル疑似送信の性能（GPUfas-VM）</a:t>
            </a:r>
            <a:endParaRPr lang="ja-JP" altLang="en-US"/>
          </a:p>
        </p:txBody>
      </p:sp>
      <p:sp>
        <p:nvSpPr>
          <p:cNvPr id="3" name="コンテンツ プレースホルダー 2">
            <a:extLst>
              <a:ext uri="{FF2B5EF4-FFF2-40B4-BE49-F238E27FC236}">
                <a16:creationId xmlns:a16="http://schemas.microsoft.com/office/drawing/2014/main" id="{246EAF2A-6E92-8D43-BB22-7DBA511A180D}"/>
              </a:ext>
            </a:extLst>
          </p:cNvPr>
          <p:cNvSpPr>
            <a:spLocks noGrp="1"/>
          </p:cNvSpPr>
          <p:nvPr>
            <p:ph idx="1"/>
          </p:nvPr>
        </p:nvSpPr>
        <p:spPr>
          <a:xfrm>
            <a:off x="816000" y="1671919"/>
            <a:ext cx="10560000" cy="4585447"/>
          </a:xfrm>
        </p:spPr>
        <p:txBody>
          <a:bodyPr/>
          <a:lstStyle/>
          <a:p>
            <a:r>
              <a:rPr lang="en-US" altLang="ja-JP" dirty="0"/>
              <a:t>VM</a:t>
            </a:r>
            <a:r>
              <a:rPr lang="ja-JP" altLang="en-US"/>
              <a:t>内の停止中のプロセスにシグナルを</a:t>
            </a:r>
            <a:r>
              <a:rPr lang="ja-JP" altLang="en-JP"/>
              <a:t>送信</a:t>
            </a:r>
            <a:r>
              <a:rPr lang="ja-JP" altLang="en-US"/>
              <a:t>する性能を測定</a:t>
            </a:r>
            <a:endParaRPr lang="en-US" altLang="ja-JP" dirty="0"/>
          </a:p>
          <a:p>
            <a:pPr lvl="1"/>
            <a:r>
              <a:rPr lang="ja-JP" altLang="en-US"/>
              <a:t>復旧支援機構を用いてスケジューリングとプリエンプションを行った</a:t>
            </a:r>
            <a:endParaRPr lang="en-US" altLang="ja-JP" dirty="0"/>
          </a:p>
          <a:p>
            <a:pPr lvl="2"/>
            <a:r>
              <a:rPr lang="ja-JP" altLang="en-US"/>
              <a:t>復旧支援機構を用いないとプロセスがスケジュールされないためシグナルが処理されなかった</a:t>
            </a:r>
            <a:endParaRPr lang="en-US" altLang="ja-JP" dirty="0"/>
          </a:p>
          <a:p>
            <a:pPr lvl="1"/>
            <a:r>
              <a:rPr lang="en-US" altLang="ja-JP" dirty="0" err="1"/>
              <a:t>GPUfas</a:t>
            </a:r>
            <a:r>
              <a:rPr lang="ja-JP" altLang="en-US"/>
              <a:t>の場合と異なり、プロセスを用いた復旧より高速</a:t>
            </a:r>
            <a:endParaRPr lang="en-US" altLang="ja-JP" dirty="0"/>
          </a:p>
          <a:p>
            <a:pPr lvl="2"/>
            <a:r>
              <a:rPr lang="ja-JP" altLang="en-US"/>
              <a:t>復旧支援機構を呼び出すオーバヘッドが大幅に小さいと考えられる</a:t>
            </a:r>
            <a:endParaRPr lang="en-US" altLang="ja-JP" dirty="0"/>
          </a:p>
          <a:p>
            <a:pPr lvl="2"/>
            <a:endParaRPr lang="en-US" altLang="ja-JP" dirty="0"/>
          </a:p>
        </p:txBody>
      </p:sp>
      <p:sp>
        <p:nvSpPr>
          <p:cNvPr id="4" name="スライド番号プレースホルダー 3">
            <a:extLst>
              <a:ext uri="{FF2B5EF4-FFF2-40B4-BE49-F238E27FC236}">
                <a16:creationId xmlns:a16="http://schemas.microsoft.com/office/drawing/2014/main" id="{A8B941B2-BE97-6248-A0DB-1F40758E2C42}"/>
              </a:ext>
            </a:extLst>
          </p:cNvPr>
          <p:cNvSpPr>
            <a:spLocks noGrp="1"/>
          </p:cNvSpPr>
          <p:nvPr>
            <p:ph type="sldNum" sz="quarter" idx="12"/>
          </p:nvPr>
        </p:nvSpPr>
        <p:spPr>
          <a:xfrm>
            <a:off x="8496000" y="292960"/>
            <a:ext cx="2880000" cy="365125"/>
          </a:xfrm>
        </p:spPr>
        <p:txBody>
          <a:bodyPr/>
          <a:lstStyle/>
          <a:p>
            <a:fld id="{DB15B789-B4AB-4945-84F3-7B2ECC227000}" type="slidenum">
              <a:rPr lang="ja-JP" altLang="en-US" smtClean="0"/>
              <a:pPr/>
              <a:t>22</a:t>
            </a:fld>
            <a:endParaRPr lang="ja-JP" altLang="en-US"/>
          </a:p>
        </p:txBody>
      </p:sp>
      <p:graphicFrame>
        <p:nvGraphicFramePr>
          <p:cNvPr id="7" name="グラフ 6">
            <a:extLst>
              <a:ext uri="{FF2B5EF4-FFF2-40B4-BE49-F238E27FC236}">
                <a16:creationId xmlns:a16="http://schemas.microsoft.com/office/drawing/2014/main" id="{12D31BC5-1A83-6940-B206-F8CF66E196CF}"/>
              </a:ext>
            </a:extLst>
          </p:cNvPr>
          <p:cNvGraphicFramePr>
            <a:graphicFrameLocks/>
          </p:cNvGraphicFramePr>
          <p:nvPr>
            <p:extLst>
              <p:ext uri="{D42A27DB-BD31-4B8C-83A1-F6EECF244321}">
                <p14:modId xmlns:p14="http://schemas.microsoft.com/office/powerpoint/2010/main" val="1454600172"/>
              </p:ext>
            </p:extLst>
          </p:nvPr>
        </p:nvGraphicFramePr>
        <p:xfrm>
          <a:off x="6096000" y="4023946"/>
          <a:ext cx="5280000" cy="2716298"/>
        </p:xfrm>
        <a:graphic>
          <a:graphicData uri="http://schemas.openxmlformats.org/drawingml/2006/chart">
            <c:chart xmlns:c="http://schemas.openxmlformats.org/drawingml/2006/chart" xmlns:r="http://schemas.openxmlformats.org/officeDocument/2006/relationships" r:id="rId3"/>
          </a:graphicData>
        </a:graphic>
      </p:graphicFrame>
      <p:sp>
        <p:nvSpPr>
          <p:cNvPr id="10" name="テキスト ボックス 9">
            <a:extLst>
              <a:ext uri="{FF2B5EF4-FFF2-40B4-BE49-F238E27FC236}">
                <a16:creationId xmlns:a16="http://schemas.microsoft.com/office/drawing/2014/main" id="{887FCB5F-F3FB-8349-B0E9-ABFE4125EBB4}"/>
              </a:ext>
            </a:extLst>
          </p:cNvPr>
          <p:cNvSpPr txBox="1"/>
          <p:nvPr/>
        </p:nvSpPr>
        <p:spPr>
          <a:xfrm>
            <a:off x="8926500" y="4152539"/>
            <a:ext cx="1765508" cy="369332"/>
          </a:xfrm>
          <a:prstGeom prst="rect">
            <a:avLst/>
          </a:prstGeom>
          <a:solidFill>
            <a:schemeClr val="bg1"/>
          </a:solidFill>
          <a:ln w="38100">
            <a:solidFill>
              <a:schemeClr val="tx1"/>
            </a:solidFill>
          </a:ln>
        </p:spPr>
        <p:txBody>
          <a:bodyPr wrap="square" rtlCol="0" anchor="ctr">
            <a:spAutoFit/>
          </a:bodyPr>
          <a:lstStyle/>
          <a:p>
            <a:pPr algn="ctr"/>
            <a:r>
              <a:rPr lang="en-US" altLang="ja-JP" dirty="0" err="1">
                <a:latin typeface="+mn-ea"/>
              </a:rPr>
              <a:t>GPUfas</a:t>
            </a:r>
            <a:r>
              <a:rPr lang="en-US" altLang="ja-JP" dirty="0">
                <a:latin typeface="+mn-ea"/>
              </a:rPr>
              <a:t>-VM</a:t>
            </a:r>
            <a:endParaRPr lang="ja-JP" altLang="en-US">
              <a:latin typeface="+mn-ea"/>
            </a:endParaRPr>
          </a:p>
        </p:txBody>
      </p:sp>
      <p:graphicFrame>
        <p:nvGraphicFramePr>
          <p:cNvPr id="11" name="グラフ 10">
            <a:extLst>
              <a:ext uri="{FF2B5EF4-FFF2-40B4-BE49-F238E27FC236}">
                <a16:creationId xmlns:a16="http://schemas.microsoft.com/office/drawing/2014/main" id="{C01FBAD9-7A65-CB49-A365-1FEC974D4FD4}"/>
              </a:ext>
            </a:extLst>
          </p:cNvPr>
          <p:cNvGraphicFramePr>
            <a:graphicFrameLocks/>
          </p:cNvGraphicFramePr>
          <p:nvPr>
            <p:extLst>
              <p:ext uri="{D42A27DB-BD31-4B8C-83A1-F6EECF244321}">
                <p14:modId xmlns:p14="http://schemas.microsoft.com/office/powerpoint/2010/main" val="4249548779"/>
              </p:ext>
            </p:extLst>
          </p:nvPr>
        </p:nvGraphicFramePr>
        <p:xfrm>
          <a:off x="816000" y="4066912"/>
          <a:ext cx="5280000" cy="2673332"/>
        </p:xfrm>
        <a:graphic>
          <a:graphicData uri="http://schemas.openxmlformats.org/drawingml/2006/chart">
            <c:chart xmlns:c="http://schemas.openxmlformats.org/drawingml/2006/chart" xmlns:r="http://schemas.openxmlformats.org/officeDocument/2006/relationships" r:id="rId4"/>
          </a:graphicData>
        </a:graphic>
      </p:graphicFrame>
      <p:sp>
        <p:nvSpPr>
          <p:cNvPr id="9" name="テキスト ボックス 8">
            <a:extLst>
              <a:ext uri="{FF2B5EF4-FFF2-40B4-BE49-F238E27FC236}">
                <a16:creationId xmlns:a16="http://schemas.microsoft.com/office/drawing/2014/main" id="{0763B8AD-7562-2D49-B485-1041E19A1A63}"/>
              </a:ext>
            </a:extLst>
          </p:cNvPr>
          <p:cNvSpPr txBox="1"/>
          <p:nvPr/>
        </p:nvSpPr>
        <p:spPr>
          <a:xfrm>
            <a:off x="1880992" y="4368067"/>
            <a:ext cx="1765508" cy="369332"/>
          </a:xfrm>
          <a:prstGeom prst="rect">
            <a:avLst/>
          </a:prstGeom>
          <a:solidFill>
            <a:schemeClr val="bg1"/>
          </a:solidFill>
          <a:ln w="38100">
            <a:solidFill>
              <a:schemeClr val="tx1"/>
            </a:solidFill>
          </a:ln>
        </p:spPr>
        <p:txBody>
          <a:bodyPr wrap="square" rtlCol="0" anchor="ctr">
            <a:spAutoFit/>
          </a:bodyPr>
          <a:lstStyle/>
          <a:p>
            <a:pPr algn="ctr"/>
            <a:r>
              <a:rPr lang="en-US" altLang="ja-JP" dirty="0" err="1">
                <a:latin typeface="+mn-ea"/>
              </a:rPr>
              <a:t>GPUfas</a:t>
            </a:r>
            <a:endParaRPr lang="ja-JP" altLang="en-US">
              <a:latin typeface="+mn-ea"/>
            </a:endParaRPr>
          </a:p>
        </p:txBody>
      </p:sp>
    </p:spTree>
    <p:extLst>
      <p:ext uri="{BB962C8B-B14F-4D97-AF65-F5344CB8AC3E}">
        <p14:creationId xmlns:p14="http://schemas.microsoft.com/office/powerpoint/2010/main" val="13532153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5E36449-E0F3-1148-8672-87E37F3A43EF}"/>
              </a:ext>
            </a:extLst>
          </p:cNvPr>
          <p:cNvSpPr>
            <a:spLocks noGrp="1"/>
          </p:cNvSpPr>
          <p:nvPr>
            <p:ph type="title"/>
          </p:nvPr>
        </p:nvSpPr>
        <p:spPr>
          <a:xfrm>
            <a:off x="816000" y="292959"/>
            <a:ext cx="10560000" cy="1293028"/>
          </a:xfrm>
        </p:spPr>
        <p:txBody>
          <a:bodyPr/>
          <a:lstStyle/>
          <a:p>
            <a:r>
              <a:rPr lang="ja-JP" altLang="en-US"/>
              <a:t>疑似スケジューリングの性能（</a:t>
            </a:r>
            <a:r>
              <a:rPr lang="en-US" altLang="ja-JP" dirty="0" err="1"/>
              <a:t>GPUfas</a:t>
            </a:r>
            <a:r>
              <a:rPr lang="en-US" altLang="ja-JP" dirty="0"/>
              <a:t>-VM</a:t>
            </a:r>
            <a:r>
              <a:rPr lang="ja-JP" altLang="en-US"/>
              <a:t>）</a:t>
            </a:r>
          </a:p>
        </p:txBody>
      </p:sp>
      <p:sp>
        <p:nvSpPr>
          <p:cNvPr id="3" name="コンテンツ プレースホルダー 2">
            <a:extLst>
              <a:ext uri="{FF2B5EF4-FFF2-40B4-BE49-F238E27FC236}">
                <a16:creationId xmlns:a16="http://schemas.microsoft.com/office/drawing/2014/main" id="{1319FDEB-E535-2041-90DF-FC1F3949DD1E}"/>
              </a:ext>
            </a:extLst>
          </p:cNvPr>
          <p:cNvSpPr>
            <a:spLocks noGrp="1"/>
          </p:cNvSpPr>
          <p:nvPr>
            <p:ph idx="1"/>
          </p:nvPr>
        </p:nvSpPr>
        <p:spPr>
          <a:xfrm>
            <a:off x="816000" y="1671919"/>
            <a:ext cx="10560000" cy="4585447"/>
          </a:xfrm>
        </p:spPr>
        <p:txBody>
          <a:bodyPr/>
          <a:lstStyle/>
          <a:p>
            <a:r>
              <a:rPr lang="en-US" altLang="ja-JP" dirty="0"/>
              <a:t>VM</a:t>
            </a:r>
            <a:r>
              <a:rPr lang="ja-JP" altLang="en-US"/>
              <a:t>内で停止中の</a:t>
            </a:r>
            <a:r>
              <a:rPr lang="en-US" altLang="ja-JP" dirty="0"/>
              <a:t>1000</a:t>
            </a:r>
            <a:r>
              <a:rPr lang="ja-JP" altLang="en-US"/>
              <a:t>個のプロセスに</a:t>
            </a:r>
            <a:r>
              <a:rPr lang="en-US" altLang="ja-JP" dirty="0"/>
              <a:t>KILL</a:t>
            </a:r>
            <a:r>
              <a:rPr lang="ja-JP" altLang="en-US"/>
              <a:t>シグナルを疑似送信した後、疑似スケジューリングを行った</a:t>
            </a:r>
          </a:p>
          <a:p>
            <a:pPr lvl="1"/>
            <a:r>
              <a:rPr lang="ja-JP" altLang="en-US"/>
              <a:t>疑似スケジューリングにより正常にシグナルが処理された</a:t>
            </a:r>
            <a:endParaRPr lang="en-US" altLang="ja-JP" dirty="0"/>
          </a:p>
          <a:p>
            <a:pPr lvl="1"/>
            <a:r>
              <a:rPr lang="ja-JP" altLang="en-US"/>
              <a:t>復旧支援機構を用いてスケジューリングを行った場合よりも復旧に時間がかかり、ばらつきも大きかった</a:t>
            </a:r>
            <a:endParaRPr lang="en-US" altLang="ja-JP" dirty="0"/>
          </a:p>
          <a:p>
            <a:pPr lvl="2"/>
            <a:r>
              <a:rPr lang="ja-JP" altLang="en-US"/>
              <a:t>実装が不完全なためと考えられる</a:t>
            </a:r>
            <a:endParaRPr lang="en-US" altLang="ja-JP" dirty="0"/>
          </a:p>
          <a:p>
            <a:pPr lvl="1"/>
            <a:endParaRPr lang="en-US" altLang="ja-JP" dirty="0"/>
          </a:p>
        </p:txBody>
      </p:sp>
      <p:sp>
        <p:nvSpPr>
          <p:cNvPr id="4" name="スライド番号プレースホルダー 3">
            <a:extLst>
              <a:ext uri="{FF2B5EF4-FFF2-40B4-BE49-F238E27FC236}">
                <a16:creationId xmlns:a16="http://schemas.microsoft.com/office/drawing/2014/main" id="{B11604E6-3C00-D74A-8578-D710E33933B2}"/>
              </a:ext>
            </a:extLst>
          </p:cNvPr>
          <p:cNvSpPr>
            <a:spLocks noGrp="1"/>
          </p:cNvSpPr>
          <p:nvPr>
            <p:ph type="sldNum" sz="quarter" idx="12"/>
          </p:nvPr>
        </p:nvSpPr>
        <p:spPr>
          <a:xfrm>
            <a:off x="8496000" y="292960"/>
            <a:ext cx="2880000" cy="365125"/>
          </a:xfrm>
        </p:spPr>
        <p:txBody>
          <a:bodyPr/>
          <a:lstStyle/>
          <a:p>
            <a:fld id="{DB15B789-B4AB-4945-84F3-7B2ECC227000}" type="slidenum">
              <a:rPr lang="ja-JP" altLang="en-US" smtClean="0"/>
              <a:pPr/>
              <a:t>23</a:t>
            </a:fld>
            <a:endParaRPr lang="ja-JP" altLang="en-US"/>
          </a:p>
        </p:txBody>
      </p:sp>
      <mc:AlternateContent xmlns:mc="http://schemas.openxmlformats.org/markup-compatibility/2006" xmlns:cx1="http://schemas.microsoft.com/office/drawing/2015/9/8/chartex">
        <mc:Choice Requires="cx1">
          <p:graphicFrame>
            <p:nvGraphicFramePr>
              <p:cNvPr id="5" name="グラフ 4">
                <a:extLst>
                  <a:ext uri="{FF2B5EF4-FFF2-40B4-BE49-F238E27FC236}">
                    <a16:creationId xmlns:a16="http://schemas.microsoft.com/office/drawing/2014/main" id="{C53862A9-57FA-B240-99CE-4E85C9124DD6}"/>
                  </a:ext>
                </a:extLst>
              </p:cNvPr>
              <p:cNvGraphicFramePr/>
              <p:nvPr>
                <p:extLst>
                  <p:ext uri="{D42A27DB-BD31-4B8C-83A1-F6EECF244321}">
                    <p14:modId xmlns:p14="http://schemas.microsoft.com/office/powerpoint/2010/main" val="505501002"/>
                  </p:ext>
                </p:extLst>
              </p:nvPr>
            </p:nvGraphicFramePr>
            <p:xfrm>
              <a:off x="3139275" y="4248878"/>
              <a:ext cx="7659353" cy="2316162"/>
            </p:xfrm>
            <a:graphic>
              <a:graphicData uri="http://schemas.microsoft.com/office/drawing/2014/chartex">
                <cx:chart xmlns:cx="http://schemas.microsoft.com/office/drawing/2014/chartex" xmlns:r="http://schemas.openxmlformats.org/officeDocument/2006/relationships" r:id="rId3"/>
              </a:graphicData>
            </a:graphic>
          </p:graphicFrame>
        </mc:Choice>
        <mc:Fallback xmlns="">
          <p:pic>
            <p:nvPicPr>
              <p:cNvPr id="5" name="グラフ 4">
                <a:extLst>
                  <a:ext uri="{FF2B5EF4-FFF2-40B4-BE49-F238E27FC236}">
                    <a16:creationId xmlns:a16="http://schemas.microsoft.com/office/drawing/2014/main" id="{C53862A9-57FA-B240-99CE-4E85C9124DD6}"/>
                  </a:ext>
                </a:extLst>
              </p:cNvPr>
              <p:cNvPicPr>
                <a:picLocks noGrp="1" noRot="1" noChangeAspect="1" noMove="1" noResize="1" noEditPoints="1" noAdjustHandles="1" noChangeArrowheads="1" noChangeShapeType="1"/>
              </p:cNvPicPr>
              <p:nvPr/>
            </p:nvPicPr>
            <p:blipFill>
              <a:blip r:embed="rId4"/>
              <a:stretch>
                <a:fillRect/>
              </a:stretch>
            </p:blipFill>
            <p:spPr>
              <a:xfrm>
                <a:off x="3139275" y="4248878"/>
                <a:ext cx="7659353" cy="2316162"/>
              </a:xfrm>
              <a:prstGeom prst="rect">
                <a:avLst/>
              </a:prstGeom>
            </p:spPr>
          </p:pic>
        </mc:Fallback>
      </mc:AlternateContent>
    </p:spTree>
    <p:extLst>
      <p:ext uri="{BB962C8B-B14F-4D97-AF65-F5344CB8AC3E}">
        <p14:creationId xmlns:p14="http://schemas.microsoft.com/office/powerpoint/2010/main" val="2529716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2660ECE-5826-BC47-A99E-C534F9D03F88}"/>
              </a:ext>
            </a:extLst>
          </p:cNvPr>
          <p:cNvSpPr>
            <a:spLocks noGrp="1"/>
          </p:cNvSpPr>
          <p:nvPr>
            <p:ph type="title"/>
          </p:nvPr>
        </p:nvSpPr>
        <p:spPr>
          <a:xfrm>
            <a:off x="816000" y="292959"/>
            <a:ext cx="10560000" cy="1293028"/>
          </a:xfrm>
        </p:spPr>
        <p:txBody>
          <a:bodyPr/>
          <a:lstStyle/>
          <a:p>
            <a:r>
              <a:rPr lang="ja-JP" altLang="en-US"/>
              <a:t>メモリ不足からの復旧</a:t>
            </a:r>
            <a:r>
              <a:rPr lang="en-US" altLang="ja-JP" dirty="0"/>
              <a:t>(</a:t>
            </a:r>
            <a:r>
              <a:rPr lang="en-US" altLang="ja-JP" dirty="0" err="1"/>
              <a:t>GPUfas</a:t>
            </a:r>
            <a:r>
              <a:rPr lang="en-US" altLang="ja-JP" dirty="0"/>
              <a:t>)</a:t>
            </a:r>
            <a:endParaRPr lang="ja-JP" altLang="en-US"/>
          </a:p>
        </p:txBody>
      </p:sp>
      <p:sp>
        <p:nvSpPr>
          <p:cNvPr id="3" name="コンテンツ プレースホルダー 2">
            <a:extLst>
              <a:ext uri="{FF2B5EF4-FFF2-40B4-BE49-F238E27FC236}">
                <a16:creationId xmlns:a16="http://schemas.microsoft.com/office/drawing/2014/main" id="{2F35566D-D7F3-EF48-A539-BA61796FFC07}"/>
              </a:ext>
            </a:extLst>
          </p:cNvPr>
          <p:cNvSpPr>
            <a:spLocks noGrp="1"/>
          </p:cNvSpPr>
          <p:nvPr>
            <p:ph idx="1"/>
          </p:nvPr>
        </p:nvSpPr>
        <p:spPr>
          <a:xfrm>
            <a:off x="816000" y="1671919"/>
            <a:ext cx="10560000" cy="4585447"/>
          </a:xfrm>
        </p:spPr>
        <p:txBody>
          <a:bodyPr>
            <a:normAutofit/>
          </a:bodyPr>
          <a:lstStyle/>
          <a:p>
            <a:r>
              <a:rPr lang="ja-JP" altLang="en-US"/>
              <a:t>メモリを大量に使用するプロセスを</a:t>
            </a:r>
            <a:r>
              <a:rPr lang="en-US" altLang="ja-JP" dirty="0"/>
              <a:t>1</a:t>
            </a:r>
            <a:r>
              <a:rPr lang="ja-JP" altLang="en-US"/>
              <a:t>つ実行して障害を発生させた</a:t>
            </a:r>
            <a:endParaRPr lang="en-US" altLang="ja-JP" dirty="0"/>
          </a:p>
          <a:p>
            <a:pPr lvl="1"/>
            <a:r>
              <a:rPr lang="ja-JP" altLang="en-US"/>
              <a:t>頻繁なスワップにより</a:t>
            </a:r>
            <a:r>
              <a:rPr lang="en-US" altLang="ja-JP" dirty="0"/>
              <a:t>SSH</a:t>
            </a:r>
            <a:r>
              <a:rPr lang="ja-JP" altLang="en-US"/>
              <a:t>ログインに約</a:t>
            </a:r>
            <a:r>
              <a:rPr lang="en-US" altLang="ja-JP" dirty="0"/>
              <a:t>20</a:t>
            </a:r>
            <a:r>
              <a:rPr lang="ja-JP" altLang="en-US"/>
              <a:t>倍の時間がかかった</a:t>
            </a:r>
            <a:endParaRPr lang="en-US" altLang="ja-JP" dirty="0"/>
          </a:p>
          <a:p>
            <a:r>
              <a:rPr lang="en-US" altLang="ja-JP" dirty="0" err="1"/>
              <a:t>GPUfas</a:t>
            </a:r>
            <a:r>
              <a:rPr lang="ja-JP" altLang="en-US"/>
              <a:t>を用いて</a:t>
            </a:r>
            <a:r>
              <a:rPr lang="en-US" altLang="ja-JP" dirty="0"/>
              <a:t>KILL</a:t>
            </a:r>
            <a:r>
              <a:rPr lang="ja-JP" altLang="en-US"/>
              <a:t>シグナルを疑似送信</a:t>
            </a:r>
            <a:endParaRPr lang="en-US" altLang="ja-JP" dirty="0"/>
          </a:p>
          <a:p>
            <a:pPr lvl="1"/>
            <a:r>
              <a:rPr lang="ja-JP" altLang="en-US"/>
              <a:t>メモリ使用量が</a:t>
            </a:r>
            <a:r>
              <a:rPr lang="en-US" altLang="ja-JP" dirty="0"/>
              <a:t>80%</a:t>
            </a:r>
            <a:r>
              <a:rPr lang="ja-JP" altLang="en-US"/>
              <a:t>を超えた時に検知・復旧</a:t>
            </a:r>
            <a:endParaRPr lang="en-US" altLang="ja-JP" dirty="0"/>
          </a:p>
          <a:p>
            <a:pPr lvl="1"/>
            <a:r>
              <a:rPr lang="ja-JP" altLang="en-US"/>
              <a:t>復旧支援機構を用いない場合より</a:t>
            </a:r>
            <a:r>
              <a:rPr lang="en-US" altLang="ja-JP" dirty="0"/>
              <a:t>34%</a:t>
            </a:r>
            <a:r>
              <a:rPr lang="ja-JP" altLang="en-US"/>
              <a:t>高速</a:t>
            </a:r>
            <a:br>
              <a:rPr lang="en-US" altLang="ja-JP" dirty="0"/>
            </a:br>
            <a:r>
              <a:rPr lang="ja-JP" altLang="en-US"/>
              <a:t>かつ安定した時間で復旧</a:t>
            </a:r>
            <a:endParaRPr lang="en-US" altLang="ja-JP" dirty="0"/>
          </a:p>
          <a:p>
            <a:r>
              <a:rPr lang="ja-JP" altLang="en-US"/>
              <a:t>プロセスやカーネル内での復旧にはより</a:t>
            </a:r>
            <a:br>
              <a:rPr lang="en-US" altLang="ja-JP" dirty="0"/>
            </a:br>
            <a:r>
              <a:rPr lang="ja-JP" altLang="en-US"/>
              <a:t>時間がかかった</a:t>
            </a:r>
            <a:endParaRPr lang="en-US" altLang="ja-JP" dirty="0"/>
          </a:p>
          <a:p>
            <a:pPr lvl="1"/>
            <a:r>
              <a:rPr lang="ja-JP" altLang="en-US"/>
              <a:t>障害の影響を大きく受けたため</a:t>
            </a:r>
          </a:p>
          <a:p>
            <a:pPr lvl="1"/>
            <a:endParaRPr lang="en-US" altLang="ja-JP" dirty="0"/>
          </a:p>
          <a:p>
            <a:pPr lvl="1"/>
            <a:endParaRPr lang="en-US" altLang="ja-JP" dirty="0"/>
          </a:p>
        </p:txBody>
      </p:sp>
      <p:sp>
        <p:nvSpPr>
          <p:cNvPr id="4" name="スライド番号プレースホルダー 3">
            <a:extLst>
              <a:ext uri="{FF2B5EF4-FFF2-40B4-BE49-F238E27FC236}">
                <a16:creationId xmlns:a16="http://schemas.microsoft.com/office/drawing/2014/main" id="{0F283FA7-24C4-1540-B522-54F1225821DA}"/>
              </a:ext>
            </a:extLst>
          </p:cNvPr>
          <p:cNvSpPr>
            <a:spLocks noGrp="1"/>
          </p:cNvSpPr>
          <p:nvPr>
            <p:ph type="sldNum" sz="quarter" idx="12"/>
          </p:nvPr>
        </p:nvSpPr>
        <p:spPr>
          <a:xfrm>
            <a:off x="8496000" y="292960"/>
            <a:ext cx="2880000" cy="365125"/>
          </a:xfrm>
        </p:spPr>
        <p:txBody>
          <a:bodyPr/>
          <a:lstStyle/>
          <a:p>
            <a:fld id="{DB15B789-B4AB-4945-84F3-7B2ECC227000}" type="slidenum">
              <a:rPr lang="ja-JP" altLang="en-US" smtClean="0"/>
              <a:pPr/>
              <a:t>24</a:t>
            </a:fld>
            <a:endParaRPr lang="ja-JP" altLang="en-US"/>
          </a:p>
        </p:txBody>
      </p:sp>
      <mc:AlternateContent xmlns:mc="http://schemas.openxmlformats.org/markup-compatibility/2006" xmlns:cx1="http://schemas.microsoft.com/office/drawing/2015/9/8/chartex">
        <mc:Choice Requires="cx1">
          <p:graphicFrame>
            <p:nvGraphicFramePr>
              <p:cNvPr id="5" name="グラフ 4">
                <a:extLst>
                  <a:ext uri="{FF2B5EF4-FFF2-40B4-BE49-F238E27FC236}">
                    <a16:creationId xmlns:a16="http://schemas.microsoft.com/office/drawing/2014/main" id="{2637E4DB-A04A-C94C-A0B8-7FAD17A8BE9A}"/>
                  </a:ext>
                </a:extLst>
              </p:cNvPr>
              <p:cNvGraphicFramePr/>
              <p:nvPr>
                <p:extLst>
                  <p:ext uri="{D42A27DB-BD31-4B8C-83A1-F6EECF244321}">
                    <p14:modId xmlns:p14="http://schemas.microsoft.com/office/powerpoint/2010/main" val="498073539"/>
                  </p:ext>
                </p:extLst>
              </p:nvPr>
            </p:nvGraphicFramePr>
            <p:xfrm>
              <a:off x="7702658" y="2588217"/>
              <a:ext cx="3673367" cy="3976095"/>
            </p:xfrm>
            <a:graphic>
              <a:graphicData uri="http://schemas.microsoft.com/office/drawing/2014/chartex">
                <cx:chart xmlns:cx="http://schemas.microsoft.com/office/drawing/2014/chartex" xmlns:r="http://schemas.openxmlformats.org/officeDocument/2006/relationships" r:id="rId3"/>
              </a:graphicData>
            </a:graphic>
          </p:graphicFrame>
        </mc:Choice>
        <mc:Fallback xmlns="">
          <p:pic>
            <p:nvPicPr>
              <p:cNvPr id="5" name="グラフ 4">
                <a:extLst>
                  <a:ext uri="{FF2B5EF4-FFF2-40B4-BE49-F238E27FC236}">
                    <a16:creationId xmlns:a16="http://schemas.microsoft.com/office/drawing/2014/main" id="{2637E4DB-A04A-C94C-A0B8-7FAD17A8BE9A}"/>
                  </a:ext>
                </a:extLst>
              </p:cNvPr>
              <p:cNvPicPr>
                <a:picLocks noGrp="1" noRot="1" noChangeAspect="1" noMove="1" noResize="1" noEditPoints="1" noAdjustHandles="1" noChangeArrowheads="1" noChangeShapeType="1"/>
              </p:cNvPicPr>
              <p:nvPr/>
            </p:nvPicPr>
            <p:blipFill>
              <a:blip r:embed="rId4"/>
              <a:stretch>
                <a:fillRect/>
              </a:stretch>
            </p:blipFill>
            <p:spPr>
              <a:xfrm>
                <a:off x="7702658" y="2588217"/>
                <a:ext cx="3673367" cy="3976095"/>
              </a:xfrm>
              <a:prstGeom prst="rect">
                <a:avLst/>
              </a:prstGeom>
            </p:spPr>
          </p:pic>
        </mc:Fallback>
      </mc:AlternateContent>
    </p:spTree>
    <p:extLst>
      <p:ext uri="{BB962C8B-B14F-4D97-AF65-F5344CB8AC3E}">
        <p14:creationId xmlns:p14="http://schemas.microsoft.com/office/powerpoint/2010/main" val="3113571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49F189C-B69F-3849-9649-26FA2C7A7B50}"/>
              </a:ext>
            </a:extLst>
          </p:cNvPr>
          <p:cNvSpPr>
            <a:spLocks noGrp="1"/>
          </p:cNvSpPr>
          <p:nvPr>
            <p:ph type="title"/>
          </p:nvPr>
        </p:nvSpPr>
        <p:spPr>
          <a:xfrm>
            <a:off x="816000" y="292959"/>
            <a:ext cx="10560000" cy="1293028"/>
          </a:xfrm>
        </p:spPr>
        <p:txBody>
          <a:bodyPr/>
          <a:lstStyle/>
          <a:p>
            <a:r>
              <a:rPr lang="ja-JP" altLang="en-US"/>
              <a:t>メモリ不足からの復旧</a:t>
            </a:r>
            <a:r>
              <a:rPr lang="en-US" altLang="ja-JP" dirty="0"/>
              <a:t>(</a:t>
            </a:r>
            <a:r>
              <a:rPr lang="en-US" altLang="ja-JP" dirty="0" err="1"/>
              <a:t>GPUfas</a:t>
            </a:r>
            <a:r>
              <a:rPr lang="en-US" altLang="ja-JP" dirty="0"/>
              <a:t>-VM)</a:t>
            </a:r>
            <a:endParaRPr lang="ja-JP" altLang="en-US"/>
          </a:p>
        </p:txBody>
      </p:sp>
      <p:sp>
        <p:nvSpPr>
          <p:cNvPr id="3" name="コンテンツ プレースホルダー 2">
            <a:extLst>
              <a:ext uri="{FF2B5EF4-FFF2-40B4-BE49-F238E27FC236}">
                <a16:creationId xmlns:a16="http://schemas.microsoft.com/office/drawing/2014/main" id="{8F0D6B10-5B49-4F40-8AEE-CB51C1D0D1BA}"/>
              </a:ext>
            </a:extLst>
          </p:cNvPr>
          <p:cNvSpPr>
            <a:spLocks noGrp="1"/>
          </p:cNvSpPr>
          <p:nvPr>
            <p:ph idx="1"/>
          </p:nvPr>
        </p:nvSpPr>
        <p:spPr>
          <a:xfrm>
            <a:off x="816000" y="1671919"/>
            <a:ext cx="10560000" cy="4585447"/>
          </a:xfrm>
        </p:spPr>
        <p:txBody>
          <a:bodyPr>
            <a:normAutofit/>
          </a:bodyPr>
          <a:lstStyle/>
          <a:p>
            <a:r>
              <a:rPr lang="en-US" altLang="ja-JP" dirty="0"/>
              <a:t>VM</a:t>
            </a:r>
            <a:r>
              <a:rPr lang="ja-JP" altLang="en-US"/>
              <a:t>内に対して同様の実験を行った</a:t>
            </a:r>
            <a:endParaRPr lang="en-US" altLang="ja-JP" dirty="0"/>
          </a:p>
          <a:p>
            <a:pPr lvl="1"/>
            <a:r>
              <a:rPr lang="en-JP" altLang="ja-JP"/>
              <a:t>SSH</a:t>
            </a:r>
            <a:r>
              <a:rPr lang="ja-JP" altLang="en-US"/>
              <a:t>ログインには約</a:t>
            </a:r>
            <a:r>
              <a:rPr lang="en-US" altLang="ja-JP" dirty="0"/>
              <a:t>15</a:t>
            </a:r>
            <a:r>
              <a:rPr lang="ja-JP" altLang="en-US"/>
              <a:t>倍の時間</a:t>
            </a:r>
            <a:endParaRPr lang="en-US" altLang="ja-JP" dirty="0"/>
          </a:p>
          <a:p>
            <a:pPr lvl="1"/>
            <a:r>
              <a:rPr lang="ja-JP" altLang="en-US"/>
              <a:t>復旧支援機構を用いると最も高速</a:t>
            </a:r>
            <a:endParaRPr lang="en-US" altLang="ja-JP" dirty="0"/>
          </a:p>
          <a:p>
            <a:pPr lvl="1"/>
            <a:r>
              <a:rPr lang="ja-JP" altLang="en-US"/>
              <a:t>疑似スケジューリングを用いると</a:t>
            </a:r>
            <a:br>
              <a:rPr lang="en-US" altLang="ja-JP" dirty="0"/>
            </a:br>
            <a:r>
              <a:rPr lang="ja-JP" altLang="en-US"/>
              <a:t>最も安定</a:t>
            </a:r>
            <a:endParaRPr lang="en-US" altLang="ja-JP" dirty="0"/>
          </a:p>
          <a:p>
            <a:pPr lvl="1"/>
            <a:endParaRPr lang="en-US" altLang="ja-JP" dirty="0"/>
          </a:p>
          <a:p>
            <a:pPr lvl="1"/>
            <a:r>
              <a:rPr lang="ja-JP" altLang="en-US"/>
              <a:t>プロセスを用いた復旧が比較的高速</a:t>
            </a:r>
          </a:p>
          <a:p>
            <a:pPr lvl="1"/>
            <a:r>
              <a:rPr lang="ja-JP" altLang="en-US"/>
              <a:t>カーネル内での復旧は障害の影響</a:t>
            </a:r>
            <a:br>
              <a:rPr lang="en-US" altLang="ja-JP" dirty="0"/>
            </a:br>
            <a:r>
              <a:rPr lang="ja-JP" altLang="en-US"/>
              <a:t>が非常に大きかった</a:t>
            </a:r>
            <a:endParaRPr lang="en-US" altLang="ja-JP" dirty="0"/>
          </a:p>
          <a:p>
            <a:endParaRPr lang="ja-JP" altLang="en-US"/>
          </a:p>
        </p:txBody>
      </p:sp>
      <p:sp>
        <p:nvSpPr>
          <p:cNvPr id="4" name="スライド番号プレースホルダー 3">
            <a:extLst>
              <a:ext uri="{FF2B5EF4-FFF2-40B4-BE49-F238E27FC236}">
                <a16:creationId xmlns:a16="http://schemas.microsoft.com/office/drawing/2014/main" id="{B6D33955-F209-6543-BAF5-26CA0694C80F}"/>
              </a:ext>
            </a:extLst>
          </p:cNvPr>
          <p:cNvSpPr>
            <a:spLocks noGrp="1"/>
          </p:cNvSpPr>
          <p:nvPr>
            <p:ph type="sldNum" sz="quarter" idx="12"/>
          </p:nvPr>
        </p:nvSpPr>
        <p:spPr>
          <a:xfrm>
            <a:off x="8496000" y="292960"/>
            <a:ext cx="2880000" cy="365125"/>
          </a:xfrm>
        </p:spPr>
        <p:txBody>
          <a:bodyPr/>
          <a:lstStyle/>
          <a:p>
            <a:fld id="{DB15B789-B4AB-4945-84F3-7B2ECC227000}" type="slidenum">
              <a:rPr lang="ja-JP" altLang="en-US" smtClean="0"/>
              <a:pPr/>
              <a:t>25</a:t>
            </a:fld>
            <a:endParaRPr lang="ja-JP" altLang="en-US"/>
          </a:p>
        </p:txBody>
      </p:sp>
      <mc:AlternateContent xmlns:mc="http://schemas.openxmlformats.org/markup-compatibility/2006" xmlns:cx1="http://schemas.microsoft.com/office/drawing/2015/9/8/chartex">
        <mc:Choice Requires="cx1">
          <p:graphicFrame>
            <p:nvGraphicFramePr>
              <p:cNvPr id="5" name="グラフ 4">
                <a:extLst>
                  <a:ext uri="{FF2B5EF4-FFF2-40B4-BE49-F238E27FC236}">
                    <a16:creationId xmlns:a16="http://schemas.microsoft.com/office/drawing/2014/main" id="{D8D53063-6274-844F-8ABB-D9D55AD27C49}"/>
                  </a:ext>
                </a:extLst>
              </p:cNvPr>
              <p:cNvGraphicFramePr/>
              <p:nvPr>
                <p:extLst>
                  <p:ext uri="{D42A27DB-BD31-4B8C-83A1-F6EECF244321}">
                    <p14:modId xmlns:p14="http://schemas.microsoft.com/office/powerpoint/2010/main" val="2863217433"/>
                  </p:ext>
                </p:extLst>
              </p:nvPr>
            </p:nvGraphicFramePr>
            <p:xfrm>
              <a:off x="6524787" y="1671920"/>
              <a:ext cx="4851238" cy="4893122"/>
            </p:xfrm>
            <a:graphic>
              <a:graphicData uri="http://schemas.microsoft.com/office/drawing/2014/chartex">
                <cx:chart xmlns:cx="http://schemas.microsoft.com/office/drawing/2014/chartex" xmlns:r="http://schemas.openxmlformats.org/officeDocument/2006/relationships" r:id="rId3"/>
              </a:graphicData>
            </a:graphic>
          </p:graphicFrame>
        </mc:Choice>
        <mc:Fallback xmlns="">
          <p:pic>
            <p:nvPicPr>
              <p:cNvPr id="5" name="グラフ 4">
                <a:extLst>
                  <a:ext uri="{FF2B5EF4-FFF2-40B4-BE49-F238E27FC236}">
                    <a16:creationId xmlns:a16="http://schemas.microsoft.com/office/drawing/2014/main" id="{D8D53063-6274-844F-8ABB-D9D55AD27C49}"/>
                  </a:ext>
                </a:extLst>
              </p:cNvPr>
              <p:cNvPicPr>
                <a:picLocks noGrp="1" noRot="1" noChangeAspect="1" noMove="1" noResize="1" noEditPoints="1" noAdjustHandles="1" noChangeArrowheads="1" noChangeShapeType="1"/>
              </p:cNvPicPr>
              <p:nvPr/>
            </p:nvPicPr>
            <p:blipFill>
              <a:blip r:embed="rId4"/>
              <a:stretch>
                <a:fillRect/>
              </a:stretch>
            </p:blipFill>
            <p:spPr>
              <a:xfrm>
                <a:off x="6524787" y="1671920"/>
                <a:ext cx="4851238" cy="4893122"/>
              </a:xfrm>
              <a:prstGeom prst="rect">
                <a:avLst/>
              </a:prstGeom>
            </p:spPr>
          </p:pic>
        </mc:Fallback>
      </mc:AlternateContent>
    </p:spTree>
    <p:extLst>
      <p:ext uri="{BB962C8B-B14F-4D97-AF65-F5344CB8AC3E}">
        <p14:creationId xmlns:p14="http://schemas.microsoft.com/office/powerpoint/2010/main" val="28312338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08047BA-A0DA-7549-BE05-26F7B62803A3}"/>
              </a:ext>
            </a:extLst>
          </p:cNvPr>
          <p:cNvSpPr>
            <a:spLocks noGrp="1"/>
          </p:cNvSpPr>
          <p:nvPr>
            <p:ph type="title"/>
          </p:nvPr>
        </p:nvSpPr>
        <p:spPr>
          <a:xfrm>
            <a:off x="816000" y="292959"/>
            <a:ext cx="10560000" cy="1293028"/>
          </a:xfrm>
        </p:spPr>
        <p:txBody>
          <a:bodyPr/>
          <a:lstStyle/>
          <a:p>
            <a:r>
              <a:rPr lang="ja-JP" altLang="en-US"/>
              <a:t>関連研究</a:t>
            </a:r>
          </a:p>
        </p:txBody>
      </p:sp>
      <p:sp>
        <p:nvSpPr>
          <p:cNvPr id="3" name="コンテンツ プレースホルダー 2">
            <a:extLst>
              <a:ext uri="{FF2B5EF4-FFF2-40B4-BE49-F238E27FC236}">
                <a16:creationId xmlns:a16="http://schemas.microsoft.com/office/drawing/2014/main" id="{A1F6AB8C-C5EB-5C46-9756-80D093167157}"/>
              </a:ext>
            </a:extLst>
          </p:cNvPr>
          <p:cNvSpPr>
            <a:spLocks noGrp="1"/>
          </p:cNvSpPr>
          <p:nvPr>
            <p:ph idx="1"/>
          </p:nvPr>
        </p:nvSpPr>
        <p:spPr>
          <a:xfrm>
            <a:off x="816000" y="1671919"/>
            <a:ext cx="10560000" cy="4585447"/>
          </a:xfrm>
        </p:spPr>
        <p:txBody>
          <a:bodyPr>
            <a:normAutofit/>
          </a:bodyPr>
          <a:lstStyle/>
          <a:p>
            <a:r>
              <a:rPr lang="en-US" altLang="ja-JP" dirty="0"/>
              <a:t>SHFH [Zhu et al.‘12] </a:t>
            </a:r>
          </a:p>
          <a:p>
            <a:pPr lvl="1"/>
            <a:r>
              <a:rPr lang="ja-JP" altLang="en-US"/>
              <a:t>様々なシステムハングを検知して障害から復旧</a:t>
            </a:r>
            <a:endParaRPr lang="en-US" altLang="ja-JP" dirty="0"/>
          </a:p>
          <a:p>
            <a:pPr lvl="1"/>
            <a:r>
              <a:rPr lang="ja-JP" altLang="en-US"/>
              <a:t>カーネル内で障害検知と復旧を行うため障害の影響を受けやすい</a:t>
            </a:r>
            <a:endParaRPr lang="en-US" altLang="ja-JP" dirty="0"/>
          </a:p>
          <a:p>
            <a:r>
              <a:rPr lang="en-US" altLang="ja-JP" dirty="0"/>
              <a:t>Backdoors [Bohra et al.’04]</a:t>
            </a:r>
          </a:p>
          <a:p>
            <a:pPr lvl="1"/>
            <a:r>
              <a:rPr lang="ja-JP" altLang="en-US"/>
              <a:t>リモートホストから</a:t>
            </a:r>
            <a:r>
              <a:rPr lang="en-JP" altLang="ja-JP"/>
              <a:t>RDMA</a:t>
            </a:r>
            <a:r>
              <a:rPr lang="ja-JP" altLang="en-JP"/>
              <a:t>を</a:t>
            </a:r>
            <a:r>
              <a:rPr lang="ja-JP" altLang="en-US"/>
              <a:t>用いて</a:t>
            </a:r>
            <a:r>
              <a:rPr lang="en" altLang="ja-JP" dirty="0"/>
              <a:t>OS</a:t>
            </a:r>
            <a:r>
              <a:rPr lang="ja-JP" altLang="en-US"/>
              <a:t>データを書き換えることで復旧</a:t>
            </a:r>
            <a:endParaRPr lang="en-US" altLang="ja-JP" dirty="0"/>
          </a:p>
          <a:p>
            <a:pPr lvl="1"/>
            <a:r>
              <a:rPr lang="ja-JP" altLang="en-US"/>
              <a:t>攻撃者にも</a:t>
            </a:r>
            <a:r>
              <a:rPr lang="en-US" altLang="ja-JP" dirty="0"/>
              <a:t>OS</a:t>
            </a:r>
            <a:r>
              <a:rPr lang="ja-JP" altLang="en-US"/>
              <a:t>データを改ざんされるリスクがある</a:t>
            </a:r>
            <a:endParaRPr lang="en-US" altLang="ja-JP" dirty="0"/>
          </a:p>
          <a:p>
            <a:r>
              <a:rPr lang="en-US" altLang="ja-JP" dirty="0"/>
              <a:t>Exterior [Fu et al.’13]</a:t>
            </a:r>
          </a:p>
          <a:p>
            <a:pPr lvl="1"/>
            <a:r>
              <a:rPr lang="ja-JP" altLang="en-US"/>
              <a:t>対象</a:t>
            </a:r>
            <a:r>
              <a:rPr lang="en-US" altLang="ja-JP" dirty="0"/>
              <a:t>VM</a:t>
            </a:r>
            <a:r>
              <a:rPr lang="ja-JP" altLang="en-US"/>
              <a:t>の外部でコマンドを実行し、その結果を透過的に</a:t>
            </a:r>
            <a:r>
              <a:rPr lang="en-US" altLang="ja-JP" dirty="0"/>
              <a:t>VM</a:t>
            </a:r>
            <a:r>
              <a:rPr lang="ja-JP" altLang="en-US"/>
              <a:t>のメモリに反映することで</a:t>
            </a:r>
            <a:r>
              <a:rPr lang="en-US" altLang="ja-JP" dirty="0"/>
              <a:t>VM</a:t>
            </a:r>
            <a:r>
              <a:rPr lang="ja-JP" altLang="en-US"/>
              <a:t>に対する攻撃から回復</a:t>
            </a:r>
            <a:endParaRPr lang="en-US" altLang="ja-JP" dirty="0"/>
          </a:p>
          <a:p>
            <a:endParaRPr lang="ja-JP" altLang="en-US"/>
          </a:p>
        </p:txBody>
      </p:sp>
      <p:sp>
        <p:nvSpPr>
          <p:cNvPr id="4" name="スライド番号プレースホルダー 3">
            <a:extLst>
              <a:ext uri="{FF2B5EF4-FFF2-40B4-BE49-F238E27FC236}">
                <a16:creationId xmlns:a16="http://schemas.microsoft.com/office/drawing/2014/main" id="{52E42E8D-FBD5-274C-9C51-1B20C7862E7E}"/>
              </a:ext>
            </a:extLst>
          </p:cNvPr>
          <p:cNvSpPr>
            <a:spLocks noGrp="1"/>
          </p:cNvSpPr>
          <p:nvPr>
            <p:ph type="sldNum" sz="quarter" idx="12"/>
          </p:nvPr>
        </p:nvSpPr>
        <p:spPr>
          <a:xfrm>
            <a:off x="8496000" y="292960"/>
            <a:ext cx="2880000" cy="365125"/>
          </a:xfrm>
        </p:spPr>
        <p:txBody>
          <a:bodyPr/>
          <a:lstStyle/>
          <a:p>
            <a:fld id="{DB15B789-B4AB-4945-84F3-7B2ECC227000}" type="slidenum">
              <a:rPr lang="ja-JP" altLang="en-US" smtClean="0"/>
              <a:pPr/>
              <a:t>26</a:t>
            </a:fld>
            <a:endParaRPr lang="ja-JP" altLang="en-US"/>
          </a:p>
        </p:txBody>
      </p:sp>
    </p:spTree>
    <p:extLst>
      <p:ext uri="{BB962C8B-B14F-4D97-AF65-F5344CB8AC3E}">
        <p14:creationId xmlns:p14="http://schemas.microsoft.com/office/powerpoint/2010/main" val="3660839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20A9C9D-08A3-DB40-8E90-D797A5B637C3}"/>
              </a:ext>
            </a:extLst>
          </p:cNvPr>
          <p:cNvSpPr>
            <a:spLocks noGrp="1"/>
          </p:cNvSpPr>
          <p:nvPr>
            <p:ph type="title"/>
          </p:nvPr>
        </p:nvSpPr>
        <p:spPr>
          <a:xfrm>
            <a:off x="816000" y="292959"/>
            <a:ext cx="10560000" cy="1293028"/>
          </a:xfrm>
        </p:spPr>
        <p:txBody>
          <a:bodyPr/>
          <a:lstStyle/>
          <a:p>
            <a:r>
              <a:rPr lang="ja-JP" altLang="en-US"/>
              <a:t>まとめ</a:t>
            </a:r>
          </a:p>
        </p:txBody>
      </p:sp>
      <p:sp>
        <p:nvSpPr>
          <p:cNvPr id="3" name="コンテンツ プレースホルダー 2">
            <a:extLst>
              <a:ext uri="{FF2B5EF4-FFF2-40B4-BE49-F238E27FC236}">
                <a16:creationId xmlns:a16="http://schemas.microsoft.com/office/drawing/2014/main" id="{40097407-CE70-2E41-BF69-E07AC60A4880}"/>
              </a:ext>
            </a:extLst>
          </p:cNvPr>
          <p:cNvSpPr>
            <a:spLocks noGrp="1"/>
          </p:cNvSpPr>
          <p:nvPr>
            <p:ph idx="1"/>
          </p:nvPr>
        </p:nvSpPr>
        <p:spPr>
          <a:xfrm>
            <a:off x="816000" y="1671919"/>
            <a:ext cx="10560000" cy="4585447"/>
          </a:xfrm>
        </p:spPr>
        <p:txBody>
          <a:bodyPr>
            <a:normAutofit/>
          </a:bodyPr>
          <a:lstStyle/>
          <a:p>
            <a:r>
              <a:rPr lang="en" altLang="ja-JP" dirty="0"/>
              <a:t>GPU</a:t>
            </a:r>
            <a:r>
              <a:rPr lang="ja-JP" altLang="en-US"/>
              <a:t>上で復旧システムを動作させ，</a:t>
            </a:r>
            <a:r>
              <a:rPr lang="en" altLang="ja-JP" dirty="0"/>
              <a:t>OS</a:t>
            </a:r>
            <a:r>
              <a:rPr lang="ja-JP" altLang="en-US"/>
              <a:t>データを変更することでシステム障害からの復旧を行う</a:t>
            </a:r>
            <a:r>
              <a:rPr lang="en" altLang="ja-JP" dirty="0" err="1"/>
              <a:t>GPUfas</a:t>
            </a:r>
            <a:r>
              <a:rPr lang="ja-JP" altLang="en-US"/>
              <a:t>を提案</a:t>
            </a:r>
            <a:endParaRPr lang="en" altLang="ja-JP" dirty="0"/>
          </a:p>
          <a:p>
            <a:pPr lvl="1"/>
            <a:r>
              <a:rPr lang="en-US" altLang="ja-JP" dirty="0"/>
              <a:t>GPU</a:t>
            </a:r>
            <a:r>
              <a:rPr lang="ja-JP" altLang="en-US"/>
              <a:t>からメインメモリ上の</a:t>
            </a:r>
            <a:r>
              <a:rPr lang="en" altLang="ja-JP" dirty="0"/>
              <a:t>OS</a:t>
            </a:r>
            <a:r>
              <a:rPr lang="ja-JP" altLang="en-US"/>
              <a:t>データを書き換え</a:t>
            </a:r>
            <a:endParaRPr lang="en-US" altLang="ja-JP" dirty="0"/>
          </a:p>
          <a:p>
            <a:pPr lvl="1"/>
            <a:r>
              <a:rPr lang="en" altLang="ja-JP" dirty="0"/>
              <a:t>OS</a:t>
            </a:r>
            <a:r>
              <a:rPr lang="ja-JP" altLang="en-US"/>
              <a:t>の機構を用いて障害からの復旧を試みる</a:t>
            </a:r>
            <a:endParaRPr lang="en-US" altLang="ja-JP" dirty="0"/>
          </a:p>
          <a:p>
            <a:pPr lvl="1"/>
            <a:r>
              <a:rPr lang="ja-JP" altLang="en-US"/>
              <a:t>メモリ書き換えだけでは実現が難しい機能は復旧支援機構と連携</a:t>
            </a:r>
            <a:endParaRPr lang="en" altLang="ja-JP" dirty="0"/>
          </a:p>
          <a:p>
            <a:r>
              <a:rPr lang="ja-JP" altLang="en-US"/>
              <a:t>今後の課題</a:t>
            </a:r>
            <a:endParaRPr lang="en-US" altLang="ja-JP" dirty="0"/>
          </a:p>
          <a:p>
            <a:pPr lvl="1"/>
            <a:r>
              <a:rPr lang="ja-JP" altLang="en-US"/>
              <a:t>疑似スケジューリングの安定性を向上</a:t>
            </a:r>
            <a:endParaRPr lang="en-US" altLang="ja-JP" dirty="0"/>
          </a:p>
          <a:p>
            <a:pPr lvl="2"/>
            <a:r>
              <a:rPr lang="ja-JP" altLang="en-US"/>
              <a:t>復旧支援機構を用いてスケジューラのロックを獲得</a:t>
            </a:r>
            <a:endParaRPr lang="en-US" altLang="ja-JP" dirty="0"/>
          </a:p>
          <a:p>
            <a:pPr lvl="1"/>
            <a:r>
              <a:rPr lang="ja-JP" altLang="en-US"/>
              <a:t>疑似スケジューリングを</a:t>
            </a:r>
            <a:r>
              <a:rPr lang="en-US" altLang="ja-JP" dirty="0" err="1"/>
              <a:t>GPUfas</a:t>
            </a:r>
            <a:r>
              <a:rPr lang="ja-JP" altLang="en-US"/>
              <a:t>にも実装</a:t>
            </a:r>
            <a:endParaRPr lang="en-US" altLang="ja-JP" dirty="0"/>
          </a:p>
          <a:p>
            <a:pPr lvl="1"/>
            <a:r>
              <a:rPr lang="ja-JP" altLang="en-US"/>
              <a:t>カーネルレベルの障害からの復旧</a:t>
            </a:r>
          </a:p>
        </p:txBody>
      </p:sp>
      <p:sp>
        <p:nvSpPr>
          <p:cNvPr id="4" name="スライド番号プレースホルダー 3">
            <a:extLst>
              <a:ext uri="{FF2B5EF4-FFF2-40B4-BE49-F238E27FC236}">
                <a16:creationId xmlns:a16="http://schemas.microsoft.com/office/drawing/2014/main" id="{8C039334-C2C6-C746-B2DF-A2244E96D7EC}"/>
              </a:ext>
            </a:extLst>
          </p:cNvPr>
          <p:cNvSpPr>
            <a:spLocks noGrp="1"/>
          </p:cNvSpPr>
          <p:nvPr>
            <p:ph type="sldNum" sz="quarter" idx="12"/>
          </p:nvPr>
        </p:nvSpPr>
        <p:spPr>
          <a:xfrm>
            <a:off x="8496000" y="292960"/>
            <a:ext cx="2880000" cy="365125"/>
          </a:xfrm>
        </p:spPr>
        <p:txBody>
          <a:bodyPr/>
          <a:lstStyle/>
          <a:p>
            <a:fld id="{DB15B789-B4AB-4945-84F3-7B2ECC227000}" type="slidenum">
              <a:rPr lang="ja-JP" altLang="en-US" smtClean="0"/>
              <a:pPr/>
              <a:t>27</a:t>
            </a:fld>
            <a:endParaRPr lang="ja-JP" altLang="en-US"/>
          </a:p>
        </p:txBody>
      </p:sp>
    </p:spTree>
    <p:extLst>
      <p:ext uri="{BB962C8B-B14F-4D97-AF65-F5344CB8AC3E}">
        <p14:creationId xmlns:p14="http://schemas.microsoft.com/office/powerpoint/2010/main" val="6446635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4B5DF2F-86CA-214A-9FF7-729B37F36B98}"/>
              </a:ext>
            </a:extLst>
          </p:cNvPr>
          <p:cNvSpPr>
            <a:spLocks noGrp="1"/>
          </p:cNvSpPr>
          <p:nvPr>
            <p:ph type="title"/>
          </p:nvPr>
        </p:nvSpPr>
        <p:spPr>
          <a:xfrm>
            <a:off x="816000" y="292959"/>
            <a:ext cx="10560000" cy="1293028"/>
          </a:xfrm>
        </p:spPr>
        <p:txBody>
          <a:bodyPr/>
          <a:lstStyle/>
          <a:p>
            <a:r>
              <a:rPr lang="ja-JP" altLang="en-US"/>
              <a:t>システム外部からの障害復旧</a:t>
            </a:r>
          </a:p>
        </p:txBody>
      </p:sp>
      <p:sp>
        <p:nvSpPr>
          <p:cNvPr id="3" name="コンテンツ プレースホルダー 2">
            <a:extLst>
              <a:ext uri="{FF2B5EF4-FFF2-40B4-BE49-F238E27FC236}">
                <a16:creationId xmlns:a16="http://schemas.microsoft.com/office/drawing/2014/main" id="{3FC67A16-E25A-A347-A774-2FC35AF0C265}"/>
              </a:ext>
            </a:extLst>
          </p:cNvPr>
          <p:cNvSpPr>
            <a:spLocks noGrp="1"/>
          </p:cNvSpPr>
          <p:nvPr>
            <p:ph idx="1"/>
          </p:nvPr>
        </p:nvSpPr>
        <p:spPr>
          <a:xfrm>
            <a:off x="816000" y="1671919"/>
            <a:ext cx="10560000" cy="4585447"/>
          </a:xfrm>
        </p:spPr>
        <p:txBody>
          <a:bodyPr>
            <a:normAutofit/>
          </a:bodyPr>
          <a:lstStyle/>
          <a:p>
            <a:r>
              <a:rPr lang="ja-JP" altLang="en-US"/>
              <a:t>リモートホストから対象システムにログインして復旧を試みる</a:t>
            </a:r>
            <a:endParaRPr lang="en-US" altLang="ja-JP" dirty="0"/>
          </a:p>
          <a:p>
            <a:pPr lvl="1"/>
            <a:r>
              <a:rPr lang="ja-JP" altLang="en-US"/>
              <a:t>管理者が障害の状況を確認し復旧手法を選択できる</a:t>
            </a:r>
          </a:p>
          <a:p>
            <a:pPr lvl="1"/>
            <a:r>
              <a:rPr lang="ja-JP" altLang="en-US"/>
              <a:t>障害の影響を大きく受ける</a:t>
            </a:r>
            <a:endParaRPr lang="en-US" altLang="ja-JP" dirty="0"/>
          </a:p>
          <a:p>
            <a:pPr lvl="2"/>
            <a:r>
              <a:rPr lang="ja-JP" altLang="en-US"/>
              <a:t>システムのネットワーク機能が停止するとリモートログインできない</a:t>
            </a:r>
            <a:endParaRPr lang="en-US" altLang="ja-JP" dirty="0"/>
          </a:p>
          <a:p>
            <a:pPr lvl="2"/>
            <a:r>
              <a:rPr lang="ja-JP" altLang="en-US"/>
              <a:t>システムのメモリが不足するとスラッシングが発生しリモートログインやログイン後のリモートアクセスに時間がかかる．</a:t>
            </a:r>
          </a:p>
          <a:p>
            <a:endParaRPr lang="ja-JP" altLang="en-US"/>
          </a:p>
        </p:txBody>
      </p:sp>
      <p:sp>
        <p:nvSpPr>
          <p:cNvPr id="4" name="スライド番号プレースホルダー 3">
            <a:extLst>
              <a:ext uri="{FF2B5EF4-FFF2-40B4-BE49-F238E27FC236}">
                <a16:creationId xmlns:a16="http://schemas.microsoft.com/office/drawing/2014/main" id="{66115E7D-9D30-7F46-9278-045BE3ADAF90}"/>
              </a:ext>
            </a:extLst>
          </p:cNvPr>
          <p:cNvSpPr>
            <a:spLocks noGrp="1"/>
          </p:cNvSpPr>
          <p:nvPr>
            <p:ph type="sldNum" sz="quarter" idx="12"/>
          </p:nvPr>
        </p:nvSpPr>
        <p:spPr>
          <a:xfrm>
            <a:off x="8496000" y="292960"/>
            <a:ext cx="2880000" cy="365125"/>
          </a:xfrm>
        </p:spPr>
        <p:txBody>
          <a:bodyPr/>
          <a:lstStyle/>
          <a:p>
            <a:fld id="{DB15B789-B4AB-4945-84F3-7B2ECC227000}" type="slidenum">
              <a:rPr lang="ja-JP" altLang="en-US" smtClean="0"/>
              <a:pPr/>
              <a:t>3</a:t>
            </a:fld>
            <a:endParaRPr lang="ja-JP" altLang="en-US"/>
          </a:p>
        </p:txBody>
      </p:sp>
      <p:pic>
        <p:nvPicPr>
          <p:cNvPr id="16" name="図 50">
            <a:extLst>
              <a:ext uri="{FF2B5EF4-FFF2-40B4-BE49-F238E27FC236}">
                <a16:creationId xmlns:a16="http://schemas.microsoft.com/office/drawing/2014/main" id="{2DA1D24B-B78E-664C-B952-070F5BF20D58}"/>
              </a:ext>
            </a:extLst>
          </p:cNvPr>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3901801" y="5230207"/>
            <a:ext cx="980147" cy="13658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cxnSp>
        <p:nvCxnSpPr>
          <p:cNvPr id="17" name="直線矢印コネクタ 16">
            <a:extLst>
              <a:ext uri="{FF2B5EF4-FFF2-40B4-BE49-F238E27FC236}">
                <a16:creationId xmlns:a16="http://schemas.microsoft.com/office/drawing/2014/main" id="{079B12FB-D4B5-8746-9FA3-AAF3272F7CAB}"/>
              </a:ext>
            </a:extLst>
          </p:cNvPr>
          <p:cNvCxnSpPr>
            <a:cxnSpLocks/>
            <a:endCxn id="16" idx="3"/>
          </p:cNvCxnSpPr>
          <p:nvPr/>
        </p:nvCxnSpPr>
        <p:spPr>
          <a:xfrm flipH="1" flipV="1">
            <a:off x="4881947" y="5913113"/>
            <a:ext cx="2880000" cy="9413"/>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 name="テキスト ボックス 17">
            <a:extLst>
              <a:ext uri="{FF2B5EF4-FFF2-40B4-BE49-F238E27FC236}">
                <a16:creationId xmlns:a16="http://schemas.microsoft.com/office/drawing/2014/main" id="{B8169786-8031-2F44-A715-4788DC0D62A6}"/>
              </a:ext>
            </a:extLst>
          </p:cNvPr>
          <p:cNvSpPr txBox="1"/>
          <p:nvPr/>
        </p:nvSpPr>
        <p:spPr>
          <a:xfrm>
            <a:off x="5413841" y="5522415"/>
            <a:ext cx="1948356" cy="400110"/>
          </a:xfrm>
          <a:prstGeom prst="rect">
            <a:avLst/>
          </a:prstGeom>
          <a:noFill/>
        </p:spPr>
        <p:txBody>
          <a:bodyPr wrap="square" rtlCol="0">
            <a:spAutoFit/>
          </a:bodyPr>
          <a:lstStyle/>
          <a:p>
            <a:r>
              <a:rPr kumimoji="1" lang="ja-JP" altLang="en-US" sz="2000"/>
              <a:t>リモートログイン</a:t>
            </a:r>
          </a:p>
        </p:txBody>
      </p:sp>
      <p:sp>
        <p:nvSpPr>
          <p:cNvPr id="19" name="乗算記号 18">
            <a:extLst>
              <a:ext uri="{FF2B5EF4-FFF2-40B4-BE49-F238E27FC236}">
                <a16:creationId xmlns:a16="http://schemas.microsoft.com/office/drawing/2014/main" id="{38328859-B0B6-AC47-B8A7-6280C6F7650F}"/>
              </a:ext>
            </a:extLst>
          </p:cNvPr>
          <p:cNvSpPr/>
          <p:nvPr/>
        </p:nvSpPr>
        <p:spPr>
          <a:xfrm>
            <a:off x="5356486" y="5032163"/>
            <a:ext cx="1803911" cy="1621541"/>
          </a:xfrm>
          <a:prstGeom prst="mathMultiply">
            <a:avLst/>
          </a:prstGeom>
          <a:solidFill>
            <a:schemeClr val="accent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solidFill>
                <a:srgbClr val="FF0000"/>
              </a:solidFill>
            </a:endParaRPr>
          </a:p>
        </p:txBody>
      </p:sp>
      <p:pic>
        <p:nvPicPr>
          <p:cNvPr id="20" name="図 19">
            <a:extLst>
              <a:ext uri="{FF2B5EF4-FFF2-40B4-BE49-F238E27FC236}">
                <a16:creationId xmlns:a16="http://schemas.microsoft.com/office/drawing/2014/main" id="{F0E3A2DB-9535-4742-9D27-69A351654F55}"/>
              </a:ext>
            </a:extLst>
          </p:cNvPr>
          <p:cNvPicPr>
            <a:picLocks noChangeAspect="1"/>
          </p:cNvPicPr>
          <p:nvPr/>
        </p:nvPicPr>
        <p:blipFill rotWithShape="1">
          <a:blip r:embed="rId4" cstate="email">
            <a:alphaModFix/>
            <a:extLst>
              <a:ext uri="{28A0092B-C50C-407E-A947-70E740481C1C}">
                <a14:useLocalDpi xmlns:a14="http://schemas.microsoft.com/office/drawing/2010/main"/>
              </a:ext>
            </a:extLst>
          </a:blip>
          <a:srcRect/>
          <a:stretch/>
        </p:blipFill>
        <p:spPr>
          <a:xfrm>
            <a:off x="2261271" y="4807135"/>
            <a:ext cx="1545924" cy="1018986"/>
          </a:xfrm>
          <a:prstGeom prst="wedgeRoundRectCallout">
            <a:avLst>
              <a:gd name="adj1" fmla="val 40830"/>
              <a:gd name="adj2" fmla="val 73406"/>
              <a:gd name="adj3" fmla="val 16667"/>
            </a:avLst>
          </a:prstGeom>
          <a:ln w="76200">
            <a:solidFill>
              <a:schemeClr val="tx1">
                <a:lumMod val="50000"/>
                <a:lumOff val="50000"/>
              </a:schemeClr>
            </a:solidFill>
          </a:ln>
        </p:spPr>
      </p:pic>
      <p:sp>
        <p:nvSpPr>
          <p:cNvPr id="21" name="爆発 1 20">
            <a:extLst>
              <a:ext uri="{FF2B5EF4-FFF2-40B4-BE49-F238E27FC236}">
                <a16:creationId xmlns:a16="http://schemas.microsoft.com/office/drawing/2014/main" id="{CB917665-9F45-D945-8B0D-1F134F785FD1}"/>
              </a:ext>
            </a:extLst>
          </p:cNvPr>
          <p:cNvSpPr/>
          <p:nvPr/>
        </p:nvSpPr>
        <p:spPr>
          <a:xfrm>
            <a:off x="2456320" y="4911389"/>
            <a:ext cx="1258907" cy="845403"/>
          </a:xfrm>
          <a:prstGeom prst="irregularSeal1">
            <a:avLst/>
          </a:prstGeom>
          <a:solidFill>
            <a:schemeClr val="accent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a:ln w="0">
                  <a:solidFill>
                    <a:srgbClr val="FFFF00"/>
                  </a:solidFill>
                </a:ln>
                <a:solidFill>
                  <a:srgbClr val="FFFF00"/>
                </a:solidFill>
                <a:effectLst>
                  <a:outerShdw blurRad="38100" dist="19050" dir="2700000" algn="tl" rotWithShape="0">
                    <a:schemeClr val="dk1">
                      <a:alpha val="40000"/>
                    </a:schemeClr>
                  </a:outerShdw>
                </a:effectLst>
              </a:rPr>
              <a:t>障害</a:t>
            </a:r>
          </a:p>
        </p:txBody>
      </p:sp>
      <p:pic>
        <p:nvPicPr>
          <p:cNvPr id="22" name="図 21">
            <a:extLst>
              <a:ext uri="{FF2B5EF4-FFF2-40B4-BE49-F238E27FC236}">
                <a16:creationId xmlns:a16="http://schemas.microsoft.com/office/drawing/2014/main" id="{A3E85683-AC33-E347-87A6-504454486AB2}"/>
              </a:ext>
            </a:extLst>
          </p:cNvPr>
          <p:cNvPicPr>
            <a:picLocks noChangeAspect="1"/>
          </p:cNvPicPr>
          <p:nvPr/>
        </p:nvPicPr>
        <p:blipFill rotWithShape="1">
          <a:blip r:embed="rId5" cstate="email">
            <a:extLst>
              <a:ext uri="{BEBA8EAE-BF5A-486C-A8C5-ECC9F3942E4B}">
                <a14:imgProps xmlns:a14="http://schemas.microsoft.com/office/drawing/2010/main">
                  <a14:imgLayer r:embed="rId6">
                    <a14:imgEffect>
                      <a14:backgroundRemoval t="1370" b="90959" l="0" r="95687">
                        <a14:foregroundMark x1="57682" y1="16712" x2="57682" y2="16712"/>
                        <a14:foregroundMark x1="57682" y1="16712" x2="57682" y2="16712"/>
                        <a14:foregroundMark x1="91644" y1="37260" x2="91644" y2="37260"/>
                        <a14:foregroundMark x1="87332" y1="36438" x2="87332" y2="36438"/>
                        <a14:foregroundMark x1="79515" y1="67397" x2="79515" y2="67397"/>
                        <a14:foregroundMark x1="91644" y1="72603" x2="91644" y2="72603"/>
                        <a14:foregroundMark x1="70889" y1="83562" x2="70889" y2="83562"/>
                        <a14:foregroundMark x1="70081" y1="88767" x2="70081" y2="88767"/>
                        <a14:foregroundMark x1="70081" y1="88767" x2="70081" y2="88767"/>
                        <a14:foregroundMark x1="50404" y1="90959" x2="50404" y2="90959"/>
                        <a14:foregroundMark x1="32345" y1="87945" x2="32345" y2="87945"/>
                        <a14:foregroundMark x1="32345" y1="87945" x2="32345" y2="87945"/>
                        <a14:foregroundMark x1="32345" y1="87945" x2="32345" y2="87945"/>
                        <a14:foregroundMark x1="4313" y1="86575" x2="35310" y2="87123"/>
                        <a14:foregroundMark x1="0" y1="87397" x2="11051" y2="87671"/>
                        <a14:foregroundMark x1="95687" y1="63288" x2="95687" y2="78356"/>
                        <a14:foregroundMark x1="54447" y1="89589" x2="70081" y2="89863"/>
                        <a14:foregroundMark x1="23720" y1="78904" x2="54987" y2="79452"/>
                        <a14:foregroundMark x1="80323" y1="77808" x2="80323" y2="79452"/>
                        <a14:foregroundMark x1="70350" y1="54521" x2="70350" y2="54521"/>
                        <a14:foregroundMark x1="67925" y1="54521" x2="67925" y2="54521"/>
                        <a14:backgroundMark x1="15903" y1="39452" x2="30189" y2="40274"/>
                      </a14:backgroundRemoval>
                    </a14:imgEffect>
                  </a14:imgLayer>
                </a14:imgProps>
              </a:ext>
              <a:ext uri="{28A0092B-C50C-407E-A947-70E740481C1C}">
                <a14:useLocalDpi xmlns:a14="http://schemas.microsoft.com/office/drawing/2010/main"/>
              </a:ext>
            </a:extLst>
          </a:blip>
          <a:srcRect/>
          <a:stretch/>
        </p:blipFill>
        <p:spPr>
          <a:xfrm>
            <a:off x="7512834" y="4541346"/>
            <a:ext cx="2001110" cy="1969054"/>
          </a:xfrm>
          <a:prstGeom prst="rect">
            <a:avLst/>
          </a:prstGeom>
        </p:spPr>
      </p:pic>
      <p:pic>
        <p:nvPicPr>
          <p:cNvPr id="23" name="図 22">
            <a:extLst>
              <a:ext uri="{FF2B5EF4-FFF2-40B4-BE49-F238E27FC236}">
                <a16:creationId xmlns:a16="http://schemas.microsoft.com/office/drawing/2014/main" id="{966EF194-33C4-2141-9FAD-BF4893480D3C}"/>
              </a:ext>
            </a:extLst>
          </p:cNvPr>
          <p:cNvPicPr>
            <a:picLocks noChangeAspect="1"/>
          </p:cNvPicPr>
          <p:nvPr/>
        </p:nvPicPr>
        <p:blipFill rotWithShape="1">
          <a:blip r:embed="rId7" cstate="email">
            <a:extLst>
              <a:ext uri="{BEBA8EAE-BF5A-486C-A8C5-ECC9F3942E4B}">
                <a14:imgProps xmlns:a14="http://schemas.microsoft.com/office/drawing/2010/main">
                  <a14:imgLayer r:embed="rId8">
                    <a14:imgEffect>
                      <a14:backgroundRemoval t="0" b="93893" l="0" r="98507">
                        <a14:foregroundMark x1="8209" y1="83206" x2="78358" y2="85496"/>
                        <a14:foregroundMark x1="85075" y1="61069" x2="98507" y2="85496"/>
                        <a14:foregroundMark x1="79104" y1="93893" x2="12687" y2="94656"/>
                        <a14:foregroundMark x1="61940" y1="12977" x2="70149" y2="16031"/>
                        <a14:foregroundMark x1="85821" y1="23664" x2="85821" y2="28244"/>
                        <a14:foregroundMark x1="84328" y1="18321" x2="85821" y2="20611"/>
                        <a14:foregroundMark x1="84328" y1="18321" x2="88060" y2="23664"/>
                        <a14:foregroundMark x1="69403" y1="8397" x2="76866" y2="12977"/>
                        <a14:foregroundMark x1="72388" y1="14504" x2="82090" y2="20611"/>
                        <a14:foregroundMark x1="67164" y1="17557" x2="78358" y2="20611"/>
                        <a14:foregroundMark x1="67910" y1="13740" x2="60448" y2="26718"/>
                        <a14:foregroundMark x1="63433" y1="20611" x2="63433" y2="39695"/>
                        <a14:foregroundMark x1="55970" y1="31298" x2="55970" y2="41221"/>
                        <a14:foregroundMark x1="52985" y1="32061" x2="60448" y2="41221"/>
                        <a14:foregroundMark x1="36567" y1="67176" x2="37313" y2="77099"/>
                        <a14:backgroundMark x1="84328" y1="6870" x2="88060" y2="7634"/>
                        <a14:backgroundMark x1="95522" y1="19084" x2="97015" y2="19847"/>
                        <a14:backgroundMark x1="88806" y1="13740" x2="90299" y2="14504"/>
                        <a14:backgroundMark x1="92537" y1="28244" x2="92537" y2="30534"/>
                        <a14:backgroundMark x1="91045" y1="21374" x2="91791" y2="23664"/>
                        <a14:backgroundMark x1="96269" y1="0" x2="96269" y2="0"/>
                        <a14:backgroundMark x1="97015" y1="17557" x2="98507" y2="22137"/>
                        <a14:backgroundMark x1="90299" y1="0" x2="94030" y2="10687"/>
                        <a14:backgroundMark x1="99254" y1="22901" x2="99254" y2="36641"/>
                        <a14:backgroundMark x1="89552" y1="10687" x2="88060" y2="5344"/>
                        <a14:backgroundMark x1="91045" y1="14504" x2="90299" y2="12214"/>
                        <a14:backgroundMark x1="94030" y1="23664" x2="92537" y2="20611"/>
                        <a14:backgroundMark x1="96269" y1="31298" x2="95522" y2="28244"/>
                        <a14:backgroundMark x1="91791" y1="21374" x2="91791" y2="23664"/>
                        <a14:backgroundMark x1="89552" y1="12977" x2="90299" y2="14504"/>
                        <a14:backgroundMark x1="88060" y1="6870" x2="88806" y2="9924"/>
                        <a14:backgroundMark x1="91791" y1="28244" x2="92537" y2="30534"/>
                        <a14:backgroundMark x1="0" y1="13740" x2="7463" y2="26718"/>
                        <a14:backgroundMark x1="7463" y1="0" x2="3731" y2="12214"/>
                        <a14:backgroundMark x1="88060" y1="15267" x2="88060" y2="16031"/>
                        <a14:backgroundMark x1="98507" y1="25191" x2="98507" y2="25954"/>
                        <a14:backgroundMark x1="94776" y1="19084" x2="97761" y2="23664"/>
                        <a14:backgroundMark x1="91045" y1="11450" x2="91791" y2="13740"/>
                        <a14:backgroundMark x1="88060" y1="6870" x2="90299" y2="10687"/>
                      </a14:backgroundRemoval>
                    </a14:imgEffect>
                  </a14:imgLayer>
                </a14:imgProps>
              </a:ext>
              <a:ext uri="{28A0092B-C50C-407E-A947-70E740481C1C}">
                <a14:useLocalDpi xmlns:a14="http://schemas.microsoft.com/office/drawing/2010/main"/>
              </a:ext>
            </a:extLst>
          </a:blip>
          <a:srcRect/>
          <a:stretch/>
        </p:blipFill>
        <p:spPr>
          <a:xfrm>
            <a:off x="7495445" y="4597121"/>
            <a:ext cx="2001109" cy="1969054"/>
          </a:xfrm>
          <a:prstGeom prst="rect">
            <a:avLst/>
          </a:prstGeom>
        </p:spPr>
      </p:pic>
      <p:cxnSp>
        <p:nvCxnSpPr>
          <p:cNvPr id="24" name="直線矢印コネクタ 23">
            <a:extLst>
              <a:ext uri="{FF2B5EF4-FFF2-40B4-BE49-F238E27FC236}">
                <a16:creationId xmlns:a16="http://schemas.microsoft.com/office/drawing/2014/main" id="{49EB5326-2CD4-2B43-AF6D-7A56DF4F29CA}"/>
              </a:ext>
            </a:extLst>
          </p:cNvPr>
          <p:cNvCxnSpPr>
            <a:cxnSpLocks/>
          </p:cNvCxnSpPr>
          <p:nvPr/>
        </p:nvCxnSpPr>
        <p:spPr>
          <a:xfrm flipH="1" flipV="1">
            <a:off x="4881947" y="5916563"/>
            <a:ext cx="2880000" cy="9414"/>
          </a:xfrm>
          <a:prstGeom prst="straightConnector1">
            <a:avLst/>
          </a:prstGeom>
          <a:ln w="7620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77848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500"/>
                                        <p:tgtEl>
                                          <p:spTgt spid="2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1"/>
                                        </p:tgtEl>
                                        <p:attrNameLst>
                                          <p:attrName>style.visibility</p:attrName>
                                        </p:attrNameLst>
                                      </p:cBhvr>
                                      <p:to>
                                        <p:strVal val="visible"/>
                                      </p:to>
                                    </p:set>
                                    <p:animEffect transition="in" filter="fade">
                                      <p:cBhvr>
                                        <p:cTn id="10" dur="500"/>
                                        <p:tgtEl>
                                          <p:spTgt spid="21"/>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9"/>
                                        </p:tgtEl>
                                        <p:attrNameLst>
                                          <p:attrName>style.visibility</p:attrName>
                                        </p:attrNameLst>
                                      </p:cBhvr>
                                      <p:to>
                                        <p:strVal val="visible"/>
                                      </p:to>
                                    </p:set>
                                    <p:animEffect transition="in" filter="fade">
                                      <p:cBhvr>
                                        <p:cTn id="15" dur="500"/>
                                        <p:tgtEl>
                                          <p:spTgt spid="19"/>
                                        </p:tgtEl>
                                      </p:cBhvr>
                                    </p:animEffect>
                                  </p:childTnLst>
                                </p:cTn>
                              </p:par>
                              <p:par>
                                <p:cTn id="16" presetID="10" presetClass="exit" presetSubtype="0" fill="hold" nodeType="withEffect">
                                  <p:stCondLst>
                                    <p:cond delay="0"/>
                                  </p:stCondLst>
                                  <p:childTnLst>
                                    <p:animEffect transition="out" filter="fade">
                                      <p:cBhvr>
                                        <p:cTn id="17" dur="500"/>
                                        <p:tgtEl>
                                          <p:spTgt spid="17"/>
                                        </p:tgtEl>
                                      </p:cBhvr>
                                    </p:animEffect>
                                    <p:set>
                                      <p:cBhvr>
                                        <p:cTn id="18" dur="1" fill="hold">
                                          <p:stCondLst>
                                            <p:cond delay="499"/>
                                          </p:stCondLst>
                                        </p:cTn>
                                        <p:tgtEl>
                                          <p:spTgt spid="17"/>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24"/>
                                        </p:tgtEl>
                                        <p:attrNameLst>
                                          <p:attrName>style.visibility</p:attrName>
                                        </p:attrNameLst>
                                      </p:cBhvr>
                                      <p:to>
                                        <p:strVal val="visible"/>
                                      </p:to>
                                    </p:set>
                                    <p:animEffect transition="in" filter="fade">
                                      <p:cBhvr>
                                        <p:cTn id="23" dur="500"/>
                                        <p:tgtEl>
                                          <p:spTgt spid="24"/>
                                        </p:tgtEl>
                                      </p:cBhvr>
                                    </p:animEffect>
                                  </p:childTnLst>
                                </p:cTn>
                              </p:par>
                              <p:par>
                                <p:cTn id="24" presetID="10" presetClass="exit" presetSubtype="0" fill="hold" grpId="1" nodeType="withEffect">
                                  <p:stCondLst>
                                    <p:cond delay="0"/>
                                  </p:stCondLst>
                                  <p:childTnLst>
                                    <p:animEffect transition="out" filter="fade">
                                      <p:cBhvr>
                                        <p:cTn id="25" dur="500"/>
                                        <p:tgtEl>
                                          <p:spTgt spid="19"/>
                                        </p:tgtEl>
                                      </p:cBhvr>
                                    </p:animEffect>
                                    <p:set>
                                      <p:cBhvr>
                                        <p:cTn id="26" dur="1" fill="hold">
                                          <p:stCondLst>
                                            <p:cond delay="499"/>
                                          </p:stCondLst>
                                        </p:cTn>
                                        <p:tgtEl>
                                          <p:spTgt spid="19"/>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0" presetClass="exit" presetSubtype="0" fill="hold" nodeType="clickEffect">
                                  <p:stCondLst>
                                    <p:cond delay="0"/>
                                  </p:stCondLst>
                                  <p:childTnLst>
                                    <p:animEffect transition="out" filter="fade">
                                      <p:cBhvr>
                                        <p:cTn id="30" dur="500"/>
                                        <p:tgtEl>
                                          <p:spTgt spid="17"/>
                                        </p:tgtEl>
                                      </p:cBhvr>
                                    </p:animEffect>
                                    <p:set>
                                      <p:cBhvr>
                                        <p:cTn id="31" dur="1" fill="hold">
                                          <p:stCondLst>
                                            <p:cond delay="499"/>
                                          </p:stCondLst>
                                        </p:cTn>
                                        <p:tgtEl>
                                          <p:spTgt spid="1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19" grpId="1" animBg="1"/>
      <p:bldP spid="2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F54A325-DD8A-9F49-A0F4-73563B83B147}"/>
              </a:ext>
            </a:extLst>
          </p:cNvPr>
          <p:cNvSpPr>
            <a:spLocks noGrp="1"/>
          </p:cNvSpPr>
          <p:nvPr>
            <p:ph type="title"/>
          </p:nvPr>
        </p:nvSpPr>
        <p:spPr>
          <a:xfrm>
            <a:off x="816000" y="292959"/>
            <a:ext cx="10560000" cy="1293028"/>
          </a:xfrm>
        </p:spPr>
        <p:txBody>
          <a:bodyPr/>
          <a:lstStyle/>
          <a:p>
            <a:r>
              <a:rPr lang="ja-JP" altLang="en-US"/>
              <a:t>システム内部での障害復旧</a:t>
            </a:r>
          </a:p>
        </p:txBody>
      </p:sp>
      <p:sp>
        <p:nvSpPr>
          <p:cNvPr id="3" name="コンテンツ プレースホルダー 2">
            <a:extLst>
              <a:ext uri="{FF2B5EF4-FFF2-40B4-BE49-F238E27FC236}">
                <a16:creationId xmlns:a16="http://schemas.microsoft.com/office/drawing/2014/main" id="{F61FC836-43F3-0144-9E7D-310C20C89C77}"/>
              </a:ext>
            </a:extLst>
          </p:cNvPr>
          <p:cNvSpPr>
            <a:spLocks noGrp="1"/>
          </p:cNvSpPr>
          <p:nvPr>
            <p:ph idx="1"/>
          </p:nvPr>
        </p:nvSpPr>
        <p:spPr>
          <a:xfrm>
            <a:off x="816000" y="1671919"/>
            <a:ext cx="10560000" cy="4585447"/>
          </a:xfrm>
        </p:spPr>
        <p:txBody>
          <a:bodyPr>
            <a:noAutofit/>
          </a:bodyPr>
          <a:lstStyle/>
          <a:p>
            <a:r>
              <a:rPr lang="ja-JP" altLang="en-US"/>
              <a:t>システム内部で事前に自動復旧システムを動作させておく</a:t>
            </a:r>
            <a:endParaRPr lang="en-US" altLang="ja-JP" dirty="0"/>
          </a:p>
          <a:p>
            <a:pPr lvl="1"/>
            <a:r>
              <a:rPr lang="ja-JP" altLang="en-US"/>
              <a:t>障害の影響を受けやすいリモートアクセスを用いない</a:t>
            </a:r>
            <a:endParaRPr lang="en-US" altLang="ja-JP" dirty="0"/>
          </a:p>
          <a:p>
            <a:pPr lvl="1"/>
            <a:r>
              <a:rPr lang="ja-JP" altLang="en-US"/>
              <a:t>より迅速な復旧が見込める</a:t>
            </a:r>
            <a:endParaRPr lang="en-US" altLang="ja-JP" dirty="0"/>
          </a:p>
          <a:p>
            <a:r>
              <a:rPr lang="ja-JP" altLang="en-US"/>
              <a:t>復旧システムをプロセスとして動作させる場合</a:t>
            </a:r>
            <a:r>
              <a:rPr lang="en-US" altLang="ja-JP" dirty="0"/>
              <a:t> [</a:t>
            </a:r>
            <a:r>
              <a:rPr lang="en" altLang="ja-JP" dirty="0"/>
              <a:t>Pacemaker</a:t>
            </a:r>
            <a:r>
              <a:rPr lang="en-US" altLang="ja-JP" dirty="0"/>
              <a:t>]</a:t>
            </a:r>
          </a:p>
          <a:p>
            <a:pPr lvl="1"/>
            <a:r>
              <a:rPr lang="ja-JP" altLang="en-US"/>
              <a:t>定期的に動作してシステムの状態をチェックし、障害を検知したら復旧</a:t>
            </a:r>
            <a:endParaRPr lang="en-US" altLang="ja-JP" dirty="0"/>
          </a:p>
          <a:p>
            <a:pPr lvl="1"/>
            <a:r>
              <a:rPr lang="ja-JP" altLang="en-US"/>
              <a:t>新しい復旧手法を容易に適用することができる</a:t>
            </a:r>
            <a:endParaRPr lang="en-US" altLang="ja-JP" dirty="0"/>
          </a:p>
          <a:p>
            <a:pPr lvl="1"/>
            <a:r>
              <a:rPr lang="ja-JP" altLang="en-US"/>
              <a:t>プロセスが用いることのできる復旧手法は限られている</a:t>
            </a:r>
            <a:endParaRPr lang="en-US" altLang="ja-JP" dirty="0"/>
          </a:p>
          <a:p>
            <a:pPr lvl="1"/>
            <a:endParaRPr lang="en-US" altLang="ja-JP" dirty="0"/>
          </a:p>
          <a:p>
            <a:pPr lvl="1"/>
            <a:endParaRPr lang="ja-JP" altLang="en-US"/>
          </a:p>
        </p:txBody>
      </p:sp>
      <p:sp>
        <p:nvSpPr>
          <p:cNvPr id="4" name="スライド番号プレースホルダー 3">
            <a:extLst>
              <a:ext uri="{FF2B5EF4-FFF2-40B4-BE49-F238E27FC236}">
                <a16:creationId xmlns:a16="http://schemas.microsoft.com/office/drawing/2014/main" id="{F5617890-DD67-C346-8C7C-ABE9BC6706F1}"/>
              </a:ext>
            </a:extLst>
          </p:cNvPr>
          <p:cNvSpPr>
            <a:spLocks noGrp="1"/>
          </p:cNvSpPr>
          <p:nvPr>
            <p:ph type="sldNum" sz="quarter" idx="12"/>
          </p:nvPr>
        </p:nvSpPr>
        <p:spPr>
          <a:xfrm>
            <a:off x="8496000" y="292960"/>
            <a:ext cx="2880000" cy="365125"/>
          </a:xfrm>
        </p:spPr>
        <p:txBody>
          <a:bodyPr/>
          <a:lstStyle/>
          <a:p>
            <a:fld id="{DB15B789-B4AB-4945-84F3-7B2ECC227000}" type="slidenum">
              <a:rPr lang="ja-JP" altLang="en-US" smtClean="0"/>
              <a:pPr/>
              <a:t>4</a:t>
            </a:fld>
            <a:endParaRPr lang="ja-JP" altLang="en-US"/>
          </a:p>
        </p:txBody>
      </p:sp>
      <p:sp>
        <p:nvSpPr>
          <p:cNvPr id="5" name="四角形: 角を丸くする 10">
            <a:extLst>
              <a:ext uri="{FF2B5EF4-FFF2-40B4-BE49-F238E27FC236}">
                <a16:creationId xmlns:a16="http://schemas.microsoft.com/office/drawing/2014/main" id="{AB6F4956-F971-664E-AF98-E0E1A1B805C5}"/>
              </a:ext>
            </a:extLst>
          </p:cNvPr>
          <p:cNvSpPr/>
          <p:nvPr/>
        </p:nvSpPr>
        <p:spPr>
          <a:xfrm>
            <a:off x="4453417" y="6195363"/>
            <a:ext cx="3723496" cy="447498"/>
          </a:xfrm>
          <a:prstGeom prst="roundRect">
            <a:avLst/>
          </a:prstGeom>
          <a:solidFill>
            <a:srgbClr val="00B0F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2000" dirty="0">
                <a:latin typeface="+mn-ea"/>
              </a:rPr>
              <a:t> OS</a:t>
            </a:r>
            <a:endParaRPr kumimoji="1" lang="ja-JP" altLang="en-US" sz="2000" dirty="0">
              <a:latin typeface="+mn-ea"/>
            </a:endParaRPr>
          </a:p>
        </p:txBody>
      </p:sp>
      <p:sp>
        <p:nvSpPr>
          <p:cNvPr id="6" name="四角形: 角を丸くする 10">
            <a:extLst>
              <a:ext uri="{FF2B5EF4-FFF2-40B4-BE49-F238E27FC236}">
                <a16:creationId xmlns:a16="http://schemas.microsoft.com/office/drawing/2014/main" id="{29BCD61B-E8E0-A441-8EE5-74EBA3D3F092}"/>
              </a:ext>
            </a:extLst>
          </p:cNvPr>
          <p:cNvSpPr/>
          <p:nvPr/>
        </p:nvSpPr>
        <p:spPr>
          <a:xfrm>
            <a:off x="4453417" y="5363379"/>
            <a:ext cx="1393416" cy="743630"/>
          </a:xfrm>
          <a:prstGeom prst="roundRect">
            <a:avLst/>
          </a:prstGeom>
          <a:solidFill>
            <a:schemeClr val="accent5">
              <a:lumMod val="40000"/>
              <a:lumOff val="60000"/>
            </a:schemeClr>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2000">
                <a:latin typeface="+mn-ea"/>
              </a:rPr>
              <a:t>障害原因</a:t>
            </a:r>
            <a:br>
              <a:rPr kumimoji="1" lang="en-US" altLang="ja-JP" sz="2000" dirty="0">
                <a:latin typeface="+mn-ea"/>
              </a:rPr>
            </a:br>
            <a:r>
              <a:rPr kumimoji="1" lang="ja-JP" altLang="en-US" sz="2000">
                <a:latin typeface="+mn-ea"/>
              </a:rPr>
              <a:t>プロセス</a:t>
            </a:r>
            <a:endParaRPr kumimoji="1" lang="ja-JP" altLang="en-US" sz="2000" dirty="0">
              <a:latin typeface="+mn-ea"/>
            </a:endParaRPr>
          </a:p>
        </p:txBody>
      </p:sp>
      <p:sp>
        <p:nvSpPr>
          <p:cNvPr id="7" name="四角形: 角を丸くする 10">
            <a:extLst>
              <a:ext uri="{FF2B5EF4-FFF2-40B4-BE49-F238E27FC236}">
                <a16:creationId xmlns:a16="http://schemas.microsoft.com/office/drawing/2014/main" id="{770C1944-F510-3449-ACD6-8D9170995214}"/>
              </a:ext>
            </a:extLst>
          </p:cNvPr>
          <p:cNvSpPr/>
          <p:nvPr/>
        </p:nvSpPr>
        <p:spPr>
          <a:xfrm>
            <a:off x="6879280" y="5363380"/>
            <a:ext cx="1297632" cy="743629"/>
          </a:xfrm>
          <a:prstGeom prst="roundRect">
            <a:avLst/>
          </a:prstGeom>
          <a:solidFill>
            <a:schemeClr val="accent5">
              <a:lumMod val="40000"/>
              <a:lumOff val="60000"/>
            </a:schemeClr>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2000">
                <a:latin typeface="+mn-ea"/>
              </a:rPr>
              <a:t>復旧</a:t>
            </a:r>
            <a:br>
              <a:rPr kumimoji="1" lang="en-US" altLang="ja-JP" sz="2000" dirty="0">
                <a:latin typeface="+mn-ea"/>
              </a:rPr>
            </a:br>
            <a:r>
              <a:rPr kumimoji="1" lang="ja-JP" altLang="en-US" sz="2000">
                <a:latin typeface="+mn-ea"/>
              </a:rPr>
              <a:t>システム</a:t>
            </a:r>
            <a:endParaRPr kumimoji="1" lang="ja-JP" altLang="en-US" sz="2000" dirty="0">
              <a:latin typeface="+mn-ea"/>
            </a:endParaRPr>
          </a:p>
        </p:txBody>
      </p:sp>
      <p:sp>
        <p:nvSpPr>
          <p:cNvPr id="8" name="TextBox 22">
            <a:extLst>
              <a:ext uri="{FF2B5EF4-FFF2-40B4-BE49-F238E27FC236}">
                <a16:creationId xmlns:a16="http://schemas.microsoft.com/office/drawing/2014/main" id="{00E87EB3-E11A-E04B-8AAA-4A4C6F703C07}"/>
              </a:ext>
            </a:extLst>
          </p:cNvPr>
          <p:cNvSpPr txBox="1"/>
          <p:nvPr/>
        </p:nvSpPr>
        <p:spPr>
          <a:xfrm>
            <a:off x="6067296" y="5332104"/>
            <a:ext cx="646331" cy="369332"/>
          </a:xfrm>
          <a:prstGeom prst="rect">
            <a:avLst/>
          </a:prstGeom>
          <a:noFill/>
        </p:spPr>
        <p:txBody>
          <a:bodyPr wrap="none" rtlCol="0">
            <a:spAutoFit/>
          </a:bodyPr>
          <a:lstStyle/>
          <a:p>
            <a:r>
              <a:rPr lang="ja-JP" altLang="en-US"/>
              <a:t>復旧</a:t>
            </a:r>
            <a:endParaRPr lang="en-JP" dirty="0"/>
          </a:p>
        </p:txBody>
      </p:sp>
      <p:cxnSp>
        <p:nvCxnSpPr>
          <p:cNvPr id="9" name="直線矢印コネクタ 8">
            <a:extLst>
              <a:ext uri="{FF2B5EF4-FFF2-40B4-BE49-F238E27FC236}">
                <a16:creationId xmlns:a16="http://schemas.microsoft.com/office/drawing/2014/main" id="{3D8D2425-4CBE-854C-A1B5-C87376E7411E}"/>
              </a:ext>
            </a:extLst>
          </p:cNvPr>
          <p:cNvCxnSpPr>
            <a:cxnSpLocks/>
            <a:stCxn id="7" idx="1"/>
            <a:endCxn id="6" idx="3"/>
          </p:cNvCxnSpPr>
          <p:nvPr/>
        </p:nvCxnSpPr>
        <p:spPr>
          <a:xfrm flipH="1" flipV="1">
            <a:off x="5846833" y="5735194"/>
            <a:ext cx="1032447" cy="1"/>
          </a:xfrm>
          <a:prstGeom prst="straightConnector1">
            <a:avLst/>
          </a:prstGeom>
          <a:ln w="889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687515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09332F2-19C1-E947-9349-C26C8D6D60D8}"/>
              </a:ext>
            </a:extLst>
          </p:cNvPr>
          <p:cNvSpPr>
            <a:spLocks noGrp="1"/>
          </p:cNvSpPr>
          <p:nvPr>
            <p:ph type="title"/>
          </p:nvPr>
        </p:nvSpPr>
        <p:spPr>
          <a:xfrm>
            <a:off x="816000" y="292959"/>
            <a:ext cx="10560000" cy="1293028"/>
          </a:xfrm>
        </p:spPr>
        <p:txBody>
          <a:bodyPr/>
          <a:lstStyle/>
          <a:p>
            <a:r>
              <a:rPr lang="en-US" altLang="ja-JP" dirty="0"/>
              <a:t>OS</a:t>
            </a:r>
            <a:r>
              <a:rPr lang="ja-JP" altLang="en-US"/>
              <a:t>カーネル内での障害復旧</a:t>
            </a:r>
          </a:p>
        </p:txBody>
      </p:sp>
      <p:sp>
        <p:nvSpPr>
          <p:cNvPr id="3" name="コンテンツ プレースホルダー 2">
            <a:extLst>
              <a:ext uri="{FF2B5EF4-FFF2-40B4-BE49-F238E27FC236}">
                <a16:creationId xmlns:a16="http://schemas.microsoft.com/office/drawing/2014/main" id="{9F7674A8-39B9-3147-8C32-E0343F7A4C61}"/>
              </a:ext>
            </a:extLst>
          </p:cNvPr>
          <p:cNvSpPr>
            <a:spLocks noGrp="1"/>
          </p:cNvSpPr>
          <p:nvPr>
            <p:ph idx="1"/>
          </p:nvPr>
        </p:nvSpPr>
        <p:spPr>
          <a:xfrm>
            <a:off x="816000" y="1671919"/>
            <a:ext cx="10560000" cy="4585447"/>
          </a:xfrm>
        </p:spPr>
        <p:txBody>
          <a:bodyPr/>
          <a:lstStyle/>
          <a:p>
            <a:r>
              <a:rPr lang="ja-JP" altLang="en-US"/>
              <a:t>カーネル内に復旧システムを組み込む場合</a:t>
            </a:r>
            <a:r>
              <a:rPr lang="en-US" altLang="ja-JP" dirty="0"/>
              <a:t> [Zhu et al.‘12] </a:t>
            </a:r>
          </a:p>
          <a:p>
            <a:pPr lvl="1"/>
            <a:r>
              <a:rPr lang="ja-JP" altLang="en-US"/>
              <a:t>タイマ割り込みを用いて定期的に実行し、障害検知時に復旧</a:t>
            </a:r>
            <a:endParaRPr lang="en-US" altLang="ja-JP" dirty="0"/>
          </a:p>
          <a:p>
            <a:pPr lvl="2"/>
            <a:r>
              <a:rPr lang="ja-JP" altLang="en-US"/>
              <a:t>タイマ割り込みが機能しなくなると復旧システムを実行できない</a:t>
            </a:r>
            <a:endParaRPr lang="en-US" altLang="ja-JP" dirty="0"/>
          </a:p>
          <a:p>
            <a:pPr lvl="1"/>
            <a:r>
              <a:rPr lang="ja-JP" altLang="en-US"/>
              <a:t>プロセスで実装するよりも障害の影響を受けにくい</a:t>
            </a:r>
            <a:endParaRPr lang="en-US" altLang="ja-JP" dirty="0"/>
          </a:p>
          <a:p>
            <a:pPr lvl="1"/>
            <a:r>
              <a:rPr lang="ja-JP" altLang="en-US"/>
              <a:t>様々な復旧手法を実装することができる</a:t>
            </a:r>
            <a:endParaRPr lang="en-US" altLang="ja-JP" dirty="0"/>
          </a:p>
          <a:p>
            <a:pPr lvl="2"/>
            <a:r>
              <a:rPr lang="ja-JP" altLang="en-US"/>
              <a:t>カーネルの変更を必要とするため新しい復旧手法の適用が難しい</a:t>
            </a:r>
            <a:endParaRPr lang="en-US" altLang="ja-JP" dirty="0"/>
          </a:p>
          <a:p>
            <a:pPr lvl="2"/>
            <a:r>
              <a:rPr lang="ja-JP" altLang="en-US"/>
              <a:t>カーネルモジュールとして組み込むと実装可能な手法が限られる</a:t>
            </a:r>
            <a:endParaRPr lang="en-US" altLang="ja-JP" dirty="0"/>
          </a:p>
          <a:p>
            <a:endParaRPr lang="ja-JP" altLang="en-US"/>
          </a:p>
        </p:txBody>
      </p:sp>
      <p:sp>
        <p:nvSpPr>
          <p:cNvPr id="4" name="スライド番号プレースホルダー 3">
            <a:extLst>
              <a:ext uri="{FF2B5EF4-FFF2-40B4-BE49-F238E27FC236}">
                <a16:creationId xmlns:a16="http://schemas.microsoft.com/office/drawing/2014/main" id="{334FB846-3F1F-624F-AAAF-505797FDF923}"/>
              </a:ext>
            </a:extLst>
          </p:cNvPr>
          <p:cNvSpPr>
            <a:spLocks noGrp="1"/>
          </p:cNvSpPr>
          <p:nvPr>
            <p:ph type="sldNum" sz="quarter" idx="12"/>
          </p:nvPr>
        </p:nvSpPr>
        <p:spPr>
          <a:xfrm>
            <a:off x="8496000" y="292960"/>
            <a:ext cx="2880000" cy="365125"/>
          </a:xfrm>
        </p:spPr>
        <p:txBody>
          <a:bodyPr/>
          <a:lstStyle/>
          <a:p>
            <a:fld id="{DB15B789-B4AB-4945-84F3-7B2ECC227000}" type="slidenum">
              <a:rPr lang="ja-JP" altLang="en-US" smtClean="0"/>
              <a:pPr/>
              <a:t>5</a:t>
            </a:fld>
            <a:endParaRPr lang="ja-JP" altLang="en-US"/>
          </a:p>
        </p:txBody>
      </p:sp>
      <p:sp>
        <p:nvSpPr>
          <p:cNvPr id="5" name="四角形: 角を丸くする 10">
            <a:extLst>
              <a:ext uri="{FF2B5EF4-FFF2-40B4-BE49-F238E27FC236}">
                <a16:creationId xmlns:a16="http://schemas.microsoft.com/office/drawing/2014/main" id="{951E981E-E32D-644C-A24A-F3E73616F733}"/>
              </a:ext>
            </a:extLst>
          </p:cNvPr>
          <p:cNvSpPr/>
          <p:nvPr/>
        </p:nvSpPr>
        <p:spPr>
          <a:xfrm>
            <a:off x="4494179" y="5912462"/>
            <a:ext cx="3054486" cy="743630"/>
          </a:xfrm>
          <a:prstGeom prst="roundRect">
            <a:avLst/>
          </a:prstGeom>
          <a:solidFill>
            <a:srgbClr val="00B0F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kumimoji="1" lang="en-US" altLang="ja-JP" sz="2000" dirty="0">
                <a:latin typeface="+mn-ea"/>
              </a:rPr>
              <a:t> </a:t>
            </a:r>
            <a:r>
              <a:rPr kumimoji="1" lang="ja-JP" altLang="en-US" sz="2000">
                <a:latin typeface="+mn-ea"/>
              </a:rPr>
              <a:t>カーネル</a:t>
            </a:r>
            <a:endParaRPr kumimoji="1" lang="ja-JP" altLang="en-US" sz="2000" dirty="0">
              <a:latin typeface="+mn-ea"/>
            </a:endParaRPr>
          </a:p>
        </p:txBody>
      </p:sp>
      <p:sp>
        <p:nvSpPr>
          <p:cNvPr id="6" name="四角形: 角を丸くする 10">
            <a:extLst>
              <a:ext uri="{FF2B5EF4-FFF2-40B4-BE49-F238E27FC236}">
                <a16:creationId xmlns:a16="http://schemas.microsoft.com/office/drawing/2014/main" id="{17EE4AF5-7315-EC44-97D3-B711C92782AD}"/>
              </a:ext>
            </a:extLst>
          </p:cNvPr>
          <p:cNvSpPr/>
          <p:nvPr/>
        </p:nvSpPr>
        <p:spPr>
          <a:xfrm>
            <a:off x="4494179" y="5111935"/>
            <a:ext cx="1365625" cy="718529"/>
          </a:xfrm>
          <a:prstGeom prst="roundRect">
            <a:avLst/>
          </a:prstGeom>
          <a:solidFill>
            <a:schemeClr val="accent5">
              <a:lumMod val="40000"/>
              <a:lumOff val="60000"/>
            </a:schemeClr>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2000">
                <a:latin typeface="+mn-ea"/>
              </a:rPr>
              <a:t>障害原因プロセス</a:t>
            </a:r>
            <a:endParaRPr kumimoji="1" lang="ja-JP" altLang="en-US" sz="2000" dirty="0">
              <a:latin typeface="+mn-ea"/>
            </a:endParaRPr>
          </a:p>
        </p:txBody>
      </p:sp>
      <p:sp>
        <p:nvSpPr>
          <p:cNvPr id="8" name="TextBox 22">
            <a:extLst>
              <a:ext uri="{FF2B5EF4-FFF2-40B4-BE49-F238E27FC236}">
                <a16:creationId xmlns:a16="http://schemas.microsoft.com/office/drawing/2014/main" id="{1E0DE52F-A920-8D4F-9F45-179758964767}"/>
              </a:ext>
            </a:extLst>
          </p:cNvPr>
          <p:cNvSpPr txBox="1"/>
          <p:nvPr/>
        </p:nvSpPr>
        <p:spPr>
          <a:xfrm>
            <a:off x="6579098" y="5384919"/>
            <a:ext cx="646331" cy="369332"/>
          </a:xfrm>
          <a:prstGeom prst="rect">
            <a:avLst/>
          </a:prstGeom>
          <a:noFill/>
        </p:spPr>
        <p:txBody>
          <a:bodyPr wrap="none" rtlCol="0">
            <a:spAutoFit/>
          </a:bodyPr>
          <a:lstStyle/>
          <a:p>
            <a:r>
              <a:rPr lang="ja-JP" altLang="en-US"/>
              <a:t>復旧</a:t>
            </a:r>
            <a:endParaRPr lang="en-JP" dirty="0"/>
          </a:p>
        </p:txBody>
      </p:sp>
      <p:sp>
        <p:nvSpPr>
          <p:cNvPr id="10" name="四角形: 角を丸くする 10">
            <a:extLst>
              <a:ext uri="{FF2B5EF4-FFF2-40B4-BE49-F238E27FC236}">
                <a16:creationId xmlns:a16="http://schemas.microsoft.com/office/drawing/2014/main" id="{C2C0E87D-A01D-2F4B-AD38-F325505EE5F8}"/>
              </a:ext>
            </a:extLst>
          </p:cNvPr>
          <p:cNvSpPr/>
          <p:nvPr/>
        </p:nvSpPr>
        <p:spPr>
          <a:xfrm>
            <a:off x="5700409" y="6037304"/>
            <a:ext cx="1712067" cy="497880"/>
          </a:xfrm>
          <a:prstGeom prst="roundRect">
            <a:avLst/>
          </a:prstGeom>
          <a:solidFill>
            <a:schemeClr val="accent6">
              <a:lumMod val="20000"/>
              <a:lumOff val="80000"/>
            </a:schemeClr>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2000" dirty="0">
                <a:latin typeface="+mn-ea"/>
              </a:rPr>
              <a:t> </a:t>
            </a:r>
            <a:r>
              <a:rPr kumimoji="1" lang="ja-JP" altLang="en-US" sz="2000">
                <a:latin typeface="+mn-ea"/>
              </a:rPr>
              <a:t>復旧システム</a:t>
            </a:r>
            <a:endParaRPr kumimoji="1" lang="ja-JP" altLang="en-US" sz="2000" dirty="0">
              <a:latin typeface="+mn-ea"/>
            </a:endParaRPr>
          </a:p>
        </p:txBody>
      </p:sp>
      <p:cxnSp>
        <p:nvCxnSpPr>
          <p:cNvPr id="13" name="カギ線コネクタ 12">
            <a:extLst>
              <a:ext uri="{FF2B5EF4-FFF2-40B4-BE49-F238E27FC236}">
                <a16:creationId xmlns:a16="http://schemas.microsoft.com/office/drawing/2014/main" id="{15140D12-5C71-4644-82D2-27CFD088F962}"/>
              </a:ext>
            </a:extLst>
          </p:cNvPr>
          <p:cNvCxnSpPr>
            <a:cxnSpLocks/>
            <a:stCxn id="10" idx="0"/>
            <a:endCxn id="6" idx="3"/>
          </p:cNvCxnSpPr>
          <p:nvPr/>
        </p:nvCxnSpPr>
        <p:spPr>
          <a:xfrm rot="16200000" flipV="1">
            <a:off x="5925072" y="5405932"/>
            <a:ext cx="566104" cy="696639"/>
          </a:xfrm>
          <a:prstGeom prst="bentConnector2">
            <a:avLst/>
          </a:prstGeom>
          <a:ln w="762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589124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4F89402-7C3F-C14D-AA69-C2F19839031D}"/>
              </a:ext>
            </a:extLst>
          </p:cNvPr>
          <p:cNvSpPr>
            <a:spLocks noGrp="1"/>
          </p:cNvSpPr>
          <p:nvPr>
            <p:ph type="title"/>
          </p:nvPr>
        </p:nvSpPr>
        <p:spPr>
          <a:xfrm>
            <a:off x="816000" y="292959"/>
            <a:ext cx="10560000" cy="1293028"/>
          </a:xfrm>
        </p:spPr>
        <p:txBody>
          <a:bodyPr/>
          <a:lstStyle/>
          <a:p>
            <a:r>
              <a:rPr lang="ja-JP" altLang="en-US"/>
              <a:t>ハードウェアリセットによる復旧</a:t>
            </a:r>
          </a:p>
        </p:txBody>
      </p:sp>
      <p:sp>
        <p:nvSpPr>
          <p:cNvPr id="3" name="コンテンツ プレースホルダー 2">
            <a:extLst>
              <a:ext uri="{FF2B5EF4-FFF2-40B4-BE49-F238E27FC236}">
                <a16:creationId xmlns:a16="http://schemas.microsoft.com/office/drawing/2014/main" id="{3CCAA2DC-58C8-FF4C-8A53-54E55E14AB59}"/>
              </a:ext>
            </a:extLst>
          </p:cNvPr>
          <p:cNvSpPr>
            <a:spLocks noGrp="1"/>
          </p:cNvSpPr>
          <p:nvPr>
            <p:ph idx="1"/>
          </p:nvPr>
        </p:nvSpPr>
        <p:spPr>
          <a:xfrm>
            <a:off x="816000" y="1671919"/>
            <a:ext cx="10560000" cy="4585447"/>
          </a:xfrm>
        </p:spPr>
        <p:txBody>
          <a:bodyPr>
            <a:normAutofit/>
          </a:bodyPr>
          <a:lstStyle/>
          <a:p>
            <a:r>
              <a:rPr lang="ja-JP" altLang="en-US"/>
              <a:t>復旧が行えない場合にはハードウェアリセットにより再起動</a:t>
            </a:r>
            <a:endParaRPr lang="en-US" altLang="ja-JP" dirty="0"/>
          </a:p>
          <a:p>
            <a:pPr lvl="1"/>
            <a:r>
              <a:rPr lang="ja-JP" altLang="en-US"/>
              <a:t>データやファイルが失われる危険性がある</a:t>
            </a:r>
            <a:endParaRPr lang="en-US" altLang="ja-JP" dirty="0"/>
          </a:p>
          <a:p>
            <a:pPr lvl="2"/>
            <a:r>
              <a:rPr lang="ja-JP" altLang="en-US"/>
              <a:t>保存されていなかったアプリケーションのデータ</a:t>
            </a:r>
            <a:endParaRPr lang="en-US" altLang="ja-JP" dirty="0"/>
          </a:p>
          <a:p>
            <a:pPr lvl="2"/>
            <a:r>
              <a:rPr lang="ja-JP" altLang="en-US"/>
              <a:t>ディスクに書き戻されていなかったデータ</a:t>
            </a:r>
            <a:endParaRPr lang="en-US" altLang="ja-JP" dirty="0"/>
          </a:p>
          <a:p>
            <a:pPr lvl="1"/>
            <a:r>
              <a:rPr lang="ja-JP" altLang="en-US"/>
              <a:t>ファイルシステムに不整合が発生する可能性</a:t>
            </a:r>
            <a:endParaRPr lang="en-US" altLang="ja-JP" dirty="0"/>
          </a:p>
          <a:p>
            <a:r>
              <a:rPr lang="ja-JP" altLang="en-US"/>
              <a:t>データ消失を防ぐための機構も提案されてきた</a:t>
            </a:r>
            <a:r>
              <a:rPr lang="en-US" altLang="ja-JP" dirty="0"/>
              <a:t> [Chen et al.'96] ...</a:t>
            </a:r>
          </a:p>
          <a:p>
            <a:pPr lvl="1"/>
            <a:r>
              <a:rPr lang="ja-JP" altLang="en-US"/>
              <a:t>必ずしもすべてのデータの復旧ができるわけでない</a:t>
            </a:r>
            <a:endParaRPr lang="en-US" altLang="ja-JP" dirty="0"/>
          </a:p>
          <a:p>
            <a:endParaRPr lang="ja-JP" altLang="en-US"/>
          </a:p>
        </p:txBody>
      </p:sp>
      <p:sp>
        <p:nvSpPr>
          <p:cNvPr id="4" name="スライド番号プレースホルダー 3">
            <a:extLst>
              <a:ext uri="{FF2B5EF4-FFF2-40B4-BE49-F238E27FC236}">
                <a16:creationId xmlns:a16="http://schemas.microsoft.com/office/drawing/2014/main" id="{3F595F9A-49E5-D24E-A016-0D637A528B3E}"/>
              </a:ext>
            </a:extLst>
          </p:cNvPr>
          <p:cNvSpPr>
            <a:spLocks noGrp="1"/>
          </p:cNvSpPr>
          <p:nvPr>
            <p:ph type="sldNum" sz="quarter" idx="12"/>
          </p:nvPr>
        </p:nvSpPr>
        <p:spPr>
          <a:xfrm>
            <a:off x="8496000" y="292960"/>
            <a:ext cx="2880000" cy="365125"/>
          </a:xfrm>
        </p:spPr>
        <p:txBody>
          <a:bodyPr/>
          <a:lstStyle/>
          <a:p>
            <a:fld id="{DB15B789-B4AB-4945-84F3-7B2ECC227000}" type="slidenum">
              <a:rPr lang="ja-JP" altLang="en-US" smtClean="0"/>
              <a:pPr/>
              <a:t>6</a:t>
            </a:fld>
            <a:endParaRPr lang="ja-JP" altLang="en-US"/>
          </a:p>
        </p:txBody>
      </p:sp>
      <p:pic>
        <p:nvPicPr>
          <p:cNvPr id="13" name="図 50">
            <a:extLst>
              <a:ext uri="{FF2B5EF4-FFF2-40B4-BE49-F238E27FC236}">
                <a16:creationId xmlns:a16="http://schemas.microsoft.com/office/drawing/2014/main" id="{587BAB89-4780-1F4D-881E-DE0F58FD6668}"/>
              </a:ext>
            </a:extLst>
          </p:cNvPr>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bwMode="auto">
          <a:xfrm>
            <a:off x="2897767" y="4993566"/>
            <a:ext cx="980147" cy="136581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cxnSp>
        <p:nvCxnSpPr>
          <p:cNvPr id="14" name="直線矢印コネクタ 6">
            <a:extLst>
              <a:ext uri="{FF2B5EF4-FFF2-40B4-BE49-F238E27FC236}">
                <a16:creationId xmlns:a16="http://schemas.microsoft.com/office/drawing/2014/main" id="{5D29E4F0-6418-8543-A355-69F6657B7D64}"/>
              </a:ext>
            </a:extLst>
          </p:cNvPr>
          <p:cNvCxnSpPr>
            <a:cxnSpLocks/>
            <a:stCxn id="19" idx="1"/>
            <a:endCxn id="13" idx="3"/>
          </p:cNvCxnSpPr>
          <p:nvPr/>
        </p:nvCxnSpPr>
        <p:spPr>
          <a:xfrm flipH="1">
            <a:off x="3877913" y="5662153"/>
            <a:ext cx="1444080" cy="14319"/>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 name="テキスト ボックス 7">
            <a:extLst>
              <a:ext uri="{FF2B5EF4-FFF2-40B4-BE49-F238E27FC236}">
                <a16:creationId xmlns:a16="http://schemas.microsoft.com/office/drawing/2014/main" id="{EDBBE24E-27BA-C54E-98A1-79B804E4A9CF}"/>
              </a:ext>
            </a:extLst>
          </p:cNvPr>
          <p:cNvSpPr txBox="1"/>
          <p:nvPr/>
        </p:nvSpPr>
        <p:spPr>
          <a:xfrm>
            <a:off x="4210882" y="5269201"/>
            <a:ext cx="980147" cy="400110"/>
          </a:xfrm>
          <a:prstGeom prst="rect">
            <a:avLst/>
          </a:prstGeom>
          <a:noFill/>
        </p:spPr>
        <p:txBody>
          <a:bodyPr wrap="square" rtlCol="0">
            <a:spAutoFit/>
          </a:bodyPr>
          <a:lstStyle/>
          <a:p>
            <a:r>
              <a:rPr kumimoji="1" lang="ja-JP" altLang="en-US" sz="2000"/>
              <a:t>リセット</a:t>
            </a:r>
          </a:p>
        </p:txBody>
      </p:sp>
      <p:graphicFrame>
        <p:nvGraphicFramePr>
          <p:cNvPr id="19" name="Object 37">
            <a:extLst>
              <a:ext uri="{FF2B5EF4-FFF2-40B4-BE49-F238E27FC236}">
                <a16:creationId xmlns:a16="http://schemas.microsoft.com/office/drawing/2014/main" id="{019890F9-F611-FD47-B7E3-FCB90DAC938E}"/>
              </a:ext>
            </a:extLst>
          </p:cNvPr>
          <p:cNvGraphicFramePr>
            <a:graphicFrameLocks noChangeAspect="1"/>
          </p:cNvGraphicFramePr>
          <p:nvPr>
            <p:extLst>
              <p:ext uri="{D42A27DB-BD31-4B8C-83A1-F6EECF244321}">
                <p14:modId xmlns:p14="http://schemas.microsoft.com/office/powerpoint/2010/main" val="3151584233"/>
              </p:ext>
            </p:extLst>
          </p:nvPr>
        </p:nvGraphicFramePr>
        <p:xfrm>
          <a:off x="5321994" y="5156771"/>
          <a:ext cx="1548013" cy="1010762"/>
        </p:xfrm>
        <a:graphic>
          <a:graphicData uri="http://schemas.openxmlformats.org/presentationml/2006/ole">
            <mc:AlternateContent xmlns:mc="http://schemas.openxmlformats.org/markup-compatibility/2006">
              <mc:Choice xmlns:v="urn:schemas-microsoft-com:vml" Requires="v">
                <p:oleObj spid="_x0000_s1071" name="Visio" r:id="rId5" imgW="482600" imgH="419100" progId="Visio.Drawing.11">
                  <p:embed/>
                </p:oleObj>
              </mc:Choice>
              <mc:Fallback>
                <p:oleObj name="Visio" r:id="rId5" imgW="482600" imgH="419100" progId="Visio.Drawing.11">
                  <p:embed/>
                  <p:pic>
                    <p:nvPicPr>
                      <p:cNvPr id="19" name="Object 37">
                        <a:extLst>
                          <a:ext uri="{FF2B5EF4-FFF2-40B4-BE49-F238E27FC236}">
                            <a16:creationId xmlns:a16="http://schemas.microsoft.com/office/drawing/2014/main" id="{019890F9-F611-FD47-B7E3-FCB90DAC938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21994" y="5156771"/>
                        <a:ext cx="1548013" cy="1010762"/>
                      </a:xfrm>
                      <a:prstGeom prst="rect">
                        <a:avLst/>
                      </a:prstGeom>
                      <a:noFill/>
                      <a:ln>
                        <a:noFill/>
                      </a:ln>
                      <a:effectLst/>
                    </p:spPr>
                  </p:pic>
                </p:oleObj>
              </mc:Fallback>
            </mc:AlternateContent>
          </a:graphicData>
        </a:graphic>
      </p:graphicFrame>
      <p:pic>
        <p:nvPicPr>
          <p:cNvPr id="20" name="図 9">
            <a:extLst>
              <a:ext uri="{FF2B5EF4-FFF2-40B4-BE49-F238E27FC236}">
                <a16:creationId xmlns:a16="http://schemas.microsoft.com/office/drawing/2014/main" id="{EC9EF7ED-8EB9-ED48-B99F-C9D05BC2B55D}"/>
              </a:ext>
            </a:extLst>
          </p:cNvPr>
          <p:cNvPicPr>
            <a:picLocks noChangeAspect="1"/>
          </p:cNvPicPr>
          <p:nvPr/>
        </p:nvPicPr>
        <p:blipFill rotWithShape="1">
          <a:blip r:embed="rId7" cstate="email">
            <a:extLst>
              <a:ext uri="{BEBA8EAE-BF5A-486C-A8C5-ECC9F3942E4B}">
                <a14:imgProps xmlns:a14="http://schemas.microsoft.com/office/drawing/2010/main">
                  <a14:imgLayer r:embed="rId8">
                    <a14:imgEffect>
                      <a14:backgroundRemoval t="1370" b="90959" l="0" r="95687">
                        <a14:foregroundMark x1="57682" y1="16712" x2="57682" y2="16712"/>
                        <a14:foregroundMark x1="57682" y1="16712" x2="57682" y2="16712"/>
                        <a14:foregroundMark x1="91644" y1="37260" x2="91644" y2="37260"/>
                        <a14:foregroundMark x1="87332" y1="36438" x2="87332" y2="36438"/>
                        <a14:foregroundMark x1="79515" y1="67397" x2="79515" y2="67397"/>
                        <a14:foregroundMark x1="91644" y1="72603" x2="91644" y2="72603"/>
                        <a14:foregroundMark x1="70889" y1="83562" x2="70889" y2="83562"/>
                        <a14:foregroundMark x1="70081" y1="88767" x2="70081" y2="88767"/>
                        <a14:foregroundMark x1="70081" y1="88767" x2="70081" y2="88767"/>
                        <a14:foregroundMark x1="50404" y1="90959" x2="50404" y2="90959"/>
                        <a14:foregroundMark x1="32345" y1="87945" x2="32345" y2="87945"/>
                        <a14:foregroundMark x1="32345" y1="87945" x2="32345" y2="87945"/>
                        <a14:foregroundMark x1="32345" y1="87945" x2="32345" y2="87945"/>
                        <a14:foregroundMark x1="4313" y1="86575" x2="35310" y2="87123"/>
                        <a14:foregroundMark x1="0" y1="87397" x2="11051" y2="87671"/>
                        <a14:foregroundMark x1="95687" y1="63288" x2="95687" y2="78356"/>
                        <a14:foregroundMark x1="54447" y1="89589" x2="70081" y2="89863"/>
                        <a14:foregroundMark x1="23720" y1="78904" x2="54987" y2="79452"/>
                        <a14:foregroundMark x1="80323" y1="77808" x2="80323" y2="79452"/>
                        <a14:foregroundMark x1="70350" y1="54521" x2="70350" y2="54521"/>
                        <a14:foregroundMark x1="67925" y1="54521" x2="67925" y2="54521"/>
                        <a14:backgroundMark x1="15903" y1="39452" x2="30189" y2="40274"/>
                      </a14:backgroundRemoval>
                    </a14:imgEffect>
                  </a14:imgLayer>
                </a14:imgProps>
              </a:ext>
              <a:ext uri="{28A0092B-C50C-407E-A947-70E740481C1C}">
                <a14:useLocalDpi xmlns:a14="http://schemas.microsoft.com/office/drawing/2010/main"/>
              </a:ext>
            </a:extLst>
          </a:blip>
          <a:srcRect/>
          <a:stretch/>
        </p:blipFill>
        <p:spPr>
          <a:xfrm>
            <a:off x="8314086" y="4914863"/>
            <a:ext cx="1548014" cy="1523216"/>
          </a:xfrm>
          <a:prstGeom prst="rect">
            <a:avLst/>
          </a:prstGeom>
        </p:spPr>
      </p:pic>
      <p:cxnSp>
        <p:nvCxnSpPr>
          <p:cNvPr id="21" name="直線矢印コネクタ 13">
            <a:extLst>
              <a:ext uri="{FF2B5EF4-FFF2-40B4-BE49-F238E27FC236}">
                <a16:creationId xmlns:a16="http://schemas.microsoft.com/office/drawing/2014/main" id="{799E5CD2-80CD-2C45-989B-8B80B37F278C}"/>
              </a:ext>
            </a:extLst>
          </p:cNvPr>
          <p:cNvCxnSpPr>
            <a:cxnSpLocks/>
            <a:stCxn id="20" idx="1"/>
            <a:endCxn id="19" idx="3"/>
          </p:cNvCxnSpPr>
          <p:nvPr/>
        </p:nvCxnSpPr>
        <p:spPr>
          <a:xfrm flipH="1" flipV="1">
            <a:off x="6870006" y="5662153"/>
            <a:ext cx="1444080" cy="14319"/>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2" name="テキスト ボックス 21">
            <a:extLst>
              <a:ext uri="{FF2B5EF4-FFF2-40B4-BE49-F238E27FC236}">
                <a16:creationId xmlns:a16="http://schemas.microsoft.com/office/drawing/2014/main" id="{AFCDB225-FF67-C249-8632-6856ED9E615A}"/>
              </a:ext>
            </a:extLst>
          </p:cNvPr>
          <p:cNvSpPr txBox="1"/>
          <p:nvPr/>
        </p:nvSpPr>
        <p:spPr>
          <a:xfrm>
            <a:off x="2329900" y="6327505"/>
            <a:ext cx="1845377" cy="400110"/>
          </a:xfrm>
          <a:prstGeom prst="rect">
            <a:avLst/>
          </a:prstGeom>
          <a:noFill/>
        </p:spPr>
        <p:txBody>
          <a:bodyPr wrap="none" rtlCol="0">
            <a:spAutoFit/>
          </a:bodyPr>
          <a:lstStyle/>
          <a:p>
            <a:r>
              <a:rPr kumimoji="1" lang="ja-JP" altLang="en-US" sz="2000"/>
              <a:t>監視対象ホスト</a:t>
            </a:r>
          </a:p>
        </p:txBody>
      </p:sp>
      <p:sp>
        <p:nvSpPr>
          <p:cNvPr id="23" name="テキスト ボックス 22">
            <a:extLst>
              <a:ext uri="{FF2B5EF4-FFF2-40B4-BE49-F238E27FC236}">
                <a16:creationId xmlns:a16="http://schemas.microsoft.com/office/drawing/2014/main" id="{40F80089-F258-564B-B743-E7D482DD09E9}"/>
              </a:ext>
            </a:extLst>
          </p:cNvPr>
          <p:cNvSpPr txBox="1"/>
          <p:nvPr/>
        </p:nvSpPr>
        <p:spPr>
          <a:xfrm>
            <a:off x="4820651" y="6331702"/>
            <a:ext cx="2550698" cy="400110"/>
          </a:xfrm>
          <a:prstGeom prst="rect">
            <a:avLst/>
          </a:prstGeom>
          <a:noFill/>
        </p:spPr>
        <p:txBody>
          <a:bodyPr wrap="none" rtlCol="0">
            <a:spAutoFit/>
          </a:bodyPr>
          <a:lstStyle/>
          <a:p>
            <a:r>
              <a:rPr kumimoji="1" lang="ja-JP" altLang="en-US" sz="2000"/>
              <a:t>リモート電源管理装置</a:t>
            </a:r>
          </a:p>
        </p:txBody>
      </p:sp>
    </p:spTree>
    <p:extLst>
      <p:ext uri="{BB962C8B-B14F-4D97-AF65-F5344CB8AC3E}">
        <p14:creationId xmlns:p14="http://schemas.microsoft.com/office/powerpoint/2010/main" val="32645889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AC4E9C8-57AB-7447-863A-B00C035897C2}"/>
              </a:ext>
            </a:extLst>
          </p:cNvPr>
          <p:cNvSpPr>
            <a:spLocks noGrp="1"/>
          </p:cNvSpPr>
          <p:nvPr>
            <p:ph type="title"/>
          </p:nvPr>
        </p:nvSpPr>
        <p:spPr>
          <a:xfrm>
            <a:off x="816000" y="292959"/>
            <a:ext cx="10560000" cy="1293028"/>
          </a:xfrm>
        </p:spPr>
        <p:txBody>
          <a:bodyPr/>
          <a:lstStyle/>
          <a:p>
            <a:r>
              <a:rPr lang="ja-JP" altLang="en-US"/>
              <a:t>提案：</a:t>
            </a:r>
            <a:r>
              <a:rPr lang="en-US" altLang="ja-JP" dirty="0" err="1"/>
              <a:t>GPUfas</a:t>
            </a:r>
            <a:endParaRPr lang="ja-JP" altLang="en-US"/>
          </a:p>
        </p:txBody>
      </p:sp>
      <p:sp>
        <p:nvSpPr>
          <p:cNvPr id="3" name="コンテンツ プレースホルダー 2">
            <a:extLst>
              <a:ext uri="{FF2B5EF4-FFF2-40B4-BE49-F238E27FC236}">
                <a16:creationId xmlns:a16="http://schemas.microsoft.com/office/drawing/2014/main" id="{697B091A-F9B3-C14F-8B53-79817FC29510}"/>
              </a:ext>
            </a:extLst>
          </p:cNvPr>
          <p:cNvSpPr>
            <a:spLocks noGrp="1"/>
          </p:cNvSpPr>
          <p:nvPr>
            <p:ph idx="1"/>
          </p:nvPr>
        </p:nvSpPr>
        <p:spPr>
          <a:xfrm>
            <a:off x="816000" y="1671919"/>
            <a:ext cx="10560000" cy="4585447"/>
          </a:xfrm>
        </p:spPr>
        <p:txBody>
          <a:bodyPr/>
          <a:lstStyle/>
          <a:p>
            <a:r>
              <a:rPr lang="en" altLang="ja-JP" dirty="0"/>
              <a:t>GPU</a:t>
            </a:r>
            <a:r>
              <a:rPr lang="ja-JP" altLang="en-US"/>
              <a:t>上で復旧システムを動作させ、</a:t>
            </a:r>
            <a:r>
              <a:rPr lang="en" altLang="ja-JP" dirty="0"/>
              <a:t>OS</a:t>
            </a:r>
            <a:r>
              <a:rPr lang="ja-JP" altLang="en-US"/>
              <a:t>の挙動を間接的に変更することで障害から復旧</a:t>
            </a:r>
            <a:endParaRPr lang="en-US" altLang="ja-JP" dirty="0"/>
          </a:p>
          <a:p>
            <a:pPr lvl="1"/>
            <a:r>
              <a:rPr lang="ja-JP" altLang="en-US"/>
              <a:t>メモリ上の</a:t>
            </a:r>
            <a:r>
              <a:rPr lang="en" altLang="ja-JP" dirty="0"/>
              <a:t>OS</a:t>
            </a:r>
            <a:r>
              <a:rPr lang="ja-JP" altLang="en-US"/>
              <a:t>データを書き換え、</a:t>
            </a:r>
            <a:r>
              <a:rPr lang="en" altLang="ja-JP" dirty="0"/>
              <a:t>OS</a:t>
            </a:r>
            <a:r>
              <a:rPr lang="ja-JP" altLang="en-US"/>
              <a:t>の機構を用いて障害から復旧</a:t>
            </a:r>
            <a:endParaRPr lang="en-US" altLang="ja-JP" dirty="0"/>
          </a:p>
          <a:p>
            <a:pPr lvl="1"/>
            <a:r>
              <a:rPr lang="ja-JP" altLang="en-US"/>
              <a:t>可能な限りハードウェアリセットを回避することで、システムの状態を保持しデータ消失を防ぐ</a:t>
            </a:r>
          </a:p>
          <a:p>
            <a:pPr lvl="1"/>
            <a:r>
              <a:rPr lang="ja-JP" altLang="en-US"/>
              <a:t>様々な復旧手法を実装でき、新しい復旧手法の適用も容易</a:t>
            </a:r>
            <a:endParaRPr lang="en-US" altLang="ja-JP" dirty="0"/>
          </a:p>
          <a:p>
            <a:pPr lvl="1"/>
            <a:endParaRPr lang="en" altLang="ja-JP" dirty="0"/>
          </a:p>
          <a:p>
            <a:endParaRPr lang="ja-JP" altLang="en-US"/>
          </a:p>
        </p:txBody>
      </p:sp>
      <p:sp>
        <p:nvSpPr>
          <p:cNvPr id="4" name="スライド番号プレースホルダー 3">
            <a:extLst>
              <a:ext uri="{FF2B5EF4-FFF2-40B4-BE49-F238E27FC236}">
                <a16:creationId xmlns:a16="http://schemas.microsoft.com/office/drawing/2014/main" id="{D4B6A027-94EF-294D-8249-F14371524A3C}"/>
              </a:ext>
            </a:extLst>
          </p:cNvPr>
          <p:cNvSpPr>
            <a:spLocks noGrp="1"/>
          </p:cNvSpPr>
          <p:nvPr>
            <p:ph type="sldNum" sz="quarter" idx="12"/>
          </p:nvPr>
        </p:nvSpPr>
        <p:spPr>
          <a:xfrm>
            <a:off x="8496000" y="292960"/>
            <a:ext cx="2880000" cy="365125"/>
          </a:xfrm>
        </p:spPr>
        <p:txBody>
          <a:bodyPr/>
          <a:lstStyle/>
          <a:p>
            <a:fld id="{DB15B789-B4AB-4945-84F3-7B2ECC227000}" type="slidenum">
              <a:rPr lang="ja-JP" altLang="en-US" smtClean="0"/>
              <a:pPr/>
              <a:t>7</a:t>
            </a:fld>
            <a:endParaRPr lang="ja-JP" altLang="en-US"/>
          </a:p>
        </p:txBody>
      </p:sp>
      <p:grpSp>
        <p:nvGrpSpPr>
          <p:cNvPr id="5" name="グループ化 4">
            <a:extLst>
              <a:ext uri="{FF2B5EF4-FFF2-40B4-BE49-F238E27FC236}">
                <a16:creationId xmlns:a16="http://schemas.microsoft.com/office/drawing/2014/main" id="{4D4E402F-DF4D-3D45-8889-10D4FD6788D3}"/>
              </a:ext>
            </a:extLst>
          </p:cNvPr>
          <p:cNvGrpSpPr/>
          <p:nvPr/>
        </p:nvGrpSpPr>
        <p:grpSpPr>
          <a:xfrm>
            <a:off x="2552938" y="4344056"/>
            <a:ext cx="4518031" cy="2312364"/>
            <a:chOff x="1603883" y="3907317"/>
            <a:chExt cx="4518031" cy="2312364"/>
          </a:xfrm>
        </p:grpSpPr>
        <p:sp>
          <p:nvSpPr>
            <p:cNvPr id="6" name="四角形: 角を丸くする 4">
              <a:extLst>
                <a:ext uri="{FF2B5EF4-FFF2-40B4-BE49-F238E27FC236}">
                  <a16:creationId xmlns:a16="http://schemas.microsoft.com/office/drawing/2014/main" id="{8F761277-6022-D44F-8575-FABFCDD9F046}"/>
                </a:ext>
              </a:extLst>
            </p:cNvPr>
            <p:cNvSpPr/>
            <p:nvPr/>
          </p:nvSpPr>
          <p:spPr>
            <a:xfrm>
              <a:off x="1603883" y="3907317"/>
              <a:ext cx="4518031" cy="2312364"/>
            </a:xfrm>
            <a:prstGeom prst="roundRect">
              <a:avLst/>
            </a:prstGeom>
            <a:solidFill>
              <a:schemeClr val="bg1"/>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algn="r"/>
              <a:r>
                <a:rPr kumimoji="1" lang="en-US" altLang="ja-JP" sz="2000"/>
                <a:t>		</a:t>
              </a:r>
              <a:r>
                <a:rPr kumimoji="1" lang="ja-JP" altLang="en-US" sz="2000"/>
                <a:t>　　　　　　　　　　　</a:t>
              </a:r>
              <a:endParaRPr kumimoji="1" lang="ja-JP" altLang="en-US" sz="2000" dirty="0"/>
            </a:p>
          </p:txBody>
        </p:sp>
        <p:sp>
          <p:nvSpPr>
            <p:cNvPr id="7" name="四角形: 角を丸くする 4">
              <a:extLst>
                <a:ext uri="{FF2B5EF4-FFF2-40B4-BE49-F238E27FC236}">
                  <a16:creationId xmlns:a16="http://schemas.microsoft.com/office/drawing/2014/main" id="{138D86DD-D1A7-7740-BB80-E870C9999108}"/>
                </a:ext>
              </a:extLst>
            </p:cNvPr>
            <p:cNvSpPr/>
            <p:nvPr/>
          </p:nvSpPr>
          <p:spPr>
            <a:xfrm>
              <a:off x="1777985" y="3991793"/>
              <a:ext cx="2301544" cy="1649360"/>
            </a:xfrm>
            <a:prstGeom prst="roundRect">
              <a:avLst/>
            </a:prstGeom>
            <a:solidFill>
              <a:schemeClr val="accent6">
                <a:lumMod val="20000"/>
                <a:lumOff val="80000"/>
              </a:schemeClr>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algn="ctr"/>
              <a:r>
                <a:rPr kumimoji="1" lang="ja-JP" altLang="en-US" sz="2000"/>
                <a:t>復旧対象システム</a:t>
              </a:r>
              <a:r>
                <a:rPr kumimoji="1" lang="en-US" altLang="ja-JP" sz="2000" dirty="0"/>
                <a:t>	</a:t>
              </a:r>
              <a:r>
                <a:rPr kumimoji="1" lang="ja-JP" altLang="en-US" sz="2000"/>
                <a:t>　　　　　　　　　　　</a:t>
              </a:r>
              <a:endParaRPr kumimoji="1" lang="ja-JP" altLang="en-US" sz="2000" dirty="0"/>
            </a:p>
          </p:txBody>
        </p:sp>
        <p:grpSp>
          <p:nvGrpSpPr>
            <p:cNvPr id="8" name="グループ化 7">
              <a:extLst>
                <a:ext uri="{FF2B5EF4-FFF2-40B4-BE49-F238E27FC236}">
                  <a16:creationId xmlns:a16="http://schemas.microsoft.com/office/drawing/2014/main" id="{CBAFE339-5337-0748-93EF-F728C18DBAEF}"/>
                </a:ext>
              </a:extLst>
            </p:cNvPr>
            <p:cNvGrpSpPr/>
            <p:nvPr/>
          </p:nvGrpSpPr>
          <p:grpSpPr>
            <a:xfrm>
              <a:off x="1857807" y="5118618"/>
              <a:ext cx="2248786" cy="1040850"/>
              <a:chOff x="1771711" y="5270394"/>
              <a:chExt cx="2248786" cy="1040850"/>
            </a:xfrm>
          </p:grpSpPr>
          <p:grpSp>
            <p:nvGrpSpPr>
              <p:cNvPr id="15" name="グループ化 14">
                <a:extLst>
                  <a:ext uri="{FF2B5EF4-FFF2-40B4-BE49-F238E27FC236}">
                    <a16:creationId xmlns:a16="http://schemas.microsoft.com/office/drawing/2014/main" id="{63B704E7-EA85-CA4C-BA38-553CF4EB28E0}"/>
                  </a:ext>
                </a:extLst>
              </p:cNvPr>
              <p:cNvGrpSpPr/>
              <p:nvPr/>
            </p:nvGrpSpPr>
            <p:grpSpPr>
              <a:xfrm>
                <a:off x="1771711" y="5914207"/>
                <a:ext cx="2248786" cy="397037"/>
                <a:chOff x="1777951" y="5907804"/>
                <a:chExt cx="2635060" cy="395265"/>
              </a:xfrm>
            </p:grpSpPr>
            <p:sp>
              <p:nvSpPr>
                <p:cNvPr id="17" name="四角形: 角を丸くする 8">
                  <a:extLst>
                    <a:ext uri="{FF2B5EF4-FFF2-40B4-BE49-F238E27FC236}">
                      <a16:creationId xmlns:a16="http://schemas.microsoft.com/office/drawing/2014/main" id="{CA483EB1-274E-A94C-9CBB-359294DEF6D9}"/>
                    </a:ext>
                  </a:extLst>
                </p:cNvPr>
                <p:cNvSpPr/>
                <p:nvPr/>
              </p:nvSpPr>
              <p:spPr>
                <a:xfrm>
                  <a:off x="1777951" y="5907804"/>
                  <a:ext cx="892008" cy="390610"/>
                </a:xfrm>
                <a:prstGeom prst="roundRect">
                  <a:avLst/>
                </a:prstGeom>
                <a:solidFill>
                  <a:srgbClr val="FFC00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2000">
                      <a:latin typeface="+mn-ea"/>
                    </a:rPr>
                    <a:t>CPU</a:t>
                  </a:r>
                  <a:endParaRPr kumimoji="1" lang="ja-JP" altLang="en-US" sz="2000" dirty="0">
                    <a:latin typeface="+mn-ea"/>
                  </a:endParaRPr>
                </a:p>
              </p:txBody>
            </p:sp>
            <p:sp>
              <p:nvSpPr>
                <p:cNvPr id="18" name="四角形: 角を丸くする 9">
                  <a:extLst>
                    <a:ext uri="{FF2B5EF4-FFF2-40B4-BE49-F238E27FC236}">
                      <a16:creationId xmlns:a16="http://schemas.microsoft.com/office/drawing/2014/main" id="{E38F220C-3124-9B4D-BCF7-F407C98AAF55}"/>
                    </a:ext>
                  </a:extLst>
                </p:cNvPr>
                <p:cNvSpPr/>
                <p:nvPr/>
              </p:nvSpPr>
              <p:spPr>
                <a:xfrm>
                  <a:off x="2759984" y="5920179"/>
                  <a:ext cx="1653027" cy="382890"/>
                </a:xfrm>
                <a:prstGeom prst="roundRect">
                  <a:avLst/>
                </a:prstGeom>
                <a:solidFill>
                  <a:srgbClr val="0070C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algn="ctr"/>
                  <a:r>
                    <a:rPr kumimoji="1" lang="ja-JP" altLang="en-US" sz="2000" dirty="0">
                      <a:solidFill>
                        <a:schemeClr val="bg1"/>
                      </a:solidFill>
                    </a:rPr>
                    <a:t>メインメモリ</a:t>
                  </a:r>
                </a:p>
              </p:txBody>
            </p:sp>
          </p:grpSp>
          <p:sp>
            <p:nvSpPr>
              <p:cNvPr id="16" name="四角形: 角を丸くする 10">
                <a:extLst>
                  <a:ext uri="{FF2B5EF4-FFF2-40B4-BE49-F238E27FC236}">
                    <a16:creationId xmlns:a16="http://schemas.microsoft.com/office/drawing/2014/main" id="{57E3D4DB-C2E1-0D4E-BD4B-8DC26A8277B0}"/>
                  </a:ext>
                </a:extLst>
              </p:cNvPr>
              <p:cNvSpPr/>
              <p:nvPr/>
            </p:nvSpPr>
            <p:spPr>
              <a:xfrm>
                <a:off x="1939720" y="5270394"/>
                <a:ext cx="1829620" cy="383008"/>
              </a:xfrm>
              <a:prstGeom prst="roundRect">
                <a:avLst/>
              </a:prstGeom>
              <a:solidFill>
                <a:srgbClr val="00B0F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2000">
                    <a:latin typeface="+mn-ea"/>
                  </a:rPr>
                  <a:t>OS</a:t>
                </a:r>
                <a:endParaRPr kumimoji="1" lang="ja-JP" altLang="en-US" sz="2000" dirty="0">
                  <a:latin typeface="+mn-ea"/>
                </a:endParaRPr>
              </a:p>
            </p:txBody>
          </p:sp>
        </p:grpSp>
        <p:sp>
          <p:nvSpPr>
            <p:cNvPr id="9" name="四角形: 角を丸くする 3">
              <a:extLst>
                <a:ext uri="{FF2B5EF4-FFF2-40B4-BE49-F238E27FC236}">
                  <a16:creationId xmlns:a16="http://schemas.microsoft.com/office/drawing/2014/main" id="{8354E1D8-7581-7644-A667-61D06B777165}"/>
                </a:ext>
              </a:extLst>
            </p:cNvPr>
            <p:cNvSpPr/>
            <p:nvPr/>
          </p:nvSpPr>
          <p:spPr>
            <a:xfrm>
              <a:off x="4733471" y="5782295"/>
              <a:ext cx="1211824" cy="368470"/>
            </a:xfrm>
            <a:prstGeom prst="roundRect">
              <a:avLst/>
            </a:prstGeom>
            <a:solidFill>
              <a:srgbClr val="00B05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algn="ctr"/>
              <a:r>
                <a:rPr kumimoji="1" lang="en-US" altLang="ja-JP" sz="2000">
                  <a:solidFill>
                    <a:schemeClr val="bg1"/>
                  </a:solidFill>
                  <a:latin typeface="+mn-ea"/>
                </a:rPr>
                <a:t>GPU</a:t>
              </a:r>
              <a:endParaRPr kumimoji="1" lang="ja-JP" altLang="en-US" sz="2000" dirty="0">
                <a:solidFill>
                  <a:schemeClr val="bg1"/>
                </a:solidFill>
                <a:latin typeface="+mn-ea"/>
              </a:endParaRPr>
            </a:p>
          </p:txBody>
        </p:sp>
        <p:sp>
          <p:nvSpPr>
            <p:cNvPr id="10" name="四角形: 角を丸くする 5">
              <a:extLst>
                <a:ext uri="{FF2B5EF4-FFF2-40B4-BE49-F238E27FC236}">
                  <a16:creationId xmlns:a16="http://schemas.microsoft.com/office/drawing/2014/main" id="{080D82B7-305E-8A4A-B278-42D1CEBFC190}"/>
                </a:ext>
              </a:extLst>
            </p:cNvPr>
            <p:cNvSpPr/>
            <p:nvPr/>
          </p:nvSpPr>
          <p:spPr>
            <a:xfrm>
              <a:off x="4766992" y="5046002"/>
              <a:ext cx="1211825" cy="646698"/>
            </a:xfrm>
            <a:prstGeom prst="roundRect">
              <a:avLst/>
            </a:prstGeom>
            <a:solidFill>
              <a:srgbClr val="FFFF0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2000">
                  <a:solidFill>
                    <a:schemeClr val="tx1"/>
                  </a:solidFill>
                </a:rPr>
                <a:t>復旧</a:t>
              </a:r>
              <a:endParaRPr kumimoji="1" lang="en-US" altLang="ja-JP" sz="2000" dirty="0">
                <a:solidFill>
                  <a:schemeClr val="tx1"/>
                </a:solidFill>
              </a:endParaRPr>
            </a:p>
            <a:p>
              <a:pPr algn="ctr"/>
              <a:r>
                <a:rPr kumimoji="1" lang="ja-JP" altLang="en-US" sz="2000"/>
                <a:t>システム</a:t>
              </a:r>
              <a:endParaRPr kumimoji="1" lang="ja-JP" altLang="en-US" sz="2000" dirty="0"/>
            </a:p>
          </p:txBody>
        </p:sp>
        <p:sp>
          <p:nvSpPr>
            <p:cNvPr id="11" name="四角形: 角を丸くする 10">
              <a:extLst>
                <a:ext uri="{FF2B5EF4-FFF2-40B4-BE49-F238E27FC236}">
                  <a16:creationId xmlns:a16="http://schemas.microsoft.com/office/drawing/2014/main" id="{FFAFC695-B8C4-7E49-B92F-B5F9C65AB99F}"/>
                </a:ext>
              </a:extLst>
            </p:cNvPr>
            <p:cNvSpPr/>
            <p:nvPr/>
          </p:nvSpPr>
          <p:spPr>
            <a:xfrm>
              <a:off x="2025816" y="4514679"/>
              <a:ext cx="885768" cy="442794"/>
            </a:xfrm>
            <a:prstGeom prst="roundRect">
              <a:avLst/>
            </a:prstGeom>
            <a:solidFill>
              <a:schemeClr val="bg1"/>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2000">
                  <a:latin typeface="+mn-ea"/>
                </a:rPr>
                <a:t>状態</a:t>
              </a:r>
              <a:endParaRPr kumimoji="1" lang="ja-JP" altLang="en-US" sz="2000" dirty="0">
                <a:latin typeface="+mn-ea"/>
              </a:endParaRPr>
            </a:p>
          </p:txBody>
        </p:sp>
        <p:sp>
          <p:nvSpPr>
            <p:cNvPr id="12" name="テキスト ボックス 11">
              <a:extLst>
                <a:ext uri="{FF2B5EF4-FFF2-40B4-BE49-F238E27FC236}">
                  <a16:creationId xmlns:a16="http://schemas.microsoft.com/office/drawing/2014/main" id="{5ABFF06D-0C53-A241-B7D0-3EEB3ED4ADE2}"/>
                </a:ext>
              </a:extLst>
            </p:cNvPr>
            <p:cNvSpPr txBox="1"/>
            <p:nvPr/>
          </p:nvSpPr>
          <p:spPr>
            <a:xfrm>
              <a:off x="4129664" y="4699021"/>
              <a:ext cx="795435" cy="707886"/>
            </a:xfrm>
            <a:prstGeom prst="rect">
              <a:avLst/>
            </a:prstGeom>
            <a:noFill/>
          </p:spPr>
          <p:txBody>
            <a:bodyPr wrap="square" rtlCol="0">
              <a:spAutoFit/>
            </a:bodyPr>
            <a:lstStyle/>
            <a:p>
              <a:r>
                <a:rPr kumimoji="1" lang="ja-JP" altLang="en-US" sz="2000">
                  <a:ln w="0"/>
                  <a:effectLst>
                    <a:outerShdw blurRad="38100" dist="19050" dir="2700000" algn="tl" rotWithShape="0">
                      <a:schemeClr val="dk1">
                        <a:alpha val="40000"/>
                      </a:schemeClr>
                    </a:outerShdw>
                  </a:effectLst>
                </a:rPr>
                <a:t>書き換え</a:t>
              </a:r>
            </a:p>
          </p:txBody>
        </p:sp>
        <p:cxnSp>
          <p:nvCxnSpPr>
            <p:cNvPr id="13" name="カギ線コネクタ 12">
              <a:extLst>
                <a:ext uri="{FF2B5EF4-FFF2-40B4-BE49-F238E27FC236}">
                  <a16:creationId xmlns:a16="http://schemas.microsoft.com/office/drawing/2014/main" id="{6BFD900D-683A-984C-9426-CB298618CAD6}"/>
                </a:ext>
              </a:extLst>
            </p:cNvPr>
            <p:cNvCxnSpPr>
              <a:cxnSpLocks/>
              <a:stCxn id="10" idx="1"/>
              <a:endCxn id="18" idx="3"/>
            </p:cNvCxnSpPr>
            <p:nvPr/>
          </p:nvCxnSpPr>
          <p:spPr>
            <a:xfrm rot="10800000" flipV="1">
              <a:off x="4106594" y="5369351"/>
              <a:ext cx="660399" cy="597814"/>
            </a:xfrm>
            <a:prstGeom prst="bentConnector3">
              <a:avLst>
                <a:gd name="adj1" fmla="val 50000"/>
              </a:avLst>
            </a:prstGeom>
            <a:ln w="76200">
              <a:solidFill>
                <a:srgbClr val="FF0000"/>
              </a:solidFill>
              <a:tailEnd type="triangle"/>
            </a:ln>
          </p:spPr>
          <p:style>
            <a:lnRef idx="1">
              <a:schemeClr val="dk1"/>
            </a:lnRef>
            <a:fillRef idx="0">
              <a:schemeClr val="dk1"/>
            </a:fillRef>
            <a:effectRef idx="0">
              <a:schemeClr val="dk1"/>
            </a:effectRef>
            <a:fontRef idx="minor">
              <a:schemeClr val="tx1"/>
            </a:fontRef>
          </p:style>
        </p:cxnSp>
        <p:sp>
          <p:nvSpPr>
            <p:cNvPr id="14" name="テキスト ボックス 13">
              <a:extLst>
                <a:ext uri="{FF2B5EF4-FFF2-40B4-BE49-F238E27FC236}">
                  <a16:creationId xmlns:a16="http://schemas.microsoft.com/office/drawing/2014/main" id="{A9580683-6453-534D-93C2-ED3DA181626B}"/>
                </a:ext>
              </a:extLst>
            </p:cNvPr>
            <p:cNvSpPr txBox="1"/>
            <p:nvPr/>
          </p:nvSpPr>
          <p:spPr>
            <a:xfrm>
              <a:off x="4837568" y="4402213"/>
              <a:ext cx="1003629" cy="400110"/>
            </a:xfrm>
            <a:prstGeom prst="rect">
              <a:avLst/>
            </a:prstGeom>
            <a:noFill/>
          </p:spPr>
          <p:txBody>
            <a:bodyPr wrap="square" rtlCol="0">
              <a:spAutoFit/>
            </a:bodyPr>
            <a:lstStyle/>
            <a:p>
              <a:pPr algn="ctr"/>
              <a:r>
                <a:rPr kumimoji="1" lang="ja-JP" altLang="en-US" sz="2000"/>
                <a:t>ホスト</a:t>
              </a:r>
            </a:p>
          </p:txBody>
        </p:sp>
      </p:grpSp>
      <p:pic>
        <p:nvPicPr>
          <p:cNvPr id="19" name="図 50">
            <a:extLst>
              <a:ext uri="{FF2B5EF4-FFF2-40B4-BE49-F238E27FC236}">
                <a16:creationId xmlns:a16="http://schemas.microsoft.com/office/drawing/2014/main" id="{7C75DEF2-DEF3-CA4B-8D27-F574C4104009}"/>
              </a:ext>
            </a:extLst>
          </p:cNvPr>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1651130" y="5336549"/>
            <a:ext cx="980147" cy="13658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0" name="四角形: 角を丸くする 10">
            <a:extLst>
              <a:ext uri="{FF2B5EF4-FFF2-40B4-BE49-F238E27FC236}">
                <a16:creationId xmlns:a16="http://schemas.microsoft.com/office/drawing/2014/main" id="{2C93A61E-CA07-4E46-8AB2-64682386EE4E}"/>
              </a:ext>
            </a:extLst>
          </p:cNvPr>
          <p:cNvSpPr/>
          <p:nvPr/>
        </p:nvSpPr>
        <p:spPr>
          <a:xfrm>
            <a:off x="3965355" y="4955644"/>
            <a:ext cx="885768" cy="442794"/>
          </a:xfrm>
          <a:prstGeom prst="roundRect">
            <a:avLst/>
          </a:prstGeom>
          <a:solidFill>
            <a:schemeClr val="bg1"/>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2000">
                <a:solidFill>
                  <a:sysClr val="windowText" lastClr="000000"/>
                </a:solidFill>
                <a:latin typeface="+mn-ea"/>
              </a:rPr>
              <a:t>データ</a:t>
            </a:r>
            <a:endParaRPr kumimoji="1" lang="ja-JP" altLang="en-US" sz="2000" dirty="0">
              <a:solidFill>
                <a:sysClr val="windowText" lastClr="000000"/>
              </a:solidFill>
              <a:latin typeface="+mn-ea"/>
            </a:endParaRPr>
          </a:p>
        </p:txBody>
      </p:sp>
      <p:sp>
        <p:nvSpPr>
          <p:cNvPr id="21" name="四角形: 角を丸くする 4">
            <a:extLst>
              <a:ext uri="{FF2B5EF4-FFF2-40B4-BE49-F238E27FC236}">
                <a16:creationId xmlns:a16="http://schemas.microsoft.com/office/drawing/2014/main" id="{9EA06499-7293-9647-BCB8-2C2A14898E5D}"/>
              </a:ext>
            </a:extLst>
          </p:cNvPr>
          <p:cNvSpPr/>
          <p:nvPr/>
        </p:nvSpPr>
        <p:spPr>
          <a:xfrm>
            <a:off x="7510457" y="4428532"/>
            <a:ext cx="2111737" cy="2227888"/>
          </a:xfrm>
          <a:prstGeom prst="roundRect">
            <a:avLst/>
          </a:prstGeom>
          <a:solidFill>
            <a:schemeClr val="bg1"/>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algn="r"/>
            <a:r>
              <a:rPr kumimoji="1" lang="en-US" altLang="ja-JP" sz="2000" dirty="0"/>
              <a:t>		</a:t>
            </a:r>
            <a:r>
              <a:rPr kumimoji="1" lang="ja-JP" altLang="en-US" sz="2000"/>
              <a:t>　　　　　　　　　　　</a:t>
            </a:r>
            <a:endParaRPr kumimoji="1" lang="ja-JP" altLang="en-US" sz="2000" dirty="0"/>
          </a:p>
        </p:txBody>
      </p:sp>
      <p:sp>
        <p:nvSpPr>
          <p:cNvPr id="22" name="テキスト ボックス 21">
            <a:extLst>
              <a:ext uri="{FF2B5EF4-FFF2-40B4-BE49-F238E27FC236}">
                <a16:creationId xmlns:a16="http://schemas.microsoft.com/office/drawing/2014/main" id="{AC4BD295-807F-6D42-BFE3-77169BBC196E}"/>
              </a:ext>
            </a:extLst>
          </p:cNvPr>
          <p:cNvSpPr txBox="1"/>
          <p:nvPr/>
        </p:nvSpPr>
        <p:spPr>
          <a:xfrm>
            <a:off x="7668666" y="4730456"/>
            <a:ext cx="1730247" cy="400110"/>
          </a:xfrm>
          <a:prstGeom prst="rect">
            <a:avLst/>
          </a:prstGeom>
          <a:noFill/>
        </p:spPr>
        <p:txBody>
          <a:bodyPr wrap="square" rtlCol="0">
            <a:spAutoFit/>
          </a:bodyPr>
          <a:lstStyle/>
          <a:p>
            <a:pPr algn="ctr"/>
            <a:r>
              <a:rPr kumimoji="1" lang="ja-JP" altLang="en-US" sz="2000"/>
              <a:t>リモートホスト</a:t>
            </a:r>
          </a:p>
        </p:txBody>
      </p:sp>
      <p:sp>
        <p:nvSpPr>
          <p:cNvPr id="24" name="四角形: 角を丸くする 5">
            <a:extLst>
              <a:ext uri="{FF2B5EF4-FFF2-40B4-BE49-F238E27FC236}">
                <a16:creationId xmlns:a16="http://schemas.microsoft.com/office/drawing/2014/main" id="{34D7262D-69F2-0C47-AC58-EA59F3DEE2A1}"/>
              </a:ext>
            </a:extLst>
          </p:cNvPr>
          <p:cNvSpPr/>
          <p:nvPr/>
        </p:nvSpPr>
        <p:spPr>
          <a:xfrm>
            <a:off x="7724001" y="5482741"/>
            <a:ext cx="1619575" cy="646698"/>
          </a:xfrm>
          <a:prstGeom prst="roundRect">
            <a:avLst/>
          </a:prstGeom>
          <a:solidFill>
            <a:srgbClr val="FFFF0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2000">
                <a:solidFill>
                  <a:schemeClr val="tx1"/>
                </a:solidFill>
              </a:rPr>
              <a:t>リモート復旧</a:t>
            </a:r>
            <a:endParaRPr kumimoji="1" lang="en-US" altLang="ja-JP" sz="2000" dirty="0">
              <a:solidFill>
                <a:schemeClr val="tx1"/>
              </a:solidFill>
            </a:endParaRPr>
          </a:p>
          <a:p>
            <a:pPr algn="ctr"/>
            <a:r>
              <a:rPr kumimoji="1" lang="ja-JP" altLang="en-US" sz="2000"/>
              <a:t>システム</a:t>
            </a:r>
            <a:endParaRPr kumimoji="1" lang="ja-JP" altLang="en-US" sz="2000" dirty="0"/>
          </a:p>
        </p:txBody>
      </p:sp>
      <p:cxnSp>
        <p:nvCxnSpPr>
          <p:cNvPr id="26" name="直線矢印コネクタ 25">
            <a:extLst>
              <a:ext uri="{FF2B5EF4-FFF2-40B4-BE49-F238E27FC236}">
                <a16:creationId xmlns:a16="http://schemas.microsoft.com/office/drawing/2014/main" id="{59B29D74-AC74-D549-AB8F-B83357F0105D}"/>
              </a:ext>
            </a:extLst>
          </p:cNvPr>
          <p:cNvCxnSpPr>
            <a:cxnSpLocks/>
            <a:stCxn id="10" idx="3"/>
            <a:endCxn id="24" idx="1"/>
          </p:cNvCxnSpPr>
          <p:nvPr/>
        </p:nvCxnSpPr>
        <p:spPr>
          <a:xfrm>
            <a:off x="6927872" y="5806090"/>
            <a:ext cx="796129" cy="0"/>
          </a:xfrm>
          <a:prstGeom prst="straightConnector1">
            <a:avLst/>
          </a:prstGeom>
          <a:ln w="76200">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516896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A9E22E1-3A14-E541-8E99-04CB51ED740B}"/>
              </a:ext>
            </a:extLst>
          </p:cNvPr>
          <p:cNvSpPr>
            <a:spLocks noGrp="1"/>
          </p:cNvSpPr>
          <p:nvPr>
            <p:ph type="title"/>
          </p:nvPr>
        </p:nvSpPr>
        <p:spPr>
          <a:xfrm>
            <a:off x="816000" y="292959"/>
            <a:ext cx="10560000" cy="1293028"/>
          </a:xfrm>
        </p:spPr>
        <p:txBody>
          <a:bodyPr/>
          <a:lstStyle/>
          <a:p>
            <a:r>
              <a:rPr lang="ja-JP" altLang="en-US"/>
              <a:t>障害モデル</a:t>
            </a:r>
          </a:p>
        </p:txBody>
      </p:sp>
      <p:sp>
        <p:nvSpPr>
          <p:cNvPr id="3" name="コンテンツ プレースホルダー 2">
            <a:extLst>
              <a:ext uri="{FF2B5EF4-FFF2-40B4-BE49-F238E27FC236}">
                <a16:creationId xmlns:a16="http://schemas.microsoft.com/office/drawing/2014/main" id="{319BEB42-D4E2-674B-A75A-D33A19F67F1A}"/>
              </a:ext>
            </a:extLst>
          </p:cNvPr>
          <p:cNvSpPr>
            <a:spLocks noGrp="1"/>
          </p:cNvSpPr>
          <p:nvPr>
            <p:ph idx="1"/>
          </p:nvPr>
        </p:nvSpPr>
        <p:spPr>
          <a:xfrm>
            <a:off x="816000" y="1671919"/>
            <a:ext cx="10560000" cy="4585447"/>
          </a:xfrm>
        </p:spPr>
        <p:txBody>
          <a:bodyPr>
            <a:normAutofit/>
          </a:bodyPr>
          <a:lstStyle/>
          <a:p>
            <a:r>
              <a:rPr lang="ja-JP" altLang="en-US"/>
              <a:t>プロセスレベルの障害を対象</a:t>
            </a:r>
            <a:endParaRPr lang="en-US" altLang="ja-JP" dirty="0"/>
          </a:p>
          <a:p>
            <a:pPr lvl="1"/>
            <a:r>
              <a:rPr lang="ja-JP" altLang="en-US"/>
              <a:t>プロセスがリソースを使い過ぎることによりシステム全体のリソースが不足</a:t>
            </a:r>
            <a:endParaRPr lang="en-US" altLang="ja-JP" dirty="0"/>
          </a:p>
          <a:p>
            <a:pPr lvl="1"/>
            <a:r>
              <a:rPr lang="ja-JP" altLang="en-US"/>
              <a:t>障害発生時にはカーネルは復旧を行える程度には正常に動作していることを仮定</a:t>
            </a:r>
            <a:endParaRPr lang="en-US" altLang="ja-JP" dirty="0"/>
          </a:p>
          <a:p>
            <a:r>
              <a:rPr lang="en-US" altLang="ja-JP" dirty="0"/>
              <a:t>GPU</a:t>
            </a:r>
            <a:r>
              <a:rPr lang="ja-JP" altLang="en-US"/>
              <a:t>は障害発生時でも正常に動作すると仮定</a:t>
            </a:r>
            <a:endParaRPr lang="en-US" altLang="ja-JP" dirty="0"/>
          </a:p>
          <a:p>
            <a:pPr lvl="1"/>
            <a:r>
              <a:rPr lang="en" altLang="ja-JP" dirty="0"/>
              <a:t>GPU</a:t>
            </a:r>
            <a:r>
              <a:rPr lang="ja-JP" altLang="en-US"/>
              <a:t>は</a:t>
            </a:r>
            <a:r>
              <a:rPr lang="en" altLang="ja-JP" dirty="0"/>
              <a:t>CPU</a:t>
            </a:r>
            <a:r>
              <a:rPr lang="ja-JP" altLang="en-US"/>
              <a:t>やメインメモリから物理的に隔離</a:t>
            </a:r>
            <a:endParaRPr lang="en-US" altLang="ja-JP" dirty="0"/>
          </a:p>
          <a:p>
            <a:pPr lvl="1"/>
            <a:r>
              <a:rPr lang="ja-JP" altLang="en-US"/>
              <a:t>システムのリソース不足の影響を受けない</a:t>
            </a:r>
            <a:endParaRPr lang="en-US" altLang="ja-JP" dirty="0"/>
          </a:p>
          <a:p>
            <a:endParaRPr lang="en-US" altLang="ja-JP" dirty="0"/>
          </a:p>
          <a:p>
            <a:endParaRPr lang="en-US" altLang="ja-JP" dirty="0"/>
          </a:p>
          <a:p>
            <a:endParaRPr lang="ja-JP" altLang="en-US"/>
          </a:p>
        </p:txBody>
      </p:sp>
      <p:sp>
        <p:nvSpPr>
          <p:cNvPr id="4" name="スライド番号プレースホルダー 3">
            <a:extLst>
              <a:ext uri="{FF2B5EF4-FFF2-40B4-BE49-F238E27FC236}">
                <a16:creationId xmlns:a16="http://schemas.microsoft.com/office/drawing/2014/main" id="{54D2983C-C91C-084D-B247-CDA425D6AC59}"/>
              </a:ext>
            </a:extLst>
          </p:cNvPr>
          <p:cNvSpPr>
            <a:spLocks noGrp="1"/>
          </p:cNvSpPr>
          <p:nvPr>
            <p:ph type="sldNum" sz="quarter" idx="12"/>
          </p:nvPr>
        </p:nvSpPr>
        <p:spPr>
          <a:xfrm>
            <a:off x="8496000" y="292960"/>
            <a:ext cx="2880000" cy="365125"/>
          </a:xfrm>
        </p:spPr>
        <p:txBody>
          <a:bodyPr/>
          <a:lstStyle/>
          <a:p>
            <a:fld id="{DB15B789-B4AB-4945-84F3-7B2ECC227000}" type="slidenum">
              <a:rPr lang="ja-JP" altLang="en-US" smtClean="0"/>
              <a:pPr/>
              <a:t>8</a:t>
            </a:fld>
            <a:endParaRPr lang="ja-JP" altLang="en-US"/>
          </a:p>
        </p:txBody>
      </p:sp>
      <p:pic>
        <p:nvPicPr>
          <p:cNvPr id="9" name="図 8">
            <a:extLst>
              <a:ext uri="{FF2B5EF4-FFF2-40B4-BE49-F238E27FC236}">
                <a16:creationId xmlns:a16="http://schemas.microsoft.com/office/drawing/2014/main" id="{6FDA445E-1FB3-0A48-8542-A7A7A1AD204A}"/>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369432" y="4641859"/>
            <a:ext cx="2476332" cy="2338069"/>
          </a:xfrm>
          <a:prstGeom prst="rect">
            <a:avLst/>
          </a:prstGeom>
        </p:spPr>
      </p:pic>
      <p:sp>
        <p:nvSpPr>
          <p:cNvPr id="10" name="四角形: 角を丸くする 7">
            <a:extLst>
              <a:ext uri="{FF2B5EF4-FFF2-40B4-BE49-F238E27FC236}">
                <a16:creationId xmlns:a16="http://schemas.microsoft.com/office/drawing/2014/main" id="{D90D1453-7E53-9841-AEA2-831D0957FEC6}"/>
              </a:ext>
            </a:extLst>
          </p:cNvPr>
          <p:cNvSpPr/>
          <p:nvPr/>
        </p:nvSpPr>
        <p:spPr>
          <a:xfrm>
            <a:off x="8390598" y="5668309"/>
            <a:ext cx="1348081" cy="657879"/>
          </a:xfrm>
          <a:prstGeom prst="roundRect">
            <a:avLst/>
          </a:prstGeom>
          <a:solidFill>
            <a:srgbClr val="92D05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2000" dirty="0">
                <a:latin typeface="+mn-ea"/>
              </a:rPr>
              <a:t>GPU</a:t>
            </a:r>
            <a:r>
              <a:rPr kumimoji="1" lang="ja-JP" altLang="en-US" sz="2000">
                <a:latin typeface="+mn-ea"/>
              </a:rPr>
              <a:t>メモリ</a:t>
            </a:r>
            <a:endParaRPr kumimoji="1" lang="ja-JP" altLang="en-US" sz="2000" dirty="0">
              <a:latin typeface="+mn-ea"/>
            </a:endParaRPr>
          </a:p>
        </p:txBody>
      </p:sp>
      <p:pic>
        <p:nvPicPr>
          <p:cNvPr id="11" name="図 10">
            <a:extLst>
              <a:ext uri="{FF2B5EF4-FFF2-40B4-BE49-F238E27FC236}">
                <a16:creationId xmlns:a16="http://schemas.microsoft.com/office/drawing/2014/main" id="{4D277AF6-5830-C64B-B21B-0FF4EFAEF2BB}"/>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227950" y="5185972"/>
            <a:ext cx="2170754" cy="1356722"/>
          </a:xfrm>
          <a:prstGeom prst="rect">
            <a:avLst/>
          </a:prstGeom>
        </p:spPr>
      </p:pic>
      <p:pic>
        <p:nvPicPr>
          <p:cNvPr id="12" name="図 11">
            <a:extLst>
              <a:ext uri="{FF2B5EF4-FFF2-40B4-BE49-F238E27FC236}">
                <a16:creationId xmlns:a16="http://schemas.microsoft.com/office/drawing/2014/main" id="{17701F15-2ADF-8A47-AF35-13CD0F227689}"/>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2408082" y="5367818"/>
            <a:ext cx="1373234" cy="1174877"/>
          </a:xfrm>
          <a:prstGeom prst="rect">
            <a:avLst/>
          </a:prstGeom>
        </p:spPr>
      </p:pic>
      <p:cxnSp>
        <p:nvCxnSpPr>
          <p:cNvPr id="13" name="直線コネクタ 12">
            <a:extLst>
              <a:ext uri="{FF2B5EF4-FFF2-40B4-BE49-F238E27FC236}">
                <a16:creationId xmlns:a16="http://schemas.microsoft.com/office/drawing/2014/main" id="{47A95662-D16E-9C4F-BC00-5E5EAC3FC544}"/>
              </a:ext>
            </a:extLst>
          </p:cNvPr>
          <p:cNvCxnSpPr>
            <a:cxnSpLocks/>
          </p:cNvCxnSpPr>
          <p:nvPr/>
        </p:nvCxnSpPr>
        <p:spPr>
          <a:xfrm>
            <a:off x="6551104" y="5246860"/>
            <a:ext cx="0" cy="1574201"/>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14" name="TextBox 12">
            <a:extLst>
              <a:ext uri="{FF2B5EF4-FFF2-40B4-BE49-F238E27FC236}">
                <a16:creationId xmlns:a16="http://schemas.microsoft.com/office/drawing/2014/main" id="{51AA1BA1-0996-894C-8F0B-6A41E833D52F}"/>
              </a:ext>
            </a:extLst>
          </p:cNvPr>
          <p:cNvSpPr txBox="1"/>
          <p:nvPr/>
        </p:nvSpPr>
        <p:spPr>
          <a:xfrm>
            <a:off x="4653000" y="6420950"/>
            <a:ext cx="1415772" cy="400110"/>
          </a:xfrm>
          <a:prstGeom prst="rect">
            <a:avLst/>
          </a:prstGeom>
          <a:noFill/>
        </p:spPr>
        <p:txBody>
          <a:bodyPr wrap="none" rtlCol="0">
            <a:spAutoFit/>
          </a:bodyPr>
          <a:lstStyle/>
          <a:p>
            <a:pPr algn="ctr"/>
            <a:r>
              <a:rPr lang="ja-JP" altLang="en-US" sz="2000" b="1" dirty="0"/>
              <a:t>メインメモリ</a:t>
            </a:r>
          </a:p>
        </p:txBody>
      </p:sp>
      <p:sp>
        <p:nvSpPr>
          <p:cNvPr id="15" name="TextBox 9">
            <a:extLst>
              <a:ext uri="{FF2B5EF4-FFF2-40B4-BE49-F238E27FC236}">
                <a16:creationId xmlns:a16="http://schemas.microsoft.com/office/drawing/2014/main" id="{D5D8CA53-CFA0-9D41-BB05-348D98B56579}"/>
              </a:ext>
            </a:extLst>
          </p:cNvPr>
          <p:cNvSpPr txBox="1"/>
          <p:nvPr/>
        </p:nvSpPr>
        <p:spPr>
          <a:xfrm>
            <a:off x="2719145" y="6478278"/>
            <a:ext cx="751111" cy="400110"/>
          </a:xfrm>
          <a:prstGeom prst="rect">
            <a:avLst/>
          </a:prstGeom>
          <a:noFill/>
        </p:spPr>
        <p:txBody>
          <a:bodyPr wrap="square" rtlCol="0">
            <a:spAutoFit/>
          </a:bodyPr>
          <a:lstStyle/>
          <a:p>
            <a:pPr algn="ctr"/>
            <a:r>
              <a:rPr lang="en-US" altLang="ja-JP" sz="2000" b="1" dirty="0">
                <a:latin typeface="+mn-ea"/>
              </a:rPr>
              <a:t>CPU</a:t>
            </a:r>
            <a:endParaRPr lang="ja-JP" altLang="en-US" sz="2000" b="1" dirty="0">
              <a:latin typeface="+mn-ea"/>
            </a:endParaRPr>
          </a:p>
        </p:txBody>
      </p:sp>
      <p:sp>
        <p:nvSpPr>
          <p:cNvPr id="16" name="TextBox 12">
            <a:extLst>
              <a:ext uri="{FF2B5EF4-FFF2-40B4-BE49-F238E27FC236}">
                <a16:creationId xmlns:a16="http://schemas.microsoft.com/office/drawing/2014/main" id="{A700E3D1-C670-784A-9D66-27C6A5EE0755}"/>
              </a:ext>
            </a:extLst>
          </p:cNvPr>
          <p:cNvSpPr txBox="1"/>
          <p:nvPr/>
        </p:nvSpPr>
        <p:spPr>
          <a:xfrm>
            <a:off x="7998993" y="6457291"/>
            <a:ext cx="707246" cy="400110"/>
          </a:xfrm>
          <a:prstGeom prst="rect">
            <a:avLst/>
          </a:prstGeom>
          <a:noFill/>
        </p:spPr>
        <p:txBody>
          <a:bodyPr wrap="none" rtlCol="0">
            <a:spAutoFit/>
          </a:bodyPr>
          <a:lstStyle/>
          <a:p>
            <a:pPr algn="ctr"/>
            <a:r>
              <a:rPr lang="en-US" altLang="ja-JP" sz="2000" b="1" dirty="0"/>
              <a:t>GPU</a:t>
            </a:r>
            <a:endParaRPr lang="ja-JP" altLang="en-US" sz="2000" b="1" dirty="0"/>
          </a:p>
        </p:txBody>
      </p:sp>
    </p:spTree>
    <p:extLst>
      <p:ext uri="{BB962C8B-B14F-4D97-AF65-F5344CB8AC3E}">
        <p14:creationId xmlns:p14="http://schemas.microsoft.com/office/powerpoint/2010/main" val="38565058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58161DA-7007-3442-BA67-40A41EEFB229}"/>
              </a:ext>
            </a:extLst>
          </p:cNvPr>
          <p:cNvSpPr>
            <a:spLocks noGrp="1"/>
          </p:cNvSpPr>
          <p:nvPr>
            <p:ph type="title"/>
          </p:nvPr>
        </p:nvSpPr>
        <p:spPr>
          <a:xfrm>
            <a:off x="816000" y="292959"/>
            <a:ext cx="10560000" cy="1293028"/>
          </a:xfrm>
        </p:spPr>
        <p:txBody>
          <a:bodyPr/>
          <a:lstStyle/>
          <a:p>
            <a:r>
              <a:rPr lang="en-US" altLang="ja-JP" dirty="0" err="1"/>
              <a:t>GPUfas</a:t>
            </a:r>
            <a:r>
              <a:rPr lang="ja-JP" altLang="en-US"/>
              <a:t>を用いた復旧の流れ</a:t>
            </a:r>
          </a:p>
        </p:txBody>
      </p:sp>
      <p:sp>
        <p:nvSpPr>
          <p:cNvPr id="3" name="コンテンツ プレースホルダー 2">
            <a:extLst>
              <a:ext uri="{FF2B5EF4-FFF2-40B4-BE49-F238E27FC236}">
                <a16:creationId xmlns:a16="http://schemas.microsoft.com/office/drawing/2014/main" id="{9E79E336-26FE-B240-A3CC-942DAF1BABF5}"/>
              </a:ext>
            </a:extLst>
          </p:cNvPr>
          <p:cNvSpPr>
            <a:spLocks noGrp="1"/>
          </p:cNvSpPr>
          <p:nvPr>
            <p:ph idx="1"/>
          </p:nvPr>
        </p:nvSpPr>
        <p:spPr>
          <a:xfrm>
            <a:off x="816000" y="1671919"/>
            <a:ext cx="10560000" cy="4585447"/>
          </a:xfrm>
        </p:spPr>
        <p:txBody>
          <a:bodyPr/>
          <a:lstStyle/>
          <a:p>
            <a:r>
              <a:rPr lang="en" altLang="ja-JP" dirty="0"/>
              <a:t>GPU</a:t>
            </a:r>
            <a:r>
              <a:rPr lang="ja-JP" altLang="en-US"/>
              <a:t>上の復旧システムが判断して自動的に復旧</a:t>
            </a:r>
            <a:endParaRPr lang="en-US" altLang="ja-JP" dirty="0"/>
          </a:p>
          <a:p>
            <a:pPr lvl="1"/>
            <a:r>
              <a:rPr lang="ja-JP" altLang="en-US"/>
              <a:t>メインメモリ上の</a:t>
            </a:r>
            <a:r>
              <a:rPr lang="en" altLang="ja-JP" dirty="0"/>
              <a:t>OS</a:t>
            </a:r>
            <a:r>
              <a:rPr lang="ja-JP" altLang="en-US"/>
              <a:t>データを監視して障害の原因プロセスを特定</a:t>
            </a:r>
            <a:endParaRPr lang="en-US" altLang="ja-JP" dirty="0"/>
          </a:p>
          <a:p>
            <a:pPr lvl="1"/>
            <a:r>
              <a:rPr lang="ja-JP" altLang="en-US"/>
              <a:t>障害に応じて適切な復旧手法を選択</a:t>
            </a:r>
            <a:endParaRPr lang="en-US" altLang="ja-JP" dirty="0"/>
          </a:p>
          <a:p>
            <a:r>
              <a:rPr lang="ja-JP" altLang="en-US"/>
              <a:t>対話的に復旧を行うことも可能</a:t>
            </a:r>
            <a:endParaRPr lang="en" altLang="ja-JP" dirty="0"/>
          </a:p>
          <a:p>
            <a:pPr lvl="1"/>
            <a:r>
              <a:rPr lang="en" altLang="ja-JP" dirty="0" err="1"/>
              <a:t>GPUDirect</a:t>
            </a:r>
            <a:r>
              <a:rPr lang="en" altLang="ja-JP" dirty="0"/>
              <a:t> RDMA</a:t>
            </a:r>
            <a:r>
              <a:rPr lang="ja-JP" altLang="en-US"/>
              <a:t>を用いてリモートホストと直接通信</a:t>
            </a:r>
            <a:r>
              <a:rPr lang="en-US" altLang="ja-JP" dirty="0"/>
              <a:t> [</a:t>
            </a:r>
            <a:r>
              <a:rPr lang="ja-JP" altLang="en-US"/>
              <a:t>金本ら</a:t>
            </a:r>
            <a:r>
              <a:rPr lang="en-US" altLang="ja-JP" dirty="0"/>
              <a:t>'19]</a:t>
            </a:r>
          </a:p>
          <a:p>
            <a:pPr lvl="1"/>
            <a:r>
              <a:rPr lang="ja-JP" altLang="en-US"/>
              <a:t>リモートホストに検知結果を送り，管理者または</a:t>
            </a:r>
            <a:r>
              <a:rPr lang="en-US" altLang="ja-JP" dirty="0"/>
              <a:t>AI</a:t>
            </a:r>
            <a:r>
              <a:rPr lang="ja-JP" altLang="en-US"/>
              <a:t>が判断</a:t>
            </a:r>
          </a:p>
        </p:txBody>
      </p:sp>
      <p:sp>
        <p:nvSpPr>
          <p:cNvPr id="4" name="スライド番号プレースホルダー 3">
            <a:extLst>
              <a:ext uri="{FF2B5EF4-FFF2-40B4-BE49-F238E27FC236}">
                <a16:creationId xmlns:a16="http://schemas.microsoft.com/office/drawing/2014/main" id="{1382DAA4-F739-2945-9985-CF068ADA6596}"/>
              </a:ext>
            </a:extLst>
          </p:cNvPr>
          <p:cNvSpPr>
            <a:spLocks noGrp="1"/>
          </p:cNvSpPr>
          <p:nvPr>
            <p:ph type="sldNum" sz="quarter" idx="12"/>
          </p:nvPr>
        </p:nvSpPr>
        <p:spPr>
          <a:xfrm>
            <a:off x="8496000" y="292960"/>
            <a:ext cx="2880000" cy="365125"/>
          </a:xfrm>
        </p:spPr>
        <p:txBody>
          <a:bodyPr/>
          <a:lstStyle/>
          <a:p>
            <a:fld id="{DB15B789-B4AB-4945-84F3-7B2ECC227000}" type="slidenum">
              <a:rPr lang="ja-JP" altLang="en-US" smtClean="0"/>
              <a:pPr/>
              <a:t>9</a:t>
            </a:fld>
            <a:endParaRPr lang="ja-JP" altLang="en-US"/>
          </a:p>
        </p:txBody>
      </p:sp>
      <p:grpSp>
        <p:nvGrpSpPr>
          <p:cNvPr id="60" name="グループ化 59">
            <a:extLst>
              <a:ext uri="{FF2B5EF4-FFF2-40B4-BE49-F238E27FC236}">
                <a16:creationId xmlns:a16="http://schemas.microsoft.com/office/drawing/2014/main" id="{7DBEBA01-3620-184F-A47E-82FC312DF6F1}"/>
              </a:ext>
            </a:extLst>
          </p:cNvPr>
          <p:cNvGrpSpPr/>
          <p:nvPr/>
        </p:nvGrpSpPr>
        <p:grpSpPr>
          <a:xfrm>
            <a:off x="1341293" y="4444116"/>
            <a:ext cx="9055142" cy="2312364"/>
            <a:chOff x="1050589" y="4484888"/>
            <a:chExt cx="9055142" cy="2312364"/>
          </a:xfrm>
        </p:grpSpPr>
        <p:sp>
          <p:nvSpPr>
            <p:cNvPr id="6" name="四角形: 角を丸くする 4">
              <a:extLst>
                <a:ext uri="{FF2B5EF4-FFF2-40B4-BE49-F238E27FC236}">
                  <a16:creationId xmlns:a16="http://schemas.microsoft.com/office/drawing/2014/main" id="{6AA2B487-D04D-6B45-ABED-3C3955E3E7C9}"/>
                </a:ext>
              </a:extLst>
            </p:cNvPr>
            <p:cNvSpPr/>
            <p:nvPr/>
          </p:nvSpPr>
          <p:spPr>
            <a:xfrm>
              <a:off x="1050589" y="4484888"/>
              <a:ext cx="5986865" cy="2312364"/>
            </a:xfrm>
            <a:prstGeom prst="roundRect">
              <a:avLst/>
            </a:prstGeom>
            <a:solidFill>
              <a:schemeClr val="bg1"/>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algn="r"/>
              <a:r>
                <a:rPr kumimoji="1" lang="en-US" altLang="ja-JP" sz="2000"/>
                <a:t>		</a:t>
              </a:r>
              <a:r>
                <a:rPr kumimoji="1" lang="ja-JP" altLang="en-US" sz="2000"/>
                <a:t>　　　　　　　　　　　</a:t>
              </a:r>
              <a:endParaRPr kumimoji="1" lang="ja-JP" altLang="en-US" sz="2000" dirty="0"/>
            </a:p>
          </p:txBody>
        </p:sp>
        <p:sp>
          <p:nvSpPr>
            <p:cNvPr id="9" name="四角形: 角を丸くする 3">
              <a:extLst>
                <a:ext uri="{FF2B5EF4-FFF2-40B4-BE49-F238E27FC236}">
                  <a16:creationId xmlns:a16="http://schemas.microsoft.com/office/drawing/2014/main" id="{3B408695-0620-184B-9C2E-B0C437DDC729}"/>
                </a:ext>
              </a:extLst>
            </p:cNvPr>
            <p:cNvSpPr/>
            <p:nvPr/>
          </p:nvSpPr>
          <p:spPr>
            <a:xfrm>
              <a:off x="4296382" y="6275943"/>
              <a:ext cx="2591819" cy="408444"/>
            </a:xfrm>
            <a:prstGeom prst="roundRect">
              <a:avLst/>
            </a:prstGeom>
            <a:solidFill>
              <a:srgbClr val="00B05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algn="ctr"/>
              <a:r>
                <a:rPr kumimoji="1" lang="en-US" altLang="ja-JP" sz="2000" dirty="0">
                  <a:solidFill>
                    <a:schemeClr val="bg1"/>
                  </a:solidFill>
                  <a:latin typeface="+mn-ea"/>
                </a:rPr>
                <a:t>GPU</a:t>
              </a:r>
              <a:endParaRPr kumimoji="1" lang="ja-JP" altLang="en-US" sz="2000" dirty="0">
                <a:solidFill>
                  <a:schemeClr val="bg1"/>
                </a:solidFill>
                <a:latin typeface="+mn-ea"/>
              </a:endParaRPr>
            </a:p>
          </p:txBody>
        </p:sp>
        <p:sp>
          <p:nvSpPr>
            <p:cNvPr id="10" name="四角形: 角を丸くする 5">
              <a:extLst>
                <a:ext uri="{FF2B5EF4-FFF2-40B4-BE49-F238E27FC236}">
                  <a16:creationId xmlns:a16="http://schemas.microsoft.com/office/drawing/2014/main" id="{41F03433-26FC-EC41-B947-12AF7EF9757D}"/>
                </a:ext>
              </a:extLst>
            </p:cNvPr>
            <p:cNvSpPr/>
            <p:nvPr/>
          </p:nvSpPr>
          <p:spPr>
            <a:xfrm>
              <a:off x="5676376" y="5504553"/>
              <a:ext cx="1211825" cy="646698"/>
            </a:xfrm>
            <a:prstGeom prst="roundRect">
              <a:avLst/>
            </a:prstGeom>
            <a:solidFill>
              <a:srgbClr val="FFFF0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2000">
                  <a:solidFill>
                    <a:schemeClr val="tx1"/>
                  </a:solidFill>
                </a:rPr>
                <a:t>復旧</a:t>
              </a:r>
              <a:endParaRPr kumimoji="1" lang="en-US" altLang="ja-JP" sz="2000" dirty="0">
                <a:solidFill>
                  <a:schemeClr val="tx1"/>
                </a:solidFill>
              </a:endParaRPr>
            </a:p>
            <a:p>
              <a:pPr algn="ctr"/>
              <a:r>
                <a:rPr kumimoji="1" lang="ja-JP" altLang="en-US" sz="2000"/>
                <a:t>システム</a:t>
              </a:r>
              <a:endParaRPr kumimoji="1" lang="ja-JP" altLang="en-US" sz="2000" dirty="0"/>
            </a:p>
          </p:txBody>
        </p:sp>
        <p:sp>
          <p:nvSpPr>
            <p:cNvPr id="12" name="テキスト ボックス 11">
              <a:extLst>
                <a:ext uri="{FF2B5EF4-FFF2-40B4-BE49-F238E27FC236}">
                  <a16:creationId xmlns:a16="http://schemas.microsoft.com/office/drawing/2014/main" id="{E3CB6987-177E-C746-A849-454B039DE501}"/>
                </a:ext>
              </a:extLst>
            </p:cNvPr>
            <p:cNvSpPr txBox="1"/>
            <p:nvPr/>
          </p:nvSpPr>
          <p:spPr>
            <a:xfrm>
              <a:off x="3750735" y="5392165"/>
              <a:ext cx="795435" cy="400110"/>
            </a:xfrm>
            <a:prstGeom prst="rect">
              <a:avLst/>
            </a:prstGeom>
            <a:noFill/>
          </p:spPr>
          <p:txBody>
            <a:bodyPr wrap="square" rtlCol="0">
              <a:spAutoFit/>
            </a:bodyPr>
            <a:lstStyle/>
            <a:p>
              <a:r>
                <a:rPr kumimoji="1" lang="ja-JP" altLang="en-US" sz="2000">
                  <a:ln w="0"/>
                  <a:effectLst>
                    <a:outerShdw blurRad="38100" dist="19050" dir="2700000" algn="tl" rotWithShape="0">
                      <a:schemeClr val="dk1">
                        <a:alpha val="40000"/>
                      </a:schemeClr>
                    </a:outerShdw>
                  </a:effectLst>
                </a:rPr>
                <a:t>監視</a:t>
              </a:r>
            </a:p>
          </p:txBody>
        </p:sp>
        <p:sp>
          <p:nvSpPr>
            <p:cNvPr id="14" name="テキスト ボックス 13">
              <a:extLst>
                <a:ext uri="{FF2B5EF4-FFF2-40B4-BE49-F238E27FC236}">
                  <a16:creationId xmlns:a16="http://schemas.microsoft.com/office/drawing/2014/main" id="{ECD6B788-E0FB-1843-8D44-431CCA943350}"/>
                </a:ext>
              </a:extLst>
            </p:cNvPr>
            <p:cNvSpPr txBox="1"/>
            <p:nvPr/>
          </p:nvSpPr>
          <p:spPr>
            <a:xfrm>
              <a:off x="5111379" y="4708418"/>
              <a:ext cx="1003629" cy="400110"/>
            </a:xfrm>
            <a:prstGeom prst="rect">
              <a:avLst/>
            </a:prstGeom>
            <a:noFill/>
          </p:spPr>
          <p:txBody>
            <a:bodyPr wrap="square" rtlCol="0">
              <a:spAutoFit/>
            </a:bodyPr>
            <a:lstStyle/>
            <a:p>
              <a:pPr algn="ctr"/>
              <a:r>
                <a:rPr kumimoji="1" lang="ja-JP" altLang="en-US" sz="2000"/>
                <a:t>ホスト</a:t>
              </a:r>
            </a:p>
          </p:txBody>
        </p:sp>
        <p:sp>
          <p:nvSpPr>
            <p:cNvPr id="21" name="四角形: 角を丸くする 4">
              <a:extLst>
                <a:ext uri="{FF2B5EF4-FFF2-40B4-BE49-F238E27FC236}">
                  <a16:creationId xmlns:a16="http://schemas.microsoft.com/office/drawing/2014/main" id="{8789A1F8-07A8-EB41-A40F-BA7DF53C1613}"/>
                </a:ext>
              </a:extLst>
            </p:cNvPr>
            <p:cNvSpPr/>
            <p:nvPr/>
          </p:nvSpPr>
          <p:spPr>
            <a:xfrm>
              <a:off x="8355464" y="4555943"/>
              <a:ext cx="1750267" cy="2241309"/>
            </a:xfrm>
            <a:prstGeom prst="roundRect">
              <a:avLst/>
            </a:prstGeom>
            <a:solidFill>
              <a:schemeClr val="bg1"/>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algn="r"/>
              <a:r>
                <a:rPr kumimoji="1" lang="en-US" altLang="ja-JP" sz="2000" dirty="0"/>
                <a:t>		</a:t>
              </a:r>
              <a:r>
                <a:rPr kumimoji="1" lang="ja-JP" altLang="en-US" sz="2000"/>
                <a:t>　　　　　　　　　　　</a:t>
              </a:r>
              <a:endParaRPr kumimoji="1" lang="ja-JP" altLang="en-US" sz="2000" dirty="0"/>
            </a:p>
          </p:txBody>
        </p:sp>
        <p:sp>
          <p:nvSpPr>
            <p:cNvPr id="22" name="テキスト ボックス 21">
              <a:extLst>
                <a:ext uri="{FF2B5EF4-FFF2-40B4-BE49-F238E27FC236}">
                  <a16:creationId xmlns:a16="http://schemas.microsoft.com/office/drawing/2014/main" id="{89D27EA1-3A50-B244-87B8-AEB1F53BDCA9}"/>
                </a:ext>
              </a:extLst>
            </p:cNvPr>
            <p:cNvSpPr txBox="1"/>
            <p:nvPr/>
          </p:nvSpPr>
          <p:spPr>
            <a:xfrm>
              <a:off x="8355464" y="4708418"/>
              <a:ext cx="1730247" cy="400110"/>
            </a:xfrm>
            <a:prstGeom prst="rect">
              <a:avLst/>
            </a:prstGeom>
            <a:noFill/>
          </p:spPr>
          <p:txBody>
            <a:bodyPr wrap="square" rtlCol="0">
              <a:spAutoFit/>
            </a:bodyPr>
            <a:lstStyle/>
            <a:p>
              <a:pPr algn="ctr"/>
              <a:r>
                <a:rPr kumimoji="1" lang="ja-JP" altLang="en-US" sz="2000"/>
                <a:t>リモートホスト</a:t>
              </a:r>
            </a:p>
          </p:txBody>
        </p:sp>
        <p:sp>
          <p:nvSpPr>
            <p:cNvPr id="23" name="四角形: 角を丸くする 5">
              <a:extLst>
                <a:ext uri="{FF2B5EF4-FFF2-40B4-BE49-F238E27FC236}">
                  <a16:creationId xmlns:a16="http://schemas.microsoft.com/office/drawing/2014/main" id="{2F44B6B9-8BED-B34F-84AE-F35D2E0BCC1C}"/>
                </a:ext>
              </a:extLst>
            </p:cNvPr>
            <p:cNvSpPr/>
            <p:nvPr/>
          </p:nvSpPr>
          <p:spPr>
            <a:xfrm>
              <a:off x="8425541" y="5502197"/>
              <a:ext cx="1619575" cy="646698"/>
            </a:xfrm>
            <a:prstGeom prst="roundRect">
              <a:avLst/>
            </a:prstGeom>
            <a:solidFill>
              <a:srgbClr val="FFFF0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2000">
                  <a:solidFill>
                    <a:schemeClr val="tx1"/>
                  </a:solidFill>
                </a:rPr>
                <a:t>リモート復旧</a:t>
              </a:r>
              <a:endParaRPr kumimoji="1" lang="en-US" altLang="ja-JP" sz="2000" dirty="0">
                <a:solidFill>
                  <a:schemeClr val="tx1"/>
                </a:solidFill>
              </a:endParaRPr>
            </a:p>
            <a:p>
              <a:pPr algn="ctr"/>
              <a:r>
                <a:rPr kumimoji="1" lang="ja-JP" altLang="en-US" sz="2000"/>
                <a:t>システム</a:t>
              </a:r>
              <a:endParaRPr kumimoji="1" lang="ja-JP" altLang="en-US" sz="2000" dirty="0"/>
            </a:p>
          </p:txBody>
        </p:sp>
        <p:sp>
          <p:nvSpPr>
            <p:cNvPr id="27" name="四角形: 角を丸くする 5">
              <a:extLst>
                <a:ext uri="{FF2B5EF4-FFF2-40B4-BE49-F238E27FC236}">
                  <a16:creationId xmlns:a16="http://schemas.microsoft.com/office/drawing/2014/main" id="{C2198255-77D8-5540-BBE1-56AEF4D9C217}"/>
                </a:ext>
              </a:extLst>
            </p:cNvPr>
            <p:cNvSpPr/>
            <p:nvPr/>
          </p:nvSpPr>
          <p:spPr>
            <a:xfrm>
              <a:off x="4360591" y="5504553"/>
              <a:ext cx="1211825" cy="646698"/>
            </a:xfrm>
            <a:prstGeom prst="roundRect">
              <a:avLst/>
            </a:prstGeom>
            <a:solidFill>
              <a:srgbClr val="FFFF0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2000">
                  <a:solidFill>
                    <a:schemeClr val="tx1"/>
                  </a:solidFill>
                </a:rPr>
                <a:t>検知</a:t>
              </a:r>
              <a:endParaRPr kumimoji="1" lang="en-US" altLang="ja-JP" sz="2000" dirty="0">
                <a:solidFill>
                  <a:schemeClr val="tx1"/>
                </a:solidFill>
              </a:endParaRPr>
            </a:p>
            <a:p>
              <a:pPr algn="ctr"/>
              <a:r>
                <a:rPr kumimoji="1" lang="ja-JP" altLang="en-US" sz="2000"/>
                <a:t>システム</a:t>
              </a:r>
              <a:endParaRPr kumimoji="1" lang="ja-JP" altLang="en-US" sz="2000" dirty="0"/>
            </a:p>
          </p:txBody>
        </p:sp>
        <p:sp>
          <p:nvSpPr>
            <p:cNvPr id="40" name="テキスト ボックス 39">
              <a:extLst>
                <a:ext uri="{FF2B5EF4-FFF2-40B4-BE49-F238E27FC236}">
                  <a16:creationId xmlns:a16="http://schemas.microsoft.com/office/drawing/2014/main" id="{521BB5D8-ED23-4148-86D2-735DB5F357C9}"/>
                </a:ext>
              </a:extLst>
            </p:cNvPr>
            <p:cNvSpPr txBox="1"/>
            <p:nvPr/>
          </p:nvSpPr>
          <p:spPr>
            <a:xfrm>
              <a:off x="4458422" y="4964667"/>
              <a:ext cx="795435" cy="400110"/>
            </a:xfrm>
            <a:prstGeom prst="rect">
              <a:avLst/>
            </a:prstGeom>
            <a:noFill/>
          </p:spPr>
          <p:txBody>
            <a:bodyPr wrap="square" rtlCol="0">
              <a:spAutoFit/>
            </a:bodyPr>
            <a:lstStyle/>
            <a:p>
              <a:r>
                <a:rPr kumimoji="1" lang="ja-JP" altLang="en-US" sz="2000">
                  <a:ln w="0"/>
                  <a:effectLst>
                    <a:outerShdw blurRad="38100" dist="19050" dir="2700000" algn="tl" rotWithShape="0">
                      <a:schemeClr val="dk1">
                        <a:alpha val="40000"/>
                      </a:schemeClr>
                    </a:outerShdw>
                  </a:effectLst>
                </a:rPr>
                <a:t>復旧</a:t>
              </a:r>
            </a:p>
          </p:txBody>
        </p:sp>
        <p:grpSp>
          <p:nvGrpSpPr>
            <p:cNvPr id="49" name="グループ化 48">
              <a:extLst>
                <a:ext uri="{FF2B5EF4-FFF2-40B4-BE49-F238E27FC236}">
                  <a16:creationId xmlns:a16="http://schemas.microsoft.com/office/drawing/2014/main" id="{100AC255-03F5-4048-88FC-BA8B68F085EF}"/>
                </a:ext>
              </a:extLst>
            </p:cNvPr>
            <p:cNvGrpSpPr/>
            <p:nvPr/>
          </p:nvGrpSpPr>
          <p:grpSpPr>
            <a:xfrm>
              <a:off x="1249391" y="4633304"/>
              <a:ext cx="3091745" cy="2066248"/>
              <a:chOff x="1630811" y="4633171"/>
              <a:chExt cx="3091745" cy="2066248"/>
            </a:xfrm>
          </p:grpSpPr>
          <p:sp>
            <p:nvSpPr>
              <p:cNvPr id="7" name="四角形: 角を丸くする 4">
                <a:extLst>
                  <a:ext uri="{FF2B5EF4-FFF2-40B4-BE49-F238E27FC236}">
                    <a16:creationId xmlns:a16="http://schemas.microsoft.com/office/drawing/2014/main" id="{91354F62-F37B-C94E-94D0-00AEFB9D41A9}"/>
                  </a:ext>
                </a:extLst>
              </p:cNvPr>
              <p:cNvSpPr/>
              <p:nvPr/>
            </p:nvSpPr>
            <p:spPr>
              <a:xfrm>
                <a:off x="1630811" y="4633171"/>
                <a:ext cx="2528982" cy="1511946"/>
              </a:xfrm>
              <a:prstGeom prst="roundRect">
                <a:avLst/>
              </a:prstGeom>
              <a:solidFill>
                <a:schemeClr val="accent6">
                  <a:lumMod val="20000"/>
                  <a:lumOff val="80000"/>
                </a:schemeClr>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algn="ctr"/>
                <a:r>
                  <a:rPr kumimoji="1" lang="ja-JP" altLang="en-US" sz="2000"/>
                  <a:t>復旧対象システム</a:t>
                </a:r>
                <a:r>
                  <a:rPr kumimoji="1" lang="en-US" altLang="ja-JP" sz="2000" dirty="0"/>
                  <a:t>	</a:t>
                </a:r>
                <a:r>
                  <a:rPr kumimoji="1" lang="ja-JP" altLang="en-US" sz="2000"/>
                  <a:t>　　　　　　　　　　　</a:t>
                </a:r>
                <a:endParaRPr kumimoji="1" lang="ja-JP" altLang="en-US" sz="2000" dirty="0"/>
              </a:p>
            </p:txBody>
          </p:sp>
          <p:sp>
            <p:nvSpPr>
              <p:cNvPr id="17" name="四角形: 角を丸くする 8">
                <a:extLst>
                  <a:ext uri="{FF2B5EF4-FFF2-40B4-BE49-F238E27FC236}">
                    <a16:creationId xmlns:a16="http://schemas.microsoft.com/office/drawing/2014/main" id="{4D9B2142-E7CC-EA4C-A054-54B0C98BD82A}"/>
                  </a:ext>
                </a:extLst>
              </p:cNvPr>
              <p:cNvSpPr/>
              <p:nvPr/>
            </p:nvSpPr>
            <p:spPr>
              <a:xfrm>
                <a:off x="1630811" y="6275004"/>
                <a:ext cx="886598" cy="409250"/>
              </a:xfrm>
              <a:prstGeom prst="roundRect">
                <a:avLst/>
              </a:prstGeom>
              <a:solidFill>
                <a:srgbClr val="FFC00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2000" dirty="0">
                    <a:latin typeface="+mn-ea"/>
                  </a:rPr>
                  <a:t>CPU</a:t>
                </a:r>
                <a:endParaRPr kumimoji="1" lang="ja-JP" altLang="en-US" sz="2000" dirty="0">
                  <a:latin typeface="+mn-ea"/>
                </a:endParaRPr>
              </a:p>
            </p:txBody>
          </p:sp>
          <p:sp>
            <p:nvSpPr>
              <p:cNvPr id="18" name="四角形: 角を丸くする 9">
                <a:extLst>
                  <a:ext uri="{FF2B5EF4-FFF2-40B4-BE49-F238E27FC236}">
                    <a16:creationId xmlns:a16="http://schemas.microsoft.com/office/drawing/2014/main" id="{41A27603-9300-5C43-AD6C-A3DEDC01484A}"/>
                  </a:ext>
                </a:extLst>
              </p:cNvPr>
              <p:cNvSpPr/>
              <p:nvPr/>
            </p:nvSpPr>
            <p:spPr>
              <a:xfrm>
                <a:off x="2607220" y="6275233"/>
                <a:ext cx="1552573" cy="424186"/>
              </a:xfrm>
              <a:prstGeom prst="roundRect">
                <a:avLst/>
              </a:prstGeom>
              <a:solidFill>
                <a:srgbClr val="0070C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algn="ctr"/>
                <a:r>
                  <a:rPr kumimoji="1" lang="ja-JP" altLang="en-US" sz="2000" dirty="0">
                    <a:solidFill>
                      <a:schemeClr val="bg1"/>
                    </a:solidFill>
                  </a:rPr>
                  <a:t>メインメモリ</a:t>
                </a:r>
              </a:p>
            </p:txBody>
          </p:sp>
          <p:sp>
            <p:nvSpPr>
              <p:cNvPr id="16" name="四角形: 角を丸くする 10">
                <a:extLst>
                  <a:ext uri="{FF2B5EF4-FFF2-40B4-BE49-F238E27FC236}">
                    <a16:creationId xmlns:a16="http://schemas.microsoft.com/office/drawing/2014/main" id="{8A69F0E1-5F57-DD47-A2E8-B6229B4FD9CC}"/>
                  </a:ext>
                </a:extLst>
              </p:cNvPr>
              <p:cNvSpPr/>
              <p:nvPr/>
            </p:nvSpPr>
            <p:spPr>
              <a:xfrm>
                <a:off x="1752471" y="5640074"/>
                <a:ext cx="2263332" cy="387696"/>
              </a:xfrm>
              <a:prstGeom prst="roundRect">
                <a:avLst/>
              </a:prstGeom>
              <a:solidFill>
                <a:srgbClr val="00B0F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2000" dirty="0">
                    <a:latin typeface="+mn-ea"/>
                  </a:rPr>
                  <a:t>OS</a:t>
                </a:r>
                <a:endParaRPr kumimoji="1" lang="ja-JP" altLang="en-US" sz="2000" dirty="0">
                  <a:latin typeface="+mn-ea"/>
                </a:endParaRPr>
              </a:p>
            </p:txBody>
          </p:sp>
          <p:cxnSp>
            <p:nvCxnSpPr>
              <p:cNvPr id="29" name="直線矢印コネクタ 28">
                <a:extLst>
                  <a:ext uri="{FF2B5EF4-FFF2-40B4-BE49-F238E27FC236}">
                    <a16:creationId xmlns:a16="http://schemas.microsoft.com/office/drawing/2014/main" id="{8F1BD829-1D56-D246-8B05-5875729E3E23}"/>
                  </a:ext>
                </a:extLst>
              </p:cNvPr>
              <p:cNvCxnSpPr>
                <a:cxnSpLocks/>
                <a:stCxn id="27" idx="1"/>
                <a:endCxn id="16" idx="3"/>
              </p:cNvCxnSpPr>
              <p:nvPr/>
            </p:nvCxnSpPr>
            <p:spPr>
              <a:xfrm flipH="1">
                <a:off x="4015803" y="5827769"/>
                <a:ext cx="706753" cy="6153"/>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46" name="四角形: 角を丸くする 10">
                <a:extLst>
                  <a:ext uri="{FF2B5EF4-FFF2-40B4-BE49-F238E27FC236}">
                    <a16:creationId xmlns:a16="http://schemas.microsoft.com/office/drawing/2014/main" id="{F5CB6AA4-D0D3-EF42-8463-05B6C67AAAA0}"/>
                  </a:ext>
                </a:extLst>
              </p:cNvPr>
              <p:cNvSpPr/>
              <p:nvPr/>
            </p:nvSpPr>
            <p:spPr>
              <a:xfrm>
                <a:off x="1752471" y="5172308"/>
                <a:ext cx="2263332" cy="387696"/>
              </a:xfrm>
              <a:prstGeom prst="roundRect">
                <a:avLst/>
              </a:prstGeom>
              <a:solidFill>
                <a:schemeClr val="accent5">
                  <a:lumMod val="40000"/>
                  <a:lumOff val="60000"/>
                </a:schemeClr>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2000">
                    <a:latin typeface="+mn-ea"/>
                  </a:rPr>
                  <a:t>障害原因プロセス</a:t>
                </a:r>
                <a:endParaRPr kumimoji="1" lang="ja-JP" altLang="en-US" sz="2000" dirty="0">
                  <a:latin typeface="+mn-ea"/>
                </a:endParaRPr>
              </a:p>
            </p:txBody>
          </p:sp>
        </p:grpSp>
        <p:cxnSp>
          <p:nvCxnSpPr>
            <p:cNvPr id="55" name="カギ線コネクタ 54">
              <a:extLst>
                <a:ext uri="{FF2B5EF4-FFF2-40B4-BE49-F238E27FC236}">
                  <a16:creationId xmlns:a16="http://schemas.microsoft.com/office/drawing/2014/main" id="{663352C1-3847-AA4D-9706-09F566563DA8}"/>
                </a:ext>
              </a:extLst>
            </p:cNvPr>
            <p:cNvCxnSpPr>
              <a:cxnSpLocks/>
              <a:stCxn id="10" idx="0"/>
              <a:endCxn id="46" idx="3"/>
            </p:cNvCxnSpPr>
            <p:nvPr/>
          </p:nvCxnSpPr>
          <p:spPr>
            <a:xfrm rot="16200000" flipV="1">
              <a:off x="4889204" y="4111468"/>
              <a:ext cx="138264" cy="2647906"/>
            </a:xfrm>
            <a:prstGeom prst="bentConnector2">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57" name="直線矢印コネクタ 56">
              <a:extLst>
                <a:ext uri="{FF2B5EF4-FFF2-40B4-BE49-F238E27FC236}">
                  <a16:creationId xmlns:a16="http://schemas.microsoft.com/office/drawing/2014/main" id="{B7C81BD6-27A5-8845-B4FF-546B186B0ACA}"/>
                </a:ext>
              </a:extLst>
            </p:cNvPr>
            <p:cNvCxnSpPr>
              <a:cxnSpLocks/>
              <a:stCxn id="10" idx="3"/>
              <a:endCxn id="23" idx="1"/>
            </p:cNvCxnSpPr>
            <p:nvPr/>
          </p:nvCxnSpPr>
          <p:spPr>
            <a:xfrm flipV="1">
              <a:off x="6888201" y="5825546"/>
              <a:ext cx="1537340" cy="2356"/>
            </a:xfrm>
            <a:prstGeom prst="straightConnector1">
              <a:avLst/>
            </a:prstGeom>
            <a:ln w="76200">
              <a:headEnd type="triangle"/>
              <a:tailEnd type="triangle"/>
            </a:ln>
          </p:spPr>
          <p:style>
            <a:lnRef idx="1">
              <a:schemeClr val="accent1"/>
            </a:lnRef>
            <a:fillRef idx="0">
              <a:schemeClr val="accent1"/>
            </a:fillRef>
            <a:effectRef idx="0">
              <a:schemeClr val="accent1"/>
            </a:effectRef>
            <a:fontRef idx="minor">
              <a:schemeClr val="tx1"/>
            </a:fontRef>
          </p:style>
        </p:cxnSp>
      </p:grpSp>
      <p:sp>
        <p:nvSpPr>
          <p:cNvPr id="62" name="テキスト ボックス 61">
            <a:extLst>
              <a:ext uri="{FF2B5EF4-FFF2-40B4-BE49-F238E27FC236}">
                <a16:creationId xmlns:a16="http://schemas.microsoft.com/office/drawing/2014/main" id="{D963375D-772E-354D-B629-1A25E53A5DEE}"/>
              </a:ext>
            </a:extLst>
          </p:cNvPr>
          <p:cNvSpPr txBox="1"/>
          <p:nvPr/>
        </p:nvSpPr>
        <p:spPr>
          <a:xfrm>
            <a:off x="7170684" y="5087132"/>
            <a:ext cx="1619575" cy="707886"/>
          </a:xfrm>
          <a:prstGeom prst="rect">
            <a:avLst/>
          </a:prstGeom>
          <a:noFill/>
        </p:spPr>
        <p:txBody>
          <a:bodyPr wrap="square" rtlCol="0">
            <a:spAutoFit/>
          </a:bodyPr>
          <a:lstStyle/>
          <a:p>
            <a:pPr algn="ctr"/>
            <a:r>
              <a:rPr lang="en" altLang="ja-JP" sz="2000" dirty="0" err="1">
                <a:latin typeface="+mn-ea"/>
              </a:rPr>
              <a:t>GPUDirect</a:t>
            </a:r>
            <a:r>
              <a:rPr lang="en" altLang="ja-JP" sz="2000" dirty="0">
                <a:latin typeface="+mn-ea"/>
              </a:rPr>
              <a:t> RDMA</a:t>
            </a:r>
            <a:endParaRPr kumimoji="1" lang="ja-JP" altLang="en-US" sz="2000">
              <a:ln w="0"/>
              <a:effectLst>
                <a:outerShdw blurRad="38100" dist="19050" dir="2700000" algn="tl" rotWithShape="0">
                  <a:schemeClr val="dk1">
                    <a:alpha val="40000"/>
                  </a:schemeClr>
                </a:outerShdw>
              </a:effectLst>
              <a:latin typeface="+mn-ea"/>
            </a:endParaRPr>
          </a:p>
        </p:txBody>
      </p:sp>
    </p:spTree>
    <p:extLst>
      <p:ext uri="{BB962C8B-B14F-4D97-AF65-F5344CB8AC3E}">
        <p14:creationId xmlns:p14="http://schemas.microsoft.com/office/powerpoint/2010/main" val="2056336693"/>
      </p:ext>
    </p:extLst>
  </p:cSld>
  <p:clrMapOvr>
    <a:masterClrMapping/>
  </p:clrMapOvr>
</p:sld>
</file>

<file path=ppt/theme/theme1.xml><?xml version="1.0" encoding="utf-8"?>
<a:theme xmlns:a="http://schemas.openxmlformats.org/drawingml/2006/main" name="飛行機雲">
  <a:themeElements>
    <a:clrScheme name="飛行機雲">
      <a:dk1>
        <a:sysClr val="windowText" lastClr="000000"/>
      </a:dk1>
      <a:lt1>
        <a:sysClr val="window" lastClr="FFFFFF"/>
      </a:lt1>
      <a:dk2>
        <a:srgbClr val="454545"/>
      </a:dk2>
      <a:lt2>
        <a:srgbClr val="DADADA"/>
      </a:lt2>
      <a:accent1>
        <a:srgbClr val="E5224E"/>
      </a:accent1>
      <a:accent2>
        <a:srgbClr val="9D074E"/>
      </a:accent2>
      <a:accent3>
        <a:srgbClr val="7F2294"/>
      </a:accent3>
      <a:accent4>
        <a:srgbClr val="8D65EA"/>
      </a:accent4>
      <a:accent5>
        <a:srgbClr val="588FE2"/>
      </a:accent5>
      <a:accent6>
        <a:srgbClr val="127CA4"/>
      </a:accent6>
      <a:hlink>
        <a:srgbClr val="FB4AB6"/>
      </a:hlink>
      <a:folHlink>
        <a:srgbClr val="F98FE9"/>
      </a:folHlink>
    </a:clrScheme>
    <a:fontScheme name="飛行機雲">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飛行機雲">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spDef>
      <a:spPr>
        <a:solidFill>
          <a:schemeClr val="bg1"/>
        </a:solidFill>
        <a:ln>
          <a:solidFill>
            <a:srgbClr val="FF0000"/>
          </a:solidFill>
        </a:ln>
      </a:spPr>
      <a:bodyPr rtlCol="0" anchor="ctr"/>
      <a:lstStyle>
        <a:defPPr algn="ctr">
          <a:defRPr b="1">
            <a:solidFill>
              <a:srgbClr val="FF0000"/>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プレゼンテーション1" id="{E8F711A5-93A9-B44D-88DC-7597F2C84DE2}" vid="{A532A5C0-7622-8F45-BEF7-D7933F85DD2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飛行機雲</Template>
  <TotalTime>33550</TotalTime>
  <Words>2357</Words>
  <Application>Microsoft Macintosh PowerPoint</Application>
  <PresentationFormat>ワイド画面</PresentationFormat>
  <Paragraphs>424</Paragraphs>
  <Slides>27</Slides>
  <Notes>27</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27</vt:i4>
      </vt:variant>
    </vt:vector>
  </HeadingPairs>
  <TitlesOfParts>
    <vt:vector size="35" baseType="lpstr">
      <vt:lpstr>ＭＳ Ｐゴシック</vt:lpstr>
      <vt:lpstr>ＭＳ Ｐゴシック</vt:lpstr>
      <vt:lpstr>游ゴシック</vt:lpstr>
      <vt:lpstr>游ゴシック Light</vt:lpstr>
      <vt:lpstr>Arial</vt:lpstr>
      <vt:lpstr>Century Gothic</vt:lpstr>
      <vt:lpstr>飛行機雲</vt:lpstr>
      <vt:lpstr>Visio</vt:lpstr>
      <vt:lpstr>システム外部からのOSメモリの書き換えによるシステム障害からの復旧</vt:lpstr>
      <vt:lpstr>システム障害</vt:lpstr>
      <vt:lpstr>システム外部からの障害復旧</vt:lpstr>
      <vt:lpstr>システム内部での障害復旧</vt:lpstr>
      <vt:lpstr>OSカーネル内での障害復旧</vt:lpstr>
      <vt:lpstr>ハードウェアリセットによる復旧</vt:lpstr>
      <vt:lpstr>提案：GPUfas</vt:lpstr>
      <vt:lpstr>障害モデル</vt:lpstr>
      <vt:lpstr>GPUfasを用いた復旧の流れ</vt:lpstr>
      <vt:lpstr>完全な復旧が行えない場合</vt:lpstr>
      <vt:lpstr>例：シグナル送信による復旧</vt:lpstr>
      <vt:lpstr>シグナル疑似送信</vt:lpstr>
      <vt:lpstr>疑似スケジューリング</vt:lpstr>
      <vt:lpstr>復旧支援機構</vt:lpstr>
      <vt:lpstr>復旧支援機構への要求</vt:lpstr>
      <vt:lpstr>GPUからのメインメモリ書き換え</vt:lpstr>
      <vt:lpstr>透過的なメモリ書き換え</vt:lpstr>
      <vt:lpstr>GPUfas-VM</vt:lpstr>
      <vt:lpstr>実験</vt:lpstr>
      <vt:lpstr>シグナル疑似送信の性能（GPUfas）</vt:lpstr>
      <vt:lpstr>復旧支援機構の性能（GPUfas）</vt:lpstr>
      <vt:lpstr>シグナル疑似送信の性能（GPUfas-VM）</vt:lpstr>
      <vt:lpstr>疑似スケジューリングの性能（GPUfas-VM）</vt:lpstr>
      <vt:lpstr>メモリ不足からの復旧(GPUfas)</vt:lpstr>
      <vt:lpstr>メモリ不足からの復旧(GPUfas-VM)</vt:lpstr>
      <vt:lpstr>関連研究</vt:lpstr>
      <vt:lpstr>まとめ</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GPUからの疑似的なシグナル送信による プロセスレベル障害からの復旧</dc:title>
  <dc:creator>Microsoft Office User</dc:creator>
  <cp:lastModifiedBy>Microsoft Office User</cp:lastModifiedBy>
  <cp:revision>336</cp:revision>
  <cp:lastPrinted>2020-07-29T15:47:12Z</cp:lastPrinted>
  <dcterms:created xsi:type="dcterms:W3CDTF">2020-07-19T06:34:41Z</dcterms:created>
  <dcterms:modified xsi:type="dcterms:W3CDTF">2021-12-07T03:55:48Z</dcterms:modified>
</cp:coreProperties>
</file>