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56" r:id="rId2"/>
    <p:sldId id="257" r:id="rId3"/>
    <p:sldId id="275" r:id="rId4"/>
    <p:sldId id="276" r:id="rId5"/>
    <p:sldId id="259" r:id="rId6"/>
    <p:sldId id="261" r:id="rId7"/>
    <p:sldId id="263" r:id="rId8"/>
    <p:sldId id="265" r:id="rId9"/>
    <p:sldId id="277" r:id="rId10"/>
    <p:sldId id="273" r:id="rId11"/>
    <p:sldId id="266" r:id="rId12"/>
    <p:sldId id="280" r:id="rId13"/>
    <p:sldId id="281" r:id="rId14"/>
    <p:sldId id="269" r:id="rId15"/>
    <p:sldId id="270" r:id="rId16"/>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3" d="100"/>
          <a:sy n="73" d="100"/>
        </p:scale>
        <p:origin x="364" y="52"/>
      </p:cViewPr>
      <p:guideLst/>
    </p:cSldViewPr>
  </p:slideViewPr>
  <p:notesTextViewPr>
    <p:cViewPr>
      <p:scale>
        <a:sx n="1" d="1"/>
        <a:sy n="1" d="1"/>
      </p:scale>
      <p:origin x="0" y="0"/>
    </p:cViewPr>
  </p:notesTextViewPr>
  <p:notesViewPr>
    <p:cSldViewPr snapToGrid="0">
      <p:cViewPr varScale="1">
        <p:scale>
          <a:sx n="59" d="100"/>
          <a:sy n="59" d="100"/>
        </p:scale>
        <p:origin x="2528"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0"/>
          <c:tx>
            <c:strRef>
              <c:f>Sheet2!$A$13</c:f>
              <c:strCache>
                <c:ptCount val="1"/>
                <c:pt idx="0">
                  <c:v>第1</c:v>
                </c:pt>
              </c:strCache>
            </c:strRef>
          </c:tx>
          <c:spPr>
            <a:noFill/>
            <a:ln>
              <a:noFill/>
            </a:ln>
            <a:effectLst/>
          </c:spPr>
          <c:invertIfNegative val="0"/>
          <c:errBars>
            <c:errBarType val="minus"/>
            <c:errValType val="cust"/>
            <c:noEndCap val="0"/>
            <c:plus>
              <c:numLit>
                <c:formatCode>General</c:formatCode>
                <c:ptCount val="1"/>
                <c:pt idx="0">
                  <c:v>1</c:v>
                </c:pt>
              </c:numLit>
            </c:plus>
            <c:minus>
              <c:numRef>
                <c:f>(Sheet2!$B$14,Sheet2!$D$14:$F$14)</c:f>
                <c:numCache>
                  <c:formatCode>General</c:formatCode>
                  <c:ptCount val="4"/>
                  <c:pt idx="0">
                    <c:v>5.9071250000000131E-2</c:v>
                  </c:pt>
                  <c:pt idx="1">
                    <c:v>7.305824999999988E-2</c:v>
                  </c:pt>
                  <c:pt idx="2">
                    <c:v>9.5417500000000155E-2</c:v>
                  </c:pt>
                  <c:pt idx="3">
                    <c:v>0.16325899999999999</c:v>
                  </c:pt>
                </c:numCache>
                <c:extLst/>
              </c:numRef>
            </c:minus>
            <c:spPr>
              <a:noFill/>
              <a:ln w="9525" cap="flat" cmpd="sng" algn="ctr">
                <a:solidFill>
                  <a:schemeClr val="tx1">
                    <a:lumMod val="65000"/>
                    <a:lumOff val="35000"/>
                  </a:schemeClr>
                </a:solidFill>
                <a:round/>
              </a:ln>
              <a:effectLst/>
            </c:spPr>
          </c:errBars>
          <c:cat>
            <c:strRef>
              <c:f>(Sheet2!$B$1,Sheet2!$D$1:$F$1)</c:f>
              <c:strCache>
                <c:ptCount val="4"/>
                <c:pt idx="0">
                  <c:v>SSdetector</c:v>
                </c:pt>
                <c:pt idx="1">
                  <c:v>SGXなし</c:v>
                </c:pt>
                <c:pt idx="2">
                  <c:v>SMMのみ</c:v>
                </c:pt>
                <c:pt idx="3">
                  <c:v>SMMなし</c:v>
                </c:pt>
              </c:strCache>
              <c:extLst/>
            </c:strRef>
          </c:cat>
          <c:val>
            <c:numRef>
              <c:f>(Sheet2!$B$13,Sheet2!$D$13:$F$13)</c:f>
              <c:numCache>
                <c:formatCode>General</c:formatCode>
                <c:ptCount val="4"/>
                <c:pt idx="0">
                  <c:v>1.25408425</c:v>
                </c:pt>
                <c:pt idx="1">
                  <c:v>1.19746025</c:v>
                </c:pt>
                <c:pt idx="2">
                  <c:v>1.1870545000000001</c:v>
                </c:pt>
                <c:pt idx="3">
                  <c:v>0.25381799999999999</c:v>
                </c:pt>
              </c:numCache>
              <c:extLst/>
            </c:numRef>
          </c:val>
          <c:extLst>
            <c:ext xmlns:c16="http://schemas.microsoft.com/office/drawing/2014/chart" uri="{C3380CC4-5D6E-409C-BE32-E72D297353CC}">
              <c16:uniqueId val="{00000000-77D5-4566-BA87-19E9E9AE4F04}"/>
            </c:ext>
          </c:extLst>
        </c:ser>
        <c:ser>
          <c:idx val="1"/>
          <c:order val="1"/>
          <c:tx>
            <c:strRef>
              <c:f>Sheet2!$A$12</c:f>
              <c:strCache>
                <c:ptCount val="1"/>
                <c:pt idx="0">
                  <c:v>中央ー第1</c:v>
                </c:pt>
              </c:strCache>
            </c:strRef>
          </c:tx>
          <c:spPr>
            <a:noFill/>
            <a:ln w="19050">
              <a:solidFill>
                <a:schemeClr val="tx1"/>
              </a:solidFill>
            </a:ln>
            <a:effectLst/>
          </c:spPr>
          <c:invertIfNegative val="0"/>
          <c:cat>
            <c:strRef>
              <c:f>(Sheet2!$B$1,Sheet2!$D$1:$F$1)</c:f>
              <c:strCache>
                <c:ptCount val="4"/>
                <c:pt idx="0">
                  <c:v>SSdetector</c:v>
                </c:pt>
                <c:pt idx="1">
                  <c:v>SGXなし</c:v>
                </c:pt>
                <c:pt idx="2">
                  <c:v>SMMのみ</c:v>
                </c:pt>
                <c:pt idx="3">
                  <c:v>SMMなし</c:v>
                </c:pt>
              </c:strCache>
              <c:extLst/>
            </c:strRef>
          </c:cat>
          <c:val>
            <c:numRef>
              <c:f>(Sheet2!$B$12,Sheet2!$D$12:$F$12)</c:f>
              <c:numCache>
                <c:formatCode>General</c:formatCode>
                <c:ptCount val="4"/>
                <c:pt idx="0">
                  <c:v>1.9017249999999875E-2</c:v>
                </c:pt>
                <c:pt idx="1">
                  <c:v>6.4214250000000028E-2</c:v>
                </c:pt>
                <c:pt idx="2">
                  <c:v>0.67123749999999993</c:v>
                </c:pt>
                <c:pt idx="3">
                  <c:v>3.3370000000000344E-3</c:v>
                </c:pt>
              </c:numCache>
              <c:extLst/>
            </c:numRef>
          </c:val>
          <c:extLst>
            <c:ext xmlns:c16="http://schemas.microsoft.com/office/drawing/2014/chart" uri="{C3380CC4-5D6E-409C-BE32-E72D297353CC}">
              <c16:uniqueId val="{00000001-77D5-4566-BA87-19E9E9AE4F04}"/>
            </c:ext>
          </c:extLst>
        </c:ser>
        <c:ser>
          <c:idx val="0"/>
          <c:order val="2"/>
          <c:tx>
            <c:strRef>
              <c:f>Sheet2!$A$11</c:f>
              <c:strCache>
                <c:ptCount val="1"/>
                <c:pt idx="0">
                  <c:v>第3ー中央</c:v>
                </c:pt>
              </c:strCache>
            </c:strRef>
          </c:tx>
          <c:spPr>
            <a:noFill/>
            <a:ln w="19050">
              <a:solidFill>
                <a:schemeClr val="tx1"/>
              </a:solidFill>
            </a:ln>
            <a:effectLst/>
          </c:spPr>
          <c:invertIfNegative val="0"/>
          <c:errBars>
            <c:errBarType val="plus"/>
            <c:errValType val="cust"/>
            <c:noEndCap val="0"/>
            <c:plus>
              <c:numRef>
                <c:f>(Sheet2!$B$10,Sheet2!$D$10:$F$10)</c:f>
                <c:numCache>
                  <c:formatCode>General</c:formatCode>
                  <c:ptCount val="4"/>
                  <c:pt idx="0">
                    <c:v>0.13620750000000004</c:v>
                  </c:pt>
                  <c:pt idx="1">
                    <c:v>21.367821499999998</c:v>
                  </c:pt>
                  <c:pt idx="2">
                    <c:v>6.936959250000001</c:v>
                  </c:pt>
                  <c:pt idx="3">
                    <c:v>0.12896524999999998</c:v>
                  </c:pt>
                </c:numCache>
                <c:extLst/>
              </c:numRef>
            </c:plus>
            <c:minus>
              <c:numLit>
                <c:formatCode>General</c:formatCode>
                <c:ptCount val="1"/>
                <c:pt idx="0">
                  <c:v>1</c:v>
                </c:pt>
              </c:numLit>
            </c:minus>
            <c:spPr>
              <a:noFill/>
              <a:ln w="19050" cap="flat" cmpd="sng" algn="ctr">
                <a:solidFill>
                  <a:schemeClr val="tx1">
                    <a:lumMod val="65000"/>
                    <a:lumOff val="35000"/>
                  </a:schemeClr>
                </a:solidFill>
                <a:round/>
              </a:ln>
              <a:effectLst/>
            </c:spPr>
          </c:errBars>
          <c:cat>
            <c:strRef>
              <c:f>(Sheet2!$B$1,Sheet2!$D$1:$F$1)</c:f>
              <c:strCache>
                <c:ptCount val="4"/>
                <c:pt idx="0">
                  <c:v>SSdetector</c:v>
                </c:pt>
                <c:pt idx="1">
                  <c:v>SGXなし</c:v>
                </c:pt>
                <c:pt idx="2">
                  <c:v>SMMのみ</c:v>
                </c:pt>
                <c:pt idx="3">
                  <c:v>SMMなし</c:v>
                </c:pt>
              </c:strCache>
              <c:extLst/>
            </c:strRef>
          </c:cat>
          <c:val>
            <c:numRef>
              <c:f>(Sheet2!$B$11,Sheet2!$D$11:$F$11)</c:f>
              <c:numCache>
                <c:formatCode>General</c:formatCode>
                <c:ptCount val="4"/>
                <c:pt idx="0">
                  <c:v>3.8923000000000041E-2</c:v>
                </c:pt>
                <c:pt idx="1">
                  <c:v>3.6189490000000006</c:v>
                </c:pt>
                <c:pt idx="2">
                  <c:v>4.7085437499999987</c:v>
                </c:pt>
                <c:pt idx="3">
                  <c:v>2.4017499999999803E-3</c:v>
                </c:pt>
              </c:numCache>
              <c:extLst/>
            </c:numRef>
          </c:val>
          <c:extLst>
            <c:ext xmlns:c16="http://schemas.microsoft.com/office/drawing/2014/chart" uri="{C3380CC4-5D6E-409C-BE32-E72D297353CC}">
              <c16:uniqueId val="{00000002-77D5-4566-BA87-19E9E9AE4F04}"/>
            </c:ext>
          </c:extLst>
        </c:ser>
        <c:dLbls>
          <c:showLegendKey val="0"/>
          <c:showVal val="0"/>
          <c:showCatName val="0"/>
          <c:showSerName val="0"/>
          <c:showPercent val="0"/>
          <c:showBubbleSize val="0"/>
        </c:dLbls>
        <c:gapWidth val="150"/>
        <c:overlap val="100"/>
        <c:axId val="134171104"/>
        <c:axId val="134167360"/>
      </c:barChart>
      <c:catAx>
        <c:axId val="134171104"/>
        <c:scaling>
          <c:orientation val="minMax"/>
        </c:scaling>
        <c:delete val="1"/>
        <c:axPos val="b"/>
        <c:numFmt formatCode="General" sourceLinked="1"/>
        <c:majorTickMark val="none"/>
        <c:minorTickMark val="none"/>
        <c:tickLblPos val="nextTo"/>
        <c:crossAx val="134167360"/>
        <c:crosses val="autoZero"/>
        <c:auto val="1"/>
        <c:lblAlgn val="ctr"/>
        <c:lblOffset val="100"/>
        <c:noMultiLvlLbl val="0"/>
      </c:catAx>
      <c:valAx>
        <c:axId val="134167360"/>
        <c:scaling>
          <c:orientation val="minMax"/>
        </c:scaling>
        <c:delete val="0"/>
        <c:axPos val="l"/>
        <c:title>
          <c:tx>
            <c:rich>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r>
                  <a:rPr lang="ja-JP"/>
                  <a:t>取得時間</a:t>
                </a:r>
                <a:r>
                  <a:rPr lang="en-US"/>
                  <a:t>[ms]</a:t>
                </a:r>
                <a:endParaRPr lang="ja-JP"/>
              </a:p>
            </c:rich>
          </c:tx>
          <c:layout>
            <c:manualLayout>
              <c:xMode val="edge"/>
              <c:yMode val="edge"/>
              <c:x val="1.5265156040627548E-2"/>
              <c:y val="0.14252930295224545"/>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ja-JP"/>
            </a:p>
          </c:txPr>
        </c:title>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ja-JP"/>
          </a:p>
        </c:txPr>
        <c:crossAx val="134171104"/>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2000" baseline="0">
          <a:solidFill>
            <a:schemeClr val="tx1"/>
          </a:solidFill>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bg2">
                <a:lumMod val="75000"/>
              </a:schemeClr>
            </a:solidFill>
            <a:ln w="19050">
              <a:solidFill>
                <a:schemeClr val="tx1"/>
              </a:solidFill>
            </a:ln>
            <a:effectLst/>
          </c:spPr>
          <c:invertIfNegative val="0"/>
          <c:dPt>
            <c:idx val="0"/>
            <c:invertIfNegative val="0"/>
            <c:bubble3D val="0"/>
            <c:spPr>
              <a:solidFill>
                <a:schemeClr val="accent1">
                  <a:lumMod val="20000"/>
                  <a:lumOff val="80000"/>
                </a:schemeClr>
              </a:solidFill>
              <a:ln w="19050">
                <a:solidFill>
                  <a:schemeClr val="tx1"/>
                </a:solidFill>
              </a:ln>
              <a:effectLst/>
            </c:spPr>
            <c:extLst>
              <c:ext xmlns:c16="http://schemas.microsoft.com/office/drawing/2014/chart" uri="{C3380CC4-5D6E-409C-BE32-E72D297353CC}">
                <c16:uniqueId val="{00000001-EA5A-4E0A-B787-18C23DF24579}"/>
              </c:ext>
            </c:extLst>
          </c:dPt>
          <c:dPt>
            <c:idx val="1"/>
            <c:invertIfNegative val="0"/>
            <c:bubble3D val="0"/>
            <c:spPr>
              <a:solidFill>
                <a:schemeClr val="accent4">
                  <a:lumMod val="20000"/>
                  <a:lumOff val="80000"/>
                </a:schemeClr>
              </a:solidFill>
              <a:ln w="19050">
                <a:solidFill>
                  <a:schemeClr val="tx1"/>
                </a:solidFill>
              </a:ln>
              <a:effectLst/>
            </c:spPr>
            <c:extLst>
              <c:ext xmlns:c16="http://schemas.microsoft.com/office/drawing/2014/chart" uri="{C3380CC4-5D6E-409C-BE32-E72D297353CC}">
                <c16:uniqueId val="{00000003-EA5A-4E0A-B787-18C23DF24579}"/>
              </c:ext>
            </c:extLst>
          </c:dPt>
          <c:cat>
            <c:strRef>
              <c:f>Sheet2!$G$1:$H$1</c:f>
              <c:strCache>
                <c:ptCount val="2"/>
                <c:pt idx="0">
                  <c:v>VM</c:v>
                </c:pt>
                <c:pt idx="1">
                  <c:v>実機</c:v>
                </c:pt>
              </c:strCache>
              <c:extLst/>
            </c:strRef>
          </c:cat>
          <c:val>
            <c:numRef>
              <c:f>Sheet2!$G$3:$H$3</c:f>
              <c:numCache>
                <c:formatCode>General</c:formatCode>
                <c:ptCount val="2"/>
                <c:pt idx="0">
                  <c:v>1.2681680000000002</c:v>
                </c:pt>
                <c:pt idx="1">
                  <c:v>0.1770215</c:v>
                </c:pt>
              </c:numCache>
              <c:extLst/>
            </c:numRef>
          </c:val>
          <c:extLst>
            <c:ext xmlns:c16="http://schemas.microsoft.com/office/drawing/2014/chart" uri="{C3380CC4-5D6E-409C-BE32-E72D297353CC}">
              <c16:uniqueId val="{00000004-EA5A-4E0A-B787-18C23DF24579}"/>
            </c:ext>
          </c:extLst>
        </c:ser>
        <c:dLbls>
          <c:showLegendKey val="0"/>
          <c:showVal val="0"/>
          <c:showCatName val="0"/>
          <c:showSerName val="0"/>
          <c:showPercent val="0"/>
          <c:showBubbleSize val="0"/>
        </c:dLbls>
        <c:gapWidth val="219"/>
        <c:overlap val="-27"/>
        <c:axId val="149722463"/>
        <c:axId val="149742015"/>
      </c:barChart>
      <c:catAx>
        <c:axId val="149722463"/>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ja-JP"/>
          </a:p>
        </c:txPr>
        <c:crossAx val="149742015"/>
        <c:crosses val="autoZero"/>
        <c:auto val="1"/>
        <c:lblAlgn val="ctr"/>
        <c:lblOffset val="100"/>
        <c:noMultiLvlLbl val="0"/>
      </c:catAx>
      <c:valAx>
        <c:axId val="149742015"/>
        <c:scaling>
          <c:orientation val="minMax"/>
        </c:scaling>
        <c:delete val="0"/>
        <c:axPos val="l"/>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ja-JP" dirty="0"/>
                  <a:t>測定時間</a:t>
                </a:r>
                <a:r>
                  <a:rPr lang="en-US" altLang="ja-JP" dirty="0"/>
                  <a:t>[</a:t>
                </a:r>
                <a:r>
                  <a:rPr lang="en-US" altLang="ja-JP" dirty="0" err="1"/>
                  <a:t>ms</a:t>
                </a:r>
                <a:r>
                  <a:rPr lang="en-US" dirty="0"/>
                  <a:t>]</a:t>
                </a:r>
                <a:endParaRPr lang="ja-JP" dirty="0"/>
              </a:p>
            </c:rich>
          </c:tx>
          <c:layout>
            <c:manualLayout>
              <c:xMode val="edge"/>
              <c:yMode val="edge"/>
              <c:x val="2.3572994359186625E-2"/>
              <c:y val="0.18527922014511891"/>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ja-JP"/>
            </a:p>
          </c:txPr>
        </c:title>
        <c:numFmt formatCode="#,##0.0_);[Red]\(#,##0.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ja-JP"/>
          </a:p>
        </c:txPr>
        <c:crossAx val="149722463"/>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800" baseline="0">
          <a:solidFill>
            <a:schemeClr val="tx1"/>
          </a:solidFill>
        </a:defRPr>
      </a:pPr>
      <a:endParaRPr lang="ja-JP"/>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lumMod val="20000"/>
                <a:lumOff val="80000"/>
              </a:schemeClr>
            </a:solidFill>
            <a:ln w="19050">
              <a:solidFill>
                <a:schemeClr val="tx1"/>
              </a:solidFill>
            </a:ln>
            <a:effectLst/>
          </c:spPr>
          <c:invertIfNegative val="0"/>
          <c:dPt>
            <c:idx val="0"/>
            <c:invertIfNegative val="0"/>
            <c:bubble3D val="0"/>
            <c:spPr>
              <a:solidFill>
                <a:schemeClr val="accent2">
                  <a:lumMod val="20000"/>
                  <a:lumOff val="80000"/>
                </a:schemeClr>
              </a:solidFill>
              <a:ln w="19050">
                <a:solidFill>
                  <a:schemeClr val="tx1"/>
                </a:solidFill>
              </a:ln>
              <a:effectLst/>
            </c:spPr>
            <c:extLst>
              <c:ext xmlns:c16="http://schemas.microsoft.com/office/drawing/2014/chart" uri="{C3380CC4-5D6E-409C-BE32-E72D297353CC}">
                <c16:uniqueId val="{00000001-9438-4F65-8D26-1AB121296B8C}"/>
              </c:ext>
            </c:extLst>
          </c:dPt>
          <c:cat>
            <c:strRef>
              <c:f>(Sheet2!$B$1,Sheet2!$D$1:$F$1)</c:f>
              <c:strCache>
                <c:ptCount val="4"/>
                <c:pt idx="0">
                  <c:v>SSdetector</c:v>
                </c:pt>
                <c:pt idx="1">
                  <c:v>SGXなし</c:v>
                </c:pt>
                <c:pt idx="2">
                  <c:v>SMMのみ</c:v>
                </c:pt>
                <c:pt idx="3">
                  <c:v>SMMなし</c:v>
                </c:pt>
              </c:strCache>
              <c:extLst/>
            </c:strRef>
          </c:cat>
          <c:val>
            <c:numRef>
              <c:f>(Sheet2!$B$5,Sheet2!$D$5:$F$5)</c:f>
              <c:numCache>
                <c:formatCode>General</c:formatCode>
                <c:ptCount val="4"/>
                <c:pt idx="0">
                  <c:v>1.1950129999999999</c:v>
                </c:pt>
                <c:pt idx="1">
                  <c:v>1.1244020000000001</c:v>
                </c:pt>
                <c:pt idx="2">
                  <c:v>1.091637</c:v>
                </c:pt>
                <c:pt idx="3">
                  <c:v>9.0559000000000001E-2</c:v>
                </c:pt>
              </c:numCache>
              <c:extLst/>
            </c:numRef>
          </c:val>
          <c:extLst>
            <c:ext xmlns:c16="http://schemas.microsoft.com/office/drawing/2014/chart" uri="{C3380CC4-5D6E-409C-BE32-E72D297353CC}">
              <c16:uniqueId val="{00000002-9438-4F65-8D26-1AB121296B8C}"/>
            </c:ext>
          </c:extLst>
        </c:ser>
        <c:dLbls>
          <c:showLegendKey val="0"/>
          <c:showVal val="0"/>
          <c:showCatName val="0"/>
          <c:showSerName val="0"/>
          <c:showPercent val="0"/>
          <c:showBubbleSize val="0"/>
        </c:dLbls>
        <c:gapWidth val="219"/>
        <c:overlap val="-27"/>
        <c:axId val="149740767"/>
        <c:axId val="149744095"/>
      </c:barChart>
      <c:catAx>
        <c:axId val="149740767"/>
        <c:scaling>
          <c:orientation val="minMax"/>
        </c:scaling>
        <c:delete val="1"/>
        <c:axPos val="b"/>
        <c:numFmt formatCode="General" sourceLinked="1"/>
        <c:majorTickMark val="none"/>
        <c:minorTickMark val="none"/>
        <c:tickLblPos val="nextTo"/>
        <c:crossAx val="149744095"/>
        <c:crosses val="autoZero"/>
        <c:auto val="1"/>
        <c:lblAlgn val="ctr"/>
        <c:lblOffset val="100"/>
        <c:noMultiLvlLbl val="0"/>
      </c:catAx>
      <c:valAx>
        <c:axId val="149744095"/>
        <c:scaling>
          <c:orientation val="minMax"/>
        </c:scaling>
        <c:delete val="0"/>
        <c:axPos val="l"/>
        <c:title>
          <c:tx>
            <c:rich>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r>
                  <a:rPr lang="ja-JP" baseline="0" dirty="0"/>
                  <a:t>取得時間</a:t>
                </a:r>
                <a:r>
                  <a:rPr lang="en-US" altLang="ja-JP" baseline="0" dirty="0"/>
                  <a:t>[</a:t>
                </a:r>
                <a:r>
                  <a:rPr lang="en-US" altLang="ja-JP" baseline="0" dirty="0" err="1"/>
                  <a:t>ms</a:t>
                </a:r>
                <a:r>
                  <a:rPr lang="en-US" altLang="ja-JP" baseline="0" dirty="0"/>
                  <a:t>]</a:t>
                </a:r>
                <a:endParaRPr lang="ja-JP" baseline="0" dirty="0"/>
              </a:p>
            </c:rich>
          </c:tx>
          <c:layout>
            <c:manualLayout>
              <c:xMode val="edge"/>
              <c:yMode val="edge"/>
              <c:x val="3.0092598077536833E-2"/>
              <c:y val="0.17129289964946603"/>
            </c:manualLayout>
          </c:layout>
          <c:overlay val="0"/>
          <c:spPr>
            <a:noFill/>
            <a:ln>
              <a:noFill/>
            </a:ln>
            <a:effectLst/>
          </c:spPr>
          <c:txPr>
            <a:bodyPr rot="-54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ja-JP"/>
            </a:p>
          </c:txPr>
        </c:title>
        <c:numFmt formatCode="#,##0.0_);[Red]\(#,##0.0\)" sourceLinked="0"/>
        <c:majorTickMark val="in"/>
        <c:minorTickMark val="none"/>
        <c:tickLblPos val="nextTo"/>
        <c:spPr>
          <a:noFill/>
          <a:ln>
            <a:solidFill>
              <a:schemeClr val="tx1"/>
            </a:solidFill>
          </a:ln>
          <a:effectLst/>
        </c:spPr>
        <c:txPr>
          <a:bodyPr rot="-60000000" spcFirstLastPara="1" vertOverflow="ellipsis" vert="horz" wrap="square" anchor="ctr" anchorCtr="1"/>
          <a:lstStyle/>
          <a:p>
            <a:pPr>
              <a:defRPr sz="1800" b="0" i="0" u="none" strike="noStrike" kern="1200" baseline="0">
                <a:solidFill>
                  <a:schemeClr val="tx1"/>
                </a:solidFill>
                <a:latin typeface="+mn-lt"/>
                <a:ea typeface="+mn-ea"/>
                <a:cs typeface="+mn-cs"/>
              </a:defRPr>
            </a:pPr>
            <a:endParaRPr lang="ja-JP"/>
          </a:p>
        </c:txPr>
        <c:crossAx val="149740767"/>
        <c:crosses val="autoZero"/>
        <c:crossBetween val="between"/>
      </c:valAx>
      <c:spPr>
        <a:noFill/>
        <a:ln>
          <a:solidFill>
            <a:schemeClr val="tx1"/>
          </a:solid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1800" baseline="0">
          <a:solidFill>
            <a:schemeClr val="tx1"/>
          </a:solidFill>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157E1111-BF04-435E-8EFB-39864E11571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5D102B36-CF34-4F66-B2BE-17239BF36E5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38DEF18-12EE-4307-97E3-02ABA8D6D41C}" type="datetimeFigureOut">
              <a:rPr kumimoji="1" lang="ja-JP" altLang="en-US" smtClean="0"/>
              <a:t>2021/2/18</a:t>
            </a:fld>
            <a:endParaRPr kumimoji="1" lang="ja-JP" altLang="en-US"/>
          </a:p>
        </p:txBody>
      </p:sp>
      <p:sp>
        <p:nvSpPr>
          <p:cNvPr id="4" name="フッター プレースホルダー 3">
            <a:extLst>
              <a:ext uri="{FF2B5EF4-FFF2-40B4-BE49-F238E27FC236}">
                <a16:creationId xmlns:a16="http://schemas.microsoft.com/office/drawing/2014/main" id="{23931FB7-D6BE-4859-ACBC-156F569E62F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4EAF6DE0-54C7-42D0-AB62-3F6FEB91824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C77585B-DE1D-495B-9864-ED3F241FC7F2}" type="slidenum">
              <a:rPr kumimoji="1" lang="ja-JP" altLang="en-US" smtClean="0"/>
              <a:t>‹#›</a:t>
            </a:fld>
            <a:endParaRPr kumimoji="1" lang="ja-JP" altLang="en-US"/>
          </a:p>
        </p:txBody>
      </p:sp>
    </p:spTree>
    <p:extLst>
      <p:ext uri="{BB962C8B-B14F-4D97-AF65-F5344CB8AC3E}">
        <p14:creationId xmlns:p14="http://schemas.microsoft.com/office/powerpoint/2010/main" val="306411838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E059B8-3E72-4262-932C-3278A332C849}" type="datetimeFigureOut">
              <a:rPr kumimoji="1" lang="ja-JP" altLang="en-US" smtClean="0"/>
              <a:t>2021/2/18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60B968-D1E8-4768-9A0B-33C660A14A58}" type="slidenum">
              <a:rPr kumimoji="1" lang="ja-JP" altLang="en-US" smtClean="0"/>
              <a:t>‹#›</a:t>
            </a:fld>
            <a:endParaRPr kumimoji="1" lang="ja-JP" altLang="en-US"/>
          </a:p>
        </p:txBody>
      </p:sp>
    </p:spTree>
    <p:extLst>
      <p:ext uri="{BB962C8B-B14F-4D97-AF65-F5344CB8AC3E}">
        <p14:creationId xmlns:p14="http://schemas.microsoft.com/office/powerpoint/2010/main" val="41511649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今から、</a:t>
            </a:r>
            <a:endParaRPr kumimoji="1" lang="ja-JP" altLang="en-US" dirty="0"/>
          </a:p>
        </p:txBody>
      </p:sp>
      <p:sp>
        <p:nvSpPr>
          <p:cNvPr id="4" name="スライド番号プレースホルダー 3"/>
          <p:cNvSpPr>
            <a:spLocks noGrp="1"/>
          </p:cNvSpPr>
          <p:nvPr>
            <p:ph type="sldNum" sz="quarter" idx="5"/>
          </p:nvPr>
        </p:nvSpPr>
        <p:spPr/>
        <p:txBody>
          <a:bodyPr/>
          <a:lstStyle/>
          <a:p>
            <a:fld id="{3F60B968-D1E8-4768-9A0B-33C660A14A58}" type="slidenum">
              <a:rPr kumimoji="1" lang="ja-JP" altLang="en-US" smtClean="0"/>
              <a:t>1</a:t>
            </a:fld>
            <a:endParaRPr kumimoji="1" lang="ja-JP" altLang="en-US"/>
          </a:p>
        </p:txBody>
      </p:sp>
    </p:spTree>
    <p:extLst>
      <p:ext uri="{BB962C8B-B14F-4D97-AF65-F5344CB8AC3E}">
        <p14:creationId xmlns:p14="http://schemas.microsoft.com/office/powerpoint/2010/main" val="1956513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F60B968-D1E8-4768-9A0B-33C660A14A58}" type="slidenum">
              <a:rPr kumimoji="1" lang="ja-JP" altLang="en-US" smtClean="0"/>
              <a:t>2</a:t>
            </a:fld>
            <a:endParaRPr kumimoji="1" lang="ja-JP" altLang="en-US"/>
          </a:p>
        </p:txBody>
      </p:sp>
    </p:spTree>
    <p:extLst>
      <p:ext uri="{BB962C8B-B14F-4D97-AF65-F5344CB8AC3E}">
        <p14:creationId xmlns:p14="http://schemas.microsoft.com/office/powerpoint/2010/main" val="1587447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ハイパーバイザを監視</a:t>
            </a:r>
          </a:p>
        </p:txBody>
      </p:sp>
      <p:sp>
        <p:nvSpPr>
          <p:cNvPr id="4" name="スライド番号プレースホルダー 3"/>
          <p:cNvSpPr>
            <a:spLocks noGrp="1"/>
          </p:cNvSpPr>
          <p:nvPr>
            <p:ph type="sldNum" sz="quarter" idx="5"/>
          </p:nvPr>
        </p:nvSpPr>
        <p:spPr/>
        <p:txBody>
          <a:bodyPr/>
          <a:lstStyle/>
          <a:p>
            <a:fld id="{3F60B968-D1E8-4768-9A0B-33C660A14A58}" type="slidenum">
              <a:rPr kumimoji="1" lang="ja-JP" altLang="en-US" smtClean="0"/>
              <a:t>4</a:t>
            </a:fld>
            <a:endParaRPr kumimoji="1" lang="ja-JP" altLang="en-US"/>
          </a:p>
        </p:txBody>
      </p:sp>
    </p:spTree>
    <p:extLst>
      <p:ext uri="{BB962C8B-B14F-4D97-AF65-F5344CB8AC3E}">
        <p14:creationId xmlns:p14="http://schemas.microsoft.com/office/powerpoint/2010/main" val="78862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先行研究　上　ネットワーク</a:t>
            </a:r>
            <a:r>
              <a:rPr kumimoji="1" lang="en-US" altLang="ja-JP" dirty="0"/>
              <a:t>IDS</a:t>
            </a:r>
            <a:r>
              <a:rPr kumimoji="1" lang="ja-JP" altLang="en-US" dirty="0"/>
              <a:t>の一部をエンクレイヴ内で実行</a:t>
            </a:r>
          </a:p>
        </p:txBody>
      </p:sp>
      <p:sp>
        <p:nvSpPr>
          <p:cNvPr id="4" name="スライド番号プレースホルダー 3"/>
          <p:cNvSpPr>
            <a:spLocks noGrp="1"/>
          </p:cNvSpPr>
          <p:nvPr>
            <p:ph type="sldNum" sz="quarter" idx="5"/>
          </p:nvPr>
        </p:nvSpPr>
        <p:spPr/>
        <p:txBody>
          <a:bodyPr/>
          <a:lstStyle/>
          <a:p>
            <a:fld id="{3F60B968-D1E8-4768-9A0B-33C660A14A58}" type="slidenum">
              <a:rPr kumimoji="1" lang="ja-JP" altLang="en-US" smtClean="0"/>
              <a:t>5</a:t>
            </a:fld>
            <a:endParaRPr kumimoji="1" lang="ja-JP" altLang="en-US"/>
          </a:p>
        </p:txBody>
      </p:sp>
    </p:spTree>
    <p:extLst>
      <p:ext uri="{BB962C8B-B14F-4D97-AF65-F5344CB8AC3E}">
        <p14:creationId xmlns:p14="http://schemas.microsoft.com/office/powerpoint/2010/main" val="2904752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2D2CA6-65D2-40BC-BB5A-9414F193E9C3}"/>
              </a:ext>
            </a:extLst>
          </p:cNvPr>
          <p:cNvSpPr>
            <a:spLocks noGrp="1"/>
          </p:cNvSpPr>
          <p:nvPr>
            <p:ph type="ctrTitle"/>
          </p:nvPr>
        </p:nvSpPr>
        <p:spPr>
          <a:xfrm>
            <a:off x="1524000" y="1122363"/>
            <a:ext cx="9144000" cy="2387600"/>
          </a:xfrm>
        </p:spPr>
        <p:txBody>
          <a:bodyPr anchor="b"/>
          <a:lstStyle>
            <a:lvl1pPr algn="ctr">
              <a:defRPr sz="6000" b="1">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D9046482-430E-446F-9B50-3788FE0C5B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3CEC844-0911-4389-93B8-B92F8484F7E5}"/>
              </a:ext>
            </a:extLst>
          </p:cNvPr>
          <p:cNvSpPr>
            <a:spLocks noGrp="1"/>
          </p:cNvSpPr>
          <p:nvPr>
            <p:ph type="dt" sz="half" idx="10"/>
          </p:nvPr>
        </p:nvSpPr>
        <p:spPr/>
        <p:txBody>
          <a:bodyPr/>
          <a:lstStyle/>
          <a:p>
            <a:fld id="{7E073D72-830F-409C-A08B-F424D22F7DF5}" type="datetime1">
              <a:rPr kumimoji="1" lang="ja-JP" altLang="en-US" smtClean="0"/>
              <a:t>2021/2/18</a:t>
            </a:fld>
            <a:endParaRPr kumimoji="1" lang="ja-JP" altLang="en-US"/>
          </a:p>
        </p:txBody>
      </p:sp>
      <p:sp>
        <p:nvSpPr>
          <p:cNvPr id="5" name="フッター プレースホルダー 4">
            <a:extLst>
              <a:ext uri="{FF2B5EF4-FFF2-40B4-BE49-F238E27FC236}">
                <a16:creationId xmlns:a16="http://schemas.microsoft.com/office/drawing/2014/main" id="{2523B03E-FB49-4CED-85E3-B714AAB9FF1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62A8D9B-113A-4696-BD77-1944015CC48D}"/>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1008655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5A0C14-6BDB-4ABB-BC73-9D926FF70178}"/>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1D34374-BF7E-47EE-93F2-B13C8E8E7D1A}"/>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A2954B-0C01-4AA6-8ABE-B093E14E3CDF}"/>
              </a:ext>
            </a:extLst>
          </p:cNvPr>
          <p:cNvSpPr>
            <a:spLocks noGrp="1"/>
          </p:cNvSpPr>
          <p:nvPr>
            <p:ph type="dt" sz="half" idx="10"/>
          </p:nvPr>
        </p:nvSpPr>
        <p:spPr/>
        <p:txBody>
          <a:bodyPr/>
          <a:lstStyle/>
          <a:p>
            <a:fld id="{7AC6D0FD-EC35-4D89-A063-978A68423449}" type="datetime1">
              <a:rPr kumimoji="1" lang="ja-JP" altLang="en-US" smtClean="0"/>
              <a:t>2021/2/18</a:t>
            </a:fld>
            <a:endParaRPr kumimoji="1" lang="ja-JP" altLang="en-US"/>
          </a:p>
        </p:txBody>
      </p:sp>
      <p:sp>
        <p:nvSpPr>
          <p:cNvPr id="5" name="フッター プレースホルダー 4">
            <a:extLst>
              <a:ext uri="{FF2B5EF4-FFF2-40B4-BE49-F238E27FC236}">
                <a16:creationId xmlns:a16="http://schemas.microsoft.com/office/drawing/2014/main" id="{3AE6D918-E14C-47DD-93FD-628B9D1D78D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6FAB062-DE8F-456C-8C79-3155AD4B1BAB}"/>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1698323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DC21E6E-00F7-42F6-94FE-5C0998560BDE}"/>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988FF45-96F7-45E7-9014-7AEDC9E4BF4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3E66EEA-BD7C-46EF-92FD-EF18CA3EB1D4}"/>
              </a:ext>
            </a:extLst>
          </p:cNvPr>
          <p:cNvSpPr>
            <a:spLocks noGrp="1"/>
          </p:cNvSpPr>
          <p:nvPr>
            <p:ph type="dt" sz="half" idx="10"/>
          </p:nvPr>
        </p:nvSpPr>
        <p:spPr/>
        <p:txBody>
          <a:bodyPr/>
          <a:lstStyle/>
          <a:p>
            <a:fld id="{F798936F-DC05-451D-BD89-E8F7805A336D}" type="datetime1">
              <a:rPr kumimoji="1" lang="ja-JP" altLang="en-US" smtClean="0"/>
              <a:t>2021/2/18</a:t>
            </a:fld>
            <a:endParaRPr kumimoji="1" lang="ja-JP" altLang="en-US"/>
          </a:p>
        </p:txBody>
      </p:sp>
      <p:sp>
        <p:nvSpPr>
          <p:cNvPr id="5" name="フッター プレースホルダー 4">
            <a:extLst>
              <a:ext uri="{FF2B5EF4-FFF2-40B4-BE49-F238E27FC236}">
                <a16:creationId xmlns:a16="http://schemas.microsoft.com/office/drawing/2014/main" id="{202B4D29-9B52-45A5-B7D9-E25670071A2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000B061-4C6A-46B7-B930-704F1FEC368D}"/>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2122724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D3FD86-EA5F-4F67-87A1-A6F26DF2A4BB}"/>
              </a:ext>
            </a:extLst>
          </p:cNvPr>
          <p:cNvSpPr>
            <a:spLocks noGrp="1"/>
          </p:cNvSpPr>
          <p:nvPr>
            <p:ph type="title"/>
          </p:nvPr>
        </p:nvSpPr>
        <p:spPr>
          <a:xfrm>
            <a:off x="838200" y="512309"/>
            <a:ext cx="10515600" cy="848402"/>
          </a:xfrm>
        </p:spPr>
        <p:txBody>
          <a:bodyPr/>
          <a:lstStyle>
            <a:lvl1pPr>
              <a:defRPr b="1" baseline="0">
                <a:latin typeface="游ゴシック" panose="020B0400000000000000" pitchFamily="50" charset="-128"/>
                <a:ea typeface="游ゴシック" panose="020B0400000000000000" pitchFamily="50" charset="-128"/>
              </a:defRPr>
            </a:lvl1pPr>
          </a:lstStyle>
          <a:p>
            <a:endParaRPr kumimoji="1" lang="ja-JP" altLang="en-US" dirty="0"/>
          </a:p>
        </p:txBody>
      </p:sp>
      <p:sp>
        <p:nvSpPr>
          <p:cNvPr id="3" name="コンテンツ プレースホルダー 2">
            <a:extLst>
              <a:ext uri="{FF2B5EF4-FFF2-40B4-BE49-F238E27FC236}">
                <a16:creationId xmlns:a16="http://schemas.microsoft.com/office/drawing/2014/main" id="{6D145F3B-5DA2-4D8E-BA0B-70B2DC3270E2}"/>
              </a:ext>
            </a:extLst>
          </p:cNvPr>
          <p:cNvSpPr>
            <a:spLocks noGrp="1"/>
          </p:cNvSpPr>
          <p:nvPr>
            <p:ph idx="1"/>
          </p:nvPr>
        </p:nvSpPr>
        <p:spPr>
          <a:xfrm>
            <a:off x="843643" y="1564819"/>
            <a:ext cx="10515600" cy="4351338"/>
          </a:xfrm>
        </p:spPr>
        <p:txBody>
          <a:bodyPr/>
          <a:lstStyle>
            <a:lvl1pPr>
              <a:defRPr sz="2800" b="1">
                <a:latin typeface="游ゴシック" panose="020B0400000000000000" pitchFamily="50" charset="-128"/>
                <a:ea typeface="游ゴシック" panose="020B0400000000000000" pitchFamily="50" charset="-128"/>
              </a:defRPr>
            </a:lvl1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D1C32FA2-CE31-48BF-BE77-624FF1F6FA75}"/>
              </a:ext>
            </a:extLst>
          </p:cNvPr>
          <p:cNvSpPr>
            <a:spLocks noGrp="1"/>
          </p:cNvSpPr>
          <p:nvPr>
            <p:ph type="dt" sz="half" idx="10"/>
          </p:nvPr>
        </p:nvSpPr>
        <p:spPr/>
        <p:txBody>
          <a:bodyPr/>
          <a:lstStyle/>
          <a:p>
            <a:fld id="{AEA51CCC-97CB-44FD-B02C-EBB18EBC291F}" type="datetime1">
              <a:rPr kumimoji="1" lang="ja-JP" altLang="en-US" smtClean="0"/>
              <a:t>2021/2/18</a:t>
            </a:fld>
            <a:endParaRPr kumimoji="1" lang="ja-JP" altLang="en-US"/>
          </a:p>
        </p:txBody>
      </p:sp>
      <p:sp>
        <p:nvSpPr>
          <p:cNvPr id="5" name="フッター プレースホルダー 4">
            <a:extLst>
              <a:ext uri="{FF2B5EF4-FFF2-40B4-BE49-F238E27FC236}">
                <a16:creationId xmlns:a16="http://schemas.microsoft.com/office/drawing/2014/main" id="{4E6FE3EF-DFD5-4FCE-8C7E-4EDE8929445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43B60FA-1827-4446-9706-438BE319B7FD}"/>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1057805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AF86BE-5E27-405C-AE4D-5E7129D5C968}"/>
              </a:ext>
            </a:extLst>
          </p:cNvPr>
          <p:cNvSpPr>
            <a:spLocks noGrp="1"/>
          </p:cNvSpPr>
          <p:nvPr>
            <p:ph type="title"/>
          </p:nvPr>
        </p:nvSpPr>
        <p:spPr>
          <a:xfrm>
            <a:off x="831850" y="1709738"/>
            <a:ext cx="10515600" cy="2852737"/>
          </a:xfrm>
        </p:spPr>
        <p:txBody>
          <a:bodyPr anchor="b"/>
          <a:lstStyle>
            <a:lvl1pPr>
              <a:defRPr sz="6000" b="1">
                <a:latin typeface="游ゴシック" panose="020B0400000000000000" pitchFamily="50" charset="-128"/>
                <a:ea typeface="游ゴシック" panose="020B0400000000000000" pitchFamily="50" charset="-128"/>
              </a:defRPr>
            </a:lvl1p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01F00D20-28F2-4424-97B1-89D5E99A56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B0F2B673-CBFB-4A5C-B12C-23FC084C4A55}"/>
              </a:ext>
            </a:extLst>
          </p:cNvPr>
          <p:cNvSpPr>
            <a:spLocks noGrp="1"/>
          </p:cNvSpPr>
          <p:nvPr>
            <p:ph type="dt" sz="half" idx="10"/>
          </p:nvPr>
        </p:nvSpPr>
        <p:spPr/>
        <p:txBody>
          <a:bodyPr/>
          <a:lstStyle/>
          <a:p>
            <a:fld id="{BACFB0B1-8E6C-4201-A195-64D4D62C6852}" type="datetime1">
              <a:rPr kumimoji="1" lang="ja-JP" altLang="en-US" smtClean="0"/>
              <a:t>2021/2/18</a:t>
            </a:fld>
            <a:endParaRPr kumimoji="1" lang="ja-JP" altLang="en-US"/>
          </a:p>
        </p:txBody>
      </p:sp>
      <p:sp>
        <p:nvSpPr>
          <p:cNvPr id="5" name="フッター プレースホルダー 4">
            <a:extLst>
              <a:ext uri="{FF2B5EF4-FFF2-40B4-BE49-F238E27FC236}">
                <a16:creationId xmlns:a16="http://schemas.microsoft.com/office/drawing/2014/main" id="{15E7A09A-C48A-4A72-92BF-82FD358327C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507C215-D755-4B16-B059-73928DFD9415}"/>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4096822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0409D1C-AD5B-40DB-97BA-10D214071AD8}"/>
              </a:ext>
            </a:extLst>
          </p:cNvPr>
          <p:cNvSpPr>
            <a:spLocks noGrp="1"/>
          </p:cNvSpPr>
          <p:nvPr>
            <p:ph type="title"/>
          </p:nvPr>
        </p:nvSpPr>
        <p:spPr>
          <a:xfrm>
            <a:off x="838200" y="136526"/>
            <a:ext cx="10515600" cy="810532"/>
          </a:xfrm>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4887705-7CA4-4C54-8E16-7ACEDE93D27F}"/>
              </a:ext>
            </a:extLst>
          </p:cNvPr>
          <p:cNvSpPr>
            <a:spLocks noGrp="1"/>
          </p:cNvSpPr>
          <p:nvPr>
            <p:ph sz="half" idx="1"/>
          </p:nvPr>
        </p:nvSpPr>
        <p:spPr>
          <a:xfrm>
            <a:off x="838201" y="1106941"/>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E24F852F-167A-47FA-AB71-AA0E89007361}"/>
              </a:ext>
            </a:extLst>
          </p:cNvPr>
          <p:cNvSpPr>
            <a:spLocks noGrp="1"/>
          </p:cNvSpPr>
          <p:nvPr>
            <p:ph sz="half" idx="2"/>
          </p:nvPr>
        </p:nvSpPr>
        <p:spPr>
          <a:xfrm>
            <a:off x="6172199" y="1106941"/>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48DC4BC-B4C3-4A1F-A2A2-DF1DF0FCB66C}"/>
              </a:ext>
            </a:extLst>
          </p:cNvPr>
          <p:cNvSpPr>
            <a:spLocks noGrp="1"/>
          </p:cNvSpPr>
          <p:nvPr>
            <p:ph type="dt" sz="half" idx="10"/>
          </p:nvPr>
        </p:nvSpPr>
        <p:spPr/>
        <p:txBody>
          <a:bodyPr/>
          <a:lstStyle/>
          <a:p>
            <a:fld id="{33196ABF-25E0-4299-A901-FDB2439C1787}" type="datetime1">
              <a:rPr kumimoji="1" lang="ja-JP" altLang="en-US" smtClean="0"/>
              <a:t>2021/2/18</a:t>
            </a:fld>
            <a:endParaRPr kumimoji="1" lang="ja-JP" altLang="en-US"/>
          </a:p>
        </p:txBody>
      </p:sp>
      <p:sp>
        <p:nvSpPr>
          <p:cNvPr id="6" name="フッター プレースホルダー 5">
            <a:extLst>
              <a:ext uri="{FF2B5EF4-FFF2-40B4-BE49-F238E27FC236}">
                <a16:creationId xmlns:a16="http://schemas.microsoft.com/office/drawing/2014/main" id="{7246AC43-6182-4C74-8854-CD04CB13292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1E1B4A1-4EE6-492D-B7C9-FDD5C55F2C36}"/>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91839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5BCC89-650E-4650-9CFF-6E6357E1ACE4}"/>
              </a:ext>
            </a:extLst>
          </p:cNvPr>
          <p:cNvSpPr>
            <a:spLocks noGrp="1"/>
          </p:cNvSpPr>
          <p:nvPr>
            <p:ph type="title"/>
          </p:nvPr>
        </p:nvSpPr>
        <p:spPr>
          <a:xfrm>
            <a:off x="838200" y="126093"/>
            <a:ext cx="10515600" cy="967921"/>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4D720C9-9138-4090-8348-617BEE84491A}"/>
              </a:ext>
            </a:extLst>
          </p:cNvPr>
          <p:cNvSpPr>
            <a:spLocks noGrp="1"/>
          </p:cNvSpPr>
          <p:nvPr>
            <p:ph type="body" idx="1"/>
          </p:nvPr>
        </p:nvSpPr>
        <p:spPr>
          <a:xfrm>
            <a:off x="839788" y="124369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287FE496-735E-4F22-9E5B-C9D1B896D3AA}"/>
              </a:ext>
            </a:extLst>
          </p:cNvPr>
          <p:cNvSpPr>
            <a:spLocks noGrp="1"/>
          </p:cNvSpPr>
          <p:nvPr>
            <p:ph sz="half" idx="2"/>
          </p:nvPr>
        </p:nvSpPr>
        <p:spPr>
          <a:xfrm>
            <a:off x="862014" y="2217284"/>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2F84480F-F272-49C7-B412-CACB8C6D42BD}"/>
              </a:ext>
            </a:extLst>
          </p:cNvPr>
          <p:cNvSpPr>
            <a:spLocks noGrp="1"/>
          </p:cNvSpPr>
          <p:nvPr>
            <p:ph type="body" sz="quarter" idx="3"/>
          </p:nvPr>
        </p:nvSpPr>
        <p:spPr>
          <a:xfrm>
            <a:off x="6169024" y="1214437"/>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B4EAD690-37DD-4719-A6F8-08EDD575C9A8}"/>
              </a:ext>
            </a:extLst>
          </p:cNvPr>
          <p:cNvSpPr>
            <a:spLocks noGrp="1"/>
          </p:cNvSpPr>
          <p:nvPr>
            <p:ph sz="quarter" idx="4"/>
          </p:nvPr>
        </p:nvSpPr>
        <p:spPr>
          <a:xfrm>
            <a:off x="6169024" y="2217284"/>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FE95709-0F81-4CB6-8D13-52620BC4DED9}"/>
              </a:ext>
            </a:extLst>
          </p:cNvPr>
          <p:cNvSpPr>
            <a:spLocks noGrp="1"/>
          </p:cNvSpPr>
          <p:nvPr>
            <p:ph type="dt" sz="half" idx="10"/>
          </p:nvPr>
        </p:nvSpPr>
        <p:spPr/>
        <p:txBody>
          <a:bodyPr/>
          <a:lstStyle/>
          <a:p>
            <a:fld id="{B6A2B538-3476-4836-9D41-098AD1DBBF82}" type="datetime1">
              <a:rPr kumimoji="1" lang="ja-JP" altLang="en-US" smtClean="0"/>
              <a:t>2021/2/18</a:t>
            </a:fld>
            <a:endParaRPr kumimoji="1" lang="ja-JP" altLang="en-US"/>
          </a:p>
        </p:txBody>
      </p:sp>
      <p:sp>
        <p:nvSpPr>
          <p:cNvPr id="8" name="フッター プレースホルダー 7">
            <a:extLst>
              <a:ext uri="{FF2B5EF4-FFF2-40B4-BE49-F238E27FC236}">
                <a16:creationId xmlns:a16="http://schemas.microsoft.com/office/drawing/2014/main" id="{DCEEA2D5-40EA-414C-B3B4-19EAC6771148}"/>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4545AB8B-62B7-4D40-B1D9-BD5DB0746026}"/>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3803544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55A901-6386-4F81-AA32-9178965CDA21}"/>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9544413B-D1CB-4E11-B929-143A642EA326}"/>
              </a:ext>
            </a:extLst>
          </p:cNvPr>
          <p:cNvSpPr>
            <a:spLocks noGrp="1"/>
          </p:cNvSpPr>
          <p:nvPr>
            <p:ph type="dt" sz="half" idx="10"/>
          </p:nvPr>
        </p:nvSpPr>
        <p:spPr/>
        <p:txBody>
          <a:bodyPr/>
          <a:lstStyle/>
          <a:p>
            <a:fld id="{1A0BFB7C-067F-4AAF-8843-D4E5143D6897}" type="datetime1">
              <a:rPr kumimoji="1" lang="ja-JP" altLang="en-US" smtClean="0"/>
              <a:t>2021/2/18</a:t>
            </a:fld>
            <a:endParaRPr kumimoji="1" lang="ja-JP" altLang="en-US"/>
          </a:p>
        </p:txBody>
      </p:sp>
      <p:sp>
        <p:nvSpPr>
          <p:cNvPr id="4" name="フッター プレースホルダー 3">
            <a:extLst>
              <a:ext uri="{FF2B5EF4-FFF2-40B4-BE49-F238E27FC236}">
                <a16:creationId xmlns:a16="http://schemas.microsoft.com/office/drawing/2014/main" id="{E66F11C3-E8CD-4E1B-A6ED-DF42CC7612D6}"/>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C51B9948-885C-4C87-A545-936305B2223D}"/>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916068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306900F-BAE1-452D-BC0B-3E3C94812AF5}"/>
              </a:ext>
            </a:extLst>
          </p:cNvPr>
          <p:cNvSpPr>
            <a:spLocks noGrp="1"/>
          </p:cNvSpPr>
          <p:nvPr>
            <p:ph type="dt" sz="half" idx="10"/>
          </p:nvPr>
        </p:nvSpPr>
        <p:spPr/>
        <p:txBody>
          <a:bodyPr/>
          <a:lstStyle/>
          <a:p>
            <a:fld id="{5955CC84-3BB4-4E1F-BC57-22CA490417B7}" type="datetime1">
              <a:rPr kumimoji="1" lang="ja-JP" altLang="en-US" smtClean="0"/>
              <a:t>2021/2/18</a:t>
            </a:fld>
            <a:endParaRPr kumimoji="1" lang="ja-JP" altLang="en-US"/>
          </a:p>
        </p:txBody>
      </p:sp>
      <p:sp>
        <p:nvSpPr>
          <p:cNvPr id="3" name="フッター プレースホルダー 2">
            <a:extLst>
              <a:ext uri="{FF2B5EF4-FFF2-40B4-BE49-F238E27FC236}">
                <a16:creationId xmlns:a16="http://schemas.microsoft.com/office/drawing/2014/main" id="{DC6319DA-9008-46AB-97E9-ABEA06AB678B}"/>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93E5C36-1E56-456A-B22F-64DDCEB1B229}"/>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4188560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40FCE9D-6F69-4A2C-95CB-5383EADA8DD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208DE99-848E-4D2A-9D7A-5C6403EFD6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2BD2472-C099-43C7-AF25-AF66520487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22E53AB-E1FB-4A29-BC4C-194DA6CA57F6}"/>
              </a:ext>
            </a:extLst>
          </p:cNvPr>
          <p:cNvSpPr>
            <a:spLocks noGrp="1"/>
          </p:cNvSpPr>
          <p:nvPr>
            <p:ph type="dt" sz="half" idx="10"/>
          </p:nvPr>
        </p:nvSpPr>
        <p:spPr/>
        <p:txBody>
          <a:bodyPr/>
          <a:lstStyle/>
          <a:p>
            <a:fld id="{0037A802-97D7-4D4F-B7D5-5D6170232CC8}" type="datetime1">
              <a:rPr kumimoji="1" lang="ja-JP" altLang="en-US" smtClean="0"/>
              <a:t>2021/2/18</a:t>
            </a:fld>
            <a:endParaRPr kumimoji="1" lang="ja-JP" altLang="en-US"/>
          </a:p>
        </p:txBody>
      </p:sp>
      <p:sp>
        <p:nvSpPr>
          <p:cNvPr id="6" name="フッター プレースホルダー 5">
            <a:extLst>
              <a:ext uri="{FF2B5EF4-FFF2-40B4-BE49-F238E27FC236}">
                <a16:creationId xmlns:a16="http://schemas.microsoft.com/office/drawing/2014/main" id="{91BB5AA9-5541-40E6-988A-7F83CA15470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DD14462-CC14-45F2-9E5E-ED429E5FB59B}"/>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34872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720C16F-367F-4CCE-9E52-4A45E9808D0D}"/>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83AF5C9-6D68-482E-B609-E6D9DD5C81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76D49027-C0E3-42DA-B81B-DBFBCD64C8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A4FE9EA-74B7-4DC4-99D3-AFE87B39F617}"/>
              </a:ext>
            </a:extLst>
          </p:cNvPr>
          <p:cNvSpPr>
            <a:spLocks noGrp="1"/>
          </p:cNvSpPr>
          <p:nvPr>
            <p:ph type="dt" sz="half" idx="10"/>
          </p:nvPr>
        </p:nvSpPr>
        <p:spPr/>
        <p:txBody>
          <a:bodyPr/>
          <a:lstStyle/>
          <a:p>
            <a:fld id="{EF038137-AE9A-402D-9812-651FE2398DBC}" type="datetime1">
              <a:rPr kumimoji="1" lang="ja-JP" altLang="en-US" smtClean="0"/>
              <a:t>2021/2/18</a:t>
            </a:fld>
            <a:endParaRPr kumimoji="1" lang="ja-JP" altLang="en-US"/>
          </a:p>
        </p:txBody>
      </p:sp>
      <p:sp>
        <p:nvSpPr>
          <p:cNvPr id="6" name="フッター プレースホルダー 5">
            <a:extLst>
              <a:ext uri="{FF2B5EF4-FFF2-40B4-BE49-F238E27FC236}">
                <a16:creationId xmlns:a16="http://schemas.microsoft.com/office/drawing/2014/main" id="{229B38A1-7D9E-4DE6-97A8-4E9EA3F8547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D1EFE4F-D267-45BB-8C1E-814E298A2C42}"/>
              </a:ext>
            </a:extLst>
          </p:cNvPr>
          <p:cNvSpPr>
            <a:spLocks noGrp="1"/>
          </p:cNvSpPr>
          <p:nvPr>
            <p:ph type="sldNum" sz="quarter" idx="12"/>
          </p:nvPr>
        </p:nvSpPr>
        <p:spPr/>
        <p:txBody>
          <a:body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18729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B29D3CE6-BC90-4DC6-A457-8F8057B98631}"/>
              </a:ext>
            </a:extLst>
          </p:cNvPr>
          <p:cNvSpPr>
            <a:spLocks noGrp="1"/>
          </p:cNvSpPr>
          <p:nvPr>
            <p:ph type="title"/>
          </p:nvPr>
        </p:nvSpPr>
        <p:spPr>
          <a:xfrm>
            <a:off x="838200" y="136525"/>
            <a:ext cx="10515600" cy="826861"/>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a:extLst>
              <a:ext uri="{FF2B5EF4-FFF2-40B4-BE49-F238E27FC236}">
                <a16:creationId xmlns:a16="http://schemas.microsoft.com/office/drawing/2014/main" id="{AC01BA8F-C583-43C0-86D9-ACFD18393E44}"/>
              </a:ext>
            </a:extLst>
          </p:cNvPr>
          <p:cNvSpPr>
            <a:spLocks noGrp="1"/>
          </p:cNvSpPr>
          <p:nvPr>
            <p:ph type="body" idx="1"/>
          </p:nvPr>
        </p:nvSpPr>
        <p:spPr>
          <a:xfrm>
            <a:off x="838200" y="1131660"/>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55438E53-1B23-4280-9A44-54AE9E63BE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54F173-E227-43B3-A58D-27A8C96347C9}" type="datetime1">
              <a:rPr kumimoji="1" lang="ja-JP" altLang="en-US" smtClean="0"/>
              <a:t>2021/2/18</a:t>
            </a:fld>
            <a:endParaRPr kumimoji="1" lang="ja-JP" altLang="en-US"/>
          </a:p>
        </p:txBody>
      </p:sp>
      <p:sp>
        <p:nvSpPr>
          <p:cNvPr id="5" name="フッター プレースホルダー 4">
            <a:extLst>
              <a:ext uri="{FF2B5EF4-FFF2-40B4-BE49-F238E27FC236}">
                <a16:creationId xmlns:a16="http://schemas.microsoft.com/office/drawing/2014/main" id="{D9A10005-EB6A-4957-AC12-3E9D981482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a:extLst>
              <a:ext uri="{FF2B5EF4-FFF2-40B4-BE49-F238E27FC236}">
                <a16:creationId xmlns:a16="http://schemas.microsoft.com/office/drawing/2014/main" id="{ABBC66DC-C7D5-483E-8FFE-632F74D6FB8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465346-8A0F-4693-87AD-A1502516770E}" type="slidenum">
              <a:rPr kumimoji="1" lang="ja-JP" altLang="en-US" smtClean="0"/>
              <a:t>‹#›</a:t>
            </a:fld>
            <a:endParaRPr kumimoji="1" lang="ja-JP" altLang="en-US"/>
          </a:p>
        </p:txBody>
      </p:sp>
    </p:spTree>
    <p:extLst>
      <p:ext uri="{BB962C8B-B14F-4D97-AF65-F5344CB8AC3E}">
        <p14:creationId xmlns:p14="http://schemas.microsoft.com/office/powerpoint/2010/main" val="624727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l"/>
        <a:defRPr kumimoji="1" sz="2800" b="1" kern="1200" baseline="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F03600-ED14-4F2B-8DCB-F0A062312D40}"/>
              </a:ext>
            </a:extLst>
          </p:cNvPr>
          <p:cNvSpPr>
            <a:spLocks noGrp="1"/>
          </p:cNvSpPr>
          <p:nvPr>
            <p:ph type="ctrTitle"/>
          </p:nvPr>
        </p:nvSpPr>
        <p:spPr>
          <a:xfrm>
            <a:off x="742009" y="1116965"/>
            <a:ext cx="10707981" cy="2138997"/>
          </a:xfrm>
        </p:spPr>
        <p:txBody>
          <a:bodyPr>
            <a:normAutofit fontScale="90000"/>
          </a:bodyPr>
          <a:lstStyle/>
          <a:p>
            <a:r>
              <a:rPr lang="en-US" altLang="ja-JP" b="1" dirty="0"/>
              <a:t>Intel</a:t>
            </a:r>
            <a:r>
              <a:rPr lang="ja-JP" altLang="en-US" b="1" dirty="0"/>
              <a:t> </a:t>
            </a:r>
            <a:r>
              <a:rPr lang="en-US" altLang="ja-JP" b="1" dirty="0"/>
              <a:t>SGX</a:t>
            </a:r>
            <a:r>
              <a:rPr lang="ja-JP" altLang="en-US" b="1" dirty="0"/>
              <a:t>と</a:t>
            </a:r>
            <a:r>
              <a:rPr lang="en-US" altLang="ja-JP" b="1" dirty="0"/>
              <a:t>SMM</a:t>
            </a:r>
            <a:r>
              <a:rPr kumimoji="1" lang="ja-JP" altLang="en-US" b="1" dirty="0"/>
              <a:t>を</a:t>
            </a:r>
            <a:br>
              <a:rPr kumimoji="1" lang="en-US" altLang="ja-JP" b="1" dirty="0"/>
            </a:br>
            <a:r>
              <a:rPr kumimoji="1" lang="ja-JP" altLang="en-US" b="1" dirty="0"/>
              <a:t>組み合わせた</a:t>
            </a:r>
            <a:r>
              <a:rPr lang="ja-JP" altLang="en-US" dirty="0"/>
              <a:t>侵入検知システム</a:t>
            </a:r>
            <a:r>
              <a:rPr kumimoji="1" lang="ja-JP" altLang="en-US" b="1" dirty="0"/>
              <a:t>の安全な実行</a:t>
            </a:r>
            <a:endParaRPr kumimoji="1" lang="ja-JP" altLang="en-US" dirty="0"/>
          </a:p>
        </p:txBody>
      </p:sp>
      <p:sp>
        <p:nvSpPr>
          <p:cNvPr id="3" name="字幕 2">
            <a:extLst>
              <a:ext uri="{FF2B5EF4-FFF2-40B4-BE49-F238E27FC236}">
                <a16:creationId xmlns:a16="http://schemas.microsoft.com/office/drawing/2014/main" id="{108666C7-2492-429B-AE68-06D8C2DFFB04}"/>
              </a:ext>
            </a:extLst>
          </p:cNvPr>
          <p:cNvSpPr>
            <a:spLocks noGrp="1"/>
          </p:cNvSpPr>
          <p:nvPr>
            <p:ph type="subTitle" idx="1"/>
          </p:nvPr>
        </p:nvSpPr>
        <p:spPr/>
        <p:txBody>
          <a:bodyPr>
            <a:normAutofit/>
          </a:bodyPr>
          <a:lstStyle/>
          <a:p>
            <a:pPr algn="r"/>
            <a:r>
              <a:rPr kumimoji="1" lang="ja-JP" altLang="en-US" dirty="0"/>
              <a:t>九州工業大学　情報工学部</a:t>
            </a:r>
            <a:r>
              <a:rPr lang="ja-JP" altLang="en-US" dirty="0"/>
              <a:t>　</a:t>
            </a:r>
            <a:r>
              <a:rPr kumimoji="1" lang="ja-JP" altLang="en-US" dirty="0"/>
              <a:t>機械情報工学科　</a:t>
            </a:r>
            <a:endParaRPr kumimoji="1" lang="en-US" altLang="ja-JP" dirty="0"/>
          </a:p>
          <a:p>
            <a:pPr algn="r"/>
            <a:r>
              <a:rPr kumimoji="1" lang="ja-JP" altLang="en-US" dirty="0"/>
              <a:t>光来研究室　</a:t>
            </a:r>
            <a:endParaRPr lang="en-US" altLang="ja-JP" dirty="0"/>
          </a:p>
          <a:p>
            <a:pPr algn="r"/>
            <a:r>
              <a:rPr kumimoji="1" lang="en-US" altLang="ja-JP" dirty="0"/>
              <a:t>17237026   </a:t>
            </a:r>
            <a:r>
              <a:rPr kumimoji="1" lang="ja-JP" altLang="en-US" dirty="0"/>
              <a:t>古賀吉道</a:t>
            </a:r>
          </a:p>
          <a:p>
            <a:pPr algn="r"/>
            <a:endParaRPr kumimoji="1" lang="ja-JP" altLang="en-US" dirty="0"/>
          </a:p>
        </p:txBody>
      </p:sp>
    </p:spTree>
    <p:extLst>
      <p:ext uri="{BB962C8B-B14F-4D97-AF65-F5344CB8AC3E}">
        <p14:creationId xmlns:p14="http://schemas.microsoft.com/office/powerpoint/2010/main" val="16664844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3D9E6D-34EF-47FF-837F-301F6068F00D}"/>
              </a:ext>
            </a:extLst>
          </p:cNvPr>
          <p:cNvSpPr>
            <a:spLocks noGrp="1"/>
          </p:cNvSpPr>
          <p:nvPr>
            <p:ph type="title"/>
          </p:nvPr>
        </p:nvSpPr>
        <p:spPr>
          <a:xfrm>
            <a:off x="838200" y="512309"/>
            <a:ext cx="10515600" cy="848402"/>
          </a:xfrm>
        </p:spPr>
        <p:txBody>
          <a:bodyPr/>
          <a:lstStyle/>
          <a:p>
            <a:r>
              <a:rPr lang="ja-JP" altLang="en-US" dirty="0"/>
              <a:t>実装</a:t>
            </a:r>
          </a:p>
        </p:txBody>
      </p:sp>
      <p:sp>
        <p:nvSpPr>
          <p:cNvPr id="3" name="コンテンツ プレースホルダー 2">
            <a:extLst>
              <a:ext uri="{FF2B5EF4-FFF2-40B4-BE49-F238E27FC236}">
                <a16:creationId xmlns:a16="http://schemas.microsoft.com/office/drawing/2014/main" id="{C3F45376-8EFB-4F5F-B00D-356BEF5BA000}"/>
              </a:ext>
            </a:extLst>
          </p:cNvPr>
          <p:cNvSpPr>
            <a:spLocks noGrp="1"/>
          </p:cNvSpPr>
          <p:nvPr>
            <p:ph idx="1"/>
          </p:nvPr>
        </p:nvSpPr>
        <p:spPr>
          <a:xfrm>
            <a:off x="843643" y="1564819"/>
            <a:ext cx="10515600" cy="4351338"/>
          </a:xfrm>
        </p:spPr>
        <p:txBody>
          <a:bodyPr/>
          <a:lstStyle/>
          <a:p>
            <a:r>
              <a:rPr lang="en-US" altLang="ja-JP" dirty="0"/>
              <a:t>SMM</a:t>
            </a:r>
            <a:r>
              <a:rPr lang="ja-JP" altLang="en-US" dirty="0"/>
              <a:t>プログラムをオープンソースの</a:t>
            </a:r>
            <a:r>
              <a:rPr lang="en-US" altLang="ja-JP" dirty="0"/>
              <a:t>UEFI BIOS</a:t>
            </a:r>
            <a:r>
              <a:rPr lang="ja-JP" altLang="en-US" dirty="0"/>
              <a:t>に実装</a:t>
            </a:r>
          </a:p>
          <a:p>
            <a:pPr lvl="1"/>
            <a:r>
              <a:rPr lang="en-US" altLang="ja-JP" dirty="0"/>
              <a:t>64</a:t>
            </a:r>
            <a:r>
              <a:rPr lang="ja-JP" altLang="en-US" dirty="0"/>
              <a:t>ビットモードで動作し、</a:t>
            </a:r>
            <a:r>
              <a:rPr lang="en-US" altLang="ja-JP" dirty="0"/>
              <a:t>4GB</a:t>
            </a:r>
            <a:r>
              <a:rPr lang="ja-JP" altLang="en-US" dirty="0"/>
              <a:t>を超えるメモリにもアクセス可能</a:t>
            </a:r>
          </a:p>
          <a:p>
            <a:pPr lvl="1"/>
            <a:r>
              <a:rPr lang="en-US" altLang="ja-JP" dirty="0"/>
              <a:t>SMM</a:t>
            </a:r>
            <a:r>
              <a:rPr lang="ja-JP" altLang="en-US" dirty="0"/>
              <a:t>でもすべてのメモリ領域にアクセスできるように制限を解除</a:t>
            </a:r>
            <a:endParaRPr lang="en-US" altLang="ja-JP" dirty="0"/>
          </a:p>
          <a:p>
            <a:r>
              <a:rPr lang="en-US" altLang="ja-JP" dirty="0"/>
              <a:t>Intel SGX SDK</a:t>
            </a:r>
            <a:r>
              <a:rPr lang="ja-JP" altLang="en-US" dirty="0"/>
              <a:t>を用いてエンクレイヴ内で動く</a:t>
            </a:r>
            <a:r>
              <a:rPr lang="en-US" altLang="ja-JP" dirty="0"/>
              <a:t>IDS</a:t>
            </a:r>
            <a:r>
              <a:rPr lang="ja-JP" altLang="en-US" dirty="0"/>
              <a:t>を実装</a:t>
            </a:r>
            <a:endParaRPr lang="en-US" altLang="ja-JP" dirty="0"/>
          </a:p>
          <a:p>
            <a:pPr lvl="1"/>
            <a:r>
              <a:rPr lang="en-US" altLang="ja-JP" dirty="0"/>
              <a:t>OS</a:t>
            </a:r>
            <a:r>
              <a:rPr lang="ja-JP" altLang="en-US" dirty="0"/>
              <a:t>のメモリ上にあるバージョン情報を取得</a:t>
            </a:r>
          </a:p>
          <a:p>
            <a:r>
              <a:rPr lang="en-US" altLang="ja-JP" dirty="0" err="1"/>
              <a:t>SSdetector</a:t>
            </a:r>
            <a:r>
              <a:rPr lang="ja-JP" altLang="en-US" dirty="0"/>
              <a:t>全体を仮想化して</a:t>
            </a:r>
            <a:r>
              <a:rPr lang="en-US" altLang="ja-JP" dirty="0"/>
              <a:t>VM</a:t>
            </a:r>
            <a:r>
              <a:rPr lang="ja-JP" altLang="en-US" dirty="0"/>
              <a:t>内に実装</a:t>
            </a:r>
            <a:endParaRPr lang="en-US" altLang="ja-JP" dirty="0"/>
          </a:p>
        </p:txBody>
      </p:sp>
      <p:sp>
        <p:nvSpPr>
          <p:cNvPr id="4" name="スライド番号プレースホルダー 3">
            <a:extLst>
              <a:ext uri="{FF2B5EF4-FFF2-40B4-BE49-F238E27FC236}">
                <a16:creationId xmlns:a16="http://schemas.microsoft.com/office/drawing/2014/main" id="{F6A34E07-2AAC-4809-AEB2-ACEB238EA6F7}"/>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10</a:t>
            </a:fld>
            <a:endParaRPr lang="ja-JP" altLang="en-US"/>
          </a:p>
        </p:txBody>
      </p:sp>
      <p:sp>
        <p:nvSpPr>
          <p:cNvPr id="5" name="正方形/長方形 4">
            <a:extLst>
              <a:ext uri="{FF2B5EF4-FFF2-40B4-BE49-F238E27FC236}">
                <a16:creationId xmlns:a16="http://schemas.microsoft.com/office/drawing/2014/main" id="{22E4C0FF-F341-4902-A879-A2CA7A4033ED}"/>
              </a:ext>
            </a:extLst>
          </p:cNvPr>
          <p:cNvSpPr/>
          <p:nvPr/>
        </p:nvSpPr>
        <p:spPr>
          <a:xfrm>
            <a:off x="3648890" y="4295913"/>
            <a:ext cx="3213461" cy="1139687"/>
          </a:xfrm>
          <a:prstGeom prst="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50A99611-6E8B-4561-A01F-08C95A568379}"/>
              </a:ext>
            </a:extLst>
          </p:cNvPr>
          <p:cNvSpPr/>
          <p:nvPr/>
        </p:nvSpPr>
        <p:spPr>
          <a:xfrm>
            <a:off x="3648890" y="5711915"/>
            <a:ext cx="3213460" cy="644435"/>
          </a:xfrm>
          <a:prstGeom prst="rect">
            <a:avLst/>
          </a:prstGeom>
          <a:solidFill>
            <a:schemeClr val="bg1">
              <a:lumMod val="6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BIOS</a:t>
            </a:r>
            <a:endParaRPr kumimoji="1" lang="ja-JP" altLang="en-US" sz="2000" dirty="0">
              <a:solidFill>
                <a:schemeClr val="tx1"/>
              </a:solidFill>
            </a:endParaRPr>
          </a:p>
        </p:txBody>
      </p:sp>
      <p:sp>
        <p:nvSpPr>
          <p:cNvPr id="9" name="正方形/長方形 8">
            <a:extLst>
              <a:ext uri="{FF2B5EF4-FFF2-40B4-BE49-F238E27FC236}">
                <a16:creationId xmlns:a16="http://schemas.microsoft.com/office/drawing/2014/main" id="{0CEDA8A9-35F2-43A5-909C-AECD98E83672}"/>
              </a:ext>
            </a:extLst>
          </p:cNvPr>
          <p:cNvSpPr/>
          <p:nvPr/>
        </p:nvSpPr>
        <p:spPr>
          <a:xfrm>
            <a:off x="4347206" y="4588100"/>
            <a:ext cx="1816827" cy="638449"/>
          </a:xfrm>
          <a:prstGeom prst="rect">
            <a:avLst/>
          </a:prstGeom>
          <a:solidFill>
            <a:schemeClr val="accent4">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エンクレイヴ</a:t>
            </a:r>
          </a:p>
        </p:txBody>
      </p:sp>
      <p:sp>
        <p:nvSpPr>
          <p:cNvPr id="10" name="テキスト ボックス 9">
            <a:extLst>
              <a:ext uri="{FF2B5EF4-FFF2-40B4-BE49-F238E27FC236}">
                <a16:creationId xmlns:a16="http://schemas.microsoft.com/office/drawing/2014/main" id="{3C433B3D-43F4-4843-8D79-C1BB91B6FED6}"/>
              </a:ext>
            </a:extLst>
          </p:cNvPr>
          <p:cNvSpPr txBox="1"/>
          <p:nvPr/>
        </p:nvSpPr>
        <p:spPr>
          <a:xfrm>
            <a:off x="6048100" y="4366065"/>
            <a:ext cx="1628503" cy="400110"/>
          </a:xfrm>
          <a:prstGeom prst="rect">
            <a:avLst/>
          </a:prstGeom>
          <a:noFill/>
        </p:spPr>
        <p:txBody>
          <a:bodyPr wrap="square" rtlCol="0">
            <a:spAutoFit/>
          </a:bodyPr>
          <a:lstStyle/>
          <a:p>
            <a:r>
              <a:rPr kumimoji="1" lang="en-US" altLang="ja-JP" sz="2000" dirty="0"/>
              <a:t>VM</a:t>
            </a:r>
          </a:p>
        </p:txBody>
      </p:sp>
    </p:spTree>
    <p:extLst>
      <p:ext uri="{BB962C8B-B14F-4D97-AF65-F5344CB8AC3E}">
        <p14:creationId xmlns:p14="http://schemas.microsoft.com/office/powerpoint/2010/main" val="3881146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938653-4077-497F-B78F-3300276FEE1A}"/>
              </a:ext>
            </a:extLst>
          </p:cNvPr>
          <p:cNvSpPr>
            <a:spLocks noGrp="1"/>
          </p:cNvSpPr>
          <p:nvPr>
            <p:ph type="title"/>
          </p:nvPr>
        </p:nvSpPr>
        <p:spPr>
          <a:xfrm>
            <a:off x="838200" y="512309"/>
            <a:ext cx="10515600" cy="848402"/>
          </a:xfrm>
        </p:spPr>
        <p:txBody>
          <a:bodyPr/>
          <a:lstStyle/>
          <a:p>
            <a:r>
              <a:rPr lang="ja-JP" altLang="en-US" dirty="0"/>
              <a:t>実験</a:t>
            </a:r>
          </a:p>
        </p:txBody>
      </p:sp>
      <p:sp>
        <p:nvSpPr>
          <p:cNvPr id="3" name="コンテンツ プレースホルダー 2">
            <a:extLst>
              <a:ext uri="{FF2B5EF4-FFF2-40B4-BE49-F238E27FC236}">
                <a16:creationId xmlns:a16="http://schemas.microsoft.com/office/drawing/2014/main" id="{31DCE2BC-2149-4A24-A62F-88615CA92F05}"/>
              </a:ext>
            </a:extLst>
          </p:cNvPr>
          <p:cNvSpPr>
            <a:spLocks noGrp="1"/>
          </p:cNvSpPr>
          <p:nvPr>
            <p:ph idx="1"/>
          </p:nvPr>
        </p:nvSpPr>
        <p:spPr>
          <a:xfrm>
            <a:off x="843643" y="1564819"/>
            <a:ext cx="10515600" cy="4351338"/>
          </a:xfrm>
        </p:spPr>
        <p:txBody>
          <a:bodyPr/>
          <a:lstStyle/>
          <a:p>
            <a:r>
              <a:rPr lang="en-US" altLang="ja-JP" dirty="0" err="1"/>
              <a:t>SSdetector</a:t>
            </a:r>
            <a:r>
              <a:rPr lang="ja-JP" altLang="en-US" dirty="0"/>
              <a:t>を用いてシステムデータを取得する時間を測定</a:t>
            </a:r>
            <a:endParaRPr lang="en-US" altLang="ja-JP" dirty="0"/>
          </a:p>
          <a:p>
            <a:pPr lvl="1"/>
            <a:r>
              <a:rPr lang="en-US" altLang="ja-JP" dirty="0" err="1"/>
              <a:t>SSdetector</a:t>
            </a:r>
            <a:r>
              <a:rPr lang="ja-JP" altLang="en-US" dirty="0"/>
              <a:t>全体を仮想化して</a:t>
            </a:r>
            <a:r>
              <a:rPr lang="en-US" altLang="ja-JP" dirty="0"/>
              <a:t>VM</a:t>
            </a:r>
            <a:r>
              <a:rPr lang="ja-JP" altLang="en-US" dirty="0"/>
              <a:t>内で測定</a:t>
            </a:r>
            <a:endParaRPr lang="en-US" altLang="ja-JP" dirty="0"/>
          </a:p>
          <a:p>
            <a:pPr lvl="1"/>
            <a:r>
              <a:rPr lang="ja-JP" altLang="en-US" dirty="0"/>
              <a:t>割り込み</a:t>
            </a:r>
            <a:r>
              <a:rPr lang="en-US" altLang="ja-JP" dirty="0"/>
              <a:t>(SMI)</a:t>
            </a:r>
            <a:r>
              <a:rPr lang="ja-JP" altLang="en-US" dirty="0"/>
              <a:t>のオーバヘッドについては実機でも測定</a:t>
            </a:r>
            <a:endParaRPr lang="en-US" altLang="ja-JP" dirty="0"/>
          </a:p>
          <a:p>
            <a:r>
              <a:rPr lang="ja-JP" altLang="en-US" dirty="0"/>
              <a:t>比較対象</a:t>
            </a:r>
            <a:endParaRPr lang="en-US" altLang="ja-JP" dirty="0"/>
          </a:p>
          <a:p>
            <a:pPr lvl="1"/>
            <a:r>
              <a:rPr lang="ja-JP" altLang="en-US" dirty="0"/>
              <a:t>メモリデータを暗号化しない場合、</a:t>
            </a:r>
            <a:r>
              <a:rPr lang="en-US" altLang="ja-JP" dirty="0"/>
              <a:t>SGX</a:t>
            </a:r>
            <a:r>
              <a:rPr lang="ja-JP" altLang="en-US" dirty="0"/>
              <a:t>を用いない場合、</a:t>
            </a:r>
            <a:r>
              <a:rPr lang="en-US" altLang="ja-JP" dirty="0"/>
              <a:t>SMM</a:t>
            </a:r>
            <a:r>
              <a:rPr lang="ja-JP" altLang="en-US" dirty="0"/>
              <a:t>を用いない場合の組み合わせ</a:t>
            </a:r>
            <a:endParaRPr lang="en-US" altLang="ja-JP" dirty="0"/>
          </a:p>
          <a:p>
            <a:pPr lvl="1"/>
            <a:endParaRPr lang="ja-JP" altLang="en-US" dirty="0"/>
          </a:p>
          <a:p>
            <a:pPr lvl="1"/>
            <a:endParaRPr lang="ja-JP" altLang="en-US" dirty="0"/>
          </a:p>
        </p:txBody>
      </p:sp>
      <p:sp>
        <p:nvSpPr>
          <p:cNvPr id="8" name="スライド番号プレースホルダー 7">
            <a:extLst>
              <a:ext uri="{FF2B5EF4-FFF2-40B4-BE49-F238E27FC236}">
                <a16:creationId xmlns:a16="http://schemas.microsoft.com/office/drawing/2014/main" id="{3AD7279A-97DC-42DF-8C1F-0526986A7FFB}"/>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11</a:t>
            </a:fld>
            <a:endParaRPr lang="ja-JP" altLang="en-US"/>
          </a:p>
        </p:txBody>
      </p:sp>
      <p:graphicFrame>
        <p:nvGraphicFramePr>
          <p:cNvPr id="4" name="表 4">
            <a:extLst>
              <a:ext uri="{FF2B5EF4-FFF2-40B4-BE49-F238E27FC236}">
                <a16:creationId xmlns:a16="http://schemas.microsoft.com/office/drawing/2014/main" id="{A7A06747-A1D3-45E5-9D37-23BAFE0831FE}"/>
              </a:ext>
            </a:extLst>
          </p:cNvPr>
          <p:cNvGraphicFramePr>
            <a:graphicFrameLocks noGrp="1"/>
          </p:cNvGraphicFramePr>
          <p:nvPr>
            <p:extLst>
              <p:ext uri="{D42A27DB-BD31-4B8C-83A1-F6EECF244321}">
                <p14:modId xmlns:p14="http://schemas.microsoft.com/office/powerpoint/2010/main" val="2254997521"/>
              </p:ext>
            </p:extLst>
          </p:nvPr>
        </p:nvGraphicFramePr>
        <p:xfrm>
          <a:off x="1973580" y="4364037"/>
          <a:ext cx="8244840" cy="1981200"/>
        </p:xfrm>
        <a:graphic>
          <a:graphicData uri="http://schemas.openxmlformats.org/drawingml/2006/table">
            <a:tbl>
              <a:tblPr firstRow="1" bandRow="1">
                <a:tableStyleId>{0505E3EF-67EA-436B-97B2-0124C06EBD24}</a:tableStyleId>
              </a:tblPr>
              <a:tblGrid>
                <a:gridCol w="2429691">
                  <a:extLst>
                    <a:ext uri="{9D8B030D-6E8A-4147-A177-3AD203B41FA5}">
                      <a16:colId xmlns:a16="http://schemas.microsoft.com/office/drawing/2014/main" val="2869184447"/>
                    </a:ext>
                  </a:extLst>
                </a:gridCol>
                <a:gridCol w="2769326">
                  <a:extLst>
                    <a:ext uri="{9D8B030D-6E8A-4147-A177-3AD203B41FA5}">
                      <a16:colId xmlns:a16="http://schemas.microsoft.com/office/drawing/2014/main" val="3362201503"/>
                    </a:ext>
                  </a:extLst>
                </a:gridCol>
                <a:gridCol w="3045823">
                  <a:extLst>
                    <a:ext uri="{9D8B030D-6E8A-4147-A177-3AD203B41FA5}">
                      <a16:colId xmlns:a16="http://schemas.microsoft.com/office/drawing/2014/main" val="3581035249"/>
                    </a:ext>
                  </a:extLst>
                </a:gridCol>
              </a:tblGrid>
              <a:tr h="370840">
                <a:tc>
                  <a:txBody>
                    <a:bodyPr/>
                    <a:lstStyle/>
                    <a:p>
                      <a:endParaRPr kumimoji="1" lang="ja-JP" altLang="en-US" sz="2000" dirty="0"/>
                    </a:p>
                  </a:txBody>
                  <a:tcPr/>
                </a:tc>
                <a:tc>
                  <a:txBody>
                    <a:bodyPr/>
                    <a:lstStyle/>
                    <a:p>
                      <a:pPr algn="ctr"/>
                      <a:r>
                        <a:rPr kumimoji="1" lang="ja-JP" altLang="en-US" sz="2000" dirty="0"/>
                        <a:t>ホスト</a:t>
                      </a:r>
                    </a:p>
                  </a:txBody>
                  <a:tcPr/>
                </a:tc>
                <a:tc>
                  <a:txBody>
                    <a:bodyPr/>
                    <a:lstStyle/>
                    <a:p>
                      <a:pPr algn="ctr"/>
                      <a:r>
                        <a:rPr kumimoji="1" lang="en-US" altLang="ja-JP" sz="2000" dirty="0"/>
                        <a:t>VM</a:t>
                      </a:r>
                      <a:endParaRPr kumimoji="1" lang="ja-JP" altLang="en-US" sz="2000" dirty="0"/>
                    </a:p>
                  </a:txBody>
                  <a:tcPr/>
                </a:tc>
                <a:extLst>
                  <a:ext uri="{0D108BD9-81ED-4DB2-BD59-A6C34878D82A}">
                    <a16:rowId xmlns:a16="http://schemas.microsoft.com/office/drawing/2014/main" val="2206295272"/>
                  </a:ext>
                </a:extLst>
              </a:tr>
              <a:tr h="370840">
                <a:tc>
                  <a:txBody>
                    <a:bodyPr/>
                    <a:lstStyle/>
                    <a:p>
                      <a:pPr algn="ctr"/>
                      <a:r>
                        <a:rPr kumimoji="1" lang="en-US" altLang="ja-JP" sz="2000" b="1" dirty="0"/>
                        <a:t>CPU</a:t>
                      </a:r>
                      <a:endParaRPr kumimoji="1" lang="ja-JP" altLang="en-US" sz="2000" b="1" dirty="0"/>
                    </a:p>
                  </a:txBody>
                  <a:tcPr/>
                </a:tc>
                <a:tc>
                  <a:txBody>
                    <a:bodyPr/>
                    <a:lstStyle/>
                    <a:p>
                      <a:pPr algn="ctr"/>
                      <a:r>
                        <a:rPr kumimoji="1" lang="en-US" altLang="ja-JP" sz="2000" dirty="0"/>
                        <a:t>Intel Core i7-9700 </a:t>
                      </a:r>
                      <a:endParaRPr kumimoji="1" lang="ja-JP" altLang="en-US" sz="2000" dirty="0"/>
                    </a:p>
                  </a:txBody>
                  <a:tcPr/>
                </a:tc>
                <a:tc>
                  <a:txBody>
                    <a:bodyPr/>
                    <a:lstStyle/>
                    <a:p>
                      <a:pPr algn="ctr"/>
                      <a:r>
                        <a:rPr kumimoji="1" lang="en-US" altLang="ja-JP" sz="2000" dirty="0"/>
                        <a:t>1</a:t>
                      </a:r>
                      <a:r>
                        <a:rPr kumimoji="1" lang="ja-JP" altLang="en-US" sz="2000" dirty="0"/>
                        <a:t>個</a:t>
                      </a:r>
                    </a:p>
                  </a:txBody>
                  <a:tcPr/>
                </a:tc>
                <a:extLst>
                  <a:ext uri="{0D108BD9-81ED-4DB2-BD59-A6C34878D82A}">
                    <a16:rowId xmlns:a16="http://schemas.microsoft.com/office/drawing/2014/main" val="2386871627"/>
                  </a:ext>
                </a:extLst>
              </a:tr>
              <a:tr h="370840">
                <a:tc>
                  <a:txBody>
                    <a:bodyPr/>
                    <a:lstStyle/>
                    <a:p>
                      <a:pPr algn="ctr"/>
                      <a:r>
                        <a:rPr kumimoji="1" lang="ja-JP" altLang="en-US" sz="2000" b="1" dirty="0"/>
                        <a:t>メモリ</a:t>
                      </a:r>
                    </a:p>
                  </a:txBody>
                  <a:tcPr/>
                </a:tc>
                <a:tc>
                  <a:txBody>
                    <a:bodyPr/>
                    <a:lstStyle/>
                    <a:p>
                      <a:pPr algn="ctr"/>
                      <a:r>
                        <a:rPr kumimoji="1" lang="en-US" altLang="ja-JP" sz="2000" dirty="0"/>
                        <a:t>16GB</a:t>
                      </a:r>
                      <a:endParaRPr kumimoji="1" lang="ja-JP" altLang="en-US" sz="2000" dirty="0"/>
                    </a:p>
                  </a:txBody>
                  <a:tcPr/>
                </a:tc>
                <a:tc>
                  <a:txBody>
                    <a:bodyPr/>
                    <a:lstStyle/>
                    <a:p>
                      <a:pPr algn="ctr"/>
                      <a:r>
                        <a:rPr kumimoji="1" lang="en-US" altLang="ja-JP" sz="2000" dirty="0"/>
                        <a:t>6GB</a:t>
                      </a:r>
                      <a:endParaRPr kumimoji="1" lang="ja-JP" altLang="en-US" sz="2000" dirty="0"/>
                    </a:p>
                  </a:txBody>
                  <a:tcPr/>
                </a:tc>
                <a:extLst>
                  <a:ext uri="{0D108BD9-81ED-4DB2-BD59-A6C34878D82A}">
                    <a16:rowId xmlns:a16="http://schemas.microsoft.com/office/drawing/2014/main" val="4120401321"/>
                  </a:ext>
                </a:extLst>
              </a:tr>
              <a:tr h="370840">
                <a:tc>
                  <a:txBody>
                    <a:bodyPr/>
                    <a:lstStyle/>
                    <a:p>
                      <a:pPr algn="ctr"/>
                      <a:r>
                        <a:rPr kumimoji="1" lang="en-US" altLang="ja-JP" sz="2000" b="1" dirty="0"/>
                        <a:t>OS</a:t>
                      </a:r>
                      <a:endParaRPr kumimoji="1" lang="ja-JP" altLang="en-US" sz="2000" b="1" dirty="0"/>
                    </a:p>
                  </a:txBody>
                  <a:tcPr/>
                </a:tc>
                <a:tc>
                  <a:txBody>
                    <a:bodyPr/>
                    <a:lstStyle/>
                    <a:p>
                      <a:pPr algn="ctr"/>
                      <a:r>
                        <a:rPr kumimoji="1" lang="en-US" altLang="ja-JP" sz="2000" dirty="0"/>
                        <a:t>Linux 5.6.0-rc5+</a:t>
                      </a:r>
                    </a:p>
                  </a:txBody>
                  <a:tcPr/>
                </a:tc>
                <a:tc>
                  <a:txBody>
                    <a:bodyPr/>
                    <a:lstStyle/>
                    <a:p>
                      <a:pPr algn="ctr"/>
                      <a:r>
                        <a:rPr kumimoji="1" lang="en-US" altLang="ja-JP" sz="2000" dirty="0"/>
                        <a:t>Linux 5.8.0-36-generic</a:t>
                      </a:r>
                    </a:p>
                  </a:txBody>
                  <a:tcPr/>
                </a:tc>
                <a:extLst>
                  <a:ext uri="{0D108BD9-81ED-4DB2-BD59-A6C34878D82A}">
                    <a16:rowId xmlns:a16="http://schemas.microsoft.com/office/drawing/2014/main" val="4223799706"/>
                  </a:ext>
                </a:extLst>
              </a:tr>
              <a:tr h="370840">
                <a:tc>
                  <a:txBody>
                    <a:bodyPr/>
                    <a:lstStyle/>
                    <a:p>
                      <a:pPr algn="ctr"/>
                      <a:r>
                        <a:rPr kumimoji="1" lang="ja-JP" altLang="en-US" sz="2000" b="1" dirty="0"/>
                        <a:t>仮想化ソフトウェア</a:t>
                      </a:r>
                    </a:p>
                  </a:txBody>
                  <a:tcPr/>
                </a:tc>
                <a:tc>
                  <a:txBody>
                    <a:bodyPr/>
                    <a:lstStyle/>
                    <a:p>
                      <a:pPr algn="ctr"/>
                      <a:r>
                        <a:rPr kumimoji="1" lang="en-US" altLang="ja-JP" sz="2000" dirty="0"/>
                        <a:t>KVM-SGX</a:t>
                      </a:r>
                    </a:p>
                  </a:txBody>
                  <a:tcPr/>
                </a:tc>
                <a:tc>
                  <a:txBody>
                    <a:bodyPr/>
                    <a:lstStyle/>
                    <a:p>
                      <a:pPr algn="ctr"/>
                      <a:r>
                        <a:rPr kumimoji="1" lang="en-US" altLang="ja-JP" sz="2000" dirty="0"/>
                        <a:t>-</a:t>
                      </a:r>
                      <a:endParaRPr kumimoji="1" lang="ja-JP" altLang="en-US" sz="2000" dirty="0"/>
                    </a:p>
                  </a:txBody>
                  <a:tcPr/>
                </a:tc>
                <a:extLst>
                  <a:ext uri="{0D108BD9-81ED-4DB2-BD59-A6C34878D82A}">
                    <a16:rowId xmlns:a16="http://schemas.microsoft.com/office/drawing/2014/main" val="219502645"/>
                  </a:ext>
                </a:extLst>
              </a:tr>
            </a:tbl>
          </a:graphicData>
        </a:graphic>
      </p:graphicFrame>
    </p:spTree>
    <p:extLst>
      <p:ext uri="{BB962C8B-B14F-4D97-AF65-F5344CB8AC3E}">
        <p14:creationId xmlns:p14="http://schemas.microsoft.com/office/powerpoint/2010/main" val="24475775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2794A3-ADD5-45A0-9DCF-58A2A6CB6DE0}"/>
              </a:ext>
            </a:extLst>
          </p:cNvPr>
          <p:cNvSpPr>
            <a:spLocks noGrp="1"/>
          </p:cNvSpPr>
          <p:nvPr>
            <p:ph type="title"/>
          </p:nvPr>
        </p:nvSpPr>
        <p:spPr>
          <a:xfrm>
            <a:off x="838200" y="512309"/>
            <a:ext cx="10515600" cy="848402"/>
          </a:xfrm>
        </p:spPr>
        <p:txBody>
          <a:bodyPr/>
          <a:lstStyle/>
          <a:p>
            <a:r>
              <a:rPr lang="ja-JP" altLang="en-US" dirty="0"/>
              <a:t>システムデータの取得時間</a:t>
            </a:r>
          </a:p>
        </p:txBody>
      </p:sp>
      <p:sp>
        <p:nvSpPr>
          <p:cNvPr id="3" name="コンテンツ プレースホルダー 2">
            <a:extLst>
              <a:ext uri="{FF2B5EF4-FFF2-40B4-BE49-F238E27FC236}">
                <a16:creationId xmlns:a16="http://schemas.microsoft.com/office/drawing/2014/main" id="{0C7F97AD-7A6E-4A1E-A322-6EBAAE48B43D}"/>
              </a:ext>
            </a:extLst>
          </p:cNvPr>
          <p:cNvSpPr>
            <a:spLocks noGrp="1"/>
          </p:cNvSpPr>
          <p:nvPr>
            <p:ph idx="1"/>
          </p:nvPr>
        </p:nvSpPr>
        <p:spPr>
          <a:xfrm>
            <a:off x="843643" y="1564819"/>
            <a:ext cx="10515600" cy="4351338"/>
          </a:xfrm>
        </p:spPr>
        <p:txBody>
          <a:bodyPr>
            <a:normAutofit/>
          </a:bodyPr>
          <a:lstStyle/>
          <a:p>
            <a:r>
              <a:rPr lang="ja-JP" altLang="en-US" dirty="0"/>
              <a:t>メモリ上の</a:t>
            </a:r>
            <a:r>
              <a:rPr lang="en-US" altLang="ja-JP" dirty="0"/>
              <a:t>OS</a:t>
            </a:r>
            <a:r>
              <a:rPr lang="ja-JP" altLang="en-US" dirty="0"/>
              <a:t>のバージョン情報が取得できることを確認</a:t>
            </a:r>
            <a:endParaRPr lang="en-US" altLang="ja-JP" dirty="0"/>
          </a:p>
          <a:p>
            <a:pPr lvl="1"/>
            <a:endParaRPr lang="en-US" altLang="ja-JP" dirty="0"/>
          </a:p>
          <a:p>
            <a:pPr lvl="1"/>
            <a:endParaRPr lang="en-US" altLang="ja-JP" dirty="0"/>
          </a:p>
          <a:p>
            <a:pPr marL="457200" lvl="1" indent="0">
              <a:buNone/>
            </a:pPr>
            <a:endParaRPr lang="en-US" altLang="ja-JP" dirty="0"/>
          </a:p>
          <a:p>
            <a:pPr marL="457200" lvl="1" indent="0">
              <a:buNone/>
            </a:pPr>
            <a:endParaRPr lang="en-US" altLang="ja-JP" dirty="0"/>
          </a:p>
          <a:p>
            <a:r>
              <a:rPr lang="ja-JP" altLang="en-US" dirty="0"/>
              <a:t>取得時間を</a:t>
            </a:r>
            <a:r>
              <a:rPr lang="en-US" altLang="ja-JP" dirty="0"/>
              <a:t>50</a:t>
            </a:r>
            <a:r>
              <a:rPr lang="ja-JP" altLang="en-US" dirty="0"/>
              <a:t>回測定</a:t>
            </a:r>
            <a:endParaRPr lang="en-US" altLang="ja-JP" dirty="0"/>
          </a:p>
          <a:p>
            <a:pPr lvl="1"/>
            <a:r>
              <a:rPr lang="en-US" altLang="ja-JP" dirty="0"/>
              <a:t>SMM</a:t>
            </a:r>
            <a:r>
              <a:rPr lang="ja-JP" altLang="en-US" dirty="0"/>
              <a:t>あり、かつ</a:t>
            </a:r>
            <a:r>
              <a:rPr lang="en-US" altLang="ja-JP" dirty="0"/>
              <a:t>SGX</a:t>
            </a:r>
            <a:r>
              <a:rPr lang="ja-JP" altLang="en-US" dirty="0"/>
              <a:t>なしの</a:t>
            </a:r>
            <a:endParaRPr lang="en-US" altLang="ja-JP" dirty="0"/>
          </a:p>
          <a:p>
            <a:pPr marL="457200" lvl="1" indent="0">
              <a:buNone/>
            </a:pPr>
            <a:r>
              <a:rPr lang="ja-JP" altLang="en-US" dirty="0"/>
              <a:t>  場合にばらつきが大きい</a:t>
            </a:r>
            <a:endParaRPr lang="en-US" altLang="ja-JP" dirty="0"/>
          </a:p>
          <a:p>
            <a:pPr lvl="1"/>
            <a:r>
              <a:rPr lang="ja-JP" altLang="en-US" dirty="0"/>
              <a:t>最小値を比較</a:t>
            </a:r>
          </a:p>
        </p:txBody>
      </p:sp>
      <p:sp>
        <p:nvSpPr>
          <p:cNvPr id="4" name="スライド番号プレースホルダー 3">
            <a:extLst>
              <a:ext uri="{FF2B5EF4-FFF2-40B4-BE49-F238E27FC236}">
                <a16:creationId xmlns:a16="http://schemas.microsoft.com/office/drawing/2014/main" id="{1C66FDAB-D807-42AC-9E77-478F20E031A0}"/>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12</a:t>
            </a:fld>
            <a:endParaRPr lang="ja-JP" altLang="en-US"/>
          </a:p>
        </p:txBody>
      </p:sp>
      <p:pic>
        <p:nvPicPr>
          <p:cNvPr id="9" name="図 8">
            <a:extLst>
              <a:ext uri="{FF2B5EF4-FFF2-40B4-BE49-F238E27FC236}">
                <a16:creationId xmlns:a16="http://schemas.microsoft.com/office/drawing/2014/main" id="{EAC3A0F5-6CEC-44D9-A469-AF40151E0DFD}"/>
              </a:ext>
            </a:extLst>
          </p:cNvPr>
          <p:cNvPicPr>
            <a:picLocks noChangeAspect="1"/>
          </p:cNvPicPr>
          <p:nvPr/>
        </p:nvPicPr>
        <p:blipFill rotWithShape="1">
          <a:blip r:embed="rId2"/>
          <a:srcRect l="605" t="4696" r="1" b="15270"/>
          <a:stretch/>
        </p:blipFill>
        <p:spPr>
          <a:xfrm>
            <a:off x="1312467" y="2073701"/>
            <a:ext cx="9375478" cy="1177484"/>
          </a:xfrm>
          <a:prstGeom prst="rect">
            <a:avLst/>
          </a:prstGeom>
        </p:spPr>
      </p:pic>
      <p:graphicFrame>
        <p:nvGraphicFramePr>
          <p:cNvPr id="10" name="グラフ 9">
            <a:extLst>
              <a:ext uri="{FF2B5EF4-FFF2-40B4-BE49-F238E27FC236}">
                <a16:creationId xmlns:a16="http://schemas.microsoft.com/office/drawing/2014/main" id="{6E4189C4-1802-4237-BEDA-449ADC95409F}"/>
              </a:ext>
            </a:extLst>
          </p:cNvPr>
          <p:cNvGraphicFramePr>
            <a:graphicFrameLocks/>
          </p:cNvGraphicFramePr>
          <p:nvPr>
            <p:extLst>
              <p:ext uri="{D42A27DB-BD31-4B8C-83A1-F6EECF244321}">
                <p14:modId xmlns:p14="http://schemas.microsoft.com/office/powerpoint/2010/main" val="1841010949"/>
              </p:ext>
            </p:extLst>
          </p:nvPr>
        </p:nvGraphicFramePr>
        <p:xfrm>
          <a:off x="5819944" y="3315555"/>
          <a:ext cx="5817235" cy="236433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表 11">
            <a:extLst>
              <a:ext uri="{FF2B5EF4-FFF2-40B4-BE49-F238E27FC236}">
                <a16:creationId xmlns:a16="http://schemas.microsoft.com/office/drawing/2014/main" id="{2B1D666C-455C-411F-B9A6-63B43AAB7FEC}"/>
              </a:ext>
            </a:extLst>
          </p:cNvPr>
          <p:cNvGraphicFramePr>
            <a:graphicFrameLocks noGrp="1"/>
          </p:cNvGraphicFramePr>
          <p:nvPr>
            <p:extLst>
              <p:ext uri="{D42A27DB-BD31-4B8C-83A1-F6EECF244321}">
                <p14:modId xmlns:p14="http://schemas.microsoft.com/office/powerpoint/2010/main" val="182858904"/>
              </p:ext>
            </p:extLst>
          </p:nvPr>
        </p:nvGraphicFramePr>
        <p:xfrm>
          <a:off x="5819944" y="5530242"/>
          <a:ext cx="5684079" cy="1112520"/>
        </p:xfrm>
        <a:graphic>
          <a:graphicData uri="http://schemas.openxmlformats.org/drawingml/2006/table">
            <a:tbl>
              <a:tblPr firstRow="1" bandRow="1">
                <a:tableStyleId>{0505E3EF-67EA-436B-97B2-0124C06EBD24}</a:tableStyleId>
              </a:tblPr>
              <a:tblGrid>
                <a:gridCol w="1146913">
                  <a:extLst>
                    <a:ext uri="{9D8B030D-6E8A-4147-A177-3AD203B41FA5}">
                      <a16:colId xmlns:a16="http://schemas.microsoft.com/office/drawing/2014/main" val="3617762146"/>
                    </a:ext>
                  </a:extLst>
                </a:gridCol>
                <a:gridCol w="1140823">
                  <a:extLst>
                    <a:ext uri="{9D8B030D-6E8A-4147-A177-3AD203B41FA5}">
                      <a16:colId xmlns:a16="http://schemas.microsoft.com/office/drawing/2014/main" val="1536556328"/>
                    </a:ext>
                  </a:extLst>
                </a:gridCol>
                <a:gridCol w="1227909">
                  <a:extLst>
                    <a:ext uri="{9D8B030D-6E8A-4147-A177-3AD203B41FA5}">
                      <a16:colId xmlns:a16="http://schemas.microsoft.com/office/drawing/2014/main" val="1197928400"/>
                    </a:ext>
                  </a:extLst>
                </a:gridCol>
                <a:gridCol w="923108">
                  <a:extLst>
                    <a:ext uri="{9D8B030D-6E8A-4147-A177-3AD203B41FA5}">
                      <a16:colId xmlns:a16="http://schemas.microsoft.com/office/drawing/2014/main" val="226560647"/>
                    </a:ext>
                  </a:extLst>
                </a:gridCol>
                <a:gridCol w="1245326">
                  <a:extLst>
                    <a:ext uri="{9D8B030D-6E8A-4147-A177-3AD203B41FA5}">
                      <a16:colId xmlns:a16="http://schemas.microsoft.com/office/drawing/2014/main" val="2506886598"/>
                    </a:ext>
                  </a:extLst>
                </a:gridCol>
              </a:tblGrid>
              <a:tr h="370840">
                <a:tc>
                  <a:txBody>
                    <a:bodyPr/>
                    <a:lstStyle/>
                    <a:p>
                      <a:pPr algn="ctr"/>
                      <a:r>
                        <a:rPr kumimoji="1" lang="en-US" altLang="ja-JP" b="1" dirty="0"/>
                        <a:t>SGX</a:t>
                      </a:r>
                      <a:endParaRPr kumimoji="1" lang="ja-JP" altLang="en-US" b="1" dirty="0"/>
                    </a:p>
                  </a:txBody>
                  <a:tcPr/>
                </a:tc>
                <a:tc>
                  <a:txBody>
                    <a:bodyPr/>
                    <a:lstStyle/>
                    <a:p>
                      <a:pPr algn="ctr"/>
                      <a:r>
                        <a:rPr kumimoji="1" lang="ja-JP" altLang="en-US" b="0" dirty="0"/>
                        <a:t>〇</a:t>
                      </a:r>
                    </a:p>
                  </a:txBody>
                  <a:tcPr/>
                </a:tc>
                <a:tc>
                  <a:txBody>
                    <a:bodyPr/>
                    <a:lstStyle/>
                    <a:p>
                      <a:pPr algn="ctr"/>
                      <a:r>
                        <a:rPr kumimoji="1" lang="en-US" altLang="ja-JP" b="0" dirty="0"/>
                        <a:t>×</a:t>
                      </a:r>
                      <a:endParaRPr kumimoji="1" lang="ja-JP" altLang="en-US" b="0" dirty="0"/>
                    </a:p>
                  </a:txBody>
                  <a:tcPr/>
                </a:tc>
                <a:tc>
                  <a:txBody>
                    <a:bodyPr/>
                    <a:lstStyle/>
                    <a:p>
                      <a:pPr algn="ctr"/>
                      <a:r>
                        <a:rPr kumimoji="1" lang="en-US" altLang="ja-JP" b="0" dirty="0"/>
                        <a:t>×</a:t>
                      </a:r>
                      <a:endParaRPr kumimoji="1" lang="ja-JP" altLang="en-US" b="0" dirty="0"/>
                    </a:p>
                  </a:txBody>
                  <a:tcPr/>
                </a:tc>
                <a:tc>
                  <a:txBody>
                    <a:bodyPr/>
                    <a:lstStyle/>
                    <a:p>
                      <a:pPr algn="ctr"/>
                      <a:r>
                        <a:rPr kumimoji="1" lang="ja-JP" altLang="en-US" b="0" dirty="0"/>
                        <a:t>〇</a:t>
                      </a:r>
                    </a:p>
                  </a:txBody>
                  <a:tcPr/>
                </a:tc>
                <a:extLst>
                  <a:ext uri="{0D108BD9-81ED-4DB2-BD59-A6C34878D82A}">
                    <a16:rowId xmlns:a16="http://schemas.microsoft.com/office/drawing/2014/main" val="2394149638"/>
                  </a:ext>
                </a:extLst>
              </a:tr>
              <a:tr h="370840">
                <a:tc>
                  <a:txBody>
                    <a:bodyPr/>
                    <a:lstStyle/>
                    <a:p>
                      <a:pPr algn="ctr"/>
                      <a:r>
                        <a:rPr kumimoji="1" lang="en-US" altLang="ja-JP" b="1" dirty="0"/>
                        <a:t>SMM</a:t>
                      </a:r>
                      <a:endParaRPr kumimoji="1" lang="ja-JP" altLang="en-US" b="1" dirty="0"/>
                    </a:p>
                  </a:txBody>
                  <a:tcPr/>
                </a:tc>
                <a:tc>
                  <a:txBody>
                    <a:bodyPr/>
                    <a:lstStyle/>
                    <a:p>
                      <a:pPr algn="ctr"/>
                      <a:r>
                        <a:rPr kumimoji="1" lang="ja-JP" altLang="en-US" b="0" dirty="0"/>
                        <a:t>〇</a:t>
                      </a:r>
                    </a:p>
                  </a:txBody>
                  <a:tcPr/>
                </a:tc>
                <a:tc>
                  <a:txBody>
                    <a:bodyPr/>
                    <a:lstStyle/>
                    <a:p>
                      <a:pPr algn="ctr"/>
                      <a:r>
                        <a:rPr kumimoji="1" lang="ja-JP" altLang="en-US" b="0" dirty="0"/>
                        <a:t>〇</a:t>
                      </a:r>
                    </a:p>
                  </a:txBody>
                  <a:tcPr/>
                </a:tc>
                <a:tc>
                  <a:txBody>
                    <a:bodyPr/>
                    <a:lstStyle/>
                    <a:p>
                      <a:pPr algn="ctr"/>
                      <a:r>
                        <a:rPr kumimoji="1" lang="ja-JP" altLang="en-US" b="0" dirty="0"/>
                        <a:t>〇</a:t>
                      </a:r>
                    </a:p>
                  </a:txBody>
                  <a:tcPr/>
                </a:tc>
                <a:tc>
                  <a:txBody>
                    <a:bodyPr/>
                    <a:lstStyle/>
                    <a:p>
                      <a:pPr algn="ctr"/>
                      <a:r>
                        <a:rPr kumimoji="1" lang="en-US" altLang="ja-JP" b="0" dirty="0"/>
                        <a:t>×</a:t>
                      </a:r>
                      <a:endParaRPr kumimoji="1" lang="ja-JP" altLang="en-US" b="0" dirty="0"/>
                    </a:p>
                  </a:txBody>
                  <a:tcPr/>
                </a:tc>
                <a:extLst>
                  <a:ext uri="{0D108BD9-81ED-4DB2-BD59-A6C34878D82A}">
                    <a16:rowId xmlns:a16="http://schemas.microsoft.com/office/drawing/2014/main" val="3475654333"/>
                  </a:ext>
                </a:extLst>
              </a:tr>
              <a:tr h="370840">
                <a:tc>
                  <a:txBody>
                    <a:bodyPr/>
                    <a:lstStyle/>
                    <a:p>
                      <a:pPr algn="ctr"/>
                      <a:r>
                        <a:rPr kumimoji="1" lang="ja-JP" altLang="en-US" b="1" dirty="0"/>
                        <a:t>暗号化</a:t>
                      </a:r>
                    </a:p>
                  </a:txBody>
                  <a:tcPr/>
                </a:tc>
                <a:tc>
                  <a:txBody>
                    <a:bodyPr/>
                    <a:lstStyle/>
                    <a:p>
                      <a:pPr algn="ctr"/>
                      <a:r>
                        <a:rPr kumimoji="1" lang="ja-JP" altLang="en-US" b="0" dirty="0"/>
                        <a:t>〇</a:t>
                      </a:r>
                    </a:p>
                  </a:txBody>
                  <a:tcPr/>
                </a:tc>
                <a:tc>
                  <a:txBody>
                    <a:bodyPr/>
                    <a:lstStyle/>
                    <a:p>
                      <a:pPr algn="ctr"/>
                      <a:r>
                        <a:rPr kumimoji="1" lang="ja-JP" altLang="en-US" b="0" dirty="0"/>
                        <a:t>〇</a:t>
                      </a:r>
                    </a:p>
                  </a:txBody>
                  <a:tcPr/>
                </a:tc>
                <a:tc>
                  <a:txBody>
                    <a:bodyPr/>
                    <a:lstStyle/>
                    <a:p>
                      <a:pPr algn="ctr"/>
                      <a:r>
                        <a:rPr kumimoji="1" lang="en-US" altLang="ja-JP" b="0" dirty="0"/>
                        <a:t>×</a:t>
                      </a:r>
                      <a:endParaRPr kumimoji="1" lang="ja-JP" altLang="en-US" b="0" dirty="0"/>
                    </a:p>
                  </a:txBody>
                  <a:tcPr/>
                </a:tc>
                <a:tc>
                  <a:txBody>
                    <a:bodyPr/>
                    <a:lstStyle/>
                    <a:p>
                      <a:pPr algn="ctr"/>
                      <a:r>
                        <a:rPr kumimoji="1" lang="ja-JP" altLang="en-US" b="0" dirty="0"/>
                        <a:t>〇</a:t>
                      </a:r>
                    </a:p>
                  </a:txBody>
                  <a:tcPr/>
                </a:tc>
                <a:extLst>
                  <a:ext uri="{0D108BD9-81ED-4DB2-BD59-A6C34878D82A}">
                    <a16:rowId xmlns:a16="http://schemas.microsoft.com/office/drawing/2014/main" val="1607243713"/>
                  </a:ext>
                </a:extLst>
              </a:tr>
            </a:tbl>
          </a:graphicData>
        </a:graphic>
      </p:graphicFrame>
      <p:sp>
        <p:nvSpPr>
          <p:cNvPr id="12" name="テキスト ボックス 11">
            <a:extLst>
              <a:ext uri="{FF2B5EF4-FFF2-40B4-BE49-F238E27FC236}">
                <a16:creationId xmlns:a16="http://schemas.microsoft.com/office/drawing/2014/main" id="{CF859D79-9CC4-45EE-9F59-6BFAAB054F6E}"/>
              </a:ext>
            </a:extLst>
          </p:cNvPr>
          <p:cNvSpPr txBox="1"/>
          <p:nvPr/>
        </p:nvSpPr>
        <p:spPr>
          <a:xfrm>
            <a:off x="6940730" y="4816799"/>
            <a:ext cx="1506583" cy="369332"/>
          </a:xfrm>
          <a:prstGeom prst="rect">
            <a:avLst/>
          </a:prstGeom>
          <a:noFill/>
        </p:spPr>
        <p:txBody>
          <a:bodyPr wrap="square" rtlCol="0">
            <a:spAutoFit/>
          </a:bodyPr>
          <a:lstStyle/>
          <a:p>
            <a:r>
              <a:rPr kumimoji="1" lang="en-US" altLang="ja-JP" dirty="0" err="1"/>
              <a:t>SSdetector</a:t>
            </a:r>
            <a:endParaRPr kumimoji="1" lang="ja-JP" altLang="en-US" dirty="0"/>
          </a:p>
        </p:txBody>
      </p:sp>
    </p:spTree>
    <p:extLst>
      <p:ext uri="{BB962C8B-B14F-4D97-AF65-F5344CB8AC3E}">
        <p14:creationId xmlns:p14="http://schemas.microsoft.com/office/powerpoint/2010/main" val="2684790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1EBD81-5525-41F2-9B42-7FDE211CC2AC}"/>
              </a:ext>
            </a:extLst>
          </p:cNvPr>
          <p:cNvSpPr>
            <a:spLocks noGrp="1"/>
          </p:cNvSpPr>
          <p:nvPr>
            <p:ph type="title"/>
          </p:nvPr>
        </p:nvSpPr>
        <p:spPr>
          <a:xfrm>
            <a:off x="838200" y="512309"/>
            <a:ext cx="10515600" cy="848402"/>
          </a:xfrm>
        </p:spPr>
        <p:txBody>
          <a:bodyPr/>
          <a:lstStyle/>
          <a:p>
            <a:r>
              <a:rPr lang="ja-JP" altLang="en-US" dirty="0"/>
              <a:t>オーバヘッドの分析</a:t>
            </a:r>
          </a:p>
        </p:txBody>
      </p:sp>
      <p:sp>
        <p:nvSpPr>
          <p:cNvPr id="3" name="コンテンツ プレースホルダー 2">
            <a:extLst>
              <a:ext uri="{FF2B5EF4-FFF2-40B4-BE49-F238E27FC236}">
                <a16:creationId xmlns:a16="http://schemas.microsoft.com/office/drawing/2014/main" id="{D1BE849F-4A0B-40A8-8129-A6214C961DC2}"/>
              </a:ext>
            </a:extLst>
          </p:cNvPr>
          <p:cNvSpPr>
            <a:spLocks noGrp="1"/>
          </p:cNvSpPr>
          <p:nvPr>
            <p:ph idx="1"/>
          </p:nvPr>
        </p:nvSpPr>
        <p:spPr>
          <a:xfrm>
            <a:off x="843643" y="1564819"/>
            <a:ext cx="10515600" cy="4351338"/>
          </a:xfrm>
        </p:spPr>
        <p:txBody>
          <a:bodyPr/>
          <a:lstStyle/>
          <a:p>
            <a:r>
              <a:rPr lang="en-US" altLang="ja-JP" dirty="0"/>
              <a:t>SMM</a:t>
            </a:r>
            <a:r>
              <a:rPr lang="ja-JP" altLang="en-US" dirty="0"/>
              <a:t>プログラムの呼び出しが</a:t>
            </a:r>
            <a:r>
              <a:rPr lang="en-US" altLang="ja-JP" dirty="0"/>
              <a:t>92%</a:t>
            </a:r>
            <a:r>
              <a:rPr lang="ja-JP" altLang="en-US" dirty="0"/>
              <a:t>を占める</a:t>
            </a:r>
            <a:endParaRPr lang="en-US" altLang="ja-JP" dirty="0"/>
          </a:p>
          <a:p>
            <a:pPr lvl="1"/>
            <a:r>
              <a:rPr lang="en-US" altLang="ja-JP" dirty="0"/>
              <a:t>SGX</a:t>
            </a:r>
            <a:r>
              <a:rPr lang="ja-JP" altLang="en-US" dirty="0"/>
              <a:t>のオーバヘッドは</a:t>
            </a:r>
            <a:r>
              <a:rPr lang="en-US" altLang="ja-JP" dirty="0"/>
              <a:t>6%</a:t>
            </a:r>
            <a:r>
              <a:rPr lang="ja-JP" altLang="en-US" dirty="0"/>
              <a:t>、暗号化のオーバヘッドは</a:t>
            </a:r>
            <a:r>
              <a:rPr lang="en-US" altLang="ja-JP" dirty="0"/>
              <a:t>2%</a:t>
            </a:r>
          </a:p>
          <a:p>
            <a:r>
              <a:rPr lang="en-US" altLang="ja-JP" dirty="0"/>
              <a:t>SMI</a:t>
            </a:r>
            <a:r>
              <a:rPr lang="ja-JP" altLang="en-US" dirty="0"/>
              <a:t>を発生させて戻ってくるだけの時間を実機と比較</a:t>
            </a:r>
            <a:endParaRPr lang="en-US" altLang="ja-JP" dirty="0"/>
          </a:p>
          <a:p>
            <a:pPr lvl="1"/>
            <a:r>
              <a:rPr lang="ja-JP" altLang="en-US" dirty="0"/>
              <a:t>実機では</a:t>
            </a:r>
            <a:r>
              <a:rPr lang="en-US" altLang="ja-JP" dirty="0"/>
              <a:t>0.18</a:t>
            </a:r>
            <a:r>
              <a:rPr lang="ja-JP" altLang="en-US" dirty="0"/>
              <a:t>ミリ秒なので、</a:t>
            </a:r>
            <a:r>
              <a:rPr lang="en-US" altLang="ja-JP" dirty="0"/>
              <a:t>SMM</a:t>
            </a:r>
            <a:r>
              <a:rPr lang="ja-JP" altLang="en-US" dirty="0"/>
              <a:t>なしの場合の</a:t>
            </a:r>
            <a:r>
              <a:rPr lang="en-US" altLang="ja-JP" dirty="0"/>
              <a:t>2</a:t>
            </a:r>
            <a:r>
              <a:rPr lang="ja-JP" altLang="en-US" dirty="0"/>
              <a:t>～</a:t>
            </a:r>
            <a:r>
              <a:rPr lang="en-US" altLang="ja-JP" dirty="0"/>
              <a:t>3</a:t>
            </a:r>
            <a:r>
              <a:rPr lang="ja-JP" altLang="en-US" dirty="0"/>
              <a:t>倍で済む可能性</a:t>
            </a:r>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DE29CCDB-223B-4D2D-AFF0-277669546DE7}"/>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13</a:t>
            </a:fld>
            <a:endParaRPr lang="ja-JP" altLang="en-US"/>
          </a:p>
        </p:txBody>
      </p:sp>
      <p:graphicFrame>
        <p:nvGraphicFramePr>
          <p:cNvPr id="9" name="グラフ 8">
            <a:extLst>
              <a:ext uri="{FF2B5EF4-FFF2-40B4-BE49-F238E27FC236}">
                <a16:creationId xmlns:a16="http://schemas.microsoft.com/office/drawing/2014/main" id="{B94B31DD-47FC-41A8-8149-4CA9CC9F4EC9}"/>
              </a:ext>
            </a:extLst>
          </p:cNvPr>
          <p:cNvGraphicFramePr>
            <a:graphicFrameLocks/>
          </p:cNvGraphicFramePr>
          <p:nvPr>
            <p:extLst>
              <p:ext uri="{D42A27DB-BD31-4B8C-83A1-F6EECF244321}">
                <p14:modId xmlns:p14="http://schemas.microsoft.com/office/powerpoint/2010/main" val="3911053458"/>
              </p:ext>
            </p:extLst>
          </p:nvPr>
        </p:nvGraphicFramePr>
        <p:xfrm>
          <a:off x="6625045" y="3498169"/>
          <a:ext cx="3535680" cy="3050111"/>
        </p:xfrm>
        <a:graphic>
          <a:graphicData uri="http://schemas.openxmlformats.org/drawingml/2006/chart">
            <c:chart xmlns:c="http://schemas.openxmlformats.org/drawingml/2006/chart" xmlns:r="http://schemas.openxmlformats.org/officeDocument/2006/relationships" r:id="rId2"/>
          </a:graphicData>
        </a:graphic>
      </p:graphicFrame>
      <p:sp>
        <p:nvSpPr>
          <p:cNvPr id="11" name="テキスト ボックス 10">
            <a:extLst>
              <a:ext uri="{FF2B5EF4-FFF2-40B4-BE49-F238E27FC236}">
                <a16:creationId xmlns:a16="http://schemas.microsoft.com/office/drawing/2014/main" id="{96B8D3C9-D53E-4954-8108-D3862D67E315}"/>
              </a:ext>
            </a:extLst>
          </p:cNvPr>
          <p:cNvSpPr txBox="1"/>
          <p:nvPr/>
        </p:nvSpPr>
        <p:spPr>
          <a:xfrm>
            <a:off x="9093926" y="3925610"/>
            <a:ext cx="888274" cy="369332"/>
          </a:xfrm>
          <a:prstGeom prst="rect">
            <a:avLst/>
          </a:prstGeom>
          <a:noFill/>
        </p:spPr>
        <p:txBody>
          <a:bodyPr wrap="square" rtlCol="0">
            <a:spAutoFit/>
          </a:bodyPr>
          <a:lstStyle/>
          <a:p>
            <a:r>
              <a:rPr kumimoji="1" lang="en-US" altLang="ja-JP" dirty="0"/>
              <a:t>SMI</a:t>
            </a:r>
            <a:endParaRPr kumimoji="1" lang="ja-JP" altLang="en-US" dirty="0"/>
          </a:p>
        </p:txBody>
      </p:sp>
      <p:graphicFrame>
        <p:nvGraphicFramePr>
          <p:cNvPr id="12" name="グラフ 11">
            <a:extLst>
              <a:ext uri="{FF2B5EF4-FFF2-40B4-BE49-F238E27FC236}">
                <a16:creationId xmlns:a16="http://schemas.microsoft.com/office/drawing/2014/main" id="{0532A7A9-15BC-4D96-9631-6D9F5740C893}"/>
              </a:ext>
            </a:extLst>
          </p:cNvPr>
          <p:cNvGraphicFramePr>
            <a:graphicFrameLocks/>
          </p:cNvGraphicFramePr>
          <p:nvPr>
            <p:extLst>
              <p:ext uri="{D42A27DB-BD31-4B8C-83A1-F6EECF244321}">
                <p14:modId xmlns:p14="http://schemas.microsoft.com/office/powerpoint/2010/main" val="2235975538"/>
              </p:ext>
            </p:extLst>
          </p:nvPr>
        </p:nvGraphicFramePr>
        <p:xfrm>
          <a:off x="510760" y="3556278"/>
          <a:ext cx="5486399" cy="2208060"/>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9">
            <a:extLst>
              <a:ext uri="{FF2B5EF4-FFF2-40B4-BE49-F238E27FC236}">
                <a16:creationId xmlns:a16="http://schemas.microsoft.com/office/drawing/2014/main" id="{0F1BCB79-F536-4317-A6BA-9B8115DB1F88}"/>
              </a:ext>
            </a:extLst>
          </p:cNvPr>
          <p:cNvSpPr txBox="1"/>
          <p:nvPr/>
        </p:nvSpPr>
        <p:spPr>
          <a:xfrm>
            <a:off x="4643207" y="3784317"/>
            <a:ext cx="1210491" cy="369332"/>
          </a:xfrm>
          <a:prstGeom prst="rect">
            <a:avLst/>
          </a:prstGeom>
          <a:noFill/>
        </p:spPr>
        <p:txBody>
          <a:bodyPr wrap="square" rtlCol="0">
            <a:spAutoFit/>
          </a:bodyPr>
          <a:lstStyle/>
          <a:p>
            <a:pPr algn="ctr"/>
            <a:r>
              <a:rPr kumimoji="1" lang="ja-JP" altLang="en-US" dirty="0"/>
              <a:t>最小値</a:t>
            </a:r>
          </a:p>
        </p:txBody>
      </p:sp>
      <p:graphicFrame>
        <p:nvGraphicFramePr>
          <p:cNvPr id="13" name="表 11">
            <a:extLst>
              <a:ext uri="{FF2B5EF4-FFF2-40B4-BE49-F238E27FC236}">
                <a16:creationId xmlns:a16="http://schemas.microsoft.com/office/drawing/2014/main" id="{CB3A55E3-A29E-48AC-8090-3AE6FE3C4A6A}"/>
              </a:ext>
            </a:extLst>
          </p:cNvPr>
          <p:cNvGraphicFramePr>
            <a:graphicFrameLocks noGrp="1"/>
          </p:cNvGraphicFramePr>
          <p:nvPr>
            <p:extLst>
              <p:ext uri="{D42A27DB-BD31-4B8C-83A1-F6EECF244321}">
                <p14:modId xmlns:p14="http://schemas.microsoft.com/office/powerpoint/2010/main" val="1739886331"/>
              </p:ext>
            </p:extLst>
          </p:nvPr>
        </p:nvGraphicFramePr>
        <p:xfrm>
          <a:off x="670560" y="5681267"/>
          <a:ext cx="5183138" cy="1097280"/>
        </p:xfrm>
        <a:graphic>
          <a:graphicData uri="http://schemas.openxmlformats.org/drawingml/2006/table">
            <a:tbl>
              <a:tblPr firstRow="1" bandRow="1">
                <a:tableStyleId>{0505E3EF-67EA-436B-97B2-0124C06EBD24}</a:tableStyleId>
              </a:tblPr>
              <a:tblGrid>
                <a:gridCol w="1113550">
                  <a:extLst>
                    <a:ext uri="{9D8B030D-6E8A-4147-A177-3AD203B41FA5}">
                      <a16:colId xmlns:a16="http://schemas.microsoft.com/office/drawing/2014/main" val="3617762146"/>
                    </a:ext>
                  </a:extLst>
                </a:gridCol>
                <a:gridCol w="941673">
                  <a:extLst>
                    <a:ext uri="{9D8B030D-6E8A-4147-A177-3AD203B41FA5}">
                      <a16:colId xmlns:a16="http://schemas.microsoft.com/office/drawing/2014/main" val="1536556328"/>
                    </a:ext>
                  </a:extLst>
                </a:gridCol>
                <a:gridCol w="1018903">
                  <a:extLst>
                    <a:ext uri="{9D8B030D-6E8A-4147-A177-3AD203B41FA5}">
                      <a16:colId xmlns:a16="http://schemas.microsoft.com/office/drawing/2014/main" val="1197928400"/>
                    </a:ext>
                  </a:extLst>
                </a:gridCol>
                <a:gridCol w="1088571">
                  <a:extLst>
                    <a:ext uri="{9D8B030D-6E8A-4147-A177-3AD203B41FA5}">
                      <a16:colId xmlns:a16="http://schemas.microsoft.com/office/drawing/2014/main" val="226560647"/>
                    </a:ext>
                  </a:extLst>
                </a:gridCol>
                <a:gridCol w="1020441">
                  <a:extLst>
                    <a:ext uri="{9D8B030D-6E8A-4147-A177-3AD203B41FA5}">
                      <a16:colId xmlns:a16="http://schemas.microsoft.com/office/drawing/2014/main" val="2506886598"/>
                    </a:ext>
                  </a:extLst>
                </a:gridCol>
              </a:tblGrid>
              <a:tr h="312416">
                <a:tc>
                  <a:txBody>
                    <a:bodyPr/>
                    <a:lstStyle/>
                    <a:p>
                      <a:pPr algn="ctr"/>
                      <a:r>
                        <a:rPr kumimoji="1" lang="en-US" altLang="ja-JP" b="1" dirty="0"/>
                        <a:t>SGX</a:t>
                      </a:r>
                      <a:endParaRPr kumimoji="1" lang="ja-JP" altLang="en-US" b="1" dirty="0"/>
                    </a:p>
                  </a:txBody>
                  <a:tcPr/>
                </a:tc>
                <a:tc>
                  <a:txBody>
                    <a:bodyPr/>
                    <a:lstStyle/>
                    <a:p>
                      <a:pPr algn="ctr"/>
                      <a:r>
                        <a:rPr kumimoji="1" lang="ja-JP" altLang="en-US" b="0" dirty="0"/>
                        <a:t>〇</a:t>
                      </a:r>
                    </a:p>
                  </a:txBody>
                  <a:tcPr/>
                </a:tc>
                <a:tc>
                  <a:txBody>
                    <a:bodyPr/>
                    <a:lstStyle/>
                    <a:p>
                      <a:pPr algn="ctr"/>
                      <a:r>
                        <a:rPr kumimoji="1" lang="en-US" altLang="ja-JP" b="0" dirty="0"/>
                        <a:t>×</a:t>
                      </a:r>
                      <a:endParaRPr kumimoji="1" lang="ja-JP" altLang="en-US" b="0" dirty="0"/>
                    </a:p>
                  </a:txBody>
                  <a:tcPr/>
                </a:tc>
                <a:tc>
                  <a:txBody>
                    <a:bodyPr/>
                    <a:lstStyle/>
                    <a:p>
                      <a:pPr algn="ctr"/>
                      <a:r>
                        <a:rPr kumimoji="1" lang="en-US" altLang="ja-JP" b="0" dirty="0"/>
                        <a:t>×</a:t>
                      </a:r>
                      <a:endParaRPr kumimoji="1" lang="ja-JP" altLang="en-US" b="0" dirty="0"/>
                    </a:p>
                  </a:txBody>
                  <a:tcPr/>
                </a:tc>
                <a:tc>
                  <a:txBody>
                    <a:bodyPr/>
                    <a:lstStyle/>
                    <a:p>
                      <a:pPr algn="ctr"/>
                      <a:r>
                        <a:rPr kumimoji="1" lang="ja-JP" altLang="en-US" b="0" dirty="0"/>
                        <a:t>〇</a:t>
                      </a:r>
                    </a:p>
                  </a:txBody>
                  <a:tcPr/>
                </a:tc>
                <a:extLst>
                  <a:ext uri="{0D108BD9-81ED-4DB2-BD59-A6C34878D82A}">
                    <a16:rowId xmlns:a16="http://schemas.microsoft.com/office/drawing/2014/main" val="2394149638"/>
                  </a:ext>
                </a:extLst>
              </a:tr>
              <a:tr h="312416">
                <a:tc>
                  <a:txBody>
                    <a:bodyPr/>
                    <a:lstStyle/>
                    <a:p>
                      <a:pPr algn="ctr"/>
                      <a:r>
                        <a:rPr kumimoji="1" lang="en-US" altLang="ja-JP" b="1" dirty="0"/>
                        <a:t>SMM</a:t>
                      </a:r>
                      <a:endParaRPr kumimoji="1" lang="ja-JP" altLang="en-US" b="1" dirty="0"/>
                    </a:p>
                  </a:txBody>
                  <a:tcPr/>
                </a:tc>
                <a:tc>
                  <a:txBody>
                    <a:bodyPr/>
                    <a:lstStyle/>
                    <a:p>
                      <a:pPr algn="ctr"/>
                      <a:r>
                        <a:rPr kumimoji="1" lang="ja-JP" altLang="en-US" b="0" dirty="0"/>
                        <a:t>〇</a:t>
                      </a:r>
                    </a:p>
                  </a:txBody>
                  <a:tcPr/>
                </a:tc>
                <a:tc>
                  <a:txBody>
                    <a:bodyPr/>
                    <a:lstStyle/>
                    <a:p>
                      <a:pPr algn="ctr"/>
                      <a:r>
                        <a:rPr kumimoji="1" lang="ja-JP" altLang="en-US" b="0" dirty="0"/>
                        <a:t>〇</a:t>
                      </a:r>
                    </a:p>
                  </a:txBody>
                  <a:tcPr/>
                </a:tc>
                <a:tc>
                  <a:txBody>
                    <a:bodyPr/>
                    <a:lstStyle/>
                    <a:p>
                      <a:pPr algn="ctr"/>
                      <a:r>
                        <a:rPr kumimoji="1" lang="ja-JP" altLang="en-US" b="0" dirty="0"/>
                        <a:t>〇</a:t>
                      </a:r>
                    </a:p>
                  </a:txBody>
                  <a:tcPr/>
                </a:tc>
                <a:tc>
                  <a:txBody>
                    <a:bodyPr/>
                    <a:lstStyle/>
                    <a:p>
                      <a:pPr algn="ctr"/>
                      <a:r>
                        <a:rPr kumimoji="1" lang="en-US" altLang="ja-JP" b="0" dirty="0"/>
                        <a:t>×</a:t>
                      </a:r>
                      <a:endParaRPr kumimoji="1" lang="ja-JP" altLang="en-US" b="0" dirty="0"/>
                    </a:p>
                  </a:txBody>
                  <a:tcPr/>
                </a:tc>
                <a:extLst>
                  <a:ext uri="{0D108BD9-81ED-4DB2-BD59-A6C34878D82A}">
                    <a16:rowId xmlns:a16="http://schemas.microsoft.com/office/drawing/2014/main" val="3475654333"/>
                  </a:ext>
                </a:extLst>
              </a:tr>
              <a:tr h="312416">
                <a:tc>
                  <a:txBody>
                    <a:bodyPr/>
                    <a:lstStyle/>
                    <a:p>
                      <a:pPr algn="ctr"/>
                      <a:r>
                        <a:rPr kumimoji="1" lang="ja-JP" altLang="en-US" b="1" dirty="0"/>
                        <a:t>暗号化</a:t>
                      </a:r>
                    </a:p>
                  </a:txBody>
                  <a:tcPr/>
                </a:tc>
                <a:tc>
                  <a:txBody>
                    <a:bodyPr/>
                    <a:lstStyle/>
                    <a:p>
                      <a:pPr algn="ctr"/>
                      <a:r>
                        <a:rPr kumimoji="1" lang="ja-JP" altLang="en-US" b="0" dirty="0"/>
                        <a:t>〇</a:t>
                      </a:r>
                    </a:p>
                  </a:txBody>
                  <a:tcPr/>
                </a:tc>
                <a:tc>
                  <a:txBody>
                    <a:bodyPr/>
                    <a:lstStyle/>
                    <a:p>
                      <a:pPr algn="ctr"/>
                      <a:r>
                        <a:rPr kumimoji="1" lang="ja-JP" altLang="en-US" b="0" dirty="0"/>
                        <a:t>〇</a:t>
                      </a:r>
                    </a:p>
                  </a:txBody>
                  <a:tcPr/>
                </a:tc>
                <a:tc>
                  <a:txBody>
                    <a:bodyPr/>
                    <a:lstStyle/>
                    <a:p>
                      <a:pPr algn="ctr"/>
                      <a:r>
                        <a:rPr kumimoji="1" lang="en-US" altLang="ja-JP" b="0" dirty="0"/>
                        <a:t>×</a:t>
                      </a:r>
                      <a:endParaRPr kumimoji="1" lang="ja-JP" altLang="en-US" b="0" dirty="0"/>
                    </a:p>
                  </a:txBody>
                  <a:tcPr/>
                </a:tc>
                <a:tc>
                  <a:txBody>
                    <a:bodyPr/>
                    <a:lstStyle/>
                    <a:p>
                      <a:pPr algn="ctr"/>
                      <a:r>
                        <a:rPr kumimoji="1" lang="ja-JP" altLang="en-US" b="0" dirty="0"/>
                        <a:t>〇</a:t>
                      </a:r>
                    </a:p>
                  </a:txBody>
                  <a:tcPr/>
                </a:tc>
                <a:extLst>
                  <a:ext uri="{0D108BD9-81ED-4DB2-BD59-A6C34878D82A}">
                    <a16:rowId xmlns:a16="http://schemas.microsoft.com/office/drawing/2014/main" val="1607243713"/>
                  </a:ext>
                </a:extLst>
              </a:tr>
            </a:tbl>
          </a:graphicData>
        </a:graphic>
      </p:graphicFrame>
      <p:sp>
        <p:nvSpPr>
          <p:cNvPr id="14" name="テキスト ボックス 13">
            <a:extLst>
              <a:ext uri="{FF2B5EF4-FFF2-40B4-BE49-F238E27FC236}">
                <a16:creationId xmlns:a16="http://schemas.microsoft.com/office/drawing/2014/main" id="{087A557B-86BD-46F8-BC84-6E413230CFC5}"/>
              </a:ext>
            </a:extLst>
          </p:cNvPr>
          <p:cNvSpPr txBox="1"/>
          <p:nvPr/>
        </p:nvSpPr>
        <p:spPr>
          <a:xfrm>
            <a:off x="1564752" y="3740944"/>
            <a:ext cx="1506583" cy="369332"/>
          </a:xfrm>
          <a:prstGeom prst="rect">
            <a:avLst/>
          </a:prstGeom>
          <a:noFill/>
        </p:spPr>
        <p:txBody>
          <a:bodyPr wrap="square" rtlCol="0">
            <a:spAutoFit/>
          </a:bodyPr>
          <a:lstStyle/>
          <a:p>
            <a:pPr algn="ctr"/>
            <a:r>
              <a:rPr kumimoji="1" lang="en-US" altLang="ja-JP" dirty="0" err="1"/>
              <a:t>SSdetector</a:t>
            </a:r>
            <a:endParaRPr kumimoji="1" lang="ja-JP" altLang="en-US" dirty="0"/>
          </a:p>
        </p:txBody>
      </p:sp>
    </p:spTree>
    <p:extLst>
      <p:ext uri="{BB962C8B-B14F-4D97-AF65-F5344CB8AC3E}">
        <p14:creationId xmlns:p14="http://schemas.microsoft.com/office/powerpoint/2010/main" val="4281598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D77A79-CE47-403A-8D4D-69F04A12CFAF}"/>
              </a:ext>
            </a:extLst>
          </p:cNvPr>
          <p:cNvSpPr>
            <a:spLocks noGrp="1"/>
          </p:cNvSpPr>
          <p:nvPr>
            <p:ph type="title"/>
          </p:nvPr>
        </p:nvSpPr>
        <p:spPr>
          <a:xfrm>
            <a:off x="838200" y="512309"/>
            <a:ext cx="10515600" cy="848402"/>
          </a:xfrm>
        </p:spPr>
        <p:txBody>
          <a:bodyPr/>
          <a:lstStyle/>
          <a:p>
            <a:r>
              <a:rPr lang="ja-JP" altLang="en-US" dirty="0"/>
              <a:t>関連研究</a:t>
            </a:r>
          </a:p>
        </p:txBody>
      </p:sp>
      <p:sp>
        <p:nvSpPr>
          <p:cNvPr id="3" name="コンテンツ プレースホルダー 2">
            <a:extLst>
              <a:ext uri="{FF2B5EF4-FFF2-40B4-BE49-F238E27FC236}">
                <a16:creationId xmlns:a16="http://schemas.microsoft.com/office/drawing/2014/main" id="{4D7ED25C-2708-439E-BFDB-EE29956C7BAA}"/>
              </a:ext>
            </a:extLst>
          </p:cNvPr>
          <p:cNvSpPr>
            <a:spLocks noGrp="1"/>
          </p:cNvSpPr>
          <p:nvPr>
            <p:ph idx="1"/>
          </p:nvPr>
        </p:nvSpPr>
        <p:spPr>
          <a:xfrm>
            <a:off x="843643" y="1564819"/>
            <a:ext cx="10515600" cy="4351338"/>
          </a:xfrm>
        </p:spPr>
        <p:txBody>
          <a:bodyPr>
            <a:normAutofit/>
          </a:bodyPr>
          <a:lstStyle/>
          <a:p>
            <a:r>
              <a:rPr lang="en-US" altLang="ja-JP" dirty="0"/>
              <a:t>Aurora [Liang et al.’20]</a:t>
            </a:r>
          </a:p>
          <a:p>
            <a:pPr lvl="1"/>
            <a:r>
              <a:rPr lang="en-US" altLang="ja-JP" dirty="0"/>
              <a:t>SMM</a:t>
            </a:r>
            <a:r>
              <a:rPr lang="ja-JP" altLang="en-US" dirty="0"/>
              <a:t>を用いてデバイスドライバを安全に動かす</a:t>
            </a:r>
            <a:endParaRPr lang="en-US" altLang="ja-JP" dirty="0"/>
          </a:p>
          <a:p>
            <a:pPr lvl="1"/>
            <a:r>
              <a:rPr lang="en-US" altLang="ja-JP" dirty="0"/>
              <a:t>SGX</a:t>
            </a:r>
            <a:r>
              <a:rPr lang="ja-JP" altLang="en-US" dirty="0"/>
              <a:t>のエンクレイヴ内でドライバ経由で安全にデバイスを使用</a:t>
            </a:r>
            <a:endParaRPr lang="en-US" altLang="ja-JP" dirty="0"/>
          </a:p>
          <a:p>
            <a:r>
              <a:rPr lang="en-US" altLang="ja-JP" dirty="0" err="1"/>
              <a:t>Kshot</a:t>
            </a:r>
            <a:r>
              <a:rPr lang="en-US" altLang="ja-JP" dirty="0"/>
              <a:t> [Zhou et al.’20]</a:t>
            </a:r>
          </a:p>
          <a:p>
            <a:pPr lvl="1"/>
            <a:r>
              <a:rPr lang="en-US" altLang="ja-JP" dirty="0"/>
              <a:t>SGX</a:t>
            </a:r>
            <a:r>
              <a:rPr lang="ja-JP" altLang="en-US" dirty="0"/>
              <a:t>のエンクレイヴ内で</a:t>
            </a:r>
            <a:r>
              <a:rPr lang="en-US" altLang="ja-JP" dirty="0"/>
              <a:t>OS</a:t>
            </a:r>
            <a:r>
              <a:rPr lang="ja-JP" altLang="en-US" dirty="0"/>
              <a:t>の更新ファイルを安全に取得</a:t>
            </a:r>
          </a:p>
          <a:p>
            <a:pPr lvl="1"/>
            <a:r>
              <a:rPr lang="en-US" altLang="ja-JP" dirty="0"/>
              <a:t>SMM</a:t>
            </a:r>
            <a:r>
              <a:rPr lang="ja-JP" altLang="en-US" dirty="0"/>
              <a:t>を用いて</a:t>
            </a:r>
            <a:r>
              <a:rPr lang="en-US" altLang="ja-JP" dirty="0"/>
              <a:t>OS</a:t>
            </a:r>
            <a:r>
              <a:rPr lang="ja-JP" altLang="en-US" dirty="0"/>
              <a:t>を安全に更新</a:t>
            </a:r>
            <a:endParaRPr lang="en-US" altLang="ja-JP" dirty="0"/>
          </a:p>
          <a:p>
            <a:r>
              <a:rPr lang="en-US" altLang="ja-JP" dirty="0" err="1"/>
              <a:t>SCwatcher</a:t>
            </a:r>
            <a:r>
              <a:rPr lang="en-US" altLang="ja-JP" dirty="0"/>
              <a:t> [</a:t>
            </a:r>
            <a:r>
              <a:rPr lang="ja-JP" altLang="en-US" dirty="0"/>
              <a:t>河村ら’</a:t>
            </a:r>
            <a:r>
              <a:rPr lang="en-US" altLang="ja-JP" dirty="0"/>
              <a:t>20]</a:t>
            </a:r>
          </a:p>
          <a:p>
            <a:pPr lvl="1"/>
            <a:r>
              <a:rPr lang="en-US" altLang="ja-JP" dirty="0"/>
              <a:t>SGX</a:t>
            </a:r>
            <a:r>
              <a:rPr lang="ja-JP" altLang="en-US" dirty="0"/>
              <a:t>と</a:t>
            </a:r>
            <a:r>
              <a:rPr lang="en-US" altLang="ja-JP" dirty="0"/>
              <a:t>SCONE [</a:t>
            </a:r>
            <a:r>
              <a:rPr lang="en-US" altLang="ja-JP" dirty="0" err="1"/>
              <a:t>Arnautov</a:t>
            </a:r>
            <a:r>
              <a:rPr lang="en-US" altLang="ja-JP" dirty="0"/>
              <a:t> et al.’16]</a:t>
            </a:r>
            <a:r>
              <a:rPr lang="ja-JP" altLang="en-US" dirty="0"/>
              <a:t>を用いて既存の</a:t>
            </a:r>
            <a:r>
              <a:rPr lang="en-US" altLang="ja-JP" dirty="0"/>
              <a:t>IDS</a:t>
            </a:r>
            <a:r>
              <a:rPr lang="ja-JP" altLang="en-US" dirty="0"/>
              <a:t>を安全に実行</a:t>
            </a:r>
          </a:p>
          <a:p>
            <a:pPr lvl="1"/>
            <a:r>
              <a:rPr lang="ja-JP" altLang="en-US" dirty="0"/>
              <a:t>本研究と組み合わせることで</a:t>
            </a:r>
            <a:r>
              <a:rPr lang="en-US" altLang="ja-JP" dirty="0"/>
              <a:t>VM</a:t>
            </a:r>
            <a:r>
              <a:rPr lang="ja-JP" altLang="en-US" dirty="0"/>
              <a:t>を用いないシステムにも対応可能</a:t>
            </a:r>
          </a:p>
          <a:p>
            <a:endParaRPr lang="en-US" altLang="ja-JP" dirty="0"/>
          </a:p>
        </p:txBody>
      </p:sp>
      <p:sp>
        <p:nvSpPr>
          <p:cNvPr id="4" name="スライド番号プレースホルダー 3">
            <a:extLst>
              <a:ext uri="{FF2B5EF4-FFF2-40B4-BE49-F238E27FC236}">
                <a16:creationId xmlns:a16="http://schemas.microsoft.com/office/drawing/2014/main" id="{C80F39F2-12CC-40E8-8C39-8F2E0AA59C5B}"/>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14</a:t>
            </a:fld>
            <a:endParaRPr lang="ja-JP" altLang="en-US"/>
          </a:p>
        </p:txBody>
      </p:sp>
    </p:spTree>
    <p:extLst>
      <p:ext uri="{BB962C8B-B14F-4D97-AF65-F5344CB8AC3E}">
        <p14:creationId xmlns:p14="http://schemas.microsoft.com/office/powerpoint/2010/main" val="34241938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81F57F-0C2C-4021-9AFC-E24865D80462}"/>
              </a:ext>
            </a:extLst>
          </p:cNvPr>
          <p:cNvSpPr>
            <a:spLocks noGrp="1"/>
          </p:cNvSpPr>
          <p:nvPr>
            <p:ph type="title"/>
          </p:nvPr>
        </p:nvSpPr>
        <p:spPr>
          <a:xfrm>
            <a:off x="838200" y="512309"/>
            <a:ext cx="10515600" cy="848402"/>
          </a:xfrm>
        </p:spPr>
        <p:txBody>
          <a:bodyPr/>
          <a:lstStyle/>
          <a:p>
            <a:r>
              <a:rPr lang="ja-JP" altLang="en-US" dirty="0"/>
              <a:t>まとめ</a:t>
            </a:r>
          </a:p>
        </p:txBody>
      </p:sp>
      <p:sp>
        <p:nvSpPr>
          <p:cNvPr id="3" name="コンテンツ プレースホルダー 2">
            <a:extLst>
              <a:ext uri="{FF2B5EF4-FFF2-40B4-BE49-F238E27FC236}">
                <a16:creationId xmlns:a16="http://schemas.microsoft.com/office/drawing/2014/main" id="{7CF1BCF5-104A-4728-997E-D57F2761FAC1}"/>
              </a:ext>
            </a:extLst>
          </p:cNvPr>
          <p:cNvSpPr>
            <a:spLocks noGrp="1"/>
          </p:cNvSpPr>
          <p:nvPr>
            <p:ph idx="1"/>
          </p:nvPr>
        </p:nvSpPr>
        <p:spPr>
          <a:xfrm>
            <a:off x="843643" y="1564819"/>
            <a:ext cx="10515600" cy="4351338"/>
          </a:xfrm>
        </p:spPr>
        <p:txBody>
          <a:bodyPr/>
          <a:lstStyle/>
          <a:p>
            <a:r>
              <a:rPr lang="en-US" altLang="ja-JP" dirty="0"/>
              <a:t>SGX</a:t>
            </a:r>
            <a:r>
              <a:rPr lang="ja-JP" altLang="en-US" dirty="0"/>
              <a:t>と</a:t>
            </a:r>
            <a:r>
              <a:rPr lang="en-US" altLang="ja-JP" dirty="0"/>
              <a:t>SMM</a:t>
            </a:r>
            <a:r>
              <a:rPr lang="ja-JP" altLang="en-US" dirty="0"/>
              <a:t>を組み合わせることで</a:t>
            </a:r>
            <a:r>
              <a:rPr lang="en-US" altLang="ja-JP" dirty="0"/>
              <a:t>IDS</a:t>
            </a:r>
            <a:r>
              <a:rPr lang="ja-JP" altLang="en-US" dirty="0"/>
              <a:t>をより安全に実行する</a:t>
            </a:r>
            <a:r>
              <a:rPr lang="en-US" altLang="ja-JP" dirty="0" err="1"/>
              <a:t>SSdetector</a:t>
            </a:r>
            <a:r>
              <a:rPr lang="ja-JP" altLang="en-US" dirty="0"/>
              <a:t>を提案</a:t>
            </a:r>
            <a:endParaRPr lang="en-US" altLang="ja-JP" dirty="0"/>
          </a:p>
          <a:p>
            <a:pPr lvl="1"/>
            <a:r>
              <a:rPr lang="ja-JP" altLang="en-US" dirty="0"/>
              <a:t>エンクレイヴ内で動作する</a:t>
            </a:r>
            <a:r>
              <a:rPr lang="en-US" altLang="ja-JP" dirty="0"/>
              <a:t>IDS</a:t>
            </a:r>
            <a:r>
              <a:rPr lang="ja-JP" altLang="en-US" dirty="0"/>
              <a:t>が</a:t>
            </a:r>
            <a:r>
              <a:rPr lang="en-US" altLang="ja-JP" dirty="0"/>
              <a:t>SMM</a:t>
            </a:r>
            <a:r>
              <a:rPr lang="ja-JP" altLang="en-US" dirty="0"/>
              <a:t>プログラムを呼び出す</a:t>
            </a:r>
          </a:p>
          <a:p>
            <a:pPr lvl="1"/>
            <a:r>
              <a:rPr lang="en-US" altLang="ja-JP" dirty="0"/>
              <a:t>SMM</a:t>
            </a:r>
            <a:r>
              <a:rPr lang="ja-JP" altLang="en-US" dirty="0"/>
              <a:t>プログラムがメモリデータを取得して</a:t>
            </a:r>
            <a:r>
              <a:rPr lang="en-US" altLang="ja-JP" dirty="0"/>
              <a:t>IDS</a:t>
            </a:r>
            <a:r>
              <a:rPr lang="ja-JP" altLang="en-US" dirty="0"/>
              <a:t>に返す</a:t>
            </a:r>
          </a:p>
          <a:p>
            <a:pPr lvl="1"/>
            <a:r>
              <a:rPr lang="ja-JP" altLang="en-US" dirty="0"/>
              <a:t>エンクレイヴと</a:t>
            </a:r>
            <a:r>
              <a:rPr lang="en-US" altLang="ja-JP" dirty="0"/>
              <a:t>SMM</a:t>
            </a:r>
            <a:r>
              <a:rPr lang="ja-JP" altLang="en-US" dirty="0"/>
              <a:t>プログラム間でメモリデータを暗号化</a:t>
            </a:r>
          </a:p>
          <a:p>
            <a:pPr lvl="1"/>
            <a:r>
              <a:rPr lang="ja-JP" altLang="en-US" dirty="0"/>
              <a:t>システムデータの取得オーバヘッドを調査</a:t>
            </a:r>
            <a:endParaRPr lang="en-US" altLang="ja-JP" dirty="0"/>
          </a:p>
          <a:p>
            <a:r>
              <a:rPr lang="ja-JP" altLang="en-US" dirty="0"/>
              <a:t>今後の課題</a:t>
            </a:r>
            <a:endParaRPr lang="en-US" altLang="ja-JP" dirty="0"/>
          </a:p>
          <a:p>
            <a:pPr lvl="1"/>
            <a:r>
              <a:rPr lang="ja-JP" altLang="en-US" dirty="0"/>
              <a:t>データの整合性検査を行うことによる改ざんの検知</a:t>
            </a:r>
            <a:endParaRPr lang="en-US" altLang="ja-JP" dirty="0"/>
          </a:p>
          <a:p>
            <a:pPr lvl="1"/>
            <a:r>
              <a:rPr lang="ja-JP" altLang="en-US" dirty="0"/>
              <a:t>様々な</a:t>
            </a:r>
            <a:r>
              <a:rPr lang="en-US" altLang="ja-JP" dirty="0"/>
              <a:t>IDS</a:t>
            </a:r>
            <a:r>
              <a:rPr lang="ja-JP" altLang="en-US" dirty="0"/>
              <a:t>を実行できるようにする</a:t>
            </a:r>
            <a:endParaRPr lang="en-US" altLang="ja-JP" dirty="0"/>
          </a:p>
          <a:p>
            <a:pPr lvl="1"/>
            <a:r>
              <a:rPr lang="ja-JP" altLang="en-US" dirty="0"/>
              <a:t>実機で動かして性能を評価</a:t>
            </a:r>
            <a:endParaRPr lang="en-US" altLang="ja-JP" dirty="0"/>
          </a:p>
          <a:p>
            <a:endParaRPr lang="en-US" altLang="ja-JP" dirty="0"/>
          </a:p>
          <a:p>
            <a:pPr lvl="1"/>
            <a:endParaRPr lang="en-US" altLang="ja-JP" dirty="0"/>
          </a:p>
          <a:p>
            <a:pPr lvl="1"/>
            <a:endParaRPr lang="en-US" altLang="ja-JP" dirty="0"/>
          </a:p>
          <a:p>
            <a:pPr lvl="1"/>
            <a:endParaRPr lang="en-US" altLang="ja-JP" dirty="0"/>
          </a:p>
          <a:p>
            <a:pPr lvl="1"/>
            <a:endParaRPr lang="en-US" altLang="ja-JP" dirty="0"/>
          </a:p>
          <a:p>
            <a:pPr lvl="1"/>
            <a:endParaRPr lang="ja-JP" altLang="en-US" dirty="0"/>
          </a:p>
        </p:txBody>
      </p:sp>
      <p:sp>
        <p:nvSpPr>
          <p:cNvPr id="4" name="スライド番号プレースホルダー 3">
            <a:extLst>
              <a:ext uri="{FF2B5EF4-FFF2-40B4-BE49-F238E27FC236}">
                <a16:creationId xmlns:a16="http://schemas.microsoft.com/office/drawing/2014/main" id="{DDD19821-6F87-43E9-8D65-9A679D080443}"/>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15</a:t>
            </a:fld>
            <a:endParaRPr lang="ja-JP" altLang="en-US"/>
          </a:p>
        </p:txBody>
      </p:sp>
    </p:spTree>
    <p:extLst>
      <p:ext uri="{BB962C8B-B14F-4D97-AF65-F5344CB8AC3E}">
        <p14:creationId xmlns:p14="http://schemas.microsoft.com/office/powerpoint/2010/main" val="570374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CBC9A8-19C4-4B73-88EB-010113FC78F9}"/>
              </a:ext>
            </a:extLst>
          </p:cNvPr>
          <p:cNvSpPr>
            <a:spLocks noGrp="1"/>
          </p:cNvSpPr>
          <p:nvPr>
            <p:ph type="title"/>
          </p:nvPr>
        </p:nvSpPr>
        <p:spPr>
          <a:xfrm>
            <a:off x="838200" y="512309"/>
            <a:ext cx="10515600" cy="848402"/>
          </a:xfrm>
        </p:spPr>
        <p:txBody>
          <a:bodyPr/>
          <a:lstStyle/>
          <a:p>
            <a:r>
              <a:rPr lang="ja-JP" altLang="en-US" dirty="0"/>
              <a:t>侵入検知システムの必要性</a:t>
            </a:r>
          </a:p>
        </p:txBody>
      </p:sp>
      <p:sp>
        <p:nvSpPr>
          <p:cNvPr id="3" name="コンテンツ プレースホルダー 2">
            <a:extLst>
              <a:ext uri="{FF2B5EF4-FFF2-40B4-BE49-F238E27FC236}">
                <a16:creationId xmlns:a16="http://schemas.microsoft.com/office/drawing/2014/main" id="{19E37CA3-E4F6-454F-A7DF-62256FBCCB69}"/>
              </a:ext>
            </a:extLst>
          </p:cNvPr>
          <p:cNvSpPr>
            <a:spLocks noGrp="1"/>
          </p:cNvSpPr>
          <p:nvPr>
            <p:ph idx="1"/>
          </p:nvPr>
        </p:nvSpPr>
        <p:spPr>
          <a:xfrm>
            <a:off x="843643" y="1564819"/>
            <a:ext cx="10515600" cy="4351338"/>
          </a:xfrm>
        </p:spPr>
        <p:txBody>
          <a:bodyPr/>
          <a:lstStyle/>
          <a:p>
            <a:r>
              <a:rPr lang="ja-JP" altLang="en-US" dirty="0"/>
              <a:t>インターネットに接続されたシステムへの攻撃が増加</a:t>
            </a:r>
          </a:p>
          <a:p>
            <a:pPr lvl="1"/>
            <a:r>
              <a:rPr lang="ja-JP" altLang="en-US" dirty="0"/>
              <a:t>例：不正なプログラム実行、アクセス妨害など</a:t>
            </a:r>
            <a:endParaRPr lang="en-US" altLang="ja-JP" dirty="0"/>
          </a:p>
          <a:p>
            <a:pPr lvl="1"/>
            <a:r>
              <a:rPr lang="ja-JP" altLang="en-US" dirty="0"/>
              <a:t>攻撃の原因となるシステムの脆弱性を完全に取り除くのは難しい</a:t>
            </a:r>
            <a:endParaRPr lang="en-US" altLang="ja-JP" dirty="0"/>
          </a:p>
          <a:p>
            <a:r>
              <a:rPr lang="ja-JP" altLang="en-US" dirty="0"/>
              <a:t>侵入検知システム</a:t>
            </a:r>
            <a:r>
              <a:rPr lang="en-US" altLang="ja-JP" dirty="0"/>
              <a:t>(IDS)</a:t>
            </a:r>
            <a:r>
              <a:rPr lang="ja-JP" altLang="en-US" dirty="0"/>
              <a:t>を用いて攻撃を検知する必要</a:t>
            </a:r>
            <a:endParaRPr lang="en-US" altLang="ja-JP" dirty="0"/>
          </a:p>
          <a:p>
            <a:pPr lvl="1"/>
            <a:r>
              <a:rPr lang="ja-JP" altLang="en-US" dirty="0"/>
              <a:t>対象システムを監視し、攻撃を受けた時には管理者に通知</a:t>
            </a:r>
            <a:endParaRPr lang="en-US" altLang="ja-JP" dirty="0"/>
          </a:p>
          <a:p>
            <a:pPr lvl="1"/>
            <a:r>
              <a:rPr lang="ja-JP" altLang="en-US" dirty="0"/>
              <a:t>ホストベース</a:t>
            </a:r>
            <a:r>
              <a:rPr lang="en-US" altLang="ja-JP" dirty="0"/>
              <a:t>IDS</a:t>
            </a:r>
            <a:r>
              <a:rPr lang="ja-JP" altLang="en-US" dirty="0"/>
              <a:t>は監視対象システム上で動作</a:t>
            </a:r>
          </a:p>
          <a:p>
            <a:pPr lvl="1"/>
            <a:endParaRPr lang="en-US" altLang="ja-JP" dirty="0"/>
          </a:p>
          <a:p>
            <a:pPr lvl="1"/>
            <a:endParaRPr lang="en-US" altLang="ja-JP" dirty="0"/>
          </a:p>
          <a:p>
            <a:pPr lvl="1"/>
            <a:endParaRPr lang="en-US" altLang="ja-JP" dirty="0"/>
          </a:p>
          <a:p>
            <a:endParaRPr lang="ja-JP" altLang="en-US" dirty="0"/>
          </a:p>
          <a:p>
            <a:endParaRPr lang="en-US" altLang="ja-JP" dirty="0"/>
          </a:p>
          <a:p>
            <a:endParaRPr lang="ja-JP" altLang="en-US" dirty="0"/>
          </a:p>
          <a:p>
            <a:endParaRPr lang="ja-JP" altLang="en-US" dirty="0"/>
          </a:p>
        </p:txBody>
      </p:sp>
      <p:sp>
        <p:nvSpPr>
          <p:cNvPr id="12" name="スライド番号プレースホルダー 11">
            <a:extLst>
              <a:ext uri="{FF2B5EF4-FFF2-40B4-BE49-F238E27FC236}">
                <a16:creationId xmlns:a16="http://schemas.microsoft.com/office/drawing/2014/main" id="{52BFCC39-B210-46AB-B28A-4594808DC703}"/>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2</a:t>
            </a:fld>
            <a:endParaRPr lang="ja-JP" altLang="en-US"/>
          </a:p>
        </p:txBody>
      </p:sp>
      <p:sp>
        <p:nvSpPr>
          <p:cNvPr id="24" name="正方形/長方形 23">
            <a:extLst>
              <a:ext uri="{FF2B5EF4-FFF2-40B4-BE49-F238E27FC236}">
                <a16:creationId xmlns:a16="http://schemas.microsoft.com/office/drawing/2014/main" id="{6C66B749-55A5-4E40-9D30-A74E97EF24B5}"/>
              </a:ext>
            </a:extLst>
          </p:cNvPr>
          <p:cNvSpPr/>
          <p:nvPr/>
        </p:nvSpPr>
        <p:spPr>
          <a:xfrm>
            <a:off x="5534539" y="4584953"/>
            <a:ext cx="2086495" cy="1762298"/>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6EFD33DB-299C-4EA6-B06F-B8C7BD25F3C9}"/>
              </a:ext>
            </a:extLst>
          </p:cNvPr>
          <p:cNvSpPr txBox="1"/>
          <p:nvPr/>
        </p:nvSpPr>
        <p:spPr>
          <a:xfrm>
            <a:off x="5659042" y="4687440"/>
            <a:ext cx="1876592" cy="400110"/>
          </a:xfrm>
          <a:prstGeom prst="rect">
            <a:avLst/>
          </a:prstGeom>
          <a:noFill/>
        </p:spPr>
        <p:txBody>
          <a:bodyPr wrap="square" rtlCol="0">
            <a:spAutoFit/>
          </a:bodyPr>
          <a:lstStyle/>
          <a:p>
            <a:pPr algn="ctr"/>
            <a:r>
              <a:rPr kumimoji="1" lang="ja-JP" altLang="en-US" sz="2000" dirty="0"/>
              <a:t>対象システム</a:t>
            </a:r>
          </a:p>
        </p:txBody>
      </p:sp>
      <p:sp>
        <p:nvSpPr>
          <p:cNvPr id="26" name="楕円 25">
            <a:extLst>
              <a:ext uri="{FF2B5EF4-FFF2-40B4-BE49-F238E27FC236}">
                <a16:creationId xmlns:a16="http://schemas.microsoft.com/office/drawing/2014/main" id="{48950FEB-7C17-45CE-B968-BE54341C1C5B}"/>
              </a:ext>
            </a:extLst>
          </p:cNvPr>
          <p:cNvSpPr/>
          <p:nvPr/>
        </p:nvSpPr>
        <p:spPr>
          <a:xfrm>
            <a:off x="6000051" y="5170999"/>
            <a:ext cx="1155469" cy="590204"/>
          </a:xfrm>
          <a:prstGeom prst="ellipse">
            <a:avLst/>
          </a:prstGeom>
          <a:solidFill>
            <a:schemeClr val="accent1">
              <a:lumMod val="40000"/>
              <a:lumOff val="60000"/>
            </a:schemeClr>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
        <p:nvSpPr>
          <p:cNvPr id="27" name="矢印: 右 26">
            <a:extLst>
              <a:ext uri="{FF2B5EF4-FFF2-40B4-BE49-F238E27FC236}">
                <a16:creationId xmlns:a16="http://schemas.microsoft.com/office/drawing/2014/main" id="{8C2CB02E-7C3C-47DE-A2A2-8149138FAD11}"/>
              </a:ext>
            </a:extLst>
          </p:cNvPr>
          <p:cNvSpPr/>
          <p:nvPr/>
        </p:nvSpPr>
        <p:spPr>
          <a:xfrm>
            <a:off x="3167157" y="5211452"/>
            <a:ext cx="1795549" cy="509299"/>
          </a:xfrm>
          <a:prstGeom prst="right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a:extLst>
              <a:ext uri="{FF2B5EF4-FFF2-40B4-BE49-F238E27FC236}">
                <a16:creationId xmlns:a16="http://schemas.microsoft.com/office/drawing/2014/main" id="{776C75C8-8088-47AE-BC24-85CDE70852C7}"/>
              </a:ext>
            </a:extLst>
          </p:cNvPr>
          <p:cNvSpPr txBox="1"/>
          <p:nvPr/>
        </p:nvSpPr>
        <p:spPr>
          <a:xfrm>
            <a:off x="3632671" y="4912295"/>
            <a:ext cx="2042157" cy="400110"/>
          </a:xfrm>
          <a:prstGeom prst="rect">
            <a:avLst/>
          </a:prstGeom>
          <a:noFill/>
        </p:spPr>
        <p:txBody>
          <a:bodyPr wrap="square" rtlCol="0">
            <a:spAutoFit/>
          </a:bodyPr>
          <a:lstStyle/>
          <a:p>
            <a:r>
              <a:rPr kumimoji="1" lang="ja-JP" altLang="en-US" sz="2000" dirty="0"/>
              <a:t>攻撃</a:t>
            </a:r>
          </a:p>
        </p:txBody>
      </p:sp>
    </p:spTree>
    <p:extLst>
      <p:ext uri="{BB962C8B-B14F-4D97-AF65-F5344CB8AC3E}">
        <p14:creationId xmlns:p14="http://schemas.microsoft.com/office/powerpoint/2010/main" val="1290649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B639AD-E887-4680-9FAF-F54042E2CA4D}"/>
              </a:ext>
            </a:extLst>
          </p:cNvPr>
          <p:cNvSpPr>
            <a:spLocks noGrp="1"/>
          </p:cNvSpPr>
          <p:nvPr>
            <p:ph type="title"/>
          </p:nvPr>
        </p:nvSpPr>
        <p:spPr>
          <a:xfrm>
            <a:off x="838200" y="512309"/>
            <a:ext cx="10515600" cy="848402"/>
          </a:xfrm>
        </p:spPr>
        <p:txBody>
          <a:bodyPr/>
          <a:lstStyle/>
          <a:p>
            <a:r>
              <a:rPr lang="en-US" altLang="ja-JP" dirty="0"/>
              <a:t>IDS</a:t>
            </a:r>
            <a:r>
              <a:rPr lang="ja-JP" altLang="en-US" dirty="0"/>
              <a:t>に求められる要件</a:t>
            </a:r>
          </a:p>
        </p:txBody>
      </p:sp>
      <p:sp>
        <p:nvSpPr>
          <p:cNvPr id="3" name="コンテンツ プレースホルダー 2">
            <a:extLst>
              <a:ext uri="{FF2B5EF4-FFF2-40B4-BE49-F238E27FC236}">
                <a16:creationId xmlns:a16="http://schemas.microsoft.com/office/drawing/2014/main" id="{5E680878-61AC-4539-A75C-88CEC1DB1B63}"/>
              </a:ext>
            </a:extLst>
          </p:cNvPr>
          <p:cNvSpPr>
            <a:spLocks noGrp="1"/>
          </p:cNvSpPr>
          <p:nvPr>
            <p:ph idx="1"/>
          </p:nvPr>
        </p:nvSpPr>
        <p:spPr>
          <a:xfrm>
            <a:off x="843643" y="1564819"/>
            <a:ext cx="10515600" cy="4351338"/>
          </a:xfrm>
        </p:spPr>
        <p:txBody>
          <a:bodyPr/>
          <a:lstStyle/>
          <a:p>
            <a:r>
              <a:rPr lang="ja-JP" altLang="en-US" dirty="0"/>
              <a:t>監視対象システムの機能を用いずに攻撃を検知できる</a:t>
            </a:r>
          </a:p>
          <a:p>
            <a:pPr lvl="1"/>
            <a:r>
              <a:rPr lang="ja-JP" altLang="en-US" dirty="0"/>
              <a:t>攻撃を受けた後はシステムから正しい情報が取得できる保証はない</a:t>
            </a:r>
          </a:p>
          <a:p>
            <a:r>
              <a:rPr lang="ja-JP" altLang="en-US" dirty="0"/>
              <a:t>攻撃者に侵入されても</a:t>
            </a:r>
            <a:r>
              <a:rPr lang="en-US" altLang="ja-JP" dirty="0"/>
              <a:t>IDS</a:t>
            </a:r>
            <a:r>
              <a:rPr lang="ja-JP" altLang="en-US" dirty="0"/>
              <a:t>は改ざん・盗聴されない</a:t>
            </a:r>
            <a:endParaRPr lang="en-US" altLang="ja-JP" dirty="0"/>
          </a:p>
          <a:p>
            <a:pPr lvl="1"/>
            <a:r>
              <a:rPr lang="ja-JP" altLang="en-US" dirty="0"/>
              <a:t>攻撃を正しく検知できなくなったり、機密情報を盗まれたりする</a:t>
            </a:r>
          </a:p>
          <a:p>
            <a:r>
              <a:rPr lang="en-US" altLang="ja-JP" dirty="0"/>
              <a:t>IDS</a:t>
            </a:r>
            <a:r>
              <a:rPr lang="ja-JP" altLang="en-US" dirty="0"/>
              <a:t>が攻撃者によって停止されない</a:t>
            </a:r>
          </a:p>
          <a:p>
            <a:pPr lvl="1"/>
            <a:r>
              <a:rPr lang="ja-JP" altLang="en-US" dirty="0"/>
              <a:t>少なくとも、</a:t>
            </a:r>
            <a:r>
              <a:rPr lang="en-US" altLang="ja-JP" dirty="0"/>
              <a:t>IDS</a:t>
            </a:r>
            <a:r>
              <a:rPr lang="ja-JP" altLang="en-US" dirty="0"/>
              <a:t>が停止させられたことを検知できる必要</a:t>
            </a:r>
          </a:p>
          <a:p>
            <a:endParaRPr lang="ja-JP" altLang="en-US" dirty="0"/>
          </a:p>
        </p:txBody>
      </p:sp>
      <p:sp>
        <p:nvSpPr>
          <p:cNvPr id="4" name="スライド番号プレースホルダー 3">
            <a:extLst>
              <a:ext uri="{FF2B5EF4-FFF2-40B4-BE49-F238E27FC236}">
                <a16:creationId xmlns:a16="http://schemas.microsoft.com/office/drawing/2014/main" id="{D2B1A33B-B2A0-4AE7-9296-FEC273620DB3}"/>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3</a:t>
            </a:fld>
            <a:endParaRPr lang="ja-JP" altLang="en-US"/>
          </a:p>
        </p:txBody>
      </p:sp>
      <p:sp>
        <p:nvSpPr>
          <p:cNvPr id="7" name="正方形/長方形 6">
            <a:extLst>
              <a:ext uri="{FF2B5EF4-FFF2-40B4-BE49-F238E27FC236}">
                <a16:creationId xmlns:a16="http://schemas.microsoft.com/office/drawing/2014/main" id="{69542B52-F305-454A-ADB9-260A34B1C8D6}"/>
              </a:ext>
            </a:extLst>
          </p:cNvPr>
          <p:cNvSpPr/>
          <p:nvPr/>
        </p:nvSpPr>
        <p:spPr>
          <a:xfrm>
            <a:off x="4426492" y="4671462"/>
            <a:ext cx="2131622" cy="1465020"/>
          </a:xfrm>
          <a:prstGeom prst="rect">
            <a:avLst/>
          </a:prstGeom>
          <a:solidFill>
            <a:schemeClr val="accent6">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テキスト ボックス 7">
            <a:extLst>
              <a:ext uri="{FF2B5EF4-FFF2-40B4-BE49-F238E27FC236}">
                <a16:creationId xmlns:a16="http://schemas.microsoft.com/office/drawing/2014/main" id="{3D57D573-1222-4A22-A562-2BF3DE80A157}"/>
              </a:ext>
            </a:extLst>
          </p:cNvPr>
          <p:cNvSpPr txBox="1"/>
          <p:nvPr/>
        </p:nvSpPr>
        <p:spPr>
          <a:xfrm>
            <a:off x="4340471" y="4927753"/>
            <a:ext cx="2303664" cy="400110"/>
          </a:xfrm>
          <a:prstGeom prst="rect">
            <a:avLst/>
          </a:prstGeom>
          <a:noFill/>
        </p:spPr>
        <p:txBody>
          <a:bodyPr wrap="square" rtlCol="0">
            <a:spAutoFit/>
          </a:bodyPr>
          <a:lstStyle/>
          <a:p>
            <a:pPr algn="ctr"/>
            <a:r>
              <a:rPr kumimoji="1" lang="ja-JP" altLang="en-US" sz="2000" dirty="0"/>
              <a:t>監視対象</a:t>
            </a:r>
            <a:r>
              <a:rPr lang="ja-JP" altLang="en-US" sz="2000" dirty="0"/>
              <a:t>システム</a:t>
            </a:r>
            <a:endParaRPr kumimoji="1" lang="ja-JP" altLang="en-US" sz="2000" dirty="0"/>
          </a:p>
        </p:txBody>
      </p:sp>
      <p:cxnSp>
        <p:nvCxnSpPr>
          <p:cNvPr id="9" name="直線矢印コネクタ 8">
            <a:extLst>
              <a:ext uri="{FF2B5EF4-FFF2-40B4-BE49-F238E27FC236}">
                <a16:creationId xmlns:a16="http://schemas.microsoft.com/office/drawing/2014/main" id="{2C80AE72-A781-4208-902A-5DDE05AD1EB1}"/>
              </a:ext>
            </a:extLst>
          </p:cNvPr>
          <p:cNvCxnSpPr>
            <a:cxnSpLocks/>
          </p:cNvCxnSpPr>
          <p:nvPr/>
        </p:nvCxnSpPr>
        <p:spPr>
          <a:xfrm rot="10800000">
            <a:off x="6558114" y="5403972"/>
            <a:ext cx="160365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2A775BA4-0D0F-4ED0-AB56-9A5BC269E4A4}"/>
              </a:ext>
            </a:extLst>
          </p:cNvPr>
          <p:cNvSpPr txBox="1"/>
          <p:nvPr/>
        </p:nvSpPr>
        <p:spPr>
          <a:xfrm>
            <a:off x="3115195" y="5583817"/>
            <a:ext cx="1463040" cy="400110"/>
          </a:xfrm>
          <a:prstGeom prst="rect">
            <a:avLst/>
          </a:prstGeom>
          <a:noFill/>
        </p:spPr>
        <p:txBody>
          <a:bodyPr wrap="square" rtlCol="0">
            <a:spAutoFit/>
          </a:bodyPr>
          <a:lstStyle/>
          <a:p>
            <a:r>
              <a:rPr kumimoji="1" lang="ja-JP" altLang="en-US" sz="2000" dirty="0"/>
              <a:t>攻撃者</a:t>
            </a:r>
          </a:p>
        </p:txBody>
      </p:sp>
      <p:sp>
        <p:nvSpPr>
          <p:cNvPr id="13" name="テキスト ボックス 12">
            <a:extLst>
              <a:ext uri="{FF2B5EF4-FFF2-40B4-BE49-F238E27FC236}">
                <a16:creationId xmlns:a16="http://schemas.microsoft.com/office/drawing/2014/main" id="{F772D9A6-8427-45FD-9D3E-FB6B4AC3E0A3}"/>
              </a:ext>
            </a:extLst>
          </p:cNvPr>
          <p:cNvSpPr txBox="1"/>
          <p:nvPr/>
        </p:nvSpPr>
        <p:spPr>
          <a:xfrm>
            <a:off x="6623841" y="4891332"/>
            <a:ext cx="1472195" cy="400110"/>
          </a:xfrm>
          <a:prstGeom prst="rect">
            <a:avLst/>
          </a:prstGeom>
          <a:noFill/>
        </p:spPr>
        <p:txBody>
          <a:bodyPr wrap="square" rtlCol="0">
            <a:spAutoFit/>
          </a:bodyPr>
          <a:lstStyle/>
          <a:p>
            <a:r>
              <a:rPr lang="ja-JP" altLang="en-US" sz="2000" dirty="0"/>
              <a:t>安全に</a:t>
            </a:r>
            <a:r>
              <a:rPr kumimoji="1" lang="ja-JP" altLang="en-US" sz="2000" dirty="0"/>
              <a:t>監視</a:t>
            </a:r>
          </a:p>
        </p:txBody>
      </p:sp>
      <p:sp>
        <p:nvSpPr>
          <p:cNvPr id="14" name="矢印: 右 13">
            <a:extLst>
              <a:ext uri="{FF2B5EF4-FFF2-40B4-BE49-F238E27FC236}">
                <a16:creationId xmlns:a16="http://schemas.microsoft.com/office/drawing/2014/main" id="{27E816FB-169C-4DF3-AE8E-AFCFAB4A3CD4}"/>
              </a:ext>
            </a:extLst>
          </p:cNvPr>
          <p:cNvSpPr/>
          <p:nvPr/>
        </p:nvSpPr>
        <p:spPr>
          <a:xfrm>
            <a:off x="3196046" y="5210966"/>
            <a:ext cx="1008985" cy="304685"/>
          </a:xfrm>
          <a:prstGeom prst="rightArrow">
            <a:avLst/>
          </a:prstGeom>
          <a:solidFill>
            <a:srgbClr val="FF0000"/>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a:extLst>
              <a:ext uri="{FF2B5EF4-FFF2-40B4-BE49-F238E27FC236}">
                <a16:creationId xmlns:a16="http://schemas.microsoft.com/office/drawing/2014/main" id="{93738246-BF47-4404-9AFE-AB99B9E2798E}"/>
              </a:ext>
            </a:extLst>
          </p:cNvPr>
          <p:cNvSpPr/>
          <p:nvPr/>
        </p:nvSpPr>
        <p:spPr>
          <a:xfrm>
            <a:off x="8161764" y="5054425"/>
            <a:ext cx="1137938" cy="699094"/>
          </a:xfrm>
          <a:prstGeom prst="ellipse">
            <a:avLst/>
          </a:prstGeom>
          <a:solidFill>
            <a:schemeClr val="accent1">
              <a:lumMod val="40000"/>
              <a:lumOff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Tree>
    <p:extLst>
      <p:ext uri="{BB962C8B-B14F-4D97-AF65-F5344CB8AC3E}">
        <p14:creationId xmlns:p14="http://schemas.microsoft.com/office/powerpoint/2010/main" val="1073719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973BC7-F820-42A2-A1A7-AB2B91705595}"/>
              </a:ext>
            </a:extLst>
          </p:cNvPr>
          <p:cNvSpPr>
            <a:spLocks noGrp="1"/>
          </p:cNvSpPr>
          <p:nvPr>
            <p:ph type="title"/>
          </p:nvPr>
        </p:nvSpPr>
        <p:spPr>
          <a:xfrm>
            <a:off x="838200" y="512309"/>
            <a:ext cx="10515600" cy="848402"/>
          </a:xfrm>
        </p:spPr>
        <p:txBody>
          <a:bodyPr/>
          <a:lstStyle/>
          <a:p>
            <a:r>
              <a:rPr lang="en-US" altLang="ja-JP" dirty="0"/>
              <a:t>Intel CPU</a:t>
            </a:r>
            <a:r>
              <a:rPr lang="ja-JP" altLang="en-US" dirty="0"/>
              <a:t>の</a:t>
            </a:r>
            <a:r>
              <a:rPr lang="en-US" altLang="ja-JP" dirty="0"/>
              <a:t>SMM</a:t>
            </a:r>
            <a:r>
              <a:rPr lang="ja-JP" altLang="en-US" dirty="0"/>
              <a:t>を利用した</a:t>
            </a:r>
            <a:r>
              <a:rPr lang="en-US" altLang="ja-JP" dirty="0"/>
              <a:t>IDS</a:t>
            </a:r>
            <a:endParaRPr lang="ja-JP" altLang="en-US" dirty="0"/>
          </a:p>
        </p:txBody>
      </p:sp>
      <p:sp>
        <p:nvSpPr>
          <p:cNvPr id="3" name="コンテンツ プレースホルダー 2">
            <a:extLst>
              <a:ext uri="{FF2B5EF4-FFF2-40B4-BE49-F238E27FC236}">
                <a16:creationId xmlns:a16="http://schemas.microsoft.com/office/drawing/2014/main" id="{6C7BC87E-A606-4364-BBD8-D770FF50BBFF}"/>
              </a:ext>
            </a:extLst>
          </p:cNvPr>
          <p:cNvSpPr>
            <a:spLocks noGrp="1"/>
          </p:cNvSpPr>
          <p:nvPr>
            <p:ph idx="1"/>
          </p:nvPr>
        </p:nvSpPr>
        <p:spPr>
          <a:xfrm>
            <a:off x="842962" y="1565275"/>
            <a:ext cx="10617517" cy="4351338"/>
          </a:xfrm>
        </p:spPr>
        <p:txBody>
          <a:bodyPr/>
          <a:lstStyle/>
          <a:p>
            <a:r>
              <a:rPr lang="ja-JP" altLang="en-US" dirty="0"/>
              <a:t>システムマネジメントモード</a:t>
            </a:r>
            <a:r>
              <a:rPr lang="en-US" altLang="ja-JP" dirty="0"/>
              <a:t>(SMM)</a:t>
            </a:r>
            <a:r>
              <a:rPr lang="ja-JP" altLang="en-US" dirty="0"/>
              <a:t>を用いて</a:t>
            </a:r>
            <a:r>
              <a:rPr lang="en-US" altLang="ja-JP" dirty="0"/>
              <a:t>IDS</a:t>
            </a:r>
            <a:r>
              <a:rPr lang="ja-JP" altLang="en-US" dirty="0"/>
              <a:t>を安全に実行 </a:t>
            </a:r>
            <a:r>
              <a:rPr lang="en-US" altLang="ja-JP" dirty="0"/>
              <a:t>[</a:t>
            </a:r>
            <a:r>
              <a:rPr lang="en-US" altLang="ja-JP" dirty="0" err="1"/>
              <a:t>Rutkowska</a:t>
            </a:r>
            <a:r>
              <a:rPr lang="en-US" altLang="ja-JP" dirty="0"/>
              <a:t> et al.'08]</a:t>
            </a:r>
          </a:p>
          <a:p>
            <a:pPr lvl="1"/>
            <a:r>
              <a:rPr lang="en-US" altLang="ja-JP" dirty="0"/>
              <a:t>SMM</a:t>
            </a:r>
            <a:r>
              <a:rPr lang="ja-JP" altLang="en-US" dirty="0"/>
              <a:t>は</a:t>
            </a:r>
            <a:r>
              <a:rPr lang="en-US" altLang="ja-JP" dirty="0"/>
              <a:t>BIOS</a:t>
            </a:r>
            <a:r>
              <a:rPr lang="ja-JP" altLang="en-US" dirty="0"/>
              <a:t>内でシステムから独立した実行環境を提供</a:t>
            </a:r>
          </a:p>
          <a:p>
            <a:pPr lvl="1"/>
            <a:r>
              <a:rPr lang="en-US" altLang="ja-JP" dirty="0"/>
              <a:t>IDS</a:t>
            </a:r>
            <a:r>
              <a:rPr lang="ja-JP" altLang="en-US" dirty="0"/>
              <a:t>はメモリ上のシステムのデータを解析することで攻撃を検知</a:t>
            </a:r>
          </a:p>
          <a:p>
            <a:r>
              <a:rPr lang="en-US" altLang="ja-JP" dirty="0"/>
              <a:t>SMM</a:t>
            </a:r>
            <a:r>
              <a:rPr lang="ja-JP" altLang="en-US" dirty="0"/>
              <a:t>での実行は低速であり、実行中はシステムが停止</a:t>
            </a:r>
          </a:p>
          <a:p>
            <a:pPr lvl="1"/>
            <a:r>
              <a:rPr lang="en-US" altLang="ja-JP" dirty="0"/>
              <a:t>SMM</a:t>
            </a:r>
            <a:r>
              <a:rPr lang="ja-JP" altLang="en-US" dirty="0"/>
              <a:t>での実行を最小限に抑える手法もある </a:t>
            </a:r>
            <a:r>
              <a:rPr lang="en-US" altLang="ja-JP" dirty="0"/>
              <a:t>[Wang et al.'10] </a:t>
            </a:r>
          </a:p>
          <a:p>
            <a:pPr lvl="2"/>
            <a:r>
              <a:rPr lang="ja-JP" altLang="en-US" sz="2200" dirty="0"/>
              <a:t>メモリデータを外部に送信するため外部ホスト上の</a:t>
            </a:r>
            <a:r>
              <a:rPr lang="en-US" altLang="ja-JP" sz="2200" dirty="0"/>
              <a:t>IDS</a:t>
            </a:r>
            <a:r>
              <a:rPr lang="ja-JP" altLang="en-US" sz="2200" dirty="0"/>
              <a:t>の安全性が課題</a:t>
            </a:r>
          </a:p>
        </p:txBody>
      </p:sp>
      <p:sp>
        <p:nvSpPr>
          <p:cNvPr id="4" name="スライド番号プレースホルダー 3">
            <a:extLst>
              <a:ext uri="{FF2B5EF4-FFF2-40B4-BE49-F238E27FC236}">
                <a16:creationId xmlns:a16="http://schemas.microsoft.com/office/drawing/2014/main" id="{96A43EAD-9396-495F-AA27-2DDE44738517}"/>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4</a:t>
            </a:fld>
            <a:endParaRPr lang="ja-JP" altLang="en-US"/>
          </a:p>
        </p:txBody>
      </p:sp>
      <p:grpSp>
        <p:nvGrpSpPr>
          <p:cNvPr id="33" name="グループ化 32">
            <a:extLst>
              <a:ext uri="{FF2B5EF4-FFF2-40B4-BE49-F238E27FC236}">
                <a16:creationId xmlns:a16="http://schemas.microsoft.com/office/drawing/2014/main" id="{5A875E9C-010C-4D25-AC22-44DB937C9161}"/>
              </a:ext>
            </a:extLst>
          </p:cNvPr>
          <p:cNvGrpSpPr/>
          <p:nvPr/>
        </p:nvGrpSpPr>
        <p:grpSpPr>
          <a:xfrm>
            <a:off x="1108900" y="4710111"/>
            <a:ext cx="9974200" cy="1793965"/>
            <a:chOff x="640268" y="4824548"/>
            <a:chExt cx="9974200" cy="1793965"/>
          </a:xfrm>
        </p:grpSpPr>
        <p:sp>
          <p:nvSpPr>
            <p:cNvPr id="12" name="正方形/長方形 11">
              <a:extLst>
                <a:ext uri="{FF2B5EF4-FFF2-40B4-BE49-F238E27FC236}">
                  <a16:creationId xmlns:a16="http://schemas.microsoft.com/office/drawing/2014/main" id="{39157F1D-6E87-410C-B992-C02949BAD716}"/>
                </a:ext>
              </a:extLst>
            </p:cNvPr>
            <p:cNvSpPr/>
            <p:nvPr/>
          </p:nvSpPr>
          <p:spPr>
            <a:xfrm>
              <a:off x="8672457" y="5032376"/>
              <a:ext cx="1854926" cy="1460498"/>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79A953C0-8274-44AA-BBAF-BC10BB7DC41D}"/>
                </a:ext>
              </a:extLst>
            </p:cNvPr>
            <p:cNvSpPr/>
            <p:nvPr/>
          </p:nvSpPr>
          <p:spPr>
            <a:xfrm>
              <a:off x="640268" y="4824548"/>
              <a:ext cx="6183087" cy="179396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04494D35-F699-458E-BE7E-148090D85B45}"/>
                </a:ext>
              </a:extLst>
            </p:cNvPr>
            <p:cNvSpPr txBox="1"/>
            <p:nvPr/>
          </p:nvSpPr>
          <p:spPr>
            <a:xfrm>
              <a:off x="2812027" y="5236669"/>
              <a:ext cx="1854926" cy="707886"/>
            </a:xfrm>
            <a:prstGeom prst="rect">
              <a:avLst/>
            </a:prstGeom>
            <a:noFill/>
          </p:spPr>
          <p:txBody>
            <a:bodyPr wrap="square" rtlCol="0">
              <a:spAutoFit/>
            </a:bodyPr>
            <a:lstStyle/>
            <a:p>
              <a:pPr algn="ctr"/>
              <a:r>
                <a:rPr kumimoji="1" lang="ja-JP" altLang="en-US" sz="2000" dirty="0"/>
                <a:t>メモリデータ</a:t>
              </a:r>
              <a:endParaRPr kumimoji="1" lang="en-US" altLang="ja-JP" sz="2000" dirty="0"/>
            </a:p>
            <a:p>
              <a:pPr algn="ctr"/>
              <a:r>
                <a:rPr lang="ja-JP" altLang="en-US" sz="2000" dirty="0"/>
                <a:t>取得</a:t>
              </a:r>
              <a:endParaRPr kumimoji="1" lang="ja-JP" altLang="en-US" sz="2000" dirty="0"/>
            </a:p>
          </p:txBody>
        </p:sp>
        <p:sp>
          <p:nvSpPr>
            <p:cNvPr id="9" name="正方形/長方形 8">
              <a:extLst>
                <a:ext uri="{FF2B5EF4-FFF2-40B4-BE49-F238E27FC236}">
                  <a16:creationId xmlns:a16="http://schemas.microsoft.com/office/drawing/2014/main" id="{1EFBE225-98DF-459D-AAA2-58DEA179F464}"/>
                </a:ext>
              </a:extLst>
            </p:cNvPr>
            <p:cNvSpPr/>
            <p:nvPr/>
          </p:nvSpPr>
          <p:spPr>
            <a:xfrm>
              <a:off x="4837608" y="4955177"/>
              <a:ext cx="1854926" cy="1537697"/>
            </a:xfrm>
            <a:prstGeom prst="rect">
              <a:avLst/>
            </a:prstGeom>
            <a:solidFill>
              <a:schemeClr val="bg2">
                <a:lumMod val="9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テキスト ボックス 9">
              <a:extLst>
                <a:ext uri="{FF2B5EF4-FFF2-40B4-BE49-F238E27FC236}">
                  <a16:creationId xmlns:a16="http://schemas.microsoft.com/office/drawing/2014/main" id="{144710DB-551A-4765-A055-17D989963903}"/>
                </a:ext>
              </a:extLst>
            </p:cNvPr>
            <p:cNvSpPr txBox="1"/>
            <p:nvPr/>
          </p:nvSpPr>
          <p:spPr>
            <a:xfrm>
              <a:off x="5192038" y="5140202"/>
              <a:ext cx="1097280" cy="400110"/>
            </a:xfrm>
            <a:prstGeom prst="rect">
              <a:avLst/>
            </a:prstGeom>
            <a:noFill/>
          </p:spPr>
          <p:txBody>
            <a:bodyPr wrap="square" rtlCol="0">
              <a:spAutoFit/>
            </a:bodyPr>
            <a:lstStyle/>
            <a:p>
              <a:pPr algn="ctr"/>
              <a:r>
                <a:rPr kumimoji="1" lang="en-US" altLang="ja-JP" sz="2000" dirty="0"/>
                <a:t>BIOS</a:t>
              </a:r>
              <a:endParaRPr kumimoji="1" lang="ja-JP" altLang="en-US" sz="2000" dirty="0"/>
            </a:p>
          </p:txBody>
        </p:sp>
        <p:sp>
          <p:nvSpPr>
            <p:cNvPr id="11" name="正方形/長方形 10">
              <a:extLst>
                <a:ext uri="{FF2B5EF4-FFF2-40B4-BE49-F238E27FC236}">
                  <a16:creationId xmlns:a16="http://schemas.microsoft.com/office/drawing/2014/main" id="{01218B28-7E45-49CF-9D9B-1C5108064D96}"/>
                </a:ext>
              </a:extLst>
            </p:cNvPr>
            <p:cNvSpPr/>
            <p:nvPr/>
          </p:nvSpPr>
          <p:spPr>
            <a:xfrm>
              <a:off x="4920236" y="5590612"/>
              <a:ext cx="1633236" cy="793647"/>
            </a:xfrm>
            <a:prstGeom prst="rect">
              <a:avLst/>
            </a:prstGeom>
            <a:solidFill>
              <a:schemeClr val="bg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SMM</a:t>
              </a:r>
            </a:p>
            <a:p>
              <a:pPr algn="ctr"/>
              <a:r>
                <a:rPr kumimoji="1" lang="ja-JP" altLang="en-US" sz="2000" dirty="0">
                  <a:solidFill>
                    <a:schemeClr val="tx1"/>
                  </a:solidFill>
                </a:rPr>
                <a:t>プログラム</a:t>
              </a:r>
            </a:p>
          </p:txBody>
        </p:sp>
        <p:sp>
          <p:nvSpPr>
            <p:cNvPr id="13" name="テキスト ボックス 12">
              <a:extLst>
                <a:ext uri="{FF2B5EF4-FFF2-40B4-BE49-F238E27FC236}">
                  <a16:creationId xmlns:a16="http://schemas.microsoft.com/office/drawing/2014/main" id="{0EBA4C19-1994-4D01-9721-1A3D430337D0}"/>
                </a:ext>
              </a:extLst>
            </p:cNvPr>
            <p:cNvSpPr txBox="1"/>
            <p:nvPr/>
          </p:nvSpPr>
          <p:spPr>
            <a:xfrm>
              <a:off x="8585372" y="5128311"/>
              <a:ext cx="2029096" cy="400110"/>
            </a:xfrm>
            <a:prstGeom prst="rect">
              <a:avLst/>
            </a:prstGeom>
            <a:noFill/>
          </p:spPr>
          <p:txBody>
            <a:bodyPr wrap="square" rtlCol="0">
              <a:spAutoFit/>
            </a:bodyPr>
            <a:lstStyle/>
            <a:p>
              <a:pPr algn="ctr"/>
              <a:r>
                <a:rPr lang="ja-JP" altLang="en-US" sz="2000" dirty="0"/>
                <a:t>外部</a:t>
              </a:r>
              <a:r>
                <a:rPr kumimoji="1" lang="ja-JP" altLang="en-US" sz="2000" dirty="0"/>
                <a:t>ホスト</a:t>
              </a:r>
            </a:p>
          </p:txBody>
        </p:sp>
        <p:cxnSp>
          <p:nvCxnSpPr>
            <p:cNvPr id="17" name="直線矢印コネクタ 16">
              <a:extLst>
                <a:ext uri="{FF2B5EF4-FFF2-40B4-BE49-F238E27FC236}">
                  <a16:creationId xmlns:a16="http://schemas.microsoft.com/office/drawing/2014/main" id="{7EBCBE01-413D-4CE7-9584-854689CE237C}"/>
                </a:ext>
              </a:extLst>
            </p:cNvPr>
            <p:cNvCxnSpPr>
              <a:cxnSpLocks/>
            </p:cNvCxnSpPr>
            <p:nvPr/>
          </p:nvCxnSpPr>
          <p:spPr>
            <a:xfrm rot="10800000" flipH="1">
              <a:off x="6553472" y="5987436"/>
              <a:ext cx="247747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29F15433-4006-4992-BF01-841C42215E02}"/>
                </a:ext>
              </a:extLst>
            </p:cNvPr>
            <p:cNvSpPr txBox="1"/>
            <p:nvPr/>
          </p:nvSpPr>
          <p:spPr>
            <a:xfrm>
              <a:off x="6794763" y="5313307"/>
              <a:ext cx="1778728" cy="707886"/>
            </a:xfrm>
            <a:prstGeom prst="rect">
              <a:avLst/>
            </a:prstGeom>
            <a:noFill/>
          </p:spPr>
          <p:txBody>
            <a:bodyPr wrap="square" rtlCol="0">
              <a:spAutoFit/>
            </a:bodyPr>
            <a:lstStyle/>
            <a:p>
              <a:pPr algn="ctr"/>
              <a:r>
                <a:rPr kumimoji="1" lang="ja-JP" altLang="en-US" sz="2000" dirty="0"/>
                <a:t>メモリデータ送信</a:t>
              </a:r>
            </a:p>
          </p:txBody>
        </p:sp>
        <p:sp>
          <p:nvSpPr>
            <p:cNvPr id="14" name="楕円 13">
              <a:extLst>
                <a:ext uri="{FF2B5EF4-FFF2-40B4-BE49-F238E27FC236}">
                  <a16:creationId xmlns:a16="http://schemas.microsoft.com/office/drawing/2014/main" id="{8ED33082-3CB0-434D-9995-AAE304A8C34F}"/>
                </a:ext>
              </a:extLst>
            </p:cNvPr>
            <p:cNvSpPr/>
            <p:nvPr/>
          </p:nvSpPr>
          <p:spPr>
            <a:xfrm>
              <a:off x="9030951" y="5637889"/>
              <a:ext cx="1137938" cy="699094"/>
            </a:xfrm>
            <a:prstGeom prst="ellipse">
              <a:avLst/>
            </a:prstGeom>
            <a:solidFill>
              <a:schemeClr val="accent1">
                <a:lumMod val="40000"/>
                <a:lumOff val="60000"/>
              </a:schemeClr>
            </a:solidFill>
            <a:ln w="190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grpSp>
          <p:nvGrpSpPr>
            <p:cNvPr id="25" name="グループ化 24">
              <a:extLst>
                <a:ext uri="{FF2B5EF4-FFF2-40B4-BE49-F238E27FC236}">
                  <a16:creationId xmlns:a16="http://schemas.microsoft.com/office/drawing/2014/main" id="{CD8A1F38-B997-42D6-B38B-7CF2E0033AFC}"/>
                </a:ext>
              </a:extLst>
            </p:cNvPr>
            <p:cNvGrpSpPr/>
            <p:nvPr/>
          </p:nvGrpSpPr>
          <p:grpSpPr>
            <a:xfrm>
              <a:off x="838200" y="4955177"/>
              <a:ext cx="1869989" cy="1537698"/>
              <a:chOff x="187166" y="4756442"/>
              <a:chExt cx="1989173" cy="1736431"/>
            </a:xfrm>
          </p:grpSpPr>
          <p:sp>
            <p:nvSpPr>
              <p:cNvPr id="5" name="正方形/長方形 4">
                <a:extLst>
                  <a:ext uri="{FF2B5EF4-FFF2-40B4-BE49-F238E27FC236}">
                    <a16:creationId xmlns:a16="http://schemas.microsoft.com/office/drawing/2014/main" id="{9F794130-644C-435E-946A-7AB0B8A91B3F}"/>
                  </a:ext>
                </a:extLst>
              </p:cNvPr>
              <p:cNvSpPr/>
              <p:nvPr/>
            </p:nvSpPr>
            <p:spPr>
              <a:xfrm>
                <a:off x="187166" y="4756442"/>
                <a:ext cx="1989173" cy="1736431"/>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23" name="テキスト ボックス 22">
                <a:extLst>
                  <a:ext uri="{FF2B5EF4-FFF2-40B4-BE49-F238E27FC236}">
                    <a16:creationId xmlns:a16="http://schemas.microsoft.com/office/drawing/2014/main" id="{42C448CB-926D-4002-AED7-20E8951D7037}"/>
                  </a:ext>
                </a:extLst>
              </p:cNvPr>
              <p:cNvSpPr txBox="1"/>
              <p:nvPr/>
            </p:nvSpPr>
            <p:spPr>
              <a:xfrm>
                <a:off x="442169" y="4902407"/>
                <a:ext cx="1468201" cy="707886"/>
              </a:xfrm>
              <a:prstGeom prst="rect">
                <a:avLst/>
              </a:prstGeom>
              <a:noFill/>
            </p:spPr>
            <p:txBody>
              <a:bodyPr wrap="square" rtlCol="0">
                <a:spAutoFit/>
              </a:bodyPr>
              <a:lstStyle/>
              <a:p>
                <a:pPr algn="ctr"/>
                <a:r>
                  <a:rPr kumimoji="1" lang="ja-JP" altLang="en-US" sz="2000" dirty="0">
                    <a:solidFill>
                      <a:schemeClr val="tx1"/>
                    </a:solidFill>
                  </a:rPr>
                  <a:t>監視対象</a:t>
                </a:r>
                <a:endParaRPr kumimoji="1" lang="en-US" altLang="ja-JP" sz="2000" dirty="0">
                  <a:solidFill>
                    <a:schemeClr val="tx1"/>
                  </a:solidFill>
                </a:endParaRPr>
              </a:p>
              <a:p>
                <a:pPr algn="ctr"/>
                <a:r>
                  <a:rPr kumimoji="1" lang="ja-JP" altLang="en-US" sz="2000" dirty="0">
                    <a:solidFill>
                      <a:schemeClr val="tx1"/>
                    </a:solidFill>
                  </a:rPr>
                  <a:t>システム</a:t>
                </a:r>
              </a:p>
            </p:txBody>
          </p:sp>
          <p:sp>
            <p:nvSpPr>
              <p:cNvPr id="24" name="四角形: 角を丸くする 23">
                <a:extLst>
                  <a:ext uri="{FF2B5EF4-FFF2-40B4-BE49-F238E27FC236}">
                    <a16:creationId xmlns:a16="http://schemas.microsoft.com/office/drawing/2014/main" id="{9A648987-831E-4F0B-BCEB-E792D57F3C40}"/>
                  </a:ext>
                </a:extLst>
              </p:cNvPr>
              <p:cNvSpPr/>
              <p:nvPr/>
            </p:nvSpPr>
            <p:spPr>
              <a:xfrm>
                <a:off x="600475" y="5680793"/>
                <a:ext cx="1171581" cy="504748"/>
              </a:xfrm>
              <a:prstGeom prst="roundRect">
                <a:avLst/>
              </a:prstGeom>
              <a:solidFill>
                <a:schemeClr val="accent5">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メモリ</a:t>
                </a:r>
              </a:p>
            </p:txBody>
          </p:sp>
        </p:grpSp>
        <p:cxnSp>
          <p:nvCxnSpPr>
            <p:cNvPr id="15" name="直線矢印コネクタ 14">
              <a:extLst>
                <a:ext uri="{FF2B5EF4-FFF2-40B4-BE49-F238E27FC236}">
                  <a16:creationId xmlns:a16="http://schemas.microsoft.com/office/drawing/2014/main" id="{8EA46467-B7F8-4420-A881-6B5A0CA6DC1F}"/>
                </a:ext>
              </a:extLst>
            </p:cNvPr>
            <p:cNvCxnSpPr>
              <a:cxnSpLocks/>
            </p:cNvCxnSpPr>
            <p:nvPr/>
          </p:nvCxnSpPr>
          <p:spPr>
            <a:xfrm rot="10800000" flipH="1">
              <a:off x="2328129" y="5987436"/>
              <a:ext cx="2592107" cy="979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1746328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FE171A-C401-4C11-89A2-CA466C7EA951}"/>
              </a:ext>
            </a:extLst>
          </p:cNvPr>
          <p:cNvSpPr>
            <a:spLocks noGrp="1"/>
          </p:cNvSpPr>
          <p:nvPr>
            <p:ph type="title"/>
          </p:nvPr>
        </p:nvSpPr>
        <p:spPr>
          <a:xfrm>
            <a:off x="838200" y="512309"/>
            <a:ext cx="10515600" cy="848402"/>
          </a:xfrm>
        </p:spPr>
        <p:txBody>
          <a:bodyPr/>
          <a:lstStyle/>
          <a:p>
            <a:r>
              <a:rPr lang="en-US" altLang="ja-JP" dirty="0"/>
              <a:t>Intel SGX</a:t>
            </a:r>
            <a:r>
              <a:rPr lang="ja-JP" altLang="en-US" dirty="0"/>
              <a:t>を利用した</a:t>
            </a:r>
            <a:r>
              <a:rPr lang="en-US" altLang="ja-JP" dirty="0"/>
              <a:t>IDS</a:t>
            </a:r>
            <a:endParaRPr lang="ja-JP" altLang="en-US" dirty="0"/>
          </a:p>
        </p:txBody>
      </p:sp>
      <p:sp>
        <p:nvSpPr>
          <p:cNvPr id="3" name="コンテンツ プレースホルダー 2">
            <a:extLst>
              <a:ext uri="{FF2B5EF4-FFF2-40B4-BE49-F238E27FC236}">
                <a16:creationId xmlns:a16="http://schemas.microsoft.com/office/drawing/2014/main" id="{A595F804-2A6C-4FDB-A609-625F4122D557}"/>
              </a:ext>
            </a:extLst>
          </p:cNvPr>
          <p:cNvSpPr>
            <a:spLocks noGrp="1"/>
          </p:cNvSpPr>
          <p:nvPr>
            <p:ph idx="1"/>
          </p:nvPr>
        </p:nvSpPr>
        <p:spPr>
          <a:xfrm>
            <a:off x="843643" y="1564819"/>
            <a:ext cx="10515600" cy="4351338"/>
          </a:xfrm>
        </p:spPr>
        <p:txBody>
          <a:bodyPr/>
          <a:lstStyle/>
          <a:p>
            <a:r>
              <a:rPr lang="en-US" altLang="ja-JP" dirty="0"/>
              <a:t>SGX</a:t>
            </a:r>
            <a:r>
              <a:rPr lang="ja-JP" altLang="en-US" dirty="0"/>
              <a:t>のエンクレイヴ内で</a:t>
            </a:r>
            <a:r>
              <a:rPr lang="en-US" altLang="ja-JP" dirty="0"/>
              <a:t>IDS</a:t>
            </a:r>
            <a:r>
              <a:rPr lang="ja-JP" altLang="en-US" dirty="0"/>
              <a:t>を安全に実行 </a:t>
            </a:r>
            <a:r>
              <a:rPr lang="en-US" altLang="ja-JP" dirty="0"/>
              <a:t>[Shih et al.’16]</a:t>
            </a:r>
          </a:p>
          <a:p>
            <a:pPr lvl="1"/>
            <a:r>
              <a:rPr lang="ja-JP" altLang="en-US" dirty="0"/>
              <a:t>エンクレイヴは</a:t>
            </a:r>
            <a:r>
              <a:rPr lang="en-US" altLang="ja-JP" dirty="0"/>
              <a:t>CPU</a:t>
            </a:r>
            <a:r>
              <a:rPr lang="ja-JP" altLang="en-US" dirty="0"/>
              <a:t>によってメモリが暗号化された保護領域</a:t>
            </a:r>
          </a:p>
          <a:p>
            <a:pPr lvl="1"/>
            <a:r>
              <a:rPr lang="ja-JP" altLang="en-US" dirty="0"/>
              <a:t>エンクレイヴの外部からは</a:t>
            </a:r>
            <a:r>
              <a:rPr lang="en-US" altLang="ja-JP" dirty="0"/>
              <a:t>IDS</a:t>
            </a:r>
            <a:r>
              <a:rPr lang="ja-JP" altLang="en-US" dirty="0"/>
              <a:t>の盗聴や改ざんはできない</a:t>
            </a:r>
            <a:endParaRPr lang="en-US" altLang="ja-JP" dirty="0"/>
          </a:p>
          <a:p>
            <a:r>
              <a:rPr lang="ja-JP" altLang="en-US" dirty="0"/>
              <a:t>エンクレイヴ内でメモリデータを安全に取得するのは難しい</a:t>
            </a:r>
          </a:p>
          <a:p>
            <a:pPr lvl="1"/>
            <a:r>
              <a:rPr lang="ja-JP" altLang="en-US" dirty="0"/>
              <a:t>システムを仮想マシン</a:t>
            </a:r>
            <a:r>
              <a:rPr lang="en-US" altLang="ja-JP" dirty="0"/>
              <a:t>(VM)</a:t>
            </a:r>
            <a:r>
              <a:rPr lang="ja-JP" altLang="en-US" dirty="0"/>
              <a:t>内で実行して監視 </a:t>
            </a:r>
            <a:r>
              <a:rPr lang="en-US" altLang="ja-JP" dirty="0"/>
              <a:t>[</a:t>
            </a:r>
            <a:r>
              <a:rPr lang="ja-JP" altLang="en-US" dirty="0"/>
              <a:t>中野ら</a:t>
            </a:r>
            <a:r>
              <a:rPr lang="en-US" altLang="ja-JP" dirty="0"/>
              <a:t>’19]</a:t>
            </a:r>
          </a:p>
          <a:p>
            <a:pPr lvl="2"/>
            <a:r>
              <a:rPr lang="en-US" altLang="ja-JP" dirty="0"/>
              <a:t>VM</a:t>
            </a:r>
            <a:r>
              <a:rPr lang="ja-JP" altLang="en-US" dirty="0"/>
              <a:t>のメモリデータを取得するためにハイパーバイザを信頼する必要</a:t>
            </a:r>
          </a:p>
          <a:p>
            <a:pPr lvl="1"/>
            <a:endParaRPr lang="en-US" altLang="ja-JP" dirty="0"/>
          </a:p>
          <a:p>
            <a:pPr lvl="1"/>
            <a:endParaRPr lang="ja-JP" altLang="en-US" dirty="0"/>
          </a:p>
          <a:p>
            <a:endParaRPr lang="ja-JP" altLang="en-US" dirty="0"/>
          </a:p>
        </p:txBody>
      </p:sp>
      <p:sp>
        <p:nvSpPr>
          <p:cNvPr id="6" name="スライド番号プレースホルダー 5">
            <a:extLst>
              <a:ext uri="{FF2B5EF4-FFF2-40B4-BE49-F238E27FC236}">
                <a16:creationId xmlns:a16="http://schemas.microsoft.com/office/drawing/2014/main" id="{9D682140-E735-4415-A4D7-71BD34A30391}"/>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5</a:t>
            </a:fld>
            <a:endParaRPr lang="ja-JP" altLang="en-US"/>
          </a:p>
        </p:txBody>
      </p:sp>
      <p:grpSp>
        <p:nvGrpSpPr>
          <p:cNvPr id="20" name="グループ化 19">
            <a:extLst>
              <a:ext uri="{FF2B5EF4-FFF2-40B4-BE49-F238E27FC236}">
                <a16:creationId xmlns:a16="http://schemas.microsoft.com/office/drawing/2014/main" id="{45D151D6-5AE0-40D7-90E3-1683BFD834DA}"/>
              </a:ext>
            </a:extLst>
          </p:cNvPr>
          <p:cNvGrpSpPr/>
          <p:nvPr/>
        </p:nvGrpSpPr>
        <p:grpSpPr>
          <a:xfrm>
            <a:off x="2808404" y="4343876"/>
            <a:ext cx="6575192" cy="2191724"/>
            <a:chOff x="2965047" y="4328760"/>
            <a:chExt cx="6575192" cy="2191724"/>
          </a:xfrm>
        </p:grpSpPr>
        <p:sp>
          <p:nvSpPr>
            <p:cNvPr id="9" name="正方形/長方形 8">
              <a:extLst>
                <a:ext uri="{FF2B5EF4-FFF2-40B4-BE49-F238E27FC236}">
                  <a16:creationId xmlns:a16="http://schemas.microsoft.com/office/drawing/2014/main" id="{9B83D79C-FAE0-4CC9-A906-E1EEB5689712}"/>
                </a:ext>
              </a:extLst>
            </p:cNvPr>
            <p:cNvSpPr/>
            <p:nvPr/>
          </p:nvSpPr>
          <p:spPr>
            <a:xfrm>
              <a:off x="3051681" y="4329442"/>
              <a:ext cx="1903615" cy="1404850"/>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DDE4DB43-32E7-4585-8F2C-15C7D6AD0494}"/>
                </a:ext>
              </a:extLst>
            </p:cNvPr>
            <p:cNvSpPr txBox="1"/>
            <p:nvPr/>
          </p:nvSpPr>
          <p:spPr>
            <a:xfrm>
              <a:off x="2965047" y="4343447"/>
              <a:ext cx="1903615" cy="399010"/>
            </a:xfrm>
            <a:prstGeom prst="rect">
              <a:avLst/>
            </a:prstGeom>
            <a:noFill/>
          </p:spPr>
          <p:txBody>
            <a:bodyPr wrap="square" rtlCol="0">
              <a:spAutoFit/>
            </a:bodyPr>
            <a:lstStyle/>
            <a:p>
              <a:pPr algn="ctr"/>
              <a:r>
                <a:rPr kumimoji="1" lang="ja-JP" altLang="en-US" sz="2000" dirty="0"/>
                <a:t>エンクレイヴ</a:t>
              </a:r>
            </a:p>
          </p:txBody>
        </p:sp>
        <p:sp>
          <p:nvSpPr>
            <p:cNvPr id="11" name="楕円 10">
              <a:extLst>
                <a:ext uri="{FF2B5EF4-FFF2-40B4-BE49-F238E27FC236}">
                  <a16:creationId xmlns:a16="http://schemas.microsoft.com/office/drawing/2014/main" id="{8CC3A9D8-64FC-45AB-A50F-EED380716AC8}"/>
                </a:ext>
              </a:extLst>
            </p:cNvPr>
            <p:cNvSpPr/>
            <p:nvPr/>
          </p:nvSpPr>
          <p:spPr>
            <a:xfrm>
              <a:off x="3434066" y="4923665"/>
              <a:ext cx="1138844" cy="581891"/>
            </a:xfrm>
            <a:prstGeom prst="ellipse">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
          <p:nvSpPr>
            <p:cNvPr id="13" name="正方形/長方形 12">
              <a:extLst>
                <a:ext uri="{FF2B5EF4-FFF2-40B4-BE49-F238E27FC236}">
                  <a16:creationId xmlns:a16="http://schemas.microsoft.com/office/drawing/2014/main" id="{804DEF5F-282A-417D-86E1-F1B084B68518}"/>
                </a:ext>
              </a:extLst>
            </p:cNvPr>
            <p:cNvSpPr/>
            <p:nvPr/>
          </p:nvSpPr>
          <p:spPr>
            <a:xfrm>
              <a:off x="7628987" y="4328760"/>
              <a:ext cx="1903615" cy="1404850"/>
            </a:xfrm>
            <a:prstGeom prst="rect">
              <a:avLst/>
            </a:prstGeom>
            <a:solidFill>
              <a:schemeClr val="accent6">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endParaRPr>
            </a:p>
          </p:txBody>
        </p:sp>
        <p:sp>
          <p:nvSpPr>
            <p:cNvPr id="17" name="正方形/長方形 16">
              <a:extLst>
                <a:ext uri="{FF2B5EF4-FFF2-40B4-BE49-F238E27FC236}">
                  <a16:creationId xmlns:a16="http://schemas.microsoft.com/office/drawing/2014/main" id="{38734D88-8660-4392-BC7D-683125E310BE}"/>
                </a:ext>
              </a:extLst>
            </p:cNvPr>
            <p:cNvSpPr/>
            <p:nvPr/>
          </p:nvSpPr>
          <p:spPr>
            <a:xfrm>
              <a:off x="3051681" y="5876131"/>
              <a:ext cx="6488558" cy="644353"/>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信頼できるハイパーバイザ</a:t>
              </a:r>
            </a:p>
          </p:txBody>
        </p:sp>
        <p:sp>
          <p:nvSpPr>
            <p:cNvPr id="24" name="テキスト ボックス 23">
              <a:extLst>
                <a:ext uri="{FF2B5EF4-FFF2-40B4-BE49-F238E27FC236}">
                  <a16:creationId xmlns:a16="http://schemas.microsoft.com/office/drawing/2014/main" id="{CB688CD8-7C05-4782-B999-15425693EA39}"/>
                </a:ext>
              </a:extLst>
            </p:cNvPr>
            <p:cNvSpPr txBox="1"/>
            <p:nvPr/>
          </p:nvSpPr>
          <p:spPr>
            <a:xfrm>
              <a:off x="5201279" y="5404761"/>
              <a:ext cx="2215324" cy="400110"/>
            </a:xfrm>
            <a:prstGeom prst="rect">
              <a:avLst/>
            </a:prstGeom>
            <a:noFill/>
          </p:spPr>
          <p:txBody>
            <a:bodyPr wrap="square" rtlCol="0">
              <a:spAutoFit/>
            </a:bodyPr>
            <a:lstStyle/>
            <a:p>
              <a:r>
                <a:rPr kumimoji="1" lang="ja-JP" altLang="en-US" sz="2000" dirty="0"/>
                <a:t>メモリ</a:t>
              </a:r>
              <a:r>
                <a:rPr lang="ja-JP" altLang="en-US" sz="2000" dirty="0"/>
                <a:t>データ</a:t>
              </a:r>
              <a:r>
                <a:rPr kumimoji="1" lang="ja-JP" altLang="en-US" sz="2000" dirty="0"/>
                <a:t>取得</a:t>
              </a:r>
            </a:p>
          </p:txBody>
        </p:sp>
        <p:sp>
          <p:nvSpPr>
            <p:cNvPr id="4" name="四角形: 角を丸くする 3">
              <a:extLst>
                <a:ext uri="{FF2B5EF4-FFF2-40B4-BE49-F238E27FC236}">
                  <a16:creationId xmlns:a16="http://schemas.microsoft.com/office/drawing/2014/main" id="{2C1A9241-B1A7-4316-AC03-1C38723FB35B}"/>
                </a:ext>
              </a:extLst>
            </p:cNvPr>
            <p:cNvSpPr/>
            <p:nvPr/>
          </p:nvSpPr>
          <p:spPr>
            <a:xfrm>
              <a:off x="8016414" y="5044665"/>
              <a:ext cx="1184366" cy="336787"/>
            </a:xfrm>
            <a:prstGeom prst="round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メモリ</a:t>
              </a:r>
              <a:endParaRPr kumimoji="1" lang="ja-JP" altLang="en-US" sz="2000" dirty="0">
                <a:solidFill>
                  <a:schemeClr val="tx1"/>
                </a:solidFill>
              </a:endParaRPr>
            </a:p>
          </p:txBody>
        </p:sp>
        <p:sp>
          <p:nvSpPr>
            <p:cNvPr id="5" name="テキスト ボックス 4">
              <a:extLst>
                <a:ext uri="{FF2B5EF4-FFF2-40B4-BE49-F238E27FC236}">
                  <a16:creationId xmlns:a16="http://schemas.microsoft.com/office/drawing/2014/main" id="{129B5AB3-498E-454C-8A6C-21758E39181A}"/>
                </a:ext>
              </a:extLst>
            </p:cNvPr>
            <p:cNvSpPr txBox="1"/>
            <p:nvPr/>
          </p:nvSpPr>
          <p:spPr>
            <a:xfrm>
              <a:off x="7721126" y="4420619"/>
              <a:ext cx="1774942" cy="677108"/>
            </a:xfrm>
            <a:prstGeom prst="rect">
              <a:avLst/>
            </a:prstGeom>
            <a:noFill/>
          </p:spPr>
          <p:txBody>
            <a:bodyPr wrap="square" rtlCol="0">
              <a:spAutoFit/>
            </a:bodyPr>
            <a:lstStyle/>
            <a:p>
              <a:r>
                <a:rPr lang="ja-JP" altLang="en-US" sz="2000" dirty="0">
                  <a:solidFill>
                    <a:schemeClr val="tx1"/>
                  </a:solidFill>
                </a:rPr>
                <a:t>監視対象</a:t>
              </a:r>
              <a:r>
                <a:rPr lang="en-US" altLang="ja-JP" sz="2000" dirty="0">
                  <a:solidFill>
                    <a:schemeClr val="tx1"/>
                  </a:solidFill>
                </a:rPr>
                <a:t>VM</a:t>
              </a:r>
              <a:endParaRPr kumimoji="1" lang="ja-JP" altLang="en-US" sz="2000" dirty="0">
                <a:solidFill>
                  <a:schemeClr val="tx1"/>
                </a:solidFill>
              </a:endParaRPr>
            </a:p>
            <a:p>
              <a:endParaRPr kumimoji="1" lang="ja-JP" altLang="en-US" dirty="0"/>
            </a:p>
          </p:txBody>
        </p:sp>
        <p:cxnSp>
          <p:nvCxnSpPr>
            <p:cNvPr id="15" name="コネクタ: カギ線 14">
              <a:extLst>
                <a:ext uri="{FF2B5EF4-FFF2-40B4-BE49-F238E27FC236}">
                  <a16:creationId xmlns:a16="http://schemas.microsoft.com/office/drawing/2014/main" id="{5D1B48D5-0392-4AF5-BB31-A95B45441564}"/>
                </a:ext>
              </a:extLst>
            </p:cNvPr>
            <p:cNvCxnSpPr>
              <a:stCxn id="4" idx="2"/>
              <a:endCxn id="11" idx="4"/>
            </p:cNvCxnSpPr>
            <p:nvPr/>
          </p:nvCxnSpPr>
          <p:spPr>
            <a:xfrm rot="5400000">
              <a:off x="6243991" y="3140950"/>
              <a:ext cx="124104" cy="4605109"/>
            </a:xfrm>
            <a:prstGeom prst="bentConnector3">
              <a:avLst>
                <a:gd name="adj1" fmla="val 466645"/>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81887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ED36171-2B00-4E10-B6A8-64C3C68065A2}"/>
              </a:ext>
            </a:extLst>
          </p:cNvPr>
          <p:cNvSpPr>
            <a:spLocks noGrp="1"/>
          </p:cNvSpPr>
          <p:nvPr>
            <p:ph type="title"/>
          </p:nvPr>
        </p:nvSpPr>
        <p:spPr>
          <a:xfrm>
            <a:off x="838200" y="512309"/>
            <a:ext cx="10515600" cy="848402"/>
          </a:xfrm>
        </p:spPr>
        <p:txBody>
          <a:bodyPr/>
          <a:lstStyle/>
          <a:p>
            <a:r>
              <a:rPr lang="ja-JP" altLang="en-US" dirty="0"/>
              <a:t>提案：</a:t>
            </a:r>
            <a:r>
              <a:rPr lang="en-US" altLang="ja-JP" dirty="0" err="1"/>
              <a:t>SSdetector</a:t>
            </a:r>
            <a:endParaRPr lang="ja-JP" altLang="en-US" dirty="0"/>
          </a:p>
        </p:txBody>
      </p:sp>
      <p:sp>
        <p:nvSpPr>
          <p:cNvPr id="3" name="コンテンツ プレースホルダー 2">
            <a:extLst>
              <a:ext uri="{FF2B5EF4-FFF2-40B4-BE49-F238E27FC236}">
                <a16:creationId xmlns:a16="http://schemas.microsoft.com/office/drawing/2014/main" id="{ADF6AD46-5C81-4EFB-8AB5-89B3CEE3413B}"/>
              </a:ext>
            </a:extLst>
          </p:cNvPr>
          <p:cNvSpPr>
            <a:spLocks noGrp="1"/>
          </p:cNvSpPr>
          <p:nvPr>
            <p:ph idx="1"/>
          </p:nvPr>
        </p:nvSpPr>
        <p:spPr>
          <a:xfrm>
            <a:off x="843643" y="1564819"/>
            <a:ext cx="10515600" cy="4351338"/>
          </a:xfrm>
        </p:spPr>
        <p:txBody>
          <a:bodyPr/>
          <a:lstStyle/>
          <a:p>
            <a:r>
              <a:rPr lang="en-US" altLang="ja-JP" dirty="0"/>
              <a:t>SGX</a:t>
            </a:r>
            <a:r>
              <a:rPr lang="ja-JP" altLang="en-US" dirty="0"/>
              <a:t>と</a:t>
            </a:r>
            <a:r>
              <a:rPr lang="en-US" altLang="ja-JP" dirty="0"/>
              <a:t>SMM</a:t>
            </a:r>
            <a:r>
              <a:rPr lang="ja-JP" altLang="en-US" dirty="0"/>
              <a:t>を組み合わせることで</a:t>
            </a:r>
            <a:r>
              <a:rPr lang="en-US" altLang="ja-JP" dirty="0"/>
              <a:t>IDS</a:t>
            </a:r>
            <a:r>
              <a:rPr lang="ja-JP" altLang="en-US" dirty="0"/>
              <a:t>をより安全に実行</a:t>
            </a:r>
            <a:endParaRPr lang="en-US" altLang="ja-JP" dirty="0"/>
          </a:p>
          <a:p>
            <a:pPr lvl="1"/>
            <a:r>
              <a:rPr lang="en-US" altLang="ja-JP" dirty="0"/>
              <a:t>SGX</a:t>
            </a:r>
            <a:r>
              <a:rPr lang="ja-JP" altLang="en-US" dirty="0"/>
              <a:t>のエンクレイヴ内で</a:t>
            </a:r>
            <a:r>
              <a:rPr lang="en-US" altLang="ja-JP" dirty="0"/>
              <a:t>IDS</a:t>
            </a:r>
            <a:r>
              <a:rPr lang="ja-JP" altLang="en-US" dirty="0"/>
              <a:t>を実行</a:t>
            </a:r>
          </a:p>
          <a:p>
            <a:pPr lvl="1"/>
            <a:r>
              <a:rPr lang="en-US" altLang="ja-JP" dirty="0"/>
              <a:t>SMM</a:t>
            </a:r>
            <a:r>
              <a:rPr lang="ja-JP" altLang="en-US" dirty="0"/>
              <a:t>プログラムはシステムのメモリデータ取得のみを行う</a:t>
            </a:r>
          </a:p>
          <a:p>
            <a:pPr lvl="1"/>
            <a:r>
              <a:rPr lang="ja-JP" altLang="en-US" dirty="0"/>
              <a:t>管理者は外部から</a:t>
            </a:r>
            <a:r>
              <a:rPr lang="en-US" altLang="ja-JP" dirty="0"/>
              <a:t>IDS</a:t>
            </a:r>
            <a:r>
              <a:rPr lang="ja-JP" altLang="en-US" dirty="0"/>
              <a:t>と通信して検知結果や正常動作を確認</a:t>
            </a:r>
            <a:endParaRPr lang="en-US" altLang="ja-JP" dirty="0"/>
          </a:p>
          <a:p>
            <a:r>
              <a:rPr lang="en-US" altLang="ja-JP" dirty="0"/>
              <a:t>CPU</a:t>
            </a:r>
            <a:r>
              <a:rPr lang="ja-JP" altLang="en-US" dirty="0"/>
              <a:t>と</a:t>
            </a:r>
            <a:r>
              <a:rPr lang="en-US" altLang="ja-JP" dirty="0"/>
              <a:t>BIOS</a:t>
            </a:r>
            <a:r>
              <a:rPr lang="ja-JP" altLang="en-US" dirty="0"/>
              <a:t>内の</a:t>
            </a:r>
            <a:r>
              <a:rPr lang="en-US" altLang="ja-JP" dirty="0"/>
              <a:t>SMM</a:t>
            </a:r>
            <a:r>
              <a:rPr lang="ja-JP" altLang="en-US" dirty="0"/>
              <a:t>プログラムのみを信頼</a:t>
            </a:r>
          </a:p>
          <a:p>
            <a:pPr lvl="1"/>
            <a:r>
              <a:rPr lang="ja-JP" altLang="en-US" dirty="0"/>
              <a:t>ハイパーバイザよりもはるかに攻撃が難しい</a:t>
            </a:r>
          </a:p>
          <a:p>
            <a:endParaRPr lang="ja-JP" altLang="en-US" dirty="0"/>
          </a:p>
        </p:txBody>
      </p:sp>
      <p:sp>
        <p:nvSpPr>
          <p:cNvPr id="8" name="スライド番号プレースホルダー 7">
            <a:extLst>
              <a:ext uri="{FF2B5EF4-FFF2-40B4-BE49-F238E27FC236}">
                <a16:creationId xmlns:a16="http://schemas.microsoft.com/office/drawing/2014/main" id="{2074C65C-598F-48F8-998B-F55F6A85445A}"/>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6</a:t>
            </a:fld>
            <a:endParaRPr lang="ja-JP" altLang="en-US"/>
          </a:p>
        </p:txBody>
      </p:sp>
      <p:grpSp>
        <p:nvGrpSpPr>
          <p:cNvPr id="13" name="グループ化 12">
            <a:extLst>
              <a:ext uri="{FF2B5EF4-FFF2-40B4-BE49-F238E27FC236}">
                <a16:creationId xmlns:a16="http://schemas.microsoft.com/office/drawing/2014/main" id="{744263E3-584C-41D7-90EA-4977EABA40CE}"/>
              </a:ext>
            </a:extLst>
          </p:cNvPr>
          <p:cNvGrpSpPr/>
          <p:nvPr/>
        </p:nvGrpSpPr>
        <p:grpSpPr>
          <a:xfrm>
            <a:off x="8679480" y="4219854"/>
            <a:ext cx="2595155" cy="1985554"/>
            <a:chOff x="1560703" y="4370796"/>
            <a:chExt cx="2595155" cy="1985554"/>
          </a:xfrm>
        </p:grpSpPr>
        <p:sp>
          <p:nvSpPr>
            <p:cNvPr id="19" name="正方形/長方形 18">
              <a:extLst>
                <a:ext uri="{FF2B5EF4-FFF2-40B4-BE49-F238E27FC236}">
                  <a16:creationId xmlns:a16="http://schemas.microsoft.com/office/drawing/2014/main" id="{4E418162-7E4A-4ECF-A7A6-FDE51D10541C}"/>
                </a:ext>
              </a:extLst>
            </p:cNvPr>
            <p:cNvSpPr/>
            <p:nvPr/>
          </p:nvSpPr>
          <p:spPr>
            <a:xfrm>
              <a:off x="1560703" y="4370796"/>
              <a:ext cx="2595155" cy="1985554"/>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四角形: 角を丸くする 19">
              <a:extLst>
                <a:ext uri="{FF2B5EF4-FFF2-40B4-BE49-F238E27FC236}">
                  <a16:creationId xmlns:a16="http://schemas.microsoft.com/office/drawing/2014/main" id="{9E5AE5AA-8FE7-4D5A-93E5-94C46D9B1C20}"/>
                </a:ext>
              </a:extLst>
            </p:cNvPr>
            <p:cNvSpPr/>
            <p:nvPr/>
          </p:nvSpPr>
          <p:spPr>
            <a:xfrm>
              <a:off x="1970206" y="4967763"/>
              <a:ext cx="1771403" cy="1049180"/>
            </a:xfrm>
            <a:prstGeom prst="roundRect">
              <a:avLst/>
            </a:prstGeom>
            <a:solidFill>
              <a:schemeClr val="bg1">
                <a:lumMod val="6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SMM</a:t>
              </a:r>
            </a:p>
            <a:p>
              <a:pPr algn="ctr"/>
              <a:r>
                <a:rPr kumimoji="1" lang="ja-JP" altLang="en-US" sz="2000" dirty="0">
                  <a:solidFill>
                    <a:schemeClr val="tx1"/>
                  </a:solidFill>
                </a:rPr>
                <a:t>プログラム</a:t>
              </a:r>
            </a:p>
          </p:txBody>
        </p:sp>
        <p:sp>
          <p:nvSpPr>
            <p:cNvPr id="21" name="テキスト ボックス 20">
              <a:extLst>
                <a:ext uri="{FF2B5EF4-FFF2-40B4-BE49-F238E27FC236}">
                  <a16:creationId xmlns:a16="http://schemas.microsoft.com/office/drawing/2014/main" id="{44A5AE00-8B01-445A-8AA5-C6602BA49D4A}"/>
                </a:ext>
              </a:extLst>
            </p:cNvPr>
            <p:cNvSpPr txBox="1"/>
            <p:nvPr/>
          </p:nvSpPr>
          <p:spPr>
            <a:xfrm>
              <a:off x="2074510" y="4568274"/>
              <a:ext cx="1562793" cy="400110"/>
            </a:xfrm>
            <a:prstGeom prst="rect">
              <a:avLst/>
            </a:prstGeom>
            <a:noFill/>
          </p:spPr>
          <p:txBody>
            <a:bodyPr wrap="square" rtlCol="0">
              <a:spAutoFit/>
            </a:bodyPr>
            <a:lstStyle/>
            <a:p>
              <a:pPr algn="ctr"/>
              <a:r>
                <a:rPr kumimoji="1" lang="en-US" altLang="ja-JP" sz="2000" dirty="0"/>
                <a:t>BIOS</a:t>
              </a:r>
              <a:endParaRPr kumimoji="1" lang="ja-JP" altLang="en-US" sz="2000" dirty="0"/>
            </a:p>
          </p:txBody>
        </p:sp>
      </p:grpSp>
      <p:sp>
        <p:nvSpPr>
          <p:cNvPr id="22" name="正方形/長方形 21">
            <a:extLst>
              <a:ext uri="{FF2B5EF4-FFF2-40B4-BE49-F238E27FC236}">
                <a16:creationId xmlns:a16="http://schemas.microsoft.com/office/drawing/2014/main" id="{777A8251-618E-421C-B1B4-A18D0E14DA7C}"/>
              </a:ext>
            </a:extLst>
          </p:cNvPr>
          <p:cNvSpPr/>
          <p:nvPr/>
        </p:nvSpPr>
        <p:spPr>
          <a:xfrm>
            <a:off x="3339504" y="4215509"/>
            <a:ext cx="3766689" cy="1985554"/>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4" name="テキスト ボックス 3">
            <a:extLst>
              <a:ext uri="{FF2B5EF4-FFF2-40B4-BE49-F238E27FC236}">
                <a16:creationId xmlns:a16="http://schemas.microsoft.com/office/drawing/2014/main" id="{63C6D2D8-3596-45F0-A07B-E08B96634CC1}"/>
              </a:ext>
            </a:extLst>
          </p:cNvPr>
          <p:cNvSpPr txBox="1"/>
          <p:nvPr/>
        </p:nvSpPr>
        <p:spPr>
          <a:xfrm>
            <a:off x="4174270" y="4298155"/>
            <a:ext cx="2296639" cy="400110"/>
          </a:xfrm>
          <a:prstGeom prst="rect">
            <a:avLst/>
          </a:prstGeom>
          <a:noFill/>
        </p:spPr>
        <p:txBody>
          <a:bodyPr wrap="square" rtlCol="0">
            <a:spAutoFit/>
          </a:bodyPr>
          <a:lstStyle/>
          <a:p>
            <a:r>
              <a:rPr kumimoji="1" lang="ja-JP" altLang="en-US" sz="2000" dirty="0"/>
              <a:t>監視対象システム</a:t>
            </a:r>
          </a:p>
        </p:txBody>
      </p:sp>
      <p:grpSp>
        <p:nvGrpSpPr>
          <p:cNvPr id="30" name="グループ化 29">
            <a:extLst>
              <a:ext uri="{FF2B5EF4-FFF2-40B4-BE49-F238E27FC236}">
                <a16:creationId xmlns:a16="http://schemas.microsoft.com/office/drawing/2014/main" id="{21A0BB15-65C0-476F-BDA1-D33B4264F605}"/>
              </a:ext>
            </a:extLst>
          </p:cNvPr>
          <p:cNvGrpSpPr/>
          <p:nvPr/>
        </p:nvGrpSpPr>
        <p:grpSpPr>
          <a:xfrm>
            <a:off x="3523174" y="4723939"/>
            <a:ext cx="1961804" cy="1325563"/>
            <a:chOff x="3748788" y="4704734"/>
            <a:chExt cx="1961804" cy="1325563"/>
          </a:xfrm>
        </p:grpSpPr>
        <p:sp>
          <p:nvSpPr>
            <p:cNvPr id="16" name="正方形/長方形 15">
              <a:extLst>
                <a:ext uri="{FF2B5EF4-FFF2-40B4-BE49-F238E27FC236}">
                  <a16:creationId xmlns:a16="http://schemas.microsoft.com/office/drawing/2014/main" id="{15AA4954-FE1B-4742-AC61-C92D138EAEE7}"/>
                </a:ext>
              </a:extLst>
            </p:cNvPr>
            <p:cNvSpPr/>
            <p:nvPr/>
          </p:nvSpPr>
          <p:spPr>
            <a:xfrm>
              <a:off x="3748788" y="4704734"/>
              <a:ext cx="1961804" cy="1325563"/>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a:extLst>
                <a:ext uri="{FF2B5EF4-FFF2-40B4-BE49-F238E27FC236}">
                  <a16:creationId xmlns:a16="http://schemas.microsoft.com/office/drawing/2014/main" id="{5405EF23-57B2-4570-BF2E-BDF74E38B461}"/>
                </a:ext>
              </a:extLst>
            </p:cNvPr>
            <p:cNvSpPr txBox="1"/>
            <p:nvPr/>
          </p:nvSpPr>
          <p:spPr>
            <a:xfrm>
              <a:off x="3888653" y="4861569"/>
              <a:ext cx="1803862" cy="400110"/>
            </a:xfrm>
            <a:prstGeom prst="rect">
              <a:avLst/>
            </a:prstGeom>
            <a:noFill/>
          </p:spPr>
          <p:txBody>
            <a:bodyPr wrap="square" rtlCol="0">
              <a:spAutoFit/>
            </a:bodyPr>
            <a:lstStyle/>
            <a:p>
              <a:pPr algn="ctr"/>
              <a:r>
                <a:rPr kumimoji="1" lang="ja-JP" altLang="en-US" sz="2000" dirty="0"/>
                <a:t>エンクレイヴ</a:t>
              </a:r>
            </a:p>
          </p:txBody>
        </p:sp>
        <p:sp>
          <p:nvSpPr>
            <p:cNvPr id="18" name="楕円 17">
              <a:extLst>
                <a:ext uri="{FF2B5EF4-FFF2-40B4-BE49-F238E27FC236}">
                  <a16:creationId xmlns:a16="http://schemas.microsoft.com/office/drawing/2014/main" id="{8319A671-75A2-4986-B3E8-ADAB0BAA2F6D}"/>
                </a:ext>
              </a:extLst>
            </p:cNvPr>
            <p:cNvSpPr/>
            <p:nvPr/>
          </p:nvSpPr>
          <p:spPr>
            <a:xfrm>
              <a:off x="4151955" y="5211242"/>
              <a:ext cx="1155469" cy="640080"/>
            </a:xfrm>
            <a:prstGeom prst="ellipse">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grpSp>
      <p:sp>
        <p:nvSpPr>
          <p:cNvPr id="6" name="楕円 5">
            <a:extLst>
              <a:ext uri="{FF2B5EF4-FFF2-40B4-BE49-F238E27FC236}">
                <a16:creationId xmlns:a16="http://schemas.microsoft.com/office/drawing/2014/main" id="{544A8552-BE56-4F71-A582-610CEE55FAC4}"/>
              </a:ext>
            </a:extLst>
          </p:cNvPr>
          <p:cNvSpPr/>
          <p:nvPr/>
        </p:nvSpPr>
        <p:spPr>
          <a:xfrm>
            <a:off x="586427" y="5177248"/>
            <a:ext cx="1432938" cy="746478"/>
          </a:xfrm>
          <a:prstGeom prst="ellipse">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管理者</a:t>
            </a:r>
          </a:p>
        </p:txBody>
      </p:sp>
      <p:cxnSp>
        <p:nvCxnSpPr>
          <p:cNvPr id="11" name="直線矢印コネクタ 10">
            <a:extLst>
              <a:ext uri="{FF2B5EF4-FFF2-40B4-BE49-F238E27FC236}">
                <a16:creationId xmlns:a16="http://schemas.microsoft.com/office/drawing/2014/main" id="{9DE631B6-2B33-491D-AA51-9FC90FDDD666}"/>
              </a:ext>
            </a:extLst>
          </p:cNvPr>
          <p:cNvCxnSpPr>
            <a:cxnSpLocks/>
            <a:stCxn id="6" idx="6"/>
            <a:endCxn id="18" idx="2"/>
          </p:cNvCxnSpPr>
          <p:nvPr/>
        </p:nvCxnSpPr>
        <p:spPr>
          <a:xfrm>
            <a:off x="2019365" y="5550487"/>
            <a:ext cx="1906976"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a:extLst>
              <a:ext uri="{FF2B5EF4-FFF2-40B4-BE49-F238E27FC236}">
                <a16:creationId xmlns:a16="http://schemas.microsoft.com/office/drawing/2014/main" id="{C98F6CC4-8510-49A4-8A05-CAA5065AE532}"/>
              </a:ext>
            </a:extLst>
          </p:cNvPr>
          <p:cNvCxnSpPr>
            <a:cxnSpLocks/>
          </p:cNvCxnSpPr>
          <p:nvPr/>
        </p:nvCxnSpPr>
        <p:spPr>
          <a:xfrm rot="10800000" flipH="1">
            <a:off x="6907592" y="5049122"/>
            <a:ext cx="221840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75ED8F2B-7640-41EE-9B8C-E31584F8C0C0}"/>
              </a:ext>
            </a:extLst>
          </p:cNvPr>
          <p:cNvCxnSpPr>
            <a:cxnSpLocks/>
          </p:cNvCxnSpPr>
          <p:nvPr/>
        </p:nvCxnSpPr>
        <p:spPr>
          <a:xfrm rot="10800000">
            <a:off x="5099390" y="5550487"/>
            <a:ext cx="402661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063CD695-EF5A-4781-B189-607DBE493EEF}"/>
              </a:ext>
            </a:extLst>
          </p:cNvPr>
          <p:cNvSpPr txBox="1"/>
          <p:nvPr/>
        </p:nvSpPr>
        <p:spPr>
          <a:xfrm>
            <a:off x="1595625" y="4648683"/>
            <a:ext cx="1818328" cy="707886"/>
          </a:xfrm>
          <a:prstGeom prst="rect">
            <a:avLst/>
          </a:prstGeom>
          <a:noFill/>
        </p:spPr>
        <p:txBody>
          <a:bodyPr wrap="square" rtlCol="0">
            <a:spAutoFit/>
          </a:bodyPr>
          <a:lstStyle/>
          <a:p>
            <a:pPr algn="ctr"/>
            <a:r>
              <a:rPr kumimoji="1" lang="ja-JP" altLang="en-US" sz="2000" dirty="0"/>
              <a:t>ネットワーク通信</a:t>
            </a:r>
          </a:p>
        </p:txBody>
      </p:sp>
      <p:sp>
        <p:nvSpPr>
          <p:cNvPr id="29" name="テキスト ボックス 28">
            <a:extLst>
              <a:ext uri="{FF2B5EF4-FFF2-40B4-BE49-F238E27FC236}">
                <a16:creationId xmlns:a16="http://schemas.microsoft.com/office/drawing/2014/main" id="{64F4C32A-AD12-4F0D-A07A-677366BE856F}"/>
              </a:ext>
            </a:extLst>
          </p:cNvPr>
          <p:cNvSpPr txBox="1"/>
          <p:nvPr/>
        </p:nvSpPr>
        <p:spPr>
          <a:xfrm>
            <a:off x="7022824" y="4331559"/>
            <a:ext cx="1740025" cy="733412"/>
          </a:xfrm>
          <a:prstGeom prst="rect">
            <a:avLst/>
          </a:prstGeom>
          <a:noFill/>
        </p:spPr>
        <p:txBody>
          <a:bodyPr wrap="square" rtlCol="0">
            <a:spAutoFit/>
          </a:bodyPr>
          <a:lstStyle/>
          <a:p>
            <a:pPr algn="ctr"/>
            <a:r>
              <a:rPr kumimoji="1" lang="ja-JP" altLang="en-US" sz="2000" dirty="0"/>
              <a:t>メモリデータ取得</a:t>
            </a:r>
          </a:p>
        </p:txBody>
      </p:sp>
      <p:sp>
        <p:nvSpPr>
          <p:cNvPr id="27" name="四角形: 角を丸くする 26">
            <a:extLst>
              <a:ext uri="{FF2B5EF4-FFF2-40B4-BE49-F238E27FC236}">
                <a16:creationId xmlns:a16="http://schemas.microsoft.com/office/drawing/2014/main" id="{72D0D046-AB47-4AC7-8D79-D9B59105B721}"/>
              </a:ext>
            </a:extLst>
          </p:cNvPr>
          <p:cNvSpPr/>
          <p:nvPr/>
        </p:nvSpPr>
        <p:spPr>
          <a:xfrm>
            <a:off x="5847620" y="4749936"/>
            <a:ext cx="1059972" cy="494752"/>
          </a:xfrm>
          <a:prstGeom prst="roundRect">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メモリ</a:t>
            </a:r>
          </a:p>
        </p:txBody>
      </p:sp>
    </p:spTree>
    <p:extLst>
      <p:ext uri="{BB962C8B-B14F-4D97-AF65-F5344CB8AC3E}">
        <p14:creationId xmlns:p14="http://schemas.microsoft.com/office/powerpoint/2010/main" val="18906826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8170988-569B-4DE7-AAAA-0AA411999FA3}"/>
              </a:ext>
            </a:extLst>
          </p:cNvPr>
          <p:cNvSpPr>
            <a:spLocks noGrp="1"/>
          </p:cNvSpPr>
          <p:nvPr>
            <p:ph type="title"/>
          </p:nvPr>
        </p:nvSpPr>
        <p:spPr>
          <a:xfrm>
            <a:off x="838200" y="512309"/>
            <a:ext cx="10515600" cy="848402"/>
          </a:xfrm>
        </p:spPr>
        <p:txBody>
          <a:bodyPr/>
          <a:lstStyle/>
          <a:p>
            <a:r>
              <a:rPr lang="en-US" altLang="ja-JP" dirty="0"/>
              <a:t>SMM</a:t>
            </a:r>
            <a:r>
              <a:rPr lang="ja-JP" altLang="en-US" dirty="0"/>
              <a:t>プログラムの呼び出し</a:t>
            </a:r>
          </a:p>
        </p:txBody>
      </p:sp>
      <p:sp>
        <p:nvSpPr>
          <p:cNvPr id="3" name="コンテンツ プレースホルダー 2">
            <a:extLst>
              <a:ext uri="{FF2B5EF4-FFF2-40B4-BE49-F238E27FC236}">
                <a16:creationId xmlns:a16="http://schemas.microsoft.com/office/drawing/2014/main" id="{C3BB7B75-7172-417D-B79D-2874765557C6}"/>
              </a:ext>
            </a:extLst>
          </p:cNvPr>
          <p:cNvSpPr>
            <a:spLocks noGrp="1"/>
          </p:cNvSpPr>
          <p:nvPr>
            <p:ph idx="1"/>
          </p:nvPr>
        </p:nvSpPr>
        <p:spPr>
          <a:xfrm>
            <a:off x="843643" y="1564819"/>
            <a:ext cx="10515600" cy="4351338"/>
          </a:xfrm>
        </p:spPr>
        <p:txBody>
          <a:bodyPr>
            <a:normAutofit/>
          </a:bodyPr>
          <a:lstStyle/>
          <a:p>
            <a:r>
              <a:rPr lang="ja-JP" altLang="en-US" dirty="0"/>
              <a:t>エンクレイヴ内の</a:t>
            </a:r>
            <a:r>
              <a:rPr lang="en-US" altLang="ja-JP" dirty="0"/>
              <a:t>IDS</a:t>
            </a:r>
            <a:r>
              <a:rPr lang="ja-JP" altLang="en-US" dirty="0"/>
              <a:t>が外部のランタイムを呼び出す</a:t>
            </a:r>
            <a:endParaRPr lang="en-US" altLang="ja-JP" dirty="0"/>
          </a:p>
          <a:p>
            <a:pPr lvl="1"/>
            <a:r>
              <a:rPr lang="en-US" altLang="ja-JP" dirty="0"/>
              <a:t>SGX</a:t>
            </a:r>
            <a:r>
              <a:rPr lang="ja-JP" altLang="en-US" dirty="0"/>
              <a:t>の</a:t>
            </a:r>
            <a:r>
              <a:rPr lang="en-US" altLang="ja-JP" dirty="0"/>
              <a:t>OCALL</a:t>
            </a:r>
            <a:r>
              <a:rPr lang="ja-JP" altLang="en-US" dirty="0"/>
              <a:t>機構を利用して登録された関数を安全に呼び出す</a:t>
            </a:r>
          </a:p>
          <a:p>
            <a:r>
              <a:rPr lang="ja-JP" altLang="en-US" dirty="0"/>
              <a:t>ランタイムが割り込み</a:t>
            </a:r>
            <a:r>
              <a:rPr lang="en-US" altLang="ja-JP" dirty="0"/>
              <a:t>(SMI)</a:t>
            </a:r>
            <a:r>
              <a:rPr lang="ja-JP" altLang="en-US" dirty="0"/>
              <a:t>を発生させる</a:t>
            </a:r>
            <a:endParaRPr lang="en-US" altLang="ja-JP" dirty="0"/>
          </a:p>
          <a:p>
            <a:pPr lvl="1"/>
            <a:r>
              <a:rPr lang="ja-JP" altLang="en-US" dirty="0"/>
              <a:t>管理者権限で特定の</a:t>
            </a:r>
            <a:r>
              <a:rPr lang="en-US" altLang="ja-JP" dirty="0"/>
              <a:t>I/O</a:t>
            </a:r>
            <a:r>
              <a:rPr lang="ja-JP" altLang="en-US" dirty="0"/>
              <a:t>ポートに書き込み</a:t>
            </a:r>
          </a:p>
          <a:p>
            <a:r>
              <a:rPr lang="en-US" altLang="ja-JP" dirty="0"/>
              <a:t>SMM</a:t>
            </a:r>
            <a:r>
              <a:rPr lang="ja-JP" altLang="en-US" dirty="0"/>
              <a:t>プログラム内の</a:t>
            </a:r>
            <a:r>
              <a:rPr lang="en-US" altLang="ja-JP" dirty="0"/>
              <a:t>SMI</a:t>
            </a:r>
            <a:r>
              <a:rPr lang="ja-JP" altLang="en-US" dirty="0"/>
              <a:t>ハンドラが呼び出される</a:t>
            </a:r>
            <a:endParaRPr lang="en-US" altLang="ja-JP" dirty="0"/>
          </a:p>
          <a:p>
            <a:pPr lvl="1"/>
            <a:r>
              <a:rPr lang="en-US" altLang="ja-JP" dirty="0"/>
              <a:t>SMI</a:t>
            </a:r>
            <a:r>
              <a:rPr lang="ja-JP" altLang="en-US" dirty="0"/>
              <a:t>ハンドラでの処理が終わると制御が戻される</a:t>
            </a:r>
          </a:p>
          <a:p>
            <a:endParaRPr lang="ja-JP" altLang="en-US" dirty="0"/>
          </a:p>
          <a:p>
            <a:endParaRPr lang="ja-JP" altLang="en-US" dirty="0"/>
          </a:p>
        </p:txBody>
      </p:sp>
      <p:sp>
        <p:nvSpPr>
          <p:cNvPr id="13" name="スライド番号プレースホルダー 12">
            <a:extLst>
              <a:ext uri="{FF2B5EF4-FFF2-40B4-BE49-F238E27FC236}">
                <a16:creationId xmlns:a16="http://schemas.microsoft.com/office/drawing/2014/main" id="{EE162464-76D2-43B1-9686-D2BF64190424}"/>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7</a:t>
            </a:fld>
            <a:endParaRPr lang="ja-JP" altLang="en-US"/>
          </a:p>
        </p:txBody>
      </p:sp>
      <p:grpSp>
        <p:nvGrpSpPr>
          <p:cNvPr id="23" name="グループ化 22">
            <a:extLst>
              <a:ext uri="{FF2B5EF4-FFF2-40B4-BE49-F238E27FC236}">
                <a16:creationId xmlns:a16="http://schemas.microsoft.com/office/drawing/2014/main" id="{FAC9E75C-99AC-498C-9F7B-89F051B96575}"/>
              </a:ext>
            </a:extLst>
          </p:cNvPr>
          <p:cNvGrpSpPr/>
          <p:nvPr/>
        </p:nvGrpSpPr>
        <p:grpSpPr>
          <a:xfrm>
            <a:off x="1036834" y="4251891"/>
            <a:ext cx="10118332" cy="2081667"/>
            <a:chOff x="1248692" y="4415245"/>
            <a:chExt cx="10118332" cy="2081667"/>
          </a:xfrm>
        </p:grpSpPr>
        <p:sp>
          <p:nvSpPr>
            <p:cNvPr id="9" name="正方形/長方形 8">
              <a:extLst>
                <a:ext uri="{FF2B5EF4-FFF2-40B4-BE49-F238E27FC236}">
                  <a16:creationId xmlns:a16="http://schemas.microsoft.com/office/drawing/2014/main" id="{967EAF4B-3F51-400D-AFEC-25144047D6C4}"/>
                </a:ext>
              </a:extLst>
            </p:cNvPr>
            <p:cNvSpPr/>
            <p:nvPr/>
          </p:nvSpPr>
          <p:spPr>
            <a:xfrm>
              <a:off x="8121597" y="5029825"/>
              <a:ext cx="3245427" cy="1431702"/>
            </a:xfrm>
            <a:prstGeom prst="rect">
              <a:avLst/>
            </a:prstGeom>
            <a:solidFill>
              <a:schemeClr val="bg1">
                <a:lumMod val="8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EFDC24B4-2486-45F7-B1A1-BA5A1B8DBBAB}"/>
                </a:ext>
              </a:extLst>
            </p:cNvPr>
            <p:cNvSpPr/>
            <p:nvPr/>
          </p:nvSpPr>
          <p:spPr>
            <a:xfrm>
              <a:off x="1540586" y="4720705"/>
              <a:ext cx="1870364" cy="1429789"/>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テキスト ボックス 26">
              <a:extLst>
                <a:ext uri="{FF2B5EF4-FFF2-40B4-BE49-F238E27FC236}">
                  <a16:creationId xmlns:a16="http://schemas.microsoft.com/office/drawing/2014/main" id="{A60ABEFF-F873-4239-A670-0DD866408394}"/>
                </a:ext>
              </a:extLst>
            </p:cNvPr>
            <p:cNvSpPr txBox="1"/>
            <p:nvPr/>
          </p:nvSpPr>
          <p:spPr>
            <a:xfrm>
              <a:off x="1527583" y="4846881"/>
              <a:ext cx="1844043" cy="400110"/>
            </a:xfrm>
            <a:prstGeom prst="rect">
              <a:avLst/>
            </a:prstGeom>
            <a:noFill/>
          </p:spPr>
          <p:txBody>
            <a:bodyPr wrap="square" rtlCol="0">
              <a:spAutoFit/>
            </a:bodyPr>
            <a:lstStyle/>
            <a:p>
              <a:pPr algn="ctr"/>
              <a:r>
                <a:rPr kumimoji="1" lang="ja-JP" altLang="en-US" sz="2000" dirty="0"/>
                <a:t>エンクレイヴ</a:t>
              </a:r>
            </a:p>
          </p:txBody>
        </p:sp>
        <p:sp>
          <p:nvSpPr>
            <p:cNvPr id="28" name="楕円 27">
              <a:extLst>
                <a:ext uri="{FF2B5EF4-FFF2-40B4-BE49-F238E27FC236}">
                  <a16:creationId xmlns:a16="http://schemas.microsoft.com/office/drawing/2014/main" id="{17E09363-D8E2-4504-9DAC-B08280573DE0}"/>
                </a:ext>
              </a:extLst>
            </p:cNvPr>
            <p:cNvSpPr/>
            <p:nvPr/>
          </p:nvSpPr>
          <p:spPr>
            <a:xfrm>
              <a:off x="1868939" y="5264286"/>
              <a:ext cx="1213658" cy="668858"/>
            </a:xfrm>
            <a:prstGeom prst="ellipse">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
          <p:nvSpPr>
            <p:cNvPr id="29" name="正方形/長方形 28">
              <a:extLst>
                <a:ext uri="{FF2B5EF4-FFF2-40B4-BE49-F238E27FC236}">
                  <a16:creationId xmlns:a16="http://schemas.microsoft.com/office/drawing/2014/main" id="{211CBB4E-CDC3-4D2B-8360-D224B727AEE0}"/>
                </a:ext>
              </a:extLst>
            </p:cNvPr>
            <p:cNvSpPr/>
            <p:nvPr/>
          </p:nvSpPr>
          <p:spPr>
            <a:xfrm>
              <a:off x="4711084" y="5234412"/>
              <a:ext cx="1870364" cy="728606"/>
            </a:xfrm>
            <a:prstGeom prst="rect">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ランタイム</a:t>
              </a:r>
            </a:p>
          </p:txBody>
        </p:sp>
        <p:sp>
          <p:nvSpPr>
            <p:cNvPr id="30" name="正方形/長方形 29">
              <a:extLst>
                <a:ext uri="{FF2B5EF4-FFF2-40B4-BE49-F238E27FC236}">
                  <a16:creationId xmlns:a16="http://schemas.microsoft.com/office/drawing/2014/main" id="{9FE315E6-ABEF-456A-8A6B-E99CB7EE071F}"/>
                </a:ext>
              </a:extLst>
            </p:cNvPr>
            <p:cNvSpPr/>
            <p:nvPr/>
          </p:nvSpPr>
          <p:spPr>
            <a:xfrm>
              <a:off x="1248692" y="4415245"/>
              <a:ext cx="5615779" cy="2081667"/>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a:extLst>
                <a:ext uri="{FF2B5EF4-FFF2-40B4-BE49-F238E27FC236}">
                  <a16:creationId xmlns:a16="http://schemas.microsoft.com/office/drawing/2014/main" id="{70F9623D-FD01-4C39-AE92-4B0F00EC9131}"/>
                </a:ext>
              </a:extLst>
            </p:cNvPr>
            <p:cNvSpPr txBox="1"/>
            <p:nvPr/>
          </p:nvSpPr>
          <p:spPr>
            <a:xfrm>
              <a:off x="3377964" y="5192882"/>
              <a:ext cx="1429790" cy="400110"/>
            </a:xfrm>
            <a:prstGeom prst="rect">
              <a:avLst/>
            </a:prstGeom>
            <a:noFill/>
          </p:spPr>
          <p:txBody>
            <a:bodyPr wrap="square" rtlCol="0">
              <a:spAutoFit/>
            </a:bodyPr>
            <a:lstStyle/>
            <a:p>
              <a:pPr algn="ctr"/>
              <a:r>
                <a:rPr kumimoji="1" lang="en-US" altLang="ja-JP" sz="2000" dirty="0"/>
                <a:t>OCALL</a:t>
              </a:r>
              <a:endParaRPr kumimoji="1" lang="ja-JP" altLang="en-US" sz="2000" dirty="0"/>
            </a:p>
          </p:txBody>
        </p:sp>
        <p:sp>
          <p:nvSpPr>
            <p:cNvPr id="37" name="正方形/長方形 36">
              <a:extLst>
                <a:ext uri="{FF2B5EF4-FFF2-40B4-BE49-F238E27FC236}">
                  <a16:creationId xmlns:a16="http://schemas.microsoft.com/office/drawing/2014/main" id="{0E582812-3C3A-4004-BBAF-944721FB8BB0}"/>
                </a:ext>
              </a:extLst>
            </p:cNvPr>
            <p:cNvSpPr/>
            <p:nvPr/>
          </p:nvSpPr>
          <p:spPr>
            <a:xfrm>
              <a:off x="8579835" y="5234412"/>
              <a:ext cx="2328948" cy="727162"/>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SMI</a:t>
              </a:r>
              <a:r>
                <a:rPr kumimoji="1" lang="ja-JP" altLang="en-US" sz="2000" dirty="0">
                  <a:solidFill>
                    <a:schemeClr val="tx1"/>
                  </a:solidFill>
                </a:rPr>
                <a:t>ハンドラ</a:t>
              </a:r>
            </a:p>
          </p:txBody>
        </p:sp>
        <p:sp>
          <p:nvSpPr>
            <p:cNvPr id="41" name="テキスト ボックス 40">
              <a:extLst>
                <a:ext uri="{FF2B5EF4-FFF2-40B4-BE49-F238E27FC236}">
                  <a16:creationId xmlns:a16="http://schemas.microsoft.com/office/drawing/2014/main" id="{3900D610-5433-4C1B-A3A8-C219516441BF}"/>
                </a:ext>
              </a:extLst>
            </p:cNvPr>
            <p:cNvSpPr txBox="1"/>
            <p:nvPr/>
          </p:nvSpPr>
          <p:spPr>
            <a:xfrm>
              <a:off x="6909724" y="5192882"/>
              <a:ext cx="1205343" cy="400110"/>
            </a:xfrm>
            <a:prstGeom prst="rect">
              <a:avLst/>
            </a:prstGeom>
            <a:noFill/>
          </p:spPr>
          <p:txBody>
            <a:bodyPr wrap="square" rtlCol="0">
              <a:spAutoFit/>
            </a:bodyPr>
            <a:lstStyle/>
            <a:p>
              <a:pPr algn="ctr"/>
              <a:r>
                <a:rPr kumimoji="1" lang="en-US" altLang="ja-JP" sz="2000" dirty="0"/>
                <a:t>SMI</a:t>
              </a:r>
              <a:endParaRPr kumimoji="1" lang="ja-JP" altLang="en-US" sz="2000" dirty="0"/>
            </a:p>
          </p:txBody>
        </p:sp>
        <p:sp>
          <p:nvSpPr>
            <p:cNvPr id="11" name="テキスト ボックス 10">
              <a:extLst>
                <a:ext uri="{FF2B5EF4-FFF2-40B4-BE49-F238E27FC236}">
                  <a16:creationId xmlns:a16="http://schemas.microsoft.com/office/drawing/2014/main" id="{6524E482-86B4-4AFE-93E4-27300D820583}"/>
                </a:ext>
              </a:extLst>
            </p:cNvPr>
            <p:cNvSpPr txBox="1"/>
            <p:nvPr/>
          </p:nvSpPr>
          <p:spPr>
            <a:xfrm>
              <a:off x="8629166" y="6032661"/>
              <a:ext cx="2230285" cy="400110"/>
            </a:xfrm>
            <a:prstGeom prst="rect">
              <a:avLst/>
            </a:prstGeom>
            <a:noFill/>
          </p:spPr>
          <p:txBody>
            <a:bodyPr wrap="square" rtlCol="0">
              <a:spAutoFit/>
            </a:bodyPr>
            <a:lstStyle/>
            <a:p>
              <a:pPr algn="ctr"/>
              <a:r>
                <a:rPr kumimoji="1" lang="en-US" altLang="ja-JP" sz="2000" dirty="0"/>
                <a:t>SMM</a:t>
              </a:r>
              <a:r>
                <a:rPr kumimoji="1" lang="ja-JP" altLang="en-US" sz="2000" dirty="0"/>
                <a:t>プログラム</a:t>
              </a:r>
            </a:p>
          </p:txBody>
        </p:sp>
        <p:cxnSp>
          <p:nvCxnSpPr>
            <p:cNvPr id="17" name="直線矢印コネクタ 16">
              <a:extLst>
                <a:ext uri="{FF2B5EF4-FFF2-40B4-BE49-F238E27FC236}">
                  <a16:creationId xmlns:a16="http://schemas.microsoft.com/office/drawing/2014/main" id="{60C3B98D-8F94-4A0D-AA38-868D547A6E38}"/>
                </a:ext>
              </a:extLst>
            </p:cNvPr>
            <p:cNvCxnSpPr>
              <a:stCxn id="28" idx="6"/>
              <a:endCxn id="29" idx="1"/>
            </p:cNvCxnSpPr>
            <p:nvPr/>
          </p:nvCxnSpPr>
          <p:spPr>
            <a:xfrm>
              <a:off x="3082597" y="5598715"/>
              <a:ext cx="1628487"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a:extLst>
                <a:ext uri="{FF2B5EF4-FFF2-40B4-BE49-F238E27FC236}">
                  <a16:creationId xmlns:a16="http://schemas.microsoft.com/office/drawing/2014/main" id="{4906F343-16AB-478C-9E6B-BD19D97BA4B5}"/>
                </a:ext>
              </a:extLst>
            </p:cNvPr>
            <p:cNvCxnSpPr>
              <a:stCxn id="29" idx="3"/>
              <a:endCxn id="37" idx="1"/>
            </p:cNvCxnSpPr>
            <p:nvPr/>
          </p:nvCxnSpPr>
          <p:spPr>
            <a:xfrm flipV="1">
              <a:off x="6581448" y="5597993"/>
              <a:ext cx="1998387" cy="72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F6C2C058-1087-4172-9060-5D94CD325918}"/>
                </a:ext>
              </a:extLst>
            </p:cNvPr>
            <p:cNvSpPr txBox="1"/>
            <p:nvPr/>
          </p:nvSpPr>
          <p:spPr>
            <a:xfrm>
              <a:off x="4120210" y="4493743"/>
              <a:ext cx="2763923" cy="400110"/>
            </a:xfrm>
            <a:prstGeom prst="rect">
              <a:avLst/>
            </a:prstGeom>
            <a:noFill/>
          </p:spPr>
          <p:txBody>
            <a:bodyPr wrap="square" rtlCol="0">
              <a:spAutoFit/>
            </a:bodyPr>
            <a:lstStyle/>
            <a:p>
              <a:r>
                <a:rPr kumimoji="1" lang="en-US" altLang="ja-JP" sz="2000" dirty="0"/>
                <a:t>SGX</a:t>
              </a:r>
              <a:r>
                <a:rPr kumimoji="1" lang="ja-JP" altLang="en-US" sz="2000" dirty="0"/>
                <a:t>アプリケーション</a:t>
              </a:r>
            </a:p>
          </p:txBody>
        </p:sp>
      </p:grpSp>
    </p:spTree>
    <p:extLst>
      <p:ext uri="{BB962C8B-B14F-4D97-AF65-F5344CB8AC3E}">
        <p14:creationId xmlns:p14="http://schemas.microsoft.com/office/powerpoint/2010/main" val="21081170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1AAB7E-C43C-49E7-A5BD-38337C168113}"/>
              </a:ext>
            </a:extLst>
          </p:cNvPr>
          <p:cNvSpPr>
            <a:spLocks noGrp="1"/>
          </p:cNvSpPr>
          <p:nvPr>
            <p:ph type="title"/>
          </p:nvPr>
        </p:nvSpPr>
        <p:spPr>
          <a:xfrm>
            <a:off x="838200" y="512309"/>
            <a:ext cx="10515600" cy="848402"/>
          </a:xfrm>
        </p:spPr>
        <p:txBody>
          <a:bodyPr/>
          <a:lstStyle/>
          <a:p>
            <a:r>
              <a:rPr lang="en-US" altLang="ja-JP" dirty="0"/>
              <a:t>SMM</a:t>
            </a:r>
            <a:r>
              <a:rPr lang="ja-JP" altLang="en-US" dirty="0"/>
              <a:t>プログラムとのデータのやり取り</a:t>
            </a:r>
          </a:p>
        </p:txBody>
      </p:sp>
      <p:sp>
        <p:nvSpPr>
          <p:cNvPr id="3" name="コンテンツ プレースホルダー 2">
            <a:extLst>
              <a:ext uri="{FF2B5EF4-FFF2-40B4-BE49-F238E27FC236}">
                <a16:creationId xmlns:a16="http://schemas.microsoft.com/office/drawing/2014/main" id="{17E32BE8-D23D-43DB-BF60-4AB9EB31A800}"/>
              </a:ext>
            </a:extLst>
          </p:cNvPr>
          <p:cNvSpPr>
            <a:spLocks noGrp="1"/>
          </p:cNvSpPr>
          <p:nvPr>
            <p:ph idx="1"/>
          </p:nvPr>
        </p:nvSpPr>
        <p:spPr>
          <a:xfrm>
            <a:off x="843643" y="1564819"/>
            <a:ext cx="10515600" cy="4351338"/>
          </a:xfrm>
        </p:spPr>
        <p:txBody>
          <a:bodyPr/>
          <a:lstStyle/>
          <a:p>
            <a:r>
              <a:rPr lang="en-US" altLang="ja-JP" dirty="0"/>
              <a:t>SMM</a:t>
            </a:r>
            <a:r>
              <a:rPr lang="ja-JP" altLang="en-US" dirty="0"/>
              <a:t>プログラムに</a:t>
            </a:r>
            <a:r>
              <a:rPr lang="en-US" altLang="ja-JP" dirty="0"/>
              <a:t>2</a:t>
            </a:r>
            <a:r>
              <a:rPr lang="ja-JP" altLang="en-US" dirty="0"/>
              <a:t>つの仮想アドレスを渡す</a:t>
            </a:r>
          </a:p>
          <a:p>
            <a:pPr lvl="1"/>
            <a:r>
              <a:rPr lang="ja-JP" altLang="en-US" dirty="0"/>
              <a:t>目的のシステムデータの仮想アドレス</a:t>
            </a:r>
          </a:p>
          <a:p>
            <a:pPr lvl="1"/>
            <a:r>
              <a:rPr lang="ja-JP" altLang="en-US" dirty="0"/>
              <a:t>対応するメモリデータを受け取るバッファの仮想アドレス</a:t>
            </a:r>
          </a:p>
          <a:p>
            <a:r>
              <a:rPr lang="en-US" altLang="ja-JP" dirty="0"/>
              <a:t>IDS</a:t>
            </a:r>
            <a:r>
              <a:rPr lang="ja-JP" altLang="en-US" dirty="0"/>
              <a:t>に暗号化されたメモリデータが返される</a:t>
            </a:r>
          </a:p>
          <a:p>
            <a:pPr lvl="1"/>
            <a:r>
              <a:rPr lang="ja-JP" altLang="en-US" dirty="0"/>
              <a:t>バッファに格納され、エンクレイヴ内で</a:t>
            </a:r>
            <a:r>
              <a:rPr lang="en-US" altLang="ja-JP" dirty="0"/>
              <a:t>IDS</a:t>
            </a:r>
            <a:r>
              <a:rPr lang="ja-JP" altLang="en-US" dirty="0"/>
              <a:t>が復号</a:t>
            </a:r>
          </a:p>
          <a:p>
            <a:pPr lvl="1"/>
            <a:r>
              <a:rPr lang="ja-JP" altLang="en-US" dirty="0"/>
              <a:t>ランタイム等への機密情報の漏洩を防ぐ</a:t>
            </a:r>
          </a:p>
          <a:p>
            <a:pPr lvl="1"/>
            <a:endParaRPr lang="en-US" altLang="ja-JP" dirty="0"/>
          </a:p>
          <a:p>
            <a:endParaRPr lang="ja-JP" altLang="en-US" dirty="0"/>
          </a:p>
        </p:txBody>
      </p:sp>
      <p:sp>
        <p:nvSpPr>
          <p:cNvPr id="6" name="スライド番号プレースホルダー 5">
            <a:extLst>
              <a:ext uri="{FF2B5EF4-FFF2-40B4-BE49-F238E27FC236}">
                <a16:creationId xmlns:a16="http://schemas.microsoft.com/office/drawing/2014/main" id="{AB0C5F86-CD74-49A6-860D-E6C174FD5197}"/>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8</a:t>
            </a:fld>
            <a:endParaRPr lang="ja-JP" altLang="en-US"/>
          </a:p>
        </p:txBody>
      </p:sp>
      <p:grpSp>
        <p:nvGrpSpPr>
          <p:cNvPr id="38" name="グループ化 37">
            <a:extLst>
              <a:ext uri="{FF2B5EF4-FFF2-40B4-BE49-F238E27FC236}">
                <a16:creationId xmlns:a16="http://schemas.microsoft.com/office/drawing/2014/main" id="{57925124-A925-4E02-B578-8AAEF836277E}"/>
              </a:ext>
            </a:extLst>
          </p:cNvPr>
          <p:cNvGrpSpPr/>
          <p:nvPr/>
        </p:nvGrpSpPr>
        <p:grpSpPr>
          <a:xfrm>
            <a:off x="2339869" y="4304851"/>
            <a:ext cx="7512261" cy="1975747"/>
            <a:chOff x="2642672" y="3914961"/>
            <a:chExt cx="7512261" cy="1975747"/>
          </a:xfrm>
        </p:grpSpPr>
        <p:grpSp>
          <p:nvGrpSpPr>
            <p:cNvPr id="52" name="グループ化 51">
              <a:extLst>
                <a:ext uri="{FF2B5EF4-FFF2-40B4-BE49-F238E27FC236}">
                  <a16:creationId xmlns:a16="http://schemas.microsoft.com/office/drawing/2014/main" id="{15CE7704-D86F-4CC7-9F52-A367E240B662}"/>
                </a:ext>
              </a:extLst>
            </p:cNvPr>
            <p:cNvGrpSpPr/>
            <p:nvPr/>
          </p:nvGrpSpPr>
          <p:grpSpPr>
            <a:xfrm>
              <a:off x="2642672" y="3914961"/>
              <a:ext cx="7512261" cy="1975747"/>
              <a:chOff x="657825" y="3821528"/>
              <a:chExt cx="7512261" cy="1975747"/>
            </a:xfrm>
          </p:grpSpPr>
          <p:sp>
            <p:nvSpPr>
              <p:cNvPr id="9" name="正方形/長方形 8">
                <a:extLst>
                  <a:ext uri="{FF2B5EF4-FFF2-40B4-BE49-F238E27FC236}">
                    <a16:creationId xmlns:a16="http://schemas.microsoft.com/office/drawing/2014/main" id="{A1A85516-829A-485C-9524-7C5E4ABF0CC8}"/>
                  </a:ext>
                </a:extLst>
              </p:cNvPr>
              <p:cNvSpPr/>
              <p:nvPr/>
            </p:nvSpPr>
            <p:spPr>
              <a:xfrm>
                <a:off x="6625753" y="3821528"/>
                <a:ext cx="1544333" cy="1970926"/>
              </a:xfrm>
              <a:prstGeom prst="rect">
                <a:avLst/>
              </a:prstGeom>
              <a:solidFill>
                <a:schemeClr val="bg1">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SMM</a:t>
                </a:r>
              </a:p>
              <a:p>
                <a:pPr algn="ctr"/>
                <a:r>
                  <a:rPr kumimoji="1" lang="ja-JP" altLang="en-US" sz="2000" dirty="0">
                    <a:solidFill>
                      <a:schemeClr val="tx1"/>
                    </a:solidFill>
                  </a:rPr>
                  <a:t>プログラム</a:t>
                </a:r>
              </a:p>
            </p:txBody>
          </p:sp>
          <p:sp>
            <p:nvSpPr>
              <p:cNvPr id="21" name="正方形/長方形 20">
                <a:extLst>
                  <a:ext uri="{FF2B5EF4-FFF2-40B4-BE49-F238E27FC236}">
                    <a16:creationId xmlns:a16="http://schemas.microsoft.com/office/drawing/2014/main" id="{94384D38-6760-43EE-B508-D4E9F93E84B6}"/>
                  </a:ext>
                </a:extLst>
              </p:cNvPr>
              <p:cNvSpPr/>
              <p:nvPr/>
            </p:nvSpPr>
            <p:spPr>
              <a:xfrm>
                <a:off x="677244" y="3826356"/>
                <a:ext cx="1709742" cy="1970919"/>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dirty="0">
                  <a:solidFill>
                    <a:schemeClr val="tx1"/>
                  </a:solidFill>
                </a:endParaRPr>
              </a:p>
            </p:txBody>
          </p:sp>
          <p:cxnSp>
            <p:nvCxnSpPr>
              <p:cNvPr id="14" name="直線矢印コネクタ 13">
                <a:extLst>
                  <a:ext uri="{FF2B5EF4-FFF2-40B4-BE49-F238E27FC236}">
                    <a16:creationId xmlns:a16="http://schemas.microsoft.com/office/drawing/2014/main" id="{7EA721C1-934C-472C-B5D8-B3F6C044DE3D}"/>
                  </a:ext>
                </a:extLst>
              </p:cNvPr>
              <p:cNvCxnSpPr>
                <a:cxnSpLocks/>
                <a:stCxn id="19" idx="6"/>
              </p:cNvCxnSpPr>
              <p:nvPr/>
            </p:nvCxnSpPr>
            <p:spPr>
              <a:xfrm flipV="1">
                <a:off x="2178316" y="4316744"/>
                <a:ext cx="1021618" cy="528948"/>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矢印コネクタ 6">
                <a:extLst>
                  <a:ext uri="{FF2B5EF4-FFF2-40B4-BE49-F238E27FC236}">
                    <a16:creationId xmlns:a16="http://schemas.microsoft.com/office/drawing/2014/main" id="{B545E4FB-A99C-4CEA-9191-94D0CCBCA243}"/>
                  </a:ext>
                </a:extLst>
              </p:cNvPr>
              <p:cNvCxnSpPr>
                <a:cxnSpLocks/>
              </p:cNvCxnSpPr>
              <p:nvPr/>
            </p:nvCxnSpPr>
            <p:spPr>
              <a:xfrm>
                <a:off x="4694263" y="4265054"/>
                <a:ext cx="193149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楕円 18">
                <a:extLst>
                  <a:ext uri="{FF2B5EF4-FFF2-40B4-BE49-F238E27FC236}">
                    <a16:creationId xmlns:a16="http://schemas.microsoft.com/office/drawing/2014/main" id="{6B77711A-FCFD-4B9E-8F6E-5D5074423A48}"/>
                  </a:ext>
                </a:extLst>
              </p:cNvPr>
              <p:cNvSpPr/>
              <p:nvPr/>
            </p:nvSpPr>
            <p:spPr>
              <a:xfrm>
                <a:off x="885914" y="4556469"/>
                <a:ext cx="1292402" cy="578446"/>
              </a:xfrm>
              <a:prstGeom prst="ellipse">
                <a:avLst/>
              </a:prstGeom>
              <a:solidFill>
                <a:schemeClr val="accent1">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IDS</a:t>
                </a:r>
                <a:endParaRPr kumimoji="1" lang="ja-JP" altLang="en-US" sz="2000" dirty="0">
                  <a:solidFill>
                    <a:schemeClr val="tx1"/>
                  </a:solidFill>
                </a:endParaRPr>
              </a:p>
            </p:txBody>
          </p:sp>
          <p:sp>
            <p:nvSpPr>
              <p:cNvPr id="29" name="テキスト ボックス 28">
                <a:extLst>
                  <a:ext uri="{FF2B5EF4-FFF2-40B4-BE49-F238E27FC236}">
                    <a16:creationId xmlns:a16="http://schemas.microsoft.com/office/drawing/2014/main" id="{5EF11B47-BAB8-4C14-976E-F02189BA99B6}"/>
                  </a:ext>
                </a:extLst>
              </p:cNvPr>
              <p:cNvSpPr txBox="1"/>
              <p:nvPr/>
            </p:nvSpPr>
            <p:spPr>
              <a:xfrm>
                <a:off x="657825" y="3935014"/>
                <a:ext cx="1789615" cy="400110"/>
              </a:xfrm>
              <a:prstGeom prst="rect">
                <a:avLst/>
              </a:prstGeom>
              <a:noFill/>
            </p:spPr>
            <p:txBody>
              <a:bodyPr wrap="square" rtlCol="0">
                <a:spAutoFit/>
              </a:bodyPr>
              <a:lstStyle/>
              <a:p>
                <a:pPr algn="ctr"/>
                <a:r>
                  <a:rPr kumimoji="1" lang="ja-JP" altLang="en-US" sz="2000" dirty="0">
                    <a:solidFill>
                      <a:schemeClr val="tx1"/>
                    </a:solidFill>
                  </a:rPr>
                  <a:t>エンクレイヴ</a:t>
                </a:r>
              </a:p>
            </p:txBody>
          </p:sp>
          <p:sp>
            <p:nvSpPr>
              <p:cNvPr id="39" name="正方形/長方形 38">
                <a:extLst>
                  <a:ext uri="{FF2B5EF4-FFF2-40B4-BE49-F238E27FC236}">
                    <a16:creationId xmlns:a16="http://schemas.microsoft.com/office/drawing/2014/main" id="{B15CF16C-667E-471E-B55F-9953D2A1A559}"/>
                  </a:ext>
                </a:extLst>
              </p:cNvPr>
              <p:cNvSpPr/>
              <p:nvPr/>
            </p:nvSpPr>
            <p:spPr>
              <a:xfrm>
                <a:off x="3219353" y="3826356"/>
                <a:ext cx="1474910" cy="1970919"/>
              </a:xfrm>
              <a:prstGeom prst="rect">
                <a:avLst/>
              </a:prstGeom>
              <a:solidFill>
                <a:schemeClr val="accent2">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a:solidFill>
                      <a:schemeClr val="tx1"/>
                    </a:solidFill>
                  </a:rPr>
                  <a:t>ランタイム</a:t>
                </a:r>
              </a:p>
            </p:txBody>
          </p:sp>
          <p:cxnSp>
            <p:nvCxnSpPr>
              <p:cNvPr id="45" name="直線矢印コネクタ 44">
                <a:extLst>
                  <a:ext uri="{FF2B5EF4-FFF2-40B4-BE49-F238E27FC236}">
                    <a16:creationId xmlns:a16="http://schemas.microsoft.com/office/drawing/2014/main" id="{794B1118-1926-4A59-BE5E-4EAF25CC74E5}"/>
                  </a:ext>
                </a:extLst>
              </p:cNvPr>
              <p:cNvCxnSpPr>
                <a:cxnSpLocks/>
                <a:endCxn id="8" idx="3"/>
              </p:cNvCxnSpPr>
              <p:nvPr/>
            </p:nvCxnSpPr>
            <p:spPr>
              <a:xfrm flipH="1" flipV="1">
                <a:off x="4564000" y="5320584"/>
                <a:ext cx="2061753" cy="22263"/>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E7FA1CD4-4BDB-46C7-99FA-A402B73CC3EB}"/>
                  </a:ext>
                </a:extLst>
              </p:cNvPr>
              <p:cNvCxnSpPr>
                <a:cxnSpLocks/>
                <a:stCxn id="8" idx="1"/>
              </p:cNvCxnSpPr>
              <p:nvPr/>
            </p:nvCxnSpPr>
            <p:spPr>
              <a:xfrm flipH="1" flipV="1">
                <a:off x="2081350" y="5046428"/>
                <a:ext cx="1270026" cy="27415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640C3888-555C-43E3-9C2D-EC8F493FF62F}"/>
                  </a:ext>
                </a:extLst>
              </p:cNvPr>
              <p:cNvSpPr txBox="1"/>
              <p:nvPr/>
            </p:nvSpPr>
            <p:spPr>
              <a:xfrm>
                <a:off x="1641634" y="5197042"/>
                <a:ext cx="764771" cy="400110"/>
              </a:xfrm>
              <a:prstGeom prst="rect">
                <a:avLst/>
              </a:prstGeom>
              <a:noFill/>
            </p:spPr>
            <p:txBody>
              <a:bodyPr wrap="square" rtlCol="0">
                <a:spAutoFit/>
              </a:bodyPr>
              <a:lstStyle/>
              <a:p>
                <a:r>
                  <a:rPr kumimoji="1" lang="ja-JP" altLang="en-US" sz="2000" dirty="0"/>
                  <a:t>復号</a:t>
                </a:r>
              </a:p>
            </p:txBody>
          </p:sp>
          <p:sp>
            <p:nvSpPr>
              <p:cNvPr id="8" name="正方形/長方形 7">
                <a:extLst>
                  <a:ext uri="{FF2B5EF4-FFF2-40B4-BE49-F238E27FC236}">
                    <a16:creationId xmlns:a16="http://schemas.microsoft.com/office/drawing/2014/main" id="{D42845E6-0F5A-44DD-97A7-B66146D68DF6}"/>
                  </a:ext>
                </a:extLst>
              </p:cNvPr>
              <p:cNvSpPr/>
              <p:nvPr/>
            </p:nvSpPr>
            <p:spPr>
              <a:xfrm>
                <a:off x="3351376" y="5003326"/>
                <a:ext cx="1212624" cy="634515"/>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バッファ</a:t>
                </a:r>
                <a:endParaRPr kumimoji="1" lang="ja-JP" altLang="en-US" sz="2000" dirty="0">
                  <a:solidFill>
                    <a:schemeClr val="tx1"/>
                  </a:solidFill>
                </a:endParaRPr>
              </a:p>
            </p:txBody>
          </p:sp>
        </p:grpSp>
        <p:sp>
          <p:nvSpPr>
            <p:cNvPr id="31" name="テキスト ボックス 30">
              <a:extLst>
                <a:ext uri="{FF2B5EF4-FFF2-40B4-BE49-F238E27FC236}">
                  <a16:creationId xmlns:a16="http://schemas.microsoft.com/office/drawing/2014/main" id="{209E95AE-E24B-4C10-8406-136E2259B60E}"/>
                </a:ext>
              </a:extLst>
            </p:cNvPr>
            <p:cNvSpPr txBox="1"/>
            <p:nvPr/>
          </p:nvSpPr>
          <p:spPr>
            <a:xfrm>
              <a:off x="6818154" y="4717262"/>
              <a:ext cx="1709742" cy="707886"/>
            </a:xfrm>
            <a:prstGeom prst="rect">
              <a:avLst/>
            </a:prstGeom>
            <a:noFill/>
          </p:spPr>
          <p:txBody>
            <a:bodyPr wrap="square" rtlCol="0">
              <a:spAutoFit/>
            </a:bodyPr>
            <a:lstStyle/>
            <a:p>
              <a:pPr algn="ctr"/>
              <a:r>
                <a:rPr kumimoji="1" lang="ja-JP" altLang="en-US" sz="2000" dirty="0"/>
                <a:t>暗号化されたメモリデータ</a:t>
              </a:r>
            </a:p>
          </p:txBody>
        </p:sp>
        <p:sp>
          <p:nvSpPr>
            <p:cNvPr id="34" name="テキスト ボックス 33">
              <a:extLst>
                <a:ext uri="{FF2B5EF4-FFF2-40B4-BE49-F238E27FC236}">
                  <a16:creationId xmlns:a16="http://schemas.microsoft.com/office/drawing/2014/main" id="{80104B25-5720-4EEC-9AF1-5E5D48CFADB2}"/>
                </a:ext>
              </a:extLst>
            </p:cNvPr>
            <p:cNvSpPr txBox="1"/>
            <p:nvPr/>
          </p:nvSpPr>
          <p:spPr>
            <a:xfrm>
              <a:off x="6724852" y="3949797"/>
              <a:ext cx="1709742" cy="400110"/>
            </a:xfrm>
            <a:prstGeom prst="rect">
              <a:avLst/>
            </a:prstGeom>
            <a:noFill/>
          </p:spPr>
          <p:txBody>
            <a:bodyPr wrap="square" rtlCol="0">
              <a:spAutoFit/>
            </a:bodyPr>
            <a:lstStyle/>
            <a:p>
              <a:r>
                <a:rPr kumimoji="1" lang="ja-JP" altLang="en-US" sz="2000" dirty="0"/>
                <a:t>仮想アドレス</a:t>
              </a:r>
            </a:p>
          </p:txBody>
        </p:sp>
      </p:grpSp>
    </p:spTree>
    <p:extLst>
      <p:ext uri="{BB962C8B-B14F-4D97-AF65-F5344CB8AC3E}">
        <p14:creationId xmlns:p14="http://schemas.microsoft.com/office/powerpoint/2010/main" val="1238101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103CD3-774B-499D-8A7E-C283BCE49C16}"/>
              </a:ext>
            </a:extLst>
          </p:cNvPr>
          <p:cNvSpPr>
            <a:spLocks noGrp="1"/>
          </p:cNvSpPr>
          <p:nvPr>
            <p:ph type="title"/>
          </p:nvPr>
        </p:nvSpPr>
        <p:spPr>
          <a:xfrm>
            <a:off x="838200" y="512309"/>
            <a:ext cx="10515600" cy="848402"/>
          </a:xfrm>
        </p:spPr>
        <p:txBody>
          <a:bodyPr/>
          <a:lstStyle/>
          <a:p>
            <a:r>
              <a:rPr lang="en-US" altLang="ja-JP" dirty="0"/>
              <a:t>SMM</a:t>
            </a:r>
            <a:r>
              <a:rPr lang="ja-JP" altLang="en-US" dirty="0"/>
              <a:t>プログラムでのメモリアクセス</a:t>
            </a:r>
          </a:p>
        </p:txBody>
      </p:sp>
      <p:sp>
        <p:nvSpPr>
          <p:cNvPr id="3" name="コンテンツ プレースホルダー 2">
            <a:extLst>
              <a:ext uri="{FF2B5EF4-FFF2-40B4-BE49-F238E27FC236}">
                <a16:creationId xmlns:a16="http://schemas.microsoft.com/office/drawing/2014/main" id="{CA83E847-4083-444F-A02A-02E470E9FE96}"/>
              </a:ext>
            </a:extLst>
          </p:cNvPr>
          <p:cNvSpPr>
            <a:spLocks noGrp="1"/>
          </p:cNvSpPr>
          <p:nvPr>
            <p:ph idx="1"/>
          </p:nvPr>
        </p:nvSpPr>
        <p:spPr>
          <a:xfrm>
            <a:off x="843643" y="1564819"/>
            <a:ext cx="10515600" cy="4351338"/>
          </a:xfrm>
        </p:spPr>
        <p:txBody>
          <a:bodyPr/>
          <a:lstStyle/>
          <a:p>
            <a:r>
              <a:rPr lang="ja-JP" altLang="en-US" dirty="0"/>
              <a:t>システムデータの仮想アドレスに対応するメモリデータを取得</a:t>
            </a:r>
            <a:endParaRPr lang="en-US" altLang="ja-JP" dirty="0"/>
          </a:p>
          <a:p>
            <a:pPr lvl="1"/>
            <a:r>
              <a:rPr lang="en-US" altLang="ja-JP" dirty="0"/>
              <a:t>IDS</a:t>
            </a:r>
            <a:r>
              <a:rPr lang="ja-JP" altLang="en-US" dirty="0"/>
              <a:t>にはシステムデータの仮想アドレスしか分からない</a:t>
            </a:r>
            <a:endParaRPr lang="en-US" altLang="ja-JP" dirty="0"/>
          </a:p>
          <a:p>
            <a:pPr lvl="1"/>
            <a:r>
              <a:rPr lang="en-US" altLang="ja-JP" dirty="0"/>
              <a:t>SMM</a:t>
            </a:r>
            <a:r>
              <a:rPr lang="ja-JP" altLang="en-US" dirty="0"/>
              <a:t>では物理アドレスでしかメモリにアクセスできない</a:t>
            </a:r>
            <a:endParaRPr lang="en-US" altLang="ja-JP" dirty="0"/>
          </a:p>
          <a:p>
            <a:r>
              <a:rPr lang="ja-JP" altLang="en-US" dirty="0"/>
              <a:t>仮想アドレスを物理アドレスに変換</a:t>
            </a:r>
            <a:endParaRPr lang="en-US" altLang="ja-JP" dirty="0"/>
          </a:p>
          <a:p>
            <a:pPr lvl="1"/>
            <a:r>
              <a:rPr lang="ja-JP" altLang="en-US" dirty="0"/>
              <a:t>メモリ上に格納されているアドレス変換表を特定</a:t>
            </a:r>
          </a:p>
          <a:p>
            <a:pPr lvl="1"/>
            <a:r>
              <a:rPr lang="ja-JP" altLang="en-US" dirty="0"/>
              <a:t>変換した物理アドレスを用いてメモリにアクセス</a:t>
            </a:r>
          </a:p>
        </p:txBody>
      </p:sp>
      <p:sp>
        <p:nvSpPr>
          <p:cNvPr id="6" name="スライド番号プレースホルダー 5">
            <a:extLst>
              <a:ext uri="{FF2B5EF4-FFF2-40B4-BE49-F238E27FC236}">
                <a16:creationId xmlns:a16="http://schemas.microsoft.com/office/drawing/2014/main" id="{A5E3C7B5-8520-440C-B810-D06F6F8D52E4}"/>
              </a:ext>
            </a:extLst>
          </p:cNvPr>
          <p:cNvSpPr>
            <a:spLocks noGrp="1"/>
          </p:cNvSpPr>
          <p:nvPr>
            <p:ph type="sldNum" sz="quarter" idx="12"/>
          </p:nvPr>
        </p:nvSpPr>
        <p:spPr>
          <a:xfrm>
            <a:off x="8610600" y="6356350"/>
            <a:ext cx="2743200" cy="365125"/>
          </a:xfrm>
        </p:spPr>
        <p:txBody>
          <a:bodyPr/>
          <a:lstStyle/>
          <a:p>
            <a:fld id="{A0465346-8A0F-4693-87AD-A1502516770E}" type="slidenum">
              <a:rPr lang="ja-JP" altLang="en-US" smtClean="0"/>
              <a:pPr/>
              <a:t>9</a:t>
            </a:fld>
            <a:endParaRPr lang="ja-JP" altLang="en-US"/>
          </a:p>
        </p:txBody>
      </p:sp>
      <p:grpSp>
        <p:nvGrpSpPr>
          <p:cNvPr id="24" name="グループ化 23">
            <a:extLst>
              <a:ext uri="{FF2B5EF4-FFF2-40B4-BE49-F238E27FC236}">
                <a16:creationId xmlns:a16="http://schemas.microsoft.com/office/drawing/2014/main" id="{57C3442C-3548-48CB-A822-BDECEDA7DC0A}"/>
              </a:ext>
            </a:extLst>
          </p:cNvPr>
          <p:cNvGrpSpPr/>
          <p:nvPr/>
        </p:nvGrpSpPr>
        <p:grpSpPr>
          <a:xfrm>
            <a:off x="2569029" y="4202135"/>
            <a:ext cx="7551963" cy="2143102"/>
            <a:chOff x="2335531" y="4033861"/>
            <a:chExt cx="7551963" cy="2143102"/>
          </a:xfrm>
        </p:grpSpPr>
        <p:sp>
          <p:nvSpPr>
            <p:cNvPr id="4" name="正方形/長方形 3">
              <a:extLst>
                <a:ext uri="{FF2B5EF4-FFF2-40B4-BE49-F238E27FC236}">
                  <a16:creationId xmlns:a16="http://schemas.microsoft.com/office/drawing/2014/main" id="{2F3C5CD8-A70D-4528-A3E3-DBE1F7BF4741}"/>
                </a:ext>
              </a:extLst>
            </p:cNvPr>
            <p:cNvSpPr/>
            <p:nvPr/>
          </p:nvSpPr>
          <p:spPr>
            <a:xfrm>
              <a:off x="2335531" y="4339337"/>
              <a:ext cx="2131967" cy="1792382"/>
            </a:xfrm>
            <a:prstGeom prst="rect">
              <a:avLst/>
            </a:prstGeom>
            <a:solidFill>
              <a:schemeClr val="bg2">
                <a:lumMod val="75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SMM</a:t>
              </a:r>
              <a:r>
                <a:rPr kumimoji="1" lang="ja-JP" altLang="en-US" sz="2000" dirty="0">
                  <a:solidFill>
                    <a:schemeClr val="tx1"/>
                  </a:solidFill>
                </a:rPr>
                <a:t>プログラム</a:t>
              </a:r>
            </a:p>
          </p:txBody>
        </p:sp>
        <p:sp>
          <p:nvSpPr>
            <p:cNvPr id="10" name="正方形/長方形 9">
              <a:extLst>
                <a:ext uri="{FF2B5EF4-FFF2-40B4-BE49-F238E27FC236}">
                  <a16:creationId xmlns:a16="http://schemas.microsoft.com/office/drawing/2014/main" id="{A35B1E17-E1C8-4E08-BFE0-57E8039A8713}"/>
                </a:ext>
              </a:extLst>
            </p:cNvPr>
            <p:cNvSpPr/>
            <p:nvPr/>
          </p:nvSpPr>
          <p:spPr>
            <a:xfrm>
              <a:off x="6400800" y="4033861"/>
              <a:ext cx="3317966" cy="214310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A9C77EC9-1929-4B48-B039-8E112539F839}"/>
                </a:ext>
              </a:extLst>
            </p:cNvPr>
            <p:cNvSpPr/>
            <p:nvPr/>
          </p:nvSpPr>
          <p:spPr>
            <a:xfrm>
              <a:off x="6668589" y="4133761"/>
              <a:ext cx="2299063" cy="1081044"/>
            </a:xfrm>
            <a:prstGeom prst="rect">
              <a:avLst/>
            </a:prstGeom>
            <a:solidFill>
              <a:schemeClr val="accent4">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a:solidFill>
                    <a:schemeClr val="tx1"/>
                  </a:solidFill>
                </a:rPr>
                <a:t>アドレス変換表</a:t>
              </a:r>
              <a:endParaRPr kumimoji="1" lang="ja-JP" altLang="en-US" sz="2000" dirty="0">
                <a:solidFill>
                  <a:schemeClr val="tx1"/>
                </a:solidFill>
              </a:endParaRPr>
            </a:p>
          </p:txBody>
        </p:sp>
        <p:sp>
          <p:nvSpPr>
            <p:cNvPr id="12" name="正方形/長方形 11">
              <a:extLst>
                <a:ext uri="{FF2B5EF4-FFF2-40B4-BE49-F238E27FC236}">
                  <a16:creationId xmlns:a16="http://schemas.microsoft.com/office/drawing/2014/main" id="{E4A881C8-23B1-416D-9B7C-993E64010446}"/>
                </a:ext>
              </a:extLst>
            </p:cNvPr>
            <p:cNvSpPr/>
            <p:nvPr/>
          </p:nvSpPr>
          <p:spPr>
            <a:xfrm>
              <a:off x="6627223" y="5338354"/>
              <a:ext cx="1645920" cy="677842"/>
            </a:xfrm>
            <a:prstGeom prst="rect">
              <a:avLst/>
            </a:prstGeom>
            <a:solidFill>
              <a:schemeClr val="accent6">
                <a:lumMod val="40000"/>
                <a:lumOff val="6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000" dirty="0">
                  <a:solidFill>
                    <a:schemeClr val="tx1"/>
                  </a:solidFill>
                </a:rPr>
                <a:t>OS</a:t>
              </a:r>
              <a:r>
                <a:rPr kumimoji="1" lang="ja-JP" altLang="en-US" sz="2000" dirty="0">
                  <a:solidFill>
                    <a:schemeClr val="tx1"/>
                  </a:solidFill>
                </a:rPr>
                <a:t>データ</a:t>
              </a:r>
            </a:p>
          </p:txBody>
        </p:sp>
        <p:sp>
          <p:nvSpPr>
            <p:cNvPr id="13" name="テキスト ボックス 12">
              <a:extLst>
                <a:ext uri="{FF2B5EF4-FFF2-40B4-BE49-F238E27FC236}">
                  <a16:creationId xmlns:a16="http://schemas.microsoft.com/office/drawing/2014/main" id="{1A37CE86-6858-4ADC-BF7D-AEEB165968BD}"/>
                </a:ext>
              </a:extLst>
            </p:cNvPr>
            <p:cNvSpPr txBox="1"/>
            <p:nvPr/>
          </p:nvSpPr>
          <p:spPr>
            <a:xfrm>
              <a:off x="8779328" y="5598184"/>
              <a:ext cx="1108166" cy="400110"/>
            </a:xfrm>
            <a:prstGeom prst="rect">
              <a:avLst/>
            </a:prstGeom>
            <a:noFill/>
          </p:spPr>
          <p:txBody>
            <a:bodyPr wrap="square" rtlCol="0">
              <a:spAutoFit/>
            </a:bodyPr>
            <a:lstStyle/>
            <a:p>
              <a:r>
                <a:rPr kumimoji="1" lang="ja-JP" altLang="en-US" sz="2000" dirty="0"/>
                <a:t>メモリ</a:t>
              </a:r>
            </a:p>
          </p:txBody>
        </p:sp>
        <p:cxnSp>
          <p:nvCxnSpPr>
            <p:cNvPr id="15" name="直線矢印コネクタ 14">
              <a:extLst>
                <a:ext uri="{FF2B5EF4-FFF2-40B4-BE49-F238E27FC236}">
                  <a16:creationId xmlns:a16="http://schemas.microsoft.com/office/drawing/2014/main" id="{4BB987DC-3D18-45E6-A9DA-F42D3C0E2FF3}"/>
                </a:ext>
              </a:extLst>
            </p:cNvPr>
            <p:cNvCxnSpPr>
              <a:cxnSpLocks/>
            </p:cNvCxnSpPr>
            <p:nvPr/>
          </p:nvCxnSpPr>
          <p:spPr>
            <a:xfrm>
              <a:off x="4467498" y="4473050"/>
              <a:ext cx="221633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92A43EFA-6BF2-40C6-ACE6-6F8998E150B9}"/>
                </a:ext>
              </a:extLst>
            </p:cNvPr>
            <p:cNvCxnSpPr>
              <a:cxnSpLocks/>
            </p:cNvCxnSpPr>
            <p:nvPr/>
          </p:nvCxnSpPr>
          <p:spPr>
            <a:xfrm flipH="1">
              <a:off x="4467498" y="5006584"/>
              <a:ext cx="2216333" cy="1087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C19ADC15-119B-4800-8492-0BABB6851BD4}"/>
                </a:ext>
              </a:extLst>
            </p:cNvPr>
            <p:cNvCxnSpPr>
              <a:cxnSpLocks/>
            </p:cNvCxnSpPr>
            <p:nvPr/>
          </p:nvCxnSpPr>
          <p:spPr>
            <a:xfrm flipV="1">
              <a:off x="4467498" y="5797368"/>
              <a:ext cx="2159725"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44B59A94-7D94-41E5-B9A3-58467E9C61F1}"/>
                </a:ext>
              </a:extLst>
            </p:cNvPr>
            <p:cNvSpPr txBox="1"/>
            <p:nvPr/>
          </p:nvSpPr>
          <p:spPr>
            <a:xfrm>
              <a:off x="4533900" y="4075653"/>
              <a:ext cx="1733006" cy="400110"/>
            </a:xfrm>
            <a:prstGeom prst="rect">
              <a:avLst/>
            </a:prstGeom>
            <a:noFill/>
          </p:spPr>
          <p:txBody>
            <a:bodyPr wrap="square" rtlCol="0">
              <a:spAutoFit/>
            </a:bodyPr>
            <a:lstStyle/>
            <a:p>
              <a:pPr algn="ctr"/>
              <a:r>
                <a:rPr kumimoji="1" lang="ja-JP" altLang="en-US" sz="2000" dirty="0"/>
                <a:t>仮想アドレス</a:t>
              </a:r>
            </a:p>
          </p:txBody>
        </p:sp>
        <p:sp>
          <p:nvSpPr>
            <p:cNvPr id="14" name="テキスト ボックス 13">
              <a:extLst>
                <a:ext uri="{FF2B5EF4-FFF2-40B4-BE49-F238E27FC236}">
                  <a16:creationId xmlns:a16="http://schemas.microsoft.com/office/drawing/2014/main" id="{C6FEE304-4C60-48F1-95CF-4E6BF8DD8D76}"/>
                </a:ext>
              </a:extLst>
            </p:cNvPr>
            <p:cNvSpPr txBox="1"/>
            <p:nvPr/>
          </p:nvSpPr>
          <p:spPr>
            <a:xfrm>
              <a:off x="4542608" y="4643483"/>
              <a:ext cx="1715589" cy="400110"/>
            </a:xfrm>
            <a:prstGeom prst="rect">
              <a:avLst/>
            </a:prstGeom>
            <a:noFill/>
          </p:spPr>
          <p:txBody>
            <a:bodyPr wrap="square" rtlCol="0">
              <a:spAutoFit/>
            </a:bodyPr>
            <a:lstStyle/>
            <a:p>
              <a:r>
                <a:rPr kumimoji="1" lang="ja-JP" altLang="en-US" sz="2000" dirty="0"/>
                <a:t>物理アドレス</a:t>
              </a:r>
            </a:p>
          </p:txBody>
        </p:sp>
        <p:sp>
          <p:nvSpPr>
            <p:cNvPr id="20" name="テキスト ボックス 19">
              <a:extLst>
                <a:ext uri="{FF2B5EF4-FFF2-40B4-BE49-F238E27FC236}">
                  <a16:creationId xmlns:a16="http://schemas.microsoft.com/office/drawing/2014/main" id="{E60A022E-FF6F-4DAD-89F5-460BC0356465}"/>
                </a:ext>
              </a:extLst>
            </p:cNvPr>
            <p:cNvSpPr txBox="1"/>
            <p:nvPr/>
          </p:nvSpPr>
          <p:spPr>
            <a:xfrm>
              <a:off x="4447291" y="5414940"/>
              <a:ext cx="1968137" cy="400110"/>
            </a:xfrm>
            <a:prstGeom prst="rect">
              <a:avLst/>
            </a:prstGeom>
            <a:noFill/>
          </p:spPr>
          <p:txBody>
            <a:bodyPr wrap="square" rtlCol="0">
              <a:spAutoFit/>
            </a:bodyPr>
            <a:lstStyle/>
            <a:p>
              <a:pPr algn="ctr"/>
              <a:r>
                <a:rPr kumimoji="1" lang="ja-JP" altLang="en-US" sz="2000" dirty="0"/>
                <a:t>メモリアクセス</a:t>
              </a:r>
            </a:p>
          </p:txBody>
        </p:sp>
      </p:grpSp>
    </p:spTree>
    <p:extLst>
      <p:ext uri="{BB962C8B-B14F-4D97-AF65-F5344CB8AC3E}">
        <p14:creationId xmlns:p14="http://schemas.microsoft.com/office/powerpoint/2010/main" val="298465543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2">
      <a:majorFont>
        <a:latin typeface="游ゴシック Medium"/>
        <a:ea typeface="游ゴシック Medium"/>
        <a:cs typeface=""/>
      </a:majorFont>
      <a:minorFont>
        <a:latin typeface="游ゴシック Medium"/>
        <a:ea typeface="游ゴシック Medium"/>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25392</TotalTime>
  <Words>1196</Words>
  <Application>Microsoft Office PowerPoint</Application>
  <PresentationFormat>ワイド画面</PresentationFormat>
  <Paragraphs>251</Paragraphs>
  <Slides>15</Slides>
  <Notes>4</Notes>
  <HiddenSlides>2</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15</vt:i4>
      </vt:variant>
    </vt:vector>
  </HeadingPairs>
  <TitlesOfParts>
    <vt:vector size="20" baseType="lpstr">
      <vt:lpstr>游ゴシック</vt:lpstr>
      <vt:lpstr>游ゴシック Medium</vt:lpstr>
      <vt:lpstr>Arial</vt:lpstr>
      <vt:lpstr>Wingdings</vt:lpstr>
      <vt:lpstr>Office テーマ</vt:lpstr>
      <vt:lpstr>Intel SGXとSMMを 組み合わせた侵入検知システムの安全な実行</vt:lpstr>
      <vt:lpstr>侵入検知システムの必要性</vt:lpstr>
      <vt:lpstr>IDSに求められる要件</vt:lpstr>
      <vt:lpstr>Intel CPUのSMMを利用したIDS</vt:lpstr>
      <vt:lpstr>Intel SGXを利用したIDS</vt:lpstr>
      <vt:lpstr>提案：SSdetector</vt:lpstr>
      <vt:lpstr>SMMプログラムの呼び出し</vt:lpstr>
      <vt:lpstr>SMMプログラムとのデータのやり取り</vt:lpstr>
      <vt:lpstr>SMMプログラムでのメモリアクセス</vt:lpstr>
      <vt:lpstr>実装</vt:lpstr>
      <vt:lpstr>実験</vt:lpstr>
      <vt:lpstr>システムデータの取得時間</vt:lpstr>
      <vt:lpstr>オーバヘッドの分析</vt:lpstr>
      <vt:lpstr>関連研究</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Intel SGXとSMMを組み合わせたIDSの安全な実行</dc:title>
  <dc:creator>KOGA Yoshimichi</dc:creator>
  <cp:lastModifiedBy>KOGA Yoshimichi</cp:lastModifiedBy>
  <cp:revision>226</cp:revision>
  <dcterms:created xsi:type="dcterms:W3CDTF">2020-12-15T13:27:41Z</dcterms:created>
  <dcterms:modified xsi:type="dcterms:W3CDTF">2021-02-22T05:06:25Z</dcterms:modified>
</cp:coreProperties>
</file>