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75213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4" d="100"/>
          <a:sy n="24" d="100"/>
        </p:scale>
        <p:origin x="95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9633F-4B7A-48A1-9958-67590C241035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732-02B9-47C2-8D59-D627A67EC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773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9633F-4B7A-48A1-9958-67590C241035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732-02B9-47C2-8D59-D627A67EC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0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9633F-4B7A-48A1-9958-67590C241035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732-02B9-47C2-8D59-D627A67EC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96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9633F-4B7A-48A1-9958-67590C241035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732-02B9-47C2-8D59-D627A67EC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516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9633F-4B7A-48A1-9958-67590C241035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732-02B9-47C2-8D59-D627A67EC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983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9633F-4B7A-48A1-9958-67590C241035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732-02B9-47C2-8D59-D627A67EC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68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9633F-4B7A-48A1-9958-67590C241035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732-02B9-47C2-8D59-D627A67EC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50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9633F-4B7A-48A1-9958-67590C241035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732-02B9-47C2-8D59-D627A67EC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517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9633F-4B7A-48A1-9958-67590C241035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732-02B9-47C2-8D59-D627A67EC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23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9633F-4B7A-48A1-9958-67590C241035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732-02B9-47C2-8D59-D627A67EC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412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9633F-4B7A-48A1-9958-67590C241035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70732-02B9-47C2-8D59-D627A67EC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875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9633F-4B7A-48A1-9958-67590C241035}" type="datetimeFigureOut">
              <a:rPr kumimoji="1" lang="ja-JP" altLang="en-US" smtClean="0"/>
              <a:t>2021/12/7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70732-02B9-47C2-8D59-D627A67EC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02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kumimoji="1"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kumimoji="1"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C2F887-A65F-4617-9564-D8C6425B8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690" y="248676"/>
            <a:ext cx="27529003" cy="1737378"/>
          </a:xfr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kumimoji="1" lang="en-US" altLang="ja-JP" sz="6000" b="1" dirty="0"/>
              <a:t>Intel SGX</a:t>
            </a:r>
            <a:r>
              <a:rPr kumimoji="1" lang="ja-JP" altLang="en-US" sz="6000" b="1" dirty="0"/>
              <a:t>と</a:t>
            </a:r>
            <a:r>
              <a:rPr kumimoji="1" lang="en-US" altLang="ja-JP" sz="6000" b="1" dirty="0"/>
              <a:t>SMM</a:t>
            </a:r>
            <a:r>
              <a:rPr kumimoji="1" lang="ja-JP" altLang="en-US" sz="6000" b="1" dirty="0"/>
              <a:t>を用いた</a:t>
            </a:r>
            <a:r>
              <a:rPr kumimoji="1" lang="en-US" altLang="ja-JP" sz="6000" b="1" dirty="0"/>
              <a:t>IDS</a:t>
            </a:r>
            <a:r>
              <a:rPr kumimoji="1" lang="ja-JP" altLang="en-US" sz="6000" b="1" dirty="0"/>
              <a:t>の安全な実行機構</a:t>
            </a:r>
            <a:br>
              <a:rPr kumimoji="1" lang="en-US" altLang="ja-JP" dirty="0"/>
            </a:br>
            <a:r>
              <a:rPr kumimoji="1" lang="ja-JP" altLang="en-US" sz="4800" dirty="0"/>
              <a:t>古賀吉道，光来健一（九州工業大学）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214EF9-7B61-4813-9295-2BBEE9210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A6684C-A80C-4AFA-A3E6-0B7D4733BE54}"/>
              </a:ext>
            </a:extLst>
          </p:cNvPr>
          <p:cNvSpPr txBox="1"/>
          <p:nvPr/>
        </p:nvSpPr>
        <p:spPr>
          <a:xfrm>
            <a:off x="1237130" y="3354896"/>
            <a:ext cx="33348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>
                <a:solidFill>
                  <a:schemeClr val="bg1"/>
                </a:solidFill>
              </a:rPr>
              <a:t>1.</a:t>
            </a:r>
            <a:r>
              <a:rPr kumimoji="1" lang="ja-JP" altLang="en-US" sz="6600" dirty="0">
                <a:solidFill>
                  <a:schemeClr val="bg1"/>
                </a:solidFill>
              </a:rPr>
              <a:t>背景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EDD2485B-2ED3-487A-A4E3-ADF2B06B5BD9}"/>
              </a:ext>
            </a:extLst>
          </p:cNvPr>
          <p:cNvGrpSpPr/>
          <p:nvPr/>
        </p:nvGrpSpPr>
        <p:grpSpPr>
          <a:xfrm>
            <a:off x="806428" y="2157361"/>
            <a:ext cx="14331177" cy="7650469"/>
            <a:chOff x="806823" y="3139326"/>
            <a:chExt cx="14331177" cy="7650469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C135CC2D-0E65-430F-9A3A-8E63E54B4096}"/>
                </a:ext>
              </a:extLst>
            </p:cNvPr>
            <p:cNvSpPr/>
            <p:nvPr/>
          </p:nvSpPr>
          <p:spPr>
            <a:xfrm>
              <a:off x="806823" y="3139326"/>
              <a:ext cx="14331177" cy="765046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409F2096-2C01-4FE8-8F59-93AAC4FCCAA6}"/>
                </a:ext>
              </a:extLst>
            </p:cNvPr>
            <p:cNvSpPr txBox="1"/>
            <p:nvPr/>
          </p:nvSpPr>
          <p:spPr>
            <a:xfrm>
              <a:off x="1237130" y="3354897"/>
              <a:ext cx="33348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800" dirty="0">
                  <a:solidFill>
                    <a:schemeClr val="bg1"/>
                  </a:solidFill>
                </a:rPr>
                <a:t>1.</a:t>
              </a:r>
              <a:r>
                <a:rPr kumimoji="1" lang="ja-JP" altLang="en-US" sz="4800" dirty="0">
                  <a:solidFill>
                    <a:schemeClr val="bg1"/>
                  </a:solidFill>
                </a:rPr>
                <a:t>背景</a:t>
              </a: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31E2E4D0-B633-46FA-AEAA-00DAC9F39DBB}"/>
                </a:ext>
              </a:extLst>
            </p:cNvPr>
            <p:cNvSpPr/>
            <p:nvPr/>
          </p:nvSpPr>
          <p:spPr>
            <a:xfrm>
              <a:off x="1074819" y="4158671"/>
              <a:ext cx="13314479" cy="67243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400" dirty="0">
                  <a:solidFill>
                    <a:schemeClr val="tx1"/>
                  </a:solidFill>
                </a:rPr>
                <a:t>IDS</a:t>
              </a:r>
              <a:r>
                <a:rPr kumimoji="1" lang="ja-JP" altLang="en-US" sz="4400" dirty="0">
                  <a:solidFill>
                    <a:schemeClr val="tx1"/>
                  </a:solidFill>
                </a:rPr>
                <a:t>の必要性</a:t>
              </a:r>
            </a:p>
          </p:txBody>
        </p:sp>
        <p:sp>
          <p:nvSpPr>
            <p:cNvPr id="14" name="四角形: メモ 13">
              <a:extLst>
                <a:ext uri="{FF2B5EF4-FFF2-40B4-BE49-F238E27FC236}">
                  <a16:creationId xmlns:a16="http://schemas.microsoft.com/office/drawing/2014/main" id="{ADD48D1A-83CA-4688-8C42-67136108E1C8}"/>
                </a:ext>
              </a:extLst>
            </p:cNvPr>
            <p:cNvSpPr/>
            <p:nvPr/>
          </p:nvSpPr>
          <p:spPr>
            <a:xfrm>
              <a:off x="1074819" y="4852860"/>
              <a:ext cx="13314478" cy="1963095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800" b="1" dirty="0">
                  <a:solidFill>
                    <a:schemeClr val="tx1"/>
                  </a:solidFill>
                </a:rPr>
                <a:t>近年，情報システムへの攻撃が増加している</a:t>
              </a:r>
              <a:endParaRPr kumimoji="1" lang="en-US" altLang="ja-JP" sz="2800" b="1" dirty="0">
                <a:solidFill>
                  <a:schemeClr val="tx1"/>
                </a:solidFill>
              </a:endParaRPr>
            </a:p>
            <a:p>
              <a:r>
                <a:rPr kumimoji="1" lang="ja-JP" altLang="en-US" sz="2800" b="1" dirty="0">
                  <a:solidFill>
                    <a:schemeClr val="tx1"/>
                  </a:solidFill>
                </a:rPr>
                <a:t>　・糸口となる脆弱性を取り除くことは困難</a:t>
              </a:r>
              <a:endParaRPr kumimoji="1" lang="en-US" altLang="ja-JP" sz="2800" b="1" dirty="0">
                <a:solidFill>
                  <a:schemeClr val="tx1"/>
                </a:solidFill>
              </a:endParaRPr>
            </a:p>
            <a:p>
              <a:r>
                <a:rPr kumimoji="1" lang="en-US" altLang="ja-JP" sz="2800" b="1" dirty="0">
                  <a:solidFill>
                    <a:schemeClr val="tx1"/>
                  </a:solidFill>
                </a:rPr>
                <a:t>IDS</a:t>
              </a:r>
              <a:r>
                <a:rPr kumimoji="1" lang="ja-JP" altLang="en-US" sz="2800" b="1" dirty="0">
                  <a:solidFill>
                    <a:schemeClr val="tx1"/>
                  </a:solidFill>
                </a:rPr>
                <a:t>で攻撃を検知</a:t>
              </a:r>
              <a:r>
                <a:rPr kumimoji="1" lang="ja-JP" altLang="en-US" sz="4000" dirty="0"/>
                <a:t>年</a:t>
              </a: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BB071557-D660-4F3E-AFA6-6301768512A1}"/>
                </a:ext>
              </a:extLst>
            </p:cNvPr>
            <p:cNvSpPr/>
            <p:nvPr/>
          </p:nvSpPr>
          <p:spPr>
            <a:xfrm>
              <a:off x="1074818" y="7178550"/>
              <a:ext cx="13314478" cy="67243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400" dirty="0">
                  <a:solidFill>
                    <a:schemeClr val="tx1"/>
                  </a:solidFill>
                </a:rPr>
                <a:t>IDS</a:t>
              </a:r>
              <a:r>
                <a:rPr kumimoji="1" lang="ja-JP" altLang="en-US" sz="4400" dirty="0">
                  <a:solidFill>
                    <a:schemeClr val="tx1"/>
                  </a:solidFill>
                </a:rPr>
                <a:t>の安全な実行のための条件</a:t>
              </a:r>
            </a:p>
          </p:txBody>
        </p:sp>
        <p:sp>
          <p:nvSpPr>
            <p:cNvPr id="16" name="四角形: メモ 15">
              <a:extLst>
                <a:ext uri="{FF2B5EF4-FFF2-40B4-BE49-F238E27FC236}">
                  <a16:creationId xmlns:a16="http://schemas.microsoft.com/office/drawing/2014/main" id="{49210E29-64EB-4120-A30B-7581BB135AA4}"/>
                </a:ext>
              </a:extLst>
            </p:cNvPr>
            <p:cNvSpPr/>
            <p:nvPr/>
          </p:nvSpPr>
          <p:spPr>
            <a:xfrm>
              <a:off x="1074818" y="7814641"/>
              <a:ext cx="13314478" cy="2693963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800" b="1" dirty="0">
                  <a:solidFill>
                    <a:schemeClr val="tx1"/>
                  </a:solidFill>
                </a:rPr>
                <a:t>・監視対象の機能を用いない</a:t>
              </a:r>
              <a:endParaRPr kumimoji="1" lang="en-US" altLang="ja-JP" sz="2800" b="1" dirty="0">
                <a:solidFill>
                  <a:schemeClr val="tx1"/>
                </a:solidFill>
              </a:endParaRPr>
            </a:p>
            <a:p>
              <a:r>
                <a:rPr kumimoji="1" lang="ja-JP" altLang="en-US" sz="2800" b="1" dirty="0">
                  <a:solidFill>
                    <a:schemeClr val="tx1"/>
                  </a:solidFill>
                </a:rPr>
                <a:t>・攻撃者に侵入されても改ざんや盗聴をされない</a:t>
              </a:r>
              <a:endParaRPr kumimoji="1" lang="en-US" altLang="ja-JP" sz="2800" b="1" dirty="0">
                <a:solidFill>
                  <a:schemeClr val="tx1"/>
                </a:solidFill>
              </a:endParaRPr>
            </a:p>
            <a:p>
              <a:r>
                <a:rPr kumimoji="1" lang="ja-JP" altLang="en-US" sz="2800" b="1" dirty="0">
                  <a:solidFill>
                    <a:schemeClr val="tx1"/>
                  </a:solidFill>
                </a:rPr>
                <a:t>・攻撃者によって停止されない，または停止させると検知できる</a:t>
              </a:r>
              <a:endParaRPr kumimoji="1" lang="en-US" altLang="ja-JP" sz="2800" b="1" dirty="0">
                <a:solidFill>
                  <a:schemeClr val="tx1"/>
                </a:solidFill>
              </a:endParaRPr>
            </a:p>
            <a:p>
              <a:r>
                <a:rPr kumimoji="1" lang="ja-JP" altLang="en-US" sz="2800" b="1" dirty="0">
                  <a:solidFill>
                    <a:schemeClr val="tx1"/>
                  </a:solidFill>
                </a:rPr>
                <a:t>これまでに多くの</a:t>
              </a:r>
              <a:r>
                <a:rPr kumimoji="1" lang="en-US" altLang="ja-JP" sz="2800" b="1" dirty="0">
                  <a:solidFill>
                    <a:schemeClr val="tx1"/>
                  </a:solidFill>
                </a:rPr>
                <a:t>CPU</a:t>
              </a:r>
              <a:r>
                <a:rPr kumimoji="1" lang="ja-JP" altLang="en-US" sz="2800" b="1" dirty="0">
                  <a:solidFill>
                    <a:schemeClr val="tx1"/>
                  </a:solidFill>
                </a:rPr>
                <a:t>のセキュリティ機構を用いた</a:t>
              </a:r>
              <a:r>
                <a:rPr kumimoji="1" lang="en-US" altLang="ja-JP" sz="2800" b="1" dirty="0">
                  <a:solidFill>
                    <a:schemeClr val="tx1"/>
                  </a:solidFill>
                </a:rPr>
                <a:t>IDS</a:t>
              </a:r>
              <a:r>
                <a:rPr kumimoji="1" lang="ja-JP" altLang="en-US" sz="2800" b="1" dirty="0">
                  <a:solidFill>
                    <a:schemeClr val="tx1"/>
                  </a:solidFill>
                </a:rPr>
                <a:t>が開発されてきたが安全性や性能で課題</a:t>
              </a:r>
              <a:endParaRPr kumimoji="1" lang="ja-JP" altLang="en-US" sz="2800" dirty="0"/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83B4DB42-4915-411C-8DC0-083DDA338422}"/>
              </a:ext>
            </a:extLst>
          </p:cNvPr>
          <p:cNvGrpSpPr/>
          <p:nvPr/>
        </p:nvGrpSpPr>
        <p:grpSpPr>
          <a:xfrm>
            <a:off x="806427" y="9986020"/>
            <a:ext cx="14357474" cy="10627339"/>
            <a:chOff x="14343322" y="4018427"/>
            <a:chExt cx="14357474" cy="10627339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AC58082B-3A10-4DF6-839D-230FD1AC1814}"/>
                </a:ext>
              </a:extLst>
            </p:cNvPr>
            <p:cNvSpPr/>
            <p:nvPr/>
          </p:nvSpPr>
          <p:spPr>
            <a:xfrm>
              <a:off x="14343322" y="4018427"/>
              <a:ext cx="14357474" cy="1062733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CCF6BD58-9F53-4C2F-BA23-2FBD16E24FA8}"/>
                </a:ext>
              </a:extLst>
            </p:cNvPr>
            <p:cNvSpPr txBox="1"/>
            <p:nvPr/>
          </p:nvSpPr>
          <p:spPr>
            <a:xfrm>
              <a:off x="14773628" y="4233999"/>
              <a:ext cx="485907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800" dirty="0">
                  <a:solidFill>
                    <a:schemeClr val="bg1"/>
                  </a:solidFill>
                </a:rPr>
                <a:t>2.SSdetector</a:t>
              </a:r>
              <a:endParaRPr kumimoji="1" lang="ja-JP" altLang="en-US" sz="4800" dirty="0">
                <a:solidFill>
                  <a:schemeClr val="bg1"/>
                </a:solidFill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2986C24E-9446-41C4-A3D9-CD4B612D67A8}"/>
                </a:ext>
              </a:extLst>
            </p:cNvPr>
            <p:cNvSpPr/>
            <p:nvPr/>
          </p:nvSpPr>
          <p:spPr>
            <a:xfrm>
              <a:off x="14514988" y="4960053"/>
              <a:ext cx="13917097" cy="65148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4400" dirty="0">
                  <a:solidFill>
                    <a:schemeClr val="tx1"/>
                  </a:solidFill>
                </a:rPr>
                <a:t>SGX</a:t>
              </a:r>
              <a:r>
                <a:rPr kumimoji="1" lang="ja-JP" altLang="en-US" sz="4400" dirty="0">
                  <a:solidFill>
                    <a:schemeClr val="tx1"/>
                  </a:solidFill>
                </a:rPr>
                <a:t>と</a:t>
              </a:r>
              <a:r>
                <a:rPr kumimoji="1" lang="en-US" altLang="ja-JP" sz="4400" dirty="0">
                  <a:solidFill>
                    <a:schemeClr val="tx1"/>
                  </a:solidFill>
                </a:rPr>
                <a:t>SMM</a:t>
              </a:r>
              <a:r>
                <a:rPr kumimoji="1" lang="ja-JP" altLang="en-US" sz="4400" dirty="0">
                  <a:solidFill>
                    <a:schemeClr val="tx1"/>
                  </a:solidFill>
                </a:rPr>
                <a:t>を組み合わせる</a:t>
              </a:r>
            </a:p>
          </p:txBody>
        </p:sp>
        <p:sp>
          <p:nvSpPr>
            <p:cNvPr id="22" name="四角形: メモ 21">
              <a:extLst>
                <a:ext uri="{FF2B5EF4-FFF2-40B4-BE49-F238E27FC236}">
                  <a16:creationId xmlns:a16="http://schemas.microsoft.com/office/drawing/2014/main" id="{1DF3FE55-57D3-4BCC-9665-D52B00AB6598}"/>
                </a:ext>
              </a:extLst>
            </p:cNvPr>
            <p:cNvSpPr/>
            <p:nvPr/>
          </p:nvSpPr>
          <p:spPr>
            <a:xfrm>
              <a:off x="14492729" y="5531542"/>
              <a:ext cx="13939357" cy="4429085"/>
            </a:xfrm>
            <a:prstGeom prst="foldedCorner">
              <a:avLst>
                <a:gd name="adj" fmla="val 12416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800" b="1" dirty="0">
                  <a:solidFill>
                    <a:schemeClr val="tx1"/>
                  </a:solidFill>
                </a:rPr>
                <a:t>・</a:t>
              </a:r>
              <a:r>
                <a:rPr kumimoji="1" lang="en-US" altLang="ja-JP" sz="2800" b="1" dirty="0">
                  <a:solidFill>
                    <a:schemeClr val="tx1"/>
                  </a:solidFill>
                </a:rPr>
                <a:t>SGX</a:t>
              </a:r>
              <a:r>
                <a:rPr kumimoji="1" lang="ja-JP" altLang="en-US" sz="2800" b="1" dirty="0">
                  <a:solidFill>
                    <a:schemeClr val="tx1"/>
                  </a:solidFill>
                </a:rPr>
                <a:t>エンクレイヴ内で</a:t>
              </a:r>
              <a:r>
                <a:rPr kumimoji="1" lang="en-US" altLang="ja-JP" sz="2800" b="1" dirty="0">
                  <a:solidFill>
                    <a:schemeClr val="tx1"/>
                  </a:solidFill>
                </a:rPr>
                <a:t>IDS</a:t>
              </a:r>
              <a:r>
                <a:rPr kumimoji="1" lang="ja-JP" altLang="en-US" sz="2800" b="1" dirty="0">
                  <a:solidFill>
                    <a:schemeClr val="tx1"/>
                  </a:solidFill>
                </a:rPr>
                <a:t>を動作</a:t>
              </a:r>
              <a:endParaRPr kumimoji="1" lang="en-US" altLang="ja-JP" sz="2800" b="1" dirty="0">
                <a:solidFill>
                  <a:schemeClr val="tx1"/>
                </a:solidFill>
              </a:endParaRPr>
            </a:p>
            <a:p>
              <a:r>
                <a:rPr kumimoji="1" lang="ja-JP" altLang="en-US" sz="2800" b="1" dirty="0">
                  <a:solidFill>
                    <a:schemeClr val="tx1"/>
                  </a:solidFill>
                </a:rPr>
                <a:t>・</a:t>
              </a:r>
              <a:r>
                <a:rPr kumimoji="1" lang="en-US" altLang="ja-JP" sz="2800" b="1" dirty="0">
                  <a:solidFill>
                    <a:schemeClr val="tx1"/>
                  </a:solidFill>
                </a:rPr>
                <a:t>SMM</a:t>
              </a:r>
              <a:r>
                <a:rPr kumimoji="1" lang="ja-JP" altLang="en-US" sz="2800" b="1" dirty="0">
                  <a:solidFill>
                    <a:schemeClr val="tx1"/>
                  </a:solidFill>
                </a:rPr>
                <a:t>プログラムで</a:t>
              </a:r>
              <a:r>
                <a:rPr kumimoji="1" lang="en-US" altLang="ja-JP" sz="2800" b="1" dirty="0">
                  <a:solidFill>
                    <a:schemeClr val="tx1"/>
                  </a:solidFill>
                </a:rPr>
                <a:t>OS</a:t>
              </a:r>
              <a:r>
                <a:rPr kumimoji="1" lang="ja-JP" altLang="en-US" sz="2800" b="1" dirty="0">
                  <a:solidFill>
                    <a:schemeClr val="tx1"/>
                  </a:solidFill>
                </a:rPr>
                <a:t>データの取得</a:t>
              </a:r>
              <a:endParaRPr kumimoji="1" lang="en-US" altLang="ja-JP" sz="2800" b="1" dirty="0">
                <a:solidFill>
                  <a:schemeClr val="tx1"/>
                </a:solidFill>
              </a:endParaRPr>
            </a:p>
            <a:p>
              <a:r>
                <a:rPr kumimoji="1" lang="ja-JP" altLang="en-US" sz="2800" b="1" dirty="0">
                  <a:solidFill>
                    <a:schemeClr val="tx1"/>
                  </a:solidFill>
                </a:rPr>
                <a:t>　・アドレス変換をしてメモリアクセス</a:t>
              </a:r>
              <a:endParaRPr kumimoji="1" lang="en-US" altLang="ja-JP" sz="2800" b="1" dirty="0">
                <a:solidFill>
                  <a:schemeClr val="tx1"/>
                </a:solidFill>
              </a:endParaRPr>
            </a:p>
            <a:p>
              <a:r>
                <a:rPr kumimoji="1" lang="ja-JP" altLang="en-US" sz="2800" b="1" dirty="0">
                  <a:solidFill>
                    <a:schemeClr val="tx1"/>
                  </a:solidFill>
                </a:rPr>
                <a:t>・外部ホストから</a:t>
              </a:r>
              <a:r>
                <a:rPr kumimoji="1" lang="en-US" altLang="ja-JP" sz="2800" b="1" dirty="0">
                  <a:solidFill>
                    <a:schemeClr val="tx1"/>
                  </a:solidFill>
                </a:rPr>
                <a:t>IDS</a:t>
              </a:r>
              <a:r>
                <a:rPr kumimoji="1" lang="ja-JP" altLang="en-US" sz="2800" b="1" dirty="0">
                  <a:solidFill>
                    <a:schemeClr val="tx1"/>
                  </a:solidFill>
                </a:rPr>
                <a:t>を定期的に監視</a:t>
              </a:r>
              <a:endParaRPr kumimoji="1" lang="en-US" altLang="ja-JP" sz="2800" b="1" dirty="0">
                <a:solidFill>
                  <a:schemeClr val="tx1"/>
                </a:solidFill>
              </a:endParaRPr>
            </a:p>
            <a:p>
              <a:r>
                <a:rPr kumimoji="1" lang="ja-JP" altLang="en-US" sz="2800" b="1" dirty="0">
                  <a:solidFill>
                    <a:schemeClr val="tx1"/>
                  </a:solidFill>
                </a:rPr>
                <a:t>条件を満たし，性能の低下を抑える</a:t>
              </a:r>
              <a:r>
                <a:rPr kumimoji="1" lang="ja-JP" altLang="en-US" dirty="0"/>
                <a:t>年</a:t>
              </a:r>
            </a:p>
          </p:txBody>
        </p:sp>
      </p:grp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8DC420E-4F5C-425C-AA9A-442555EF06CD}"/>
              </a:ext>
            </a:extLst>
          </p:cNvPr>
          <p:cNvSpPr/>
          <p:nvPr/>
        </p:nvSpPr>
        <p:spPr>
          <a:xfrm>
            <a:off x="15606746" y="2201625"/>
            <a:ext cx="14072490" cy="744718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1AFBDBAB-61B3-45D6-9B97-423D43FCB304}"/>
              </a:ext>
            </a:extLst>
          </p:cNvPr>
          <p:cNvSpPr/>
          <p:nvPr/>
        </p:nvSpPr>
        <p:spPr>
          <a:xfrm>
            <a:off x="15772492" y="5252295"/>
            <a:ext cx="13630983" cy="56730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>
                <a:solidFill>
                  <a:schemeClr val="tx1"/>
                </a:solidFill>
              </a:rPr>
              <a:t>LLView</a:t>
            </a:r>
            <a:r>
              <a:rPr kumimoji="1" lang="ja-JP" altLang="en-US" sz="4400" dirty="0">
                <a:solidFill>
                  <a:schemeClr val="tx1"/>
                </a:solidFill>
              </a:rPr>
              <a:t>フレームワークの利用</a:t>
            </a:r>
          </a:p>
        </p:txBody>
      </p:sp>
      <p:sp>
        <p:nvSpPr>
          <p:cNvPr id="64" name="四角形: メモ 63">
            <a:extLst>
              <a:ext uri="{FF2B5EF4-FFF2-40B4-BE49-F238E27FC236}">
                <a16:creationId xmlns:a16="http://schemas.microsoft.com/office/drawing/2014/main" id="{ED361350-7255-4D48-9B25-9EAA9B023CF0}"/>
              </a:ext>
            </a:extLst>
          </p:cNvPr>
          <p:cNvSpPr/>
          <p:nvPr/>
        </p:nvSpPr>
        <p:spPr>
          <a:xfrm>
            <a:off x="15770324" y="5850514"/>
            <a:ext cx="13635318" cy="1132750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dirty="0">
                <a:solidFill>
                  <a:schemeClr val="tx1"/>
                </a:solidFill>
              </a:rPr>
              <a:t>カーネルのソースコードを利用可能</a:t>
            </a:r>
            <a:endParaRPr kumimoji="1" lang="en-US" altLang="ja-JP" sz="2800" b="1" dirty="0">
              <a:solidFill>
                <a:schemeClr val="tx1"/>
              </a:solidFill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</a:rPr>
              <a:t>　・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IDS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が透過的なメモリアクセスできる</a:t>
            </a:r>
            <a:endParaRPr kumimoji="1" lang="en-US" altLang="ja-JP" sz="2800" b="1" dirty="0">
              <a:solidFill>
                <a:schemeClr val="tx1"/>
              </a:solidFill>
            </a:endParaRPr>
          </a:p>
        </p:txBody>
      </p: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36B497FD-2928-47A6-A32F-9245D422ADF6}"/>
              </a:ext>
            </a:extLst>
          </p:cNvPr>
          <p:cNvGrpSpPr/>
          <p:nvPr/>
        </p:nvGrpSpPr>
        <p:grpSpPr>
          <a:xfrm>
            <a:off x="15551738" y="9752123"/>
            <a:ext cx="14072490" cy="8338531"/>
            <a:chOff x="14875474" y="10540830"/>
            <a:chExt cx="13850470" cy="8338531"/>
          </a:xfrm>
        </p:grpSpPr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8AA9E7A6-B3BE-4896-BB5C-6D607ADD7B00}"/>
                </a:ext>
              </a:extLst>
            </p:cNvPr>
            <p:cNvSpPr/>
            <p:nvPr/>
          </p:nvSpPr>
          <p:spPr>
            <a:xfrm>
              <a:off x="14875474" y="10540830"/>
              <a:ext cx="13850470" cy="8338531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87C2F677-8AA3-4925-96CF-1CEC6BC70BE5}"/>
                </a:ext>
              </a:extLst>
            </p:cNvPr>
            <p:cNvSpPr txBox="1"/>
            <p:nvPr/>
          </p:nvSpPr>
          <p:spPr>
            <a:xfrm>
              <a:off x="15305780" y="10756401"/>
              <a:ext cx="33348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800" dirty="0">
                  <a:solidFill>
                    <a:schemeClr val="bg1"/>
                  </a:solidFill>
                </a:rPr>
                <a:t>3.</a:t>
              </a:r>
              <a:r>
                <a:rPr kumimoji="1" lang="ja-JP" altLang="en-US" sz="4800" dirty="0">
                  <a:solidFill>
                    <a:schemeClr val="bg1"/>
                  </a:solidFill>
                </a:rPr>
                <a:t>実験</a:t>
              </a:r>
            </a:p>
          </p:txBody>
        </p:sp>
        <p:sp>
          <p:nvSpPr>
            <p:cNvPr id="69" name="正方形/長方形 68">
              <a:extLst>
                <a:ext uri="{FF2B5EF4-FFF2-40B4-BE49-F238E27FC236}">
                  <a16:creationId xmlns:a16="http://schemas.microsoft.com/office/drawing/2014/main" id="{722AF31A-34D2-4221-B240-3777CD073716}"/>
                </a:ext>
              </a:extLst>
            </p:cNvPr>
            <p:cNvSpPr/>
            <p:nvPr/>
          </p:nvSpPr>
          <p:spPr>
            <a:xfrm>
              <a:off x="15089518" y="11392914"/>
              <a:ext cx="13349278" cy="746305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400" dirty="0">
                  <a:solidFill>
                    <a:schemeClr val="tx1"/>
                  </a:solidFill>
                </a:rPr>
                <a:t>バージョン情報の取得時間の測定</a:t>
              </a:r>
            </a:p>
          </p:txBody>
        </p: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D18057DA-71AD-479C-8116-8821AB9E5B8D}"/>
              </a:ext>
            </a:extLst>
          </p:cNvPr>
          <p:cNvGrpSpPr/>
          <p:nvPr/>
        </p:nvGrpSpPr>
        <p:grpSpPr>
          <a:xfrm>
            <a:off x="15504754" y="18224588"/>
            <a:ext cx="14072490" cy="2913151"/>
            <a:chOff x="14775090" y="10873906"/>
            <a:chExt cx="13850470" cy="2913151"/>
          </a:xfrm>
        </p:grpSpPr>
        <p:sp>
          <p:nvSpPr>
            <p:cNvPr id="81" name="正方形/長方形 80">
              <a:extLst>
                <a:ext uri="{FF2B5EF4-FFF2-40B4-BE49-F238E27FC236}">
                  <a16:creationId xmlns:a16="http://schemas.microsoft.com/office/drawing/2014/main" id="{F8F72842-5685-47F5-982D-710694818657}"/>
                </a:ext>
              </a:extLst>
            </p:cNvPr>
            <p:cNvSpPr/>
            <p:nvPr/>
          </p:nvSpPr>
          <p:spPr>
            <a:xfrm>
              <a:off x="14775090" y="10889631"/>
              <a:ext cx="13850470" cy="2897426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CD006A3D-800F-4525-B64E-5E49C74C5075}"/>
                </a:ext>
              </a:extLst>
            </p:cNvPr>
            <p:cNvSpPr txBox="1"/>
            <p:nvPr/>
          </p:nvSpPr>
          <p:spPr>
            <a:xfrm>
              <a:off x="15295290" y="10873906"/>
              <a:ext cx="506812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800" dirty="0">
                  <a:solidFill>
                    <a:schemeClr val="bg1"/>
                  </a:solidFill>
                </a:rPr>
                <a:t>4.</a:t>
              </a:r>
              <a:r>
                <a:rPr kumimoji="1" lang="ja-JP" altLang="en-US" sz="4800" dirty="0">
                  <a:solidFill>
                    <a:schemeClr val="bg1"/>
                  </a:solidFill>
                </a:rPr>
                <a:t>今後の課題</a:t>
              </a:r>
            </a:p>
          </p:txBody>
        </p:sp>
        <p:sp>
          <p:nvSpPr>
            <p:cNvPr id="84" name="四角形: メモ 83">
              <a:extLst>
                <a:ext uri="{FF2B5EF4-FFF2-40B4-BE49-F238E27FC236}">
                  <a16:creationId xmlns:a16="http://schemas.microsoft.com/office/drawing/2014/main" id="{3DA99195-BE8F-4DF3-8DB7-ED5056E95D50}"/>
                </a:ext>
              </a:extLst>
            </p:cNvPr>
            <p:cNvSpPr/>
            <p:nvPr/>
          </p:nvSpPr>
          <p:spPr>
            <a:xfrm>
              <a:off x="15199268" y="11753732"/>
              <a:ext cx="12896028" cy="1841727"/>
            </a:xfrm>
            <a:prstGeom prst="foldedCorner">
              <a:avLst>
                <a:gd name="adj" fmla="val 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2800" b="1" dirty="0">
                  <a:solidFill>
                    <a:schemeClr val="tx1"/>
                  </a:solidFill>
                </a:rPr>
                <a:t>・暗号鍵の安全な共有</a:t>
              </a:r>
              <a:endParaRPr kumimoji="1" lang="en-US" altLang="ja-JP" sz="2800" b="1" dirty="0">
                <a:solidFill>
                  <a:schemeClr val="tx1"/>
                </a:solidFill>
              </a:endParaRPr>
            </a:p>
            <a:p>
              <a:r>
                <a:rPr kumimoji="1" lang="ja-JP" altLang="en-US" sz="2800" b="1" dirty="0">
                  <a:solidFill>
                    <a:schemeClr val="tx1"/>
                  </a:solidFill>
                </a:rPr>
                <a:t>・データの整合性検査を行い改ざんの検知</a:t>
              </a:r>
              <a:endParaRPr kumimoji="1" lang="en-US" altLang="ja-JP" sz="2800" b="1" dirty="0">
                <a:solidFill>
                  <a:schemeClr val="tx1"/>
                </a:solidFill>
              </a:endParaRPr>
            </a:p>
            <a:p>
              <a:r>
                <a:rPr kumimoji="1" lang="ja-JP" altLang="en-US" sz="2800" b="1" dirty="0">
                  <a:solidFill>
                    <a:schemeClr val="tx1"/>
                  </a:solidFill>
                </a:rPr>
                <a:t>・実機で動かし性能の評価</a:t>
              </a:r>
              <a:endParaRPr kumimoji="1" lang="en-US" altLang="ja-JP" sz="2800" b="1" dirty="0">
                <a:solidFill>
                  <a:schemeClr val="tx1"/>
                </a:solidFill>
              </a:endParaRPr>
            </a:p>
            <a:p>
              <a:endParaRPr kumimoji="1" lang="en-US" altLang="ja-JP" sz="40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F1739BD-2C32-4CB1-BD1D-84547566FAA8}"/>
              </a:ext>
            </a:extLst>
          </p:cNvPr>
          <p:cNvGrpSpPr/>
          <p:nvPr/>
        </p:nvGrpSpPr>
        <p:grpSpPr>
          <a:xfrm>
            <a:off x="7012584" y="11644426"/>
            <a:ext cx="8046162" cy="4037186"/>
            <a:chOff x="2693651" y="16462106"/>
            <a:chExt cx="8046162" cy="4037186"/>
          </a:xfrm>
        </p:grpSpPr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8F1EFD75-3CD4-428B-A8E1-F1A432CB31AA}"/>
                </a:ext>
              </a:extLst>
            </p:cNvPr>
            <p:cNvGrpSpPr/>
            <p:nvPr/>
          </p:nvGrpSpPr>
          <p:grpSpPr>
            <a:xfrm>
              <a:off x="2693651" y="16462106"/>
              <a:ext cx="7323885" cy="4037186"/>
              <a:chOff x="1504232" y="2451640"/>
              <a:chExt cx="7323885" cy="4037186"/>
            </a:xfrm>
          </p:grpSpPr>
          <p:sp>
            <p:nvSpPr>
              <p:cNvPr id="52" name="正方形/長方形 51">
                <a:extLst>
                  <a:ext uri="{FF2B5EF4-FFF2-40B4-BE49-F238E27FC236}">
                    <a16:creationId xmlns:a16="http://schemas.microsoft.com/office/drawing/2014/main" id="{688DFF3B-4FD8-42A4-B1B9-2481D3AAAA17}"/>
                  </a:ext>
                </a:extLst>
              </p:cNvPr>
              <p:cNvSpPr/>
              <p:nvPr/>
            </p:nvSpPr>
            <p:spPr>
              <a:xfrm>
                <a:off x="3284964" y="2490541"/>
                <a:ext cx="5543152" cy="1832075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正方形/長方形 52">
                <a:extLst>
                  <a:ext uri="{FF2B5EF4-FFF2-40B4-BE49-F238E27FC236}">
                    <a16:creationId xmlns:a16="http://schemas.microsoft.com/office/drawing/2014/main" id="{1E217962-E3D4-44B8-8089-30459F60CC57}"/>
                  </a:ext>
                </a:extLst>
              </p:cNvPr>
              <p:cNvSpPr/>
              <p:nvPr/>
            </p:nvSpPr>
            <p:spPr>
              <a:xfrm>
                <a:off x="3440077" y="3070897"/>
                <a:ext cx="2634452" cy="1121716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楕円 53">
                <a:extLst>
                  <a:ext uri="{FF2B5EF4-FFF2-40B4-BE49-F238E27FC236}">
                    <a16:creationId xmlns:a16="http://schemas.microsoft.com/office/drawing/2014/main" id="{93010DDF-8B16-49F6-BD36-1C7B9FC5C6C2}"/>
                  </a:ext>
                </a:extLst>
              </p:cNvPr>
              <p:cNvSpPr/>
              <p:nvPr/>
            </p:nvSpPr>
            <p:spPr>
              <a:xfrm>
                <a:off x="3884372" y="3503910"/>
                <a:ext cx="1620982" cy="467949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dirty="0">
                    <a:solidFill>
                      <a:schemeClr val="tx1"/>
                    </a:solidFill>
                  </a:rPr>
                  <a:t>IDS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正方形/長方形 54">
                <a:extLst>
                  <a:ext uri="{FF2B5EF4-FFF2-40B4-BE49-F238E27FC236}">
                    <a16:creationId xmlns:a16="http://schemas.microsoft.com/office/drawing/2014/main" id="{1B409A25-DE24-448E-B765-9C23DFA1C72D}"/>
                  </a:ext>
                </a:extLst>
              </p:cNvPr>
              <p:cNvSpPr/>
              <p:nvPr/>
            </p:nvSpPr>
            <p:spPr>
              <a:xfrm>
                <a:off x="3157099" y="4453426"/>
                <a:ext cx="5671018" cy="88197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正方形/長方形 55">
                <a:extLst>
                  <a:ext uri="{FF2B5EF4-FFF2-40B4-BE49-F238E27FC236}">
                    <a16:creationId xmlns:a16="http://schemas.microsoft.com/office/drawing/2014/main" id="{62F5CF11-E0FF-4E2D-8091-9DCBAD260F0E}"/>
                  </a:ext>
                </a:extLst>
              </p:cNvPr>
              <p:cNvSpPr/>
              <p:nvPr/>
            </p:nvSpPr>
            <p:spPr>
              <a:xfrm>
                <a:off x="3161601" y="5606854"/>
                <a:ext cx="5666516" cy="881972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正方形/長方形 56">
                <a:extLst>
                  <a:ext uri="{FF2B5EF4-FFF2-40B4-BE49-F238E27FC236}">
                    <a16:creationId xmlns:a16="http://schemas.microsoft.com/office/drawing/2014/main" id="{4BEEAB9D-6B27-4FA2-A04D-E83350216733}"/>
                  </a:ext>
                </a:extLst>
              </p:cNvPr>
              <p:cNvSpPr/>
              <p:nvPr/>
            </p:nvSpPr>
            <p:spPr>
              <a:xfrm>
                <a:off x="3966730" y="4621504"/>
                <a:ext cx="2415450" cy="58005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400" dirty="0">
                    <a:solidFill>
                      <a:schemeClr val="tx1"/>
                    </a:solidFill>
                  </a:rPr>
                  <a:t>ページテーブル</a:t>
                </a:r>
              </a:p>
            </p:txBody>
          </p:sp>
          <p:sp>
            <p:nvSpPr>
              <p:cNvPr id="58" name="正方形/長方形 57">
                <a:extLst>
                  <a:ext uri="{FF2B5EF4-FFF2-40B4-BE49-F238E27FC236}">
                    <a16:creationId xmlns:a16="http://schemas.microsoft.com/office/drawing/2014/main" id="{62CB3C42-2103-4469-A11F-7FC6FFD8DC45}"/>
                  </a:ext>
                </a:extLst>
              </p:cNvPr>
              <p:cNvSpPr/>
              <p:nvPr/>
            </p:nvSpPr>
            <p:spPr>
              <a:xfrm>
                <a:off x="6593453" y="4621504"/>
                <a:ext cx="1790701" cy="57852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dirty="0">
                    <a:solidFill>
                      <a:schemeClr val="tx1"/>
                    </a:solidFill>
                  </a:rPr>
                  <a:t>OS</a:t>
                </a:r>
                <a:r>
                  <a:rPr kumimoji="1" lang="ja-JP" altLang="en-US" sz="2400" dirty="0">
                    <a:solidFill>
                      <a:schemeClr val="tx1"/>
                    </a:solidFill>
                  </a:rPr>
                  <a:t>データ</a:t>
                </a:r>
              </a:p>
            </p:txBody>
          </p:sp>
          <p:sp>
            <p:nvSpPr>
              <p:cNvPr id="59" name="正方形/長方形 58">
                <a:extLst>
                  <a:ext uri="{FF2B5EF4-FFF2-40B4-BE49-F238E27FC236}">
                    <a16:creationId xmlns:a16="http://schemas.microsoft.com/office/drawing/2014/main" id="{74609DFE-4AB8-451E-9AD1-669DA88BCAA9}"/>
                  </a:ext>
                </a:extLst>
              </p:cNvPr>
              <p:cNvSpPr/>
              <p:nvPr/>
            </p:nvSpPr>
            <p:spPr>
              <a:xfrm>
                <a:off x="4264427" y="5813633"/>
                <a:ext cx="3566161" cy="53673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A7FC6C5C-878F-4EE8-8866-6F273D63AFCA}"/>
                  </a:ext>
                </a:extLst>
              </p:cNvPr>
              <p:cNvSpPr txBox="1"/>
              <p:nvPr/>
            </p:nvSpPr>
            <p:spPr>
              <a:xfrm>
                <a:off x="3440077" y="3103768"/>
                <a:ext cx="26344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400" dirty="0"/>
                  <a:t>SGX</a:t>
                </a:r>
                <a:r>
                  <a:rPr kumimoji="1" lang="ja-JP" altLang="en-US" sz="2400" dirty="0"/>
                  <a:t>エンクレイヴ</a:t>
                </a:r>
              </a:p>
            </p:txBody>
          </p:sp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3965A62C-F2CA-47AB-BCEE-7639B683BDD6}"/>
                  </a:ext>
                </a:extLst>
              </p:cNvPr>
              <p:cNvSpPr txBox="1"/>
              <p:nvPr/>
            </p:nvSpPr>
            <p:spPr>
              <a:xfrm>
                <a:off x="4326082" y="2566082"/>
                <a:ext cx="35398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400" dirty="0"/>
                  <a:t>SGX</a:t>
                </a:r>
                <a:r>
                  <a:rPr kumimoji="1" lang="ja-JP" altLang="en-US" sz="2400" dirty="0"/>
                  <a:t>アプリケーション</a:t>
                </a:r>
              </a:p>
            </p:txBody>
          </p:sp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9C50C89C-CD70-4868-967F-C39A7720A08D}"/>
                  </a:ext>
                </a:extLst>
              </p:cNvPr>
              <p:cNvSpPr txBox="1"/>
              <p:nvPr/>
            </p:nvSpPr>
            <p:spPr>
              <a:xfrm>
                <a:off x="2945825" y="4713802"/>
                <a:ext cx="102246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2400" dirty="0"/>
                  <a:t>OS</a:t>
                </a:r>
                <a:endParaRPr kumimoji="1" lang="ja-JP" altLang="en-US" sz="2400" dirty="0"/>
              </a:p>
            </p:txBody>
          </p:sp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027C17C2-2D1C-4E09-B25E-9C091BCF8CF0}"/>
                  </a:ext>
                </a:extLst>
              </p:cNvPr>
              <p:cNvSpPr txBox="1"/>
              <p:nvPr/>
            </p:nvSpPr>
            <p:spPr>
              <a:xfrm>
                <a:off x="4634344" y="5875323"/>
                <a:ext cx="26796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400" dirty="0"/>
                  <a:t>SMM</a:t>
                </a:r>
                <a:r>
                  <a:rPr kumimoji="1" lang="ja-JP" altLang="en-US" sz="2400" dirty="0"/>
                  <a:t>プログラム</a:t>
                </a:r>
              </a:p>
            </p:txBody>
          </p:sp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F4A2E242-97C0-428A-9771-1A78AD8DEFA1}"/>
                  </a:ext>
                </a:extLst>
              </p:cNvPr>
              <p:cNvSpPr txBox="1"/>
              <p:nvPr/>
            </p:nvSpPr>
            <p:spPr>
              <a:xfrm>
                <a:off x="2996047" y="5881943"/>
                <a:ext cx="11507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400" dirty="0"/>
                  <a:t>BIOS</a:t>
                </a:r>
                <a:endParaRPr kumimoji="1" lang="ja-JP" altLang="en-US" sz="2400" dirty="0"/>
              </a:p>
            </p:txBody>
          </p:sp>
          <p:cxnSp>
            <p:nvCxnSpPr>
              <p:cNvPr id="74" name="直線矢印コネクタ 73">
                <a:extLst>
                  <a:ext uri="{FF2B5EF4-FFF2-40B4-BE49-F238E27FC236}">
                    <a16:creationId xmlns:a16="http://schemas.microsoft.com/office/drawing/2014/main" id="{8851DFD6-96DA-4911-AEF7-4367BF7DE566}"/>
                  </a:ext>
                </a:extLst>
              </p:cNvPr>
              <p:cNvCxnSpPr>
                <a:cxnSpLocks/>
                <a:stCxn id="54" idx="6"/>
                <a:endCxn id="87" idx="1"/>
              </p:cNvCxnSpPr>
              <p:nvPr/>
            </p:nvCxnSpPr>
            <p:spPr>
              <a:xfrm>
                <a:off x="5505354" y="3737885"/>
                <a:ext cx="876826" cy="183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コネクタ: カギ線 77">
                <a:extLst>
                  <a:ext uri="{FF2B5EF4-FFF2-40B4-BE49-F238E27FC236}">
                    <a16:creationId xmlns:a16="http://schemas.microsoft.com/office/drawing/2014/main" id="{720544DF-DBE3-48B7-BD7D-3313C449CBFE}"/>
                  </a:ext>
                </a:extLst>
              </p:cNvPr>
              <p:cNvCxnSpPr>
                <a:cxnSpLocks/>
                <a:stCxn id="87" idx="3"/>
                <a:endCxn id="59" idx="3"/>
              </p:cNvCxnSpPr>
              <p:nvPr/>
            </p:nvCxnSpPr>
            <p:spPr>
              <a:xfrm flipH="1">
                <a:off x="7830588" y="3739715"/>
                <a:ext cx="542146" cy="2342284"/>
              </a:xfrm>
              <a:prstGeom prst="bentConnector3">
                <a:avLst>
                  <a:gd name="adj1" fmla="val -106384"/>
                </a:avLst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矢印コネクタ 79">
                <a:extLst>
                  <a:ext uri="{FF2B5EF4-FFF2-40B4-BE49-F238E27FC236}">
                    <a16:creationId xmlns:a16="http://schemas.microsoft.com/office/drawing/2014/main" id="{52A0768B-7BF2-4507-B0C6-8468512BFB80}"/>
                  </a:ext>
                </a:extLst>
              </p:cNvPr>
              <p:cNvCxnSpPr>
                <a:cxnSpLocks/>
                <a:stCxn id="57" idx="2"/>
              </p:cNvCxnSpPr>
              <p:nvPr/>
            </p:nvCxnSpPr>
            <p:spPr>
              <a:xfrm flipH="1">
                <a:off x="5174454" y="5201563"/>
                <a:ext cx="1" cy="61207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矢印コネクタ 82">
                <a:extLst>
                  <a:ext uri="{FF2B5EF4-FFF2-40B4-BE49-F238E27FC236}">
                    <a16:creationId xmlns:a16="http://schemas.microsoft.com/office/drawing/2014/main" id="{52E6093A-9128-4458-AC06-7E0FF317E98A}"/>
                  </a:ext>
                </a:extLst>
              </p:cNvPr>
              <p:cNvCxnSpPr>
                <a:cxnSpLocks/>
                <a:stCxn id="58" idx="2"/>
              </p:cNvCxnSpPr>
              <p:nvPr/>
            </p:nvCxnSpPr>
            <p:spPr>
              <a:xfrm>
                <a:off x="7488804" y="5200028"/>
                <a:ext cx="0" cy="641583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正方形/長方形 84">
                <a:extLst>
                  <a:ext uri="{FF2B5EF4-FFF2-40B4-BE49-F238E27FC236}">
                    <a16:creationId xmlns:a16="http://schemas.microsoft.com/office/drawing/2014/main" id="{C6D090FC-AEA6-49A3-A94E-C565C4B3A1C9}"/>
                  </a:ext>
                </a:extLst>
              </p:cNvPr>
              <p:cNvSpPr/>
              <p:nvPr/>
            </p:nvSpPr>
            <p:spPr>
              <a:xfrm>
                <a:off x="1504232" y="2451640"/>
                <a:ext cx="1473081" cy="748000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400" dirty="0">
                    <a:solidFill>
                      <a:schemeClr val="tx1"/>
                    </a:solidFill>
                  </a:rPr>
                  <a:t>外部</a:t>
                </a:r>
                <a:endParaRPr kumimoji="1" lang="en-US" altLang="ja-JP" sz="24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sz="2400" dirty="0">
                    <a:solidFill>
                      <a:schemeClr val="tx1"/>
                    </a:solidFill>
                  </a:rPr>
                  <a:t>ホスト</a:t>
                </a:r>
              </a:p>
            </p:txBody>
          </p:sp>
          <p:sp>
            <p:nvSpPr>
              <p:cNvPr id="87" name="正方形/長方形 86">
                <a:extLst>
                  <a:ext uri="{FF2B5EF4-FFF2-40B4-BE49-F238E27FC236}">
                    <a16:creationId xmlns:a16="http://schemas.microsoft.com/office/drawing/2014/main" id="{0AB35506-87D7-426A-BBAB-00533E02F92B}"/>
                  </a:ext>
                </a:extLst>
              </p:cNvPr>
              <p:cNvSpPr/>
              <p:nvPr/>
            </p:nvSpPr>
            <p:spPr>
              <a:xfrm>
                <a:off x="6382180" y="3449685"/>
                <a:ext cx="1990554" cy="580059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2400" dirty="0">
                    <a:solidFill>
                      <a:schemeClr val="tx1"/>
                    </a:solidFill>
                  </a:rPr>
                  <a:t>ランタイム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09ACD330-16E6-46EF-A729-0A608BDC0804}"/>
                </a:ext>
              </a:extLst>
            </p:cNvPr>
            <p:cNvSpPr txBox="1"/>
            <p:nvPr/>
          </p:nvSpPr>
          <p:spPr>
            <a:xfrm>
              <a:off x="9949557" y="17359463"/>
              <a:ext cx="7902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/>
                <a:t>SMI</a:t>
              </a:r>
              <a:endParaRPr kumimoji="1" lang="ja-JP" altLang="en-US" sz="2400" dirty="0"/>
            </a:p>
          </p:txBody>
        </p:sp>
      </p:grp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945AD128-2472-4E5F-86B4-F39365E6468D}"/>
              </a:ext>
            </a:extLst>
          </p:cNvPr>
          <p:cNvSpPr/>
          <p:nvPr/>
        </p:nvSpPr>
        <p:spPr>
          <a:xfrm>
            <a:off x="942735" y="16209340"/>
            <a:ext cx="14170642" cy="78434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solidFill>
                  <a:schemeClr val="tx1"/>
                </a:solidFill>
              </a:rPr>
              <a:t>アドレス・</a:t>
            </a:r>
            <a:r>
              <a:rPr kumimoji="1" lang="en-US" altLang="ja-JP" sz="4400" dirty="0">
                <a:solidFill>
                  <a:schemeClr val="tx1"/>
                </a:solidFill>
              </a:rPr>
              <a:t>OS</a:t>
            </a:r>
            <a:r>
              <a:rPr kumimoji="1" lang="ja-JP" altLang="en-US" sz="4400" dirty="0">
                <a:solidFill>
                  <a:schemeClr val="tx1"/>
                </a:solidFill>
              </a:rPr>
              <a:t>データの暗号化</a:t>
            </a:r>
          </a:p>
        </p:txBody>
      </p:sp>
      <p:cxnSp>
        <p:nvCxnSpPr>
          <p:cNvPr id="35" name="コネクタ: カギ線 34">
            <a:extLst>
              <a:ext uri="{FF2B5EF4-FFF2-40B4-BE49-F238E27FC236}">
                <a16:creationId xmlns:a16="http://schemas.microsoft.com/office/drawing/2014/main" id="{004C5F73-B71C-4C6D-BD4B-FDA2B6B73F20}"/>
              </a:ext>
            </a:extLst>
          </p:cNvPr>
          <p:cNvCxnSpPr>
            <a:stCxn id="85" idx="2"/>
            <a:endCxn id="54" idx="2"/>
          </p:cNvCxnSpPr>
          <p:nvPr/>
        </p:nvCxnSpPr>
        <p:spPr>
          <a:xfrm rot="16200000" flipH="1">
            <a:off x="8301802" y="11839748"/>
            <a:ext cx="538245" cy="1643599"/>
          </a:xfrm>
          <a:prstGeom prst="bentConnector2">
            <a:avLst/>
          </a:prstGeom>
          <a:ln w="571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四角形: メモ 88">
            <a:extLst>
              <a:ext uri="{FF2B5EF4-FFF2-40B4-BE49-F238E27FC236}">
                <a16:creationId xmlns:a16="http://schemas.microsoft.com/office/drawing/2014/main" id="{319B0A4F-C19D-412F-BE77-EA7C8A55CE51}"/>
              </a:ext>
            </a:extLst>
          </p:cNvPr>
          <p:cNvSpPr/>
          <p:nvPr/>
        </p:nvSpPr>
        <p:spPr>
          <a:xfrm>
            <a:off x="918507" y="17017263"/>
            <a:ext cx="14194870" cy="2664789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800" b="1" dirty="0">
                <a:solidFill>
                  <a:schemeClr val="tx1"/>
                </a:solidFill>
              </a:rPr>
              <a:t>IDS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がランタイムに取得するデータと格納する共有バッファのアドレスを暗号化して渡す</a:t>
            </a:r>
            <a:endParaRPr kumimoji="1" lang="en-US" altLang="ja-JP" sz="2800" b="1" dirty="0">
              <a:solidFill>
                <a:schemeClr val="tx1"/>
              </a:solidFill>
            </a:endParaRPr>
          </a:p>
          <a:p>
            <a:r>
              <a:rPr kumimoji="1" lang="en-US" altLang="ja-JP" sz="2800" b="1" dirty="0">
                <a:solidFill>
                  <a:schemeClr val="tx1"/>
                </a:solidFill>
              </a:rPr>
              <a:t>	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・ランタイムは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SMI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を発生させて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SMM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プログラムにアドレスを渡す</a:t>
            </a:r>
            <a:endParaRPr kumimoji="1" lang="en-US" altLang="ja-JP" sz="2800" b="1" dirty="0">
              <a:solidFill>
                <a:schemeClr val="tx1"/>
              </a:solidFill>
            </a:endParaRPr>
          </a:p>
          <a:p>
            <a:r>
              <a:rPr kumimoji="1" lang="en-US" altLang="ja-JP" sz="2800" b="1" dirty="0">
                <a:solidFill>
                  <a:schemeClr val="tx1"/>
                </a:solidFill>
              </a:rPr>
              <a:t>SMM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プログラムは取得した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OS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データを暗号化して共有バッファに渡す</a:t>
            </a:r>
            <a:endParaRPr kumimoji="1" lang="en-US" altLang="ja-JP" sz="2800" b="1" dirty="0">
              <a:solidFill>
                <a:schemeClr val="tx1"/>
              </a:solidFill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</a:rPr>
              <a:t>　・受け取ったデータをエンクレイヴ内でキャッシュし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SMM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プログラムの呼び出し回数　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	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   を削減</a:t>
            </a:r>
            <a:endParaRPr kumimoji="1" lang="en-US" altLang="ja-JP" sz="2800" b="1" dirty="0">
              <a:solidFill>
                <a:schemeClr val="tx1"/>
              </a:solidFill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BC1F3015-0C15-4FA8-8033-783B1E07D7F6}"/>
              </a:ext>
            </a:extLst>
          </p:cNvPr>
          <p:cNvSpPr/>
          <p:nvPr/>
        </p:nvSpPr>
        <p:spPr>
          <a:xfrm>
            <a:off x="15751533" y="2402820"/>
            <a:ext cx="13563265" cy="27377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74E1763B-FA34-4CA5-9FDA-A6014CF470E6}"/>
              </a:ext>
            </a:extLst>
          </p:cNvPr>
          <p:cNvSpPr txBox="1"/>
          <p:nvPr/>
        </p:nvSpPr>
        <p:spPr>
          <a:xfrm>
            <a:off x="18823048" y="3277093"/>
            <a:ext cx="134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暗号化</a:t>
            </a:r>
          </a:p>
        </p:txBody>
      </p: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54A31D28-42D6-425F-AB6C-52FA3752E118}"/>
              </a:ext>
            </a:extLst>
          </p:cNvPr>
          <p:cNvGrpSpPr/>
          <p:nvPr/>
        </p:nvGrpSpPr>
        <p:grpSpPr>
          <a:xfrm>
            <a:off x="16430357" y="2580813"/>
            <a:ext cx="12074203" cy="2381396"/>
            <a:chOff x="16500469" y="2827630"/>
            <a:chExt cx="12074203" cy="2381396"/>
          </a:xfrm>
        </p:grpSpPr>
        <p:grpSp>
          <p:nvGrpSpPr>
            <p:cNvPr id="90" name="グループ化 89">
              <a:extLst>
                <a:ext uri="{FF2B5EF4-FFF2-40B4-BE49-F238E27FC236}">
                  <a16:creationId xmlns:a16="http://schemas.microsoft.com/office/drawing/2014/main" id="{74435962-ABE3-479E-832E-EEA1EBD055F1}"/>
                </a:ext>
              </a:extLst>
            </p:cNvPr>
            <p:cNvGrpSpPr/>
            <p:nvPr/>
          </p:nvGrpSpPr>
          <p:grpSpPr>
            <a:xfrm>
              <a:off x="16500469" y="2827630"/>
              <a:ext cx="12074203" cy="2081667"/>
              <a:chOff x="1248692" y="4415245"/>
              <a:chExt cx="12074203" cy="2081667"/>
            </a:xfrm>
          </p:grpSpPr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1FB54CC0-67E6-4F34-A961-E98E54A6FF12}"/>
                  </a:ext>
                </a:extLst>
              </p:cNvPr>
              <p:cNvSpPr/>
              <p:nvPr/>
            </p:nvSpPr>
            <p:spPr>
              <a:xfrm>
                <a:off x="10719227" y="4865722"/>
                <a:ext cx="2539478" cy="1431702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2" name="正方形/長方形 91">
                <a:extLst>
                  <a:ext uri="{FF2B5EF4-FFF2-40B4-BE49-F238E27FC236}">
                    <a16:creationId xmlns:a16="http://schemas.microsoft.com/office/drawing/2014/main" id="{7512643B-52EB-4E1A-8C8B-B326D5937BFA}"/>
                  </a:ext>
                </a:extLst>
              </p:cNvPr>
              <p:cNvSpPr/>
              <p:nvPr/>
            </p:nvSpPr>
            <p:spPr>
              <a:xfrm>
                <a:off x="1453832" y="4741183"/>
                <a:ext cx="2075504" cy="142978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8EC4BA3A-FA42-441B-842D-BF2D5A7E4AE8}"/>
                  </a:ext>
                </a:extLst>
              </p:cNvPr>
              <p:cNvSpPr txBox="1"/>
              <p:nvPr/>
            </p:nvSpPr>
            <p:spPr>
              <a:xfrm>
                <a:off x="1466992" y="4829770"/>
                <a:ext cx="20623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2400" dirty="0"/>
                  <a:t>エンクレイヴ</a:t>
                </a:r>
              </a:p>
            </p:txBody>
          </p:sp>
          <p:sp>
            <p:nvSpPr>
              <p:cNvPr id="94" name="楕円 93">
                <a:extLst>
                  <a:ext uri="{FF2B5EF4-FFF2-40B4-BE49-F238E27FC236}">
                    <a16:creationId xmlns:a16="http://schemas.microsoft.com/office/drawing/2014/main" id="{334401B5-6A05-409D-B77D-E1A11BFEE833}"/>
                  </a:ext>
                </a:extLst>
              </p:cNvPr>
              <p:cNvSpPr/>
              <p:nvPr/>
            </p:nvSpPr>
            <p:spPr>
              <a:xfrm>
                <a:off x="1842775" y="5255616"/>
                <a:ext cx="1213658" cy="66885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dirty="0">
                    <a:solidFill>
                      <a:schemeClr val="tx1"/>
                    </a:solidFill>
                  </a:rPr>
                  <a:t>IDS</a:t>
                </a:r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正方形/長方形 94">
                <a:extLst>
                  <a:ext uri="{FF2B5EF4-FFF2-40B4-BE49-F238E27FC236}">
                    <a16:creationId xmlns:a16="http://schemas.microsoft.com/office/drawing/2014/main" id="{7F892097-F8FA-4522-B310-66C6DE16DE83}"/>
                  </a:ext>
                </a:extLst>
              </p:cNvPr>
              <p:cNvSpPr/>
              <p:nvPr/>
            </p:nvSpPr>
            <p:spPr>
              <a:xfrm>
                <a:off x="4936676" y="5234412"/>
                <a:ext cx="1870364" cy="728606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400" dirty="0">
                    <a:solidFill>
                      <a:schemeClr val="tx1"/>
                    </a:solidFill>
                  </a:rPr>
                  <a:t>ランタイム</a:t>
                </a:r>
              </a:p>
            </p:txBody>
          </p:sp>
          <p:sp>
            <p:nvSpPr>
              <p:cNvPr id="96" name="正方形/長方形 95">
                <a:extLst>
                  <a:ext uri="{FF2B5EF4-FFF2-40B4-BE49-F238E27FC236}">
                    <a16:creationId xmlns:a16="http://schemas.microsoft.com/office/drawing/2014/main" id="{3E5F1C9E-6017-4BD4-84B7-367CF6841C89}"/>
                  </a:ext>
                </a:extLst>
              </p:cNvPr>
              <p:cNvSpPr/>
              <p:nvPr/>
            </p:nvSpPr>
            <p:spPr>
              <a:xfrm>
                <a:off x="1248692" y="4415245"/>
                <a:ext cx="5825520" cy="208166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" name="テキスト ボックス 96">
                <a:extLst>
                  <a:ext uri="{FF2B5EF4-FFF2-40B4-BE49-F238E27FC236}">
                    <a16:creationId xmlns:a16="http://schemas.microsoft.com/office/drawing/2014/main" id="{64894236-BC76-4D92-A328-2824962E90B7}"/>
                  </a:ext>
                </a:extLst>
              </p:cNvPr>
              <p:cNvSpPr txBox="1"/>
              <p:nvPr/>
            </p:nvSpPr>
            <p:spPr>
              <a:xfrm>
                <a:off x="7760371" y="4820991"/>
                <a:ext cx="18703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400" dirty="0"/>
                  <a:t>SMI</a:t>
                </a:r>
                <a:endParaRPr kumimoji="1" lang="ja-JP" altLang="en-US" sz="2400" dirty="0"/>
              </a:p>
            </p:txBody>
          </p:sp>
          <p:sp>
            <p:nvSpPr>
              <p:cNvPr id="98" name="テキスト ボックス 97">
                <a:extLst>
                  <a:ext uri="{FF2B5EF4-FFF2-40B4-BE49-F238E27FC236}">
                    <a16:creationId xmlns:a16="http://schemas.microsoft.com/office/drawing/2014/main" id="{D024041C-1490-408C-8915-01984E7B52D3}"/>
                  </a:ext>
                </a:extLst>
              </p:cNvPr>
              <p:cNvSpPr txBox="1"/>
              <p:nvPr/>
            </p:nvSpPr>
            <p:spPr>
              <a:xfrm>
                <a:off x="10655037" y="4977744"/>
                <a:ext cx="26678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400" dirty="0"/>
                  <a:t>SMM</a:t>
                </a:r>
                <a:r>
                  <a:rPr kumimoji="1" lang="ja-JP" altLang="en-US" sz="2400" dirty="0"/>
                  <a:t>プログラム</a:t>
                </a:r>
              </a:p>
            </p:txBody>
          </p:sp>
          <p:cxnSp>
            <p:nvCxnSpPr>
              <p:cNvPr id="99" name="直線矢印コネクタ 98">
                <a:extLst>
                  <a:ext uri="{FF2B5EF4-FFF2-40B4-BE49-F238E27FC236}">
                    <a16:creationId xmlns:a16="http://schemas.microsoft.com/office/drawing/2014/main" id="{C165B50C-C7D7-4370-906F-FF301DF817D0}"/>
                  </a:ext>
                </a:extLst>
              </p:cNvPr>
              <p:cNvCxnSpPr>
                <a:stCxn id="94" idx="6"/>
                <a:endCxn id="95" idx="1"/>
              </p:cNvCxnSpPr>
              <p:nvPr/>
            </p:nvCxnSpPr>
            <p:spPr>
              <a:xfrm>
                <a:off x="3056433" y="5590045"/>
                <a:ext cx="1880243" cy="867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線矢印コネクタ 99">
                <a:extLst>
                  <a:ext uri="{FF2B5EF4-FFF2-40B4-BE49-F238E27FC236}">
                    <a16:creationId xmlns:a16="http://schemas.microsoft.com/office/drawing/2014/main" id="{636CEB96-C797-410B-B510-3522702B16A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807040" y="5394372"/>
                <a:ext cx="3912187" cy="17142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テキスト ボックス 100">
                <a:extLst>
                  <a:ext uri="{FF2B5EF4-FFF2-40B4-BE49-F238E27FC236}">
                    <a16:creationId xmlns:a16="http://schemas.microsoft.com/office/drawing/2014/main" id="{DFC0D8B3-6317-419A-A195-95FD4FCD7209}"/>
                  </a:ext>
                </a:extLst>
              </p:cNvPr>
              <p:cNvSpPr txBox="1"/>
              <p:nvPr/>
            </p:nvSpPr>
            <p:spPr>
              <a:xfrm>
                <a:off x="3805215" y="4518561"/>
                <a:ext cx="33297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400" dirty="0"/>
                  <a:t>SGX</a:t>
                </a:r>
                <a:r>
                  <a:rPr kumimoji="1" lang="ja-JP" altLang="en-US" sz="2400" dirty="0"/>
                  <a:t>アプリケーション</a:t>
                </a:r>
              </a:p>
            </p:txBody>
          </p:sp>
        </p:grpSp>
        <p:sp>
          <p:nvSpPr>
            <p:cNvPr id="102" name="四角形: 角を丸くする 101">
              <a:extLst>
                <a:ext uri="{FF2B5EF4-FFF2-40B4-BE49-F238E27FC236}">
                  <a16:creationId xmlns:a16="http://schemas.microsoft.com/office/drawing/2014/main" id="{96377378-3CB4-47ED-B09D-E1B7FAFAC82D}"/>
                </a:ext>
              </a:extLst>
            </p:cNvPr>
            <p:cNvSpPr/>
            <p:nvPr/>
          </p:nvSpPr>
          <p:spPr>
            <a:xfrm>
              <a:off x="23139999" y="4034971"/>
              <a:ext cx="1865940" cy="819066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>
                  <a:solidFill>
                    <a:schemeClr val="tx1"/>
                  </a:solidFill>
                </a:rPr>
                <a:t>共有</a:t>
              </a:r>
              <a:endParaRPr kumimoji="1" lang="en-US" altLang="ja-JP" sz="2400" dirty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2400" dirty="0">
                  <a:solidFill>
                    <a:schemeClr val="tx1"/>
                  </a:solidFill>
                </a:rPr>
                <a:t>バッファ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03" name="直線矢印コネクタ 102">
              <a:extLst>
                <a:ext uri="{FF2B5EF4-FFF2-40B4-BE49-F238E27FC236}">
                  <a16:creationId xmlns:a16="http://schemas.microsoft.com/office/drawing/2014/main" id="{8CFC2A6D-6009-4F16-8B2E-74D9403C752E}"/>
                </a:ext>
              </a:extLst>
            </p:cNvPr>
            <p:cNvCxnSpPr>
              <a:cxnSpLocks/>
              <a:endCxn id="102" idx="3"/>
            </p:cNvCxnSpPr>
            <p:nvPr/>
          </p:nvCxnSpPr>
          <p:spPr>
            <a:xfrm flipH="1">
              <a:off x="25005939" y="4415677"/>
              <a:ext cx="965065" cy="2882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261246EE-0666-40B2-84E8-AA47E178BA52}"/>
                </a:ext>
              </a:extLst>
            </p:cNvPr>
            <p:cNvSpPr txBox="1"/>
            <p:nvPr/>
          </p:nvSpPr>
          <p:spPr>
            <a:xfrm>
              <a:off x="24874131" y="4747361"/>
              <a:ext cx="13431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dirty="0"/>
                <a:t>暗号化</a:t>
              </a:r>
            </a:p>
          </p:txBody>
        </p:sp>
      </p:grp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9F7DC439-CA16-4DF9-A2D4-C8CE806D19B2}"/>
              </a:ext>
            </a:extLst>
          </p:cNvPr>
          <p:cNvSpPr/>
          <p:nvPr/>
        </p:nvSpPr>
        <p:spPr>
          <a:xfrm>
            <a:off x="15827499" y="7126312"/>
            <a:ext cx="13630983" cy="65116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>
                <a:solidFill>
                  <a:schemeClr val="tx1"/>
                </a:solidFill>
              </a:rPr>
              <a:t>SSdetector</a:t>
            </a:r>
            <a:r>
              <a:rPr kumimoji="1" lang="ja-JP" altLang="en-US" sz="4400" dirty="0">
                <a:solidFill>
                  <a:schemeClr val="tx1"/>
                </a:solidFill>
              </a:rPr>
              <a:t>の実装</a:t>
            </a:r>
          </a:p>
        </p:txBody>
      </p:sp>
      <p:cxnSp>
        <p:nvCxnSpPr>
          <p:cNvPr id="109" name="コネクタ: カギ線 108">
            <a:extLst>
              <a:ext uri="{FF2B5EF4-FFF2-40B4-BE49-F238E27FC236}">
                <a16:creationId xmlns:a16="http://schemas.microsoft.com/office/drawing/2014/main" id="{FAE65A31-D6BD-4B3A-B6B2-BD71308CDF18}"/>
              </a:ext>
            </a:extLst>
          </p:cNvPr>
          <p:cNvCxnSpPr>
            <a:cxnSpLocks/>
            <a:stCxn id="102" idx="2"/>
          </p:cNvCxnSpPr>
          <p:nvPr/>
        </p:nvCxnSpPr>
        <p:spPr>
          <a:xfrm rot="5400000" flipH="1">
            <a:off x="20809141" y="1413505"/>
            <a:ext cx="622675" cy="5764756"/>
          </a:xfrm>
          <a:prstGeom prst="bentConnector4">
            <a:avLst>
              <a:gd name="adj1" fmla="val -36713"/>
              <a:gd name="adj2" fmla="val 100144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四角形: メモ 127">
            <a:extLst>
              <a:ext uri="{FF2B5EF4-FFF2-40B4-BE49-F238E27FC236}">
                <a16:creationId xmlns:a16="http://schemas.microsoft.com/office/drawing/2014/main" id="{B91BF418-420A-40A4-9F9A-823F0A288CD7}"/>
              </a:ext>
            </a:extLst>
          </p:cNvPr>
          <p:cNvSpPr/>
          <p:nvPr/>
        </p:nvSpPr>
        <p:spPr>
          <a:xfrm>
            <a:off x="15823164" y="7767608"/>
            <a:ext cx="13635318" cy="1565849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800" b="1" dirty="0">
                <a:solidFill>
                  <a:schemeClr val="tx1"/>
                </a:solidFill>
              </a:rPr>
              <a:t>SMM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プログラムはオープンソースの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UEFI BIOS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である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TianoCore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に実装</a:t>
            </a:r>
            <a:endParaRPr kumimoji="1" lang="en-US" altLang="ja-JP" sz="2800" b="1" dirty="0">
              <a:solidFill>
                <a:schemeClr val="tx1"/>
              </a:solidFill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</a:rPr>
              <a:t>実機の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BIOS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を変更するのは困難なため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VM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内にシステムを実装</a:t>
            </a:r>
            <a:endParaRPr kumimoji="1" lang="en-US" altLang="ja-JP" sz="2800" b="1" dirty="0">
              <a:solidFill>
                <a:schemeClr val="tx1"/>
              </a:solidFill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</a:rPr>
              <a:t>　・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KVM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 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SGX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，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QEMU SGX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を利用</a:t>
            </a:r>
            <a:endParaRPr kumimoji="1" lang="en-US" altLang="ja-JP" sz="2800" b="1" dirty="0">
              <a:solidFill>
                <a:schemeClr val="tx1"/>
              </a:solidFill>
            </a:endParaRPr>
          </a:p>
        </p:txBody>
      </p:sp>
      <p:pic>
        <p:nvPicPr>
          <p:cNvPr id="129" name="図 128">
            <a:extLst>
              <a:ext uri="{FF2B5EF4-FFF2-40B4-BE49-F238E27FC236}">
                <a16:creationId xmlns:a16="http://schemas.microsoft.com/office/drawing/2014/main" id="{AD1C1333-3B98-4E29-84C3-0A99AF8679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2763" y="12815285"/>
            <a:ext cx="6154196" cy="3185489"/>
          </a:xfrm>
          <a:prstGeom prst="rect">
            <a:avLst/>
          </a:prstGeom>
        </p:spPr>
      </p:pic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7E34E1CC-D424-41E4-B3CA-E501469B608A}"/>
              </a:ext>
            </a:extLst>
          </p:cNvPr>
          <p:cNvSpPr/>
          <p:nvPr/>
        </p:nvSpPr>
        <p:spPr>
          <a:xfrm>
            <a:off x="15769213" y="11205724"/>
            <a:ext cx="13563265" cy="14898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800" b="1" dirty="0">
                <a:solidFill>
                  <a:schemeClr val="tx1"/>
                </a:solidFill>
              </a:rPr>
              <a:t>SSdetector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を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VM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内で動作させて測定</a:t>
            </a:r>
            <a:endParaRPr kumimoji="1" lang="en-US" altLang="ja-JP" sz="2800" b="1" dirty="0">
              <a:solidFill>
                <a:schemeClr val="tx1"/>
              </a:solidFill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</a:rPr>
              <a:t>ばらつきが大きいので最小値で比較</a:t>
            </a:r>
            <a:endParaRPr kumimoji="1" lang="en-US" altLang="ja-JP" sz="2800" b="1" dirty="0">
              <a:solidFill>
                <a:schemeClr val="tx1"/>
              </a:solidFill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</a:rPr>
              <a:t>　・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SMM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プログラムのオーバヘッドは全体の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8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割</a:t>
            </a:r>
            <a:endParaRPr kumimoji="1" lang="en-US" altLang="ja-JP" sz="28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dirty="0"/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1CD8E916-E49E-454E-9996-B470AEEA0B0A}"/>
              </a:ext>
            </a:extLst>
          </p:cNvPr>
          <p:cNvSpPr/>
          <p:nvPr/>
        </p:nvSpPr>
        <p:spPr>
          <a:xfrm>
            <a:off x="15769213" y="16120520"/>
            <a:ext cx="13527907" cy="55598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400" dirty="0">
                <a:solidFill>
                  <a:schemeClr val="tx1"/>
                </a:solidFill>
              </a:rPr>
              <a:t>実機と</a:t>
            </a:r>
            <a:r>
              <a:rPr kumimoji="1" lang="en-US" altLang="ja-JP" sz="4400" dirty="0">
                <a:solidFill>
                  <a:schemeClr val="tx1"/>
                </a:solidFill>
              </a:rPr>
              <a:t>VM</a:t>
            </a:r>
            <a:r>
              <a:rPr kumimoji="1" lang="ja-JP" altLang="en-US" sz="4400" dirty="0">
                <a:solidFill>
                  <a:schemeClr val="tx1"/>
                </a:solidFill>
              </a:rPr>
              <a:t>の性能比較</a:t>
            </a: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4DDDD0BD-6536-4030-9D57-C5D6DC93A6AE}"/>
              </a:ext>
            </a:extLst>
          </p:cNvPr>
          <p:cNvSpPr/>
          <p:nvPr/>
        </p:nvSpPr>
        <p:spPr>
          <a:xfrm>
            <a:off x="15751532" y="16736742"/>
            <a:ext cx="13580945" cy="11006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800" b="1" dirty="0">
                <a:solidFill>
                  <a:schemeClr val="tx1"/>
                </a:solidFill>
              </a:rPr>
              <a:t>SMI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を呼び出して戻ってくるだけの時間を測定</a:t>
            </a:r>
            <a:endParaRPr kumimoji="1" lang="en-US" altLang="ja-JP" sz="2800" b="1" dirty="0">
              <a:solidFill>
                <a:schemeClr val="tx1"/>
              </a:solidFill>
            </a:endParaRPr>
          </a:p>
          <a:p>
            <a:r>
              <a:rPr kumimoji="1" lang="ja-JP" altLang="en-US" sz="2800" b="1" dirty="0">
                <a:solidFill>
                  <a:schemeClr val="tx1"/>
                </a:solidFill>
              </a:rPr>
              <a:t>　・最小値で比較すると実機のほうが</a:t>
            </a:r>
            <a:r>
              <a:rPr kumimoji="1" lang="en-US" altLang="ja-JP" sz="2800" b="1" dirty="0">
                <a:solidFill>
                  <a:schemeClr val="tx1"/>
                </a:solidFill>
              </a:rPr>
              <a:t>7.2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倍高速</a:t>
            </a:r>
            <a:endParaRPr kumimoji="1" lang="en-US" altLang="ja-JP" sz="2800" b="1" dirty="0">
              <a:solidFill>
                <a:schemeClr val="tx1"/>
              </a:solidFill>
            </a:endParaRPr>
          </a:p>
          <a:p>
            <a:pPr algn="ctr"/>
            <a:endParaRPr kumimoji="1" lang="ja-JP" altLang="en-US" dirty="0"/>
          </a:p>
        </p:txBody>
      </p:sp>
      <p:pic>
        <p:nvPicPr>
          <p:cNvPr id="135" name="図 134">
            <a:extLst>
              <a:ext uri="{FF2B5EF4-FFF2-40B4-BE49-F238E27FC236}">
                <a16:creationId xmlns:a16="http://schemas.microsoft.com/office/drawing/2014/main" id="{CF983987-0484-463F-81AB-77859C9E3D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90910" y="12792676"/>
            <a:ext cx="4356707" cy="320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347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1293</TotalTime>
  <Words>425</Words>
  <Application>Microsoft Office PowerPoint</Application>
  <PresentationFormat>ユーザー設定</PresentationFormat>
  <Paragraphs>65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Intel SGXとSMMを用いたIDSの安全な実行機構 古賀吉道，光来健一（九州工業大学）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 SGXとSMMを用いたIDSの安全な実行機構 古賀吉道，光来健一（九州工業大学）</dc:title>
  <dc:creator>KOGA Yoshimichi</dc:creator>
  <cp:lastModifiedBy>KOGA Yoshimichi</cp:lastModifiedBy>
  <cp:revision>22</cp:revision>
  <dcterms:created xsi:type="dcterms:W3CDTF">2021-11-30T00:50:01Z</dcterms:created>
  <dcterms:modified xsi:type="dcterms:W3CDTF">2021-12-07T03:23:26Z</dcterms:modified>
</cp:coreProperties>
</file>