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30275213" cy="21383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24" d="100"/>
          <a:sy n="24" d="100"/>
        </p:scale>
        <p:origin x="952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3499590"/>
            <a:ext cx="25733931" cy="7444669"/>
          </a:xfrm>
        </p:spPr>
        <p:txBody>
          <a:bodyPr anchor="b"/>
          <a:lstStyle>
            <a:lvl1pPr algn="ctr">
              <a:defRPr sz="1870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11231355"/>
            <a:ext cx="22706410" cy="5162758"/>
          </a:xfrm>
        </p:spPr>
        <p:txBody>
          <a:bodyPr/>
          <a:lstStyle>
            <a:lvl1pPr marL="0" indent="0" algn="ctr">
              <a:buNone/>
              <a:defRPr sz="7483"/>
            </a:lvl1pPr>
            <a:lvl2pPr marL="1425595" indent="0" algn="ctr">
              <a:buNone/>
              <a:defRPr sz="6236"/>
            </a:lvl2pPr>
            <a:lvl3pPr marL="2851191" indent="0" algn="ctr">
              <a:buNone/>
              <a:defRPr sz="5613"/>
            </a:lvl3pPr>
            <a:lvl4pPr marL="4276786" indent="0" algn="ctr">
              <a:buNone/>
              <a:defRPr sz="4989"/>
            </a:lvl4pPr>
            <a:lvl5pPr marL="5702381" indent="0" algn="ctr">
              <a:buNone/>
              <a:defRPr sz="4989"/>
            </a:lvl5pPr>
            <a:lvl6pPr marL="7127977" indent="0" algn="ctr">
              <a:buNone/>
              <a:defRPr sz="4989"/>
            </a:lvl6pPr>
            <a:lvl7pPr marL="8553572" indent="0" algn="ctr">
              <a:buNone/>
              <a:defRPr sz="4989"/>
            </a:lvl7pPr>
            <a:lvl8pPr marL="9979167" indent="0" algn="ctr">
              <a:buNone/>
              <a:defRPr sz="4989"/>
            </a:lvl8pPr>
            <a:lvl9pPr marL="11404763" indent="0" algn="ctr">
              <a:buNone/>
              <a:defRPr sz="4989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9633F-4B7A-48A1-9958-67590C241035}" type="datetimeFigureOut">
              <a:rPr kumimoji="1" lang="ja-JP" altLang="en-US" smtClean="0"/>
              <a:t>2021/12/7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0732-02B9-47C2-8D59-D627A67EC7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773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9633F-4B7A-48A1-9958-67590C241035}" type="datetimeFigureOut">
              <a:rPr kumimoji="1" lang="ja-JP" altLang="en-US" smtClean="0"/>
              <a:t>2021/12/7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0732-02B9-47C2-8D59-D627A67EC7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200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1138480"/>
            <a:ext cx="6528093" cy="1812163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1138480"/>
            <a:ext cx="19205838" cy="1812163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9633F-4B7A-48A1-9958-67590C241035}" type="datetimeFigureOut">
              <a:rPr kumimoji="1" lang="ja-JP" altLang="en-US" smtClean="0"/>
              <a:t>2021/12/7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0732-02B9-47C2-8D59-D627A67EC7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3962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9633F-4B7A-48A1-9958-67590C241035}" type="datetimeFigureOut">
              <a:rPr kumimoji="1" lang="ja-JP" altLang="en-US" smtClean="0"/>
              <a:t>2021/12/7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0732-02B9-47C2-8D59-D627A67EC7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5167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5331063"/>
            <a:ext cx="26112371" cy="8894992"/>
          </a:xfrm>
        </p:spPr>
        <p:txBody>
          <a:bodyPr anchor="b"/>
          <a:lstStyle>
            <a:lvl1pPr>
              <a:defRPr sz="1870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14310205"/>
            <a:ext cx="26112371" cy="4677666"/>
          </a:xfrm>
        </p:spPr>
        <p:txBody>
          <a:bodyPr/>
          <a:lstStyle>
            <a:lvl1pPr marL="0" indent="0">
              <a:buNone/>
              <a:defRPr sz="7483">
                <a:solidFill>
                  <a:schemeClr val="tx1"/>
                </a:solidFill>
              </a:defRPr>
            </a:lvl1pPr>
            <a:lvl2pPr marL="1425595" indent="0">
              <a:buNone/>
              <a:defRPr sz="6236">
                <a:solidFill>
                  <a:schemeClr val="tx1">
                    <a:tint val="75000"/>
                  </a:schemeClr>
                </a:solidFill>
              </a:defRPr>
            </a:lvl2pPr>
            <a:lvl3pPr marL="2851191" indent="0">
              <a:buNone/>
              <a:defRPr sz="5613">
                <a:solidFill>
                  <a:schemeClr val="tx1">
                    <a:tint val="75000"/>
                  </a:schemeClr>
                </a:solidFill>
              </a:defRPr>
            </a:lvl3pPr>
            <a:lvl4pPr marL="4276786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4pPr>
            <a:lvl5pPr marL="5702381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5pPr>
            <a:lvl6pPr marL="7127977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6pPr>
            <a:lvl7pPr marL="8553572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7pPr>
            <a:lvl8pPr marL="9979167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9633F-4B7A-48A1-9958-67590C241035}" type="datetimeFigureOut">
              <a:rPr kumimoji="1" lang="ja-JP" altLang="en-US" smtClean="0"/>
              <a:t>2021/12/7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0732-02B9-47C2-8D59-D627A67EC7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983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5692400"/>
            <a:ext cx="12866966" cy="1356771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5692400"/>
            <a:ext cx="12866966" cy="1356771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9633F-4B7A-48A1-9958-67590C241035}" type="datetimeFigureOut">
              <a:rPr kumimoji="1" lang="ja-JP" altLang="en-US" smtClean="0"/>
              <a:t>2021/12/7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0732-02B9-47C2-8D59-D627A67EC7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5688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138485"/>
            <a:ext cx="26112371" cy="4133179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5241960"/>
            <a:ext cx="12807832" cy="2569003"/>
          </a:xfrm>
        </p:spPr>
        <p:txBody>
          <a:bodyPr anchor="b"/>
          <a:lstStyle>
            <a:lvl1pPr marL="0" indent="0">
              <a:buNone/>
              <a:defRPr sz="7483" b="1"/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7810963"/>
            <a:ext cx="12807832" cy="1148875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5241960"/>
            <a:ext cx="12870909" cy="2569003"/>
          </a:xfrm>
        </p:spPr>
        <p:txBody>
          <a:bodyPr anchor="b"/>
          <a:lstStyle>
            <a:lvl1pPr marL="0" indent="0">
              <a:buNone/>
              <a:defRPr sz="7483" b="1"/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7810963"/>
            <a:ext cx="12870909" cy="1148875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9633F-4B7A-48A1-9958-67590C241035}" type="datetimeFigureOut">
              <a:rPr kumimoji="1" lang="ja-JP" altLang="en-US" smtClean="0"/>
              <a:t>2021/12/7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0732-02B9-47C2-8D59-D627A67EC7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7504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9633F-4B7A-48A1-9958-67590C241035}" type="datetimeFigureOut">
              <a:rPr kumimoji="1" lang="ja-JP" altLang="en-US" smtClean="0"/>
              <a:t>2021/12/7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0732-02B9-47C2-8D59-D627A67EC7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6517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9633F-4B7A-48A1-9958-67590C241035}" type="datetimeFigureOut">
              <a:rPr kumimoji="1" lang="ja-JP" altLang="en-US" smtClean="0"/>
              <a:t>2021/12/7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0732-02B9-47C2-8D59-D627A67EC7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3239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425575"/>
            <a:ext cx="9764544" cy="4989513"/>
          </a:xfrm>
        </p:spPr>
        <p:txBody>
          <a:bodyPr anchor="b"/>
          <a:lstStyle>
            <a:lvl1pPr>
              <a:defRPr sz="997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3078850"/>
            <a:ext cx="15326827" cy="15196234"/>
          </a:xfrm>
        </p:spPr>
        <p:txBody>
          <a:bodyPr/>
          <a:lstStyle>
            <a:lvl1pPr>
              <a:defRPr sz="9978"/>
            </a:lvl1pPr>
            <a:lvl2pPr>
              <a:defRPr sz="8731"/>
            </a:lvl2pPr>
            <a:lvl3pPr>
              <a:defRPr sz="7483"/>
            </a:lvl3pPr>
            <a:lvl4pPr>
              <a:defRPr sz="6236"/>
            </a:lvl4pPr>
            <a:lvl5pPr>
              <a:defRPr sz="6236"/>
            </a:lvl5pPr>
            <a:lvl6pPr>
              <a:defRPr sz="6236"/>
            </a:lvl6pPr>
            <a:lvl7pPr>
              <a:defRPr sz="6236"/>
            </a:lvl7pPr>
            <a:lvl8pPr>
              <a:defRPr sz="6236"/>
            </a:lvl8pPr>
            <a:lvl9pPr>
              <a:defRPr sz="6236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6415088"/>
            <a:ext cx="9764544" cy="11884743"/>
          </a:xfrm>
        </p:spPr>
        <p:txBody>
          <a:bodyPr/>
          <a:lstStyle>
            <a:lvl1pPr marL="0" indent="0">
              <a:buNone/>
              <a:defRPr sz="4989"/>
            </a:lvl1pPr>
            <a:lvl2pPr marL="1425595" indent="0">
              <a:buNone/>
              <a:defRPr sz="4365"/>
            </a:lvl2pPr>
            <a:lvl3pPr marL="2851191" indent="0">
              <a:buNone/>
              <a:defRPr sz="3742"/>
            </a:lvl3pPr>
            <a:lvl4pPr marL="4276786" indent="0">
              <a:buNone/>
              <a:defRPr sz="3118"/>
            </a:lvl4pPr>
            <a:lvl5pPr marL="5702381" indent="0">
              <a:buNone/>
              <a:defRPr sz="3118"/>
            </a:lvl5pPr>
            <a:lvl6pPr marL="7127977" indent="0">
              <a:buNone/>
              <a:defRPr sz="3118"/>
            </a:lvl6pPr>
            <a:lvl7pPr marL="8553572" indent="0">
              <a:buNone/>
              <a:defRPr sz="3118"/>
            </a:lvl7pPr>
            <a:lvl8pPr marL="9979167" indent="0">
              <a:buNone/>
              <a:defRPr sz="3118"/>
            </a:lvl8pPr>
            <a:lvl9pPr marL="11404763" indent="0">
              <a:buNone/>
              <a:defRPr sz="3118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9633F-4B7A-48A1-9958-67590C241035}" type="datetimeFigureOut">
              <a:rPr kumimoji="1" lang="ja-JP" altLang="en-US" smtClean="0"/>
              <a:t>2021/12/7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0732-02B9-47C2-8D59-D627A67EC7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2412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425575"/>
            <a:ext cx="9764544" cy="4989513"/>
          </a:xfrm>
        </p:spPr>
        <p:txBody>
          <a:bodyPr anchor="b"/>
          <a:lstStyle>
            <a:lvl1pPr>
              <a:defRPr sz="997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3078850"/>
            <a:ext cx="15326827" cy="15196234"/>
          </a:xfrm>
        </p:spPr>
        <p:txBody>
          <a:bodyPr anchor="t"/>
          <a:lstStyle>
            <a:lvl1pPr marL="0" indent="0">
              <a:buNone/>
              <a:defRPr sz="9978"/>
            </a:lvl1pPr>
            <a:lvl2pPr marL="1425595" indent="0">
              <a:buNone/>
              <a:defRPr sz="8731"/>
            </a:lvl2pPr>
            <a:lvl3pPr marL="2851191" indent="0">
              <a:buNone/>
              <a:defRPr sz="7483"/>
            </a:lvl3pPr>
            <a:lvl4pPr marL="4276786" indent="0">
              <a:buNone/>
              <a:defRPr sz="6236"/>
            </a:lvl4pPr>
            <a:lvl5pPr marL="5702381" indent="0">
              <a:buNone/>
              <a:defRPr sz="6236"/>
            </a:lvl5pPr>
            <a:lvl6pPr marL="7127977" indent="0">
              <a:buNone/>
              <a:defRPr sz="6236"/>
            </a:lvl6pPr>
            <a:lvl7pPr marL="8553572" indent="0">
              <a:buNone/>
              <a:defRPr sz="6236"/>
            </a:lvl7pPr>
            <a:lvl8pPr marL="9979167" indent="0">
              <a:buNone/>
              <a:defRPr sz="6236"/>
            </a:lvl8pPr>
            <a:lvl9pPr marL="11404763" indent="0">
              <a:buNone/>
              <a:defRPr sz="6236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6415088"/>
            <a:ext cx="9764544" cy="11884743"/>
          </a:xfrm>
        </p:spPr>
        <p:txBody>
          <a:bodyPr/>
          <a:lstStyle>
            <a:lvl1pPr marL="0" indent="0">
              <a:buNone/>
              <a:defRPr sz="4989"/>
            </a:lvl1pPr>
            <a:lvl2pPr marL="1425595" indent="0">
              <a:buNone/>
              <a:defRPr sz="4365"/>
            </a:lvl2pPr>
            <a:lvl3pPr marL="2851191" indent="0">
              <a:buNone/>
              <a:defRPr sz="3742"/>
            </a:lvl3pPr>
            <a:lvl4pPr marL="4276786" indent="0">
              <a:buNone/>
              <a:defRPr sz="3118"/>
            </a:lvl4pPr>
            <a:lvl5pPr marL="5702381" indent="0">
              <a:buNone/>
              <a:defRPr sz="3118"/>
            </a:lvl5pPr>
            <a:lvl6pPr marL="7127977" indent="0">
              <a:buNone/>
              <a:defRPr sz="3118"/>
            </a:lvl6pPr>
            <a:lvl7pPr marL="8553572" indent="0">
              <a:buNone/>
              <a:defRPr sz="3118"/>
            </a:lvl7pPr>
            <a:lvl8pPr marL="9979167" indent="0">
              <a:buNone/>
              <a:defRPr sz="3118"/>
            </a:lvl8pPr>
            <a:lvl9pPr marL="11404763" indent="0">
              <a:buNone/>
              <a:defRPr sz="3118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9633F-4B7A-48A1-9958-67590C241035}" type="datetimeFigureOut">
              <a:rPr kumimoji="1" lang="ja-JP" altLang="en-US" smtClean="0"/>
              <a:t>2021/12/7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70732-02B9-47C2-8D59-D627A67EC7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8875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1138485"/>
            <a:ext cx="26112371" cy="41331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5692400"/>
            <a:ext cx="26112371" cy="13567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19819457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9633F-4B7A-48A1-9958-67590C241035}" type="datetimeFigureOut">
              <a:rPr kumimoji="1" lang="ja-JP" altLang="en-US" smtClean="0"/>
              <a:t>2021/12/7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19819457"/>
            <a:ext cx="1021788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19819457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70732-02B9-47C2-8D59-D627A67EC7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202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51191" rtl="0" eaLnBrk="1" latinLnBrk="0" hangingPunct="1">
        <a:lnSpc>
          <a:spcPct val="90000"/>
        </a:lnSpc>
        <a:spcBef>
          <a:spcPct val="0"/>
        </a:spcBef>
        <a:buNone/>
        <a:defRPr kumimoji="1" sz="137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12798" indent="-712798" algn="l" defTabSz="2851191" rtl="0" eaLnBrk="1" latinLnBrk="0" hangingPunct="1">
        <a:lnSpc>
          <a:spcPct val="90000"/>
        </a:lnSpc>
        <a:spcBef>
          <a:spcPts val="3118"/>
        </a:spcBef>
        <a:buFont typeface="Arial" panose="020B0604020202020204" pitchFamily="34" charset="0"/>
        <a:buChar char="•"/>
        <a:defRPr kumimoji="1" sz="8731" kern="1200">
          <a:solidFill>
            <a:schemeClr val="tx1"/>
          </a:solidFill>
          <a:latin typeface="+mn-lt"/>
          <a:ea typeface="+mn-ea"/>
          <a:cs typeface="+mn-cs"/>
        </a:defRPr>
      </a:lvl1pPr>
      <a:lvl2pPr marL="2138393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kumimoji="1" sz="7483" kern="1200">
          <a:solidFill>
            <a:schemeClr val="tx1"/>
          </a:solidFill>
          <a:latin typeface="+mn-lt"/>
          <a:ea typeface="+mn-ea"/>
          <a:cs typeface="+mn-cs"/>
        </a:defRPr>
      </a:lvl2pPr>
      <a:lvl3pPr marL="3563988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kumimoji="1" sz="6236" kern="1200">
          <a:solidFill>
            <a:schemeClr val="tx1"/>
          </a:solidFill>
          <a:latin typeface="+mn-lt"/>
          <a:ea typeface="+mn-ea"/>
          <a:cs typeface="+mn-cs"/>
        </a:defRPr>
      </a:lvl3pPr>
      <a:lvl4pPr marL="4989584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kumimoji="1"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6415179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kumimoji="1"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840774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kumimoji="1"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9266370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kumimoji="1"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10691965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kumimoji="1"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2117560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kumimoji="1" sz="56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51191" rtl="0" eaLnBrk="1" latinLnBrk="0" hangingPunct="1">
        <a:defRPr kumimoji="1" sz="5613" kern="1200">
          <a:solidFill>
            <a:schemeClr val="tx1"/>
          </a:solidFill>
          <a:latin typeface="+mn-lt"/>
          <a:ea typeface="+mn-ea"/>
          <a:cs typeface="+mn-cs"/>
        </a:defRPr>
      </a:lvl1pPr>
      <a:lvl2pPr marL="1425595" algn="l" defTabSz="2851191" rtl="0" eaLnBrk="1" latinLnBrk="0" hangingPunct="1">
        <a:defRPr kumimoji="1" sz="5613" kern="1200">
          <a:solidFill>
            <a:schemeClr val="tx1"/>
          </a:solidFill>
          <a:latin typeface="+mn-lt"/>
          <a:ea typeface="+mn-ea"/>
          <a:cs typeface="+mn-cs"/>
        </a:defRPr>
      </a:lvl2pPr>
      <a:lvl3pPr marL="2851191" algn="l" defTabSz="2851191" rtl="0" eaLnBrk="1" latinLnBrk="0" hangingPunct="1">
        <a:defRPr kumimoji="1" sz="5613" kern="1200">
          <a:solidFill>
            <a:schemeClr val="tx1"/>
          </a:solidFill>
          <a:latin typeface="+mn-lt"/>
          <a:ea typeface="+mn-ea"/>
          <a:cs typeface="+mn-cs"/>
        </a:defRPr>
      </a:lvl3pPr>
      <a:lvl4pPr marL="4276786" algn="l" defTabSz="2851191" rtl="0" eaLnBrk="1" latinLnBrk="0" hangingPunct="1">
        <a:defRPr kumimoji="1"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5702381" algn="l" defTabSz="2851191" rtl="0" eaLnBrk="1" latinLnBrk="0" hangingPunct="1">
        <a:defRPr kumimoji="1"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127977" algn="l" defTabSz="2851191" rtl="0" eaLnBrk="1" latinLnBrk="0" hangingPunct="1">
        <a:defRPr kumimoji="1"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8553572" algn="l" defTabSz="2851191" rtl="0" eaLnBrk="1" latinLnBrk="0" hangingPunct="1">
        <a:defRPr kumimoji="1"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9979167" algn="l" defTabSz="2851191" rtl="0" eaLnBrk="1" latinLnBrk="0" hangingPunct="1">
        <a:defRPr kumimoji="1"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1404763" algn="l" defTabSz="2851191" rtl="0" eaLnBrk="1" latinLnBrk="0" hangingPunct="1">
        <a:defRPr kumimoji="1" sz="56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C2F887-A65F-4617-9564-D8C6425B8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690" y="248676"/>
            <a:ext cx="27529003" cy="1737378"/>
          </a:xfrm>
          <a:solidFill>
            <a:schemeClr val="bg2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kumimoji="1" lang="en-US" altLang="ja-JP" sz="6000" b="1" dirty="0"/>
              <a:t>Intel SGX</a:t>
            </a:r>
            <a:r>
              <a:rPr kumimoji="1" lang="ja-JP" altLang="en-US" sz="6000" b="1" dirty="0"/>
              <a:t>と</a:t>
            </a:r>
            <a:r>
              <a:rPr kumimoji="1" lang="en-US" altLang="ja-JP" sz="6000" b="1" dirty="0"/>
              <a:t>SMM</a:t>
            </a:r>
            <a:r>
              <a:rPr kumimoji="1" lang="ja-JP" altLang="en-US" sz="6000" b="1" dirty="0"/>
              <a:t>を用いた</a:t>
            </a:r>
            <a:r>
              <a:rPr kumimoji="1" lang="en-US" altLang="ja-JP" sz="6000" b="1" dirty="0"/>
              <a:t>IDS</a:t>
            </a:r>
            <a:r>
              <a:rPr kumimoji="1" lang="ja-JP" altLang="en-US" sz="6000" b="1" dirty="0"/>
              <a:t>の安全な実行機構</a:t>
            </a:r>
            <a:br>
              <a:rPr kumimoji="1" lang="en-US" altLang="ja-JP" dirty="0"/>
            </a:br>
            <a:r>
              <a:rPr kumimoji="1" lang="ja-JP" altLang="en-US" sz="4800" dirty="0"/>
              <a:t>古賀吉道，光来健一（九州工業大学）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5214EF9-7B61-4813-9295-2BBEE9210D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3A6684C-A80C-4AFA-A3E6-0B7D4733BE54}"/>
              </a:ext>
            </a:extLst>
          </p:cNvPr>
          <p:cNvSpPr txBox="1"/>
          <p:nvPr/>
        </p:nvSpPr>
        <p:spPr>
          <a:xfrm>
            <a:off x="1237130" y="3354896"/>
            <a:ext cx="333487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600" dirty="0">
                <a:solidFill>
                  <a:schemeClr val="bg1"/>
                </a:solidFill>
              </a:rPr>
              <a:t>1.</a:t>
            </a:r>
            <a:r>
              <a:rPr kumimoji="1" lang="ja-JP" altLang="en-US" sz="6600" dirty="0">
                <a:solidFill>
                  <a:schemeClr val="bg1"/>
                </a:solidFill>
              </a:rPr>
              <a:t>背景</a:t>
            </a:r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EDD2485B-2ED3-487A-A4E3-ADF2B06B5BD9}"/>
              </a:ext>
            </a:extLst>
          </p:cNvPr>
          <p:cNvGrpSpPr/>
          <p:nvPr/>
        </p:nvGrpSpPr>
        <p:grpSpPr>
          <a:xfrm>
            <a:off x="806428" y="2157361"/>
            <a:ext cx="14331177" cy="7650469"/>
            <a:chOff x="806823" y="3139326"/>
            <a:chExt cx="14331177" cy="7650469"/>
          </a:xfrm>
        </p:grpSpPr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C135CC2D-0E65-430F-9A3A-8E63E54B4096}"/>
                </a:ext>
              </a:extLst>
            </p:cNvPr>
            <p:cNvSpPr/>
            <p:nvPr/>
          </p:nvSpPr>
          <p:spPr>
            <a:xfrm>
              <a:off x="806823" y="3139326"/>
              <a:ext cx="14331177" cy="765046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409F2096-2C01-4FE8-8F59-93AAC4FCCAA6}"/>
                </a:ext>
              </a:extLst>
            </p:cNvPr>
            <p:cNvSpPr txBox="1"/>
            <p:nvPr/>
          </p:nvSpPr>
          <p:spPr>
            <a:xfrm>
              <a:off x="1237130" y="3354897"/>
              <a:ext cx="333487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4800" dirty="0">
                  <a:solidFill>
                    <a:schemeClr val="bg1"/>
                  </a:solidFill>
                </a:rPr>
                <a:t>1.</a:t>
              </a:r>
              <a:r>
                <a:rPr kumimoji="1" lang="ja-JP" altLang="en-US" sz="4800" dirty="0">
                  <a:solidFill>
                    <a:schemeClr val="bg1"/>
                  </a:solidFill>
                </a:rPr>
                <a:t>背景</a:t>
              </a:r>
            </a:p>
          </p:txBody>
        </p:sp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31E2E4D0-B633-46FA-AEAA-00DAC9F39DBB}"/>
                </a:ext>
              </a:extLst>
            </p:cNvPr>
            <p:cNvSpPr/>
            <p:nvPr/>
          </p:nvSpPr>
          <p:spPr>
            <a:xfrm>
              <a:off x="1074819" y="4158671"/>
              <a:ext cx="13314479" cy="67243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4400" dirty="0">
                  <a:solidFill>
                    <a:schemeClr val="tx1"/>
                  </a:solidFill>
                </a:rPr>
                <a:t>IDS</a:t>
              </a:r>
              <a:r>
                <a:rPr kumimoji="1" lang="ja-JP" altLang="en-US" sz="4400" dirty="0">
                  <a:solidFill>
                    <a:schemeClr val="tx1"/>
                  </a:solidFill>
                </a:rPr>
                <a:t>の必要性</a:t>
              </a:r>
            </a:p>
          </p:txBody>
        </p:sp>
        <p:sp>
          <p:nvSpPr>
            <p:cNvPr id="14" name="四角形: メモ 13">
              <a:extLst>
                <a:ext uri="{FF2B5EF4-FFF2-40B4-BE49-F238E27FC236}">
                  <a16:creationId xmlns:a16="http://schemas.microsoft.com/office/drawing/2014/main" id="{ADD48D1A-83CA-4688-8C42-67136108E1C8}"/>
                </a:ext>
              </a:extLst>
            </p:cNvPr>
            <p:cNvSpPr/>
            <p:nvPr/>
          </p:nvSpPr>
          <p:spPr>
            <a:xfrm>
              <a:off x="1074819" y="4852860"/>
              <a:ext cx="13314478" cy="1963095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2800" b="1" dirty="0">
                  <a:solidFill>
                    <a:schemeClr val="tx1"/>
                  </a:solidFill>
                </a:rPr>
                <a:t>近年，情報システムへの攻撃が増加している</a:t>
              </a:r>
              <a:endParaRPr kumimoji="1" lang="en-US" altLang="ja-JP" sz="2800" b="1" dirty="0">
                <a:solidFill>
                  <a:schemeClr val="tx1"/>
                </a:solidFill>
              </a:endParaRPr>
            </a:p>
            <a:p>
              <a:r>
                <a:rPr kumimoji="1" lang="ja-JP" altLang="en-US" sz="2800" b="1" dirty="0">
                  <a:solidFill>
                    <a:schemeClr val="tx1"/>
                  </a:solidFill>
                </a:rPr>
                <a:t>　・糸口となる脆弱性を取り除くことは困難</a:t>
              </a:r>
              <a:endParaRPr kumimoji="1" lang="en-US" altLang="ja-JP" sz="2800" b="1" dirty="0">
                <a:solidFill>
                  <a:schemeClr val="tx1"/>
                </a:solidFill>
              </a:endParaRPr>
            </a:p>
            <a:p>
              <a:r>
                <a:rPr kumimoji="1" lang="en-US" altLang="ja-JP" sz="2800" b="1" dirty="0">
                  <a:solidFill>
                    <a:schemeClr val="tx1"/>
                  </a:solidFill>
                </a:rPr>
                <a:t>IDS</a:t>
              </a:r>
              <a:r>
                <a:rPr kumimoji="1" lang="ja-JP" altLang="en-US" sz="2800" b="1" dirty="0">
                  <a:solidFill>
                    <a:schemeClr val="tx1"/>
                  </a:solidFill>
                </a:rPr>
                <a:t>で攻撃を検知</a:t>
              </a:r>
              <a:r>
                <a:rPr kumimoji="1" lang="ja-JP" altLang="en-US" sz="4000" dirty="0"/>
                <a:t>年</a:t>
              </a:r>
            </a:p>
          </p:txBody>
        </p: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BB071557-D660-4F3E-AFA6-6301768512A1}"/>
                </a:ext>
              </a:extLst>
            </p:cNvPr>
            <p:cNvSpPr/>
            <p:nvPr/>
          </p:nvSpPr>
          <p:spPr>
            <a:xfrm>
              <a:off x="1074818" y="7178550"/>
              <a:ext cx="13314478" cy="67243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4400" dirty="0">
                  <a:solidFill>
                    <a:schemeClr val="tx1"/>
                  </a:solidFill>
                </a:rPr>
                <a:t>IDS</a:t>
              </a:r>
              <a:r>
                <a:rPr kumimoji="1" lang="ja-JP" altLang="en-US" sz="4400" dirty="0">
                  <a:solidFill>
                    <a:schemeClr val="tx1"/>
                  </a:solidFill>
                </a:rPr>
                <a:t>の安全な実行のための条件</a:t>
              </a:r>
            </a:p>
          </p:txBody>
        </p:sp>
        <p:sp>
          <p:nvSpPr>
            <p:cNvPr id="16" name="四角形: メモ 15">
              <a:extLst>
                <a:ext uri="{FF2B5EF4-FFF2-40B4-BE49-F238E27FC236}">
                  <a16:creationId xmlns:a16="http://schemas.microsoft.com/office/drawing/2014/main" id="{49210E29-64EB-4120-A30B-7581BB135AA4}"/>
                </a:ext>
              </a:extLst>
            </p:cNvPr>
            <p:cNvSpPr/>
            <p:nvPr/>
          </p:nvSpPr>
          <p:spPr>
            <a:xfrm>
              <a:off x="1074818" y="7814641"/>
              <a:ext cx="13314478" cy="2693963"/>
            </a:xfrm>
            <a:prstGeom prst="foldedCorner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2800" b="1" dirty="0">
                  <a:solidFill>
                    <a:schemeClr val="tx1"/>
                  </a:solidFill>
                </a:rPr>
                <a:t>・監視対象の機能を用いない</a:t>
              </a:r>
              <a:endParaRPr kumimoji="1" lang="en-US" altLang="ja-JP" sz="2800" b="1" dirty="0">
                <a:solidFill>
                  <a:schemeClr val="tx1"/>
                </a:solidFill>
              </a:endParaRPr>
            </a:p>
            <a:p>
              <a:r>
                <a:rPr kumimoji="1" lang="ja-JP" altLang="en-US" sz="2800" b="1" dirty="0">
                  <a:solidFill>
                    <a:schemeClr val="tx1"/>
                  </a:solidFill>
                </a:rPr>
                <a:t>・攻撃者に侵入されても改ざんや盗聴をされない</a:t>
              </a:r>
              <a:endParaRPr kumimoji="1" lang="en-US" altLang="ja-JP" sz="2800" b="1" dirty="0">
                <a:solidFill>
                  <a:schemeClr val="tx1"/>
                </a:solidFill>
              </a:endParaRPr>
            </a:p>
            <a:p>
              <a:r>
                <a:rPr kumimoji="1" lang="ja-JP" altLang="en-US" sz="2800" b="1" dirty="0">
                  <a:solidFill>
                    <a:schemeClr val="tx1"/>
                  </a:solidFill>
                </a:rPr>
                <a:t>・攻撃者によって停止されない，または停止させると検知できる</a:t>
              </a:r>
              <a:endParaRPr kumimoji="1" lang="en-US" altLang="ja-JP" sz="2800" b="1" dirty="0">
                <a:solidFill>
                  <a:schemeClr val="tx1"/>
                </a:solidFill>
              </a:endParaRPr>
            </a:p>
            <a:p>
              <a:r>
                <a:rPr kumimoji="1" lang="ja-JP" altLang="en-US" sz="2800" b="1" dirty="0">
                  <a:solidFill>
                    <a:schemeClr val="tx1"/>
                  </a:solidFill>
                </a:rPr>
                <a:t>これまでに多くの</a:t>
              </a:r>
              <a:r>
                <a:rPr kumimoji="1" lang="en-US" altLang="ja-JP" sz="2800" b="1" dirty="0">
                  <a:solidFill>
                    <a:schemeClr val="tx1"/>
                  </a:solidFill>
                </a:rPr>
                <a:t>CPU</a:t>
              </a:r>
              <a:r>
                <a:rPr kumimoji="1" lang="ja-JP" altLang="en-US" sz="2800" b="1" dirty="0">
                  <a:solidFill>
                    <a:schemeClr val="tx1"/>
                  </a:solidFill>
                </a:rPr>
                <a:t>のセキュリティ機構を用いた</a:t>
              </a:r>
              <a:r>
                <a:rPr kumimoji="1" lang="en-US" altLang="ja-JP" sz="2800" b="1" dirty="0">
                  <a:solidFill>
                    <a:schemeClr val="tx1"/>
                  </a:solidFill>
                </a:rPr>
                <a:t>IDS</a:t>
              </a:r>
              <a:r>
                <a:rPr kumimoji="1" lang="ja-JP" altLang="en-US" sz="2800" b="1" dirty="0">
                  <a:solidFill>
                    <a:schemeClr val="tx1"/>
                  </a:solidFill>
                </a:rPr>
                <a:t>が開発されてきたが安全性や性能で課題</a:t>
              </a:r>
              <a:endParaRPr kumimoji="1" lang="ja-JP" altLang="en-US" sz="2800" dirty="0"/>
            </a:p>
          </p:txBody>
        </p:sp>
      </p:grp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83B4DB42-4915-411C-8DC0-083DDA338422}"/>
              </a:ext>
            </a:extLst>
          </p:cNvPr>
          <p:cNvGrpSpPr/>
          <p:nvPr/>
        </p:nvGrpSpPr>
        <p:grpSpPr>
          <a:xfrm>
            <a:off x="806427" y="9986020"/>
            <a:ext cx="14357474" cy="10627339"/>
            <a:chOff x="14343322" y="4018427"/>
            <a:chExt cx="14357474" cy="10627339"/>
          </a:xfrm>
        </p:grpSpPr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AC58082B-3A10-4DF6-839D-230FD1AC1814}"/>
                </a:ext>
              </a:extLst>
            </p:cNvPr>
            <p:cNvSpPr/>
            <p:nvPr/>
          </p:nvSpPr>
          <p:spPr>
            <a:xfrm>
              <a:off x="14343322" y="4018427"/>
              <a:ext cx="14357474" cy="10627339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CCF6BD58-9F53-4C2F-BA23-2FBD16E24FA8}"/>
                </a:ext>
              </a:extLst>
            </p:cNvPr>
            <p:cNvSpPr txBox="1"/>
            <p:nvPr/>
          </p:nvSpPr>
          <p:spPr>
            <a:xfrm>
              <a:off x="14773628" y="4233999"/>
              <a:ext cx="485907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4800" dirty="0">
                  <a:solidFill>
                    <a:schemeClr val="bg1"/>
                  </a:solidFill>
                </a:rPr>
                <a:t>2.SSdetector</a:t>
              </a:r>
              <a:endParaRPr kumimoji="1" lang="ja-JP" altLang="en-US" sz="4800" dirty="0">
                <a:solidFill>
                  <a:schemeClr val="bg1"/>
                </a:solidFill>
              </a:endParaRPr>
            </a:p>
          </p:txBody>
        </p: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2986C24E-9446-41C4-A3D9-CD4B612D67A8}"/>
                </a:ext>
              </a:extLst>
            </p:cNvPr>
            <p:cNvSpPr/>
            <p:nvPr/>
          </p:nvSpPr>
          <p:spPr>
            <a:xfrm>
              <a:off x="14514988" y="4960053"/>
              <a:ext cx="13917097" cy="651487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4400" dirty="0">
                  <a:solidFill>
                    <a:schemeClr val="tx1"/>
                  </a:solidFill>
                </a:rPr>
                <a:t>SGX</a:t>
              </a:r>
              <a:r>
                <a:rPr kumimoji="1" lang="ja-JP" altLang="en-US" sz="4400" dirty="0">
                  <a:solidFill>
                    <a:schemeClr val="tx1"/>
                  </a:solidFill>
                </a:rPr>
                <a:t>と</a:t>
              </a:r>
              <a:r>
                <a:rPr kumimoji="1" lang="en-US" altLang="ja-JP" sz="4400" dirty="0">
                  <a:solidFill>
                    <a:schemeClr val="tx1"/>
                  </a:solidFill>
                </a:rPr>
                <a:t>SMM</a:t>
              </a:r>
              <a:r>
                <a:rPr kumimoji="1" lang="ja-JP" altLang="en-US" sz="4400" dirty="0">
                  <a:solidFill>
                    <a:schemeClr val="tx1"/>
                  </a:solidFill>
                </a:rPr>
                <a:t>を組み合わせる</a:t>
              </a:r>
            </a:p>
          </p:txBody>
        </p:sp>
        <p:sp>
          <p:nvSpPr>
            <p:cNvPr id="22" name="四角形: メモ 21">
              <a:extLst>
                <a:ext uri="{FF2B5EF4-FFF2-40B4-BE49-F238E27FC236}">
                  <a16:creationId xmlns:a16="http://schemas.microsoft.com/office/drawing/2014/main" id="{1DF3FE55-57D3-4BCC-9665-D52B00AB6598}"/>
                </a:ext>
              </a:extLst>
            </p:cNvPr>
            <p:cNvSpPr/>
            <p:nvPr/>
          </p:nvSpPr>
          <p:spPr>
            <a:xfrm>
              <a:off x="14492729" y="5531542"/>
              <a:ext cx="13939357" cy="4429085"/>
            </a:xfrm>
            <a:prstGeom prst="foldedCorner">
              <a:avLst>
                <a:gd name="adj" fmla="val 12416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2800" b="1" dirty="0">
                  <a:solidFill>
                    <a:schemeClr val="tx1"/>
                  </a:solidFill>
                </a:rPr>
                <a:t>・</a:t>
              </a:r>
              <a:r>
                <a:rPr kumimoji="1" lang="en-US" altLang="ja-JP" sz="2800" b="1" dirty="0">
                  <a:solidFill>
                    <a:schemeClr val="tx1"/>
                  </a:solidFill>
                </a:rPr>
                <a:t>SGX</a:t>
              </a:r>
              <a:r>
                <a:rPr kumimoji="1" lang="ja-JP" altLang="en-US" sz="2800" b="1" dirty="0">
                  <a:solidFill>
                    <a:schemeClr val="tx1"/>
                  </a:solidFill>
                </a:rPr>
                <a:t>エンクレイヴ内で</a:t>
              </a:r>
              <a:r>
                <a:rPr kumimoji="1" lang="en-US" altLang="ja-JP" sz="2800" b="1" dirty="0">
                  <a:solidFill>
                    <a:schemeClr val="tx1"/>
                  </a:solidFill>
                </a:rPr>
                <a:t>IDS</a:t>
              </a:r>
              <a:r>
                <a:rPr kumimoji="1" lang="ja-JP" altLang="en-US" sz="2800" b="1" dirty="0">
                  <a:solidFill>
                    <a:schemeClr val="tx1"/>
                  </a:solidFill>
                </a:rPr>
                <a:t>を動作</a:t>
              </a:r>
              <a:endParaRPr kumimoji="1" lang="en-US" altLang="ja-JP" sz="2800" b="1" dirty="0">
                <a:solidFill>
                  <a:schemeClr val="tx1"/>
                </a:solidFill>
              </a:endParaRPr>
            </a:p>
            <a:p>
              <a:r>
                <a:rPr kumimoji="1" lang="ja-JP" altLang="en-US" sz="2800" b="1" dirty="0">
                  <a:solidFill>
                    <a:schemeClr val="tx1"/>
                  </a:solidFill>
                </a:rPr>
                <a:t>・</a:t>
              </a:r>
              <a:r>
                <a:rPr kumimoji="1" lang="en-US" altLang="ja-JP" sz="2800" b="1" dirty="0">
                  <a:solidFill>
                    <a:schemeClr val="tx1"/>
                  </a:solidFill>
                </a:rPr>
                <a:t>SMM</a:t>
              </a:r>
              <a:r>
                <a:rPr kumimoji="1" lang="ja-JP" altLang="en-US" sz="2800" b="1" dirty="0">
                  <a:solidFill>
                    <a:schemeClr val="tx1"/>
                  </a:solidFill>
                </a:rPr>
                <a:t>プログラムで</a:t>
              </a:r>
              <a:r>
                <a:rPr kumimoji="1" lang="en-US" altLang="ja-JP" sz="2800" b="1" dirty="0">
                  <a:solidFill>
                    <a:schemeClr val="tx1"/>
                  </a:solidFill>
                </a:rPr>
                <a:t>OS</a:t>
              </a:r>
              <a:r>
                <a:rPr kumimoji="1" lang="ja-JP" altLang="en-US" sz="2800" b="1" dirty="0">
                  <a:solidFill>
                    <a:schemeClr val="tx1"/>
                  </a:solidFill>
                </a:rPr>
                <a:t>データの取得</a:t>
              </a:r>
              <a:endParaRPr kumimoji="1" lang="en-US" altLang="ja-JP" sz="2800" b="1" dirty="0">
                <a:solidFill>
                  <a:schemeClr val="tx1"/>
                </a:solidFill>
              </a:endParaRPr>
            </a:p>
            <a:p>
              <a:r>
                <a:rPr kumimoji="1" lang="ja-JP" altLang="en-US" sz="2800" b="1" dirty="0">
                  <a:solidFill>
                    <a:schemeClr val="tx1"/>
                  </a:solidFill>
                </a:rPr>
                <a:t>　・アドレス変換をしてメモリアクセス</a:t>
              </a:r>
              <a:endParaRPr kumimoji="1" lang="en-US" altLang="ja-JP" sz="2800" b="1" dirty="0">
                <a:solidFill>
                  <a:schemeClr val="tx1"/>
                </a:solidFill>
              </a:endParaRPr>
            </a:p>
            <a:p>
              <a:r>
                <a:rPr kumimoji="1" lang="ja-JP" altLang="en-US" sz="2800" b="1" dirty="0">
                  <a:solidFill>
                    <a:schemeClr val="tx1"/>
                  </a:solidFill>
                </a:rPr>
                <a:t>・外部ホストから</a:t>
              </a:r>
              <a:r>
                <a:rPr kumimoji="1" lang="en-US" altLang="ja-JP" sz="2800" b="1" dirty="0">
                  <a:solidFill>
                    <a:schemeClr val="tx1"/>
                  </a:solidFill>
                </a:rPr>
                <a:t>IDS</a:t>
              </a:r>
              <a:r>
                <a:rPr kumimoji="1" lang="ja-JP" altLang="en-US" sz="2800" b="1" dirty="0">
                  <a:solidFill>
                    <a:schemeClr val="tx1"/>
                  </a:solidFill>
                </a:rPr>
                <a:t>を定期的に監視</a:t>
              </a:r>
              <a:endParaRPr kumimoji="1" lang="en-US" altLang="ja-JP" sz="2800" b="1" dirty="0">
                <a:solidFill>
                  <a:schemeClr val="tx1"/>
                </a:solidFill>
              </a:endParaRPr>
            </a:p>
            <a:p>
              <a:r>
                <a:rPr kumimoji="1" lang="ja-JP" altLang="en-US" sz="2800" b="1" dirty="0">
                  <a:solidFill>
                    <a:schemeClr val="tx1"/>
                  </a:solidFill>
                </a:rPr>
                <a:t>条件を満たし，性能の低下を抑える</a:t>
              </a:r>
              <a:r>
                <a:rPr kumimoji="1" lang="ja-JP" altLang="en-US" dirty="0"/>
                <a:t>年</a:t>
              </a:r>
            </a:p>
          </p:txBody>
        </p:sp>
      </p:grp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B8DC420E-4F5C-425C-AA9A-442555EF06CD}"/>
              </a:ext>
            </a:extLst>
          </p:cNvPr>
          <p:cNvSpPr/>
          <p:nvPr/>
        </p:nvSpPr>
        <p:spPr>
          <a:xfrm>
            <a:off x="15606746" y="2201625"/>
            <a:ext cx="14072490" cy="744718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1AFBDBAB-61B3-45D6-9B97-423D43FCB304}"/>
              </a:ext>
            </a:extLst>
          </p:cNvPr>
          <p:cNvSpPr/>
          <p:nvPr/>
        </p:nvSpPr>
        <p:spPr>
          <a:xfrm>
            <a:off x="15772492" y="5252295"/>
            <a:ext cx="13630983" cy="56730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>
                <a:solidFill>
                  <a:schemeClr val="tx1"/>
                </a:solidFill>
              </a:rPr>
              <a:t>LLView</a:t>
            </a:r>
            <a:r>
              <a:rPr kumimoji="1" lang="ja-JP" altLang="en-US" sz="4400" dirty="0">
                <a:solidFill>
                  <a:schemeClr val="tx1"/>
                </a:solidFill>
              </a:rPr>
              <a:t>フレームワークの利用</a:t>
            </a:r>
          </a:p>
        </p:txBody>
      </p:sp>
      <p:sp>
        <p:nvSpPr>
          <p:cNvPr id="64" name="四角形: メモ 63">
            <a:extLst>
              <a:ext uri="{FF2B5EF4-FFF2-40B4-BE49-F238E27FC236}">
                <a16:creationId xmlns:a16="http://schemas.microsoft.com/office/drawing/2014/main" id="{ED361350-7255-4D48-9B25-9EAA9B023CF0}"/>
              </a:ext>
            </a:extLst>
          </p:cNvPr>
          <p:cNvSpPr/>
          <p:nvPr/>
        </p:nvSpPr>
        <p:spPr>
          <a:xfrm>
            <a:off x="15770324" y="5850514"/>
            <a:ext cx="13635318" cy="1132750"/>
          </a:xfrm>
          <a:prstGeom prst="foldedCorne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800" b="1" dirty="0">
                <a:solidFill>
                  <a:schemeClr val="tx1"/>
                </a:solidFill>
              </a:rPr>
              <a:t>カーネルのソースコードを利用可能</a:t>
            </a:r>
            <a:endParaRPr kumimoji="1" lang="en-US" altLang="ja-JP" sz="2800" b="1" dirty="0">
              <a:solidFill>
                <a:schemeClr val="tx1"/>
              </a:solidFill>
            </a:endParaRPr>
          </a:p>
          <a:p>
            <a:r>
              <a:rPr kumimoji="1" lang="ja-JP" altLang="en-US" sz="2800" b="1" dirty="0">
                <a:solidFill>
                  <a:schemeClr val="tx1"/>
                </a:solidFill>
              </a:rPr>
              <a:t>　・</a:t>
            </a:r>
            <a:r>
              <a:rPr kumimoji="1" lang="en-US" altLang="ja-JP" sz="2800" b="1" dirty="0">
                <a:solidFill>
                  <a:schemeClr val="tx1"/>
                </a:solidFill>
              </a:rPr>
              <a:t>IDS</a:t>
            </a:r>
            <a:r>
              <a:rPr kumimoji="1" lang="ja-JP" altLang="en-US" sz="2800" b="1" dirty="0">
                <a:solidFill>
                  <a:schemeClr val="tx1"/>
                </a:solidFill>
              </a:rPr>
              <a:t>が透過的なメモリアクセスできる</a:t>
            </a:r>
            <a:endParaRPr kumimoji="1" lang="en-US" altLang="ja-JP" sz="2800" b="1" dirty="0">
              <a:solidFill>
                <a:schemeClr val="tx1"/>
              </a:solidFill>
            </a:endParaRPr>
          </a:p>
        </p:txBody>
      </p:sp>
      <p:grpSp>
        <p:nvGrpSpPr>
          <p:cNvPr id="73" name="グループ化 72">
            <a:extLst>
              <a:ext uri="{FF2B5EF4-FFF2-40B4-BE49-F238E27FC236}">
                <a16:creationId xmlns:a16="http://schemas.microsoft.com/office/drawing/2014/main" id="{36B497FD-2928-47A6-A32F-9245D422ADF6}"/>
              </a:ext>
            </a:extLst>
          </p:cNvPr>
          <p:cNvGrpSpPr/>
          <p:nvPr/>
        </p:nvGrpSpPr>
        <p:grpSpPr>
          <a:xfrm>
            <a:off x="15551738" y="9752123"/>
            <a:ext cx="14072490" cy="8338531"/>
            <a:chOff x="14875474" y="10540830"/>
            <a:chExt cx="13850470" cy="8338531"/>
          </a:xfrm>
        </p:grpSpPr>
        <p:sp>
          <p:nvSpPr>
            <p:cNvPr id="67" name="正方形/長方形 66">
              <a:extLst>
                <a:ext uri="{FF2B5EF4-FFF2-40B4-BE49-F238E27FC236}">
                  <a16:creationId xmlns:a16="http://schemas.microsoft.com/office/drawing/2014/main" id="{8AA9E7A6-B3BE-4896-BB5C-6D607ADD7B00}"/>
                </a:ext>
              </a:extLst>
            </p:cNvPr>
            <p:cNvSpPr/>
            <p:nvPr/>
          </p:nvSpPr>
          <p:spPr>
            <a:xfrm>
              <a:off x="14875474" y="10540830"/>
              <a:ext cx="13850470" cy="8338531"/>
            </a:xfrm>
            <a:prstGeom prst="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" name="テキスト ボックス 67">
              <a:extLst>
                <a:ext uri="{FF2B5EF4-FFF2-40B4-BE49-F238E27FC236}">
                  <a16:creationId xmlns:a16="http://schemas.microsoft.com/office/drawing/2014/main" id="{87C2F677-8AA3-4925-96CF-1CEC6BC70BE5}"/>
                </a:ext>
              </a:extLst>
            </p:cNvPr>
            <p:cNvSpPr txBox="1"/>
            <p:nvPr/>
          </p:nvSpPr>
          <p:spPr>
            <a:xfrm>
              <a:off x="15305780" y="10756401"/>
              <a:ext cx="333487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4800" dirty="0">
                  <a:solidFill>
                    <a:schemeClr val="bg1"/>
                  </a:solidFill>
                </a:rPr>
                <a:t>3.</a:t>
              </a:r>
              <a:r>
                <a:rPr kumimoji="1" lang="ja-JP" altLang="en-US" sz="4800" dirty="0">
                  <a:solidFill>
                    <a:schemeClr val="bg1"/>
                  </a:solidFill>
                </a:rPr>
                <a:t>実験</a:t>
              </a:r>
            </a:p>
          </p:txBody>
        </p:sp>
        <p:sp>
          <p:nvSpPr>
            <p:cNvPr id="69" name="正方形/長方形 68">
              <a:extLst>
                <a:ext uri="{FF2B5EF4-FFF2-40B4-BE49-F238E27FC236}">
                  <a16:creationId xmlns:a16="http://schemas.microsoft.com/office/drawing/2014/main" id="{722AF31A-34D2-4221-B240-3777CD073716}"/>
                </a:ext>
              </a:extLst>
            </p:cNvPr>
            <p:cNvSpPr/>
            <p:nvPr/>
          </p:nvSpPr>
          <p:spPr>
            <a:xfrm>
              <a:off x="15089518" y="11392914"/>
              <a:ext cx="13349278" cy="746305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4400" dirty="0">
                  <a:solidFill>
                    <a:schemeClr val="tx1"/>
                  </a:solidFill>
                </a:rPr>
                <a:t>バージョン情報の取得時間の測定</a:t>
              </a:r>
            </a:p>
          </p:txBody>
        </p:sp>
      </p:grpSp>
      <p:grpSp>
        <p:nvGrpSpPr>
          <p:cNvPr id="79" name="グループ化 78">
            <a:extLst>
              <a:ext uri="{FF2B5EF4-FFF2-40B4-BE49-F238E27FC236}">
                <a16:creationId xmlns:a16="http://schemas.microsoft.com/office/drawing/2014/main" id="{D18057DA-71AD-479C-8116-8821AB9E5B8D}"/>
              </a:ext>
            </a:extLst>
          </p:cNvPr>
          <p:cNvGrpSpPr/>
          <p:nvPr/>
        </p:nvGrpSpPr>
        <p:grpSpPr>
          <a:xfrm>
            <a:off x="15504754" y="18224588"/>
            <a:ext cx="14072490" cy="2913151"/>
            <a:chOff x="14775090" y="10873906"/>
            <a:chExt cx="13850470" cy="2913151"/>
          </a:xfrm>
        </p:grpSpPr>
        <p:sp>
          <p:nvSpPr>
            <p:cNvPr id="81" name="正方形/長方形 80">
              <a:extLst>
                <a:ext uri="{FF2B5EF4-FFF2-40B4-BE49-F238E27FC236}">
                  <a16:creationId xmlns:a16="http://schemas.microsoft.com/office/drawing/2014/main" id="{F8F72842-5685-47F5-982D-710694818657}"/>
                </a:ext>
              </a:extLst>
            </p:cNvPr>
            <p:cNvSpPr/>
            <p:nvPr/>
          </p:nvSpPr>
          <p:spPr>
            <a:xfrm>
              <a:off x="14775090" y="10889631"/>
              <a:ext cx="13850470" cy="2897426"/>
            </a:xfrm>
            <a:prstGeom prst="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" name="テキスト ボックス 81">
              <a:extLst>
                <a:ext uri="{FF2B5EF4-FFF2-40B4-BE49-F238E27FC236}">
                  <a16:creationId xmlns:a16="http://schemas.microsoft.com/office/drawing/2014/main" id="{CD006A3D-800F-4525-B64E-5E49C74C5075}"/>
                </a:ext>
              </a:extLst>
            </p:cNvPr>
            <p:cNvSpPr txBox="1"/>
            <p:nvPr/>
          </p:nvSpPr>
          <p:spPr>
            <a:xfrm>
              <a:off x="15295290" y="10873906"/>
              <a:ext cx="506812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4800" dirty="0">
                  <a:solidFill>
                    <a:schemeClr val="bg1"/>
                  </a:solidFill>
                </a:rPr>
                <a:t>4.</a:t>
              </a:r>
              <a:r>
                <a:rPr kumimoji="1" lang="ja-JP" altLang="en-US" sz="4800" dirty="0">
                  <a:solidFill>
                    <a:schemeClr val="bg1"/>
                  </a:solidFill>
                </a:rPr>
                <a:t>今後の課題</a:t>
              </a:r>
            </a:p>
          </p:txBody>
        </p:sp>
        <p:sp>
          <p:nvSpPr>
            <p:cNvPr id="84" name="四角形: メモ 83">
              <a:extLst>
                <a:ext uri="{FF2B5EF4-FFF2-40B4-BE49-F238E27FC236}">
                  <a16:creationId xmlns:a16="http://schemas.microsoft.com/office/drawing/2014/main" id="{3DA99195-BE8F-4DF3-8DB7-ED5056E95D50}"/>
                </a:ext>
              </a:extLst>
            </p:cNvPr>
            <p:cNvSpPr/>
            <p:nvPr/>
          </p:nvSpPr>
          <p:spPr>
            <a:xfrm>
              <a:off x="15199268" y="11753732"/>
              <a:ext cx="12896028" cy="1841727"/>
            </a:xfrm>
            <a:prstGeom prst="foldedCorner">
              <a:avLst>
                <a:gd name="adj" fmla="val 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sz="2800" b="1" dirty="0">
                  <a:solidFill>
                    <a:schemeClr val="tx1"/>
                  </a:solidFill>
                </a:rPr>
                <a:t>・暗号鍵の安全な共有</a:t>
              </a:r>
              <a:endParaRPr kumimoji="1" lang="en-US" altLang="ja-JP" sz="2800" b="1" dirty="0">
                <a:solidFill>
                  <a:schemeClr val="tx1"/>
                </a:solidFill>
              </a:endParaRPr>
            </a:p>
            <a:p>
              <a:r>
                <a:rPr kumimoji="1" lang="ja-JP" altLang="en-US" sz="2800" b="1" dirty="0">
                  <a:solidFill>
                    <a:schemeClr val="tx1"/>
                  </a:solidFill>
                </a:rPr>
                <a:t>・データの整合性検査を行い改ざんの検知</a:t>
              </a:r>
              <a:endParaRPr kumimoji="1" lang="en-US" altLang="ja-JP" sz="2800" b="1" dirty="0">
                <a:solidFill>
                  <a:schemeClr val="tx1"/>
                </a:solidFill>
              </a:endParaRPr>
            </a:p>
            <a:p>
              <a:r>
                <a:rPr kumimoji="1" lang="ja-JP" altLang="en-US" sz="2800" b="1" dirty="0">
                  <a:solidFill>
                    <a:schemeClr val="tx1"/>
                  </a:solidFill>
                </a:rPr>
                <a:t>・実機で動かし性能の評価</a:t>
              </a:r>
              <a:endParaRPr kumimoji="1" lang="en-US" altLang="ja-JP" sz="2800" b="1" dirty="0">
                <a:solidFill>
                  <a:schemeClr val="tx1"/>
                </a:solidFill>
              </a:endParaRPr>
            </a:p>
            <a:p>
              <a:endParaRPr kumimoji="1" lang="en-US" altLang="ja-JP" sz="40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BF1739BD-2C32-4CB1-BD1D-84547566FAA8}"/>
              </a:ext>
            </a:extLst>
          </p:cNvPr>
          <p:cNvGrpSpPr/>
          <p:nvPr/>
        </p:nvGrpSpPr>
        <p:grpSpPr>
          <a:xfrm>
            <a:off x="7012584" y="11644426"/>
            <a:ext cx="8046162" cy="4037186"/>
            <a:chOff x="2693651" y="16462106"/>
            <a:chExt cx="8046162" cy="4037186"/>
          </a:xfrm>
        </p:grpSpPr>
        <p:grpSp>
          <p:nvGrpSpPr>
            <p:cNvPr id="51" name="グループ化 50">
              <a:extLst>
                <a:ext uri="{FF2B5EF4-FFF2-40B4-BE49-F238E27FC236}">
                  <a16:creationId xmlns:a16="http://schemas.microsoft.com/office/drawing/2014/main" id="{8F1EFD75-3CD4-428B-A8E1-F1A432CB31AA}"/>
                </a:ext>
              </a:extLst>
            </p:cNvPr>
            <p:cNvGrpSpPr/>
            <p:nvPr/>
          </p:nvGrpSpPr>
          <p:grpSpPr>
            <a:xfrm>
              <a:off x="2693651" y="16462106"/>
              <a:ext cx="7323885" cy="4037186"/>
              <a:chOff x="1504232" y="2451640"/>
              <a:chExt cx="7323885" cy="4037186"/>
            </a:xfrm>
          </p:grpSpPr>
          <p:sp>
            <p:nvSpPr>
              <p:cNvPr id="52" name="正方形/長方形 51">
                <a:extLst>
                  <a:ext uri="{FF2B5EF4-FFF2-40B4-BE49-F238E27FC236}">
                    <a16:creationId xmlns:a16="http://schemas.microsoft.com/office/drawing/2014/main" id="{688DFF3B-4FD8-42A4-B1B9-2481D3AAAA17}"/>
                  </a:ext>
                </a:extLst>
              </p:cNvPr>
              <p:cNvSpPr/>
              <p:nvPr/>
            </p:nvSpPr>
            <p:spPr>
              <a:xfrm>
                <a:off x="3284964" y="2490541"/>
                <a:ext cx="5543152" cy="1832075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3" name="正方形/長方形 52">
                <a:extLst>
                  <a:ext uri="{FF2B5EF4-FFF2-40B4-BE49-F238E27FC236}">
                    <a16:creationId xmlns:a16="http://schemas.microsoft.com/office/drawing/2014/main" id="{1E217962-E3D4-44B8-8089-30459F60CC57}"/>
                  </a:ext>
                </a:extLst>
              </p:cNvPr>
              <p:cNvSpPr/>
              <p:nvPr/>
            </p:nvSpPr>
            <p:spPr>
              <a:xfrm>
                <a:off x="3440077" y="3070897"/>
                <a:ext cx="2634452" cy="1121716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4" name="楕円 53">
                <a:extLst>
                  <a:ext uri="{FF2B5EF4-FFF2-40B4-BE49-F238E27FC236}">
                    <a16:creationId xmlns:a16="http://schemas.microsoft.com/office/drawing/2014/main" id="{93010DDF-8B16-49F6-BD36-1C7B9FC5C6C2}"/>
                  </a:ext>
                </a:extLst>
              </p:cNvPr>
              <p:cNvSpPr/>
              <p:nvPr/>
            </p:nvSpPr>
            <p:spPr>
              <a:xfrm>
                <a:off x="3884372" y="3503910"/>
                <a:ext cx="1620982" cy="467949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400" dirty="0">
                    <a:solidFill>
                      <a:schemeClr val="tx1"/>
                    </a:solidFill>
                  </a:rPr>
                  <a:t>IDS</a:t>
                </a:r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正方形/長方形 54">
                <a:extLst>
                  <a:ext uri="{FF2B5EF4-FFF2-40B4-BE49-F238E27FC236}">
                    <a16:creationId xmlns:a16="http://schemas.microsoft.com/office/drawing/2014/main" id="{1B409A25-DE24-448E-B765-9C23DFA1C72D}"/>
                  </a:ext>
                </a:extLst>
              </p:cNvPr>
              <p:cNvSpPr/>
              <p:nvPr/>
            </p:nvSpPr>
            <p:spPr>
              <a:xfrm>
                <a:off x="3157099" y="4453426"/>
                <a:ext cx="5671018" cy="881973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6" name="正方形/長方形 55">
                <a:extLst>
                  <a:ext uri="{FF2B5EF4-FFF2-40B4-BE49-F238E27FC236}">
                    <a16:creationId xmlns:a16="http://schemas.microsoft.com/office/drawing/2014/main" id="{62F5CF11-E0FF-4E2D-8091-9DCBAD260F0E}"/>
                  </a:ext>
                </a:extLst>
              </p:cNvPr>
              <p:cNvSpPr/>
              <p:nvPr/>
            </p:nvSpPr>
            <p:spPr>
              <a:xfrm>
                <a:off x="3161601" y="5606854"/>
                <a:ext cx="5666516" cy="88197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7" name="正方形/長方形 56">
                <a:extLst>
                  <a:ext uri="{FF2B5EF4-FFF2-40B4-BE49-F238E27FC236}">
                    <a16:creationId xmlns:a16="http://schemas.microsoft.com/office/drawing/2014/main" id="{4BEEAB9D-6B27-4FA2-A04D-E83350216733}"/>
                  </a:ext>
                </a:extLst>
              </p:cNvPr>
              <p:cNvSpPr/>
              <p:nvPr/>
            </p:nvSpPr>
            <p:spPr>
              <a:xfrm>
                <a:off x="3966730" y="4621504"/>
                <a:ext cx="2415450" cy="580059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2400" dirty="0">
                    <a:solidFill>
                      <a:schemeClr val="tx1"/>
                    </a:solidFill>
                  </a:rPr>
                  <a:t>ページテーブル</a:t>
                </a:r>
              </a:p>
            </p:txBody>
          </p:sp>
          <p:sp>
            <p:nvSpPr>
              <p:cNvPr id="58" name="正方形/長方形 57">
                <a:extLst>
                  <a:ext uri="{FF2B5EF4-FFF2-40B4-BE49-F238E27FC236}">
                    <a16:creationId xmlns:a16="http://schemas.microsoft.com/office/drawing/2014/main" id="{62CB3C42-2103-4469-A11F-7FC6FFD8DC45}"/>
                  </a:ext>
                </a:extLst>
              </p:cNvPr>
              <p:cNvSpPr/>
              <p:nvPr/>
            </p:nvSpPr>
            <p:spPr>
              <a:xfrm>
                <a:off x="6593453" y="4621504"/>
                <a:ext cx="1790701" cy="578524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400" dirty="0">
                    <a:solidFill>
                      <a:schemeClr val="tx1"/>
                    </a:solidFill>
                  </a:rPr>
                  <a:t>OS</a:t>
                </a:r>
                <a:r>
                  <a:rPr kumimoji="1" lang="ja-JP" altLang="en-US" sz="2400" dirty="0">
                    <a:solidFill>
                      <a:schemeClr val="tx1"/>
                    </a:solidFill>
                  </a:rPr>
                  <a:t>データ</a:t>
                </a:r>
              </a:p>
            </p:txBody>
          </p:sp>
          <p:sp>
            <p:nvSpPr>
              <p:cNvPr id="59" name="正方形/長方形 58">
                <a:extLst>
                  <a:ext uri="{FF2B5EF4-FFF2-40B4-BE49-F238E27FC236}">
                    <a16:creationId xmlns:a16="http://schemas.microsoft.com/office/drawing/2014/main" id="{74609DFE-4AB8-451E-9AD1-669DA88BCAA9}"/>
                  </a:ext>
                </a:extLst>
              </p:cNvPr>
              <p:cNvSpPr/>
              <p:nvPr/>
            </p:nvSpPr>
            <p:spPr>
              <a:xfrm>
                <a:off x="4264427" y="5813633"/>
                <a:ext cx="3566161" cy="536731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2" name="テキスト ボックス 61">
                <a:extLst>
                  <a:ext uri="{FF2B5EF4-FFF2-40B4-BE49-F238E27FC236}">
                    <a16:creationId xmlns:a16="http://schemas.microsoft.com/office/drawing/2014/main" id="{A7FC6C5C-878F-4EE8-8866-6F273D63AFCA}"/>
                  </a:ext>
                </a:extLst>
              </p:cNvPr>
              <p:cNvSpPr txBox="1"/>
              <p:nvPr/>
            </p:nvSpPr>
            <p:spPr>
              <a:xfrm>
                <a:off x="3440077" y="3103768"/>
                <a:ext cx="263445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400" dirty="0"/>
                  <a:t>SGX</a:t>
                </a:r>
                <a:r>
                  <a:rPr kumimoji="1" lang="ja-JP" altLang="en-US" sz="2400" dirty="0"/>
                  <a:t>エンクレイヴ</a:t>
                </a:r>
              </a:p>
            </p:txBody>
          </p:sp>
          <p:sp>
            <p:nvSpPr>
              <p:cNvPr id="65" name="テキスト ボックス 64">
                <a:extLst>
                  <a:ext uri="{FF2B5EF4-FFF2-40B4-BE49-F238E27FC236}">
                    <a16:creationId xmlns:a16="http://schemas.microsoft.com/office/drawing/2014/main" id="{3965A62C-F2CA-47AB-BCEE-7639B683BDD6}"/>
                  </a:ext>
                </a:extLst>
              </p:cNvPr>
              <p:cNvSpPr txBox="1"/>
              <p:nvPr/>
            </p:nvSpPr>
            <p:spPr>
              <a:xfrm>
                <a:off x="4326082" y="2566082"/>
                <a:ext cx="35398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z="2400" dirty="0"/>
                  <a:t>SGX</a:t>
                </a:r>
                <a:r>
                  <a:rPr kumimoji="1" lang="ja-JP" altLang="en-US" sz="2400" dirty="0"/>
                  <a:t>アプリケーション</a:t>
                </a:r>
              </a:p>
            </p:txBody>
          </p:sp>
          <p:sp>
            <p:nvSpPr>
              <p:cNvPr id="66" name="テキスト ボックス 65">
                <a:extLst>
                  <a:ext uri="{FF2B5EF4-FFF2-40B4-BE49-F238E27FC236}">
                    <a16:creationId xmlns:a16="http://schemas.microsoft.com/office/drawing/2014/main" id="{9C50C89C-CD70-4868-967F-C39A7720A08D}"/>
                  </a:ext>
                </a:extLst>
              </p:cNvPr>
              <p:cNvSpPr txBox="1"/>
              <p:nvPr/>
            </p:nvSpPr>
            <p:spPr>
              <a:xfrm>
                <a:off x="2945825" y="4713802"/>
                <a:ext cx="10224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sz="2400" dirty="0"/>
                  <a:t>OS</a:t>
                </a:r>
                <a:endParaRPr kumimoji="1" lang="ja-JP" altLang="en-US" sz="2400" dirty="0"/>
              </a:p>
            </p:txBody>
          </p:sp>
          <p:sp>
            <p:nvSpPr>
              <p:cNvPr id="71" name="テキスト ボックス 70">
                <a:extLst>
                  <a:ext uri="{FF2B5EF4-FFF2-40B4-BE49-F238E27FC236}">
                    <a16:creationId xmlns:a16="http://schemas.microsoft.com/office/drawing/2014/main" id="{027C17C2-2D1C-4E09-B25E-9C091BCF8CF0}"/>
                  </a:ext>
                </a:extLst>
              </p:cNvPr>
              <p:cNvSpPr txBox="1"/>
              <p:nvPr/>
            </p:nvSpPr>
            <p:spPr>
              <a:xfrm>
                <a:off x="4634344" y="5875323"/>
                <a:ext cx="267965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z="2400" dirty="0"/>
                  <a:t>SMM</a:t>
                </a:r>
                <a:r>
                  <a:rPr kumimoji="1" lang="ja-JP" altLang="en-US" sz="2400" dirty="0"/>
                  <a:t>プログラム</a:t>
                </a:r>
              </a:p>
            </p:txBody>
          </p:sp>
          <p:sp>
            <p:nvSpPr>
              <p:cNvPr id="72" name="テキスト ボックス 71">
                <a:extLst>
                  <a:ext uri="{FF2B5EF4-FFF2-40B4-BE49-F238E27FC236}">
                    <a16:creationId xmlns:a16="http://schemas.microsoft.com/office/drawing/2014/main" id="{F4A2E242-97C0-428A-9771-1A78AD8DEFA1}"/>
                  </a:ext>
                </a:extLst>
              </p:cNvPr>
              <p:cNvSpPr txBox="1"/>
              <p:nvPr/>
            </p:nvSpPr>
            <p:spPr>
              <a:xfrm>
                <a:off x="2996047" y="5881943"/>
                <a:ext cx="115079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z="2400" dirty="0"/>
                  <a:t>BIOS</a:t>
                </a:r>
                <a:endParaRPr kumimoji="1" lang="ja-JP" altLang="en-US" sz="2400" dirty="0"/>
              </a:p>
            </p:txBody>
          </p:sp>
          <p:cxnSp>
            <p:nvCxnSpPr>
              <p:cNvPr id="74" name="直線矢印コネクタ 73">
                <a:extLst>
                  <a:ext uri="{FF2B5EF4-FFF2-40B4-BE49-F238E27FC236}">
                    <a16:creationId xmlns:a16="http://schemas.microsoft.com/office/drawing/2014/main" id="{8851DFD6-96DA-4911-AEF7-4367BF7DE566}"/>
                  </a:ext>
                </a:extLst>
              </p:cNvPr>
              <p:cNvCxnSpPr>
                <a:cxnSpLocks/>
                <a:stCxn id="54" idx="6"/>
                <a:endCxn id="87" idx="1"/>
              </p:cNvCxnSpPr>
              <p:nvPr/>
            </p:nvCxnSpPr>
            <p:spPr>
              <a:xfrm>
                <a:off x="5505354" y="3737885"/>
                <a:ext cx="876826" cy="1830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コネクタ: カギ線 77">
                <a:extLst>
                  <a:ext uri="{FF2B5EF4-FFF2-40B4-BE49-F238E27FC236}">
                    <a16:creationId xmlns:a16="http://schemas.microsoft.com/office/drawing/2014/main" id="{720544DF-DBE3-48B7-BD7D-3313C449CBFE}"/>
                  </a:ext>
                </a:extLst>
              </p:cNvPr>
              <p:cNvCxnSpPr>
                <a:cxnSpLocks/>
                <a:stCxn id="87" idx="3"/>
                <a:endCxn id="59" idx="3"/>
              </p:cNvCxnSpPr>
              <p:nvPr/>
            </p:nvCxnSpPr>
            <p:spPr>
              <a:xfrm flipH="1">
                <a:off x="7830588" y="3739715"/>
                <a:ext cx="542146" cy="2342284"/>
              </a:xfrm>
              <a:prstGeom prst="bentConnector3">
                <a:avLst>
                  <a:gd name="adj1" fmla="val -106384"/>
                </a:avLst>
              </a:prstGeom>
              <a:ln w="571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線矢印コネクタ 79">
                <a:extLst>
                  <a:ext uri="{FF2B5EF4-FFF2-40B4-BE49-F238E27FC236}">
                    <a16:creationId xmlns:a16="http://schemas.microsoft.com/office/drawing/2014/main" id="{52A0768B-7BF2-4507-B0C6-8468512BFB80}"/>
                  </a:ext>
                </a:extLst>
              </p:cNvPr>
              <p:cNvCxnSpPr>
                <a:cxnSpLocks/>
                <a:stCxn id="57" idx="2"/>
              </p:cNvCxnSpPr>
              <p:nvPr/>
            </p:nvCxnSpPr>
            <p:spPr>
              <a:xfrm flipH="1">
                <a:off x="5174454" y="5201563"/>
                <a:ext cx="1" cy="612070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直線矢印コネクタ 82">
                <a:extLst>
                  <a:ext uri="{FF2B5EF4-FFF2-40B4-BE49-F238E27FC236}">
                    <a16:creationId xmlns:a16="http://schemas.microsoft.com/office/drawing/2014/main" id="{52E6093A-9128-4458-AC06-7E0FF317E98A}"/>
                  </a:ext>
                </a:extLst>
              </p:cNvPr>
              <p:cNvCxnSpPr>
                <a:cxnSpLocks/>
                <a:stCxn id="58" idx="2"/>
              </p:cNvCxnSpPr>
              <p:nvPr/>
            </p:nvCxnSpPr>
            <p:spPr>
              <a:xfrm>
                <a:off x="7488804" y="5200028"/>
                <a:ext cx="0" cy="641583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5" name="正方形/長方形 84">
                <a:extLst>
                  <a:ext uri="{FF2B5EF4-FFF2-40B4-BE49-F238E27FC236}">
                    <a16:creationId xmlns:a16="http://schemas.microsoft.com/office/drawing/2014/main" id="{C6D090FC-AEA6-49A3-A94E-C565C4B3A1C9}"/>
                  </a:ext>
                </a:extLst>
              </p:cNvPr>
              <p:cNvSpPr/>
              <p:nvPr/>
            </p:nvSpPr>
            <p:spPr>
              <a:xfrm>
                <a:off x="1504232" y="2451640"/>
                <a:ext cx="1473081" cy="748000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2400" dirty="0">
                    <a:solidFill>
                      <a:schemeClr val="tx1"/>
                    </a:solidFill>
                  </a:rPr>
                  <a:t>外部</a:t>
                </a:r>
                <a:endParaRPr kumimoji="1" lang="en-US" altLang="ja-JP" sz="2400" dirty="0">
                  <a:solidFill>
                    <a:schemeClr val="tx1"/>
                  </a:solidFill>
                </a:endParaRPr>
              </a:p>
              <a:p>
                <a:pPr algn="ctr"/>
                <a:r>
                  <a:rPr kumimoji="1" lang="ja-JP" altLang="en-US" sz="2400" dirty="0">
                    <a:solidFill>
                      <a:schemeClr val="tx1"/>
                    </a:solidFill>
                  </a:rPr>
                  <a:t>ホスト</a:t>
                </a:r>
              </a:p>
            </p:txBody>
          </p:sp>
          <p:sp>
            <p:nvSpPr>
              <p:cNvPr id="87" name="正方形/長方形 86">
                <a:extLst>
                  <a:ext uri="{FF2B5EF4-FFF2-40B4-BE49-F238E27FC236}">
                    <a16:creationId xmlns:a16="http://schemas.microsoft.com/office/drawing/2014/main" id="{0AB35506-87D7-426A-BBAB-00533E02F92B}"/>
                  </a:ext>
                </a:extLst>
              </p:cNvPr>
              <p:cNvSpPr/>
              <p:nvPr/>
            </p:nvSpPr>
            <p:spPr>
              <a:xfrm>
                <a:off x="6382180" y="3449685"/>
                <a:ext cx="1990554" cy="580059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2400" dirty="0">
                    <a:solidFill>
                      <a:schemeClr val="tx1"/>
                    </a:solidFill>
                  </a:rPr>
                  <a:t>ランタイム</a:t>
                </a:r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09ACD330-16E6-46EF-A729-0A608BDC0804}"/>
                </a:ext>
              </a:extLst>
            </p:cNvPr>
            <p:cNvSpPr txBox="1"/>
            <p:nvPr/>
          </p:nvSpPr>
          <p:spPr>
            <a:xfrm>
              <a:off x="9949557" y="17359463"/>
              <a:ext cx="7902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400" dirty="0"/>
                <a:t>SMI</a:t>
              </a:r>
              <a:endParaRPr kumimoji="1" lang="ja-JP" altLang="en-US" sz="2400" dirty="0"/>
            </a:p>
          </p:txBody>
        </p:sp>
      </p:grpSp>
      <p:sp>
        <p:nvSpPr>
          <p:cNvPr id="88" name="正方形/長方形 87">
            <a:extLst>
              <a:ext uri="{FF2B5EF4-FFF2-40B4-BE49-F238E27FC236}">
                <a16:creationId xmlns:a16="http://schemas.microsoft.com/office/drawing/2014/main" id="{945AD128-2472-4E5F-86B4-F39365E6468D}"/>
              </a:ext>
            </a:extLst>
          </p:cNvPr>
          <p:cNvSpPr/>
          <p:nvPr/>
        </p:nvSpPr>
        <p:spPr>
          <a:xfrm>
            <a:off x="942735" y="16209340"/>
            <a:ext cx="14170642" cy="78434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>
                <a:solidFill>
                  <a:schemeClr val="tx1"/>
                </a:solidFill>
              </a:rPr>
              <a:t>アドレス・</a:t>
            </a:r>
            <a:r>
              <a:rPr kumimoji="1" lang="en-US" altLang="ja-JP" sz="4400" dirty="0">
                <a:solidFill>
                  <a:schemeClr val="tx1"/>
                </a:solidFill>
              </a:rPr>
              <a:t>OS</a:t>
            </a:r>
            <a:r>
              <a:rPr kumimoji="1" lang="ja-JP" altLang="en-US" sz="4400" dirty="0">
                <a:solidFill>
                  <a:schemeClr val="tx1"/>
                </a:solidFill>
              </a:rPr>
              <a:t>データの暗号化</a:t>
            </a:r>
          </a:p>
        </p:txBody>
      </p:sp>
      <p:cxnSp>
        <p:nvCxnSpPr>
          <p:cNvPr id="35" name="コネクタ: カギ線 34">
            <a:extLst>
              <a:ext uri="{FF2B5EF4-FFF2-40B4-BE49-F238E27FC236}">
                <a16:creationId xmlns:a16="http://schemas.microsoft.com/office/drawing/2014/main" id="{004C5F73-B71C-4C6D-BD4B-FDA2B6B73F20}"/>
              </a:ext>
            </a:extLst>
          </p:cNvPr>
          <p:cNvCxnSpPr>
            <a:stCxn id="85" idx="2"/>
            <a:endCxn id="54" idx="2"/>
          </p:cNvCxnSpPr>
          <p:nvPr/>
        </p:nvCxnSpPr>
        <p:spPr>
          <a:xfrm rot="16200000" flipH="1">
            <a:off x="8301802" y="11839748"/>
            <a:ext cx="538245" cy="1643599"/>
          </a:xfrm>
          <a:prstGeom prst="bentConnector2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四角形: メモ 88">
            <a:extLst>
              <a:ext uri="{FF2B5EF4-FFF2-40B4-BE49-F238E27FC236}">
                <a16:creationId xmlns:a16="http://schemas.microsoft.com/office/drawing/2014/main" id="{319B0A4F-C19D-412F-BE77-EA7C8A55CE51}"/>
              </a:ext>
            </a:extLst>
          </p:cNvPr>
          <p:cNvSpPr/>
          <p:nvPr/>
        </p:nvSpPr>
        <p:spPr>
          <a:xfrm>
            <a:off x="918507" y="17017263"/>
            <a:ext cx="14194870" cy="2664789"/>
          </a:xfrm>
          <a:prstGeom prst="foldedCorne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2800" b="1" dirty="0">
                <a:solidFill>
                  <a:schemeClr val="tx1"/>
                </a:solidFill>
              </a:rPr>
              <a:t>IDS</a:t>
            </a:r>
            <a:r>
              <a:rPr kumimoji="1" lang="ja-JP" altLang="en-US" sz="2800" b="1" dirty="0">
                <a:solidFill>
                  <a:schemeClr val="tx1"/>
                </a:solidFill>
              </a:rPr>
              <a:t>がランタイムに取得するデータと格納する共有バッファのアドレスを暗号化して渡す</a:t>
            </a:r>
            <a:endParaRPr kumimoji="1" lang="en-US" altLang="ja-JP" sz="2800" b="1" dirty="0">
              <a:solidFill>
                <a:schemeClr val="tx1"/>
              </a:solidFill>
            </a:endParaRPr>
          </a:p>
          <a:p>
            <a:r>
              <a:rPr kumimoji="1" lang="en-US" altLang="ja-JP" sz="2800" b="1" dirty="0">
                <a:solidFill>
                  <a:schemeClr val="tx1"/>
                </a:solidFill>
              </a:rPr>
              <a:t>	</a:t>
            </a:r>
            <a:r>
              <a:rPr kumimoji="1" lang="ja-JP" altLang="en-US" sz="2800" b="1" dirty="0">
                <a:solidFill>
                  <a:schemeClr val="tx1"/>
                </a:solidFill>
              </a:rPr>
              <a:t>・ランタイムは</a:t>
            </a:r>
            <a:r>
              <a:rPr kumimoji="1" lang="en-US" altLang="ja-JP" sz="2800" b="1" dirty="0">
                <a:solidFill>
                  <a:schemeClr val="tx1"/>
                </a:solidFill>
              </a:rPr>
              <a:t>SMI</a:t>
            </a:r>
            <a:r>
              <a:rPr kumimoji="1" lang="ja-JP" altLang="en-US" sz="2800" b="1" dirty="0">
                <a:solidFill>
                  <a:schemeClr val="tx1"/>
                </a:solidFill>
              </a:rPr>
              <a:t>を発生させて</a:t>
            </a:r>
            <a:r>
              <a:rPr kumimoji="1" lang="en-US" altLang="ja-JP" sz="2800" b="1" dirty="0">
                <a:solidFill>
                  <a:schemeClr val="tx1"/>
                </a:solidFill>
              </a:rPr>
              <a:t>SMM</a:t>
            </a:r>
            <a:r>
              <a:rPr kumimoji="1" lang="ja-JP" altLang="en-US" sz="2800" b="1" dirty="0">
                <a:solidFill>
                  <a:schemeClr val="tx1"/>
                </a:solidFill>
              </a:rPr>
              <a:t>プログラムにアドレスを渡す</a:t>
            </a:r>
            <a:endParaRPr kumimoji="1" lang="en-US" altLang="ja-JP" sz="2800" b="1" dirty="0">
              <a:solidFill>
                <a:schemeClr val="tx1"/>
              </a:solidFill>
            </a:endParaRPr>
          </a:p>
          <a:p>
            <a:r>
              <a:rPr kumimoji="1" lang="en-US" altLang="ja-JP" sz="2800" b="1" dirty="0">
                <a:solidFill>
                  <a:schemeClr val="tx1"/>
                </a:solidFill>
              </a:rPr>
              <a:t>SMM</a:t>
            </a:r>
            <a:r>
              <a:rPr kumimoji="1" lang="ja-JP" altLang="en-US" sz="2800" b="1" dirty="0">
                <a:solidFill>
                  <a:schemeClr val="tx1"/>
                </a:solidFill>
              </a:rPr>
              <a:t>プログラムは取得した</a:t>
            </a:r>
            <a:r>
              <a:rPr kumimoji="1" lang="en-US" altLang="ja-JP" sz="2800" b="1" dirty="0">
                <a:solidFill>
                  <a:schemeClr val="tx1"/>
                </a:solidFill>
              </a:rPr>
              <a:t>OS</a:t>
            </a:r>
            <a:r>
              <a:rPr kumimoji="1" lang="ja-JP" altLang="en-US" sz="2800" b="1" dirty="0">
                <a:solidFill>
                  <a:schemeClr val="tx1"/>
                </a:solidFill>
              </a:rPr>
              <a:t>データを暗号化して共有バッファに渡す</a:t>
            </a:r>
            <a:endParaRPr kumimoji="1" lang="en-US" altLang="ja-JP" sz="2800" b="1" dirty="0">
              <a:solidFill>
                <a:schemeClr val="tx1"/>
              </a:solidFill>
            </a:endParaRPr>
          </a:p>
          <a:p>
            <a:r>
              <a:rPr kumimoji="1" lang="ja-JP" altLang="en-US" sz="2800" b="1" dirty="0">
                <a:solidFill>
                  <a:schemeClr val="tx1"/>
                </a:solidFill>
              </a:rPr>
              <a:t>　・受け取ったデータをエンクレイヴ内でキャッシュし</a:t>
            </a:r>
            <a:r>
              <a:rPr kumimoji="1" lang="en-US" altLang="ja-JP" sz="2800" b="1" dirty="0">
                <a:solidFill>
                  <a:schemeClr val="tx1"/>
                </a:solidFill>
              </a:rPr>
              <a:t>SMM</a:t>
            </a:r>
            <a:r>
              <a:rPr kumimoji="1" lang="ja-JP" altLang="en-US" sz="2800" b="1" dirty="0">
                <a:solidFill>
                  <a:schemeClr val="tx1"/>
                </a:solidFill>
              </a:rPr>
              <a:t>プログラムの呼び出し回数　</a:t>
            </a:r>
            <a:r>
              <a:rPr kumimoji="1" lang="en-US" altLang="ja-JP" sz="2800" b="1" dirty="0">
                <a:solidFill>
                  <a:schemeClr val="tx1"/>
                </a:solidFill>
              </a:rPr>
              <a:t>	</a:t>
            </a:r>
            <a:r>
              <a:rPr kumimoji="1" lang="ja-JP" altLang="en-US" sz="2800" b="1" dirty="0">
                <a:solidFill>
                  <a:schemeClr val="tx1"/>
                </a:solidFill>
              </a:rPr>
              <a:t>   を削減</a:t>
            </a:r>
            <a:endParaRPr kumimoji="1" lang="en-US" altLang="ja-JP" sz="2800" b="1" dirty="0">
              <a:solidFill>
                <a:schemeClr val="tx1"/>
              </a:solidFill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BC1F3015-0C15-4FA8-8033-783B1E07D7F6}"/>
              </a:ext>
            </a:extLst>
          </p:cNvPr>
          <p:cNvSpPr/>
          <p:nvPr/>
        </p:nvSpPr>
        <p:spPr>
          <a:xfrm>
            <a:off x="15751533" y="2402820"/>
            <a:ext cx="13563265" cy="273775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テキスト ボックス 111">
            <a:extLst>
              <a:ext uri="{FF2B5EF4-FFF2-40B4-BE49-F238E27FC236}">
                <a16:creationId xmlns:a16="http://schemas.microsoft.com/office/drawing/2014/main" id="{74E1763B-FA34-4CA5-9FDA-A6014CF470E6}"/>
              </a:ext>
            </a:extLst>
          </p:cNvPr>
          <p:cNvSpPr txBox="1"/>
          <p:nvPr/>
        </p:nvSpPr>
        <p:spPr>
          <a:xfrm>
            <a:off x="18823048" y="3277093"/>
            <a:ext cx="1343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暗号化</a:t>
            </a:r>
          </a:p>
        </p:txBody>
      </p:sp>
      <p:grpSp>
        <p:nvGrpSpPr>
          <p:cNvPr id="115" name="グループ化 114">
            <a:extLst>
              <a:ext uri="{FF2B5EF4-FFF2-40B4-BE49-F238E27FC236}">
                <a16:creationId xmlns:a16="http://schemas.microsoft.com/office/drawing/2014/main" id="{54A31D28-42D6-425F-AB6C-52FA3752E118}"/>
              </a:ext>
            </a:extLst>
          </p:cNvPr>
          <p:cNvGrpSpPr/>
          <p:nvPr/>
        </p:nvGrpSpPr>
        <p:grpSpPr>
          <a:xfrm>
            <a:off x="16430357" y="2580813"/>
            <a:ext cx="12074203" cy="2381396"/>
            <a:chOff x="16500469" y="2827630"/>
            <a:chExt cx="12074203" cy="2381396"/>
          </a:xfrm>
        </p:grpSpPr>
        <p:grpSp>
          <p:nvGrpSpPr>
            <p:cNvPr id="90" name="グループ化 89">
              <a:extLst>
                <a:ext uri="{FF2B5EF4-FFF2-40B4-BE49-F238E27FC236}">
                  <a16:creationId xmlns:a16="http://schemas.microsoft.com/office/drawing/2014/main" id="{74435962-ABE3-479E-832E-EEA1EBD055F1}"/>
                </a:ext>
              </a:extLst>
            </p:cNvPr>
            <p:cNvGrpSpPr/>
            <p:nvPr/>
          </p:nvGrpSpPr>
          <p:grpSpPr>
            <a:xfrm>
              <a:off x="16500469" y="2827630"/>
              <a:ext cx="12074203" cy="2081667"/>
              <a:chOff x="1248692" y="4415245"/>
              <a:chExt cx="12074203" cy="2081667"/>
            </a:xfrm>
          </p:grpSpPr>
          <p:sp>
            <p:nvSpPr>
              <p:cNvPr id="91" name="四角形: 角を丸くする 90">
                <a:extLst>
                  <a:ext uri="{FF2B5EF4-FFF2-40B4-BE49-F238E27FC236}">
                    <a16:creationId xmlns:a16="http://schemas.microsoft.com/office/drawing/2014/main" id="{1FB54CC0-67E6-4F34-A961-E98E54A6FF12}"/>
                  </a:ext>
                </a:extLst>
              </p:cNvPr>
              <p:cNvSpPr/>
              <p:nvPr/>
            </p:nvSpPr>
            <p:spPr>
              <a:xfrm>
                <a:off x="10719227" y="4865722"/>
                <a:ext cx="2539478" cy="1431702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92" name="正方形/長方形 91">
                <a:extLst>
                  <a:ext uri="{FF2B5EF4-FFF2-40B4-BE49-F238E27FC236}">
                    <a16:creationId xmlns:a16="http://schemas.microsoft.com/office/drawing/2014/main" id="{7512643B-52EB-4E1A-8C8B-B326D5937BFA}"/>
                  </a:ext>
                </a:extLst>
              </p:cNvPr>
              <p:cNvSpPr/>
              <p:nvPr/>
            </p:nvSpPr>
            <p:spPr>
              <a:xfrm>
                <a:off x="1453832" y="4741183"/>
                <a:ext cx="2075504" cy="1429789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93" name="テキスト ボックス 92">
                <a:extLst>
                  <a:ext uri="{FF2B5EF4-FFF2-40B4-BE49-F238E27FC236}">
                    <a16:creationId xmlns:a16="http://schemas.microsoft.com/office/drawing/2014/main" id="{8EC4BA3A-FA42-441B-842D-BF2D5A7E4AE8}"/>
                  </a:ext>
                </a:extLst>
              </p:cNvPr>
              <p:cNvSpPr txBox="1"/>
              <p:nvPr/>
            </p:nvSpPr>
            <p:spPr>
              <a:xfrm>
                <a:off x="1466992" y="4829770"/>
                <a:ext cx="20623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2400" dirty="0"/>
                  <a:t>エンクレイヴ</a:t>
                </a:r>
              </a:p>
            </p:txBody>
          </p:sp>
          <p:sp>
            <p:nvSpPr>
              <p:cNvPr id="94" name="楕円 93">
                <a:extLst>
                  <a:ext uri="{FF2B5EF4-FFF2-40B4-BE49-F238E27FC236}">
                    <a16:creationId xmlns:a16="http://schemas.microsoft.com/office/drawing/2014/main" id="{334401B5-6A05-409D-B77D-E1A11BFEE833}"/>
                  </a:ext>
                </a:extLst>
              </p:cNvPr>
              <p:cNvSpPr/>
              <p:nvPr/>
            </p:nvSpPr>
            <p:spPr>
              <a:xfrm>
                <a:off x="1842775" y="5255616"/>
                <a:ext cx="1213658" cy="668858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2400" dirty="0">
                    <a:solidFill>
                      <a:schemeClr val="tx1"/>
                    </a:solidFill>
                  </a:rPr>
                  <a:t>IDS</a:t>
                </a:r>
                <a:endParaRPr kumimoji="1" lang="ja-JP" alt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5" name="正方形/長方形 94">
                <a:extLst>
                  <a:ext uri="{FF2B5EF4-FFF2-40B4-BE49-F238E27FC236}">
                    <a16:creationId xmlns:a16="http://schemas.microsoft.com/office/drawing/2014/main" id="{7F892097-F8FA-4522-B310-66C6DE16DE83}"/>
                  </a:ext>
                </a:extLst>
              </p:cNvPr>
              <p:cNvSpPr/>
              <p:nvPr/>
            </p:nvSpPr>
            <p:spPr>
              <a:xfrm>
                <a:off x="4936676" y="5234412"/>
                <a:ext cx="1870364" cy="728606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2400" dirty="0">
                    <a:solidFill>
                      <a:schemeClr val="tx1"/>
                    </a:solidFill>
                  </a:rPr>
                  <a:t>ランタイム</a:t>
                </a:r>
              </a:p>
            </p:txBody>
          </p:sp>
          <p:sp>
            <p:nvSpPr>
              <p:cNvPr id="96" name="正方形/長方形 95">
                <a:extLst>
                  <a:ext uri="{FF2B5EF4-FFF2-40B4-BE49-F238E27FC236}">
                    <a16:creationId xmlns:a16="http://schemas.microsoft.com/office/drawing/2014/main" id="{3E5F1C9E-6017-4BD4-84B7-367CF6841C89}"/>
                  </a:ext>
                </a:extLst>
              </p:cNvPr>
              <p:cNvSpPr/>
              <p:nvPr/>
            </p:nvSpPr>
            <p:spPr>
              <a:xfrm>
                <a:off x="1248692" y="4415245"/>
                <a:ext cx="5825520" cy="2081667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7" name="テキスト ボックス 96">
                <a:extLst>
                  <a:ext uri="{FF2B5EF4-FFF2-40B4-BE49-F238E27FC236}">
                    <a16:creationId xmlns:a16="http://schemas.microsoft.com/office/drawing/2014/main" id="{64894236-BC76-4D92-A328-2824962E90B7}"/>
                  </a:ext>
                </a:extLst>
              </p:cNvPr>
              <p:cNvSpPr txBox="1"/>
              <p:nvPr/>
            </p:nvSpPr>
            <p:spPr>
              <a:xfrm>
                <a:off x="7760371" y="4820991"/>
                <a:ext cx="187036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z="2400" dirty="0"/>
                  <a:t>SMI</a:t>
                </a:r>
                <a:endParaRPr kumimoji="1" lang="ja-JP" altLang="en-US" sz="2400" dirty="0"/>
              </a:p>
            </p:txBody>
          </p:sp>
          <p:sp>
            <p:nvSpPr>
              <p:cNvPr id="98" name="テキスト ボックス 97">
                <a:extLst>
                  <a:ext uri="{FF2B5EF4-FFF2-40B4-BE49-F238E27FC236}">
                    <a16:creationId xmlns:a16="http://schemas.microsoft.com/office/drawing/2014/main" id="{D024041C-1490-408C-8915-01984E7B52D3}"/>
                  </a:ext>
                </a:extLst>
              </p:cNvPr>
              <p:cNvSpPr txBox="1"/>
              <p:nvPr/>
            </p:nvSpPr>
            <p:spPr>
              <a:xfrm>
                <a:off x="10655037" y="4977744"/>
                <a:ext cx="266785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z="2400" dirty="0"/>
                  <a:t>SMM</a:t>
                </a:r>
                <a:r>
                  <a:rPr kumimoji="1" lang="ja-JP" altLang="en-US" sz="2400" dirty="0"/>
                  <a:t>プログラム</a:t>
                </a:r>
              </a:p>
            </p:txBody>
          </p:sp>
          <p:cxnSp>
            <p:nvCxnSpPr>
              <p:cNvPr id="99" name="直線矢印コネクタ 98">
                <a:extLst>
                  <a:ext uri="{FF2B5EF4-FFF2-40B4-BE49-F238E27FC236}">
                    <a16:creationId xmlns:a16="http://schemas.microsoft.com/office/drawing/2014/main" id="{C165B50C-C7D7-4370-906F-FF301DF817D0}"/>
                  </a:ext>
                </a:extLst>
              </p:cNvPr>
              <p:cNvCxnSpPr>
                <a:stCxn id="94" idx="6"/>
                <a:endCxn id="95" idx="1"/>
              </p:cNvCxnSpPr>
              <p:nvPr/>
            </p:nvCxnSpPr>
            <p:spPr>
              <a:xfrm>
                <a:off x="3056433" y="5590045"/>
                <a:ext cx="1880243" cy="8670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直線矢印コネクタ 99">
                <a:extLst>
                  <a:ext uri="{FF2B5EF4-FFF2-40B4-BE49-F238E27FC236}">
                    <a16:creationId xmlns:a16="http://schemas.microsoft.com/office/drawing/2014/main" id="{636CEB96-C797-410B-B510-3522702B16A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807040" y="5394372"/>
                <a:ext cx="3912187" cy="17142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1" name="テキスト ボックス 100">
                <a:extLst>
                  <a:ext uri="{FF2B5EF4-FFF2-40B4-BE49-F238E27FC236}">
                    <a16:creationId xmlns:a16="http://schemas.microsoft.com/office/drawing/2014/main" id="{DFC0D8B3-6317-419A-A195-95FD4FCD7209}"/>
                  </a:ext>
                </a:extLst>
              </p:cNvPr>
              <p:cNvSpPr txBox="1"/>
              <p:nvPr/>
            </p:nvSpPr>
            <p:spPr>
              <a:xfrm>
                <a:off x="3805215" y="4518561"/>
                <a:ext cx="332978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400" dirty="0"/>
                  <a:t>SGX</a:t>
                </a:r>
                <a:r>
                  <a:rPr kumimoji="1" lang="ja-JP" altLang="en-US" sz="2400" dirty="0"/>
                  <a:t>アプリケーション</a:t>
                </a:r>
              </a:p>
            </p:txBody>
          </p:sp>
        </p:grpSp>
        <p:sp>
          <p:nvSpPr>
            <p:cNvPr id="102" name="四角形: 角を丸くする 101">
              <a:extLst>
                <a:ext uri="{FF2B5EF4-FFF2-40B4-BE49-F238E27FC236}">
                  <a16:creationId xmlns:a16="http://schemas.microsoft.com/office/drawing/2014/main" id="{96377378-3CB4-47ED-B09D-E1B7FAFAC82D}"/>
                </a:ext>
              </a:extLst>
            </p:cNvPr>
            <p:cNvSpPr/>
            <p:nvPr/>
          </p:nvSpPr>
          <p:spPr>
            <a:xfrm>
              <a:off x="23139999" y="4034971"/>
              <a:ext cx="1865940" cy="819066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400" dirty="0">
                  <a:solidFill>
                    <a:schemeClr val="tx1"/>
                  </a:solidFill>
                </a:rPr>
                <a:t>共有</a:t>
              </a:r>
              <a:endParaRPr kumimoji="1" lang="en-US" altLang="ja-JP" sz="2400" dirty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2400" dirty="0">
                  <a:solidFill>
                    <a:schemeClr val="tx1"/>
                  </a:solidFill>
                </a:rPr>
                <a:t>バッファ</a:t>
              </a:r>
              <a:endParaRPr kumimoji="1" lang="ja-JP" altLang="en-US" sz="2400" dirty="0">
                <a:solidFill>
                  <a:schemeClr val="tx1"/>
                </a:solidFill>
              </a:endParaRPr>
            </a:p>
          </p:txBody>
        </p:sp>
        <p:cxnSp>
          <p:nvCxnSpPr>
            <p:cNvPr id="103" name="直線矢印コネクタ 102">
              <a:extLst>
                <a:ext uri="{FF2B5EF4-FFF2-40B4-BE49-F238E27FC236}">
                  <a16:creationId xmlns:a16="http://schemas.microsoft.com/office/drawing/2014/main" id="{8CFC2A6D-6009-4F16-8B2E-74D9403C752E}"/>
                </a:ext>
              </a:extLst>
            </p:cNvPr>
            <p:cNvCxnSpPr>
              <a:cxnSpLocks/>
              <a:endCxn id="102" idx="3"/>
            </p:cNvCxnSpPr>
            <p:nvPr/>
          </p:nvCxnSpPr>
          <p:spPr>
            <a:xfrm flipH="1">
              <a:off x="25005939" y="4415677"/>
              <a:ext cx="965065" cy="28827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テキスト ボックス 112">
              <a:extLst>
                <a:ext uri="{FF2B5EF4-FFF2-40B4-BE49-F238E27FC236}">
                  <a16:creationId xmlns:a16="http://schemas.microsoft.com/office/drawing/2014/main" id="{261246EE-0666-40B2-84E8-AA47E178BA52}"/>
                </a:ext>
              </a:extLst>
            </p:cNvPr>
            <p:cNvSpPr txBox="1"/>
            <p:nvPr/>
          </p:nvSpPr>
          <p:spPr>
            <a:xfrm>
              <a:off x="24874131" y="4747361"/>
              <a:ext cx="13431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/>
                <a:t>暗号化</a:t>
              </a:r>
            </a:p>
          </p:txBody>
        </p:sp>
      </p:grpSp>
      <p:sp>
        <p:nvSpPr>
          <p:cNvPr id="114" name="正方形/長方形 113">
            <a:extLst>
              <a:ext uri="{FF2B5EF4-FFF2-40B4-BE49-F238E27FC236}">
                <a16:creationId xmlns:a16="http://schemas.microsoft.com/office/drawing/2014/main" id="{9F7DC439-CA16-4DF9-A2D4-C8CE806D19B2}"/>
              </a:ext>
            </a:extLst>
          </p:cNvPr>
          <p:cNvSpPr/>
          <p:nvPr/>
        </p:nvSpPr>
        <p:spPr>
          <a:xfrm>
            <a:off x="15827499" y="7126312"/>
            <a:ext cx="13630983" cy="651164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dirty="0">
                <a:solidFill>
                  <a:schemeClr val="tx1"/>
                </a:solidFill>
              </a:rPr>
              <a:t>SSdetector</a:t>
            </a:r>
            <a:r>
              <a:rPr kumimoji="1" lang="ja-JP" altLang="en-US" sz="4400" dirty="0">
                <a:solidFill>
                  <a:schemeClr val="tx1"/>
                </a:solidFill>
              </a:rPr>
              <a:t>の実装</a:t>
            </a:r>
          </a:p>
        </p:txBody>
      </p:sp>
      <p:cxnSp>
        <p:nvCxnSpPr>
          <p:cNvPr id="109" name="コネクタ: カギ線 108">
            <a:extLst>
              <a:ext uri="{FF2B5EF4-FFF2-40B4-BE49-F238E27FC236}">
                <a16:creationId xmlns:a16="http://schemas.microsoft.com/office/drawing/2014/main" id="{FAE65A31-D6BD-4B3A-B6B2-BD71308CDF18}"/>
              </a:ext>
            </a:extLst>
          </p:cNvPr>
          <p:cNvCxnSpPr>
            <a:cxnSpLocks/>
            <a:stCxn id="102" idx="2"/>
          </p:cNvCxnSpPr>
          <p:nvPr/>
        </p:nvCxnSpPr>
        <p:spPr>
          <a:xfrm rot="5400000" flipH="1">
            <a:off x="20809141" y="1413505"/>
            <a:ext cx="622675" cy="5764756"/>
          </a:xfrm>
          <a:prstGeom prst="bentConnector4">
            <a:avLst>
              <a:gd name="adj1" fmla="val -36713"/>
              <a:gd name="adj2" fmla="val 100144"/>
            </a:avLst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四角形: メモ 127">
            <a:extLst>
              <a:ext uri="{FF2B5EF4-FFF2-40B4-BE49-F238E27FC236}">
                <a16:creationId xmlns:a16="http://schemas.microsoft.com/office/drawing/2014/main" id="{B91BF418-420A-40A4-9F9A-823F0A288CD7}"/>
              </a:ext>
            </a:extLst>
          </p:cNvPr>
          <p:cNvSpPr/>
          <p:nvPr/>
        </p:nvSpPr>
        <p:spPr>
          <a:xfrm>
            <a:off x="15823164" y="7767608"/>
            <a:ext cx="13635318" cy="1565849"/>
          </a:xfrm>
          <a:prstGeom prst="foldedCorne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2800" b="1" dirty="0">
                <a:solidFill>
                  <a:schemeClr val="tx1"/>
                </a:solidFill>
              </a:rPr>
              <a:t>SMM</a:t>
            </a:r>
            <a:r>
              <a:rPr kumimoji="1" lang="ja-JP" altLang="en-US" sz="2800" b="1" dirty="0">
                <a:solidFill>
                  <a:schemeClr val="tx1"/>
                </a:solidFill>
              </a:rPr>
              <a:t>プログラムはオープンソースの</a:t>
            </a:r>
            <a:r>
              <a:rPr kumimoji="1" lang="en-US" altLang="ja-JP" sz="2800" b="1" dirty="0">
                <a:solidFill>
                  <a:schemeClr val="tx1"/>
                </a:solidFill>
              </a:rPr>
              <a:t>UEFI BIOS</a:t>
            </a:r>
            <a:r>
              <a:rPr kumimoji="1" lang="ja-JP" altLang="en-US" sz="2800" b="1" dirty="0">
                <a:solidFill>
                  <a:schemeClr val="tx1"/>
                </a:solidFill>
              </a:rPr>
              <a:t>である</a:t>
            </a:r>
            <a:r>
              <a:rPr kumimoji="1" lang="en-US" altLang="ja-JP" sz="2800" b="1" dirty="0">
                <a:solidFill>
                  <a:schemeClr val="tx1"/>
                </a:solidFill>
              </a:rPr>
              <a:t>TianoCore</a:t>
            </a:r>
            <a:r>
              <a:rPr kumimoji="1" lang="ja-JP" altLang="en-US" sz="2800" b="1" dirty="0">
                <a:solidFill>
                  <a:schemeClr val="tx1"/>
                </a:solidFill>
              </a:rPr>
              <a:t>に実装</a:t>
            </a:r>
            <a:endParaRPr kumimoji="1" lang="en-US" altLang="ja-JP" sz="2800" b="1" dirty="0">
              <a:solidFill>
                <a:schemeClr val="tx1"/>
              </a:solidFill>
            </a:endParaRPr>
          </a:p>
          <a:p>
            <a:r>
              <a:rPr kumimoji="1" lang="ja-JP" altLang="en-US" sz="2800" b="1" dirty="0">
                <a:solidFill>
                  <a:schemeClr val="tx1"/>
                </a:solidFill>
              </a:rPr>
              <a:t>実機の</a:t>
            </a:r>
            <a:r>
              <a:rPr kumimoji="1" lang="en-US" altLang="ja-JP" sz="2800" b="1" dirty="0">
                <a:solidFill>
                  <a:schemeClr val="tx1"/>
                </a:solidFill>
              </a:rPr>
              <a:t>BIOS</a:t>
            </a:r>
            <a:r>
              <a:rPr kumimoji="1" lang="ja-JP" altLang="en-US" sz="2800" b="1" dirty="0">
                <a:solidFill>
                  <a:schemeClr val="tx1"/>
                </a:solidFill>
              </a:rPr>
              <a:t>を変更するのは困難なため</a:t>
            </a:r>
            <a:r>
              <a:rPr kumimoji="1" lang="en-US" altLang="ja-JP" sz="2800" b="1" dirty="0">
                <a:solidFill>
                  <a:schemeClr val="tx1"/>
                </a:solidFill>
              </a:rPr>
              <a:t>VM</a:t>
            </a:r>
            <a:r>
              <a:rPr kumimoji="1" lang="ja-JP" altLang="en-US" sz="2800" b="1" dirty="0">
                <a:solidFill>
                  <a:schemeClr val="tx1"/>
                </a:solidFill>
              </a:rPr>
              <a:t>内にシステムを実装</a:t>
            </a:r>
            <a:endParaRPr kumimoji="1" lang="en-US" altLang="ja-JP" sz="2800" b="1" dirty="0">
              <a:solidFill>
                <a:schemeClr val="tx1"/>
              </a:solidFill>
            </a:endParaRPr>
          </a:p>
          <a:p>
            <a:r>
              <a:rPr kumimoji="1" lang="ja-JP" altLang="en-US" sz="2800" b="1" dirty="0">
                <a:solidFill>
                  <a:schemeClr val="tx1"/>
                </a:solidFill>
              </a:rPr>
              <a:t>　・</a:t>
            </a:r>
            <a:r>
              <a:rPr kumimoji="1" lang="en-US" altLang="ja-JP" sz="2800" b="1" dirty="0">
                <a:solidFill>
                  <a:schemeClr val="tx1"/>
                </a:solidFill>
              </a:rPr>
              <a:t>KVM</a:t>
            </a:r>
            <a:r>
              <a:rPr kumimoji="1" lang="ja-JP" altLang="en-US" sz="2800" b="1" dirty="0">
                <a:solidFill>
                  <a:schemeClr val="tx1"/>
                </a:solidFill>
              </a:rPr>
              <a:t> </a:t>
            </a:r>
            <a:r>
              <a:rPr kumimoji="1" lang="en-US" altLang="ja-JP" sz="2800" b="1" dirty="0">
                <a:solidFill>
                  <a:schemeClr val="tx1"/>
                </a:solidFill>
              </a:rPr>
              <a:t>SGX</a:t>
            </a:r>
            <a:r>
              <a:rPr kumimoji="1" lang="ja-JP" altLang="en-US" sz="2800" b="1" dirty="0">
                <a:solidFill>
                  <a:schemeClr val="tx1"/>
                </a:solidFill>
              </a:rPr>
              <a:t>，</a:t>
            </a:r>
            <a:r>
              <a:rPr kumimoji="1" lang="en-US" altLang="ja-JP" sz="2800" b="1" dirty="0">
                <a:solidFill>
                  <a:schemeClr val="tx1"/>
                </a:solidFill>
              </a:rPr>
              <a:t>QEMU SGX</a:t>
            </a:r>
            <a:r>
              <a:rPr kumimoji="1" lang="ja-JP" altLang="en-US" sz="2800" b="1" dirty="0">
                <a:solidFill>
                  <a:schemeClr val="tx1"/>
                </a:solidFill>
              </a:rPr>
              <a:t>を利用</a:t>
            </a:r>
            <a:endParaRPr kumimoji="1" lang="en-US" altLang="ja-JP" sz="2800" b="1" dirty="0">
              <a:solidFill>
                <a:schemeClr val="tx1"/>
              </a:solidFill>
            </a:endParaRPr>
          </a:p>
        </p:txBody>
      </p:sp>
      <p:pic>
        <p:nvPicPr>
          <p:cNvPr id="129" name="図 128">
            <a:extLst>
              <a:ext uri="{FF2B5EF4-FFF2-40B4-BE49-F238E27FC236}">
                <a16:creationId xmlns:a16="http://schemas.microsoft.com/office/drawing/2014/main" id="{AD1C1333-3B98-4E29-84C3-0A99AF8679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92763" y="12815285"/>
            <a:ext cx="6154196" cy="3185489"/>
          </a:xfrm>
          <a:prstGeom prst="rect">
            <a:avLst/>
          </a:prstGeom>
        </p:spPr>
      </p:pic>
      <p:sp>
        <p:nvSpPr>
          <p:cNvPr id="130" name="正方形/長方形 129">
            <a:extLst>
              <a:ext uri="{FF2B5EF4-FFF2-40B4-BE49-F238E27FC236}">
                <a16:creationId xmlns:a16="http://schemas.microsoft.com/office/drawing/2014/main" id="{7E34E1CC-D424-41E4-B3CA-E501469B608A}"/>
              </a:ext>
            </a:extLst>
          </p:cNvPr>
          <p:cNvSpPr/>
          <p:nvPr/>
        </p:nvSpPr>
        <p:spPr>
          <a:xfrm>
            <a:off x="15769213" y="11205724"/>
            <a:ext cx="13563265" cy="148981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2800" b="1" dirty="0">
                <a:solidFill>
                  <a:schemeClr val="tx1"/>
                </a:solidFill>
              </a:rPr>
              <a:t>SSdetector</a:t>
            </a:r>
            <a:r>
              <a:rPr kumimoji="1" lang="ja-JP" altLang="en-US" sz="2800" b="1" dirty="0">
                <a:solidFill>
                  <a:schemeClr val="tx1"/>
                </a:solidFill>
              </a:rPr>
              <a:t>を</a:t>
            </a:r>
            <a:r>
              <a:rPr kumimoji="1" lang="en-US" altLang="ja-JP" sz="2800" b="1" dirty="0">
                <a:solidFill>
                  <a:schemeClr val="tx1"/>
                </a:solidFill>
              </a:rPr>
              <a:t>VM</a:t>
            </a:r>
            <a:r>
              <a:rPr kumimoji="1" lang="ja-JP" altLang="en-US" sz="2800" b="1" dirty="0">
                <a:solidFill>
                  <a:schemeClr val="tx1"/>
                </a:solidFill>
              </a:rPr>
              <a:t>内で動作させて測定</a:t>
            </a:r>
            <a:endParaRPr kumimoji="1" lang="en-US" altLang="ja-JP" sz="2800" b="1" dirty="0">
              <a:solidFill>
                <a:schemeClr val="tx1"/>
              </a:solidFill>
            </a:endParaRPr>
          </a:p>
          <a:p>
            <a:r>
              <a:rPr kumimoji="1" lang="ja-JP" altLang="en-US" sz="2800" b="1" dirty="0">
                <a:solidFill>
                  <a:schemeClr val="tx1"/>
                </a:solidFill>
              </a:rPr>
              <a:t>ばらつきが大きいので最小値で比較</a:t>
            </a:r>
            <a:endParaRPr kumimoji="1" lang="en-US" altLang="ja-JP" sz="2800" b="1" dirty="0">
              <a:solidFill>
                <a:schemeClr val="tx1"/>
              </a:solidFill>
            </a:endParaRPr>
          </a:p>
          <a:p>
            <a:r>
              <a:rPr kumimoji="1" lang="ja-JP" altLang="en-US" sz="2800" b="1" dirty="0">
                <a:solidFill>
                  <a:schemeClr val="tx1"/>
                </a:solidFill>
              </a:rPr>
              <a:t>　・</a:t>
            </a:r>
            <a:r>
              <a:rPr kumimoji="1" lang="en-US" altLang="ja-JP" sz="2800" b="1" dirty="0">
                <a:solidFill>
                  <a:schemeClr val="tx1"/>
                </a:solidFill>
              </a:rPr>
              <a:t>SMM</a:t>
            </a:r>
            <a:r>
              <a:rPr kumimoji="1" lang="ja-JP" altLang="en-US" sz="2800" b="1" dirty="0">
                <a:solidFill>
                  <a:schemeClr val="tx1"/>
                </a:solidFill>
              </a:rPr>
              <a:t>プログラムのオーバヘッドは全体の</a:t>
            </a:r>
            <a:r>
              <a:rPr kumimoji="1" lang="en-US" altLang="ja-JP" sz="2800" b="1" dirty="0">
                <a:solidFill>
                  <a:schemeClr val="tx1"/>
                </a:solidFill>
              </a:rPr>
              <a:t>8</a:t>
            </a:r>
            <a:r>
              <a:rPr kumimoji="1" lang="ja-JP" altLang="en-US" sz="2800" b="1" dirty="0">
                <a:solidFill>
                  <a:schemeClr val="tx1"/>
                </a:solidFill>
              </a:rPr>
              <a:t>割</a:t>
            </a:r>
            <a:endParaRPr kumimoji="1" lang="en-US" altLang="ja-JP" sz="2800" b="1" dirty="0">
              <a:solidFill>
                <a:schemeClr val="tx1"/>
              </a:solidFill>
            </a:endParaRPr>
          </a:p>
          <a:p>
            <a:pPr algn="ctr"/>
            <a:endParaRPr kumimoji="1" lang="ja-JP" altLang="en-US" dirty="0"/>
          </a:p>
        </p:txBody>
      </p:sp>
      <p:sp>
        <p:nvSpPr>
          <p:cNvPr id="131" name="正方形/長方形 130">
            <a:extLst>
              <a:ext uri="{FF2B5EF4-FFF2-40B4-BE49-F238E27FC236}">
                <a16:creationId xmlns:a16="http://schemas.microsoft.com/office/drawing/2014/main" id="{1CD8E916-E49E-454E-9996-B470AEEA0B0A}"/>
              </a:ext>
            </a:extLst>
          </p:cNvPr>
          <p:cNvSpPr/>
          <p:nvPr/>
        </p:nvSpPr>
        <p:spPr>
          <a:xfrm>
            <a:off x="15769213" y="16120520"/>
            <a:ext cx="13527907" cy="55598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>
                <a:solidFill>
                  <a:schemeClr val="tx1"/>
                </a:solidFill>
              </a:rPr>
              <a:t>実機と</a:t>
            </a:r>
            <a:r>
              <a:rPr kumimoji="1" lang="en-US" altLang="ja-JP" sz="4400" dirty="0">
                <a:solidFill>
                  <a:schemeClr val="tx1"/>
                </a:solidFill>
              </a:rPr>
              <a:t>VM</a:t>
            </a:r>
            <a:r>
              <a:rPr kumimoji="1" lang="ja-JP" altLang="en-US" sz="4400" dirty="0">
                <a:solidFill>
                  <a:schemeClr val="tx1"/>
                </a:solidFill>
              </a:rPr>
              <a:t>の性能比較</a:t>
            </a:r>
          </a:p>
        </p:txBody>
      </p:sp>
      <p:sp>
        <p:nvSpPr>
          <p:cNvPr id="132" name="正方形/長方形 131">
            <a:extLst>
              <a:ext uri="{FF2B5EF4-FFF2-40B4-BE49-F238E27FC236}">
                <a16:creationId xmlns:a16="http://schemas.microsoft.com/office/drawing/2014/main" id="{4DDDD0BD-6536-4030-9D57-C5D6DC93A6AE}"/>
              </a:ext>
            </a:extLst>
          </p:cNvPr>
          <p:cNvSpPr/>
          <p:nvPr/>
        </p:nvSpPr>
        <p:spPr>
          <a:xfrm>
            <a:off x="15751532" y="16736742"/>
            <a:ext cx="13580945" cy="11006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2800" b="1" dirty="0">
                <a:solidFill>
                  <a:schemeClr val="tx1"/>
                </a:solidFill>
              </a:rPr>
              <a:t>SMI</a:t>
            </a:r>
            <a:r>
              <a:rPr kumimoji="1" lang="ja-JP" altLang="en-US" sz="2800" b="1" dirty="0">
                <a:solidFill>
                  <a:schemeClr val="tx1"/>
                </a:solidFill>
              </a:rPr>
              <a:t>を呼び出して戻ってくるだけの時間を測定</a:t>
            </a:r>
            <a:endParaRPr kumimoji="1" lang="en-US" altLang="ja-JP" sz="2800" b="1" dirty="0">
              <a:solidFill>
                <a:schemeClr val="tx1"/>
              </a:solidFill>
            </a:endParaRPr>
          </a:p>
          <a:p>
            <a:r>
              <a:rPr kumimoji="1" lang="ja-JP" altLang="en-US" sz="2800" b="1" dirty="0">
                <a:solidFill>
                  <a:schemeClr val="tx1"/>
                </a:solidFill>
              </a:rPr>
              <a:t>　・最小値で比較すると実機のほうが</a:t>
            </a:r>
            <a:r>
              <a:rPr kumimoji="1" lang="en-US" altLang="ja-JP" sz="2800" b="1" dirty="0">
                <a:solidFill>
                  <a:schemeClr val="tx1"/>
                </a:solidFill>
              </a:rPr>
              <a:t>7.2</a:t>
            </a:r>
            <a:r>
              <a:rPr kumimoji="1" lang="ja-JP" altLang="en-US" sz="2800" b="1" dirty="0">
                <a:solidFill>
                  <a:schemeClr val="tx1"/>
                </a:solidFill>
              </a:rPr>
              <a:t>倍高速</a:t>
            </a:r>
            <a:endParaRPr kumimoji="1" lang="en-US" altLang="ja-JP" sz="2800" b="1" dirty="0">
              <a:solidFill>
                <a:schemeClr val="tx1"/>
              </a:solidFill>
            </a:endParaRPr>
          </a:p>
          <a:p>
            <a:pPr algn="ctr"/>
            <a:endParaRPr kumimoji="1" lang="ja-JP" altLang="en-US" dirty="0"/>
          </a:p>
        </p:txBody>
      </p:sp>
      <p:pic>
        <p:nvPicPr>
          <p:cNvPr id="135" name="図 134">
            <a:extLst>
              <a:ext uri="{FF2B5EF4-FFF2-40B4-BE49-F238E27FC236}">
                <a16:creationId xmlns:a16="http://schemas.microsoft.com/office/drawing/2014/main" id="{CF983987-0484-463F-81AB-77859C9E3D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90910" y="12792676"/>
            <a:ext cx="4356707" cy="3203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347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1293</TotalTime>
  <Words>425</Words>
  <Application>Microsoft Office PowerPoint</Application>
  <PresentationFormat>ユーザー設定</PresentationFormat>
  <Paragraphs>65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Intel SGXとSMMを用いたIDSの安全な実行機構 古賀吉道，光来健一（九州工業大学）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 SGXとSMMを用いたIDSの安全な実行機構 古賀吉道，光来健一（九州工業大学）</dc:title>
  <dc:creator>KOGA Yoshimichi</dc:creator>
  <cp:lastModifiedBy>KOGA Yoshimichi</cp:lastModifiedBy>
  <cp:revision>22</cp:revision>
  <dcterms:created xsi:type="dcterms:W3CDTF">2021-11-30T00:50:01Z</dcterms:created>
  <dcterms:modified xsi:type="dcterms:W3CDTF">2021-12-07T03:23:26Z</dcterms:modified>
</cp:coreProperties>
</file>