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57" r:id="rId3"/>
    <p:sldId id="275" r:id="rId4"/>
    <p:sldId id="282" r:id="rId5"/>
    <p:sldId id="276" r:id="rId6"/>
    <p:sldId id="283" r:id="rId7"/>
    <p:sldId id="259" r:id="rId8"/>
    <p:sldId id="261" r:id="rId9"/>
    <p:sldId id="285" r:id="rId10"/>
    <p:sldId id="263" r:id="rId11"/>
    <p:sldId id="265" r:id="rId12"/>
    <p:sldId id="273" r:id="rId13"/>
    <p:sldId id="286" r:id="rId14"/>
    <p:sldId id="287" r:id="rId15"/>
    <p:sldId id="277" r:id="rId16"/>
    <p:sldId id="290" r:id="rId17"/>
    <p:sldId id="288" r:id="rId18"/>
    <p:sldId id="291" r:id="rId19"/>
    <p:sldId id="266" r:id="rId20"/>
    <p:sldId id="280" r:id="rId21"/>
    <p:sldId id="292" r:id="rId22"/>
    <p:sldId id="281" r:id="rId23"/>
    <p:sldId id="293" r:id="rId24"/>
    <p:sldId id="269" r:id="rId25"/>
    <p:sldId id="270" r:id="rId2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73" d="100"/>
          <a:sy n="73" d="100"/>
        </p:scale>
        <p:origin x="364" y="52"/>
      </p:cViewPr>
      <p:guideLst/>
    </p:cSldViewPr>
  </p:slideViewPr>
  <p:notesTextViewPr>
    <p:cViewPr>
      <p:scale>
        <a:sx n="1" d="1"/>
        <a:sy n="1" d="1"/>
      </p:scale>
      <p:origin x="0" y="0"/>
    </p:cViewPr>
  </p:notesTextViewPr>
  <p:notesViewPr>
    <p:cSldViewPr snapToGrid="0">
      <p:cViewPr varScale="1">
        <p:scale>
          <a:sx n="59" d="100"/>
          <a:sy n="59" d="100"/>
        </p:scale>
        <p:origin x="2528"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0"/>
          <c:tx>
            <c:strRef>
              <c:f>Sheet2!$A$19</c:f>
              <c:strCache>
                <c:ptCount val="1"/>
                <c:pt idx="0">
                  <c:v>第1</c:v>
                </c:pt>
              </c:strCache>
            </c:strRef>
          </c:tx>
          <c:spPr>
            <a:noFill/>
            <a:ln>
              <a:noFill/>
            </a:ln>
            <a:effectLst/>
          </c:spPr>
          <c:invertIfNegative val="0"/>
          <c:errBars>
            <c:errBarType val="minus"/>
            <c:errValType val="cust"/>
            <c:noEndCap val="0"/>
            <c:plus>
              <c:numLit>
                <c:formatCode>General</c:formatCode>
                <c:ptCount val="1"/>
                <c:pt idx="0">
                  <c:v>1</c:v>
                </c:pt>
              </c:numLit>
            </c:plus>
            <c:minus>
              <c:numRef>
                <c:f>Sheet2!$B$20:$E$20</c:f>
                <c:numCache>
                  <c:formatCode>General</c:formatCode>
                  <c:ptCount val="4"/>
                  <c:pt idx="0">
                    <c:v>5.9071250000000131E-2</c:v>
                  </c:pt>
                  <c:pt idx="1">
                    <c:v>0.1346425</c:v>
                  </c:pt>
                  <c:pt idx="2">
                    <c:v>7.305824999999988E-2</c:v>
                  </c:pt>
                  <c:pt idx="3">
                    <c:v>0.16325899999999999</c:v>
                  </c:pt>
                </c:numCache>
              </c:numRef>
            </c:minus>
            <c:spPr>
              <a:noFill/>
              <a:ln w="9525" cap="flat" cmpd="sng" algn="ctr">
                <a:solidFill>
                  <a:schemeClr val="tx1">
                    <a:lumMod val="65000"/>
                    <a:lumOff val="35000"/>
                  </a:schemeClr>
                </a:solidFill>
                <a:round/>
              </a:ln>
              <a:effectLst/>
            </c:spPr>
          </c:errBars>
          <c:cat>
            <c:strRef>
              <c:f>Sheet2!$J$4:$M$4</c:f>
              <c:strCache>
                <c:ptCount val="4"/>
                <c:pt idx="0">
                  <c:v>SSdetector</c:v>
                </c:pt>
                <c:pt idx="1">
                  <c:v>暗号化なし</c:v>
                </c:pt>
                <c:pt idx="2">
                  <c:v>SGXなし</c:v>
                </c:pt>
                <c:pt idx="3">
                  <c:v>SMMなし</c:v>
                </c:pt>
              </c:strCache>
            </c:strRef>
          </c:cat>
          <c:val>
            <c:numRef>
              <c:f>Sheet2!$B$19:$E$19</c:f>
              <c:numCache>
                <c:formatCode>General</c:formatCode>
                <c:ptCount val="4"/>
                <c:pt idx="0">
                  <c:v>1.25408425</c:v>
                </c:pt>
                <c:pt idx="1">
                  <c:v>1.4086405</c:v>
                </c:pt>
                <c:pt idx="2">
                  <c:v>1.19746025</c:v>
                </c:pt>
                <c:pt idx="3">
                  <c:v>0.25381799999999999</c:v>
                </c:pt>
              </c:numCache>
            </c:numRef>
          </c:val>
          <c:extLst>
            <c:ext xmlns:c16="http://schemas.microsoft.com/office/drawing/2014/chart" uri="{C3380CC4-5D6E-409C-BE32-E72D297353CC}">
              <c16:uniqueId val="{00000000-7A5E-467F-B968-A43C311C37B3}"/>
            </c:ext>
          </c:extLst>
        </c:ser>
        <c:ser>
          <c:idx val="1"/>
          <c:order val="1"/>
          <c:tx>
            <c:strRef>
              <c:f>Sheet2!$A$18</c:f>
              <c:strCache>
                <c:ptCount val="1"/>
                <c:pt idx="0">
                  <c:v>中央ー第1</c:v>
                </c:pt>
              </c:strCache>
            </c:strRef>
          </c:tx>
          <c:spPr>
            <a:solidFill>
              <a:schemeClr val="bg1">
                <a:lumMod val="75000"/>
              </a:schemeClr>
            </a:solidFill>
            <a:ln>
              <a:solidFill>
                <a:schemeClr val="tx1"/>
              </a:solidFill>
            </a:ln>
            <a:effectLst/>
          </c:spPr>
          <c:invertIfNegative val="0"/>
          <c:cat>
            <c:strRef>
              <c:f>Sheet2!$J$4:$M$4</c:f>
              <c:strCache>
                <c:ptCount val="4"/>
                <c:pt idx="0">
                  <c:v>SSdetector</c:v>
                </c:pt>
                <c:pt idx="1">
                  <c:v>暗号化なし</c:v>
                </c:pt>
                <c:pt idx="2">
                  <c:v>SGXなし</c:v>
                </c:pt>
                <c:pt idx="3">
                  <c:v>SMMなし</c:v>
                </c:pt>
              </c:strCache>
            </c:strRef>
          </c:cat>
          <c:val>
            <c:numRef>
              <c:f>Sheet2!$B$18:$E$18</c:f>
              <c:numCache>
                <c:formatCode>General</c:formatCode>
                <c:ptCount val="4"/>
                <c:pt idx="0">
                  <c:v>1.9017249999999875E-2</c:v>
                </c:pt>
                <c:pt idx="1">
                  <c:v>4.277249999999988E-2</c:v>
                </c:pt>
                <c:pt idx="2">
                  <c:v>6.4214250000000028E-2</c:v>
                </c:pt>
                <c:pt idx="3">
                  <c:v>3.3370000000000344E-3</c:v>
                </c:pt>
              </c:numCache>
            </c:numRef>
          </c:val>
          <c:extLst>
            <c:ext xmlns:c16="http://schemas.microsoft.com/office/drawing/2014/chart" uri="{C3380CC4-5D6E-409C-BE32-E72D297353CC}">
              <c16:uniqueId val="{00000001-7A5E-467F-B968-A43C311C37B3}"/>
            </c:ext>
          </c:extLst>
        </c:ser>
        <c:ser>
          <c:idx val="0"/>
          <c:order val="2"/>
          <c:tx>
            <c:strRef>
              <c:f>Sheet2!$A$17</c:f>
              <c:strCache>
                <c:ptCount val="1"/>
                <c:pt idx="0">
                  <c:v>第3ー中央</c:v>
                </c:pt>
              </c:strCache>
            </c:strRef>
          </c:tx>
          <c:spPr>
            <a:solidFill>
              <a:srgbClr val="FF0000"/>
            </a:solidFill>
            <a:ln>
              <a:solidFill>
                <a:schemeClr val="tx1"/>
              </a:solidFill>
            </a:ln>
            <a:effectLst/>
          </c:spPr>
          <c:invertIfNegative val="0"/>
          <c:errBars>
            <c:errBarType val="plus"/>
            <c:errValType val="cust"/>
            <c:noEndCap val="0"/>
            <c:plus>
              <c:numRef>
                <c:f>Sheet2!$B$16:$E$16</c:f>
                <c:numCache>
                  <c:formatCode>General</c:formatCode>
                  <c:ptCount val="4"/>
                  <c:pt idx="0">
                    <c:v>0.13620750000000004</c:v>
                  </c:pt>
                  <c:pt idx="1">
                    <c:v>0.21328100000000005</c:v>
                  </c:pt>
                  <c:pt idx="2">
                    <c:v>21.367821499999998</c:v>
                  </c:pt>
                  <c:pt idx="3">
                    <c:v>0.12896524999999998</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Sheet2!$J$4:$M$4</c:f>
              <c:strCache>
                <c:ptCount val="4"/>
                <c:pt idx="0">
                  <c:v>SSdetector</c:v>
                </c:pt>
                <c:pt idx="1">
                  <c:v>暗号化なし</c:v>
                </c:pt>
                <c:pt idx="2">
                  <c:v>SGXなし</c:v>
                </c:pt>
                <c:pt idx="3">
                  <c:v>SMMなし</c:v>
                </c:pt>
              </c:strCache>
            </c:strRef>
          </c:cat>
          <c:val>
            <c:numRef>
              <c:f>Sheet2!$B$17:$E$17</c:f>
              <c:numCache>
                <c:formatCode>General</c:formatCode>
                <c:ptCount val="4"/>
                <c:pt idx="0">
                  <c:v>3.8923000000000041E-2</c:v>
                </c:pt>
                <c:pt idx="1">
                  <c:v>2.897800000000017E-2</c:v>
                </c:pt>
                <c:pt idx="2">
                  <c:v>3.6189490000000006</c:v>
                </c:pt>
                <c:pt idx="3">
                  <c:v>2.4017499999999803E-3</c:v>
                </c:pt>
              </c:numCache>
            </c:numRef>
          </c:val>
          <c:extLst>
            <c:ext xmlns:c16="http://schemas.microsoft.com/office/drawing/2014/chart" uri="{C3380CC4-5D6E-409C-BE32-E72D297353CC}">
              <c16:uniqueId val="{00000002-7A5E-467F-B968-A43C311C37B3}"/>
            </c:ext>
          </c:extLst>
        </c:ser>
        <c:dLbls>
          <c:showLegendKey val="0"/>
          <c:showVal val="0"/>
          <c:showCatName val="0"/>
          <c:showSerName val="0"/>
          <c:showPercent val="0"/>
          <c:showBubbleSize val="0"/>
        </c:dLbls>
        <c:gapWidth val="150"/>
        <c:overlap val="100"/>
        <c:axId val="644510336"/>
        <c:axId val="644511168"/>
      </c:barChart>
      <c:catAx>
        <c:axId val="64451033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644511168"/>
        <c:crosses val="autoZero"/>
        <c:auto val="1"/>
        <c:lblAlgn val="ctr"/>
        <c:lblOffset val="100"/>
        <c:noMultiLvlLbl val="0"/>
      </c:catAx>
      <c:valAx>
        <c:axId val="644511168"/>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sz="1600">
                    <a:solidFill>
                      <a:schemeClr val="tx1"/>
                    </a:solidFill>
                  </a:rPr>
                  <a:t>取得時間</a:t>
                </a:r>
                <a:r>
                  <a:rPr lang="en-US" altLang="ja-JP" sz="1600">
                    <a:solidFill>
                      <a:schemeClr val="tx1"/>
                    </a:solidFill>
                  </a:rPr>
                  <a:t>(ms)</a:t>
                </a:r>
                <a:endParaRPr lang="ja-JP" altLang="en-US" sz="1600">
                  <a:solidFill>
                    <a:schemeClr val="tx1"/>
                  </a:solidFill>
                </a:endParaRPr>
              </a:p>
            </c:rich>
          </c:tx>
          <c:layout>
            <c:manualLayout>
              <c:xMode val="edge"/>
              <c:yMode val="edge"/>
              <c:x val="2.5679776730050168E-2"/>
              <c:y val="0.22115359980360222"/>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644510336"/>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solidFill>
                <a:schemeClr val="tx1"/>
              </a:solidFill>
            </a:ln>
            <a:effectLst/>
          </c:spPr>
          <c:invertIfNegative val="0"/>
          <c:dPt>
            <c:idx val="0"/>
            <c:invertIfNegative val="0"/>
            <c:bubble3D val="0"/>
            <c:spPr>
              <a:solidFill>
                <a:srgbClr val="FF0000"/>
              </a:solidFill>
              <a:ln>
                <a:solidFill>
                  <a:schemeClr val="tx1"/>
                </a:solidFill>
              </a:ln>
              <a:effectLst/>
            </c:spPr>
            <c:extLst>
              <c:ext xmlns:c16="http://schemas.microsoft.com/office/drawing/2014/chart" uri="{C3380CC4-5D6E-409C-BE32-E72D297353CC}">
                <c16:uniqueId val="{00000001-4577-47E1-924A-9A0F79AE0DDB}"/>
              </c:ext>
            </c:extLst>
          </c:dPt>
          <c:cat>
            <c:strRef>
              <c:f>Sheet2!$J$4:$M$4</c:f>
              <c:strCache>
                <c:ptCount val="4"/>
                <c:pt idx="0">
                  <c:v>SSdetector</c:v>
                </c:pt>
                <c:pt idx="1">
                  <c:v>暗号化なし</c:v>
                </c:pt>
                <c:pt idx="2">
                  <c:v>SGXなし</c:v>
                </c:pt>
                <c:pt idx="3">
                  <c:v>SMMなし</c:v>
                </c:pt>
              </c:strCache>
            </c:strRef>
          </c:cat>
          <c:val>
            <c:numRef>
              <c:f>Sheet2!$J$5:$M$5</c:f>
              <c:numCache>
                <c:formatCode>General</c:formatCode>
                <c:ptCount val="4"/>
                <c:pt idx="0">
                  <c:v>1.1950129999999999</c:v>
                </c:pt>
                <c:pt idx="1">
                  <c:v>1.273998</c:v>
                </c:pt>
                <c:pt idx="2">
                  <c:v>1.1244020000000001</c:v>
                </c:pt>
                <c:pt idx="3">
                  <c:v>9.0559000000000001E-2</c:v>
                </c:pt>
              </c:numCache>
            </c:numRef>
          </c:val>
          <c:extLst>
            <c:ext xmlns:c16="http://schemas.microsoft.com/office/drawing/2014/chart" uri="{C3380CC4-5D6E-409C-BE32-E72D297353CC}">
              <c16:uniqueId val="{00000000-4577-47E1-924A-9A0F79AE0DDB}"/>
            </c:ext>
          </c:extLst>
        </c:ser>
        <c:dLbls>
          <c:showLegendKey val="0"/>
          <c:showVal val="0"/>
          <c:showCatName val="0"/>
          <c:showSerName val="0"/>
          <c:showPercent val="0"/>
          <c:showBubbleSize val="0"/>
        </c:dLbls>
        <c:gapWidth val="219"/>
        <c:overlap val="-27"/>
        <c:axId val="658227744"/>
        <c:axId val="658230656"/>
      </c:barChart>
      <c:catAx>
        <c:axId val="65822774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658230656"/>
        <c:crosses val="autoZero"/>
        <c:auto val="1"/>
        <c:lblAlgn val="ctr"/>
        <c:lblOffset val="100"/>
        <c:noMultiLvlLbl val="0"/>
      </c:catAx>
      <c:valAx>
        <c:axId val="658230656"/>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sz="1600" baseline="0" dirty="0">
                    <a:solidFill>
                      <a:schemeClr val="tx1"/>
                    </a:solidFill>
                  </a:rPr>
                  <a:t>取得時間</a:t>
                </a:r>
                <a:r>
                  <a:rPr lang="en-US" altLang="ja-JP" sz="1600" baseline="0" dirty="0">
                    <a:solidFill>
                      <a:schemeClr val="tx1"/>
                    </a:solidFill>
                  </a:rPr>
                  <a:t>(</a:t>
                </a:r>
                <a:r>
                  <a:rPr lang="en-US" altLang="ja-JP" sz="1600" baseline="0" dirty="0" err="1">
                    <a:solidFill>
                      <a:schemeClr val="tx1"/>
                    </a:solidFill>
                  </a:rPr>
                  <a:t>ms</a:t>
                </a:r>
                <a:r>
                  <a:rPr lang="en-US" altLang="ja-JP" sz="1600" baseline="0" dirty="0">
                    <a:solidFill>
                      <a:schemeClr val="tx1"/>
                    </a:solidFill>
                  </a:rPr>
                  <a:t>)</a:t>
                </a:r>
                <a:endParaRPr lang="ja-JP" altLang="en-US" sz="1600" baseline="0" dirty="0">
                  <a:solidFill>
                    <a:schemeClr val="tx1"/>
                  </a:solidFill>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0.0;\-0.0;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658227744"/>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spPr>
            <a:noFill/>
            <a:ln>
              <a:noFill/>
            </a:ln>
            <a:effectLst/>
          </c:spPr>
          <c:invertIfNegative val="0"/>
          <c:errBars>
            <c:errBarType val="minus"/>
            <c:errValType val="cust"/>
            <c:noEndCap val="0"/>
            <c:plus>
              <c:numLit>
                <c:formatCode>General</c:formatCode>
                <c:ptCount val="1"/>
                <c:pt idx="0">
                  <c:v>1</c:v>
                </c:pt>
              </c:numLit>
            </c:plus>
            <c:minus>
              <c:numRef>
                <c:f>Sheet2!$G$14:$H$14</c:f>
                <c:numCache>
                  <c:formatCode>General</c:formatCode>
                  <c:ptCount val="2"/>
                  <c:pt idx="0">
                    <c:v>7.2421750000000173E-2</c:v>
                  </c:pt>
                  <c:pt idx="1">
                    <c:v>2.0894499999999983E-2</c:v>
                  </c:pt>
                </c:numCache>
              </c:numRef>
            </c:minus>
            <c:spPr>
              <a:noFill/>
              <a:ln w="9525" cap="flat" cmpd="sng" algn="ctr">
                <a:solidFill>
                  <a:schemeClr val="tx1">
                    <a:lumMod val="65000"/>
                    <a:lumOff val="35000"/>
                  </a:schemeClr>
                </a:solidFill>
                <a:round/>
              </a:ln>
              <a:effectLst/>
            </c:spPr>
          </c:errBars>
          <c:cat>
            <c:strRef>
              <c:f>Sheet2!$G$1:$H$1</c:f>
              <c:strCache>
                <c:ptCount val="2"/>
                <c:pt idx="0">
                  <c:v>VM</c:v>
                </c:pt>
                <c:pt idx="1">
                  <c:v>実機</c:v>
                </c:pt>
              </c:strCache>
            </c:strRef>
          </c:cat>
          <c:val>
            <c:numRef>
              <c:f>Sheet2!$G$11:$H$11</c:f>
              <c:numCache>
                <c:formatCode>General</c:formatCode>
                <c:ptCount val="2"/>
                <c:pt idx="0">
                  <c:v>0.24917049999999974</c:v>
                </c:pt>
                <c:pt idx="1">
                  <c:v>2.5085000000000246E-3</c:v>
                </c:pt>
              </c:numCache>
            </c:numRef>
          </c:val>
          <c:extLst>
            <c:ext xmlns:c16="http://schemas.microsoft.com/office/drawing/2014/chart" uri="{C3380CC4-5D6E-409C-BE32-E72D297353CC}">
              <c16:uniqueId val="{00000000-A60F-4001-816C-BE9C071656F2}"/>
            </c:ext>
          </c:extLst>
        </c:ser>
        <c:ser>
          <c:idx val="1"/>
          <c:order val="1"/>
          <c:spPr>
            <a:solidFill>
              <a:schemeClr val="bg1">
                <a:lumMod val="65000"/>
              </a:schemeClr>
            </a:solidFill>
            <a:ln>
              <a:solidFill>
                <a:schemeClr val="tx1"/>
              </a:solidFill>
            </a:ln>
            <a:effectLst/>
          </c:spPr>
          <c:invertIfNegative val="0"/>
          <c:errBars>
            <c:errBarType val="minus"/>
            <c:errValType val="cust"/>
            <c:noEndCap val="0"/>
            <c:plus>
              <c:numLit>
                <c:formatCode>General</c:formatCode>
                <c:ptCount val="1"/>
                <c:pt idx="0">
                  <c:v>1</c:v>
                </c:pt>
              </c:numLit>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Sheet2!$G$1:$H$1</c:f>
              <c:strCache>
                <c:ptCount val="2"/>
                <c:pt idx="0">
                  <c:v>VM</c:v>
                </c:pt>
                <c:pt idx="1">
                  <c:v>実機</c:v>
                </c:pt>
              </c:strCache>
            </c:strRef>
          </c:cat>
          <c:val>
            <c:numRef>
              <c:f>Sheet2!$G$12:$H$12</c:f>
              <c:numCache>
                <c:formatCode>General</c:formatCode>
                <c:ptCount val="2"/>
                <c:pt idx="0">
                  <c:v>5.9791250000000185E-2</c:v>
                </c:pt>
                <c:pt idx="1">
                  <c:v>3.8090000000000068E-3</c:v>
                </c:pt>
              </c:numCache>
            </c:numRef>
          </c:val>
          <c:extLst>
            <c:ext xmlns:c16="http://schemas.microsoft.com/office/drawing/2014/chart" uri="{C3380CC4-5D6E-409C-BE32-E72D297353CC}">
              <c16:uniqueId val="{00000001-A60F-4001-816C-BE9C071656F2}"/>
            </c:ext>
          </c:extLst>
        </c:ser>
        <c:ser>
          <c:idx val="2"/>
          <c:order val="2"/>
          <c:spPr>
            <a:solidFill>
              <a:schemeClr val="accent1"/>
            </a:solidFill>
            <a:ln>
              <a:solidFill>
                <a:schemeClr val="tx1"/>
              </a:solidFill>
            </a:ln>
            <a:effectLst/>
          </c:spPr>
          <c:invertIfNegative val="0"/>
          <c:errBars>
            <c:errBarType val="plus"/>
            <c:errValType val="cust"/>
            <c:noEndCap val="0"/>
            <c:plus>
              <c:numRef>
                <c:f>Sheet2!$G$10:$H$10</c:f>
                <c:numCache>
                  <c:formatCode>General</c:formatCode>
                  <c:ptCount val="2"/>
                  <c:pt idx="0">
                    <c:v>17.4344255</c:v>
                  </c:pt>
                  <c:pt idx="1">
                    <c:v>7.1919999999999984E-2</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Sheet2!$G$1:$H$1</c:f>
              <c:strCache>
                <c:ptCount val="2"/>
                <c:pt idx="0">
                  <c:v>VM</c:v>
                </c:pt>
                <c:pt idx="1">
                  <c:v>実機</c:v>
                </c:pt>
              </c:strCache>
            </c:strRef>
          </c:cat>
          <c:val>
            <c:numRef>
              <c:f>Sheet2!$G$13:$H$13</c:f>
              <c:numCache>
                <c:formatCode>General</c:formatCode>
                <c:ptCount val="2"/>
                <c:pt idx="0">
                  <c:v>1.20837675</c:v>
                </c:pt>
                <c:pt idx="1">
                  <c:v>0.17321249999999999</c:v>
                </c:pt>
              </c:numCache>
            </c:numRef>
          </c:val>
          <c:extLst>
            <c:ext xmlns:c16="http://schemas.microsoft.com/office/drawing/2014/chart" uri="{C3380CC4-5D6E-409C-BE32-E72D297353CC}">
              <c16:uniqueId val="{00000002-A60F-4001-816C-BE9C071656F2}"/>
            </c:ext>
          </c:extLst>
        </c:ser>
        <c:dLbls>
          <c:showLegendKey val="0"/>
          <c:showVal val="0"/>
          <c:showCatName val="0"/>
          <c:showSerName val="0"/>
          <c:showPercent val="0"/>
          <c:showBubbleSize val="0"/>
        </c:dLbls>
        <c:gapWidth val="150"/>
        <c:overlap val="100"/>
        <c:axId val="1313006559"/>
        <c:axId val="1313005311"/>
      </c:barChart>
      <c:catAx>
        <c:axId val="1313006559"/>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1313005311"/>
        <c:crosses val="autoZero"/>
        <c:auto val="1"/>
        <c:lblAlgn val="ctr"/>
        <c:lblOffset val="100"/>
        <c:noMultiLvlLbl val="0"/>
      </c:catAx>
      <c:valAx>
        <c:axId val="1313005311"/>
        <c:scaling>
          <c:orientation val="minMax"/>
          <c:min val="0"/>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sz="1600" dirty="0">
                    <a:solidFill>
                      <a:schemeClr val="tx1"/>
                    </a:solidFill>
                  </a:rPr>
                  <a:t>処理時間</a:t>
                </a:r>
                <a:r>
                  <a:rPr lang="en-US" altLang="ja-JP" sz="1600" dirty="0">
                    <a:solidFill>
                      <a:schemeClr val="tx1"/>
                    </a:solidFill>
                  </a:rPr>
                  <a:t>(</a:t>
                </a:r>
                <a:r>
                  <a:rPr lang="en-US" altLang="ja-JP" sz="1600" dirty="0" err="1">
                    <a:solidFill>
                      <a:schemeClr val="tx1"/>
                    </a:solidFill>
                  </a:rPr>
                  <a:t>ms</a:t>
                </a:r>
                <a:r>
                  <a:rPr lang="en-US" altLang="ja-JP" sz="1600" dirty="0">
                    <a:solidFill>
                      <a:schemeClr val="tx1"/>
                    </a:solidFill>
                  </a:rPr>
                  <a:t>)</a:t>
                </a:r>
                <a:endParaRPr lang="ja-JP" altLang="en-US" sz="1600" dirty="0">
                  <a:solidFill>
                    <a:schemeClr val="tx1"/>
                  </a:solidFill>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1313006559"/>
        <c:crosses val="autoZero"/>
        <c:crossBetween val="between"/>
      </c:valAx>
      <c:spPr>
        <a:noFill/>
        <a:ln w="25400">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bg1">
                <a:lumMod val="85000"/>
              </a:schemeClr>
            </a:solidFill>
            <a:ln w="19050">
              <a:solidFill>
                <a:schemeClr val="tx1"/>
              </a:solidFill>
            </a:ln>
            <a:effectLst/>
          </c:spPr>
          <c:invertIfNegative val="0"/>
          <c:dPt>
            <c:idx val="0"/>
            <c:invertIfNegative val="0"/>
            <c:bubble3D val="0"/>
            <c:spPr>
              <a:solidFill>
                <a:schemeClr val="accent1"/>
              </a:solidFill>
              <a:ln w="19050">
                <a:solidFill>
                  <a:schemeClr val="tx1"/>
                </a:solidFill>
              </a:ln>
              <a:effectLst/>
            </c:spPr>
            <c:extLst>
              <c:ext xmlns:c16="http://schemas.microsoft.com/office/drawing/2014/chart" uri="{C3380CC4-5D6E-409C-BE32-E72D297353CC}">
                <c16:uniqueId val="{00000001-A45E-444F-A573-A7B495C9A12A}"/>
              </c:ext>
            </c:extLst>
          </c:dPt>
          <c:dPt>
            <c:idx val="1"/>
            <c:invertIfNegative val="0"/>
            <c:bubble3D val="0"/>
            <c:spPr>
              <a:solidFill>
                <a:srgbClr val="FF0000"/>
              </a:solidFill>
              <a:ln w="19050">
                <a:solidFill>
                  <a:schemeClr val="tx1"/>
                </a:solidFill>
              </a:ln>
              <a:effectLst/>
            </c:spPr>
            <c:extLst>
              <c:ext xmlns:c16="http://schemas.microsoft.com/office/drawing/2014/chart" uri="{C3380CC4-5D6E-409C-BE32-E72D297353CC}">
                <c16:uniqueId val="{00000003-A45E-444F-A573-A7B495C9A12A}"/>
              </c:ext>
            </c:extLst>
          </c:dPt>
          <c:cat>
            <c:strRef>
              <c:f>Sheet2!$G$1:$H$1</c:f>
              <c:strCache>
                <c:ptCount val="2"/>
                <c:pt idx="0">
                  <c:v>VM</c:v>
                </c:pt>
                <c:pt idx="1">
                  <c:v>実機</c:v>
                </c:pt>
              </c:strCache>
            </c:strRef>
          </c:cat>
          <c:val>
            <c:numRef>
              <c:f>Sheet2!$G$5:$H$5</c:f>
              <c:numCache>
                <c:formatCode>General</c:formatCode>
                <c:ptCount val="2"/>
                <c:pt idx="0">
                  <c:v>1.1359549999999998</c:v>
                </c:pt>
                <c:pt idx="1">
                  <c:v>0.15231800000000001</c:v>
                </c:pt>
              </c:numCache>
            </c:numRef>
          </c:val>
          <c:extLst>
            <c:ext xmlns:c16="http://schemas.microsoft.com/office/drawing/2014/chart" uri="{C3380CC4-5D6E-409C-BE32-E72D297353CC}">
              <c16:uniqueId val="{00000004-A45E-444F-A573-A7B495C9A12A}"/>
            </c:ext>
          </c:extLst>
        </c:ser>
        <c:dLbls>
          <c:showLegendKey val="0"/>
          <c:showVal val="0"/>
          <c:showCatName val="0"/>
          <c:showSerName val="0"/>
          <c:showPercent val="0"/>
          <c:showBubbleSize val="0"/>
        </c:dLbls>
        <c:gapWidth val="219"/>
        <c:overlap val="-27"/>
        <c:axId val="679411279"/>
        <c:axId val="679409199"/>
      </c:barChart>
      <c:catAx>
        <c:axId val="679411279"/>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ja-JP"/>
          </a:p>
        </c:txPr>
        <c:crossAx val="679409199"/>
        <c:crosses val="autoZero"/>
        <c:auto val="1"/>
        <c:lblAlgn val="ctr"/>
        <c:lblOffset val="100"/>
        <c:noMultiLvlLbl val="0"/>
      </c:catAx>
      <c:valAx>
        <c:axId val="679409199"/>
        <c:scaling>
          <c:orientation val="minMax"/>
        </c:scaling>
        <c:delete val="0"/>
        <c:axPos val="l"/>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r>
                  <a:rPr lang="ja-JP" altLang="en-US" dirty="0"/>
                  <a:t>処理</a:t>
                </a:r>
                <a:r>
                  <a:rPr lang="ja-JP" dirty="0"/>
                  <a:t>時間</a:t>
                </a:r>
                <a:r>
                  <a:rPr lang="en-US" dirty="0"/>
                  <a:t>(</a:t>
                </a:r>
                <a:r>
                  <a:rPr lang="en-US" dirty="0" err="1"/>
                  <a:t>ms</a:t>
                </a:r>
                <a:r>
                  <a:rPr lang="en-US" dirty="0"/>
                  <a:t>)</a:t>
                </a:r>
                <a:endParaRPr lang="ja-JP" dirty="0"/>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title>
        <c:numFmt formatCode="0.0;\-0.0;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ja-JP"/>
          </a:p>
        </c:txPr>
        <c:crossAx val="679411279"/>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2000" baseline="0"/>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57E1111-BF04-435E-8EFB-39864E11571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5D102B36-CF34-4F66-B2BE-17239BF36E5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38DEF18-12EE-4307-97E3-02ABA8D6D41C}" type="datetimeFigureOut">
              <a:rPr kumimoji="1" lang="ja-JP" altLang="en-US" smtClean="0"/>
              <a:t>2021/7/26</a:t>
            </a:fld>
            <a:endParaRPr kumimoji="1" lang="ja-JP" altLang="en-US"/>
          </a:p>
        </p:txBody>
      </p:sp>
      <p:sp>
        <p:nvSpPr>
          <p:cNvPr id="4" name="フッター プレースホルダー 3">
            <a:extLst>
              <a:ext uri="{FF2B5EF4-FFF2-40B4-BE49-F238E27FC236}">
                <a16:creationId xmlns:a16="http://schemas.microsoft.com/office/drawing/2014/main" id="{23931FB7-D6BE-4859-ACBC-156F569E62F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4EAF6DE0-54C7-42D0-AB62-3F6FEB91824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C77585B-DE1D-495B-9864-ED3F241FC7F2}" type="slidenum">
              <a:rPr kumimoji="1" lang="ja-JP" altLang="en-US" smtClean="0"/>
              <a:t>‹#›</a:t>
            </a:fld>
            <a:endParaRPr kumimoji="1" lang="ja-JP" altLang="en-US"/>
          </a:p>
        </p:txBody>
      </p:sp>
    </p:spTree>
    <p:extLst>
      <p:ext uri="{BB962C8B-B14F-4D97-AF65-F5344CB8AC3E}">
        <p14:creationId xmlns:p14="http://schemas.microsoft.com/office/powerpoint/2010/main" val="30641183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E059B8-3E72-4262-932C-3278A332C849}" type="datetimeFigureOut">
              <a:rPr kumimoji="1" lang="ja-JP" altLang="en-US" smtClean="0"/>
              <a:t>2021/7/26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60B968-D1E8-4768-9A0B-33C660A14A58}" type="slidenum">
              <a:rPr kumimoji="1" lang="ja-JP" altLang="en-US" smtClean="0"/>
              <a:t>‹#›</a:t>
            </a:fld>
            <a:endParaRPr kumimoji="1" lang="ja-JP" altLang="en-US"/>
          </a:p>
        </p:txBody>
      </p:sp>
    </p:spTree>
    <p:extLst>
      <p:ext uri="{BB962C8B-B14F-4D97-AF65-F5344CB8AC3E}">
        <p14:creationId xmlns:p14="http://schemas.microsoft.com/office/powerpoint/2010/main" val="41511649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今から、</a:t>
            </a:r>
            <a:endParaRPr kumimoji="1" lang="ja-JP" altLang="en-US" dirty="0"/>
          </a:p>
        </p:txBody>
      </p:sp>
      <p:sp>
        <p:nvSpPr>
          <p:cNvPr id="4" name="スライド番号プレースホルダー 3"/>
          <p:cNvSpPr>
            <a:spLocks noGrp="1"/>
          </p:cNvSpPr>
          <p:nvPr>
            <p:ph type="sldNum" sz="quarter" idx="5"/>
          </p:nvPr>
        </p:nvSpPr>
        <p:spPr/>
        <p:txBody>
          <a:bodyPr/>
          <a:lstStyle/>
          <a:p>
            <a:fld id="{3F60B968-D1E8-4768-9A0B-33C660A14A58}" type="slidenum">
              <a:rPr kumimoji="1" lang="ja-JP" altLang="en-US" smtClean="0"/>
              <a:t>1</a:t>
            </a:fld>
            <a:endParaRPr kumimoji="1" lang="ja-JP" altLang="en-US"/>
          </a:p>
        </p:txBody>
      </p:sp>
    </p:spTree>
    <p:extLst>
      <p:ext uri="{BB962C8B-B14F-4D97-AF65-F5344CB8AC3E}">
        <p14:creationId xmlns:p14="http://schemas.microsoft.com/office/powerpoint/2010/main" val="1956513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60B968-D1E8-4768-9A0B-33C660A14A58}" type="slidenum">
              <a:rPr kumimoji="1" lang="ja-JP" altLang="en-US" smtClean="0"/>
              <a:t>2</a:t>
            </a:fld>
            <a:endParaRPr kumimoji="1" lang="ja-JP" altLang="en-US"/>
          </a:p>
        </p:txBody>
      </p:sp>
    </p:spTree>
    <p:extLst>
      <p:ext uri="{BB962C8B-B14F-4D97-AF65-F5344CB8AC3E}">
        <p14:creationId xmlns:p14="http://schemas.microsoft.com/office/powerpoint/2010/main" val="1587447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ハイパーバイザを監視</a:t>
            </a:r>
          </a:p>
        </p:txBody>
      </p:sp>
      <p:sp>
        <p:nvSpPr>
          <p:cNvPr id="4" name="スライド番号プレースホルダー 3"/>
          <p:cNvSpPr>
            <a:spLocks noGrp="1"/>
          </p:cNvSpPr>
          <p:nvPr>
            <p:ph type="sldNum" sz="quarter" idx="5"/>
          </p:nvPr>
        </p:nvSpPr>
        <p:spPr/>
        <p:txBody>
          <a:bodyPr/>
          <a:lstStyle/>
          <a:p>
            <a:fld id="{3F60B968-D1E8-4768-9A0B-33C660A14A58}" type="slidenum">
              <a:rPr kumimoji="1" lang="ja-JP" altLang="en-US" smtClean="0"/>
              <a:t>5</a:t>
            </a:fld>
            <a:endParaRPr kumimoji="1" lang="ja-JP" altLang="en-US"/>
          </a:p>
        </p:txBody>
      </p:sp>
    </p:spTree>
    <p:extLst>
      <p:ext uri="{BB962C8B-B14F-4D97-AF65-F5344CB8AC3E}">
        <p14:creationId xmlns:p14="http://schemas.microsoft.com/office/powerpoint/2010/main" val="78862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先行研究　上　ネットワーク</a:t>
            </a:r>
            <a:r>
              <a:rPr kumimoji="1" lang="en-US" altLang="ja-JP" dirty="0"/>
              <a:t>IDS</a:t>
            </a:r>
            <a:r>
              <a:rPr kumimoji="1" lang="ja-JP" altLang="en-US" dirty="0"/>
              <a:t>の一部をエンクレイヴ内で実行</a:t>
            </a:r>
          </a:p>
        </p:txBody>
      </p:sp>
      <p:sp>
        <p:nvSpPr>
          <p:cNvPr id="4" name="スライド番号プレースホルダー 3"/>
          <p:cNvSpPr>
            <a:spLocks noGrp="1"/>
          </p:cNvSpPr>
          <p:nvPr>
            <p:ph type="sldNum" sz="quarter" idx="5"/>
          </p:nvPr>
        </p:nvSpPr>
        <p:spPr/>
        <p:txBody>
          <a:bodyPr/>
          <a:lstStyle/>
          <a:p>
            <a:fld id="{3F60B968-D1E8-4768-9A0B-33C660A14A58}" type="slidenum">
              <a:rPr kumimoji="1" lang="ja-JP" altLang="en-US" smtClean="0"/>
              <a:t>7</a:t>
            </a:fld>
            <a:endParaRPr kumimoji="1" lang="ja-JP" altLang="en-US"/>
          </a:p>
        </p:txBody>
      </p:sp>
    </p:spTree>
    <p:extLst>
      <p:ext uri="{BB962C8B-B14F-4D97-AF65-F5344CB8AC3E}">
        <p14:creationId xmlns:p14="http://schemas.microsoft.com/office/powerpoint/2010/main" val="2904752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2D2CA6-65D2-40BC-BB5A-9414F193E9C3}"/>
              </a:ext>
            </a:extLst>
          </p:cNvPr>
          <p:cNvSpPr>
            <a:spLocks noGrp="1"/>
          </p:cNvSpPr>
          <p:nvPr>
            <p:ph type="ctrTitle"/>
          </p:nvPr>
        </p:nvSpPr>
        <p:spPr>
          <a:xfrm>
            <a:off x="1524000" y="1122363"/>
            <a:ext cx="9144000" cy="2387600"/>
          </a:xfrm>
        </p:spPr>
        <p:txBody>
          <a:bodyPr anchor="b"/>
          <a:lstStyle>
            <a:lvl1pPr algn="ctr">
              <a:defRPr sz="6000" b="1">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id="{D9046482-430E-446F-9B50-3788FE0C5B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3CEC844-0911-4389-93B8-B92F8484F7E5}"/>
              </a:ext>
            </a:extLst>
          </p:cNvPr>
          <p:cNvSpPr>
            <a:spLocks noGrp="1"/>
          </p:cNvSpPr>
          <p:nvPr>
            <p:ph type="dt" sz="half" idx="10"/>
          </p:nvPr>
        </p:nvSpPr>
        <p:spPr/>
        <p:txBody>
          <a:bodyPr/>
          <a:lstStyle/>
          <a:p>
            <a:fld id="{7E073D72-830F-409C-A08B-F424D22F7DF5}" type="datetime1">
              <a:rPr kumimoji="1" lang="ja-JP" altLang="en-US" smtClean="0"/>
              <a:t>2021/7/26</a:t>
            </a:fld>
            <a:endParaRPr kumimoji="1" lang="ja-JP" altLang="en-US"/>
          </a:p>
        </p:txBody>
      </p:sp>
      <p:sp>
        <p:nvSpPr>
          <p:cNvPr id="5" name="フッター プレースホルダー 4">
            <a:extLst>
              <a:ext uri="{FF2B5EF4-FFF2-40B4-BE49-F238E27FC236}">
                <a16:creationId xmlns:a16="http://schemas.microsoft.com/office/drawing/2014/main" id="{2523B03E-FB49-4CED-85E3-B714AAB9FF1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62A8D9B-113A-4696-BD77-1944015CC48D}"/>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1008655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5A0C14-6BDB-4ABB-BC73-9D926FF7017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1D34374-BF7E-47EE-93F2-B13C8E8E7D1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A2954B-0C01-4AA6-8ABE-B093E14E3CDF}"/>
              </a:ext>
            </a:extLst>
          </p:cNvPr>
          <p:cNvSpPr>
            <a:spLocks noGrp="1"/>
          </p:cNvSpPr>
          <p:nvPr>
            <p:ph type="dt" sz="half" idx="10"/>
          </p:nvPr>
        </p:nvSpPr>
        <p:spPr/>
        <p:txBody>
          <a:bodyPr/>
          <a:lstStyle/>
          <a:p>
            <a:fld id="{7AC6D0FD-EC35-4D89-A063-978A68423449}" type="datetime1">
              <a:rPr kumimoji="1" lang="ja-JP" altLang="en-US" smtClean="0"/>
              <a:t>2021/7/26</a:t>
            </a:fld>
            <a:endParaRPr kumimoji="1" lang="ja-JP" altLang="en-US"/>
          </a:p>
        </p:txBody>
      </p:sp>
      <p:sp>
        <p:nvSpPr>
          <p:cNvPr id="5" name="フッター プレースホルダー 4">
            <a:extLst>
              <a:ext uri="{FF2B5EF4-FFF2-40B4-BE49-F238E27FC236}">
                <a16:creationId xmlns:a16="http://schemas.microsoft.com/office/drawing/2014/main" id="{3AE6D918-E14C-47DD-93FD-628B9D1D78D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6FAB062-DE8F-456C-8C79-3155AD4B1BAB}"/>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1698323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DC21E6E-00F7-42F6-94FE-5C0998560BD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988FF45-96F7-45E7-9014-7AEDC9E4BF4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3E66EEA-BD7C-46EF-92FD-EF18CA3EB1D4}"/>
              </a:ext>
            </a:extLst>
          </p:cNvPr>
          <p:cNvSpPr>
            <a:spLocks noGrp="1"/>
          </p:cNvSpPr>
          <p:nvPr>
            <p:ph type="dt" sz="half" idx="10"/>
          </p:nvPr>
        </p:nvSpPr>
        <p:spPr/>
        <p:txBody>
          <a:bodyPr/>
          <a:lstStyle/>
          <a:p>
            <a:fld id="{F798936F-DC05-451D-BD89-E8F7805A336D}" type="datetime1">
              <a:rPr kumimoji="1" lang="ja-JP" altLang="en-US" smtClean="0"/>
              <a:t>2021/7/26</a:t>
            </a:fld>
            <a:endParaRPr kumimoji="1" lang="ja-JP" altLang="en-US"/>
          </a:p>
        </p:txBody>
      </p:sp>
      <p:sp>
        <p:nvSpPr>
          <p:cNvPr id="5" name="フッター プレースホルダー 4">
            <a:extLst>
              <a:ext uri="{FF2B5EF4-FFF2-40B4-BE49-F238E27FC236}">
                <a16:creationId xmlns:a16="http://schemas.microsoft.com/office/drawing/2014/main" id="{202B4D29-9B52-45A5-B7D9-E25670071A2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000B061-4C6A-46B7-B930-704F1FEC368D}"/>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2122724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D3FD86-EA5F-4F67-87A1-A6F26DF2A4BB}"/>
              </a:ext>
            </a:extLst>
          </p:cNvPr>
          <p:cNvSpPr>
            <a:spLocks noGrp="1"/>
          </p:cNvSpPr>
          <p:nvPr>
            <p:ph type="title"/>
          </p:nvPr>
        </p:nvSpPr>
        <p:spPr>
          <a:xfrm>
            <a:off x="838200" y="512309"/>
            <a:ext cx="10515600" cy="848402"/>
          </a:xfrm>
        </p:spPr>
        <p:txBody>
          <a:bodyPr/>
          <a:lstStyle>
            <a:lvl1pPr>
              <a:defRPr b="1" baseline="0">
                <a:latin typeface="游ゴシック" panose="020B0400000000000000" pitchFamily="50" charset="-128"/>
                <a:ea typeface="游ゴシック" panose="020B0400000000000000" pitchFamily="50" charset="-128"/>
              </a:defRPr>
            </a:lvl1pPr>
          </a:lstStyle>
          <a:p>
            <a:endParaRPr kumimoji="1" lang="ja-JP" altLang="en-US" dirty="0"/>
          </a:p>
        </p:txBody>
      </p:sp>
      <p:sp>
        <p:nvSpPr>
          <p:cNvPr id="3" name="コンテンツ プレースホルダー 2">
            <a:extLst>
              <a:ext uri="{FF2B5EF4-FFF2-40B4-BE49-F238E27FC236}">
                <a16:creationId xmlns:a16="http://schemas.microsoft.com/office/drawing/2014/main" id="{6D145F3B-5DA2-4D8E-BA0B-70B2DC3270E2}"/>
              </a:ext>
            </a:extLst>
          </p:cNvPr>
          <p:cNvSpPr>
            <a:spLocks noGrp="1"/>
          </p:cNvSpPr>
          <p:nvPr>
            <p:ph idx="1"/>
          </p:nvPr>
        </p:nvSpPr>
        <p:spPr>
          <a:xfrm>
            <a:off x="843643" y="1564819"/>
            <a:ext cx="10515600" cy="4351338"/>
          </a:xfrm>
        </p:spPr>
        <p:txBody>
          <a:bodyPr/>
          <a:lstStyle>
            <a:lvl1pPr>
              <a:defRPr sz="2800" b="1">
                <a:latin typeface="游ゴシック" panose="020B0400000000000000" pitchFamily="50" charset="-128"/>
                <a:ea typeface="游ゴシック" panose="020B0400000000000000" pitchFamily="50" charset="-128"/>
              </a:defRPr>
            </a:lvl1pPr>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D1C32FA2-CE31-48BF-BE77-624FF1F6FA75}"/>
              </a:ext>
            </a:extLst>
          </p:cNvPr>
          <p:cNvSpPr>
            <a:spLocks noGrp="1"/>
          </p:cNvSpPr>
          <p:nvPr>
            <p:ph type="dt" sz="half" idx="10"/>
          </p:nvPr>
        </p:nvSpPr>
        <p:spPr/>
        <p:txBody>
          <a:bodyPr/>
          <a:lstStyle/>
          <a:p>
            <a:fld id="{AEA51CCC-97CB-44FD-B02C-EBB18EBC291F}" type="datetime1">
              <a:rPr kumimoji="1" lang="ja-JP" altLang="en-US" smtClean="0"/>
              <a:t>2021/7/26</a:t>
            </a:fld>
            <a:endParaRPr kumimoji="1" lang="ja-JP" altLang="en-US"/>
          </a:p>
        </p:txBody>
      </p:sp>
      <p:sp>
        <p:nvSpPr>
          <p:cNvPr id="5" name="フッター プレースホルダー 4">
            <a:extLst>
              <a:ext uri="{FF2B5EF4-FFF2-40B4-BE49-F238E27FC236}">
                <a16:creationId xmlns:a16="http://schemas.microsoft.com/office/drawing/2014/main" id="{4E6FE3EF-DFD5-4FCE-8C7E-4EDE8929445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43B60FA-1827-4446-9706-438BE319B7FD}"/>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1057805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AF86BE-5E27-405C-AE4D-5E7129D5C968}"/>
              </a:ext>
            </a:extLst>
          </p:cNvPr>
          <p:cNvSpPr>
            <a:spLocks noGrp="1"/>
          </p:cNvSpPr>
          <p:nvPr>
            <p:ph type="title"/>
          </p:nvPr>
        </p:nvSpPr>
        <p:spPr>
          <a:xfrm>
            <a:off x="831850" y="1709738"/>
            <a:ext cx="10515600" cy="2852737"/>
          </a:xfrm>
        </p:spPr>
        <p:txBody>
          <a:bodyPr anchor="b"/>
          <a:lstStyle>
            <a:lvl1pPr>
              <a:defRPr sz="6000" b="1">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01F00D20-28F2-4424-97B1-89D5E99A56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0F2B673-CBFB-4A5C-B12C-23FC084C4A55}"/>
              </a:ext>
            </a:extLst>
          </p:cNvPr>
          <p:cNvSpPr>
            <a:spLocks noGrp="1"/>
          </p:cNvSpPr>
          <p:nvPr>
            <p:ph type="dt" sz="half" idx="10"/>
          </p:nvPr>
        </p:nvSpPr>
        <p:spPr/>
        <p:txBody>
          <a:bodyPr/>
          <a:lstStyle/>
          <a:p>
            <a:fld id="{BACFB0B1-8E6C-4201-A195-64D4D62C6852}" type="datetime1">
              <a:rPr kumimoji="1" lang="ja-JP" altLang="en-US" smtClean="0"/>
              <a:t>2021/7/26</a:t>
            </a:fld>
            <a:endParaRPr kumimoji="1" lang="ja-JP" altLang="en-US"/>
          </a:p>
        </p:txBody>
      </p:sp>
      <p:sp>
        <p:nvSpPr>
          <p:cNvPr id="5" name="フッター プレースホルダー 4">
            <a:extLst>
              <a:ext uri="{FF2B5EF4-FFF2-40B4-BE49-F238E27FC236}">
                <a16:creationId xmlns:a16="http://schemas.microsoft.com/office/drawing/2014/main" id="{15E7A09A-C48A-4A72-92BF-82FD358327C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507C215-D755-4B16-B059-73928DFD9415}"/>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4096822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409D1C-AD5B-40DB-97BA-10D214071AD8}"/>
              </a:ext>
            </a:extLst>
          </p:cNvPr>
          <p:cNvSpPr>
            <a:spLocks noGrp="1"/>
          </p:cNvSpPr>
          <p:nvPr>
            <p:ph type="title"/>
          </p:nvPr>
        </p:nvSpPr>
        <p:spPr>
          <a:xfrm>
            <a:off x="838200" y="136526"/>
            <a:ext cx="10515600" cy="810532"/>
          </a:xfrm>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4887705-7CA4-4C54-8E16-7ACEDE93D27F}"/>
              </a:ext>
            </a:extLst>
          </p:cNvPr>
          <p:cNvSpPr>
            <a:spLocks noGrp="1"/>
          </p:cNvSpPr>
          <p:nvPr>
            <p:ph sz="half" idx="1"/>
          </p:nvPr>
        </p:nvSpPr>
        <p:spPr>
          <a:xfrm>
            <a:off x="838201" y="1106941"/>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24F852F-167A-47FA-AB71-AA0E89007361}"/>
              </a:ext>
            </a:extLst>
          </p:cNvPr>
          <p:cNvSpPr>
            <a:spLocks noGrp="1"/>
          </p:cNvSpPr>
          <p:nvPr>
            <p:ph sz="half" idx="2"/>
          </p:nvPr>
        </p:nvSpPr>
        <p:spPr>
          <a:xfrm>
            <a:off x="6172199" y="1106941"/>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48DC4BC-B4C3-4A1F-A2A2-DF1DF0FCB66C}"/>
              </a:ext>
            </a:extLst>
          </p:cNvPr>
          <p:cNvSpPr>
            <a:spLocks noGrp="1"/>
          </p:cNvSpPr>
          <p:nvPr>
            <p:ph type="dt" sz="half" idx="10"/>
          </p:nvPr>
        </p:nvSpPr>
        <p:spPr/>
        <p:txBody>
          <a:bodyPr/>
          <a:lstStyle/>
          <a:p>
            <a:fld id="{33196ABF-25E0-4299-A901-FDB2439C1787}" type="datetime1">
              <a:rPr kumimoji="1" lang="ja-JP" altLang="en-US" smtClean="0"/>
              <a:t>2021/7/26</a:t>
            </a:fld>
            <a:endParaRPr kumimoji="1" lang="ja-JP" altLang="en-US"/>
          </a:p>
        </p:txBody>
      </p:sp>
      <p:sp>
        <p:nvSpPr>
          <p:cNvPr id="6" name="フッター プレースホルダー 5">
            <a:extLst>
              <a:ext uri="{FF2B5EF4-FFF2-40B4-BE49-F238E27FC236}">
                <a16:creationId xmlns:a16="http://schemas.microsoft.com/office/drawing/2014/main" id="{7246AC43-6182-4C74-8854-CD04CB13292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1E1B4A1-4EE6-492D-B7C9-FDD5C55F2C36}"/>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91839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5BCC89-650E-4650-9CFF-6E6357E1ACE4}"/>
              </a:ext>
            </a:extLst>
          </p:cNvPr>
          <p:cNvSpPr>
            <a:spLocks noGrp="1"/>
          </p:cNvSpPr>
          <p:nvPr>
            <p:ph type="title"/>
          </p:nvPr>
        </p:nvSpPr>
        <p:spPr>
          <a:xfrm>
            <a:off x="838200" y="126093"/>
            <a:ext cx="10515600" cy="967921"/>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4D720C9-9138-4090-8348-617BEE84491A}"/>
              </a:ext>
            </a:extLst>
          </p:cNvPr>
          <p:cNvSpPr>
            <a:spLocks noGrp="1"/>
          </p:cNvSpPr>
          <p:nvPr>
            <p:ph type="body" idx="1"/>
          </p:nvPr>
        </p:nvSpPr>
        <p:spPr>
          <a:xfrm>
            <a:off x="839788" y="124369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87FE496-735E-4F22-9E5B-C9D1B896D3AA}"/>
              </a:ext>
            </a:extLst>
          </p:cNvPr>
          <p:cNvSpPr>
            <a:spLocks noGrp="1"/>
          </p:cNvSpPr>
          <p:nvPr>
            <p:ph sz="half" idx="2"/>
          </p:nvPr>
        </p:nvSpPr>
        <p:spPr>
          <a:xfrm>
            <a:off x="862014" y="2217284"/>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F84480F-F272-49C7-B412-CACB8C6D42BD}"/>
              </a:ext>
            </a:extLst>
          </p:cNvPr>
          <p:cNvSpPr>
            <a:spLocks noGrp="1"/>
          </p:cNvSpPr>
          <p:nvPr>
            <p:ph type="body" sz="quarter" idx="3"/>
          </p:nvPr>
        </p:nvSpPr>
        <p:spPr>
          <a:xfrm>
            <a:off x="6169024" y="1214437"/>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4EAD690-37DD-4719-A6F8-08EDD575C9A8}"/>
              </a:ext>
            </a:extLst>
          </p:cNvPr>
          <p:cNvSpPr>
            <a:spLocks noGrp="1"/>
          </p:cNvSpPr>
          <p:nvPr>
            <p:ph sz="quarter" idx="4"/>
          </p:nvPr>
        </p:nvSpPr>
        <p:spPr>
          <a:xfrm>
            <a:off x="6169024" y="2217284"/>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FE95709-0F81-4CB6-8D13-52620BC4DED9}"/>
              </a:ext>
            </a:extLst>
          </p:cNvPr>
          <p:cNvSpPr>
            <a:spLocks noGrp="1"/>
          </p:cNvSpPr>
          <p:nvPr>
            <p:ph type="dt" sz="half" idx="10"/>
          </p:nvPr>
        </p:nvSpPr>
        <p:spPr/>
        <p:txBody>
          <a:bodyPr/>
          <a:lstStyle/>
          <a:p>
            <a:fld id="{B6A2B538-3476-4836-9D41-098AD1DBBF82}" type="datetime1">
              <a:rPr kumimoji="1" lang="ja-JP" altLang="en-US" smtClean="0"/>
              <a:t>2021/7/26</a:t>
            </a:fld>
            <a:endParaRPr kumimoji="1" lang="ja-JP" altLang="en-US"/>
          </a:p>
        </p:txBody>
      </p:sp>
      <p:sp>
        <p:nvSpPr>
          <p:cNvPr id="8" name="フッター プレースホルダー 7">
            <a:extLst>
              <a:ext uri="{FF2B5EF4-FFF2-40B4-BE49-F238E27FC236}">
                <a16:creationId xmlns:a16="http://schemas.microsoft.com/office/drawing/2014/main" id="{DCEEA2D5-40EA-414C-B3B4-19EAC677114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545AB8B-62B7-4D40-B1D9-BD5DB0746026}"/>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3803544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55A901-6386-4F81-AA32-9178965CDA2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544413B-D1CB-4E11-B929-143A642EA326}"/>
              </a:ext>
            </a:extLst>
          </p:cNvPr>
          <p:cNvSpPr>
            <a:spLocks noGrp="1"/>
          </p:cNvSpPr>
          <p:nvPr>
            <p:ph type="dt" sz="half" idx="10"/>
          </p:nvPr>
        </p:nvSpPr>
        <p:spPr/>
        <p:txBody>
          <a:bodyPr/>
          <a:lstStyle/>
          <a:p>
            <a:fld id="{1A0BFB7C-067F-4AAF-8843-D4E5143D6897}" type="datetime1">
              <a:rPr kumimoji="1" lang="ja-JP" altLang="en-US" smtClean="0"/>
              <a:t>2021/7/26</a:t>
            </a:fld>
            <a:endParaRPr kumimoji="1" lang="ja-JP" altLang="en-US"/>
          </a:p>
        </p:txBody>
      </p:sp>
      <p:sp>
        <p:nvSpPr>
          <p:cNvPr id="4" name="フッター プレースホルダー 3">
            <a:extLst>
              <a:ext uri="{FF2B5EF4-FFF2-40B4-BE49-F238E27FC236}">
                <a16:creationId xmlns:a16="http://schemas.microsoft.com/office/drawing/2014/main" id="{E66F11C3-E8CD-4E1B-A6ED-DF42CC7612D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51B9948-885C-4C87-A545-936305B2223D}"/>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916068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306900F-BAE1-452D-BC0B-3E3C94812AF5}"/>
              </a:ext>
            </a:extLst>
          </p:cNvPr>
          <p:cNvSpPr>
            <a:spLocks noGrp="1"/>
          </p:cNvSpPr>
          <p:nvPr>
            <p:ph type="dt" sz="half" idx="10"/>
          </p:nvPr>
        </p:nvSpPr>
        <p:spPr/>
        <p:txBody>
          <a:bodyPr/>
          <a:lstStyle/>
          <a:p>
            <a:fld id="{5955CC84-3BB4-4E1F-BC57-22CA490417B7}" type="datetime1">
              <a:rPr kumimoji="1" lang="ja-JP" altLang="en-US" smtClean="0"/>
              <a:t>2021/7/26</a:t>
            </a:fld>
            <a:endParaRPr kumimoji="1" lang="ja-JP" altLang="en-US"/>
          </a:p>
        </p:txBody>
      </p:sp>
      <p:sp>
        <p:nvSpPr>
          <p:cNvPr id="3" name="フッター プレースホルダー 2">
            <a:extLst>
              <a:ext uri="{FF2B5EF4-FFF2-40B4-BE49-F238E27FC236}">
                <a16:creationId xmlns:a16="http://schemas.microsoft.com/office/drawing/2014/main" id="{DC6319DA-9008-46AB-97E9-ABEA06AB678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93E5C36-1E56-456A-B22F-64DDCEB1B229}"/>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4188560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0FCE9D-6F69-4A2C-95CB-5383EADA8DD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208DE99-848E-4D2A-9D7A-5C6403EFD6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2BD2472-C099-43C7-AF25-AF66520487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22E53AB-E1FB-4A29-BC4C-194DA6CA57F6}"/>
              </a:ext>
            </a:extLst>
          </p:cNvPr>
          <p:cNvSpPr>
            <a:spLocks noGrp="1"/>
          </p:cNvSpPr>
          <p:nvPr>
            <p:ph type="dt" sz="half" idx="10"/>
          </p:nvPr>
        </p:nvSpPr>
        <p:spPr/>
        <p:txBody>
          <a:bodyPr/>
          <a:lstStyle/>
          <a:p>
            <a:fld id="{0037A802-97D7-4D4F-B7D5-5D6170232CC8}" type="datetime1">
              <a:rPr kumimoji="1" lang="ja-JP" altLang="en-US" smtClean="0"/>
              <a:t>2021/7/26</a:t>
            </a:fld>
            <a:endParaRPr kumimoji="1" lang="ja-JP" altLang="en-US"/>
          </a:p>
        </p:txBody>
      </p:sp>
      <p:sp>
        <p:nvSpPr>
          <p:cNvPr id="6" name="フッター プレースホルダー 5">
            <a:extLst>
              <a:ext uri="{FF2B5EF4-FFF2-40B4-BE49-F238E27FC236}">
                <a16:creationId xmlns:a16="http://schemas.microsoft.com/office/drawing/2014/main" id="{91BB5AA9-5541-40E6-988A-7F83CA15470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DD14462-CC14-45F2-9E5E-ED429E5FB59B}"/>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34872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20C16F-367F-4CCE-9E52-4A45E9808D0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83AF5C9-6D68-482E-B609-E6D9DD5C81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6D49027-C0E3-42DA-B81B-DBFBCD64C8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A4FE9EA-74B7-4DC4-99D3-AFE87B39F617}"/>
              </a:ext>
            </a:extLst>
          </p:cNvPr>
          <p:cNvSpPr>
            <a:spLocks noGrp="1"/>
          </p:cNvSpPr>
          <p:nvPr>
            <p:ph type="dt" sz="half" idx="10"/>
          </p:nvPr>
        </p:nvSpPr>
        <p:spPr/>
        <p:txBody>
          <a:bodyPr/>
          <a:lstStyle/>
          <a:p>
            <a:fld id="{EF038137-AE9A-402D-9812-651FE2398DBC}" type="datetime1">
              <a:rPr kumimoji="1" lang="ja-JP" altLang="en-US" smtClean="0"/>
              <a:t>2021/7/26</a:t>
            </a:fld>
            <a:endParaRPr kumimoji="1" lang="ja-JP" altLang="en-US"/>
          </a:p>
        </p:txBody>
      </p:sp>
      <p:sp>
        <p:nvSpPr>
          <p:cNvPr id="6" name="フッター プレースホルダー 5">
            <a:extLst>
              <a:ext uri="{FF2B5EF4-FFF2-40B4-BE49-F238E27FC236}">
                <a16:creationId xmlns:a16="http://schemas.microsoft.com/office/drawing/2014/main" id="{229B38A1-7D9E-4DE6-97A8-4E9EA3F8547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D1EFE4F-D267-45BB-8C1E-814E298A2C42}"/>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18729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29D3CE6-BC90-4DC6-A457-8F8057B98631}"/>
              </a:ext>
            </a:extLst>
          </p:cNvPr>
          <p:cNvSpPr>
            <a:spLocks noGrp="1"/>
          </p:cNvSpPr>
          <p:nvPr>
            <p:ph type="title"/>
          </p:nvPr>
        </p:nvSpPr>
        <p:spPr>
          <a:xfrm>
            <a:off x="838200" y="136525"/>
            <a:ext cx="10515600" cy="826861"/>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AC01BA8F-C583-43C0-86D9-ACFD18393E44}"/>
              </a:ext>
            </a:extLst>
          </p:cNvPr>
          <p:cNvSpPr>
            <a:spLocks noGrp="1"/>
          </p:cNvSpPr>
          <p:nvPr>
            <p:ph type="body" idx="1"/>
          </p:nvPr>
        </p:nvSpPr>
        <p:spPr>
          <a:xfrm>
            <a:off x="838200" y="1131660"/>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55438E53-1B23-4280-9A44-54AE9E63BE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54F173-E227-43B3-A58D-27A8C96347C9}" type="datetime1">
              <a:rPr kumimoji="1" lang="ja-JP" altLang="en-US" smtClean="0"/>
              <a:t>2021/7/26</a:t>
            </a:fld>
            <a:endParaRPr kumimoji="1" lang="ja-JP" altLang="en-US"/>
          </a:p>
        </p:txBody>
      </p:sp>
      <p:sp>
        <p:nvSpPr>
          <p:cNvPr id="5" name="フッター プレースホルダー 4">
            <a:extLst>
              <a:ext uri="{FF2B5EF4-FFF2-40B4-BE49-F238E27FC236}">
                <a16:creationId xmlns:a16="http://schemas.microsoft.com/office/drawing/2014/main" id="{D9A10005-EB6A-4957-AC12-3E9D981482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a:extLst>
              <a:ext uri="{FF2B5EF4-FFF2-40B4-BE49-F238E27FC236}">
                <a16:creationId xmlns:a16="http://schemas.microsoft.com/office/drawing/2014/main" id="{ABBC66DC-C7D5-483E-8FFE-632F74D6FB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624727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l"/>
        <a:defRPr kumimoji="1" sz="2800" b="1"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F03600-ED14-4F2B-8DCB-F0A062312D40}"/>
              </a:ext>
            </a:extLst>
          </p:cNvPr>
          <p:cNvSpPr>
            <a:spLocks noGrp="1"/>
          </p:cNvSpPr>
          <p:nvPr>
            <p:ph type="ctrTitle"/>
          </p:nvPr>
        </p:nvSpPr>
        <p:spPr>
          <a:xfrm>
            <a:off x="87086" y="1038588"/>
            <a:ext cx="11930743" cy="2138997"/>
          </a:xfrm>
        </p:spPr>
        <p:txBody>
          <a:bodyPr>
            <a:normAutofit/>
          </a:bodyPr>
          <a:lstStyle/>
          <a:p>
            <a:r>
              <a:rPr lang="en-US" altLang="ja-JP" b="1" dirty="0"/>
              <a:t>Intel</a:t>
            </a:r>
            <a:r>
              <a:rPr lang="ja-JP" altLang="en-US" b="1" dirty="0"/>
              <a:t> </a:t>
            </a:r>
            <a:r>
              <a:rPr lang="en-US" altLang="ja-JP" b="1" dirty="0"/>
              <a:t>SGX</a:t>
            </a:r>
            <a:r>
              <a:rPr lang="ja-JP" altLang="en-US" b="1" dirty="0"/>
              <a:t>と</a:t>
            </a:r>
            <a:r>
              <a:rPr lang="en-US" altLang="ja-JP" b="1" dirty="0"/>
              <a:t>SMM</a:t>
            </a:r>
            <a:r>
              <a:rPr lang="ja-JP" altLang="en-US" dirty="0"/>
              <a:t>の</a:t>
            </a:r>
            <a:r>
              <a:rPr kumimoji="1" lang="ja-JP" altLang="en-US" b="1" dirty="0"/>
              <a:t>組み合わせによる</a:t>
            </a:r>
            <a:r>
              <a:rPr kumimoji="1" lang="en-US" altLang="ja-JP" b="1" dirty="0"/>
              <a:t>IDS</a:t>
            </a:r>
            <a:r>
              <a:rPr kumimoji="1" lang="ja-JP" altLang="en-US" b="1" dirty="0"/>
              <a:t>の安全な実行機構</a:t>
            </a:r>
            <a:endParaRPr kumimoji="1" lang="ja-JP" altLang="en-US" dirty="0"/>
          </a:p>
        </p:txBody>
      </p:sp>
      <p:sp>
        <p:nvSpPr>
          <p:cNvPr id="3" name="字幕 2">
            <a:extLst>
              <a:ext uri="{FF2B5EF4-FFF2-40B4-BE49-F238E27FC236}">
                <a16:creationId xmlns:a16="http://schemas.microsoft.com/office/drawing/2014/main" id="{108666C7-2492-429B-AE68-06D8C2DFFB04}"/>
              </a:ext>
            </a:extLst>
          </p:cNvPr>
          <p:cNvSpPr>
            <a:spLocks noGrp="1"/>
          </p:cNvSpPr>
          <p:nvPr>
            <p:ph type="subTitle" idx="1"/>
          </p:nvPr>
        </p:nvSpPr>
        <p:spPr/>
        <p:txBody>
          <a:bodyPr>
            <a:normAutofit/>
          </a:bodyPr>
          <a:lstStyle/>
          <a:p>
            <a:pPr algn="r"/>
            <a:r>
              <a:rPr kumimoji="1" lang="ja-JP" altLang="en-US" dirty="0"/>
              <a:t>九州工業大学　　</a:t>
            </a:r>
            <a:endParaRPr kumimoji="1" lang="en-US" altLang="ja-JP" dirty="0"/>
          </a:p>
          <a:p>
            <a:pPr algn="r"/>
            <a:r>
              <a:rPr kumimoji="1" lang="ja-JP" altLang="en-US" dirty="0"/>
              <a:t>　</a:t>
            </a:r>
            <a:endParaRPr lang="en-US" altLang="ja-JP" dirty="0"/>
          </a:p>
          <a:p>
            <a:pPr algn="r"/>
            <a:r>
              <a:rPr kumimoji="1" lang="en-US" altLang="ja-JP" dirty="0"/>
              <a:t>  </a:t>
            </a:r>
            <a:r>
              <a:rPr kumimoji="1" lang="ja-JP" altLang="en-US" dirty="0"/>
              <a:t>古賀吉道　光来健一</a:t>
            </a:r>
          </a:p>
          <a:p>
            <a:pPr algn="r"/>
            <a:endParaRPr kumimoji="1" lang="ja-JP" altLang="en-US" dirty="0"/>
          </a:p>
        </p:txBody>
      </p:sp>
    </p:spTree>
    <p:extLst>
      <p:ext uri="{BB962C8B-B14F-4D97-AF65-F5344CB8AC3E}">
        <p14:creationId xmlns:p14="http://schemas.microsoft.com/office/powerpoint/2010/main" val="1666484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170988-569B-4DE7-AAAA-0AA411999FA3}"/>
              </a:ext>
            </a:extLst>
          </p:cNvPr>
          <p:cNvSpPr>
            <a:spLocks noGrp="1"/>
          </p:cNvSpPr>
          <p:nvPr>
            <p:ph type="title"/>
          </p:nvPr>
        </p:nvSpPr>
        <p:spPr>
          <a:xfrm>
            <a:off x="838200" y="512309"/>
            <a:ext cx="10515600" cy="848402"/>
          </a:xfrm>
        </p:spPr>
        <p:txBody>
          <a:bodyPr/>
          <a:lstStyle/>
          <a:p>
            <a:r>
              <a:rPr lang="en-US" altLang="ja-JP" dirty="0"/>
              <a:t>SMM</a:t>
            </a:r>
            <a:r>
              <a:rPr lang="ja-JP" altLang="en-US" dirty="0"/>
              <a:t>プログラムの呼び出し</a:t>
            </a:r>
          </a:p>
        </p:txBody>
      </p:sp>
      <p:sp>
        <p:nvSpPr>
          <p:cNvPr id="3" name="コンテンツ プレースホルダー 2">
            <a:extLst>
              <a:ext uri="{FF2B5EF4-FFF2-40B4-BE49-F238E27FC236}">
                <a16:creationId xmlns:a16="http://schemas.microsoft.com/office/drawing/2014/main" id="{C3BB7B75-7172-417D-B79D-2874765557C6}"/>
              </a:ext>
            </a:extLst>
          </p:cNvPr>
          <p:cNvSpPr>
            <a:spLocks noGrp="1"/>
          </p:cNvSpPr>
          <p:nvPr>
            <p:ph idx="1"/>
          </p:nvPr>
        </p:nvSpPr>
        <p:spPr>
          <a:xfrm>
            <a:off x="843643" y="1564819"/>
            <a:ext cx="10515600" cy="4351338"/>
          </a:xfrm>
        </p:spPr>
        <p:txBody>
          <a:bodyPr>
            <a:normAutofit/>
          </a:bodyPr>
          <a:lstStyle/>
          <a:p>
            <a:r>
              <a:rPr lang="ja-JP" altLang="en-US" dirty="0"/>
              <a:t>エンクレイヴ内の</a:t>
            </a:r>
            <a:r>
              <a:rPr lang="en-US" altLang="ja-JP" dirty="0"/>
              <a:t>IDS</a:t>
            </a:r>
            <a:r>
              <a:rPr lang="ja-JP" altLang="en-US" dirty="0"/>
              <a:t>が外部のランタイムを呼び出す</a:t>
            </a:r>
            <a:endParaRPr lang="en-US" altLang="ja-JP" dirty="0"/>
          </a:p>
          <a:p>
            <a:pPr lvl="1"/>
            <a:r>
              <a:rPr lang="ja-JP" altLang="en-US" dirty="0"/>
              <a:t>直接、</a:t>
            </a:r>
            <a:r>
              <a:rPr lang="en-US" altLang="ja-JP" dirty="0"/>
              <a:t>SMM</a:t>
            </a:r>
            <a:r>
              <a:rPr lang="ja-JP" altLang="en-US" dirty="0"/>
              <a:t>プログラムを呼び出すことができないため</a:t>
            </a:r>
          </a:p>
          <a:p>
            <a:pPr lvl="1"/>
            <a:r>
              <a:rPr lang="en-US" altLang="ja-JP" dirty="0"/>
              <a:t>SGX</a:t>
            </a:r>
            <a:r>
              <a:rPr lang="ja-JP" altLang="en-US" dirty="0"/>
              <a:t>の機構を用いて安全に呼び出す</a:t>
            </a:r>
          </a:p>
          <a:p>
            <a:r>
              <a:rPr lang="ja-JP" altLang="en-US" dirty="0"/>
              <a:t>ランタイムがソフトウェア割り込み</a:t>
            </a:r>
            <a:r>
              <a:rPr lang="en-US" altLang="ja-JP" dirty="0"/>
              <a:t>(SMI)</a:t>
            </a:r>
            <a:r>
              <a:rPr lang="ja-JP" altLang="en-US" dirty="0"/>
              <a:t>を発生させる</a:t>
            </a:r>
          </a:p>
          <a:p>
            <a:pPr lvl="1"/>
            <a:r>
              <a:rPr lang="ja-JP" altLang="en-US" dirty="0"/>
              <a:t>取得する</a:t>
            </a:r>
            <a:r>
              <a:rPr lang="en-US" altLang="ja-JP" dirty="0"/>
              <a:t>OS</a:t>
            </a:r>
            <a:r>
              <a:rPr lang="ja-JP" altLang="en-US" dirty="0"/>
              <a:t>データの仮想アドレスを</a:t>
            </a:r>
            <a:r>
              <a:rPr lang="en-US" altLang="ja-JP" dirty="0"/>
              <a:t>SMM</a:t>
            </a:r>
            <a:r>
              <a:rPr lang="ja-JP" altLang="en-US" dirty="0"/>
              <a:t>プログラムに渡す</a:t>
            </a:r>
          </a:p>
          <a:p>
            <a:pPr lvl="1"/>
            <a:r>
              <a:rPr lang="ja-JP" altLang="en-US" dirty="0"/>
              <a:t>ランタイムへの監視内容の漏洩を防ぐために仮想アドレスは暗号化</a:t>
            </a:r>
          </a:p>
          <a:p>
            <a:endParaRPr lang="ja-JP" altLang="en-US" dirty="0"/>
          </a:p>
          <a:p>
            <a:endParaRPr lang="ja-JP" altLang="en-US" dirty="0"/>
          </a:p>
        </p:txBody>
      </p:sp>
      <p:sp>
        <p:nvSpPr>
          <p:cNvPr id="13" name="スライド番号プレースホルダー 12">
            <a:extLst>
              <a:ext uri="{FF2B5EF4-FFF2-40B4-BE49-F238E27FC236}">
                <a16:creationId xmlns:a16="http://schemas.microsoft.com/office/drawing/2014/main" id="{EE162464-76D2-43B1-9686-D2BF64190424}"/>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10</a:t>
            </a:fld>
            <a:endParaRPr lang="ja-JP" altLang="en-US"/>
          </a:p>
        </p:txBody>
      </p:sp>
      <p:grpSp>
        <p:nvGrpSpPr>
          <p:cNvPr id="23" name="グループ化 22">
            <a:extLst>
              <a:ext uri="{FF2B5EF4-FFF2-40B4-BE49-F238E27FC236}">
                <a16:creationId xmlns:a16="http://schemas.microsoft.com/office/drawing/2014/main" id="{FAC9E75C-99AC-498C-9F7B-89F051B96575}"/>
              </a:ext>
            </a:extLst>
          </p:cNvPr>
          <p:cNvGrpSpPr/>
          <p:nvPr/>
        </p:nvGrpSpPr>
        <p:grpSpPr>
          <a:xfrm>
            <a:off x="1036834" y="4252347"/>
            <a:ext cx="10118332" cy="2081667"/>
            <a:chOff x="1248692" y="4415245"/>
            <a:chExt cx="10118332" cy="2081667"/>
          </a:xfrm>
        </p:grpSpPr>
        <p:sp>
          <p:nvSpPr>
            <p:cNvPr id="9" name="四角形: 角を丸くする 8">
              <a:extLst>
                <a:ext uri="{FF2B5EF4-FFF2-40B4-BE49-F238E27FC236}">
                  <a16:creationId xmlns:a16="http://schemas.microsoft.com/office/drawing/2014/main" id="{967EAF4B-3F51-400D-AFEC-25144047D6C4}"/>
                </a:ext>
              </a:extLst>
            </p:cNvPr>
            <p:cNvSpPr/>
            <p:nvPr/>
          </p:nvSpPr>
          <p:spPr>
            <a:xfrm>
              <a:off x="8121597" y="5029825"/>
              <a:ext cx="3245427" cy="1431702"/>
            </a:xfrm>
            <a:prstGeom prst="roundRect">
              <a:avLst/>
            </a:prstGeom>
            <a:solidFill>
              <a:schemeClr val="bg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正方形/長方形 25">
              <a:extLst>
                <a:ext uri="{FF2B5EF4-FFF2-40B4-BE49-F238E27FC236}">
                  <a16:creationId xmlns:a16="http://schemas.microsoft.com/office/drawing/2014/main" id="{EFDC24B4-2486-45F7-B1A1-BA5A1B8DBBAB}"/>
                </a:ext>
              </a:extLst>
            </p:cNvPr>
            <p:cNvSpPr/>
            <p:nvPr/>
          </p:nvSpPr>
          <p:spPr>
            <a:xfrm>
              <a:off x="1453832" y="4741183"/>
              <a:ext cx="1870364" cy="1429789"/>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A60ABEFF-F873-4239-A670-0DD866408394}"/>
                </a:ext>
              </a:extLst>
            </p:cNvPr>
            <p:cNvSpPr txBox="1"/>
            <p:nvPr/>
          </p:nvSpPr>
          <p:spPr>
            <a:xfrm>
              <a:off x="1466992" y="4829770"/>
              <a:ext cx="1844043" cy="400110"/>
            </a:xfrm>
            <a:prstGeom prst="rect">
              <a:avLst/>
            </a:prstGeom>
            <a:noFill/>
          </p:spPr>
          <p:txBody>
            <a:bodyPr wrap="square" rtlCol="0">
              <a:spAutoFit/>
            </a:bodyPr>
            <a:lstStyle/>
            <a:p>
              <a:pPr algn="ctr"/>
              <a:r>
                <a:rPr kumimoji="1" lang="ja-JP" altLang="en-US" sz="2000" dirty="0"/>
                <a:t>エンクレイヴ</a:t>
              </a:r>
            </a:p>
          </p:txBody>
        </p:sp>
        <p:sp>
          <p:nvSpPr>
            <p:cNvPr id="28" name="楕円 27">
              <a:extLst>
                <a:ext uri="{FF2B5EF4-FFF2-40B4-BE49-F238E27FC236}">
                  <a16:creationId xmlns:a16="http://schemas.microsoft.com/office/drawing/2014/main" id="{17E09363-D8E2-4504-9DAC-B08280573DE0}"/>
                </a:ext>
              </a:extLst>
            </p:cNvPr>
            <p:cNvSpPr/>
            <p:nvPr/>
          </p:nvSpPr>
          <p:spPr>
            <a:xfrm>
              <a:off x="1842775" y="5255616"/>
              <a:ext cx="1213658" cy="668858"/>
            </a:xfrm>
            <a:prstGeom prst="ellipse">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sp>
          <p:nvSpPr>
            <p:cNvPr id="29" name="正方形/長方形 28">
              <a:extLst>
                <a:ext uri="{FF2B5EF4-FFF2-40B4-BE49-F238E27FC236}">
                  <a16:creationId xmlns:a16="http://schemas.microsoft.com/office/drawing/2014/main" id="{211CBB4E-CDC3-4D2B-8360-D224B727AEE0}"/>
                </a:ext>
              </a:extLst>
            </p:cNvPr>
            <p:cNvSpPr/>
            <p:nvPr/>
          </p:nvSpPr>
          <p:spPr>
            <a:xfrm>
              <a:off x="4936676" y="5234412"/>
              <a:ext cx="1870364" cy="728606"/>
            </a:xfrm>
            <a:prstGeom prst="rect">
              <a:avLst/>
            </a:prstGeom>
            <a:solidFill>
              <a:schemeClr val="accent2">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err="1">
                  <a:solidFill>
                    <a:schemeClr val="tx1"/>
                  </a:solidFill>
                </a:rPr>
                <a:t>SSdetector</a:t>
              </a:r>
              <a:endParaRPr kumimoji="1" lang="en-US" altLang="ja-JP" sz="2000" dirty="0">
                <a:solidFill>
                  <a:schemeClr val="tx1"/>
                </a:solidFill>
              </a:endParaRPr>
            </a:p>
            <a:p>
              <a:pPr algn="ctr"/>
              <a:r>
                <a:rPr kumimoji="1" lang="ja-JP" altLang="en-US" sz="2000" dirty="0">
                  <a:solidFill>
                    <a:schemeClr val="tx1"/>
                  </a:solidFill>
                </a:rPr>
                <a:t>ランタイム</a:t>
              </a:r>
            </a:p>
          </p:txBody>
        </p:sp>
        <p:sp>
          <p:nvSpPr>
            <p:cNvPr id="30" name="正方形/長方形 29">
              <a:extLst>
                <a:ext uri="{FF2B5EF4-FFF2-40B4-BE49-F238E27FC236}">
                  <a16:creationId xmlns:a16="http://schemas.microsoft.com/office/drawing/2014/main" id="{9FE315E6-ABEF-456A-8A6B-E99CB7EE071F}"/>
                </a:ext>
              </a:extLst>
            </p:cNvPr>
            <p:cNvSpPr/>
            <p:nvPr/>
          </p:nvSpPr>
          <p:spPr>
            <a:xfrm>
              <a:off x="1248692" y="4415245"/>
              <a:ext cx="5825520" cy="20816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3900D610-5433-4C1B-A3A8-C219516441BF}"/>
                </a:ext>
              </a:extLst>
            </p:cNvPr>
            <p:cNvSpPr txBox="1"/>
            <p:nvPr/>
          </p:nvSpPr>
          <p:spPr>
            <a:xfrm>
              <a:off x="6909724" y="5192882"/>
              <a:ext cx="1205343" cy="400110"/>
            </a:xfrm>
            <a:prstGeom prst="rect">
              <a:avLst/>
            </a:prstGeom>
            <a:noFill/>
          </p:spPr>
          <p:txBody>
            <a:bodyPr wrap="square" rtlCol="0">
              <a:spAutoFit/>
            </a:bodyPr>
            <a:lstStyle/>
            <a:p>
              <a:pPr algn="ctr"/>
              <a:r>
                <a:rPr kumimoji="1" lang="en-US" altLang="ja-JP" sz="2000" dirty="0"/>
                <a:t>SMI</a:t>
              </a:r>
              <a:endParaRPr kumimoji="1" lang="ja-JP" altLang="en-US" sz="2000" dirty="0"/>
            </a:p>
          </p:txBody>
        </p:sp>
        <p:sp>
          <p:nvSpPr>
            <p:cNvPr id="11" name="テキスト ボックス 10">
              <a:extLst>
                <a:ext uri="{FF2B5EF4-FFF2-40B4-BE49-F238E27FC236}">
                  <a16:creationId xmlns:a16="http://schemas.microsoft.com/office/drawing/2014/main" id="{6524E482-86B4-4AFE-93E4-27300D820583}"/>
                </a:ext>
              </a:extLst>
            </p:cNvPr>
            <p:cNvSpPr txBox="1"/>
            <p:nvPr/>
          </p:nvSpPr>
          <p:spPr>
            <a:xfrm>
              <a:off x="8625088" y="5467824"/>
              <a:ext cx="2230285" cy="400110"/>
            </a:xfrm>
            <a:prstGeom prst="rect">
              <a:avLst/>
            </a:prstGeom>
            <a:noFill/>
          </p:spPr>
          <p:txBody>
            <a:bodyPr wrap="square" rtlCol="0">
              <a:spAutoFit/>
            </a:bodyPr>
            <a:lstStyle/>
            <a:p>
              <a:pPr algn="ctr"/>
              <a:r>
                <a:rPr kumimoji="1" lang="en-US" altLang="ja-JP" sz="2000" dirty="0"/>
                <a:t>SMM</a:t>
              </a:r>
              <a:r>
                <a:rPr kumimoji="1" lang="ja-JP" altLang="en-US" sz="2000" dirty="0"/>
                <a:t>プログラム</a:t>
              </a:r>
            </a:p>
          </p:txBody>
        </p:sp>
        <p:cxnSp>
          <p:nvCxnSpPr>
            <p:cNvPr id="17" name="直線矢印コネクタ 16">
              <a:extLst>
                <a:ext uri="{FF2B5EF4-FFF2-40B4-BE49-F238E27FC236}">
                  <a16:creationId xmlns:a16="http://schemas.microsoft.com/office/drawing/2014/main" id="{60C3B98D-8F94-4A0D-AA38-868D547A6E38}"/>
                </a:ext>
              </a:extLst>
            </p:cNvPr>
            <p:cNvCxnSpPr>
              <a:stCxn id="28" idx="6"/>
              <a:endCxn id="29" idx="1"/>
            </p:cNvCxnSpPr>
            <p:nvPr/>
          </p:nvCxnSpPr>
          <p:spPr>
            <a:xfrm>
              <a:off x="3056433" y="5590045"/>
              <a:ext cx="1880243" cy="867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4906F343-16AB-478C-9E6B-BD19D97BA4B5}"/>
                </a:ext>
              </a:extLst>
            </p:cNvPr>
            <p:cNvCxnSpPr>
              <a:cxnSpLocks/>
              <a:stCxn id="29" idx="3"/>
            </p:cNvCxnSpPr>
            <p:nvPr/>
          </p:nvCxnSpPr>
          <p:spPr>
            <a:xfrm>
              <a:off x="6807040" y="5598715"/>
              <a:ext cx="130802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F6C2C058-1087-4172-9060-5D94CD325918}"/>
                </a:ext>
              </a:extLst>
            </p:cNvPr>
            <p:cNvSpPr txBox="1"/>
            <p:nvPr/>
          </p:nvSpPr>
          <p:spPr>
            <a:xfrm>
              <a:off x="4120210" y="4493743"/>
              <a:ext cx="2763923" cy="400110"/>
            </a:xfrm>
            <a:prstGeom prst="rect">
              <a:avLst/>
            </a:prstGeom>
            <a:noFill/>
          </p:spPr>
          <p:txBody>
            <a:bodyPr wrap="square" rtlCol="0">
              <a:spAutoFit/>
            </a:bodyPr>
            <a:lstStyle/>
            <a:p>
              <a:r>
                <a:rPr kumimoji="1" lang="en-US" altLang="ja-JP" sz="2000" dirty="0"/>
                <a:t>SGX</a:t>
              </a:r>
              <a:r>
                <a:rPr kumimoji="1" lang="ja-JP" altLang="en-US" sz="2000" dirty="0"/>
                <a:t>アプリケーション</a:t>
              </a:r>
            </a:p>
          </p:txBody>
        </p:sp>
      </p:grpSp>
      <p:sp>
        <p:nvSpPr>
          <p:cNvPr id="4" name="テキスト ボックス 3">
            <a:extLst>
              <a:ext uri="{FF2B5EF4-FFF2-40B4-BE49-F238E27FC236}">
                <a16:creationId xmlns:a16="http://schemas.microsoft.com/office/drawing/2014/main" id="{024E1498-1DA4-456C-B91F-E7BC62DDB022}"/>
              </a:ext>
            </a:extLst>
          </p:cNvPr>
          <p:cNvSpPr txBox="1"/>
          <p:nvPr/>
        </p:nvSpPr>
        <p:spPr>
          <a:xfrm>
            <a:off x="3011369" y="5476050"/>
            <a:ext cx="1793966" cy="707886"/>
          </a:xfrm>
          <a:prstGeom prst="rect">
            <a:avLst/>
          </a:prstGeom>
          <a:noFill/>
        </p:spPr>
        <p:txBody>
          <a:bodyPr wrap="square" rtlCol="0">
            <a:spAutoFit/>
          </a:bodyPr>
          <a:lstStyle/>
          <a:p>
            <a:pPr algn="ctr"/>
            <a:r>
              <a:rPr lang="ja-JP" altLang="en-US" sz="2000" dirty="0"/>
              <a:t>暗号化された仮想アドレス</a:t>
            </a:r>
            <a:endParaRPr kumimoji="1" lang="ja-JP" altLang="en-US" sz="2000" dirty="0"/>
          </a:p>
        </p:txBody>
      </p:sp>
    </p:spTree>
    <p:extLst>
      <p:ext uri="{BB962C8B-B14F-4D97-AF65-F5344CB8AC3E}">
        <p14:creationId xmlns:p14="http://schemas.microsoft.com/office/powerpoint/2010/main" val="2108117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1AAB7E-C43C-49E7-A5BD-38337C168113}"/>
              </a:ext>
            </a:extLst>
          </p:cNvPr>
          <p:cNvSpPr>
            <a:spLocks noGrp="1"/>
          </p:cNvSpPr>
          <p:nvPr>
            <p:ph type="title"/>
          </p:nvPr>
        </p:nvSpPr>
        <p:spPr>
          <a:xfrm>
            <a:off x="838200" y="512309"/>
            <a:ext cx="10515600" cy="848402"/>
          </a:xfrm>
        </p:spPr>
        <p:txBody>
          <a:bodyPr/>
          <a:lstStyle/>
          <a:p>
            <a:r>
              <a:rPr lang="en-US" altLang="ja-JP" dirty="0"/>
              <a:t>OS</a:t>
            </a:r>
            <a:r>
              <a:rPr lang="ja-JP" altLang="en-US" dirty="0"/>
              <a:t>データの取得</a:t>
            </a:r>
          </a:p>
        </p:txBody>
      </p:sp>
      <p:sp>
        <p:nvSpPr>
          <p:cNvPr id="3" name="コンテンツ プレースホルダー 2">
            <a:extLst>
              <a:ext uri="{FF2B5EF4-FFF2-40B4-BE49-F238E27FC236}">
                <a16:creationId xmlns:a16="http://schemas.microsoft.com/office/drawing/2014/main" id="{17E32BE8-D23D-43DB-BF60-4AB9EB31A800}"/>
              </a:ext>
            </a:extLst>
          </p:cNvPr>
          <p:cNvSpPr>
            <a:spLocks noGrp="1"/>
          </p:cNvSpPr>
          <p:nvPr>
            <p:ph idx="1"/>
          </p:nvPr>
        </p:nvSpPr>
        <p:spPr>
          <a:xfrm>
            <a:off x="843643" y="1564819"/>
            <a:ext cx="10515600" cy="4351338"/>
          </a:xfrm>
        </p:spPr>
        <p:txBody>
          <a:bodyPr/>
          <a:lstStyle/>
          <a:p>
            <a:r>
              <a:rPr lang="en-US" altLang="ja-JP" dirty="0"/>
              <a:t>SMM</a:t>
            </a:r>
            <a:r>
              <a:rPr lang="ja-JP" altLang="en-US" dirty="0"/>
              <a:t>プログラム内の</a:t>
            </a:r>
            <a:r>
              <a:rPr lang="en-US" altLang="ja-JP" dirty="0"/>
              <a:t>SMI</a:t>
            </a:r>
            <a:r>
              <a:rPr lang="ja-JP" altLang="en-US" dirty="0"/>
              <a:t>ハンドラが呼び出される</a:t>
            </a:r>
          </a:p>
          <a:p>
            <a:pPr lvl="1"/>
            <a:r>
              <a:rPr lang="ja-JP" altLang="en-US" dirty="0"/>
              <a:t>渡された仮想アドレスを復号</a:t>
            </a:r>
          </a:p>
          <a:p>
            <a:r>
              <a:rPr lang="ja-JP" altLang="en-US" dirty="0"/>
              <a:t>仮想アドレスを物理アドレスに変換してメモリデータを取得</a:t>
            </a:r>
            <a:endParaRPr lang="en-US" altLang="ja-JP" dirty="0"/>
          </a:p>
          <a:p>
            <a:pPr lvl="1"/>
            <a:r>
              <a:rPr lang="en-US" altLang="ja-JP" dirty="0"/>
              <a:t>IDS</a:t>
            </a:r>
            <a:r>
              <a:rPr lang="ja-JP" altLang="en-US" dirty="0"/>
              <a:t>には</a:t>
            </a:r>
            <a:r>
              <a:rPr lang="en-US" altLang="ja-JP" dirty="0"/>
              <a:t>OS</a:t>
            </a:r>
            <a:r>
              <a:rPr lang="ja-JP" altLang="en-US" dirty="0"/>
              <a:t>データの仮想アドレスしかわからない</a:t>
            </a:r>
          </a:p>
          <a:p>
            <a:pPr lvl="1"/>
            <a:r>
              <a:rPr lang="en-US" altLang="ja-JP" dirty="0"/>
              <a:t>SMM</a:t>
            </a:r>
            <a:r>
              <a:rPr lang="ja-JP" altLang="en-US" dirty="0"/>
              <a:t>プログラムは物理アドレスでしかメモリにアクセスできない</a:t>
            </a:r>
          </a:p>
          <a:p>
            <a:pPr lvl="1"/>
            <a:r>
              <a:rPr lang="ja-JP" altLang="en-US" dirty="0"/>
              <a:t>ランタイムへの情報漏洩を防ぐために取得した</a:t>
            </a:r>
            <a:r>
              <a:rPr lang="en-US" altLang="ja-JP" dirty="0"/>
              <a:t>OS</a:t>
            </a:r>
            <a:r>
              <a:rPr lang="ja-JP" altLang="en-US" dirty="0"/>
              <a:t>データを暗号化</a:t>
            </a:r>
          </a:p>
          <a:p>
            <a:endParaRPr lang="ja-JP" altLang="en-US" dirty="0"/>
          </a:p>
          <a:p>
            <a:pPr lvl="1"/>
            <a:endParaRPr lang="en-US" altLang="ja-JP" dirty="0"/>
          </a:p>
          <a:p>
            <a:endParaRPr lang="ja-JP" altLang="en-US" dirty="0"/>
          </a:p>
        </p:txBody>
      </p:sp>
      <p:sp>
        <p:nvSpPr>
          <p:cNvPr id="6" name="スライド番号プレースホルダー 5">
            <a:extLst>
              <a:ext uri="{FF2B5EF4-FFF2-40B4-BE49-F238E27FC236}">
                <a16:creationId xmlns:a16="http://schemas.microsoft.com/office/drawing/2014/main" id="{AB0C5F86-CD74-49A6-860D-E6C174FD5197}"/>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11</a:t>
            </a:fld>
            <a:endParaRPr lang="ja-JP" altLang="en-US"/>
          </a:p>
        </p:txBody>
      </p:sp>
      <p:sp>
        <p:nvSpPr>
          <p:cNvPr id="9" name="四角形: 角を丸くする 8">
            <a:extLst>
              <a:ext uri="{FF2B5EF4-FFF2-40B4-BE49-F238E27FC236}">
                <a16:creationId xmlns:a16="http://schemas.microsoft.com/office/drawing/2014/main" id="{A1A85516-829A-485C-9524-7C5E4ABF0CC8}"/>
              </a:ext>
            </a:extLst>
          </p:cNvPr>
          <p:cNvSpPr/>
          <p:nvPr/>
        </p:nvSpPr>
        <p:spPr>
          <a:xfrm>
            <a:off x="8307798" y="4307718"/>
            <a:ext cx="1544333" cy="1608439"/>
          </a:xfrm>
          <a:prstGeom prst="roundRect">
            <a:avLst/>
          </a:prstGeom>
          <a:solidFill>
            <a:schemeClr val="bg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dirty="0">
              <a:solidFill>
                <a:schemeClr val="tx1"/>
              </a:solidFill>
            </a:endParaRPr>
          </a:p>
        </p:txBody>
      </p:sp>
      <p:sp>
        <p:nvSpPr>
          <p:cNvPr id="21" name="正方形/長方形 20">
            <a:extLst>
              <a:ext uri="{FF2B5EF4-FFF2-40B4-BE49-F238E27FC236}">
                <a16:creationId xmlns:a16="http://schemas.microsoft.com/office/drawing/2014/main" id="{94384D38-6760-43EE-B508-D4E9F93E84B6}"/>
              </a:ext>
            </a:extLst>
          </p:cNvPr>
          <p:cNvSpPr/>
          <p:nvPr/>
        </p:nvSpPr>
        <p:spPr>
          <a:xfrm>
            <a:off x="2354360" y="4322431"/>
            <a:ext cx="2197107" cy="1608438"/>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19" name="楕円 18">
            <a:extLst>
              <a:ext uri="{FF2B5EF4-FFF2-40B4-BE49-F238E27FC236}">
                <a16:creationId xmlns:a16="http://schemas.microsoft.com/office/drawing/2014/main" id="{6B77711A-FCFD-4B9E-8F6E-5D5074423A48}"/>
              </a:ext>
            </a:extLst>
          </p:cNvPr>
          <p:cNvSpPr/>
          <p:nvPr/>
        </p:nvSpPr>
        <p:spPr>
          <a:xfrm>
            <a:off x="2588475" y="4822714"/>
            <a:ext cx="1292402" cy="578446"/>
          </a:xfrm>
          <a:prstGeom prst="ellipse">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sp>
        <p:nvSpPr>
          <p:cNvPr id="29" name="テキスト ボックス 28">
            <a:extLst>
              <a:ext uri="{FF2B5EF4-FFF2-40B4-BE49-F238E27FC236}">
                <a16:creationId xmlns:a16="http://schemas.microsoft.com/office/drawing/2014/main" id="{5EF11B47-BAB8-4C14-976E-F02189BA99B6}"/>
              </a:ext>
            </a:extLst>
          </p:cNvPr>
          <p:cNvSpPr txBox="1"/>
          <p:nvPr/>
        </p:nvSpPr>
        <p:spPr>
          <a:xfrm>
            <a:off x="2558105" y="4415248"/>
            <a:ext cx="1789615" cy="400110"/>
          </a:xfrm>
          <a:prstGeom prst="rect">
            <a:avLst/>
          </a:prstGeom>
          <a:noFill/>
        </p:spPr>
        <p:txBody>
          <a:bodyPr wrap="square" rtlCol="0">
            <a:spAutoFit/>
          </a:bodyPr>
          <a:lstStyle/>
          <a:p>
            <a:pPr algn="ctr"/>
            <a:r>
              <a:rPr kumimoji="1" lang="ja-JP" altLang="en-US" sz="2000" dirty="0">
                <a:solidFill>
                  <a:schemeClr val="tx1"/>
                </a:solidFill>
              </a:rPr>
              <a:t>エンクレイヴ</a:t>
            </a:r>
          </a:p>
        </p:txBody>
      </p:sp>
      <p:sp>
        <p:nvSpPr>
          <p:cNvPr id="39" name="正方形/長方形 38">
            <a:extLst>
              <a:ext uri="{FF2B5EF4-FFF2-40B4-BE49-F238E27FC236}">
                <a16:creationId xmlns:a16="http://schemas.microsoft.com/office/drawing/2014/main" id="{B15CF16C-667E-471E-B55F-9953D2A1A559}"/>
              </a:ext>
            </a:extLst>
          </p:cNvPr>
          <p:cNvSpPr/>
          <p:nvPr/>
        </p:nvSpPr>
        <p:spPr>
          <a:xfrm>
            <a:off x="4901397" y="4307718"/>
            <a:ext cx="1474910" cy="1608439"/>
          </a:xfrm>
          <a:prstGeom prst="rect">
            <a:avLst/>
          </a:prstGeom>
          <a:solidFill>
            <a:schemeClr val="accent2">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err="1">
                <a:solidFill>
                  <a:schemeClr val="tx1"/>
                </a:solidFill>
              </a:rPr>
              <a:t>SSdetector</a:t>
            </a:r>
            <a:r>
              <a:rPr kumimoji="1" lang="ja-JP" altLang="en-US" sz="2000" dirty="0">
                <a:solidFill>
                  <a:schemeClr val="tx1"/>
                </a:solidFill>
              </a:rPr>
              <a:t>ランタイム</a:t>
            </a:r>
          </a:p>
        </p:txBody>
      </p:sp>
      <p:cxnSp>
        <p:nvCxnSpPr>
          <p:cNvPr id="45" name="直線矢印コネクタ 44">
            <a:extLst>
              <a:ext uri="{FF2B5EF4-FFF2-40B4-BE49-F238E27FC236}">
                <a16:creationId xmlns:a16="http://schemas.microsoft.com/office/drawing/2014/main" id="{794B1118-1926-4A59-BE5E-4EAF25CC74E5}"/>
              </a:ext>
            </a:extLst>
          </p:cNvPr>
          <p:cNvCxnSpPr>
            <a:cxnSpLocks/>
            <a:stCxn id="17" idx="1"/>
          </p:cNvCxnSpPr>
          <p:nvPr/>
        </p:nvCxnSpPr>
        <p:spPr>
          <a:xfrm flipH="1">
            <a:off x="6376307" y="5307874"/>
            <a:ext cx="2062166"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640C3888-555C-43E3-9C2D-EC8F493FF62F}"/>
              </a:ext>
            </a:extLst>
          </p:cNvPr>
          <p:cNvSpPr txBox="1"/>
          <p:nvPr/>
        </p:nvSpPr>
        <p:spPr>
          <a:xfrm>
            <a:off x="3915926" y="5115991"/>
            <a:ext cx="764771" cy="400110"/>
          </a:xfrm>
          <a:prstGeom prst="rect">
            <a:avLst/>
          </a:prstGeom>
          <a:noFill/>
        </p:spPr>
        <p:txBody>
          <a:bodyPr wrap="square" rtlCol="0">
            <a:spAutoFit/>
          </a:bodyPr>
          <a:lstStyle/>
          <a:p>
            <a:r>
              <a:rPr kumimoji="1" lang="ja-JP" altLang="en-US" sz="2000" dirty="0"/>
              <a:t>復号</a:t>
            </a:r>
          </a:p>
        </p:txBody>
      </p:sp>
      <p:sp>
        <p:nvSpPr>
          <p:cNvPr id="31" name="テキスト ボックス 30">
            <a:extLst>
              <a:ext uri="{FF2B5EF4-FFF2-40B4-BE49-F238E27FC236}">
                <a16:creationId xmlns:a16="http://schemas.microsoft.com/office/drawing/2014/main" id="{209E95AE-E24B-4C10-8406-136E2259B60E}"/>
              </a:ext>
            </a:extLst>
          </p:cNvPr>
          <p:cNvSpPr txBox="1"/>
          <p:nvPr/>
        </p:nvSpPr>
        <p:spPr>
          <a:xfrm>
            <a:off x="6487181" y="4580713"/>
            <a:ext cx="1709742" cy="707886"/>
          </a:xfrm>
          <a:prstGeom prst="rect">
            <a:avLst/>
          </a:prstGeom>
          <a:noFill/>
        </p:spPr>
        <p:txBody>
          <a:bodyPr wrap="square" rtlCol="0">
            <a:spAutoFit/>
          </a:bodyPr>
          <a:lstStyle/>
          <a:p>
            <a:pPr algn="ctr"/>
            <a:r>
              <a:rPr kumimoji="1" lang="ja-JP" altLang="en-US" sz="2000" dirty="0"/>
              <a:t>暗号化されたメモリデータ</a:t>
            </a:r>
          </a:p>
        </p:txBody>
      </p:sp>
      <p:cxnSp>
        <p:nvCxnSpPr>
          <p:cNvPr id="5" name="直線矢印コネクタ 4">
            <a:extLst>
              <a:ext uri="{FF2B5EF4-FFF2-40B4-BE49-F238E27FC236}">
                <a16:creationId xmlns:a16="http://schemas.microsoft.com/office/drawing/2014/main" id="{D039EE07-5FEE-4DF8-BF07-0923574E4D01}"/>
              </a:ext>
            </a:extLst>
          </p:cNvPr>
          <p:cNvCxnSpPr>
            <a:cxnSpLocks/>
            <a:stCxn id="39" idx="1"/>
            <a:endCxn id="19" idx="6"/>
          </p:cNvCxnSpPr>
          <p:nvPr/>
        </p:nvCxnSpPr>
        <p:spPr>
          <a:xfrm flipH="1" flipV="1">
            <a:off x="3880877" y="5111937"/>
            <a:ext cx="1020520"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4084F47A-7AC8-4AA4-8FE0-9C0B6644E800}"/>
              </a:ext>
            </a:extLst>
          </p:cNvPr>
          <p:cNvSpPr/>
          <p:nvPr/>
        </p:nvSpPr>
        <p:spPr>
          <a:xfrm>
            <a:off x="2150618" y="4153990"/>
            <a:ext cx="4337268" cy="219170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31998F0D-BEDE-4588-AA7E-BC64D6EC9488}"/>
              </a:ext>
            </a:extLst>
          </p:cNvPr>
          <p:cNvSpPr txBox="1"/>
          <p:nvPr/>
        </p:nvSpPr>
        <p:spPr>
          <a:xfrm>
            <a:off x="8307797" y="4343563"/>
            <a:ext cx="1544333" cy="707886"/>
          </a:xfrm>
          <a:prstGeom prst="rect">
            <a:avLst/>
          </a:prstGeom>
          <a:noFill/>
        </p:spPr>
        <p:txBody>
          <a:bodyPr wrap="square" rtlCol="0">
            <a:spAutoFit/>
          </a:bodyPr>
          <a:lstStyle/>
          <a:p>
            <a:pPr algn="ctr"/>
            <a:r>
              <a:rPr kumimoji="1" lang="en-US" altLang="ja-JP" sz="2000" dirty="0"/>
              <a:t>SMM</a:t>
            </a:r>
          </a:p>
          <a:p>
            <a:pPr algn="ctr"/>
            <a:r>
              <a:rPr kumimoji="1" lang="ja-JP" altLang="en-US" sz="2000" dirty="0"/>
              <a:t>プログラム</a:t>
            </a:r>
          </a:p>
        </p:txBody>
      </p:sp>
      <p:sp>
        <p:nvSpPr>
          <p:cNvPr id="17" name="正方形/長方形 16">
            <a:extLst>
              <a:ext uri="{FF2B5EF4-FFF2-40B4-BE49-F238E27FC236}">
                <a16:creationId xmlns:a16="http://schemas.microsoft.com/office/drawing/2014/main" id="{58683869-F43D-4E06-9E61-BD8E7631D766}"/>
              </a:ext>
            </a:extLst>
          </p:cNvPr>
          <p:cNvSpPr/>
          <p:nvPr/>
        </p:nvSpPr>
        <p:spPr>
          <a:xfrm>
            <a:off x="8438473" y="5018655"/>
            <a:ext cx="1282983" cy="578437"/>
          </a:xfrm>
          <a:prstGeom prst="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SMI</a:t>
            </a:r>
          </a:p>
          <a:p>
            <a:pPr algn="ctr"/>
            <a:r>
              <a:rPr kumimoji="1" lang="ja-JP" altLang="en-US" sz="2000" dirty="0">
                <a:solidFill>
                  <a:schemeClr val="tx1"/>
                </a:solidFill>
              </a:rPr>
              <a:t>ハンドラ</a:t>
            </a:r>
          </a:p>
        </p:txBody>
      </p:sp>
      <p:sp>
        <p:nvSpPr>
          <p:cNvPr id="8" name="テキスト ボックス 7">
            <a:extLst>
              <a:ext uri="{FF2B5EF4-FFF2-40B4-BE49-F238E27FC236}">
                <a16:creationId xmlns:a16="http://schemas.microsoft.com/office/drawing/2014/main" id="{E48AD3FF-61C7-41C5-A6DD-D74F08C8ED61}"/>
              </a:ext>
            </a:extLst>
          </p:cNvPr>
          <p:cNvSpPr txBox="1"/>
          <p:nvPr/>
        </p:nvSpPr>
        <p:spPr>
          <a:xfrm>
            <a:off x="3155352" y="5967472"/>
            <a:ext cx="2792230" cy="400110"/>
          </a:xfrm>
          <a:prstGeom prst="rect">
            <a:avLst/>
          </a:prstGeom>
          <a:noFill/>
        </p:spPr>
        <p:txBody>
          <a:bodyPr wrap="square" rtlCol="0">
            <a:spAutoFit/>
          </a:bodyPr>
          <a:lstStyle/>
          <a:p>
            <a:r>
              <a:rPr kumimoji="1" lang="en-US" altLang="ja-JP" sz="2000" dirty="0"/>
              <a:t>SGX</a:t>
            </a:r>
            <a:r>
              <a:rPr kumimoji="1" lang="ja-JP" altLang="en-US" sz="2000" dirty="0"/>
              <a:t>アプリケーション</a:t>
            </a:r>
          </a:p>
        </p:txBody>
      </p:sp>
    </p:spTree>
    <p:extLst>
      <p:ext uri="{BB962C8B-B14F-4D97-AF65-F5344CB8AC3E}">
        <p14:creationId xmlns:p14="http://schemas.microsoft.com/office/powerpoint/2010/main" val="1238101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3D9E6D-34EF-47FF-837F-301F6068F00D}"/>
              </a:ext>
            </a:extLst>
          </p:cNvPr>
          <p:cNvSpPr>
            <a:spLocks noGrp="1"/>
          </p:cNvSpPr>
          <p:nvPr>
            <p:ph type="title"/>
          </p:nvPr>
        </p:nvSpPr>
        <p:spPr>
          <a:xfrm>
            <a:off x="838200" y="512309"/>
            <a:ext cx="10515600" cy="848402"/>
          </a:xfrm>
        </p:spPr>
        <p:txBody>
          <a:bodyPr/>
          <a:lstStyle/>
          <a:p>
            <a:r>
              <a:rPr lang="en-US" altLang="ja-JP" dirty="0" err="1"/>
              <a:t>SSdetector</a:t>
            </a:r>
            <a:r>
              <a:rPr lang="ja-JP" altLang="en-US" dirty="0"/>
              <a:t>のシステム構成</a:t>
            </a:r>
          </a:p>
        </p:txBody>
      </p:sp>
      <p:sp>
        <p:nvSpPr>
          <p:cNvPr id="3" name="コンテンツ プレースホルダー 2">
            <a:extLst>
              <a:ext uri="{FF2B5EF4-FFF2-40B4-BE49-F238E27FC236}">
                <a16:creationId xmlns:a16="http://schemas.microsoft.com/office/drawing/2014/main" id="{C3F45376-8EFB-4F5F-B00D-356BEF5BA000}"/>
              </a:ext>
            </a:extLst>
          </p:cNvPr>
          <p:cNvSpPr>
            <a:spLocks noGrp="1"/>
          </p:cNvSpPr>
          <p:nvPr>
            <p:ph idx="1"/>
          </p:nvPr>
        </p:nvSpPr>
        <p:spPr>
          <a:xfrm>
            <a:off x="789060" y="1563391"/>
            <a:ext cx="10515600" cy="4351338"/>
          </a:xfrm>
        </p:spPr>
        <p:txBody>
          <a:bodyPr/>
          <a:lstStyle/>
          <a:p>
            <a:r>
              <a:rPr lang="en-US" altLang="ja-JP" dirty="0"/>
              <a:t>SMM</a:t>
            </a:r>
            <a:r>
              <a:rPr lang="ja-JP" altLang="en-US" dirty="0"/>
              <a:t>プログラムは</a:t>
            </a:r>
            <a:r>
              <a:rPr lang="en-US" altLang="ja-JP" dirty="0"/>
              <a:t>EDK II</a:t>
            </a:r>
            <a:r>
              <a:rPr lang="ja-JP" altLang="en-US" dirty="0"/>
              <a:t>を用いて</a:t>
            </a:r>
            <a:r>
              <a:rPr lang="en-US" altLang="ja-JP" dirty="0" err="1"/>
              <a:t>TianoCore</a:t>
            </a:r>
            <a:r>
              <a:rPr lang="ja-JP" altLang="en-US" dirty="0"/>
              <a:t>に実装</a:t>
            </a:r>
          </a:p>
          <a:p>
            <a:pPr lvl="1"/>
            <a:r>
              <a:rPr lang="ja-JP" altLang="en-US" dirty="0"/>
              <a:t>オープンソースの</a:t>
            </a:r>
            <a:r>
              <a:rPr lang="en-US" altLang="ja-JP" dirty="0"/>
              <a:t>UEFI BIOS</a:t>
            </a:r>
          </a:p>
          <a:p>
            <a:r>
              <a:rPr lang="en-US" altLang="ja-JP" dirty="0" err="1"/>
              <a:t>SSdetector</a:t>
            </a:r>
            <a:r>
              <a:rPr lang="ja-JP" altLang="en-US" dirty="0"/>
              <a:t>全体を</a:t>
            </a:r>
            <a:r>
              <a:rPr lang="en-US" altLang="ja-JP" dirty="0"/>
              <a:t>VM</a:t>
            </a:r>
            <a:r>
              <a:rPr lang="ja-JP" altLang="en-US" dirty="0"/>
              <a:t>内に実装</a:t>
            </a:r>
          </a:p>
          <a:p>
            <a:pPr lvl="1"/>
            <a:r>
              <a:rPr lang="ja-JP" altLang="en-US" dirty="0"/>
              <a:t>実機の</a:t>
            </a:r>
            <a:r>
              <a:rPr lang="en-US" altLang="ja-JP" dirty="0"/>
              <a:t>BIOS</a:t>
            </a:r>
            <a:r>
              <a:rPr lang="ja-JP" altLang="en-US" dirty="0"/>
              <a:t>を変更するのは難しいため</a:t>
            </a:r>
          </a:p>
          <a:p>
            <a:pPr lvl="1"/>
            <a:r>
              <a:rPr lang="en-US" altLang="ja-JP" dirty="0"/>
              <a:t>SGX</a:t>
            </a:r>
            <a:r>
              <a:rPr lang="ja-JP" altLang="en-US" dirty="0"/>
              <a:t>仮想化のためのパッチを適用した</a:t>
            </a:r>
            <a:endParaRPr lang="en-US" altLang="ja-JP" dirty="0"/>
          </a:p>
          <a:p>
            <a:pPr marL="457200" lvl="1" indent="0">
              <a:buNone/>
            </a:pPr>
            <a:r>
              <a:rPr lang="ja-JP" altLang="en-US" dirty="0"/>
              <a:t>　</a:t>
            </a:r>
            <a:r>
              <a:rPr lang="en-US" altLang="ja-JP" dirty="0"/>
              <a:t>KVM SGX</a:t>
            </a:r>
            <a:r>
              <a:rPr lang="ja-JP" altLang="en-US" dirty="0"/>
              <a:t>と</a:t>
            </a:r>
            <a:r>
              <a:rPr lang="en-US" altLang="ja-JP" dirty="0"/>
              <a:t>QEMU SGX</a:t>
            </a:r>
            <a:r>
              <a:rPr lang="ja-JP" altLang="en-US" dirty="0"/>
              <a:t>を利用</a:t>
            </a:r>
          </a:p>
          <a:p>
            <a:pPr lvl="1"/>
            <a:r>
              <a:rPr lang="ja-JP" altLang="en-US" dirty="0"/>
              <a:t>仮想</a:t>
            </a:r>
            <a:r>
              <a:rPr lang="en-US" altLang="ja-JP" dirty="0"/>
              <a:t>SGX</a:t>
            </a:r>
            <a:r>
              <a:rPr lang="ja-JP" altLang="en-US" dirty="0"/>
              <a:t>を提供する</a:t>
            </a:r>
            <a:r>
              <a:rPr lang="en-US" altLang="ja-JP" dirty="0"/>
              <a:t>VM</a:t>
            </a:r>
            <a:r>
              <a:rPr lang="ja-JP" altLang="en-US" dirty="0"/>
              <a:t>を作成</a:t>
            </a:r>
          </a:p>
          <a:p>
            <a:endParaRPr lang="en-US" altLang="ja-JP" dirty="0"/>
          </a:p>
        </p:txBody>
      </p:sp>
      <p:sp>
        <p:nvSpPr>
          <p:cNvPr id="4" name="スライド番号プレースホルダー 3">
            <a:extLst>
              <a:ext uri="{FF2B5EF4-FFF2-40B4-BE49-F238E27FC236}">
                <a16:creationId xmlns:a16="http://schemas.microsoft.com/office/drawing/2014/main" id="{F6A34E07-2AAC-4809-AEB2-ACEB238EA6F7}"/>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12</a:t>
            </a:fld>
            <a:endParaRPr lang="ja-JP" altLang="en-US"/>
          </a:p>
        </p:txBody>
      </p:sp>
      <p:grpSp>
        <p:nvGrpSpPr>
          <p:cNvPr id="5" name="グループ化 4">
            <a:extLst>
              <a:ext uri="{FF2B5EF4-FFF2-40B4-BE49-F238E27FC236}">
                <a16:creationId xmlns:a16="http://schemas.microsoft.com/office/drawing/2014/main" id="{3D2879F7-2306-4FE3-A78D-865D4495A727}"/>
              </a:ext>
            </a:extLst>
          </p:cNvPr>
          <p:cNvGrpSpPr/>
          <p:nvPr/>
        </p:nvGrpSpPr>
        <p:grpSpPr>
          <a:xfrm>
            <a:off x="7030390" y="1827233"/>
            <a:ext cx="4534592" cy="4654363"/>
            <a:chOff x="7056516" y="1647273"/>
            <a:chExt cx="4534592" cy="4654363"/>
          </a:xfrm>
        </p:grpSpPr>
        <p:sp>
          <p:nvSpPr>
            <p:cNvPr id="27" name="正方形/長方形 26">
              <a:extLst>
                <a:ext uri="{FF2B5EF4-FFF2-40B4-BE49-F238E27FC236}">
                  <a16:creationId xmlns:a16="http://schemas.microsoft.com/office/drawing/2014/main" id="{BA8F2D59-0614-4C52-9855-4592986039BE}"/>
                </a:ext>
              </a:extLst>
            </p:cNvPr>
            <p:cNvSpPr/>
            <p:nvPr/>
          </p:nvSpPr>
          <p:spPr>
            <a:xfrm>
              <a:off x="7237754" y="5222306"/>
              <a:ext cx="4353353" cy="488040"/>
            </a:xfrm>
            <a:prstGeom prst="rect">
              <a:avLst/>
            </a:prstGeom>
            <a:solidFill>
              <a:schemeClr val="accent6">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a:extLst>
                <a:ext uri="{FF2B5EF4-FFF2-40B4-BE49-F238E27FC236}">
                  <a16:creationId xmlns:a16="http://schemas.microsoft.com/office/drawing/2014/main" id="{6A0F9EC5-5AAB-4673-B24B-092435B9BAE6}"/>
                </a:ext>
              </a:extLst>
            </p:cNvPr>
            <p:cNvSpPr/>
            <p:nvPr/>
          </p:nvSpPr>
          <p:spPr>
            <a:xfrm>
              <a:off x="9278870" y="5297445"/>
              <a:ext cx="2124071" cy="324706"/>
            </a:xfrm>
            <a:prstGeom prst="rect">
              <a:avLst/>
            </a:prstGeom>
            <a:solidFill>
              <a:schemeClr val="bg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err="1">
                  <a:solidFill>
                    <a:schemeClr val="tx1"/>
                  </a:solidFill>
                </a:rPr>
                <a:t>TianoCore</a:t>
              </a:r>
              <a:endParaRPr kumimoji="1" lang="ja-JP" altLang="en-US" sz="2000" dirty="0">
                <a:solidFill>
                  <a:schemeClr val="tx1"/>
                </a:solidFill>
              </a:endParaRPr>
            </a:p>
          </p:txBody>
        </p:sp>
        <p:sp>
          <p:nvSpPr>
            <p:cNvPr id="26" name="テキスト ボックス 25">
              <a:extLst>
                <a:ext uri="{FF2B5EF4-FFF2-40B4-BE49-F238E27FC236}">
                  <a16:creationId xmlns:a16="http://schemas.microsoft.com/office/drawing/2014/main" id="{9C786EC6-CFFC-4808-B57A-BF99232E2DEE}"/>
                </a:ext>
              </a:extLst>
            </p:cNvPr>
            <p:cNvSpPr txBox="1"/>
            <p:nvPr/>
          </p:nvSpPr>
          <p:spPr>
            <a:xfrm>
              <a:off x="7056516" y="5269967"/>
              <a:ext cx="2124071" cy="400110"/>
            </a:xfrm>
            <a:prstGeom prst="rect">
              <a:avLst/>
            </a:prstGeom>
            <a:noFill/>
          </p:spPr>
          <p:txBody>
            <a:bodyPr wrap="square" rtlCol="0">
              <a:spAutoFit/>
            </a:bodyPr>
            <a:lstStyle/>
            <a:p>
              <a:pPr algn="ctr"/>
              <a:r>
                <a:rPr kumimoji="1" lang="en-US" altLang="ja-JP" sz="2000" dirty="0"/>
                <a:t>QEMU</a:t>
              </a:r>
              <a:r>
                <a:rPr kumimoji="1" lang="ja-JP" altLang="en-US" sz="2000" dirty="0"/>
                <a:t> </a:t>
              </a:r>
              <a:r>
                <a:rPr kumimoji="1" lang="en-US" altLang="ja-JP" sz="2000" dirty="0"/>
                <a:t>SGX</a:t>
              </a:r>
              <a:endParaRPr kumimoji="1" lang="ja-JP" altLang="en-US" sz="2000" dirty="0"/>
            </a:p>
          </p:txBody>
        </p:sp>
        <p:sp>
          <p:nvSpPr>
            <p:cNvPr id="23" name="正方形/長方形 22">
              <a:extLst>
                <a:ext uri="{FF2B5EF4-FFF2-40B4-BE49-F238E27FC236}">
                  <a16:creationId xmlns:a16="http://schemas.microsoft.com/office/drawing/2014/main" id="{4F530F6E-36F8-4577-A5C6-18A2BC1F170F}"/>
                </a:ext>
              </a:extLst>
            </p:cNvPr>
            <p:cNvSpPr/>
            <p:nvPr/>
          </p:nvSpPr>
          <p:spPr>
            <a:xfrm>
              <a:off x="7237754" y="5813596"/>
              <a:ext cx="4353352" cy="488040"/>
            </a:xfrm>
            <a:prstGeom prst="rect">
              <a:avLst/>
            </a:prstGeom>
            <a:solidFill>
              <a:schemeClr val="accent1">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テキスト ボックス 21">
              <a:extLst>
                <a:ext uri="{FF2B5EF4-FFF2-40B4-BE49-F238E27FC236}">
                  <a16:creationId xmlns:a16="http://schemas.microsoft.com/office/drawing/2014/main" id="{1BD74041-9DA7-4037-B284-95F3BD763AB7}"/>
                </a:ext>
              </a:extLst>
            </p:cNvPr>
            <p:cNvSpPr txBox="1"/>
            <p:nvPr/>
          </p:nvSpPr>
          <p:spPr>
            <a:xfrm>
              <a:off x="8125386" y="5858791"/>
              <a:ext cx="2365223" cy="400110"/>
            </a:xfrm>
            <a:prstGeom prst="rect">
              <a:avLst/>
            </a:prstGeom>
            <a:noFill/>
          </p:spPr>
          <p:txBody>
            <a:bodyPr wrap="square" rtlCol="0">
              <a:spAutoFit/>
            </a:bodyPr>
            <a:lstStyle/>
            <a:p>
              <a:pPr algn="ctr"/>
              <a:r>
                <a:rPr kumimoji="1" lang="en-US" altLang="ja-JP" sz="2000" dirty="0"/>
                <a:t>KVM</a:t>
              </a:r>
              <a:r>
                <a:rPr lang="ja-JP" altLang="en-US" sz="2000" dirty="0"/>
                <a:t> </a:t>
              </a:r>
              <a:r>
                <a:rPr kumimoji="1" lang="en-US" altLang="ja-JP" sz="2000" dirty="0"/>
                <a:t>SGX</a:t>
              </a:r>
              <a:endParaRPr kumimoji="1" lang="ja-JP" altLang="en-US" sz="2000" dirty="0"/>
            </a:p>
          </p:txBody>
        </p:sp>
        <p:sp>
          <p:nvSpPr>
            <p:cNvPr id="21" name="テキスト ボックス 20">
              <a:extLst>
                <a:ext uri="{FF2B5EF4-FFF2-40B4-BE49-F238E27FC236}">
                  <a16:creationId xmlns:a16="http://schemas.microsoft.com/office/drawing/2014/main" id="{E094BDB5-F0ED-4965-AB43-790D3894CF1A}"/>
                </a:ext>
              </a:extLst>
            </p:cNvPr>
            <p:cNvSpPr txBox="1"/>
            <p:nvPr/>
          </p:nvSpPr>
          <p:spPr>
            <a:xfrm>
              <a:off x="10183578" y="1647273"/>
              <a:ext cx="1407528" cy="400110"/>
            </a:xfrm>
            <a:prstGeom prst="rect">
              <a:avLst/>
            </a:prstGeom>
            <a:noFill/>
          </p:spPr>
          <p:txBody>
            <a:bodyPr wrap="square" rtlCol="0">
              <a:spAutoFit/>
            </a:bodyPr>
            <a:lstStyle/>
            <a:p>
              <a:pPr algn="ctr"/>
              <a:r>
                <a:rPr kumimoji="1" lang="en-US" altLang="ja-JP" sz="2000" dirty="0"/>
                <a:t>VM</a:t>
              </a:r>
              <a:endParaRPr kumimoji="1" lang="ja-JP" altLang="en-US" sz="2000" dirty="0"/>
            </a:p>
          </p:txBody>
        </p:sp>
        <p:sp>
          <p:nvSpPr>
            <p:cNvPr id="15" name="正方形/長方形 14">
              <a:extLst>
                <a:ext uri="{FF2B5EF4-FFF2-40B4-BE49-F238E27FC236}">
                  <a16:creationId xmlns:a16="http://schemas.microsoft.com/office/drawing/2014/main" id="{3DF1F0AA-BD85-4608-96DB-77B39B76697E}"/>
                </a:ext>
              </a:extLst>
            </p:cNvPr>
            <p:cNvSpPr/>
            <p:nvPr/>
          </p:nvSpPr>
          <p:spPr>
            <a:xfrm>
              <a:off x="7550331" y="4629508"/>
              <a:ext cx="3852609" cy="40166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rPr>
                <a:t>Linux</a:t>
              </a:r>
              <a:endParaRPr kumimoji="1" lang="ja-JP" altLang="en-US" sz="2000" dirty="0">
                <a:solidFill>
                  <a:schemeClr val="tx1"/>
                </a:solidFill>
              </a:endParaRPr>
            </a:p>
          </p:txBody>
        </p:sp>
        <p:sp>
          <p:nvSpPr>
            <p:cNvPr id="28" name="正方形/長方形 27">
              <a:extLst>
                <a:ext uri="{FF2B5EF4-FFF2-40B4-BE49-F238E27FC236}">
                  <a16:creationId xmlns:a16="http://schemas.microsoft.com/office/drawing/2014/main" id="{23E6FDC7-D320-4623-A42E-6B57AAE4111C}"/>
                </a:ext>
              </a:extLst>
            </p:cNvPr>
            <p:cNvSpPr/>
            <p:nvPr/>
          </p:nvSpPr>
          <p:spPr>
            <a:xfrm>
              <a:off x="7635407" y="2776433"/>
              <a:ext cx="1950386" cy="1661486"/>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29" name="楕円 28">
              <a:extLst>
                <a:ext uri="{FF2B5EF4-FFF2-40B4-BE49-F238E27FC236}">
                  <a16:creationId xmlns:a16="http://schemas.microsoft.com/office/drawing/2014/main" id="{434EFD73-4BA7-45C5-800F-01C44333E677}"/>
                </a:ext>
              </a:extLst>
            </p:cNvPr>
            <p:cNvSpPr/>
            <p:nvPr/>
          </p:nvSpPr>
          <p:spPr>
            <a:xfrm>
              <a:off x="7964399" y="3247389"/>
              <a:ext cx="1292402" cy="578446"/>
            </a:xfrm>
            <a:prstGeom prst="ellipse">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sp>
          <p:nvSpPr>
            <p:cNvPr id="30" name="四角形: 角を丸くする 29">
              <a:extLst>
                <a:ext uri="{FF2B5EF4-FFF2-40B4-BE49-F238E27FC236}">
                  <a16:creationId xmlns:a16="http://schemas.microsoft.com/office/drawing/2014/main" id="{6401C958-A35A-4880-A771-3E6C6CEB0E92}"/>
                </a:ext>
              </a:extLst>
            </p:cNvPr>
            <p:cNvSpPr/>
            <p:nvPr/>
          </p:nvSpPr>
          <p:spPr>
            <a:xfrm>
              <a:off x="7780566" y="3899659"/>
              <a:ext cx="1647335" cy="470679"/>
            </a:xfrm>
            <a:prstGeom prst="round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ライブラリ</a:t>
              </a:r>
            </a:p>
          </p:txBody>
        </p:sp>
        <p:sp>
          <p:nvSpPr>
            <p:cNvPr id="31" name="正方形/長方形 30">
              <a:extLst>
                <a:ext uri="{FF2B5EF4-FFF2-40B4-BE49-F238E27FC236}">
                  <a16:creationId xmlns:a16="http://schemas.microsoft.com/office/drawing/2014/main" id="{2DFB8553-561D-4A8E-8A03-31A1DAC48ED0}"/>
                </a:ext>
              </a:extLst>
            </p:cNvPr>
            <p:cNvSpPr/>
            <p:nvPr/>
          </p:nvSpPr>
          <p:spPr>
            <a:xfrm>
              <a:off x="9774247" y="2776434"/>
              <a:ext cx="1541401" cy="1661486"/>
            </a:xfrm>
            <a:prstGeom prst="rect">
              <a:avLst/>
            </a:prstGeom>
            <a:solidFill>
              <a:schemeClr val="accent2">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err="1">
                  <a:solidFill>
                    <a:schemeClr val="tx1"/>
                  </a:solidFill>
                </a:rPr>
                <a:t>SSdetector</a:t>
              </a:r>
              <a:r>
                <a:rPr kumimoji="1" lang="ja-JP" altLang="en-US" sz="2000" dirty="0">
                  <a:solidFill>
                    <a:schemeClr val="tx1"/>
                  </a:solidFill>
                </a:rPr>
                <a:t>ランタイム</a:t>
              </a:r>
            </a:p>
          </p:txBody>
        </p:sp>
        <p:sp>
          <p:nvSpPr>
            <p:cNvPr id="9" name="テキスト ボックス 8">
              <a:extLst>
                <a:ext uri="{FF2B5EF4-FFF2-40B4-BE49-F238E27FC236}">
                  <a16:creationId xmlns:a16="http://schemas.microsoft.com/office/drawing/2014/main" id="{94BED60D-6EB8-430F-B964-DEAC9AA0B46B}"/>
                </a:ext>
              </a:extLst>
            </p:cNvPr>
            <p:cNvSpPr txBox="1"/>
            <p:nvPr/>
          </p:nvSpPr>
          <p:spPr>
            <a:xfrm>
              <a:off x="7730455" y="2853899"/>
              <a:ext cx="1809848" cy="400110"/>
            </a:xfrm>
            <a:prstGeom prst="rect">
              <a:avLst/>
            </a:prstGeom>
            <a:noFill/>
          </p:spPr>
          <p:txBody>
            <a:bodyPr wrap="square" rtlCol="0">
              <a:spAutoFit/>
            </a:bodyPr>
            <a:lstStyle/>
            <a:p>
              <a:r>
                <a:rPr kumimoji="1" lang="ja-JP" altLang="en-US" sz="2000" dirty="0"/>
                <a:t>エンクレイヴ</a:t>
              </a:r>
            </a:p>
          </p:txBody>
        </p:sp>
        <p:sp>
          <p:nvSpPr>
            <p:cNvPr id="10" name="正方形/長方形 9">
              <a:extLst>
                <a:ext uri="{FF2B5EF4-FFF2-40B4-BE49-F238E27FC236}">
                  <a16:creationId xmlns:a16="http://schemas.microsoft.com/office/drawing/2014/main" id="{4618C735-B362-4016-AEDD-63700C3D9F00}"/>
                </a:ext>
              </a:extLst>
            </p:cNvPr>
            <p:cNvSpPr/>
            <p:nvPr/>
          </p:nvSpPr>
          <p:spPr>
            <a:xfrm>
              <a:off x="7498080" y="2299063"/>
              <a:ext cx="3957727" cy="225900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07D153EA-674D-4366-B3D7-3C3EF26FE966}"/>
                </a:ext>
              </a:extLst>
            </p:cNvPr>
            <p:cNvSpPr/>
            <p:nvPr/>
          </p:nvSpPr>
          <p:spPr>
            <a:xfrm>
              <a:off x="7237755" y="1965596"/>
              <a:ext cx="4353353" cy="316148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7166DBA4-84C7-4D16-A6F9-B0AE5DC2B37B}"/>
                </a:ext>
              </a:extLst>
            </p:cNvPr>
            <p:cNvSpPr txBox="1"/>
            <p:nvPr/>
          </p:nvSpPr>
          <p:spPr>
            <a:xfrm>
              <a:off x="8145744" y="2363196"/>
              <a:ext cx="3257006" cy="400110"/>
            </a:xfrm>
            <a:prstGeom prst="rect">
              <a:avLst/>
            </a:prstGeom>
            <a:noFill/>
          </p:spPr>
          <p:txBody>
            <a:bodyPr wrap="square" rtlCol="0">
              <a:spAutoFit/>
            </a:bodyPr>
            <a:lstStyle/>
            <a:p>
              <a:r>
                <a:rPr kumimoji="1" lang="en-US" altLang="ja-JP" sz="2000" dirty="0"/>
                <a:t>SGX</a:t>
              </a:r>
              <a:r>
                <a:rPr kumimoji="1" lang="ja-JP" altLang="en-US" sz="2000" dirty="0"/>
                <a:t>アプリケーション</a:t>
              </a:r>
            </a:p>
          </p:txBody>
        </p:sp>
      </p:grpSp>
    </p:spTree>
    <p:extLst>
      <p:ext uri="{BB962C8B-B14F-4D97-AF65-F5344CB8AC3E}">
        <p14:creationId xmlns:p14="http://schemas.microsoft.com/office/powerpoint/2010/main" val="3881146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E9D58F-44F8-4C89-BE5A-2362E6092E09}"/>
              </a:ext>
            </a:extLst>
          </p:cNvPr>
          <p:cNvSpPr>
            <a:spLocks noGrp="1"/>
          </p:cNvSpPr>
          <p:nvPr>
            <p:ph type="title"/>
          </p:nvPr>
        </p:nvSpPr>
        <p:spPr/>
        <p:txBody>
          <a:bodyPr/>
          <a:lstStyle/>
          <a:p>
            <a:r>
              <a:rPr kumimoji="1" lang="en-US" altLang="ja-JP" dirty="0" err="1"/>
              <a:t>SSdetector</a:t>
            </a:r>
            <a:r>
              <a:rPr kumimoji="1" lang="ja-JP" altLang="en-US" dirty="0"/>
              <a:t>ライブラリ</a:t>
            </a:r>
          </a:p>
        </p:txBody>
      </p:sp>
      <p:sp>
        <p:nvSpPr>
          <p:cNvPr id="3" name="コンテンツ プレースホルダー 2">
            <a:extLst>
              <a:ext uri="{FF2B5EF4-FFF2-40B4-BE49-F238E27FC236}">
                <a16:creationId xmlns:a16="http://schemas.microsoft.com/office/drawing/2014/main" id="{C4D2FDE9-AE5F-48D6-A83D-7F8C0756DBE4}"/>
              </a:ext>
            </a:extLst>
          </p:cNvPr>
          <p:cNvSpPr>
            <a:spLocks noGrp="1"/>
          </p:cNvSpPr>
          <p:nvPr>
            <p:ph idx="1"/>
          </p:nvPr>
        </p:nvSpPr>
        <p:spPr/>
        <p:txBody>
          <a:bodyPr/>
          <a:lstStyle/>
          <a:p>
            <a:r>
              <a:rPr kumimoji="1" lang="ja-JP" altLang="en-US" dirty="0"/>
              <a:t>エンクレイヴ内の</a:t>
            </a:r>
            <a:r>
              <a:rPr kumimoji="1" lang="en-US" altLang="ja-JP" dirty="0"/>
              <a:t>IDS</a:t>
            </a:r>
            <a:r>
              <a:rPr kumimoji="1" lang="ja-JP" altLang="en-US" dirty="0"/>
              <a:t>に提供されるライブラリ</a:t>
            </a:r>
          </a:p>
          <a:p>
            <a:pPr lvl="1"/>
            <a:r>
              <a:rPr kumimoji="1" lang="en-US" altLang="ja-JP" dirty="0"/>
              <a:t>IDS</a:t>
            </a:r>
            <a:r>
              <a:rPr kumimoji="1" lang="ja-JP" altLang="en-US" dirty="0"/>
              <a:t>が</a:t>
            </a:r>
            <a:r>
              <a:rPr kumimoji="1" lang="en-US" altLang="ja-JP" dirty="0"/>
              <a:t>OS</a:t>
            </a:r>
            <a:r>
              <a:rPr kumimoji="1" lang="ja-JP" altLang="en-US" dirty="0"/>
              <a:t>データを必要としたときにランタイム経由で取得</a:t>
            </a:r>
          </a:p>
          <a:p>
            <a:pPr lvl="1"/>
            <a:r>
              <a:rPr kumimoji="1" lang="en-US" altLang="ja-JP" dirty="0"/>
              <a:t>OCALL</a:t>
            </a:r>
            <a:r>
              <a:rPr kumimoji="1" lang="ja-JP" altLang="en-US" dirty="0"/>
              <a:t>を用いてランタイムの関数を安全に呼び出す</a:t>
            </a:r>
          </a:p>
          <a:p>
            <a:pPr lvl="1"/>
            <a:r>
              <a:rPr kumimoji="1" lang="ja-JP" altLang="en-US" dirty="0"/>
              <a:t>ランタイムから共有バッファ経由でメモリデータを受け取る</a:t>
            </a:r>
          </a:p>
          <a:p>
            <a:r>
              <a:rPr kumimoji="1" lang="ja-JP" altLang="en-US" dirty="0"/>
              <a:t>受け取ったメモリデータをキャッシュ</a:t>
            </a:r>
          </a:p>
          <a:p>
            <a:pPr lvl="1"/>
            <a:r>
              <a:rPr kumimoji="1" lang="en-US" altLang="ja-JP" dirty="0"/>
              <a:t>SMM</a:t>
            </a:r>
            <a:r>
              <a:rPr kumimoji="1" lang="ja-JP" altLang="en-US" dirty="0"/>
              <a:t>プログラムの呼び出し回数を削減</a:t>
            </a:r>
          </a:p>
          <a:p>
            <a:endParaRPr kumimoji="1" lang="en-US" altLang="ja-JP" dirty="0"/>
          </a:p>
        </p:txBody>
      </p:sp>
      <p:sp>
        <p:nvSpPr>
          <p:cNvPr id="4" name="スライド番号プレースホルダー 3">
            <a:extLst>
              <a:ext uri="{FF2B5EF4-FFF2-40B4-BE49-F238E27FC236}">
                <a16:creationId xmlns:a16="http://schemas.microsoft.com/office/drawing/2014/main" id="{01A80C2E-1615-4CAC-A3CA-09F0410F9938}"/>
              </a:ext>
            </a:extLst>
          </p:cNvPr>
          <p:cNvSpPr>
            <a:spLocks noGrp="1"/>
          </p:cNvSpPr>
          <p:nvPr>
            <p:ph type="sldNum" sz="quarter" idx="12"/>
          </p:nvPr>
        </p:nvSpPr>
        <p:spPr/>
        <p:txBody>
          <a:bodyPr/>
          <a:lstStyle/>
          <a:p>
            <a:fld id="{A0465346-8A0F-4693-87AD-A1502516770E}" type="slidenum">
              <a:rPr kumimoji="1" lang="ja-JP" altLang="en-US" smtClean="0"/>
              <a:t>13</a:t>
            </a:fld>
            <a:endParaRPr kumimoji="1" lang="ja-JP" altLang="en-US"/>
          </a:p>
        </p:txBody>
      </p:sp>
      <p:cxnSp>
        <p:nvCxnSpPr>
          <p:cNvPr id="27" name="直線矢印コネクタ 26">
            <a:extLst>
              <a:ext uri="{FF2B5EF4-FFF2-40B4-BE49-F238E27FC236}">
                <a16:creationId xmlns:a16="http://schemas.microsoft.com/office/drawing/2014/main" id="{B005F939-0E3A-4110-8E59-AEB44B289929}"/>
              </a:ext>
            </a:extLst>
          </p:cNvPr>
          <p:cNvCxnSpPr>
            <a:cxnSpLocks/>
            <a:stCxn id="22" idx="4"/>
            <a:endCxn id="16" idx="0"/>
          </p:cNvCxnSpPr>
          <p:nvPr/>
        </p:nvCxnSpPr>
        <p:spPr>
          <a:xfrm>
            <a:off x="4459948" y="5350478"/>
            <a:ext cx="7797" cy="43367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5" name="グループ化 4">
            <a:extLst>
              <a:ext uri="{FF2B5EF4-FFF2-40B4-BE49-F238E27FC236}">
                <a16:creationId xmlns:a16="http://schemas.microsoft.com/office/drawing/2014/main" id="{252C8C1F-169A-4DD3-8B4C-9F464A7BE071}"/>
              </a:ext>
            </a:extLst>
          </p:cNvPr>
          <p:cNvGrpSpPr/>
          <p:nvPr/>
        </p:nvGrpSpPr>
        <p:grpSpPr>
          <a:xfrm>
            <a:off x="462702" y="4100878"/>
            <a:ext cx="8489710" cy="2384605"/>
            <a:chOff x="314656" y="4336869"/>
            <a:chExt cx="8489710" cy="2384605"/>
          </a:xfrm>
        </p:grpSpPr>
        <p:sp>
          <p:nvSpPr>
            <p:cNvPr id="10" name="正方形/長方形 9">
              <a:extLst>
                <a:ext uri="{FF2B5EF4-FFF2-40B4-BE49-F238E27FC236}">
                  <a16:creationId xmlns:a16="http://schemas.microsoft.com/office/drawing/2014/main" id="{CA4597A2-08FD-4EFB-80AA-C4D1B29312C6}"/>
                </a:ext>
              </a:extLst>
            </p:cNvPr>
            <p:cNvSpPr/>
            <p:nvPr/>
          </p:nvSpPr>
          <p:spPr>
            <a:xfrm>
              <a:off x="6409452" y="5964653"/>
              <a:ext cx="2273438" cy="582598"/>
            </a:xfrm>
            <a:prstGeom prst="rect">
              <a:avLst/>
            </a:prstGeom>
            <a:solidFill>
              <a:schemeClr val="accent2">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ランタイム</a:t>
              </a:r>
            </a:p>
          </p:txBody>
        </p:sp>
        <p:sp>
          <p:nvSpPr>
            <p:cNvPr id="13" name="正方形/長方形 12">
              <a:extLst>
                <a:ext uri="{FF2B5EF4-FFF2-40B4-BE49-F238E27FC236}">
                  <a16:creationId xmlns:a16="http://schemas.microsoft.com/office/drawing/2014/main" id="{ED21E6BC-7038-4577-9C12-8119FAF5B78A}"/>
                </a:ext>
              </a:extLst>
            </p:cNvPr>
            <p:cNvSpPr/>
            <p:nvPr/>
          </p:nvSpPr>
          <p:spPr>
            <a:xfrm>
              <a:off x="3117669" y="4336869"/>
              <a:ext cx="5686697" cy="238460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91F596EB-FBC6-477E-A692-A52FE1B26625}"/>
                </a:ext>
              </a:extLst>
            </p:cNvPr>
            <p:cNvSpPr txBox="1"/>
            <p:nvPr/>
          </p:nvSpPr>
          <p:spPr>
            <a:xfrm>
              <a:off x="5304318" y="5904899"/>
              <a:ext cx="1583364" cy="292110"/>
            </a:xfrm>
            <a:prstGeom prst="rect">
              <a:avLst/>
            </a:prstGeom>
            <a:noFill/>
          </p:spPr>
          <p:txBody>
            <a:bodyPr wrap="square" rtlCol="0">
              <a:spAutoFit/>
            </a:bodyPr>
            <a:lstStyle/>
            <a:p>
              <a:r>
                <a:rPr lang="en-US" altLang="ja-JP" sz="2000" dirty="0"/>
                <a:t>O</a:t>
              </a:r>
              <a:r>
                <a:rPr kumimoji="1" lang="en-US" altLang="ja-JP" sz="2000" dirty="0"/>
                <a:t>CALL</a:t>
              </a:r>
              <a:endParaRPr kumimoji="1" lang="ja-JP" altLang="en-US" sz="2000" dirty="0"/>
            </a:p>
          </p:txBody>
        </p:sp>
        <p:sp>
          <p:nvSpPr>
            <p:cNvPr id="18" name="四角形: 角を丸くする 17">
              <a:extLst>
                <a:ext uri="{FF2B5EF4-FFF2-40B4-BE49-F238E27FC236}">
                  <a16:creationId xmlns:a16="http://schemas.microsoft.com/office/drawing/2014/main" id="{98C83ABB-83CB-4639-8F7A-9EF8FB992B9D}"/>
                </a:ext>
              </a:extLst>
            </p:cNvPr>
            <p:cNvSpPr/>
            <p:nvPr/>
          </p:nvSpPr>
          <p:spPr>
            <a:xfrm>
              <a:off x="6981216" y="4960740"/>
              <a:ext cx="1701674" cy="582598"/>
            </a:xfrm>
            <a:prstGeom prst="round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共有</a:t>
              </a:r>
              <a:endParaRPr kumimoji="1" lang="en-US" altLang="ja-JP" sz="2000" dirty="0">
                <a:solidFill>
                  <a:schemeClr val="tx1"/>
                </a:solidFill>
              </a:endParaRPr>
            </a:p>
            <a:p>
              <a:pPr algn="ctr"/>
              <a:r>
                <a:rPr kumimoji="1" lang="ja-JP" altLang="en-US" sz="2000" dirty="0">
                  <a:solidFill>
                    <a:schemeClr val="tx1"/>
                  </a:solidFill>
                </a:rPr>
                <a:t>バッファ</a:t>
              </a:r>
            </a:p>
          </p:txBody>
        </p:sp>
        <p:sp>
          <p:nvSpPr>
            <p:cNvPr id="20" name="正方形/長方形 19">
              <a:extLst>
                <a:ext uri="{FF2B5EF4-FFF2-40B4-BE49-F238E27FC236}">
                  <a16:creationId xmlns:a16="http://schemas.microsoft.com/office/drawing/2014/main" id="{5FCDE936-A30F-4D70-A0AE-9FE3475AE197}"/>
                </a:ext>
              </a:extLst>
            </p:cNvPr>
            <p:cNvSpPr/>
            <p:nvPr/>
          </p:nvSpPr>
          <p:spPr>
            <a:xfrm>
              <a:off x="3384517" y="4484308"/>
              <a:ext cx="1870364" cy="2125498"/>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3C1F71A7-224C-4CC7-B1BD-840428314849}"/>
                </a:ext>
              </a:extLst>
            </p:cNvPr>
            <p:cNvSpPr txBox="1"/>
            <p:nvPr/>
          </p:nvSpPr>
          <p:spPr>
            <a:xfrm>
              <a:off x="3363451" y="4513932"/>
              <a:ext cx="1844043" cy="400110"/>
            </a:xfrm>
            <a:prstGeom prst="rect">
              <a:avLst/>
            </a:prstGeom>
            <a:noFill/>
          </p:spPr>
          <p:txBody>
            <a:bodyPr wrap="square" rtlCol="0">
              <a:spAutoFit/>
            </a:bodyPr>
            <a:lstStyle/>
            <a:p>
              <a:pPr algn="ctr"/>
              <a:r>
                <a:rPr kumimoji="1" lang="ja-JP" altLang="en-US" sz="2000" dirty="0"/>
                <a:t>エンクレイヴ</a:t>
              </a:r>
            </a:p>
          </p:txBody>
        </p:sp>
        <p:sp>
          <p:nvSpPr>
            <p:cNvPr id="22" name="楕円 21">
              <a:extLst>
                <a:ext uri="{FF2B5EF4-FFF2-40B4-BE49-F238E27FC236}">
                  <a16:creationId xmlns:a16="http://schemas.microsoft.com/office/drawing/2014/main" id="{670A7743-E45E-4E39-9BBA-8BC93C48EFC0}"/>
                </a:ext>
              </a:extLst>
            </p:cNvPr>
            <p:cNvSpPr/>
            <p:nvPr/>
          </p:nvSpPr>
          <p:spPr>
            <a:xfrm>
              <a:off x="3705073" y="4917611"/>
              <a:ext cx="1213658" cy="668858"/>
            </a:xfrm>
            <a:prstGeom prst="ellipse">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sp>
          <p:nvSpPr>
            <p:cNvPr id="16" name="四角形: 角を丸くする 15">
              <a:extLst>
                <a:ext uri="{FF2B5EF4-FFF2-40B4-BE49-F238E27FC236}">
                  <a16:creationId xmlns:a16="http://schemas.microsoft.com/office/drawing/2014/main" id="{E6B27E9D-298C-47DF-8F10-D6FDE06C6E1C}"/>
                </a:ext>
              </a:extLst>
            </p:cNvPr>
            <p:cNvSpPr/>
            <p:nvPr/>
          </p:nvSpPr>
          <p:spPr>
            <a:xfrm>
              <a:off x="3496031" y="6020142"/>
              <a:ext cx="1647335" cy="470679"/>
            </a:xfrm>
            <a:prstGeom prst="round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ライブラリ</a:t>
              </a:r>
            </a:p>
          </p:txBody>
        </p:sp>
        <p:cxnSp>
          <p:nvCxnSpPr>
            <p:cNvPr id="23" name="直線矢印コネクタ 22">
              <a:extLst>
                <a:ext uri="{FF2B5EF4-FFF2-40B4-BE49-F238E27FC236}">
                  <a16:creationId xmlns:a16="http://schemas.microsoft.com/office/drawing/2014/main" id="{0E2F02A2-E342-467D-AF38-E014CB1DA193}"/>
                </a:ext>
              </a:extLst>
            </p:cNvPr>
            <p:cNvCxnSpPr>
              <a:stCxn id="18" idx="1"/>
              <a:endCxn id="22" idx="6"/>
            </p:cNvCxnSpPr>
            <p:nvPr/>
          </p:nvCxnSpPr>
          <p:spPr>
            <a:xfrm flipH="1">
              <a:off x="4918731" y="5252039"/>
              <a:ext cx="2062485"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954CBB79-E11E-4DCD-B0F0-9A7DC7F0A7B0}"/>
                </a:ext>
              </a:extLst>
            </p:cNvPr>
            <p:cNvCxnSpPr>
              <a:stCxn id="16" idx="3"/>
              <a:endCxn id="10" idx="1"/>
            </p:cNvCxnSpPr>
            <p:nvPr/>
          </p:nvCxnSpPr>
          <p:spPr>
            <a:xfrm>
              <a:off x="5143366" y="6255482"/>
              <a:ext cx="1266086" cy="47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51C766F5-7C32-4AB2-9811-015CBA653F0E}"/>
                </a:ext>
              </a:extLst>
            </p:cNvPr>
            <p:cNvCxnSpPr>
              <a:stCxn id="10" idx="0"/>
            </p:cNvCxnSpPr>
            <p:nvPr/>
          </p:nvCxnSpPr>
          <p:spPr>
            <a:xfrm flipV="1">
              <a:off x="7546171" y="5543339"/>
              <a:ext cx="0" cy="42131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BAE63485-EEAF-429A-802A-3AD2B69CEF90}"/>
                </a:ext>
              </a:extLst>
            </p:cNvPr>
            <p:cNvSpPr txBox="1"/>
            <p:nvPr/>
          </p:nvSpPr>
          <p:spPr>
            <a:xfrm>
              <a:off x="5311637" y="4827681"/>
              <a:ext cx="1763621" cy="400110"/>
            </a:xfrm>
            <a:prstGeom prst="rect">
              <a:avLst/>
            </a:prstGeom>
            <a:noFill/>
          </p:spPr>
          <p:txBody>
            <a:bodyPr wrap="square" rtlCol="0">
              <a:spAutoFit/>
            </a:bodyPr>
            <a:lstStyle/>
            <a:p>
              <a:r>
                <a:rPr kumimoji="1" lang="ja-JP" altLang="en-US" sz="2000" dirty="0"/>
                <a:t>メモリデータ</a:t>
              </a:r>
            </a:p>
          </p:txBody>
        </p:sp>
        <p:sp>
          <p:nvSpPr>
            <p:cNvPr id="40" name="テキスト ボックス 39">
              <a:extLst>
                <a:ext uri="{FF2B5EF4-FFF2-40B4-BE49-F238E27FC236}">
                  <a16:creationId xmlns:a16="http://schemas.microsoft.com/office/drawing/2014/main" id="{8DA75BAB-5D66-4830-A70E-9FD424F4D157}"/>
                </a:ext>
              </a:extLst>
            </p:cNvPr>
            <p:cNvSpPr txBox="1"/>
            <p:nvPr/>
          </p:nvSpPr>
          <p:spPr>
            <a:xfrm>
              <a:off x="314656" y="6138802"/>
              <a:ext cx="2743199" cy="400110"/>
            </a:xfrm>
            <a:prstGeom prst="rect">
              <a:avLst/>
            </a:prstGeom>
            <a:noFill/>
          </p:spPr>
          <p:txBody>
            <a:bodyPr wrap="square" rtlCol="0">
              <a:spAutoFit/>
            </a:bodyPr>
            <a:lstStyle/>
            <a:p>
              <a:r>
                <a:rPr kumimoji="1" lang="en-US" altLang="ja-JP" sz="2000" dirty="0"/>
                <a:t>SGX</a:t>
              </a:r>
              <a:r>
                <a:rPr kumimoji="1" lang="ja-JP" altLang="en-US" sz="2000" dirty="0"/>
                <a:t>アプリケーション</a:t>
              </a:r>
            </a:p>
          </p:txBody>
        </p:sp>
      </p:grpSp>
    </p:spTree>
    <p:extLst>
      <p:ext uri="{BB962C8B-B14F-4D97-AF65-F5344CB8AC3E}">
        <p14:creationId xmlns:p14="http://schemas.microsoft.com/office/powerpoint/2010/main" val="249583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86DD53-DCAE-4AD8-933D-0A56E9D3A33C}"/>
              </a:ext>
            </a:extLst>
          </p:cNvPr>
          <p:cNvSpPr>
            <a:spLocks noGrp="1"/>
          </p:cNvSpPr>
          <p:nvPr>
            <p:ph type="title"/>
          </p:nvPr>
        </p:nvSpPr>
        <p:spPr/>
        <p:txBody>
          <a:bodyPr/>
          <a:lstStyle/>
          <a:p>
            <a:r>
              <a:rPr kumimoji="1" lang="en-US" altLang="ja-JP" dirty="0" err="1"/>
              <a:t>SSdetector</a:t>
            </a:r>
            <a:r>
              <a:rPr kumimoji="1" lang="ja-JP" altLang="en-US" dirty="0"/>
              <a:t>ランタイム</a:t>
            </a:r>
          </a:p>
        </p:txBody>
      </p:sp>
      <p:sp>
        <p:nvSpPr>
          <p:cNvPr id="3" name="コンテンツ プレースホルダー 2">
            <a:extLst>
              <a:ext uri="{FF2B5EF4-FFF2-40B4-BE49-F238E27FC236}">
                <a16:creationId xmlns:a16="http://schemas.microsoft.com/office/drawing/2014/main" id="{26AB785A-9DAF-4D3F-A79E-0F3BC97B279C}"/>
              </a:ext>
            </a:extLst>
          </p:cNvPr>
          <p:cNvSpPr>
            <a:spLocks noGrp="1"/>
          </p:cNvSpPr>
          <p:nvPr>
            <p:ph idx="1"/>
          </p:nvPr>
        </p:nvSpPr>
        <p:spPr/>
        <p:txBody>
          <a:bodyPr/>
          <a:lstStyle/>
          <a:p>
            <a:r>
              <a:rPr kumimoji="1" lang="en-US" altLang="ja-JP" dirty="0"/>
              <a:t>ECALL</a:t>
            </a:r>
            <a:r>
              <a:rPr kumimoji="1" lang="ja-JP" altLang="en-US" dirty="0"/>
              <a:t>を用いてライブラリの関数を安全に呼び出す</a:t>
            </a:r>
          </a:p>
          <a:p>
            <a:pPr lvl="1"/>
            <a:r>
              <a:rPr kumimoji="1" lang="ja-JP" altLang="en-US" dirty="0"/>
              <a:t>その際に</a:t>
            </a:r>
            <a:r>
              <a:rPr kumimoji="1" lang="en-US" altLang="ja-JP" dirty="0"/>
              <a:t>OS</a:t>
            </a:r>
            <a:r>
              <a:rPr kumimoji="1" lang="ja-JP" altLang="en-US" dirty="0"/>
              <a:t>データを格納する共有バッファのアドレスを渡す</a:t>
            </a:r>
          </a:p>
          <a:p>
            <a:pPr lvl="1"/>
            <a:r>
              <a:rPr kumimoji="1" lang="ja-JP" altLang="en-US" dirty="0"/>
              <a:t>ライブラリが</a:t>
            </a:r>
            <a:r>
              <a:rPr kumimoji="1" lang="en-US" altLang="ja-JP" dirty="0"/>
              <a:t>IDS</a:t>
            </a:r>
            <a:r>
              <a:rPr kumimoji="1" lang="ja-JP" altLang="en-US" dirty="0"/>
              <a:t>の関数を実行</a:t>
            </a:r>
          </a:p>
          <a:p>
            <a:r>
              <a:rPr kumimoji="1" lang="ja-JP" altLang="en-US" dirty="0"/>
              <a:t>ライブラリから</a:t>
            </a:r>
            <a:r>
              <a:rPr kumimoji="1" lang="en-US" altLang="ja-JP" dirty="0"/>
              <a:t>OCALL</a:t>
            </a:r>
            <a:r>
              <a:rPr kumimoji="1" lang="ja-JP" altLang="en-US" dirty="0"/>
              <a:t>で呼び出されたら</a:t>
            </a:r>
            <a:r>
              <a:rPr kumimoji="1" lang="en-US" altLang="ja-JP" dirty="0"/>
              <a:t>SMI</a:t>
            </a:r>
            <a:r>
              <a:rPr kumimoji="1" lang="ja-JP" altLang="en-US" dirty="0"/>
              <a:t>を発生させる</a:t>
            </a:r>
          </a:p>
          <a:p>
            <a:pPr lvl="1"/>
            <a:r>
              <a:rPr kumimoji="1" lang="en-US" altLang="ja-JP" dirty="0" err="1"/>
              <a:t>ioperm</a:t>
            </a:r>
            <a:r>
              <a:rPr kumimoji="1" lang="ja-JP" altLang="en-US" dirty="0"/>
              <a:t>システムコールで許可した</a:t>
            </a:r>
            <a:r>
              <a:rPr kumimoji="1" lang="en-US" altLang="ja-JP" dirty="0"/>
              <a:t>0xb2</a:t>
            </a:r>
            <a:r>
              <a:rPr kumimoji="1" lang="ja-JP" altLang="en-US" dirty="0"/>
              <a:t>番の</a:t>
            </a:r>
            <a:r>
              <a:rPr kumimoji="1" lang="en-US" altLang="ja-JP" dirty="0"/>
              <a:t>I/O</a:t>
            </a:r>
            <a:r>
              <a:rPr kumimoji="1" lang="ja-JP" altLang="en-US" dirty="0"/>
              <a:t>ポートに書き込む</a:t>
            </a:r>
          </a:p>
          <a:p>
            <a:pPr lvl="1"/>
            <a:r>
              <a:rPr kumimoji="1" lang="en-US" altLang="ja-JP" dirty="0"/>
              <a:t>OS</a:t>
            </a:r>
            <a:r>
              <a:rPr kumimoji="1" lang="ja-JP" altLang="en-US" dirty="0"/>
              <a:t>データと共有バッファの仮想アドレスをそれぞれレジスタに格納</a:t>
            </a:r>
            <a:endParaRPr kumimoji="1" lang="en-US" altLang="ja-JP" dirty="0"/>
          </a:p>
          <a:p>
            <a:pPr lvl="1"/>
            <a:endParaRPr kumimoji="1" lang="en-US" altLang="ja-JP" dirty="0"/>
          </a:p>
          <a:p>
            <a:pPr lvl="1"/>
            <a:endParaRPr kumimoji="1" lang="en-US" altLang="ja-JP" dirty="0"/>
          </a:p>
          <a:p>
            <a:pPr lvl="1"/>
            <a:endParaRPr kumimoji="1" lang="en-US" altLang="ja-JP" dirty="0"/>
          </a:p>
          <a:p>
            <a:pPr lvl="1"/>
            <a:endParaRPr kumimoji="1" lang="ja-JP" altLang="en-US" dirty="0"/>
          </a:p>
        </p:txBody>
      </p:sp>
      <p:sp>
        <p:nvSpPr>
          <p:cNvPr id="4" name="スライド番号プレースホルダー 3">
            <a:extLst>
              <a:ext uri="{FF2B5EF4-FFF2-40B4-BE49-F238E27FC236}">
                <a16:creationId xmlns:a16="http://schemas.microsoft.com/office/drawing/2014/main" id="{CB1A9D66-2356-4D30-9B60-B996E5E6FBAD}"/>
              </a:ext>
            </a:extLst>
          </p:cNvPr>
          <p:cNvSpPr>
            <a:spLocks noGrp="1"/>
          </p:cNvSpPr>
          <p:nvPr>
            <p:ph type="sldNum" sz="quarter" idx="12"/>
          </p:nvPr>
        </p:nvSpPr>
        <p:spPr/>
        <p:txBody>
          <a:bodyPr/>
          <a:lstStyle/>
          <a:p>
            <a:fld id="{A0465346-8A0F-4693-87AD-A1502516770E}" type="slidenum">
              <a:rPr kumimoji="1" lang="ja-JP" altLang="en-US" smtClean="0"/>
              <a:t>14</a:t>
            </a:fld>
            <a:endParaRPr kumimoji="1" lang="ja-JP" altLang="en-US" dirty="0"/>
          </a:p>
        </p:txBody>
      </p:sp>
      <p:cxnSp>
        <p:nvCxnSpPr>
          <p:cNvPr id="22" name="直線矢印コネクタ 21">
            <a:extLst>
              <a:ext uri="{FF2B5EF4-FFF2-40B4-BE49-F238E27FC236}">
                <a16:creationId xmlns:a16="http://schemas.microsoft.com/office/drawing/2014/main" id="{D9370C25-560B-4C7C-BE0B-FC96EBD20656}"/>
              </a:ext>
            </a:extLst>
          </p:cNvPr>
          <p:cNvCxnSpPr>
            <a:cxnSpLocks/>
          </p:cNvCxnSpPr>
          <p:nvPr/>
        </p:nvCxnSpPr>
        <p:spPr>
          <a:xfrm flipV="1">
            <a:off x="6039271" y="6128176"/>
            <a:ext cx="1480246" cy="1169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CC88BBE0-FE7B-478D-9A5C-8DB852748174}"/>
              </a:ext>
            </a:extLst>
          </p:cNvPr>
          <p:cNvSpPr txBox="1"/>
          <p:nvPr/>
        </p:nvSpPr>
        <p:spPr>
          <a:xfrm>
            <a:off x="6679187" y="5716102"/>
            <a:ext cx="948227" cy="400110"/>
          </a:xfrm>
          <a:prstGeom prst="rect">
            <a:avLst/>
          </a:prstGeom>
          <a:noFill/>
        </p:spPr>
        <p:txBody>
          <a:bodyPr wrap="square" rtlCol="0">
            <a:spAutoFit/>
          </a:bodyPr>
          <a:lstStyle/>
          <a:p>
            <a:r>
              <a:rPr kumimoji="1" lang="en-US" altLang="ja-JP" sz="2000" dirty="0"/>
              <a:t>SMI</a:t>
            </a:r>
            <a:endParaRPr kumimoji="1" lang="ja-JP" altLang="en-US" sz="2000" dirty="0"/>
          </a:p>
        </p:txBody>
      </p:sp>
      <p:sp>
        <p:nvSpPr>
          <p:cNvPr id="32" name="四角形: 角を丸くする 31">
            <a:extLst>
              <a:ext uri="{FF2B5EF4-FFF2-40B4-BE49-F238E27FC236}">
                <a16:creationId xmlns:a16="http://schemas.microsoft.com/office/drawing/2014/main" id="{6A6C6D9B-741E-4C9C-8507-6C6BFAA5265B}"/>
              </a:ext>
            </a:extLst>
          </p:cNvPr>
          <p:cNvSpPr/>
          <p:nvPr/>
        </p:nvSpPr>
        <p:spPr>
          <a:xfrm>
            <a:off x="7776549" y="4172477"/>
            <a:ext cx="1638506" cy="975145"/>
          </a:xfrm>
          <a:prstGeom prst="round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レジスタ</a:t>
            </a:r>
          </a:p>
        </p:txBody>
      </p:sp>
      <p:grpSp>
        <p:nvGrpSpPr>
          <p:cNvPr id="21" name="グループ化 20">
            <a:extLst>
              <a:ext uri="{FF2B5EF4-FFF2-40B4-BE49-F238E27FC236}">
                <a16:creationId xmlns:a16="http://schemas.microsoft.com/office/drawing/2014/main" id="{01EB1FB3-6141-43A5-A2D1-B1B6D45BE42E}"/>
              </a:ext>
            </a:extLst>
          </p:cNvPr>
          <p:cNvGrpSpPr/>
          <p:nvPr/>
        </p:nvGrpSpPr>
        <p:grpSpPr>
          <a:xfrm>
            <a:off x="832757" y="4068879"/>
            <a:ext cx="5686697" cy="2551587"/>
            <a:chOff x="3117669" y="4169887"/>
            <a:chExt cx="5686697" cy="2551587"/>
          </a:xfrm>
        </p:grpSpPr>
        <p:sp>
          <p:nvSpPr>
            <p:cNvPr id="23" name="正方形/長方形 22">
              <a:extLst>
                <a:ext uri="{FF2B5EF4-FFF2-40B4-BE49-F238E27FC236}">
                  <a16:creationId xmlns:a16="http://schemas.microsoft.com/office/drawing/2014/main" id="{3E7DAD2D-266E-4FCE-8CE6-1A74F70A7F35}"/>
                </a:ext>
              </a:extLst>
            </p:cNvPr>
            <p:cNvSpPr/>
            <p:nvPr/>
          </p:nvSpPr>
          <p:spPr>
            <a:xfrm>
              <a:off x="6190630" y="5394189"/>
              <a:ext cx="2273438" cy="1093308"/>
            </a:xfrm>
            <a:prstGeom prst="rect">
              <a:avLst/>
            </a:prstGeom>
            <a:solidFill>
              <a:schemeClr val="accent2">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ランタイム</a:t>
              </a:r>
            </a:p>
          </p:txBody>
        </p:sp>
        <p:sp>
          <p:nvSpPr>
            <p:cNvPr id="25" name="正方形/長方形 24">
              <a:extLst>
                <a:ext uri="{FF2B5EF4-FFF2-40B4-BE49-F238E27FC236}">
                  <a16:creationId xmlns:a16="http://schemas.microsoft.com/office/drawing/2014/main" id="{AB170E8B-E6D6-4DED-81D9-4AA89ADA9212}"/>
                </a:ext>
              </a:extLst>
            </p:cNvPr>
            <p:cNvSpPr/>
            <p:nvPr/>
          </p:nvSpPr>
          <p:spPr>
            <a:xfrm>
              <a:off x="3117669" y="4191557"/>
              <a:ext cx="5686697" cy="252991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27015D80-0E0A-4C95-8E83-94CB5A141C9D}"/>
                </a:ext>
              </a:extLst>
            </p:cNvPr>
            <p:cNvSpPr txBox="1"/>
            <p:nvPr/>
          </p:nvSpPr>
          <p:spPr>
            <a:xfrm>
              <a:off x="5207494" y="6195387"/>
              <a:ext cx="1583364" cy="292110"/>
            </a:xfrm>
            <a:prstGeom prst="rect">
              <a:avLst/>
            </a:prstGeom>
            <a:noFill/>
          </p:spPr>
          <p:txBody>
            <a:bodyPr wrap="square" rtlCol="0">
              <a:spAutoFit/>
            </a:bodyPr>
            <a:lstStyle/>
            <a:p>
              <a:r>
                <a:rPr lang="en-US" altLang="ja-JP" sz="2000" dirty="0"/>
                <a:t>O</a:t>
              </a:r>
              <a:r>
                <a:rPr kumimoji="1" lang="en-US" altLang="ja-JP" sz="2000" dirty="0"/>
                <a:t>CALL</a:t>
              </a:r>
              <a:endParaRPr kumimoji="1" lang="ja-JP" altLang="en-US" sz="2000" dirty="0"/>
            </a:p>
          </p:txBody>
        </p:sp>
        <p:sp>
          <p:nvSpPr>
            <p:cNvPr id="29" name="四角形: 角を丸くする 28">
              <a:extLst>
                <a:ext uri="{FF2B5EF4-FFF2-40B4-BE49-F238E27FC236}">
                  <a16:creationId xmlns:a16="http://schemas.microsoft.com/office/drawing/2014/main" id="{F3DA97E0-F662-4C2D-B3F5-2409359AC0FE}"/>
                </a:ext>
              </a:extLst>
            </p:cNvPr>
            <p:cNvSpPr/>
            <p:nvPr/>
          </p:nvSpPr>
          <p:spPr>
            <a:xfrm>
              <a:off x="6190630" y="4581402"/>
              <a:ext cx="2273438" cy="697874"/>
            </a:xfrm>
            <a:prstGeom prst="round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共有</a:t>
              </a:r>
              <a:endParaRPr kumimoji="1" lang="en-US" altLang="ja-JP" sz="2000" dirty="0">
                <a:solidFill>
                  <a:schemeClr val="tx1"/>
                </a:solidFill>
              </a:endParaRPr>
            </a:p>
            <a:p>
              <a:pPr algn="ctr"/>
              <a:r>
                <a:rPr kumimoji="1" lang="ja-JP" altLang="en-US" sz="2000" dirty="0">
                  <a:solidFill>
                    <a:schemeClr val="tx1"/>
                  </a:solidFill>
                </a:rPr>
                <a:t>バッファ</a:t>
              </a:r>
            </a:p>
          </p:txBody>
        </p:sp>
        <p:sp>
          <p:nvSpPr>
            <p:cNvPr id="30" name="正方形/長方形 29">
              <a:extLst>
                <a:ext uri="{FF2B5EF4-FFF2-40B4-BE49-F238E27FC236}">
                  <a16:creationId xmlns:a16="http://schemas.microsoft.com/office/drawing/2014/main" id="{D31729DA-9A5A-4F1E-AE2F-BAEBF889FB8C}"/>
                </a:ext>
              </a:extLst>
            </p:cNvPr>
            <p:cNvSpPr/>
            <p:nvPr/>
          </p:nvSpPr>
          <p:spPr>
            <a:xfrm>
              <a:off x="3384517" y="4484308"/>
              <a:ext cx="1870364" cy="2125498"/>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CD55BA89-6017-4B0B-92D3-EA31FBE9D5F7}"/>
                </a:ext>
              </a:extLst>
            </p:cNvPr>
            <p:cNvSpPr txBox="1"/>
            <p:nvPr/>
          </p:nvSpPr>
          <p:spPr>
            <a:xfrm>
              <a:off x="3363451" y="4513932"/>
              <a:ext cx="1844043" cy="400110"/>
            </a:xfrm>
            <a:prstGeom prst="rect">
              <a:avLst/>
            </a:prstGeom>
            <a:noFill/>
          </p:spPr>
          <p:txBody>
            <a:bodyPr wrap="square" rtlCol="0">
              <a:spAutoFit/>
            </a:bodyPr>
            <a:lstStyle/>
            <a:p>
              <a:pPr algn="ctr"/>
              <a:r>
                <a:rPr kumimoji="1" lang="ja-JP" altLang="en-US" sz="2000" dirty="0"/>
                <a:t>エンクレイヴ</a:t>
              </a:r>
            </a:p>
          </p:txBody>
        </p:sp>
        <p:sp>
          <p:nvSpPr>
            <p:cNvPr id="35" name="四角形: 角を丸くする 34">
              <a:extLst>
                <a:ext uri="{FF2B5EF4-FFF2-40B4-BE49-F238E27FC236}">
                  <a16:creationId xmlns:a16="http://schemas.microsoft.com/office/drawing/2014/main" id="{7F592EAE-4998-412A-AF95-EB06B583398C}"/>
                </a:ext>
              </a:extLst>
            </p:cNvPr>
            <p:cNvSpPr/>
            <p:nvPr/>
          </p:nvSpPr>
          <p:spPr>
            <a:xfrm>
              <a:off x="3496031" y="5394190"/>
              <a:ext cx="1647335" cy="1096632"/>
            </a:xfrm>
            <a:prstGeom prst="round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ライブラリ</a:t>
              </a:r>
            </a:p>
          </p:txBody>
        </p:sp>
        <p:sp>
          <p:nvSpPr>
            <p:cNvPr id="40" name="テキスト ボックス 39">
              <a:extLst>
                <a:ext uri="{FF2B5EF4-FFF2-40B4-BE49-F238E27FC236}">
                  <a16:creationId xmlns:a16="http://schemas.microsoft.com/office/drawing/2014/main" id="{7B48F90D-7ECD-44A5-9619-0A4BEA45240B}"/>
                </a:ext>
              </a:extLst>
            </p:cNvPr>
            <p:cNvSpPr txBox="1"/>
            <p:nvPr/>
          </p:nvSpPr>
          <p:spPr>
            <a:xfrm>
              <a:off x="6061167" y="4169887"/>
              <a:ext cx="2743199" cy="400110"/>
            </a:xfrm>
            <a:prstGeom prst="rect">
              <a:avLst/>
            </a:prstGeom>
            <a:noFill/>
          </p:spPr>
          <p:txBody>
            <a:bodyPr wrap="square" rtlCol="0">
              <a:spAutoFit/>
            </a:bodyPr>
            <a:lstStyle/>
            <a:p>
              <a:r>
                <a:rPr kumimoji="1" lang="en-US" altLang="ja-JP" sz="2000" dirty="0"/>
                <a:t>SGX</a:t>
              </a:r>
              <a:r>
                <a:rPr kumimoji="1" lang="ja-JP" altLang="en-US" sz="2000" dirty="0"/>
                <a:t>アプリケーション</a:t>
              </a:r>
            </a:p>
          </p:txBody>
        </p:sp>
      </p:grpSp>
      <p:cxnSp>
        <p:nvCxnSpPr>
          <p:cNvPr id="8" name="直線矢印コネクタ 7">
            <a:extLst>
              <a:ext uri="{FF2B5EF4-FFF2-40B4-BE49-F238E27FC236}">
                <a16:creationId xmlns:a16="http://schemas.microsoft.com/office/drawing/2014/main" id="{C236E380-1930-48CC-80FA-0EF78CBAF2BD}"/>
              </a:ext>
            </a:extLst>
          </p:cNvPr>
          <p:cNvCxnSpPr>
            <a:cxnSpLocks/>
          </p:cNvCxnSpPr>
          <p:nvPr/>
        </p:nvCxnSpPr>
        <p:spPr>
          <a:xfrm>
            <a:off x="2858454" y="6116212"/>
            <a:ext cx="1047264"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32E78B6F-F3B1-4996-9623-CFABECB99ACB}"/>
              </a:ext>
            </a:extLst>
          </p:cNvPr>
          <p:cNvCxnSpPr/>
          <p:nvPr/>
        </p:nvCxnSpPr>
        <p:spPr>
          <a:xfrm flipH="1">
            <a:off x="2858454" y="5716102"/>
            <a:ext cx="1047264"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956643CB-EA96-471E-A409-932863CDAC21}"/>
              </a:ext>
            </a:extLst>
          </p:cNvPr>
          <p:cNvSpPr txBox="1"/>
          <p:nvPr/>
        </p:nvSpPr>
        <p:spPr>
          <a:xfrm>
            <a:off x="2922582" y="5358587"/>
            <a:ext cx="1583364" cy="400110"/>
          </a:xfrm>
          <a:prstGeom prst="rect">
            <a:avLst/>
          </a:prstGeom>
          <a:noFill/>
        </p:spPr>
        <p:txBody>
          <a:bodyPr wrap="square" rtlCol="0">
            <a:spAutoFit/>
          </a:bodyPr>
          <a:lstStyle/>
          <a:p>
            <a:r>
              <a:rPr kumimoji="1" lang="en-US" altLang="ja-JP" sz="2000" dirty="0"/>
              <a:t>ECALL</a:t>
            </a:r>
            <a:endParaRPr kumimoji="1" lang="ja-JP" altLang="en-US" sz="2000" dirty="0"/>
          </a:p>
        </p:txBody>
      </p:sp>
      <p:sp>
        <p:nvSpPr>
          <p:cNvPr id="43" name="四角形: 角を丸くする 42">
            <a:extLst>
              <a:ext uri="{FF2B5EF4-FFF2-40B4-BE49-F238E27FC236}">
                <a16:creationId xmlns:a16="http://schemas.microsoft.com/office/drawing/2014/main" id="{D764AE3D-7675-4B28-85C2-87378639A22A}"/>
              </a:ext>
            </a:extLst>
          </p:cNvPr>
          <p:cNvSpPr/>
          <p:nvPr/>
        </p:nvSpPr>
        <p:spPr>
          <a:xfrm>
            <a:off x="7530403" y="5293181"/>
            <a:ext cx="2273438" cy="1093308"/>
          </a:xfrm>
          <a:prstGeom prst="roundRect">
            <a:avLst/>
          </a:prstGeom>
          <a:solidFill>
            <a:schemeClr val="bg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rPr>
              <a:t>SMM</a:t>
            </a:r>
            <a:r>
              <a:rPr lang="ja-JP" altLang="en-US" sz="2000" dirty="0">
                <a:solidFill>
                  <a:schemeClr val="tx1"/>
                </a:solidFill>
              </a:rPr>
              <a:t>プログラム</a:t>
            </a:r>
            <a:endParaRPr kumimoji="1" lang="ja-JP" altLang="en-US" sz="2000" dirty="0">
              <a:solidFill>
                <a:schemeClr val="tx1"/>
              </a:solidFill>
            </a:endParaRPr>
          </a:p>
        </p:txBody>
      </p:sp>
      <p:cxnSp>
        <p:nvCxnSpPr>
          <p:cNvPr id="45" name="コネクタ: カギ線 44">
            <a:extLst>
              <a:ext uri="{FF2B5EF4-FFF2-40B4-BE49-F238E27FC236}">
                <a16:creationId xmlns:a16="http://schemas.microsoft.com/office/drawing/2014/main" id="{CA0C4D54-9CC6-450F-B666-54A418522918}"/>
              </a:ext>
            </a:extLst>
          </p:cNvPr>
          <p:cNvCxnSpPr>
            <a:stCxn id="23" idx="3"/>
          </p:cNvCxnSpPr>
          <p:nvPr/>
        </p:nvCxnSpPr>
        <p:spPr>
          <a:xfrm flipV="1">
            <a:off x="6179156" y="4700540"/>
            <a:ext cx="1562764" cy="1139295"/>
          </a:xfrm>
          <a:prstGeom prst="bentConnector3">
            <a:avLst>
              <a:gd name="adj1" fmla="val 32168"/>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8556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103CD3-774B-499D-8A7E-C283BCE49C16}"/>
              </a:ext>
            </a:extLst>
          </p:cNvPr>
          <p:cNvSpPr>
            <a:spLocks noGrp="1"/>
          </p:cNvSpPr>
          <p:nvPr>
            <p:ph type="title"/>
          </p:nvPr>
        </p:nvSpPr>
        <p:spPr>
          <a:xfrm>
            <a:off x="838200" y="512309"/>
            <a:ext cx="10515600" cy="848402"/>
          </a:xfrm>
        </p:spPr>
        <p:txBody>
          <a:bodyPr/>
          <a:lstStyle/>
          <a:p>
            <a:r>
              <a:rPr lang="en-US" altLang="ja-JP" dirty="0"/>
              <a:t>SMM</a:t>
            </a:r>
            <a:r>
              <a:rPr lang="ja-JP" altLang="en-US" dirty="0"/>
              <a:t>プログラム</a:t>
            </a:r>
          </a:p>
        </p:txBody>
      </p:sp>
      <p:sp>
        <p:nvSpPr>
          <p:cNvPr id="3" name="コンテンツ プレースホルダー 2">
            <a:extLst>
              <a:ext uri="{FF2B5EF4-FFF2-40B4-BE49-F238E27FC236}">
                <a16:creationId xmlns:a16="http://schemas.microsoft.com/office/drawing/2014/main" id="{CA83E847-4083-444F-A02A-02E470E9FE96}"/>
              </a:ext>
            </a:extLst>
          </p:cNvPr>
          <p:cNvSpPr>
            <a:spLocks noGrp="1"/>
          </p:cNvSpPr>
          <p:nvPr>
            <p:ph idx="1"/>
          </p:nvPr>
        </p:nvSpPr>
        <p:spPr>
          <a:xfrm>
            <a:off x="838200" y="1556135"/>
            <a:ext cx="10515600" cy="4351338"/>
          </a:xfrm>
        </p:spPr>
        <p:txBody>
          <a:bodyPr/>
          <a:lstStyle/>
          <a:p>
            <a:r>
              <a:rPr lang="en-US" altLang="ja-JP" dirty="0"/>
              <a:t>SMI</a:t>
            </a:r>
            <a:r>
              <a:rPr lang="ja-JP" altLang="en-US" dirty="0"/>
              <a:t>で呼び出されたら指定された</a:t>
            </a:r>
            <a:r>
              <a:rPr lang="en-US" altLang="ja-JP" dirty="0"/>
              <a:t>OS</a:t>
            </a:r>
            <a:r>
              <a:rPr lang="ja-JP" altLang="en-US" dirty="0"/>
              <a:t>データを取得</a:t>
            </a:r>
          </a:p>
          <a:p>
            <a:pPr lvl="1"/>
            <a:r>
              <a:rPr lang="en-US" altLang="ja-JP" dirty="0"/>
              <a:t>CR3</a:t>
            </a:r>
            <a:r>
              <a:rPr lang="ja-JP" altLang="en-US" dirty="0"/>
              <a:t>レジスタの値を取得してメモリ上のページテーブルを特定</a:t>
            </a:r>
          </a:p>
          <a:p>
            <a:pPr lvl="1"/>
            <a:r>
              <a:rPr lang="ja-JP" altLang="en-US" dirty="0"/>
              <a:t>レジスタで渡された</a:t>
            </a:r>
            <a:r>
              <a:rPr lang="en-US" altLang="ja-JP" dirty="0"/>
              <a:t>OS</a:t>
            </a:r>
            <a:r>
              <a:rPr lang="ja-JP" altLang="en-US" dirty="0"/>
              <a:t>データの仮想アドレスを物理アドレスに変換</a:t>
            </a:r>
          </a:p>
          <a:p>
            <a:r>
              <a:rPr lang="ja-JP" altLang="en-US" dirty="0"/>
              <a:t>取得した</a:t>
            </a:r>
            <a:r>
              <a:rPr lang="en-US" altLang="ja-JP"/>
              <a:t>OS</a:t>
            </a:r>
            <a:r>
              <a:rPr lang="ja-JP" altLang="en-US"/>
              <a:t>データ</a:t>
            </a:r>
            <a:r>
              <a:rPr lang="ja-JP" altLang="en-US" dirty="0"/>
              <a:t>を共有バッファに格納</a:t>
            </a:r>
          </a:p>
          <a:p>
            <a:pPr lvl="1"/>
            <a:r>
              <a:rPr lang="ja-JP" altLang="en-US" dirty="0"/>
              <a:t>共有バッファの仮想アドレスも物理アドレスに変換</a:t>
            </a:r>
          </a:p>
        </p:txBody>
      </p:sp>
      <p:sp>
        <p:nvSpPr>
          <p:cNvPr id="6" name="スライド番号プレースホルダー 5">
            <a:extLst>
              <a:ext uri="{FF2B5EF4-FFF2-40B4-BE49-F238E27FC236}">
                <a16:creationId xmlns:a16="http://schemas.microsoft.com/office/drawing/2014/main" id="{A5E3C7B5-8520-440C-B810-D06F6F8D52E4}"/>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15</a:t>
            </a:fld>
            <a:endParaRPr lang="ja-JP" altLang="en-US"/>
          </a:p>
        </p:txBody>
      </p:sp>
      <p:grpSp>
        <p:nvGrpSpPr>
          <p:cNvPr id="15" name="グループ化 14">
            <a:extLst>
              <a:ext uri="{FF2B5EF4-FFF2-40B4-BE49-F238E27FC236}">
                <a16:creationId xmlns:a16="http://schemas.microsoft.com/office/drawing/2014/main" id="{7BCFC770-5DBB-4B48-8579-1630411E4393}"/>
              </a:ext>
            </a:extLst>
          </p:cNvPr>
          <p:cNvGrpSpPr/>
          <p:nvPr/>
        </p:nvGrpSpPr>
        <p:grpSpPr>
          <a:xfrm>
            <a:off x="1894114" y="3821908"/>
            <a:ext cx="8403772" cy="2717004"/>
            <a:chOff x="653142" y="3901440"/>
            <a:chExt cx="8403772" cy="2717004"/>
          </a:xfrm>
        </p:grpSpPr>
        <p:sp>
          <p:nvSpPr>
            <p:cNvPr id="21" name="四角形: 角を丸くする 20">
              <a:extLst>
                <a:ext uri="{FF2B5EF4-FFF2-40B4-BE49-F238E27FC236}">
                  <a16:creationId xmlns:a16="http://schemas.microsoft.com/office/drawing/2014/main" id="{A710890A-8C34-4287-BFA9-E61442F26F2E}"/>
                </a:ext>
              </a:extLst>
            </p:cNvPr>
            <p:cNvSpPr/>
            <p:nvPr/>
          </p:nvSpPr>
          <p:spPr>
            <a:xfrm>
              <a:off x="6594778" y="3901440"/>
              <a:ext cx="2462136" cy="2717004"/>
            </a:xfrm>
            <a:prstGeom prst="roundRect">
              <a:avLst/>
            </a:prstGeom>
            <a:solidFill>
              <a:schemeClr val="bg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SMM</a:t>
              </a:r>
              <a:r>
                <a:rPr kumimoji="1" lang="ja-JP" altLang="en-US" sz="2000" dirty="0">
                  <a:solidFill>
                    <a:schemeClr val="tx1"/>
                  </a:solidFill>
                </a:rPr>
                <a:t>プログラム</a:t>
              </a:r>
            </a:p>
          </p:txBody>
        </p:sp>
        <p:sp>
          <p:nvSpPr>
            <p:cNvPr id="22" name="正方形/長方形 21">
              <a:extLst>
                <a:ext uri="{FF2B5EF4-FFF2-40B4-BE49-F238E27FC236}">
                  <a16:creationId xmlns:a16="http://schemas.microsoft.com/office/drawing/2014/main" id="{F4CED1F7-1A43-46BF-8421-70AC55644707}"/>
                </a:ext>
              </a:extLst>
            </p:cNvPr>
            <p:cNvSpPr/>
            <p:nvPr/>
          </p:nvSpPr>
          <p:spPr>
            <a:xfrm>
              <a:off x="653142" y="4920343"/>
              <a:ext cx="3823064" cy="169810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480C6F65-1333-41B5-A271-DB13F5809D47}"/>
                </a:ext>
              </a:extLst>
            </p:cNvPr>
            <p:cNvSpPr/>
            <p:nvPr/>
          </p:nvSpPr>
          <p:spPr>
            <a:xfrm>
              <a:off x="2766159" y="5054712"/>
              <a:ext cx="1317233" cy="541213"/>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ページテーブル</a:t>
              </a:r>
            </a:p>
          </p:txBody>
        </p:sp>
        <p:sp>
          <p:nvSpPr>
            <p:cNvPr id="25" name="四角形: 角を丸くする 24">
              <a:extLst>
                <a:ext uri="{FF2B5EF4-FFF2-40B4-BE49-F238E27FC236}">
                  <a16:creationId xmlns:a16="http://schemas.microsoft.com/office/drawing/2014/main" id="{4667673D-A0C5-43A7-A246-82B5F91712F5}"/>
                </a:ext>
              </a:extLst>
            </p:cNvPr>
            <p:cNvSpPr/>
            <p:nvPr/>
          </p:nvSpPr>
          <p:spPr>
            <a:xfrm>
              <a:off x="2632786" y="5740581"/>
              <a:ext cx="1583978" cy="637504"/>
            </a:xfrm>
            <a:prstGeom prst="round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OS</a:t>
              </a:r>
              <a:r>
                <a:rPr kumimoji="1" lang="ja-JP" altLang="en-US" sz="2000" dirty="0">
                  <a:solidFill>
                    <a:schemeClr val="tx1"/>
                  </a:solidFill>
                </a:rPr>
                <a:t>データ</a:t>
              </a:r>
            </a:p>
          </p:txBody>
        </p:sp>
        <p:sp>
          <p:nvSpPr>
            <p:cNvPr id="30" name="四角形: 角を丸くする 29">
              <a:extLst>
                <a:ext uri="{FF2B5EF4-FFF2-40B4-BE49-F238E27FC236}">
                  <a16:creationId xmlns:a16="http://schemas.microsoft.com/office/drawing/2014/main" id="{542ABC8F-5C58-465D-96C6-CE17B333F3E6}"/>
                </a:ext>
              </a:extLst>
            </p:cNvPr>
            <p:cNvSpPr/>
            <p:nvPr/>
          </p:nvSpPr>
          <p:spPr>
            <a:xfrm>
              <a:off x="2632787" y="4081599"/>
              <a:ext cx="1583978" cy="599522"/>
            </a:xfrm>
            <a:prstGeom prst="round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共有</a:t>
              </a:r>
              <a:endParaRPr kumimoji="1" lang="en-US" altLang="ja-JP" sz="2000" dirty="0">
                <a:solidFill>
                  <a:schemeClr val="tx1"/>
                </a:solidFill>
              </a:endParaRPr>
            </a:p>
            <a:p>
              <a:pPr algn="ctr"/>
              <a:r>
                <a:rPr kumimoji="1" lang="ja-JP" altLang="en-US" sz="2000" dirty="0">
                  <a:solidFill>
                    <a:schemeClr val="tx1"/>
                  </a:solidFill>
                </a:rPr>
                <a:t>バッファ</a:t>
              </a:r>
            </a:p>
          </p:txBody>
        </p:sp>
        <p:sp>
          <p:nvSpPr>
            <p:cNvPr id="19" name="正方形/長方形 18">
              <a:extLst>
                <a:ext uri="{FF2B5EF4-FFF2-40B4-BE49-F238E27FC236}">
                  <a16:creationId xmlns:a16="http://schemas.microsoft.com/office/drawing/2014/main" id="{F4279C33-5224-49D7-9ABB-E488A6EB0C47}"/>
                </a:ext>
              </a:extLst>
            </p:cNvPr>
            <p:cNvSpPr/>
            <p:nvPr/>
          </p:nvSpPr>
          <p:spPr>
            <a:xfrm>
              <a:off x="653142" y="3901440"/>
              <a:ext cx="3823064" cy="95558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58A3839A-A7E0-45F8-A8F1-ECCE2A612792}"/>
                </a:ext>
              </a:extLst>
            </p:cNvPr>
            <p:cNvSpPr txBox="1"/>
            <p:nvPr/>
          </p:nvSpPr>
          <p:spPr>
            <a:xfrm>
              <a:off x="697306" y="4233163"/>
              <a:ext cx="1744980" cy="400110"/>
            </a:xfrm>
            <a:prstGeom prst="rect">
              <a:avLst/>
            </a:prstGeom>
            <a:noFill/>
          </p:spPr>
          <p:txBody>
            <a:bodyPr wrap="square" rtlCol="0">
              <a:spAutoFit/>
            </a:bodyPr>
            <a:lstStyle/>
            <a:p>
              <a:pPr algn="ctr"/>
              <a:r>
                <a:rPr kumimoji="1" lang="en-US" altLang="ja-JP" sz="2000" dirty="0"/>
                <a:t>IDS</a:t>
              </a:r>
              <a:r>
                <a:rPr kumimoji="1" lang="ja-JP" altLang="en-US" sz="2000" dirty="0"/>
                <a:t>のメモリ</a:t>
              </a:r>
            </a:p>
          </p:txBody>
        </p:sp>
        <p:sp>
          <p:nvSpPr>
            <p:cNvPr id="24" name="テキスト ボックス 23">
              <a:extLst>
                <a:ext uri="{FF2B5EF4-FFF2-40B4-BE49-F238E27FC236}">
                  <a16:creationId xmlns:a16="http://schemas.microsoft.com/office/drawing/2014/main" id="{E5AC0A37-7136-4740-8793-37F3EC2C92AA}"/>
                </a:ext>
              </a:extLst>
            </p:cNvPr>
            <p:cNvSpPr txBox="1"/>
            <p:nvPr/>
          </p:nvSpPr>
          <p:spPr>
            <a:xfrm>
              <a:off x="770474" y="5527380"/>
              <a:ext cx="1744980" cy="400110"/>
            </a:xfrm>
            <a:prstGeom prst="rect">
              <a:avLst/>
            </a:prstGeom>
            <a:noFill/>
          </p:spPr>
          <p:txBody>
            <a:bodyPr wrap="square" rtlCol="0">
              <a:spAutoFit/>
            </a:bodyPr>
            <a:lstStyle/>
            <a:p>
              <a:pPr algn="ctr"/>
              <a:r>
                <a:rPr lang="en-US" altLang="ja-JP" sz="2000" dirty="0"/>
                <a:t>OS</a:t>
              </a:r>
              <a:r>
                <a:rPr kumimoji="1" lang="ja-JP" altLang="en-US" sz="2000" dirty="0"/>
                <a:t>メモリ</a:t>
              </a:r>
            </a:p>
          </p:txBody>
        </p:sp>
        <p:cxnSp>
          <p:nvCxnSpPr>
            <p:cNvPr id="7" name="直線矢印コネクタ 6">
              <a:extLst>
                <a:ext uri="{FF2B5EF4-FFF2-40B4-BE49-F238E27FC236}">
                  <a16:creationId xmlns:a16="http://schemas.microsoft.com/office/drawing/2014/main" id="{111CB1F7-4097-4953-BB52-C306EA852A6B}"/>
                </a:ext>
              </a:extLst>
            </p:cNvPr>
            <p:cNvCxnSpPr/>
            <p:nvPr/>
          </p:nvCxnSpPr>
          <p:spPr>
            <a:xfrm flipH="1">
              <a:off x="4216765" y="4379232"/>
              <a:ext cx="2378013" cy="212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6E2BDECA-7D71-4ABB-B9DD-97B91623875D}"/>
                </a:ext>
              </a:extLst>
            </p:cNvPr>
            <p:cNvCxnSpPr/>
            <p:nvPr/>
          </p:nvCxnSpPr>
          <p:spPr>
            <a:xfrm flipH="1">
              <a:off x="4083392" y="5154657"/>
              <a:ext cx="2511386" cy="1086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4884590E-98C4-4FAB-A32E-73655C4D8E70}"/>
                </a:ext>
              </a:extLst>
            </p:cNvPr>
            <p:cNvCxnSpPr/>
            <p:nvPr/>
          </p:nvCxnSpPr>
          <p:spPr>
            <a:xfrm>
              <a:off x="4083392" y="5500222"/>
              <a:ext cx="2511386"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BA381D1F-ADC6-4CB1-8EB7-7B815CE27A08}"/>
                </a:ext>
              </a:extLst>
            </p:cNvPr>
            <p:cNvCxnSpPr/>
            <p:nvPr/>
          </p:nvCxnSpPr>
          <p:spPr>
            <a:xfrm>
              <a:off x="4216764" y="6059333"/>
              <a:ext cx="2378014"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 name="テキスト ボックス 4">
            <a:extLst>
              <a:ext uri="{FF2B5EF4-FFF2-40B4-BE49-F238E27FC236}">
                <a16:creationId xmlns:a16="http://schemas.microsoft.com/office/drawing/2014/main" id="{B200A2F2-D1DD-4D3F-83AF-7FA2BA8BD735}"/>
              </a:ext>
            </a:extLst>
          </p:cNvPr>
          <p:cNvSpPr txBox="1"/>
          <p:nvPr/>
        </p:nvSpPr>
        <p:spPr>
          <a:xfrm>
            <a:off x="5801830" y="3936583"/>
            <a:ext cx="1861670" cy="400110"/>
          </a:xfrm>
          <a:prstGeom prst="rect">
            <a:avLst/>
          </a:prstGeom>
          <a:noFill/>
        </p:spPr>
        <p:txBody>
          <a:bodyPr wrap="square" rtlCol="0">
            <a:spAutoFit/>
          </a:bodyPr>
          <a:lstStyle/>
          <a:p>
            <a:pPr algn="ctr"/>
            <a:r>
              <a:rPr lang="ja-JP" altLang="en-US" sz="2000" dirty="0"/>
              <a:t>メモリデータ</a:t>
            </a:r>
            <a:endParaRPr kumimoji="1" lang="ja-JP" altLang="en-US" sz="2000" dirty="0"/>
          </a:p>
        </p:txBody>
      </p:sp>
      <p:sp>
        <p:nvSpPr>
          <p:cNvPr id="20" name="テキスト ボックス 19">
            <a:extLst>
              <a:ext uri="{FF2B5EF4-FFF2-40B4-BE49-F238E27FC236}">
                <a16:creationId xmlns:a16="http://schemas.microsoft.com/office/drawing/2014/main" id="{6601D62A-D731-4BF2-A052-BAD69774DC41}"/>
              </a:ext>
            </a:extLst>
          </p:cNvPr>
          <p:cNvSpPr txBox="1"/>
          <p:nvPr/>
        </p:nvSpPr>
        <p:spPr>
          <a:xfrm>
            <a:off x="5798207" y="4733853"/>
            <a:ext cx="1861670" cy="400110"/>
          </a:xfrm>
          <a:prstGeom prst="rect">
            <a:avLst/>
          </a:prstGeom>
          <a:noFill/>
        </p:spPr>
        <p:txBody>
          <a:bodyPr wrap="square" rtlCol="0">
            <a:spAutoFit/>
          </a:bodyPr>
          <a:lstStyle/>
          <a:p>
            <a:pPr algn="ctr"/>
            <a:r>
              <a:rPr kumimoji="1" lang="ja-JP" altLang="en-US" sz="2000" dirty="0"/>
              <a:t>仮想アドレス</a:t>
            </a:r>
          </a:p>
        </p:txBody>
      </p:sp>
      <p:sp>
        <p:nvSpPr>
          <p:cNvPr id="26" name="テキスト ボックス 25">
            <a:extLst>
              <a:ext uri="{FF2B5EF4-FFF2-40B4-BE49-F238E27FC236}">
                <a16:creationId xmlns:a16="http://schemas.microsoft.com/office/drawing/2014/main" id="{1368A8AF-04E4-4567-8630-DA025D6E77D3}"/>
              </a:ext>
            </a:extLst>
          </p:cNvPr>
          <p:cNvSpPr txBox="1"/>
          <p:nvPr/>
        </p:nvSpPr>
        <p:spPr>
          <a:xfrm>
            <a:off x="5798207" y="5419699"/>
            <a:ext cx="1861670" cy="400110"/>
          </a:xfrm>
          <a:prstGeom prst="rect">
            <a:avLst/>
          </a:prstGeom>
          <a:noFill/>
        </p:spPr>
        <p:txBody>
          <a:bodyPr wrap="square" rtlCol="0">
            <a:spAutoFit/>
          </a:bodyPr>
          <a:lstStyle/>
          <a:p>
            <a:pPr algn="ctr"/>
            <a:r>
              <a:rPr kumimoji="1" lang="ja-JP" altLang="en-US" sz="2000" dirty="0"/>
              <a:t>物理アドレス</a:t>
            </a:r>
          </a:p>
        </p:txBody>
      </p:sp>
    </p:spTree>
    <p:extLst>
      <p:ext uri="{BB962C8B-B14F-4D97-AF65-F5344CB8AC3E}">
        <p14:creationId xmlns:p14="http://schemas.microsoft.com/office/powerpoint/2010/main" val="2984655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a:extLst>
              <a:ext uri="{FF2B5EF4-FFF2-40B4-BE49-F238E27FC236}">
                <a16:creationId xmlns:a16="http://schemas.microsoft.com/office/drawing/2014/main" id="{91C152FC-206D-4478-B8A7-DE30B8DA722F}"/>
              </a:ext>
            </a:extLst>
          </p:cNvPr>
          <p:cNvSpPr/>
          <p:nvPr/>
        </p:nvSpPr>
        <p:spPr>
          <a:xfrm>
            <a:off x="6191794" y="4145279"/>
            <a:ext cx="4275909" cy="2429691"/>
          </a:xfrm>
          <a:prstGeom prst="rect">
            <a:avLst/>
          </a:prstGeom>
          <a:solidFill>
            <a:schemeClr val="bg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0686261B-4949-47B2-8520-B5A21E7B2073}"/>
              </a:ext>
            </a:extLst>
          </p:cNvPr>
          <p:cNvSpPr>
            <a:spLocks noGrp="1"/>
          </p:cNvSpPr>
          <p:nvPr>
            <p:ph type="title"/>
          </p:nvPr>
        </p:nvSpPr>
        <p:spPr/>
        <p:txBody>
          <a:bodyPr/>
          <a:lstStyle/>
          <a:p>
            <a:r>
              <a:rPr lang="en-US" altLang="ja-JP" dirty="0"/>
              <a:t>SMM</a:t>
            </a:r>
            <a:r>
              <a:rPr lang="ja-JP" altLang="en-US" dirty="0"/>
              <a:t>プログラム</a:t>
            </a:r>
            <a:r>
              <a:rPr kumimoji="1" lang="ja-JP" altLang="en-US" dirty="0"/>
              <a:t>のメモリアクセス</a:t>
            </a:r>
          </a:p>
        </p:txBody>
      </p:sp>
      <p:sp>
        <p:nvSpPr>
          <p:cNvPr id="3" name="コンテンツ プレースホルダー 2">
            <a:extLst>
              <a:ext uri="{FF2B5EF4-FFF2-40B4-BE49-F238E27FC236}">
                <a16:creationId xmlns:a16="http://schemas.microsoft.com/office/drawing/2014/main" id="{7CE15C2A-22F4-45F0-8DD6-69CDC22DF341}"/>
              </a:ext>
            </a:extLst>
          </p:cNvPr>
          <p:cNvSpPr>
            <a:spLocks noGrp="1"/>
          </p:cNvSpPr>
          <p:nvPr>
            <p:ph idx="1"/>
          </p:nvPr>
        </p:nvSpPr>
        <p:spPr/>
        <p:txBody>
          <a:bodyPr/>
          <a:lstStyle/>
          <a:p>
            <a:r>
              <a:rPr kumimoji="1" lang="en-US" altLang="ja-JP" dirty="0" err="1"/>
              <a:t>TianoCore</a:t>
            </a:r>
            <a:r>
              <a:rPr kumimoji="1" lang="ja-JP" altLang="en-US" dirty="0"/>
              <a:t>は</a:t>
            </a:r>
            <a:r>
              <a:rPr kumimoji="1" lang="en-US" altLang="ja-JP" dirty="0"/>
              <a:t>64</a:t>
            </a:r>
            <a:r>
              <a:rPr kumimoji="1" lang="ja-JP" altLang="en-US" dirty="0"/>
              <a:t>ビットモードで動作し、</a:t>
            </a:r>
            <a:r>
              <a:rPr kumimoji="1" lang="en-US" altLang="ja-JP" dirty="0"/>
              <a:t>4GB</a:t>
            </a:r>
            <a:r>
              <a:rPr kumimoji="1" lang="ja-JP" altLang="en-US" dirty="0"/>
              <a:t>を超えるメモリにもアクセス可能</a:t>
            </a:r>
          </a:p>
          <a:p>
            <a:pPr lvl="1"/>
            <a:r>
              <a:rPr kumimoji="1" lang="ja-JP" altLang="en-US" dirty="0"/>
              <a:t>従来の</a:t>
            </a:r>
            <a:r>
              <a:rPr kumimoji="1" lang="en-US" altLang="ja-JP" dirty="0"/>
              <a:t>BIOS</a:t>
            </a:r>
            <a:r>
              <a:rPr kumimoji="1" lang="ja-JP" altLang="en-US" dirty="0"/>
              <a:t>には</a:t>
            </a:r>
            <a:r>
              <a:rPr kumimoji="1" lang="en-US" altLang="ja-JP" dirty="0"/>
              <a:t>4GB</a:t>
            </a:r>
            <a:r>
              <a:rPr kumimoji="1" lang="ja-JP" altLang="en-US" dirty="0"/>
              <a:t>の制限があった</a:t>
            </a:r>
          </a:p>
          <a:p>
            <a:r>
              <a:rPr kumimoji="1" lang="en-US" altLang="ja-JP" dirty="0" err="1"/>
              <a:t>TianoCore</a:t>
            </a:r>
            <a:r>
              <a:rPr kumimoji="1" lang="ja-JP" altLang="en-US" dirty="0"/>
              <a:t>によるメモリアクセス制限を解除</a:t>
            </a:r>
          </a:p>
          <a:p>
            <a:pPr lvl="1"/>
            <a:r>
              <a:rPr kumimoji="1" lang="en-US" altLang="ja-JP" dirty="0" err="1"/>
              <a:t>TianoCore</a:t>
            </a:r>
            <a:r>
              <a:rPr kumimoji="1" lang="ja-JP" altLang="en-US" dirty="0"/>
              <a:t>は</a:t>
            </a:r>
            <a:r>
              <a:rPr kumimoji="1" lang="en-US" altLang="ja-JP" dirty="0"/>
              <a:t>SMM</a:t>
            </a:r>
            <a:r>
              <a:rPr kumimoji="1" lang="ja-JP" altLang="en-US" dirty="0"/>
              <a:t>でアクセス可能なメモリ領域を制限</a:t>
            </a:r>
          </a:p>
          <a:p>
            <a:pPr lvl="1"/>
            <a:r>
              <a:rPr lang="ja-JP" altLang="en-US" dirty="0"/>
              <a:t>全</a:t>
            </a:r>
            <a:r>
              <a:rPr kumimoji="1" lang="ja-JP" altLang="en-US" dirty="0"/>
              <a:t>メモリ領域にアクセスできるようにページテーブルを</a:t>
            </a:r>
            <a:r>
              <a:rPr lang="ja-JP" altLang="en-US" dirty="0"/>
              <a:t>変更</a:t>
            </a:r>
            <a:endParaRPr kumimoji="1" lang="ja-JP" altLang="en-US" dirty="0"/>
          </a:p>
          <a:p>
            <a:endParaRPr kumimoji="1" lang="en-US" altLang="ja-JP" dirty="0"/>
          </a:p>
        </p:txBody>
      </p:sp>
      <p:sp>
        <p:nvSpPr>
          <p:cNvPr id="4" name="スライド番号プレースホルダー 3">
            <a:extLst>
              <a:ext uri="{FF2B5EF4-FFF2-40B4-BE49-F238E27FC236}">
                <a16:creationId xmlns:a16="http://schemas.microsoft.com/office/drawing/2014/main" id="{53CFEC7A-5482-40EF-B0B5-4CCE421E6497}"/>
              </a:ext>
            </a:extLst>
          </p:cNvPr>
          <p:cNvSpPr>
            <a:spLocks noGrp="1"/>
          </p:cNvSpPr>
          <p:nvPr>
            <p:ph type="sldNum" sz="quarter" idx="12"/>
          </p:nvPr>
        </p:nvSpPr>
        <p:spPr/>
        <p:txBody>
          <a:bodyPr/>
          <a:lstStyle/>
          <a:p>
            <a:fld id="{A0465346-8A0F-4693-87AD-A1502516770E}" type="slidenum">
              <a:rPr kumimoji="1" lang="ja-JP" altLang="en-US" smtClean="0"/>
              <a:t>16</a:t>
            </a:fld>
            <a:endParaRPr kumimoji="1" lang="ja-JP" altLang="en-US"/>
          </a:p>
        </p:txBody>
      </p:sp>
      <p:grpSp>
        <p:nvGrpSpPr>
          <p:cNvPr id="5" name="グループ化 4">
            <a:extLst>
              <a:ext uri="{FF2B5EF4-FFF2-40B4-BE49-F238E27FC236}">
                <a16:creationId xmlns:a16="http://schemas.microsoft.com/office/drawing/2014/main" id="{FBC750DA-C860-462A-AD46-B053DA77F580}"/>
              </a:ext>
            </a:extLst>
          </p:cNvPr>
          <p:cNvGrpSpPr/>
          <p:nvPr/>
        </p:nvGrpSpPr>
        <p:grpSpPr>
          <a:xfrm>
            <a:off x="7087138" y="4615542"/>
            <a:ext cx="2368731" cy="1680316"/>
            <a:chOff x="4541070" y="3442600"/>
            <a:chExt cx="2436753" cy="2860894"/>
          </a:xfrm>
        </p:grpSpPr>
        <p:sp>
          <p:nvSpPr>
            <p:cNvPr id="6" name="四角形: 角を丸くする 5">
              <a:extLst>
                <a:ext uri="{FF2B5EF4-FFF2-40B4-BE49-F238E27FC236}">
                  <a16:creationId xmlns:a16="http://schemas.microsoft.com/office/drawing/2014/main" id="{150CDEA4-B4F9-4C84-BB37-10CF4B802EAD}"/>
                </a:ext>
              </a:extLst>
            </p:cNvPr>
            <p:cNvSpPr/>
            <p:nvPr/>
          </p:nvSpPr>
          <p:spPr>
            <a:xfrm>
              <a:off x="4541070" y="5094292"/>
              <a:ext cx="2436753" cy="1209202"/>
            </a:xfrm>
            <a:prstGeom prst="roundRect">
              <a:avLst/>
            </a:prstGeom>
            <a:solidFill>
              <a:schemeClr val="bg1">
                <a:lumMod val="6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SMM</a:t>
              </a:r>
              <a:r>
                <a:rPr kumimoji="1" lang="ja-JP" altLang="en-US" sz="2000" dirty="0">
                  <a:solidFill>
                    <a:schemeClr val="tx1"/>
                  </a:solidFill>
                </a:rPr>
                <a:t>プログラム</a:t>
              </a:r>
            </a:p>
          </p:txBody>
        </p:sp>
        <p:sp>
          <p:nvSpPr>
            <p:cNvPr id="8" name="正方形/長方形 7">
              <a:extLst>
                <a:ext uri="{FF2B5EF4-FFF2-40B4-BE49-F238E27FC236}">
                  <a16:creationId xmlns:a16="http://schemas.microsoft.com/office/drawing/2014/main" id="{C35C312B-60FE-42AF-BBAE-844D7148EF95}"/>
                </a:ext>
              </a:extLst>
            </p:cNvPr>
            <p:cNvSpPr/>
            <p:nvPr/>
          </p:nvSpPr>
          <p:spPr>
            <a:xfrm>
              <a:off x="5081918" y="3442600"/>
              <a:ext cx="1355059" cy="921466"/>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ページテーブル</a:t>
              </a:r>
            </a:p>
          </p:txBody>
        </p:sp>
        <p:cxnSp>
          <p:nvCxnSpPr>
            <p:cNvPr id="15" name="直線矢印コネクタ 14">
              <a:extLst>
                <a:ext uri="{FF2B5EF4-FFF2-40B4-BE49-F238E27FC236}">
                  <a16:creationId xmlns:a16="http://schemas.microsoft.com/office/drawing/2014/main" id="{A7720EF7-24EB-4FEE-A5D2-4658632DF333}"/>
                </a:ext>
              </a:extLst>
            </p:cNvPr>
            <p:cNvCxnSpPr>
              <a:cxnSpLocks/>
              <a:endCxn id="8" idx="2"/>
            </p:cNvCxnSpPr>
            <p:nvPr/>
          </p:nvCxnSpPr>
          <p:spPr>
            <a:xfrm flipV="1">
              <a:off x="5759447" y="4364065"/>
              <a:ext cx="1" cy="7302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8" name="テキスト ボックス 27">
            <a:extLst>
              <a:ext uri="{FF2B5EF4-FFF2-40B4-BE49-F238E27FC236}">
                <a16:creationId xmlns:a16="http://schemas.microsoft.com/office/drawing/2014/main" id="{4EAFB1FD-4F3E-4570-8218-D357C88C08DC}"/>
              </a:ext>
            </a:extLst>
          </p:cNvPr>
          <p:cNvSpPr txBox="1"/>
          <p:nvPr/>
        </p:nvSpPr>
        <p:spPr>
          <a:xfrm>
            <a:off x="8930121" y="4235841"/>
            <a:ext cx="1402053" cy="400110"/>
          </a:xfrm>
          <a:prstGeom prst="rect">
            <a:avLst/>
          </a:prstGeom>
          <a:noFill/>
        </p:spPr>
        <p:txBody>
          <a:bodyPr wrap="square" rtlCol="0">
            <a:spAutoFit/>
          </a:bodyPr>
          <a:lstStyle/>
          <a:p>
            <a:pPr algn="r"/>
            <a:r>
              <a:rPr lang="en-US" altLang="ja-JP" sz="2000" dirty="0" err="1"/>
              <a:t>TianoCore</a:t>
            </a:r>
            <a:endParaRPr kumimoji="1" lang="ja-JP" altLang="en-US" sz="2000" dirty="0"/>
          </a:p>
        </p:txBody>
      </p:sp>
      <p:sp>
        <p:nvSpPr>
          <p:cNvPr id="24" name="正方形/長方形 23">
            <a:extLst>
              <a:ext uri="{FF2B5EF4-FFF2-40B4-BE49-F238E27FC236}">
                <a16:creationId xmlns:a16="http://schemas.microsoft.com/office/drawing/2014/main" id="{32B08405-9A86-41FB-B65E-D065FA2B2536}"/>
              </a:ext>
            </a:extLst>
          </p:cNvPr>
          <p:cNvSpPr/>
          <p:nvPr/>
        </p:nvSpPr>
        <p:spPr>
          <a:xfrm>
            <a:off x="1860294" y="4145278"/>
            <a:ext cx="2571787" cy="242969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CD7DC443-EA27-43B9-9A43-34930A34FCB2}"/>
              </a:ext>
            </a:extLst>
          </p:cNvPr>
          <p:cNvSpPr txBox="1"/>
          <p:nvPr/>
        </p:nvSpPr>
        <p:spPr>
          <a:xfrm>
            <a:off x="2445160" y="5093126"/>
            <a:ext cx="1402053" cy="400110"/>
          </a:xfrm>
          <a:prstGeom prst="rect">
            <a:avLst/>
          </a:prstGeom>
          <a:noFill/>
        </p:spPr>
        <p:txBody>
          <a:bodyPr wrap="square" rtlCol="0">
            <a:spAutoFit/>
          </a:bodyPr>
          <a:lstStyle/>
          <a:p>
            <a:pPr algn="ctr"/>
            <a:r>
              <a:rPr kumimoji="1" lang="ja-JP" altLang="en-US" sz="2000" dirty="0"/>
              <a:t>メモリ</a:t>
            </a:r>
          </a:p>
        </p:txBody>
      </p:sp>
      <p:cxnSp>
        <p:nvCxnSpPr>
          <p:cNvPr id="16" name="コネクタ: カギ線 15">
            <a:extLst>
              <a:ext uri="{FF2B5EF4-FFF2-40B4-BE49-F238E27FC236}">
                <a16:creationId xmlns:a16="http://schemas.microsoft.com/office/drawing/2014/main" id="{07D7EDA6-5B92-4DE8-AF54-0A7691C90763}"/>
              </a:ext>
            </a:extLst>
          </p:cNvPr>
          <p:cNvCxnSpPr>
            <a:endCxn id="24" idx="3"/>
          </p:cNvCxnSpPr>
          <p:nvPr/>
        </p:nvCxnSpPr>
        <p:spPr>
          <a:xfrm rot="10800000">
            <a:off x="4432082" y="5360124"/>
            <a:ext cx="2655057" cy="580628"/>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D42A4137-CEB1-4AB1-AC16-ACB157263E89}"/>
              </a:ext>
            </a:extLst>
          </p:cNvPr>
          <p:cNvSpPr txBox="1"/>
          <p:nvPr/>
        </p:nvSpPr>
        <p:spPr>
          <a:xfrm>
            <a:off x="8270737" y="5205577"/>
            <a:ext cx="1276882" cy="400110"/>
          </a:xfrm>
          <a:prstGeom prst="rect">
            <a:avLst/>
          </a:prstGeom>
          <a:noFill/>
        </p:spPr>
        <p:txBody>
          <a:bodyPr wrap="square" rtlCol="0">
            <a:spAutoFit/>
          </a:bodyPr>
          <a:lstStyle/>
          <a:p>
            <a:pPr algn="ctr"/>
            <a:r>
              <a:rPr kumimoji="1" lang="ja-JP" altLang="en-US" sz="2000" dirty="0"/>
              <a:t>制限解除</a:t>
            </a:r>
          </a:p>
        </p:txBody>
      </p:sp>
    </p:spTree>
    <p:extLst>
      <p:ext uri="{BB962C8B-B14F-4D97-AF65-F5344CB8AC3E}">
        <p14:creationId xmlns:p14="http://schemas.microsoft.com/office/powerpoint/2010/main" val="3976699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175381-1A81-4329-B4ED-24962E6A2843}"/>
              </a:ext>
            </a:extLst>
          </p:cNvPr>
          <p:cNvSpPr>
            <a:spLocks noGrp="1"/>
          </p:cNvSpPr>
          <p:nvPr>
            <p:ph type="title"/>
          </p:nvPr>
        </p:nvSpPr>
        <p:spPr/>
        <p:txBody>
          <a:bodyPr/>
          <a:lstStyle/>
          <a:p>
            <a:r>
              <a:rPr kumimoji="1" lang="ja-JP" altLang="en-US" dirty="0"/>
              <a:t>データ暗号化</a:t>
            </a:r>
          </a:p>
        </p:txBody>
      </p:sp>
      <p:sp>
        <p:nvSpPr>
          <p:cNvPr id="3" name="コンテンツ プレースホルダー 2">
            <a:extLst>
              <a:ext uri="{FF2B5EF4-FFF2-40B4-BE49-F238E27FC236}">
                <a16:creationId xmlns:a16="http://schemas.microsoft.com/office/drawing/2014/main" id="{A413C779-9E96-4D1F-9D54-FD139D230BE6}"/>
              </a:ext>
            </a:extLst>
          </p:cNvPr>
          <p:cNvSpPr>
            <a:spLocks noGrp="1"/>
          </p:cNvSpPr>
          <p:nvPr>
            <p:ph idx="1"/>
          </p:nvPr>
        </p:nvSpPr>
        <p:spPr/>
        <p:txBody>
          <a:bodyPr>
            <a:normAutofit/>
          </a:bodyPr>
          <a:lstStyle/>
          <a:p>
            <a:r>
              <a:rPr lang="ja-JP" altLang="en-US" dirty="0"/>
              <a:t>メモリデータの暗号化</a:t>
            </a:r>
          </a:p>
          <a:p>
            <a:pPr lvl="1"/>
            <a:r>
              <a:rPr lang="en-US" altLang="ja-JP" dirty="0"/>
              <a:t>SMM</a:t>
            </a:r>
            <a:r>
              <a:rPr lang="ja-JP" altLang="en-US" dirty="0"/>
              <a:t>プログラムが共有バッファに格納するメモリデータを暗号化</a:t>
            </a:r>
          </a:p>
          <a:p>
            <a:pPr lvl="1"/>
            <a:r>
              <a:rPr lang="ja-JP" altLang="en-US" dirty="0"/>
              <a:t>ライブラリが復号してエンクレイヴ内のバッファに格納</a:t>
            </a:r>
          </a:p>
          <a:p>
            <a:r>
              <a:rPr lang="ja-JP" altLang="en-US" dirty="0"/>
              <a:t>仮想アドレスの暗号化（未実装）</a:t>
            </a:r>
            <a:endParaRPr lang="en-US" altLang="ja-JP" dirty="0"/>
          </a:p>
          <a:p>
            <a:pPr lvl="1"/>
            <a:r>
              <a:rPr lang="ja-JP" altLang="en-US" dirty="0"/>
              <a:t>ライブラリが</a:t>
            </a:r>
            <a:r>
              <a:rPr lang="en-US" altLang="ja-JP" dirty="0"/>
              <a:t>OS</a:t>
            </a:r>
            <a:r>
              <a:rPr lang="ja-JP" altLang="en-US" dirty="0"/>
              <a:t>データと共有バッファの仮想アドレスを暗号化</a:t>
            </a:r>
          </a:p>
          <a:p>
            <a:pPr lvl="2"/>
            <a:r>
              <a:rPr lang="en-US" altLang="ja-JP" dirty="0"/>
              <a:t>AES</a:t>
            </a:r>
            <a:r>
              <a:rPr lang="ja-JP" altLang="en-US" dirty="0"/>
              <a:t>を用いるために２つ合わせて</a:t>
            </a:r>
            <a:r>
              <a:rPr lang="en-US" altLang="ja-JP" dirty="0"/>
              <a:t>16</a:t>
            </a:r>
            <a:r>
              <a:rPr lang="ja-JP" altLang="en-US" dirty="0"/>
              <a:t>バイトのデータにして暗号化</a:t>
            </a:r>
          </a:p>
          <a:p>
            <a:pPr lvl="1"/>
            <a:r>
              <a:rPr lang="en-US" altLang="ja-JP" dirty="0"/>
              <a:t>SMM</a:t>
            </a:r>
            <a:r>
              <a:rPr lang="ja-JP" altLang="en-US" dirty="0"/>
              <a:t>プログラムが復号</a:t>
            </a:r>
          </a:p>
          <a:p>
            <a:endParaRPr lang="en-US" altLang="ja-JP" dirty="0"/>
          </a:p>
          <a:p>
            <a:pPr lvl="1"/>
            <a:endParaRPr kumimoji="1" lang="ja-JP" altLang="en-US" dirty="0"/>
          </a:p>
        </p:txBody>
      </p:sp>
      <p:sp>
        <p:nvSpPr>
          <p:cNvPr id="4" name="スライド番号プレースホルダー 3">
            <a:extLst>
              <a:ext uri="{FF2B5EF4-FFF2-40B4-BE49-F238E27FC236}">
                <a16:creationId xmlns:a16="http://schemas.microsoft.com/office/drawing/2014/main" id="{2A983AB6-0DAB-45A8-AFA2-78ADAB70A8A9}"/>
              </a:ext>
            </a:extLst>
          </p:cNvPr>
          <p:cNvSpPr>
            <a:spLocks noGrp="1"/>
          </p:cNvSpPr>
          <p:nvPr>
            <p:ph type="sldNum" sz="quarter" idx="12"/>
          </p:nvPr>
        </p:nvSpPr>
        <p:spPr/>
        <p:txBody>
          <a:bodyPr/>
          <a:lstStyle/>
          <a:p>
            <a:fld id="{A0465346-8A0F-4693-87AD-A1502516770E}" type="slidenum">
              <a:rPr kumimoji="1" lang="ja-JP" altLang="en-US" smtClean="0"/>
              <a:t>17</a:t>
            </a:fld>
            <a:endParaRPr kumimoji="1" lang="ja-JP" altLang="en-US"/>
          </a:p>
        </p:txBody>
      </p:sp>
      <p:grpSp>
        <p:nvGrpSpPr>
          <p:cNvPr id="59" name="グループ化 58">
            <a:extLst>
              <a:ext uri="{FF2B5EF4-FFF2-40B4-BE49-F238E27FC236}">
                <a16:creationId xmlns:a16="http://schemas.microsoft.com/office/drawing/2014/main" id="{DC032405-0928-4E25-B9EC-EC61DDBDFB51}"/>
              </a:ext>
            </a:extLst>
          </p:cNvPr>
          <p:cNvGrpSpPr/>
          <p:nvPr/>
        </p:nvGrpSpPr>
        <p:grpSpPr>
          <a:xfrm>
            <a:off x="918751" y="4536710"/>
            <a:ext cx="9248505" cy="2058808"/>
            <a:chOff x="1188717" y="4662667"/>
            <a:chExt cx="9248505" cy="2058808"/>
          </a:xfrm>
        </p:grpSpPr>
        <p:grpSp>
          <p:nvGrpSpPr>
            <p:cNvPr id="58" name="グループ化 57">
              <a:extLst>
                <a:ext uri="{FF2B5EF4-FFF2-40B4-BE49-F238E27FC236}">
                  <a16:creationId xmlns:a16="http://schemas.microsoft.com/office/drawing/2014/main" id="{FEA2F00F-FB86-43C3-81F0-B02823194E91}"/>
                </a:ext>
              </a:extLst>
            </p:cNvPr>
            <p:cNvGrpSpPr/>
            <p:nvPr/>
          </p:nvGrpSpPr>
          <p:grpSpPr>
            <a:xfrm>
              <a:off x="1188717" y="4662667"/>
              <a:ext cx="9248505" cy="2058808"/>
              <a:chOff x="1563186" y="4662667"/>
              <a:chExt cx="9248505" cy="2058808"/>
            </a:xfrm>
          </p:grpSpPr>
          <p:sp>
            <p:nvSpPr>
              <p:cNvPr id="5" name="四角形: 角を丸くする 4">
                <a:extLst>
                  <a:ext uri="{FF2B5EF4-FFF2-40B4-BE49-F238E27FC236}">
                    <a16:creationId xmlns:a16="http://schemas.microsoft.com/office/drawing/2014/main" id="{C55E1D3B-473B-4E09-966D-9F64B13CD958}"/>
                  </a:ext>
                </a:extLst>
              </p:cNvPr>
              <p:cNvSpPr/>
              <p:nvPr/>
            </p:nvSpPr>
            <p:spPr>
              <a:xfrm>
                <a:off x="9148354" y="4732338"/>
                <a:ext cx="1663337" cy="1924594"/>
              </a:xfrm>
              <a:prstGeom prst="roundRect">
                <a:avLst/>
              </a:prstGeom>
              <a:solidFill>
                <a:schemeClr val="bg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SMM</a:t>
                </a:r>
              </a:p>
              <a:p>
                <a:pPr algn="ctr"/>
                <a:r>
                  <a:rPr kumimoji="1" lang="ja-JP" altLang="en-US" sz="2000" dirty="0">
                    <a:solidFill>
                      <a:schemeClr val="tx1"/>
                    </a:solidFill>
                  </a:rPr>
                  <a:t>プログラム</a:t>
                </a:r>
              </a:p>
            </p:txBody>
          </p:sp>
          <p:sp>
            <p:nvSpPr>
              <p:cNvPr id="6" name="正方形/長方形 5">
                <a:extLst>
                  <a:ext uri="{FF2B5EF4-FFF2-40B4-BE49-F238E27FC236}">
                    <a16:creationId xmlns:a16="http://schemas.microsoft.com/office/drawing/2014/main" id="{361FB33E-1A11-401F-8D39-3097BD97A44F}"/>
                  </a:ext>
                </a:extLst>
              </p:cNvPr>
              <p:cNvSpPr/>
              <p:nvPr/>
            </p:nvSpPr>
            <p:spPr>
              <a:xfrm>
                <a:off x="1563186" y="4667795"/>
                <a:ext cx="6601100" cy="205368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D69EE276-D0D1-44A5-AB81-E0D0108C3DC7}"/>
                  </a:ext>
                </a:extLst>
              </p:cNvPr>
              <p:cNvSpPr/>
              <p:nvPr/>
            </p:nvSpPr>
            <p:spPr>
              <a:xfrm>
                <a:off x="1750420" y="4824271"/>
                <a:ext cx="4223660" cy="1768118"/>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1595E424-393F-4B7F-84D3-0FE605167779}"/>
                  </a:ext>
                </a:extLst>
              </p:cNvPr>
              <p:cNvSpPr/>
              <p:nvPr/>
            </p:nvSpPr>
            <p:spPr>
              <a:xfrm>
                <a:off x="6174377" y="5902712"/>
                <a:ext cx="1410789" cy="545604"/>
              </a:xfrm>
              <a:prstGeom prst="round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共有</a:t>
                </a:r>
                <a:endParaRPr kumimoji="1" lang="en-US" altLang="ja-JP" sz="2000" dirty="0">
                  <a:solidFill>
                    <a:schemeClr val="tx1"/>
                  </a:solidFill>
                </a:endParaRPr>
              </a:p>
              <a:p>
                <a:pPr algn="ctr"/>
                <a:r>
                  <a:rPr lang="ja-JP" altLang="en-US" sz="2000" dirty="0">
                    <a:solidFill>
                      <a:schemeClr val="tx1"/>
                    </a:solidFill>
                  </a:rPr>
                  <a:t>バッファ</a:t>
                </a:r>
                <a:endParaRPr kumimoji="1" lang="ja-JP" altLang="en-US" sz="2000" dirty="0">
                  <a:solidFill>
                    <a:schemeClr val="tx1"/>
                  </a:solidFill>
                </a:endParaRPr>
              </a:p>
            </p:txBody>
          </p:sp>
          <p:sp>
            <p:nvSpPr>
              <p:cNvPr id="9" name="四角形: 角を丸くする 8">
                <a:extLst>
                  <a:ext uri="{FF2B5EF4-FFF2-40B4-BE49-F238E27FC236}">
                    <a16:creationId xmlns:a16="http://schemas.microsoft.com/office/drawing/2014/main" id="{1CE04434-AFB8-460A-9741-7A764C6FA07D}"/>
                  </a:ext>
                </a:extLst>
              </p:cNvPr>
              <p:cNvSpPr/>
              <p:nvPr/>
            </p:nvSpPr>
            <p:spPr>
              <a:xfrm>
                <a:off x="3746320" y="5902712"/>
                <a:ext cx="1527263" cy="545604"/>
              </a:xfrm>
              <a:prstGeom prst="round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ライブラリ</a:t>
                </a:r>
              </a:p>
            </p:txBody>
          </p:sp>
          <p:sp>
            <p:nvSpPr>
              <p:cNvPr id="10" name="正方形/長方形 9">
                <a:extLst>
                  <a:ext uri="{FF2B5EF4-FFF2-40B4-BE49-F238E27FC236}">
                    <a16:creationId xmlns:a16="http://schemas.microsoft.com/office/drawing/2014/main" id="{5A4319D9-6B82-47FF-8A0A-5BD11EA1BBA9}"/>
                  </a:ext>
                </a:extLst>
              </p:cNvPr>
              <p:cNvSpPr/>
              <p:nvPr/>
            </p:nvSpPr>
            <p:spPr>
              <a:xfrm>
                <a:off x="1875332" y="5916156"/>
                <a:ext cx="1263834" cy="518295"/>
              </a:xfrm>
              <a:prstGeom prst="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バッファ</a:t>
                </a:r>
              </a:p>
            </p:txBody>
          </p:sp>
          <p:sp>
            <p:nvSpPr>
              <p:cNvPr id="18" name="テキスト ボックス 17">
                <a:extLst>
                  <a:ext uri="{FF2B5EF4-FFF2-40B4-BE49-F238E27FC236}">
                    <a16:creationId xmlns:a16="http://schemas.microsoft.com/office/drawing/2014/main" id="{206ACEB7-C7E0-40E9-8FE6-CE8E09288B9E}"/>
                  </a:ext>
                </a:extLst>
              </p:cNvPr>
              <p:cNvSpPr txBox="1"/>
              <p:nvPr/>
            </p:nvSpPr>
            <p:spPr>
              <a:xfrm>
                <a:off x="8164286" y="5775194"/>
                <a:ext cx="984068" cy="400110"/>
              </a:xfrm>
              <a:prstGeom prst="rect">
                <a:avLst/>
              </a:prstGeom>
              <a:noFill/>
            </p:spPr>
            <p:txBody>
              <a:bodyPr wrap="square" rtlCol="0">
                <a:spAutoFit/>
              </a:bodyPr>
              <a:lstStyle/>
              <a:p>
                <a:r>
                  <a:rPr kumimoji="1" lang="ja-JP" altLang="en-US" sz="2000" dirty="0"/>
                  <a:t>暗号化</a:t>
                </a:r>
              </a:p>
            </p:txBody>
          </p:sp>
          <p:sp>
            <p:nvSpPr>
              <p:cNvPr id="19" name="テキスト ボックス 18">
                <a:extLst>
                  <a:ext uri="{FF2B5EF4-FFF2-40B4-BE49-F238E27FC236}">
                    <a16:creationId xmlns:a16="http://schemas.microsoft.com/office/drawing/2014/main" id="{83FF1EA7-3CA2-4BBA-8804-4807B158CD84}"/>
                  </a:ext>
                </a:extLst>
              </p:cNvPr>
              <p:cNvSpPr txBox="1"/>
              <p:nvPr/>
            </p:nvSpPr>
            <p:spPr>
              <a:xfrm>
                <a:off x="5305699" y="5815922"/>
                <a:ext cx="721720" cy="400110"/>
              </a:xfrm>
              <a:prstGeom prst="rect">
                <a:avLst/>
              </a:prstGeom>
              <a:noFill/>
            </p:spPr>
            <p:txBody>
              <a:bodyPr wrap="square" rtlCol="0">
                <a:spAutoFit/>
              </a:bodyPr>
              <a:lstStyle/>
              <a:p>
                <a:r>
                  <a:rPr kumimoji="1" lang="ja-JP" altLang="en-US" sz="2000" dirty="0"/>
                  <a:t>復号</a:t>
                </a:r>
              </a:p>
            </p:txBody>
          </p:sp>
          <p:sp>
            <p:nvSpPr>
              <p:cNvPr id="17" name="テキスト ボックス 16">
                <a:extLst>
                  <a:ext uri="{FF2B5EF4-FFF2-40B4-BE49-F238E27FC236}">
                    <a16:creationId xmlns:a16="http://schemas.microsoft.com/office/drawing/2014/main" id="{702476F4-BDBD-494C-864B-9B49760809E8}"/>
                  </a:ext>
                </a:extLst>
              </p:cNvPr>
              <p:cNvSpPr txBox="1"/>
              <p:nvPr/>
            </p:nvSpPr>
            <p:spPr>
              <a:xfrm>
                <a:off x="5654040" y="4662667"/>
                <a:ext cx="2743200" cy="707886"/>
              </a:xfrm>
              <a:prstGeom prst="rect">
                <a:avLst/>
              </a:prstGeom>
              <a:noFill/>
            </p:spPr>
            <p:txBody>
              <a:bodyPr wrap="square" rtlCol="0">
                <a:spAutoFit/>
              </a:bodyPr>
              <a:lstStyle/>
              <a:p>
                <a:pPr algn="ctr"/>
                <a:r>
                  <a:rPr kumimoji="1" lang="en-US" altLang="ja-JP" sz="2000" dirty="0"/>
                  <a:t>SGX</a:t>
                </a:r>
              </a:p>
              <a:p>
                <a:pPr algn="ctr"/>
                <a:r>
                  <a:rPr kumimoji="1" lang="ja-JP" altLang="en-US" sz="2000" dirty="0"/>
                  <a:t>アプリケーション</a:t>
                </a:r>
              </a:p>
            </p:txBody>
          </p:sp>
          <p:cxnSp>
            <p:nvCxnSpPr>
              <p:cNvPr id="20" name="直線矢印コネクタ 19">
                <a:extLst>
                  <a:ext uri="{FF2B5EF4-FFF2-40B4-BE49-F238E27FC236}">
                    <a16:creationId xmlns:a16="http://schemas.microsoft.com/office/drawing/2014/main" id="{06A0387B-494B-4787-B499-26005E639C8B}"/>
                  </a:ext>
                </a:extLst>
              </p:cNvPr>
              <p:cNvCxnSpPr>
                <a:cxnSpLocks/>
                <a:endCxn id="10" idx="3"/>
              </p:cNvCxnSpPr>
              <p:nvPr/>
            </p:nvCxnSpPr>
            <p:spPr>
              <a:xfrm flipH="1" flipV="1">
                <a:off x="3139166" y="6175304"/>
                <a:ext cx="607154" cy="21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楕円 28">
                <a:extLst>
                  <a:ext uri="{FF2B5EF4-FFF2-40B4-BE49-F238E27FC236}">
                    <a16:creationId xmlns:a16="http://schemas.microsoft.com/office/drawing/2014/main" id="{2A0F0BCB-A638-4DE7-925D-2BC0C6E502DC}"/>
                  </a:ext>
                </a:extLst>
              </p:cNvPr>
              <p:cNvSpPr/>
              <p:nvPr/>
            </p:nvSpPr>
            <p:spPr>
              <a:xfrm>
                <a:off x="2532662" y="4937366"/>
                <a:ext cx="1213658" cy="668858"/>
              </a:xfrm>
              <a:prstGeom prst="ellipse">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cxnSp>
            <p:nvCxnSpPr>
              <p:cNvPr id="30" name="直線矢印コネクタ 29">
                <a:extLst>
                  <a:ext uri="{FF2B5EF4-FFF2-40B4-BE49-F238E27FC236}">
                    <a16:creationId xmlns:a16="http://schemas.microsoft.com/office/drawing/2014/main" id="{D8F162DA-FD64-48BC-8534-42706A72FE24}"/>
                  </a:ext>
                </a:extLst>
              </p:cNvPr>
              <p:cNvCxnSpPr>
                <a:cxnSpLocks/>
                <a:endCxn id="29" idx="3"/>
              </p:cNvCxnSpPr>
              <p:nvPr/>
            </p:nvCxnSpPr>
            <p:spPr>
              <a:xfrm flipV="1">
                <a:off x="2255520" y="5508272"/>
                <a:ext cx="454878" cy="40788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BDD632C3-D474-4173-8F4A-C1B603C78E7D}"/>
                  </a:ext>
                </a:extLst>
              </p:cNvPr>
              <p:cNvSpPr txBox="1"/>
              <p:nvPr/>
            </p:nvSpPr>
            <p:spPr>
              <a:xfrm>
                <a:off x="4096121" y="4984308"/>
                <a:ext cx="1714398" cy="400110"/>
              </a:xfrm>
              <a:prstGeom prst="rect">
                <a:avLst/>
              </a:prstGeom>
              <a:noFill/>
            </p:spPr>
            <p:txBody>
              <a:bodyPr wrap="square" rtlCol="0">
                <a:spAutoFit/>
              </a:bodyPr>
              <a:lstStyle/>
              <a:p>
                <a:r>
                  <a:rPr lang="ja-JP" altLang="en-US" sz="2000" dirty="0"/>
                  <a:t>エンクレイヴ</a:t>
                </a:r>
                <a:endParaRPr kumimoji="1" lang="ja-JP" altLang="en-US" sz="2000" dirty="0"/>
              </a:p>
            </p:txBody>
          </p:sp>
          <p:cxnSp>
            <p:nvCxnSpPr>
              <p:cNvPr id="36" name="直線矢印コネクタ 35">
                <a:extLst>
                  <a:ext uri="{FF2B5EF4-FFF2-40B4-BE49-F238E27FC236}">
                    <a16:creationId xmlns:a16="http://schemas.microsoft.com/office/drawing/2014/main" id="{20A8C376-2DB5-4A43-956D-AF9A437FEF11}"/>
                  </a:ext>
                </a:extLst>
              </p:cNvPr>
              <p:cNvCxnSpPr>
                <a:cxnSpLocks/>
              </p:cNvCxnSpPr>
              <p:nvPr/>
            </p:nvCxnSpPr>
            <p:spPr>
              <a:xfrm flipH="1" flipV="1">
                <a:off x="7585166" y="6175514"/>
                <a:ext cx="1563188" cy="1016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2" name="直線矢印コネクタ 11">
              <a:extLst>
                <a:ext uri="{FF2B5EF4-FFF2-40B4-BE49-F238E27FC236}">
                  <a16:creationId xmlns:a16="http://schemas.microsoft.com/office/drawing/2014/main" id="{F3FA85BE-ACBD-4F5A-903B-26B8CD03206F}"/>
                </a:ext>
              </a:extLst>
            </p:cNvPr>
            <p:cNvCxnSpPr>
              <a:cxnSpLocks/>
            </p:cNvCxnSpPr>
            <p:nvPr/>
          </p:nvCxnSpPr>
          <p:spPr>
            <a:xfrm flipH="1">
              <a:off x="4899114" y="6175514"/>
              <a:ext cx="900794"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30292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9D1E02-120A-46C0-977D-85644253466B}"/>
              </a:ext>
            </a:extLst>
          </p:cNvPr>
          <p:cNvSpPr>
            <a:spLocks noGrp="1"/>
          </p:cNvSpPr>
          <p:nvPr>
            <p:ph type="title"/>
          </p:nvPr>
        </p:nvSpPr>
        <p:spPr/>
        <p:txBody>
          <a:bodyPr/>
          <a:lstStyle/>
          <a:p>
            <a:r>
              <a:rPr kumimoji="1" lang="en-US" altLang="ja-JP" dirty="0" err="1"/>
              <a:t>SSdetector</a:t>
            </a:r>
            <a:r>
              <a:rPr kumimoji="1" lang="ja-JP" altLang="en-US" dirty="0"/>
              <a:t>用の</a:t>
            </a:r>
            <a:r>
              <a:rPr kumimoji="1" lang="en-US" altLang="ja-JP" dirty="0"/>
              <a:t>IDS</a:t>
            </a:r>
            <a:r>
              <a:rPr kumimoji="1" lang="ja-JP" altLang="en-US" dirty="0"/>
              <a:t>の開発</a:t>
            </a:r>
          </a:p>
        </p:txBody>
      </p:sp>
      <p:sp>
        <p:nvSpPr>
          <p:cNvPr id="3" name="コンテンツ プレースホルダー 2">
            <a:extLst>
              <a:ext uri="{FF2B5EF4-FFF2-40B4-BE49-F238E27FC236}">
                <a16:creationId xmlns:a16="http://schemas.microsoft.com/office/drawing/2014/main" id="{5628C934-25C2-4F46-9717-F5E99102F22E}"/>
              </a:ext>
            </a:extLst>
          </p:cNvPr>
          <p:cNvSpPr>
            <a:spLocks noGrp="1"/>
          </p:cNvSpPr>
          <p:nvPr>
            <p:ph idx="1"/>
          </p:nvPr>
        </p:nvSpPr>
        <p:spPr>
          <a:xfrm>
            <a:off x="843643" y="1564819"/>
            <a:ext cx="10515600" cy="2624002"/>
          </a:xfrm>
        </p:spPr>
        <p:txBody>
          <a:bodyPr/>
          <a:lstStyle/>
          <a:p>
            <a:r>
              <a:rPr kumimoji="1" lang="en-US" altLang="ja-JP" dirty="0" err="1"/>
              <a:t>LLView</a:t>
            </a:r>
            <a:r>
              <a:rPr kumimoji="1" lang="en-US" altLang="ja-JP" dirty="0"/>
              <a:t> [Ozaki et al.’19]</a:t>
            </a:r>
            <a:r>
              <a:rPr kumimoji="1" lang="ja-JP" altLang="en-US" dirty="0"/>
              <a:t>を用いて</a:t>
            </a:r>
            <a:r>
              <a:rPr kumimoji="1" lang="en-US" altLang="ja-JP" dirty="0"/>
              <a:t>IDS</a:t>
            </a:r>
            <a:r>
              <a:rPr kumimoji="1" lang="ja-JP" altLang="en-US" dirty="0"/>
              <a:t>の開発を容易にする</a:t>
            </a:r>
            <a:endParaRPr kumimoji="1" lang="en-US" altLang="ja-JP" dirty="0"/>
          </a:p>
          <a:p>
            <a:pPr lvl="1"/>
            <a:r>
              <a:rPr lang="en-US" altLang="ja-JP" dirty="0"/>
              <a:t>Linux</a:t>
            </a:r>
            <a:r>
              <a:rPr lang="ja-JP" altLang="en-US" dirty="0"/>
              <a:t>カーネルのヘッダファイルを利用可能</a:t>
            </a:r>
          </a:p>
          <a:p>
            <a:pPr lvl="1"/>
            <a:r>
              <a:rPr lang="ja-JP" altLang="en-US" dirty="0"/>
              <a:t>カーネルのソースコードを再利用可能</a:t>
            </a:r>
            <a:endParaRPr lang="en-US" altLang="ja-JP" dirty="0"/>
          </a:p>
          <a:p>
            <a:r>
              <a:rPr lang="en-US" altLang="ja-JP" dirty="0"/>
              <a:t>IDS</a:t>
            </a:r>
            <a:r>
              <a:rPr lang="ja-JP" altLang="en-US" dirty="0"/>
              <a:t>が透過的に監視対象システムのメモリにアクセス</a:t>
            </a:r>
          </a:p>
          <a:p>
            <a:pPr lvl="1"/>
            <a:r>
              <a:rPr lang="en-US" altLang="ja-JP" dirty="0"/>
              <a:t>IDS</a:t>
            </a:r>
            <a:r>
              <a:rPr lang="ja-JP" altLang="en-US" dirty="0"/>
              <a:t>をコンパイルして</a:t>
            </a:r>
            <a:r>
              <a:rPr lang="en-US" altLang="ja-JP" dirty="0"/>
              <a:t>LLVM</a:t>
            </a:r>
            <a:r>
              <a:rPr lang="ja-JP" altLang="en-US" dirty="0"/>
              <a:t>の中間表現を生成</a:t>
            </a:r>
          </a:p>
          <a:p>
            <a:pPr lvl="1"/>
            <a:r>
              <a:rPr lang="en-US" altLang="ja-JP" dirty="0"/>
              <a:t>OS</a:t>
            </a:r>
            <a:r>
              <a:rPr lang="ja-JP" altLang="en-US" dirty="0"/>
              <a:t>データにアクセスする箇所で</a:t>
            </a:r>
            <a:r>
              <a:rPr lang="en-US" altLang="ja-JP" dirty="0"/>
              <a:t>OCALL</a:t>
            </a:r>
            <a:r>
              <a:rPr lang="ja-JP" altLang="en-US" dirty="0"/>
              <a:t>を呼び出すように変換</a:t>
            </a:r>
          </a:p>
          <a:p>
            <a:endParaRPr lang="ja-JP" altLang="en-US" dirty="0"/>
          </a:p>
        </p:txBody>
      </p:sp>
      <p:sp>
        <p:nvSpPr>
          <p:cNvPr id="4" name="スライド番号プレースホルダー 3">
            <a:extLst>
              <a:ext uri="{FF2B5EF4-FFF2-40B4-BE49-F238E27FC236}">
                <a16:creationId xmlns:a16="http://schemas.microsoft.com/office/drawing/2014/main" id="{8175BC23-801B-4A5F-BCF4-6F13C7CED808}"/>
              </a:ext>
            </a:extLst>
          </p:cNvPr>
          <p:cNvSpPr>
            <a:spLocks noGrp="1"/>
          </p:cNvSpPr>
          <p:nvPr>
            <p:ph type="sldNum" sz="quarter" idx="12"/>
          </p:nvPr>
        </p:nvSpPr>
        <p:spPr/>
        <p:txBody>
          <a:bodyPr/>
          <a:lstStyle/>
          <a:p>
            <a:fld id="{A0465346-8A0F-4693-87AD-A1502516770E}" type="slidenum">
              <a:rPr kumimoji="1" lang="ja-JP" altLang="en-US" smtClean="0"/>
              <a:t>18</a:t>
            </a:fld>
            <a:endParaRPr kumimoji="1" lang="ja-JP" altLang="en-US"/>
          </a:p>
        </p:txBody>
      </p:sp>
      <p:grpSp>
        <p:nvGrpSpPr>
          <p:cNvPr id="7" name="グループ化 6">
            <a:extLst>
              <a:ext uri="{FF2B5EF4-FFF2-40B4-BE49-F238E27FC236}">
                <a16:creationId xmlns:a16="http://schemas.microsoft.com/office/drawing/2014/main" id="{56273B05-6902-4E77-8CA9-851CD39FB342}"/>
              </a:ext>
            </a:extLst>
          </p:cNvPr>
          <p:cNvGrpSpPr/>
          <p:nvPr/>
        </p:nvGrpSpPr>
        <p:grpSpPr>
          <a:xfrm>
            <a:off x="1705791" y="4280263"/>
            <a:ext cx="8413569" cy="2312126"/>
            <a:chOff x="1705791" y="4280263"/>
            <a:chExt cx="8413569" cy="2312126"/>
          </a:xfrm>
        </p:grpSpPr>
        <p:sp>
          <p:nvSpPr>
            <p:cNvPr id="5" name="楕円 4">
              <a:extLst>
                <a:ext uri="{FF2B5EF4-FFF2-40B4-BE49-F238E27FC236}">
                  <a16:creationId xmlns:a16="http://schemas.microsoft.com/office/drawing/2014/main" id="{D11767A1-ECA3-414C-8FDC-337D86E4EE65}"/>
                </a:ext>
              </a:extLst>
            </p:cNvPr>
            <p:cNvSpPr/>
            <p:nvPr/>
          </p:nvSpPr>
          <p:spPr>
            <a:xfrm>
              <a:off x="8473440" y="4987175"/>
              <a:ext cx="1645920" cy="844732"/>
            </a:xfrm>
            <a:prstGeom prst="ellipse">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sp>
          <p:nvSpPr>
            <p:cNvPr id="6" name="正方形/長方形 5">
              <a:extLst>
                <a:ext uri="{FF2B5EF4-FFF2-40B4-BE49-F238E27FC236}">
                  <a16:creationId xmlns:a16="http://schemas.microsoft.com/office/drawing/2014/main" id="{10F29754-6B75-4FDD-A97F-A6B2F1167557}"/>
                </a:ext>
              </a:extLst>
            </p:cNvPr>
            <p:cNvSpPr/>
            <p:nvPr/>
          </p:nvSpPr>
          <p:spPr>
            <a:xfrm>
              <a:off x="4119153" y="4280263"/>
              <a:ext cx="4014653" cy="231212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chemeClr val="tx1"/>
                </a:solidFill>
              </a:endParaRPr>
            </a:p>
          </p:txBody>
        </p:sp>
        <p:cxnSp>
          <p:nvCxnSpPr>
            <p:cNvPr id="8" name="直線矢印コネクタ 7">
              <a:extLst>
                <a:ext uri="{FF2B5EF4-FFF2-40B4-BE49-F238E27FC236}">
                  <a16:creationId xmlns:a16="http://schemas.microsoft.com/office/drawing/2014/main" id="{CCB10198-3EFB-44AC-822A-8044F89A1B17}"/>
                </a:ext>
              </a:extLst>
            </p:cNvPr>
            <p:cNvCxnSpPr>
              <a:cxnSpLocks/>
              <a:stCxn id="19" idx="3"/>
              <a:endCxn id="12" idx="1"/>
            </p:cNvCxnSpPr>
            <p:nvPr/>
          </p:nvCxnSpPr>
          <p:spPr>
            <a:xfrm>
              <a:off x="3432265" y="5436326"/>
              <a:ext cx="92202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四角形: 角を丸くする 11">
              <a:extLst>
                <a:ext uri="{FF2B5EF4-FFF2-40B4-BE49-F238E27FC236}">
                  <a16:creationId xmlns:a16="http://schemas.microsoft.com/office/drawing/2014/main" id="{983B4888-4CEE-47B2-8B57-C0280D86ED01}"/>
                </a:ext>
              </a:extLst>
            </p:cNvPr>
            <p:cNvSpPr/>
            <p:nvPr/>
          </p:nvSpPr>
          <p:spPr>
            <a:xfrm>
              <a:off x="4354286" y="5013960"/>
              <a:ext cx="1550125" cy="844732"/>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LLVM</a:t>
              </a:r>
              <a:r>
                <a:rPr kumimoji="1" lang="ja-JP" altLang="en-US" sz="2000" dirty="0">
                  <a:solidFill>
                    <a:schemeClr val="tx1"/>
                  </a:solidFill>
                </a:rPr>
                <a:t>の</a:t>
              </a:r>
              <a:endParaRPr kumimoji="1" lang="en-US" altLang="ja-JP" sz="2000" dirty="0">
                <a:solidFill>
                  <a:schemeClr val="tx1"/>
                </a:solidFill>
              </a:endParaRPr>
            </a:p>
            <a:p>
              <a:pPr algn="ctr"/>
              <a:r>
                <a:rPr lang="ja-JP" altLang="en-US" sz="2000" dirty="0">
                  <a:solidFill>
                    <a:schemeClr val="tx1"/>
                  </a:solidFill>
                </a:rPr>
                <a:t>中間表現</a:t>
              </a:r>
              <a:endParaRPr kumimoji="1" lang="ja-JP" altLang="en-US" sz="2000" dirty="0">
                <a:solidFill>
                  <a:schemeClr val="tx1"/>
                </a:solidFill>
              </a:endParaRPr>
            </a:p>
          </p:txBody>
        </p:sp>
        <p:sp>
          <p:nvSpPr>
            <p:cNvPr id="15" name="四角形: 角を丸くする 14">
              <a:extLst>
                <a:ext uri="{FF2B5EF4-FFF2-40B4-BE49-F238E27FC236}">
                  <a16:creationId xmlns:a16="http://schemas.microsoft.com/office/drawing/2014/main" id="{F7C9C185-30F4-447B-95AD-36C583310D9F}"/>
                </a:ext>
              </a:extLst>
            </p:cNvPr>
            <p:cNvSpPr/>
            <p:nvPr/>
          </p:nvSpPr>
          <p:spPr>
            <a:xfrm>
              <a:off x="6332764" y="5013960"/>
              <a:ext cx="1550125" cy="844732"/>
            </a:xfrm>
            <a:prstGeom prst="roundRect">
              <a:avLst/>
            </a:prstGeom>
            <a:solidFill>
              <a:schemeClr val="accent2">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プログラム</a:t>
              </a:r>
              <a:endParaRPr kumimoji="1" lang="en-US" altLang="ja-JP" sz="2000" dirty="0">
                <a:solidFill>
                  <a:schemeClr val="tx1"/>
                </a:solidFill>
              </a:endParaRPr>
            </a:p>
            <a:p>
              <a:pPr algn="ctr"/>
              <a:r>
                <a:rPr kumimoji="1" lang="ja-JP" altLang="en-US" sz="2000" dirty="0">
                  <a:solidFill>
                    <a:schemeClr val="tx1"/>
                  </a:solidFill>
                </a:rPr>
                <a:t>変換</a:t>
              </a:r>
              <a:endParaRPr kumimoji="1" lang="en-US" altLang="ja-JP" sz="2000" dirty="0">
                <a:solidFill>
                  <a:schemeClr val="tx1"/>
                </a:solidFill>
              </a:endParaRPr>
            </a:p>
          </p:txBody>
        </p:sp>
        <p:cxnSp>
          <p:nvCxnSpPr>
            <p:cNvPr id="17" name="直線矢印コネクタ 16">
              <a:extLst>
                <a:ext uri="{FF2B5EF4-FFF2-40B4-BE49-F238E27FC236}">
                  <a16:creationId xmlns:a16="http://schemas.microsoft.com/office/drawing/2014/main" id="{580B008F-F5F2-429D-BDD4-CC2E4EE3AD8F}"/>
                </a:ext>
              </a:extLst>
            </p:cNvPr>
            <p:cNvCxnSpPr>
              <a:stCxn id="12" idx="3"/>
              <a:endCxn id="15" idx="1"/>
            </p:cNvCxnSpPr>
            <p:nvPr/>
          </p:nvCxnSpPr>
          <p:spPr>
            <a:xfrm>
              <a:off x="5904411" y="5436326"/>
              <a:ext cx="428353"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DCE6519B-B5E4-4067-AAC0-9D64233B222B}"/>
                </a:ext>
              </a:extLst>
            </p:cNvPr>
            <p:cNvSpPr txBox="1"/>
            <p:nvPr/>
          </p:nvSpPr>
          <p:spPr>
            <a:xfrm>
              <a:off x="4275909" y="4357135"/>
              <a:ext cx="1550125" cy="400110"/>
            </a:xfrm>
            <a:prstGeom prst="rect">
              <a:avLst/>
            </a:prstGeom>
            <a:noFill/>
          </p:spPr>
          <p:txBody>
            <a:bodyPr wrap="square" rtlCol="0">
              <a:spAutoFit/>
            </a:bodyPr>
            <a:lstStyle/>
            <a:p>
              <a:r>
                <a:rPr lang="en-US" altLang="ja-JP" sz="2000" dirty="0" err="1"/>
                <a:t>LLView</a:t>
              </a:r>
              <a:endParaRPr kumimoji="1" lang="ja-JP" altLang="en-US" sz="2000" dirty="0"/>
            </a:p>
          </p:txBody>
        </p:sp>
        <p:sp>
          <p:nvSpPr>
            <p:cNvPr id="19" name="正方形/長方形 18">
              <a:extLst>
                <a:ext uri="{FF2B5EF4-FFF2-40B4-BE49-F238E27FC236}">
                  <a16:creationId xmlns:a16="http://schemas.microsoft.com/office/drawing/2014/main" id="{6008533E-35B2-4955-BD40-D5ABC787FE98}"/>
                </a:ext>
              </a:extLst>
            </p:cNvPr>
            <p:cNvSpPr/>
            <p:nvPr/>
          </p:nvSpPr>
          <p:spPr>
            <a:xfrm>
              <a:off x="1705791" y="4985227"/>
              <a:ext cx="1726474" cy="90219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rPr>
                <a:t>IDS</a:t>
              </a:r>
            </a:p>
            <a:p>
              <a:pPr algn="ctr"/>
              <a:r>
                <a:rPr lang="ja-JP" altLang="en-US" sz="2000" dirty="0">
                  <a:solidFill>
                    <a:schemeClr val="tx1"/>
                  </a:solidFill>
                </a:rPr>
                <a:t>プログラム</a:t>
              </a:r>
              <a:endParaRPr kumimoji="1" lang="ja-JP" altLang="en-US" sz="2000" dirty="0">
                <a:solidFill>
                  <a:schemeClr val="tx1"/>
                </a:solidFill>
              </a:endParaRPr>
            </a:p>
          </p:txBody>
        </p:sp>
        <p:cxnSp>
          <p:nvCxnSpPr>
            <p:cNvPr id="21" name="直線矢印コネクタ 20">
              <a:extLst>
                <a:ext uri="{FF2B5EF4-FFF2-40B4-BE49-F238E27FC236}">
                  <a16:creationId xmlns:a16="http://schemas.microsoft.com/office/drawing/2014/main" id="{E2024445-642C-42E8-A8A0-FD7FB581DE19}"/>
                </a:ext>
              </a:extLst>
            </p:cNvPr>
            <p:cNvCxnSpPr>
              <a:cxnSpLocks/>
              <a:stCxn id="15" idx="3"/>
            </p:cNvCxnSpPr>
            <p:nvPr/>
          </p:nvCxnSpPr>
          <p:spPr>
            <a:xfrm>
              <a:off x="7882889" y="5436326"/>
              <a:ext cx="59055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12055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938653-4077-497F-B78F-3300276FEE1A}"/>
              </a:ext>
            </a:extLst>
          </p:cNvPr>
          <p:cNvSpPr>
            <a:spLocks noGrp="1"/>
          </p:cNvSpPr>
          <p:nvPr>
            <p:ph type="title"/>
          </p:nvPr>
        </p:nvSpPr>
        <p:spPr>
          <a:xfrm>
            <a:off x="838200" y="512309"/>
            <a:ext cx="10515600" cy="848402"/>
          </a:xfrm>
        </p:spPr>
        <p:txBody>
          <a:bodyPr/>
          <a:lstStyle/>
          <a:p>
            <a:r>
              <a:rPr lang="ja-JP" altLang="en-US" dirty="0"/>
              <a:t>実験</a:t>
            </a:r>
          </a:p>
        </p:txBody>
      </p:sp>
      <p:sp>
        <p:nvSpPr>
          <p:cNvPr id="3" name="コンテンツ プレースホルダー 2">
            <a:extLst>
              <a:ext uri="{FF2B5EF4-FFF2-40B4-BE49-F238E27FC236}">
                <a16:creationId xmlns:a16="http://schemas.microsoft.com/office/drawing/2014/main" id="{31DCE2BC-2149-4A24-A62F-88615CA92F05}"/>
              </a:ext>
            </a:extLst>
          </p:cNvPr>
          <p:cNvSpPr>
            <a:spLocks noGrp="1"/>
          </p:cNvSpPr>
          <p:nvPr>
            <p:ph idx="1"/>
          </p:nvPr>
        </p:nvSpPr>
        <p:spPr>
          <a:xfrm>
            <a:off x="843643" y="1564819"/>
            <a:ext cx="10515600" cy="4351338"/>
          </a:xfrm>
        </p:spPr>
        <p:txBody>
          <a:bodyPr/>
          <a:lstStyle/>
          <a:p>
            <a:r>
              <a:rPr lang="en-US" altLang="ja-JP" dirty="0" err="1"/>
              <a:t>SSdetector</a:t>
            </a:r>
            <a:r>
              <a:rPr lang="ja-JP" altLang="en-US" dirty="0"/>
              <a:t>を用いて</a:t>
            </a:r>
            <a:r>
              <a:rPr lang="en-US" altLang="ja-JP" dirty="0"/>
              <a:t>OS</a:t>
            </a:r>
            <a:r>
              <a:rPr lang="ja-JP" altLang="en-US" dirty="0"/>
              <a:t>データを取得する時間を測定</a:t>
            </a:r>
            <a:endParaRPr lang="en-US" altLang="ja-JP" dirty="0"/>
          </a:p>
          <a:p>
            <a:pPr lvl="1"/>
            <a:r>
              <a:rPr lang="en-US" altLang="ja-JP" dirty="0" err="1"/>
              <a:t>SSdetector</a:t>
            </a:r>
            <a:r>
              <a:rPr lang="ja-JP" altLang="en-US" dirty="0"/>
              <a:t>全体を</a:t>
            </a:r>
            <a:r>
              <a:rPr lang="en-US" altLang="ja-JP" dirty="0"/>
              <a:t>VM</a:t>
            </a:r>
            <a:r>
              <a:rPr lang="ja-JP" altLang="en-US" dirty="0"/>
              <a:t>内で動作させて測定</a:t>
            </a:r>
            <a:endParaRPr lang="en-US" altLang="ja-JP" dirty="0"/>
          </a:p>
          <a:p>
            <a:r>
              <a:rPr lang="ja-JP" altLang="en-US" dirty="0"/>
              <a:t>比較対象</a:t>
            </a:r>
            <a:endParaRPr lang="en-US" altLang="ja-JP" dirty="0"/>
          </a:p>
          <a:p>
            <a:pPr lvl="1"/>
            <a:r>
              <a:rPr lang="en-US" altLang="ja-JP" dirty="0"/>
              <a:t>OS</a:t>
            </a:r>
            <a:r>
              <a:rPr lang="ja-JP" altLang="en-US" dirty="0"/>
              <a:t>データを暗号化しない場合</a:t>
            </a:r>
            <a:endParaRPr lang="en-US" altLang="ja-JP" dirty="0"/>
          </a:p>
          <a:p>
            <a:pPr lvl="1"/>
            <a:r>
              <a:rPr lang="en-US" altLang="ja-JP" dirty="0"/>
              <a:t>SGX</a:t>
            </a:r>
            <a:r>
              <a:rPr lang="ja-JP" altLang="en-US" dirty="0"/>
              <a:t>を用いない場合</a:t>
            </a:r>
            <a:endParaRPr lang="en-US" altLang="ja-JP" dirty="0"/>
          </a:p>
          <a:p>
            <a:pPr lvl="1"/>
            <a:r>
              <a:rPr lang="en-US" altLang="ja-JP" dirty="0"/>
              <a:t>SMM</a:t>
            </a:r>
            <a:r>
              <a:rPr lang="ja-JP" altLang="en-US" dirty="0"/>
              <a:t>を用いない場合（デバイスドライバ経由で</a:t>
            </a:r>
            <a:r>
              <a:rPr lang="en-US" altLang="ja-JP" dirty="0"/>
              <a:t>OS</a:t>
            </a:r>
            <a:r>
              <a:rPr lang="ja-JP" altLang="en-US" dirty="0"/>
              <a:t>データを取得）</a:t>
            </a:r>
            <a:endParaRPr lang="en-US" altLang="ja-JP" dirty="0"/>
          </a:p>
          <a:p>
            <a:pPr lvl="1"/>
            <a:endParaRPr lang="ja-JP" altLang="en-US" dirty="0"/>
          </a:p>
          <a:p>
            <a:pPr lvl="1"/>
            <a:endParaRPr lang="ja-JP" altLang="en-US" dirty="0"/>
          </a:p>
        </p:txBody>
      </p:sp>
      <p:sp>
        <p:nvSpPr>
          <p:cNvPr id="8" name="スライド番号プレースホルダー 7">
            <a:extLst>
              <a:ext uri="{FF2B5EF4-FFF2-40B4-BE49-F238E27FC236}">
                <a16:creationId xmlns:a16="http://schemas.microsoft.com/office/drawing/2014/main" id="{3AD7279A-97DC-42DF-8C1F-0526986A7FFB}"/>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19</a:t>
            </a:fld>
            <a:endParaRPr lang="ja-JP" altLang="en-US"/>
          </a:p>
        </p:txBody>
      </p:sp>
      <p:graphicFrame>
        <p:nvGraphicFramePr>
          <p:cNvPr id="4" name="表 4">
            <a:extLst>
              <a:ext uri="{FF2B5EF4-FFF2-40B4-BE49-F238E27FC236}">
                <a16:creationId xmlns:a16="http://schemas.microsoft.com/office/drawing/2014/main" id="{A7A06747-A1D3-45E5-9D37-23BAFE0831FE}"/>
              </a:ext>
            </a:extLst>
          </p:cNvPr>
          <p:cNvGraphicFramePr>
            <a:graphicFrameLocks noGrp="1"/>
          </p:cNvGraphicFramePr>
          <p:nvPr>
            <p:extLst>
              <p:ext uri="{D42A27DB-BD31-4B8C-83A1-F6EECF244321}">
                <p14:modId xmlns:p14="http://schemas.microsoft.com/office/powerpoint/2010/main" val="2838436500"/>
              </p:ext>
            </p:extLst>
          </p:nvPr>
        </p:nvGraphicFramePr>
        <p:xfrm>
          <a:off x="1973580" y="4364037"/>
          <a:ext cx="8244840" cy="2286000"/>
        </p:xfrm>
        <a:graphic>
          <a:graphicData uri="http://schemas.openxmlformats.org/drawingml/2006/table">
            <a:tbl>
              <a:tblPr firstRow="1" bandRow="1">
                <a:tableStyleId>{0505E3EF-67EA-436B-97B2-0124C06EBD24}</a:tableStyleId>
              </a:tblPr>
              <a:tblGrid>
                <a:gridCol w="2429691">
                  <a:extLst>
                    <a:ext uri="{9D8B030D-6E8A-4147-A177-3AD203B41FA5}">
                      <a16:colId xmlns:a16="http://schemas.microsoft.com/office/drawing/2014/main" val="2869184447"/>
                    </a:ext>
                  </a:extLst>
                </a:gridCol>
                <a:gridCol w="2769326">
                  <a:extLst>
                    <a:ext uri="{9D8B030D-6E8A-4147-A177-3AD203B41FA5}">
                      <a16:colId xmlns:a16="http://schemas.microsoft.com/office/drawing/2014/main" val="3362201503"/>
                    </a:ext>
                  </a:extLst>
                </a:gridCol>
                <a:gridCol w="3045823">
                  <a:extLst>
                    <a:ext uri="{9D8B030D-6E8A-4147-A177-3AD203B41FA5}">
                      <a16:colId xmlns:a16="http://schemas.microsoft.com/office/drawing/2014/main" val="3581035249"/>
                    </a:ext>
                  </a:extLst>
                </a:gridCol>
              </a:tblGrid>
              <a:tr h="370840">
                <a:tc>
                  <a:txBody>
                    <a:bodyPr/>
                    <a:lstStyle/>
                    <a:p>
                      <a:endParaRPr kumimoji="1" lang="ja-JP" altLang="en-US" sz="2000" dirty="0"/>
                    </a:p>
                  </a:txBody>
                  <a:tcPr/>
                </a:tc>
                <a:tc>
                  <a:txBody>
                    <a:bodyPr/>
                    <a:lstStyle/>
                    <a:p>
                      <a:pPr algn="ctr"/>
                      <a:r>
                        <a:rPr kumimoji="1" lang="ja-JP" altLang="en-US" sz="2000" dirty="0"/>
                        <a:t>ホスト</a:t>
                      </a:r>
                    </a:p>
                  </a:txBody>
                  <a:tcPr/>
                </a:tc>
                <a:tc>
                  <a:txBody>
                    <a:bodyPr/>
                    <a:lstStyle/>
                    <a:p>
                      <a:pPr algn="ctr"/>
                      <a:r>
                        <a:rPr kumimoji="1" lang="en-US" altLang="ja-JP" sz="2000" dirty="0"/>
                        <a:t>VM</a:t>
                      </a:r>
                      <a:endParaRPr kumimoji="1" lang="ja-JP" altLang="en-US" sz="2000" dirty="0"/>
                    </a:p>
                  </a:txBody>
                  <a:tcPr/>
                </a:tc>
                <a:extLst>
                  <a:ext uri="{0D108BD9-81ED-4DB2-BD59-A6C34878D82A}">
                    <a16:rowId xmlns:a16="http://schemas.microsoft.com/office/drawing/2014/main" val="2206295272"/>
                  </a:ext>
                </a:extLst>
              </a:tr>
              <a:tr h="370840">
                <a:tc>
                  <a:txBody>
                    <a:bodyPr/>
                    <a:lstStyle/>
                    <a:p>
                      <a:pPr algn="ctr"/>
                      <a:r>
                        <a:rPr kumimoji="1" lang="en-US" altLang="ja-JP" sz="2000" b="1" dirty="0"/>
                        <a:t>CPU</a:t>
                      </a:r>
                      <a:endParaRPr kumimoji="1" lang="ja-JP" altLang="en-US" sz="2000" b="1" dirty="0"/>
                    </a:p>
                  </a:txBody>
                  <a:tcPr/>
                </a:tc>
                <a:tc>
                  <a:txBody>
                    <a:bodyPr/>
                    <a:lstStyle/>
                    <a:p>
                      <a:pPr algn="ctr"/>
                      <a:r>
                        <a:rPr kumimoji="1" lang="en-US" altLang="ja-JP" sz="2000" dirty="0"/>
                        <a:t>Intel Core i7-9700 </a:t>
                      </a:r>
                      <a:endParaRPr kumimoji="1" lang="ja-JP" altLang="en-US" sz="2000" dirty="0"/>
                    </a:p>
                  </a:txBody>
                  <a:tcPr/>
                </a:tc>
                <a:tc>
                  <a:txBody>
                    <a:bodyPr/>
                    <a:lstStyle/>
                    <a:p>
                      <a:pPr algn="ctr"/>
                      <a:r>
                        <a:rPr kumimoji="1" lang="en-US" altLang="ja-JP" sz="2000" dirty="0"/>
                        <a:t>1</a:t>
                      </a:r>
                      <a:r>
                        <a:rPr kumimoji="1" lang="ja-JP" altLang="en-US" sz="2000" dirty="0"/>
                        <a:t>個</a:t>
                      </a:r>
                    </a:p>
                  </a:txBody>
                  <a:tcPr/>
                </a:tc>
                <a:extLst>
                  <a:ext uri="{0D108BD9-81ED-4DB2-BD59-A6C34878D82A}">
                    <a16:rowId xmlns:a16="http://schemas.microsoft.com/office/drawing/2014/main" val="2386871627"/>
                  </a:ext>
                </a:extLst>
              </a:tr>
              <a:tr h="370840">
                <a:tc>
                  <a:txBody>
                    <a:bodyPr/>
                    <a:lstStyle/>
                    <a:p>
                      <a:pPr algn="ctr"/>
                      <a:r>
                        <a:rPr kumimoji="1" lang="ja-JP" altLang="en-US" sz="2000" b="1" dirty="0"/>
                        <a:t>メモリ</a:t>
                      </a:r>
                    </a:p>
                  </a:txBody>
                  <a:tcPr/>
                </a:tc>
                <a:tc>
                  <a:txBody>
                    <a:bodyPr/>
                    <a:lstStyle/>
                    <a:p>
                      <a:pPr algn="ctr"/>
                      <a:r>
                        <a:rPr kumimoji="1" lang="en-US" altLang="ja-JP" sz="2000" dirty="0"/>
                        <a:t>16GB</a:t>
                      </a:r>
                      <a:endParaRPr kumimoji="1" lang="ja-JP" altLang="en-US" sz="2000" dirty="0"/>
                    </a:p>
                  </a:txBody>
                  <a:tcPr/>
                </a:tc>
                <a:tc>
                  <a:txBody>
                    <a:bodyPr/>
                    <a:lstStyle/>
                    <a:p>
                      <a:pPr algn="ctr"/>
                      <a:r>
                        <a:rPr kumimoji="1" lang="en-US" altLang="ja-JP" sz="2000" dirty="0"/>
                        <a:t>6GB</a:t>
                      </a:r>
                      <a:endParaRPr kumimoji="1" lang="ja-JP" altLang="en-US" sz="2000" dirty="0"/>
                    </a:p>
                  </a:txBody>
                  <a:tcPr/>
                </a:tc>
                <a:extLst>
                  <a:ext uri="{0D108BD9-81ED-4DB2-BD59-A6C34878D82A}">
                    <a16:rowId xmlns:a16="http://schemas.microsoft.com/office/drawing/2014/main" val="4120401321"/>
                  </a:ext>
                </a:extLst>
              </a:tr>
              <a:tr h="370840">
                <a:tc>
                  <a:txBody>
                    <a:bodyPr/>
                    <a:lstStyle/>
                    <a:p>
                      <a:pPr algn="ctr"/>
                      <a:r>
                        <a:rPr kumimoji="1" lang="en-US" altLang="ja-JP" sz="2000" b="1" dirty="0"/>
                        <a:t>OS</a:t>
                      </a:r>
                      <a:endParaRPr kumimoji="1" lang="ja-JP" altLang="en-US" sz="2000" b="1" dirty="0"/>
                    </a:p>
                  </a:txBody>
                  <a:tcPr/>
                </a:tc>
                <a:tc>
                  <a:txBody>
                    <a:bodyPr/>
                    <a:lstStyle/>
                    <a:p>
                      <a:pPr algn="ctr"/>
                      <a:r>
                        <a:rPr kumimoji="1" lang="en-US" altLang="ja-JP" sz="2000" dirty="0"/>
                        <a:t>Linux 5.6.0-rc5+ (KVM SGX)</a:t>
                      </a:r>
                    </a:p>
                  </a:txBody>
                  <a:tcPr/>
                </a:tc>
                <a:tc>
                  <a:txBody>
                    <a:bodyPr/>
                    <a:lstStyle/>
                    <a:p>
                      <a:pPr algn="ctr"/>
                      <a:r>
                        <a:rPr kumimoji="1" lang="en-US" altLang="ja-JP" sz="2000" dirty="0"/>
                        <a:t>Linux 5.8.0-36-generic</a:t>
                      </a:r>
                    </a:p>
                  </a:txBody>
                  <a:tcPr/>
                </a:tc>
                <a:extLst>
                  <a:ext uri="{0D108BD9-81ED-4DB2-BD59-A6C34878D82A}">
                    <a16:rowId xmlns:a16="http://schemas.microsoft.com/office/drawing/2014/main" val="4223799706"/>
                  </a:ext>
                </a:extLst>
              </a:tr>
              <a:tr h="370840">
                <a:tc>
                  <a:txBody>
                    <a:bodyPr/>
                    <a:lstStyle/>
                    <a:p>
                      <a:pPr algn="ctr"/>
                      <a:r>
                        <a:rPr kumimoji="1" lang="ja-JP" altLang="en-US" sz="2000" b="1" dirty="0"/>
                        <a:t>仮想化ソフトウェア</a:t>
                      </a:r>
                    </a:p>
                  </a:txBody>
                  <a:tcPr/>
                </a:tc>
                <a:tc>
                  <a:txBody>
                    <a:bodyPr/>
                    <a:lstStyle/>
                    <a:p>
                      <a:pPr algn="ctr"/>
                      <a:r>
                        <a:rPr kumimoji="1" lang="en-US" altLang="ja-JP" sz="2000" dirty="0"/>
                        <a:t>QEMU SGX 4.0.0-r1</a:t>
                      </a:r>
                    </a:p>
                  </a:txBody>
                  <a:tcPr/>
                </a:tc>
                <a:tc>
                  <a:txBody>
                    <a:bodyPr/>
                    <a:lstStyle/>
                    <a:p>
                      <a:pPr algn="ctr"/>
                      <a:r>
                        <a:rPr kumimoji="1" lang="en-US" altLang="ja-JP" sz="2000" dirty="0"/>
                        <a:t>-</a:t>
                      </a:r>
                      <a:endParaRPr kumimoji="1" lang="ja-JP" altLang="en-US" sz="2000" dirty="0"/>
                    </a:p>
                  </a:txBody>
                  <a:tcPr/>
                </a:tc>
                <a:extLst>
                  <a:ext uri="{0D108BD9-81ED-4DB2-BD59-A6C34878D82A}">
                    <a16:rowId xmlns:a16="http://schemas.microsoft.com/office/drawing/2014/main" val="219502645"/>
                  </a:ext>
                </a:extLst>
              </a:tr>
            </a:tbl>
          </a:graphicData>
        </a:graphic>
      </p:graphicFrame>
    </p:spTree>
    <p:extLst>
      <p:ext uri="{BB962C8B-B14F-4D97-AF65-F5344CB8AC3E}">
        <p14:creationId xmlns:p14="http://schemas.microsoft.com/office/powerpoint/2010/main" val="2447577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CBC9A8-19C4-4B73-88EB-010113FC78F9}"/>
              </a:ext>
            </a:extLst>
          </p:cNvPr>
          <p:cNvSpPr>
            <a:spLocks noGrp="1"/>
          </p:cNvSpPr>
          <p:nvPr>
            <p:ph type="title"/>
          </p:nvPr>
        </p:nvSpPr>
        <p:spPr>
          <a:xfrm>
            <a:off x="838200" y="512309"/>
            <a:ext cx="10515600" cy="848402"/>
          </a:xfrm>
        </p:spPr>
        <p:txBody>
          <a:bodyPr/>
          <a:lstStyle/>
          <a:p>
            <a:r>
              <a:rPr lang="en-US" altLang="ja-JP" dirty="0"/>
              <a:t>IDS</a:t>
            </a:r>
            <a:r>
              <a:rPr lang="ja-JP" altLang="en-US" dirty="0"/>
              <a:t>の必要性</a:t>
            </a:r>
          </a:p>
        </p:txBody>
      </p:sp>
      <p:sp>
        <p:nvSpPr>
          <p:cNvPr id="3" name="コンテンツ プレースホルダー 2">
            <a:extLst>
              <a:ext uri="{FF2B5EF4-FFF2-40B4-BE49-F238E27FC236}">
                <a16:creationId xmlns:a16="http://schemas.microsoft.com/office/drawing/2014/main" id="{19E37CA3-E4F6-454F-A7DF-62256FBCCB69}"/>
              </a:ext>
            </a:extLst>
          </p:cNvPr>
          <p:cNvSpPr>
            <a:spLocks noGrp="1"/>
          </p:cNvSpPr>
          <p:nvPr>
            <p:ph idx="1"/>
          </p:nvPr>
        </p:nvSpPr>
        <p:spPr>
          <a:xfrm>
            <a:off x="843643" y="1564819"/>
            <a:ext cx="10515600" cy="4351338"/>
          </a:xfrm>
        </p:spPr>
        <p:txBody>
          <a:bodyPr/>
          <a:lstStyle/>
          <a:p>
            <a:r>
              <a:rPr lang="ja-JP" altLang="en-US" dirty="0"/>
              <a:t>インターネットに接続されたシステムへの攻撃が増加</a:t>
            </a:r>
          </a:p>
          <a:p>
            <a:pPr lvl="1"/>
            <a:r>
              <a:rPr lang="ja-JP" altLang="en-US" dirty="0"/>
              <a:t>例：不正アクセス、システムへの侵入など</a:t>
            </a:r>
            <a:endParaRPr lang="en-US" altLang="ja-JP" dirty="0"/>
          </a:p>
          <a:p>
            <a:pPr lvl="1"/>
            <a:r>
              <a:rPr lang="ja-JP" altLang="en-US" dirty="0"/>
              <a:t>攻撃の原因となるシステムの脆弱性を完全に取り除くのは難しい</a:t>
            </a:r>
            <a:endParaRPr lang="en-US" altLang="ja-JP" dirty="0"/>
          </a:p>
          <a:p>
            <a:r>
              <a:rPr lang="ja-JP" altLang="en-US" dirty="0"/>
              <a:t>侵入検知システム</a:t>
            </a:r>
            <a:r>
              <a:rPr lang="en-US" altLang="ja-JP" dirty="0"/>
              <a:t>(IDS)</a:t>
            </a:r>
            <a:r>
              <a:rPr lang="ja-JP" altLang="en-US" dirty="0"/>
              <a:t>を用いて攻撃を検知する必要</a:t>
            </a:r>
            <a:endParaRPr lang="en-US" altLang="ja-JP" dirty="0"/>
          </a:p>
          <a:p>
            <a:pPr lvl="1"/>
            <a:r>
              <a:rPr lang="ja-JP" altLang="en-US" dirty="0"/>
              <a:t>対象システムを監視し、攻撃を受けた時には管理者に通知</a:t>
            </a:r>
            <a:endParaRPr lang="en-US" altLang="ja-JP" dirty="0"/>
          </a:p>
          <a:p>
            <a:pPr lvl="1"/>
            <a:r>
              <a:rPr lang="ja-JP" altLang="en-US" dirty="0"/>
              <a:t>監視対象システム上で動作するホストベース</a:t>
            </a:r>
            <a:r>
              <a:rPr lang="en-US" altLang="ja-JP" dirty="0"/>
              <a:t>IDS</a:t>
            </a:r>
            <a:r>
              <a:rPr lang="ja-JP" altLang="en-US" dirty="0"/>
              <a:t>の安全な実行は容易ではない</a:t>
            </a:r>
          </a:p>
          <a:p>
            <a:pPr marL="457200" lvl="1" indent="0">
              <a:buNone/>
            </a:pPr>
            <a:endParaRPr lang="ja-JP" altLang="en-US" dirty="0"/>
          </a:p>
          <a:p>
            <a:pPr lvl="1"/>
            <a:endParaRPr lang="en-US" altLang="ja-JP" dirty="0"/>
          </a:p>
          <a:p>
            <a:pPr lvl="1"/>
            <a:endParaRPr lang="en-US" altLang="ja-JP" dirty="0"/>
          </a:p>
          <a:p>
            <a:pPr lvl="1"/>
            <a:endParaRPr lang="en-US" altLang="ja-JP" dirty="0"/>
          </a:p>
          <a:p>
            <a:endParaRPr lang="ja-JP" altLang="en-US" dirty="0"/>
          </a:p>
          <a:p>
            <a:endParaRPr lang="en-US" altLang="ja-JP" dirty="0"/>
          </a:p>
          <a:p>
            <a:endParaRPr lang="ja-JP" altLang="en-US" dirty="0"/>
          </a:p>
          <a:p>
            <a:endParaRPr lang="ja-JP" altLang="en-US" dirty="0"/>
          </a:p>
        </p:txBody>
      </p:sp>
      <p:sp>
        <p:nvSpPr>
          <p:cNvPr id="12" name="スライド番号プレースホルダー 11">
            <a:extLst>
              <a:ext uri="{FF2B5EF4-FFF2-40B4-BE49-F238E27FC236}">
                <a16:creationId xmlns:a16="http://schemas.microsoft.com/office/drawing/2014/main" id="{52BFCC39-B210-46AB-B28A-4594808DC703}"/>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2</a:t>
            </a:fld>
            <a:endParaRPr lang="ja-JP" altLang="en-US"/>
          </a:p>
        </p:txBody>
      </p:sp>
      <p:grpSp>
        <p:nvGrpSpPr>
          <p:cNvPr id="5" name="グループ化 4">
            <a:extLst>
              <a:ext uri="{FF2B5EF4-FFF2-40B4-BE49-F238E27FC236}">
                <a16:creationId xmlns:a16="http://schemas.microsoft.com/office/drawing/2014/main" id="{73903E22-DAF3-4B52-9741-85CB0B02FB65}"/>
              </a:ext>
            </a:extLst>
          </p:cNvPr>
          <p:cNvGrpSpPr/>
          <p:nvPr/>
        </p:nvGrpSpPr>
        <p:grpSpPr>
          <a:xfrm>
            <a:off x="3167157" y="4584953"/>
            <a:ext cx="5933300" cy="1762298"/>
            <a:chOff x="3167157" y="4584953"/>
            <a:chExt cx="5933300" cy="1762298"/>
          </a:xfrm>
        </p:grpSpPr>
        <p:sp>
          <p:nvSpPr>
            <p:cNvPr id="24" name="正方形/長方形 23">
              <a:extLst>
                <a:ext uri="{FF2B5EF4-FFF2-40B4-BE49-F238E27FC236}">
                  <a16:creationId xmlns:a16="http://schemas.microsoft.com/office/drawing/2014/main" id="{6C66B749-55A5-4E40-9D30-A74E97EF24B5}"/>
                </a:ext>
              </a:extLst>
            </p:cNvPr>
            <p:cNvSpPr/>
            <p:nvPr/>
          </p:nvSpPr>
          <p:spPr>
            <a:xfrm>
              <a:off x="5534539" y="4584953"/>
              <a:ext cx="3565918" cy="1762298"/>
            </a:xfrm>
            <a:prstGeom prst="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6EFD33DB-299C-4EA6-B06F-B8C7BD25F3C9}"/>
                </a:ext>
              </a:extLst>
            </p:cNvPr>
            <p:cNvSpPr txBox="1"/>
            <p:nvPr/>
          </p:nvSpPr>
          <p:spPr>
            <a:xfrm>
              <a:off x="6390130" y="4668835"/>
              <a:ext cx="1876592" cy="400110"/>
            </a:xfrm>
            <a:prstGeom prst="rect">
              <a:avLst/>
            </a:prstGeom>
            <a:noFill/>
          </p:spPr>
          <p:txBody>
            <a:bodyPr wrap="square" rtlCol="0">
              <a:spAutoFit/>
            </a:bodyPr>
            <a:lstStyle/>
            <a:p>
              <a:pPr algn="ctr"/>
              <a:r>
                <a:rPr kumimoji="1" lang="ja-JP" altLang="en-US" sz="2000" dirty="0"/>
                <a:t>対象システム</a:t>
              </a:r>
            </a:p>
          </p:txBody>
        </p:sp>
        <p:sp>
          <p:nvSpPr>
            <p:cNvPr id="26" name="楕円 25">
              <a:extLst>
                <a:ext uri="{FF2B5EF4-FFF2-40B4-BE49-F238E27FC236}">
                  <a16:creationId xmlns:a16="http://schemas.microsoft.com/office/drawing/2014/main" id="{48950FEB-7C17-45CE-B968-BE54341C1C5B}"/>
                </a:ext>
              </a:extLst>
            </p:cNvPr>
            <p:cNvSpPr/>
            <p:nvPr/>
          </p:nvSpPr>
          <p:spPr>
            <a:xfrm>
              <a:off x="7328426" y="5170999"/>
              <a:ext cx="1155469" cy="590204"/>
            </a:xfrm>
            <a:prstGeom prst="ellipse">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sp>
          <p:nvSpPr>
            <p:cNvPr id="27" name="矢印: 右 26">
              <a:extLst>
                <a:ext uri="{FF2B5EF4-FFF2-40B4-BE49-F238E27FC236}">
                  <a16:creationId xmlns:a16="http://schemas.microsoft.com/office/drawing/2014/main" id="{8C2CB02E-7C3C-47DE-A2A2-8149138FAD11}"/>
                </a:ext>
              </a:extLst>
            </p:cNvPr>
            <p:cNvSpPr/>
            <p:nvPr/>
          </p:nvSpPr>
          <p:spPr>
            <a:xfrm>
              <a:off x="3167157" y="5211452"/>
              <a:ext cx="1795549" cy="509299"/>
            </a:xfrm>
            <a:prstGeom prst="right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テキスト ボックス 27">
              <a:extLst>
                <a:ext uri="{FF2B5EF4-FFF2-40B4-BE49-F238E27FC236}">
                  <a16:creationId xmlns:a16="http://schemas.microsoft.com/office/drawing/2014/main" id="{776C75C8-8088-47AE-BC24-85CDE70852C7}"/>
                </a:ext>
              </a:extLst>
            </p:cNvPr>
            <p:cNvSpPr txBox="1"/>
            <p:nvPr/>
          </p:nvSpPr>
          <p:spPr>
            <a:xfrm>
              <a:off x="3632671" y="4912295"/>
              <a:ext cx="2042157" cy="400110"/>
            </a:xfrm>
            <a:prstGeom prst="rect">
              <a:avLst/>
            </a:prstGeom>
            <a:noFill/>
          </p:spPr>
          <p:txBody>
            <a:bodyPr wrap="square" rtlCol="0">
              <a:spAutoFit/>
            </a:bodyPr>
            <a:lstStyle/>
            <a:p>
              <a:r>
                <a:rPr kumimoji="1" lang="ja-JP" altLang="en-US" sz="2000" dirty="0"/>
                <a:t>攻撃</a:t>
              </a:r>
            </a:p>
          </p:txBody>
        </p:sp>
      </p:grpSp>
      <p:pic>
        <p:nvPicPr>
          <p:cNvPr id="13" name="図 12">
            <a:extLst>
              <a:ext uri="{FF2B5EF4-FFF2-40B4-BE49-F238E27FC236}">
                <a16:creationId xmlns:a16="http://schemas.microsoft.com/office/drawing/2014/main" id="{36D0A31A-76B9-4007-83F0-FECEE983FA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52467" y="4988590"/>
            <a:ext cx="652396" cy="652396"/>
          </a:xfrm>
          <a:prstGeom prst="rect">
            <a:avLst/>
          </a:prstGeom>
        </p:spPr>
      </p:pic>
      <p:sp>
        <p:nvSpPr>
          <p:cNvPr id="6" name="テキスト ボックス 5">
            <a:extLst>
              <a:ext uri="{FF2B5EF4-FFF2-40B4-BE49-F238E27FC236}">
                <a16:creationId xmlns:a16="http://schemas.microsoft.com/office/drawing/2014/main" id="{B773F26E-AB07-4252-A256-00F4166DEABB}"/>
              </a:ext>
            </a:extLst>
          </p:cNvPr>
          <p:cNvSpPr txBox="1"/>
          <p:nvPr/>
        </p:nvSpPr>
        <p:spPr>
          <a:xfrm>
            <a:off x="5674828" y="5609462"/>
            <a:ext cx="975360" cy="369332"/>
          </a:xfrm>
          <a:prstGeom prst="rect">
            <a:avLst/>
          </a:prstGeom>
          <a:noFill/>
        </p:spPr>
        <p:txBody>
          <a:bodyPr wrap="square" rtlCol="0">
            <a:spAutoFit/>
          </a:bodyPr>
          <a:lstStyle/>
          <a:p>
            <a:r>
              <a:rPr lang="ja-JP" altLang="en-US" dirty="0"/>
              <a:t>侵入</a:t>
            </a:r>
            <a:r>
              <a:rPr kumimoji="1" lang="ja-JP" altLang="en-US" dirty="0"/>
              <a:t>者</a:t>
            </a:r>
          </a:p>
        </p:txBody>
      </p:sp>
    </p:spTree>
    <p:extLst>
      <p:ext uri="{BB962C8B-B14F-4D97-AF65-F5344CB8AC3E}">
        <p14:creationId xmlns:p14="http://schemas.microsoft.com/office/powerpoint/2010/main" val="12906497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2794A3-ADD5-45A0-9DCF-58A2A6CB6DE0}"/>
              </a:ext>
            </a:extLst>
          </p:cNvPr>
          <p:cNvSpPr>
            <a:spLocks noGrp="1"/>
          </p:cNvSpPr>
          <p:nvPr>
            <p:ph type="title"/>
          </p:nvPr>
        </p:nvSpPr>
        <p:spPr>
          <a:xfrm>
            <a:off x="838200" y="512309"/>
            <a:ext cx="10515600" cy="848402"/>
          </a:xfrm>
        </p:spPr>
        <p:txBody>
          <a:bodyPr/>
          <a:lstStyle/>
          <a:p>
            <a:r>
              <a:rPr lang="en-US" altLang="ja-JP" dirty="0"/>
              <a:t>OS</a:t>
            </a:r>
            <a:r>
              <a:rPr lang="ja-JP" altLang="en-US" dirty="0"/>
              <a:t>データの取得の確認</a:t>
            </a:r>
          </a:p>
        </p:txBody>
      </p:sp>
      <p:sp>
        <p:nvSpPr>
          <p:cNvPr id="3" name="コンテンツ プレースホルダー 2">
            <a:extLst>
              <a:ext uri="{FF2B5EF4-FFF2-40B4-BE49-F238E27FC236}">
                <a16:creationId xmlns:a16="http://schemas.microsoft.com/office/drawing/2014/main" id="{0C7F97AD-7A6E-4A1E-A322-6EBAAE48B43D}"/>
              </a:ext>
            </a:extLst>
          </p:cNvPr>
          <p:cNvSpPr>
            <a:spLocks noGrp="1"/>
          </p:cNvSpPr>
          <p:nvPr>
            <p:ph idx="1"/>
          </p:nvPr>
        </p:nvSpPr>
        <p:spPr>
          <a:xfrm>
            <a:off x="843643" y="1564819"/>
            <a:ext cx="10515600" cy="4351338"/>
          </a:xfrm>
        </p:spPr>
        <p:txBody>
          <a:bodyPr>
            <a:normAutofit/>
          </a:bodyPr>
          <a:lstStyle/>
          <a:p>
            <a:r>
              <a:rPr lang="ja-JP" altLang="en-US" dirty="0"/>
              <a:t>メモリ上の</a:t>
            </a:r>
            <a:r>
              <a:rPr lang="en-US" altLang="ja-JP" dirty="0"/>
              <a:t>OS</a:t>
            </a:r>
            <a:r>
              <a:rPr lang="ja-JP" altLang="en-US" dirty="0"/>
              <a:t>のバージョン情報が取得できることを確認</a:t>
            </a:r>
            <a:endParaRPr lang="en-US" altLang="ja-JP" dirty="0"/>
          </a:p>
          <a:p>
            <a:pPr lvl="1"/>
            <a:endParaRPr lang="en-US" altLang="ja-JP" dirty="0"/>
          </a:p>
          <a:p>
            <a:pPr lvl="1"/>
            <a:endParaRPr lang="en-US" altLang="ja-JP" dirty="0"/>
          </a:p>
          <a:p>
            <a:pPr marL="457200" lvl="1" indent="0">
              <a:buNone/>
            </a:pPr>
            <a:endParaRPr lang="en-US" altLang="ja-JP" dirty="0"/>
          </a:p>
          <a:p>
            <a:r>
              <a:rPr lang="en-US" altLang="ja-JP" dirty="0" err="1"/>
              <a:t>LLView</a:t>
            </a:r>
            <a:r>
              <a:rPr lang="ja-JP" altLang="en-US" dirty="0"/>
              <a:t>を用いてメモリ上のプロセス一覧が取得できることを確認</a:t>
            </a:r>
          </a:p>
        </p:txBody>
      </p:sp>
      <p:sp>
        <p:nvSpPr>
          <p:cNvPr id="4" name="スライド番号プレースホルダー 3">
            <a:extLst>
              <a:ext uri="{FF2B5EF4-FFF2-40B4-BE49-F238E27FC236}">
                <a16:creationId xmlns:a16="http://schemas.microsoft.com/office/drawing/2014/main" id="{1C66FDAB-D807-42AC-9E77-478F20E031A0}"/>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20</a:t>
            </a:fld>
            <a:endParaRPr lang="ja-JP" altLang="en-US"/>
          </a:p>
        </p:txBody>
      </p:sp>
      <p:pic>
        <p:nvPicPr>
          <p:cNvPr id="9" name="図 8">
            <a:extLst>
              <a:ext uri="{FF2B5EF4-FFF2-40B4-BE49-F238E27FC236}">
                <a16:creationId xmlns:a16="http://schemas.microsoft.com/office/drawing/2014/main" id="{EAC3A0F5-6CEC-44D9-A469-AF40151E0DFD}"/>
              </a:ext>
            </a:extLst>
          </p:cNvPr>
          <p:cNvPicPr>
            <a:picLocks noChangeAspect="1"/>
          </p:cNvPicPr>
          <p:nvPr/>
        </p:nvPicPr>
        <p:blipFill rotWithShape="1">
          <a:blip r:embed="rId2"/>
          <a:srcRect l="605" t="34812" r="1" b="15270"/>
          <a:stretch/>
        </p:blipFill>
        <p:spPr>
          <a:xfrm>
            <a:off x="1303759" y="2306365"/>
            <a:ext cx="9375478" cy="734408"/>
          </a:xfrm>
          <a:prstGeom prst="rect">
            <a:avLst/>
          </a:prstGeom>
        </p:spPr>
      </p:pic>
      <p:pic>
        <p:nvPicPr>
          <p:cNvPr id="5" name="図 4">
            <a:extLst>
              <a:ext uri="{FF2B5EF4-FFF2-40B4-BE49-F238E27FC236}">
                <a16:creationId xmlns:a16="http://schemas.microsoft.com/office/drawing/2014/main" id="{FCE4F6D8-BEDA-4610-BF9A-9575546E5136}"/>
              </a:ext>
            </a:extLst>
          </p:cNvPr>
          <p:cNvPicPr>
            <a:picLocks noChangeAspect="1"/>
          </p:cNvPicPr>
          <p:nvPr/>
        </p:nvPicPr>
        <p:blipFill rotWithShape="1">
          <a:blip r:embed="rId3"/>
          <a:srcRect t="61173" b="1005"/>
          <a:stretch/>
        </p:blipFill>
        <p:spPr>
          <a:xfrm>
            <a:off x="3965121" y="3978129"/>
            <a:ext cx="2968262" cy="2560783"/>
          </a:xfrm>
          <a:prstGeom prst="rect">
            <a:avLst/>
          </a:prstGeom>
        </p:spPr>
      </p:pic>
    </p:spTree>
    <p:extLst>
      <p:ext uri="{BB962C8B-B14F-4D97-AF65-F5344CB8AC3E}">
        <p14:creationId xmlns:p14="http://schemas.microsoft.com/office/powerpoint/2010/main" val="2684790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94EEAE-C545-4DDF-90DA-E3EA58921657}"/>
              </a:ext>
            </a:extLst>
          </p:cNvPr>
          <p:cNvSpPr>
            <a:spLocks noGrp="1"/>
          </p:cNvSpPr>
          <p:nvPr>
            <p:ph type="title"/>
          </p:nvPr>
        </p:nvSpPr>
        <p:spPr/>
        <p:txBody>
          <a:bodyPr/>
          <a:lstStyle/>
          <a:p>
            <a:r>
              <a:rPr kumimoji="1" lang="en-US" altLang="ja-JP" dirty="0"/>
              <a:t>OS</a:t>
            </a:r>
            <a:r>
              <a:rPr kumimoji="1" lang="ja-JP" altLang="en-US" dirty="0"/>
              <a:t>のバージョン情報の取得時間</a:t>
            </a:r>
          </a:p>
        </p:txBody>
      </p:sp>
      <p:sp>
        <p:nvSpPr>
          <p:cNvPr id="3" name="コンテンツ プレースホルダー 2">
            <a:extLst>
              <a:ext uri="{FF2B5EF4-FFF2-40B4-BE49-F238E27FC236}">
                <a16:creationId xmlns:a16="http://schemas.microsoft.com/office/drawing/2014/main" id="{1FED9E07-7033-4DB0-8354-D979A38D910F}"/>
              </a:ext>
            </a:extLst>
          </p:cNvPr>
          <p:cNvSpPr>
            <a:spLocks noGrp="1"/>
          </p:cNvSpPr>
          <p:nvPr>
            <p:ph idx="1"/>
          </p:nvPr>
        </p:nvSpPr>
        <p:spPr/>
        <p:txBody>
          <a:bodyPr/>
          <a:lstStyle/>
          <a:p>
            <a:r>
              <a:rPr kumimoji="1" lang="en-US" altLang="ja-JP" dirty="0"/>
              <a:t>IDS</a:t>
            </a:r>
            <a:r>
              <a:rPr kumimoji="1" lang="ja-JP" altLang="en-US" dirty="0"/>
              <a:t>が</a:t>
            </a:r>
            <a:r>
              <a:rPr kumimoji="1" lang="en-US" altLang="ja-JP" dirty="0"/>
              <a:t>OS</a:t>
            </a:r>
            <a:r>
              <a:rPr kumimoji="1" lang="ja-JP" altLang="en-US" dirty="0"/>
              <a:t>のバージョン情報を取得する時間を</a:t>
            </a:r>
            <a:r>
              <a:rPr kumimoji="1" lang="en-US" altLang="ja-JP" dirty="0"/>
              <a:t>50</a:t>
            </a:r>
            <a:r>
              <a:rPr kumimoji="1" lang="ja-JP" altLang="en-US" dirty="0"/>
              <a:t>回測定</a:t>
            </a:r>
          </a:p>
          <a:p>
            <a:pPr lvl="1"/>
            <a:r>
              <a:rPr kumimoji="1" lang="en-US" altLang="ja-JP" dirty="0"/>
              <a:t>SMM</a:t>
            </a:r>
            <a:r>
              <a:rPr kumimoji="1" lang="ja-JP" altLang="en-US" dirty="0"/>
              <a:t>を用い、かつ</a:t>
            </a:r>
            <a:r>
              <a:rPr kumimoji="1" lang="en-US" altLang="ja-JP" dirty="0"/>
              <a:t>SGX</a:t>
            </a:r>
            <a:r>
              <a:rPr kumimoji="1" lang="ja-JP" altLang="en-US" dirty="0"/>
              <a:t>を用いない場合にばらつきが大きい</a:t>
            </a:r>
          </a:p>
          <a:p>
            <a:pPr lvl="2"/>
            <a:r>
              <a:rPr kumimoji="1" lang="ja-JP" altLang="en-US" dirty="0"/>
              <a:t>最大値と第</a:t>
            </a:r>
            <a:r>
              <a:rPr kumimoji="1" lang="en-US" altLang="ja-JP" dirty="0"/>
              <a:t>3</a:t>
            </a:r>
            <a:r>
              <a:rPr kumimoji="1" lang="ja-JP" altLang="en-US" dirty="0"/>
              <a:t>四分位数が非常に大きい</a:t>
            </a:r>
          </a:p>
          <a:p>
            <a:pPr lvl="1"/>
            <a:r>
              <a:rPr kumimoji="1" lang="en-US" altLang="ja-JP" dirty="0"/>
              <a:t>SGX</a:t>
            </a:r>
            <a:r>
              <a:rPr kumimoji="1" lang="ja-JP" altLang="en-US" dirty="0"/>
              <a:t>を用いると</a:t>
            </a:r>
            <a:r>
              <a:rPr kumimoji="1" lang="en-US" altLang="ja-JP" dirty="0"/>
              <a:t>SMM</a:t>
            </a:r>
            <a:r>
              <a:rPr kumimoji="1" lang="ja-JP" altLang="en-US" dirty="0"/>
              <a:t>の有無に関わらずばらつきは小さくなる</a:t>
            </a:r>
          </a:p>
          <a:p>
            <a:pPr lvl="2"/>
            <a:r>
              <a:rPr kumimoji="1" lang="ja-JP" altLang="en-US" dirty="0"/>
              <a:t>原因は調査中</a:t>
            </a:r>
          </a:p>
          <a:p>
            <a:endParaRPr kumimoji="1" lang="en-US" altLang="ja-JP" dirty="0"/>
          </a:p>
          <a:p>
            <a:pPr marL="0" indent="0">
              <a:buNone/>
            </a:pPr>
            <a:endParaRPr kumimoji="1" lang="ja-JP" altLang="en-US" dirty="0"/>
          </a:p>
        </p:txBody>
      </p:sp>
      <p:sp>
        <p:nvSpPr>
          <p:cNvPr id="4" name="スライド番号プレースホルダー 3">
            <a:extLst>
              <a:ext uri="{FF2B5EF4-FFF2-40B4-BE49-F238E27FC236}">
                <a16:creationId xmlns:a16="http://schemas.microsoft.com/office/drawing/2014/main" id="{832BCE20-65C2-4CCF-BB23-47C9E0CE667E}"/>
              </a:ext>
            </a:extLst>
          </p:cNvPr>
          <p:cNvSpPr>
            <a:spLocks noGrp="1"/>
          </p:cNvSpPr>
          <p:nvPr>
            <p:ph type="sldNum" sz="quarter" idx="12"/>
          </p:nvPr>
        </p:nvSpPr>
        <p:spPr/>
        <p:txBody>
          <a:bodyPr/>
          <a:lstStyle/>
          <a:p>
            <a:fld id="{A0465346-8A0F-4693-87AD-A1502516770E}" type="slidenum">
              <a:rPr kumimoji="1" lang="ja-JP" altLang="en-US" smtClean="0"/>
              <a:t>21</a:t>
            </a:fld>
            <a:endParaRPr kumimoji="1" lang="ja-JP" altLang="en-US"/>
          </a:p>
        </p:txBody>
      </p:sp>
      <p:graphicFrame>
        <p:nvGraphicFramePr>
          <p:cNvPr id="10" name="グラフ 9">
            <a:extLst>
              <a:ext uri="{FF2B5EF4-FFF2-40B4-BE49-F238E27FC236}">
                <a16:creationId xmlns:a16="http://schemas.microsoft.com/office/drawing/2014/main" id="{50D3B7E8-7907-47B3-8429-F72F18282E44}"/>
              </a:ext>
            </a:extLst>
          </p:cNvPr>
          <p:cNvGraphicFramePr>
            <a:graphicFrameLocks/>
          </p:cNvGraphicFramePr>
          <p:nvPr>
            <p:extLst>
              <p:ext uri="{D42A27DB-BD31-4B8C-83A1-F6EECF244321}">
                <p14:modId xmlns:p14="http://schemas.microsoft.com/office/powerpoint/2010/main" val="651222697"/>
              </p:ext>
            </p:extLst>
          </p:nvPr>
        </p:nvGraphicFramePr>
        <p:xfrm>
          <a:off x="5599611" y="3730590"/>
          <a:ext cx="5411924" cy="26151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表 6">
            <a:extLst>
              <a:ext uri="{FF2B5EF4-FFF2-40B4-BE49-F238E27FC236}">
                <a16:creationId xmlns:a16="http://schemas.microsoft.com/office/drawing/2014/main" id="{9B5326C0-8E64-4094-A9B3-6F38421815CD}"/>
              </a:ext>
            </a:extLst>
          </p:cNvPr>
          <p:cNvGraphicFramePr>
            <a:graphicFrameLocks noGrp="1"/>
          </p:cNvGraphicFramePr>
          <p:nvPr>
            <p:extLst>
              <p:ext uri="{D42A27DB-BD31-4B8C-83A1-F6EECF244321}">
                <p14:modId xmlns:p14="http://schemas.microsoft.com/office/powerpoint/2010/main" val="581392232"/>
              </p:ext>
            </p:extLst>
          </p:nvPr>
        </p:nvGraphicFramePr>
        <p:xfrm>
          <a:off x="627017" y="4093260"/>
          <a:ext cx="4807131" cy="1889760"/>
        </p:xfrm>
        <a:graphic>
          <a:graphicData uri="http://schemas.openxmlformats.org/drawingml/2006/table">
            <a:tbl>
              <a:tblPr firstRow="1" bandRow="1">
                <a:tableStyleId>{0505E3EF-67EA-436B-97B2-0124C06EBD24}</a:tableStyleId>
              </a:tblPr>
              <a:tblGrid>
                <a:gridCol w="1147179">
                  <a:extLst>
                    <a:ext uri="{9D8B030D-6E8A-4147-A177-3AD203B41FA5}">
                      <a16:colId xmlns:a16="http://schemas.microsoft.com/office/drawing/2014/main" val="942991704"/>
                    </a:ext>
                  </a:extLst>
                </a:gridCol>
                <a:gridCol w="997241">
                  <a:extLst>
                    <a:ext uri="{9D8B030D-6E8A-4147-A177-3AD203B41FA5}">
                      <a16:colId xmlns:a16="http://schemas.microsoft.com/office/drawing/2014/main" val="3248799631"/>
                    </a:ext>
                  </a:extLst>
                </a:gridCol>
                <a:gridCol w="941840">
                  <a:extLst>
                    <a:ext uri="{9D8B030D-6E8A-4147-A177-3AD203B41FA5}">
                      <a16:colId xmlns:a16="http://schemas.microsoft.com/office/drawing/2014/main" val="3728186641"/>
                    </a:ext>
                  </a:extLst>
                </a:gridCol>
                <a:gridCol w="812567">
                  <a:extLst>
                    <a:ext uri="{9D8B030D-6E8A-4147-A177-3AD203B41FA5}">
                      <a16:colId xmlns:a16="http://schemas.microsoft.com/office/drawing/2014/main" val="1825180354"/>
                    </a:ext>
                  </a:extLst>
                </a:gridCol>
                <a:gridCol w="908304">
                  <a:extLst>
                    <a:ext uri="{9D8B030D-6E8A-4147-A177-3AD203B41FA5}">
                      <a16:colId xmlns:a16="http://schemas.microsoft.com/office/drawing/2014/main" val="404361367"/>
                    </a:ext>
                  </a:extLst>
                </a:gridCol>
              </a:tblGrid>
              <a:tr h="639328">
                <a:tc>
                  <a:txBody>
                    <a:bodyPr/>
                    <a:lstStyle/>
                    <a:p>
                      <a:endParaRPr kumimoji="1" lang="ja-JP" altLang="en-US" dirty="0"/>
                    </a:p>
                  </a:txBody>
                  <a:tcPr/>
                </a:tc>
                <a:tc>
                  <a:txBody>
                    <a:bodyPr/>
                    <a:lstStyle/>
                    <a:p>
                      <a:r>
                        <a:rPr kumimoji="1" lang="en-US" altLang="ja-JP" sz="2000" b="1" dirty="0" err="1"/>
                        <a:t>SSdetector</a:t>
                      </a:r>
                      <a:endParaRPr kumimoji="1" lang="ja-JP" altLang="en-US" sz="2000" b="1" dirty="0"/>
                    </a:p>
                  </a:txBody>
                  <a:tcPr/>
                </a:tc>
                <a:tc>
                  <a:txBody>
                    <a:bodyPr/>
                    <a:lstStyle/>
                    <a:p>
                      <a:pPr algn="ctr"/>
                      <a:r>
                        <a:rPr kumimoji="1" lang="ja-JP" altLang="en-US" sz="2000" b="1" dirty="0"/>
                        <a:t>暗号化なし</a:t>
                      </a:r>
                    </a:p>
                  </a:txBody>
                  <a:tcPr/>
                </a:tc>
                <a:tc>
                  <a:txBody>
                    <a:bodyPr/>
                    <a:lstStyle/>
                    <a:p>
                      <a:pPr algn="ctr"/>
                      <a:r>
                        <a:rPr kumimoji="1" lang="en-US" altLang="ja-JP" sz="2000" b="1" dirty="0"/>
                        <a:t>SGX</a:t>
                      </a:r>
                      <a:r>
                        <a:rPr kumimoji="1" lang="ja-JP" altLang="en-US" sz="2000" b="1" dirty="0"/>
                        <a:t>なし</a:t>
                      </a:r>
                    </a:p>
                  </a:txBody>
                  <a:tcPr/>
                </a:tc>
                <a:tc>
                  <a:txBody>
                    <a:bodyPr/>
                    <a:lstStyle/>
                    <a:p>
                      <a:pPr algn="ctr"/>
                      <a:r>
                        <a:rPr kumimoji="1" lang="en-US" altLang="ja-JP" sz="2000" b="1" dirty="0"/>
                        <a:t>SMM</a:t>
                      </a:r>
                      <a:r>
                        <a:rPr kumimoji="1" lang="ja-JP" altLang="en-US" sz="2000" b="1" dirty="0"/>
                        <a:t>なし</a:t>
                      </a:r>
                    </a:p>
                  </a:txBody>
                  <a:tcPr/>
                </a:tc>
                <a:extLst>
                  <a:ext uri="{0D108BD9-81ED-4DB2-BD59-A6C34878D82A}">
                    <a16:rowId xmlns:a16="http://schemas.microsoft.com/office/drawing/2014/main" val="2506321100"/>
                  </a:ext>
                </a:extLst>
              </a:tr>
              <a:tr h="394826">
                <a:tc>
                  <a:txBody>
                    <a:bodyPr/>
                    <a:lstStyle/>
                    <a:p>
                      <a:pPr algn="ctr"/>
                      <a:r>
                        <a:rPr kumimoji="1" lang="ja-JP" altLang="en-US" sz="2000" b="1" dirty="0"/>
                        <a:t>暗号化</a:t>
                      </a:r>
                    </a:p>
                  </a:txBody>
                  <a:tcPr/>
                </a:tc>
                <a:tc>
                  <a:txBody>
                    <a:bodyPr/>
                    <a:lstStyle/>
                    <a:p>
                      <a:pPr algn="ctr"/>
                      <a:r>
                        <a:rPr kumimoji="1" lang="ja-JP" altLang="en-US" sz="2000" dirty="0"/>
                        <a:t>〇</a:t>
                      </a:r>
                    </a:p>
                  </a:txBody>
                  <a:tcPr/>
                </a:tc>
                <a:tc>
                  <a:txBody>
                    <a:bodyPr/>
                    <a:lstStyle/>
                    <a:p>
                      <a:pPr algn="ctr"/>
                      <a:r>
                        <a:rPr kumimoji="1" lang="en-US" altLang="ja-JP" sz="2000" dirty="0"/>
                        <a:t>×</a:t>
                      </a:r>
                      <a:endParaRPr kumimoji="1" lang="ja-JP" alt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t>〇</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t>〇</a:t>
                      </a:r>
                    </a:p>
                  </a:txBody>
                  <a:tcPr/>
                </a:tc>
                <a:extLst>
                  <a:ext uri="{0D108BD9-81ED-4DB2-BD59-A6C34878D82A}">
                    <a16:rowId xmlns:a16="http://schemas.microsoft.com/office/drawing/2014/main" val="3699264336"/>
                  </a:ext>
                </a:extLst>
              </a:tr>
              <a:tr h="394826">
                <a:tc>
                  <a:txBody>
                    <a:bodyPr/>
                    <a:lstStyle/>
                    <a:p>
                      <a:pPr algn="ctr"/>
                      <a:r>
                        <a:rPr kumimoji="1" lang="en-US" altLang="ja-JP" sz="2000" b="1" dirty="0"/>
                        <a:t>SGX</a:t>
                      </a:r>
                      <a:endParaRPr kumimoji="1" lang="ja-JP" altLang="en-US" sz="20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t>〇</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t>〇</a:t>
                      </a:r>
                    </a:p>
                  </a:txBody>
                  <a:tcPr/>
                </a:tc>
                <a:tc>
                  <a:txBody>
                    <a:bodyPr/>
                    <a:lstStyle/>
                    <a:p>
                      <a:pPr algn="ctr"/>
                      <a:r>
                        <a:rPr kumimoji="1" lang="en-US" altLang="ja-JP" sz="2000" dirty="0"/>
                        <a:t>×</a:t>
                      </a:r>
                      <a:endParaRPr kumimoji="1" lang="ja-JP" alt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t>〇</a:t>
                      </a:r>
                    </a:p>
                  </a:txBody>
                  <a:tcPr/>
                </a:tc>
                <a:extLst>
                  <a:ext uri="{0D108BD9-81ED-4DB2-BD59-A6C34878D82A}">
                    <a16:rowId xmlns:a16="http://schemas.microsoft.com/office/drawing/2014/main" val="2911799281"/>
                  </a:ext>
                </a:extLst>
              </a:tr>
              <a:tr h="394826">
                <a:tc>
                  <a:txBody>
                    <a:bodyPr/>
                    <a:lstStyle/>
                    <a:p>
                      <a:pPr algn="ctr"/>
                      <a:r>
                        <a:rPr kumimoji="1" lang="en-US" altLang="ja-JP" sz="2000" b="1" dirty="0"/>
                        <a:t>SMM</a:t>
                      </a:r>
                      <a:endParaRPr kumimoji="1" lang="ja-JP" altLang="en-US" sz="20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t>〇</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t>〇</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t>〇</a:t>
                      </a:r>
                    </a:p>
                  </a:txBody>
                  <a:tcPr/>
                </a:tc>
                <a:tc>
                  <a:txBody>
                    <a:bodyPr/>
                    <a:lstStyle/>
                    <a:p>
                      <a:pPr algn="ctr"/>
                      <a:r>
                        <a:rPr kumimoji="1" lang="en-US" altLang="ja-JP" sz="2000" dirty="0"/>
                        <a:t>×</a:t>
                      </a:r>
                      <a:endParaRPr kumimoji="1" lang="ja-JP" altLang="en-US" sz="2000" dirty="0"/>
                    </a:p>
                  </a:txBody>
                  <a:tcPr/>
                </a:tc>
                <a:extLst>
                  <a:ext uri="{0D108BD9-81ED-4DB2-BD59-A6C34878D82A}">
                    <a16:rowId xmlns:a16="http://schemas.microsoft.com/office/drawing/2014/main" val="1505355651"/>
                  </a:ext>
                </a:extLst>
              </a:tr>
            </a:tbl>
          </a:graphicData>
        </a:graphic>
      </p:graphicFrame>
    </p:spTree>
    <p:extLst>
      <p:ext uri="{BB962C8B-B14F-4D97-AF65-F5344CB8AC3E}">
        <p14:creationId xmlns:p14="http://schemas.microsoft.com/office/powerpoint/2010/main" val="4135445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グラフ 10">
            <a:extLst>
              <a:ext uri="{FF2B5EF4-FFF2-40B4-BE49-F238E27FC236}">
                <a16:creationId xmlns:a16="http://schemas.microsoft.com/office/drawing/2014/main" id="{4205A77A-4A7C-4EC8-9D62-6FDA2DD6A6D6}"/>
              </a:ext>
            </a:extLst>
          </p:cNvPr>
          <p:cNvGraphicFramePr>
            <a:graphicFrameLocks/>
          </p:cNvGraphicFramePr>
          <p:nvPr>
            <p:extLst>
              <p:ext uri="{D42A27DB-BD31-4B8C-83A1-F6EECF244321}">
                <p14:modId xmlns:p14="http://schemas.microsoft.com/office/powerpoint/2010/main" val="820002923"/>
              </p:ext>
            </p:extLst>
          </p:nvPr>
        </p:nvGraphicFramePr>
        <p:xfrm>
          <a:off x="3466009" y="3640821"/>
          <a:ext cx="5765075" cy="3080654"/>
        </p:xfrm>
        <a:graphic>
          <a:graphicData uri="http://schemas.openxmlformats.org/drawingml/2006/chart">
            <c:chart xmlns:c="http://schemas.openxmlformats.org/drawingml/2006/chart" xmlns:r="http://schemas.openxmlformats.org/officeDocument/2006/relationships" r:id="rId2"/>
          </a:graphicData>
        </a:graphic>
      </p:graphicFrame>
      <p:sp>
        <p:nvSpPr>
          <p:cNvPr id="2" name="タイトル 1">
            <a:extLst>
              <a:ext uri="{FF2B5EF4-FFF2-40B4-BE49-F238E27FC236}">
                <a16:creationId xmlns:a16="http://schemas.microsoft.com/office/drawing/2014/main" id="{CC1EBD81-5525-41F2-9B42-7FDE211CC2AC}"/>
              </a:ext>
            </a:extLst>
          </p:cNvPr>
          <p:cNvSpPr>
            <a:spLocks noGrp="1"/>
          </p:cNvSpPr>
          <p:nvPr>
            <p:ph type="title"/>
          </p:nvPr>
        </p:nvSpPr>
        <p:spPr>
          <a:xfrm>
            <a:off x="838200" y="512309"/>
            <a:ext cx="10515600" cy="848402"/>
          </a:xfrm>
        </p:spPr>
        <p:txBody>
          <a:bodyPr/>
          <a:lstStyle/>
          <a:p>
            <a:r>
              <a:rPr lang="ja-JP" altLang="en-US" dirty="0"/>
              <a:t>オーバヘッドの分析</a:t>
            </a:r>
          </a:p>
        </p:txBody>
      </p:sp>
      <p:sp>
        <p:nvSpPr>
          <p:cNvPr id="3" name="コンテンツ プレースホルダー 2">
            <a:extLst>
              <a:ext uri="{FF2B5EF4-FFF2-40B4-BE49-F238E27FC236}">
                <a16:creationId xmlns:a16="http://schemas.microsoft.com/office/drawing/2014/main" id="{D1BE849F-4A0B-40A8-8129-A6214C961DC2}"/>
              </a:ext>
            </a:extLst>
          </p:cNvPr>
          <p:cNvSpPr>
            <a:spLocks noGrp="1"/>
          </p:cNvSpPr>
          <p:nvPr>
            <p:ph idx="1"/>
          </p:nvPr>
        </p:nvSpPr>
        <p:spPr>
          <a:xfrm>
            <a:off x="843643" y="1564819"/>
            <a:ext cx="10515600" cy="4351338"/>
          </a:xfrm>
        </p:spPr>
        <p:txBody>
          <a:bodyPr/>
          <a:lstStyle/>
          <a:p>
            <a:r>
              <a:rPr lang="ja-JP" altLang="en-US" dirty="0"/>
              <a:t>取得時間の最小値を比較</a:t>
            </a:r>
          </a:p>
          <a:p>
            <a:pPr lvl="1"/>
            <a:r>
              <a:rPr lang="en-US" altLang="ja-JP" dirty="0"/>
              <a:t>SMM</a:t>
            </a:r>
            <a:r>
              <a:rPr lang="ja-JP" altLang="en-US" dirty="0"/>
              <a:t>プログラムを呼び出すオーバヘッドは</a:t>
            </a:r>
            <a:r>
              <a:rPr lang="en-US" altLang="ja-JP" dirty="0"/>
              <a:t>1.1 </a:t>
            </a:r>
            <a:r>
              <a:rPr lang="en-US" altLang="ja-JP" dirty="0" err="1"/>
              <a:t>ms</a:t>
            </a:r>
            <a:r>
              <a:rPr lang="en-US" altLang="ja-JP" dirty="0"/>
              <a:t> (92%)</a:t>
            </a:r>
          </a:p>
          <a:p>
            <a:pPr lvl="2"/>
            <a:r>
              <a:rPr lang="en-US" altLang="ja-JP"/>
              <a:t>OS</a:t>
            </a:r>
            <a:r>
              <a:rPr lang="ja-JP" altLang="en-US"/>
              <a:t>データ</a:t>
            </a:r>
            <a:r>
              <a:rPr lang="ja-JP" altLang="en-US" dirty="0"/>
              <a:t>を安全に取得するために必要なオーバヘッド</a:t>
            </a:r>
          </a:p>
          <a:p>
            <a:pPr lvl="1"/>
            <a:r>
              <a:rPr lang="en-US" altLang="ja-JP" dirty="0"/>
              <a:t>SGX</a:t>
            </a:r>
            <a:r>
              <a:rPr lang="ja-JP" altLang="en-US" dirty="0"/>
              <a:t>を用いるオーバヘッドは</a:t>
            </a:r>
            <a:r>
              <a:rPr lang="en-US" altLang="ja-JP" dirty="0"/>
              <a:t>0.07 </a:t>
            </a:r>
            <a:r>
              <a:rPr lang="en-US" altLang="ja-JP" dirty="0" err="1"/>
              <a:t>ms</a:t>
            </a:r>
            <a:r>
              <a:rPr lang="en-US" altLang="ja-JP" dirty="0"/>
              <a:t> (6%)</a:t>
            </a:r>
          </a:p>
          <a:p>
            <a:pPr lvl="1"/>
            <a:r>
              <a:rPr lang="ja-JP" altLang="en-US" dirty="0"/>
              <a:t>暗号化を行わない場合の増加は誤差と思われる</a:t>
            </a:r>
          </a:p>
          <a:p>
            <a:endParaRPr lang="en-US" altLang="ja-JP" dirty="0"/>
          </a:p>
          <a:p>
            <a:pPr marL="457200" lvl="1" indent="0">
              <a:buNone/>
            </a:pPr>
            <a:endParaRPr lang="en-US" altLang="ja-JP" dirty="0"/>
          </a:p>
        </p:txBody>
      </p:sp>
      <p:sp>
        <p:nvSpPr>
          <p:cNvPr id="4" name="スライド番号プレースホルダー 3">
            <a:extLst>
              <a:ext uri="{FF2B5EF4-FFF2-40B4-BE49-F238E27FC236}">
                <a16:creationId xmlns:a16="http://schemas.microsoft.com/office/drawing/2014/main" id="{DE29CCDB-223B-4D2D-AFF0-277669546DE7}"/>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22</a:t>
            </a:fld>
            <a:endParaRPr lang="ja-JP" altLang="en-US"/>
          </a:p>
        </p:txBody>
      </p:sp>
    </p:spTree>
    <p:extLst>
      <p:ext uri="{BB962C8B-B14F-4D97-AF65-F5344CB8AC3E}">
        <p14:creationId xmlns:p14="http://schemas.microsoft.com/office/powerpoint/2010/main" val="4281598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346B68-099C-4C0F-8BAC-2606EF40E223}"/>
              </a:ext>
            </a:extLst>
          </p:cNvPr>
          <p:cNvSpPr>
            <a:spLocks noGrp="1"/>
          </p:cNvSpPr>
          <p:nvPr>
            <p:ph type="title"/>
          </p:nvPr>
        </p:nvSpPr>
        <p:spPr/>
        <p:txBody>
          <a:bodyPr/>
          <a:lstStyle/>
          <a:p>
            <a:r>
              <a:rPr kumimoji="1" lang="en-US" altLang="ja-JP" dirty="0"/>
              <a:t>VM</a:t>
            </a:r>
            <a:r>
              <a:rPr kumimoji="1" lang="ja-JP" altLang="en-US" dirty="0"/>
              <a:t>と実機の性能比較</a:t>
            </a:r>
          </a:p>
        </p:txBody>
      </p:sp>
      <p:sp>
        <p:nvSpPr>
          <p:cNvPr id="3" name="コンテンツ プレースホルダー 2">
            <a:extLst>
              <a:ext uri="{FF2B5EF4-FFF2-40B4-BE49-F238E27FC236}">
                <a16:creationId xmlns:a16="http://schemas.microsoft.com/office/drawing/2014/main" id="{5F3D855C-B35F-4471-BAF7-40DF20731BDE}"/>
              </a:ext>
            </a:extLst>
          </p:cNvPr>
          <p:cNvSpPr>
            <a:spLocks noGrp="1"/>
          </p:cNvSpPr>
          <p:nvPr>
            <p:ph idx="1"/>
          </p:nvPr>
        </p:nvSpPr>
        <p:spPr/>
        <p:txBody>
          <a:bodyPr/>
          <a:lstStyle/>
          <a:p>
            <a:r>
              <a:rPr lang="en-US" altLang="ja-JP" dirty="0"/>
              <a:t>SMI</a:t>
            </a:r>
            <a:r>
              <a:rPr lang="ja-JP" altLang="en-US" dirty="0"/>
              <a:t>を発生させて戻ってくるだけの時間を</a:t>
            </a:r>
            <a:r>
              <a:rPr lang="en-US" altLang="ja-JP" dirty="0"/>
              <a:t>50</a:t>
            </a:r>
            <a:r>
              <a:rPr lang="ja-JP" altLang="en-US" dirty="0"/>
              <a:t>回ずつ測定</a:t>
            </a:r>
          </a:p>
          <a:p>
            <a:pPr lvl="1"/>
            <a:r>
              <a:rPr lang="en-US" altLang="ja-JP" dirty="0"/>
              <a:t>VM</a:t>
            </a:r>
            <a:r>
              <a:rPr lang="ja-JP" altLang="en-US" dirty="0"/>
              <a:t>では前の実験と同様にばらつきが大きい</a:t>
            </a:r>
          </a:p>
          <a:p>
            <a:r>
              <a:rPr lang="en-US" altLang="ja-JP" dirty="0"/>
              <a:t>SMI</a:t>
            </a:r>
            <a:r>
              <a:rPr lang="ja-JP" altLang="en-US" dirty="0"/>
              <a:t>処理時間の最小値を比較</a:t>
            </a:r>
          </a:p>
          <a:p>
            <a:pPr lvl="1"/>
            <a:r>
              <a:rPr lang="ja-JP" altLang="en-US" dirty="0"/>
              <a:t>実機では</a:t>
            </a:r>
            <a:r>
              <a:rPr lang="en-US" altLang="ja-JP" dirty="0"/>
              <a:t>7.2</a:t>
            </a:r>
            <a:r>
              <a:rPr lang="ja-JP" altLang="en-US" dirty="0"/>
              <a:t>倍高速</a:t>
            </a:r>
          </a:p>
          <a:p>
            <a:pPr lvl="1"/>
            <a:r>
              <a:rPr lang="en-US" altLang="ja-JP" dirty="0" err="1"/>
              <a:t>SSdetector</a:t>
            </a:r>
            <a:r>
              <a:rPr lang="ja-JP" altLang="en-US" dirty="0"/>
              <a:t>を実機で動作させれば大幅な高速化が見込まれる</a:t>
            </a:r>
          </a:p>
          <a:p>
            <a:endParaRPr lang="en-US" altLang="ja-JP" dirty="0"/>
          </a:p>
          <a:p>
            <a:endParaRPr kumimoji="1" lang="ja-JP" altLang="en-US" dirty="0"/>
          </a:p>
        </p:txBody>
      </p:sp>
      <p:sp>
        <p:nvSpPr>
          <p:cNvPr id="4" name="スライド番号プレースホルダー 3">
            <a:extLst>
              <a:ext uri="{FF2B5EF4-FFF2-40B4-BE49-F238E27FC236}">
                <a16:creationId xmlns:a16="http://schemas.microsoft.com/office/drawing/2014/main" id="{7252E0EF-B8AE-4A14-BBFC-EC5340D1D5F3}"/>
              </a:ext>
            </a:extLst>
          </p:cNvPr>
          <p:cNvSpPr>
            <a:spLocks noGrp="1"/>
          </p:cNvSpPr>
          <p:nvPr>
            <p:ph type="sldNum" sz="quarter" idx="12"/>
          </p:nvPr>
        </p:nvSpPr>
        <p:spPr/>
        <p:txBody>
          <a:bodyPr/>
          <a:lstStyle/>
          <a:p>
            <a:fld id="{A0465346-8A0F-4693-87AD-A1502516770E}" type="slidenum">
              <a:rPr kumimoji="1" lang="ja-JP" altLang="en-US" smtClean="0"/>
              <a:t>23</a:t>
            </a:fld>
            <a:endParaRPr kumimoji="1" lang="ja-JP" altLang="en-US"/>
          </a:p>
        </p:txBody>
      </p:sp>
      <p:graphicFrame>
        <p:nvGraphicFramePr>
          <p:cNvPr id="7" name="グラフ 6">
            <a:extLst>
              <a:ext uri="{FF2B5EF4-FFF2-40B4-BE49-F238E27FC236}">
                <a16:creationId xmlns:a16="http://schemas.microsoft.com/office/drawing/2014/main" id="{CF45E2A5-09E1-4B32-BF2D-A20BEA9C1C2B}"/>
              </a:ext>
            </a:extLst>
          </p:cNvPr>
          <p:cNvGraphicFramePr>
            <a:graphicFrameLocks/>
          </p:cNvGraphicFramePr>
          <p:nvPr>
            <p:extLst>
              <p:ext uri="{D42A27DB-BD31-4B8C-83A1-F6EECF244321}">
                <p14:modId xmlns:p14="http://schemas.microsoft.com/office/powerpoint/2010/main" val="1343480250"/>
              </p:ext>
            </p:extLst>
          </p:nvPr>
        </p:nvGraphicFramePr>
        <p:xfrm>
          <a:off x="1023794" y="3803375"/>
          <a:ext cx="4427627" cy="29181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グラフ 7">
            <a:extLst>
              <a:ext uri="{FF2B5EF4-FFF2-40B4-BE49-F238E27FC236}">
                <a16:creationId xmlns:a16="http://schemas.microsoft.com/office/drawing/2014/main" id="{A388594A-D2A7-4106-A037-A8C6D1511178}"/>
              </a:ext>
            </a:extLst>
          </p:cNvPr>
          <p:cNvGraphicFramePr>
            <a:graphicFrameLocks/>
          </p:cNvGraphicFramePr>
          <p:nvPr>
            <p:extLst>
              <p:ext uri="{D42A27DB-BD31-4B8C-83A1-F6EECF244321}">
                <p14:modId xmlns:p14="http://schemas.microsoft.com/office/powerpoint/2010/main" val="2429204948"/>
              </p:ext>
            </p:extLst>
          </p:nvPr>
        </p:nvGraphicFramePr>
        <p:xfrm>
          <a:off x="6096000" y="3815966"/>
          <a:ext cx="4145415" cy="3042034"/>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a:extLst>
              <a:ext uri="{FF2B5EF4-FFF2-40B4-BE49-F238E27FC236}">
                <a16:creationId xmlns:a16="http://schemas.microsoft.com/office/drawing/2014/main" id="{DB8DA39A-AB1D-46B7-8E8B-8E35887936E6}"/>
              </a:ext>
            </a:extLst>
          </p:cNvPr>
          <p:cNvSpPr txBox="1"/>
          <p:nvPr/>
        </p:nvSpPr>
        <p:spPr>
          <a:xfrm>
            <a:off x="9257347" y="3740488"/>
            <a:ext cx="984068" cy="400110"/>
          </a:xfrm>
          <a:prstGeom prst="rect">
            <a:avLst/>
          </a:prstGeom>
          <a:noFill/>
        </p:spPr>
        <p:txBody>
          <a:bodyPr wrap="square" rtlCol="0">
            <a:spAutoFit/>
          </a:bodyPr>
          <a:lstStyle/>
          <a:p>
            <a:r>
              <a:rPr kumimoji="1" lang="ja-JP" altLang="en-US" sz="2000" dirty="0"/>
              <a:t>最小値</a:t>
            </a:r>
          </a:p>
        </p:txBody>
      </p:sp>
    </p:spTree>
    <p:extLst>
      <p:ext uri="{BB962C8B-B14F-4D97-AF65-F5344CB8AC3E}">
        <p14:creationId xmlns:p14="http://schemas.microsoft.com/office/powerpoint/2010/main" val="1767561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D77A79-CE47-403A-8D4D-69F04A12CFAF}"/>
              </a:ext>
            </a:extLst>
          </p:cNvPr>
          <p:cNvSpPr>
            <a:spLocks noGrp="1"/>
          </p:cNvSpPr>
          <p:nvPr>
            <p:ph type="title"/>
          </p:nvPr>
        </p:nvSpPr>
        <p:spPr>
          <a:xfrm>
            <a:off x="838200" y="512309"/>
            <a:ext cx="10515600" cy="848402"/>
          </a:xfrm>
        </p:spPr>
        <p:txBody>
          <a:bodyPr/>
          <a:lstStyle/>
          <a:p>
            <a:r>
              <a:rPr lang="ja-JP" altLang="en-US" dirty="0"/>
              <a:t>関連研究</a:t>
            </a:r>
          </a:p>
        </p:txBody>
      </p:sp>
      <p:sp>
        <p:nvSpPr>
          <p:cNvPr id="3" name="コンテンツ プレースホルダー 2">
            <a:extLst>
              <a:ext uri="{FF2B5EF4-FFF2-40B4-BE49-F238E27FC236}">
                <a16:creationId xmlns:a16="http://schemas.microsoft.com/office/drawing/2014/main" id="{4D7ED25C-2708-439E-BFDB-EE29956C7BAA}"/>
              </a:ext>
            </a:extLst>
          </p:cNvPr>
          <p:cNvSpPr>
            <a:spLocks noGrp="1"/>
          </p:cNvSpPr>
          <p:nvPr>
            <p:ph idx="1"/>
          </p:nvPr>
        </p:nvSpPr>
        <p:spPr>
          <a:xfrm>
            <a:off x="843643" y="1564819"/>
            <a:ext cx="10515600" cy="4351338"/>
          </a:xfrm>
        </p:spPr>
        <p:txBody>
          <a:bodyPr>
            <a:normAutofit/>
          </a:bodyPr>
          <a:lstStyle/>
          <a:p>
            <a:r>
              <a:rPr lang="en-US" altLang="ja-JP" dirty="0" err="1"/>
              <a:t>SCwatcher</a:t>
            </a:r>
            <a:r>
              <a:rPr lang="en-US" altLang="ja-JP" dirty="0"/>
              <a:t> [</a:t>
            </a:r>
            <a:r>
              <a:rPr lang="ja-JP" altLang="en-US" dirty="0"/>
              <a:t>河村ら’</a:t>
            </a:r>
            <a:r>
              <a:rPr lang="en-US" altLang="ja-JP" dirty="0"/>
              <a:t>20]</a:t>
            </a:r>
          </a:p>
          <a:p>
            <a:pPr lvl="1"/>
            <a:r>
              <a:rPr lang="en-US" altLang="ja-JP" dirty="0"/>
              <a:t>SGX</a:t>
            </a:r>
            <a:r>
              <a:rPr lang="ja-JP" altLang="en-US" dirty="0"/>
              <a:t>と</a:t>
            </a:r>
            <a:r>
              <a:rPr lang="en-US" altLang="ja-JP" dirty="0"/>
              <a:t>SCONE [</a:t>
            </a:r>
            <a:r>
              <a:rPr lang="en-US" altLang="ja-JP" dirty="0" err="1"/>
              <a:t>Arnautov</a:t>
            </a:r>
            <a:r>
              <a:rPr lang="en-US" altLang="ja-JP" dirty="0"/>
              <a:t> et al.’16]</a:t>
            </a:r>
            <a:r>
              <a:rPr lang="ja-JP" altLang="en-US" dirty="0"/>
              <a:t>を用いて既存の</a:t>
            </a:r>
            <a:r>
              <a:rPr lang="en-US" altLang="ja-JP" dirty="0"/>
              <a:t>IDS</a:t>
            </a:r>
            <a:r>
              <a:rPr lang="ja-JP" altLang="en-US" dirty="0"/>
              <a:t>を安全に実行</a:t>
            </a:r>
          </a:p>
          <a:p>
            <a:pPr lvl="1"/>
            <a:r>
              <a:rPr lang="ja-JP" altLang="en-US" dirty="0"/>
              <a:t>本研究と組み合わせることで</a:t>
            </a:r>
            <a:r>
              <a:rPr lang="en-US" altLang="ja-JP" dirty="0"/>
              <a:t>VM</a:t>
            </a:r>
            <a:r>
              <a:rPr lang="ja-JP" altLang="en-US" dirty="0"/>
              <a:t>を用いないシステムにも対応可能</a:t>
            </a:r>
          </a:p>
          <a:p>
            <a:r>
              <a:rPr lang="en-US" altLang="ja-JP" dirty="0"/>
              <a:t>Aurora [Liang et al.’19]</a:t>
            </a:r>
          </a:p>
          <a:p>
            <a:pPr lvl="1"/>
            <a:r>
              <a:rPr lang="en-US" altLang="ja-JP" dirty="0"/>
              <a:t>SGX</a:t>
            </a:r>
            <a:r>
              <a:rPr lang="ja-JP" altLang="en-US" dirty="0"/>
              <a:t>のエンクレイヴが安全にデバイスを使用可能</a:t>
            </a:r>
          </a:p>
          <a:p>
            <a:pPr lvl="1"/>
            <a:r>
              <a:rPr lang="en-US" altLang="ja-JP" dirty="0"/>
              <a:t>SMM</a:t>
            </a:r>
            <a:r>
              <a:rPr lang="ja-JP" altLang="en-US" dirty="0"/>
              <a:t>でデバイスドライバを実行してデバイスにアクセス</a:t>
            </a:r>
            <a:endParaRPr lang="en-US" altLang="ja-JP" dirty="0"/>
          </a:p>
          <a:p>
            <a:r>
              <a:rPr lang="en-US" altLang="ja-JP" dirty="0" err="1"/>
              <a:t>Kshot</a:t>
            </a:r>
            <a:r>
              <a:rPr lang="en-US" altLang="ja-JP" dirty="0"/>
              <a:t> [Zhou et al.’20]</a:t>
            </a:r>
          </a:p>
          <a:p>
            <a:pPr lvl="1"/>
            <a:r>
              <a:rPr lang="en-US" altLang="ja-JP" dirty="0"/>
              <a:t>SGX</a:t>
            </a:r>
            <a:r>
              <a:rPr lang="ja-JP" altLang="en-US" dirty="0"/>
              <a:t>のエンクレイヴを用いてカーネルパッチを安全に取得</a:t>
            </a:r>
          </a:p>
          <a:p>
            <a:pPr lvl="1"/>
            <a:r>
              <a:rPr lang="en-US" altLang="ja-JP" dirty="0"/>
              <a:t>SMM</a:t>
            </a:r>
            <a:r>
              <a:rPr lang="ja-JP" altLang="en-US" dirty="0"/>
              <a:t>でカーネルにパッチを適用</a:t>
            </a:r>
            <a:endParaRPr lang="en-US" altLang="ja-JP" dirty="0"/>
          </a:p>
          <a:p>
            <a:pPr marL="0" indent="0">
              <a:buNone/>
            </a:pPr>
            <a:endParaRPr lang="en-US" altLang="ja-JP" dirty="0"/>
          </a:p>
        </p:txBody>
      </p:sp>
      <p:sp>
        <p:nvSpPr>
          <p:cNvPr id="4" name="スライド番号プレースホルダー 3">
            <a:extLst>
              <a:ext uri="{FF2B5EF4-FFF2-40B4-BE49-F238E27FC236}">
                <a16:creationId xmlns:a16="http://schemas.microsoft.com/office/drawing/2014/main" id="{C80F39F2-12CC-40E8-8C39-8F2E0AA59C5B}"/>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24</a:t>
            </a:fld>
            <a:endParaRPr lang="ja-JP" altLang="en-US"/>
          </a:p>
        </p:txBody>
      </p:sp>
    </p:spTree>
    <p:extLst>
      <p:ext uri="{BB962C8B-B14F-4D97-AF65-F5344CB8AC3E}">
        <p14:creationId xmlns:p14="http://schemas.microsoft.com/office/powerpoint/2010/main" val="3424193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81F57F-0C2C-4021-9AFC-E24865D80462}"/>
              </a:ext>
            </a:extLst>
          </p:cNvPr>
          <p:cNvSpPr>
            <a:spLocks noGrp="1"/>
          </p:cNvSpPr>
          <p:nvPr>
            <p:ph type="title"/>
          </p:nvPr>
        </p:nvSpPr>
        <p:spPr>
          <a:xfrm>
            <a:off x="838200" y="512309"/>
            <a:ext cx="10515600" cy="848402"/>
          </a:xfrm>
        </p:spPr>
        <p:txBody>
          <a:bodyPr/>
          <a:lstStyle/>
          <a:p>
            <a:r>
              <a:rPr lang="ja-JP" altLang="en-US" dirty="0"/>
              <a:t>まとめ</a:t>
            </a:r>
          </a:p>
        </p:txBody>
      </p:sp>
      <p:sp>
        <p:nvSpPr>
          <p:cNvPr id="3" name="コンテンツ プレースホルダー 2">
            <a:extLst>
              <a:ext uri="{FF2B5EF4-FFF2-40B4-BE49-F238E27FC236}">
                <a16:creationId xmlns:a16="http://schemas.microsoft.com/office/drawing/2014/main" id="{7CF1BCF5-104A-4728-997E-D57F2761FAC1}"/>
              </a:ext>
            </a:extLst>
          </p:cNvPr>
          <p:cNvSpPr>
            <a:spLocks noGrp="1"/>
          </p:cNvSpPr>
          <p:nvPr>
            <p:ph idx="1"/>
          </p:nvPr>
        </p:nvSpPr>
        <p:spPr>
          <a:xfrm>
            <a:off x="843643" y="1564819"/>
            <a:ext cx="10515600" cy="4351338"/>
          </a:xfrm>
        </p:spPr>
        <p:txBody>
          <a:bodyPr>
            <a:normAutofit/>
          </a:bodyPr>
          <a:lstStyle/>
          <a:p>
            <a:r>
              <a:rPr lang="en-US" altLang="ja-JP" dirty="0"/>
              <a:t>SGX</a:t>
            </a:r>
            <a:r>
              <a:rPr lang="ja-JP" altLang="en-US" dirty="0"/>
              <a:t>と</a:t>
            </a:r>
            <a:r>
              <a:rPr lang="en-US" altLang="ja-JP" dirty="0"/>
              <a:t>SMM</a:t>
            </a:r>
            <a:r>
              <a:rPr lang="ja-JP" altLang="en-US" dirty="0"/>
              <a:t>を組み合わせることで</a:t>
            </a:r>
            <a:r>
              <a:rPr lang="en-US" altLang="ja-JP" dirty="0"/>
              <a:t>IDS</a:t>
            </a:r>
            <a:r>
              <a:rPr lang="ja-JP" altLang="en-US" dirty="0"/>
              <a:t>を安全に実行する</a:t>
            </a:r>
            <a:r>
              <a:rPr lang="en-US" altLang="ja-JP" dirty="0" err="1"/>
              <a:t>SSdetector</a:t>
            </a:r>
            <a:r>
              <a:rPr lang="ja-JP" altLang="en-US" dirty="0"/>
              <a:t>を提案</a:t>
            </a:r>
            <a:endParaRPr lang="en-US" altLang="ja-JP" dirty="0"/>
          </a:p>
          <a:p>
            <a:pPr lvl="1"/>
            <a:r>
              <a:rPr lang="ja-JP" altLang="en-US" dirty="0"/>
              <a:t>エンクレイヴ内で動作する</a:t>
            </a:r>
            <a:r>
              <a:rPr lang="en-US" altLang="ja-JP" dirty="0"/>
              <a:t>IDS</a:t>
            </a:r>
            <a:r>
              <a:rPr lang="ja-JP" altLang="en-US" dirty="0"/>
              <a:t>が</a:t>
            </a:r>
            <a:r>
              <a:rPr lang="en-US" altLang="ja-JP" dirty="0"/>
              <a:t>SMM</a:t>
            </a:r>
            <a:r>
              <a:rPr lang="ja-JP" altLang="en-US" dirty="0"/>
              <a:t>プログラムを呼び出す</a:t>
            </a:r>
          </a:p>
          <a:p>
            <a:pPr lvl="1"/>
            <a:r>
              <a:rPr lang="en-US" altLang="ja-JP" dirty="0"/>
              <a:t>SMM</a:t>
            </a:r>
            <a:r>
              <a:rPr lang="ja-JP" altLang="en-US" dirty="0"/>
              <a:t>プログラムがメモリデータを取得して</a:t>
            </a:r>
            <a:r>
              <a:rPr lang="en-US" altLang="ja-JP" dirty="0"/>
              <a:t>IDS</a:t>
            </a:r>
            <a:r>
              <a:rPr lang="ja-JP" altLang="en-US" dirty="0"/>
              <a:t>に返す</a:t>
            </a:r>
          </a:p>
          <a:p>
            <a:pPr lvl="2"/>
            <a:r>
              <a:rPr lang="ja-JP" altLang="en-US" dirty="0"/>
              <a:t>エンクレイヴと</a:t>
            </a:r>
            <a:r>
              <a:rPr lang="en-US" altLang="ja-JP" dirty="0"/>
              <a:t>SMM</a:t>
            </a:r>
            <a:r>
              <a:rPr lang="ja-JP" altLang="en-US" dirty="0"/>
              <a:t>プログラム間でメモリデータを暗号化</a:t>
            </a:r>
          </a:p>
          <a:p>
            <a:pPr lvl="1"/>
            <a:r>
              <a:rPr lang="en-US" altLang="ja-JP" dirty="0"/>
              <a:t>OS</a:t>
            </a:r>
            <a:r>
              <a:rPr lang="ja-JP" altLang="en-US" dirty="0"/>
              <a:t>データの取得性能を調査</a:t>
            </a:r>
            <a:endParaRPr lang="en-US" altLang="ja-JP" dirty="0"/>
          </a:p>
          <a:p>
            <a:r>
              <a:rPr lang="ja-JP" altLang="en-US" dirty="0"/>
              <a:t>今後の課題</a:t>
            </a:r>
            <a:endParaRPr lang="en-US" altLang="ja-JP" dirty="0"/>
          </a:p>
          <a:p>
            <a:pPr lvl="1"/>
            <a:r>
              <a:rPr lang="ja-JP" altLang="en-US" dirty="0"/>
              <a:t>データの整合性検査を行うことによる改ざんの検知</a:t>
            </a:r>
            <a:endParaRPr lang="en-US" altLang="ja-JP" dirty="0"/>
          </a:p>
          <a:p>
            <a:pPr lvl="1"/>
            <a:r>
              <a:rPr lang="ja-JP" altLang="en-US" dirty="0"/>
              <a:t>様々な</a:t>
            </a:r>
            <a:r>
              <a:rPr lang="en-US" altLang="ja-JP" dirty="0"/>
              <a:t>IDS</a:t>
            </a:r>
            <a:r>
              <a:rPr lang="ja-JP" altLang="en-US" dirty="0"/>
              <a:t>を実行できるようにする</a:t>
            </a:r>
            <a:endParaRPr lang="en-US" altLang="ja-JP" dirty="0"/>
          </a:p>
          <a:p>
            <a:pPr lvl="1"/>
            <a:r>
              <a:rPr lang="ja-JP" altLang="en-US" dirty="0"/>
              <a:t>実機で動かして性能を評価</a:t>
            </a:r>
            <a:endParaRPr lang="en-US" altLang="ja-JP" dirty="0"/>
          </a:p>
          <a:p>
            <a:endParaRPr lang="en-US" altLang="ja-JP" dirty="0"/>
          </a:p>
          <a:p>
            <a:pPr lvl="1"/>
            <a:endParaRPr lang="en-US" altLang="ja-JP" dirty="0"/>
          </a:p>
          <a:p>
            <a:pPr lvl="1"/>
            <a:endParaRPr lang="en-US" altLang="ja-JP" dirty="0"/>
          </a:p>
          <a:p>
            <a:pPr lvl="1"/>
            <a:endParaRPr lang="en-US" altLang="ja-JP" dirty="0"/>
          </a:p>
          <a:p>
            <a:pPr lvl="1"/>
            <a:endParaRPr lang="en-US" altLang="ja-JP" dirty="0"/>
          </a:p>
          <a:p>
            <a:pPr lvl="1"/>
            <a:endParaRPr lang="ja-JP" altLang="en-US" dirty="0"/>
          </a:p>
        </p:txBody>
      </p:sp>
      <p:sp>
        <p:nvSpPr>
          <p:cNvPr id="4" name="スライド番号プレースホルダー 3">
            <a:extLst>
              <a:ext uri="{FF2B5EF4-FFF2-40B4-BE49-F238E27FC236}">
                <a16:creationId xmlns:a16="http://schemas.microsoft.com/office/drawing/2014/main" id="{DDD19821-6F87-43E9-8D65-9A679D080443}"/>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25</a:t>
            </a:fld>
            <a:endParaRPr lang="ja-JP" altLang="en-US"/>
          </a:p>
        </p:txBody>
      </p:sp>
    </p:spTree>
    <p:extLst>
      <p:ext uri="{BB962C8B-B14F-4D97-AF65-F5344CB8AC3E}">
        <p14:creationId xmlns:p14="http://schemas.microsoft.com/office/powerpoint/2010/main" val="570374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B639AD-E887-4680-9FAF-F54042E2CA4D}"/>
              </a:ext>
            </a:extLst>
          </p:cNvPr>
          <p:cNvSpPr>
            <a:spLocks noGrp="1"/>
          </p:cNvSpPr>
          <p:nvPr>
            <p:ph type="title"/>
          </p:nvPr>
        </p:nvSpPr>
        <p:spPr>
          <a:xfrm>
            <a:off x="838200" y="512309"/>
            <a:ext cx="10515600" cy="848402"/>
          </a:xfrm>
        </p:spPr>
        <p:txBody>
          <a:bodyPr/>
          <a:lstStyle/>
          <a:p>
            <a:r>
              <a:rPr lang="ja-JP" altLang="en-US" dirty="0"/>
              <a:t>ホストベース</a:t>
            </a:r>
            <a:r>
              <a:rPr lang="en-US" altLang="ja-JP" dirty="0"/>
              <a:t>IDS</a:t>
            </a:r>
            <a:r>
              <a:rPr lang="ja-JP" altLang="en-US" dirty="0"/>
              <a:t>に求められる要件</a:t>
            </a:r>
          </a:p>
        </p:txBody>
      </p:sp>
      <p:sp>
        <p:nvSpPr>
          <p:cNvPr id="3" name="コンテンツ プレースホルダー 2">
            <a:extLst>
              <a:ext uri="{FF2B5EF4-FFF2-40B4-BE49-F238E27FC236}">
                <a16:creationId xmlns:a16="http://schemas.microsoft.com/office/drawing/2014/main" id="{5E680878-61AC-4539-A75C-88CEC1DB1B63}"/>
              </a:ext>
            </a:extLst>
          </p:cNvPr>
          <p:cNvSpPr>
            <a:spLocks noGrp="1"/>
          </p:cNvSpPr>
          <p:nvPr>
            <p:ph idx="1"/>
          </p:nvPr>
        </p:nvSpPr>
        <p:spPr>
          <a:xfrm>
            <a:off x="843643" y="1564819"/>
            <a:ext cx="10515600" cy="4351338"/>
          </a:xfrm>
        </p:spPr>
        <p:txBody>
          <a:bodyPr/>
          <a:lstStyle/>
          <a:p>
            <a:r>
              <a:rPr lang="ja-JP" altLang="en-US" dirty="0"/>
              <a:t>監視対象システムの機能を用いずに攻撃を検知できる</a:t>
            </a:r>
          </a:p>
          <a:p>
            <a:pPr lvl="1"/>
            <a:r>
              <a:rPr lang="ja-JP" altLang="en-US" dirty="0"/>
              <a:t>攻撃を受けた後はシステムから正しい情報が取得できる保証はない</a:t>
            </a:r>
          </a:p>
          <a:p>
            <a:r>
              <a:rPr lang="ja-JP" altLang="en-US" dirty="0"/>
              <a:t>攻撃者に侵入されても</a:t>
            </a:r>
            <a:r>
              <a:rPr lang="en-US" altLang="ja-JP" dirty="0"/>
              <a:t>IDS</a:t>
            </a:r>
            <a:r>
              <a:rPr lang="ja-JP" altLang="en-US" dirty="0"/>
              <a:t>は改ざん・盗聴されない</a:t>
            </a:r>
            <a:endParaRPr lang="en-US" altLang="ja-JP" dirty="0"/>
          </a:p>
          <a:p>
            <a:pPr lvl="1"/>
            <a:r>
              <a:rPr lang="ja-JP" altLang="en-US" dirty="0"/>
              <a:t>攻撃を正しく検知できなくなり、</a:t>
            </a:r>
            <a:r>
              <a:rPr lang="en-US" altLang="ja-JP" dirty="0"/>
              <a:t>IDS</a:t>
            </a:r>
            <a:r>
              <a:rPr lang="ja-JP" altLang="en-US" dirty="0"/>
              <a:t>が取得した機密情報を盗まれる</a:t>
            </a:r>
          </a:p>
          <a:p>
            <a:r>
              <a:rPr lang="en-US" altLang="ja-JP" dirty="0"/>
              <a:t>IDS</a:t>
            </a:r>
            <a:r>
              <a:rPr lang="ja-JP" altLang="en-US" dirty="0"/>
              <a:t>が攻撃者によって停止されない</a:t>
            </a:r>
          </a:p>
          <a:p>
            <a:pPr lvl="1"/>
            <a:r>
              <a:rPr lang="ja-JP" altLang="en-US" dirty="0"/>
              <a:t>少なくとも、</a:t>
            </a:r>
            <a:r>
              <a:rPr lang="en-US" altLang="ja-JP" dirty="0"/>
              <a:t>IDS</a:t>
            </a:r>
            <a:r>
              <a:rPr lang="ja-JP" altLang="en-US" dirty="0"/>
              <a:t>が停止させられたことを検知できる必要</a:t>
            </a:r>
          </a:p>
          <a:p>
            <a:endParaRPr lang="ja-JP" altLang="en-US" dirty="0"/>
          </a:p>
        </p:txBody>
      </p:sp>
      <p:sp>
        <p:nvSpPr>
          <p:cNvPr id="4" name="スライド番号プレースホルダー 3">
            <a:extLst>
              <a:ext uri="{FF2B5EF4-FFF2-40B4-BE49-F238E27FC236}">
                <a16:creationId xmlns:a16="http://schemas.microsoft.com/office/drawing/2014/main" id="{D2B1A33B-B2A0-4AE7-9296-FEC273620DB3}"/>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3</a:t>
            </a:fld>
            <a:endParaRPr lang="ja-JP" altLang="en-US"/>
          </a:p>
        </p:txBody>
      </p:sp>
      <p:sp>
        <p:nvSpPr>
          <p:cNvPr id="13" name="テキスト ボックス 12">
            <a:extLst>
              <a:ext uri="{FF2B5EF4-FFF2-40B4-BE49-F238E27FC236}">
                <a16:creationId xmlns:a16="http://schemas.microsoft.com/office/drawing/2014/main" id="{F772D9A6-8427-45FD-9D3E-FB6B4AC3E0A3}"/>
              </a:ext>
            </a:extLst>
          </p:cNvPr>
          <p:cNvSpPr txBox="1"/>
          <p:nvPr/>
        </p:nvSpPr>
        <p:spPr>
          <a:xfrm>
            <a:off x="6465711" y="4963657"/>
            <a:ext cx="1472195" cy="400110"/>
          </a:xfrm>
          <a:prstGeom prst="rect">
            <a:avLst/>
          </a:prstGeom>
          <a:noFill/>
        </p:spPr>
        <p:txBody>
          <a:bodyPr wrap="square" rtlCol="0">
            <a:spAutoFit/>
          </a:bodyPr>
          <a:lstStyle/>
          <a:p>
            <a:r>
              <a:rPr lang="ja-JP" altLang="en-US" sz="2000" dirty="0"/>
              <a:t>安全に</a:t>
            </a:r>
            <a:r>
              <a:rPr kumimoji="1" lang="ja-JP" altLang="en-US" sz="2000" dirty="0"/>
              <a:t>監視</a:t>
            </a:r>
          </a:p>
        </p:txBody>
      </p:sp>
      <p:grpSp>
        <p:nvGrpSpPr>
          <p:cNvPr id="15" name="グループ化 14">
            <a:extLst>
              <a:ext uri="{FF2B5EF4-FFF2-40B4-BE49-F238E27FC236}">
                <a16:creationId xmlns:a16="http://schemas.microsoft.com/office/drawing/2014/main" id="{A38F9276-CB30-4266-9ECD-359012E909C7}"/>
              </a:ext>
            </a:extLst>
          </p:cNvPr>
          <p:cNvGrpSpPr/>
          <p:nvPr/>
        </p:nvGrpSpPr>
        <p:grpSpPr>
          <a:xfrm>
            <a:off x="1826036" y="4579566"/>
            <a:ext cx="7409840" cy="1762298"/>
            <a:chOff x="3167157" y="4584953"/>
            <a:chExt cx="7409840" cy="1762298"/>
          </a:xfrm>
        </p:grpSpPr>
        <p:sp>
          <p:nvSpPr>
            <p:cNvPr id="16" name="正方形/長方形 15">
              <a:extLst>
                <a:ext uri="{FF2B5EF4-FFF2-40B4-BE49-F238E27FC236}">
                  <a16:creationId xmlns:a16="http://schemas.microsoft.com/office/drawing/2014/main" id="{AAB47F9F-172A-4B19-BBEA-7AF0E8AB9FCC}"/>
                </a:ext>
              </a:extLst>
            </p:cNvPr>
            <p:cNvSpPr/>
            <p:nvPr/>
          </p:nvSpPr>
          <p:spPr>
            <a:xfrm>
              <a:off x="5878458" y="4584953"/>
              <a:ext cx="1876593" cy="1762298"/>
            </a:xfrm>
            <a:prstGeom prst="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DE1C88AB-871B-480A-8944-42E1944D9700}"/>
                </a:ext>
              </a:extLst>
            </p:cNvPr>
            <p:cNvSpPr txBox="1"/>
            <p:nvPr/>
          </p:nvSpPr>
          <p:spPr>
            <a:xfrm>
              <a:off x="5878459" y="4644340"/>
              <a:ext cx="1876592" cy="400110"/>
            </a:xfrm>
            <a:prstGeom prst="rect">
              <a:avLst/>
            </a:prstGeom>
            <a:noFill/>
          </p:spPr>
          <p:txBody>
            <a:bodyPr wrap="square" rtlCol="0">
              <a:spAutoFit/>
            </a:bodyPr>
            <a:lstStyle/>
            <a:p>
              <a:pPr algn="ctr"/>
              <a:r>
                <a:rPr kumimoji="1" lang="ja-JP" altLang="en-US" sz="2000" dirty="0"/>
                <a:t>対象システム</a:t>
              </a:r>
            </a:p>
          </p:txBody>
        </p:sp>
        <p:sp>
          <p:nvSpPr>
            <p:cNvPr id="19" name="楕円 18">
              <a:extLst>
                <a:ext uri="{FF2B5EF4-FFF2-40B4-BE49-F238E27FC236}">
                  <a16:creationId xmlns:a16="http://schemas.microsoft.com/office/drawing/2014/main" id="{0114E0F8-89D0-476F-BB6D-D5D8F6386431}"/>
                </a:ext>
              </a:extLst>
            </p:cNvPr>
            <p:cNvSpPr/>
            <p:nvPr/>
          </p:nvSpPr>
          <p:spPr>
            <a:xfrm>
              <a:off x="9421528" y="5211452"/>
              <a:ext cx="1155469" cy="590204"/>
            </a:xfrm>
            <a:prstGeom prst="ellipse">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sp>
          <p:nvSpPr>
            <p:cNvPr id="20" name="矢印: 右 19">
              <a:extLst>
                <a:ext uri="{FF2B5EF4-FFF2-40B4-BE49-F238E27FC236}">
                  <a16:creationId xmlns:a16="http://schemas.microsoft.com/office/drawing/2014/main" id="{291CEE4F-976E-40FC-8838-037FD99B55AF}"/>
                </a:ext>
              </a:extLst>
            </p:cNvPr>
            <p:cNvSpPr/>
            <p:nvPr/>
          </p:nvSpPr>
          <p:spPr>
            <a:xfrm>
              <a:off x="3167157" y="5211452"/>
              <a:ext cx="1795549" cy="509299"/>
            </a:xfrm>
            <a:prstGeom prst="right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4480D065-1B24-48FD-900C-FDB6A2C10059}"/>
                </a:ext>
              </a:extLst>
            </p:cNvPr>
            <p:cNvSpPr txBox="1"/>
            <p:nvPr/>
          </p:nvSpPr>
          <p:spPr>
            <a:xfrm>
              <a:off x="3632671" y="4912295"/>
              <a:ext cx="2042157" cy="400110"/>
            </a:xfrm>
            <a:prstGeom prst="rect">
              <a:avLst/>
            </a:prstGeom>
            <a:noFill/>
          </p:spPr>
          <p:txBody>
            <a:bodyPr wrap="square" rtlCol="0">
              <a:spAutoFit/>
            </a:bodyPr>
            <a:lstStyle/>
            <a:p>
              <a:r>
                <a:rPr kumimoji="1" lang="ja-JP" altLang="en-US" sz="2000" dirty="0"/>
                <a:t>攻撃</a:t>
              </a:r>
            </a:p>
          </p:txBody>
        </p:sp>
      </p:grpSp>
      <p:cxnSp>
        <p:nvCxnSpPr>
          <p:cNvPr id="9" name="直線矢印コネクタ 8">
            <a:extLst>
              <a:ext uri="{FF2B5EF4-FFF2-40B4-BE49-F238E27FC236}">
                <a16:creationId xmlns:a16="http://schemas.microsoft.com/office/drawing/2014/main" id="{2C80AE72-A781-4208-902A-5DDE05AD1EB1}"/>
              </a:ext>
            </a:extLst>
          </p:cNvPr>
          <p:cNvCxnSpPr>
            <a:cxnSpLocks/>
            <a:endCxn id="16" idx="3"/>
          </p:cNvCxnSpPr>
          <p:nvPr/>
        </p:nvCxnSpPr>
        <p:spPr>
          <a:xfrm flipH="1" flipV="1">
            <a:off x="6413930" y="5460715"/>
            <a:ext cx="1666478" cy="1321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4" name="図 13">
            <a:extLst>
              <a:ext uri="{FF2B5EF4-FFF2-40B4-BE49-F238E27FC236}">
                <a16:creationId xmlns:a16="http://schemas.microsoft.com/office/drawing/2014/main" id="{C68DDC63-27C1-4C89-A7A4-641C4A12F0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351" y="5151412"/>
            <a:ext cx="652396" cy="652396"/>
          </a:xfrm>
          <a:prstGeom prst="rect">
            <a:avLst/>
          </a:prstGeom>
        </p:spPr>
      </p:pic>
      <p:sp>
        <p:nvSpPr>
          <p:cNvPr id="18" name="テキスト ボックス 17">
            <a:extLst>
              <a:ext uri="{FF2B5EF4-FFF2-40B4-BE49-F238E27FC236}">
                <a16:creationId xmlns:a16="http://schemas.microsoft.com/office/drawing/2014/main" id="{FDD700D6-D8A4-4EC2-B507-B7E0635CE992}"/>
              </a:ext>
            </a:extLst>
          </p:cNvPr>
          <p:cNvSpPr txBox="1"/>
          <p:nvPr/>
        </p:nvSpPr>
        <p:spPr>
          <a:xfrm>
            <a:off x="5033188" y="5814690"/>
            <a:ext cx="975360" cy="369332"/>
          </a:xfrm>
          <a:prstGeom prst="rect">
            <a:avLst/>
          </a:prstGeom>
          <a:noFill/>
        </p:spPr>
        <p:txBody>
          <a:bodyPr wrap="square" rtlCol="0">
            <a:spAutoFit/>
          </a:bodyPr>
          <a:lstStyle/>
          <a:p>
            <a:r>
              <a:rPr lang="ja-JP" altLang="en-US" dirty="0"/>
              <a:t>侵入</a:t>
            </a:r>
            <a:r>
              <a:rPr kumimoji="1" lang="ja-JP" altLang="en-US" dirty="0"/>
              <a:t>者</a:t>
            </a:r>
          </a:p>
        </p:txBody>
      </p:sp>
    </p:spTree>
    <p:extLst>
      <p:ext uri="{BB962C8B-B14F-4D97-AF65-F5344CB8AC3E}">
        <p14:creationId xmlns:p14="http://schemas.microsoft.com/office/powerpoint/2010/main" val="1073719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1ACB98-D8E7-4BF1-A399-F6B755A7413E}"/>
              </a:ext>
            </a:extLst>
          </p:cNvPr>
          <p:cNvSpPr>
            <a:spLocks noGrp="1"/>
          </p:cNvSpPr>
          <p:nvPr>
            <p:ph type="title"/>
          </p:nvPr>
        </p:nvSpPr>
        <p:spPr>
          <a:xfrm>
            <a:off x="838200" y="512309"/>
            <a:ext cx="10515600" cy="848402"/>
          </a:xfrm>
        </p:spPr>
        <p:txBody>
          <a:bodyPr/>
          <a:lstStyle/>
          <a:p>
            <a:r>
              <a:rPr lang="en-US" altLang="ja-JP" dirty="0"/>
              <a:t>SMM</a:t>
            </a:r>
            <a:r>
              <a:rPr lang="ja-JP" altLang="en-US" dirty="0"/>
              <a:t>を用いた</a:t>
            </a:r>
            <a:r>
              <a:rPr lang="en-US" altLang="ja-JP" dirty="0"/>
              <a:t>IDS (1/2)</a:t>
            </a:r>
            <a:endParaRPr lang="ja-JP" altLang="en-US" dirty="0"/>
          </a:p>
        </p:txBody>
      </p:sp>
      <p:sp>
        <p:nvSpPr>
          <p:cNvPr id="3" name="コンテンツ プレースホルダー 2">
            <a:extLst>
              <a:ext uri="{FF2B5EF4-FFF2-40B4-BE49-F238E27FC236}">
                <a16:creationId xmlns:a16="http://schemas.microsoft.com/office/drawing/2014/main" id="{D7605851-1C39-4DE7-9B32-1E59A6FC7701}"/>
              </a:ext>
            </a:extLst>
          </p:cNvPr>
          <p:cNvSpPr>
            <a:spLocks noGrp="1"/>
          </p:cNvSpPr>
          <p:nvPr>
            <p:ph idx="1"/>
          </p:nvPr>
        </p:nvSpPr>
        <p:spPr>
          <a:xfrm>
            <a:off x="843643" y="1564819"/>
            <a:ext cx="10515600" cy="4351338"/>
          </a:xfrm>
        </p:spPr>
        <p:txBody>
          <a:bodyPr/>
          <a:lstStyle/>
          <a:p>
            <a:r>
              <a:rPr lang="en-US" altLang="ja-JP" dirty="0"/>
              <a:t>CPU</a:t>
            </a:r>
            <a:r>
              <a:rPr lang="ja-JP" altLang="en-US" dirty="0"/>
              <a:t>の動作モードの一つであるシステムマネジメントモード</a:t>
            </a:r>
            <a:r>
              <a:rPr lang="en-US" altLang="ja-JP" dirty="0"/>
              <a:t>(SMM)</a:t>
            </a:r>
            <a:r>
              <a:rPr lang="ja-JP" altLang="en-US" dirty="0"/>
              <a:t>を用いて</a:t>
            </a:r>
            <a:r>
              <a:rPr lang="en-US" altLang="ja-JP" dirty="0"/>
              <a:t>IDS</a:t>
            </a:r>
            <a:r>
              <a:rPr lang="ja-JP" altLang="en-US" dirty="0"/>
              <a:t>を安全に実行</a:t>
            </a:r>
            <a:endParaRPr lang="en-US" altLang="ja-JP" dirty="0"/>
          </a:p>
          <a:p>
            <a:pPr lvl="1"/>
            <a:r>
              <a:rPr lang="en-US" altLang="ja-JP" dirty="0"/>
              <a:t>SMM</a:t>
            </a:r>
            <a:r>
              <a:rPr lang="ja-JP" altLang="en-US" dirty="0"/>
              <a:t>は</a:t>
            </a:r>
            <a:r>
              <a:rPr lang="en-US" altLang="ja-JP" dirty="0"/>
              <a:t>BIOS</a:t>
            </a:r>
            <a:r>
              <a:rPr lang="ja-JP" altLang="en-US" dirty="0"/>
              <a:t>のみが使用可能でシステムから独立した実行環境を提供</a:t>
            </a:r>
          </a:p>
          <a:p>
            <a:pPr lvl="2"/>
            <a:r>
              <a:rPr lang="en-US" altLang="ja-JP" dirty="0"/>
              <a:t>SMRAM</a:t>
            </a:r>
            <a:r>
              <a:rPr lang="ja-JP" altLang="en-US" dirty="0"/>
              <a:t>と呼ばれる専用メモリに</a:t>
            </a:r>
            <a:r>
              <a:rPr lang="en-US" altLang="ja-JP" dirty="0"/>
              <a:t>SMM</a:t>
            </a:r>
            <a:r>
              <a:rPr lang="ja-JP" altLang="en-US" dirty="0"/>
              <a:t>プログラムを格納</a:t>
            </a:r>
            <a:endParaRPr lang="en-US" altLang="ja-JP" dirty="0"/>
          </a:p>
          <a:p>
            <a:pPr lvl="1"/>
            <a:r>
              <a:rPr lang="ja-JP" altLang="en-US" dirty="0"/>
              <a:t>システムマネジメント割り込み（</a:t>
            </a:r>
            <a:r>
              <a:rPr lang="en-US" altLang="ja-JP" dirty="0"/>
              <a:t>SMI</a:t>
            </a:r>
            <a:r>
              <a:rPr lang="ja-JP" altLang="en-US" dirty="0"/>
              <a:t>）を発生させることで実行</a:t>
            </a:r>
            <a:endParaRPr lang="en-US" altLang="ja-JP" dirty="0"/>
          </a:p>
          <a:p>
            <a:pPr lvl="2"/>
            <a:r>
              <a:rPr lang="ja-JP" altLang="en-US" dirty="0"/>
              <a:t>マシンの起動時や特定の</a:t>
            </a:r>
            <a:r>
              <a:rPr lang="en-US" altLang="ja-JP" dirty="0"/>
              <a:t>I/O</a:t>
            </a:r>
            <a:r>
              <a:rPr lang="ja-JP" altLang="en-US" dirty="0"/>
              <a:t>ポートへの書き込みで発生</a:t>
            </a:r>
          </a:p>
          <a:p>
            <a:pPr lvl="1"/>
            <a:endParaRPr lang="ja-JP" altLang="en-US" dirty="0"/>
          </a:p>
        </p:txBody>
      </p:sp>
      <p:sp>
        <p:nvSpPr>
          <p:cNvPr id="4" name="スライド番号プレースホルダー 3">
            <a:extLst>
              <a:ext uri="{FF2B5EF4-FFF2-40B4-BE49-F238E27FC236}">
                <a16:creationId xmlns:a16="http://schemas.microsoft.com/office/drawing/2014/main" id="{E7C3CA73-C8DF-4C3A-A497-C58CBB0CEF0E}"/>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4</a:t>
            </a:fld>
            <a:endParaRPr lang="ja-JP" altLang="en-US"/>
          </a:p>
        </p:txBody>
      </p:sp>
      <p:grpSp>
        <p:nvGrpSpPr>
          <p:cNvPr id="9" name="グループ化 8">
            <a:extLst>
              <a:ext uri="{FF2B5EF4-FFF2-40B4-BE49-F238E27FC236}">
                <a16:creationId xmlns:a16="http://schemas.microsoft.com/office/drawing/2014/main" id="{B31D6E70-62F9-442A-941A-0E0B12102FE9}"/>
              </a:ext>
            </a:extLst>
          </p:cNvPr>
          <p:cNvGrpSpPr/>
          <p:nvPr/>
        </p:nvGrpSpPr>
        <p:grpSpPr>
          <a:xfrm>
            <a:off x="2626037" y="4126232"/>
            <a:ext cx="5705888" cy="2333898"/>
            <a:chOff x="2265996" y="3962400"/>
            <a:chExt cx="6344604" cy="2595154"/>
          </a:xfrm>
        </p:grpSpPr>
        <p:sp>
          <p:nvSpPr>
            <p:cNvPr id="8" name="テキスト ボックス 7">
              <a:extLst>
                <a:ext uri="{FF2B5EF4-FFF2-40B4-BE49-F238E27FC236}">
                  <a16:creationId xmlns:a16="http://schemas.microsoft.com/office/drawing/2014/main" id="{D4B7D9B1-F376-419A-9A8D-3EB1A72D8A92}"/>
                </a:ext>
              </a:extLst>
            </p:cNvPr>
            <p:cNvSpPr txBox="1"/>
            <p:nvPr/>
          </p:nvSpPr>
          <p:spPr>
            <a:xfrm>
              <a:off x="2439150" y="4871478"/>
              <a:ext cx="942701" cy="400110"/>
            </a:xfrm>
            <a:prstGeom prst="rect">
              <a:avLst/>
            </a:prstGeom>
            <a:noFill/>
          </p:spPr>
          <p:txBody>
            <a:bodyPr wrap="square" rtlCol="0">
              <a:spAutoFit/>
            </a:bodyPr>
            <a:lstStyle/>
            <a:p>
              <a:r>
                <a:rPr kumimoji="1" lang="en-US" altLang="ja-JP" sz="2000" dirty="0"/>
                <a:t>SMI</a:t>
              </a:r>
              <a:endParaRPr kumimoji="1" lang="ja-JP" altLang="en-US" sz="2000" dirty="0"/>
            </a:p>
          </p:txBody>
        </p:sp>
        <p:grpSp>
          <p:nvGrpSpPr>
            <p:cNvPr id="7" name="グループ化 6">
              <a:extLst>
                <a:ext uri="{FF2B5EF4-FFF2-40B4-BE49-F238E27FC236}">
                  <a16:creationId xmlns:a16="http://schemas.microsoft.com/office/drawing/2014/main" id="{E37535C1-AAC0-4C9F-BB66-13B9BFE00ACF}"/>
                </a:ext>
              </a:extLst>
            </p:cNvPr>
            <p:cNvGrpSpPr/>
            <p:nvPr/>
          </p:nvGrpSpPr>
          <p:grpSpPr>
            <a:xfrm>
              <a:off x="2265996" y="3962400"/>
              <a:ext cx="6344604" cy="2595154"/>
              <a:chOff x="2265996" y="3962400"/>
              <a:chExt cx="6344604" cy="2595154"/>
            </a:xfrm>
          </p:grpSpPr>
          <p:sp>
            <p:nvSpPr>
              <p:cNvPr id="6" name="正方形/長方形 5">
                <a:extLst>
                  <a:ext uri="{FF2B5EF4-FFF2-40B4-BE49-F238E27FC236}">
                    <a16:creationId xmlns:a16="http://schemas.microsoft.com/office/drawing/2014/main" id="{D62F5777-0868-4215-A023-45AF0F0BAB09}"/>
                  </a:ext>
                </a:extLst>
              </p:cNvPr>
              <p:cNvSpPr/>
              <p:nvPr/>
            </p:nvSpPr>
            <p:spPr>
              <a:xfrm>
                <a:off x="3248297" y="3962400"/>
                <a:ext cx="5362303" cy="2595154"/>
              </a:xfrm>
              <a:prstGeom prst="rect">
                <a:avLst/>
              </a:prstGeom>
              <a:solidFill>
                <a:schemeClr val="bg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a:extLst>
                  <a:ext uri="{FF2B5EF4-FFF2-40B4-BE49-F238E27FC236}">
                    <a16:creationId xmlns:a16="http://schemas.microsoft.com/office/drawing/2014/main" id="{33EE93F3-261B-4546-A3EF-9129623AF1B8}"/>
                  </a:ext>
                </a:extLst>
              </p:cNvPr>
              <p:cNvGrpSpPr/>
              <p:nvPr/>
            </p:nvGrpSpPr>
            <p:grpSpPr>
              <a:xfrm>
                <a:off x="2265996" y="4242004"/>
                <a:ext cx="5397546" cy="1894250"/>
                <a:chOff x="4086088" y="4227150"/>
                <a:chExt cx="5397546" cy="1894250"/>
              </a:xfrm>
            </p:grpSpPr>
            <p:sp>
              <p:nvSpPr>
                <p:cNvPr id="10" name="正方形/長方形 9">
                  <a:extLst>
                    <a:ext uri="{FF2B5EF4-FFF2-40B4-BE49-F238E27FC236}">
                      <a16:creationId xmlns:a16="http://schemas.microsoft.com/office/drawing/2014/main" id="{AF282374-8163-4EE7-9930-A257F2347CCF}"/>
                    </a:ext>
                  </a:extLst>
                </p:cNvPr>
                <p:cNvSpPr/>
                <p:nvPr/>
              </p:nvSpPr>
              <p:spPr>
                <a:xfrm>
                  <a:off x="5913120" y="4227150"/>
                  <a:ext cx="3570514" cy="189425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四角形: 角を丸くする 10">
                  <a:extLst>
                    <a:ext uri="{FF2B5EF4-FFF2-40B4-BE49-F238E27FC236}">
                      <a16:creationId xmlns:a16="http://schemas.microsoft.com/office/drawing/2014/main" id="{4569C4E2-27C0-4A6B-8740-6787FFCE0F47}"/>
                    </a:ext>
                  </a:extLst>
                </p:cNvPr>
                <p:cNvSpPr/>
                <p:nvPr/>
              </p:nvSpPr>
              <p:spPr>
                <a:xfrm>
                  <a:off x="6714308" y="4765856"/>
                  <a:ext cx="2124892" cy="1053737"/>
                </a:xfrm>
                <a:prstGeom prst="roundRect">
                  <a:avLst/>
                </a:prstGeom>
                <a:solidFill>
                  <a:schemeClr val="bg1">
                    <a:lumMod val="6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SMM</a:t>
                  </a:r>
                </a:p>
                <a:p>
                  <a:pPr algn="ctr"/>
                  <a:r>
                    <a:rPr kumimoji="1" lang="ja-JP" altLang="en-US" sz="2000" dirty="0">
                      <a:solidFill>
                        <a:schemeClr val="tx1"/>
                      </a:solidFill>
                    </a:rPr>
                    <a:t>プログラム</a:t>
                  </a:r>
                </a:p>
              </p:txBody>
            </p:sp>
            <p:cxnSp>
              <p:nvCxnSpPr>
                <p:cNvPr id="13" name="直線矢印コネクタ 12">
                  <a:extLst>
                    <a:ext uri="{FF2B5EF4-FFF2-40B4-BE49-F238E27FC236}">
                      <a16:creationId xmlns:a16="http://schemas.microsoft.com/office/drawing/2014/main" id="{D295845E-7AF9-4DD6-AEFF-E7E2C0687000}"/>
                    </a:ext>
                  </a:extLst>
                </p:cNvPr>
                <p:cNvCxnSpPr>
                  <a:cxnSpLocks/>
                </p:cNvCxnSpPr>
                <p:nvPr/>
              </p:nvCxnSpPr>
              <p:spPr>
                <a:xfrm>
                  <a:off x="4086088" y="5250408"/>
                  <a:ext cx="262822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A694FA6D-7659-471D-AA4A-E82FBC298BE5}"/>
                    </a:ext>
                  </a:extLst>
                </p:cNvPr>
                <p:cNvSpPr txBox="1"/>
                <p:nvPr/>
              </p:nvSpPr>
              <p:spPr>
                <a:xfrm>
                  <a:off x="6616810" y="4293278"/>
                  <a:ext cx="2403566" cy="400110"/>
                </a:xfrm>
                <a:prstGeom prst="rect">
                  <a:avLst/>
                </a:prstGeom>
                <a:noFill/>
              </p:spPr>
              <p:txBody>
                <a:bodyPr wrap="square" rtlCol="0">
                  <a:spAutoFit/>
                </a:bodyPr>
                <a:lstStyle/>
                <a:p>
                  <a:pPr algn="ctr"/>
                  <a:r>
                    <a:rPr kumimoji="1" lang="en-US" altLang="ja-JP" sz="2000" dirty="0"/>
                    <a:t>SMRAM</a:t>
                  </a:r>
                  <a:endParaRPr kumimoji="1" lang="ja-JP" altLang="en-US" sz="2000" dirty="0"/>
                </a:p>
              </p:txBody>
            </p:sp>
          </p:grpSp>
          <p:sp>
            <p:nvSpPr>
              <p:cNvPr id="17" name="テキスト ボックス 16">
                <a:extLst>
                  <a:ext uri="{FF2B5EF4-FFF2-40B4-BE49-F238E27FC236}">
                    <a16:creationId xmlns:a16="http://schemas.microsoft.com/office/drawing/2014/main" id="{FC04F856-BAD1-438A-840E-F8035E793B26}"/>
                  </a:ext>
                </a:extLst>
              </p:cNvPr>
              <p:cNvSpPr txBox="1"/>
              <p:nvPr/>
            </p:nvSpPr>
            <p:spPr>
              <a:xfrm>
                <a:off x="7667899" y="6039350"/>
                <a:ext cx="942701" cy="400110"/>
              </a:xfrm>
              <a:prstGeom prst="rect">
                <a:avLst/>
              </a:prstGeom>
              <a:noFill/>
            </p:spPr>
            <p:txBody>
              <a:bodyPr wrap="square" rtlCol="0">
                <a:spAutoFit/>
              </a:bodyPr>
              <a:lstStyle/>
              <a:p>
                <a:r>
                  <a:rPr lang="en-US" altLang="ja-JP" sz="2000" dirty="0"/>
                  <a:t>BIOS</a:t>
                </a:r>
                <a:endParaRPr kumimoji="1" lang="ja-JP" altLang="en-US" sz="2000" dirty="0"/>
              </a:p>
            </p:txBody>
          </p:sp>
        </p:grpSp>
      </p:grpSp>
    </p:spTree>
    <p:extLst>
      <p:ext uri="{BB962C8B-B14F-4D97-AF65-F5344CB8AC3E}">
        <p14:creationId xmlns:p14="http://schemas.microsoft.com/office/powerpoint/2010/main" val="1440728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1EFBE225-98DF-459D-AAA2-58DEA179F464}"/>
              </a:ext>
            </a:extLst>
          </p:cNvPr>
          <p:cNvSpPr/>
          <p:nvPr/>
        </p:nvSpPr>
        <p:spPr>
          <a:xfrm>
            <a:off x="5306240" y="4840740"/>
            <a:ext cx="1854926" cy="1537697"/>
          </a:xfrm>
          <a:prstGeom prst="rect">
            <a:avLst/>
          </a:prstGeom>
          <a:solidFill>
            <a:schemeClr val="bg2">
              <a:lumMod val="9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2F973BC7-F820-42A2-A1A7-AB2B91705595}"/>
              </a:ext>
            </a:extLst>
          </p:cNvPr>
          <p:cNvSpPr>
            <a:spLocks noGrp="1"/>
          </p:cNvSpPr>
          <p:nvPr>
            <p:ph type="title"/>
          </p:nvPr>
        </p:nvSpPr>
        <p:spPr>
          <a:xfrm>
            <a:off x="838200" y="512309"/>
            <a:ext cx="10515600" cy="848402"/>
          </a:xfrm>
        </p:spPr>
        <p:txBody>
          <a:bodyPr/>
          <a:lstStyle/>
          <a:p>
            <a:r>
              <a:rPr lang="en-US" altLang="ja-JP" dirty="0"/>
              <a:t>SMM</a:t>
            </a:r>
            <a:r>
              <a:rPr lang="ja-JP" altLang="en-US" dirty="0"/>
              <a:t>を用いた</a:t>
            </a:r>
            <a:r>
              <a:rPr lang="en-US" altLang="ja-JP" dirty="0"/>
              <a:t>IDS</a:t>
            </a:r>
            <a:r>
              <a:rPr lang="ja-JP" altLang="en-US" dirty="0"/>
              <a:t> </a:t>
            </a:r>
            <a:r>
              <a:rPr lang="en-US" altLang="ja-JP" dirty="0"/>
              <a:t>(2/2)</a:t>
            </a:r>
            <a:endParaRPr lang="ja-JP" altLang="en-US" dirty="0"/>
          </a:p>
        </p:txBody>
      </p:sp>
      <p:sp>
        <p:nvSpPr>
          <p:cNvPr id="3" name="コンテンツ プレースホルダー 2">
            <a:extLst>
              <a:ext uri="{FF2B5EF4-FFF2-40B4-BE49-F238E27FC236}">
                <a16:creationId xmlns:a16="http://schemas.microsoft.com/office/drawing/2014/main" id="{6C7BC87E-A606-4364-BBD8-D770FF50BBFF}"/>
              </a:ext>
            </a:extLst>
          </p:cNvPr>
          <p:cNvSpPr>
            <a:spLocks noGrp="1"/>
          </p:cNvSpPr>
          <p:nvPr>
            <p:ph idx="1"/>
          </p:nvPr>
        </p:nvSpPr>
        <p:spPr>
          <a:xfrm>
            <a:off x="842962" y="1565275"/>
            <a:ext cx="10617517" cy="4351338"/>
          </a:xfrm>
        </p:spPr>
        <p:txBody>
          <a:bodyPr/>
          <a:lstStyle/>
          <a:p>
            <a:r>
              <a:rPr lang="en-US" altLang="ja-JP" dirty="0"/>
              <a:t>SMM</a:t>
            </a:r>
            <a:r>
              <a:rPr lang="ja-JP" altLang="en-US" dirty="0"/>
              <a:t>で動作する</a:t>
            </a:r>
            <a:r>
              <a:rPr lang="en-US" altLang="ja-JP" dirty="0"/>
              <a:t>IDS</a:t>
            </a:r>
            <a:r>
              <a:rPr lang="ja-JP" altLang="en-US" dirty="0"/>
              <a:t>がシステムのメモリを監視することで改ざんを検知  </a:t>
            </a:r>
            <a:r>
              <a:rPr lang="en-US" altLang="ja-JP" sz="2000" dirty="0"/>
              <a:t>[</a:t>
            </a:r>
            <a:r>
              <a:rPr lang="en-US" altLang="ja-JP" sz="2000" dirty="0" err="1"/>
              <a:t>Rutkowska</a:t>
            </a:r>
            <a:r>
              <a:rPr lang="en-US" altLang="ja-JP" sz="2000" dirty="0"/>
              <a:t> et al.'08]</a:t>
            </a:r>
          </a:p>
          <a:p>
            <a:pPr lvl="1"/>
            <a:r>
              <a:rPr lang="en-US" altLang="ja-JP" dirty="0"/>
              <a:t>IDS</a:t>
            </a:r>
            <a:r>
              <a:rPr lang="ja-JP" altLang="en-US" dirty="0"/>
              <a:t>はシステムへの侵入者からの攻撃を受けない</a:t>
            </a:r>
          </a:p>
          <a:p>
            <a:r>
              <a:rPr lang="en-US" altLang="ja-JP" dirty="0"/>
              <a:t>SMM</a:t>
            </a:r>
            <a:r>
              <a:rPr lang="ja-JP" altLang="en-US" dirty="0"/>
              <a:t>での実行は低速であり、実行中はシステムが停止</a:t>
            </a:r>
          </a:p>
          <a:p>
            <a:pPr lvl="1"/>
            <a:r>
              <a:rPr lang="en-US" altLang="ja-JP" dirty="0"/>
              <a:t>SMM</a:t>
            </a:r>
            <a:r>
              <a:rPr lang="ja-JP" altLang="en-US" dirty="0"/>
              <a:t>での実行を最小限に抑える手法もある </a:t>
            </a:r>
            <a:r>
              <a:rPr lang="en-US" altLang="ja-JP" sz="2000" dirty="0"/>
              <a:t>[Wang et al.'10] </a:t>
            </a:r>
          </a:p>
          <a:p>
            <a:pPr lvl="1"/>
            <a:r>
              <a:rPr lang="ja-JP" altLang="en-US" dirty="0"/>
              <a:t>メモリデータを受信して監視する外部ホスト上の</a:t>
            </a:r>
            <a:r>
              <a:rPr lang="en-US" altLang="ja-JP" dirty="0"/>
              <a:t>IDS</a:t>
            </a:r>
            <a:r>
              <a:rPr lang="ja-JP" altLang="en-US" dirty="0"/>
              <a:t>の安全性が課題</a:t>
            </a:r>
          </a:p>
        </p:txBody>
      </p:sp>
      <p:sp>
        <p:nvSpPr>
          <p:cNvPr id="4" name="スライド番号プレースホルダー 3">
            <a:extLst>
              <a:ext uri="{FF2B5EF4-FFF2-40B4-BE49-F238E27FC236}">
                <a16:creationId xmlns:a16="http://schemas.microsoft.com/office/drawing/2014/main" id="{96A43EAD-9396-495F-AA27-2DDE44738517}"/>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5</a:t>
            </a:fld>
            <a:endParaRPr lang="ja-JP" altLang="en-US"/>
          </a:p>
        </p:txBody>
      </p:sp>
      <p:sp>
        <p:nvSpPr>
          <p:cNvPr id="12" name="正方形/長方形 11">
            <a:extLst>
              <a:ext uri="{FF2B5EF4-FFF2-40B4-BE49-F238E27FC236}">
                <a16:creationId xmlns:a16="http://schemas.microsoft.com/office/drawing/2014/main" id="{39157F1D-6E87-410C-B992-C02949BAD716}"/>
              </a:ext>
            </a:extLst>
          </p:cNvPr>
          <p:cNvSpPr/>
          <p:nvPr/>
        </p:nvSpPr>
        <p:spPr>
          <a:xfrm>
            <a:off x="9054004" y="4917939"/>
            <a:ext cx="1942011" cy="146049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79A953C0-8274-44AA-BBAF-BC10BB7DC41D}"/>
              </a:ext>
            </a:extLst>
          </p:cNvPr>
          <p:cNvSpPr/>
          <p:nvPr/>
        </p:nvSpPr>
        <p:spPr>
          <a:xfrm>
            <a:off x="1108900" y="4710111"/>
            <a:ext cx="6183087" cy="179396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04494D35-F699-458E-BE7E-148090D85B45}"/>
              </a:ext>
            </a:extLst>
          </p:cNvPr>
          <p:cNvSpPr txBox="1"/>
          <p:nvPr/>
        </p:nvSpPr>
        <p:spPr>
          <a:xfrm>
            <a:off x="3280659" y="5122232"/>
            <a:ext cx="1854926" cy="707886"/>
          </a:xfrm>
          <a:prstGeom prst="rect">
            <a:avLst/>
          </a:prstGeom>
          <a:noFill/>
        </p:spPr>
        <p:txBody>
          <a:bodyPr wrap="square" rtlCol="0">
            <a:spAutoFit/>
          </a:bodyPr>
          <a:lstStyle/>
          <a:p>
            <a:pPr algn="ctr"/>
            <a:r>
              <a:rPr kumimoji="1" lang="ja-JP" altLang="en-US" sz="2000" dirty="0"/>
              <a:t>メモリデータ</a:t>
            </a:r>
            <a:endParaRPr kumimoji="1" lang="en-US" altLang="ja-JP" sz="2000" dirty="0"/>
          </a:p>
          <a:p>
            <a:pPr algn="ctr"/>
            <a:r>
              <a:rPr lang="ja-JP" altLang="en-US" sz="2000" dirty="0"/>
              <a:t>取得</a:t>
            </a:r>
            <a:endParaRPr kumimoji="1" lang="ja-JP" altLang="en-US" sz="2000" dirty="0"/>
          </a:p>
        </p:txBody>
      </p:sp>
      <p:sp>
        <p:nvSpPr>
          <p:cNvPr id="10" name="テキスト ボックス 9">
            <a:extLst>
              <a:ext uri="{FF2B5EF4-FFF2-40B4-BE49-F238E27FC236}">
                <a16:creationId xmlns:a16="http://schemas.microsoft.com/office/drawing/2014/main" id="{144710DB-551A-4765-A055-17D989963903}"/>
              </a:ext>
            </a:extLst>
          </p:cNvPr>
          <p:cNvSpPr txBox="1"/>
          <p:nvPr/>
        </p:nvSpPr>
        <p:spPr>
          <a:xfrm>
            <a:off x="5660670" y="5025765"/>
            <a:ext cx="1097280" cy="400110"/>
          </a:xfrm>
          <a:prstGeom prst="rect">
            <a:avLst/>
          </a:prstGeom>
          <a:noFill/>
        </p:spPr>
        <p:txBody>
          <a:bodyPr wrap="square" rtlCol="0">
            <a:spAutoFit/>
          </a:bodyPr>
          <a:lstStyle/>
          <a:p>
            <a:pPr algn="ctr"/>
            <a:r>
              <a:rPr kumimoji="1" lang="en-US" altLang="ja-JP" sz="2000" dirty="0"/>
              <a:t>BIOS</a:t>
            </a:r>
            <a:endParaRPr kumimoji="1" lang="ja-JP" altLang="en-US" sz="2000" dirty="0"/>
          </a:p>
        </p:txBody>
      </p:sp>
      <p:sp>
        <p:nvSpPr>
          <p:cNvPr id="11" name="四角形: 角を丸くする 10">
            <a:extLst>
              <a:ext uri="{FF2B5EF4-FFF2-40B4-BE49-F238E27FC236}">
                <a16:creationId xmlns:a16="http://schemas.microsoft.com/office/drawing/2014/main" id="{01218B28-7E45-49CF-9D9B-1C5108064D96}"/>
              </a:ext>
            </a:extLst>
          </p:cNvPr>
          <p:cNvSpPr/>
          <p:nvPr/>
        </p:nvSpPr>
        <p:spPr>
          <a:xfrm>
            <a:off x="5446355" y="5413984"/>
            <a:ext cx="1560409" cy="859715"/>
          </a:xfrm>
          <a:prstGeom prst="roundRect">
            <a:avLst/>
          </a:prstGeom>
          <a:solidFill>
            <a:schemeClr val="bg1">
              <a:lumMod val="6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SMM</a:t>
            </a:r>
          </a:p>
          <a:p>
            <a:pPr algn="ctr"/>
            <a:r>
              <a:rPr kumimoji="1" lang="ja-JP" altLang="en-US" sz="2000" dirty="0">
                <a:solidFill>
                  <a:schemeClr val="tx1"/>
                </a:solidFill>
              </a:rPr>
              <a:t>プログラム</a:t>
            </a:r>
          </a:p>
        </p:txBody>
      </p:sp>
      <p:sp>
        <p:nvSpPr>
          <p:cNvPr id="13" name="テキスト ボックス 12">
            <a:extLst>
              <a:ext uri="{FF2B5EF4-FFF2-40B4-BE49-F238E27FC236}">
                <a16:creationId xmlns:a16="http://schemas.microsoft.com/office/drawing/2014/main" id="{0EBA4C19-1994-4D01-9721-1A3D430337D0}"/>
              </a:ext>
            </a:extLst>
          </p:cNvPr>
          <p:cNvSpPr txBox="1"/>
          <p:nvPr/>
        </p:nvSpPr>
        <p:spPr>
          <a:xfrm>
            <a:off x="9054004" y="5013874"/>
            <a:ext cx="2029096" cy="400110"/>
          </a:xfrm>
          <a:prstGeom prst="rect">
            <a:avLst/>
          </a:prstGeom>
          <a:noFill/>
        </p:spPr>
        <p:txBody>
          <a:bodyPr wrap="square" rtlCol="0">
            <a:spAutoFit/>
          </a:bodyPr>
          <a:lstStyle/>
          <a:p>
            <a:pPr algn="ctr"/>
            <a:r>
              <a:rPr lang="ja-JP" altLang="en-US" sz="2000" dirty="0"/>
              <a:t>外部</a:t>
            </a:r>
            <a:r>
              <a:rPr kumimoji="1" lang="ja-JP" altLang="en-US" sz="2000" dirty="0"/>
              <a:t>ホスト</a:t>
            </a:r>
          </a:p>
        </p:txBody>
      </p:sp>
      <p:cxnSp>
        <p:nvCxnSpPr>
          <p:cNvPr id="17" name="直線矢印コネクタ 16">
            <a:extLst>
              <a:ext uri="{FF2B5EF4-FFF2-40B4-BE49-F238E27FC236}">
                <a16:creationId xmlns:a16="http://schemas.microsoft.com/office/drawing/2014/main" id="{7EBCBE01-413D-4CE7-9584-854689CE237C}"/>
              </a:ext>
            </a:extLst>
          </p:cNvPr>
          <p:cNvCxnSpPr>
            <a:cxnSpLocks/>
            <a:endCxn id="21" idx="2"/>
          </p:cNvCxnSpPr>
          <p:nvPr/>
        </p:nvCxnSpPr>
        <p:spPr>
          <a:xfrm>
            <a:off x="7006764" y="5717107"/>
            <a:ext cx="2449276"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29F15433-4006-4992-BF01-841C42215E02}"/>
              </a:ext>
            </a:extLst>
          </p:cNvPr>
          <p:cNvSpPr txBox="1"/>
          <p:nvPr/>
        </p:nvSpPr>
        <p:spPr>
          <a:xfrm>
            <a:off x="7331821" y="5025765"/>
            <a:ext cx="1778728" cy="707886"/>
          </a:xfrm>
          <a:prstGeom prst="rect">
            <a:avLst/>
          </a:prstGeom>
          <a:noFill/>
        </p:spPr>
        <p:txBody>
          <a:bodyPr wrap="square" rtlCol="0">
            <a:spAutoFit/>
          </a:bodyPr>
          <a:lstStyle/>
          <a:p>
            <a:pPr algn="ctr"/>
            <a:r>
              <a:rPr kumimoji="1" lang="ja-JP" altLang="en-US" sz="2000" dirty="0"/>
              <a:t>メモリデータ送信</a:t>
            </a:r>
          </a:p>
        </p:txBody>
      </p:sp>
      <p:grpSp>
        <p:nvGrpSpPr>
          <p:cNvPr id="25" name="グループ化 24">
            <a:extLst>
              <a:ext uri="{FF2B5EF4-FFF2-40B4-BE49-F238E27FC236}">
                <a16:creationId xmlns:a16="http://schemas.microsoft.com/office/drawing/2014/main" id="{CD8A1F38-B997-42D6-B38B-7CF2E0033AFC}"/>
              </a:ext>
            </a:extLst>
          </p:cNvPr>
          <p:cNvGrpSpPr/>
          <p:nvPr/>
        </p:nvGrpSpPr>
        <p:grpSpPr>
          <a:xfrm>
            <a:off x="1306832" y="4840740"/>
            <a:ext cx="1869989" cy="1537698"/>
            <a:chOff x="187166" y="4756442"/>
            <a:chExt cx="1989173" cy="1736431"/>
          </a:xfrm>
        </p:grpSpPr>
        <p:sp>
          <p:nvSpPr>
            <p:cNvPr id="5" name="正方形/長方形 4">
              <a:extLst>
                <a:ext uri="{FF2B5EF4-FFF2-40B4-BE49-F238E27FC236}">
                  <a16:creationId xmlns:a16="http://schemas.microsoft.com/office/drawing/2014/main" id="{9F794130-644C-435E-946A-7AB0B8A91B3F}"/>
                </a:ext>
              </a:extLst>
            </p:cNvPr>
            <p:cNvSpPr/>
            <p:nvPr/>
          </p:nvSpPr>
          <p:spPr>
            <a:xfrm>
              <a:off x="187166" y="4756442"/>
              <a:ext cx="1989173" cy="1736431"/>
            </a:xfrm>
            <a:prstGeom prst="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23" name="テキスト ボックス 22">
              <a:extLst>
                <a:ext uri="{FF2B5EF4-FFF2-40B4-BE49-F238E27FC236}">
                  <a16:creationId xmlns:a16="http://schemas.microsoft.com/office/drawing/2014/main" id="{42C448CB-926D-4002-AED7-20E8951D7037}"/>
                </a:ext>
              </a:extLst>
            </p:cNvPr>
            <p:cNvSpPr txBox="1"/>
            <p:nvPr/>
          </p:nvSpPr>
          <p:spPr>
            <a:xfrm>
              <a:off x="442169" y="4902407"/>
              <a:ext cx="1468201" cy="707886"/>
            </a:xfrm>
            <a:prstGeom prst="rect">
              <a:avLst/>
            </a:prstGeom>
            <a:noFill/>
          </p:spPr>
          <p:txBody>
            <a:bodyPr wrap="square" rtlCol="0">
              <a:spAutoFit/>
            </a:bodyPr>
            <a:lstStyle/>
            <a:p>
              <a:pPr algn="ctr"/>
              <a:r>
                <a:rPr kumimoji="1" lang="ja-JP" altLang="en-US" sz="2000" dirty="0">
                  <a:solidFill>
                    <a:schemeClr val="tx1"/>
                  </a:solidFill>
                </a:rPr>
                <a:t>監視対象</a:t>
              </a:r>
              <a:endParaRPr kumimoji="1" lang="en-US" altLang="ja-JP" sz="2000" dirty="0">
                <a:solidFill>
                  <a:schemeClr val="tx1"/>
                </a:solidFill>
              </a:endParaRPr>
            </a:p>
            <a:p>
              <a:pPr algn="ctr"/>
              <a:r>
                <a:rPr kumimoji="1" lang="ja-JP" altLang="en-US" sz="2000" dirty="0">
                  <a:solidFill>
                    <a:schemeClr val="tx1"/>
                  </a:solidFill>
                </a:rPr>
                <a:t>システム</a:t>
              </a:r>
            </a:p>
          </p:txBody>
        </p:sp>
        <p:sp>
          <p:nvSpPr>
            <p:cNvPr id="24" name="四角形: 角を丸くする 23">
              <a:extLst>
                <a:ext uri="{FF2B5EF4-FFF2-40B4-BE49-F238E27FC236}">
                  <a16:creationId xmlns:a16="http://schemas.microsoft.com/office/drawing/2014/main" id="{9A648987-831E-4F0B-BCEB-E792D57F3C40}"/>
                </a:ext>
              </a:extLst>
            </p:cNvPr>
            <p:cNvSpPr/>
            <p:nvPr/>
          </p:nvSpPr>
          <p:spPr>
            <a:xfrm>
              <a:off x="600475" y="5680793"/>
              <a:ext cx="1171581" cy="504748"/>
            </a:xfrm>
            <a:prstGeom prst="roundRect">
              <a:avLst/>
            </a:prstGeom>
            <a:solidFill>
              <a:schemeClr val="accent5">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メモリ</a:t>
              </a:r>
            </a:p>
          </p:txBody>
        </p:sp>
      </p:grpSp>
      <p:cxnSp>
        <p:nvCxnSpPr>
          <p:cNvPr id="15" name="直線矢印コネクタ 14">
            <a:extLst>
              <a:ext uri="{FF2B5EF4-FFF2-40B4-BE49-F238E27FC236}">
                <a16:creationId xmlns:a16="http://schemas.microsoft.com/office/drawing/2014/main" id="{8EA46467-B7F8-4420-A881-6B5A0CA6DC1F}"/>
              </a:ext>
            </a:extLst>
          </p:cNvPr>
          <p:cNvCxnSpPr>
            <a:cxnSpLocks/>
          </p:cNvCxnSpPr>
          <p:nvPr/>
        </p:nvCxnSpPr>
        <p:spPr>
          <a:xfrm flipV="1">
            <a:off x="2796761" y="5882790"/>
            <a:ext cx="2621390"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楕円 19">
            <a:extLst>
              <a:ext uri="{FF2B5EF4-FFF2-40B4-BE49-F238E27FC236}">
                <a16:creationId xmlns:a16="http://schemas.microsoft.com/office/drawing/2014/main" id="{D39F87E0-F668-4818-A2DC-AC1A77C5E872}"/>
              </a:ext>
            </a:extLst>
          </p:cNvPr>
          <p:cNvSpPr/>
          <p:nvPr/>
        </p:nvSpPr>
        <p:spPr>
          <a:xfrm>
            <a:off x="5714465" y="5482201"/>
            <a:ext cx="1137938" cy="699094"/>
          </a:xfrm>
          <a:prstGeom prst="ellipse">
            <a:avLst/>
          </a:prstGeom>
          <a:solidFill>
            <a:schemeClr val="accent1">
              <a:lumMod val="40000"/>
              <a:lumOff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sp>
        <p:nvSpPr>
          <p:cNvPr id="21" name="楕円 20">
            <a:extLst>
              <a:ext uri="{FF2B5EF4-FFF2-40B4-BE49-F238E27FC236}">
                <a16:creationId xmlns:a16="http://schemas.microsoft.com/office/drawing/2014/main" id="{746453C2-1627-4534-B23C-53A4A54E7C23}"/>
              </a:ext>
            </a:extLst>
          </p:cNvPr>
          <p:cNvSpPr/>
          <p:nvPr/>
        </p:nvSpPr>
        <p:spPr>
          <a:xfrm>
            <a:off x="9456040" y="5367560"/>
            <a:ext cx="1137938" cy="699094"/>
          </a:xfrm>
          <a:prstGeom prst="ellipse">
            <a:avLst/>
          </a:prstGeom>
          <a:solidFill>
            <a:schemeClr val="accent1">
              <a:lumMod val="40000"/>
              <a:lumOff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spTree>
    <p:extLst>
      <p:ext uri="{BB962C8B-B14F-4D97-AF65-F5344CB8AC3E}">
        <p14:creationId xmlns:p14="http://schemas.microsoft.com/office/powerpoint/2010/main" val="2174632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xit"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3" grpId="0"/>
      <p:bldP spid="18" grpId="0"/>
      <p:bldP spid="20" grpId="0" animBg="1"/>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050FAE-0B93-4BA4-BE1D-A8ACFEA05AD2}"/>
              </a:ext>
            </a:extLst>
          </p:cNvPr>
          <p:cNvSpPr>
            <a:spLocks noGrp="1"/>
          </p:cNvSpPr>
          <p:nvPr>
            <p:ph type="title"/>
          </p:nvPr>
        </p:nvSpPr>
        <p:spPr/>
        <p:txBody>
          <a:bodyPr/>
          <a:lstStyle/>
          <a:p>
            <a:r>
              <a:rPr lang="en-US" altLang="ja-JP" dirty="0"/>
              <a:t>SGX</a:t>
            </a:r>
            <a:r>
              <a:rPr lang="ja-JP" altLang="en-US" dirty="0"/>
              <a:t>を利用した</a:t>
            </a:r>
            <a:r>
              <a:rPr lang="en-US" altLang="ja-JP" dirty="0"/>
              <a:t>IDS (1/2)</a:t>
            </a:r>
            <a:endParaRPr kumimoji="1" lang="ja-JP" altLang="en-US" dirty="0"/>
          </a:p>
        </p:txBody>
      </p:sp>
      <p:sp>
        <p:nvSpPr>
          <p:cNvPr id="3" name="コンテンツ プレースホルダー 2">
            <a:extLst>
              <a:ext uri="{FF2B5EF4-FFF2-40B4-BE49-F238E27FC236}">
                <a16:creationId xmlns:a16="http://schemas.microsoft.com/office/drawing/2014/main" id="{BA3A70C2-A1A7-4F97-BEB5-DB7508EDF90D}"/>
              </a:ext>
            </a:extLst>
          </p:cNvPr>
          <p:cNvSpPr>
            <a:spLocks noGrp="1"/>
          </p:cNvSpPr>
          <p:nvPr>
            <p:ph idx="1"/>
          </p:nvPr>
        </p:nvSpPr>
        <p:spPr/>
        <p:txBody>
          <a:bodyPr/>
          <a:lstStyle/>
          <a:p>
            <a:r>
              <a:rPr kumimoji="1" lang="en-US" altLang="ja-JP" dirty="0"/>
              <a:t>Intel SGX</a:t>
            </a:r>
            <a:r>
              <a:rPr kumimoji="1" lang="ja-JP" altLang="en-US" dirty="0"/>
              <a:t>の保護領域</a:t>
            </a:r>
            <a:r>
              <a:rPr kumimoji="1" lang="en-US" altLang="ja-JP" dirty="0"/>
              <a:t>(</a:t>
            </a:r>
            <a:r>
              <a:rPr kumimoji="1" lang="ja-JP" altLang="en-US" dirty="0"/>
              <a:t>エンクレイヴ</a:t>
            </a:r>
            <a:r>
              <a:rPr kumimoji="1" lang="en-US" altLang="ja-JP" dirty="0"/>
              <a:t>)</a:t>
            </a:r>
            <a:r>
              <a:rPr kumimoji="1" lang="ja-JP" altLang="en-US" dirty="0"/>
              <a:t>を用いて</a:t>
            </a:r>
            <a:r>
              <a:rPr kumimoji="1" lang="en-US" altLang="ja-JP" dirty="0"/>
              <a:t>IDS</a:t>
            </a:r>
            <a:r>
              <a:rPr kumimoji="1" lang="ja-JP" altLang="en-US" dirty="0"/>
              <a:t>を安全に実行</a:t>
            </a:r>
            <a:endParaRPr kumimoji="1" lang="en-US" altLang="ja-JP" dirty="0"/>
          </a:p>
          <a:p>
            <a:pPr lvl="1"/>
            <a:r>
              <a:rPr kumimoji="1" lang="ja-JP" altLang="en-US" dirty="0"/>
              <a:t>プログラムの電子署名を検査</a:t>
            </a:r>
          </a:p>
          <a:p>
            <a:pPr lvl="2"/>
            <a:r>
              <a:rPr kumimoji="1" lang="ja-JP" altLang="en-US" dirty="0"/>
              <a:t>改ざんしたプログラムは実行できない</a:t>
            </a:r>
          </a:p>
          <a:p>
            <a:pPr lvl="1"/>
            <a:r>
              <a:rPr kumimoji="1" lang="ja-JP" altLang="en-US" dirty="0"/>
              <a:t>エンクレイヴのメモリの整合性を保証</a:t>
            </a:r>
          </a:p>
          <a:p>
            <a:pPr lvl="2"/>
            <a:r>
              <a:rPr kumimoji="1" lang="ja-JP" altLang="en-US" dirty="0"/>
              <a:t>実行中のプログラムを改ざんできない</a:t>
            </a:r>
          </a:p>
          <a:p>
            <a:pPr lvl="1"/>
            <a:r>
              <a:rPr kumimoji="1" lang="ja-JP" altLang="en-US" dirty="0"/>
              <a:t>エンクレイヴのメモリを暗号化</a:t>
            </a:r>
          </a:p>
          <a:p>
            <a:pPr lvl="2"/>
            <a:r>
              <a:rPr kumimoji="1" lang="ja-JP" altLang="en-US" dirty="0"/>
              <a:t>データを盗聴されることはない</a:t>
            </a:r>
          </a:p>
          <a:p>
            <a:pPr lvl="1"/>
            <a:endParaRPr kumimoji="1" lang="en-US" altLang="ja-JP" dirty="0"/>
          </a:p>
          <a:p>
            <a:pPr lvl="1"/>
            <a:endParaRPr kumimoji="1" lang="ja-JP" altLang="en-US" dirty="0"/>
          </a:p>
        </p:txBody>
      </p:sp>
      <p:sp>
        <p:nvSpPr>
          <p:cNvPr id="4" name="スライド番号プレースホルダー 3">
            <a:extLst>
              <a:ext uri="{FF2B5EF4-FFF2-40B4-BE49-F238E27FC236}">
                <a16:creationId xmlns:a16="http://schemas.microsoft.com/office/drawing/2014/main" id="{C55374A0-875E-443C-9E3F-BBAD8B37C640}"/>
              </a:ext>
            </a:extLst>
          </p:cNvPr>
          <p:cNvSpPr>
            <a:spLocks noGrp="1"/>
          </p:cNvSpPr>
          <p:nvPr>
            <p:ph type="sldNum" sz="quarter" idx="12"/>
          </p:nvPr>
        </p:nvSpPr>
        <p:spPr/>
        <p:txBody>
          <a:bodyPr/>
          <a:lstStyle/>
          <a:p>
            <a:fld id="{A0465346-8A0F-4693-87AD-A1502516770E}" type="slidenum">
              <a:rPr kumimoji="1" lang="ja-JP" altLang="en-US" smtClean="0"/>
              <a:t>6</a:t>
            </a:fld>
            <a:endParaRPr kumimoji="1" lang="ja-JP" altLang="en-US"/>
          </a:p>
        </p:txBody>
      </p:sp>
      <p:grpSp>
        <p:nvGrpSpPr>
          <p:cNvPr id="10" name="グループ化 9">
            <a:extLst>
              <a:ext uri="{FF2B5EF4-FFF2-40B4-BE49-F238E27FC236}">
                <a16:creationId xmlns:a16="http://schemas.microsoft.com/office/drawing/2014/main" id="{4F62BCC5-CC2C-4326-830F-A711BD76E9AB}"/>
              </a:ext>
            </a:extLst>
          </p:cNvPr>
          <p:cNvGrpSpPr/>
          <p:nvPr/>
        </p:nvGrpSpPr>
        <p:grpSpPr>
          <a:xfrm>
            <a:off x="6352311" y="3600459"/>
            <a:ext cx="4838203" cy="2238104"/>
            <a:chOff x="2607625" y="4389119"/>
            <a:chExt cx="4838203" cy="2238104"/>
          </a:xfrm>
        </p:grpSpPr>
        <p:sp>
          <p:nvSpPr>
            <p:cNvPr id="5" name="正方形/長方形 4">
              <a:extLst>
                <a:ext uri="{FF2B5EF4-FFF2-40B4-BE49-F238E27FC236}">
                  <a16:creationId xmlns:a16="http://schemas.microsoft.com/office/drawing/2014/main" id="{9FCD8EF8-6EE8-4052-BEB4-6B35804D0EAE}"/>
                </a:ext>
              </a:extLst>
            </p:cNvPr>
            <p:cNvSpPr/>
            <p:nvPr/>
          </p:nvSpPr>
          <p:spPr>
            <a:xfrm>
              <a:off x="4572001" y="4655275"/>
              <a:ext cx="2368730" cy="1780359"/>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48732BE5-2D7F-4AC2-8659-2F0B36B3CF4A}"/>
                </a:ext>
              </a:extLst>
            </p:cNvPr>
            <p:cNvSpPr/>
            <p:nvPr/>
          </p:nvSpPr>
          <p:spPr>
            <a:xfrm>
              <a:off x="4946469" y="5154499"/>
              <a:ext cx="1706879" cy="851579"/>
            </a:xfrm>
            <a:prstGeom prst="round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プログラム</a:t>
              </a:r>
            </a:p>
          </p:txBody>
        </p:sp>
        <p:sp>
          <p:nvSpPr>
            <p:cNvPr id="9" name="正方形/長方形 8">
              <a:extLst>
                <a:ext uri="{FF2B5EF4-FFF2-40B4-BE49-F238E27FC236}">
                  <a16:creationId xmlns:a16="http://schemas.microsoft.com/office/drawing/2014/main" id="{1823BADF-0D29-4E79-B1E4-049EC132523B}"/>
                </a:ext>
              </a:extLst>
            </p:cNvPr>
            <p:cNvSpPr/>
            <p:nvPr/>
          </p:nvSpPr>
          <p:spPr>
            <a:xfrm>
              <a:off x="4066902" y="4389119"/>
              <a:ext cx="3378926" cy="223810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矢印: 右 10">
              <a:extLst>
                <a:ext uri="{FF2B5EF4-FFF2-40B4-BE49-F238E27FC236}">
                  <a16:creationId xmlns:a16="http://schemas.microsoft.com/office/drawing/2014/main" id="{66983350-FB06-4782-909C-C340B465841F}"/>
                </a:ext>
              </a:extLst>
            </p:cNvPr>
            <p:cNvSpPr/>
            <p:nvPr/>
          </p:nvSpPr>
          <p:spPr>
            <a:xfrm>
              <a:off x="2607625" y="5217408"/>
              <a:ext cx="1795549" cy="509299"/>
            </a:xfrm>
            <a:prstGeom prst="right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a:extLst>
                <a:ext uri="{FF2B5EF4-FFF2-40B4-BE49-F238E27FC236}">
                  <a16:creationId xmlns:a16="http://schemas.microsoft.com/office/drawing/2014/main" id="{9946A261-F1B2-4AEE-A64C-412A085D74EB}"/>
                </a:ext>
              </a:extLst>
            </p:cNvPr>
            <p:cNvSpPr txBox="1"/>
            <p:nvPr/>
          </p:nvSpPr>
          <p:spPr>
            <a:xfrm>
              <a:off x="3073139" y="4918251"/>
              <a:ext cx="2042157" cy="400110"/>
            </a:xfrm>
            <a:prstGeom prst="rect">
              <a:avLst/>
            </a:prstGeom>
            <a:noFill/>
          </p:spPr>
          <p:txBody>
            <a:bodyPr wrap="square" rtlCol="0">
              <a:spAutoFit/>
            </a:bodyPr>
            <a:lstStyle/>
            <a:p>
              <a:r>
                <a:rPr kumimoji="1" lang="ja-JP" altLang="en-US" sz="2000" dirty="0"/>
                <a:t>攻撃</a:t>
              </a:r>
            </a:p>
          </p:txBody>
        </p:sp>
      </p:grpSp>
      <p:sp>
        <p:nvSpPr>
          <p:cNvPr id="13" name="テキスト ボックス 12">
            <a:extLst>
              <a:ext uri="{FF2B5EF4-FFF2-40B4-BE49-F238E27FC236}">
                <a16:creationId xmlns:a16="http://schemas.microsoft.com/office/drawing/2014/main" id="{1DD820B6-4D43-4ADF-8A0F-148EF564F1B1}"/>
              </a:ext>
            </a:extLst>
          </p:cNvPr>
          <p:cNvSpPr txBox="1"/>
          <p:nvPr/>
        </p:nvSpPr>
        <p:spPr>
          <a:xfrm>
            <a:off x="8147860" y="3210873"/>
            <a:ext cx="2891245" cy="400110"/>
          </a:xfrm>
          <a:prstGeom prst="rect">
            <a:avLst/>
          </a:prstGeom>
          <a:noFill/>
        </p:spPr>
        <p:txBody>
          <a:bodyPr wrap="square" rtlCol="0">
            <a:spAutoFit/>
          </a:bodyPr>
          <a:lstStyle/>
          <a:p>
            <a:r>
              <a:rPr kumimoji="1" lang="en-US" altLang="ja-JP" sz="2000" dirty="0"/>
              <a:t>SGX</a:t>
            </a:r>
            <a:r>
              <a:rPr kumimoji="1" lang="ja-JP" altLang="en-US" sz="2000" dirty="0"/>
              <a:t>アプリケーション</a:t>
            </a:r>
          </a:p>
        </p:txBody>
      </p:sp>
      <p:sp>
        <p:nvSpPr>
          <p:cNvPr id="7" name="テキスト ボックス 6">
            <a:extLst>
              <a:ext uri="{FF2B5EF4-FFF2-40B4-BE49-F238E27FC236}">
                <a16:creationId xmlns:a16="http://schemas.microsoft.com/office/drawing/2014/main" id="{0E8E0FD2-D864-413E-9A08-4461F7CCF595}"/>
              </a:ext>
            </a:extLst>
          </p:cNvPr>
          <p:cNvSpPr txBox="1"/>
          <p:nvPr/>
        </p:nvSpPr>
        <p:spPr>
          <a:xfrm>
            <a:off x="8647611" y="3946717"/>
            <a:ext cx="1793965" cy="369332"/>
          </a:xfrm>
          <a:prstGeom prst="rect">
            <a:avLst/>
          </a:prstGeom>
          <a:noFill/>
        </p:spPr>
        <p:txBody>
          <a:bodyPr wrap="square" rtlCol="0">
            <a:spAutoFit/>
          </a:bodyPr>
          <a:lstStyle/>
          <a:p>
            <a:pPr algn="ctr"/>
            <a:r>
              <a:rPr kumimoji="1" lang="ja-JP" altLang="en-US" dirty="0"/>
              <a:t>エンクレイヴ</a:t>
            </a:r>
          </a:p>
        </p:txBody>
      </p:sp>
    </p:spTree>
    <p:extLst>
      <p:ext uri="{BB962C8B-B14F-4D97-AF65-F5344CB8AC3E}">
        <p14:creationId xmlns:p14="http://schemas.microsoft.com/office/powerpoint/2010/main" val="2708528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FE171A-C401-4C11-89A2-CA466C7EA951}"/>
              </a:ext>
            </a:extLst>
          </p:cNvPr>
          <p:cNvSpPr>
            <a:spLocks noGrp="1"/>
          </p:cNvSpPr>
          <p:nvPr>
            <p:ph type="title"/>
          </p:nvPr>
        </p:nvSpPr>
        <p:spPr>
          <a:xfrm>
            <a:off x="838200" y="512309"/>
            <a:ext cx="10515600" cy="848402"/>
          </a:xfrm>
        </p:spPr>
        <p:txBody>
          <a:bodyPr/>
          <a:lstStyle/>
          <a:p>
            <a:r>
              <a:rPr lang="en-US" altLang="ja-JP" dirty="0"/>
              <a:t>SGX</a:t>
            </a:r>
            <a:r>
              <a:rPr lang="ja-JP" altLang="en-US" dirty="0"/>
              <a:t>を利用した</a:t>
            </a:r>
            <a:r>
              <a:rPr lang="en-US" altLang="ja-JP" dirty="0"/>
              <a:t>IDS (2/2)</a:t>
            </a:r>
            <a:endParaRPr lang="ja-JP" altLang="en-US" dirty="0"/>
          </a:p>
        </p:txBody>
      </p:sp>
      <p:sp>
        <p:nvSpPr>
          <p:cNvPr id="3" name="コンテンツ プレースホルダー 2">
            <a:extLst>
              <a:ext uri="{FF2B5EF4-FFF2-40B4-BE49-F238E27FC236}">
                <a16:creationId xmlns:a16="http://schemas.microsoft.com/office/drawing/2014/main" id="{A595F804-2A6C-4FDB-A609-625F4122D557}"/>
              </a:ext>
            </a:extLst>
          </p:cNvPr>
          <p:cNvSpPr>
            <a:spLocks noGrp="1"/>
          </p:cNvSpPr>
          <p:nvPr>
            <p:ph idx="1"/>
          </p:nvPr>
        </p:nvSpPr>
        <p:spPr>
          <a:xfrm>
            <a:off x="843643" y="1564819"/>
            <a:ext cx="10515600" cy="4351338"/>
          </a:xfrm>
        </p:spPr>
        <p:txBody>
          <a:bodyPr/>
          <a:lstStyle/>
          <a:p>
            <a:r>
              <a:rPr lang="ja-JP" altLang="en-US" dirty="0"/>
              <a:t>エンクレイヴ内の</a:t>
            </a:r>
            <a:r>
              <a:rPr lang="en-US" altLang="ja-JP" dirty="0"/>
              <a:t>IDS</a:t>
            </a:r>
            <a:r>
              <a:rPr lang="ja-JP" altLang="en-US" dirty="0"/>
              <a:t>が仮想マシン</a:t>
            </a:r>
            <a:r>
              <a:rPr lang="en-US" altLang="ja-JP" dirty="0"/>
              <a:t>(VM)</a:t>
            </a:r>
            <a:r>
              <a:rPr lang="ja-JP" altLang="en-US" dirty="0"/>
              <a:t>のメモリを監視することで攻撃を検知 </a:t>
            </a:r>
            <a:r>
              <a:rPr lang="en-US" altLang="ja-JP" sz="2000" dirty="0"/>
              <a:t>[Nakano et al.’21]</a:t>
            </a:r>
          </a:p>
          <a:p>
            <a:pPr lvl="1"/>
            <a:r>
              <a:rPr lang="en-US" altLang="ja-JP" dirty="0"/>
              <a:t>IDS</a:t>
            </a:r>
            <a:r>
              <a:rPr lang="ja-JP" altLang="en-US" dirty="0"/>
              <a:t>はシステムへの侵入者によって改ざん・盗聴されない</a:t>
            </a:r>
            <a:endParaRPr lang="en-US" altLang="ja-JP" dirty="0"/>
          </a:p>
          <a:p>
            <a:r>
              <a:rPr lang="ja-JP" altLang="en-US" dirty="0"/>
              <a:t>エンクレイヴ内でメモリデータを安全に取得するのは難しい</a:t>
            </a:r>
          </a:p>
          <a:p>
            <a:pPr lvl="1"/>
            <a:r>
              <a:rPr lang="ja-JP" altLang="en-US" dirty="0"/>
              <a:t>ハイパーバイザ経由で</a:t>
            </a:r>
            <a:r>
              <a:rPr lang="en-US" altLang="ja-JP" dirty="0"/>
              <a:t>VM</a:t>
            </a:r>
            <a:r>
              <a:rPr lang="ja-JP" altLang="en-US" dirty="0"/>
              <a:t>のメモリデータを取得</a:t>
            </a:r>
          </a:p>
          <a:p>
            <a:pPr lvl="1"/>
            <a:r>
              <a:rPr lang="ja-JP" altLang="en-US" dirty="0"/>
              <a:t>ハイパーバイザに脆弱性があると改ざん・盗聴の恐れ</a:t>
            </a:r>
          </a:p>
          <a:p>
            <a:pPr marL="457200" lvl="1" indent="0">
              <a:buNone/>
            </a:pPr>
            <a:endParaRPr lang="en-US" altLang="ja-JP" dirty="0"/>
          </a:p>
          <a:p>
            <a:pPr lvl="1"/>
            <a:endParaRPr lang="ja-JP" altLang="en-US" dirty="0"/>
          </a:p>
          <a:p>
            <a:endParaRPr lang="ja-JP" altLang="en-US" dirty="0"/>
          </a:p>
        </p:txBody>
      </p:sp>
      <p:sp>
        <p:nvSpPr>
          <p:cNvPr id="6" name="スライド番号プレースホルダー 5">
            <a:extLst>
              <a:ext uri="{FF2B5EF4-FFF2-40B4-BE49-F238E27FC236}">
                <a16:creationId xmlns:a16="http://schemas.microsoft.com/office/drawing/2014/main" id="{9D682140-E735-4415-A4D7-71BD34A30391}"/>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7</a:t>
            </a:fld>
            <a:endParaRPr lang="ja-JP" altLang="en-US"/>
          </a:p>
        </p:txBody>
      </p:sp>
      <p:grpSp>
        <p:nvGrpSpPr>
          <p:cNvPr id="20" name="グループ化 19">
            <a:extLst>
              <a:ext uri="{FF2B5EF4-FFF2-40B4-BE49-F238E27FC236}">
                <a16:creationId xmlns:a16="http://schemas.microsoft.com/office/drawing/2014/main" id="{45D151D6-5AE0-40D7-90E3-1683BFD834DA}"/>
              </a:ext>
            </a:extLst>
          </p:cNvPr>
          <p:cNvGrpSpPr/>
          <p:nvPr/>
        </p:nvGrpSpPr>
        <p:grpSpPr>
          <a:xfrm>
            <a:off x="2808404" y="4343876"/>
            <a:ext cx="6575192" cy="2191724"/>
            <a:chOff x="2965047" y="4328760"/>
            <a:chExt cx="6575192" cy="2191724"/>
          </a:xfrm>
        </p:grpSpPr>
        <p:sp>
          <p:nvSpPr>
            <p:cNvPr id="9" name="正方形/長方形 8">
              <a:extLst>
                <a:ext uri="{FF2B5EF4-FFF2-40B4-BE49-F238E27FC236}">
                  <a16:creationId xmlns:a16="http://schemas.microsoft.com/office/drawing/2014/main" id="{9B83D79C-FAE0-4CC9-A906-E1EEB5689712}"/>
                </a:ext>
              </a:extLst>
            </p:cNvPr>
            <p:cNvSpPr/>
            <p:nvPr/>
          </p:nvSpPr>
          <p:spPr>
            <a:xfrm>
              <a:off x="3051681" y="4329442"/>
              <a:ext cx="1903615" cy="1404850"/>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DDE4DB43-32E7-4585-8F2C-15C7D6AD0494}"/>
                </a:ext>
              </a:extLst>
            </p:cNvPr>
            <p:cNvSpPr txBox="1"/>
            <p:nvPr/>
          </p:nvSpPr>
          <p:spPr>
            <a:xfrm>
              <a:off x="2965047" y="4343447"/>
              <a:ext cx="1903615" cy="399010"/>
            </a:xfrm>
            <a:prstGeom prst="rect">
              <a:avLst/>
            </a:prstGeom>
            <a:noFill/>
          </p:spPr>
          <p:txBody>
            <a:bodyPr wrap="square" rtlCol="0">
              <a:spAutoFit/>
            </a:bodyPr>
            <a:lstStyle/>
            <a:p>
              <a:pPr algn="ctr"/>
              <a:r>
                <a:rPr kumimoji="1" lang="ja-JP" altLang="en-US" sz="2000" dirty="0"/>
                <a:t>エンクレイヴ</a:t>
              </a:r>
            </a:p>
          </p:txBody>
        </p:sp>
        <p:sp>
          <p:nvSpPr>
            <p:cNvPr id="11" name="楕円 10">
              <a:extLst>
                <a:ext uri="{FF2B5EF4-FFF2-40B4-BE49-F238E27FC236}">
                  <a16:creationId xmlns:a16="http://schemas.microsoft.com/office/drawing/2014/main" id="{8CC3A9D8-64FC-45AB-A50F-EED380716AC8}"/>
                </a:ext>
              </a:extLst>
            </p:cNvPr>
            <p:cNvSpPr/>
            <p:nvPr/>
          </p:nvSpPr>
          <p:spPr>
            <a:xfrm>
              <a:off x="3434066" y="4923665"/>
              <a:ext cx="1138844" cy="581891"/>
            </a:xfrm>
            <a:prstGeom prst="ellipse">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sp>
          <p:nvSpPr>
            <p:cNvPr id="13" name="正方形/長方形 12">
              <a:extLst>
                <a:ext uri="{FF2B5EF4-FFF2-40B4-BE49-F238E27FC236}">
                  <a16:creationId xmlns:a16="http://schemas.microsoft.com/office/drawing/2014/main" id="{804DEF5F-282A-417D-86E1-F1B084B68518}"/>
                </a:ext>
              </a:extLst>
            </p:cNvPr>
            <p:cNvSpPr/>
            <p:nvPr/>
          </p:nvSpPr>
          <p:spPr>
            <a:xfrm>
              <a:off x="7628987" y="4328760"/>
              <a:ext cx="1903615" cy="1404850"/>
            </a:xfrm>
            <a:prstGeom prst="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17" name="正方形/長方形 16">
              <a:extLst>
                <a:ext uri="{FF2B5EF4-FFF2-40B4-BE49-F238E27FC236}">
                  <a16:creationId xmlns:a16="http://schemas.microsoft.com/office/drawing/2014/main" id="{38734D88-8660-4392-BC7D-683125E310BE}"/>
                </a:ext>
              </a:extLst>
            </p:cNvPr>
            <p:cNvSpPr/>
            <p:nvPr/>
          </p:nvSpPr>
          <p:spPr>
            <a:xfrm>
              <a:off x="3051681" y="5876131"/>
              <a:ext cx="6488558" cy="644353"/>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ハイパーバイザ</a:t>
              </a:r>
            </a:p>
          </p:txBody>
        </p:sp>
        <p:sp>
          <p:nvSpPr>
            <p:cNvPr id="24" name="テキスト ボックス 23">
              <a:extLst>
                <a:ext uri="{FF2B5EF4-FFF2-40B4-BE49-F238E27FC236}">
                  <a16:creationId xmlns:a16="http://schemas.microsoft.com/office/drawing/2014/main" id="{CB688CD8-7C05-4782-B999-15425693EA39}"/>
                </a:ext>
              </a:extLst>
            </p:cNvPr>
            <p:cNvSpPr txBox="1"/>
            <p:nvPr/>
          </p:nvSpPr>
          <p:spPr>
            <a:xfrm>
              <a:off x="5201279" y="5404761"/>
              <a:ext cx="2215324" cy="400110"/>
            </a:xfrm>
            <a:prstGeom prst="rect">
              <a:avLst/>
            </a:prstGeom>
            <a:noFill/>
          </p:spPr>
          <p:txBody>
            <a:bodyPr wrap="square" rtlCol="0">
              <a:spAutoFit/>
            </a:bodyPr>
            <a:lstStyle/>
            <a:p>
              <a:r>
                <a:rPr kumimoji="1" lang="ja-JP" altLang="en-US" sz="2000" dirty="0"/>
                <a:t>メモリ</a:t>
              </a:r>
              <a:r>
                <a:rPr lang="ja-JP" altLang="en-US" sz="2000" dirty="0"/>
                <a:t>データ</a:t>
              </a:r>
              <a:r>
                <a:rPr kumimoji="1" lang="ja-JP" altLang="en-US" sz="2000" dirty="0"/>
                <a:t>取得</a:t>
              </a:r>
            </a:p>
          </p:txBody>
        </p:sp>
        <p:sp>
          <p:nvSpPr>
            <p:cNvPr id="4" name="四角形: 角を丸くする 3">
              <a:extLst>
                <a:ext uri="{FF2B5EF4-FFF2-40B4-BE49-F238E27FC236}">
                  <a16:creationId xmlns:a16="http://schemas.microsoft.com/office/drawing/2014/main" id="{2C1A9241-B1A7-4316-AC03-1C38723FB35B}"/>
                </a:ext>
              </a:extLst>
            </p:cNvPr>
            <p:cNvSpPr/>
            <p:nvPr/>
          </p:nvSpPr>
          <p:spPr>
            <a:xfrm>
              <a:off x="8016414" y="5044665"/>
              <a:ext cx="1184366" cy="336787"/>
            </a:xfrm>
            <a:prstGeom prst="round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メモリ</a:t>
              </a:r>
              <a:endParaRPr kumimoji="1" lang="ja-JP" altLang="en-US" sz="2000" dirty="0">
                <a:solidFill>
                  <a:schemeClr val="tx1"/>
                </a:solidFill>
              </a:endParaRPr>
            </a:p>
          </p:txBody>
        </p:sp>
        <p:sp>
          <p:nvSpPr>
            <p:cNvPr id="5" name="テキスト ボックス 4">
              <a:extLst>
                <a:ext uri="{FF2B5EF4-FFF2-40B4-BE49-F238E27FC236}">
                  <a16:creationId xmlns:a16="http://schemas.microsoft.com/office/drawing/2014/main" id="{129B5AB3-498E-454C-8A6C-21758E39181A}"/>
                </a:ext>
              </a:extLst>
            </p:cNvPr>
            <p:cNvSpPr txBox="1"/>
            <p:nvPr/>
          </p:nvSpPr>
          <p:spPr>
            <a:xfrm>
              <a:off x="7721126" y="4420619"/>
              <a:ext cx="1774942" cy="677108"/>
            </a:xfrm>
            <a:prstGeom prst="rect">
              <a:avLst/>
            </a:prstGeom>
            <a:noFill/>
          </p:spPr>
          <p:txBody>
            <a:bodyPr wrap="square" rtlCol="0">
              <a:spAutoFit/>
            </a:bodyPr>
            <a:lstStyle/>
            <a:p>
              <a:r>
                <a:rPr lang="ja-JP" altLang="en-US" sz="2000" dirty="0">
                  <a:solidFill>
                    <a:schemeClr val="tx1"/>
                  </a:solidFill>
                </a:rPr>
                <a:t>監視対象</a:t>
              </a:r>
              <a:r>
                <a:rPr lang="en-US" altLang="ja-JP" sz="2000" dirty="0">
                  <a:solidFill>
                    <a:schemeClr val="tx1"/>
                  </a:solidFill>
                </a:rPr>
                <a:t>VM</a:t>
              </a:r>
              <a:endParaRPr kumimoji="1" lang="ja-JP" altLang="en-US" sz="2000" dirty="0">
                <a:solidFill>
                  <a:schemeClr val="tx1"/>
                </a:solidFill>
              </a:endParaRPr>
            </a:p>
            <a:p>
              <a:endParaRPr kumimoji="1" lang="ja-JP" altLang="en-US" dirty="0"/>
            </a:p>
          </p:txBody>
        </p:sp>
        <p:cxnSp>
          <p:nvCxnSpPr>
            <p:cNvPr id="15" name="コネクタ: カギ線 14">
              <a:extLst>
                <a:ext uri="{FF2B5EF4-FFF2-40B4-BE49-F238E27FC236}">
                  <a16:creationId xmlns:a16="http://schemas.microsoft.com/office/drawing/2014/main" id="{5D1B48D5-0392-4AF5-BB31-A95B45441564}"/>
                </a:ext>
              </a:extLst>
            </p:cNvPr>
            <p:cNvCxnSpPr>
              <a:stCxn id="4" idx="2"/>
              <a:endCxn id="11" idx="4"/>
            </p:cNvCxnSpPr>
            <p:nvPr/>
          </p:nvCxnSpPr>
          <p:spPr>
            <a:xfrm rot="5400000">
              <a:off x="6243991" y="3140950"/>
              <a:ext cx="124104" cy="4605109"/>
            </a:xfrm>
            <a:prstGeom prst="bentConnector3">
              <a:avLst>
                <a:gd name="adj1" fmla="val 466645"/>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81887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D36171-2B00-4E10-B6A8-64C3C68065A2}"/>
              </a:ext>
            </a:extLst>
          </p:cNvPr>
          <p:cNvSpPr>
            <a:spLocks noGrp="1"/>
          </p:cNvSpPr>
          <p:nvPr>
            <p:ph type="title"/>
          </p:nvPr>
        </p:nvSpPr>
        <p:spPr>
          <a:xfrm>
            <a:off x="838200" y="512309"/>
            <a:ext cx="10515600" cy="848402"/>
          </a:xfrm>
        </p:spPr>
        <p:txBody>
          <a:bodyPr/>
          <a:lstStyle/>
          <a:p>
            <a:r>
              <a:rPr lang="ja-JP" altLang="en-US" dirty="0"/>
              <a:t>提案：</a:t>
            </a:r>
            <a:r>
              <a:rPr lang="en-US" altLang="ja-JP" dirty="0" err="1"/>
              <a:t>SSdetector</a:t>
            </a:r>
            <a:endParaRPr lang="ja-JP" altLang="en-US" dirty="0"/>
          </a:p>
        </p:txBody>
      </p:sp>
      <p:sp>
        <p:nvSpPr>
          <p:cNvPr id="3" name="コンテンツ プレースホルダー 2">
            <a:extLst>
              <a:ext uri="{FF2B5EF4-FFF2-40B4-BE49-F238E27FC236}">
                <a16:creationId xmlns:a16="http://schemas.microsoft.com/office/drawing/2014/main" id="{ADF6AD46-5C81-4EFB-8AB5-89B3CEE3413B}"/>
              </a:ext>
            </a:extLst>
          </p:cNvPr>
          <p:cNvSpPr>
            <a:spLocks noGrp="1"/>
          </p:cNvSpPr>
          <p:nvPr>
            <p:ph idx="1"/>
          </p:nvPr>
        </p:nvSpPr>
        <p:spPr>
          <a:xfrm>
            <a:off x="843643" y="1564819"/>
            <a:ext cx="10515600" cy="4351338"/>
          </a:xfrm>
        </p:spPr>
        <p:txBody>
          <a:bodyPr/>
          <a:lstStyle/>
          <a:p>
            <a:r>
              <a:rPr lang="en-US" altLang="ja-JP" dirty="0"/>
              <a:t>SGX</a:t>
            </a:r>
            <a:r>
              <a:rPr lang="ja-JP" altLang="en-US" dirty="0"/>
              <a:t>と</a:t>
            </a:r>
            <a:r>
              <a:rPr lang="en-US" altLang="ja-JP" dirty="0"/>
              <a:t>SMM</a:t>
            </a:r>
            <a:r>
              <a:rPr lang="ja-JP" altLang="en-US" dirty="0"/>
              <a:t>を組み合わせることで</a:t>
            </a:r>
            <a:r>
              <a:rPr lang="en-US" altLang="ja-JP" dirty="0"/>
              <a:t>IDS</a:t>
            </a:r>
            <a:r>
              <a:rPr lang="ja-JP" altLang="en-US" dirty="0"/>
              <a:t>を安全に実行</a:t>
            </a:r>
            <a:endParaRPr lang="en-US" altLang="ja-JP" dirty="0"/>
          </a:p>
          <a:p>
            <a:pPr lvl="1"/>
            <a:r>
              <a:rPr lang="en-US" altLang="ja-JP" dirty="0"/>
              <a:t>SGX</a:t>
            </a:r>
            <a:r>
              <a:rPr lang="ja-JP" altLang="en-US" dirty="0"/>
              <a:t>のエンクレイヴ内で</a:t>
            </a:r>
            <a:r>
              <a:rPr lang="en-US" altLang="ja-JP" dirty="0"/>
              <a:t>IDS</a:t>
            </a:r>
            <a:r>
              <a:rPr lang="ja-JP" altLang="en-US" dirty="0"/>
              <a:t>を実行</a:t>
            </a:r>
            <a:endParaRPr lang="en-US" altLang="ja-JP" dirty="0"/>
          </a:p>
          <a:p>
            <a:pPr lvl="2"/>
            <a:r>
              <a:rPr lang="en-US" altLang="ja-JP" dirty="0"/>
              <a:t>IDS</a:t>
            </a:r>
            <a:r>
              <a:rPr lang="ja-JP" altLang="en-US" dirty="0"/>
              <a:t>の改ざん・盗聴を防ぐ</a:t>
            </a:r>
          </a:p>
          <a:p>
            <a:pPr lvl="2"/>
            <a:r>
              <a:rPr lang="ja-JP" altLang="en-US" dirty="0"/>
              <a:t>外部ホストからのハートビートにより</a:t>
            </a:r>
            <a:r>
              <a:rPr lang="en-US" altLang="ja-JP" dirty="0"/>
              <a:t>IDS</a:t>
            </a:r>
            <a:r>
              <a:rPr lang="ja-JP" altLang="en-US" dirty="0"/>
              <a:t>の停止を検知</a:t>
            </a:r>
          </a:p>
          <a:p>
            <a:pPr lvl="1"/>
            <a:r>
              <a:rPr lang="en-US" altLang="ja-JP" dirty="0"/>
              <a:t>SMM</a:t>
            </a:r>
            <a:r>
              <a:rPr lang="ja-JP" altLang="en-US" dirty="0"/>
              <a:t>プログラムはメモリデータの取得のみを行う</a:t>
            </a:r>
          </a:p>
          <a:p>
            <a:pPr lvl="2"/>
            <a:r>
              <a:rPr lang="ja-JP" altLang="en-US" dirty="0"/>
              <a:t>性能低下を抑えつつ、安全にシステム全体の</a:t>
            </a:r>
            <a:r>
              <a:rPr lang="en-US" altLang="ja-JP" dirty="0"/>
              <a:t>OS</a:t>
            </a:r>
            <a:r>
              <a:rPr lang="ja-JP" altLang="en-US" dirty="0"/>
              <a:t>データを取得可能</a:t>
            </a:r>
          </a:p>
          <a:p>
            <a:pPr marL="914400" lvl="2" indent="0">
              <a:buNone/>
            </a:pPr>
            <a:endParaRPr lang="en-US" altLang="ja-JP" dirty="0"/>
          </a:p>
        </p:txBody>
      </p:sp>
      <p:sp>
        <p:nvSpPr>
          <p:cNvPr id="8" name="スライド番号プレースホルダー 7">
            <a:extLst>
              <a:ext uri="{FF2B5EF4-FFF2-40B4-BE49-F238E27FC236}">
                <a16:creationId xmlns:a16="http://schemas.microsoft.com/office/drawing/2014/main" id="{2074C65C-598F-48F8-998B-F55F6A85445A}"/>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8</a:t>
            </a:fld>
            <a:endParaRPr lang="ja-JP" altLang="en-US"/>
          </a:p>
        </p:txBody>
      </p:sp>
      <p:grpSp>
        <p:nvGrpSpPr>
          <p:cNvPr id="7" name="グループ化 6">
            <a:extLst>
              <a:ext uri="{FF2B5EF4-FFF2-40B4-BE49-F238E27FC236}">
                <a16:creationId xmlns:a16="http://schemas.microsoft.com/office/drawing/2014/main" id="{2BFBA601-BBD6-4278-B82B-EE1CA182534F}"/>
              </a:ext>
            </a:extLst>
          </p:cNvPr>
          <p:cNvGrpSpPr/>
          <p:nvPr/>
        </p:nvGrpSpPr>
        <p:grpSpPr>
          <a:xfrm>
            <a:off x="586426" y="4215509"/>
            <a:ext cx="10688209" cy="2234103"/>
            <a:chOff x="586426" y="4215509"/>
            <a:chExt cx="10688209" cy="2234103"/>
          </a:xfrm>
        </p:grpSpPr>
        <p:grpSp>
          <p:nvGrpSpPr>
            <p:cNvPr id="13" name="グループ化 12">
              <a:extLst>
                <a:ext uri="{FF2B5EF4-FFF2-40B4-BE49-F238E27FC236}">
                  <a16:creationId xmlns:a16="http://schemas.microsoft.com/office/drawing/2014/main" id="{744263E3-584C-41D7-90EA-4977EABA40CE}"/>
                </a:ext>
              </a:extLst>
            </p:cNvPr>
            <p:cNvGrpSpPr/>
            <p:nvPr/>
          </p:nvGrpSpPr>
          <p:grpSpPr>
            <a:xfrm>
              <a:off x="8679480" y="4219854"/>
              <a:ext cx="2595155" cy="1985554"/>
              <a:chOff x="1560703" y="4370796"/>
              <a:chExt cx="2595155" cy="1985554"/>
            </a:xfrm>
          </p:grpSpPr>
          <p:sp>
            <p:nvSpPr>
              <p:cNvPr id="19" name="正方形/長方形 18">
                <a:extLst>
                  <a:ext uri="{FF2B5EF4-FFF2-40B4-BE49-F238E27FC236}">
                    <a16:creationId xmlns:a16="http://schemas.microsoft.com/office/drawing/2014/main" id="{4E418162-7E4A-4ECF-A7A6-FDE51D10541C}"/>
                  </a:ext>
                </a:extLst>
              </p:cNvPr>
              <p:cNvSpPr/>
              <p:nvPr/>
            </p:nvSpPr>
            <p:spPr>
              <a:xfrm>
                <a:off x="1560703" y="4370796"/>
                <a:ext cx="2595155" cy="1985554"/>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四角形: 角を丸くする 19">
                <a:extLst>
                  <a:ext uri="{FF2B5EF4-FFF2-40B4-BE49-F238E27FC236}">
                    <a16:creationId xmlns:a16="http://schemas.microsoft.com/office/drawing/2014/main" id="{9E5AE5AA-8FE7-4D5A-93E5-94C46D9B1C20}"/>
                  </a:ext>
                </a:extLst>
              </p:cNvPr>
              <p:cNvSpPr/>
              <p:nvPr/>
            </p:nvSpPr>
            <p:spPr>
              <a:xfrm>
                <a:off x="1970206" y="4967763"/>
                <a:ext cx="1771403" cy="1049180"/>
              </a:xfrm>
              <a:prstGeom prst="roundRect">
                <a:avLst/>
              </a:prstGeom>
              <a:solidFill>
                <a:schemeClr val="bg1">
                  <a:lumMod val="6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SMM</a:t>
                </a:r>
              </a:p>
              <a:p>
                <a:pPr algn="ctr"/>
                <a:r>
                  <a:rPr kumimoji="1" lang="ja-JP" altLang="en-US" sz="2000" dirty="0">
                    <a:solidFill>
                      <a:schemeClr val="tx1"/>
                    </a:solidFill>
                  </a:rPr>
                  <a:t>プログラム</a:t>
                </a:r>
              </a:p>
            </p:txBody>
          </p:sp>
          <p:sp>
            <p:nvSpPr>
              <p:cNvPr id="21" name="テキスト ボックス 20">
                <a:extLst>
                  <a:ext uri="{FF2B5EF4-FFF2-40B4-BE49-F238E27FC236}">
                    <a16:creationId xmlns:a16="http://schemas.microsoft.com/office/drawing/2014/main" id="{44A5AE00-8B01-445A-8AA5-C6602BA49D4A}"/>
                  </a:ext>
                </a:extLst>
              </p:cNvPr>
              <p:cNvSpPr txBox="1"/>
              <p:nvPr/>
            </p:nvSpPr>
            <p:spPr>
              <a:xfrm>
                <a:off x="2074510" y="4568274"/>
                <a:ext cx="1562793" cy="400110"/>
              </a:xfrm>
              <a:prstGeom prst="rect">
                <a:avLst/>
              </a:prstGeom>
              <a:noFill/>
            </p:spPr>
            <p:txBody>
              <a:bodyPr wrap="square" rtlCol="0">
                <a:spAutoFit/>
              </a:bodyPr>
              <a:lstStyle/>
              <a:p>
                <a:pPr algn="ctr"/>
                <a:r>
                  <a:rPr kumimoji="1" lang="en-US" altLang="ja-JP" sz="2000" dirty="0"/>
                  <a:t>BIOS</a:t>
                </a:r>
                <a:endParaRPr kumimoji="1" lang="ja-JP" altLang="en-US" sz="2000" dirty="0"/>
              </a:p>
            </p:txBody>
          </p:sp>
        </p:grpSp>
        <p:sp>
          <p:nvSpPr>
            <p:cNvPr id="22" name="正方形/長方形 21">
              <a:extLst>
                <a:ext uri="{FF2B5EF4-FFF2-40B4-BE49-F238E27FC236}">
                  <a16:creationId xmlns:a16="http://schemas.microsoft.com/office/drawing/2014/main" id="{777A8251-618E-421C-B1B4-A18D0E14DA7C}"/>
                </a:ext>
              </a:extLst>
            </p:cNvPr>
            <p:cNvSpPr/>
            <p:nvPr/>
          </p:nvSpPr>
          <p:spPr>
            <a:xfrm>
              <a:off x="3339504" y="4215509"/>
              <a:ext cx="3766689" cy="1985554"/>
            </a:xfrm>
            <a:prstGeom prst="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 name="テキスト ボックス 3">
              <a:extLst>
                <a:ext uri="{FF2B5EF4-FFF2-40B4-BE49-F238E27FC236}">
                  <a16:creationId xmlns:a16="http://schemas.microsoft.com/office/drawing/2014/main" id="{63C6D2D8-3596-45F0-A07B-E08B96634CC1}"/>
                </a:ext>
              </a:extLst>
            </p:cNvPr>
            <p:cNvSpPr txBox="1"/>
            <p:nvPr/>
          </p:nvSpPr>
          <p:spPr>
            <a:xfrm>
              <a:off x="4174270" y="4298155"/>
              <a:ext cx="2296639" cy="400110"/>
            </a:xfrm>
            <a:prstGeom prst="rect">
              <a:avLst/>
            </a:prstGeom>
            <a:noFill/>
          </p:spPr>
          <p:txBody>
            <a:bodyPr wrap="square" rtlCol="0">
              <a:spAutoFit/>
            </a:bodyPr>
            <a:lstStyle/>
            <a:p>
              <a:r>
                <a:rPr kumimoji="1" lang="ja-JP" altLang="en-US" sz="2000" dirty="0"/>
                <a:t>監視対象システム</a:t>
              </a:r>
            </a:p>
          </p:txBody>
        </p:sp>
        <p:grpSp>
          <p:nvGrpSpPr>
            <p:cNvPr id="30" name="グループ化 29">
              <a:extLst>
                <a:ext uri="{FF2B5EF4-FFF2-40B4-BE49-F238E27FC236}">
                  <a16:creationId xmlns:a16="http://schemas.microsoft.com/office/drawing/2014/main" id="{21A0BB15-65C0-476F-BDA1-D33B4264F605}"/>
                </a:ext>
              </a:extLst>
            </p:cNvPr>
            <p:cNvGrpSpPr/>
            <p:nvPr/>
          </p:nvGrpSpPr>
          <p:grpSpPr>
            <a:xfrm>
              <a:off x="3523174" y="4723939"/>
              <a:ext cx="1961804" cy="1325563"/>
              <a:chOff x="3748788" y="4704734"/>
              <a:chExt cx="1961804" cy="1325563"/>
            </a:xfrm>
          </p:grpSpPr>
          <p:sp>
            <p:nvSpPr>
              <p:cNvPr id="16" name="正方形/長方形 15">
                <a:extLst>
                  <a:ext uri="{FF2B5EF4-FFF2-40B4-BE49-F238E27FC236}">
                    <a16:creationId xmlns:a16="http://schemas.microsoft.com/office/drawing/2014/main" id="{15AA4954-FE1B-4742-AC61-C92D138EAEE7}"/>
                  </a:ext>
                </a:extLst>
              </p:cNvPr>
              <p:cNvSpPr/>
              <p:nvPr/>
            </p:nvSpPr>
            <p:spPr>
              <a:xfrm>
                <a:off x="3748788" y="4704734"/>
                <a:ext cx="1961804" cy="1325563"/>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a:extLst>
                  <a:ext uri="{FF2B5EF4-FFF2-40B4-BE49-F238E27FC236}">
                    <a16:creationId xmlns:a16="http://schemas.microsoft.com/office/drawing/2014/main" id="{5405EF23-57B2-4570-BF2E-BDF74E38B461}"/>
                  </a:ext>
                </a:extLst>
              </p:cNvPr>
              <p:cNvSpPr txBox="1"/>
              <p:nvPr/>
            </p:nvSpPr>
            <p:spPr>
              <a:xfrm>
                <a:off x="3888653" y="4861569"/>
                <a:ext cx="1803862" cy="400110"/>
              </a:xfrm>
              <a:prstGeom prst="rect">
                <a:avLst/>
              </a:prstGeom>
              <a:noFill/>
            </p:spPr>
            <p:txBody>
              <a:bodyPr wrap="square" rtlCol="0">
                <a:spAutoFit/>
              </a:bodyPr>
              <a:lstStyle/>
              <a:p>
                <a:pPr algn="ctr"/>
                <a:r>
                  <a:rPr kumimoji="1" lang="ja-JP" altLang="en-US" sz="2000" dirty="0"/>
                  <a:t>エンクレイヴ</a:t>
                </a:r>
              </a:p>
            </p:txBody>
          </p:sp>
          <p:sp>
            <p:nvSpPr>
              <p:cNvPr id="18" name="楕円 17">
                <a:extLst>
                  <a:ext uri="{FF2B5EF4-FFF2-40B4-BE49-F238E27FC236}">
                    <a16:creationId xmlns:a16="http://schemas.microsoft.com/office/drawing/2014/main" id="{8319A671-75A2-4986-B3E8-ADAB0BAA2F6D}"/>
                  </a:ext>
                </a:extLst>
              </p:cNvPr>
              <p:cNvSpPr/>
              <p:nvPr/>
            </p:nvSpPr>
            <p:spPr>
              <a:xfrm>
                <a:off x="4151955" y="5211242"/>
                <a:ext cx="1155469" cy="640080"/>
              </a:xfrm>
              <a:prstGeom prst="ellipse">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grpSp>
        <p:sp>
          <p:nvSpPr>
            <p:cNvPr id="6" name="楕円 5">
              <a:extLst>
                <a:ext uri="{FF2B5EF4-FFF2-40B4-BE49-F238E27FC236}">
                  <a16:creationId xmlns:a16="http://schemas.microsoft.com/office/drawing/2014/main" id="{544A8552-BE56-4F71-A582-610CEE55FAC4}"/>
                </a:ext>
              </a:extLst>
            </p:cNvPr>
            <p:cNvSpPr/>
            <p:nvPr/>
          </p:nvSpPr>
          <p:spPr>
            <a:xfrm>
              <a:off x="586427" y="5177248"/>
              <a:ext cx="1432938" cy="746478"/>
            </a:xfrm>
            <a:prstGeom prst="ellipse">
              <a:avLst/>
            </a:prstGeom>
            <a:solidFill>
              <a:schemeClr val="accent2">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管理者</a:t>
              </a:r>
            </a:p>
          </p:txBody>
        </p:sp>
        <p:cxnSp>
          <p:nvCxnSpPr>
            <p:cNvPr id="11" name="直線矢印コネクタ 10">
              <a:extLst>
                <a:ext uri="{FF2B5EF4-FFF2-40B4-BE49-F238E27FC236}">
                  <a16:creationId xmlns:a16="http://schemas.microsoft.com/office/drawing/2014/main" id="{9DE631B6-2B33-491D-AA51-9FC90FDDD666}"/>
                </a:ext>
              </a:extLst>
            </p:cNvPr>
            <p:cNvCxnSpPr>
              <a:cxnSpLocks/>
              <a:stCxn id="6" idx="6"/>
              <a:endCxn id="18" idx="2"/>
            </p:cNvCxnSpPr>
            <p:nvPr/>
          </p:nvCxnSpPr>
          <p:spPr>
            <a:xfrm>
              <a:off x="2019365" y="5550487"/>
              <a:ext cx="1906976"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C98F6CC4-8510-49A4-8A05-CAA5065AE532}"/>
                </a:ext>
              </a:extLst>
            </p:cNvPr>
            <p:cNvCxnSpPr>
              <a:cxnSpLocks/>
            </p:cNvCxnSpPr>
            <p:nvPr/>
          </p:nvCxnSpPr>
          <p:spPr>
            <a:xfrm rot="10800000" flipH="1">
              <a:off x="6907592" y="5049122"/>
              <a:ext cx="221840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75ED8F2B-7640-41EE-9B8C-E31584F8C0C0}"/>
                </a:ext>
              </a:extLst>
            </p:cNvPr>
            <p:cNvCxnSpPr>
              <a:cxnSpLocks/>
            </p:cNvCxnSpPr>
            <p:nvPr/>
          </p:nvCxnSpPr>
          <p:spPr>
            <a:xfrm rot="10800000">
              <a:off x="5099390" y="5550487"/>
              <a:ext cx="402661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063CD695-EF5A-4781-B189-607DBE493EEF}"/>
                </a:ext>
              </a:extLst>
            </p:cNvPr>
            <p:cNvSpPr txBox="1"/>
            <p:nvPr/>
          </p:nvSpPr>
          <p:spPr>
            <a:xfrm>
              <a:off x="1595625" y="4648683"/>
              <a:ext cx="1818328" cy="400110"/>
            </a:xfrm>
            <a:prstGeom prst="rect">
              <a:avLst/>
            </a:prstGeom>
            <a:noFill/>
          </p:spPr>
          <p:txBody>
            <a:bodyPr wrap="square" rtlCol="0">
              <a:spAutoFit/>
            </a:bodyPr>
            <a:lstStyle/>
            <a:p>
              <a:pPr algn="ctr"/>
              <a:r>
                <a:rPr kumimoji="1" lang="ja-JP" altLang="en-US" sz="2000" dirty="0"/>
                <a:t>ハートビート</a:t>
              </a:r>
            </a:p>
          </p:txBody>
        </p:sp>
        <p:sp>
          <p:nvSpPr>
            <p:cNvPr id="29" name="テキスト ボックス 28">
              <a:extLst>
                <a:ext uri="{FF2B5EF4-FFF2-40B4-BE49-F238E27FC236}">
                  <a16:creationId xmlns:a16="http://schemas.microsoft.com/office/drawing/2014/main" id="{64F4C32A-AD12-4F0D-A07A-677366BE856F}"/>
                </a:ext>
              </a:extLst>
            </p:cNvPr>
            <p:cNvSpPr txBox="1"/>
            <p:nvPr/>
          </p:nvSpPr>
          <p:spPr>
            <a:xfrm>
              <a:off x="7022824" y="4331559"/>
              <a:ext cx="1740025" cy="733412"/>
            </a:xfrm>
            <a:prstGeom prst="rect">
              <a:avLst/>
            </a:prstGeom>
            <a:noFill/>
          </p:spPr>
          <p:txBody>
            <a:bodyPr wrap="square" rtlCol="0">
              <a:spAutoFit/>
            </a:bodyPr>
            <a:lstStyle/>
            <a:p>
              <a:pPr algn="ctr"/>
              <a:r>
                <a:rPr kumimoji="1" lang="ja-JP" altLang="en-US" sz="2000" dirty="0"/>
                <a:t>メモリデータ取得</a:t>
              </a:r>
            </a:p>
          </p:txBody>
        </p:sp>
        <p:sp>
          <p:nvSpPr>
            <p:cNvPr id="27" name="四角形: 角を丸くする 26">
              <a:extLst>
                <a:ext uri="{FF2B5EF4-FFF2-40B4-BE49-F238E27FC236}">
                  <a16:creationId xmlns:a16="http://schemas.microsoft.com/office/drawing/2014/main" id="{72D0D046-AB47-4AC7-8D79-D9B59105B721}"/>
                </a:ext>
              </a:extLst>
            </p:cNvPr>
            <p:cNvSpPr/>
            <p:nvPr/>
          </p:nvSpPr>
          <p:spPr>
            <a:xfrm>
              <a:off x="5847620" y="4749936"/>
              <a:ext cx="1059972" cy="494752"/>
            </a:xfrm>
            <a:prstGeom prst="round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メモリ</a:t>
              </a:r>
            </a:p>
          </p:txBody>
        </p:sp>
        <p:sp>
          <p:nvSpPr>
            <p:cNvPr id="5" name="テキスト ボックス 4">
              <a:extLst>
                <a:ext uri="{FF2B5EF4-FFF2-40B4-BE49-F238E27FC236}">
                  <a16:creationId xmlns:a16="http://schemas.microsoft.com/office/drawing/2014/main" id="{5A4561D4-370A-415C-AF31-1BF686989EE7}"/>
                </a:ext>
              </a:extLst>
            </p:cNvPr>
            <p:cNvSpPr txBox="1"/>
            <p:nvPr/>
          </p:nvSpPr>
          <p:spPr>
            <a:xfrm>
              <a:off x="586426" y="6049502"/>
              <a:ext cx="2130647" cy="400110"/>
            </a:xfrm>
            <a:prstGeom prst="rect">
              <a:avLst/>
            </a:prstGeom>
            <a:noFill/>
          </p:spPr>
          <p:txBody>
            <a:bodyPr wrap="square" rtlCol="0">
              <a:spAutoFit/>
            </a:bodyPr>
            <a:lstStyle/>
            <a:p>
              <a:r>
                <a:rPr lang="ja-JP" altLang="en-US" sz="2000" dirty="0"/>
                <a:t>外部</a:t>
              </a:r>
              <a:r>
                <a:rPr kumimoji="1" lang="ja-JP" altLang="en-US" sz="2000" dirty="0"/>
                <a:t>ホスト</a:t>
              </a:r>
            </a:p>
          </p:txBody>
        </p:sp>
      </p:grpSp>
    </p:spTree>
    <p:extLst>
      <p:ext uri="{BB962C8B-B14F-4D97-AF65-F5344CB8AC3E}">
        <p14:creationId xmlns:p14="http://schemas.microsoft.com/office/powerpoint/2010/main" val="1890682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3972E3-7D81-44D5-9E79-FE46F7B9534F}"/>
              </a:ext>
            </a:extLst>
          </p:cNvPr>
          <p:cNvSpPr>
            <a:spLocks noGrp="1"/>
          </p:cNvSpPr>
          <p:nvPr>
            <p:ph type="title"/>
          </p:nvPr>
        </p:nvSpPr>
        <p:spPr/>
        <p:txBody>
          <a:bodyPr/>
          <a:lstStyle/>
          <a:p>
            <a:r>
              <a:rPr kumimoji="1" lang="ja-JP" altLang="en-US" dirty="0"/>
              <a:t>脅威モデル</a:t>
            </a:r>
          </a:p>
        </p:txBody>
      </p:sp>
      <p:sp>
        <p:nvSpPr>
          <p:cNvPr id="3" name="コンテンツ プレースホルダー 2">
            <a:extLst>
              <a:ext uri="{FF2B5EF4-FFF2-40B4-BE49-F238E27FC236}">
                <a16:creationId xmlns:a16="http://schemas.microsoft.com/office/drawing/2014/main" id="{69621EC4-D95C-4379-94CC-2DBD01E74F98}"/>
              </a:ext>
            </a:extLst>
          </p:cNvPr>
          <p:cNvSpPr>
            <a:spLocks noGrp="1"/>
          </p:cNvSpPr>
          <p:nvPr>
            <p:ph idx="1"/>
          </p:nvPr>
        </p:nvSpPr>
        <p:spPr/>
        <p:txBody>
          <a:bodyPr/>
          <a:lstStyle/>
          <a:p>
            <a:r>
              <a:rPr kumimoji="1" lang="en-US" altLang="ja-JP" dirty="0"/>
              <a:t>CPU</a:t>
            </a:r>
            <a:r>
              <a:rPr kumimoji="1" lang="ja-JP" altLang="en-US" dirty="0"/>
              <a:t>と</a:t>
            </a:r>
            <a:r>
              <a:rPr kumimoji="1" lang="en-US" altLang="ja-JP" dirty="0"/>
              <a:t>BIOS</a:t>
            </a:r>
            <a:r>
              <a:rPr kumimoji="1" lang="ja-JP" altLang="en-US" dirty="0"/>
              <a:t>内の</a:t>
            </a:r>
            <a:r>
              <a:rPr kumimoji="1" lang="en-US" altLang="ja-JP" dirty="0"/>
              <a:t>SMM</a:t>
            </a:r>
            <a:r>
              <a:rPr kumimoji="1" lang="ja-JP" altLang="en-US" dirty="0"/>
              <a:t>プログラムのみを信頼</a:t>
            </a:r>
            <a:endParaRPr kumimoji="1" lang="en-US" altLang="ja-JP" dirty="0"/>
          </a:p>
          <a:p>
            <a:pPr lvl="1"/>
            <a:r>
              <a:rPr lang="ja-JP" altLang="en-US" dirty="0"/>
              <a:t>ハイパーバイザへの攻撃よりもはるかに難しい</a:t>
            </a:r>
            <a:endParaRPr lang="en-US" altLang="ja-JP" dirty="0"/>
          </a:p>
          <a:p>
            <a:pPr lvl="1"/>
            <a:r>
              <a:rPr lang="ja-JP" altLang="en-US" dirty="0"/>
              <a:t>ハイパーバイザ経由で</a:t>
            </a:r>
            <a:r>
              <a:rPr lang="en-US" altLang="ja-JP" dirty="0"/>
              <a:t>OS</a:t>
            </a:r>
            <a:r>
              <a:rPr lang="ja-JP" altLang="en-US" dirty="0"/>
              <a:t>データを取得するシステム </a:t>
            </a:r>
            <a:r>
              <a:rPr lang="en-US" altLang="ja-JP" sz="2200" dirty="0"/>
              <a:t>[Nakano et al.'21]</a:t>
            </a:r>
            <a:r>
              <a:rPr lang="en-US" altLang="ja-JP" dirty="0"/>
              <a:t> </a:t>
            </a:r>
            <a:r>
              <a:rPr lang="ja-JP" altLang="en-US" dirty="0"/>
              <a:t>より安全に</a:t>
            </a:r>
            <a:r>
              <a:rPr lang="en-US" altLang="ja-JP" dirty="0"/>
              <a:t>IDS</a:t>
            </a:r>
            <a:r>
              <a:rPr lang="ja-JP" altLang="en-US" dirty="0"/>
              <a:t>を実行可能</a:t>
            </a:r>
            <a:endParaRPr lang="en-US" altLang="ja-JP" dirty="0"/>
          </a:p>
          <a:p>
            <a:r>
              <a:rPr kumimoji="1" lang="ja-JP" altLang="en-US" dirty="0"/>
              <a:t>外部の攻撃者によるネットワーク経由での攻撃を想定</a:t>
            </a:r>
            <a:endParaRPr kumimoji="1" lang="en-US" altLang="ja-JP" dirty="0"/>
          </a:p>
          <a:p>
            <a:pPr lvl="1"/>
            <a:r>
              <a:rPr kumimoji="1" lang="ja-JP" altLang="en-US" dirty="0"/>
              <a:t>攻撃者に</a:t>
            </a:r>
            <a:r>
              <a:rPr kumimoji="1" lang="en-US" altLang="ja-JP" dirty="0"/>
              <a:t>BIOS</a:t>
            </a:r>
            <a:r>
              <a:rPr kumimoji="1" lang="ja-JP" altLang="en-US" dirty="0"/>
              <a:t>を入れ替えられないものとする</a:t>
            </a:r>
          </a:p>
          <a:p>
            <a:pPr lvl="1"/>
            <a:r>
              <a:rPr kumimoji="1" lang="en-US" altLang="ja-JP" dirty="0"/>
              <a:t>OS</a:t>
            </a:r>
            <a:r>
              <a:rPr kumimoji="1" lang="ja-JP" altLang="en-US" dirty="0"/>
              <a:t>やエンクレイヴ外のコードは信頼しない</a:t>
            </a:r>
          </a:p>
        </p:txBody>
      </p:sp>
      <p:sp>
        <p:nvSpPr>
          <p:cNvPr id="4" name="スライド番号プレースホルダー 3">
            <a:extLst>
              <a:ext uri="{FF2B5EF4-FFF2-40B4-BE49-F238E27FC236}">
                <a16:creationId xmlns:a16="http://schemas.microsoft.com/office/drawing/2014/main" id="{201EA400-3121-429B-8172-A8B774FA3A6E}"/>
              </a:ext>
            </a:extLst>
          </p:cNvPr>
          <p:cNvSpPr>
            <a:spLocks noGrp="1"/>
          </p:cNvSpPr>
          <p:nvPr>
            <p:ph type="sldNum" sz="quarter" idx="12"/>
          </p:nvPr>
        </p:nvSpPr>
        <p:spPr/>
        <p:txBody>
          <a:bodyPr/>
          <a:lstStyle/>
          <a:p>
            <a:fld id="{A0465346-8A0F-4693-87AD-A1502516770E}" type="slidenum">
              <a:rPr kumimoji="1" lang="ja-JP" altLang="en-US" smtClean="0"/>
              <a:t>9</a:t>
            </a:fld>
            <a:endParaRPr kumimoji="1" lang="ja-JP" altLang="en-US"/>
          </a:p>
        </p:txBody>
      </p:sp>
      <p:grpSp>
        <p:nvGrpSpPr>
          <p:cNvPr id="5" name="グループ化 4">
            <a:extLst>
              <a:ext uri="{FF2B5EF4-FFF2-40B4-BE49-F238E27FC236}">
                <a16:creationId xmlns:a16="http://schemas.microsoft.com/office/drawing/2014/main" id="{F33AAFEC-9A1B-45FC-865B-815432E265B9}"/>
              </a:ext>
            </a:extLst>
          </p:cNvPr>
          <p:cNvGrpSpPr/>
          <p:nvPr/>
        </p:nvGrpSpPr>
        <p:grpSpPr>
          <a:xfrm>
            <a:off x="2090612" y="4549013"/>
            <a:ext cx="7935131" cy="1989899"/>
            <a:chOff x="3339504" y="4215509"/>
            <a:chExt cx="7935131" cy="1989899"/>
          </a:xfrm>
        </p:grpSpPr>
        <p:grpSp>
          <p:nvGrpSpPr>
            <p:cNvPr id="6" name="グループ化 5">
              <a:extLst>
                <a:ext uri="{FF2B5EF4-FFF2-40B4-BE49-F238E27FC236}">
                  <a16:creationId xmlns:a16="http://schemas.microsoft.com/office/drawing/2014/main" id="{E3B98EED-7726-4778-920F-D846AB2D6CA3}"/>
                </a:ext>
              </a:extLst>
            </p:cNvPr>
            <p:cNvGrpSpPr/>
            <p:nvPr/>
          </p:nvGrpSpPr>
          <p:grpSpPr>
            <a:xfrm>
              <a:off x="8679480" y="4219854"/>
              <a:ext cx="2595155" cy="1985554"/>
              <a:chOff x="1560703" y="4370796"/>
              <a:chExt cx="2595155" cy="1985554"/>
            </a:xfrm>
          </p:grpSpPr>
          <p:sp>
            <p:nvSpPr>
              <p:cNvPr id="21" name="正方形/長方形 20">
                <a:extLst>
                  <a:ext uri="{FF2B5EF4-FFF2-40B4-BE49-F238E27FC236}">
                    <a16:creationId xmlns:a16="http://schemas.microsoft.com/office/drawing/2014/main" id="{FE020BB7-BC37-453F-ABD9-47187E79A0D3}"/>
                  </a:ext>
                </a:extLst>
              </p:cNvPr>
              <p:cNvSpPr/>
              <p:nvPr/>
            </p:nvSpPr>
            <p:spPr>
              <a:xfrm>
                <a:off x="1560703" y="4370796"/>
                <a:ext cx="2595155" cy="198555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四角形: 角を丸くする 21">
                <a:extLst>
                  <a:ext uri="{FF2B5EF4-FFF2-40B4-BE49-F238E27FC236}">
                    <a16:creationId xmlns:a16="http://schemas.microsoft.com/office/drawing/2014/main" id="{865F6954-5E77-4CE3-83E8-F0003F3EC6A3}"/>
                  </a:ext>
                </a:extLst>
              </p:cNvPr>
              <p:cNvSpPr/>
              <p:nvPr/>
            </p:nvSpPr>
            <p:spPr>
              <a:xfrm>
                <a:off x="1970206" y="4967763"/>
                <a:ext cx="1771403" cy="1049180"/>
              </a:xfrm>
              <a:prstGeom prst="roundRect">
                <a:avLst/>
              </a:prstGeom>
              <a:solidFill>
                <a:schemeClr val="accent2">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SMM</a:t>
                </a:r>
              </a:p>
              <a:p>
                <a:pPr algn="ctr"/>
                <a:r>
                  <a:rPr kumimoji="1" lang="ja-JP" altLang="en-US" sz="2000" dirty="0">
                    <a:solidFill>
                      <a:schemeClr val="tx1"/>
                    </a:solidFill>
                  </a:rPr>
                  <a:t>プログラム</a:t>
                </a:r>
              </a:p>
            </p:txBody>
          </p:sp>
          <p:sp>
            <p:nvSpPr>
              <p:cNvPr id="23" name="テキスト ボックス 22">
                <a:extLst>
                  <a:ext uri="{FF2B5EF4-FFF2-40B4-BE49-F238E27FC236}">
                    <a16:creationId xmlns:a16="http://schemas.microsoft.com/office/drawing/2014/main" id="{38C80768-02B5-4BC3-8F9B-7515B231A8EE}"/>
                  </a:ext>
                </a:extLst>
              </p:cNvPr>
              <p:cNvSpPr txBox="1"/>
              <p:nvPr/>
            </p:nvSpPr>
            <p:spPr>
              <a:xfrm>
                <a:off x="2074510" y="4568274"/>
                <a:ext cx="1562793" cy="400110"/>
              </a:xfrm>
              <a:prstGeom prst="rect">
                <a:avLst/>
              </a:prstGeom>
              <a:noFill/>
            </p:spPr>
            <p:txBody>
              <a:bodyPr wrap="square" rtlCol="0">
                <a:spAutoFit/>
              </a:bodyPr>
              <a:lstStyle/>
              <a:p>
                <a:pPr algn="ctr"/>
                <a:r>
                  <a:rPr kumimoji="1" lang="en-US" altLang="ja-JP" sz="2000" dirty="0"/>
                  <a:t>BIOS</a:t>
                </a:r>
                <a:endParaRPr kumimoji="1" lang="ja-JP" altLang="en-US" sz="2000" dirty="0"/>
              </a:p>
            </p:txBody>
          </p:sp>
        </p:grpSp>
        <p:sp>
          <p:nvSpPr>
            <p:cNvPr id="7" name="正方形/長方形 6">
              <a:extLst>
                <a:ext uri="{FF2B5EF4-FFF2-40B4-BE49-F238E27FC236}">
                  <a16:creationId xmlns:a16="http://schemas.microsoft.com/office/drawing/2014/main" id="{718C7BF1-EB78-48D6-8CD2-426851634617}"/>
                </a:ext>
              </a:extLst>
            </p:cNvPr>
            <p:cNvSpPr/>
            <p:nvPr/>
          </p:nvSpPr>
          <p:spPr>
            <a:xfrm>
              <a:off x="3339504" y="4215509"/>
              <a:ext cx="3766689" cy="1985554"/>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8" name="テキスト ボックス 7">
              <a:extLst>
                <a:ext uri="{FF2B5EF4-FFF2-40B4-BE49-F238E27FC236}">
                  <a16:creationId xmlns:a16="http://schemas.microsoft.com/office/drawing/2014/main" id="{93BBE643-02B9-449B-ADF3-97EA43DD03EF}"/>
                </a:ext>
              </a:extLst>
            </p:cNvPr>
            <p:cNvSpPr txBox="1"/>
            <p:nvPr/>
          </p:nvSpPr>
          <p:spPr>
            <a:xfrm>
              <a:off x="4174270" y="4298155"/>
              <a:ext cx="2296639" cy="400110"/>
            </a:xfrm>
            <a:prstGeom prst="rect">
              <a:avLst/>
            </a:prstGeom>
            <a:noFill/>
          </p:spPr>
          <p:txBody>
            <a:bodyPr wrap="square" rtlCol="0">
              <a:spAutoFit/>
            </a:bodyPr>
            <a:lstStyle/>
            <a:p>
              <a:r>
                <a:rPr kumimoji="1" lang="ja-JP" altLang="en-US" sz="2000" dirty="0"/>
                <a:t>監視対象システム</a:t>
              </a:r>
            </a:p>
          </p:txBody>
        </p:sp>
        <p:grpSp>
          <p:nvGrpSpPr>
            <p:cNvPr id="9" name="グループ化 8">
              <a:extLst>
                <a:ext uri="{FF2B5EF4-FFF2-40B4-BE49-F238E27FC236}">
                  <a16:creationId xmlns:a16="http://schemas.microsoft.com/office/drawing/2014/main" id="{569FA9DF-BE26-4488-8DFA-6884CEFD8B43}"/>
                </a:ext>
              </a:extLst>
            </p:cNvPr>
            <p:cNvGrpSpPr/>
            <p:nvPr/>
          </p:nvGrpSpPr>
          <p:grpSpPr>
            <a:xfrm>
              <a:off x="3523174" y="4723939"/>
              <a:ext cx="1961804" cy="1325563"/>
              <a:chOff x="3748788" y="4704734"/>
              <a:chExt cx="1961804" cy="1325563"/>
            </a:xfrm>
          </p:grpSpPr>
          <p:sp>
            <p:nvSpPr>
              <p:cNvPr id="18" name="正方形/長方形 17">
                <a:extLst>
                  <a:ext uri="{FF2B5EF4-FFF2-40B4-BE49-F238E27FC236}">
                    <a16:creationId xmlns:a16="http://schemas.microsoft.com/office/drawing/2014/main" id="{DBD6815D-999A-40CE-9F8B-FE18C9B95D09}"/>
                  </a:ext>
                </a:extLst>
              </p:cNvPr>
              <p:cNvSpPr/>
              <p:nvPr/>
            </p:nvSpPr>
            <p:spPr>
              <a:xfrm>
                <a:off x="3748788" y="4704734"/>
                <a:ext cx="1961804" cy="1325563"/>
              </a:xfrm>
              <a:prstGeom prst="rect">
                <a:avLst/>
              </a:prstGeom>
              <a:solidFill>
                <a:schemeClr val="accent2">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テキスト ボックス 18">
                <a:extLst>
                  <a:ext uri="{FF2B5EF4-FFF2-40B4-BE49-F238E27FC236}">
                    <a16:creationId xmlns:a16="http://schemas.microsoft.com/office/drawing/2014/main" id="{6504EB07-1D2A-48DA-B631-749D8585E394}"/>
                  </a:ext>
                </a:extLst>
              </p:cNvPr>
              <p:cNvSpPr txBox="1"/>
              <p:nvPr/>
            </p:nvSpPr>
            <p:spPr>
              <a:xfrm>
                <a:off x="3888653" y="4861569"/>
                <a:ext cx="1803862" cy="400110"/>
              </a:xfrm>
              <a:prstGeom prst="rect">
                <a:avLst/>
              </a:prstGeom>
              <a:noFill/>
            </p:spPr>
            <p:txBody>
              <a:bodyPr wrap="square" rtlCol="0">
                <a:spAutoFit/>
              </a:bodyPr>
              <a:lstStyle/>
              <a:p>
                <a:pPr algn="ctr"/>
                <a:r>
                  <a:rPr kumimoji="1" lang="ja-JP" altLang="en-US" sz="2000" dirty="0"/>
                  <a:t>エンクレイヴ</a:t>
                </a:r>
              </a:p>
            </p:txBody>
          </p:sp>
          <p:sp>
            <p:nvSpPr>
              <p:cNvPr id="20" name="楕円 19">
                <a:extLst>
                  <a:ext uri="{FF2B5EF4-FFF2-40B4-BE49-F238E27FC236}">
                    <a16:creationId xmlns:a16="http://schemas.microsoft.com/office/drawing/2014/main" id="{C8523DDD-ECF1-4A23-A342-27CD94FB7534}"/>
                  </a:ext>
                </a:extLst>
              </p:cNvPr>
              <p:cNvSpPr/>
              <p:nvPr/>
            </p:nvSpPr>
            <p:spPr>
              <a:xfrm>
                <a:off x="4151955" y="5211242"/>
                <a:ext cx="1155469" cy="640080"/>
              </a:xfrm>
              <a:prstGeom prst="ellipse">
                <a:avLst/>
              </a:prstGeom>
              <a:solidFill>
                <a:schemeClr val="accent2">
                  <a:lumMod val="60000"/>
                  <a:lumOff val="4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grpSp>
        <p:sp>
          <p:nvSpPr>
            <p:cNvPr id="16" name="四角形: 角を丸くする 15">
              <a:extLst>
                <a:ext uri="{FF2B5EF4-FFF2-40B4-BE49-F238E27FC236}">
                  <a16:creationId xmlns:a16="http://schemas.microsoft.com/office/drawing/2014/main" id="{BB447B80-E724-4172-AE71-5C4972181559}"/>
                </a:ext>
              </a:extLst>
            </p:cNvPr>
            <p:cNvSpPr/>
            <p:nvPr/>
          </p:nvSpPr>
          <p:spPr>
            <a:xfrm>
              <a:off x="5847620" y="4749936"/>
              <a:ext cx="1059972" cy="494752"/>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メモリ</a:t>
              </a:r>
            </a:p>
          </p:txBody>
        </p:sp>
      </p:grpSp>
      <p:sp>
        <p:nvSpPr>
          <p:cNvPr id="10" name="正方形/長方形 9">
            <a:extLst>
              <a:ext uri="{FF2B5EF4-FFF2-40B4-BE49-F238E27FC236}">
                <a16:creationId xmlns:a16="http://schemas.microsoft.com/office/drawing/2014/main" id="{9981DDEC-B166-43FA-BBD1-F5FB7CE9758C}"/>
              </a:ext>
            </a:extLst>
          </p:cNvPr>
          <p:cNvSpPr/>
          <p:nvPr/>
        </p:nvSpPr>
        <p:spPr>
          <a:xfrm>
            <a:off x="4598727" y="5888255"/>
            <a:ext cx="1059973" cy="49475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OS</a:t>
            </a:r>
            <a:endParaRPr kumimoji="1" lang="ja-JP" altLang="en-US" sz="2000" dirty="0">
              <a:solidFill>
                <a:schemeClr val="tx1"/>
              </a:solidFill>
            </a:endParaRPr>
          </a:p>
        </p:txBody>
      </p:sp>
    </p:spTree>
    <p:extLst>
      <p:ext uri="{BB962C8B-B14F-4D97-AF65-F5344CB8AC3E}">
        <p14:creationId xmlns:p14="http://schemas.microsoft.com/office/powerpoint/2010/main" val="43066458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2">
      <a:majorFont>
        <a:latin typeface="游ゴシック Medium"/>
        <a:ea typeface="游ゴシック Medium"/>
        <a:cs typeface=""/>
      </a:majorFont>
      <a:minorFont>
        <a:latin typeface="游ゴシック Medium"/>
        <a:ea typeface="游ゴシック Medium"/>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65000"/>
          </a:schemeClr>
        </a:solidFill>
        <a:ln w="19050">
          <a:solidFill>
            <a:schemeClr val="tx1"/>
          </a:solidFill>
        </a:ln>
      </a:spPr>
      <a:bodyPr rtlCol="0" anchor="ctr"/>
      <a:lstStyle>
        <a:defPPr algn="ctr">
          <a:defRPr kumimoji="1" sz="20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28726</TotalTime>
  <Words>1892</Words>
  <Application>Microsoft Office PowerPoint</Application>
  <PresentationFormat>ワイド画面</PresentationFormat>
  <Paragraphs>393</Paragraphs>
  <Slides>25</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25</vt:i4>
      </vt:variant>
    </vt:vector>
  </HeadingPairs>
  <TitlesOfParts>
    <vt:vector size="30" baseType="lpstr">
      <vt:lpstr>游ゴシック</vt:lpstr>
      <vt:lpstr>游ゴシック Medium</vt:lpstr>
      <vt:lpstr>Arial</vt:lpstr>
      <vt:lpstr>Wingdings</vt:lpstr>
      <vt:lpstr>Office テーマ</vt:lpstr>
      <vt:lpstr>Intel SGXとSMMの組み合わせによるIDSの安全な実行機構</vt:lpstr>
      <vt:lpstr>IDSの必要性</vt:lpstr>
      <vt:lpstr>ホストベースIDSに求められる要件</vt:lpstr>
      <vt:lpstr>SMMを用いたIDS (1/2)</vt:lpstr>
      <vt:lpstr>SMMを用いたIDS (2/2)</vt:lpstr>
      <vt:lpstr>SGXを利用したIDS (1/2)</vt:lpstr>
      <vt:lpstr>SGXを利用したIDS (2/2)</vt:lpstr>
      <vt:lpstr>提案：SSdetector</vt:lpstr>
      <vt:lpstr>脅威モデル</vt:lpstr>
      <vt:lpstr>SMMプログラムの呼び出し</vt:lpstr>
      <vt:lpstr>OSデータの取得</vt:lpstr>
      <vt:lpstr>SSdetectorのシステム構成</vt:lpstr>
      <vt:lpstr>SSdetectorライブラリ</vt:lpstr>
      <vt:lpstr>SSdetectorランタイム</vt:lpstr>
      <vt:lpstr>SMMプログラム</vt:lpstr>
      <vt:lpstr>SMMプログラムのメモリアクセス</vt:lpstr>
      <vt:lpstr>データ暗号化</vt:lpstr>
      <vt:lpstr>SSdetector用のIDSの開発</vt:lpstr>
      <vt:lpstr>実験</vt:lpstr>
      <vt:lpstr>OSデータの取得の確認</vt:lpstr>
      <vt:lpstr>OSのバージョン情報の取得時間</vt:lpstr>
      <vt:lpstr>オーバヘッドの分析</vt:lpstr>
      <vt:lpstr>VMと実機の性能比較</vt:lpstr>
      <vt:lpstr>関連研究</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 SGXとSMMを組み合わせたIDSの安全な実行</dc:title>
  <dc:creator>KOGA Yoshimichi</dc:creator>
  <cp:lastModifiedBy>KOGA Yoshimichi</cp:lastModifiedBy>
  <cp:revision>356</cp:revision>
  <dcterms:created xsi:type="dcterms:W3CDTF">2020-12-15T13:27:41Z</dcterms:created>
  <dcterms:modified xsi:type="dcterms:W3CDTF">2021-07-25T21:52:24Z</dcterms:modified>
</cp:coreProperties>
</file>