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 id="2147483696" r:id="rId4"/>
    <p:sldMasterId id="2147483708" r:id="rId5"/>
    <p:sldMasterId id="2147483732" r:id="rId6"/>
    <p:sldMasterId id="2147483744" r:id="rId7"/>
    <p:sldMasterId id="2147483756" r:id="rId8"/>
  </p:sldMasterIdLst>
  <p:notesMasterIdLst>
    <p:notesMasterId r:id="rId22"/>
  </p:notesMasterIdLst>
  <p:sldIdLst>
    <p:sldId id="256" r:id="rId9"/>
    <p:sldId id="259" r:id="rId10"/>
    <p:sldId id="260" r:id="rId11"/>
    <p:sldId id="261" r:id="rId12"/>
    <p:sldId id="262" r:id="rId13"/>
    <p:sldId id="264" r:id="rId14"/>
    <p:sldId id="265" r:id="rId15"/>
    <p:sldId id="266" r:id="rId16"/>
    <p:sldId id="276" r:id="rId17"/>
    <p:sldId id="278" r:id="rId18"/>
    <p:sldId id="280" r:id="rId19"/>
    <p:sldId id="282" r:id="rId20"/>
    <p:sldId id="272" r:id="rId2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90" autoAdjust="0"/>
    <p:restoredTop sz="94660"/>
  </p:normalViewPr>
  <p:slideViewPr>
    <p:cSldViewPr snapToGrid="0">
      <p:cViewPr varScale="1">
        <p:scale>
          <a:sx n="75" d="100"/>
          <a:sy n="75" d="100"/>
        </p:scale>
        <p:origin x="1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従来</c:v>
                </c:pt>
              </c:strCache>
            </c:strRef>
          </c:tx>
          <c:spPr>
            <a:solidFill>
              <a:schemeClr val="accent1">
                <a:lumMod val="20000"/>
                <a:lumOff val="80000"/>
              </a:schemeClr>
            </a:solidFill>
            <a:ln w="19050">
              <a:solidFill>
                <a:schemeClr val="accent1">
                  <a:lumMod val="60000"/>
                  <a:lumOff val="40000"/>
                </a:schemeClr>
              </a:solidFill>
            </a:ln>
            <a:effectLst/>
          </c:spPr>
          <c:invertIfNegative val="0"/>
          <c:cat>
            <c:strRef>
              <c:f>Sheet1!$A$2:$A$3</c:f>
              <c:strCache>
                <c:ptCount val="2"/>
                <c:pt idx="0">
                  <c:v>ロード</c:v>
                </c:pt>
                <c:pt idx="1">
                  <c:v>トレースポイント設定</c:v>
                </c:pt>
              </c:strCache>
            </c:strRef>
          </c:cat>
          <c:val>
            <c:numRef>
              <c:f>Sheet1!$B$2:$B$3</c:f>
              <c:numCache>
                <c:formatCode>General</c:formatCode>
                <c:ptCount val="2"/>
                <c:pt idx="0">
                  <c:v>275</c:v>
                </c:pt>
                <c:pt idx="1">
                  <c:v>364</c:v>
                </c:pt>
              </c:numCache>
            </c:numRef>
          </c:val>
        </c:ser>
        <c:ser>
          <c:idx val="1"/>
          <c:order val="1"/>
          <c:tx>
            <c:strRef>
              <c:f>Sheet1!$C$1</c:f>
              <c:strCache>
                <c:ptCount val="1"/>
                <c:pt idx="0">
                  <c:v>WaeP</c:v>
                </c:pt>
              </c:strCache>
            </c:strRef>
          </c:tx>
          <c:spPr>
            <a:solidFill>
              <a:schemeClr val="accent4">
                <a:lumMod val="60000"/>
                <a:lumOff val="40000"/>
              </a:schemeClr>
            </a:solidFill>
            <a:ln>
              <a:solidFill>
                <a:schemeClr val="tx1">
                  <a:lumMod val="65000"/>
                  <a:lumOff val="35000"/>
                </a:schemeClr>
              </a:solidFill>
            </a:ln>
            <a:effectLst/>
          </c:spPr>
          <c:invertIfNegative val="0"/>
          <c:cat>
            <c:strRef>
              <c:f>Sheet1!$A$2:$A$3</c:f>
              <c:strCache>
                <c:ptCount val="2"/>
                <c:pt idx="0">
                  <c:v>ロード</c:v>
                </c:pt>
                <c:pt idx="1">
                  <c:v>トレースポイント設定</c:v>
                </c:pt>
              </c:strCache>
            </c:strRef>
          </c:cat>
          <c:val>
            <c:numRef>
              <c:f>Sheet1!$C$2:$C$3</c:f>
              <c:numCache>
                <c:formatCode>General</c:formatCode>
                <c:ptCount val="2"/>
                <c:pt idx="0">
                  <c:v>671</c:v>
                </c:pt>
                <c:pt idx="1">
                  <c:v>464</c:v>
                </c:pt>
              </c:numCache>
            </c:numRef>
          </c:val>
        </c:ser>
        <c:dLbls>
          <c:showLegendKey val="0"/>
          <c:showVal val="0"/>
          <c:showCatName val="0"/>
          <c:showSerName val="0"/>
          <c:showPercent val="0"/>
          <c:showBubbleSize val="0"/>
        </c:dLbls>
        <c:gapWidth val="219"/>
        <c:overlap val="-27"/>
        <c:axId val="-1802869184"/>
        <c:axId val="-1802862656"/>
      </c:barChart>
      <c:catAx>
        <c:axId val="-1802869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1802862656"/>
        <c:crosses val="autoZero"/>
        <c:auto val="1"/>
        <c:lblAlgn val="ctr"/>
        <c:lblOffset val="100"/>
        <c:noMultiLvlLbl val="0"/>
      </c:catAx>
      <c:valAx>
        <c:axId val="-18028626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r>
                  <a:rPr lang="ja-JP" altLang="en-US" sz="1600" dirty="0" smtClean="0">
                    <a:solidFill>
                      <a:schemeClr val="tx1"/>
                    </a:solidFill>
                  </a:rPr>
                  <a:t>実行時間</a:t>
                </a:r>
                <a:r>
                  <a:rPr lang="en-US" altLang="ja-JP" sz="1600" dirty="0" smtClean="0">
                    <a:solidFill>
                      <a:schemeClr val="tx1"/>
                    </a:solidFill>
                  </a:rPr>
                  <a:t>[</a:t>
                </a:r>
                <a:r>
                  <a:rPr lang="en-US" altLang="ja-JP" sz="1600" dirty="0" err="1" smtClean="0">
                    <a:solidFill>
                      <a:schemeClr val="tx1"/>
                    </a:solidFill>
                  </a:rPr>
                  <a:t>μs</a:t>
                </a:r>
                <a:r>
                  <a:rPr lang="en-US" altLang="ja-JP" sz="1600" dirty="0" smtClean="0">
                    <a:solidFill>
                      <a:schemeClr val="tx1"/>
                    </a:solidFill>
                  </a:rPr>
                  <a:t>]</a:t>
                </a:r>
                <a:endParaRPr lang="ja-JP" altLang="en-US" sz="1600" dirty="0">
                  <a:solidFill>
                    <a:schemeClr val="tx1"/>
                  </a:solidFill>
                </a:endParaRPr>
              </a:p>
            </c:rich>
          </c:tx>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18028691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62D36-413A-42E7-A3D1-DC01AA391BC7}" type="datetimeFigureOut">
              <a:rPr kumimoji="1" lang="ja-JP" altLang="en-US" smtClean="0"/>
              <a:t>2021/2/16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F2A67-7BF6-4D53-9B9F-09A391DAB0E2}" type="slidenum">
              <a:rPr kumimoji="1" lang="ja-JP" altLang="en-US" smtClean="0"/>
              <a:t>‹#›</a:t>
            </a:fld>
            <a:endParaRPr kumimoji="1" lang="ja-JP" altLang="en-US"/>
          </a:p>
        </p:txBody>
      </p:sp>
    </p:spTree>
    <p:extLst>
      <p:ext uri="{BB962C8B-B14F-4D97-AF65-F5344CB8AC3E}">
        <p14:creationId xmlns:p14="http://schemas.microsoft.com/office/powerpoint/2010/main" val="18157105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AMD</a:t>
            </a:r>
            <a:r>
              <a:rPr kumimoji="1" lang="ja-JP" altLang="en-US" dirty="0" smtClean="0"/>
              <a:t>とは</a:t>
            </a:r>
            <a:r>
              <a:rPr kumimoji="1" lang="en-US" altLang="ja-JP" dirty="0" smtClean="0"/>
              <a:t>AMD</a:t>
            </a:r>
            <a:r>
              <a:rPr kumimoji="1" lang="ja-JP" altLang="en-US" dirty="0" smtClean="0"/>
              <a:t>社の提供する</a:t>
            </a:r>
            <a:r>
              <a:rPr kumimoji="1" lang="en-US" altLang="ja-JP" dirty="0" smtClean="0"/>
              <a:t>CPU</a:t>
            </a:r>
            <a:r>
              <a:rPr kumimoji="1" lang="ja-JP" altLang="en-US" dirty="0" smtClean="0"/>
              <a:t>を指す</a:t>
            </a:r>
            <a:endParaRPr kumimoji="1" lang="en-US" altLang="ja-JP" dirty="0" smtClean="0"/>
          </a:p>
          <a:p>
            <a:endParaRPr kumimoji="1" lang="en-US" altLang="ja-JP" dirty="0" smtClean="0"/>
          </a:p>
          <a:p>
            <a:r>
              <a:rPr kumimoji="1" lang="ja-JP" altLang="en-US" dirty="0" smtClean="0"/>
              <a:t>性能はもちろんだがそれに加え、顧客にとって大事な要素であるセキュリティ機能の高さ</a:t>
            </a:r>
            <a:endParaRPr kumimoji="1" lang="en-US" altLang="ja-JP" dirty="0" smtClean="0"/>
          </a:p>
          <a:p>
            <a:endParaRPr kumimoji="1" lang="en-US" altLang="ja-JP" dirty="0" smtClean="0"/>
          </a:p>
          <a:p>
            <a:r>
              <a:rPr kumimoji="1" lang="ja-JP" altLang="en-US" dirty="0" smtClean="0"/>
              <a:t>顧客には</a:t>
            </a:r>
            <a:r>
              <a:rPr kumimoji="1" lang="en-US" altLang="ja-JP" dirty="0" smtClean="0"/>
              <a:t>Twitter</a:t>
            </a:r>
            <a:r>
              <a:rPr kumimoji="1" lang="ja-JP" altLang="en-US" dirty="0" smtClean="0"/>
              <a:t>などの大規模なデータセンターを持つ会社だったり、</a:t>
            </a:r>
            <a:r>
              <a:rPr kumimoji="1" lang="en-US" altLang="ja-JP" dirty="0" smtClean="0"/>
              <a:t>google</a:t>
            </a:r>
            <a:r>
              <a:rPr kumimoji="1" lang="ja-JP" altLang="en-US" dirty="0" smtClean="0"/>
              <a:t>などのクラウドサービスを展開する会社など、サイバー攻撃の被害を受けてセキュリティ機能に不備があれば大きな問題になるような会社が多いみたい</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C1D6CBA-48BE-46A6-BC75-AF037D753401}"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2145781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C1D6CBA-48BE-46A6-BC75-AF037D753401}"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3285014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従来の方法では、暗号化された</a:t>
            </a:r>
            <a:r>
              <a:rPr kumimoji="1" lang="en-US" altLang="ja-JP" dirty="0" err="1" smtClean="0"/>
              <a:t>Vm</a:t>
            </a:r>
            <a:r>
              <a:rPr kumimoji="1" lang="ja-JP" altLang="en-US" dirty="0" smtClean="0"/>
              <a:t>内の情報は取得できない</a:t>
            </a:r>
            <a:endParaRPr kumimoji="1" lang="en-US" altLang="ja-JP" dirty="0" smtClean="0"/>
          </a:p>
          <a:p>
            <a:endParaRPr kumimoji="1" lang="en-US" altLang="ja-JP" dirty="0" smtClean="0"/>
          </a:p>
          <a:p>
            <a:r>
              <a:rPr kumimoji="1" lang="ja-JP" altLang="en-US" dirty="0" smtClean="0"/>
              <a:t>外部から</a:t>
            </a:r>
            <a:r>
              <a:rPr kumimoji="1" lang="en-US" altLang="ja-JP" dirty="0" smtClean="0"/>
              <a:t>VM</a:t>
            </a:r>
            <a:r>
              <a:rPr kumimoji="1" lang="ja-JP" altLang="en-US" dirty="0" smtClean="0"/>
              <a:t>の情報を取るときにその都度復号しててはその隙をつかれてしまう</a:t>
            </a:r>
            <a:endParaRPr kumimoji="1" lang="en-US" altLang="ja-JP" dirty="0" smtClean="0"/>
          </a:p>
          <a:p>
            <a:endParaRPr kumimoji="1" lang="en-US" altLang="ja-JP" dirty="0" smtClean="0"/>
          </a:p>
          <a:p>
            <a:r>
              <a:rPr kumimoji="1" lang="ja-JP" altLang="en-US" dirty="0" smtClean="0"/>
              <a:t>暗号化に</a:t>
            </a:r>
            <a:r>
              <a:rPr kumimoji="1" lang="en-US" altLang="ja-JP" dirty="0" smtClean="0"/>
              <a:t>CPU</a:t>
            </a:r>
            <a:r>
              <a:rPr kumimoji="1" lang="ja-JP" altLang="en-US" dirty="0" smtClean="0"/>
              <a:t>を割いている分パフォーマンスは少しだが低下する</a:t>
            </a:r>
            <a:endParaRPr kumimoji="1" lang="en-US" altLang="ja-JP" dirty="0" smtClean="0"/>
          </a:p>
          <a:p>
            <a:r>
              <a:rPr kumimoji="1" lang="ja-JP" altLang="en-US" dirty="0" smtClean="0"/>
              <a:t>その低下度合いを測定するのに役に立つ？</a:t>
            </a:r>
            <a:endParaRPr kumimoji="1" lang="en-US" altLang="ja-JP" dirty="0" smtClean="0"/>
          </a:p>
          <a:p>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6C1D6CBA-48BE-46A6-BC75-AF037D753401}"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1496009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Linux</a:t>
            </a:r>
            <a:r>
              <a:rPr kumimoji="1" lang="ja-JP" altLang="en-US" dirty="0" smtClean="0"/>
              <a:t>の一部なので、カーネルモジュールを必要とせず、システムコールからメトリックとデータを抽出するためのネイティブエントリポイントを提供する</a:t>
            </a:r>
            <a:endParaRPr kumimoji="1" lang="en-US" altLang="ja-JP" dirty="0" smtClean="0"/>
          </a:p>
          <a:p>
            <a:endParaRPr kumimoji="1" lang="en-US" altLang="ja-JP" dirty="0" smtClean="0"/>
          </a:p>
          <a:p>
            <a:r>
              <a:rPr kumimoji="1" lang="en-US" altLang="ja-JP" dirty="0" smtClean="0"/>
              <a:t>eBPF</a:t>
            </a:r>
            <a:r>
              <a:rPr kumimoji="1" lang="ja-JP" altLang="en-US" dirty="0" smtClean="0"/>
              <a:t>は小さなプログラムをカーネル内で素早く安全に実行する</a:t>
            </a:r>
            <a:endParaRPr kumimoji="1" lang="en-US" altLang="ja-JP" dirty="0" smtClean="0"/>
          </a:p>
          <a:p>
            <a:r>
              <a:rPr kumimoji="1" lang="ja-JP" altLang="en-US" dirty="0" smtClean="0"/>
              <a:t>データはユーザースペースで収集、集約、そしてバックエンドに渡されて格納されることで、ユーザーが利用できるようになる</a:t>
            </a:r>
            <a:endParaRPr kumimoji="1" lang="en-US" altLang="ja-JP" dirty="0" smtClean="0"/>
          </a:p>
          <a:p>
            <a:endParaRPr kumimoji="1" lang="en-US" altLang="ja-JP" dirty="0" smtClean="0"/>
          </a:p>
          <a:p>
            <a:r>
              <a:rPr kumimoji="1" lang="en-US" altLang="ja-JP" dirty="0" smtClean="0"/>
              <a:t>eBPF</a:t>
            </a:r>
            <a:r>
              <a:rPr kumimoji="1" lang="ja-JP" altLang="en-US" dirty="0" smtClean="0"/>
              <a:t>はシステムに危険を及ぼす可能性のあるコードは事前のチェックで検出され、実行できないようになっている</a:t>
            </a:r>
            <a:r>
              <a:rPr kumimoji="1" lang="ja-JP" altLang="en-US" dirty="0" err="1" smtClean="0"/>
              <a:t>、、、</a:t>
            </a:r>
            <a:r>
              <a:rPr kumimoji="1" lang="ja-JP" altLang="en-US" dirty="0" smtClean="0"/>
              <a:t>ので安全性が高いといえる</a:t>
            </a:r>
            <a:endParaRPr kumimoji="1" lang="ja-JP" altLang="en-US" dirty="0"/>
          </a:p>
        </p:txBody>
      </p:sp>
      <p:sp>
        <p:nvSpPr>
          <p:cNvPr id="4" name="スライド番号プレースホルダー 3"/>
          <p:cNvSpPr>
            <a:spLocks noGrp="1"/>
          </p:cNvSpPr>
          <p:nvPr>
            <p:ph type="sldNum" sz="quarter" idx="10"/>
          </p:nvPr>
        </p:nvSpPr>
        <p:spPr/>
        <p:txBody>
          <a:bodyPr/>
          <a:lstStyle/>
          <a:p>
            <a:fld id="{6C1D6CBA-48BE-46A6-BC75-AF037D753401}" type="slidenum">
              <a:rPr lang="ja-JP" altLang="en-US" smtClean="0">
                <a:solidFill>
                  <a:prstClr val="black"/>
                </a:solidFill>
              </a:rPr>
              <a:pPr/>
              <a:t>6</a:t>
            </a:fld>
            <a:endParaRPr lang="ja-JP" altLang="en-US">
              <a:solidFill>
                <a:prstClr val="black"/>
              </a:solidFill>
            </a:endParaRPr>
          </a:p>
        </p:txBody>
      </p:sp>
    </p:spTree>
    <p:extLst>
      <p:ext uri="{BB962C8B-B14F-4D97-AF65-F5344CB8AC3E}">
        <p14:creationId xmlns:p14="http://schemas.microsoft.com/office/powerpoint/2010/main" val="2446888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のちに</a:t>
            </a:r>
            <a:r>
              <a:rPr kumimoji="1" lang="en-US" altLang="ja-JP" dirty="0" smtClean="0"/>
              <a:t>Linux</a:t>
            </a:r>
            <a:r>
              <a:rPr kumimoji="1" lang="ja-JP" altLang="en-US" dirty="0" smtClean="0"/>
              <a:t>カーネルに移植</a:t>
            </a:r>
            <a:endParaRPr kumimoji="1" lang="ja-JP" altLang="en-US" dirty="0"/>
          </a:p>
        </p:txBody>
      </p:sp>
      <p:sp>
        <p:nvSpPr>
          <p:cNvPr id="4" name="スライド番号プレースホルダー 3"/>
          <p:cNvSpPr>
            <a:spLocks noGrp="1"/>
          </p:cNvSpPr>
          <p:nvPr>
            <p:ph type="sldNum" sz="quarter" idx="10"/>
          </p:nvPr>
        </p:nvSpPr>
        <p:spPr/>
        <p:txBody>
          <a:bodyPr/>
          <a:lstStyle/>
          <a:p>
            <a:fld id="{6C1D6CBA-48BE-46A6-BC75-AF037D753401}"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3340858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0E72CAB-4682-4B07-B356-5DC309FD3D46}" type="datetimeFigureOut">
              <a:rPr kumimoji="1" lang="ja-JP" altLang="en-US" smtClean="0"/>
              <a:t>2021/2/16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FCF64BB-4401-4AAE-B7EF-E3D775631A95}" type="slidenum">
              <a:rPr kumimoji="1" lang="ja-JP" altLang="en-US" smtClean="0"/>
              <a:t>‹#›</a:t>
            </a:fld>
            <a:endParaRPr kumimoji="1" lang="ja-JP" altLang="en-US"/>
          </a:p>
        </p:txBody>
      </p:sp>
    </p:spTree>
    <p:extLst>
      <p:ext uri="{BB962C8B-B14F-4D97-AF65-F5344CB8AC3E}">
        <p14:creationId xmlns:p14="http://schemas.microsoft.com/office/powerpoint/2010/main" val="1159113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0E72CAB-4682-4B07-B356-5DC309FD3D46}" type="datetimeFigureOut">
              <a:rPr kumimoji="1" lang="ja-JP" altLang="en-US" smtClean="0"/>
              <a:t>2021/2/16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FCF64BB-4401-4AAE-B7EF-E3D775631A95}" type="slidenum">
              <a:rPr kumimoji="1" lang="ja-JP" altLang="en-US" smtClean="0"/>
              <a:t>‹#›</a:t>
            </a:fld>
            <a:endParaRPr kumimoji="1" lang="ja-JP" altLang="en-US"/>
          </a:p>
        </p:txBody>
      </p:sp>
    </p:spTree>
    <p:extLst>
      <p:ext uri="{BB962C8B-B14F-4D97-AF65-F5344CB8AC3E}">
        <p14:creationId xmlns:p14="http://schemas.microsoft.com/office/powerpoint/2010/main" val="407122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0E72CAB-4682-4B07-B356-5DC309FD3D46}" type="datetimeFigureOut">
              <a:rPr kumimoji="1" lang="ja-JP" altLang="en-US" smtClean="0"/>
              <a:t>2021/2/16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FCF64BB-4401-4AAE-B7EF-E3D775631A95}" type="slidenum">
              <a:rPr kumimoji="1" lang="ja-JP" altLang="en-US" smtClean="0"/>
              <a:t>‹#›</a:t>
            </a:fld>
            <a:endParaRPr kumimoji="1" lang="ja-JP" altLang="en-US"/>
          </a:p>
        </p:txBody>
      </p:sp>
    </p:spTree>
    <p:extLst>
      <p:ext uri="{BB962C8B-B14F-4D97-AF65-F5344CB8AC3E}">
        <p14:creationId xmlns:p14="http://schemas.microsoft.com/office/powerpoint/2010/main" val="13338579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8164428-F05F-457F-9A91-26F4068F33FC}"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18703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C3BE732-23B6-4D6D-9893-44749689A714}"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425980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32D50A5-E39D-48CD-B398-A5193B434B18}"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39980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FF7541B-0B7E-4523-92CC-8C3879EBC49D}"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266654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28A9859-742C-4258-9696-F1B5FF0621EE}"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71222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786C6F-4E81-41AA-8529-52D8515A7205}"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535012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EDFA671-AF61-4604-911B-0D6B7FD1FDB7}"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30012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00ABE9-8457-4FAC-AC1E-09742C7CB891}"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2812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0E72CAB-4682-4B07-B356-5DC309FD3D46}" type="datetimeFigureOut">
              <a:rPr kumimoji="1" lang="ja-JP" altLang="en-US" smtClean="0"/>
              <a:t>2021/2/16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FCF64BB-4401-4AAE-B7EF-E3D775631A95}" type="slidenum">
              <a:rPr kumimoji="1" lang="ja-JP" altLang="en-US" smtClean="0"/>
              <a:t>‹#›</a:t>
            </a:fld>
            <a:endParaRPr kumimoji="1" lang="ja-JP" altLang="en-US"/>
          </a:p>
        </p:txBody>
      </p:sp>
    </p:spTree>
    <p:extLst>
      <p:ext uri="{BB962C8B-B14F-4D97-AF65-F5344CB8AC3E}">
        <p14:creationId xmlns:p14="http://schemas.microsoft.com/office/powerpoint/2010/main" val="30368651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DF252E-CF19-4231-B50A-D53B1E76BC35}"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25964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EC16E0-5D42-4973-932C-70BD5981B829}"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46026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A507CF-C5AE-4D6B-ABEC-A35252C710FA}"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10261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8164428-F05F-457F-9A91-26F4068F33FC}"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331780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C3BE732-23B6-4D6D-9893-44749689A714}"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045130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32D50A5-E39D-48CD-B398-A5193B434B18}"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669221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FF7541B-0B7E-4523-92CC-8C3879EBC49D}"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184772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28A9859-742C-4258-9696-F1B5FF0621EE}"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71966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786C6F-4E81-41AA-8529-52D8515A7205}"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920254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EDFA671-AF61-4604-911B-0D6B7FD1FDB7}"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06107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0E72CAB-4682-4B07-B356-5DC309FD3D46}" type="datetimeFigureOut">
              <a:rPr kumimoji="1" lang="ja-JP" altLang="en-US" smtClean="0"/>
              <a:t>2021/2/16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FCF64BB-4401-4AAE-B7EF-E3D775631A95}" type="slidenum">
              <a:rPr kumimoji="1" lang="ja-JP" altLang="en-US" smtClean="0"/>
              <a:t>‹#›</a:t>
            </a:fld>
            <a:endParaRPr kumimoji="1" lang="ja-JP" altLang="en-US"/>
          </a:p>
        </p:txBody>
      </p:sp>
    </p:spTree>
    <p:extLst>
      <p:ext uri="{BB962C8B-B14F-4D97-AF65-F5344CB8AC3E}">
        <p14:creationId xmlns:p14="http://schemas.microsoft.com/office/powerpoint/2010/main" val="35909891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00ABE9-8457-4FAC-AC1E-09742C7CB891}"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471507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DF252E-CF19-4231-B50A-D53B1E76BC35}"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684267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EC16E0-5D42-4973-932C-70BD5981B829}"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194552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A507CF-C5AE-4D6B-ABEC-A35252C710FA}"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2339067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8164428-F05F-457F-9A91-26F4068F33FC}"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2334449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C3BE732-23B6-4D6D-9893-44749689A714}"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445027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32D50A5-E39D-48CD-B398-A5193B434B18}"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610446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FF7541B-0B7E-4523-92CC-8C3879EBC49D}"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934805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28A9859-742C-4258-9696-F1B5FF0621EE}"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419115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786C6F-4E81-41AA-8529-52D8515A7205}"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29917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0E72CAB-4682-4B07-B356-5DC309FD3D46}" type="datetimeFigureOut">
              <a:rPr kumimoji="1" lang="ja-JP" altLang="en-US" smtClean="0"/>
              <a:t>2021/2/16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FCF64BB-4401-4AAE-B7EF-E3D775631A95}" type="slidenum">
              <a:rPr kumimoji="1" lang="ja-JP" altLang="en-US" smtClean="0"/>
              <a:t>‹#›</a:t>
            </a:fld>
            <a:endParaRPr kumimoji="1" lang="ja-JP" altLang="en-US"/>
          </a:p>
        </p:txBody>
      </p:sp>
    </p:spTree>
    <p:extLst>
      <p:ext uri="{BB962C8B-B14F-4D97-AF65-F5344CB8AC3E}">
        <p14:creationId xmlns:p14="http://schemas.microsoft.com/office/powerpoint/2010/main" val="139389539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EDFA671-AF61-4604-911B-0D6B7FD1FDB7}"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295904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00ABE9-8457-4FAC-AC1E-09742C7CB891}"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5791394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DF252E-CF19-4231-B50A-D53B1E76BC35}"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219738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EC16E0-5D42-4973-932C-70BD5981B829}"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066228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A507CF-C5AE-4D6B-ABEC-A35252C710FA}"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4971801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8164428-F05F-457F-9A91-26F4068F33FC}"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265254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C3BE732-23B6-4D6D-9893-44749689A714}"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134395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32D50A5-E39D-48CD-B398-A5193B434B18}"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3168461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FF7541B-0B7E-4523-92CC-8C3879EBC49D}"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730939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28A9859-742C-4258-9696-F1B5FF0621EE}"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48691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0E72CAB-4682-4B07-B356-5DC309FD3D46}" type="datetimeFigureOut">
              <a:rPr kumimoji="1" lang="ja-JP" altLang="en-US" smtClean="0"/>
              <a:t>2021/2/16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FCF64BB-4401-4AAE-B7EF-E3D775631A95}" type="slidenum">
              <a:rPr kumimoji="1" lang="ja-JP" altLang="en-US" smtClean="0"/>
              <a:t>‹#›</a:t>
            </a:fld>
            <a:endParaRPr kumimoji="1" lang="ja-JP" altLang="en-US"/>
          </a:p>
        </p:txBody>
      </p:sp>
    </p:spTree>
    <p:extLst>
      <p:ext uri="{BB962C8B-B14F-4D97-AF65-F5344CB8AC3E}">
        <p14:creationId xmlns:p14="http://schemas.microsoft.com/office/powerpoint/2010/main" val="224318623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786C6F-4E81-41AA-8529-52D8515A7205}"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0033721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EDFA671-AF61-4604-911B-0D6B7FD1FDB7}"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801400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00ABE9-8457-4FAC-AC1E-09742C7CB891}"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5564085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DF252E-CF19-4231-B50A-D53B1E76BC35}"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2000747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EC16E0-5D42-4973-932C-70BD5981B829}"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3428243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A507CF-C5AE-4D6B-ABEC-A35252C710FA}"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9741875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8164428-F05F-457F-9A91-26F4068F33FC}"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472956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C3BE732-23B6-4D6D-9893-44749689A714}"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2371832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32D50A5-E39D-48CD-B398-A5193B434B18}"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3969290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FF7541B-0B7E-4523-92CC-8C3879EBC49D}"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3771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0E72CAB-4682-4B07-B356-5DC309FD3D46}" type="datetimeFigureOut">
              <a:rPr kumimoji="1" lang="ja-JP" altLang="en-US" smtClean="0"/>
              <a:t>2021/2/16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FCF64BB-4401-4AAE-B7EF-E3D775631A95}" type="slidenum">
              <a:rPr kumimoji="1" lang="ja-JP" altLang="en-US" smtClean="0"/>
              <a:t>‹#›</a:t>
            </a:fld>
            <a:endParaRPr kumimoji="1" lang="ja-JP" altLang="en-US"/>
          </a:p>
        </p:txBody>
      </p:sp>
    </p:spTree>
    <p:extLst>
      <p:ext uri="{BB962C8B-B14F-4D97-AF65-F5344CB8AC3E}">
        <p14:creationId xmlns:p14="http://schemas.microsoft.com/office/powerpoint/2010/main" val="379041635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28A9859-742C-4258-9696-F1B5FF0621EE}"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5327415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786C6F-4E81-41AA-8529-52D8515A7205}"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3674959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EDFA671-AF61-4604-911B-0D6B7FD1FDB7}"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0288424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00ABE9-8457-4FAC-AC1E-09742C7CB891}"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271438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DF252E-CF19-4231-B50A-D53B1E76BC35}"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0206786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EC16E0-5D42-4973-932C-70BD5981B829}"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219678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A507CF-C5AE-4D6B-ABEC-A35252C710FA}"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9057048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8164428-F05F-457F-9A91-26F4068F33FC}"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4400098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C3BE732-23B6-4D6D-9893-44749689A714}"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591085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32D50A5-E39D-48CD-B398-A5193B434B18}"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4437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0E72CAB-4682-4B07-B356-5DC309FD3D46}" type="datetimeFigureOut">
              <a:rPr kumimoji="1" lang="ja-JP" altLang="en-US" smtClean="0"/>
              <a:t>2021/2/16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FCF64BB-4401-4AAE-B7EF-E3D775631A95}" type="slidenum">
              <a:rPr kumimoji="1" lang="ja-JP" altLang="en-US" smtClean="0"/>
              <a:t>‹#›</a:t>
            </a:fld>
            <a:endParaRPr kumimoji="1" lang="ja-JP" altLang="en-US"/>
          </a:p>
        </p:txBody>
      </p:sp>
    </p:spTree>
    <p:extLst>
      <p:ext uri="{BB962C8B-B14F-4D97-AF65-F5344CB8AC3E}">
        <p14:creationId xmlns:p14="http://schemas.microsoft.com/office/powerpoint/2010/main" val="184506011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FF7541B-0B7E-4523-92CC-8C3879EBC49D}"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32008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28A9859-742C-4258-9696-F1B5FF0621EE}"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5152621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786C6F-4E81-41AA-8529-52D8515A7205}"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7695562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EDFA671-AF61-4604-911B-0D6B7FD1FDB7}"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7610757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00ABE9-8457-4FAC-AC1E-09742C7CB891}"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158337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DF252E-CF19-4231-B50A-D53B1E76BC35}"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6808171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EC16E0-5D42-4973-932C-70BD5981B829}"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3912882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A507CF-C5AE-4D6B-ABEC-A35252C710FA}"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8969787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8164428-F05F-457F-9A91-26F4068F33FC}"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1037536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p:nvPr>
        </p:nvSpPr>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fld id="{4C3BE732-23B6-4D6D-9893-44749689A714}"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39909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0E72CAB-4682-4B07-B356-5DC309FD3D46}" type="datetimeFigureOut">
              <a:rPr kumimoji="1" lang="ja-JP" altLang="en-US" smtClean="0"/>
              <a:t>2021/2/16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FCF64BB-4401-4AAE-B7EF-E3D775631A95}" type="slidenum">
              <a:rPr kumimoji="1" lang="ja-JP" altLang="en-US" smtClean="0"/>
              <a:t>‹#›</a:t>
            </a:fld>
            <a:endParaRPr kumimoji="1" lang="ja-JP" altLang="en-US"/>
          </a:p>
        </p:txBody>
      </p:sp>
    </p:spTree>
    <p:extLst>
      <p:ext uri="{BB962C8B-B14F-4D97-AF65-F5344CB8AC3E}">
        <p14:creationId xmlns:p14="http://schemas.microsoft.com/office/powerpoint/2010/main" val="403079995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32D50A5-E39D-48CD-B398-A5193B434B18}"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5822833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FF7541B-0B7E-4523-92CC-8C3879EBC49D}"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9750898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28A9859-742C-4258-9696-F1B5FF0621EE}"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3282655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786C6F-4E81-41AA-8529-52D8515A7205}"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9198069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EDFA671-AF61-4604-911B-0D6B7FD1FDB7}"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9818789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00ABE9-8457-4FAC-AC1E-09742C7CB891}"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7937412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DF252E-CF19-4231-B50A-D53B1E76BC35}"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6044024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EC16E0-5D42-4973-932C-70BD5981B829}"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9980587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A507CF-C5AE-4D6B-ABEC-A35252C710FA}"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4657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0E72CAB-4682-4B07-B356-5DC309FD3D46}" type="datetimeFigureOut">
              <a:rPr kumimoji="1" lang="ja-JP" altLang="en-US" smtClean="0"/>
              <a:t>2021/2/16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FCF64BB-4401-4AAE-B7EF-E3D775631A95}" type="slidenum">
              <a:rPr kumimoji="1" lang="ja-JP" altLang="en-US" smtClean="0"/>
              <a:t>‹#›</a:t>
            </a:fld>
            <a:endParaRPr kumimoji="1" lang="ja-JP" altLang="en-US"/>
          </a:p>
        </p:txBody>
      </p:sp>
    </p:spTree>
    <p:extLst>
      <p:ext uri="{BB962C8B-B14F-4D97-AF65-F5344CB8AC3E}">
        <p14:creationId xmlns:p14="http://schemas.microsoft.com/office/powerpoint/2010/main" val="239402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E72CAB-4682-4B07-B356-5DC309FD3D46}" type="datetimeFigureOut">
              <a:rPr kumimoji="1" lang="ja-JP" altLang="en-US" smtClean="0"/>
              <a:t>2021/2/16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CF64BB-4401-4AAE-B7EF-E3D775631A95}" type="slidenum">
              <a:rPr kumimoji="1" lang="ja-JP" altLang="en-US" smtClean="0"/>
              <a:t>‹#›</a:t>
            </a:fld>
            <a:endParaRPr kumimoji="1" lang="ja-JP" altLang="en-US"/>
          </a:p>
        </p:txBody>
      </p:sp>
    </p:spTree>
    <p:extLst>
      <p:ext uri="{BB962C8B-B14F-4D97-AF65-F5344CB8AC3E}">
        <p14:creationId xmlns:p14="http://schemas.microsoft.com/office/powerpoint/2010/main" val="2727293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969307-117B-4520-9728-6CBE5A830E44}"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764748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969307-117B-4520-9728-6CBE5A830E44}"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001287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969307-117B-4520-9728-6CBE5A830E44}"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5813425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969307-117B-4520-9728-6CBE5A830E44}"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1809483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969307-117B-4520-9728-6CBE5A830E44}"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4555903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969307-117B-4520-9728-6CBE5A830E44}"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3497211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969307-117B-4520-9728-6CBE5A830E44}" type="datetime1">
              <a:rPr lang="ja-JP" altLang="en-US" smtClean="0">
                <a:solidFill>
                  <a:prstClr val="black">
                    <a:tint val="75000"/>
                  </a:prstClr>
                </a:solidFill>
              </a:rPr>
              <a:pPr/>
              <a:t>2021/2/16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A9EA4-4D30-4ED7-AF1A-6209E40D8B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2089310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9.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en-US" altLang="ja-JP" dirty="0" smtClean="0">
                <a:latin typeface="+mn-lt"/>
              </a:rPr>
              <a:t>Linux eBPF</a:t>
            </a:r>
            <a:r>
              <a:rPr kumimoji="1" lang="ja-JP" altLang="en-US" dirty="0" smtClean="0"/>
              <a:t>プログラム</a:t>
            </a:r>
            <a:r>
              <a:rPr lang="ja-JP" altLang="en-US" dirty="0" smtClean="0"/>
              <a:t>を用いた</a:t>
            </a:r>
            <a:r>
              <a:rPr lang="ja-JP" altLang="en-US" dirty="0">
                <a:latin typeface="+mn-lt"/>
              </a:rPr>
              <a:t>仮想マシン</a:t>
            </a:r>
            <a:r>
              <a:rPr lang="ja-JP" altLang="en-US" dirty="0" smtClean="0"/>
              <a:t>内情報の安全な</a:t>
            </a:r>
            <a:r>
              <a:rPr lang="en-US" altLang="ja-JP" dirty="0" smtClean="0"/>
              <a:t/>
            </a:r>
            <a:br>
              <a:rPr lang="en-US" altLang="ja-JP" dirty="0" smtClean="0"/>
            </a:br>
            <a:r>
              <a:rPr lang="ja-JP" altLang="en-US" dirty="0" smtClean="0"/>
              <a:t>取得機構</a:t>
            </a:r>
            <a:endParaRPr kumimoji="1" lang="ja-JP" altLang="en-US" dirty="0"/>
          </a:p>
        </p:txBody>
      </p:sp>
      <p:sp>
        <p:nvSpPr>
          <p:cNvPr id="3" name="サブタイトル 2"/>
          <p:cNvSpPr>
            <a:spLocks noGrp="1"/>
          </p:cNvSpPr>
          <p:nvPr>
            <p:ph type="subTitle" idx="1"/>
          </p:nvPr>
        </p:nvSpPr>
        <p:spPr>
          <a:xfrm>
            <a:off x="1524000" y="4013004"/>
            <a:ext cx="9144000" cy="1655762"/>
          </a:xfrm>
        </p:spPr>
        <p:txBody>
          <a:bodyPr>
            <a:normAutofit lnSpcReduction="10000"/>
          </a:bodyPr>
          <a:lstStyle/>
          <a:p>
            <a:r>
              <a:rPr lang="ja-JP" altLang="en-US" dirty="0"/>
              <a:t>九州工業</a:t>
            </a:r>
            <a:r>
              <a:rPr lang="ja-JP" altLang="en-US" dirty="0" smtClean="0"/>
              <a:t>大学</a:t>
            </a:r>
            <a:r>
              <a:rPr lang="ja-JP" altLang="en-US" dirty="0"/>
              <a:t>　</a:t>
            </a:r>
            <a:r>
              <a:rPr lang="ja-JP" altLang="en-US" dirty="0" smtClean="0"/>
              <a:t>情報工学部</a:t>
            </a:r>
            <a:endParaRPr lang="en-US" altLang="ja-JP" dirty="0" smtClean="0"/>
          </a:p>
          <a:p>
            <a:r>
              <a:rPr kumimoji="1" lang="ja-JP" altLang="en-US" dirty="0"/>
              <a:t>機械情報工学科</a:t>
            </a:r>
            <a:endParaRPr kumimoji="1" lang="en-US" altLang="ja-JP" dirty="0" smtClean="0"/>
          </a:p>
          <a:p>
            <a:r>
              <a:rPr kumimoji="1" lang="ja-JP" altLang="en-US" dirty="0" smtClean="0"/>
              <a:t>光来研究室</a:t>
            </a:r>
            <a:endParaRPr lang="en-US" altLang="ja-JP" dirty="0" smtClean="0"/>
          </a:p>
          <a:p>
            <a:r>
              <a:rPr lang="en-US" altLang="ja-JP" dirty="0" smtClean="0"/>
              <a:t>15237079</a:t>
            </a:r>
            <a:r>
              <a:rPr kumimoji="1" lang="ja-JP" altLang="en-US" dirty="0" smtClean="0"/>
              <a:t>　渡部　太貴</a:t>
            </a:r>
            <a:endParaRPr kumimoji="1" lang="ja-JP" altLang="en-US" dirty="0"/>
          </a:p>
        </p:txBody>
      </p:sp>
    </p:spTree>
    <p:extLst>
      <p:ext uri="{BB962C8B-B14F-4D97-AF65-F5344CB8AC3E}">
        <p14:creationId xmlns:p14="http://schemas.microsoft.com/office/powerpoint/2010/main" val="10297602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3" name="コンテンツ プレースホルダー 2"/>
          <p:cNvSpPr>
            <a:spLocks noGrp="1"/>
          </p:cNvSpPr>
          <p:nvPr>
            <p:ph idx="1"/>
          </p:nvPr>
        </p:nvSpPr>
        <p:spPr>
          <a:xfrm>
            <a:off x="838200" y="1546225"/>
            <a:ext cx="10515600" cy="4351338"/>
          </a:xfrm>
        </p:spPr>
        <p:txBody>
          <a:bodyPr/>
          <a:lstStyle/>
          <a:p>
            <a:r>
              <a:rPr kumimoji="1" lang="en-US" altLang="ja-JP" dirty="0" smtClean="0"/>
              <a:t>WaeP</a:t>
            </a:r>
            <a:r>
              <a:rPr kumimoji="1" lang="ja-JP" altLang="en-US" dirty="0" smtClean="0"/>
              <a:t>を用いた</a:t>
            </a:r>
            <a:r>
              <a:rPr kumimoji="1" lang="en-US" altLang="ja-JP" dirty="0" smtClean="0"/>
              <a:t>eBPF</a:t>
            </a:r>
            <a:r>
              <a:rPr kumimoji="1" lang="ja-JP" altLang="en-US" dirty="0" smtClean="0"/>
              <a:t>アプリケーション</a:t>
            </a:r>
            <a:r>
              <a:rPr lang="ja-JP" altLang="en-US" dirty="0" smtClean="0"/>
              <a:t>の</a:t>
            </a:r>
            <a:r>
              <a:rPr lang="ja-JP" altLang="en-US" dirty="0" smtClean="0"/>
              <a:t>動作を確認し、</a:t>
            </a:r>
            <a:r>
              <a:rPr lang="en-US" altLang="ja-JP" dirty="0" smtClean="0"/>
              <a:t>bpf</a:t>
            </a:r>
            <a:r>
              <a:rPr lang="ja-JP" altLang="en-US" dirty="0" smtClean="0"/>
              <a:t>システムコールの転送にかかる時間を測定</a:t>
            </a:r>
            <a:endParaRPr lang="en-US" altLang="ja-JP" dirty="0" smtClean="0"/>
          </a:p>
          <a:p>
            <a:pPr lvl="1"/>
            <a:r>
              <a:rPr lang="ja-JP" altLang="en-US" dirty="0" smtClean="0"/>
              <a:t>従来の</a:t>
            </a:r>
            <a:r>
              <a:rPr lang="en-US" altLang="ja-JP" dirty="0" smtClean="0"/>
              <a:t>Linux</a:t>
            </a:r>
            <a:r>
              <a:rPr lang="ja-JP" altLang="en-US" dirty="0" smtClean="0"/>
              <a:t>における</a:t>
            </a:r>
            <a:r>
              <a:rPr lang="en-US" altLang="ja-JP" dirty="0" smtClean="0"/>
              <a:t>bpf</a:t>
            </a:r>
            <a:r>
              <a:rPr lang="ja-JP" altLang="en-US" dirty="0" smtClean="0"/>
              <a:t>システムコールの実行時間と比較</a:t>
            </a:r>
            <a:endParaRPr kumimoji="1" lang="en-US" altLang="ja-JP" dirty="0" smtClean="0"/>
          </a:p>
          <a:p>
            <a:r>
              <a:rPr lang="ja-JP" altLang="en-US" dirty="0" smtClean="0"/>
              <a:t>実験環境</a:t>
            </a:r>
            <a:endParaRPr lang="en-US" altLang="ja-JP" dirty="0" smtClean="0"/>
          </a:p>
          <a:p>
            <a:pPr lvl="1"/>
            <a:r>
              <a:rPr lang="ja-JP" altLang="en-US" dirty="0" smtClean="0"/>
              <a:t>仮想化ソフトウェアとして</a:t>
            </a:r>
            <a:r>
              <a:rPr lang="en-US" altLang="ja-JP" dirty="0" smtClean="0"/>
              <a:t>KVM</a:t>
            </a:r>
            <a:r>
              <a:rPr lang="ja-JP" altLang="en-US" dirty="0" smtClean="0"/>
              <a:t>を用いた</a:t>
            </a:r>
            <a:endParaRPr kumimoji="1" lang="ja-JP" altLang="en-US" dirty="0"/>
          </a:p>
        </p:txBody>
      </p:sp>
      <p:sp>
        <p:nvSpPr>
          <p:cNvPr id="4" name="スライド番号プレースホルダー 3"/>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10</a:t>
            </a:fld>
            <a:endParaRPr lang="ja-JP" altLang="en-US">
              <a:solidFill>
                <a:prstClr val="black">
                  <a:tint val="75000"/>
                </a:prstClr>
              </a:solidFill>
            </a:endParaRPr>
          </a:p>
        </p:txBody>
      </p:sp>
      <p:graphicFrame>
        <p:nvGraphicFramePr>
          <p:cNvPr id="6" name="表 5"/>
          <p:cNvGraphicFramePr>
            <a:graphicFrameLocks noGrp="1"/>
          </p:cNvGraphicFramePr>
          <p:nvPr>
            <p:extLst>
              <p:ext uri="{D42A27DB-BD31-4B8C-83A1-F6EECF244321}">
                <p14:modId xmlns:p14="http://schemas.microsoft.com/office/powerpoint/2010/main" val="105280072"/>
              </p:ext>
            </p:extLst>
          </p:nvPr>
        </p:nvGraphicFramePr>
        <p:xfrm>
          <a:off x="3495798" y="4356186"/>
          <a:ext cx="5888232" cy="1820777"/>
        </p:xfrm>
        <a:graphic>
          <a:graphicData uri="http://schemas.openxmlformats.org/drawingml/2006/table">
            <a:tbl>
              <a:tblPr firstRow="1" firstCol="1" bandRow="1">
                <a:tableStyleId>{5C22544A-7EE6-4342-B048-85BDC9FD1C3A}</a:tableStyleId>
              </a:tblPr>
              <a:tblGrid>
                <a:gridCol w="1962744"/>
                <a:gridCol w="1962744"/>
                <a:gridCol w="1962744"/>
              </a:tblGrid>
              <a:tr h="419099">
                <a:tc>
                  <a:txBody>
                    <a:bodyPr/>
                    <a:lstStyle/>
                    <a:p>
                      <a:pPr algn="ctr"/>
                      <a:endParaRPr kumimoji="1" lang="ja-JP" altLang="en-US" dirty="0">
                        <a:solidFill>
                          <a:srgbClr val="0070C0"/>
                        </a:solidFill>
                      </a:endParaRPr>
                    </a:p>
                  </a:txBody>
                  <a:tcPr/>
                </a:tc>
                <a:tc>
                  <a:txBody>
                    <a:bodyPr/>
                    <a:lstStyle/>
                    <a:p>
                      <a:pPr algn="ctr"/>
                      <a:r>
                        <a:rPr kumimoji="1" lang="ja-JP" altLang="en-US" dirty="0" smtClean="0"/>
                        <a:t>ホスト</a:t>
                      </a:r>
                      <a:endParaRPr kumimoji="1" lang="ja-JP" altLang="en-US" dirty="0"/>
                    </a:p>
                  </a:txBody>
                  <a:tcPr/>
                </a:tc>
                <a:tc>
                  <a:txBody>
                    <a:bodyPr/>
                    <a:lstStyle/>
                    <a:p>
                      <a:pPr algn="ctr"/>
                      <a:r>
                        <a:rPr kumimoji="1" lang="en-US" altLang="ja-JP" dirty="0" smtClean="0"/>
                        <a:t>VM</a:t>
                      </a:r>
                      <a:endParaRPr kumimoji="1" lang="ja-JP" altLang="en-US" dirty="0"/>
                    </a:p>
                  </a:txBody>
                  <a:tcPr/>
                </a:tc>
              </a:tr>
              <a:tr h="467226">
                <a:tc>
                  <a:txBody>
                    <a:bodyPr/>
                    <a:lstStyle/>
                    <a:p>
                      <a:pPr algn="ctr"/>
                      <a:r>
                        <a:rPr kumimoji="1" lang="en-US" altLang="ja-JP" dirty="0" smtClean="0">
                          <a:solidFill>
                            <a:schemeClr val="bg1"/>
                          </a:solidFill>
                        </a:rPr>
                        <a:t>CPU</a:t>
                      </a:r>
                      <a:endParaRPr kumimoji="1" lang="ja-JP" altLang="en-US" dirty="0">
                        <a:solidFill>
                          <a:schemeClr val="bg1"/>
                        </a:solidFill>
                      </a:endParaRPr>
                    </a:p>
                  </a:txBody>
                  <a:tcPr/>
                </a:tc>
                <a:tc>
                  <a:txBody>
                    <a:bodyPr/>
                    <a:lstStyle/>
                    <a:p>
                      <a:pPr algn="ctr"/>
                      <a:r>
                        <a:rPr kumimoji="1" lang="en-US" altLang="ja-JP" dirty="0" smtClean="0"/>
                        <a:t>Intel</a:t>
                      </a:r>
                      <a:r>
                        <a:rPr kumimoji="1" lang="en-US" altLang="ja-JP" baseline="0" dirty="0" smtClean="0"/>
                        <a:t> Core i7-9700</a:t>
                      </a:r>
                      <a:endParaRPr kumimoji="1" lang="ja-JP" altLang="en-US" dirty="0"/>
                    </a:p>
                  </a:txBody>
                  <a:tcPr/>
                </a:tc>
                <a:tc>
                  <a:txBody>
                    <a:bodyPr/>
                    <a:lstStyle/>
                    <a:p>
                      <a:pPr algn="ctr"/>
                      <a:r>
                        <a:rPr kumimoji="1" lang="en-US" altLang="ja-JP" dirty="0" smtClean="0"/>
                        <a:t>1</a:t>
                      </a:r>
                      <a:r>
                        <a:rPr kumimoji="1" lang="ja-JP" altLang="en-US" dirty="0" smtClean="0"/>
                        <a:t>個</a:t>
                      </a:r>
                      <a:endParaRPr kumimoji="1" lang="ja-JP" altLang="en-US" dirty="0"/>
                    </a:p>
                  </a:txBody>
                  <a:tcPr/>
                </a:tc>
              </a:tr>
              <a:tr h="467226">
                <a:tc>
                  <a:txBody>
                    <a:bodyPr/>
                    <a:lstStyle/>
                    <a:p>
                      <a:pPr algn="ctr"/>
                      <a:r>
                        <a:rPr kumimoji="1" lang="ja-JP" altLang="en-US" dirty="0" smtClean="0">
                          <a:solidFill>
                            <a:schemeClr val="bg1"/>
                          </a:solidFill>
                        </a:rPr>
                        <a:t>メモリ</a:t>
                      </a:r>
                      <a:endParaRPr kumimoji="1" lang="ja-JP" altLang="en-US" dirty="0">
                        <a:solidFill>
                          <a:schemeClr val="bg1"/>
                        </a:solidFill>
                      </a:endParaRPr>
                    </a:p>
                  </a:txBody>
                  <a:tcPr/>
                </a:tc>
                <a:tc>
                  <a:txBody>
                    <a:bodyPr/>
                    <a:lstStyle/>
                    <a:p>
                      <a:pPr algn="ctr"/>
                      <a:r>
                        <a:rPr kumimoji="1" lang="en-US" altLang="ja-JP" dirty="0" smtClean="0"/>
                        <a:t>16</a:t>
                      </a:r>
                      <a:r>
                        <a:rPr kumimoji="1" lang="en-US" altLang="ja-JP" baseline="0" dirty="0" smtClean="0"/>
                        <a:t> GB</a:t>
                      </a:r>
                      <a:endParaRPr kumimoji="1" lang="ja-JP" altLang="en-US" dirty="0"/>
                    </a:p>
                  </a:txBody>
                  <a:tcPr/>
                </a:tc>
                <a:tc>
                  <a:txBody>
                    <a:bodyPr/>
                    <a:lstStyle/>
                    <a:p>
                      <a:pPr algn="ctr"/>
                      <a:r>
                        <a:rPr kumimoji="1" lang="en-US" altLang="ja-JP" dirty="0" smtClean="0"/>
                        <a:t>1.5</a:t>
                      </a:r>
                      <a:r>
                        <a:rPr kumimoji="1" lang="en-US" altLang="ja-JP" baseline="0" dirty="0" smtClean="0"/>
                        <a:t> GB</a:t>
                      </a:r>
                      <a:endParaRPr kumimoji="1" lang="ja-JP" altLang="en-US" dirty="0"/>
                    </a:p>
                  </a:txBody>
                  <a:tcPr/>
                </a:tc>
              </a:tr>
              <a:tr h="467226">
                <a:tc>
                  <a:txBody>
                    <a:bodyPr/>
                    <a:lstStyle/>
                    <a:p>
                      <a:pPr algn="ctr"/>
                      <a:r>
                        <a:rPr kumimoji="1" lang="en-US" altLang="ja-JP" dirty="0" smtClean="0">
                          <a:solidFill>
                            <a:schemeClr val="bg1"/>
                          </a:solidFill>
                        </a:rPr>
                        <a:t>OS</a:t>
                      </a:r>
                      <a:endParaRPr kumimoji="1" lang="ja-JP" altLang="en-US" dirty="0">
                        <a:solidFill>
                          <a:schemeClr val="bg1"/>
                        </a:solidFill>
                      </a:endParaRPr>
                    </a:p>
                  </a:txBody>
                  <a:tcPr/>
                </a:tc>
                <a:tc>
                  <a:txBody>
                    <a:bodyPr/>
                    <a:lstStyle/>
                    <a:p>
                      <a:pPr algn="ctr"/>
                      <a:r>
                        <a:rPr kumimoji="1" lang="en-US" altLang="ja-JP" dirty="0" smtClean="0"/>
                        <a:t>Linux</a:t>
                      </a:r>
                      <a:r>
                        <a:rPr kumimoji="1" lang="en-US" altLang="ja-JP" baseline="0" dirty="0" smtClean="0"/>
                        <a:t> 5.4</a:t>
                      </a:r>
                      <a:endParaRPr kumimoji="1" lang="ja-JP" altLang="en-US" dirty="0"/>
                    </a:p>
                  </a:txBody>
                  <a:tcPr/>
                </a:tc>
                <a:tc>
                  <a:txBody>
                    <a:bodyPr/>
                    <a:lstStyle/>
                    <a:p>
                      <a:pPr algn="ctr"/>
                      <a:r>
                        <a:rPr kumimoji="1" lang="en-US" altLang="ja-JP" dirty="0" smtClean="0"/>
                        <a:t>Linux</a:t>
                      </a:r>
                      <a:r>
                        <a:rPr kumimoji="1" lang="en-US" altLang="ja-JP" baseline="0" dirty="0" smtClean="0"/>
                        <a:t> 5.4</a:t>
                      </a:r>
                      <a:endParaRPr kumimoji="1" lang="ja-JP" altLang="en-US" dirty="0"/>
                    </a:p>
                  </a:txBody>
                  <a:tcPr/>
                </a:tc>
              </a:tr>
            </a:tbl>
          </a:graphicData>
        </a:graphic>
      </p:graphicFrame>
    </p:spTree>
    <p:extLst>
      <p:ext uri="{BB962C8B-B14F-4D97-AF65-F5344CB8AC3E}">
        <p14:creationId xmlns:p14="http://schemas.microsoft.com/office/powerpoint/2010/main" val="2089019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mn-lt"/>
              </a:rPr>
              <a:t>WaeP</a:t>
            </a:r>
            <a:r>
              <a:rPr lang="ja-JP" altLang="en-US" dirty="0" smtClean="0">
                <a:latin typeface="+mn-lt"/>
              </a:rPr>
              <a:t>の動作確認</a:t>
            </a:r>
            <a:endParaRPr kumimoji="1" lang="ja-JP" altLang="en-US" dirty="0"/>
          </a:p>
        </p:txBody>
      </p:sp>
      <p:sp>
        <p:nvSpPr>
          <p:cNvPr id="3" name="コンテンツ プレースホルダー 2"/>
          <p:cNvSpPr>
            <a:spLocks noGrp="1"/>
          </p:cNvSpPr>
          <p:nvPr>
            <p:ph idx="1"/>
          </p:nvPr>
        </p:nvSpPr>
        <p:spPr>
          <a:xfrm>
            <a:off x="838200" y="1594330"/>
            <a:ext cx="10515600" cy="4351338"/>
          </a:xfrm>
        </p:spPr>
        <p:txBody>
          <a:bodyPr/>
          <a:lstStyle/>
          <a:p>
            <a:r>
              <a:rPr kumimoji="1" lang="ja-JP" altLang="en-US" dirty="0" smtClean="0"/>
              <a:t>最小限の</a:t>
            </a:r>
            <a:r>
              <a:rPr kumimoji="1" lang="en-US" altLang="ja-JP" dirty="0" smtClean="0"/>
              <a:t>eBPF</a:t>
            </a:r>
            <a:r>
              <a:rPr kumimoji="1" lang="ja-JP" altLang="en-US" dirty="0" smtClean="0"/>
              <a:t>アプリケーションを作成</a:t>
            </a:r>
            <a:endParaRPr kumimoji="1" lang="en-US" altLang="ja-JP" dirty="0" smtClean="0"/>
          </a:p>
          <a:p>
            <a:pPr lvl="1"/>
            <a:r>
              <a:rPr lang="ja-JP" altLang="en-US" dirty="0" smtClean="0"/>
              <a:t>プログラムを実行するための</a:t>
            </a:r>
            <a:r>
              <a:rPr lang="en-US" altLang="ja-JP" dirty="0" smtClean="0"/>
              <a:t>execve</a:t>
            </a:r>
            <a:r>
              <a:rPr lang="ja-JP" altLang="en-US" dirty="0" smtClean="0"/>
              <a:t>システムコールが呼ばれた時にログを出力</a:t>
            </a:r>
            <a:endParaRPr lang="en-US" altLang="ja-JP" dirty="0" smtClean="0"/>
          </a:p>
          <a:p>
            <a:r>
              <a:rPr kumimoji="1" lang="en-US" altLang="ja-JP" dirty="0" smtClean="0"/>
              <a:t>eBPF</a:t>
            </a:r>
            <a:r>
              <a:rPr kumimoji="1" lang="ja-JP" altLang="en-US" dirty="0" smtClean="0"/>
              <a:t>プログラムを</a:t>
            </a:r>
            <a:r>
              <a:rPr kumimoji="1" lang="en-US" altLang="ja-JP" dirty="0" smtClean="0"/>
              <a:t>VM</a:t>
            </a:r>
            <a:r>
              <a:rPr kumimoji="1" lang="ja-JP" altLang="en-US" dirty="0" smtClean="0"/>
              <a:t>内</a:t>
            </a:r>
            <a:r>
              <a:rPr lang="ja-JP" altLang="en-US" dirty="0" smtClean="0"/>
              <a:t>の</a:t>
            </a:r>
            <a:r>
              <a:rPr lang="en-US" altLang="ja-JP" dirty="0" smtClean="0"/>
              <a:t>OS</a:t>
            </a:r>
            <a:r>
              <a:rPr lang="ja-JP" altLang="en-US" dirty="0" smtClean="0"/>
              <a:t>カーネルにロードすることができた</a:t>
            </a:r>
            <a:endParaRPr kumimoji="1" lang="en-US" altLang="ja-JP" dirty="0" smtClean="0"/>
          </a:p>
          <a:p>
            <a:pPr lvl="1"/>
            <a:r>
              <a:rPr lang="ja-JP" altLang="en-US" dirty="0" smtClean="0"/>
              <a:t>新しいプログラムを実行するたびにログにメッセージが出力された</a:t>
            </a:r>
            <a:endParaRPr lang="en-US" altLang="ja-JP" dirty="0" smtClean="0"/>
          </a:p>
        </p:txBody>
      </p:sp>
      <p:sp>
        <p:nvSpPr>
          <p:cNvPr id="4" name="スライド番号プレースホルダー 3"/>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11</a:t>
            </a:fld>
            <a:endParaRPr lang="ja-JP" altLang="en-US" dirty="0">
              <a:solidFill>
                <a:prstClr val="black">
                  <a:tint val="75000"/>
                </a:prstClr>
              </a:solidFill>
            </a:endParaRPr>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8757" y="4071311"/>
            <a:ext cx="4914285" cy="2377908"/>
          </a:xfrm>
          <a:prstGeom prst="rect">
            <a:avLst/>
          </a:prstGeom>
        </p:spPr>
      </p:pic>
      <p:sp>
        <p:nvSpPr>
          <p:cNvPr id="5" name="円/楕円 4"/>
          <p:cNvSpPr/>
          <p:nvPr/>
        </p:nvSpPr>
        <p:spPr>
          <a:xfrm>
            <a:off x="2684860" y="4892675"/>
            <a:ext cx="937260" cy="1828800"/>
          </a:xfrm>
          <a:prstGeom prst="ellipse">
            <a:avLst/>
          </a:prstGeom>
          <a:solidFill>
            <a:schemeClr val="lt1">
              <a:alpha val="0"/>
            </a:schemeClr>
          </a:solidFill>
          <a:ln w="508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円/楕円 5"/>
          <p:cNvSpPr/>
          <p:nvPr/>
        </p:nvSpPr>
        <p:spPr>
          <a:xfrm>
            <a:off x="6096000" y="5116829"/>
            <a:ext cx="1939290" cy="1422083"/>
          </a:xfrm>
          <a:prstGeom prst="ellipse">
            <a:avLst/>
          </a:prstGeom>
          <a:solidFill>
            <a:schemeClr val="lt1">
              <a:alpha val="0"/>
            </a:schemeClr>
          </a:solidFill>
          <a:ln w="508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8" name="線吹き出し 1 (枠付き) 7"/>
          <p:cNvSpPr/>
          <p:nvPr/>
        </p:nvSpPr>
        <p:spPr>
          <a:xfrm>
            <a:off x="348294" y="4281170"/>
            <a:ext cx="1885950" cy="1223010"/>
          </a:xfrm>
          <a:prstGeom prst="borderCallout1">
            <a:avLst>
              <a:gd name="adj1" fmla="val 50526"/>
              <a:gd name="adj2" fmla="val 100152"/>
              <a:gd name="adj3" fmla="val 88201"/>
              <a:gd name="adj4" fmla="val 127121"/>
            </a:avLst>
          </a:prstGeom>
          <a:solidFill>
            <a:schemeClr val="bg1">
              <a:lumMod val="9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実行された</a:t>
            </a:r>
            <a:endParaRPr kumimoji="1" lang="en-US" altLang="ja-JP" dirty="0" smtClean="0">
              <a:solidFill>
                <a:schemeClr val="tx1"/>
              </a:solidFill>
            </a:endParaRPr>
          </a:p>
          <a:p>
            <a:pPr algn="ctr"/>
            <a:r>
              <a:rPr lang="ja-JP" altLang="en-US" dirty="0">
                <a:solidFill>
                  <a:schemeClr val="tx1"/>
                </a:solidFill>
              </a:rPr>
              <a:t>プログラム</a:t>
            </a:r>
            <a:endParaRPr kumimoji="1" lang="ja-JP" altLang="en-US" dirty="0">
              <a:solidFill>
                <a:schemeClr val="tx1"/>
              </a:solidFill>
            </a:endParaRPr>
          </a:p>
        </p:txBody>
      </p:sp>
      <p:sp>
        <p:nvSpPr>
          <p:cNvPr id="9" name="線吹き出し 1 (枠付き) 8"/>
          <p:cNvSpPr/>
          <p:nvPr/>
        </p:nvSpPr>
        <p:spPr>
          <a:xfrm>
            <a:off x="8712533" y="4362807"/>
            <a:ext cx="1805940" cy="1330087"/>
          </a:xfrm>
          <a:prstGeom prst="borderCallout1">
            <a:avLst>
              <a:gd name="adj1" fmla="val 49686"/>
              <a:gd name="adj2" fmla="val -105"/>
              <a:gd name="adj3" fmla="val 112500"/>
              <a:gd name="adj4" fmla="val -38333"/>
            </a:avLst>
          </a:prstGeom>
          <a:solidFill>
            <a:schemeClr val="bg1">
              <a:lumMod val="9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出力された</a:t>
            </a:r>
            <a:endParaRPr kumimoji="1" lang="en-US" altLang="ja-JP" dirty="0" smtClean="0">
              <a:solidFill>
                <a:schemeClr val="tx1"/>
              </a:solidFill>
            </a:endParaRPr>
          </a:p>
          <a:p>
            <a:pPr algn="ctr"/>
            <a:r>
              <a:rPr lang="ja-JP" altLang="en-US" dirty="0">
                <a:solidFill>
                  <a:schemeClr val="tx1"/>
                </a:solidFill>
              </a:rPr>
              <a:t>メッセージ</a:t>
            </a:r>
            <a:endParaRPr kumimoji="1" lang="ja-JP" altLang="en-US" dirty="0">
              <a:solidFill>
                <a:schemeClr val="tx1"/>
              </a:solidFill>
            </a:endParaRPr>
          </a:p>
        </p:txBody>
      </p:sp>
    </p:spTree>
    <p:extLst>
      <p:ext uri="{BB962C8B-B14F-4D97-AF65-F5344CB8AC3E}">
        <p14:creationId xmlns:p14="http://schemas.microsoft.com/office/powerpoint/2010/main" val="6296549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latin typeface="+mn-lt"/>
              </a:rPr>
              <a:t>WaeP</a:t>
            </a:r>
            <a:r>
              <a:rPr kumimoji="1" lang="ja-JP" altLang="en-US" dirty="0" smtClean="0"/>
              <a:t>の</a:t>
            </a:r>
            <a:r>
              <a:rPr lang="ja-JP" altLang="en-US" dirty="0" smtClean="0"/>
              <a:t>オーバヘッド</a:t>
            </a:r>
            <a:endParaRPr kumimoji="1" lang="ja-JP" altLang="en-US" dirty="0"/>
          </a:p>
        </p:txBody>
      </p:sp>
      <p:sp>
        <p:nvSpPr>
          <p:cNvPr id="3" name="コンテンツ プレースホルダー 2"/>
          <p:cNvSpPr>
            <a:spLocks noGrp="1"/>
          </p:cNvSpPr>
          <p:nvPr>
            <p:ph idx="1"/>
          </p:nvPr>
        </p:nvSpPr>
        <p:spPr>
          <a:xfrm>
            <a:off x="838200" y="1562735"/>
            <a:ext cx="10515600" cy="4351338"/>
          </a:xfrm>
        </p:spPr>
        <p:txBody>
          <a:bodyPr/>
          <a:lstStyle/>
          <a:p>
            <a:r>
              <a:rPr lang="en-US" altLang="ja-JP" dirty="0"/>
              <a:t>b</a:t>
            </a:r>
            <a:r>
              <a:rPr lang="en-US" altLang="ja-JP" dirty="0" smtClean="0"/>
              <a:t>pf</a:t>
            </a:r>
            <a:r>
              <a:rPr lang="ja-JP" altLang="en-US" dirty="0" smtClean="0"/>
              <a:t>システムコールの転送・実行にかかる時間を従来の</a:t>
            </a:r>
            <a:r>
              <a:rPr lang="en-US" altLang="ja-JP" dirty="0" smtClean="0"/>
              <a:t>Linux</a:t>
            </a:r>
            <a:r>
              <a:rPr lang="ja-JP" altLang="en-US" dirty="0" smtClean="0"/>
              <a:t>と比較</a:t>
            </a:r>
            <a:endParaRPr lang="en-US" altLang="ja-JP" dirty="0" smtClean="0"/>
          </a:p>
          <a:p>
            <a:pPr lvl="1"/>
            <a:r>
              <a:rPr lang="ja-JP" altLang="en-US" dirty="0" smtClean="0"/>
              <a:t>ロード機能：</a:t>
            </a:r>
            <a:r>
              <a:rPr lang="en-US" altLang="ja-JP" dirty="0" smtClean="0"/>
              <a:t>eBPF</a:t>
            </a:r>
            <a:r>
              <a:rPr lang="ja-JP" altLang="en-US" dirty="0" smtClean="0"/>
              <a:t>プログラムを</a:t>
            </a:r>
            <a:r>
              <a:rPr lang="en-US" altLang="ja-JP" dirty="0" smtClean="0"/>
              <a:t>OS</a:t>
            </a:r>
            <a:r>
              <a:rPr lang="ja-JP" altLang="en-US" dirty="0" smtClean="0"/>
              <a:t>カーネルにロード</a:t>
            </a:r>
            <a:endParaRPr lang="en-US" altLang="ja-JP" dirty="0" smtClean="0"/>
          </a:p>
          <a:p>
            <a:pPr lvl="1"/>
            <a:r>
              <a:rPr kumimoji="1" lang="ja-JP" altLang="en-US" dirty="0" smtClean="0"/>
              <a:t>トレースポイント設定機能：</a:t>
            </a:r>
            <a:r>
              <a:rPr kumimoji="1" lang="en-US" altLang="ja-JP" dirty="0" smtClean="0"/>
              <a:t>OS</a:t>
            </a:r>
            <a:r>
              <a:rPr kumimoji="1" lang="ja-JP" altLang="en-US" dirty="0" smtClean="0"/>
              <a:t>カーネル内で処理をフックする箇所を設定</a:t>
            </a:r>
            <a:endParaRPr kumimoji="1" lang="en-US" altLang="ja-JP" dirty="0" smtClean="0"/>
          </a:p>
          <a:p>
            <a:r>
              <a:rPr lang="en-US" altLang="ja-JP" dirty="0" smtClean="0"/>
              <a:t>WaeP</a:t>
            </a:r>
            <a:r>
              <a:rPr lang="ja-JP" altLang="en-US" dirty="0" smtClean="0"/>
              <a:t>ではロードに</a:t>
            </a:r>
            <a:r>
              <a:rPr lang="en-US" altLang="ja-JP" dirty="0" smtClean="0"/>
              <a:t>2.4</a:t>
            </a:r>
            <a:r>
              <a:rPr lang="ja-JP" altLang="en-US" dirty="0" smtClean="0"/>
              <a:t>倍の時間がかかったが、</a:t>
            </a:r>
            <a:r>
              <a:rPr lang="en-US" altLang="ja-JP" dirty="0" smtClean="0"/>
              <a:t>1</a:t>
            </a:r>
            <a:r>
              <a:rPr lang="ja-JP" altLang="en-US" dirty="0" smtClean="0"/>
              <a:t>ミリ秒以下</a:t>
            </a:r>
            <a:endParaRPr lang="en-US" altLang="ja-JP" dirty="0" smtClean="0"/>
          </a:p>
          <a:p>
            <a:pPr lvl="1"/>
            <a:r>
              <a:rPr kumimoji="1" lang="ja-JP" altLang="en-US" dirty="0" smtClean="0"/>
              <a:t>トレースポイント設定機能のオーバヘッドは</a:t>
            </a:r>
            <a:r>
              <a:rPr kumimoji="1" lang="en-US" altLang="ja-JP" dirty="0" smtClean="0"/>
              <a:t>27%</a:t>
            </a:r>
            <a:endParaRPr kumimoji="1" lang="ja-JP" altLang="en-US" dirty="0"/>
          </a:p>
        </p:txBody>
      </p:sp>
      <p:sp>
        <p:nvSpPr>
          <p:cNvPr id="4" name="スライド番号プレースホルダー 3"/>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12</a:t>
            </a:fld>
            <a:endParaRPr lang="ja-JP" altLang="en-US">
              <a:solidFill>
                <a:prstClr val="black">
                  <a:tint val="75000"/>
                </a:prstClr>
              </a:solidFill>
            </a:endParaRPr>
          </a:p>
        </p:txBody>
      </p:sp>
      <p:graphicFrame>
        <p:nvGraphicFramePr>
          <p:cNvPr id="5" name="グラフ 4"/>
          <p:cNvGraphicFramePr/>
          <p:nvPr>
            <p:extLst>
              <p:ext uri="{D42A27DB-BD31-4B8C-83A1-F6EECF244321}">
                <p14:modId xmlns:p14="http://schemas.microsoft.com/office/powerpoint/2010/main" val="1023556051"/>
              </p:ext>
            </p:extLst>
          </p:nvPr>
        </p:nvGraphicFramePr>
        <p:xfrm>
          <a:off x="3154653" y="3733801"/>
          <a:ext cx="5235964" cy="3124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548685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a:xfrm>
            <a:off x="838200" y="1630892"/>
            <a:ext cx="10515600" cy="4351338"/>
          </a:xfrm>
        </p:spPr>
        <p:txBody>
          <a:bodyPr/>
          <a:lstStyle/>
          <a:p>
            <a:r>
              <a:rPr lang="en-US" altLang="ja-JP" dirty="0" smtClean="0"/>
              <a:t>eBPF</a:t>
            </a:r>
            <a:r>
              <a:rPr lang="ja-JP" altLang="en-US" dirty="0" smtClean="0"/>
              <a:t>を用いて</a:t>
            </a:r>
            <a:r>
              <a:rPr lang="en-US" altLang="ja-JP" dirty="0" smtClean="0"/>
              <a:t>VM</a:t>
            </a:r>
            <a:r>
              <a:rPr lang="ja-JP" altLang="en-US" dirty="0" smtClean="0"/>
              <a:t>内の情報を安全に取得するシステム</a:t>
            </a:r>
            <a:r>
              <a:rPr lang="en-US" altLang="ja-JP" dirty="0" smtClean="0"/>
              <a:t>WaeP</a:t>
            </a:r>
            <a:r>
              <a:rPr lang="ja-JP" altLang="en-US" dirty="0" smtClean="0"/>
              <a:t>を提案</a:t>
            </a:r>
            <a:endParaRPr lang="en-US" altLang="ja-JP" dirty="0"/>
          </a:p>
          <a:p>
            <a:pPr lvl="1"/>
            <a:r>
              <a:rPr kumimoji="1" lang="ja-JP" altLang="en-US" dirty="0" smtClean="0"/>
              <a:t>クラウド側から</a:t>
            </a:r>
            <a:r>
              <a:rPr kumimoji="1" lang="en-US" altLang="ja-JP" dirty="0" smtClean="0"/>
              <a:t>eBPF</a:t>
            </a:r>
            <a:r>
              <a:rPr kumimoji="1" lang="ja-JP" altLang="en-US" dirty="0" smtClean="0"/>
              <a:t>プログラムを</a:t>
            </a:r>
            <a:r>
              <a:rPr kumimoji="1" lang="en-US" altLang="ja-JP" dirty="0" smtClean="0"/>
              <a:t>VM</a:t>
            </a:r>
            <a:r>
              <a:rPr kumimoji="1" lang="ja-JP" altLang="en-US" dirty="0" smtClean="0"/>
              <a:t>内の</a:t>
            </a:r>
            <a:r>
              <a:rPr kumimoji="1" lang="en-US" altLang="ja-JP" dirty="0" smtClean="0"/>
              <a:t>OS</a:t>
            </a:r>
            <a:r>
              <a:rPr kumimoji="1" lang="ja-JP" altLang="en-US" dirty="0" smtClean="0"/>
              <a:t>カーネルに送り込んで</a:t>
            </a:r>
            <a:r>
              <a:rPr kumimoji="1" lang="ja-JP" altLang="en-US" dirty="0" smtClean="0"/>
              <a:t>実行</a:t>
            </a:r>
            <a:endParaRPr kumimoji="1" lang="en-US" altLang="ja-JP" dirty="0" smtClean="0"/>
          </a:p>
          <a:p>
            <a:pPr lvl="1"/>
            <a:r>
              <a:rPr lang="en-US" altLang="ja-JP" dirty="0" smtClean="0"/>
              <a:t>eBPF</a:t>
            </a:r>
            <a:r>
              <a:rPr lang="ja-JP" altLang="en-US" dirty="0" smtClean="0"/>
              <a:t>ライブラリにおいて</a:t>
            </a:r>
            <a:r>
              <a:rPr lang="en-US" altLang="ja-JP" dirty="0" smtClean="0"/>
              <a:t>bpf</a:t>
            </a:r>
            <a:r>
              <a:rPr lang="ja-JP" altLang="en-US" dirty="0" smtClean="0"/>
              <a:t>システムコールの実行</a:t>
            </a:r>
            <a:r>
              <a:rPr lang="ja-JP" altLang="en-US" dirty="0" smtClean="0"/>
              <a:t>を</a:t>
            </a:r>
            <a:r>
              <a:rPr lang="ja-JP" altLang="en-US" dirty="0" smtClean="0"/>
              <a:t>横取り</a:t>
            </a:r>
            <a:endParaRPr lang="en-US" altLang="ja-JP" dirty="0" smtClean="0"/>
          </a:p>
          <a:p>
            <a:pPr lvl="1"/>
            <a:r>
              <a:rPr lang="en-US" altLang="ja-JP" dirty="0" smtClean="0"/>
              <a:t>VM</a:t>
            </a:r>
            <a:r>
              <a:rPr lang="ja-JP" altLang="en-US" dirty="0" smtClean="0"/>
              <a:t>内のプロキシに転送し、プロキシが代わりに</a:t>
            </a:r>
            <a:r>
              <a:rPr lang="en-US" altLang="ja-JP" dirty="0" smtClean="0"/>
              <a:t>bpf</a:t>
            </a:r>
            <a:r>
              <a:rPr lang="ja-JP" altLang="en-US" dirty="0" smtClean="0"/>
              <a:t>システムコールを</a:t>
            </a:r>
            <a:r>
              <a:rPr lang="ja-JP" altLang="en-US" dirty="0"/>
              <a:t>実行</a:t>
            </a:r>
            <a:endParaRPr lang="en-US" altLang="ja-JP" dirty="0" smtClean="0"/>
          </a:p>
          <a:p>
            <a:pPr lvl="1"/>
            <a:r>
              <a:rPr lang="en-US" altLang="ja-JP" dirty="0" smtClean="0"/>
              <a:t>WaeP</a:t>
            </a:r>
            <a:r>
              <a:rPr lang="ja-JP" altLang="en-US" dirty="0" smtClean="0"/>
              <a:t>を用いて</a:t>
            </a:r>
            <a:r>
              <a:rPr lang="en-US" altLang="ja-JP" dirty="0" smtClean="0"/>
              <a:t>eBPF</a:t>
            </a:r>
            <a:r>
              <a:rPr lang="ja-JP" altLang="en-US" dirty="0" smtClean="0"/>
              <a:t>アプリケーションが実行ができることを確認</a:t>
            </a:r>
            <a:endParaRPr lang="en-US" altLang="ja-JP" dirty="0" smtClean="0"/>
          </a:p>
          <a:p>
            <a:r>
              <a:rPr kumimoji="1" lang="ja-JP" altLang="en-US" dirty="0"/>
              <a:t>今後</a:t>
            </a:r>
            <a:r>
              <a:rPr kumimoji="1" lang="ja-JP" altLang="en-US" dirty="0" smtClean="0"/>
              <a:t>の課題</a:t>
            </a:r>
            <a:endParaRPr kumimoji="1" lang="en-US" altLang="ja-JP" dirty="0" smtClean="0"/>
          </a:p>
          <a:p>
            <a:pPr lvl="1"/>
            <a:r>
              <a:rPr lang="en-US" altLang="ja-JP" dirty="0" smtClean="0"/>
              <a:t>WaeP</a:t>
            </a:r>
            <a:r>
              <a:rPr lang="ja-JP" altLang="en-US" dirty="0" smtClean="0"/>
              <a:t>を様々な</a:t>
            </a:r>
            <a:r>
              <a:rPr lang="en-US" altLang="ja-JP" dirty="0" smtClean="0"/>
              <a:t>eBPF</a:t>
            </a:r>
            <a:r>
              <a:rPr lang="ja-JP" altLang="en-US" dirty="0" smtClean="0"/>
              <a:t>アプリケーションに</a:t>
            </a:r>
            <a:r>
              <a:rPr lang="ja-JP" altLang="en-US" dirty="0" smtClean="0"/>
              <a:t>対応させる</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13</a:t>
            </a:fld>
            <a:endParaRPr lang="ja-JP" altLang="en-US">
              <a:solidFill>
                <a:prstClr val="black">
                  <a:tint val="75000"/>
                </a:prstClr>
              </a:solidFill>
            </a:endParaRPr>
          </a:p>
        </p:txBody>
      </p:sp>
    </p:spTree>
    <p:extLst>
      <p:ext uri="{BB962C8B-B14F-4D97-AF65-F5344CB8AC3E}">
        <p14:creationId xmlns:p14="http://schemas.microsoft.com/office/powerpoint/2010/main" val="910603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雲 38"/>
          <p:cNvSpPr/>
          <p:nvPr/>
        </p:nvSpPr>
        <p:spPr>
          <a:xfrm>
            <a:off x="6801853" y="6133448"/>
            <a:ext cx="4545907" cy="453853"/>
          </a:xfrm>
          <a:prstGeom prst="cloud">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雲 37"/>
          <p:cNvSpPr/>
          <p:nvPr/>
        </p:nvSpPr>
        <p:spPr>
          <a:xfrm>
            <a:off x="155384" y="6133448"/>
            <a:ext cx="3341861" cy="561033"/>
          </a:xfrm>
          <a:prstGeom prst="cloud">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normAutofit/>
          </a:bodyPr>
          <a:lstStyle/>
          <a:p>
            <a:r>
              <a:rPr lang="ja-JP" altLang="en-US" dirty="0" smtClean="0"/>
              <a:t>クラウドによる</a:t>
            </a:r>
            <a:r>
              <a:rPr lang="en-US" altLang="ja-JP" dirty="0" smtClean="0">
                <a:latin typeface="+mn-lt"/>
              </a:rPr>
              <a:t>VM</a:t>
            </a:r>
            <a:r>
              <a:rPr lang="ja-JP" altLang="en-US" dirty="0" smtClean="0"/>
              <a:t>内へのアクセス</a:t>
            </a:r>
            <a:endParaRPr kumimoji="1" lang="ja-JP" altLang="en-US" dirty="0"/>
          </a:p>
        </p:txBody>
      </p:sp>
      <p:sp>
        <p:nvSpPr>
          <p:cNvPr id="3" name="コンテンツ プレースホルダー 2"/>
          <p:cNvSpPr>
            <a:spLocks noGrp="1"/>
          </p:cNvSpPr>
          <p:nvPr>
            <p:ph idx="1"/>
          </p:nvPr>
        </p:nvSpPr>
        <p:spPr>
          <a:xfrm>
            <a:off x="832160" y="1555583"/>
            <a:ext cx="10515600" cy="4351338"/>
          </a:xfrm>
        </p:spPr>
        <p:txBody>
          <a:bodyPr>
            <a:normAutofit/>
          </a:bodyPr>
          <a:lstStyle/>
          <a:p>
            <a:r>
              <a:rPr lang="ja-JP" altLang="en-US" dirty="0" smtClean="0"/>
              <a:t>近年、</a:t>
            </a:r>
            <a:r>
              <a:rPr lang="en-US" altLang="ja-JP" dirty="0" smtClean="0"/>
              <a:t>AWS</a:t>
            </a:r>
            <a:r>
              <a:rPr lang="ja-JP" altLang="en-US" dirty="0" smtClean="0"/>
              <a:t>などのクラウドサービスが利用されている</a:t>
            </a:r>
            <a:endParaRPr lang="en-US" altLang="ja-JP" dirty="0" smtClean="0"/>
          </a:p>
          <a:p>
            <a:pPr lvl="1"/>
            <a:r>
              <a:rPr lang="en-US" altLang="ja-JP" dirty="0" smtClean="0"/>
              <a:t>IaaS</a:t>
            </a:r>
            <a:r>
              <a:rPr lang="ja-JP" altLang="en-US" dirty="0" smtClean="0"/>
              <a:t>型</a:t>
            </a:r>
            <a:r>
              <a:rPr lang="ja-JP" altLang="en-US" dirty="0" smtClean="0"/>
              <a:t>クラウドは仮想マシン</a:t>
            </a:r>
            <a:r>
              <a:rPr lang="en-US" altLang="ja-JP" dirty="0" smtClean="0"/>
              <a:t>(VM)</a:t>
            </a:r>
            <a:r>
              <a:rPr lang="ja-JP" altLang="en-US" dirty="0" smtClean="0"/>
              <a:t>を提供</a:t>
            </a:r>
            <a:endParaRPr lang="en-US" altLang="ja-JP" dirty="0" smtClean="0"/>
          </a:p>
          <a:p>
            <a:pPr lvl="1"/>
            <a:r>
              <a:rPr lang="ja-JP" altLang="en-US" dirty="0" smtClean="0"/>
              <a:t>利用者は</a:t>
            </a:r>
            <a:r>
              <a:rPr lang="en-US" altLang="ja-JP" dirty="0" smtClean="0"/>
              <a:t>VM</a:t>
            </a:r>
            <a:r>
              <a:rPr lang="ja-JP" altLang="en-US" dirty="0" smtClean="0"/>
              <a:t>内のシステムを自由に管理</a:t>
            </a:r>
            <a:endParaRPr lang="en-US" altLang="ja-JP" dirty="0" smtClean="0"/>
          </a:p>
          <a:p>
            <a:r>
              <a:rPr lang="ja-JP" altLang="en-US" dirty="0" smtClean="0"/>
              <a:t>クラウドは様々な目的で</a:t>
            </a:r>
            <a:r>
              <a:rPr lang="en-US" altLang="ja-JP" dirty="0" smtClean="0"/>
              <a:t>VM</a:t>
            </a:r>
            <a:r>
              <a:rPr lang="ja-JP" altLang="en-US" dirty="0" smtClean="0"/>
              <a:t>内の情報を取得する必要</a:t>
            </a:r>
            <a:endParaRPr lang="en-US" altLang="ja-JP" dirty="0" smtClean="0"/>
          </a:p>
          <a:p>
            <a:pPr lvl="1"/>
            <a:r>
              <a:rPr lang="ja-JP" altLang="en-US" dirty="0" smtClean="0"/>
              <a:t>性能監視、セキュリティ監視、機能拡張</a:t>
            </a:r>
            <a:endParaRPr lang="en-US" altLang="ja-JP" dirty="0" smtClean="0"/>
          </a:p>
          <a:p>
            <a:pPr lvl="1"/>
            <a:r>
              <a:rPr lang="ja-JP" altLang="en-US" dirty="0"/>
              <a:t>主</a:t>
            </a:r>
            <a:r>
              <a:rPr lang="ja-JP" altLang="en-US" dirty="0" smtClean="0"/>
              <a:t>にエージェント方式と</a:t>
            </a:r>
            <a:r>
              <a:rPr lang="en-US" altLang="ja-JP" dirty="0" smtClean="0"/>
              <a:t>VM</a:t>
            </a:r>
            <a:r>
              <a:rPr lang="ja-JP" altLang="en-US" dirty="0" smtClean="0"/>
              <a:t>イントロスペクション</a:t>
            </a:r>
            <a:r>
              <a:rPr lang="ja-JP" altLang="en-US" dirty="0" smtClean="0"/>
              <a:t>方式</a:t>
            </a:r>
            <a:r>
              <a:rPr lang="ja-JP" altLang="en-US" dirty="0"/>
              <a:t>が</a:t>
            </a:r>
            <a:r>
              <a:rPr lang="ja-JP" altLang="en-US" dirty="0" smtClean="0"/>
              <a:t>用いられる</a:t>
            </a:r>
            <a:endParaRPr lang="en-US" altLang="ja-JP" dirty="0" smtClean="0"/>
          </a:p>
          <a:p>
            <a:pPr marL="0" indent="0">
              <a:buNone/>
            </a:pPr>
            <a:endParaRPr lang="en-US" altLang="ja-JP" dirty="0" smtClean="0"/>
          </a:p>
          <a:p>
            <a:endParaRPr lang="en-US" altLang="ja-JP" sz="4000" dirty="0" smtClean="0"/>
          </a:p>
        </p:txBody>
      </p:sp>
      <p:sp>
        <p:nvSpPr>
          <p:cNvPr id="5" name="スライド番号プレースホルダー 4"/>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2</a:t>
            </a:fld>
            <a:endParaRPr lang="ja-JP" altLang="en-US">
              <a:solidFill>
                <a:prstClr val="black">
                  <a:tint val="75000"/>
                </a:prstClr>
              </a:solidFill>
            </a:endParaRPr>
          </a:p>
        </p:txBody>
      </p:sp>
      <p:pic>
        <p:nvPicPr>
          <p:cNvPr id="6" name="コンテンツ プレースホルダー 5"/>
          <p:cNvPicPr>
            <a:picLocks noGrp="1" noChangeAspect="1"/>
          </p:cNvPicPr>
          <p:nvPr>
            <p:ph sz="half" idx="4294967295"/>
          </p:nvPr>
        </p:nvPicPr>
        <p:blipFill>
          <a:blip r:embed="rId3" cstate="print">
            <a:extLst>
              <a:ext uri="{28A0092B-C50C-407E-A947-70E740481C1C}">
                <a14:useLocalDpi xmlns:a14="http://schemas.microsoft.com/office/drawing/2010/main" val="0"/>
              </a:ext>
            </a:extLst>
          </a:blip>
          <a:stretch>
            <a:fillRect/>
          </a:stretch>
        </p:blipFill>
        <p:spPr>
          <a:xfrm>
            <a:off x="455734" y="4409127"/>
            <a:ext cx="1043669" cy="968006"/>
          </a:xfrm>
        </p:spPr>
      </p:pic>
      <p:sp>
        <p:nvSpPr>
          <p:cNvPr id="7" name="角丸四角形 6"/>
          <p:cNvSpPr/>
          <p:nvPr/>
        </p:nvSpPr>
        <p:spPr>
          <a:xfrm>
            <a:off x="1291932" y="5935377"/>
            <a:ext cx="1001570" cy="641934"/>
          </a:xfrm>
          <a:prstGeom prst="roundRect">
            <a:avLst/>
          </a:prstGeom>
          <a:solidFill>
            <a:schemeClr val="bg1">
              <a:lumMod val="95000"/>
              <a:alpha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VM1</a:t>
            </a:r>
            <a:endParaRPr kumimoji="1" lang="ja-JP" altLang="en-US" dirty="0">
              <a:solidFill>
                <a:schemeClr val="tx1"/>
              </a:solidFill>
            </a:endParaRPr>
          </a:p>
        </p:txBody>
      </p:sp>
      <p:pic>
        <p:nvPicPr>
          <p:cNvPr id="8" name="コンテンツ プレースホルダー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99137" y="4394512"/>
            <a:ext cx="1059430" cy="982621"/>
          </a:xfrm>
          <a:prstGeom prst="rect">
            <a:avLst/>
          </a:prstGeom>
        </p:spPr>
      </p:pic>
      <p:sp>
        <p:nvSpPr>
          <p:cNvPr id="9" name="角丸四角形 8"/>
          <p:cNvSpPr/>
          <p:nvPr/>
        </p:nvSpPr>
        <p:spPr>
          <a:xfrm>
            <a:off x="7157635" y="5916911"/>
            <a:ext cx="1452033" cy="660400"/>
          </a:xfrm>
          <a:prstGeom prst="roundRect">
            <a:avLst/>
          </a:prstGeom>
          <a:solidFill>
            <a:schemeClr val="bg1">
              <a:lumMod val="95000"/>
              <a:alpha val="59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VM1</a:t>
            </a:r>
            <a:endParaRPr kumimoji="1" lang="ja-JP" altLang="en-US" dirty="0">
              <a:solidFill>
                <a:schemeClr val="tx1"/>
              </a:solidFill>
            </a:endParaRPr>
          </a:p>
        </p:txBody>
      </p:sp>
      <p:sp>
        <p:nvSpPr>
          <p:cNvPr id="10" name="角丸四角形 9"/>
          <p:cNvSpPr/>
          <p:nvPr/>
        </p:nvSpPr>
        <p:spPr>
          <a:xfrm>
            <a:off x="9434568" y="5906921"/>
            <a:ext cx="1452033" cy="660400"/>
          </a:xfrm>
          <a:prstGeom prst="roundRect">
            <a:avLst/>
          </a:prstGeom>
          <a:solidFill>
            <a:schemeClr val="bg1">
              <a:lumMod val="95000"/>
              <a:alpha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VM2</a:t>
            </a:r>
            <a:endParaRPr kumimoji="1" lang="ja-JP" altLang="en-US" dirty="0">
              <a:solidFill>
                <a:schemeClr val="tx1"/>
              </a:solidFill>
            </a:endParaRPr>
          </a:p>
        </p:txBody>
      </p:sp>
      <p:cxnSp>
        <p:nvCxnSpPr>
          <p:cNvPr id="15" name="直線矢印コネクタ 14"/>
          <p:cNvCxnSpPr>
            <a:stCxn id="6" idx="2"/>
          </p:cNvCxnSpPr>
          <p:nvPr/>
        </p:nvCxnSpPr>
        <p:spPr>
          <a:xfrm>
            <a:off x="977569" y="5377133"/>
            <a:ext cx="363523" cy="549011"/>
          </a:xfrm>
          <a:prstGeom prst="straightConnector1">
            <a:avLst/>
          </a:prstGeom>
          <a:ln w="889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25" idx="2"/>
            <a:endCxn id="9" idx="0"/>
          </p:cNvCxnSpPr>
          <p:nvPr/>
        </p:nvCxnSpPr>
        <p:spPr>
          <a:xfrm flipH="1">
            <a:off x="7883652" y="5377134"/>
            <a:ext cx="255051" cy="539777"/>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8" idx="2"/>
            <a:endCxn id="10" idx="0"/>
          </p:cNvCxnSpPr>
          <p:nvPr/>
        </p:nvCxnSpPr>
        <p:spPr>
          <a:xfrm>
            <a:off x="9728852" y="5377133"/>
            <a:ext cx="431733" cy="529788"/>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爆発 1 19"/>
          <p:cNvSpPr/>
          <p:nvPr/>
        </p:nvSpPr>
        <p:spPr>
          <a:xfrm>
            <a:off x="3797595" y="4305426"/>
            <a:ext cx="2661921" cy="1601495"/>
          </a:xfrm>
          <a:prstGeom prst="irregularSeal1">
            <a:avLst/>
          </a:prstGeom>
          <a:gradFill>
            <a:gsLst>
              <a:gs pos="0">
                <a:schemeClr val="accent1">
                  <a:lumMod val="5000"/>
                  <a:lumOff val="95000"/>
                </a:schemeClr>
              </a:gs>
              <a:gs pos="74000">
                <a:schemeClr val="accent4">
                  <a:lumMod val="20000"/>
                  <a:lumOff val="80000"/>
                </a:schemeClr>
              </a:gs>
              <a:gs pos="83000">
                <a:schemeClr val="accent4">
                  <a:lumMod val="40000"/>
                  <a:lumOff val="60000"/>
                </a:schemeClr>
              </a:gs>
              <a:gs pos="100000">
                <a:schemeClr val="accent4">
                  <a:lumMod val="60000"/>
                  <a:lumOff val="4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4284109" y="4783007"/>
            <a:ext cx="1708839" cy="646331"/>
          </a:xfrm>
          <a:prstGeom prst="rect">
            <a:avLst/>
          </a:prstGeom>
          <a:noFill/>
        </p:spPr>
        <p:txBody>
          <a:bodyPr wrap="square" rtlCol="0">
            <a:spAutoFit/>
          </a:bodyPr>
          <a:lstStyle/>
          <a:p>
            <a:pPr algn="ctr"/>
            <a:r>
              <a:rPr lang="ja-JP" altLang="en-US" dirty="0" smtClean="0"/>
              <a:t>負荷が大</a:t>
            </a:r>
            <a:endParaRPr lang="en-US" altLang="ja-JP" dirty="0" smtClean="0"/>
          </a:p>
          <a:p>
            <a:pPr algn="ctr"/>
            <a:r>
              <a:rPr lang="ja-JP" altLang="en-US" dirty="0" smtClean="0"/>
              <a:t>分散しなきゃ！</a:t>
            </a:r>
            <a:endParaRPr lang="en-US" altLang="ja-JP" dirty="0" smtClean="0"/>
          </a:p>
        </p:txBody>
      </p:sp>
      <p:sp>
        <p:nvSpPr>
          <p:cNvPr id="22" name="正方形/長方形 21"/>
          <p:cNvSpPr/>
          <p:nvPr/>
        </p:nvSpPr>
        <p:spPr>
          <a:xfrm>
            <a:off x="4233472" y="6413964"/>
            <a:ext cx="1810111" cy="400110"/>
          </a:xfrm>
          <a:prstGeom prst="rect">
            <a:avLst/>
          </a:prstGeom>
          <a:noFill/>
        </p:spPr>
        <p:txBody>
          <a:bodyPr wrap="none" lIns="91440" tIns="45720" rIns="91440" bIns="45720">
            <a:spAutoFit/>
          </a:bodyPr>
          <a:lstStyle/>
          <a:p>
            <a:pPr algn="ctr"/>
            <a:r>
              <a:rPr lang="ja-JP" altLang="en-US" sz="2000" b="0" cap="none" spc="0" dirty="0" smtClean="0">
                <a:ln w="0"/>
                <a:solidFill>
                  <a:schemeClr val="tx1"/>
                </a:solidFill>
                <a:effectLst>
                  <a:outerShdw blurRad="38100" dist="19050" dir="2700000" algn="tl" rotWithShape="0">
                    <a:schemeClr val="dk1">
                      <a:alpha val="40000"/>
                    </a:schemeClr>
                  </a:outerShdw>
                </a:effectLst>
              </a:rPr>
              <a:t>オートスケール</a:t>
            </a:r>
            <a:endParaRPr lang="ja-JP" altLang="en-US" sz="2000" b="0" cap="none" spc="0" dirty="0">
              <a:ln w="0"/>
              <a:solidFill>
                <a:schemeClr val="tx1"/>
              </a:solidFill>
              <a:effectLst>
                <a:outerShdw blurRad="38100" dist="19050" dir="2700000" algn="tl" rotWithShape="0">
                  <a:schemeClr val="dk1">
                    <a:alpha val="40000"/>
                  </a:schemeClr>
                </a:outerShdw>
              </a:effectLst>
            </a:endParaRPr>
          </a:p>
        </p:txBody>
      </p:sp>
      <p:cxnSp>
        <p:nvCxnSpPr>
          <p:cNvPr id="24" name="直線矢印コネクタ 23"/>
          <p:cNvCxnSpPr/>
          <p:nvPr/>
        </p:nvCxnSpPr>
        <p:spPr>
          <a:xfrm>
            <a:off x="4700988" y="6160442"/>
            <a:ext cx="855134" cy="0"/>
          </a:xfrm>
          <a:prstGeom prst="straightConnector1">
            <a:avLst/>
          </a:prstGeom>
          <a:ln w="177800">
            <a:solidFill>
              <a:srgbClr val="002060"/>
            </a:solidFill>
            <a:tailEnd type="triangle"/>
          </a:ln>
        </p:spPr>
        <p:style>
          <a:lnRef idx="1">
            <a:schemeClr val="accent1"/>
          </a:lnRef>
          <a:fillRef idx="0">
            <a:schemeClr val="accent1"/>
          </a:fillRef>
          <a:effectRef idx="0">
            <a:schemeClr val="accent1"/>
          </a:effectRef>
          <a:fontRef idx="minor">
            <a:schemeClr val="tx1"/>
          </a:fontRef>
        </p:style>
      </p:cxnSp>
      <p:pic>
        <p:nvPicPr>
          <p:cNvPr id="23" name="コンテンツ プレースホルダー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49272" y="4409127"/>
            <a:ext cx="937716" cy="968006"/>
          </a:xfrm>
          <a:prstGeom prst="rect">
            <a:avLst/>
          </a:prstGeom>
        </p:spPr>
      </p:pic>
      <p:pic>
        <p:nvPicPr>
          <p:cNvPr id="25" name="コンテンツ プレースホルダー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08988" y="4394513"/>
            <a:ext cx="1059430" cy="982621"/>
          </a:xfrm>
          <a:prstGeom prst="rect">
            <a:avLst/>
          </a:prstGeom>
        </p:spPr>
      </p:pic>
      <p:cxnSp>
        <p:nvCxnSpPr>
          <p:cNvPr id="33" name="直線矢印コネクタ 32"/>
          <p:cNvCxnSpPr>
            <a:stCxn id="23" idx="2"/>
          </p:cNvCxnSpPr>
          <p:nvPr/>
        </p:nvCxnSpPr>
        <p:spPr>
          <a:xfrm flipH="1">
            <a:off x="2043232" y="5377133"/>
            <a:ext cx="474898" cy="539778"/>
          </a:xfrm>
          <a:prstGeom prst="straightConnector1">
            <a:avLst/>
          </a:prstGeom>
          <a:ln w="889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3885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8473639" y="3678891"/>
            <a:ext cx="2581836" cy="2743946"/>
          </a:xfrm>
          <a:prstGeom prst="round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kumimoji="1" lang="en-US" altLang="ja-JP" dirty="0" smtClean="0"/>
              <a:t>VM</a:t>
            </a:r>
            <a:endParaRPr kumimoji="1" lang="ja-JP" altLang="en-US" dirty="0"/>
          </a:p>
        </p:txBody>
      </p:sp>
      <p:sp>
        <p:nvSpPr>
          <p:cNvPr id="5" name="角丸四角形 4"/>
          <p:cNvSpPr/>
          <p:nvPr/>
        </p:nvSpPr>
        <p:spPr>
          <a:xfrm>
            <a:off x="8787130" y="5050866"/>
            <a:ext cx="1954854" cy="112141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dirty="0" smtClean="0">
                <a:solidFill>
                  <a:schemeClr val="tx1"/>
                </a:solidFill>
              </a:rPr>
              <a:t>OS</a:t>
            </a:r>
            <a:r>
              <a:rPr kumimoji="1" lang="ja-JP" altLang="en-US" dirty="0" smtClean="0">
                <a:solidFill>
                  <a:schemeClr val="tx1"/>
                </a:solidFill>
              </a:rPr>
              <a:t>カーネル</a:t>
            </a:r>
            <a:endParaRPr kumimoji="1" lang="ja-JP" altLang="en-US" dirty="0">
              <a:solidFill>
                <a:schemeClr val="tx1"/>
              </a:solidFill>
            </a:endParaRPr>
          </a:p>
        </p:txBody>
      </p:sp>
      <p:sp>
        <p:nvSpPr>
          <p:cNvPr id="2" name="タイトル 1"/>
          <p:cNvSpPr>
            <a:spLocks noGrp="1"/>
          </p:cNvSpPr>
          <p:nvPr>
            <p:ph type="title"/>
          </p:nvPr>
        </p:nvSpPr>
        <p:spPr/>
        <p:txBody>
          <a:bodyPr>
            <a:normAutofit/>
          </a:bodyPr>
          <a:lstStyle/>
          <a:p>
            <a:r>
              <a:rPr lang="ja-JP" altLang="en-US" dirty="0" smtClean="0"/>
              <a:t>エージェント方式</a:t>
            </a:r>
            <a:endParaRPr kumimoji="1" lang="ja-JP" altLang="en-US" dirty="0"/>
          </a:p>
        </p:txBody>
      </p:sp>
      <p:sp>
        <p:nvSpPr>
          <p:cNvPr id="3" name="コンテンツ プレースホルダー 2"/>
          <p:cNvSpPr>
            <a:spLocks noGrp="1"/>
          </p:cNvSpPr>
          <p:nvPr>
            <p:ph idx="1"/>
          </p:nvPr>
        </p:nvSpPr>
        <p:spPr>
          <a:xfrm>
            <a:off x="838200" y="1536468"/>
            <a:ext cx="10515600" cy="4351338"/>
          </a:xfrm>
        </p:spPr>
        <p:txBody>
          <a:bodyPr>
            <a:normAutofit/>
          </a:bodyPr>
          <a:lstStyle/>
          <a:p>
            <a:r>
              <a:rPr kumimoji="1" lang="en-US" altLang="ja-JP" dirty="0" smtClean="0">
                <a:latin typeface="Calibri" panose="020F0502020204030204" pitchFamily="34" charset="0"/>
              </a:rPr>
              <a:t>VM</a:t>
            </a:r>
            <a:r>
              <a:rPr kumimoji="1" lang="ja-JP" altLang="en-US" dirty="0" smtClean="0">
                <a:latin typeface="Calibri" panose="020F0502020204030204" pitchFamily="34" charset="0"/>
              </a:rPr>
              <a:t>内のシステムにエージェントと呼ばれるソフトウェアをインストールさせる</a:t>
            </a:r>
            <a:endParaRPr kumimoji="1" lang="en-US" altLang="ja-JP" dirty="0" smtClean="0">
              <a:latin typeface="Calibri" panose="020F0502020204030204" pitchFamily="34" charset="0"/>
            </a:endParaRPr>
          </a:p>
          <a:p>
            <a:pPr lvl="1"/>
            <a:r>
              <a:rPr lang="ja-JP" altLang="en-US" dirty="0" smtClean="0">
                <a:latin typeface="Calibri" panose="020F0502020204030204" pitchFamily="34" charset="0"/>
              </a:rPr>
              <a:t>クラウド側は</a:t>
            </a:r>
            <a:r>
              <a:rPr lang="ja-JP" altLang="en-US" dirty="0" smtClean="0">
                <a:latin typeface="Calibri" panose="020F0502020204030204" pitchFamily="34" charset="0"/>
              </a:rPr>
              <a:t>エージェントと通信して</a:t>
            </a:r>
            <a:r>
              <a:rPr lang="en-US" altLang="ja-JP" dirty="0" smtClean="0">
                <a:latin typeface="Calibri" panose="020F0502020204030204" pitchFamily="34" charset="0"/>
              </a:rPr>
              <a:t>VM</a:t>
            </a:r>
            <a:r>
              <a:rPr lang="ja-JP" altLang="en-US" dirty="0" smtClean="0">
                <a:latin typeface="Calibri" panose="020F0502020204030204" pitchFamily="34" charset="0"/>
              </a:rPr>
              <a:t>内の情報を取得</a:t>
            </a:r>
            <a:endParaRPr kumimoji="1" lang="en-US" altLang="ja-JP" dirty="0" smtClean="0">
              <a:latin typeface="Calibri" panose="020F0502020204030204" pitchFamily="34" charset="0"/>
            </a:endParaRPr>
          </a:p>
          <a:p>
            <a:r>
              <a:rPr kumimoji="1" lang="en-US" altLang="ja-JP" dirty="0" smtClean="0">
                <a:latin typeface="Calibri" panose="020F0502020204030204" pitchFamily="34" charset="0"/>
              </a:rPr>
              <a:t>OS</a:t>
            </a:r>
            <a:r>
              <a:rPr kumimoji="1" lang="ja-JP" altLang="en-US" dirty="0" smtClean="0">
                <a:latin typeface="Calibri" panose="020F0502020204030204" pitchFamily="34" charset="0"/>
              </a:rPr>
              <a:t>のプロセス</a:t>
            </a:r>
            <a:r>
              <a:rPr kumimoji="1" lang="ja-JP" altLang="en-US" dirty="0" smtClean="0">
                <a:latin typeface="Calibri" panose="020F0502020204030204" pitchFamily="34" charset="0"/>
              </a:rPr>
              <a:t>として実行</a:t>
            </a:r>
            <a:endParaRPr kumimoji="1" lang="en-US" altLang="ja-JP" dirty="0" smtClean="0">
              <a:latin typeface="Calibri" panose="020F0502020204030204" pitchFamily="34" charset="0"/>
            </a:endParaRPr>
          </a:p>
          <a:p>
            <a:pPr lvl="1"/>
            <a:r>
              <a:rPr lang="ja-JP" altLang="en-US" dirty="0" smtClean="0">
                <a:latin typeface="Calibri" panose="020F0502020204030204" pitchFamily="34" charset="0"/>
              </a:rPr>
              <a:t>例：</a:t>
            </a:r>
            <a:r>
              <a:rPr lang="en-US" altLang="ja-JP" dirty="0" smtClean="0">
                <a:latin typeface="Calibri" panose="020F0502020204030204" pitchFamily="34" charset="0"/>
              </a:rPr>
              <a:t>Amazon CloudWatch</a:t>
            </a:r>
            <a:r>
              <a:rPr lang="ja-JP" altLang="en-US" dirty="0" smtClean="0">
                <a:latin typeface="Calibri" panose="020F0502020204030204" pitchFamily="34" charset="0"/>
              </a:rPr>
              <a:t>エージェント</a:t>
            </a:r>
            <a:endParaRPr lang="en-US" altLang="ja-JP" dirty="0" smtClean="0">
              <a:latin typeface="Calibri" panose="020F0502020204030204" pitchFamily="34" charset="0"/>
            </a:endParaRPr>
          </a:p>
          <a:p>
            <a:pPr lvl="1"/>
            <a:r>
              <a:rPr kumimoji="1" lang="ja-JP" altLang="en-US" dirty="0" smtClean="0">
                <a:latin typeface="Calibri" panose="020F0502020204030204" pitchFamily="34" charset="0"/>
              </a:rPr>
              <a:t>性能監視、ログ監視</a:t>
            </a:r>
            <a:endParaRPr kumimoji="1" lang="en-US" altLang="ja-JP" dirty="0" smtClean="0">
              <a:latin typeface="Calibri" panose="020F0502020204030204" pitchFamily="34" charset="0"/>
            </a:endParaRPr>
          </a:p>
          <a:p>
            <a:r>
              <a:rPr lang="en-US" altLang="ja-JP" dirty="0" smtClean="0">
                <a:latin typeface="Calibri" panose="020F0502020204030204" pitchFamily="34" charset="0"/>
              </a:rPr>
              <a:t>OS</a:t>
            </a:r>
            <a:r>
              <a:rPr lang="ja-JP" altLang="en-US" dirty="0" smtClean="0">
                <a:latin typeface="Calibri" panose="020F0502020204030204" pitchFamily="34" charset="0"/>
              </a:rPr>
              <a:t>カーネルモジュール</a:t>
            </a:r>
            <a:r>
              <a:rPr lang="ja-JP" altLang="en-US" dirty="0" smtClean="0">
                <a:latin typeface="Calibri" panose="020F0502020204030204" pitchFamily="34" charset="0"/>
              </a:rPr>
              <a:t>として実行</a:t>
            </a:r>
            <a:endParaRPr lang="en-US" altLang="ja-JP" dirty="0" smtClean="0">
              <a:latin typeface="Calibri" panose="020F0502020204030204" pitchFamily="34" charset="0"/>
            </a:endParaRPr>
          </a:p>
          <a:p>
            <a:pPr lvl="1"/>
            <a:r>
              <a:rPr kumimoji="1" lang="ja-JP" altLang="en-US" dirty="0" smtClean="0">
                <a:latin typeface="Calibri" panose="020F0502020204030204" pitchFamily="34" charset="0"/>
              </a:rPr>
              <a:t>例：</a:t>
            </a:r>
            <a:r>
              <a:rPr kumimoji="1" lang="en-US" altLang="ja-JP" dirty="0" smtClean="0">
                <a:latin typeface="Calibri" panose="020F0502020204030204" pitchFamily="34" charset="0"/>
              </a:rPr>
              <a:t>VirtualBox Guest Additions</a:t>
            </a:r>
          </a:p>
          <a:p>
            <a:pPr lvl="1"/>
            <a:r>
              <a:rPr lang="ja-JP" altLang="en-US" dirty="0" smtClean="0">
                <a:latin typeface="Calibri" panose="020F0502020204030204" pitchFamily="34" charset="0"/>
              </a:rPr>
              <a:t>クリップボードの共有</a:t>
            </a:r>
            <a:r>
              <a:rPr lang="ja-JP" altLang="en-US" dirty="0" smtClean="0">
                <a:latin typeface="Calibri" panose="020F0502020204030204" pitchFamily="34" charset="0"/>
              </a:rPr>
              <a:t>など</a:t>
            </a:r>
            <a:endParaRPr kumimoji="1" lang="en-US" altLang="ja-JP" dirty="0" smtClean="0">
              <a:latin typeface="Calibri" panose="020F0502020204030204" pitchFamily="34" charset="0"/>
            </a:endParaRPr>
          </a:p>
        </p:txBody>
      </p:sp>
      <p:sp>
        <p:nvSpPr>
          <p:cNvPr id="10" name="スライド番号プレースホルダー 9"/>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3</a:t>
            </a:fld>
            <a:endParaRPr lang="ja-JP" altLang="en-US" dirty="0">
              <a:solidFill>
                <a:prstClr val="black">
                  <a:tint val="75000"/>
                </a:prstClr>
              </a:solidFill>
            </a:endParaRPr>
          </a:p>
        </p:txBody>
      </p:sp>
      <p:sp>
        <p:nvSpPr>
          <p:cNvPr id="8" name="コンテンツ プレースホルダー 7"/>
          <p:cNvSpPr>
            <a:spLocks noGrp="1"/>
          </p:cNvSpPr>
          <p:nvPr>
            <p:ph sz="half" idx="4294967295"/>
          </p:nvPr>
        </p:nvSpPr>
        <p:spPr>
          <a:xfrm flipV="1">
            <a:off x="9156700" y="646113"/>
            <a:ext cx="3035300" cy="1044575"/>
          </a:xfrm>
        </p:spPr>
        <p:txBody>
          <a:bodyPr/>
          <a:lstStyle/>
          <a:p>
            <a:pPr marL="0" indent="0">
              <a:buNone/>
            </a:pPr>
            <a:r>
              <a:rPr kumimoji="1" lang="en-US" altLang="ja-JP" dirty="0" smtClean="0"/>
              <a:t> </a:t>
            </a:r>
          </a:p>
          <a:p>
            <a:pPr marL="0" indent="0">
              <a:buNone/>
            </a:pPr>
            <a:endParaRPr kumimoji="1" lang="ja-JP" altLang="en-US" dirty="0"/>
          </a:p>
        </p:txBody>
      </p:sp>
      <p:sp>
        <p:nvSpPr>
          <p:cNvPr id="12" name="角丸四角形 11"/>
          <p:cNvSpPr/>
          <p:nvPr/>
        </p:nvSpPr>
        <p:spPr>
          <a:xfrm>
            <a:off x="9032191" y="4181010"/>
            <a:ext cx="1448298" cy="601133"/>
          </a:xfrm>
          <a:prstGeom prst="roundRect">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エージェント</a:t>
            </a:r>
            <a:endParaRPr kumimoji="1" lang="ja-JP" altLang="en-US" dirty="0"/>
          </a:p>
        </p:txBody>
      </p:sp>
      <p:sp>
        <p:nvSpPr>
          <p:cNvPr id="13" name="正方形/長方形 12"/>
          <p:cNvSpPr/>
          <p:nvPr/>
        </p:nvSpPr>
        <p:spPr>
          <a:xfrm>
            <a:off x="6298205" y="4536141"/>
            <a:ext cx="1579780" cy="1029447"/>
          </a:xfrm>
          <a:prstGeom prst="rect">
            <a:avLst/>
          </a:prstGeom>
          <a:solidFill>
            <a:schemeClr val="accent2">
              <a:lumMod val="40000"/>
              <a:lumOff val="60000"/>
            </a:schemeClr>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smtClean="0"/>
              <a:t>監視システム</a:t>
            </a:r>
            <a:endParaRPr kumimoji="1" lang="ja-JP" altLang="en-US" dirty="0"/>
          </a:p>
        </p:txBody>
      </p:sp>
      <p:cxnSp>
        <p:nvCxnSpPr>
          <p:cNvPr id="15" name="直線矢印コネクタ 14"/>
          <p:cNvCxnSpPr>
            <a:stCxn id="12" idx="1"/>
            <a:endCxn id="13" idx="3"/>
          </p:cNvCxnSpPr>
          <p:nvPr/>
        </p:nvCxnSpPr>
        <p:spPr>
          <a:xfrm flipH="1">
            <a:off x="7877985" y="4481577"/>
            <a:ext cx="1154206" cy="56928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角丸四角形 18"/>
          <p:cNvSpPr/>
          <p:nvPr/>
        </p:nvSpPr>
        <p:spPr>
          <a:xfrm>
            <a:off x="9040408" y="5431141"/>
            <a:ext cx="1448298" cy="601133"/>
          </a:xfrm>
          <a:prstGeom prst="roundRect">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エージェント</a:t>
            </a:r>
            <a:endParaRPr kumimoji="1" lang="ja-JP" altLang="en-US" dirty="0"/>
          </a:p>
        </p:txBody>
      </p:sp>
      <p:cxnSp>
        <p:nvCxnSpPr>
          <p:cNvPr id="7" name="直線矢印コネクタ 6"/>
          <p:cNvCxnSpPr>
            <a:stCxn id="19" idx="1"/>
          </p:cNvCxnSpPr>
          <p:nvPr/>
        </p:nvCxnSpPr>
        <p:spPr>
          <a:xfrm flipH="1" flipV="1">
            <a:off x="7877985" y="5351432"/>
            <a:ext cx="1162423" cy="38027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30002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8816340" y="3190240"/>
            <a:ext cx="2537460" cy="312166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dirty="0" smtClean="0">
                <a:solidFill>
                  <a:schemeClr val="tx1"/>
                </a:solidFill>
              </a:rPr>
              <a:t>VM</a:t>
            </a:r>
            <a:endParaRPr kumimoji="1" lang="ja-JP" altLang="en-US" dirty="0">
              <a:solidFill>
                <a:schemeClr val="tx1"/>
              </a:solidFill>
            </a:endParaRPr>
          </a:p>
        </p:txBody>
      </p:sp>
      <p:sp>
        <p:nvSpPr>
          <p:cNvPr id="8" name="角丸四角形 7"/>
          <p:cNvSpPr/>
          <p:nvPr/>
        </p:nvSpPr>
        <p:spPr>
          <a:xfrm>
            <a:off x="9107643" y="4934219"/>
            <a:ext cx="1954854" cy="112141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dirty="0" smtClean="0">
                <a:solidFill>
                  <a:schemeClr val="tx1"/>
                </a:solidFill>
              </a:rPr>
              <a:t>OS</a:t>
            </a:r>
            <a:r>
              <a:rPr kumimoji="1" lang="ja-JP" altLang="en-US" dirty="0" smtClean="0">
                <a:solidFill>
                  <a:schemeClr val="tx1"/>
                </a:solidFill>
              </a:rPr>
              <a:t>カーネル</a:t>
            </a:r>
            <a:endParaRPr kumimoji="1" lang="ja-JP" altLang="en-US" dirty="0">
              <a:solidFill>
                <a:schemeClr val="tx1"/>
              </a:solidFill>
            </a:endParaRPr>
          </a:p>
        </p:txBody>
      </p:sp>
      <p:sp>
        <p:nvSpPr>
          <p:cNvPr id="2" name="タイトル 1"/>
          <p:cNvSpPr>
            <a:spLocks noGrp="1"/>
          </p:cNvSpPr>
          <p:nvPr>
            <p:ph type="title"/>
          </p:nvPr>
        </p:nvSpPr>
        <p:spPr/>
        <p:txBody>
          <a:bodyPr>
            <a:normAutofit/>
          </a:bodyPr>
          <a:lstStyle/>
          <a:p>
            <a:r>
              <a:rPr lang="ja-JP" altLang="en-US" dirty="0" smtClean="0"/>
              <a:t>エージェント方式の問題</a:t>
            </a:r>
            <a:endParaRPr kumimoji="1" lang="ja-JP" altLang="en-US" dirty="0"/>
          </a:p>
        </p:txBody>
      </p:sp>
      <p:sp>
        <p:nvSpPr>
          <p:cNvPr id="3" name="コンテンツ プレースホルダー 2"/>
          <p:cNvSpPr>
            <a:spLocks noGrp="1"/>
          </p:cNvSpPr>
          <p:nvPr>
            <p:ph idx="1"/>
          </p:nvPr>
        </p:nvSpPr>
        <p:spPr>
          <a:xfrm>
            <a:off x="838200" y="1573491"/>
            <a:ext cx="10515600" cy="4351338"/>
          </a:xfrm>
        </p:spPr>
        <p:txBody>
          <a:bodyPr>
            <a:normAutofit/>
          </a:bodyPr>
          <a:lstStyle/>
          <a:p>
            <a:r>
              <a:rPr lang="en-US" altLang="ja-JP" dirty="0" smtClean="0"/>
              <a:t>VM</a:t>
            </a:r>
            <a:r>
              <a:rPr lang="ja-JP" altLang="en-US" dirty="0" smtClean="0"/>
              <a:t>の利用者自身がエージェントをインストールしなければならない</a:t>
            </a:r>
            <a:endParaRPr lang="en-US" altLang="ja-JP" dirty="0" smtClean="0"/>
          </a:p>
          <a:p>
            <a:pPr lvl="1"/>
            <a:r>
              <a:rPr lang="ja-JP" altLang="en-US" dirty="0" smtClean="0"/>
              <a:t>エージェントの保守</a:t>
            </a:r>
            <a:r>
              <a:rPr lang="ja-JP" altLang="en-US" dirty="0" smtClean="0"/>
              <a:t>に手間</a:t>
            </a:r>
            <a:r>
              <a:rPr lang="ja-JP" altLang="en-US" dirty="0" smtClean="0"/>
              <a:t>がかかる</a:t>
            </a:r>
            <a:endParaRPr lang="en-US" altLang="ja-JP" dirty="0" smtClean="0"/>
          </a:p>
          <a:p>
            <a:pPr lvl="1"/>
            <a:r>
              <a:rPr lang="ja-JP" altLang="en-US" dirty="0" smtClean="0"/>
              <a:t>更新を怠ると脆弱性になる可能性がある</a:t>
            </a:r>
            <a:endParaRPr lang="en-US" altLang="ja-JP" dirty="0" smtClean="0"/>
          </a:p>
          <a:p>
            <a:r>
              <a:rPr lang="ja-JP" altLang="en-US" dirty="0" smtClean="0"/>
              <a:t>プロセスとして実行する場合</a:t>
            </a:r>
            <a:endParaRPr lang="en-US" altLang="ja-JP" dirty="0" smtClean="0"/>
          </a:p>
          <a:p>
            <a:pPr lvl="1"/>
            <a:r>
              <a:rPr lang="ja-JP" altLang="en-US" dirty="0" smtClean="0"/>
              <a:t>システム内のあらゆる情報を取得することはできない</a:t>
            </a:r>
            <a:endParaRPr lang="en-US" altLang="ja-JP" dirty="0" smtClean="0"/>
          </a:p>
          <a:p>
            <a:r>
              <a:rPr lang="ja-JP" altLang="en-US" dirty="0" smtClean="0"/>
              <a:t>カーネルモジュールとして実行する場合</a:t>
            </a:r>
            <a:endParaRPr lang="en-US" altLang="ja-JP" dirty="0" smtClean="0"/>
          </a:p>
          <a:p>
            <a:pPr lvl="1"/>
            <a:r>
              <a:rPr lang="ja-JP" altLang="en-US" dirty="0" smtClean="0"/>
              <a:t>システムが不安定になる可能性</a:t>
            </a:r>
            <a:endParaRPr lang="en-US" altLang="ja-JP" dirty="0" smtClean="0"/>
          </a:p>
          <a:p>
            <a:pPr lvl="1"/>
            <a:r>
              <a:rPr lang="en-US" altLang="ja-JP" dirty="0" smtClean="0"/>
              <a:t>OS</a:t>
            </a:r>
            <a:r>
              <a:rPr lang="ja-JP" altLang="en-US" dirty="0" smtClean="0"/>
              <a:t>のバージョンに合わせて</a:t>
            </a:r>
            <a:r>
              <a:rPr lang="ja-JP" altLang="en-US" dirty="0" smtClean="0"/>
              <a:t>修正が必要</a:t>
            </a:r>
            <a:endParaRPr kumimoji="1" lang="en-US" altLang="ja-JP" sz="4000" dirty="0"/>
          </a:p>
          <a:p>
            <a:endParaRPr kumimoji="1" lang="en-US" altLang="ja-JP" sz="4000" dirty="0" smtClean="0"/>
          </a:p>
        </p:txBody>
      </p:sp>
      <p:sp>
        <p:nvSpPr>
          <p:cNvPr id="4" name="スライド番号プレースホルダー 3"/>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4</a:t>
            </a:fld>
            <a:endParaRPr lang="ja-JP" altLang="en-US">
              <a:solidFill>
                <a:prstClr val="black">
                  <a:tint val="75000"/>
                </a:prstClr>
              </a:solidFill>
            </a:endParaRPr>
          </a:p>
        </p:txBody>
      </p:sp>
      <p:sp>
        <p:nvSpPr>
          <p:cNvPr id="6" name="角丸四角形 5"/>
          <p:cNvSpPr/>
          <p:nvPr/>
        </p:nvSpPr>
        <p:spPr>
          <a:xfrm>
            <a:off x="9360921" y="5342732"/>
            <a:ext cx="1448298" cy="601133"/>
          </a:xfrm>
          <a:prstGeom prst="roundRect">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エージェント</a:t>
            </a:r>
            <a:endParaRPr kumimoji="1" lang="ja-JP" altLang="en-US" dirty="0"/>
          </a:p>
        </p:txBody>
      </p:sp>
      <p:sp>
        <p:nvSpPr>
          <p:cNvPr id="7" name="角丸四角形 6"/>
          <p:cNvSpPr/>
          <p:nvPr/>
        </p:nvSpPr>
        <p:spPr>
          <a:xfrm>
            <a:off x="9360921" y="3931589"/>
            <a:ext cx="1448298" cy="601133"/>
          </a:xfrm>
          <a:prstGeom prst="roundRect">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エージェント</a:t>
            </a:r>
            <a:endParaRPr kumimoji="1" lang="ja-JP" altLang="en-US" dirty="0"/>
          </a:p>
        </p:txBody>
      </p:sp>
      <p:cxnSp>
        <p:nvCxnSpPr>
          <p:cNvPr id="10" name="直線矢印コネクタ 9"/>
          <p:cNvCxnSpPr/>
          <p:nvPr/>
        </p:nvCxnSpPr>
        <p:spPr>
          <a:xfrm flipV="1">
            <a:off x="7715250" y="3931589"/>
            <a:ext cx="1392393" cy="184056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6928485" y="5807631"/>
            <a:ext cx="1337310" cy="369332"/>
          </a:xfrm>
          <a:prstGeom prst="rect">
            <a:avLst/>
          </a:prstGeom>
          <a:noFill/>
        </p:spPr>
        <p:txBody>
          <a:bodyPr wrap="square" rtlCol="0">
            <a:spAutoFit/>
          </a:bodyPr>
          <a:lstStyle/>
          <a:p>
            <a:pPr algn="ctr"/>
            <a:r>
              <a:rPr lang="ja-JP" altLang="en-US" dirty="0"/>
              <a:t>攻撃者</a:t>
            </a:r>
            <a:endParaRPr kumimoji="1" lang="ja-JP" altLang="en-US" dirty="0"/>
          </a:p>
        </p:txBody>
      </p:sp>
      <p:sp>
        <p:nvSpPr>
          <p:cNvPr id="12" name="爆発 1 11"/>
          <p:cNvSpPr/>
          <p:nvPr/>
        </p:nvSpPr>
        <p:spPr>
          <a:xfrm>
            <a:off x="10559577" y="3778554"/>
            <a:ext cx="502920" cy="378460"/>
          </a:xfrm>
          <a:prstGeom prst="irregularSeal1">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爆発 1 12"/>
          <p:cNvSpPr/>
          <p:nvPr/>
        </p:nvSpPr>
        <p:spPr>
          <a:xfrm>
            <a:off x="10580445" y="5256747"/>
            <a:ext cx="482052" cy="368992"/>
          </a:xfrm>
          <a:prstGeom prst="irregularSeal1">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66303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72323"/>
            <a:ext cx="10515600" cy="1325563"/>
          </a:xfrm>
        </p:spPr>
        <p:txBody>
          <a:bodyPr>
            <a:normAutofit/>
          </a:bodyPr>
          <a:lstStyle/>
          <a:p>
            <a:r>
              <a:rPr kumimoji="1" lang="en-US" altLang="ja-JP" dirty="0" smtClean="0">
                <a:latin typeface="+mn-lt"/>
              </a:rPr>
              <a:t>VM</a:t>
            </a:r>
            <a:r>
              <a:rPr kumimoji="1" lang="ja-JP" altLang="en-US" dirty="0" smtClean="0"/>
              <a:t>イントロスペクション方式</a:t>
            </a:r>
            <a:endParaRPr kumimoji="1" lang="ja-JP" altLang="en-US" dirty="0"/>
          </a:p>
        </p:txBody>
      </p:sp>
      <p:sp>
        <p:nvSpPr>
          <p:cNvPr id="3" name="コンテンツ プレースホルダー 2"/>
          <p:cNvSpPr>
            <a:spLocks noGrp="1"/>
          </p:cNvSpPr>
          <p:nvPr>
            <p:ph idx="1"/>
          </p:nvPr>
        </p:nvSpPr>
        <p:spPr>
          <a:xfrm>
            <a:off x="838200" y="1525059"/>
            <a:ext cx="10515600" cy="4351338"/>
          </a:xfrm>
        </p:spPr>
        <p:txBody>
          <a:bodyPr/>
          <a:lstStyle/>
          <a:p>
            <a:r>
              <a:rPr lang="ja-JP" altLang="en-US" dirty="0" smtClean="0"/>
              <a:t>クラウド側から</a:t>
            </a:r>
            <a:r>
              <a:rPr lang="en-US" altLang="ja-JP" dirty="0" smtClean="0"/>
              <a:t>VM</a:t>
            </a:r>
            <a:r>
              <a:rPr lang="ja-JP" altLang="en-US" dirty="0" smtClean="0"/>
              <a:t>のメモリに直接アクセス</a:t>
            </a:r>
            <a:endParaRPr lang="en-US" altLang="ja-JP" dirty="0" smtClean="0"/>
          </a:p>
          <a:p>
            <a:pPr lvl="1"/>
            <a:r>
              <a:rPr lang="ja-JP" altLang="en-US" dirty="0" smtClean="0"/>
              <a:t>メモリを</a:t>
            </a:r>
            <a:r>
              <a:rPr lang="ja-JP" altLang="en-US" dirty="0" smtClean="0"/>
              <a:t>解析して</a:t>
            </a:r>
            <a:r>
              <a:rPr lang="en-US" altLang="ja-JP" dirty="0" smtClean="0"/>
              <a:t>OS</a:t>
            </a:r>
            <a:r>
              <a:rPr lang="ja-JP" altLang="en-US" dirty="0" smtClean="0"/>
              <a:t>データを特定すること</a:t>
            </a:r>
            <a:r>
              <a:rPr lang="ja-JP" altLang="en-US" dirty="0" smtClean="0"/>
              <a:t>で</a:t>
            </a:r>
            <a:r>
              <a:rPr lang="en-US" altLang="ja-JP" dirty="0" smtClean="0"/>
              <a:t>VM</a:t>
            </a:r>
            <a:r>
              <a:rPr lang="ja-JP" altLang="en-US" dirty="0" smtClean="0"/>
              <a:t>内の情報を取得</a:t>
            </a:r>
            <a:endParaRPr lang="en-US" altLang="ja-JP" dirty="0" smtClean="0"/>
          </a:p>
          <a:p>
            <a:r>
              <a:rPr lang="en-US" altLang="ja-JP" dirty="0" smtClean="0"/>
              <a:t>VM</a:t>
            </a:r>
            <a:r>
              <a:rPr lang="ja-JP" altLang="en-US" dirty="0" smtClean="0"/>
              <a:t>内の</a:t>
            </a:r>
            <a:r>
              <a:rPr lang="ja-JP" altLang="en-US" dirty="0" smtClean="0"/>
              <a:t>エージェントは不要</a:t>
            </a:r>
            <a:r>
              <a:rPr lang="ja-JP" altLang="en-US" dirty="0" smtClean="0"/>
              <a:t>になるが、様々</a:t>
            </a:r>
            <a:r>
              <a:rPr lang="ja-JP" altLang="en-US" dirty="0" smtClean="0"/>
              <a:t>な</a:t>
            </a:r>
            <a:r>
              <a:rPr lang="ja-JP" altLang="en-US" dirty="0"/>
              <a:t>課題</a:t>
            </a:r>
            <a:r>
              <a:rPr lang="ja-JP" altLang="en-US" dirty="0" smtClean="0"/>
              <a:t>が</a:t>
            </a:r>
            <a:r>
              <a:rPr lang="ja-JP" altLang="en-US" dirty="0" smtClean="0"/>
              <a:t>ある</a:t>
            </a:r>
            <a:endParaRPr lang="en-US" altLang="ja-JP" dirty="0" smtClean="0"/>
          </a:p>
          <a:p>
            <a:pPr lvl="1"/>
            <a:r>
              <a:rPr lang="ja-JP" altLang="en-US" dirty="0" smtClean="0"/>
              <a:t>低レベルなメモリ解析が必要となり、開発が難しい</a:t>
            </a:r>
            <a:endParaRPr lang="en-US" altLang="ja-JP" dirty="0" smtClean="0"/>
          </a:p>
          <a:p>
            <a:pPr lvl="1"/>
            <a:r>
              <a:rPr lang="en-US" altLang="ja-JP" dirty="0" smtClean="0"/>
              <a:t>OS</a:t>
            </a:r>
            <a:r>
              <a:rPr lang="ja-JP" altLang="en-US" dirty="0" smtClean="0"/>
              <a:t>データの取得は</a:t>
            </a:r>
            <a:r>
              <a:rPr lang="en-US" altLang="ja-JP" dirty="0" smtClean="0"/>
              <a:t>OS</a:t>
            </a:r>
            <a:r>
              <a:rPr lang="ja-JP" altLang="en-US" dirty="0" smtClean="0"/>
              <a:t>のバージョンに強く依存</a:t>
            </a:r>
            <a:endParaRPr lang="en-US" altLang="ja-JP" dirty="0" smtClean="0"/>
          </a:p>
          <a:p>
            <a:pPr lvl="1"/>
            <a:r>
              <a:rPr lang="en-US" altLang="ja-JP" dirty="0" smtClean="0"/>
              <a:t>AMD </a:t>
            </a:r>
            <a:r>
              <a:rPr lang="en-US" altLang="ja-JP" dirty="0" smtClean="0"/>
              <a:t>SEV</a:t>
            </a:r>
            <a:r>
              <a:rPr lang="ja-JP" altLang="en-US" dirty="0" smtClean="0"/>
              <a:t>を用いて</a:t>
            </a:r>
            <a:r>
              <a:rPr lang="en-US" altLang="ja-JP" dirty="0" smtClean="0"/>
              <a:t>VM</a:t>
            </a:r>
            <a:r>
              <a:rPr lang="ja-JP" altLang="en-US" dirty="0" smtClean="0"/>
              <a:t>のメモリが暗号化されるとアクセスできない</a:t>
            </a:r>
            <a:endParaRPr lang="en-US" altLang="ja-JP" dirty="0" smtClean="0"/>
          </a:p>
        </p:txBody>
      </p:sp>
      <p:sp>
        <p:nvSpPr>
          <p:cNvPr id="20" name="スライド番号プレースホルダー 19"/>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5</a:t>
            </a:fld>
            <a:endParaRPr lang="ja-JP" altLang="en-US" dirty="0">
              <a:solidFill>
                <a:prstClr val="black">
                  <a:tint val="75000"/>
                </a:prstClr>
              </a:solidFill>
            </a:endParaRPr>
          </a:p>
        </p:txBody>
      </p:sp>
      <p:sp>
        <p:nvSpPr>
          <p:cNvPr id="8" name="正方形/長方形 7"/>
          <p:cNvSpPr/>
          <p:nvPr/>
        </p:nvSpPr>
        <p:spPr>
          <a:xfrm>
            <a:off x="1854202" y="5266267"/>
            <a:ext cx="1803400" cy="1090083"/>
          </a:xfrm>
          <a:prstGeom prst="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　</a:t>
            </a:r>
            <a:r>
              <a:rPr lang="ja-JP" altLang="en-US" dirty="0" smtClean="0">
                <a:solidFill>
                  <a:schemeClr val="tx1"/>
                </a:solidFill>
              </a:rPr>
              <a:t>監視システム</a:t>
            </a:r>
            <a:endParaRPr kumimoji="1" lang="ja-JP" altLang="en-US" dirty="0">
              <a:solidFill>
                <a:schemeClr val="tx1"/>
              </a:solidFill>
            </a:endParaRPr>
          </a:p>
        </p:txBody>
      </p:sp>
      <p:sp>
        <p:nvSpPr>
          <p:cNvPr id="14" name="角丸四角形 13"/>
          <p:cNvSpPr/>
          <p:nvPr/>
        </p:nvSpPr>
        <p:spPr>
          <a:xfrm>
            <a:off x="5266265" y="4648200"/>
            <a:ext cx="3640668" cy="1831445"/>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dirty="0" smtClean="0">
                <a:solidFill>
                  <a:schemeClr val="tx1"/>
                </a:solidFill>
              </a:rPr>
              <a:t>VM</a:t>
            </a:r>
            <a:endParaRPr kumimoji="1" lang="ja-JP" altLang="en-US" dirty="0">
              <a:solidFill>
                <a:schemeClr val="tx1"/>
              </a:solidFill>
            </a:endParaRPr>
          </a:p>
        </p:txBody>
      </p:sp>
      <p:sp>
        <p:nvSpPr>
          <p:cNvPr id="21" name="角丸四角形 20"/>
          <p:cNvSpPr/>
          <p:nvPr/>
        </p:nvSpPr>
        <p:spPr>
          <a:xfrm>
            <a:off x="5444066" y="5434013"/>
            <a:ext cx="1397000" cy="742950"/>
          </a:xfrm>
          <a:prstGeom prst="roundRect">
            <a:avLst/>
          </a:prstGeom>
          <a:solidFill>
            <a:schemeClr val="tx2">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メモリ</a:t>
            </a:r>
            <a:endParaRPr kumimoji="1" lang="ja-JP" altLang="en-US" dirty="0">
              <a:solidFill>
                <a:schemeClr val="tx1"/>
              </a:solidFill>
            </a:endParaRPr>
          </a:p>
        </p:txBody>
      </p:sp>
      <p:sp>
        <p:nvSpPr>
          <p:cNvPr id="22" name="角丸四角形 21"/>
          <p:cNvSpPr/>
          <p:nvPr/>
        </p:nvSpPr>
        <p:spPr>
          <a:xfrm>
            <a:off x="7213600" y="5434013"/>
            <a:ext cx="1397000" cy="74295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OS</a:t>
            </a:r>
            <a:endParaRPr kumimoji="1" lang="ja-JP" altLang="en-US" dirty="0">
              <a:solidFill>
                <a:schemeClr val="tx1"/>
              </a:solidFill>
            </a:endParaRPr>
          </a:p>
        </p:txBody>
      </p:sp>
      <p:cxnSp>
        <p:nvCxnSpPr>
          <p:cNvPr id="24" name="直線矢印コネクタ 23"/>
          <p:cNvCxnSpPr>
            <a:stCxn id="21" idx="1"/>
            <a:endCxn id="8" idx="3"/>
          </p:cNvCxnSpPr>
          <p:nvPr/>
        </p:nvCxnSpPr>
        <p:spPr>
          <a:xfrm flipH="1">
            <a:off x="3657602" y="5805488"/>
            <a:ext cx="1786464" cy="5821"/>
          </a:xfrm>
          <a:prstGeom prst="straightConnector1">
            <a:avLst/>
          </a:prstGeom>
          <a:ln w="41275">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0183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mn-lt"/>
              </a:rPr>
              <a:t>提案</a:t>
            </a:r>
            <a:r>
              <a:rPr lang="ja-JP" altLang="en-US" dirty="0" smtClean="0">
                <a:latin typeface="+mn-lt"/>
              </a:rPr>
              <a:t>：</a:t>
            </a:r>
            <a:r>
              <a:rPr lang="en-US" altLang="ja-JP" dirty="0" smtClean="0">
                <a:latin typeface="+mn-lt"/>
              </a:rPr>
              <a:t>WaeP</a:t>
            </a:r>
            <a:endParaRPr kumimoji="1" lang="ja-JP" altLang="en-US" dirty="0">
              <a:latin typeface="+mn-lt"/>
            </a:endParaRPr>
          </a:p>
        </p:txBody>
      </p:sp>
      <p:sp>
        <p:nvSpPr>
          <p:cNvPr id="3" name="コンテンツ プレースホルダー 2"/>
          <p:cNvSpPr>
            <a:spLocks noGrp="1"/>
          </p:cNvSpPr>
          <p:nvPr>
            <p:ph idx="1"/>
          </p:nvPr>
        </p:nvSpPr>
        <p:spPr>
          <a:xfrm>
            <a:off x="838200" y="1600290"/>
            <a:ext cx="10515600" cy="4351338"/>
          </a:xfrm>
        </p:spPr>
        <p:txBody>
          <a:bodyPr>
            <a:normAutofit/>
          </a:bodyPr>
          <a:lstStyle/>
          <a:p>
            <a:r>
              <a:rPr lang="ja-JP" altLang="en-US" sz="3200" dirty="0" smtClean="0"/>
              <a:t>クラウド側から</a:t>
            </a:r>
            <a:r>
              <a:rPr lang="en-US" altLang="ja-JP" sz="3200" dirty="0" smtClean="0"/>
              <a:t>eBPF</a:t>
            </a:r>
            <a:r>
              <a:rPr lang="ja-JP" altLang="en-US" sz="3200" dirty="0" smtClean="0"/>
              <a:t>プログラムを</a:t>
            </a:r>
            <a:r>
              <a:rPr lang="en-US" altLang="ja-JP" sz="3200" dirty="0" smtClean="0"/>
              <a:t>VM</a:t>
            </a:r>
            <a:r>
              <a:rPr lang="ja-JP" altLang="en-US" sz="3200" dirty="0" smtClean="0"/>
              <a:t>内の</a:t>
            </a:r>
            <a:r>
              <a:rPr lang="en-US" altLang="ja-JP" sz="3200" dirty="0" smtClean="0"/>
              <a:t>OS</a:t>
            </a:r>
            <a:r>
              <a:rPr lang="ja-JP" altLang="en-US" sz="3200" dirty="0" smtClean="0"/>
              <a:t>カーネルに送り込んで実行し、</a:t>
            </a:r>
            <a:r>
              <a:rPr lang="en-US" altLang="ja-JP" sz="3200" dirty="0" smtClean="0"/>
              <a:t>VM</a:t>
            </a:r>
            <a:r>
              <a:rPr lang="ja-JP" altLang="en-US" sz="3200" dirty="0" smtClean="0"/>
              <a:t>内の情報</a:t>
            </a:r>
            <a:r>
              <a:rPr lang="ja-JP" altLang="en-US" sz="3200" dirty="0" smtClean="0"/>
              <a:t>を安全に取得</a:t>
            </a:r>
            <a:endParaRPr lang="en-US" altLang="ja-JP" sz="3200" dirty="0"/>
          </a:p>
          <a:p>
            <a:pPr lvl="1"/>
            <a:r>
              <a:rPr lang="en-US" altLang="ja-JP" dirty="0" smtClean="0"/>
              <a:t>eBPF</a:t>
            </a:r>
            <a:r>
              <a:rPr lang="ja-JP" altLang="en-US" dirty="0" smtClean="0"/>
              <a:t>プログラム</a:t>
            </a:r>
            <a:r>
              <a:rPr lang="ja-JP" altLang="en-US" dirty="0" smtClean="0"/>
              <a:t>は比較的、開発しやすい</a:t>
            </a:r>
            <a:endParaRPr lang="en-US" altLang="ja-JP" dirty="0" smtClean="0"/>
          </a:p>
          <a:p>
            <a:pPr lvl="1"/>
            <a:r>
              <a:rPr lang="ja-JP" altLang="en-US" dirty="0" smtClean="0"/>
              <a:t>システムが不安定になることはない</a:t>
            </a:r>
            <a:endParaRPr lang="en-US" altLang="ja-JP" dirty="0" smtClean="0"/>
          </a:p>
          <a:p>
            <a:pPr lvl="1"/>
            <a:r>
              <a:rPr lang="en-US" altLang="ja-JP" dirty="0" smtClean="0"/>
              <a:t>OS</a:t>
            </a:r>
            <a:r>
              <a:rPr lang="ja-JP" altLang="en-US" dirty="0" smtClean="0"/>
              <a:t>内部の様々な情報を取得可能</a:t>
            </a:r>
            <a:endParaRPr lang="en-US" altLang="ja-JP" dirty="0" smtClean="0"/>
          </a:p>
          <a:p>
            <a:pPr lvl="1"/>
            <a:r>
              <a:rPr lang="en-US" altLang="ja-JP" dirty="0" smtClean="0"/>
              <a:t>OS</a:t>
            </a:r>
            <a:r>
              <a:rPr lang="ja-JP" altLang="en-US" dirty="0" smtClean="0"/>
              <a:t>バージョン</a:t>
            </a:r>
            <a:r>
              <a:rPr lang="ja-JP" altLang="en-US" dirty="0" smtClean="0"/>
              <a:t>の</a:t>
            </a:r>
            <a:r>
              <a:rPr lang="ja-JP" altLang="en-US" dirty="0" smtClean="0"/>
              <a:t>違いによる影響</a:t>
            </a:r>
            <a:r>
              <a:rPr lang="ja-JP" altLang="en-US" dirty="0" smtClean="0"/>
              <a:t>を受けにくい</a:t>
            </a:r>
            <a:endParaRPr lang="en-US" altLang="ja-JP" dirty="0" smtClean="0"/>
          </a:p>
          <a:p>
            <a:pPr lvl="1"/>
            <a:r>
              <a:rPr lang="en-US" altLang="ja-JP" dirty="0" smtClean="0"/>
              <a:t>AMD </a:t>
            </a:r>
            <a:r>
              <a:rPr lang="en-US" altLang="ja-JP" dirty="0" smtClean="0"/>
              <a:t>SEV</a:t>
            </a:r>
            <a:r>
              <a:rPr lang="ja-JP" altLang="en-US" dirty="0" smtClean="0"/>
              <a:t>による</a:t>
            </a:r>
            <a:r>
              <a:rPr lang="en-US" altLang="ja-JP" dirty="0" smtClean="0"/>
              <a:t>VM</a:t>
            </a:r>
            <a:r>
              <a:rPr lang="ja-JP" altLang="en-US" dirty="0" smtClean="0"/>
              <a:t>のメモリ暗号化と</a:t>
            </a:r>
            <a:r>
              <a:rPr lang="ja-JP" altLang="en-US" dirty="0" smtClean="0"/>
              <a:t>共存</a:t>
            </a:r>
            <a:r>
              <a:rPr lang="ja-JP" altLang="en-US" dirty="0" smtClean="0"/>
              <a:t>可能</a:t>
            </a:r>
            <a:endParaRPr lang="en-US" altLang="ja-JP" dirty="0" smtClean="0"/>
          </a:p>
        </p:txBody>
      </p:sp>
      <p:sp>
        <p:nvSpPr>
          <p:cNvPr id="5" name="角丸四角形 4"/>
          <p:cNvSpPr/>
          <p:nvPr/>
        </p:nvSpPr>
        <p:spPr>
          <a:xfrm>
            <a:off x="8610600" y="4379495"/>
            <a:ext cx="2489200" cy="1665705"/>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dirty="0" smtClean="0">
                <a:solidFill>
                  <a:schemeClr val="tx1"/>
                </a:solidFill>
              </a:rPr>
              <a:t>VM</a:t>
            </a:r>
            <a:endParaRPr lang="ja-JP" altLang="en-US" dirty="0">
              <a:solidFill>
                <a:schemeClr val="tx1"/>
              </a:solidFill>
            </a:endParaRPr>
          </a:p>
        </p:txBody>
      </p:sp>
      <p:sp>
        <p:nvSpPr>
          <p:cNvPr id="6" name="角丸四角形 5"/>
          <p:cNvSpPr/>
          <p:nvPr/>
        </p:nvSpPr>
        <p:spPr>
          <a:xfrm>
            <a:off x="8763000" y="4841160"/>
            <a:ext cx="2209800" cy="1085507"/>
          </a:xfrm>
          <a:prstGeom prst="roundRect">
            <a:avLst/>
          </a:prstGeom>
          <a:solidFill>
            <a:schemeClr val="accent2">
              <a:lumMod val="20000"/>
              <a:lumOff val="80000"/>
              <a:alpha val="8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dirty="0" smtClean="0">
                <a:solidFill>
                  <a:schemeClr val="tx1"/>
                </a:solidFill>
              </a:rPr>
              <a:t>OS</a:t>
            </a:r>
            <a:r>
              <a:rPr lang="ja-JP" altLang="en-US" dirty="0" smtClean="0">
                <a:solidFill>
                  <a:schemeClr val="tx1"/>
                </a:solidFill>
              </a:rPr>
              <a:t>カーネル</a:t>
            </a:r>
            <a:endParaRPr lang="ja-JP" altLang="en-US" dirty="0">
              <a:solidFill>
                <a:schemeClr val="tx1"/>
              </a:solidFill>
            </a:endParaRPr>
          </a:p>
        </p:txBody>
      </p:sp>
      <p:sp>
        <p:nvSpPr>
          <p:cNvPr id="7" name="正方形/長方形 6"/>
          <p:cNvSpPr/>
          <p:nvPr/>
        </p:nvSpPr>
        <p:spPr>
          <a:xfrm>
            <a:off x="8936454" y="5408674"/>
            <a:ext cx="1843840" cy="400110"/>
          </a:xfrm>
          <a:prstGeom prst="rect">
            <a:avLst/>
          </a:prstGeom>
          <a:solidFill>
            <a:schemeClr val="accent4">
              <a:lumMod val="20000"/>
              <a:lumOff val="80000"/>
              <a:alpha val="9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eBPF</a:t>
            </a:r>
            <a:r>
              <a:rPr lang="ja-JP" altLang="en-US" dirty="0" smtClean="0">
                <a:solidFill>
                  <a:schemeClr val="tx1"/>
                </a:solidFill>
              </a:rPr>
              <a:t>プログラム</a:t>
            </a:r>
            <a:endParaRPr lang="ja-JP" altLang="en-US" dirty="0">
              <a:solidFill>
                <a:schemeClr val="tx1"/>
              </a:solidFill>
            </a:endParaRPr>
          </a:p>
        </p:txBody>
      </p:sp>
      <p:sp>
        <p:nvSpPr>
          <p:cNvPr id="8" name="正方形/長方形 7"/>
          <p:cNvSpPr/>
          <p:nvPr/>
        </p:nvSpPr>
        <p:spPr>
          <a:xfrm>
            <a:off x="5438274" y="4880267"/>
            <a:ext cx="2234390" cy="107136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eBPF</a:t>
            </a:r>
            <a:r>
              <a:rPr lang="ja-JP" altLang="en-US" dirty="0" smtClean="0">
                <a:solidFill>
                  <a:schemeClr val="tx1"/>
                </a:solidFill>
              </a:rPr>
              <a:t>アプリケーション</a:t>
            </a:r>
            <a:endParaRPr lang="ja-JP" altLang="en-US" dirty="0">
              <a:solidFill>
                <a:schemeClr val="tx1"/>
              </a:solidFill>
            </a:endParaRPr>
          </a:p>
        </p:txBody>
      </p:sp>
      <p:cxnSp>
        <p:nvCxnSpPr>
          <p:cNvPr id="14" name="直線矢印コネクタ 13"/>
          <p:cNvCxnSpPr/>
          <p:nvPr/>
        </p:nvCxnSpPr>
        <p:spPr>
          <a:xfrm rot="10800000">
            <a:off x="7672664" y="5608728"/>
            <a:ext cx="1263790" cy="0"/>
          </a:xfrm>
          <a:prstGeom prst="straightConnector1">
            <a:avLst/>
          </a:prstGeom>
          <a:ln w="50800">
            <a:solidFill>
              <a:srgbClr val="FF0000"/>
            </a:solidFill>
            <a:tailEnd type="triangle"/>
          </a:ln>
        </p:spPr>
        <p:style>
          <a:lnRef idx="1">
            <a:schemeClr val="dk1"/>
          </a:lnRef>
          <a:fillRef idx="0">
            <a:schemeClr val="dk1"/>
          </a:fillRef>
          <a:effectRef idx="0">
            <a:schemeClr val="dk1"/>
          </a:effectRef>
          <a:fontRef idx="minor">
            <a:schemeClr val="tx1"/>
          </a:fontRef>
        </p:style>
      </p:cxnSp>
      <p:sp>
        <p:nvSpPr>
          <p:cNvPr id="15" name="スライド番号プレースホルダー 14"/>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6</a:t>
            </a:fld>
            <a:endParaRPr lang="ja-JP" altLang="en-US">
              <a:solidFill>
                <a:prstClr val="black">
                  <a:tint val="75000"/>
                </a:prstClr>
              </a:solidFill>
            </a:endParaRPr>
          </a:p>
        </p:txBody>
      </p:sp>
      <p:sp>
        <p:nvSpPr>
          <p:cNvPr id="4" name="テキスト ボックス 3"/>
          <p:cNvSpPr txBox="1"/>
          <p:nvPr/>
        </p:nvSpPr>
        <p:spPr>
          <a:xfrm>
            <a:off x="7721600" y="5112912"/>
            <a:ext cx="1041400" cy="369332"/>
          </a:xfrm>
          <a:prstGeom prst="rect">
            <a:avLst/>
          </a:prstGeom>
          <a:noFill/>
        </p:spPr>
        <p:txBody>
          <a:bodyPr wrap="square" rtlCol="0">
            <a:spAutoFit/>
          </a:bodyPr>
          <a:lstStyle/>
          <a:p>
            <a:pPr algn="ctr"/>
            <a:r>
              <a:rPr lang="ja-JP" altLang="en-US" dirty="0"/>
              <a:t>情報</a:t>
            </a:r>
            <a:endParaRPr kumimoji="1" lang="ja-JP" altLang="en-US" dirty="0"/>
          </a:p>
        </p:txBody>
      </p:sp>
    </p:spTree>
    <p:extLst>
      <p:ext uri="{BB962C8B-B14F-4D97-AF65-F5344CB8AC3E}">
        <p14:creationId xmlns:p14="http://schemas.microsoft.com/office/powerpoint/2010/main" val="2535005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latin typeface="+mn-lt"/>
              </a:rPr>
              <a:t>eBPF</a:t>
            </a:r>
            <a:r>
              <a:rPr lang="ja-JP" altLang="en-US" dirty="0" smtClean="0">
                <a:latin typeface="+mn-lt"/>
              </a:rPr>
              <a:t>とは</a:t>
            </a:r>
            <a:endParaRPr kumimoji="1" lang="ja-JP" altLang="en-US" dirty="0"/>
          </a:p>
        </p:txBody>
      </p:sp>
      <p:sp>
        <p:nvSpPr>
          <p:cNvPr id="3" name="コンテンツ プレースホルダー 2"/>
          <p:cNvSpPr>
            <a:spLocks noGrp="1"/>
          </p:cNvSpPr>
          <p:nvPr>
            <p:ph idx="1"/>
          </p:nvPr>
        </p:nvSpPr>
        <p:spPr>
          <a:xfrm>
            <a:off x="838200" y="1485065"/>
            <a:ext cx="10515600" cy="4351338"/>
          </a:xfrm>
        </p:spPr>
        <p:txBody>
          <a:bodyPr>
            <a:normAutofit/>
          </a:bodyPr>
          <a:lstStyle/>
          <a:p>
            <a:r>
              <a:rPr lang="en-US" altLang="ja-JP" dirty="0" smtClean="0"/>
              <a:t>Linux</a:t>
            </a:r>
            <a:r>
              <a:rPr lang="ja-JP" altLang="en-US" dirty="0" smtClean="0"/>
              <a:t>の</a:t>
            </a:r>
            <a:r>
              <a:rPr lang="en-US" altLang="ja-JP" dirty="0" smtClean="0"/>
              <a:t>Berkeley</a:t>
            </a:r>
            <a:r>
              <a:rPr lang="ja-JP" altLang="en-US" dirty="0" smtClean="0"/>
              <a:t>パケットフィルタ</a:t>
            </a:r>
            <a:r>
              <a:rPr lang="en-US" altLang="ja-JP" dirty="0" smtClean="0"/>
              <a:t>(BPF)</a:t>
            </a:r>
            <a:r>
              <a:rPr lang="ja-JP" altLang="en-US" dirty="0" smtClean="0"/>
              <a:t>を拡張したもの</a:t>
            </a:r>
            <a:endParaRPr lang="en-US" altLang="ja-JP" dirty="0" smtClean="0"/>
          </a:p>
          <a:p>
            <a:pPr lvl="1"/>
            <a:r>
              <a:rPr lang="en-US" altLang="ja-JP" dirty="0" smtClean="0"/>
              <a:t>OS</a:t>
            </a:r>
            <a:r>
              <a:rPr lang="ja-JP" altLang="en-US" dirty="0" smtClean="0"/>
              <a:t>カーネル内</a:t>
            </a:r>
            <a:r>
              <a:rPr lang="ja-JP" altLang="en-US" dirty="0" smtClean="0"/>
              <a:t>に送り込んだ</a:t>
            </a:r>
            <a:r>
              <a:rPr lang="en-US" altLang="ja-JP" dirty="0" smtClean="0"/>
              <a:t>eBPF</a:t>
            </a:r>
            <a:r>
              <a:rPr lang="ja-JP" altLang="en-US" dirty="0" smtClean="0"/>
              <a:t>プログラムを実行可能</a:t>
            </a:r>
            <a:endParaRPr lang="en-US" altLang="ja-JP" dirty="0" smtClean="0"/>
          </a:p>
          <a:p>
            <a:pPr lvl="1"/>
            <a:r>
              <a:rPr lang="en-US" altLang="ja-JP" dirty="0" smtClean="0"/>
              <a:t>OS</a:t>
            </a:r>
            <a:r>
              <a:rPr lang="ja-JP" altLang="en-US" dirty="0" smtClean="0"/>
              <a:t>カーネル内</a:t>
            </a:r>
            <a:r>
              <a:rPr lang="ja-JP" altLang="en-US" dirty="0"/>
              <a:t>の多くの処理を</a:t>
            </a:r>
            <a:r>
              <a:rPr lang="ja-JP" altLang="en-US" dirty="0" smtClean="0"/>
              <a:t>フック</a:t>
            </a:r>
            <a:r>
              <a:rPr lang="ja-JP" altLang="en-US" dirty="0" smtClean="0"/>
              <a:t>して、</a:t>
            </a:r>
            <a:r>
              <a:rPr lang="ja-JP" altLang="en-US" dirty="0"/>
              <a:t>様々</a:t>
            </a:r>
            <a:r>
              <a:rPr lang="ja-JP" altLang="en-US" dirty="0" smtClean="0"/>
              <a:t>な情報を取得可能</a:t>
            </a:r>
            <a:endParaRPr lang="en-US" altLang="ja-JP" dirty="0" smtClean="0"/>
          </a:p>
          <a:p>
            <a:pPr lvl="1"/>
            <a:r>
              <a:rPr lang="ja-JP" altLang="en-US" dirty="0" smtClean="0"/>
              <a:t>取得した情報を</a:t>
            </a:r>
            <a:r>
              <a:rPr lang="en-US" altLang="ja-JP" dirty="0" smtClean="0"/>
              <a:t>OS</a:t>
            </a:r>
            <a:r>
              <a:rPr lang="ja-JP" altLang="en-US" dirty="0" smtClean="0"/>
              <a:t>カーネル外部の</a:t>
            </a:r>
            <a:r>
              <a:rPr lang="en-US" altLang="ja-JP" dirty="0" smtClean="0"/>
              <a:t>eBPF</a:t>
            </a:r>
            <a:r>
              <a:rPr lang="ja-JP" altLang="en-US" dirty="0" smtClean="0"/>
              <a:t>アプリケーションに受け渡し可能</a:t>
            </a:r>
            <a:endParaRPr lang="en-US" altLang="ja-JP" dirty="0" smtClean="0"/>
          </a:p>
          <a:p>
            <a:r>
              <a:rPr lang="en-US" altLang="ja-JP" dirty="0" smtClean="0"/>
              <a:t>eBPF</a:t>
            </a:r>
            <a:r>
              <a:rPr lang="ja-JP" altLang="en-US" dirty="0" smtClean="0"/>
              <a:t>は送り込まれたプログラムを検査してから実行</a:t>
            </a:r>
            <a:endParaRPr lang="en-US" altLang="ja-JP" dirty="0" smtClean="0"/>
          </a:p>
          <a:p>
            <a:pPr lvl="1"/>
            <a:r>
              <a:rPr lang="ja-JP" altLang="en-US" dirty="0" smtClean="0"/>
              <a:t>システムに危険を及ぼす可能性のあるプログラムは実行できない</a:t>
            </a:r>
            <a:endParaRPr lang="en-US" altLang="ja-JP" sz="2400" dirty="0">
              <a:solidFill>
                <a:prstClr val="black"/>
              </a:solidFill>
            </a:endParaRPr>
          </a:p>
          <a:p>
            <a:endParaRPr kumimoji="1" lang="ja-JP" altLang="en-US" sz="3600" dirty="0"/>
          </a:p>
        </p:txBody>
      </p:sp>
      <p:sp>
        <p:nvSpPr>
          <p:cNvPr id="4" name="スライド番号プレースホルダー 3"/>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7</a:t>
            </a:fld>
            <a:endParaRPr lang="ja-JP" altLang="en-US">
              <a:solidFill>
                <a:prstClr val="black">
                  <a:tint val="75000"/>
                </a:prstClr>
              </a:solidFill>
            </a:endParaRPr>
          </a:p>
        </p:txBody>
      </p:sp>
      <p:sp>
        <p:nvSpPr>
          <p:cNvPr id="5" name="角丸四角形 4"/>
          <p:cNvSpPr/>
          <p:nvPr/>
        </p:nvSpPr>
        <p:spPr>
          <a:xfrm>
            <a:off x="3568695" y="4223209"/>
            <a:ext cx="2839453" cy="837866"/>
          </a:xfrm>
          <a:prstGeom prst="roundRect">
            <a:avLst/>
          </a:prstGeom>
          <a:solidFill>
            <a:schemeClr val="accent1">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n w="0"/>
                <a:solidFill>
                  <a:schemeClr val="tx1"/>
                </a:solidFill>
                <a:effectLst>
                  <a:outerShdw blurRad="38100" dist="19050" dir="2700000" algn="tl" rotWithShape="0">
                    <a:schemeClr val="dk1">
                      <a:alpha val="40000"/>
                    </a:schemeClr>
                  </a:outerShdw>
                </a:effectLst>
              </a:rPr>
              <a:t>eBPF</a:t>
            </a:r>
          </a:p>
          <a:p>
            <a:pPr algn="ctr"/>
            <a:r>
              <a:rPr lang="ja-JP" altLang="en-US" dirty="0">
                <a:ln w="0"/>
                <a:solidFill>
                  <a:schemeClr val="tx1"/>
                </a:solidFill>
                <a:effectLst>
                  <a:outerShdw blurRad="38100" dist="19050" dir="2700000" algn="tl" rotWithShape="0">
                    <a:schemeClr val="dk1">
                      <a:alpha val="40000"/>
                    </a:schemeClr>
                  </a:outerShdw>
                </a:effectLst>
              </a:rPr>
              <a:t>アプリケーション</a:t>
            </a:r>
            <a:endParaRPr kumimoji="1" lang="ja-JP" altLang="en-US" dirty="0">
              <a:ln w="0"/>
              <a:solidFill>
                <a:schemeClr val="tx1"/>
              </a:solidFill>
              <a:effectLst>
                <a:outerShdw blurRad="38100" dist="19050" dir="2700000" algn="tl" rotWithShape="0">
                  <a:schemeClr val="dk1">
                    <a:alpha val="40000"/>
                  </a:schemeClr>
                </a:outerShdw>
              </a:effectLst>
            </a:endParaRPr>
          </a:p>
        </p:txBody>
      </p:sp>
      <p:sp>
        <p:nvSpPr>
          <p:cNvPr id="6" name="角丸四角形 5"/>
          <p:cNvSpPr/>
          <p:nvPr/>
        </p:nvSpPr>
        <p:spPr>
          <a:xfrm>
            <a:off x="3336084" y="5740400"/>
            <a:ext cx="3304673" cy="101606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r"/>
            <a:r>
              <a:rPr lang="en-US" altLang="ja-JP" dirty="0" smtClean="0">
                <a:solidFill>
                  <a:schemeClr val="tx1"/>
                </a:solidFill>
              </a:rPr>
              <a:t>OS</a:t>
            </a:r>
            <a:r>
              <a:rPr lang="ja-JP" altLang="en-US" dirty="0" smtClean="0">
                <a:solidFill>
                  <a:schemeClr val="tx1"/>
                </a:solidFill>
              </a:rPr>
              <a:t>カーネル</a:t>
            </a:r>
            <a:endParaRPr kumimoji="1" lang="ja-JP" altLang="en-US" dirty="0">
              <a:solidFill>
                <a:schemeClr val="tx1"/>
              </a:solidFill>
            </a:endParaRPr>
          </a:p>
        </p:txBody>
      </p:sp>
      <p:sp>
        <p:nvSpPr>
          <p:cNvPr id="7" name="角丸四角形 6"/>
          <p:cNvSpPr/>
          <p:nvPr/>
        </p:nvSpPr>
        <p:spPr>
          <a:xfrm>
            <a:off x="3697033" y="6146799"/>
            <a:ext cx="2582779" cy="49646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lumMod val="95000"/>
                    <a:lumOff val="5000"/>
                  </a:schemeClr>
                </a:solidFill>
              </a:rPr>
              <a:t>eBPF</a:t>
            </a:r>
            <a:r>
              <a:rPr lang="ja-JP" altLang="en-US" dirty="0" smtClean="0">
                <a:solidFill>
                  <a:schemeClr val="tx1">
                    <a:lumMod val="95000"/>
                    <a:lumOff val="5000"/>
                  </a:schemeClr>
                </a:solidFill>
              </a:rPr>
              <a:t>プログラム</a:t>
            </a:r>
            <a:endParaRPr kumimoji="1" lang="ja-JP" altLang="en-US" dirty="0">
              <a:solidFill>
                <a:schemeClr val="tx1">
                  <a:lumMod val="95000"/>
                  <a:lumOff val="5000"/>
                </a:schemeClr>
              </a:solidFill>
            </a:endParaRPr>
          </a:p>
        </p:txBody>
      </p:sp>
      <p:cxnSp>
        <p:nvCxnSpPr>
          <p:cNvPr id="14" name="直線矢印コネクタ 13"/>
          <p:cNvCxnSpPr>
            <a:stCxn id="7" idx="0"/>
            <a:endCxn id="5" idx="2"/>
          </p:cNvCxnSpPr>
          <p:nvPr/>
        </p:nvCxnSpPr>
        <p:spPr>
          <a:xfrm flipH="1" flipV="1">
            <a:off x="4988422" y="5061075"/>
            <a:ext cx="1" cy="1085724"/>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4065554" y="5280998"/>
            <a:ext cx="922866" cy="369332"/>
          </a:xfrm>
          <a:prstGeom prst="rect">
            <a:avLst/>
          </a:prstGeom>
          <a:noFill/>
        </p:spPr>
        <p:txBody>
          <a:bodyPr wrap="square" rtlCol="0">
            <a:spAutoFit/>
          </a:bodyPr>
          <a:lstStyle/>
          <a:p>
            <a:pPr algn="ctr"/>
            <a:r>
              <a:rPr kumimoji="1" lang="ja-JP" altLang="en-US" dirty="0" smtClean="0"/>
              <a:t>情報</a:t>
            </a:r>
            <a:endParaRPr kumimoji="1" lang="ja-JP" altLang="en-US" dirty="0"/>
          </a:p>
        </p:txBody>
      </p:sp>
    </p:spTree>
    <p:extLst>
      <p:ext uri="{BB962C8B-B14F-4D97-AF65-F5344CB8AC3E}">
        <p14:creationId xmlns:p14="http://schemas.microsoft.com/office/powerpoint/2010/main" val="1816723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角丸四角形 28"/>
          <p:cNvSpPr/>
          <p:nvPr/>
        </p:nvSpPr>
        <p:spPr>
          <a:xfrm>
            <a:off x="6641637" y="4248393"/>
            <a:ext cx="3070526" cy="247209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normAutofit/>
          </a:bodyPr>
          <a:lstStyle/>
          <a:p>
            <a:r>
              <a:rPr kumimoji="1" lang="en-US" altLang="ja-JP" dirty="0" smtClean="0">
                <a:latin typeface="+mn-lt"/>
              </a:rPr>
              <a:t>WaeP</a:t>
            </a:r>
            <a:r>
              <a:rPr kumimoji="1" lang="ja-JP" altLang="en-US" dirty="0" smtClean="0">
                <a:latin typeface="+mn-lt"/>
              </a:rPr>
              <a:t>による</a:t>
            </a:r>
            <a:r>
              <a:rPr kumimoji="1" lang="en-US" altLang="ja-JP" dirty="0" smtClean="0">
                <a:latin typeface="+mn-lt"/>
              </a:rPr>
              <a:t>bpf</a:t>
            </a:r>
            <a:r>
              <a:rPr kumimoji="1" lang="ja-JP" altLang="en-US" dirty="0" smtClean="0">
                <a:latin typeface="+mn-lt"/>
              </a:rPr>
              <a:t>システムコールの</a:t>
            </a:r>
            <a:r>
              <a:rPr lang="ja-JP" altLang="en-US" dirty="0">
                <a:latin typeface="+mn-lt"/>
              </a:rPr>
              <a:t>転送</a:t>
            </a:r>
            <a:endParaRPr kumimoji="1" lang="ja-JP" altLang="en-US" dirty="0">
              <a:latin typeface="+mn-lt"/>
            </a:endParaRPr>
          </a:p>
        </p:txBody>
      </p:sp>
      <p:sp>
        <p:nvSpPr>
          <p:cNvPr id="3" name="コンテンツ プレースホルダー 2"/>
          <p:cNvSpPr>
            <a:spLocks noGrp="1"/>
          </p:cNvSpPr>
          <p:nvPr>
            <p:ph idx="1"/>
          </p:nvPr>
        </p:nvSpPr>
        <p:spPr>
          <a:xfrm>
            <a:off x="838200" y="1621095"/>
            <a:ext cx="10515600" cy="4351338"/>
          </a:xfrm>
        </p:spPr>
        <p:txBody>
          <a:bodyPr>
            <a:normAutofit/>
          </a:bodyPr>
          <a:lstStyle/>
          <a:p>
            <a:pPr>
              <a:spcBef>
                <a:spcPts val="500"/>
              </a:spcBef>
            </a:pPr>
            <a:r>
              <a:rPr lang="en-US" altLang="ja-JP" dirty="0" smtClean="0">
                <a:solidFill>
                  <a:prstClr val="black"/>
                </a:solidFill>
              </a:rPr>
              <a:t>eBPF</a:t>
            </a:r>
            <a:r>
              <a:rPr lang="ja-JP" altLang="en-US" dirty="0" smtClean="0">
                <a:solidFill>
                  <a:prstClr val="black"/>
                </a:solidFill>
              </a:rPr>
              <a:t>の基本機能は</a:t>
            </a:r>
            <a:r>
              <a:rPr lang="en-US" altLang="ja-JP" dirty="0" smtClean="0">
                <a:solidFill>
                  <a:prstClr val="black"/>
                </a:solidFill>
              </a:rPr>
              <a:t>bpf</a:t>
            </a:r>
            <a:r>
              <a:rPr lang="ja-JP" altLang="en-US" dirty="0" smtClean="0">
                <a:solidFill>
                  <a:prstClr val="black"/>
                </a:solidFill>
              </a:rPr>
              <a:t>システムコール</a:t>
            </a:r>
            <a:r>
              <a:rPr lang="ja-JP" altLang="en-US" dirty="0" smtClean="0">
                <a:solidFill>
                  <a:prstClr val="black"/>
                </a:solidFill>
              </a:rPr>
              <a:t>を用いて</a:t>
            </a:r>
            <a:r>
              <a:rPr lang="ja-JP" altLang="en-US" dirty="0" smtClean="0">
                <a:solidFill>
                  <a:prstClr val="black"/>
                </a:solidFill>
              </a:rPr>
              <a:t>実現</a:t>
            </a:r>
            <a:endParaRPr lang="en-US" altLang="ja-JP" dirty="0" smtClean="0">
              <a:solidFill>
                <a:prstClr val="black"/>
              </a:solidFill>
            </a:endParaRPr>
          </a:p>
          <a:p>
            <a:pPr lvl="1"/>
            <a:r>
              <a:rPr lang="ja-JP" altLang="en-US" dirty="0" smtClean="0">
                <a:solidFill>
                  <a:prstClr val="black"/>
                </a:solidFill>
              </a:rPr>
              <a:t>このシステムコールで</a:t>
            </a:r>
            <a:r>
              <a:rPr lang="en-US" altLang="ja-JP" dirty="0" smtClean="0">
                <a:solidFill>
                  <a:prstClr val="black"/>
                </a:solidFill>
              </a:rPr>
              <a:t>OS</a:t>
            </a:r>
            <a:r>
              <a:rPr lang="ja-JP" altLang="en-US" dirty="0" smtClean="0">
                <a:solidFill>
                  <a:prstClr val="black"/>
                </a:solidFill>
              </a:rPr>
              <a:t>カーネルを呼び出して</a:t>
            </a:r>
            <a:r>
              <a:rPr lang="en-US" altLang="ja-JP" dirty="0" smtClean="0">
                <a:solidFill>
                  <a:prstClr val="black"/>
                </a:solidFill>
              </a:rPr>
              <a:t>eBPF</a:t>
            </a:r>
            <a:r>
              <a:rPr lang="ja-JP" altLang="en-US" dirty="0" smtClean="0">
                <a:solidFill>
                  <a:prstClr val="black"/>
                </a:solidFill>
              </a:rPr>
              <a:t>の機能を実現</a:t>
            </a:r>
            <a:endParaRPr lang="en-US" altLang="ja-JP" dirty="0" smtClean="0">
              <a:solidFill>
                <a:prstClr val="black"/>
              </a:solidFill>
            </a:endParaRPr>
          </a:p>
          <a:p>
            <a:pPr lvl="1"/>
            <a:r>
              <a:rPr lang="ja-JP" altLang="en-US" dirty="0" smtClean="0">
                <a:solidFill>
                  <a:prstClr val="black"/>
                </a:solidFill>
              </a:rPr>
              <a:t>例</a:t>
            </a:r>
            <a:r>
              <a:rPr lang="ja-JP" altLang="en-US" dirty="0" smtClean="0">
                <a:solidFill>
                  <a:prstClr val="black"/>
                </a:solidFill>
              </a:rPr>
              <a:t>：</a:t>
            </a:r>
            <a:r>
              <a:rPr lang="en-US" altLang="ja-JP" dirty="0" smtClean="0">
                <a:solidFill>
                  <a:prstClr val="black"/>
                </a:solidFill>
              </a:rPr>
              <a:t>eBPF</a:t>
            </a:r>
            <a:r>
              <a:rPr lang="ja-JP" altLang="en-US" dirty="0" smtClean="0">
                <a:solidFill>
                  <a:prstClr val="black"/>
                </a:solidFill>
              </a:rPr>
              <a:t>プログラム</a:t>
            </a:r>
            <a:r>
              <a:rPr lang="ja-JP" altLang="en-US" dirty="0" smtClean="0">
                <a:solidFill>
                  <a:prstClr val="black"/>
                </a:solidFill>
              </a:rPr>
              <a:t>の</a:t>
            </a:r>
            <a:r>
              <a:rPr lang="en-US" altLang="ja-JP" dirty="0" smtClean="0">
                <a:solidFill>
                  <a:prstClr val="black"/>
                </a:solidFill>
              </a:rPr>
              <a:t>OS</a:t>
            </a:r>
            <a:r>
              <a:rPr lang="ja-JP" altLang="en-US" dirty="0" smtClean="0">
                <a:solidFill>
                  <a:prstClr val="black"/>
                </a:solidFill>
              </a:rPr>
              <a:t>カーネル</a:t>
            </a:r>
            <a:r>
              <a:rPr lang="ja-JP" altLang="en-US" dirty="0" smtClean="0">
                <a:solidFill>
                  <a:prstClr val="black"/>
                </a:solidFill>
              </a:rPr>
              <a:t>へのロード</a:t>
            </a:r>
            <a:endParaRPr lang="en-US" altLang="ja-JP" dirty="0" smtClean="0">
              <a:solidFill>
                <a:prstClr val="black"/>
              </a:solidFill>
            </a:endParaRPr>
          </a:p>
          <a:p>
            <a:pPr>
              <a:spcBef>
                <a:spcPts val="500"/>
              </a:spcBef>
            </a:pPr>
            <a:r>
              <a:rPr lang="en-US" altLang="ja-JP" dirty="0" smtClean="0">
                <a:solidFill>
                  <a:prstClr val="black"/>
                </a:solidFill>
              </a:rPr>
              <a:t>eBPF</a:t>
            </a:r>
            <a:r>
              <a:rPr lang="ja-JP" altLang="en-US" dirty="0" smtClean="0">
                <a:solidFill>
                  <a:prstClr val="black"/>
                </a:solidFill>
              </a:rPr>
              <a:t>アプリケーションによる</a:t>
            </a:r>
            <a:r>
              <a:rPr lang="en-US" altLang="ja-JP" dirty="0" smtClean="0">
                <a:solidFill>
                  <a:prstClr val="black"/>
                </a:solidFill>
              </a:rPr>
              <a:t>bpf</a:t>
            </a:r>
            <a:r>
              <a:rPr lang="ja-JP" altLang="en-US" dirty="0" smtClean="0">
                <a:solidFill>
                  <a:prstClr val="black"/>
                </a:solidFill>
              </a:rPr>
              <a:t>システムコールの実行を</a:t>
            </a:r>
            <a:r>
              <a:rPr lang="ja-JP" altLang="en-US" dirty="0">
                <a:solidFill>
                  <a:prstClr val="black"/>
                </a:solidFill>
              </a:rPr>
              <a:t>横取</a:t>
            </a:r>
            <a:r>
              <a:rPr lang="ja-JP" altLang="en-US" dirty="0" smtClean="0">
                <a:solidFill>
                  <a:prstClr val="black"/>
                </a:solidFill>
              </a:rPr>
              <a:t>り</a:t>
            </a:r>
            <a:endParaRPr lang="en-US" altLang="ja-JP" dirty="0" smtClean="0">
              <a:solidFill>
                <a:prstClr val="black"/>
              </a:solidFill>
            </a:endParaRPr>
          </a:p>
          <a:p>
            <a:pPr lvl="1"/>
            <a:r>
              <a:rPr lang="en-US" altLang="ja-JP" dirty="0" smtClean="0">
                <a:solidFill>
                  <a:prstClr val="black"/>
                </a:solidFill>
              </a:rPr>
              <a:t>VM</a:t>
            </a:r>
            <a:r>
              <a:rPr lang="ja-JP" altLang="en-US" dirty="0" smtClean="0">
                <a:solidFill>
                  <a:prstClr val="black"/>
                </a:solidFill>
              </a:rPr>
              <a:t>内のプロキシ</a:t>
            </a:r>
            <a:r>
              <a:rPr lang="ja-JP" altLang="en-US" dirty="0" smtClean="0">
                <a:solidFill>
                  <a:prstClr val="black"/>
                </a:solidFill>
              </a:rPr>
              <a:t>にシステムコールの情報を転送</a:t>
            </a:r>
            <a:endParaRPr lang="en-US" altLang="ja-JP" dirty="0" smtClean="0">
              <a:solidFill>
                <a:prstClr val="black"/>
              </a:solidFill>
            </a:endParaRPr>
          </a:p>
          <a:p>
            <a:pPr lvl="1"/>
            <a:r>
              <a:rPr lang="ja-JP" altLang="en-US" dirty="0" smtClean="0">
                <a:solidFill>
                  <a:prstClr val="black"/>
                </a:solidFill>
              </a:rPr>
              <a:t>プロキシが代わりにシステムコールを実行</a:t>
            </a:r>
            <a:endParaRPr lang="en-US" altLang="ja-JP" dirty="0" smtClean="0">
              <a:solidFill>
                <a:prstClr val="black"/>
              </a:solidFill>
            </a:endParaRPr>
          </a:p>
        </p:txBody>
      </p:sp>
      <p:sp>
        <p:nvSpPr>
          <p:cNvPr id="31" name="スライド番号プレースホルダー 30"/>
          <p:cNvSpPr>
            <a:spLocks noGrp="1"/>
          </p:cNvSpPr>
          <p:nvPr>
            <p:ph type="sldNum" sz="quarter" idx="12"/>
          </p:nvPr>
        </p:nvSpPr>
        <p:spPr>
          <a:xfrm>
            <a:off x="8610600" y="6339017"/>
            <a:ext cx="2743200" cy="365125"/>
          </a:xfrm>
        </p:spPr>
        <p:txBody>
          <a:bodyPr/>
          <a:lstStyle/>
          <a:p>
            <a:fld id="{408A9EA4-4D30-4ED7-AF1A-6209E40D8BD2}" type="slidenum">
              <a:rPr lang="ja-JP" altLang="en-US" smtClean="0">
                <a:solidFill>
                  <a:prstClr val="black">
                    <a:tint val="75000"/>
                  </a:prstClr>
                </a:solidFill>
              </a:rPr>
              <a:pPr/>
              <a:t>8</a:t>
            </a:fld>
            <a:endParaRPr lang="ja-JP" altLang="en-US" dirty="0">
              <a:solidFill>
                <a:prstClr val="black">
                  <a:tint val="75000"/>
                </a:prstClr>
              </a:solidFill>
            </a:endParaRPr>
          </a:p>
        </p:txBody>
      </p:sp>
      <p:sp>
        <p:nvSpPr>
          <p:cNvPr id="48" name="角丸四角形 47"/>
          <p:cNvSpPr/>
          <p:nvPr/>
        </p:nvSpPr>
        <p:spPr>
          <a:xfrm>
            <a:off x="1089431" y="5185557"/>
            <a:ext cx="2181726" cy="818635"/>
          </a:xfrm>
          <a:prstGeom prst="roundRect">
            <a:avLst/>
          </a:prstGeom>
          <a:solidFill>
            <a:schemeClr val="accent1">
              <a:alpha val="3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eBPF</a:t>
            </a:r>
          </a:p>
          <a:p>
            <a:pPr algn="ctr"/>
            <a:r>
              <a:rPr lang="ja-JP" altLang="en-US" dirty="0">
                <a:solidFill>
                  <a:schemeClr val="tx1"/>
                </a:solidFill>
              </a:rPr>
              <a:t>アプリケーション</a:t>
            </a:r>
            <a:endParaRPr kumimoji="1" lang="ja-JP" altLang="en-US" dirty="0">
              <a:solidFill>
                <a:schemeClr val="tx1"/>
              </a:solidFill>
            </a:endParaRPr>
          </a:p>
        </p:txBody>
      </p:sp>
      <p:sp>
        <p:nvSpPr>
          <p:cNvPr id="4" name="正方形/長方形 3"/>
          <p:cNvSpPr/>
          <p:nvPr/>
        </p:nvSpPr>
        <p:spPr>
          <a:xfrm>
            <a:off x="7509792" y="4366657"/>
            <a:ext cx="1491916" cy="818900"/>
          </a:xfrm>
          <a:prstGeom prst="rect">
            <a:avLst/>
          </a:prstGeom>
          <a:solidFill>
            <a:schemeClr val="accent6">
              <a:lumMod val="40000"/>
              <a:lumOff val="60000"/>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プロキシ</a:t>
            </a:r>
            <a:endParaRPr kumimoji="1" lang="ja-JP" altLang="en-US" dirty="0">
              <a:solidFill>
                <a:schemeClr val="tx1">
                  <a:lumMod val="95000"/>
                  <a:lumOff val="5000"/>
                </a:schemeClr>
              </a:solidFill>
            </a:endParaRPr>
          </a:p>
        </p:txBody>
      </p:sp>
      <p:sp>
        <p:nvSpPr>
          <p:cNvPr id="5" name="角丸四角形 4"/>
          <p:cNvSpPr/>
          <p:nvPr/>
        </p:nvSpPr>
        <p:spPr>
          <a:xfrm>
            <a:off x="6956339" y="5811861"/>
            <a:ext cx="2598821" cy="808237"/>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7385390" y="6087058"/>
            <a:ext cx="1740718" cy="41019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lumMod val="95000"/>
                    <a:lumOff val="5000"/>
                  </a:schemeClr>
                </a:solidFill>
              </a:rPr>
              <a:t>eBPF</a:t>
            </a:r>
            <a:r>
              <a:rPr lang="ja-JP" altLang="en-US" dirty="0" smtClean="0">
                <a:solidFill>
                  <a:schemeClr val="tx1">
                    <a:lumMod val="95000"/>
                    <a:lumOff val="5000"/>
                  </a:schemeClr>
                </a:solidFill>
              </a:rPr>
              <a:t>プログラム</a:t>
            </a:r>
            <a:endParaRPr kumimoji="1" lang="ja-JP" altLang="en-US" dirty="0">
              <a:solidFill>
                <a:schemeClr val="tx1">
                  <a:lumMod val="95000"/>
                  <a:lumOff val="5000"/>
                </a:schemeClr>
              </a:solidFill>
            </a:endParaRPr>
          </a:p>
        </p:txBody>
      </p:sp>
      <p:sp>
        <p:nvSpPr>
          <p:cNvPr id="19" name="テキスト ボックス 18"/>
          <p:cNvSpPr txBox="1"/>
          <p:nvPr/>
        </p:nvSpPr>
        <p:spPr>
          <a:xfrm>
            <a:off x="8317734" y="5776840"/>
            <a:ext cx="1315928" cy="369332"/>
          </a:xfrm>
          <a:prstGeom prst="rect">
            <a:avLst/>
          </a:prstGeom>
          <a:noFill/>
        </p:spPr>
        <p:txBody>
          <a:bodyPr wrap="square" rtlCol="0">
            <a:spAutoFit/>
          </a:bodyPr>
          <a:lstStyle/>
          <a:p>
            <a:pPr algn="ctr"/>
            <a:r>
              <a:rPr lang="en-US" altLang="ja-JP" dirty="0" smtClean="0">
                <a:solidFill>
                  <a:prstClr val="black"/>
                </a:solidFill>
              </a:rPr>
              <a:t>OS</a:t>
            </a:r>
            <a:r>
              <a:rPr lang="ja-JP" altLang="en-US" dirty="0" smtClean="0">
                <a:solidFill>
                  <a:prstClr val="black"/>
                </a:solidFill>
              </a:rPr>
              <a:t>カーネル</a:t>
            </a:r>
            <a:endParaRPr lang="ja-JP" altLang="en-US" dirty="0">
              <a:solidFill>
                <a:prstClr val="black"/>
              </a:solidFill>
            </a:endParaRPr>
          </a:p>
        </p:txBody>
      </p:sp>
      <p:sp>
        <p:nvSpPr>
          <p:cNvPr id="7" name="テキスト ボックス 6"/>
          <p:cNvSpPr txBox="1"/>
          <p:nvPr/>
        </p:nvSpPr>
        <p:spPr>
          <a:xfrm>
            <a:off x="7811457" y="3913490"/>
            <a:ext cx="888583" cy="369332"/>
          </a:xfrm>
          <a:prstGeom prst="rect">
            <a:avLst/>
          </a:prstGeom>
          <a:noFill/>
        </p:spPr>
        <p:txBody>
          <a:bodyPr wrap="square" rtlCol="0">
            <a:spAutoFit/>
          </a:bodyPr>
          <a:lstStyle/>
          <a:p>
            <a:pPr algn="ctr"/>
            <a:r>
              <a:rPr kumimoji="1" lang="en-US" altLang="ja-JP" dirty="0" smtClean="0"/>
              <a:t>VM</a:t>
            </a:r>
            <a:endParaRPr kumimoji="1" lang="ja-JP" altLang="en-US" dirty="0"/>
          </a:p>
        </p:txBody>
      </p:sp>
      <p:sp>
        <p:nvSpPr>
          <p:cNvPr id="15" name="テキスト ボックス 14"/>
          <p:cNvSpPr txBox="1"/>
          <p:nvPr/>
        </p:nvSpPr>
        <p:spPr>
          <a:xfrm>
            <a:off x="6641637" y="5211075"/>
            <a:ext cx="1676097" cy="646331"/>
          </a:xfrm>
          <a:prstGeom prst="rect">
            <a:avLst/>
          </a:prstGeom>
          <a:noFill/>
        </p:spPr>
        <p:txBody>
          <a:bodyPr wrap="square" rtlCol="0">
            <a:spAutoFit/>
          </a:bodyPr>
          <a:lstStyle/>
          <a:p>
            <a:pPr algn="ctr"/>
            <a:r>
              <a:rPr lang="ja-JP" altLang="en-US" dirty="0" smtClean="0">
                <a:solidFill>
                  <a:prstClr val="black"/>
                </a:solidFill>
              </a:rPr>
              <a:t>システムコール</a:t>
            </a:r>
            <a:endParaRPr lang="en-US" altLang="ja-JP" dirty="0" smtClean="0">
              <a:solidFill>
                <a:prstClr val="black"/>
              </a:solidFill>
            </a:endParaRPr>
          </a:p>
          <a:p>
            <a:pPr algn="ctr"/>
            <a:r>
              <a:rPr lang="ja-JP" altLang="en-US" dirty="0">
                <a:solidFill>
                  <a:prstClr val="black"/>
                </a:solidFill>
              </a:rPr>
              <a:t>の</a:t>
            </a:r>
            <a:r>
              <a:rPr lang="ja-JP" altLang="en-US" dirty="0" smtClean="0">
                <a:solidFill>
                  <a:prstClr val="black"/>
                </a:solidFill>
              </a:rPr>
              <a:t>実行</a:t>
            </a:r>
            <a:endParaRPr lang="ja-JP" altLang="en-US" dirty="0">
              <a:solidFill>
                <a:prstClr val="black"/>
              </a:solidFill>
            </a:endParaRPr>
          </a:p>
        </p:txBody>
      </p:sp>
      <p:sp>
        <p:nvSpPr>
          <p:cNvPr id="12" name="テキスト ボックス 11"/>
          <p:cNvSpPr txBox="1"/>
          <p:nvPr/>
        </p:nvSpPr>
        <p:spPr>
          <a:xfrm>
            <a:off x="3849948" y="4516732"/>
            <a:ext cx="1936080" cy="646331"/>
          </a:xfrm>
          <a:prstGeom prst="rect">
            <a:avLst/>
          </a:prstGeom>
          <a:noFill/>
        </p:spPr>
        <p:txBody>
          <a:bodyPr wrap="square" rtlCol="0">
            <a:spAutoFit/>
          </a:bodyPr>
          <a:lstStyle/>
          <a:p>
            <a:pPr algn="ctr"/>
            <a:r>
              <a:rPr lang="ja-JP" altLang="en-US" dirty="0" smtClean="0"/>
              <a:t>システムコールの</a:t>
            </a:r>
            <a:endParaRPr lang="en-US" altLang="ja-JP" dirty="0" smtClean="0"/>
          </a:p>
          <a:p>
            <a:pPr algn="ctr"/>
            <a:r>
              <a:rPr kumimoji="1" lang="ja-JP" altLang="en-US" dirty="0"/>
              <a:t>転送</a:t>
            </a:r>
            <a:endParaRPr kumimoji="1" lang="ja-JP" altLang="en-US" dirty="0"/>
          </a:p>
        </p:txBody>
      </p:sp>
      <p:cxnSp>
        <p:nvCxnSpPr>
          <p:cNvPr id="10" name="直線矢印コネクタ 9"/>
          <p:cNvCxnSpPr>
            <a:stCxn id="48" idx="3"/>
            <a:endCxn id="4" idx="1"/>
          </p:cNvCxnSpPr>
          <p:nvPr/>
        </p:nvCxnSpPr>
        <p:spPr>
          <a:xfrm flipV="1">
            <a:off x="3271157" y="4776107"/>
            <a:ext cx="4238635" cy="818768"/>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stCxn id="4" idx="2"/>
            <a:endCxn id="6" idx="0"/>
          </p:cNvCxnSpPr>
          <p:nvPr/>
        </p:nvCxnSpPr>
        <p:spPr>
          <a:xfrm flipH="1">
            <a:off x="8255749" y="5185557"/>
            <a:ext cx="1" cy="90150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1777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latin typeface="+mn-lt"/>
              </a:rPr>
              <a:t>eBPF</a:t>
            </a:r>
            <a:r>
              <a:rPr kumimoji="1" lang="ja-JP" altLang="en-US" dirty="0" smtClean="0"/>
              <a:t>ライブラリでの</a:t>
            </a:r>
            <a:r>
              <a:rPr lang="ja-JP" altLang="en-US" dirty="0" smtClean="0"/>
              <a:t>透過的な</a:t>
            </a:r>
            <a:r>
              <a:rPr kumimoji="1" lang="ja-JP" altLang="en-US" dirty="0" smtClean="0"/>
              <a:t>転送</a:t>
            </a:r>
            <a:endParaRPr kumimoji="1" lang="ja-JP" altLang="en-US" dirty="0"/>
          </a:p>
        </p:txBody>
      </p:sp>
      <p:sp>
        <p:nvSpPr>
          <p:cNvPr id="3" name="コンテンツ プレースホルダー 2"/>
          <p:cNvSpPr>
            <a:spLocks noGrp="1"/>
          </p:cNvSpPr>
          <p:nvPr>
            <p:ph idx="1"/>
          </p:nvPr>
        </p:nvSpPr>
        <p:spPr>
          <a:xfrm>
            <a:off x="838200" y="1685073"/>
            <a:ext cx="10515600" cy="4351338"/>
          </a:xfrm>
        </p:spPr>
        <p:txBody>
          <a:bodyPr/>
          <a:lstStyle/>
          <a:p>
            <a:r>
              <a:rPr lang="en-US" altLang="ja-JP" dirty="0" smtClean="0"/>
              <a:t>C</a:t>
            </a:r>
            <a:r>
              <a:rPr lang="ja-JP" altLang="en-US" dirty="0" smtClean="0"/>
              <a:t>言語での</a:t>
            </a:r>
            <a:r>
              <a:rPr lang="en-US" altLang="ja-JP" dirty="0" smtClean="0"/>
              <a:t>eBPF</a:t>
            </a:r>
            <a:r>
              <a:rPr lang="ja-JP" altLang="en-US" dirty="0" smtClean="0"/>
              <a:t>アプリケーション作成には</a:t>
            </a:r>
            <a:r>
              <a:rPr lang="en-US" altLang="ja-JP" dirty="0" smtClean="0"/>
              <a:t>libbpf</a:t>
            </a:r>
            <a:r>
              <a:rPr lang="ja-JP" altLang="en-US" dirty="0" smtClean="0"/>
              <a:t>がよく用いられる</a:t>
            </a:r>
            <a:endParaRPr kumimoji="1" lang="en-US" altLang="ja-JP" dirty="0" smtClean="0"/>
          </a:p>
          <a:p>
            <a:pPr lvl="1"/>
            <a:r>
              <a:rPr kumimoji="1" lang="en-US" altLang="ja-JP" dirty="0" smtClean="0"/>
              <a:t>libbpf</a:t>
            </a:r>
            <a:r>
              <a:rPr kumimoji="1" lang="ja-JP" altLang="en-US" dirty="0" smtClean="0"/>
              <a:t>：</a:t>
            </a:r>
            <a:r>
              <a:rPr kumimoji="1" lang="en-US" altLang="ja-JP" dirty="0" smtClean="0"/>
              <a:t>Linux</a:t>
            </a:r>
            <a:r>
              <a:rPr kumimoji="1" lang="ja-JP" altLang="en-US" dirty="0" smtClean="0"/>
              <a:t>カーネル</a:t>
            </a:r>
            <a:r>
              <a:rPr kumimoji="1" lang="ja-JP" altLang="en-US" dirty="0" smtClean="0"/>
              <a:t>付属の</a:t>
            </a:r>
            <a:r>
              <a:rPr kumimoji="1" lang="ja-JP" altLang="en-US" dirty="0" smtClean="0"/>
              <a:t>標準的な</a:t>
            </a:r>
            <a:r>
              <a:rPr kumimoji="1" lang="en-US" altLang="ja-JP" dirty="0" smtClean="0"/>
              <a:t>eBPF</a:t>
            </a:r>
            <a:r>
              <a:rPr kumimoji="1" lang="ja-JP" altLang="en-US" dirty="0" smtClean="0"/>
              <a:t>ライブラリ</a:t>
            </a:r>
            <a:endParaRPr kumimoji="1" lang="en-US" altLang="ja-JP" dirty="0" smtClean="0"/>
          </a:p>
          <a:p>
            <a:pPr lvl="1"/>
            <a:r>
              <a:rPr lang="en-US" altLang="ja-JP" dirty="0" smtClean="0"/>
              <a:t>eBPF</a:t>
            </a:r>
            <a:r>
              <a:rPr lang="ja-JP" altLang="en-US" dirty="0" smtClean="0"/>
              <a:t>プログラムが格納されたファイル</a:t>
            </a:r>
            <a:r>
              <a:rPr lang="ja-JP" altLang="en-US" dirty="0" smtClean="0"/>
              <a:t>をロードする高機能な関数</a:t>
            </a:r>
            <a:r>
              <a:rPr lang="ja-JP" altLang="en-US" dirty="0" smtClean="0"/>
              <a:t>を提供</a:t>
            </a:r>
            <a:endParaRPr lang="en-US" altLang="ja-JP" dirty="0" smtClean="0"/>
          </a:p>
          <a:p>
            <a:pPr lvl="2"/>
            <a:r>
              <a:rPr lang="en-US" altLang="ja-JP" dirty="0" smtClean="0"/>
              <a:t>ELF</a:t>
            </a:r>
            <a:r>
              <a:rPr lang="ja-JP" altLang="en-US" dirty="0" smtClean="0"/>
              <a:t>ファイルを解析して</a:t>
            </a:r>
            <a:r>
              <a:rPr lang="en-US" altLang="ja-JP" dirty="0" smtClean="0"/>
              <a:t>eBPF</a:t>
            </a:r>
            <a:r>
              <a:rPr lang="ja-JP" altLang="en-US" dirty="0" smtClean="0"/>
              <a:t>プログラムを読み込みロード</a:t>
            </a:r>
            <a:endParaRPr lang="en-US" altLang="ja-JP" dirty="0" smtClean="0"/>
          </a:p>
          <a:p>
            <a:r>
              <a:rPr kumimoji="1" lang="en-US" altLang="ja-JP" dirty="0" smtClean="0"/>
              <a:t>libbpf</a:t>
            </a:r>
            <a:r>
              <a:rPr kumimoji="1" lang="ja-JP" altLang="en-US" dirty="0" smtClean="0"/>
              <a:t>の中で</a:t>
            </a:r>
            <a:r>
              <a:rPr kumimoji="1" lang="en-US" altLang="ja-JP" dirty="0" smtClean="0"/>
              <a:t>bpf</a:t>
            </a:r>
            <a:r>
              <a:rPr kumimoji="1" lang="ja-JP" altLang="en-US" dirty="0" smtClean="0"/>
              <a:t>システムコールを呼び出す関数を</a:t>
            </a:r>
            <a:r>
              <a:rPr kumimoji="1" lang="ja-JP" altLang="en-US" dirty="0" smtClean="0"/>
              <a:t>書き換え</a:t>
            </a:r>
            <a:endParaRPr kumimoji="1" lang="en-US" altLang="ja-JP" dirty="0" smtClean="0"/>
          </a:p>
          <a:p>
            <a:pPr lvl="1"/>
            <a:r>
              <a:rPr lang="ja-JP" altLang="en-US" dirty="0" smtClean="0"/>
              <a:t>従来の</a:t>
            </a:r>
            <a:r>
              <a:rPr lang="en-US" altLang="ja-JP" dirty="0" smtClean="0"/>
              <a:t>eBPF</a:t>
            </a:r>
            <a:r>
              <a:rPr lang="ja-JP" altLang="en-US" dirty="0" smtClean="0"/>
              <a:t>アプリケーションを変更せずに</a:t>
            </a:r>
            <a:r>
              <a:rPr lang="en-US" altLang="ja-JP" dirty="0" smtClean="0"/>
              <a:t>bpf</a:t>
            </a:r>
            <a:r>
              <a:rPr lang="ja-JP" altLang="en-US" dirty="0" smtClean="0"/>
              <a:t>システムコールを転送可能</a:t>
            </a:r>
            <a:endParaRPr lang="ja-JP" altLang="en-US" dirty="0"/>
          </a:p>
        </p:txBody>
      </p:sp>
      <p:sp>
        <p:nvSpPr>
          <p:cNvPr id="4" name="スライド番号プレースホルダー 3"/>
          <p:cNvSpPr>
            <a:spLocks noGrp="1"/>
          </p:cNvSpPr>
          <p:nvPr>
            <p:ph type="sldNum" sz="quarter" idx="12"/>
          </p:nvPr>
        </p:nvSpPr>
        <p:spPr/>
        <p:txBody>
          <a:bodyPr/>
          <a:lstStyle/>
          <a:p>
            <a:fld id="{408A9EA4-4D30-4ED7-AF1A-6209E40D8BD2}" type="slidenum">
              <a:rPr lang="ja-JP" altLang="en-US" smtClean="0">
                <a:solidFill>
                  <a:prstClr val="black">
                    <a:tint val="75000"/>
                  </a:prstClr>
                </a:solidFill>
              </a:rPr>
              <a:pPr/>
              <a:t>9</a:t>
            </a:fld>
            <a:endParaRPr lang="ja-JP" altLang="en-US">
              <a:solidFill>
                <a:prstClr val="black">
                  <a:tint val="75000"/>
                </a:prstClr>
              </a:solidFill>
            </a:endParaRPr>
          </a:p>
        </p:txBody>
      </p:sp>
      <p:sp>
        <p:nvSpPr>
          <p:cNvPr id="5" name="角丸四角形 4">
            <a:extLst>
              <a:ext uri="{FF2B5EF4-FFF2-40B4-BE49-F238E27FC236}">
                <a16:creationId xmlns="" xmlns:a16="http://schemas.microsoft.com/office/drawing/2014/main" xmlns:lc="http://schemas.openxmlformats.org/drawingml/2006/lockedCanvas" id="{69907191-F15A-994E-B058-7BB816BD94C7}"/>
              </a:ext>
            </a:extLst>
          </p:cNvPr>
          <p:cNvSpPr/>
          <p:nvPr/>
        </p:nvSpPr>
        <p:spPr>
          <a:xfrm>
            <a:off x="3027206" y="4556315"/>
            <a:ext cx="2181726" cy="818635"/>
          </a:xfrm>
          <a:prstGeom prst="roundRect">
            <a:avLst/>
          </a:prstGeom>
          <a:solidFill>
            <a:schemeClr val="accent4">
              <a:lumMod val="20000"/>
              <a:lumOff val="80000"/>
              <a:alpha val="3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en-US" altLang="ja-JP" dirty="0">
                <a:solidFill>
                  <a:schemeClr val="tx1"/>
                </a:solidFill>
              </a:rPr>
              <a:t>eBPF</a:t>
            </a:r>
          </a:p>
          <a:p>
            <a:pPr algn="ctr"/>
            <a:r>
              <a:rPr lang="ja-JP" altLang="en-US" dirty="0">
                <a:solidFill>
                  <a:schemeClr val="tx1"/>
                </a:solidFill>
              </a:rPr>
              <a:t>アプリケーション</a:t>
            </a:r>
            <a:endParaRPr kumimoji="1" lang="ja-JP" altLang="en-US" dirty="0">
              <a:solidFill>
                <a:schemeClr val="tx1"/>
              </a:solidFill>
            </a:endParaRPr>
          </a:p>
        </p:txBody>
      </p:sp>
      <p:sp>
        <p:nvSpPr>
          <p:cNvPr id="6" name="角丸四角形 5">
            <a:extLst>
              <a:ext uri="{FF2B5EF4-FFF2-40B4-BE49-F238E27FC236}">
                <a16:creationId xmlns="" xmlns:a16="http://schemas.microsoft.com/office/drawing/2014/main" xmlns:lc="http://schemas.openxmlformats.org/drawingml/2006/lockedCanvas" id="{DBF24F95-80D4-3546-B077-4D62DA85C7C0}"/>
              </a:ext>
            </a:extLst>
          </p:cNvPr>
          <p:cNvSpPr/>
          <p:nvPr/>
        </p:nvSpPr>
        <p:spPr>
          <a:xfrm>
            <a:off x="1539758" y="4556314"/>
            <a:ext cx="950334" cy="818635"/>
          </a:xfrm>
          <a:prstGeom prst="roundRect">
            <a:avLst/>
          </a:prstGeom>
          <a:solidFill>
            <a:schemeClr val="accent6">
              <a:lumMod val="75000"/>
              <a:alpha val="3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dirty="0">
                <a:solidFill>
                  <a:schemeClr val="tx1"/>
                </a:solidFill>
              </a:rPr>
              <a:t>従来の</a:t>
            </a:r>
            <a:r>
              <a:rPr kumimoji="1" lang="en-US" altLang="ja-JP" dirty="0">
                <a:solidFill>
                  <a:schemeClr val="tx1"/>
                </a:solidFill>
              </a:rPr>
              <a:t>libbpf</a:t>
            </a:r>
            <a:endParaRPr kumimoji="1" lang="ja-JP" altLang="en-US" dirty="0">
              <a:solidFill>
                <a:schemeClr val="tx1"/>
              </a:solidFill>
            </a:endParaRPr>
          </a:p>
        </p:txBody>
      </p:sp>
      <p:sp>
        <p:nvSpPr>
          <p:cNvPr id="7" name="角丸四角形 6">
            <a:extLst>
              <a:ext uri="{FF2B5EF4-FFF2-40B4-BE49-F238E27FC236}">
                <a16:creationId xmlns="" xmlns:a16="http://schemas.microsoft.com/office/drawing/2014/main" xmlns:lc="http://schemas.openxmlformats.org/drawingml/2006/lockedCanvas" id="{EA192A30-ACBD-1842-B976-DB8E7DA102AC}"/>
              </a:ext>
            </a:extLst>
          </p:cNvPr>
          <p:cNvSpPr/>
          <p:nvPr/>
        </p:nvSpPr>
        <p:spPr>
          <a:xfrm>
            <a:off x="5712793" y="4556314"/>
            <a:ext cx="1452813" cy="818635"/>
          </a:xfrm>
          <a:prstGeom prst="roundRect">
            <a:avLst/>
          </a:prstGeom>
          <a:solidFill>
            <a:schemeClr val="accent4">
              <a:lumMod val="75000"/>
              <a:alpha val="3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en-US" altLang="ja-JP" dirty="0">
                <a:solidFill>
                  <a:schemeClr val="tx1"/>
                </a:solidFill>
              </a:rPr>
              <a:t>WaeP</a:t>
            </a:r>
            <a:r>
              <a:rPr kumimoji="1" lang="ja-JP" altLang="en-US" dirty="0">
                <a:solidFill>
                  <a:schemeClr val="tx1"/>
                </a:solidFill>
              </a:rPr>
              <a:t>用</a:t>
            </a:r>
            <a:endParaRPr kumimoji="1" lang="en-US" altLang="ja-JP" dirty="0">
              <a:solidFill>
                <a:schemeClr val="tx1"/>
              </a:solidFill>
            </a:endParaRPr>
          </a:p>
          <a:p>
            <a:pPr algn="ctr"/>
            <a:r>
              <a:rPr kumimoji="1" lang="en-US" altLang="ja-JP" dirty="0">
                <a:solidFill>
                  <a:schemeClr val="tx1"/>
                </a:solidFill>
              </a:rPr>
              <a:t>libbpf</a:t>
            </a:r>
            <a:endParaRPr kumimoji="1" lang="ja-JP" altLang="en-US" dirty="0">
              <a:solidFill>
                <a:schemeClr val="tx1"/>
              </a:solidFill>
            </a:endParaRPr>
          </a:p>
        </p:txBody>
      </p:sp>
      <p:sp>
        <p:nvSpPr>
          <p:cNvPr id="8" name="正方形/長方形 7">
            <a:extLst>
              <a:ext uri="{FF2B5EF4-FFF2-40B4-BE49-F238E27FC236}">
                <a16:creationId xmlns="" xmlns:a16="http://schemas.microsoft.com/office/drawing/2014/main" xmlns:lc="http://schemas.openxmlformats.org/drawingml/2006/lockedCanvas" id="{F0D68D15-01C8-B54E-A11E-D51A24875BEB}"/>
              </a:ext>
            </a:extLst>
          </p:cNvPr>
          <p:cNvSpPr/>
          <p:nvPr/>
        </p:nvSpPr>
        <p:spPr>
          <a:xfrm>
            <a:off x="8610600" y="5078954"/>
            <a:ext cx="2181699" cy="1128188"/>
          </a:xfrm>
          <a:prstGeom prst="rect">
            <a:avLst/>
          </a:prstGeom>
          <a:solidFill>
            <a:schemeClr val="bg2">
              <a:lumMod val="90000"/>
              <a:alpha val="3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9" name="テキスト ボックス 6">
            <a:extLst>
              <a:ext uri="{FF2B5EF4-FFF2-40B4-BE49-F238E27FC236}">
                <a16:creationId xmlns="" xmlns:a16="http://schemas.microsoft.com/office/drawing/2014/main" xmlns:lc="http://schemas.openxmlformats.org/drawingml/2006/lockedCanvas" id="{D0EA3854-0C7C-AA4A-9CB0-D6AA2B2BBE9E}"/>
              </a:ext>
            </a:extLst>
          </p:cNvPr>
          <p:cNvSpPr txBox="1"/>
          <p:nvPr/>
        </p:nvSpPr>
        <p:spPr>
          <a:xfrm>
            <a:off x="9444836" y="5112593"/>
            <a:ext cx="513227"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en-US" altLang="ja-JP" dirty="0"/>
              <a:t>VM</a:t>
            </a:r>
            <a:endParaRPr kumimoji="1" lang="ja-JP" altLang="en-US" dirty="0"/>
          </a:p>
        </p:txBody>
      </p:sp>
      <p:cxnSp>
        <p:nvCxnSpPr>
          <p:cNvPr id="10" name="Straight Arrow Connector 13">
            <a:extLst>
              <a:ext uri="{FF2B5EF4-FFF2-40B4-BE49-F238E27FC236}">
                <a16:creationId xmlns="" xmlns:a16="http://schemas.microsoft.com/office/drawing/2014/main" xmlns:lc="http://schemas.openxmlformats.org/drawingml/2006/lockedCanvas" id="{5BD1EC33-E3EC-3943-BFA2-91DB600BD72F}"/>
              </a:ext>
            </a:extLst>
          </p:cNvPr>
          <p:cNvCxnSpPr>
            <a:cxnSpLocks/>
            <a:stCxn id="7" idx="3"/>
            <a:endCxn id="17" idx="1"/>
          </p:cNvCxnSpPr>
          <p:nvPr/>
        </p:nvCxnSpPr>
        <p:spPr>
          <a:xfrm>
            <a:off x="7165606" y="4965632"/>
            <a:ext cx="1797511" cy="810355"/>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4">
            <a:extLst>
              <a:ext uri="{FF2B5EF4-FFF2-40B4-BE49-F238E27FC236}">
                <a16:creationId xmlns="" xmlns:a16="http://schemas.microsoft.com/office/drawing/2014/main" xmlns:lc="http://schemas.openxmlformats.org/drawingml/2006/lockedCanvas" id="{339B0CF2-8D33-9A4D-9E32-F2E81EA0A668}"/>
              </a:ext>
            </a:extLst>
          </p:cNvPr>
          <p:cNvSpPr txBox="1"/>
          <p:nvPr/>
        </p:nvSpPr>
        <p:spPr>
          <a:xfrm>
            <a:off x="7640772" y="4700541"/>
            <a:ext cx="646331" cy="369332"/>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x-none" dirty="0"/>
              <a:t>転送</a:t>
            </a:r>
          </a:p>
        </p:txBody>
      </p:sp>
      <p:cxnSp>
        <p:nvCxnSpPr>
          <p:cNvPr id="12" name="Straight Arrow Connector 15">
            <a:extLst>
              <a:ext uri="{FF2B5EF4-FFF2-40B4-BE49-F238E27FC236}">
                <a16:creationId xmlns="" xmlns:a16="http://schemas.microsoft.com/office/drawing/2014/main" xmlns:lc="http://schemas.openxmlformats.org/drawingml/2006/lockedCanvas" id="{2111B5DC-4376-034A-A43A-3C963F50ACF2}"/>
              </a:ext>
            </a:extLst>
          </p:cNvPr>
          <p:cNvCxnSpPr>
            <a:cxnSpLocks/>
            <a:stCxn id="5" idx="1"/>
            <a:endCxn id="6" idx="3"/>
          </p:cNvCxnSpPr>
          <p:nvPr/>
        </p:nvCxnSpPr>
        <p:spPr>
          <a:xfrm flipH="1" flipV="1">
            <a:off x="2490092" y="4965632"/>
            <a:ext cx="537114" cy="1"/>
          </a:xfrm>
          <a:prstGeom prst="straightConnector1">
            <a:avLst/>
          </a:prstGeom>
          <a:ln w="317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3" name="角丸四角形 12">
            <a:extLst>
              <a:ext uri="{FF2B5EF4-FFF2-40B4-BE49-F238E27FC236}">
                <a16:creationId xmlns="" xmlns:a16="http://schemas.microsoft.com/office/drawing/2014/main" xmlns:lc="http://schemas.openxmlformats.org/drawingml/2006/lockedCanvas" id="{146ECD2E-CB2E-F047-A0DD-66E11AE901F6}"/>
              </a:ext>
            </a:extLst>
          </p:cNvPr>
          <p:cNvSpPr/>
          <p:nvPr/>
        </p:nvSpPr>
        <p:spPr>
          <a:xfrm>
            <a:off x="1455091" y="5924880"/>
            <a:ext cx="5625848" cy="52084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en-US" altLang="ja-JP" dirty="0" smtClean="0">
                <a:solidFill>
                  <a:schemeClr val="tx1"/>
                </a:solidFill>
              </a:rPr>
              <a:t>OS</a:t>
            </a:r>
            <a:r>
              <a:rPr lang="ja-JP" altLang="en-US" dirty="0" smtClean="0">
                <a:solidFill>
                  <a:schemeClr val="tx1"/>
                </a:solidFill>
              </a:rPr>
              <a:t>カーネル</a:t>
            </a:r>
            <a:endParaRPr kumimoji="1" lang="ja-JP" altLang="en-US" dirty="0">
              <a:solidFill>
                <a:schemeClr val="tx1"/>
              </a:solidFill>
            </a:endParaRPr>
          </a:p>
        </p:txBody>
      </p:sp>
      <p:sp>
        <p:nvSpPr>
          <p:cNvPr id="14" name="TextBox 19">
            <a:extLst>
              <a:ext uri="{FF2B5EF4-FFF2-40B4-BE49-F238E27FC236}">
                <a16:creationId xmlns="" xmlns:a16="http://schemas.microsoft.com/office/drawing/2014/main" xmlns:lc="http://schemas.openxmlformats.org/drawingml/2006/lockedCanvas" id="{554F54ED-51F0-2947-B198-A41AA5D0E575}"/>
              </a:ext>
            </a:extLst>
          </p:cNvPr>
          <p:cNvSpPr txBox="1"/>
          <p:nvPr/>
        </p:nvSpPr>
        <p:spPr>
          <a:xfrm>
            <a:off x="1265207" y="5406655"/>
            <a:ext cx="64422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x-none" dirty="0"/>
              <a:t>実行</a:t>
            </a:r>
          </a:p>
        </p:txBody>
      </p:sp>
      <p:cxnSp>
        <p:nvCxnSpPr>
          <p:cNvPr id="15" name="Straight Arrow Connector 27">
            <a:extLst>
              <a:ext uri="{FF2B5EF4-FFF2-40B4-BE49-F238E27FC236}">
                <a16:creationId xmlns="" xmlns:a16="http://schemas.microsoft.com/office/drawing/2014/main" xmlns:lc="http://schemas.openxmlformats.org/drawingml/2006/lockedCanvas" id="{114B4CE5-9579-F14E-AE80-AEA7E92C9F5E}"/>
              </a:ext>
            </a:extLst>
          </p:cNvPr>
          <p:cNvCxnSpPr>
            <a:cxnSpLocks/>
            <a:stCxn id="6" idx="2"/>
          </p:cNvCxnSpPr>
          <p:nvPr/>
        </p:nvCxnSpPr>
        <p:spPr>
          <a:xfrm>
            <a:off x="2014925" y="5374949"/>
            <a:ext cx="0" cy="540928"/>
          </a:xfrm>
          <a:prstGeom prst="straightConnector1">
            <a:avLst/>
          </a:prstGeom>
          <a:ln w="317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31">
            <a:extLst>
              <a:ext uri="{FF2B5EF4-FFF2-40B4-BE49-F238E27FC236}">
                <a16:creationId xmlns="" xmlns:a16="http://schemas.microsoft.com/office/drawing/2014/main" xmlns:lc="http://schemas.openxmlformats.org/drawingml/2006/lockedCanvas" id="{58261A14-CB37-7945-A5A5-E5977ADB0071}"/>
              </a:ext>
            </a:extLst>
          </p:cNvPr>
          <p:cNvCxnSpPr>
            <a:cxnSpLocks/>
            <a:stCxn id="5" idx="3"/>
            <a:endCxn id="7" idx="1"/>
          </p:cNvCxnSpPr>
          <p:nvPr/>
        </p:nvCxnSpPr>
        <p:spPr>
          <a:xfrm flipV="1">
            <a:off x="5208932" y="4965632"/>
            <a:ext cx="503861" cy="1"/>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角丸四角形 16">
            <a:extLst>
              <a:ext uri="{FF2B5EF4-FFF2-40B4-BE49-F238E27FC236}">
                <a16:creationId xmlns="" xmlns:a16="http://schemas.microsoft.com/office/drawing/2014/main" xmlns:lc="http://schemas.openxmlformats.org/drawingml/2006/lockedCanvas" id="{A701A720-05E5-7446-B5BD-18449D36A836}"/>
              </a:ext>
            </a:extLst>
          </p:cNvPr>
          <p:cNvSpPr/>
          <p:nvPr/>
        </p:nvSpPr>
        <p:spPr>
          <a:xfrm>
            <a:off x="8963117" y="5515563"/>
            <a:ext cx="1605213" cy="52084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en-US" altLang="ja-JP" dirty="0">
                <a:solidFill>
                  <a:schemeClr val="tx1"/>
                </a:solidFill>
              </a:rPr>
              <a:t>OS</a:t>
            </a:r>
            <a:r>
              <a:rPr lang="ja-JP" altLang="en-US" dirty="0">
                <a:solidFill>
                  <a:schemeClr val="tx1"/>
                </a:solidFill>
              </a:rPr>
              <a:t>カーネル</a:t>
            </a:r>
            <a:endParaRPr kumimoji="1" lang="ja-JP" altLang="en-US" dirty="0">
              <a:solidFill>
                <a:schemeClr val="tx1"/>
              </a:solidFill>
            </a:endParaRPr>
          </a:p>
        </p:txBody>
      </p:sp>
    </p:spTree>
    <p:extLst>
      <p:ext uri="{BB962C8B-B14F-4D97-AF65-F5344CB8AC3E}">
        <p14:creationId xmlns:p14="http://schemas.microsoft.com/office/powerpoint/2010/main" val="220931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5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7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8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9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22482</TotalTime>
  <Words>1169</Words>
  <Application>Microsoft Office PowerPoint</Application>
  <PresentationFormat>ワイド画面</PresentationFormat>
  <Paragraphs>192</Paragraphs>
  <Slides>13</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8</vt:i4>
      </vt:variant>
      <vt:variant>
        <vt:lpstr>スライド タイトル</vt:lpstr>
      </vt:variant>
      <vt:variant>
        <vt:i4>13</vt:i4>
      </vt:variant>
    </vt:vector>
  </HeadingPairs>
  <TitlesOfParts>
    <vt:vector size="25" baseType="lpstr">
      <vt:lpstr>ＭＳ Ｐゴシック</vt:lpstr>
      <vt:lpstr>Arial</vt:lpstr>
      <vt:lpstr>Calibri</vt:lpstr>
      <vt:lpstr>Calibri Light</vt:lpstr>
      <vt:lpstr>Office テーマ</vt:lpstr>
      <vt:lpstr>2_Office テーマ</vt:lpstr>
      <vt:lpstr>3_Office テーマ</vt:lpstr>
      <vt:lpstr>4_Office テーマ</vt:lpstr>
      <vt:lpstr>5_Office テーマ</vt:lpstr>
      <vt:lpstr>7_Office テーマ</vt:lpstr>
      <vt:lpstr>8_Office テーマ</vt:lpstr>
      <vt:lpstr>9_Office テーマ</vt:lpstr>
      <vt:lpstr>Linux eBPFプログラムを用いた仮想マシン内情報の安全な 取得機構</vt:lpstr>
      <vt:lpstr>クラウドによるVM内へのアクセス</vt:lpstr>
      <vt:lpstr>エージェント方式</vt:lpstr>
      <vt:lpstr>エージェント方式の問題</vt:lpstr>
      <vt:lpstr>VMイントロスペクション方式</vt:lpstr>
      <vt:lpstr>提案：WaeP</vt:lpstr>
      <vt:lpstr>eBPFとは</vt:lpstr>
      <vt:lpstr>WaePによるbpfシステムコールの転送</vt:lpstr>
      <vt:lpstr>eBPFライブラリでの透過的な転送</vt:lpstr>
      <vt:lpstr>実験</vt:lpstr>
      <vt:lpstr>WaePの動作確認</vt:lpstr>
      <vt:lpstr>WaePのオーバヘッド</vt:lpstr>
      <vt:lpstr>まとめ</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eBPFプログラムのリモート実行によるVM内の情報取得</dc:title>
  <dc:creator>渡部 太貴</dc:creator>
  <cp:lastModifiedBy>渡部 太貴</cp:lastModifiedBy>
  <cp:revision>179</cp:revision>
  <dcterms:created xsi:type="dcterms:W3CDTF">2020-12-16T03:03:02Z</dcterms:created>
  <dcterms:modified xsi:type="dcterms:W3CDTF">2021-02-22T03:25:28Z</dcterms:modified>
</cp:coreProperties>
</file>