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5" r:id="rId11"/>
    <p:sldId id="300" r:id="rId12"/>
    <p:sldId id="301" r:id="rId13"/>
    <p:sldId id="306" r:id="rId14"/>
    <p:sldId id="303" r:id="rId15"/>
    <p:sldId id="304" r:id="rId16"/>
    <p:sldId id="290" r:id="rId17"/>
  </p:sldIdLst>
  <p:sldSz cx="12192000" cy="685800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/>
    <p:restoredTop sz="80141"/>
  </p:normalViewPr>
  <p:slideViewPr>
    <p:cSldViewPr snapToGrid="0" snapToObjects="1">
      <p:cViewPr varScale="1">
        <p:scale>
          <a:sx n="89" d="100"/>
          <a:sy n="89" d="100"/>
        </p:scale>
        <p:origin x="184" y="4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18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B-0A4C-A15B-C6FB29002CB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B-0A4C-A15B-C6FB29002C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9B-0A4C-A15B-C6FB29002C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9B-0A4C-A15B-C6FB29002C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9B-0A4C-A15B-C6FB29002CB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9B-0A4C-A15B-C6FB29002CB4}"/>
              </c:ext>
            </c:extLst>
          </c:dPt>
          <c:dLbls>
            <c:dLbl>
              <c:idx val="4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1913759689919"/>
                      <c:h val="0.20564192215650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29B-0A4C-A15B-C6FB29002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IDS</c:v>
                </c:pt>
                <c:pt idx="1">
                  <c:v>SDK</c:v>
                </c:pt>
                <c:pt idx="2">
                  <c:v>AES</c:v>
                </c:pt>
                <c:pt idx="3">
                  <c:v>regex</c:v>
                </c:pt>
                <c:pt idx="4">
                  <c:v>filesystem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149</c:v>
                </c:pt>
                <c:pt idx="1">
                  <c:v>45</c:v>
                </c:pt>
                <c:pt idx="2">
                  <c:v>25</c:v>
                </c:pt>
                <c:pt idx="3">
                  <c:v>106</c:v>
                </c:pt>
                <c:pt idx="4">
                  <c:v>53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1-6A42-96B9-C77F8CC7353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1-FA4E-8427-55A001D6C75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SGmonitor/noprot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1-FA4E-8427-55A001D6C75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SGmonitor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1-FA4E-8427-55A001D6C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451120"/>
        <c:axId val="534023104"/>
      </c:barChart>
      <c:catAx>
        <c:axId val="9644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534023104"/>
        <c:crosses val="autoZero"/>
        <c:auto val="1"/>
        <c:lblAlgn val="ctr"/>
        <c:lblOffset val="100"/>
        <c:noMultiLvlLbl val="0"/>
      </c:catAx>
      <c:valAx>
        <c:axId val="53402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96445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1-FA4E-8427-55A001D6C75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SGmonitor/noprot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1-FA4E-8427-55A001D6C75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SGmonitor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1-FA4E-8427-55A001D6C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451120"/>
        <c:axId val="534023104"/>
      </c:barChart>
      <c:catAx>
        <c:axId val="9644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534023104"/>
        <c:crosses val="autoZero"/>
        <c:auto val="1"/>
        <c:lblAlgn val="ctr"/>
        <c:lblOffset val="100"/>
        <c:noMultiLvlLbl val="0"/>
      </c:catAx>
      <c:valAx>
        <c:axId val="53402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throughput (GB/s)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96445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traditional</c:v>
                </c:pt>
                <c:pt idx="1">
                  <c:v>SGmonitor/noprot</c:v>
                </c:pt>
                <c:pt idx="2">
                  <c:v>SGmonitor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370.5</c:v>
                </c:pt>
                <c:pt idx="1">
                  <c:v>470.3</c:v>
                </c:pt>
                <c:pt idx="2">
                  <c:v>470.7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4-474A-8C26-5040925921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memory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traditional</c:v>
                </c:pt>
                <c:pt idx="1">
                  <c:v>SGmonitor/noprot</c:v>
                </c:pt>
                <c:pt idx="2">
                  <c:v>SGmonitor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128.9</c:v>
                </c:pt>
                <c:pt idx="1">
                  <c:v>144.5</c:v>
                </c:pt>
                <c:pt idx="2">
                  <c:v>240.3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24-474A-8C26-504092592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9448224"/>
        <c:axId val="532445248"/>
      </c:barChart>
      <c:catAx>
        <c:axId val="10194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532445248"/>
        <c:crosses val="autoZero"/>
        <c:auto val="1"/>
        <c:lblAlgn val="ctr"/>
        <c:lblOffset val="100"/>
        <c:noMultiLvlLbl val="0"/>
      </c:catAx>
      <c:valAx>
        <c:axId val="53244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execution</a:t>
                </a:r>
                <a:r>
                  <a:rPr lang="en-US" baseline="0" dirty="0"/>
                  <a:t> time (</a:t>
                </a:r>
                <a:r>
                  <a:rPr lang="en-US" baseline="0" dirty="0" err="1"/>
                  <a:t>ms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01944822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2-3747-A247-EC6D2B564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2-3747-A247-EC6D2B564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907648"/>
        <c:axId val="1591427936"/>
      </c:barChart>
      <c:catAx>
        <c:axId val="15829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591427936"/>
        <c:crosses val="autoZero"/>
        <c:auto val="1"/>
        <c:lblAlgn val="ctr"/>
        <c:lblOffset val="100"/>
        <c:noMultiLvlLbl val="0"/>
      </c:catAx>
      <c:valAx>
        <c:axId val="15914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data</a:t>
                </a:r>
                <a:r>
                  <a:rPr lang="en-US" baseline="0" dirty="0"/>
                  <a:t> size (MB)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58290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I’m Kenichi Kourai from Kyushu Institute of Technology.</a:t>
            </a:r>
          </a:p>
          <a:p>
            <a:r>
              <a:rPr kumimoji="1" lang="en-US" altLang="ja-JP" dirty="0"/>
              <a:t>I’m </a:t>
            </a:r>
            <a:r>
              <a:rPr kumimoji="1" lang="en-US" altLang="ja-JP" dirty="0" err="1"/>
              <a:t>gonna</a:t>
            </a:r>
            <a:r>
              <a:rPr kumimoji="1" lang="en-US" altLang="ja-JP" dirty="0"/>
              <a:t> talk about Secure Offloading of Intrusion Detection Systems from VMs with Intel SGX.</a:t>
            </a:r>
          </a:p>
          <a:p>
            <a:r>
              <a:rPr kumimoji="1" lang="en-US" altLang="ja-JP" dirty="0"/>
              <a:t>This is joint work with my student.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troublesome to analyze OS data using low-level memory introspection.</a:t>
            </a:r>
          </a:p>
          <a:p>
            <a:r>
              <a:rPr lang="en-US" dirty="0"/>
              <a:t>So, SGmonitor provides the in-kernel API to in-enclave IDS.</a:t>
            </a:r>
          </a:p>
          <a:p>
            <a:r>
              <a:rPr lang="en-US" dirty="0"/>
              <a:t>The in-kernel API is an API provided inside the OS kernel.</a:t>
            </a:r>
          </a:p>
          <a:p>
            <a:r>
              <a:rPr lang="en-US" dirty="0"/>
              <a:t>IDS developers can use the data structures, macros, and inline functions of the OS kernel and reuse OS code as much as possible.  </a:t>
            </a:r>
          </a:p>
          <a:p>
            <a:r>
              <a:rPr lang="en-US" dirty="0"/>
              <a:t>This in-kernel API enables IDS to be developed like OS kernel modules loaded into target VMs.</a:t>
            </a:r>
          </a:p>
          <a:p>
            <a:endParaRPr lang="en-US" dirty="0"/>
          </a:p>
          <a:p>
            <a:r>
              <a:rPr lang="en-US" dirty="0"/>
              <a:t>To bridge the gap between the in-kernel API and low-level memory introspection, SGmonitor transforms IDS code at compile time so that memory introspection is transparently performed when necessary.</a:t>
            </a:r>
          </a:p>
          <a:p>
            <a:r>
              <a:rPr lang="en-US" dirty="0"/>
              <a:t>As a result, developers can develop in-enclave IDS without considering that IDS is offloaded to enclaves.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19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SGmonitor securely shares an encryption key between an enclave and the hypervisor.</a:t>
            </a:r>
          </a:p>
          <a:p>
            <a:r>
              <a:rPr lang="en-US" dirty="0"/>
              <a:t>The SGmonitor library generates a key and encrypts it using the public key of the hypervisor.</a:t>
            </a:r>
          </a:p>
          <a:p>
            <a:r>
              <a:rPr lang="en-US" dirty="0"/>
              <a:t>Then, the hypervisor decrypts it using its private key.</a:t>
            </a:r>
          </a:p>
          <a:p>
            <a:endParaRPr lang="en-US" dirty="0"/>
          </a:p>
          <a:p>
            <a:r>
              <a:rPr lang="en-US" dirty="0"/>
              <a:t>To prevent attackers from illegally sharing an encryption key with the hypervisor and obtaining memory data of a target VM, SGmonitor uses remote attestation.</a:t>
            </a:r>
          </a:p>
          <a:p>
            <a:r>
              <a:rPr lang="en-US" dirty="0"/>
              <a:t>When an enclave is launched, it is remotely attested to by the user's host.</a:t>
            </a:r>
          </a:p>
          <a:p>
            <a:r>
              <a:rPr lang="en-US" dirty="0"/>
              <a:t>The host can accept only legitimate enclaves running pre-registered IDS.</a:t>
            </a:r>
          </a:p>
          <a:p>
            <a:r>
              <a:rPr lang="en-US" dirty="0"/>
              <a:t>The SGmonitor library sends an encryption key to the user's host and obtains its digital signature.</a:t>
            </a:r>
          </a:p>
          <a:p>
            <a:r>
              <a:rPr lang="en-US" dirty="0"/>
              <a:t>Then, the hypervisor verifies the signature using the public key of the user's host.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23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developed in-enclave IDS that has similar detection capabilities to chkrootkit.</a:t>
            </a:r>
          </a:p>
          <a:p>
            <a:r>
              <a:rPr lang="en-US" dirty="0"/>
              <a:t>This IDS detects 9 types of malware using memory introspection.</a:t>
            </a:r>
          </a:p>
          <a:p>
            <a:r>
              <a:rPr lang="en-US" dirty="0"/>
              <a:t>Using storage introspection, this IDS detects 57 types of malware.</a:t>
            </a:r>
          </a:p>
          <a:p>
            <a:endParaRPr lang="en-US" dirty="0"/>
          </a:p>
          <a:p>
            <a:r>
              <a:rPr lang="en-US" dirty="0"/>
              <a:t>The total size of the IDS is only 396 KB.</a:t>
            </a:r>
          </a:p>
          <a:p>
            <a:r>
              <a:rPr lang="en-US" dirty="0"/>
              <a:t>In the SGmonitor library, the size of the regular expression functions is the largest.</a:t>
            </a:r>
          </a:p>
          <a:p>
            <a:r>
              <a:rPr lang="en-US" dirty="0"/>
              <a:t>The size of the filesystem is relatively small and only 11% of that of ext4 in the Linux kernel.</a:t>
            </a:r>
          </a:p>
          <a:p>
            <a:endParaRPr lang="en-US" dirty="0"/>
          </a:p>
          <a:p>
            <a:r>
              <a:rPr lang="en-US" dirty="0"/>
              <a:t>We conducted several experiments to show the effectiveness of in-enclave IDS.</a:t>
            </a:r>
          </a:p>
          <a:p>
            <a:r>
              <a:rPr lang="en-US" dirty="0"/>
              <a:t>For comparison, we performed the traditional IDS offloading and executed SGmonitor without its own data protection.</a:t>
            </a:r>
          </a:p>
          <a:p>
            <a:r>
              <a:rPr lang="en-US" dirty="0"/>
              <a:t>We used Xen supporting virtual SGX.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54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confirm our in-enclave IDS could detect malware, we ran various types of malware in the target VM.</a:t>
            </a:r>
          </a:p>
          <a:p>
            <a:r>
              <a:rPr lang="en-US" dirty="0"/>
              <a:t>For example, we ran the </a:t>
            </a:r>
            <a:r>
              <a:rPr lang="en-US" dirty="0" err="1"/>
              <a:t>kworkerds</a:t>
            </a:r>
            <a:r>
              <a:rPr lang="en-US" dirty="0"/>
              <a:t> [k-worker-d] process and loaded the adore kernel module.</a:t>
            </a:r>
          </a:p>
          <a:p>
            <a:r>
              <a:rPr lang="en-US" dirty="0"/>
              <a:t>We established a network connection to port 2001 used by the Scalper worm.</a:t>
            </a:r>
          </a:p>
          <a:p>
            <a:r>
              <a:rPr lang="en-US" dirty="0"/>
              <a:t>We created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xig</a:t>
            </a:r>
            <a:r>
              <a:rPr lang="en-US" dirty="0"/>
              <a:t> file created by </a:t>
            </a:r>
            <a:r>
              <a:rPr lang="en-US" dirty="0" err="1"/>
              <a:t>Rocke</a:t>
            </a:r>
            <a:r>
              <a:rPr lang="en-US" dirty="0"/>
              <a:t> Miner.</a:t>
            </a:r>
          </a:p>
          <a:p>
            <a:r>
              <a:rPr lang="en-US" dirty="0"/>
              <a:t>As a result, the IDS could detect all types of malware like this figure.</a:t>
            </a:r>
          </a:p>
          <a:p>
            <a:endParaRPr lang="en-US" dirty="0"/>
          </a:p>
          <a:p>
            <a:r>
              <a:rPr lang="en-US" dirty="0"/>
              <a:t>Next, we used </a:t>
            </a:r>
            <a:r>
              <a:rPr lang="en-US" dirty="0" err="1"/>
              <a:t>Metasploitable</a:t>
            </a:r>
            <a:r>
              <a:rPr lang="en-US" dirty="0"/>
              <a:t> [meta-</a:t>
            </a:r>
            <a:r>
              <a:rPr lang="en-US" dirty="0" err="1"/>
              <a:t>sploitable</a:t>
            </a:r>
            <a:r>
              <a:rPr lang="en-US" dirty="0"/>
              <a:t>] 2 as a target of our IDS.</a:t>
            </a:r>
          </a:p>
          <a:p>
            <a:r>
              <a:rPr lang="en-US" dirty="0"/>
              <a:t>The provided VM includes various actual vulnerabilities and backdoors.</a:t>
            </a:r>
          </a:p>
          <a:p>
            <a:r>
              <a:rPr lang="en-US" dirty="0"/>
              <a:t>Our IDS could detect a backdoor by checking the configuration file of </a:t>
            </a:r>
            <a:r>
              <a:rPr lang="en-US" dirty="0" err="1"/>
              <a:t>inetd</a:t>
            </a:r>
            <a:r>
              <a:rPr lang="en-US" dirty="0"/>
              <a:t>, for example.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96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examine the performance of memory introspection, we measured the throughput of obtaining OS data from a target VM.</a:t>
            </a:r>
          </a:p>
          <a:p>
            <a:r>
              <a:rPr lang="en-US" dirty="0"/>
              <a:t>The left figure shows the throughput of this microbenchmark.</a:t>
            </a:r>
          </a:p>
          <a:p>
            <a:r>
              <a:rPr lang="en-US" dirty="0"/>
              <a:t>The performance slightly degraded by using SGX.</a:t>
            </a:r>
          </a:p>
          <a:p>
            <a:r>
              <a:rPr lang="en-US" dirty="0"/>
              <a:t>But the overhead of encryption and integrity checking was much larger.</a:t>
            </a:r>
          </a:p>
          <a:p>
            <a:r>
              <a:rPr lang="en-US" dirty="0"/>
              <a:t>In total, SGmonitor degraded the performance of memory introspection by 76%.</a:t>
            </a:r>
          </a:p>
          <a:p>
            <a:endParaRPr lang="en-US" dirty="0"/>
          </a:p>
          <a:p>
            <a:r>
              <a:rPr lang="en-US" dirty="0"/>
              <a:t>To examine the performance of storage introspection, we measured the throughput of reading a file in a virtual disk.</a:t>
            </a:r>
          </a:p>
          <a:p>
            <a:r>
              <a:rPr lang="en-US" dirty="0"/>
              <a:t>The right figure shows the throughput of this microbenchmark.</a:t>
            </a:r>
          </a:p>
          <a:p>
            <a:r>
              <a:rPr lang="en-US" dirty="0"/>
              <a:t>Using SGX, the performance largely degraded due to frequent invocations to the SGmonitor runtime.</a:t>
            </a:r>
          </a:p>
          <a:p>
            <a:r>
              <a:rPr lang="en-US" dirty="0"/>
              <a:t>In contrast, the overhead of decryption was small.</a:t>
            </a:r>
          </a:p>
          <a:p>
            <a:r>
              <a:rPr lang="en-US" dirty="0"/>
              <a:t>In total, SGmonitor degraded the performance of storage introspection by 76%.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763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measured the execution time of our in-enclave IDS.</a:t>
            </a:r>
          </a:p>
          <a:p>
            <a:r>
              <a:rPr lang="en-US" dirty="0"/>
              <a:t>Our IDS took 31% longer time, as shown in </a:t>
            </a:r>
            <a:r>
              <a:rPr lang="en-US"/>
              <a:t>the left figure.</a:t>
            </a:r>
            <a:endParaRPr lang="en-US" dirty="0"/>
          </a:p>
          <a:p>
            <a:r>
              <a:rPr lang="en-US" dirty="0"/>
              <a:t>This overhead is much smaller than that of the microbenchmark.</a:t>
            </a:r>
          </a:p>
          <a:p>
            <a:endParaRPr lang="en-US" dirty="0"/>
          </a:p>
          <a:p>
            <a:r>
              <a:rPr lang="en-US" dirty="0"/>
              <a:t>Next, we examined the breakdown of this overhead.</a:t>
            </a:r>
          </a:p>
          <a:p>
            <a:r>
              <a:rPr lang="en-US" dirty="0"/>
              <a:t>For the detection using memory introspection, the SGmonitor library obtained 6-MB data, as shown in the right figure.</a:t>
            </a:r>
          </a:p>
          <a:p>
            <a:r>
              <a:rPr lang="en-US" dirty="0"/>
              <a:t>In SGmonitor, this detection took 74% longer time due to its own data protection.</a:t>
            </a:r>
          </a:p>
          <a:p>
            <a:r>
              <a:rPr lang="en-US" dirty="0"/>
              <a:t>This is very similar to the microbenchmark.</a:t>
            </a:r>
          </a:p>
          <a:p>
            <a:endParaRPr lang="en-US" dirty="0"/>
          </a:p>
          <a:p>
            <a:r>
              <a:rPr lang="en-US" dirty="0"/>
              <a:t>For the detection using storage introspection, the SGmonitor library obtained 16-MB data.</a:t>
            </a:r>
          </a:p>
          <a:p>
            <a:r>
              <a:rPr lang="en-US" dirty="0"/>
              <a:t>In SGmonitor, the detection time was only 17% longer.</a:t>
            </a:r>
          </a:p>
          <a:p>
            <a:r>
              <a:rPr lang="en-US" dirty="0"/>
              <a:t>This overhead was much smaller because it took a longer time to perform string pattern matching.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256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we proposed SGmonitor for the secure execution of offloaded IDS with SGX.</a:t>
            </a:r>
          </a:p>
          <a:p>
            <a:r>
              <a:rPr lang="en-US" dirty="0"/>
              <a:t>SGmonitor securely runs IDS in enclaves inside clouds.</a:t>
            </a:r>
          </a:p>
          <a:p>
            <a:r>
              <a:rPr lang="en-US" dirty="0"/>
              <a:t>It minimizes the impact on the security and performance of the target system.</a:t>
            </a:r>
          </a:p>
          <a:p>
            <a:r>
              <a:rPr lang="en-US" dirty="0"/>
              <a:t>It provides the in-kernel API for a rich execution environment.</a:t>
            </a:r>
          </a:p>
          <a:p>
            <a:r>
              <a:rPr lang="en-US" dirty="0"/>
              <a:t>We have implemented SGmonitor in Xen-SGX and showed the performance overhead of in-enclave IDS was 31%.</a:t>
            </a:r>
          </a:p>
          <a:p>
            <a:r>
              <a:rPr lang="en-US" dirty="0"/>
              <a:t>This overhead could be acceptable for much stronger security.</a:t>
            </a:r>
          </a:p>
          <a:p>
            <a:endParaRPr lang="en-US" dirty="0"/>
          </a:p>
          <a:p>
            <a:r>
              <a:rPr lang="en-US" dirty="0"/>
              <a:t>One of our future work is to provide the user-space API to in-enclave IDS.</a:t>
            </a:r>
          </a:p>
          <a:p>
            <a:r>
              <a:rPr lang="en-US" dirty="0"/>
              <a:t>We are planning to use the SCONE library OS for that.</a:t>
            </a:r>
          </a:p>
          <a:p>
            <a:r>
              <a:rPr lang="en-US" dirty="0"/>
              <a:t>Another direction is to use System Management Mode for securely obtaining the memory data, instead of using the hypervisor.</a:t>
            </a:r>
          </a:p>
          <a:p>
            <a:r>
              <a:rPr lang="en-US" dirty="0"/>
              <a:t>This implementation is more challenging.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5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clouds becomes the targets of attackers because they consolidate many virtual machines.</a:t>
            </a:r>
          </a:p>
          <a:p>
            <a:r>
              <a:rPr lang="en-US" dirty="0"/>
              <a:t>Unfortunately, some of the VMs have vulnerabilities and can be penetrated by attacks.</a:t>
            </a:r>
          </a:p>
          <a:p>
            <a:r>
              <a:rPr lang="en-US" dirty="0"/>
              <a:t>In preparation for attacks, intrusion detection systems become more important to protect VMs.</a:t>
            </a:r>
          </a:p>
          <a:p>
            <a:r>
              <a:rPr lang="en-US" dirty="0"/>
              <a:t>Host-based IDS runs inside target VMs, but it can be easily disabled by attackers that intrude into the VMs.</a:t>
            </a:r>
          </a:p>
          <a:p>
            <a:endParaRPr lang="en-US" dirty="0"/>
          </a:p>
          <a:p>
            <a:r>
              <a:rPr lang="en-US" dirty="0"/>
              <a:t>To securely execute IDS, IDS can be offloaded to the outside of target VMs using a technique called VM introspection.</a:t>
            </a:r>
          </a:p>
          <a:p>
            <a:r>
              <a:rPr lang="en-US" dirty="0"/>
              <a:t>Offloaded IDS can monitor the internal state of target VMs without relying on the VMs.</a:t>
            </a:r>
          </a:p>
          <a:p>
            <a:r>
              <a:rPr lang="en-US" dirty="0"/>
              <a:t>It monitors OS data by analyzing the memory of VMs.</a:t>
            </a:r>
          </a:p>
          <a:p>
            <a:r>
              <a:rPr lang="en-US" dirty="0"/>
              <a:t>It also inspects file data by analyzing the virtual disks.</a:t>
            </a:r>
          </a:p>
          <a:p>
            <a:r>
              <a:rPr lang="en-US" dirty="0"/>
              <a:t>Using this technique, attackers cannot disable offloaded IDS even if they intrude into VMs.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66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even if IDS is offloaded to the outside of target VMs, it can be still attacked.</a:t>
            </a:r>
          </a:p>
          <a:p>
            <a:r>
              <a:rPr lang="en-US" dirty="0"/>
              <a:t>Offloaded IDS usually runs in privileged VMs, for example, the management VM in Xen.</a:t>
            </a:r>
          </a:p>
          <a:p>
            <a:r>
              <a:rPr lang="en-US" dirty="0"/>
              <a:t>Otherwise, it runs as host processes without VMs as in KVM.</a:t>
            </a:r>
          </a:p>
          <a:p>
            <a:r>
              <a:rPr lang="en-US" dirty="0"/>
              <a:t>In any case, IDS runs on top of the full-fledged OS.</a:t>
            </a:r>
          </a:p>
          <a:p>
            <a:r>
              <a:rPr lang="en-US" dirty="0"/>
              <a:t>Since such an OS has many vulnerabilities, it is difficult to protect offloaded IDS from attackers.</a:t>
            </a:r>
          </a:p>
          <a:p>
            <a:endParaRPr lang="en-US" dirty="0"/>
          </a:p>
          <a:p>
            <a:r>
              <a:rPr lang="en-US" dirty="0"/>
              <a:t>If attackers can access the memory of offloaded IDS, they can easily steal sensitive information that IDS obtains from the target VMs.</a:t>
            </a:r>
          </a:p>
          <a:p>
            <a:r>
              <a:rPr lang="en-US" dirty="0"/>
              <a:t>Once they disable offloaded IDS, they can intrude into the target VMs without detection.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18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tackle this issue, many systems have been proposed for the secure execution of offloaded IDS.</a:t>
            </a:r>
          </a:p>
          <a:p>
            <a:r>
              <a:rPr lang="en-US" dirty="0"/>
              <a:t>For example, IDS can be offloaded to more secure VMs.</a:t>
            </a:r>
          </a:p>
          <a:p>
            <a:r>
              <a:rPr lang="en-US" dirty="0"/>
              <a:t>Even system administrators cannot access such secure VMs.</a:t>
            </a:r>
          </a:p>
          <a:p>
            <a:r>
              <a:rPr lang="en-US" dirty="0"/>
              <a:t>However, secure VMs can be still vulnerable because they provide a rich execution environment including the full-fledged OS to IDS.</a:t>
            </a:r>
          </a:p>
          <a:p>
            <a:endParaRPr lang="en-US" dirty="0"/>
          </a:p>
          <a:p>
            <a:r>
              <a:rPr lang="en-US" dirty="0"/>
              <a:t>Without using secure VMs, IDS can be embedded into the hypervisor.</a:t>
            </a:r>
          </a:p>
          <a:p>
            <a:r>
              <a:rPr lang="en-US" dirty="0"/>
              <a:t>The hypervisor has a much smaller attack surface than the OS.</a:t>
            </a:r>
          </a:p>
          <a:p>
            <a:r>
              <a:rPr lang="en-US" dirty="0"/>
              <a:t>One downside is to increase the size of the hypervisor.</a:t>
            </a:r>
          </a:p>
          <a:p>
            <a:r>
              <a:rPr lang="en-US" dirty="0"/>
              <a:t>This increases the risk at which the hypervisor is compromised and the entire system is affected.</a:t>
            </a:r>
          </a:p>
          <a:p>
            <a:r>
              <a:rPr lang="en-US" dirty="0"/>
              <a:t>In addition, it is difficult to execute sophisticated IDS inside the hypervisor because the hypervisor provides only a poor execution environment to IDS.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IDS can be run below the target virtualized system including the hypervisor.</a:t>
            </a:r>
          </a:p>
          <a:p>
            <a:r>
              <a:rPr lang="en-US" dirty="0"/>
              <a:t>For example, the target system is confined to an outer VM using nested virtualization, and IDS is offloaded to the outside.</a:t>
            </a:r>
          </a:p>
          <a:p>
            <a:r>
              <a:rPr lang="en-US" dirty="0"/>
              <a:t>Even if any portion of the virtualized system is attacked, IDS can continue to monitor target VMs.</a:t>
            </a:r>
          </a:p>
          <a:p>
            <a:r>
              <a:rPr lang="en-US" dirty="0"/>
              <a:t>However, nested virtualization largely degrades the performance of the entire virtualized system.</a:t>
            </a:r>
          </a:p>
          <a:p>
            <a:endParaRPr lang="en-US" dirty="0"/>
          </a:p>
          <a:p>
            <a:r>
              <a:rPr lang="en-US" dirty="0"/>
              <a:t>IDS can be offloaded to remote hosts outside clouds.</a:t>
            </a:r>
          </a:p>
          <a:p>
            <a:r>
              <a:rPr lang="en-US" dirty="0"/>
              <a:t>This approach can protect IDS from attackers that intrude into clouds more easily.</a:t>
            </a:r>
          </a:p>
          <a:p>
            <a:r>
              <a:rPr lang="en-US" dirty="0"/>
              <a:t>Since it cannot execute IDS inside clouds, system administrators have to prepare hosts for running offloaded IDS outside clouds.</a:t>
            </a:r>
          </a:p>
          <a:p>
            <a:r>
              <a:rPr lang="en-US" dirty="0"/>
              <a:t>In addition, it is costly to securely transfer monitored data from a target cloud to remote IDS.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73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propose SGmonitor for securely offloading IDS from target VMs using Intel SGX in clouds.</a:t>
            </a:r>
          </a:p>
          <a:p>
            <a:r>
              <a:rPr lang="en-US" dirty="0"/>
              <a:t>SGX is a processor feature that enables the secure execution of programs in an untrusted environment using protection domains called enclaves [</a:t>
            </a:r>
            <a:r>
              <a:rPr lang="en-US" dirty="0" err="1"/>
              <a:t>ankleiv</a:t>
            </a:r>
            <a:r>
              <a:rPr lang="en-US" dirty="0"/>
              <a:t>].</a:t>
            </a:r>
          </a:p>
          <a:p>
            <a:endParaRPr lang="en-US" dirty="0"/>
          </a:p>
          <a:p>
            <a:r>
              <a:rPr lang="en-US" dirty="0"/>
              <a:t>Offloaded IDS is created as SGX applications and runs in the management VM on top of the hypervisor.</a:t>
            </a:r>
          </a:p>
          <a:p>
            <a:r>
              <a:rPr lang="en-US" dirty="0"/>
              <a:t>An SGX application consists of trusted enclaves and an untrusted SGmonitor runtime as a helper.</a:t>
            </a:r>
          </a:p>
          <a:p>
            <a:r>
              <a:rPr lang="en-US" dirty="0"/>
              <a:t>Each enclave runs IDS and the SGmonitor library.</a:t>
            </a:r>
          </a:p>
          <a:p>
            <a:r>
              <a:rPr lang="en-US" dirty="0"/>
              <a:t>This small library provides a rich execution environment to IDS.</a:t>
            </a:r>
          </a:p>
          <a:p>
            <a:r>
              <a:rPr lang="en-US" dirty="0"/>
              <a:t>Since an SGX application is just one process, the execution of IDS does not affect the security and performance of the entire virtualized system.</a:t>
            </a:r>
          </a:p>
          <a:p>
            <a:endParaRPr lang="en-US" dirty="0"/>
          </a:p>
          <a:p>
            <a:r>
              <a:rPr lang="en-US" dirty="0"/>
              <a:t>We assume that processors and the hypervisor are trusted.</a:t>
            </a:r>
          </a:p>
          <a:p>
            <a:r>
              <a:rPr lang="en-US" dirty="0"/>
              <a:t>However, we do not trust the other software.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71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SGmonitor can securely execute offloaded IDS in enclaves even inside clouds.</a:t>
            </a:r>
          </a:p>
          <a:p>
            <a:r>
              <a:rPr lang="en-US" dirty="0"/>
              <a:t>First, SGX guarantees the confidentiality of in-enclave IDS.</a:t>
            </a:r>
          </a:p>
          <a:p>
            <a:r>
              <a:rPr lang="en-US" dirty="0"/>
              <a:t>It always encrypts the memory of enclaves.</a:t>
            </a:r>
          </a:p>
          <a:p>
            <a:r>
              <a:rPr lang="en-US" dirty="0"/>
              <a:t>So, attackers cannot steal sensitive information obtained from target VMs by IDS.</a:t>
            </a:r>
          </a:p>
          <a:p>
            <a:endParaRPr lang="en-US" dirty="0"/>
          </a:p>
          <a:p>
            <a:r>
              <a:rPr lang="en-US" dirty="0"/>
              <a:t>Second, SGX guarantees the integrity of in-enclave IDS.</a:t>
            </a:r>
          </a:p>
          <a:p>
            <a:r>
              <a:rPr lang="en-US" dirty="0"/>
              <a:t>It always checks the integrity of enclave memory.</a:t>
            </a:r>
          </a:p>
          <a:p>
            <a:r>
              <a:rPr lang="en-US" dirty="0"/>
              <a:t>So, attackers cannot disable monitoring functions by tampering with in-enclave IDS.</a:t>
            </a:r>
          </a:p>
          <a:p>
            <a:endParaRPr lang="en-US" dirty="0"/>
          </a:p>
          <a:p>
            <a:r>
              <a:rPr lang="en-US" dirty="0"/>
              <a:t>Unfortunately, SGX cannot guarantee the availability of enclaves.</a:t>
            </a:r>
          </a:p>
          <a:p>
            <a:r>
              <a:rPr lang="en-US" dirty="0"/>
              <a:t>It cannot prevent attackers from stopping in-enclave IDS with SGX applications.</a:t>
            </a:r>
          </a:p>
          <a:p>
            <a:r>
              <a:rPr lang="en-US" dirty="0"/>
              <a:t>So, SGmonitor confirms the correct behavior of IDS by securely sending heartbeats from remote hosts outside clouds.</a:t>
            </a:r>
          </a:p>
          <a:p>
            <a:r>
              <a:rPr lang="en-US" dirty="0"/>
              <a:t>If the SGmonitor library does not respond to a challenge, the remote user can notice that offloaded IDS is stopped.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35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SGmonitor enables in-enclave IDS to securely monitor target VMs using VM introspection.</a:t>
            </a:r>
          </a:p>
          <a:p>
            <a:r>
              <a:rPr lang="en-US" dirty="0"/>
              <a:t>This is challenging because an enclave is an isolated execution environment and its functionality is strictly restricted.</a:t>
            </a:r>
          </a:p>
          <a:p>
            <a:r>
              <a:rPr lang="en-US" dirty="0"/>
              <a:t>For memory introspection, IDS first invokes the SGmonitor library and communicates with the trusted hypervisor via the untrusted SGmonitor runtime.</a:t>
            </a:r>
          </a:p>
          <a:p>
            <a:r>
              <a:rPr lang="en-US" dirty="0"/>
              <a:t>Using the runtime is necessary because in-enclave IDS cannot directly invoke the hypervisor.</a:t>
            </a:r>
          </a:p>
          <a:p>
            <a:r>
              <a:rPr lang="en-US" dirty="0"/>
              <a:t>Then, IDS obtains OS data in the memory of a target VM and monitors the system state in the VM.</a:t>
            </a:r>
          </a:p>
          <a:p>
            <a:endParaRPr lang="en-US" dirty="0"/>
          </a:p>
          <a:p>
            <a:r>
              <a:rPr lang="en-US" dirty="0"/>
              <a:t>SGmonitor provides its own data protection for memory introspection.</a:t>
            </a:r>
          </a:p>
          <a:p>
            <a:r>
              <a:rPr lang="en-US" dirty="0"/>
              <a:t>The hypervisor encrypts obtained memory data and the SGmonitor library decrypts it securely.</a:t>
            </a:r>
          </a:p>
          <a:p>
            <a:r>
              <a:rPr lang="en-US" dirty="0"/>
              <a:t>Also, the hypervisor calculates the hash value of the memory data and the library checks it securely.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4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storage introspection, SGmonitor provides the in-enclave filesystem to monitor the virtual disk of a target VM.</a:t>
            </a:r>
          </a:p>
          <a:p>
            <a:r>
              <a:rPr lang="en-US" dirty="0"/>
              <a:t>This filesystem is necessary for security.</a:t>
            </a:r>
          </a:p>
          <a:p>
            <a:r>
              <a:rPr lang="en-US" dirty="0"/>
              <a:t>It is not secure that the SGmonitor library uses the filesystem of an untrusted OS outside enclaves.  </a:t>
            </a:r>
          </a:p>
          <a:p>
            <a:endParaRPr lang="en-US" dirty="0"/>
          </a:p>
          <a:p>
            <a:r>
              <a:rPr lang="en-US" dirty="0"/>
              <a:t>IDS invokes the in-enclave filesystem when it reads files of the virtual disk.</a:t>
            </a:r>
          </a:p>
          <a:p>
            <a:r>
              <a:rPr lang="en-US" dirty="0"/>
              <a:t>Since this filesystem cannot directly access a virtual disk outside an enclave, it invokes the SGmonitor runtime at the lower block-level interface.</a:t>
            </a:r>
          </a:p>
          <a:p>
            <a:r>
              <a:rPr lang="en-US" dirty="0"/>
              <a:t>Then, the runtime reads the specified blocks from a virtual disk.</a:t>
            </a:r>
          </a:p>
          <a:p>
            <a:endParaRPr lang="en-US" dirty="0"/>
          </a:p>
          <a:p>
            <a:r>
              <a:rPr lang="en-US" dirty="0"/>
              <a:t>To prevent the untrusted runtime from stealing disk data, SGmonitor runs target VMs using encrypted virtual disks.</a:t>
            </a:r>
          </a:p>
          <a:p>
            <a:r>
              <a:rPr lang="en-US" dirty="0"/>
              <a:t>The SGmonitor library obtains encrypted disk data via the runtime and securely decrypts it inside an enclave.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6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28601"/>
            <a:ext cx="10993967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993965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2054116" y="4846320"/>
            <a:ext cx="147600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54232" y="0"/>
            <a:ext cx="147600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10992899" cy="954863"/>
          </a:xfrm>
        </p:spPr>
        <p:txBody>
          <a:bodyPr>
            <a:noAutofit/>
          </a:bodyPr>
          <a:lstStyle>
            <a:lvl1pPr>
              <a:defRPr sz="400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7887"/>
            <a:ext cx="10992899" cy="5203350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7801"/>
            <a:ext cx="10993967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9/7/21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110007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1100077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6162" y="66077"/>
            <a:ext cx="91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2057864" y="0"/>
            <a:ext cx="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57864" y="1371600"/>
            <a:ext cx="144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400" dirty="0"/>
              <a:t>Secure Offloading of Intrusion Detection Systems from VMs with Intel SGX</a:t>
            </a:r>
            <a:endParaRPr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altLang="ja-JP" dirty="0" err="1">
                <a:solidFill>
                  <a:schemeClr val="tx1"/>
                </a:solidFill>
                <a:latin typeface="Tahoma"/>
                <a:cs typeface="Tahoma"/>
              </a:rPr>
              <a:t>Tomoharu</a:t>
            </a:r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 Nakano and </a:t>
            </a:r>
            <a:r>
              <a:rPr lang="en-US" altLang="ja-JP" u="sng" dirty="0">
                <a:solidFill>
                  <a:schemeClr val="tx1"/>
                </a:solidFill>
                <a:latin typeface="Tahoma"/>
                <a:cs typeface="Tahoma"/>
              </a:rPr>
              <a:t>Kenichi Kourai</a:t>
            </a:r>
            <a:endParaRPr lang="en-US" altLang="ja-JP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Kyushu Institute of Technology, Japan</a:t>
            </a:r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8"/>
    </mc:Choice>
    <mc:Fallback xmlns="">
      <p:transition spd="slow" advTm="113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D7C5-DB29-A54F-84C1-653616BC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Rich but Minimum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4EA1-41F4-B147-B333-526BA5A4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Provide the in-kernel API to in-enclave IDS</a:t>
            </a:r>
          </a:p>
          <a:p>
            <a:pPr lvl="1"/>
            <a:r>
              <a:rPr lang="en-JP" dirty="0"/>
              <a:t>Allow using kernel data structure, macros, and inline functions</a:t>
            </a:r>
          </a:p>
          <a:p>
            <a:pPr lvl="1"/>
            <a:r>
              <a:rPr lang="en-JP" dirty="0"/>
              <a:t>Develop IDS like OS kernel modules</a:t>
            </a:r>
          </a:p>
          <a:p>
            <a:r>
              <a:rPr lang="en-JP" dirty="0"/>
              <a:t>Bridge the gap between it and low-level memory data</a:t>
            </a:r>
          </a:p>
          <a:p>
            <a:pPr lvl="1"/>
            <a:r>
              <a:rPr lang="en-JP" dirty="0"/>
              <a:t>Transform IDS code at compile time</a:t>
            </a:r>
          </a:p>
          <a:p>
            <a:pPr lvl="1"/>
            <a:r>
              <a:rPr lang="en-JP" dirty="0"/>
              <a:t>Transparently perform memory introspection on OS data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9BD0-C890-1346-A668-F027D72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7F063905-25D3-9D44-B5A9-978EE1691565}"/>
              </a:ext>
            </a:extLst>
          </p:cNvPr>
          <p:cNvSpPr/>
          <p:nvPr/>
        </p:nvSpPr>
        <p:spPr>
          <a:xfrm>
            <a:off x="3020601" y="4633644"/>
            <a:ext cx="1017142" cy="62672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C81C6B59-A872-A446-93E3-FFB7EB1B06B9}"/>
              </a:ext>
            </a:extLst>
          </p:cNvPr>
          <p:cNvSpPr/>
          <p:nvPr/>
        </p:nvSpPr>
        <p:spPr>
          <a:xfrm>
            <a:off x="3020601" y="5516206"/>
            <a:ext cx="1017142" cy="62640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OS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E5EF7C-E681-674A-B7CD-53948D4486FA}"/>
              </a:ext>
            </a:extLst>
          </p:cNvPr>
          <p:cNvSpPr/>
          <p:nvPr/>
        </p:nvSpPr>
        <p:spPr>
          <a:xfrm>
            <a:off x="4900773" y="4998377"/>
            <a:ext cx="1458930" cy="7346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SGmonitor</a:t>
            </a:r>
          </a:p>
          <a:p>
            <a:pPr algn="ctr"/>
            <a:r>
              <a:rPr lang="en-JP" dirty="0"/>
              <a:t>compiler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022465-7BD4-194B-9930-8F355E5AB0E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37743" y="4947006"/>
            <a:ext cx="863030" cy="25583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EAA80C-A991-B34B-BDE9-243FD6E64E0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037743" y="5516206"/>
            <a:ext cx="863030" cy="3132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DFC660F-06A4-AF4E-BF21-70F5C904C5AA}"/>
              </a:ext>
            </a:extLst>
          </p:cNvPr>
          <p:cNvSpPr/>
          <p:nvPr/>
        </p:nvSpPr>
        <p:spPr>
          <a:xfrm>
            <a:off x="7239632" y="5097266"/>
            <a:ext cx="1113033" cy="5368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ADF762-AB50-6545-B890-6EC357B5849B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>
            <a:off x="6359703" y="5365678"/>
            <a:ext cx="879929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E3CF818-3DB4-1347-A74D-5FD584E39C3E}"/>
              </a:ext>
            </a:extLst>
          </p:cNvPr>
          <p:cNvSpPr/>
          <p:nvPr/>
        </p:nvSpPr>
        <p:spPr>
          <a:xfrm>
            <a:off x="534256" y="4808305"/>
            <a:ext cx="2010310" cy="924674"/>
          </a:xfrm>
          <a:prstGeom prst="wedgeRectCallout">
            <a:avLst>
              <a:gd name="adj1" fmla="val 72846"/>
              <a:gd name="adj2" fmla="val -39119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P" dirty="0">
                <a:solidFill>
                  <a:schemeClr val="tx1"/>
                </a:solidFill>
              </a:rPr>
              <a:t>task = task-&gt;next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AE0D0358-D993-3349-88AA-9A641577CBAA}"/>
              </a:ext>
            </a:extLst>
          </p:cNvPr>
          <p:cNvSpPr/>
          <p:nvPr/>
        </p:nvSpPr>
        <p:spPr>
          <a:xfrm>
            <a:off x="8964201" y="5110344"/>
            <a:ext cx="2532581" cy="919537"/>
          </a:xfrm>
          <a:prstGeom prst="wedgeRectCallout">
            <a:avLst>
              <a:gd name="adj1" fmla="val -73565"/>
              <a:gd name="adj2" fmla="val -2487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P" dirty="0">
                <a:solidFill>
                  <a:schemeClr val="tx1"/>
                </a:solidFill>
              </a:rPr>
              <a:t>task =</a:t>
            </a:r>
          </a:p>
          <a:p>
            <a:r>
              <a:rPr lang="en-JP" dirty="0">
                <a:solidFill>
                  <a:schemeClr val="tx1"/>
                </a:solidFill>
              </a:rPr>
              <a:t>  </a:t>
            </a:r>
            <a:r>
              <a:rPr lang="en-JP" dirty="0">
                <a:solidFill>
                  <a:srgbClr val="FF0000"/>
                </a:solidFill>
              </a:rPr>
              <a:t>vmread</a:t>
            </a:r>
            <a:r>
              <a:rPr lang="en-JP" dirty="0">
                <a:solidFill>
                  <a:schemeClr val="tx1"/>
                </a:solidFill>
              </a:rPr>
              <a:t>(&amp;task-&gt;next)</a:t>
            </a:r>
          </a:p>
        </p:txBody>
      </p:sp>
    </p:spTree>
    <p:extLst>
      <p:ext uri="{BB962C8B-B14F-4D97-AF65-F5344CB8AC3E}">
        <p14:creationId xmlns:p14="http://schemas.microsoft.com/office/powerpoint/2010/main" val="215836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4A7A-5A54-B442-89AF-500FD4CB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Secure Key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803C-B50A-3044-B2E2-68E1CE145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Securely share an encryption key with the hypervisor</a:t>
            </a:r>
          </a:p>
          <a:p>
            <a:pPr lvl="1"/>
            <a:r>
              <a:rPr lang="en-JP" dirty="0"/>
              <a:t>The library encrypts the key using the hypervisor's public key</a:t>
            </a:r>
          </a:p>
          <a:p>
            <a:pPr lvl="1"/>
            <a:r>
              <a:rPr lang="en-JP" dirty="0"/>
              <a:t>The hypervisor decrypts the key using its private key</a:t>
            </a:r>
          </a:p>
          <a:p>
            <a:r>
              <a:rPr lang="en-JP" dirty="0"/>
              <a:t>Prevent attackers from sharing a key to obtain a VM's data</a:t>
            </a:r>
          </a:p>
          <a:p>
            <a:pPr lvl="1"/>
            <a:r>
              <a:rPr lang="en-JP" dirty="0"/>
              <a:t>Perform the remote attestation of a created enclave by a user's host</a:t>
            </a:r>
          </a:p>
          <a:p>
            <a:pPr lvl="1"/>
            <a:r>
              <a:rPr lang="en-JP" dirty="0"/>
              <a:t>Verify the digital signature done by the host in the hypervisor</a:t>
            </a:r>
          </a:p>
          <a:p>
            <a:pPr lvl="1"/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782A4-C10C-C24D-849A-1FACA5AF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F4E72-8888-3D43-8F9D-F33CA1E98CEC}"/>
              </a:ext>
            </a:extLst>
          </p:cNvPr>
          <p:cNvSpPr/>
          <p:nvPr/>
        </p:nvSpPr>
        <p:spPr>
          <a:xfrm>
            <a:off x="4402616" y="4414448"/>
            <a:ext cx="5614683" cy="1434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A9544-6B34-9449-BA46-C45D5B03A878}"/>
              </a:ext>
            </a:extLst>
          </p:cNvPr>
          <p:cNvSpPr/>
          <p:nvPr/>
        </p:nvSpPr>
        <p:spPr>
          <a:xfrm>
            <a:off x="4402616" y="6080271"/>
            <a:ext cx="5614683" cy="410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hypervisor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438CC9-5BF7-354F-B2BA-B9408B768FBF}"/>
              </a:ext>
            </a:extLst>
          </p:cNvPr>
          <p:cNvSpPr/>
          <p:nvPr/>
        </p:nvSpPr>
        <p:spPr>
          <a:xfrm>
            <a:off x="5387891" y="4576893"/>
            <a:ext cx="3155236" cy="11321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7CF06E-8EBD-7645-A1AC-350B9ECA34DF}"/>
              </a:ext>
            </a:extLst>
          </p:cNvPr>
          <p:cNvSpPr/>
          <p:nvPr/>
        </p:nvSpPr>
        <p:spPr>
          <a:xfrm>
            <a:off x="7536259" y="4700737"/>
            <a:ext cx="811658" cy="3390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DC0C19-8A94-DD47-8CD7-774FDD1446F7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8394150" y="5131964"/>
            <a:ext cx="436634" cy="27915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7ED639-5893-1C49-9218-81704517498A}"/>
              </a:ext>
            </a:extLst>
          </p:cNvPr>
          <p:cNvSpPr txBox="1"/>
          <p:nvPr/>
        </p:nvSpPr>
        <p:spPr>
          <a:xfrm>
            <a:off x="4408136" y="45521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7A769D8-18E1-D94B-8670-4883DFC9981F}"/>
              </a:ext>
            </a:extLst>
          </p:cNvPr>
          <p:cNvSpPr/>
          <p:nvPr/>
        </p:nvSpPr>
        <p:spPr>
          <a:xfrm>
            <a:off x="7490025" y="5219425"/>
            <a:ext cx="904125" cy="3833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63C9CE-EE6E-7943-B392-9D8519ABE357}"/>
              </a:ext>
            </a:extLst>
          </p:cNvPr>
          <p:cNvSpPr/>
          <p:nvPr/>
        </p:nvSpPr>
        <p:spPr>
          <a:xfrm>
            <a:off x="8830784" y="4552121"/>
            <a:ext cx="1035887" cy="11596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398080-62A5-934D-A368-EC3A9B2B54DC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>
            <a:off x="7942088" y="5039784"/>
            <a:ext cx="0" cy="17964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163CFB-EBB0-2B45-8AF8-60A0A1533EC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348728" y="5711807"/>
            <a:ext cx="0" cy="36846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free-icon.web-tuhan.net/wp-content/uploads/2014/02/f_007_128.png">
            <a:extLst>
              <a:ext uri="{FF2B5EF4-FFF2-40B4-BE49-F238E27FC236}">
                <a16:creationId xmlns:a16="http://schemas.microsoft.com/office/drawing/2014/main" id="{A409F032-D3F9-0640-88FC-C3CEE67E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47" y="4742234"/>
            <a:ext cx="399111" cy="3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inokuchi\Documents\講究\5261\5261.png">
            <a:extLst>
              <a:ext uri="{FF2B5EF4-FFF2-40B4-BE49-F238E27FC236}">
                <a16:creationId xmlns:a16="http://schemas.microsoft.com/office/drawing/2014/main" id="{CC272743-D076-974C-876E-D5691929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41" y="6197615"/>
            <a:ext cx="631018" cy="4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7D96EF-A652-6148-9327-89B395232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5663781" y="4714709"/>
            <a:ext cx="399112" cy="399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CB896-68B8-CB45-B19A-8EF2A247EAC0}"/>
              </a:ext>
            </a:extLst>
          </p:cNvPr>
          <p:cNvSpPr txBox="1"/>
          <p:nvPr/>
        </p:nvSpPr>
        <p:spPr>
          <a:xfrm>
            <a:off x="6243160" y="506779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encryption</a:t>
            </a:r>
          </a:p>
          <a:p>
            <a:pPr algn="ctr"/>
            <a:r>
              <a:rPr lang="en-JP" dirty="0"/>
              <a:t>key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16709-138E-E34C-BEFF-C599DABA45C0}"/>
              </a:ext>
            </a:extLst>
          </p:cNvPr>
          <p:cNvSpPr txBox="1"/>
          <p:nvPr/>
        </p:nvSpPr>
        <p:spPr>
          <a:xfrm>
            <a:off x="5442973" y="5071112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public</a:t>
            </a:r>
          </a:p>
          <a:p>
            <a:pPr algn="ctr"/>
            <a:r>
              <a:rPr lang="en-JP" dirty="0"/>
              <a:t>key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779A3B04-69F4-614F-84C1-5C51D706610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09" y="4766919"/>
            <a:ext cx="743806" cy="7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B18345-7051-6447-B7A9-CCB288826A97}"/>
              </a:ext>
            </a:extLst>
          </p:cNvPr>
          <p:cNvSpPr txBox="1"/>
          <p:nvPr/>
        </p:nvSpPr>
        <p:spPr>
          <a:xfrm>
            <a:off x="1841841" y="437578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user's host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2FFB6-38C4-5246-BC14-B7CF0BE3DEA3}"/>
              </a:ext>
            </a:extLst>
          </p:cNvPr>
          <p:cNvSpPr txBox="1"/>
          <p:nvPr/>
        </p:nvSpPr>
        <p:spPr>
          <a:xfrm>
            <a:off x="8543127" y="609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private key</a:t>
            </a:r>
          </a:p>
        </p:txBody>
      </p:sp>
      <p:pic>
        <p:nvPicPr>
          <p:cNvPr id="28" name="Picture 2" descr="C:\Users\inokuchi\Documents\講究\5261\5261.png">
            <a:extLst>
              <a:ext uri="{FF2B5EF4-FFF2-40B4-BE49-F238E27FC236}">
                <a16:creationId xmlns:a16="http://schemas.microsoft.com/office/drawing/2014/main" id="{109B6317-CE64-8244-B456-9C1F4CEE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77" y="4937855"/>
            <a:ext cx="631018" cy="4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BBB1DAB-D225-B942-93A3-F7FDE1CF3528}"/>
              </a:ext>
            </a:extLst>
          </p:cNvPr>
          <p:cNvSpPr txBox="1"/>
          <p:nvPr/>
        </p:nvSpPr>
        <p:spPr>
          <a:xfrm>
            <a:off x="1003208" y="535479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user's</a:t>
            </a:r>
          </a:p>
          <a:p>
            <a:pPr algn="ctr"/>
            <a:r>
              <a:rPr lang="en-JP" dirty="0"/>
              <a:t>private key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A4B906-020B-4F4B-9246-74A0967D1514}"/>
              </a:ext>
            </a:extLst>
          </p:cNvPr>
          <p:cNvCxnSpPr>
            <a:stCxn id="25" idx="3"/>
            <a:endCxn id="7" idx="1"/>
          </p:cNvCxnSpPr>
          <p:nvPr/>
        </p:nvCxnSpPr>
        <p:spPr>
          <a:xfrm>
            <a:off x="2859915" y="5129604"/>
            <a:ext cx="1542701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E5E67B2-04D4-2D4D-9C3E-75D40F607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5733440" y="6250047"/>
            <a:ext cx="399112" cy="39911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0333F4-1191-0F41-9C8C-1500E5F057EC}"/>
              </a:ext>
            </a:extLst>
          </p:cNvPr>
          <p:cNvSpPr txBox="1"/>
          <p:nvPr/>
        </p:nvSpPr>
        <p:spPr>
          <a:xfrm>
            <a:off x="4050749" y="608027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user's public key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5F5371-E0FB-7045-98E9-DD7FDEDDA5CF}"/>
              </a:ext>
            </a:extLst>
          </p:cNvPr>
          <p:cNvSpPr txBox="1"/>
          <p:nvPr/>
        </p:nvSpPr>
        <p:spPr>
          <a:xfrm>
            <a:off x="2961935" y="5142943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remote</a:t>
            </a:r>
          </a:p>
          <a:p>
            <a:pPr algn="ctr"/>
            <a:r>
              <a:rPr lang="en-JP" dirty="0"/>
              <a:t>attestation</a:t>
            </a:r>
          </a:p>
        </p:txBody>
      </p:sp>
    </p:spTree>
    <p:extLst>
      <p:ext uri="{BB962C8B-B14F-4D97-AF65-F5344CB8AC3E}">
        <p14:creationId xmlns:p14="http://schemas.microsoft.com/office/powerpoint/2010/main" val="26041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80"/>
    </mc:Choice>
    <mc:Fallback xmlns="">
      <p:transition spd="slow" advTm="538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CA39-B113-1348-BE9C-5D92D4F6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0380-3C50-1245-8601-4FA021A73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Develop chkrootkit-like in-enclave IDS</a:t>
            </a:r>
          </a:p>
          <a:p>
            <a:pPr lvl="1"/>
            <a:r>
              <a:rPr lang="en-JP" dirty="0"/>
              <a:t>Detect 9 malware by memory introspection</a:t>
            </a:r>
          </a:p>
          <a:p>
            <a:pPr lvl="1"/>
            <a:r>
              <a:rPr lang="en-JP" dirty="0"/>
              <a:t>Detect 57 malware by storage introspection</a:t>
            </a:r>
          </a:p>
          <a:p>
            <a:pPr lvl="1"/>
            <a:r>
              <a:rPr lang="en-JP" dirty="0"/>
              <a:t>Code size: only 396 KB</a:t>
            </a:r>
          </a:p>
          <a:p>
            <a:r>
              <a:rPr lang="en-JP" dirty="0"/>
              <a:t>We examined its effectiveness</a:t>
            </a:r>
          </a:p>
          <a:p>
            <a:pPr lvl="1"/>
            <a:r>
              <a:rPr lang="en-JP" dirty="0"/>
              <a:t>Compared with the traditional IDS offloading</a:t>
            </a:r>
          </a:p>
          <a:p>
            <a:pPr lvl="1"/>
            <a:r>
              <a:rPr lang="en-JP" dirty="0"/>
              <a:t>Compared with SGmonitor without its own</a:t>
            </a:r>
            <a:br>
              <a:rPr lang="en-JP" dirty="0"/>
            </a:br>
            <a:r>
              <a:rPr lang="en-JP" dirty="0"/>
              <a:t>data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8554E-D57D-EA4A-9DC8-096E4E8E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D75A07-E031-6042-A94B-E923DF169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126013"/>
              </p:ext>
            </p:extLst>
          </p:nvPr>
        </p:nvGraphicFramePr>
        <p:xfrm>
          <a:off x="7997952" y="517843"/>
          <a:ext cx="4194048" cy="356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856DB7-3326-554C-947C-F08B74D8DDC9}"/>
              </a:ext>
            </a:extLst>
          </p:cNvPr>
          <p:cNvSpPr txBox="1"/>
          <p:nvPr/>
        </p:nvSpPr>
        <p:spPr>
          <a:xfrm>
            <a:off x="8366581" y="4410635"/>
            <a:ext cx="316836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CPU: Intel Xeon E3-1225 v5</a:t>
            </a:r>
          </a:p>
          <a:p>
            <a:r>
              <a:rPr lang="en-JP" dirty="0"/>
              <a:t>Memory: 8 GB</a:t>
            </a:r>
          </a:p>
          <a:p>
            <a:r>
              <a:rPr lang="en-JP" dirty="0"/>
              <a:t>HDD: 1 TB</a:t>
            </a:r>
          </a:p>
          <a:p>
            <a:r>
              <a:rPr lang="en-JP" dirty="0"/>
              <a:t>Virtualization: Xen-SGX 4.7</a:t>
            </a:r>
          </a:p>
          <a:p>
            <a:r>
              <a:rPr lang="en-JP" dirty="0"/>
              <a:t>VM: 2 vCPUs, 2 GB memory,</a:t>
            </a:r>
          </a:p>
          <a:p>
            <a:r>
              <a:rPr lang="en-JP" dirty="0"/>
              <a:t>       50 GB disk, Linux 4.4</a:t>
            </a:r>
          </a:p>
        </p:txBody>
      </p:sp>
    </p:spTree>
    <p:extLst>
      <p:ext uri="{BB962C8B-B14F-4D97-AF65-F5344CB8AC3E}">
        <p14:creationId xmlns:p14="http://schemas.microsoft.com/office/powerpoint/2010/main" val="25415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66"/>
    </mc:Choice>
    <mc:Fallback xmlns="">
      <p:transition spd="slow" advTm="522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5326-4C45-FB43-BF8E-FC927A48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Effectiveness of In-enclave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33B4E-7624-1C47-946B-4724593A1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In-enclave IDS could detect various types of malware</a:t>
            </a:r>
          </a:p>
          <a:p>
            <a:pPr lvl="1"/>
            <a:r>
              <a:rPr lang="en-JP" dirty="0"/>
              <a:t>kworkerds process and adore kernel module</a:t>
            </a:r>
          </a:p>
          <a:p>
            <a:pPr lvl="1"/>
            <a:r>
              <a:rPr lang="en-JP" dirty="0"/>
              <a:t>Network connection to port 2001 used by Scalper worm</a:t>
            </a:r>
          </a:p>
          <a:p>
            <a:pPr lvl="1"/>
            <a:r>
              <a:rPr lang="en-JP" dirty="0"/>
              <a:t>/etc/xig file created by Rocke Monoro Miner</a:t>
            </a:r>
          </a:p>
          <a:p>
            <a:pPr lvl="1"/>
            <a:endParaRPr lang="en-JP" dirty="0"/>
          </a:p>
          <a:p>
            <a:pPr lvl="1"/>
            <a:endParaRPr lang="en-JP" dirty="0"/>
          </a:p>
          <a:p>
            <a:pPr lvl="1"/>
            <a:endParaRPr lang="en-JP" dirty="0"/>
          </a:p>
          <a:p>
            <a:r>
              <a:rPr lang="en-JP" dirty="0"/>
              <a:t>We used Metasploitable 2 including various real backdoors</a:t>
            </a:r>
          </a:p>
          <a:p>
            <a:pPr lvl="1"/>
            <a:r>
              <a:rPr lang="en-JP" dirty="0"/>
              <a:t>In-enclave IDS could detect a backdoor for inetd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2F076-A255-614B-B837-AF83DD8D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DE3F2-86FB-904C-B890-F63A270B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979" y="5509411"/>
            <a:ext cx="2073145" cy="731698"/>
          </a:xfrm>
          <a:prstGeom prst="rect">
            <a:avLst/>
          </a:pr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5975C704-A8BD-F84F-B34F-E7BDA0AC1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" y="3395498"/>
            <a:ext cx="9144000" cy="10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17A9-B80B-324E-8A6C-3AE79B6D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Performance of Secure VMI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6B10C-BE4C-BC4F-BCF4-79727B3E8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measured the throughput of memory introspection</a:t>
            </a:r>
          </a:p>
          <a:p>
            <a:pPr lvl="1"/>
            <a:r>
              <a:rPr lang="en-JP" dirty="0"/>
              <a:t>SGmonitor degraded it by 76% mainly due to its own data protection</a:t>
            </a:r>
          </a:p>
          <a:p>
            <a:r>
              <a:rPr lang="en-JP" dirty="0"/>
              <a:t>We measured the throughput of storage introspection</a:t>
            </a:r>
          </a:p>
          <a:p>
            <a:pPr lvl="1"/>
            <a:r>
              <a:rPr lang="en-JP" dirty="0"/>
              <a:t>SGmonitor degraded it by 76% due to SGX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25CB4-7A85-404C-99DC-55530C23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2ED6C9-07E1-D246-B161-A49FADFAA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285416"/>
              </p:ext>
            </p:extLst>
          </p:nvPr>
        </p:nvGraphicFramePr>
        <p:xfrm>
          <a:off x="562607" y="3647431"/>
          <a:ext cx="5506499" cy="30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8F532C-03A5-6146-951E-CDAE203C5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149559"/>
              </p:ext>
            </p:extLst>
          </p:nvPr>
        </p:nvGraphicFramePr>
        <p:xfrm>
          <a:off x="6228301" y="3647430"/>
          <a:ext cx="5506499" cy="30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E03216-3694-0F4D-9621-47DE4CC20550}"/>
              </a:ext>
            </a:extLst>
          </p:cNvPr>
          <p:cNvSpPr txBox="1"/>
          <p:nvPr/>
        </p:nvSpPr>
        <p:spPr>
          <a:xfrm>
            <a:off x="3543343" y="364743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u="sng" dirty="0"/>
              <a:t>Memory introspection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3959D-0B76-454E-B427-CE479313A09E}"/>
              </a:ext>
            </a:extLst>
          </p:cNvPr>
          <p:cNvSpPr txBox="1"/>
          <p:nvPr/>
        </p:nvSpPr>
        <p:spPr>
          <a:xfrm>
            <a:off x="9207819" y="364743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u="sng" dirty="0"/>
              <a:t>Storage introspection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18706F-EB87-BC43-B175-BF6609FBA2E0}"/>
              </a:ext>
            </a:extLst>
          </p:cNvPr>
          <p:cNvCxnSpPr/>
          <p:nvPr/>
        </p:nvCxnSpPr>
        <p:spPr>
          <a:xfrm>
            <a:off x="4240696" y="4465983"/>
            <a:ext cx="384313" cy="10469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63B6B-68B7-8D4D-A894-431E544172AC}"/>
              </a:ext>
            </a:extLst>
          </p:cNvPr>
          <p:cNvCxnSpPr>
            <a:cxnSpLocks/>
          </p:cNvCxnSpPr>
          <p:nvPr/>
        </p:nvCxnSpPr>
        <p:spPr>
          <a:xfrm>
            <a:off x="8888786" y="4169189"/>
            <a:ext cx="414240" cy="12244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38"/>
    </mc:Choice>
    <mc:Fallback xmlns="">
      <p:transition spd="slow" advTm="553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393E-2564-164C-A8E6-42C1FB2B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Performance of In-enclave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EF2F-CE25-1C42-9D0F-AE81A07AE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measured the execution time of in-enclave IDS</a:t>
            </a:r>
          </a:p>
          <a:p>
            <a:pPr lvl="1"/>
            <a:r>
              <a:rPr lang="en-JP" dirty="0"/>
              <a:t>The overhead by SGmonitor was 31%</a:t>
            </a:r>
          </a:p>
          <a:p>
            <a:pPr lvl="1"/>
            <a:r>
              <a:rPr lang="en-JP" dirty="0"/>
              <a:t>74% longer in memory-related detection like microbenchmark</a:t>
            </a:r>
          </a:p>
          <a:p>
            <a:pPr lvl="1"/>
            <a:r>
              <a:rPr lang="en-JP" dirty="0"/>
              <a:t>Only 17% longer in storage-related detection</a:t>
            </a:r>
          </a:p>
          <a:p>
            <a:pPr lvl="2">
              <a:tabLst>
                <a:tab pos="4124325" algn="l"/>
              </a:tabLst>
            </a:pPr>
            <a:r>
              <a:rPr lang="en-JP" dirty="0"/>
              <a:t>String pattern matching took a long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5D7A-558F-2641-864A-F6372CCA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D09FBE-C105-6941-9E7F-9FEB1CF8E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249848"/>
              </p:ext>
            </p:extLst>
          </p:nvPr>
        </p:nvGraphicFramePr>
        <p:xfrm>
          <a:off x="754583" y="3773510"/>
          <a:ext cx="6158214" cy="295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F59380-CABF-0B49-8BE2-AAFDC217A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36439"/>
              </p:ext>
            </p:extLst>
          </p:nvPr>
        </p:nvGraphicFramePr>
        <p:xfrm>
          <a:off x="7546143" y="3773509"/>
          <a:ext cx="3423010" cy="295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6B9CE7-2821-D84B-B075-B09C763A3671}"/>
              </a:ext>
            </a:extLst>
          </p:cNvPr>
          <p:cNvSpPr txBox="1"/>
          <p:nvPr/>
        </p:nvSpPr>
        <p:spPr>
          <a:xfrm>
            <a:off x="1914144" y="390302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u="sng" dirty="0"/>
              <a:t>execution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35448-8DFD-FB41-B8EE-17B8369F753C}"/>
              </a:ext>
            </a:extLst>
          </p:cNvPr>
          <p:cNvSpPr txBox="1"/>
          <p:nvPr/>
        </p:nvSpPr>
        <p:spPr>
          <a:xfrm>
            <a:off x="8695372" y="390302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u="sng" dirty="0"/>
              <a:t>obtained data</a:t>
            </a:r>
          </a:p>
        </p:txBody>
      </p:sp>
    </p:spTree>
    <p:extLst>
      <p:ext uri="{BB962C8B-B14F-4D97-AF65-F5344CB8AC3E}">
        <p14:creationId xmlns:p14="http://schemas.microsoft.com/office/powerpoint/2010/main" val="3514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2"/>
    </mc:Choice>
    <mc:Fallback xmlns="">
      <p:transition spd="slow" advTm="5327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6C68-6A18-4447-8E63-DC49F352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2CEF2-EB44-2A43-A389-F1999703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proposed SGmonitor for the secure execution of offloaded IDS with SGX</a:t>
            </a:r>
          </a:p>
          <a:p>
            <a:pPr lvl="1"/>
            <a:r>
              <a:rPr lang="en-JP" dirty="0"/>
              <a:t>Securely run IDS in SGX enclaves created inside clouds</a:t>
            </a:r>
          </a:p>
          <a:p>
            <a:pPr lvl="1"/>
            <a:r>
              <a:rPr lang="en-JP" dirty="0"/>
              <a:t>Minimize the impact on the security/performance of the system</a:t>
            </a:r>
          </a:p>
          <a:p>
            <a:pPr lvl="1"/>
            <a:r>
              <a:rPr lang="en-JP" dirty="0"/>
              <a:t>Provide the in-kernel API for a rich execution environment</a:t>
            </a:r>
          </a:p>
          <a:p>
            <a:pPr lvl="1"/>
            <a:r>
              <a:rPr lang="en-JP" dirty="0"/>
              <a:t>The performance overhead of in-enclave IDS was 31%</a:t>
            </a:r>
          </a:p>
          <a:p>
            <a:r>
              <a:rPr lang="en-JP" dirty="0"/>
              <a:t>Future work</a:t>
            </a:r>
          </a:p>
          <a:p>
            <a:pPr lvl="1"/>
            <a:r>
              <a:rPr lang="en-JP" dirty="0"/>
              <a:t>Provide the user-space API, e.g., using SCONE </a:t>
            </a:r>
            <a:r>
              <a:rPr lang="en-JP" sz="2200" dirty="0"/>
              <a:t>[</a:t>
            </a:r>
            <a:r>
              <a:rPr lang="en-US" sz="2200" dirty="0" err="1"/>
              <a:t>Arnautov</a:t>
            </a:r>
            <a:r>
              <a:rPr lang="en-US" sz="2200" dirty="0"/>
              <a:t>+, OSDI'16]</a:t>
            </a:r>
          </a:p>
          <a:p>
            <a:pPr lvl="1"/>
            <a:r>
              <a:rPr lang="en-US" dirty="0"/>
              <a:t>Use System Management Mode (SMM) to obtain memory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EC8F2-FC4C-7B4F-A815-F9374972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0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83"/>
    </mc:Choice>
    <mc:Fallback xmlns="">
      <p:transition spd="slow" advTm="589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18E6-A065-AC4E-A16D-BC26DD5D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IDS Offloading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F4F4-4F6C-D641-8A4B-13D7BDEB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Intrusion detection systems (IDS) are needed in clouds</a:t>
            </a:r>
          </a:p>
          <a:p>
            <a:pPr lvl="1"/>
            <a:r>
              <a:rPr lang="en-JP" dirty="0"/>
              <a:t>Some of the virtual machines (VMs) have vulnerabilities</a:t>
            </a:r>
          </a:p>
          <a:p>
            <a:pPr lvl="1"/>
            <a:r>
              <a:rPr lang="en-JP" dirty="0"/>
              <a:t>Host-based IDS running in VMs can be easily disabled by intruders</a:t>
            </a:r>
          </a:p>
          <a:p>
            <a:r>
              <a:rPr lang="en-JP" dirty="0"/>
              <a:t>IDS can be securely offloaded to the outside of VMs</a:t>
            </a:r>
          </a:p>
          <a:p>
            <a:pPr lvl="1"/>
            <a:r>
              <a:rPr lang="en-JP" dirty="0"/>
              <a:t>Monitor OS data by analyzing VMs' memory</a:t>
            </a:r>
          </a:p>
          <a:p>
            <a:pPr lvl="1"/>
            <a:r>
              <a:rPr lang="en-JP" dirty="0"/>
              <a:t>Inspect files by analyzing VMs' disks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F4A3F-48EE-C44B-BD5F-45BACB5F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20541-8545-5B47-A275-0CE814544F83}"/>
              </a:ext>
            </a:extLst>
          </p:cNvPr>
          <p:cNvSpPr/>
          <p:nvPr/>
        </p:nvSpPr>
        <p:spPr>
          <a:xfrm>
            <a:off x="5718449" y="4551452"/>
            <a:ext cx="2983762" cy="1736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target VM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95F2C4-95BB-C748-ADD4-D9001E19ABB5}"/>
              </a:ext>
            </a:extLst>
          </p:cNvPr>
          <p:cNvSpPr/>
          <p:nvPr/>
        </p:nvSpPr>
        <p:spPr>
          <a:xfrm>
            <a:off x="2270781" y="5151206"/>
            <a:ext cx="1113033" cy="5368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C6C4F1-D17C-8245-8EEB-46DDAB6DC7B2}"/>
              </a:ext>
            </a:extLst>
          </p:cNvPr>
          <p:cNvSpPr/>
          <p:nvPr/>
        </p:nvSpPr>
        <p:spPr>
          <a:xfrm>
            <a:off x="5910289" y="5708401"/>
            <a:ext cx="1313027" cy="391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C5E94-9E4E-5C4F-9D3D-8DAE4070D44B}"/>
              </a:ext>
            </a:extLst>
          </p:cNvPr>
          <p:cNvSpPr txBox="1"/>
          <p:nvPr/>
        </p:nvSpPr>
        <p:spPr>
          <a:xfrm>
            <a:off x="7811390" y="553053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virtual</a:t>
            </a:r>
          </a:p>
          <a:p>
            <a:pPr algn="ctr"/>
            <a:r>
              <a:rPr lang="en-JP" dirty="0"/>
              <a:t>disk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0B347D0F-4554-324F-A1CB-BC9683751DE4}"/>
              </a:ext>
            </a:extLst>
          </p:cNvPr>
          <p:cNvSpPr/>
          <p:nvPr/>
        </p:nvSpPr>
        <p:spPr>
          <a:xfrm>
            <a:off x="7435462" y="5664542"/>
            <a:ext cx="375928" cy="443067"/>
          </a:xfrm>
          <a:prstGeom prst="can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95312E-18B3-884A-BA39-20ED7C6918CD}"/>
              </a:ext>
            </a:extLst>
          </p:cNvPr>
          <p:cNvCxnSpPr>
            <a:cxnSpLocks/>
            <a:stCxn id="8" idx="6"/>
            <a:endCxn id="6" idx="1"/>
          </p:cNvCxnSpPr>
          <p:nvPr/>
        </p:nvCxnSpPr>
        <p:spPr>
          <a:xfrm>
            <a:off x="3383814" y="5419618"/>
            <a:ext cx="2334635" cy="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F89228-56BB-ED45-A76E-99AB3AB6D624}"/>
              </a:ext>
            </a:extLst>
          </p:cNvPr>
          <p:cNvSpPr txBox="1"/>
          <p:nvPr/>
        </p:nvSpPr>
        <p:spPr>
          <a:xfrm>
            <a:off x="3772134" y="469504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VM</a:t>
            </a:r>
          </a:p>
          <a:p>
            <a:pPr algn="ctr"/>
            <a:r>
              <a:rPr lang="en-JP" dirty="0"/>
              <a:t>introspection</a:t>
            </a:r>
          </a:p>
        </p:txBody>
      </p:sp>
      <p:pic>
        <p:nvPicPr>
          <p:cNvPr id="18" name="図 12">
            <a:extLst>
              <a:ext uri="{FF2B5EF4-FFF2-40B4-BE49-F238E27FC236}">
                <a16:creationId xmlns:a16="http://schemas.microsoft.com/office/drawing/2014/main" id="{351CFBFD-DD44-EB49-AB2E-25EF4F73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499" y="4431396"/>
            <a:ext cx="909980" cy="9099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396ABE-3D1A-EB4A-A445-7E4D2A6001BC}"/>
              </a:ext>
            </a:extLst>
          </p:cNvPr>
          <p:cNvSpPr txBox="1"/>
          <p:nvPr/>
        </p:nvSpPr>
        <p:spPr>
          <a:xfrm>
            <a:off x="8840618" y="515120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attacker</a:t>
            </a:r>
          </a:p>
        </p:txBody>
      </p:sp>
    </p:spTree>
    <p:extLst>
      <p:ext uri="{BB962C8B-B14F-4D97-AF65-F5344CB8AC3E}">
        <p14:creationId xmlns:p14="http://schemas.microsoft.com/office/powerpoint/2010/main" val="4558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8"/>
    </mc:Choice>
    <mc:Fallback xmlns="">
      <p:transition spd="slow" advTm="549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780B-8A2C-754E-A410-5DAF4837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Attacks against Offloaded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7953-67A8-604D-96F6-5AA2AD727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Offloaded IDS can be still attacked</a:t>
            </a:r>
          </a:p>
          <a:p>
            <a:pPr lvl="1"/>
            <a:r>
              <a:rPr lang="en-JP" dirty="0"/>
              <a:t>Usually run in privileged VMs (Xen) or as host processes (KVM)</a:t>
            </a:r>
          </a:p>
          <a:p>
            <a:pPr lvl="1"/>
            <a:r>
              <a:rPr lang="en-JP" dirty="0"/>
              <a:t>The full-fledged OS has many vulnerabilities</a:t>
            </a:r>
          </a:p>
          <a:p>
            <a:r>
              <a:rPr lang="en-JP" dirty="0"/>
              <a:t>Difficult to protect offloaded IDS from attackers</a:t>
            </a:r>
          </a:p>
          <a:p>
            <a:pPr lvl="1"/>
            <a:r>
              <a:rPr lang="en-JP" dirty="0"/>
              <a:t>Steal sensitive information from the memory of offloaded IDS</a:t>
            </a:r>
          </a:p>
          <a:p>
            <a:pPr lvl="1"/>
            <a:r>
              <a:rPr lang="en-JP" dirty="0"/>
              <a:t>Intrude into the target VM after disabling offloaded 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92D63-8B77-1043-AEAA-79E006ED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0B83D-CCB5-3846-9764-FADC470BE09E}"/>
              </a:ext>
            </a:extLst>
          </p:cNvPr>
          <p:cNvSpPr/>
          <p:nvPr/>
        </p:nvSpPr>
        <p:spPr>
          <a:xfrm>
            <a:off x="6951348" y="4458985"/>
            <a:ext cx="1550058" cy="19397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target VM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7E3F8-B1AB-624A-93FA-3C8354E2AC2B}"/>
              </a:ext>
            </a:extLst>
          </p:cNvPr>
          <p:cNvSpPr txBox="1"/>
          <p:nvPr/>
        </p:nvSpPr>
        <p:spPr>
          <a:xfrm>
            <a:off x="2054003" y="555983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attacker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E6C2A-0FF5-6047-BFFE-C35DA7C36F40}"/>
              </a:ext>
            </a:extLst>
          </p:cNvPr>
          <p:cNvSpPr/>
          <p:nvPr/>
        </p:nvSpPr>
        <p:spPr>
          <a:xfrm>
            <a:off x="3270367" y="4458985"/>
            <a:ext cx="2180076" cy="1939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management VM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DF75A6-EFDF-9E46-88FE-6BF62178B904}"/>
              </a:ext>
            </a:extLst>
          </p:cNvPr>
          <p:cNvSpPr/>
          <p:nvPr/>
        </p:nvSpPr>
        <p:spPr>
          <a:xfrm>
            <a:off x="3803887" y="5008280"/>
            <a:ext cx="1113033" cy="5368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9FD2B-508D-D840-97AB-CB7CDF3B894C}"/>
              </a:ext>
            </a:extLst>
          </p:cNvPr>
          <p:cNvCxnSpPr>
            <a:cxnSpLocks/>
            <a:stCxn id="7" idx="6"/>
            <a:endCxn id="6" idx="1"/>
          </p:cNvCxnSpPr>
          <p:nvPr/>
        </p:nvCxnSpPr>
        <p:spPr>
          <a:xfrm>
            <a:off x="4916920" y="5276692"/>
            <a:ext cx="2034428" cy="15218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AE51BA-B006-DE4A-A96D-73CF632E4E81}"/>
              </a:ext>
            </a:extLst>
          </p:cNvPr>
          <p:cNvSpPr txBox="1"/>
          <p:nvPr/>
        </p:nvSpPr>
        <p:spPr>
          <a:xfrm>
            <a:off x="5851526" y="49432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VMI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79CF90-6A32-8445-AA0E-89F4EF42FF9F}"/>
              </a:ext>
            </a:extLst>
          </p:cNvPr>
          <p:cNvSpPr/>
          <p:nvPr/>
        </p:nvSpPr>
        <p:spPr>
          <a:xfrm>
            <a:off x="3445683" y="5834117"/>
            <a:ext cx="1829443" cy="391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OS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6FC21E4-CE53-EF45-A5D7-BA40EEA6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90984" y="4833985"/>
            <a:ext cx="909980" cy="909980"/>
          </a:xfrm>
          <a:prstGeom prst="rect">
            <a:avLst/>
          </a:prstGeom>
        </p:spPr>
      </p:pic>
      <p:sp>
        <p:nvSpPr>
          <p:cNvPr id="22" name="Explosion 2 21">
            <a:extLst>
              <a:ext uri="{FF2B5EF4-FFF2-40B4-BE49-F238E27FC236}">
                <a16:creationId xmlns:a16="http://schemas.microsoft.com/office/drawing/2014/main" id="{1FD52DE1-38F3-AC47-A72D-5C10C428BF4E}"/>
              </a:ext>
            </a:extLst>
          </p:cNvPr>
          <p:cNvSpPr/>
          <p:nvPr/>
        </p:nvSpPr>
        <p:spPr>
          <a:xfrm>
            <a:off x="3543299" y="5649451"/>
            <a:ext cx="453348" cy="39105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743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2"/>
    </mc:Choice>
    <mc:Fallback xmlns="">
      <p:transition spd="slow" advTm="423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1AA4-4938-764C-956A-3430EB78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Previous Approaches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50F5-B428-0042-AB24-93826100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Offload IDS to more secure VMs </a:t>
            </a:r>
            <a:r>
              <a:rPr lang="en-JP" sz="2200" dirty="0"/>
              <a:t>[Butt+, CCS'12]</a:t>
            </a:r>
          </a:p>
          <a:p>
            <a:pPr lvl="1"/>
            <a:r>
              <a:rPr lang="en-JP" dirty="0"/>
              <a:t>Even system admins cannot access secure VMs</a:t>
            </a:r>
          </a:p>
          <a:p>
            <a:pPr lvl="1"/>
            <a:r>
              <a:rPr lang="en-JP" dirty="0"/>
              <a:t>Such VMs are still vulnerable due to rich execution environments</a:t>
            </a:r>
          </a:p>
          <a:p>
            <a:r>
              <a:rPr lang="en-JP" dirty="0"/>
              <a:t>Embed IDS into the hypervisor </a:t>
            </a:r>
            <a:r>
              <a:rPr lang="en-JP" sz="2200" dirty="0"/>
              <a:t>[Oyama+, SAC'12] ...</a:t>
            </a:r>
          </a:p>
          <a:p>
            <a:pPr lvl="1"/>
            <a:r>
              <a:rPr lang="en-JP" dirty="0"/>
              <a:t>Increase the attack surfaces of the hypervisor</a:t>
            </a:r>
          </a:p>
          <a:p>
            <a:pPr lvl="1"/>
            <a:r>
              <a:rPr lang="en-JP" dirty="0"/>
              <a:t>Provide only a poor execution environment for the hypervisor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12633-03C4-194E-B4BE-DFE9BFED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D8B60-DD1A-BE44-AA57-656AAC40354D}"/>
              </a:ext>
            </a:extLst>
          </p:cNvPr>
          <p:cNvSpPr/>
          <p:nvPr/>
        </p:nvSpPr>
        <p:spPr>
          <a:xfrm>
            <a:off x="3753254" y="6018627"/>
            <a:ext cx="4123604" cy="410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hypervisor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98C62-794C-B542-8F41-583727E9E442}"/>
              </a:ext>
            </a:extLst>
          </p:cNvPr>
          <p:cNvSpPr/>
          <p:nvPr/>
        </p:nvSpPr>
        <p:spPr>
          <a:xfrm>
            <a:off x="3753254" y="4397341"/>
            <a:ext cx="1527664" cy="1440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secure VM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B3ECBB-6F53-0842-AC36-6076CD218419}"/>
              </a:ext>
            </a:extLst>
          </p:cNvPr>
          <p:cNvSpPr/>
          <p:nvPr/>
        </p:nvSpPr>
        <p:spPr>
          <a:xfrm>
            <a:off x="4076214" y="4802147"/>
            <a:ext cx="881744" cy="4252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F5C73-D5A3-424D-9910-17FD62582CE4}"/>
              </a:ext>
            </a:extLst>
          </p:cNvPr>
          <p:cNvSpPr/>
          <p:nvPr/>
        </p:nvSpPr>
        <p:spPr>
          <a:xfrm>
            <a:off x="6544312" y="4397340"/>
            <a:ext cx="1332546" cy="1440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6E7B4-9B76-8A4B-831F-A637A08543B0}"/>
              </a:ext>
            </a:extLst>
          </p:cNvPr>
          <p:cNvSpPr/>
          <p:nvPr/>
        </p:nvSpPr>
        <p:spPr>
          <a:xfrm>
            <a:off x="3877200" y="5352677"/>
            <a:ext cx="1280430" cy="360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OS</a:t>
            </a:r>
          </a:p>
        </p:txBody>
      </p:sp>
      <p:sp>
        <p:nvSpPr>
          <p:cNvPr id="12" name="Explosion 2 11">
            <a:extLst>
              <a:ext uri="{FF2B5EF4-FFF2-40B4-BE49-F238E27FC236}">
                <a16:creationId xmlns:a16="http://schemas.microsoft.com/office/drawing/2014/main" id="{11A20DCF-50D3-9345-A8CF-6571ACAB3D27}"/>
              </a:ext>
            </a:extLst>
          </p:cNvPr>
          <p:cNvSpPr/>
          <p:nvPr/>
        </p:nvSpPr>
        <p:spPr>
          <a:xfrm>
            <a:off x="3787567" y="5206197"/>
            <a:ext cx="453348" cy="39105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98A17C-D0EB-BF46-964C-3ED3875BBAEA}"/>
              </a:ext>
            </a:extLst>
          </p:cNvPr>
          <p:cNvSpPr/>
          <p:nvPr/>
        </p:nvSpPr>
        <p:spPr>
          <a:xfrm>
            <a:off x="6769713" y="6179994"/>
            <a:ext cx="881744" cy="4252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775F45-1DE8-6B4F-9079-5760DAD360D9}"/>
              </a:ext>
            </a:extLst>
          </p:cNvPr>
          <p:cNvCxnSpPr>
            <a:cxnSpLocks/>
            <a:stCxn id="9" idx="6"/>
            <a:endCxn id="10" idx="1"/>
          </p:cNvCxnSpPr>
          <p:nvPr/>
        </p:nvCxnSpPr>
        <p:spPr>
          <a:xfrm>
            <a:off x="4957958" y="5014783"/>
            <a:ext cx="1586354" cy="10304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6F9B94-B0EC-5C49-BAB1-DD29030E5CB3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flipV="1">
            <a:off x="7210585" y="5838321"/>
            <a:ext cx="0" cy="3416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40E9F4-DE23-6044-8300-24B5DF792420}"/>
              </a:ext>
            </a:extLst>
          </p:cNvPr>
          <p:cNvSpPr txBox="1"/>
          <p:nvPr/>
        </p:nvSpPr>
        <p:spPr>
          <a:xfrm>
            <a:off x="5641227" y="46452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VMI</a:t>
            </a:r>
          </a:p>
        </p:txBody>
      </p:sp>
      <p:sp>
        <p:nvSpPr>
          <p:cNvPr id="21" name="Explosion 2 20">
            <a:extLst>
              <a:ext uri="{FF2B5EF4-FFF2-40B4-BE49-F238E27FC236}">
                <a16:creationId xmlns:a16="http://schemas.microsoft.com/office/drawing/2014/main" id="{7E6303C4-906E-7048-BBB3-4E8B478D8B93}"/>
              </a:ext>
            </a:extLst>
          </p:cNvPr>
          <p:cNvSpPr/>
          <p:nvPr/>
        </p:nvSpPr>
        <p:spPr>
          <a:xfrm>
            <a:off x="7638981" y="6009157"/>
            <a:ext cx="453348" cy="39105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E7D92-9AA1-8E4F-941E-796C05AF7246}"/>
              </a:ext>
            </a:extLst>
          </p:cNvPr>
          <p:cNvSpPr txBox="1"/>
          <p:nvPr/>
        </p:nvSpPr>
        <p:spPr>
          <a:xfrm>
            <a:off x="1931954" y="549828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attacker</a:t>
            </a:r>
          </a:p>
        </p:txBody>
      </p:sp>
      <p:pic>
        <p:nvPicPr>
          <p:cNvPr id="23" name="図 12">
            <a:extLst>
              <a:ext uri="{FF2B5EF4-FFF2-40B4-BE49-F238E27FC236}">
                <a16:creationId xmlns:a16="http://schemas.microsoft.com/office/drawing/2014/main" id="{5F367A61-B9B8-F74D-812A-1F7A778B7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68935" y="4772429"/>
            <a:ext cx="909980" cy="9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4"/>
    </mc:Choice>
    <mc:Fallback xmlns="">
      <p:transition spd="slow" advTm="526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60CB-E2F8-AA44-B6C6-2F0127BB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Previous Approaches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988F-804A-ED4D-B2FD-3101BD4E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Run IDS below the target system </a:t>
            </a:r>
            <a:r>
              <a:rPr lang="en-JP" sz="2200" dirty="0"/>
              <a:t>[Miyama+, ESORICS'17] ...</a:t>
            </a:r>
          </a:p>
          <a:p>
            <a:pPr lvl="1"/>
            <a:r>
              <a:rPr lang="en-JP" dirty="0"/>
              <a:t>Confine the target system to a VM using nested virtualization</a:t>
            </a:r>
          </a:p>
          <a:p>
            <a:pPr lvl="1"/>
            <a:r>
              <a:rPr lang="en-JP" dirty="0"/>
              <a:t>Largely degrade the performance of target VMs</a:t>
            </a:r>
          </a:p>
          <a:p>
            <a:r>
              <a:rPr lang="en-JP" dirty="0"/>
              <a:t>Offload IDS to hosts outside clouds </a:t>
            </a:r>
            <a:r>
              <a:rPr lang="en-JP" sz="2200" dirty="0"/>
              <a:t>[Kourai+, CLOUD'16]</a:t>
            </a:r>
          </a:p>
          <a:p>
            <a:pPr lvl="1"/>
            <a:r>
              <a:rPr lang="en-JP" dirty="0"/>
              <a:t>Need trusted remote hosts to run offloaded IDS</a:t>
            </a:r>
          </a:p>
          <a:p>
            <a:pPr lvl="1"/>
            <a:r>
              <a:rPr lang="en-JP" dirty="0"/>
              <a:t>Costly to transfer a VM's data from clouds to remote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7118-B7DB-AC4E-A35B-22C3F766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F1F1F482-C0E4-4F42-AB75-923173A26991}"/>
              </a:ext>
            </a:extLst>
          </p:cNvPr>
          <p:cNvSpPr/>
          <p:nvPr/>
        </p:nvSpPr>
        <p:spPr>
          <a:xfrm>
            <a:off x="1890446" y="5429191"/>
            <a:ext cx="5828998" cy="116098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433EA-3270-0F4F-B942-3F5A5A330EDA}"/>
              </a:ext>
            </a:extLst>
          </p:cNvPr>
          <p:cNvSpPr txBox="1"/>
          <p:nvPr/>
        </p:nvSpPr>
        <p:spPr>
          <a:xfrm>
            <a:off x="1691623" y="544537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cloud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CA17D8-E995-534F-A724-F1CAED51C54C}"/>
              </a:ext>
            </a:extLst>
          </p:cNvPr>
          <p:cNvSpPr/>
          <p:nvPr/>
        </p:nvSpPr>
        <p:spPr>
          <a:xfrm>
            <a:off x="2866764" y="4835863"/>
            <a:ext cx="881744" cy="4252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A215E-3C7D-7444-8292-15E81D5FDA3F}"/>
              </a:ext>
            </a:extLst>
          </p:cNvPr>
          <p:cNvSpPr txBox="1"/>
          <p:nvPr/>
        </p:nvSpPr>
        <p:spPr>
          <a:xfrm>
            <a:off x="3910538" y="46678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VMI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4AF0A6-57CE-E544-9792-6CF79ED79D0E}"/>
              </a:ext>
            </a:extLst>
          </p:cNvPr>
          <p:cNvSpPr/>
          <p:nvPr/>
        </p:nvSpPr>
        <p:spPr>
          <a:xfrm>
            <a:off x="4723721" y="4418795"/>
            <a:ext cx="2055485" cy="1797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48350-EECF-5D43-9B0B-1B93407423FD}"/>
              </a:ext>
            </a:extLst>
          </p:cNvPr>
          <p:cNvSpPr/>
          <p:nvPr/>
        </p:nvSpPr>
        <p:spPr>
          <a:xfrm>
            <a:off x="4941871" y="4590883"/>
            <a:ext cx="1619187" cy="915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D8789-D09E-3046-B1C9-D9C7A6080F85}"/>
              </a:ext>
            </a:extLst>
          </p:cNvPr>
          <p:cNvSpPr/>
          <p:nvPr/>
        </p:nvSpPr>
        <p:spPr>
          <a:xfrm>
            <a:off x="4941871" y="5638570"/>
            <a:ext cx="1619188" cy="410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hypervisor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344068-E397-3E47-9B79-A68AAA99F32A}"/>
              </a:ext>
            </a:extLst>
          </p:cNvPr>
          <p:cNvCxnSpPr>
            <a:cxnSpLocks/>
            <a:stCxn id="9" idx="6"/>
            <a:endCxn id="10" idx="1"/>
          </p:cNvCxnSpPr>
          <p:nvPr/>
        </p:nvCxnSpPr>
        <p:spPr>
          <a:xfrm>
            <a:off x="3748508" y="5048499"/>
            <a:ext cx="1193363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E0775F-32E4-8645-B91E-E9B20566D545}"/>
              </a:ext>
            </a:extLst>
          </p:cNvPr>
          <p:cNvCxnSpPr>
            <a:cxnSpLocks/>
            <a:stCxn id="13" idx="2"/>
            <a:endCxn id="10" idx="3"/>
          </p:cNvCxnSpPr>
          <p:nvPr/>
        </p:nvCxnSpPr>
        <p:spPr>
          <a:xfrm flipH="1">
            <a:off x="6561058" y="5048499"/>
            <a:ext cx="1981403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70F9EF3-83B7-FB45-BFAA-7E3BD23F94E2}"/>
              </a:ext>
            </a:extLst>
          </p:cNvPr>
          <p:cNvSpPr txBox="1"/>
          <p:nvPr/>
        </p:nvSpPr>
        <p:spPr>
          <a:xfrm>
            <a:off x="5191053" y="618813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outer VM</a:t>
            </a:r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3BBBF05B-8686-2A48-BA8D-88F32BEB019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33" y="4780745"/>
            <a:ext cx="743806" cy="7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65BA9EE-8F59-CB4E-8CD8-39B8A0E9C649}"/>
              </a:ext>
            </a:extLst>
          </p:cNvPr>
          <p:cNvSpPr/>
          <p:nvPr/>
        </p:nvSpPr>
        <p:spPr>
          <a:xfrm>
            <a:off x="8542461" y="4835863"/>
            <a:ext cx="881744" cy="4252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7338ED-4E7A-434C-B3D9-DDF0F7BE0896}"/>
              </a:ext>
            </a:extLst>
          </p:cNvPr>
          <p:cNvSpPr txBox="1"/>
          <p:nvPr/>
        </p:nvSpPr>
        <p:spPr>
          <a:xfrm>
            <a:off x="8653762" y="550611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remote host</a:t>
            </a:r>
          </a:p>
        </p:txBody>
      </p:sp>
    </p:spTree>
    <p:extLst>
      <p:ext uri="{BB962C8B-B14F-4D97-AF65-F5344CB8AC3E}">
        <p14:creationId xmlns:p14="http://schemas.microsoft.com/office/powerpoint/2010/main" val="17269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29"/>
    </mc:Choice>
    <mc:Fallback xmlns="">
      <p:transition spd="slow" advTm="527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oud 50">
            <a:extLst>
              <a:ext uri="{FF2B5EF4-FFF2-40B4-BE49-F238E27FC236}">
                <a16:creationId xmlns:a16="http://schemas.microsoft.com/office/drawing/2014/main" id="{92BEEE57-C08F-7342-8E09-97568FA3A373}"/>
              </a:ext>
            </a:extLst>
          </p:cNvPr>
          <p:cNvSpPr/>
          <p:nvPr/>
        </p:nvSpPr>
        <p:spPr>
          <a:xfrm>
            <a:off x="5500635" y="5308029"/>
            <a:ext cx="6355744" cy="116098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5FA12-BFEC-9D4F-8165-71070B8E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Our Approach: SGmonitor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E259-78F2-F147-AC9A-20171478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Securely offload IDS using Intel SGX in clouds</a:t>
            </a:r>
          </a:p>
          <a:p>
            <a:pPr lvl="1"/>
            <a:r>
              <a:rPr lang="en-JP" dirty="0"/>
              <a:t>Run IDS in protection domains called enclaves</a:t>
            </a:r>
          </a:p>
          <a:p>
            <a:pPr lvl="1"/>
            <a:r>
              <a:rPr lang="en-JP" dirty="0"/>
              <a:t>Provide a small library for a rich execution environment to IDS</a:t>
            </a:r>
          </a:p>
          <a:p>
            <a:pPr lvl="1"/>
            <a:r>
              <a:rPr lang="en-JP" dirty="0"/>
              <a:t>Not affect the security or performance of the entire system</a:t>
            </a:r>
          </a:p>
          <a:p>
            <a:r>
              <a:rPr lang="en-JP" dirty="0"/>
              <a:t>Threat model</a:t>
            </a:r>
          </a:p>
          <a:p>
            <a:pPr lvl="1"/>
            <a:r>
              <a:rPr lang="en-JP" dirty="0"/>
              <a:t>Trust CPUs and the hypervisor</a:t>
            </a:r>
          </a:p>
          <a:p>
            <a:pPr lvl="1"/>
            <a:r>
              <a:rPr lang="en-JP" dirty="0"/>
              <a:t>Untrust the other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116E-A42F-3B4F-922C-BE5DC670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A40F3-E9F3-7D41-9567-3329612C36F1}"/>
              </a:ext>
            </a:extLst>
          </p:cNvPr>
          <p:cNvSpPr/>
          <p:nvPr/>
        </p:nvSpPr>
        <p:spPr>
          <a:xfrm>
            <a:off x="6205114" y="5772660"/>
            <a:ext cx="5165284" cy="410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hypervisor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7A29FA-D26D-6E48-BB4D-C8B2EC9EF46A}"/>
              </a:ext>
            </a:extLst>
          </p:cNvPr>
          <p:cNvSpPr/>
          <p:nvPr/>
        </p:nvSpPr>
        <p:spPr>
          <a:xfrm>
            <a:off x="10002877" y="3728870"/>
            <a:ext cx="1367521" cy="18627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JP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9E6EF-3E8D-E84B-8C25-74AABF83F62C}"/>
              </a:ext>
            </a:extLst>
          </p:cNvPr>
          <p:cNvSpPr txBox="1"/>
          <p:nvPr/>
        </p:nvSpPr>
        <p:spPr>
          <a:xfrm>
            <a:off x="9196772" y="431427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VMI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2146FE-309F-E44E-98CF-E57372BB10BF}"/>
              </a:ext>
            </a:extLst>
          </p:cNvPr>
          <p:cNvSpPr/>
          <p:nvPr/>
        </p:nvSpPr>
        <p:spPr>
          <a:xfrm>
            <a:off x="6205115" y="4124816"/>
            <a:ext cx="2743678" cy="1464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F3A863-8813-474A-ADEA-7C038E3DD08C}"/>
              </a:ext>
            </a:extLst>
          </p:cNvPr>
          <p:cNvSpPr txBox="1"/>
          <p:nvPr/>
        </p:nvSpPr>
        <p:spPr>
          <a:xfrm>
            <a:off x="6670776" y="372887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SGX 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86D90-637F-E543-B618-1F296C099661}"/>
              </a:ext>
            </a:extLst>
          </p:cNvPr>
          <p:cNvSpPr txBox="1"/>
          <p:nvPr/>
        </p:nvSpPr>
        <p:spPr>
          <a:xfrm>
            <a:off x="6496071" y="415955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A15B5-B5E5-6944-92C3-4AD92999FFB0}"/>
              </a:ext>
            </a:extLst>
          </p:cNvPr>
          <p:cNvSpPr/>
          <p:nvPr/>
        </p:nvSpPr>
        <p:spPr>
          <a:xfrm>
            <a:off x="6388183" y="4513450"/>
            <a:ext cx="1202076" cy="93222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926F77-C86E-344F-9947-67F451308CBB}"/>
              </a:ext>
            </a:extLst>
          </p:cNvPr>
          <p:cNvSpPr/>
          <p:nvPr/>
        </p:nvSpPr>
        <p:spPr>
          <a:xfrm>
            <a:off x="6587595" y="4598009"/>
            <a:ext cx="811658" cy="3390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2897136-85D0-E843-BAFC-816C988D0853}"/>
              </a:ext>
            </a:extLst>
          </p:cNvPr>
          <p:cNvSpPr/>
          <p:nvPr/>
        </p:nvSpPr>
        <p:spPr>
          <a:xfrm>
            <a:off x="6558172" y="5019764"/>
            <a:ext cx="855555" cy="332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library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BCE90F-A1EE-7D41-9087-2FC88FCB7FCD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 flipV="1">
            <a:off x="8948793" y="4660248"/>
            <a:ext cx="1054084" cy="19691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B76BA13-9525-774B-8FA2-2429125DE402}"/>
              </a:ext>
            </a:extLst>
          </p:cNvPr>
          <p:cNvSpPr/>
          <p:nvPr/>
        </p:nvSpPr>
        <p:spPr>
          <a:xfrm>
            <a:off x="7767958" y="4513450"/>
            <a:ext cx="1004303" cy="9322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03222D-45BE-204C-8777-679A866B586B}"/>
              </a:ext>
            </a:extLst>
          </p:cNvPr>
          <p:cNvSpPr txBox="1"/>
          <p:nvPr/>
        </p:nvSpPr>
        <p:spPr>
          <a:xfrm>
            <a:off x="5510909" y="623377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36619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3"/>
    </mc:Choice>
    <mc:Fallback xmlns="">
      <p:transition spd="slow" advTm="600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ACD5-A29E-D341-9EFE-44FF97CE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Secure Execution of In-enclave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8A4A-093F-984D-AF54-E2FB1AEB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SGX guarantees confidentiality by memory encryption</a:t>
            </a:r>
          </a:p>
          <a:p>
            <a:pPr lvl="1"/>
            <a:r>
              <a:rPr lang="en-JP" dirty="0"/>
              <a:t>Protect sensitive information in the memory of in-enclave IDS</a:t>
            </a:r>
          </a:p>
          <a:p>
            <a:r>
              <a:rPr lang="en-JP" dirty="0"/>
              <a:t>SGX guarantees integrity by memory integrity checks</a:t>
            </a:r>
          </a:p>
          <a:p>
            <a:pPr lvl="1"/>
            <a:r>
              <a:rPr lang="en-JP" dirty="0"/>
              <a:t>Prevent attackers from disabling functions by tampering with IDS</a:t>
            </a:r>
          </a:p>
          <a:p>
            <a:r>
              <a:rPr lang="en-JP" dirty="0"/>
              <a:t>SGmonitor confirms the behavior by secure heartbeat</a:t>
            </a:r>
          </a:p>
          <a:p>
            <a:pPr lvl="1"/>
            <a:r>
              <a:rPr lang="en-JP" dirty="0"/>
              <a:t>Periodically send a challenge and check its response at a user's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447AB-E614-0448-BE60-86D2F48E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ED5F543-720E-D142-833E-8AC79AD5F79B}"/>
              </a:ext>
            </a:extLst>
          </p:cNvPr>
          <p:cNvSpPr/>
          <p:nvPr/>
        </p:nvSpPr>
        <p:spPr>
          <a:xfrm>
            <a:off x="4436275" y="5330257"/>
            <a:ext cx="4543339" cy="116098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B2CDE-ADFA-EE48-AF95-1538D3C91902}"/>
              </a:ext>
            </a:extLst>
          </p:cNvPr>
          <p:cNvSpPr/>
          <p:nvPr/>
        </p:nvSpPr>
        <p:spPr>
          <a:xfrm>
            <a:off x="5330421" y="4750573"/>
            <a:ext cx="1202076" cy="12372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207985-904F-B94C-A6F5-C55699C71678}"/>
              </a:ext>
            </a:extLst>
          </p:cNvPr>
          <p:cNvSpPr/>
          <p:nvPr/>
        </p:nvSpPr>
        <p:spPr>
          <a:xfrm>
            <a:off x="5527498" y="4936666"/>
            <a:ext cx="811658" cy="3390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96FBA-2B9F-2A49-9FB3-A75FC32CAB1B}"/>
              </a:ext>
            </a:extLst>
          </p:cNvPr>
          <p:cNvSpPr txBox="1"/>
          <p:nvPr/>
        </p:nvSpPr>
        <p:spPr>
          <a:xfrm>
            <a:off x="5441581" y="435365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4A4A05B-15D1-8B4E-ACB8-1B81EEBD4E95}"/>
              </a:ext>
            </a:extLst>
          </p:cNvPr>
          <p:cNvSpPr/>
          <p:nvPr/>
        </p:nvSpPr>
        <p:spPr>
          <a:xfrm>
            <a:off x="5481263" y="5396780"/>
            <a:ext cx="904125" cy="3833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library</a:t>
            </a:r>
          </a:p>
        </p:txBody>
      </p:sp>
      <p:pic>
        <p:nvPicPr>
          <p:cNvPr id="15" name="図 12">
            <a:extLst>
              <a:ext uri="{FF2B5EF4-FFF2-40B4-BE49-F238E27FC236}">
                <a16:creationId xmlns:a16="http://schemas.microsoft.com/office/drawing/2014/main" id="{6A62F4FB-B753-7D4D-B7CB-52A03FA1C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110" y="4651199"/>
            <a:ext cx="909980" cy="90998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A5EEEA-E90D-2343-9F56-06C013624EC1}"/>
              </a:ext>
            </a:extLst>
          </p:cNvPr>
          <p:cNvCxnSpPr>
            <a:cxnSpLocks/>
            <a:stCxn id="15" idx="1"/>
            <a:endCxn id="9" idx="6"/>
          </p:cNvCxnSpPr>
          <p:nvPr/>
        </p:nvCxnSpPr>
        <p:spPr>
          <a:xfrm flipH="1">
            <a:off x="6339156" y="5106189"/>
            <a:ext cx="1033954" cy="1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23610F2-8CE3-1B4B-96E7-83F0B17C5144}"/>
              </a:ext>
            </a:extLst>
          </p:cNvPr>
          <p:cNvSpPr txBox="1"/>
          <p:nvPr/>
        </p:nvSpPr>
        <p:spPr>
          <a:xfrm>
            <a:off x="7277687" y="55020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attacker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FD2B0D66-5D50-7C44-BD7D-27B73857AE7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48" y="5224945"/>
            <a:ext cx="743806" cy="7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D6F766-7A40-C345-BFB5-8C8D045E3126}"/>
              </a:ext>
            </a:extLst>
          </p:cNvPr>
          <p:cNvCxnSpPr>
            <a:cxnSpLocks/>
            <a:stCxn id="13" idx="1"/>
            <a:endCxn id="25" idx="3"/>
          </p:cNvCxnSpPr>
          <p:nvPr/>
        </p:nvCxnSpPr>
        <p:spPr>
          <a:xfrm flipH="1" flipV="1">
            <a:off x="3343254" y="5587630"/>
            <a:ext cx="2138009" cy="843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1281978-8A6D-9F42-82D1-75ADF3BAC655}"/>
              </a:ext>
            </a:extLst>
          </p:cNvPr>
          <p:cNvSpPr txBox="1"/>
          <p:nvPr/>
        </p:nvSpPr>
        <p:spPr>
          <a:xfrm>
            <a:off x="3765300" y="490880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secure</a:t>
            </a:r>
          </a:p>
          <a:p>
            <a:pPr algn="ctr"/>
            <a:r>
              <a:rPr lang="en-JP" dirty="0"/>
              <a:t>heartbeat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9A8025-F7EE-B747-81BE-263CCEF1BB4D}"/>
              </a:ext>
            </a:extLst>
          </p:cNvPr>
          <p:cNvSpPr txBox="1"/>
          <p:nvPr/>
        </p:nvSpPr>
        <p:spPr>
          <a:xfrm>
            <a:off x="2325180" y="59436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user's host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46BCE2-25D4-E842-B069-D4F1C402DC92}"/>
              </a:ext>
            </a:extLst>
          </p:cNvPr>
          <p:cNvSpPr txBox="1"/>
          <p:nvPr/>
        </p:nvSpPr>
        <p:spPr>
          <a:xfrm>
            <a:off x="8392928" y="611656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cloud</a:t>
            </a: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A583F3D2-6AE8-5249-A125-1A421C99B923}"/>
              </a:ext>
            </a:extLst>
          </p:cNvPr>
          <p:cNvSpPr/>
          <p:nvPr/>
        </p:nvSpPr>
        <p:spPr>
          <a:xfrm rot="2700000">
            <a:off x="6696091" y="4905843"/>
            <a:ext cx="400692" cy="400692"/>
          </a:xfrm>
          <a:prstGeom prst="plus">
            <a:avLst>
              <a:gd name="adj" fmla="val 43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392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29"/>
    </mc:Choice>
    <mc:Fallback xmlns="">
      <p:transition spd="slow" advTm="603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9CFB-5CFF-2448-898C-BC29C369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Secure Memory Introspection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42D6-2F4C-FE41-A83F-E93704BF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Enable in-enclave IDS to monitor a VM's memory</a:t>
            </a:r>
          </a:p>
          <a:p>
            <a:pPr lvl="1"/>
            <a:r>
              <a:rPr lang="en-JP" dirty="0"/>
              <a:t>IDS invokes the runtime outside the enclave via the library</a:t>
            </a:r>
          </a:p>
          <a:p>
            <a:pPr lvl="1"/>
            <a:r>
              <a:rPr lang="en-JP" dirty="0"/>
              <a:t>The runtime invokes the hypervisor to obtain OS data in the VM</a:t>
            </a:r>
          </a:p>
          <a:p>
            <a:r>
              <a:rPr lang="en-JP" dirty="0"/>
              <a:t>Provide its own data protection for memory introspection</a:t>
            </a:r>
          </a:p>
          <a:p>
            <a:pPr lvl="1"/>
            <a:r>
              <a:rPr lang="en-JP" dirty="0"/>
              <a:t>Encrypt memory data in the hypervisor and decrypt it in the library</a:t>
            </a:r>
          </a:p>
          <a:p>
            <a:pPr lvl="1"/>
            <a:r>
              <a:rPr lang="en-JP" dirty="0"/>
              <a:t>Calculate its hash value in the hypervisor and check it in the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AD7D-6565-8C49-8FB6-D98773F3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2958E-A0AB-EB40-8081-AD434DA3F2AD}"/>
              </a:ext>
            </a:extLst>
          </p:cNvPr>
          <p:cNvSpPr/>
          <p:nvPr/>
        </p:nvSpPr>
        <p:spPr>
          <a:xfrm>
            <a:off x="2666285" y="4404174"/>
            <a:ext cx="3672870" cy="1434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31FFC-AE59-C243-BCE4-5E541688FF2A}"/>
              </a:ext>
            </a:extLst>
          </p:cNvPr>
          <p:cNvSpPr/>
          <p:nvPr/>
        </p:nvSpPr>
        <p:spPr>
          <a:xfrm>
            <a:off x="2666285" y="6069997"/>
            <a:ext cx="5614683" cy="410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hypervisor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D3DFB-6D78-6F4F-A1FA-5310DC0BB212}"/>
              </a:ext>
            </a:extLst>
          </p:cNvPr>
          <p:cNvSpPr/>
          <p:nvPr/>
        </p:nvSpPr>
        <p:spPr>
          <a:xfrm>
            <a:off x="3662906" y="4566619"/>
            <a:ext cx="1202076" cy="11321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5E7EE-7C34-4C45-B83C-16DBC581FA36}"/>
              </a:ext>
            </a:extLst>
          </p:cNvPr>
          <p:cNvSpPr/>
          <p:nvPr/>
        </p:nvSpPr>
        <p:spPr>
          <a:xfrm>
            <a:off x="6909381" y="4404174"/>
            <a:ext cx="1371589" cy="13048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target VM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D60BB1-3D49-AF4E-A054-DEDA997B67DA}"/>
              </a:ext>
            </a:extLst>
          </p:cNvPr>
          <p:cNvSpPr/>
          <p:nvPr/>
        </p:nvSpPr>
        <p:spPr>
          <a:xfrm>
            <a:off x="3858114" y="4690463"/>
            <a:ext cx="811658" cy="3390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307037-2AC5-054C-9783-0053C85D724E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4716005" y="5121690"/>
            <a:ext cx="436634" cy="27915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FC1B58-ABB4-874D-879F-3487DE35E5A1}"/>
              </a:ext>
            </a:extLst>
          </p:cNvPr>
          <p:cNvSpPr txBox="1"/>
          <p:nvPr/>
        </p:nvSpPr>
        <p:spPr>
          <a:xfrm>
            <a:off x="2681684" y="454184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1CF111-DDA2-7647-9BF2-7040AB29AC79}"/>
              </a:ext>
            </a:extLst>
          </p:cNvPr>
          <p:cNvSpPr/>
          <p:nvPr/>
        </p:nvSpPr>
        <p:spPr>
          <a:xfrm>
            <a:off x="3811880" y="5209151"/>
            <a:ext cx="904125" cy="3833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EA3C8CC-F486-6A49-9A8D-184D720C71A1}"/>
              </a:ext>
            </a:extLst>
          </p:cNvPr>
          <p:cNvSpPr/>
          <p:nvPr/>
        </p:nvSpPr>
        <p:spPr>
          <a:xfrm>
            <a:off x="5152639" y="4541847"/>
            <a:ext cx="1035887" cy="11596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B9B549-0F9F-974B-BD8A-CA859DDE6F29}"/>
              </a:ext>
            </a:extLst>
          </p:cNvPr>
          <p:cNvCxnSpPr>
            <a:cxnSpLocks/>
            <a:stCxn id="9" idx="4"/>
            <a:endCxn id="13" idx="0"/>
          </p:cNvCxnSpPr>
          <p:nvPr/>
        </p:nvCxnSpPr>
        <p:spPr>
          <a:xfrm>
            <a:off x="4263943" y="5029510"/>
            <a:ext cx="0" cy="17964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66FC4F-85F6-5D49-972A-8CAECDB46BD0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670583" y="5701533"/>
            <a:ext cx="0" cy="36846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78EF03-2C6A-5441-8BE1-E169876BF00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7595175" y="5548198"/>
            <a:ext cx="0" cy="5217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1EF6F1B-A226-274F-9CF1-7253FDD697C3}"/>
              </a:ext>
            </a:extLst>
          </p:cNvPr>
          <p:cNvSpPr txBox="1"/>
          <p:nvPr/>
        </p:nvSpPr>
        <p:spPr>
          <a:xfrm>
            <a:off x="7630246" y="569039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memory data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857D4B-6549-D049-A04A-5FC6223C0DA3}"/>
              </a:ext>
            </a:extLst>
          </p:cNvPr>
          <p:cNvSpPr/>
          <p:nvPr/>
        </p:nvSpPr>
        <p:spPr>
          <a:xfrm>
            <a:off x="7081467" y="5209151"/>
            <a:ext cx="1027415" cy="339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5525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23"/>
    </mc:Choice>
    <mc:Fallback xmlns="">
      <p:transition spd="slow" advTm="553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D05D-A5AC-E547-86C9-B17F2C42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Secure Storage Introspection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8CC2-A66D-BE49-8725-170C87B0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Provide the in-enclave filesystem to monitor a VM's disk</a:t>
            </a:r>
          </a:p>
          <a:p>
            <a:pPr lvl="1"/>
            <a:r>
              <a:rPr lang="en-JP" dirty="0"/>
              <a:t>IDS invokes the filesystem to read files and directories</a:t>
            </a:r>
          </a:p>
          <a:p>
            <a:pPr lvl="1"/>
            <a:r>
              <a:rPr lang="en-JP" dirty="0"/>
              <a:t>The filesystem invokes the runtime at the block-level interface</a:t>
            </a:r>
          </a:p>
          <a:p>
            <a:pPr lvl="1"/>
            <a:r>
              <a:rPr lang="en-JP" dirty="0"/>
              <a:t>The runtime reads specified blocks from the virtual disk</a:t>
            </a:r>
          </a:p>
          <a:p>
            <a:r>
              <a:rPr lang="en-JP" dirty="0"/>
              <a:t>Protect data by using encrypted virtual disks</a:t>
            </a:r>
          </a:p>
          <a:p>
            <a:pPr lvl="1"/>
            <a:r>
              <a:rPr lang="en-JP" dirty="0"/>
              <a:t>Obtain encrypted block data and decrypt it in the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A9E6E-3DDF-0B44-8D6E-226FBCDE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BE62C-9DE0-3D47-BC78-1088A6554391}"/>
              </a:ext>
            </a:extLst>
          </p:cNvPr>
          <p:cNvSpPr/>
          <p:nvPr/>
        </p:nvSpPr>
        <p:spPr>
          <a:xfrm>
            <a:off x="2457294" y="4414448"/>
            <a:ext cx="4025697" cy="1434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1FC3D-F9D6-E647-872B-F4526A395738}"/>
              </a:ext>
            </a:extLst>
          </p:cNvPr>
          <p:cNvSpPr/>
          <p:nvPr/>
        </p:nvSpPr>
        <p:spPr>
          <a:xfrm>
            <a:off x="2457294" y="6080271"/>
            <a:ext cx="6487846" cy="410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/>
              <a:t>hypervisor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D8BEF-DE42-D447-BB1B-7735AC2A9013}"/>
              </a:ext>
            </a:extLst>
          </p:cNvPr>
          <p:cNvSpPr/>
          <p:nvPr/>
        </p:nvSpPr>
        <p:spPr>
          <a:xfrm>
            <a:off x="3452116" y="4576893"/>
            <a:ext cx="1556702" cy="11321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B04B9-E6F2-884F-93A0-AF03CCFAEB53}"/>
              </a:ext>
            </a:extLst>
          </p:cNvPr>
          <p:cNvSpPr/>
          <p:nvPr/>
        </p:nvSpPr>
        <p:spPr>
          <a:xfrm>
            <a:off x="7481083" y="4414448"/>
            <a:ext cx="1464057" cy="14342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target VM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BA29C-ACC5-1048-84EB-0FACBA8C1B29}"/>
              </a:ext>
            </a:extLst>
          </p:cNvPr>
          <p:cNvSpPr/>
          <p:nvPr/>
        </p:nvSpPr>
        <p:spPr>
          <a:xfrm>
            <a:off x="3828927" y="4699876"/>
            <a:ext cx="811658" cy="3390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IDS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724A6A-D51D-7643-BF0E-405F4CC55332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4859843" y="5131964"/>
            <a:ext cx="436633" cy="27915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CDB155-DD02-1F45-AA31-12B65929342A}"/>
              </a:ext>
            </a:extLst>
          </p:cNvPr>
          <p:cNvSpPr txBox="1"/>
          <p:nvPr/>
        </p:nvSpPr>
        <p:spPr>
          <a:xfrm>
            <a:off x="2472361" y="451521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enclave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0E14C99-0774-1249-84FE-D6029171B9FF}"/>
              </a:ext>
            </a:extLst>
          </p:cNvPr>
          <p:cNvSpPr/>
          <p:nvPr/>
        </p:nvSpPr>
        <p:spPr>
          <a:xfrm>
            <a:off x="3616503" y="5219425"/>
            <a:ext cx="1243340" cy="3833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filesystem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E253544-B7B3-2648-8E1F-DF786CDEDDBD}"/>
              </a:ext>
            </a:extLst>
          </p:cNvPr>
          <p:cNvSpPr/>
          <p:nvPr/>
        </p:nvSpPr>
        <p:spPr>
          <a:xfrm>
            <a:off x="5296476" y="4552121"/>
            <a:ext cx="1035887" cy="11596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runtime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A39432-D60E-2F4F-BF01-355B2B22DE90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>
            <a:off x="4234756" y="5038923"/>
            <a:ext cx="3417" cy="18050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847B6C-63DA-3641-8C74-8C8A78AC3280}"/>
              </a:ext>
            </a:extLst>
          </p:cNvPr>
          <p:cNvCxnSpPr>
            <a:cxnSpLocks/>
            <a:stCxn id="15" idx="3"/>
            <a:endCxn id="22" idx="2"/>
          </p:cNvCxnSpPr>
          <p:nvPr/>
        </p:nvCxnSpPr>
        <p:spPr>
          <a:xfrm>
            <a:off x="6332363" y="5131964"/>
            <a:ext cx="1354432" cy="16012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AF5B4F-0460-134F-A555-B204ABCEE43F}"/>
              </a:ext>
            </a:extLst>
          </p:cNvPr>
          <p:cNvSpPr txBox="1"/>
          <p:nvPr/>
        </p:nvSpPr>
        <p:spPr>
          <a:xfrm>
            <a:off x="8062725" y="494433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virtual</a:t>
            </a:r>
          </a:p>
          <a:p>
            <a:pPr algn="ctr"/>
            <a:r>
              <a:rPr lang="en-JP" dirty="0"/>
              <a:t>disk</a:t>
            </a: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A8DC37C8-6C5B-B744-A031-D6499669A5B5}"/>
              </a:ext>
            </a:extLst>
          </p:cNvPr>
          <p:cNvSpPr/>
          <p:nvPr/>
        </p:nvSpPr>
        <p:spPr>
          <a:xfrm>
            <a:off x="7686795" y="5070555"/>
            <a:ext cx="375928" cy="443067"/>
          </a:xfrm>
          <a:prstGeom prst="can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F8A01D-3080-3746-B8C9-F9BC74258A61}"/>
              </a:ext>
            </a:extLst>
          </p:cNvPr>
          <p:cNvSpPr txBox="1"/>
          <p:nvPr/>
        </p:nvSpPr>
        <p:spPr>
          <a:xfrm>
            <a:off x="6643250" y="451521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block</a:t>
            </a:r>
          </a:p>
          <a:p>
            <a:pPr algn="ctr"/>
            <a:r>
              <a:rPr lang="en-JP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2435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67"/>
    </mc:Choice>
    <mc:Fallback xmlns="">
      <p:transition spd="slow" advTm="5646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28575" cmpd="sng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134763</TotalTime>
  <Words>3089</Words>
  <Application>Microsoft Macintosh PowerPoint</Application>
  <PresentationFormat>Widescreen</PresentationFormat>
  <Paragraphs>406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Tahoma</vt:lpstr>
      <vt:lpstr>エッセンシャル</vt:lpstr>
      <vt:lpstr>Secure Offloading of Intrusion Detection Systems from VMs with Intel SGX</vt:lpstr>
      <vt:lpstr>IDS Offloading</vt:lpstr>
      <vt:lpstr>Attacks against Offloaded IDS</vt:lpstr>
      <vt:lpstr>Previous Approaches (1/2)</vt:lpstr>
      <vt:lpstr>Previous Approaches (2/2)</vt:lpstr>
      <vt:lpstr>Our Approach: SGmonitor</vt:lpstr>
      <vt:lpstr>Secure Execution of In-enclave IDS</vt:lpstr>
      <vt:lpstr>Secure Memory Introspection</vt:lpstr>
      <vt:lpstr>Secure Storage Introspection</vt:lpstr>
      <vt:lpstr>Rich but Minimum Execution Environment</vt:lpstr>
      <vt:lpstr>Secure Key Exchange</vt:lpstr>
      <vt:lpstr>Experiments</vt:lpstr>
      <vt:lpstr>Effectiveness of In-enclave IDS</vt:lpstr>
      <vt:lpstr>Performance of Secure VMI</vt:lpstr>
      <vt:lpstr>Performance of In-enclave IDS</vt:lpstr>
      <vt:lpstr>Conclusion</vt:lpstr>
    </vt:vector>
  </TitlesOfParts>
  <Company>Kyushu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kourai kenichi</cp:lastModifiedBy>
  <cp:revision>2234</cp:revision>
  <cp:lastPrinted>2019-08-17T14:50:09Z</cp:lastPrinted>
  <dcterms:created xsi:type="dcterms:W3CDTF">2014-07-04T01:06:17Z</dcterms:created>
  <dcterms:modified xsi:type="dcterms:W3CDTF">2021-09-07T12:52:17Z</dcterms:modified>
</cp:coreProperties>
</file>