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71" r:id="rId3"/>
    <p:sldId id="293" r:id="rId4"/>
    <p:sldId id="284" r:id="rId5"/>
    <p:sldId id="272" r:id="rId6"/>
    <p:sldId id="262" r:id="rId7"/>
    <p:sldId id="286" r:id="rId8"/>
    <p:sldId id="264" r:id="rId9"/>
    <p:sldId id="292" r:id="rId10"/>
    <p:sldId id="281" r:id="rId11"/>
    <p:sldId id="283" r:id="rId12"/>
    <p:sldId id="282" r:id="rId13"/>
    <p:sldId id="266" r:id="rId14"/>
    <p:sldId id="270" r:id="rId15"/>
    <p:sldId id="287" r:id="rId16"/>
    <p:sldId id="265" r:id="rId17"/>
    <p:sldId id="291" r:id="rId18"/>
    <p:sldId id="288" r:id="rId19"/>
    <p:sldId id="289" r:id="rId20"/>
    <p:sldId id="290" r:id="rId21"/>
    <p:sldId id="280" r:id="rId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7EFF"/>
    <a:srgbClr val="BA5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8"/>
    <p:restoredTop sz="86350"/>
  </p:normalViewPr>
  <p:slideViewPr>
    <p:cSldViewPr snapToGrid="0" snapToObjects="1">
      <p:cViewPr varScale="1">
        <p:scale>
          <a:sx n="77" d="100"/>
          <a:sy n="77" d="100"/>
        </p:scale>
        <p:origin x="192" y="5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9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onotomo/Documents/kvmonitor&#28204;&#2345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70603674540682"/>
          <c:y val="4.8217774861475639E-2"/>
          <c:w val="0.84630070294840909"/>
          <c:h val="0.900350333363502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'1_29'!$B$4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('1_29'!$A$6,'1_29'!$A$15)</c:f>
              <c:strCache>
                <c:ptCount val="2"/>
                <c:pt idx="0">
                  <c:v>VMのOSのバージョンの取得</c:v>
                </c:pt>
                <c:pt idx="1">
                  <c:v>VMのプロセス情報の取得</c:v>
                </c:pt>
              </c:strCache>
            </c:strRef>
          </c:cat>
          <c:val>
            <c:numRef>
              <c:f>'1_29'!$B$6</c:f>
              <c:numCache>
                <c:formatCode>General</c:formatCode>
                <c:ptCount val="1"/>
                <c:pt idx="0">
                  <c:v>0.78536899999999998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A0-C742-87A3-242EA4FB2FA9}"/>
            </c:ext>
          </c:extLst>
        </c:ser>
        <c:ser>
          <c:idx val="0"/>
          <c:order val="1"/>
          <c:tx>
            <c:v>SEVmonitor(占有)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('1_29'!$A$6,'1_29'!$A$15)</c:f>
              <c:strCache>
                <c:ptCount val="2"/>
                <c:pt idx="0">
                  <c:v>VMのOSのバージョンの取得</c:v>
                </c:pt>
                <c:pt idx="1">
                  <c:v>VMのプロセス情報の取得</c:v>
                </c:pt>
              </c:strCache>
            </c:strRef>
          </c:cat>
          <c:val>
            <c:numRef>
              <c:f>'1_29'!$C$6</c:f>
              <c:numCache>
                <c:formatCode>General</c:formatCode>
                <c:ptCount val="1"/>
                <c:pt idx="0">
                  <c:v>2.4009180000000003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A0-C742-87A3-242EA4FB2FA9}"/>
            </c:ext>
          </c:extLst>
        </c:ser>
        <c:ser>
          <c:idx val="2"/>
          <c:order val="2"/>
          <c:tx>
            <c:v>SEVmonitor(非占有)</c:v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'1_28'!$C$6</c:f>
              <c:numCache>
                <c:formatCode>General</c:formatCode>
                <c:ptCount val="1"/>
                <c:pt idx="0">
                  <c:v>8.2646569999999997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A0-C742-87A3-242EA4FB2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7144015"/>
        <c:axId val="1397145663"/>
      </c:barChart>
      <c:catAx>
        <c:axId val="13971440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97145663"/>
        <c:crosses val="autoZero"/>
        <c:auto val="1"/>
        <c:lblAlgn val="ctr"/>
        <c:lblOffset val="100"/>
        <c:noMultiLvlLbl val="0"/>
      </c:catAx>
      <c:valAx>
        <c:axId val="139714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400"/>
                  <a:t>実行時間</a:t>
                </a:r>
                <a:r>
                  <a:rPr lang="en-US" sz="1400"/>
                  <a:t>[ms]</a:t>
                </a:r>
                <a:endParaRPr lang="ja-JP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9714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9.6180284046480338E-2"/>
          <c:y val="2.5484960931607691E-2"/>
          <c:w val="0.47440490262042878"/>
          <c:h val="0.28266886897758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98714576000579"/>
          <c:y val="4.8217774861475639E-2"/>
          <c:w val="0.82586496244421059"/>
          <c:h val="0.9195074214861073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'1_29'!$B$4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'1_29'!$A$15</c:f>
              <c:strCache>
                <c:ptCount val="1"/>
                <c:pt idx="0">
                  <c:v>VMのプロセス情報の取得</c:v>
                </c:pt>
              </c:strCache>
            </c:strRef>
          </c:cat>
          <c:val>
            <c:numRef>
              <c:f>'1_29'!$B$15</c:f>
              <c:numCache>
                <c:formatCode>General</c:formatCode>
                <c:ptCount val="1"/>
                <c:pt idx="0">
                  <c:v>1.8709880000000001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86-0449-97A9-8C6AE16F3A27}"/>
            </c:ext>
          </c:extLst>
        </c:ser>
        <c:ser>
          <c:idx val="0"/>
          <c:order val="1"/>
          <c:tx>
            <c:v>SEVmonitor(占有)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'1_29'!$D$16</c:f>
                <c:numCache>
                  <c:formatCode>General</c:formatCode>
                  <c:ptCount val="1"/>
                  <c:pt idx="0">
                    <c:v>14.447832000000005</c:v>
                  </c:pt>
                </c:numCache>
              </c:numRef>
            </c:plus>
            <c:minus>
              <c:numRef>
                <c:f>'1_29'!$D$17</c:f>
                <c:numCache>
                  <c:formatCode>General</c:formatCode>
                  <c:ptCount val="1"/>
                  <c:pt idx="0">
                    <c:v>7.3889759999999995</c:v>
                  </c:pt>
                </c:numCache>
              </c:numRef>
            </c:minus>
            <c:spPr>
              <a:noFill/>
              <a:ln w="1587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'1_29'!$A$15</c:f>
              <c:strCache>
                <c:ptCount val="1"/>
                <c:pt idx="0">
                  <c:v>VMのプロセス情報の取得</c:v>
                </c:pt>
              </c:strCache>
            </c:strRef>
          </c:cat>
          <c:val>
            <c:numRef>
              <c:f>'1_29'!$C$15</c:f>
              <c:numCache>
                <c:formatCode>General</c:formatCode>
                <c:ptCount val="1"/>
                <c:pt idx="0">
                  <c:v>84.040621999999999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86-0449-97A9-8C6AE16F3A27}"/>
            </c:ext>
          </c:extLst>
        </c:ser>
        <c:ser>
          <c:idx val="2"/>
          <c:order val="2"/>
          <c:tx>
            <c:v>SEVmonitor(非占有)</c:v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'1_28'!$C$12</c:f>
              <c:numCache>
                <c:formatCode>General</c:formatCode>
                <c:ptCount val="1"/>
                <c:pt idx="0">
                  <c:v>104.86796199999999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86-0449-97A9-8C6AE16F3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7144015"/>
        <c:axId val="1397145663"/>
      </c:barChart>
      <c:catAx>
        <c:axId val="13971440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97145663"/>
        <c:crosses val="autoZero"/>
        <c:auto val="1"/>
        <c:lblAlgn val="ctr"/>
        <c:lblOffset val="100"/>
        <c:noMultiLvlLbl val="0"/>
      </c:catAx>
      <c:valAx>
        <c:axId val="139714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400"/>
                  <a:t>実行時間</a:t>
                </a:r>
                <a:r>
                  <a:rPr lang="en-US" sz="1400"/>
                  <a:t>[ms]</a:t>
                </a:r>
                <a:endParaRPr lang="ja-JP" sz="14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9714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143467197648681"/>
          <c:y val="2.0695688900956345E-2"/>
          <c:w val="0.40827406654813303"/>
          <c:h val="0.24914396476302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484093804235389E-2"/>
          <c:y val="5.3010922021844042E-2"/>
          <c:w val="0.8846288269340925"/>
          <c:h val="0.760249936499873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DF-A54B-BC37-D1D7EEE19B3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DF-A54B-BC37-D1D7EEE19B3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DF-A54B-BC37-D1D7EEE19B38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DF-A54B-BC37-D1D7EEE19B38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0DF-A54B-BC37-D1D7EEE19B38}"/>
              </c:ext>
            </c:extLst>
          </c:dPt>
          <c:cat>
            <c:strRef>
              <c:f>内訳2_11!$A$1:$E$1</c:f>
              <c:strCache>
                <c:ptCount val="5"/>
                <c:pt idx="0">
                  <c:v>socket create&amp;connect</c:v>
                </c:pt>
                <c:pt idx="1">
                  <c:v>encrypt</c:v>
                </c:pt>
                <c:pt idx="2">
                  <c:v>send</c:v>
                </c:pt>
                <c:pt idx="3">
                  <c:v>read</c:v>
                </c:pt>
                <c:pt idx="4">
                  <c:v>decrypt</c:v>
                </c:pt>
              </c:strCache>
            </c:strRef>
          </c:cat>
          <c:val>
            <c:numRef>
              <c:f>内訳2_11!$A$2:$E$2</c:f>
              <c:numCache>
                <c:formatCode>General</c:formatCode>
                <c:ptCount val="5"/>
                <c:pt idx="0">
                  <c:v>0.46643099999999998</c:v>
                </c:pt>
                <c:pt idx="1">
                  <c:v>7.4739999999999997E-3</c:v>
                </c:pt>
                <c:pt idx="2">
                  <c:v>0.83911200000000008</c:v>
                </c:pt>
                <c:pt idx="3">
                  <c:v>5.8876239999999997</c:v>
                </c:pt>
                <c:pt idx="4">
                  <c:v>0.72308699999999992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DF-A54B-BC37-D1D7EEE19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8983200"/>
        <c:axId val="1088985920"/>
      </c:barChart>
      <c:catAx>
        <c:axId val="108898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88985920"/>
        <c:crosses val="autoZero"/>
        <c:auto val="1"/>
        <c:lblAlgn val="ctr"/>
        <c:lblOffset val="100"/>
        <c:noMultiLvlLbl val="0"/>
      </c:catAx>
      <c:valAx>
        <c:axId val="108898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時間</a:t>
                </a:r>
                <a:r>
                  <a:rPr lang="en-US"/>
                  <a:t>[ms]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8898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70603674540682"/>
          <c:y val="4.8217774861475639E-2"/>
          <c:w val="0.84630070294840909"/>
          <c:h val="0.8285112529037318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'1_29'!$B$4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('1_29'!$A$6,'1_29'!$A$12)</c:f>
              <c:strCache>
                <c:ptCount val="2"/>
                <c:pt idx="0">
                  <c:v>VMのOSのバージョンの取得</c:v>
                </c:pt>
                <c:pt idx="1">
                  <c:v>VMのプロセス情報の取得</c:v>
                </c:pt>
              </c:strCache>
            </c:strRef>
          </c:cat>
          <c:val>
            <c:numRef>
              <c:f>'1_28'!$B$6</c:f>
              <c:numCache>
                <c:formatCode>General</c:formatCode>
                <c:ptCount val="1"/>
                <c:pt idx="0">
                  <c:v>0.78536899999999998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55-CF48-90A2-943D5148C193}"/>
            </c:ext>
          </c:extLst>
        </c:ser>
        <c:ser>
          <c:idx val="0"/>
          <c:order val="1"/>
          <c:tx>
            <c:strRef>
              <c:f>'1_29'!$C$4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('1_29'!$A$6,'1_29'!$A$12)</c:f>
              <c:strCache>
                <c:ptCount val="2"/>
                <c:pt idx="0">
                  <c:v>VMのOSのバージョンの取得</c:v>
                </c:pt>
                <c:pt idx="1">
                  <c:v>VMのプロセス情報の取得</c:v>
                </c:pt>
              </c:strCache>
            </c:strRef>
          </c:cat>
          <c:val>
            <c:numRef>
              <c:f>'1_28'!$C$6</c:f>
              <c:numCache>
                <c:formatCode>General</c:formatCode>
                <c:ptCount val="1"/>
                <c:pt idx="0">
                  <c:v>8.2646569999999997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55-CF48-90A2-943D5148C1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7144015"/>
        <c:axId val="1397145663"/>
      </c:barChart>
      <c:catAx>
        <c:axId val="1397144015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/>
                  <a:t>VM</a:t>
                </a:r>
                <a:r>
                  <a:rPr lang="ja-JP" altLang="en-US" sz="1200"/>
                  <a:t>のバージョン情報の取得</a:t>
                </a:r>
                <a:r>
                  <a:rPr lang="en-US" altLang="ja-JP" sz="1200"/>
                  <a:t>(</a:t>
                </a:r>
                <a:r>
                  <a:rPr lang="ja-JP" altLang="en-US" sz="1200"/>
                  <a:t>ブロッキングなし</a:t>
                </a:r>
                <a:r>
                  <a:rPr lang="en-US" altLang="ja-JP" sz="1200"/>
                  <a:t>)</a:t>
                </a:r>
                <a:endParaRPr lang="ja-JP" altLang="en-US" sz="1200"/>
              </a:p>
            </c:rich>
          </c:tx>
          <c:layout>
            <c:manualLayout>
              <c:xMode val="edge"/>
              <c:yMode val="edge"/>
              <c:x val="0.16175815628195236"/>
              <c:y val="0.886301911965898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crossAx val="1397145663"/>
        <c:crosses val="autoZero"/>
        <c:auto val="1"/>
        <c:lblAlgn val="ctr"/>
        <c:lblOffset val="100"/>
        <c:noMultiLvlLbl val="0"/>
      </c:catAx>
      <c:valAx>
        <c:axId val="139714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200"/>
                  <a:t>実行時間</a:t>
                </a:r>
                <a:r>
                  <a:rPr lang="en-US" sz="1200"/>
                  <a:t>[ms]</a:t>
                </a:r>
                <a:endParaRPr lang="ja-JP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9714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0156163839141561"/>
          <c:y val="9.2534769360726452E-2"/>
          <c:w val="0.30681686082615067"/>
          <c:h val="0.219160104986876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509602191896"/>
          <c:y val="4.8217774861475639E-2"/>
          <c:w val="0.82110128939291616"/>
          <c:h val="0.8333005249343832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'1_29'!$B$4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'1_29'!$A$12</c:f>
              <c:strCache>
                <c:ptCount val="1"/>
                <c:pt idx="0">
                  <c:v>VMのプロセス情報の取得</c:v>
                </c:pt>
              </c:strCache>
            </c:strRef>
          </c:cat>
          <c:val>
            <c:numRef>
              <c:f>'1_29'!$B$12</c:f>
              <c:numCache>
                <c:formatCode>General</c:formatCode>
                <c:ptCount val="1"/>
                <c:pt idx="0">
                  <c:v>1.8709880000000001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10-1A40-865A-44631ABC1FCD}"/>
            </c:ext>
          </c:extLst>
        </c:ser>
        <c:ser>
          <c:idx val="0"/>
          <c:order val="1"/>
          <c:tx>
            <c:strRef>
              <c:f>'1_29'!$C$4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'1_29'!$A$12</c:f>
              <c:strCache>
                <c:ptCount val="1"/>
                <c:pt idx="0">
                  <c:v>VMのプロセス情報の取得</c:v>
                </c:pt>
              </c:strCache>
            </c:strRef>
          </c:cat>
          <c:val>
            <c:numRef>
              <c:f>'1_28'!$C$12</c:f>
              <c:numCache>
                <c:formatCode>General</c:formatCode>
                <c:ptCount val="1"/>
                <c:pt idx="0">
                  <c:v>104.86796199999999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10-1A40-865A-44631ABC1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7144015"/>
        <c:axId val="1397145663"/>
      </c:barChart>
      <c:catAx>
        <c:axId val="1397144015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/>
                  <a:t>VM</a:t>
                </a:r>
                <a:r>
                  <a:rPr lang="ja-JP" altLang="en-US" sz="1200"/>
                  <a:t>のプロセス情報の取得</a:t>
                </a:r>
                <a:r>
                  <a:rPr lang="en-US" altLang="ja-JP" sz="1200"/>
                  <a:t>(</a:t>
                </a:r>
                <a:r>
                  <a:rPr lang="ja-JP" altLang="en-US" sz="1200"/>
                  <a:t>ブロッキングなし</a:t>
                </a:r>
                <a:r>
                  <a:rPr lang="en-US" altLang="ja-JP" sz="1200"/>
                  <a:t>)</a:t>
                </a:r>
                <a:endParaRPr lang="ja-JP" altLang="en-US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crossAx val="1397145663"/>
        <c:crosses val="autoZero"/>
        <c:auto val="1"/>
        <c:lblAlgn val="ctr"/>
        <c:lblOffset val="100"/>
        <c:noMultiLvlLbl val="0"/>
      </c:catAx>
      <c:valAx>
        <c:axId val="13971456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sz="1200"/>
                  <a:t>実行時間</a:t>
                </a:r>
                <a:r>
                  <a:rPr lang="en-US" sz="1200"/>
                  <a:t>[ms]</a:t>
                </a:r>
                <a:endParaRPr lang="ja-JP" sz="12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9714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9209791599393924"/>
          <c:y val="0.10690258545268048"/>
          <c:w val="0.30366228669365863"/>
          <c:h val="0.20000301686427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1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238DA-2C49-6A44-8A9C-C138C3FF72DC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47E92-C637-0945-B7B3-2E9177600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5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682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437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388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17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23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スペースがあっても図のフォントを大きくしすぎない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373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有名なベンチマーク以外ではプログラム名は意味をなさないので出さない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595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・プログラムの全体実行時間もある程度減少できましたが、それでも</a:t>
            </a:r>
            <a:r>
              <a:rPr kumimoji="1" lang="en-US" altLang="ja-JP" dirty="0"/>
              <a:t>20</a:t>
            </a:r>
            <a:r>
              <a:rPr kumimoji="1" lang="ja-JP" altLang="en-US"/>
              <a:t>倍の差が出てしまいました。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302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627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2020の2位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1</a:t>
            </a:r>
            <a:r>
              <a:rPr lang="ja-JP" altLang="en-US"/>
              <a:t>位は特定組織の機密情報等の窃取を目的とした犯罪グループなどによるもので、</a:t>
            </a:r>
            <a:r>
              <a:rPr lang="en" altLang="ja-JP" dirty="0"/>
              <a:t>PC </a:t>
            </a:r>
            <a:r>
              <a:rPr lang="ja-JP" altLang="en-US"/>
              <a:t>をウイルスに感染させ、組織内部へ潜入する標的型攻撃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0000"/>
                </a:solidFill>
              </a:rPr>
              <a:t>2021 6</a:t>
            </a:r>
            <a:endParaRPr lang="en-JP" altLang="ja-JP">
              <a:solidFill>
                <a:srgbClr val="FF0000"/>
              </a:solidFill>
            </a:endParaRPr>
          </a:p>
          <a:p>
            <a:r>
              <a:rPr kumimoji="1" lang="ja-JP" altLang="en-US"/>
              <a:t>タイトルと全体のバランス修正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563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357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IDSオフロードが必要というのは前のスライドから飛び過ぎ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44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514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黒い斜線に黒い線は見づらいので、斜線をやめたほうがよいかも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x-none" altLang="ja-JP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201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0000"/>
                </a:solidFill>
              </a:rPr>
              <a:t>2</a:t>
            </a:r>
            <a:r>
              <a:rPr lang="ja-JP" altLang="en-US">
                <a:solidFill>
                  <a:srgbClr val="FF0000"/>
                </a:solidFill>
              </a:rPr>
              <a:t>：</a:t>
            </a:r>
            <a:r>
              <a:rPr lang="en-JP" altLang="ja-JP">
                <a:solidFill>
                  <a:srgbClr val="FF0000"/>
                </a:solidFill>
              </a:rPr>
              <a:t>エージェントは</a:t>
            </a:r>
            <a:r>
              <a:rPr lang="en-US" altLang="ja-JP" dirty="0">
                <a:solidFill>
                  <a:srgbClr val="FF0000"/>
                </a:solidFill>
              </a:rPr>
              <a:t>OS</a:t>
            </a:r>
            <a:r>
              <a:rPr lang="ja-JP" altLang="en-US">
                <a:solidFill>
                  <a:srgbClr val="FF0000"/>
                </a:solidFill>
              </a:rPr>
              <a:t>カーネルの</a:t>
            </a:r>
            <a:r>
              <a:rPr lang="en-JP" altLang="ja-JP">
                <a:solidFill>
                  <a:srgbClr val="FF0000"/>
                </a:solidFill>
              </a:rPr>
              <a:t>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全体を網掛けすると見にくい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簡単化のためのOSに統一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JP" altLang="ja-JP">
                <a:solidFill>
                  <a:srgbClr val="FF0000"/>
                </a:solidFill>
              </a:rPr>
              <a:t>文章に合わせてシステムに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627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323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47E92-C637-0945-B7B3-2E91776002A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9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CF1306-1076-5D48-996C-1B7322B72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Yu Mincho Demibold" panose="02020400000000000000" pitchFamily="18" charset="-128"/>
                <a:ea typeface="Yu Mincho Demibold" panose="02020400000000000000" pitchFamily="18" charset="-128"/>
                <a:cs typeface="Yu Mincho Demibold" panose="02020400000000000000" pitchFamily="18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E7409E-BD4D-334F-9C5F-F8CB746BF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79427-7140-A64F-914E-96598380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8C42-4F92-9743-B23F-5483C357BCAB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81BF23-61C3-6041-9CE9-AC5F1AB8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75B68B-9413-3745-A531-961CD2424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E8453-8604-FE43-98B9-1035680AC019}" type="slidenum">
              <a:rPr lang="ja-JP" altLang="en-US" smtClean="0"/>
              <a:pPr/>
              <a:t>‹#›</a:t>
            </a:fld>
            <a:fld id="{BEE7A019-4A13-B24F-9AD9-5176A54AF0B4}" type="slidenum">
              <a:rPr lang="ja-JP" altLang="en-US" smtClean="0"/>
              <a:pPr/>
              <a:t>‹#›</a:t>
            </a:fld>
            <a:fld id="{6D995261-D969-634C-A6DC-E2651CC0E69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989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1BA0BB-D13D-1F48-8860-C2C593DF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25F1DE-B3DB-F644-9276-10E58AF8D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410D7C-871B-7143-8A69-7D0EE4C4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CF2F-751B-6447-96A1-2397C468E7EC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1B6702-664C-4B46-BD1F-B24B06482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C55B2A-1F67-8640-B24D-284C4D12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66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3AF391F-0C10-5E49-912E-DB38461F6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774E64-E391-6349-A7A3-2D729D10A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FD59A7-82AE-6A4A-97BE-2635851F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ED43-D571-A841-A9ED-57AE8D5A812D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4927CC-A9C1-9B4E-94AA-ADB7D6C4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53FA5-9A12-034A-8C5C-455E087A4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09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578F26-7CAE-AC42-97F9-75495FA8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98" y="483858"/>
            <a:ext cx="10515600" cy="830588"/>
          </a:xfrm>
        </p:spPr>
        <p:txBody>
          <a:bodyPr/>
          <a:lstStyle>
            <a:lvl1pPr marL="0" indent="0">
              <a:tabLst/>
              <a:defRPr sz="4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1C81A6-92B8-654D-9ADA-7720E735DF1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8298" y="1525004"/>
            <a:ext cx="10515600" cy="4433844"/>
          </a:xfrm>
          <a:prstGeom prst="rect">
            <a:avLst/>
          </a:prstGeom>
        </p:spPr>
        <p:txBody>
          <a:bodyPr/>
          <a:lstStyle>
            <a:lvl1pPr marL="381000" indent="-228600">
              <a:tabLst/>
              <a:defRPr/>
            </a:lvl1pPr>
            <a:lvl2pPr marL="622300" indent="-228600">
              <a:buClr>
                <a:schemeClr val="tx1"/>
              </a:buClr>
              <a:buFont typeface="Arial Unicode MS" panose="020B0604020202020204" pitchFamily="34" charset="-128"/>
              <a:buChar char="▻"/>
              <a:tabLst/>
              <a:defRPr/>
            </a:lvl2pPr>
            <a:lvl3pPr marL="889000" indent="-228600">
              <a:tabLst/>
              <a:defRPr sz="2200"/>
            </a:lvl3pPr>
            <a:lvl4pPr marL="1065213" indent="-228600">
              <a:buFont typeface="Helvetica" charset="0"/>
              <a:buChar char="⁃"/>
              <a:tabLst/>
              <a:defRPr/>
            </a:lvl4pPr>
            <a:lvl5pPr marL="1281113" indent="-228600">
              <a:tabLst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DC844F-90A3-E346-9CED-90170DCC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276A-FC57-B040-B835-9440C0F7D3D6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05C190-93AB-6F49-9E0F-95E5BEE1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78579B-4022-CC48-AACB-B809E8343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solidFill>
                  <a:schemeClr val="tx1"/>
                </a:solidFill>
                <a:latin typeface="MS PGothic" charset="-128"/>
                <a:ea typeface="MS PGothic" charset="-128"/>
                <a:cs typeface="MS PGothic" charset="-128"/>
              </a:defRPr>
            </a:lvl1pPr>
          </a:lstStyle>
          <a:p>
            <a:fld id="{3862EE38-F75A-9448-8243-6101B2857D6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847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B38B74-0306-F849-AD2B-0C79B2F65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C135D5-8D39-BA4F-9F0F-77BFBA39E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39F70E-6918-474B-98A5-F022DD072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B9AE-DBD5-ED47-80A1-3ECB81275056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C6087D-4D4B-F440-AACD-8A5767F1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A8A2B5-B89C-E04D-ABB8-8D017FAC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33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901FB-D245-7C48-9AC7-7855EB9AF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06BE54-17F7-224B-95D3-83911539F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EB4E7A-5D45-4E44-99A9-FDDF8A465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DD7827-644D-C54F-B179-E05C6925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92C99-0DB4-A946-8BA8-0CDE240B3BE2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1ED304-B943-D849-9F66-36B51BFC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8191E2-46BC-5D44-AC20-2D9A91D9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52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CF7DA-20B1-964E-801B-BC5E01B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6B8163-2DF5-D24B-8151-D5082790C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25D97C-354F-E84D-A069-6625371CC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2F204E-EA07-EC44-A036-ECB8AE637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5EB0CC-3E97-E541-99F8-F6FBB0AD9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E1FF7C-746C-904E-92AA-1D813F30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04D24-C3F7-2444-BFB3-C6DCDE647634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822835A-5336-734A-98E5-5D0F7296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29C81F-F622-294B-AB28-E5F05C46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74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8E532C-A0B6-D149-95E4-FCD33419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B089DE-09F1-6043-8C6A-010F9C8C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BBD97-B65E-AE4F-9330-B3C823158F65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18F2D1-FD84-8F4F-989A-6338204A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8EB18B5-AE0B-9640-940E-4F1ED150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1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6F50EC-2274-E54C-BAA6-21109E90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69D7-703B-1541-B496-2BBDA2EC5B23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DC4A86-D1F9-B141-BD2B-71256048E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3D46C2-EA2A-564A-A40E-54902ABC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46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20871-EC5E-D748-AEAA-D8CC11FF1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7E7B1-5203-3C4F-A0CD-0796E9739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B45C9F-026E-6043-B1D4-46C9500AB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BBC96A-616B-3B49-9A12-DBFFFACC9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75A5-7B18-4747-8CA0-81ABDE958911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023A4B-A33E-8245-8363-1E06B0A5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3196F7-8188-1E46-A88E-C2FED3B2D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A01C85-833B-1C4A-B856-4473F4ACE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0ECE16-DE4F-E148-8167-4BF043AFF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B7CB59-F1E7-9445-BE0D-ED57BD721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1D7723-5075-F944-89A1-25561FD5A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DA246-1537-A849-9218-FA65F736B096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0CB4A2-B183-F147-A023-EEE0EB70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6953CD-1AA8-FD40-9C91-C63D6D34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11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497CB66-4468-F840-B8C5-7C4B3A8A0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649C1E-B796-3D4D-A849-CF73B6093C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361C1-ED42-9E41-BB11-8EE0ABFCA082}" type="datetime1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2E2C1-1CD1-CE43-9CA5-BFF895996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0DDC0F-7576-C24C-85F6-94585F544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2EE38-F75A-9448-8243-6101B2857D6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4C43E6DA-F48E-E54A-8520-084463250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1210" y="1872000"/>
            <a:ext cx="10515600" cy="4325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5208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i="0" kern="1200">
          <a:solidFill>
            <a:schemeClr val="tx1"/>
          </a:solidFill>
          <a:latin typeface="Yu Gothic" panose="020B0400000000000000" pitchFamily="34" charset="-128"/>
          <a:ea typeface="Yu Gothic" panose="020B0400000000000000" pitchFamily="34" charset="-128"/>
          <a:cs typeface="Yu Gothic" panose="020B0400000000000000" pitchFamily="34" charset="-128"/>
        </a:defRPr>
      </a:lvl1pPr>
    </p:titleStyle>
    <p:bodyStyle>
      <a:lvl1pPr marL="3810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kumimoji="1" sz="2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1pPr>
      <a:lvl2pPr marL="622300" indent="-228600" algn="l" defTabSz="914400" rtl="0" eaLnBrk="1" latinLnBrk="0" hangingPunct="1">
        <a:lnSpc>
          <a:spcPct val="90000"/>
        </a:lnSpc>
        <a:spcBef>
          <a:spcPts val="500"/>
        </a:spcBef>
        <a:buFont typeface="Helvetica" pitchFamily="2" charset="0"/>
        <a:buChar char="⁃"/>
        <a:tabLst/>
        <a:defRPr kumimoji="1" sz="24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2pPr>
      <a:lvl3pPr marL="889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kumimoji="1" sz="20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3pPr>
      <a:lvl4pPr marL="1065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kumimoji="1" sz="1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4pPr>
      <a:lvl5pPr marL="128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kumimoji="1" sz="1800" b="0" i="0" kern="1200">
          <a:solidFill>
            <a:schemeClr val="tx1"/>
          </a:solidFill>
          <a:latin typeface="Yu Gothic Medium" panose="020B0400000000000000" pitchFamily="34" charset="-128"/>
          <a:ea typeface="Yu Gothic Medium" panose="020B0400000000000000" pitchFamily="34" charset="-128"/>
          <a:cs typeface="Yu Gothic Medium" panose="020B0400000000000000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14C4A-5017-0042-8E79-7D1137BB0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235" y="1122363"/>
            <a:ext cx="10699532" cy="2387600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latin typeface="Yu Gothic" panose="020B0400000000000000" pitchFamily="34" charset="-128"/>
                <a:ea typeface="Yu Gothic" panose="020B0400000000000000" pitchFamily="34" charset="-128"/>
              </a:rPr>
              <a:t>AMD SEV</a:t>
            </a:r>
            <a:r>
              <a:rPr lang="ja-JP" altLang="en-US">
                <a:latin typeface="Yu Gothic" panose="020B0400000000000000" pitchFamily="34" charset="-128"/>
                <a:ea typeface="Yu Gothic" panose="020B0400000000000000" pitchFamily="34" charset="-128"/>
              </a:rPr>
              <a:t>を用いて暗号化された</a:t>
            </a:r>
            <a:br>
              <a:rPr lang="en-US" altLang="ja-JP" dirty="0"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>
                <a:latin typeface="Yu Gothic" panose="020B0400000000000000" pitchFamily="34" charset="-128"/>
                <a:ea typeface="Yu Gothic" panose="020B0400000000000000" pitchFamily="34" charset="-128"/>
              </a:rPr>
              <a:t>仮想マシンの監視機構</a:t>
            </a:r>
            <a:endParaRPr lang="ja-JP" altLang="en-US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236A0AB-F126-DA42-A20C-F6C61AB18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6926"/>
            <a:ext cx="9144000" cy="1350873"/>
          </a:xfrm>
        </p:spPr>
        <p:txBody>
          <a:bodyPr/>
          <a:lstStyle/>
          <a:p>
            <a:r>
              <a:rPr lang="ja-JP" altLang="en-US">
                <a:cs typeface="MS PGothic" charset="-128"/>
              </a:rPr>
              <a:t>九州工業大学　情報工学部</a:t>
            </a:r>
            <a:endParaRPr lang="en-US" altLang="ja-JP" dirty="0">
              <a:cs typeface="MS PGothic" charset="-128"/>
            </a:endParaRPr>
          </a:p>
          <a:p>
            <a:r>
              <a:rPr lang="ja-JP" altLang="en-US">
                <a:cs typeface="MS PGothic" charset="-128"/>
              </a:rPr>
              <a:t>機械情報工学科　光来研究室</a:t>
            </a:r>
            <a:endParaRPr lang="en-US" altLang="ja-JP" dirty="0">
              <a:cs typeface="MS PGothic" charset="-128"/>
            </a:endParaRPr>
          </a:p>
          <a:p>
            <a:r>
              <a:rPr lang="en-US" altLang="ja-JP" dirty="0">
                <a:cs typeface="MS PGothic" charset="-128"/>
              </a:rPr>
              <a:t>17237049</a:t>
            </a:r>
            <a:r>
              <a:rPr lang="ja-JP" altLang="en-US">
                <a:cs typeface="MS PGothic" charset="-128"/>
              </a:rPr>
              <a:t>　能野</a:t>
            </a:r>
            <a:r>
              <a:rPr lang="en-US" altLang="ja-JP" dirty="0">
                <a:cs typeface="MS PGothic" charset="-128"/>
              </a:rPr>
              <a:t> </a:t>
            </a:r>
            <a:r>
              <a:rPr lang="ja-JP" altLang="en-US">
                <a:cs typeface="MS PGothic" charset="-128"/>
              </a:rPr>
              <a:t>智玄</a:t>
            </a:r>
          </a:p>
          <a:p>
            <a:endParaRPr lang="ja-JP" altLang="en-US">
              <a:cs typeface="MS PGothic" charset="-128"/>
            </a:endParaRPr>
          </a:p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80147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06470-9B7D-0C40-B074-D5F67D8C7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5AA00C-41A3-3843-9C21-8ADC4A9EE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2412"/>
            <a:ext cx="11120719" cy="4433844"/>
          </a:xfrm>
        </p:spPr>
        <p:txBody>
          <a:bodyPr/>
          <a:lstStyle/>
          <a:p>
            <a:r>
              <a:rPr lang="en-US" altLang="ja-JP" dirty="0"/>
              <a:t>SEV</a:t>
            </a:r>
            <a:r>
              <a:rPr lang="ja-JP" altLang="en-US"/>
              <a:t>を用いて暗号化された</a:t>
            </a:r>
            <a:r>
              <a:rPr lang="en-US" altLang="ja-JP" dirty="0"/>
              <a:t>VM</a:t>
            </a:r>
            <a:r>
              <a:rPr lang="ja-JP" altLang="en-US"/>
              <a:t>のメモリから</a:t>
            </a:r>
            <a:r>
              <a:rPr lang="en-US" altLang="ja-JP" dirty="0"/>
              <a:t>OS</a:t>
            </a:r>
            <a:r>
              <a:rPr lang="ja-JP" altLang="en-US"/>
              <a:t>データを取得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データが正しく取得できていることを確認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データの取得時間を測定</a:t>
            </a:r>
            <a:endParaRPr lang="en-US" altLang="ja-JP" dirty="0"/>
          </a:p>
          <a:p>
            <a:r>
              <a:rPr lang="en-US" altLang="ja-JP" dirty="0" err="1"/>
              <a:t>KVMonitor</a:t>
            </a:r>
            <a:r>
              <a:rPr lang="en-US" altLang="ja-JP" dirty="0"/>
              <a:t> [Kourai et al.‘14]</a:t>
            </a:r>
            <a:r>
              <a:rPr lang="ja-JP" altLang="en-US"/>
              <a:t>を用いる従来手法と性能を比較</a:t>
            </a:r>
            <a:endParaRPr lang="en-US" altLang="ja-JP" dirty="0"/>
          </a:p>
          <a:p>
            <a:pPr lvl="1"/>
            <a:r>
              <a:rPr lang="ja-JP" altLang="en-US"/>
              <a:t>暗号化されて</a:t>
            </a:r>
            <a:r>
              <a:rPr lang="ja-JP" altLang="en-US">
                <a:solidFill>
                  <a:srgbClr val="FF0000"/>
                </a:solidFill>
              </a:rPr>
              <a:t>いない</a:t>
            </a:r>
            <a:r>
              <a:rPr lang="en-US" altLang="ja-JP" dirty="0"/>
              <a:t>VM</a:t>
            </a:r>
            <a:r>
              <a:rPr lang="ja-JP" altLang="en-US"/>
              <a:t>のメモリから</a:t>
            </a:r>
            <a:r>
              <a:rPr lang="en-US" altLang="ja-JP" dirty="0"/>
              <a:t>OS</a:t>
            </a:r>
            <a:r>
              <a:rPr lang="ja-JP" altLang="en-US"/>
              <a:t>データを取得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D3893DC-040B-FC48-8B5D-04D70078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BD94BA2-F0B6-6644-B359-A25457D41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18212"/>
              </p:ext>
            </p:extLst>
          </p:nvPr>
        </p:nvGraphicFramePr>
        <p:xfrm>
          <a:off x="1169233" y="4080150"/>
          <a:ext cx="4270905" cy="2219508"/>
        </p:xfrm>
        <a:graphic>
          <a:graphicData uri="http://schemas.openxmlformats.org/drawingml/2006/table">
            <a:tbl>
              <a:tblPr/>
              <a:tblGrid>
                <a:gridCol w="1898103">
                  <a:extLst>
                    <a:ext uri="{9D8B030D-6E8A-4147-A177-3AD203B41FA5}">
                      <a16:colId xmlns:a16="http://schemas.microsoft.com/office/drawing/2014/main" val="989692491"/>
                    </a:ext>
                  </a:extLst>
                </a:gridCol>
                <a:gridCol w="2372802">
                  <a:extLst>
                    <a:ext uri="{9D8B030D-6E8A-4147-A177-3AD203B41FA5}">
                      <a16:colId xmlns:a16="http://schemas.microsoft.com/office/drawing/2014/main" val="3715247291"/>
                    </a:ext>
                  </a:extLst>
                </a:gridCol>
              </a:tblGrid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ホスト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500076"/>
                  </a:ext>
                </a:extLst>
              </a:tr>
              <a:tr h="4574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CPU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AMD EPYC 7262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919948"/>
                  </a:ext>
                </a:extLst>
              </a:tr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128GB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724151"/>
                  </a:ext>
                </a:extLst>
              </a:tr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OS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5.4.0-40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459674"/>
                  </a:ext>
                </a:extLst>
              </a:tr>
              <a:tr h="4405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仮想化ソフトウェア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QEMU-KVM 4.2.0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88396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E526C46-F6B4-5741-BF96-584A4AD32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382042"/>
              </p:ext>
            </p:extLst>
          </p:nvPr>
        </p:nvGraphicFramePr>
        <p:xfrm>
          <a:off x="5860919" y="4089856"/>
          <a:ext cx="4831874" cy="1778997"/>
        </p:xfrm>
        <a:graphic>
          <a:graphicData uri="http://schemas.openxmlformats.org/drawingml/2006/table">
            <a:tbl>
              <a:tblPr/>
              <a:tblGrid>
                <a:gridCol w="1627694">
                  <a:extLst>
                    <a:ext uri="{9D8B030D-6E8A-4147-A177-3AD203B41FA5}">
                      <a16:colId xmlns:a16="http://schemas.microsoft.com/office/drawing/2014/main" val="2905777527"/>
                    </a:ext>
                  </a:extLst>
                </a:gridCol>
                <a:gridCol w="1660589">
                  <a:extLst>
                    <a:ext uri="{9D8B030D-6E8A-4147-A177-3AD203B41FA5}">
                      <a16:colId xmlns:a16="http://schemas.microsoft.com/office/drawing/2014/main" val="1162794467"/>
                    </a:ext>
                  </a:extLst>
                </a:gridCol>
                <a:gridCol w="1543591">
                  <a:extLst>
                    <a:ext uri="{9D8B030D-6E8A-4147-A177-3AD203B41FA5}">
                      <a16:colId xmlns:a16="http://schemas.microsoft.com/office/drawing/2014/main" val="270656142"/>
                    </a:ext>
                  </a:extLst>
                </a:gridCol>
              </a:tblGrid>
              <a:tr h="4423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IDS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用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VM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監視対象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VM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875798"/>
                  </a:ext>
                </a:extLst>
              </a:tr>
              <a:tr h="4490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仮想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CPU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数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596127"/>
                  </a:ext>
                </a:extLst>
              </a:tr>
              <a:tr h="432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44155"/>
                  </a:ext>
                </a:extLst>
              </a:tr>
              <a:tr h="455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5.4.0-65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5.4.0-65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705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42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1E27-C11A-EF4C-849A-A0ECF23E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98" y="483858"/>
            <a:ext cx="10515600" cy="830588"/>
          </a:xfrm>
        </p:spPr>
        <p:txBody>
          <a:bodyPr/>
          <a:lstStyle/>
          <a:p>
            <a:r>
              <a:rPr lang="en-JP" dirty="0"/>
              <a:t>OSのバージョン情報の取得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896B-3A88-3744-AFE5-01F31527E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525004"/>
            <a:ext cx="10515600" cy="4433844"/>
          </a:xfrm>
        </p:spPr>
        <p:txBody>
          <a:bodyPr>
            <a:normAutofit/>
          </a:bodyPr>
          <a:lstStyle/>
          <a:p>
            <a:r>
              <a:rPr lang="en-US" altLang="ja-JP" dirty="0"/>
              <a:t>VM</a:t>
            </a:r>
            <a:r>
              <a:rPr lang="ja-JP" altLang="en-US"/>
              <a:t>内の</a:t>
            </a:r>
            <a:r>
              <a:rPr lang="en-US" altLang="ja-JP" dirty="0"/>
              <a:t>OS</a:t>
            </a:r>
            <a:r>
              <a:rPr lang="ja-JP" altLang="en-US"/>
              <a:t>のバージョン文字列が取得できることを確認</a:t>
            </a:r>
            <a:br>
              <a:rPr lang="en-US" altLang="ja-JP" dirty="0"/>
            </a:br>
            <a:endParaRPr lang="en-US" altLang="ja-JP" dirty="0"/>
          </a:p>
          <a:p>
            <a:br>
              <a:rPr lang="en-US" altLang="ja-JP" dirty="0"/>
            </a:br>
            <a:endParaRPr lang="en-US" altLang="ja-JP" dirty="0"/>
          </a:p>
          <a:p>
            <a:r>
              <a:rPr lang="ja-JP" altLang="en-US"/>
              <a:t>取得時間</a:t>
            </a:r>
            <a:endParaRPr lang="en-US" altLang="ja-JP" dirty="0"/>
          </a:p>
          <a:p>
            <a:pPr lvl="1"/>
            <a:r>
              <a:rPr lang="ja-JP" altLang="en-US"/>
              <a:t>従来手法の</a:t>
            </a:r>
            <a:r>
              <a:rPr lang="en-US" altLang="ja-JP" dirty="0"/>
              <a:t>3</a:t>
            </a:r>
            <a:r>
              <a:rPr lang="ja-JP" altLang="en-US"/>
              <a:t>倍に増加</a:t>
            </a:r>
            <a:endParaRPr lang="en-US" altLang="ja-JP" dirty="0"/>
          </a:p>
          <a:p>
            <a:pPr lvl="2"/>
            <a:r>
              <a:rPr lang="ja-JP" altLang="en-US"/>
              <a:t>エージェントとの暗号通信の</a:t>
            </a:r>
            <a:br>
              <a:rPr lang="en-US" altLang="ja-JP" dirty="0"/>
            </a:br>
            <a:r>
              <a:rPr lang="ja-JP" altLang="en-US"/>
              <a:t>オーバヘッド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のスレッドを占有しない場合は</a:t>
            </a:r>
            <a:br>
              <a:rPr lang="en-US" altLang="ja-JP" dirty="0"/>
            </a:br>
            <a:r>
              <a:rPr lang="en-US" altLang="ja-JP" dirty="0"/>
              <a:t>10</a:t>
            </a:r>
            <a:r>
              <a:rPr lang="ja-JP" altLang="en-US"/>
              <a:t>倍に増加</a:t>
            </a:r>
            <a:endParaRPr lang="en-US" altLang="ja-JP" dirty="0"/>
          </a:p>
          <a:p>
            <a:pPr lvl="2"/>
            <a:r>
              <a:rPr lang="ja-JP" altLang="en-US"/>
              <a:t>応答性が高いという利点がある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FC12F-41CF-3B43-8264-DB259AE7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862EE38-F75A-9448-8243-6101B2857D65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DEF7552-ADD1-1B42-8DCA-9EBD5E5BD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742" y="2059145"/>
            <a:ext cx="10747816" cy="998484"/>
          </a:xfrm>
          <a:prstGeom prst="rect">
            <a:avLst/>
          </a:prstGeom>
        </p:spPr>
      </p:pic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49AB662C-5635-9B4C-9F03-96792FAE56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810862"/>
              </p:ext>
            </p:extLst>
          </p:nvPr>
        </p:nvGraphicFramePr>
        <p:xfrm>
          <a:off x="6642748" y="3218078"/>
          <a:ext cx="4846169" cy="298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D8887D4-9636-2F43-BF7E-72F2D538761F}"/>
              </a:ext>
            </a:extLst>
          </p:cNvPr>
          <p:cNvCxnSpPr>
            <a:cxnSpLocks/>
          </p:cNvCxnSpPr>
          <p:nvPr/>
        </p:nvCxnSpPr>
        <p:spPr>
          <a:xfrm flipV="1">
            <a:off x="8412480" y="5332996"/>
            <a:ext cx="414528" cy="336284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156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5098E-7BC8-1C46-BCBF-EFB2F334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プロセス一覧の取得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3E2B40-C6A4-4B42-9EE8-A5598802C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VM</a:t>
            </a:r>
            <a:r>
              <a:rPr kumimoji="1" lang="ja-JP" altLang="en-US"/>
              <a:t>内で実行されている全プロセスの</a:t>
            </a:r>
            <a:br>
              <a:rPr kumimoji="1" lang="en-US" altLang="ja-JP" dirty="0"/>
            </a:br>
            <a:r>
              <a:rPr kumimoji="1" lang="en-US" altLang="ja-JP" dirty="0"/>
              <a:t>ID</a:t>
            </a:r>
            <a:r>
              <a:rPr kumimoji="1" lang="ja-JP" altLang="en-US"/>
              <a:t>と名前が取得できることを確認</a:t>
            </a:r>
            <a:endParaRPr lang="en-US" altLang="ja-JP" dirty="0"/>
          </a:p>
          <a:p>
            <a:pPr lvl="1"/>
            <a:r>
              <a:rPr kumimoji="1" lang="en-US" altLang="ja-JP" dirty="0"/>
              <a:t>119</a:t>
            </a:r>
            <a:r>
              <a:rPr kumimoji="1" lang="ja-JP" altLang="en-US"/>
              <a:t>個のプロセス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r>
              <a:rPr kumimoji="1" lang="ja-JP" altLang="en-US"/>
              <a:t>取得時間</a:t>
            </a:r>
            <a:endParaRPr kumimoji="1" lang="en-US" altLang="ja-JP" dirty="0"/>
          </a:p>
          <a:p>
            <a:pPr lvl="1"/>
            <a:r>
              <a:rPr kumimoji="1" lang="ja-JP" altLang="en-US"/>
              <a:t>従来手法の</a:t>
            </a:r>
            <a:r>
              <a:rPr lang="en-US" altLang="ja-JP" dirty="0"/>
              <a:t>45</a:t>
            </a:r>
            <a:r>
              <a:rPr kumimoji="1" lang="ja-JP" altLang="en-US"/>
              <a:t>倍に増加</a:t>
            </a:r>
            <a:endParaRPr kumimoji="1" lang="en-US" altLang="ja-JP" dirty="0"/>
          </a:p>
          <a:p>
            <a:pPr lvl="2"/>
            <a:r>
              <a:rPr kumimoji="1" lang="en-US" altLang="ja-JP" dirty="0"/>
              <a:t>119</a:t>
            </a:r>
            <a:r>
              <a:rPr kumimoji="1" lang="ja-JP" altLang="en-US"/>
              <a:t>回の暗号通信</a:t>
            </a:r>
            <a:r>
              <a:rPr lang="ja-JP" altLang="en-US"/>
              <a:t>を行う</a:t>
            </a:r>
            <a:r>
              <a:rPr kumimoji="1" lang="ja-JP" altLang="en-US"/>
              <a:t>オーバヘッド</a:t>
            </a:r>
            <a:endParaRPr kumimoji="1" lang="en-US" altLang="ja-JP" dirty="0"/>
          </a:p>
          <a:p>
            <a:pPr lvl="1"/>
            <a:r>
              <a:rPr lang="en-JP" altLang="ja-JP" dirty="0"/>
              <a:t>OS</a:t>
            </a:r>
            <a:r>
              <a:rPr lang="ja-JP" altLang="en-JP"/>
              <a:t>の</a:t>
            </a:r>
            <a:r>
              <a:rPr lang="ja-JP" altLang="en-US"/>
              <a:t>スレッドを占有しない場合</a:t>
            </a:r>
            <a:br>
              <a:rPr lang="en-US" altLang="ja-JP" dirty="0"/>
            </a:br>
            <a:r>
              <a:rPr lang="ja-JP" altLang="en-US"/>
              <a:t>でも増加は</a:t>
            </a:r>
            <a:r>
              <a:rPr lang="en-US" altLang="ja-JP" dirty="0"/>
              <a:t>56</a:t>
            </a:r>
            <a:r>
              <a:rPr lang="ja-JP" altLang="en-US"/>
              <a:t>倍</a:t>
            </a:r>
            <a:endParaRPr lang="en-US" altLang="ja-JP" dirty="0"/>
          </a:p>
          <a:p>
            <a:pPr lvl="2"/>
            <a:r>
              <a:rPr lang="ja-JP" altLang="en-US"/>
              <a:t>取得時間のばらつきが小さい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78EE3B-0FE6-214B-8FC0-CB745D39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pic>
        <p:nvPicPr>
          <p:cNvPr id="6" name="図 5" descr="テキスト&#10;&#10;自動的に生成された説明">
            <a:extLst>
              <a:ext uri="{FF2B5EF4-FFF2-40B4-BE49-F238E27FC236}">
                <a16:creationId xmlns:a16="http://schemas.microsoft.com/office/drawing/2014/main" id="{F96ECD8C-8B1E-D54D-94AB-FD8D4CA3E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2692" y="523077"/>
            <a:ext cx="3641010" cy="2269396"/>
          </a:xfrm>
          <a:prstGeom prst="rect">
            <a:avLst/>
          </a:prstGeom>
        </p:spPr>
      </p:pic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CE9DDF4F-4B46-6145-9CEC-F770508B1C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921671"/>
              </p:ext>
            </p:extLst>
          </p:nvPr>
        </p:nvGraphicFramePr>
        <p:xfrm>
          <a:off x="6674846" y="3189975"/>
          <a:ext cx="4828856" cy="314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CF5FA48-5BB5-1044-B258-0B3C4B7AE9F4}"/>
              </a:ext>
            </a:extLst>
          </p:cNvPr>
          <p:cNvCxnSpPr>
            <a:cxnSpLocks/>
          </p:cNvCxnSpPr>
          <p:nvPr/>
        </p:nvCxnSpPr>
        <p:spPr>
          <a:xfrm flipV="1">
            <a:off x="8383524" y="4303874"/>
            <a:ext cx="454152" cy="1743457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975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729DF-2344-1740-9D19-83207C63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6BA6E9-A858-A646-8198-2E8164E57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AMD SEV</a:t>
            </a:r>
            <a:r>
              <a:rPr lang="ja-JP" altLang="en-US"/>
              <a:t>を用いてメモリが暗号化</a:t>
            </a:r>
            <a:r>
              <a:rPr lang="ja-JP" altLang="en-US" dirty="0"/>
              <a:t>された</a:t>
            </a:r>
            <a:r>
              <a:rPr lang="en-US" altLang="ja-JP" dirty="0"/>
              <a:t>VM</a:t>
            </a:r>
            <a:r>
              <a:rPr lang="ja-JP" altLang="en-US"/>
              <a:t>に対して安全な</a:t>
            </a:r>
            <a:r>
              <a:rPr lang="en-US" altLang="ja-JP" dirty="0"/>
              <a:t>IDS</a:t>
            </a:r>
            <a:r>
              <a:rPr lang="ja-JP" altLang="en-US"/>
              <a:t>オフロードを実現する</a:t>
            </a:r>
            <a:r>
              <a:rPr lang="en-US" altLang="ja-JP" dirty="0" err="1"/>
              <a:t>SEVmonitor</a:t>
            </a:r>
            <a:r>
              <a:rPr lang="ja-JP" altLang="en-US"/>
              <a:t>を提案</a:t>
            </a:r>
            <a:endParaRPr lang="en-US" altLang="ja-JP" dirty="0"/>
          </a:p>
          <a:p>
            <a:pPr lvl="1"/>
            <a:r>
              <a:rPr lang="ja-JP" altLang="en-US"/>
              <a:t>エージェントを</a:t>
            </a:r>
            <a:r>
              <a:rPr lang="en-US" altLang="ja-JP" dirty="0"/>
              <a:t>VM</a:t>
            </a:r>
            <a:r>
              <a:rPr lang="ja-JP" altLang="en-US"/>
              <a:t>の</a:t>
            </a:r>
            <a:r>
              <a:rPr lang="en-US" altLang="ja-JP" dirty="0"/>
              <a:t>OS</a:t>
            </a:r>
            <a:r>
              <a:rPr lang="ja-JP" altLang="en-US"/>
              <a:t>内で動かす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はエージェントと通信してメモリデータを取得し、</a:t>
            </a:r>
            <a:r>
              <a:rPr lang="en-US" altLang="ja-JP" dirty="0"/>
              <a:t>VM</a:t>
            </a:r>
            <a:r>
              <a:rPr lang="ja-JP" altLang="en-US"/>
              <a:t>を監視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も</a:t>
            </a:r>
            <a:r>
              <a:rPr lang="en-US" altLang="ja-JP" dirty="0"/>
              <a:t>SEV</a:t>
            </a:r>
            <a:r>
              <a:rPr lang="ja-JP" altLang="en-US"/>
              <a:t>で暗号化された別の</a:t>
            </a:r>
            <a:r>
              <a:rPr lang="en-US" altLang="ja-JP" dirty="0"/>
              <a:t>VM</a:t>
            </a:r>
            <a:r>
              <a:rPr lang="ja-JP" altLang="en-US" dirty="0"/>
              <a:t>内で</a:t>
            </a:r>
            <a:r>
              <a:rPr lang="ja-JP" altLang="en-US"/>
              <a:t>動かし、情報漏洩を防ぐ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のメモリ上の</a:t>
            </a:r>
            <a:r>
              <a:rPr lang="en-US" altLang="ja-JP" dirty="0"/>
              <a:t>OS</a:t>
            </a:r>
            <a:r>
              <a:rPr lang="ja-JP" altLang="en-US"/>
              <a:t>データの取得性能を確認</a:t>
            </a:r>
            <a:endParaRPr lang="en-US" altLang="ja-JP" dirty="0"/>
          </a:p>
          <a:p>
            <a:r>
              <a:rPr lang="ja-JP" altLang="en-US"/>
              <a:t>今後の課題</a:t>
            </a:r>
            <a:endParaRPr lang="en-US" altLang="ja-JP" dirty="0"/>
          </a:p>
          <a:p>
            <a:pPr lvl="1"/>
            <a:r>
              <a:rPr lang="ja-JP" altLang="en-US"/>
              <a:t>共有メモリを用いることによる通信オーバヘッドの削減</a:t>
            </a:r>
            <a:endParaRPr lang="en-US" altLang="ja-JP" dirty="0"/>
          </a:p>
          <a:p>
            <a:pPr lvl="1"/>
            <a:r>
              <a:rPr lang="ja-JP" altLang="en-US"/>
              <a:t>監視対象</a:t>
            </a:r>
            <a:r>
              <a:rPr lang="en-US" altLang="ja-JP" dirty="0"/>
              <a:t>VM</a:t>
            </a:r>
            <a:r>
              <a:rPr lang="ja-JP" altLang="en-US"/>
              <a:t>内での他のエージェント配置の実装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254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0BAB4D-49E6-514C-887E-949CF88E3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569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4E4DF-E652-3B44-B9B8-3F286FE52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OS</a:t>
            </a:r>
            <a:r>
              <a:rPr lang="ja-JP" altLang="en-US"/>
              <a:t>カーネル内に配置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3E605F-039F-8648-8BA4-CED16CDBC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本研究では</a:t>
            </a:r>
            <a:r>
              <a:rPr lang="en-US" altLang="ja-JP" dirty="0"/>
              <a:t>OS</a:t>
            </a:r>
            <a:r>
              <a:rPr lang="ja-JP" altLang="en-US"/>
              <a:t>カーネル内にエージェントを配置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カーネルには脆弱性がないことを仮定</a:t>
            </a:r>
            <a:endParaRPr lang="en-US" altLang="ja-JP" dirty="0"/>
          </a:p>
          <a:p>
            <a:r>
              <a:rPr lang="ja-JP" altLang="en-US"/>
              <a:t>エージェントは</a:t>
            </a:r>
            <a:r>
              <a:rPr lang="en-US" altLang="ja-JP" dirty="0"/>
              <a:t>OS</a:t>
            </a:r>
            <a:r>
              <a:rPr lang="ja-JP" altLang="en-US"/>
              <a:t>カーネルの権限や機能を利用可能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データの仮想アドレスを変換することなくメモリ全体にアクセス可能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内部で提供されるネットワーク機能を利用可能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15" name="角丸四角形 20">
            <a:extLst>
              <a:ext uri="{FF2B5EF4-FFF2-40B4-BE49-F238E27FC236}">
                <a16:creationId xmlns:a16="http://schemas.microsoft.com/office/drawing/2014/main" id="{9CCA86C7-81D5-394E-AD37-F38F049437C5}"/>
              </a:ext>
            </a:extLst>
          </p:cNvPr>
          <p:cNvSpPr/>
          <p:nvPr/>
        </p:nvSpPr>
        <p:spPr>
          <a:xfrm>
            <a:off x="5240740" y="4620378"/>
            <a:ext cx="3125338" cy="1971491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2">
            <a:extLst>
              <a:ext uri="{FF2B5EF4-FFF2-40B4-BE49-F238E27FC236}">
                <a16:creationId xmlns:a16="http://schemas.microsoft.com/office/drawing/2014/main" id="{8EB37257-B0E3-B74F-B624-4ED33D8882F4}"/>
              </a:ext>
            </a:extLst>
          </p:cNvPr>
          <p:cNvSpPr txBox="1"/>
          <p:nvPr/>
        </p:nvSpPr>
        <p:spPr>
          <a:xfrm>
            <a:off x="5819790" y="4158713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7" name="テキスト ボックス 13">
            <a:extLst>
              <a:ext uri="{FF2B5EF4-FFF2-40B4-BE49-F238E27FC236}">
                <a16:creationId xmlns:a16="http://schemas.microsoft.com/office/drawing/2014/main" id="{D1DE5D03-A6DD-5C45-AF0E-52C18AAC57A1}"/>
              </a:ext>
            </a:extLst>
          </p:cNvPr>
          <p:cNvSpPr txBox="1"/>
          <p:nvPr/>
        </p:nvSpPr>
        <p:spPr>
          <a:xfrm>
            <a:off x="3717310" y="5141350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cxnSp>
        <p:nvCxnSpPr>
          <p:cNvPr id="19" name="直線矢印コネクタ 16">
            <a:extLst>
              <a:ext uri="{FF2B5EF4-FFF2-40B4-BE49-F238E27FC236}">
                <a16:creationId xmlns:a16="http://schemas.microsoft.com/office/drawing/2014/main" id="{890E9C96-D0F6-D644-AA4D-F66694D1BEF2}"/>
              </a:ext>
            </a:extLst>
          </p:cNvPr>
          <p:cNvCxnSpPr>
            <a:cxnSpLocks/>
            <a:stCxn id="18" idx="2"/>
            <a:endCxn id="24" idx="0"/>
          </p:cNvCxnSpPr>
          <p:nvPr/>
        </p:nvCxnSpPr>
        <p:spPr>
          <a:xfrm flipH="1">
            <a:off x="6857067" y="5535564"/>
            <a:ext cx="1" cy="368923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17">
            <a:extLst>
              <a:ext uri="{FF2B5EF4-FFF2-40B4-BE49-F238E27FC236}">
                <a16:creationId xmlns:a16="http://schemas.microsoft.com/office/drawing/2014/main" id="{B4AC56FA-B09C-FA4D-A8CD-ABDE37F0B07B}"/>
              </a:ext>
            </a:extLst>
          </p:cNvPr>
          <p:cNvSpPr txBox="1"/>
          <p:nvPr/>
        </p:nvSpPr>
        <p:spPr>
          <a:xfrm>
            <a:off x="6303069" y="5904487"/>
            <a:ext cx="1107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/>
              <a:t>メモリ</a:t>
            </a:r>
            <a:endParaRPr kumimoji="1" lang="ja-JP" altLang="en-US" sz="2400" b="1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01E63AE-77B3-994A-892F-9DE967FE627B}"/>
              </a:ext>
            </a:extLst>
          </p:cNvPr>
          <p:cNvSpPr/>
          <p:nvPr/>
        </p:nvSpPr>
        <p:spPr>
          <a:xfrm>
            <a:off x="5602147" y="4820177"/>
            <a:ext cx="2460885" cy="1672697"/>
          </a:xfrm>
          <a:prstGeom prst="rect">
            <a:avLst/>
          </a:prstGeom>
          <a:noFill/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FF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8C70645-A330-3247-BA8D-7CC3B342D5EC}"/>
              </a:ext>
            </a:extLst>
          </p:cNvPr>
          <p:cNvSpPr txBox="1"/>
          <p:nvPr/>
        </p:nvSpPr>
        <p:spPr>
          <a:xfrm>
            <a:off x="5451076" y="4707402"/>
            <a:ext cx="1224845" cy="400110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>
                <a:solidFill>
                  <a:srgbClr val="FFFF00"/>
                </a:solidFill>
              </a:rPr>
              <a:t>カーネル</a:t>
            </a:r>
          </a:p>
        </p:txBody>
      </p:sp>
      <p:sp>
        <p:nvSpPr>
          <p:cNvPr id="18" name="テキスト ボックス 14">
            <a:extLst>
              <a:ext uri="{FF2B5EF4-FFF2-40B4-BE49-F238E27FC236}">
                <a16:creationId xmlns:a16="http://schemas.microsoft.com/office/drawing/2014/main" id="{61256817-C2DE-3848-80E8-3A4398E594BC}"/>
              </a:ext>
            </a:extLst>
          </p:cNvPr>
          <p:cNvSpPr txBox="1"/>
          <p:nvPr/>
        </p:nvSpPr>
        <p:spPr>
          <a:xfrm>
            <a:off x="5841405" y="5073899"/>
            <a:ext cx="2031325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30" name="直線矢印コネクタ 18">
            <a:extLst>
              <a:ext uri="{FF2B5EF4-FFF2-40B4-BE49-F238E27FC236}">
                <a16:creationId xmlns:a16="http://schemas.microsoft.com/office/drawing/2014/main" id="{1EBCE4CF-E70A-9143-8392-7CEA709B8A5A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 flipV="1">
            <a:off x="4531957" y="5304732"/>
            <a:ext cx="1309448" cy="98228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237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C148EE-EE6A-344A-9659-E53889E5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が取得したメモリデータの保護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8BCB8B-8253-264D-B3ED-B88565278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は取得したメモリデータを復号して</a:t>
            </a:r>
            <a:r>
              <a:rPr lang="en-US" altLang="ja-JP" dirty="0"/>
              <a:t>OS</a:t>
            </a:r>
            <a:r>
              <a:rPr lang="ja-JP" altLang="en-US"/>
              <a:t>データを取得</a:t>
            </a:r>
            <a:endParaRPr lang="en-US" altLang="ja-JP" dirty="0"/>
          </a:p>
          <a:p>
            <a:pPr marL="622300" indent="-219075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復号したメモリ</a:t>
            </a:r>
            <a:r>
              <a:rPr lang="ja-JP" altLang="en-JP" sz="2400"/>
              <a:t>データを</a:t>
            </a:r>
            <a:r>
              <a:rPr lang="ja-JP" altLang="en-US" sz="2400"/>
              <a:t>内部犯に盗聴される恐れがある</a:t>
            </a:r>
            <a:endParaRPr lang="en-US" altLang="ja-JP" sz="2400" dirty="0"/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en-US" altLang="ja-JP" sz="2400" dirty="0"/>
              <a:t>IDS</a:t>
            </a:r>
            <a:r>
              <a:rPr lang="ja-JP" altLang="en-US" sz="2400"/>
              <a:t>が持つ暗号鍵を盗まれると</a:t>
            </a:r>
            <a:r>
              <a:rPr lang="en-US" altLang="ja-JP" sz="2400" dirty="0"/>
              <a:t>VM</a:t>
            </a:r>
            <a:r>
              <a:rPr lang="ja-JP" altLang="en-US" sz="2400"/>
              <a:t>内のすべてのメモリが盗聴可能になる</a:t>
            </a:r>
            <a:endParaRPr lang="en-US" altLang="ja-JP" sz="2400" dirty="0"/>
          </a:p>
          <a:p>
            <a:r>
              <a:rPr lang="en-US" altLang="ja-JP" dirty="0"/>
              <a:t>IDS</a:t>
            </a:r>
            <a:r>
              <a:rPr lang="ja-JP" altLang="en-US"/>
              <a:t>を別の</a:t>
            </a:r>
            <a:r>
              <a:rPr lang="en-US" altLang="ja-JP" dirty="0"/>
              <a:t>VM</a:t>
            </a:r>
            <a:r>
              <a:rPr lang="ja-JP" altLang="en-US"/>
              <a:t>上で動かし</a:t>
            </a:r>
            <a:r>
              <a:rPr lang="en-US" altLang="ja-JP" dirty="0"/>
              <a:t>SEV</a:t>
            </a:r>
            <a:r>
              <a:rPr lang="ja-JP" altLang="en-US"/>
              <a:t>でメモリを暗号化する</a:t>
            </a:r>
            <a:endParaRPr lang="en-US" altLang="ja-JP" dirty="0"/>
          </a:p>
          <a:p>
            <a:pPr lvl="1"/>
            <a:r>
              <a:rPr lang="ja-JP" altLang="en-US"/>
              <a:t>内部犯でも盗聴できない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16" name="角丸四角形 22">
            <a:extLst>
              <a:ext uri="{FF2B5EF4-FFF2-40B4-BE49-F238E27FC236}">
                <a16:creationId xmlns:a16="http://schemas.microsoft.com/office/drawing/2014/main" id="{C2EF1B84-2D78-8947-A947-1D86B6BF288B}"/>
              </a:ext>
            </a:extLst>
          </p:cNvPr>
          <p:cNvSpPr/>
          <p:nvPr/>
        </p:nvSpPr>
        <p:spPr>
          <a:xfrm>
            <a:off x="4178546" y="4356548"/>
            <a:ext cx="1783523" cy="166923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0" name="角丸四角形 20">
            <a:extLst>
              <a:ext uri="{FF2B5EF4-FFF2-40B4-BE49-F238E27FC236}">
                <a16:creationId xmlns:a16="http://schemas.microsoft.com/office/drawing/2014/main" id="{06A807A8-089D-214E-B224-6A3601BA52F7}"/>
              </a:ext>
            </a:extLst>
          </p:cNvPr>
          <p:cNvSpPr/>
          <p:nvPr/>
        </p:nvSpPr>
        <p:spPr>
          <a:xfrm>
            <a:off x="6209871" y="4368008"/>
            <a:ext cx="2603716" cy="1664947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accent2"/>
            </a:bgClr>
          </a:patt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4" name="テキスト ボックス 12">
            <a:extLst>
              <a:ext uri="{FF2B5EF4-FFF2-40B4-BE49-F238E27FC236}">
                <a16:creationId xmlns:a16="http://schemas.microsoft.com/office/drawing/2014/main" id="{4F87CDBF-C2D9-AB4F-ACEF-66A740CBC87A}"/>
              </a:ext>
            </a:extLst>
          </p:cNvPr>
          <p:cNvSpPr txBox="1"/>
          <p:nvPr/>
        </p:nvSpPr>
        <p:spPr>
          <a:xfrm>
            <a:off x="6539940" y="3956752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25" name="テキスト ボックス 13">
            <a:extLst>
              <a:ext uri="{FF2B5EF4-FFF2-40B4-BE49-F238E27FC236}">
                <a16:creationId xmlns:a16="http://schemas.microsoft.com/office/drawing/2014/main" id="{C5F66E8A-2968-4546-AC0A-794CF068034D}"/>
              </a:ext>
            </a:extLst>
          </p:cNvPr>
          <p:cNvSpPr txBox="1"/>
          <p:nvPr/>
        </p:nvSpPr>
        <p:spPr>
          <a:xfrm>
            <a:off x="4662983" y="4845993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26" name="テキスト ボックス 14">
            <a:extLst>
              <a:ext uri="{FF2B5EF4-FFF2-40B4-BE49-F238E27FC236}">
                <a16:creationId xmlns:a16="http://schemas.microsoft.com/office/drawing/2014/main" id="{D31D36AC-D77F-7A48-8F32-6FD6C4AEC727}"/>
              </a:ext>
            </a:extLst>
          </p:cNvPr>
          <p:cNvSpPr txBox="1"/>
          <p:nvPr/>
        </p:nvSpPr>
        <p:spPr>
          <a:xfrm>
            <a:off x="6484636" y="4645938"/>
            <a:ext cx="2031325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27" name="直線矢印コネクタ 16">
            <a:extLst>
              <a:ext uri="{FF2B5EF4-FFF2-40B4-BE49-F238E27FC236}">
                <a16:creationId xmlns:a16="http://schemas.microsoft.com/office/drawing/2014/main" id="{0B80A891-7172-F740-9724-72EE83F51A9B}"/>
              </a:ext>
            </a:extLst>
          </p:cNvPr>
          <p:cNvCxnSpPr>
            <a:cxnSpLocks/>
            <a:stCxn id="26" idx="2"/>
            <a:endCxn id="28" idx="0"/>
          </p:cNvCxnSpPr>
          <p:nvPr/>
        </p:nvCxnSpPr>
        <p:spPr>
          <a:xfrm>
            <a:off x="7500299" y="5107603"/>
            <a:ext cx="1" cy="355587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17">
            <a:extLst>
              <a:ext uri="{FF2B5EF4-FFF2-40B4-BE49-F238E27FC236}">
                <a16:creationId xmlns:a16="http://schemas.microsoft.com/office/drawing/2014/main" id="{946A5528-126E-774F-BF39-A6EFBD8F34F0}"/>
              </a:ext>
            </a:extLst>
          </p:cNvPr>
          <p:cNvSpPr txBox="1"/>
          <p:nvPr/>
        </p:nvSpPr>
        <p:spPr>
          <a:xfrm>
            <a:off x="6946302" y="5463190"/>
            <a:ext cx="1107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/>
              <a:t>メモリ</a:t>
            </a:r>
            <a:endParaRPr kumimoji="1" lang="ja-JP" altLang="en-US" sz="2400" b="1"/>
          </a:p>
        </p:txBody>
      </p:sp>
      <p:cxnSp>
        <p:nvCxnSpPr>
          <p:cNvPr id="29" name="直線矢印コネクタ 18">
            <a:extLst>
              <a:ext uri="{FF2B5EF4-FFF2-40B4-BE49-F238E27FC236}">
                <a16:creationId xmlns:a16="http://schemas.microsoft.com/office/drawing/2014/main" id="{C967CDF9-0239-C74D-A946-7D05A50C9C68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5477630" y="4876771"/>
            <a:ext cx="1007006" cy="230832"/>
          </a:xfrm>
          <a:prstGeom prst="straightConnector1">
            <a:avLst/>
          </a:prstGeom>
          <a:ln w="47625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1">
            <a:extLst>
              <a:ext uri="{FF2B5EF4-FFF2-40B4-BE49-F238E27FC236}">
                <a16:creationId xmlns:a16="http://schemas.microsoft.com/office/drawing/2014/main" id="{FDF25034-5EB4-4A48-BE88-852AC283B63E}"/>
              </a:ext>
            </a:extLst>
          </p:cNvPr>
          <p:cNvSpPr txBox="1"/>
          <p:nvPr/>
        </p:nvSpPr>
        <p:spPr>
          <a:xfrm>
            <a:off x="4375111" y="3956752"/>
            <a:ext cx="139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IDS VM</a:t>
            </a:r>
            <a:endParaRPr kumimoji="1" lang="ja-JP" altLang="en-US" sz="2400" b="1"/>
          </a:p>
        </p:txBody>
      </p:sp>
    </p:spTree>
    <p:extLst>
      <p:ext uri="{BB962C8B-B14F-4D97-AF65-F5344CB8AC3E}">
        <p14:creationId xmlns:p14="http://schemas.microsoft.com/office/powerpoint/2010/main" val="2754901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13">
            <a:extLst>
              <a:ext uri="{FF2B5EF4-FFF2-40B4-BE49-F238E27FC236}">
                <a16:creationId xmlns:a16="http://schemas.microsoft.com/office/drawing/2014/main" id="{09801472-F286-6B47-851C-E368F8872FB4}"/>
              </a:ext>
            </a:extLst>
          </p:cNvPr>
          <p:cNvSpPr txBox="1"/>
          <p:nvPr/>
        </p:nvSpPr>
        <p:spPr>
          <a:xfrm>
            <a:off x="4329012" y="4670575"/>
            <a:ext cx="2317174" cy="162244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kumimoji="1" lang="ja-JP" altLang="en-US" sz="2800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1735C-FC09-234D-9B62-F7209693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OSデータの解析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D4BE6-5E5D-EF4B-A63E-92A66270F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は取得したメモリデータに含まれる</a:t>
            </a:r>
            <a:r>
              <a:rPr lang="en-US" altLang="ja-JP" dirty="0"/>
              <a:t>OS</a:t>
            </a:r>
            <a:r>
              <a:rPr lang="ja-JP" altLang="en-US"/>
              <a:t>データを解析</a:t>
            </a:r>
            <a:endParaRPr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VM</a:t>
            </a:r>
            <a:r>
              <a:rPr lang="ja-JP" altLang="en-US"/>
              <a:t>内で実行されているプロセスの情報</a:t>
            </a:r>
            <a:endParaRPr lang="en-US" altLang="ja-JP" dirty="0"/>
          </a:p>
          <a:p>
            <a:pPr lvl="1"/>
            <a:r>
              <a:rPr lang="ja-JP" altLang="en-US"/>
              <a:t>複雑な</a:t>
            </a:r>
            <a:r>
              <a:rPr lang="en-US" altLang="ja-JP" dirty="0"/>
              <a:t>OS</a:t>
            </a:r>
            <a:r>
              <a:rPr lang="ja-JP" altLang="en-US"/>
              <a:t>のデータ構造を解析する</a:t>
            </a:r>
            <a:r>
              <a:rPr lang="en-US" altLang="ja-JP" dirty="0"/>
              <a:t>IDS</a:t>
            </a:r>
            <a:r>
              <a:rPr lang="ja-JP" altLang="en-US"/>
              <a:t>の開発は容易ではない</a:t>
            </a:r>
            <a:endParaRPr lang="en-US" altLang="ja-JP" dirty="0"/>
          </a:p>
          <a:p>
            <a:r>
              <a:rPr lang="en-US" altLang="ja-JP" dirty="0" err="1"/>
              <a:t>LLView</a:t>
            </a:r>
            <a:r>
              <a:rPr lang="en-US" altLang="ja-JP" dirty="0"/>
              <a:t> [Ozaki et al.'19]</a:t>
            </a:r>
            <a:r>
              <a:rPr lang="ja-JP" altLang="en-US"/>
              <a:t>を</a:t>
            </a:r>
            <a:r>
              <a:rPr lang="en-US" altLang="ja-JP" dirty="0" err="1"/>
              <a:t>SEVmonitor</a:t>
            </a:r>
            <a:r>
              <a:rPr lang="ja-JP" altLang="en-US"/>
              <a:t>に対応させて利用</a:t>
            </a:r>
            <a:endParaRPr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のソースコードを用いてオフロード実行できる</a:t>
            </a:r>
            <a:r>
              <a:rPr lang="en-US" altLang="ja-JP" dirty="0"/>
              <a:t>IDS</a:t>
            </a:r>
            <a:r>
              <a:rPr lang="ja-JP" altLang="en-US"/>
              <a:t>を開発</a:t>
            </a:r>
            <a:endParaRPr lang="en-US" altLang="ja-JP" dirty="0"/>
          </a:p>
          <a:p>
            <a:pPr lvl="1"/>
            <a:r>
              <a:rPr lang="en-JP" dirty="0"/>
              <a:t>OSデータにアクセスする箇所をエージェントとの通信に置き換え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96667-0092-B442-919F-D554AFA2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5" name="テキスト ボックス 13">
            <a:extLst>
              <a:ext uri="{FF2B5EF4-FFF2-40B4-BE49-F238E27FC236}">
                <a16:creationId xmlns:a16="http://schemas.microsoft.com/office/drawing/2014/main" id="{27045352-65AC-7A47-A66D-0EFD98E665C9}"/>
              </a:ext>
            </a:extLst>
          </p:cNvPr>
          <p:cNvSpPr txBox="1"/>
          <p:nvPr/>
        </p:nvSpPr>
        <p:spPr>
          <a:xfrm>
            <a:off x="1509761" y="4881630"/>
            <a:ext cx="1770190" cy="120032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OS</a:t>
            </a:r>
            <a:r>
              <a:rPr kumimoji="1" lang="ja-JP" altLang="en-US" sz="2400" b="1"/>
              <a:t>データを監視する</a:t>
            </a:r>
            <a:r>
              <a:rPr kumimoji="1" lang="en-US" altLang="ja-JP" sz="2400" b="1" dirty="0"/>
              <a:t>IDS</a:t>
            </a:r>
            <a:endParaRPr kumimoji="1" lang="ja-JP" altLang="en-US" sz="2400" b="1"/>
          </a:p>
        </p:txBody>
      </p:sp>
      <p:sp>
        <p:nvSpPr>
          <p:cNvPr id="7" name="テキスト ボックス 13">
            <a:extLst>
              <a:ext uri="{FF2B5EF4-FFF2-40B4-BE49-F238E27FC236}">
                <a16:creationId xmlns:a16="http://schemas.microsoft.com/office/drawing/2014/main" id="{E1E5C4F2-5999-8441-A918-3ABFA94247AF}"/>
              </a:ext>
            </a:extLst>
          </p:cNvPr>
          <p:cNvSpPr txBox="1"/>
          <p:nvPr/>
        </p:nvSpPr>
        <p:spPr>
          <a:xfrm>
            <a:off x="7622898" y="4881630"/>
            <a:ext cx="2174246" cy="1200329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VM</a:t>
            </a:r>
            <a:r>
              <a:rPr kumimoji="1" lang="ja-JP" altLang="en-US" sz="2400" b="1"/>
              <a:t>内の</a:t>
            </a:r>
            <a:r>
              <a:rPr kumimoji="1" lang="en-US" altLang="ja-JP" sz="2400" b="1" dirty="0"/>
              <a:t>OS</a:t>
            </a:r>
            <a:r>
              <a:rPr kumimoji="1" lang="ja-JP" altLang="en-US" sz="2400" b="1"/>
              <a:t>データにアクセスする</a:t>
            </a:r>
            <a:r>
              <a:rPr kumimoji="1" lang="en-US" altLang="ja-JP" sz="2400" b="1" dirty="0"/>
              <a:t>IDS</a:t>
            </a:r>
            <a:endParaRPr kumimoji="1" lang="ja-JP" altLang="en-US" sz="2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EB0B60-2354-0A4B-9004-F80CEBD9C9B3}"/>
              </a:ext>
            </a:extLst>
          </p:cNvPr>
          <p:cNvSpPr txBox="1"/>
          <p:nvPr/>
        </p:nvSpPr>
        <p:spPr>
          <a:xfrm>
            <a:off x="4374902" y="4434528"/>
            <a:ext cx="130837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 err="1"/>
              <a:t>LLView</a:t>
            </a:r>
            <a:endParaRPr kumimoji="1" lang="ja-JP" altLang="en-US" sz="2400" b="1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FE0ECD4E-7529-EE41-9989-EE7F21781FF3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3279951" y="5481795"/>
            <a:ext cx="104906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E548AC8-D22D-B34A-975B-4DA94AB5E2A2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>
          <a:xfrm>
            <a:off x="6646186" y="5481795"/>
            <a:ext cx="9767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C8B0D08-1C27-0B45-8781-A7925582A061}"/>
              </a:ext>
            </a:extLst>
          </p:cNvPr>
          <p:cNvSpPr/>
          <p:nvPr/>
        </p:nvSpPr>
        <p:spPr>
          <a:xfrm>
            <a:off x="4848712" y="5127634"/>
            <a:ext cx="1367257" cy="8112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b="1" dirty="0">
                <a:solidFill>
                  <a:schemeClr val="tx1"/>
                </a:solidFill>
              </a:rPr>
              <a:t>プログラム</a:t>
            </a:r>
          </a:p>
          <a:p>
            <a:pPr algn="ctr"/>
            <a:r>
              <a:rPr lang="en-JP" b="1" dirty="0">
                <a:solidFill>
                  <a:schemeClr val="tx1"/>
                </a:solidFill>
              </a:rPr>
              <a:t>変換</a:t>
            </a:r>
          </a:p>
        </p:txBody>
      </p:sp>
    </p:spTree>
    <p:extLst>
      <p:ext uri="{BB962C8B-B14F-4D97-AF65-F5344CB8AC3E}">
        <p14:creationId xmlns:p14="http://schemas.microsoft.com/office/powerpoint/2010/main" val="3879686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CF7ACA-1EFC-B74B-AABF-E839743E1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OS</a:t>
            </a:r>
            <a:r>
              <a:rPr kumimoji="1" lang="ja-JP" altLang="en-US"/>
              <a:t>のバージョン情報の取得の内訳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9DD350-47F1-0742-8337-9A720709C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監視対象</a:t>
            </a:r>
            <a:r>
              <a:rPr kumimoji="1" lang="en-US" altLang="ja-JP" dirty="0"/>
              <a:t>VM</a:t>
            </a:r>
            <a:r>
              <a:rPr kumimoji="1" lang="ja-JP" altLang="en-US"/>
              <a:t>からバージョン情報を取得する際の時間の内訳</a:t>
            </a:r>
            <a:endParaRPr kumimoji="1" lang="en-US" altLang="ja-JP" dirty="0"/>
          </a:p>
          <a:p>
            <a:pPr lvl="1"/>
            <a:r>
              <a:rPr lang="ja-JP" altLang="en-US"/>
              <a:t>エージェントから受信したメモリデータを読み取るための</a:t>
            </a:r>
            <a:r>
              <a:rPr lang="en-US" altLang="ja-JP" dirty="0"/>
              <a:t>read</a:t>
            </a:r>
            <a:r>
              <a:rPr lang="ja-JP" altLang="en-US"/>
              <a:t>に</a:t>
            </a:r>
            <a:br>
              <a:rPr lang="en-US" altLang="ja-JP" dirty="0"/>
            </a:br>
            <a:r>
              <a:rPr lang="ja-JP" altLang="en-US"/>
              <a:t>時間がかかっている</a:t>
            </a:r>
            <a:endParaRPr lang="en-US" altLang="ja-JP" dirty="0"/>
          </a:p>
          <a:p>
            <a:pPr lvl="1"/>
            <a:r>
              <a:rPr lang="ja-JP" altLang="en-US"/>
              <a:t>エージェントの処理を待っている時間が大きい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6F9CE9-2A2A-1E43-8187-1D93D193F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DF3CEAFD-C26A-E94A-80D7-AEEBEFEE40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841730"/>
              </p:ext>
            </p:extLst>
          </p:nvPr>
        </p:nvGraphicFramePr>
        <p:xfrm>
          <a:off x="2206521" y="3312826"/>
          <a:ext cx="7342213" cy="3408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3132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1E27-C11A-EF4C-849A-A0ECF23ED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9079" cy="1325563"/>
          </a:xfrm>
        </p:spPr>
        <p:txBody>
          <a:bodyPr/>
          <a:lstStyle/>
          <a:p>
            <a:r>
              <a:rPr lang="en-JP" dirty="0"/>
              <a:t>OSのバ</a:t>
            </a:r>
            <a:r>
              <a:rPr lang="en-JP"/>
              <a:t>ージョン情報の取得</a:t>
            </a:r>
            <a:r>
              <a:rPr lang="en-US" dirty="0"/>
              <a:t>(</a:t>
            </a:r>
            <a:r>
              <a:rPr lang="en-US" dirty="0" err="1"/>
              <a:t>ブロッキングなし</a:t>
            </a:r>
            <a:r>
              <a:rPr lang="en-US" dirty="0"/>
              <a:t>)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896B-3A88-3744-AFE5-01F31527E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9927"/>
            <a:ext cx="10731500" cy="4212000"/>
          </a:xfrm>
        </p:spPr>
        <p:txBody>
          <a:bodyPr/>
          <a:lstStyle/>
          <a:p>
            <a:r>
              <a:rPr lang="ja-JP" altLang="en-US"/>
              <a:t>取得時間を従来の</a:t>
            </a:r>
            <a:r>
              <a:rPr lang="en-US" altLang="ja-JP" dirty="0" err="1"/>
              <a:t>KVMonitor</a:t>
            </a:r>
            <a:r>
              <a:rPr lang="ja-JP" altLang="en-US"/>
              <a:t>と比較</a:t>
            </a:r>
            <a:endParaRPr lang="en-US" altLang="ja-JP" dirty="0"/>
          </a:p>
          <a:p>
            <a:pPr lvl="1"/>
            <a:r>
              <a:rPr lang="ja-JP" altLang="en-US"/>
              <a:t>文字列の取得時間は</a:t>
            </a:r>
            <a:r>
              <a:rPr lang="en-US" altLang="ja-JP" dirty="0"/>
              <a:t>10</a:t>
            </a:r>
            <a:r>
              <a:rPr lang="ja-JP" altLang="en-US"/>
              <a:t>倍に増加</a:t>
            </a:r>
            <a:endParaRPr lang="en-US" altLang="ja-JP" dirty="0"/>
          </a:p>
          <a:p>
            <a:pPr lvl="2"/>
            <a:r>
              <a:rPr lang="ja-JP" altLang="en-US"/>
              <a:t>最初に１回だけ行うネットワーク接続などのオーバヘッド</a:t>
            </a:r>
            <a:endParaRPr lang="en-US" altLang="ja-JP" dirty="0"/>
          </a:p>
          <a:p>
            <a:pPr lvl="2"/>
            <a:r>
              <a:rPr lang="ja-JP" altLang="en-US"/>
              <a:t>エージェントの処理を待っている時間</a:t>
            </a:r>
            <a:endParaRPr lang="en-US" altLang="ja-JP" dirty="0"/>
          </a:p>
          <a:p>
            <a:pPr lvl="2"/>
            <a:r>
              <a:rPr lang="ja-JP" altLang="en-US"/>
              <a:t>ビジーループにならないために</a:t>
            </a:r>
            <a:br>
              <a:rPr lang="en-US" altLang="ja-JP" dirty="0"/>
            </a:br>
            <a:r>
              <a:rPr lang="en-US" altLang="ja-JP" dirty="0" err="1"/>
              <a:t>wait_woken</a:t>
            </a:r>
            <a:r>
              <a:rPr lang="ja-JP" altLang="en-US"/>
              <a:t>関数で待っている時間</a:t>
            </a:r>
            <a:endParaRPr lang="en-US" altLang="ja-JP" dirty="0"/>
          </a:p>
          <a:p>
            <a:pPr lvl="1"/>
            <a:endParaRPr lang="en-US" altLang="ja-JP" dirty="0"/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FC12F-41CF-3B43-8264-DB259AE7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80AE4019-B4D3-C949-BDA4-0B589791E5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747499"/>
              </p:ext>
            </p:extLst>
          </p:nvPr>
        </p:nvGraphicFramePr>
        <p:xfrm>
          <a:off x="6357990" y="3223739"/>
          <a:ext cx="4505220" cy="3217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20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0C3E6-0314-0E40-9C8C-39AEBA4A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内部犯による</a:t>
            </a:r>
            <a:r>
              <a:rPr lang="en-US" altLang="ja-JP"/>
              <a:t>VM</a:t>
            </a:r>
            <a:r>
              <a:rPr lang="ja-JP" altLang="en-US"/>
              <a:t>への攻撃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6A5EA-2B56-9B4D-8C3B-82E89FBA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近年、</a:t>
            </a:r>
            <a:r>
              <a:rPr lang="en-US" altLang="ja-JP" dirty="0"/>
              <a:t>IaaS</a:t>
            </a:r>
            <a:r>
              <a:rPr lang="ja-JP" altLang="en-US"/>
              <a:t>型クラウドが普及している</a:t>
            </a:r>
            <a:endParaRPr lang="en-US" altLang="ja-JP" dirty="0"/>
          </a:p>
          <a:p>
            <a:pPr lvl="1"/>
            <a:r>
              <a:rPr lang="ja-JP" altLang="en-US"/>
              <a:t>ユーザは仮想マシン</a:t>
            </a:r>
            <a:r>
              <a:rPr lang="en-US" altLang="ja-JP" dirty="0"/>
              <a:t>(VM)</a:t>
            </a:r>
            <a:r>
              <a:rPr lang="ja-JP" altLang="en-US"/>
              <a:t>をインターネット経由で利用できる</a:t>
            </a:r>
            <a:endParaRPr lang="en-US" altLang="ja-JP" dirty="0"/>
          </a:p>
          <a:p>
            <a:pPr lvl="1"/>
            <a:r>
              <a:rPr lang="ja-JP" altLang="en-US"/>
              <a:t>クラウド内には内部犯がいる可能性が指摘されている</a:t>
            </a:r>
            <a:endParaRPr lang="en-US" altLang="ja-JP" dirty="0"/>
          </a:p>
          <a:p>
            <a:pPr lvl="2"/>
            <a:r>
              <a:rPr lang="en-US" altLang="ja-JP" dirty="0"/>
              <a:t>IPA </a:t>
            </a:r>
            <a:r>
              <a:rPr lang="ja-JP" altLang="en-US"/>
              <a:t>情報セキュリティ</a:t>
            </a:r>
            <a:r>
              <a:rPr lang="en-US" altLang="ja-JP" dirty="0"/>
              <a:t>10</a:t>
            </a:r>
            <a:r>
              <a:rPr lang="ja-JP" altLang="en-US"/>
              <a:t>大脅威</a:t>
            </a:r>
            <a:r>
              <a:rPr lang="en-US" altLang="ja-JP" dirty="0"/>
              <a:t> 2020</a:t>
            </a:r>
            <a:r>
              <a:rPr lang="ja-JP" altLang="en-US"/>
              <a:t>　</a:t>
            </a:r>
            <a:r>
              <a:rPr lang="en-US" altLang="ja-JP" dirty="0"/>
              <a:t>2</a:t>
            </a:r>
            <a:r>
              <a:rPr lang="ja-JP" altLang="en-US"/>
              <a:t>位（内部不正による情報漏洩）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/>
              <a:t>のメモリ上にある機密情報が盗聴される恐れ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のメモリデータの保護が重要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28" name="Cloud">
            <a:extLst>
              <a:ext uri="{FF2B5EF4-FFF2-40B4-BE49-F238E27FC236}">
                <a16:creationId xmlns:a16="http://schemas.microsoft.com/office/drawing/2014/main" id="{9FB01CF0-C509-1244-AAAA-01262C1D8B99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3470346" y="4060538"/>
            <a:ext cx="7038430" cy="2660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29" name="Picture 39" descr="F:\EndUser.pct">
            <a:extLst>
              <a:ext uri="{FF2B5EF4-FFF2-40B4-BE49-F238E27FC236}">
                <a16:creationId xmlns:a16="http://schemas.microsoft.com/office/drawing/2014/main" id="{8EDD07AA-4306-774F-A5A7-65A43FE53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41" y="4838803"/>
            <a:ext cx="903014" cy="119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6E0CF13-8E4B-9A4B-AB02-2C6C3B103172}"/>
              </a:ext>
            </a:extLst>
          </p:cNvPr>
          <p:cNvSpPr txBox="1"/>
          <p:nvPr/>
        </p:nvSpPr>
        <p:spPr>
          <a:xfrm>
            <a:off x="2011797" y="4464817"/>
            <a:ext cx="915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ユーザ</a:t>
            </a: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3DF62386-0C23-974F-9EF7-B783E5F13812}"/>
              </a:ext>
            </a:extLst>
          </p:cNvPr>
          <p:cNvSpPr/>
          <p:nvPr/>
        </p:nvSpPr>
        <p:spPr>
          <a:xfrm>
            <a:off x="4729913" y="4971006"/>
            <a:ext cx="1596071" cy="852079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6853A31-E33B-6B41-B3F0-2987C4944821}"/>
              </a:ext>
            </a:extLst>
          </p:cNvPr>
          <p:cNvSpPr txBox="1"/>
          <p:nvPr/>
        </p:nvSpPr>
        <p:spPr>
          <a:xfrm>
            <a:off x="5168097" y="4570816"/>
            <a:ext cx="71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2457C38-C689-A546-AA05-2B9CC872A5AB}"/>
              </a:ext>
            </a:extLst>
          </p:cNvPr>
          <p:cNvSpPr txBox="1"/>
          <p:nvPr/>
        </p:nvSpPr>
        <p:spPr>
          <a:xfrm>
            <a:off x="7401813" y="4234298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内部犯</a:t>
            </a:r>
            <a:r>
              <a:rPr kumimoji="1" lang="en-US" altLang="ja-JP" b="1" dirty="0"/>
              <a:t>(</a:t>
            </a:r>
            <a:r>
              <a:rPr kumimoji="1" lang="ja-JP" altLang="en-US" b="1"/>
              <a:t>悪意のある管理者</a:t>
            </a:r>
            <a:r>
              <a:rPr kumimoji="1" lang="en-US" altLang="ja-JP" b="1" dirty="0"/>
              <a:t>)</a:t>
            </a:r>
            <a:endParaRPr kumimoji="1" lang="ja-JP" altLang="en-US" b="1"/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C99525CF-AAF8-E849-8EDB-A91A0F49A53E}"/>
              </a:ext>
            </a:extLst>
          </p:cNvPr>
          <p:cNvCxnSpPr>
            <a:cxnSpLocks/>
          </p:cNvCxnSpPr>
          <p:nvPr/>
        </p:nvCxnSpPr>
        <p:spPr>
          <a:xfrm>
            <a:off x="3038462" y="5429680"/>
            <a:ext cx="1534690" cy="17224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2822">
            <a:extLst>
              <a:ext uri="{FF2B5EF4-FFF2-40B4-BE49-F238E27FC236}">
                <a16:creationId xmlns:a16="http://schemas.microsoft.com/office/drawing/2014/main" id="{9EF73581-4083-A44D-9CCC-D27984E9F34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38187" y="4568687"/>
            <a:ext cx="1099178" cy="1500309"/>
            <a:chOff x="6777" y="1528"/>
            <a:chExt cx="719" cy="1064"/>
          </a:xfrm>
        </p:grpSpPr>
        <p:sp>
          <p:nvSpPr>
            <p:cNvPr id="36" name="Freeform 2823">
              <a:extLst>
                <a:ext uri="{FF2B5EF4-FFF2-40B4-BE49-F238E27FC236}">
                  <a16:creationId xmlns:a16="http://schemas.microsoft.com/office/drawing/2014/main" id="{5F8A9C90-1BC2-BB41-A74F-908A7F60B8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7" name="Freeform 2824">
              <a:extLst>
                <a:ext uri="{FF2B5EF4-FFF2-40B4-BE49-F238E27FC236}">
                  <a16:creationId xmlns:a16="http://schemas.microsoft.com/office/drawing/2014/main" id="{339DEEEF-BC0C-C14A-AD73-3AAFA06F1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8" name="Freeform 2825">
              <a:extLst>
                <a:ext uri="{FF2B5EF4-FFF2-40B4-BE49-F238E27FC236}">
                  <a16:creationId xmlns:a16="http://schemas.microsoft.com/office/drawing/2014/main" id="{139C510C-5732-D74F-B5CC-A8360485A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39" name="角丸四角形 38">
            <a:extLst>
              <a:ext uri="{FF2B5EF4-FFF2-40B4-BE49-F238E27FC236}">
                <a16:creationId xmlns:a16="http://schemas.microsoft.com/office/drawing/2014/main" id="{1553C15E-D87E-C946-B5C8-3CD0B1E3AB5E}"/>
              </a:ext>
            </a:extLst>
          </p:cNvPr>
          <p:cNvSpPr/>
          <p:nvPr/>
        </p:nvSpPr>
        <p:spPr>
          <a:xfrm>
            <a:off x="4739509" y="4982419"/>
            <a:ext cx="1596071" cy="8520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439B5C0-CF3B-1F4A-A778-7415AF0E1859}"/>
              </a:ext>
            </a:extLst>
          </p:cNvPr>
          <p:cNvSpPr txBox="1"/>
          <p:nvPr/>
        </p:nvSpPr>
        <p:spPr>
          <a:xfrm>
            <a:off x="6847431" y="4968645"/>
            <a:ext cx="67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攻撃</a:t>
            </a: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82E2035-56B0-0C4D-AECD-1B6FD0BC8602}"/>
              </a:ext>
            </a:extLst>
          </p:cNvPr>
          <p:cNvCxnSpPr>
            <a:cxnSpLocks/>
          </p:cNvCxnSpPr>
          <p:nvPr/>
        </p:nvCxnSpPr>
        <p:spPr>
          <a:xfrm flipH="1" flipV="1">
            <a:off x="6325984" y="5429680"/>
            <a:ext cx="1612204" cy="8612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577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5098E-7BC8-1C46-BCBF-EFB2F334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プロセス一覧の取得</a:t>
            </a:r>
            <a:r>
              <a:rPr kumimoji="1" lang="en-US" altLang="ja-JP" dirty="0"/>
              <a:t>(</a:t>
            </a:r>
            <a:r>
              <a:rPr kumimoji="1" lang="ja-JP" altLang="en-US"/>
              <a:t>ブロッキングなし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3E2B40-C6A4-4B42-9EE8-A5598802C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暗号化された</a:t>
            </a:r>
            <a:r>
              <a:rPr kumimoji="1" lang="en-US" altLang="ja-JP" dirty="0"/>
              <a:t>VM</a:t>
            </a:r>
            <a:r>
              <a:rPr kumimoji="1" lang="ja-JP" altLang="en-US"/>
              <a:t>のメモリを解析してプロセス情報を取得</a:t>
            </a:r>
            <a:endParaRPr kumimoji="1" lang="en-US" altLang="ja-JP" strike="sngStrike" dirty="0"/>
          </a:p>
          <a:p>
            <a:r>
              <a:rPr kumimoji="1" lang="ja-JP" altLang="en-US"/>
              <a:t>取得時間を従来の</a:t>
            </a:r>
            <a:r>
              <a:rPr kumimoji="1" lang="en-US" altLang="ja-JP" dirty="0" err="1"/>
              <a:t>KVMonitor</a:t>
            </a:r>
            <a:r>
              <a:rPr kumimoji="1" lang="ja-JP" altLang="en-US"/>
              <a:t>と比較</a:t>
            </a:r>
            <a:endParaRPr kumimoji="1" lang="en-US" altLang="ja-JP" dirty="0"/>
          </a:p>
          <a:p>
            <a:pPr lvl="1"/>
            <a:r>
              <a:rPr kumimoji="1" lang="ja-JP" altLang="en-US"/>
              <a:t>プロセス情報の取得時間は</a:t>
            </a:r>
            <a:r>
              <a:rPr lang="ja-JP" altLang="en-US"/>
              <a:t>約</a:t>
            </a:r>
            <a:r>
              <a:rPr lang="en-US" altLang="ja-JP" dirty="0"/>
              <a:t>56</a:t>
            </a:r>
            <a:r>
              <a:rPr kumimoji="1" lang="ja-JP" altLang="en-US"/>
              <a:t>倍に増加</a:t>
            </a:r>
            <a:endParaRPr kumimoji="1" lang="en-US" altLang="ja-JP" dirty="0"/>
          </a:p>
          <a:p>
            <a:pPr lvl="2"/>
            <a:r>
              <a:rPr kumimoji="1" lang="ja-JP" altLang="en-US"/>
              <a:t>プロセス数である</a:t>
            </a:r>
            <a:r>
              <a:rPr kumimoji="1" lang="en-US" altLang="ja-JP" dirty="0"/>
              <a:t>119</a:t>
            </a:r>
            <a:r>
              <a:rPr kumimoji="1" lang="ja-JP" altLang="en-US"/>
              <a:t>回の</a:t>
            </a:r>
            <a:br>
              <a:rPr kumimoji="1" lang="en-US" altLang="ja-JP" dirty="0"/>
            </a:br>
            <a:r>
              <a:rPr kumimoji="1" lang="ja-JP" altLang="en-US"/>
              <a:t>通信のオーバーヘッド</a:t>
            </a:r>
            <a:endParaRPr kumimoji="1" lang="en-US" altLang="ja-JP" dirty="0"/>
          </a:p>
          <a:p>
            <a:pPr lvl="2"/>
            <a:r>
              <a:rPr lang="ja-JP" altLang="en-US"/>
              <a:t>それに伴う</a:t>
            </a:r>
            <a:r>
              <a:rPr lang="en-US" altLang="ja-JP" dirty="0"/>
              <a:t>CPU</a:t>
            </a:r>
            <a:r>
              <a:rPr lang="ja-JP" altLang="en-US"/>
              <a:t>待機時間の増加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78EE3B-0FE6-214B-8FC0-CB745D39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E18E2828-4358-3144-A0C2-067B99C5FA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2366"/>
              </p:ext>
            </p:extLst>
          </p:nvPr>
        </p:nvGraphicFramePr>
        <p:xfrm>
          <a:off x="6355830" y="3282846"/>
          <a:ext cx="4583169" cy="3210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5049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93CD7-AE2E-6542-9EAE-C702548D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1E5673-F081-114F-BC35-97F4FB5B2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/>
              <a:t>RemoteTrans</a:t>
            </a:r>
            <a:r>
              <a:rPr lang="en-US" altLang="ja-JP" dirty="0"/>
              <a:t> [Kourai et al.‘16]</a:t>
            </a:r>
          </a:p>
          <a:p>
            <a:pPr marL="6192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クラウド外部の信頼できるホストに</a:t>
            </a:r>
            <a:r>
              <a:rPr lang="en-US" altLang="ja-JP" sz="2400" dirty="0"/>
              <a:t>IDS</a:t>
            </a:r>
            <a:r>
              <a:rPr lang="ja-JP" altLang="en-US" sz="2400"/>
              <a:t>をオフロードして</a:t>
            </a:r>
            <a:r>
              <a:rPr lang="en-US" altLang="ja-JP" sz="2400" dirty="0"/>
              <a:t>VM</a:t>
            </a:r>
            <a:r>
              <a:rPr lang="ja-JP" altLang="en-US" sz="2400"/>
              <a:t>を監視</a:t>
            </a:r>
            <a:endParaRPr lang="en-US" altLang="ja-JP" sz="2400" dirty="0"/>
          </a:p>
          <a:p>
            <a:pPr marL="6192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インターネット経由でメモリデータを取得するオーバヘッドが大きい</a:t>
            </a:r>
            <a:endParaRPr lang="en-US" altLang="ja-JP" sz="2400" dirty="0"/>
          </a:p>
          <a:p>
            <a:r>
              <a:rPr lang="en-US" altLang="ja-JP" dirty="0" err="1"/>
              <a:t>SGmonitor</a:t>
            </a:r>
            <a:r>
              <a:rPr lang="en-US" altLang="ja-JP" sz="2400" dirty="0"/>
              <a:t> </a:t>
            </a:r>
            <a:r>
              <a:rPr lang="en-US" altLang="ja-JP" dirty="0"/>
              <a:t>[</a:t>
            </a:r>
            <a:r>
              <a:rPr lang="ja-JP" altLang="en-US"/>
              <a:t>中野ら</a:t>
            </a:r>
            <a:r>
              <a:rPr lang="en-US" altLang="ja-JP" dirty="0"/>
              <a:t>‘19]</a:t>
            </a:r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en-US" altLang="ja-JP" sz="2400" dirty="0"/>
              <a:t>Intel SGX</a:t>
            </a:r>
            <a:r>
              <a:rPr lang="ja-JP" altLang="en-US" sz="2400"/>
              <a:t>によって暗号化された保護領域に</a:t>
            </a:r>
            <a:r>
              <a:rPr lang="en-US" altLang="ja-JP" sz="2400" dirty="0"/>
              <a:t>IDS</a:t>
            </a:r>
            <a:r>
              <a:rPr lang="ja-JP" altLang="en-US" sz="2400"/>
              <a:t>をオフロード</a:t>
            </a:r>
            <a:endParaRPr lang="en-US" altLang="ja-JP" sz="2400" dirty="0"/>
          </a:p>
          <a:p>
            <a:pPr marL="622300" indent="-219075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内部犯が管理するシステムの一部を信頼する必要が</a:t>
            </a:r>
            <a:r>
              <a:rPr lang="ja-JP" altLang="en-JP" sz="2400"/>
              <a:t>あ</a:t>
            </a:r>
            <a:r>
              <a:rPr lang="ja-JP" altLang="en-US" sz="2400"/>
              <a:t>る</a:t>
            </a:r>
            <a:endParaRPr kumimoji="1" lang="en-US" altLang="ja-JP" sz="2400" dirty="0"/>
          </a:p>
          <a:p>
            <a:r>
              <a:rPr kumimoji="1" lang="en-US" altLang="ja-JP" dirty="0"/>
              <a:t>Intel SGX</a:t>
            </a:r>
            <a:r>
              <a:rPr kumimoji="1" lang="ja-JP" altLang="en-US"/>
              <a:t>を用いる</a:t>
            </a:r>
            <a:r>
              <a:rPr kumimoji="1" lang="en-US" altLang="ja-JP" dirty="0"/>
              <a:t>VM</a:t>
            </a:r>
            <a:r>
              <a:rPr kumimoji="1" lang="ja-JP" altLang="en-US"/>
              <a:t>のマイグレーション</a:t>
            </a:r>
            <a:r>
              <a:rPr kumimoji="1" lang="en-US" altLang="ja-JP" dirty="0"/>
              <a:t> [Gu et al.‘17]</a:t>
            </a:r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kumimoji="1" lang="en-US" altLang="ja-JP" sz="2400" dirty="0"/>
              <a:t>SGX</a:t>
            </a:r>
            <a:r>
              <a:rPr kumimoji="1" lang="ja-JP" altLang="en-US" sz="2400"/>
              <a:t>保護領域のメモリは保護領域内で動くプログラムが保存・復元</a:t>
            </a:r>
            <a:endParaRPr kumimoji="1" lang="en-US" altLang="ja-JP" sz="2400" dirty="0"/>
          </a:p>
          <a:p>
            <a:pPr marL="622800" indent="-219600">
              <a:spcBef>
                <a:spcPts val="500"/>
              </a:spcBef>
              <a:buFont typeface="Helvetica" pitchFamily="2" charset="0"/>
              <a:buChar char="⁃"/>
            </a:pPr>
            <a:r>
              <a:rPr lang="ja-JP" altLang="en-US" sz="2400"/>
              <a:t>暗号化された</a:t>
            </a:r>
            <a:r>
              <a:rPr lang="en-US" altLang="ja-JP" sz="2400" dirty="0"/>
              <a:t>VM</a:t>
            </a:r>
            <a:r>
              <a:rPr lang="ja-JP" altLang="en-US" sz="2400"/>
              <a:t>内でエージェントを動かす本研究に似ている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0FEA41-CA8C-304C-B16C-C6400224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21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897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C26C7-A19F-1447-B377-D229C332A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AMD SEV</a:t>
            </a:r>
            <a:r>
              <a:rPr lang="ja-JP" altLang="en-US"/>
              <a:t>を用いたメモリ暗号化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DEF989-D105-6740-9BC5-E954C49AE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AMD</a:t>
            </a:r>
            <a:r>
              <a:rPr lang="ja-JP" altLang="en-US"/>
              <a:t>製</a:t>
            </a:r>
            <a:r>
              <a:rPr lang="en-US" altLang="ja-JP" dirty="0"/>
              <a:t>CPU</a:t>
            </a:r>
            <a:r>
              <a:rPr lang="ja-JP" altLang="en-US"/>
              <a:t>では</a:t>
            </a:r>
            <a:r>
              <a:rPr lang="en-US" altLang="ja-JP" dirty="0">
                <a:solidFill>
                  <a:srgbClr val="FF0000"/>
                </a:solidFill>
              </a:rPr>
              <a:t>SEV</a:t>
            </a:r>
            <a:r>
              <a:rPr lang="ja-JP" altLang="en-US"/>
              <a:t>と呼ばれるセキュリティ機構を提供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のメモリを透過的に暗号化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ごとに異なる暗号鍵が用いられる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内でデータを書き込む際に暗号化され、読み込む際に復号される</a:t>
            </a:r>
            <a:endParaRPr lang="en-US" altLang="ja-JP" dirty="0"/>
          </a:p>
          <a:p>
            <a:r>
              <a:rPr lang="ja-JP" altLang="en-US"/>
              <a:t>内部犯でさえ</a:t>
            </a:r>
            <a:r>
              <a:rPr lang="en-US" altLang="ja-JP" dirty="0"/>
              <a:t>VM</a:t>
            </a:r>
            <a:r>
              <a:rPr lang="ja-JP" altLang="en-US"/>
              <a:t>のメモリを復号して盗聴することはできない</a:t>
            </a:r>
            <a:endParaRPr lang="en-US" altLang="ja-JP" dirty="0"/>
          </a:p>
          <a:p>
            <a:pPr lvl="1"/>
            <a:r>
              <a:rPr lang="en-US" altLang="ja-JP" dirty="0"/>
              <a:t>CPU</a:t>
            </a:r>
            <a:r>
              <a:rPr lang="ja-JP" altLang="en-US"/>
              <a:t>内の暗号鍵は取り出せない</a:t>
            </a:r>
            <a:endParaRPr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EE5783-B379-CB47-ABBD-231EC9E95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5" name="Cloud">
            <a:extLst>
              <a:ext uri="{FF2B5EF4-FFF2-40B4-BE49-F238E27FC236}">
                <a16:creationId xmlns:a16="http://schemas.microsoft.com/office/drawing/2014/main" id="{5528C167-FB1E-ED45-9614-B0E987EF924F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3470346" y="4060538"/>
            <a:ext cx="7038430" cy="26609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6" name="Picture 39" descr="F:\EndUser.pct">
            <a:extLst>
              <a:ext uri="{FF2B5EF4-FFF2-40B4-BE49-F238E27FC236}">
                <a16:creationId xmlns:a16="http://schemas.microsoft.com/office/drawing/2014/main" id="{1D023B97-785C-474D-9054-1A81D0DE1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41" y="4838803"/>
            <a:ext cx="903014" cy="1199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E531AA-974A-3849-B9B2-7822F56E362C}"/>
              </a:ext>
            </a:extLst>
          </p:cNvPr>
          <p:cNvSpPr txBox="1"/>
          <p:nvPr/>
        </p:nvSpPr>
        <p:spPr>
          <a:xfrm>
            <a:off x="2011797" y="4464817"/>
            <a:ext cx="915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ユーザ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3F26AD42-A307-BB41-9EF2-5DDEC5195DD5}"/>
              </a:ext>
            </a:extLst>
          </p:cNvPr>
          <p:cNvSpPr/>
          <p:nvPr/>
        </p:nvSpPr>
        <p:spPr>
          <a:xfrm>
            <a:off x="4729913" y="4971006"/>
            <a:ext cx="1596071" cy="8520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DFE596-955E-2148-AB86-780F94ED22DE}"/>
              </a:ext>
            </a:extLst>
          </p:cNvPr>
          <p:cNvSpPr txBox="1"/>
          <p:nvPr/>
        </p:nvSpPr>
        <p:spPr>
          <a:xfrm>
            <a:off x="5168097" y="4570816"/>
            <a:ext cx="719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8B02BD-E2E3-9742-A155-1B3BAEB92471}"/>
              </a:ext>
            </a:extLst>
          </p:cNvPr>
          <p:cNvSpPr txBox="1"/>
          <p:nvPr/>
        </p:nvSpPr>
        <p:spPr>
          <a:xfrm>
            <a:off x="7401813" y="4234298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内部犯</a:t>
            </a:r>
            <a:r>
              <a:rPr kumimoji="1" lang="en-US" altLang="ja-JP" b="1" dirty="0"/>
              <a:t>(</a:t>
            </a:r>
            <a:r>
              <a:rPr kumimoji="1" lang="ja-JP" altLang="en-US" b="1"/>
              <a:t>悪意のある管理者</a:t>
            </a:r>
            <a:r>
              <a:rPr kumimoji="1" lang="en-US" altLang="ja-JP" b="1" dirty="0"/>
              <a:t>)</a:t>
            </a:r>
            <a:endParaRPr kumimoji="1" lang="ja-JP" altLang="en-US" b="1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790DF34-3C13-734C-BAA8-CD54E1D05E6B}"/>
              </a:ext>
            </a:extLst>
          </p:cNvPr>
          <p:cNvCxnSpPr>
            <a:cxnSpLocks/>
          </p:cNvCxnSpPr>
          <p:nvPr/>
        </p:nvCxnSpPr>
        <p:spPr>
          <a:xfrm>
            <a:off x="3038462" y="5429680"/>
            <a:ext cx="1534690" cy="17224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2822">
            <a:extLst>
              <a:ext uri="{FF2B5EF4-FFF2-40B4-BE49-F238E27FC236}">
                <a16:creationId xmlns:a16="http://schemas.microsoft.com/office/drawing/2014/main" id="{52D39E83-FD63-DC4D-9762-B6B381E54AF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938187" y="4568687"/>
            <a:ext cx="1099178" cy="1500309"/>
            <a:chOff x="6777" y="1528"/>
            <a:chExt cx="719" cy="1064"/>
          </a:xfrm>
        </p:grpSpPr>
        <p:sp>
          <p:nvSpPr>
            <p:cNvPr id="13" name="Freeform 2823">
              <a:extLst>
                <a:ext uri="{FF2B5EF4-FFF2-40B4-BE49-F238E27FC236}">
                  <a16:creationId xmlns:a16="http://schemas.microsoft.com/office/drawing/2014/main" id="{35F6A732-3625-124F-896B-3FD76EB77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4" name="Freeform 2824">
              <a:extLst>
                <a:ext uri="{FF2B5EF4-FFF2-40B4-BE49-F238E27FC236}">
                  <a16:creationId xmlns:a16="http://schemas.microsoft.com/office/drawing/2014/main" id="{9DAE595B-1732-F04E-8AFE-CF74865A0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5" name="Freeform 2825">
              <a:extLst>
                <a:ext uri="{FF2B5EF4-FFF2-40B4-BE49-F238E27FC236}">
                  <a16:creationId xmlns:a16="http://schemas.microsoft.com/office/drawing/2014/main" id="{420AC0D6-539E-6B4D-9921-89A46DC29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CA552172-21B0-4F43-8F2E-75ECA50279F5}"/>
              </a:ext>
            </a:extLst>
          </p:cNvPr>
          <p:cNvSpPr/>
          <p:nvPr/>
        </p:nvSpPr>
        <p:spPr>
          <a:xfrm>
            <a:off x="4715640" y="4971006"/>
            <a:ext cx="1596071" cy="852079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FE4A3FF-E70D-4240-8695-A970AC02B589}"/>
              </a:ext>
            </a:extLst>
          </p:cNvPr>
          <p:cNvSpPr txBox="1"/>
          <p:nvPr/>
        </p:nvSpPr>
        <p:spPr>
          <a:xfrm>
            <a:off x="6847431" y="4968645"/>
            <a:ext cx="67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攻撃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BBD85DBD-1200-3046-B107-A4A6D8422485}"/>
              </a:ext>
            </a:extLst>
          </p:cNvPr>
          <p:cNvCxnSpPr>
            <a:cxnSpLocks/>
          </p:cNvCxnSpPr>
          <p:nvPr/>
        </p:nvCxnSpPr>
        <p:spPr>
          <a:xfrm flipH="1" flipV="1">
            <a:off x="6325984" y="5429680"/>
            <a:ext cx="1612204" cy="8612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7F8539-7DF8-E34A-8E4D-5C35C73B0CC8}"/>
              </a:ext>
            </a:extLst>
          </p:cNvPr>
          <p:cNvSpPr txBox="1"/>
          <p:nvPr/>
        </p:nvSpPr>
        <p:spPr>
          <a:xfrm>
            <a:off x="6837009" y="521067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/>
              <a:t>✖️</a:t>
            </a:r>
          </a:p>
        </p:txBody>
      </p:sp>
    </p:spTree>
    <p:extLst>
      <p:ext uri="{BB962C8B-B14F-4D97-AF65-F5344CB8AC3E}">
        <p14:creationId xmlns:p14="http://schemas.microsoft.com/office/powerpoint/2010/main" val="405101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0C3E6-0314-0E40-9C8C-39AEBA4A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の必要性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86A5EA-2B56-9B4D-8C3B-82E89FBA9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/>
              <a:t>によるメモリ保護は</a:t>
            </a:r>
            <a:r>
              <a:rPr lang="en-US" altLang="ja-JP" dirty="0"/>
              <a:t>VM</a:t>
            </a:r>
            <a:r>
              <a:rPr lang="ja-JP" altLang="en-US"/>
              <a:t>外部からの攻撃に対してのみ有効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内に侵入されるとメモリ上の機密情報が盗聴されてしまう</a:t>
            </a:r>
            <a:endParaRPr lang="en-US" altLang="ja-JP" dirty="0"/>
          </a:p>
          <a:p>
            <a:r>
              <a:rPr lang="ja-JP" altLang="en-US"/>
              <a:t>侵入検知システム</a:t>
            </a:r>
            <a:r>
              <a:rPr lang="en-US" altLang="ja-JP" dirty="0"/>
              <a:t>(IDS)</a:t>
            </a:r>
            <a:r>
              <a:rPr lang="ja-JP" altLang="en-US"/>
              <a:t>を用いて</a:t>
            </a:r>
            <a:r>
              <a:rPr lang="en-US" altLang="ja-JP" dirty="0"/>
              <a:t>VM</a:t>
            </a:r>
            <a:r>
              <a:rPr lang="ja-JP" altLang="en-US"/>
              <a:t>を監視する必要</a:t>
            </a:r>
            <a:endParaRPr lang="en-US" altLang="ja-JP" dirty="0"/>
          </a:p>
          <a:p>
            <a:pPr lvl="1"/>
            <a:r>
              <a:rPr lang="ja-JP" altLang="en-US"/>
              <a:t>しかし、</a:t>
            </a:r>
            <a:r>
              <a:rPr lang="en-US" altLang="ja-JP" dirty="0"/>
              <a:t>VM</a:t>
            </a:r>
            <a:r>
              <a:rPr lang="ja-JP" altLang="en-US"/>
              <a:t>内で</a:t>
            </a:r>
            <a:r>
              <a:rPr lang="en-US" altLang="ja-JP" dirty="0"/>
              <a:t>IDS</a:t>
            </a:r>
            <a:r>
              <a:rPr lang="ja-JP" altLang="en-US"/>
              <a:t>を動かすと侵入時に無効化される恐れがある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/>
              <a:t>の外で</a:t>
            </a:r>
            <a:r>
              <a:rPr lang="en-US" altLang="ja-JP" dirty="0"/>
              <a:t>IDS</a:t>
            </a:r>
            <a:r>
              <a:rPr lang="ja-JP" altLang="en-US"/>
              <a:t>を動作させる</a:t>
            </a:r>
            <a:r>
              <a:rPr lang="en-US" altLang="ja-JP" dirty="0">
                <a:solidFill>
                  <a:srgbClr val="FF0000"/>
                </a:solidFill>
              </a:rPr>
              <a:t>IDS</a:t>
            </a:r>
            <a:r>
              <a:rPr lang="ja-JP" altLang="en-US">
                <a:solidFill>
                  <a:srgbClr val="FF0000"/>
                </a:solidFill>
              </a:rPr>
              <a:t>オフロード</a:t>
            </a:r>
            <a:r>
              <a:rPr lang="ja-JP" altLang="en-US"/>
              <a:t>が提案されている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に侵入されても</a:t>
            </a:r>
            <a:r>
              <a:rPr lang="en-US" altLang="ja-JP" dirty="0"/>
              <a:t>IDS</a:t>
            </a:r>
            <a:r>
              <a:rPr lang="ja-JP" altLang="en-US"/>
              <a:t>を無効化されない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Cloud">
            <a:extLst>
              <a:ext uri="{FF2B5EF4-FFF2-40B4-BE49-F238E27FC236}">
                <a16:creationId xmlns:a16="http://schemas.microsoft.com/office/drawing/2014/main" id="{1B117E8F-28EC-4145-B1B2-7FD82948C22B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547736" y="4320148"/>
            <a:ext cx="5703401" cy="22705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dirty="0">
              <a:latin typeface="Arial" charset="0"/>
              <a:ea typeface="ＭＳ Ｐゴシック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EA0E10-543B-E947-A4FE-DB74EFE2CC95}"/>
              </a:ext>
            </a:extLst>
          </p:cNvPr>
          <p:cNvSpPr txBox="1"/>
          <p:nvPr/>
        </p:nvSpPr>
        <p:spPr>
          <a:xfrm>
            <a:off x="5820602" y="4529065"/>
            <a:ext cx="714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grpSp>
        <p:nvGrpSpPr>
          <p:cNvPr id="15" name="Group 2822">
            <a:extLst>
              <a:ext uri="{FF2B5EF4-FFF2-40B4-BE49-F238E27FC236}">
                <a16:creationId xmlns:a16="http://schemas.microsoft.com/office/drawing/2014/main" id="{CB3ED729-166A-3948-9D63-73E5D61BB3A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32396" y="4662397"/>
            <a:ext cx="911868" cy="1408695"/>
            <a:chOff x="6777" y="1528"/>
            <a:chExt cx="719" cy="1064"/>
          </a:xfrm>
        </p:grpSpPr>
        <p:sp>
          <p:nvSpPr>
            <p:cNvPr id="16" name="Freeform 2823">
              <a:extLst>
                <a:ext uri="{FF2B5EF4-FFF2-40B4-BE49-F238E27FC236}">
                  <a16:creationId xmlns:a16="http://schemas.microsoft.com/office/drawing/2014/main" id="{97780041-BC22-0F43-A366-B170DE745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7" name="Freeform 2824">
              <a:extLst>
                <a:ext uri="{FF2B5EF4-FFF2-40B4-BE49-F238E27FC236}">
                  <a16:creationId xmlns:a16="http://schemas.microsoft.com/office/drawing/2014/main" id="{A1DF2E42-49FA-6545-93AD-E7C3994A5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18" name="Freeform 2825">
              <a:extLst>
                <a:ext uri="{FF2B5EF4-FFF2-40B4-BE49-F238E27FC236}">
                  <a16:creationId xmlns:a16="http://schemas.microsoft.com/office/drawing/2014/main" id="{594124AE-93BC-4340-93C4-3120981B5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80E187F-6434-DB45-B83E-1F30F928B3EC}"/>
              </a:ext>
            </a:extLst>
          </p:cNvPr>
          <p:cNvSpPr txBox="1"/>
          <p:nvPr/>
        </p:nvSpPr>
        <p:spPr>
          <a:xfrm>
            <a:off x="8783176" y="4186802"/>
            <a:ext cx="127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攻撃者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9E0BB45-8212-4B45-8FD3-C9C6083C8D9E}"/>
              </a:ext>
            </a:extLst>
          </p:cNvPr>
          <p:cNvSpPr txBox="1"/>
          <p:nvPr/>
        </p:nvSpPr>
        <p:spPr>
          <a:xfrm>
            <a:off x="7274906" y="4987290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侵入</a:t>
            </a:r>
            <a:endParaRPr kumimoji="1" lang="ja-JP" altLang="en-US" sz="2000" b="1"/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FA314DF3-2B13-4244-B411-C4E6D6A3B4B3}"/>
              </a:ext>
            </a:extLst>
          </p:cNvPr>
          <p:cNvSpPr/>
          <p:nvPr/>
        </p:nvSpPr>
        <p:spPr>
          <a:xfrm>
            <a:off x="5442818" y="4955723"/>
            <a:ext cx="1477218" cy="99943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C925EF-0447-E54D-89C9-84BB4D4CB039}"/>
              </a:ext>
            </a:extLst>
          </p:cNvPr>
          <p:cNvSpPr txBox="1"/>
          <p:nvPr/>
        </p:nvSpPr>
        <p:spPr>
          <a:xfrm>
            <a:off x="5786370" y="5170117"/>
            <a:ext cx="852551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8DE06C6-D038-134B-86BE-71A7D32EAA94}"/>
              </a:ext>
            </a:extLst>
          </p:cNvPr>
          <p:cNvSpPr txBox="1"/>
          <p:nvPr/>
        </p:nvSpPr>
        <p:spPr>
          <a:xfrm>
            <a:off x="6333028" y="4942962"/>
            <a:ext cx="611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>
                <a:solidFill>
                  <a:srgbClr val="7030A0"/>
                </a:solidFill>
              </a:rPr>
              <a:t>✖️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6AE1EB2A-8448-3045-8240-025F4690FCA9}"/>
              </a:ext>
            </a:extLst>
          </p:cNvPr>
          <p:cNvCxnSpPr>
            <a:cxnSpLocks/>
          </p:cNvCxnSpPr>
          <p:nvPr/>
        </p:nvCxnSpPr>
        <p:spPr>
          <a:xfrm flipH="1">
            <a:off x="6944815" y="5455442"/>
            <a:ext cx="1787581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63FE439-38BA-8443-8C88-70B2DC6B61E3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200525" y="5455442"/>
            <a:ext cx="1242293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4116541-5476-7D4D-A401-A162CFE02397}"/>
              </a:ext>
            </a:extLst>
          </p:cNvPr>
          <p:cNvSpPr txBox="1"/>
          <p:nvPr/>
        </p:nvSpPr>
        <p:spPr>
          <a:xfrm>
            <a:off x="4482680" y="4987290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監視</a:t>
            </a:r>
          </a:p>
        </p:txBody>
      </p:sp>
    </p:spTree>
    <p:extLst>
      <p:ext uri="{BB962C8B-B14F-4D97-AF65-F5344CB8AC3E}">
        <p14:creationId xmlns:p14="http://schemas.microsoft.com/office/powerpoint/2010/main" val="96072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1.85185E-6 L -0.20404 -0.00209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5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A7FF79-6E7A-AD4E-8D8D-FE37C525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SEV</a:t>
            </a:r>
            <a:r>
              <a:rPr lang="ja-JP" altLang="en-US"/>
              <a:t>で暗号化された</a:t>
            </a:r>
            <a:r>
              <a:rPr lang="en-US" altLang="ja-JP"/>
              <a:t>VM</a:t>
            </a:r>
            <a:r>
              <a:rPr lang="ja-JP" altLang="en-US"/>
              <a:t>の監視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458B89-39DB-FB44-88BE-93CC2441B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メモリが暗号化された</a:t>
            </a:r>
            <a:r>
              <a:rPr lang="en-US" altLang="ja-JP" dirty="0"/>
              <a:t>VM</a:t>
            </a:r>
            <a:r>
              <a:rPr lang="ja-JP" altLang="en-US"/>
              <a:t>は外から監視できない</a:t>
            </a:r>
            <a:endParaRPr lang="en-US" altLang="ja-JP" dirty="0"/>
          </a:p>
          <a:p>
            <a:pPr lvl="1"/>
            <a:r>
              <a:rPr lang="ja-JP" altLang="en-US"/>
              <a:t>オフロードされた</a:t>
            </a:r>
            <a:r>
              <a:rPr lang="en-JP" altLang="ja-JP" dirty="0"/>
              <a:t>IDS</a:t>
            </a:r>
            <a:r>
              <a:rPr lang="ja-JP" altLang="en-JP"/>
              <a:t>は</a:t>
            </a:r>
            <a:r>
              <a:rPr lang="en-US" altLang="ja-JP" dirty="0"/>
              <a:t>VM</a:t>
            </a:r>
            <a:r>
              <a:rPr lang="ja-JP" altLang="en-US"/>
              <a:t>のメモリ上の</a:t>
            </a:r>
            <a:r>
              <a:rPr lang="en-US" altLang="ja-JP" dirty="0"/>
              <a:t>OS</a:t>
            </a:r>
            <a:r>
              <a:rPr lang="ja-JP" altLang="en-US"/>
              <a:t>データを解析する必要</a:t>
            </a:r>
            <a:endParaRPr lang="en-US" altLang="ja-JP" dirty="0"/>
          </a:p>
          <a:p>
            <a:pPr lvl="1"/>
            <a:r>
              <a:rPr lang="ja-JP" altLang="en-US"/>
              <a:t>暗号化されたメモリを</a:t>
            </a:r>
            <a:r>
              <a:rPr lang="en-JP" altLang="ja-JP" dirty="0"/>
              <a:t>VM</a:t>
            </a:r>
            <a:r>
              <a:rPr lang="ja-JP" altLang="en-JP"/>
              <a:t>の</a:t>
            </a:r>
            <a:r>
              <a:rPr lang="ja-JP" altLang="en-US"/>
              <a:t>外で復号する手段はない</a:t>
            </a:r>
            <a:endParaRPr lang="en-US" altLang="ja-JP" dirty="0"/>
          </a:p>
          <a:p>
            <a:r>
              <a:rPr lang="ja-JP" altLang="en-US"/>
              <a:t>監視できたとしても</a:t>
            </a:r>
            <a:r>
              <a:rPr lang="en-US" altLang="ja-JP" dirty="0"/>
              <a:t>IDS</a:t>
            </a:r>
            <a:r>
              <a:rPr lang="ja-JP" altLang="en-US"/>
              <a:t>経由で機密情報が漏洩する恐れ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は</a:t>
            </a:r>
            <a:r>
              <a:rPr lang="en-US" altLang="ja-JP" dirty="0"/>
              <a:t>VM</a:t>
            </a:r>
            <a:r>
              <a:rPr lang="ja-JP" altLang="en-US"/>
              <a:t>のメモリ上の機密情報を取得することがある</a:t>
            </a:r>
            <a:endParaRPr lang="en-US" altLang="ja-JP" dirty="0"/>
          </a:p>
          <a:p>
            <a:pPr lvl="1"/>
            <a:r>
              <a:rPr lang="ja-JP" altLang="en-US"/>
              <a:t>内部犯は</a:t>
            </a:r>
            <a:r>
              <a:rPr lang="en-US" altLang="ja-JP" dirty="0"/>
              <a:t>IDS</a:t>
            </a:r>
            <a:r>
              <a:rPr lang="ja-JP" altLang="en-US"/>
              <a:t>を攻撃することでその機密情報を取得できる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20" name="Cloud">
            <a:extLst>
              <a:ext uri="{FF2B5EF4-FFF2-40B4-BE49-F238E27FC236}">
                <a16:creationId xmlns:a16="http://schemas.microsoft.com/office/drawing/2014/main" id="{55B767E5-B77F-3448-BB89-530DFA62CC22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927593" y="4221159"/>
            <a:ext cx="7683007" cy="256827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dirty="0">
              <a:latin typeface="Arial" charset="0"/>
              <a:ea typeface="ＭＳ Ｐゴシック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4B4F301-6F62-9540-8C9C-098A5C528A2C}"/>
              </a:ext>
            </a:extLst>
          </p:cNvPr>
          <p:cNvSpPr txBox="1"/>
          <p:nvPr/>
        </p:nvSpPr>
        <p:spPr>
          <a:xfrm>
            <a:off x="5859470" y="4652717"/>
            <a:ext cx="1948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grpSp>
        <p:nvGrpSpPr>
          <p:cNvPr id="22" name="Group 2822">
            <a:extLst>
              <a:ext uri="{FF2B5EF4-FFF2-40B4-BE49-F238E27FC236}">
                <a16:creationId xmlns:a16="http://schemas.microsoft.com/office/drawing/2014/main" id="{2FDC2135-9420-4244-9CD0-AC7F89B9B93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159220" y="4978254"/>
            <a:ext cx="911868" cy="1408695"/>
            <a:chOff x="6777" y="1528"/>
            <a:chExt cx="719" cy="1064"/>
          </a:xfrm>
        </p:grpSpPr>
        <p:sp>
          <p:nvSpPr>
            <p:cNvPr id="23" name="Freeform 2823">
              <a:extLst>
                <a:ext uri="{FF2B5EF4-FFF2-40B4-BE49-F238E27FC236}">
                  <a16:creationId xmlns:a16="http://schemas.microsoft.com/office/drawing/2014/main" id="{4EC519C7-77B0-F241-A8C5-BB1E3FF8C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24" name="Freeform 2824">
              <a:extLst>
                <a:ext uri="{FF2B5EF4-FFF2-40B4-BE49-F238E27FC236}">
                  <a16:creationId xmlns:a16="http://schemas.microsoft.com/office/drawing/2014/main" id="{142C4C94-C902-124C-952B-92F087D6D4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25" name="Freeform 2825">
              <a:extLst>
                <a:ext uri="{FF2B5EF4-FFF2-40B4-BE49-F238E27FC236}">
                  <a16:creationId xmlns:a16="http://schemas.microsoft.com/office/drawing/2014/main" id="{ED04AED8-5DB8-EA4E-833F-8F5ED681B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02748B9-1F74-154E-AE7E-7E3B47E1C21C}"/>
              </a:ext>
            </a:extLst>
          </p:cNvPr>
          <p:cNvSpPr txBox="1"/>
          <p:nvPr/>
        </p:nvSpPr>
        <p:spPr>
          <a:xfrm>
            <a:off x="9260690" y="4535786"/>
            <a:ext cx="127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攻撃者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CB27AB8-3B4F-2F4D-852C-8A08A1053AC6}"/>
              </a:ext>
            </a:extLst>
          </p:cNvPr>
          <p:cNvSpPr txBox="1"/>
          <p:nvPr/>
        </p:nvSpPr>
        <p:spPr>
          <a:xfrm>
            <a:off x="7928651" y="5153625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侵入</a:t>
            </a:r>
            <a:endParaRPr kumimoji="1" lang="ja-JP" altLang="en-US" sz="2000" b="1"/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16B7C980-5011-C04A-A202-40F28F149691}"/>
              </a:ext>
            </a:extLst>
          </p:cNvPr>
          <p:cNvSpPr/>
          <p:nvPr/>
        </p:nvSpPr>
        <p:spPr>
          <a:xfrm>
            <a:off x="6064973" y="5117335"/>
            <a:ext cx="1477218" cy="99943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49F82CD-08C3-0346-BEAA-663252DE5636}"/>
              </a:ext>
            </a:extLst>
          </p:cNvPr>
          <p:cNvSpPr txBox="1"/>
          <p:nvPr/>
        </p:nvSpPr>
        <p:spPr>
          <a:xfrm>
            <a:off x="4199055" y="5327713"/>
            <a:ext cx="852551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E18FEA0C-8235-0445-81C8-E814C442E913}"/>
              </a:ext>
            </a:extLst>
          </p:cNvPr>
          <p:cNvCxnSpPr>
            <a:cxnSpLocks/>
            <a:endCxn id="28" idx="3"/>
          </p:cNvCxnSpPr>
          <p:nvPr/>
        </p:nvCxnSpPr>
        <p:spPr>
          <a:xfrm flipH="1">
            <a:off x="7542191" y="5617054"/>
            <a:ext cx="1664487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B30299BC-2D20-534C-B060-2AADFCA595F6}"/>
              </a:ext>
            </a:extLst>
          </p:cNvPr>
          <p:cNvCxnSpPr>
            <a:cxnSpLocks/>
            <a:stCxn id="29" idx="3"/>
            <a:endCxn id="28" idx="1"/>
          </p:cNvCxnSpPr>
          <p:nvPr/>
        </p:nvCxnSpPr>
        <p:spPr>
          <a:xfrm>
            <a:off x="5051606" y="5589323"/>
            <a:ext cx="1013367" cy="2773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032525F-F8E8-E145-8E47-32F1BB5B6F69}"/>
              </a:ext>
            </a:extLst>
          </p:cNvPr>
          <p:cNvSpPr txBox="1"/>
          <p:nvPr/>
        </p:nvSpPr>
        <p:spPr>
          <a:xfrm>
            <a:off x="5179710" y="5082212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監視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DEA5F0D-3CEE-C944-BB03-E6978540992B}"/>
              </a:ext>
            </a:extLst>
          </p:cNvPr>
          <p:cNvSpPr txBox="1"/>
          <p:nvPr/>
        </p:nvSpPr>
        <p:spPr>
          <a:xfrm>
            <a:off x="1765545" y="4509915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内部犯</a:t>
            </a:r>
            <a:r>
              <a:rPr kumimoji="1" lang="en-US" altLang="ja-JP" b="1" dirty="0"/>
              <a:t>(</a:t>
            </a:r>
            <a:r>
              <a:rPr kumimoji="1" lang="ja-JP" altLang="en-US" b="1"/>
              <a:t>悪意のある管理者</a:t>
            </a:r>
            <a:r>
              <a:rPr kumimoji="1" lang="en-US" altLang="ja-JP" b="1" dirty="0"/>
              <a:t>)</a:t>
            </a:r>
            <a:endParaRPr kumimoji="1" lang="ja-JP" altLang="en-US" b="1"/>
          </a:p>
        </p:txBody>
      </p:sp>
      <p:grpSp>
        <p:nvGrpSpPr>
          <p:cNvPr id="35" name="Group 2822">
            <a:extLst>
              <a:ext uri="{FF2B5EF4-FFF2-40B4-BE49-F238E27FC236}">
                <a16:creationId xmlns:a16="http://schemas.microsoft.com/office/drawing/2014/main" id="{79101808-A5E0-6941-A8AA-ECCD5AA3B7F2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204215" y="4886640"/>
            <a:ext cx="1099178" cy="1500309"/>
            <a:chOff x="6777" y="1528"/>
            <a:chExt cx="719" cy="1064"/>
          </a:xfrm>
        </p:grpSpPr>
        <p:sp>
          <p:nvSpPr>
            <p:cNvPr id="36" name="Freeform 2823">
              <a:extLst>
                <a:ext uri="{FF2B5EF4-FFF2-40B4-BE49-F238E27FC236}">
                  <a16:creationId xmlns:a16="http://schemas.microsoft.com/office/drawing/2014/main" id="{E796C3EF-A7B1-3E42-B597-CAC29F919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7" name="Freeform 2824">
              <a:extLst>
                <a:ext uri="{FF2B5EF4-FFF2-40B4-BE49-F238E27FC236}">
                  <a16:creationId xmlns:a16="http://schemas.microsoft.com/office/drawing/2014/main" id="{7820CE35-B17B-D543-BCD4-D18BF95A6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8" name="Freeform 2825">
              <a:extLst>
                <a:ext uri="{FF2B5EF4-FFF2-40B4-BE49-F238E27FC236}">
                  <a16:creationId xmlns:a16="http://schemas.microsoft.com/office/drawing/2014/main" id="{F4B4D0C0-4D96-634F-930D-A2EB78BE7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F42C28F-831A-4443-844E-E9B94AE07DC8}"/>
              </a:ext>
            </a:extLst>
          </p:cNvPr>
          <p:cNvSpPr txBox="1"/>
          <p:nvPr/>
        </p:nvSpPr>
        <p:spPr>
          <a:xfrm>
            <a:off x="3380023" y="5208185"/>
            <a:ext cx="76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攻撃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EF8F4CC4-DA0B-4B4D-91B9-1A97D5954467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3332224" y="5589323"/>
            <a:ext cx="866831" cy="0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85398FF-4768-6143-901C-011B2E6F3618}"/>
              </a:ext>
            </a:extLst>
          </p:cNvPr>
          <p:cNvSpPr txBox="1"/>
          <p:nvPr/>
        </p:nvSpPr>
        <p:spPr>
          <a:xfrm>
            <a:off x="5159410" y="5335926"/>
            <a:ext cx="611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>
                <a:solidFill>
                  <a:srgbClr val="7030A0"/>
                </a:solidFill>
              </a:rPr>
              <a:t>✖️</a:t>
            </a:r>
          </a:p>
        </p:txBody>
      </p:sp>
    </p:spTree>
    <p:extLst>
      <p:ext uri="{BB962C8B-B14F-4D97-AF65-F5344CB8AC3E}">
        <p14:creationId xmlns:p14="http://schemas.microsoft.com/office/powerpoint/2010/main" val="238292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5E5498-FFCA-7D43-A0C0-0123E42D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提案：</a:t>
            </a:r>
            <a:r>
              <a:rPr lang="en-US" altLang="ja-JP" dirty="0" err="1"/>
              <a:t>SEVmonitor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28C991-7AE3-4C42-9BD1-50BD5F8B6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98" y="1629935"/>
            <a:ext cx="10209551" cy="4433844"/>
          </a:xfrm>
        </p:spPr>
        <p:txBody>
          <a:bodyPr/>
          <a:lstStyle/>
          <a:p>
            <a:r>
              <a:rPr lang="en-US" altLang="ja-JP" dirty="0"/>
              <a:t>SEV</a:t>
            </a:r>
            <a:r>
              <a:rPr lang="ja-JP" altLang="en-US"/>
              <a:t>を用いてメモリが暗号化された</a:t>
            </a:r>
            <a:r>
              <a:rPr lang="en-US" altLang="ja-JP" dirty="0"/>
              <a:t>VM</a:t>
            </a:r>
            <a:r>
              <a:rPr lang="ja-JP" altLang="en-US"/>
              <a:t>に対して安全な</a:t>
            </a:r>
            <a:r>
              <a:rPr lang="en-US" altLang="ja-JP" dirty="0"/>
              <a:t>IDS</a:t>
            </a:r>
            <a:r>
              <a:rPr lang="ja-JP" altLang="en-US"/>
              <a:t>オフロードを実現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内でメモリデータを取得するエージェントを安全に動かす</a:t>
            </a:r>
            <a:endParaRPr lang="en-US" altLang="ja-JP" dirty="0"/>
          </a:p>
          <a:p>
            <a:pPr lvl="2"/>
            <a:r>
              <a:rPr lang="ja-JP" altLang="en-US"/>
              <a:t>エージェント：</a:t>
            </a:r>
            <a:r>
              <a:rPr lang="en-US" altLang="ja-JP" dirty="0"/>
              <a:t>VM</a:t>
            </a:r>
            <a:r>
              <a:rPr lang="ja-JP" altLang="en-US"/>
              <a:t>にインストールされる小さな</a:t>
            </a:r>
            <a:r>
              <a:rPr lang="ja-JP" altLang="en-JP"/>
              <a:t>ソフトウェア</a:t>
            </a:r>
            <a:endParaRPr lang="en-US" altLang="ja-JP" dirty="0"/>
          </a:p>
          <a:p>
            <a:pPr lvl="2"/>
            <a:r>
              <a:rPr lang="ja-JP" altLang="en-US"/>
              <a:t>取得したメモリデータを</a:t>
            </a:r>
            <a:r>
              <a:rPr lang="en-US" altLang="ja-JP" dirty="0"/>
              <a:t>VM</a:t>
            </a:r>
            <a:r>
              <a:rPr lang="ja-JP" altLang="en-US"/>
              <a:t>外の</a:t>
            </a:r>
            <a:r>
              <a:rPr lang="en-US" altLang="ja-JP" dirty="0"/>
              <a:t>IDS</a:t>
            </a:r>
            <a:r>
              <a:rPr lang="ja-JP" altLang="en-US"/>
              <a:t>に送信して</a:t>
            </a:r>
            <a:r>
              <a:rPr lang="en-US" altLang="ja-JP" dirty="0"/>
              <a:t>VM</a:t>
            </a:r>
            <a:r>
              <a:rPr lang="ja-JP" altLang="en-US"/>
              <a:t>の監視を行う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も</a:t>
            </a:r>
            <a:r>
              <a:rPr lang="en-US" altLang="ja-JP" dirty="0"/>
              <a:t>SEV</a:t>
            </a:r>
            <a:r>
              <a:rPr lang="ja-JP" altLang="en-US"/>
              <a:t>を用いて暗号化された別の</a:t>
            </a:r>
            <a:r>
              <a:rPr lang="en-US" altLang="ja-JP" dirty="0"/>
              <a:t>VM</a:t>
            </a:r>
            <a:r>
              <a:rPr lang="ja-JP" altLang="en-US"/>
              <a:t>内で安全に実行</a:t>
            </a:r>
            <a:endParaRPr lang="en-US" altLang="ja-JP" dirty="0"/>
          </a:p>
          <a:p>
            <a:pPr lvl="2"/>
            <a:r>
              <a:rPr lang="en-US" altLang="ja-JP" dirty="0"/>
              <a:t>IDS</a:t>
            </a:r>
            <a:r>
              <a:rPr lang="ja-JP" altLang="en-US"/>
              <a:t>経由での情報漏洩を防ぐ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14" name="角丸四角形 22">
            <a:extLst>
              <a:ext uri="{FF2B5EF4-FFF2-40B4-BE49-F238E27FC236}">
                <a16:creationId xmlns:a16="http://schemas.microsoft.com/office/drawing/2014/main" id="{18E7FA37-6508-8241-B6F7-0F7DE325D80F}"/>
              </a:ext>
            </a:extLst>
          </p:cNvPr>
          <p:cNvSpPr/>
          <p:nvPr/>
        </p:nvSpPr>
        <p:spPr>
          <a:xfrm>
            <a:off x="4178546" y="4751380"/>
            <a:ext cx="1783523" cy="1669238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5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5" name="角丸四角形 20">
            <a:extLst>
              <a:ext uri="{FF2B5EF4-FFF2-40B4-BE49-F238E27FC236}">
                <a16:creationId xmlns:a16="http://schemas.microsoft.com/office/drawing/2014/main" id="{FBFB2C0D-B1B5-A04B-AB92-CD11B9C05DC9}"/>
              </a:ext>
            </a:extLst>
          </p:cNvPr>
          <p:cNvSpPr/>
          <p:nvPr/>
        </p:nvSpPr>
        <p:spPr>
          <a:xfrm>
            <a:off x="6209871" y="4762840"/>
            <a:ext cx="2603716" cy="1664947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6" name="テキスト ボックス 12">
            <a:extLst>
              <a:ext uri="{FF2B5EF4-FFF2-40B4-BE49-F238E27FC236}">
                <a16:creationId xmlns:a16="http://schemas.microsoft.com/office/drawing/2014/main" id="{51FD5F33-B6EB-894C-A243-200DC63A588A}"/>
              </a:ext>
            </a:extLst>
          </p:cNvPr>
          <p:cNvSpPr txBox="1"/>
          <p:nvPr/>
        </p:nvSpPr>
        <p:spPr>
          <a:xfrm>
            <a:off x="6539940" y="4351584"/>
            <a:ext cx="192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20" name="テキスト ボックス 13">
            <a:extLst>
              <a:ext uri="{FF2B5EF4-FFF2-40B4-BE49-F238E27FC236}">
                <a16:creationId xmlns:a16="http://schemas.microsoft.com/office/drawing/2014/main" id="{A22603F1-2B10-5F4C-BF02-FC69EA00C860}"/>
              </a:ext>
            </a:extLst>
          </p:cNvPr>
          <p:cNvSpPr txBox="1"/>
          <p:nvPr/>
        </p:nvSpPr>
        <p:spPr>
          <a:xfrm>
            <a:off x="4662983" y="5240825"/>
            <a:ext cx="814647" cy="52322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21" name="テキスト ボックス 14">
            <a:extLst>
              <a:ext uri="{FF2B5EF4-FFF2-40B4-BE49-F238E27FC236}">
                <a16:creationId xmlns:a16="http://schemas.microsoft.com/office/drawing/2014/main" id="{AED8F526-9959-064F-A8A3-784D23C9E979}"/>
              </a:ext>
            </a:extLst>
          </p:cNvPr>
          <p:cNvSpPr txBox="1"/>
          <p:nvPr/>
        </p:nvSpPr>
        <p:spPr>
          <a:xfrm>
            <a:off x="6484636" y="5040770"/>
            <a:ext cx="2031325" cy="461665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22" name="直線矢印コネクタ 16">
            <a:extLst>
              <a:ext uri="{FF2B5EF4-FFF2-40B4-BE49-F238E27FC236}">
                <a16:creationId xmlns:a16="http://schemas.microsoft.com/office/drawing/2014/main" id="{64BB3A95-EA4F-CC4D-94EA-30518BB68386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>
            <a:off x="7500299" y="5502435"/>
            <a:ext cx="1" cy="355587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17">
            <a:extLst>
              <a:ext uri="{FF2B5EF4-FFF2-40B4-BE49-F238E27FC236}">
                <a16:creationId xmlns:a16="http://schemas.microsoft.com/office/drawing/2014/main" id="{E5F181DC-F193-2443-9923-16F5ACAB8206}"/>
              </a:ext>
            </a:extLst>
          </p:cNvPr>
          <p:cNvSpPr txBox="1"/>
          <p:nvPr/>
        </p:nvSpPr>
        <p:spPr>
          <a:xfrm>
            <a:off x="6946302" y="5858022"/>
            <a:ext cx="1107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/>
              <a:t>メモリ</a:t>
            </a:r>
            <a:endParaRPr kumimoji="1" lang="ja-JP" altLang="en-US" sz="2400" b="1"/>
          </a:p>
        </p:txBody>
      </p:sp>
      <p:cxnSp>
        <p:nvCxnSpPr>
          <p:cNvPr id="24" name="直線矢印コネクタ 18">
            <a:extLst>
              <a:ext uri="{FF2B5EF4-FFF2-40B4-BE49-F238E27FC236}">
                <a16:creationId xmlns:a16="http://schemas.microsoft.com/office/drawing/2014/main" id="{CD7D1ECC-46D0-0246-BCCE-35D6AFA01B8D}"/>
              </a:ext>
            </a:extLst>
          </p:cNvPr>
          <p:cNvCxnSpPr>
            <a:stCxn id="20" idx="3"/>
            <a:endCxn id="21" idx="1"/>
          </p:cNvCxnSpPr>
          <p:nvPr/>
        </p:nvCxnSpPr>
        <p:spPr>
          <a:xfrm flipV="1">
            <a:off x="5477630" y="5271603"/>
            <a:ext cx="1007006" cy="230832"/>
          </a:xfrm>
          <a:prstGeom prst="straightConnector1">
            <a:avLst/>
          </a:prstGeom>
          <a:ln w="4762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1">
            <a:extLst>
              <a:ext uri="{FF2B5EF4-FFF2-40B4-BE49-F238E27FC236}">
                <a16:creationId xmlns:a16="http://schemas.microsoft.com/office/drawing/2014/main" id="{9DAA25EB-F537-1148-BA7A-7A1E4A61131F}"/>
              </a:ext>
            </a:extLst>
          </p:cNvPr>
          <p:cNvSpPr txBox="1"/>
          <p:nvPr/>
        </p:nvSpPr>
        <p:spPr>
          <a:xfrm>
            <a:off x="4407298" y="4351584"/>
            <a:ext cx="1326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/>
              <a:t>IDS VM</a:t>
            </a:r>
            <a:endParaRPr kumimoji="1" lang="ja-JP" altLang="en-US" sz="2400" b="1"/>
          </a:p>
        </p:txBody>
      </p:sp>
    </p:spTree>
    <p:extLst>
      <p:ext uri="{BB962C8B-B14F-4D97-AF65-F5344CB8AC3E}">
        <p14:creationId xmlns:p14="http://schemas.microsoft.com/office/powerpoint/2010/main" val="292784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C2847A-923F-5141-80F6-453CF511E2AF}"/>
              </a:ext>
            </a:extLst>
          </p:cNvPr>
          <p:cNvSpPr/>
          <p:nvPr/>
        </p:nvSpPr>
        <p:spPr>
          <a:xfrm>
            <a:off x="1364776" y="4718303"/>
            <a:ext cx="2879678" cy="200317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D3D588-03CD-FF4C-A9A5-099B13D0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エージェントの配置</a:t>
            </a:r>
            <a:endParaRPr lang="en-JP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49012-37A7-FE46-8F3F-3993F5A53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エージェントの配置には様々なトレードオフがある</a:t>
            </a:r>
          </a:p>
          <a:p>
            <a:pPr lvl="1"/>
            <a:r>
              <a:rPr lang="en-JP" dirty="0"/>
              <a:t>OS内に配置</a:t>
            </a:r>
          </a:p>
          <a:p>
            <a:pPr lvl="2"/>
            <a:r>
              <a:rPr lang="en-US" altLang="ja-JP" dirty="0"/>
              <a:t>OS</a:t>
            </a:r>
            <a:r>
              <a:rPr lang="ja-JP" altLang="en-US"/>
              <a:t>の豊富な機能が使えるが、</a:t>
            </a:r>
            <a:r>
              <a:rPr lang="en-US" altLang="ja-JP" dirty="0"/>
              <a:t>OS</a:t>
            </a:r>
            <a:r>
              <a:rPr lang="ja-JP" altLang="en-US"/>
              <a:t>に脆弱性があると無効化される恐れあり</a:t>
            </a:r>
            <a:endParaRPr lang="en-JP" dirty="0"/>
          </a:p>
          <a:p>
            <a:pPr lvl="1"/>
            <a:r>
              <a:rPr lang="en-US" altLang="ja-JP" dirty="0"/>
              <a:t>OS</a:t>
            </a:r>
            <a:r>
              <a:rPr lang="ja-JP" altLang="en-US"/>
              <a:t>起動前に実行し、</a:t>
            </a:r>
            <a:r>
              <a:rPr lang="en-US" altLang="ja-JP" dirty="0"/>
              <a:t>OS</a:t>
            </a:r>
            <a:r>
              <a:rPr lang="ja-JP" altLang="en-US"/>
              <a:t>からも隠して配置</a:t>
            </a:r>
            <a:endParaRPr lang="en-US" altLang="ja-JP" dirty="0"/>
          </a:p>
          <a:p>
            <a:pPr lvl="2"/>
            <a:r>
              <a:rPr lang="ja-JP" altLang="en-US"/>
              <a:t>侵入者に発見されにくいが、</a:t>
            </a:r>
            <a:r>
              <a:rPr lang="en-US" altLang="ja-JP" dirty="0"/>
              <a:t>OS</a:t>
            </a:r>
            <a:r>
              <a:rPr lang="ja-JP" altLang="en-US"/>
              <a:t>の機能を使わずに実装するのが難しい</a:t>
            </a:r>
            <a:endParaRPr lang="en-US" altLang="ja-JP" dirty="0"/>
          </a:p>
          <a:p>
            <a:pPr lvl="1"/>
            <a:r>
              <a:rPr lang="ja-JP" altLang="en-US"/>
              <a:t>仮想環境を作成して監視対象システムを閉じ込め、その外側に配置</a:t>
            </a:r>
            <a:endParaRPr lang="en-US" altLang="ja-JP" dirty="0"/>
          </a:p>
          <a:p>
            <a:pPr lvl="2"/>
            <a:r>
              <a:rPr lang="ja-JP" altLang="en-US"/>
              <a:t>システムが攻撃を受けても無効化を防げるが、オーバヘッドが大きい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F3E5FF-5172-BB4A-9305-49CA14BF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74D26B4F-EEA8-3D41-B648-571A95391E17}"/>
              </a:ext>
            </a:extLst>
          </p:cNvPr>
          <p:cNvSpPr/>
          <p:nvPr/>
        </p:nvSpPr>
        <p:spPr>
          <a:xfrm>
            <a:off x="1650124" y="5249862"/>
            <a:ext cx="2336286" cy="132556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0C9041-B10C-7D45-AF91-D3C344666BAE}"/>
              </a:ext>
            </a:extLst>
          </p:cNvPr>
          <p:cNvSpPr txBox="1"/>
          <p:nvPr/>
        </p:nvSpPr>
        <p:spPr>
          <a:xfrm>
            <a:off x="1962820" y="4875114"/>
            <a:ext cx="1710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監視対象</a:t>
            </a:r>
            <a:r>
              <a:rPr kumimoji="1" lang="en-US" altLang="ja-JP" sz="2000" b="1" dirty="0"/>
              <a:t>VM</a:t>
            </a:r>
            <a:endParaRPr kumimoji="1" lang="ja-JP" altLang="en-US" sz="2000" b="1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54CAD14-FB79-1948-AA42-5AB1F39EA634}"/>
              </a:ext>
            </a:extLst>
          </p:cNvPr>
          <p:cNvSpPr/>
          <p:nvPr/>
        </p:nvSpPr>
        <p:spPr>
          <a:xfrm>
            <a:off x="1824095" y="5386889"/>
            <a:ext cx="2006368" cy="1003851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CC2259-F226-324E-8EA2-1158C92CD7F2}"/>
              </a:ext>
            </a:extLst>
          </p:cNvPr>
          <p:cNvSpPr txBox="1"/>
          <p:nvPr/>
        </p:nvSpPr>
        <p:spPr>
          <a:xfrm>
            <a:off x="2592951" y="5933486"/>
            <a:ext cx="67883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OS</a:t>
            </a:r>
            <a:endParaRPr kumimoji="1" lang="ja-JP" altLang="en-US" sz="2000" b="1"/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1064152D-F4A1-2141-ABD9-079B2A0E9A06}"/>
              </a:ext>
            </a:extLst>
          </p:cNvPr>
          <p:cNvSpPr/>
          <p:nvPr/>
        </p:nvSpPr>
        <p:spPr>
          <a:xfrm>
            <a:off x="4965023" y="5347393"/>
            <a:ext cx="2336286" cy="1136631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0A02EBC-9DB1-1544-983B-5EEAF7D3EF56}"/>
              </a:ext>
            </a:extLst>
          </p:cNvPr>
          <p:cNvSpPr txBox="1"/>
          <p:nvPr/>
        </p:nvSpPr>
        <p:spPr>
          <a:xfrm>
            <a:off x="5277719" y="4972645"/>
            <a:ext cx="1710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監視対象</a:t>
            </a:r>
            <a:r>
              <a:rPr kumimoji="1" lang="en-US" altLang="ja-JP" sz="2000" b="1" dirty="0"/>
              <a:t>VM</a:t>
            </a:r>
            <a:endParaRPr kumimoji="1" lang="ja-JP" altLang="en-US" sz="2000" b="1"/>
          </a:p>
        </p:txBody>
      </p:sp>
      <p:sp>
        <p:nvSpPr>
          <p:cNvPr id="16" name="テキスト ボックス 17">
            <a:extLst>
              <a:ext uri="{FF2B5EF4-FFF2-40B4-BE49-F238E27FC236}">
                <a16:creationId xmlns:a16="http://schemas.microsoft.com/office/drawing/2014/main" id="{FB5F1457-AE37-B845-99A0-1C7BDBB15DE2}"/>
              </a:ext>
            </a:extLst>
          </p:cNvPr>
          <p:cNvSpPr txBox="1"/>
          <p:nvPr/>
        </p:nvSpPr>
        <p:spPr>
          <a:xfrm>
            <a:off x="5241365" y="6003023"/>
            <a:ext cx="1735607" cy="400110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b="1"/>
              <a:t>エージェント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154888E6-CD6D-D149-B82C-04F809FBCDF3}"/>
              </a:ext>
            </a:extLst>
          </p:cNvPr>
          <p:cNvSpPr/>
          <p:nvPr/>
        </p:nvSpPr>
        <p:spPr>
          <a:xfrm>
            <a:off x="8291703" y="4822723"/>
            <a:ext cx="2336286" cy="1661301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1" name="テキスト ボックス 17">
            <a:extLst>
              <a:ext uri="{FF2B5EF4-FFF2-40B4-BE49-F238E27FC236}">
                <a16:creationId xmlns:a16="http://schemas.microsoft.com/office/drawing/2014/main" id="{6534FCA0-5E0B-C547-8319-CE905502D1FD}"/>
              </a:ext>
            </a:extLst>
          </p:cNvPr>
          <p:cNvSpPr txBox="1"/>
          <p:nvPr/>
        </p:nvSpPr>
        <p:spPr>
          <a:xfrm>
            <a:off x="8601054" y="5994200"/>
            <a:ext cx="1735607" cy="400110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b="1"/>
              <a:t>エージェント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FB4833F-42F7-E146-A225-D4F0F1CBD399}"/>
              </a:ext>
            </a:extLst>
          </p:cNvPr>
          <p:cNvSpPr/>
          <p:nvPr/>
        </p:nvSpPr>
        <p:spPr>
          <a:xfrm>
            <a:off x="8465674" y="5071549"/>
            <a:ext cx="2006368" cy="83293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rgbClr val="FFFF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4EA415-9196-5A4E-9F90-6FFDF5101058}"/>
              </a:ext>
            </a:extLst>
          </p:cNvPr>
          <p:cNvSpPr txBox="1"/>
          <p:nvPr/>
        </p:nvSpPr>
        <p:spPr>
          <a:xfrm>
            <a:off x="8856526" y="4913959"/>
            <a:ext cx="1206640" cy="400110"/>
          </a:xfrm>
          <a:prstGeom prst="rect">
            <a:avLst/>
          </a:prstGeo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/>
              <a:t>仮想環境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ACB1C94-FB34-1040-9975-A6DF5FF0E0AD}"/>
              </a:ext>
            </a:extLst>
          </p:cNvPr>
          <p:cNvSpPr txBox="1"/>
          <p:nvPr/>
        </p:nvSpPr>
        <p:spPr>
          <a:xfrm>
            <a:off x="8655697" y="4442169"/>
            <a:ext cx="1626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/>
              <a:t>監視対象</a:t>
            </a:r>
            <a:r>
              <a:rPr kumimoji="1" lang="en-US" altLang="ja-JP" sz="2000" b="1" dirty="0"/>
              <a:t>VM</a:t>
            </a:r>
            <a:endParaRPr kumimoji="1" lang="ja-JP" altLang="en-US" sz="2000" b="1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9D2A033-3DDB-1748-99A9-2BAD8614DB9C}"/>
              </a:ext>
            </a:extLst>
          </p:cNvPr>
          <p:cNvSpPr/>
          <p:nvPr/>
        </p:nvSpPr>
        <p:spPr>
          <a:xfrm>
            <a:off x="5133554" y="5494899"/>
            <a:ext cx="2006368" cy="40958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OS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E3C0682-1B21-8946-8404-437903F39C62}"/>
              </a:ext>
            </a:extLst>
          </p:cNvPr>
          <p:cNvSpPr/>
          <p:nvPr/>
        </p:nvSpPr>
        <p:spPr>
          <a:xfrm>
            <a:off x="8588696" y="5419348"/>
            <a:ext cx="1760321" cy="409587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>
                <a:solidFill>
                  <a:schemeClr val="tx1"/>
                </a:solidFill>
              </a:rPr>
              <a:t>システム</a:t>
            </a:r>
          </a:p>
        </p:txBody>
      </p:sp>
      <p:sp>
        <p:nvSpPr>
          <p:cNvPr id="7" name="テキスト ボックス 17">
            <a:extLst>
              <a:ext uri="{FF2B5EF4-FFF2-40B4-BE49-F238E27FC236}">
                <a16:creationId xmlns:a16="http://schemas.microsoft.com/office/drawing/2014/main" id="{D192E1E1-D137-6843-A56D-6919142AF1E6}"/>
              </a:ext>
            </a:extLst>
          </p:cNvPr>
          <p:cNvSpPr txBox="1"/>
          <p:nvPr/>
        </p:nvSpPr>
        <p:spPr>
          <a:xfrm>
            <a:off x="1962820" y="5460571"/>
            <a:ext cx="1735607" cy="400110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b="1"/>
              <a:t>エージェント</a:t>
            </a:r>
          </a:p>
        </p:txBody>
      </p:sp>
    </p:spTree>
    <p:extLst>
      <p:ext uri="{BB962C8B-B14F-4D97-AF65-F5344CB8AC3E}">
        <p14:creationId xmlns:p14="http://schemas.microsoft.com/office/powerpoint/2010/main" val="378606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角丸四角形 22">
            <a:extLst>
              <a:ext uri="{FF2B5EF4-FFF2-40B4-BE49-F238E27FC236}">
                <a16:creationId xmlns:a16="http://schemas.microsoft.com/office/drawing/2014/main" id="{8F47BC96-1468-1B49-B02D-ACE99F9BCC26}"/>
              </a:ext>
            </a:extLst>
          </p:cNvPr>
          <p:cNvSpPr/>
          <p:nvPr/>
        </p:nvSpPr>
        <p:spPr>
          <a:xfrm>
            <a:off x="2725687" y="4511443"/>
            <a:ext cx="1783523" cy="191634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1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2B5EA2F2-B07B-5046-96AE-0C02915A52EC}"/>
              </a:ext>
            </a:extLst>
          </p:cNvPr>
          <p:cNvSpPr/>
          <p:nvPr/>
        </p:nvSpPr>
        <p:spPr>
          <a:xfrm>
            <a:off x="6096000" y="4563983"/>
            <a:ext cx="2963004" cy="186380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C45C330-3EA6-7B46-B94D-7AFD0536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ja-JP" dirty="0"/>
              <a:t>IDS</a:t>
            </a:r>
            <a:r>
              <a:rPr lang="ja-JP" altLang="x-none"/>
              <a:t>と</a:t>
            </a:r>
            <a:r>
              <a:rPr lang="ja-JP" altLang="en-US"/>
              <a:t>エージェントの通信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353820-5371-7049-8538-6016D6B08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IDS</a:t>
            </a:r>
            <a:r>
              <a:rPr lang="ja-JP" altLang="en-US"/>
              <a:t>とエージェントは</a:t>
            </a:r>
            <a:r>
              <a:rPr lang="en-US" altLang="ja-JP" dirty="0"/>
              <a:t>VM</a:t>
            </a:r>
            <a:r>
              <a:rPr lang="ja-JP" altLang="en-US"/>
              <a:t>間の仮想ネットワークを用いて通信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/>
              <a:t>がエージェントに</a:t>
            </a:r>
            <a:r>
              <a:rPr lang="en-US" altLang="ja-JP" dirty="0"/>
              <a:t>OS</a:t>
            </a:r>
            <a:r>
              <a:rPr lang="ja-JP" altLang="en-US"/>
              <a:t>データの仮想アドレスを送信</a:t>
            </a:r>
            <a:endParaRPr lang="en-US" altLang="ja-JP" dirty="0"/>
          </a:p>
          <a:p>
            <a:pPr lvl="1"/>
            <a:r>
              <a:rPr lang="ja-JP" altLang="en-US"/>
              <a:t>エージェントは対応するメモリデータを返送</a:t>
            </a:r>
            <a:endParaRPr lang="en-US" altLang="ja-JP" dirty="0"/>
          </a:p>
          <a:p>
            <a:r>
              <a:rPr lang="ja-JP" altLang="en-US"/>
              <a:t>エージェントは</a:t>
            </a:r>
            <a:r>
              <a:rPr lang="en-US" altLang="ja-JP" dirty="0"/>
              <a:t>OS</a:t>
            </a:r>
            <a:r>
              <a:rPr lang="ja-JP" altLang="en-US"/>
              <a:t>内で動作するため、仮想アドレスのままでメモリデータを効率よく取得可能</a:t>
            </a:r>
            <a:endParaRPr lang="en-US" altLang="ja-JP" dirty="0"/>
          </a:p>
          <a:p>
            <a:pPr lvl="1"/>
            <a:r>
              <a:rPr lang="ja-JP" altLang="en-US"/>
              <a:t>従来の</a:t>
            </a:r>
            <a:r>
              <a:rPr lang="en-US" altLang="ja-JP" dirty="0"/>
              <a:t>IDS</a:t>
            </a:r>
            <a:r>
              <a:rPr lang="ja-JP" altLang="en-US"/>
              <a:t>オフロードでは物理アドレスへの変換が必要だった</a:t>
            </a:r>
            <a:endParaRPr lang="en-US" altLang="ja-JP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A92D4B-B42B-9946-BAF2-3249A46AC4C7}"/>
              </a:ext>
            </a:extLst>
          </p:cNvPr>
          <p:cNvSpPr txBox="1"/>
          <p:nvPr/>
        </p:nvSpPr>
        <p:spPr>
          <a:xfrm>
            <a:off x="6617141" y="4114980"/>
            <a:ext cx="1920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A2541C-9C2C-6845-B076-85D34413BE76}"/>
              </a:ext>
            </a:extLst>
          </p:cNvPr>
          <p:cNvSpPr txBox="1"/>
          <p:nvPr/>
        </p:nvSpPr>
        <p:spPr>
          <a:xfrm>
            <a:off x="3043298" y="4991481"/>
            <a:ext cx="1223985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B53F672-39DA-7D45-AEF6-A6AECA99B57B}"/>
              </a:ext>
            </a:extLst>
          </p:cNvPr>
          <p:cNvSpPr txBox="1"/>
          <p:nvPr/>
        </p:nvSpPr>
        <p:spPr>
          <a:xfrm>
            <a:off x="6561837" y="4988212"/>
            <a:ext cx="2031325" cy="461665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3D7F3D2A-493C-2948-ABD9-6544CF4DD077}"/>
              </a:ext>
            </a:extLst>
          </p:cNvPr>
          <p:cNvCxnSpPr>
            <a:cxnSpLocks/>
          </p:cNvCxnSpPr>
          <p:nvPr/>
        </p:nvCxnSpPr>
        <p:spPr>
          <a:xfrm>
            <a:off x="7515257" y="5458689"/>
            <a:ext cx="0" cy="391741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BC66BE-DBF0-BA4E-B3D5-2D821DAA156D}"/>
              </a:ext>
            </a:extLst>
          </p:cNvPr>
          <p:cNvSpPr txBox="1"/>
          <p:nvPr/>
        </p:nvSpPr>
        <p:spPr>
          <a:xfrm>
            <a:off x="6961259" y="5866902"/>
            <a:ext cx="1107996" cy="461665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b="1"/>
              <a:t>メモリ</a:t>
            </a:r>
            <a:endParaRPr kumimoji="1" lang="ja-JP" altLang="en-US" sz="2400" b="1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EB13A42-C5B4-4B45-AE70-F4EBF182D0DC}"/>
              </a:ext>
            </a:extLst>
          </p:cNvPr>
          <p:cNvCxnSpPr>
            <a:cxnSpLocks/>
          </p:cNvCxnSpPr>
          <p:nvPr/>
        </p:nvCxnSpPr>
        <p:spPr>
          <a:xfrm flipH="1">
            <a:off x="4267285" y="5346063"/>
            <a:ext cx="2294552" cy="0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947C2850-C27C-864D-BB3E-02959F45E290}"/>
              </a:ext>
            </a:extLst>
          </p:cNvPr>
          <p:cNvCxnSpPr>
            <a:cxnSpLocks/>
          </p:cNvCxnSpPr>
          <p:nvPr/>
        </p:nvCxnSpPr>
        <p:spPr>
          <a:xfrm>
            <a:off x="4267283" y="5111766"/>
            <a:ext cx="2294554" cy="0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8BC3F47-13B4-7540-A9D6-98A0920D6726}"/>
              </a:ext>
            </a:extLst>
          </p:cNvPr>
          <p:cNvSpPr txBox="1"/>
          <p:nvPr/>
        </p:nvSpPr>
        <p:spPr>
          <a:xfrm>
            <a:off x="4484366" y="468198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仮想アドレス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01D1520-DD96-7148-A6EF-7237E1927CFE}"/>
              </a:ext>
            </a:extLst>
          </p:cNvPr>
          <p:cNvSpPr txBox="1"/>
          <p:nvPr/>
        </p:nvSpPr>
        <p:spPr>
          <a:xfrm>
            <a:off x="4484366" y="544189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メモリデータ</a:t>
            </a:r>
          </a:p>
        </p:txBody>
      </p:sp>
    </p:spTree>
    <p:extLst>
      <p:ext uri="{BB962C8B-B14F-4D97-AF65-F5344CB8AC3E}">
        <p14:creationId xmlns:p14="http://schemas.microsoft.com/office/powerpoint/2010/main" val="2893833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5574C-F93D-124F-9239-A3F0BEC2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IDSが取得するメモリデータの保護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E283-F2AC-E844-AFBF-E39C887BF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暗号通信により仮想アドレスやメモリデータの漏洩を防ぐ</a:t>
            </a:r>
            <a:endParaRPr lang="en-JP" altLang="ja-JP" dirty="0"/>
          </a:p>
          <a:p>
            <a:pPr lvl="1"/>
            <a:r>
              <a:rPr lang="ja-JP" altLang="en-US"/>
              <a:t>仮想アドレスには余分なデータを付加して</a:t>
            </a:r>
            <a:r>
              <a:rPr lang="en-US" altLang="ja-JP" dirty="0"/>
              <a:t>16</a:t>
            </a:r>
            <a:r>
              <a:rPr lang="ja-JP" altLang="en-US"/>
              <a:t>バイト単位で暗号化</a:t>
            </a:r>
            <a:endParaRPr lang="en-US" altLang="ja-JP" dirty="0"/>
          </a:p>
          <a:p>
            <a:pPr lvl="1"/>
            <a:r>
              <a:rPr lang="ja-JP" altLang="en-US"/>
              <a:t>メモリデータは</a:t>
            </a:r>
            <a:r>
              <a:rPr lang="en-US" altLang="ja-JP" dirty="0"/>
              <a:t>4KB</a:t>
            </a:r>
            <a:r>
              <a:rPr lang="ja-JP" altLang="en-US"/>
              <a:t>単位で暗号化</a:t>
            </a:r>
            <a:endParaRPr lang="en-US" altLang="ja-JP" dirty="0"/>
          </a:p>
          <a:p>
            <a:r>
              <a:rPr lang="ja-JP" altLang="en-US"/>
              <a:t>暗号化・復号化に用いる鍵の漏洩も防ぐ</a:t>
            </a:r>
            <a:endParaRPr lang="en-US" altLang="ja-JP" dirty="0"/>
          </a:p>
          <a:p>
            <a:pPr lvl="1"/>
            <a:r>
              <a:rPr lang="ja-JP" altLang="en-US"/>
              <a:t>外部の攻撃者に対しては</a:t>
            </a:r>
            <a:r>
              <a:rPr lang="en-US" altLang="ja-JP" dirty="0"/>
              <a:t>VM</a:t>
            </a:r>
            <a:r>
              <a:rPr lang="ja-JP" altLang="en-US"/>
              <a:t>のメモリ暗号化によって守る</a:t>
            </a:r>
            <a:endParaRPr lang="en-US" altLang="ja-JP" dirty="0"/>
          </a:p>
          <a:p>
            <a:pPr lvl="1"/>
            <a:r>
              <a:rPr lang="ja-JP" altLang="en-US"/>
              <a:t>監視対象</a:t>
            </a:r>
            <a:r>
              <a:rPr lang="en-US" altLang="ja-JP" dirty="0"/>
              <a:t>VM</a:t>
            </a:r>
            <a:r>
              <a:rPr lang="ja-JP" altLang="en-US"/>
              <a:t>への侵入者に対しては</a:t>
            </a:r>
            <a:r>
              <a:rPr lang="en-US" altLang="ja-JP" dirty="0"/>
              <a:t>OS</a:t>
            </a:r>
            <a:r>
              <a:rPr lang="ja-JP" altLang="en-US"/>
              <a:t>のメモリ保護によって守る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16B5A-0FE5-2A4D-BC79-77C743AC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2EE38-F75A-9448-8243-6101B2857D65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5" name="角丸四角形 22">
            <a:extLst>
              <a:ext uri="{FF2B5EF4-FFF2-40B4-BE49-F238E27FC236}">
                <a16:creationId xmlns:a16="http://schemas.microsoft.com/office/drawing/2014/main" id="{66FEA7E3-5CA7-6D4E-B2B7-CEAFCA596695}"/>
              </a:ext>
            </a:extLst>
          </p:cNvPr>
          <p:cNvSpPr/>
          <p:nvPr/>
        </p:nvSpPr>
        <p:spPr>
          <a:xfrm>
            <a:off x="2671560" y="4590465"/>
            <a:ext cx="1783523" cy="1916343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1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6C4803B0-BD01-4240-B226-CF2E1D6DCEBF}"/>
              </a:ext>
            </a:extLst>
          </p:cNvPr>
          <p:cNvSpPr/>
          <p:nvPr/>
        </p:nvSpPr>
        <p:spPr>
          <a:xfrm>
            <a:off x="6041872" y="4643005"/>
            <a:ext cx="3478567" cy="1863804"/>
          </a:xfrm>
          <a:prstGeom prst="roundRect">
            <a:avLst/>
          </a:prstGeom>
          <a:pattFill prst="pct10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A1C2F4-A7AC-F742-9D8F-8798EAB2DFBC}"/>
              </a:ext>
            </a:extLst>
          </p:cNvPr>
          <p:cNvSpPr txBox="1"/>
          <p:nvPr/>
        </p:nvSpPr>
        <p:spPr>
          <a:xfrm>
            <a:off x="6563014" y="4194002"/>
            <a:ext cx="1920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監視対象</a:t>
            </a:r>
            <a:r>
              <a:rPr kumimoji="1" lang="en-US" altLang="ja-JP" sz="2400" b="1" dirty="0"/>
              <a:t>VM</a:t>
            </a:r>
            <a:endParaRPr kumimoji="1" lang="ja-JP" altLang="en-US" sz="2400" b="1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A2451A6-41D3-DD43-99EA-DF9CAD5C1D4A}"/>
              </a:ext>
            </a:extLst>
          </p:cNvPr>
          <p:cNvSpPr txBox="1"/>
          <p:nvPr/>
        </p:nvSpPr>
        <p:spPr>
          <a:xfrm>
            <a:off x="2989171" y="5070503"/>
            <a:ext cx="1223985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/>
              <a:t>IDS</a:t>
            </a:r>
            <a:endParaRPr kumimoji="1" lang="ja-JP" altLang="en-US" sz="2800" b="1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8D89204-9E08-8C4B-A5DA-1FA783E9BD5A}"/>
              </a:ext>
            </a:extLst>
          </p:cNvPr>
          <p:cNvSpPr/>
          <p:nvPr/>
        </p:nvSpPr>
        <p:spPr>
          <a:xfrm>
            <a:off x="6248655" y="4777289"/>
            <a:ext cx="2529382" cy="1579061"/>
          </a:xfrm>
          <a:prstGeom prst="rect">
            <a:avLst/>
          </a:prstGeom>
          <a:solidFill>
            <a:schemeClr val="bg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D23871-29B0-4944-8352-696F4B0B6AB4}"/>
              </a:ext>
            </a:extLst>
          </p:cNvPr>
          <p:cNvSpPr txBox="1"/>
          <p:nvPr/>
        </p:nvSpPr>
        <p:spPr>
          <a:xfrm>
            <a:off x="6507710" y="5067234"/>
            <a:ext cx="2031325" cy="461665"/>
          </a:xfrm>
          <a:prstGeom prst="rect">
            <a:avLst/>
          </a:prstGeom>
          <a:solidFill>
            <a:srgbClr val="92D050"/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エージェント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A6E423B-F51B-AA48-A2A6-D9EE396EB7D5}"/>
              </a:ext>
            </a:extLst>
          </p:cNvPr>
          <p:cNvCxnSpPr>
            <a:cxnSpLocks/>
          </p:cNvCxnSpPr>
          <p:nvPr/>
        </p:nvCxnSpPr>
        <p:spPr>
          <a:xfrm flipH="1">
            <a:off x="4213158" y="5425085"/>
            <a:ext cx="2294552" cy="0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343E5989-FD4A-C14C-A666-DCA4A12BAEF6}"/>
              </a:ext>
            </a:extLst>
          </p:cNvPr>
          <p:cNvCxnSpPr>
            <a:cxnSpLocks/>
          </p:cNvCxnSpPr>
          <p:nvPr/>
        </p:nvCxnSpPr>
        <p:spPr>
          <a:xfrm>
            <a:off x="4213156" y="5190788"/>
            <a:ext cx="2294554" cy="0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F8A1AF-59AD-DF4A-9162-C1B9C4E5F7CB}"/>
              </a:ext>
            </a:extLst>
          </p:cNvPr>
          <p:cNvSpPr txBox="1"/>
          <p:nvPr/>
        </p:nvSpPr>
        <p:spPr>
          <a:xfrm>
            <a:off x="3894163" y="4777289"/>
            <a:ext cx="1569660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仮想アドレス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C83B8DE-7165-BC45-9121-34AB623A9AEB}"/>
              </a:ext>
            </a:extLst>
          </p:cNvPr>
          <p:cNvSpPr txBox="1"/>
          <p:nvPr/>
        </p:nvSpPr>
        <p:spPr>
          <a:xfrm>
            <a:off x="7173927" y="5880415"/>
            <a:ext cx="678838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OS</a:t>
            </a:r>
            <a:endParaRPr kumimoji="1" lang="ja-JP" altLang="en-US" sz="2000" b="1"/>
          </a:p>
        </p:txBody>
      </p:sp>
      <p:pic>
        <p:nvPicPr>
          <p:cNvPr id="30" name="Picture 11">
            <a:extLst>
              <a:ext uri="{FF2B5EF4-FFF2-40B4-BE49-F238E27FC236}">
                <a16:creationId xmlns:a16="http://schemas.microsoft.com/office/drawing/2014/main" id="{434E790E-8424-CF4B-8978-06DC4B3A78C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831" y="5443760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B2C2128-40A3-2C42-B3CC-E46BD8760116}"/>
              </a:ext>
            </a:extLst>
          </p:cNvPr>
          <p:cNvSpPr txBox="1"/>
          <p:nvPr/>
        </p:nvSpPr>
        <p:spPr>
          <a:xfrm>
            <a:off x="7897588" y="576805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暗号鍵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904AEC-3D6C-CB4E-9B55-EB8C633056A3}"/>
              </a:ext>
            </a:extLst>
          </p:cNvPr>
          <p:cNvSpPr txBox="1"/>
          <p:nvPr/>
        </p:nvSpPr>
        <p:spPr>
          <a:xfrm>
            <a:off x="5778184" y="5504757"/>
            <a:ext cx="1569660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メモリデータ</a:t>
            </a:r>
          </a:p>
        </p:txBody>
      </p:sp>
      <p:sp>
        <p:nvSpPr>
          <p:cNvPr id="10" name="角丸四角形吹き出し 9">
            <a:extLst>
              <a:ext uri="{FF2B5EF4-FFF2-40B4-BE49-F238E27FC236}">
                <a16:creationId xmlns:a16="http://schemas.microsoft.com/office/drawing/2014/main" id="{D01FA3F3-18A2-0443-B658-C960FF1F41A5}"/>
              </a:ext>
            </a:extLst>
          </p:cNvPr>
          <p:cNvSpPr/>
          <p:nvPr/>
        </p:nvSpPr>
        <p:spPr>
          <a:xfrm>
            <a:off x="9971786" y="4283925"/>
            <a:ext cx="1432527" cy="2098141"/>
          </a:xfrm>
          <a:prstGeom prst="wedgeRoundRectCallout">
            <a:avLst>
              <a:gd name="adj1" fmla="val -112171"/>
              <a:gd name="adj2" fmla="val 31501"/>
              <a:gd name="adj3" fmla="val 16667"/>
            </a:avLst>
          </a:prstGeom>
          <a:ln w="254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grpSp>
        <p:nvGrpSpPr>
          <p:cNvPr id="22" name="Group 2822">
            <a:extLst>
              <a:ext uri="{FF2B5EF4-FFF2-40B4-BE49-F238E27FC236}">
                <a16:creationId xmlns:a16="http://schemas.microsoft.com/office/drawing/2014/main" id="{B7419B2F-4F90-9643-B0A1-1DE99A576B3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0030441" y="4859305"/>
            <a:ext cx="1051530" cy="1448836"/>
            <a:chOff x="6777" y="1528"/>
            <a:chExt cx="719" cy="1064"/>
          </a:xfrm>
        </p:grpSpPr>
        <p:sp>
          <p:nvSpPr>
            <p:cNvPr id="23" name="Freeform 2823">
              <a:extLst>
                <a:ext uri="{FF2B5EF4-FFF2-40B4-BE49-F238E27FC236}">
                  <a16:creationId xmlns:a16="http://schemas.microsoft.com/office/drawing/2014/main" id="{694D0FBF-E80E-9F48-9A09-2A5A346D6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24" name="Freeform 2824">
              <a:extLst>
                <a:ext uri="{FF2B5EF4-FFF2-40B4-BE49-F238E27FC236}">
                  <a16:creationId xmlns:a16="http://schemas.microsoft.com/office/drawing/2014/main" id="{641120EF-24D4-DC49-87C4-A5C28CE6A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25" name="Freeform 2825">
              <a:extLst>
                <a:ext uri="{FF2B5EF4-FFF2-40B4-BE49-F238E27FC236}">
                  <a16:creationId xmlns:a16="http://schemas.microsoft.com/office/drawing/2014/main" id="{5ED8A44E-FAF3-874D-96CA-0A7466869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D8E131-8D02-C940-88AC-5696F16A6735}"/>
              </a:ext>
            </a:extLst>
          </p:cNvPr>
          <p:cNvSpPr txBox="1"/>
          <p:nvPr/>
        </p:nvSpPr>
        <p:spPr>
          <a:xfrm>
            <a:off x="10127292" y="4352488"/>
            <a:ext cx="127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/>
              <a:t>侵入者</a:t>
            </a:r>
            <a:endParaRPr kumimoji="1" lang="ja-JP" altLang="en-US" sz="2400" b="1"/>
          </a:p>
        </p:txBody>
      </p:sp>
      <p:pic>
        <p:nvPicPr>
          <p:cNvPr id="18" name="Picture 11">
            <a:extLst>
              <a:ext uri="{FF2B5EF4-FFF2-40B4-BE49-F238E27FC236}">
                <a16:creationId xmlns:a16="http://schemas.microsoft.com/office/drawing/2014/main" id="{3955C1B9-FFE0-244B-8F03-89B77FD6D4E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985" y="5490074"/>
            <a:ext cx="658812" cy="3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28AD61-F650-DD46-9FBC-07FC04B1771C}"/>
              </a:ext>
            </a:extLst>
          </p:cNvPr>
          <p:cNvSpPr txBox="1"/>
          <p:nvPr/>
        </p:nvSpPr>
        <p:spPr>
          <a:xfrm>
            <a:off x="2724000" y="580007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暗号鍵</a:t>
            </a:r>
          </a:p>
        </p:txBody>
      </p:sp>
      <p:grpSp>
        <p:nvGrpSpPr>
          <p:cNvPr id="33" name="Group 2822">
            <a:extLst>
              <a:ext uri="{FF2B5EF4-FFF2-40B4-BE49-F238E27FC236}">
                <a16:creationId xmlns:a16="http://schemas.microsoft.com/office/drawing/2014/main" id="{EEB59437-18C6-EF43-8A57-B81A3DD0C49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1922" y="5021742"/>
            <a:ext cx="1051530" cy="1448836"/>
            <a:chOff x="6777" y="1528"/>
            <a:chExt cx="719" cy="1064"/>
          </a:xfrm>
        </p:grpSpPr>
        <p:sp>
          <p:nvSpPr>
            <p:cNvPr id="34" name="Freeform 2823">
              <a:extLst>
                <a:ext uri="{FF2B5EF4-FFF2-40B4-BE49-F238E27FC236}">
                  <a16:creationId xmlns:a16="http://schemas.microsoft.com/office/drawing/2014/main" id="{13216E6C-ABC5-B84B-882C-31225C1A9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2046"/>
              <a:ext cx="604" cy="546"/>
            </a:xfrm>
            <a:custGeom>
              <a:avLst/>
              <a:gdLst>
                <a:gd name="T0" fmla="*/ 192 w 604"/>
                <a:gd name="T1" fmla="*/ 10 h 546"/>
                <a:gd name="T2" fmla="*/ 332 w 604"/>
                <a:gd name="T3" fmla="*/ 26 h 546"/>
                <a:gd name="T4" fmla="*/ 460 w 604"/>
                <a:gd name="T5" fmla="*/ 30 h 546"/>
                <a:gd name="T6" fmla="*/ 484 w 604"/>
                <a:gd name="T7" fmla="*/ 66 h 546"/>
                <a:gd name="T8" fmla="*/ 504 w 604"/>
                <a:gd name="T9" fmla="*/ 198 h 546"/>
                <a:gd name="T10" fmla="*/ 520 w 604"/>
                <a:gd name="T11" fmla="*/ 298 h 546"/>
                <a:gd name="T12" fmla="*/ 536 w 604"/>
                <a:gd name="T13" fmla="*/ 342 h 546"/>
                <a:gd name="T14" fmla="*/ 556 w 604"/>
                <a:gd name="T15" fmla="*/ 378 h 546"/>
                <a:gd name="T16" fmla="*/ 524 w 604"/>
                <a:gd name="T17" fmla="*/ 398 h 546"/>
                <a:gd name="T18" fmla="*/ 580 w 604"/>
                <a:gd name="T19" fmla="*/ 422 h 546"/>
                <a:gd name="T20" fmla="*/ 604 w 604"/>
                <a:gd name="T21" fmla="*/ 430 h 546"/>
                <a:gd name="T22" fmla="*/ 552 w 604"/>
                <a:gd name="T23" fmla="*/ 458 h 546"/>
                <a:gd name="T24" fmla="*/ 528 w 604"/>
                <a:gd name="T25" fmla="*/ 466 h 546"/>
                <a:gd name="T26" fmla="*/ 464 w 604"/>
                <a:gd name="T27" fmla="*/ 450 h 546"/>
                <a:gd name="T28" fmla="*/ 436 w 604"/>
                <a:gd name="T29" fmla="*/ 410 h 546"/>
                <a:gd name="T30" fmla="*/ 440 w 604"/>
                <a:gd name="T31" fmla="*/ 422 h 546"/>
                <a:gd name="T32" fmla="*/ 444 w 604"/>
                <a:gd name="T33" fmla="*/ 406 h 546"/>
                <a:gd name="T34" fmla="*/ 432 w 604"/>
                <a:gd name="T35" fmla="*/ 302 h 546"/>
                <a:gd name="T36" fmla="*/ 424 w 604"/>
                <a:gd name="T37" fmla="*/ 270 h 546"/>
                <a:gd name="T38" fmla="*/ 420 w 604"/>
                <a:gd name="T39" fmla="*/ 194 h 546"/>
                <a:gd name="T40" fmla="*/ 408 w 604"/>
                <a:gd name="T41" fmla="*/ 182 h 546"/>
                <a:gd name="T42" fmla="*/ 336 w 604"/>
                <a:gd name="T43" fmla="*/ 146 h 546"/>
                <a:gd name="T44" fmla="*/ 332 w 604"/>
                <a:gd name="T45" fmla="*/ 190 h 546"/>
                <a:gd name="T46" fmla="*/ 324 w 604"/>
                <a:gd name="T47" fmla="*/ 214 h 546"/>
                <a:gd name="T48" fmla="*/ 332 w 604"/>
                <a:gd name="T49" fmla="*/ 246 h 546"/>
                <a:gd name="T50" fmla="*/ 312 w 604"/>
                <a:gd name="T51" fmla="*/ 346 h 546"/>
                <a:gd name="T52" fmla="*/ 308 w 604"/>
                <a:gd name="T53" fmla="*/ 430 h 546"/>
                <a:gd name="T54" fmla="*/ 312 w 604"/>
                <a:gd name="T55" fmla="*/ 442 h 546"/>
                <a:gd name="T56" fmla="*/ 324 w 604"/>
                <a:gd name="T57" fmla="*/ 450 h 546"/>
                <a:gd name="T58" fmla="*/ 316 w 604"/>
                <a:gd name="T59" fmla="*/ 474 h 546"/>
                <a:gd name="T60" fmla="*/ 332 w 604"/>
                <a:gd name="T61" fmla="*/ 510 h 546"/>
                <a:gd name="T62" fmla="*/ 264 w 604"/>
                <a:gd name="T63" fmla="*/ 546 h 546"/>
                <a:gd name="T64" fmla="*/ 212 w 604"/>
                <a:gd name="T65" fmla="*/ 534 h 546"/>
                <a:gd name="T66" fmla="*/ 220 w 604"/>
                <a:gd name="T67" fmla="*/ 494 h 546"/>
                <a:gd name="T68" fmla="*/ 228 w 604"/>
                <a:gd name="T69" fmla="*/ 470 h 546"/>
                <a:gd name="T70" fmla="*/ 224 w 604"/>
                <a:gd name="T71" fmla="*/ 450 h 546"/>
                <a:gd name="T72" fmla="*/ 200 w 604"/>
                <a:gd name="T73" fmla="*/ 442 h 546"/>
                <a:gd name="T74" fmla="*/ 208 w 604"/>
                <a:gd name="T75" fmla="*/ 418 h 546"/>
                <a:gd name="T76" fmla="*/ 212 w 604"/>
                <a:gd name="T77" fmla="*/ 406 h 546"/>
                <a:gd name="T78" fmla="*/ 200 w 604"/>
                <a:gd name="T79" fmla="*/ 346 h 546"/>
                <a:gd name="T80" fmla="*/ 208 w 604"/>
                <a:gd name="T81" fmla="*/ 306 h 546"/>
                <a:gd name="T82" fmla="*/ 212 w 604"/>
                <a:gd name="T83" fmla="*/ 286 h 546"/>
                <a:gd name="T84" fmla="*/ 208 w 604"/>
                <a:gd name="T85" fmla="*/ 190 h 546"/>
                <a:gd name="T86" fmla="*/ 164 w 604"/>
                <a:gd name="T87" fmla="*/ 174 h 546"/>
                <a:gd name="T88" fmla="*/ 52 w 604"/>
                <a:gd name="T89" fmla="*/ 130 h 546"/>
                <a:gd name="T90" fmla="*/ 8 w 604"/>
                <a:gd name="T91" fmla="*/ 94 h 546"/>
                <a:gd name="T92" fmla="*/ 0 w 604"/>
                <a:gd name="T93" fmla="*/ 82 h 546"/>
                <a:gd name="T94" fmla="*/ 0 w 604"/>
                <a:gd name="T95" fmla="*/ 38 h 546"/>
                <a:gd name="T96" fmla="*/ 192 w 604"/>
                <a:gd name="T97" fmla="*/ 10 h 5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04"/>
                <a:gd name="T148" fmla="*/ 0 h 546"/>
                <a:gd name="T149" fmla="*/ 604 w 604"/>
                <a:gd name="T150" fmla="*/ 546 h 5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04" h="546">
                  <a:moveTo>
                    <a:pt x="192" y="10"/>
                  </a:moveTo>
                  <a:cubicBezTo>
                    <a:pt x="242" y="0"/>
                    <a:pt x="285" y="14"/>
                    <a:pt x="332" y="26"/>
                  </a:cubicBezTo>
                  <a:cubicBezTo>
                    <a:pt x="377" y="21"/>
                    <a:pt x="414" y="27"/>
                    <a:pt x="460" y="30"/>
                  </a:cubicBezTo>
                  <a:cubicBezTo>
                    <a:pt x="472" y="42"/>
                    <a:pt x="479" y="50"/>
                    <a:pt x="484" y="66"/>
                  </a:cubicBezTo>
                  <a:cubicBezTo>
                    <a:pt x="487" y="113"/>
                    <a:pt x="499" y="152"/>
                    <a:pt x="504" y="198"/>
                  </a:cubicBezTo>
                  <a:cubicBezTo>
                    <a:pt x="507" y="226"/>
                    <a:pt x="507" y="271"/>
                    <a:pt x="520" y="298"/>
                  </a:cubicBezTo>
                  <a:cubicBezTo>
                    <a:pt x="527" y="312"/>
                    <a:pt x="529" y="329"/>
                    <a:pt x="536" y="342"/>
                  </a:cubicBezTo>
                  <a:cubicBezTo>
                    <a:pt x="559" y="383"/>
                    <a:pt x="547" y="351"/>
                    <a:pt x="556" y="378"/>
                  </a:cubicBezTo>
                  <a:cubicBezTo>
                    <a:pt x="548" y="383"/>
                    <a:pt x="524" y="397"/>
                    <a:pt x="524" y="398"/>
                  </a:cubicBezTo>
                  <a:cubicBezTo>
                    <a:pt x="524" y="411"/>
                    <a:pt x="570" y="419"/>
                    <a:pt x="580" y="422"/>
                  </a:cubicBezTo>
                  <a:cubicBezTo>
                    <a:pt x="588" y="424"/>
                    <a:pt x="604" y="430"/>
                    <a:pt x="604" y="430"/>
                  </a:cubicBezTo>
                  <a:cubicBezTo>
                    <a:pt x="587" y="447"/>
                    <a:pt x="575" y="451"/>
                    <a:pt x="552" y="458"/>
                  </a:cubicBezTo>
                  <a:cubicBezTo>
                    <a:pt x="544" y="460"/>
                    <a:pt x="528" y="466"/>
                    <a:pt x="528" y="466"/>
                  </a:cubicBezTo>
                  <a:cubicBezTo>
                    <a:pt x="506" y="462"/>
                    <a:pt x="483" y="463"/>
                    <a:pt x="464" y="450"/>
                  </a:cubicBezTo>
                  <a:cubicBezTo>
                    <a:pt x="452" y="433"/>
                    <a:pt x="456" y="417"/>
                    <a:pt x="436" y="410"/>
                  </a:cubicBezTo>
                  <a:cubicBezTo>
                    <a:pt x="437" y="414"/>
                    <a:pt x="436" y="424"/>
                    <a:pt x="440" y="422"/>
                  </a:cubicBezTo>
                  <a:cubicBezTo>
                    <a:pt x="445" y="420"/>
                    <a:pt x="444" y="411"/>
                    <a:pt x="444" y="406"/>
                  </a:cubicBezTo>
                  <a:cubicBezTo>
                    <a:pt x="444" y="371"/>
                    <a:pt x="440" y="336"/>
                    <a:pt x="432" y="302"/>
                  </a:cubicBezTo>
                  <a:cubicBezTo>
                    <a:pt x="430" y="291"/>
                    <a:pt x="424" y="270"/>
                    <a:pt x="424" y="270"/>
                  </a:cubicBezTo>
                  <a:cubicBezTo>
                    <a:pt x="423" y="245"/>
                    <a:pt x="425" y="219"/>
                    <a:pt x="420" y="194"/>
                  </a:cubicBezTo>
                  <a:cubicBezTo>
                    <a:pt x="419" y="188"/>
                    <a:pt x="411" y="187"/>
                    <a:pt x="408" y="182"/>
                  </a:cubicBezTo>
                  <a:cubicBezTo>
                    <a:pt x="384" y="146"/>
                    <a:pt x="384" y="152"/>
                    <a:pt x="336" y="146"/>
                  </a:cubicBezTo>
                  <a:cubicBezTo>
                    <a:pt x="332" y="164"/>
                    <a:pt x="337" y="172"/>
                    <a:pt x="332" y="190"/>
                  </a:cubicBezTo>
                  <a:cubicBezTo>
                    <a:pt x="330" y="198"/>
                    <a:pt x="324" y="214"/>
                    <a:pt x="324" y="214"/>
                  </a:cubicBezTo>
                  <a:cubicBezTo>
                    <a:pt x="326" y="225"/>
                    <a:pt x="333" y="235"/>
                    <a:pt x="332" y="246"/>
                  </a:cubicBezTo>
                  <a:cubicBezTo>
                    <a:pt x="330" y="279"/>
                    <a:pt x="317" y="313"/>
                    <a:pt x="312" y="346"/>
                  </a:cubicBezTo>
                  <a:cubicBezTo>
                    <a:pt x="315" y="377"/>
                    <a:pt x="314" y="399"/>
                    <a:pt x="308" y="430"/>
                  </a:cubicBezTo>
                  <a:cubicBezTo>
                    <a:pt x="309" y="434"/>
                    <a:pt x="309" y="439"/>
                    <a:pt x="312" y="442"/>
                  </a:cubicBezTo>
                  <a:cubicBezTo>
                    <a:pt x="315" y="446"/>
                    <a:pt x="323" y="445"/>
                    <a:pt x="324" y="450"/>
                  </a:cubicBezTo>
                  <a:cubicBezTo>
                    <a:pt x="325" y="458"/>
                    <a:pt x="316" y="474"/>
                    <a:pt x="316" y="474"/>
                  </a:cubicBezTo>
                  <a:cubicBezTo>
                    <a:pt x="326" y="503"/>
                    <a:pt x="319" y="491"/>
                    <a:pt x="332" y="510"/>
                  </a:cubicBezTo>
                  <a:cubicBezTo>
                    <a:pt x="324" y="541"/>
                    <a:pt x="291" y="537"/>
                    <a:pt x="264" y="546"/>
                  </a:cubicBezTo>
                  <a:cubicBezTo>
                    <a:pt x="244" y="544"/>
                    <a:pt x="213" y="545"/>
                    <a:pt x="212" y="534"/>
                  </a:cubicBezTo>
                  <a:cubicBezTo>
                    <a:pt x="211" y="520"/>
                    <a:pt x="216" y="507"/>
                    <a:pt x="220" y="494"/>
                  </a:cubicBezTo>
                  <a:cubicBezTo>
                    <a:pt x="223" y="486"/>
                    <a:pt x="228" y="470"/>
                    <a:pt x="228" y="470"/>
                  </a:cubicBezTo>
                  <a:cubicBezTo>
                    <a:pt x="227" y="463"/>
                    <a:pt x="229" y="455"/>
                    <a:pt x="224" y="450"/>
                  </a:cubicBezTo>
                  <a:cubicBezTo>
                    <a:pt x="218" y="444"/>
                    <a:pt x="200" y="442"/>
                    <a:pt x="200" y="442"/>
                  </a:cubicBezTo>
                  <a:cubicBezTo>
                    <a:pt x="203" y="434"/>
                    <a:pt x="205" y="426"/>
                    <a:pt x="208" y="418"/>
                  </a:cubicBezTo>
                  <a:cubicBezTo>
                    <a:pt x="209" y="414"/>
                    <a:pt x="212" y="406"/>
                    <a:pt x="212" y="406"/>
                  </a:cubicBezTo>
                  <a:cubicBezTo>
                    <a:pt x="207" y="385"/>
                    <a:pt x="203" y="369"/>
                    <a:pt x="200" y="346"/>
                  </a:cubicBezTo>
                  <a:cubicBezTo>
                    <a:pt x="203" y="333"/>
                    <a:pt x="205" y="319"/>
                    <a:pt x="208" y="306"/>
                  </a:cubicBezTo>
                  <a:cubicBezTo>
                    <a:pt x="209" y="299"/>
                    <a:pt x="212" y="286"/>
                    <a:pt x="212" y="286"/>
                  </a:cubicBezTo>
                  <a:cubicBezTo>
                    <a:pt x="214" y="262"/>
                    <a:pt x="218" y="215"/>
                    <a:pt x="208" y="190"/>
                  </a:cubicBezTo>
                  <a:cubicBezTo>
                    <a:pt x="206" y="184"/>
                    <a:pt x="170" y="176"/>
                    <a:pt x="164" y="174"/>
                  </a:cubicBezTo>
                  <a:cubicBezTo>
                    <a:pt x="136" y="146"/>
                    <a:pt x="90" y="134"/>
                    <a:pt x="52" y="130"/>
                  </a:cubicBezTo>
                  <a:cubicBezTo>
                    <a:pt x="26" y="123"/>
                    <a:pt x="24" y="118"/>
                    <a:pt x="8" y="94"/>
                  </a:cubicBezTo>
                  <a:cubicBezTo>
                    <a:pt x="5" y="90"/>
                    <a:pt x="0" y="82"/>
                    <a:pt x="0" y="82"/>
                  </a:cubicBezTo>
                  <a:cubicBezTo>
                    <a:pt x="5" y="66"/>
                    <a:pt x="0" y="55"/>
                    <a:pt x="0" y="38"/>
                  </a:cubicBezTo>
                  <a:lnTo>
                    <a:pt x="192" y="1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5" name="Freeform 2824">
              <a:extLst>
                <a:ext uri="{FF2B5EF4-FFF2-40B4-BE49-F238E27FC236}">
                  <a16:creationId xmlns:a16="http://schemas.microsoft.com/office/drawing/2014/main" id="{CAE8FB34-7B4D-6548-8DBC-CE38293D2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" y="1528"/>
              <a:ext cx="217" cy="243"/>
            </a:xfrm>
            <a:custGeom>
              <a:avLst/>
              <a:gdLst>
                <a:gd name="T0" fmla="*/ 89 w 217"/>
                <a:gd name="T1" fmla="*/ 24 h 243"/>
                <a:gd name="T2" fmla="*/ 113 w 217"/>
                <a:gd name="T3" fmla="*/ 0 h 243"/>
                <a:gd name="T4" fmla="*/ 149 w 217"/>
                <a:gd name="T5" fmla="*/ 12 h 243"/>
                <a:gd name="T6" fmla="*/ 217 w 217"/>
                <a:gd name="T7" fmla="*/ 56 h 243"/>
                <a:gd name="T8" fmla="*/ 213 w 217"/>
                <a:gd name="T9" fmla="*/ 72 h 243"/>
                <a:gd name="T10" fmla="*/ 201 w 217"/>
                <a:gd name="T11" fmla="*/ 80 h 243"/>
                <a:gd name="T12" fmla="*/ 217 w 217"/>
                <a:gd name="T13" fmla="*/ 104 h 243"/>
                <a:gd name="T14" fmla="*/ 169 w 217"/>
                <a:gd name="T15" fmla="*/ 200 h 243"/>
                <a:gd name="T16" fmla="*/ 141 w 217"/>
                <a:gd name="T17" fmla="*/ 228 h 243"/>
                <a:gd name="T18" fmla="*/ 133 w 217"/>
                <a:gd name="T19" fmla="*/ 240 h 243"/>
                <a:gd name="T20" fmla="*/ 69 w 217"/>
                <a:gd name="T21" fmla="*/ 212 h 243"/>
                <a:gd name="T22" fmla="*/ 41 w 217"/>
                <a:gd name="T23" fmla="*/ 160 h 243"/>
                <a:gd name="T24" fmla="*/ 17 w 217"/>
                <a:gd name="T25" fmla="*/ 152 h 243"/>
                <a:gd name="T26" fmla="*/ 21 w 217"/>
                <a:gd name="T27" fmla="*/ 108 h 243"/>
                <a:gd name="T28" fmla="*/ 29 w 217"/>
                <a:gd name="T29" fmla="*/ 96 h 243"/>
                <a:gd name="T30" fmla="*/ 21 w 217"/>
                <a:gd name="T31" fmla="*/ 72 h 243"/>
                <a:gd name="T32" fmla="*/ 49 w 217"/>
                <a:gd name="T33" fmla="*/ 32 h 243"/>
                <a:gd name="T34" fmla="*/ 89 w 217"/>
                <a:gd name="T35" fmla="*/ 24 h 2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17"/>
                <a:gd name="T55" fmla="*/ 0 h 243"/>
                <a:gd name="T56" fmla="*/ 217 w 217"/>
                <a:gd name="T57" fmla="*/ 243 h 2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17" h="243">
                  <a:moveTo>
                    <a:pt x="89" y="24"/>
                  </a:moveTo>
                  <a:cubicBezTo>
                    <a:pt x="82" y="4"/>
                    <a:pt x="96" y="6"/>
                    <a:pt x="113" y="0"/>
                  </a:cubicBezTo>
                  <a:cubicBezTo>
                    <a:pt x="138" y="8"/>
                    <a:pt x="120" y="19"/>
                    <a:pt x="149" y="12"/>
                  </a:cubicBezTo>
                  <a:cubicBezTo>
                    <a:pt x="181" y="34"/>
                    <a:pt x="191" y="17"/>
                    <a:pt x="217" y="56"/>
                  </a:cubicBezTo>
                  <a:cubicBezTo>
                    <a:pt x="216" y="61"/>
                    <a:pt x="216" y="67"/>
                    <a:pt x="213" y="72"/>
                  </a:cubicBezTo>
                  <a:cubicBezTo>
                    <a:pt x="210" y="76"/>
                    <a:pt x="200" y="75"/>
                    <a:pt x="201" y="80"/>
                  </a:cubicBezTo>
                  <a:cubicBezTo>
                    <a:pt x="202" y="90"/>
                    <a:pt x="217" y="104"/>
                    <a:pt x="217" y="104"/>
                  </a:cubicBezTo>
                  <a:cubicBezTo>
                    <a:pt x="187" y="124"/>
                    <a:pt x="179" y="167"/>
                    <a:pt x="169" y="200"/>
                  </a:cubicBezTo>
                  <a:cubicBezTo>
                    <a:pt x="165" y="213"/>
                    <a:pt x="141" y="228"/>
                    <a:pt x="141" y="228"/>
                  </a:cubicBezTo>
                  <a:cubicBezTo>
                    <a:pt x="138" y="232"/>
                    <a:pt x="138" y="238"/>
                    <a:pt x="133" y="240"/>
                  </a:cubicBezTo>
                  <a:cubicBezTo>
                    <a:pt x="123" y="243"/>
                    <a:pt x="78" y="218"/>
                    <a:pt x="69" y="212"/>
                  </a:cubicBezTo>
                  <a:cubicBezTo>
                    <a:pt x="61" y="200"/>
                    <a:pt x="53" y="168"/>
                    <a:pt x="41" y="160"/>
                  </a:cubicBezTo>
                  <a:cubicBezTo>
                    <a:pt x="34" y="156"/>
                    <a:pt x="17" y="152"/>
                    <a:pt x="17" y="152"/>
                  </a:cubicBezTo>
                  <a:cubicBezTo>
                    <a:pt x="4" y="133"/>
                    <a:pt x="0" y="122"/>
                    <a:pt x="21" y="108"/>
                  </a:cubicBezTo>
                  <a:cubicBezTo>
                    <a:pt x="24" y="104"/>
                    <a:pt x="29" y="101"/>
                    <a:pt x="29" y="96"/>
                  </a:cubicBezTo>
                  <a:cubicBezTo>
                    <a:pt x="29" y="88"/>
                    <a:pt x="21" y="72"/>
                    <a:pt x="21" y="72"/>
                  </a:cubicBezTo>
                  <a:cubicBezTo>
                    <a:pt x="28" y="51"/>
                    <a:pt x="28" y="39"/>
                    <a:pt x="49" y="32"/>
                  </a:cubicBezTo>
                  <a:cubicBezTo>
                    <a:pt x="57" y="9"/>
                    <a:pt x="70" y="18"/>
                    <a:pt x="89" y="2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  <p:sp>
          <p:nvSpPr>
            <p:cNvPr id="36" name="Freeform 2825">
              <a:extLst>
                <a:ext uri="{FF2B5EF4-FFF2-40B4-BE49-F238E27FC236}">
                  <a16:creationId xmlns:a16="http://schemas.microsoft.com/office/drawing/2014/main" id="{8AFFDCDB-26D6-5945-A860-C088D8681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7" y="1680"/>
              <a:ext cx="351" cy="468"/>
            </a:xfrm>
            <a:custGeom>
              <a:avLst/>
              <a:gdLst>
                <a:gd name="T0" fmla="*/ 131 w 351"/>
                <a:gd name="T1" fmla="*/ 0 h 468"/>
                <a:gd name="T2" fmla="*/ 115 w 351"/>
                <a:gd name="T3" fmla="*/ 32 h 468"/>
                <a:gd name="T4" fmla="*/ 99 w 351"/>
                <a:gd name="T5" fmla="*/ 56 h 468"/>
                <a:gd name="T6" fmla="*/ 47 w 351"/>
                <a:gd name="T7" fmla="*/ 120 h 468"/>
                <a:gd name="T8" fmla="*/ 19 w 351"/>
                <a:gd name="T9" fmla="*/ 156 h 468"/>
                <a:gd name="T10" fmla="*/ 11 w 351"/>
                <a:gd name="T11" fmla="*/ 196 h 468"/>
                <a:gd name="T12" fmla="*/ 23 w 351"/>
                <a:gd name="T13" fmla="*/ 376 h 468"/>
                <a:gd name="T14" fmla="*/ 83 w 351"/>
                <a:gd name="T15" fmla="*/ 424 h 468"/>
                <a:gd name="T16" fmla="*/ 123 w 351"/>
                <a:gd name="T17" fmla="*/ 460 h 468"/>
                <a:gd name="T18" fmla="*/ 155 w 351"/>
                <a:gd name="T19" fmla="*/ 468 h 468"/>
                <a:gd name="T20" fmla="*/ 315 w 351"/>
                <a:gd name="T21" fmla="*/ 428 h 468"/>
                <a:gd name="T22" fmla="*/ 343 w 351"/>
                <a:gd name="T23" fmla="*/ 396 h 468"/>
                <a:gd name="T24" fmla="*/ 339 w 351"/>
                <a:gd name="T25" fmla="*/ 356 h 468"/>
                <a:gd name="T26" fmla="*/ 327 w 351"/>
                <a:gd name="T27" fmla="*/ 352 h 468"/>
                <a:gd name="T28" fmla="*/ 303 w 351"/>
                <a:gd name="T29" fmla="*/ 300 h 468"/>
                <a:gd name="T30" fmla="*/ 323 w 351"/>
                <a:gd name="T31" fmla="*/ 264 h 468"/>
                <a:gd name="T32" fmla="*/ 343 w 351"/>
                <a:gd name="T33" fmla="*/ 160 h 468"/>
                <a:gd name="T34" fmla="*/ 291 w 351"/>
                <a:gd name="T35" fmla="*/ 84 h 468"/>
                <a:gd name="T36" fmla="*/ 239 w 351"/>
                <a:gd name="T37" fmla="*/ 60 h 468"/>
                <a:gd name="T38" fmla="*/ 131 w 351"/>
                <a:gd name="T39" fmla="*/ 0 h 4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1"/>
                <a:gd name="T61" fmla="*/ 0 h 468"/>
                <a:gd name="T62" fmla="*/ 351 w 351"/>
                <a:gd name="T63" fmla="*/ 468 h 46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1" h="468">
                  <a:moveTo>
                    <a:pt x="131" y="0"/>
                  </a:moveTo>
                  <a:cubicBezTo>
                    <a:pt x="126" y="11"/>
                    <a:pt x="122" y="22"/>
                    <a:pt x="115" y="32"/>
                  </a:cubicBezTo>
                  <a:cubicBezTo>
                    <a:pt x="110" y="40"/>
                    <a:pt x="99" y="56"/>
                    <a:pt x="99" y="56"/>
                  </a:cubicBezTo>
                  <a:cubicBezTo>
                    <a:pt x="92" y="84"/>
                    <a:pt x="76" y="110"/>
                    <a:pt x="47" y="120"/>
                  </a:cubicBezTo>
                  <a:cubicBezTo>
                    <a:pt x="20" y="147"/>
                    <a:pt x="27" y="133"/>
                    <a:pt x="19" y="156"/>
                  </a:cubicBezTo>
                  <a:cubicBezTo>
                    <a:pt x="25" y="173"/>
                    <a:pt x="16" y="180"/>
                    <a:pt x="11" y="196"/>
                  </a:cubicBezTo>
                  <a:cubicBezTo>
                    <a:pt x="7" y="272"/>
                    <a:pt x="0" y="306"/>
                    <a:pt x="23" y="376"/>
                  </a:cubicBezTo>
                  <a:cubicBezTo>
                    <a:pt x="32" y="403"/>
                    <a:pt x="63" y="410"/>
                    <a:pt x="83" y="424"/>
                  </a:cubicBezTo>
                  <a:cubicBezTo>
                    <a:pt x="98" y="434"/>
                    <a:pt x="123" y="460"/>
                    <a:pt x="123" y="460"/>
                  </a:cubicBezTo>
                  <a:cubicBezTo>
                    <a:pt x="146" y="452"/>
                    <a:pt x="148" y="441"/>
                    <a:pt x="155" y="468"/>
                  </a:cubicBezTo>
                  <a:cubicBezTo>
                    <a:pt x="209" y="455"/>
                    <a:pt x="261" y="441"/>
                    <a:pt x="315" y="428"/>
                  </a:cubicBezTo>
                  <a:cubicBezTo>
                    <a:pt x="351" y="406"/>
                    <a:pt x="351" y="420"/>
                    <a:pt x="343" y="396"/>
                  </a:cubicBezTo>
                  <a:cubicBezTo>
                    <a:pt x="342" y="383"/>
                    <a:pt x="344" y="369"/>
                    <a:pt x="339" y="356"/>
                  </a:cubicBezTo>
                  <a:cubicBezTo>
                    <a:pt x="338" y="352"/>
                    <a:pt x="330" y="355"/>
                    <a:pt x="327" y="352"/>
                  </a:cubicBezTo>
                  <a:cubicBezTo>
                    <a:pt x="322" y="347"/>
                    <a:pt x="306" y="309"/>
                    <a:pt x="303" y="300"/>
                  </a:cubicBezTo>
                  <a:cubicBezTo>
                    <a:pt x="311" y="288"/>
                    <a:pt x="315" y="276"/>
                    <a:pt x="323" y="264"/>
                  </a:cubicBezTo>
                  <a:cubicBezTo>
                    <a:pt x="318" y="214"/>
                    <a:pt x="328" y="205"/>
                    <a:pt x="343" y="160"/>
                  </a:cubicBezTo>
                  <a:cubicBezTo>
                    <a:pt x="337" y="105"/>
                    <a:pt x="342" y="97"/>
                    <a:pt x="291" y="84"/>
                  </a:cubicBezTo>
                  <a:cubicBezTo>
                    <a:pt x="285" y="80"/>
                    <a:pt x="247" y="60"/>
                    <a:pt x="239" y="60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ja-JP" altLang="en-US" b="1"/>
            </a:p>
          </p:txBody>
        </p: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521E3D9-B9A8-EF42-A406-2AB99B6FCF83}"/>
              </a:ext>
            </a:extLst>
          </p:cNvPr>
          <p:cNvSpPr txBox="1"/>
          <p:nvPr/>
        </p:nvSpPr>
        <p:spPr>
          <a:xfrm>
            <a:off x="868773" y="4530590"/>
            <a:ext cx="1192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/>
              <a:t>攻撃者</a:t>
            </a:r>
            <a:endParaRPr kumimoji="1" lang="ja-JP" altLang="en-US" sz="2400" b="1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44CEEC2-9E83-DC41-9180-0EB9A087AF94}"/>
              </a:ext>
            </a:extLst>
          </p:cNvPr>
          <p:cNvSpPr txBox="1"/>
          <p:nvPr/>
        </p:nvSpPr>
        <p:spPr>
          <a:xfrm>
            <a:off x="1875313" y="5120742"/>
            <a:ext cx="67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/>
              <a:t>攻撃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36C2AFB2-604E-D344-8DA9-F32E24146574}"/>
              </a:ext>
            </a:extLst>
          </p:cNvPr>
          <p:cNvCxnSpPr>
            <a:cxnSpLocks/>
          </p:cNvCxnSpPr>
          <p:nvPr/>
        </p:nvCxnSpPr>
        <p:spPr>
          <a:xfrm>
            <a:off x="1875313" y="5566734"/>
            <a:ext cx="728081" cy="1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88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D600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7037E-7 L 0.15456 -0.0009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D600"/>
                                      </p:to>
                                    </p:animClr>
                                    <p:set>
                                      <p:cBhvr>
                                        <p:cTn id="28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3.7037E-7 L -0.16198 -0.0044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9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5" grpId="2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rgbClr val="FF0000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23414</TotalTime>
  <Words>1739</Words>
  <Application>Microsoft Macintosh PowerPoint</Application>
  <PresentationFormat>ワイド画面</PresentationFormat>
  <Paragraphs>286</Paragraphs>
  <Slides>21</Slides>
  <Notes>17</Notes>
  <HiddenSlides>7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31" baseType="lpstr">
      <vt:lpstr>Arial Unicode MS</vt:lpstr>
      <vt:lpstr>MS PGothic</vt:lpstr>
      <vt:lpstr>Yu Gothic Medium</vt:lpstr>
      <vt:lpstr>Yu Gothic</vt:lpstr>
      <vt:lpstr>Yu Gothic</vt:lpstr>
      <vt:lpstr>游ゴシック Medium</vt:lpstr>
      <vt:lpstr>Yu Mincho Demibold</vt:lpstr>
      <vt:lpstr>Arial</vt:lpstr>
      <vt:lpstr>Helvetica</vt:lpstr>
      <vt:lpstr>Office テーマ</vt:lpstr>
      <vt:lpstr>AMD SEVを用いて暗号化された 仮想マシンの監視機構</vt:lpstr>
      <vt:lpstr>内部犯によるVMへの攻撃</vt:lpstr>
      <vt:lpstr>AMD SEVを用いたメモリ暗号化</vt:lpstr>
      <vt:lpstr>IDSの必要性</vt:lpstr>
      <vt:lpstr>SEVで暗号化されたVMの監視</vt:lpstr>
      <vt:lpstr>提案：SEVmonitor</vt:lpstr>
      <vt:lpstr>エージェントの配置</vt:lpstr>
      <vt:lpstr>IDSとエージェントの通信</vt:lpstr>
      <vt:lpstr>IDSが取得するメモリデータの保護</vt:lpstr>
      <vt:lpstr>実験</vt:lpstr>
      <vt:lpstr>OSのバージョン情報の取得</vt:lpstr>
      <vt:lpstr>プロセス一覧の取得</vt:lpstr>
      <vt:lpstr>まとめ</vt:lpstr>
      <vt:lpstr>PowerPoint プレゼンテーション</vt:lpstr>
      <vt:lpstr>OSカーネル内に配置</vt:lpstr>
      <vt:lpstr>IDSが取得したメモリデータの保護</vt:lpstr>
      <vt:lpstr>OSデータの解析</vt:lpstr>
      <vt:lpstr>OSのバージョン情報の取得の内訳</vt:lpstr>
      <vt:lpstr>OSのバージョン情報の取得(ブロッキングなし)</vt:lpstr>
      <vt:lpstr>プロセス一覧の取得(ブロッキングなし)</vt:lpstr>
      <vt:lpstr>関連研究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中間発表</dc:title>
  <dc:creator>NONO Tomoharu</dc:creator>
  <cp:lastModifiedBy>NONO Tomoharu</cp:lastModifiedBy>
  <cp:revision>502</cp:revision>
  <dcterms:created xsi:type="dcterms:W3CDTF">2020-09-14T21:25:09Z</dcterms:created>
  <dcterms:modified xsi:type="dcterms:W3CDTF">2021-02-21T07:14:21Z</dcterms:modified>
</cp:coreProperties>
</file>