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71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745"/>
  </p:normalViewPr>
  <p:slideViewPr>
    <p:cSldViewPr snapToGrid="0" snapToObjects="1">
      <p:cViewPr>
        <p:scale>
          <a:sx n="32" d="100"/>
          <a:sy n="32" d="100"/>
        </p:scale>
        <p:origin x="632" y="-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34297046700759"/>
          <c:y val="6.3950609563566435E-2"/>
          <c:w val="0.83336817451919165"/>
          <c:h val="0.81095789439152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'11_25'!$B$19</c:f>
              <c:strCache>
                <c:ptCount val="1"/>
                <c:pt idx="0">
                  <c:v>e1000e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'11_25'!$C$18:$E$18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'11_25'!$C$19:$E$19</c:f>
              <c:numCache>
                <c:formatCode>General</c:formatCode>
                <c:ptCount val="3"/>
                <c:pt idx="0">
                  <c:v>3.6210638000000004</c:v>
                </c:pt>
                <c:pt idx="1">
                  <c:v>2.9199897999999997</c:v>
                </c:pt>
                <c:pt idx="2">
                  <c:v>3.637556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71-ED43-A863-9098CA24C7DC}"/>
            </c:ext>
          </c:extLst>
        </c:ser>
        <c:ser>
          <c:idx val="1"/>
          <c:order val="1"/>
          <c:tx>
            <c:strRef>
              <c:f>'11_25'!$B$20</c:f>
              <c:strCache>
                <c:ptCount val="1"/>
                <c:pt idx="0">
                  <c:v>virtio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'11_25'!$C$18:$E$18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'11_25'!$C$20:$E$20</c:f>
              <c:numCache>
                <c:formatCode>General</c:formatCode>
                <c:ptCount val="3"/>
                <c:pt idx="0">
                  <c:v>3.2276324999999999</c:v>
                </c:pt>
                <c:pt idx="1">
                  <c:v>2.676946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71-ED43-A863-9098CA24C7DC}"/>
            </c:ext>
          </c:extLst>
        </c:ser>
        <c:ser>
          <c:idx val="2"/>
          <c:order val="2"/>
          <c:tx>
            <c:strRef>
              <c:f>'11_25'!$B$21</c:f>
              <c:strCache>
                <c:ptCount val="1"/>
                <c:pt idx="0">
                  <c:v>共有メモリ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'11_25'!$C$18:$E$18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'11_25'!$C$21:$E$21</c:f>
              <c:numCache>
                <c:formatCode>General</c:formatCode>
                <c:ptCount val="3"/>
                <c:pt idx="0">
                  <c:v>2.2468840000000001</c:v>
                </c:pt>
                <c:pt idx="1">
                  <c:v>2.3287199999999997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71-ED43-A863-9098CA24C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5009376"/>
        <c:axId val="1125011056"/>
      </c:barChart>
      <c:catAx>
        <c:axId val="11250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5011056"/>
        <c:crosses val="autoZero"/>
        <c:auto val="1"/>
        <c:lblAlgn val="ctr"/>
        <c:lblOffset val="100"/>
        <c:noMultiLvlLbl val="0"/>
      </c:catAx>
      <c:valAx>
        <c:axId val="112501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800">
                    <a:solidFill>
                      <a:schemeClr val="tx1"/>
                    </a:solidFill>
                  </a:rPr>
                  <a:t>実行時間</a:t>
                </a:r>
                <a:r>
                  <a:rPr lang="en-US" altLang="ja-JP" sz="2800">
                    <a:solidFill>
                      <a:schemeClr val="tx1"/>
                    </a:solidFill>
                  </a:rPr>
                  <a:t>[ms]</a:t>
                </a:r>
                <a:endParaRPr lang="ja-JP" altLang="en-US" sz="28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500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89116585029407"/>
          <c:y val="2.6228609916223451E-2"/>
          <c:w val="0.5991064463925202"/>
          <c:h val="9.8202935664696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400" b="1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78924197822656"/>
          <c:y val="6.3950609563566435E-2"/>
          <c:w val="0.81692186568927549"/>
          <c:h val="0.74971902019317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'11_25'!$B$43</c:f>
              <c:strCache>
                <c:ptCount val="1"/>
                <c:pt idx="0">
                  <c:v>e1000e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'11_25'!$C$42:$E$42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'11_25'!$C$43:$E$43</c:f>
              <c:numCache>
                <c:formatCode>General</c:formatCode>
                <c:ptCount val="3"/>
                <c:pt idx="0">
                  <c:v>83.245511999999991</c:v>
                </c:pt>
                <c:pt idx="1">
                  <c:v>82.381135999999998</c:v>
                </c:pt>
                <c:pt idx="2">
                  <c:v>118.32406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3-1A47-B0A6-4A3E19F4C9E6}"/>
            </c:ext>
          </c:extLst>
        </c:ser>
        <c:ser>
          <c:idx val="1"/>
          <c:order val="1"/>
          <c:tx>
            <c:strRef>
              <c:f>'11_25'!$B$44</c:f>
              <c:strCache>
                <c:ptCount val="1"/>
                <c:pt idx="0">
                  <c:v>virtio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'11_25'!$C$42:$E$42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'11_25'!$C$44:$E$44</c:f>
              <c:numCache>
                <c:formatCode>General</c:formatCode>
                <c:ptCount val="3"/>
                <c:pt idx="0">
                  <c:v>81.102180000000004</c:v>
                </c:pt>
                <c:pt idx="1">
                  <c:v>61.230819999999994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E3-1A47-B0A6-4A3E19F4C9E6}"/>
            </c:ext>
          </c:extLst>
        </c:ser>
        <c:ser>
          <c:idx val="2"/>
          <c:order val="2"/>
          <c:tx>
            <c:strRef>
              <c:f>'11_25'!$B$45</c:f>
              <c:strCache>
                <c:ptCount val="1"/>
                <c:pt idx="0">
                  <c:v>共有メモリ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'11_25'!$C$42:$E$42</c:f>
              <c:strCache>
                <c:ptCount val="3"/>
                <c:pt idx="0">
                  <c:v>OS内(SEVあり)</c:v>
                </c:pt>
                <c:pt idx="1">
                  <c:v>OS内(SEVなし)</c:v>
                </c:pt>
                <c:pt idx="2">
                  <c:v>システム外(SEVなし)</c:v>
                </c:pt>
              </c:strCache>
            </c:strRef>
          </c:cat>
          <c:val>
            <c:numRef>
              <c:f>'11_25'!$C$45:$E$45</c:f>
              <c:numCache>
                <c:formatCode>General</c:formatCode>
                <c:ptCount val="3"/>
                <c:pt idx="0">
                  <c:v>57.414000000000001</c:v>
                </c:pt>
                <c:pt idx="1">
                  <c:v>56.520540000000004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E3-1A47-B0A6-4A3E19F4C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5009376"/>
        <c:axId val="1125011056"/>
      </c:barChart>
      <c:catAx>
        <c:axId val="11250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5011056"/>
        <c:crosses val="autoZero"/>
        <c:auto val="1"/>
        <c:lblAlgn val="ctr"/>
        <c:lblOffset val="100"/>
        <c:noMultiLvlLbl val="0"/>
      </c:catAx>
      <c:valAx>
        <c:axId val="112501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800">
                    <a:solidFill>
                      <a:schemeClr val="tx1"/>
                    </a:solidFill>
                  </a:rPr>
                  <a:t>実行時間</a:t>
                </a:r>
                <a:r>
                  <a:rPr lang="en-US" altLang="ja-JP" sz="2800">
                    <a:solidFill>
                      <a:schemeClr val="tx1"/>
                    </a:solidFill>
                  </a:rPr>
                  <a:t>[ms]</a:t>
                </a:r>
                <a:endParaRPr lang="ja-JP" altLang="en-US" sz="28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50093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774535676647023"/>
          <c:y val="4.2526467189167506E-2"/>
          <c:w val="0.5991064463925202"/>
          <c:h val="9.8202935664696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400" b="1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CA8DC-A184-6E47-A938-769D4BC8C35A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69B1C-937D-E945-8699-64C2A6556C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27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JP" altLang="ja-JP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563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97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77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93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tIns="144000"/>
          <a:lstStyle>
            <a:lvl1pPr marL="609600" indent="-609600">
              <a:spcBef>
                <a:spcPts val="3215"/>
              </a:spcBef>
              <a:tabLst/>
              <a:defRPr sz="3600"/>
            </a:lvl1pPr>
            <a:lvl2pPr marL="1422400" indent="-558800">
              <a:tabLst/>
              <a:defRPr sz="3200"/>
            </a:lvl2pPr>
            <a:lvl3pPr marL="2032000" indent="-508000">
              <a:tabLst/>
              <a:defRPr sz="2800"/>
            </a:lvl3pPr>
            <a:lvl4pPr marL="2578100" indent="-430213">
              <a:tabLst/>
              <a:defRPr sz="2800"/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89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81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21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99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24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98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17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08F9D-E760-054C-AE2B-8541048CC31E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9EEA-7A4D-4C4F-8AEB-259681B83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59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kumimoji="1"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kumimoji="1"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0C3E6-0314-0E40-9C8C-39AEBA4A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3293418"/>
          </a:xfrm>
        </p:spPr>
        <p:txBody>
          <a:bodyPr>
            <a:normAutofit/>
          </a:bodyPr>
          <a:lstStyle/>
          <a:p>
            <a:pPr algn="ctr"/>
            <a:r>
              <a:rPr lang="en" altLang="ja-JP" sz="9600" b="1" dirty="0">
                <a:solidFill>
                  <a:schemeClr val="bg1"/>
                </a:solidFill>
              </a:rPr>
              <a:t>AMD SEV</a:t>
            </a:r>
            <a:r>
              <a:rPr lang="ja-JP" altLang="en-US" sz="9600" b="1">
                <a:solidFill>
                  <a:schemeClr val="bg1"/>
                </a:solidFill>
              </a:rPr>
              <a:t>を用いてメモリが暗号化された</a:t>
            </a:r>
            <a:r>
              <a:rPr lang="en" altLang="ja-JP" sz="9600" b="1" dirty="0">
                <a:solidFill>
                  <a:schemeClr val="bg1"/>
                </a:solidFill>
              </a:rPr>
              <a:t>VM</a:t>
            </a:r>
            <a:r>
              <a:rPr lang="ja-JP" altLang="en-US" sz="9600" b="1">
                <a:solidFill>
                  <a:schemeClr val="bg1"/>
                </a:solidFill>
              </a:rPr>
              <a:t>の安全な監視機構</a:t>
            </a:r>
            <a:br>
              <a:rPr lang="en-US" altLang="ja-JP" sz="9600" b="1" dirty="0">
                <a:solidFill>
                  <a:schemeClr val="bg1"/>
                </a:solidFill>
              </a:rPr>
            </a:br>
            <a:r>
              <a:rPr lang="ja-JP" altLang="en-US" sz="8800" b="1">
                <a:solidFill>
                  <a:schemeClr val="bg1"/>
                </a:solidFill>
              </a:rPr>
              <a:t>能野</a:t>
            </a:r>
            <a:r>
              <a:rPr lang="en-US" altLang="ja-JP" sz="8800" b="1" dirty="0">
                <a:solidFill>
                  <a:schemeClr val="bg1"/>
                </a:solidFill>
              </a:rPr>
              <a:t> </a:t>
            </a:r>
            <a:r>
              <a:rPr lang="ja-JP" altLang="en-US" sz="8800" b="1">
                <a:solidFill>
                  <a:schemeClr val="bg1"/>
                </a:solidFill>
              </a:rPr>
              <a:t>智玄，光来</a:t>
            </a:r>
            <a:r>
              <a:rPr lang="en-US" altLang="ja-JP" sz="8800" b="1" dirty="0">
                <a:solidFill>
                  <a:schemeClr val="bg1"/>
                </a:solidFill>
              </a:rPr>
              <a:t> </a:t>
            </a:r>
            <a:r>
              <a:rPr lang="ja-JP" altLang="en-US" sz="8800" b="1">
                <a:solidFill>
                  <a:schemeClr val="bg1"/>
                </a:solidFill>
              </a:rPr>
              <a:t>健一</a:t>
            </a:r>
            <a:r>
              <a:rPr lang="en-US" altLang="ja-JP" sz="8800" b="1" dirty="0">
                <a:solidFill>
                  <a:schemeClr val="bg1"/>
                </a:solidFill>
              </a:rPr>
              <a:t> (</a:t>
            </a:r>
            <a:r>
              <a:rPr lang="ja-JP" altLang="en-US" sz="8800" b="1">
                <a:solidFill>
                  <a:schemeClr val="bg1"/>
                </a:solidFill>
              </a:rPr>
              <a:t>九州工業大学</a:t>
            </a:r>
            <a:r>
              <a:rPr lang="en-US" altLang="ja-JP" sz="8800" b="1" dirty="0">
                <a:solidFill>
                  <a:schemeClr val="bg1"/>
                </a:solidFill>
              </a:rPr>
              <a:t>)</a:t>
            </a:r>
            <a:endParaRPr lang="ja-JP" altLang="en-US" sz="96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6A5EA-2B56-9B4D-8C3B-82E89FBA9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72" y="5325798"/>
            <a:ext cx="13733261" cy="24468972"/>
          </a:xfrm>
          <a:solidFill>
            <a:schemeClr val="bg1"/>
          </a:solidFill>
        </p:spPr>
        <p:txBody>
          <a:bodyPr tIns="180000">
            <a:normAutofit/>
          </a:bodyPr>
          <a:lstStyle/>
          <a:p>
            <a:pPr marL="0" indent="0">
              <a:spcBef>
                <a:spcPts val="3215"/>
              </a:spcBef>
              <a:buNone/>
            </a:pPr>
            <a:r>
              <a:rPr lang="en-US" altLang="ja-JP" sz="4800" b="1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1. </a:t>
            </a:r>
            <a:r>
              <a:rPr lang="ja-JP" altLang="en-US" sz="4800" b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背景</a:t>
            </a:r>
            <a:endParaRPr lang="en-US" altLang="ja-JP" sz="4800" b="1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Bef>
                <a:spcPts val="3215"/>
              </a:spcBef>
            </a:pP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近年、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IaaS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型クラウドが普及している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クラウド内には内部犯がいる可能性が指摘されている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内のデータの保護が必要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Bef>
                <a:spcPts val="3215"/>
              </a:spcBef>
            </a:pP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AMD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製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CPU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では</a:t>
            </a:r>
            <a:r>
              <a:rPr lang="en-US" altLang="ja-JP" b="1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というセキュリティ機構を提供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のメモリを透過的に暗号化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ごとに異なる暗号鍵を用いる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内部犯でさえ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のメモリを盗聴できない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による暗号化は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外からの攻撃に対してのみ有効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内に侵入されると機密情報にアクセス可能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侵入検知システム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lang="en-US" altLang="ja-JP" b="1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を用いて侵入者の監視が必要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内に侵入されると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が無効化される恐れ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 b="1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オフロード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で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の外から安全に監視する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の外で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を安全に動作させるための手法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内に侵入されても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は無効化されない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でメモリが暗号化された</a:t>
            </a:r>
            <a:r>
              <a:rPr lang="en-US" altLang="ja-JP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は外から監視できない</a:t>
            </a:r>
            <a:endParaRPr lang="en-US" altLang="ja-JP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は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で暗号化された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のメモリを</a:t>
            </a:r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の外で解析できない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を攻撃することで機密情報が漏えいする恐れ</a:t>
            </a: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0" name="Cloud">
            <a:extLst>
              <a:ext uri="{FF2B5EF4-FFF2-40B4-BE49-F238E27FC236}">
                <a16:creationId xmlns:a16="http://schemas.microsoft.com/office/drawing/2014/main" id="{517BA97F-9C25-ED4C-B3C7-53DED027D0BA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4129450" y="11965338"/>
            <a:ext cx="7462632" cy="282131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21" name="Picture 39" descr="F:\EndUser.pct">
            <a:extLst>
              <a:ext uri="{FF2B5EF4-FFF2-40B4-BE49-F238E27FC236}">
                <a16:creationId xmlns:a16="http://schemas.microsoft.com/office/drawing/2014/main" id="{9FC93889-D470-4740-A66D-40455E222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219" y="12587917"/>
            <a:ext cx="1196381" cy="158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C061F09-C17E-7641-82E1-2ED0AD1946FB}"/>
              </a:ext>
            </a:extLst>
          </p:cNvPr>
          <p:cNvSpPr txBox="1"/>
          <p:nvPr/>
        </p:nvSpPr>
        <p:spPr>
          <a:xfrm>
            <a:off x="2441230" y="11965338"/>
            <a:ext cx="128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ユーザ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CFC39686-FDFC-044A-B7A4-460A484B196F}"/>
              </a:ext>
            </a:extLst>
          </p:cNvPr>
          <p:cNvSpPr/>
          <p:nvPr/>
        </p:nvSpPr>
        <p:spPr>
          <a:xfrm>
            <a:off x="5389093" y="12691315"/>
            <a:ext cx="1596071" cy="852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5723331-82D2-CE47-9CE8-8DBBA97F1B0F}"/>
              </a:ext>
            </a:extLst>
          </p:cNvPr>
          <p:cNvSpPr txBox="1"/>
          <p:nvPr/>
        </p:nvSpPr>
        <p:spPr>
          <a:xfrm>
            <a:off x="5841007" y="12157605"/>
            <a:ext cx="71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56457C-CF50-E040-AA77-CE1AAFE7ED6B}"/>
              </a:ext>
            </a:extLst>
          </p:cNvPr>
          <p:cNvSpPr txBox="1"/>
          <p:nvPr/>
        </p:nvSpPr>
        <p:spPr>
          <a:xfrm>
            <a:off x="7999025" y="11965338"/>
            <a:ext cx="391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内部犯</a:t>
            </a:r>
            <a:r>
              <a:rPr kumimoji="1" lang="en-US" altLang="ja-JP" sz="2400" b="1" dirty="0"/>
              <a:t>(</a:t>
            </a:r>
            <a:r>
              <a:rPr kumimoji="1" lang="ja-JP" altLang="en-US" sz="2400" b="1"/>
              <a:t>悪意のある</a:t>
            </a:r>
            <a:r>
              <a:rPr kumimoji="1" lang="ja-JP" altLang="en-US" sz="2800" b="1"/>
              <a:t>管理者</a:t>
            </a:r>
            <a:r>
              <a:rPr kumimoji="1" lang="en-US" altLang="ja-JP" sz="2400" b="1" dirty="0"/>
              <a:t>)</a:t>
            </a:r>
            <a:endParaRPr kumimoji="1" lang="ja-JP" altLang="en-US" sz="2400" b="1"/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9535DAF-6ABF-D24A-A690-350A73512327}"/>
              </a:ext>
            </a:extLst>
          </p:cNvPr>
          <p:cNvCxnSpPr>
            <a:cxnSpLocks/>
          </p:cNvCxnSpPr>
          <p:nvPr/>
        </p:nvCxnSpPr>
        <p:spPr>
          <a:xfrm>
            <a:off x="3753087" y="13135232"/>
            <a:ext cx="1534690" cy="1722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822">
            <a:extLst>
              <a:ext uri="{FF2B5EF4-FFF2-40B4-BE49-F238E27FC236}">
                <a16:creationId xmlns:a16="http://schemas.microsoft.com/office/drawing/2014/main" id="{7B900CD0-1265-0C4D-91B5-9D18BA3AE6A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826152" y="12473486"/>
            <a:ext cx="1085525" cy="1451370"/>
            <a:chOff x="6777" y="1528"/>
            <a:chExt cx="719" cy="1064"/>
          </a:xfrm>
        </p:grpSpPr>
        <p:sp>
          <p:nvSpPr>
            <p:cNvPr id="42" name="Freeform 2823">
              <a:extLst>
                <a:ext uri="{FF2B5EF4-FFF2-40B4-BE49-F238E27FC236}">
                  <a16:creationId xmlns:a16="http://schemas.microsoft.com/office/drawing/2014/main" id="{E1EB3757-C8FE-564A-BEF6-2060BAA89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400" b="1"/>
            </a:p>
          </p:txBody>
        </p:sp>
        <p:sp>
          <p:nvSpPr>
            <p:cNvPr id="43" name="Freeform 2824">
              <a:extLst>
                <a:ext uri="{FF2B5EF4-FFF2-40B4-BE49-F238E27FC236}">
                  <a16:creationId xmlns:a16="http://schemas.microsoft.com/office/drawing/2014/main" id="{76C21DAD-A860-C040-980F-8138D09F8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400" b="1"/>
            </a:p>
          </p:txBody>
        </p:sp>
        <p:sp>
          <p:nvSpPr>
            <p:cNvPr id="44" name="Freeform 2825">
              <a:extLst>
                <a:ext uri="{FF2B5EF4-FFF2-40B4-BE49-F238E27FC236}">
                  <a16:creationId xmlns:a16="http://schemas.microsoft.com/office/drawing/2014/main" id="{6CF5473C-8B48-484D-BDA0-5E06CCDF2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400" b="1"/>
            </a:p>
          </p:txBody>
        </p:sp>
      </p:grp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274C2A97-CD75-9A48-AFC5-2844541D6244}"/>
              </a:ext>
            </a:extLst>
          </p:cNvPr>
          <p:cNvSpPr/>
          <p:nvPr/>
        </p:nvSpPr>
        <p:spPr>
          <a:xfrm>
            <a:off x="5374820" y="12691315"/>
            <a:ext cx="1596071" cy="852079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2F4BDD5-4A83-BB4C-8D85-1772BAA15DF2}"/>
              </a:ext>
            </a:extLst>
          </p:cNvPr>
          <p:cNvSpPr txBox="1"/>
          <p:nvPr/>
        </p:nvSpPr>
        <p:spPr>
          <a:xfrm>
            <a:off x="7401237" y="12504264"/>
            <a:ext cx="924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攻撃</a:t>
            </a: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73CB044C-D194-FA44-8F2D-26D54168EFF9}"/>
              </a:ext>
            </a:extLst>
          </p:cNvPr>
          <p:cNvCxnSpPr>
            <a:cxnSpLocks/>
          </p:cNvCxnSpPr>
          <p:nvPr/>
        </p:nvCxnSpPr>
        <p:spPr>
          <a:xfrm flipH="1" flipV="1">
            <a:off x="7043192" y="13163201"/>
            <a:ext cx="1612204" cy="86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A6A445D-109B-AE40-B98E-85F86645EE6E}"/>
              </a:ext>
            </a:extLst>
          </p:cNvPr>
          <p:cNvSpPr txBox="1"/>
          <p:nvPr/>
        </p:nvSpPr>
        <p:spPr>
          <a:xfrm>
            <a:off x="7558449" y="12941359"/>
            <a:ext cx="49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✖️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A2B2A76-6660-0F4D-8921-BF6EBC17DBE2}"/>
              </a:ext>
            </a:extLst>
          </p:cNvPr>
          <p:cNvSpPr txBox="1"/>
          <p:nvPr/>
        </p:nvSpPr>
        <p:spPr>
          <a:xfrm>
            <a:off x="5352780" y="13706978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CPU</a:t>
            </a:r>
            <a:endParaRPr kumimoji="1" lang="ja-JP" altLang="en-US" sz="2400" b="1"/>
          </a:p>
        </p:txBody>
      </p:sp>
      <p:sp>
        <p:nvSpPr>
          <p:cNvPr id="50" name="正方形/長方形 22">
            <a:extLst>
              <a:ext uri="{FF2B5EF4-FFF2-40B4-BE49-F238E27FC236}">
                <a16:creationId xmlns:a16="http://schemas.microsoft.com/office/drawing/2014/main" id="{609F3B16-45EB-FA43-896E-D96BE7684BC8}"/>
              </a:ext>
            </a:extLst>
          </p:cNvPr>
          <p:cNvSpPr/>
          <p:nvPr/>
        </p:nvSpPr>
        <p:spPr>
          <a:xfrm>
            <a:off x="6138312" y="13753578"/>
            <a:ext cx="753089" cy="3830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SEV</a:t>
            </a:r>
            <a:endParaRPr kumimoji="1" lang="ja-JP" altLang="en-US" sz="2400" b="1">
              <a:solidFill>
                <a:schemeClr val="tx1"/>
              </a:solidFill>
            </a:endParaRP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E0E36D5F-0919-8C40-BB7A-A24174C2AB98}"/>
              </a:ext>
            </a:extLst>
          </p:cNvPr>
          <p:cNvSpPr/>
          <p:nvPr/>
        </p:nvSpPr>
        <p:spPr>
          <a:xfrm flipV="1">
            <a:off x="5374821" y="13676116"/>
            <a:ext cx="1610344" cy="65887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b="1">
              <a:solidFill>
                <a:schemeClr val="tx1"/>
              </a:solidFill>
            </a:endParaRPr>
          </a:p>
        </p:txBody>
      </p:sp>
      <p:pic>
        <p:nvPicPr>
          <p:cNvPr id="52" name="Picture 11">
            <a:extLst>
              <a:ext uri="{FF2B5EF4-FFF2-40B4-BE49-F238E27FC236}">
                <a16:creationId xmlns:a16="http://schemas.microsoft.com/office/drawing/2014/main" id="{875672DA-7CFA-B84E-9201-A2661F63A84A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836" y="14026557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テキスト ボックス 30">
            <a:extLst>
              <a:ext uri="{FF2B5EF4-FFF2-40B4-BE49-F238E27FC236}">
                <a16:creationId xmlns:a16="http://schemas.microsoft.com/office/drawing/2014/main" id="{E98BDCC0-0E0A-D24B-98B0-52CFFB275BA5}"/>
              </a:ext>
            </a:extLst>
          </p:cNvPr>
          <p:cNvSpPr txBox="1"/>
          <p:nvPr/>
        </p:nvSpPr>
        <p:spPr>
          <a:xfrm>
            <a:off x="7056927" y="1401931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暗号鍵</a:t>
            </a:r>
          </a:p>
        </p:txBody>
      </p:sp>
      <p:sp>
        <p:nvSpPr>
          <p:cNvPr id="54" name="Cloud">
            <a:extLst>
              <a:ext uri="{FF2B5EF4-FFF2-40B4-BE49-F238E27FC236}">
                <a16:creationId xmlns:a16="http://schemas.microsoft.com/office/drawing/2014/main" id="{5550ED03-3861-154D-8682-5D6B79FD8FF0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457929" y="18738521"/>
            <a:ext cx="4805260" cy="208001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sz="2800" dirty="0">
              <a:latin typeface="Arial" charset="0"/>
              <a:ea typeface="ＭＳ Ｐゴシック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03C8F11-D097-4246-B60A-3C0116D75076}"/>
              </a:ext>
            </a:extLst>
          </p:cNvPr>
          <p:cNvSpPr txBox="1"/>
          <p:nvPr/>
        </p:nvSpPr>
        <p:spPr>
          <a:xfrm>
            <a:off x="5503243" y="18867849"/>
            <a:ext cx="714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grpSp>
        <p:nvGrpSpPr>
          <p:cNvPr id="56" name="Group 2822">
            <a:extLst>
              <a:ext uri="{FF2B5EF4-FFF2-40B4-BE49-F238E27FC236}">
                <a16:creationId xmlns:a16="http://schemas.microsoft.com/office/drawing/2014/main" id="{7472E55B-16E6-C94E-99ED-36B869ED80A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900869" y="19214116"/>
            <a:ext cx="911868" cy="1408695"/>
            <a:chOff x="6777" y="1528"/>
            <a:chExt cx="719" cy="1064"/>
          </a:xfrm>
        </p:grpSpPr>
        <p:sp>
          <p:nvSpPr>
            <p:cNvPr id="57" name="Freeform 2823">
              <a:extLst>
                <a:ext uri="{FF2B5EF4-FFF2-40B4-BE49-F238E27FC236}">
                  <a16:creationId xmlns:a16="http://schemas.microsoft.com/office/drawing/2014/main" id="{9948467E-959A-0B46-9E44-797B068B6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  <p:sp>
          <p:nvSpPr>
            <p:cNvPr id="58" name="Freeform 2824">
              <a:extLst>
                <a:ext uri="{FF2B5EF4-FFF2-40B4-BE49-F238E27FC236}">
                  <a16:creationId xmlns:a16="http://schemas.microsoft.com/office/drawing/2014/main" id="{59DC976D-779E-DF4F-99B3-D09831A68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  <p:sp>
          <p:nvSpPr>
            <p:cNvPr id="59" name="Freeform 2825">
              <a:extLst>
                <a:ext uri="{FF2B5EF4-FFF2-40B4-BE49-F238E27FC236}">
                  <a16:creationId xmlns:a16="http://schemas.microsoft.com/office/drawing/2014/main" id="{697A01ED-7455-7441-9571-6CF20385B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5B13C58-E9FD-4D44-82FF-3C0C2147F878}"/>
              </a:ext>
            </a:extLst>
          </p:cNvPr>
          <p:cNvSpPr txBox="1"/>
          <p:nvPr/>
        </p:nvSpPr>
        <p:spPr>
          <a:xfrm>
            <a:off x="8951649" y="18738521"/>
            <a:ext cx="1277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攻撃者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B03DF9-0316-6A4A-A7B3-F64439495885}"/>
              </a:ext>
            </a:extLst>
          </p:cNvPr>
          <p:cNvSpPr txBox="1"/>
          <p:nvPr/>
        </p:nvSpPr>
        <p:spPr>
          <a:xfrm>
            <a:off x="7251064" y="19365216"/>
            <a:ext cx="1092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/>
              <a:t>侵入</a:t>
            </a:r>
            <a:endParaRPr kumimoji="1" lang="ja-JP" altLang="en-US" sz="2800" b="1"/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D8FCF5EA-0EDC-8044-B0A8-147AC00D9DAF}"/>
              </a:ext>
            </a:extLst>
          </p:cNvPr>
          <p:cNvSpPr/>
          <p:nvPr/>
        </p:nvSpPr>
        <p:spPr>
          <a:xfrm>
            <a:off x="4962201" y="19380923"/>
            <a:ext cx="1706647" cy="1109022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0C0EFD1-2ED9-E547-AD00-7C8DB8DE6B4B}"/>
              </a:ext>
            </a:extLst>
          </p:cNvPr>
          <p:cNvSpPr txBox="1"/>
          <p:nvPr/>
        </p:nvSpPr>
        <p:spPr>
          <a:xfrm>
            <a:off x="5389179" y="19673824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096EA5C-6AB3-E446-ACFE-5DF90B2BBE18}"/>
              </a:ext>
            </a:extLst>
          </p:cNvPr>
          <p:cNvSpPr txBox="1"/>
          <p:nvPr/>
        </p:nvSpPr>
        <p:spPr>
          <a:xfrm>
            <a:off x="5948782" y="19474832"/>
            <a:ext cx="611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✖️</a:t>
            </a: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6F615E49-9999-144A-9FDD-C482A065A842}"/>
              </a:ext>
            </a:extLst>
          </p:cNvPr>
          <p:cNvCxnSpPr>
            <a:cxnSpLocks/>
          </p:cNvCxnSpPr>
          <p:nvPr/>
        </p:nvCxnSpPr>
        <p:spPr>
          <a:xfrm flipH="1">
            <a:off x="6353628" y="19899082"/>
            <a:ext cx="2550976" cy="760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loud">
            <a:extLst>
              <a:ext uri="{FF2B5EF4-FFF2-40B4-BE49-F238E27FC236}">
                <a16:creationId xmlns:a16="http://schemas.microsoft.com/office/drawing/2014/main" id="{63544FC0-40A8-3842-B348-D480C823301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836949" y="26247169"/>
            <a:ext cx="8439956" cy="273300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sz="2800" dirty="0">
              <a:latin typeface="Arial" charset="0"/>
              <a:ea typeface="ＭＳ Ｐゴシック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29A311D-6B7A-C149-A463-DEB346A67420}"/>
              </a:ext>
            </a:extLst>
          </p:cNvPr>
          <p:cNvSpPr txBox="1"/>
          <p:nvPr/>
        </p:nvSpPr>
        <p:spPr>
          <a:xfrm>
            <a:off x="8232367" y="26444325"/>
            <a:ext cx="220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68" name="角丸四角形 67">
            <a:extLst>
              <a:ext uri="{FF2B5EF4-FFF2-40B4-BE49-F238E27FC236}">
                <a16:creationId xmlns:a16="http://schemas.microsoft.com/office/drawing/2014/main" id="{B8622E06-0C07-8743-A9B8-A47AE99F16E6}"/>
              </a:ext>
            </a:extLst>
          </p:cNvPr>
          <p:cNvSpPr/>
          <p:nvPr/>
        </p:nvSpPr>
        <p:spPr>
          <a:xfrm>
            <a:off x="8339067" y="27002442"/>
            <a:ext cx="1822849" cy="104495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24D2746-45D0-9A43-8883-99726784DF3E}"/>
              </a:ext>
            </a:extLst>
          </p:cNvPr>
          <p:cNvSpPr txBox="1"/>
          <p:nvPr/>
        </p:nvSpPr>
        <p:spPr>
          <a:xfrm>
            <a:off x="6465125" y="27280744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8E3C2408-7B88-2341-9305-8487D2ABC4B9}"/>
              </a:ext>
            </a:extLst>
          </p:cNvPr>
          <p:cNvCxnSpPr>
            <a:cxnSpLocks/>
            <a:stCxn id="69" idx="3"/>
            <a:endCxn id="68" idx="1"/>
          </p:cNvCxnSpPr>
          <p:nvPr/>
        </p:nvCxnSpPr>
        <p:spPr>
          <a:xfrm flipV="1">
            <a:off x="7317676" y="27524921"/>
            <a:ext cx="1021391" cy="1743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D85A5B8-3EE9-E24F-B19E-B4405D491A1F}"/>
              </a:ext>
            </a:extLst>
          </p:cNvPr>
          <p:cNvSpPr txBox="1"/>
          <p:nvPr/>
        </p:nvSpPr>
        <p:spPr>
          <a:xfrm>
            <a:off x="7366339" y="26965423"/>
            <a:ext cx="943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監視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F5E4F57-7A65-3E4F-9045-2E7D4A99FD61}"/>
              </a:ext>
            </a:extLst>
          </p:cNvPr>
          <p:cNvSpPr txBox="1"/>
          <p:nvPr/>
        </p:nvSpPr>
        <p:spPr>
          <a:xfrm>
            <a:off x="3081382" y="26177375"/>
            <a:ext cx="4358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/>
              <a:t>内部犯</a:t>
            </a:r>
            <a:r>
              <a:rPr kumimoji="1" lang="en-US" altLang="ja-JP" sz="2800" b="1" dirty="0"/>
              <a:t>(</a:t>
            </a:r>
            <a:r>
              <a:rPr kumimoji="1" lang="ja-JP" altLang="en-US" sz="2800" b="1"/>
              <a:t>悪意のある管理者</a:t>
            </a:r>
            <a:r>
              <a:rPr kumimoji="1" lang="en-US" altLang="ja-JP" sz="2800" b="1" dirty="0"/>
              <a:t>)</a:t>
            </a:r>
            <a:endParaRPr kumimoji="1" lang="ja-JP" altLang="en-US" sz="2800" b="1"/>
          </a:p>
        </p:txBody>
      </p:sp>
      <p:grpSp>
        <p:nvGrpSpPr>
          <p:cNvPr id="73" name="Group 2822">
            <a:extLst>
              <a:ext uri="{FF2B5EF4-FFF2-40B4-BE49-F238E27FC236}">
                <a16:creationId xmlns:a16="http://schemas.microsoft.com/office/drawing/2014/main" id="{53B39D02-00A7-5E4C-A94F-FD328B09D01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173873" y="26770417"/>
            <a:ext cx="1099178" cy="1500309"/>
            <a:chOff x="6777" y="1528"/>
            <a:chExt cx="719" cy="1064"/>
          </a:xfrm>
        </p:grpSpPr>
        <p:sp>
          <p:nvSpPr>
            <p:cNvPr id="74" name="Freeform 2823">
              <a:extLst>
                <a:ext uri="{FF2B5EF4-FFF2-40B4-BE49-F238E27FC236}">
                  <a16:creationId xmlns:a16="http://schemas.microsoft.com/office/drawing/2014/main" id="{2EFD22D5-BCFF-5C40-A9A0-E4F3C1AA9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  <p:sp>
          <p:nvSpPr>
            <p:cNvPr id="75" name="Freeform 2824">
              <a:extLst>
                <a:ext uri="{FF2B5EF4-FFF2-40B4-BE49-F238E27FC236}">
                  <a16:creationId xmlns:a16="http://schemas.microsoft.com/office/drawing/2014/main" id="{DEB892BD-E5D2-014B-9C78-69A0EBCA3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  <p:sp>
          <p:nvSpPr>
            <p:cNvPr id="76" name="Freeform 2825">
              <a:extLst>
                <a:ext uri="{FF2B5EF4-FFF2-40B4-BE49-F238E27FC236}">
                  <a16:creationId xmlns:a16="http://schemas.microsoft.com/office/drawing/2014/main" id="{97B2D626-9E15-054C-BC87-E74518674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sz="2800" b="1"/>
            </a:p>
          </p:txBody>
        </p:sp>
      </p:grp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39C0F07-805C-EB44-8064-4F5A86F791C7}"/>
              </a:ext>
            </a:extLst>
          </p:cNvPr>
          <p:cNvSpPr txBox="1"/>
          <p:nvPr/>
        </p:nvSpPr>
        <p:spPr>
          <a:xfrm>
            <a:off x="5435709" y="26963868"/>
            <a:ext cx="99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攻撃</a:t>
            </a: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02EC22C2-A8E5-4D47-A8F8-814F67798F94}"/>
              </a:ext>
            </a:extLst>
          </p:cNvPr>
          <p:cNvCxnSpPr>
            <a:cxnSpLocks/>
            <a:endCxn id="69" idx="1"/>
          </p:cNvCxnSpPr>
          <p:nvPr/>
        </p:nvCxnSpPr>
        <p:spPr>
          <a:xfrm>
            <a:off x="5374820" y="27542354"/>
            <a:ext cx="109030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DBAD50A3-6CCE-C843-B76A-000B54AF00C3}"/>
              </a:ext>
            </a:extLst>
          </p:cNvPr>
          <p:cNvSpPr txBox="1"/>
          <p:nvPr/>
        </p:nvSpPr>
        <p:spPr>
          <a:xfrm>
            <a:off x="7493364" y="27321491"/>
            <a:ext cx="597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✖️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0A2A3751-163E-C145-A780-2F3ECA02164A}"/>
              </a:ext>
            </a:extLst>
          </p:cNvPr>
          <p:cNvSpPr txBox="1"/>
          <p:nvPr/>
        </p:nvSpPr>
        <p:spPr>
          <a:xfrm>
            <a:off x="8541174" y="27319020"/>
            <a:ext cx="1477218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機密情報</a:t>
            </a:r>
            <a:endParaRPr kumimoji="1" lang="ja-JP" altLang="en-US" sz="2400" b="1"/>
          </a:p>
        </p:txBody>
      </p:sp>
      <p:sp>
        <p:nvSpPr>
          <p:cNvPr id="81" name="コンテンツ プレースホルダー 2">
            <a:extLst>
              <a:ext uri="{FF2B5EF4-FFF2-40B4-BE49-F238E27FC236}">
                <a16:creationId xmlns:a16="http://schemas.microsoft.com/office/drawing/2014/main" id="{A20C5CF3-7C44-8341-BF23-2A46A7C0899B}"/>
              </a:ext>
            </a:extLst>
          </p:cNvPr>
          <p:cNvSpPr txBox="1">
            <a:spLocks/>
          </p:cNvSpPr>
          <p:nvPr/>
        </p:nvSpPr>
        <p:spPr>
          <a:xfrm>
            <a:off x="14506144" y="5325798"/>
            <a:ext cx="13733261" cy="244689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180000" rIns="91440" bIns="45720" rtlCol="0">
            <a:normAutofit/>
          </a:bodyPr>
          <a:lstStyle>
            <a:lvl1pPr marL="609600" indent="-609600" algn="l" defTabSz="4036710" rtl="0" eaLnBrk="1" latinLnBrk="0" hangingPunct="1">
              <a:lnSpc>
                <a:spcPct val="90000"/>
              </a:lnSpc>
              <a:spcBef>
                <a:spcPts val="3215"/>
              </a:spcBef>
              <a:buFont typeface="Arial" panose="020B0604020202020204" pitchFamily="34" charset="0"/>
              <a:buChar char="•"/>
              <a:tabLst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2400" indent="-5588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0" indent="-5080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6424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8259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0095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1930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3766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56019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8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2. </a:t>
            </a:r>
            <a:r>
              <a:rPr lang="en-US" altLang="ja-JP" sz="4800" b="1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SEVmonitor</a:t>
            </a:r>
            <a:endParaRPr lang="en-US" altLang="ja-JP" sz="48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を用いてメモリが暗号化された</a:t>
            </a:r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に対する</a:t>
            </a:r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オフロード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内でメモリデータを取得するエージェントを安全に動作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でメモリが暗号化されていても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の外から監視可能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も別の暗号化された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内で安全に保護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r>
              <a:rPr lang="en-US" altLang="ja-JP" sz="2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</a:t>
            </a:r>
            <a:r>
              <a:rPr lang="ja-JP" altLang="en-US" sz="2800">
                <a:latin typeface="Yu Gothic Medium" panose="020B0400000000000000" pitchFamily="34" charset="-128"/>
                <a:ea typeface="Yu Gothic Medium" panose="020B0400000000000000" pitchFamily="34" charset="-128"/>
              </a:rPr>
              <a:t>経由での内部犯への情報漏洩を防ぐ</a:t>
            </a:r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暗号通信によりアドレスやメモリデータの漏えいを防ぐ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監視対象</a:t>
            </a:r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内のエージェントの配置</a:t>
            </a:r>
            <a:endParaRPr lang="en-US" altLang="ja-JP" sz="28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524000" lvl="2" indent="0">
              <a:buNone/>
            </a:pP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カーネル内にエージェントを配置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内にあるため仮想アドレスで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データにアクセス可能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SEVmonitor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ライブラリと仮想ネットワーク，共有メモリで通信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共有メモリ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r>
              <a:rPr lang="en-US" altLang="ja-JP" sz="2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28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のメモリ暗号化の対象となる</a:t>
            </a:r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r>
              <a:rPr lang="en-US" altLang="ja-JP" sz="2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28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に暗号化されないようページテーブルを設定</a:t>
            </a:r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lang="en-US" altLang="ja-JP" sz="2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システム外にエージェントを配置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比較的動作が軽量なハイパーバイザである</a:t>
            </a:r>
            <a:r>
              <a:rPr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BitVisor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</a:t>
            </a:r>
            <a:r>
              <a:rPr lang="ja-JP" altLang="en-US" sz="3200">
                <a:latin typeface="Yu Gothic" panose="020B0400000000000000" pitchFamily="34" charset="-128"/>
                <a:ea typeface="Yu Gothic" panose="020B0400000000000000" pitchFamily="34" charset="-128"/>
              </a:rPr>
              <a:t>動作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させる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準パススルーにより高速化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現在，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を有効にして</a:t>
            </a:r>
            <a:r>
              <a:rPr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BitVisor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を起動できていない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NIC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を共有し，異なる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IP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アドレスを割り当てる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BitVisor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内でアドレス変換を行い内部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データにアクセス</a:t>
            </a:r>
            <a:endParaRPr lang="en-US" altLang="ja-JP" sz="3200" strike="sngStrike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2" name="コンテンツ プレースホルダー 2">
            <a:extLst>
              <a:ext uri="{FF2B5EF4-FFF2-40B4-BE49-F238E27FC236}">
                <a16:creationId xmlns:a16="http://schemas.microsoft.com/office/drawing/2014/main" id="{CDFE3D23-2DE0-FC4A-848A-39FF5B9D1023}"/>
              </a:ext>
            </a:extLst>
          </p:cNvPr>
          <p:cNvSpPr txBox="1">
            <a:spLocks/>
          </p:cNvSpPr>
          <p:nvPr/>
        </p:nvSpPr>
        <p:spPr>
          <a:xfrm>
            <a:off x="28673142" y="5325799"/>
            <a:ext cx="13733261" cy="2104882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180000" rIns="91440" bIns="45720" rtlCol="0">
            <a:normAutofit/>
          </a:bodyPr>
          <a:lstStyle>
            <a:lvl1pPr marL="609600" indent="-609600" algn="l" defTabSz="4036710" rtl="0" eaLnBrk="1" latinLnBrk="0" hangingPunct="1">
              <a:lnSpc>
                <a:spcPct val="90000"/>
              </a:lnSpc>
              <a:spcBef>
                <a:spcPts val="3215"/>
              </a:spcBef>
              <a:buFont typeface="Arial" panose="020B0604020202020204" pitchFamily="34" charset="0"/>
              <a:buChar char="•"/>
              <a:tabLst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2400" indent="-5588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0" indent="-5080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6424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8259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0095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1930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3766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56019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8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3. </a:t>
            </a:r>
            <a:r>
              <a:rPr lang="ja-JP" altLang="en-US" sz="48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実験</a:t>
            </a:r>
            <a:endParaRPr lang="en-US" altLang="ja-JP" sz="48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を用いて暗号化された</a:t>
            </a:r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のメモリから</a:t>
            </a:r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データが取得できることを確認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のバージョン情報を取得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回通信し，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4KB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のデータを取得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共有メモリの方が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TCP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通信よりも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1.0ms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高速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TCP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通信では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内とシステム外はほぼ同じ性能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JP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TCP</a:t>
            </a:r>
            <a:r>
              <a:rPr lang="ja-JP" altLang="en-JP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では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を有効にすると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0.7ms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ほど低速化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endParaRPr lang="en-US" altLang="ja-JP" sz="1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0" indent="0">
              <a:buNone/>
            </a:pP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0" indent="0">
              <a:buNone/>
            </a:pPr>
            <a:endParaRPr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のプロセス情報を取得</a:t>
            </a:r>
            <a:endParaRPr lang="en-US" altLang="ja-JP" sz="3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119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回通信し，合計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479KB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のデータを取得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共有メモリの方が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TCP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通信よりも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20ms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高速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TCP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通信では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内よりシステム外の方が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40ms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遅くなった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を有効にすると</a:t>
            </a:r>
            <a:r>
              <a:rPr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virtio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の時だけ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20ms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ほど遅くなった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3" name="角丸四角形 22">
            <a:extLst>
              <a:ext uri="{FF2B5EF4-FFF2-40B4-BE49-F238E27FC236}">
                <a16:creationId xmlns:a16="http://schemas.microsoft.com/office/drawing/2014/main" id="{BC789A1F-CFE8-2041-B80A-E3D204D3AF72}"/>
              </a:ext>
            </a:extLst>
          </p:cNvPr>
          <p:cNvSpPr/>
          <p:nvPr/>
        </p:nvSpPr>
        <p:spPr>
          <a:xfrm>
            <a:off x="17927548" y="11137327"/>
            <a:ext cx="2598940" cy="2057941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84" name="角丸四角形 5">
            <a:extLst>
              <a:ext uri="{FF2B5EF4-FFF2-40B4-BE49-F238E27FC236}">
                <a16:creationId xmlns:a16="http://schemas.microsoft.com/office/drawing/2014/main" id="{5DD88819-1341-8A4D-8A93-9705DAA5652F}"/>
              </a:ext>
            </a:extLst>
          </p:cNvPr>
          <p:cNvSpPr/>
          <p:nvPr/>
        </p:nvSpPr>
        <p:spPr>
          <a:xfrm>
            <a:off x="21920418" y="11378064"/>
            <a:ext cx="2893921" cy="186380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85" name="テキスト ボックス 6">
            <a:extLst>
              <a:ext uri="{FF2B5EF4-FFF2-40B4-BE49-F238E27FC236}">
                <a16:creationId xmlns:a16="http://schemas.microsoft.com/office/drawing/2014/main" id="{6E08C748-7E7B-5A41-B93F-65B7CF783681}"/>
              </a:ext>
            </a:extLst>
          </p:cNvPr>
          <p:cNvSpPr txBox="1"/>
          <p:nvPr/>
        </p:nvSpPr>
        <p:spPr>
          <a:xfrm>
            <a:off x="22269575" y="10802694"/>
            <a:ext cx="2146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86" name="テキスト ボックス 7">
            <a:extLst>
              <a:ext uri="{FF2B5EF4-FFF2-40B4-BE49-F238E27FC236}">
                <a16:creationId xmlns:a16="http://schemas.microsoft.com/office/drawing/2014/main" id="{959421AF-E1D0-264F-ACA8-94C2F6324DD2}"/>
              </a:ext>
            </a:extLst>
          </p:cNvPr>
          <p:cNvSpPr txBox="1"/>
          <p:nvPr/>
        </p:nvSpPr>
        <p:spPr>
          <a:xfrm>
            <a:off x="18558873" y="11283195"/>
            <a:ext cx="1223985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87" name="テキスト ボックス 8">
            <a:extLst>
              <a:ext uri="{FF2B5EF4-FFF2-40B4-BE49-F238E27FC236}">
                <a16:creationId xmlns:a16="http://schemas.microsoft.com/office/drawing/2014/main" id="{9BE28D08-25F2-E540-A8E9-0886F9FD6829}"/>
              </a:ext>
            </a:extLst>
          </p:cNvPr>
          <p:cNvSpPr txBox="1"/>
          <p:nvPr/>
        </p:nvSpPr>
        <p:spPr>
          <a:xfrm>
            <a:off x="22197827" y="11515500"/>
            <a:ext cx="2339102" cy="954107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b="1"/>
              <a:t>エージェント</a:t>
            </a:r>
            <a:endParaRPr kumimoji="1" lang="en-US" altLang="ja-JP" sz="2800" b="1" dirty="0"/>
          </a:p>
          <a:p>
            <a:endParaRPr kumimoji="1" lang="ja-JP" altLang="en-US" sz="2800" b="1"/>
          </a:p>
        </p:txBody>
      </p:sp>
      <p:cxnSp>
        <p:nvCxnSpPr>
          <p:cNvPr id="88" name="直線矢印コネクタ 11">
            <a:extLst>
              <a:ext uri="{FF2B5EF4-FFF2-40B4-BE49-F238E27FC236}">
                <a16:creationId xmlns:a16="http://schemas.microsoft.com/office/drawing/2014/main" id="{5085B624-2FA8-134F-89A8-ABAA0ED3A167}"/>
              </a:ext>
            </a:extLst>
          </p:cNvPr>
          <p:cNvCxnSpPr>
            <a:cxnSpLocks/>
          </p:cNvCxnSpPr>
          <p:nvPr/>
        </p:nvCxnSpPr>
        <p:spPr>
          <a:xfrm flipH="1">
            <a:off x="20264164" y="12160144"/>
            <a:ext cx="1921064" cy="342972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12">
            <a:extLst>
              <a:ext uri="{FF2B5EF4-FFF2-40B4-BE49-F238E27FC236}">
                <a16:creationId xmlns:a16="http://schemas.microsoft.com/office/drawing/2014/main" id="{CA135278-0C4A-DD44-ACCE-2700D940C28C}"/>
              </a:ext>
            </a:extLst>
          </p:cNvPr>
          <p:cNvCxnSpPr>
            <a:cxnSpLocks/>
          </p:cNvCxnSpPr>
          <p:nvPr/>
        </p:nvCxnSpPr>
        <p:spPr>
          <a:xfrm flipV="1">
            <a:off x="20264164" y="11925847"/>
            <a:ext cx="1921064" cy="338111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11">
            <a:extLst>
              <a:ext uri="{FF2B5EF4-FFF2-40B4-BE49-F238E27FC236}">
                <a16:creationId xmlns:a16="http://schemas.microsoft.com/office/drawing/2014/main" id="{BDEF198F-DCD0-9940-BFB4-033667D502E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7416" y="12094902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テキスト ボックス 30">
            <a:extLst>
              <a:ext uri="{FF2B5EF4-FFF2-40B4-BE49-F238E27FC236}">
                <a16:creationId xmlns:a16="http://schemas.microsoft.com/office/drawing/2014/main" id="{F9C9AEA7-8A4E-9B4F-A93B-6065C38D8F27}"/>
              </a:ext>
            </a:extLst>
          </p:cNvPr>
          <p:cNvSpPr txBox="1"/>
          <p:nvPr/>
        </p:nvSpPr>
        <p:spPr>
          <a:xfrm>
            <a:off x="23402901" y="1254554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/>
              <a:t>暗号鍵</a:t>
            </a:r>
          </a:p>
        </p:txBody>
      </p:sp>
      <p:sp>
        <p:nvSpPr>
          <p:cNvPr id="92" name="テキスト ボックス 21">
            <a:extLst>
              <a:ext uri="{FF2B5EF4-FFF2-40B4-BE49-F238E27FC236}">
                <a16:creationId xmlns:a16="http://schemas.microsoft.com/office/drawing/2014/main" id="{3E66DBDD-07E5-5046-BA1D-DB308BF65853}"/>
              </a:ext>
            </a:extLst>
          </p:cNvPr>
          <p:cNvSpPr txBox="1"/>
          <p:nvPr/>
        </p:nvSpPr>
        <p:spPr>
          <a:xfrm>
            <a:off x="18507857" y="10590607"/>
            <a:ext cx="1326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 VM</a:t>
            </a:r>
            <a:endParaRPr kumimoji="1" lang="ja-JP" altLang="en-US" sz="2800" b="1"/>
          </a:p>
        </p:txBody>
      </p:sp>
      <p:sp>
        <p:nvSpPr>
          <p:cNvPr id="93" name="テキスト ボックス 13">
            <a:extLst>
              <a:ext uri="{FF2B5EF4-FFF2-40B4-BE49-F238E27FC236}">
                <a16:creationId xmlns:a16="http://schemas.microsoft.com/office/drawing/2014/main" id="{BD5EE78A-22C0-754C-BA54-B792F21F2DEA}"/>
              </a:ext>
            </a:extLst>
          </p:cNvPr>
          <p:cNvSpPr txBox="1"/>
          <p:nvPr/>
        </p:nvSpPr>
        <p:spPr>
          <a:xfrm>
            <a:off x="18103070" y="11936247"/>
            <a:ext cx="2186960" cy="95410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err="1"/>
              <a:t>SEVmonitor</a:t>
            </a:r>
            <a:endParaRPr lang="en-US" altLang="ja-JP" sz="2800" b="1" dirty="0"/>
          </a:p>
          <a:p>
            <a:pPr algn="ctr"/>
            <a:r>
              <a:rPr lang="ja-JP" altLang="en-US" sz="2800" b="1"/>
              <a:t>ライブラリ</a:t>
            </a:r>
            <a:endParaRPr lang="en-US" altLang="ja-JP" sz="2800" b="1" dirty="0"/>
          </a:p>
        </p:txBody>
      </p:sp>
      <p:pic>
        <p:nvPicPr>
          <p:cNvPr id="94" name="Picture 11">
            <a:extLst>
              <a:ext uri="{FF2B5EF4-FFF2-40B4-BE49-F238E27FC236}">
                <a16:creationId xmlns:a16="http://schemas.microsoft.com/office/drawing/2014/main" id="{7329C9AB-7D84-B24F-AAD8-F8E2F61C536D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6128" y="12752814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テキスト ボックス 10">
            <a:extLst>
              <a:ext uri="{FF2B5EF4-FFF2-40B4-BE49-F238E27FC236}">
                <a16:creationId xmlns:a16="http://schemas.microsoft.com/office/drawing/2014/main" id="{BF73A920-84F9-1043-8F05-59ABDD93EA1F}"/>
              </a:ext>
            </a:extLst>
          </p:cNvPr>
          <p:cNvSpPr txBox="1"/>
          <p:nvPr/>
        </p:nvSpPr>
        <p:spPr>
          <a:xfrm>
            <a:off x="19330627" y="1317546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/>
              <a:t>暗号鍵</a:t>
            </a:r>
          </a:p>
        </p:txBody>
      </p:sp>
      <p:sp>
        <p:nvSpPr>
          <p:cNvPr id="96" name="角丸四角形 95">
            <a:extLst>
              <a:ext uri="{FF2B5EF4-FFF2-40B4-BE49-F238E27FC236}">
                <a16:creationId xmlns:a16="http://schemas.microsoft.com/office/drawing/2014/main" id="{CBAB8EFD-07FA-7343-A4BA-14B1B9C56D64}"/>
              </a:ext>
            </a:extLst>
          </p:cNvPr>
          <p:cNvSpPr/>
          <p:nvPr/>
        </p:nvSpPr>
        <p:spPr>
          <a:xfrm>
            <a:off x="15883455" y="15056395"/>
            <a:ext cx="3512024" cy="200079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29DF64EA-F060-C24D-B6A7-D372FF1C1F57}"/>
              </a:ext>
            </a:extLst>
          </p:cNvPr>
          <p:cNvSpPr txBox="1"/>
          <p:nvPr/>
        </p:nvSpPr>
        <p:spPr>
          <a:xfrm>
            <a:off x="16356343" y="14556615"/>
            <a:ext cx="2302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21CC723-26F7-B04D-9500-BECDD9955DB8}"/>
              </a:ext>
            </a:extLst>
          </p:cNvPr>
          <p:cNvSpPr/>
          <p:nvPr/>
        </p:nvSpPr>
        <p:spPr>
          <a:xfrm>
            <a:off x="16161675" y="15304177"/>
            <a:ext cx="2955583" cy="1570448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solidFill>
                <a:schemeClr val="tx1"/>
              </a:solidFill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5FB3D3AF-BDA8-F344-8EDE-F0B182BC647D}"/>
              </a:ext>
            </a:extLst>
          </p:cNvPr>
          <p:cNvSpPr txBox="1"/>
          <p:nvPr/>
        </p:nvSpPr>
        <p:spPr>
          <a:xfrm>
            <a:off x="16584790" y="16332676"/>
            <a:ext cx="203700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OS</a:t>
            </a:r>
            <a:r>
              <a:rPr kumimoji="1" lang="ja-JP" altLang="en-US" sz="2800" b="1"/>
              <a:t>カーネル</a:t>
            </a:r>
          </a:p>
        </p:txBody>
      </p:sp>
      <p:sp>
        <p:nvSpPr>
          <p:cNvPr id="100" name="テキスト ボックス 17">
            <a:extLst>
              <a:ext uri="{FF2B5EF4-FFF2-40B4-BE49-F238E27FC236}">
                <a16:creationId xmlns:a16="http://schemas.microsoft.com/office/drawing/2014/main" id="{F6413416-F12B-D242-B482-BC3BCB25D7C2}"/>
              </a:ext>
            </a:extLst>
          </p:cNvPr>
          <p:cNvSpPr txBox="1"/>
          <p:nvPr/>
        </p:nvSpPr>
        <p:spPr>
          <a:xfrm>
            <a:off x="16356344" y="15545023"/>
            <a:ext cx="2434182" cy="52322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エージェント</a:t>
            </a:r>
          </a:p>
        </p:txBody>
      </p:sp>
      <p:sp>
        <p:nvSpPr>
          <p:cNvPr id="101" name="角丸四角形 100">
            <a:extLst>
              <a:ext uri="{FF2B5EF4-FFF2-40B4-BE49-F238E27FC236}">
                <a16:creationId xmlns:a16="http://schemas.microsoft.com/office/drawing/2014/main" id="{817DFF7A-9714-AB46-A666-28D0F37538BB}"/>
              </a:ext>
            </a:extLst>
          </p:cNvPr>
          <p:cNvSpPr/>
          <p:nvPr/>
        </p:nvSpPr>
        <p:spPr>
          <a:xfrm>
            <a:off x="19850790" y="15048893"/>
            <a:ext cx="3512024" cy="224455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102" name="テキスト ボックス 17">
            <a:extLst>
              <a:ext uri="{FF2B5EF4-FFF2-40B4-BE49-F238E27FC236}">
                <a16:creationId xmlns:a16="http://schemas.microsoft.com/office/drawing/2014/main" id="{4B20E3B0-2963-8546-8E1C-FB8FDE9BDA77}"/>
              </a:ext>
            </a:extLst>
          </p:cNvPr>
          <p:cNvSpPr txBox="1"/>
          <p:nvPr/>
        </p:nvSpPr>
        <p:spPr>
          <a:xfrm>
            <a:off x="20417499" y="16637259"/>
            <a:ext cx="2378603" cy="52322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エージェント</a:t>
            </a:r>
          </a:p>
        </p:txBody>
      </p:sp>
      <p:sp>
        <p:nvSpPr>
          <p:cNvPr id="103" name="正方形/長方形 23">
            <a:extLst>
              <a:ext uri="{FF2B5EF4-FFF2-40B4-BE49-F238E27FC236}">
                <a16:creationId xmlns:a16="http://schemas.microsoft.com/office/drawing/2014/main" id="{5D363877-9D60-2B41-97B2-46D8E4472DF6}"/>
              </a:ext>
            </a:extLst>
          </p:cNvPr>
          <p:cNvSpPr/>
          <p:nvPr/>
        </p:nvSpPr>
        <p:spPr>
          <a:xfrm>
            <a:off x="20217174" y="15399153"/>
            <a:ext cx="2796362" cy="1131666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solidFill>
                <a:srgbClr val="FFFF00"/>
              </a:solidFill>
            </a:endParaRPr>
          </a:p>
        </p:txBody>
      </p:sp>
      <p:sp>
        <p:nvSpPr>
          <p:cNvPr id="104" name="テキスト ボックス 24">
            <a:extLst>
              <a:ext uri="{FF2B5EF4-FFF2-40B4-BE49-F238E27FC236}">
                <a16:creationId xmlns:a16="http://schemas.microsoft.com/office/drawing/2014/main" id="{D5989252-A4A9-4F4B-9D58-91494DE8F802}"/>
              </a:ext>
            </a:extLst>
          </p:cNvPr>
          <p:cNvSpPr txBox="1"/>
          <p:nvPr/>
        </p:nvSpPr>
        <p:spPr>
          <a:xfrm>
            <a:off x="20751789" y="15197067"/>
            <a:ext cx="1637682" cy="52322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/>
              <a:t>内部</a:t>
            </a:r>
            <a:r>
              <a:rPr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105" name="テキスト ボックス 25">
            <a:extLst>
              <a:ext uri="{FF2B5EF4-FFF2-40B4-BE49-F238E27FC236}">
                <a16:creationId xmlns:a16="http://schemas.microsoft.com/office/drawing/2014/main" id="{D7A6B9D9-1DC8-0642-8407-D3F608228FC3}"/>
              </a:ext>
            </a:extLst>
          </p:cNvPr>
          <p:cNvSpPr txBox="1"/>
          <p:nvPr/>
        </p:nvSpPr>
        <p:spPr>
          <a:xfrm>
            <a:off x="20498751" y="14506011"/>
            <a:ext cx="2171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106" name="正方形/長方形 22">
            <a:extLst>
              <a:ext uri="{FF2B5EF4-FFF2-40B4-BE49-F238E27FC236}">
                <a16:creationId xmlns:a16="http://schemas.microsoft.com/office/drawing/2014/main" id="{1775D5A5-6872-EE40-876E-8A377A62665C}"/>
              </a:ext>
            </a:extLst>
          </p:cNvPr>
          <p:cNvSpPr/>
          <p:nvPr/>
        </p:nvSpPr>
        <p:spPr>
          <a:xfrm>
            <a:off x="20726641" y="15884607"/>
            <a:ext cx="1760321" cy="4095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/>
                </a:solidFill>
              </a:rPr>
              <a:t>システム</a:t>
            </a:r>
          </a:p>
        </p:txBody>
      </p:sp>
      <p:sp>
        <p:nvSpPr>
          <p:cNvPr id="107" name="角丸四角形 106">
            <a:extLst>
              <a:ext uri="{FF2B5EF4-FFF2-40B4-BE49-F238E27FC236}">
                <a16:creationId xmlns:a16="http://schemas.microsoft.com/office/drawing/2014/main" id="{DCD7BDCC-7ADB-E542-AE68-B24077A34614}"/>
              </a:ext>
            </a:extLst>
          </p:cNvPr>
          <p:cNvSpPr/>
          <p:nvPr/>
        </p:nvSpPr>
        <p:spPr>
          <a:xfrm>
            <a:off x="23853908" y="15133898"/>
            <a:ext cx="3512024" cy="200079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/>
          </a:p>
        </p:txBody>
      </p:sp>
      <p:sp>
        <p:nvSpPr>
          <p:cNvPr id="108" name="テキスト ボックス 14">
            <a:extLst>
              <a:ext uri="{FF2B5EF4-FFF2-40B4-BE49-F238E27FC236}">
                <a16:creationId xmlns:a16="http://schemas.microsoft.com/office/drawing/2014/main" id="{E460EA26-0C94-2E47-8895-5CB8172A5FA4}"/>
              </a:ext>
            </a:extLst>
          </p:cNvPr>
          <p:cNvSpPr txBox="1"/>
          <p:nvPr/>
        </p:nvSpPr>
        <p:spPr>
          <a:xfrm>
            <a:off x="24469185" y="14587029"/>
            <a:ext cx="2281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109" name="テキスト ボックス 17">
            <a:extLst>
              <a:ext uri="{FF2B5EF4-FFF2-40B4-BE49-F238E27FC236}">
                <a16:creationId xmlns:a16="http://schemas.microsoft.com/office/drawing/2014/main" id="{E6755E10-D39B-8F4B-9ED1-BD78E28858C2}"/>
              </a:ext>
            </a:extLst>
          </p:cNvPr>
          <p:cNvSpPr txBox="1"/>
          <p:nvPr/>
        </p:nvSpPr>
        <p:spPr>
          <a:xfrm>
            <a:off x="24365671" y="16277588"/>
            <a:ext cx="2560429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エージェント</a:t>
            </a:r>
          </a:p>
        </p:txBody>
      </p:sp>
      <p:sp>
        <p:nvSpPr>
          <p:cNvPr id="110" name="正方形/長方形 17">
            <a:extLst>
              <a:ext uri="{FF2B5EF4-FFF2-40B4-BE49-F238E27FC236}">
                <a16:creationId xmlns:a16="http://schemas.microsoft.com/office/drawing/2014/main" id="{C80ECEAE-CE60-3F41-8E1C-E4AB50C88C72}"/>
              </a:ext>
            </a:extLst>
          </p:cNvPr>
          <p:cNvSpPr/>
          <p:nvPr/>
        </p:nvSpPr>
        <p:spPr>
          <a:xfrm>
            <a:off x="24365671" y="15444132"/>
            <a:ext cx="2560430" cy="604159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>
                <a:solidFill>
                  <a:schemeClr val="tx1"/>
                </a:solidFill>
              </a:rPr>
              <a:t>OS</a:t>
            </a:r>
            <a:r>
              <a:rPr kumimoji="1" lang="ja-JP" altLang="en-US" sz="2800" b="1">
                <a:solidFill>
                  <a:schemeClr val="tx1"/>
                </a:solidFill>
              </a:rPr>
              <a:t>カーネル</a:t>
            </a:r>
          </a:p>
        </p:txBody>
      </p:sp>
      <p:sp>
        <p:nvSpPr>
          <p:cNvPr id="111" name="コンテンツ プレースホルダー 2">
            <a:extLst>
              <a:ext uri="{FF2B5EF4-FFF2-40B4-BE49-F238E27FC236}">
                <a16:creationId xmlns:a16="http://schemas.microsoft.com/office/drawing/2014/main" id="{1E6677C3-2B0A-F640-B6A3-26B9F77C87DE}"/>
              </a:ext>
            </a:extLst>
          </p:cNvPr>
          <p:cNvSpPr txBox="1">
            <a:spLocks/>
          </p:cNvSpPr>
          <p:nvPr/>
        </p:nvSpPr>
        <p:spPr>
          <a:xfrm>
            <a:off x="28673142" y="26795126"/>
            <a:ext cx="13733261" cy="299964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180000" rIns="91440" bIns="45720" rtlCol="0">
            <a:normAutofit/>
          </a:bodyPr>
          <a:lstStyle>
            <a:lvl1pPr marL="609600" indent="-609600" algn="l" defTabSz="4036710" rtl="0" eaLnBrk="1" latinLnBrk="0" hangingPunct="1">
              <a:lnSpc>
                <a:spcPct val="90000"/>
              </a:lnSpc>
              <a:spcBef>
                <a:spcPts val="3215"/>
              </a:spcBef>
              <a:buFont typeface="Arial" panose="020B0604020202020204" pitchFamily="34" charset="0"/>
              <a:buChar char="•"/>
              <a:tabLst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2400" indent="-5588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00" indent="-508000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tabLst/>
              <a:defRPr kumimoji="1"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6424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8259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0095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19308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37663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56019" indent="-1009178" algn="l" defTabSz="4036710" rtl="0" eaLnBrk="1" latinLnBrk="0" hangingPunct="1">
              <a:lnSpc>
                <a:spcPct val="90000"/>
              </a:lnSpc>
              <a:spcBef>
                <a:spcPts val="2207"/>
              </a:spcBef>
              <a:buFont typeface="Arial" panose="020B0604020202020204" pitchFamily="34" charset="0"/>
              <a:buChar char="•"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4. </a:t>
            </a:r>
            <a:r>
              <a:rPr lang="ja-JP" altLang="en-US" b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今後の課題</a:t>
            </a:r>
            <a:endParaRPr lang="en-US" altLang="ja-JP" b="1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32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システム外エージェントの連続通信のオーバヘッドの削減</a:t>
            </a:r>
            <a:endParaRPr lang="en-US" altLang="ja-JP" sz="32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2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lang="ja-JP" altLang="en-US" sz="32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管理外エージェントの実装</a:t>
            </a:r>
            <a:endParaRPr lang="en-US" altLang="ja-JP" sz="32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12" name="角丸四角形 111">
            <a:extLst>
              <a:ext uri="{FF2B5EF4-FFF2-40B4-BE49-F238E27FC236}">
                <a16:creationId xmlns:a16="http://schemas.microsoft.com/office/drawing/2014/main" id="{C694663C-42F9-EA4B-9655-2A9E98C9FD3C}"/>
              </a:ext>
            </a:extLst>
          </p:cNvPr>
          <p:cNvSpPr/>
          <p:nvPr/>
        </p:nvSpPr>
        <p:spPr>
          <a:xfrm>
            <a:off x="15839273" y="21964880"/>
            <a:ext cx="7112412" cy="2170176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C52822-E37E-AC4C-8A31-F793CF6CDB62}"/>
              </a:ext>
            </a:extLst>
          </p:cNvPr>
          <p:cNvSpPr txBox="1"/>
          <p:nvPr/>
        </p:nvSpPr>
        <p:spPr>
          <a:xfrm>
            <a:off x="16005765" y="22029689"/>
            <a:ext cx="1127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IDS 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graphicFrame>
        <p:nvGraphicFramePr>
          <p:cNvPr id="114" name="表 5">
            <a:extLst>
              <a:ext uri="{FF2B5EF4-FFF2-40B4-BE49-F238E27FC236}">
                <a16:creationId xmlns:a16="http://schemas.microsoft.com/office/drawing/2014/main" id="{FB47B200-6430-A844-81E3-1A04B2929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15931"/>
              </p:ext>
            </p:extLst>
          </p:nvPr>
        </p:nvGraphicFramePr>
        <p:xfrm>
          <a:off x="19516742" y="22456554"/>
          <a:ext cx="318395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89">
                  <a:extLst>
                    <a:ext uri="{9D8B030D-6E8A-4147-A177-3AD203B41FA5}">
                      <a16:colId xmlns:a16="http://schemas.microsoft.com/office/drawing/2014/main" val="3261072633"/>
                    </a:ext>
                  </a:extLst>
                </a:gridCol>
                <a:gridCol w="1405498">
                  <a:extLst>
                    <a:ext uri="{9D8B030D-6E8A-4147-A177-3AD203B41FA5}">
                      <a16:colId xmlns:a16="http://schemas.microsoft.com/office/drawing/2014/main" val="736459013"/>
                    </a:ext>
                  </a:extLst>
                </a:gridCol>
                <a:gridCol w="692163">
                  <a:extLst>
                    <a:ext uri="{9D8B030D-6E8A-4147-A177-3AD203B41FA5}">
                      <a16:colId xmlns:a16="http://schemas.microsoft.com/office/drawing/2014/main" val="3734880067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r>
                        <a:rPr kumimoji="1" lang="ja-JP" altLang="en-US" sz="2000">
                          <a:solidFill>
                            <a:schemeClr val="tx1"/>
                          </a:solidFill>
                        </a:rPr>
                        <a:t>ページ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 sz="2000">
                          <a:solidFill>
                            <a:schemeClr val="tx1"/>
                          </a:solidFill>
                        </a:rPr>
                        <a:t>ビット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60249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01634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0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504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525002"/>
                  </a:ext>
                </a:extLst>
              </a:tr>
            </a:tbl>
          </a:graphicData>
        </a:graphic>
      </p:graphicFrame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859506F4-1809-0C40-A867-468213F29306}"/>
              </a:ext>
            </a:extLst>
          </p:cNvPr>
          <p:cNvCxnSpPr>
            <a:cxnSpLocks/>
            <a:stCxn id="119" idx="3"/>
          </p:cNvCxnSpPr>
          <p:nvPr/>
        </p:nvCxnSpPr>
        <p:spPr>
          <a:xfrm>
            <a:off x="18578961" y="23484821"/>
            <a:ext cx="93778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3C64A047-48F4-F249-98CE-C5806CDC6614}"/>
              </a:ext>
            </a:extLst>
          </p:cNvPr>
          <p:cNvSpPr txBox="1"/>
          <p:nvPr/>
        </p:nvSpPr>
        <p:spPr>
          <a:xfrm>
            <a:off x="18634162" y="2292812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設定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4921B954-1334-8845-B2F2-7FB1C1357BCF}"/>
              </a:ext>
            </a:extLst>
          </p:cNvPr>
          <p:cNvSpPr txBox="1"/>
          <p:nvPr/>
        </p:nvSpPr>
        <p:spPr>
          <a:xfrm>
            <a:off x="19252266" y="22018514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プロセスページテーブル</a:t>
            </a:r>
          </a:p>
        </p:txBody>
      </p:sp>
      <p:sp>
        <p:nvSpPr>
          <p:cNvPr id="118" name="テキスト ボックス 34">
            <a:extLst>
              <a:ext uri="{FF2B5EF4-FFF2-40B4-BE49-F238E27FC236}">
                <a16:creationId xmlns:a16="http://schemas.microsoft.com/office/drawing/2014/main" id="{833B82A6-DCE5-4544-AE6F-69DC133E0719}"/>
              </a:ext>
            </a:extLst>
          </p:cNvPr>
          <p:cNvSpPr txBox="1"/>
          <p:nvPr/>
        </p:nvSpPr>
        <p:spPr>
          <a:xfrm>
            <a:off x="16569579" y="22529609"/>
            <a:ext cx="1912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IDS</a:t>
            </a:r>
            <a:r>
              <a:rPr kumimoji="1" lang="ja-JP" altLang="en-US" sz="2400" b="1"/>
              <a:t>プロセス</a:t>
            </a:r>
          </a:p>
        </p:txBody>
      </p:sp>
      <p:sp>
        <p:nvSpPr>
          <p:cNvPr id="119" name="正方形/長方形 10">
            <a:extLst>
              <a:ext uri="{FF2B5EF4-FFF2-40B4-BE49-F238E27FC236}">
                <a16:creationId xmlns:a16="http://schemas.microsoft.com/office/drawing/2014/main" id="{3D3F03CE-72FC-9749-BFA6-E26CF89A3F93}"/>
              </a:ext>
            </a:extLst>
          </p:cNvPr>
          <p:cNvSpPr/>
          <p:nvPr/>
        </p:nvSpPr>
        <p:spPr>
          <a:xfrm>
            <a:off x="16482974" y="23260361"/>
            <a:ext cx="2095987" cy="44892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OS</a:t>
            </a:r>
            <a:r>
              <a:rPr kumimoji="1" lang="ja-JP" altLang="en-US" sz="2400" b="1">
                <a:solidFill>
                  <a:schemeClr val="tx1"/>
                </a:solidFill>
              </a:rPr>
              <a:t>カーネル</a:t>
            </a:r>
          </a:p>
        </p:txBody>
      </p:sp>
      <p:sp>
        <p:nvSpPr>
          <p:cNvPr id="120" name="角丸四角形 119">
            <a:extLst>
              <a:ext uri="{FF2B5EF4-FFF2-40B4-BE49-F238E27FC236}">
                <a16:creationId xmlns:a16="http://schemas.microsoft.com/office/drawing/2014/main" id="{37952085-25AE-6A47-801F-96B143568B78}"/>
              </a:ext>
            </a:extLst>
          </p:cNvPr>
          <p:cNvSpPr/>
          <p:nvPr/>
        </p:nvSpPr>
        <p:spPr>
          <a:xfrm>
            <a:off x="24009671" y="22164309"/>
            <a:ext cx="3184064" cy="2552495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9FF56350-028E-3B48-8DBB-D1A1EF06CF38}"/>
              </a:ext>
            </a:extLst>
          </p:cNvPr>
          <p:cNvSpPr txBox="1"/>
          <p:nvPr/>
        </p:nvSpPr>
        <p:spPr>
          <a:xfrm>
            <a:off x="24581791" y="21669222"/>
            <a:ext cx="2153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監視対象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122" name="角丸四角形 121">
            <a:extLst>
              <a:ext uri="{FF2B5EF4-FFF2-40B4-BE49-F238E27FC236}">
                <a16:creationId xmlns:a16="http://schemas.microsoft.com/office/drawing/2014/main" id="{AB5B032F-CD18-584D-8DE7-B4A070EAAAB4}"/>
              </a:ext>
            </a:extLst>
          </p:cNvPr>
          <p:cNvSpPr/>
          <p:nvPr/>
        </p:nvSpPr>
        <p:spPr>
          <a:xfrm>
            <a:off x="24200008" y="23485677"/>
            <a:ext cx="2805417" cy="111923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23" name="角丸四角形 122">
            <a:extLst>
              <a:ext uri="{FF2B5EF4-FFF2-40B4-BE49-F238E27FC236}">
                <a16:creationId xmlns:a16="http://schemas.microsoft.com/office/drawing/2014/main" id="{FF328381-2A6D-C241-827B-02FB8C91554C}"/>
              </a:ext>
            </a:extLst>
          </p:cNvPr>
          <p:cNvSpPr/>
          <p:nvPr/>
        </p:nvSpPr>
        <p:spPr>
          <a:xfrm>
            <a:off x="24413161" y="23792784"/>
            <a:ext cx="2430277" cy="625208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chemeClr val="tx1"/>
                </a:solidFill>
              </a:rPr>
              <a:t>エージェント</a:t>
            </a:r>
            <a:endParaRPr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124" name="角丸四角形 123">
            <a:extLst>
              <a:ext uri="{FF2B5EF4-FFF2-40B4-BE49-F238E27FC236}">
                <a16:creationId xmlns:a16="http://schemas.microsoft.com/office/drawing/2014/main" id="{16537468-05CE-4644-9B6B-7F1CD110356F}"/>
              </a:ext>
            </a:extLst>
          </p:cNvPr>
          <p:cNvSpPr/>
          <p:nvPr/>
        </p:nvSpPr>
        <p:spPr>
          <a:xfrm>
            <a:off x="24531796" y="22491835"/>
            <a:ext cx="2253385" cy="72667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008840E5-2199-A34B-B0D1-D7034FFC37F2}"/>
              </a:ext>
            </a:extLst>
          </p:cNvPr>
          <p:cNvSpPr txBox="1"/>
          <p:nvPr/>
        </p:nvSpPr>
        <p:spPr>
          <a:xfrm>
            <a:off x="24841674" y="22224672"/>
            <a:ext cx="153859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内部</a:t>
            </a:r>
            <a:r>
              <a:rPr kumimoji="1" lang="en-US" altLang="ja-JP" sz="2800" b="1" dirty="0"/>
              <a:t>VM</a:t>
            </a:r>
            <a:endParaRPr kumimoji="1" lang="ja-JP" altLang="en-US" sz="2800" b="1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052F7587-73EF-F047-B6A6-BD46207C4F7D}"/>
              </a:ext>
            </a:extLst>
          </p:cNvPr>
          <p:cNvSpPr txBox="1"/>
          <p:nvPr/>
        </p:nvSpPr>
        <p:spPr>
          <a:xfrm>
            <a:off x="24239876" y="23252677"/>
            <a:ext cx="137109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800" b="1" dirty="0" err="1"/>
              <a:t>BitVisor</a:t>
            </a:r>
            <a:endParaRPr kumimoji="1" lang="ja-JP" altLang="en-US" sz="2800" b="1"/>
          </a:p>
        </p:txBody>
      </p:sp>
      <p:sp>
        <p:nvSpPr>
          <p:cNvPr id="127" name="角丸四角形 126">
            <a:extLst>
              <a:ext uri="{FF2B5EF4-FFF2-40B4-BE49-F238E27FC236}">
                <a16:creationId xmlns:a16="http://schemas.microsoft.com/office/drawing/2014/main" id="{77BE2560-783B-4A45-A477-F5D27FD59058}"/>
              </a:ext>
            </a:extLst>
          </p:cNvPr>
          <p:cNvSpPr/>
          <p:nvPr/>
        </p:nvSpPr>
        <p:spPr>
          <a:xfrm>
            <a:off x="24806525" y="22696531"/>
            <a:ext cx="1661257" cy="42257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chemeClr val="tx1"/>
                </a:solidFill>
              </a:rPr>
              <a:t>システム</a:t>
            </a:r>
            <a:endParaRPr kumimoji="1" lang="ja-JP" altLang="en-US" sz="2800" b="1">
              <a:solidFill>
                <a:schemeClr val="tx1"/>
              </a:solidFill>
            </a:endParaRPr>
          </a:p>
        </p:txBody>
      </p: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2D7554EC-FE19-DF43-9122-E6B4E307F39A}"/>
              </a:ext>
            </a:extLst>
          </p:cNvPr>
          <p:cNvCxnSpPr>
            <a:cxnSpLocks/>
            <a:stCxn id="123" idx="0"/>
            <a:endCxn id="127" idx="2"/>
          </p:cNvCxnSpPr>
          <p:nvPr/>
        </p:nvCxnSpPr>
        <p:spPr>
          <a:xfrm flipV="1">
            <a:off x="25628300" y="23119109"/>
            <a:ext cx="8854" cy="673675"/>
          </a:xfrm>
          <a:prstGeom prst="straightConnector1">
            <a:avLst/>
          </a:prstGeom>
          <a:ln w="730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9" name="グラフ 128">
            <a:extLst>
              <a:ext uri="{FF2B5EF4-FFF2-40B4-BE49-F238E27FC236}">
                <a16:creationId xmlns:a16="http://schemas.microsoft.com/office/drawing/2014/main" id="{4FB3DE04-F285-484E-ADAC-0894F4119A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832594"/>
              </p:ext>
            </p:extLst>
          </p:nvPr>
        </p:nvGraphicFramePr>
        <p:xfrm>
          <a:off x="30079696" y="11513416"/>
          <a:ext cx="10810960" cy="5304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8" name="グラフ 137">
            <a:extLst>
              <a:ext uri="{FF2B5EF4-FFF2-40B4-BE49-F238E27FC236}">
                <a16:creationId xmlns:a16="http://schemas.microsoft.com/office/drawing/2014/main" id="{A5C51B82-1115-B84D-87DD-2C14E474F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373304"/>
              </p:ext>
            </p:extLst>
          </p:nvPr>
        </p:nvGraphicFramePr>
        <p:xfrm>
          <a:off x="29869510" y="20622811"/>
          <a:ext cx="11021145" cy="5751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71577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671</Words>
  <Application>Microsoft Macintosh PowerPoint</Application>
  <PresentationFormat>ユーザー設定</PresentationFormat>
  <Paragraphs>147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</vt:lpstr>
      <vt:lpstr>Yu Gothic Medium</vt:lpstr>
      <vt:lpstr>Arial</vt:lpstr>
      <vt:lpstr>Calibri</vt:lpstr>
      <vt:lpstr>Calibri Light</vt:lpstr>
      <vt:lpstr>Office テーマ</vt:lpstr>
      <vt:lpstr>AMD SEVを用いてメモリが暗号化されたVMの安全な監視機構 能野 智玄，光来 健一 (九州工業大学)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NONO Tomoharu</dc:creator>
  <cp:lastModifiedBy>NONO Tomoharu</cp:lastModifiedBy>
  <cp:revision>48</cp:revision>
  <dcterms:created xsi:type="dcterms:W3CDTF">2021-11-29T07:18:26Z</dcterms:created>
  <dcterms:modified xsi:type="dcterms:W3CDTF">2021-11-30T08:01:42Z</dcterms:modified>
</cp:coreProperties>
</file>