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1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271" r:id="rId3"/>
    <p:sldId id="293" r:id="rId4"/>
    <p:sldId id="284" r:id="rId5"/>
    <p:sldId id="308" r:id="rId6"/>
    <p:sldId id="272" r:id="rId7"/>
    <p:sldId id="262" r:id="rId8"/>
    <p:sldId id="311" r:id="rId9"/>
    <p:sldId id="310" r:id="rId10"/>
    <p:sldId id="286" r:id="rId11"/>
    <p:sldId id="306" r:id="rId12"/>
    <p:sldId id="307" r:id="rId13"/>
    <p:sldId id="309" r:id="rId14"/>
    <p:sldId id="295" r:id="rId15"/>
    <p:sldId id="297" r:id="rId16"/>
    <p:sldId id="298" r:id="rId17"/>
    <p:sldId id="313" r:id="rId18"/>
    <p:sldId id="300" r:id="rId19"/>
    <p:sldId id="281" r:id="rId20"/>
    <p:sldId id="312" r:id="rId21"/>
    <p:sldId id="283" r:id="rId22"/>
    <p:sldId id="303" r:id="rId23"/>
    <p:sldId id="282" r:id="rId24"/>
    <p:sldId id="304" r:id="rId25"/>
    <p:sldId id="302" r:id="rId26"/>
    <p:sldId id="266" r:id="rId27"/>
    <p:sldId id="270" r:id="rId28"/>
    <p:sldId id="294" r:id="rId29"/>
    <p:sldId id="299" r:id="rId30"/>
    <p:sldId id="301" r:id="rId31"/>
    <p:sldId id="287" r:id="rId32"/>
    <p:sldId id="265" r:id="rId33"/>
    <p:sldId id="291" r:id="rId34"/>
    <p:sldId id="288" r:id="rId35"/>
    <p:sldId id="289" r:id="rId36"/>
    <p:sldId id="290" r:id="rId37"/>
    <p:sldId id="280" r:id="rId3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7EFF"/>
    <a:srgbClr val="BA5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64"/>
    <p:restoredTop sz="86370"/>
  </p:normalViewPr>
  <p:slideViewPr>
    <p:cSldViewPr snapToGrid="0" snapToObjects="1">
      <p:cViewPr varScale="1">
        <p:scale>
          <a:sx n="94" d="100"/>
          <a:sy n="94" d="100"/>
        </p:scale>
        <p:origin x="776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90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36036258137839"/>
          <c:y val="5.0925925925925923E-2"/>
          <c:w val="0.72012480039720694"/>
          <c:h val="0.89814814814814814"/>
        </c:manualLayout>
      </c:layout>
      <c:barChart>
        <c:barDir val="col"/>
        <c:grouping val="clustered"/>
        <c:varyColors val="0"/>
        <c:ser>
          <c:idx val="0"/>
          <c:order val="0"/>
          <c:tx>
            <c:v>nonblocking</c:v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'7_12'!$C$15</c:f>
              <c:numCache>
                <c:formatCode>General</c:formatCode>
                <c:ptCount val="1"/>
                <c:pt idx="0">
                  <c:v>4.4091815000000008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41-EF4B-BA57-EAC1CA655F8B}"/>
            </c:ext>
          </c:extLst>
        </c:ser>
        <c:ser>
          <c:idx val="1"/>
          <c:order val="1"/>
          <c:tx>
            <c:v>nonblocking(スリープなし)</c:v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'7_12'!$C$16</c:f>
              <c:numCache>
                <c:formatCode>General</c:formatCode>
                <c:ptCount val="1"/>
                <c:pt idx="0">
                  <c:v>4.0465711000000004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41-EF4B-BA57-EAC1CA655F8B}"/>
            </c:ext>
          </c:extLst>
        </c:ser>
        <c:ser>
          <c:idx val="2"/>
          <c:order val="2"/>
          <c:tx>
            <c:v>blocking</c:v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'7_12'!$B$15</c:f>
              <c:numCache>
                <c:formatCode>General</c:formatCode>
                <c:ptCount val="1"/>
                <c:pt idx="0">
                  <c:v>3.1944379999999999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41-EF4B-BA57-EAC1CA655F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1514911"/>
        <c:axId val="1141516559"/>
      </c:barChart>
      <c:catAx>
        <c:axId val="1141514911"/>
        <c:scaling>
          <c:orientation val="minMax"/>
        </c:scaling>
        <c:delete val="1"/>
        <c:axPos val="b"/>
        <c:majorTickMark val="none"/>
        <c:minorTickMark val="none"/>
        <c:tickLblPos val="nextTo"/>
        <c:crossAx val="1141516559"/>
        <c:crosses val="autoZero"/>
        <c:auto val="1"/>
        <c:lblAlgn val="ctr"/>
        <c:lblOffset val="100"/>
        <c:noMultiLvlLbl val="0"/>
      </c:catAx>
      <c:valAx>
        <c:axId val="114151655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/>
                  <a:t>実行時間</a:t>
                </a:r>
                <a:r>
                  <a:rPr lang="en-US" altLang="ja-JP" sz="1400"/>
                  <a:t>[ms]</a:t>
                </a:r>
                <a:endParaRPr lang="ja-JP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151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1538863048019"/>
          <c:y val="3.7971948975136269E-2"/>
          <c:w val="0.43008456139216744"/>
          <c:h val="0.285785743117488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70603674540682"/>
          <c:y val="4.8217774861475639E-2"/>
          <c:w val="0.84630070294840909"/>
          <c:h val="0.8285112529037318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'1_29'!$B$4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('1_29'!$A$6,'1_29'!$A$12)</c:f>
              <c:strCache>
                <c:ptCount val="2"/>
                <c:pt idx="0">
                  <c:v>VMのOSのバージョンの取得</c:v>
                </c:pt>
                <c:pt idx="1">
                  <c:v>VMのプロセス情報の取得</c:v>
                </c:pt>
              </c:strCache>
            </c:strRef>
          </c:cat>
          <c:val>
            <c:numRef>
              <c:f>'1_28'!$B$6</c:f>
              <c:numCache>
                <c:formatCode>General</c:formatCode>
                <c:ptCount val="1"/>
                <c:pt idx="0">
                  <c:v>0.78536899999999998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55-CF48-90A2-943D5148C193}"/>
            </c:ext>
          </c:extLst>
        </c:ser>
        <c:ser>
          <c:idx val="0"/>
          <c:order val="1"/>
          <c:tx>
            <c:strRef>
              <c:f>'1_29'!$C$4</c:f>
              <c:strCache>
                <c:ptCount val="1"/>
                <c:pt idx="0">
                  <c:v>SEVmonitor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('1_29'!$A$6,'1_29'!$A$12)</c:f>
              <c:strCache>
                <c:ptCount val="2"/>
                <c:pt idx="0">
                  <c:v>VMのOSのバージョンの取得</c:v>
                </c:pt>
                <c:pt idx="1">
                  <c:v>VMのプロセス情報の取得</c:v>
                </c:pt>
              </c:strCache>
            </c:strRef>
          </c:cat>
          <c:val>
            <c:numRef>
              <c:f>'1_28'!$C$6</c:f>
              <c:numCache>
                <c:formatCode>General</c:formatCode>
                <c:ptCount val="1"/>
                <c:pt idx="0">
                  <c:v>8.2646569999999997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55-CF48-90A2-943D5148C1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7144015"/>
        <c:axId val="1397145663"/>
      </c:barChart>
      <c:catAx>
        <c:axId val="1397144015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200"/>
                  <a:t>VM</a:t>
                </a:r>
                <a:r>
                  <a:rPr lang="ja-JP" altLang="en-US" sz="1200"/>
                  <a:t>のバージョン情報の取得</a:t>
                </a:r>
                <a:r>
                  <a:rPr lang="en-US" altLang="ja-JP" sz="1200"/>
                  <a:t>(</a:t>
                </a:r>
                <a:r>
                  <a:rPr lang="ja-JP" altLang="en-US" sz="1200"/>
                  <a:t>ブロッキングなし</a:t>
                </a:r>
                <a:r>
                  <a:rPr lang="en-US" altLang="ja-JP" sz="1200"/>
                  <a:t>)</a:t>
                </a:r>
                <a:endParaRPr lang="ja-JP" altLang="en-US" sz="1200"/>
              </a:p>
            </c:rich>
          </c:tx>
          <c:layout>
            <c:manualLayout>
              <c:xMode val="edge"/>
              <c:yMode val="edge"/>
              <c:x val="0.16175815628195236"/>
              <c:y val="0.886301911965898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crossAx val="1397145663"/>
        <c:crosses val="autoZero"/>
        <c:auto val="1"/>
        <c:lblAlgn val="ctr"/>
        <c:lblOffset val="100"/>
        <c:noMultiLvlLbl val="0"/>
      </c:catAx>
      <c:valAx>
        <c:axId val="1397145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sz="1200"/>
                  <a:t>実行時間</a:t>
                </a:r>
                <a:r>
                  <a:rPr lang="en-US" sz="1200"/>
                  <a:t>[ms]</a:t>
                </a:r>
                <a:endParaRPr lang="ja-JP" sz="12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97144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0156163839141561"/>
          <c:y val="9.2534769360726452E-2"/>
          <c:w val="0.30681686082615067"/>
          <c:h val="0.219160104986876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/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7509602191896"/>
          <c:y val="4.8217774861475639E-2"/>
          <c:w val="0.82110128939291616"/>
          <c:h val="0.8333005249343832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'1_29'!$B$4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'1_29'!$A$12</c:f>
              <c:strCache>
                <c:ptCount val="1"/>
                <c:pt idx="0">
                  <c:v>VMのプロセス情報の取得</c:v>
                </c:pt>
              </c:strCache>
            </c:strRef>
          </c:cat>
          <c:val>
            <c:numRef>
              <c:f>'1_29'!$B$12</c:f>
              <c:numCache>
                <c:formatCode>General</c:formatCode>
                <c:ptCount val="1"/>
                <c:pt idx="0">
                  <c:v>1.8709880000000001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10-1A40-865A-44631ABC1FCD}"/>
            </c:ext>
          </c:extLst>
        </c:ser>
        <c:ser>
          <c:idx val="0"/>
          <c:order val="1"/>
          <c:tx>
            <c:strRef>
              <c:f>'1_29'!$C$4</c:f>
              <c:strCache>
                <c:ptCount val="1"/>
                <c:pt idx="0">
                  <c:v>SEVmonitor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'1_29'!$A$12</c:f>
              <c:strCache>
                <c:ptCount val="1"/>
                <c:pt idx="0">
                  <c:v>VMのプロセス情報の取得</c:v>
                </c:pt>
              </c:strCache>
            </c:strRef>
          </c:cat>
          <c:val>
            <c:numRef>
              <c:f>'1_28'!$C$12</c:f>
              <c:numCache>
                <c:formatCode>General</c:formatCode>
                <c:ptCount val="1"/>
                <c:pt idx="0">
                  <c:v>104.86796199999999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10-1A40-865A-44631ABC1F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7144015"/>
        <c:axId val="1397145663"/>
      </c:barChart>
      <c:catAx>
        <c:axId val="1397144015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200"/>
                  <a:t>VM</a:t>
                </a:r>
                <a:r>
                  <a:rPr lang="ja-JP" altLang="en-US" sz="1200"/>
                  <a:t>のプロセス情報の取得</a:t>
                </a:r>
                <a:r>
                  <a:rPr lang="en-US" altLang="ja-JP" sz="1200"/>
                  <a:t>(</a:t>
                </a:r>
                <a:r>
                  <a:rPr lang="ja-JP" altLang="en-US" sz="1200"/>
                  <a:t>ブロッキングなし</a:t>
                </a:r>
                <a:r>
                  <a:rPr lang="en-US" altLang="ja-JP" sz="1200"/>
                  <a:t>)</a:t>
                </a:r>
                <a:endParaRPr lang="ja-JP" altLang="en-US" sz="12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crossAx val="1397145663"/>
        <c:crosses val="autoZero"/>
        <c:auto val="1"/>
        <c:lblAlgn val="ctr"/>
        <c:lblOffset val="100"/>
        <c:noMultiLvlLbl val="0"/>
      </c:catAx>
      <c:valAx>
        <c:axId val="1397145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sz="1200"/>
                  <a:t>実行時間</a:t>
                </a:r>
                <a:r>
                  <a:rPr lang="en-US" sz="1200"/>
                  <a:t>[ms]</a:t>
                </a:r>
                <a:endParaRPr lang="ja-JP" sz="12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97144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9209791599393924"/>
          <c:y val="0.10690258545268048"/>
          <c:w val="0.30366228669365863"/>
          <c:h val="0.200003016864271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28718285214347"/>
          <c:y val="5.0925925925925923E-2"/>
          <c:w val="0.7881646981627296"/>
          <c:h val="0.821867526975794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'7_16'!$G$10</c:f>
              <c:strCache>
                <c:ptCount val="1"/>
                <c:pt idx="0">
                  <c:v>暗号化あり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3C7-DC47-999F-CAF61E0EA9D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268-D944-B62F-8F45FB84E854}"/>
              </c:ext>
            </c:extLst>
          </c:dPt>
          <c:cat>
            <c:strRef>
              <c:f>'7_16'!$H$9:$I$9</c:f>
              <c:strCache>
                <c:ptCount val="2"/>
                <c:pt idx="0">
                  <c:v>nonblocking</c:v>
                </c:pt>
                <c:pt idx="1">
                  <c:v>blocking</c:v>
                </c:pt>
              </c:strCache>
            </c:strRef>
          </c:cat>
          <c:val>
            <c:numRef>
              <c:f>'7_16'!$H$10:$I$10</c:f>
              <c:numCache>
                <c:formatCode>General</c:formatCode>
                <c:ptCount val="2"/>
                <c:pt idx="0">
                  <c:v>4.4091815000000008</c:v>
                </c:pt>
                <c:pt idx="1">
                  <c:v>3.1944379999999999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C7-DC47-999F-CAF61E0EA9D3}"/>
            </c:ext>
          </c:extLst>
        </c:ser>
        <c:ser>
          <c:idx val="1"/>
          <c:order val="1"/>
          <c:tx>
            <c:strRef>
              <c:f>'7_16'!$G$11</c:f>
              <c:strCache>
                <c:ptCount val="1"/>
                <c:pt idx="0">
                  <c:v>暗号化なし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'7_16'!$H$9:$I$9</c:f>
              <c:strCache>
                <c:ptCount val="2"/>
                <c:pt idx="0">
                  <c:v>nonblocking</c:v>
                </c:pt>
                <c:pt idx="1">
                  <c:v>blocking</c:v>
                </c:pt>
              </c:strCache>
            </c:strRef>
          </c:cat>
          <c:val>
            <c:numRef>
              <c:f>'7_16'!$H$11:$I$11</c:f>
              <c:numCache>
                <c:formatCode>General</c:formatCode>
                <c:ptCount val="2"/>
                <c:pt idx="0">
                  <c:v>4.1303161000000008</c:v>
                </c:pt>
                <c:pt idx="1">
                  <c:v>2.9155726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C7-DC47-999F-CAF61E0EA9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9768368"/>
        <c:axId val="720182144"/>
      </c:barChart>
      <c:catAx>
        <c:axId val="71976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20182144"/>
        <c:crosses val="autoZero"/>
        <c:auto val="1"/>
        <c:lblAlgn val="ctr"/>
        <c:lblOffset val="100"/>
        <c:noMultiLvlLbl val="0"/>
      </c:catAx>
      <c:valAx>
        <c:axId val="720182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実行時間</a:t>
                </a:r>
                <a:r>
                  <a:rPr lang="en-US" altLang="ja-JP"/>
                  <a:t>[ms]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9768368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420406824146994"/>
          <c:y val="4.6874453193350839E-2"/>
          <c:w val="0.24592999711590033"/>
          <c:h val="0.20488038361708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31377999237698"/>
          <c:y val="5.3938903151329279E-2"/>
          <c:w val="0.85071219403359699"/>
          <c:h val="0.75014559175726669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'6_22_wait_CPUusage%'!$A$3:$A$14</c:f>
              <c:numCache>
                <c:formatCode>General</c:formatCode>
                <c:ptCount val="12"/>
                <c:pt idx="0">
                  <c:v>100</c:v>
                </c:pt>
                <c:pt idx="1">
                  <c:v>110</c:v>
                </c:pt>
                <c:pt idx="2">
                  <c:v>120</c:v>
                </c:pt>
                <c:pt idx="3">
                  <c:v>130</c:v>
                </c:pt>
                <c:pt idx="4">
                  <c:v>140</c:v>
                </c:pt>
                <c:pt idx="5">
                  <c:v>150</c:v>
                </c:pt>
                <c:pt idx="6">
                  <c:v>160</c:v>
                </c:pt>
                <c:pt idx="7">
                  <c:v>170</c:v>
                </c:pt>
                <c:pt idx="8">
                  <c:v>180</c:v>
                </c:pt>
                <c:pt idx="9">
                  <c:v>190</c:v>
                </c:pt>
                <c:pt idx="10">
                  <c:v>200</c:v>
                </c:pt>
                <c:pt idx="11">
                  <c:v>210</c:v>
                </c:pt>
              </c:numCache>
            </c:numRef>
          </c:cat>
          <c:val>
            <c:numRef>
              <c:f>'6_22_wait_CPUusage%'!$B$3:$B$14</c:f>
              <c:numCache>
                <c:formatCode>General</c:formatCode>
                <c:ptCount val="12"/>
                <c:pt idx="0">
                  <c:v>56.6</c:v>
                </c:pt>
                <c:pt idx="1">
                  <c:v>57.6</c:v>
                </c:pt>
                <c:pt idx="2">
                  <c:v>59.1</c:v>
                </c:pt>
                <c:pt idx="3">
                  <c:v>45.9</c:v>
                </c:pt>
                <c:pt idx="4">
                  <c:v>48.4</c:v>
                </c:pt>
                <c:pt idx="5">
                  <c:v>42.6</c:v>
                </c:pt>
                <c:pt idx="6">
                  <c:v>48.3</c:v>
                </c:pt>
                <c:pt idx="7">
                  <c:v>40.6</c:v>
                </c:pt>
                <c:pt idx="8">
                  <c:v>40.1</c:v>
                </c:pt>
                <c:pt idx="9">
                  <c:v>35</c:v>
                </c:pt>
                <c:pt idx="10">
                  <c:v>3.8</c:v>
                </c:pt>
                <c:pt idx="11">
                  <c:v>2.2999999999999998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E9-D647-B390-74C47CC58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30234271"/>
        <c:axId val="713381807"/>
      </c:lineChart>
      <c:catAx>
        <c:axId val="73023427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スリープ時間</a:t>
                </a:r>
                <a:r>
                  <a:rPr lang="en-US" altLang="ja-JP"/>
                  <a:t>[μs]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3381807"/>
        <c:crosses val="autoZero"/>
        <c:auto val="1"/>
        <c:lblAlgn val="ctr"/>
        <c:lblOffset val="100"/>
        <c:noMultiLvlLbl val="0"/>
      </c:catAx>
      <c:valAx>
        <c:axId val="713381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CPU</a:t>
                </a:r>
                <a:r>
                  <a:rPr lang="ja-JP" sz="1400"/>
                  <a:t>使用率</a:t>
                </a:r>
                <a:r>
                  <a:rPr lang="en-US" sz="1400"/>
                  <a:t>[%]</a:t>
                </a:r>
                <a:endParaRPr lang="ja-JP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30234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53615593208348"/>
          <c:y val="6.9753603492441973E-2"/>
          <c:w val="0.80428308913741664"/>
          <c:h val="0.87932062827807456"/>
        </c:manualLayout>
      </c:layout>
      <c:barChart>
        <c:barDir val="col"/>
        <c:grouping val="clustered"/>
        <c:varyColors val="0"/>
        <c:ser>
          <c:idx val="0"/>
          <c:order val="0"/>
          <c:tx>
            <c:v>blocking</c:v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'7_16'!$B$15</c:f>
              <c:numCache>
                <c:formatCode>General</c:formatCode>
                <c:ptCount val="1"/>
                <c:pt idx="0">
                  <c:v>3.1944379999999999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ED-7741-BB8B-2FFE20D69B0D}"/>
            </c:ext>
          </c:extLst>
        </c:ser>
        <c:ser>
          <c:idx val="1"/>
          <c:order val="1"/>
          <c:tx>
            <c:v>共有メモリ</c:v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'7_16'!$D$15</c:f>
              <c:numCache>
                <c:formatCode>General</c:formatCode>
                <c:ptCount val="1"/>
                <c:pt idx="0">
                  <c:v>2.1699532000000001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ED-7741-BB8B-2FFE20D69B0D}"/>
            </c:ext>
          </c:extLst>
        </c:ser>
        <c:ser>
          <c:idx val="2"/>
          <c:order val="2"/>
          <c:tx>
            <c:v>共有メモリ(スリープなし)</c:v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'7_16'!$D$16</c:f>
              <c:numCache>
                <c:formatCode>General</c:formatCode>
                <c:ptCount val="1"/>
                <c:pt idx="0">
                  <c:v>1.7877004000000003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ED-7741-BB8B-2FFE20D69B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1514911"/>
        <c:axId val="1141516559"/>
      </c:barChart>
      <c:catAx>
        <c:axId val="1141514911"/>
        <c:scaling>
          <c:orientation val="minMax"/>
        </c:scaling>
        <c:delete val="1"/>
        <c:axPos val="b"/>
        <c:majorTickMark val="none"/>
        <c:minorTickMark val="none"/>
        <c:tickLblPos val="nextTo"/>
        <c:crossAx val="1141516559"/>
        <c:crosses val="autoZero"/>
        <c:auto val="1"/>
        <c:lblAlgn val="ctr"/>
        <c:lblOffset val="100"/>
        <c:noMultiLvlLbl val="0"/>
      </c:catAx>
      <c:valAx>
        <c:axId val="1141516559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/>
                  <a:t>実行時間</a:t>
                </a:r>
                <a:r>
                  <a:rPr lang="en-US" altLang="ja-JP" sz="1400"/>
                  <a:t>[ms]</a:t>
                </a:r>
                <a:endParaRPr lang="ja-JP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151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416972479565517"/>
          <c:y val="7.3010832129559194E-2"/>
          <c:w val="0.43059997491698065"/>
          <c:h val="0.305488711465575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21829941532672"/>
          <c:y val="0.10706155840702759"/>
          <c:w val="0.73226981205355657"/>
          <c:h val="0.84201247631407783"/>
        </c:manualLayout>
      </c:layout>
      <c:barChart>
        <c:barDir val="col"/>
        <c:grouping val="clustered"/>
        <c:varyColors val="0"/>
        <c:ser>
          <c:idx val="0"/>
          <c:order val="0"/>
          <c:tx>
            <c:v>nonblocking</c:v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'7_12'!$C$35</c:f>
              <c:numCache>
                <c:formatCode>General</c:formatCode>
                <c:ptCount val="1"/>
                <c:pt idx="0">
                  <c:v>88.59650520000001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0E-1E48-8C69-C3802E7B3151}"/>
            </c:ext>
          </c:extLst>
        </c:ser>
        <c:ser>
          <c:idx val="1"/>
          <c:order val="1"/>
          <c:tx>
            <c:v>nonblocking(スリープなし)</c:v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'7_12'!$C$36</c:f>
              <c:numCache>
                <c:formatCode>General</c:formatCode>
                <c:ptCount val="1"/>
                <c:pt idx="0">
                  <c:v>77.301552400000006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0E-1E48-8C69-C3802E7B3151}"/>
            </c:ext>
          </c:extLst>
        </c:ser>
        <c:ser>
          <c:idx val="2"/>
          <c:order val="2"/>
          <c:tx>
            <c:v>blocking</c:v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'7_12'!$B$35</c:f>
              <c:numCache>
                <c:formatCode>General</c:formatCode>
                <c:ptCount val="1"/>
                <c:pt idx="0">
                  <c:v>77.41338540000001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0E-1E48-8C69-C3802E7B3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1514911"/>
        <c:axId val="1141516559"/>
      </c:barChart>
      <c:catAx>
        <c:axId val="1141514911"/>
        <c:scaling>
          <c:orientation val="minMax"/>
        </c:scaling>
        <c:delete val="1"/>
        <c:axPos val="b"/>
        <c:majorTickMark val="none"/>
        <c:minorTickMark val="none"/>
        <c:tickLblPos val="nextTo"/>
        <c:crossAx val="1141516559"/>
        <c:crosses val="autoZero"/>
        <c:auto val="1"/>
        <c:lblAlgn val="ctr"/>
        <c:lblOffset val="100"/>
        <c:noMultiLvlLbl val="0"/>
      </c:catAx>
      <c:valAx>
        <c:axId val="114151655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/>
                  <a:t>実行時間</a:t>
                </a:r>
                <a:r>
                  <a:rPr lang="en-US" altLang="ja-JP" sz="1400"/>
                  <a:t>[ms]</a:t>
                </a:r>
                <a:endParaRPr lang="ja-JP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151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232908081047492"/>
          <c:y val="9.0575170523339472E-3"/>
          <c:w val="0.46429373132232016"/>
          <c:h val="0.223030349601321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44539177205837"/>
          <c:y val="5.0925925925925923E-2"/>
          <c:w val="0.81853641367153163"/>
          <c:h val="0.82315616797900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'7_16'!$F$35</c:f>
              <c:strCache>
                <c:ptCount val="1"/>
                <c:pt idx="0">
                  <c:v>暗号化あり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'7_16'!$G$34:$H$34</c:f>
              <c:strCache>
                <c:ptCount val="2"/>
                <c:pt idx="0">
                  <c:v>nonblocking</c:v>
                </c:pt>
                <c:pt idx="1">
                  <c:v>blocking</c:v>
                </c:pt>
              </c:strCache>
            </c:strRef>
          </c:cat>
          <c:val>
            <c:numRef>
              <c:f>'7_16'!$G$35:$H$35</c:f>
              <c:numCache>
                <c:formatCode>General</c:formatCode>
                <c:ptCount val="2"/>
                <c:pt idx="0">
                  <c:v>88.59650520000001</c:v>
                </c:pt>
                <c:pt idx="1">
                  <c:v>77.41338540000001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D1-FF4C-8D92-6C16CD578296}"/>
            </c:ext>
          </c:extLst>
        </c:ser>
        <c:ser>
          <c:idx val="1"/>
          <c:order val="1"/>
          <c:tx>
            <c:strRef>
              <c:f>'7_16'!$F$36</c:f>
              <c:strCache>
                <c:ptCount val="1"/>
                <c:pt idx="0">
                  <c:v>暗号化なし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'7_16'!$G$34:$H$34</c:f>
              <c:strCache>
                <c:ptCount val="2"/>
                <c:pt idx="0">
                  <c:v>nonblocking</c:v>
                </c:pt>
                <c:pt idx="1">
                  <c:v>blocking</c:v>
                </c:pt>
              </c:strCache>
            </c:strRef>
          </c:cat>
          <c:val>
            <c:numRef>
              <c:f>'7_16'!$G$36:$H$36</c:f>
              <c:numCache>
                <c:formatCode>General</c:formatCode>
                <c:ptCount val="2"/>
                <c:pt idx="0">
                  <c:v>87.854368400000013</c:v>
                </c:pt>
                <c:pt idx="1">
                  <c:v>76.671248600000013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D1-FF4C-8D92-6C16CD5782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3084048"/>
        <c:axId val="718617136"/>
      </c:barChart>
      <c:catAx>
        <c:axId val="71308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8617136"/>
        <c:crosses val="autoZero"/>
        <c:auto val="1"/>
        <c:lblAlgn val="ctr"/>
        <c:lblOffset val="100"/>
        <c:noMultiLvlLbl val="0"/>
      </c:catAx>
      <c:valAx>
        <c:axId val="7186171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実行時間</a:t>
                </a:r>
                <a:r>
                  <a:rPr lang="en-US"/>
                  <a:t>[ms]</a:t>
                </a:r>
                <a:endParaRPr lang="ja-JP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3084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95833964718643"/>
          <c:y val="5.8236530250943086E-4"/>
          <c:w val="0.24335441916525771"/>
          <c:h val="0.188764445712655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78887593231258"/>
          <c:y val="5.0925925925925923E-2"/>
          <c:w val="0.81319296335586189"/>
          <c:h val="0.82315616797900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'7_16'!$F$35</c:f>
              <c:strCache>
                <c:ptCount val="1"/>
                <c:pt idx="0">
                  <c:v>暗号化あり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'7_16'!$K$34:$L$34</c:f>
              <c:strCache>
                <c:ptCount val="2"/>
                <c:pt idx="0">
                  <c:v>blocking</c:v>
                </c:pt>
                <c:pt idx="1">
                  <c:v>共有メモリ</c:v>
                </c:pt>
              </c:strCache>
            </c:strRef>
          </c:cat>
          <c:val>
            <c:numRef>
              <c:f>'7_16'!$K$35:$L$35</c:f>
              <c:numCache>
                <c:formatCode>General</c:formatCode>
                <c:ptCount val="2"/>
                <c:pt idx="0">
                  <c:v>77.41338540000001</c:v>
                </c:pt>
                <c:pt idx="1">
                  <c:v>46.8286564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2F-594C-9403-91CB7FFA2BB9}"/>
            </c:ext>
          </c:extLst>
        </c:ser>
        <c:ser>
          <c:idx val="1"/>
          <c:order val="1"/>
          <c:tx>
            <c:strRef>
              <c:f>'7_16'!$F$36</c:f>
              <c:strCache>
                <c:ptCount val="1"/>
                <c:pt idx="0">
                  <c:v>暗号化なし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'7_16'!$K$34:$L$34</c:f>
              <c:strCache>
                <c:ptCount val="2"/>
                <c:pt idx="0">
                  <c:v>blocking</c:v>
                </c:pt>
                <c:pt idx="1">
                  <c:v>共有メモリ</c:v>
                </c:pt>
              </c:strCache>
            </c:strRef>
          </c:cat>
          <c:val>
            <c:numRef>
              <c:f>'7_16'!$K$36:$L$36</c:f>
              <c:numCache>
                <c:formatCode>General</c:formatCode>
                <c:ptCount val="2"/>
                <c:pt idx="0">
                  <c:v>76.671248600000013</c:v>
                </c:pt>
                <c:pt idx="1">
                  <c:v>41.588940600000001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2F-594C-9403-91CB7FFA2B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3084048"/>
        <c:axId val="718617136"/>
      </c:barChart>
      <c:catAx>
        <c:axId val="71308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8617136"/>
        <c:crosses val="autoZero"/>
        <c:auto val="1"/>
        <c:lblAlgn val="ctr"/>
        <c:lblOffset val="100"/>
        <c:noMultiLvlLbl val="0"/>
      </c:catAx>
      <c:valAx>
        <c:axId val="71861713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実行時間</a:t>
                </a:r>
                <a:r>
                  <a:rPr lang="en-US"/>
                  <a:t>[ms]</a:t>
                </a:r>
                <a:endParaRPr lang="ja-JP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3084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475962379702523"/>
          <c:y val="3.2985564304461965E-2"/>
          <c:w val="0.24335441916525771"/>
          <c:h val="0.188764445712655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21829941532672"/>
          <c:y val="5.0925925925925923E-2"/>
          <c:w val="0.80429076578659453"/>
          <c:h val="0.89814814814814814"/>
        </c:manualLayout>
      </c:layout>
      <c:barChart>
        <c:barDir val="col"/>
        <c:grouping val="clustered"/>
        <c:varyColors val="0"/>
        <c:ser>
          <c:idx val="0"/>
          <c:order val="0"/>
          <c:tx>
            <c:v>blocking</c:v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'7_16'!$B$35</c:f>
              <c:numCache>
                <c:formatCode>General</c:formatCode>
                <c:ptCount val="1"/>
                <c:pt idx="0">
                  <c:v>77.41338540000001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1D-A34E-9FAD-5EC1EB55DF39}"/>
            </c:ext>
          </c:extLst>
        </c:ser>
        <c:ser>
          <c:idx val="1"/>
          <c:order val="1"/>
          <c:tx>
            <c:v>共有メモリ</c:v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'7_16'!$D$35</c:f>
              <c:numCache>
                <c:formatCode>General</c:formatCode>
                <c:ptCount val="1"/>
                <c:pt idx="0">
                  <c:v>46.8286564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1D-A34E-9FAD-5EC1EB55DF39}"/>
            </c:ext>
          </c:extLst>
        </c:ser>
        <c:ser>
          <c:idx val="2"/>
          <c:order val="2"/>
          <c:tx>
            <c:v>共有メモリ(スリープなし)</c:v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'7_16'!$D$36</c:f>
              <c:numCache>
                <c:formatCode>General</c:formatCode>
                <c:ptCount val="1"/>
                <c:pt idx="0">
                  <c:v>27.304077399999986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1D-A34E-9FAD-5EC1EB55DF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1514911"/>
        <c:axId val="1141516559"/>
      </c:barChart>
      <c:catAx>
        <c:axId val="1141514911"/>
        <c:scaling>
          <c:orientation val="minMax"/>
        </c:scaling>
        <c:delete val="1"/>
        <c:axPos val="b"/>
        <c:majorTickMark val="none"/>
        <c:minorTickMark val="none"/>
        <c:tickLblPos val="nextTo"/>
        <c:crossAx val="1141516559"/>
        <c:crosses val="autoZero"/>
        <c:auto val="1"/>
        <c:lblAlgn val="ctr"/>
        <c:lblOffset val="100"/>
        <c:noMultiLvlLbl val="0"/>
      </c:catAx>
      <c:valAx>
        <c:axId val="1141516559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実行時間</a:t>
                </a:r>
                <a:r>
                  <a:rPr lang="en-US"/>
                  <a:t>[ms]</a:t>
                </a:r>
                <a:endParaRPr lang="ja-JP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151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7876886460756207"/>
          <c:y val="1.7257877000391105E-2"/>
          <c:w val="0.51647103369935632"/>
          <c:h val="0.30115134663087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484093804235389E-2"/>
          <c:y val="5.3010922021844042E-2"/>
          <c:w val="0.8846288269340925"/>
          <c:h val="0.760249936499873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DF-A54B-BC37-D1D7EEE19B3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0DF-A54B-BC37-D1D7EEE19B3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0DF-A54B-BC37-D1D7EEE19B38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0DF-A54B-BC37-D1D7EEE19B38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0DF-A54B-BC37-D1D7EEE19B38}"/>
              </c:ext>
            </c:extLst>
          </c:dPt>
          <c:cat>
            <c:strRef>
              <c:f>内訳2_11!$A$1:$E$1</c:f>
              <c:strCache>
                <c:ptCount val="5"/>
                <c:pt idx="0">
                  <c:v>socket create&amp;connect</c:v>
                </c:pt>
                <c:pt idx="1">
                  <c:v>encrypt</c:v>
                </c:pt>
                <c:pt idx="2">
                  <c:v>send</c:v>
                </c:pt>
                <c:pt idx="3">
                  <c:v>read</c:v>
                </c:pt>
                <c:pt idx="4">
                  <c:v>decrypt</c:v>
                </c:pt>
              </c:strCache>
            </c:strRef>
          </c:cat>
          <c:val>
            <c:numRef>
              <c:f>内訳2_11!$A$2:$E$2</c:f>
              <c:numCache>
                <c:formatCode>General</c:formatCode>
                <c:ptCount val="5"/>
                <c:pt idx="0">
                  <c:v>0.46643099999999998</c:v>
                </c:pt>
                <c:pt idx="1">
                  <c:v>7.4739999999999997E-3</c:v>
                </c:pt>
                <c:pt idx="2">
                  <c:v>0.83911200000000008</c:v>
                </c:pt>
                <c:pt idx="3">
                  <c:v>5.8876239999999997</c:v>
                </c:pt>
                <c:pt idx="4">
                  <c:v>0.72308699999999992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0DF-A54B-BC37-D1D7EEE19B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8983200"/>
        <c:axId val="1088985920"/>
      </c:barChart>
      <c:catAx>
        <c:axId val="108898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88985920"/>
        <c:crosses val="autoZero"/>
        <c:auto val="1"/>
        <c:lblAlgn val="ctr"/>
        <c:lblOffset val="100"/>
        <c:noMultiLvlLbl val="0"/>
      </c:catAx>
      <c:valAx>
        <c:axId val="108898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時間</a:t>
                </a:r>
                <a:r>
                  <a:rPr lang="en-US"/>
                  <a:t>[ms]</a:t>
                </a:r>
                <a:endParaRPr lang="ja-JP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88983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238DA-2C49-6A44-8A9C-C138C3FF72DC}" type="datetimeFigureOut">
              <a:rPr kumimoji="1" lang="ja-JP" altLang="en-US" smtClean="0"/>
              <a:t>2021/7/18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47E92-C637-0945-B7B3-2E9177600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50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682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564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ノンブロッキング、ノンブロッキング（スリープなし）、ブロッキングの３つを比較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グラフは画像ではなくパワーポイントのグラフオブジェクトにする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ノンブロッキング、ブロッキングについて暗号化あり、なしを比較するグラフ（２本×２）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4376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ブロッキング、共有メモリ、共有メモリ（スリープなし）を比較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3181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3888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4451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278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行間が狭くなると見栄えが悪いので、勝手にオートフィットさせないようにする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178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12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238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スペースがあっても図のフォントを大きくしすぎない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37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2020の2位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1</a:t>
            </a:r>
            <a:r>
              <a:rPr lang="ja-JP" altLang="en-US"/>
              <a:t>位は特定組織の機密情報等の窃取を目的とした犯罪グループなどによるもので、</a:t>
            </a:r>
            <a:r>
              <a:rPr lang="en" altLang="ja-JP" dirty="0"/>
              <a:t>PC </a:t>
            </a:r>
            <a:r>
              <a:rPr lang="ja-JP" altLang="en-US"/>
              <a:t>をウイルスに感染させ、組織内部へ潜入する標的型攻撃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rgbClr val="FF0000"/>
                </a:solidFill>
              </a:rPr>
              <a:t>2021 6</a:t>
            </a:r>
            <a:endParaRPr lang="en-JP" altLang="ja-JP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5634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有名なベンチマーク以外ではプログラム名は意味をなさないので出さない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5955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・プログラムの全体実行時間もある程度減少できましたが、それでも</a:t>
            </a:r>
            <a:r>
              <a:rPr kumimoji="1" lang="en-US" altLang="ja-JP" dirty="0"/>
              <a:t>20</a:t>
            </a:r>
            <a:r>
              <a:rPr kumimoji="1" lang="ja-JP" altLang="en-US"/>
              <a:t>倍の差が出てしまいました。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3020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627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357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44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514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x-none" altLang="ja-JP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201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まだ実装の話やカーネル内で動かすことに特化した話はしない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436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627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altLang="ja-JP">
                <a:solidFill>
                  <a:srgbClr val="FF0000"/>
                </a:solidFill>
              </a:rPr>
              <a:t>検討した内容は必ず反映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683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CF1306-1076-5D48-996C-1B7322B72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latin typeface="Yu Mincho Demibold" panose="02020400000000000000" pitchFamily="18" charset="-128"/>
                <a:ea typeface="Yu Mincho Demibold" panose="02020400000000000000" pitchFamily="18" charset="-128"/>
                <a:cs typeface="Yu Mincho Demibold" panose="02020400000000000000" pitchFamily="18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E7409E-BD4D-334F-9C5F-F8CB746BF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B79427-7140-A64F-914E-96598380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8C42-4F92-9743-B23F-5483C357BCAB}" type="datetime1">
              <a:rPr kumimoji="1" lang="ja-JP" altLang="en-US" smtClean="0"/>
              <a:t>2021/7/18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81BF23-61C3-6041-9CE9-AC5F1AB80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75B68B-9413-3745-A531-961CD2424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E8453-8604-FE43-98B9-1035680AC019}" type="slidenum">
              <a:rPr lang="ja-JP" altLang="en-US" smtClean="0"/>
              <a:pPr/>
              <a:t>‹#›</a:t>
            </a:fld>
            <a:fld id="{BEE7A019-4A13-B24F-9AD9-5176A54AF0B4}" type="slidenum">
              <a:rPr lang="ja-JP" altLang="en-US" smtClean="0"/>
              <a:pPr/>
              <a:t>‹#›</a:t>
            </a:fld>
            <a:fld id="{6D995261-D969-634C-A6DC-E2651CC0E69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989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1BA0BB-D13D-1F48-8860-C2C593DF6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B25F1DE-B3DB-F644-9276-10E58AF8D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410D7C-871B-7143-8A69-7D0EE4C4E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CF2F-751B-6447-96A1-2397C468E7EC}" type="datetime1">
              <a:rPr kumimoji="1" lang="ja-JP" altLang="en-US" smtClean="0"/>
              <a:t>2021/7/18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1B6702-664C-4B46-BD1F-B24B06482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C55B2A-1F67-8640-B24D-284C4D12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66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3AF391F-0C10-5E49-912E-DB38461F6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774E64-E391-6349-A7A3-2D729D10A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FD59A7-82AE-6A4A-97BE-2635851F9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ED43-D571-A841-A9ED-57AE8D5A812D}" type="datetime1">
              <a:rPr kumimoji="1" lang="ja-JP" altLang="en-US" smtClean="0"/>
              <a:t>2021/7/18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4927CC-A9C1-9B4E-94AA-ADB7D6C48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53FA5-9A12-034A-8C5C-455E087A4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09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578F26-7CAE-AC42-97F9-75495FA8A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298" y="483858"/>
            <a:ext cx="10515600" cy="830588"/>
          </a:xfrm>
        </p:spPr>
        <p:txBody>
          <a:bodyPr/>
          <a:lstStyle>
            <a:lvl1pPr marL="0" indent="0">
              <a:tabLst/>
              <a:defRPr sz="4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1C81A6-92B8-654D-9ADA-7720E735DF1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8298" y="1525004"/>
            <a:ext cx="10515600" cy="4433844"/>
          </a:xfrm>
          <a:prstGeom prst="rect">
            <a:avLst/>
          </a:prstGeom>
        </p:spPr>
        <p:txBody>
          <a:bodyPr/>
          <a:lstStyle>
            <a:lvl1pPr marL="381000" indent="-228600">
              <a:tabLst/>
              <a:defRPr/>
            </a:lvl1pPr>
            <a:lvl2pPr marL="622300" indent="-228600">
              <a:buClr>
                <a:schemeClr val="tx1"/>
              </a:buClr>
              <a:buFont typeface="Arial Unicode MS" panose="020B0604020202020204" pitchFamily="34" charset="-128"/>
              <a:buChar char="▻"/>
              <a:tabLst/>
              <a:defRPr/>
            </a:lvl2pPr>
            <a:lvl3pPr marL="889000" indent="-228600">
              <a:tabLst/>
              <a:defRPr sz="2200"/>
            </a:lvl3pPr>
            <a:lvl4pPr marL="1065213" indent="-228600">
              <a:buFont typeface="Helvetica" charset="0"/>
              <a:buChar char="⁃"/>
              <a:tabLst/>
              <a:defRPr/>
            </a:lvl4pPr>
            <a:lvl5pPr marL="1281113" indent="-228600">
              <a:tabLst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DC844F-90A3-E346-9CED-90170DCC9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276A-FC57-B040-B835-9440C0F7D3D6}" type="datetime1">
              <a:rPr kumimoji="1" lang="ja-JP" altLang="en-US" smtClean="0"/>
              <a:t>2021/7/18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05C190-93AB-6F49-9E0F-95E5BEE13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78579B-4022-CC48-AACB-B809E8343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1pPr>
          </a:lstStyle>
          <a:p>
            <a:fld id="{3862EE38-F75A-9448-8243-6101B2857D6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847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38B74-0306-F849-AD2B-0C79B2F65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C135D5-8D39-BA4F-9F0F-77BFBA39E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39F70E-6918-474B-98A5-F022DD072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B9AE-DBD5-ED47-80A1-3ECB81275056}" type="datetime1">
              <a:rPr kumimoji="1" lang="ja-JP" altLang="en-US" smtClean="0"/>
              <a:t>2021/7/18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C6087D-4D4B-F440-AACD-8A5767F11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A8A2B5-B89C-E04D-ABB8-8D017FAC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33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B901FB-D245-7C48-9AC7-7855EB9AF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06BE54-17F7-224B-95D3-83911539F1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EB4E7A-5D45-4E44-99A9-FDDF8A465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DD7827-644D-C54F-B179-E05C69252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2C99-0DB4-A946-8BA8-0CDE240B3BE2}" type="datetime1">
              <a:rPr kumimoji="1" lang="ja-JP" altLang="en-US" smtClean="0"/>
              <a:t>2021/7/18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1ED304-B943-D849-9F66-36B51BFC9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8191E2-46BC-5D44-AC20-2D9A91D9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52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CF7DA-20B1-964E-801B-BC5E01BF4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6B8163-2DF5-D24B-8151-D5082790C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A25D97C-354F-E84D-A069-6625371CC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22F204E-EA07-EC44-A036-ECB8AE637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65EB0CC-3E97-E541-99F8-F6FBB0AD97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E1FF7C-746C-904E-92AA-1D813F305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4D24-C3F7-2444-BFB3-C6DCDE647634}" type="datetime1">
              <a:rPr kumimoji="1" lang="ja-JP" altLang="en-US" smtClean="0"/>
              <a:t>2021/7/18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822835A-5336-734A-98E5-5D0F72961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829C81F-F622-294B-AB28-E5F05C46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74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8E532C-A0B6-D149-95E4-FCD334190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B089DE-09F1-6043-8C6A-010F9C8C4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BD97-B65E-AE4F-9330-B3C823158F65}" type="datetime1">
              <a:rPr kumimoji="1" lang="ja-JP" altLang="en-US" smtClean="0"/>
              <a:t>2021/7/18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718F2D1-FD84-8F4F-989A-6338204A0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8EB18B5-AE0B-9640-940E-4F1ED1503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51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66F50EC-2274-E54C-BAA6-21109E905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69D7-703B-1541-B496-2BBDA2EC5B23}" type="datetime1">
              <a:rPr kumimoji="1" lang="ja-JP" altLang="en-US" smtClean="0"/>
              <a:t>2021/7/18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DC4A86-D1F9-B141-BD2B-71256048E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C3D46C2-EA2A-564A-A40E-54902ABC7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46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620871-EC5E-D748-AEAA-D8CC11FF1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7E7B1-5203-3C4F-A0CD-0796E9739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B45C9F-026E-6043-B1D4-46C9500AB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BBC96A-616B-3B49-9A12-DBFFFACC9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75A5-7B18-4747-8CA0-81ABDE958911}" type="datetime1">
              <a:rPr kumimoji="1" lang="ja-JP" altLang="en-US" smtClean="0"/>
              <a:t>2021/7/18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023A4B-A33E-8245-8363-1E06B0A55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3196F7-8188-1E46-A88E-C2FED3B2D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A01C85-833B-1C4A-B856-4473F4ACE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20ECE16-DE4F-E148-8167-4BF043AFF2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B7CB59-F1E7-9445-BE0D-ED57BD721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1D7723-5075-F944-89A1-25561FD5A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DA246-1537-A849-9218-FA65F736B096}" type="datetime1">
              <a:rPr kumimoji="1" lang="ja-JP" altLang="en-US" smtClean="0"/>
              <a:t>2021/7/18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0CB4A2-B183-F147-A023-EEE0EB702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6953CD-1AA8-FD40-9C91-C63D6D341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11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497CB66-4468-F840-B8C5-7C4B3A8A0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649C1E-B796-3D4D-A849-CF73B6093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361C1-ED42-9E41-BB11-8EE0ABFCA082}" type="datetime1">
              <a:rPr kumimoji="1" lang="ja-JP" altLang="en-US" smtClean="0"/>
              <a:t>2021/7/18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2E2C1-1CD1-CE43-9CA5-BFF895996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0DDC0F-7576-C24C-85F6-94585F544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4C43E6DA-F48E-E54A-8520-084463250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1210" y="1872000"/>
            <a:ext cx="10515600" cy="4325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5208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i="0" kern="1200">
          <a:solidFill>
            <a:schemeClr val="tx1"/>
          </a:solidFill>
          <a:latin typeface="Yu Gothic" panose="020B0400000000000000" pitchFamily="34" charset="-128"/>
          <a:ea typeface="Yu Gothic" panose="020B0400000000000000" pitchFamily="34" charset="-128"/>
          <a:cs typeface="Yu Gothic" panose="020B0400000000000000" pitchFamily="34" charset="-128"/>
        </a:defRPr>
      </a:lvl1pPr>
    </p:titleStyle>
    <p:bodyStyle>
      <a:lvl1pPr marL="3810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kumimoji="1" sz="28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Yu Gothic Medium" panose="020B0400000000000000" pitchFamily="34" charset="-128"/>
        </a:defRPr>
      </a:lvl1pPr>
      <a:lvl2pPr marL="622300" indent="-228600" algn="l" defTabSz="914400" rtl="0" eaLnBrk="1" latinLnBrk="0" hangingPunct="1">
        <a:lnSpc>
          <a:spcPct val="90000"/>
        </a:lnSpc>
        <a:spcBef>
          <a:spcPts val="500"/>
        </a:spcBef>
        <a:buFont typeface="Helvetica" pitchFamily="2" charset="0"/>
        <a:buChar char="⁃"/>
        <a:tabLst/>
        <a:defRPr kumimoji="1" sz="24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Yu Gothic Medium" panose="020B0400000000000000" pitchFamily="34" charset="-128"/>
        </a:defRPr>
      </a:lvl2pPr>
      <a:lvl3pPr marL="889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kumimoji="1" sz="20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Yu Gothic Medium" panose="020B0400000000000000" pitchFamily="34" charset="-128"/>
        </a:defRPr>
      </a:lvl3pPr>
      <a:lvl4pPr marL="1065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kumimoji="1" sz="18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Yu Gothic Medium" panose="020B0400000000000000" pitchFamily="34" charset="-128"/>
        </a:defRPr>
      </a:lvl4pPr>
      <a:lvl5pPr marL="1281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kumimoji="1" sz="18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Yu Gothic Medium" panose="020B0400000000000000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514C4A-5017-0042-8E79-7D1137BB0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659" y="1122363"/>
            <a:ext cx="11600597" cy="2387600"/>
          </a:xfrm>
        </p:spPr>
        <p:txBody>
          <a:bodyPr>
            <a:normAutofit/>
          </a:bodyPr>
          <a:lstStyle/>
          <a:p>
            <a:r>
              <a:rPr lang="en-US" altLang="ja-JP" sz="4800" dirty="0">
                <a:latin typeface="Yu Gothic" panose="020B0400000000000000" pitchFamily="34" charset="-128"/>
                <a:ea typeface="Yu Gothic" panose="020B0400000000000000" pitchFamily="34" charset="-128"/>
              </a:rPr>
              <a:t>AMD SEV</a:t>
            </a:r>
            <a:r>
              <a:rPr lang="ja-JP" altLang="en-US" sz="4800">
                <a:latin typeface="Yu Gothic" panose="020B0400000000000000" pitchFamily="34" charset="-128"/>
                <a:ea typeface="Yu Gothic" panose="020B0400000000000000" pitchFamily="34" charset="-128"/>
              </a:rPr>
              <a:t>を用いてメモリが暗号化された</a:t>
            </a:r>
            <a:br>
              <a:rPr lang="en-US" altLang="ja-JP" sz="4800" dirty="0"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en-US" altLang="ja-JP" sz="4800" dirty="0">
                <a:latin typeface="Yu Gothic" panose="020B0400000000000000" pitchFamily="34" charset="-128"/>
                <a:ea typeface="Yu Gothic" panose="020B0400000000000000" pitchFamily="34" charset="-128"/>
              </a:rPr>
              <a:t>VM</a:t>
            </a:r>
            <a:r>
              <a:rPr lang="ja-JP" altLang="en-US" sz="4800">
                <a:latin typeface="Yu Gothic" panose="020B0400000000000000" pitchFamily="34" charset="-128"/>
                <a:ea typeface="Yu Gothic" panose="020B0400000000000000" pitchFamily="34" charset="-128"/>
              </a:rPr>
              <a:t>に対する</a:t>
            </a:r>
            <a:r>
              <a:rPr lang="en-US" altLang="ja-JP" sz="4800" dirty="0">
                <a:latin typeface="Yu Gothic" panose="020B0400000000000000" pitchFamily="34" charset="-128"/>
                <a:ea typeface="Yu Gothic" panose="020B0400000000000000" pitchFamily="34" charset="-128"/>
              </a:rPr>
              <a:t>IDS</a:t>
            </a:r>
            <a:r>
              <a:rPr lang="ja-JP" altLang="en-US" sz="4800">
                <a:latin typeface="Yu Gothic" panose="020B0400000000000000" pitchFamily="34" charset="-128"/>
                <a:ea typeface="Yu Gothic" panose="020B0400000000000000" pitchFamily="34" charset="-128"/>
              </a:rPr>
              <a:t>オフロード</a:t>
            </a:r>
            <a:endParaRPr lang="ja-JP" altLang="en-US" sz="480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1236A0AB-F126-DA42-A20C-F6C61AB18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6926"/>
            <a:ext cx="9144000" cy="1350873"/>
          </a:xfrm>
        </p:spPr>
        <p:txBody>
          <a:bodyPr/>
          <a:lstStyle/>
          <a:p>
            <a:r>
              <a:rPr lang="ja-JP" altLang="en-US">
                <a:cs typeface="MS PGothic" charset="-128"/>
              </a:rPr>
              <a:t>九州工業大学　</a:t>
            </a:r>
            <a:endParaRPr lang="en-US" altLang="ja-JP" dirty="0">
              <a:cs typeface="MS PGothic" charset="-128"/>
            </a:endParaRPr>
          </a:p>
          <a:p>
            <a:r>
              <a:rPr lang="ja-JP" altLang="en-US">
                <a:cs typeface="MS PGothic" charset="-128"/>
              </a:rPr>
              <a:t>能野</a:t>
            </a:r>
            <a:r>
              <a:rPr lang="en-US" altLang="ja-JP" dirty="0">
                <a:cs typeface="MS PGothic" charset="-128"/>
              </a:rPr>
              <a:t> </a:t>
            </a:r>
            <a:r>
              <a:rPr lang="ja-JP" altLang="en-US">
                <a:cs typeface="MS PGothic" charset="-128"/>
              </a:rPr>
              <a:t>智玄</a:t>
            </a:r>
            <a:r>
              <a:rPr lang="ja-JP" altLang="en-US" dirty="0">
                <a:cs typeface="MS PGothic" charset="-128"/>
              </a:rPr>
              <a:t>　</a:t>
            </a:r>
            <a:r>
              <a:rPr lang="ja-JP" altLang="en-US">
                <a:cs typeface="MS PGothic" charset="-128"/>
              </a:rPr>
              <a:t>光来</a:t>
            </a:r>
            <a:r>
              <a:rPr lang="en-US" altLang="ja-JP" dirty="0">
                <a:cs typeface="MS PGothic" charset="-128"/>
              </a:rPr>
              <a:t> </a:t>
            </a:r>
            <a:r>
              <a:rPr lang="ja-JP" altLang="en-US">
                <a:cs typeface="MS PGothic" charset="-128"/>
              </a:rPr>
              <a:t>健一</a:t>
            </a:r>
          </a:p>
          <a:p>
            <a:endParaRPr lang="ja-JP" altLang="en-US">
              <a:cs typeface="MS PGothic" charset="-128"/>
            </a:endParaRPr>
          </a:p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80147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3D588-03CD-FF4C-A9A5-099B13D0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配置1：カーネル内エージェント</a:t>
            </a:r>
            <a:endParaRPr lang="en-JP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49012-37A7-FE46-8F3F-3993F5A53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エージェントを</a:t>
            </a:r>
            <a:r>
              <a:rPr lang="en-JP" dirty="0"/>
              <a:t>OSカーネル内に配置</a:t>
            </a:r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カーネルに脆弱性がないことを仮定</a:t>
            </a:r>
            <a:endParaRPr lang="en-US" altLang="ja-JP" dirty="0"/>
          </a:p>
          <a:p>
            <a:pPr lvl="2"/>
            <a:r>
              <a:rPr lang="en-JP" altLang="ja-JP" dirty="0"/>
              <a:t>OS</a:t>
            </a:r>
            <a:r>
              <a:rPr lang="ja-JP" altLang="en-JP"/>
              <a:t>が</a:t>
            </a:r>
            <a:r>
              <a:rPr lang="ja-JP" altLang="en-US"/>
              <a:t>攻撃を受けると無効化される恐れあり</a:t>
            </a:r>
            <a:endParaRPr lang="en-US" altLang="ja-JP" dirty="0"/>
          </a:p>
          <a:p>
            <a:r>
              <a:rPr lang="en-US" altLang="ja-JP" dirty="0"/>
              <a:t>OS</a:t>
            </a:r>
            <a:r>
              <a:rPr lang="ja-JP" altLang="en-US"/>
              <a:t>の豊富な機能が使える</a:t>
            </a:r>
            <a:endParaRPr lang="en-US" altLang="ja-JP" dirty="0"/>
          </a:p>
          <a:p>
            <a:pPr lvl="1"/>
            <a:r>
              <a:rPr lang="ja-JP" altLang="en-US"/>
              <a:t>例：ネットワーク通信機能</a:t>
            </a:r>
            <a:endParaRPr lang="en-US" altLang="ja-JP" dirty="0"/>
          </a:p>
          <a:p>
            <a:r>
              <a:rPr lang="ja-JP" altLang="en-US"/>
              <a:t>システムの管理コストが上昇する可能性</a:t>
            </a:r>
            <a:endParaRPr lang="en-US" altLang="ja-JP" dirty="0"/>
          </a:p>
          <a:p>
            <a:pPr lvl="1"/>
            <a:r>
              <a:rPr lang="ja-JP" altLang="en-US"/>
              <a:t>エージェントの管理も必要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F3E5FF-5172-BB4A-9305-49CA14BF5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74D26B4F-EEA8-3D41-B648-571A95391E17}"/>
              </a:ext>
            </a:extLst>
          </p:cNvPr>
          <p:cNvSpPr/>
          <p:nvPr/>
        </p:nvSpPr>
        <p:spPr>
          <a:xfrm>
            <a:off x="7991678" y="3906916"/>
            <a:ext cx="3512024" cy="2000793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0C9041-B10C-7D45-AF91-D3C344666BAE}"/>
              </a:ext>
            </a:extLst>
          </p:cNvPr>
          <p:cNvSpPr txBox="1"/>
          <p:nvPr/>
        </p:nvSpPr>
        <p:spPr>
          <a:xfrm>
            <a:off x="8656351" y="3407136"/>
            <a:ext cx="2110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54CAD14-FB79-1948-AA42-5AB1F39EA634}"/>
              </a:ext>
            </a:extLst>
          </p:cNvPr>
          <p:cNvSpPr/>
          <p:nvPr/>
        </p:nvSpPr>
        <p:spPr>
          <a:xfrm>
            <a:off x="8269898" y="4154698"/>
            <a:ext cx="2955583" cy="1570448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CC2259-F226-324E-8EA2-1158C92CD7F2}"/>
              </a:ext>
            </a:extLst>
          </p:cNvPr>
          <p:cNvSpPr txBox="1"/>
          <p:nvPr/>
        </p:nvSpPr>
        <p:spPr>
          <a:xfrm>
            <a:off x="8693013" y="5183197"/>
            <a:ext cx="203700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OS</a:t>
            </a:r>
            <a:r>
              <a:rPr kumimoji="1" lang="ja-JP" altLang="en-US" sz="2400" b="1"/>
              <a:t>カーネル</a:t>
            </a:r>
          </a:p>
        </p:txBody>
      </p:sp>
      <p:sp>
        <p:nvSpPr>
          <p:cNvPr id="7" name="テキスト ボックス 17">
            <a:extLst>
              <a:ext uri="{FF2B5EF4-FFF2-40B4-BE49-F238E27FC236}">
                <a16:creationId xmlns:a16="http://schemas.microsoft.com/office/drawing/2014/main" id="{D192E1E1-D137-6843-A56D-6919142AF1E6}"/>
              </a:ext>
            </a:extLst>
          </p:cNvPr>
          <p:cNvSpPr txBox="1"/>
          <p:nvPr/>
        </p:nvSpPr>
        <p:spPr>
          <a:xfrm>
            <a:off x="8596631" y="4395544"/>
            <a:ext cx="2302117" cy="46166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/>
              <a:t>エージェント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7303BC8C-9720-884C-BADF-86BFD7D6FA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483116"/>
              </p:ext>
            </p:extLst>
          </p:nvPr>
        </p:nvGraphicFramePr>
        <p:xfrm>
          <a:off x="482602" y="5162636"/>
          <a:ext cx="72092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854">
                  <a:extLst>
                    <a:ext uri="{9D8B030D-6E8A-4147-A177-3AD203B41FA5}">
                      <a16:colId xmlns:a16="http://schemas.microsoft.com/office/drawing/2014/main" val="1050972317"/>
                    </a:ext>
                  </a:extLst>
                </a:gridCol>
                <a:gridCol w="1255472">
                  <a:extLst>
                    <a:ext uri="{9D8B030D-6E8A-4147-A177-3AD203B41FA5}">
                      <a16:colId xmlns:a16="http://schemas.microsoft.com/office/drawing/2014/main" val="1761378430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122358318"/>
                    </a:ext>
                  </a:extLst>
                </a:gridCol>
                <a:gridCol w="1624084">
                  <a:extLst>
                    <a:ext uri="{9D8B030D-6E8A-4147-A177-3AD203B41FA5}">
                      <a16:colId xmlns:a16="http://schemas.microsoft.com/office/drawing/2014/main" val="1722005451"/>
                    </a:ext>
                  </a:extLst>
                </a:gridCol>
                <a:gridCol w="1632266">
                  <a:extLst>
                    <a:ext uri="{9D8B030D-6E8A-4147-A177-3AD203B41FA5}">
                      <a16:colId xmlns:a16="http://schemas.microsoft.com/office/drawing/2014/main" val="31431922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安全性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性能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管理コスト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実装の容易さ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99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カーネル内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044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065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512A4A57-4C4A-7743-AA56-C6A2095D437E}"/>
              </a:ext>
            </a:extLst>
          </p:cNvPr>
          <p:cNvSpPr/>
          <p:nvPr/>
        </p:nvSpPr>
        <p:spPr>
          <a:xfrm>
            <a:off x="8189505" y="3924852"/>
            <a:ext cx="3512024" cy="2244554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121B8D-9789-B641-895E-1C40CC215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JP" dirty="0"/>
              <a:t>配置2：システム外エージェント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57A8C-6B9F-0F49-A4F5-F83015496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エージェントを監視対象システムの外側に配置</a:t>
            </a:r>
            <a:endParaRPr lang="en-US" altLang="ja-JP" dirty="0"/>
          </a:p>
          <a:p>
            <a:pPr lvl="1"/>
            <a:r>
              <a:rPr lang="ja-JP" altLang="en-US"/>
              <a:t>ネストした仮想化を用いてシステムを内部</a:t>
            </a:r>
            <a:r>
              <a:rPr lang="en-US" altLang="ja-JP" dirty="0"/>
              <a:t>VM</a:t>
            </a:r>
            <a:r>
              <a:rPr lang="ja-JP" altLang="en-US"/>
              <a:t>に閉じ込める</a:t>
            </a:r>
            <a:endParaRPr lang="en-US" altLang="ja-JP" dirty="0"/>
          </a:p>
          <a:p>
            <a:pPr lvl="1"/>
            <a:r>
              <a:rPr lang="ja-JP" altLang="en-US"/>
              <a:t>内部</a:t>
            </a:r>
            <a:r>
              <a:rPr lang="en-US" altLang="ja-JP" dirty="0"/>
              <a:t>VM</a:t>
            </a:r>
            <a:r>
              <a:rPr lang="ja-JP" altLang="en-US"/>
              <a:t>の下で動くハイパーバイザに脆弱性がないことを仮定</a:t>
            </a:r>
            <a:endParaRPr lang="en-US" altLang="ja-JP" dirty="0"/>
          </a:p>
          <a:p>
            <a:r>
              <a:rPr lang="ja-JP" altLang="en-US"/>
              <a:t>システムが攻撃を受けてもエージェントは無効化されない</a:t>
            </a:r>
            <a:endParaRPr lang="en-US" altLang="ja-JP" dirty="0"/>
          </a:p>
          <a:p>
            <a:pPr lvl="1"/>
            <a:r>
              <a:rPr lang="ja-JP" altLang="en-US"/>
              <a:t>内部</a:t>
            </a:r>
            <a:r>
              <a:rPr lang="en-US" altLang="ja-JP" dirty="0"/>
              <a:t>VM</a:t>
            </a:r>
            <a:r>
              <a:rPr lang="ja-JP" altLang="en-US"/>
              <a:t>の外のエージェントは攻撃できない</a:t>
            </a:r>
            <a:endParaRPr lang="en-US" altLang="ja-JP" dirty="0"/>
          </a:p>
          <a:p>
            <a:r>
              <a:rPr lang="ja-JP" altLang="en-US"/>
              <a:t>ネストした仮想化のオーバヘッドが大きい</a:t>
            </a:r>
            <a:endParaRPr lang="en-US" altLang="ja-JP" dirty="0"/>
          </a:p>
          <a:p>
            <a:pPr lvl="1"/>
            <a:r>
              <a:rPr lang="ja-JP" altLang="en-US"/>
              <a:t>内部</a:t>
            </a:r>
            <a:r>
              <a:rPr lang="en-US" altLang="ja-JP" dirty="0"/>
              <a:t>VM</a:t>
            </a:r>
            <a:r>
              <a:rPr lang="ja-JP" altLang="en-US"/>
              <a:t>内のシステムの性能が低下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A8EA91-F72B-6D4F-A79E-7034B9A48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6" name="テキスト ボックス 17">
            <a:extLst>
              <a:ext uri="{FF2B5EF4-FFF2-40B4-BE49-F238E27FC236}">
                <a16:creationId xmlns:a16="http://schemas.microsoft.com/office/drawing/2014/main" id="{1C11E6B1-37FF-4C4F-BBDB-263750E0FC5D}"/>
              </a:ext>
            </a:extLst>
          </p:cNvPr>
          <p:cNvSpPr txBox="1"/>
          <p:nvPr/>
        </p:nvSpPr>
        <p:spPr>
          <a:xfrm>
            <a:off x="8884198" y="5548985"/>
            <a:ext cx="2050294" cy="46166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/>
              <a:t>エージェント</a:t>
            </a:r>
          </a:p>
        </p:txBody>
      </p:sp>
      <p:sp>
        <p:nvSpPr>
          <p:cNvPr id="7" name="正方形/長方形 23">
            <a:extLst>
              <a:ext uri="{FF2B5EF4-FFF2-40B4-BE49-F238E27FC236}">
                <a16:creationId xmlns:a16="http://schemas.microsoft.com/office/drawing/2014/main" id="{4CBAC728-698B-F649-8E91-65616B283FE5}"/>
              </a:ext>
            </a:extLst>
          </p:cNvPr>
          <p:cNvSpPr/>
          <p:nvPr/>
        </p:nvSpPr>
        <p:spPr>
          <a:xfrm>
            <a:off x="8555889" y="4275112"/>
            <a:ext cx="2796362" cy="1131666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>
              <a:solidFill>
                <a:srgbClr val="FFFF00"/>
              </a:solidFill>
            </a:endParaRPr>
          </a:p>
        </p:txBody>
      </p:sp>
      <p:sp>
        <p:nvSpPr>
          <p:cNvPr id="8" name="テキスト ボックス 24">
            <a:extLst>
              <a:ext uri="{FF2B5EF4-FFF2-40B4-BE49-F238E27FC236}">
                <a16:creationId xmlns:a16="http://schemas.microsoft.com/office/drawing/2014/main" id="{C0213B94-C154-304D-948E-1BCF879AAFCF}"/>
              </a:ext>
            </a:extLst>
          </p:cNvPr>
          <p:cNvSpPr txBox="1"/>
          <p:nvPr/>
        </p:nvSpPr>
        <p:spPr>
          <a:xfrm>
            <a:off x="9218564" y="4072588"/>
            <a:ext cx="1345642" cy="461665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/>
              <a:t>内部</a:t>
            </a:r>
            <a:r>
              <a:rPr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9" name="テキスト ボックス 25">
            <a:extLst>
              <a:ext uri="{FF2B5EF4-FFF2-40B4-BE49-F238E27FC236}">
                <a16:creationId xmlns:a16="http://schemas.microsoft.com/office/drawing/2014/main" id="{EDDF65C4-4045-CB4F-9776-AE322CFE68F3}"/>
              </a:ext>
            </a:extLst>
          </p:cNvPr>
          <p:cNvSpPr txBox="1"/>
          <p:nvPr/>
        </p:nvSpPr>
        <p:spPr>
          <a:xfrm>
            <a:off x="8904587" y="3382991"/>
            <a:ext cx="1973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10" name="正方形/長方形 22">
            <a:extLst>
              <a:ext uri="{FF2B5EF4-FFF2-40B4-BE49-F238E27FC236}">
                <a16:creationId xmlns:a16="http://schemas.microsoft.com/office/drawing/2014/main" id="{4D555DC8-7ED8-AD48-BD91-3058DCA80356}"/>
              </a:ext>
            </a:extLst>
          </p:cNvPr>
          <p:cNvSpPr/>
          <p:nvPr/>
        </p:nvSpPr>
        <p:spPr>
          <a:xfrm>
            <a:off x="9065356" y="4695161"/>
            <a:ext cx="1760321" cy="409587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>
                <a:solidFill>
                  <a:schemeClr val="tx1"/>
                </a:solidFill>
              </a:rPr>
              <a:t>システム</a:t>
            </a:r>
          </a:p>
        </p:txBody>
      </p:sp>
      <p:graphicFrame>
        <p:nvGraphicFramePr>
          <p:cNvPr id="12" name="表 8">
            <a:extLst>
              <a:ext uri="{FF2B5EF4-FFF2-40B4-BE49-F238E27FC236}">
                <a16:creationId xmlns:a16="http://schemas.microsoft.com/office/drawing/2014/main" id="{CFA68F03-04DE-6141-96C0-6675BDA80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574010"/>
              </p:ext>
            </p:extLst>
          </p:nvPr>
        </p:nvGraphicFramePr>
        <p:xfrm>
          <a:off x="482602" y="5162636"/>
          <a:ext cx="72092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854">
                  <a:extLst>
                    <a:ext uri="{9D8B030D-6E8A-4147-A177-3AD203B41FA5}">
                      <a16:colId xmlns:a16="http://schemas.microsoft.com/office/drawing/2014/main" val="1050972317"/>
                    </a:ext>
                  </a:extLst>
                </a:gridCol>
                <a:gridCol w="1255472">
                  <a:extLst>
                    <a:ext uri="{9D8B030D-6E8A-4147-A177-3AD203B41FA5}">
                      <a16:colId xmlns:a16="http://schemas.microsoft.com/office/drawing/2014/main" val="1761378430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122358318"/>
                    </a:ext>
                  </a:extLst>
                </a:gridCol>
                <a:gridCol w="1624084">
                  <a:extLst>
                    <a:ext uri="{9D8B030D-6E8A-4147-A177-3AD203B41FA5}">
                      <a16:colId xmlns:a16="http://schemas.microsoft.com/office/drawing/2014/main" val="1722005451"/>
                    </a:ext>
                  </a:extLst>
                </a:gridCol>
                <a:gridCol w="1632266">
                  <a:extLst>
                    <a:ext uri="{9D8B030D-6E8A-4147-A177-3AD203B41FA5}">
                      <a16:colId xmlns:a16="http://schemas.microsoft.com/office/drawing/2014/main" val="31431922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安全性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性能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管理コスト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実装の容易さ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99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カーネル内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044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システム外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137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332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>
            <a:extLst>
              <a:ext uri="{FF2B5EF4-FFF2-40B4-BE49-F238E27FC236}">
                <a16:creationId xmlns:a16="http://schemas.microsoft.com/office/drawing/2014/main" id="{811A4D2A-9550-424B-83F3-963DFFEE5E0E}"/>
              </a:ext>
            </a:extLst>
          </p:cNvPr>
          <p:cNvSpPr/>
          <p:nvPr/>
        </p:nvSpPr>
        <p:spPr>
          <a:xfrm>
            <a:off x="7973433" y="4332599"/>
            <a:ext cx="3512024" cy="2000793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3B87D6-CEC9-A249-86E3-E08F6E1F6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配置3：OS管理外エージェント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EE1AC-664E-514D-B59D-CC95CDAC9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エージェントを監視対象システムの管理外に配置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起動前にエージェントを実行し、</a:t>
            </a:r>
            <a:r>
              <a:rPr lang="en-US" altLang="ja-JP" dirty="0"/>
              <a:t>OS</a:t>
            </a:r>
            <a:r>
              <a:rPr lang="ja-JP" altLang="en-US"/>
              <a:t>から隠す</a:t>
            </a:r>
            <a:endParaRPr lang="en-US" altLang="ja-JP" dirty="0"/>
          </a:p>
          <a:p>
            <a:pPr lvl="1"/>
            <a:r>
              <a:rPr lang="ja-JP" altLang="en-US"/>
              <a:t>攻撃者がエージェントを見つけられないことを仮定</a:t>
            </a:r>
            <a:endParaRPr lang="en-US" altLang="ja-JP" dirty="0"/>
          </a:p>
          <a:p>
            <a:r>
              <a:rPr lang="ja-JP" altLang="en-US"/>
              <a:t>安全性と性能の両立が可能</a:t>
            </a:r>
            <a:endParaRPr lang="en-US" altLang="ja-JP" dirty="0"/>
          </a:p>
          <a:p>
            <a:pPr lvl="1"/>
            <a:r>
              <a:rPr lang="ja-JP" altLang="en-US"/>
              <a:t>エージェントを無効化されにくく、オーバヘッドが小さい</a:t>
            </a:r>
            <a:endParaRPr lang="en-US" altLang="ja-JP" dirty="0"/>
          </a:p>
          <a:p>
            <a:r>
              <a:rPr lang="ja-JP" altLang="en-US"/>
              <a:t>実装するのが難しい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の機能を使わず、見つからないように実装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062EA-912C-8340-959B-8E4ECC96C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6" name="テキスト ボックス 14">
            <a:extLst>
              <a:ext uri="{FF2B5EF4-FFF2-40B4-BE49-F238E27FC236}">
                <a16:creationId xmlns:a16="http://schemas.microsoft.com/office/drawing/2014/main" id="{9E2E4496-5E39-EE4E-A31B-B17A5BBA6E37}"/>
              </a:ext>
            </a:extLst>
          </p:cNvPr>
          <p:cNvSpPr txBox="1"/>
          <p:nvPr/>
        </p:nvSpPr>
        <p:spPr>
          <a:xfrm>
            <a:off x="8733472" y="3820140"/>
            <a:ext cx="1991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7" name="テキスト ボックス 17">
            <a:extLst>
              <a:ext uri="{FF2B5EF4-FFF2-40B4-BE49-F238E27FC236}">
                <a16:creationId xmlns:a16="http://schemas.microsoft.com/office/drawing/2014/main" id="{09CF206F-C9A8-084F-8AD9-C5231BAED3A8}"/>
              </a:ext>
            </a:extLst>
          </p:cNvPr>
          <p:cNvSpPr txBox="1"/>
          <p:nvPr/>
        </p:nvSpPr>
        <p:spPr>
          <a:xfrm>
            <a:off x="8485196" y="5476289"/>
            <a:ext cx="2560429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/>
              <a:t>エージェント</a:t>
            </a:r>
          </a:p>
        </p:txBody>
      </p:sp>
      <p:sp>
        <p:nvSpPr>
          <p:cNvPr id="8" name="正方形/長方形 17">
            <a:extLst>
              <a:ext uri="{FF2B5EF4-FFF2-40B4-BE49-F238E27FC236}">
                <a16:creationId xmlns:a16="http://schemas.microsoft.com/office/drawing/2014/main" id="{141C6389-42A3-8744-A626-1BC0D0BEF98C}"/>
              </a:ext>
            </a:extLst>
          </p:cNvPr>
          <p:cNvSpPr/>
          <p:nvPr/>
        </p:nvSpPr>
        <p:spPr>
          <a:xfrm>
            <a:off x="8485196" y="4642833"/>
            <a:ext cx="2560430" cy="604159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1"/>
                </a:solidFill>
              </a:rPr>
              <a:t>OS</a:t>
            </a:r>
            <a:r>
              <a:rPr kumimoji="1" lang="ja-JP" altLang="en-US" sz="2400" b="1">
                <a:solidFill>
                  <a:schemeClr val="tx1"/>
                </a:solidFill>
              </a:rPr>
              <a:t>カーネル</a:t>
            </a:r>
          </a:p>
        </p:txBody>
      </p:sp>
      <p:graphicFrame>
        <p:nvGraphicFramePr>
          <p:cNvPr id="10" name="表 8">
            <a:extLst>
              <a:ext uri="{FF2B5EF4-FFF2-40B4-BE49-F238E27FC236}">
                <a16:creationId xmlns:a16="http://schemas.microsoft.com/office/drawing/2014/main" id="{4E15DD22-1E64-354B-8FF1-DF4B3E549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39036"/>
              </p:ext>
            </p:extLst>
          </p:nvPr>
        </p:nvGraphicFramePr>
        <p:xfrm>
          <a:off x="482602" y="4857836"/>
          <a:ext cx="720927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854">
                  <a:extLst>
                    <a:ext uri="{9D8B030D-6E8A-4147-A177-3AD203B41FA5}">
                      <a16:colId xmlns:a16="http://schemas.microsoft.com/office/drawing/2014/main" val="1050972317"/>
                    </a:ext>
                  </a:extLst>
                </a:gridCol>
                <a:gridCol w="1255472">
                  <a:extLst>
                    <a:ext uri="{9D8B030D-6E8A-4147-A177-3AD203B41FA5}">
                      <a16:colId xmlns:a16="http://schemas.microsoft.com/office/drawing/2014/main" val="1761378430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122358318"/>
                    </a:ext>
                  </a:extLst>
                </a:gridCol>
                <a:gridCol w="1624084">
                  <a:extLst>
                    <a:ext uri="{9D8B030D-6E8A-4147-A177-3AD203B41FA5}">
                      <a16:colId xmlns:a16="http://schemas.microsoft.com/office/drawing/2014/main" val="1722005451"/>
                    </a:ext>
                  </a:extLst>
                </a:gridCol>
                <a:gridCol w="1632266">
                  <a:extLst>
                    <a:ext uri="{9D8B030D-6E8A-4147-A177-3AD203B41FA5}">
                      <a16:colId xmlns:a16="http://schemas.microsoft.com/office/drawing/2014/main" val="31431922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安全性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性能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管理コスト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実装の容易さ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99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カーネル内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◎</a:t>
                      </a:r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◎</a:t>
                      </a:r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044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システム外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◎</a:t>
                      </a:r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137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OS</a:t>
                      </a:r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管理外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>
                          <a:solidFill>
                            <a:schemeClr val="tx1"/>
                          </a:solidFill>
                        </a:rPr>
                        <a:t>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271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788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3D089-8EDF-D141-BEAD-6C4380DC7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カーネル内エージェント(配置1)の実装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69DBE-E0C4-3145-A8D6-09916A2CE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カーネルスレッドとしてエージェントを動作させるLinuxカーネルモジュールを</a:t>
            </a:r>
            <a:r>
              <a:rPr lang="ja-JP" altLang="en-US"/>
              <a:t>実装</a:t>
            </a:r>
            <a:endParaRPr lang="en-JP" dirty="0"/>
          </a:p>
          <a:p>
            <a:pPr lvl="1"/>
            <a:r>
              <a:rPr lang="en-US" altLang="ja-JP" dirty="0"/>
              <a:t>IDS</a:t>
            </a:r>
            <a:r>
              <a:rPr lang="ja-JP" altLang="en-US"/>
              <a:t>から送信された</a:t>
            </a:r>
            <a:r>
              <a:rPr lang="en-US" altLang="ja-JP" dirty="0"/>
              <a:t>OS</a:t>
            </a:r>
            <a:r>
              <a:rPr lang="ja-JP" altLang="en-US"/>
              <a:t>データの仮想アドレスを用いて直接アクセスし、メモリデータを効率よく取得</a:t>
            </a:r>
            <a:endParaRPr lang="en-US" altLang="ja-JP" dirty="0"/>
          </a:p>
          <a:p>
            <a:pPr lvl="2"/>
            <a:r>
              <a:rPr lang="ja-JP" altLang="en-US"/>
              <a:t>従来の</a:t>
            </a:r>
            <a:r>
              <a:rPr lang="en-US" altLang="ja-JP" dirty="0"/>
              <a:t>IDS</a:t>
            </a:r>
            <a:r>
              <a:rPr lang="ja-JP" altLang="en-US"/>
              <a:t>オフロードのように物理アドレスへの変換は不要</a:t>
            </a:r>
            <a:endParaRPr lang="en-JP" dirty="0"/>
          </a:p>
          <a:p>
            <a:pPr lvl="1"/>
            <a:r>
              <a:rPr lang="en-US" dirty="0" err="1"/>
              <a:t>SEVmonitorライブラリとの</a:t>
            </a:r>
            <a:r>
              <a:rPr lang="en-JP" dirty="0"/>
              <a:t>通信方法</a:t>
            </a:r>
          </a:p>
          <a:p>
            <a:pPr lvl="2"/>
            <a:r>
              <a:rPr lang="en-JP" dirty="0"/>
              <a:t>仮想ネットワーク、共有メモリ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E4660-F6DE-5A46-A1D4-E21ADF49C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10" name="角丸四角形 22">
            <a:extLst>
              <a:ext uri="{FF2B5EF4-FFF2-40B4-BE49-F238E27FC236}">
                <a16:creationId xmlns:a16="http://schemas.microsoft.com/office/drawing/2014/main" id="{26BEBD42-5A8E-4149-8723-F35F03BD9AD4}"/>
              </a:ext>
            </a:extLst>
          </p:cNvPr>
          <p:cNvSpPr/>
          <p:nvPr/>
        </p:nvSpPr>
        <p:spPr>
          <a:xfrm>
            <a:off x="3118512" y="4704904"/>
            <a:ext cx="2104114" cy="1669238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5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1" name="角丸四角形 20">
            <a:extLst>
              <a:ext uri="{FF2B5EF4-FFF2-40B4-BE49-F238E27FC236}">
                <a16:creationId xmlns:a16="http://schemas.microsoft.com/office/drawing/2014/main" id="{B27D241E-1FF3-DA4B-B211-77E3A73F34BB}"/>
              </a:ext>
            </a:extLst>
          </p:cNvPr>
          <p:cNvSpPr/>
          <p:nvPr/>
        </p:nvSpPr>
        <p:spPr>
          <a:xfrm>
            <a:off x="6490518" y="4686057"/>
            <a:ext cx="2603716" cy="1664947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2" name="テキスト ボックス 12">
            <a:extLst>
              <a:ext uri="{FF2B5EF4-FFF2-40B4-BE49-F238E27FC236}">
                <a16:creationId xmlns:a16="http://schemas.microsoft.com/office/drawing/2014/main" id="{AF0DA430-B54C-E440-9761-7142C5BF4371}"/>
              </a:ext>
            </a:extLst>
          </p:cNvPr>
          <p:cNvSpPr txBox="1"/>
          <p:nvPr/>
        </p:nvSpPr>
        <p:spPr>
          <a:xfrm>
            <a:off x="6820587" y="4274801"/>
            <a:ext cx="192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13" name="テキスト ボックス 13">
            <a:extLst>
              <a:ext uri="{FF2B5EF4-FFF2-40B4-BE49-F238E27FC236}">
                <a16:creationId xmlns:a16="http://schemas.microsoft.com/office/drawing/2014/main" id="{DCA5242A-AB87-F448-ACCE-D95FC35B3ECC}"/>
              </a:ext>
            </a:extLst>
          </p:cNvPr>
          <p:cNvSpPr txBox="1"/>
          <p:nvPr/>
        </p:nvSpPr>
        <p:spPr>
          <a:xfrm>
            <a:off x="3336474" y="5540155"/>
            <a:ext cx="1656255" cy="707886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err="1"/>
              <a:t>SEVmonitor</a:t>
            </a:r>
            <a:endParaRPr lang="en-US" altLang="ja-JP" sz="2000" b="1" dirty="0"/>
          </a:p>
          <a:p>
            <a:pPr algn="ctr"/>
            <a:r>
              <a:rPr lang="ja-JP" altLang="en-US" sz="2000" b="1"/>
              <a:t>ライブラリ</a:t>
            </a:r>
            <a:endParaRPr kumimoji="1" lang="ja-JP" altLang="en-US" sz="2000" b="1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E562438-D6AB-D145-99BD-306B1D2FC8CC}"/>
              </a:ext>
            </a:extLst>
          </p:cNvPr>
          <p:cNvSpPr/>
          <p:nvPr/>
        </p:nvSpPr>
        <p:spPr>
          <a:xfrm>
            <a:off x="6648983" y="4885184"/>
            <a:ext cx="2261459" cy="1199030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A75D677-80F0-6447-BEE2-1A3490DC3878}"/>
              </a:ext>
            </a:extLst>
          </p:cNvPr>
          <p:cNvSpPr txBox="1"/>
          <p:nvPr/>
        </p:nvSpPr>
        <p:spPr>
          <a:xfrm>
            <a:off x="6945000" y="5656121"/>
            <a:ext cx="1669423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/>
              <a:t>OS</a:t>
            </a:r>
            <a:r>
              <a:rPr kumimoji="1" lang="ja-JP" altLang="en-US" sz="2000" b="1"/>
              <a:t>カーネル</a:t>
            </a:r>
          </a:p>
        </p:txBody>
      </p:sp>
      <p:sp>
        <p:nvSpPr>
          <p:cNvPr id="14" name="テキスト ボックス 14">
            <a:extLst>
              <a:ext uri="{FF2B5EF4-FFF2-40B4-BE49-F238E27FC236}">
                <a16:creationId xmlns:a16="http://schemas.microsoft.com/office/drawing/2014/main" id="{F62A9B1E-9AA2-0841-8B8E-D4DCD96BAA14}"/>
              </a:ext>
            </a:extLst>
          </p:cNvPr>
          <p:cNvSpPr txBox="1"/>
          <p:nvPr/>
        </p:nvSpPr>
        <p:spPr>
          <a:xfrm>
            <a:off x="6764049" y="5014032"/>
            <a:ext cx="2031325" cy="461665"/>
          </a:xfrm>
          <a:prstGeom prst="rect">
            <a:avLst/>
          </a:prstGeom>
          <a:solidFill>
            <a:srgbClr val="92D050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エージェント</a:t>
            </a:r>
          </a:p>
        </p:txBody>
      </p:sp>
      <p:cxnSp>
        <p:nvCxnSpPr>
          <p:cNvPr id="17" name="直線矢印コネクタ 18">
            <a:extLst>
              <a:ext uri="{FF2B5EF4-FFF2-40B4-BE49-F238E27FC236}">
                <a16:creationId xmlns:a16="http://schemas.microsoft.com/office/drawing/2014/main" id="{7B326990-8BC9-5146-A572-9181B64153AA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 flipV="1">
            <a:off x="4992729" y="5244865"/>
            <a:ext cx="1771320" cy="649233"/>
          </a:xfrm>
          <a:prstGeom prst="straightConnector1">
            <a:avLst/>
          </a:prstGeom>
          <a:ln w="4762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21">
            <a:extLst>
              <a:ext uri="{FF2B5EF4-FFF2-40B4-BE49-F238E27FC236}">
                <a16:creationId xmlns:a16="http://schemas.microsoft.com/office/drawing/2014/main" id="{8A258013-B636-4F47-BF27-A2F6FC9037D5}"/>
              </a:ext>
            </a:extLst>
          </p:cNvPr>
          <p:cNvSpPr txBox="1"/>
          <p:nvPr/>
        </p:nvSpPr>
        <p:spPr>
          <a:xfrm>
            <a:off x="3501593" y="4290797"/>
            <a:ext cx="1326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IDS VM</a:t>
            </a:r>
            <a:endParaRPr kumimoji="1" lang="ja-JP" altLang="en-US" sz="2400" b="1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91BF4D6-B11E-6F48-B284-45D7AA723A62}"/>
              </a:ext>
            </a:extLst>
          </p:cNvPr>
          <p:cNvSpPr txBox="1"/>
          <p:nvPr/>
        </p:nvSpPr>
        <p:spPr>
          <a:xfrm>
            <a:off x="3757278" y="4885184"/>
            <a:ext cx="814647" cy="52322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</p:spTree>
    <p:extLst>
      <p:ext uri="{BB962C8B-B14F-4D97-AF65-F5344CB8AC3E}">
        <p14:creationId xmlns:p14="http://schemas.microsoft.com/office/powerpoint/2010/main" val="3895281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394E20-E998-074F-B6D1-7910F99F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仮想ネットワークを用いた通信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64F26F-92EA-BB47-84E3-D0B131FCB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TCP/IP</a:t>
            </a:r>
            <a:r>
              <a:rPr kumimoji="1" lang="ja-JP" altLang="en-US"/>
              <a:t>を用いて仮想</a:t>
            </a:r>
            <a:r>
              <a:rPr lang="ja-JP" altLang="en-US"/>
              <a:t>ネットワーク経由で</a:t>
            </a:r>
            <a:r>
              <a:rPr kumimoji="1" lang="ja-JP" altLang="en-US"/>
              <a:t>暗号通信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8</a:t>
            </a:r>
            <a:r>
              <a:rPr kumimoji="1" lang="ja-JP" altLang="en-US"/>
              <a:t>バイトの仮想アドレスを</a:t>
            </a:r>
            <a:r>
              <a:rPr lang="ja-JP" altLang="en-US"/>
              <a:t>受信</a:t>
            </a:r>
            <a:r>
              <a:rPr kumimoji="1" lang="ja-JP" altLang="en-US"/>
              <a:t>し，対応する</a:t>
            </a:r>
            <a:r>
              <a:rPr kumimoji="1" lang="en-US" altLang="ja-JP" dirty="0"/>
              <a:t>4KB</a:t>
            </a:r>
            <a:r>
              <a:rPr kumimoji="1" lang="ja-JP" altLang="en-US"/>
              <a:t>のメモリデータを返送</a:t>
            </a:r>
            <a:endParaRPr kumimoji="1" lang="en-US" altLang="ja-JP" dirty="0"/>
          </a:p>
          <a:p>
            <a:r>
              <a:rPr lang="en-US" altLang="ja-JP" dirty="0"/>
              <a:t>IDS</a:t>
            </a:r>
            <a:r>
              <a:rPr lang="ja-JP" altLang="en-US"/>
              <a:t>からの接続要求とメッセージの受信を待つ</a:t>
            </a:r>
            <a:endParaRPr lang="en-US" altLang="ja-JP" dirty="0"/>
          </a:p>
          <a:p>
            <a:pPr lvl="1"/>
            <a:r>
              <a:rPr lang="ja-JP" altLang="en-US"/>
              <a:t>ブロッキングモードを用いる場合、要求に対して即座に応答できる</a:t>
            </a:r>
            <a:endParaRPr lang="en-US" altLang="ja-JP" dirty="0"/>
          </a:p>
          <a:p>
            <a:pPr lvl="2"/>
            <a:r>
              <a:rPr lang="ja-JP" altLang="en-US"/>
              <a:t>ソケットのタイムアウトのタイミングでしか他の処理が行えない</a:t>
            </a:r>
            <a:endParaRPr lang="en-US" altLang="ja-JP" dirty="0"/>
          </a:p>
          <a:p>
            <a:pPr lvl="1"/>
            <a:r>
              <a:rPr lang="ja-JP" altLang="en-US"/>
              <a:t>ノンブロッキングモードを用いる場合、他の処理を行うのが容易</a:t>
            </a:r>
            <a:endParaRPr lang="en-US" altLang="ja-JP" dirty="0"/>
          </a:p>
          <a:p>
            <a:pPr lvl="2"/>
            <a:r>
              <a:rPr lang="ja-JP" altLang="en-US"/>
              <a:t>スリープを入れることでビジーループによる</a:t>
            </a:r>
            <a:r>
              <a:rPr lang="en-US" altLang="ja-JP" dirty="0"/>
              <a:t>CPU</a:t>
            </a:r>
            <a:r>
              <a:rPr lang="ja-JP" altLang="en-US"/>
              <a:t>占有を避ける必要</a:t>
            </a:r>
          </a:p>
          <a:p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B07E8F5-6D65-6A47-9103-A6CA5D874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6" name="角丸四角形 22">
            <a:extLst>
              <a:ext uri="{FF2B5EF4-FFF2-40B4-BE49-F238E27FC236}">
                <a16:creationId xmlns:a16="http://schemas.microsoft.com/office/drawing/2014/main" id="{B15DA145-72A8-D04A-A1F3-66021D8EBFB0}"/>
              </a:ext>
            </a:extLst>
          </p:cNvPr>
          <p:cNvSpPr/>
          <p:nvPr/>
        </p:nvSpPr>
        <p:spPr>
          <a:xfrm>
            <a:off x="3104864" y="4990794"/>
            <a:ext cx="2104114" cy="1669238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5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7" name="角丸四角形 20">
            <a:extLst>
              <a:ext uri="{FF2B5EF4-FFF2-40B4-BE49-F238E27FC236}">
                <a16:creationId xmlns:a16="http://schemas.microsoft.com/office/drawing/2014/main" id="{9D62CA8A-50CE-D241-9F97-7D1CC7E85153}"/>
              </a:ext>
            </a:extLst>
          </p:cNvPr>
          <p:cNvSpPr/>
          <p:nvPr/>
        </p:nvSpPr>
        <p:spPr>
          <a:xfrm>
            <a:off x="6476870" y="4971947"/>
            <a:ext cx="2603716" cy="1664947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9" name="テキスト ボックス 12">
            <a:extLst>
              <a:ext uri="{FF2B5EF4-FFF2-40B4-BE49-F238E27FC236}">
                <a16:creationId xmlns:a16="http://schemas.microsoft.com/office/drawing/2014/main" id="{ABE60AEC-4B7A-FC41-A0CD-7E03E14078BD}"/>
              </a:ext>
            </a:extLst>
          </p:cNvPr>
          <p:cNvSpPr txBox="1"/>
          <p:nvPr/>
        </p:nvSpPr>
        <p:spPr>
          <a:xfrm>
            <a:off x="6806939" y="4560691"/>
            <a:ext cx="192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10" name="テキスト ボックス 13">
            <a:extLst>
              <a:ext uri="{FF2B5EF4-FFF2-40B4-BE49-F238E27FC236}">
                <a16:creationId xmlns:a16="http://schemas.microsoft.com/office/drawing/2014/main" id="{91D26739-9B2E-B548-97F2-44956F3AC12C}"/>
              </a:ext>
            </a:extLst>
          </p:cNvPr>
          <p:cNvSpPr txBox="1"/>
          <p:nvPr/>
        </p:nvSpPr>
        <p:spPr>
          <a:xfrm>
            <a:off x="3322826" y="5826045"/>
            <a:ext cx="1656255" cy="707886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err="1"/>
              <a:t>SEVmonitor</a:t>
            </a:r>
            <a:endParaRPr lang="en-US" altLang="ja-JP" sz="2000" b="1" dirty="0"/>
          </a:p>
          <a:p>
            <a:pPr algn="ctr"/>
            <a:r>
              <a:rPr lang="ja-JP" altLang="en-US" sz="2000" b="1"/>
              <a:t>ライブラリ</a:t>
            </a:r>
            <a:endParaRPr kumimoji="1" lang="ja-JP" altLang="en-US" sz="2000" b="1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BB97D5E-5F01-2F48-BE1B-347A6AC10036}"/>
              </a:ext>
            </a:extLst>
          </p:cNvPr>
          <p:cNvSpPr/>
          <p:nvPr/>
        </p:nvSpPr>
        <p:spPr>
          <a:xfrm>
            <a:off x="6635335" y="5171074"/>
            <a:ext cx="2261459" cy="1199030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046C0B1-7E59-5244-A4AE-20DA690442BD}"/>
              </a:ext>
            </a:extLst>
          </p:cNvPr>
          <p:cNvSpPr txBox="1"/>
          <p:nvPr/>
        </p:nvSpPr>
        <p:spPr>
          <a:xfrm>
            <a:off x="6931352" y="5942011"/>
            <a:ext cx="1669423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/>
              <a:t>OS</a:t>
            </a:r>
            <a:r>
              <a:rPr kumimoji="1" lang="ja-JP" altLang="en-US" sz="2000" b="1"/>
              <a:t>カーネル</a:t>
            </a:r>
          </a:p>
        </p:txBody>
      </p:sp>
      <p:sp>
        <p:nvSpPr>
          <p:cNvPr id="13" name="テキスト ボックス 14">
            <a:extLst>
              <a:ext uri="{FF2B5EF4-FFF2-40B4-BE49-F238E27FC236}">
                <a16:creationId xmlns:a16="http://schemas.microsoft.com/office/drawing/2014/main" id="{74A8327C-9401-C34A-B655-EA47E46C7FA2}"/>
              </a:ext>
            </a:extLst>
          </p:cNvPr>
          <p:cNvSpPr txBox="1"/>
          <p:nvPr/>
        </p:nvSpPr>
        <p:spPr>
          <a:xfrm>
            <a:off x="6750401" y="5299922"/>
            <a:ext cx="2031325" cy="461665"/>
          </a:xfrm>
          <a:prstGeom prst="rect">
            <a:avLst/>
          </a:prstGeom>
          <a:solidFill>
            <a:srgbClr val="92D050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エージェント</a:t>
            </a:r>
          </a:p>
        </p:txBody>
      </p:sp>
      <p:cxnSp>
        <p:nvCxnSpPr>
          <p:cNvPr id="14" name="直線矢印コネクタ 18">
            <a:extLst>
              <a:ext uri="{FF2B5EF4-FFF2-40B4-BE49-F238E27FC236}">
                <a16:creationId xmlns:a16="http://schemas.microsoft.com/office/drawing/2014/main" id="{415954A3-0DE1-864A-B863-49FFA0E97BE3}"/>
              </a:ext>
            </a:extLst>
          </p:cNvPr>
          <p:cNvCxnSpPr>
            <a:cxnSpLocks/>
            <a:stCxn id="10" idx="3"/>
            <a:endCxn id="13" idx="1"/>
          </p:cNvCxnSpPr>
          <p:nvPr/>
        </p:nvCxnSpPr>
        <p:spPr>
          <a:xfrm flipV="1">
            <a:off x="4979081" y="5530755"/>
            <a:ext cx="1771320" cy="649233"/>
          </a:xfrm>
          <a:prstGeom prst="straightConnector1">
            <a:avLst/>
          </a:prstGeom>
          <a:ln w="4762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21">
            <a:extLst>
              <a:ext uri="{FF2B5EF4-FFF2-40B4-BE49-F238E27FC236}">
                <a16:creationId xmlns:a16="http://schemas.microsoft.com/office/drawing/2014/main" id="{6A336D88-509C-D54C-8362-111C65237B69}"/>
              </a:ext>
            </a:extLst>
          </p:cNvPr>
          <p:cNvSpPr txBox="1"/>
          <p:nvPr/>
        </p:nvSpPr>
        <p:spPr>
          <a:xfrm>
            <a:off x="3487945" y="4576687"/>
            <a:ext cx="1326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IDS VM</a:t>
            </a:r>
            <a:endParaRPr kumimoji="1" lang="ja-JP" altLang="en-US" sz="2400" b="1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ABCE4F0-01B7-6A48-A4BD-FDC978CD6B83}"/>
              </a:ext>
            </a:extLst>
          </p:cNvPr>
          <p:cNvSpPr txBox="1"/>
          <p:nvPr/>
        </p:nvSpPr>
        <p:spPr>
          <a:xfrm>
            <a:off x="3743630" y="5171074"/>
            <a:ext cx="814647" cy="52322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sp>
        <p:nvSpPr>
          <p:cNvPr id="17" name="テキスト ボックス 21">
            <a:extLst>
              <a:ext uri="{FF2B5EF4-FFF2-40B4-BE49-F238E27FC236}">
                <a16:creationId xmlns:a16="http://schemas.microsoft.com/office/drawing/2014/main" id="{BF0C26C5-DBFD-3046-9342-C8FF59086448}"/>
              </a:ext>
            </a:extLst>
          </p:cNvPr>
          <p:cNvSpPr txBox="1"/>
          <p:nvPr/>
        </p:nvSpPr>
        <p:spPr>
          <a:xfrm>
            <a:off x="5287081" y="5368130"/>
            <a:ext cx="1111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TCP/IP</a:t>
            </a:r>
            <a:endParaRPr kumimoji="1" lang="ja-JP" altLang="en-US" sz="2000" b="1"/>
          </a:p>
        </p:txBody>
      </p:sp>
    </p:spTree>
    <p:extLst>
      <p:ext uri="{BB962C8B-B14F-4D97-AF65-F5344CB8AC3E}">
        <p14:creationId xmlns:p14="http://schemas.microsoft.com/office/powerpoint/2010/main" val="552247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744C3801-6BF7-7541-ACF6-77A774D593FD}"/>
              </a:ext>
            </a:extLst>
          </p:cNvPr>
          <p:cNvSpPr/>
          <p:nvPr/>
        </p:nvSpPr>
        <p:spPr>
          <a:xfrm>
            <a:off x="6568899" y="4478416"/>
            <a:ext cx="2332496" cy="1895726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900" b="1">
                <a:solidFill>
                  <a:schemeClr val="tx1"/>
                </a:solidFill>
              </a:rPr>
              <a:t>　　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BB193B0E-BBBC-D048-A979-053DD495E201}"/>
              </a:ext>
            </a:extLst>
          </p:cNvPr>
          <p:cNvSpPr/>
          <p:nvPr/>
        </p:nvSpPr>
        <p:spPr>
          <a:xfrm>
            <a:off x="2115749" y="4583876"/>
            <a:ext cx="2578571" cy="1790264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5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900" b="1">
                <a:solidFill>
                  <a:schemeClr val="tx1"/>
                </a:solidFill>
              </a:rPr>
              <a:t>　　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BEB4C19-1359-DE47-BB7F-60D3AC731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共有メモリを用いた通信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83600E-E6D5-3B40-9CE8-ECF0D8B61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98" y="1525004"/>
            <a:ext cx="10839138" cy="4433844"/>
          </a:xfrm>
        </p:spPr>
        <p:txBody>
          <a:bodyPr/>
          <a:lstStyle/>
          <a:p>
            <a:r>
              <a:rPr lang="en-US" altLang="ja-JP" dirty="0"/>
              <a:t>QEMU</a:t>
            </a:r>
            <a:r>
              <a:rPr lang="ja-JP" altLang="en-US"/>
              <a:t>の</a:t>
            </a:r>
            <a:r>
              <a:rPr lang="en-US" altLang="ja-JP" dirty="0" err="1"/>
              <a:t>ivshmem</a:t>
            </a:r>
            <a:r>
              <a:rPr lang="ja-JP" altLang="en-US"/>
              <a:t>機能を用いて共有メモリ経由で暗号通信</a:t>
            </a:r>
            <a:endParaRPr lang="en-US" altLang="ja-JP" dirty="0"/>
          </a:p>
          <a:p>
            <a:pPr lvl="1"/>
            <a:r>
              <a:rPr kumimoji="1" lang="ja-JP" altLang="en-US"/>
              <a:t>ホスト</a:t>
            </a:r>
            <a:r>
              <a:rPr kumimoji="1" lang="en-US" altLang="ja-JP" dirty="0"/>
              <a:t>OS</a:t>
            </a:r>
            <a:r>
              <a:rPr kumimoji="1" lang="ja-JP" altLang="en-US"/>
              <a:t>のメモリを監視対象</a:t>
            </a:r>
            <a:r>
              <a:rPr lang="en-US" altLang="ja-JP" dirty="0"/>
              <a:t>VM</a:t>
            </a:r>
            <a:r>
              <a:rPr lang="ja-JP" altLang="en-US"/>
              <a:t>と</a:t>
            </a:r>
            <a:r>
              <a:rPr lang="en-US" altLang="ja-JP" dirty="0"/>
              <a:t>IDS VM</a:t>
            </a:r>
            <a:r>
              <a:rPr lang="ja-JP" altLang="en-US"/>
              <a:t>間で共有</a:t>
            </a:r>
            <a:endParaRPr kumimoji="1"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に対して仮想的な</a:t>
            </a:r>
            <a:r>
              <a:rPr lang="en-US" altLang="ja-JP" dirty="0"/>
              <a:t>PCI</a:t>
            </a:r>
            <a:r>
              <a:rPr lang="ja-JP" altLang="en-US"/>
              <a:t>デバイスを提供して共有メモリにアクセス</a:t>
            </a:r>
            <a:endParaRPr lang="en-US" altLang="ja-JP" dirty="0"/>
          </a:p>
          <a:p>
            <a:r>
              <a:rPr lang="en-US" altLang="ja-JP" dirty="0"/>
              <a:t>PCI</a:t>
            </a:r>
            <a:r>
              <a:rPr lang="ja-JP" altLang="en-US"/>
              <a:t>デバイスのメモリをカーネルアドレス空間にリマップ</a:t>
            </a:r>
            <a:endParaRPr lang="en-US" altLang="ja-JP" dirty="0"/>
          </a:p>
          <a:p>
            <a:pPr lvl="1"/>
            <a:r>
              <a:rPr kumimoji="1" lang="ja-JP" altLang="en-US"/>
              <a:t>エージェントが共有メモリを直接、読み書き可能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SEV</a:t>
            </a:r>
            <a:r>
              <a:rPr kumimoji="1" lang="ja-JP" altLang="en-US"/>
              <a:t>によるメモリ暗号化の対象外となり、</a:t>
            </a:r>
            <a:r>
              <a:rPr kumimoji="1" lang="en-US" altLang="ja-JP" dirty="0"/>
              <a:t>VM</a:t>
            </a:r>
            <a:r>
              <a:rPr kumimoji="1" lang="ja-JP" altLang="en-US"/>
              <a:t>間で共有可能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03E527-F599-1A4D-B46D-2CE06337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EE07C63-FC0F-8448-BD28-743BDE6C7C19}"/>
              </a:ext>
            </a:extLst>
          </p:cNvPr>
          <p:cNvSpPr/>
          <p:nvPr/>
        </p:nvSpPr>
        <p:spPr>
          <a:xfrm>
            <a:off x="5157542" y="5591994"/>
            <a:ext cx="1016559" cy="71190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00" b="1">
                <a:solidFill>
                  <a:schemeClr val="tx1"/>
                </a:solidFill>
              </a:rPr>
              <a:t>共有</a:t>
            </a:r>
            <a:endParaRPr kumimoji="1" lang="en-US" altLang="ja-JP" sz="19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900" b="1">
                <a:solidFill>
                  <a:schemeClr val="tx1"/>
                </a:solidFill>
              </a:rPr>
              <a:t>メモリ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9D6A130-F9E1-094E-B493-1D1EAEA23FC9}"/>
              </a:ext>
            </a:extLst>
          </p:cNvPr>
          <p:cNvSpPr txBox="1"/>
          <p:nvPr/>
        </p:nvSpPr>
        <p:spPr>
          <a:xfrm>
            <a:off x="6972105" y="4153020"/>
            <a:ext cx="156699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900" b="1"/>
              <a:t>監視対象</a:t>
            </a:r>
            <a:r>
              <a:rPr kumimoji="1" lang="en-US" altLang="ja-JP" sz="1900" b="1" dirty="0"/>
              <a:t>VM</a:t>
            </a:r>
            <a:endParaRPr kumimoji="1" lang="ja-JP" altLang="en-US" sz="1900" b="1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C0CCC5D-0E7B-654F-874D-CBA1411E9888}"/>
              </a:ext>
            </a:extLst>
          </p:cNvPr>
          <p:cNvSpPr txBox="1"/>
          <p:nvPr/>
        </p:nvSpPr>
        <p:spPr>
          <a:xfrm>
            <a:off x="2857533" y="4204326"/>
            <a:ext cx="112762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00" b="1" dirty="0"/>
              <a:t>IDS </a:t>
            </a:r>
            <a:r>
              <a:rPr kumimoji="1" lang="en-US" altLang="ja-JP" sz="1900" b="1" dirty="0"/>
              <a:t>VM</a:t>
            </a:r>
            <a:endParaRPr kumimoji="1" lang="ja-JP" altLang="en-US" sz="1900" b="1"/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44DC0FEF-6318-5C42-B38F-2A26EBCFEA2A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4322579" y="5941150"/>
            <a:ext cx="834963" cy="6798"/>
          </a:xfrm>
          <a:prstGeom prst="straightConnector1">
            <a:avLst/>
          </a:prstGeom>
          <a:ln w="476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角丸四角形 8">
            <a:extLst>
              <a:ext uri="{FF2B5EF4-FFF2-40B4-BE49-F238E27FC236}">
                <a16:creationId xmlns:a16="http://schemas.microsoft.com/office/drawing/2014/main" id="{B7E3A2BC-AC10-D34D-922C-79ED49DAF6B6}"/>
              </a:ext>
            </a:extLst>
          </p:cNvPr>
          <p:cNvSpPr/>
          <p:nvPr/>
        </p:nvSpPr>
        <p:spPr>
          <a:xfrm>
            <a:off x="2545656" y="5770807"/>
            <a:ext cx="1751382" cy="35428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900" b="1" dirty="0">
                <a:solidFill>
                  <a:schemeClr val="tx1"/>
                </a:solidFill>
              </a:rPr>
              <a:t>PCI</a:t>
            </a:r>
            <a:r>
              <a:rPr lang="ja-JP" altLang="en-US" sz="1900" b="1">
                <a:solidFill>
                  <a:schemeClr val="tx1"/>
                </a:solidFill>
              </a:rPr>
              <a:t>デバイス</a:t>
            </a:r>
            <a:endParaRPr lang="en-US" altLang="ja-JP" sz="1900" b="1" dirty="0">
              <a:solidFill>
                <a:schemeClr val="tx1"/>
              </a:solidFill>
            </a:endParaRPr>
          </a:p>
        </p:txBody>
      </p:sp>
      <p:sp>
        <p:nvSpPr>
          <p:cNvPr id="19" name="正方形/長方形 10">
            <a:extLst>
              <a:ext uri="{FF2B5EF4-FFF2-40B4-BE49-F238E27FC236}">
                <a16:creationId xmlns:a16="http://schemas.microsoft.com/office/drawing/2014/main" id="{D9342C83-160D-3245-A4F3-048FF8A1C307}"/>
              </a:ext>
            </a:extLst>
          </p:cNvPr>
          <p:cNvSpPr/>
          <p:nvPr/>
        </p:nvSpPr>
        <p:spPr>
          <a:xfrm>
            <a:off x="6762422" y="4616815"/>
            <a:ext cx="1986363" cy="1628295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01BB20C2-6B1B-404B-914A-206BCF4DCBCF}"/>
              </a:ext>
            </a:extLst>
          </p:cNvPr>
          <p:cNvSpPr/>
          <p:nvPr/>
        </p:nvSpPr>
        <p:spPr>
          <a:xfrm>
            <a:off x="6881967" y="5716659"/>
            <a:ext cx="1751382" cy="35428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900" b="1" dirty="0">
                <a:solidFill>
                  <a:schemeClr val="tx1"/>
                </a:solidFill>
              </a:rPr>
              <a:t>PCI</a:t>
            </a:r>
            <a:r>
              <a:rPr lang="ja-JP" altLang="en-US" sz="1900" b="1">
                <a:solidFill>
                  <a:schemeClr val="tx1"/>
                </a:solidFill>
              </a:rPr>
              <a:t>デバイス</a:t>
            </a:r>
            <a:endParaRPr lang="en-US" altLang="ja-JP" sz="1900" b="1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A3D3550A-018E-8547-86AF-5ABBF458A85D}"/>
              </a:ext>
            </a:extLst>
          </p:cNvPr>
          <p:cNvCxnSpPr>
            <a:cxnSpLocks/>
            <a:endCxn id="10" idx="3"/>
          </p:cNvCxnSpPr>
          <p:nvPr/>
        </p:nvCxnSpPr>
        <p:spPr>
          <a:xfrm flipH="1">
            <a:off x="6174101" y="5830150"/>
            <a:ext cx="693144" cy="117798"/>
          </a:xfrm>
          <a:prstGeom prst="straightConnector1">
            <a:avLst/>
          </a:prstGeom>
          <a:ln w="476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4C96B464-9934-FC4B-8527-593DAE723D7D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7755604" y="5371085"/>
            <a:ext cx="2054" cy="345574"/>
          </a:xfrm>
          <a:prstGeom prst="straightConnector1">
            <a:avLst/>
          </a:prstGeom>
          <a:ln w="476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14">
            <a:extLst>
              <a:ext uri="{FF2B5EF4-FFF2-40B4-BE49-F238E27FC236}">
                <a16:creationId xmlns:a16="http://schemas.microsoft.com/office/drawing/2014/main" id="{9468916B-5C83-8C4D-BC3A-C42E0275A7CA}"/>
              </a:ext>
            </a:extLst>
          </p:cNvPr>
          <p:cNvSpPr txBox="1"/>
          <p:nvPr/>
        </p:nvSpPr>
        <p:spPr>
          <a:xfrm>
            <a:off x="6914570" y="4993951"/>
            <a:ext cx="1641152" cy="384721"/>
          </a:xfrm>
          <a:prstGeom prst="rect">
            <a:avLst/>
          </a:prstGeom>
          <a:solidFill>
            <a:srgbClr val="92D050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900" b="1"/>
              <a:t>エージェント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A9374C5-631E-A842-B355-D6D5269DEA36}"/>
              </a:ext>
            </a:extLst>
          </p:cNvPr>
          <p:cNvSpPr txBox="1"/>
          <p:nvPr/>
        </p:nvSpPr>
        <p:spPr>
          <a:xfrm>
            <a:off x="6951648" y="4616816"/>
            <a:ext cx="156699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00" b="1" dirty="0"/>
              <a:t>OS</a:t>
            </a:r>
            <a:r>
              <a:rPr lang="ja-JP" altLang="en-US" sz="1900" b="1"/>
              <a:t>カーネル</a:t>
            </a:r>
            <a:endParaRPr kumimoji="1" lang="ja-JP" altLang="en-US" sz="1900" b="1"/>
          </a:p>
        </p:txBody>
      </p:sp>
      <p:cxnSp>
        <p:nvCxnSpPr>
          <p:cNvPr id="6" name="Elbow Connector 5">
            <a:extLst>
              <a:ext uri="{FF2B5EF4-FFF2-40B4-BE49-F238E27FC236}">
                <a16:creationId xmlns:a16="http://schemas.microsoft.com/office/drawing/2014/main" id="{2B4818FC-05E2-2345-AE76-D856B3805364}"/>
              </a:ext>
            </a:extLst>
          </p:cNvPr>
          <p:cNvCxnSpPr>
            <a:stCxn id="34" idx="1"/>
            <a:endCxn id="10" idx="0"/>
          </p:cNvCxnSpPr>
          <p:nvPr/>
        </p:nvCxnSpPr>
        <p:spPr>
          <a:xfrm rot="10800000" flipV="1">
            <a:off x="5665822" y="5186312"/>
            <a:ext cx="1248748" cy="405682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185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0B2D962A-63F1-A244-A1A6-7D23D558D4CF}"/>
              </a:ext>
            </a:extLst>
          </p:cNvPr>
          <p:cNvSpPr/>
          <p:nvPr/>
        </p:nvSpPr>
        <p:spPr>
          <a:xfrm>
            <a:off x="7299927" y="4583863"/>
            <a:ext cx="2332496" cy="1753639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900" b="1">
                <a:solidFill>
                  <a:schemeClr val="tx1"/>
                </a:solidFill>
              </a:rPr>
              <a:t>　　</a:t>
            </a:r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8AD27FB1-B2F5-F846-84B0-9F336F09A3C1}"/>
              </a:ext>
            </a:extLst>
          </p:cNvPr>
          <p:cNvSpPr/>
          <p:nvPr/>
        </p:nvSpPr>
        <p:spPr>
          <a:xfrm>
            <a:off x="2670048" y="4583863"/>
            <a:ext cx="2827953" cy="1753637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5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900" b="1">
                <a:solidFill>
                  <a:schemeClr val="tx1"/>
                </a:solidFill>
              </a:rPr>
              <a:t>　　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BEB4C19-1359-DE47-BB7F-60D3AC731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IDS</a:t>
            </a:r>
            <a:r>
              <a:rPr kumimoji="1" lang="ja-JP" altLang="en-US"/>
              <a:t>からの共有メモリの利用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83600E-E6D5-3B40-9CE8-ECF0D8B61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98" y="1525004"/>
            <a:ext cx="10839138" cy="4433844"/>
          </a:xfrm>
        </p:spPr>
        <p:txBody>
          <a:bodyPr/>
          <a:lstStyle/>
          <a:p>
            <a:r>
              <a:rPr lang="en-US" altLang="ja-JP" dirty="0"/>
              <a:t>PCI</a:t>
            </a:r>
            <a:r>
              <a:rPr lang="ja-JP" altLang="en-US"/>
              <a:t>デバイスを</a:t>
            </a:r>
            <a:r>
              <a:rPr lang="en-US" altLang="ja-JP" dirty="0" err="1"/>
              <a:t>uio</a:t>
            </a:r>
            <a:r>
              <a:rPr lang="ja-JP" altLang="en-US"/>
              <a:t>デバイスとしてユーザ空間の</a:t>
            </a:r>
            <a:r>
              <a:rPr lang="en-US" altLang="ja-JP" dirty="0"/>
              <a:t>IDS</a:t>
            </a:r>
            <a:r>
              <a:rPr lang="ja-JP" altLang="en-US"/>
              <a:t>に提供</a:t>
            </a:r>
            <a:endParaRPr lang="en-US" altLang="ja-JP" dirty="0"/>
          </a:p>
          <a:p>
            <a:pPr lvl="1"/>
            <a:r>
              <a:rPr lang="en-US" altLang="ja-JP" dirty="0" err="1"/>
              <a:t>ivshmem-uio</a:t>
            </a:r>
            <a:r>
              <a:rPr lang="ja-JP" altLang="en-US"/>
              <a:t>ドライバを利用</a:t>
            </a:r>
            <a:endParaRPr lang="en-US" altLang="ja-JP" dirty="0"/>
          </a:p>
          <a:p>
            <a:pPr lvl="1"/>
            <a:r>
              <a:rPr lang="en-US" altLang="ja-JP" dirty="0"/>
              <a:t>read/write</a:t>
            </a:r>
            <a:r>
              <a:rPr lang="ja-JP" altLang="en-US"/>
              <a:t>しかサポートしていないためアクセスの効率が悪い</a:t>
            </a:r>
            <a:endParaRPr lang="en-US" altLang="ja-JP" dirty="0"/>
          </a:p>
          <a:p>
            <a:r>
              <a:rPr lang="ja-JP" altLang="en-US"/>
              <a:t>この</a:t>
            </a:r>
            <a:r>
              <a:rPr lang="en-US" altLang="ja-JP" dirty="0" err="1"/>
              <a:t>uio</a:t>
            </a:r>
            <a:r>
              <a:rPr lang="ja-JP" altLang="en-US"/>
              <a:t>デバイスを</a:t>
            </a:r>
            <a:r>
              <a:rPr lang="en-US" altLang="ja-JP" dirty="0" err="1"/>
              <a:t>mmap</a:t>
            </a:r>
            <a:r>
              <a:rPr lang="ja-JP" altLang="en-US"/>
              <a:t>できるようにドライバを拡張</a:t>
            </a:r>
            <a:endParaRPr lang="en-US" altLang="ja-JP" dirty="0"/>
          </a:p>
          <a:p>
            <a:pPr lvl="1"/>
            <a:r>
              <a:rPr lang="en-US" altLang="ja-JP" dirty="0"/>
              <a:t>PCI</a:t>
            </a:r>
            <a:r>
              <a:rPr lang="ja-JP" altLang="en-US"/>
              <a:t>デバイスのメモリをプロセスアドレス空間にリマップ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/>
              <a:t>が共有メモリを直接、読み書き可能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03E527-F599-1A4D-B46D-2CE06337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EE07C63-FC0F-8448-BD28-743BDE6C7C19}"/>
              </a:ext>
            </a:extLst>
          </p:cNvPr>
          <p:cNvSpPr/>
          <p:nvPr/>
        </p:nvSpPr>
        <p:spPr>
          <a:xfrm>
            <a:off x="5869785" y="5438098"/>
            <a:ext cx="1034667" cy="81374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900" b="1">
                <a:solidFill>
                  <a:schemeClr val="tx1"/>
                </a:solidFill>
              </a:rPr>
              <a:t>共有</a:t>
            </a:r>
            <a:endParaRPr lang="en-US" altLang="ja-JP" sz="19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900" b="1">
                <a:solidFill>
                  <a:schemeClr val="tx1"/>
                </a:solidFill>
              </a:rPr>
              <a:t>メモリ</a:t>
            </a:r>
            <a:endParaRPr kumimoji="1" lang="ja-JP" altLang="en-US" sz="1900" b="1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A3D3550A-018E-8547-86AF-5ABBF458A85D}"/>
              </a:ext>
            </a:extLst>
          </p:cNvPr>
          <p:cNvCxnSpPr>
            <a:cxnSpLocks/>
            <a:endCxn id="10" idx="3"/>
          </p:cNvCxnSpPr>
          <p:nvPr/>
        </p:nvCxnSpPr>
        <p:spPr>
          <a:xfrm flipH="1">
            <a:off x="6904452" y="5811872"/>
            <a:ext cx="685036" cy="33097"/>
          </a:xfrm>
          <a:prstGeom prst="straightConnector1">
            <a:avLst/>
          </a:prstGeom>
          <a:ln w="476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9D6A130-F9E1-094E-B493-1D1EAEA23FC9}"/>
              </a:ext>
            </a:extLst>
          </p:cNvPr>
          <p:cNvSpPr txBox="1"/>
          <p:nvPr/>
        </p:nvSpPr>
        <p:spPr>
          <a:xfrm>
            <a:off x="7682677" y="4234982"/>
            <a:ext cx="156699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900" b="1"/>
              <a:t>監視対象</a:t>
            </a:r>
            <a:r>
              <a:rPr kumimoji="1" lang="en-US" altLang="ja-JP" sz="1900" b="1" dirty="0"/>
              <a:t>VM</a:t>
            </a:r>
            <a:endParaRPr kumimoji="1" lang="ja-JP" altLang="en-US" sz="1900" b="1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C0CCC5D-0E7B-654F-874D-CBA1411E9888}"/>
              </a:ext>
            </a:extLst>
          </p:cNvPr>
          <p:cNvSpPr txBox="1"/>
          <p:nvPr/>
        </p:nvSpPr>
        <p:spPr>
          <a:xfrm>
            <a:off x="3490028" y="4248708"/>
            <a:ext cx="112762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00" b="1" dirty="0"/>
              <a:t>IDS </a:t>
            </a:r>
            <a:r>
              <a:rPr kumimoji="1" lang="en-US" altLang="ja-JP" sz="1900" b="1" dirty="0"/>
              <a:t>VM</a:t>
            </a:r>
            <a:endParaRPr kumimoji="1" lang="ja-JP" altLang="en-US" sz="1900" b="1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07C9A5E-B073-8E4F-91AB-1C36D8F5648C}"/>
              </a:ext>
            </a:extLst>
          </p:cNvPr>
          <p:cNvSpPr txBox="1"/>
          <p:nvPr/>
        </p:nvSpPr>
        <p:spPr>
          <a:xfrm>
            <a:off x="4696596" y="4696308"/>
            <a:ext cx="624546" cy="384721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900" b="1" dirty="0"/>
              <a:t>IDS</a:t>
            </a:r>
            <a:endParaRPr kumimoji="1" lang="ja-JP" altLang="en-US" sz="1900" b="1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A7B9167-91F8-8945-A61E-C3C6D3800026}"/>
              </a:ext>
            </a:extLst>
          </p:cNvPr>
          <p:cNvSpPr txBox="1"/>
          <p:nvPr/>
        </p:nvSpPr>
        <p:spPr>
          <a:xfrm>
            <a:off x="2797280" y="4699669"/>
            <a:ext cx="1406972" cy="384721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900" b="1"/>
              <a:t>ライブラリ</a:t>
            </a:r>
            <a:endParaRPr kumimoji="1" lang="ja-JP" altLang="en-US" sz="1900" b="1"/>
          </a:p>
        </p:txBody>
      </p:sp>
      <p:sp>
        <p:nvSpPr>
          <p:cNvPr id="24" name="角丸四角形 8">
            <a:extLst>
              <a:ext uri="{FF2B5EF4-FFF2-40B4-BE49-F238E27FC236}">
                <a16:creationId xmlns:a16="http://schemas.microsoft.com/office/drawing/2014/main" id="{B37B4A49-3705-AD47-8A0B-C4F63E4F0E55}"/>
              </a:ext>
            </a:extLst>
          </p:cNvPr>
          <p:cNvSpPr/>
          <p:nvPr/>
        </p:nvSpPr>
        <p:spPr>
          <a:xfrm>
            <a:off x="7612995" y="5680020"/>
            <a:ext cx="1751382" cy="35428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900" b="1" dirty="0">
                <a:solidFill>
                  <a:schemeClr val="tx1"/>
                </a:solidFill>
              </a:rPr>
              <a:t>PCI</a:t>
            </a:r>
            <a:r>
              <a:rPr lang="ja-JP" altLang="en-US" sz="1900" b="1">
                <a:solidFill>
                  <a:schemeClr val="tx1"/>
                </a:solidFill>
              </a:rPr>
              <a:t>デバイス</a:t>
            </a:r>
            <a:endParaRPr lang="en-US" altLang="ja-JP" sz="1900" b="1" dirty="0">
              <a:solidFill>
                <a:schemeClr val="tx1"/>
              </a:solidFill>
            </a:endParaRPr>
          </a:p>
        </p:txBody>
      </p:sp>
      <p:sp>
        <p:nvSpPr>
          <p:cNvPr id="21" name="正方形/長方形 10">
            <a:extLst>
              <a:ext uri="{FF2B5EF4-FFF2-40B4-BE49-F238E27FC236}">
                <a16:creationId xmlns:a16="http://schemas.microsoft.com/office/drawing/2014/main" id="{2D71C01D-797D-7A46-952E-74FAFFA4229D}"/>
              </a:ext>
            </a:extLst>
          </p:cNvPr>
          <p:cNvSpPr/>
          <p:nvPr/>
        </p:nvSpPr>
        <p:spPr>
          <a:xfrm>
            <a:off x="2800779" y="5219005"/>
            <a:ext cx="2520363" cy="1022142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501EBAA4-6175-1C41-82D6-32ABEBFBF7B1}"/>
              </a:ext>
            </a:extLst>
          </p:cNvPr>
          <p:cNvSpPr/>
          <p:nvPr/>
        </p:nvSpPr>
        <p:spPr>
          <a:xfrm>
            <a:off x="3351911" y="5795237"/>
            <a:ext cx="1746234" cy="34888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900" b="1" dirty="0">
                <a:solidFill>
                  <a:schemeClr val="tx1"/>
                </a:solidFill>
              </a:rPr>
              <a:t>PCI</a:t>
            </a:r>
            <a:r>
              <a:rPr lang="ja-JP" altLang="en-US" sz="1900" b="1">
                <a:solidFill>
                  <a:schemeClr val="tx1"/>
                </a:solidFill>
              </a:rPr>
              <a:t>デバイス</a:t>
            </a:r>
            <a:endParaRPr lang="en-US" altLang="ja-JP" sz="1900" b="1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44DC0FEF-6318-5C42-B38F-2A26EBCFEA2A}"/>
              </a:ext>
            </a:extLst>
          </p:cNvPr>
          <p:cNvCxnSpPr>
            <a:cxnSpLocks/>
            <a:stCxn id="6" idx="3"/>
            <a:endCxn id="10" idx="1"/>
          </p:cNvCxnSpPr>
          <p:nvPr/>
        </p:nvCxnSpPr>
        <p:spPr>
          <a:xfrm flipV="1">
            <a:off x="5098145" y="5844969"/>
            <a:ext cx="771640" cy="124708"/>
          </a:xfrm>
          <a:prstGeom prst="straightConnector1">
            <a:avLst/>
          </a:prstGeom>
          <a:ln w="476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C85D357-640B-A945-8521-C93EBE26E43A}"/>
              </a:ext>
            </a:extLst>
          </p:cNvPr>
          <p:cNvSpPr txBox="1"/>
          <p:nvPr/>
        </p:nvSpPr>
        <p:spPr>
          <a:xfrm>
            <a:off x="2962239" y="5254001"/>
            <a:ext cx="53376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00" b="1" dirty="0"/>
              <a:t>OS</a:t>
            </a:r>
            <a:endParaRPr kumimoji="1" lang="ja-JP" altLang="en-US" sz="1900" b="1"/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CFA8941-751E-5346-BE32-6904C22B11FC}"/>
              </a:ext>
            </a:extLst>
          </p:cNvPr>
          <p:cNvCxnSpPr>
            <a:cxnSpLocks/>
          </p:cNvCxnSpPr>
          <p:nvPr/>
        </p:nvCxnSpPr>
        <p:spPr>
          <a:xfrm>
            <a:off x="3735843" y="5059444"/>
            <a:ext cx="167666" cy="388470"/>
          </a:xfrm>
          <a:prstGeom prst="straightConnector1">
            <a:avLst/>
          </a:prstGeom>
          <a:ln w="476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F9286EC3-9061-BE43-8D91-42875CC3A158}"/>
              </a:ext>
            </a:extLst>
          </p:cNvPr>
          <p:cNvSpPr/>
          <p:nvPr/>
        </p:nvSpPr>
        <p:spPr>
          <a:xfrm>
            <a:off x="3425986" y="5438098"/>
            <a:ext cx="1592637" cy="3488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900" b="1" dirty="0" err="1">
                <a:solidFill>
                  <a:schemeClr val="tx1"/>
                </a:solidFill>
              </a:rPr>
              <a:t>uio</a:t>
            </a:r>
            <a:r>
              <a:rPr lang="ja-JP" altLang="en-US" sz="1900" b="1">
                <a:solidFill>
                  <a:schemeClr val="tx1"/>
                </a:solidFill>
              </a:rPr>
              <a:t>デバイス</a:t>
            </a:r>
            <a:endParaRPr lang="en-US" altLang="ja-JP" sz="1900" b="1" dirty="0">
              <a:solidFill>
                <a:schemeClr val="tx1"/>
              </a:solidFill>
            </a:endParaRPr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E181C2C8-2FF5-424D-A233-711E58A1E491}"/>
              </a:ext>
            </a:extLst>
          </p:cNvPr>
          <p:cNvCxnSpPr>
            <a:cxnSpLocks/>
          </p:cNvCxnSpPr>
          <p:nvPr/>
        </p:nvCxnSpPr>
        <p:spPr>
          <a:xfrm flipV="1">
            <a:off x="4215844" y="4901433"/>
            <a:ext cx="479321" cy="1"/>
          </a:xfrm>
          <a:prstGeom prst="straightConnector1">
            <a:avLst/>
          </a:prstGeom>
          <a:ln w="476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032A25F7-6BD4-BD45-AEAC-9C3733CFF3AE}"/>
              </a:ext>
            </a:extLst>
          </p:cNvPr>
          <p:cNvCxnSpPr>
            <a:cxnSpLocks/>
            <a:stCxn id="35" idx="3"/>
            <a:endCxn id="10" idx="0"/>
          </p:cNvCxnSpPr>
          <p:nvPr/>
        </p:nvCxnSpPr>
        <p:spPr>
          <a:xfrm>
            <a:off x="5321142" y="4888669"/>
            <a:ext cx="1065977" cy="549429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116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2D3CF-2CC0-6F44-8484-87CA27610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共有メモリの暗号化の除外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2F6377-A57D-1C43-993F-988BC77B5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プロセスアドレス空間にリマップされた</a:t>
            </a:r>
            <a:r>
              <a:rPr lang="en-US" altLang="ja-JP" dirty="0"/>
              <a:t>PCI</a:t>
            </a:r>
            <a:r>
              <a:rPr lang="ja-JP" altLang="en-US"/>
              <a:t>デバイスのメモリは</a:t>
            </a:r>
            <a:r>
              <a:rPr lang="en-US" altLang="ja-JP" dirty="0"/>
              <a:t>SEV</a:t>
            </a:r>
            <a:r>
              <a:rPr lang="ja-JP" altLang="en-US"/>
              <a:t>のメモリ暗号化の対象になってしまう</a:t>
            </a:r>
            <a:endParaRPr lang="en-US" altLang="ja-JP" dirty="0"/>
          </a:p>
          <a:p>
            <a:pPr lvl="1"/>
            <a:r>
              <a:rPr lang="ja-JP" altLang="en-US"/>
              <a:t>メモリを共有する監視対象</a:t>
            </a:r>
            <a:r>
              <a:rPr lang="en-US" altLang="ja-JP" dirty="0"/>
              <a:t>VM</a:t>
            </a:r>
            <a:r>
              <a:rPr lang="ja-JP" altLang="en-US"/>
              <a:t>では復号できない</a:t>
            </a:r>
            <a:endParaRPr lang="en-US" altLang="ja-JP" dirty="0"/>
          </a:p>
          <a:p>
            <a:r>
              <a:rPr kumimoji="1" lang="en-US" altLang="ja-JP" dirty="0"/>
              <a:t>SEV</a:t>
            </a:r>
            <a:r>
              <a:rPr kumimoji="1" lang="ja-JP" altLang="en-US"/>
              <a:t>によるメモリ暗号化が行われないように設定</a:t>
            </a:r>
            <a:endParaRPr kumimoji="1" lang="en-US" altLang="ja-JP" dirty="0"/>
          </a:p>
          <a:p>
            <a:pPr lvl="1"/>
            <a:r>
              <a:rPr lang="en-US" altLang="ja-JP" dirty="0"/>
              <a:t>SEV</a:t>
            </a:r>
            <a:r>
              <a:rPr lang="ja-JP" altLang="en-US"/>
              <a:t>は</a:t>
            </a:r>
            <a:r>
              <a:rPr kumimoji="1" lang="ja-JP" altLang="en-US"/>
              <a:t>ページテーブル</a:t>
            </a:r>
            <a:r>
              <a:rPr lang="ja-JP" altLang="en-US"/>
              <a:t>の</a:t>
            </a:r>
            <a:r>
              <a:rPr kumimoji="1" lang="en-US" altLang="ja-JP" dirty="0"/>
              <a:t>C</a:t>
            </a:r>
            <a:r>
              <a:rPr kumimoji="1" lang="ja-JP" altLang="en-US"/>
              <a:t>ビットが</a:t>
            </a:r>
            <a:r>
              <a:rPr kumimoji="1" lang="en-US" altLang="ja-JP" dirty="0"/>
              <a:t>1</a:t>
            </a:r>
            <a:r>
              <a:rPr kumimoji="1" lang="ja-JP" altLang="en-US"/>
              <a:t>の場合にメモリ暗号化を行う</a:t>
            </a:r>
            <a:endParaRPr kumimoji="1"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/>
              <a:t>プロセスの対応するページテーブルエントリの</a:t>
            </a:r>
            <a:r>
              <a:rPr lang="en-US" altLang="ja-JP" dirty="0"/>
              <a:t>C</a:t>
            </a:r>
            <a:r>
              <a:rPr lang="ja-JP" altLang="en-US"/>
              <a:t>ビットを</a:t>
            </a:r>
            <a:r>
              <a:rPr lang="en-US" altLang="ja-JP" dirty="0"/>
              <a:t>0</a:t>
            </a:r>
            <a:r>
              <a:rPr lang="ja-JP" altLang="en-US"/>
              <a:t>に設定</a:t>
            </a:r>
          </a:p>
          <a:p>
            <a:pPr lvl="1"/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B14720D-1459-744B-8845-8E8043834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00CC7879-CA17-5D49-944B-670FA9DDA7EF}"/>
              </a:ext>
            </a:extLst>
          </p:cNvPr>
          <p:cNvSpPr/>
          <p:nvPr/>
        </p:nvSpPr>
        <p:spPr>
          <a:xfrm>
            <a:off x="2749336" y="4339629"/>
            <a:ext cx="6565021" cy="2170176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5">
                <a:lumMod val="60000"/>
                <a:lumOff val="40000"/>
              </a:schemeClr>
            </a:bgClr>
          </a:patt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900" b="1">
                <a:solidFill>
                  <a:schemeClr val="tx1"/>
                </a:solidFill>
              </a:rPr>
              <a:t>　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7F0B56A-AC90-0942-907C-38D98DFBAD2F}"/>
              </a:ext>
            </a:extLst>
          </p:cNvPr>
          <p:cNvSpPr txBox="1"/>
          <p:nvPr/>
        </p:nvSpPr>
        <p:spPr>
          <a:xfrm>
            <a:off x="2967116" y="4467621"/>
            <a:ext cx="112762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00" b="1" dirty="0"/>
              <a:t>IDS </a:t>
            </a:r>
            <a:r>
              <a:rPr kumimoji="1" lang="en-US" altLang="ja-JP" sz="1900" b="1" dirty="0"/>
              <a:t>VM</a:t>
            </a:r>
            <a:endParaRPr kumimoji="1" lang="ja-JP" altLang="en-US" sz="1900" b="1"/>
          </a:p>
        </p:txBody>
      </p:sp>
      <p:graphicFrame>
        <p:nvGraphicFramePr>
          <p:cNvPr id="19" name="表 5">
            <a:extLst>
              <a:ext uri="{FF2B5EF4-FFF2-40B4-BE49-F238E27FC236}">
                <a16:creationId xmlns:a16="http://schemas.microsoft.com/office/drawing/2014/main" id="{058CFE55-B841-3E45-8D73-4FA31F857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019341"/>
              </p:ext>
            </p:extLst>
          </p:nvPr>
        </p:nvGraphicFramePr>
        <p:xfrm>
          <a:off x="6364167" y="4915252"/>
          <a:ext cx="2578571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748">
                  <a:extLst>
                    <a:ext uri="{9D8B030D-6E8A-4147-A177-3AD203B41FA5}">
                      <a16:colId xmlns:a16="http://schemas.microsoft.com/office/drawing/2014/main" val="3261072633"/>
                    </a:ext>
                  </a:extLst>
                </a:gridCol>
                <a:gridCol w="1138264">
                  <a:extLst>
                    <a:ext uri="{9D8B030D-6E8A-4147-A177-3AD203B41FA5}">
                      <a16:colId xmlns:a16="http://schemas.microsoft.com/office/drawing/2014/main" val="736459013"/>
                    </a:ext>
                  </a:extLst>
                </a:gridCol>
                <a:gridCol w="560559">
                  <a:extLst>
                    <a:ext uri="{9D8B030D-6E8A-4147-A177-3AD203B41FA5}">
                      <a16:colId xmlns:a16="http://schemas.microsoft.com/office/drawing/2014/main" val="3734880067"/>
                    </a:ext>
                  </a:extLst>
                </a:gridCol>
              </a:tblGrid>
              <a:tr h="292735">
                <a:tc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ページ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ビット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602495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016345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46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55048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47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525002"/>
                  </a:ext>
                </a:extLst>
              </a:tr>
            </a:tbl>
          </a:graphicData>
        </a:graphic>
      </p:graphicFrame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D732019B-F450-5A4C-B1F8-6B4C673F8EDD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5699527" y="5798447"/>
            <a:ext cx="664640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F40E198-E627-AC4B-9867-46352452D061}"/>
              </a:ext>
            </a:extLst>
          </p:cNvPr>
          <p:cNvSpPr txBox="1"/>
          <p:nvPr/>
        </p:nvSpPr>
        <p:spPr>
          <a:xfrm>
            <a:off x="5669382" y="524686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設定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8F4D516-EB8C-5C4A-86CB-65C321128191}"/>
              </a:ext>
            </a:extLst>
          </p:cNvPr>
          <p:cNvSpPr txBox="1"/>
          <p:nvPr/>
        </p:nvSpPr>
        <p:spPr>
          <a:xfrm>
            <a:off x="6291540" y="4485569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プロセスページテーブル</a:t>
            </a:r>
          </a:p>
        </p:txBody>
      </p:sp>
      <p:sp>
        <p:nvSpPr>
          <p:cNvPr id="20" name="テキスト ボックス 34">
            <a:extLst>
              <a:ext uri="{FF2B5EF4-FFF2-40B4-BE49-F238E27FC236}">
                <a16:creationId xmlns:a16="http://schemas.microsoft.com/office/drawing/2014/main" id="{396B3F9B-D56F-6249-B3ED-90D70C37E50B}"/>
              </a:ext>
            </a:extLst>
          </p:cNvPr>
          <p:cNvSpPr txBox="1"/>
          <p:nvPr/>
        </p:nvSpPr>
        <p:spPr>
          <a:xfrm>
            <a:off x="3790564" y="4904358"/>
            <a:ext cx="1602074" cy="384721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900" b="1" dirty="0"/>
              <a:t>IDS</a:t>
            </a:r>
            <a:r>
              <a:rPr kumimoji="1" lang="ja-JP" altLang="en-US" sz="1900" b="1"/>
              <a:t>プロセス</a:t>
            </a:r>
          </a:p>
        </p:txBody>
      </p:sp>
      <p:sp>
        <p:nvSpPr>
          <p:cNvPr id="22" name="正方形/長方形 10">
            <a:extLst>
              <a:ext uri="{FF2B5EF4-FFF2-40B4-BE49-F238E27FC236}">
                <a16:creationId xmlns:a16="http://schemas.microsoft.com/office/drawing/2014/main" id="{724CDB57-2583-B74D-AE3C-024268F79232}"/>
              </a:ext>
            </a:extLst>
          </p:cNvPr>
          <p:cNvSpPr/>
          <p:nvPr/>
        </p:nvSpPr>
        <p:spPr>
          <a:xfrm>
            <a:off x="3603540" y="5573987"/>
            <a:ext cx="2095987" cy="448920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OS</a:t>
            </a:r>
            <a:r>
              <a:rPr kumimoji="1" lang="ja-JP" altLang="en-US" b="1">
                <a:solidFill>
                  <a:schemeClr val="tx1"/>
                </a:solidFill>
              </a:rPr>
              <a:t>カーネル</a:t>
            </a:r>
          </a:p>
        </p:txBody>
      </p:sp>
    </p:spTree>
    <p:extLst>
      <p:ext uri="{BB962C8B-B14F-4D97-AF65-F5344CB8AC3E}">
        <p14:creationId xmlns:p14="http://schemas.microsoft.com/office/powerpoint/2010/main" val="871865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3EB9A6-1D65-A446-8C2F-2376DCFE1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/>
              <a:t>システム外エージェント</a:t>
            </a:r>
            <a:r>
              <a:rPr kumimoji="1" lang="en-US" altLang="ja-JP" dirty="0"/>
              <a:t>(</a:t>
            </a:r>
            <a:r>
              <a:rPr kumimoji="1" lang="ja-JP" altLang="en-US"/>
              <a:t>配置</a:t>
            </a:r>
            <a:r>
              <a:rPr kumimoji="1" lang="en-US" altLang="ja-JP" dirty="0"/>
              <a:t>2)</a:t>
            </a:r>
            <a:r>
              <a:rPr kumimoji="1" lang="ja-JP" altLang="en-US"/>
              <a:t>の実装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07C7EB-8BD8-5048-B244-8936265A3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/>
              <a:t>監視対象</a:t>
            </a:r>
            <a:r>
              <a:rPr kumimoji="1" lang="en-US" altLang="ja-JP" dirty="0"/>
              <a:t>VM</a:t>
            </a:r>
            <a:r>
              <a:rPr kumimoji="1" lang="ja-JP" altLang="en-US"/>
              <a:t>内で</a:t>
            </a:r>
            <a:r>
              <a:rPr kumimoji="1" lang="en-US" altLang="ja-JP" dirty="0" err="1"/>
              <a:t>BitVisor</a:t>
            </a:r>
            <a:r>
              <a:rPr kumimoji="1" lang="ja-JP" altLang="en-US"/>
              <a:t>を動作させ、</a:t>
            </a:r>
            <a:r>
              <a:rPr kumimoji="1" lang="en-US" altLang="ja-JP" dirty="0" err="1"/>
              <a:t>BitVisor</a:t>
            </a:r>
            <a:r>
              <a:rPr kumimoji="1" lang="ja-JP" altLang="en-US"/>
              <a:t>内にエージェントを実装</a:t>
            </a:r>
            <a:endParaRPr kumimoji="1" lang="en-US" altLang="ja-JP" dirty="0"/>
          </a:p>
          <a:p>
            <a:pPr lvl="1"/>
            <a:r>
              <a:rPr lang="en-US" altLang="ja-JP" dirty="0" err="1"/>
              <a:t>BitVisor</a:t>
            </a:r>
            <a:r>
              <a:rPr lang="ja-JP" altLang="en-US"/>
              <a:t>の</a:t>
            </a:r>
            <a:r>
              <a:rPr lang="en-US" altLang="ja-JP" dirty="0"/>
              <a:t>VM</a:t>
            </a:r>
            <a:r>
              <a:rPr lang="ja-JP" altLang="en-US"/>
              <a:t>内で監視対象システムを実行</a:t>
            </a:r>
            <a:endParaRPr lang="en-US" altLang="ja-JP" dirty="0"/>
          </a:p>
          <a:p>
            <a:pPr lvl="2"/>
            <a:r>
              <a:rPr lang="en-US" altLang="ja-JP" dirty="0"/>
              <a:t>I/O</a:t>
            </a:r>
            <a:r>
              <a:rPr lang="ja-JP" altLang="en-US"/>
              <a:t>を仮想化しないことで軽量な動作が可能</a:t>
            </a:r>
            <a:endParaRPr lang="en-US" altLang="ja-JP" dirty="0"/>
          </a:p>
          <a:p>
            <a:pPr lvl="1"/>
            <a:r>
              <a:rPr lang="en-US" altLang="ja-JP" dirty="0"/>
              <a:t>SEV</a:t>
            </a:r>
            <a:r>
              <a:rPr lang="ja-JP" altLang="en-US"/>
              <a:t>を用いた</a:t>
            </a:r>
            <a:r>
              <a:rPr lang="en-US" altLang="ja-JP" dirty="0"/>
              <a:t>VM</a:t>
            </a:r>
            <a:r>
              <a:rPr lang="ja-JP" altLang="en-US"/>
              <a:t>内で</a:t>
            </a:r>
            <a:r>
              <a:rPr lang="en-US" altLang="ja-JP" dirty="0" err="1"/>
              <a:t>BitVisor</a:t>
            </a:r>
            <a:r>
              <a:rPr lang="ja-JP" altLang="en-US"/>
              <a:t>を起動できてない</a:t>
            </a:r>
            <a:endParaRPr lang="en-US" altLang="ja-JP" dirty="0"/>
          </a:p>
          <a:p>
            <a:r>
              <a:rPr lang="en-US" altLang="ja-JP" dirty="0" err="1"/>
              <a:t>lwIP</a:t>
            </a:r>
            <a:r>
              <a:rPr lang="ja-JP" altLang="en-US"/>
              <a:t>を用いて</a:t>
            </a:r>
            <a:r>
              <a:rPr lang="en-US" altLang="ja-JP" dirty="0"/>
              <a:t>IDS</a:t>
            </a:r>
            <a:r>
              <a:rPr lang="ja-JP" altLang="en-US"/>
              <a:t>とネットワーク通信</a:t>
            </a:r>
            <a:endParaRPr lang="en-US" altLang="ja-JP" dirty="0"/>
          </a:p>
          <a:p>
            <a:pPr lvl="1"/>
            <a:r>
              <a:rPr lang="ja-JP" altLang="en-US"/>
              <a:t>内部</a:t>
            </a:r>
            <a:r>
              <a:rPr lang="en-US" altLang="ja-JP" dirty="0"/>
              <a:t>VM</a:t>
            </a:r>
            <a:r>
              <a:rPr lang="ja-JP" altLang="en-US"/>
              <a:t>と</a:t>
            </a:r>
            <a:r>
              <a:rPr lang="en-US" altLang="ja-JP" dirty="0"/>
              <a:t>NIC</a:t>
            </a:r>
            <a:r>
              <a:rPr lang="ja-JP" altLang="en-US"/>
              <a:t>を共有し、異なる</a:t>
            </a:r>
            <a:r>
              <a:rPr lang="en-US" altLang="ja-JP" dirty="0"/>
              <a:t>IP</a:t>
            </a:r>
            <a:r>
              <a:rPr lang="ja-JP" altLang="en-US"/>
              <a:t>アドレスを</a:t>
            </a:r>
            <a:br>
              <a:rPr lang="en-US" altLang="ja-JP" dirty="0"/>
            </a:br>
            <a:r>
              <a:rPr lang="ja-JP" altLang="en-US"/>
              <a:t>割り当てる</a:t>
            </a:r>
            <a:endParaRPr lang="en-US" altLang="ja-JP" dirty="0"/>
          </a:p>
          <a:p>
            <a:pPr lvl="1"/>
            <a:r>
              <a:rPr lang="ja-JP" altLang="en-US"/>
              <a:t>アドレス変換により内部</a:t>
            </a:r>
            <a:r>
              <a:rPr lang="en-US" altLang="ja-JP" dirty="0"/>
              <a:t>VM</a:t>
            </a:r>
            <a:r>
              <a:rPr lang="ja-JP" altLang="en-US"/>
              <a:t>のメモリデータを取得</a:t>
            </a:r>
            <a:endParaRPr lang="en-US" altLang="ja-JP" dirty="0"/>
          </a:p>
          <a:p>
            <a:pPr lvl="1"/>
            <a:r>
              <a:rPr lang="ja-JP" altLang="en-US"/>
              <a:t>現在実装中</a:t>
            </a:r>
            <a:endParaRPr lang="en-US" altLang="ja-JP" dirty="0"/>
          </a:p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5FF05F-BB4A-8E45-B34C-222A3D5E5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B4BDE9FE-0433-304D-9339-D3424287B8CF}"/>
              </a:ext>
            </a:extLst>
          </p:cNvPr>
          <p:cNvSpPr/>
          <p:nvPr/>
        </p:nvSpPr>
        <p:spPr>
          <a:xfrm>
            <a:off x="8634665" y="2986158"/>
            <a:ext cx="2569233" cy="2018103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>
                <a:solidFill>
                  <a:schemeClr val="tx1"/>
                </a:solidFill>
              </a:rPr>
              <a:t>　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9D3C80-0A47-254A-B9A2-E93213813365}"/>
              </a:ext>
            </a:extLst>
          </p:cNvPr>
          <p:cNvSpPr txBox="1"/>
          <p:nvPr/>
        </p:nvSpPr>
        <p:spPr>
          <a:xfrm>
            <a:off x="9024767" y="2593026"/>
            <a:ext cx="1746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/>
              <a:t>監視対象</a:t>
            </a:r>
            <a:r>
              <a:rPr kumimoji="1" lang="en-US" altLang="ja-JP" sz="2000" b="1" dirty="0"/>
              <a:t>VM</a:t>
            </a:r>
            <a:endParaRPr kumimoji="1" lang="ja-JP" altLang="en-US" sz="2000" b="1"/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FFC16A78-FEF0-4143-BDB4-3063D34805A8}"/>
              </a:ext>
            </a:extLst>
          </p:cNvPr>
          <p:cNvSpPr/>
          <p:nvPr/>
        </p:nvSpPr>
        <p:spPr>
          <a:xfrm>
            <a:off x="8771257" y="4121768"/>
            <a:ext cx="2253385" cy="67103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>
                <a:solidFill>
                  <a:schemeClr val="tx1"/>
                </a:solidFill>
              </a:rPr>
              <a:t>　　</a:t>
            </a: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A425389B-DB9B-8A4B-90F4-3075EC8B5A72}"/>
              </a:ext>
            </a:extLst>
          </p:cNvPr>
          <p:cNvSpPr/>
          <p:nvPr/>
        </p:nvSpPr>
        <p:spPr>
          <a:xfrm>
            <a:off x="9009810" y="4307612"/>
            <a:ext cx="1818948" cy="372085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>
                <a:solidFill>
                  <a:schemeClr val="tx1"/>
                </a:solidFill>
              </a:rPr>
              <a:t>エージェント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D7A814E8-F7BC-D949-9C79-5860E654AFAA}"/>
              </a:ext>
            </a:extLst>
          </p:cNvPr>
          <p:cNvSpPr/>
          <p:nvPr/>
        </p:nvSpPr>
        <p:spPr>
          <a:xfrm>
            <a:off x="8792591" y="3161611"/>
            <a:ext cx="2253385" cy="72667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>
                <a:solidFill>
                  <a:schemeClr val="tx1"/>
                </a:solidFill>
              </a:rPr>
              <a:t>　　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AE659B1-7E14-FD4B-92A1-3ABE994316B9}"/>
              </a:ext>
            </a:extLst>
          </p:cNvPr>
          <p:cNvSpPr txBox="1"/>
          <p:nvPr/>
        </p:nvSpPr>
        <p:spPr>
          <a:xfrm>
            <a:off x="9379928" y="3021306"/>
            <a:ext cx="10787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内部</a:t>
            </a:r>
            <a:r>
              <a:rPr kumimoji="1" lang="en-US" altLang="ja-JP" b="1" dirty="0"/>
              <a:t>VM</a:t>
            </a:r>
            <a:endParaRPr kumimoji="1" lang="ja-JP" altLang="en-US" b="1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C7AFD4B-E1B6-414D-A575-6848FB58090E}"/>
              </a:ext>
            </a:extLst>
          </p:cNvPr>
          <p:cNvSpPr txBox="1"/>
          <p:nvPr/>
        </p:nvSpPr>
        <p:spPr>
          <a:xfrm>
            <a:off x="8800940" y="3922453"/>
            <a:ext cx="10708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b="1" dirty="0" err="1"/>
              <a:t>BitVisor</a:t>
            </a:r>
            <a:endParaRPr kumimoji="1" lang="ja-JP" altLang="en-US" b="1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B6F23805-2474-E644-A107-20456E437CEE}"/>
              </a:ext>
            </a:extLst>
          </p:cNvPr>
          <p:cNvSpPr/>
          <p:nvPr/>
        </p:nvSpPr>
        <p:spPr>
          <a:xfrm>
            <a:off x="9067320" y="3366307"/>
            <a:ext cx="1661257" cy="42257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>
                <a:solidFill>
                  <a:schemeClr val="tx1"/>
                </a:solidFill>
              </a:rPr>
              <a:t>システム</a:t>
            </a:r>
            <a:endParaRPr kumimoji="1" lang="ja-JP" altLang="en-US" sz="2000" b="1">
              <a:solidFill>
                <a:schemeClr val="tx1"/>
              </a:solidFill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B81A2E48-0BEE-5B45-A620-86D7DA914911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9919283" y="3723521"/>
            <a:ext cx="1" cy="584091"/>
          </a:xfrm>
          <a:prstGeom prst="straightConnector1">
            <a:avLst/>
          </a:pr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952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706470-9B7D-0C40-B074-D5F67D8C7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5AA00C-41A3-3843-9C21-8ADC4A9EE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32412"/>
            <a:ext cx="11120719" cy="4433844"/>
          </a:xfrm>
        </p:spPr>
        <p:txBody>
          <a:bodyPr/>
          <a:lstStyle/>
          <a:p>
            <a:r>
              <a:rPr lang="en-US" altLang="ja-JP" dirty="0"/>
              <a:t>SEV</a:t>
            </a:r>
            <a:r>
              <a:rPr lang="ja-JP" altLang="en-US"/>
              <a:t>を用いて暗号化された</a:t>
            </a:r>
            <a:r>
              <a:rPr lang="en-US" altLang="ja-JP" dirty="0"/>
              <a:t>VM</a:t>
            </a:r>
            <a:r>
              <a:rPr lang="ja-JP" altLang="en-US"/>
              <a:t>のメモリから</a:t>
            </a:r>
            <a:r>
              <a:rPr lang="en-US" altLang="ja-JP" dirty="0"/>
              <a:t>OS</a:t>
            </a:r>
            <a:r>
              <a:rPr lang="ja-JP" altLang="en-US"/>
              <a:t>データを取得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データが正しく取得できることを確認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データの取得時間を測定</a:t>
            </a:r>
            <a:endParaRPr lang="en-US" altLang="ja-JP" dirty="0"/>
          </a:p>
          <a:p>
            <a:r>
              <a:rPr lang="en-US" altLang="ja-JP" dirty="0"/>
              <a:t>TCP</a:t>
            </a:r>
            <a:r>
              <a:rPr lang="ja-JP" altLang="en-US"/>
              <a:t>通信と共有メモリを用いた場合について測定</a:t>
            </a:r>
            <a:endParaRPr lang="en-US" altLang="ja-JP" dirty="0"/>
          </a:p>
          <a:p>
            <a:pPr lvl="1"/>
            <a:r>
              <a:rPr lang="en-US" altLang="ja-JP" dirty="0"/>
              <a:t>TCP</a:t>
            </a:r>
            <a:r>
              <a:rPr lang="ja-JP" altLang="en-US"/>
              <a:t>通信はブロッキングモードとノンブロッキングモード</a:t>
            </a:r>
            <a:endParaRPr lang="en-US" altLang="ja-JP" dirty="0"/>
          </a:p>
          <a:p>
            <a:pPr lvl="1"/>
            <a:r>
              <a:rPr lang="ja-JP" altLang="en-US"/>
              <a:t>ノンブロッキングモードと共有メモリでは</a:t>
            </a:r>
            <a:r>
              <a:rPr lang="en-US" altLang="ja-JP" dirty="0"/>
              <a:t>200μs</a:t>
            </a:r>
            <a:r>
              <a:rPr lang="ja-JP" altLang="en-US"/>
              <a:t>のスリープを入れた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D3893DC-040B-FC48-8B5D-04D70078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BD94BA2-F0B6-6644-B359-A25457D41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425967"/>
              </p:ext>
            </p:extLst>
          </p:nvPr>
        </p:nvGraphicFramePr>
        <p:xfrm>
          <a:off x="1288504" y="4329689"/>
          <a:ext cx="4270905" cy="2219508"/>
        </p:xfrm>
        <a:graphic>
          <a:graphicData uri="http://schemas.openxmlformats.org/drawingml/2006/table">
            <a:tbl>
              <a:tblPr/>
              <a:tblGrid>
                <a:gridCol w="1898103">
                  <a:extLst>
                    <a:ext uri="{9D8B030D-6E8A-4147-A177-3AD203B41FA5}">
                      <a16:colId xmlns:a16="http://schemas.microsoft.com/office/drawing/2014/main" val="989692491"/>
                    </a:ext>
                  </a:extLst>
                </a:gridCol>
                <a:gridCol w="2372802">
                  <a:extLst>
                    <a:ext uri="{9D8B030D-6E8A-4147-A177-3AD203B41FA5}">
                      <a16:colId xmlns:a16="http://schemas.microsoft.com/office/drawing/2014/main" val="3715247291"/>
                    </a:ext>
                  </a:extLst>
                </a:gridCol>
              </a:tblGrid>
              <a:tr h="44051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ホスト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500076"/>
                  </a:ext>
                </a:extLst>
              </a:tr>
              <a:tr h="4574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CPU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AMD EPYC 7262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919948"/>
                  </a:ext>
                </a:extLst>
              </a:tr>
              <a:tr h="44051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メモリ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128GB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724151"/>
                  </a:ext>
                </a:extLst>
              </a:tr>
              <a:tr h="4405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OS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Linux 5.4.0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459674"/>
                  </a:ext>
                </a:extLst>
              </a:tr>
              <a:tr h="44051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仮想化ソフトウェア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QEMU-KVM 4.2.0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988396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FE526C46-F6B4-5741-BF96-584A4AD32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34940"/>
              </p:ext>
            </p:extLst>
          </p:nvPr>
        </p:nvGraphicFramePr>
        <p:xfrm>
          <a:off x="5980190" y="4339395"/>
          <a:ext cx="4831874" cy="1778997"/>
        </p:xfrm>
        <a:graphic>
          <a:graphicData uri="http://schemas.openxmlformats.org/drawingml/2006/table">
            <a:tbl>
              <a:tblPr/>
              <a:tblGrid>
                <a:gridCol w="1627694">
                  <a:extLst>
                    <a:ext uri="{9D8B030D-6E8A-4147-A177-3AD203B41FA5}">
                      <a16:colId xmlns:a16="http://schemas.microsoft.com/office/drawing/2014/main" val="2905777527"/>
                    </a:ext>
                  </a:extLst>
                </a:gridCol>
                <a:gridCol w="1660589">
                  <a:extLst>
                    <a:ext uri="{9D8B030D-6E8A-4147-A177-3AD203B41FA5}">
                      <a16:colId xmlns:a16="http://schemas.microsoft.com/office/drawing/2014/main" val="1162794467"/>
                    </a:ext>
                  </a:extLst>
                </a:gridCol>
                <a:gridCol w="1543591">
                  <a:extLst>
                    <a:ext uri="{9D8B030D-6E8A-4147-A177-3AD203B41FA5}">
                      <a16:colId xmlns:a16="http://schemas.microsoft.com/office/drawing/2014/main" val="270656142"/>
                    </a:ext>
                  </a:extLst>
                </a:gridCol>
              </a:tblGrid>
              <a:tr h="44235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IDS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VM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監視対象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VM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875798"/>
                  </a:ext>
                </a:extLst>
              </a:tr>
              <a:tr h="44902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仮想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CPU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596127"/>
                  </a:ext>
                </a:extLst>
              </a:tr>
              <a:tr h="432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メモリ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2GB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2GB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744155"/>
                  </a:ext>
                </a:extLst>
              </a:tr>
              <a:tr h="455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Linux 5.4.0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Linux 5.4.0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705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4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0C3E6-0314-0E40-9C8C-39AEBA4A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内部犯による</a:t>
            </a:r>
            <a:r>
              <a:rPr lang="en-US" altLang="ja-JP"/>
              <a:t>VM</a:t>
            </a:r>
            <a:r>
              <a:rPr lang="ja-JP" altLang="en-US"/>
              <a:t>への攻撃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86A5EA-2B56-9B4D-8C3B-82E89FBA9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近年、</a:t>
            </a:r>
            <a:r>
              <a:rPr lang="en-US" altLang="ja-JP" dirty="0"/>
              <a:t>IaaS</a:t>
            </a:r>
            <a:r>
              <a:rPr lang="ja-JP" altLang="en-US"/>
              <a:t>型クラウドが普及している</a:t>
            </a:r>
            <a:endParaRPr lang="en-US" altLang="ja-JP" dirty="0"/>
          </a:p>
          <a:p>
            <a:pPr lvl="1"/>
            <a:r>
              <a:rPr lang="ja-JP" altLang="en-US"/>
              <a:t>ユーザは仮想マシン</a:t>
            </a:r>
            <a:r>
              <a:rPr lang="en-US" altLang="ja-JP" dirty="0"/>
              <a:t>(VM)</a:t>
            </a:r>
            <a:r>
              <a:rPr lang="ja-JP" altLang="en-US"/>
              <a:t>をインターネット経由で利用できる</a:t>
            </a:r>
            <a:endParaRPr lang="en-US" altLang="ja-JP" dirty="0"/>
          </a:p>
          <a:p>
            <a:pPr lvl="1"/>
            <a:r>
              <a:rPr lang="ja-JP" altLang="en-US"/>
              <a:t>クラウド内には内部犯がいる可能性が指摘されている</a:t>
            </a:r>
            <a:endParaRPr lang="en-US" altLang="ja-JP" dirty="0"/>
          </a:p>
          <a:p>
            <a:pPr lvl="2"/>
            <a:r>
              <a:rPr lang="en-US" altLang="ja-JP" dirty="0"/>
              <a:t>IPA </a:t>
            </a:r>
            <a:r>
              <a:rPr lang="ja-JP" altLang="en-US"/>
              <a:t>情報セキュリティ</a:t>
            </a:r>
            <a:r>
              <a:rPr lang="en-US" altLang="ja-JP" dirty="0"/>
              <a:t>10</a:t>
            </a:r>
            <a:r>
              <a:rPr lang="ja-JP" altLang="en-US"/>
              <a:t>大脅威</a:t>
            </a:r>
            <a:r>
              <a:rPr lang="en-US" altLang="ja-JP" dirty="0"/>
              <a:t> 2020</a:t>
            </a:r>
            <a:r>
              <a:rPr lang="ja-JP" altLang="en-US"/>
              <a:t>　</a:t>
            </a:r>
            <a:r>
              <a:rPr lang="en-US" altLang="ja-JP" dirty="0"/>
              <a:t>2</a:t>
            </a:r>
            <a:r>
              <a:rPr lang="ja-JP" altLang="en-US"/>
              <a:t>位（内部不正による情報漏洩）</a:t>
            </a:r>
            <a:endParaRPr lang="en-US" altLang="ja-JP" dirty="0"/>
          </a:p>
          <a:p>
            <a:r>
              <a:rPr lang="en-US" altLang="ja-JP" dirty="0"/>
              <a:t>VM</a:t>
            </a:r>
            <a:r>
              <a:rPr lang="ja-JP" altLang="en-US"/>
              <a:t>内にある機密情報が盗聴される恐れ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内のデータの保護が必要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28" name="Cloud">
            <a:extLst>
              <a:ext uri="{FF2B5EF4-FFF2-40B4-BE49-F238E27FC236}">
                <a16:creationId xmlns:a16="http://schemas.microsoft.com/office/drawing/2014/main" id="{9FB01CF0-C509-1244-AAAA-01262C1D8B99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3470346" y="4060538"/>
            <a:ext cx="7038430" cy="26609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29" name="Picture 39" descr="F:\EndUser.pct">
            <a:extLst>
              <a:ext uri="{FF2B5EF4-FFF2-40B4-BE49-F238E27FC236}">
                <a16:creationId xmlns:a16="http://schemas.microsoft.com/office/drawing/2014/main" id="{8EDD07AA-4306-774F-A5A7-65A43FE53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941" y="4838803"/>
            <a:ext cx="903014" cy="119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6E0CF13-8E4B-9A4B-AB02-2C6C3B103172}"/>
              </a:ext>
            </a:extLst>
          </p:cNvPr>
          <p:cNvSpPr txBox="1"/>
          <p:nvPr/>
        </p:nvSpPr>
        <p:spPr>
          <a:xfrm>
            <a:off x="2011797" y="4464817"/>
            <a:ext cx="915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ユーザ</a:t>
            </a: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3DF62386-0C23-974F-9EF7-B783E5F13812}"/>
              </a:ext>
            </a:extLst>
          </p:cNvPr>
          <p:cNvSpPr/>
          <p:nvPr/>
        </p:nvSpPr>
        <p:spPr>
          <a:xfrm>
            <a:off x="4729913" y="4971006"/>
            <a:ext cx="1596071" cy="852079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6853A31-E33B-6B41-B3F0-2987C4944821}"/>
              </a:ext>
            </a:extLst>
          </p:cNvPr>
          <p:cNvSpPr txBox="1"/>
          <p:nvPr/>
        </p:nvSpPr>
        <p:spPr>
          <a:xfrm>
            <a:off x="5168097" y="4570816"/>
            <a:ext cx="719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2457C38-C689-A546-AA05-2B9CC872A5AB}"/>
              </a:ext>
            </a:extLst>
          </p:cNvPr>
          <p:cNvSpPr txBox="1"/>
          <p:nvPr/>
        </p:nvSpPr>
        <p:spPr>
          <a:xfrm>
            <a:off x="7401813" y="4234298"/>
            <a:ext cx="292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内部犯</a:t>
            </a:r>
            <a:r>
              <a:rPr kumimoji="1" lang="en-US" altLang="ja-JP" b="1" dirty="0"/>
              <a:t>(</a:t>
            </a:r>
            <a:r>
              <a:rPr kumimoji="1" lang="ja-JP" altLang="en-US" b="1"/>
              <a:t>悪意のある管理者</a:t>
            </a:r>
            <a:r>
              <a:rPr kumimoji="1" lang="en-US" altLang="ja-JP" b="1" dirty="0"/>
              <a:t>)</a:t>
            </a:r>
            <a:endParaRPr kumimoji="1" lang="ja-JP" altLang="en-US" b="1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C99525CF-AAF8-E849-8EDB-A91A0F49A53E}"/>
              </a:ext>
            </a:extLst>
          </p:cNvPr>
          <p:cNvCxnSpPr>
            <a:cxnSpLocks/>
          </p:cNvCxnSpPr>
          <p:nvPr/>
        </p:nvCxnSpPr>
        <p:spPr>
          <a:xfrm>
            <a:off x="3038462" y="5429680"/>
            <a:ext cx="1534690" cy="17224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2822">
            <a:extLst>
              <a:ext uri="{FF2B5EF4-FFF2-40B4-BE49-F238E27FC236}">
                <a16:creationId xmlns:a16="http://schemas.microsoft.com/office/drawing/2014/main" id="{9EF73581-4083-A44D-9CCC-D27984E9F34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938187" y="4568687"/>
            <a:ext cx="1099178" cy="1500309"/>
            <a:chOff x="6777" y="1528"/>
            <a:chExt cx="719" cy="1064"/>
          </a:xfrm>
        </p:grpSpPr>
        <p:sp>
          <p:nvSpPr>
            <p:cNvPr id="36" name="Freeform 2823">
              <a:extLst>
                <a:ext uri="{FF2B5EF4-FFF2-40B4-BE49-F238E27FC236}">
                  <a16:creationId xmlns:a16="http://schemas.microsoft.com/office/drawing/2014/main" id="{5F8A9C90-1BC2-BB41-A74F-908A7F60B8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37" name="Freeform 2824">
              <a:extLst>
                <a:ext uri="{FF2B5EF4-FFF2-40B4-BE49-F238E27FC236}">
                  <a16:creationId xmlns:a16="http://schemas.microsoft.com/office/drawing/2014/main" id="{339DEEEF-BC0C-C14A-AD73-3AAFA06F1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38" name="Freeform 2825">
              <a:extLst>
                <a:ext uri="{FF2B5EF4-FFF2-40B4-BE49-F238E27FC236}">
                  <a16:creationId xmlns:a16="http://schemas.microsoft.com/office/drawing/2014/main" id="{139C510C-5732-D74F-B5CC-A8360485A7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39" name="角丸四角形 38">
            <a:extLst>
              <a:ext uri="{FF2B5EF4-FFF2-40B4-BE49-F238E27FC236}">
                <a16:creationId xmlns:a16="http://schemas.microsoft.com/office/drawing/2014/main" id="{1553C15E-D87E-C946-B5C8-3CD0B1E3AB5E}"/>
              </a:ext>
            </a:extLst>
          </p:cNvPr>
          <p:cNvSpPr/>
          <p:nvPr/>
        </p:nvSpPr>
        <p:spPr>
          <a:xfrm>
            <a:off x="4739509" y="4982419"/>
            <a:ext cx="1596071" cy="85207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439B5C0-CF3B-1F4A-A778-7415AF0E1859}"/>
              </a:ext>
            </a:extLst>
          </p:cNvPr>
          <p:cNvSpPr txBox="1"/>
          <p:nvPr/>
        </p:nvSpPr>
        <p:spPr>
          <a:xfrm>
            <a:off x="6847431" y="4968645"/>
            <a:ext cx="67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攻撃</a:t>
            </a: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382E2035-56B0-0C4D-AECD-1B6FD0BC8602}"/>
              </a:ext>
            </a:extLst>
          </p:cNvPr>
          <p:cNvCxnSpPr>
            <a:cxnSpLocks/>
          </p:cNvCxnSpPr>
          <p:nvPr/>
        </p:nvCxnSpPr>
        <p:spPr>
          <a:xfrm flipH="1" flipV="1">
            <a:off x="6325984" y="5429680"/>
            <a:ext cx="1612204" cy="8612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3954249-A538-9B4D-A202-EEF26E32F3BA}"/>
              </a:ext>
            </a:extLst>
          </p:cNvPr>
          <p:cNvSpPr txBox="1"/>
          <p:nvPr/>
        </p:nvSpPr>
        <p:spPr>
          <a:xfrm>
            <a:off x="5039753" y="5239181"/>
            <a:ext cx="1011085" cy="33855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/>
              <a:t>機密情報</a:t>
            </a:r>
            <a:endParaRPr kumimoji="1" lang="ja-JP" altLang="en-US" sz="1600" b="1"/>
          </a:p>
        </p:txBody>
      </p:sp>
    </p:spTree>
    <p:extLst>
      <p:ext uri="{BB962C8B-B14F-4D97-AF65-F5344CB8AC3E}">
        <p14:creationId xmlns:p14="http://schemas.microsoft.com/office/powerpoint/2010/main" val="1771577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E5E18-6945-A647-9AE5-9AC436852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OSデータの取得確認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0AD27-E017-844D-8B54-06A231460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/>
              <a:t>内の</a:t>
            </a:r>
            <a:r>
              <a:rPr lang="en-US" altLang="ja-JP" dirty="0"/>
              <a:t>OS</a:t>
            </a:r>
            <a:r>
              <a:rPr lang="ja-JP" altLang="en-US"/>
              <a:t>のバージョン文字列が取得できることを確認</a:t>
            </a:r>
            <a:endParaRPr lang="en-US" altLang="ja-JP" dirty="0"/>
          </a:p>
          <a:p>
            <a:endParaRPr lang="en-JP" dirty="0"/>
          </a:p>
          <a:p>
            <a:endParaRPr lang="en-JP" dirty="0"/>
          </a:p>
          <a:p>
            <a:endParaRPr lang="en-US" altLang="ja-JP" dirty="0"/>
          </a:p>
          <a:p>
            <a:r>
              <a:rPr lang="en-US" altLang="ja-JP" dirty="0"/>
              <a:t>VM</a:t>
            </a:r>
            <a:r>
              <a:rPr lang="ja-JP" altLang="en-US"/>
              <a:t>内で実行されている全プロセスの</a:t>
            </a:r>
            <a:r>
              <a:rPr lang="en-US" altLang="ja-JP" dirty="0"/>
              <a:t>ID</a:t>
            </a:r>
            <a:r>
              <a:rPr lang="ja-JP" altLang="en-US"/>
              <a:t>と名前が取得できることを確認</a:t>
            </a:r>
            <a:endParaRPr lang="en-US" altLang="ja-JP" dirty="0"/>
          </a:p>
          <a:p>
            <a:pPr lvl="1"/>
            <a:r>
              <a:rPr lang="en-US" altLang="ja-JP" dirty="0"/>
              <a:t>119</a:t>
            </a:r>
            <a:r>
              <a:rPr lang="ja-JP" altLang="en-US"/>
              <a:t>個のプロセス</a:t>
            </a:r>
            <a:endParaRPr lang="en-US" altLang="ja-JP" dirty="0"/>
          </a:p>
          <a:p>
            <a:endParaRPr lang="en-JP" dirty="0"/>
          </a:p>
          <a:p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1D7FC-3E7F-A949-8231-CA3606C6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pic>
        <p:nvPicPr>
          <p:cNvPr id="5" name="図 8">
            <a:extLst>
              <a:ext uri="{FF2B5EF4-FFF2-40B4-BE49-F238E27FC236}">
                <a16:creationId xmlns:a16="http://schemas.microsoft.com/office/drawing/2014/main" id="{827608F3-BAF8-3E4B-B3C7-FC6D0E619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406" y="2221105"/>
            <a:ext cx="9515188" cy="883972"/>
          </a:xfrm>
          <a:prstGeom prst="rect">
            <a:avLst/>
          </a:prstGeom>
        </p:spPr>
      </p:pic>
      <p:pic>
        <p:nvPicPr>
          <p:cNvPr id="6" name="図 5" descr="テキスト&#10;&#10;自動的に生成された説明">
            <a:extLst>
              <a:ext uri="{FF2B5EF4-FFF2-40B4-BE49-F238E27FC236}">
                <a16:creationId xmlns:a16="http://schemas.microsoft.com/office/drawing/2014/main" id="{5E43AA71-A840-6C40-B10B-3FCD3FDEB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9327" y="4400383"/>
            <a:ext cx="3617216" cy="225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404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A1E27-C11A-EF4C-849A-A0ECF23ED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298" y="483858"/>
            <a:ext cx="10665502" cy="830588"/>
          </a:xfrm>
        </p:spPr>
        <p:txBody>
          <a:bodyPr>
            <a:normAutofit/>
          </a:bodyPr>
          <a:lstStyle/>
          <a:p>
            <a:r>
              <a:rPr lang="en-JP" dirty="0"/>
              <a:t>OSバージョン情報の取得性能 (TCP通信)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896B-3A88-3744-AFE5-01F31527E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98" y="1525004"/>
            <a:ext cx="10515600" cy="4433844"/>
          </a:xfrm>
        </p:spPr>
        <p:txBody>
          <a:bodyPr>
            <a:normAutofit/>
          </a:bodyPr>
          <a:lstStyle/>
          <a:p>
            <a:r>
              <a:rPr lang="ja-JP" altLang="en-US"/>
              <a:t>エージェントに要求を</a:t>
            </a:r>
            <a:r>
              <a:rPr lang="en-US" altLang="ja-JP" dirty="0"/>
              <a:t>1</a:t>
            </a:r>
            <a:r>
              <a:rPr lang="ja-JP" altLang="en-US"/>
              <a:t>回送信し、</a:t>
            </a:r>
            <a:r>
              <a:rPr lang="en-US" altLang="ja-JP" dirty="0"/>
              <a:t>4KB</a:t>
            </a:r>
            <a:r>
              <a:rPr lang="ja-JP" altLang="en-US"/>
              <a:t>のメモリデータを取得</a:t>
            </a:r>
            <a:endParaRPr lang="en-US" altLang="ja-JP" dirty="0"/>
          </a:p>
          <a:p>
            <a:pPr lvl="1"/>
            <a:r>
              <a:rPr lang="ja-JP" altLang="en-US"/>
              <a:t>ノンブロッキングモードではスリープを入れたために</a:t>
            </a:r>
            <a:r>
              <a:rPr lang="en-US" altLang="ja-JP" dirty="0"/>
              <a:t>360μs</a:t>
            </a:r>
            <a:r>
              <a:rPr lang="ja-JP" altLang="en-US"/>
              <a:t>増加</a:t>
            </a:r>
            <a:endParaRPr lang="en-US" altLang="ja-JP" dirty="0"/>
          </a:p>
          <a:p>
            <a:pPr lvl="1"/>
            <a:r>
              <a:rPr lang="ja-JP" altLang="en-US"/>
              <a:t>ノンブロッキングモードよりブロッキングモードの方が</a:t>
            </a:r>
            <a:r>
              <a:rPr lang="en-US" altLang="ja-JP" dirty="0"/>
              <a:t>1.2 </a:t>
            </a:r>
            <a:r>
              <a:rPr lang="en-US" altLang="ja-JP" dirty="0" err="1"/>
              <a:t>ms</a:t>
            </a:r>
            <a:r>
              <a:rPr lang="ja-JP" altLang="en-US"/>
              <a:t>高速</a:t>
            </a:r>
            <a:endParaRPr lang="en-US" altLang="ja-JP" dirty="0"/>
          </a:p>
          <a:p>
            <a:pPr lvl="1"/>
            <a:r>
              <a:rPr lang="ja-JP" altLang="en-US"/>
              <a:t>暗号化のオーバヘッドは</a:t>
            </a:r>
            <a:r>
              <a:rPr lang="en-US" altLang="ja-JP" dirty="0"/>
              <a:t>200〜270μs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FC12F-41CF-3B43-8264-DB259AE7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862EE38-F75A-9448-8243-6101B2857D65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graphicFrame>
        <p:nvGraphicFramePr>
          <p:cNvPr id="15" name="グラフ 14">
            <a:extLst>
              <a:ext uri="{FF2B5EF4-FFF2-40B4-BE49-F238E27FC236}">
                <a16:creationId xmlns:a16="http://schemas.microsoft.com/office/drawing/2014/main" id="{F68B6FAC-0915-964F-AE5E-E1971D60E1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4110776"/>
              </p:ext>
            </p:extLst>
          </p:nvPr>
        </p:nvGraphicFramePr>
        <p:xfrm>
          <a:off x="395785" y="3469220"/>
          <a:ext cx="5312643" cy="3272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C27C678B-F9F8-D84E-A240-0CD802A2A6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8008479"/>
              </p:ext>
            </p:extLst>
          </p:nvPr>
        </p:nvGraphicFramePr>
        <p:xfrm>
          <a:off x="5610804" y="3493779"/>
          <a:ext cx="5312643" cy="3378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89156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A1E27-C11A-EF4C-849A-A0ECF23ED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297" y="483858"/>
            <a:ext cx="11074211" cy="830588"/>
          </a:xfrm>
        </p:spPr>
        <p:txBody>
          <a:bodyPr>
            <a:normAutofit fontScale="90000"/>
          </a:bodyPr>
          <a:lstStyle/>
          <a:p>
            <a:r>
              <a:rPr lang="en-JP" dirty="0"/>
              <a:t>OSバージョン情報の取得性能 (</a:t>
            </a:r>
            <a:r>
              <a:rPr lang="en-US" dirty="0" err="1"/>
              <a:t>共有メモリ</a:t>
            </a:r>
            <a:r>
              <a:rPr lang="en-US" dirty="0"/>
              <a:t>)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896B-3A88-3744-AFE5-01F31527E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98" y="1525004"/>
            <a:ext cx="10515600" cy="4433844"/>
          </a:xfrm>
        </p:spPr>
        <p:txBody>
          <a:bodyPr>
            <a:normAutofit/>
          </a:bodyPr>
          <a:lstStyle/>
          <a:p>
            <a:r>
              <a:rPr lang="en-US" altLang="ja-JP" dirty="0"/>
              <a:t>TCP</a:t>
            </a:r>
            <a:r>
              <a:rPr lang="ja-JP" altLang="en-US"/>
              <a:t>通信のブロッキングモードよりも共有メモリの方がさらに</a:t>
            </a:r>
            <a:r>
              <a:rPr lang="en-US" altLang="ja-JP" dirty="0"/>
              <a:t>1.0 </a:t>
            </a:r>
            <a:r>
              <a:rPr lang="en-US" altLang="ja-JP" dirty="0" err="1"/>
              <a:t>ms</a:t>
            </a:r>
            <a:r>
              <a:rPr lang="ja-JP" altLang="en-US"/>
              <a:t>高速</a:t>
            </a:r>
          </a:p>
          <a:p>
            <a:pPr lvl="1"/>
            <a:r>
              <a:rPr lang="ja-JP" altLang="en-US"/>
              <a:t>スリープを入れたために</a:t>
            </a:r>
            <a:r>
              <a:rPr lang="en-US" altLang="ja-JP" dirty="0"/>
              <a:t>380μs</a:t>
            </a:r>
            <a:r>
              <a:rPr lang="ja-JP" altLang="en-US"/>
              <a:t>増加</a:t>
            </a:r>
            <a:endParaRPr lang="en-US" altLang="ja-JP" dirty="0"/>
          </a:p>
          <a:p>
            <a:pPr lvl="2"/>
            <a:r>
              <a:rPr lang="ja-JP" altLang="en-US"/>
              <a:t>相対的に影響が大きいが、</a:t>
            </a:r>
            <a:r>
              <a:rPr lang="en-US" altLang="ja-JP" dirty="0"/>
              <a:t>200μs</a:t>
            </a:r>
            <a:r>
              <a:rPr lang="ja-JP" altLang="en-US"/>
              <a:t>より短くすると</a:t>
            </a:r>
            <a:r>
              <a:rPr lang="en-US" altLang="ja-JP" dirty="0"/>
              <a:t>CPU</a:t>
            </a:r>
            <a:r>
              <a:rPr lang="ja-JP" altLang="en-US"/>
              <a:t>使用率が急激に上昇</a:t>
            </a:r>
            <a:endParaRPr lang="en-US" altLang="ja-JP" dirty="0"/>
          </a:p>
          <a:p>
            <a:pPr lvl="2"/>
            <a:r>
              <a:rPr lang="en-US" altLang="ja-JP" dirty="0" err="1"/>
              <a:t>ivshmem</a:t>
            </a:r>
            <a:r>
              <a:rPr lang="ja-JP" altLang="en-US"/>
              <a:t>の割り込み機能を利用できれば待ち時間を減らせる可能性</a:t>
            </a:r>
          </a:p>
          <a:p>
            <a:pPr lvl="1"/>
            <a:r>
              <a:rPr lang="ja-JP" altLang="en-US"/>
              <a:t>暗号化のオーバヘッドは</a:t>
            </a:r>
            <a:r>
              <a:rPr lang="en-US" altLang="ja-JP" dirty="0"/>
              <a:t>350μs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FC12F-41CF-3B43-8264-DB259AE7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862EE38-F75A-9448-8243-6101B2857D65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A8BD8253-8A34-8B47-9283-8770C6D6AF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249712"/>
              </p:ext>
            </p:extLst>
          </p:nvPr>
        </p:nvGraphicFramePr>
        <p:xfrm>
          <a:off x="5448609" y="3867159"/>
          <a:ext cx="5418982" cy="2931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D820E21C-445D-A745-874D-69E2E55C8A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4445664"/>
              </p:ext>
            </p:extLst>
          </p:nvPr>
        </p:nvGraphicFramePr>
        <p:xfrm>
          <a:off x="723401" y="3977987"/>
          <a:ext cx="4690106" cy="2877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6345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B5098E-7BC8-1C46-BCBF-EFB2F3346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プロセス一覧の取得性能</a:t>
            </a:r>
            <a:r>
              <a:rPr lang="en-US" altLang="ja-JP" dirty="0"/>
              <a:t> (TCP</a:t>
            </a:r>
            <a:r>
              <a:rPr lang="ja-JP" altLang="en-US"/>
              <a:t>通信</a:t>
            </a:r>
            <a:r>
              <a:rPr lang="en-US" altLang="ja-JP" dirty="0"/>
              <a:t>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3E2B40-C6A4-4B42-9EE8-A5598802C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エージェントに要求を</a:t>
            </a:r>
            <a:r>
              <a:rPr kumimoji="1" lang="en-US" altLang="ja-JP" dirty="0"/>
              <a:t>119</a:t>
            </a:r>
            <a:r>
              <a:rPr lang="ja-JP" altLang="en-US"/>
              <a:t>回送信し、</a:t>
            </a:r>
            <a:r>
              <a:rPr lang="en-US" altLang="ja-JP" dirty="0"/>
              <a:t>476KB</a:t>
            </a:r>
            <a:r>
              <a:rPr lang="ja-JP" altLang="en-US"/>
              <a:t>のデータを取得</a:t>
            </a:r>
            <a:endParaRPr kumimoji="1" lang="en-US" altLang="ja-JP" dirty="0"/>
          </a:p>
          <a:p>
            <a:pPr lvl="1"/>
            <a:r>
              <a:rPr lang="ja-JP" altLang="en-US"/>
              <a:t>ノンブロッキングモードではスリープを入れたために</a:t>
            </a:r>
            <a:r>
              <a:rPr lang="en-US" altLang="ja-JP" dirty="0"/>
              <a:t>15%</a:t>
            </a:r>
            <a:r>
              <a:rPr lang="ja-JP" altLang="en-US"/>
              <a:t>増加</a:t>
            </a:r>
            <a:endParaRPr lang="en-US" altLang="ja-JP" dirty="0"/>
          </a:p>
          <a:p>
            <a:pPr lvl="1"/>
            <a:r>
              <a:rPr lang="ja-JP" altLang="en-US"/>
              <a:t>ノンブロッキングモードよりもブロッキングモードの方が</a:t>
            </a:r>
            <a:r>
              <a:rPr lang="en-US" altLang="ja-JP" dirty="0"/>
              <a:t>13%</a:t>
            </a:r>
            <a:r>
              <a:rPr lang="ja-JP" altLang="en-US"/>
              <a:t>高速</a:t>
            </a:r>
            <a:endParaRPr lang="en-US" altLang="ja-JP" dirty="0"/>
          </a:p>
          <a:p>
            <a:pPr lvl="2"/>
            <a:r>
              <a:rPr lang="ja-JP" altLang="en-US"/>
              <a:t>モードの違いによる影響は相対的に小さくなる</a:t>
            </a:r>
            <a:endParaRPr lang="en-US" altLang="ja-JP" dirty="0"/>
          </a:p>
          <a:p>
            <a:pPr lvl="1"/>
            <a:r>
              <a:rPr lang="ja-JP" altLang="en-US"/>
              <a:t>暗号化のオーバヘッドは</a:t>
            </a:r>
            <a:r>
              <a:rPr lang="en-US" altLang="ja-JP" dirty="0"/>
              <a:t>740μs</a:t>
            </a:r>
            <a:r>
              <a:rPr lang="ja-JP" altLang="en-US"/>
              <a:t>のみ</a:t>
            </a:r>
            <a:endParaRPr lang="en-US" altLang="ja-JP" dirty="0"/>
          </a:p>
          <a:p>
            <a:pPr lvl="2"/>
            <a:r>
              <a:rPr lang="ja-JP" altLang="en-US"/>
              <a:t>この原因は不明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78EE3B-0FE6-214B-8FC0-CB745D393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21588582-975D-9D4F-862C-E0EA0C64BE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88178"/>
              </p:ext>
            </p:extLst>
          </p:nvPr>
        </p:nvGraphicFramePr>
        <p:xfrm>
          <a:off x="988102" y="3916907"/>
          <a:ext cx="4784454" cy="2941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169C3200-1B05-6C40-B694-F5DDA398EC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3064860"/>
              </p:ext>
            </p:extLst>
          </p:nvPr>
        </p:nvGraphicFramePr>
        <p:xfrm>
          <a:off x="5946098" y="3741926"/>
          <a:ext cx="4784453" cy="3135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629755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B5098E-7BC8-1C46-BCBF-EFB2F3346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/>
              <a:t>プロセス一覧の取得性能</a:t>
            </a:r>
            <a:r>
              <a:rPr kumimoji="1" lang="en-US" altLang="ja-JP" dirty="0"/>
              <a:t> (</a:t>
            </a:r>
            <a:r>
              <a:rPr lang="ja-JP" altLang="en-US"/>
              <a:t>共有メモリ</a:t>
            </a:r>
            <a:r>
              <a:rPr lang="en-US" altLang="ja-JP" dirty="0"/>
              <a:t>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3E2B40-C6A4-4B42-9EE8-A5598802C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98" y="1525004"/>
            <a:ext cx="11088066" cy="4433844"/>
          </a:xfrm>
        </p:spPr>
        <p:txBody>
          <a:bodyPr/>
          <a:lstStyle/>
          <a:p>
            <a:r>
              <a:rPr lang="en-US" altLang="ja-JP" dirty="0"/>
              <a:t>TCP</a:t>
            </a:r>
            <a:r>
              <a:rPr lang="ja-JP" altLang="en-US"/>
              <a:t>通信のブロッキングモードと比較して共有メモリはさらに</a:t>
            </a:r>
            <a:r>
              <a:rPr lang="en-US" altLang="ja-JP" dirty="0"/>
              <a:t>40%</a:t>
            </a:r>
            <a:r>
              <a:rPr lang="ja-JP" altLang="en-US"/>
              <a:t>高速</a:t>
            </a:r>
            <a:endParaRPr lang="en-US" altLang="ja-JP" dirty="0"/>
          </a:p>
          <a:p>
            <a:pPr lvl="1"/>
            <a:r>
              <a:rPr lang="ja-JP" altLang="en-US"/>
              <a:t>共有メモリを用いる効果が大きくなる</a:t>
            </a:r>
            <a:endParaRPr lang="en-US" altLang="ja-JP" dirty="0"/>
          </a:p>
          <a:p>
            <a:pPr lvl="1"/>
            <a:r>
              <a:rPr lang="ja-JP" altLang="en-US"/>
              <a:t>スリープを入れたために</a:t>
            </a:r>
            <a:r>
              <a:rPr lang="en-US" altLang="ja-JP" dirty="0"/>
              <a:t>72%</a:t>
            </a:r>
            <a:r>
              <a:rPr lang="ja-JP" altLang="en-US"/>
              <a:t>増加</a:t>
            </a:r>
            <a:endParaRPr lang="en-US" altLang="ja-JP" dirty="0"/>
          </a:p>
          <a:p>
            <a:pPr lvl="2"/>
            <a:r>
              <a:rPr lang="ja-JP" altLang="en-US"/>
              <a:t>スリープの影響が大きい</a:t>
            </a:r>
            <a:endParaRPr lang="en-US" altLang="ja-JP" dirty="0"/>
          </a:p>
          <a:p>
            <a:pPr lvl="1"/>
            <a:r>
              <a:rPr lang="ja-JP" altLang="en-US"/>
              <a:t>暗号化のオーバヘッドは</a:t>
            </a:r>
            <a:r>
              <a:rPr lang="en-US" altLang="ja-JP" dirty="0"/>
              <a:t>11%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78EE3B-0FE6-214B-8FC0-CB745D393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0572D91E-EDAA-A24F-94EE-E2A87424A7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393002"/>
              </p:ext>
            </p:extLst>
          </p:nvPr>
        </p:nvGraphicFramePr>
        <p:xfrm>
          <a:off x="6096000" y="3753134"/>
          <a:ext cx="4768921" cy="3121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C708D3EE-9B74-4F4E-B4FA-8D7BE21C99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8313120"/>
              </p:ext>
            </p:extLst>
          </p:nvPr>
        </p:nvGraphicFramePr>
        <p:xfrm>
          <a:off x="1209380" y="4058235"/>
          <a:ext cx="4584776" cy="2799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8994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C93CD7-AE2E-6542-9EAE-C702548D3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関連研究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1E5673-F081-114F-BC35-97F4FB5B2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Intel SGX</a:t>
            </a:r>
            <a:r>
              <a:rPr kumimoji="1" lang="ja-JP" altLang="en-US"/>
              <a:t>を用いた</a:t>
            </a:r>
            <a:r>
              <a:rPr kumimoji="1" lang="en-US" altLang="ja-JP" dirty="0"/>
              <a:t>VM</a:t>
            </a:r>
            <a:r>
              <a:rPr kumimoji="1" lang="ja-JP" altLang="en-US"/>
              <a:t>マイグレーション</a:t>
            </a:r>
            <a:r>
              <a:rPr kumimoji="1" lang="en-US" altLang="ja-JP" dirty="0"/>
              <a:t> [Gu et al.</a:t>
            </a:r>
            <a:r>
              <a:rPr lang="en-US" altLang="ja-JP" dirty="0"/>
              <a:t>'</a:t>
            </a:r>
            <a:r>
              <a:rPr kumimoji="1" lang="en-US" altLang="ja-JP" dirty="0"/>
              <a:t>17]</a:t>
            </a:r>
          </a:p>
          <a:p>
            <a:pPr lvl="1"/>
            <a:r>
              <a:rPr lang="ja-JP" altLang="en-US"/>
              <a:t>エンクレイヴ内のエージェントがエンクレイヴの状態を外部に保存</a:t>
            </a:r>
            <a:endParaRPr lang="en-US" altLang="ja-JP" dirty="0"/>
          </a:p>
          <a:p>
            <a:pPr lvl="1"/>
            <a:r>
              <a:rPr lang="ja-JP" altLang="en-US"/>
              <a:t>信頼できないサービスが動作している場合には安全に実行できない</a:t>
            </a:r>
            <a:endParaRPr kumimoji="1" lang="en-US" altLang="ja-JP" dirty="0"/>
          </a:p>
          <a:p>
            <a:r>
              <a:rPr lang="en-US" altLang="ja-JP" dirty="0" err="1"/>
              <a:t>Ryoan</a:t>
            </a:r>
            <a:r>
              <a:rPr lang="en-US" altLang="ja-JP" sz="2400" dirty="0"/>
              <a:t> </a:t>
            </a:r>
            <a:r>
              <a:rPr lang="en-US" altLang="ja-JP" dirty="0"/>
              <a:t>[Tyler et al.'16]</a:t>
            </a:r>
          </a:p>
          <a:p>
            <a:pPr lvl="1"/>
            <a:r>
              <a:rPr lang="ja-JP" altLang="en-US"/>
              <a:t>エンクレイヴ内のサンドボックスの外でエージェントを安全に実行可</a:t>
            </a:r>
            <a:endParaRPr lang="en-US" altLang="ja-JP" dirty="0"/>
          </a:p>
          <a:p>
            <a:pPr lvl="1"/>
            <a:r>
              <a:rPr lang="en-US" altLang="ja-JP" dirty="0"/>
              <a:t>SEV</a:t>
            </a:r>
            <a:r>
              <a:rPr lang="ja-JP" altLang="en-US"/>
              <a:t>を用いた</a:t>
            </a:r>
            <a:r>
              <a:rPr lang="en-US" altLang="ja-JP" dirty="0"/>
              <a:t>VM</a:t>
            </a:r>
            <a:r>
              <a:rPr lang="ja-JP" altLang="en-US"/>
              <a:t>内のシステムをサンドボックスで実行するのは難しい</a:t>
            </a:r>
            <a:endParaRPr lang="en-US" altLang="ja-JP" dirty="0"/>
          </a:p>
          <a:p>
            <a:r>
              <a:rPr lang="en-US" altLang="ja-JP" dirty="0"/>
              <a:t>SEC-IDS [</a:t>
            </a:r>
            <a:r>
              <a:rPr lang="en-US" altLang="ja-JP" dirty="0" err="1"/>
              <a:t>Kuvaiskii</a:t>
            </a:r>
            <a:r>
              <a:rPr lang="en-US" altLang="ja-JP" dirty="0"/>
              <a:t> et al.'18]</a:t>
            </a:r>
          </a:p>
          <a:p>
            <a:pPr lvl="1"/>
            <a:r>
              <a:rPr lang="en-US" altLang="ja-JP" dirty="0"/>
              <a:t>Graphene-SGX</a:t>
            </a:r>
            <a:r>
              <a:rPr lang="ja-JP" altLang="en-US"/>
              <a:t>を用いて</a:t>
            </a:r>
            <a:r>
              <a:rPr lang="en-US" altLang="ja-JP" dirty="0"/>
              <a:t>NIDS</a:t>
            </a:r>
            <a:r>
              <a:rPr lang="ja-JP" altLang="en-US"/>
              <a:t>をエンクレイヴ内で安全に実行</a:t>
            </a:r>
            <a:endParaRPr lang="en-US" altLang="ja-JP" dirty="0"/>
          </a:p>
          <a:p>
            <a:pPr lvl="1"/>
            <a:r>
              <a:rPr lang="ja-JP" altLang="en-US"/>
              <a:t>ホストベース</a:t>
            </a:r>
            <a:r>
              <a:rPr lang="en-US" altLang="ja-JP" dirty="0"/>
              <a:t>IDS</a:t>
            </a:r>
            <a:r>
              <a:rPr lang="ja-JP" altLang="en-US"/>
              <a:t>が</a:t>
            </a:r>
            <a:r>
              <a:rPr lang="en-US" altLang="ja-JP" dirty="0"/>
              <a:t>OS</a:t>
            </a:r>
            <a:r>
              <a:rPr lang="ja-JP" altLang="en-US"/>
              <a:t>データを安全に取得するのは難しい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F0FEA41-CA8C-304C-B16C-C6400224E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25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1881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729DF-2344-1740-9D19-83207C63B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6BA6E9-A858-A646-8198-2E8164E57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SEV</a:t>
            </a:r>
            <a:r>
              <a:rPr lang="ja-JP" altLang="en-US"/>
              <a:t>を用いてメモリが暗号化された</a:t>
            </a:r>
            <a:r>
              <a:rPr lang="en-US" altLang="ja-JP" dirty="0"/>
              <a:t>VM</a:t>
            </a:r>
            <a:r>
              <a:rPr lang="ja-JP" altLang="en-US"/>
              <a:t>に対して安全な</a:t>
            </a:r>
            <a:r>
              <a:rPr lang="en-US" altLang="ja-JP" dirty="0"/>
              <a:t>IDS</a:t>
            </a:r>
            <a:r>
              <a:rPr lang="ja-JP" altLang="en-US"/>
              <a:t>オフロードを実現する</a:t>
            </a:r>
            <a:r>
              <a:rPr lang="en-US" altLang="ja-JP" dirty="0" err="1"/>
              <a:t>SEVmonitor</a:t>
            </a:r>
            <a:r>
              <a:rPr lang="ja-JP" altLang="en-US"/>
              <a:t>を提案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内でメモリデータを取得するエージェントを安全に動作させる</a:t>
            </a:r>
            <a:endParaRPr lang="en-US" altLang="ja-JP" dirty="0"/>
          </a:p>
          <a:p>
            <a:pPr lvl="2"/>
            <a:r>
              <a:rPr lang="en-US" altLang="ja-JP" dirty="0"/>
              <a:t>OS</a:t>
            </a:r>
            <a:r>
              <a:rPr lang="ja-JP" altLang="en-US"/>
              <a:t>カーネル内、システム外、</a:t>
            </a:r>
            <a:r>
              <a:rPr lang="en-US" altLang="ja-JP" dirty="0"/>
              <a:t>OS</a:t>
            </a:r>
            <a:r>
              <a:rPr lang="ja-JP" altLang="en-US"/>
              <a:t>管理外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/>
              <a:t>も</a:t>
            </a:r>
            <a:r>
              <a:rPr lang="en-US" altLang="ja-JP" dirty="0"/>
              <a:t>SEV</a:t>
            </a:r>
            <a:r>
              <a:rPr lang="ja-JP" altLang="en-US"/>
              <a:t>で暗号化された別の</a:t>
            </a:r>
            <a:r>
              <a:rPr lang="en-US" altLang="ja-JP" dirty="0"/>
              <a:t>VM</a:t>
            </a:r>
            <a:r>
              <a:rPr lang="ja-JP" altLang="en-US"/>
              <a:t>内で実行し、情報漏洩を防ぐ</a:t>
            </a:r>
            <a:endParaRPr lang="en-US" altLang="ja-JP" dirty="0"/>
          </a:p>
          <a:p>
            <a:pPr lvl="2"/>
            <a:r>
              <a:rPr lang="ja-JP" altLang="en-US"/>
              <a:t>エージェントと暗号通信を行い、メモリデータを取得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のメモリ上の</a:t>
            </a:r>
            <a:r>
              <a:rPr lang="en-US" altLang="ja-JP" dirty="0"/>
              <a:t>OS</a:t>
            </a:r>
            <a:r>
              <a:rPr lang="ja-JP" altLang="en-US"/>
              <a:t>データの取得性能を確認</a:t>
            </a:r>
            <a:endParaRPr lang="en-US" altLang="ja-JP" dirty="0"/>
          </a:p>
          <a:p>
            <a:r>
              <a:rPr lang="ja-JP" altLang="en-US"/>
              <a:t>今後の課題</a:t>
            </a:r>
            <a:endParaRPr lang="en-US" altLang="ja-JP" dirty="0"/>
          </a:p>
          <a:p>
            <a:pPr lvl="1"/>
            <a:r>
              <a:rPr lang="ja-JP" altLang="en-US"/>
              <a:t>共有メモリにおいて</a:t>
            </a:r>
            <a:r>
              <a:rPr lang="en-US" altLang="ja-JP" dirty="0" err="1"/>
              <a:t>ivshmem</a:t>
            </a:r>
            <a:r>
              <a:rPr lang="ja-JP" altLang="en-US"/>
              <a:t>の割り込み機能の利用</a:t>
            </a:r>
            <a:endParaRPr lang="en-US" altLang="ja-JP" dirty="0"/>
          </a:p>
          <a:p>
            <a:pPr lvl="1"/>
            <a:r>
              <a:rPr lang="ja-JP" altLang="en-US"/>
              <a:t>システム外エージェントおよび</a:t>
            </a:r>
            <a:r>
              <a:rPr lang="en-US" altLang="ja-JP" dirty="0"/>
              <a:t>OS</a:t>
            </a:r>
            <a:r>
              <a:rPr lang="ja-JP" altLang="en-US"/>
              <a:t>管理外エージェントの実装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26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25443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0BAB4D-49E6-514C-887E-949CF88E3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5692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F9F150-EACA-B845-9384-1B717AD65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SEV</a:t>
            </a:r>
            <a:r>
              <a:rPr kumimoji="1" lang="ja-JP" altLang="en-US"/>
              <a:t>を有効にした</a:t>
            </a:r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54BFE1-A226-6A42-A3D4-3C458BFEA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Linux</a:t>
            </a:r>
            <a:r>
              <a:rPr kumimoji="1" lang="ja-JP" altLang="en-US"/>
              <a:t>の起動オプションで</a:t>
            </a:r>
            <a:r>
              <a:rPr kumimoji="1" lang="en-US" altLang="ja-JP" dirty="0"/>
              <a:t>SEV</a:t>
            </a:r>
            <a:r>
              <a:rPr kumimoji="1" lang="ja-JP" altLang="en-US"/>
              <a:t>の有効化を行う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UEFI BIOS</a:t>
            </a:r>
            <a:r>
              <a:rPr kumimoji="1" lang="ja-JP" altLang="en-US"/>
              <a:t>のみで動作</a:t>
            </a:r>
            <a:endParaRPr kumimoji="1" lang="en-US" altLang="ja-JP" dirty="0"/>
          </a:p>
          <a:p>
            <a:pPr lvl="1"/>
            <a:r>
              <a:rPr lang="ja-JP" altLang="en-US"/>
              <a:t>ホスト</a:t>
            </a:r>
            <a:r>
              <a:rPr lang="en-US" altLang="ja-JP" dirty="0"/>
              <a:t>OS</a:t>
            </a:r>
            <a:r>
              <a:rPr lang="ja-JP" altLang="en-US"/>
              <a:t>によってスワップアウトされないことを仮定</a:t>
            </a:r>
            <a:endParaRPr lang="en-US" altLang="ja-JP" dirty="0"/>
          </a:p>
          <a:p>
            <a:pPr lvl="2"/>
            <a:r>
              <a:rPr kumimoji="1" lang="ja-JP" altLang="en-US"/>
              <a:t>メモリページをホストのメモリにロック</a:t>
            </a:r>
            <a:endParaRPr kumimoji="1" lang="en-US" altLang="ja-JP" dirty="0"/>
          </a:p>
          <a:p>
            <a:r>
              <a:rPr lang="en-US" altLang="ja-JP" dirty="0"/>
              <a:t>SEV</a:t>
            </a:r>
            <a:r>
              <a:rPr lang="ja-JP" altLang="en-US"/>
              <a:t>による暗号化はページ単位で制御</a:t>
            </a:r>
            <a:endParaRPr lang="en-US" altLang="ja-JP" dirty="0"/>
          </a:p>
          <a:p>
            <a:pPr lvl="1"/>
            <a:r>
              <a:rPr lang="ja-JP" altLang="en-US"/>
              <a:t>ページテーブルエントリ</a:t>
            </a:r>
            <a:r>
              <a:rPr kumimoji="1" lang="ja-JP" altLang="en-US"/>
              <a:t>の</a:t>
            </a:r>
            <a:r>
              <a:rPr kumimoji="1" lang="en-US" altLang="ja-JP" dirty="0"/>
              <a:t>C</a:t>
            </a:r>
            <a:r>
              <a:rPr kumimoji="1" lang="ja-JP" altLang="en-US"/>
              <a:t>ビットを指定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E8A176F-A443-784C-BFC6-1B682EFAA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5032D367-4398-864F-8D9D-D4C5EEB7B0A0}"/>
              </a:ext>
            </a:extLst>
          </p:cNvPr>
          <p:cNvGraphicFramePr>
            <a:graphicFrameLocks noGrp="1"/>
          </p:cNvGraphicFramePr>
          <p:nvPr/>
        </p:nvGraphicFramePr>
        <p:xfrm>
          <a:off x="6062271" y="4625588"/>
          <a:ext cx="254832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430">
                  <a:extLst>
                    <a:ext uri="{9D8B030D-6E8A-4147-A177-3AD203B41FA5}">
                      <a16:colId xmlns:a16="http://schemas.microsoft.com/office/drawing/2014/main" val="3261072633"/>
                    </a:ext>
                  </a:extLst>
                </a:gridCol>
                <a:gridCol w="1124914">
                  <a:extLst>
                    <a:ext uri="{9D8B030D-6E8A-4147-A177-3AD203B41FA5}">
                      <a16:colId xmlns:a16="http://schemas.microsoft.com/office/drawing/2014/main" val="736459013"/>
                    </a:ext>
                  </a:extLst>
                </a:gridCol>
                <a:gridCol w="553985">
                  <a:extLst>
                    <a:ext uri="{9D8B030D-6E8A-4147-A177-3AD203B41FA5}">
                      <a16:colId xmlns:a16="http://schemas.microsoft.com/office/drawing/2014/main" val="3734880067"/>
                    </a:ext>
                  </a:extLst>
                </a:gridCol>
              </a:tblGrid>
              <a:tr h="298635">
                <a:tc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ページ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ビット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602495"/>
                  </a:ext>
                </a:extLst>
              </a:tr>
              <a:tr h="2986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1016345"/>
                  </a:ext>
                </a:extLst>
              </a:tr>
              <a:tr h="298635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46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855048"/>
                  </a:ext>
                </a:extLst>
              </a:tr>
              <a:tr h="298635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47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525002"/>
                  </a:ext>
                </a:extLst>
              </a:tr>
              <a:tr h="2986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62777"/>
                  </a:ext>
                </a:extLst>
              </a:tr>
            </a:tbl>
          </a:graphicData>
        </a:graphic>
      </p:graphicFrame>
      <p:sp>
        <p:nvSpPr>
          <p:cNvPr id="7" name="角丸四角形 6">
            <a:extLst>
              <a:ext uri="{FF2B5EF4-FFF2-40B4-BE49-F238E27FC236}">
                <a16:creationId xmlns:a16="http://schemas.microsoft.com/office/drawing/2014/main" id="{56FCA791-94F8-5E48-8F69-9072B78E9B13}"/>
              </a:ext>
            </a:extLst>
          </p:cNvPr>
          <p:cNvSpPr/>
          <p:nvPr/>
        </p:nvSpPr>
        <p:spPr>
          <a:xfrm>
            <a:off x="2511943" y="4843843"/>
            <a:ext cx="2336286" cy="1325563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2224650-DF93-114C-A38C-07EE07BCE09E}"/>
              </a:ext>
            </a:extLst>
          </p:cNvPr>
          <p:cNvSpPr/>
          <p:nvPr/>
        </p:nvSpPr>
        <p:spPr>
          <a:xfrm>
            <a:off x="2799992" y="5196719"/>
            <a:ext cx="1760188" cy="619810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</a:rPr>
              <a:t>OS</a:t>
            </a:r>
            <a:r>
              <a:rPr kumimoji="1" lang="ja-JP" altLang="en-US" sz="2000" b="1">
                <a:solidFill>
                  <a:schemeClr val="tx1"/>
                </a:solidFill>
              </a:rPr>
              <a:t>カーネル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1353C9-ABBE-3242-B6C0-5FA9238C9399}"/>
              </a:ext>
            </a:extLst>
          </p:cNvPr>
          <p:cNvSpPr txBox="1"/>
          <p:nvPr/>
        </p:nvSpPr>
        <p:spPr>
          <a:xfrm>
            <a:off x="3363995" y="4399107"/>
            <a:ext cx="604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/>
              <a:t>VM</a:t>
            </a:r>
            <a:endParaRPr kumimoji="1" lang="ja-JP" altLang="en-US" sz="2000" b="1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29FC51-166F-3943-A89F-B86944810BE1}"/>
              </a:ext>
            </a:extLst>
          </p:cNvPr>
          <p:cNvSpPr txBox="1"/>
          <p:nvPr/>
        </p:nvSpPr>
        <p:spPr>
          <a:xfrm>
            <a:off x="6346420" y="4206668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ページテーブル</a:t>
            </a: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974093C5-F70E-8944-A526-6F5AC7483416}"/>
              </a:ext>
            </a:extLst>
          </p:cNvPr>
          <p:cNvCxnSpPr>
            <a:cxnSpLocks/>
          </p:cNvCxnSpPr>
          <p:nvPr/>
        </p:nvCxnSpPr>
        <p:spPr>
          <a:xfrm>
            <a:off x="4560180" y="5539988"/>
            <a:ext cx="1385918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961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FB555-6CCF-8947-86D0-4B363CFA9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共有メモリを用いた通信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EABE55-1BED-F14C-A2E1-F6299B6B8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SEVmonitor</a:t>
            </a:r>
            <a:r>
              <a:rPr kumimoji="1" lang="ja-JP" altLang="en-US"/>
              <a:t>ライブラリとエージェントは共有メモリを用いて通信を行う</a:t>
            </a:r>
            <a:endParaRPr kumimoji="1" lang="en-US" altLang="ja-JP" dirty="0"/>
          </a:p>
          <a:p>
            <a:pPr lvl="1"/>
            <a:r>
              <a:rPr kumimoji="1" lang="ja-JP" altLang="en-US"/>
              <a:t>共有メモリ上のフラグをスリープしながらループを行い監視</a:t>
            </a:r>
            <a:endParaRPr kumimoji="1" lang="en-US" altLang="ja-JP" dirty="0"/>
          </a:p>
          <a:p>
            <a:pPr lvl="2"/>
            <a:r>
              <a:rPr lang="ja-JP" altLang="en-US"/>
              <a:t>フラグ</a:t>
            </a:r>
            <a:r>
              <a:rPr lang="en-US" altLang="ja-JP" dirty="0"/>
              <a:t>1</a:t>
            </a:r>
            <a:r>
              <a:rPr lang="ja-JP" altLang="en-US"/>
              <a:t>：</a:t>
            </a:r>
            <a:r>
              <a:rPr lang="en-US" altLang="ja-JP" dirty="0" err="1"/>
              <a:t>SEVmonitor</a:t>
            </a:r>
            <a:r>
              <a:rPr lang="ja-JP" altLang="en-US"/>
              <a:t>用の書き込みフラグ</a:t>
            </a:r>
            <a:endParaRPr lang="en-US" altLang="ja-JP" dirty="0"/>
          </a:p>
          <a:p>
            <a:pPr lvl="2"/>
            <a:r>
              <a:rPr kumimoji="1" lang="ja-JP" altLang="en-US"/>
              <a:t>フラグ</a:t>
            </a:r>
            <a:r>
              <a:rPr kumimoji="1" lang="en-US" altLang="ja-JP" dirty="0"/>
              <a:t>2</a:t>
            </a:r>
            <a:r>
              <a:rPr kumimoji="1" lang="ja-JP" altLang="en-US"/>
              <a:t>：エージェント用の書き込みフラグ</a:t>
            </a:r>
            <a:endParaRPr kumimoji="1" lang="en-US" altLang="ja-JP" dirty="0"/>
          </a:p>
          <a:p>
            <a:r>
              <a:rPr kumimoji="1" lang="en-US" altLang="ja-JP" dirty="0"/>
              <a:t>AES</a:t>
            </a:r>
            <a:r>
              <a:rPr kumimoji="1" lang="ja-JP" altLang="en-US"/>
              <a:t>による暗号化により通信の安全性を高める</a:t>
            </a:r>
            <a:endParaRPr kumimoji="1" lang="en-US" altLang="ja-JP" dirty="0"/>
          </a:p>
          <a:p>
            <a:pPr lvl="1"/>
            <a:r>
              <a:rPr lang="ja-JP" altLang="en-US"/>
              <a:t>他の</a:t>
            </a:r>
            <a:r>
              <a:rPr lang="en-US" altLang="ja-JP" dirty="0"/>
              <a:t>VM</a:t>
            </a:r>
            <a:r>
              <a:rPr lang="ja-JP" altLang="en-US"/>
              <a:t>やホスト</a:t>
            </a:r>
            <a:r>
              <a:rPr lang="en-US" altLang="ja-JP" dirty="0"/>
              <a:t>OS</a:t>
            </a:r>
            <a:r>
              <a:rPr lang="ja-JP" altLang="en-US"/>
              <a:t>から盗聴される可能性</a:t>
            </a:r>
            <a:endParaRPr lang="en-US" altLang="ja-JP" dirty="0"/>
          </a:p>
          <a:p>
            <a:pPr lvl="1"/>
            <a:r>
              <a:rPr kumimoji="1" lang="ja-JP" altLang="en-US"/>
              <a:t>仮想アドレスとメモリデータを暗号化</a:t>
            </a:r>
            <a:endParaRPr kumimoji="1" lang="en-US" altLang="ja-JP" dirty="0"/>
          </a:p>
          <a:p>
            <a:pPr lvl="1"/>
            <a:r>
              <a:rPr lang="en-US" altLang="ja-JP" dirty="0"/>
              <a:t>16</a:t>
            </a:r>
            <a:r>
              <a:rPr lang="ja-JP" altLang="en-US"/>
              <a:t>バイト単位で暗号化が行われる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8989E8C-BFEF-434B-BED5-1C7B4E0EF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512BF9C-703D-D443-8A5D-698FA560E834}"/>
              </a:ext>
            </a:extLst>
          </p:cNvPr>
          <p:cNvGraphicFramePr>
            <a:graphicFrameLocks noGrp="1"/>
          </p:cNvGraphicFramePr>
          <p:nvPr/>
        </p:nvGraphicFramePr>
        <p:xfrm>
          <a:off x="1545861" y="5716270"/>
          <a:ext cx="8470691" cy="64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85668">
                  <a:extLst>
                    <a:ext uri="{9D8B030D-6E8A-4147-A177-3AD203B41FA5}">
                      <a16:colId xmlns:a16="http://schemas.microsoft.com/office/drawing/2014/main" val="2316310102"/>
                    </a:ext>
                  </a:extLst>
                </a:gridCol>
                <a:gridCol w="869430">
                  <a:extLst>
                    <a:ext uri="{9D8B030D-6E8A-4147-A177-3AD203B41FA5}">
                      <a16:colId xmlns:a16="http://schemas.microsoft.com/office/drawing/2014/main" val="2225553254"/>
                    </a:ext>
                  </a:extLst>
                </a:gridCol>
                <a:gridCol w="884420">
                  <a:extLst>
                    <a:ext uri="{9D8B030D-6E8A-4147-A177-3AD203B41FA5}">
                      <a16:colId xmlns:a16="http://schemas.microsoft.com/office/drawing/2014/main" val="2828114291"/>
                    </a:ext>
                  </a:extLst>
                </a:gridCol>
                <a:gridCol w="1109272">
                  <a:extLst>
                    <a:ext uri="{9D8B030D-6E8A-4147-A177-3AD203B41FA5}">
                      <a16:colId xmlns:a16="http://schemas.microsoft.com/office/drawing/2014/main" val="4179400705"/>
                    </a:ext>
                  </a:extLst>
                </a:gridCol>
                <a:gridCol w="893383">
                  <a:extLst>
                    <a:ext uri="{9D8B030D-6E8A-4147-A177-3AD203B41FA5}">
                      <a16:colId xmlns:a16="http://schemas.microsoft.com/office/drawing/2014/main" val="3507816905"/>
                    </a:ext>
                  </a:extLst>
                </a:gridCol>
                <a:gridCol w="3828518">
                  <a:extLst>
                    <a:ext uri="{9D8B030D-6E8A-4147-A177-3AD203B41FA5}">
                      <a16:colId xmlns:a16="http://schemas.microsoft.com/office/drawing/2014/main" val="451213286"/>
                    </a:ext>
                  </a:extLst>
                </a:gridCol>
              </a:tblGrid>
              <a:tr h="5212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フラグ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フラグ２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未使用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仮想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アドレス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未使用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メモリデータ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961701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586946A-BDA8-2D49-93D8-D6C01F1C842D}"/>
              </a:ext>
            </a:extLst>
          </p:cNvPr>
          <p:cNvSpPr txBox="1"/>
          <p:nvPr/>
        </p:nvSpPr>
        <p:spPr>
          <a:xfrm>
            <a:off x="1798821" y="642987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24CF852-51F5-9240-BFFA-50A54E574181}"/>
              </a:ext>
            </a:extLst>
          </p:cNvPr>
          <p:cNvSpPr txBox="1"/>
          <p:nvPr/>
        </p:nvSpPr>
        <p:spPr>
          <a:xfrm>
            <a:off x="2710882" y="642509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59936A-2C7C-1D4B-B6B7-01624481EA93}"/>
              </a:ext>
            </a:extLst>
          </p:cNvPr>
          <p:cNvSpPr txBox="1"/>
          <p:nvPr/>
        </p:nvSpPr>
        <p:spPr>
          <a:xfrm>
            <a:off x="3568139" y="643465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6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C5C2AA-9979-7248-93E0-F83B376EB8AD}"/>
              </a:ext>
            </a:extLst>
          </p:cNvPr>
          <p:cNvSpPr txBox="1"/>
          <p:nvPr/>
        </p:nvSpPr>
        <p:spPr>
          <a:xfrm>
            <a:off x="4588785" y="643465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8</a:t>
            </a:r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39A029F-E0C8-A143-8E23-4439479E3DF9}"/>
              </a:ext>
            </a:extLst>
          </p:cNvPr>
          <p:cNvSpPr txBox="1"/>
          <p:nvPr/>
        </p:nvSpPr>
        <p:spPr>
          <a:xfrm>
            <a:off x="5556641" y="642509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8</a:t>
            </a:r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60B3DBE-81C4-AC45-AAE4-2E8049BB2074}"/>
              </a:ext>
            </a:extLst>
          </p:cNvPr>
          <p:cNvSpPr txBox="1"/>
          <p:nvPr/>
        </p:nvSpPr>
        <p:spPr>
          <a:xfrm>
            <a:off x="7691044" y="643465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4096</a:t>
            </a:r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306FF4-537C-F84A-8DCB-5303172AF63E}"/>
              </a:ext>
            </a:extLst>
          </p:cNvPr>
          <p:cNvSpPr txBox="1"/>
          <p:nvPr/>
        </p:nvSpPr>
        <p:spPr>
          <a:xfrm>
            <a:off x="437865" y="643465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バイト数</a:t>
            </a:r>
          </a:p>
        </p:txBody>
      </p:sp>
    </p:spTree>
    <p:extLst>
      <p:ext uri="{BB962C8B-B14F-4D97-AF65-F5344CB8AC3E}">
        <p14:creationId xmlns:p14="http://schemas.microsoft.com/office/powerpoint/2010/main" val="392815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9C26C7-A19F-1447-B377-D229C332A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AMD SEV</a:t>
            </a:r>
            <a:r>
              <a:rPr lang="ja-JP" altLang="en-US"/>
              <a:t>を用いたメモリ暗号化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DEF989-D105-6740-9BC5-E954C49AE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AMD</a:t>
            </a:r>
            <a:r>
              <a:rPr lang="ja-JP" altLang="en-US"/>
              <a:t>製</a:t>
            </a:r>
            <a:r>
              <a:rPr lang="en-US" altLang="ja-JP" dirty="0"/>
              <a:t>CPU</a:t>
            </a:r>
            <a:r>
              <a:rPr lang="ja-JP" altLang="en-US"/>
              <a:t>は</a:t>
            </a:r>
            <a:r>
              <a:rPr lang="en-US" altLang="ja-JP" dirty="0">
                <a:solidFill>
                  <a:srgbClr val="FF0000"/>
                </a:solidFill>
              </a:rPr>
              <a:t>SEV</a:t>
            </a:r>
            <a:r>
              <a:rPr lang="ja-JP" altLang="en-US"/>
              <a:t>と呼ばれるセキュリティ機構を提供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のメモリを透過的に暗号化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ごとに異なる暗号鍵・復号鍵を用いる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内でデータが書き込まれる際に暗号化、読み込まれる際に復号化</a:t>
            </a:r>
            <a:endParaRPr lang="en-US" altLang="ja-JP" dirty="0"/>
          </a:p>
          <a:p>
            <a:r>
              <a:rPr lang="ja-JP" altLang="en-US"/>
              <a:t>内部犯でさえ</a:t>
            </a:r>
            <a:r>
              <a:rPr lang="en-US" altLang="ja-JP" dirty="0"/>
              <a:t>VM</a:t>
            </a:r>
            <a:r>
              <a:rPr lang="ja-JP" altLang="en-US"/>
              <a:t>のメモリを盗聴することはできない</a:t>
            </a:r>
            <a:endParaRPr lang="en-US" altLang="ja-JP" dirty="0"/>
          </a:p>
          <a:p>
            <a:pPr lvl="1"/>
            <a:r>
              <a:rPr lang="en-US" altLang="ja-JP" dirty="0"/>
              <a:t>CPU</a:t>
            </a:r>
            <a:r>
              <a:rPr lang="ja-JP" altLang="en-US"/>
              <a:t>内の暗号鍵は取り出せない</a:t>
            </a:r>
            <a:endParaRPr lang="en-US" altLang="ja-JP" dirty="0"/>
          </a:p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3EE5783-B379-CB47-ABBD-231EC9E95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5" name="Cloud">
            <a:extLst>
              <a:ext uri="{FF2B5EF4-FFF2-40B4-BE49-F238E27FC236}">
                <a16:creationId xmlns:a16="http://schemas.microsoft.com/office/drawing/2014/main" id="{5528C167-FB1E-ED45-9614-B0E987EF924F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3470346" y="4060538"/>
            <a:ext cx="7038430" cy="26609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6" name="Picture 39" descr="F:\EndUser.pct">
            <a:extLst>
              <a:ext uri="{FF2B5EF4-FFF2-40B4-BE49-F238E27FC236}">
                <a16:creationId xmlns:a16="http://schemas.microsoft.com/office/drawing/2014/main" id="{1D023B97-785C-474D-9054-1A81D0DE1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462" y="4639555"/>
            <a:ext cx="903014" cy="119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E531AA-974A-3849-B9B2-7822F56E362C}"/>
              </a:ext>
            </a:extLst>
          </p:cNvPr>
          <p:cNvSpPr txBox="1"/>
          <p:nvPr/>
        </p:nvSpPr>
        <p:spPr>
          <a:xfrm>
            <a:off x="2067318" y="4265569"/>
            <a:ext cx="915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ユーザ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3F26AD42-A307-BB41-9EF2-5DDEC5195DD5}"/>
              </a:ext>
            </a:extLst>
          </p:cNvPr>
          <p:cNvSpPr/>
          <p:nvPr/>
        </p:nvSpPr>
        <p:spPr>
          <a:xfrm>
            <a:off x="4729989" y="4786515"/>
            <a:ext cx="1596071" cy="85207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BDFE596-955E-2148-AB86-780F94ED22DE}"/>
              </a:ext>
            </a:extLst>
          </p:cNvPr>
          <p:cNvSpPr txBox="1"/>
          <p:nvPr/>
        </p:nvSpPr>
        <p:spPr>
          <a:xfrm>
            <a:off x="5153900" y="4337854"/>
            <a:ext cx="719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48B02BD-E2E3-9742-A155-1B3BAEB92471}"/>
              </a:ext>
            </a:extLst>
          </p:cNvPr>
          <p:cNvSpPr txBox="1"/>
          <p:nvPr/>
        </p:nvSpPr>
        <p:spPr>
          <a:xfrm>
            <a:off x="7459917" y="4063019"/>
            <a:ext cx="292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内部犯</a:t>
            </a:r>
            <a:r>
              <a:rPr kumimoji="1" lang="en-US" altLang="ja-JP" b="1" dirty="0"/>
              <a:t>(</a:t>
            </a:r>
            <a:r>
              <a:rPr kumimoji="1" lang="ja-JP" altLang="en-US" b="1"/>
              <a:t>悪意のある管理者</a:t>
            </a:r>
            <a:r>
              <a:rPr kumimoji="1" lang="en-US" altLang="ja-JP" b="1" dirty="0"/>
              <a:t>)</a:t>
            </a:r>
            <a:endParaRPr kumimoji="1" lang="ja-JP" altLang="en-US" b="1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8790DF34-3C13-734C-BAA8-CD54E1D05E6B}"/>
              </a:ext>
            </a:extLst>
          </p:cNvPr>
          <p:cNvCxnSpPr>
            <a:cxnSpLocks/>
          </p:cNvCxnSpPr>
          <p:nvPr/>
        </p:nvCxnSpPr>
        <p:spPr>
          <a:xfrm>
            <a:off x="3093983" y="5230432"/>
            <a:ext cx="1534690" cy="17224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2822">
            <a:extLst>
              <a:ext uri="{FF2B5EF4-FFF2-40B4-BE49-F238E27FC236}">
                <a16:creationId xmlns:a16="http://schemas.microsoft.com/office/drawing/2014/main" id="{52D39E83-FD63-DC4D-9762-B6B381E54AF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996291" y="4397408"/>
            <a:ext cx="1099178" cy="1500309"/>
            <a:chOff x="6777" y="1528"/>
            <a:chExt cx="719" cy="1064"/>
          </a:xfrm>
        </p:grpSpPr>
        <p:sp>
          <p:nvSpPr>
            <p:cNvPr id="13" name="Freeform 2823">
              <a:extLst>
                <a:ext uri="{FF2B5EF4-FFF2-40B4-BE49-F238E27FC236}">
                  <a16:creationId xmlns:a16="http://schemas.microsoft.com/office/drawing/2014/main" id="{35F6A732-3625-124F-896B-3FD76EB77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14" name="Freeform 2824">
              <a:extLst>
                <a:ext uri="{FF2B5EF4-FFF2-40B4-BE49-F238E27FC236}">
                  <a16:creationId xmlns:a16="http://schemas.microsoft.com/office/drawing/2014/main" id="{9DAE595B-1732-F04E-8AFE-CF74865A0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15" name="Freeform 2825">
              <a:extLst>
                <a:ext uri="{FF2B5EF4-FFF2-40B4-BE49-F238E27FC236}">
                  <a16:creationId xmlns:a16="http://schemas.microsoft.com/office/drawing/2014/main" id="{420AC0D6-539E-6B4D-9921-89A46DC29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CA552172-21B0-4F43-8F2E-75ECA50279F5}"/>
              </a:ext>
            </a:extLst>
          </p:cNvPr>
          <p:cNvSpPr/>
          <p:nvPr/>
        </p:nvSpPr>
        <p:spPr>
          <a:xfrm>
            <a:off x="4715716" y="4786515"/>
            <a:ext cx="1596071" cy="852079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FE4A3FF-E70D-4240-8695-A970AC02B589}"/>
              </a:ext>
            </a:extLst>
          </p:cNvPr>
          <p:cNvSpPr txBox="1"/>
          <p:nvPr/>
        </p:nvSpPr>
        <p:spPr>
          <a:xfrm>
            <a:off x="6905535" y="4797366"/>
            <a:ext cx="67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攻撃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BBD85DBD-1200-3046-B107-A4A6D8422485}"/>
              </a:ext>
            </a:extLst>
          </p:cNvPr>
          <p:cNvCxnSpPr>
            <a:cxnSpLocks/>
          </p:cNvCxnSpPr>
          <p:nvPr/>
        </p:nvCxnSpPr>
        <p:spPr>
          <a:xfrm flipH="1" flipV="1">
            <a:off x="6384088" y="5258401"/>
            <a:ext cx="1612204" cy="8612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7F8539-7DF8-E34A-8E4D-5C35C73B0CC8}"/>
              </a:ext>
            </a:extLst>
          </p:cNvPr>
          <p:cNvSpPr txBox="1"/>
          <p:nvPr/>
        </p:nvSpPr>
        <p:spPr>
          <a:xfrm>
            <a:off x="6895113" y="503939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/>
              <a:t>✖️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97850C7-9DFC-504E-BA9E-AB8A88B5D85E}"/>
              </a:ext>
            </a:extLst>
          </p:cNvPr>
          <p:cNvSpPr txBox="1"/>
          <p:nvPr/>
        </p:nvSpPr>
        <p:spPr>
          <a:xfrm>
            <a:off x="4693676" y="5802178"/>
            <a:ext cx="744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CPU</a:t>
            </a:r>
            <a:endParaRPr kumimoji="1" lang="ja-JP" altLang="en-US" sz="2000" b="1"/>
          </a:p>
        </p:txBody>
      </p:sp>
      <p:sp>
        <p:nvSpPr>
          <p:cNvPr id="24" name="正方形/長方形 22">
            <a:extLst>
              <a:ext uri="{FF2B5EF4-FFF2-40B4-BE49-F238E27FC236}">
                <a16:creationId xmlns:a16="http://schemas.microsoft.com/office/drawing/2014/main" id="{3EBFB345-9F66-0048-B996-CEA9061D059A}"/>
              </a:ext>
            </a:extLst>
          </p:cNvPr>
          <p:cNvSpPr/>
          <p:nvPr/>
        </p:nvSpPr>
        <p:spPr>
          <a:xfrm>
            <a:off x="5479208" y="5848778"/>
            <a:ext cx="753089" cy="38304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</a:rPr>
              <a:t>SEV</a:t>
            </a:r>
            <a:endParaRPr kumimoji="1" lang="ja-JP" altLang="en-US" sz="2000" b="1">
              <a:solidFill>
                <a:schemeClr val="tx1"/>
              </a:solidFill>
            </a:endParaRP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8CC6EE78-C156-5D42-A18E-38A834C512BF}"/>
              </a:ext>
            </a:extLst>
          </p:cNvPr>
          <p:cNvSpPr/>
          <p:nvPr/>
        </p:nvSpPr>
        <p:spPr>
          <a:xfrm flipV="1">
            <a:off x="4715717" y="5771316"/>
            <a:ext cx="1610344" cy="658879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900" b="1">
              <a:solidFill>
                <a:schemeClr val="tx1"/>
              </a:solidFill>
            </a:endParaRPr>
          </a:p>
        </p:txBody>
      </p:sp>
      <p:pic>
        <p:nvPicPr>
          <p:cNvPr id="26" name="Picture 11">
            <a:extLst>
              <a:ext uri="{FF2B5EF4-FFF2-40B4-BE49-F238E27FC236}">
                <a16:creationId xmlns:a16="http://schemas.microsoft.com/office/drawing/2014/main" id="{797C79CE-3D26-9F48-A204-B2879206052E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732" y="6121757"/>
            <a:ext cx="658812" cy="302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テキスト ボックス 30">
            <a:extLst>
              <a:ext uri="{FF2B5EF4-FFF2-40B4-BE49-F238E27FC236}">
                <a16:creationId xmlns:a16="http://schemas.microsoft.com/office/drawing/2014/main" id="{A82E24F1-BBFB-404B-92AF-59BB72880558}"/>
              </a:ext>
            </a:extLst>
          </p:cNvPr>
          <p:cNvSpPr txBox="1"/>
          <p:nvPr/>
        </p:nvSpPr>
        <p:spPr>
          <a:xfrm>
            <a:off x="6265475" y="615549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暗号鍵</a:t>
            </a:r>
          </a:p>
        </p:txBody>
      </p:sp>
    </p:spTree>
    <p:extLst>
      <p:ext uri="{BB962C8B-B14F-4D97-AF65-F5344CB8AC3E}">
        <p14:creationId xmlns:p14="http://schemas.microsoft.com/office/powerpoint/2010/main" val="405101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13">
            <a:extLst>
              <a:ext uri="{FF2B5EF4-FFF2-40B4-BE49-F238E27FC236}">
                <a16:creationId xmlns:a16="http://schemas.microsoft.com/office/drawing/2014/main" id="{09801472-F286-6B47-851C-E368F8872FB4}"/>
              </a:ext>
            </a:extLst>
          </p:cNvPr>
          <p:cNvSpPr txBox="1"/>
          <p:nvPr/>
        </p:nvSpPr>
        <p:spPr>
          <a:xfrm>
            <a:off x="4329012" y="4670575"/>
            <a:ext cx="2317174" cy="162244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kumimoji="1" lang="ja-JP" altLang="en-US" sz="28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F1735C-FC09-234D-9B62-F72096938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OSデータの解析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D4BE6-5E5D-EF4B-A63E-92A66270F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/>
              <a:t>は取得したメモリデータに含まれる</a:t>
            </a:r>
            <a:r>
              <a:rPr lang="en-US" altLang="ja-JP" dirty="0"/>
              <a:t>OS</a:t>
            </a:r>
            <a:r>
              <a:rPr lang="ja-JP" altLang="en-US"/>
              <a:t>データを解析</a:t>
            </a:r>
            <a:endParaRPr lang="en-US" altLang="ja-JP" dirty="0"/>
          </a:p>
          <a:p>
            <a:pPr lvl="1"/>
            <a:r>
              <a:rPr lang="ja-JP" altLang="en-US"/>
              <a:t>例：</a:t>
            </a:r>
            <a:r>
              <a:rPr lang="en-US" altLang="ja-JP" dirty="0"/>
              <a:t>VM</a:t>
            </a:r>
            <a:r>
              <a:rPr lang="ja-JP" altLang="en-US"/>
              <a:t>内で実行されているプロセスの情報</a:t>
            </a:r>
            <a:endParaRPr lang="en-US" altLang="ja-JP" dirty="0"/>
          </a:p>
          <a:p>
            <a:pPr lvl="1"/>
            <a:r>
              <a:rPr lang="ja-JP" altLang="en-US"/>
              <a:t>複雑な</a:t>
            </a:r>
            <a:r>
              <a:rPr lang="en-US" altLang="ja-JP" dirty="0"/>
              <a:t>OS</a:t>
            </a:r>
            <a:r>
              <a:rPr lang="ja-JP" altLang="en-US"/>
              <a:t>のデータ構造を解析する</a:t>
            </a:r>
            <a:r>
              <a:rPr lang="en-US" altLang="ja-JP" dirty="0"/>
              <a:t>IDS</a:t>
            </a:r>
            <a:r>
              <a:rPr lang="ja-JP" altLang="en-US"/>
              <a:t>の開発は容易ではない</a:t>
            </a:r>
            <a:endParaRPr lang="en-US" altLang="ja-JP" dirty="0"/>
          </a:p>
          <a:p>
            <a:r>
              <a:rPr lang="en-US" altLang="ja-JP" dirty="0" err="1"/>
              <a:t>LLView</a:t>
            </a:r>
            <a:r>
              <a:rPr lang="en-US" altLang="ja-JP" dirty="0"/>
              <a:t> [Ozaki et al.'19]</a:t>
            </a:r>
            <a:r>
              <a:rPr lang="ja-JP" altLang="en-US"/>
              <a:t>を</a:t>
            </a:r>
            <a:r>
              <a:rPr lang="en-US" altLang="ja-JP" dirty="0" err="1"/>
              <a:t>SEVmonitor</a:t>
            </a:r>
            <a:r>
              <a:rPr lang="ja-JP" altLang="en-US"/>
              <a:t>に対応させて利用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のソースコードを用いてオフロード実行できる</a:t>
            </a:r>
            <a:r>
              <a:rPr lang="en-US" altLang="ja-JP" dirty="0"/>
              <a:t>IDS</a:t>
            </a:r>
            <a:r>
              <a:rPr lang="ja-JP" altLang="en-US"/>
              <a:t>を開発</a:t>
            </a:r>
            <a:endParaRPr lang="en-US" altLang="ja-JP" dirty="0"/>
          </a:p>
          <a:p>
            <a:pPr lvl="1"/>
            <a:r>
              <a:rPr lang="en-JP" dirty="0"/>
              <a:t>OSデータにアクセスする箇所をエージェントとの通信に置き換え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696667-0092-B442-919F-D554AFA2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5" name="テキスト ボックス 13">
            <a:extLst>
              <a:ext uri="{FF2B5EF4-FFF2-40B4-BE49-F238E27FC236}">
                <a16:creationId xmlns:a16="http://schemas.microsoft.com/office/drawing/2014/main" id="{27045352-65AC-7A47-A66D-0EFD98E665C9}"/>
              </a:ext>
            </a:extLst>
          </p:cNvPr>
          <p:cNvSpPr txBox="1"/>
          <p:nvPr/>
        </p:nvSpPr>
        <p:spPr>
          <a:xfrm>
            <a:off x="1509761" y="4881630"/>
            <a:ext cx="1770190" cy="1200329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OS</a:t>
            </a:r>
            <a:r>
              <a:rPr kumimoji="1" lang="ja-JP" altLang="en-US" sz="2400" b="1"/>
              <a:t>データを監視する</a:t>
            </a:r>
            <a:r>
              <a:rPr kumimoji="1" lang="en-US" altLang="ja-JP" sz="2400" b="1" dirty="0"/>
              <a:t>IDS</a:t>
            </a:r>
            <a:endParaRPr kumimoji="1" lang="ja-JP" altLang="en-US" sz="2400" b="1"/>
          </a:p>
        </p:txBody>
      </p:sp>
      <p:sp>
        <p:nvSpPr>
          <p:cNvPr id="7" name="テキスト ボックス 13">
            <a:extLst>
              <a:ext uri="{FF2B5EF4-FFF2-40B4-BE49-F238E27FC236}">
                <a16:creationId xmlns:a16="http://schemas.microsoft.com/office/drawing/2014/main" id="{E1E5C4F2-5999-8441-A918-3ABFA94247AF}"/>
              </a:ext>
            </a:extLst>
          </p:cNvPr>
          <p:cNvSpPr txBox="1"/>
          <p:nvPr/>
        </p:nvSpPr>
        <p:spPr>
          <a:xfrm>
            <a:off x="7622898" y="4881630"/>
            <a:ext cx="2174246" cy="1200329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VM</a:t>
            </a:r>
            <a:r>
              <a:rPr kumimoji="1" lang="ja-JP" altLang="en-US" sz="2400" b="1"/>
              <a:t>内の</a:t>
            </a:r>
            <a:r>
              <a:rPr kumimoji="1" lang="en-US" altLang="ja-JP" sz="2400" b="1" dirty="0"/>
              <a:t>OS</a:t>
            </a:r>
            <a:r>
              <a:rPr kumimoji="1" lang="ja-JP" altLang="en-US" sz="2400" b="1"/>
              <a:t>データにアクセスする</a:t>
            </a:r>
            <a:r>
              <a:rPr kumimoji="1" lang="en-US" altLang="ja-JP" sz="2400" b="1" dirty="0"/>
              <a:t>IDS</a:t>
            </a:r>
            <a:endParaRPr kumimoji="1" lang="ja-JP" altLang="en-US" sz="2400" b="1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EB0B60-2354-0A4B-9004-F80CEBD9C9B3}"/>
              </a:ext>
            </a:extLst>
          </p:cNvPr>
          <p:cNvSpPr txBox="1"/>
          <p:nvPr/>
        </p:nvSpPr>
        <p:spPr>
          <a:xfrm>
            <a:off x="4374902" y="4434528"/>
            <a:ext cx="130837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b="1" dirty="0" err="1"/>
              <a:t>LLView</a:t>
            </a:r>
            <a:endParaRPr kumimoji="1" lang="ja-JP" altLang="en-US" sz="2400" b="1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FE0ECD4E-7529-EE41-9989-EE7F21781FF3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>
            <a:off x="3279951" y="5481795"/>
            <a:ext cx="1049061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FE548AC8-D22D-B34A-975B-4DA94AB5E2A2}"/>
              </a:ext>
            </a:extLst>
          </p:cNvPr>
          <p:cNvCxnSpPr>
            <a:cxnSpLocks/>
            <a:stCxn id="9" idx="3"/>
            <a:endCxn id="7" idx="1"/>
          </p:cNvCxnSpPr>
          <p:nvPr/>
        </p:nvCxnSpPr>
        <p:spPr>
          <a:xfrm>
            <a:off x="6646186" y="5481795"/>
            <a:ext cx="976712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C8B0D08-1C27-0B45-8781-A7925582A061}"/>
              </a:ext>
            </a:extLst>
          </p:cNvPr>
          <p:cNvSpPr/>
          <p:nvPr/>
        </p:nvSpPr>
        <p:spPr>
          <a:xfrm>
            <a:off x="4848712" y="5127634"/>
            <a:ext cx="1367257" cy="81122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b="1" dirty="0">
                <a:solidFill>
                  <a:schemeClr val="tx1"/>
                </a:solidFill>
              </a:rPr>
              <a:t>プログラム</a:t>
            </a:r>
          </a:p>
          <a:p>
            <a:pPr algn="ctr"/>
            <a:r>
              <a:rPr lang="en-JP" b="1" dirty="0">
                <a:solidFill>
                  <a:schemeClr val="tx1"/>
                </a:solidFill>
              </a:rPr>
              <a:t>変換</a:t>
            </a:r>
          </a:p>
        </p:txBody>
      </p:sp>
    </p:spTree>
    <p:extLst>
      <p:ext uri="{BB962C8B-B14F-4D97-AF65-F5344CB8AC3E}">
        <p14:creationId xmlns:p14="http://schemas.microsoft.com/office/powerpoint/2010/main" val="23744996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E4E4DF-E652-3B44-B9B8-3F286FE52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OS</a:t>
            </a:r>
            <a:r>
              <a:rPr lang="ja-JP" altLang="en-US"/>
              <a:t>カーネル内に配置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3E605F-039F-8648-8BA4-CED16CDBC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本研究では</a:t>
            </a:r>
            <a:r>
              <a:rPr lang="en-US" altLang="ja-JP" dirty="0"/>
              <a:t>OS</a:t>
            </a:r>
            <a:r>
              <a:rPr lang="ja-JP" altLang="en-US"/>
              <a:t>カーネル内にエージェントを配置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カーネルには脆弱性がないことを仮定</a:t>
            </a:r>
            <a:endParaRPr lang="en-US" altLang="ja-JP" dirty="0"/>
          </a:p>
          <a:p>
            <a:r>
              <a:rPr lang="ja-JP" altLang="en-US"/>
              <a:t>エージェントは</a:t>
            </a:r>
            <a:r>
              <a:rPr lang="en-US" altLang="ja-JP" dirty="0"/>
              <a:t>OS</a:t>
            </a:r>
            <a:r>
              <a:rPr lang="ja-JP" altLang="en-US"/>
              <a:t>カーネルの権限や機能を利用可能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データの仮想アドレスを変換することなくメモリ全体にアクセス可能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内部で提供されるネットワーク機能を利用可能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15" name="角丸四角形 20">
            <a:extLst>
              <a:ext uri="{FF2B5EF4-FFF2-40B4-BE49-F238E27FC236}">
                <a16:creationId xmlns:a16="http://schemas.microsoft.com/office/drawing/2014/main" id="{9CCA86C7-81D5-394E-AD37-F38F049437C5}"/>
              </a:ext>
            </a:extLst>
          </p:cNvPr>
          <p:cNvSpPr/>
          <p:nvPr/>
        </p:nvSpPr>
        <p:spPr>
          <a:xfrm>
            <a:off x="5240740" y="4620378"/>
            <a:ext cx="3125338" cy="1971491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accent2"/>
            </a:bgClr>
          </a:patt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6" name="テキスト ボックス 12">
            <a:extLst>
              <a:ext uri="{FF2B5EF4-FFF2-40B4-BE49-F238E27FC236}">
                <a16:creationId xmlns:a16="http://schemas.microsoft.com/office/drawing/2014/main" id="{8EB37257-B0E3-B74F-B624-4ED33D8882F4}"/>
              </a:ext>
            </a:extLst>
          </p:cNvPr>
          <p:cNvSpPr txBox="1"/>
          <p:nvPr/>
        </p:nvSpPr>
        <p:spPr>
          <a:xfrm>
            <a:off x="5819790" y="4158713"/>
            <a:ext cx="192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17" name="テキスト ボックス 13">
            <a:extLst>
              <a:ext uri="{FF2B5EF4-FFF2-40B4-BE49-F238E27FC236}">
                <a16:creationId xmlns:a16="http://schemas.microsoft.com/office/drawing/2014/main" id="{D1DE5D03-A6DD-5C45-AF0E-52C18AAC57A1}"/>
              </a:ext>
            </a:extLst>
          </p:cNvPr>
          <p:cNvSpPr txBox="1"/>
          <p:nvPr/>
        </p:nvSpPr>
        <p:spPr>
          <a:xfrm>
            <a:off x="3717310" y="5141350"/>
            <a:ext cx="814647" cy="52322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cxnSp>
        <p:nvCxnSpPr>
          <p:cNvPr id="19" name="直線矢印コネクタ 16">
            <a:extLst>
              <a:ext uri="{FF2B5EF4-FFF2-40B4-BE49-F238E27FC236}">
                <a16:creationId xmlns:a16="http://schemas.microsoft.com/office/drawing/2014/main" id="{890E9C96-D0F6-D644-AA4D-F66694D1BEF2}"/>
              </a:ext>
            </a:extLst>
          </p:cNvPr>
          <p:cNvCxnSpPr>
            <a:cxnSpLocks/>
            <a:stCxn id="18" idx="2"/>
            <a:endCxn id="24" idx="0"/>
          </p:cNvCxnSpPr>
          <p:nvPr/>
        </p:nvCxnSpPr>
        <p:spPr>
          <a:xfrm flipH="1">
            <a:off x="6857067" y="5535564"/>
            <a:ext cx="1" cy="368923"/>
          </a:xfrm>
          <a:prstGeom prst="straightConnector1">
            <a:avLst/>
          </a:prstGeom>
          <a:ln w="4762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17">
            <a:extLst>
              <a:ext uri="{FF2B5EF4-FFF2-40B4-BE49-F238E27FC236}">
                <a16:creationId xmlns:a16="http://schemas.microsoft.com/office/drawing/2014/main" id="{B4AC56FA-B09C-FA4D-A8CD-ABDE37F0B07B}"/>
              </a:ext>
            </a:extLst>
          </p:cNvPr>
          <p:cNvSpPr txBox="1"/>
          <p:nvPr/>
        </p:nvSpPr>
        <p:spPr>
          <a:xfrm>
            <a:off x="6303069" y="5904487"/>
            <a:ext cx="1107996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/>
              <a:t>メモリ</a:t>
            </a:r>
            <a:endParaRPr kumimoji="1" lang="ja-JP" altLang="en-US" sz="2400" b="1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01E63AE-77B3-994A-892F-9DE967FE627B}"/>
              </a:ext>
            </a:extLst>
          </p:cNvPr>
          <p:cNvSpPr/>
          <p:nvPr/>
        </p:nvSpPr>
        <p:spPr>
          <a:xfrm>
            <a:off x="5602147" y="4820177"/>
            <a:ext cx="2460885" cy="1672697"/>
          </a:xfrm>
          <a:prstGeom prst="rect">
            <a:avLst/>
          </a:prstGeom>
          <a:noFill/>
          <a:ln w="444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FF0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8C70645-A330-3247-BA8D-7CC3B342D5EC}"/>
              </a:ext>
            </a:extLst>
          </p:cNvPr>
          <p:cNvSpPr txBox="1"/>
          <p:nvPr/>
        </p:nvSpPr>
        <p:spPr>
          <a:xfrm>
            <a:off x="5451076" y="4707402"/>
            <a:ext cx="1224845" cy="400110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accent2"/>
            </a:bgClr>
          </a:patt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>
                <a:solidFill>
                  <a:srgbClr val="FFFF00"/>
                </a:solidFill>
              </a:rPr>
              <a:t>カーネル</a:t>
            </a:r>
          </a:p>
        </p:txBody>
      </p:sp>
      <p:sp>
        <p:nvSpPr>
          <p:cNvPr id="18" name="テキスト ボックス 14">
            <a:extLst>
              <a:ext uri="{FF2B5EF4-FFF2-40B4-BE49-F238E27FC236}">
                <a16:creationId xmlns:a16="http://schemas.microsoft.com/office/drawing/2014/main" id="{61256817-C2DE-3848-80E8-3A4398E594BC}"/>
              </a:ext>
            </a:extLst>
          </p:cNvPr>
          <p:cNvSpPr txBox="1"/>
          <p:nvPr/>
        </p:nvSpPr>
        <p:spPr>
          <a:xfrm>
            <a:off x="5841405" y="5073899"/>
            <a:ext cx="2031325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エージェント</a:t>
            </a:r>
          </a:p>
        </p:txBody>
      </p:sp>
      <p:cxnSp>
        <p:nvCxnSpPr>
          <p:cNvPr id="30" name="直線矢印コネクタ 18">
            <a:extLst>
              <a:ext uri="{FF2B5EF4-FFF2-40B4-BE49-F238E27FC236}">
                <a16:creationId xmlns:a16="http://schemas.microsoft.com/office/drawing/2014/main" id="{1EBCE4CF-E70A-9143-8392-7CEA709B8A5A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 flipV="1">
            <a:off x="4531957" y="5304732"/>
            <a:ext cx="1309448" cy="98228"/>
          </a:xfrm>
          <a:prstGeom prst="straightConnector1">
            <a:avLst/>
          </a:prstGeom>
          <a:ln w="47625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2371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C148EE-EE6A-344A-9659-E53889E5E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/>
              <a:t>が取得したメモリデータの保護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8BCB8B-8253-264D-B3ED-B88565278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/>
              <a:t>は取得したメモリデータを復号して</a:t>
            </a:r>
            <a:r>
              <a:rPr lang="en-US" altLang="ja-JP" dirty="0"/>
              <a:t>OS</a:t>
            </a:r>
            <a:r>
              <a:rPr lang="ja-JP" altLang="en-US"/>
              <a:t>データを取得</a:t>
            </a:r>
            <a:endParaRPr lang="en-US" altLang="ja-JP" dirty="0"/>
          </a:p>
          <a:p>
            <a:pPr marL="622300" indent="-219075">
              <a:spcBef>
                <a:spcPts val="500"/>
              </a:spcBef>
              <a:buFont typeface="Helvetica" pitchFamily="2" charset="0"/>
              <a:buChar char="⁃"/>
            </a:pPr>
            <a:r>
              <a:rPr lang="ja-JP" altLang="en-US" sz="2400"/>
              <a:t>復号したメモリ</a:t>
            </a:r>
            <a:r>
              <a:rPr lang="ja-JP" altLang="en-JP" sz="2400"/>
              <a:t>データを</a:t>
            </a:r>
            <a:r>
              <a:rPr lang="ja-JP" altLang="en-US" sz="2400"/>
              <a:t>内部犯に盗聴される恐れがある</a:t>
            </a:r>
            <a:endParaRPr lang="en-US" altLang="ja-JP" sz="2400" dirty="0"/>
          </a:p>
          <a:p>
            <a:pPr marL="622800" indent="-219600">
              <a:spcBef>
                <a:spcPts val="500"/>
              </a:spcBef>
              <a:buFont typeface="Helvetica" pitchFamily="2" charset="0"/>
              <a:buChar char="⁃"/>
            </a:pPr>
            <a:r>
              <a:rPr lang="en-US" altLang="ja-JP" sz="2400" dirty="0"/>
              <a:t>IDS</a:t>
            </a:r>
            <a:r>
              <a:rPr lang="ja-JP" altLang="en-US" sz="2400"/>
              <a:t>が持つ暗号鍵を盗まれると</a:t>
            </a:r>
            <a:r>
              <a:rPr lang="en-US" altLang="ja-JP" sz="2400" dirty="0"/>
              <a:t>VM</a:t>
            </a:r>
            <a:r>
              <a:rPr lang="ja-JP" altLang="en-US" sz="2400"/>
              <a:t>内のすべてのメモリが盗聴可能になる</a:t>
            </a:r>
            <a:endParaRPr lang="en-US" altLang="ja-JP" sz="2400" dirty="0"/>
          </a:p>
          <a:p>
            <a:r>
              <a:rPr lang="en-US" altLang="ja-JP" dirty="0"/>
              <a:t>IDS</a:t>
            </a:r>
            <a:r>
              <a:rPr lang="ja-JP" altLang="en-US"/>
              <a:t>を別の</a:t>
            </a:r>
            <a:r>
              <a:rPr lang="en-US" altLang="ja-JP" dirty="0"/>
              <a:t>VM</a:t>
            </a:r>
            <a:r>
              <a:rPr lang="ja-JP" altLang="en-US"/>
              <a:t>上で動かし</a:t>
            </a:r>
            <a:r>
              <a:rPr lang="en-US" altLang="ja-JP" dirty="0"/>
              <a:t>SEV</a:t>
            </a:r>
            <a:r>
              <a:rPr lang="ja-JP" altLang="en-US"/>
              <a:t>でメモリを暗号化する</a:t>
            </a:r>
            <a:endParaRPr lang="en-US" altLang="ja-JP" dirty="0"/>
          </a:p>
          <a:p>
            <a:pPr lvl="1"/>
            <a:r>
              <a:rPr lang="ja-JP" altLang="en-US"/>
              <a:t>内部犯でも盗聴できない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16" name="角丸四角形 22">
            <a:extLst>
              <a:ext uri="{FF2B5EF4-FFF2-40B4-BE49-F238E27FC236}">
                <a16:creationId xmlns:a16="http://schemas.microsoft.com/office/drawing/2014/main" id="{C2EF1B84-2D78-8947-A947-1D86B6BF288B}"/>
              </a:ext>
            </a:extLst>
          </p:cNvPr>
          <p:cNvSpPr/>
          <p:nvPr/>
        </p:nvSpPr>
        <p:spPr>
          <a:xfrm>
            <a:off x="4178546" y="4356548"/>
            <a:ext cx="1783523" cy="1669238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accent2"/>
            </a:bgClr>
          </a:patt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0" name="角丸四角形 20">
            <a:extLst>
              <a:ext uri="{FF2B5EF4-FFF2-40B4-BE49-F238E27FC236}">
                <a16:creationId xmlns:a16="http://schemas.microsoft.com/office/drawing/2014/main" id="{06A807A8-089D-214E-B224-6A3601BA52F7}"/>
              </a:ext>
            </a:extLst>
          </p:cNvPr>
          <p:cNvSpPr/>
          <p:nvPr/>
        </p:nvSpPr>
        <p:spPr>
          <a:xfrm>
            <a:off x="6209871" y="4368008"/>
            <a:ext cx="2603716" cy="1664947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accent2"/>
            </a:bgClr>
          </a:patt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4" name="テキスト ボックス 12">
            <a:extLst>
              <a:ext uri="{FF2B5EF4-FFF2-40B4-BE49-F238E27FC236}">
                <a16:creationId xmlns:a16="http://schemas.microsoft.com/office/drawing/2014/main" id="{4F87CDBF-C2D9-AB4F-ACEF-66A740CBC87A}"/>
              </a:ext>
            </a:extLst>
          </p:cNvPr>
          <p:cNvSpPr txBox="1"/>
          <p:nvPr/>
        </p:nvSpPr>
        <p:spPr>
          <a:xfrm>
            <a:off x="6539940" y="3956752"/>
            <a:ext cx="192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25" name="テキスト ボックス 13">
            <a:extLst>
              <a:ext uri="{FF2B5EF4-FFF2-40B4-BE49-F238E27FC236}">
                <a16:creationId xmlns:a16="http://schemas.microsoft.com/office/drawing/2014/main" id="{C5F66E8A-2968-4546-AC0A-794CF068034D}"/>
              </a:ext>
            </a:extLst>
          </p:cNvPr>
          <p:cNvSpPr txBox="1"/>
          <p:nvPr/>
        </p:nvSpPr>
        <p:spPr>
          <a:xfrm>
            <a:off x="4662983" y="4845993"/>
            <a:ext cx="814647" cy="52322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sp>
        <p:nvSpPr>
          <p:cNvPr id="26" name="テキスト ボックス 14">
            <a:extLst>
              <a:ext uri="{FF2B5EF4-FFF2-40B4-BE49-F238E27FC236}">
                <a16:creationId xmlns:a16="http://schemas.microsoft.com/office/drawing/2014/main" id="{D31D36AC-D77F-7A48-8F32-6FD6C4AEC727}"/>
              </a:ext>
            </a:extLst>
          </p:cNvPr>
          <p:cNvSpPr txBox="1"/>
          <p:nvPr/>
        </p:nvSpPr>
        <p:spPr>
          <a:xfrm>
            <a:off x="6484636" y="4645938"/>
            <a:ext cx="2031325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エージェント</a:t>
            </a:r>
          </a:p>
        </p:txBody>
      </p:sp>
      <p:cxnSp>
        <p:nvCxnSpPr>
          <p:cNvPr id="27" name="直線矢印コネクタ 16">
            <a:extLst>
              <a:ext uri="{FF2B5EF4-FFF2-40B4-BE49-F238E27FC236}">
                <a16:creationId xmlns:a16="http://schemas.microsoft.com/office/drawing/2014/main" id="{0B80A891-7172-F740-9724-72EE83F51A9B}"/>
              </a:ext>
            </a:extLst>
          </p:cNvPr>
          <p:cNvCxnSpPr>
            <a:cxnSpLocks/>
            <a:stCxn id="26" idx="2"/>
            <a:endCxn id="28" idx="0"/>
          </p:cNvCxnSpPr>
          <p:nvPr/>
        </p:nvCxnSpPr>
        <p:spPr>
          <a:xfrm>
            <a:off x="7500299" y="5107603"/>
            <a:ext cx="1" cy="355587"/>
          </a:xfrm>
          <a:prstGeom prst="straightConnector1">
            <a:avLst/>
          </a:prstGeom>
          <a:ln w="4762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17">
            <a:extLst>
              <a:ext uri="{FF2B5EF4-FFF2-40B4-BE49-F238E27FC236}">
                <a16:creationId xmlns:a16="http://schemas.microsoft.com/office/drawing/2014/main" id="{946A5528-126E-774F-BF39-A6EFBD8F34F0}"/>
              </a:ext>
            </a:extLst>
          </p:cNvPr>
          <p:cNvSpPr txBox="1"/>
          <p:nvPr/>
        </p:nvSpPr>
        <p:spPr>
          <a:xfrm>
            <a:off x="6946302" y="5463190"/>
            <a:ext cx="1107996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/>
              <a:t>メモリ</a:t>
            </a:r>
            <a:endParaRPr kumimoji="1" lang="ja-JP" altLang="en-US" sz="2400" b="1"/>
          </a:p>
        </p:txBody>
      </p:sp>
      <p:cxnSp>
        <p:nvCxnSpPr>
          <p:cNvPr id="29" name="直線矢印コネクタ 18">
            <a:extLst>
              <a:ext uri="{FF2B5EF4-FFF2-40B4-BE49-F238E27FC236}">
                <a16:creationId xmlns:a16="http://schemas.microsoft.com/office/drawing/2014/main" id="{C967CDF9-0239-C74D-A946-7D05A50C9C68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5477630" y="4876771"/>
            <a:ext cx="1007006" cy="230832"/>
          </a:xfrm>
          <a:prstGeom prst="straightConnector1">
            <a:avLst/>
          </a:prstGeom>
          <a:ln w="47625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1">
            <a:extLst>
              <a:ext uri="{FF2B5EF4-FFF2-40B4-BE49-F238E27FC236}">
                <a16:creationId xmlns:a16="http://schemas.microsoft.com/office/drawing/2014/main" id="{FDF25034-5EB4-4A48-BE88-852AC283B63E}"/>
              </a:ext>
            </a:extLst>
          </p:cNvPr>
          <p:cNvSpPr txBox="1"/>
          <p:nvPr/>
        </p:nvSpPr>
        <p:spPr>
          <a:xfrm>
            <a:off x="4375111" y="3956752"/>
            <a:ext cx="139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IDS VM</a:t>
            </a:r>
            <a:endParaRPr kumimoji="1" lang="ja-JP" altLang="en-US" sz="2400" b="1"/>
          </a:p>
        </p:txBody>
      </p:sp>
    </p:spTree>
    <p:extLst>
      <p:ext uri="{BB962C8B-B14F-4D97-AF65-F5344CB8AC3E}">
        <p14:creationId xmlns:p14="http://schemas.microsoft.com/office/powerpoint/2010/main" val="27549017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13">
            <a:extLst>
              <a:ext uri="{FF2B5EF4-FFF2-40B4-BE49-F238E27FC236}">
                <a16:creationId xmlns:a16="http://schemas.microsoft.com/office/drawing/2014/main" id="{09801472-F286-6B47-851C-E368F8872FB4}"/>
              </a:ext>
            </a:extLst>
          </p:cNvPr>
          <p:cNvSpPr txBox="1"/>
          <p:nvPr/>
        </p:nvSpPr>
        <p:spPr>
          <a:xfrm>
            <a:off x="4329012" y="4670575"/>
            <a:ext cx="2317174" cy="162244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kumimoji="1" lang="ja-JP" altLang="en-US" sz="28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F1735C-FC09-234D-9B62-F72096938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OSデータの解析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D4BE6-5E5D-EF4B-A63E-92A66270F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/>
              <a:t>は取得したメモリデータに含まれる</a:t>
            </a:r>
            <a:r>
              <a:rPr lang="en-US" altLang="ja-JP" dirty="0"/>
              <a:t>OS</a:t>
            </a:r>
            <a:r>
              <a:rPr lang="ja-JP" altLang="en-US"/>
              <a:t>データを解析</a:t>
            </a:r>
            <a:endParaRPr lang="en-US" altLang="ja-JP" dirty="0"/>
          </a:p>
          <a:p>
            <a:pPr lvl="1"/>
            <a:r>
              <a:rPr lang="ja-JP" altLang="en-US"/>
              <a:t>例：</a:t>
            </a:r>
            <a:r>
              <a:rPr lang="en-US" altLang="ja-JP" dirty="0"/>
              <a:t>VM</a:t>
            </a:r>
            <a:r>
              <a:rPr lang="ja-JP" altLang="en-US"/>
              <a:t>内で実行されているプロセスの情報</a:t>
            </a:r>
            <a:endParaRPr lang="en-US" altLang="ja-JP" dirty="0"/>
          </a:p>
          <a:p>
            <a:pPr lvl="1"/>
            <a:r>
              <a:rPr lang="ja-JP" altLang="en-US"/>
              <a:t>複雑な</a:t>
            </a:r>
            <a:r>
              <a:rPr lang="en-US" altLang="ja-JP" dirty="0"/>
              <a:t>OS</a:t>
            </a:r>
            <a:r>
              <a:rPr lang="ja-JP" altLang="en-US"/>
              <a:t>のデータ構造を解析する</a:t>
            </a:r>
            <a:r>
              <a:rPr lang="en-US" altLang="ja-JP" dirty="0"/>
              <a:t>IDS</a:t>
            </a:r>
            <a:r>
              <a:rPr lang="ja-JP" altLang="en-US"/>
              <a:t>の開発は容易ではない</a:t>
            </a:r>
            <a:endParaRPr lang="en-US" altLang="ja-JP" dirty="0"/>
          </a:p>
          <a:p>
            <a:r>
              <a:rPr lang="en-US" altLang="ja-JP" dirty="0" err="1"/>
              <a:t>LLView</a:t>
            </a:r>
            <a:r>
              <a:rPr lang="en-US" altLang="ja-JP" dirty="0"/>
              <a:t> [Ozaki et al.'19]</a:t>
            </a:r>
            <a:r>
              <a:rPr lang="ja-JP" altLang="en-US"/>
              <a:t>を</a:t>
            </a:r>
            <a:r>
              <a:rPr lang="en-US" altLang="ja-JP" dirty="0" err="1"/>
              <a:t>SEVmonitor</a:t>
            </a:r>
            <a:r>
              <a:rPr lang="ja-JP" altLang="en-US"/>
              <a:t>に対応させて利用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のソースコードを用いてオフロード実行できる</a:t>
            </a:r>
            <a:r>
              <a:rPr lang="en-US" altLang="ja-JP" dirty="0"/>
              <a:t>IDS</a:t>
            </a:r>
            <a:r>
              <a:rPr lang="ja-JP" altLang="en-US"/>
              <a:t>を開発</a:t>
            </a:r>
            <a:endParaRPr lang="en-US" altLang="ja-JP" dirty="0"/>
          </a:p>
          <a:p>
            <a:pPr lvl="1"/>
            <a:r>
              <a:rPr lang="en-JP" dirty="0"/>
              <a:t>OSデータにアクセスする箇所をエージェントとの通信に置き換え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696667-0092-B442-919F-D554AFA2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5" name="テキスト ボックス 13">
            <a:extLst>
              <a:ext uri="{FF2B5EF4-FFF2-40B4-BE49-F238E27FC236}">
                <a16:creationId xmlns:a16="http://schemas.microsoft.com/office/drawing/2014/main" id="{27045352-65AC-7A47-A66D-0EFD98E665C9}"/>
              </a:ext>
            </a:extLst>
          </p:cNvPr>
          <p:cNvSpPr txBox="1"/>
          <p:nvPr/>
        </p:nvSpPr>
        <p:spPr>
          <a:xfrm>
            <a:off x="1509761" y="4881630"/>
            <a:ext cx="1770190" cy="1200329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OS</a:t>
            </a:r>
            <a:r>
              <a:rPr kumimoji="1" lang="ja-JP" altLang="en-US" sz="2400" b="1"/>
              <a:t>データを監視する</a:t>
            </a:r>
            <a:r>
              <a:rPr kumimoji="1" lang="en-US" altLang="ja-JP" sz="2400" b="1" dirty="0"/>
              <a:t>IDS</a:t>
            </a:r>
            <a:endParaRPr kumimoji="1" lang="ja-JP" altLang="en-US" sz="2400" b="1"/>
          </a:p>
        </p:txBody>
      </p:sp>
      <p:sp>
        <p:nvSpPr>
          <p:cNvPr id="7" name="テキスト ボックス 13">
            <a:extLst>
              <a:ext uri="{FF2B5EF4-FFF2-40B4-BE49-F238E27FC236}">
                <a16:creationId xmlns:a16="http://schemas.microsoft.com/office/drawing/2014/main" id="{E1E5C4F2-5999-8441-A918-3ABFA94247AF}"/>
              </a:ext>
            </a:extLst>
          </p:cNvPr>
          <p:cNvSpPr txBox="1"/>
          <p:nvPr/>
        </p:nvSpPr>
        <p:spPr>
          <a:xfrm>
            <a:off x="7622898" y="4881630"/>
            <a:ext cx="2174246" cy="1200329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VM</a:t>
            </a:r>
            <a:r>
              <a:rPr kumimoji="1" lang="ja-JP" altLang="en-US" sz="2400" b="1"/>
              <a:t>内の</a:t>
            </a:r>
            <a:r>
              <a:rPr kumimoji="1" lang="en-US" altLang="ja-JP" sz="2400" b="1" dirty="0"/>
              <a:t>OS</a:t>
            </a:r>
            <a:r>
              <a:rPr kumimoji="1" lang="ja-JP" altLang="en-US" sz="2400" b="1"/>
              <a:t>データにアクセスする</a:t>
            </a:r>
            <a:r>
              <a:rPr kumimoji="1" lang="en-US" altLang="ja-JP" sz="2400" b="1" dirty="0"/>
              <a:t>IDS</a:t>
            </a:r>
            <a:endParaRPr kumimoji="1" lang="ja-JP" altLang="en-US" sz="2400" b="1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EB0B60-2354-0A4B-9004-F80CEBD9C9B3}"/>
              </a:ext>
            </a:extLst>
          </p:cNvPr>
          <p:cNvSpPr txBox="1"/>
          <p:nvPr/>
        </p:nvSpPr>
        <p:spPr>
          <a:xfrm>
            <a:off x="4374902" y="4434528"/>
            <a:ext cx="130837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b="1" dirty="0" err="1"/>
              <a:t>LLView</a:t>
            </a:r>
            <a:endParaRPr kumimoji="1" lang="ja-JP" altLang="en-US" sz="2400" b="1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FE0ECD4E-7529-EE41-9989-EE7F21781FF3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>
            <a:off x="3279951" y="5481795"/>
            <a:ext cx="1049061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FE548AC8-D22D-B34A-975B-4DA94AB5E2A2}"/>
              </a:ext>
            </a:extLst>
          </p:cNvPr>
          <p:cNvCxnSpPr>
            <a:cxnSpLocks/>
            <a:stCxn id="9" idx="3"/>
            <a:endCxn id="7" idx="1"/>
          </p:cNvCxnSpPr>
          <p:nvPr/>
        </p:nvCxnSpPr>
        <p:spPr>
          <a:xfrm>
            <a:off x="6646186" y="5481795"/>
            <a:ext cx="976712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C8B0D08-1C27-0B45-8781-A7925582A061}"/>
              </a:ext>
            </a:extLst>
          </p:cNvPr>
          <p:cNvSpPr/>
          <p:nvPr/>
        </p:nvSpPr>
        <p:spPr>
          <a:xfrm>
            <a:off x="4848712" y="5127634"/>
            <a:ext cx="1367257" cy="81122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b="1" dirty="0">
                <a:solidFill>
                  <a:schemeClr val="tx1"/>
                </a:solidFill>
              </a:rPr>
              <a:t>プログラム</a:t>
            </a:r>
          </a:p>
          <a:p>
            <a:pPr algn="ctr"/>
            <a:r>
              <a:rPr lang="en-JP" b="1" dirty="0">
                <a:solidFill>
                  <a:schemeClr val="tx1"/>
                </a:solidFill>
              </a:rPr>
              <a:t>変換</a:t>
            </a:r>
          </a:p>
        </p:txBody>
      </p:sp>
    </p:spTree>
    <p:extLst>
      <p:ext uri="{BB962C8B-B14F-4D97-AF65-F5344CB8AC3E}">
        <p14:creationId xmlns:p14="http://schemas.microsoft.com/office/powerpoint/2010/main" val="3879686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CF7ACA-1EFC-B74B-AABF-E839743E1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OS</a:t>
            </a:r>
            <a:r>
              <a:rPr kumimoji="1" lang="ja-JP" altLang="en-US"/>
              <a:t>のバージョン情報の取得の内訳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9DD350-47F1-0742-8337-9A720709C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監視対象</a:t>
            </a:r>
            <a:r>
              <a:rPr kumimoji="1" lang="en-US" altLang="ja-JP" dirty="0"/>
              <a:t>VM</a:t>
            </a:r>
            <a:r>
              <a:rPr kumimoji="1" lang="ja-JP" altLang="en-US"/>
              <a:t>からバージョン情報を取得する際の時間の内訳</a:t>
            </a:r>
            <a:endParaRPr kumimoji="1" lang="en-US" altLang="ja-JP" dirty="0"/>
          </a:p>
          <a:p>
            <a:pPr lvl="1"/>
            <a:r>
              <a:rPr lang="ja-JP" altLang="en-US"/>
              <a:t>エージェントから受信したメモリデータを読み取るための</a:t>
            </a:r>
            <a:r>
              <a:rPr lang="en-US" altLang="ja-JP" dirty="0"/>
              <a:t>read</a:t>
            </a:r>
            <a:r>
              <a:rPr lang="ja-JP" altLang="en-US"/>
              <a:t>に</a:t>
            </a:r>
            <a:br>
              <a:rPr lang="en-US" altLang="ja-JP" dirty="0"/>
            </a:br>
            <a:r>
              <a:rPr lang="ja-JP" altLang="en-US"/>
              <a:t>時間がかかっている</a:t>
            </a:r>
            <a:endParaRPr lang="en-US" altLang="ja-JP" dirty="0"/>
          </a:p>
          <a:p>
            <a:pPr lvl="1"/>
            <a:r>
              <a:rPr lang="ja-JP" altLang="en-US"/>
              <a:t>エージェントの処理を待っている時間が大きい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6F9CE9-2A2A-1E43-8187-1D93D193F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DF3CEAFD-C26A-E94A-80D7-AEEBEFEE40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841730"/>
              </p:ext>
            </p:extLst>
          </p:nvPr>
        </p:nvGraphicFramePr>
        <p:xfrm>
          <a:off x="2206521" y="3312826"/>
          <a:ext cx="7342213" cy="3408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31326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A1E27-C11A-EF4C-849A-A0ECF23ED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9079" cy="1325563"/>
          </a:xfrm>
        </p:spPr>
        <p:txBody>
          <a:bodyPr/>
          <a:lstStyle/>
          <a:p>
            <a:r>
              <a:rPr lang="en-JP" dirty="0"/>
              <a:t>OSのバ</a:t>
            </a:r>
            <a:r>
              <a:rPr lang="en-JP"/>
              <a:t>ージョン情報の取得</a:t>
            </a:r>
            <a:r>
              <a:rPr lang="en-US" dirty="0"/>
              <a:t>(</a:t>
            </a:r>
            <a:r>
              <a:rPr lang="en-US" dirty="0" err="1"/>
              <a:t>ブロッキングなし</a:t>
            </a:r>
            <a:r>
              <a:rPr lang="en-US" dirty="0"/>
              <a:t>)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896B-3A88-3744-AFE5-01F31527E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9927"/>
            <a:ext cx="10731500" cy="4212000"/>
          </a:xfrm>
        </p:spPr>
        <p:txBody>
          <a:bodyPr/>
          <a:lstStyle/>
          <a:p>
            <a:r>
              <a:rPr lang="ja-JP" altLang="en-US"/>
              <a:t>取得時間を従来の</a:t>
            </a:r>
            <a:r>
              <a:rPr lang="en-US" altLang="ja-JP" dirty="0" err="1"/>
              <a:t>KVMonitor</a:t>
            </a:r>
            <a:r>
              <a:rPr lang="ja-JP" altLang="en-US"/>
              <a:t>と比較</a:t>
            </a:r>
            <a:endParaRPr lang="en-US" altLang="ja-JP" dirty="0"/>
          </a:p>
          <a:p>
            <a:pPr lvl="1"/>
            <a:r>
              <a:rPr lang="ja-JP" altLang="en-US"/>
              <a:t>文字列の取得時間は</a:t>
            </a:r>
            <a:r>
              <a:rPr lang="en-US" altLang="ja-JP" dirty="0"/>
              <a:t>10</a:t>
            </a:r>
            <a:r>
              <a:rPr lang="ja-JP" altLang="en-US"/>
              <a:t>倍に増加</a:t>
            </a:r>
            <a:endParaRPr lang="en-US" altLang="ja-JP" dirty="0"/>
          </a:p>
          <a:p>
            <a:pPr lvl="2"/>
            <a:r>
              <a:rPr lang="ja-JP" altLang="en-US"/>
              <a:t>最初に１回だけ行うネットワーク接続などのオーバヘッド</a:t>
            </a:r>
            <a:endParaRPr lang="en-US" altLang="ja-JP" dirty="0"/>
          </a:p>
          <a:p>
            <a:pPr lvl="2"/>
            <a:r>
              <a:rPr lang="ja-JP" altLang="en-US"/>
              <a:t>エージェントの処理を待っている時間</a:t>
            </a:r>
            <a:endParaRPr lang="en-US" altLang="ja-JP" dirty="0"/>
          </a:p>
          <a:p>
            <a:pPr lvl="2"/>
            <a:r>
              <a:rPr lang="ja-JP" altLang="en-US"/>
              <a:t>ビジーループにならないために</a:t>
            </a:r>
            <a:br>
              <a:rPr lang="en-US" altLang="ja-JP" dirty="0"/>
            </a:br>
            <a:r>
              <a:rPr lang="en-US" altLang="ja-JP" dirty="0" err="1"/>
              <a:t>wait_woken</a:t>
            </a:r>
            <a:r>
              <a:rPr lang="ja-JP" altLang="en-US"/>
              <a:t>関数で待っている時間</a:t>
            </a:r>
            <a:endParaRPr lang="en-US" altLang="ja-JP" dirty="0"/>
          </a:p>
          <a:p>
            <a:pPr lvl="1"/>
            <a:endParaRPr lang="en-US" altLang="ja-JP" dirty="0"/>
          </a:p>
          <a:p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FC12F-41CF-3B43-8264-DB259AE7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80AE4019-B4D3-C949-BDA4-0B589791E5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747499"/>
              </p:ext>
            </p:extLst>
          </p:nvPr>
        </p:nvGraphicFramePr>
        <p:xfrm>
          <a:off x="6357990" y="3223739"/>
          <a:ext cx="4505220" cy="3217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82011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B5098E-7BC8-1C46-BCBF-EFB2F3346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プロセス一覧の取得</a:t>
            </a:r>
            <a:r>
              <a:rPr kumimoji="1" lang="en-US" altLang="ja-JP" dirty="0"/>
              <a:t>(</a:t>
            </a:r>
            <a:r>
              <a:rPr kumimoji="1" lang="ja-JP" altLang="en-US"/>
              <a:t>ブロッキングなし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3E2B40-C6A4-4B42-9EE8-A5598802C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暗号化された</a:t>
            </a:r>
            <a:r>
              <a:rPr kumimoji="1" lang="en-US" altLang="ja-JP" dirty="0"/>
              <a:t>VM</a:t>
            </a:r>
            <a:r>
              <a:rPr kumimoji="1" lang="ja-JP" altLang="en-US"/>
              <a:t>のメモリを解析してプロセス情報を取得</a:t>
            </a:r>
            <a:endParaRPr kumimoji="1" lang="en-US" altLang="ja-JP" strike="sngStrike" dirty="0"/>
          </a:p>
          <a:p>
            <a:r>
              <a:rPr kumimoji="1" lang="ja-JP" altLang="en-US"/>
              <a:t>取得時間を従来の</a:t>
            </a:r>
            <a:r>
              <a:rPr kumimoji="1" lang="en-US" altLang="ja-JP" dirty="0" err="1"/>
              <a:t>KVMonitor</a:t>
            </a:r>
            <a:r>
              <a:rPr kumimoji="1" lang="ja-JP" altLang="en-US"/>
              <a:t>と比較</a:t>
            </a:r>
            <a:endParaRPr kumimoji="1" lang="en-US" altLang="ja-JP" dirty="0"/>
          </a:p>
          <a:p>
            <a:pPr lvl="1"/>
            <a:r>
              <a:rPr kumimoji="1" lang="ja-JP" altLang="en-US"/>
              <a:t>プロセス情報の取得時間は</a:t>
            </a:r>
            <a:r>
              <a:rPr lang="ja-JP" altLang="en-US"/>
              <a:t>約</a:t>
            </a:r>
            <a:r>
              <a:rPr lang="en-US" altLang="ja-JP" dirty="0"/>
              <a:t>56</a:t>
            </a:r>
            <a:r>
              <a:rPr kumimoji="1" lang="ja-JP" altLang="en-US"/>
              <a:t>倍に増加</a:t>
            </a:r>
            <a:endParaRPr kumimoji="1" lang="en-US" altLang="ja-JP" dirty="0"/>
          </a:p>
          <a:p>
            <a:pPr lvl="2"/>
            <a:r>
              <a:rPr kumimoji="1" lang="ja-JP" altLang="en-US"/>
              <a:t>プロセス数である</a:t>
            </a:r>
            <a:r>
              <a:rPr kumimoji="1" lang="en-US" altLang="ja-JP" dirty="0"/>
              <a:t>119</a:t>
            </a:r>
            <a:r>
              <a:rPr kumimoji="1" lang="ja-JP" altLang="en-US"/>
              <a:t>回の</a:t>
            </a:r>
            <a:br>
              <a:rPr kumimoji="1" lang="en-US" altLang="ja-JP" dirty="0"/>
            </a:br>
            <a:r>
              <a:rPr kumimoji="1" lang="ja-JP" altLang="en-US"/>
              <a:t>通信のオーバーヘッド</a:t>
            </a:r>
            <a:endParaRPr kumimoji="1" lang="en-US" altLang="ja-JP" dirty="0"/>
          </a:p>
          <a:p>
            <a:pPr lvl="2"/>
            <a:r>
              <a:rPr lang="ja-JP" altLang="en-US"/>
              <a:t>それに伴う</a:t>
            </a:r>
            <a:r>
              <a:rPr lang="en-US" altLang="ja-JP" dirty="0"/>
              <a:t>CPU</a:t>
            </a:r>
            <a:r>
              <a:rPr lang="ja-JP" altLang="en-US"/>
              <a:t>待機時間の増加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78EE3B-0FE6-214B-8FC0-CB745D393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E18E2828-4358-3144-A0C2-067B99C5FA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2366"/>
              </p:ext>
            </p:extLst>
          </p:nvPr>
        </p:nvGraphicFramePr>
        <p:xfrm>
          <a:off x="6355830" y="3282846"/>
          <a:ext cx="4583169" cy="3210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50490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C93CD7-AE2E-6542-9EAE-C702548D3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関連研究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1E5673-F081-114F-BC35-97F4FB5B2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err="1"/>
              <a:t>RemoteTrans</a:t>
            </a:r>
            <a:r>
              <a:rPr lang="en-US" altLang="ja-JP" dirty="0"/>
              <a:t> [Kourai et al.‘16]</a:t>
            </a:r>
          </a:p>
          <a:p>
            <a:pPr marL="619200" indent="-219600">
              <a:spcBef>
                <a:spcPts val="500"/>
              </a:spcBef>
              <a:buFont typeface="Helvetica" pitchFamily="2" charset="0"/>
              <a:buChar char="⁃"/>
            </a:pPr>
            <a:r>
              <a:rPr lang="ja-JP" altLang="en-US" sz="2400"/>
              <a:t>クラウド外部の信頼できるホストに</a:t>
            </a:r>
            <a:r>
              <a:rPr lang="en-US" altLang="ja-JP" sz="2400" dirty="0"/>
              <a:t>IDS</a:t>
            </a:r>
            <a:r>
              <a:rPr lang="ja-JP" altLang="en-US" sz="2400"/>
              <a:t>をオフロードして</a:t>
            </a:r>
            <a:r>
              <a:rPr lang="en-US" altLang="ja-JP" sz="2400" dirty="0"/>
              <a:t>VM</a:t>
            </a:r>
            <a:r>
              <a:rPr lang="ja-JP" altLang="en-US" sz="2400"/>
              <a:t>を監視</a:t>
            </a:r>
            <a:endParaRPr lang="en-US" altLang="ja-JP" sz="2400" dirty="0"/>
          </a:p>
          <a:p>
            <a:pPr marL="619200" indent="-219600">
              <a:spcBef>
                <a:spcPts val="500"/>
              </a:spcBef>
              <a:buFont typeface="Helvetica" pitchFamily="2" charset="0"/>
              <a:buChar char="⁃"/>
            </a:pPr>
            <a:r>
              <a:rPr lang="ja-JP" altLang="en-US" sz="2400"/>
              <a:t>インターネット経由でメモリデータを取得するオーバヘッドが大きい</a:t>
            </a:r>
            <a:endParaRPr lang="en-US" altLang="ja-JP" sz="2400" dirty="0"/>
          </a:p>
          <a:p>
            <a:r>
              <a:rPr lang="en-US" altLang="ja-JP" dirty="0" err="1"/>
              <a:t>SGmonitor</a:t>
            </a:r>
            <a:r>
              <a:rPr lang="en-US" altLang="ja-JP" sz="2400" dirty="0"/>
              <a:t> </a:t>
            </a:r>
            <a:r>
              <a:rPr lang="en-US" altLang="ja-JP" dirty="0"/>
              <a:t>[</a:t>
            </a:r>
            <a:r>
              <a:rPr lang="ja-JP" altLang="en-US"/>
              <a:t>中野ら</a:t>
            </a:r>
            <a:r>
              <a:rPr lang="en-US" altLang="ja-JP" dirty="0"/>
              <a:t>‘19]</a:t>
            </a:r>
          </a:p>
          <a:p>
            <a:pPr marL="622800" indent="-219600">
              <a:spcBef>
                <a:spcPts val="500"/>
              </a:spcBef>
              <a:buFont typeface="Helvetica" pitchFamily="2" charset="0"/>
              <a:buChar char="⁃"/>
            </a:pPr>
            <a:r>
              <a:rPr lang="en-US" altLang="ja-JP" sz="2400" dirty="0"/>
              <a:t>Intel SGX</a:t>
            </a:r>
            <a:r>
              <a:rPr lang="ja-JP" altLang="en-US" sz="2400"/>
              <a:t>によって暗号化された保護領域に</a:t>
            </a:r>
            <a:r>
              <a:rPr lang="en-US" altLang="ja-JP" sz="2400" dirty="0"/>
              <a:t>IDS</a:t>
            </a:r>
            <a:r>
              <a:rPr lang="ja-JP" altLang="en-US" sz="2400"/>
              <a:t>をオフロード</a:t>
            </a:r>
            <a:endParaRPr lang="en-US" altLang="ja-JP" sz="2400" dirty="0"/>
          </a:p>
          <a:p>
            <a:pPr marL="622300" indent="-219075">
              <a:spcBef>
                <a:spcPts val="500"/>
              </a:spcBef>
              <a:buFont typeface="Helvetica" pitchFamily="2" charset="0"/>
              <a:buChar char="⁃"/>
            </a:pPr>
            <a:r>
              <a:rPr lang="ja-JP" altLang="en-US" sz="2400"/>
              <a:t>内部犯が管理するシステムの一部を信頼する必要が</a:t>
            </a:r>
            <a:r>
              <a:rPr lang="ja-JP" altLang="en-JP" sz="2400"/>
              <a:t>あ</a:t>
            </a:r>
            <a:r>
              <a:rPr lang="ja-JP" altLang="en-US" sz="2400"/>
              <a:t>る</a:t>
            </a:r>
            <a:endParaRPr kumimoji="1" lang="en-US" altLang="ja-JP" sz="2400" dirty="0"/>
          </a:p>
          <a:p>
            <a:r>
              <a:rPr kumimoji="1" lang="en-US" altLang="ja-JP" dirty="0"/>
              <a:t>Intel SGX</a:t>
            </a:r>
            <a:r>
              <a:rPr kumimoji="1" lang="ja-JP" altLang="en-US"/>
              <a:t>を用いる</a:t>
            </a:r>
            <a:r>
              <a:rPr kumimoji="1" lang="en-US" altLang="ja-JP" dirty="0"/>
              <a:t>VM</a:t>
            </a:r>
            <a:r>
              <a:rPr kumimoji="1" lang="ja-JP" altLang="en-US"/>
              <a:t>のマイグレーション</a:t>
            </a:r>
            <a:r>
              <a:rPr kumimoji="1" lang="en-US" altLang="ja-JP" dirty="0"/>
              <a:t> [Gu et al.‘17]</a:t>
            </a:r>
          </a:p>
          <a:p>
            <a:pPr marL="622800" indent="-219600">
              <a:spcBef>
                <a:spcPts val="500"/>
              </a:spcBef>
              <a:buFont typeface="Helvetica" pitchFamily="2" charset="0"/>
              <a:buChar char="⁃"/>
            </a:pPr>
            <a:r>
              <a:rPr kumimoji="1" lang="en-US" altLang="ja-JP" sz="2400" dirty="0"/>
              <a:t>SGX</a:t>
            </a:r>
            <a:r>
              <a:rPr kumimoji="1" lang="ja-JP" altLang="en-US" sz="2400"/>
              <a:t>保護領域のメモリは保護領域内で動くプログラムが保存・復元</a:t>
            </a:r>
            <a:endParaRPr kumimoji="1" lang="en-US" altLang="ja-JP" sz="2400" dirty="0"/>
          </a:p>
          <a:p>
            <a:pPr marL="622800" indent="-219600">
              <a:spcBef>
                <a:spcPts val="500"/>
              </a:spcBef>
              <a:buFont typeface="Helvetica" pitchFamily="2" charset="0"/>
              <a:buChar char="⁃"/>
            </a:pPr>
            <a:r>
              <a:rPr lang="ja-JP" altLang="en-US" sz="2400"/>
              <a:t>暗号化された</a:t>
            </a:r>
            <a:r>
              <a:rPr lang="en-US" altLang="ja-JP" sz="2400" dirty="0"/>
              <a:t>VM</a:t>
            </a:r>
            <a:r>
              <a:rPr lang="ja-JP" altLang="en-US" sz="2400"/>
              <a:t>内でエージェントを動かす本研究に似ている</a:t>
            </a: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F0FEA41-CA8C-304C-B16C-C6400224E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37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897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0C3E6-0314-0E40-9C8C-39AEBA4A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/>
              <a:t>の必要性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86A5EA-2B56-9B4D-8C3B-82E89FBA9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SEV</a:t>
            </a:r>
            <a:r>
              <a:rPr lang="ja-JP" altLang="en-US"/>
              <a:t>によるメモリ暗号化は</a:t>
            </a:r>
            <a:r>
              <a:rPr lang="en-US" altLang="ja-JP" dirty="0"/>
              <a:t>VM</a:t>
            </a:r>
            <a:r>
              <a:rPr lang="ja-JP" altLang="en-US"/>
              <a:t>外からの攻撃に対してのみ有効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内に侵入されるとメモリ上の機密情報にアクセス可能</a:t>
            </a:r>
            <a:endParaRPr lang="en-US" altLang="ja-JP" dirty="0"/>
          </a:p>
          <a:p>
            <a:pPr lvl="1"/>
            <a:r>
              <a:rPr lang="ja-JP" altLang="en-US"/>
              <a:t>システムの脆弱性を利用した機密情報の盗聴も可能</a:t>
            </a:r>
            <a:endParaRPr lang="en-US" altLang="ja-JP" dirty="0"/>
          </a:p>
          <a:p>
            <a:r>
              <a:rPr lang="ja-JP" altLang="en-US"/>
              <a:t>侵入検知システム</a:t>
            </a:r>
            <a:r>
              <a:rPr lang="en-US" altLang="ja-JP" dirty="0"/>
              <a:t>(IDS)</a:t>
            </a:r>
            <a:r>
              <a:rPr lang="ja-JP" altLang="en-US"/>
              <a:t>を用いて</a:t>
            </a:r>
            <a:r>
              <a:rPr lang="en-US" altLang="ja-JP" dirty="0"/>
              <a:t>VM</a:t>
            </a:r>
            <a:r>
              <a:rPr lang="ja-JP" altLang="en-US"/>
              <a:t>を監視する必要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内の監視対象システムの情報を用いて攻撃を検知</a:t>
            </a:r>
            <a:endParaRPr lang="en-US" altLang="ja-JP" dirty="0"/>
          </a:p>
          <a:p>
            <a:pPr lvl="1"/>
            <a:r>
              <a:rPr lang="ja-JP" altLang="en-US"/>
              <a:t>しかし、</a:t>
            </a:r>
            <a:r>
              <a:rPr lang="en-US" altLang="ja-JP" dirty="0"/>
              <a:t>VM</a:t>
            </a:r>
            <a:r>
              <a:rPr lang="ja-JP" altLang="en-US"/>
              <a:t>内で</a:t>
            </a:r>
            <a:r>
              <a:rPr lang="en-US" altLang="ja-JP" dirty="0"/>
              <a:t>IDS</a:t>
            </a:r>
            <a:r>
              <a:rPr lang="ja-JP" altLang="en-US"/>
              <a:t>を動作させると侵入時に無効化される恐れ</a:t>
            </a:r>
            <a:endParaRPr lang="en-US" altLang="ja-JP" strike="sngStrike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Cloud">
            <a:extLst>
              <a:ext uri="{FF2B5EF4-FFF2-40B4-BE49-F238E27FC236}">
                <a16:creationId xmlns:a16="http://schemas.microsoft.com/office/drawing/2014/main" id="{1B117E8F-28EC-4145-B1B2-7FD82948C22B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2477995" y="4154882"/>
            <a:ext cx="4805260" cy="240214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dirty="0">
              <a:latin typeface="Arial" charset="0"/>
              <a:ea typeface="ＭＳ Ｐゴシック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AEA0E10-543B-E947-A4FE-DB74EFE2CC95}"/>
              </a:ext>
            </a:extLst>
          </p:cNvPr>
          <p:cNvSpPr txBox="1"/>
          <p:nvPr/>
        </p:nvSpPr>
        <p:spPr>
          <a:xfrm>
            <a:off x="4523309" y="4477007"/>
            <a:ext cx="714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grpSp>
        <p:nvGrpSpPr>
          <p:cNvPr id="15" name="Group 2822">
            <a:extLst>
              <a:ext uri="{FF2B5EF4-FFF2-40B4-BE49-F238E27FC236}">
                <a16:creationId xmlns:a16="http://schemas.microsoft.com/office/drawing/2014/main" id="{CB3ED729-166A-3948-9D63-73E5D61BB3A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936260" y="4729159"/>
            <a:ext cx="911868" cy="1408695"/>
            <a:chOff x="6777" y="1528"/>
            <a:chExt cx="719" cy="1064"/>
          </a:xfrm>
        </p:grpSpPr>
        <p:sp>
          <p:nvSpPr>
            <p:cNvPr id="16" name="Freeform 2823">
              <a:extLst>
                <a:ext uri="{FF2B5EF4-FFF2-40B4-BE49-F238E27FC236}">
                  <a16:creationId xmlns:a16="http://schemas.microsoft.com/office/drawing/2014/main" id="{97780041-BC22-0F43-A366-B170DE745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17" name="Freeform 2824">
              <a:extLst>
                <a:ext uri="{FF2B5EF4-FFF2-40B4-BE49-F238E27FC236}">
                  <a16:creationId xmlns:a16="http://schemas.microsoft.com/office/drawing/2014/main" id="{A1DF2E42-49FA-6545-93AD-E7C3994A5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18" name="Freeform 2825">
              <a:extLst>
                <a:ext uri="{FF2B5EF4-FFF2-40B4-BE49-F238E27FC236}">
                  <a16:creationId xmlns:a16="http://schemas.microsoft.com/office/drawing/2014/main" id="{594124AE-93BC-4340-93C4-3120981B53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80E187F-6434-DB45-B83E-1F30F928B3EC}"/>
              </a:ext>
            </a:extLst>
          </p:cNvPr>
          <p:cNvSpPr txBox="1"/>
          <p:nvPr/>
        </p:nvSpPr>
        <p:spPr>
          <a:xfrm>
            <a:off x="7987040" y="4253564"/>
            <a:ext cx="1277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攻撃者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9E0BB45-8212-4B45-8FD3-C9C6083C8D9E}"/>
              </a:ext>
            </a:extLst>
          </p:cNvPr>
          <p:cNvSpPr txBox="1"/>
          <p:nvPr/>
        </p:nvSpPr>
        <p:spPr>
          <a:xfrm>
            <a:off x="6116104" y="5004055"/>
            <a:ext cx="766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/>
              <a:t>侵入</a:t>
            </a:r>
            <a:endParaRPr kumimoji="1" lang="ja-JP" altLang="en-US" sz="2000" b="1"/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FA314DF3-2B13-4244-B411-C4E6D6A3B4B3}"/>
              </a:ext>
            </a:extLst>
          </p:cNvPr>
          <p:cNvSpPr/>
          <p:nvPr/>
        </p:nvSpPr>
        <p:spPr>
          <a:xfrm>
            <a:off x="3997592" y="4895966"/>
            <a:ext cx="1706647" cy="1109022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C925EF-0447-E54D-89C9-84BB4D4CB039}"/>
              </a:ext>
            </a:extLst>
          </p:cNvPr>
          <p:cNvSpPr txBox="1"/>
          <p:nvPr/>
        </p:nvSpPr>
        <p:spPr>
          <a:xfrm>
            <a:off x="4424570" y="5188867"/>
            <a:ext cx="852551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8DE06C6-D038-134B-86BE-71A7D32EAA94}"/>
              </a:ext>
            </a:extLst>
          </p:cNvPr>
          <p:cNvSpPr txBox="1"/>
          <p:nvPr/>
        </p:nvSpPr>
        <p:spPr>
          <a:xfrm>
            <a:off x="4944655" y="4934692"/>
            <a:ext cx="611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>
                <a:solidFill>
                  <a:srgbClr val="7030A0"/>
                </a:solidFill>
              </a:rPr>
              <a:t>✖️</a:t>
            </a: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6AE1EB2A-8448-3045-8240-025F4690FCA9}"/>
              </a:ext>
            </a:extLst>
          </p:cNvPr>
          <p:cNvCxnSpPr>
            <a:cxnSpLocks/>
          </p:cNvCxnSpPr>
          <p:nvPr/>
        </p:nvCxnSpPr>
        <p:spPr>
          <a:xfrm flipH="1">
            <a:off x="5389019" y="5414125"/>
            <a:ext cx="2550976" cy="7603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729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22B33-8239-6C43-A71A-EC95E5A1E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IDSオフロード </a:t>
            </a:r>
            <a:r>
              <a:rPr lang="en-JP" sz="2800"/>
              <a:t>[Garfinkel</a:t>
            </a:r>
            <a:r>
              <a:rPr lang="en-US" sz="2800" dirty="0"/>
              <a:t>+</a:t>
            </a:r>
            <a:r>
              <a:rPr lang="en-JP" sz="2800"/>
              <a:t>, NDSS</a:t>
            </a:r>
            <a:r>
              <a:rPr lang="en-US" sz="2800" dirty="0"/>
              <a:t>’</a:t>
            </a:r>
            <a:r>
              <a:rPr lang="en-JP" sz="2800"/>
              <a:t>03</a:t>
            </a:r>
            <a:r>
              <a:rPr lang="en-JP" sz="2800" dirty="0"/>
              <a:t>]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11886-DEA0-6E49-AE12-040E96107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/>
              <a:t>の外で</a:t>
            </a:r>
            <a:r>
              <a:rPr lang="en-US" altLang="ja-JP" dirty="0"/>
              <a:t>IDS</a:t>
            </a:r>
            <a:r>
              <a:rPr lang="ja-JP" altLang="en-US"/>
              <a:t>を安全に動作させるための手法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に侵入されても</a:t>
            </a:r>
            <a:r>
              <a:rPr lang="en-US" altLang="ja-JP" dirty="0"/>
              <a:t>IDS</a:t>
            </a:r>
            <a:r>
              <a:rPr lang="ja-JP" altLang="en-US"/>
              <a:t>を無効化されない</a:t>
            </a:r>
            <a:endParaRPr lang="en-US" altLang="ja-JP" dirty="0"/>
          </a:p>
          <a:p>
            <a:pPr lvl="1"/>
            <a:r>
              <a:rPr lang="ja-JP" altLang="en-US"/>
              <a:t>侵入者が</a:t>
            </a:r>
            <a:r>
              <a:rPr lang="en-US" altLang="ja-JP" dirty="0"/>
              <a:t>VM</a:t>
            </a:r>
            <a:r>
              <a:rPr lang="ja-JP" altLang="en-US"/>
              <a:t>の外にある</a:t>
            </a:r>
            <a:r>
              <a:rPr lang="en-US" altLang="ja-JP" dirty="0"/>
              <a:t>IDS</a:t>
            </a:r>
            <a:r>
              <a:rPr lang="ja-JP" altLang="en-US"/>
              <a:t>を攻撃するのは難しい</a:t>
            </a:r>
            <a:endParaRPr lang="en-US" altLang="ja-JP" dirty="0"/>
          </a:p>
          <a:p>
            <a:r>
              <a:rPr lang="en-JP" altLang="ja-JP" dirty="0"/>
              <a:t>IDS</a:t>
            </a:r>
            <a:r>
              <a:rPr lang="ja-JP" altLang="en-US"/>
              <a:t>は</a:t>
            </a:r>
            <a:r>
              <a:rPr lang="en-US" altLang="ja-JP" dirty="0"/>
              <a:t>VM</a:t>
            </a:r>
            <a:r>
              <a:rPr lang="ja-JP" altLang="en-US"/>
              <a:t>のメモリや仮想ディスク上のデータを解析</a:t>
            </a:r>
            <a:endParaRPr lang="en-US" altLang="ja-JP" dirty="0"/>
          </a:p>
          <a:p>
            <a:pPr lvl="1"/>
            <a:r>
              <a:rPr lang="ja-JP" altLang="en-US"/>
              <a:t>メモリ上の</a:t>
            </a:r>
            <a:r>
              <a:rPr lang="en-US" altLang="ja-JP" dirty="0"/>
              <a:t>OS</a:t>
            </a:r>
            <a:r>
              <a:rPr lang="ja-JP" altLang="en-US"/>
              <a:t>データを用いて攻撃を検知</a:t>
            </a:r>
            <a:endParaRPr lang="en-US" altLang="ja-JP" dirty="0"/>
          </a:p>
          <a:p>
            <a:pPr lvl="1"/>
            <a:r>
              <a:rPr lang="ja-JP" altLang="en-US"/>
              <a:t>仮想ディスク上のファイルに対する改ざんを検査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146B1-C6B2-9444-8323-3B75B2621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5" name="Cloud">
            <a:extLst>
              <a:ext uri="{FF2B5EF4-FFF2-40B4-BE49-F238E27FC236}">
                <a16:creationId xmlns:a16="http://schemas.microsoft.com/office/drawing/2014/main" id="{EDBF0A85-A0CE-004F-A255-1CF5EAC68EAE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2175130" y="4450887"/>
            <a:ext cx="5330516" cy="22705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dirty="0">
              <a:latin typeface="Arial" charset="0"/>
              <a:ea typeface="ＭＳ Ｐゴシック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D4771E-312C-CE45-B1F9-85A59326ED63}"/>
              </a:ext>
            </a:extLst>
          </p:cNvPr>
          <p:cNvSpPr txBox="1"/>
          <p:nvPr/>
        </p:nvSpPr>
        <p:spPr>
          <a:xfrm>
            <a:off x="5242325" y="4689933"/>
            <a:ext cx="714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6C45A326-691F-3643-BE0B-6FED95C2D805}"/>
              </a:ext>
            </a:extLst>
          </p:cNvPr>
          <p:cNvSpPr/>
          <p:nvPr/>
        </p:nvSpPr>
        <p:spPr>
          <a:xfrm>
            <a:off x="4697327" y="5086462"/>
            <a:ext cx="1803651" cy="999437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9" name="円形吹き出し 18">
            <a:extLst>
              <a:ext uri="{FF2B5EF4-FFF2-40B4-BE49-F238E27FC236}">
                <a16:creationId xmlns:a16="http://schemas.microsoft.com/office/drawing/2014/main" id="{64B7536A-F0A3-8744-B789-354E01E5C269}"/>
              </a:ext>
            </a:extLst>
          </p:cNvPr>
          <p:cNvSpPr/>
          <p:nvPr/>
        </p:nvSpPr>
        <p:spPr>
          <a:xfrm>
            <a:off x="7117757" y="4048031"/>
            <a:ext cx="2086317" cy="2121375"/>
          </a:xfrm>
          <a:prstGeom prst="wedgeEllipseCallout">
            <a:avLst>
              <a:gd name="adj1" fmla="val -98971"/>
              <a:gd name="adj2" fmla="val 27081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grpSp>
        <p:nvGrpSpPr>
          <p:cNvPr id="7" name="Group 2822">
            <a:extLst>
              <a:ext uri="{FF2B5EF4-FFF2-40B4-BE49-F238E27FC236}">
                <a16:creationId xmlns:a16="http://schemas.microsoft.com/office/drawing/2014/main" id="{3E69B4F4-3460-0949-8B1E-9CDBFAAAC36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642591" y="4732205"/>
            <a:ext cx="813681" cy="1226643"/>
            <a:chOff x="6777" y="1528"/>
            <a:chExt cx="719" cy="1064"/>
          </a:xfrm>
        </p:grpSpPr>
        <p:sp>
          <p:nvSpPr>
            <p:cNvPr id="8" name="Freeform 2823">
              <a:extLst>
                <a:ext uri="{FF2B5EF4-FFF2-40B4-BE49-F238E27FC236}">
                  <a16:creationId xmlns:a16="http://schemas.microsoft.com/office/drawing/2014/main" id="{59CD4A7C-DA47-1548-841C-FB16DE220DFA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9" name="Freeform 2824">
              <a:extLst>
                <a:ext uri="{FF2B5EF4-FFF2-40B4-BE49-F238E27FC236}">
                  <a16:creationId xmlns:a16="http://schemas.microsoft.com/office/drawing/2014/main" id="{0402D1DE-CCC6-FB48-B7F3-08AB35F9F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10" name="Freeform 2825">
              <a:extLst>
                <a:ext uri="{FF2B5EF4-FFF2-40B4-BE49-F238E27FC236}">
                  <a16:creationId xmlns:a16="http://schemas.microsoft.com/office/drawing/2014/main" id="{A4A85068-4AE9-5A45-97AA-4D9CF18D0CF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40D083-3181-F346-ACED-9CE48F204CDF}"/>
              </a:ext>
            </a:extLst>
          </p:cNvPr>
          <p:cNvSpPr txBox="1"/>
          <p:nvPr/>
        </p:nvSpPr>
        <p:spPr>
          <a:xfrm>
            <a:off x="2870210" y="5333821"/>
            <a:ext cx="852551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826A82A-269F-5846-8F80-B9265FEF0EB6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3737189" y="5586180"/>
            <a:ext cx="960138" cy="1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480073F-28D0-A949-88AF-12F76171E928}"/>
              </a:ext>
            </a:extLst>
          </p:cNvPr>
          <p:cNvSpPr txBox="1"/>
          <p:nvPr/>
        </p:nvSpPr>
        <p:spPr>
          <a:xfrm>
            <a:off x="3814980" y="5133766"/>
            <a:ext cx="766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監視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CADBB20-D03E-3047-89ED-FAA55294B875}"/>
              </a:ext>
            </a:extLst>
          </p:cNvPr>
          <p:cNvSpPr txBox="1"/>
          <p:nvPr/>
        </p:nvSpPr>
        <p:spPr>
          <a:xfrm>
            <a:off x="7628675" y="4287011"/>
            <a:ext cx="1277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/>
              <a:t>侵入</a:t>
            </a:r>
            <a:r>
              <a:rPr kumimoji="1" lang="ja-JP" altLang="en-US" sz="2400" b="1"/>
              <a:t>者</a:t>
            </a:r>
          </a:p>
        </p:txBody>
      </p:sp>
      <p:sp>
        <p:nvSpPr>
          <p:cNvPr id="20" name="爆発 2 19">
            <a:extLst>
              <a:ext uri="{FF2B5EF4-FFF2-40B4-BE49-F238E27FC236}">
                <a16:creationId xmlns:a16="http://schemas.microsoft.com/office/drawing/2014/main" id="{AE6FD5D4-87E8-904A-8BDC-0B0C53F956CB}"/>
              </a:ext>
            </a:extLst>
          </p:cNvPr>
          <p:cNvSpPr/>
          <p:nvPr/>
        </p:nvSpPr>
        <p:spPr>
          <a:xfrm rot="2349062">
            <a:off x="5125264" y="5230533"/>
            <a:ext cx="954700" cy="822351"/>
          </a:xfrm>
          <a:prstGeom prst="irregularSeal2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C5E387A-E342-3B48-933D-713E59AC4152}"/>
              </a:ext>
            </a:extLst>
          </p:cNvPr>
          <p:cNvSpPr txBox="1"/>
          <p:nvPr/>
        </p:nvSpPr>
        <p:spPr>
          <a:xfrm>
            <a:off x="5256201" y="548770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検知</a:t>
            </a:r>
          </a:p>
        </p:txBody>
      </p:sp>
    </p:spTree>
    <p:extLst>
      <p:ext uri="{BB962C8B-B14F-4D97-AF65-F5344CB8AC3E}">
        <p14:creationId xmlns:p14="http://schemas.microsoft.com/office/powerpoint/2010/main" val="103749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A7FF79-6E7A-AD4E-8D8D-FE37C5259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SEV</a:t>
            </a:r>
            <a:r>
              <a:rPr lang="ja-JP" altLang="en-US"/>
              <a:t>で暗号化された</a:t>
            </a:r>
            <a:r>
              <a:rPr lang="en-US" altLang="ja-JP"/>
              <a:t>VM</a:t>
            </a:r>
            <a:r>
              <a:rPr lang="ja-JP" altLang="en-US"/>
              <a:t>の監視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458B89-39DB-FB44-88BE-93CC2441B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メモリが暗号化された</a:t>
            </a:r>
            <a:r>
              <a:rPr lang="en-US" altLang="ja-JP" dirty="0"/>
              <a:t>VM</a:t>
            </a:r>
            <a:r>
              <a:rPr lang="ja-JP" altLang="en-US"/>
              <a:t>は外から監視できない</a:t>
            </a:r>
            <a:endParaRPr lang="en-US" altLang="ja-JP" dirty="0"/>
          </a:p>
          <a:p>
            <a:pPr lvl="1"/>
            <a:r>
              <a:rPr lang="ja-JP" altLang="en-US"/>
              <a:t>オフロードされた</a:t>
            </a:r>
            <a:r>
              <a:rPr lang="en-JP" altLang="ja-JP" dirty="0"/>
              <a:t>IDS</a:t>
            </a:r>
            <a:r>
              <a:rPr lang="ja-JP" altLang="en-US"/>
              <a:t>は</a:t>
            </a:r>
            <a:r>
              <a:rPr lang="en-US" altLang="ja-JP" dirty="0"/>
              <a:t>VM</a:t>
            </a:r>
            <a:r>
              <a:rPr lang="ja-JP" altLang="en-US"/>
              <a:t>のメモリを解析することができない</a:t>
            </a:r>
            <a:endParaRPr lang="en-US" altLang="ja-JP" dirty="0"/>
          </a:p>
          <a:p>
            <a:pPr lvl="1"/>
            <a:r>
              <a:rPr lang="ja-JP" altLang="en-US"/>
              <a:t>暗号化されたメモリを</a:t>
            </a:r>
            <a:r>
              <a:rPr lang="en-JP" altLang="ja-JP" dirty="0"/>
              <a:t>VM</a:t>
            </a:r>
            <a:r>
              <a:rPr lang="ja-JP" altLang="en-JP"/>
              <a:t>の</a:t>
            </a:r>
            <a:r>
              <a:rPr lang="ja-JP" altLang="en-US"/>
              <a:t>外で復号する手段はない</a:t>
            </a:r>
            <a:endParaRPr lang="en-US" altLang="ja-JP" dirty="0"/>
          </a:p>
          <a:p>
            <a:r>
              <a:rPr lang="ja-JP" altLang="en-US"/>
              <a:t>監視できたとしても</a:t>
            </a:r>
            <a:r>
              <a:rPr lang="en-US" altLang="ja-JP" dirty="0"/>
              <a:t>IDS</a:t>
            </a:r>
            <a:r>
              <a:rPr lang="ja-JP" altLang="en-US"/>
              <a:t>経由で機密情報が漏洩する恐れ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/>
              <a:t>は</a:t>
            </a:r>
            <a:r>
              <a:rPr lang="en-US" altLang="ja-JP" dirty="0"/>
              <a:t>VM</a:t>
            </a:r>
            <a:r>
              <a:rPr lang="ja-JP" altLang="en-US"/>
              <a:t>のメモリ上の機密情報を取得することがある</a:t>
            </a:r>
            <a:endParaRPr lang="en-US" altLang="ja-JP" dirty="0"/>
          </a:p>
          <a:p>
            <a:pPr lvl="1"/>
            <a:r>
              <a:rPr lang="ja-JP" altLang="en-US"/>
              <a:t>内部犯は</a:t>
            </a:r>
            <a:r>
              <a:rPr lang="en-US" altLang="ja-JP" dirty="0"/>
              <a:t>IDS</a:t>
            </a:r>
            <a:r>
              <a:rPr lang="ja-JP" altLang="en-US"/>
              <a:t>を攻撃することでその機密情報を取得できる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20" name="Cloud">
            <a:extLst>
              <a:ext uri="{FF2B5EF4-FFF2-40B4-BE49-F238E27FC236}">
                <a16:creationId xmlns:a16="http://schemas.microsoft.com/office/drawing/2014/main" id="{55B767E5-B77F-3448-BB89-530DFA62CC22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1964823" y="4289723"/>
            <a:ext cx="7683007" cy="256827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dirty="0">
              <a:latin typeface="Arial" charset="0"/>
              <a:ea typeface="ＭＳ Ｐゴシック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4B4F301-6F62-9540-8C9C-098A5C528A2C}"/>
              </a:ext>
            </a:extLst>
          </p:cNvPr>
          <p:cNvSpPr txBox="1"/>
          <p:nvPr/>
        </p:nvSpPr>
        <p:spPr>
          <a:xfrm>
            <a:off x="6896700" y="4721281"/>
            <a:ext cx="1948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16B7C980-5011-C04A-A202-40F28F149691}"/>
              </a:ext>
            </a:extLst>
          </p:cNvPr>
          <p:cNvSpPr/>
          <p:nvPr/>
        </p:nvSpPr>
        <p:spPr>
          <a:xfrm>
            <a:off x="7102203" y="5185899"/>
            <a:ext cx="1477218" cy="999437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49F82CD-08C3-0346-BEAA-663252DE5636}"/>
              </a:ext>
            </a:extLst>
          </p:cNvPr>
          <p:cNvSpPr txBox="1"/>
          <p:nvPr/>
        </p:nvSpPr>
        <p:spPr>
          <a:xfrm>
            <a:off x="5234318" y="5424007"/>
            <a:ext cx="852551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B30299BC-2D20-534C-B060-2AADFCA595F6}"/>
              </a:ext>
            </a:extLst>
          </p:cNvPr>
          <p:cNvCxnSpPr>
            <a:cxnSpLocks/>
            <a:stCxn id="29" idx="3"/>
            <a:endCxn id="28" idx="1"/>
          </p:cNvCxnSpPr>
          <p:nvPr/>
        </p:nvCxnSpPr>
        <p:spPr>
          <a:xfrm>
            <a:off x="6086869" y="5685617"/>
            <a:ext cx="1015334" cy="1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032525F-F8E8-E145-8E47-32F1BB5B6F69}"/>
              </a:ext>
            </a:extLst>
          </p:cNvPr>
          <p:cNvSpPr txBox="1"/>
          <p:nvPr/>
        </p:nvSpPr>
        <p:spPr>
          <a:xfrm>
            <a:off x="6216940" y="5150776"/>
            <a:ext cx="766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監視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DEA5F0D-3CEE-C944-BB03-E6978540992B}"/>
              </a:ext>
            </a:extLst>
          </p:cNvPr>
          <p:cNvSpPr txBox="1"/>
          <p:nvPr/>
        </p:nvSpPr>
        <p:spPr>
          <a:xfrm>
            <a:off x="2802775" y="4578479"/>
            <a:ext cx="292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内部犯</a:t>
            </a:r>
            <a:r>
              <a:rPr kumimoji="1" lang="en-US" altLang="ja-JP" b="1" dirty="0"/>
              <a:t>(</a:t>
            </a:r>
            <a:r>
              <a:rPr kumimoji="1" lang="ja-JP" altLang="en-US" b="1"/>
              <a:t>悪意のある管理者</a:t>
            </a:r>
            <a:r>
              <a:rPr kumimoji="1" lang="en-US" altLang="ja-JP" b="1" dirty="0"/>
              <a:t>)</a:t>
            </a:r>
            <a:endParaRPr kumimoji="1" lang="ja-JP" altLang="en-US" b="1"/>
          </a:p>
        </p:txBody>
      </p:sp>
      <p:grpSp>
        <p:nvGrpSpPr>
          <p:cNvPr id="35" name="Group 2822">
            <a:extLst>
              <a:ext uri="{FF2B5EF4-FFF2-40B4-BE49-F238E27FC236}">
                <a16:creationId xmlns:a16="http://schemas.microsoft.com/office/drawing/2014/main" id="{79101808-A5E0-6941-A8AA-ECCD5AA3B7F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241445" y="4955204"/>
            <a:ext cx="1099178" cy="1500309"/>
            <a:chOff x="6777" y="1528"/>
            <a:chExt cx="719" cy="1064"/>
          </a:xfrm>
        </p:grpSpPr>
        <p:sp>
          <p:nvSpPr>
            <p:cNvPr id="36" name="Freeform 2823">
              <a:extLst>
                <a:ext uri="{FF2B5EF4-FFF2-40B4-BE49-F238E27FC236}">
                  <a16:creationId xmlns:a16="http://schemas.microsoft.com/office/drawing/2014/main" id="{E796C3EF-A7B1-3E42-B597-CAC29F919E1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37" name="Freeform 2824">
              <a:extLst>
                <a:ext uri="{FF2B5EF4-FFF2-40B4-BE49-F238E27FC236}">
                  <a16:creationId xmlns:a16="http://schemas.microsoft.com/office/drawing/2014/main" id="{7820CE35-B17B-D543-BCD4-D18BF95A6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38" name="Freeform 2825">
              <a:extLst>
                <a:ext uri="{FF2B5EF4-FFF2-40B4-BE49-F238E27FC236}">
                  <a16:creationId xmlns:a16="http://schemas.microsoft.com/office/drawing/2014/main" id="{F4B4D0C0-4D96-634F-930D-A2EB78BE7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F42C28F-831A-4443-844E-E9B94AE07DC8}"/>
              </a:ext>
            </a:extLst>
          </p:cNvPr>
          <p:cNvSpPr txBox="1"/>
          <p:nvPr/>
        </p:nvSpPr>
        <p:spPr>
          <a:xfrm>
            <a:off x="4417253" y="5276749"/>
            <a:ext cx="766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攻撃</a:t>
            </a: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EF8F4CC4-DA0B-4B4D-91B9-1A97D5954467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4367487" y="5685617"/>
            <a:ext cx="866831" cy="0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85398FF-4768-6143-901C-011B2E6F3618}"/>
              </a:ext>
            </a:extLst>
          </p:cNvPr>
          <p:cNvSpPr txBox="1"/>
          <p:nvPr/>
        </p:nvSpPr>
        <p:spPr>
          <a:xfrm>
            <a:off x="6196640" y="5404490"/>
            <a:ext cx="611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>
                <a:solidFill>
                  <a:srgbClr val="7030A0"/>
                </a:solidFill>
              </a:rPr>
              <a:t>✖️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0824CE0C-B300-E341-9C20-084181DB2101}"/>
              </a:ext>
            </a:extLst>
          </p:cNvPr>
          <p:cNvSpPr txBox="1"/>
          <p:nvPr/>
        </p:nvSpPr>
        <p:spPr>
          <a:xfrm>
            <a:off x="7304309" y="5502475"/>
            <a:ext cx="1011085" cy="33855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/>
              <a:t>機密情報</a:t>
            </a:r>
            <a:endParaRPr kumimoji="1" lang="ja-JP" altLang="en-US" sz="1600" b="1"/>
          </a:p>
        </p:txBody>
      </p:sp>
    </p:spTree>
    <p:extLst>
      <p:ext uri="{BB962C8B-B14F-4D97-AF65-F5344CB8AC3E}">
        <p14:creationId xmlns:p14="http://schemas.microsoft.com/office/powerpoint/2010/main" val="238292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5E5498-FFCA-7D43-A0C0-0123E42D5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提案：</a:t>
            </a:r>
            <a:r>
              <a:rPr lang="en-US" altLang="ja-JP" dirty="0" err="1"/>
              <a:t>SEVmonitor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28C991-7AE3-4C42-9BD1-50BD5F8B6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98" y="1629935"/>
            <a:ext cx="10209551" cy="4433844"/>
          </a:xfrm>
        </p:spPr>
        <p:txBody>
          <a:bodyPr/>
          <a:lstStyle/>
          <a:p>
            <a:r>
              <a:rPr lang="en-US" altLang="ja-JP" dirty="0"/>
              <a:t>SEV</a:t>
            </a:r>
            <a:r>
              <a:rPr lang="ja-JP" altLang="en-US"/>
              <a:t>を用いてメモリが暗号化された</a:t>
            </a:r>
            <a:r>
              <a:rPr lang="en-US" altLang="ja-JP" dirty="0"/>
              <a:t>VM</a:t>
            </a:r>
            <a:r>
              <a:rPr lang="ja-JP" altLang="en-US"/>
              <a:t>に対して安全な</a:t>
            </a:r>
            <a:r>
              <a:rPr lang="en-US" altLang="ja-JP" dirty="0"/>
              <a:t>IDS</a:t>
            </a:r>
            <a:r>
              <a:rPr lang="ja-JP" altLang="en-US"/>
              <a:t>オフロードを実現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内でメモリデータを取得するエージェントを安全に動作させる</a:t>
            </a:r>
            <a:endParaRPr lang="en-US" altLang="ja-JP" dirty="0"/>
          </a:p>
          <a:p>
            <a:pPr lvl="1"/>
            <a:r>
              <a:rPr lang="ja-JP" altLang="en-US"/>
              <a:t>メモリが暗号化されていても</a:t>
            </a:r>
            <a:r>
              <a:rPr lang="en-US" altLang="ja-JP" dirty="0"/>
              <a:t>VM</a:t>
            </a:r>
            <a:r>
              <a:rPr lang="ja-JP" altLang="en-US"/>
              <a:t>の外から監視可能</a:t>
            </a:r>
            <a:endParaRPr lang="en-US" altLang="ja-JP" dirty="0"/>
          </a:p>
          <a:p>
            <a:r>
              <a:rPr lang="ja-JP" altLang="en-US"/>
              <a:t>取得したメモリデータを</a:t>
            </a:r>
            <a:r>
              <a:rPr lang="en-US" altLang="ja-JP" dirty="0"/>
              <a:t>VM</a:t>
            </a:r>
            <a:r>
              <a:rPr lang="ja-JP" altLang="en-US"/>
              <a:t>外の</a:t>
            </a:r>
            <a:r>
              <a:rPr lang="en-US" altLang="ja-JP" dirty="0"/>
              <a:t>IDS</a:t>
            </a:r>
            <a:r>
              <a:rPr lang="ja-JP" altLang="en-US"/>
              <a:t>に送信して</a:t>
            </a:r>
            <a:r>
              <a:rPr lang="en-US" altLang="ja-JP" dirty="0"/>
              <a:t>VM</a:t>
            </a:r>
            <a:r>
              <a:rPr lang="ja-JP" altLang="en-US"/>
              <a:t>を監視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/>
              <a:t>が</a:t>
            </a:r>
            <a:r>
              <a:rPr lang="ja-JP" altLang="en-JP"/>
              <a:t>必要</a:t>
            </a:r>
            <a:r>
              <a:rPr lang="ja-JP" altLang="en-US"/>
              <a:t>とする</a:t>
            </a:r>
            <a:r>
              <a:rPr lang="en-JP" altLang="ja-JP" dirty="0"/>
              <a:t>OS</a:t>
            </a:r>
            <a:r>
              <a:rPr lang="ja-JP" altLang="en-US"/>
              <a:t>データのアドレスをエージェントに送信</a:t>
            </a:r>
            <a:endParaRPr lang="en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8" name="角丸四角形 20">
            <a:extLst>
              <a:ext uri="{FF2B5EF4-FFF2-40B4-BE49-F238E27FC236}">
                <a16:creationId xmlns:a16="http://schemas.microsoft.com/office/drawing/2014/main" id="{C862DDC3-816C-6D49-A8F6-7E371FDD1CAE}"/>
              </a:ext>
            </a:extLst>
          </p:cNvPr>
          <p:cNvSpPr/>
          <p:nvPr/>
        </p:nvSpPr>
        <p:spPr>
          <a:xfrm>
            <a:off x="6006884" y="4709195"/>
            <a:ext cx="2603716" cy="1664947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49" name="テキスト ボックス 12">
            <a:extLst>
              <a:ext uri="{FF2B5EF4-FFF2-40B4-BE49-F238E27FC236}">
                <a16:creationId xmlns:a16="http://schemas.microsoft.com/office/drawing/2014/main" id="{04D2A55B-F41B-754B-909B-57641806D768}"/>
              </a:ext>
            </a:extLst>
          </p:cNvPr>
          <p:cNvSpPr txBox="1"/>
          <p:nvPr/>
        </p:nvSpPr>
        <p:spPr>
          <a:xfrm>
            <a:off x="6336953" y="4297939"/>
            <a:ext cx="192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51" name="テキスト ボックス 14">
            <a:extLst>
              <a:ext uri="{FF2B5EF4-FFF2-40B4-BE49-F238E27FC236}">
                <a16:creationId xmlns:a16="http://schemas.microsoft.com/office/drawing/2014/main" id="{CED91687-168D-7E46-B682-EB03FFC38783}"/>
              </a:ext>
            </a:extLst>
          </p:cNvPr>
          <p:cNvSpPr txBox="1"/>
          <p:nvPr/>
        </p:nvSpPr>
        <p:spPr>
          <a:xfrm>
            <a:off x="6281649" y="4987125"/>
            <a:ext cx="2031325" cy="461665"/>
          </a:xfrm>
          <a:prstGeom prst="rect">
            <a:avLst/>
          </a:prstGeom>
          <a:solidFill>
            <a:srgbClr val="92D050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エージェント</a:t>
            </a:r>
          </a:p>
        </p:txBody>
      </p:sp>
      <p:cxnSp>
        <p:nvCxnSpPr>
          <p:cNvPr id="52" name="直線矢印コネクタ 16">
            <a:extLst>
              <a:ext uri="{FF2B5EF4-FFF2-40B4-BE49-F238E27FC236}">
                <a16:creationId xmlns:a16="http://schemas.microsoft.com/office/drawing/2014/main" id="{5FABA465-BB7D-C745-84F2-EB2838373DD3}"/>
              </a:ext>
            </a:extLst>
          </p:cNvPr>
          <p:cNvCxnSpPr>
            <a:cxnSpLocks/>
            <a:stCxn id="51" idx="2"/>
            <a:endCxn id="53" idx="0"/>
          </p:cNvCxnSpPr>
          <p:nvPr/>
        </p:nvCxnSpPr>
        <p:spPr>
          <a:xfrm>
            <a:off x="7297312" y="5448790"/>
            <a:ext cx="1" cy="355587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17">
            <a:extLst>
              <a:ext uri="{FF2B5EF4-FFF2-40B4-BE49-F238E27FC236}">
                <a16:creationId xmlns:a16="http://schemas.microsoft.com/office/drawing/2014/main" id="{5642C302-D99F-8243-B226-0594CCC348E8}"/>
              </a:ext>
            </a:extLst>
          </p:cNvPr>
          <p:cNvSpPr txBox="1"/>
          <p:nvPr/>
        </p:nvSpPr>
        <p:spPr>
          <a:xfrm>
            <a:off x="6743315" y="5804377"/>
            <a:ext cx="1107996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/>
              <a:t>メモリ</a:t>
            </a:r>
            <a:endParaRPr kumimoji="1" lang="ja-JP" altLang="en-US" sz="2400" b="1"/>
          </a:p>
        </p:txBody>
      </p:sp>
      <p:sp>
        <p:nvSpPr>
          <p:cNvPr id="55" name="テキスト ボックス 13">
            <a:extLst>
              <a:ext uri="{FF2B5EF4-FFF2-40B4-BE49-F238E27FC236}">
                <a16:creationId xmlns:a16="http://schemas.microsoft.com/office/drawing/2014/main" id="{BE78C702-1A5C-804C-88E2-4C0525759097}"/>
              </a:ext>
            </a:extLst>
          </p:cNvPr>
          <p:cNvSpPr txBox="1"/>
          <p:nvPr/>
        </p:nvSpPr>
        <p:spPr>
          <a:xfrm>
            <a:off x="3160176" y="4925570"/>
            <a:ext cx="814647" cy="52322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cxnSp>
        <p:nvCxnSpPr>
          <p:cNvPr id="56" name="直線矢印コネクタ 11">
            <a:extLst>
              <a:ext uri="{FF2B5EF4-FFF2-40B4-BE49-F238E27FC236}">
                <a16:creationId xmlns:a16="http://schemas.microsoft.com/office/drawing/2014/main" id="{B298F0B4-1D84-1A4C-AEA2-86CBCE7343B5}"/>
              </a:ext>
            </a:extLst>
          </p:cNvPr>
          <p:cNvCxnSpPr>
            <a:cxnSpLocks/>
          </p:cNvCxnSpPr>
          <p:nvPr/>
        </p:nvCxnSpPr>
        <p:spPr>
          <a:xfrm flipH="1">
            <a:off x="3974823" y="5305652"/>
            <a:ext cx="2306826" cy="0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14">
            <a:extLst>
              <a:ext uri="{FF2B5EF4-FFF2-40B4-BE49-F238E27FC236}">
                <a16:creationId xmlns:a16="http://schemas.microsoft.com/office/drawing/2014/main" id="{3417FC6F-2985-D64B-95A8-9B2450578C52}"/>
              </a:ext>
            </a:extLst>
          </p:cNvPr>
          <p:cNvCxnSpPr>
            <a:cxnSpLocks/>
          </p:cNvCxnSpPr>
          <p:nvPr/>
        </p:nvCxnSpPr>
        <p:spPr>
          <a:xfrm>
            <a:off x="3974823" y="5078417"/>
            <a:ext cx="2306826" cy="1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19">
            <a:extLst>
              <a:ext uri="{FF2B5EF4-FFF2-40B4-BE49-F238E27FC236}">
                <a16:creationId xmlns:a16="http://schemas.microsoft.com/office/drawing/2014/main" id="{DB821908-CDB8-924C-A283-6F13DF62298B}"/>
              </a:ext>
            </a:extLst>
          </p:cNvPr>
          <p:cNvSpPr txBox="1"/>
          <p:nvPr/>
        </p:nvSpPr>
        <p:spPr>
          <a:xfrm>
            <a:off x="4204532" y="4269309"/>
            <a:ext cx="1572644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JP" altLang="ja-JP" b="1" dirty="0"/>
              <a:t>OS</a:t>
            </a:r>
            <a:r>
              <a:rPr kumimoji="1" lang="ja-JP" altLang="en-JP" b="1"/>
              <a:t>データの</a:t>
            </a:r>
            <a:br>
              <a:rPr kumimoji="1" lang="en-US" altLang="ja-JP" b="1" dirty="0"/>
            </a:br>
            <a:r>
              <a:rPr kumimoji="1" lang="ja-JP" altLang="en-US" b="1"/>
              <a:t>アドレス</a:t>
            </a:r>
          </a:p>
        </p:txBody>
      </p:sp>
      <p:sp>
        <p:nvSpPr>
          <p:cNvPr id="59" name="テキスト ボックス 20">
            <a:extLst>
              <a:ext uri="{FF2B5EF4-FFF2-40B4-BE49-F238E27FC236}">
                <a16:creationId xmlns:a16="http://schemas.microsoft.com/office/drawing/2014/main" id="{FCB9590D-A17D-6C47-8910-B2495DEFAB04}"/>
              </a:ext>
            </a:extLst>
          </p:cNvPr>
          <p:cNvSpPr txBox="1"/>
          <p:nvPr/>
        </p:nvSpPr>
        <p:spPr>
          <a:xfrm>
            <a:off x="4610094" y="5460127"/>
            <a:ext cx="877163" cy="646331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/>
              <a:t>メモリ</a:t>
            </a:r>
            <a:br>
              <a:rPr kumimoji="1" lang="en-US" altLang="ja-JP" b="1" dirty="0"/>
            </a:br>
            <a:r>
              <a:rPr kumimoji="1" lang="ja-JP" altLang="en-US" b="1"/>
              <a:t>データ</a:t>
            </a:r>
          </a:p>
        </p:txBody>
      </p:sp>
    </p:spTree>
    <p:extLst>
      <p:ext uri="{BB962C8B-B14F-4D97-AF65-F5344CB8AC3E}">
        <p14:creationId xmlns:p14="http://schemas.microsoft.com/office/powerpoint/2010/main" val="292784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C42D3-6166-8140-BA22-9C45E2656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IDSが取得する機密情報の保護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1AECF-93CC-7E43-84DC-495DD3C95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/>
              <a:t>も</a:t>
            </a:r>
            <a:r>
              <a:rPr lang="en-US" altLang="ja-JP" dirty="0"/>
              <a:t>SEV</a:t>
            </a:r>
            <a:r>
              <a:rPr lang="ja-JP" altLang="en-US"/>
              <a:t>を用いて暗号化された別の</a:t>
            </a:r>
            <a:r>
              <a:rPr lang="en-US" altLang="ja-JP" dirty="0"/>
              <a:t>VM</a:t>
            </a:r>
            <a:r>
              <a:rPr lang="ja-JP" altLang="en-US"/>
              <a:t>内で安全に実行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/>
              <a:t>経由での内部犯への情報漏洩を防ぐ</a:t>
            </a:r>
            <a:endParaRPr lang="en-US" altLang="ja-JP" dirty="0"/>
          </a:p>
          <a:p>
            <a:pPr lvl="1"/>
            <a:r>
              <a:rPr lang="ja-JP" altLang="en-US"/>
              <a:t>この</a:t>
            </a:r>
            <a:r>
              <a:rPr lang="en-US" altLang="ja-JP" dirty="0"/>
              <a:t>VM</a:t>
            </a:r>
            <a:r>
              <a:rPr lang="ja-JP" altLang="en-US"/>
              <a:t>に侵入されないように</a:t>
            </a:r>
            <a:r>
              <a:rPr lang="en-US" altLang="ja-JP" dirty="0"/>
              <a:t>IDS</a:t>
            </a:r>
            <a:r>
              <a:rPr lang="ja-JP" altLang="en-US"/>
              <a:t>のみを動作させる</a:t>
            </a:r>
            <a:endParaRPr lang="en-US" altLang="ja-JP" dirty="0"/>
          </a:p>
          <a:p>
            <a:r>
              <a:rPr lang="ja-JP" altLang="en-US"/>
              <a:t>暗号通信によりアドレスやメモリデータの漏洩を防ぐ</a:t>
            </a:r>
            <a:endParaRPr lang="en-JP" altLang="ja-JP" dirty="0"/>
          </a:p>
          <a:p>
            <a:pPr lvl="1"/>
            <a:r>
              <a:rPr lang="ja-JP" altLang="en-US"/>
              <a:t>暗号通信を行うためのライブラリを</a:t>
            </a:r>
            <a:r>
              <a:rPr lang="en-US" altLang="ja-JP" dirty="0"/>
              <a:t>IDS</a:t>
            </a:r>
            <a:r>
              <a:rPr lang="ja-JP" altLang="en-US"/>
              <a:t>に提供</a:t>
            </a:r>
            <a:endParaRPr lang="en-US" altLang="ja-JP" dirty="0"/>
          </a:p>
          <a:p>
            <a:pPr lvl="1"/>
            <a:r>
              <a:rPr lang="en-JP" altLang="ja-JP" dirty="0"/>
              <a:t>VM</a:t>
            </a:r>
            <a:r>
              <a:rPr lang="ja-JP" altLang="en-JP"/>
              <a:t>の</a:t>
            </a:r>
            <a:r>
              <a:rPr lang="ja-JP" altLang="en-US"/>
              <a:t>メモリ暗号化によって内部犯への暗号鍵の漏洩も防ぐ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017B73-40C5-D741-B01F-22B0AEA71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18" name="角丸四角形 22">
            <a:extLst>
              <a:ext uri="{FF2B5EF4-FFF2-40B4-BE49-F238E27FC236}">
                <a16:creationId xmlns:a16="http://schemas.microsoft.com/office/drawing/2014/main" id="{0E7F9BC3-2D2A-4446-8120-4BB1636B12FC}"/>
              </a:ext>
            </a:extLst>
          </p:cNvPr>
          <p:cNvSpPr/>
          <p:nvPr/>
        </p:nvSpPr>
        <p:spPr>
          <a:xfrm>
            <a:off x="3768173" y="4616934"/>
            <a:ext cx="2177410" cy="2117747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5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9" name="角丸四角形 5">
            <a:extLst>
              <a:ext uri="{FF2B5EF4-FFF2-40B4-BE49-F238E27FC236}">
                <a16:creationId xmlns:a16="http://schemas.microsoft.com/office/drawing/2014/main" id="{66AF9FE7-F4CA-8E4B-BAA9-99B7D010218C}"/>
              </a:ext>
            </a:extLst>
          </p:cNvPr>
          <p:cNvSpPr/>
          <p:nvPr/>
        </p:nvSpPr>
        <p:spPr>
          <a:xfrm>
            <a:off x="7339514" y="4857671"/>
            <a:ext cx="2542172" cy="1863804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0" name="テキスト ボックス 6">
            <a:extLst>
              <a:ext uri="{FF2B5EF4-FFF2-40B4-BE49-F238E27FC236}">
                <a16:creationId xmlns:a16="http://schemas.microsoft.com/office/drawing/2014/main" id="{33EA1058-AF2E-4C49-888C-A990CAFB5326}"/>
              </a:ext>
            </a:extLst>
          </p:cNvPr>
          <p:cNvSpPr txBox="1"/>
          <p:nvPr/>
        </p:nvSpPr>
        <p:spPr>
          <a:xfrm>
            <a:off x="7659627" y="4408668"/>
            <a:ext cx="1920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21" name="テキスト ボックス 7">
            <a:extLst>
              <a:ext uri="{FF2B5EF4-FFF2-40B4-BE49-F238E27FC236}">
                <a16:creationId xmlns:a16="http://schemas.microsoft.com/office/drawing/2014/main" id="{29DA75E6-8DCD-C44A-AB34-9C8D083D9CB6}"/>
              </a:ext>
            </a:extLst>
          </p:cNvPr>
          <p:cNvSpPr txBox="1"/>
          <p:nvPr/>
        </p:nvSpPr>
        <p:spPr>
          <a:xfrm>
            <a:off x="4201945" y="4804239"/>
            <a:ext cx="1223985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sp>
        <p:nvSpPr>
          <p:cNvPr id="23" name="テキスト ボックス 8">
            <a:extLst>
              <a:ext uri="{FF2B5EF4-FFF2-40B4-BE49-F238E27FC236}">
                <a16:creationId xmlns:a16="http://schemas.microsoft.com/office/drawing/2014/main" id="{CD24C1A8-B8BE-C848-916D-7A7451485328}"/>
              </a:ext>
            </a:extLst>
          </p:cNvPr>
          <p:cNvSpPr txBox="1"/>
          <p:nvPr/>
        </p:nvSpPr>
        <p:spPr>
          <a:xfrm>
            <a:off x="7604323" y="5281900"/>
            <a:ext cx="2031325" cy="677108"/>
          </a:xfrm>
          <a:prstGeom prst="rect">
            <a:avLst/>
          </a:prstGeom>
          <a:solidFill>
            <a:srgbClr val="92D050"/>
          </a:solidFill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エージェント</a:t>
            </a:r>
            <a:endParaRPr kumimoji="1" lang="en-US" altLang="ja-JP" sz="2400" b="1" dirty="0"/>
          </a:p>
          <a:p>
            <a:endParaRPr kumimoji="1" lang="ja-JP" altLang="en-US" sz="1400" b="1"/>
          </a:p>
        </p:txBody>
      </p:sp>
      <p:cxnSp>
        <p:nvCxnSpPr>
          <p:cNvPr id="24" name="直線矢印コネクタ 11">
            <a:extLst>
              <a:ext uri="{FF2B5EF4-FFF2-40B4-BE49-F238E27FC236}">
                <a16:creationId xmlns:a16="http://schemas.microsoft.com/office/drawing/2014/main" id="{F7367ECF-4109-0446-A71B-43A58205D017}"/>
              </a:ext>
            </a:extLst>
          </p:cNvPr>
          <p:cNvCxnSpPr>
            <a:cxnSpLocks/>
          </p:cNvCxnSpPr>
          <p:nvPr/>
        </p:nvCxnSpPr>
        <p:spPr>
          <a:xfrm flipH="1">
            <a:off x="5683259" y="5639751"/>
            <a:ext cx="1921064" cy="342972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12">
            <a:extLst>
              <a:ext uri="{FF2B5EF4-FFF2-40B4-BE49-F238E27FC236}">
                <a16:creationId xmlns:a16="http://schemas.microsoft.com/office/drawing/2014/main" id="{70A2006A-3FBF-2049-A542-145EA8AC3743}"/>
              </a:ext>
            </a:extLst>
          </p:cNvPr>
          <p:cNvCxnSpPr>
            <a:cxnSpLocks/>
          </p:cNvCxnSpPr>
          <p:nvPr/>
        </p:nvCxnSpPr>
        <p:spPr>
          <a:xfrm flipV="1">
            <a:off x="5683259" y="5405454"/>
            <a:ext cx="1921064" cy="338111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11">
            <a:extLst>
              <a:ext uri="{FF2B5EF4-FFF2-40B4-BE49-F238E27FC236}">
                <a16:creationId xmlns:a16="http://schemas.microsoft.com/office/drawing/2014/main" id="{1F934BDD-61D5-D946-AED6-E60693AF0F1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1172" y="5656528"/>
            <a:ext cx="658812" cy="3024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テキスト ボックス 30">
            <a:extLst>
              <a:ext uri="{FF2B5EF4-FFF2-40B4-BE49-F238E27FC236}">
                <a16:creationId xmlns:a16="http://schemas.microsoft.com/office/drawing/2014/main" id="{7E102A53-F328-5C40-AEE0-65D65A837F34}"/>
              </a:ext>
            </a:extLst>
          </p:cNvPr>
          <p:cNvSpPr txBox="1"/>
          <p:nvPr/>
        </p:nvSpPr>
        <p:spPr>
          <a:xfrm>
            <a:off x="8821996" y="602515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暗号鍵</a:t>
            </a:r>
          </a:p>
        </p:txBody>
      </p:sp>
      <p:grpSp>
        <p:nvGrpSpPr>
          <p:cNvPr id="35" name="Group 2822">
            <a:extLst>
              <a:ext uri="{FF2B5EF4-FFF2-40B4-BE49-F238E27FC236}">
                <a16:creationId xmlns:a16="http://schemas.microsoft.com/office/drawing/2014/main" id="{0E9FC146-A715-0B4D-B0DF-6D96B21A4AC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857473" y="5108086"/>
            <a:ext cx="1051530" cy="1448836"/>
            <a:chOff x="6777" y="1528"/>
            <a:chExt cx="719" cy="1064"/>
          </a:xfrm>
        </p:grpSpPr>
        <p:sp>
          <p:nvSpPr>
            <p:cNvPr id="36" name="Freeform 2823">
              <a:extLst>
                <a:ext uri="{FF2B5EF4-FFF2-40B4-BE49-F238E27FC236}">
                  <a16:creationId xmlns:a16="http://schemas.microsoft.com/office/drawing/2014/main" id="{A5555D6B-3507-234D-959B-146A2EB2E5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37" name="Freeform 2824">
              <a:extLst>
                <a:ext uri="{FF2B5EF4-FFF2-40B4-BE49-F238E27FC236}">
                  <a16:creationId xmlns:a16="http://schemas.microsoft.com/office/drawing/2014/main" id="{508C1D69-E719-3C46-A4C2-2C142939CE8E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38" name="Freeform 2825">
              <a:extLst>
                <a:ext uri="{FF2B5EF4-FFF2-40B4-BE49-F238E27FC236}">
                  <a16:creationId xmlns:a16="http://schemas.microsoft.com/office/drawing/2014/main" id="{F9243419-05D3-774A-805B-7C83AE78B8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39" name="テキスト ボックス 36">
            <a:extLst>
              <a:ext uri="{FF2B5EF4-FFF2-40B4-BE49-F238E27FC236}">
                <a16:creationId xmlns:a16="http://schemas.microsoft.com/office/drawing/2014/main" id="{ABCC1E32-EBDA-5F4E-B84C-BDE5C0BEB30A}"/>
              </a:ext>
            </a:extLst>
          </p:cNvPr>
          <p:cNvSpPr txBox="1"/>
          <p:nvPr/>
        </p:nvSpPr>
        <p:spPr>
          <a:xfrm>
            <a:off x="1954324" y="4616934"/>
            <a:ext cx="1192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/>
              <a:t>内部犯</a:t>
            </a:r>
            <a:endParaRPr kumimoji="1" lang="ja-JP" altLang="en-US" sz="2400" b="1"/>
          </a:p>
        </p:txBody>
      </p:sp>
      <p:sp>
        <p:nvSpPr>
          <p:cNvPr id="40" name="テキスト ボックス 37">
            <a:extLst>
              <a:ext uri="{FF2B5EF4-FFF2-40B4-BE49-F238E27FC236}">
                <a16:creationId xmlns:a16="http://schemas.microsoft.com/office/drawing/2014/main" id="{217FAA0E-A77E-5F43-B9D1-08FA6F79B750}"/>
              </a:ext>
            </a:extLst>
          </p:cNvPr>
          <p:cNvSpPr txBox="1"/>
          <p:nvPr/>
        </p:nvSpPr>
        <p:spPr>
          <a:xfrm>
            <a:off x="2960864" y="5207086"/>
            <a:ext cx="67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攻撃</a:t>
            </a:r>
          </a:p>
        </p:txBody>
      </p:sp>
      <p:cxnSp>
        <p:nvCxnSpPr>
          <p:cNvPr id="41" name="直線矢印コネクタ 38">
            <a:extLst>
              <a:ext uri="{FF2B5EF4-FFF2-40B4-BE49-F238E27FC236}">
                <a16:creationId xmlns:a16="http://schemas.microsoft.com/office/drawing/2014/main" id="{87F6A68D-4BBC-164F-930B-7B48DBFF2050}"/>
              </a:ext>
            </a:extLst>
          </p:cNvPr>
          <p:cNvCxnSpPr>
            <a:cxnSpLocks/>
          </p:cNvCxnSpPr>
          <p:nvPr/>
        </p:nvCxnSpPr>
        <p:spPr>
          <a:xfrm>
            <a:off x="2960864" y="5653078"/>
            <a:ext cx="728081" cy="1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21">
            <a:extLst>
              <a:ext uri="{FF2B5EF4-FFF2-40B4-BE49-F238E27FC236}">
                <a16:creationId xmlns:a16="http://schemas.microsoft.com/office/drawing/2014/main" id="{9FBD92DD-048A-2A4C-9A83-7C0A9EB23D7D}"/>
              </a:ext>
            </a:extLst>
          </p:cNvPr>
          <p:cNvSpPr txBox="1"/>
          <p:nvPr/>
        </p:nvSpPr>
        <p:spPr>
          <a:xfrm>
            <a:off x="4076974" y="4223500"/>
            <a:ext cx="1326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IDS VM</a:t>
            </a:r>
            <a:endParaRPr kumimoji="1" lang="ja-JP" altLang="en-US" sz="2400" b="1"/>
          </a:p>
        </p:txBody>
      </p:sp>
      <p:sp>
        <p:nvSpPr>
          <p:cNvPr id="43" name="テキスト ボックス 13">
            <a:extLst>
              <a:ext uri="{FF2B5EF4-FFF2-40B4-BE49-F238E27FC236}">
                <a16:creationId xmlns:a16="http://schemas.microsoft.com/office/drawing/2014/main" id="{24EEDCCF-DBCD-CF4D-84A9-996FBBE720A9}"/>
              </a:ext>
            </a:extLst>
          </p:cNvPr>
          <p:cNvSpPr txBox="1"/>
          <p:nvPr/>
        </p:nvSpPr>
        <p:spPr>
          <a:xfrm>
            <a:off x="4027004" y="5502717"/>
            <a:ext cx="1656255" cy="846386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err="1"/>
              <a:t>SEVmonitor</a:t>
            </a:r>
            <a:endParaRPr lang="en-US" altLang="ja-JP" sz="2000" b="1" dirty="0"/>
          </a:p>
          <a:p>
            <a:pPr algn="ctr"/>
            <a:r>
              <a:rPr lang="ja-JP" altLang="en-US" sz="2000" b="1"/>
              <a:t>ライブラリ</a:t>
            </a:r>
            <a:endParaRPr lang="en-US" altLang="ja-JP" sz="2000" b="1" dirty="0"/>
          </a:p>
          <a:p>
            <a:pPr algn="ctr"/>
            <a:endParaRPr kumimoji="1" lang="ja-JP" altLang="en-US" sz="900" b="1"/>
          </a:p>
        </p:txBody>
      </p:sp>
      <p:pic>
        <p:nvPicPr>
          <p:cNvPr id="44" name="Picture 11">
            <a:extLst>
              <a:ext uri="{FF2B5EF4-FFF2-40B4-BE49-F238E27FC236}">
                <a16:creationId xmlns:a16="http://schemas.microsoft.com/office/drawing/2014/main" id="{2B8D8764-5330-3A46-B2D2-F5AF5D5B1C1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974" y="6106685"/>
            <a:ext cx="658812" cy="3024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テキスト ボックス 10">
            <a:extLst>
              <a:ext uri="{FF2B5EF4-FFF2-40B4-BE49-F238E27FC236}">
                <a16:creationId xmlns:a16="http://schemas.microsoft.com/office/drawing/2014/main" id="{A5BEF0B2-73BA-9548-896D-E53EAD812D6D}"/>
              </a:ext>
            </a:extLst>
          </p:cNvPr>
          <p:cNvSpPr txBox="1"/>
          <p:nvPr/>
        </p:nvSpPr>
        <p:spPr>
          <a:xfrm>
            <a:off x="3977968" y="637414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暗号鍵</a:t>
            </a:r>
          </a:p>
        </p:txBody>
      </p:sp>
    </p:spTree>
    <p:extLst>
      <p:ext uri="{BB962C8B-B14F-4D97-AF65-F5344CB8AC3E}">
        <p14:creationId xmlns:p14="http://schemas.microsoft.com/office/powerpoint/2010/main" val="720232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A523-414D-2D45-AF91-2AEC000E7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エージェントの配置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8E19A-EEC3-464F-8D41-31EA2209A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監視対象VM内のエージェントが安全に動作し続ける必要</a:t>
            </a:r>
          </a:p>
          <a:p>
            <a:pPr lvl="1"/>
            <a:r>
              <a:rPr lang="en-JP" dirty="0"/>
              <a:t>攻撃を受けると正しくメモリデータが取得できない</a:t>
            </a:r>
          </a:p>
          <a:p>
            <a:r>
              <a:rPr lang="en-JP" dirty="0"/>
              <a:t>エージェントの配置には様々なトレードオフがある</a:t>
            </a:r>
          </a:p>
          <a:p>
            <a:pPr lvl="1"/>
            <a:r>
              <a:rPr lang="en-JP" dirty="0"/>
              <a:t>安全性、性能、管理コスト、実装の容易さ</a:t>
            </a:r>
          </a:p>
          <a:p>
            <a:r>
              <a:rPr lang="en-JP" dirty="0"/>
              <a:t>SEVmonitorは現在のところ、３つ</a:t>
            </a:r>
            <a:r>
              <a:rPr lang="ja-JP" altLang="en-US"/>
              <a:t>のエージェント配置を提案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カーネル内</a:t>
            </a:r>
            <a:endParaRPr lang="en-US" altLang="ja-JP" dirty="0"/>
          </a:p>
          <a:p>
            <a:pPr lvl="1"/>
            <a:r>
              <a:rPr lang="ja-JP" altLang="en-US"/>
              <a:t>監視対象システム外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管理外</a:t>
            </a:r>
            <a:endParaRPr lang="en-JP" dirty="0"/>
          </a:p>
          <a:p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F3919-3CDD-7B42-841A-FE694CD8E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5" name="角丸四角形 5">
            <a:extLst>
              <a:ext uri="{FF2B5EF4-FFF2-40B4-BE49-F238E27FC236}">
                <a16:creationId xmlns:a16="http://schemas.microsoft.com/office/drawing/2014/main" id="{255C809E-1288-5945-8CBF-EAC0EC664AD9}"/>
              </a:ext>
            </a:extLst>
          </p:cNvPr>
          <p:cNvSpPr/>
          <p:nvPr/>
        </p:nvSpPr>
        <p:spPr>
          <a:xfrm>
            <a:off x="5958700" y="4401094"/>
            <a:ext cx="2542172" cy="1863804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" name="テキスト ボックス 6">
            <a:extLst>
              <a:ext uri="{FF2B5EF4-FFF2-40B4-BE49-F238E27FC236}">
                <a16:creationId xmlns:a16="http://schemas.microsoft.com/office/drawing/2014/main" id="{F2B51E92-A1F3-4D40-A78B-60FF4D053CD0}"/>
              </a:ext>
            </a:extLst>
          </p:cNvPr>
          <p:cNvSpPr txBox="1"/>
          <p:nvPr/>
        </p:nvSpPr>
        <p:spPr>
          <a:xfrm>
            <a:off x="6278813" y="3952091"/>
            <a:ext cx="1920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7" name="テキスト ボックス 8">
            <a:extLst>
              <a:ext uri="{FF2B5EF4-FFF2-40B4-BE49-F238E27FC236}">
                <a16:creationId xmlns:a16="http://schemas.microsoft.com/office/drawing/2014/main" id="{6AD211AC-FB5B-C647-8C5E-CB6DDFFB47E9}"/>
              </a:ext>
            </a:extLst>
          </p:cNvPr>
          <p:cNvSpPr txBox="1"/>
          <p:nvPr/>
        </p:nvSpPr>
        <p:spPr>
          <a:xfrm>
            <a:off x="6214123" y="5518564"/>
            <a:ext cx="2031325" cy="461665"/>
          </a:xfrm>
          <a:prstGeom prst="rect">
            <a:avLst/>
          </a:prstGeom>
          <a:solidFill>
            <a:srgbClr val="92D050"/>
          </a:solidFill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エージェント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0D621E-6FD3-EB42-ACC0-D2B49F082A56}"/>
              </a:ext>
            </a:extLst>
          </p:cNvPr>
          <p:cNvSpPr txBox="1"/>
          <p:nvPr/>
        </p:nvSpPr>
        <p:spPr>
          <a:xfrm>
            <a:off x="6879937" y="4378087"/>
            <a:ext cx="71846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31322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rgbClr val="FF0000"/>
          </a:solidFill>
        </a:ln>
      </a:spPr>
      <a:bodyPr rtlCol="0" anchor="ctr"/>
      <a:lstStyle>
        <a:defPPr algn="ctr">
          <a:defRPr>
            <a:solidFill>
              <a:srgbClr val="FF0000"/>
            </a:solidFill>
          </a:defRPr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31822</TotalTime>
  <Words>3097</Words>
  <Application>Microsoft Macintosh PowerPoint</Application>
  <PresentationFormat>ワイド画面</PresentationFormat>
  <Paragraphs>569</Paragraphs>
  <Slides>37</Slides>
  <Notes>22</Notes>
  <HiddenSlides>10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37</vt:i4>
      </vt:variant>
    </vt:vector>
  </HeadingPairs>
  <TitlesOfParts>
    <vt:vector size="47" baseType="lpstr">
      <vt:lpstr>Arial Unicode MS</vt:lpstr>
      <vt:lpstr>MS PGothic</vt:lpstr>
      <vt:lpstr>Yu Gothic Medium</vt:lpstr>
      <vt:lpstr>Yu Gothic</vt:lpstr>
      <vt:lpstr>Yu Gothic</vt:lpstr>
      <vt:lpstr>游ゴシック Medium</vt:lpstr>
      <vt:lpstr>Yu Mincho Demibold</vt:lpstr>
      <vt:lpstr>Arial</vt:lpstr>
      <vt:lpstr>Helvetica</vt:lpstr>
      <vt:lpstr>Office テーマ</vt:lpstr>
      <vt:lpstr>AMD SEVを用いてメモリが暗号化された VMに対するIDSオフロード</vt:lpstr>
      <vt:lpstr>内部犯によるVMへの攻撃</vt:lpstr>
      <vt:lpstr>AMD SEVを用いたメモリ暗号化</vt:lpstr>
      <vt:lpstr>IDSの必要性</vt:lpstr>
      <vt:lpstr>IDSオフロード [Garfinkel+, NDSS’03]</vt:lpstr>
      <vt:lpstr>SEVで暗号化されたVMの監視</vt:lpstr>
      <vt:lpstr>提案：SEVmonitor</vt:lpstr>
      <vt:lpstr>IDSが取得する機密情報の保護</vt:lpstr>
      <vt:lpstr>エージェントの配置</vt:lpstr>
      <vt:lpstr>配置1：カーネル内エージェント</vt:lpstr>
      <vt:lpstr>配置2：システム外エージェント</vt:lpstr>
      <vt:lpstr>配置3：OS管理外エージェント</vt:lpstr>
      <vt:lpstr>カーネル内エージェント(配置1)の実装</vt:lpstr>
      <vt:lpstr>仮想ネットワークを用いた通信</vt:lpstr>
      <vt:lpstr>共有メモリを用いた通信</vt:lpstr>
      <vt:lpstr>IDSからの共有メモリの利用</vt:lpstr>
      <vt:lpstr>共有メモリの暗号化の除外</vt:lpstr>
      <vt:lpstr>システム外エージェント(配置2)の実装</vt:lpstr>
      <vt:lpstr>実験</vt:lpstr>
      <vt:lpstr>OSデータの取得確認</vt:lpstr>
      <vt:lpstr>OSバージョン情報の取得性能 (TCP通信)</vt:lpstr>
      <vt:lpstr>OSバージョン情報の取得性能 (共有メモリ)</vt:lpstr>
      <vt:lpstr>プロセス一覧の取得性能 (TCP通信)</vt:lpstr>
      <vt:lpstr>プロセス一覧の取得性能 (共有メモリ)</vt:lpstr>
      <vt:lpstr>関連研究</vt:lpstr>
      <vt:lpstr>まとめ</vt:lpstr>
      <vt:lpstr>PowerPoint プレゼンテーション</vt:lpstr>
      <vt:lpstr>SEVを有効にしたVM</vt:lpstr>
      <vt:lpstr>共有メモリを用いた通信</vt:lpstr>
      <vt:lpstr>OSデータの解析</vt:lpstr>
      <vt:lpstr>OSカーネル内に配置</vt:lpstr>
      <vt:lpstr>IDSが取得したメモリデータの保護</vt:lpstr>
      <vt:lpstr>OSデータの解析</vt:lpstr>
      <vt:lpstr>OSのバージョン情報の取得の内訳</vt:lpstr>
      <vt:lpstr>OSのバージョン情報の取得(ブロッキングなし)</vt:lpstr>
      <vt:lpstr>プロセス一覧の取得(ブロッキングなし)</vt:lpstr>
      <vt:lpstr>関連研究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中間発表</dc:title>
  <dc:creator>NONO Tomoharu</dc:creator>
  <cp:lastModifiedBy>NONO Tomoharu</cp:lastModifiedBy>
  <cp:revision>847</cp:revision>
  <dcterms:created xsi:type="dcterms:W3CDTF">2020-09-14T21:25:09Z</dcterms:created>
  <dcterms:modified xsi:type="dcterms:W3CDTF">2021-07-19T15:11:44Z</dcterms:modified>
</cp:coreProperties>
</file>